
<file path=[Content_Types].xml><?xml version="1.0" encoding="utf-8"?>
<Types xmlns="http://schemas.openxmlformats.org/package/2006/content-types">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9" r:id="rId2"/>
    <p:sldId id="462" r:id="rId3"/>
    <p:sldId id="463" r:id="rId4"/>
    <p:sldId id="478" r:id="rId5"/>
    <p:sldId id="466" r:id="rId6"/>
    <p:sldId id="465" r:id="rId7"/>
    <p:sldId id="467" r:id="rId8"/>
    <p:sldId id="469" r:id="rId9"/>
    <p:sldId id="468" r:id="rId10"/>
    <p:sldId id="470" r:id="rId11"/>
    <p:sldId id="471" r:id="rId12"/>
    <p:sldId id="472" r:id="rId13"/>
    <p:sldId id="473" r:id="rId14"/>
    <p:sldId id="474" r:id="rId15"/>
    <p:sldId id="477" r:id="rId16"/>
    <p:sldId id="4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B4C3"/>
    <a:srgbClr val="1C3041"/>
    <a:srgbClr val="F05323"/>
    <a:srgbClr val="FAED00"/>
    <a:srgbClr val="0054A6"/>
    <a:srgbClr val="80AAD3"/>
    <a:srgbClr val="005A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234BA3-BB6C-F94F-82D5-AEEC69A1B659}" v="30" dt="2021-03-24T14:33:17.4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82"/>
    <p:restoredTop sz="91293"/>
  </p:normalViewPr>
  <p:slideViewPr>
    <p:cSldViewPr snapToGrid="0" snapToObjects="1">
      <p:cViewPr varScale="1">
        <p:scale>
          <a:sx n="116" d="100"/>
          <a:sy n="116" d="100"/>
        </p:scale>
        <p:origin x="928" y="192"/>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gory, Elizabeth D. (LARC-D313)" userId="6fe7cceb-6bc8-4353-92f5-d2379c17d86d" providerId="ADAL" clId="{F3234BA3-BB6C-F94F-82D5-AEEC69A1B659}"/>
    <pc:docChg chg="modSld">
      <pc:chgData name="Gregory, Elizabeth D. (LARC-D313)" userId="6fe7cceb-6bc8-4353-92f5-d2379c17d86d" providerId="ADAL" clId="{F3234BA3-BB6C-F94F-82D5-AEEC69A1B659}" dt="2021-03-24T16:16:00.289" v="150" actId="20577"/>
      <pc:docMkLst>
        <pc:docMk/>
      </pc:docMkLst>
      <pc:sldChg chg="addSp modSp">
        <pc:chgData name="Gregory, Elizabeth D. (LARC-D313)" userId="6fe7cceb-6bc8-4353-92f5-d2379c17d86d" providerId="ADAL" clId="{F3234BA3-BB6C-F94F-82D5-AEEC69A1B659}" dt="2021-03-24T14:30:41.161" v="0"/>
        <pc:sldMkLst>
          <pc:docMk/>
          <pc:sldMk cId="1931132751" sldId="259"/>
        </pc:sldMkLst>
        <pc:picChg chg="add mod">
          <ac:chgData name="Gregory, Elizabeth D. (LARC-D313)" userId="6fe7cceb-6bc8-4353-92f5-d2379c17d86d" providerId="ADAL" clId="{F3234BA3-BB6C-F94F-82D5-AEEC69A1B659}" dt="2021-03-24T14:30:41.161" v="0"/>
          <ac:picMkLst>
            <pc:docMk/>
            <pc:sldMk cId="1931132751" sldId="259"/>
            <ac:picMk id="5" creationId="{53E7B5CE-761E-D94A-9926-E9F29E554871}"/>
          </ac:picMkLst>
        </pc:picChg>
      </pc:sldChg>
      <pc:sldChg chg="addSp modSp mod">
        <pc:chgData name="Gregory, Elizabeth D. (LARC-D313)" userId="6fe7cceb-6bc8-4353-92f5-d2379c17d86d" providerId="ADAL" clId="{F3234BA3-BB6C-F94F-82D5-AEEC69A1B659}" dt="2021-03-24T14:32:21.252" v="20"/>
        <pc:sldMkLst>
          <pc:docMk/>
          <pc:sldMk cId="3262868074" sldId="462"/>
        </pc:sldMkLst>
        <pc:spChg chg="mod">
          <ac:chgData name="Gregory, Elizabeth D. (LARC-D313)" userId="6fe7cceb-6bc8-4353-92f5-d2379c17d86d" providerId="ADAL" clId="{F3234BA3-BB6C-F94F-82D5-AEEC69A1B659}" dt="2021-03-24T14:31:18.778" v="17" actId="20577"/>
          <ac:spMkLst>
            <pc:docMk/>
            <pc:sldMk cId="3262868074" sldId="462"/>
            <ac:spMk id="3" creationId="{31616357-9A76-704E-A1BF-10863FFFF435}"/>
          </ac:spMkLst>
        </pc:spChg>
        <pc:picChg chg="add mod">
          <ac:chgData name="Gregory, Elizabeth D. (LARC-D313)" userId="6fe7cceb-6bc8-4353-92f5-d2379c17d86d" providerId="ADAL" clId="{F3234BA3-BB6C-F94F-82D5-AEEC69A1B659}" dt="2021-03-24T14:32:21.252" v="20"/>
          <ac:picMkLst>
            <pc:docMk/>
            <pc:sldMk cId="3262868074" sldId="462"/>
            <ac:picMk id="6" creationId="{E32DF5EF-2137-9149-B84A-3DB77A6DFA96}"/>
          </ac:picMkLst>
        </pc:picChg>
      </pc:sldChg>
      <pc:sldChg chg="addSp modSp">
        <pc:chgData name="Gregory, Elizabeth D. (LARC-D313)" userId="6fe7cceb-6bc8-4353-92f5-d2379c17d86d" providerId="ADAL" clId="{F3234BA3-BB6C-F94F-82D5-AEEC69A1B659}" dt="2021-03-24T14:32:23.425" v="21"/>
        <pc:sldMkLst>
          <pc:docMk/>
          <pc:sldMk cId="1398251777" sldId="463"/>
        </pc:sldMkLst>
        <pc:picChg chg="add mod">
          <ac:chgData name="Gregory, Elizabeth D. (LARC-D313)" userId="6fe7cceb-6bc8-4353-92f5-d2379c17d86d" providerId="ADAL" clId="{F3234BA3-BB6C-F94F-82D5-AEEC69A1B659}" dt="2021-03-24T14:32:23.425" v="21"/>
          <ac:picMkLst>
            <pc:docMk/>
            <pc:sldMk cId="1398251777" sldId="463"/>
            <ac:picMk id="15" creationId="{95DF146F-623A-CF4A-9A87-E06EC53B73B2}"/>
          </ac:picMkLst>
        </pc:picChg>
      </pc:sldChg>
      <pc:sldChg chg="addSp modSp mod">
        <pc:chgData name="Gregory, Elizabeth D. (LARC-D313)" userId="6fe7cceb-6bc8-4353-92f5-d2379c17d86d" providerId="ADAL" clId="{F3234BA3-BB6C-F94F-82D5-AEEC69A1B659}" dt="2021-03-24T14:35:03.182" v="75" actId="20577"/>
        <pc:sldMkLst>
          <pc:docMk/>
          <pc:sldMk cId="1655261159" sldId="465"/>
        </pc:sldMkLst>
        <pc:spChg chg="mod">
          <ac:chgData name="Gregory, Elizabeth D. (LARC-D313)" userId="6fe7cceb-6bc8-4353-92f5-d2379c17d86d" providerId="ADAL" clId="{F3234BA3-BB6C-F94F-82D5-AEEC69A1B659}" dt="2021-03-24T14:35:03.182" v="75" actId="20577"/>
          <ac:spMkLst>
            <pc:docMk/>
            <pc:sldMk cId="1655261159" sldId="465"/>
            <ac:spMk id="10" creationId="{7C186E19-778F-DD42-9324-E80DFBC72D88}"/>
          </ac:spMkLst>
        </pc:spChg>
        <pc:picChg chg="add mod">
          <ac:chgData name="Gregory, Elizabeth D. (LARC-D313)" userId="6fe7cceb-6bc8-4353-92f5-d2379c17d86d" providerId="ADAL" clId="{F3234BA3-BB6C-F94F-82D5-AEEC69A1B659}" dt="2021-03-24T14:32:29.268" v="24"/>
          <ac:picMkLst>
            <pc:docMk/>
            <pc:sldMk cId="1655261159" sldId="465"/>
            <ac:picMk id="7" creationId="{E69406D3-9CA8-8E4B-ABD4-10063F0B91F8}"/>
          </ac:picMkLst>
        </pc:picChg>
        <pc:picChg chg="mod">
          <ac:chgData name="Gregory, Elizabeth D. (LARC-D313)" userId="6fe7cceb-6bc8-4353-92f5-d2379c17d86d" providerId="ADAL" clId="{F3234BA3-BB6C-F94F-82D5-AEEC69A1B659}" dt="2021-03-24T14:32:45.934" v="26" actId="14100"/>
          <ac:picMkLst>
            <pc:docMk/>
            <pc:sldMk cId="1655261159" sldId="465"/>
            <ac:picMk id="9" creationId="{A7F84E4A-A92A-6A4A-B2E5-AA92D070DB35}"/>
          </ac:picMkLst>
        </pc:picChg>
      </pc:sldChg>
      <pc:sldChg chg="addSp modSp">
        <pc:chgData name="Gregory, Elizabeth D. (LARC-D313)" userId="6fe7cceb-6bc8-4353-92f5-d2379c17d86d" providerId="ADAL" clId="{F3234BA3-BB6C-F94F-82D5-AEEC69A1B659}" dt="2021-03-24T14:32:26.544" v="23"/>
        <pc:sldMkLst>
          <pc:docMk/>
          <pc:sldMk cId="1208424272" sldId="466"/>
        </pc:sldMkLst>
        <pc:picChg chg="add mod">
          <ac:chgData name="Gregory, Elizabeth D. (LARC-D313)" userId="6fe7cceb-6bc8-4353-92f5-d2379c17d86d" providerId="ADAL" clId="{F3234BA3-BB6C-F94F-82D5-AEEC69A1B659}" dt="2021-03-24T14:32:26.544" v="23"/>
          <ac:picMkLst>
            <pc:docMk/>
            <pc:sldMk cId="1208424272" sldId="466"/>
            <ac:picMk id="38" creationId="{6FD2E1C7-071E-3748-9F72-C80AF77EB1DA}"/>
          </ac:picMkLst>
        </pc:picChg>
      </pc:sldChg>
      <pc:sldChg chg="addSp modSp mod">
        <pc:chgData name="Gregory, Elizabeth D. (LARC-D313)" userId="6fe7cceb-6bc8-4353-92f5-d2379c17d86d" providerId="ADAL" clId="{F3234BA3-BB6C-F94F-82D5-AEEC69A1B659}" dt="2021-03-24T14:35:13.791" v="78" actId="20577"/>
        <pc:sldMkLst>
          <pc:docMk/>
          <pc:sldMk cId="109292176" sldId="467"/>
        </pc:sldMkLst>
        <pc:spChg chg="mod">
          <ac:chgData name="Gregory, Elizabeth D. (LARC-D313)" userId="6fe7cceb-6bc8-4353-92f5-d2379c17d86d" providerId="ADAL" clId="{F3234BA3-BB6C-F94F-82D5-AEEC69A1B659}" dt="2021-03-24T14:35:13.791" v="78" actId="20577"/>
          <ac:spMkLst>
            <pc:docMk/>
            <pc:sldMk cId="109292176" sldId="467"/>
            <ac:spMk id="3" creationId="{31616357-9A76-704E-A1BF-10863FFFF435}"/>
          </ac:spMkLst>
        </pc:spChg>
        <pc:picChg chg="add mod">
          <ac:chgData name="Gregory, Elizabeth D. (LARC-D313)" userId="6fe7cceb-6bc8-4353-92f5-d2379c17d86d" providerId="ADAL" clId="{F3234BA3-BB6C-F94F-82D5-AEEC69A1B659}" dt="2021-03-24T14:33:02.088" v="47"/>
          <ac:picMkLst>
            <pc:docMk/>
            <pc:sldMk cId="109292176" sldId="467"/>
            <ac:picMk id="12" creationId="{F1D09B68-EFE5-B741-BE81-86D99206DD8A}"/>
          </ac:picMkLst>
        </pc:picChg>
      </pc:sldChg>
      <pc:sldChg chg="addSp modSp mod">
        <pc:chgData name="Gregory, Elizabeth D. (LARC-D313)" userId="6fe7cceb-6bc8-4353-92f5-d2379c17d86d" providerId="ADAL" clId="{F3234BA3-BB6C-F94F-82D5-AEEC69A1B659}" dt="2021-03-24T14:33:55.332" v="59" actId="403"/>
        <pc:sldMkLst>
          <pc:docMk/>
          <pc:sldMk cId="836446756" sldId="468"/>
        </pc:sldMkLst>
        <pc:spChg chg="mod">
          <ac:chgData name="Gregory, Elizabeth D. (LARC-D313)" userId="6fe7cceb-6bc8-4353-92f5-d2379c17d86d" providerId="ADAL" clId="{F3234BA3-BB6C-F94F-82D5-AEEC69A1B659}" dt="2021-03-24T14:33:55.332" v="59" actId="403"/>
          <ac:spMkLst>
            <pc:docMk/>
            <pc:sldMk cId="836446756" sldId="468"/>
            <ac:spMk id="4" creationId="{BB3BEFAD-0108-0047-8C5B-44BE07878BCC}"/>
          </ac:spMkLst>
        </pc:spChg>
        <pc:picChg chg="add mod">
          <ac:chgData name="Gregory, Elizabeth D. (LARC-D313)" userId="6fe7cceb-6bc8-4353-92f5-d2379c17d86d" providerId="ADAL" clId="{F3234BA3-BB6C-F94F-82D5-AEEC69A1B659}" dt="2021-03-24T14:33:05.744" v="49"/>
          <ac:picMkLst>
            <pc:docMk/>
            <pc:sldMk cId="836446756" sldId="468"/>
            <ac:picMk id="6" creationId="{886E214B-7E8A-B04E-B249-53FBE0EBE2C0}"/>
          </ac:picMkLst>
        </pc:picChg>
      </pc:sldChg>
      <pc:sldChg chg="addSp modSp mod">
        <pc:chgData name="Gregory, Elizabeth D. (LARC-D313)" userId="6fe7cceb-6bc8-4353-92f5-d2379c17d86d" providerId="ADAL" clId="{F3234BA3-BB6C-F94F-82D5-AEEC69A1B659}" dt="2021-03-24T14:35:19.577" v="81" actId="20577"/>
        <pc:sldMkLst>
          <pc:docMk/>
          <pc:sldMk cId="1387782481" sldId="469"/>
        </pc:sldMkLst>
        <pc:spChg chg="mod">
          <ac:chgData name="Gregory, Elizabeth D. (LARC-D313)" userId="6fe7cceb-6bc8-4353-92f5-d2379c17d86d" providerId="ADAL" clId="{F3234BA3-BB6C-F94F-82D5-AEEC69A1B659}" dt="2021-03-24T14:35:19.577" v="81" actId="20577"/>
          <ac:spMkLst>
            <pc:docMk/>
            <pc:sldMk cId="1387782481" sldId="469"/>
            <ac:spMk id="5" creationId="{77FFECB9-BB89-4A46-AA50-49381564E26A}"/>
          </ac:spMkLst>
        </pc:spChg>
        <pc:picChg chg="add mod">
          <ac:chgData name="Gregory, Elizabeth D. (LARC-D313)" userId="6fe7cceb-6bc8-4353-92f5-d2379c17d86d" providerId="ADAL" clId="{F3234BA3-BB6C-F94F-82D5-AEEC69A1B659}" dt="2021-03-24T14:33:04.410" v="48"/>
          <ac:picMkLst>
            <pc:docMk/>
            <pc:sldMk cId="1387782481" sldId="469"/>
            <ac:picMk id="7" creationId="{28746B77-29CA-A640-9EA0-D966FC7AEA13}"/>
          </ac:picMkLst>
        </pc:picChg>
      </pc:sldChg>
      <pc:sldChg chg="addSp modSp mod">
        <pc:chgData name="Gregory, Elizabeth D. (LARC-D313)" userId="6fe7cceb-6bc8-4353-92f5-d2379c17d86d" providerId="ADAL" clId="{F3234BA3-BB6C-F94F-82D5-AEEC69A1B659}" dt="2021-03-24T14:35:27.639" v="88" actId="20577"/>
        <pc:sldMkLst>
          <pc:docMk/>
          <pc:sldMk cId="2929080721" sldId="470"/>
        </pc:sldMkLst>
        <pc:spChg chg="mod">
          <ac:chgData name="Gregory, Elizabeth D. (LARC-D313)" userId="6fe7cceb-6bc8-4353-92f5-d2379c17d86d" providerId="ADAL" clId="{F3234BA3-BB6C-F94F-82D5-AEEC69A1B659}" dt="2021-03-24T14:35:27.639" v="88" actId="20577"/>
          <ac:spMkLst>
            <pc:docMk/>
            <pc:sldMk cId="2929080721" sldId="470"/>
            <ac:spMk id="3" creationId="{31616357-9A76-704E-A1BF-10863FFFF435}"/>
          </ac:spMkLst>
        </pc:spChg>
        <pc:picChg chg="add mod">
          <ac:chgData name="Gregory, Elizabeth D. (LARC-D313)" userId="6fe7cceb-6bc8-4353-92f5-d2379c17d86d" providerId="ADAL" clId="{F3234BA3-BB6C-F94F-82D5-AEEC69A1B659}" dt="2021-03-24T14:33:07.482" v="50"/>
          <ac:picMkLst>
            <pc:docMk/>
            <pc:sldMk cId="2929080721" sldId="470"/>
            <ac:picMk id="14" creationId="{AE4C9548-01C0-A94B-A841-B6CDA32CCE91}"/>
          </ac:picMkLst>
        </pc:picChg>
      </pc:sldChg>
      <pc:sldChg chg="addSp modSp">
        <pc:chgData name="Gregory, Elizabeth D. (LARC-D313)" userId="6fe7cceb-6bc8-4353-92f5-d2379c17d86d" providerId="ADAL" clId="{F3234BA3-BB6C-F94F-82D5-AEEC69A1B659}" dt="2021-03-24T14:33:09.191" v="51"/>
        <pc:sldMkLst>
          <pc:docMk/>
          <pc:sldMk cId="3188837499" sldId="471"/>
        </pc:sldMkLst>
        <pc:picChg chg="add mod">
          <ac:chgData name="Gregory, Elizabeth D. (LARC-D313)" userId="6fe7cceb-6bc8-4353-92f5-d2379c17d86d" providerId="ADAL" clId="{F3234BA3-BB6C-F94F-82D5-AEEC69A1B659}" dt="2021-03-24T14:33:09.191" v="51"/>
          <ac:picMkLst>
            <pc:docMk/>
            <pc:sldMk cId="3188837499" sldId="471"/>
            <ac:picMk id="9" creationId="{56A24248-E799-2D4A-8C50-585CFF8D7A2E}"/>
          </ac:picMkLst>
        </pc:picChg>
      </pc:sldChg>
      <pc:sldChg chg="addSp modSp">
        <pc:chgData name="Gregory, Elizabeth D. (LARC-D313)" userId="6fe7cceb-6bc8-4353-92f5-d2379c17d86d" providerId="ADAL" clId="{F3234BA3-BB6C-F94F-82D5-AEEC69A1B659}" dt="2021-03-24T14:33:12.518" v="52"/>
        <pc:sldMkLst>
          <pc:docMk/>
          <pc:sldMk cId="3632369819" sldId="472"/>
        </pc:sldMkLst>
        <pc:picChg chg="add mod">
          <ac:chgData name="Gregory, Elizabeth D. (LARC-D313)" userId="6fe7cceb-6bc8-4353-92f5-d2379c17d86d" providerId="ADAL" clId="{F3234BA3-BB6C-F94F-82D5-AEEC69A1B659}" dt="2021-03-24T14:33:12.518" v="52"/>
          <ac:picMkLst>
            <pc:docMk/>
            <pc:sldMk cId="3632369819" sldId="472"/>
            <ac:picMk id="9" creationId="{4E1FDBBA-F67F-AC4C-B006-43AA3CE4C3DA}"/>
          </ac:picMkLst>
        </pc:picChg>
      </pc:sldChg>
      <pc:sldChg chg="addSp modSp mod">
        <pc:chgData name="Gregory, Elizabeth D. (LARC-D313)" userId="6fe7cceb-6bc8-4353-92f5-d2379c17d86d" providerId="ADAL" clId="{F3234BA3-BB6C-F94F-82D5-AEEC69A1B659}" dt="2021-03-24T14:35:58.248" v="95" actId="14100"/>
        <pc:sldMkLst>
          <pc:docMk/>
          <pc:sldMk cId="1273700562" sldId="473"/>
        </pc:sldMkLst>
        <pc:spChg chg="mod">
          <ac:chgData name="Gregory, Elizabeth D. (LARC-D313)" userId="6fe7cceb-6bc8-4353-92f5-d2379c17d86d" providerId="ADAL" clId="{F3234BA3-BB6C-F94F-82D5-AEEC69A1B659}" dt="2021-03-24T14:35:58.248" v="95" actId="14100"/>
          <ac:spMkLst>
            <pc:docMk/>
            <pc:sldMk cId="1273700562" sldId="473"/>
            <ac:spMk id="8" creationId="{24887E7C-E777-2945-B8F1-6463FF1E488B}"/>
          </ac:spMkLst>
        </pc:spChg>
        <pc:picChg chg="add mod">
          <ac:chgData name="Gregory, Elizabeth D. (LARC-D313)" userId="6fe7cceb-6bc8-4353-92f5-d2379c17d86d" providerId="ADAL" clId="{F3234BA3-BB6C-F94F-82D5-AEEC69A1B659}" dt="2021-03-24T14:33:13.840" v="53"/>
          <ac:picMkLst>
            <pc:docMk/>
            <pc:sldMk cId="1273700562" sldId="473"/>
            <ac:picMk id="18" creationId="{17807736-63F9-1F4D-94F3-6CDC7C770A99}"/>
          </ac:picMkLst>
        </pc:picChg>
      </pc:sldChg>
      <pc:sldChg chg="addSp modSp">
        <pc:chgData name="Gregory, Elizabeth D. (LARC-D313)" userId="6fe7cceb-6bc8-4353-92f5-d2379c17d86d" providerId="ADAL" clId="{F3234BA3-BB6C-F94F-82D5-AEEC69A1B659}" dt="2021-03-24T14:33:15.437" v="54"/>
        <pc:sldMkLst>
          <pc:docMk/>
          <pc:sldMk cId="1799423704" sldId="474"/>
        </pc:sldMkLst>
        <pc:picChg chg="add mod">
          <ac:chgData name="Gregory, Elizabeth D. (LARC-D313)" userId="6fe7cceb-6bc8-4353-92f5-d2379c17d86d" providerId="ADAL" clId="{F3234BA3-BB6C-F94F-82D5-AEEC69A1B659}" dt="2021-03-24T14:33:15.437" v="54"/>
          <ac:picMkLst>
            <pc:docMk/>
            <pc:sldMk cId="1799423704" sldId="474"/>
            <ac:picMk id="37" creationId="{8FAD4762-B519-784D-891F-FBAFD880E53D}"/>
          </ac:picMkLst>
        </pc:picChg>
      </pc:sldChg>
      <pc:sldChg chg="addSp modSp mod">
        <pc:chgData name="Gregory, Elizabeth D. (LARC-D313)" userId="6fe7cceb-6bc8-4353-92f5-d2379c17d86d" providerId="ADAL" clId="{F3234BA3-BB6C-F94F-82D5-AEEC69A1B659}" dt="2021-03-24T16:16:00.289" v="150" actId="20577"/>
        <pc:sldMkLst>
          <pc:docMk/>
          <pc:sldMk cId="2142976181" sldId="475"/>
        </pc:sldMkLst>
        <pc:spChg chg="mod">
          <ac:chgData name="Gregory, Elizabeth D. (LARC-D313)" userId="6fe7cceb-6bc8-4353-92f5-d2379c17d86d" providerId="ADAL" clId="{F3234BA3-BB6C-F94F-82D5-AEEC69A1B659}" dt="2021-03-24T16:16:00.289" v="150" actId="20577"/>
          <ac:spMkLst>
            <pc:docMk/>
            <pc:sldMk cId="2142976181" sldId="475"/>
            <ac:spMk id="3" creationId="{31616357-9A76-704E-A1BF-10863FFFF435}"/>
          </ac:spMkLst>
        </pc:spChg>
        <pc:picChg chg="add mod">
          <ac:chgData name="Gregory, Elizabeth D. (LARC-D313)" userId="6fe7cceb-6bc8-4353-92f5-d2379c17d86d" providerId="ADAL" clId="{F3234BA3-BB6C-F94F-82D5-AEEC69A1B659}" dt="2021-03-24T14:33:17.444" v="55"/>
          <ac:picMkLst>
            <pc:docMk/>
            <pc:sldMk cId="2142976181" sldId="475"/>
            <ac:picMk id="5" creationId="{06215E35-BC37-E149-9CA5-C196024933DD}"/>
          </ac:picMkLst>
        </pc:picChg>
      </pc:sldChg>
      <pc:sldChg chg="addSp modSp mod">
        <pc:chgData name="Gregory, Elizabeth D. (LARC-D313)" userId="6fe7cceb-6bc8-4353-92f5-d2379c17d86d" providerId="ADAL" clId="{F3234BA3-BB6C-F94F-82D5-AEEC69A1B659}" dt="2021-03-24T14:34:33.740" v="67" actId="20577"/>
        <pc:sldMkLst>
          <pc:docMk/>
          <pc:sldMk cId="282575308" sldId="478"/>
        </pc:sldMkLst>
        <pc:spChg chg="mod">
          <ac:chgData name="Gregory, Elizabeth D. (LARC-D313)" userId="6fe7cceb-6bc8-4353-92f5-d2379c17d86d" providerId="ADAL" clId="{F3234BA3-BB6C-F94F-82D5-AEEC69A1B659}" dt="2021-03-24T14:34:33.740" v="67" actId="20577"/>
          <ac:spMkLst>
            <pc:docMk/>
            <pc:sldMk cId="282575308" sldId="478"/>
            <ac:spMk id="62" creationId="{051A2C86-E57C-5641-962B-D767FF3AC2BA}"/>
          </ac:spMkLst>
        </pc:spChg>
        <pc:picChg chg="add mod">
          <ac:chgData name="Gregory, Elizabeth D. (LARC-D313)" userId="6fe7cceb-6bc8-4353-92f5-d2379c17d86d" providerId="ADAL" clId="{F3234BA3-BB6C-F94F-82D5-AEEC69A1B659}" dt="2021-03-24T14:32:25.136" v="22"/>
          <ac:picMkLst>
            <pc:docMk/>
            <pc:sldMk cId="282575308" sldId="478"/>
            <ac:picMk id="64" creationId="{237285D8-6AA0-604D-966C-DC8A56126BB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BD607C-87AA-2D40-A807-854F2EBF63A0}" type="datetimeFigureOut">
              <a:rPr lang="en-US" smtClean="0"/>
              <a:t>3/24/21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D2CF23-E4B4-2E4C-B0F9-E0C5E885AB46}" type="slidenum">
              <a:rPr lang="en-US" smtClean="0"/>
              <a:t>‹#›</a:t>
            </a:fld>
            <a:endParaRPr lang="en-US"/>
          </a:p>
        </p:txBody>
      </p:sp>
    </p:spTree>
    <p:extLst>
      <p:ext uri="{BB962C8B-B14F-4D97-AF65-F5344CB8AC3E}">
        <p14:creationId xmlns:p14="http://schemas.microsoft.com/office/powerpoint/2010/main" val="444028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Single Simulation</a:t>
            </a:r>
            <a:endParaRPr lang="en-US" dirty="0"/>
          </a:p>
          <a:p>
            <a:pPr marL="285750" indent="-285750">
              <a:buFont typeface="Arial" panose="020B0604020202020204" pitchFamily="34" charset="0"/>
              <a:buChar char="•"/>
            </a:pPr>
            <a:r>
              <a:rPr lang="en-US" dirty="0"/>
              <a:t>Prediction of wavefield, waveforms (A-scans)</a:t>
            </a:r>
          </a:p>
          <a:p>
            <a:pPr marL="285750" indent="-285750">
              <a:buFont typeface="Arial" panose="020B0604020202020204" pitchFamily="34" charset="0"/>
              <a:buChar char="•"/>
            </a:pPr>
            <a:r>
              <a:rPr lang="en-US" dirty="0"/>
              <a:t>Assess microstructural effects on inspection characteristics</a:t>
            </a:r>
          </a:p>
          <a:p>
            <a:pPr marL="285750" indent="-285750">
              <a:buFont typeface="Arial" panose="020B0604020202020204" pitchFamily="34" charset="0"/>
              <a:buChar char="•"/>
            </a:pPr>
            <a:r>
              <a:rPr lang="en-US" dirty="0"/>
              <a:t>Capability to tune relative to experimental A-scan data</a:t>
            </a:r>
          </a:p>
          <a:p>
            <a:pPr marL="285750" indent="-285750">
              <a:buFont typeface="Arial" panose="020B0604020202020204" pitchFamily="34" charset="0"/>
              <a:buChar char="•"/>
            </a:pPr>
            <a:endParaRPr lang="en-US" dirty="0"/>
          </a:p>
          <a:p>
            <a:r>
              <a:rPr lang="en-US" b="1" dirty="0"/>
              <a:t>Parametric Studies</a:t>
            </a:r>
            <a:endParaRPr lang="en-US" dirty="0"/>
          </a:p>
          <a:p>
            <a:pPr marL="285750" indent="-285750">
              <a:buFont typeface="Arial" panose="020B0604020202020204" pitchFamily="34" charset="0"/>
              <a:buChar char="•"/>
            </a:pPr>
            <a:r>
              <a:rPr lang="en-US" dirty="0"/>
              <a:t>Sweep transducer location </a:t>
            </a:r>
            <a:r>
              <a:rPr lang="en-US" dirty="0">
                <a:sym typeface="Wingdings" panose="05000000000000000000" pitchFamily="2" charset="2"/>
              </a:rPr>
              <a:t> Simulated C-Scan</a:t>
            </a:r>
          </a:p>
          <a:p>
            <a:pPr marL="285750" indent="-285750">
              <a:buFont typeface="Arial" panose="020B0604020202020204" pitchFamily="34" charset="0"/>
              <a:buChar char="•"/>
            </a:pPr>
            <a:r>
              <a:rPr lang="en-US" dirty="0">
                <a:sym typeface="Wingdings" panose="05000000000000000000" pitchFamily="2" charset="2"/>
              </a:rPr>
              <a:t>Sweep transducer characteristics  Optimize Inspections</a:t>
            </a:r>
          </a:p>
          <a:p>
            <a:pPr marL="285750" indent="-285750">
              <a:buFont typeface="Arial" panose="020B0604020202020204" pitchFamily="34" charset="0"/>
              <a:buChar char="•"/>
            </a:pPr>
            <a:r>
              <a:rPr lang="en-US" dirty="0"/>
              <a:t>Sweep flaw parameters </a:t>
            </a:r>
            <a:r>
              <a:rPr lang="en-US" dirty="0">
                <a:sym typeface="Wingdings" panose="05000000000000000000" pitchFamily="2" charset="2"/>
              </a:rPr>
              <a:t> </a:t>
            </a:r>
            <a:r>
              <a:rPr lang="en-US" dirty="0" err="1">
                <a:sym typeface="Wingdings" panose="05000000000000000000" pitchFamily="2" charset="2"/>
              </a:rPr>
              <a:t>Inspectability</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Impetus to move from one-off simulation to parametric studies</a:t>
            </a:r>
          </a:p>
          <a:p>
            <a:pPr marL="742950" lvl="1" indent="-285750">
              <a:buFont typeface="Arial" panose="020B0604020202020204" pitchFamily="34" charset="0"/>
              <a:buChar char="•"/>
            </a:pPr>
            <a:r>
              <a:rPr lang="en-US" dirty="0"/>
              <a:t>Better inform the practice of UT inspection</a:t>
            </a:r>
          </a:p>
          <a:p>
            <a:pPr marL="285750" indent="-285750">
              <a:buFont typeface="Arial" panose="020B0604020202020204" pitchFamily="34" charset="0"/>
              <a:buChar char="•"/>
            </a:pPr>
            <a:endParaRPr lang="en-US" sz="1050" dirty="0"/>
          </a:p>
          <a:p>
            <a:pPr marL="285750" indent="-285750">
              <a:buFont typeface="Arial" panose="020B0604020202020204" pitchFamily="34" charset="0"/>
              <a:buChar char="•"/>
            </a:pPr>
            <a:r>
              <a:rPr lang="en-US" dirty="0"/>
              <a:t>Moving towards more parametric studies requires</a:t>
            </a:r>
          </a:p>
          <a:p>
            <a:pPr marL="742950" lvl="1" indent="-285750">
              <a:buFont typeface="Arial" panose="020B0604020202020204" pitchFamily="34" charset="0"/>
              <a:buChar char="•"/>
            </a:pPr>
            <a:r>
              <a:rPr lang="en-US" dirty="0"/>
              <a:t>Efficient solvers for physics-based simulation</a:t>
            </a:r>
          </a:p>
          <a:p>
            <a:pPr marL="742950" lvl="1" indent="-285750">
              <a:buFont typeface="Arial" panose="020B0604020202020204" pitchFamily="34" charset="0"/>
              <a:buChar char="•"/>
            </a:pPr>
            <a:r>
              <a:rPr lang="en-US" dirty="0"/>
              <a:t>Tools for model generation &amp; postprocessing</a:t>
            </a:r>
          </a:p>
          <a:p>
            <a:pPr marL="742950" lvl="1" indent="-285750">
              <a:buFont typeface="Arial" panose="020B0604020202020204" pitchFamily="34" charset="0"/>
              <a:buChar char="•"/>
            </a:pPr>
            <a:r>
              <a:rPr lang="en-US" dirty="0"/>
              <a:t>Standard interface and model data formats</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FED2CF23-E4B4-2E4C-B0F9-E0C5E885AB46}" type="slidenum">
              <a:rPr lang="en-US" smtClean="0"/>
              <a:t>16</a:t>
            </a:fld>
            <a:endParaRPr lang="en-US"/>
          </a:p>
        </p:txBody>
      </p:sp>
    </p:spTree>
    <p:extLst>
      <p:ext uri="{BB962C8B-B14F-4D97-AF65-F5344CB8AC3E}">
        <p14:creationId xmlns:p14="http://schemas.microsoft.com/office/powerpoint/2010/main" val="1081762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F46CE10-9A3C-5545-9ECF-28134A5D73FB}"/>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46293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40E8F-F0F9-9E49-BC1C-4BFECBE271F8}"/>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9AB4351-6EFB-AF4A-BE6B-104CC06ECC0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4B0CD7-EC39-3449-AD60-BC89DA251502}"/>
              </a:ext>
            </a:extLst>
          </p:cNvPr>
          <p:cNvSpPr>
            <a:spLocks noGrp="1"/>
          </p:cNvSpPr>
          <p:nvPr>
            <p:ph type="dt" sz="half" idx="10"/>
          </p:nvPr>
        </p:nvSpPr>
        <p:spPr>
          <a:xfrm>
            <a:off x="838200" y="6356350"/>
            <a:ext cx="2743200" cy="365125"/>
          </a:xfrm>
          <a:prstGeom prst="rect">
            <a:avLst/>
          </a:prstGeom>
        </p:spPr>
        <p:txBody>
          <a:bodyPr/>
          <a:lstStyle/>
          <a:p>
            <a:fld id="{CC6D4296-8D63-BE45-883B-20DD0FD03D7E}" type="datetimeFigureOut">
              <a:rPr lang="en-US" smtClean="0"/>
              <a:t>3/24/21</a:t>
            </a:fld>
            <a:endParaRPr lang="en-US"/>
          </a:p>
        </p:txBody>
      </p:sp>
      <p:sp>
        <p:nvSpPr>
          <p:cNvPr id="5" name="Footer Placeholder 4">
            <a:extLst>
              <a:ext uri="{FF2B5EF4-FFF2-40B4-BE49-F238E27FC236}">
                <a16:creationId xmlns:a16="http://schemas.microsoft.com/office/drawing/2014/main" id="{A73F8E91-1386-BC4F-9D95-F414FEE6381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7174886-3B15-B64A-960E-F8268F7DCDDF}"/>
              </a:ext>
            </a:extLst>
          </p:cNvPr>
          <p:cNvSpPr>
            <a:spLocks noGrp="1"/>
          </p:cNvSpPr>
          <p:nvPr>
            <p:ph type="sldNum" sz="quarter" idx="12"/>
          </p:nvPr>
        </p:nvSpPr>
        <p:spPr>
          <a:xfrm>
            <a:off x="8610600" y="6356350"/>
            <a:ext cx="2743200" cy="365125"/>
          </a:xfrm>
          <a:prstGeom prst="rect">
            <a:avLst/>
          </a:prstGeom>
        </p:spPr>
        <p:txBody>
          <a:bodyPr/>
          <a:lstStyle/>
          <a:p>
            <a:fld id="{B8889508-EF4F-6E4B-88F9-41954F5516C6}" type="slidenum">
              <a:rPr lang="en-US" smtClean="0"/>
              <a:t>‹#›</a:t>
            </a:fld>
            <a:endParaRPr lang="en-US"/>
          </a:p>
        </p:txBody>
      </p:sp>
    </p:spTree>
    <p:extLst>
      <p:ext uri="{BB962C8B-B14F-4D97-AF65-F5344CB8AC3E}">
        <p14:creationId xmlns:p14="http://schemas.microsoft.com/office/powerpoint/2010/main" val="483151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865B6-FC82-634D-BB04-F2AD644CB31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4323DC1-816D-F04D-BE84-E35FEBFDA068}"/>
              </a:ext>
            </a:extLst>
          </p:cNvPr>
          <p:cNvSpPr>
            <a:spLocks noGrp="1"/>
          </p:cNvSpPr>
          <p:nvPr>
            <p:ph sz="half" idx="1"/>
          </p:nvPr>
        </p:nvSpPr>
        <p:spPr>
          <a:xfrm>
            <a:off x="838200" y="1825625"/>
            <a:ext cx="5181600" cy="435133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67563E7-C7C1-9D49-8EF4-DDF080221541}"/>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3B7BCD-3C5B-CF40-A9F3-3A0BA1C9699C}"/>
              </a:ext>
            </a:extLst>
          </p:cNvPr>
          <p:cNvSpPr>
            <a:spLocks noGrp="1"/>
          </p:cNvSpPr>
          <p:nvPr>
            <p:ph type="dt" sz="half" idx="10"/>
          </p:nvPr>
        </p:nvSpPr>
        <p:spPr>
          <a:xfrm>
            <a:off x="838200" y="6356350"/>
            <a:ext cx="2743200" cy="365125"/>
          </a:xfrm>
          <a:prstGeom prst="rect">
            <a:avLst/>
          </a:prstGeom>
        </p:spPr>
        <p:txBody>
          <a:bodyPr/>
          <a:lstStyle/>
          <a:p>
            <a:fld id="{CC6D4296-8D63-BE45-883B-20DD0FD03D7E}" type="datetimeFigureOut">
              <a:rPr lang="en-US" smtClean="0"/>
              <a:t>3/24/21</a:t>
            </a:fld>
            <a:endParaRPr lang="en-US"/>
          </a:p>
        </p:txBody>
      </p:sp>
      <p:sp>
        <p:nvSpPr>
          <p:cNvPr id="6" name="Footer Placeholder 5">
            <a:extLst>
              <a:ext uri="{FF2B5EF4-FFF2-40B4-BE49-F238E27FC236}">
                <a16:creationId xmlns:a16="http://schemas.microsoft.com/office/drawing/2014/main" id="{3A4B0827-C91D-D54B-AE1F-24B5886FE9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E5BAE66-6669-BA43-935B-A066C797EEC2}"/>
              </a:ext>
            </a:extLst>
          </p:cNvPr>
          <p:cNvSpPr>
            <a:spLocks noGrp="1"/>
          </p:cNvSpPr>
          <p:nvPr>
            <p:ph type="sldNum" sz="quarter" idx="12"/>
          </p:nvPr>
        </p:nvSpPr>
        <p:spPr>
          <a:xfrm>
            <a:off x="8610600" y="6356350"/>
            <a:ext cx="2743200" cy="365125"/>
          </a:xfrm>
          <a:prstGeom prst="rect">
            <a:avLst/>
          </a:prstGeom>
        </p:spPr>
        <p:txBody>
          <a:bodyPr/>
          <a:lstStyle/>
          <a:p>
            <a:fld id="{B8889508-EF4F-6E4B-88F9-41954F5516C6}" type="slidenum">
              <a:rPr lang="en-US" smtClean="0"/>
              <a:t>‹#›</a:t>
            </a:fld>
            <a:endParaRPr lang="en-US"/>
          </a:p>
        </p:txBody>
      </p:sp>
    </p:spTree>
    <p:extLst>
      <p:ext uri="{BB962C8B-B14F-4D97-AF65-F5344CB8AC3E}">
        <p14:creationId xmlns:p14="http://schemas.microsoft.com/office/powerpoint/2010/main" val="3950924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DC2D5-2D76-7843-B8A3-D0A499F6A923}"/>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17F7BD22-D057-F14C-A0BF-113AA7AF145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3224C3-53CB-8746-809E-84F4DB40B506}"/>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924E8C-FF09-D345-AAE9-E553BC49D6D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06B77D-DB8A-274B-89A0-038AA3EA72CC}"/>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C57AE-CEB0-4D48-935D-731262A4BAB8}"/>
              </a:ext>
            </a:extLst>
          </p:cNvPr>
          <p:cNvSpPr>
            <a:spLocks noGrp="1"/>
          </p:cNvSpPr>
          <p:nvPr>
            <p:ph type="dt" sz="half" idx="10"/>
          </p:nvPr>
        </p:nvSpPr>
        <p:spPr>
          <a:xfrm>
            <a:off x="838200" y="6356350"/>
            <a:ext cx="2743200" cy="365125"/>
          </a:xfrm>
          <a:prstGeom prst="rect">
            <a:avLst/>
          </a:prstGeom>
        </p:spPr>
        <p:txBody>
          <a:bodyPr/>
          <a:lstStyle/>
          <a:p>
            <a:fld id="{CC6D4296-8D63-BE45-883B-20DD0FD03D7E}" type="datetimeFigureOut">
              <a:rPr lang="en-US" smtClean="0"/>
              <a:t>3/24/21</a:t>
            </a:fld>
            <a:endParaRPr lang="en-US"/>
          </a:p>
        </p:txBody>
      </p:sp>
      <p:sp>
        <p:nvSpPr>
          <p:cNvPr id="8" name="Footer Placeholder 7">
            <a:extLst>
              <a:ext uri="{FF2B5EF4-FFF2-40B4-BE49-F238E27FC236}">
                <a16:creationId xmlns:a16="http://schemas.microsoft.com/office/drawing/2014/main" id="{194D6DC1-90A3-7647-AC63-D660C45BA9E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4CF70B8C-CB33-884E-B84B-541A6DD6F998}"/>
              </a:ext>
            </a:extLst>
          </p:cNvPr>
          <p:cNvSpPr>
            <a:spLocks noGrp="1"/>
          </p:cNvSpPr>
          <p:nvPr>
            <p:ph type="sldNum" sz="quarter" idx="12"/>
          </p:nvPr>
        </p:nvSpPr>
        <p:spPr>
          <a:xfrm>
            <a:off x="8610600" y="6356350"/>
            <a:ext cx="2743200" cy="365125"/>
          </a:xfrm>
          <a:prstGeom prst="rect">
            <a:avLst/>
          </a:prstGeom>
        </p:spPr>
        <p:txBody>
          <a:bodyPr/>
          <a:lstStyle/>
          <a:p>
            <a:fld id="{B8889508-EF4F-6E4B-88F9-41954F5516C6}" type="slidenum">
              <a:rPr lang="en-US" smtClean="0"/>
              <a:t>‹#›</a:t>
            </a:fld>
            <a:endParaRPr lang="en-US"/>
          </a:p>
        </p:txBody>
      </p:sp>
    </p:spTree>
    <p:extLst>
      <p:ext uri="{BB962C8B-B14F-4D97-AF65-F5344CB8AC3E}">
        <p14:creationId xmlns:p14="http://schemas.microsoft.com/office/powerpoint/2010/main" val="1789188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D44F1-D4A7-E349-A239-C314479D5E6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12923C25-22FF-3644-8E98-A7F7F78A8973}"/>
              </a:ext>
            </a:extLst>
          </p:cNvPr>
          <p:cNvSpPr>
            <a:spLocks noGrp="1"/>
          </p:cNvSpPr>
          <p:nvPr>
            <p:ph type="dt" sz="half" idx="10"/>
          </p:nvPr>
        </p:nvSpPr>
        <p:spPr>
          <a:xfrm>
            <a:off x="838200" y="6356350"/>
            <a:ext cx="2743200" cy="365125"/>
          </a:xfrm>
          <a:prstGeom prst="rect">
            <a:avLst/>
          </a:prstGeom>
        </p:spPr>
        <p:txBody>
          <a:bodyPr/>
          <a:lstStyle/>
          <a:p>
            <a:fld id="{CC6D4296-8D63-BE45-883B-20DD0FD03D7E}" type="datetimeFigureOut">
              <a:rPr lang="en-US" smtClean="0"/>
              <a:t>3/24/21</a:t>
            </a:fld>
            <a:endParaRPr lang="en-US"/>
          </a:p>
        </p:txBody>
      </p:sp>
      <p:sp>
        <p:nvSpPr>
          <p:cNvPr id="4" name="Footer Placeholder 3">
            <a:extLst>
              <a:ext uri="{FF2B5EF4-FFF2-40B4-BE49-F238E27FC236}">
                <a16:creationId xmlns:a16="http://schemas.microsoft.com/office/drawing/2014/main" id="{4772F8EF-C59A-9B47-B5BF-59CE9D448BB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7593F33A-7108-9643-9DB5-223BC35637F4}"/>
              </a:ext>
            </a:extLst>
          </p:cNvPr>
          <p:cNvSpPr>
            <a:spLocks noGrp="1"/>
          </p:cNvSpPr>
          <p:nvPr>
            <p:ph type="sldNum" sz="quarter" idx="12"/>
          </p:nvPr>
        </p:nvSpPr>
        <p:spPr>
          <a:xfrm>
            <a:off x="8610600" y="6356350"/>
            <a:ext cx="2743200" cy="365125"/>
          </a:xfrm>
          <a:prstGeom prst="rect">
            <a:avLst/>
          </a:prstGeom>
        </p:spPr>
        <p:txBody>
          <a:bodyPr/>
          <a:lstStyle/>
          <a:p>
            <a:fld id="{B8889508-EF4F-6E4B-88F9-41954F5516C6}" type="slidenum">
              <a:rPr lang="en-US" smtClean="0"/>
              <a:t>‹#›</a:t>
            </a:fld>
            <a:endParaRPr lang="en-US"/>
          </a:p>
        </p:txBody>
      </p:sp>
    </p:spTree>
    <p:extLst>
      <p:ext uri="{BB962C8B-B14F-4D97-AF65-F5344CB8AC3E}">
        <p14:creationId xmlns:p14="http://schemas.microsoft.com/office/powerpoint/2010/main" val="1897393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F4EA86-E3AD-C54A-AE21-C361CD39C9CD}"/>
              </a:ext>
            </a:extLst>
          </p:cNvPr>
          <p:cNvSpPr>
            <a:spLocks noGrp="1"/>
          </p:cNvSpPr>
          <p:nvPr>
            <p:ph type="dt" sz="half" idx="10"/>
          </p:nvPr>
        </p:nvSpPr>
        <p:spPr>
          <a:xfrm>
            <a:off x="838200" y="6356350"/>
            <a:ext cx="2743200" cy="365125"/>
          </a:xfrm>
          <a:prstGeom prst="rect">
            <a:avLst/>
          </a:prstGeom>
        </p:spPr>
        <p:txBody>
          <a:bodyPr/>
          <a:lstStyle/>
          <a:p>
            <a:fld id="{CC6D4296-8D63-BE45-883B-20DD0FD03D7E}" type="datetimeFigureOut">
              <a:rPr lang="en-US" smtClean="0"/>
              <a:t>3/24/21</a:t>
            </a:fld>
            <a:endParaRPr lang="en-US"/>
          </a:p>
        </p:txBody>
      </p:sp>
      <p:sp>
        <p:nvSpPr>
          <p:cNvPr id="3" name="Footer Placeholder 2">
            <a:extLst>
              <a:ext uri="{FF2B5EF4-FFF2-40B4-BE49-F238E27FC236}">
                <a16:creationId xmlns:a16="http://schemas.microsoft.com/office/drawing/2014/main" id="{2097F3BE-0B25-9E40-8E40-F4EB9953A22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1FA382B-DED6-EC47-AAA5-99F9281DCF99}"/>
              </a:ext>
            </a:extLst>
          </p:cNvPr>
          <p:cNvSpPr>
            <a:spLocks noGrp="1"/>
          </p:cNvSpPr>
          <p:nvPr>
            <p:ph type="sldNum" sz="quarter" idx="12"/>
          </p:nvPr>
        </p:nvSpPr>
        <p:spPr>
          <a:xfrm>
            <a:off x="8610600" y="6356350"/>
            <a:ext cx="2743200" cy="365125"/>
          </a:xfrm>
          <a:prstGeom prst="rect">
            <a:avLst/>
          </a:prstGeom>
        </p:spPr>
        <p:txBody>
          <a:bodyPr/>
          <a:lstStyle/>
          <a:p>
            <a:fld id="{B8889508-EF4F-6E4B-88F9-41954F5516C6}" type="slidenum">
              <a:rPr lang="en-US" smtClean="0"/>
              <a:t>‹#›</a:t>
            </a:fld>
            <a:endParaRPr lang="en-US"/>
          </a:p>
        </p:txBody>
      </p:sp>
    </p:spTree>
    <p:extLst>
      <p:ext uri="{BB962C8B-B14F-4D97-AF65-F5344CB8AC3E}">
        <p14:creationId xmlns:p14="http://schemas.microsoft.com/office/powerpoint/2010/main" val="1000363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0C6A3-607C-4947-A5FA-3C4FA19B351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4FF965-42CC-4443-B75D-C96FF5930B9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22ED5D-1B32-7C4E-811D-BF91E1EF3EE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0BD279-3D0C-444C-8418-76CED4F74F73}"/>
              </a:ext>
            </a:extLst>
          </p:cNvPr>
          <p:cNvSpPr>
            <a:spLocks noGrp="1"/>
          </p:cNvSpPr>
          <p:nvPr>
            <p:ph type="dt" sz="half" idx="10"/>
          </p:nvPr>
        </p:nvSpPr>
        <p:spPr>
          <a:xfrm>
            <a:off x="838200" y="6356350"/>
            <a:ext cx="2743200" cy="365125"/>
          </a:xfrm>
          <a:prstGeom prst="rect">
            <a:avLst/>
          </a:prstGeom>
        </p:spPr>
        <p:txBody>
          <a:bodyPr/>
          <a:lstStyle/>
          <a:p>
            <a:fld id="{CC6D4296-8D63-BE45-883B-20DD0FD03D7E}" type="datetimeFigureOut">
              <a:rPr lang="en-US" smtClean="0"/>
              <a:t>3/24/21</a:t>
            </a:fld>
            <a:endParaRPr lang="en-US"/>
          </a:p>
        </p:txBody>
      </p:sp>
      <p:sp>
        <p:nvSpPr>
          <p:cNvPr id="6" name="Footer Placeholder 5">
            <a:extLst>
              <a:ext uri="{FF2B5EF4-FFF2-40B4-BE49-F238E27FC236}">
                <a16:creationId xmlns:a16="http://schemas.microsoft.com/office/drawing/2014/main" id="{C1813849-0E39-A042-8BE2-4171A0F8DD3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38CC039-2A62-8D47-A69F-7DAD4B194513}"/>
              </a:ext>
            </a:extLst>
          </p:cNvPr>
          <p:cNvSpPr>
            <a:spLocks noGrp="1"/>
          </p:cNvSpPr>
          <p:nvPr>
            <p:ph type="sldNum" sz="quarter" idx="12"/>
          </p:nvPr>
        </p:nvSpPr>
        <p:spPr>
          <a:xfrm>
            <a:off x="8610600" y="6356350"/>
            <a:ext cx="2743200" cy="365125"/>
          </a:xfrm>
          <a:prstGeom prst="rect">
            <a:avLst/>
          </a:prstGeom>
        </p:spPr>
        <p:txBody>
          <a:bodyPr/>
          <a:lstStyle/>
          <a:p>
            <a:fld id="{B8889508-EF4F-6E4B-88F9-41954F5516C6}" type="slidenum">
              <a:rPr lang="en-US" smtClean="0"/>
              <a:t>‹#›</a:t>
            </a:fld>
            <a:endParaRPr lang="en-US"/>
          </a:p>
        </p:txBody>
      </p:sp>
    </p:spTree>
    <p:extLst>
      <p:ext uri="{BB962C8B-B14F-4D97-AF65-F5344CB8AC3E}">
        <p14:creationId xmlns:p14="http://schemas.microsoft.com/office/powerpoint/2010/main" val="2759776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24EE5-D6AF-A647-ACA8-3D8E8CB61EB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191E45-54F5-7147-A0D4-B5CC96CB4A8D}"/>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BE86D6-AC89-C041-8069-EDB4D1F07EA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EA8668-04D4-0948-AE18-47379D0666A9}"/>
              </a:ext>
            </a:extLst>
          </p:cNvPr>
          <p:cNvSpPr>
            <a:spLocks noGrp="1"/>
          </p:cNvSpPr>
          <p:nvPr>
            <p:ph type="dt" sz="half" idx="10"/>
          </p:nvPr>
        </p:nvSpPr>
        <p:spPr>
          <a:xfrm>
            <a:off x="838200" y="6356350"/>
            <a:ext cx="2743200" cy="365125"/>
          </a:xfrm>
          <a:prstGeom prst="rect">
            <a:avLst/>
          </a:prstGeom>
        </p:spPr>
        <p:txBody>
          <a:bodyPr/>
          <a:lstStyle/>
          <a:p>
            <a:fld id="{CC6D4296-8D63-BE45-883B-20DD0FD03D7E}" type="datetimeFigureOut">
              <a:rPr lang="en-US" smtClean="0"/>
              <a:t>3/24/21</a:t>
            </a:fld>
            <a:endParaRPr lang="en-US"/>
          </a:p>
        </p:txBody>
      </p:sp>
      <p:sp>
        <p:nvSpPr>
          <p:cNvPr id="6" name="Footer Placeholder 5">
            <a:extLst>
              <a:ext uri="{FF2B5EF4-FFF2-40B4-BE49-F238E27FC236}">
                <a16:creationId xmlns:a16="http://schemas.microsoft.com/office/drawing/2014/main" id="{48633FB4-47DE-0E42-A78A-2EBD0F6AAB0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8CF344F-ECC9-274F-A0E1-513C02D6E5FB}"/>
              </a:ext>
            </a:extLst>
          </p:cNvPr>
          <p:cNvSpPr>
            <a:spLocks noGrp="1"/>
          </p:cNvSpPr>
          <p:nvPr>
            <p:ph type="sldNum" sz="quarter" idx="12"/>
          </p:nvPr>
        </p:nvSpPr>
        <p:spPr>
          <a:xfrm>
            <a:off x="8610600" y="6356350"/>
            <a:ext cx="2743200" cy="365125"/>
          </a:xfrm>
          <a:prstGeom prst="rect">
            <a:avLst/>
          </a:prstGeom>
        </p:spPr>
        <p:txBody>
          <a:bodyPr/>
          <a:lstStyle/>
          <a:p>
            <a:fld id="{B8889508-EF4F-6E4B-88F9-41954F5516C6}" type="slidenum">
              <a:rPr lang="en-US" smtClean="0"/>
              <a:t>‹#›</a:t>
            </a:fld>
            <a:endParaRPr lang="en-US"/>
          </a:p>
        </p:txBody>
      </p:sp>
    </p:spTree>
    <p:extLst>
      <p:ext uri="{BB962C8B-B14F-4D97-AF65-F5344CB8AC3E}">
        <p14:creationId xmlns:p14="http://schemas.microsoft.com/office/powerpoint/2010/main" val="1359906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4758E-89E6-E54F-B416-5BED6D695D9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727C5F-81BD-DC4E-B027-3C29DFAAC52D}"/>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7B9B44-94C9-E343-AD18-67CF13FFF458}"/>
              </a:ext>
            </a:extLst>
          </p:cNvPr>
          <p:cNvSpPr>
            <a:spLocks noGrp="1"/>
          </p:cNvSpPr>
          <p:nvPr>
            <p:ph type="dt" sz="half" idx="10"/>
          </p:nvPr>
        </p:nvSpPr>
        <p:spPr>
          <a:xfrm>
            <a:off x="838200" y="6356350"/>
            <a:ext cx="2743200" cy="365125"/>
          </a:xfrm>
          <a:prstGeom prst="rect">
            <a:avLst/>
          </a:prstGeom>
        </p:spPr>
        <p:txBody>
          <a:bodyPr/>
          <a:lstStyle/>
          <a:p>
            <a:fld id="{CC6D4296-8D63-BE45-883B-20DD0FD03D7E}" type="datetimeFigureOut">
              <a:rPr lang="en-US" smtClean="0"/>
              <a:t>3/24/21</a:t>
            </a:fld>
            <a:endParaRPr lang="en-US"/>
          </a:p>
        </p:txBody>
      </p:sp>
      <p:sp>
        <p:nvSpPr>
          <p:cNvPr id="5" name="Footer Placeholder 4">
            <a:extLst>
              <a:ext uri="{FF2B5EF4-FFF2-40B4-BE49-F238E27FC236}">
                <a16:creationId xmlns:a16="http://schemas.microsoft.com/office/drawing/2014/main" id="{3572350A-0435-BA47-9289-DE25B19EDB1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DB2F46E-4E24-D943-B5E0-02F137C75DF6}"/>
              </a:ext>
            </a:extLst>
          </p:cNvPr>
          <p:cNvSpPr>
            <a:spLocks noGrp="1"/>
          </p:cNvSpPr>
          <p:nvPr>
            <p:ph type="sldNum" sz="quarter" idx="12"/>
          </p:nvPr>
        </p:nvSpPr>
        <p:spPr>
          <a:xfrm>
            <a:off x="8610600" y="6356350"/>
            <a:ext cx="2743200" cy="365125"/>
          </a:xfrm>
          <a:prstGeom prst="rect">
            <a:avLst/>
          </a:prstGeom>
        </p:spPr>
        <p:txBody>
          <a:bodyPr/>
          <a:lstStyle/>
          <a:p>
            <a:fld id="{B8889508-EF4F-6E4B-88F9-41954F5516C6}" type="slidenum">
              <a:rPr lang="en-US" smtClean="0"/>
              <a:t>‹#›</a:t>
            </a:fld>
            <a:endParaRPr lang="en-US"/>
          </a:p>
        </p:txBody>
      </p:sp>
    </p:spTree>
    <p:extLst>
      <p:ext uri="{BB962C8B-B14F-4D97-AF65-F5344CB8AC3E}">
        <p14:creationId xmlns:p14="http://schemas.microsoft.com/office/powerpoint/2010/main" val="3091644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933F44-F701-2D4C-9740-43267A71C55B}"/>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21F51D6-D781-8E4F-8A7F-5C4E589BCE91}"/>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4068CD-2ACB-964C-9744-0F42A87D4AF7}"/>
              </a:ext>
            </a:extLst>
          </p:cNvPr>
          <p:cNvSpPr>
            <a:spLocks noGrp="1"/>
          </p:cNvSpPr>
          <p:nvPr>
            <p:ph type="dt" sz="half" idx="10"/>
          </p:nvPr>
        </p:nvSpPr>
        <p:spPr>
          <a:xfrm>
            <a:off x="838200" y="6356350"/>
            <a:ext cx="2743200" cy="365125"/>
          </a:xfrm>
          <a:prstGeom prst="rect">
            <a:avLst/>
          </a:prstGeom>
        </p:spPr>
        <p:txBody>
          <a:bodyPr/>
          <a:lstStyle/>
          <a:p>
            <a:fld id="{CC6D4296-8D63-BE45-883B-20DD0FD03D7E}" type="datetimeFigureOut">
              <a:rPr lang="en-US" smtClean="0"/>
              <a:t>3/24/21</a:t>
            </a:fld>
            <a:endParaRPr lang="en-US"/>
          </a:p>
        </p:txBody>
      </p:sp>
      <p:sp>
        <p:nvSpPr>
          <p:cNvPr id="5" name="Footer Placeholder 4">
            <a:extLst>
              <a:ext uri="{FF2B5EF4-FFF2-40B4-BE49-F238E27FC236}">
                <a16:creationId xmlns:a16="http://schemas.microsoft.com/office/drawing/2014/main" id="{063462F1-7214-2745-95A7-C59A28A8A78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01157C0-5E87-C44F-87A4-53ED57D5922B}"/>
              </a:ext>
            </a:extLst>
          </p:cNvPr>
          <p:cNvSpPr>
            <a:spLocks noGrp="1"/>
          </p:cNvSpPr>
          <p:nvPr>
            <p:ph type="sldNum" sz="quarter" idx="12"/>
          </p:nvPr>
        </p:nvSpPr>
        <p:spPr>
          <a:xfrm>
            <a:off x="8610600" y="6356350"/>
            <a:ext cx="2743200" cy="365125"/>
          </a:xfrm>
          <a:prstGeom prst="rect">
            <a:avLst/>
          </a:prstGeom>
        </p:spPr>
        <p:txBody>
          <a:bodyPr/>
          <a:lstStyle/>
          <a:p>
            <a:fld id="{B8889508-EF4F-6E4B-88F9-41954F5516C6}" type="slidenum">
              <a:rPr lang="en-US" smtClean="0"/>
              <a:t>‹#›</a:t>
            </a:fld>
            <a:endParaRPr lang="en-US"/>
          </a:p>
        </p:txBody>
      </p:sp>
    </p:spTree>
    <p:extLst>
      <p:ext uri="{BB962C8B-B14F-4D97-AF65-F5344CB8AC3E}">
        <p14:creationId xmlns:p14="http://schemas.microsoft.com/office/powerpoint/2010/main" val="1848423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9768373-8ABF-3840-95CC-11150EDFFA01}"/>
              </a:ext>
            </a:extLst>
          </p:cNvPr>
          <p:cNvPicPr>
            <a:picLocks noChangeAspect="1"/>
          </p:cNvPicPr>
          <p:nvPr userDrawn="1"/>
        </p:nvPicPr>
        <p:blipFill>
          <a:blip r:embed="rId12"/>
          <a:srcRect/>
          <a:stretch/>
        </p:blipFill>
        <p:spPr>
          <a:xfrm>
            <a:off x="0" y="0"/>
            <a:ext cx="12192000" cy="6858000"/>
          </a:xfrm>
          <a:prstGeom prst="rect">
            <a:avLst/>
          </a:prstGeom>
        </p:spPr>
      </p:pic>
    </p:spTree>
    <p:extLst>
      <p:ext uri="{BB962C8B-B14F-4D97-AF65-F5344CB8AC3E}">
        <p14:creationId xmlns:p14="http://schemas.microsoft.com/office/powerpoint/2010/main" val="156984901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NULL"/><Relationship Id="rId5" Type="http://schemas.openxmlformats.org/officeDocument/2006/relationships/image" Target="NULL"/><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150.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media" Target="../media/media14.m4a"/><Relationship Id="rId7" Type="http://schemas.openxmlformats.org/officeDocument/2006/relationships/image" Target="../media/image19.png"/><Relationship Id="rId2" Type="http://schemas.openxmlformats.org/officeDocument/2006/relationships/video" Target="../media/media13.mp4"/><Relationship Id="rId1" Type="http://schemas.microsoft.com/office/2007/relationships/media" Target="../media/media13.mp4"/><Relationship Id="rId6" Type="http://schemas.openxmlformats.org/officeDocument/2006/relationships/image" Target="../media/image18.png"/><Relationship Id="rId11" Type="http://schemas.openxmlformats.org/officeDocument/2006/relationships/image" Target="../media/image4.png"/><Relationship Id="rId5" Type="http://schemas.openxmlformats.org/officeDocument/2006/relationships/slideLayout" Target="../slideLayouts/slideLayout2.xml"/><Relationship Id="rId10" Type="http://schemas.openxmlformats.org/officeDocument/2006/relationships/image" Target="../media/image3.png"/><Relationship Id="rId4" Type="http://schemas.openxmlformats.org/officeDocument/2006/relationships/audio" Target="../media/media14.m4a"/><Relationship Id="rId9"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media" Target="../media/media16.mp4"/><Relationship Id="rId7" Type="http://schemas.openxmlformats.org/officeDocument/2006/relationships/slideLayout" Target="../slideLayouts/slideLayout2.xml"/><Relationship Id="rId2" Type="http://schemas.openxmlformats.org/officeDocument/2006/relationships/video" Target="../media/media15.mp4"/><Relationship Id="rId1" Type="http://schemas.microsoft.com/office/2007/relationships/media" Target="../media/media15.mp4"/><Relationship Id="rId6" Type="http://schemas.openxmlformats.org/officeDocument/2006/relationships/audio" Target="../media/media17.m4a"/><Relationship Id="rId11" Type="http://schemas.openxmlformats.org/officeDocument/2006/relationships/image" Target="../media/image4.png"/><Relationship Id="rId5" Type="http://schemas.microsoft.com/office/2007/relationships/media" Target="../media/media17.m4a"/><Relationship Id="rId10" Type="http://schemas.openxmlformats.org/officeDocument/2006/relationships/image" Target="../media/image3.png"/><Relationship Id="rId4" Type="http://schemas.openxmlformats.org/officeDocument/2006/relationships/video" Target="../media/media16.mp4"/><Relationship Id="rId9"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1DBE7-C95D-B84F-8F6A-D2BF52405FA2}"/>
              </a:ext>
            </a:extLst>
          </p:cNvPr>
          <p:cNvSpPr>
            <a:spLocks noGrp="1"/>
          </p:cNvSpPr>
          <p:nvPr>
            <p:ph type="title"/>
          </p:nvPr>
        </p:nvSpPr>
        <p:spPr/>
        <p:txBody>
          <a:bodyPr/>
          <a:lstStyle/>
          <a:p>
            <a:r>
              <a:rPr lang="en-US" b="1" dirty="0" err="1"/>
              <a:t>swSim</a:t>
            </a:r>
            <a:r>
              <a:rPr lang="en-US" b="1" dirty="0"/>
              <a:t>: A GPU implementation of Ultrasound Inspection Simulation</a:t>
            </a:r>
            <a:endParaRPr lang="en-US" dirty="0"/>
          </a:p>
        </p:txBody>
      </p:sp>
      <p:sp>
        <p:nvSpPr>
          <p:cNvPr id="3" name="Text Placeholder 2">
            <a:extLst>
              <a:ext uri="{FF2B5EF4-FFF2-40B4-BE49-F238E27FC236}">
                <a16:creationId xmlns:a16="http://schemas.microsoft.com/office/drawing/2014/main" id="{EE96C267-E864-AA41-94C7-4DC771EE38D4}"/>
              </a:ext>
            </a:extLst>
          </p:cNvPr>
          <p:cNvSpPr>
            <a:spLocks noGrp="1"/>
          </p:cNvSpPr>
          <p:nvPr>
            <p:ph type="body" idx="1"/>
          </p:nvPr>
        </p:nvSpPr>
        <p:spPr/>
        <p:txBody>
          <a:bodyPr/>
          <a:lstStyle/>
          <a:p>
            <a:r>
              <a:rPr lang="en-US" b="1" dirty="0"/>
              <a:t>Elizabeth Gregory, </a:t>
            </a:r>
            <a:r>
              <a:rPr lang="en-US" dirty="0"/>
              <a:t>William </a:t>
            </a:r>
            <a:r>
              <a:rPr lang="en-US" dirty="0" err="1"/>
              <a:t>Schneck</a:t>
            </a:r>
            <a:r>
              <a:rPr lang="en-US" dirty="0"/>
              <a:t> III, &amp; Erik </a:t>
            </a:r>
            <a:r>
              <a:rPr lang="en-US" dirty="0" err="1"/>
              <a:t>Frankforter</a:t>
            </a:r>
            <a:endParaRPr lang="en-US" dirty="0"/>
          </a:p>
          <a:p>
            <a:r>
              <a:rPr lang="en-US" dirty="0"/>
              <a:t>Tuesday, April 27, 2021</a:t>
            </a:r>
          </a:p>
        </p:txBody>
      </p:sp>
      <p:pic>
        <p:nvPicPr>
          <p:cNvPr id="4" name="Audio 3">
            <a:hlinkClick r:id="" action="ppaction://media"/>
            <a:extLst>
              <a:ext uri="{FF2B5EF4-FFF2-40B4-BE49-F238E27FC236}">
                <a16:creationId xmlns:a16="http://schemas.microsoft.com/office/drawing/2014/main" id="{BBD5DCB8-D21D-6648-8CA3-58D940E7FD8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pic>
        <p:nvPicPr>
          <p:cNvPr id="5" name="Picture 13" descr="NASA insigniaCMYK">
            <a:extLst>
              <a:ext uri="{FF2B5EF4-FFF2-40B4-BE49-F238E27FC236}">
                <a16:creationId xmlns:a16="http://schemas.microsoft.com/office/drawing/2014/main" id="{53E7B5CE-761E-D94A-9926-E9F29E554871}"/>
              </a:ext>
            </a:extLst>
          </p:cNvPr>
          <p:cNvPicPr preferRelativeResize="0">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1277600" y="140336"/>
            <a:ext cx="77787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1132751"/>
      </p:ext>
    </p:extLst>
  </p:cSld>
  <p:clrMapOvr>
    <a:masterClrMapping/>
  </p:clrMapOvr>
  <mc:AlternateContent xmlns:mc="http://schemas.openxmlformats.org/markup-compatibility/2006" xmlns:p14="http://schemas.microsoft.com/office/powerpoint/2010/main">
    <mc:Choice Requires="p14">
      <p:transition spd="slow" p14:dur="2000" advTm="33892"/>
    </mc:Choice>
    <mc:Fallback xmlns="">
      <p:transition spd="slow" advTm="338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DFA5F-60B6-584C-A548-2E4FF7C0C365}"/>
              </a:ext>
            </a:extLst>
          </p:cNvPr>
          <p:cNvSpPr>
            <a:spLocks noGrp="1"/>
          </p:cNvSpPr>
          <p:nvPr>
            <p:ph type="title"/>
          </p:nvPr>
        </p:nvSpPr>
        <p:spPr>
          <a:xfrm>
            <a:off x="337580" y="239261"/>
            <a:ext cx="10935846" cy="1082911"/>
          </a:xfrm>
        </p:spPr>
        <p:txBody>
          <a:bodyPr/>
          <a:lstStyle/>
          <a:p>
            <a:r>
              <a:rPr lang="en-US" sz="4000" b="1" dirty="0">
                <a:latin typeface="Arial" panose="020B0604020202020204" pitchFamily="34" charset="0"/>
                <a:cs typeface="Arial" panose="020B0604020202020204" pitchFamily="34" charset="0"/>
              </a:rPr>
              <a:t>The Value of Simulation</a:t>
            </a:r>
          </a:p>
        </p:txBody>
      </p:sp>
      <p:sp>
        <p:nvSpPr>
          <p:cNvPr id="3" name="Text Placeholder 2">
            <a:extLst>
              <a:ext uri="{FF2B5EF4-FFF2-40B4-BE49-F238E27FC236}">
                <a16:creationId xmlns:a16="http://schemas.microsoft.com/office/drawing/2014/main" id="{31616357-9A76-704E-A1BF-10863FFFF435}"/>
              </a:ext>
            </a:extLst>
          </p:cNvPr>
          <p:cNvSpPr>
            <a:spLocks noGrp="1"/>
          </p:cNvSpPr>
          <p:nvPr>
            <p:ph type="body" idx="1"/>
          </p:nvPr>
        </p:nvSpPr>
        <p:spPr>
          <a:xfrm>
            <a:off x="176942" y="1438489"/>
            <a:ext cx="5618377" cy="4373587"/>
          </a:xfrm>
        </p:spPr>
        <p:txBody>
          <a:bodyPr/>
          <a:lstStyle/>
          <a:p>
            <a:r>
              <a:rPr lang="en-US" dirty="0"/>
              <a:t>Simulation can:</a:t>
            </a:r>
          </a:p>
          <a:p>
            <a:pPr marL="347663" lvl="1" indent="-127397">
              <a:buFont typeface="Wingdings" pitchFamily="2" charset="2"/>
              <a:buChar char="§"/>
            </a:pPr>
            <a:r>
              <a:rPr lang="en-US" sz="2400" b="1" dirty="0"/>
              <a:t>Provide insight</a:t>
            </a:r>
            <a:r>
              <a:rPr lang="en-US" sz="2400" dirty="0"/>
              <a:t> into underlying interaction phenomena and energy paths.</a:t>
            </a:r>
          </a:p>
          <a:p>
            <a:pPr marL="347663" lvl="1" indent="-127397">
              <a:buFont typeface="Wingdings" pitchFamily="2" charset="2"/>
              <a:buChar char="§"/>
            </a:pPr>
            <a:r>
              <a:rPr lang="en-US" sz="2400" b="1" dirty="0"/>
              <a:t>Predict and quantify</a:t>
            </a:r>
            <a:r>
              <a:rPr lang="en-US" sz="2400" dirty="0"/>
              <a:t> energy-damage interaction.</a:t>
            </a:r>
            <a:endParaRPr lang="en-US" sz="2400" b="1" dirty="0"/>
          </a:p>
          <a:p>
            <a:pPr marL="347663" lvl="1" indent="-127397">
              <a:buFont typeface="Wingdings" pitchFamily="2" charset="2"/>
              <a:buChar char="§"/>
            </a:pPr>
            <a:r>
              <a:rPr lang="en-US" sz="2400" b="1" dirty="0"/>
              <a:t>Extract features</a:t>
            </a:r>
            <a:r>
              <a:rPr lang="en-US" sz="2400" dirty="0"/>
              <a:t> correlated with relevant parameters.</a:t>
            </a:r>
            <a:endParaRPr lang="en-US" sz="2400" b="1" dirty="0"/>
          </a:p>
          <a:p>
            <a:pPr marL="347663" lvl="1" indent="-127397">
              <a:buFont typeface="Wingdings" pitchFamily="2" charset="2"/>
              <a:buChar char="§"/>
            </a:pPr>
            <a:r>
              <a:rPr lang="en-US" sz="2400" b="1" dirty="0"/>
              <a:t>Optimize</a:t>
            </a:r>
            <a:r>
              <a:rPr lang="en-US" sz="2400" dirty="0"/>
              <a:t> inspection setup.</a:t>
            </a:r>
            <a:endParaRPr lang="en-US" sz="2400" b="1" dirty="0"/>
          </a:p>
          <a:p>
            <a:pPr marL="347663" lvl="1" indent="-127397">
              <a:buFont typeface="Wingdings" pitchFamily="2" charset="2"/>
              <a:buChar char="§"/>
            </a:pPr>
            <a:r>
              <a:rPr lang="en-US" sz="2400" b="1" dirty="0"/>
              <a:t>Help establish confidence </a:t>
            </a:r>
            <a:r>
              <a:rPr lang="en-US" sz="2400" dirty="0"/>
              <a:t>in inspection results.</a:t>
            </a:r>
          </a:p>
          <a:p>
            <a:endParaRPr lang="en-US" dirty="0"/>
          </a:p>
        </p:txBody>
      </p:sp>
      <p:pic>
        <p:nvPicPr>
          <p:cNvPr id="4" name="Picture 2" descr="cid:image001.png@01D49152.18254AF0">
            <a:extLst>
              <a:ext uri="{FF2B5EF4-FFF2-40B4-BE49-F238E27FC236}">
                <a16:creationId xmlns:a16="http://schemas.microsoft.com/office/drawing/2014/main" id="{9D3294E8-817A-4E49-9613-44C4CD65AF3E}"/>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a:stretch/>
        </p:blipFill>
        <p:spPr bwMode="auto">
          <a:xfrm>
            <a:off x="7130863" y="1608619"/>
            <a:ext cx="4499787" cy="3109630"/>
          </a:xfrm>
          <a:prstGeom prst="rect">
            <a:avLst/>
          </a:prstGeom>
          <a:ln w="38100" cap="sq">
            <a:solidFill>
              <a:schemeClr val="bg1"/>
            </a:solidFill>
            <a:miter lim="800000"/>
          </a:ln>
          <a:effectLst/>
          <a:extLst>
            <a:ext uri="{909E8E84-426E-40DD-AFC4-6F175D3DCCD1}">
              <a14:hiddenFill xmlns:a14="http://schemas.microsoft.com/office/drawing/2010/main">
                <a:solidFill>
                  <a:srgbClr val="FFFFFF"/>
                </a:solidFill>
              </a14:hiddenFill>
            </a:ext>
          </a:extLst>
        </p:spPr>
      </p:pic>
      <p:pic>
        <p:nvPicPr>
          <p:cNvPr id="7" name="Audio 6">
            <a:hlinkClick r:id="" action="ppaction://media"/>
            <a:extLst>
              <a:ext uri="{FF2B5EF4-FFF2-40B4-BE49-F238E27FC236}">
                <a16:creationId xmlns:a16="http://schemas.microsoft.com/office/drawing/2014/main" id="{A90E85A9-54A8-C442-956A-04B3CDD6E0A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pic>
        <p:nvPicPr>
          <p:cNvPr id="6" name="Picture 13" descr="NASA insigniaCMYK">
            <a:extLst>
              <a:ext uri="{FF2B5EF4-FFF2-40B4-BE49-F238E27FC236}">
                <a16:creationId xmlns:a16="http://schemas.microsoft.com/office/drawing/2014/main" id="{E32DF5EF-2137-9149-B84A-3DB77A6DFA96}"/>
              </a:ext>
            </a:extLst>
          </p:cNvPr>
          <p:cNvPicPr preferRelativeResize="0">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1277600" y="140336"/>
            <a:ext cx="77787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2868074"/>
      </p:ext>
    </p:extLst>
  </p:cSld>
  <p:clrMapOvr>
    <a:masterClrMapping/>
  </p:clrMapOvr>
  <mc:AlternateContent xmlns:mc="http://schemas.openxmlformats.org/markup-compatibility/2006" xmlns:p14="http://schemas.microsoft.com/office/powerpoint/2010/main">
    <mc:Choice Requires="p14">
      <p:transition spd="slow" p14:dur="2000" advTm="146035"/>
    </mc:Choice>
    <mc:Fallback xmlns="">
      <p:transition spd="slow" advTm="1460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DFA5F-60B6-584C-A548-2E4FF7C0C365}"/>
              </a:ext>
            </a:extLst>
          </p:cNvPr>
          <p:cNvSpPr>
            <a:spLocks noGrp="1"/>
          </p:cNvSpPr>
          <p:nvPr>
            <p:ph type="title"/>
          </p:nvPr>
        </p:nvSpPr>
        <p:spPr>
          <a:xfrm>
            <a:off x="337580" y="239261"/>
            <a:ext cx="10935846" cy="1082911"/>
          </a:xfrm>
        </p:spPr>
        <p:txBody>
          <a:bodyPr/>
          <a:lstStyle/>
          <a:p>
            <a:r>
              <a:rPr lang="en-US" sz="4000" b="1" dirty="0">
                <a:latin typeface="Arial" panose="020B0604020202020204" pitchFamily="34" charset="0"/>
                <a:cs typeface="Arial" panose="020B0604020202020204" pitchFamily="34" charset="0"/>
              </a:rPr>
              <a:t>Goals for </a:t>
            </a:r>
            <a:r>
              <a:rPr lang="en-US" sz="4000" b="1" dirty="0" err="1">
                <a:latin typeface="Arial" panose="020B0604020202020204" pitchFamily="34" charset="0"/>
                <a:cs typeface="Arial" panose="020B0604020202020204" pitchFamily="34" charset="0"/>
              </a:rPr>
              <a:t>swSim</a:t>
            </a:r>
            <a:endParaRPr lang="en-US" sz="4000" b="1" dirty="0">
              <a:latin typeface="Arial" panose="020B0604020202020204" pitchFamily="34" charset="0"/>
              <a:cs typeface="Arial" panose="020B0604020202020204" pitchFamily="34" charset="0"/>
            </a:endParaRPr>
          </a:p>
        </p:txBody>
      </p:sp>
      <p:sp>
        <p:nvSpPr>
          <p:cNvPr id="6" name="Rounded Rectangle 5">
            <a:extLst>
              <a:ext uri="{FF2B5EF4-FFF2-40B4-BE49-F238E27FC236}">
                <a16:creationId xmlns:a16="http://schemas.microsoft.com/office/drawing/2014/main" id="{A6C11E43-7955-A247-BA7F-8E2AA3E6EB21}"/>
              </a:ext>
            </a:extLst>
          </p:cNvPr>
          <p:cNvSpPr/>
          <p:nvPr/>
        </p:nvSpPr>
        <p:spPr>
          <a:xfrm>
            <a:off x="1203710" y="1541124"/>
            <a:ext cx="3893906" cy="1797977"/>
          </a:xfrm>
          <a:prstGeom prst="roundRect">
            <a:avLst/>
          </a:prstGeom>
          <a:solidFill>
            <a:srgbClr val="1C3041"/>
          </a:solidFill>
          <a:ln>
            <a:solidFill>
              <a:srgbClr val="1C304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t>Human Readable Inputs with XML</a:t>
            </a:r>
          </a:p>
          <a:p>
            <a:pPr marL="285750" indent="-285750">
              <a:buClr>
                <a:schemeClr val="bg1"/>
              </a:buClr>
              <a:buFont typeface="Arial" panose="020B0604020202020204" pitchFamily="34" charset="0"/>
              <a:buChar char="•"/>
            </a:pPr>
            <a:r>
              <a:rPr lang="en-US" dirty="0"/>
              <a:t>Easy editing</a:t>
            </a:r>
          </a:p>
          <a:p>
            <a:pPr marL="285750" indent="-285750">
              <a:buClr>
                <a:schemeClr val="bg1"/>
              </a:buClr>
              <a:buFont typeface="Arial" panose="020B0604020202020204" pitchFamily="34" charset="0"/>
              <a:buChar char="•"/>
            </a:pPr>
            <a:r>
              <a:rPr lang="en-US" dirty="0"/>
              <a:t>Easy sharing</a:t>
            </a:r>
          </a:p>
          <a:p>
            <a:pPr marL="285750" indent="-285750">
              <a:buClr>
                <a:schemeClr val="bg1"/>
              </a:buClr>
              <a:buFont typeface="Arial" panose="020B0604020202020204" pitchFamily="34" charset="0"/>
              <a:buChar char="•"/>
            </a:pPr>
            <a:r>
              <a:rPr lang="en-US" dirty="0"/>
              <a:t>Procedurally generation via outside tools</a:t>
            </a:r>
          </a:p>
          <a:p>
            <a:pPr marL="285750" indent="-285750">
              <a:buClr>
                <a:schemeClr val="bg1"/>
              </a:buClr>
              <a:buFont typeface="Arial" panose="020B0604020202020204" pitchFamily="34" charset="0"/>
              <a:buChar char="•"/>
            </a:pPr>
            <a:endParaRPr lang="en-US" dirty="0"/>
          </a:p>
        </p:txBody>
      </p:sp>
      <p:sp>
        <p:nvSpPr>
          <p:cNvPr id="7" name="Rounded Rectangle 6">
            <a:extLst>
              <a:ext uri="{FF2B5EF4-FFF2-40B4-BE49-F238E27FC236}">
                <a16:creationId xmlns:a16="http://schemas.microsoft.com/office/drawing/2014/main" id="{DC60B271-36D8-D84D-B0D9-BFEE29F89CBA}"/>
              </a:ext>
            </a:extLst>
          </p:cNvPr>
          <p:cNvSpPr/>
          <p:nvPr/>
        </p:nvSpPr>
        <p:spPr>
          <a:xfrm>
            <a:off x="7138241" y="1541124"/>
            <a:ext cx="3893906" cy="1797977"/>
          </a:xfrm>
          <a:prstGeom prst="roundRect">
            <a:avLst/>
          </a:prstGeom>
          <a:solidFill>
            <a:srgbClr val="6FB4C3"/>
          </a:solidFill>
          <a:ln>
            <a:solidFill>
              <a:srgbClr val="1C304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t>Easily Buildable Problems</a:t>
            </a:r>
          </a:p>
          <a:p>
            <a:pPr marL="285750" indent="-285750">
              <a:buFont typeface="Arial" panose="020B0604020202020204" pitchFamily="34" charset="0"/>
              <a:buChar char="•"/>
            </a:pPr>
            <a:r>
              <a:rPr lang="en-US" dirty="0"/>
              <a:t>Modular approach</a:t>
            </a:r>
          </a:p>
          <a:p>
            <a:pPr marL="285750" indent="-285750">
              <a:buFont typeface="Arial" panose="020B0604020202020204" pitchFamily="34" charset="0"/>
              <a:buChar char="•"/>
            </a:pPr>
            <a:r>
              <a:rPr lang="en-US" dirty="0"/>
              <a:t>Problem agnostic</a:t>
            </a:r>
          </a:p>
          <a:p>
            <a:endParaRPr lang="en-US" dirty="0"/>
          </a:p>
        </p:txBody>
      </p:sp>
      <p:sp>
        <p:nvSpPr>
          <p:cNvPr id="8" name="Rounded Rectangle 7">
            <a:extLst>
              <a:ext uri="{FF2B5EF4-FFF2-40B4-BE49-F238E27FC236}">
                <a16:creationId xmlns:a16="http://schemas.microsoft.com/office/drawing/2014/main" id="{6AE17A3E-8DA6-D748-A605-BC4829E5D11D}"/>
              </a:ext>
            </a:extLst>
          </p:cNvPr>
          <p:cNvSpPr/>
          <p:nvPr/>
        </p:nvSpPr>
        <p:spPr>
          <a:xfrm>
            <a:off x="7138241" y="3645613"/>
            <a:ext cx="3893906" cy="1797977"/>
          </a:xfrm>
          <a:prstGeom prst="roundRect">
            <a:avLst/>
          </a:prstGeom>
          <a:solidFill>
            <a:srgbClr val="1C3041"/>
          </a:solidFill>
          <a:ln>
            <a:solidFill>
              <a:srgbClr val="1C304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t>Sharable Outputs with VTK</a:t>
            </a:r>
          </a:p>
          <a:p>
            <a:pPr marL="285750" indent="-285750">
              <a:buFont typeface="Arial" panose="020B0604020202020204" pitchFamily="34" charset="0"/>
              <a:buChar char="•"/>
            </a:pPr>
            <a:r>
              <a:rPr lang="en-US" dirty="0"/>
              <a:t>Easy data visualization</a:t>
            </a:r>
          </a:p>
          <a:p>
            <a:pPr marL="285750" indent="-285750">
              <a:buFont typeface="Arial" panose="020B0604020202020204" pitchFamily="34" charset="0"/>
              <a:buChar char="•"/>
            </a:pPr>
            <a:r>
              <a:rPr lang="en-US" dirty="0"/>
              <a:t>Already optimized parallel output</a:t>
            </a:r>
          </a:p>
          <a:p>
            <a:pPr marL="285750" indent="-285750">
              <a:buFont typeface="Arial" panose="020B0604020202020204" pitchFamily="34" charset="0"/>
              <a:buChar char="•"/>
            </a:pPr>
            <a:r>
              <a:rPr lang="en-US" dirty="0"/>
              <a:t>Self documenting output files</a:t>
            </a:r>
          </a:p>
        </p:txBody>
      </p:sp>
      <p:sp>
        <p:nvSpPr>
          <p:cNvPr id="9" name="Rounded Rectangle 8">
            <a:extLst>
              <a:ext uri="{FF2B5EF4-FFF2-40B4-BE49-F238E27FC236}">
                <a16:creationId xmlns:a16="http://schemas.microsoft.com/office/drawing/2014/main" id="{343E0C4C-5C0F-3E45-A398-69B338B2199B}"/>
              </a:ext>
            </a:extLst>
          </p:cNvPr>
          <p:cNvSpPr/>
          <p:nvPr/>
        </p:nvSpPr>
        <p:spPr>
          <a:xfrm>
            <a:off x="1203710" y="3645613"/>
            <a:ext cx="3893906" cy="1797977"/>
          </a:xfrm>
          <a:prstGeom prst="roundRect">
            <a:avLst/>
          </a:prstGeom>
          <a:solidFill>
            <a:srgbClr val="6FB4C3"/>
          </a:solidFill>
          <a:ln>
            <a:solidFill>
              <a:srgbClr val="1C304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t>Robust Testing  with Test Driven Development </a:t>
            </a:r>
          </a:p>
          <a:p>
            <a:pPr marL="285750" indent="-285750">
              <a:buFont typeface="Arial" panose="020B0604020202020204" pitchFamily="34" charset="0"/>
              <a:buChar char="•"/>
            </a:pPr>
            <a:r>
              <a:rPr lang="en-US" dirty="0"/>
              <a:t>Unit and case testing</a:t>
            </a:r>
          </a:p>
          <a:p>
            <a:pPr marL="285750" indent="-285750">
              <a:buFont typeface="Arial" panose="020B0604020202020204" pitchFamily="34" charset="0"/>
              <a:buChar char="•"/>
            </a:pPr>
            <a:r>
              <a:rPr lang="en-US" dirty="0"/>
              <a:t>Test during development</a:t>
            </a:r>
          </a:p>
          <a:p>
            <a:pPr marL="285750" indent="-285750">
              <a:buFont typeface="Arial" panose="020B0604020202020204" pitchFamily="34" charset="0"/>
              <a:buChar char="•"/>
            </a:pPr>
            <a:r>
              <a:rPr lang="en-US" dirty="0"/>
              <a:t>Automatic Testing </a:t>
            </a:r>
          </a:p>
        </p:txBody>
      </p:sp>
      <p:sp>
        <p:nvSpPr>
          <p:cNvPr id="11" name="Oval 10">
            <a:extLst>
              <a:ext uri="{FF2B5EF4-FFF2-40B4-BE49-F238E27FC236}">
                <a16:creationId xmlns:a16="http://schemas.microsoft.com/office/drawing/2014/main" id="{08D2B017-9C43-1047-AE2C-444084D8D21C}"/>
              </a:ext>
            </a:extLst>
          </p:cNvPr>
          <p:cNvSpPr/>
          <p:nvPr/>
        </p:nvSpPr>
        <p:spPr>
          <a:xfrm>
            <a:off x="5403274" y="2712027"/>
            <a:ext cx="1433946" cy="1433946"/>
          </a:xfrm>
          <a:prstGeom prst="ellipse">
            <a:avLst/>
          </a:prstGeom>
          <a:solidFill>
            <a:schemeClr val="bg1"/>
          </a:solidFill>
          <a:ln>
            <a:solidFill>
              <a:srgbClr val="1C30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Robust Tool for Long Use Life </a:t>
            </a:r>
          </a:p>
        </p:txBody>
      </p:sp>
      <p:cxnSp>
        <p:nvCxnSpPr>
          <p:cNvPr id="13" name="Straight Arrow Connector 12">
            <a:extLst>
              <a:ext uri="{FF2B5EF4-FFF2-40B4-BE49-F238E27FC236}">
                <a16:creationId xmlns:a16="http://schemas.microsoft.com/office/drawing/2014/main" id="{043DF99E-F2CC-5145-B089-F9EEF1E8128A}"/>
              </a:ext>
            </a:extLst>
          </p:cNvPr>
          <p:cNvCxnSpPr>
            <a:stCxn id="7" idx="1"/>
            <a:endCxn id="11" idx="7"/>
          </p:cNvCxnSpPr>
          <p:nvPr/>
        </p:nvCxnSpPr>
        <p:spPr>
          <a:xfrm flipH="1">
            <a:off x="6627223" y="2440113"/>
            <a:ext cx="511018" cy="481911"/>
          </a:xfrm>
          <a:prstGeom prst="straightConnector1">
            <a:avLst/>
          </a:prstGeom>
          <a:ln>
            <a:solidFill>
              <a:srgbClr val="1C304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3B03C3D-A2E8-8141-8797-F0EAA40E438F}"/>
              </a:ext>
            </a:extLst>
          </p:cNvPr>
          <p:cNvCxnSpPr>
            <a:cxnSpLocks/>
            <a:stCxn id="8" idx="1"/>
            <a:endCxn id="11" idx="5"/>
          </p:cNvCxnSpPr>
          <p:nvPr/>
        </p:nvCxnSpPr>
        <p:spPr>
          <a:xfrm flipH="1" flipV="1">
            <a:off x="6627223" y="3935976"/>
            <a:ext cx="511018" cy="608626"/>
          </a:xfrm>
          <a:prstGeom prst="straightConnector1">
            <a:avLst/>
          </a:prstGeom>
          <a:ln>
            <a:solidFill>
              <a:srgbClr val="1C304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D00A0A3-EE3C-AC4D-AB1B-0281425A914B}"/>
              </a:ext>
            </a:extLst>
          </p:cNvPr>
          <p:cNvCxnSpPr>
            <a:cxnSpLocks/>
            <a:stCxn id="9" idx="3"/>
            <a:endCxn id="11" idx="3"/>
          </p:cNvCxnSpPr>
          <p:nvPr/>
        </p:nvCxnSpPr>
        <p:spPr>
          <a:xfrm flipV="1">
            <a:off x="5097616" y="3935976"/>
            <a:ext cx="515655" cy="608626"/>
          </a:xfrm>
          <a:prstGeom prst="straightConnector1">
            <a:avLst/>
          </a:prstGeom>
          <a:ln>
            <a:solidFill>
              <a:srgbClr val="1C304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48A995CC-69CD-6C43-AE74-18BC2CABEB0F}"/>
              </a:ext>
            </a:extLst>
          </p:cNvPr>
          <p:cNvCxnSpPr>
            <a:cxnSpLocks/>
            <a:stCxn id="6" idx="3"/>
            <a:endCxn id="11" idx="1"/>
          </p:cNvCxnSpPr>
          <p:nvPr/>
        </p:nvCxnSpPr>
        <p:spPr>
          <a:xfrm>
            <a:off x="5097616" y="2440113"/>
            <a:ext cx="515655" cy="481911"/>
          </a:xfrm>
          <a:prstGeom prst="straightConnector1">
            <a:avLst/>
          </a:prstGeom>
          <a:ln>
            <a:solidFill>
              <a:srgbClr val="1C304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EF2251B9-15CE-344D-B99C-CEBFDF6D06C4}"/>
              </a:ext>
            </a:extLst>
          </p:cNvPr>
          <p:cNvSpPr txBox="1"/>
          <p:nvPr/>
        </p:nvSpPr>
        <p:spPr>
          <a:xfrm>
            <a:off x="-84304" y="5782475"/>
            <a:ext cx="12276304" cy="253916"/>
          </a:xfrm>
          <a:prstGeom prst="rect">
            <a:avLst/>
          </a:prstGeom>
          <a:noFill/>
        </p:spPr>
        <p:txBody>
          <a:bodyPr wrap="square" rtlCol="0">
            <a:spAutoFit/>
          </a:bodyPr>
          <a:lstStyle/>
          <a:p>
            <a:r>
              <a:rPr lang="en-US" sz="1050" dirty="0">
                <a:highlight>
                  <a:srgbClr val="FFFF00"/>
                </a:highlight>
              </a:rPr>
              <a:t>Trade names and trademarks are used in this report for identification only. Their usage does not constitute an official endorsement, either expressed or implied, by the National Aeronautics and Space Administration.</a:t>
            </a:r>
          </a:p>
        </p:txBody>
      </p:sp>
      <p:pic>
        <p:nvPicPr>
          <p:cNvPr id="3" name="Audio 2">
            <a:hlinkClick r:id="" action="ppaction://media"/>
            <a:extLst>
              <a:ext uri="{FF2B5EF4-FFF2-40B4-BE49-F238E27FC236}">
                <a16:creationId xmlns:a16="http://schemas.microsoft.com/office/drawing/2014/main" id="{7DDE77C3-8A3B-F749-AAFB-6C7ABC2D475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pic>
        <p:nvPicPr>
          <p:cNvPr id="15" name="Picture 13" descr="NASA insigniaCMYK">
            <a:extLst>
              <a:ext uri="{FF2B5EF4-FFF2-40B4-BE49-F238E27FC236}">
                <a16:creationId xmlns:a16="http://schemas.microsoft.com/office/drawing/2014/main" id="{95DF146F-623A-CF4A-9A87-E06EC53B73B2}"/>
              </a:ext>
            </a:extLst>
          </p:cNvPr>
          <p:cNvPicPr preferRelativeResize="0">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1277600" y="140336"/>
            <a:ext cx="77787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8251777"/>
      </p:ext>
    </p:extLst>
  </p:cSld>
  <p:clrMapOvr>
    <a:masterClrMapping/>
  </p:clrMapOvr>
  <mc:AlternateContent xmlns:mc="http://schemas.openxmlformats.org/markup-compatibility/2006" xmlns:p14="http://schemas.microsoft.com/office/powerpoint/2010/main">
    <mc:Choice Requires="p14">
      <p:transition spd="slow" p14:dur="2000" advTm="138775"/>
    </mc:Choice>
    <mc:Fallback xmlns="">
      <p:transition spd="slow" advTm="1387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DFA5F-60B6-584C-A548-2E4FF7C0C365}"/>
              </a:ext>
            </a:extLst>
          </p:cNvPr>
          <p:cNvSpPr>
            <a:spLocks noGrp="1"/>
          </p:cNvSpPr>
          <p:nvPr>
            <p:ph type="title"/>
          </p:nvPr>
        </p:nvSpPr>
        <p:spPr>
          <a:xfrm>
            <a:off x="337580" y="239261"/>
            <a:ext cx="10935846" cy="1082911"/>
          </a:xfrm>
        </p:spPr>
        <p:txBody>
          <a:bodyPr/>
          <a:lstStyle/>
          <a:p>
            <a:r>
              <a:rPr lang="en-US" sz="4000" b="1" dirty="0">
                <a:latin typeface="Arial" panose="020B0604020202020204" pitchFamily="34" charset="0"/>
                <a:cs typeface="Arial" panose="020B0604020202020204" pitchFamily="34" charset="0"/>
              </a:rPr>
              <a:t>Solid Wave Simulation (</a:t>
            </a:r>
            <a:r>
              <a:rPr lang="en-US" sz="4000" b="1" dirty="0" err="1">
                <a:latin typeface="Arial" panose="020B0604020202020204" pitchFamily="34" charset="0"/>
                <a:cs typeface="Arial" panose="020B0604020202020204" pitchFamily="34" charset="0"/>
              </a:rPr>
              <a:t>swSim</a:t>
            </a:r>
            <a:r>
              <a:rPr lang="en-US" sz="4000" b="1" dirty="0">
                <a:latin typeface="Arial" panose="020B0604020202020204" pitchFamily="34" charset="0"/>
                <a:cs typeface="Arial" panose="020B0604020202020204" pitchFamily="34" charset="0"/>
              </a:rPr>
              <a:t>) Description</a:t>
            </a:r>
          </a:p>
        </p:txBody>
      </p:sp>
      <p:grpSp>
        <p:nvGrpSpPr>
          <p:cNvPr id="12" name="Group 11">
            <a:extLst>
              <a:ext uri="{FF2B5EF4-FFF2-40B4-BE49-F238E27FC236}">
                <a16:creationId xmlns:a16="http://schemas.microsoft.com/office/drawing/2014/main" id="{BE2892F8-F283-4544-8A63-CB0DB49B12BC}"/>
              </a:ext>
            </a:extLst>
          </p:cNvPr>
          <p:cNvGrpSpPr>
            <a:grpSpLocks noChangeAspect="1"/>
          </p:cNvGrpSpPr>
          <p:nvPr/>
        </p:nvGrpSpPr>
        <p:grpSpPr>
          <a:xfrm>
            <a:off x="9229184" y="1680099"/>
            <a:ext cx="2057400" cy="2053313"/>
            <a:chOff x="1456831" y="1143072"/>
            <a:chExt cx="2553100" cy="3559412"/>
          </a:xfrm>
        </p:grpSpPr>
        <p:cxnSp>
          <p:nvCxnSpPr>
            <p:cNvPr id="15" name="Straight Connector 14">
              <a:extLst>
                <a:ext uri="{FF2B5EF4-FFF2-40B4-BE49-F238E27FC236}">
                  <a16:creationId xmlns:a16="http://schemas.microsoft.com/office/drawing/2014/main" id="{84F87D8E-EBB3-D347-9D7F-68D4885F1473}"/>
                </a:ext>
              </a:extLst>
            </p:cNvPr>
            <p:cNvCxnSpPr/>
            <p:nvPr/>
          </p:nvCxnSpPr>
          <p:spPr bwMode="auto">
            <a:xfrm>
              <a:off x="3948170" y="2293789"/>
              <a:ext cx="0" cy="109728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39882BE-C827-5F4D-82E2-0B8C52CAF18D}"/>
                </a:ext>
              </a:extLst>
            </p:cNvPr>
            <p:cNvCxnSpPr/>
            <p:nvPr/>
          </p:nvCxnSpPr>
          <p:spPr bwMode="auto">
            <a:xfrm>
              <a:off x="1516248" y="3524249"/>
              <a:ext cx="1552209" cy="110207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1E54F36-03AA-714E-9467-2BBA0D374DB9}"/>
                </a:ext>
              </a:extLst>
            </p:cNvPr>
            <p:cNvCxnSpPr/>
            <p:nvPr/>
          </p:nvCxnSpPr>
          <p:spPr bwMode="auto">
            <a:xfrm flipV="1">
              <a:off x="3068457" y="3391070"/>
              <a:ext cx="879714" cy="123526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AF5F1DE-9862-0F45-AC5D-E46BB3182674}"/>
                </a:ext>
              </a:extLst>
            </p:cNvPr>
            <p:cNvCxnSpPr/>
            <p:nvPr/>
          </p:nvCxnSpPr>
          <p:spPr bwMode="auto">
            <a:xfrm>
              <a:off x="3508723" y="2905963"/>
              <a:ext cx="0" cy="109728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DDDCA22-9A9D-2E4C-A90F-7B70E9960C28}"/>
                </a:ext>
              </a:extLst>
            </p:cNvPr>
            <p:cNvCxnSpPr/>
            <p:nvPr/>
          </p:nvCxnSpPr>
          <p:spPr bwMode="auto">
            <a:xfrm>
              <a:off x="3066478" y="3524249"/>
              <a:ext cx="0" cy="109728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7B5C6D9-88FB-A449-814C-A077EBFAFABA}"/>
                </a:ext>
              </a:extLst>
            </p:cNvPr>
            <p:cNvCxnSpPr/>
            <p:nvPr/>
          </p:nvCxnSpPr>
          <p:spPr bwMode="auto">
            <a:xfrm>
              <a:off x="2292009" y="2968414"/>
              <a:ext cx="0" cy="110447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F6A37D1-4BC2-D045-86E4-79AB2D780E5D}"/>
                </a:ext>
              </a:extLst>
            </p:cNvPr>
            <p:cNvCxnSpPr/>
            <p:nvPr/>
          </p:nvCxnSpPr>
          <p:spPr bwMode="auto">
            <a:xfrm>
              <a:off x="1516247" y="2417376"/>
              <a:ext cx="0" cy="110687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C9B7B57-A343-7F41-A98E-935D9E72C2EE}"/>
                </a:ext>
              </a:extLst>
            </p:cNvPr>
            <p:cNvCxnSpPr/>
            <p:nvPr/>
          </p:nvCxnSpPr>
          <p:spPr bwMode="auto">
            <a:xfrm flipH="1">
              <a:off x="3068457" y="2302052"/>
              <a:ext cx="875573" cy="122219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F7998D2-21B5-7A4E-BE5B-120BA9F12358}"/>
                </a:ext>
              </a:extLst>
            </p:cNvPr>
            <p:cNvCxnSpPr/>
            <p:nvPr/>
          </p:nvCxnSpPr>
          <p:spPr bwMode="auto">
            <a:xfrm flipV="1">
              <a:off x="3068456" y="2842429"/>
              <a:ext cx="879714" cy="123525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DF5B211-6D1D-3B4E-8937-C414C8E84EA1}"/>
                </a:ext>
              </a:extLst>
            </p:cNvPr>
            <p:cNvCxnSpPr/>
            <p:nvPr/>
          </p:nvCxnSpPr>
          <p:spPr bwMode="auto">
            <a:xfrm>
              <a:off x="1516247" y="2970813"/>
              <a:ext cx="1552209" cy="110207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9635E7E-C757-A242-8716-4029895A3386}"/>
                </a:ext>
              </a:extLst>
            </p:cNvPr>
            <p:cNvCxnSpPr/>
            <p:nvPr/>
          </p:nvCxnSpPr>
          <p:spPr bwMode="auto">
            <a:xfrm>
              <a:off x="1518050" y="2417376"/>
              <a:ext cx="1552209" cy="110207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746B759-F887-B649-8005-202772BA2FE9}"/>
                </a:ext>
              </a:extLst>
            </p:cNvPr>
            <p:cNvCxnSpPr/>
            <p:nvPr/>
          </p:nvCxnSpPr>
          <p:spPr bwMode="auto">
            <a:xfrm flipH="1">
              <a:off x="1514447" y="1195185"/>
              <a:ext cx="875566" cy="122219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DE83E11-1464-AF49-B6A4-01B3486E858E}"/>
                </a:ext>
              </a:extLst>
            </p:cNvPr>
            <p:cNvCxnSpPr/>
            <p:nvPr/>
          </p:nvCxnSpPr>
          <p:spPr bwMode="auto">
            <a:xfrm>
              <a:off x="2394978" y="1195185"/>
              <a:ext cx="1552209" cy="110207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B444CFB-CE91-7749-89CF-A94D0C637AF8}"/>
                </a:ext>
              </a:extLst>
            </p:cNvPr>
            <p:cNvCxnSpPr/>
            <p:nvPr/>
          </p:nvCxnSpPr>
          <p:spPr bwMode="auto">
            <a:xfrm flipH="1">
              <a:off x="2288638" y="1743254"/>
              <a:ext cx="878986" cy="122696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5780C5C-D569-374B-A7F2-7E5967AC2D7B}"/>
                </a:ext>
              </a:extLst>
            </p:cNvPr>
            <p:cNvCxnSpPr/>
            <p:nvPr/>
          </p:nvCxnSpPr>
          <p:spPr bwMode="auto">
            <a:xfrm>
              <a:off x="1956514" y="1803886"/>
              <a:ext cx="1552209" cy="110207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D713A22-9431-3644-B66D-876B6155F9AC}"/>
                </a:ext>
              </a:extLst>
            </p:cNvPr>
            <p:cNvCxnSpPr/>
            <p:nvPr/>
          </p:nvCxnSpPr>
          <p:spPr bwMode="auto">
            <a:xfrm flipH="1">
              <a:off x="1525981" y="1768063"/>
              <a:ext cx="860413" cy="1201039"/>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33" name="Straight Connector 32">
              <a:extLst>
                <a:ext uri="{FF2B5EF4-FFF2-40B4-BE49-F238E27FC236}">
                  <a16:creationId xmlns:a16="http://schemas.microsoft.com/office/drawing/2014/main" id="{587D743C-4626-1244-AF39-3C75D6C8601B}"/>
                </a:ext>
              </a:extLst>
            </p:cNvPr>
            <p:cNvCxnSpPr/>
            <p:nvPr/>
          </p:nvCxnSpPr>
          <p:spPr bwMode="auto">
            <a:xfrm flipH="1">
              <a:off x="1508525" y="2297262"/>
              <a:ext cx="880572" cy="1229177"/>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34" name="Straight Connector 33">
              <a:extLst>
                <a:ext uri="{FF2B5EF4-FFF2-40B4-BE49-F238E27FC236}">
                  <a16:creationId xmlns:a16="http://schemas.microsoft.com/office/drawing/2014/main" id="{40E4F60D-F649-2F4F-86A8-52A3075CC980}"/>
                </a:ext>
              </a:extLst>
            </p:cNvPr>
            <p:cNvCxnSpPr/>
            <p:nvPr/>
          </p:nvCxnSpPr>
          <p:spPr bwMode="auto">
            <a:xfrm>
              <a:off x="2400294" y="1211259"/>
              <a:ext cx="0" cy="1090793"/>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35" name="Straight Connector 34">
              <a:extLst>
                <a:ext uri="{FF2B5EF4-FFF2-40B4-BE49-F238E27FC236}">
                  <a16:creationId xmlns:a16="http://schemas.microsoft.com/office/drawing/2014/main" id="{DAF490B0-0E8D-3646-8685-0F684A4F1BA6}"/>
                </a:ext>
              </a:extLst>
            </p:cNvPr>
            <p:cNvCxnSpPr/>
            <p:nvPr/>
          </p:nvCxnSpPr>
          <p:spPr bwMode="auto">
            <a:xfrm>
              <a:off x="1956514" y="1814012"/>
              <a:ext cx="0" cy="1090793"/>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36" name="Straight Connector 35">
              <a:extLst>
                <a:ext uri="{FF2B5EF4-FFF2-40B4-BE49-F238E27FC236}">
                  <a16:creationId xmlns:a16="http://schemas.microsoft.com/office/drawing/2014/main" id="{420D321D-2FEF-264F-8DDB-BAFBE4E37B85}"/>
                </a:ext>
              </a:extLst>
            </p:cNvPr>
            <p:cNvCxnSpPr/>
            <p:nvPr/>
          </p:nvCxnSpPr>
          <p:spPr bwMode="auto">
            <a:xfrm>
              <a:off x="2420259" y="2310536"/>
              <a:ext cx="1522595" cy="1081051"/>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37" name="Straight Connector 36">
              <a:extLst>
                <a:ext uri="{FF2B5EF4-FFF2-40B4-BE49-F238E27FC236}">
                  <a16:creationId xmlns:a16="http://schemas.microsoft.com/office/drawing/2014/main" id="{2E6E6104-EFA7-C54D-85A7-210548F6419F}"/>
                </a:ext>
              </a:extLst>
            </p:cNvPr>
            <p:cNvCxnSpPr/>
            <p:nvPr/>
          </p:nvCxnSpPr>
          <p:spPr bwMode="auto">
            <a:xfrm>
              <a:off x="1995584" y="2921911"/>
              <a:ext cx="1522595" cy="1081051"/>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38" name="Straight Connector 37">
              <a:extLst>
                <a:ext uri="{FF2B5EF4-FFF2-40B4-BE49-F238E27FC236}">
                  <a16:creationId xmlns:a16="http://schemas.microsoft.com/office/drawing/2014/main" id="{B7107AA4-2A8A-A347-83C2-9D4E91C4E35F}"/>
                </a:ext>
              </a:extLst>
            </p:cNvPr>
            <p:cNvCxnSpPr/>
            <p:nvPr/>
          </p:nvCxnSpPr>
          <p:spPr bwMode="auto">
            <a:xfrm>
              <a:off x="2425575" y="1770621"/>
              <a:ext cx="1522595" cy="1081051"/>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39" name="Straight Connector 38">
              <a:extLst>
                <a:ext uri="{FF2B5EF4-FFF2-40B4-BE49-F238E27FC236}">
                  <a16:creationId xmlns:a16="http://schemas.microsoft.com/office/drawing/2014/main" id="{6D2A0EEB-F945-CD49-A125-A0025E05E237}"/>
                </a:ext>
              </a:extLst>
            </p:cNvPr>
            <p:cNvCxnSpPr/>
            <p:nvPr/>
          </p:nvCxnSpPr>
          <p:spPr bwMode="auto">
            <a:xfrm>
              <a:off x="3167624" y="1748392"/>
              <a:ext cx="0" cy="1090793"/>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40" name="Straight Connector 39">
              <a:extLst>
                <a:ext uri="{FF2B5EF4-FFF2-40B4-BE49-F238E27FC236}">
                  <a16:creationId xmlns:a16="http://schemas.microsoft.com/office/drawing/2014/main" id="{1FC99EA6-27C5-6E45-977E-9CEEF6FA4B32}"/>
                </a:ext>
              </a:extLst>
            </p:cNvPr>
            <p:cNvCxnSpPr/>
            <p:nvPr/>
          </p:nvCxnSpPr>
          <p:spPr bwMode="auto">
            <a:xfrm flipH="1">
              <a:off x="2278904" y="2867006"/>
              <a:ext cx="865206" cy="1207728"/>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41" name="Oval 40">
              <a:extLst>
                <a:ext uri="{FF2B5EF4-FFF2-40B4-BE49-F238E27FC236}">
                  <a16:creationId xmlns:a16="http://schemas.microsoft.com/office/drawing/2014/main" id="{0C043A53-8BE8-FD40-A3C3-E1F4F96476C3}"/>
                </a:ext>
              </a:extLst>
            </p:cNvPr>
            <p:cNvSpPr/>
            <p:nvPr/>
          </p:nvSpPr>
          <p:spPr bwMode="auto">
            <a:xfrm>
              <a:off x="3003116" y="4528122"/>
              <a:ext cx="122894" cy="174362"/>
            </a:xfrm>
            <a:prstGeom prst="ellipse">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dirty="0">
                <a:latin typeface="Arial Black" pitchFamily="-108" charset="0"/>
                <a:ea typeface="ＭＳ Ｐゴシック" pitchFamily="-108" charset="-128"/>
                <a:cs typeface="ＭＳ Ｐゴシック" pitchFamily="-108" charset="-128"/>
              </a:endParaRPr>
            </a:p>
          </p:txBody>
        </p:sp>
        <p:sp>
          <p:nvSpPr>
            <p:cNvPr id="42" name="Oval 41">
              <a:extLst>
                <a:ext uri="{FF2B5EF4-FFF2-40B4-BE49-F238E27FC236}">
                  <a16:creationId xmlns:a16="http://schemas.microsoft.com/office/drawing/2014/main" id="{B3A95C00-BA93-4640-816C-14D7BD3A2BDE}"/>
                </a:ext>
              </a:extLst>
            </p:cNvPr>
            <p:cNvSpPr/>
            <p:nvPr/>
          </p:nvSpPr>
          <p:spPr bwMode="auto">
            <a:xfrm>
              <a:off x="3887037" y="3313861"/>
              <a:ext cx="122894" cy="174362"/>
            </a:xfrm>
            <a:prstGeom prst="ellipse">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dirty="0">
                <a:latin typeface="Arial Black" pitchFamily="-108" charset="0"/>
                <a:ea typeface="ＭＳ Ｐゴシック" pitchFamily="-108" charset="-128"/>
                <a:cs typeface="ＭＳ Ｐゴシック" pitchFamily="-108" charset="-128"/>
              </a:endParaRPr>
            </a:p>
          </p:txBody>
        </p:sp>
        <p:sp>
          <p:nvSpPr>
            <p:cNvPr id="43" name="Oval 42">
              <a:extLst>
                <a:ext uri="{FF2B5EF4-FFF2-40B4-BE49-F238E27FC236}">
                  <a16:creationId xmlns:a16="http://schemas.microsoft.com/office/drawing/2014/main" id="{8A9666B7-160D-E845-BC61-7795FBE0C9BF}"/>
                </a:ext>
              </a:extLst>
            </p:cNvPr>
            <p:cNvSpPr/>
            <p:nvPr/>
          </p:nvSpPr>
          <p:spPr bwMode="auto">
            <a:xfrm>
              <a:off x="3876990" y="2246096"/>
              <a:ext cx="122894" cy="174362"/>
            </a:xfrm>
            <a:prstGeom prst="ellipse">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dirty="0">
                <a:latin typeface="Arial Black" pitchFamily="-108" charset="0"/>
                <a:ea typeface="ＭＳ Ｐゴシック" pitchFamily="-108" charset="-128"/>
                <a:cs typeface="ＭＳ Ｐゴシック" pitchFamily="-108" charset="-128"/>
              </a:endParaRPr>
            </a:p>
          </p:txBody>
        </p:sp>
        <p:sp>
          <p:nvSpPr>
            <p:cNvPr id="44" name="Oval 43">
              <a:extLst>
                <a:ext uri="{FF2B5EF4-FFF2-40B4-BE49-F238E27FC236}">
                  <a16:creationId xmlns:a16="http://schemas.microsoft.com/office/drawing/2014/main" id="{09B0AC2E-CF4E-DF45-B2C3-F1033B4725C4}"/>
                </a:ext>
              </a:extLst>
            </p:cNvPr>
            <p:cNvSpPr/>
            <p:nvPr/>
          </p:nvSpPr>
          <p:spPr bwMode="auto">
            <a:xfrm>
              <a:off x="3014463" y="3415434"/>
              <a:ext cx="122894" cy="174362"/>
            </a:xfrm>
            <a:prstGeom prst="ellipse">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dirty="0">
                <a:latin typeface="Arial Black" pitchFamily="-108" charset="0"/>
                <a:ea typeface="ＭＳ Ｐゴシック" pitchFamily="-108" charset="-128"/>
                <a:cs typeface="ＭＳ Ｐゴシック" pitchFamily="-108" charset="-128"/>
              </a:endParaRPr>
            </a:p>
          </p:txBody>
        </p:sp>
        <p:sp>
          <p:nvSpPr>
            <p:cNvPr id="45" name="Oval 44">
              <a:extLst>
                <a:ext uri="{FF2B5EF4-FFF2-40B4-BE49-F238E27FC236}">
                  <a16:creationId xmlns:a16="http://schemas.microsoft.com/office/drawing/2014/main" id="{2A7AD84C-7E7F-FD49-AF7B-1C2EDD9610E4}"/>
                </a:ext>
              </a:extLst>
            </p:cNvPr>
            <p:cNvSpPr/>
            <p:nvPr/>
          </p:nvSpPr>
          <p:spPr bwMode="auto">
            <a:xfrm>
              <a:off x="2335505" y="1143072"/>
              <a:ext cx="122894" cy="174362"/>
            </a:xfrm>
            <a:prstGeom prst="ellipse">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dirty="0">
                <a:latin typeface="Arial Black" pitchFamily="-108" charset="0"/>
                <a:ea typeface="ＭＳ Ｐゴシック" pitchFamily="-108" charset="-128"/>
                <a:cs typeface="ＭＳ Ｐゴシック" pitchFamily="-108" charset="-128"/>
              </a:endParaRPr>
            </a:p>
          </p:txBody>
        </p:sp>
        <p:sp>
          <p:nvSpPr>
            <p:cNvPr id="46" name="Oval 45">
              <a:extLst>
                <a:ext uri="{FF2B5EF4-FFF2-40B4-BE49-F238E27FC236}">
                  <a16:creationId xmlns:a16="http://schemas.microsoft.com/office/drawing/2014/main" id="{A28787A8-8BC8-D446-9854-46B388E447BF}"/>
                </a:ext>
              </a:extLst>
            </p:cNvPr>
            <p:cNvSpPr/>
            <p:nvPr/>
          </p:nvSpPr>
          <p:spPr bwMode="auto">
            <a:xfrm>
              <a:off x="1472221" y="2355449"/>
              <a:ext cx="122894" cy="174362"/>
            </a:xfrm>
            <a:prstGeom prst="ellipse">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dirty="0">
                <a:latin typeface="Arial Black" pitchFamily="-108" charset="0"/>
                <a:ea typeface="ＭＳ Ｐゴシック" pitchFamily="-108" charset="-128"/>
                <a:cs typeface="ＭＳ Ｐゴシック" pitchFamily="-108" charset="-128"/>
              </a:endParaRPr>
            </a:p>
          </p:txBody>
        </p:sp>
        <p:sp>
          <p:nvSpPr>
            <p:cNvPr id="47" name="Oval 46">
              <a:extLst>
                <a:ext uri="{FF2B5EF4-FFF2-40B4-BE49-F238E27FC236}">
                  <a16:creationId xmlns:a16="http://schemas.microsoft.com/office/drawing/2014/main" id="{F8D0909D-B76C-DD49-B374-90047BB493DD}"/>
                </a:ext>
              </a:extLst>
            </p:cNvPr>
            <p:cNvSpPr/>
            <p:nvPr/>
          </p:nvSpPr>
          <p:spPr bwMode="auto">
            <a:xfrm>
              <a:off x="1456831" y="3450055"/>
              <a:ext cx="122894" cy="174362"/>
            </a:xfrm>
            <a:prstGeom prst="ellipse">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dirty="0">
                <a:latin typeface="Arial Black" pitchFamily="-108" charset="0"/>
                <a:ea typeface="ＭＳ Ｐゴシック" pitchFamily="-108" charset="-128"/>
                <a:cs typeface="ＭＳ Ｐゴシック" pitchFamily="-108" charset="-128"/>
              </a:endParaRPr>
            </a:p>
          </p:txBody>
        </p:sp>
        <p:sp>
          <p:nvSpPr>
            <p:cNvPr id="48" name="Oval 47">
              <a:extLst>
                <a:ext uri="{FF2B5EF4-FFF2-40B4-BE49-F238E27FC236}">
                  <a16:creationId xmlns:a16="http://schemas.microsoft.com/office/drawing/2014/main" id="{571800F7-FD63-CA46-9CE4-475297295EC8}"/>
                </a:ext>
              </a:extLst>
            </p:cNvPr>
            <p:cNvSpPr/>
            <p:nvPr/>
          </p:nvSpPr>
          <p:spPr bwMode="auto">
            <a:xfrm>
              <a:off x="2342033" y="2217793"/>
              <a:ext cx="122894" cy="174362"/>
            </a:xfrm>
            <a:prstGeom prst="ellipse">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dirty="0">
                <a:latin typeface="Arial Black" pitchFamily="-108" charset="0"/>
                <a:ea typeface="ＭＳ Ｐゴシック" pitchFamily="-108" charset="-128"/>
                <a:cs typeface="ＭＳ Ｐゴシック" pitchFamily="-108" charset="-128"/>
              </a:endParaRPr>
            </a:p>
          </p:txBody>
        </p:sp>
        <p:grpSp>
          <p:nvGrpSpPr>
            <p:cNvPr id="49" name="Group 48">
              <a:extLst>
                <a:ext uri="{FF2B5EF4-FFF2-40B4-BE49-F238E27FC236}">
                  <a16:creationId xmlns:a16="http://schemas.microsoft.com/office/drawing/2014/main" id="{0BEE7219-F05C-DD45-9748-39B0826F91CE}"/>
                </a:ext>
              </a:extLst>
            </p:cNvPr>
            <p:cNvGrpSpPr/>
            <p:nvPr/>
          </p:nvGrpSpPr>
          <p:grpSpPr>
            <a:xfrm>
              <a:off x="2650091" y="2808473"/>
              <a:ext cx="173248" cy="234392"/>
              <a:chOff x="2653276" y="2741570"/>
              <a:chExt cx="173248" cy="234392"/>
            </a:xfrm>
          </p:grpSpPr>
          <p:sp>
            <p:nvSpPr>
              <p:cNvPr id="50" name="Isosceles Triangle 134">
                <a:extLst>
                  <a:ext uri="{FF2B5EF4-FFF2-40B4-BE49-F238E27FC236}">
                    <a16:creationId xmlns:a16="http://schemas.microsoft.com/office/drawing/2014/main" id="{1AE6ED2F-9A64-CD40-99ED-2841FE1C9CA4}"/>
                  </a:ext>
                </a:extLst>
              </p:cNvPr>
              <p:cNvSpPr/>
              <p:nvPr/>
            </p:nvSpPr>
            <p:spPr bwMode="auto">
              <a:xfrm>
                <a:off x="2653276" y="2741570"/>
                <a:ext cx="173248" cy="117196"/>
              </a:xfrm>
              <a:prstGeom prst="triangle">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dirty="0">
                  <a:latin typeface="Arial Black" pitchFamily="-108" charset="0"/>
                  <a:ea typeface="ＭＳ Ｐゴシック" pitchFamily="-108" charset="-128"/>
                  <a:cs typeface="ＭＳ Ｐゴシック" pitchFamily="-108" charset="-128"/>
                </a:endParaRPr>
              </a:p>
            </p:txBody>
          </p:sp>
          <p:sp>
            <p:nvSpPr>
              <p:cNvPr id="51" name="Isosceles Triangle 135">
                <a:extLst>
                  <a:ext uri="{FF2B5EF4-FFF2-40B4-BE49-F238E27FC236}">
                    <a16:creationId xmlns:a16="http://schemas.microsoft.com/office/drawing/2014/main" id="{02AE320D-B412-FC40-B370-7B7B8412E13E}"/>
                  </a:ext>
                </a:extLst>
              </p:cNvPr>
              <p:cNvSpPr/>
              <p:nvPr/>
            </p:nvSpPr>
            <p:spPr bwMode="auto">
              <a:xfrm rot="10800000">
                <a:off x="2653276" y="2858766"/>
                <a:ext cx="173248" cy="117196"/>
              </a:xfrm>
              <a:prstGeom prst="triangle">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dirty="0">
                  <a:latin typeface="Arial Black" pitchFamily="-108" charset="0"/>
                  <a:ea typeface="ＭＳ Ｐゴシック" pitchFamily="-108" charset="-128"/>
                  <a:cs typeface="ＭＳ Ｐゴシック" pitchFamily="-108" charset="-128"/>
                </a:endParaRPr>
              </a:p>
            </p:txBody>
          </p:sp>
        </p:grpSp>
      </p:grpSp>
      <p:grpSp>
        <p:nvGrpSpPr>
          <p:cNvPr id="52" name="Group 51">
            <a:extLst>
              <a:ext uri="{FF2B5EF4-FFF2-40B4-BE49-F238E27FC236}">
                <a16:creationId xmlns:a16="http://schemas.microsoft.com/office/drawing/2014/main" id="{B5A0A0C4-08E2-4D4E-908B-44131CBA562D}"/>
              </a:ext>
            </a:extLst>
          </p:cNvPr>
          <p:cNvGrpSpPr/>
          <p:nvPr/>
        </p:nvGrpSpPr>
        <p:grpSpPr>
          <a:xfrm>
            <a:off x="11100982" y="3232173"/>
            <a:ext cx="1020185" cy="625893"/>
            <a:chOff x="9916608" y="2636438"/>
            <a:chExt cx="1020185" cy="625893"/>
          </a:xfrm>
        </p:grpSpPr>
        <p:grpSp>
          <p:nvGrpSpPr>
            <p:cNvPr id="53" name="Group 52">
              <a:extLst>
                <a:ext uri="{FF2B5EF4-FFF2-40B4-BE49-F238E27FC236}">
                  <a16:creationId xmlns:a16="http://schemas.microsoft.com/office/drawing/2014/main" id="{5FF0CFA3-F322-A34C-94D9-6538E102F354}"/>
                </a:ext>
              </a:extLst>
            </p:cNvPr>
            <p:cNvGrpSpPr/>
            <p:nvPr/>
          </p:nvGrpSpPr>
          <p:grpSpPr>
            <a:xfrm>
              <a:off x="9924648" y="3063046"/>
              <a:ext cx="755716" cy="199285"/>
              <a:chOff x="1422712" y="5010610"/>
              <a:chExt cx="755716" cy="199285"/>
            </a:xfrm>
          </p:grpSpPr>
          <p:sp>
            <p:nvSpPr>
              <p:cNvPr id="59" name="Oval 58">
                <a:extLst>
                  <a:ext uri="{FF2B5EF4-FFF2-40B4-BE49-F238E27FC236}">
                    <a16:creationId xmlns:a16="http://schemas.microsoft.com/office/drawing/2014/main" id="{7B61485B-97F7-5444-BEAE-3D092B9A1060}"/>
                  </a:ext>
                </a:extLst>
              </p:cNvPr>
              <p:cNvSpPr/>
              <p:nvPr/>
            </p:nvSpPr>
            <p:spPr bwMode="auto">
              <a:xfrm>
                <a:off x="1422712" y="5085241"/>
                <a:ext cx="91440" cy="91440"/>
              </a:xfrm>
              <a:prstGeom prst="ellipse">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dirty="0">
                  <a:latin typeface="Arial Black" pitchFamily="-108" charset="0"/>
                  <a:ea typeface="ＭＳ Ｐゴシック" pitchFamily="-108" charset="-128"/>
                  <a:cs typeface="ＭＳ Ｐゴシック" pitchFamily="-108" charset="-128"/>
                </a:endParaRPr>
              </a:p>
            </p:txBody>
          </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801E667F-2F95-BC46-AD2E-3C9241043393}"/>
                      </a:ext>
                    </a:extLst>
                  </p:cNvPr>
                  <p:cNvSpPr txBox="1"/>
                  <p:nvPr/>
                </p:nvSpPr>
                <p:spPr>
                  <a:xfrm>
                    <a:off x="1581790" y="5010610"/>
                    <a:ext cx="596638" cy="1992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200" i="1">
                                  <a:latin typeface="Cambria Math" panose="02040503050406030204" pitchFamily="18" charset="0"/>
                                </a:rPr>
                              </m:ctrlPr>
                            </m:sSubPr>
                            <m:e>
                              <m:r>
                                <a:rPr lang="en-US" sz="1200" i="1">
                                  <a:latin typeface="Cambria Math" panose="02040503050406030204" pitchFamily="18" charset="0"/>
                                </a:rPr>
                                <m:t>𝑣</m:t>
                              </m:r>
                            </m:e>
                            <m:sub>
                              <m:r>
                                <a:rPr lang="en-US" sz="1200" i="1">
                                  <a:latin typeface="Cambria Math" panose="02040503050406030204" pitchFamily="18" charset="0"/>
                                </a:rPr>
                                <m:t>𝑥</m:t>
                              </m:r>
                            </m:sub>
                          </m:sSub>
                          <m:r>
                            <a:rPr lang="en-US" sz="1200" i="1">
                              <a:latin typeface="Cambria Math" panose="02040503050406030204" pitchFamily="18" charset="0"/>
                            </a:rPr>
                            <m:t>,</m:t>
                          </m:r>
                          <m:sSub>
                            <m:sSubPr>
                              <m:ctrlPr>
                                <a:rPr lang="en-US" sz="1200" i="1">
                                  <a:latin typeface="Cambria Math" panose="02040503050406030204" pitchFamily="18" charset="0"/>
                                </a:rPr>
                              </m:ctrlPr>
                            </m:sSubPr>
                            <m:e>
                              <m:r>
                                <a:rPr lang="en-US" sz="1200" i="1">
                                  <a:latin typeface="Cambria Math" panose="02040503050406030204" pitchFamily="18" charset="0"/>
                                </a:rPr>
                                <m:t>𝑣</m:t>
                              </m:r>
                            </m:e>
                            <m:sub>
                              <m:r>
                                <a:rPr lang="en-US" sz="1200" i="1">
                                  <a:latin typeface="Cambria Math" panose="02040503050406030204" pitchFamily="18" charset="0"/>
                                </a:rPr>
                                <m:t>𝑦</m:t>
                              </m:r>
                            </m:sub>
                          </m:sSub>
                          <m:r>
                            <a:rPr lang="en-US" sz="1200" i="1">
                              <a:latin typeface="Cambria Math" panose="02040503050406030204" pitchFamily="18" charset="0"/>
                            </a:rPr>
                            <m:t>,</m:t>
                          </m:r>
                          <m:sSub>
                            <m:sSubPr>
                              <m:ctrlPr>
                                <a:rPr lang="en-US" sz="1200" i="1">
                                  <a:latin typeface="Cambria Math" panose="02040503050406030204" pitchFamily="18" charset="0"/>
                                </a:rPr>
                              </m:ctrlPr>
                            </m:sSubPr>
                            <m:e>
                              <m:r>
                                <a:rPr lang="en-US" sz="1200" i="1">
                                  <a:latin typeface="Cambria Math" panose="02040503050406030204" pitchFamily="18" charset="0"/>
                                </a:rPr>
                                <m:t>𝑣</m:t>
                              </m:r>
                            </m:e>
                            <m:sub>
                              <m:r>
                                <a:rPr lang="en-US" sz="1200" i="1">
                                  <a:latin typeface="Cambria Math" panose="02040503050406030204" pitchFamily="18" charset="0"/>
                                </a:rPr>
                                <m:t>𝑧</m:t>
                              </m:r>
                            </m:sub>
                          </m:sSub>
                        </m:oMath>
                      </m:oMathPara>
                    </a14:m>
                    <a:endParaRPr lang="en-US" sz="1200" dirty="0"/>
                  </a:p>
                </p:txBody>
              </p:sp>
            </mc:Choice>
            <mc:Fallback xmlns="">
              <p:sp>
                <p:nvSpPr>
                  <p:cNvPr id="269" name="TextBox 268"/>
                  <p:cNvSpPr txBox="1">
                    <a:spLocks noRot="1" noChangeAspect="1" noMove="1" noResize="1" noEditPoints="1" noAdjustHandles="1" noChangeArrowheads="1" noChangeShapeType="1" noTextEdit="1"/>
                  </p:cNvSpPr>
                  <p:nvPr/>
                </p:nvSpPr>
                <p:spPr>
                  <a:xfrm>
                    <a:off x="1581790" y="5010610"/>
                    <a:ext cx="596638" cy="199285"/>
                  </a:xfrm>
                  <a:prstGeom prst="rect">
                    <a:avLst/>
                  </a:prstGeom>
                  <a:blipFill>
                    <a:blip r:embed="rId5"/>
                    <a:stretch>
                      <a:fillRect l="-4082" r="-1020" b="-21212"/>
                    </a:stretch>
                  </a:blipFill>
                </p:spPr>
                <p:txBody>
                  <a:bodyPr/>
                  <a:lstStyle/>
                  <a:p>
                    <a:r>
                      <a:rPr lang="en-US">
                        <a:noFill/>
                      </a:rPr>
                      <a:t> </a:t>
                    </a:r>
                  </a:p>
                </p:txBody>
              </p:sp>
            </mc:Fallback>
          </mc:AlternateContent>
        </p:grpSp>
        <p:grpSp>
          <p:nvGrpSpPr>
            <p:cNvPr id="54" name="Group 53">
              <a:extLst>
                <a:ext uri="{FF2B5EF4-FFF2-40B4-BE49-F238E27FC236}">
                  <a16:creationId xmlns:a16="http://schemas.microsoft.com/office/drawing/2014/main" id="{59B5345B-ADE6-BB45-BED3-F09938AC09FA}"/>
                </a:ext>
              </a:extLst>
            </p:cNvPr>
            <p:cNvGrpSpPr/>
            <p:nvPr/>
          </p:nvGrpSpPr>
          <p:grpSpPr>
            <a:xfrm>
              <a:off x="9916608" y="2636438"/>
              <a:ext cx="1020185" cy="398571"/>
              <a:chOff x="1414672" y="4722427"/>
              <a:chExt cx="1020185" cy="398571"/>
            </a:xfrm>
          </p:grpSpPr>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105C90B3-240D-E04F-93AF-6CABCB39C84D}"/>
                      </a:ext>
                    </a:extLst>
                  </p:cNvPr>
                  <p:cNvSpPr txBox="1"/>
                  <p:nvPr/>
                </p:nvSpPr>
                <p:spPr>
                  <a:xfrm>
                    <a:off x="1587766" y="4722427"/>
                    <a:ext cx="847091" cy="398571"/>
                  </a:xfrm>
                  <a:prstGeom prst="rect">
                    <a:avLst/>
                  </a:prstGeom>
                  <a:noFill/>
                </p:spPr>
                <p:txBody>
                  <a:bodyPr wrap="none" lIns="0" tIns="0" rIns="0" bIns="0" rtlCol="0">
                    <a:spAutoFit/>
                  </a:bodyPr>
                  <a:lstStyle/>
                  <a:p>
                    <a14:m>
                      <m:oMath xmlns:m="http://schemas.openxmlformats.org/officeDocument/2006/math">
                        <m:sSub>
                          <m:sSubPr>
                            <m:ctrlPr>
                              <a:rPr lang="en-US" sz="1200" i="1">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𝜎</m:t>
                            </m:r>
                          </m:e>
                          <m:sub>
                            <m:r>
                              <a:rPr lang="en-US" sz="1200" i="1">
                                <a:latin typeface="Cambria Math" panose="02040503050406030204" pitchFamily="18" charset="0"/>
                              </a:rPr>
                              <m:t>𝑥𝑥</m:t>
                            </m:r>
                          </m:sub>
                        </m:sSub>
                        <m:r>
                          <a:rPr lang="en-US" sz="1200" i="1">
                            <a:latin typeface="Cambria Math" panose="02040503050406030204" pitchFamily="18" charset="0"/>
                          </a:rPr>
                          <m:t>,</m:t>
                        </m:r>
                        <m:sSub>
                          <m:sSubPr>
                            <m:ctrlPr>
                              <a:rPr lang="en-US" sz="1200" i="1">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𝜎</m:t>
                            </m:r>
                          </m:e>
                          <m:sub>
                            <m:r>
                              <a:rPr lang="en-US" sz="1200" i="1">
                                <a:latin typeface="Cambria Math" panose="02040503050406030204" pitchFamily="18" charset="0"/>
                                <a:ea typeface="Cambria Math" panose="02040503050406030204" pitchFamily="18" charset="0"/>
                              </a:rPr>
                              <m:t>𝑦𝑦</m:t>
                            </m:r>
                          </m:sub>
                        </m:sSub>
                        <m:r>
                          <a:rPr lang="en-US" sz="1200" i="1">
                            <a:latin typeface="Cambria Math" panose="02040503050406030204" pitchFamily="18" charset="0"/>
                          </a:rPr>
                          <m:t>,</m:t>
                        </m:r>
                      </m:oMath>
                    </a14:m>
                    <a:r>
                      <a:rPr lang="en-US" sz="1200" dirty="0"/>
                      <a:t> </a:t>
                    </a:r>
                    <a14:m>
                      <m:oMath xmlns:m="http://schemas.openxmlformats.org/officeDocument/2006/math">
                        <m:sSub>
                          <m:sSubPr>
                            <m:ctrlPr>
                              <a:rPr lang="en-US" sz="1200" i="1">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𝜎</m:t>
                            </m:r>
                          </m:e>
                          <m:sub>
                            <m:r>
                              <a:rPr lang="en-US" sz="1200" i="1">
                                <a:latin typeface="Cambria Math" panose="02040503050406030204" pitchFamily="18" charset="0"/>
                                <a:ea typeface="Cambria Math" panose="02040503050406030204" pitchFamily="18" charset="0"/>
                              </a:rPr>
                              <m:t>𝑧𝑧</m:t>
                            </m:r>
                          </m:sub>
                        </m:sSub>
                        <m:r>
                          <a:rPr lang="en-US" sz="1200" i="1">
                            <a:latin typeface="Cambria Math" panose="02040503050406030204" pitchFamily="18" charset="0"/>
                          </a:rPr>
                          <m:t> </m:t>
                        </m:r>
                      </m:oMath>
                    </a14:m>
                    <a:endParaRPr lang="en-US" sz="1200" dirty="0"/>
                  </a:p>
                  <a:p>
                    <a:pPr/>
                    <a14:m>
                      <m:oMathPara xmlns:m="http://schemas.openxmlformats.org/officeDocument/2006/math">
                        <m:oMathParaPr>
                          <m:jc m:val="left"/>
                        </m:oMathParaPr>
                        <m:oMath xmlns:m="http://schemas.openxmlformats.org/officeDocument/2006/math">
                          <m:sSub>
                            <m:sSubPr>
                              <m:ctrlPr>
                                <a:rPr lang="en-US" sz="1200" i="1">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𝜏</m:t>
                              </m:r>
                            </m:e>
                            <m:sub>
                              <m:r>
                                <a:rPr lang="en-US" sz="1200" i="1">
                                  <a:latin typeface="Cambria Math" panose="02040503050406030204" pitchFamily="18" charset="0"/>
                                </a:rPr>
                                <m:t>𝑥𝑧</m:t>
                              </m:r>
                              <m:r>
                                <a:rPr lang="en-US" sz="1200" i="1">
                                  <a:latin typeface="Cambria Math" panose="02040503050406030204" pitchFamily="18" charset="0"/>
                                </a:rPr>
                                <m:t>, </m:t>
                              </m:r>
                            </m:sub>
                          </m:sSub>
                          <m:sSub>
                            <m:sSubPr>
                              <m:ctrlPr>
                                <a:rPr lang="en-US" sz="1200" i="1">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𝜏</m:t>
                              </m:r>
                            </m:e>
                            <m:sub>
                              <m:r>
                                <a:rPr lang="en-US" sz="1200" i="1">
                                  <a:latin typeface="Cambria Math" panose="02040503050406030204" pitchFamily="18" charset="0"/>
                                  <a:ea typeface="Cambria Math" panose="02040503050406030204" pitchFamily="18" charset="0"/>
                                </a:rPr>
                                <m:t>𝑦</m:t>
                              </m:r>
                              <m:r>
                                <a:rPr lang="en-US" sz="1200" i="1">
                                  <a:latin typeface="Cambria Math" panose="02040503050406030204" pitchFamily="18" charset="0"/>
                                </a:rPr>
                                <m:t>𝑧</m:t>
                              </m:r>
                              <m:r>
                                <a:rPr lang="en-US" sz="1200" i="1">
                                  <a:latin typeface="Cambria Math" panose="02040503050406030204" pitchFamily="18" charset="0"/>
                                </a:rPr>
                                <m:t>, </m:t>
                              </m:r>
                            </m:sub>
                          </m:sSub>
                          <m:sSub>
                            <m:sSubPr>
                              <m:ctrlPr>
                                <a:rPr lang="en-US" sz="1200" i="1">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𝜏</m:t>
                              </m:r>
                            </m:e>
                            <m:sub>
                              <m:r>
                                <a:rPr lang="en-US" sz="1200" i="1">
                                  <a:latin typeface="Cambria Math" panose="02040503050406030204" pitchFamily="18" charset="0"/>
                                </a:rPr>
                                <m:t>𝑥𝑦</m:t>
                              </m:r>
                              <m:r>
                                <a:rPr lang="en-US" sz="1200" i="1">
                                  <a:latin typeface="Cambria Math" panose="02040503050406030204" pitchFamily="18" charset="0"/>
                                </a:rPr>
                                <m:t> </m:t>
                              </m:r>
                            </m:sub>
                          </m:sSub>
                        </m:oMath>
                      </m:oMathPara>
                    </a14:m>
                    <a:endParaRPr lang="en-US" sz="1200" dirty="0"/>
                  </a:p>
                </p:txBody>
              </p:sp>
            </mc:Choice>
            <mc:Fallback xmlns="">
              <p:sp>
                <p:nvSpPr>
                  <p:cNvPr id="54" name="TextBox 53"/>
                  <p:cNvSpPr txBox="1">
                    <a:spLocks noRot="1" noChangeAspect="1" noMove="1" noResize="1" noEditPoints="1" noAdjustHandles="1" noChangeArrowheads="1" noChangeShapeType="1" noTextEdit="1"/>
                  </p:cNvSpPr>
                  <p:nvPr/>
                </p:nvSpPr>
                <p:spPr>
                  <a:xfrm>
                    <a:off x="1587766" y="4722427"/>
                    <a:ext cx="847091" cy="398571"/>
                  </a:xfrm>
                  <a:prstGeom prst="rect">
                    <a:avLst/>
                  </a:prstGeom>
                  <a:blipFill>
                    <a:blip r:embed="rId6"/>
                    <a:stretch>
                      <a:fillRect l="-4317" b="-10769"/>
                    </a:stretch>
                  </a:blipFill>
                </p:spPr>
                <p:txBody>
                  <a:bodyPr/>
                  <a:lstStyle/>
                  <a:p>
                    <a:r>
                      <a:rPr lang="en-US">
                        <a:noFill/>
                      </a:rPr>
                      <a:t> </a:t>
                    </a:r>
                  </a:p>
                </p:txBody>
              </p:sp>
            </mc:Fallback>
          </mc:AlternateContent>
          <p:grpSp>
            <p:nvGrpSpPr>
              <p:cNvPr id="56" name="Group 55">
                <a:extLst>
                  <a:ext uri="{FF2B5EF4-FFF2-40B4-BE49-F238E27FC236}">
                    <a16:creationId xmlns:a16="http://schemas.microsoft.com/office/drawing/2014/main" id="{22486DE2-DDD4-C648-B09A-EA4FD8BDC3C7}"/>
                  </a:ext>
                </a:extLst>
              </p:cNvPr>
              <p:cNvGrpSpPr/>
              <p:nvPr/>
            </p:nvGrpSpPr>
            <p:grpSpPr>
              <a:xfrm>
                <a:off x="1414672" y="4864451"/>
                <a:ext cx="109728" cy="146304"/>
                <a:chOff x="2658289" y="2894174"/>
                <a:chExt cx="173248" cy="234392"/>
              </a:xfrm>
            </p:grpSpPr>
            <p:sp>
              <p:nvSpPr>
                <p:cNvPr id="57" name="Isosceles Triangle 141">
                  <a:extLst>
                    <a:ext uri="{FF2B5EF4-FFF2-40B4-BE49-F238E27FC236}">
                      <a16:creationId xmlns:a16="http://schemas.microsoft.com/office/drawing/2014/main" id="{64F6A8DA-28A0-114B-8B73-4000319765F1}"/>
                    </a:ext>
                  </a:extLst>
                </p:cNvPr>
                <p:cNvSpPr/>
                <p:nvPr/>
              </p:nvSpPr>
              <p:spPr bwMode="auto">
                <a:xfrm>
                  <a:off x="2658289" y="2894174"/>
                  <a:ext cx="173248" cy="117196"/>
                </a:xfrm>
                <a:prstGeom prst="triangle">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dirty="0">
                    <a:latin typeface="Arial Black" pitchFamily="-108" charset="0"/>
                    <a:ea typeface="ＭＳ Ｐゴシック" pitchFamily="-108" charset="-128"/>
                    <a:cs typeface="ＭＳ Ｐゴシック" pitchFamily="-108" charset="-128"/>
                  </a:endParaRPr>
                </a:p>
              </p:txBody>
            </p:sp>
            <p:sp>
              <p:nvSpPr>
                <p:cNvPr id="58" name="Isosceles Triangle 142">
                  <a:extLst>
                    <a:ext uri="{FF2B5EF4-FFF2-40B4-BE49-F238E27FC236}">
                      <a16:creationId xmlns:a16="http://schemas.microsoft.com/office/drawing/2014/main" id="{B804DD2D-4D19-9343-9D38-453A38ACB641}"/>
                    </a:ext>
                  </a:extLst>
                </p:cNvPr>
                <p:cNvSpPr/>
                <p:nvPr/>
              </p:nvSpPr>
              <p:spPr bwMode="auto">
                <a:xfrm rot="10800000">
                  <a:off x="2658289" y="3011370"/>
                  <a:ext cx="173248" cy="117196"/>
                </a:xfrm>
                <a:prstGeom prst="triangle">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dirty="0">
                    <a:latin typeface="Arial Black" pitchFamily="-108" charset="0"/>
                    <a:ea typeface="ＭＳ Ｐゴシック" pitchFamily="-108" charset="-128"/>
                    <a:cs typeface="ＭＳ Ｐゴシック" pitchFamily="-108" charset="-128"/>
                  </a:endParaRPr>
                </a:p>
              </p:txBody>
            </p:sp>
          </p:grpSp>
        </p:grpSp>
      </p:grpSp>
      <p:sp>
        <p:nvSpPr>
          <p:cNvPr id="61" name="TextBox 60">
            <a:extLst>
              <a:ext uri="{FF2B5EF4-FFF2-40B4-BE49-F238E27FC236}">
                <a16:creationId xmlns:a16="http://schemas.microsoft.com/office/drawing/2014/main" id="{947C4144-6104-6241-8F7E-3B9F6A2F4496}"/>
              </a:ext>
            </a:extLst>
          </p:cNvPr>
          <p:cNvSpPr txBox="1"/>
          <p:nvPr/>
        </p:nvSpPr>
        <p:spPr>
          <a:xfrm>
            <a:off x="9229184" y="3901078"/>
            <a:ext cx="2603500" cy="646331"/>
          </a:xfrm>
          <a:prstGeom prst="rect">
            <a:avLst/>
          </a:prstGeom>
          <a:noFill/>
        </p:spPr>
        <p:txBody>
          <a:bodyPr wrap="square" rtlCol="0">
            <a:spAutoFit/>
          </a:bodyPr>
          <a:lstStyle/>
          <a:p>
            <a:pPr algn="ctr"/>
            <a:r>
              <a:rPr lang="en-US" sz="1200" dirty="0"/>
              <a:t>Repeating unit cell for ultrasound simulation algorithm – rotated staggered grid (RSG) finite difference</a:t>
            </a:r>
          </a:p>
        </p:txBody>
      </p:sp>
      <mc:AlternateContent xmlns:mc="http://schemas.openxmlformats.org/markup-compatibility/2006" xmlns:a14="http://schemas.microsoft.com/office/drawing/2010/main">
        <mc:Choice Requires="a14">
          <p:sp>
            <p:nvSpPr>
              <p:cNvPr id="62" name="Content Placeholder 53">
                <a:extLst>
                  <a:ext uri="{FF2B5EF4-FFF2-40B4-BE49-F238E27FC236}">
                    <a16:creationId xmlns:a16="http://schemas.microsoft.com/office/drawing/2014/main" id="{051A2C86-E57C-5641-962B-D767FF3AC2BA}"/>
                  </a:ext>
                </a:extLst>
              </p:cNvPr>
              <p:cNvSpPr txBox="1">
                <a:spLocks/>
              </p:cNvSpPr>
              <p:nvPr/>
            </p:nvSpPr>
            <p:spPr>
              <a:xfrm>
                <a:off x="304802" y="1352234"/>
                <a:ext cx="9491844" cy="504856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en-US" sz="2800" dirty="0"/>
                  <a:t>Computational tool that models the physics of an ultrasound (UT) inspection:</a:t>
                </a:r>
              </a:p>
              <a:p>
                <a:pPr marL="742950" lvl="1" indent="-285750">
                  <a:buFont typeface="Arial" panose="020B0604020202020204" pitchFamily="34" charset="0"/>
                  <a:buChar char="•"/>
                </a:pPr>
                <a:r>
                  <a:rPr lang="en-US" dirty="0"/>
                  <a:t>3D staggered grid time-domain finite difference.</a:t>
                </a:r>
              </a:p>
              <a:p>
                <a:pPr marL="742950" lvl="1" indent="-285750">
                  <a:buFont typeface="Arial" panose="020B0604020202020204" pitchFamily="34" charset="0"/>
                  <a:buChar char="•"/>
                </a:pPr>
                <a:r>
                  <a:rPr lang="en-US" dirty="0"/>
                  <a:t>C++ code with MPI parallelization with GPU kernel.</a:t>
                </a:r>
              </a:p>
              <a:p>
                <a:pPr marL="742950" lvl="1" indent="-285750">
                  <a:buFont typeface="Arial" panose="020B0604020202020204" pitchFamily="34" charset="0"/>
                  <a:buChar char="•"/>
                </a:pPr>
                <a:r>
                  <a:rPr lang="en-US" dirty="0"/>
                  <a:t>Natively handles 3D fully anisotropic heterogeneous media.</a:t>
                </a:r>
              </a:p>
              <a:p>
                <a:pPr marL="342900" indent="-342900">
                  <a:buFont typeface="Arial" panose="020B0604020202020204" pitchFamily="34" charset="0"/>
                  <a:buChar char="•"/>
                </a:pPr>
                <a:r>
                  <a:rPr lang="en-US" sz="2800" dirty="0"/>
                  <a:t>Solves stress-velocity elastodynamic equations, 2</a:t>
                </a:r>
                <a:r>
                  <a:rPr lang="en-US" sz="2800" baseline="30000" dirty="0"/>
                  <a:t>nd</a:t>
                </a:r>
                <a:r>
                  <a:rPr lang="en-US" sz="2800" dirty="0"/>
                  <a:t> order accurate in time and space.</a:t>
                </a:r>
                <a:endParaRPr lang="en-US" sz="900" dirty="0"/>
              </a:p>
              <a:p>
                <a:pPr algn="ctr"/>
                <a14:m>
                  <m:oMath xmlns:m="http://schemas.openxmlformats.org/officeDocument/2006/math">
                    <m:r>
                      <a:rPr lang="en-US" sz="2000" i="1">
                        <a:latin typeface="Cambria Math" panose="02040503050406030204" pitchFamily="18" charset="0"/>
                        <a:ea typeface="Cambria Math" panose="02040503050406030204" pitchFamily="18" charset="0"/>
                      </a:rPr>
                      <m:t>𝜌</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m:t>
                        </m:r>
                      </m:e>
                      <m:sub>
                        <m:r>
                          <a:rPr lang="en-US" sz="2000" i="1">
                            <a:latin typeface="Cambria Math" panose="02040503050406030204" pitchFamily="18" charset="0"/>
                            <a:ea typeface="Cambria Math" panose="02040503050406030204" pitchFamily="18" charset="0"/>
                          </a:rPr>
                          <m:t>𝑡</m:t>
                        </m:r>
                      </m:sub>
                    </m:sSub>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𝑣</m:t>
                        </m:r>
                      </m:e>
                      <m:sub>
                        <m:r>
                          <a:rPr lang="en-US" sz="2000" i="1">
                            <a:latin typeface="Cambria Math" panose="02040503050406030204" pitchFamily="18" charset="0"/>
                            <a:ea typeface="Cambria Math" panose="02040503050406030204" pitchFamily="18" charset="0"/>
                          </a:rPr>
                          <m:t>𝑖</m:t>
                        </m:r>
                      </m:sub>
                    </m:sSub>
                  </m:oMath>
                </a14:m>
                <a:r>
                  <a:rPr lang="en-US" sz="2000" dirty="0"/>
                  <a:t>=</a:t>
                </a:r>
                <a:r>
                  <a:rPr lang="en-US" sz="2000" dirty="0">
                    <a:ea typeface="Cambria Math" panose="02040503050406030204" pitchFamily="18" charset="0"/>
                  </a:rPr>
                  <a:t> </a:t>
                </a:r>
                <a14:m>
                  <m:oMath xmlns:m="http://schemas.openxmlformats.org/officeDocument/2006/math">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m:t>
                        </m:r>
                      </m:e>
                      <m:sub>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𝑥</m:t>
                            </m:r>
                          </m:e>
                          <m:sub>
                            <m:r>
                              <a:rPr lang="en-US" sz="2000" i="1">
                                <a:latin typeface="Cambria Math" panose="02040503050406030204" pitchFamily="18" charset="0"/>
                                <a:ea typeface="Cambria Math" panose="02040503050406030204" pitchFamily="18" charset="0"/>
                              </a:rPr>
                              <m:t>𝑗</m:t>
                            </m:r>
                          </m:sub>
                        </m:sSub>
                      </m:sub>
                    </m:sSub>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𝜎</m:t>
                        </m:r>
                      </m:e>
                      <m:sub>
                        <m:r>
                          <a:rPr lang="en-US" sz="2000" i="1">
                            <a:latin typeface="Cambria Math" panose="02040503050406030204" pitchFamily="18" charset="0"/>
                            <a:ea typeface="Cambria Math" panose="02040503050406030204" pitchFamily="18" charset="0"/>
                          </a:rPr>
                          <m:t>𝑖𝑗</m:t>
                        </m:r>
                      </m:sub>
                    </m:sSub>
                    <m:r>
                      <a:rPr lang="en-US" sz="2000" i="1">
                        <a:latin typeface="Cambria Math" panose="02040503050406030204" pitchFamily="18" charset="0"/>
                        <a:ea typeface="Cambria Math" panose="02040503050406030204" pitchFamily="18" charset="0"/>
                      </a:rPr>
                      <m:t>+</m:t>
                    </m:r>
                    <m:sSubSup>
                      <m:sSubSupPr>
                        <m:ctrlPr>
                          <a:rPr lang="en-US" sz="2000" i="1">
                            <a:latin typeface="Cambria Math" panose="02040503050406030204" pitchFamily="18" charset="0"/>
                            <a:ea typeface="Cambria Math" panose="02040503050406030204" pitchFamily="18" charset="0"/>
                          </a:rPr>
                        </m:ctrlPr>
                      </m:sSubSupPr>
                      <m:e>
                        <m:r>
                          <a:rPr lang="en-US" sz="2000" i="1">
                            <a:latin typeface="Cambria Math" panose="02040503050406030204" pitchFamily="18" charset="0"/>
                            <a:ea typeface="Cambria Math" panose="02040503050406030204" pitchFamily="18" charset="0"/>
                          </a:rPr>
                          <m:t>𝑓</m:t>
                        </m:r>
                      </m:e>
                      <m:sub>
                        <m:r>
                          <a:rPr lang="en-US" sz="2000" i="1">
                            <a:latin typeface="Cambria Math" panose="02040503050406030204" pitchFamily="18" charset="0"/>
                            <a:ea typeface="Cambria Math" panose="02040503050406030204" pitchFamily="18" charset="0"/>
                          </a:rPr>
                          <m:t>𝑖</m:t>
                        </m:r>
                      </m:sub>
                      <m:sup>
                        <m:r>
                          <a:rPr lang="en-US" sz="2000" i="1">
                            <a:latin typeface="Cambria Math" panose="02040503050406030204" pitchFamily="18" charset="0"/>
                            <a:ea typeface="Cambria Math" panose="02040503050406030204" pitchFamily="18" charset="0"/>
                          </a:rPr>
                          <m:t>𝑣</m:t>
                        </m:r>
                      </m:sup>
                    </m:sSubSup>
                  </m:oMath>
                </a14:m>
                <a:endParaRPr lang="en-US" sz="2000" dirty="0"/>
              </a:p>
              <a:p>
                <a:pPr algn="ctr"/>
                <a14:m>
                  <m:oMathPara xmlns:m="http://schemas.openxmlformats.org/officeDocument/2006/math">
                    <m:oMathParaPr>
                      <m:jc m:val="centerGroup"/>
                    </m:oMathParaPr>
                    <m:oMath xmlns:m="http://schemas.openxmlformats.org/officeDocument/2006/math">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m:t>
                          </m:r>
                        </m:e>
                        <m:sub>
                          <m:r>
                            <a:rPr lang="en-US" sz="2000" i="1">
                              <a:latin typeface="Cambria Math" panose="02040503050406030204" pitchFamily="18" charset="0"/>
                              <a:ea typeface="Cambria Math" panose="02040503050406030204" pitchFamily="18" charset="0"/>
                            </a:rPr>
                            <m:t>𝑡</m:t>
                          </m:r>
                        </m:sub>
                      </m:sSub>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𝜎</m:t>
                          </m:r>
                        </m:e>
                        <m:sub>
                          <m:r>
                            <a:rPr lang="en-US" sz="2000" i="1">
                              <a:latin typeface="Cambria Math" panose="02040503050406030204" pitchFamily="18" charset="0"/>
                              <a:ea typeface="Cambria Math" panose="02040503050406030204" pitchFamily="18" charset="0"/>
                            </a:rPr>
                            <m:t>𝑖𝑗</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𝑐</m:t>
                          </m:r>
                        </m:e>
                        <m:sub>
                          <m:r>
                            <a:rPr lang="en-US" sz="2000" i="1">
                              <a:latin typeface="Cambria Math" panose="02040503050406030204" pitchFamily="18" charset="0"/>
                              <a:ea typeface="Cambria Math" panose="02040503050406030204" pitchFamily="18" charset="0"/>
                            </a:rPr>
                            <m:t>𝑖𝑗𝑘𝑙</m:t>
                          </m:r>
                        </m:sub>
                      </m:sSub>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m:t>
                          </m:r>
                        </m:e>
                        <m:sub>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𝑥</m:t>
                              </m:r>
                            </m:e>
                            <m:sub>
                              <m:r>
                                <a:rPr lang="en-US" sz="2000" i="1">
                                  <a:latin typeface="Cambria Math" panose="02040503050406030204" pitchFamily="18" charset="0"/>
                                  <a:ea typeface="Cambria Math" panose="02040503050406030204" pitchFamily="18" charset="0"/>
                                </a:rPr>
                                <m:t>𝑙</m:t>
                              </m:r>
                            </m:sub>
                          </m:sSub>
                        </m:sub>
                      </m:sSub>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𝑣</m:t>
                          </m:r>
                        </m:e>
                        <m:sub>
                          <m:r>
                            <a:rPr lang="en-US" sz="2000" i="1">
                              <a:latin typeface="Cambria Math" panose="02040503050406030204" pitchFamily="18" charset="0"/>
                              <a:ea typeface="Cambria Math" panose="02040503050406030204" pitchFamily="18" charset="0"/>
                            </a:rPr>
                            <m:t>𝑘</m:t>
                          </m:r>
                        </m:sub>
                      </m:sSub>
                      <m:r>
                        <a:rPr lang="en-US" sz="2000" i="1">
                          <a:latin typeface="Cambria Math" panose="02040503050406030204" pitchFamily="18" charset="0"/>
                          <a:ea typeface="Cambria Math" panose="02040503050406030204" pitchFamily="18" charset="0"/>
                        </a:rPr>
                        <m:t>+</m:t>
                      </m:r>
                      <m:sSubSup>
                        <m:sSubSupPr>
                          <m:ctrlPr>
                            <a:rPr lang="en-US" sz="2000" i="1">
                              <a:latin typeface="Cambria Math" panose="02040503050406030204" pitchFamily="18" charset="0"/>
                              <a:ea typeface="Cambria Math" panose="02040503050406030204" pitchFamily="18" charset="0"/>
                            </a:rPr>
                          </m:ctrlPr>
                        </m:sSubSupPr>
                        <m:e>
                          <m:r>
                            <a:rPr lang="en-US" sz="2000" i="1">
                              <a:latin typeface="Cambria Math" panose="02040503050406030204" pitchFamily="18" charset="0"/>
                              <a:ea typeface="Cambria Math" panose="02040503050406030204" pitchFamily="18" charset="0"/>
                            </a:rPr>
                            <m:t>𝑓</m:t>
                          </m:r>
                        </m:e>
                        <m:sub>
                          <m:r>
                            <a:rPr lang="en-US" sz="2000" i="1">
                              <a:latin typeface="Cambria Math" panose="02040503050406030204" pitchFamily="18" charset="0"/>
                              <a:ea typeface="Cambria Math" panose="02040503050406030204" pitchFamily="18" charset="0"/>
                            </a:rPr>
                            <m:t>𝑖𝑗</m:t>
                          </m:r>
                        </m:sub>
                        <m:sup>
                          <m:r>
                            <a:rPr lang="en-US" sz="2000" i="1">
                              <a:latin typeface="Cambria Math" panose="02040503050406030204" pitchFamily="18" charset="0"/>
                              <a:ea typeface="Cambria Math" panose="02040503050406030204" pitchFamily="18" charset="0"/>
                            </a:rPr>
                            <m:t>𝜎</m:t>
                          </m:r>
                        </m:sup>
                      </m:sSubSup>
                    </m:oMath>
                  </m:oMathPara>
                </a14:m>
                <a:endParaRPr lang="en-US" sz="2800" b="1" u="sng" dirty="0"/>
              </a:p>
              <a:p>
                <a:pPr marL="342900" indent="-342900">
                  <a:buFont typeface="Arial" panose="020B0604020202020204" pitchFamily="34" charset="0"/>
                  <a:buChar char="•"/>
                </a:pPr>
                <a:r>
                  <a:rPr lang="en-US" sz="2800" dirty="0"/>
                  <a:t>Open Source Available at https://</a:t>
                </a:r>
                <a:r>
                  <a:rPr lang="en-US" sz="2800" dirty="0" err="1"/>
                  <a:t>github.com</a:t>
                </a:r>
                <a:r>
                  <a:rPr lang="en-US" sz="2800" dirty="0"/>
                  <a:t>/</a:t>
                </a:r>
                <a:r>
                  <a:rPr lang="en-US" sz="2800" dirty="0" err="1"/>
                  <a:t>nasa</a:t>
                </a:r>
                <a:r>
                  <a:rPr lang="en-US" sz="2800" dirty="0"/>
                  <a:t>/</a:t>
                </a:r>
                <a:r>
                  <a:rPr lang="en-US" sz="2800" dirty="0" err="1"/>
                  <a:t>swsim</a:t>
                </a:r>
                <a:r>
                  <a:rPr lang="en-US" sz="2800" dirty="0"/>
                  <a:t>/</a:t>
                </a:r>
              </a:p>
            </p:txBody>
          </p:sp>
        </mc:Choice>
        <mc:Fallback xmlns="">
          <p:sp>
            <p:nvSpPr>
              <p:cNvPr id="62" name="Content Placeholder 53">
                <a:extLst>
                  <a:ext uri="{FF2B5EF4-FFF2-40B4-BE49-F238E27FC236}">
                    <a16:creationId xmlns:a16="http://schemas.microsoft.com/office/drawing/2014/main" id="{051A2C86-E57C-5641-962B-D767FF3AC2BA}"/>
                  </a:ext>
                </a:extLst>
              </p:cNvPr>
              <p:cNvSpPr txBox="1">
                <a:spLocks noRot="1" noChangeAspect="1" noMove="1" noResize="1" noEditPoints="1" noAdjustHandles="1" noChangeArrowheads="1" noChangeShapeType="1" noTextEdit="1"/>
              </p:cNvSpPr>
              <p:nvPr/>
            </p:nvSpPr>
            <p:spPr>
              <a:xfrm>
                <a:off x="304802" y="1352234"/>
                <a:ext cx="9491844" cy="5048566"/>
              </a:xfrm>
              <a:prstGeom prst="rect">
                <a:avLst/>
              </a:prstGeom>
              <a:blipFill>
                <a:blip r:embed="rId7"/>
                <a:stretch>
                  <a:fillRect l="-1203" t="-2005"/>
                </a:stretch>
              </a:blipFill>
            </p:spPr>
            <p:txBody>
              <a:bodyPr/>
              <a:lstStyle/>
              <a:p>
                <a:r>
                  <a:rPr lang="en-US">
                    <a:noFill/>
                  </a:rPr>
                  <a:t> </a:t>
                </a:r>
              </a:p>
            </p:txBody>
          </p:sp>
        </mc:Fallback>
      </mc:AlternateContent>
      <p:sp>
        <p:nvSpPr>
          <p:cNvPr id="63" name="TextBox 62">
            <a:extLst>
              <a:ext uri="{FF2B5EF4-FFF2-40B4-BE49-F238E27FC236}">
                <a16:creationId xmlns:a16="http://schemas.microsoft.com/office/drawing/2014/main" id="{46590D1C-6F89-5D4A-9021-A80F07B7F6FA}"/>
              </a:ext>
            </a:extLst>
          </p:cNvPr>
          <p:cNvSpPr txBox="1"/>
          <p:nvPr/>
        </p:nvSpPr>
        <p:spPr>
          <a:xfrm>
            <a:off x="-84304" y="5782475"/>
            <a:ext cx="12276304" cy="253916"/>
          </a:xfrm>
          <a:prstGeom prst="rect">
            <a:avLst/>
          </a:prstGeom>
          <a:noFill/>
        </p:spPr>
        <p:txBody>
          <a:bodyPr wrap="square" rtlCol="0">
            <a:spAutoFit/>
          </a:bodyPr>
          <a:lstStyle/>
          <a:p>
            <a:r>
              <a:rPr lang="en-US" sz="1050" dirty="0">
                <a:highlight>
                  <a:srgbClr val="FFFF00"/>
                </a:highlight>
              </a:rPr>
              <a:t>Trade names and trademarks are used in this report for identification only. Their usage does not constitute an official endorsement, either expressed or implied, by the National Aeronautics and Space Administration.</a:t>
            </a:r>
          </a:p>
        </p:txBody>
      </p:sp>
      <p:pic>
        <p:nvPicPr>
          <p:cNvPr id="4" name="Audio 3">
            <a:hlinkClick r:id="" action="ppaction://media"/>
            <a:extLst>
              <a:ext uri="{FF2B5EF4-FFF2-40B4-BE49-F238E27FC236}">
                <a16:creationId xmlns:a16="http://schemas.microsoft.com/office/drawing/2014/main" id="{B2AB3FD3-7880-8B4E-9F74-A24CE41FFDD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26800" y="5892800"/>
            <a:ext cx="812800" cy="812800"/>
          </a:xfrm>
          <a:prstGeom prst="rect">
            <a:avLst/>
          </a:prstGeom>
        </p:spPr>
      </p:pic>
      <p:pic>
        <p:nvPicPr>
          <p:cNvPr id="64" name="Picture 13" descr="NASA insigniaCMYK">
            <a:extLst>
              <a:ext uri="{FF2B5EF4-FFF2-40B4-BE49-F238E27FC236}">
                <a16:creationId xmlns:a16="http://schemas.microsoft.com/office/drawing/2014/main" id="{237285D8-6AA0-604D-966C-DC8A56126BB3}"/>
              </a:ext>
            </a:extLst>
          </p:cNvPr>
          <p:cNvPicPr preferRelativeResize="0">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11277600" y="140336"/>
            <a:ext cx="77787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575308"/>
      </p:ext>
    </p:extLst>
  </p:cSld>
  <p:clrMapOvr>
    <a:masterClrMapping/>
  </p:clrMapOvr>
  <mc:AlternateContent xmlns:mc="http://schemas.openxmlformats.org/markup-compatibility/2006" xmlns:p14="http://schemas.microsoft.com/office/powerpoint/2010/main">
    <mc:Choice Requires="p14">
      <p:transition spd="slow" p14:dur="2000" advTm="68668"/>
    </mc:Choice>
    <mc:Fallback xmlns="">
      <p:transition spd="slow" advTm="686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DFA5F-60B6-584C-A548-2E4FF7C0C365}"/>
              </a:ext>
            </a:extLst>
          </p:cNvPr>
          <p:cNvSpPr>
            <a:spLocks noGrp="1"/>
          </p:cNvSpPr>
          <p:nvPr>
            <p:ph type="title"/>
          </p:nvPr>
        </p:nvSpPr>
        <p:spPr>
          <a:xfrm>
            <a:off x="337580" y="239261"/>
            <a:ext cx="10935846" cy="1082911"/>
          </a:xfrm>
        </p:spPr>
        <p:txBody>
          <a:bodyPr/>
          <a:lstStyle/>
          <a:p>
            <a:r>
              <a:rPr lang="en-US" sz="4000" b="1" dirty="0">
                <a:latin typeface="Arial" panose="020B0604020202020204" pitchFamily="34" charset="0"/>
                <a:cs typeface="Arial" panose="020B0604020202020204" pitchFamily="34" charset="0"/>
              </a:rPr>
              <a:t>Simulation Structure</a:t>
            </a:r>
          </a:p>
        </p:txBody>
      </p:sp>
      <p:sp>
        <p:nvSpPr>
          <p:cNvPr id="4" name="TextBox 3">
            <a:extLst>
              <a:ext uri="{FF2B5EF4-FFF2-40B4-BE49-F238E27FC236}">
                <a16:creationId xmlns:a16="http://schemas.microsoft.com/office/drawing/2014/main" id="{8DEC8EF9-9719-FD4F-AF6A-50B9FA14BD2E}"/>
              </a:ext>
            </a:extLst>
          </p:cNvPr>
          <p:cNvSpPr txBox="1"/>
          <p:nvPr/>
        </p:nvSpPr>
        <p:spPr>
          <a:xfrm>
            <a:off x="-84304" y="5782475"/>
            <a:ext cx="12276304" cy="253916"/>
          </a:xfrm>
          <a:prstGeom prst="rect">
            <a:avLst/>
          </a:prstGeom>
          <a:noFill/>
        </p:spPr>
        <p:txBody>
          <a:bodyPr wrap="square" rtlCol="0">
            <a:spAutoFit/>
          </a:bodyPr>
          <a:lstStyle/>
          <a:p>
            <a:r>
              <a:rPr lang="en-US" sz="1050" dirty="0">
                <a:highlight>
                  <a:srgbClr val="FFFF00"/>
                </a:highlight>
              </a:rPr>
              <a:t>Trade names and trademarks are used in this report for identification only. Their usage does not constitute an official endorsement, either expressed or implied, by the National Aeronautics and Space Administration.</a:t>
            </a:r>
          </a:p>
        </p:txBody>
      </p:sp>
      <p:grpSp>
        <p:nvGrpSpPr>
          <p:cNvPr id="7" name="Group 6">
            <a:extLst>
              <a:ext uri="{FF2B5EF4-FFF2-40B4-BE49-F238E27FC236}">
                <a16:creationId xmlns:a16="http://schemas.microsoft.com/office/drawing/2014/main" id="{C4B9ADAA-E532-214E-B652-5333ECE470A7}"/>
              </a:ext>
            </a:extLst>
          </p:cNvPr>
          <p:cNvGrpSpPr/>
          <p:nvPr/>
        </p:nvGrpSpPr>
        <p:grpSpPr>
          <a:xfrm>
            <a:off x="426430" y="1430945"/>
            <a:ext cx="11470465" cy="4023386"/>
            <a:chOff x="-6385554" y="2883439"/>
            <a:chExt cx="14699243" cy="5104425"/>
          </a:xfrm>
        </p:grpSpPr>
        <p:grpSp>
          <p:nvGrpSpPr>
            <p:cNvPr id="8" name="Group 7">
              <a:extLst>
                <a:ext uri="{FF2B5EF4-FFF2-40B4-BE49-F238E27FC236}">
                  <a16:creationId xmlns:a16="http://schemas.microsoft.com/office/drawing/2014/main" id="{01C36B39-503F-364F-94AC-B4CD20A9E403}"/>
                </a:ext>
              </a:extLst>
            </p:cNvPr>
            <p:cNvGrpSpPr/>
            <p:nvPr/>
          </p:nvGrpSpPr>
          <p:grpSpPr>
            <a:xfrm>
              <a:off x="1881358" y="2883439"/>
              <a:ext cx="6432331" cy="5104425"/>
              <a:chOff x="3195147" y="3871409"/>
              <a:chExt cx="6432331" cy="5104425"/>
            </a:xfrm>
          </p:grpSpPr>
          <p:grpSp>
            <p:nvGrpSpPr>
              <p:cNvPr id="22" name="Group 21">
                <a:extLst>
                  <a:ext uri="{FF2B5EF4-FFF2-40B4-BE49-F238E27FC236}">
                    <a16:creationId xmlns:a16="http://schemas.microsoft.com/office/drawing/2014/main" id="{1C82AF14-8C7E-A448-BC31-FA0BD5EBB42E}"/>
                  </a:ext>
                </a:extLst>
              </p:cNvPr>
              <p:cNvGrpSpPr/>
              <p:nvPr/>
            </p:nvGrpSpPr>
            <p:grpSpPr>
              <a:xfrm>
                <a:off x="3489162" y="4387548"/>
                <a:ext cx="5825194" cy="4142401"/>
                <a:chOff x="3512049" y="1130905"/>
                <a:chExt cx="5418786" cy="3853396"/>
              </a:xfrm>
            </p:grpSpPr>
            <p:sp>
              <p:nvSpPr>
                <p:cNvPr id="25" name="Decision 24">
                  <a:extLst>
                    <a:ext uri="{FF2B5EF4-FFF2-40B4-BE49-F238E27FC236}">
                      <a16:creationId xmlns:a16="http://schemas.microsoft.com/office/drawing/2014/main" id="{3FA17BEF-353E-AB42-AD09-554E41254B09}"/>
                    </a:ext>
                  </a:extLst>
                </p:cNvPr>
                <p:cNvSpPr/>
                <p:nvPr/>
              </p:nvSpPr>
              <p:spPr>
                <a:xfrm>
                  <a:off x="4888741" y="3083158"/>
                  <a:ext cx="2708922" cy="934948"/>
                </a:xfrm>
                <a:prstGeom prst="flowChartDecision">
                  <a:avLst/>
                </a:prstGeom>
                <a:noFill/>
                <a:ln w="38100">
                  <a:solidFill>
                    <a:srgbClr val="1C30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Simulation Complete?</a:t>
                  </a:r>
                </a:p>
              </p:txBody>
            </p:sp>
            <p:sp>
              <p:nvSpPr>
                <p:cNvPr id="26" name="Process 25">
                  <a:extLst>
                    <a:ext uri="{FF2B5EF4-FFF2-40B4-BE49-F238E27FC236}">
                      <a16:creationId xmlns:a16="http://schemas.microsoft.com/office/drawing/2014/main" id="{6F1199AB-A67E-124C-9BE9-A3C20E4898C1}"/>
                    </a:ext>
                  </a:extLst>
                </p:cNvPr>
                <p:cNvSpPr/>
                <p:nvPr/>
              </p:nvSpPr>
              <p:spPr>
                <a:xfrm>
                  <a:off x="7559235" y="4371653"/>
                  <a:ext cx="1371600" cy="612648"/>
                </a:xfrm>
                <a:prstGeom prst="flowChartProcess">
                  <a:avLst/>
                </a:prstGeom>
                <a:noFill/>
                <a:ln w="38100">
                  <a:solidFill>
                    <a:srgbClr val="1C30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Decommit</a:t>
                  </a:r>
                </a:p>
              </p:txBody>
            </p:sp>
            <p:sp>
              <p:nvSpPr>
                <p:cNvPr id="27" name="TextBox 26">
                  <a:extLst>
                    <a:ext uri="{FF2B5EF4-FFF2-40B4-BE49-F238E27FC236}">
                      <a16:creationId xmlns:a16="http://schemas.microsoft.com/office/drawing/2014/main" id="{44650EE9-18CD-C04E-AB19-3590917335AA}"/>
                    </a:ext>
                  </a:extLst>
                </p:cNvPr>
                <p:cNvSpPr txBox="1"/>
                <p:nvPr/>
              </p:nvSpPr>
              <p:spPr>
                <a:xfrm>
                  <a:off x="7737372" y="3742279"/>
                  <a:ext cx="420509" cy="314934"/>
                </a:xfrm>
                <a:prstGeom prst="rect">
                  <a:avLst/>
                </a:prstGeom>
                <a:noFill/>
                <a:ln w="38100">
                  <a:noFill/>
                </a:ln>
              </p:spPr>
              <p:txBody>
                <a:bodyPr wrap="none" rtlCol="0">
                  <a:spAutoFit/>
                </a:bodyPr>
                <a:lstStyle/>
                <a:p>
                  <a:r>
                    <a:rPr lang="en-US" sz="1600" dirty="0"/>
                    <a:t>Yes</a:t>
                  </a:r>
                </a:p>
              </p:txBody>
            </p:sp>
            <p:cxnSp>
              <p:nvCxnSpPr>
                <p:cNvPr id="28" name="Straight Arrow Connector 27">
                  <a:extLst>
                    <a:ext uri="{FF2B5EF4-FFF2-40B4-BE49-F238E27FC236}">
                      <a16:creationId xmlns:a16="http://schemas.microsoft.com/office/drawing/2014/main" id="{58DF074D-90BF-7949-BDFF-CDD34124D7A5}"/>
                    </a:ext>
                  </a:extLst>
                </p:cNvPr>
                <p:cNvCxnSpPr>
                  <a:cxnSpLocks/>
                  <a:stCxn id="25" idx="2"/>
                  <a:endCxn id="29" idx="0"/>
                </p:cNvCxnSpPr>
                <p:nvPr/>
              </p:nvCxnSpPr>
              <p:spPr>
                <a:xfrm>
                  <a:off x="6243202" y="4018106"/>
                  <a:ext cx="1074" cy="35142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Process 28">
                  <a:extLst>
                    <a:ext uri="{FF2B5EF4-FFF2-40B4-BE49-F238E27FC236}">
                      <a16:creationId xmlns:a16="http://schemas.microsoft.com/office/drawing/2014/main" id="{C53CCE5A-A68E-8E4F-9DCD-2987CD60C03A}"/>
                    </a:ext>
                  </a:extLst>
                </p:cNvPr>
                <p:cNvSpPr/>
                <p:nvPr/>
              </p:nvSpPr>
              <p:spPr>
                <a:xfrm>
                  <a:off x="5157152" y="4369529"/>
                  <a:ext cx="2174246" cy="612648"/>
                </a:xfrm>
                <a:prstGeom prst="flowChartProcess">
                  <a:avLst/>
                </a:prstGeom>
                <a:noFill/>
                <a:ln w="38100">
                  <a:solidFill>
                    <a:srgbClr val="1C30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Advance kernel to </a:t>
                  </a:r>
                  <a:r>
                    <a:rPr lang="en-US" sz="1600">
                      <a:solidFill>
                        <a:schemeClr val="tx1"/>
                      </a:solidFill>
                    </a:rPr>
                    <a:t>saving ‘checkpoint’</a:t>
                  </a:r>
                  <a:endParaRPr lang="en-US" sz="1600" dirty="0">
                    <a:solidFill>
                      <a:schemeClr val="tx1"/>
                    </a:solidFill>
                  </a:endParaRPr>
                </a:p>
              </p:txBody>
            </p:sp>
            <p:sp>
              <p:nvSpPr>
                <p:cNvPr id="30" name="TextBox 29">
                  <a:extLst>
                    <a:ext uri="{FF2B5EF4-FFF2-40B4-BE49-F238E27FC236}">
                      <a16:creationId xmlns:a16="http://schemas.microsoft.com/office/drawing/2014/main" id="{58C0DAA8-903C-DF45-8C78-B46F5F808B76}"/>
                    </a:ext>
                  </a:extLst>
                </p:cNvPr>
                <p:cNvSpPr txBox="1"/>
                <p:nvPr/>
              </p:nvSpPr>
              <p:spPr>
                <a:xfrm>
                  <a:off x="6244182" y="3952617"/>
                  <a:ext cx="396949" cy="314934"/>
                </a:xfrm>
                <a:prstGeom prst="rect">
                  <a:avLst/>
                </a:prstGeom>
                <a:noFill/>
                <a:ln w="38100">
                  <a:noFill/>
                </a:ln>
              </p:spPr>
              <p:txBody>
                <a:bodyPr wrap="none" rtlCol="0">
                  <a:spAutoFit/>
                </a:bodyPr>
                <a:lstStyle/>
                <a:p>
                  <a:r>
                    <a:rPr lang="en-US" sz="1600" dirty="0"/>
                    <a:t>No</a:t>
                  </a:r>
                </a:p>
              </p:txBody>
            </p:sp>
            <p:sp>
              <p:nvSpPr>
                <p:cNvPr id="31" name="Process 30">
                  <a:extLst>
                    <a:ext uri="{FF2B5EF4-FFF2-40B4-BE49-F238E27FC236}">
                      <a16:creationId xmlns:a16="http://schemas.microsoft.com/office/drawing/2014/main" id="{75CC5129-1CB0-FF4B-A14A-FE99608CC652}"/>
                    </a:ext>
                  </a:extLst>
                </p:cNvPr>
                <p:cNvSpPr/>
                <p:nvPr/>
              </p:nvSpPr>
              <p:spPr>
                <a:xfrm>
                  <a:off x="3512049" y="4371653"/>
                  <a:ext cx="1371600" cy="612648"/>
                </a:xfrm>
                <a:prstGeom prst="flowChartProcess">
                  <a:avLst/>
                </a:prstGeom>
                <a:noFill/>
                <a:ln w="38100">
                  <a:solidFill>
                    <a:srgbClr val="1C30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Map data from GPU</a:t>
                  </a:r>
                </a:p>
              </p:txBody>
            </p:sp>
            <p:cxnSp>
              <p:nvCxnSpPr>
                <p:cNvPr id="32" name="Straight Arrow Connector 31">
                  <a:extLst>
                    <a:ext uri="{FF2B5EF4-FFF2-40B4-BE49-F238E27FC236}">
                      <a16:creationId xmlns:a16="http://schemas.microsoft.com/office/drawing/2014/main" id="{48782656-D712-8742-853A-51F5936960B8}"/>
                    </a:ext>
                  </a:extLst>
                </p:cNvPr>
                <p:cNvCxnSpPr>
                  <a:cxnSpLocks/>
                  <a:stCxn id="29" idx="1"/>
                  <a:endCxn id="31" idx="3"/>
                </p:cNvCxnSpPr>
                <p:nvPr/>
              </p:nvCxnSpPr>
              <p:spPr>
                <a:xfrm flipH="1">
                  <a:off x="4883649" y="4675854"/>
                  <a:ext cx="273502" cy="2124"/>
                </a:xfrm>
                <a:prstGeom prst="straightConnector1">
                  <a:avLst/>
                </a:prstGeom>
                <a:noFill/>
                <a:ln w="38100">
                  <a:solidFill>
                    <a:srgbClr val="1C304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Elbow Connector 32">
                  <a:extLst>
                    <a:ext uri="{FF2B5EF4-FFF2-40B4-BE49-F238E27FC236}">
                      <a16:creationId xmlns:a16="http://schemas.microsoft.com/office/drawing/2014/main" id="{FFE5D2CD-4B0E-B141-97EA-69261480A082}"/>
                    </a:ext>
                  </a:extLst>
                </p:cNvPr>
                <p:cNvCxnSpPr>
                  <a:cxnSpLocks/>
                  <a:stCxn id="31" idx="0"/>
                  <a:endCxn id="25" idx="1"/>
                </p:cNvCxnSpPr>
                <p:nvPr/>
              </p:nvCxnSpPr>
              <p:spPr>
                <a:xfrm rot="5400000" flipH="1" flipV="1">
                  <a:off x="4132785" y="3615697"/>
                  <a:ext cx="821020" cy="690892"/>
                </a:xfrm>
                <a:prstGeom prst="bentConnector2">
                  <a:avLst/>
                </a:prstGeom>
                <a:noFill/>
                <a:ln w="38100">
                  <a:solidFill>
                    <a:srgbClr val="1C3041"/>
                  </a:solidFill>
                  <a:tailEnd type="triangle"/>
                </a:ln>
              </p:spPr>
              <p:style>
                <a:lnRef idx="1">
                  <a:schemeClr val="accent1"/>
                </a:lnRef>
                <a:fillRef idx="0">
                  <a:schemeClr val="accent1"/>
                </a:fillRef>
                <a:effectRef idx="0">
                  <a:schemeClr val="accent1"/>
                </a:effectRef>
                <a:fontRef idx="minor">
                  <a:schemeClr val="tx1"/>
                </a:fontRef>
              </p:style>
            </p:cxnSp>
            <p:sp>
              <p:nvSpPr>
                <p:cNvPr id="34" name="Process 33">
                  <a:extLst>
                    <a:ext uri="{FF2B5EF4-FFF2-40B4-BE49-F238E27FC236}">
                      <a16:creationId xmlns:a16="http://schemas.microsoft.com/office/drawing/2014/main" id="{FD79ADDD-0A06-A741-8FFB-1B81A9A72377}"/>
                    </a:ext>
                  </a:extLst>
                </p:cNvPr>
                <p:cNvSpPr/>
                <p:nvPr/>
              </p:nvSpPr>
              <p:spPr>
                <a:xfrm>
                  <a:off x="5554450" y="2103370"/>
                  <a:ext cx="1371600" cy="612648"/>
                </a:xfrm>
                <a:prstGeom prst="flowChartProcess">
                  <a:avLst/>
                </a:prstGeom>
                <a:noFill/>
                <a:ln w="38100">
                  <a:solidFill>
                    <a:srgbClr val="1C30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Register Operations</a:t>
                  </a:r>
                </a:p>
              </p:txBody>
            </p:sp>
            <p:sp>
              <p:nvSpPr>
                <p:cNvPr id="35" name="Process 34">
                  <a:extLst>
                    <a:ext uri="{FF2B5EF4-FFF2-40B4-BE49-F238E27FC236}">
                      <a16:creationId xmlns:a16="http://schemas.microsoft.com/office/drawing/2014/main" id="{3F5B9761-C93C-2740-9BF7-FA4361AF0D35}"/>
                    </a:ext>
                  </a:extLst>
                </p:cNvPr>
                <p:cNvSpPr/>
                <p:nvPr/>
              </p:nvSpPr>
              <p:spPr>
                <a:xfrm>
                  <a:off x="5554450" y="1130905"/>
                  <a:ext cx="1371600" cy="612648"/>
                </a:xfrm>
                <a:prstGeom prst="flowChartProcess">
                  <a:avLst/>
                </a:prstGeom>
                <a:noFill/>
                <a:ln w="38100">
                  <a:solidFill>
                    <a:srgbClr val="1C30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Register Host Data</a:t>
                  </a:r>
                </a:p>
              </p:txBody>
            </p:sp>
            <p:cxnSp>
              <p:nvCxnSpPr>
                <p:cNvPr id="36" name="Straight Arrow Connector 35">
                  <a:extLst>
                    <a:ext uri="{FF2B5EF4-FFF2-40B4-BE49-F238E27FC236}">
                      <a16:creationId xmlns:a16="http://schemas.microsoft.com/office/drawing/2014/main" id="{D99C4D5B-BC6E-AE4F-92F0-B3DF692D5154}"/>
                    </a:ext>
                  </a:extLst>
                </p:cNvPr>
                <p:cNvCxnSpPr>
                  <a:cxnSpLocks/>
                  <a:stCxn id="34" idx="2"/>
                  <a:endCxn id="25" idx="0"/>
                </p:cNvCxnSpPr>
                <p:nvPr/>
              </p:nvCxnSpPr>
              <p:spPr>
                <a:xfrm>
                  <a:off x="6240250" y="2716018"/>
                  <a:ext cx="2952" cy="3671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9396BD24-FE74-2347-9E41-CD2D9CC371CF}"/>
                    </a:ext>
                  </a:extLst>
                </p:cNvPr>
                <p:cNvCxnSpPr>
                  <a:cxnSpLocks/>
                  <a:stCxn id="35" idx="2"/>
                  <a:endCxn id="34" idx="0"/>
                </p:cNvCxnSpPr>
                <p:nvPr/>
              </p:nvCxnSpPr>
              <p:spPr>
                <a:xfrm>
                  <a:off x="6240251" y="1743553"/>
                  <a:ext cx="0" cy="35981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3" name="Rounded Rectangle 22">
                <a:extLst>
                  <a:ext uri="{FF2B5EF4-FFF2-40B4-BE49-F238E27FC236}">
                    <a16:creationId xmlns:a16="http://schemas.microsoft.com/office/drawing/2014/main" id="{2281F126-8180-EE49-A0DD-B85E929B2B57}"/>
                  </a:ext>
                </a:extLst>
              </p:cNvPr>
              <p:cNvSpPr/>
              <p:nvPr/>
            </p:nvSpPr>
            <p:spPr>
              <a:xfrm>
                <a:off x="3195147" y="3871409"/>
                <a:ext cx="6432331" cy="5104425"/>
              </a:xfrm>
              <a:prstGeom prst="roundRect">
                <a:avLst/>
              </a:prstGeom>
              <a:noFill/>
              <a:ln w="38100">
                <a:solidFill>
                  <a:srgbClr val="1C304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TextBox 23">
                <a:extLst>
                  <a:ext uri="{FF2B5EF4-FFF2-40B4-BE49-F238E27FC236}">
                    <a16:creationId xmlns:a16="http://schemas.microsoft.com/office/drawing/2014/main" id="{5F593F71-46F1-6441-9BA9-6F215758171D}"/>
                  </a:ext>
                </a:extLst>
              </p:cNvPr>
              <p:cNvSpPr txBox="1"/>
              <p:nvPr/>
            </p:nvSpPr>
            <p:spPr>
              <a:xfrm>
                <a:off x="5473930" y="3885262"/>
                <a:ext cx="2032415" cy="338554"/>
              </a:xfrm>
              <a:prstGeom prst="rect">
                <a:avLst/>
              </a:prstGeom>
              <a:noFill/>
            </p:spPr>
            <p:txBody>
              <a:bodyPr wrap="none" rtlCol="0">
                <a:spAutoFit/>
              </a:bodyPr>
              <a:lstStyle/>
              <a:p>
                <a:pPr algn="ctr"/>
                <a:r>
                  <a:rPr lang="en-US" sz="1600" dirty="0"/>
                  <a:t>Kernel Composer GPU</a:t>
                </a:r>
              </a:p>
            </p:txBody>
          </p:sp>
        </p:grpSp>
        <p:sp>
          <p:nvSpPr>
            <p:cNvPr id="9" name="Process 8">
              <a:extLst>
                <a:ext uri="{FF2B5EF4-FFF2-40B4-BE49-F238E27FC236}">
                  <a16:creationId xmlns:a16="http://schemas.microsoft.com/office/drawing/2014/main" id="{35863580-8BFB-2E4C-BC05-95B92E5F0C30}"/>
                </a:ext>
              </a:extLst>
            </p:cNvPr>
            <p:cNvSpPr/>
            <p:nvPr/>
          </p:nvSpPr>
          <p:spPr>
            <a:xfrm>
              <a:off x="-6385554" y="3399578"/>
              <a:ext cx="1474470" cy="658597"/>
            </a:xfrm>
            <a:prstGeom prst="flowChartProcess">
              <a:avLst/>
            </a:prstGeom>
            <a:noFill/>
            <a:ln w="38100">
              <a:solidFill>
                <a:srgbClr val="1C30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Read Input Parameters</a:t>
              </a:r>
            </a:p>
          </p:txBody>
        </p:sp>
        <p:sp>
          <p:nvSpPr>
            <p:cNvPr id="10" name="Process 9">
              <a:extLst>
                <a:ext uri="{FF2B5EF4-FFF2-40B4-BE49-F238E27FC236}">
                  <a16:creationId xmlns:a16="http://schemas.microsoft.com/office/drawing/2014/main" id="{1CE61552-0CF3-AD44-89DE-9C734EF82896}"/>
                </a:ext>
              </a:extLst>
            </p:cNvPr>
            <p:cNvSpPr/>
            <p:nvPr/>
          </p:nvSpPr>
          <p:spPr>
            <a:xfrm>
              <a:off x="-4443205" y="3399578"/>
              <a:ext cx="1474470" cy="658597"/>
            </a:xfrm>
            <a:prstGeom prst="flowChartProcess">
              <a:avLst/>
            </a:prstGeom>
            <a:noFill/>
            <a:ln w="38100">
              <a:solidFill>
                <a:srgbClr val="1C30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Read Geometry</a:t>
              </a:r>
            </a:p>
          </p:txBody>
        </p:sp>
        <p:sp>
          <p:nvSpPr>
            <p:cNvPr id="11" name="Process 10">
              <a:extLst>
                <a:ext uri="{FF2B5EF4-FFF2-40B4-BE49-F238E27FC236}">
                  <a16:creationId xmlns:a16="http://schemas.microsoft.com/office/drawing/2014/main" id="{4234FA20-753D-C942-A594-1CAE1BCEC99D}"/>
                </a:ext>
              </a:extLst>
            </p:cNvPr>
            <p:cNvSpPr/>
            <p:nvPr/>
          </p:nvSpPr>
          <p:spPr>
            <a:xfrm>
              <a:off x="-2500857" y="3399578"/>
              <a:ext cx="1474469" cy="658597"/>
            </a:xfrm>
            <a:prstGeom prst="flowChartProcess">
              <a:avLst/>
            </a:prstGeom>
            <a:noFill/>
            <a:ln w="38100">
              <a:solidFill>
                <a:srgbClr val="1C30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Partition Geometry</a:t>
              </a:r>
            </a:p>
          </p:txBody>
        </p:sp>
        <p:sp>
          <p:nvSpPr>
            <p:cNvPr id="12" name="Process 11">
              <a:extLst>
                <a:ext uri="{FF2B5EF4-FFF2-40B4-BE49-F238E27FC236}">
                  <a16:creationId xmlns:a16="http://schemas.microsoft.com/office/drawing/2014/main" id="{BA8480ED-5B10-524F-B99B-9F61C0035B6B}"/>
                </a:ext>
              </a:extLst>
            </p:cNvPr>
            <p:cNvSpPr/>
            <p:nvPr/>
          </p:nvSpPr>
          <p:spPr>
            <a:xfrm>
              <a:off x="-711975" y="3399693"/>
              <a:ext cx="2268557" cy="658368"/>
            </a:xfrm>
            <a:prstGeom prst="flowChartProcess">
              <a:avLst/>
            </a:prstGeom>
            <a:noFill/>
            <a:ln w="38100">
              <a:solidFill>
                <a:srgbClr val="1C30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Create State Variable Vectors</a:t>
              </a:r>
            </a:p>
          </p:txBody>
        </p:sp>
        <p:sp>
          <p:nvSpPr>
            <p:cNvPr id="13" name="Process 12">
              <a:extLst>
                <a:ext uri="{FF2B5EF4-FFF2-40B4-BE49-F238E27FC236}">
                  <a16:creationId xmlns:a16="http://schemas.microsoft.com/office/drawing/2014/main" id="{EF22A432-3E8D-D84F-AEC3-8F11FA5C42D7}"/>
                </a:ext>
              </a:extLst>
            </p:cNvPr>
            <p:cNvSpPr/>
            <p:nvPr/>
          </p:nvSpPr>
          <p:spPr>
            <a:xfrm>
              <a:off x="-711975" y="4445207"/>
              <a:ext cx="2268557" cy="658368"/>
            </a:xfrm>
            <a:prstGeom prst="flowChartProcess">
              <a:avLst/>
            </a:prstGeom>
            <a:noFill/>
            <a:ln w="38100">
              <a:solidFill>
                <a:srgbClr val="1C30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Create State Transition Matrices</a:t>
              </a:r>
            </a:p>
          </p:txBody>
        </p:sp>
        <p:sp>
          <p:nvSpPr>
            <p:cNvPr id="14" name="Process 13">
              <a:extLst>
                <a:ext uri="{FF2B5EF4-FFF2-40B4-BE49-F238E27FC236}">
                  <a16:creationId xmlns:a16="http://schemas.microsoft.com/office/drawing/2014/main" id="{9CFC12EC-4778-8048-AD16-81206E2117FF}"/>
                </a:ext>
              </a:extLst>
            </p:cNvPr>
            <p:cNvSpPr/>
            <p:nvPr/>
          </p:nvSpPr>
          <p:spPr>
            <a:xfrm>
              <a:off x="-255485" y="6879743"/>
              <a:ext cx="1474470" cy="657588"/>
            </a:xfrm>
            <a:prstGeom prst="flowChartProcess">
              <a:avLst/>
            </a:prstGeom>
            <a:noFill/>
            <a:ln w="38100">
              <a:solidFill>
                <a:srgbClr val="1C30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Write Output</a:t>
              </a:r>
            </a:p>
          </p:txBody>
        </p:sp>
        <p:cxnSp>
          <p:nvCxnSpPr>
            <p:cNvPr id="15" name="Straight Arrow Connector 14">
              <a:extLst>
                <a:ext uri="{FF2B5EF4-FFF2-40B4-BE49-F238E27FC236}">
                  <a16:creationId xmlns:a16="http://schemas.microsoft.com/office/drawing/2014/main" id="{9CFCCFDF-2EC8-5C49-8866-D258BC6B59DD}"/>
                </a:ext>
              </a:extLst>
            </p:cNvPr>
            <p:cNvCxnSpPr>
              <a:cxnSpLocks/>
              <a:stCxn id="9" idx="3"/>
              <a:endCxn id="10" idx="1"/>
            </p:cNvCxnSpPr>
            <p:nvPr/>
          </p:nvCxnSpPr>
          <p:spPr>
            <a:xfrm>
              <a:off x="-4911084" y="3728877"/>
              <a:ext cx="467878" cy="0"/>
            </a:xfrm>
            <a:prstGeom prst="straightConnector1">
              <a:avLst/>
            </a:prstGeom>
            <a:noFill/>
            <a:ln w="38100">
              <a:solidFill>
                <a:srgbClr val="1C304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CC83F33-D07F-244A-B9CA-7837D62D572A}"/>
                </a:ext>
              </a:extLst>
            </p:cNvPr>
            <p:cNvCxnSpPr>
              <a:cxnSpLocks/>
              <a:stCxn id="10" idx="3"/>
              <a:endCxn id="11" idx="1"/>
            </p:cNvCxnSpPr>
            <p:nvPr/>
          </p:nvCxnSpPr>
          <p:spPr>
            <a:xfrm>
              <a:off x="-2968735" y="3728877"/>
              <a:ext cx="467878" cy="0"/>
            </a:xfrm>
            <a:prstGeom prst="straightConnector1">
              <a:avLst/>
            </a:prstGeom>
            <a:noFill/>
            <a:ln w="38100">
              <a:solidFill>
                <a:srgbClr val="1C304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1D14801-2815-CF40-BD82-9637D0906E92}"/>
                </a:ext>
              </a:extLst>
            </p:cNvPr>
            <p:cNvCxnSpPr>
              <a:cxnSpLocks/>
              <a:stCxn id="11" idx="3"/>
              <a:endCxn id="12" idx="1"/>
            </p:cNvCxnSpPr>
            <p:nvPr/>
          </p:nvCxnSpPr>
          <p:spPr>
            <a:xfrm>
              <a:off x="-1026388" y="3728877"/>
              <a:ext cx="314413" cy="0"/>
            </a:xfrm>
            <a:prstGeom prst="straightConnector1">
              <a:avLst/>
            </a:prstGeom>
            <a:noFill/>
            <a:ln w="38100">
              <a:solidFill>
                <a:srgbClr val="1C304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6B659F0-DC29-324A-8379-5D8A34433DFD}"/>
                </a:ext>
              </a:extLst>
            </p:cNvPr>
            <p:cNvCxnSpPr>
              <a:cxnSpLocks/>
              <a:stCxn id="12" idx="2"/>
              <a:endCxn id="13" idx="0"/>
            </p:cNvCxnSpPr>
            <p:nvPr/>
          </p:nvCxnSpPr>
          <p:spPr>
            <a:xfrm>
              <a:off x="422304" y="4058061"/>
              <a:ext cx="0" cy="387145"/>
            </a:xfrm>
            <a:prstGeom prst="straightConnector1">
              <a:avLst/>
            </a:prstGeom>
            <a:noFill/>
            <a:ln w="38100">
              <a:solidFill>
                <a:srgbClr val="1C304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670F32C5-292F-804F-866D-D4D351F7D54E}"/>
                </a:ext>
              </a:extLst>
            </p:cNvPr>
            <p:cNvCxnSpPr>
              <a:cxnSpLocks/>
              <a:stCxn id="12" idx="3"/>
              <a:endCxn id="35" idx="1"/>
            </p:cNvCxnSpPr>
            <p:nvPr/>
          </p:nvCxnSpPr>
          <p:spPr>
            <a:xfrm>
              <a:off x="1556583" y="3728877"/>
              <a:ext cx="2814372" cy="0"/>
            </a:xfrm>
            <a:prstGeom prst="straightConnector1">
              <a:avLst/>
            </a:prstGeom>
            <a:noFill/>
            <a:ln w="38100">
              <a:solidFill>
                <a:srgbClr val="1C304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B5C7437-1B3F-9841-9E61-7CFB05E92D8A}"/>
                </a:ext>
              </a:extLst>
            </p:cNvPr>
            <p:cNvCxnSpPr>
              <a:cxnSpLocks/>
              <a:stCxn id="13" idx="3"/>
              <a:endCxn id="34" idx="1"/>
            </p:cNvCxnSpPr>
            <p:nvPr/>
          </p:nvCxnSpPr>
          <p:spPr>
            <a:xfrm flipV="1">
              <a:off x="1556582" y="4774277"/>
              <a:ext cx="2814372" cy="114"/>
            </a:xfrm>
            <a:prstGeom prst="straightConnector1">
              <a:avLst/>
            </a:prstGeom>
            <a:noFill/>
            <a:ln w="38100">
              <a:solidFill>
                <a:srgbClr val="1C304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9A23991-92CC-2A40-994F-D224B3359EE3}"/>
                </a:ext>
              </a:extLst>
            </p:cNvPr>
            <p:cNvCxnSpPr>
              <a:cxnSpLocks/>
              <a:stCxn id="31" idx="1"/>
              <a:endCxn id="14" idx="3"/>
            </p:cNvCxnSpPr>
            <p:nvPr/>
          </p:nvCxnSpPr>
          <p:spPr>
            <a:xfrm flipH="1" flipV="1">
              <a:off x="1218985" y="7208538"/>
              <a:ext cx="956389" cy="4144"/>
            </a:xfrm>
            <a:prstGeom prst="straightConnector1">
              <a:avLst/>
            </a:prstGeom>
            <a:noFill/>
            <a:ln w="38100">
              <a:solidFill>
                <a:srgbClr val="1C3041"/>
              </a:solidFill>
              <a:tailEnd type="triangle"/>
            </a:ln>
          </p:spPr>
          <p:style>
            <a:lnRef idx="1">
              <a:schemeClr val="accent1"/>
            </a:lnRef>
            <a:fillRef idx="0">
              <a:schemeClr val="accent1"/>
            </a:fillRef>
            <a:effectRef idx="0">
              <a:schemeClr val="accent1"/>
            </a:effectRef>
            <a:fontRef idx="minor">
              <a:schemeClr val="tx1"/>
            </a:fontRef>
          </p:style>
        </p:cxnSp>
      </p:grpSp>
      <p:pic>
        <p:nvPicPr>
          <p:cNvPr id="3" name="Audio 2">
            <a:hlinkClick r:id="" action="ppaction://media"/>
            <a:extLst>
              <a:ext uri="{FF2B5EF4-FFF2-40B4-BE49-F238E27FC236}">
                <a16:creationId xmlns:a16="http://schemas.microsoft.com/office/drawing/2014/main" id="{623EC25D-2B50-FC44-8055-9439E681122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pic>
        <p:nvPicPr>
          <p:cNvPr id="38" name="Picture 13" descr="NASA insigniaCMYK">
            <a:extLst>
              <a:ext uri="{FF2B5EF4-FFF2-40B4-BE49-F238E27FC236}">
                <a16:creationId xmlns:a16="http://schemas.microsoft.com/office/drawing/2014/main" id="{6FD2E1C7-071E-3748-9F72-C80AF77EB1DA}"/>
              </a:ext>
            </a:extLst>
          </p:cNvPr>
          <p:cNvPicPr preferRelativeResize="0">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1277600" y="140336"/>
            <a:ext cx="77787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8424272"/>
      </p:ext>
    </p:extLst>
  </p:cSld>
  <p:clrMapOvr>
    <a:masterClrMapping/>
  </p:clrMapOvr>
  <mc:AlternateContent xmlns:mc="http://schemas.openxmlformats.org/markup-compatibility/2006" xmlns:p14="http://schemas.microsoft.com/office/powerpoint/2010/main">
    <mc:Choice Requires="p14">
      <p:transition spd="slow" p14:dur="2000" advTm="35547"/>
    </mc:Choice>
    <mc:Fallback xmlns="">
      <p:transition spd="slow" advTm="355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DFA5F-60B6-584C-A548-2E4FF7C0C365}"/>
              </a:ext>
            </a:extLst>
          </p:cNvPr>
          <p:cNvSpPr>
            <a:spLocks noGrp="1"/>
          </p:cNvSpPr>
          <p:nvPr>
            <p:ph type="title"/>
          </p:nvPr>
        </p:nvSpPr>
        <p:spPr>
          <a:xfrm>
            <a:off x="337580" y="239261"/>
            <a:ext cx="10935846" cy="1082911"/>
          </a:xfrm>
        </p:spPr>
        <p:txBody>
          <a:bodyPr/>
          <a:lstStyle/>
          <a:p>
            <a:r>
              <a:rPr lang="en-US" sz="4000" b="1" dirty="0">
                <a:latin typeface="Arial" panose="020B0604020202020204" pitchFamily="34" charset="0"/>
                <a:cs typeface="Arial" panose="020B0604020202020204" pitchFamily="34" charset="0"/>
              </a:rPr>
              <a:t>Input</a:t>
            </a:r>
          </a:p>
        </p:txBody>
      </p:sp>
      <p:sp>
        <p:nvSpPr>
          <p:cNvPr id="3" name="Text Placeholder 2">
            <a:extLst>
              <a:ext uri="{FF2B5EF4-FFF2-40B4-BE49-F238E27FC236}">
                <a16:creationId xmlns:a16="http://schemas.microsoft.com/office/drawing/2014/main" id="{31616357-9A76-704E-A1BF-10863FFFF435}"/>
              </a:ext>
            </a:extLst>
          </p:cNvPr>
          <p:cNvSpPr>
            <a:spLocks noGrp="1"/>
          </p:cNvSpPr>
          <p:nvPr>
            <p:ph type="body" idx="1"/>
          </p:nvPr>
        </p:nvSpPr>
        <p:spPr>
          <a:xfrm>
            <a:off x="176943" y="1438489"/>
            <a:ext cx="4288054" cy="4373587"/>
          </a:xfrm>
        </p:spPr>
        <p:txBody>
          <a:bodyPr/>
          <a:lstStyle/>
          <a:p>
            <a:r>
              <a:rPr lang="en-US" sz="2000" dirty="0"/>
              <a:t>Files</a:t>
            </a:r>
          </a:p>
          <a:p>
            <a:pPr marL="342900" indent="-342900">
              <a:buFont typeface="Arial" panose="020B0604020202020204" pitchFamily="34" charset="0"/>
              <a:buChar char="•"/>
            </a:pPr>
            <a:r>
              <a:rPr lang="en-US" sz="2000" dirty="0"/>
              <a:t>Input xml for all parameters.</a:t>
            </a:r>
          </a:p>
          <a:p>
            <a:pPr marL="342900" indent="-342900">
              <a:buFont typeface="Arial" panose="020B0604020202020204" pitchFamily="34" charset="0"/>
              <a:buChar char="•"/>
            </a:pPr>
            <a:r>
              <a:rPr lang="en-US" sz="2000" dirty="0"/>
              <a:t>Geometry binary file to define the geometry and material for each cell.</a:t>
            </a:r>
          </a:p>
          <a:p>
            <a:pPr marL="342900" indent="-342900">
              <a:buFont typeface="Arial" panose="020B0604020202020204" pitchFamily="34" charset="0"/>
              <a:buChar char="•"/>
            </a:pPr>
            <a:r>
              <a:rPr lang="en-US" sz="2000" dirty="0"/>
              <a:t>Plane Counts binary file lists the number of cells in each y-z plane along the x-axis.  Allows for partitioning without reading in the entire geometry file.</a:t>
            </a:r>
          </a:p>
          <a:p>
            <a:pPr marL="342900" indent="-342900">
              <a:buFont typeface="Arial" panose="020B0604020202020204" pitchFamily="34" charset="0"/>
              <a:buChar char="•"/>
            </a:pPr>
            <a:r>
              <a:rPr lang="en-US" sz="2000" dirty="0"/>
              <a:t>Rotations binary file provide the 3 axis material orientation for each cell.</a:t>
            </a:r>
          </a:p>
        </p:txBody>
      </p:sp>
      <p:pic>
        <p:nvPicPr>
          <p:cNvPr id="9" name="Picture 8">
            <a:extLst>
              <a:ext uri="{FF2B5EF4-FFF2-40B4-BE49-F238E27FC236}">
                <a16:creationId xmlns:a16="http://schemas.microsoft.com/office/drawing/2014/main" id="{A7F84E4A-A92A-6A4A-B2E5-AA92D070DB35}"/>
              </a:ext>
            </a:extLst>
          </p:cNvPr>
          <p:cNvPicPr>
            <a:picLocks noChangeAspect="1"/>
          </p:cNvPicPr>
          <p:nvPr/>
        </p:nvPicPr>
        <p:blipFill>
          <a:blip r:embed="rId4"/>
          <a:stretch>
            <a:fillRect/>
          </a:stretch>
        </p:blipFill>
        <p:spPr>
          <a:xfrm>
            <a:off x="9034037" y="857368"/>
            <a:ext cx="2654859" cy="4889880"/>
          </a:xfrm>
          <a:prstGeom prst="rect">
            <a:avLst/>
          </a:prstGeom>
        </p:spPr>
      </p:pic>
      <p:sp>
        <p:nvSpPr>
          <p:cNvPr id="10" name="Text Placeholder 2">
            <a:extLst>
              <a:ext uri="{FF2B5EF4-FFF2-40B4-BE49-F238E27FC236}">
                <a16:creationId xmlns:a16="http://schemas.microsoft.com/office/drawing/2014/main" id="{7C186E19-778F-DD42-9324-E80DFBC72D88}"/>
              </a:ext>
            </a:extLst>
          </p:cNvPr>
          <p:cNvSpPr txBox="1">
            <a:spLocks/>
          </p:cNvSpPr>
          <p:nvPr/>
        </p:nvSpPr>
        <p:spPr>
          <a:xfrm>
            <a:off x="4464997" y="878817"/>
            <a:ext cx="4115596" cy="43735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2000" dirty="0"/>
              <a:t>Parameters</a:t>
            </a:r>
          </a:p>
          <a:p>
            <a:pPr marL="342900" indent="-342900">
              <a:buFont typeface="Arial" panose="020B0604020202020204" pitchFamily="34" charset="0"/>
              <a:buChar char="•"/>
            </a:pPr>
            <a:r>
              <a:rPr lang="en-US" sz="2000" dirty="0"/>
              <a:t>Geometry:</a:t>
            </a:r>
          </a:p>
          <a:p>
            <a:pPr marL="800100" lvl="1" indent="-342900">
              <a:buFont typeface="Arial" panose="020B0604020202020204" pitchFamily="34" charset="0"/>
              <a:buChar char="•"/>
            </a:pPr>
            <a:r>
              <a:rPr lang="en-US" sz="1600" dirty="0"/>
              <a:t>Volume envelope in units of number of cells.</a:t>
            </a:r>
          </a:p>
          <a:p>
            <a:pPr marL="800100" lvl="1" indent="-342900">
              <a:buFont typeface="Arial" panose="020B0604020202020204" pitchFamily="34" charset="0"/>
              <a:buChar char="•"/>
            </a:pPr>
            <a:r>
              <a:rPr lang="en-US" sz="1600" dirty="0"/>
              <a:t>Cell size in units of length.</a:t>
            </a:r>
          </a:p>
          <a:p>
            <a:pPr marL="342900" indent="-342900">
              <a:buFont typeface="Arial" panose="020B0604020202020204" pitchFamily="34" charset="0"/>
              <a:buChar char="•"/>
            </a:pPr>
            <a:r>
              <a:rPr lang="en-US" sz="2000" dirty="0"/>
              <a:t>Other file names.</a:t>
            </a:r>
          </a:p>
          <a:p>
            <a:pPr marL="342900" indent="-342900">
              <a:buFont typeface="Arial" panose="020B0604020202020204" pitchFamily="34" charset="0"/>
              <a:buChar char="•"/>
            </a:pPr>
            <a:r>
              <a:rPr lang="en-US" sz="2000" dirty="0"/>
              <a:t>Material properties for every material in the simulation:</a:t>
            </a:r>
          </a:p>
          <a:p>
            <a:pPr marL="800100" lvl="1" indent="-342900">
              <a:buFont typeface="Arial" panose="020B0604020202020204" pitchFamily="34" charset="0"/>
              <a:buChar char="•"/>
            </a:pPr>
            <a:r>
              <a:rPr lang="en-US" sz="1600" dirty="0"/>
              <a:t>Density</a:t>
            </a:r>
          </a:p>
          <a:p>
            <a:pPr marL="800100" lvl="1" indent="-342900">
              <a:buFont typeface="Arial" panose="020B0604020202020204" pitchFamily="34" charset="0"/>
              <a:buChar char="•"/>
            </a:pPr>
            <a:r>
              <a:rPr lang="en-US" sz="1600" dirty="0"/>
              <a:t>21 unique stiffness values</a:t>
            </a:r>
          </a:p>
          <a:p>
            <a:pPr marL="342900" indent="-342900">
              <a:buFont typeface="Arial" panose="020B0604020202020204" pitchFamily="34" charset="0"/>
              <a:buChar char="•"/>
            </a:pPr>
            <a:r>
              <a:rPr lang="en-US" sz="2000" dirty="0"/>
              <a:t>Time domain:</a:t>
            </a:r>
          </a:p>
          <a:p>
            <a:pPr marL="800100" lvl="1" indent="-342900">
              <a:buFont typeface="Arial" panose="020B0604020202020204" pitchFamily="34" charset="0"/>
              <a:buChar char="•"/>
            </a:pPr>
            <a:r>
              <a:rPr lang="en-US" sz="1600" dirty="0"/>
              <a:t>Time step size</a:t>
            </a:r>
          </a:p>
          <a:p>
            <a:pPr marL="800100" lvl="1" indent="-342900">
              <a:buFont typeface="Arial" panose="020B0604020202020204" pitchFamily="34" charset="0"/>
              <a:buChar char="•"/>
            </a:pPr>
            <a:r>
              <a:rPr lang="en-US" sz="1600" dirty="0"/>
              <a:t>Simulation duration in time steps</a:t>
            </a:r>
          </a:p>
          <a:p>
            <a:pPr marL="342900" indent="-342900">
              <a:buFont typeface="Arial" panose="020B0604020202020204" pitchFamily="34" charset="0"/>
              <a:buChar char="•"/>
            </a:pPr>
            <a:r>
              <a:rPr lang="en-US" sz="2000" dirty="0"/>
              <a:t>Transducer parameters.</a:t>
            </a:r>
          </a:p>
        </p:txBody>
      </p:sp>
      <p:pic>
        <p:nvPicPr>
          <p:cNvPr id="4" name="Audio 3">
            <a:hlinkClick r:id="" action="ppaction://media"/>
            <a:extLst>
              <a:ext uri="{FF2B5EF4-FFF2-40B4-BE49-F238E27FC236}">
                <a16:creationId xmlns:a16="http://schemas.microsoft.com/office/drawing/2014/main" id="{333EE874-3E18-D445-B361-7EDAB930AD7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pic>
        <p:nvPicPr>
          <p:cNvPr id="7" name="Picture 13" descr="NASA insigniaCMYK">
            <a:extLst>
              <a:ext uri="{FF2B5EF4-FFF2-40B4-BE49-F238E27FC236}">
                <a16:creationId xmlns:a16="http://schemas.microsoft.com/office/drawing/2014/main" id="{E69406D3-9CA8-8E4B-ABD4-10063F0B91F8}"/>
              </a:ext>
            </a:extLst>
          </p:cNvPr>
          <p:cNvPicPr preferRelativeResize="0">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1277600" y="140336"/>
            <a:ext cx="77787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5261159"/>
      </p:ext>
    </p:extLst>
  </p:cSld>
  <p:clrMapOvr>
    <a:masterClrMapping/>
  </p:clrMapOvr>
  <mc:AlternateContent xmlns:mc="http://schemas.openxmlformats.org/markup-compatibility/2006" xmlns:p14="http://schemas.microsoft.com/office/powerpoint/2010/main">
    <mc:Choice Requires="p14">
      <p:transition spd="slow" p14:dur="2000" advTm="132451"/>
    </mc:Choice>
    <mc:Fallback xmlns="">
      <p:transition spd="slow" advTm="1324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71B220A-AA64-1D45-9D83-31120FE70BBE}"/>
              </a:ext>
            </a:extLst>
          </p:cNvPr>
          <p:cNvGrpSpPr/>
          <p:nvPr/>
        </p:nvGrpSpPr>
        <p:grpSpPr>
          <a:xfrm>
            <a:off x="7477002" y="2333197"/>
            <a:ext cx="4399086" cy="3238442"/>
            <a:chOff x="3619500" y="2733731"/>
            <a:chExt cx="2476500" cy="1823106"/>
          </a:xfrm>
        </p:grpSpPr>
        <p:pic>
          <p:nvPicPr>
            <p:cNvPr id="5" name="Picture 4">
              <a:extLst>
                <a:ext uri="{FF2B5EF4-FFF2-40B4-BE49-F238E27FC236}">
                  <a16:creationId xmlns:a16="http://schemas.microsoft.com/office/drawing/2014/main" id="{E94A3933-B1BB-6C40-838C-81A5967398C7}"/>
                </a:ext>
              </a:extLst>
            </p:cNvPr>
            <p:cNvPicPr>
              <a:picLocks noChangeAspect="1"/>
            </p:cNvPicPr>
            <p:nvPr/>
          </p:nvPicPr>
          <p:blipFill rotWithShape="1">
            <a:blip r:embed="rId4">
              <a:extLst>
                <a:ext uri="{28A0092B-C50C-407E-A947-70E740481C1C}">
                  <a14:useLocalDpi xmlns:a14="http://schemas.microsoft.com/office/drawing/2010/main" val="0"/>
                </a:ext>
              </a:extLst>
            </a:blip>
            <a:srcRect t="32558" b="41463"/>
            <a:stretch/>
          </p:blipFill>
          <p:spPr>
            <a:xfrm>
              <a:off x="3619500" y="2733731"/>
              <a:ext cx="2476500" cy="1309817"/>
            </a:xfrm>
            <a:prstGeom prst="rect">
              <a:avLst/>
            </a:prstGeom>
          </p:spPr>
        </p:pic>
        <p:pic>
          <p:nvPicPr>
            <p:cNvPr id="6" name="Picture 5">
              <a:extLst>
                <a:ext uri="{FF2B5EF4-FFF2-40B4-BE49-F238E27FC236}">
                  <a16:creationId xmlns:a16="http://schemas.microsoft.com/office/drawing/2014/main" id="{7B5E61A9-E08E-A549-9255-1E4F0B679FE6}"/>
                </a:ext>
              </a:extLst>
            </p:cNvPr>
            <p:cNvPicPr>
              <a:picLocks noChangeAspect="1"/>
            </p:cNvPicPr>
            <p:nvPr/>
          </p:nvPicPr>
          <p:blipFill rotWithShape="1">
            <a:blip r:embed="rId4">
              <a:extLst>
                <a:ext uri="{28A0092B-C50C-407E-A947-70E740481C1C}">
                  <a14:useLocalDpi xmlns:a14="http://schemas.microsoft.com/office/drawing/2010/main" val="0"/>
                </a:ext>
              </a:extLst>
            </a:blip>
            <a:srcRect t="89659"/>
            <a:stretch/>
          </p:blipFill>
          <p:spPr>
            <a:xfrm>
              <a:off x="3619500" y="4035425"/>
              <a:ext cx="2476500" cy="521412"/>
            </a:xfrm>
            <a:prstGeom prst="rect">
              <a:avLst/>
            </a:prstGeom>
          </p:spPr>
        </p:pic>
      </p:grpSp>
      <p:sp>
        <p:nvSpPr>
          <p:cNvPr id="2" name="Title 1">
            <a:extLst>
              <a:ext uri="{FF2B5EF4-FFF2-40B4-BE49-F238E27FC236}">
                <a16:creationId xmlns:a16="http://schemas.microsoft.com/office/drawing/2014/main" id="{375DFA5F-60B6-584C-A548-2E4FF7C0C365}"/>
              </a:ext>
            </a:extLst>
          </p:cNvPr>
          <p:cNvSpPr>
            <a:spLocks noGrp="1"/>
          </p:cNvSpPr>
          <p:nvPr>
            <p:ph type="title"/>
          </p:nvPr>
        </p:nvSpPr>
        <p:spPr>
          <a:xfrm>
            <a:off x="337580" y="239261"/>
            <a:ext cx="10935846" cy="1082911"/>
          </a:xfrm>
        </p:spPr>
        <p:txBody>
          <a:bodyPr/>
          <a:lstStyle/>
          <a:p>
            <a:r>
              <a:rPr lang="en-US" sz="4000" b="1" dirty="0">
                <a:latin typeface="Arial" panose="020B0604020202020204" pitchFamily="34" charset="0"/>
                <a:cs typeface="Arial" panose="020B0604020202020204" pitchFamily="34" charset="0"/>
              </a:rPr>
              <a:t>Computational Scheme</a:t>
            </a:r>
          </a:p>
        </p:txBody>
      </p:sp>
      <p:sp>
        <p:nvSpPr>
          <p:cNvPr id="3" name="Text Placeholder 2">
            <a:extLst>
              <a:ext uri="{FF2B5EF4-FFF2-40B4-BE49-F238E27FC236}">
                <a16:creationId xmlns:a16="http://schemas.microsoft.com/office/drawing/2014/main" id="{31616357-9A76-704E-A1BF-10863FFFF435}"/>
              </a:ext>
            </a:extLst>
          </p:cNvPr>
          <p:cNvSpPr>
            <a:spLocks noGrp="1"/>
          </p:cNvSpPr>
          <p:nvPr>
            <p:ph type="body" idx="1"/>
          </p:nvPr>
        </p:nvSpPr>
        <p:spPr>
          <a:xfrm>
            <a:off x="176942" y="1438489"/>
            <a:ext cx="7507909" cy="4373587"/>
          </a:xfrm>
        </p:spPr>
        <p:txBody>
          <a:bodyPr/>
          <a:lstStyle/>
          <a:p>
            <a:pPr marL="285750" indent="-285750">
              <a:buFont typeface="Arial" panose="020B0604020202020204" pitchFamily="34" charset="0"/>
              <a:buChar char="•"/>
            </a:pPr>
            <a:r>
              <a:rPr lang="en-US" dirty="0"/>
              <a:t>Three cardinal velocities calculated at nodes.</a:t>
            </a:r>
          </a:p>
          <a:p>
            <a:pPr marL="285750" indent="-285750">
              <a:buFont typeface="Arial" panose="020B0604020202020204" pitchFamily="34" charset="0"/>
              <a:buChar char="•"/>
            </a:pPr>
            <a:r>
              <a:rPr lang="en-US" dirty="0"/>
              <a:t>Six stress calculated at cell centers.</a:t>
            </a:r>
          </a:p>
          <a:p>
            <a:pPr marL="285750" indent="-285750">
              <a:buFont typeface="Arial" panose="020B0604020202020204" pitchFamily="34" charset="0"/>
              <a:buChar char="•"/>
            </a:pPr>
            <a:r>
              <a:rPr lang="en-US" dirty="0"/>
              <a:t>Transition Matrices are defined as Eigen Sparse Matrices. </a:t>
            </a:r>
          </a:p>
          <a:p>
            <a:endParaRPr lang="en-US" dirty="0"/>
          </a:p>
        </p:txBody>
      </p:sp>
      <p:pic>
        <p:nvPicPr>
          <p:cNvPr id="7" name="Picture 6">
            <a:extLst>
              <a:ext uri="{FF2B5EF4-FFF2-40B4-BE49-F238E27FC236}">
                <a16:creationId xmlns:a16="http://schemas.microsoft.com/office/drawing/2014/main" id="{C4D58BE9-A322-A848-AD85-6A93FDDA3E0A}"/>
              </a:ext>
            </a:extLst>
          </p:cNvPr>
          <p:cNvPicPr>
            <a:picLocks noChangeAspect="1"/>
          </p:cNvPicPr>
          <p:nvPr/>
        </p:nvPicPr>
        <p:blipFill rotWithShape="1">
          <a:blip r:embed="rId4">
            <a:extLst>
              <a:ext uri="{28A0092B-C50C-407E-A947-70E740481C1C}">
                <a14:useLocalDpi xmlns:a14="http://schemas.microsoft.com/office/drawing/2010/main" val="0"/>
              </a:ext>
            </a:extLst>
          </a:blip>
          <a:srcRect l="16403" r="3264" b="68896"/>
          <a:stretch/>
        </p:blipFill>
        <p:spPr>
          <a:xfrm>
            <a:off x="3943100" y="2896463"/>
            <a:ext cx="3533902" cy="2785667"/>
          </a:xfrm>
          <a:prstGeom prst="rect">
            <a:avLst/>
          </a:prstGeom>
        </p:spPr>
      </p:pic>
      <p:pic>
        <p:nvPicPr>
          <p:cNvPr id="10" name="Picture 9">
            <a:extLst>
              <a:ext uri="{FF2B5EF4-FFF2-40B4-BE49-F238E27FC236}">
                <a16:creationId xmlns:a16="http://schemas.microsoft.com/office/drawing/2014/main" id="{C653B956-6BB8-6E4C-ADC5-97F66BE3940E}"/>
              </a:ext>
            </a:extLst>
          </p:cNvPr>
          <p:cNvPicPr>
            <a:picLocks noChangeAspect="1"/>
          </p:cNvPicPr>
          <p:nvPr/>
        </p:nvPicPr>
        <p:blipFill>
          <a:blip r:embed="rId5"/>
          <a:stretch>
            <a:fillRect/>
          </a:stretch>
        </p:blipFill>
        <p:spPr>
          <a:xfrm>
            <a:off x="128452" y="3065930"/>
            <a:ext cx="3606800" cy="2616200"/>
          </a:xfrm>
          <a:prstGeom prst="rect">
            <a:avLst/>
          </a:prstGeom>
        </p:spPr>
      </p:pic>
      <p:sp>
        <p:nvSpPr>
          <p:cNvPr id="11" name="TextBox 10">
            <a:extLst>
              <a:ext uri="{FF2B5EF4-FFF2-40B4-BE49-F238E27FC236}">
                <a16:creationId xmlns:a16="http://schemas.microsoft.com/office/drawing/2014/main" id="{25930F15-BB2B-0F4A-9000-CD9CE135BA75}"/>
              </a:ext>
            </a:extLst>
          </p:cNvPr>
          <p:cNvSpPr txBox="1"/>
          <p:nvPr/>
        </p:nvSpPr>
        <p:spPr>
          <a:xfrm>
            <a:off x="-84304" y="5670892"/>
            <a:ext cx="12276304" cy="253916"/>
          </a:xfrm>
          <a:prstGeom prst="rect">
            <a:avLst/>
          </a:prstGeom>
          <a:noFill/>
        </p:spPr>
        <p:txBody>
          <a:bodyPr wrap="square" rtlCol="0">
            <a:spAutoFit/>
          </a:bodyPr>
          <a:lstStyle/>
          <a:p>
            <a:r>
              <a:rPr lang="en-US" sz="1050" dirty="0">
                <a:highlight>
                  <a:srgbClr val="FFFF00"/>
                </a:highlight>
              </a:rPr>
              <a:t>Trade names and trademarks are used in this report for identification only. Their usage does not constitute an official endorsement, either expressed or implied, by the National Aeronautics and Space Administration.</a:t>
            </a:r>
          </a:p>
        </p:txBody>
      </p:sp>
      <p:pic>
        <p:nvPicPr>
          <p:cNvPr id="9" name="Audio 8">
            <a:hlinkClick r:id="" action="ppaction://media"/>
            <a:extLst>
              <a:ext uri="{FF2B5EF4-FFF2-40B4-BE49-F238E27FC236}">
                <a16:creationId xmlns:a16="http://schemas.microsoft.com/office/drawing/2014/main" id="{4DD4796E-64DF-B448-BDEB-CCA8FEBDE1C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pic>
        <p:nvPicPr>
          <p:cNvPr id="12" name="Picture 13" descr="NASA insigniaCMYK">
            <a:extLst>
              <a:ext uri="{FF2B5EF4-FFF2-40B4-BE49-F238E27FC236}">
                <a16:creationId xmlns:a16="http://schemas.microsoft.com/office/drawing/2014/main" id="{F1D09B68-EFE5-B741-BE81-86D99206DD8A}"/>
              </a:ext>
            </a:extLst>
          </p:cNvPr>
          <p:cNvPicPr preferRelativeResize="0">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1277600" y="140336"/>
            <a:ext cx="77787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292176"/>
      </p:ext>
    </p:extLst>
  </p:cSld>
  <p:clrMapOvr>
    <a:masterClrMapping/>
  </p:clrMapOvr>
  <mc:AlternateContent xmlns:mc="http://schemas.openxmlformats.org/markup-compatibility/2006" xmlns:p14="http://schemas.microsoft.com/office/powerpoint/2010/main">
    <mc:Choice Requires="p14">
      <p:transition spd="slow" p14:dur="2000" advTm="47752"/>
    </mc:Choice>
    <mc:Fallback xmlns="">
      <p:transition spd="slow" advTm="477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DFA5F-60B6-584C-A548-2E4FF7C0C365}"/>
              </a:ext>
            </a:extLst>
          </p:cNvPr>
          <p:cNvSpPr>
            <a:spLocks noGrp="1"/>
          </p:cNvSpPr>
          <p:nvPr>
            <p:ph type="title"/>
          </p:nvPr>
        </p:nvSpPr>
        <p:spPr>
          <a:xfrm>
            <a:off x="337580" y="239261"/>
            <a:ext cx="10935846" cy="1082911"/>
          </a:xfrm>
        </p:spPr>
        <p:txBody>
          <a:bodyPr/>
          <a:lstStyle/>
          <a:p>
            <a:br>
              <a:rPr lang="en-US" sz="4000" b="1" dirty="0">
                <a:latin typeface="Arial" panose="020B0604020202020204" pitchFamily="34" charset="0"/>
                <a:cs typeface="Arial" panose="020B0604020202020204" pitchFamily="34" charset="0"/>
              </a:rPr>
            </a:br>
            <a:r>
              <a:rPr lang="en-US" sz="4000" b="1" dirty="0">
                <a:latin typeface="Arial" panose="020B0604020202020204" pitchFamily="34" charset="0"/>
                <a:cs typeface="Arial" panose="020B0604020202020204" pitchFamily="34" charset="0"/>
              </a:rPr>
              <a:t>Parallelization </a:t>
            </a:r>
          </a:p>
        </p:txBody>
      </p:sp>
      <p:sp>
        <p:nvSpPr>
          <p:cNvPr id="5" name="Content Placeholder 8">
            <a:extLst>
              <a:ext uri="{FF2B5EF4-FFF2-40B4-BE49-F238E27FC236}">
                <a16:creationId xmlns:a16="http://schemas.microsoft.com/office/drawing/2014/main" id="{77FFECB9-BB89-4A46-AA50-49381564E26A}"/>
              </a:ext>
            </a:extLst>
          </p:cNvPr>
          <p:cNvSpPr txBox="1">
            <a:spLocks/>
          </p:cNvSpPr>
          <p:nvPr/>
        </p:nvSpPr>
        <p:spPr>
          <a:xfrm>
            <a:off x="337580" y="1322172"/>
            <a:ext cx="5100182" cy="53340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en-US" dirty="0"/>
              <a:t>Partitioning in One Axis.</a:t>
            </a:r>
          </a:p>
          <a:p>
            <a:pPr marL="342900" indent="-342900">
              <a:buFont typeface="Arial" panose="020B0604020202020204" pitchFamily="34" charset="0"/>
              <a:buChar char="•"/>
            </a:pPr>
            <a:r>
              <a:rPr lang="en-US" dirty="0"/>
              <a:t>One plane of duplicated cells.</a:t>
            </a:r>
          </a:p>
          <a:p>
            <a:pPr marL="342900" indent="-342900">
              <a:buFont typeface="Arial" panose="020B0604020202020204" pitchFamily="34" charset="0"/>
              <a:buChar char="•"/>
            </a:pPr>
            <a:r>
              <a:rPr lang="en-US" dirty="0"/>
              <a:t>Two planes of duplicated nodes.</a:t>
            </a:r>
          </a:p>
          <a:p>
            <a:pPr marL="342900" indent="-342900">
              <a:buFont typeface="Arial" panose="020B0604020202020204" pitchFamily="34" charset="0"/>
              <a:buChar char="•"/>
            </a:pPr>
            <a:r>
              <a:rPr lang="en-US" dirty="0"/>
              <a:t>Communication between processes only consists of one plane of nodes at each boundary.</a:t>
            </a:r>
          </a:p>
          <a:p>
            <a:pPr marL="342900" indent="-342900">
              <a:buFont typeface="Arial" panose="020B0604020202020204" pitchFamily="34" charset="0"/>
              <a:buChar char="•"/>
            </a:pPr>
            <a:r>
              <a:rPr lang="en-US" dirty="0"/>
              <a:t>Duplicated calculation in parallel to save communication time. </a:t>
            </a:r>
          </a:p>
          <a:p>
            <a:endParaRPr lang="en-US" dirty="0"/>
          </a:p>
        </p:txBody>
      </p:sp>
      <p:sp>
        <p:nvSpPr>
          <p:cNvPr id="6" name="TextBox 5">
            <a:extLst>
              <a:ext uri="{FF2B5EF4-FFF2-40B4-BE49-F238E27FC236}">
                <a16:creationId xmlns:a16="http://schemas.microsoft.com/office/drawing/2014/main" id="{12DAB33F-F2AC-0A41-A5CA-E27F96BB9C98}"/>
              </a:ext>
            </a:extLst>
          </p:cNvPr>
          <p:cNvSpPr txBox="1"/>
          <p:nvPr/>
        </p:nvSpPr>
        <p:spPr>
          <a:xfrm>
            <a:off x="-84304" y="5782475"/>
            <a:ext cx="12276304" cy="253916"/>
          </a:xfrm>
          <a:prstGeom prst="rect">
            <a:avLst/>
          </a:prstGeom>
          <a:noFill/>
        </p:spPr>
        <p:txBody>
          <a:bodyPr wrap="square" rtlCol="0">
            <a:spAutoFit/>
          </a:bodyPr>
          <a:lstStyle/>
          <a:p>
            <a:r>
              <a:rPr lang="en-US" sz="1050" dirty="0">
                <a:highlight>
                  <a:srgbClr val="FFFF00"/>
                </a:highlight>
              </a:rPr>
              <a:t>Trade names and trademarks are used in this report for identification only. Their usage does not constitute an official endorsement, either expressed or implied, by the National Aeronautics and Space Administration.</a:t>
            </a:r>
          </a:p>
        </p:txBody>
      </p:sp>
      <p:pic>
        <p:nvPicPr>
          <p:cNvPr id="8" name="Picture 7">
            <a:extLst>
              <a:ext uri="{FF2B5EF4-FFF2-40B4-BE49-F238E27FC236}">
                <a16:creationId xmlns:a16="http://schemas.microsoft.com/office/drawing/2014/main" id="{4D37896C-907D-E74D-8A81-62AB0AA88F90}"/>
              </a:ext>
            </a:extLst>
          </p:cNvPr>
          <p:cNvPicPr>
            <a:picLocks noChangeAspect="1"/>
          </p:cNvPicPr>
          <p:nvPr/>
        </p:nvPicPr>
        <p:blipFill>
          <a:blip r:embed="rId4"/>
          <a:stretch>
            <a:fillRect/>
          </a:stretch>
        </p:blipFill>
        <p:spPr>
          <a:xfrm>
            <a:off x="5935575" y="821609"/>
            <a:ext cx="5564673" cy="4231532"/>
          </a:xfrm>
          <a:prstGeom prst="rect">
            <a:avLst/>
          </a:prstGeom>
        </p:spPr>
      </p:pic>
      <p:pic>
        <p:nvPicPr>
          <p:cNvPr id="3" name="Audio 2">
            <a:hlinkClick r:id="" action="ppaction://media"/>
            <a:extLst>
              <a:ext uri="{FF2B5EF4-FFF2-40B4-BE49-F238E27FC236}">
                <a16:creationId xmlns:a16="http://schemas.microsoft.com/office/drawing/2014/main" id="{2460718D-B76F-3145-AA67-1D3E3A4853F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pic>
        <p:nvPicPr>
          <p:cNvPr id="7" name="Picture 13" descr="NASA insigniaCMYK">
            <a:extLst>
              <a:ext uri="{FF2B5EF4-FFF2-40B4-BE49-F238E27FC236}">
                <a16:creationId xmlns:a16="http://schemas.microsoft.com/office/drawing/2014/main" id="{28746B77-29CA-A640-9EA0-D966FC7AEA13}"/>
              </a:ext>
            </a:extLst>
          </p:cNvPr>
          <p:cNvPicPr preferRelativeResize="0">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1277600" y="140336"/>
            <a:ext cx="77787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7782481"/>
      </p:ext>
    </p:extLst>
  </p:cSld>
  <p:clrMapOvr>
    <a:masterClrMapping/>
  </p:clrMapOvr>
  <mc:AlternateContent xmlns:mc="http://schemas.openxmlformats.org/markup-compatibility/2006" xmlns:p14="http://schemas.microsoft.com/office/powerpoint/2010/main">
    <mc:Choice Requires="p14">
      <p:transition spd="slow" p14:dur="2000" advTm="63554"/>
    </mc:Choice>
    <mc:Fallback xmlns="">
      <p:transition spd="slow" advTm="635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DFA5F-60B6-584C-A548-2E4FF7C0C365}"/>
              </a:ext>
            </a:extLst>
          </p:cNvPr>
          <p:cNvSpPr>
            <a:spLocks noGrp="1"/>
          </p:cNvSpPr>
          <p:nvPr>
            <p:ph type="title"/>
          </p:nvPr>
        </p:nvSpPr>
        <p:spPr>
          <a:xfrm>
            <a:off x="337580" y="239261"/>
            <a:ext cx="10935846" cy="1082911"/>
          </a:xfrm>
        </p:spPr>
        <p:txBody>
          <a:bodyPr/>
          <a:lstStyle/>
          <a:p>
            <a:r>
              <a:rPr lang="en-US" sz="4000" b="1" dirty="0">
                <a:latin typeface="Arial" panose="020B0604020202020204" pitchFamily="34" charset="0"/>
                <a:cs typeface="Arial" panose="020B0604020202020204" pitchFamily="34" charset="0"/>
              </a:rPr>
              <a:t>Kernel Composer</a:t>
            </a:r>
          </a:p>
        </p:txBody>
      </p:sp>
      <mc:AlternateContent xmlns:mc="http://schemas.openxmlformats.org/markup-compatibility/2006" xmlns:a14="http://schemas.microsoft.com/office/drawing/2010/main">
        <mc:Choice Requires="a14">
          <p:sp>
            <p:nvSpPr>
              <p:cNvPr id="4" name="Content Placeholder 2">
                <a:extLst>
                  <a:ext uri="{FF2B5EF4-FFF2-40B4-BE49-F238E27FC236}">
                    <a16:creationId xmlns:a16="http://schemas.microsoft.com/office/drawing/2014/main" id="{BB3BEFAD-0108-0047-8C5B-44BE07878BCC}"/>
                  </a:ext>
                </a:extLst>
              </p:cNvPr>
              <p:cNvSpPr txBox="1">
                <a:spLocks/>
              </p:cNvSpPr>
              <p:nvPr/>
            </p:nvSpPr>
            <p:spPr>
              <a:xfrm>
                <a:off x="304802" y="1322172"/>
                <a:ext cx="11571817" cy="507862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dirty="0"/>
                  <a:t>Kernel Composer is developed to provide a means of building up a sparse matrix/vector set of calculations into one logical kernel for execution on a GPU. </a:t>
                </a:r>
              </a:p>
              <a:p>
                <a:pPr lvl="1"/>
                <a:r>
                  <a:rPr lang="en-US" sz="1800" dirty="0"/>
                  <a:t>This is primarily designed for linear explicit time-integration techniques (such as needed ultrasound simulation for AM), although iterative time-invariant linear schemes can be reasonably implemented.</a:t>
                </a:r>
              </a:p>
              <a:p>
                <a:r>
                  <a:rPr lang="en-US" dirty="0"/>
                  <a:t>It registers a sequence of operations to be performed on a set of registered data, transfers the registered data to the GPU, and transfers the data back *on request* for operations outside of the library.</a:t>
                </a:r>
              </a:p>
              <a:p>
                <a:r>
                  <a:rPr lang="en-US" dirty="0"/>
                  <a:t>Available operations to register are: </a:t>
                </a:r>
              </a:p>
              <a:p>
                <a:pPr lvl="1"/>
                <a:r>
                  <a:rPr lang="en-US" sz="1600" dirty="0" err="1"/>
                  <a:t>SpMV</a:t>
                </a:r>
                <a:r>
                  <a:rPr lang="en-US" sz="1600" dirty="0"/>
                  <a:t> (</a:t>
                </a:r>
                <a14:m>
                  <m:oMath xmlns:m="http://schemas.openxmlformats.org/officeDocument/2006/math">
                    <m:sSub>
                      <m:sSubPr>
                        <m:ctrlPr>
                          <a:rPr lang="en-US" sz="1600" i="1" dirty="0" smtClean="0">
                            <a:latin typeface="Cambria Math" panose="02040503050406030204" pitchFamily="18" charset="0"/>
                          </a:rPr>
                        </m:ctrlPr>
                      </m:sSubPr>
                      <m:e>
                        <m:acc>
                          <m:accPr>
                            <m:chr m:val="̅"/>
                            <m:ctrlPr>
                              <a:rPr lang="en-US" sz="1600" i="1" smtClean="0">
                                <a:latin typeface="Cambria Math" panose="02040503050406030204" pitchFamily="18" charset="0"/>
                              </a:rPr>
                            </m:ctrlPr>
                          </m:accPr>
                          <m:e>
                            <m:r>
                              <a:rPr lang="en-US" sz="1600" i="1" smtClean="0">
                                <a:latin typeface="Cambria Math" panose="02040503050406030204" pitchFamily="18" charset="0"/>
                              </a:rPr>
                              <m:t>𝑅</m:t>
                            </m:r>
                          </m:e>
                        </m:acc>
                      </m:e>
                      <m:sub>
                        <m:r>
                          <a:rPr lang="en-US" sz="1600" i="1" dirty="0" smtClean="0">
                            <a:latin typeface="Cambria Math" panose="02040503050406030204" pitchFamily="18" charset="0"/>
                          </a:rPr>
                          <m:t>𝑑𝑒𝑛𝑠𝑒</m:t>
                        </m:r>
                      </m:sub>
                    </m:sSub>
                    <m:r>
                      <a:rPr lang="en-US" sz="1600" i="1" smtClean="0">
                        <a:latin typeface="Cambria Math" panose="02040503050406030204" pitchFamily="18" charset="0"/>
                      </a:rPr>
                      <m:t>=</m:t>
                    </m:r>
                    <m:r>
                      <a:rPr lang="en-US" sz="1600" i="1" smtClean="0">
                        <a:latin typeface="Cambria Math" panose="02040503050406030204" pitchFamily="18" charset="0"/>
                      </a:rPr>
                      <m:t>𝑎</m:t>
                    </m:r>
                    <m:r>
                      <a:rPr lang="en-US" sz="1600" i="1" smtClean="0">
                        <a:latin typeface="Cambria Math" panose="02040503050406030204" pitchFamily="18" charset="0"/>
                      </a:rPr>
                      <m:t>∗</m:t>
                    </m:r>
                    <m:sSub>
                      <m:sSubPr>
                        <m:ctrlPr>
                          <a:rPr lang="en-US" sz="1600" i="1" smtClean="0">
                            <a:latin typeface="Cambria Math" panose="02040503050406030204" pitchFamily="18" charset="0"/>
                          </a:rPr>
                        </m:ctrlPr>
                      </m:sSubPr>
                      <m:e>
                        <m:acc>
                          <m:accPr>
                            <m:chr m:val="̅"/>
                            <m:ctrlPr>
                              <a:rPr lang="en-US" sz="1600" i="1" smtClean="0">
                                <a:latin typeface="Cambria Math" panose="02040503050406030204" pitchFamily="18" charset="0"/>
                              </a:rPr>
                            </m:ctrlPr>
                          </m:accPr>
                          <m:e>
                            <m:acc>
                              <m:accPr>
                                <m:chr m:val="̅"/>
                                <m:ctrlPr>
                                  <a:rPr lang="en-US" sz="1600" i="1" smtClean="0">
                                    <a:latin typeface="Cambria Math" panose="02040503050406030204" pitchFamily="18" charset="0"/>
                                  </a:rPr>
                                </m:ctrlPr>
                              </m:accPr>
                              <m:e>
                                <m:r>
                                  <a:rPr lang="en-US" sz="1600" i="1" smtClean="0">
                                    <a:latin typeface="Cambria Math" panose="02040503050406030204" pitchFamily="18" charset="0"/>
                                  </a:rPr>
                                  <m:t>𝑀</m:t>
                                </m:r>
                              </m:e>
                            </m:acc>
                          </m:e>
                        </m:acc>
                      </m:e>
                      <m:sub>
                        <m:r>
                          <a:rPr lang="en-US" sz="1600" i="1" smtClean="0">
                            <a:latin typeface="Cambria Math" panose="02040503050406030204" pitchFamily="18" charset="0"/>
                          </a:rPr>
                          <m:t>𝑠𝑝𝑎𝑟𝑠𝑒</m:t>
                        </m:r>
                      </m:sub>
                    </m:sSub>
                    <m:r>
                      <a:rPr lang="en-US" sz="1600" i="1" smtClean="0">
                        <a:latin typeface="Cambria Math" panose="02040503050406030204" pitchFamily="18" charset="0"/>
                      </a:rPr>
                      <m:t>∗</m:t>
                    </m:r>
                    <m:sSub>
                      <m:sSubPr>
                        <m:ctrlPr>
                          <a:rPr lang="en-US" sz="1600" i="1" smtClean="0">
                            <a:latin typeface="Cambria Math" panose="02040503050406030204" pitchFamily="18" charset="0"/>
                          </a:rPr>
                        </m:ctrlPr>
                      </m:sSubPr>
                      <m:e>
                        <m:acc>
                          <m:accPr>
                            <m:chr m:val="̅"/>
                            <m:ctrlPr>
                              <a:rPr lang="en-US" sz="1600" i="1" smtClean="0">
                                <a:latin typeface="Cambria Math" panose="02040503050406030204" pitchFamily="18" charset="0"/>
                              </a:rPr>
                            </m:ctrlPr>
                          </m:accPr>
                          <m:e>
                            <m:r>
                              <a:rPr lang="en-US" sz="1600" i="1" smtClean="0">
                                <a:latin typeface="Cambria Math" panose="02040503050406030204" pitchFamily="18" charset="0"/>
                              </a:rPr>
                              <m:t>𝑉</m:t>
                            </m:r>
                          </m:e>
                        </m:acc>
                      </m:e>
                      <m:sub>
                        <m:r>
                          <a:rPr lang="en-US" sz="1600" i="1" smtClean="0">
                            <a:latin typeface="Cambria Math" panose="02040503050406030204" pitchFamily="18" charset="0"/>
                          </a:rPr>
                          <m:t>𝑑𝑒𝑛𝑠𝑒</m:t>
                        </m:r>
                      </m:sub>
                    </m:sSub>
                    <m:r>
                      <a:rPr lang="en-US" sz="1600" i="1" smtClean="0">
                        <a:latin typeface="Cambria Math" panose="02040503050406030204" pitchFamily="18" charset="0"/>
                      </a:rPr>
                      <m:t>+</m:t>
                    </m:r>
                    <m:r>
                      <a:rPr lang="en-US" sz="1600" i="1" smtClean="0">
                        <a:latin typeface="Cambria Math" panose="02040503050406030204" pitchFamily="18" charset="0"/>
                      </a:rPr>
                      <m:t>𝑏</m:t>
                    </m:r>
                    <m:r>
                      <a:rPr lang="en-US" sz="1600" i="1" smtClean="0">
                        <a:latin typeface="Cambria Math" panose="02040503050406030204" pitchFamily="18" charset="0"/>
                      </a:rPr>
                      <m:t>∗</m:t>
                    </m:r>
                    <m:sSub>
                      <m:sSubPr>
                        <m:ctrlPr>
                          <a:rPr lang="en-US" sz="1600" i="1" smtClean="0">
                            <a:latin typeface="Cambria Math" panose="02040503050406030204" pitchFamily="18" charset="0"/>
                          </a:rPr>
                        </m:ctrlPr>
                      </m:sSubPr>
                      <m:e>
                        <m:acc>
                          <m:accPr>
                            <m:chr m:val="̅"/>
                            <m:ctrlPr>
                              <a:rPr lang="en-US" sz="1600" i="1" smtClean="0">
                                <a:latin typeface="Cambria Math" panose="02040503050406030204" pitchFamily="18" charset="0"/>
                              </a:rPr>
                            </m:ctrlPr>
                          </m:accPr>
                          <m:e>
                            <m:r>
                              <a:rPr lang="en-US" sz="1600" i="1" smtClean="0">
                                <a:latin typeface="Cambria Math" panose="02040503050406030204" pitchFamily="18" charset="0"/>
                              </a:rPr>
                              <m:t>𝑅</m:t>
                            </m:r>
                          </m:e>
                        </m:acc>
                      </m:e>
                      <m:sub>
                        <m:r>
                          <a:rPr lang="en-US" sz="1600" i="1" smtClean="0">
                            <a:latin typeface="Cambria Math" panose="02040503050406030204" pitchFamily="18" charset="0"/>
                          </a:rPr>
                          <m:t>𝑑𝑒𝑛𝑠𝑒</m:t>
                        </m:r>
                      </m:sub>
                    </m:sSub>
                  </m:oMath>
                </a14:m>
                <a:r>
                  <a:rPr lang="en-US" sz="1600" dirty="0"/>
                  <a:t>)</a:t>
                </a:r>
              </a:p>
              <a:p>
                <a:pPr lvl="1"/>
                <a:r>
                  <a:rPr lang="en-US" sz="1600" dirty="0" err="1"/>
                  <a:t>SpaXpY</a:t>
                </a:r>
                <a:r>
                  <a:rPr lang="en-US" sz="1600" dirty="0"/>
                  <a:t> (</a:t>
                </a:r>
                <a14:m>
                  <m:oMath xmlns:m="http://schemas.openxmlformats.org/officeDocument/2006/math">
                    <m:sSub>
                      <m:sSubPr>
                        <m:ctrlPr>
                          <a:rPr lang="en-US" sz="1600" i="1" smtClean="0">
                            <a:latin typeface="Cambria Math" panose="02040503050406030204" pitchFamily="18" charset="0"/>
                          </a:rPr>
                        </m:ctrlPr>
                      </m:sSubPr>
                      <m:e>
                        <m:acc>
                          <m:accPr>
                            <m:chr m:val="̅"/>
                            <m:ctrlPr>
                              <a:rPr lang="en-US" sz="1600" i="1" smtClean="0">
                                <a:latin typeface="Cambria Math" panose="02040503050406030204" pitchFamily="18" charset="0"/>
                              </a:rPr>
                            </m:ctrlPr>
                          </m:accPr>
                          <m:e>
                            <m:r>
                              <a:rPr lang="en-US" sz="1600" i="1" smtClean="0">
                                <a:latin typeface="Cambria Math" panose="02040503050406030204" pitchFamily="18" charset="0"/>
                              </a:rPr>
                              <m:t>𝑅</m:t>
                            </m:r>
                          </m:e>
                        </m:acc>
                      </m:e>
                      <m:sub>
                        <m:r>
                          <a:rPr lang="en-US" sz="1600" i="1" smtClean="0">
                            <a:latin typeface="Cambria Math" panose="02040503050406030204" pitchFamily="18" charset="0"/>
                          </a:rPr>
                          <m:t>𝑑𝑒𝑛𝑠𝑒</m:t>
                        </m:r>
                      </m:sub>
                    </m:sSub>
                    <m:r>
                      <a:rPr lang="en-US" sz="1600" i="1" smtClean="0">
                        <a:latin typeface="Cambria Math" panose="02040503050406030204" pitchFamily="18" charset="0"/>
                      </a:rPr>
                      <m:t>=</m:t>
                    </m:r>
                    <m:r>
                      <a:rPr lang="en-US" sz="1600" i="1" smtClean="0">
                        <a:latin typeface="Cambria Math" panose="02040503050406030204" pitchFamily="18" charset="0"/>
                      </a:rPr>
                      <m:t>𝑎</m:t>
                    </m:r>
                    <m:r>
                      <a:rPr lang="en-US" sz="1600" i="1" smtClean="0">
                        <a:latin typeface="Cambria Math" panose="02040503050406030204" pitchFamily="18" charset="0"/>
                      </a:rPr>
                      <m:t>∗</m:t>
                    </m:r>
                    <m:sSub>
                      <m:sSubPr>
                        <m:ctrlPr>
                          <a:rPr lang="en-US" sz="1600" i="1" smtClean="0">
                            <a:latin typeface="Cambria Math" panose="02040503050406030204" pitchFamily="18" charset="0"/>
                          </a:rPr>
                        </m:ctrlPr>
                      </m:sSubPr>
                      <m:e>
                        <m:acc>
                          <m:accPr>
                            <m:chr m:val="̅"/>
                            <m:ctrlPr>
                              <a:rPr lang="en-US" sz="1600" i="1" smtClean="0">
                                <a:latin typeface="Cambria Math" panose="02040503050406030204" pitchFamily="18" charset="0"/>
                              </a:rPr>
                            </m:ctrlPr>
                          </m:accPr>
                          <m:e>
                            <m:r>
                              <a:rPr lang="en-US" sz="1600" i="1" smtClean="0">
                                <a:latin typeface="Cambria Math" panose="02040503050406030204" pitchFamily="18" charset="0"/>
                              </a:rPr>
                              <m:t>𝑉</m:t>
                            </m:r>
                          </m:e>
                        </m:acc>
                      </m:e>
                      <m:sub>
                        <m:r>
                          <a:rPr lang="en-US" sz="1600" i="1" smtClean="0">
                            <a:latin typeface="Cambria Math" panose="02040503050406030204" pitchFamily="18" charset="0"/>
                          </a:rPr>
                          <m:t>𝑠𝑝𝑎𝑟𝑠𝑒</m:t>
                        </m:r>
                      </m:sub>
                    </m:sSub>
                    <m:r>
                      <a:rPr lang="en-US" sz="1600" i="1" smtClean="0">
                        <a:latin typeface="Cambria Math" panose="02040503050406030204" pitchFamily="18" charset="0"/>
                      </a:rPr>
                      <m:t>+</m:t>
                    </m:r>
                    <m:sSub>
                      <m:sSubPr>
                        <m:ctrlPr>
                          <a:rPr lang="en-US" sz="1600" i="1" smtClean="0">
                            <a:latin typeface="Cambria Math" panose="02040503050406030204" pitchFamily="18" charset="0"/>
                          </a:rPr>
                        </m:ctrlPr>
                      </m:sSubPr>
                      <m:e>
                        <m:acc>
                          <m:accPr>
                            <m:chr m:val="̅"/>
                            <m:ctrlPr>
                              <a:rPr lang="en-US" sz="1600" i="1" smtClean="0">
                                <a:latin typeface="Cambria Math" panose="02040503050406030204" pitchFamily="18" charset="0"/>
                              </a:rPr>
                            </m:ctrlPr>
                          </m:accPr>
                          <m:e>
                            <m:r>
                              <a:rPr lang="en-US" sz="1600" i="1" smtClean="0">
                                <a:latin typeface="Cambria Math" panose="02040503050406030204" pitchFamily="18" charset="0"/>
                              </a:rPr>
                              <m:t>𝑅</m:t>
                            </m:r>
                          </m:e>
                        </m:acc>
                      </m:e>
                      <m:sub>
                        <m:r>
                          <a:rPr lang="en-US" sz="1600" i="1" smtClean="0">
                            <a:latin typeface="Cambria Math" panose="02040503050406030204" pitchFamily="18" charset="0"/>
                          </a:rPr>
                          <m:t>𝑑𝑒𝑛𝑠𝑒</m:t>
                        </m:r>
                      </m:sub>
                    </m:sSub>
                  </m:oMath>
                </a14:m>
                <a:r>
                  <a:rPr lang="en-US" sz="1600" dirty="0"/>
                  <a:t>)</a:t>
                </a:r>
              </a:p>
              <a:p>
                <a:pPr lvl="1"/>
                <a:r>
                  <a:rPr lang="en-US" sz="1600" dirty="0" err="1"/>
                  <a:t>aXpY</a:t>
                </a:r>
                <a:r>
                  <a:rPr lang="en-US" sz="1600" dirty="0"/>
                  <a:t> (</a:t>
                </a:r>
                <a14:m>
                  <m:oMath xmlns:m="http://schemas.openxmlformats.org/officeDocument/2006/math">
                    <m:sSub>
                      <m:sSubPr>
                        <m:ctrlPr>
                          <a:rPr lang="en-US" sz="1600" i="1" smtClean="0">
                            <a:latin typeface="Cambria Math" panose="02040503050406030204" pitchFamily="18" charset="0"/>
                          </a:rPr>
                        </m:ctrlPr>
                      </m:sSubPr>
                      <m:e>
                        <m:acc>
                          <m:accPr>
                            <m:chr m:val="̅"/>
                            <m:ctrlPr>
                              <a:rPr lang="en-US" sz="1600" i="1" smtClean="0">
                                <a:latin typeface="Cambria Math" panose="02040503050406030204" pitchFamily="18" charset="0"/>
                              </a:rPr>
                            </m:ctrlPr>
                          </m:accPr>
                          <m:e>
                            <m:r>
                              <a:rPr lang="en-US" sz="1600" i="1" smtClean="0">
                                <a:latin typeface="Cambria Math" panose="02040503050406030204" pitchFamily="18" charset="0"/>
                              </a:rPr>
                              <m:t>𝑅</m:t>
                            </m:r>
                          </m:e>
                        </m:acc>
                      </m:e>
                      <m:sub>
                        <m:r>
                          <a:rPr lang="en-US" sz="1600" i="1" smtClean="0">
                            <a:latin typeface="Cambria Math" panose="02040503050406030204" pitchFamily="18" charset="0"/>
                          </a:rPr>
                          <m:t>𝑑𝑒𝑛𝑠𝑒</m:t>
                        </m:r>
                      </m:sub>
                    </m:sSub>
                    <m:r>
                      <a:rPr lang="en-US" sz="1600" i="1" smtClean="0">
                        <a:latin typeface="Cambria Math" panose="02040503050406030204" pitchFamily="18" charset="0"/>
                      </a:rPr>
                      <m:t>=</m:t>
                    </m:r>
                    <m:r>
                      <a:rPr lang="en-US" sz="1600" i="1" smtClean="0">
                        <a:latin typeface="Cambria Math" panose="02040503050406030204" pitchFamily="18" charset="0"/>
                      </a:rPr>
                      <m:t>𝑎</m:t>
                    </m:r>
                    <m:r>
                      <a:rPr lang="en-US" sz="1600" i="1" smtClean="0">
                        <a:latin typeface="Cambria Math" panose="02040503050406030204" pitchFamily="18" charset="0"/>
                      </a:rPr>
                      <m:t>∗</m:t>
                    </m:r>
                    <m:sSub>
                      <m:sSubPr>
                        <m:ctrlPr>
                          <a:rPr lang="en-US" sz="1600" i="1" smtClean="0">
                            <a:latin typeface="Cambria Math" panose="02040503050406030204" pitchFamily="18" charset="0"/>
                          </a:rPr>
                        </m:ctrlPr>
                      </m:sSubPr>
                      <m:e>
                        <m:acc>
                          <m:accPr>
                            <m:chr m:val="̅"/>
                            <m:ctrlPr>
                              <a:rPr lang="en-US" sz="1600" i="1" smtClean="0">
                                <a:latin typeface="Cambria Math" panose="02040503050406030204" pitchFamily="18" charset="0"/>
                              </a:rPr>
                            </m:ctrlPr>
                          </m:accPr>
                          <m:e>
                            <m:r>
                              <a:rPr lang="en-US" sz="1600" i="1" smtClean="0">
                                <a:latin typeface="Cambria Math" panose="02040503050406030204" pitchFamily="18" charset="0"/>
                              </a:rPr>
                              <m:t>𝑉</m:t>
                            </m:r>
                          </m:e>
                        </m:acc>
                      </m:e>
                      <m:sub>
                        <m:r>
                          <a:rPr lang="en-US" sz="1600" i="1" smtClean="0">
                            <a:latin typeface="Cambria Math" panose="02040503050406030204" pitchFamily="18" charset="0"/>
                          </a:rPr>
                          <m:t>𝑑𝑒𝑛𝑠𝑒</m:t>
                        </m:r>
                      </m:sub>
                    </m:sSub>
                    <m:r>
                      <a:rPr lang="en-US" sz="1600" i="1" smtClean="0">
                        <a:latin typeface="Cambria Math" panose="02040503050406030204" pitchFamily="18" charset="0"/>
                      </a:rPr>
                      <m:t>+</m:t>
                    </m:r>
                    <m:sSub>
                      <m:sSubPr>
                        <m:ctrlPr>
                          <a:rPr lang="en-US" sz="1600" i="1" smtClean="0">
                            <a:latin typeface="Cambria Math" panose="02040503050406030204" pitchFamily="18" charset="0"/>
                          </a:rPr>
                        </m:ctrlPr>
                      </m:sSubPr>
                      <m:e>
                        <m:acc>
                          <m:accPr>
                            <m:chr m:val="̅"/>
                            <m:ctrlPr>
                              <a:rPr lang="en-US" sz="1600" i="1" smtClean="0">
                                <a:latin typeface="Cambria Math" panose="02040503050406030204" pitchFamily="18" charset="0"/>
                              </a:rPr>
                            </m:ctrlPr>
                          </m:accPr>
                          <m:e>
                            <m:r>
                              <a:rPr lang="en-US" sz="1600" i="1" smtClean="0">
                                <a:latin typeface="Cambria Math" panose="02040503050406030204" pitchFamily="18" charset="0"/>
                              </a:rPr>
                              <m:t>𝑅</m:t>
                            </m:r>
                          </m:e>
                        </m:acc>
                      </m:e>
                      <m:sub>
                        <m:r>
                          <a:rPr lang="en-US" sz="1600" i="1" smtClean="0">
                            <a:latin typeface="Cambria Math" panose="02040503050406030204" pitchFamily="18" charset="0"/>
                          </a:rPr>
                          <m:t>𝑑𝑒𝑛𝑠𝑒</m:t>
                        </m:r>
                      </m:sub>
                    </m:sSub>
                  </m:oMath>
                </a14:m>
                <a:r>
                  <a:rPr lang="en-US" sz="1600" dirty="0"/>
                  <a:t>)</a:t>
                </a:r>
              </a:p>
              <a:p>
                <a:pPr lvl="1"/>
                <a:r>
                  <a:rPr lang="en-US" sz="1600" dirty="0"/>
                  <a:t>MPI comms for halo exchange</a:t>
                </a:r>
              </a:p>
              <a:p>
                <a:r>
                  <a:rPr lang="en-US" dirty="0"/>
                  <a:t>Most of these operations use </a:t>
                </a:r>
                <a:r>
                  <a:rPr lang="en-US" dirty="0" err="1"/>
                  <a:t>cuSparse</a:t>
                </a:r>
                <a:r>
                  <a:rPr lang="en-US" dirty="0"/>
                  <a:t> under-the-hood.</a:t>
                </a:r>
              </a:p>
            </p:txBody>
          </p:sp>
        </mc:Choice>
        <mc:Fallback xmlns="">
          <p:sp>
            <p:nvSpPr>
              <p:cNvPr id="4" name="Content Placeholder 2">
                <a:extLst>
                  <a:ext uri="{FF2B5EF4-FFF2-40B4-BE49-F238E27FC236}">
                    <a16:creationId xmlns:a16="http://schemas.microsoft.com/office/drawing/2014/main" id="{BB3BEFAD-0108-0047-8C5B-44BE07878BCC}"/>
                  </a:ext>
                </a:extLst>
              </p:cNvPr>
              <p:cNvSpPr txBox="1">
                <a:spLocks noRot="1" noChangeAspect="1" noMove="1" noResize="1" noEditPoints="1" noAdjustHandles="1" noChangeArrowheads="1" noChangeShapeType="1" noTextEdit="1"/>
              </p:cNvSpPr>
              <p:nvPr/>
            </p:nvSpPr>
            <p:spPr>
              <a:xfrm>
                <a:off x="304802" y="1322172"/>
                <a:ext cx="11571817" cy="5078628"/>
              </a:xfrm>
              <a:prstGeom prst="rect">
                <a:avLst/>
              </a:prstGeom>
              <a:blipFill>
                <a:blip r:embed="rId4"/>
                <a:stretch>
                  <a:fillRect l="-877" t="-1496" r="-110"/>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863693DE-ABF7-AD44-A1D5-541F6D5C50DF}"/>
              </a:ext>
            </a:extLst>
          </p:cNvPr>
          <p:cNvSpPr txBox="1"/>
          <p:nvPr/>
        </p:nvSpPr>
        <p:spPr>
          <a:xfrm>
            <a:off x="-84304" y="5782475"/>
            <a:ext cx="12276304" cy="253916"/>
          </a:xfrm>
          <a:prstGeom prst="rect">
            <a:avLst/>
          </a:prstGeom>
          <a:noFill/>
        </p:spPr>
        <p:txBody>
          <a:bodyPr wrap="square" rtlCol="0">
            <a:spAutoFit/>
          </a:bodyPr>
          <a:lstStyle/>
          <a:p>
            <a:r>
              <a:rPr lang="en-US" sz="1050" dirty="0">
                <a:highlight>
                  <a:srgbClr val="FFFF00"/>
                </a:highlight>
              </a:rPr>
              <a:t>Trade names and trademarks are used in this report for identification only. Their usage does not constitute an official endorsement, either expressed or implied, by the National Aeronautics and Space Administration.</a:t>
            </a:r>
          </a:p>
        </p:txBody>
      </p:sp>
      <p:pic>
        <p:nvPicPr>
          <p:cNvPr id="3" name="Audio 2">
            <a:hlinkClick r:id="" action="ppaction://media"/>
            <a:extLst>
              <a:ext uri="{FF2B5EF4-FFF2-40B4-BE49-F238E27FC236}">
                <a16:creationId xmlns:a16="http://schemas.microsoft.com/office/drawing/2014/main" id="{D9D3D621-504C-2B48-9F75-F80A6AAF0FD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pic>
        <p:nvPicPr>
          <p:cNvPr id="6" name="Picture 13" descr="NASA insigniaCMYK">
            <a:extLst>
              <a:ext uri="{FF2B5EF4-FFF2-40B4-BE49-F238E27FC236}">
                <a16:creationId xmlns:a16="http://schemas.microsoft.com/office/drawing/2014/main" id="{886E214B-7E8A-B04E-B249-53FBE0EBE2C0}"/>
              </a:ext>
            </a:extLst>
          </p:cNvPr>
          <p:cNvPicPr preferRelativeResize="0">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1277600" y="140336"/>
            <a:ext cx="77787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6446756"/>
      </p:ext>
    </p:extLst>
  </p:cSld>
  <p:clrMapOvr>
    <a:masterClrMapping/>
  </p:clrMapOvr>
  <mc:AlternateContent xmlns:mc="http://schemas.openxmlformats.org/markup-compatibility/2006" xmlns:p14="http://schemas.microsoft.com/office/powerpoint/2010/main">
    <mc:Choice Requires="p14">
      <p:transition spd="slow" p14:dur="2000" advTm="42812"/>
    </mc:Choice>
    <mc:Fallback xmlns="">
      <p:transition spd="slow" advTm="428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ABD93B2-65F8-2E4F-BA64-E26E1245556D}"/>
              </a:ext>
            </a:extLst>
          </p:cNvPr>
          <p:cNvGrpSpPr/>
          <p:nvPr/>
        </p:nvGrpSpPr>
        <p:grpSpPr>
          <a:xfrm>
            <a:off x="5146053" y="2016664"/>
            <a:ext cx="6920836" cy="3649494"/>
            <a:chOff x="7034946" y="4145110"/>
            <a:chExt cx="4348547" cy="2454992"/>
          </a:xfrm>
        </p:grpSpPr>
        <p:pic>
          <p:nvPicPr>
            <p:cNvPr id="5" name="Picture 4">
              <a:extLst>
                <a:ext uri="{FF2B5EF4-FFF2-40B4-BE49-F238E27FC236}">
                  <a16:creationId xmlns:a16="http://schemas.microsoft.com/office/drawing/2014/main" id="{2F696E60-6459-9E4C-AD25-CBADFE1668EF}"/>
                </a:ext>
              </a:extLst>
            </p:cNvPr>
            <p:cNvPicPr>
              <a:picLocks noChangeAspect="1"/>
            </p:cNvPicPr>
            <p:nvPr/>
          </p:nvPicPr>
          <p:blipFill rotWithShape="1">
            <a:blip r:embed="rId4">
              <a:extLst>
                <a:ext uri="{28A0092B-C50C-407E-A947-70E740481C1C}">
                  <a14:useLocalDpi xmlns:a14="http://schemas.microsoft.com/office/drawing/2010/main" val="0"/>
                </a:ext>
              </a:extLst>
            </a:blip>
            <a:srcRect l="30465" t="32587" r="29558" b="15701"/>
            <a:stretch/>
          </p:blipFill>
          <p:spPr>
            <a:xfrm>
              <a:off x="7034946" y="4772288"/>
              <a:ext cx="2260886" cy="1827814"/>
            </a:xfrm>
            <a:prstGeom prst="rect">
              <a:avLst/>
            </a:prstGeom>
          </p:spPr>
        </p:pic>
        <p:grpSp>
          <p:nvGrpSpPr>
            <p:cNvPr id="6" name="Group 5">
              <a:extLst>
                <a:ext uri="{FF2B5EF4-FFF2-40B4-BE49-F238E27FC236}">
                  <a16:creationId xmlns:a16="http://schemas.microsoft.com/office/drawing/2014/main" id="{F5C1C457-46FC-7D4A-B2ED-9D0DDE316512}"/>
                </a:ext>
              </a:extLst>
            </p:cNvPr>
            <p:cNvGrpSpPr/>
            <p:nvPr/>
          </p:nvGrpSpPr>
          <p:grpSpPr>
            <a:xfrm>
              <a:off x="8106310" y="4145110"/>
              <a:ext cx="3277183" cy="1671473"/>
              <a:chOff x="8106310" y="4145110"/>
              <a:chExt cx="3277183" cy="1671473"/>
            </a:xfrm>
          </p:grpSpPr>
          <p:pic>
            <p:nvPicPr>
              <p:cNvPr id="7" name="Picture 6">
                <a:extLst>
                  <a:ext uri="{FF2B5EF4-FFF2-40B4-BE49-F238E27FC236}">
                    <a16:creationId xmlns:a16="http://schemas.microsoft.com/office/drawing/2014/main" id="{2FA01937-B499-F948-A86A-A16B7B0FEE92}"/>
                  </a:ext>
                </a:extLst>
              </p:cNvPr>
              <p:cNvPicPr>
                <a:picLocks noChangeAspect="1"/>
              </p:cNvPicPr>
              <p:nvPr/>
            </p:nvPicPr>
            <p:blipFill rotWithShape="1">
              <a:blip r:embed="rId5">
                <a:extLst>
                  <a:ext uri="{28A0092B-C50C-407E-A947-70E740481C1C}">
                    <a14:useLocalDpi xmlns:a14="http://schemas.microsoft.com/office/drawing/2010/main" val="0"/>
                  </a:ext>
                </a:extLst>
              </a:blip>
              <a:srcRect l="30465" t="32587" r="18522" b="17766"/>
              <a:stretch/>
            </p:blipFill>
            <p:spPr>
              <a:xfrm>
                <a:off x="9590300" y="4145111"/>
                <a:ext cx="1793193" cy="1090703"/>
              </a:xfrm>
              <a:prstGeom prst="rect">
                <a:avLst/>
              </a:prstGeom>
              <a:ln>
                <a:solidFill>
                  <a:schemeClr val="accent2"/>
                </a:solidFill>
              </a:ln>
            </p:spPr>
          </p:pic>
          <p:sp>
            <p:nvSpPr>
              <p:cNvPr id="8" name="Rectangle 7">
                <a:extLst>
                  <a:ext uri="{FF2B5EF4-FFF2-40B4-BE49-F238E27FC236}">
                    <a16:creationId xmlns:a16="http://schemas.microsoft.com/office/drawing/2014/main" id="{EEFF371D-D211-674B-B4A8-8B5E4F32185E}"/>
                  </a:ext>
                </a:extLst>
              </p:cNvPr>
              <p:cNvSpPr/>
              <p:nvPr/>
            </p:nvSpPr>
            <p:spPr bwMode="auto">
              <a:xfrm>
                <a:off x="8106310" y="5237901"/>
                <a:ext cx="737854" cy="578681"/>
              </a:xfrm>
              <a:prstGeom prst="rect">
                <a:avLst/>
              </a:prstGeom>
              <a:no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cxnSp>
            <p:nvCxnSpPr>
              <p:cNvPr id="9" name="Straight Connector 8">
                <a:extLst>
                  <a:ext uri="{FF2B5EF4-FFF2-40B4-BE49-F238E27FC236}">
                    <a16:creationId xmlns:a16="http://schemas.microsoft.com/office/drawing/2014/main" id="{FD789E51-7B26-D146-9D66-E06A50CB0ADE}"/>
                  </a:ext>
                </a:extLst>
              </p:cNvPr>
              <p:cNvCxnSpPr>
                <a:cxnSpLocks/>
              </p:cNvCxnSpPr>
              <p:nvPr/>
            </p:nvCxnSpPr>
            <p:spPr bwMode="auto">
              <a:xfrm flipV="1">
                <a:off x="8106310" y="4145110"/>
                <a:ext cx="1491357" cy="1090704"/>
              </a:xfrm>
              <a:prstGeom prst="line">
                <a:avLst/>
              </a:prstGeom>
              <a:solidFill>
                <a:schemeClr val="accent1"/>
              </a:solidFill>
              <a:ln w="9525" cap="flat" cmpd="sng" algn="ctr">
                <a:solidFill>
                  <a:schemeClr val="accent2"/>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EFC7A8D9-13E3-6E4E-8C48-03FE1421DB3C}"/>
                  </a:ext>
                </a:extLst>
              </p:cNvPr>
              <p:cNvCxnSpPr>
                <a:cxnSpLocks/>
              </p:cNvCxnSpPr>
              <p:nvPr/>
            </p:nvCxnSpPr>
            <p:spPr bwMode="auto">
              <a:xfrm flipV="1">
                <a:off x="8844164" y="5235814"/>
                <a:ext cx="2539329" cy="580769"/>
              </a:xfrm>
              <a:prstGeom prst="line">
                <a:avLst/>
              </a:prstGeom>
              <a:solidFill>
                <a:schemeClr val="accent1"/>
              </a:solidFill>
              <a:ln w="9525" cap="flat" cmpd="sng" algn="ctr">
                <a:solidFill>
                  <a:schemeClr val="accent2"/>
                </a:solidFill>
                <a:prstDash val="solid"/>
                <a:round/>
                <a:headEnd type="none" w="med" len="med"/>
                <a:tailEnd type="none" w="med" len="med"/>
              </a:ln>
              <a:effectLst/>
            </p:spPr>
          </p:cxnSp>
        </p:grpSp>
      </p:grpSp>
      <p:sp>
        <p:nvSpPr>
          <p:cNvPr id="2" name="Title 1">
            <a:extLst>
              <a:ext uri="{FF2B5EF4-FFF2-40B4-BE49-F238E27FC236}">
                <a16:creationId xmlns:a16="http://schemas.microsoft.com/office/drawing/2014/main" id="{375DFA5F-60B6-584C-A548-2E4FF7C0C365}"/>
              </a:ext>
            </a:extLst>
          </p:cNvPr>
          <p:cNvSpPr>
            <a:spLocks noGrp="1"/>
          </p:cNvSpPr>
          <p:nvPr>
            <p:ph type="title"/>
          </p:nvPr>
        </p:nvSpPr>
        <p:spPr>
          <a:xfrm>
            <a:off x="337580" y="239261"/>
            <a:ext cx="10935846" cy="1082911"/>
          </a:xfrm>
        </p:spPr>
        <p:txBody>
          <a:bodyPr/>
          <a:lstStyle/>
          <a:p>
            <a:r>
              <a:rPr lang="en-US" sz="4000" b="1" dirty="0">
                <a:latin typeface="Arial" panose="020B0604020202020204" pitchFamily="34" charset="0"/>
                <a:cs typeface="Arial" panose="020B0604020202020204" pitchFamily="34" charset="0"/>
              </a:rPr>
              <a:t>VTK Structured Mesh Output</a:t>
            </a:r>
          </a:p>
        </p:txBody>
      </p:sp>
      <p:sp>
        <p:nvSpPr>
          <p:cNvPr id="3" name="Text Placeholder 2">
            <a:extLst>
              <a:ext uri="{FF2B5EF4-FFF2-40B4-BE49-F238E27FC236}">
                <a16:creationId xmlns:a16="http://schemas.microsoft.com/office/drawing/2014/main" id="{31616357-9A76-704E-A1BF-10863FFFF435}"/>
              </a:ext>
            </a:extLst>
          </p:cNvPr>
          <p:cNvSpPr>
            <a:spLocks noGrp="1"/>
          </p:cNvSpPr>
          <p:nvPr>
            <p:ph type="body" idx="1"/>
          </p:nvPr>
        </p:nvSpPr>
        <p:spPr>
          <a:xfrm>
            <a:off x="176942" y="1438489"/>
            <a:ext cx="5618377" cy="4373587"/>
          </a:xfrm>
        </p:spPr>
        <p:txBody>
          <a:bodyPr/>
          <a:lstStyle/>
          <a:p>
            <a:pPr marL="342900" indent="-342900">
              <a:buFont typeface="Arial" panose="020B0604020202020204" pitchFamily="34" charset="0"/>
              <a:buChar char="•"/>
            </a:pPr>
            <a:r>
              <a:rPr lang="en-US" sz="2800" kern="0" dirty="0"/>
              <a:t>Read and processed by </a:t>
            </a:r>
            <a:r>
              <a:rPr lang="en-US" sz="2800" kern="0" dirty="0" err="1"/>
              <a:t>Paraview</a:t>
            </a:r>
            <a:r>
              <a:rPr lang="en-US" sz="2800" kern="0" dirty="0"/>
              <a:t>.</a:t>
            </a:r>
          </a:p>
          <a:p>
            <a:pPr marL="342900" indent="-342900">
              <a:buFont typeface="Arial" panose="020B0604020202020204" pitchFamily="34" charset="0"/>
              <a:buChar char="•"/>
            </a:pPr>
            <a:r>
              <a:rPr lang="en-US" sz="2800" kern="0" dirty="0"/>
              <a:t>Lightweight.</a:t>
            </a:r>
          </a:p>
          <a:p>
            <a:pPr marL="342900" indent="-342900">
              <a:buFont typeface="Arial" panose="020B0604020202020204" pitchFamily="34" charset="0"/>
              <a:buChar char="•"/>
            </a:pPr>
            <a:r>
              <a:rPr lang="en-US" sz="2800" kern="0" dirty="0"/>
              <a:t>Easily parallelizable.</a:t>
            </a:r>
          </a:p>
          <a:p>
            <a:pPr marL="342900" indent="-342900">
              <a:buFont typeface="Arial" panose="020B0604020202020204" pitchFamily="34" charset="0"/>
              <a:buChar char="•"/>
            </a:pPr>
            <a:r>
              <a:rPr lang="en-US" sz="2800" kern="0" dirty="0"/>
              <a:t>Mixed xml and binary format.</a:t>
            </a:r>
          </a:p>
          <a:p>
            <a:pPr marL="342900" indent="-342900">
              <a:buFont typeface="Arial" panose="020B0604020202020204" pitchFamily="34" charset="0"/>
              <a:buChar char="•"/>
            </a:pPr>
            <a:r>
              <a:rPr lang="en-US" sz="2800" kern="0" dirty="0"/>
              <a:t>Multiple output values in a single file.</a:t>
            </a:r>
          </a:p>
          <a:p>
            <a:pPr marL="342900" indent="-342900">
              <a:buFont typeface="Arial" panose="020B0604020202020204" pitchFamily="34" charset="0"/>
              <a:buChar char="•"/>
            </a:pPr>
            <a:r>
              <a:rPr lang="en-US" sz="2800" kern="0" dirty="0"/>
              <a:t>Opensource format readable by other applications. </a:t>
            </a:r>
          </a:p>
          <a:p>
            <a:endParaRPr lang="en-US" dirty="0"/>
          </a:p>
        </p:txBody>
      </p:sp>
      <p:sp>
        <p:nvSpPr>
          <p:cNvPr id="11" name="TextBox 10">
            <a:extLst>
              <a:ext uri="{FF2B5EF4-FFF2-40B4-BE49-F238E27FC236}">
                <a16:creationId xmlns:a16="http://schemas.microsoft.com/office/drawing/2014/main" id="{5F05732E-C956-F34D-BE17-A99DC34F6A4A}"/>
              </a:ext>
            </a:extLst>
          </p:cNvPr>
          <p:cNvSpPr txBox="1"/>
          <p:nvPr/>
        </p:nvSpPr>
        <p:spPr>
          <a:xfrm>
            <a:off x="-84304" y="5782475"/>
            <a:ext cx="12276304" cy="253916"/>
          </a:xfrm>
          <a:prstGeom prst="rect">
            <a:avLst/>
          </a:prstGeom>
          <a:noFill/>
        </p:spPr>
        <p:txBody>
          <a:bodyPr wrap="square" rtlCol="0">
            <a:spAutoFit/>
          </a:bodyPr>
          <a:lstStyle/>
          <a:p>
            <a:r>
              <a:rPr lang="en-US" sz="1050" dirty="0">
                <a:highlight>
                  <a:srgbClr val="FFFF00"/>
                </a:highlight>
              </a:rPr>
              <a:t>Trade names and trademarks are used in this report for identification only. Their usage does not constitute an official endorsement, either expressed or implied, by the National Aeronautics and Space Administration.</a:t>
            </a:r>
          </a:p>
        </p:txBody>
      </p:sp>
      <p:pic>
        <p:nvPicPr>
          <p:cNvPr id="13" name="Audio 12">
            <a:hlinkClick r:id="" action="ppaction://media"/>
            <a:extLst>
              <a:ext uri="{FF2B5EF4-FFF2-40B4-BE49-F238E27FC236}">
                <a16:creationId xmlns:a16="http://schemas.microsoft.com/office/drawing/2014/main" id="{F963A24D-C949-7542-93DE-75F48AD638C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pic>
        <p:nvPicPr>
          <p:cNvPr id="14" name="Picture 13" descr="NASA insigniaCMYK">
            <a:extLst>
              <a:ext uri="{FF2B5EF4-FFF2-40B4-BE49-F238E27FC236}">
                <a16:creationId xmlns:a16="http://schemas.microsoft.com/office/drawing/2014/main" id="{AE4C9548-01C0-A94B-A841-B6CDA32CCE91}"/>
              </a:ext>
            </a:extLst>
          </p:cNvPr>
          <p:cNvPicPr preferRelativeResize="0">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1277600" y="140336"/>
            <a:ext cx="77787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9080721"/>
      </p:ext>
    </p:extLst>
  </p:cSld>
  <p:clrMapOvr>
    <a:masterClrMapping/>
  </p:clrMapOvr>
  <mc:AlternateContent xmlns:mc="http://schemas.openxmlformats.org/markup-compatibility/2006" xmlns:p14="http://schemas.microsoft.com/office/powerpoint/2010/main">
    <mc:Choice Requires="p14">
      <p:transition spd="slow" p14:dur="2000" advTm="78461"/>
    </mc:Choice>
    <mc:Fallback xmlns="">
      <p:transition spd="slow" advTm="784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E02519-BE83-3E47-B811-E5FA232F71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15666" y="912523"/>
            <a:ext cx="5668544" cy="4251408"/>
          </a:xfrm>
          <a:prstGeom prst="rect">
            <a:avLst/>
          </a:prstGeom>
        </p:spPr>
      </p:pic>
      <p:sp>
        <p:nvSpPr>
          <p:cNvPr id="2" name="Title 1">
            <a:extLst>
              <a:ext uri="{FF2B5EF4-FFF2-40B4-BE49-F238E27FC236}">
                <a16:creationId xmlns:a16="http://schemas.microsoft.com/office/drawing/2014/main" id="{375DFA5F-60B6-584C-A548-2E4FF7C0C365}"/>
              </a:ext>
            </a:extLst>
          </p:cNvPr>
          <p:cNvSpPr>
            <a:spLocks noGrp="1"/>
          </p:cNvSpPr>
          <p:nvPr>
            <p:ph type="title"/>
          </p:nvPr>
        </p:nvSpPr>
        <p:spPr>
          <a:xfrm>
            <a:off x="337580" y="239261"/>
            <a:ext cx="10935846" cy="1082911"/>
          </a:xfrm>
        </p:spPr>
        <p:txBody>
          <a:bodyPr/>
          <a:lstStyle/>
          <a:p>
            <a:r>
              <a:rPr lang="en-US" sz="4000" b="1" dirty="0">
                <a:latin typeface="Arial" panose="020B0604020202020204" pitchFamily="34" charset="0"/>
                <a:cs typeface="Arial" panose="020B0604020202020204" pitchFamily="34" charset="0"/>
              </a:rPr>
              <a:t>Validation and Verification</a:t>
            </a:r>
          </a:p>
        </p:txBody>
      </p:sp>
      <p:pic>
        <p:nvPicPr>
          <p:cNvPr id="4" name="Content Placeholder 5">
            <a:extLst>
              <a:ext uri="{FF2B5EF4-FFF2-40B4-BE49-F238E27FC236}">
                <a16:creationId xmlns:a16="http://schemas.microsoft.com/office/drawing/2014/main" id="{E50F4224-EF33-E548-90BF-CA847386C7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533018" y="3450184"/>
            <a:ext cx="4450582" cy="210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6" name="Picture 5">
            <a:extLst>
              <a:ext uri="{FF2B5EF4-FFF2-40B4-BE49-F238E27FC236}">
                <a16:creationId xmlns:a16="http://schemas.microsoft.com/office/drawing/2014/main" id="{DF952CA4-58E1-084E-94F2-0A960323C4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7017" y="1220076"/>
            <a:ext cx="2974030" cy="2230522"/>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362F375-6956-D148-AC06-98256A9C6CC4}"/>
                  </a:ext>
                </a:extLst>
              </p:cNvPr>
              <p:cNvSpPr txBox="1"/>
              <p:nvPr/>
            </p:nvSpPr>
            <p:spPr>
              <a:xfrm>
                <a:off x="7016040" y="5171626"/>
                <a:ext cx="3666095" cy="523220"/>
              </a:xfrm>
              <a:prstGeom prst="rect">
                <a:avLst/>
              </a:prstGeom>
              <a:noFill/>
            </p:spPr>
            <p:txBody>
              <a:bodyPr wrap="square" rtlCol="0">
                <a:spAutoFit/>
              </a:bodyPr>
              <a:lstStyle/>
              <a:p>
                <a:r>
                  <a:rPr lang="en-US" sz="1400" dirty="0"/>
                  <a:t>Kx = 201 m</a:t>
                </a:r>
                <a:r>
                  <a:rPr lang="en-US" sz="1400" baseline="30000" dirty="0"/>
                  <a:t>-1</a:t>
                </a:r>
                <a:r>
                  <a:rPr lang="en-US" sz="1400" dirty="0"/>
                  <a:t> </a:t>
                </a:r>
                <a14:m>
                  <m:oMath xmlns:m="http://schemas.openxmlformats.org/officeDocument/2006/math">
                    <m:r>
                      <a:rPr lang="en-US" sz="140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8.3</m:t>
                    </m:r>
                  </m:oMath>
                </a14:m>
                <a:r>
                  <a:rPr lang="en-US" sz="1400" dirty="0"/>
                  <a:t>          Ky = 251 m</a:t>
                </a:r>
                <a:r>
                  <a:rPr lang="en-US" sz="1400" baseline="30000" dirty="0"/>
                  <a:t>-1 </a:t>
                </a:r>
                <a14:m>
                  <m:oMath xmlns:m="http://schemas.openxmlformats.org/officeDocument/2006/math">
                    <m:r>
                      <a:rPr lang="en-US" sz="1400" i="1">
                        <a:latin typeface="Cambria Math" panose="02040503050406030204" pitchFamily="18" charset="0"/>
                        <a:ea typeface="Cambria Math" panose="02040503050406030204" pitchFamily="18" charset="0"/>
                      </a:rPr>
                      <m:t>±8.</m:t>
                    </m:r>
                    <m:r>
                      <a:rPr lang="en-US" sz="1400" b="0" i="1" smtClean="0">
                        <a:latin typeface="Cambria Math" panose="02040503050406030204" pitchFamily="18" charset="0"/>
                        <a:ea typeface="Cambria Math" panose="02040503050406030204" pitchFamily="18" charset="0"/>
                      </a:rPr>
                      <m:t>3</m:t>
                    </m:r>
                  </m:oMath>
                </a14:m>
                <a:r>
                  <a:rPr lang="en-US" sz="1400" dirty="0"/>
                  <a:t> </a:t>
                </a:r>
              </a:p>
              <a:p>
                <a:r>
                  <a:rPr lang="en-US" sz="1400" dirty="0"/>
                  <a:t> </a:t>
                </a:r>
              </a:p>
            </p:txBody>
          </p:sp>
        </mc:Choice>
        <mc:Fallback xmlns="">
          <p:sp>
            <p:nvSpPr>
              <p:cNvPr id="7" name="TextBox 6">
                <a:extLst>
                  <a:ext uri="{FF2B5EF4-FFF2-40B4-BE49-F238E27FC236}">
                    <a16:creationId xmlns:a16="http://schemas.microsoft.com/office/drawing/2014/main" id="{3362F375-6956-D148-AC06-98256A9C6CC4}"/>
                  </a:ext>
                </a:extLst>
              </p:cNvPr>
              <p:cNvSpPr txBox="1">
                <a:spLocks noRot="1" noChangeAspect="1" noMove="1" noResize="1" noEditPoints="1" noAdjustHandles="1" noChangeArrowheads="1" noChangeShapeType="1" noTextEdit="1"/>
              </p:cNvSpPr>
              <p:nvPr/>
            </p:nvSpPr>
            <p:spPr>
              <a:xfrm>
                <a:off x="7016040" y="5171626"/>
                <a:ext cx="3666095" cy="523220"/>
              </a:xfrm>
              <a:prstGeom prst="rect">
                <a:avLst/>
              </a:prstGeom>
              <a:blipFill>
                <a:blip r:embed="rId7"/>
                <a:stretch>
                  <a:fillRect l="-346" t="-2381"/>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15C4CDEA-DF6E-FE49-A99A-650E5056D6F9}"/>
              </a:ext>
            </a:extLst>
          </p:cNvPr>
          <p:cNvSpPr txBox="1"/>
          <p:nvPr/>
        </p:nvSpPr>
        <p:spPr>
          <a:xfrm>
            <a:off x="59602" y="5487097"/>
            <a:ext cx="6296261" cy="415498"/>
          </a:xfrm>
          <a:prstGeom prst="rect">
            <a:avLst/>
          </a:prstGeom>
          <a:noFill/>
        </p:spPr>
        <p:txBody>
          <a:bodyPr wrap="square" rtlCol="0">
            <a:spAutoFit/>
          </a:bodyPr>
          <a:lstStyle/>
          <a:p>
            <a:r>
              <a:rPr lang="en-US" sz="1050" dirty="0"/>
              <a:t>Leckey, Cara AC, et al. "Simulation of guided-wave ultrasound propagation in composite laminates: Benchmark comparisons of numerical codes and experiment." </a:t>
            </a:r>
            <a:r>
              <a:rPr lang="en-US" sz="1050" dirty="0" err="1"/>
              <a:t>Ultrasonics</a:t>
            </a:r>
            <a:r>
              <a:rPr lang="en-US" sz="1050" dirty="0"/>
              <a:t> 84 (2018): 187-200.</a:t>
            </a:r>
            <a:endParaRPr lang="en-US" sz="1100" dirty="0"/>
          </a:p>
        </p:txBody>
      </p:sp>
      <p:pic>
        <p:nvPicPr>
          <p:cNvPr id="3" name="Audio 2">
            <a:hlinkClick r:id="" action="ppaction://media"/>
            <a:extLst>
              <a:ext uri="{FF2B5EF4-FFF2-40B4-BE49-F238E27FC236}">
                <a16:creationId xmlns:a16="http://schemas.microsoft.com/office/drawing/2014/main" id="{ED6B1283-FC48-284C-9362-BA96DE31BDF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26800" y="5892800"/>
            <a:ext cx="812800" cy="812800"/>
          </a:xfrm>
          <a:prstGeom prst="rect">
            <a:avLst/>
          </a:prstGeom>
        </p:spPr>
      </p:pic>
      <p:pic>
        <p:nvPicPr>
          <p:cNvPr id="9" name="Picture 13" descr="NASA insigniaCMYK">
            <a:extLst>
              <a:ext uri="{FF2B5EF4-FFF2-40B4-BE49-F238E27FC236}">
                <a16:creationId xmlns:a16="http://schemas.microsoft.com/office/drawing/2014/main" id="{56A24248-E799-2D4A-8C50-585CFF8D7A2E}"/>
              </a:ext>
            </a:extLst>
          </p:cNvPr>
          <p:cNvPicPr preferRelativeResize="0">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11277600" y="140336"/>
            <a:ext cx="77787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8837499"/>
      </p:ext>
    </p:extLst>
  </p:cSld>
  <p:clrMapOvr>
    <a:masterClrMapping/>
  </p:clrMapOvr>
  <mc:AlternateContent xmlns:mc="http://schemas.openxmlformats.org/markup-compatibility/2006" xmlns:p14="http://schemas.microsoft.com/office/powerpoint/2010/main">
    <mc:Choice Requires="p14">
      <p:transition spd="slow" p14:dur="2000" advTm="79215"/>
    </mc:Choice>
    <mc:Fallback xmlns="">
      <p:transition spd="slow" advTm="792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DFA5F-60B6-584C-A548-2E4FF7C0C365}"/>
              </a:ext>
            </a:extLst>
          </p:cNvPr>
          <p:cNvSpPr>
            <a:spLocks noGrp="1"/>
          </p:cNvSpPr>
          <p:nvPr>
            <p:ph type="title"/>
          </p:nvPr>
        </p:nvSpPr>
        <p:spPr>
          <a:xfrm>
            <a:off x="337580" y="239261"/>
            <a:ext cx="10935846" cy="1082911"/>
          </a:xfrm>
        </p:spPr>
        <p:txBody>
          <a:bodyPr/>
          <a:lstStyle/>
          <a:p>
            <a:r>
              <a:rPr lang="en-US" sz="4000" b="1" dirty="0">
                <a:latin typeface="Arial" panose="020B0604020202020204" pitchFamily="34" charset="0"/>
                <a:cs typeface="Arial" panose="020B0604020202020204" pitchFamily="34" charset="0"/>
              </a:rPr>
              <a:t>Testing</a:t>
            </a:r>
          </a:p>
        </p:txBody>
      </p:sp>
      <p:sp>
        <p:nvSpPr>
          <p:cNvPr id="3" name="Text Placeholder 2">
            <a:extLst>
              <a:ext uri="{FF2B5EF4-FFF2-40B4-BE49-F238E27FC236}">
                <a16:creationId xmlns:a16="http://schemas.microsoft.com/office/drawing/2014/main" id="{31616357-9A76-704E-A1BF-10863FFFF435}"/>
              </a:ext>
            </a:extLst>
          </p:cNvPr>
          <p:cNvSpPr>
            <a:spLocks noGrp="1"/>
          </p:cNvSpPr>
          <p:nvPr>
            <p:ph type="body" idx="1"/>
          </p:nvPr>
        </p:nvSpPr>
        <p:spPr>
          <a:xfrm>
            <a:off x="176943" y="1438489"/>
            <a:ext cx="6631481" cy="4373587"/>
          </a:xfrm>
        </p:spPr>
        <p:txBody>
          <a:bodyPr/>
          <a:lstStyle/>
          <a:p>
            <a:pPr marL="342900" indent="-342900">
              <a:buFont typeface="Arial" panose="020B0604020202020204" pitchFamily="34" charset="0"/>
              <a:buChar char="•"/>
            </a:pPr>
            <a:r>
              <a:rPr lang="en-US" dirty="0"/>
              <a:t>Test Driven Development:</a:t>
            </a:r>
          </a:p>
          <a:p>
            <a:pPr marL="800100" lvl="1" indent="-342900">
              <a:buFont typeface="Arial" panose="020B0604020202020204" pitchFamily="34" charset="0"/>
              <a:buChar char="•"/>
            </a:pPr>
            <a:r>
              <a:rPr lang="en-US" dirty="0"/>
              <a:t>Testing developed using </a:t>
            </a:r>
            <a:r>
              <a:rPr lang="en-US" dirty="0" err="1"/>
              <a:t>Googletest</a:t>
            </a:r>
            <a:r>
              <a:rPr lang="en-US" dirty="0"/>
              <a:t> framework.  Per </a:t>
            </a:r>
            <a:r>
              <a:rPr lang="en-US" dirty="0" err="1"/>
              <a:t>Googletest</a:t>
            </a:r>
            <a:r>
              <a:rPr lang="en-US" dirty="0"/>
              <a:t> guidance a version is of </a:t>
            </a:r>
            <a:r>
              <a:rPr lang="en-US" dirty="0" err="1"/>
              <a:t>Googletest</a:t>
            </a:r>
            <a:r>
              <a:rPr lang="en-US" dirty="0"/>
              <a:t> is included in the repository.</a:t>
            </a:r>
          </a:p>
          <a:p>
            <a:pPr marL="800100" lvl="1" indent="-342900">
              <a:buFont typeface="Arial" panose="020B0604020202020204" pitchFamily="34" charset="0"/>
              <a:buChar char="•"/>
            </a:pPr>
            <a:r>
              <a:rPr lang="en-US" dirty="0"/>
              <a:t>All Public Function have accompanying Tests.</a:t>
            </a:r>
          </a:p>
          <a:p>
            <a:pPr marL="342900" indent="-342900">
              <a:buFont typeface="Arial" panose="020B0604020202020204" pitchFamily="34" charset="0"/>
              <a:buChar char="•"/>
            </a:pPr>
            <a:r>
              <a:rPr lang="en-US" dirty="0"/>
              <a:t>Continuous Integrate:</a:t>
            </a:r>
          </a:p>
          <a:p>
            <a:pPr marL="800100" lvl="1" indent="-342900">
              <a:buFont typeface="Arial" panose="020B0604020202020204" pitchFamily="34" charset="0"/>
              <a:buChar char="•"/>
            </a:pPr>
            <a:r>
              <a:rPr lang="en-US" dirty="0"/>
              <a:t>GitLab CI/CD testing pipeline was used to execute tests each time changes are merged to the Master branch. </a:t>
            </a:r>
          </a:p>
          <a:p>
            <a:pPr marL="800100" lvl="1" indent="-342900">
              <a:buFont typeface="Arial" panose="020B0604020202020204" pitchFamily="34" charset="0"/>
              <a:buChar char="•"/>
            </a:pPr>
            <a:r>
              <a:rPr lang="en-US" dirty="0"/>
              <a:t>Allows for difference Tests for Different Branches.</a:t>
            </a:r>
          </a:p>
          <a:p>
            <a:pPr marL="800100" lvl="1" indent="-342900">
              <a:buFont typeface="Arial" panose="020B0604020202020204" pitchFamily="34" charset="0"/>
              <a:buChar char="•"/>
            </a:pPr>
            <a:r>
              <a:rPr lang="en-US" dirty="0"/>
              <a:t>Prevents errors from making it past release. </a:t>
            </a:r>
          </a:p>
          <a:p>
            <a:pPr marL="342900" indent="-342900">
              <a:buFont typeface="Arial" panose="020B0604020202020204" pitchFamily="34" charset="0"/>
              <a:buChar char="•"/>
            </a:pPr>
            <a:endParaRPr lang="en-US" dirty="0"/>
          </a:p>
          <a:p>
            <a:endParaRPr lang="en-US" dirty="0"/>
          </a:p>
        </p:txBody>
      </p:sp>
      <p:sp>
        <p:nvSpPr>
          <p:cNvPr id="4" name="TextBox 3">
            <a:extLst>
              <a:ext uri="{FF2B5EF4-FFF2-40B4-BE49-F238E27FC236}">
                <a16:creationId xmlns:a16="http://schemas.microsoft.com/office/drawing/2014/main" id="{F76EA087-AD7B-3540-9D68-2A4089A3BB65}"/>
              </a:ext>
            </a:extLst>
          </p:cNvPr>
          <p:cNvSpPr txBox="1"/>
          <p:nvPr/>
        </p:nvSpPr>
        <p:spPr>
          <a:xfrm>
            <a:off x="-84304" y="5782475"/>
            <a:ext cx="12276304" cy="253916"/>
          </a:xfrm>
          <a:prstGeom prst="rect">
            <a:avLst/>
          </a:prstGeom>
          <a:noFill/>
        </p:spPr>
        <p:txBody>
          <a:bodyPr wrap="square" rtlCol="0">
            <a:spAutoFit/>
          </a:bodyPr>
          <a:lstStyle/>
          <a:p>
            <a:r>
              <a:rPr lang="en-US" sz="1050" dirty="0">
                <a:highlight>
                  <a:srgbClr val="FFFF00"/>
                </a:highlight>
              </a:rPr>
              <a:t>Trade names and trademarks are used in this report for identification only. Their usage does not constitute an official endorsement, either expressed or implied, by the National Aeronautics and Space Administration.</a:t>
            </a:r>
          </a:p>
        </p:txBody>
      </p:sp>
      <p:pic>
        <p:nvPicPr>
          <p:cNvPr id="7" name="Picture 6" descr="Graphical user interface, text, application&#10;&#10;Description automatically generated">
            <a:extLst>
              <a:ext uri="{FF2B5EF4-FFF2-40B4-BE49-F238E27FC236}">
                <a16:creationId xmlns:a16="http://schemas.microsoft.com/office/drawing/2014/main" id="{F9D6A818-D394-5944-89D5-7EA5FAACB2AA}"/>
              </a:ext>
            </a:extLst>
          </p:cNvPr>
          <p:cNvPicPr>
            <a:picLocks noChangeAspect="1"/>
          </p:cNvPicPr>
          <p:nvPr/>
        </p:nvPicPr>
        <p:blipFill>
          <a:blip r:embed="rId4"/>
          <a:stretch>
            <a:fillRect/>
          </a:stretch>
        </p:blipFill>
        <p:spPr>
          <a:xfrm>
            <a:off x="7225023" y="1438489"/>
            <a:ext cx="4651628" cy="3696159"/>
          </a:xfrm>
          <a:prstGeom prst="rect">
            <a:avLst/>
          </a:prstGeom>
        </p:spPr>
      </p:pic>
      <p:pic>
        <p:nvPicPr>
          <p:cNvPr id="8" name="Audio 7">
            <a:hlinkClick r:id="" action="ppaction://media"/>
            <a:extLst>
              <a:ext uri="{FF2B5EF4-FFF2-40B4-BE49-F238E27FC236}">
                <a16:creationId xmlns:a16="http://schemas.microsoft.com/office/drawing/2014/main" id="{B18BD058-E6AE-A84F-A1C0-C0F61799189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pic>
        <p:nvPicPr>
          <p:cNvPr id="9" name="Picture 13" descr="NASA insigniaCMYK">
            <a:extLst>
              <a:ext uri="{FF2B5EF4-FFF2-40B4-BE49-F238E27FC236}">
                <a16:creationId xmlns:a16="http://schemas.microsoft.com/office/drawing/2014/main" id="{4E1FDBBA-F67F-AC4C-B006-43AA3CE4C3DA}"/>
              </a:ext>
            </a:extLst>
          </p:cNvPr>
          <p:cNvPicPr preferRelativeResize="0">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1277600" y="140336"/>
            <a:ext cx="77787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2369819"/>
      </p:ext>
    </p:extLst>
  </p:cSld>
  <p:clrMapOvr>
    <a:masterClrMapping/>
  </p:clrMapOvr>
  <mc:AlternateContent xmlns:mc="http://schemas.openxmlformats.org/markup-compatibility/2006" xmlns:p14="http://schemas.microsoft.com/office/powerpoint/2010/main">
    <mc:Choice Requires="p14">
      <p:transition spd="slow" p14:dur="2000" advTm="104508"/>
    </mc:Choice>
    <mc:Fallback xmlns="">
      <p:transition spd="slow" advTm="1045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DFA5F-60B6-584C-A548-2E4FF7C0C365}"/>
              </a:ext>
            </a:extLst>
          </p:cNvPr>
          <p:cNvSpPr>
            <a:spLocks noGrp="1"/>
          </p:cNvSpPr>
          <p:nvPr>
            <p:ph type="title"/>
          </p:nvPr>
        </p:nvSpPr>
        <p:spPr>
          <a:xfrm>
            <a:off x="337580" y="239261"/>
            <a:ext cx="10935846" cy="1082911"/>
          </a:xfrm>
        </p:spPr>
        <p:txBody>
          <a:bodyPr/>
          <a:lstStyle/>
          <a:p>
            <a:r>
              <a:rPr lang="en-US" sz="4000" b="1" dirty="0">
                <a:latin typeface="Arial" panose="020B0604020202020204" pitchFamily="34" charset="0"/>
                <a:cs typeface="Arial" panose="020B0604020202020204" pitchFamily="34" charset="0"/>
              </a:rPr>
              <a:t>Comparison to Benchmark </a:t>
            </a:r>
          </a:p>
        </p:txBody>
      </p:sp>
      <p:pic>
        <p:nvPicPr>
          <p:cNvPr id="4" name="Delam_bwr" descr="Delam_bwr">
            <a:hlinkClick r:id="" action="ppaction://media"/>
            <a:extLst>
              <a:ext uri="{FF2B5EF4-FFF2-40B4-BE49-F238E27FC236}">
                <a16:creationId xmlns:a16="http://schemas.microsoft.com/office/drawing/2014/main" id="{DFDBA0DA-721D-2F4F-B794-593B3EC47C00}"/>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l="11355" t="11904" r="39075" b="30965"/>
          <a:stretch/>
        </p:blipFill>
        <p:spPr>
          <a:xfrm>
            <a:off x="9501828" y="1193637"/>
            <a:ext cx="2127797" cy="1839309"/>
          </a:xfrm>
          <a:prstGeom prst="rect">
            <a:avLst/>
          </a:prstGeom>
        </p:spPr>
      </p:pic>
      <p:sp>
        <p:nvSpPr>
          <p:cNvPr id="5" name="Rectangle 4">
            <a:extLst>
              <a:ext uri="{FF2B5EF4-FFF2-40B4-BE49-F238E27FC236}">
                <a16:creationId xmlns:a16="http://schemas.microsoft.com/office/drawing/2014/main" id="{7BDA3D22-4B75-CD47-A628-66E1B323A2BB}"/>
              </a:ext>
            </a:extLst>
          </p:cNvPr>
          <p:cNvSpPr/>
          <p:nvPr/>
        </p:nvSpPr>
        <p:spPr bwMode="auto">
          <a:xfrm>
            <a:off x="6822026" y="5099178"/>
            <a:ext cx="4690566" cy="217481"/>
          </a:xfrm>
          <a:prstGeom prst="rect">
            <a:avLst/>
          </a:prstGeom>
          <a:solidFill>
            <a:srgbClr val="FFFF00">
              <a:alpha val="5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graphicFrame>
        <p:nvGraphicFramePr>
          <p:cNvPr id="6" name="Table 5">
            <a:extLst>
              <a:ext uri="{FF2B5EF4-FFF2-40B4-BE49-F238E27FC236}">
                <a16:creationId xmlns:a16="http://schemas.microsoft.com/office/drawing/2014/main" id="{575CF1CC-9E9A-F340-9CB8-2AABAD076357}"/>
              </a:ext>
            </a:extLst>
          </p:cNvPr>
          <p:cNvGraphicFramePr>
            <a:graphicFrameLocks noGrp="1"/>
          </p:cNvGraphicFramePr>
          <p:nvPr>
            <p:extLst>
              <p:ext uri="{D42A27DB-BD31-4B8C-83A1-F6EECF244321}">
                <p14:modId xmlns:p14="http://schemas.microsoft.com/office/powerpoint/2010/main" val="1323477030"/>
              </p:ext>
            </p:extLst>
          </p:nvPr>
        </p:nvGraphicFramePr>
        <p:xfrm>
          <a:off x="6223561" y="3621319"/>
          <a:ext cx="5941458" cy="1384202"/>
        </p:xfrm>
        <a:graphic>
          <a:graphicData uri="http://schemas.openxmlformats.org/drawingml/2006/table">
            <a:tbl>
              <a:tblPr firstRow="1" firstCol="1" bandRow="1"/>
              <a:tblGrid>
                <a:gridCol w="1774450">
                  <a:extLst>
                    <a:ext uri="{9D8B030D-6E8A-4147-A177-3AD203B41FA5}">
                      <a16:colId xmlns:a16="http://schemas.microsoft.com/office/drawing/2014/main" val="382064993"/>
                    </a:ext>
                  </a:extLst>
                </a:gridCol>
                <a:gridCol w="1774450">
                  <a:extLst>
                    <a:ext uri="{9D8B030D-6E8A-4147-A177-3AD203B41FA5}">
                      <a16:colId xmlns:a16="http://schemas.microsoft.com/office/drawing/2014/main" val="3455177232"/>
                    </a:ext>
                  </a:extLst>
                </a:gridCol>
                <a:gridCol w="617349">
                  <a:extLst>
                    <a:ext uri="{9D8B030D-6E8A-4147-A177-3AD203B41FA5}">
                      <a16:colId xmlns:a16="http://schemas.microsoft.com/office/drawing/2014/main" val="3901924590"/>
                    </a:ext>
                  </a:extLst>
                </a:gridCol>
                <a:gridCol w="1775209">
                  <a:extLst>
                    <a:ext uri="{9D8B030D-6E8A-4147-A177-3AD203B41FA5}">
                      <a16:colId xmlns:a16="http://schemas.microsoft.com/office/drawing/2014/main" val="3975973917"/>
                    </a:ext>
                  </a:extLst>
                </a:gridCol>
              </a:tblGrid>
              <a:tr h="291626">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err="1">
                          <a:effectLst/>
                          <a:latin typeface="Calibri" panose="020F0502020204030204" pitchFamily="34" charset="0"/>
                          <a:ea typeface="Calibri" panose="020F0502020204030204" pitchFamily="34" charset="0"/>
                          <a:cs typeface="Times New Roman" panose="02020603050405020304" pitchFamily="18" charset="0"/>
                        </a:rPr>
                        <a:t>T</a:t>
                      </a:r>
                      <a:r>
                        <a:rPr lang="en-US" sz="1100" baseline="-25000" dirty="0" err="1">
                          <a:effectLst/>
                          <a:latin typeface="Calibri" panose="020F0502020204030204" pitchFamily="34" charset="0"/>
                          <a:ea typeface="Calibri" panose="020F0502020204030204" pitchFamily="34" charset="0"/>
                          <a:cs typeface="Times New Roman" panose="02020603050405020304" pitchFamily="18" charset="0"/>
                        </a:rPr>
                        <a:t>run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(hours)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DoF</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(10</a:t>
                      </a:r>
                      <a:r>
                        <a:rPr lang="en-US" sz="1100" baseline="30000" dirty="0">
                          <a:effectLst/>
                          <a:latin typeface="Calibri" panose="020F0502020204030204" pitchFamily="34" charset="0"/>
                          <a:ea typeface="Calibri" panose="020F0502020204030204" pitchFamily="34" charset="0"/>
                          <a:cs typeface="Times New Roman" panose="02020603050405020304" pitchFamily="18" charset="0"/>
                        </a:rPr>
                        <a:t>6</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Memory</a:t>
                      </a:r>
                    </a:p>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(GB)</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4520444"/>
                  </a:ext>
                </a:extLst>
              </a:tr>
              <a:tr h="142514">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COMSOL</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19.5</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7.77</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266</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27860046"/>
                  </a:ext>
                </a:extLst>
              </a:tr>
              <a:tr h="142514">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ABAQUS Implicit</a:t>
                      </a:r>
                    </a:p>
                  </a:txBody>
                  <a:tcPr marL="68580" marR="68580" marT="0" marB="0">
                    <a:lnL>
                      <a:noFill/>
                    </a:lnL>
                    <a:lnR>
                      <a:noFill/>
                    </a:lnR>
                    <a:lnT>
                      <a:noFill/>
                    </a:lnT>
                    <a:lnB>
                      <a:noFill/>
                    </a:lnB>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40</a:t>
                      </a:r>
                    </a:p>
                  </a:txBody>
                  <a:tcPr marL="68580" marR="68580" marT="0" marB="0">
                    <a:lnL>
                      <a:noFill/>
                    </a:lnL>
                    <a:lnR>
                      <a:noFill/>
                    </a:lnR>
                    <a:lnT>
                      <a:noFill/>
                    </a:lnT>
                    <a:lnB>
                      <a:noFill/>
                    </a:lnB>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1.7</a:t>
                      </a:r>
                    </a:p>
                  </a:txBody>
                  <a:tcPr marL="68580" marR="68580" marT="0" marB="0">
                    <a:lnL>
                      <a:noFill/>
                    </a:lnL>
                    <a:lnR>
                      <a:noFill/>
                    </a:lnR>
                    <a:lnT>
                      <a:noFill/>
                    </a:lnT>
                    <a:lnB>
                      <a:noFill/>
                    </a:lnB>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28</a:t>
                      </a:r>
                    </a:p>
                  </a:txBody>
                  <a:tcPr marL="68580" marR="68580" marT="0" marB="0">
                    <a:lnL>
                      <a:noFill/>
                    </a:lnL>
                    <a:lnR>
                      <a:noFill/>
                    </a:lnR>
                    <a:lnT>
                      <a:noFill/>
                    </a:lnT>
                    <a:lnB>
                      <a:noFill/>
                    </a:lnB>
                  </a:tcPr>
                </a:tc>
                <a:extLst>
                  <a:ext uri="{0D108BD9-81ED-4DB2-BD59-A6C34878D82A}">
                    <a16:rowId xmlns:a16="http://schemas.microsoft.com/office/drawing/2014/main" val="4023479172"/>
                  </a:ext>
                </a:extLst>
              </a:tr>
              <a:tr h="142514">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ABAQUS Explicit</a:t>
                      </a:r>
                    </a:p>
                  </a:txBody>
                  <a:tcPr marL="68580" marR="68580" marT="0" marB="0">
                    <a:lnL>
                      <a:noFill/>
                    </a:lnL>
                    <a:lnR>
                      <a:noFill/>
                    </a:lnR>
                    <a:lnT>
                      <a:noFill/>
                    </a:lnT>
                    <a:lnB>
                      <a:noFill/>
                    </a:lnB>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53</a:t>
                      </a:r>
                    </a:p>
                  </a:txBody>
                  <a:tcPr marL="68580" marR="68580" marT="0" marB="0">
                    <a:lnL>
                      <a:noFill/>
                    </a:lnL>
                    <a:lnR>
                      <a:noFill/>
                    </a:lnR>
                    <a:lnT>
                      <a:noFill/>
                    </a:lnT>
                    <a:lnB>
                      <a:noFill/>
                    </a:lnB>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26</a:t>
                      </a:r>
                    </a:p>
                  </a:txBody>
                  <a:tcPr marL="68580" marR="68580" marT="0" marB="0">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30</a:t>
                      </a:r>
                    </a:p>
                  </a:txBody>
                  <a:tcPr marL="68580" marR="68580" marT="0" marB="0">
                    <a:lnL>
                      <a:noFill/>
                    </a:lnL>
                    <a:lnR>
                      <a:noFill/>
                    </a:lnR>
                    <a:lnT>
                      <a:noFill/>
                    </a:lnT>
                    <a:lnB>
                      <a:noFill/>
                    </a:lnB>
                  </a:tcPr>
                </a:tc>
                <a:extLst>
                  <a:ext uri="{0D108BD9-81ED-4DB2-BD59-A6C34878D82A}">
                    <a16:rowId xmlns:a16="http://schemas.microsoft.com/office/drawing/2014/main" val="3539412442"/>
                  </a:ext>
                </a:extLst>
              </a:tr>
              <a:tr h="142514">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ANSYS</a:t>
                      </a:r>
                    </a:p>
                  </a:txBody>
                  <a:tcPr marL="68580" marR="68580" marT="0" marB="0">
                    <a:lnL>
                      <a:noFill/>
                    </a:lnL>
                    <a:lnR>
                      <a:noFill/>
                    </a:lnR>
                    <a:lnT>
                      <a:noFill/>
                    </a:lnT>
                    <a:lnB>
                      <a:noFill/>
                    </a:lnB>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170</a:t>
                      </a:r>
                    </a:p>
                  </a:txBody>
                  <a:tcPr marL="68580" marR="68580" marT="0" marB="0">
                    <a:lnL>
                      <a:noFill/>
                    </a:lnL>
                    <a:lnR>
                      <a:noFill/>
                    </a:lnR>
                    <a:lnT>
                      <a:noFill/>
                    </a:lnT>
                    <a:lnB>
                      <a:noFill/>
                    </a:lnB>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16</a:t>
                      </a:r>
                    </a:p>
                  </a:txBody>
                  <a:tcPr marL="68580" marR="68580" marT="0" marB="0">
                    <a:lnL>
                      <a:noFill/>
                    </a:lnL>
                    <a:lnR>
                      <a:noFill/>
                    </a:lnR>
                    <a:lnT>
                      <a:noFill/>
                    </a:lnT>
                    <a:lnB>
                      <a:noFill/>
                    </a:lnB>
                  </a:tcPr>
                </a:tc>
                <a:extLst>
                  <a:ext uri="{0D108BD9-81ED-4DB2-BD59-A6C34878D82A}">
                    <a16:rowId xmlns:a16="http://schemas.microsoft.com/office/drawing/2014/main" val="2873471701"/>
                  </a:ext>
                </a:extLst>
              </a:tr>
              <a:tr h="176493">
                <a:tc>
                  <a:txBody>
                    <a:bodyPr/>
                    <a:lstStyle/>
                    <a:p>
                      <a:pPr marL="0" marR="0" algn="ctr">
                        <a:lnSpc>
                          <a:spcPct val="107000"/>
                        </a:lnSpc>
                        <a:spcBef>
                          <a:spcPts val="0"/>
                        </a:spcBef>
                        <a:spcAft>
                          <a:spcPts val="0"/>
                        </a:spcAft>
                        <a:tabLst>
                          <a:tab pos="673100" algn="ctr"/>
                        </a:tabLs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no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no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no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val="3250387340"/>
                  </a:ext>
                </a:extLst>
              </a:tr>
              <a:tr h="142514">
                <a:tc>
                  <a:txBody>
                    <a:bodyPr/>
                    <a:lstStyle/>
                    <a:p>
                      <a:pPr marL="0" marR="0" algn="ctr">
                        <a:lnSpc>
                          <a:spcPct val="107000"/>
                        </a:lnSpc>
                        <a:spcBef>
                          <a:spcPts val="0"/>
                        </a:spcBef>
                        <a:spcAft>
                          <a:spcPts val="0"/>
                        </a:spcAft>
                        <a:tabLst>
                          <a:tab pos="673100" algn="ctr"/>
                        </a:tabLst>
                      </a:pPr>
                      <a:r>
                        <a:rPr lang="en-US" sz="1100" dirty="0" err="1">
                          <a:effectLst/>
                          <a:latin typeface="Calibri" panose="020F0502020204030204" pitchFamily="34" charset="0"/>
                          <a:ea typeface="Calibri" panose="020F0502020204030204" pitchFamily="34" charset="0"/>
                          <a:cs typeface="Times New Roman" panose="02020603050405020304" pitchFamily="18" charset="0"/>
                        </a:rPr>
                        <a:t>swSim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0.02-0.62</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17.1</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41.9</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9456843"/>
                  </a:ext>
                </a:extLst>
              </a:tr>
            </a:tbl>
          </a:graphicData>
        </a:graphic>
      </p:graphicFrame>
      <p:sp>
        <p:nvSpPr>
          <p:cNvPr id="8" name="Content Placeholder 2">
            <a:extLst>
              <a:ext uri="{FF2B5EF4-FFF2-40B4-BE49-F238E27FC236}">
                <a16:creationId xmlns:a16="http://schemas.microsoft.com/office/drawing/2014/main" id="{24887E7C-E777-2945-B8F1-6463FF1E488B}"/>
              </a:ext>
            </a:extLst>
          </p:cNvPr>
          <p:cNvSpPr txBox="1">
            <a:spLocks/>
          </p:cNvSpPr>
          <p:nvPr/>
        </p:nvSpPr>
        <p:spPr>
          <a:xfrm>
            <a:off x="304801" y="1330041"/>
            <a:ext cx="6517225" cy="234924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en-US" sz="2000" dirty="0"/>
              <a:t>Experimental, FEM, and in-house code benchmark:</a:t>
            </a:r>
          </a:p>
          <a:p>
            <a:pPr marL="742950" lvl="1" indent="-285750">
              <a:buFont typeface="Arial" panose="020B0604020202020204" pitchFamily="34" charset="0"/>
              <a:buChar char="•"/>
            </a:pPr>
            <a:r>
              <a:rPr lang="en-US" sz="1400" dirty="0"/>
              <a:t>Normal incidence contact transducer. Delamination via Teflon insert between 2</a:t>
            </a:r>
            <a:r>
              <a:rPr lang="en-US" sz="1400" baseline="30000" dirty="0"/>
              <a:t>nd</a:t>
            </a:r>
            <a:r>
              <a:rPr lang="en-US" sz="1400" dirty="0"/>
              <a:t> and 3</a:t>
            </a:r>
            <a:r>
              <a:rPr lang="en-US" sz="1400" baseline="30000" dirty="0"/>
              <a:t>rd</a:t>
            </a:r>
            <a:r>
              <a:rPr lang="en-US" sz="1400" dirty="0"/>
              <a:t> ply.</a:t>
            </a:r>
          </a:p>
          <a:p>
            <a:pPr marL="742950" lvl="1" indent="-285750">
              <a:buFont typeface="Arial" panose="020B0604020202020204" pitchFamily="34" charset="0"/>
              <a:buChar char="•"/>
            </a:pPr>
            <a:r>
              <a:rPr lang="en-US" sz="1400" dirty="0"/>
              <a:t>Full wavefield capture via laser Doppler </a:t>
            </a:r>
            <a:r>
              <a:rPr lang="en-US" sz="1400" dirty="0" err="1"/>
              <a:t>vibrometry</a:t>
            </a:r>
            <a:r>
              <a:rPr lang="en-US" sz="1400" dirty="0"/>
              <a:t> (LDV).</a:t>
            </a:r>
          </a:p>
          <a:p>
            <a:pPr marL="342900" indent="-342900">
              <a:buFont typeface="Arial" panose="020B0604020202020204" pitchFamily="34" charset="0"/>
              <a:buChar char="•"/>
            </a:pPr>
            <a:r>
              <a:rPr lang="en-US" sz="2000" dirty="0"/>
              <a:t>Mode conversion and reflection off delamination edges.</a:t>
            </a:r>
          </a:p>
          <a:p>
            <a:pPr marL="342900" indent="-342900">
              <a:buFont typeface="Arial" panose="020B0604020202020204" pitchFamily="34" charset="0"/>
              <a:buChar char="•"/>
            </a:pPr>
            <a:r>
              <a:rPr lang="en-US" sz="2000" dirty="0"/>
              <a:t>Velocity/wavenumber/wavelength changes above delamination observed via simulation and LDV.</a:t>
            </a:r>
          </a:p>
          <a:p>
            <a:endParaRPr lang="en-US" dirty="0"/>
          </a:p>
        </p:txBody>
      </p:sp>
      <p:pic>
        <p:nvPicPr>
          <p:cNvPr id="9" name="Picture 8">
            <a:extLst>
              <a:ext uri="{FF2B5EF4-FFF2-40B4-BE49-F238E27FC236}">
                <a16:creationId xmlns:a16="http://schemas.microsoft.com/office/drawing/2014/main" id="{D213C7BD-D7FD-0746-8D9E-B4350FB2FE3A}"/>
              </a:ext>
            </a:extLst>
          </p:cNvPr>
          <p:cNvPicPr>
            <a:picLocks noChangeAspect="1"/>
          </p:cNvPicPr>
          <p:nvPr/>
        </p:nvPicPr>
        <p:blipFill rotWithShape="1">
          <a:blip r:embed="rId7"/>
          <a:srcRect t="3163" b="1499"/>
          <a:stretch/>
        </p:blipFill>
        <p:spPr>
          <a:xfrm>
            <a:off x="519130" y="3429000"/>
            <a:ext cx="2276359" cy="2009757"/>
          </a:xfrm>
          <a:prstGeom prst="rect">
            <a:avLst/>
          </a:prstGeom>
        </p:spPr>
      </p:pic>
      <p:sp>
        <p:nvSpPr>
          <p:cNvPr id="10" name="TextBox 9">
            <a:extLst>
              <a:ext uri="{FF2B5EF4-FFF2-40B4-BE49-F238E27FC236}">
                <a16:creationId xmlns:a16="http://schemas.microsoft.com/office/drawing/2014/main" id="{274D732A-A54B-8444-B88A-5B75035F097A}"/>
              </a:ext>
            </a:extLst>
          </p:cNvPr>
          <p:cNvSpPr txBox="1"/>
          <p:nvPr/>
        </p:nvSpPr>
        <p:spPr>
          <a:xfrm>
            <a:off x="353048" y="5488443"/>
            <a:ext cx="5642373" cy="415498"/>
          </a:xfrm>
          <a:prstGeom prst="rect">
            <a:avLst/>
          </a:prstGeom>
          <a:noFill/>
        </p:spPr>
        <p:txBody>
          <a:bodyPr wrap="square" rtlCol="0">
            <a:spAutoFit/>
          </a:bodyPr>
          <a:lstStyle/>
          <a:p>
            <a:r>
              <a:rPr lang="en-US" sz="1050" dirty="0"/>
              <a:t>Leckey, Cara AC, et al. "Simulation of guided-wave ultrasound propagation in composite laminates: Benchmark comparisons of numerical codes and experiment." </a:t>
            </a:r>
            <a:r>
              <a:rPr lang="en-US" sz="1050" dirty="0" err="1"/>
              <a:t>Ultrasonics</a:t>
            </a:r>
            <a:r>
              <a:rPr lang="en-US" sz="1050" dirty="0"/>
              <a:t> 84 (2018): 187-200.</a:t>
            </a:r>
            <a:endParaRPr lang="en-US" sz="1100" dirty="0"/>
          </a:p>
        </p:txBody>
      </p:sp>
      <p:pic>
        <p:nvPicPr>
          <p:cNvPr id="11" name="Picture 10">
            <a:extLst>
              <a:ext uri="{FF2B5EF4-FFF2-40B4-BE49-F238E27FC236}">
                <a16:creationId xmlns:a16="http://schemas.microsoft.com/office/drawing/2014/main" id="{7AAE169A-9EF8-AD42-87C1-C462CCD69610}"/>
              </a:ext>
            </a:extLst>
          </p:cNvPr>
          <p:cNvPicPr>
            <a:picLocks noChangeAspect="1"/>
          </p:cNvPicPr>
          <p:nvPr/>
        </p:nvPicPr>
        <p:blipFill rotWithShape="1">
          <a:blip r:embed="rId8"/>
          <a:srcRect l="19546" t="5681" r="14250" b="12500"/>
          <a:stretch/>
        </p:blipFill>
        <p:spPr>
          <a:xfrm>
            <a:off x="7103366" y="1215206"/>
            <a:ext cx="1805116" cy="1817740"/>
          </a:xfrm>
          <a:prstGeom prst="rect">
            <a:avLst/>
          </a:prstGeom>
        </p:spPr>
      </p:pic>
      <p:pic>
        <p:nvPicPr>
          <p:cNvPr id="12" name="Picture 11">
            <a:extLst>
              <a:ext uri="{FF2B5EF4-FFF2-40B4-BE49-F238E27FC236}">
                <a16:creationId xmlns:a16="http://schemas.microsoft.com/office/drawing/2014/main" id="{4656822D-C537-3242-99E9-82747280D6EB}"/>
              </a:ext>
            </a:extLst>
          </p:cNvPr>
          <p:cNvPicPr>
            <a:picLocks noChangeAspect="1"/>
          </p:cNvPicPr>
          <p:nvPr/>
        </p:nvPicPr>
        <p:blipFill>
          <a:blip r:embed="rId9"/>
          <a:stretch>
            <a:fillRect/>
          </a:stretch>
        </p:blipFill>
        <p:spPr>
          <a:xfrm>
            <a:off x="3247052" y="3639884"/>
            <a:ext cx="2520524" cy="1135660"/>
          </a:xfrm>
          <a:prstGeom prst="rect">
            <a:avLst/>
          </a:prstGeom>
        </p:spPr>
      </p:pic>
      <p:sp>
        <p:nvSpPr>
          <p:cNvPr id="13" name="TextBox 12">
            <a:extLst>
              <a:ext uri="{FF2B5EF4-FFF2-40B4-BE49-F238E27FC236}">
                <a16:creationId xmlns:a16="http://schemas.microsoft.com/office/drawing/2014/main" id="{C32FA3FF-570F-C84B-8C97-290EAB3839AA}"/>
              </a:ext>
            </a:extLst>
          </p:cNvPr>
          <p:cNvSpPr txBox="1"/>
          <p:nvPr/>
        </p:nvSpPr>
        <p:spPr>
          <a:xfrm>
            <a:off x="6769831" y="930996"/>
            <a:ext cx="2472214" cy="307777"/>
          </a:xfrm>
          <a:prstGeom prst="rect">
            <a:avLst/>
          </a:prstGeom>
          <a:noFill/>
        </p:spPr>
        <p:txBody>
          <a:bodyPr wrap="square" rtlCol="0">
            <a:spAutoFit/>
          </a:bodyPr>
          <a:lstStyle/>
          <a:p>
            <a:pPr algn="ctr"/>
            <a:r>
              <a:rPr lang="en-US" sz="1400" dirty="0"/>
              <a:t>Experimental</a:t>
            </a:r>
          </a:p>
        </p:txBody>
      </p:sp>
      <p:sp>
        <p:nvSpPr>
          <p:cNvPr id="14" name="TextBox 13">
            <a:extLst>
              <a:ext uri="{FF2B5EF4-FFF2-40B4-BE49-F238E27FC236}">
                <a16:creationId xmlns:a16="http://schemas.microsoft.com/office/drawing/2014/main" id="{797532E5-B57A-FC47-AD60-8EB36E9466DA}"/>
              </a:ext>
            </a:extLst>
          </p:cNvPr>
          <p:cNvSpPr txBox="1"/>
          <p:nvPr/>
        </p:nvSpPr>
        <p:spPr>
          <a:xfrm>
            <a:off x="9242017" y="930996"/>
            <a:ext cx="2387608" cy="307777"/>
          </a:xfrm>
          <a:prstGeom prst="rect">
            <a:avLst/>
          </a:prstGeom>
          <a:noFill/>
        </p:spPr>
        <p:txBody>
          <a:bodyPr wrap="square" rtlCol="0">
            <a:spAutoFit/>
          </a:bodyPr>
          <a:lstStyle/>
          <a:p>
            <a:pPr algn="ctr"/>
            <a:r>
              <a:rPr lang="en-US" sz="1400" dirty="0"/>
              <a:t>Simulated</a:t>
            </a:r>
          </a:p>
        </p:txBody>
      </p:sp>
      <p:sp>
        <p:nvSpPr>
          <p:cNvPr id="15" name="TextBox 14">
            <a:extLst>
              <a:ext uri="{FF2B5EF4-FFF2-40B4-BE49-F238E27FC236}">
                <a16:creationId xmlns:a16="http://schemas.microsoft.com/office/drawing/2014/main" id="{EAA44C03-1B5D-F445-9F9D-5125A5BADF09}"/>
              </a:ext>
            </a:extLst>
          </p:cNvPr>
          <p:cNvSpPr txBox="1"/>
          <p:nvPr/>
        </p:nvSpPr>
        <p:spPr>
          <a:xfrm>
            <a:off x="6451090" y="3287839"/>
            <a:ext cx="5486400" cy="307777"/>
          </a:xfrm>
          <a:prstGeom prst="rect">
            <a:avLst/>
          </a:prstGeom>
          <a:noFill/>
        </p:spPr>
        <p:txBody>
          <a:bodyPr wrap="square" rtlCol="0">
            <a:spAutoFit/>
          </a:bodyPr>
          <a:lstStyle/>
          <a:p>
            <a:pPr algn="ctr"/>
            <a:r>
              <a:rPr lang="en-US" sz="1400" dirty="0"/>
              <a:t>Run time comparison with COMSOL, Abaqus, ANSYS, </a:t>
            </a:r>
            <a:r>
              <a:rPr lang="en-US" sz="1400" dirty="0" err="1"/>
              <a:t>cpu</a:t>
            </a:r>
            <a:r>
              <a:rPr lang="en-US" sz="1400" dirty="0"/>
              <a:t> RSG</a:t>
            </a:r>
          </a:p>
        </p:txBody>
      </p:sp>
      <p:sp>
        <p:nvSpPr>
          <p:cNvPr id="16" name="Rectangle 15">
            <a:extLst>
              <a:ext uri="{FF2B5EF4-FFF2-40B4-BE49-F238E27FC236}">
                <a16:creationId xmlns:a16="http://schemas.microsoft.com/office/drawing/2014/main" id="{9ADADB3B-6522-B14C-928E-991F06D00DF2}"/>
              </a:ext>
            </a:extLst>
          </p:cNvPr>
          <p:cNvSpPr/>
          <p:nvPr/>
        </p:nvSpPr>
        <p:spPr bwMode="auto">
          <a:xfrm>
            <a:off x="6196580" y="5022987"/>
            <a:ext cx="5995420" cy="598491"/>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r>
              <a:rPr lang="en-US" sz="1600" dirty="0"/>
              <a:t>Between 2-3 orders of magnitude faster simulation time for converged model, using comparable compute resources</a:t>
            </a:r>
          </a:p>
        </p:txBody>
      </p:sp>
      <p:sp>
        <p:nvSpPr>
          <p:cNvPr id="17" name="TextBox 16">
            <a:extLst>
              <a:ext uri="{FF2B5EF4-FFF2-40B4-BE49-F238E27FC236}">
                <a16:creationId xmlns:a16="http://schemas.microsoft.com/office/drawing/2014/main" id="{A42E3A30-9E3D-774D-8FE8-9AE607F5474C}"/>
              </a:ext>
            </a:extLst>
          </p:cNvPr>
          <p:cNvSpPr txBox="1"/>
          <p:nvPr/>
        </p:nvSpPr>
        <p:spPr>
          <a:xfrm>
            <a:off x="7897561" y="538922"/>
            <a:ext cx="2387608" cy="307777"/>
          </a:xfrm>
          <a:prstGeom prst="rect">
            <a:avLst/>
          </a:prstGeom>
          <a:noFill/>
        </p:spPr>
        <p:txBody>
          <a:bodyPr wrap="square" rtlCol="0">
            <a:spAutoFit/>
          </a:bodyPr>
          <a:lstStyle/>
          <a:p>
            <a:pPr algn="ctr"/>
            <a:r>
              <a:rPr lang="en-US" sz="1400" dirty="0" err="1"/>
              <a:t>v</a:t>
            </a:r>
            <a:r>
              <a:rPr lang="en-US" sz="1400" baseline="-25000" dirty="0" err="1"/>
              <a:t>z</a:t>
            </a:r>
            <a:r>
              <a:rPr lang="en-US" sz="1400" dirty="0"/>
              <a:t> surface wavefield</a:t>
            </a:r>
          </a:p>
        </p:txBody>
      </p:sp>
      <p:pic>
        <p:nvPicPr>
          <p:cNvPr id="3" name="Audio 2">
            <a:hlinkClick r:id="" action="ppaction://media"/>
            <a:extLst>
              <a:ext uri="{FF2B5EF4-FFF2-40B4-BE49-F238E27FC236}">
                <a16:creationId xmlns:a16="http://schemas.microsoft.com/office/drawing/2014/main" id="{E0CDA60D-785D-C040-A6F8-F2FB87EB35D1}"/>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1226800" y="5892800"/>
            <a:ext cx="812800" cy="812800"/>
          </a:xfrm>
          <a:prstGeom prst="rect">
            <a:avLst/>
          </a:prstGeom>
        </p:spPr>
      </p:pic>
      <p:pic>
        <p:nvPicPr>
          <p:cNvPr id="18" name="Picture 13" descr="NASA insigniaCMYK">
            <a:extLst>
              <a:ext uri="{FF2B5EF4-FFF2-40B4-BE49-F238E27FC236}">
                <a16:creationId xmlns:a16="http://schemas.microsoft.com/office/drawing/2014/main" id="{17807736-63F9-1F4D-94F3-6CDC7C770A99}"/>
              </a:ext>
            </a:extLst>
          </p:cNvPr>
          <p:cNvPicPr preferRelativeResize="0">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11277600" y="140336"/>
            <a:ext cx="77787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3700562"/>
      </p:ext>
    </p:extLst>
  </p:cSld>
  <p:clrMapOvr>
    <a:masterClrMapping/>
  </p:clrMapOvr>
  <mc:AlternateContent xmlns:mc="http://schemas.openxmlformats.org/markup-compatibility/2006" xmlns:p14="http://schemas.microsoft.com/office/powerpoint/2010/main">
    <mc:Choice Requires="p14">
      <p:transition spd="slow" p14:dur="2000" advTm="85387"/>
    </mc:Choice>
    <mc:Fallback xmlns="">
      <p:transition spd="slow" advTm="853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261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audio isNarration="1">
              <p:cMediaNode vol="80000" showWhenStopped="0">
                <p:cTn id="16"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13" objId="4"/>
        <p14:stopEvt time="26181" objId="4"/>
        <p14:playEvt time="32206" objId="4"/>
        <p14:stopEvt time="58338" objId="4"/>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DFA5F-60B6-584C-A548-2E4FF7C0C365}"/>
              </a:ext>
            </a:extLst>
          </p:cNvPr>
          <p:cNvSpPr>
            <a:spLocks noGrp="1"/>
          </p:cNvSpPr>
          <p:nvPr>
            <p:ph type="title"/>
          </p:nvPr>
        </p:nvSpPr>
        <p:spPr>
          <a:xfrm>
            <a:off x="337580" y="239261"/>
            <a:ext cx="10935846" cy="1082911"/>
          </a:xfrm>
        </p:spPr>
        <p:txBody>
          <a:bodyPr/>
          <a:lstStyle/>
          <a:p>
            <a:r>
              <a:rPr lang="en-US" sz="4000" b="1" dirty="0">
                <a:latin typeface="Arial" panose="020B0604020202020204" pitchFamily="34" charset="0"/>
                <a:cs typeface="Arial" panose="020B0604020202020204" pitchFamily="34" charset="0"/>
              </a:rPr>
              <a:t>Example Results – Flat Bottom Hole</a:t>
            </a:r>
          </a:p>
        </p:txBody>
      </p:sp>
      <p:grpSp>
        <p:nvGrpSpPr>
          <p:cNvPr id="4" name="Group 3">
            <a:extLst>
              <a:ext uri="{FF2B5EF4-FFF2-40B4-BE49-F238E27FC236}">
                <a16:creationId xmlns:a16="http://schemas.microsoft.com/office/drawing/2014/main" id="{4FA286D5-D5FF-2B4B-9015-3FEEBA97F6C9}"/>
              </a:ext>
            </a:extLst>
          </p:cNvPr>
          <p:cNvGrpSpPr/>
          <p:nvPr/>
        </p:nvGrpSpPr>
        <p:grpSpPr>
          <a:xfrm>
            <a:off x="626646" y="1322172"/>
            <a:ext cx="9588846" cy="2542279"/>
            <a:chOff x="911423" y="2167841"/>
            <a:chExt cx="11318824" cy="3108562"/>
          </a:xfrm>
        </p:grpSpPr>
        <p:grpSp>
          <p:nvGrpSpPr>
            <p:cNvPr id="5" name="Group 4">
              <a:extLst>
                <a:ext uri="{FF2B5EF4-FFF2-40B4-BE49-F238E27FC236}">
                  <a16:creationId xmlns:a16="http://schemas.microsoft.com/office/drawing/2014/main" id="{0A1BF8BB-08F6-F642-9A13-47C197AF901D}"/>
                </a:ext>
              </a:extLst>
            </p:cNvPr>
            <p:cNvGrpSpPr/>
            <p:nvPr/>
          </p:nvGrpSpPr>
          <p:grpSpPr>
            <a:xfrm>
              <a:off x="911423" y="2167841"/>
              <a:ext cx="5514186" cy="3108562"/>
              <a:chOff x="911423" y="2167841"/>
              <a:chExt cx="5514186" cy="3108562"/>
            </a:xfrm>
          </p:grpSpPr>
          <p:grpSp>
            <p:nvGrpSpPr>
              <p:cNvPr id="17" name="Group 16">
                <a:extLst>
                  <a:ext uri="{FF2B5EF4-FFF2-40B4-BE49-F238E27FC236}">
                    <a16:creationId xmlns:a16="http://schemas.microsoft.com/office/drawing/2014/main" id="{53DC3615-C8FA-5046-B6B0-3C23B62C9C46}"/>
                  </a:ext>
                </a:extLst>
              </p:cNvPr>
              <p:cNvGrpSpPr/>
              <p:nvPr/>
            </p:nvGrpSpPr>
            <p:grpSpPr>
              <a:xfrm>
                <a:off x="1449571" y="2167841"/>
                <a:ext cx="4976038" cy="2532949"/>
                <a:chOff x="1449571" y="2167841"/>
                <a:chExt cx="4976038" cy="2532949"/>
              </a:xfrm>
            </p:grpSpPr>
            <p:sp>
              <p:nvSpPr>
                <p:cNvPr id="32" name="Rectangle 31">
                  <a:extLst>
                    <a:ext uri="{FF2B5EF4-FFF2-40B4-BE49-F238E27FC236}">
                      <a16:creationId xmlns:a16="http://schemas.microsoft.com/office/drawing/2014/main" id="{FD8545A9-97E7-E248-BAF1-23222B2C23E5}"/>
                    </a:ext>
                  </a:extLst>
                </p:cNvPr>
                <p:cNvSpPr/>
                <p:nvPr/>
              </p:nvSpPr>
              <p:spPr>
                <a:xfrm>
                  <a:off x="1449571" y="2167841"/>
                  <a:ext cx="4976038" cy="253294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07DD0B5B-ABA8-7D4C-B3EE-56854D0CD6B7}"/>
                    </a:ext>
                  </a:extLst>
                </p:cNvPr>
                <p:cNvSpPr/>
                <p:nvPr/>
              </p:nvSpPr>
              <p:spPr>
                <a:xfrm>
                  <a:off x="4918778" y="2977115"/>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34" name="TextBox 33">
                  <a:extLst>
                    <a:ext uri="{FF2B5EF4-FFF2-40B4-BE49-F238E27FC236}">
                      <a16:creationId xmlns:a16="http://schemas.microsoft.com/office/drawing/2014/main" id="{A6E1664F-B810-0C4E-89E7-4A62EF75DB98}"/>
                    </a:ext>
                  </a:extLst>
                </p:cNvPr>
                <p:cNvSpPr txBox="1"/>
                <p:nvPr/>
              </p:nvSpPr>
              <p:spPr>
                <a:xfrm>
                  <a:off x="4663304" y="2592968"/>
                  <a:ext cx="1464909" cy="451599"/>
                </a:xfrm>
                <a:prstGeom prst="rect">
                  <a:avLst/>
                </a:prstGeom>
                <a:noFill/>
              </p:spPr>
              <p:txBody>
                <a:bodyPr wrap="square" rtlCol="0">
                  <a:spAutoFit/>
                </a:bodyPr>
                <a:lstStyle/>
                <a:p>
                  <a:pPr algn="ctr"/>
                  <a:r>
                    <a:rPr lang="en-US" dirty="0"/>
                    <a:t>Transducer</a:t>
                  </a:r>
                </a:p>
              </p:txBody>
            </p:sp>
          </p:grpSp>
          <p:grpSp>
            <p:nvGrpSpPr>
              <p:cNvPr id="18" name="Group 17">
                <a:extLst>
                  <a:ext uri="{FF2B5EF4-FFF2-40B4-BE49-F238E27FC236}">
                    <a16:creationId xmlns:a16="http://schemas.microsoft.com/office/drawing/2014/main" id="{0568163F-D690-1D46-B801-96A5B949A344}"/>
                  </a:ext>
                </a:extLst>
              </p:cNvPr>
              <p:cNvGrpSpPr/>
              <p:nvPr/>
            </p:nvGrpSpPr>
            <p:grpSpPr>
              <a:xfrm>
                <a:off x="4837261" y="3097690"/>
                <a:ext cx="995917" cy="369332"/>
                <a:chOff x="4837261" y="2481005"/>
                <a:chExt cx="995917" cy="369332"/>
              </a:xfrm>
            </p:grpSpPr>
            <p:cxnSp>
              <p:nvCxnSpPr>
                <p:cNvPr id="30" name="Straight Arrow Connector 29">
                  <a:extLst>
                    <a:ext uri="{FF2B5EF4-FFF2-40B4-BE49-F238E27FC236}">
                      <a16:creationId xmlns:a16="http://schemas.microsoft.com/office/drawing/2014/main" id="{36160167-2A5F-8743-8A1D-07865316954E}"/>
                    </a:ext>
                  </a:extLst>
                </p:cNvPr>
                <p:cNvCxnSpPr>
                  <a:cxnSpLocks/>
                </p:cNvCxnSpPr>
                <p:nvPr/>
              </p:nvCxnSpPr>
              <p:spPr>
                <a:xfrm>
                  <a:off x="4918778" y="2819329"/>
                  <a:ext cx="914400"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8E9EE3AA-8A68-7543-85AE-F56C270C9D23}"/>
                    </a:ext>
                  </a:extLst>
                </p:cNvPr>
                <p:cNvSpPr txBox="1"/>
                <p:nvPr/>
              </p:nvSpPr>
              <p:spPr>
                <a:xfrm>
                  <a:off x="4837261" y="2481005"/>
                  <a:ext cx="995917" cy="369332"/>
                </a:xfrm>
                <a:prstGeom prst="rect">
                  <a:avLst/>
                </a:prstGeom>
                <a:noFill/>
              </p:spPr>
              <p:txBody>
                <a:bodyPr wrap="square" rtlCol="0">
                  <a:spAutoFit/>
                </a:bodyPr>
                <a:lstStyle/>
                <a:p>
                  <a:pPr algn="ctr"/>
                  <a:r>
                    <a:rPr lang="en-US" dirty="0"/>
                    <a:t>19 mm</a:t>
                  </a:r>
                </a:p>
              </p:txBody>
            </p:sp>
          </p:grpSp>
          <p:grpSp>
            <p:nvGrpSpPr>
              <p:cNvPr id="19" name="Group 18">
                <a:extLst>
                  <a:ext uri="{FF2B5EF4-FFF2-40B4-BE49-F238E27FC236}">
                    <a16:creationId xmlns:a16="http://schemas.microsoft.com/office/drawing/2014/main" id="{F71604F3-1595-8748-A214-658AB1E3B6FB}"/>
                  </a:ext>
                </a:extLst>
              </p:cNvPr>
              <p:cNvGrpSpPr/>
              <p:nvPr/>
            </p:nvGrpSpPr>
            <p:grpSpPr>
              <a:xfrm>
                <a:off x="2637148" y="4221505"/>
                <a:ext cx="2734952" cy="451600"/>
                <a:chOff x="4701362" y="2619755"/>
                <a:chExt cx="1349231" cy="451600"/>
              </a:xfrm>
            </p:grpSpPr>
            <p:cxnSp>
              <p:nvCxnSpPr>
                <p:cNvPr id="28" name="Straight Arrow Connector 27">
                  <a:extLst>
                    <a:ext uri="{FF2B5EF4-FFF2-40B4-BE49-F238E27FC236}">
                      <a16:creationId xmlns:a16="http://schemas.microsoft.com/office/drawing/2014/main" id="{6F368C05-11C0-0346-9C96-388640AE193D}"/>
                    </a:ext>
                  </a:extLst>
                </p:cNvPr>
                <p:cNvCxnSpPr>
                  <a:cxnSpLocks/>
                </p:cNvCxnSpPr>
                <p:nvPr/>
              </p:nvCxnSpPr>
              <p:spPr>
                <a:xfrm>
                  <a:off x="4701362" y="2819329"/>
                  <a:ext cx="1349231"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69F0FA21-5607-5944-8564-1892AA10F57C}"/>
                    </a:ext>
                  </a:extLst>
                </p:cNvPr>
                <p:cNvSpPr txBox="1"/>
                <p:nvPr/>
              </p:nvSpPr>
              <p:spPr>
                <a:xfrm>
                  <a:off x="5158968" y="2619755"/>
                  <a:ext cx="520525" cy="451600"/>
                </a:xfrm>
                <a:prstGeom prst="rect">
                  <a:avLst/>
                </a:prstGeom>
                <a:solidFill>
                  <a:schemeClr val="bg1">
                    <a:lumMod val="85000"/>
                  </a:schemeClr>
                </a:solidFill>
              </p:spPr>
              <p:txBody>
                <a:bodyPr wrap="square" rtlCol="0">
                  <a:spAutoFit/>
                </a:bodyPr>
                <a:lstStyle/>
                <a:p>
                  <a:pPr algn="ctr"/>
                  <a:r>
                    <a:rPr lang="en-US" dirty="0"/>
                    <a:t>64 mm</a:t>
                  </a:r>
                </a:p>
              </p:txBody>
            </p:sp>
          </p:grpSp>
          <p:cxnSp>
            <p:nvCxnSpPr>
              <p:cNvPr id="20" name="Straight Connector 19">
                <a:extLst>
                  <a:ext uri="{FF2B5EF4-FFF2-40B4-BE49-F238E27FC236}">
                    <a16:creationId xmlns:a16="http://schemas.microsoft.com/office/drawing/2014/main" id="{3530B348-D6EB-5644-B9C0-EF942A7D0CE5}"/>
                  </a:ext>
                </a:extLst>
              </p:cNvPr>
              <p:cNvCxnSpPr>
                <a:cxnSpLocks/>
                <a:stCxn id="33" idx="0"/>
              </p:cNvCxnSpPr>
              <p:nvPr/>
            </p:nvCxnSpPr>
            <p:spPr>
              <a:xfrm flipH="1">
                <a:off x="5372100" y="2977115"/>
                <a:ext cx="3878" cy="144396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40C94CD-C23F-3945-8B43-2E75F1C57215}"/>
                  </a:ext>
                </a:extLst>
              </p:cNvPr>
              <p:cNvCxnSpPr>
                <a:cxnSpLocks/>
                <a:stCxn id="6" idx="0"/>
              </p:cNvCxnSpPr>
              <p:nvPr/>
            </p:nvCxnSpPr>
            <p:spPr>
              <a:xfrm>
                <a:off x="2602442" y="3000727"/>
                <a:ext cx="16157" cy="142035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3D210217-8DAA-A04F-95CF-86FC2BE37FB5}"/>
                  </a:ext>
                </a:extLst>
              </p:cNvPr>
              <p:cNvGrpSpPr/>
              <p:nvPr/>
            </p:nvGrpSpPr>
            <p:grpSpPr>
              <a:xfrm>
                <a:off x="1449571" y="4824803"/>
                <a:ext cx="4976038" cy="451600"/>
                <a:chOff x="4701362" y="2619755"/>
                <a:chExt cx="1349231" cy="451600"/>
              </a:xfrm>
            </p:grpSpPr>
            <p:cxnSp>
              <p:nvCxnSpPr>
                <p:cNvPr id="26" name="Straight Arrow Connector 25">
                  <a:extLst>
                    <a:ext uri="{FF2B5EF4-FFF2-40B4-BE49-F238E27FC236}">
                      <a16:creationId xmlns:a16="http://schemas.microsoft.com/office/drawing/2014/main" id="{C76F6FF9-4E35-8544-949B-852D02AD93F3}"/>
                    </a:ext>
                  </a:extLst>
                </p:cNvPr>
                <p:cNvCxnSpPr>
                  <a:cxnSpLocks/>
                </p:cNvCxnSpPr>
                <p:nvPr/>
              </p:nvCxnSpPr>
              <p:spPr>
                <a:xfrm>
                  <a:off x="4701362" y="2819329"/>
                  <a:ext cx="1349231"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3C150110-488D-1C47-A3D9-2D16CB678B27}"/>
                    </a:ext>
                  </a:extLst>
                </p:cNvPr>
                <p:cNvSpPr txBox="1"/>
                <p:nvPr/>
              </p:nvSpPr>
              <p:spPr>
                <a:xfrm>
                  <a:off x="5247761" y="2619755"/>
                  <a:ext cx="324991" cy="451600"/>
                </a:xfrm>
                <a:prstGeom prst="rect">
                  <a:avLst/>
                </a:prstGeom>
                <a:solidFill>
                  <a:schemeClr val="bg1"/>
                </a:solidFill>
              </p:spPr>
              <p:txBody>
                <a:bodyPr wrap="square" rtlCol="0">
                  <a:spAutoFit/>
                </a:bodyPr>
                <a:lstStyle/>
                <a:p>
                  <a:pPr algn="ctr"/>
                  <a:r>
                    <a:rPr lang="en-US" dirty="0"/>
                    <a:t>120 mm</a:t>
                  </a:r>
                </a:p>
              </p:txBody>
            </p:sp>
          </p:grpSp>
          <p:grpSp>
            <p:nvGrpSpPr>
              <p:cNvPr id="23" name="Group 22">
                <a:extLst>
                  <a:ext uri="{FF2B5EF4-FFF2-40B4-BE49-F238E27FC236}">
                    <a16:creationId xmlns:a16="http://schemas.microsoft.com/office/drawing/2014/main" id="{AE88871D-FE4E-5741-8800-5DCAF6C423EA}"/>
                  </a:ext>
                </a:extLst>
              </p:cNvPr>
              <p:cNvGrpSpPr/>
              <p:nvPr/>
            </p:nvGrpSpPr>
            <p:grpSpPr>
              <a:xfrm rot="16200000">
                <a:off x="-137069" y="3216333"/>
                <a:ext cx="2532949" cy="435965"/>
                <a:chOff x="4801016" y="2586438"/>
                <a:chExt cx="1249577" cy="435965"/>
              </a:xfrm>
            </p:grpSpPr>
            <p:cxnSp>
              <p:nvCxnSpPr>
                <p:cNvPr id="24" name="Straight Arrow Connector 23">
                  <a:extLst>
                    <a:ext uri="{FF2B5EF4-FFF2-40B4-BE49-F238E27FC236}">
                      <a16:creationId xmlns:a16="http://schemas.microsoft.com/office/drawing/2014/main" id="{FA7A7A97-A4AD-BF4D-8160-87620136CC92}"/>
                    </a:ext>
                  </a:extLst>
                </p:cNvPr>
                <p:cNvCxnSpPr>
                  <a:cxnSpLocks/>
                </p:cNvCxnSpPr>
                <p:nvPr/>
              </p:nvCxnSpPr>
              <p:spPr>
                <a:xfrm rot="5400000" flipH="1" flipV="1">
                  <a:off x="5421035" y="2199310"/>
                  <a:ext cx="9539" cy="1249577"/>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2A67A9BA-0A70-814B-A317-9895819DFBB4}"/>
                    </a:ext>
                  </a:extLst>
                </p:cNvPr>
                <p:cNvSpPr txBox="1"/>
                <p:nvPr/>
              </p:nvSpPr>
              <p:spPr>
                <a:xfrm>
                  <a:off x="5158969" y="2586438"/>
                  <a:ext cx="630453" cy="435965"/>
                </a:xfrm>
                <a:prstGeom prst="rect">
                  <a:avLst/>
                </a:prstGeom>
                <a:solidFill>
                  <a:schemeClr val="bg1"/>
                </a:solidFill>
              </p:spPr>
              <p:txBody>
                <a:bodyPr wrap="square" rtlCol="0">
                  <a:spAutoFit/>
                </a:bodyPr>
                <a:lstStyle/>
                <a:p>
                  <a:pPr algn="ctr"/>
                  <a:r>
                    <a:rPr lang="en-US" dirty="0"/>
                    <a:t>60 mm</a:t>
                  </a:r>
                </a:p>
              </p:txBody>
            </p:sp>
          </p:grpSp>
        </p:grpSp>
        <p:sp>
          <p:nvSpPr>
            <p:cNvPr id="6" name="Oval 5">
              <a:extLst>
                <a:ext uri="{FF2B5EF4-FFF2-40B4-BE49-F238E27FC236}">
                  <a16:creationId xmlns:a16="http://schemas.microsoft.com/office/drawing/2014/main" id="{77395BF5-10A2-134E-920D-686615D12498}"/>
                </a:ext>
              </a:extLst>
            </p:cNvPr>
            <p:cNvSpPr/>
            <p:nvPr/>
          </p:nvSpPr>
          <p:spPr>
            <a:xfrm>
              <a:off x="2145242" y="3000727"/>
              <a:ext cx="914400" cy="914400"/>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7" name="TextBox 6">
              <a:extLst>
                <a:ext uri="{FF2B5EF4-FFF2-40B4-BE49-F238E27FC236}">
                  <a16:creationId xmlns:a16="http://schemas.microsoft.com/office/drawing/2014/main" id="{AA8DC55B-5991-4442-842C-51DE59589E5A}"/>
                </a:ext>
              </a:extLst>
            </p:cNvPr>
            <p:cNvSpPr txBox="1"/>
            <p:nvPr/>
          </p:nvSpPr>
          <p:spPr>
            <a:xfrm>
              <a:off x="2076788" y="3116500"/>
              <a:ext cx="995917" cy="369332"/>
            </a:xfrm>
            <a:prstGeom prst="rect">
              <a:avLst/>
            </a:prstGeom>
            <a:noFill/>
          </p:spPr>
          <p:txBody>
            <a:bodyPr wrap="square" rtlCol="0">
              <a:spAutoFit/>
            </a:bodyPr>
            <a:lstStyle/>
            <a:p>
              <a:pPr algn="ctr"/>
              <a:r>
                <a:rPr lang="en-US" dirty="0"/>
                <a:t>20 mm</a:t>
              </a:r>
            </a:p>
          </p:txBody>
        </p:sp>
        <p:cxnSp>
          <p:nvCxnSpPr>
            <p:cNvPr id="8" name="Straight Arrow Connector 7">
              <a:extLst>
                <a:ext uri="{FF2B5EF4-FFF2-40B4-BE49-F238E27FC236}">
                  <a16:creationId xmlns:a16="http://schemas.microsoft.com/office/drawing/2014/main" id="{E766187D-EDA9-D745-B7F3-4D284ED50DA0}"/>
                </a:ext>
              </a:extLst>
            </p:cNvPr>
            <p:cNvCxnSpPr>
              <a:cxnSpLocks/>
            </p:cNvCxnSpPr>
            <p:nvPr/>
          </p:nvCxnSpPr>
          <p:spPr>
            <a:xfrm>
              <a:off x="2145242" y="3449077"/>
              <a:ext cx="914400"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DF02708F-47D1-184D-9A2F-E4CD7CDEC2AD}"/>
                </a:ext>
              </a:extLst>
            </p:cNvPr>
            <p:cNvSpPr/>
            <p:nvPr/>
          </p:nvSpPr>
          <p:spPr>
            <a:xfrm>
              <a:off x="6741815" y="3385986"/>
              <a:ext cx="4976038" cy="27971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3D22516-9D12-F044-A0CB-82BD8D4A750B}"/>
                </a:ext>
              </a:extLst>
            </p:cNvPr>
            <p:cNvSpPr txBox="1"/>
            <p:nvPr/>
          </p:nvSpPr>
          <p:spPr>
            <a:xfrm>
              <a:off x="9782767" y="2816060"/>
              <a:ext cx="1555438" cy="451599"/>
            </a:xfrm>
            <a:prstGeom prst="rect">
              <a:avLst/>
            </a:prstGeom>
            <a:noFill/>
          </p:spPr>
          <p:txBody>
            <a:bodyPr wrap="square" rtlCol="0">
              <a:spAutoFit/>
            </a:bodyPr>
            <a:lstStyle/>
            <a:p>
              <a:pPr algn="ctr"/>
              <a:r>
                <a:rPr lang="en-US" dirty="0"/>
                <a:t>Transducer</a:t>
              </a:r>
            </a:p>
          </p:txBody>
        </p:sp>
        <p:sp>
          <p:nvSpPr>
            <p:cNvPr id="11" name="Rectangle 10">
              <a:extLst>
                <a:ext uri="{FF2B5EF4-FFF2-40B4-BE49-F238E27FC236}">
                  <a16:creationId xmlns:a16="http://schemas.microsoft.com/office/drawing/2014/main" id="{F1C2E847-E885-F748-A9A3-292F74A21A82}"/>
                </a:ext>
              </a:extLst>
            </p:cNvPr>
            <p:cNvSpPr/>
            <p:nvPr/>
          </p:nvSpPr>
          <p:spPr>
            <a:xfrm>
              <a:off x="10022054" y="3185393"/>
              <a:ext cx="953588" cy="2005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A7A393A-2087-4147-90D7-6CABF646E8DE}"/>
                </a:ext>
              </a:extLst>
            </p:cNvPr>
            <p:cNvSpPr/>
            <p:nvPr/>
          </p:nvSpPr>
          <p:spPr>
            <a:xfrm>
              <a:off x="7578480" y="3606171"/>
              <a:ext cx="953588" cy="76684"/>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855B026D-655B-6946-B1C0-56AB53CFBC74}"/>
                </a:ext>
              </a:extLst>
            </p:cNvPr>
            <p:cNvCxnSpPr>
              <a:cxnSpLocks/>
            </p:cNvCxnSpPr>
            <p:nvPr/>
          </p:nvCxnSpPr>
          <p:spPr>
            <a:xfrm>
              <a:off x="6741815" y="3975205"/>
              <a:ext cx="4976038"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7B64CCC-5F38-9E49-998A-5469EDD685C7}"/>
                </a:ext>
              </a:extLst>
            </p:cNvPr>
            <p:cNvSpPr txBox="1"/>
            <p:nvPr/>
          </p:nvSpPr>
          <p:spPr>
            <a:xfrm>
              <a:off x="8756965" y="3775631"/>
              <a:ext cx="1265089" cy="451599"/>
            </a:xfrm>
            <a:prstGeom prst="rect">
              <a:avLst/>
            </a:prstGeom>
            <a:solidFill>
              <a:schemeClr val="bg1"/>
            </a:solidFill>
          </p:spPr>
          <p:txBody>
            <a:bodyPr wrap="square" rtlCol="0">
              <a:spAutoFit/>
            </a:bodyPr>
            <a:lstStyle/>
            <a:p>
              <a:pPr algn="ctr"/>
              <a:r>
                <a:rPr lang="en-US" dirty="0"/>
                <a:t>120 mm</a:t>
              </a:r>
            </a:p>
          </p:txBody>
        </p:sp>
        <p:cxnSp>
          <p:nvCxnSpPr>
            <p:cNvPr id="15" name="Straight Arrow Connector 14">
              <a:extLst>
                <a:ext uri="{FF2B5EF4-FFF2-40B4-BE49-F238E27FC236}">
                  <a16:creationId xmlns:a16="http://schemas.microsoft.com/office/drawing/2014/main" id="{0F6822F7-6913-F34E-A5B9-BC5A5FD7F918}"/>
                </a:ext>
              </a:extLst>
            </p:cNvPr>
            <p:cNvCxnSpPr>
              <a:cxnSpLocks/>
            </p:cNvCxnSpPr>
            <p:nvPr/>
          </p:nvCxnSpPr>
          <p:spPr>
            <a:xfrm flipV="1">
              <a:off x="11812307" y="3385987"/>
              <a:ext cx="1" cy="279709"/>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390695A-93DD-AE46-8FB1-8D41FCD6E0F8}"/>
                </a:ext>
              </a:extLst>
            </p:cNvPr>
            <p:cNvSpPr txBox="1"/>
            <p:nvPr/>
          </p:nvSpPr>
          <p:spPr>
            <a:xfrm rot="16200000">
              <a:off x="11418989" y="3315627"/>
              <a:ext cx="1253184" cy="369332"/>
            </a:xfrm>
            <a:prstGeom prst="rect">
              <a:avLst/>
            </a:prstGeom>
            <a:solidFill>
              <a:schemeClr val="bg1"/>
            </a:solidFill>
          </p:spPr>
          <p:txBody>
            <a:bodyPr wrap="square" rtlCol="0">
              <a:spAutoFit/>
            </a:bodyPr>
            <a:lstStyle/>
            <a:p>
              <a:pPr algn="ctr"/>
              <a:r>
                <a:rPr lang="en-US" dirty="0"/>
                <a:t>0.92 mm</a:t>
              </a:r>
            </a:p>
          </p:txBody>
        </p:sp>
      </p:grpSp>
      <p:pic>
        <p:nvPicPr>
          <p:cNvPr id="35" name="FBH_bwr" descr="FBH_bwr">
            <a:hlinkClick r:id="" action="ppaction://media"/>
            <a:extLst>
              <a:ext uri="{FF2B5EF4-FFF2-40B4-BE49-F238E27FC236}">
                <a16:creationId xmlns:a16="http://schemas.microsoft.com/office/drawing/2014/main" id="{E72E7AA2-71B0-E840-A447-4531554E067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8"/>
          <a:srcRect l="11070" t="12185" b="32460"/>
          <a:stretch/>
        </p:blipFill>
        <p:spPr>
          <a:xfrm>
            <a:off x="5526560" y="3529539"/>
            <a:ext cx="4859536" cy="2268593"/>
          </a:xfrm>
          <a:prstGeom prst="rect">
            <a:avLst/>
          </a:prstGeom>
        </p:spPr>
      </p:pic>
      <p:pic>
        <p:nvPicPr>
          <p:cNvPr id="36" name="FBH_top_bwr" descr="FBH_top_bwr">
            <a:hlinkClick r:id="" action="ppaction://media"/>
            <a:extLst>
              <a:ext uri="{FF2B5EF4-FFF2-40B4-BE49-F238E27FC236}">
                <a16:creationId xmlns:a16="http://schemas.microsoft.com/office/drawing/2014/main" id="{03BE5C81-07C5-A949-A01B-D68D6C715BF6}"/>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9"/>
          <a:srcRect t="12185" r="8629" b="32460"/>
          <a:stretch/>
        </p:blipFill>
        <p:spPr>
          <a:xfrm>
            <a:off x="379145" y="3529541"/>
            <a:ext cx="4992956" cy="2268592"/>
          </a:xfrm>
          <a:prstGeom prst="rect">
            <a:avLst/>
          </a:prstGeom>
        </p:spPr>
      </p:pic>
      <p:pic>
        <p:nvPicPr>
          <p:cNvPr id="3" name="Audio 2">
            <a:hlinkClick r:id="" action="ppaction://media"/>
            <a:extLst>
              <a:ext uri="{FF2B5EF4-FFF2-40B4-BE49-F238E27FC236}">
                <a16:creationId xmlns:a16="http://schemas.microsoft.com/office/drawing/2014/main" id="{C170DFE0-0D60-8944-938B-C894222C32FE}"/>
              </a:ext>
            </a:extLst>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11226800" y="5892800"/>
            <a:ext cx="812800" cy="812800"/>
          </a:xfrm>
          <a:prstGeom prst="rect">
            <a:avLst/>
          </a:prstGeom>
        </p:spPr>
      </p:pic>
      <p:pic>
        <p:nvPicPr>
          <p:cNvPr id="37" name="Picture 13" descr="NASA insigniaCMYK">
            <a:extLst>
              <a:ext uri="{FF2B5EF4-FFF2-40B4-BE49-F238E27FC236}">
                <a16:creationId xmlns:a16="http://schemas.microsoft.com/office/drawing/2014/main" id="{8FAD4762-B519-784D-891F-FBAFD880E53D}"/>
              </a:ext>
            </a:extLst>
          </p:cNvPr>
          <p:cNvPicPr preferRelativeResize="0">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11277600" y="140336"/>
            <a:ext cx="77787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9423704"/>
      </p:ext>
    </p:extLst>
  </p:cSld>
  <p:clrMapOvr>
    <a:masterClrMapping/>
  </p:clrMapOvr>
  <mc:AlternateContent xmlns:mc="http://schemas.openxmlformats.org/markup-compatibility/2006" xmlns:p14="http://schemas.microsoft.com/office/powerpoint/2010/main">
    <mc:Choice Requires="p14">
      <p:transition spd="slow" p14:dur="2000" advTm="24087"/>
    </mc:Choice>
    <mc:Fallback xmlns="">
      <p:transition spd="slow" advTm="240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3050" fill="hold"/>
                                        <p:tgtEl>
                                          <p:spTgt spid="36"/>
                                        </p:tgtEl>
                                      </p:cBhvr>
                                    </p:cmd>
                                  </p:childTnLst>
                                </p:cTn>
                              </p:par>
                            </p:childTnLst>
                          </p:cTn>
                        </p:par>
                        <p:par>
                          <p:cTn id="10" fill="hold">
                            <p:stCondLst>
                              <p:cond delay="13050"/>
                            </p:stCondLst>
                            <p:childTnLst>
                              <p:par>
                                <p:cTn id="11" presetID="1" presetClass="mediacall" presetSubtype="0" fill="hold" nodeType="afterEffect">
                                  <p:stCondLst>
                                    <p:cond delay="0"/>
                                  </p:stCondLst>
                                  <p:childTnLst>
                                    <p:cmd type="call" cmd="playFrom(0.0)">
                                      <p:cBhvr>
                                        <p:cTn id="12" dur="13050" fill="hold"/>
                                        <p:tgtEl>
                                          <p:spTgt spid="3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36"/>
                </p:tgtEl>
              </p:cMediaNode>
            </p:video>
            <p:seq concurrent="1" nextAc="seek">
              <p:cTn id="14" restart="whenNotActive" fill="hold" evtFilter="cancelBubble" nodeType="interactiveSeq">
                <p:stCondLst>
                  <p:cond evt="onClick" delay="0">
                    <p:tgtEl>
                      <p:spTgt spid="36"/>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36"/>
                                        </p:tgtEl>
                                      </p:cBhvr>
                                    </p:cmd>
                                  </p:childTnLst>
                                </p:cTn>
                              </p:par>
                            </p:childTnLst>
                          </p:cTn>
                        </p:par>
                      </p:childTnLst>
                    </p:cTn>
                  </p:par>
                </p:childTnLst>
              </p:cTn>
              <p:nextCondLst>
                <p:cond evt="onClick" delay="0">
                  <p:tgtEl>
                    <p:spTgt spid="36"/>
                  </p:tgtEl>
                </p:cond>
              </p:nextCondLst>
            </p:seq>
            <p:video>
              <p:cMediaNode vol="80000">
                <p:cTn id="19" fill="hold" display="0">
                  <p:stCondLst>
                    <p:cond delay="indefinite"/>
                  </p:stCondLst>
                </p:cTn>
                <p:tgtEl>
                  <p:spTgt spid="35"/>
                </p:tgtEl>
              </p:cMediaNode>
            </p:video>
            <p:seq concurrent="1" nextAc="seek">
              <p:cTn id="20" restart="whenNotActive" fill="hold" evtFilter="cancelBubble" nodeType="interactiveSeq">
                <p:stCondLst>
                  <p:cond evt="onClick" delay="0">
                    <p:tgtEl>
                      <p:spTgt spid="35"/>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35"/>
                                        </p:tgtEl>
                                      </p:cBhvr>
                                    </p:cmd>
                                  </p:childTnLst>
                                </p:cTn>
                              </p:par>
                            </p:childTnLst>
                          </p:cTn>
                        </p:par>
                      </p:childTnLst>
                    </p:cTn>
                  </p:par>
                </p:childTnLst>
              </p:cTn>
              <p:nextCondLst>
                <p:cond evt="onClick" delay="0">
                  <p:tgtEl>
                    <p:spTgt spid="35"/>
                  </p:tgtEl>
                </p:cond>
              </p:nextCondLst>
            </p:seq>
            <p:audio isNarration="1">
              <p:cMediaNode vol="80000" showWhenStopped="0">
                <p:cTn id="25"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16" objId="36"/>
        <p14:playEvt time="8552" objId="35"/>
        <p14:stopEvt time="13068" objId="35"/>
        <p14:playEvt time="13069" objId="35"/>
        <p14:stopEvt time="13151" objId="36"/>
        <p14:stopEvt time="24087" objId="35"/>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DFA5F-60B6-584C-A548-2E4FF7C0C365}"/>
              </a:ext>
            </a:extLst>
          </p:cNvPr>
          <p:cNvSpPr>
            <a:spLocks noGrp="1"/>
          </p:cNvSpPr>
          <p:nvPr>
            <p:ph type="title"/>
          </p:nvPr>
        </p:nvSpPr>
        <p:spPr>
          <a:xfrm>
            <a:off x="337580" y="239261"/>
            <a:ext cx="10935846" cy="1082911"/>
          </a:xfrm>
        </p:spPr>
        <p:txBody>
          <a:bodyPr/>
          <a:lstStyle/>
          <a:p>
            <a:r>
              <a:rPr lang="en-US" sz="4000" b="1" dirty="0">
                <a:latin typeface="Arial" panose="020B0604020202020204" pitchFamily="34" charset="0"/>
                <a:cs typeface="Arial" panose="020B0604020202020204" pitchFamily="34" charset="0"/>
              </a:rPr>
              <a:t>Drawbacks</a:t>
            </a:r>
          </a:p>
        </p:txBody>
      </p:sp>
      <p:sp>
        <p:nvSpPr>
          <p:cNvPr id="3" name="Text Placeholder 2">
            <a:extLst>
              <a:ext uri="{FF2B5EF4-FFF2-40B4-BE49-F238E27FC236}">
                <a16:creationId xmlns:a16="http://schemas.microsoft.com/office/drawing/2014/main" id="{31616357-9A76-704E-A1BF-10863FFFF435}"/>
              </a:ext>
            </a:extLst>
          </p:cNvPr>
          <p:cNvSpPr>
            <a:spLocks noGrp="1"/>
          </p:cNvSpPr>
          <p:nvPr>
            <p:ph type="body" idx="1"/>
          </p:nvPr>
        </p:nvSpPr>
        <p:spPr>
          <a:xfrm>
            <a:off x="176942" y="1438489"/>
            <a:ext cx="11834949" cy="4373587"/>
          </a:xfrm>
        </p:spPr>
        <p:txBody>
          <a:bodyPr/>
          <a:lstStyle/>
          <a:p>
            <a:pPr marL="342900" indent="-342900">
              <a:buFont typeface="Arial" panose="020B0604020202020204" pitchFamily="34" charset="0"/>
              <a:buChar char="•"/>
            </a:pPr>
            <a:r>
              <a:rPr lang="en-US" dirty="0">
                <a:cs typeface="Calibri"/>
              </a:rPr>
              <a:t>Geometry inputs are very big. Using an opensource mesh application could reduce this burden but would limit editing and geometry creation. </a:t>
            </a:r>
          </a:p>
          <a:p>
            <a:pPr marL="342900" indent="-342900">
              <a:buFont typeface="Arial" panose="020B0604020202020204" pitchFamily="34" charset="0"/>
              <a:buChar char="•"/>
            </a:pPr>
            <a:r>
              <a:rPr lang="en-US" dirty="0">
                <a:cs typeface="Calibri"/>
              </a:rPr>
              <a:t>Partitioning is not optimized.  Using a parallel matrix library might help but would also induce other complexities.</a:t>
            </a:r>
          </a:p>
          <a:p>
            <a:pPr marL="342900" indent="-342900">
              <a:buFont typeface="Arial" panose="020B0604020202020204" pitchFamily="34" charset="0"/>
              <a:buChar char="•"/>
            </a:pPr>
            <a:r>
              <a:rPr lang="en-US" dirty="0">
                <a:cs typeface="Calibri"/>
              </a:rPr>
              <a:t>The Input Sources are not optimized.</a:t>
            </a:r>
          </a:p>
          <a:p>
            <a:pPr marL="342900" indent="-342900">
              <a:buFont typeface="Arial" panose="020B0604020202020204" pitchFamily="34" charset="0"/>
              <a:buChar char="•"/>
            </a:pPr>
            <a:r>
              <a:rPr lang="en-US" dirty="0">
                <a:cs typeface="Calibri"/>
              </a:rPr>
              <a:t>The Burden is on the user to create a problem with a source and appropriately sized cells. </a:t>
            </a:r>
          </a:p>
          <a:p>
            <a:pPr marL="342900" indent="-342900">
              <a:buFont typeface="Arial" panose="020B0604020202020204" pitchFamily="34" charset="0"/>
              <a:buChar char="•"/>
            </a:pPr>
            <a:r>
              <a:rPr lang="en-US" dirty="0">
                <a:cs typeface="Calibri"/>
              </a:rPr>
              <a:t>No implementation of variable cell interfaces.</a:t>
            </a:r>
          </a:p>
          <a:p>
            <a:endParaRPr lang="en-US" dirty="0">
              <a:cs typeface="Calibri"/>
            </a:endParaRPr>
          </a:p>
          <a:p>
            <a:endParaRPr lang="en-US" dirty="0"/>
          </a:p>
        </p:txBody>
      </p:sp>
      <p:pic>
        <p:nvPicPr>
          <p:cNvPr id="4" name="Audio 3">
            <a:hlinkClick r:id="" action="ppaction://media"/>
            <a:extLst>
              <a:ext uri="{FF2B5EF4-FFF2-40B4-BE49-F238E27FC236}">
                <a16:creationId xmlns:a16="http://schemas.microsoft.com/office/drawing/2014/main" id="{83024693-45C6-F048-8758-9102D7AF539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778780625"/>
      </p:ext>
    </p:extLst>
  </p:cSld>
  <p:clrMapOvr>
    <a:masterClrMapping/>
  </p:clrMapOvr>
  <mc:AlternateContent xmlns:mc="http://schemas.openxmlformats.org/markup-compatibility/2006" xmlns:p14="http://schemas.microsoft.com/office/powerpoint/2010/main">
    <mc:Choice Requires="p14">
      <p:transition spd="slow" p14:dur="2000" advTm="85511"/>
    </mc:Choice>
    <mc:Fallback xmlns="">
      <p:transition spd="slow" advTm="855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DFA5F-60B6-584C-A548-2E4FF7C0C365}"/>
              </a:ext>
            </a:extLst>
          </p:cNvPr>
          <p:cNvSpPr>
            <a:spLocks noGrp="1"/>
          </p:cNvSpPr>
          <p:nvPr>
            <p:ph type="title"/>
          </p:nvPr>
        </p:nvSpPr>
        <p:spPr>
          <a:xfrm>
            <a:off x="337580" y="239261"/>
            <a:ext cx="10935846" cy="1082911"/>
          </a:xfrm>
        </p:spPr>
        <p:txBody>
          <a:bodyPr/>
          <a:lstStyle/>
          <a:p>
            <a:r>
              <a:rPr lang="en-US" sz="4000" b="1" dirty="0">
                <a:latin typeface="Arial" panose="020B0604020202020204" pitchFamily="34" charset="0"/>
                <a:cs typeface="Arial" panose="020B0604020202020204" pitchFamily="34" charset="0"/>
              </a:rPr>
              <a:t>Future Work</a:t>
            </a:r>
          </a:p>
        </p:txBody>
      </p:sp>
      <p:sp>
        <p:nvSpPr>
          <p:cNvPr id="3" name="Text Placeholder 2">
            <a:extLst>
              <a:ext uri="{FF2B5EF4-FFF2-40B4-BE49-F238E27FC236}">
                <a16:creationId xmlns:a16="http://schemas.microsoft.com/office/drawing/2014/main" id="{31616357-9A76-704E-A1BF-10863FFFF435}"/>
              </a:ext>
            </a:extLst>
          </p:cNvPr>
          <p:cNvSpPr>
            <a:spLocks noGrp="1"/>
          </p:cNvSpPr>
          <p:nvPr>
            <p:ph type="body" idx="1"/>
          </p:nvPr>
        </p:nvSpPr>
        <p:spPr>
          <a:xfrm>
            <a:off x="176942" y="1438489"/>
            <a:ext cx="11834949" cy="4373587"/>
          </a:xfrm>
        </p:spPr>
        <p:txBody>
          <a:bodyPr/>
          <a:lstStyle/>
          <a:p>
            <a:pPr marL="342900" indent="-342900">
              <a:buFont typeface="Arial" panose="020B0604020202020204" pitchFamily="34" charset="0"/>
              <a:buChar char="•"/>
            </a:pPr>
            <a:r>
              <a:rPr lang="en-US" sz="2200" dirty="0">
                <a:cs typeface="Calibri"/>
              </a:rPr>
              <a:t>Incorporate the RSG code into a new, more versatile simulation tool developed in-house.</a:t>
            </a:r>
          </a:p>
          <a:p>
            <a:pPr marL="342900" indent="-342900">
              <a:buFont typeface="Arial" panose="020B0604020202020204" pitchFamily="34" charset="0"/>
              <a:buChar char="•"/>
            </a:pPr>
            <a:r>
              <a:rPr lang="en-US" sz="2200">
                <a:cs typeface="Calibri"/>
              </a:rPr>
              <a:t>Simulation of actual </a:t>
            </a:r>
            <a:r>
              <a:rPr lang="en-US" sz="2200" dirty="0">
                <a:cs typeface="Calibri"/>
              </a:rPr>
              <a:t>parts that will then be scanned at </a:t>
            </a:r>
            <a:r>
              <a:rPr lang="en-US" sz="2200" dirty="0" err="1">
                <a:cs typeface="Calibri"/>
              </a:rPr>
              <a:t>LaRC</a:t>
            </a:r>
            <a:r>
              <a:rPr lang="en-US" sz="2200" dirty="0">
                <a:cs typeface="Calibri"/>
              </a:rPr>
              <a:t> for further validation.</a:t>
            </a:r>
            <a:endParaRPr lang="en-US" sz="2200" dirty="0"/>
          </a:p>
          <a:p>
            <a:pPr marL="342900" indent="-342900">
              <a:buFont typeface="Arial" panose="020B0604020202020204" pitchFamily="34" charset="0"/>
              <a:buChar char="•"/>
            </a:pPr>
            <a:r>
              <a:rPr lang="en-US" sz="2200" dirty="0">
                <a:cs typeface="Calibri"/>
              </a:rPr>
              <a:t>UT and CT inspection for Ti-6Al-V4 dog-bone specimen.</a:t>
            </a:r>
          </a:p>
          <a:p>
            <a:pPr marL="685800" lvl="1" indent="-342900">
              <a:buFont typeface="Arial" panose="020B0604020202020204" pitchFamily="34" charset="0"/>
              <a:buChar char="•"/>
            </a:pPr>
            <a:r>
              <a:rPr lang="en-US" sz="2200" dirty="0">
                <a:cs typeface="Calibri"/>
              </a:rPr>
              <a:t>Use for UT model validation for Additively Manufactured (AM) material systems,</a:t>
            </a:r>
          </a:p>
          <a:p>
            <a:pPr marL="342900" indent="-342900">
              <a:buFont typeface="Arial" panose="020B0604020202020204" pitchFamily="34" charset="0"/>
              <a:buChar char="•"/>
            </a:pPr>
            <a:r>
              <a:rPr lang="en-US" sz="2200" dirty="0">
                <a:cs typeface="Calibri"/>
              </a:rPr>
              <a:t>Parametric exploration with High Performance Computing simulation tools:</a:t>
            </a:r>
          </a:p>
          <a:p>
            <a:pPr marL="685800" lvl="1" indent="-342900">
              <a:buFont typeface="Arial" panose="020B0604020202020204" pitchFamily="34" charset="0"/>
              <a:buChar char="•"/>
            </a:pPr>
            <a:r>
              <a:rPr lang="en-US" sz="2200" dirty="0">
                <a:cs typeface="Calibri"/>
              </a:rPr>
              <a:t>Application to AM specimens following acquisition of experimental data.</a:t>
            </a:r>
          </a:p>
          <a:p>
            <a:pPr marL="685800" lvl="1" indent="-342900">
              <a:buFont typeface="Arial" panose="020B0604020202020204" pitchFamily="34" charset="0"/>
              <a:buChar char="•"/>
            </a:pPr>
            <a:r>
              <a:rPr lang="en-US" sz="2200" dirty="0">
                <a:cs typeface="Calibri"/>
              </a:rPr>
              <a:t>Down-selection of key inspection parameters (based on domain expert and/or sensitivity analysis).</a:t>
            </a:r>
          </a:p>
          <a:p>
            <a:pPr marL="685800" lvl="1" indent="-342900">
              <a:buFont typeface="Arial" panose="020B0604020202020204" pitchFamily="34" charset="0"/>
              <a:buChar char="•"/>
            </a:pPr>
            <a:r>
              <a:rPr lang="en-US" sz="2200" dirty="0">
                <a:cs typeface="Calibri"/>
              </a:rPr>
              <a:t>Parametric exploration over key parameters (design of experiment, parameter calibration, optimization, etc.).</a:t>
            </a:r>
          </a:p>
          <a:p>
            <a:endParaRPr lang="en-US" sz="2200" dirty="0"/>
          </a:p>
        </p:txBody>
      </p:sp>
      <p:pic>
        <p:nvPicPr>
          <p:cNvPr id="4" name="Audio 3">
            <a:hlinkClick r:id="" action="ppaction://media"/>
            <a:extLst>
              <a:ext uri="{FF2B5EF4-FFF2-40B4-BE49-F238E27FC236}">
                <a16:creationId xmlns:a16="http://schemas.microsoft.com/office/drawing/2014/main" id="{C3955ED4-1767-9B42-8A62-B3718D893EE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pic>
        <p:nvPicPr>
          <p:cNvPr id="5" name="Picture 13" descr="NASA insigniaCMYK">
            <a:extLst>
              <a:ext uri="{FF2B5EF4-FFF2-40B4-BE49-F238E27FC236}">
                <a16:creationId xmlns:a16="http://schemas.microsoft.com/office/drawing/2014/main" id="{06215E35-BC37-E149-9CA5-C196024933DD}"/>
              </a:ext>
            </a:extLst>
          </p:cNvPr>
          <p:cNvPicPr preferRelativeResize="0">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1277600" y="140336"/>
            <a:ext cx="77787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2976181"/>
      </p:ext>
    </p:extLst>
  </p:cSld>
  <p:clrMapOvr>
    <a:masterClrMapping/>
  </p:clrMapOvr>
  <mc:AlternateContent xmlns:mc="http://schemas.openxmlformats.org/markup-compatibility/2006" xmlns:p14="http://schemas.microsoft.com/office/powerpoint/2010/main">
    <mc:Choice Requires="p14">
      <p:transition spd="slow" p14:dur="2000" advTm="44080"/>
    </mc:Choice>
    <mc:Fallback xmlns="">
      <p:transition spd="slow" advTm="440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5014</TotalTime>
  <Words>1505</Words>
  <Application>Microsoft Macintosh PowerPoint</Application>
  <PresentationFormat>Widescreen</PresentationFormat>
  <Paragraphs>204</Paragraphs>
  <Slides>16</Slides>
  <Notes>1</Notes>
  <HiddenSlides>0</HiddenSlides>
  <MMClips>19</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Arial Black</vt:lpstr>
      <vt:lpstr>Calibri</vt:lpstr>
      <vt:lpstr>Calibri Light</vt:lpstr>
      <vt:lpstr>Cambria Math</vt:lpstr>
      <vt:lpstr>Wingdings</vt:lpstr>
      <vt:lpstr>Office Theme</vt:lpstr>
      <vt:lpstr>swSim: A GPU implementation of Ultrasound Inspection Simulation</vt:lpstr>
      <vt:lpstr>The Value of Simulation</vt:lpstr>
      <vt:lpstr>Goals for swSim</vt:lpstr>
      <vt:lpstr>Solid Wave Simulation (swSim) Description</vt:lpstr>
      <vt:lpstr>Simulation Structure</vt:lpstr>
      <vt:lpstr>Input</vt:lpstr>
      <vt:lpstr>Computational Scheme</vt:lpstr>
      <vt:lpstr> Parallelization </vt:lpstr>
      <vt:lpstr>Kernel Composer</vt:lpstr>
      <vt:lpstr>VTK Structured Mesh Output</vt:lpstr>
      <vt:lpstr>Validation and Verification</vt:lpstr>
      <vt:lpstr>Testing</vt:lpstr>
      <vt:lpstr>Comparison to Benchmark </vt:lpstr>
      <vt:lpstr>Example Results – Flat Bottom Hole</vt:lpstr>
      <vt:lpstr>Drawbacks</vt:lpstr>
      <vt:lpstr>Future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Hansen</dc:creator>
  <cp:lastModifiedBy>Gregory, Elizabeth D. (LARC-D313)</cp:lastModifiedBy>
  <cp:revision>40</cp:revision>
  <dcterms:created xsi:type="dcterms:W3CDTF">2019-08-28T02:13:12Z</dcterms:created>
  <dcterms:modified xsi:type="dcterms:W3CDTF">2021-03-24T16:16:00Z</dcterms:modified>
</cp:coreProperties>
</file>