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Lst>
  <p:notesMasterIdLst>
    <p:notesMasterId r:id="rId27"/>
  </p:notesMasterIdLst>
  <p:sldIdLst>
    <p:sldId id="4761" r:id="rId2"/>
    <p:sldId id="4068" r:id="rId3"/>
    <p:sldId id="4052" r:id="rId4"/>
    <p:sldId id="4764" r:id="rId5"/>
    <p:sldId id="4082" r:id="rId6"/>
    <p:sldId id="4083" r:id="rId7"/>
    <p:sldId id="4760" r:id="rId8"/>
    <p:sldId id="4191" r:id="rId9"/>
    <p:sldId id="4767" r:id="rId10"/>
    <p:sldId id="4607" r:id="rId11"/>
    <p:sldId id="4775" r:id="rId12"/>
    <p:sldId id="4599" r:id="rId13"/>
    <p:sldId id="18263" r:id="rId14"/>
    <p:sldId id="18262" r:id="rId15"/>
    <p:sldId id="18265" r:id="rId16"/>
    <p:sldId id="18264" r:id="rId17"/>
    <p:sldId id="4086" r:id="rId18"/>
    <p:sldId id="4100" r:id="rId19"/>
    <p:sldId id="4765" r:id="rId20"/>
    <p:sldId id="4102" r:id="rId21"/>
    <p:sldId id="4092" r:id="rId22"/>
    <p:sldId id="4762" r:id="rId23"/>
    <p:sldId id="4766" r:id="rId24"/>
    <p:sldId id="18266" r:id="rId25"/>
    <p:sldId id="27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DB5E"/>
    <a:srgbClr val="F7E1A2"/>
    <a:srgbClr val="FCFFE3"/>
    <a:srgbClr val="EEEED1"/>
    <a:srgbClr val="D9D8BE"/>
    <a:srgbClr val="C58C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21"/>
    <p:restoredTop sz="92789"/>
  </p:normalViewPr>
  <p:slideViewPr>
    <p:cSldViewPr snapToGrid="0" snapToObjects="1">
      <p:cViewPr varScale="1">
        <p:scale>
          <a:sx n="62" d="100"/>
          <a:sy n="62" d="100"/>
        </p:scale>
        <p:origin x="684" y="40"/>
      </p:cViewPr>
      <p:guideLst/>
    </p:cSldViewPr>
  </p:slideViewPr>
  <p:notesTextViewPr>
    <p:cViewPr>
      <p:scale>
        <a:sx n="1" d="1"/>
        <a:sy n="1" d="1"/>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Users\rwahls\Desktop\Fleet%20Analysis%20FAA%20Data%202019\CAEP12_Trends---2021%20analysis%20of%202018%20Fleet%20%20Fleming%20etal\CAEP12_TRENDS_MDG_AEDT_2018_RESULTS_SUMMARY_v3-raw.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Users\rwahls\Desktop\Fleet%20Analysis%20FAA%20Data%202019\CAEP12_Trends---2021%20analysis%20of%202018%20Fleet%20%20Fleming%20etal\CAEP12_TRENDS_MDG_AEDT_2018_RESULTS_SUMMARY_v3-raw.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en-US" dirty="0"/>
              <a:t>Total Fuel BURN</a:t>
            </a:r>
            <a:r>
              <a:rPr lang="en-US" baseline="0" dirty="0"/>
              <a:t> - GLOBAL</a:t>
            </a:r>
            <a:endParaRPr lang="en-US" dirty="0"/>
          </a:p>
        </c:rich>
      </c:tx>
      <c:layout>
        <c:manualLayout>
          <c:xMode val="edge"/>
          <c:yMode val="edge"/>
          <c:x val="0.3398793919640164"/>
          <c:y val="5.8793465499809268E-3"/>
        </c:manualLayout>
      </c:layout>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TRENDS_2018_SUMMARY!$AN$5571</c:f>
              <c:strCache>
                <c:ptCount val="1"/>
                <c:pt idx="0">
                  <c:v>TOTAL</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7F67-F542-A255-F8872BA1A3BD}"/>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7F67-F542-A255-F8872BA1A3BD}"/>
              </c:ext>
            </c:extLst>
          </c:dPt>
          <c:dPt>
            <c:idx val="2"/>
            <c:bubble3D val="0"/>
            <c:spPr>
              <a:solidFill>
                <a:srgbClr val="00B05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7F67-F542-A255-F8872BA1A3BD}"/>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7F67-F542-A255-F8872BA1A3BD}"/>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7F67-F542-A255-F8872BA1A3BD}"/>
              </c:ext>
            </c:extLst>
          </c:dPt>
          <c:dPt>
            <c:idx val="5"/>
            <c:bubble3D val="0"/>
            <c:spPr>
              <a:solidFill>
                <a:srgbClr val="92D05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7F67-F542-A255-F8872BA1A3BD}"/>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7F67-F542-A255-F8872BA1A3BD}"/>
              </c:ext>
            </c:extLst>
          </c:dPt>
          <c:dPt>
            <c:idx val="7"/>
            <c:bubble3D val="0"/>
            <c:spPr>
              <a:solidFill>
                <a:schemeClr val="accent2">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F-7F67-F542-A255-F8872BA1A3BD}"/>
              </c:ext>
            </c:extLst>
          </c:dPt>
          <c:dLbls>
            <c:dLbl>
              <c:idx val="0"/>
              <c:layout>
                <c:manualLayout>
                  <c:x val="5.0613023144054602E-2"/>
                  <c:y val="3.1157064659849711E-2"/>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7F67-F542-A255-F8872BA1A3BD}"/>
                </c:ext>
              </c:extLst>
            </c:dLbl>
            <c:dLbl>
              <c:idx val="1"/>
              <c:layout>
                <c:manualLayout>
                  <c:x val="0.10909365921877047"/>
                  <c:y val="5.5610748371374724E-2"/>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2"/>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7F67-F542-A255-F8872BA1A3BD}"/>
                </c:ext>
              </c:extLst>
            </c:dLbl>
            <c:dLbl>
              <c:idx val="2"/>
              <c:layout>
                <c:manualLayout>
                  <c:x val="-0.22832032955017886"/>
                  <c:y val="-8.8190198249714982E-3"/>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7F67-F542-A255-F8872BA1A3BD}"/>
                </c:ext>
              </c:extLst>
            </c:dLbl>
            <c:dLbl>
              <c:idx val="3"/>
              <c:layout>
                <c:manualLayout>
                  <c:x val="0.13172326704818013"/>
                  <c:y val="-0.19107876287438022"/>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7F67-F542-A255-F8872BA1A3BD}"/>
                </c:ext>
              </c:extLst>
            </c:dLbl>
            <c:dLbl>
              <c:idx val="4"/>
              <c:layout>
                <c:manualLayout>
                  <c:x val="0.20417106392467918"/>
                  <c:y val="2.0577712924933191E-2"/>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7F67-F542-A255-F8872BA1A3BD}"/>
                </c:ext>
              </c:extLst>
            </c:dLbl>
            <c:dLbl>
              <c:idx val="5"/>
              <c:layout>
                <c:manualLayout>
                  <c:x val="0.1361140426164528"/>
                  <c:y val="0.15286301029950411"/>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7F67-F542-A255-F8872BA1A3BD}"/>
                </c:ext>
              </c:extLst>
            </c:dLbl>
            <c:dLbl>
              <c:idx val="6"/>
              <c:layout>
                <c:manualLayout>
                  <c:x val="9.2206286933725998E-2"/>
                  <c:y val="0.14992333702451363"/>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7F67-F542-A255-F8872BA1A3BD}"/>
                </c:ext>
              </c:extLst>
            </c:dLbl>
            <c:dLbl>
              <c:idx val="7"/>
              <c:layout>
                <c:manualLayout>
                  <c:x val="-9.0557153117926073E-2"/>
                  <c:y val="3.9976084484821088E-2"/>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2">
                          <a:lumMod val="60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7F67-F542-A255-F8872BA1A3BD}"/>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TRENDS_2018_SUMMARY!$AM$5572:$AM$5579</c:f>
              <c:strCache>
                <c:ptCount val="8"/>
                <c:pt idx="0">
                  <c:v>TP 1-85</c:v>
                </c:pt>
                <c:pt idx="1">
                  <c:v>RJ 20-125</c:v>
                </c:pt>
                <c:pt idx="2">
                  <c:v>SA 126-210</c:v>
                </c:pt>
                <c:pt idx="3">
                  <c:v>STA 211-300</c:v>
                </c:pt>
                <c:pt idx="4">
                  <c:v>LTA 301-400</c:v>
                </c:pt>
                <c:pt idx="5">
                  <c:v>VLA 400+</c:v>
                </c:pt>
                <c:pt idx="6">
                  <c:v>Freighter</c:v>
                </c:pt>
                <c:pt idx="7">
                  <c:v>BizJet</c:v>
                </c:pt>
              </c:strCache>
            </c:strRef>
          </c:cat>
          <c:val>
            <c:numRef>
              <c:f>TRENDS_2018_SUMMARY!$AN$5572:$AN$5579</c:f>
              <c:numCache>
                <c:formatCode>0.00</c:formatCode>
                <c:ptCount val="8"/>
                <c:pt idx="0">
                  <c:v>3.161305996032485</c:v>
                </c:pt>
                <c:pt idx="1">
                  <c:v>16.140663941912699</c:v>
                </c:pt>
                <c:pt idx="2">
                  <c:v>110.24293889751922</c:v>
                </c:pt>
                <c:pt idx="3">
                  <c:v>68.95816103941182</c:v>
                </c:pt>
                <c:pt idx="4">
                  <c:v>43.138340149903698</c:v>
                </c:pt>
                <c:pt idx="5">
                  <c:v>18.320677305268664</c:v>
                </c:pt>
                <c:pt idx="6">
                  <c:v>24.824361360031244</c:v>
                </c:pt>
                <c:pt idx="7">
                  <c:v>4.0301678384553981</c:v>
                </c:pt>
              </c:numCache>
            </c:numRef>
          </c:val>
          <c:extLst>
            <c:ext xmlns:c16="http://schemas.microsoft.com/office/drawing/2014/chart" uri="{C3380CC4-5D6E-409C-BE32-E72D297353CC}">
              <c16:uniqueId val="{00000010-7F67-F542-A255-F8872BA1A3BD}"/>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BFE2-EC40-943B-0BFF42E9D7AC}"/>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BFE2-EC40-943B-0BFF42E9D7AC}"/>
              </c:ext>
            </c:extLst>
          </c:dPt>
          <c:dPt>
            <c:idx val="2"/>
            <c:bubble3D val="0"/>
            <c:spPr>
              <a:solidFill>
                <a:srgbClr val="00B05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BFE2-EC40-943B-0BFF42E9D7AC}"/>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BFE2-EC40-943B-0BFF42E9D7AC}"/>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BFE2-EC40-943B-0BFF42E9D7AC}"/>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BFE2-EC40-943B-0BFF42E9D7AC}"/>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BFE2-EC40-943B-0BFF42E9D7AC}"/>
              </c:ext>
            </c:extLst>
          </c:dPt>
          <c:dLbls>
            <c:dLbl>
              <c:idx val="0"/>
              <c:layout>
                <c:manualLayout>
                  <c:x val="-0.17402801782170402"/>
                  <c:y val="0.22932823203261529"/>
                </c:manualLayout>
              </c:layout>
              <c:tx>
                <c:rich>
                  <a:bodyPr rot="0" spcFirstLastPara="1" vertOverflow="ellipsis" vert="horz" wrap="square" anchor="ctr" anchorCtr="1"/>
                  <a:lstStyle/>
                  <a:p>
                    <a:pPr>
                      <a:defRPr sz="1400" b="1" i="0" u="none" strike="noStrike" kern="1200" spc="0" baseline="0">
                        <a:solidFill>
                          <a:schemeClr val="bg1"/>
                        </a:solidFill>
                        <a:latin typeface="+mn-lt"/>
                        <a:ea typeface="+mn-ea"/>
                        <a:cs typeface="+mn-cs"/>
                      </a:defRPr>
                    </a:pPr>
                    <a:fld id="{3C6328EC-64A8-9346-870F-6D8FB3BF1854}" type="CATEGORYNAME">
                      <a:rPr lang="en-US" smtClean="0">
                        <a:solidFill>
                          <a:schemeClr val="bg1"/>
                        </a:solidFill>
                      </a:rPr>
                      <a:pPr>
                        <a:defRPr>
                          <a:solidFill>
                            <a:schemeClr val="bg1"/>
                          </a:solidFill>
                        </a:defRPr>
                      </a:pPr>
                      <a:t>[CATEGORY NAME]</a:t>
                    </a:fld>
                    <a:r>
                      <a:rPr lang="en-US" dirty="0">
                        <a:solidFill>
                          <a:schemeClr val="bg1"/>
                        </a:solidFill>
                      </a:rPr>
                      <a:t> nm</a:t>
                    </a:r>
                    <a:r>
                      <a:rPr lang="en-US" baseline="0" dirty="0">
                        <a:solidFill>
                          <a:schemeClr val="bg1"/>
                        </a:solidFill>
                      </a:rPr>
                      <a:t>
</a:t>
                    </a:r>
                    <a:fld id="{D1FC5D60-AF95-AB4F-B6D6-2B65AD3FE7BE}" type="PERCENTAGE">
                      <a:rPr lang="en-US" baseline="0">
                        <a:solidFill>
                          <a:schemeClr val="bg1"/>
                        </a:solidFill>
                      </a:rPr>
                      <a:pPr>
                        <a:defRPr>
                          <a:solidFill>
                            <a:schemeClr val="bg1"/>
                          </a:solidFill>
                        </a:defRPr>
                      </a:pPr>
                      <a:t>[PERCENTAGE]</a:t>
                    </a:fld>
                    <a:endParaRPr lang="en-US" baseline="0" dirty="0">
                      <a:solidFill>
                        <a:schemeClr val="bg1"/>
                      </a:solidFill>
                    </a:endParaRPr>
                  </a:p>
                </c:rich>
              </c:tx>
              <c:spPr>
                <a:noFill/>
                <a:ln>
                  <a:noFill/>
                </a:ln>
                <a:effectLst/>
              </c:spPr>
              <c:txPr>
                <a:bodyPr rot="0" spcFirstLastPara="1" vertOverflow="ellipsis" vert="horz" wrap="square" anchor="ctr" anchorCtr="1"/>
                <a:lstStyle/>
                <a:p>
                  <a:pPr>
                    <a:defRPr sz="14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8589555429949822"/>
                      <c:h val="0.18756910877680344"/>
                    </c:manualLayout>
                  </c15:layout>
                  <c15:dlblFieldTable/>
                  <c15:showDataLabelsRange val="0"/>
                </c:ext>
                <c:ext xmlns:c16="http://schemas.microsoft.com/office/drawing/2014/chart" uri="{C3380CC4-5D6E-409C-BE32-E72D297353CC}">
                  <c16:uniqueId val="{00000001-BFE2-EC40-943B-0BFF42E9D7AC}"/>
                </c:ext>
              </c:extLst>
            </c:dLbl>
            <c:dLbl>
              <c:idx val="1"/>
              <c:layout>
                <c:manualLayout>
                  <c:x val="-0.17193223466027838"/>
                  <c:y val="-0.23050133729469197"/>
                </c:manualLayout>
              </c:layout>
              <c:tx>
                <c:rich>
                  <a:bodyPr rot="0" spcFirstLastPara="1" vertOverflow="ellipsis" vert="horz" wrap="square" anchor="ctr" anchorCtr="1"/>
                  <a:lstStyle/>
                  <a:p>
                    <a:pPr>
                      <a:defRPr sz="1400" b="1" i="0" u="none" strike="noStrike" kern="1200" spc="0" baseline="0">
                        <a:solidFill>
                          <a:schemeClr val="bg1"/>
                        </a:solidFill>
                        <a:latin typeface="+mn-lt"/>
                        <a:ea typeface="+mn-ea"/>
                        <a:cs typeface="+mn-cs"/>
                      </a:defRPr>
                    </a:pPr>
                    <a:fld id="{48F1C237-5C6E-8543-8366-F4E1DC560E89}" type="CATEGORYNAME">
                      <a:rPr lang="en-US" smtClean="0">
                        <a:solidFill>
                          <a:schemeClr val="bg1"/>
                        </a:solidFill>
                      </a:rPr>
                      <a:pPr>
                        <a:defRPr>
                          <a:solidFill>
                            <a:schemeClr val="bg1"/>
                          </a:solidFill>
                        </a:defRPr>
                      </a:pPr>
                      <a:t>[CATEGORY NAME]</a:t>
                    </a:fld>
                    <a:r>
                      <a:rPr lang="en-US" dirty="0">
                        <a:solidFill>
                          <a:schemeClr val="bg1"/>
                        </a:solidFill>
                      </a:rPr>
                      <a:t> nm</a:t>
                    </a:r>
                    <a:r>
                      <a:rPr lang="en-US" baseline="0" dirty="0">
                        <a:solidFill>
                          <a:schemeClr val="bg1"/>
                        </a:solidFill>
                      </a:rPr>
                      <a:t>
</a:t>
                    </a:r>
                    <a:fld id="{60B9ECE4-801E-5543-8069-C4C665D7A024}" type="PERCENTAGE">
                      <a:rPr lang="en-US" baseline="0">
                        <a:solidFill>
                          <a:schemeClr val="bg1"/>
                        </a:solidFill>
                      </a:rPr>
                      <a:pPr>
                        <a:defRPr>
                          <a:solidFill>
                            <a:schemeClr val="bg1"/>
                          </a:solidFill>
                        </a:defRPr>
                      </a:pPr>
                      <a:t>[PERCENTAGE]</a:t>
                    </a:fld>
                    <a:endParaRPr lang="en-US" baseline="0" dirty="0">
                      <a:solidFill>
                        <a:schemeClr val="bg1"/>
                      </a:solidFill>
                    </a:endParaRPr>
                  </a:p>
                </c:rich>
              </c:tx>
              <c:spPr>
                <a:noFill/>
                <a:ln>
                  <a:noFill/>
                </a:ln>
                <a:effectLst/>
              </c:spPr>
              <c:txPr>
                <a:bodyPr rot="0" spcFirstLastPara="1" vertOverflow="ellipsis" vert="horz" wrap="square" anchor="ctr" anchorCtr="1"/>
                <a:lstStyle/>
                <a:p>
                  <a:pPr>
                    <a:defRPr sz="14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545441353577958"/>
                      <c:h val="0.2017074522478354"/>
                    </c:manualLayout>
                  </c15:layout>
                  <c15:dlblFieldTable/>
                  <c15:showDataLabelsRange val="0"/>
                </c:ext>
                <c:ext xmlns:c16="http://schemas.microsoft.com/office/drawing/2014/chart" uri="{C3380CC4-5D6E-409C-BE32-E72D297353CC}">
                  <c16:uniqueId val="{00000003-BFE2-EC40-943B-0BFF42E9D7AC}"/>
                </c:ext>
              </c:extLst>
            </c:dLbl>
            <c:dLbl>
              <c:idx val="2"/>
              <c:layout>
                <c:manualLayout>
                  <c:x val="0.20664218604551665"/>
                  <c:y val="-9.1368495101333616E-2"/>
                </c:manualLayout>
              </c:layout>
              <c:tx>
                <c:rich>
                  <a:bodyPr rot="0" spcFirstLastPara="1" vertOverflow="ellipsis" vert="horz" wrap="square" anchor="ctr" anchorCtr="1"/>
                  <a:lstStyle/>
                  <a:p>
                    <a:pPr>
                      <a:defRPr sz="1400" b="1" i="0" u="none" strike="noStrike" kern="1200" spc="0" baseline="0">
                        <a:solidFill>
                          <a:schemeClr val="bg1"/>
                        </a:solidFill>
                        <a:latin typeface="+mn-lt"/>
                        <a:ea typeface="+mn-ea"/>
                        <a:cs typeface="+mn-cs"/>
                      </a:defRPr>
                    </a:pPr>
                    <a:r>
                      <a:rPr lang="en-US" dirty="0">
                        <a:solidFill>
                          <a:schemeClr val="bg1"/>
                        </a:solidFill>
                      </a:rPr>
                      <a:t>1001-1500 nm
</a:t>
                    </a:r>
                    <a:fld id="{895FC400-86D3-844A-AA49-D6B3263DCAD6}" type="PERCENTAGE">
                      <a:rPr lang="en-US">
                        <a:solidFill>
                          <a:schemeClr val="bg1"/>
                        </a:solidFill>
                      </a:rPr>
                      <a:pPr>
                        <a:defRPr>
                          <a:solidFill>
                            <a:schemeClr val="bg1"/>
                          </a:solidFill>
                        </a:defRPr>
                      </a:pPr>
                      <a:t>[PERCENTAGE]</a:t>
                    </a:fld>
                    <a:endParaRPr lang="en-US" dirty="0">
                      <a:solidFill>
                        <a:schemeClr val="bg1"/>
                      </a:solidFill>
                    </a:endParaRPr>
                  </a:p>
                </c:rich>
              </c:tx>
              <c:spPr>
                <a:noFill/>
                <a:ln>
                  <a:noFill/>
                </a:ln>
                <a:effectLst/>
              </c:spPr>
              <c:txPr>
                <a:bodyPr rot="0" spcFirstLastPara="1" vertOverflow="ellipsis" vert="horz" wrap="square" anchor="ctr" anchorCtr="1"/>
                <a:lstStyle/>
                <a:p>
                  <a:pPr>
                    <a:defRPr sz="14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7798810489691078"/>
                      <c:h val="0.18340276737189398"/>
                    </c:manualLayout>
                  </c15:layout>
                  <c15:dlblFieldTable/>
                  <c15:showDataLabelsRange val="0"/>
                </c:ext>
                <c:ext xmlns:c16="http://schemas.microsoft.com/office/drawing/2014/chart" uri="{C3380CC4-5D6E-409C-BE32-E72D297353CC}">
                  <c16:uniqueId val="{00000005-BFE2-EC40-943B-0BFF42E9D7AC}"/>
                </c:ext>
              </c:extLst>
            </c:dLbl>
            <c:dLbl>
              <c:idx val="3"/>
              <c:layout>
                <c:manualLayout>
                  <c:x val="0.19907437934877076"/>
                  <c:y val="0.1918464130432507"/>
                </c:manualLayout>
              </c:layout>
              <c:tx>
                <c:rich>
                  <a:bodyPr rot="0" spcFirstLastPara="1" vertOverflow="ellipsis" vert="horz" wrap="square" anchor="ctr" anchorCtr="1"/>
                  <a:lstStyle/>
                  <a:p>
                    <a:pPr>
                      <a:defRPr sz="1400" b="1" i="0" u="none" strike="noStrike" kern="1200" spc="0" baseline="0">
                        <a:solidFill>
                          <a:schemeClr val="bg1"/>
                        </a:solidFill>
                        <a:latin typeface="+mn-lt"/>
                        <a:ea typeface="+mn-ea"/>
                        <a:cs typeface="+mn-cs"/>
                      </a:defRPr>
                    </a:pPr>
                    <a:r>
                      <a:rPr lang="en-US" dirty="0">
                        <a:solidFill>
                          <a:schemeClr val="bg1"/>
                        </a:solidFill>
                      </a:rPr>
                      <a:t>1.5-2k nm
</a:t>
                    </a:r>
                    <a:fld id="{FD9093BE-5035-104E-99FB-3340098E1AC3}" type="PERCENTAGE">
                      <a:rPr lang="en-US">
                        <a:solidFill>
                          <a:schemeClr val="bg1"/>
                        </a:solidFill>
                      </a:rPr>
                      <a:pPr>
                        <a:defRPr>
                          <a:solidFill>
                            <a:schemeClr val="bg1"/>
                          </a:solidFill>
                        </a:defRPr>
                      </a:pPr>
                      <a:t>[PERCENTAGE]</a:t>
                    </a:fld>
                    <a:endParaRPr lang="en-US" dirty="0">
                      <a:solidFill>
                        <a:schemeClr val="bg1"/>
                      </a:solidFill>
                    </a:endParaRPr>
                  </a:p>
                </c:rich>
              </c:tx>
              <c:spPr>
                <a:noFill/>
                <a:ln>
                  <a:noFill/>
                </a:ln>
                <a:effectLst/>
              </c:spPr>
              <c:txPr>
                <a:bodyPr rot="0" spcFirstLastPara="1" vertOverflow="ellipsis" vert="horz" wrap="square" anchor="ctr" anchorCtr="1"/>
                <a:lstStyle/>
                <a:p>
                  <a:pPr>
                    <a:defRPr sz="14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383393785074378"/>
                      <c:h val="0.18340306646316495"/>
                    </c:manualLayout>
                  </c15:layout>
                  <c15:dlblFieldTable/>
                  <c15:showDataLabelsRange val="0"/>
                </c:ext>
                <c:ext xmlns:c16="http://schemas.microsoft.com/office/drawing/2014/chart" uri="{C3380CC4-5D6E-409C-BE32-E72D297353CC}">
                  <c16:uniqueId val="{00000007-BFE2-EC40-943B-0BFF42E9D7AC}"/>
                </c:ext>
              </c:extLst>
            </c:dLbl>
            <c:dLbl>
              <c:idx val="4"/>
              <c:layout>
                <c:manualLayout>
                  <c:x val="7.9686891171759089E-2"/>
                  <c:y val="0.13664791839859738"/>
                </c:manualLayout>
              </c:layout>
              <c:tx>
                <c:rich>
                  <a:bodyPr rot="0" spcFirstLastPara="1" vertOverflow="ellipsis" vert="horz" wrap="square" anchor="ctr" anchorCtr="1"/>
                  <a:lstStyle/>
                  <a:p>
                    <a:pPr>
                      <a:defRPr sz="1400" b="1" i="0" u="none" strike="noStrike" kern="1200" spc="0" baseline="0">
                        <a:solidFill>
                          <a:schemeClr val="bg1"/>
                        </a:solidFill>
                        <a:latin typeface="+mn-lt"/>
                        <a:ea typeface="+mn-ea"/>
                        <a:cs typeface="+mn-cs"/>
                      </a:defRPr>
                    </a:pPr>
                    <a:r>
                      <a:rPr lang="en-US" dirty="0">
                        <a:solidFill>
                          <a:schemeClr val="bg1"/>
                        </a:solidFill>
                      </a:rPr>
                      <a:t>2-4k nm</a:t>
                    </a:r>
                    <a:r>
                      <a:rPr lang="en-US" baseline="0" dirty="0">
                        <a:solidFill>
                          <a:schemeClr val="bg1"/>
                        </a:solidFill>
                      </a:rPr>
                      <a:t>
</a:t>
                    </a:r>
                    <a:fld id="{6654D294-F11D-114B-8BBD-96CDB9A03670}" type="PERCENTAGE">
                      <a:rPr lang="en-US" baseline="0">
                        <a:solidFill>
                          <a:schemeClr val="bg1"/>
                        </a:solidFill>
                      </a:rPr>
                      <a:pPr>
                        <a:defRPr>
                          <a:solidFill>
                            <a:schemeClr val="bg1"/>
                          </a:solidFill>
                        </a:defRPr>
                      </a:pPr>
                      <a:t>[PERCENTAGE]</a:t>
                    </a:fld>
                    <a:endParaRPr lang="en-US" baseline="0" dirty="0">
                      <a:solidFill>
                        <a:schemeClr val="bg1"/>
                      </a:solidFill>
                    </a:endParaRPr>
                  </a:p>
                </c:rich>
              </c:tx>
              <c:spPr>
                <a:noFill/>
                <a:ln>
                  <a:noFill/>
                </a:ln>
                <a:effectLst/>
              </c:spPr>
              <c:txPr>
                <a:bodyPr rot="0" spcFirstLastPara="1" vertOverflow="ellipsis" vert="horz" wrap="square" anchor="ctr" anchorCtr="1"/>
                <a:lstStyle/>
                <a:p>
                  <a:pPr>
                    <a:defRPr sz="14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BFE2-EC40-943B-0BFF42E9D7AC}"/>
                </c:ext>
              </c:extLst>
            </c:dLbl>
            <c:dLbl>
              <c:idx val="5"/>
              <c:layout>
                <c:manualLayout>
                  <c:x val="-0.13015525558053992"/>
                  <c:y val="1.217542580012368E-4"/>
                </c:manualLayout>
              </c:layout>
              <c:tx>
                <c:rich>
                  <a:bodyPr rot="0" spcFirstLastPara="1" vertOverflow="ellipsis" vert="horz" wrap="square" anchor="ctr" anchorCtr="1"/>
                  <a:lstStyle/>
                  <a:p>
                    <a:pPr>
                      <a:defRPr sz="1400" b="1" i="0" u="none" strike="noStrike" kern="1200" spc="0" baseline="0">
                        <a:solidFill>
                          <a:schemeClr val="accent1"/>
                        </a:solidFill>
                        <a:latin typeface="+mn-lt"/>
                        <a:ea typeface="+mn-ea"/>
                        <a:cs typeface="+mn-cs"/>
                      </a:defRPr>
                    </a:pPr>
                    <a:r>
                      <a:rPr lang="en-US" dirty="0"/>
                      <a:t>4-6k nm</a:t>
                    </a:r>
                    <a:r>
                      <a:rPr lang="en-US" baseline="0" dirty="0"/>
                      <a:t>
</a:t>
                    </a:r>
                    <a:fld id="{29F814EC-6F1E-2846-A572-83E493AAFBF3}" type="PERCENTAGE">
                      <a:rPr lang="en-US" baseline="0"/>
                      <a:pPr>
                        <a:defRPr>
                          <a:solidFill>
                            <a:schemeClr val="accent1"/>
                          </a:solidFill>
                        </a:defRPr>
                      </a:pPr>
                      <a:t>[PERCENTAGE]</a:t>
                    </a:fld>
                    <a:endParaRPr lang="en-US" baseline="0" dirty="0"/>
                  </a:p>
                </c:rich>
              </c:tx>
              <c:spPr>
                <a:noFill/>
                <a:ln>
                  <a:noFill/>
                </a:ln>
                <a:effectLst/>
              </c:spPr>
              <c:txPr>
                <a:bodyPr rot="0" spcFirstLastPara="1" vertOverflow="ellipsis" vert="horz" wrap="square" anchor="ctr" anchorCtr="1"/>
                <a:lstStyle/>
                <a:p>
                  <a:pPr>
                    <a:defRPr sz="14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BFE2-EC40-943B-0BFF42E9D7AC}"/>
                </c:ext>
              </c:extLst>
            </c:dLbl>
            <c:dLbl>
              <c:idx val="6"/>
              <c:layout>
                <c:manualLayout>
                  <c:x val="0.2310919843981015"/>
                  <c:y val="2.541549348416515E-2"/>
                </c:manualLayout>
              </c:layout>
              <c:tx>
                <c:rich>
                  <a:bodyPr rot="0" spcFirstLastPara="1" vertOverflow="ellipsis" vert="horz" wrap="square" anchor="ctr" anchorCtr="1"/>
                  <a:lstStyle/>
                  <a:p>
                    <a:pPr>
                      <a:defRPr sz="1400" b="1" i="0" u="none" strike="noStrike" kern="1200" spc="0" baseline="0">
                        <a:solidFill>
                          <a:schemeClr val="accent1"/>
                        </a:solidFill>
                        <a:latin typeface="+mn-lt"/>
                        <a:ea typeface="+mn-ea"/>
                        <a:cs typeface="+mn-cs"/>
                      </a:defRPr>
                    </a:pPr>
                    <a:r>
                      <a:rPr lang="en-US" baseline="0" dirty="0"/>
                      <a:t>6-11k nm
</a:t>
                    </a:r>
                    <a:fld id="{5D6F8150-AA92-AC46-9C54-3E960F57F8EC}" type="PERCENTAGE">
                      <a:rPr lang="en-US" baseline="0"/>
                      <a:pPr>
                        <a:defRPr>
                          <a:solidFill>
                            <a:schemeClr val="accent1"/>
                          </a:solidFill>
                        </a:defRPr>
                      </a:pPr>
                      <a:t>[PERCENTAGE]</a:t>
                    </a:fld>
                    <a:endParaRPr lang="en-US" baseline="0" dirty="0"/>
                  </a:p>
                </c:rich>
              </c:tx>
              <c:spPr>
                <a:noFill/>
                <a:ln>
                  <a:noFill/>
                </a:ln>
                <a:effectLst/>
              </c:spPr>
              <c:txPr>
                <a:bodyPr rot="0" spcFirstLastPara="1" vertOverflow="ellipsis" vert="horz" wrap="square" anchor="ctr" anchorCtr="1"/>
                <a:lstStyle/>
                <a:p>
                  <a:pPr>
                    <a:defRPr sz="14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BFE2-EC40-943B-0BFF42E9D7AC}"/>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TRENDS_2018_SUMMARY!$AO$5606:$AU$5606</c:f>
              <c:strCache>
                <c:ptCount val="7"/>
                <c:pt idx="0">
                  <c:v>&lt; 500</c:v>
                </c:pt>
                <c:pt idx="1">
                  <c:v>0.5-1k</c:v>
                </c:pt>
                <c:pt idx="2">
                  <c:v>1-1.5k</c:v>
                </c:pt>
                <c:pt idx="3">
                  <c:v>1.5-2k</c:v>
                </c:pt>
                <c:pt idx="4">
                  <c:v>2-4k</c:v>
                </c:pt>
                <c:pt idx="5">
                  <c:v>4-6k</c:v>
                </c:pt>
                <c:pt idx="6">
                  <c:v>6-11k</c:v>
                </c:pt>
              </c:strCache>
            </c:strRef>
          </c:cat>
          <c:val>
            <c:numRef>
              <c:f>TRENDS_2018_SUMMARY!$AO$5610:$AU$5610</c:f>
              <c:numCache>
                <c:formatCode>0.0%</c:formatCode>
                <c:ptCount val="7"/>
                <c:pt idx="0">
                  <c:v>8.5488812465706457E-2</c:v>
                </c:pt>
                <c:pt idx="1">
                  <c:v>0.14132674713248433</c:v>
                </c:pt>
                <c:pt idx="2">
                  <c:v>7.8102562096368136E-2</c:v>
                </c:pt>
                <c:pt idx="3">
                  <c:v>4.5232734408692674E-2</c:v>
                </c:pt>
                <c:pt idx="4">
                  <c:v>2.8795183889020283E-2</c:v>
                </c:pt>
                <c:pt idx="5">
                  <c:v>2.5346508960572191E-3</c:v>
                </c:pt>
                <c:pt idx="6">
                  <c:v>2.2497488186453039E-4</c:v>
                </c:pt>
              </c:numCache>
            </c:numRef>
          </c:val>
          <c:extLst>
            <c:ext xmlns:c16="http://schemas.microsoft.com/office/drawing/2014/chart" uri="{C3380CC4-5D6E-409C-BE32-E72D297353CC}">
              <c16:uniqueId val="{0000000E-BFE2-EC40-943B-0BFF42E9D7AC}"/>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D8B548-C785-FA4F-88C1-41C9BF9DD335}" type="datetimeFigureOut">
              <a:rPr lang="en-US" smtClean="0"/>
              <a:t>3/24/2021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35028F-6C2B-1F46-9570-F1AC6099187A}" type="slidenum">
              <a:rPr lang="en-US" smtClean="0"/>
              <a:t>‹#›</a:t>
            </a:fld>
            <a:endParaRPr lang="en-US"/>
          </a:p>
        </p:txBody>
      </p:sp>
    </p:spTree>
    <p:extLst>
      <p:ext uri="{BB962C8B-B14F-4D97-AF65-F5344CB8AC3E}">
        <p14:creationId xmlns:p14="http://schemas.microsoft.com/office/powerpoint/2010/main" val="12634158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a:extLst>
              <a:ext uri="{FF2B5EF4-FFF2-40B4-BE49-F238E27FC236}">
                <a16:creationId xmlns:a16="http://schemas.microsoft.com/office/drawing/2014/main" id="{BF05170A-523B-CE4E-B8C8-1E19B0983518}"/>
              </a:ext>
            </a:extLst>
          </p:cNvPr>
          <p:cNvSpPr>
            <a:spLocks noGrp="1" noRot="1" noChangeAspect="1" noTextEdit="1"/>
          </p:cNvSpPr>
          <p:nvPr>
            <p:ph type="sldImg"/>
          </p:nvPr>
        </p:nvSpPr>
        <p:spPr bwMode="auto">
          <a:xfrm>
            <a:off x="2540000" y="854075"/>
            <a:ext cx="4098925" cy="2305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Notes Placeholder 2">
            <a:extLst>
              <a:ext uri="{FF2B5EF4-FFF2-40B4-BE49-F238E27FC236}">
                <a16:creationId xmlns:a16="http://schemas.microsoft.com/office/drawing/2014/main" id="{F8D15DC6-00A1-B940-A119-7262F4E9B89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a:extLst>
              <a:ext uri="{FF2B5EF4-FFF2-40B4-BE49-F238E27FC236}">
                <a16:creationId xmlns:a16="http://schemas.microsoft.com/office/drawing/2014/main" id="{349F647E-EB55-214A-8CA1-61D9F97C525F}"/>
              </a:ext>
            </a:extLst>
          </p:cNvPr>
          <p:cNvSpPr>
            <a:spLocks noGrp="1"/>
          </p:cNvSpPr>
          <p:nvPr>
            <p:ph type="sldNum" sz="quarter" idx="5"/>
          </p:nvPr>
        </p:nvSpPr>
        <p:spPr/>
        <p:txBody>
          <a:bodyPr/>
          <a:lstStyle/>
          <a:p>
            <a:pPr>
              <a:defRPr/>
            </a:pPr>
            <a:fld id="{2490FC4A-9C62-1F4B-8B77-F05891492AD6}" type="slidenum">
              <a:rPr lang="en-US" smtClean="0"/>
              <a:pPr>
                <a:defRPr/>
              </a:pPr>
              <a:t>1</a:t>
            </a:fld>
            <a:endParaRPr lang="en-US"/>
          </a:p>
        </p:txBody>
      </p:sp>
    </p:spTree>
    <p:extLst>
      <p:ext uri="{BB962C8B-B14F-4D97-AF65-F5344CB8AC3E}">
        <p14:creationId xmlns:p14="http://schemas.microsoft.com/office/powerpoint/2010/main" val="2396941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FAA engagement:  TO BE VERIFIED BY LORI</a:t>
            </a:r>
          </a:p>
          <a:p>
            <a:r>
              <a:rPr lang="en-US" sz="1200" b="0" i="0" u="none" strike="noStrike" kern="1200" dirty="0">
                <a:solidFill>
                  <a:schemeClr val="tx1"/>
                </a:solidFill>
                <a:effectLst/>
                <a:latin typeface="+mn-lt"/>
                <a:ea typeface="+mn-ea"/>
                <a:cs typeface="+mn-cs"/>
              </a:rPr>
              <a:t>FAA Office of Environment &amp; Energy:</a:t>
            </a:r>
          </a:p>
          <a:p>
            <a:r>
              <a:rPr lang="en-US" sz="1200" b="0" i="0" u="none" strike="noStrike" kern="1200" dirty="0">
                <a:solidFill>
                  <a:schemeClr val="tx1"/>
                </a:solidFill>
                <a:effectLst/>
                <a:latin typeface="+mn-lt"/>
                <a:ea typeface="+mn-ea"/>
                <a:cs typeface="+mn-cs"/>
              </a:rPr>
              <a:t>Coordination with ASCENT COE on Over the Top Boom (with PSU), High Altitude Emissions (Projects 47 and 48)</a:t>
            </a:r>
          </a:p>
          <a:p>
            <a:r>
              <a:rPr lang="en-US" sz="1200" b="0" i="0" u="none" strike="noStrike" kern="1200" dirty="0">
                <a:solidFill>
                  <a:schemeClr val="tx1"/>
                </a:solidFill>
                <a:effectLst/>
                <a:latin typeface="+mn-lt"/>
                <a:ea typeface="+mn-ea"/>
                <a:cs typeface="+mn-cs"/>
              </a:rPr>
              <a:t>Guidance/input on community response planning</a:t>
            </a:r>
          </a:p>
          <a:p>
            <a:r>
              <a:rPr lang="en-US" sz="1200" b="0" i="0" u="none" strike="noStrike" kern="1200" dirty="0">
                <a:solidFill>
                  <a:schemeClr val="tx1"/>
                </a:solidFill>
                <a:effectLst/>
                <a:latin typeface="+mn-lt"/>
                <a:ea typeface="+mn-ea"/>
                <a:cs typeface="+mn-cs"/>
              </a:rPr>
              <a:t>Support for and engagement with ICAO; specifically STCA modeling and LTO noise predictions</a:t>
            </a:r>
          </a:p>
          <a:p>
            <a:r>
              <a:rPr lang="en-US" sz="1200" b="0" i="0" u="none" strike="noStrike" kern="1200" dirty="0">
                <a:solidFill>
                  <a:schemeClr val="tx1"/>
                </a:solidFill>
                <a:effectLst/>
                <a:latin typeface="+mn-lt"/>
                <a:ea typeface="+mn-ea"/>
                <a:cs typeface="+mn-cs"/>
              </a:rPr>
              <a:t>Support for the Notice of Proposed Rulemaking for supersonic aircraft</a:t>
            </a:r>
          </a:p>
          <a:p>
            <a:endParaRPr lang="en-US" dirty="0"/>
          </a:p>
        </p:txBody>
      </p:sp>
      <p:sp>
        <p:nvSpPr>
          <p:cNvPr id="4" name="Slide Number Placeholder 3"/>
          <p:cNvSpPr>
            <a:spLocks noGrp="1"/>
          </p:cNvSpPr>
          <p:nvPr>
            <p:ph type="sldNum" sz="quarter" idx="5"/>
          </p:nvPr>
        </p:nvSpPr>
        <p:spPr/>
        <p:txBody>
          <a:bodyPr/>
          <a:lstStyle/>
          <a:p>
            <a:fld id="{A335028F-6C2B-1F46-9570-F1AC6099187A}" type="slidenum">
              <a:rPr lang="en-US" smtClean="0"/>
              <a:t>7</a:t>
            </a:fld>
            <a:endParaRPr lang="en-US"/>
          </a:p>
        </p:txBody>
      </p:sp>
    </p:spTree>
    <p:extLst>
      <p:ext uri="{BB962C8B-B14F-4D97-AF65-F5344CB8AC3E}">
        <p14:creationId xmlns:p14="http://schemas.microsoft.com/office/powerpoint/2010/main" val="4005966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050" dirty="0"/>
              <a:t>Although there have been budget cuts to our airport noise work, we are still committed to kicking off a new technical challenge. We have descoped it to be focused on reducing the uncertainty in LTO predictions. As shown the uncertainty in the predictions for LTO noise are currently much larger than that for subsonic vehicles.</a:t>
            </a:r>
          </a:p>
          <a:p>
            <a:endParaRPr lang="en-US" sz="1050" dirty="0"/>
          </a:p>
          <a:p>
            <a:r>
              <a:rPr lang="en-US" sz="1050" dirty="0"/>
              <a:t>We had a contract with GE to design and test a releasable flow-path and fan which we re-negotiated to include just the design aspect. The budget profile shown highlights that we were able to fully fund that renegotiated contract to offset our inability to get the CTPE contract awarded. This allowed us to obligate most of our FY20 funding and that contract should complete in FY21. The TC will be planned with the ability for on ramps for testing if budgets allow.</a:t>
            </a:r>
          </a:p>
          <a:p>
            <a:endParaRPr lang="en-US" sz="1050" dirty="0"/>
          </a:p>
          <a:p>
            <a:r>
              <a:rPr lang="en-US" sz="1050" dirty="0"/>
              <a:t>But we feel even with this reduced scope, this work is so critical that it needs to be raised to the level of a technical challenge. </a:t>
            </a:r>
          </a:p>
          <a:p>
            <a:endParaRPr lang="en-US" sz="1050" dirty="0"/>
          </a:p>
          <a:p>
            <a:r>
              <a:rPr lang="en-US" sz="1050" dirty="0"/>
              <a:t>Develop a releasable flow-path and fan design for a commercial supersonic transport relevant geometry to enable Landing/Take-Off noise predictions and testing.</a:t>
            </a:r>
          </a:p>
          <a:p>
            <a:endParaRPr lang="en-US" dirty="0"/>
          </a:p>
        </p:txBody>
      </p:sp>
    </p:spTree>
    <p:extLst>
      <p:ext uri="{BB962C8B-B14F-4D97-AF65-F5344CB8AC3E}">
        <p14:creationId xmlns:p14="http://schemas.microsoft.com/office/powerpoint/2010/main" val="24499608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35028F-6C2B-1F46-9570-F1AC6099187A}" type="slidenum">
              <a:rPr lang="en-US" smtClean="0"/>
              <a:t>10</a:t>
            </a:fld>
            <a:endParaRPr lang="en-US"/>
          </a:p>
        </p:txBody>
      </p:sp>
    </p:spTree>
    <p:extLst>
      <p:ext uri="{BB962C8B-B14F-4D97-AF65-F5344CB8AC3E}">
        <p14:creationId xmlns:p14="http://schemas.microsoft.com/office/powerpoint/2010/main" val="28610030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precisely US Gov Internal, not just NASA per Volpe.  Permission to use with the NAC received from Volpe on 3/9/21</a:t>
            </a:r>
          </a:p>
          <a:p>
            <a:endParaRPr lang="en-US" dirty="0"/>
          </a:p>
          <a:p>
            <a:r>
              <a:rPr lang="en-US" dirty="0"/>
              <a:t>288.82 million metric tons of Jet A is 95.46 billion gallons</a:t>
            </a:r>
          </a:p>
          <a:p>
            <a:r>
              <a:rPr lang="en-US" dirty="0"/>
              <a:t>US TOTAL is 69.64 MMT or ~ 24% of global total  …. 23.02 billion gallons,   9 international departing, 14.02 domestic</a:t>
            </a:r>
          </a:p>
          <a:p>
            <a:endParaRPr lang="en-US" dirty="0"/>
          </a:p>
          <a:p>
            <a:r>
              <a:rPr lang="en-US" dirty="0"/>
              <a:t>NOTE: the SA 126- 210 seat class captures the 737 and A320 families + the A220-300 (A220-100 is &lt; 125 pax)</a:t>
            </a:r>
          </a:p>
          <a:p>
            <a:endParaRPr lang="en-US" dirty="0"/>
          </a:p>
          <a:p>
            <a:r>
              <a:rPr lang="en-US" dirty="0"/>
              <a:t>NOTE: 912 Mt (million metric </a:t>
            </a:r>
            <a:r>
              <a:rPr lang="en-US" dirty="0" err="1"/>
              <a:t>tonnes</a:t>
            </a:r>
            <a:r>
              <a:rPr lang="en-US" dirty="0"/>
              <a:t>) in 2018.  from ATAG, 2005 was 650 Mt so the -50% goal at fleet level for 2050 is 325 Mt.   912 is 39% higher than 650, and the fleet needs to get to 325 Mt or better</a:t>
            </a:r>
          </a:p>
        </p:txBody>
      </p:sp>
      <p:sp>
        <p:nvSpPr>
          <p:cNvPr id="4" name="Slide Number Placeholder 3"/>
          <p:cNvSpPr>
            <a:spLocks noGrp="1"/>
          </p:cNvSpPr>
          <p:nvPr>
            <p:ph type="sldNum" sz="quarter" idx="5"/>
          </p:nvPr>
        </p:nvSpPr>
        <p:spPr/>
        <p:txBody>
          <a:bodyPr/>
          <a:lstStyle/>
          <a:p>
            <a:fld id="{A335028F-6C2B-1F46-9570-F1AC6099187A}" type="slidenum">
              <a:rPr lang="en-US" smtClean="0"/>
              <a:t>11</a:t>
            </a:fld>
            <a:endParaRPr lang="en-US"/>
          </a:p>
        </p:txBody>
      </p:sp>
    </p:spTree>
    <p:extLst>
      <p:ext uri="{BB962C8B-B14F-4D97-AF65-F5344CB8AC3E}">
        <p14:creationId xmlns:p14="http://schemas.microsoft.com/office/powerpoint/2010/main" val="2049131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slide</a:t>
            </a:r>
          </a:p>
          <a:p>
            <a:endParaRPr lang="en-US" dirty="0"/>
          </a:p>
          <a:p>
            <a:endParaRPr lang="en-US" dirty="0"/>
          </a:p>
        </p:txBody>
      </p:sp>
      <p:sp>
        <p:nvSpPr>
          <p:cNvPr id="4" name="Slide Number Placeholder 3"/>
          <p:cNvSpPr>
            <a:spLocks noGrp="1"/>
          </p:cNvSpPr>
          <p:nvPr>
            <p:ph type="sldNum" sz="quarter" idx="5"/>
          </p:nvPr>
        </p:nvSpPr>
        <p:spPr/>
        <p:txBody>
          <a:bodyPr/>
          <a:lstStyle/>
          <a:p>
            <a:fld id="{A335028F-6C2B-1F46-9570-F1AC6099187A}" type="slidenum">
              <a:rPr lang="en-US" smtClean="0"/>
              <a:t>13</a:t>
            </a:fld>
            <a:endParaRPr lang="en-US" dirty="0"/>
          </a:p>
        </p:txBody>
      </p:sp>
    </p:spTree>
    <p:extLst>
      <p:ext uri="{BB962C8B-B14F-4D97-AF65-F5344CB8AC3E}">
        <p14:creationId xmlns:p14="http://schemas.microsoft.com/office/powerpoint/2010/main" val="2958514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35028F-6C2B-1F46-9570-F1AC6099187A}" type="slidenum">
              <a:rPr lang="en-US" smtClean="0"/>
              <a:t>15</a:t>
            </a:fld>
            <a:endParaRPr lang="en-US"/>
          </a:p>
        </p:txBody>
      </p:sp>
    </p:spTree>
    <p:extLst>
      <p:ext uri="{BB962C8B-B14F-4D97-AF65-F5344CB8AC3E}">
        <p14:creationId xmlns:p14="http://schemas.microsoft.com/office/powerpoint/2010/main" val="2057844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35028F-6C2B-1F46-9570-F1AC6099187A}" type="slidenum">
              <a:rPr lang="en-US" smtClean="0"/>
              <a:t>24</a:t>
            </a:fld>
            <a:endParaRPr lang="en-US"/>
          </a:p>
        </p:txBody>
      </p:sp>
    </p:spTree>
    <p:extLst>
      <p:ext uri="{BB962C8B-B14F-4D97-AF65-F5344CB8AC3E}">
        <p14:creationId xmlns:p14="http://schemas.microsoft.com/office/powerpoint/2010/main" val="17872443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6917" y="266700"/>
            <a:ext cx="11580283" cy="622300"/>
          </a:xfrm>
          <a:prstGeom prst="rect">
            <a:avLst/>
          </a:prstGeom>
        </p:spPr>
        <p:txBody>
          <a:bodyPr lIns="91128" tIns="45564" rIns="91128" bIns="45564"/>
          <a:lstStyle/>
          <a:p>
            <a:r>
              <a:rPr lang="en-US"/>
              <a:t>Click to edit Master title style</a:t>
            </a:r>
          </a:p>
        </p:txBody>
      </p:sp>
    </p:spTree>
    <p:extLst>
      <p:ext uri="{BB962C8B-B14F-4D97-AF65-F5344CB8AC3E}">
        <p14:creationId xmlns:p14="http://schemas.microsoft.com/office/powerpoint/2010/main" val="1255438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3623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B2C1D-0BDB-D648-84AF-CA821EB1A2EC}"/>
              </a:ext>
            </a:extLst>
          </p:cNvPr>
          <p:cNvSpPr>
            <a:spLocks noGrp="1"/>
          </p:cNvSpPr>
          <p:nvPr>
            <p:ph type="title"/>
          </p:nvPr>
        </p:nvSpPr>
        <p:spPr>
          <a:xfrm>
            <a:off x="786346" y="3476073"/>
            <a:ext cx="10515600" cy="1325563"/>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2018124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0056484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6917" y="266700"/>
            <a:ext cx="11580283" cy="6223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1" y="1219200"/>
            <a:ext cx="11571817" cy="50434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0140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 name="Straight Connector 6"/>
          <p:cNvCxnSpPr>
            <a:cxnSpLocks/>
          </p:cNvCxnSpPr>
          <p:nvPr userDrawn="1"/>
        </p:nvCxnSpPr>
        <p:spPr bwMode="auto">
          <a:xfrm>
            <a:off x="157655" y="890588"/>
            <a:ext cx="10681796" cy="0"/>
          </a:xfrm>
          <a:prstGeom prst="line">
            <a:avLst/>
          </a:prstGeom>
          <a:solidFill>
            <a:schemeClr val="accent1"/>
          </a:solidFill>
          <a:ln w="38100" cap="flat" cmpd="sng" algn="ctr">
            <a:gradFill flip="none" rotWithShape="1">
              <a:gsLst>
                <a:gs pos="0">
                  <a:srgbClr val="800000"/>
                </a:gs>
                <a:gs pos="100000">
                  <a:prstClr val="white"/>
                </a:gs>
              </a:gsLst>
              <a:lin ang="0" scaled="1"/>
              <a:tileRect/>
            </a:gradFill>
            <a:prstDash val="solid"/>
            <a:round/>
            <a:headEnd type="none" w="med" len="med"/>
            <a:tailEnd type="none" w="med" len="med"/>
          </a:ln>
          <a:effectLst/>
        </p:spPr>
      </p:cxnSp>
      <p:pic>
        <p:nvPicPr>
          <p:cNvPr id="8" name="Picture 13" descr="NASA insigniaCMYK">
            <a:extLst>
              <a:ext uri="{FF2B5EF4-FFF2-40B4-BE49-F238E27FC236}">
                <a16:creationId xmlns:a16="http://schemas.microsoft.com/office/drawing/2014/main" id="{6998EFE4-61CC-954A-8629-71472262CB3F}"/>
              </a:ext>
            </a:extLst>
          </p:cNvPr>
          <p:cNvPicPr preferRelativeResize="0">
            <a:picLocks noChangeAspect="1" noChangeArrowheads="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11087097" y="182560"/>
            <a:ext cx="881457" cy="7051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Date Placeholder 3">
            <a:extLst>
              <a:ext uri="{FF2B5EF4-FFF2-40B4-BE49-F238E27FC236}">
                <a16:creationId xmlns:a16="http://schemas.microsoft.com/office/drawing/2014/main" id="{0C5476BD-F00A-0D4C-B060-D13F31F90434}"/>
              </a:ext>
            </a:extLst>
          </p:cNvPr>
          <p:cNvSpPr txBox="1">
            <a:spLocks/>
          </p:cNvSpPr>
          <p:nvPr userDrawn="1"/>
        </p:nvSpPr>
        <p:spPr>
          <a:xfrm>
            <a:off x="173037" y="6492875"/>
            <a:ext cx="1020036" cy="365125"/>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tx1">
                    <a:tint val="75000"/>
                  </a:schemeClr>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www.nasa.gov    | </a:t>
            </a:r>
          </a:p>
        </p:txBody>
      </p:sp>
      <p:sp>
        <p:nvSpPr>
          <p:cNvPr id="6" name="Slide Number Placeholder 5">
            <a:extLst>
              <a:ext uri="{FF2B5EF4-FFF2-40B4-BE49-F238E27FC236}">
                <a16:creationId xmlns:a16="http://schemas.microsoft.com/office/drawing/2014/main" id="{5E1E47AA-8567-144E-9C30-6FC0EB6BC39C}"/>
              </a:ext>
            </a:extLst>
          </p:cNvPr>
          <p:cNvSpPr txBox="1">
            <a:spLocks/>
          </p:cNvSpPr>
          <p:nvPr userDrawn="1"/>
        </p:nvSpPr>
        <p:spPr>
          <a:xfrm>
            <a:off x="1027611" y="6492875"/>
            <a:ext cx="310943" cy="365125"/>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tx1">
                    <a:tint val="75000"/>
                  </a:schemeClr>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812ADB-0C09-964E-BA31-EB411B871C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3669970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752" r:id="rId3"/>
    <p:sldLayoutId id="2147483753" r:id="rId4"/>
    <p:sldLayoutId id="2147483754"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0" fontAlgn="base" hangingPunct="0">
        <a:spcBef>
          <a:spcPct val="0"/>
        </a:spcBef>
        <a:spcAft>
          <a:spcPct val="0"/>
        </a:spcAft>
        <a:defRPr sz="2800" b="1">
          <a:solidFill>
            <a:schemeClr val="tx1"/>
          </a:solidFill>
          <a:latin typeface="+mj-lt"/>
          <a:ea typeface="+mj-ea"/>
          <a:cs typeface="+mj-cs"/>
        </a:defRPr>
      </a:lvl1pPr>
      <a:lvl2pPr algn="l" rtl="0" eaLnBrk="0" fontAlgn="base" hangingPunct="0">
        <a:spcBef>
          <a:spcPct val="0"/>
        </a:spcBef>
        <a:spcAft>
          <a:spcPct val="0"/>
        </a:spcAft>
        <a:defRPr sz="2800" b="1">
          <a:solidFill>
            <a:schemeClr val="tx1"/>
          </a:solidFill>
          <a:latin typeface="Helvetica" pitchFamily="-108" charset="0"/>
          <a:ea typeface="ＭＳ Ｐゴシック" pitchFamily="-108" charset="-128"/>
          <a:cs typeface="ＭＳ Ｐゴシック" pitchFamily="-108" charset="-128"/>
        </a:defRPr>
      </a:lvl2pPr>
      <a:lvl3pPr algn="l" rtl="0" eaLnBrk="0" fontAlgn="base" hangingPunct="0">
        <a:spcBef>
          <a:spcPct val="0"/>
        </a:spcBef>
        <a:spcAft>
          <a:spcPct val="0"/>
        </a:spcAft>
        <a:defRPr sz="2800" b="1">
          <a:solidFill>
            <a:schemeClr val="tx1"/>
          </a:solidFill>
          <a:latin typeface="Helvetica" pitchFamily="-108" charset="0"/>
          <a:ea typeface="ＭＳ Ｐゴシック" pitchFamily="-108" charset="-128"/>
          <a:cs typeface="ＭＳ Ｐゴシック" pitchFamily="-108" charset="-128"/>
        </a:defRPr>
      </a:lvl3pPr>
      <a:lvl4pPr algn="l" rtl="0" eaLnBrk="0" fontAlgn="base" hangingPunct="0">
        <a:spcBef>
          <a:spcPct val="0"/>
        </a:spcBef>
        <a:spcAft>
          <a:spcPct val="0"/>
        </a:spcAft>
        <a:defRPr sz="2800" b="1">
          <a:solidFill>
            <a:schemeClr val="tx1"/>
          </a:solidFill>
          <a:latin typeface="Helvetica" pitchFamily="-108" charset="0"/>
          <a:ea typeface="ＭＳ Ｐゴシック" pitchFamily="-108" charset="-128"/>
          <a:cs typeface="ＭＳ Ｐゴシック" pitchFamily="-108" charset="-128"/>
        </a:defRPr>
      </a:lvl4pPr>
      <a:lvl5pPr algn="l" rtl="0" eaLnBrk="0" fontAlgn="base" hangingPunct="0">
        <a:spcBef>
          <a:spcPct val="0"/>
        </a:spcBef>
        <a:spcAft>
          <a:spcPct val="0"/>
        </a:spcAft>
        <a:defRPr sz="2800" b="1">
          <a:solidFill>
            <a:schemeClr val="tx1"/>
          </a:solidFill>
          <a:latin typeface="Helvetica" pitchFamily="-108" charset="0"/>
          <a:ea typeface="ＭＳ Ｐゴシック" pitchFamily="-108" charset="-128"/>
          <a:cs typeface="ＭＳ Ｐゴシック" pitchFamily="-108" charset="-128"/>
        </a:defRPr>
      </a:lvl5pPr>
      <a:lvl6pPr marL="455648" algn="l" rtl="0" fontAlgn="base">
        <a:spcBef>
          <a:spcPct val="0"/>
        </a:spcBef>
        <a:spcAft>
          <a:spcPct val="0"/>
        </a:spcAft>
        <a:defRPr sz="2800">
          <a:solidFill>
            <a:schemeClr val="tx1"/>
          </a:solidFill>
          <a:latin typeface="Helvetica" pitchFamily="-108" charset="0"/>
          <a:ea typeface="ＭＳ Ｐゴシック" pitchFamily="-108" charset="-128"/>
          <a:cs typeface="ＭＳ Ｐゴシック" pitchFamily="-108" charset="-128"/>
        </a:defRPr>
      </a:lvl6pPr>
      <a:lvl7pPr marL="911296" algn="l" rtl="0" fontAlgn="base">
        <a:spcBef>
          <a:spcPct val="0"/>
        </a:spcBef>
        <a:spcAft>
          <a:spcPct val="0"/>
        </a:spcAft>
        <a:defRPr sz="2800">
          <a:solidFill>
            <a:schemeClr val="tx1"/>
          </a:solidFill>
          <a:latin typeface="Helvetica" pitchFamily="-108" charset="0"/>
          <a:ea typeface="ＭＳ Ｐゴシック" pitchFamily="-108" charset="-128"/>
          <a:cs typeface="ＭＳ Ｐゴシック" pitchFamily="-108" charset="-128"/>
        </a:defRPr>
      </a:lvl7pPr>
      <a:lvl8pPr marL="1366944" algn="l" rtl="0" fontAlgn="base">
        <a:spcBef>
          <a:spcPct val="0"/>
        </a:spcBef>
        <a:spcAft>
          <a:spcPct val="0"/>
        </a:spcAft>
        <a:defRPr sz="2800">
          <a:solidFill>
            <a:schemeClr val="tx1"/>
          </a:solidFill>
          <a:latin typeface="Helvetica" pitchFamily="-108" charset="0"/>
          <a:ea typeface="ＭＳ Ｐゴシック" pitchFamily="-108" charset="-128"/>
          <a:cs typeface="ＭＳ Ｐゴシック" pitchFamily="-108" charset="-128"/>
        </a:defRPr>
      </a:lvl8pPr>
      <a:lvl9pPr marL="1822591" algn="l" rtl="0" fontAlgn="base">
        <a:spcBef>
          <a:spcPct val="0"/>
        </a:spcBef>
        <a:spcAft>
          <a:spcPct val="0"/>
        </a:spcAft>
        <a:defRPr sz="2800">
          <a:solidFill>
            <a:schemeClr val="tx1"/>
          </a:solidFill>
          <a:latin typeface="Helvetica" pitchFamily="-108" charset="0"/>
          <a:ea typeface="ＭＳ Ｐゴシック" pitchFamily="-108" charset="-128"/>
          <a:cs typeface="ＭＳ Ｐゴシック" pitchFamily="-108" charset="-128"/>
        </a:defRPr>
      </a:lvl9pPr>
    </p:titleStyle>
    <p:bodyStyle>
      <a:lvl1pPr marL="341735" indent="-341735" algn="l" rtl="0" eaLnBrk="0" fontAlgn="base" hangingPunct="0">
        <a:spcBef>
          <a:spcPct val="20000"/>
        </a:spcBef>
        <a:spcAft>
          <a:spcPct val="0"/>
        </a:spcAft>
        <a:buChar char="•"/>
        <a:defRPr>
          <a:solidFill>
            <a:schemeClr val="tx1"/>
          </a:solidFill>
          <a:latin typeface="+mn-lt"/>
          <a:ea typeface="+mn-ea"/>
          <a:cs typeface="+mn-cs"/>
        </a:defRPr>
      </a:lvl1pPr>
      <a:lvl2pPr marL="740426" indent="-284774" algn="l" rtl="0" eaLnBrk="0" fontAlgn="base" hangingPunct="0">
        <a:spcBef>
          <a:spcPct val="20000"/>
        </a:spcBef>
        <a:spcAft>
          <a:spcPct val="0"/>
        </a:spcAft>
        <a:buChar char="–"/>
        <a:defRPr sz="1600">
          <a:solidFill>
            <a:schemeClr val="tx1"/>
          </a:solidFill>
          <a:latin typeface="+mn-lt"/>
          <a:ea typeface="+mn-ea"/>
        </a:defRPr>
      </a:lvl2pPr>
      <a:lvl3pPr marL="1139118" indent="-227824" algn="l" rtl="0" eaLnBrk="0" fontAlgn="base" hangingPunct="0">
        <a:spcBef>
          <a:spcPct val="20000"/>
        </a:spcBef>
        <a:spcAft>
          <a:spcPct val="0"/>
        </a:spcAft>
        <a:buChar char="•"/>
        <a:defRPr sz="1600">
          <a:solidFill>
            <a:schemeClr val="tx1"/>
          </a:solidFill>
          <a:latin typeface="+mn-lt"/>
          <a:ea typeface="ヒラギノ角ゴ Pro W3" charset="-128"/>
          <a:cs typeface="ヒラギノ角ゴ Pro W3" pitchFamily="-105" charset="-128"/>
        </a:defRPr>
      </a:lvl3pPr>
      <a:lvl4pPr marL="1594760" indent="-227824" algn="l" rtl="0" eaLnBrk="0" fontAlgn="base" hangingPunct="0">
        <a:spcBef>
          <a:spcPct val="20000"/>
        </a:spcBef>
        <a:spcAft>
          <a:spcPct val="0"/>
        </a:spcAft>
        <a:buChar char="–"/>
        <a:defRPr sz="1600">
          <a:solidFill>
            <a:schemeClr val="tx1"/>
          </a:solidFill>
          <a:latin typeface="+mn-lt"/>
          <a:ea typeface="ヒラギノ角ゴ Pro W3" charset="-128"/>
          <a:cs typeface="ヒラギノ角ゴ Pro W3" pitchFamily="-105" charset="-128"/>
        </a:defRPr>
      </a:lvl4pPr>
      <a:lvl5pPr marL="2050413" indent="-227824" algn="l" rtl="0" eaLnBrk="0" fontAlgn="base" hangingPunct="0">
        <a:spcBef>
          <a:spcPct val="20000"/>
        </a:spcBef>
        <a:spcAft>
          <a:spcPct val="0"/>
        </a:spcAft>
        <a:buChar char="»"/>
        <a:defRPr sz="1600">
          <a:solidFill>
            <a:schemeClr val="tx1"/>
          </a:solidFill>
          <a:latin typeface="+mn-lt"/>
          <a:ea typeface="ヒラギノ角ゴ Pro W3" charset="-128"/>
          <a:cs typeface="ヒラギノ角ゴ Pro W3" pitchFamily="-105" charset="-128"/>
        </a:defRPr>
      </a:lvl5pPr>
      <a:lvl6pPr marL="2506064" indent="-227824" algn="l" rtl="0" fontAlgn="base">
        <a:spcBef>
          <a:spcPct val="20000"/>
        </a:spcBef>
        <a:spcAft>
          <a:spcPct val="0"/>
        </a:spcAft>
        <a:buChar char="»"/>
        <a:defRPr sz="1600">
          <a:solidFill>
            <a:schemeClr val="tx1"/>
          </a:solidFill>
          <a:latin typeface="+mn-lt"/>
          <a:ea typeface="+mn-ea"/>
        </a:defRPr>
      </a:lvl6pPr>
      <a:lvl7pPr marL="2961709" indent="-227824" algn="l" rtl="0" fontAlgn="base">
        <a:spcBef>
          <a:spcPct val="20000"/>
        </a:spcBef>
        <a:spcAft>
          <a:spcPct val="0"/>
        </a:spcAft>
        <a:buChar char="»"/>
        <a:defRPr sz="1600">
          <a:solidFill>
            <a:schemeClr val="tx1"/>
          </a:solidFill>
          <a:latin typeface="+mn-lt"/>
          <a:ea typeface="+mn-ea"/>
        </a:defRPr>
      </a:lvl7pPr>
      <a:lvl8pPr marL="3417357" indent="-227824" algn="l" rtl="0" fontAlgn="base">
        <a:spcBef>
          <a:spcPct val="20000"/>
        </a:spcBef>
        <a:spcAft>
          <a:spcPct val="0"/>
        </a:spcAft>
        <a:buChar char="»"/>
        <a:defRPr sz="1600">
          <a:solidFill>
            <a:schemeClr val="tx1"/>
          </a:solidFill>
          <a:latin typeface="+mn-lt"/>
          <a:ea typeface="+mn-ea"/>
        </a:defRPr>
      </a:lvl8pPr>
      <a:lvl9pPr marL="3873000" indent="-227824" algn="l" rtl="0" fontAlgn="base">
        <a:spcBef>
          <a:spcPct val="20000"/>
        </a:spcBef>
        <a:spcAft>
          <a:spcPct val="0"/>
        </a:spcAft>
        <a:buChar char="»"/>
        <a:defRPr sz="1600">
          <a:solidFill>
            <a:schemeClr val="tx1"/>
          </a:solidFill>
          <a:latin typeface="+mn-lt"/>
          <a:ea typeface="+mn-ea"/>
        </a:defRPr>
      </a:lvl9pPr>
    </p:bodyStyle>
    <p:otherStyle>
      <a:defPPr>
        <a:defRPr lang="en-US"/>
      </a:defPPr>
      <a:lvl1pPr marL="0" algn="l" defTabSz="455648" rtl="0" eaLnBrk="1" latinLnBrk="0" hangingPunct="1">
        <a:defRPr sz="1800" kern="1200">
          <a:solidFill>
            <a:schemeClr val="tx1"/>
          </a:solidFill>
          <a:latin typeface="+mn-lt"/>
          <a:ea typeface="+mn-ea"/>
          <a:cs typeface="+mn-cs"/>
        </a:defRPr>
      </a:lvl1pPr>
      <a:lvl2pPr marL="455648" algn="l" defTabSz="455648" rtl="0" eaLnBrk="1" latinLnBrk="0" hangingPunct="1">
        <a:defRPr sz="1800" kern="1200">
          <a:solidFill>
            <a:schemeClr val="tx1"/>
          </a:solidFill>
          <a:latin typeface="+mn-lt"/>
          <a:ea typeface="+mn-ea"/>
          <a:cs typeface="+mn-cs"/>
        </a:defRPr>
      </a:lvl2pPr>
      <a:lvl3pPr marL="911296" algn="l" defTabSz="455648" rtl="0" eaLnBrk="1" latinLnBrk="0" hangingPunct="1">
        <a:defRPr sz="1800" kern="1200">
          <a:solidFill>
            <a:schemeClr val="tx1"/>
          </a:solidFill>
          <a:latin typeface="+mn-lt"/>
          <a:ea typeface="+mn-ea"/>
          <a:cs typeface="+mn-cs"/>
        </a:defRPr>
      </a:lvl3pPr>
      <a:lvl4pPr marL="1366944" algn="l" defTabSz="455648" rtl="0" eaLnBrk="1" latinLnBrk="0" hangingPunct="1">
        <a:defRPr sz="1800" kern="1200">
          <a:solidFill>
            <a:schemeClr val="tx1"/>
          </a:solidFill>
          <a:latin typeface="+mn-lt"/>
          <a:ea typeface="+mn-ea"/>
          <a:cs typeface="+mn-cs"/>
        </a:defRPr>
      </a:lvl4pPr>
      <a:lvl5pPr marL="1822591" algn="l" defTabSz="455648" rtl="0" eaLnBrk="1" latinLnBrk="0" hangingPunct="1">
        <a:defRPr sz="1800" kern="1200">
          <a:solidFill>
            <a:schemeClr val="tx1"/>
          </a:solidFill>
          <a:latin typeface="+mn-lt"/>
          <a:ea typeface="+mn-ea"/>
          <a:cs typeface="+mn-cs"/>
        </a:defRPr>
      </a:lvl5pPr>
      <a:lvl6pPr marL="2278235" algn="l" defTabSz="455648" rtl="0" eaLnBrk="1" latinLnBrk="0" hangingPunct="1">
        <a:defRPr sz="1800" kern="1200">
          <a:solidFill>
            <a:schemeClr val="tx1"/>
          </a:solidFill>
          <a:latin typeface="+mn-lt"/>
          <a:ea typeface="+mn-ea"/>
          <a:cs typeface="+mn-cs"/>
        </a:defRPr>
      </a:lvl6pPr>
      <a:lvl7pPr marL="2733886" algn="l" defTabSz="455648" rtl="0" eaLnBrk="1" latinLnBrk="0" hangingPunct="1">
        <a:defRPr sz="1800" kern="1200">
          <a:solidFill>
            <a:schemeClr val="tx1"/>
          </a:solidFill>
          <a:latin typeface="+mn-lt"/>
          <a:ea typeface="+mn-ea"/>
          <a:cs typeface="+mn-cs"/>
        </a:defRPr>
      </a:lvl7pPr>
      <a:lvl8pPr marL="3189537" algn="l" defTabSz="455648" rtl="0" eaLnBrk="1" latinLnBrk="0" hangingPunct="1">
        <a:defRPr sz="1800" kern="1200">
          <a:solidFill>
            <a:schemeClr val="tx1"/>
          </a:solidFill>
          <a:latin typeface="+mn-lt"/>
          <a:ea typeface="+mn-ea"/>
          <a:cs typeface="+mn-cs"/>
        </a:defRPr>
      </a:lvl8pPr>
      <a:lvl9pPr marL="3645183" algn="l" defTabSz="45564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em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7.emf"/><Relationship Id="rId5" Type="http://schemas.openxmlformats.org/officeDocument/2006/relationships/image" Target="../media/image36.emf"/><Relationship Id="rId10" Type="http://schemas.openxmlformats.org/officeDocument/2006/relationships/image" Target="../media/image41.png"/><Relationship Id="rId4" Type="http://schemas.openxmlformats.org/officeDocument/2006/relationships/image" Target="../media/image35.emf"/><Relationship Id="rId9" Type="http://schemas.openxmlformats.org/officeDocument/2006/relationships/image" Target="../media/image40.jpe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image" Target="../media/image42.jpeg"/><Relationship Id="rId1" Type="http://schemas.openxmlformats.org/officeDocument/2006/relationships/slideLayout" Target="../slideLayouts/slideLayout1.xml"/><Relationship Id="rId6" Type="http://schemas.openxmlformats.org/officeDocument/2006/relationships/image" Target="../media/image46.emf"/><Relationship Id="rId5" Type="http://schemas.openxmlformats.org/officeDocument/2006/relationships/image" Target="../media/image45.tiff"/><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7.emf"/><Relationship Id="rId7"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46.emf"/><Relationship Id="rId5" Type="http://schemas.openxmlformats.org/officeDocument/2006/relationships/image" Target="../media/image48.jpeg"/><Relationship Id="rId4" Type="http://schemas.openxmlformats.org/officeDocument/2006/relationships/image" Target="../media/image45.tiff"/></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emf"/><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53.jpeg"/><Relationship Id="rId4" Type="http://schemas.openxmlformats.org/officeDocument/2006/relationships/image" Target="../media/image5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59.emf"/><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1.xml"/><Relationship Id="rId6" Type="http://schemas.openxmlformats.org/officeDocument/2006/relationships/image" Target="../media/image62.emf"/><Relationship Id="rId5" Type="http://schemas.openxmlformats.org/officeDocument/2006/relationships/image" Target="../media/image61.tiff"/><Relationship Id="rId4" Type="http://schemas.openxmlformats.org/officeDocument/2006/relationships/image" Target="../media/image6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1.xml"/><Relationship Id="rId4" Type="http://schemas.openxmlformats.org/officeDocument/2006/relationships/image" Target="../media/image66.jpeg"/></Relationships>
</file>

<file path=ppt/slides/_rels/slide2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69.tiff"/><Relationship Id="rId7" Type="http://schemas.microsoft.com/office/2007/relationships/hdphoto" Target="../media/hdphoto1.wdp"/><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tiff"/></Relationships>
</file>

<file path=ppt/slides/_rels/slide2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tiff"/><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tiff"/><Relationship Id="rId2" Type="http://schemas.openxmlformats.org/officeDocument/2006/relationships/image" Target="../media/image5.png"/><Relationship Id="rId16" Type="http://schemas.openxmlformats.org/officeDocument/2006/relationships/image" Target="../media/image19.jpe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tiff"/><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8">
            <a:extLst>
              <a:ext uri="{FF2B5EF4-FFF2-40B4-BE49-F238E27FC236}">
                <a16:creationId xmlns:a16="http://schemas.microsoft.com/office/drawing/2014/main" id="{38D8E25B-9220-4F45-A1BD-CC75080AF90F}"/>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TextBox 6">
            <a:extLst>
              <a:ext uri="{FF2B5EF4-FFF2-40B4-BE49-F238E27FC236}">
                <a16:creationId xmlns:a16="http://schemas.microsoft.com/office/drawing/2014/main" id="{96DFCE4D-E45D-9B4B-A82A-922A8887FDE0}"/>
              </a:ext>
            </a:extLst>
          </p:cNvPr>
          <p:cNvSpPr txBox="1">
            <a:spLocks noChangeArrowheads="1"/>
          </p:cNvSpPr>
          <p:nvPr/>
        </p:nvSpPr>
        <p:spPr bwMode="auto">
          <a:xfrm>
            <a:off x="163513" y="276225"/>
            <a:ext cx="32162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000">
                <a:solidFill>
                  <a:srgbClr val="0070C0"/>
                </a:solidFill>
                <a:cs typeface="Arial" panose="020B0604020202020204" pitchFamily="34" charset="0"/>
              </a:rPr>
              <a:t>National Aeronautics and Space Administration</a:t>
            </a:r>
          </a:p>
        </p:txBody>
      </p:sp>
      <p:sp>
        <p:nvSpPr>
          <p:cNvPr id="6" name="TextBox 5">
            <a:extLst>
              <a:ext uri="{FF2B5EF4-FFF2-40B4-BE49-F238E27FC236}">
                <a16:creationId xmlns:a16="http://schemas.microsoft.com/office/drawing/2014/main" id="{2D3527ED-15CD-9E41-BE14-DD53F11DA578}"/>
              </a:ext>
            </a:extLst>
          </p:cNvPr>
          <p:cNvSpPr txBox="1">
            <a:spLocks noChangeArrowheads="1"/>
          </p:cNvSpPr>
          <p:nvPr/>
        </p:nvSpPr>
        <p:spPr bwMode="auto">
          <a:xfrm>
            <a:off x="59068" y="5162427"/>
            <a:ext cx="9042400" cy="16312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defRPr/>
            </a:pPr>
            <a:r>
              <a:rPr lang="en-US" dirty="0">
                <a:solidFill>
                  <a:schemeClr val="bg1"/>
                </a:solidFill>
                <a:effectLst>
                  <a:outerShdw blurRad="50800" dist="38100" dir="2700000" algn="tl" rotWithShape="0">
                    <a:prstClr val="black">
                      <a:alpha val="40000"/>
                    </a:prstClr>
                  </a:outerShdw>
                </a:effectLst>
                <a:latin typeface="Arial"/>
                <a:cs typeface="Arial"/>
              </a:rPr>
              <a:t>ATTAM/EOA Steering Committee Update</a:t>
            </a:r>
          </a:p>
          <a:p>
            <a:pPr eaLnBrk="1" hangingPunct="1">
              <a:defRPr/>
            </a:pPr>
            <a:endParaRPr lang="en-US" sz="1600" dirty="0">
              <a:solidFill>
                <a:schemeClr val="bg1"/>
              </a:solidFill>
              <a:effectLst>
                <a:outerShdw blurRad="50800" dist="38100" dir="2700000" algn="tl" rotWithShape="0">
                  <a:prstClr val="black">
                    <a:alpha val="40000"/>
                  </a:prstClr>
                </a:outerShdw>
              </a:effectLst>
              <a:latin typeface="Arial"/>
              <a:cs typeface="Arial"/>
            </a:endParaRPr>
          </a:p>
          <a:p>
            <a:pPr eaLnBrk="1" hangingPunct="1">
              <a:defRPr/>
            </a:pPr>
            <a:r>
              <a:rPr lang="en-US" sz="1600" dirty="0">
                <a:solidFill>
                  <a:schemeClr val="bg1"/>
                </a:solidFill>
                <a:effectLst>
                  <a:outerShdw blurRad="50800" dist="38100" dir="2700000" algn="tl" rotWithShape="0">
                    <a:prstClr val="black">
                      <a:alpha val="40000"/>
                    </a:prstClr>
                  </a:outerShdw>
                </a:effectLst>
                <a:latin typeface="Arial"/>
                <a:cs typeface="Arial"/>
              </a:rPr>
              <a:t>Jimmy Kenyon</a:t>
            </a:r>
          </a:p>
          <a:p>
            <a:pPr eaLnBrk="1" hangingPunct="1">
              <a:defRPr/>
            </a:pPr>
            <a:r>
              <a:rPr lang="en-US" sz="1600" dirty="0">
                <a:solidFill>
                  <a:schemeClr val="bg1"/>
                </a:solidFill>
                <a:effectLst>
                  <a:outerShdw blurRad="50800" dist="38100" dir="2700000" algn="tl" rotWithShape="0">
                    <a:prstClr val="black">
                      <a:alpha val="40000"/>
                    </a:prstClr>
                  </a:outerShdw>
                </a:effectLst>
                <a:latin typeface="Arial"/>
                <a:cs typeface="Arial"/>
              </a:rPr>
              <a:t>Director, Advanced Air Vehicles Program</a:t>
            </a:r>
          </a:p>
          <a:p>
            <a:pPr eaLnBrk="1" hangingPunct="1">
              <a:defRPr/>
            </a:pPr>
            <a:endParaRPr lang="en-US" sz="1400" dirty="0">
              <a:solidFill>
                <a:schemeClr val="bg1"/>
              </a:solidFill>
              <a:effectLst>
                <a:outerShdw blurRad="50800" dist="38100" dir="2700000" algn="tl" rotWithShape="0">
                  <a:prstClr val="black">
                    <a:alpha val="40000"/>
                  </a:prstClr>
                </a:outerShdw>
              </a:effectLst>
              <a:latin typeface="Arial"/>
              <a:cs typeface="Arial"/>
            </a:endParaRPr>
          </a:p>
          <a:p>
            <a:pPr eaLnBrk="1" hangingPunct="1">
              <a:defRPr/>
            </a:pPr>
            <a:r>
              <a:rPr lang="en-US" sz="1400" dirty="0">
                <a:solidFill>
                  <a:schemeClr val="bg1"/>
                </a:solidFill>
                <a:effectLst>
                  <a:outerShdw blurRad="50800" dist="38100" dir="2700000" algn="tl" rotWithShape="0">
                    <a:prstClr val="black">
                      <a:alpha val="40000"/>
                    </a:prstClr>
                  </a:outerShdw>
                </a:effectLst>
                <a:latin typeface="Arial"/>
                <a:cs typeface="Arial"/>
              </a:rPr>
              <a:t>March 24, 2021</a:t>
            </a:r>
          </a:p>
        </p:txBody>
      </p:sp>
    </p:spTree>
    <p:extLst>
      <p:ext uri="{BB962C8B-B14F-4D97-AF65-F5344CB8AC3E}">
        <p14:creationId xmlns:p14="http://schemas.microsoft.com/office/powerpoint/2010/main" val="1029462658"/>
      </p:ext>
    </p:extLst>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C72A2-E85E-1340-A20D-0AC4F24959B4}"/>
              </a:ext>
            </a:extLst>
          </p:cNvPr>
          <p:cNvSpPr>
            <a:spLocks noGrp="1"/>
          </p:cNvSpPr>
          <p:nvPr>
            <p:ph type="title"/>
          </p:nvPr>
        </p:nvSpPr>
        <p:spPr/>
        <p:txBody>
          <a:bodyPr/>
          <a:lstStyle/>
          <a:p>
            <a:r>
              <a:rPr lang="en-US" dirty="0"/>
              <a:t>3 Pillars to a More Sustainable Future</a:t>
            </a:r>
          </a:p>
        </p:txBody>
      </p:sp>
      <p:sp>
        <p:nvSpPr>
          <p:cNvPr id="6" name="TextBox 5">
            <a:extLst>
              <a:ext uri="{FF2B5EF4-FFF2-40B4-BE49-F238E27FC236}">
                <a16:creationId xmlns:a16="http://schemas.microsoft.com/office/drawing/2014/main" id="{BB930B87-AD8A-BF40-A62A-5798EFEC6104}"/>
              </a:ext>
            </a:extLst>
          </p:cNvPr>
          <p:cNvSpPr txBox="1"/>
          <p:nvPr/>
        </p:nvSpPr>
        <p:spPr>
          <a:xfrm>
            <a:off x="7415535" y="1111829"/>
            <a:ext cx="1914604" cy="1231106"/>
          </a:xfrm>
          <a:prstGeom prst="rect">
            <a:avLst/>
          </a:prstGeom>
          <a:noFill/>
        </p:spPr>
        <p:txBody>
          <a:bodyPr wrap="square" rtlCol="0">
            <a:spAutoFit/>
          </a:bodyPr>
          <a:lstStyle/>
          <a:p>
            <a:r>
              <a:rPr lang="en-US" sz="2000" b="1" dirty="0">
                <a:solidFill>
                  <a:srgbClr val="90C74B"/>
                </a:solidFill>
              </a:rPr>
              <a:t>USE </a:t>
            </a:r>
          </a:p>
          <a:p>
            <a:r>
              <a:rPr lang="en-US" sz="2000" b="1" dirty="0">
                <a:solidFill>
                  <a:srgbClr val="90C74B"/>
                </a:solidFill>
              </a:rPr>
              <a:t>LESS ENERGY</a:t>
            </a:r>
            <a:br>
              <a:rPr lang="en-US" sz="2000" b="1" dirty="0">
                <a:solidFill>
                  <a:srgbClr val="90C74B"/>
                </a:solidFill>
              </a:rPr>
            </a:br>
            <a:r>
              <a:rPr lang="en-US" sz="1400" b="1" i="1" dirty="0">
                <a:solidFill>
                  <a:srgbClr val="90C74B"/>
                </a:solidFill>
              </a:rPr>
              <a:t>by aircraft design</a:t>
            </a:r>
          </a:p>
        </p:txBody>
      </p:sp>
      <p:sp>
        <p:nvSpPr>
          <p:cNvPr id="7" name="TextBox 6">
            <a:extLst>
              <a:ext uri="{FF2B5EF4-FFF2-40B4-BE49-F238E27FC236}">
                <a16:creationId xmlns:a16="http://schemas.microsoft.com/office/drawing/2014/main" id="{2ECDD384-BF76-5C45-8412-5962CC8F320D}"/>
              </a:ext>
            </a:extLst>
          </p:cNvPr>
          <p:cNvSpPr txBox="1"/>
          <p:nvPr/>
        </p:nvSpPr>
        <p:spPr>
          <a:xfrm>
            <a:off x="10260179" y="5347076"/>
            <a:ext cx="1487585" cy="1231106"/>
          </a:xfrm>
          <a:prstGeom prst="rect">
            <a:avLst/>
          </a:prstGeom>
          <a:noFill/>
          <a:ln>
            <a:noFill/>
          </a:ln>
        </p:spPr>
        <p:txBody>
          <a:bodyPr wrap="square" rtlCol="0">
            <a:spAutoFit/>
          </a:bodyPr>
          <a:lstStyle/>
          <a:p>
            <a:r>
              <a:rPr lang="en-US" sz="2000" b="1" dirty="0">
                <a:solidFill>
                  <a:srgbClr val="66B5D6"/>
                </a:solidFill>
              </a:rPr>
              <a:t>USE </a:t>
            </a:r>
            <a:br>
              <a:rPr lang="en-US" sz="2000" b="1" dirty="0">
                <a:solidFill>
                  <a:srgbClr val="66B5D6"/>
                </a:solidFill>
              </a:rPr>
            </a:br>
            <a:r>
              <a:rPr lang="en-US" sz="2000" b="1" dirty="0">
                <a:solidFill>
                  <a:srgbClr val="66B5D6"/>
                </a:solidFill>
              </a:rPr>
              <a:t>LESS ENERGY</a:t>
            </a:r>
            <a:br>
              <a:rPr lang="en-US" sz="2000" b="1" dirty="0">
                <a:solidFill>
                  <a:srgbClr val="66B5D6"/>
                </a:solidFill>
              </a:rPr>
            </a:br>
            <a:r>
              <a:rPr lang="en-US" sz="1400" b="1" i="1" dirty="0">
                <a:solidFill>
                  <a:srgbClr val="66B5D6"/>
                </a:solidFill>
              </a:rPr>
              <a:t>by how you fly</a:t>
            </a:r>
          </a:p>
        </p:txBody>
      </p:sp>
      <p:sp>
        <p:nvSpPr>
          <p:cNvPr id="8" name="TextBox 7">
            <a:extLst>
              <a:ext uri="{FF2B5EF4-FFF2-40B4-BE49-F238E27FC236}">
                <a16:creationId xmlns:a16="http://schemas.microsoft.com/office/drawing/2014/main" id="{7A65C0CA-42AD-2849-BC4C-2AD9D8D8D400}"/>
              </a:ext>
            </a:extLst>
          </p:cNvPr>
          <p:cNvSpPr txBox="1"/>
          <p:nvPr/>
        </p:nvSpPr>
        <p:spPr>
          <a:xfrm>
            <a:off x="306917" y="3736560"/>
            <a:ext cx="1478176" cy="1231106"/>
          </a:xfrm>
          <a:prstGeom prst="rect">
            <a:avLst/>
          </a:prstGeom>
          <a:noFill/>
        </p:spPr>
        <p:txBody>
          <a:bodyPr wrap="square" rtlCol="0">
            <a:spAutoFit/>
          </a:bodyPr>
          <a:lstStyle/>
          <a:p>
            <a:pPr algn="r"/>
            <a:r>
              <a:rPr lang="en-US" sz="2000" b="1" dirty="0">
                <a:solidFill>
                  <a:srgbClr val="DB3238"/>
                </a:solidFill>
              </a:rPr>
              <a:t>USE CLEANER ENERGY</a:t>
            </a:r>
            <a:br>
              <a:rPr lang="en-US" sz="2000" b="1" dirty="0">
                <a:solidFill>
                  <a:srgbClr val="DB3238"/>
                </a:solidFill>
              </a:rPr>
            </a:br>
            <a:r>
              <a:rPr lang="en-US" sz="1400" b="1" i="1" dirty="0">
                <a:solidFill>
                  <a:srgbClr val="DB3238"/>
                </a:solidFill>
              </a:rPr>
              <a:t>full lifecycle</a:t>
            </a:r>
          </a:p>
        </p:txBody>
      </p:sp>
      <p:pic>
        <p:nvPicPr>
          <p:cNvPr id="9" name="Picture 8" descr="A rocket flying in the sky&#10;&#10;Description automatically generated with low confidence">
            <a:extLst>
              <a:ext uri="{FF2B5EF4-FFF2-40B4-BE49-F238E27FC236}">
                <a16:creationId xmlns:a16="http://schemas.microsoft.com/office/drawing/2014/main" id="{44E70A80-09C5-6A4C-8CCA-240CAAC5192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861861" y="1319649"/>
            <a:ext cx="4378232" cy="1814469"/>
          </a:xfrm>
          <a:prstGeom prst="rect">
            <a:avLst/>
          </a:prstGeom>
        </p:spPr>
      </p:pic>
      <p:pic>
        <p:nvPicPr>
          <p:cNvPr id="11" name="Picture 10">
            <a:extLst>
              <a:ext uri="{FF2B5EF4-FFF2-40B4-BE49-F238E27FC236}">
                <a16:creationId xmlns:a16="http://schemas.microsoft.com/office/drawing/2014/main" id="{DBCC20B8-65B5-9549-9744-5D18B482FE86}"/>
              </a:ext>
            </a:extLst>
          </p:cNvPr>
          <p:cNvPicPr>
            <a:picLocks noChangeAspect="1"/>
          </p:cNvPicPr>
          <p:nvPr/>
        </p:nvPicPr>
        <p:blipFill>
          <a:blip r:embed="rId4"/>
          <a:stretch>
            <a:fillRect/>
          </a:stretch>
        </p:blipFill>
        <p:spPr>
          <a:xfrm>
            <a:off x="7924649" y="3134118"/>
            <a:ext cx="3493498" cy="2330621"/>
          </a:xfrm>
          <a:prstGeom prst="rect">
            <a:avLst/>
          </a:prstGeom>
        </p:spPr>
      </p:pic>
      <p:pic>
        <p:nvPicPr>
          <p:cNvPr id="14" name="Picture 13">
            <a:extLst>
              <a:ext uri="{FF2B5EF4-FFF2-40B4-BE49-F238E27FC236}">
                <a16:creationId xmlns:a16="http://schemas.microsoft.com/office/drawing/2014/main" id="{8F986E6E-FD4B-B24B-9B6F-5ECA2A8FB544}"/>
              </a:ext>
            </a:extLst>
          </p:cNvPr>
          <p:cNvPicPr>
            <a:picLocks noChangeAspect="1"/>
          </p:cNvPicPr>
          <p:nvPr/>
        </p:nvPicPr>
        <p:blipFill>
          <a:blip r:embed="rId5"/>
          <a:stretch>
            <a:fillRect/>
          </a:stretch>
        </p:blipFill>
        <p:spPr>
          <a:xfrm>
            <a:off x="1659572" y="5413816"/>
            <a:ext cx="3216660" cy="536110"/>
          </a:xfrm>
          <a:prstGeom prst="rect">
            <a:avLst/>
          </a:prstGeom>
        </p:spPr>
      </p:pic>
      <p:pic>
        <p:nvPicPr>
          <p:cNvPr id="15" name="Picture 14">
            <a:extLst>
              <a:ext uri="{FF2B5EF4-FFF2-40B4-BE49-F238E27FC236}">
                <a16:creationId xmlns:a16="http://schemas.microsoft.com/office/drawing/2014/main" id="{386DD1B2-26CE-304B-B2BC-BAA4C5172EBE}"/>
              </a:ext>
            </a:extLst>
          </p:cNvPr>
          <p:cNvPicPr>
            <a:picLocks noChangeAspect="1"/>
          </p:cNvPicPr>
          <p:nvPr/>
        </p:nvPicPr>
        <p:blipFill>
          <a:blip r:embed="rId6"/>
          <a:stretch>
            <a:fillRect/>
          </a:stretch>
        </p:blipFill>
        <p:spPr>
          <a:xfrm>
            <a:off x="4470191" y="1191272"/>
            <a:ext cx="2769902" cy="536110"/>
          </a:xfrm>
          <a:prstGeom prst="rect">
            <a:avLst/>
          </a:prstGeom>
        </p:spPr>
      </p:pic>
      <p:pic>
        <p:nvPicPr>
          <p:cNvPr id="16" name="Picture 15">
            <a:extLst>
              <a:ext uri="{FF2B5EF4-FFF2-40B4-BE49-F238E27FC236}">
                <a16:creationId xmlns:a16="http://schemas.microsoft.com/office/drawing/2014/main" id="{F3BB6E5A-9A9B-6749-9887-114069FC16DB}"/>
              </a:ext>
            </a:extLst>
          </p:cNvPr>
          <p:cNvPicPr>
            <a:picLocks noChangeAspect="1"/>
          </p:cNvPicPr>
          <p:nvPr/>
        </p:nvPicPr>
        <p:blipFill>
          <a:blip r:embed="rId7"/>
          <a:stretch>
            <a:fillRect/>
          </a:stretch>
        </p:blipFill>
        <p:spPr>
          <a:xfrm>
            <a:off x="7154435" y="5949926"/>
            <a:ext cx="2613537" cy="536110"/>
          </a:xfrm>
          <a:prstGeom prst="rect">
            <a:avLst/>
          </a:prstGeom>
        </p:spPr>
      </p:pic>
      <p:pic>
        <p:nvPicPr>
          <p:cNvPr id="20" name="Picture 19" descr="A picture containing text, bottle, vessel&#10;&#10;Description automatically generated">
            <a:extLst>
              <a:ext uri="{FF2B5EF4-FFF2-40B4-BE49-F238E27FC236}">
                <a16:creationId xmlns:a16="http://schemas.microsoft.com/office/drawing/2014/main" id="{00F3ECAC-380D-7541-9247-B3886B4D8A6E}"/>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1649635" y="2565765"/>
            <a:ext cx="1921305" cy="2848052"/>
          </a:xfrm>
          <a:prstGeom prst="rect">
            <a:avLst/>
          </a:prstGeom>
        </p:spPr>
      </p:pic>
      <p:pic>
        <p:nvPicPr>
          <p:cNvPr id="13" name="Picture 12">
            <a:extLst>
              <a:ext uri="{FF2B5EF4-FFF2-40B4-BE49-F238E27FC236}">
                <a16:creationId xmlns:a16="http://schemas.microsoft.com/office/drawing/2014/main" id="{3BEDD3E0-65BE-BF48-AB26-268A209BAC10}"/>
              </a:ext>
            </a:extLst>
          </p:cNvPr>
          <p:cNvPicPr>
            <a:picLocks noChangeAspect="1"/>
          </p:cNvPicPr>
          <p:nvPr/>
        </p:nvPicPr>
        <p:blipFill>
          <a:blip r:embed="rId9"/>
          <a:stretch>
            <a:fillRect/>
          </a:stretch>
        </p:blipFill>
        <p:spPr>
          <a:xfrm rot="5400000">
            <a:off x="3618022" y="4125545"/>
            <a:ext cx="800272" cy="1500511"/>
          </a:xfrm>
          <a:prstGeom prst="rect">
            <a:avLst/>
          </a:prstGeom>
        </p:spPr>
      </p:pic>
      <p:pic>
        <p:nvPicPr>
          <p:cNvPr id="3" name="Picture 2" descr="A picture containing building, tower&#10;&#10;Description automatically generated">
            <a:extLst>
              <a:ext uri="{FF2B5EF4-FFF2-40B4-BE49-F238E27FC236}">
                <a16:creationId xmlns:a16="http://schemas.microsoft.com/office/drawing/2014/main" id="{9A34C71A-5034-7044-A061-B20BE0789CC7}"/>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6960693" y="4070318"/>
            <a:ext cx="1500511" cy="1892311"/>
          </a:xfrm>
          <a:prstGeom prst="rect">
            <a:avLst/>
          </a:prstGeom>
        </p:spPr>
      </p:pic>
    </p:spTree>
    <p:extLst>
      <p:ext uri="{BB962C8B-B14F-4D97-AF65-F5344CB8AC3E}">
        <p14:creationId xmlns:p14="http://schemas.microsoft.com/office/powerpoint/2010/main" val="2054259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3265A-1B7F-304E-A477-C2A327B24AE2}"/>
              </a:ext>
            </a:extLst>
          </p:cNvPr>
          <p:cNvSpPr>
            <a:spLocks noGrp="1"/>
          </p:cNvSpPr>
          <p:nvPr>
            <p:ph type="title"/>
          </p:nvPr>
        </p:nvSpPr>
        <p:spPr/>
        <p:txBody>
          <a:bodyPr/>
          <a:lstStyle/>
          <a:p>
            <a:r>
              <a:rPr lang="en-US" dirty="0"/>
              <a:t>Carbon Impact Across the Global Commercial Fleet - 2018</a:t>
            </a:r>
          </a:p>
        </p:txBody>
      </p:sp>
      <p:sp>
        <p:nvSpPr>
          <p:cNvPr id="3" name="Content Placeholder 2">
            <a:extLst>
              <a:ext uri="{FF2B5EF4-FFF2-40B4-BE49-F238E27FC236}">
                <a16:creationId xmlns:a16="http://schemas.microsoft.com/office/drawing/2014/main" id="{C8E3E9FF-A13E-9746-AEB9-1B2B1C9955CF}"/>
              </a:ext>
            </a:extLst>
          </p:cNvPr>
          <p:cNvSpPr>
            <a:spLocks noGrp="1"/>
          </p:cNvSpPr>
          <p:nvPr>
            <p:ph idx="1"/>
          </p:nvPr>
        </p:nvSpPr>
        <p:spPr>
          <a:xfrm>
            <a:off x="6724185" y="1586454"/>
            <a:ext cx="5330283" cy="4017198"/>
          </a:xfrm>
        </p:spPr>
        <p:txBody>
          <a:bodyPr/>
          <a:lstStyle/>
          <a:p>
            <a:r>
              <a:rPr lang="en-US" dirty="0"/>
              <a:t>289 million metric tons (912 Mt carbon)</a:t>
            </a:r>
          </a:p>
          <a:p>
            <a:pPr lvl="1"/>
            <a:r>
              <a:rPr lang="en-US" dirty="0"/>
              <a:t>65% International / 35% Domestic</a:t>
            </a:r>
            <a:br>
              <a:rPr lang="en-US" dirty="0"/>
            </a:br>
            <a:endParaRPr lang="en-US" dirty="0"/>
          </a:p>
          <a:p>
            <a:r>
              <a:rPr lang="en-US" dirty="0"/>
              <a:t>Industry Carbon Goal 2050 (ATAG Waypoint 2050)</a:t>
            </a:r>
          </a:p>
          <a:p>
            <a:pPr lvl="1"/>
            <a:r>
              <a:rPr lang="en-US" dirty="0"/>
              <a:t>Carbon neutral growth from 2020</a:t>
            </a:r>
          </a:p>
          <a:p>
            <a:pPr lvl="1"/>
            <a:r>
              <a:rPr lang="en-US" dirty="0"/>
              <a:t>Reduce fleet carbon emission by 50% from 2005</a:t>
            </a:r>
            <a:br>
              <a:rPr lang="en-US" dirty="0"/>
            </a:br>
            <a:r>
              <a:rPr lang="en-US" dirty="0"/>
              <a:t>(from 650 Mt to 325 Mt with fleet growth)</a:t>
            </a:r>
          </a:p>
          <a:p>
            <a:endParaRPr lang="en-US" dirty="0"/>
          </a:p>
          <a:p>
            <a:r>
              <a:rPr lang="en-US" dirty="0"/>
              <a:t>Single Aisle Aircraft Families emit the most carbon (38%), 92% of which is flying ≤ 2000 nm (2302 miles)</a:t>
            </a:r>
          </a:p>
        </p:txBody>
      </p:sp>
      <p:graphicFrame>
        <p:nvGraphicFramePr>
          <p:cNvPr id="7" name="Chart 6">
            <a:extLst>
              <a:ext uri="{FF2B5EF4-FFF2-40B4-BE49-F238E27FC236}">
                <a16:creationId xmlns:a16="http://schemas.microsoft.com/office/drawing/2014/main" id="{771BF12A-CFFC-A643-BFBB-10510E17AD5D}"/>
              </a:ext>
            </a:extLst>
          </p:cNvPr>
          <p:cNvGraphicFramePr>
            <a:graphicFrameLocks/>
          </p:cNvGraphicFramePr>
          <p:nvPr>
            <p:extLst>
              <p:ext uri="{D42A27DB-BD31-4B8C-83A1-F6EECF244321}">
                <p14:modId xmlns:p14="http://schemas.microsoft.com/office/powerpoint/2010/main" val="2372654649"/>
              </p:ext>
            </p:extLst>
          </p:nvPr>
        </p:nvGraphicFramePr>
        <p:xfrm>
          <a:off x="-1034969" y="902756"/>
          <a:ext cx="5784855" cy="432020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8E06D206-A7DC-8E4F-95BF-FA8573957B7B}"/>
              </a:ext>
            </a:extLst>
          </p:cNvPr>
          <p:cNvGraphicFramePr>
            <a:graphicFrameLocks/>
          </p:cNvGraphicFramePr>
          <p:nvPr>
            <p:extLst>
              <p:ext uri="{D42A27DB-BD31-4B8C-83A1-F6EECF244321}">
                <p14:modId xmlns:p14="http://schemas.microsoft.com/office/powerpoint/2010/main" val="2644598226"/>
              </p:ext>
            </p:extLst>
          </p:nvPr>
        </p:nvGraphicFramePr>
        <p:xfrm>
          <a:off x="2482651" y="3136005"/>
          <a:ext cx="4534471" cy="3343461"/>
        </p:xfrm>
        <a:graphic>
          <a:graphicData uri="http://schemas.openxmlformats.org/drawingml/2006/chart">
            <c:chart xmlns:c="http://schemas.openxmlformats.org/drawingml/2006/chart" xmlns:r="http://schemas.openxmlformats.org/officeDocument/2006/relationships" r:id="rId4"/>
          </a:graphicData>
        </a:graphic>
      </p:graphicFrame>
      <p:cxnSp>
        <p:nvCxnSpPr>
          <p:cNvPr id="13" name="Straight Connector 12">
            <a:extLst>
              <a:ext uri="{FF2B5EF4-FFF2-40B4-BE49-F238E27FC236}">
                <a16:creationId xmlns:a16="http://schemas.microsoft.com/office/drawing/2014/main" id="{F632557E-750A-9E46-9D28-B4C2071CFA04}"/>
              </a:ext>
            </a:extLst>
          </p:cNvPr>
          <p:cNvCxnSpPr>
            <a:cxnSpLocks/>
          </p:cNvCxnSpPr>
          <p:nvPr/>
        </p:nvCxnSpPr>
        <p:spPr bwMode="auto">
          <a:xfrm>
            <a:off x="2381051" y="4773447"/>
            <a:ext cx="1625600" cy="1136295"/>
          </a:xfrm>
          <a:prstGeom prst="line">
            <a:avLst/>
          </a:prstGeom>
          <a:solidFill>
            <a:schemeClr val="accent1"/>
          </a:solidFill>
          <a:ln w="38100" cap="flat" cmpd="sng" algn="ctr">
            <a:solidFill>
              <a:srgbClr val="00B050"/>
            </a:solidFill>
            <a:prstDash val="sysDot"/>
            <a:round/>
            <a:headEnd type="none" w="med" len="med"/>
            <a:tailEnd type="none" w="med" len="med"/>
          </a:ln>
          <a:effectLst/>
        </p:spPr>
      </p:cxnSp>
      <p:cxnSp>
        <p:nvCxnSpPr>
          <p:cNvPr id="15" name="Straight Connector 14">
            <a:extLst>
              <a:ext uri="{FF2B5EF4-FFF2-40B4-BE49-F238E27FC236}">
                <a16:creationId xmlns:a16="http://schemas.microsoft.com/office/drawing/2014/main" id="{8926D834-4855-894D-929D-34A275D16660}"/>
              </a:ext>
            </a:extLst>
          </p:cNvPr>
          <p:cNvCxnSpPr>
            <a:cxnSpLocks/>
          </p:cNvCxnSpPr>
          <p:nvPr/>
        </p:nvCxnSpPr>
        <p:spPr bwMode="auto">
          <a:xfrm>
            <a:off x="2482651" y="1770520"/>
            <a:ext cx="2881086" cy="1860366"/>
          </a:xfrm>
          <a:prstGeom prst="line">
            <a:avLst/>
          </a:prstGeom>
          <a:solidFill>
            <a:schemeClr val="accent1"/>
          </a:solidFill>
          <a:ln w="38100" cap="flat" cmpd="sng" algn="ctr">
            <a:solidFill>
              <a:srgbClr val="00B050"/>
            </a:solidFill>
            <a:prstDash val="sysDot"/>
            <a:round/>
            <a:headEnd type="none" w="med" len="med"/>
            <a:tailEnd type="none" w="med" len="med"/>
          </a:ln>
          <a:effectLst/>
        </p:spPr>
      </p:cxnSp>
      <p:sp>
        <p:nvSpPr>
          <p:cNvPr id="5" name="Rectangle 4">
            <a:extLst>
              <a:ext uri="{FF2B5EF4-FFF2-40B4-BE49-F238E27FC236}">
                <a16:creationId xmlns:a16="http://schemas.microsoft.com/office/drawing/2014/main" id="{36648759-7854-614E-BA10-F13A9BD8D16F}"/>
              </a:ext>
            </a:extLst>
          </p:cNvPr>
          <p:cNvSpPr/>
          <p:nvPr/>
        </p:nvSpPr>
        <p:spPr>
          <a:xfrm>
            <a:off x="3732413" y="2788209"/>
            <a:ext cx="2328010" cy="338554"/>
          </a:xfrm>
          <a:prstGeom prst="rect">
            <a:avLst/>
          </a:prstGeom>
          <a:solidFill>
            <a:schemeClr val="bg1">
              <a:alpha val="42000"/>
            </a:schemeClr>
          </a:solidFill>
        </p:spPr>
        <p:txBody>
          <a:bodyPr wrap="none">
            <a:spAutoFit/>
          </a:bodyPr>
          <a:lstStyle/>
          <a:p>
            <a:pPr algn="ctr">
              <a:defRPr sz="1600" b="1" i="0" u="none" strike="noStrike" kern="1200" cap="all" baseline="0">
                <a:solidFill>
                  <a:prstClr val="black">
                    <a:lumMod val="65000"/>
                    <a:lumOff val="35000"/>
                  </a:prstClr>
                </a:solidFill>
                <a:latin typeface="+mn-lt"/>
                <a:ea typeface="+mn-ea"/>
                <a:cs typeface="+mn-cs"/>
              </a:defRPr>
            </a:pPr>
            <a:r>
              <a:rPr lang="en-US" dirty="0">
                <a:latin typeface="Calibri" panose="020F0502020204030204" pitchFamily="34" charset="0"/>
                <a:cs typeface="Calibri" panose="020F0502020204030204" pitchFamily="34" charset="0"/>
              </a:rPr>
              <a:t>SA Fuel Burn by Range</a:t>
            </a:r>
          </a:p>
        </p:txBody>
      </p:sp>
      <p:sp>
        <p:nvSpPr>
          <p:cNvPr id="12" name="TextBox 11">
            <a:extLst>
              <a:ext uri="{FF2B5EF4-FFF2-40B4-BE49-F238E27FC236}">
                <a16:creationId xmlns:a16="http://schemas.microsoft.com/office/drawing/2014/main" id="{D1335B70-7FFE-3E43-89BA-BD868A994019}"/>
              </a:ext>
            </a:extLst>
          </p:cNvPr>
          <p:cNvSpPr txBox="1"/>
          <p:nvPr/>
        </p:nvSpPr>
        <p:spPr>
          <a:xfrm>
            <a:off x="405167" y="6168668"/>
            <a:ext cx="4899097" cy="446276"/>
          </a:xfrm>
          <a:prstGeom prst="rect">
            <a:avLst/>
          </a:prstGeom>
          <a:noFill/>
          <a:ln>
            <a:solidFill>
              <a:schemeClr val="tx1"/>
            </a:solidFill>
          </a:ln>
        </p:spPr>
        <p:txBody>
          <a:bodyPr wrap="none" rtlCol="0">
            <a:spAutoFit/>
          </a:bodyPr>
          <a:lstStyle/>
          <a:p>
            <a:pPr algn="ctr"/>
            <a:r>
              <a:rPr lang="en-US" sz="1200" b="1" dirty="0"/>
              <a:t>Volpe Preliminary Data - used with permission</a:t>
            </a:r>
            <a:br>
              <a:rPr lang="en-US" sz="1200" dirty="0"/>
            </a:br>
            <a:r>
              <a:rPr lang="en-US" sz="1100" dirty="0"/>
              <a:t>final data to be published in Chapter 1 of 2022 ICAO Environmental Report)</a:t>
            </a:r>
          </a:p>
        </p:txBody>
      </p:sp>
    </p:spTree>
    <p:extLst>
      <p:ext uri="{BB962C8B-B14F-4D97-AF65-F5344CB8AC3E}">
        <p14:creationId xmlns:p14="http://schemas.microsoft.com/office/powerpoint/2010/main" val="3824349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132782-197C-644D-87A8-8266B07CB5D2}"/>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0"/>
            <a:ext cx="12237240" cy="6858000"/>
          </a:xfrm>
          <a:prstGeom prst="rect">
            <a:avLst/>
          </a:prstGeom>
        </p:spPr>
      </p:pic>
      <p:sp>
        <p:nvSpPr>
          <p:cNvPr id="2" name="Title 1">
            <a:extLst>
              <a:ext uri="{FF2B5EF4-FFF2-40B4-BE49-F238E27FC236}">
                <a16:creationId xmlns:a16="http://schemas.microsoft.com/office/drawing/2014/main" id="{C317C171-9D37-EA42-A3D7-C6EEE9FCDF4B}"/>
              </a:ext>
            </a:extLst>
          </p:cNvPr>
          <p:cNvSpPr>
            <a:spLocks noGrp="1"/>
          </p:cNvSpPr>
          <p:nvPr>
            <p:ph type="title"/>
          </p:nvPr>
        </p:nvSpPr>
        <p:spPr/>
        <p:txBody>
          <a:bodyPr/>
          <a:lstStyle/>
          <a:p>
            <a:r>
              <a:rPr lang="en-US" dirty="0"/>
              <a:t>Subsonic Transport Strategy</a:t>
            </a:r>
          </a:p>
        </p:txBody>
      </p:sp>
      <p:sp>
        <p:nvSpPr>
          <p:cNvPr id="5" name="TextBox 4">
            <a:extLst>
              <a:ext uri="{FF2B5EF4-FFF2-40B4-BE49-F238E27FC236}">
                <a16:creationId xmlns:a16="http://schemas.microsoft.com/office/drawing/2014/main" id="{C3304CE0-914C-7442-B417-E5DD15F33E73}"/>
              </a:ext>
            </a:extLst>
          </p:cNvPr>
          <p:cNvSpPr txBox="1"/>
          <p:nvPr/>
        </p:nvSpPr>
        <p:spPr>
          <a:xfrm>
            <a:off x="6229683" y="6245899"/>
            <a:ext cx="3047629" cy="461665"/>
          </a:xfrm>
          <a:prstGeom prst="rect">
            <a:avLst/>
          </a:prstGeom>
        </p:spPr>
        <p:txBody>
          <a:bodyPr wrap="none" rtlCol="0">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002060"/>
                </a:solidFill>
                <a:effectLst/>
                <a:uLnTx/>
                <a:uFillTx/>
                <a:latin typeface="Arial" panose="020B0604020202020204" pitchFamily="34" charset="0"/>
                <a:cs typeface="Arial" panose="020B0604020202020204" pitchFamily="34" charset="0"/>
              </a:defRPr>
            </a:lvl1pPr>
          </a:lstStyle>
          <a:p>
            <a:r>
              <a:rPr lang="en-US" sz="1200" dirty="0"/>
              <a:t>Electrified Aircraft Propulsion</a:t>
            </a:r>
          </a:p>
          <a:p>
            <a:r>
              <a:rPr lang="en-US" sz="1200" dirty="0"/>
              <a:t>~5% fuel burn and maintenance benefit</a:t>
            </a:r>
          </a:p>
        </p:txBody>
      </p:sp>
      <p:sp>
        <p:nvSpPr>
          <p:cNvPr id="6" name="TextBox 5">
            <a:extLst>
              <a:ext uri="{FF2B5EF4-FFF2-40B4-BE49-F238E27FC236}">
                <a16:creationId xmlns:a16="http://schemas.microsoft.com/office/drawing/2014/main" id="{FE5D11A2-CF60-5640-BCE3-57C5C8554B2A}"/>
              </a:ext>
            </a:extLst>
          </p:cNvPr>
          <p:cNvSpPr txBox="1"/>
          <p:nvPr/>
        </p:nvSpPr>
        <p:spPr>
          <a:xfrm>
            <a:off x="9306590" y="6245899"/>
            <a:ext cx="2853666" cy="461665"/>
          </a:xfrm>
          <a:prstGeom prst="rect">
            <a:avLst/>
          </a:prstGeom>
        </p:spPr>
        <p:txBody>
          <a:bodyPr wrap="none" rtlCol="0">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002060"/>
                </a:solidFill>
                <a:effectLst/>
                <a:uLnTx/>
                <a:uFillTx/>
                <a:latin typeface="Arial" panose="020B0604020202020204" pitchFamily="34" charset="0"/>
                <a:cs typeface="Arial" panose="020B0604020202020204" pitchFamily="34" charset="0"/>
              </a:defRPr>
            </a:lvl1pPr>
          </a:lstStyle>
          <a:p>
            <a:r>
              <a:rPr lang="en-US" sz="1200" dirty="0"/>
              <a:t>High-Rate Composite Manufacturing</a:t>
            </a:r>
          </a:p>
          <a:p>
            <a:r>
              <a:rPr lang="en-US" sz="1200" dirty="0"/>
              <a:t>4x-6x manufacturing rate increase</a:t>
            </a:r>
          </a:p>
        </p:txBody>
      </p:sp>
      <p:sp>
        <p:nvSpPr>
          <p:cNvPr id="7" name="TextBox 6">
            <a:extLst>
              <a:ext uri="{FF2B5EF4-FFF2-40B4-BE49-F238E27FC236}">
                <a16:creationId xmlns:a16="http://schemas.microsoft.com/office/drawing/2014/main" id="{76DE86F5-44A4-F041-A8DA-3FB0CE393324}"/>
              </a:ext>
            </a:extLst>
          </p:cNvPr>
          <p:cNvSpPr txBox="1"/>
          <p:nvPr/>
        </p:nvSpPr>
        <p:spPr>
          <a:xfrm>
            <a:off x="3741829" y="6245899"/>
            <a:ext cx="1918923" cy="461665"/>
          </a:xfrm>
          <a:prstGeom prst="rect">
            <a:avLst/>
          </a:prstGeom>
        </p:spPr>
        <p:txBody>
          <a:bodyPr wrap="none" rtlCol="0">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002060"/>
                </a:solidFill>
                <a:effectLst/>
                <a:uLnTx/>
                <a:uFillTx/>
                <a:latin typeface="Arial" panose="020B0604020202020204" pitchFamily="34" charset="0"/>
                <a:cs typeface="Arial" panose="020B0604020202020204" pitchFamily="34" charset="0"/>
              </a:defRPr>
            </a:lvl1pPr>
          </a:lstStyle>
          <a:p>
            <a:r>
              <a:rPr lang="en-US" sz="1200" dirty="0"/>
              <a:t>Small Core Gas Turbine</a:t>
            </a:r>
          </a:p>
          <a:p>
            <a:r>
              <a:rPr lang="en-US" sz="1200" dirty="0"/>
              <a:t>5-10% fuel burn benefit</a:t>
            </a:r>
          </a:p>
        </p:txBody>
      </p:sp>
      <p:sp>
        <p:nvSpPr>
          <p:cNvPr id="8" name="TextBox 7">
            <a:extLst>
              <a:ext uri="{FF2B5EF4-FFF2-40B4-BE49-F238E27FC236}">
                <a16:creationId xmlns:a16="http://schemas.microsoft.com/office/drawing/2014/main" id="{00223531-35B1-744A-926D-6D7A9ACE8F61}"/>
              </a:ext>
            </a:extLst>
          </p:cNvPr>
          <p:cNvSpPr txBox="1"/>
          <p:nvPr/>
        </p:nvSpPr>
        <p:spPr>
          <a:xfrm>
            <a:off x="477279" y="6245899"/>
            <a:ext cx="2356093" cy="461665"/>
          </a:xfrm>
          <a:prstGeom prst="rect">
            <a:avLst/>
          </a:prstGeom>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Transonic Truss-Braced Wing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002060"/>
                </a:solidFill>
                <a:latin typeface="Arial" panose="020B0604020202020204" pitchFamily="34" charset="0"/>
                <a:cs typeface="Arial" panose="020B0604020202020204" pitchFamily="34" charset="0"/>
              </a:rPr>
              <a:t>5</a:t>
            </a:r>
            <a:r>
              <a:rPr kumimoji="0" lang="en-US" sz="1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-10% fuel burn benefit</a:t>
            </a:r>
          </a:p>
        </p:txBody>
      </p:sp>
      <p:pic>
        <p:nvPicPr>
          <p:cNvPr id="9" name="Picture 8">
            <a:extLst>
              <a:ext uri="{FF2B5EF4-FFF2-40B4-BE49-F238E27FC236}">
                <a16:creationId xmlns:a16="http://schemas.microsoft.com/office/drawing/2014/main" id="{7053DDC5-D728-B144-8D03-E13FE5A54EE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6917" y="4527683"/>
            <a:ext cx="2696817" cy="1635628"/>
          </a:xfrm>
          <a:prstGeom prst="rect">
            <a:avLst/>
          </a:prstGeom>
        </p:spPr>
      </p:pic>
      <p:pic>
        <p:nvPicPr>
          <p:cNvPr id="10" name="Picture 9">
            <a:extLst>
              <a:ext uri="{FF2B5EF4-FFF2-40B4-BE49-F238E27FC236}">
                <a16:creationId xmlns:a16="http://schemas.microsoft.com/office/drawing/2014/main" id="{E7A3C01D-A821-AD47-9E37-97FEE428EDF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78326" y="4531307"/>
            <a:ext cx="2645928" cy="1632004"/>
          </a:xfrm>
          <a:prstGeom prst="rect">
            <a:avLst/>
          </a:prstGeom>
        </p:spPr>
      </p:pic>
      <p:pic>
        <p:nvPicPr>
          <p:cNvPr id="11" name="Picture 10">
            <a:extLst>
              <a:ext uri="{FF2B5EF4-FFF2-40B4-BE49-F238E27FC236}">
                <a16:creationId xmlns:a16="http://schemas.microsoft.com/office/drawing/2014/main" id="{7578B8DC-2FD4-BE4B-AD2E-18E3567469F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446883" y="4527682"/>
            <a:ext cx="2613228" cy="1632003"/>
          </a:xfrm>
          <a:prstGeom prst="rect">
            <a:avLst/>
          </a:prstGeom>
        </p:spPr>
      </p:pic>
      <p:pic>
        <p:nvPicPr>
          <p:cNvPr id="12" name="Picture 11">
            <a:extLst>
              <a:ext uri="{FF2B5EF4-FFF2-40B4-BE49-F238E27FC236}">
                <a16:creationId xmlns:a16="http://schemas.microsoft.com/office/drawing/2014/main" id="{4953ECF8-3D52-0B47-8284-B6A28630B3E4}"/>
              </a:ext>
            </a:extLst>
          </p:cNvPr>
          <p:cNvPicPr>
            <a:picLocks noChangeAspect="1"/>
          </p:cNvPicPr>
          <p:nvPr/>
        </p:nvPicPr>
        <p:blipFill>
          <a:blip r:embed="rId6" cstate="screen">
            <a:lum/>
            <a:extLst>
              <a:ext uri="{28A0092B-C50C-407E-A947-70E740481C1C}">
                <a14:useLocalDpi xmlns:a14="http://schemas.microsoft.com/office/drawing/2010/main"/>
              </a:ext>
            </a:extLst>
          </a:blip>
          <a:stretch>
            <a:fillRect/>
          </a:stretch>
        </p:blipFill>
        <p:spPr>
          <a:xfrm>
            <a:off x="9645517" y="4527682"/>
            <a:ext cx="2175812" cy="1625901"/>
          </a:xfrm>
          <a:prstGeom prst="rect">
            <a:avLst/>
          </a:prstGeom>
          <a:ln w="50800">
            <a:noFill/>
          </a:ln>
        </p:spPr>
      </p:pic>
      <p:sp>
        <p:nvSpPr>
          <p:cNvPr id="17" name="TextBox 16">
            <a:extLst>
              <a:ext uri="{FF2B5EF4-FFF2-40B4-BE49-F238E27FC236}">
                <a16:creationId xmlns:a16="http://schemas.microsoft.com/office/drawing/2014/main" id="{63017E08-6940-1F42-A3E5-B6C0BAFE0923}"/>
              </a:ext>
            </a:extLst>
          </p:cNvPr>
          <p:cNvSpPr txBox="1"/>
          <p:nvPr/>
        </p:nvSpPr>
        <p:spPr>
          <a:xfrm>
            <a:off x="326609" y="823498"/>
            <a:ext cx="10918374" cy="369332"/>
          </a:xfrm>
          <a:prstGeom prst="rect">
            <a:avLst/>
          </a:prstGeom>
        </p:spPr>
        <p:txBody>
          <a:bodyPr wrap="none" rtlCol="0">
            <a:spAutoFit/>
          </a:bodyPr>
          <a:lstStyle>
            <a:defPPr>
              <a:defRPr lang="en-US"/>
            </a:defPPr>
            <a:lvl1pPr marR="0" lvl="0" indent="0" algn="ctr" fontAlgn="auto">
              <a:lnSpc>
                <a:spcPct val="100000"/>
              </a:lnSpc>
              <a:spcBef>
                <a:spcPts val="0"/>
              </a:spcBef>
              <a:spcAft>
                <a:spcPts val="0"/>
              </a:spcAft>
              <a:buClrTx/>
              <a:buSzTx/>
              <a:buFontTx/>
              <a:buNone/>
              <a:tabLst/>
              <a:defRPr kumimoji="0" sz="1200" b="1" i="0" u="none" strike="noStrike" cap="none" spc="0" normalizeH="0" baseline="0">
                <a:ln>
                  <a:noFill/>
                </a:ln>
                <a:solidFill>
                  <a:srgbClr val="002060"/>
                </a:solidFill>
                <a:effectLst/>
                <a:uLnTx/>
                <a:uFillTx/>
                <a:latin typeface="Arial" panose="020B0604020202020204" pitchFamily="34" charset="0"/>
                <a:cs typeface="Arial" panose="020B0604020202020204" pitchFamily="34" charset="0"/>
              </a:defRPr>
            </a:lvl1pPr>
          </a:lstStyle>
          <a:p>
            <a:pPr algn="l"/>
            <a:r>
              <a:rPr lang="en-US" sz="1800" i="1" dirty="0">
                <a:solidFill>
                  <a:schemeClr val="bg1"/>
                </a:solidFill>
                <a:latin typeface="+mn-lt"/>
              </a:rPr>
              <a:t>Ensure U.S. industry is the first to establish the new “S Curve” for the next 50 years of transports </a:t>
            </a:r>
          </a:p>
        </p:txBody>
      </p:sp>
    </p:spTree>
    <p:extLst>
      <p:ext uri="{BB962C8B-B14F-4D97-AF65-F5344CB8AC3E}">
        <p14:creationId xmlns:p14="http://schemas.microsoft.com/office/powerpoint/2010/main" val="1863605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2B35BEB-D045-F94B-917D-E18EEED5DDF6}"/>
              </a:ext>
            </a:extLst>
          </p:cNvPr>
          <p:cNvSpPr>
            <a:spLocks noGrp="1"/>
          </p:cNvSpPr>
          <p:nvPr>
            <p:ph type="title"/>
          </p:nvPr>
        </p:nvSpPr>
        <p:spPr/>
        <p:txBody>
          <a:bodyPr/>
          <a:lstStyle/>
          <a:p>
            <a:r>
              <a:rPr lang="en-US" dirty="0"/>
              <a:t>Next Gen Transports: Integrated Technology Development</a:t>
            </a:r>
          </a:p>
        </p:txBody>
      </p:sp>
      <p:pic>
        <p:nvPicPr>
          <p:cNvPr id="197" name="Picture 196">
            <a:extLst>
              <a:ext uri="{FF2B5EF4-FFF2-40B4-BE49-F238E27FC236}">
                <a16:creationId xmlns:a16="http://schemas.microsoft.com/office/drawing/2014/main" id="{44DDF145-AA77-574E-9FAD-B36CE96E10F0}"/>
              </a:ext>
            </a:extLst>
          </p:cNvPr>
          <p:cNvPicPr>
            <a:picLocks noChangeAspect="1"/>
          </p:cNvPicPr>
          <p:nvPr/>
        </p:nvPicPr>
        <p:blipFill>
          <a:blip r:embed="rId3"/>
          <a:stretch>
            <a:fillRect/>
          </a:stretch>
        </p:blipFill>
        <p:spPr>
          <a:xfrm>
            <a:off x="1408549" y="953286"/>
            <a:ext cx="9363529" cy="5592475"/>
          </a:xfrm>
          <a:prstGeom prst="rect">
            <a:avLst/>
          </a:prstGeom>
        </p:spPr>
      </p:pic>
      <p:sp>
        <p:nvSpPr>
          <p:cNvPr id="198" name="Rectangle 197">
            <a:extLst>
              <a:ext uri="{FF2B5EF4-FFF2-40B4-BE49-F238E27FC236}">
                <a16:creationId xmlns:a16="http://schemas.microsoft.com/office/drawing/2014/main" id="{FE540CBC-F7A9-A040-9FAA-917A6FB5DD60}"/>
              </a:ext>
            </a:extLst>
          </p:cNvPr>
          <p:cNvSpPr/>
          <p:nvPr/>
        </p:nvSpPr>
        <p:spPr bwMode="auto">
          <a:xfrm>
            <a:off x="6109935" y="1151090"/>
            <a:ext cx="3710196" cy="5048981"/>
          </a:xfrm>
          <a:prstGeom prst="rect">
            <a:avLst/>
          </a:prstGeom>
          <a:solidFill>
            <a:srgbClr val="D1D1F0">
              <a:alpha val="36078"/>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defRPr/>
            </a:pPr>
            <a:endParaRPr lang="en-US" sz="750">
              <a:solidFill>
                <a:prstClr val="black"/>
              </a:solidFill>
              <a:latin typeface="Arial Black" pitchFamily="-108" charset="0"/>
            </a:endParaRPr>
          </a:p>
        </p:txBody>
      </p:sp>
      <p:sp>
        <p:nvSpPr>
          <p:cNvPr id="203" name="TextBox 202">
            <a:extLst>
              <a:ext uri="{FF2B5EF4-FFF2-40B4-BE49-F238E27FC236}">
                <a16:creationId xmlns:a16="http://schemas.microsoft.com/office/drawing/2014/main" id="{B4E11BF0-5FDC-1246-9530-85BB55FCCAB9}"/>
              </a:ext>
            </a:extLst>
          </p:cNvPr>
          <p:cNvSpPr txBox="1"/>
          <p:nvPr/>
        </p:nvSpPr>
        <p:spPr>
          <a:xfrm>
            <a:off x="10893168" y="2100310"/>
            <a:ext cx="874427" cy="1169551"/>
          </a:xfrm>
          <a:prstGeom prst="rect">
            <a:avLst/>
          </a:prstGeom>
          <a:solidFill>
            <a:srgbClr val="FFFFFF"/>
          </a:solidFill>
          <a:ln>
            <a:noFill/>
          </a:ln>
        </p:spPr>
        <p:txBody>
          <a:bodyPr wrap="square" rtlCol="0">
            <a:spAutoFit/>
          </a:bodyPr>
          <a:lstStyle/>
          <a:p>
            <a:pPr algn="ctr">
              <a:defRPr/>
            </a:pPr>
            <a:r>
              <a:rPr lang="en-US" sz="1400" b="1" dirty="0">
                <a:solidFill>
                  <a:srgbClr val="00B050"/>
                </a:solidFill>
                <a:latin typeface="Calibri"/>
              </a:rPr>
              <a:t>Leverage</a:t>
            </a:r>
            <a:br>
              <a:rPr lang="en-US" sz="1400" b="1" dirty="0">
                <a:solidFill>
                  <a:srgbClr val="00B050"/>
                </a:solidFill>
                <a:latin typeface="Calibri"/>
              </a:rPr>
            </a:br>
            <a:r>
              <a:rPr lang="en-US" sz="1400" b="1" dirty="0">
                <a:solidFill>
                  <a:srgbClr val="00B050"/>
                </a:solidFill>
                <a:latin typeface="Calibri"/>
              </a:rPr>
              <a:t>the Asset – </a:t>
            </a:r>
          </a:p>
          <a:p>
            <a:pPr algn="ctr">
              <a:defRPr/>
            </a:pPr>
            <a:r>
              <a:rPr lang="en-US" sz="1400" b="1" dirty="0">
                <a:solidFill>
                  <a:srgbClr val="00B050"/>
                </a:solidFill>
                <a:latin typeface="Calibri"/>
              </a:rPr>
              <a:t>Future Spirals</a:t>
            </a:r>
          </a:p>
        </p:txBody>
      </p:sp>
      <p:grpSp>
        <p:nvGrpSpPr>
          <p:cNvPr id="205" name="Group 204">
            <a:extLst>
              <a:ext uri="{FF2B5EF4-FFF2-40B4-BE49-F238E27FC236}">
                <a16:creationId xmlns:a16="http://schemas.microsoft.com/office/drawing/2014/main" id="{B22EC2EB-9C39-3440-B9C9-8FB89264DB29}"/>
              </a:ext>
            </a:extLst>
          </p:cNvPr>
          <p:cNvGrpSpPr/>
          <p:nvPr/>
        </p:nvGrpSpPr>
        <p:grpSpPr>
          <a:xfrm>
            <a:off x="10832011" y="4250310"/>
            <a:ext cx="943859" cy="588884"/>
            <a:chOff x="10805701" y="5352320"/>
            <a:chExt cx="1258478" cy="785178"/>
          </a:xfrm>
        </p:grpSpPr>
        <p:sp>
          <p:nvSpPr>
            <p:cNvPr id="206" name="TextBox 205">
              <a:extLst>
                <a:ext uri="{FF2B5EF4-FFF2-40B4-BE49-F238E27FC236}">
                  <a16:creationId xmlns:a16="http://schemas.microsoft.com/office/drawing/2014/main" id="{82EDF491-92B7-8E4B-8546-616BB31D3BD7}"/>
                </a:ext>
              </a:extLst>
            </p:cNvPr>
            <p:cNvSpPr txBox="1"/>
            <p:nvPr/>
          </p:nvSpPr>
          <p:spPr>
            <a:xfrm>
              <a:off x="10805701" y="5352320"/>
              <a:ext cx="1258478" cy="769441"/>
            </a:xfrm>
            <a:prstGeom prst="rect">
              <a:avLst/>
            </a:prstGeom>
            <a:solidFill>
              <a:srgbClr val="FFFFFF"/>
            </a:solid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prstClr val="black"/>
                  </a:solidFill>
                  <a:effectLst/>
                  <a:uLnTx/>
                  <a:uFillTx/>
                  <a:latin typeface="Calibri"/>
                </a:rPr>
                <a:t>Planned</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1" i="0" u="none" strike="noStrike" kern="0" cap="none" spc="0" normalizeH="0" baseline="0" noProof="0" dirty="0">
                <a:ln>
                  <a:noFill/>
                </a:ln>
                <a:solidFill>
                  <a:prstClr val="black"/>
                </a:solidFill>
                <a:effectLst/>
                <a:uLnTx/>
                <a:uFillTx/>
                <a:latin typeface="Calibri"/>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prstClr val="black"/>
                  </a:solidFill>
                  <a:effectLst/>
                  <a:uLnTx/>
                  <a:uFillTx/>
                  <a:latin typeface="Calibri"/>
                </a:rPr>
                <a:t>Notional</a:t>
              </a:r>
            </a:p>
          </p:txBody>
        </p:sp>
        <p:cxnSp>
          <p:nvCxnSpPr>
            <p:cNvPr id="207" name="Straight Connector 206">
              <a:extLst>
                <a:ext uri="{FF2B5EF4-FFF2-40B4-BE49-F238E27FC236}">
                  <a16:creationId xmlns:a16="http://schemas.microsoft.com/office/drawing/2014/main" id="{BEF55F79-4539-1D4D-A832-5397E504B661}"/>
                </a:ext>
              </a:extLst>
            </p:cNvPr>
            <p:cNvCxnSpPr>
              <a:cxnSpLocks/>
            </p:cNvCxnSpPr>
            <p:nvPr/>
          </p:nvCxnSpPr>
          <p:spPr>
            <a:xfrm>
              <a:off x="10901888" y="6137498"/>
              <a:ext cx="1005840" cy="0"/>
            </a:xfrm>
            <a:prstGeom prst="line">
              <a:avLst/>
            </a:prstGeom>
            <a:noFill/>
            <a:ln w="114300" cap="flat" cmpd="sng" algn="ctr">
              <a:solidFill>
                <a:sysClr val="windowText" lastClr="000000"/>
              </a:solidFill>
              <a:prstDash val="sysDot"/>
              <a:tailEnd type="none"/>
            </a:ln>
            <a:effectLst>
              <a:outerShdw blurRad="40000" dist="20000" dir="5400000" rotWithShape="0">
                <a:srgbClr val="000000">
                  <a:alpha val="38000"/>
                </a:srgbClr>
              </a:outerShdw>
            </a:effectLst>
          </p:spPr>
        </p:cxnSp>
        <p:cxnSp>
          <p:nvCxnSpPr>
            <p:cNvPr id="208" name="Straight Connector 207">
              <a:extLst>
                <a:ext uri="{FF2B5EF4-FFF2-40B4-BE49-F238E27FC236}">
                  <a16:creationId xmlns:a16="http://schemas.microsoft.com/office/drawing/2014/main" id="{E7DEB835-5859-B044-8E54-62EC1F71BA27}"/>
                </a:ext>
              </a:extLst>
            </p:cNvPr>
            <p:cNvCxnSpPr>
              <a:cxnSpLocks/>
            </p:cNvCxnSpPr>
            <p:nvPr/>
          </p:nvCxnSpPr>
          <p:spPr>
            <a:xfrm>
              <a:off x="10899537" y="5717508"/>
              <a:ext cx="1005840" cy="0"/>
            </a:xfrm>
            <a:prstGeom prst="line">
              <a:avLst/>
            </a:prstGeom>
            <a:noFill/>
            <a:ln w="114300" cap="flat" cmpd="sng" algn="ctr">
              <a:solidFill>
                <a:sysClr val="windowText" lastClr="000000"/>
              </a:solidFill>
              <a:prstDash val="solid"/>
              <a:tailEnd type="none"/>
            </a:ln>
            <a:effectLst>
              <a:outerShdw blurRad="40000" dist="20000" dir="5400000" rotWithShape="0">
                <a:srgbClr val="000000">
                  <a:alpha val="38000"/>
                </a:srgbClr>
              </a:outerShdw>
            </a:effectLst>
          </p:spPr>
        </p:cxnSp>
      </p:grpSp>
      <p:sp>
        <p:nvSpPr>
          <p:cNvPr id="213" name="TextBox 212">
            <a:extLst>
              <a:ext uri="{FF2B5EF4-FFF2-40B4-BE49-F238E27FC236}">
                <a16:creationId xmlns:a16="http://schemas.microsoft.com/office/drawing/2014/main" id="{AB6055C8-74B2-564E-97F0-53911F350845}"/>
              </a:ext>
            </a:extLst>
          </p:cNvPr>
          <p:cNvSpPr txBox="1"/>
          <p:nvPr/>
        </p:nvSpPr>
        <p:spPr>
          <a:xfrm>
            <a:off x="1246475" y="2266342"/>
            <a:ext cx="3492152" cy="338554"/>
          </a:xfrm>
          <a:prstGeom prst="rect">
            <a:avLst/>
          </a:prstGeom>
          <a:noFill/>
          <a:ln>
            <a:noFill/>
          </a:ln>
        </p:spPr>
        <p:txBody>
          <a:bodyPr wrap="square" rtlCol="0">
            <a:spAutoFit/>
          </a:bodyPr>
          <a:lstStyle/>
          <a:p>
            <a:pPr>
              <a:defRPr/>
            </a:pPr>
            <a:r>
              <a:rPr lang="en-US" sz="1600" b="1" dirty="0">
                <a:solidFill>
                  <a:srgbClr val="00B050"/>
                </a:solidFill>
                <a:latin typeface="Calibri"/>
              </a:rPr>
              <a:t>Sustainable Flight Demonstrator (SFD) </a:t>
            </a:r>
          </a:p>
        </p:txBody>
      </p:sp>
      <p:sp>
        <p:nvSpPr>
          <p:cNvPr id="215" name="TextBox 214">
            <a:extLst>
              <a:ext uri="{FF2B5EF4-FFF2-40B4-BE49-F238E27FC236}">
                <a16:creationId xmlns:a16="http://schemas.microsoft.com/office/drawing/2014/main" id="{B1456E68-A642-8143-A255-96D9ADDF19B4}"/>
              </a:ext>
            </a:extLst>
          </p:cNvPr>
          <p:cNvSpPr txBox="1"/>
          <p:nvPr/>
        </p:nvSpPr>
        <p:spPr>
          <a:xfrm>
            <a:off x="1246475" y="1532263"/>
            <a:ext cx="2176308" cy="584775"/>
          </a:xfrm>
          <a:prstGeom prst="rect">
            <a:avLst/>
          </a:prstGeom>
          <a:noFill/>
        </p:spPr>
        <p:txBody>
          <a:bodyPr wrap="square" rtlCol="0">
            <a:spAutoFit/>
          </a:bodyPr>
          <a:lstStyle/>
          <a:p>
            <a:pPr>
              <a:defRPr/>
            </a:pPr>
            <a:r>
              <a:rPr lang="en-US" sz="1600" b="1" dirty="0">
                <a:solidFill>
                  <a:schemeClr val="tx1">
                    <a:lumMod val="50000"/>
                    <a:lumOff val="50000"/>
                  </a:schemeClr>
                </a:solidFill>
                <a:latin typeface="Calibri"/>
              </a:rPr>
              <a:t>Model Based Systems Analysis &amp; Engineering</a:t>
            </a:r>
          </a:p>
        </p:txBody>
      </p:sp>
      <p:cxnSp>
        <p:nvCxnSpPr>
          <p:cNvPr id="220" name="Straight Arrow Connector 219">
            <a:extLst>
              <a:ext uri="{FF2B5EF4-FFF2-40B4-BE49-F238E27FC236}">
                <a16:creationId xmlns:a16="http://schemas.microsoft.com/office/drawing/2014/main" id="{BA8A22C2-3278-D74A-9094-4EBC3D060FF5}"/>
              </a:ext>
            </a:extLst>
          </p:cNvPr>
          <p:cNvCxnSpPr>
            <a:cxnSpLocks/>
          </p:cNvCxnSpPr>
          <p:nvPr/>
        </p:nvCxnSpPr>
        <p:spPr bwMode="auto">
          <a:xfrm flipV="1">
            <a:off x="6095603" y="1475975"/>
            <a:ext cx="3761104" cy="1"/>
          </a:xfrm>
          <a:prstGeom prst="straightConnector1">
            <a:avLst/>
          </a:prstGeom>
          <a:solidFill>
            <a:srgbClr val="4F81BD"/>
          </a:solidFill>
          <a:ln w="76200" cap="flat" cmpd="sng" algn="ctr">
            <a:solidFill>
              <a:srgbClr val="C0504D">
                <a:lumMod val="60000"/>
                <a:lumOff val="40000"/>
              </a:srgbClr>
            </a:solidFill>
            <a:prstDash val="solid"/>
            <a:round/>
            <a:headEnd type="stealth" w="med" len="lg"/>
            <a:tailEnd type="stealth" w="med" len="lg"/>
          </a:ln>
          <a:effectLst/>
        </p:spPr>
      </p:cxnSp>
      <p:cxnSp>
        <p:nvCxnSpPr>
          <p:cNvPr id="221" name="Straight Connector 220">
            <a:extLst>
              <a:ext uri="{FF2B5EF4-FFF2-40B4-BE49-F238E27FC236}">
                <a16:creationId xmlns:a16="http://schemas.microsoft.com/office/drawing/2014/main" id="{25164817-D837-5D40-AD02-7994CADED4D1}"/>
              </a:ext>
            </a:extLst>
          </p:cNvPr>
          <p:cNvCxnSpPr>
            <a:cxnSpLocks/>
          </p:cNvCxnSpPr>
          <p:nvPr/>
        </p:nvCxnSpPr>
        <p:spPr>
          <a:xfrm>
            <a:off x="3060611" y="1828722"/>
            <a:ext cx="6819369" cy="0"/>
          </a:xfrm>
          <a:prstGeom prst="line">
            <a:avLst/>
          </a:prstGeom>
          <a:noFill/>
          <a:ln w="114300" cap="flat" cmpd="sng" algn="ctr">
            <a:solidFill>
              <a:schemeClr val="tx1">
                <a:lumMod val="50000"/>
                <a:lumOff val="50000"/>
              </a:schemeClr>
            </a:solidFill>
            <a:prstDash val="sysDot"/>
          </a:ln>
          <a:effectLst>
            <a:outerShdw blurRad="40000" dist="20000" dir="5400000" rotWithShape="0">
              <a:srgbClr val="000000">
                <a:alpha val="38000"/>
              </a:srgbClr>
            </a:outerShdw>
          </a:effectLst>
        </p:spPr>
      </p:cxnSp>
      <p:cxnSp>
        <p:nvCxnSpPr>
          <p:cNvPr id="223" name="Straight Connector 222">
            <a:extLst>
              <a:ext uri="{FF2B5EF4-FFF2-40B4-BE49-F238E27FC236}">
                <a16:creationId xmlns:a16="http://schemas.microsoft.com/office/drawing/2014/main" id="{4D8ECB44-EE62-7C48-A482-F943D144B234}"/>
              </a:ext>
            </a:extLst>
          </p:cNvPr>
          <p:cNvCxnSpPr>
            <a:cxnSpLocks/>
          </p:cNvCxnSpPr>
          <p:nvPr/>
        </p:nvCxnSpPr>
        <p:spPr>
          <a:xfrm>
            <a:off x="1408549" y="2893205"/>
            <a:ext cx="5627871" cy="0"/>
          </a:xfrm>
          <a:prstGeom prst="line">
            <a:avLst/>
          </a:prstGeom>
          <a:noFill/>
          <a:ln w="114300" cap="flat" cmpd="sng" algn="ctr">
            <a:solidFill>
              <a:srgbClr val="00B050"/>
            </a:solidFill>
            <a:prstDash val="solid"/>
          </a:ln>
          <a:effectLst>
            <a:outerShdw blurRad="40000" dist="20000" dir="5400000" rotWithShape="0">
              <a:srgbClr val="000000">
                <a:alpha val="38000"/>
              </a:srgbClr>
            </a:outerShdw>
          </a:effectLst>
        </p:spPr>
      </p:cxnSp>
      <p:sp>
        <p:nvSpPr>
          <p:cNvPr id="224" name="TextBox 223">
            <a:extLst>
              <a:ext uri="{FF2B5EF4-FFF2-40B4-BE49-F238E27FC236}">
                <a16:creationId xmlns:a16="http://schemas.microsoft.com/office/drawing/2014/main" id="{8C060187-ABDE-0443-918F-E4DC7526D138}"/>
              </a:ext>
            </a:extLst>
          </p:cNvPr>
          <p:cNvSpPr txBox="1"/>
          <p:nvPr/>
        </p:nvSpPr>
        <p:spPr>
          <a:xfrm>
            <a:off x="1246475" y="2922833"/>
            <a:ext cx="3242939" cy="338554"/>
          </a:xfrm>
          <a:prstGeom prst="rect">
            <a:avLst/>
          </a:prstGeom>
          <a:noFill/>
        </p:spPr>
        <p:txBody>
          <a:bodyPr wrap="none" rtlCol="0">
            <a:spAutoFit/>
          </a:bodyPr>
          <a:lstStyle/>
          <a:p>
            <a:pPr>
              <a:defRPr/>
            </a:pPr>
            <a:r>
              <a:rPr lang="en-US" sz="1600" b="1" dirty="0">
                <a:solidFill>
                  <a:srgbClr val="50B152"/>
                </a:solidFill>
                <a:latin typeface="Calibri"/>
              </a:rPr>
              <a:t>AATT - Transonic Truss Braced Wing </a:t>
            </a:r>
          </a:p>
        </p:txBody>
      </p:sp>
      <p:sp>
        <p:nvSpPr>
          <p:cNvPr id="226" name="TextBox 225">
            <a:extLst>
              <a:ext uri="{FF2B5EF4-FFF2-40B4-BE49-F238E27FC236}">
                <a16:creationId xmlns:a16="http://schemas.microsoft.com/office/drawing/2014/main" id="{925C7FEA-5615-FD4A-9210-4E7174F2B0D6}"/>
              </a:ext>
            </a:extLst>
          </p:cNvPr>
          <p:cNvSpPr txBox="1"/>
          <p:nvPr/>
        </p:nvSpPr>
        <p:spPr>
          <a:xfrm>
            <a:off x="1246475" y="3380323"/>
            <a:ext cx="3492152" cy="830997"/>
          </a:xfrm>
          <a:prstGeom prst="rect">
            <a:avLst/>
          </a:prstGeom>
          <a:noFill/>
        </p:spPr>
        <p:txBody>
          <a:bodyPr wrap="square" rtlCol="0">
            <a:spAutoFit/>
          </a:bodyPr>
          <a:lstStyle/>
          <a:p>
            <a:pPr>
              <a:defRPr/>
            </a:pPr>
            <a:r>
              <a:rPr lang="en-US" sz="1600" b="1" dirty="0">
                <a:solidFill>
                  <a:srgbClr val="F3933D"/>
                </a:solidFill>
                <a:latin typeface="Calibri"/>
              </a:rPr>
              <a:t>Hi-Rate Composite Aircraft Manufacturing</a:t>
            </a:r>
          </a:p>
          <a:p>
            <a:pPr>
              <a:defRPr/>
            </a:pPr>
            <a:r>
              <a:rPr lang="en-US" sz="1600" b="1" dirty="0">
                <a:solidFill>
                  <a:srgbClr val="F3933D"/>
                </a:solidFill>
                <a:latin typeface="Calibri"/>
              </a:rPr>
              <a:t>(</a:t>
            </a:r>
            <a:r>
              <a:rPr lang="en-US" sz="1600" b="1" dirty="0" err="1">
                <a:solidFill>
                  <a:srgbClr val="F3933D"/>
                </a:solidFill>
                <a:latin typeface="Calibri"/>
              </a:rPr>
              <a:t>HiCAM</a:t>
            </a:r>
            <a:r>
              <a:rPr lang="en-US" sz="1600" b="1" dirty="0">
                <a:solidFill>
                  <a:srgbClr val="F3933D"/>
                </a:solidFill>
                <a:latin typeface="Calibri"/>
              </a:rPr>
              <a:t>) </a:t>
            </a:r>
          </a:p>
        </p:txBody>
      </p:sp>
      <p:sp>
        <p:nvSpPr>
          <p:cNvPr id="228" name="TextBox 227">
            <a:extLst>
              <a:ext uri="{FF2B5EF4-FFF2-40B4-BE49-F238E27FC236}">
                <a16:creationId xmlns:a16="http://schemas.microsoft.com/office/drawing/2014/main" id="{39D3A970-9F50-7B43-BA97-95DD3BE96ABC}"/>
              </a:ext>
            </a:extLst>
          </p:cNvPr>
          <p:cNvSpPr txBox="1"/>
          <p:nvPr/>
        </p:nvSpPr>
        <p:spPr>
          <a:xfrm>
            <a:off x="1246475" y="4250310"/>
            <a:ext cx="2622595" cy="584775"/>
          </a:xfrm>
          <a:prstGeom prst="rect">
            <a:avLst/>
          </a:prstGeom>
          <a:noFill/>
        </p:spPr>
        <p:txBody>
          <a:bodyPr wrap="square" rtlCol="0">
            <a:spAutoFit/>
          </a:bodyPr>
          <a:lstStyle/>
          <a:p>
            <a:pPr>
              <a:defRPr/>
            </a:pPr>
            <a:r>
              <a:rPr lang="en-US" sz="1600" b="1" dirty="0">
                <a:solidFill>
                  <a:srgbClr val="ED3832"/>
                </a:solidFill>
                <a:latin typeface="Calibri"/>
              </a:rPr>
              <a:t>Hybrid Thermally Efficient Core (</a:t>
            </a:r>
            <a:r>
              <a:rPr lang="en-US" sz="1600" b="1" dirty="0" err="1">
                <a:solidFill>
                  <a:srgbClr val="ED3832"/>
                </a:solidFill>
                <a:latin typeface="Calibri"/>
              </a:rPr>
              <a:t>HyTEC</a:t>
            </a:r>
            <a:r>
              <a:rPr lang="en-US" sz="1600" b="1" dirty="0">
                <a:solidFill>
                  <a:srgbClr val="ED3832"/>
                </a:solidFill>
                <a:latin typeface="Calibri"/>
              </a:rPr>
              <a:t>)</a:t>
            </a:r>
          </a:p>
        </p:txBody>
      </p:sp>
      <p:cxnSp>
        <p:nvCxnSpPr>
          <p:cNvPr id="229" name="Straight Connector 228">
            <a:extLst>
              <a:ext uri="{FF2B5EF4-FFF2-40B4-BE49-F238E27FC236}">
                <a16:creationId xmlns:a16="http://schemas.microsoft.com/office/drawing/2014/main" id="{4DAC512B-8F2E-C84F-94A2-D4D19E43E90E}"/>
              </a:ext>
            </a:extLst>
          </p:cNvPr>
          <p:cNvCxnSpPr>
            <a:cxnSpLocks/>
          </p:cNvCxnSpPr>
          <p:nvPr/>
        </p:nvCxnSpPr>
        <p:spPr>
          <a:xfrm>
            <a:off x="1408549" y="5706909"/>
            <a:ext cx="8411581" cy="0"/>
          </a:xfrm>
          <a:prstGeom prst="line">
            <a:avLst/>
          </a:prstGeom>
          <a:noFill/>
          <a:ln w="114300" cap="flat" cmpd="sng" algn="ctr">
            <a:solidFill>
              <a:srgbClr val="0700FF"/>
            </a:solidFill>
            <a:prstDash val="solid"/>
          </a:ln>
          <a:effectLst>
            <a:outerShdw blurRad="40000" dist="20000" dir="5400000" rotWithShape="0">
              <a:srgbClr val="000000">
                <a:alpha val="38000"/>
              </a:srgbClr>
            </a:outerShdw>
          </a:effectLst>
        </p:spPr>
      </p:cxnSp>
      <p:sp>
        <p:nvSpPr>
          <p:cNvPr id="230" name="TextBox 229">
            <a:extLst>
              <a:ext uri="{FF2B5EF4-FFF2-40B4-BE49-F238E27FC236}">
                <a16:creationId xmlns:a16="http://schemas.microsoft.com/office/drawing/2014/main" id="{62857134-9BA7-E140-861B-86D765D7AD83}"/>
              </a:ext>
            </a:extLst>
          </p:cNvPr>
          <p:cNvSpPr txBox="1"/>
          <p:nvPr/>
        </p:nvSpPr>
        <p:spPr>
          <a:xfrm>
            <a:off x="1246475" y="5710523"/>
            <a:ext cx="3284425" cy="338554"/>
          </a:xfrm>
          <a:prstGeom prst="rect">
            <a:avLst/>
          </a:prstGeom>
          <a:noFill/>
        </p:spPr>
        <p:txBody>
          <a:bodyPr wrap="none" rtlCol="0">
            <a:spAutoFit/>
          </a:bodyPr>
          <a:lstStyle/>
          <a:p>
            <a:pPr>
              <a:defRPr/>
            </a:pPr>
            <a:r>
              <a:rPr lang="en-US" sz="1600" b="1" dirty="0">
                <a:solidFill>
                  <a:srgbClr val="1F45F6"/>
                </a:solidFill>
                <a:latin typeface="Calibri"/>
              </a:rPr>
              <a:t>AATT - Electrified Aircraft Propulsion</a:t>
            </a:r>
          </a:p>
        </p:txBody>
      </p:sp>
      <p:pic>
        <p:nvPicPr>
          <p:cNvPr id="231" name="Picture 230">
            <a:extLst>
              <a:ext uri="{FF2B5EF4-FFF2-40B4-BE49-F238E27FC236}">
                <a16:creationId xmlns:a16="http://schemas.microsoft.com/office/drawing/2014/main" id="{DDD28706-8B6D-F747-96C1-F797A171363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8991" y="5220060"/>
            <a:ext cx="1115869" cy="696878"/>
          </a:xfrm>
          <a:prstGeom prst="rect">
            <a:avLst/>
          </a:prstGeom>
        </p:spPr>
      </p:pic>
      <p:pic>
        <p:nvPicPr>
          <p:cNvPr id="232" name="Picture 231">
            <a:extLst>
              <a:ext uri="{FF2B5EF4-FFF2-40B4-BE49-F238E27FC236}">
                <a16:creationId xmlns:a16="http://schemas.microsoft.com/office/drawing/2014/main" id="{01655F9A-E7B0-0C4C-A93A-3688CA605B9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7252" y="4210314"/>
            <a:ext cx="1099347" cy="734492"/>
          </a:xfrm>
          <a:prstGeom prst="rect">
            <a:avLst/>
          </a:prstGeom>
        </p:spPr>
      </p:pic>
      <p:pic>
        <p:nvPicPr>
          <p:cNvPr id="233" name="Picture 232">
            <a:extLst>
              <a:ext uri="{FF2B5EF4-FFF2-40B4-BE49-F238E27FC236}">
                <a16:creationId xmlns:a16="http://schemas.microsoft.com/office/drawing/2014/main" id="{D35CD457-46E3-DF4C-8897-0AAFE552700A}"/>
              </a:ext>
            </a:extLst>
          </p:cNvPr>
          <p:cNvPicPr>
            <a:picLocks noChangeAspect="1"/>
          </p:cNvPicPr>
          <p:nvPr/>
        </p:nvPicPr>
        <p:blipFill rotWithShape="1">
          <a:blip r:embed="rId6">
            <a:lum/>
            <a:extLst>
              <a:ext uri="{28A0092B-C50C-407E-A947-70E740481C1C}">
                <a14:useLocalDpi xmlns:a14="http://schemas.microsoft.com/office/drawing/2010/main"/>
              </a:ext>
            </a:extLst>
          </a:blip>
          <a:srcRect t="8413" r="4764" b="10837"/>
          <a:stretch/>
        </p:blipFill>
        <p:spPr>
          <a:xfrm>
            <a:off x="88517" y="3354416"/>
            <a:ext cx="1096817" cy="694944"/>
          </a:xfrm>
          <a:prstGeom prst="rect">
            <a:avLst/>
          </a:prstGeom>
          <a:ln w="50800">
            <a:noFill/>
          </a:ln>
        </p:spPr>
      </p:pic>
      <p:pic>
        <p:nvPicPr>
          <p:cNvPr id="234" name="Picture 233">
            <a:extLst>
              <a:ext uri="{FF2B5EF4-FFF2-40B4-BE49-F238E27FC236}">
                <a16:creationId xmlns:a16="http://schemas.microsoft.com/office/drawing/2014/main" id="{0C69FF02-8374-7648-9148-AD779A53DA34}"/>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3713" y="2332518"/>
            <a:ext cx="1106424" cy="740665"/>
          </a:xfrm>
          <a:prstGeom prst="rect">
            <a:avLst/>
          </a:prstGeom>
        </p:spPr>
      </p:pic>
      <p:sp>
        <p:nvSpPr>
          <p:cNvPr id="202" name="TextBox 201">
            <a:extLst>
              <a:ext uri="{FF2B5EF4-FFF2-40B4-BE49-F238E27FC236}">
                <a16:creationId xmlns:a16="http://schemas.microsoft.com/office/drawing/2014/main" id="{A41B85B0-1824-9C4E-B6BD-6E4C35429E1A}"/>
              </a:ext>
            </a:extLst>
          </p:cNvPr>
          <p:cNvSpPr txBox="1"/>
          <p:nvPr/>
        </p:nvSpPr>
        <p:spPr>
          <a:xfrm>
            <a:off x="6735337" y="1197907"/>
            <a:ext cx="2520177" cy="297517"/>
          </a:xfrm>
          <a:prstGeom prst="rect">
            <a:avLst/>
          </a:prstGeom>
          <a:noFill/>
        </p:spPr>
        <p:txBody>
          <a:bodyPr wrap="square" rtlCol="0">
            <a:spAutoFit/>
          </a:bodyPr>
          <a:lstStyle/>
          <a:p>
            <a:pPr algn="ctr">
              <a:lnSpc>
                <a:spcPts val="1600"/>
              </a:lnSpc>
              <a:defRPr/>
            </a:pPr>
            <a:r>
              <a:rPr lang="en-US" sz="1400" dirty="0">
                <a:solidFill>
                  <a:srgbClr val="C0504D">
                    <a:lumMod val="75000"/>
                  </a:srgbClr>
                </a:solidFill>
                <a:latin typeface="Arial" panose="020B0604020202020204" pitchFamily="34" charset="0"/>
                <a:cs typeface="Arial" panose="020B0604020202020204" pitchFamily="34" charset="0"/>
              </a:rPr>
              <a:t>Technology Readiness Target</a:t>
            </a:r>
          </a:p>
        </p:txBody>
      </p:sp>
      <p:cxnSp>
        <p:nvCxnSpPr>
          <p:cNvPr id="58" name="Straight Connector 57">
            <a:extLst>
              <a:ext uri="{FF2B5EF4-FFF2-40B4-BE49-F238E27FC236}">
                <a16:creationId xmlns:a16="http://schemas.microsoft.com/office/drawing/2014/main" id="{2FD6BA54-FB71-C342-828E-6630215D2D0A}"/>
              </a:ext>
            </a:extLst>
          </p:cNvPr>
          <p:cNvCxnSpPr>
            <a:cxnSpLocks/>
          </p:cNvCxnSpPr>
          <p:nvPr/>
        </p:nvCxnSpPr>
        <p:spPr>
          <a:xfrm>
            <a:off x="1951463" y="5476533"/>
            <a:ext cx="5084957" cy="0"/>
          </a:xfrm>
          <a:prstGeom prst="line">
            <a:avLst/>
          </a:prstGeom>
          <a:noFill/>
          <a:ln w="114300" cap="flat" cmpd="sng" algn="ctr">
            <a:solidFill>
              <a:srgbClr val="0000FF"/>
            </a:solidFill>
            <a:prstDash val="solid"/>
          </a:ln>
          <a:effectLst>
            <a:outerShdw blurRad="40000" dist="20000" dir="5400000" rotWithShape="0">
              <a:srgbClr val="000000">
                <a:alpha val="38000"/>
              </a:srgbClr>
            </a:outerShdw>
          </a:effectLst>
        </p:spPr>
      </p:cxnSp>
      <p:sp>
        <p:nvSpPr>
          <p:cNvPr id="59" name="TextBox 58">
            <a:extLst>
              <a:ext uri="{FF2B5EF4-FFF2-40B4-BE49-F238E27FC236}">
                <a16:creationId xmlns:a16="http://schemas.microsoft.com/office/drawing/2014/main" id="{321B63B1-1707-9749-8F5D-0F84D2C7D893}"/>
              </a:ext>
            </a:extLst>
          </p:cNvPr>
          <p:cNvSpPr txBox="1"/>
          <p:nvPr/>
        </p:nvSpPr>
        <p:spPr>
          <a:xfrm>
            <a:off x="1246475" y="5104781"/>
            <a:ext cx="4509236" cy="338554"/>
          </a:xfrm>
          <a:prstGeom prst="rect">
            <a:avLst/>
          </a:prstGeom>
          <a:noFill/>
        </p:spPr>
        <p:txBody>
          <a:bodyPr wrap="square" rtlCol="0">
            <a:spAutoFit/>
          </a:bodyPr>
          <a:lstStyle/>
          <a:p>
            <a:pPr>
              <a:defRPr/>
            </a:pPr>
            <a:r>
              <a:rPr lang="en-US" sz="1600" b="1" dirty="0">
                <a:solidFill>
                  <a:srgbClr val="1F45F6"/>
                </a:solidFill>
                <a:latin typeface="Calibri"/>
              </a:rPr>
              <a:t>Electrified Powertrain Flight Demonstration (EPFD)</a:t>
            </a:r>
          </a:p>
        </p:txBody>
      </p:sp>
      <p:sp>
        <p:nvSpPr>
          <p:cNvPr id="63" name="Shape 62">
            <a:extLst>
              <a:ext uri="{FF2B5EF4-FFF2-40B4-BE49-F238E27FC236}">
                <a16:creationId xmlns:a16="http://schemas.microsoft.com/office/drawing/2014/main" id="{32038EF6-8871-254A-BE64-3F6C3BCDD635}"/>
              </a:ext>
            </a:extLst>
          </p:cNvPr>
          <p:cNvSpPr/>
          <p:nvPr/>
        </p:nvSpPr>
        <p:spPr>
          <a:xfrm rot="16200000" flipV="1">
            <a:off x="5672164" y="2634779"/>
            <a:ext cx="4430500" cy="3541439"/>
          </a:xfrm>
          <a:prstGeom prst="swooshArrow">
            <a:avLst>
              <a:gd name="adj1" fmla="val 28779"/>
              <a:gd name="adj2" fmla="val 43276"/>
            </a:avLst>
          </a:prstGeom>
          <a:solidFill>
            <a:srgbClr val="002060">
              <a:alpha val="9804"/>
            </a:srgbClr>
          </a:solidFill>
          <a:ln>
            <a:noFill/>
          </a:ln>
          <a:effectLst/>
        </p:spPr>
      </p:sp>
      <p:pic>
        <p:nvPicPr>
          <p:cNvPr id="65" name="Picture 64" descr="A rocket flying in the sky&#10;&#10;Description automatically generated with low confidence">
            <a:extLst>
              <a:ext uri="{FF2B5EF4-FFF2-40B4-BE49-F238E27FC236}">
                <a16:creationId xmlns:a16="http://schemas.microsoft.com/office/drawing/2014/main" id="{A404B02B-81D5-2945-A4FA-E07BCFF2CABA}"/>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8990729" y="1437491"/>
            <a:ext cx="1816375" cy="752758"/>
          </a:xfrm>
          <a:prstGeom prst="rect">
            <a:avLst/>
          </a:prstGeom>
        </p:spPr>
      </p:pic>
      <p:sp>
        <p:nvSpPr>
          <p:cNvPr id="211" name="Up Arrow Callout 210">
            <a:extLst>
              <a:ext uri="{FF2B5EF4-FFF2-40B4-BE49-F238E27FC236}">
                <a16:creationId xmlns:a16="http://schemas.microsoft.com/office/drawing/2014/main" id="{AD7B7685-9E6F-F843-9B6A-E97B64A90AE5}"/>
              </a:ext>
            </a:extLst>
          </p:cNvPr>
          <p:cNvSpPr/>
          <p:nvPr/>
        </p:nvSpPr>
        <p:spPr>
          <a:xfrm>
            <a:off x="6109934" y="5934445"/>
            <a:ext cx="3710196" cy="829904"/>
          </a:xfrm>
          <a:prstGeom prst="upArrowCallout">
            <a:avLst>
              <a:gd name="adj1" fmla="val 41124"/>
              <a:gd name="adj2" fmla="val 34406"/>
              <a:gd name="adj3" fmla="val 25000"/>
              <a:gd name="adj4" fmla="val 64977"/>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Achieve TRL 6 in time for Industry Product Decision-Making</a:t>
            </a:r>
          </a:p>
        </p:txBody>
      </p:sp>
      <p:sp>
        <p:nvSpPr>
          <p:cNvPr id="45" name="Oval 44">
            <a:extLst>
              <a:ext uri="{FF2B5EF4-FFF2-40B4-BE49-F238E27FC236}">
                <a16:creationId xmlns:a16="http://schemas.microsoft.com/office/drawing/2014/main" id="{0F0E3948-9D13-FA46-9B95-22086961B9A1}"/>
              </a:ext>
            </a:extLst>
          </p:cNvPr>
          <p:cNvSpPr/>
          <p:nvPr/>
        </p:nvSpPr>
        <p:spPr bwMode="auto">
          <a:xfrm>
            <a:off x="6442211" y="5357610"/>
            <a:ext cx="239985" cy="234347"/>
          </a:xfrm>
          <a:prstGeom prst="ellipse">
            <a:avLst/>
          </a:prstGeom>
          <a:solidFill>
            <a:schemeClr val="bg1"/>
          </a:solidFill>
          <a:ln w="12700" cap="flat" cmpd="sng" algn="ctr">
            <a:solidFill>
              <a:srgbClr val="07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Black" pitchFamily="-108" charset="0"/>
              <a:ea typeface="ＭＳ Ｐゴシック" pitchFamily="-108" charset="-128"/>
              <a:cs typeface="ＭＳ Ｐゴシック" pitchFamily="-108" charset="-128"/>
            </a:endParaRPr>
          </a:p>
        </p:txBody>
      </p:sp>
      <p:sp>
        <p:nvSpPr>
          <p:cNvPr id="46" name="Oval 45">
            <a:extLst>
              <a:ext uri="{FF2B5EF4-FFF2-40B4-BE49-F238E27FC236}">
                <a16:creationId xmlns:a16="http://schemas.microsoft.com/office/drawing/2014/main" id="{BBF8E6F7-7CA0-C144-A5D7-62719E4C6288}"/>
              </a:ext>
            </a:extLst>
          </p:cNvPr>
          <p:cNvSpPr/>
          <p:nvPr/>
        </p:nvSpPr>
        <p:spPr bwMode="auto">
          <a:xfrm>
            <a:off x="5592185" y="5357610"/>
            <a:ext cx="239985" cy="234347"/>
          </a:xfrm>
          <a:prstGeom prst="ellipse">
            <a:avLst/>
          </a:prstGeom>
          <a:solidFill>
            <a:schemeClr val="bg1"/>
          </a:solidFill>
          <a:ln w="12700" cap="flat" cmpd="sng" algn="ctr">
            <a:solidFill>
              <a:srgbClr val="07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Black" pitchFamily="-108" charset="0"/>
              <a:ea typeface="ＭＳ Ｐゴシック" pitchFamily="-108" charset="-128"/>
              <a:cs typeface="ＭＳ Ｐゴシック" pitchFamily="-108" charset="-128"/>
            </a:endParaRPr>
          </a:p>
        </p:txBody>
      </p:sp>
      <p:sp>
        <p:nvSpPr>
          <p:cNvPr id="47" name="TextBox 46">
            <a:extLst>
              <a:ext uri="{FF2B5EF4-FFF2-40B4-BE49-F238E27FC236}">
                <a16:creationId xmlns:a16="http://schemas.microsoft.com/office/drawing/2014/main" id="{1182E2FB-14CF-6C49-A767-6BB841AFB8F9}"/>
              </a:ext>
            </a:extLst>
          </p:cNvPr>
          <p:cNvSpPr txBox="1"/>
          <p:nvPr/>
        </p:nvSpPr>
        <p:spPr>
          <a:xfrm>
            <a:off x="7264018" y="2190194"/>
            <a:ext cx="1339427" cy="338555"/>
          </a:xfrm>
          <a:prstGeom prst="rect">
            <a:avLst/>
          </a:prstGeom>
          <a:noFill/>
          <a:ln>
            <a:noFill/>
          </a:ln>
        </p:spPr>
        <p:txBody>
          <a:bodyPr wrap="square" rtlCol="0">
            <a:spAutoFit/>
          </a:bodyPr>
          <a:lstStyle/>
          <a:p>
            <a:pPr algn="ctr">
              <a:defRPr/>
            </a:pPr>
            <a:r>
              <a:rPr lang="en-US" sz="1400" b="1" dirty="0">
                <a:solidFill>
                  <a:srgbClr val="00B050"/>
                </a:solidFill>
                <a:latin typeface="Calibri"/>
              </a:rPr>
              <a:t>Flight Test</a:t>
            </a:r>
          </a:p>
        </p:txBody>
      </p:sp>
      <p:sp>
        <p:nvSpPr>
          <p:cNvPr id="48" name="TextBox 47">
            <a:extLst>
              <a:ext uri="{FF2B5EF4-FFF2-40B4-BE49-F238E27FC236}">
                <a16:creationId xmlns:a16="http://schemas.microsoft.com/office/drawing/2014/main" id="{39E27D49-8C25-5846-8101-9FEDEEA72321}"/>
              </a:ext>
            </a:extLst>
          </p:cNvPr>
          <p:cNvSpPr txBox="1"/>
          <p:nvPr/>
        </p:nvSpPr>
        <p:spPr>
          <a:xfrm>
            <a:off x="6293139" y="3372104"/>
            <a:ext cx="2494419" cy="307777"/>
          </a:xfrm>
          <a:prstGeom prst="rect">
            <a:avLst/>
          </a:prstGeom>
          <a:noFill/>
          <a:ln>
            <a:noFill/>
          </a:ln>
        </p:spPr>
        <p:txBody>
          <a:bodyPr wrap="square" rtlCol="0">
            <a:spAutoFit/>
          </a:bodyPr>
          <a:lstStyle/>
          <a:p>
            <a:pPr algn="ctr">
              <a:defRPr/>
            </a:pPr>
            <a:r>
              <a:rPr lang="en-US" sz="1400" b="1" dirty="0" err="1">
                <a:solidFill>
                  <a:srgbClr val="FF9300"/>
                </a:solidFill>
                <a:latin typeface="Calibri"/>
              </a:rPr>
              <a:t>Mfg</a:t>
            </a:r>
            <a:r>
              <a:rPr lang="en-US" sz="1400" b="1" dirty="0">
                <a:solidFill>
                  <a:srgbClr val="FF9300"/>
                </a:solidFill>
                <a:latin typeface="Calibri"/>
              </a:rPr>
              <a:t> Demo &amp; Structural Test</a:t>
            </a:r>
          </a:p>
        </p:txBody>
      </p:sp>
      <p:sp>
        <p:nvSpPr>
          <p:cNvPr id="49" name="TextBox 48">
            <a:extLst>
              <a:ext uri="{FF2B5EF4-FFF2-40B4-BE49-F238E27FC236}">
                <a16:creationId xmlns:a16="http://schemas.microsoft.com/office/drawing/2014/main" id="{5EF859E3-6E94-914B-9D27-65AF86FD7959}"/>
              </a:ext>
            </a:extLst>
          </p:cNvPr>
          <p:cNvSpPr txBox="1"/>
          <p:nvPr/>
        </p:nvSpPr>
        <p:spPr>
          <a:xfrm>
            <a:off x="5955947" y="4193849"/>
            <a:ext cx="2494419" cy="307777"/>
          </a:xfrm>
          <a:prstGeom prst="rect">
            <a:avLst/>
          </a:prstGeom>
          <a:noFill/>
          <a:ln>
            <a:noFill/>
          </a:ln>
        </p:spPr>
        <p:txBody>
          <a:bodyPr wrap="square" rtlCol="0">
            <a:spAutoFit/>
          </a:bodyPr>
          <a:lstStyle/>
          <a:p>
            <a:pPr algn="ctr">
              <a:defRPr/>
            </a:pPr>
            <a:r>
              <a:rPr lang="en-US" sz="1400" b="1" dirty="0">
                <a:solidFill>
                  <a:srgbClr val="FF0000"/>
                </a:solidFill>
                <a:latin typeface="Calibri"/>
              </a:rPr>
              <a:t>Core Demonstration &amp; Test</a:t>
            </a:r>
          </a:p>
        </p:txBody>
      </p:sp>
      <p:sp>
        <p:nvSpPr>
          <p:cNvPr id="50" name="TextBox 49">
            <a:extLst>
              <a:ext uri="{FF2B5EF4-FFF2-40B4-BE49-F238E27FC236}">
                <a16:creationId xmlns:a16="http://schemas.microsoft.com/office/drawing/2014/main" id="{791627E3-94EC-F14B-B214-3A1EC366B7A6}"/>
              </a:ext>
            </a:extLst>
          </p:cNvPr>
          <p:cNvSpPr txBox="1"/>
          <p:nvPr/>
        </p:nvSpPr>
        <p:spPr>
          <a:xfrm>
            <a:off x="5505546" y="5089809"/>
            <a:ext cx="1339427" cy="307777"/>
          </a:xfrm>
          <a:prstGeom prst="rect">
            <a:avLst/>
          </a:prstGeom>
          <a:noFill/>
          <a:ln>
            <a:noFill/>
          </a:ln>
        </p:spPr>
        <p:txBody>
          <a:bodyPr wrap="square" rtlCol="0">
            <a:spAutoFit/>
          </a:bodyPr>
          <a:lstStyle/>
          <a:p>
            <a:pPr algn="ctr">
              <a:defRPr/>
            </a:pPr>
            <a:r>
              <a:rPr lang="en-US" sz="1400" b="1" dirty="0">
                <a:solidFill>
                  <a:srgbClr val="0700FF"/>
                </a:solidFill>
                <a:latin typeface="Calibri"/>
              </a:rPr>
              <a:t>Flight Test</a:t>
            </a:r>
          </a:p>
        </p:txBody>
      </p:sp>
      <p:cxnSp>
        <p:nvCxnSpPr>
          <p:cNvPr id="212" name="Straight Connector 211">
            <a:extLst>
              <a:ext uri="{FF2B5EF4-FFF2-40B4-BE49-F238E27FC236}">
                <a16:creationId xmlns:a16="http://schemas.microsoft.com/office/drawing/2014/main" id="{2D22D2D3-2067-4C4C-AD84-1B4F40E8B599}"/>
              </a:ext>
            </a:extLst>
          </p:cNvPr>
          <p:cNvCxnSpPr>
            <a:cxnSpLocks/>
          </p:cNvCxnSpPr>
          <p:nvPr/>
        </p:nvCxnSpPr>
        <p:spPr>
          <a:xfrm>
            <a:off x="3289610" y="2608005"/>
            <a:ext cx="7482468" cy="0"/>
          </a:xfrm>
          <a:prstGeom prst="line">
            <a:avLst/>
          </a:prstGeom>
          <a:noFill/>
          <a:ln w="114300" cap="flat" cmpd="sng" algn="ctr">
            <a:solidFill>
              <a:srgbClr val="00B050"/>
            </a:solidFill>
            <a:prstDash val="sysDot"/>
            <a:tailEnd type="triangle"/>
          </a:ln>
          <a:effectLst>
            <a:outerShdw blurRad="40000" dist="20000" dir="5400000" rotWithShape="0">
              <a:srgbClr val="000000">
                <a:alpha val="38000"/>
              </a:srgbClr>
            </a:outerShdw>
          </a:effectLst>
        </p:spPr>
      </p:cxnSp>
      <p:cxnSp>
        <p:nvCxnSpPr>
          <p:cNvPr id="225" name="Straight Connector 224">
            <a:extLst>
              <a:ext uri="{FF2B5EF4-FFF2-40B4-BE49-F238E27FC236}">
                <a16:creationId xmlns:a16="http://schemas.microsoft.com/office/drawing/2014/main" id="{74E142E5-4209-384B-8DED-61E39F0BB4F0}"/>
              </a:ext>
            </a:extLst>
          </p:cNvPr>
          <p:cNvCxnSpPr>
            <a:cxnSpLocks/>
          </p:cNvCxnSpPr>
          <p:nvPr/>
        </p:nvCxnSpPr>
        <p:spPr>
          <a:xfrm>
            <a:off x="2681921" y="3767519"/>
            <a:ext cx="5848893" cy="0"/>
          </a:xfrm>
          <a:prstGeom prst="line">
            <a:avLst/>
          </a:prstGeom>
          <a:noFill/>
          <a:ln w="114300" cap="flat" cmpd="sng" algn="ctr">
            <a:solidFill>
              <a:srgbClr val="FF9300"/>
            </a:solidFill>
            <a:prstDash val="solid"/>
          </a:ln>
          <a:effectLst>
            <a:outerShdw blurRad="40000" dist="20000" dir="5400000" rotWithShape="0">
              <a:srgbClr val="000000">
                <a:alpha val="38000"/>
              </a:srgbClr>
            </a:outerShdw>
          </a:effectLst>
        </p:spPr>
      </p:cxnSp>
      <p:cxnSp>
        <p:nvCxnSpPr>
          <p:cNvPr id="227" name="Straight Connector 226">
            <a:extLst>
              <a:ext uri="{FF2B5EF4-FFF2-40B4-BE49-F238E27FC236}">
                <a16:creationId xmlns:a16="http://schemas.microsoft.com/office/drawing/2014/main" id="{24934A13-B18B-B243-932A-A3C24875164F}"/>
              </a:ext>
            </a:extLst>
          </p:cNvPr>
          <p:cNvCxnSpPr>
            <a:cxnSpLocks/>
          </p:cNvCxnSpPr>
          <p:nvPr/>
        </p:nvCxnSpPr>
        <p:spPr>
          <a:xfrm>
            <a:off x="2681921" y="4598037"/>
            <a:ext cx="5283111" cy="0"/>
          </a:xfrm>
          <a:prstGeom prst="line">
            <a:avLst/>
          </a:prstGeom>
          <a:noFill/>
          <a:ln w="114300" cap="flat" cmpd="sng" algn="ctr">
            <a:solidFill>
              <a:srgbClr val="FF0000"/>
            </a:solidFill>
            <a:prstDash val="solid"/>
          </a:ln>
          <a:effectLst>
            <a:outerShdw blurRad="40000" dist="20000" dir="5400000" rotWithShape="0">
              <a:srgbClr val="000000">
                <a:alpha val="38000"/>
              </a:srgbClr>
            </a:outerShdw>
          </a:effectLst>
        </p:spPr>
      </p:cxnSp>
      <p:sp>
        <p:nvSpPr>
          <p:cNvPr id="40" name="Oval 39">
            <a:extLst>
              <a:ext uri="{FF2B5EF4-FFF2-40B4-BE49-F238E27FC236}">
                <a16:creationId xmlns:a16="http://schemas.microsoft.com/office/drawing/2014/main" id="{35BC7EDB-0C84-0D46-A615-144A83DF461E}"/>
              </a:ext>
            </a:extLst>
          </p:cNvPr>
          <p:cNvSpPr/>
          <p:nvPr/>
        </p:nvSpPr>
        <p:spPr bwMode="auto">
          <a:xfrm>
            <a:off x="7765272" y="3646963"/>
            <a:ext cx="239985" cy="234347"/>
          </a:xfrm>
          <a:prstGeom prst="ellipse">
            <a:avLst/>
          </a:prstGeom>
          <a:solidFill>
            <a:schemeClr val="bg1"/>
          </a:solidFill>
          <a:ln w="12700" cap="flat" cmpd="sng" algn="ctr">
            <a:solidFill>
              <a:srgbClr val="FF9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Black" pitchFamily="-108" charset="0"/>
              <a:ea typeface="ＭＳ Ｐゴシック" pitchFamily="-108" charset="-128"/>
              <a:cs typeface="ＭＳ Ｐゴシック" pitchFamily="-108" charset="-128"/>
            </a:endParaRPr>
          </a:p>
        </p:txBody>
      </p:sp>
      <p:sp>
        <p:nvSpPr>
          <p:cNvPr id="41" name="Oval 40">
            <a:extLst>
              <a:ext uri="{FF2B5EF4-FFF2-40B4-BE49-F238E27FC236}">
                <a16:creationId xmlns:a16="http://schemas.microsoft.com/office/drawing/2014/main" id="{84802EE3-88E7-0549-8098-00A2AE5B89D5}"/>
              </a:ext>
            </a:extLst>
          </p:cNvPr>
          <p:cNvSpPr/>
          <p:nvPr/>
        </p:nvSpPr>
        <p:spPr bwMode="auto">
          <a:xfrm>
            <a:off x="7396976" y="4468920"/>
            <a:ext cx="239985" cy="234347"/>
          </a:xfrm>
          <a:prstGeom prst="ellipse">
            <a:avLst/>
          </a:prstGeom>
          <a:solidFill>
            <a:schemeClr val="bg1"/>
          </a:solid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Black" pitchFamily="-108" charset="0"/>
              <a:ea typeface="ＭＳ Ｐゴシック" pitchFamily="-108" charset="-128"/>
              <a:cs typeface="ＭＳ Ｐゴシック" pitchFamily="-108" charset="-128"/>
            </a:endParaRPr>
          </a:p>
        </p:txBody>
      </p:sp>
      <p:sp>
        <p:nvSpPr>
          <p:cNvPr id="2" name="Oval 1">
            <a:extLst>
              <a:ext uri="{FF2B5EF4-FFF2-40B4-BE49-F238E27FC236}">
                <a16:creationId xmlns:a16="http://schemas.microsoft.com/office/drawing/2014/main" id="{79FCEC5A-D481-8F47-AC68-11C320B57157}"/>
              </a:ext>
            </a:extLst>
          </p:cNvPr>
          <p:cNvSpPr/>
          <p:nvPr/>
        </p:nvSpPr>
        <p:spPr bwMode="auto">
          <a:xfrm>
            <a:off x="7787081" y="2501927"/>
            <a:ext cx="239985" cy="234347"/>
          </a:xfrm>
          <a:prstGeom prst="ellipse">
            <a:avLst/>
          </a:prstGeom>
          <a:solidFill>
            <a:schemeClr val="bg1"/>
          </a:solidFill>
          <a:ln w="127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Black" pitchFamily="-108"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1528345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A02E7-0779-F94B-BAA2-241D14DE2F03}"/>
              </a:ext>
            </a:extLst>
          </p:cNvPr>
          <p:cNvSpPr>
            <a:spLocks noGrp="1"/>
          </p:cNvSpPr>
          <p:nvPr>
            <p:ph type="title"/>
          </p:nvPr>
        </p:nvSpPr>
        <p:spPr/>
        <p:txBody>
          <a:bodyPr/>
          <a:lstStyle/>
          <a:p>
            <a:r>
              <a:rPr lang="en-US" dirty="0"/>
              <a:t>AATT – TTBW Technology Maturation</a:t>
            </a:r>
          </a:p>
        </p:txBody>
      </p:sp>
      <p:sp>
        <p:nvSpPr>
          <p:cNvPr id="3" name="Content Placeholder 2">
            <a:extLst>
              <a:ext uri="{FF2B5EF4-FFF2-40B4-BE49-F238E27FC236}">
                <a16:creationId xmlns:a16="http://schemas.microsoft.com/office/drawing/2014/main" id="{7F54ABA2-D68F-CD41-8111-8949026C2292}"/>
              </a:ext>
            </a:extLst>
          </p:cNvPr>
          <p:cNvSpPr>
            <a:spLocks noGrp="1"/>
          </p:cNvSpPr>
          <p:nvPr>
            <p:ph idx="1"/>
          </p:nvPr>
        </p:nvSpPr>
        <p:spPr>
          <a:xfrm>
            <a:off x="304802" y="1469912"/>
            <a:ext cx="6537062" cy="4973802"/>
          </a:xfrm>
        </p:spPr>
        <p:txBody>
          <a:bodyPr>
            <a:noAutofit/>
          </a:bodyPr>
          <a:lstStyle/>
          <a:p>
            <a:pPr>
              <a:spcBef>
                <a:spcPts val="1200"/>
              </a:spcBef>
            </a:pPr>
            <a:r>
              <a:rPr lang="en-US" dirty="0"/>
              <a:t>Further maturation and risk reduction of TTBW technology</a:t>
            </a:r>
          </a:p>
          <a:p>
            <a:pPr>
              <a:spcBef>
                <a:spcPts val="1200"/>
              </a:spcBef>
            </a:pPr>
            <a:r>
              <a:rPr lang="en-US" dirty="0"/>
              <a:t>Focus on edge-of-envelope performance, safety, and environmental concerns. </a:t>
            </a:r>
          </a:p>
          <a:p>
            <a:pPr lvl="1">
              <a:spcBef>
                <a:spcPts val="600"/>
              </a:spcBef>
            </a:pPr>
            <a:r>
              <a:rPr lang="en-US" dirty="0"/>
              <a:t>Buffet Boundary Prediction </a:t>
            </a:r>
          </a:p>
          <a:p>
            <a:pPr lvl="1">
              <a:spcBef>
                <a:spcPts val="600"/>
              </a:spcBef>
            </a:pPr>
            <a:r>
              <a:rPr lang="en-US" dirty="0"/>
              <a:t>Stall Characteristics</a:t>
            </a:r>
          </a:p>
          <a:p>
            <a:pPr lvl="1">
              <a:spcBef>
                <a:spcPts val="600"/>
              </a:spcBef>
            </a:pPr>
            <a:r>
              <a:rPr lang="en-US" dirty="0"/>
              <a:t>High-Lift System Integration</a:t>
            </a:r>
          </a:p>
          <a:p>
            <a:pPr lvl="1">
              <a:spcBef>
                <a:spcPts val="600"/>
              </a:spcBef>
            </a:pPr>
            <a:r>
              <a:rPr lang="en-US" dirty="0"/>
              <a:t>Acoustic Assessment</a:t>
            </a:r>
          </a:p>
          <a:p>
            <a:pPr lvl="1">
              <a:spcBef>
                <a:spcPts val="600"/>
              </a:spcBef>
            </a:pPr>
            <a:r>
              <a:rPr lang="en-US" dirty="0"/>
              <a:t>Icing Impact</a:t>
            </a:r>
          </a:p>
          <a:p>
            <a:pPr lvl="1">
              <a:spcBef>
                <a:spcPts val="600"/>
              </a:spcBef>
            </a:pPr>
            <a:r>
              <a:rPr lang="en-US" dirty="0"/>
              <a:t>Thin Wing Design/Unique Joints</a:t>
            </a:r>
          </a:p>
          <a:p>
            <a:pPr>
              <a:spcBef>
                <a:spcPts val="1200"/>
              </a:spcBef>
            </a:pPr>
            <a:r>
              <a:rPr lang="en-US" dirty="0"/>
              <a:t>Approach: </a:t>
            </a:r>
          </a:p>
          <a:p>
            <a:pPr lvl="1">
              <a:spcBef>
                <a:spcPts val="600"/>
              </a:spcBef>
            </a:pPr>
            <a:r>
              <a:rPr lang="en-US" dirty="0"/>
              <a:t>Identify key barriers at critical flight points that will impact performance of the TTBW technology</a:t>
            </a:r>
          </a:p>
          <a:p>
            <a:pPr lvl="1">
              <a:spcBef>
                <a:spcPts val="600"/>
              </a:spcBef>
            </a:pPr>
            <a:r>
              <a:rPr lang="en-US" dirty="0">
                <a:solidFill>
                  <a:prstClr val="black"/>
                </a:solidFill>
                <a:latin typeface="Helvetica" panose="020B0604020202020204" pitchFamily="34" charset="0"/>
                <a:cs typeface="Helvetica" panose="020B0604020202020204" pitchFamily="34" charset="0"/>
              </a:rPr>
              <a:t>Perform high-fidelity prediction, testing and validation to increase confidence in fuel burn benefit</a:t>
            </a:r>
            <a:endParaRPr lang="en-US" dirty="0"/>
          </a:p>
        </p:txBody>
      </p:sp>
      <p:sp>
        <p:nvSpPr>
          <p:cNvPr id="4" name="TextBox 3">
            <a:extLst>
              <a:ext uri="{FF2B5EF4-FFF2-40B4-BE49-F238E27FC236}">
                <a16:creationId xmlns:a16="http://schemas.microsoft.com/office/drawing/2014/main" id="{3560C4A4-5313-A049-862B-85BCC546A488}"/>
              </a:ext>
            </a:extLst>
          </p:cNvPr>
          <p:cNvSpPr txBox="1"/>
          <p:nvPr/>
        </p:nvSpPr>
        <p:spPr>
          <a:xfrm>
            <a:off x="304800" y="889000"/>
            <a:ext cx="8310929" cy="369332"/>
          </a:xfrm>
          <a:prstGeom prst="rect">
            <a:avLst/>
          </a:prstGeom>
          <a:noFill/>
        </p:spPr>
        <p:txBody>
          <a:bodyPr wrap="none" rtlCol="0">
            <a:spAutoFit/>
          </a:bodyPr>
          <a:lstStyle/>
          <a:p>
            <a:r>
              <a:rPr lang="en-US" b="1" i="1" dirty="0">
                <a:solidFill>
                  <a:schemeClr val="tx1">
                    <a:lumMod val="75000"/>
                    <a:lumOff val="25000"/>
                  </a:schemeClr>
                </a:solidFill>
              </a:rPr>
              <a:t>increase confidence in TTBW technology integrated in the aircraft system</a:t>
            </a:r>
          </a:p>
        </p:txBody>
      </p:sp>
      <p:sp>
        <p:nvSpPr>
          <p:cNvPr id="29" name="Rectangle 28">
            <a:extLst>
              <a:ext uri="{FF2B5EF4-FFF2-40B4-BE49-F238E27FC236}">
                <a16:creationId xmlns:a16="http://schemas.microsoft.com/office/drawing/2014/main" id="{3F7B0BE4-5024-DC45-B6A9-BC4D70E0D8FB}"/>
              </a:ext>
            </a:extLst>
          </p:cNvPr>
          <p:cNvSpPr/>
          <p:nvPr/>
        </p:nvSpPr>
        <p:spPr>
          <a:xfrm>
            <a:off x="1027775" y="6226844"/>
            <a:ext cx="10136449" cy="369332"/>
          </a:xfrm>
          <a:prstGeom prst="rect">
            <a:avLst/>
          </a:prstGeom>
          <a:solidFill>
            <a:srgbClr val="4F81BD">
              <a:lumMod val="75000"/>
            </a:srgbClr>
          </a:solidFill>
          <a:ln>
            <a:solidFill>
              <a:srgbClr val="4F81BD">
                <a:lumMod val="75000"/>
              </a:srgbClr>
            </a:solid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New Technology Challenge launched</a:t>
            </a:r>
            <a:endParaRPr kumimoji="0" lang="en-US" b="0" i="0" u="none" strike="noStrike" kern="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F33D6259-C993-5C41-9E48-9577DA1B04EA}"/>
              </a:ext>
            </a:extLst>
          </p:cNvPr>
          <p:cNvSpPr txBox="1"/>
          <p:nvPr/>
        </p:nvSpPr>
        <p:spPr>
          <a:xfrm>
            <a:off x="7780939" y="5421055"/>
            <a:ext cx="1683474" cy="307777"/>
          </a:xfrm>
          <a:prstGeom prst="rect">
            <a:avLst/>
          </a:prstGeom>
          <a:noFill/>
        </p:spPr>
        <p:txBody>
          <a:bodyPr wrap="none" rtlCol="0">
            <a:spAutoFit/>
          </a:bodyPr>
          <a:lstStyle/>
          <a:p>
            <a:pPr algn="ctr"/>
            <a:r>
              <a:rPr lang="en-US" sz="1400" b="1" dirty="0">
                <a:solidFill>
                  <a:schemeClr val="bg1"/>
                </a:solidFill>
              </a:rPr>
              <a:t>Wing Section Fab</a:t>
            </a:r>
          </a:p>
        </p:txBody>
      </p:sp>
      <p:pic>
        <p:nvPicPr>
          <p:cNvPr id="5" name="Picture 4">
            <a:extLst>
              <a:ext uri="{FF2B5EF4-FFF2-40B4-BE49-F238E27FC236}">
                <a16:creationId xmlns:a16="http://schemas.microsoft.com/office/drawing/2014/main" id="{3C6E0801-EAAA-284F-9FC4-ECB0A6B82A0E}"/>
              </a:ext>
            </a:extLst>
          </p:cNvPr>
          <p:cNvPicPr>
            <a:picLocks noChangeAspect="1"/>
          </p:cNvPicPr>
          <p:nvPr/>
        </p:nvPicPr>
        <p:blipFill>
          <a:blip r:embed="rId2"/>
          <a:stretch>
            <a:fillRect/>
          </a:stretch>
        </p:blipFill>
        <p:spPr>
          <a:xfrm>
            <a:off x="7215460" y="3796694"/>
            <a:ext cx="4273707" cy="2355085"/>
          </a:xfrm>
          <a:prstGeom prst="rect">
            <a:avLst/>
          </a:prstGeom>
        </p:spPr>
      </p:pic>
      <p:pic>
        <p:nvPicPr>
          <p:cNvPr id="11" name="Picture 10">
            <a:extLst>
              <a:ext uri="{FF2B5EF4-FFF2-40B4-BE49-F238E27FC236}">
                <a16:creationId xmlns:a16="http://schemas.microsoft.com/office/drawing/2014/main" id="{8A69B574-66BB-C04B-81B2-7AFA93F2A7D1}"/>
              </a:ext>
            </a:extLst>
          </p:cNvPr>
          <p:cNvPicPr>
            <a:picLocks noChangeAspect="1"/>
          </p:cNvPicPr>
          <p:nvPr/>
        </p:nvPicPr>
        <p:blipFill>
          <a:blip r:embed="rId3"/>
          <a:stretch>
            <a:fillRect/>
          </a:stretch>
        </p:blipFill>
        <p:spPr>
          <a:xfrm>
            <a:off x="7117081" y="1271276"/>
            <a:ext cx="4587240" cy="2417206"/>
          </a:xfrm>
          <a:prstGeom prst="rect">
            <a:avLst/>
          </a:prstGeom>
        </p:spPr>
      </p:pic>
    </p:spTree>
    <p:extLst>
      <p:ext uri="{BB962C8B-B14F-4D97-AF65-F5344CB8AC3E}">
        <p14:creationId xmlns:p14="http://schemas.microsoft.com/office/powerpoint/2010/main" val="1057914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EEE1E-B76F-AB4E-BA2B-D4512F407BAE}"/>
              </a:ext>
            </a:extLst>
          </p:cNvPr>
          <p:cNvSpPr>
            <a:spLocks noGrp="1"/>
          </p:cNvSpPr>
          <p:nvPr>
            <p:ph type="title"/>
          </p:nvPr>
        </p:nvSpPr>
        <p:spPr/>
        <p:txBody>
          <a:bodyPr/>
          <a:lstStyle/>
          <a:p>
            <a:r>
              <a:rPr lang="en-US" dirty="0"/>
              <a:t>New Projects in Formulation</a:t>
            </a:r>
          </a:p>
        </p:txBody>
      </p:sp>
      <p:cxnSp>
        <p:nvCxnSpPr>
          <p:cNvPr id="4" name="Straight Connector 3">
            <a:extLst>
              <a:ext uri="{FF2B5EF4-FFF2-40B4-BE49-F238E27FC236}">
                <a16:creationId xmlns:a16="http://schemas.microsoft.com/office/drawing/2014/main" id="{16B5040C-A1E4-DF4B-8AFD-9A6950953FDF}"/>
              </a:ext>
            </a:extLst>
          </p:cNvPr>
          <p:cNvCxnSpPr>
            <a:cxnSpLocks/>
          </p:cNvCxnSpPr>
          <p:nvPr/>
        </p:nvCxnSpPr>
        <p:spPr bwMode="auto">
          <a:xfrm>
            <a:off x="6051396" y="1605776"/>
            <a:ext cx="0" cy="4778254"/>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5" name="TextBox 4">
            <a:extLst>
              <a:ext uri="{FF2B5EF4-FFF2-40B4-BE49-F238E27FC236}">
                <a16:creationId xmlns:a16="http://schemas.microsoft.com/office/drawing/2014/main" id="{63D5C192-3AFA-FA45-BACD-41809FE72137}"/>
              </a:ext>
            </a:extLst>
          </p:cNvPr>
          <p:cNvSpPr txBox="1"/>
          <p:nvPr/>
        </p:nvSpPr>
        <p:spPr>
          <a:xfrm>
            <a:off x="1315841" y="3718944"/>
            <a:ext cx="360184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effectLst/>
                <a:uLnTx/>
                <a:uFillTx/>
                <a:latin typeface="Helvetica"/>
                <a:ea typeface="ＭＳ Ｐゴシック"/>
              </a:rPr>
              <a:t>Hybrid </a:t>
            </a:r>
            <a:r>
              <a:rPr kumimoji="0" lang="en-US" b="1" i="0" u="none" strike="noStrike" kern="1200" cap="none" spc="0" normalizeH="0" baseline="0" noProof="0" dirty="0" err="1">
                <a:ln>
                  <a:noFill/>
                </a:ln>
                <a:effectLst/>
                <a:uLnTx/>
                <a:uFillTx/>
                <a:latin typeface="Helvetica"/>
                <a:ea typeface="ＭＳ Ｐゴシック"/>
              </a:rPr>
              <a:t>Thermall</a:t>
            </a:r>
            <a:r>
              <a:rPr lang="en-US" b="1" dirty="0">
                <a:latin typeface="Helvetica"/>
                <a:ea typeface="ＭＳ Ｐゴシック"/>
              </a:rPr>
              <a:t>y Efficient Core (</a:t>
            </a:r>
            <a:r>
              <a:rPr lang="en-US" b="1" dirty="0" err="1">
                <a:latin typeface="Helvetica"/>
                <a:ea typeface="ＭＳ Ｐゴシック"/>
              </a:rPr>
              <a:t>HyTEC</a:t>
            </a:r>
            <a:r>
              <a:rPr lang="en-US" b="1" dirty="0">
                <a:latin typeface="Helvetica"/>
                <a:ea typeface="ＭＳ Ｐゴシック"/>
              </a:rPr>
              <a:t>)</a:t>
            </a:r>
            <a:endParaRPr kumimoji="0" lang="en-US" b="1" i="0" u="none" strike="noStrike" kern="1200" cap="none" spc="0" normalizeH="0" baseline="0" noProof="0" dirty="0">
              <a:ln>
                <a:noFill/>
              </a:ln>
              <a:effectLst/>
              <a:uLnTx/>
              <a:uFillTx/>
              <a:latin typeface="Helvetica"/>
              <a:ea typeface="ＭＳ Ｐゴシック"/>
            </a:endParaRPr>
          </a:p>
        </p:txBody>
      </p:sp>
      <p:sp>
        <p:nvSpPr>
          <p:cNvPr id="6" name="TextBox 5">
            <a:extLst>
              <a:ext uri="{FF2B5EF4-FFF2-40B4-BE49-F238E27FC236}">
                <a16:creationId xmlns:a16="http://schemas.microsoft.com/office/drawing/2014/main" id="{7ECB8C20-828B-1D4D-A4AA-92188DF12507}"/>
              </a:ext>
            </a:extLst>
          </p:cNvPr>
          <p:cNvSpPr txBox="1"/>
          <p:nvPr/>
        </p:nvSpPr>
        <p:spPr>
          <a:xfrm>
            <a:off x="254730" y="4396143"/>
            <a:ext cx="5724059" cy="1446550"/>
          </a:xfrm>
          <a:prstGeom prst="rect">
            <a:avLst/>
          </a:prstGeom>
          <a:noFill/>
        </p:spPr>
        <p:txBody>
          <a:bodyPr wrap="square" rtlCol="0">
            <a:spAutoFit/>
          </a:bodyPr>
          <a:lstStyle/>
          <a:p>
            <a:pPr marL="285750" marR="0" lvl="0" indent="-285750"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i="0" u="none" strike="noStrike" kern="1200" cap="none" spc="0" normalizeH="0" baseline="0" noProof="0" dirty="0">
                <a:ln>
                  <a:noFill/>
                </a:ln>
                <a:effectLst/>
                <a:uLnTx/>
                <a:uFillTx/>
                <a:latin typeface="Helvetica"/>
                <a:ea typeface="ＭＳ Ｐゴシック"/>
              </a:rPr>
              <a:t>Goal: 5-10% Fuel Burn Improvement</a:t>
            </a:r>
          </a:p>
          <a:p>
            <a:pPr marL="742950" lvl="1" indent="-285750">
              <a:spcBef>
                <a:spcPts val="600"/>
              </a:spcBef>
              <a:buFont typeface="System Font Regular"/>
              <a:buChar char="⁃"/>
              <a:defRPr/>
            </a:pPr>
            <a:r>
              <a:rPr lang="en-US" sz="1600" dirty="0"/>
              <a:t>Reduce engine core size, increase thermal efficiency</a:t>
            </a:r>
          </a:p>
          <a:p>
            <a:pPr marL="742950" lvl="1" indent="-285750">
              <a:spcBef>
                <a:spcPts val="600"/>
              </a:spcBef>
              <a:buFont typeface="System Font Regular"/>
              <a:buChar char="⁃"/>
              <a:defRPr/>
            </a:pPr>
            <a:r>
              <a:rPr lang="en-US" sz="1600" dirty="0"/>
              <a:t>Enable up to 20% electrical power extraction</a:t>
            </a:r>
          </a:p>
          <a:p>
            <a:pPr marL="285750" marR="0" lvl="0" indent="-285750"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i="0" u="none" strike="noStrike" kern="1200" cap="none" spc="0" normalizeH="0" baseline="0" noProof="0" dirty="0">
                <a:ln>
                  <a:noFill/>
                </a:ln>
                <a:effectLst/>
                <a:uLnTx/>
                <a:uFillTx/>
                <a:latin typeface="Helvetica"/>
                <a:ea typeface="ＭＳ Ｐゴシック"/>
              </a:rPr>
              <a:t>Core/Engine Ground Test (TRL 6) by 202</a:t>
            </a:r>
            <a:r>
              <a:rPr lang="en-US" dirty="0">
                <a:latin typeface="Helvetica"/>
                <a:ea typeface="ＭＳ Ｐゴシック"/>
              </a:rPr>
              <a:t>6</a:t>
            </a:r>
            <a:endParaRPr kumimoji="0" lang="en-US" i="0" u="none" strike="noStrike" kern="1200" cap="none" spc="0" normalizeH="0" baseline="0" noProof="0" dirty="0">
              <a:ln>
                <a:noFill/>
              </a:ln>
              <a:effectLst/>
              <a:uLnTx/>
              <a:uFillTx/>
              <a:latin typeface="Helvetica"/>
              <a:ea typeface="ＭＳ Ｐゴシック"/>
            </a:endParaRPr>
          </a:p>
        </p:txBody>
      </p:sp>
      <p:sp>
        <p:nvSpPr>
          <p:cNvPr id="7" name="TextBox 6">
            <a:extLst>
              <a:ext uri="{FF2B5EF4-FFF2-40B4-BE49-F238E27FC236}">
                <a16:creationId xmlns:a16="http://schemas.microsoft.com/office/drawing/2014/main" id="{B564A75B-14CB-7045-A984-6FC522FA9062}"/>
              </a:ext>
            </a:extLst>
          </p:cNvPr>
          <p:cNvSpPr txBox="1"/>
          <p:nvPr/>
        </p:nvSpPr>
        <p:spPr>
          <a:xfrm>
            <a:off x="6735342" y="3718944"/>
            <a:ext cx="512372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effectLst/>
                <a:uLnTx/>
                <a:uFillTx/>
                <a:latin typeface="Helvetica"/>
                <a:ea typeface="ＭＳ Ｐゴシック"/>
              </a:rPr>
              <a:t>High-rate Composite Aircraft Manufacturing </a:t>
            </a:r>
            <a:r>
              <a:rPr lang="en-US" b="1" dirty="0">
                <a:latin typeface="Helvetica"/>
                <a:ea typeface="ＭＳ Ｐゴシック"/>
              </a:rPr>
              <a:t>(</a:t>
            </a:r>
            <a:r>
              <a:rPr lang="en-US" b="1" dirty="0" err="1">
                <a:latin typeface="Helvetica"/>
                <a:ea typeface="ＭＳ Ｐゴシック"/>
              </a:rPr>
              <a:t>HiCAM</a:t>
            </a:r>
            <a:r>
              <a:rPr lang="en-US" b="1" dirty="0">
                <a:latin typeface="Helvetica"/>
                <a:ea typeface="ＭＳ Ｐゴシック"/>
              </a:rPr>
              <a:t>)</a:t>
            </a:r>
            <a:endParaRPr kumimoji="0" lang="en-US" b="1" i="0" u="none" strike="noStrike" kern="1200" cap="none" spc="0" normalizeH="0" baseline="0" noProof="0" dirty="0">
              <a:ln>
                <a:noFill/>
              </a:ln>
              <a:effectLst/>
              <a:uLnTx/>
              <a:uFillTx/>
              <a:latin typeface="Helvetica"/>
              <a:ea typeface="ＭＳ Ｐゴシック"/>
            </a:endParaRPr>
          </a:p>
        </p:txBody>
      </p:sp>
      <p:sp>
        <p:nvSpPr>
          <p:cNvPr id="8" name="TextBox 7">
            <a:extLst>
              <a:ext uri="{FF2B5EF4-FFF2-40B4-BE49-F238E27FC236}">
                <a16:creationId xmlns:a16="http://schemas.microsoft.com/office/drawing/2014/main" id="{A21EEC54-94A5-E943-A6E8-B109EDE38E1E}"/>
              </a:ext>
            </a:extLst>
          </p:cNvPr>
          <p:cNvSpPr txBox="1"/>
          <p:nvPr/>
        </p:nvSpPr>
        <p:spPr>
          <a:xfrm>
            <a:off x="6278141" y="4392594"/>
            <a:ext cx="5724063" cy="1446550"/>
          </a:xfrm>
          <a:prstGeom prst="rect">
            <a:avLst/>
          </a:prstGeom>
          <a:noFill/>
        </p:spPr>
        <p:txBody>
          <a:bodyPr wrap="square" rtlCol="0">
            <a:spAutoFit/>
          </a:bodyPr>
          <a:lstStyle/>
          <a:p>
            <a:pPr marL="285750" marR="0" lvl="0" indent="-285750"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i="0" u="none" strike="noStrike" kern="1200" cap="none" spc="0" normalizeH="0" baseline="0" noProof="0" dirty="0">
                <a:ln>
                  <a:noFill/>
                </a:ln>
                <a:effectLst/>
                <a:uLnTx/>
                <a:uFillTx/>
                <a:latin typeface="Helvetica"/>
                <a:ea typeface="ＭＳ Ｐゴシック"/>
              </a:rPr>
              <a:t>Goal: 4-6x Manufacturing Rate Increase</a:t>
            </a:r>
          </a:p>
          <a:p>
            <a:pPr marL="742950" lvl="1" indent="-285750">
              <a:spcBef>
                <a:spcPts val="600"/>
              </a:spcBef>
              <a:buFont typeface="System Font Regular"/>
              <a:buChar char="⁃"/>
              <a:defRPr/>
            </a:pPr>
            <a:r>
              <a:rPr lang="en-US" sz="1600" dirty="0"/>
              <a:t>High-rate manufacturing and assembly technologies</a:t>
            </a:r>
          </a:p>
          <a:p>
            <a:pPr marL="742950" lvl="1" indent="-285750">
              <a:spcBef>
                <a:spcPts val="600"/>
              </a:spcBef>
              <a:buFont typeface="System Font Regular"/>
              <a:buChar char="⁃"/>
              <a:defRPr/>
            </a:pPr>
            <a:r>
              <a:rPr lang="en-US" sz="1600" dirty="0"/>
              <a:t>Model-based engineering tools</a:t>
            </a:r>
            <a:endParaRPr kumimoji="0" lang="en-US" sz="1600" i="0" u="none" strike="noStrike" kern="1200" cap="none" spc="0" normalizeH="0" baseline="0" noProof="0" dirty="0">
              <a:ln>
                <a:noFill/>
              </a:ln>
              <a:effectLst/>
              <a:uLnTx/>
              <a:uFillTx/>
              <a:latin typeface="Helvetica"/>
              <a:ea typeface="ＭＳ Ｐゴシック"/>
            </a:endParaRPr>
          </a:p>
          <a:p>
            <a:pPr marL="285750" marR="0" lvl="0" indent="-285750"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i="0" u="none" strike="noStrike" kern="1200" cap="none" spc="0" normalizeH="0" baseline="0" noProof="0" dirty="0">
                <a:ln>
                  <a:noFill/>
                </a:ln>
                <a:effectLst/>
                <a:uLnTx/>
                <a:uFillTx/>
                <a:latin typeface="Helvetica"/>
                <a:ea typeface="ＭＳ Ｐゴシック"/>
              </a:rPr>
              <a:t>Large Structure Ground Test (TRL/MRL 6) by 2027</a:t>
            </a:r>
          </a:p>
        </p:txBody>
      </p:sp>
      <p:pic>
        <p:nvPicPr>
          <p:cNvPr id="9" name="Picture 8">
            <a:extLst>
              <a:ext uri="{FF2B5EF4-FFF2-40B4-BE49-F238E27FC236}">
                <a16:creationId xmlns:a16="http://schemas.microsoft.com/office/drawing/2014/main" id="{6DA1FD27-3617-5E4B-9AFE-8E0A6003574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44082" y="1438511"/>
            <a:ext cx="3345357" cy="2063410"/>
          </a:xfrm>
          <a:prstGeom prst="rect">
            <a:avLst/>
          </a:prstGeom>
        </p:spPr>
      </p:pic>
      <p:pic>
        <p:nvPicPr>
          <p:cNvPr id="10" name="Picture 9">
            <a:extLst>
              <a:ext uri="{FF2B5EF4-FFF2-40B4-BE49-F238E27FC236}">
                <a16:creationId xmlns:a16="http://schemas.microsoft.com/office/drawing/2014/main" id="{845D92B8-42CE-384B-9D68-F15F4F5A87E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24537" y="2568578"/>
            <a:ext cx="3118411" cy="1163294"/>
          </a:xfrm>
          <a:prstGeom prst="rect">
            <a:avLst/>
          </a:prstGeom>
        </p:spPr>
      </p:pic>
      <p:pic>
        <p:nvPicPr>
          <p:cNvPr id="11" name="Picture 10">
            <a:extLst>
              <a:ext uri="{FF2B5EF4-FFF2-40B4-BE49-F238E27FC236}">
                <a16:creationId xmlns:a16="http://schemas.microsoft.com/office/drawing/2014/main" id="{58FC184B-50E4-7A4F-BCB6-B7D98D66EEA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378600" y="1402252"/>
            <a:ext cx="2932668" cy="1778631"/>
          </a:xfrm>
          <a:prstGeom prst="rect">
            <a:avLst/>
          </a:prstGeom>
        </p:spPr>
      </p:pic>
      <p:sp>
        <p:nvSpPr>
          <p:cNvPr id="12" name="TextBox 1">
            <a:extLst>
              <a:ext uri="{FF2B5EF4-FFF2-40B4-BE49-F238E27FC236}">
                <a16:creationId xmlns:a16="http://schemas.microsoft.com/office/drawing/2014/main" id="{46566207-E27E-6C41-B39D-9F0F663444FC}"/>
              </a:ext>
            </a:extLst>
          </p:cNvPr>
          <p:cNvSpPr txBox="1">
            <a:spLocks noChangeArrowheads="1"/>
          </p:cNvSpPr>
          <p:nvPr/>
        </p:nvSpPr>
        <p:spPr bwMode="auto">
          <a:xfrm>
            <a:off x="306917" y="891117"/>
            <a:ext cx="10892367" cy="400110"/>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lvl="1" defTabSz="914400" eaLnBrk="1" fontAlgn="base" hangingPunct="1">
              <a:spcBef>
                <a:spcPct val="0"/>
              </a:spcBef>
              <a:spcAft>
                <a:spcPct val="0"/>
              </a:spcAft>
            </a:pPr>
            <a:r>
              <a:rPr lang="en-US" sz="2000" b="1" i="1" dirty="0">
                <a:solidFill>
                  <a:srgbClr val="45445A"/>
                </a:solidFill>
                <a:cs typeface="Arial" charset="0"/>
              </a:rPr>
              <a:t>Accelerating development and demonstration of key technologies</a:t>
            </a:r>
          </a:p>
        </p:txBody>
      </p:sp>
      <p:sp>
        <p:nvSpPr>
          <p:cNvPr id="13" name="TextBox 12">
            <a:extLst>
              <a:ext uri="{FF2B5EF4-FFF2-40B4-BE49-F238E27FC236}">
                <a16:creationId xmlns:a16="http://schemas.microsoft.com/office/drawing/2014/main" id="{258289F6-FD07-ED4A-8F8E-B04D4721BF67}"/>
              </a:ext>
            </a:extLst>
          </p:cNvPr>
          <p:cNvSpPr txBox="1"/>
          <p:nvPr/>
        </p:nvSpPr>
        <p:spPr>
          <a:xfrm>
            <a:off x="502824" y="5960506"/>
            <a:ext cx="5004017" cy="646331"/>
          </a:xfrm>
          <a:prstGeom prst="rect">
            <a:avLst/>
          </a:prstGeom>
          <a:noFill/>
          <a:ln>
            <a:solidFill>
              <a:schemeClr val="tx1"/>
            </a:solidFill>
          </a:ln>
        </p:spPr>
        <p:txBody>
          <a:bodyPr wrap="square" rtlCol="0">
            <a:spAutoFit/>
          </a:bodyPr>
          <a:lstStyle/>
          <a:p>
            <a:pPr algn="ctr"/>
            <a:r>
              <a:rPr lang="en-US" dirty="0"/>
              <a:t>NRA for technology development to be released soon</a:t>
            </a:r>
          </a:p>
        </p:txBody>
      </p:sp>
      <p:sp>
        <p:nvSpPr>
          <p:cNvPr id="14" name="TextBox 13">
            <a:extLst>
              <a:ext uri="{FF2B5EF4-FFF2-40B4-BE49-F238E27FC236}">
                <a16:creationId xmlns:a16="http://schemas.microsoft.com/office/drawing/2014/main" id="{DBA507EC-1562-FD45-BD96-FF39ACAB7AFB}"/>
              </a:ext>
            </a:extLst>
          </p:cNvPr>
          <p:cNvSpPr txBox="1"/>
          <p:nvPr/>
        </p:nvSpPr>
        <p:spPr>
          <a:xfrm>
            <a:off x="6638163" y="5966803"/>
            <a:ext cx="5004017" cy="646331"/>
          </a:xfrm>
          <a:prstGeom prst="rect">
            <a:avLst/>
          </a:prstGeom>
          <a:noFill/>
          <a:ln>
            <a:solidFill>
              <a:schemeClr val="tx1"/>
            </a:solidFill>
          </a:ln>
        </p:spPr>
        <p:txBody>
          <a:bodyPr wrap="square" rtlCol="0">
            <a:spAutoFit/>
          </a:bodyPr>
          <a:lstStyle/>
          <a:p>
            <a:pPr algn="ctr"/>
            <a:r>
              <a:rPr lang="en-US" dirty="0"/>
              <a:t>Meeting of Experts on partnership strategy being planned for this spring</a:t>
            </a:r>
          </a:p>
        </p:txBody>
      </p:sp>
    </p:spTree>
    <p:extLst>
      <p:ext uri="{BB962C8B-B14F-4D97-AF65-F5344CB8AC3E}">
        <p14:creationId xmlns:p14="http://schemas.microsoft.com/office/powerpoint/2010/main" val="1738010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76C3F-F5EA-274A-B78E-9AEE3AA13579}"/>
              </a:ext>
            </a:extLst>
          </p:cNvPr>
          <p:cNvSpPr>
            <a:spLocks noGrp="1"/>
          </p:cNvSpPr>
          <p:nvPr>
            <p:ph type="title"/>
          </p:nvPr>
        </p:nvSpPr>
        <p:spPr>
          <a:xfrm>
            <a:off x="786346" y="3476073"/>
            <a:ext cx="10665956" cy="1325563"/>
          </a:xfrm>
        </p:spPr>
        <p:txBody>
          <a:bodyPr/>
          <a:lstStyle/>
          <a:p>
            <a:r>
              <a:rPr lang="en-US" dirty="0"/>
              <a:t>Thrust 4: Safe, Quiet, and Affordable Vertical Lift Air Vehicles </a:t>
            </a:r>
          </a:p>
        </p:txBody>
      </p:sp>
    </p:spTree>
    <p:extLst>
      <p:ext uri="{BB962C8B-B14F-4D97-AF65-F5344CB8AC3E}">
        <p14:creationId xmlns:p14="http://schemas.microsoft.com/office/powerpoint/2010/main" val="3396958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9F492-C150-B840-92BB-FDE3760C339E}"/>
              </a:ext>
            </a:extLst>
          </p:cNvPr>
          <p:cNvSpPr>
            <a:spLocks noGrp="1"/>
          </p:cNvSpPr>
          <p:nvPr>
            <p:ph type="title"/>
          </p:nvPr>
        </p:nvSpPr>
        <p:spPr>
          <a:xfrm>
            <a:off x="306917" y="115525"/>
            <a:ext cx="11580283" cy="769868"/>
          </a:xfrm>
        </p:spPr>
        <p:txBody>
          <a:bodyPr/>
          <a:lstStyle/>
          <a:p>
            <a:r>
              <a:rPr lang="en-US" dirty="0">
                <a:solidFill>
                  <a:srgbClr val="000000"/>
                </a:solidFill>
              </a:rPr>
              <a:t>Strategic Thrust 4</a:t>
            </a:r>
            <a:br>
              <a:rPr lang="en-US" dirty="0">
                <a:solidFill>
                  <a:srgbClr val="000000"/>
                </a:solidFill>
              </a:rPr>
            </a:br>
            <a:r>
              <a:rPr lang="en-US" sz="2000" dirty="0">
                <a:solidFill>
                  <a:srgbClr val="000000"/>
                </a:solidFill>
              </a:rPr>
              <a:t>Safe, Quiet, and Affordable Vertical Lift Air Vehicles</a:t>
            </a:r>
            <a:endParaRPr lang="en-US" dirty="0"/>
          </a:p>
        </p:txBody>
      </p:sp>
      <p:pic>
        <p:nvPicPr>
          <p:cNvPr id="15" name="Shape 107">
            <a:extLst>
              <a:ext uri="{FF2B5EF4-FFF2-40B4-BE49-F238E27FC236}">
                <a16:creationId xmlns:a16="http://schemas.microsoft.com/office/drawing/2014/main" id="{6118F3DE-0AB3-6542-9713-B3B3FB830D01}"/>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7141" y="1145655"/>
            <a:ext cx="6611482" cy="4123928"/>
          </a:xfrm>
          <a:prstGeom prst="rect">
            <a:avLst/>
          </a:prstGeom>
          <a:noFill/>
          <a:ln>
            <a:noFill/>
          </a:ln>
        </p:spPr>
      </p:pic>
      <p:sp>
        <p:nvSpPr>
          <p:cNvPr id="16" name="Shape 108">
            <a:extLst>
              <a:ext uri="{FF2B5EF4-FFF2-40B4-BE49-F238E27FC236}">
                <a16:creationId xmlns:a16="http://schemas.microsoft.com/office/drawing/2014/main" id="{06123FB3-DF3B-214E-88C9-A5FF5E4FA872}"/>
              </a:ext>
            </a:extLst>
          </p:cNvPr>
          <p:cNvSpPr/>
          <p:nvPr/>
        </p:nvSpPr>
        <p:spPr>
          <a:xfrm>
            <a:off x="77141" y="2000516"/>
            <a:ext cx="2036726" cy="1174926"/>
          </a:xfrm>
          <a:prstGeom prst="ellipse">
            <a:avLst/>
          </a:prstGeom>
          <a:solidFill>
            <a:srgbClr val="FFFFFF">
              <a:alpha val="34902"/>
            </a:srgbClr>
          </a:solidFill>
          <a:ln w="57150">
            <a:solidFill>
              <a:srgbClr val="95B3D7"/>
            </a:solidFill>
          </a:ln>
          <a:effectLst>
            <a:outerShdw blurRad="40000" dist="23000" dir="5400000" rotWithShape="0">
              <a:srgbClr val="000000">
                <a:alpha val="34901"/>
              </a:srgbClr>
            </a:outerShdw>
          </a:effectLst>
        </p:spPr>
        <p:txBody>
          <a:bodyPr spcFirstLastPara="1" wrap="square" lIns="0" tIns="34275" rIns="0" bIns="34275" anchor="ctr" anchorCtr="0">
            <a:noAutofit/>
          </a:bodyPr>
          <a:lstStyle/>
          <a:p>
            <a:pPr algn="ctr" defTabSz="685800">
              <a:defRPr/>
            </a:pPr>
            <a:r>
              <a:rPr lang="en-US" sz="1350" b="1" dirty="0">
                <a:solidFill>
                  <a:prstClr val="black"/>
                </a:solidFill>
                <a:latin typeface="Arial" panose="020B0604020202020204" pitchFamily="34" charset="0"/>
                <a:ea typeface="Arial Narrow"/>
                <a:cs typeface="Arial" panose="020B0604020202020204" pitchFamily="34" charset="0"/>
                <a:sym typeface="Arial Narrow"/>
              </a:rPr>
              <a:t>Airspace System Design &amp; Implementation</a:t>
            </a:r>
          </a:p>
        </p:txBody>
      </p:sp>
      <p:sp>
        <p:nvSpPr>
          <p:cNvPr id="17" name="Shape 109">
            <a:extLst>
              <a:ext uri="{FF2B5EF4-FFF2-40B4-BE49-F238E27FC236}">
                <a16:creationId xmlns:a16="http://schemas.microsoft.com/office/drawing/2014/main" id="{D61C8CF6-BFC8-4949-9EB5-94C8A7F95BE1}"/>
              </a:ext>
            </a:extLst>
          </p:cNvPr>
          <p:cNvSpPr/>
          <p:nvPr/>
        </p:nvSpPr>
        <p:spPr>
          <a:xfrm>
            <a:off x="4573718" y="1987796"/>
            <a:ext cx="1984980" cy="1160947"/>
          </a:xfrm>
          <a:prstGeom prst="ellipse">
            <a:avLst/>
          </a:prstGeom>
          <a:solidFill>
            <a:srgbClr val="FFFFFF">
              <a:alpha val="34902"/>
            </a:srgbClr>
          </a:solidFill>
          <a:ln w="57150">
            <a:solidFill>
              <a:srgbClr val="95B3D7"/>
            </a:solidFill>
          </a:ln>
          <a:effectLst>
            <a:outerShdw blurRad="40000" dist="23000" dir="5400000" rotWithShape="0">
              <a:srgbClr val="000000">
                <a:alpha val="34901"/>
              </a:srgbClr>
            </a:outerShdw>
          </a:effectLst>
        </p:spPr>
        <p:txBody>
          <a:bodyPr spcFirstLastPara="1" wrap="square" lIns="0" tIns="34275" rIns="0" bIns="34275" anchor="ctr" anchorCtr="0">
            <a:noAutofit/>
          </a:bodyPr>
          <a:lstStyle/>
          <a:p>
            <a:pPr algn="ctr" defTabSz="685800">
              <a:defRPr/>
            </a:pPr>
            <a:r>
              <a:rPr lang="en-US" sz="1350" b="1" dirty="0">
                <a:solidFill>
                  <a:prstClr val="black"/>
                </a:solidFill>
                <a:latin typeface="Arial" panose="020B0604020202020204" pitchFamily="34" charset="0"/>
                <a:ea typeface="Arial Narrow"/>
                <a:cs typeface="Arial" panose="020B0604020202020204" pitchFamily="34" charset="0"/>
                <a:sym typeface="Arial Narrow"/>
              </a:rPr>
              <a:t>Airspace &amp; Fleet Operations Management</a:t>
            </a:r>
            <a:endParaRPr lang="en-US" sz="1350" b="1" dirty="0">
              <a:solidFill>
                <a:prstClr val="black"/>
              </a:solidFill>
              <a:latin typeface="Arial" panose="020B0604020202020204" pitchFamily="34" charset="0"/>
              <a:cs typeface="Arial" panose="020B0604020202020204" pitchFamily="34" charset="0"/>
            </a:endParaRPr>
          </a:p>
        </p:txBody>
      </p:sp>
      <p:sp>
        <p:nvSpPr>
          <p:cNvPr id="18" name="Shape 110">
            <a:extLst>
              <a:ext uri="{FF2B5EF4-FFF2-40B4-BE49-F238E27FC236}">
                <a16:creationId xmlns:a16="http://schemas.microsoft.com/office/drawing/2014/main" id="{5B259A3B-0C29-8A47-8B90-7F77F6249A60}"/>
              </a:ext>
            </a:extLst>
          </p:cNvPr>
          <p:cNvSpPr/>
          <p:nvPr/>
        </p:nvSpPr>
        <p:spPr>
          <a:xfrm>
            <a:off x="742077" y="3611533"/>
            <a:ext cx="2236374" cy="1312643"/>
          </a:xfrm>
          <a:prstGeom prst="ellipse">
            <a:avLst/>
          </a:prstGeom>
          <a:solidFill>
            <a:srgbClr val="FFFFFF">
              <a:alpha val="34902"/>
            </a:srgbClr>
          </a:solidFill>
          <a:ln w="57150">
            <a:solidFill>
              <a:srgbClr val="C0504D"/>
            </a:solidFill>
          </a:ln>
          <a:effectLst>
            <a:outerShdw blurRad="40000" dist="23000" dir="5400000" rotWithShape="0">
              <a:srgbClr val="000000">
                <a:alpha val="34901"/>
              </a:srgbClr>
            </a:outerShdw>
          </a:effectLst>
        </p:spPr>
        <p:txBody>
          <a:bodyPr spcFirstLastPara="1" wrap="square" lIns="0" tIns="34275" rIns="0" bIns="34275" anchor="ctr" anchorCtr="0">
            <a:noAutofit/>
          </a:bodyPr>
          <a:lstStyle/>
          <a:p>
            <a:pPr algn="ctr" defTabSz="685800">
              <a:defRPr/>
            </a:pPr>
            <a:r>
              <a:rPr lang="en-US" sz="1350" b="1" dirty="0">
                <a:solidFill>
                  <a:prstClr val="black"/>
                </a:solidFill>
                <a:latin typeface="Arial" panose="020B0604020202020204" pitchFamily="34" charset="0"/>
                <a:ea typeface="Arial Narrow"/>
                <a:cs typeface="Arial" panose="020B0604020202020204" pitchFamily="34" charset="0"/>
                <a:sym typeface="Arial Narrow"/>
              </a:rPr>
              <a:t>Vehicle </a:t>
            </a:r>
            <a:br>
              <a:rPr lang="en-US" sz="1350" b="1" dirty="0">
                <a:solidFill>
                  <a:prstClr val="black"/>
                </a:solidFill>
                <a:latin typeface="Arial" panose="020B0604020202020204" pitchFamily="34" charset="0"/>
                <a:ea typeface="Arial Narrow"/>
                <a:cs typeface="Arial" panose="020B0604020202020204" pitchFamily="34" charset="0"/>
                <a:sym typeface="Arial Narrow"/>
              </a:rPr>
            </a:br>
            <a:r>
              <a:rPr lang="en-US" sz="1350" b="1" dirty="0">
                <a:solidFill>
                  <a:prstClr val="black"/>
                </a:solidFill>
                <a:latin typeface="Arial" panose="020B0604020202020204" pitchFamily="34" charset="0"/>
                <a:ea typeface="Arial Narrow"/>
                <a:cs typeface="Arial" panose="020B0604020202020204" pitchFamily="34" charset="0"/>
                <a:sym typeface="Arial Narrow"/>
              </a:rPr>
              <a:t>Development &amp; Production</a:t>
            </a:r>
          </a:p>
        </p:txBody>
      </p:sp>
      <p:sp>
        <p:nvSpPr>
          <p:cNvPr id="19" name="Shape 111">
            <a:extLst>
              <a:ext uri="{FF2B5EF4-FFF2-40B4-BE49-F238E27FC236}">
                <a16:creationId xmlns:a16="http://schemas.microsoft.com/office/drawing/2014/main" id="{DD66F36D-BE8A-2644-A21F-16C400BCBF8C}"/>
              </a:ext>
            </a:extLst>
          </p:cNvPr>
          <p:cNvSpPr/>
          <p:nvPr/>
        </p:nvSpPr>
        <p:spPr>
          <a:xfrm>
            <a:off x="3765523" y="3606358"/>
            <a:ext cx="2189475" cy="1280365"/>
          </a:xfrm>
          <a:prstGeom prst="ellipse">
            <a:avLst/>
          </a:prstGeom>
          <a:solidFill>
            <a:srgbClr val="FFFFFF">
              <a:alpha val="34902"/>
            </a:srgbClr>
          </a:solidFill>
          <a:ln w="57150">
            <a:solidFill>
              <a:srgbClr val="C0504D"/>
            </a:solidFill>
          </a:ln>
          <a:effectLst>
            <a:outerShdw blurRad="40000" dist="23000" dir="5400000" rotWithShape="0">
              <a:srgbClr val="000000">
                <a:alpha val="34901"/>
              </a:srgbClr>
            </a:outerShdw>
          </a:effectLst>
        </p:spPr>
        <p:txBody>
          <a:bodyPr spcFirstLastPara="1" wrap="square" lIns="0" tIns="34275" rIns="0" bIns="34275" anchor="ctr" anchorCtr="0">
            <a:noAutofit/>
          </a:bodyPr>
          <a:lstStyle/>
          <a:p>
            <a:pPr algn="ctr" defTabSz="685800">
              <a:defRPr/>
            </a:pPr>
            <a:r>
              <a:rPr lang="en-US" sz="1350" b="1" dirty="0">
                <a:solidFill>
                  <a:prstClr val="black"/>
                </a:solidFill>
                <a:latin typeface="Arial" panose="020B0604020202020204" pitchFamily="34" charset="0"/>
                <a:ea typeface="Arial Narrow"/>
                <a:cs typeface="Arial" panose="020B0604020202020204" pitchFamily="34" charset="0"/>
                <a:sym typeface="Arial Narrow"/>
              </a:rPr>
              <a:t>Individual Vehicle Management &amp; Operations</a:t>
            </a:r>
          </a:p>
        </p:txBody>
      </p:sp>
      <p:sp>
        <p:nvSpPr>
          <p:cNvPr id="20" name="Shape 112">
            <a:extLst>
              <a:ext uri="{FF2B5EF4-FFF2-40B4-BE49-F238E27FC236}">
                <a16:creationId xmlns:a16="http://schemas.microsoft.com/office/drawing/2014/main" id="{66639C4B-9986-2841-9985-4C92034F0A0C}"/>
              </a:ext>
            </a:extLst>
          </p:cNvPr>
          <p:cNvSpPr/>
          <p:nvPr/>
        </p:nvSpPr>
        <p:spPr>
          <a:xfrm>
            <a:off x="2389519" y="1152119"/>
            <a:ext cx="1908547" cy="1140432"/>
          </a:xfrm>
          <a:prstGeom prst="ellipse">
            <a:avLst/>
          </a:prstGeom>
          <a:solidFill>
            <a:srgbClr val="FFFFFF">
              <a:alpha val="34902"/>
            </a:srgbClr>
          </a:solidFill>
          <a:ln w="57150">
            <a:solidFill>
              <a:srgbClr val="8064A2"/>
            </a:solidFill>
          </a:ln>
          <a:effectLst>
            <a:outerShdw blurRad="40000" dist="23000" dir="5400000" rotWithShape="0">
              <a:srgbClr val="000000">
                <a:alpha val="34901"/>
              </a:srgbClr>
            </a:outerShdw>
          </a:effectLst>
        </p:spPr>
        <p:txBody>
          <a:bodyPr spcFirstLastPara="1" wrap="square" lIns="68569" tIns="34275" rIns="68569" bIns="34275" anchor="ctr" anchorCtr="0">
            <a:noAutofit/>
          </a:bodyPr>
          <a:lstStyle/>
          <a:p>
            <a:pPr algn="ctr" defTabSz="685800">
              <a:defRPr/>
            </a:pPr>
            <a:r>
              <a:rPr lang="en-US" sz="1350" b="1" dirty="0">
                <a:solidFill>
                  <a:prstClr val="black"/>
                </a:solidFill>
                <a:latin typeface="Arial" panose="020B0604020202020204" pitchFamily="34" charset="0"/>
                <a:ea typeface="Arial Narrow"/>
                <a:cs typeface="Arial" panose="020B0604020202020204" pitchFamily="34" charset="0"/>
                <a:sym typeface="Arial Narrow"/>
              </a:rPr>
              <a:t>Community Integration</a:t>
            </a:r>
            <a:endParaRPr sz="1350" b="1" dirty="0">
              <a:solidFill>
                <a:prstClr val="black"/>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99C18D44-C113-9F47-B2C8-AE3A383D7215}"/>
              </a:ext>
            </a:extLst>
          </p:cNvPr>
          <p:cNvSpPr txBox="1">
            <a:spLocks/>
          </p:cNvSpPr>
          <p:nvPr/>
        </p:nvSpPr>
        <p:spPr>
          <a:xfrm>
            <a:off x="7390643" y="1573543"/>
            <a:ext cx="1908547" cy="492443"/>
          </a:xfrm>
          <a:prstGeom prst="rect">
            <a:avLst/>
          </a:prstGeom>
        </p:spPr>
        <p:txBody>
          <a:bodyPr vert="horz" wrap="square" lIns="0" tIns="0" rIns="0" bIns="0" rtlCol="0" anchor="t" anchorCtr="0">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a:spcBef>
                <a:spcPct val="20000"/>
              </a:spcBef>
            </a:pPr>
            <a:r>
              <a:rPr lang="en-US" sz="1600" b="1" dirty="0">
                <a:solidFill>
                  <a:schemeClr val="tx2"/>
                </a:solidFill>
                <a:latin typeface="Arial" panose="020B0604020202020204" pitchFamily="34" charset="0"/>
                <a:cs typeface="Arial" panose="020B0604020202020204" pitchFamily="34" charset="0"/>
              </a:rPr>
              <a:t>Community Integration</a:t>
            </a:r>
            <a:endParaRPr lang="en-US" sz="1600" dirty="0">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EFF69E96-1D05-7F45-B334-B78138671C2D}"/>
              </a:ext>
            </a:extLst>
          </p:cNvPr>
          <p:cNvSpPr txBox="1">
            <a:spLocks/>
          </p:cNvSpPr>
          <p:nvPr/>
        </p:nvSpPr>
        <p:spPr>
          <a:xfrm>
            <a:off x="7424752" y="4064502"/>
            <a:ext cx="1407014" cy="738664"/>
          </a:xfrm>
          <a:prstGeom prst="rect">
            <a:avLst/>
          </a:prstGeom>
        </p:spPr>
        <p:txBody>
          <a:bodyPr vert="horz" wrap="square" lIns="0" tIns="0" rIns="0" bIns="0" rtlCol="0" anchor="t" anchorCtr="0">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a:spcBef>
                <a:spcPct val="20000"/>
              </a:spcBef>
            </a:pPr>
            <a:r>
              <a:rPr lang="en-US" sz="1600" b="1" dirty="0">
                <a:solidFill>
                  <a:schemeClr val="tx2"/>
                </a:solidFill>
                <a:latin typeface="Arial" panose="020B0604020202020204" pitchFamily="34" charset="0"/>
                <a:cs typeface="Arial" panose="020B0604020202020204" pitchFamily="34" charset="0"/>
              </a:rPr>
              <a:t>Vehicle Development &amp; Operations</a:t>
            </a:r>
            <a:endParaRPr lang="en-US" sz="1600" strike="sngStrike" dirty="0">
              <a:solidFill>
                <a:srgbClr val="FF0000"/>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57A6820C-654C-5547-83DD-45A007E53A77}"/>
              </a:ext>
            </a:extLst>
          </p:cNvPr>
          <p:cNvSpPr txBox="1">
            <a:spLocks/>
          </p:cNvSpPr>
          <p:nvPr/>
        </p:nvSpPr>
        <p:spPr>
          <a:xfrm>
            <a:off x="7456175" y="2793683"/>
            <a:ext cx="1296604" cy="738664"/>
          </a:xfrm>
          <a:prstGeom prst="rect">
            <a:avLst/>
          </a:prstGeom>
        </p:spPr>
        <p:txBody>
          <a:bodyPr vert="horz" wrap="square" lIns="0" tIns="0" rIns="0" bIns="0" rtlCol="0" anchor="t" anchorCtr="0">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a:spcBef>
                <a:spcPct val="20000"/>
              </a:spcBef>
            </a:pPr>
            <a:r>
              <a:rPr lang="en-US" sz="1600" b="1" dirty="0">
                <a:solidFill>
                  <a:schemeClr val="tx2"/>
                </a:solidFill>
                <a:latin typeface="Arial" panose="020B0604020202020204" pitchFamily="34" charset="0"/>
                <a:cs typeface="Arial" panose="020B0604020202020204" pitchFamily="34" charset="0"/>
              </a:rPr>
              <a:t>Airspace Design &amp; Operations</a:t>
            </a:r>
            <a:endParaRPr lang="en-US" sz="1600" dirty="0">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A62F27C8-4964-1A4B-80C1-F99204CBEBA2}"/>
              </a:ext>
            </a:extLst>
          </p:cNvPr>
          <p:cNvSpPr/>
          <p:nvPr/>
        </p:nvSpPr>
        <p:spPr>
          <a:xfrm>
            <a:off x="9007139" y="1681766"/>
            <a:ext cx="3025024" cy="3093474"/>
          </a:xfrm>
          <a:prstGeom prst="rect">
            <a:avLst/>
          </a:prstGeom>
          <a:noFill/>
          <a:ln w="6350">
            <a:solidFill>
              <a:schemeClr val="accent1"/>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1350" b="1" dirty="0">
              <a:solidFill>
                <a:srgbClr val="FF0000"/>
              </a:solidFill>
            </a:endParaRPr>
          </a:p>
        </p:txBody>
      </p:sp>
      <p:sp>
        <p:nvSpPr>
          <p:cNvPr id="33" name="TextBox 32">
            <a:extLst>
              <a:ext uri="{FF2B5EF4-FFF2-40B4-BE49-F238E27FC236}">
                <a16:creationId xmlns:a16="http://schemas.microsoft.com/office/drawing/2014/main" id="{784EBA07-7CE2-614C-A4DF-0D320C5C11CB}"/>
              </a:ext>
            </a:extLst>
          </p:cNvPr>
          <p:cNvSpPr txBox="1">
            <a:spLocks/>
          </p:cNvSpPr>
          <p:nvPr/>
        </p:nvSpPr>
        <p:spPr>
          <a:xfrm>
            <a:off x="9137065" y="1856750"/>
            <a:ext cx="2805888" cy="2616101"/>
          </a:xfrm>
          <a:prstGeom prst="rect">
            <a:avLst/>
          </a:prstGeom>
        </p:spPr>
        <p:txBody>
          <a:bodyPr vert="horz" wrap="square" lIns="0" tIns="0" rIns="0" bIns="0" rtlCol="0" anchor="t" anchorCtr="0">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algn="ctr">
              <a:spcBef>
                <a:spcPct val="20000"/>
              </a:spcBef>
            </a:pPr>
            <a:r>
              <a:rPr lang="en-US" sz="1700" b="1" dirty="0">
                <a:solidFill>
                  <a:schemeClr val="tx2"/>
                </a:solidFill>
                <a:latin typeface="Arial"/>
                <a:cs typeface="Arial"/>
              </a:rPr>
              <a:t>AAM Community Outcome</a:t>
            </a:r>
          </a:p>
          <a:p>
            <a:pPr marL="8255" lvl="1" indent="-190500"/>
            <a:endParaRPr lang="en-US" sz="1700" dirty="0">
              <a:cs typeface="Calibri"/>
            </a:endParaRPr>
          </a:p>
          <a:p>
            <a:pPr marL="0" lvl="1" indent="0">
              <a:buNone/>
            </a:pPr>
            <a:r>
              <a:rPr lang="en-US" sz="1700" dirty="0">
                <a:latin typeface="Arial"/>
                <a:cs typeface="Calibri"/>
              </a:rPr>
              <a:t>Deliver a validated </a:t>
            </a:r>
          </a:p>
          <a:p>
            <a:pPr marL="188595" lvl="2" indent="0">
              <a:buNone/>
            </a:pPr>
            <a:endParaRPr lang="en-US" sz="1700" dirty="0">
              <a:latin typeface="Arial"/>
              <a:cs typeface="Calibri"/>
            </a:endParaRPr>
          </a:p>
          <a:p>
            <a:pPr marL="230188" lvl="2" indent="-230188">
              <a:buNone/>
            </a:pPr>
            <a:r>
              <a:rPr lang="en-US" sz="1700" dirty="0">
                <a:latin typeface="Arial"/>
                <a:cs typeface="Calibri"/>
              </a:rPr>
              <a:t>1) system concept and </a:t>
            </a:r>
          </a:p>
          <a:p>
            <a:pPr marL="230188" lvl="2" indent="-230188">
              <a:buNone/>
            </a:pPr>
            <a:r>
              <a:rPr lang="en-US" sz="1700" dirty="0">
                <a:latin typeface="Arial"/>
                <a:cs typeface="Calibri"/>
              </a:rPr>
              <a:t>2) corresponding set of  requirements</a:t>
            </a:r>
          </a:p>
          <a:p>
            <a:pPr marL="0" lvl="1" indent="0">
              <a:buNone/>
            </a:pPr>
            <a:endParaRPr lang="en-US" sz="1700" dirty="0">
              <a:latin typeface="Arial"/>
              <a:cs typeface="Calibri"/>
            </a:endParaRPr>
          </a:p>
          <a:p>
            <a:pPr marL="0" lvl="1" indent="0">
              <a:buNone/>
            </a:pPr>
            <a:r>
              <a:rPr lang="en-US" sz="1700" dirty="0">
                <a:latin typeface="Arial"/>
                <a:cs typeface="Calibri"/>
              </a:rPr>
              <a:t>for a safe and scalable AAM transportation system.</a:t>
            </a:r>
            <a:endParaRPr lang="en-US" sz="1700" strike="sngStrike" dirty="0">
              <a:latin typeface="Arial"/>
              <a:cs typeface="Calibri"/>
            </a:endParaRPr>
          </a:p>
        </p:txBody>
      </p:sp>
      <p:grpSp>
        <p:nvGrpSpPr>
          <p:cNvPr id="34" name="Group 33">
            <a:extLst>
              <a:ext uri="{FF2B5EF4-FFF2-40B4-BE49-F238E27FC236}">
                <a16:creationId xmlns:a16="http://schemas.microsoft.com/office/drawing/2014/main" id="{EB3ABF25-2A6E-FB4C-A9F4-B33042F1177C}"/>
              </a:ext>
            </a:extLst>
          </p:cNvPr>
          <p:cNvGrpSpPr/>
          <p:nvPr/>
        </p:nvGrpSpPr>
        <p:grpSpPr>
          <a:xfrm>
            <a:off x="6843129" y="4228827"/>
            <a:ext cx="392758" cy="392758"/>
            <a:chOff x="2077468" y="1522743"/>
            <a:chExt cx="523677" cy="523677"/>
          </a:xfrm>
        </p:grpSpPr>
        <p:sp>
          <p:nvSpPr>
            <p:cNvPr id="35" name="Oval 34">
              <a:extLst>
                <a:ext uri="{FF2B5EF4-FFF2-40B4-BE49-F238E27FC236}">
                  <a16:creationId xmlns:a16="http://schemas.microsoft.com/office/drawing/2014/main" id="{7F392EB1-6CED-1D46-A26C-52F3F22F8E42}"/>
                </a:ext>
              </a:extLst>
            </p:cNvPr>
            <p:cNvSpPr/>
            <p:nvPr/>
          </p:nvSpPr>
          <p:spPr>
            <a:xfrm>
              <a:off x="2077468" y="1522743"/>
              <a:ext cx="523677" cy="523677"/>
            </a:xfrm>
            <a:prstGeom prst="ellipse">
              <a:avLst/>
            </a:prstGeom>
            <a:solidFill>
              <a:srgbClr val="C0504D"/>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9973" tIns="34987" rIns="69973" bIns="34987" numCol="1" spcCol="0" rtlCol="0" fromWordArt="0" anchor="ctr" anchorCtr="0" forceAA="0" compatLnSpc="1">
              <a:prstTxWarp prst="textNoShape">
                <a:avLst/>
              </a:prstTxWarp>
              <a:noAutofit/>
            </a:bodyPr>
            <a:lstStyle/>
            <a:p>
              <a:pPr algn="ctr">
                <a:buClr>
                  <a:schemeClr val="bg1"/>
                </a:buClr>
              </a:pPr>
              <a:endParaRPr lang="en-GB" sz="1275" dirty="0">
                <a:solidFill>
                  <a:schemeClr val="bg1"/>
                </a:solidFill>
              </a:endParaRPr>
            </a:p>
          </p:txBody>
        </p:sp>
        <p:pic>
          <p:nvPicPr>
            <p:cNvPr id="36" name="Picture 35">
              <a:extLst>
                <a:ext uri="{FF2B5EF4-FFF2-40B4-BE49-F238E27FC236}">
                  <a16:creationId xmlns:a16="http://schemas.microsoft.com/office/drawing/2014/main" id="{D76139E6-2DF1-3E4B-9E5C-2D6D2D3B8F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04048" y="1675915"/>
              <a:ext cx="462617" cy="224624"/>
            </a:xfrm>
            <a:prstGeom prst="rect">
              <a:avLst/>
            </a:prstGeom>
          </p:spPr>
        </p:pic>
      </p:grpSp>
      <p:pic>
        <p:nvPicPr>
          <p:cNvPr id="37" name="Picture 36">
            <a:extLst>
              <a:ext uri="{FF2B5EF4-FFF2-40B4-BE49-F238E27FC236}">
                <a16:creationId xmlns:a16="http://schemas.microsoft.com/office/drawing/2014/main" id="{53E0153E-E5CB-C94C-86AD-F710E531F99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53423" y="1640003"/>
            <a:ext cx="397913" cy="359525"/>
          </a:xfrm>
          <a:prstGeom prst="rect">
            <a:avLst/>
          </a:prstGeom>
        </p:spPr>
      </p:pic>
      <p:pic>
        <p:nvPicPr>
          <p:cNvPr id="38" name="Picture 37">
            <a:extLst>
              <a:ext uri="{FF2B5EF4-FFF2-40B4-BE49-F238E27FC236}">
                <a16:creationId xmlns:a16="http://schemas.microsoft.com/office/drawing/2014/main" id="{9F56A524-68E6-F74A-8FC6-08CBD466DDA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26873" y="2905909"/>
            <a:ext cx="411245" cy="390936"/>
          </a:xfrm>
          <a:prstGeom prst="rect">
            <a:avLst/>
          </a:prstGeom>
        </p:spPr>
      </p:pic>
      <p:cxnSp>
        <p:nvCxnSpPr>
          <p:cNvPr id="4" name="Straight Connector 3">
            <a:extLst>
              <a:ext uri="{FF2B5EF4-FFF2-40B4-BE49-F238E27FC236}">
                <a16:creationId xmlns:a16="http://schemas.microsoft.com/office/drawing/2014/main" id="{490483E3-CD11-FD4C-94BF-40AAA36937FA}"/>
              </a:ext>
            </a:extLst>
          </p:cNvPr>
          <p:cNvCxnSpPr/>
          <p:nvPr/>
        </p:nvCxnSpPr>
        <p:spPr bwMode="auto">
          <a:xfrm>
            <a:off x="7036420" y="2470968"/>
            <a:ext cx="1970719" cy="0"/>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cxnSp>
        <p:nvCxnSpPr>
          <p:cNvPr id="23" name="Straight Connector 22">
            <a:extLst>
              <a:ext uri="{FF2B5EF4-FFF2-40B4-BE49-F238E27FC236}">
                <a16:creationId xmlns:a16="http://schemas.microsoft.com/office/drawing/2014/main" id="{E25610DD-144D-A647-B220-84A99935D312}"/>
              </a:ext>
            </a:extLst>
          </p:cNvPr>
          <p:cNvCxnSpPr/>
          <p:nvPr/>
        </p:nvCxnSpPr>
        <p:spPr bwMode="auto">
          <a:xfrm>
            <a:off x="7036420" y="3838851"/>
            <a:ext cx="1970719" cy="0"/>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sp>
        <p:nvSpPr>
          <p:cNvPr id="25" name="Rectangle 24">
            <a:extLst>
              <a:ext uri="{FF2B5EF4-FFF2-40B4-BE49-F238E27FC236}">
                <a16:creationId xmlns:a16="http://schemas.microsoft.com/office/drawing/2014/main" id="{5543C133-BFF0-704B-874F-7E3510DEEA21}"/>
              </a:ext>
            </a:extLst>
          </p:cNvPr>
          <p:cNvSpPr/>
          <p:nvPr/>
        </p:nvSpPr>
        <p:spPr>
          <a:xfrm>
            <a:off x="1027775" y="5546624"/>
            <a:ext cx="10136449" cy="923330"/>
          </a:xfrm>
          <a:prstGeom prst="rect">
            <a:avLst/>
          </a:prstGeom>
          <a:solidFill>
            <a:srgbClr val="4F81BD">
              <a:lumMod val="75000"/>
            </a:srgbClr>
          </a:solidFill>
          <a:ln>
            <a:solidFill>
              <a:srgbClr val="4F81BD">
                <a:lumMod val="75000"/>
              </a:srgbClr>
            </a:solidFill>
          </a:ln>
        </p:spPr>
        <p:txBody>
          <a:bodyPr wrap="square">
            <a:spAutoFit/>
          </a:bodyPr>
          <a:lstStyle/>
          <a:p>
            <a:pPr algn="ctr" defTabSz="685800">
              <a:defRPr/>
            </a:pPr>
            <a:r>
              <a:rPr lang="en-US" b="1" dirty="0">
                <a:solidFill>
                  <a:schemeClr val="bg1"/>
                </a:solidFill>
                <a:latin typeface="Arial" panose="020B0604020202020204" pitchFamily="34" charset="0"/>
                <a:ea typeface="Arial Narrow"/>
                <a:cs typeface="Arial" panose="020B0604020202020204" pitchFamily="34" charset="0"/>
                <a:sym typeface="Arial Narrow"/>
              </a:rPr>
              <a:t>Advanced Air Mobility (AAM) Vision</a:t>
            </a:r>
            <a:endParaRPr lang="en-US" dirty="0">
              <a:solidFill>
                <a:schemeClr val="bg1"/>
              </a:solidFill>
              <a:latin typeface="Arial" panose="020B0604020202020204" pitchFamily="34" charset="0"/>
              <a:cs typeface="Arial" panose="020B0604020202020204" pitchFamily="34" charset="0"/>
            </a:endParaRPr>
          </a:p>
          <a:p>
            <a:pPr algn="ctr" defTabSz="685800">
              <a:defRPr/>
            </a:pPr>
            <a:r>
              <a:rPr lang="en-US" dirty="0">
                <a:solidFill>
                  <a:schemeClr val="bg1"/>
                </a:solidFill>
                <a:latin typeface="Arial" panose="020B0604020202020204" pitchFamily="34" charset="0"/>
                <a:cs typeface="Arial" panose="020B0604020202020204" pitchFamily="34" charset="0"/>
              </a:rPr>
              <a:t>Revolutionize mobility in and around metropolitan areas by enabling a safe, efficient, convenient, affordable, and accessible air transportation system for passengers and cargo</a:t>
            </a:r>
          </a:p>
        </p:txBody>
      </p:sp>
    </p:spTree>
    <p:extLst>
      <p:ext uri="{BB962C8B-B14F-4D97-AF65-F5344CB8AC3E}">
        <p14:creationId xmlns:p14="http://schemas.microsoft.com/office/powerpoint/2010/main" val="1119692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F6EC8450-5643-374C-A24E-E2790E5AEC1A}"/>
              </a:ext>
            </a:extLst>
          </p:cNvPr>
          <p:cNvPicPr>
            <a:picLocks noChangeAspect="1"/>
          </p:cNvPicPr>
          <p:nvPr/>
        </p:nvPicPr>
        <p:blipFill>
          <a:blip r:embed="rId2"/>
          <a:stretch>
            <a:fillRect/>
          </a:stretch>
        </p:blipFill>
        <p:spPr>
          <a:xfrm>
            <a:off x="3033132" y="1077432"/>
            <a:ext cx="3390448" cy="1914165"/>
          </a:xfrm>
          <a:prstGeom prst="rect">
            <a:avLst/>
          </a:prstGeom>
        </p:spPr>
      </p:pic>
      <p:sp>
        <p:nvSpPr>
          <p:cNvPr id="22" name="TextBox 21">
            <a:extLst>
              <a:ext uri="{FF2B5EF4-FFF2-40B4-BE49-F238E27FC236}">
                <a16:creationId xmlns:a16="http://schemas.microsoft.com/office/drawing/2014/main" id="{D29A7247-0DD3-124C-924E-37268B873734}"/>
              </a:ext>
            </a:extLst>
          </p:cNvPr>
          <p:cNvSpPr txBox="1"/>
          <p:nvPr/>
        </p:nvSpPr>
        <p:spPr>
          <a:xfrm>
            <a:off x="223020" y="1143903"/>
            <a:ext cx="244211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Helvetica"/>
                <a:ea typeface="ＭＳ Ｐゴシック"/>
              </a:rPr>
              <a:t>Noise &amp; Performance of Multi-Rotor Vehicles</a:t>
            </a:r>
          </a:p>
        </p:txBody>
      </p:sp>
      <p:pic>
        <p:nvPicPr>
          <p:cNvPr id="4" name="Picture 3">
            <a:extLst>
              <a:ext uri="{FF2B5EF4-FFF2-40B4-BE49-F238E27FC236}">
                <a16:creationId xmlns:a16="http://schemas.microsoft.com/office/drawing/2014/main" id="{CDDAB62F-666B-7C41-81C0-6F739FD29E65}"/>
              </a:ext>
            </a:extLst>
          </p:cNvPr>
          <p:cNvPicPr>
            <a:picLocks noChangeAspect="1"/>
          </p:cNvPicPr>
          <p:nvPr/>
        </p:nvPicPr>
        <p:blipFill>
          <a:blip r:embed="rId3"/>
          <a:stretch>
            <a:fillRect/>
          </a:stretch>
        </p:blipFill>
        <p:spPr>
          <a:xfrm>
            <a:off x="14792" y="1617520"/>
            <a:ext cx="3854683" cy="2831819"/>
          </a:xfrm>
          <a:prstGeom prst="rect">
            <a:avLst/>
          </a:prstGeom>
        </p:spPr>
      </p:pic>
      <p:sp>
        <p:nvSpPr>
          <p:cNvPr id="25" name="TextBox 24">
            <a:extLst>
              <a:ext uri="{FF2B5EF4-FFF2-40B4-BE49-F238E27FC236}">
                <a16:creationId xmlns:a16="http://schemas.microsoft.com/office/drawing/2014/main" id="{BE8FE919-F5E5-744C-B7DD-CE52D6440C20}"/>
              </a:ext>
            </a:extLst>
          </p:cNvPr>
          <p:cNvSpPr txBox="1"/>
          <p:nvPr/>
        </p:nvSpPr>
        <p:spPr>
          <a:xfrm>
            <a:off x="9847007" y="2034514"/>
            <a:ext cx="185481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Helvetica"/>
                <a:ea typeface="ＭＳ Ｐゴシック"/>
              </a:rPr>
              <a:t>Fleet Noise</a:t>
            </a:r>
          </a:p>
        </p:txBody>
      </p:sp>
      <p:pic>
        <p:nvPicPr>
          <p:cNvPr id="29" name="Picture 28">
            <a:extLst>
              <a:ext uri="{FF2B5EF4-FFF2-40B4-BE49-F238E27FC236}">
                <a16:creationId xmlns:a16="http://schemas.microsoft.com/office/drawing/2014/main" id="{9BDBF6FA-5FDD-284C-93DE-748EC2E9BD4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99841" y="4661872"/>
            <a:ext cx="4176133" cy="1590910"/>
          </a:xfrm>
          <a:prstGeom prst="rect">
            <a:avLst/>
          </a:prstGeom>
        </p:spPr>
      </p:pic>
      <p:sp>
        <p:nvSpPr>
          <p:cNvPr id="33" name="TextBox 32">
            <a:extLst>
              <a:ext uri="{FF2B5EF4-FFF2-40B4-BE49-F238E27FC236}">
                <a16:creationId xmlns:a16="http://schemas.microsoft.com/office/drawing/2014/main" id="{8A01AE7F-0DB4-924C-A3F0-EA723CA0820F}"/>
              </a:ext>
            </a:extLst>
          </p:cNvPr>
          <p:cNvSpPr txBox="1"/>
          <p:nvPr/>
        </p:nvSpPr>
        <p:spPr>
          <a:xfrm>
            <a:off x="1282398" y="6252782"/>
            <a:ext cx="4638907" cy="338554"/>
          </a:xfrm>
          <a:prstGeom prst="rect">
            <a:avLst/>
          </a:prstGeom>
          <a:noFill/>
        </p:spPr>
        <p:txBody>
          <a:bodyPr wrap="square" rtlCol="0">
            <a:spAutoFit/>
          </a:bodyPr>
          <a:lstStyle/>
          <a:p>
            <a:pPr lvl="0" algn="ctr">
              <a:defRPr/>
            </a:pPr>
            <a:r>
              <a:rPr lang="en-US" sz="1600" b="1" dirty="0"/>
              <a:t>Reliable &amp; Efficient Propulsion Components</a:t>
            </a:r>
            <a:endParaRPr kumimoji="0" lang="en-US" sz="1600" b="1" i="0" u="none" strike="noStrike" kern="1200" cap="none" spc="0" normalizeH="0" baseline="0" noProof="0" dirty="0">
              <a:ln>
                <a:noFill/>
              </a:ln>
              <a:effectLst/>
              <a:uLnTx/>
              <a:uFillTx/>
              <a:latin typeface="Helvetica"/>
              <a:ea typeface="ＭＳ Ｐゴシック"/>
            </a:endParaRPr>
          </a:p>
        </p:txBody>
      </p:sp>
      <p:pic>
        <p:nvPicPr>
          <p:cNvPr id="34" name="Picture 33">
            <a:extLst>
              <a:ext uri="{FF2B5EF4-FFF2-40B4-BE49-F238E27FC236}">
                <a16:creationId xmlns:a16="http://schemas.microsoft.com/office/drawing/2014/main" id="{4758D5DA-1790-7C4E-B385-3D0A6C60765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92902" y="960808"/>
            <a:ext cx="2743196" cy="2057396"/>
          </a:xfrm>
          <a:prstGeom prst="rect">
            <a:avLst/>
          </a:prstGeom>
        </p:spPr>
      </p:pic>
      <p:sp>
        <p:nvSpPr>
          <p:cNvPr id="5" name="Title 4">
            <a:extLst>
              <a:ext uri="{FF2B5EF4-FFF2-40B4-BE49-F238E27FC236}">
                <a16:creationId xmlns:a16="http://schemas.microsoft.com/office/drawing/2014/main" id="{8C3EB18D-AB41-204B-91B7-9EED8AF10B12}"/>
              </a:ext>
            </a:extLst>
          </p:cNvPr>
          <p:cNvSpPr>
            <a:spLocks noGrp="1"/>
          </p:cNvSpPr>
          <p:nvPr>
            <p:ph type="title"/>
          </p:nvPr>
        </p:nvSpPr>
        <p:spPr/>
        <p:txBody>
          <a:bodyPr/>
          <a:lstStyle/>
          <a:p>
            <a:r>
              <a:rPr lang="en-US" dirty="0"/>
              <a:t>Revolutionary Vertical Lift Technology Project</a:t>
            </a:r>
          </a:p>
        </p:txBody>
      </p:sp>
      <p:pic>
        <p:nvPicPr>
          <p:cNvPr id="7" name="Picture 6">
            <a:extLst>
              <a:ext uri="{FF2B5EF4-FFF2-40B4-BE49-F238E27FC236}">
                <a16:creationId xmlns:a16="http://schemas.microsoft.com/office/drawing/2014/main" id="{76AF2294-712F-3E47-9EDE-84EBDEDBAA7C}"/>
              </a:ext>
            </a:extLst>
          </p:cNvPr>
          <p:cNvPicPr>
            <a:picLocks noChangeAspect="1"/>
          </p:cNvPicPr>
          <p:nvPr/>
        </p:nvPicPr>
        <p:blipFill>
          <a:blip r:embed="rId6"/>
          <a:stretch>
            <a:fillRect/>
          </a:stretch>
        </p:blipFill>
        <p:spPr>
          <a:xfrm>
            <a:off x="6270698" y="3981012"/>
            <a:ext cx="2821900" cy="2778981"/>
          </a:xfrm>
          <a:prstGeom prst="rect">
            <a:avLst/>
          </a:prstGeom>
        </p:spPr>
      </p:pic>
      <p:sp>
        <p:nvSpPr>
          <p:cNvPr id="23" name="TextBox 22">
            <a:extLst>
              <a:ext uri="{FF2B5EF4-FFF2-40B4-BE49-F238E27FC236}">
                <a16:creationId xmlns:a16="http://schemas.microsoft.com/office/drawing/2014/main" id="{3CCAEA36-BA59-5742-A958-DF27FAE83227}"/>
              </a:ext>
            </a:extLst>
          </p:cNvPr>
          <p:cNvSpPr txBox="1"/>
          <p:nvPr/>
        </p:nvSpPr>
        <p:spPr>
          <a:xfrm>
            <a:off x="8936955" y="5558638"/>
            <a:ext cx="211623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Helvetica"/>
                <a:ea typeface="ＭＳ Ｐゴシック"/>
              </a:rPr>
              <a:t>National Campaign</a:t>
            </a:r>
          </a:p>
        </p:txBody>
      </p:sp>
      <p:pic>
        <p:nvPicPr>
          <p:cNvPr id="13" name="Picture 12">
            <a:extLst>
              <a:ext uri="{FF2B5EF4-FFF2-40B4-BE49-F238E27FC236}">
                <a16:creationId xmlns:a16="http://schemas.microsoft.com/office/drawing/2014/main" id="{9761F181-CBF1-5A43-A82E-EEA721EE1CD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297923" y="2553593"/>
            <a:ext cx="2622214" cy="2057396"/>
          </a:xfrm>
          <a:prstGeom prst="rect">
            <a:avLst/>
          </a:prstGeom>
        </p:spPr>
      </p:pic>
    </p:spTree>
    <p:extLst>
      <p:ext uri="{BB962C8B-B14F-4D97-AF65-F5344CB8AC3E}">
        <p14:creationId xmlns:p14="http://schemas.microsoft.com/office/powerpoint/2010/main" val="164411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FA7AE-1AA1-D948-A2C6-9812C6B6CD7A}"/>
              </a:ext>
            </a:extLst>
          </p:cNvPr>
          <p:cNvSpPr>
            <a:spLocks noGrp="1"/>
          </p:cNvSpPr>
          <p:nvPr>
            <p:ph type="title"/>
          </p:nvPr>
        </p:nvSpPr>
        <p:spPr/>
        <p:txBody>
          <a:bodyPr/>
          <a:lstStyle/>
          <a:p>
            <a:r>
              <a:rPr lang="en-US" dirty="0" err="1"/>
              <a:t>Hypersonics</a:t>
            </a:r>
            <a:endParaRPr lang="en-US" dirty="0"/>
          </a:p>
        </p:txBody>
      </p:sp>
    </p:spTree>
    <p:extLst>
      <p:ext uri="{BB962C8B-B14F-4D97-AF65-F5344CB8AC3E}">
        <p14:creationId xmlns:p14="http://schemas.microsoft.com/office/powerpoint/2010/main" val="358805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B5419-04C7-CC4E-B9F6-83008AED5F10}"/>
              </a:ext>
            </a:extLst>
          </p:cNvPr>
          <p:cNvSpPr>
            <a:spLocks noGrp="1"/>
          </p:cNvSpPr>
          <p:nvPr>
            <p:ph type="title"/>
          </p:nvPr>
        </p:nvSpPr>
        <p:spPr/>
        <p:txBody>
          <a:bodyPr/>
          <a:lstStyle/>
          <a:p>
            <a:r>
              <a:rPr lang="en-US" dirty="0"/>
              <a:t>NASA Aeronautics – Vision for Aviation in the 21st Century</a:t>
            </a:r>
          </a:p>
        </p:txBody>
      </p:sp>
      <p:pic>
        <p:nvPicPr>
          <p:cNvPr id="4" name="Picture 3" descr="vision-plain.png">
            <a:extLst>
              <a:ext uri="{FF2B5EF4-FFF2-40B4-BE49-F238E27FC236}">
                <a16:creationId xmlns:a16="http://schemas.microsoft.com/office/drawing/2014/main" id="{AF212C01-2300-6D42-A96F-B4F928CFD17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79520" y="968829"/>
            <a:ext cx="6770086" cy="5040225"/>
          </a:xfrm>
          <a:prstGeom prst="rect">
            <a:avLst/>
          </a:prstGeom>
        </p:spPr>
      </p:pic>
      <p:sp>
        <p:nvSpPr>
          <p:cNvPr id="5" name="TextBox 4">
            <a:extLst>
              <a:ext uri="{FF2B5EF4-FFF2-40B4-BE49-F238E27FC236}">
                <a16:creationId xmlns:a16="http://schemas.microsoft.com/office/drawing/2014/main" id="{1547A879-92CB-5042-B566-FB1C72379C80}"/>
              </a:ext>
            </a:extLst>
          </p:cNvPr>
          <p:cNvSpPr txBox="1"/>
          <p:nvPr/>
        </p:nvSpPr>
        <p:spPr>
          <a:xfrm>
            <a:off x="3178370" y="6267776"/>
            <a:ext cx="5943600" cy="400110"/>
          </a:xfrm>
          <a:prstGeom prst="rect">
            <a:avLst/>
          </a:prstGeom>
          <a:noFill/>
        </p:spPr>
        <p:txBody>
          <a:bodyPr wrap="square" rtlCol="0">
            <a:spAutoFit/>
          </a:bodyPr>
          <a:lstStyle/>
          <a:p>
            <a:pPr algn="ctr" fontAlgn="base">
              <a:spcBef>
                <a:spcPct val="0"/>
              </a:spcBef>
              <a:spcAft>
                <a:spcPct val="0"/>
              </a:spcAft>
            </a:pPr>
            <a:r>
              <a:rPr lang="en-US" sz="2000" dirty="0">
                <a:solidFill>
                  <a:prstClr val="black">
                    <a:lumMod val="65000"/>
                    <a:lumOff val="35000"/>
                  </a:prstClr>
                </a:solidFill>
                <a:latin typeface="Arial"/>
                <a:ea typeface="ヒラギノ角ゴ Pro W3" charset="-128"/>
                <a:cs typeface="Arial"/>
              </a:rPr>
              <a:t>U.S. leadership for a new era of flight</a:t>
            </a:r>
          </a:p>
        </p:txBody>
      </p:sp>
      <p:sp>
        <p:nvSpPr>
          <p:cNvPr id="6" name="Oval 5">
            <a:extLst>
              <a:ext uri="{FF2B5EF4-FFF2-40B4-BE49-F238E27FC236}">
                <a16:creationId xmlns:a16="http://schemas.microsoft.com/office/drawing/2014/main" id="{409AA381-CA7D-A348-9569-2AAD6C5C8B4A}"/>
              </a:ext>
            </a:extLst>
          </p:cNvPr>
          <p:cNvSpPr/>
          <p:nvPr/>
        </p:nvSpPr>
        <p:spPr>
          <a:xfrm>
            <a:off x="7536761" y="932544"/>
            <a:ext cx="2695810" cy="2582885"/>
          </a:xfrm>
          <a:prstGeom prst="ellipse">
            <a:avLst/>
          </a:prstGeom>
          <a:solidFill>
            <a:srgbClr val="4F81BD">
              <a:lumMod val="75000"/>
            </a:srgbClr>
          </a:solidFill>
          <a:ln w="9525"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144994E9-4680-1A49-AC1D-86947EF3B96D}"/>
              </a:ext>
            </a:extLst>
          </p:cNvPr>
          <p:cNvSpPr/>
          <p:nvPr/>
        </p:nvSpPr>
        <p:spPr>
          <a:xfrm>
            <a:off x="7756656" y="1416955"/>
            <a:ext cx="2256019" cy="1569660"/>
          </a:xfrm>
          <a:prstGeom prst="rect">
            <a:avLst/>
          </a:prstGeom>
        </p:spPr>
        <p:txBody>
          <a:bodyPr wrap="square">
            <a:spAutoFit/>
          </a:bodyPr>
          <a:lstStyle/>
          <a:p>
            <a:pPr algn="ctr" fontAlgn="base">
              <a:spcBef>
                <a:spcPct val="0"/>
              </a:spcBef>
              <a:spcAft>
                <a:spcPct val="0"/>
              </a:spcAft>
            </a:pPr>
            <a:r>
              <a:rPr lang="en-US" sz="1600" dirty="0">
                <a:solidFill>
                  <a:prstClr val="white"/>
                </a:solidFill>
                <a:latin typeface="Arial" charset="0"/>
                <a:ea typeface="Arial" charset="0"/>
                <a:cs typeface="Arial" charset="0"/>
              </a:rPr>
              <a:t>ARMD continues </a:t>
            </a:r>
            <a:br>
              <a:rPr lang="en-US" sz="1600" dirty="0">
                <a:solidFill>
                  <a:prstClr val="white"/>
                </a:solidFill>
                <a:latin typeface="Arial" charset="0"/>
                <a:ea typeface="Arial" charset="0"/>
                <a:cs typeface="Arial" charset="0"/>
              </a:rPr>
            </a:br>
            <a:r>
              <a:rPr lang="en-US" sz="1600" dirty="0">
                <a:solidFill>
                  <a:prstClr val="white"/>
                </a:solidFill>
                <a:latin typeface="Arial" charset="0"/>
                <a:ea typeface="Arial" charset="0"/>
                <a:cs typeface="Arial" charset="0"/>
              </a:rPr>
              <a:t>to evolve and </a:t>
            </a:r>
            <a:br>
              <a:rPr lang="en-US" sz="1600" dirty="0">
                <a:solidFill>
                  <a:prstClr val="white"/>
                </a:solidFill>
                <a:latin typeface="Arial" charset="0"/>
                <a:ea typeface="Arial" charset="0"/>
                <a:cs typeface="Arial" charset="0"/>
              </a:rPr>
            </a:br>
            <a:r>
              <a:rPr lang="en-US" sz="1600" dirty="0">
                <a:solidFill>
                  <a:prstClr val="white"/>
                </a:solidFill>
                <a:latin typeface="Arial" charset="0"/>
                <a:ea typeface="Arial" charset="0"/>
                <a:cs typeface="Arial" charset="0"/>
              </a:rPr>
              <a:t>execute the </a:t>
            </a:r>
            <a:br>
              <a:rPr lang="en-US" sz="1600" dirty="0">
                <a:solidFill>
                  <a:prstClr val="white"/>
                </a:solidFill>
                <a:latin typeface="Arial" charset="0"/>
                <a:ea typeface="Arial" charset="0"/>
                <a:cs typeface="Arial" charset="0"/>
              </a:rPr>
            </a:br>
            <a:r>
              <a:rPr lang="en-US" sz="1600" dirty="0">
                <a:solidFill>
                  <a:prstClr val="white"/>
                </a:solidFill>
                <a:latin typeface="Arial" charset="0"/>
                <a:ea typeface="Arial" charset="0"/>
                <a:cs typeface="Arial" charset="0"/>
              </a:rPr>
              <a:t>Aeronautics Strategy</a:t>
            </a:r>
          </a:p>
          <a:p>
            <a:pPr algn="ctr" fontAlgn="base">
              <a:spcBef>
                <a:spcPct val="0"/>
              </a:spcBef>
              <a:spcAft>
                <a:spcPct val="0"/>
              </a:spcAft>
            </a:pPr>
            <a:r>
              <a:rPr lang="en-US" sz="1600" i="1" dirty="0">
                <a:solidFill>
                  <a:prstClr val="white"/>
                </a:solidFill>
                <a:latin typeface="Arial" charset="0"/>
                <a:ea typeface="Arial" charset="0"/>
                <a:cs typeface="Arial" charset="0"/>
              </a:rPr>
              <a:t>https://www.nasa.gov/</a:t>
            </a:r>
            <a:br>
              <a:rPr lang="en-US" sz="1600" i="1" dirty="0">
                <a:solidFill>
                  <a:prstClr val="white"/>
                </a:solidFill>
                <a:latin typeface="Arial" charset="0"/>
                <a:ea typeface="Arial" charset="0"/>
                <a:cs typeface="Arial" charset="0"/>
              </a:rPr>
            </a:br>
            <a:r>
              <a:rPr lang="en-US" sz="1600" i="1" dirty="0" err="1">
                <a:solidFill>
                  <a:prstClr val="white"/>
                </a:solidFill>
                <a:latin typeface="Arial" charset="0"/>
                <a:ea typeface="Arial" charset="0"/>
                <a:cs typeface="Arial" charset="0"/>
              </a:rPr>
              <a:t>aeroresearch</a:t>
            </a:r>
            <a:r>
              <a:rPr lang="en-US" sz="1600" i="1" dirty="0">
                <a:solidFill>
                  <a:prstClr val="white"/>
                </a:solidFill>
                <a:latin typeface="Arial" charset="0"/>
                <a:ea typeface="Arial" charset="0"/>
                <a:cs typeface="Arial" charset="0"/>
              </a:rPr>
              <a:t>/strategy</a:t>
            </a:r>
          </a:p>
        </p:txBody>
      </p:sp>
      <p:pic>
        <p:nvPicPr>
          <p:cNvPr id="8" name="Picture 7">
            <a:extLst>
              <a:ext uri="{FF2B5EF4-FFF2-40B4-BE49-F238E27FC236}">
                <a16:creationId xmlns:a16="http://schemas.microsoft.com/office/drawing/2014/main" id="{4AD7562A-93AA-A444-A0C0-F199FBBA10B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796" t="4137" r="2453" b="2096"/>
          <a:stretch/>
        </p:blipFill>
        <p:spPr>
          <a:xfrm>
            <a:off x="6008913" y="3595258"/>
            <a:ext cx="5754825" cy="2425888"/>
          </a:xfrm>
          <a:prstGeom prst="rect">
            <a:avLst/>
          </a:prstGeom>
        </p:spPr>
      </p:pic>
      <p:sp>
        <p:nvSpPr>
          <p:cNvPr id="3" name="Rounded Rectangle 2">
            <a:extLst>
              <a:ext uri="{FF2B5EF4-FFF2-40B4-BE49-F238E27FC236}">
                <a16:creationId xmlns:a16="http://schemas.microsoft.com/office/drawing/2014/main" id="{56DF71DE-2D2F-D845-ABD4-567EA097314F}"/>
              </a:ext>
            </a:extLst>
          </p:cNvPr>
          <p:cNvSpPr/>
          <p:nvPr/>
        </p:nvSpPr>
        <p:spPr bwMode="auto">
          <a:xfrm>
            <a:off x="6503670" y="4377690"/>
            <a:ext cx="2618300" cy="845820"/>
          </a:xfrm>
          <a:prstGeom prst="round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Black" pitchFamily="-108" charset="0"/>
              <a:ea typeface="ＭＳ Ｐゴシック" pitchFamily="-108" charset="-128"/>
              <a:cs typeface="ＭＳ Ｐゴシック" pitchFamily="-108" charset="-128"/>
            </a:endParaRPr>
          </a:p>
        </p:txBody>
      </p:sp>
      <p:sp>
        <p:nvSpPr>
          <p:cNvPr id="9" name="Rounded Rectangle 8">
            <a:extLst>
              <a:ext uri="{FF2B5EF4-FFF2-40B4-BE49-F238E27FC236}">
                <a16:creationId xmlns:a16="http://schemas.microsoft.com/office/drawing/2014/main" id="{4293EDC3-B918-5044-927C-485664B7D021}"/>
              </a:ext>
            </a:extLst>
          </p:cNvPr>
          <p:cNvSpPr/>
          <p:nvPr/>
        </p:nvSpPr>
        <p:spPr bwMode="auto">
          <a:xfrm>
            <a:off x="6507480" y="5227320"/>
            <a:ext cx="2618300" cy="845820"/>
          </a:xfrm>
          <a:prstGeom prst="round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Black" pitchFamily="-108" charset="0"/>
              <a:ea typeface="ＭＳ Ｐゴシック" pitchFamily="-108" charset="-128"/>
              <a:cs typeface="ＭＳ Ｐゴシック" pitchFamily="-108" charset="-128"/>
            </a:endParaRPr>
          </a:p>
        </p:txBody>
      </p:sp>
      <p:sp>
        <p:nvSpPr>
          <p:cNvPr id="10" name="Rounded Rectangle 9">
            <a:extLst>
              <a:ext uri="{FF2B5EF4-FFF2-40B4-BE49-F238E27FC236}">
                <a16:creationId xmlns:a16="http://schemas.microsoft.com/office/drawing/2014/main" id="{3BAA36BB-941E-AB4D-A8E1-305ACFCECCF4}"/>
              </a:ext>
            </a:extLst>
          </p:cNvPr>
          <p:cNvSpPr/>
          <p:nvPr/>
        </p:nvSpPr>
        <p:spPr bwMode="auto">
          <a:xfrm>
            <a:off x="9157172" y="3531870"/>
            <a:ext cx="2618300" cy="845820"/>
          </a:xfrm>
          <a:prstGeom prst="round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Black" pitchFamily="-108"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1409364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664086-70F9-3E46-AFE8-CDF727B8C377}"/>
              </a:ext>
            </a:extLst>
          </p:cNvPr>
          <p:cNvPicPr>
            <a:picLocks noChangeAspect="1"/>
          </p:cNvPicPr>
          <p:nvPr/>
        </p:nvPicPr>
        <p:blipFill>
          <a:blip r:embed="rId2"/>
          <a:stretch>
            <a:fillRect/>
          </a:stretch>
        </p:blipFill>
        <p:spPr>
          <a:xfrm>
            <a:off x="345686" y="992105"/>
            <a:ext cx="4646213" cy="2855065"/>
          </a:xfrm>
          <a:prstGeom prst="rect">
            <a:avLst/>
          </a:prstGeom>
        </p:spPr>
      </p:pic>
      <p:pic>
        <p:nvPicPr>
          <p:cNvPr id="5" name="Picture 4">
            <a:extLst>
              <a:ext uri="{FF2B5EF4-FFF2-40B4-BE49-F238E27FC236}">
                <a16:creationId xmlns:a16="http://schemas.microsoft.com/office/drawing/2014/main" id="{A7AD78B2-F049-F64C-9227-A9B78733637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42835" y="4059046"/>
            <a:ext cx="6351087" cy="2642835"/>
          </a:xfrm>
          <a:prstGeom prst="rect">
            <a:avLst/>
          </a:prstGeom>
          <a:ln w="19050">
            <a:solidFill>
              <a:schemeClr val="tx1"/>
            </a:solidFill>
          </a:ln>
        </p:spPr>
      </p:pic>
      <p:pic>
        <p:nvPicPr>
          <p:cNvPr id="7" name="Picture 19">
            <a:extLst>
              <a:ext uri="{FF2B5EF4-FFF2-40B4-BE49-F238E27FC236}">
                <a16:creationId xmlns:a16="http://schemas.microsoft.com/office/drawing/2014/main" id="{22575CFA-2D20-E046-8461-90B6051485DA}"/>
              </a:ext>
            </a:extLst>
          </p:cNvPr>
          <p:cNvPicPr>
            <a:picLocks noChangeAspect="1"/>
          </p:cNvPicPr>
          <p:nvPr/>
        </p:nvPicPr>
        <p:blipFill>
          <a:blip r:embed="rId4" cstate="print">
            <a:clrChange>
              <a:clrFrom>
                <a:srgbClr val="FDFEFF"/>
              </a:clrFrom>
              <a:clrTo>
                <a:srgbClr val="FDFEFF">
                  <a:alpha val="0"/>
                </a:srgbClr>
              </a:clrTo>
            </a:clrChange>
          </a:blip>
          <a:srcRect/>
          <a:stretch>
            <a:fillRect/>
          </a:stretch>
        </p:blipFill>
        <p:spPr bwMode="auto">
          <a:xfrm>
            <a:off x="5463377" y="980964"/>
            <a:ext cx="6230112" cy="3843800"/>
          </a:xfrm>
          <a:prstGeom prst="rect">
            <a:avLst/>
          </a:prstGeom>
          <a:noFill/>
          <a:ln w="9525">
            <a:noFill/>
            <a:miter lim="800000"/>
            <a:headEnd/>
            <a:tailEnd/>
          </a:ln>
          <a:effectLst/>
        </p:spPr>
      </p:pic>
      <p:sp>
        <p:nvSpPr>
          <p:cNvPr id="8" name="TextBox 7">
            <a:extLst>
              <a:ext uri="{FF2B5EF4-FFF2-40B4-BE49-F238E27FC236}">
                <a16:creationId xmlns:a16="http://schemas.microsoft.com/office/drawing/2014/main" id="{2C9E3AA7-3B2D-4B4B-BFEA-F72E866F19CB}"/>
              </a:ext>
            </a:extLst>
          </p:cNvPr>
          <p:cNvSpPr txBox="1"/>
          <p:nvPr/>
        </p:nvSpPr>
        <p:spPr>
          <a:xfrm>
            <a:off x="1939593" y="6100008"/>
            <a:ext cx="3066585" cy="523220"/>
          </a:xfrm>
          <a:prstGeom prst="rect">
            <a:avLst/>
          </a:prstGeom>
          <a:noFill/>
        </p:spPr>
        <p:txBody>
          <a:bodyPr wrap="square" rtlCol="0">
            <a:spAutoFit/>
          </a:bodyPr>
          <a:lstStyle/>
          <a:p>
            <a:pPr algn="ctr"/>
            <a:r>
              <a:rPr lang="en-US" sz="1400" b="1" dirty="0">
                <a:solidFill>
                  <a:schemeClr val="bg1"/>
                </a:solidFill>
              </a:rPr>
              <a:t>Industry Engagement on Future Commercial Hypersonic Vision</a:t>
            </a:r>
          </a:p>
        </p:txBody>
      </p:sp>
      <p:sp>
        <p:nvSpPr>
          <p:cNvPr id="9" name="TextBox 8">
            <a:extLst>
              <a:ext uri="{FF2B5EF4-FFF2-40B4-BE49-F238E27FC236}">
                <a16:creationId xmlns:a16="http://schemas.microsoft.com/office/drawing/2014/main" id="{05D88A2F-F37D-6042-AC3C-DC2FE07B5E54}"/>
              </a:ext>
            </a:extLst>
          </p:cNvPr>
          <p:cNvSpPr txBox="1"/>
          <p:nvPr/>
        </p:nvSpPr>
        <p:spPr>
          <a:xfrm>
            <a:off x="4991899" y="980964"/>
            <a:ext cx="2687444" cy="523220"/>
          </a:xfrm>
          <a:prstGeom prst="rect">
            <a:avLst/>
          </a:prstGeom>
          <a:noFill/>
        </p:spPr>
        <p:txBody>
          <a:bodyPr wrap="square" rtlCol="0">
            <a:spAutoFit/>
          </a:bodyPr>
          <a:lstStyle/>
          <a:p>
            <a:pPr algn="ctr"/>
            <a:r>
              <a:rPr lang="en-US" sz="1400" b="1" dirty="0"/>
              <a:t>Fundamental Research on Dual-Use Applications</a:t>
            </a:r>
          </a:p>
        </p:txBody>
      </p:sp>
      <p:sp>
        <p:nvSpPr>
          <p:cNvPr id="10" name="TextBox 9">
            <a:extLst>
              <a:ext uri="{FF2B5EF4-FFF2-40B4-BE49-F238E27FC236}">
                <a16:creationId xmlns:a16="http://schemas.microsoft.com/office/drawing/2014/main" id="{4ECCA769-B2CE-7746-A289-6935A371D24C}"/>
              </a:ext>
            </a:extLst>
          </p:cNvPr>
          <p:cNvSpPr txBox="1"/>
          <p:nvPr/>
        </p:nvSpPr>
        <p:spPr>
          <a:xfrm>
            <a:off x="8708024" y="5240102"/>
            <a:ext cx="2687444" cy="307777"/>
          </a:xfrm>
          <a:prstGeom prst="rect">
            <a:avLst/>
          </a:prstGeom>
          <a:noFill/>
        </p:spPr>
        <p:txBody>
          <a:bodyPr wrap="square" rtlCol="0">
            <a:spAutoFit/>
          </a:bodyPr>
          <a:lstStyle/>
          <a:p>
            <a:pPr algn="ctr"/>
            <a:r>
              <a:rPr lang="en-US" sz="1400" b="1" dirty="0"/>
              <a:t>Strong DoD Partnership</a:t>
            </a:r>
          </a:p>
        </p:txBody>
      </p:sp>
      <p:sp>
        <p:nvSpPr>
          <p:cNvPr id="2" name="Title 1">
            <a:extLst>
              <a:ext uri="{FF2B5EF4-FFF2-40B4-BE49-F238E27FC236}">
                <a16:creationId xmlns:a16="http://schemas.microsoft.com/office/drawing/2014/main" id="{7BDE67E3-7E22-094C-B7BC-71A0EAD3D6CA}"/>
              </a:ext>
            </a:extLst>
          </p:cNvPr>
          <p:cNvSpPr>
            <a:spLocks noGrp="1"/>
          </p:cNvSpPr>
          <p:nvPr>
            <p:ph type="title"/>
          </p:nvPr>
        </p:nvSpPr>
        <p:spPr/>
        <p:txBody>
          <a:bodyPr/>
          <a:lstStyle/>
          <a:p>
            <a:r>
              <a:rPr lang="en-US" dirty="0"/>
              <a:t>Hypersonic Technology Project</a:t>
            </a:r>
          </a:p>
        </p:txBody>
      </p:sp>
    </p:spTree>
    <p:extLst>
      <p:ext uri="{BB962C8B-B14F-4D97-AF65-F5344CB8AC3E}">
        <p14:creationId xmlns:p14="http://schemas.microsoft.com/office/powerpoint/2010/main" val="3659603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C2CA5-D45C-FD46-8AF2-BBD0CA1A5783}"/>
              </a:ext>
            </a:extLst>
          </p:cNvPr>
          <p:cNvSpPr>
            <a:spLocks noGrp="1"/>
          </p:cNvSpPr>
          <p:nvPr>
            <p:ph type="title"/>
          </p:nvPr>
        </p:nvSpPr>
        <p:spPr/>
        <p:txBody>
          <a:bodyPr/>
          <a:lstStyle/>
          <a:p>
            <a:r>
              <a:rPr lang="en-US" dirty="0"/>
              <a:t>Hypersonic Strategy Assessment</a:t>
            </a:r>
          </a:p>
        </p:txBody>
      </p:sp>
      <p:sp>
        <p:nvSpPr>
          <p:cNvPr id="3" name="Content Placeholder 2">
            <a:extLst>
              <a:ext uri="{FF2B5EF4-FFF2-40B4-BE49-F238E27FC236}">
                <a16:creationId xmlns:a16="http://schemas.microsoft.com/office/drawing/2014/main" id="{5A59E987-731E-9E47-AFEC-FB17BB7831E1}"/>
              </a:ext>
            </a:extLst>
          </p:cNvPr>
          <p:cNvSpPr>
            <a:spLocks noGrp="1"/>
          </p:cNvSpPr>
          <p:nvPr>
            <p:ph idx="1"/>
          </p:nvPr>
        </p:nvSpPr>
        <p:spPr>
          <a:xfrm>
            <a:off x="304801" y="1703189"/>
            <a:ext cx="5973336" cy="4559498"/>
          </a:xfrm>
        </p:spPr>
        <p:txBody>
          <a:bodyPr/>
          <a:lstStyle/>
          <a:p>
            <a:pPr>
              <a:spcBef>
                <a:spcPts val="1800"/>
              </a:spcBef>
            </a:pPr>
            <a:r>
              <a:rPr lang="en-US" sz="2000" dirty="0"/>
              <a:t>Industry announcements reveal interest in commercial applications</a:t>
            </a:r>
          </a:p>
          <a:p>
            <a:pPr>
              <a:spcBef>
                <a:spcPts val="1800"/>
              </a:spcBef>
            </a:pPr>
            <a:r>
              <a:rPr lang="en-US" sz="2000" dirty="0"/>
              <a:t>Workshop held to understand interest and identify needs</a:t>
            </a:r>
          </a:p>
          <a:p>
            <a:pPr lvl="1"/>
            <a:r>
              <a:rPr lang="en-US" sz="2000" dirty="0"/>
              <a:t>Independent market study</a:t>
            </a:r>
          </a:p>
          <a:p>
            <a:pPr lvl="1"/>
            <a:r>
              <a:rPr lang="en-US" sz="2000" dirty="0"/>
              <a:t>Regulatory and data protection concerns</a:t>
            </a:r>
          </a:p>
          <a:p>
            <a:pPr lvl="1"/>
            <a:r>
              <a:rPr lang="en-US" sz="2000" dirty="0"/>
              <a:t>Hypersonic ground and flight test capability</a:t>
            </a:r>
          </a:p>
          <a:p>
            <a:pPr lvl="1"/>
            <a:r>
              <a:rPr lang="en-US" sz="2000" dirty="0"/>
              <a:t>Technology development</a:t>
            </a:r>
          </a:p>
          <a:p>
            <a:pPr>
              <a:spcBef>
                <a:spcPts val="1800"/>
              </a:spcBef>
            </a:pPr>
            <a:r>
              <a:rPr lang="en-US" sz="2000" dirty="0"/>
              <a:t>Assessing strategy in light of growing industry interest</a:t>
            </a:r>
          </a:p>
        </p:txBody>
      </p:sp>
      <p:pic>
        <p:nvPicPr>
          <p:cNvPr id="4" name="Picture 3">
            <a:extLst>
              <a:ext uri="{FF2B5EF4-FFF2-40B4-BE49-F238E27FC236}">
                <a16:creationId xmlns:a16="http://schemas.microsoft.com/office/drawing/2014/main" id="{E41AF7F0-1438-734D-A5B1-FBAE4A82141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315199" y="1594624"/>
            <a:ext cx="4571999" cy="2068032"/>
          </a:xfrm>
          <a:prstGeom prst="rect">
            <a:avLst/>
          </a:prstGeom>
        </p:spPr>
      </p:pic>
      <p:sp>
        <p:nvSpPr>
          <p:cNvPr id="6" name="TextBox 1">
            <a:extLst>
              <a:ext uri="{FF2B5EF4-FFF2-40B4-BE49-F238E27FC236}">
                <a16:creationId xmlns:a16="http://schemas.microsoft.com/office/drawing/2014/main" id="{2FDE4C1E-F2C5-7447-9227-C60F130D2046}"/>
              </a:ext>
            </a:extLst>
          </p:cNvPr>
          <p:cNvSpPr txBox="1">
            <a:spLocks noChangeArrowheads="1"/>
          </p:cNvSpPr>
          <p:nvPr/>
        </p:nvSpPr>
        <p:spPr bwMode="auto">
          <a:xfrm>
            <a:off x="306917" y="888888"/>
            <a:ext cx="11372715" cy="369332"/>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lvl="1" eaLnBrk="1" fontAlgn="base" hangingPunct="1">
              <a:spcBef>
                <a:spcPct val="0"/>
              </a:spcBef>
              <a:spcAft>
                <a:spcPct val="0"/>
              </a:spcAft>
            </a:pPr>
            <a:r>
              <a:rPr lang="en-US" sz="1800" b="1" i="1" dirty="0">
                <a:solidFill>
                  <a:srgbClr val="45445A"/>
                </a:solidFill>
                <a:cs typeface="Arial" charset="0"/>
              </a:rPr>
              <a:t>Enabling routine, reusable, airbreathing hypersonic flight</a:t>
            </a:r>
          </a:p>
        </p:txBody>
      </p:sp>
      <p:sp>
        <p:nvSpPr>
          <p:cNvPr id="8" name="Rectangle 7">
            <a:extLst>
              <a:ext uri="{FF2B5EF4-FFF2-40B4-BE49-F238E27FC236}">
                <a16:creationId xmlns:a16="http://schemas.microsoft.com/office/drawing/2014/main" id="{F41C933B-F688-E94B-8075-82E0DAE34EB6}"/>
              </a:ext>
            </a:extLst>
          </p:cNvPr>
          <p:cNvSpPr/>
          <p:nvPr/>
        </p:nvSpPr>
        <p:spPr>
          <a:xfrm>
            <a:off x="802887" y="6047262"/>
            <a:ext cx="10638263" cy="369332"/>
          </a:xfrm>
          <a:prstGeom prst="rect">
            <a:avLst/>
          </a:prstGeom>
          <a:solidFill>
            <a:srgbClr val="4F81BD">
              <a:lumMod val="75000"/>
            </a:srgbClr>
          </a:solidFill>
          <a:ln>
            <a:solidFill>
              <a:srgbClr val="4F81BD">
                <a:lumMod val="75000"/>
              </a:srgbClr>
            </a:solid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Emerging industry vision for potential future commercial hypersonic market</a:t>
            </a:r>
          </a:p>
        </p:txBody>
      </p:sp>
      <p:pic>
        <p:nvPicPr>
          <p:cNvPr id="9" name="Picture 8" descr="A plane flying in the sky&#10;&#10;Description automatically generated">
            <a:extLst>
              <a:ext uri="{FF2B5EF4-FFF2-40B4-BE49-F238E27FC236}">
                <a16:creationId xmlns:a16="http://schemas.microsoft.com/office/drawing/2014/main" id="{346171C0-15CF-554D-8096-EA97847AC8E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315199" y="3898701"/>
            <a:ext cx="4571999" cy="1814377"/>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09552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C3E04-14FE-DE4A-A08C-CEFD9095D194}"/>
              </a:ext>
            </a:extLst>
          </p:cNvPr>
          <p:cNvSpPr>
            <a:spLocks noGrp="1"/>
          </p:cNvSpPr>
          <p:nvPr>
            <p:ph type="title"/>
          </p:nvPr>
        </p:nvSpPr>
        <p:spPr/>
        <p:txBody>
          <a:bodyPr/>
          <a:lstStyle/>
          <a:p>
            <a:r>
              <a:rPr lang="en-US" dirty="0"/>
              <a:t>Independent Market Studies</a:t>
            </a:r>
          </a:p>
        </p:txBody>
      </p:sp>
      <p:sp>
        <p:nvSpPr>
          <p:cNvPr id="3" name="Content Placeholder 2">
            <a:extLst>
              <a:ext uri="{FF2B5EF4-FFF2-40B4-BE49-F238E27FC236}">
                <a16:creationId xmlns:a16="http://schemas.microsoft.com/office/drawing/2014/main" id="{5D5F7007-4141-E34B-B3A5-ED53E608A070}"/>
              </a:ext>
            </a:extLst>
          </p:cNvPr>
          <p:cNvSpPr>
            <a:spLocks noGrp="1"/>
          </p:cNvSpPr>
          <p:nvPr>
            <p:ph idx="1"/>
          </p:nvPr>
        </p:nvSpPr>
        <p:spPr>
          <a:xfrm>
            <a:off x="304800" y="1349298"/>
            <a:ext cx="11102897" cy="5508702"/>
          </a:xfrm>
        </p:spPr>
        <p:txBody>
          <a:bodyPr/>
          <a:lstStyle/>
          <a:p>
            <a:pPr>
              <a:spcBef>
                <a:spcPts val="600"/>
              </a:spcBef>
            </a:pPr>
            <a:r>
              <a:rPr lang="en-US" dirty="0"/>
              <a:t>Key Findings</a:t>
            </a:r>
          </a:p>
          <a:p>
            <a:pPr lvl="1">
              <a:spcBef>
                <a:spcPts val="600"/>
              </a:spcBef>
            </a:pPr>
            <a:r>
              <a:rPr lang="en-US" dirty="0"/>
              <a:t>SAIC: Commercial and private segments are most</a:t>
            </a:r>
            <a:br>
              <a:rPr lang="en-US" dirty="0"/>
            </a:br>
            <a:r>
              <a:rPr lang="en-US" dirty="0"/>
              <a:t>viable. Cargo demand not strong for civil use.</a:t>
            </a:r>
          </a:p>
          <a:p>
            <a:pPr lvl="1">
              <a:spcBef>
                <a:spcPts val="600"/>
              </a:spcBef>
            </a:pPr>
            <a:r>
              <a:rPr lang="en-US" dirty="0"/>
              <a:t>Deloitte: Commercial, private, and cargo are all</a:t>
            </a:r>
            <a:br>
              <a:rPr lang="en-US" dirty="0"/>
            </a:br>
            <a:r>
              <a:rPr lang="en-US" dirty="0"/>
              <a:t>viable segments. Top routes vary by segment.</a:t>
            </a:r>
          </a:p>
          <a:p>
            <a:pPr lvl="1">
              <a:spcBef>
                <a:spcPts val="600"/>
              </a:spcBef>
            </a:pPr>
            <a:r>
              <a:rPr lang="en-US" dirty="0"/>
              <a:t>Barriers largely similar to commercial supersonic</a:t>
            </a:r>
            <a:br>
              <a:rPr lang="en-US" dirty="0"/>
            </a:br>
            <a:r>
              <a:rPr lang="en-US" dirty="0"/>
              <a:t>flight, e.g., certification, LTO noise, emissions,</a:t>
            </a:r>
            <a:br>
              <a:rPr lang="en-US" dirty="0"/>
            </a:br>
            <a:r>
              <a:rPr lang="en-US" dirty="0"/>
              <a:t>field length, airspace integration</a:t>
            </a:r>
          </a:p>
          <a:p>
            <a:pPr lvl="1">
              <a:spcBef>
                <a:spcPts val="600"/>
              </a:spcBef>
            </a:pPr>
            <a:r>
              <a:rPr lang="en-US" dirty="0"/>
              <a:t>Concern with export controls and market impacts</a:t>
            </a:r>
          </a:p>
          <a:p>
            <a:pPr>
              <a:spcBef>
                <a:spcPts val="600"/>
              </a:spcBef>
            </a:pPr>
            <a:endParaRPr lang="en-US" dirty="0"/>
          </a:p>
          <a:p>
            <a:pPr>
              <a:spcBef>
                <a:spcPts val="600"/>
              </a:spcBef>
            </a:pPr>
            <a:r>
              <a:rPr lang="en-US" dirty="0"/>
              <a:t>Industry Feedback on Results</a:t>
            </a:r>
          </a:p>
          <a:p>
            <a:pPr lvl="1">
              <a:spcBef>
                <a:spcPts val="600"/>
              </a:spcBef>
            </a:pPr>
            <a:r>
              <a:rPr lang="en-US" dirty="0"/>
              <a:t>Favorable markets in a speed regime between</a:t>
            </a:r>
            <a:br>
              <a:rPr lang="en-US" dirty="0"/>
            </a:br>
            <a:r>
              <a:rPr lang="en-US" dirty="0"/>
              <a:t>NASA’s current supersonic and hypersonic portfolios</a:t>
            </a:r>
          </a:p>
          <a:p>
            <a:pPr lvl="1">
              <a:spcBef>
                <a:spcPts val="600"/>
              </a:spcBef>
            </a:pPr>
            <a:r>
              <a:rPr lang="en-US" dirty="0"/>
              <a:t>Desire to extend market study to explore additional areas (e.g., including transpacific routes and alternative aircraft fuels)</a:t>
            </a:r>
          </a:p>
          <a:p>
            <a:pPr lvl="1">
              <a:spcBef>
                <a:spcPts val="600"/>
              </a:spcBef>
            </a:pPr>
            <a:r>
              <a:rPr lang="en-US" dirty="0"/>
              <a:t>Interest in potential synergy between civil and defense applications for lowering required investment</a:t>
            </a:r>
          </a:p>
          <a:p>
            <a:pPr lvl="1">
              <a:spcBef>
                <a:spcPts val="600"/>
              </a:spcBef>
            </a:pPr>
            <a:r>
              <a:rPr lang="en-US" dirty="0"/>
              <a:t>Role for NASA in facilitating working group with FAA, Department of State, Department of Defense, airport authorities, and industry to address certification, regulatory, and environmental barriers</a:t>
            </a:r>
          </a:p>
        </p:txBody>
      </p:sp>
      <p:graphicFrame>
        <p:nvGraphicFramePr>
          <p:cNvPr id="4" name="Table 3">
            <a:extLst>
              <a:ext uri="{FF2B5EF4-FFF2-40B4-BE49-F238E27FC236}">
                <a16:creationId xmlns:a16="http://schemas.microsoft.com/office/drawing/2014/main" id="{C0FB0F45-8120-0B4E-BB1C-FEF833AC5881}"/>
              </a:ext>
            </a:extLst>
          </p:cNvPr>
          <p:cNvGraphicFramePr>
            <a:graphicFrameLocks noGrp="1"/>
          </p:cNvGraphicFramePr>
          <p:nvPr>
            <p:extLst>
              <p:ext uri="{D42A27DB-BD31-4B8C-83A1-F6EECF244321}">
                <p14:modId xmlns:p14="http://schemas.microsoft.com/office/powerpoint/2010/main" val="1095732138"/>
              </p:ext>
            </p:extLst>
          </p:nvPr>
        </p:nvGraphicFramePr>
        <p:xfrm>
          <a:off x="5993274" y="1701055"/>
          <a:ext cx="6099854" cy="2505979"/>
        </p:xfrm>
        <a:graphic>
          <a:graphicData uri="http://schemas.openxmlformats.org/drawingml/2006/table">
            <a:tbl>
              <a:tblPr firstRow="1" bandRow="1">
                <a:tableStyleId>{93296810-A885-4BE3-A3E7-6D5BEEA58F35}</a:tableStyleId>
              </a:tblPr>
              <a:tblGrid>
                <a:gridCol w="1913991">
                  <a:extLst>
                    <a:ext uri="{9D8B030D-6E8A-4147-A177-3AD203B41FA5}">
                      <a16:colId xmlns:a16="http://schemas.microsoft.com/office/drawing/2014/main" val="3889255279"/>
                    </a:ext>
                  </a:extLst>
                </a:gridCol>
                <a:gridCol w="2206432">
                  <a:extLst>
                    <a:ext uri="{9D8B030D-6E8A-4147-A177-3AD203B41FA5}">
                      <a16:colId xmlns:a16="http://schemas.microsoft.com/office/drawing/2014/main" val="2138553477"/>
                    </a:ext>
                  </a:extLst>
                </a:gridCol>
                <a:gridCol w="1979431">
                  <a:extLst>
                    <a:ext uri="{9D8B030D-6E8A-4147-A177-3AD203B41FA5}">
                      <a16:colId xmlns:a16="http://schemas.microsoft.com/office/drawing/2014/main" val="3783924015"/>
                    </a:ext>
                  </a:extLst>
                </a:gridCol>
              </a:tblGrid>
              <a:tr h="729703">
                <a:tc>
                  <a:txBody>
                    <a:bodyPr/>
                    <a:lstStyle/>
                    <a:p>
                      <a:endParaRPr lang="en-US" sz="1600" dirty="0">
                        <a:latin typeface="Calibri" panose="020F0502020204030204" pitchFamily="34" charset="0"/>
                        <a:cs typeface="Calibri" panose="020F0502020204030204" pitchFamily="34" charset="0"/>
                      </a:endParaRPr>
                    </a:p>
                  </a:txBody>
                  <a:tcPr/>
                </a:tc>
                <a:tc>
                  <a:txBody>
                    <a:bodyPr/>
                    <a:lstStyle/>
                    <a:p>
                      <a:pPr algn="ctr"/>
                      <a:r>
                        <a:rPr lang="en-US" sz="1600" dirty="0">
                          <a:latin typeface="Calibri" panose="020F0502020204030204" pitchFamily="34" charset="0"/>
                          <a:cs typeface="Calibri" panose="020F0502020204030204" pitchFamily="34" charset="0"/>
                        </a:rPr>
                        <a:t>SAIC</a:t>
                      </a:r>
                    </a:p>
                    <a:p>
                      <a:pPr algn="ctr"/>
                      <a:r>
                        <a:rPr lang="en-US" sz="1400" dirty="0">
                          <a:latin typeface="Calibri" panose="020F0502020204030204" pitchFamily="34" charset="0"/>
                          <a:cs typeface="Calibri" panose="020F0502020204030204" pitchFamily="34" charset="0"/>
                        </a:rPr>
                        <a:t>(with Bryce Space and Technology)</a:t>
                      </a:r>
                    </a:p>
                  </a:txBody>
                  <a:tcPr/>
                </a:tc>
                <a:tc>
                  <a:txBody>
                    <a:bodyPr/>
                    <a:lstStyle/>
                    <a:p>
                      <a:pPr algn="ctr"/>
                      <a:r>
                        <a:rPr lang="en-US" sz="1600" dirty="0">
                          <a:latin typeface="Calibri" panose="020F0502020204030204" pitchFamily="34" charset="0"/>
                          <a:cs typeface="Calibri" panose="020F0502020204030204" pitchFamily="34" charset="0"/>
                        </a:rPr>
                        <a:t>Deloitte</a:t>
                      </a:r>
                    </a:p>
                    <a:p>
                      <a:pPr algn="ctr"/>
                      <a:r>
                        <a:rPr lang="en-US" sz="1400" dirty="0">
                          <a:latin typeface="Calibri" panose="020F0502020204030204" pitchFamily="34" charset="0"/>
                          <a:cs typeface="Calibri" panose="020F0502020204030204" pitchFamily="34" charset="0"/>
                        </a:rPr>
                        <a:t>(with </a:t>
                      </a:r>
                      <a:r>
                        <a:rPr lang="en-US" sz="1400" dirty="0" err="1">
                          <a:latin typeface="Calibri" panose="020F0502020204030204" pitchFamily="34" charset="0"/>
                          <a:cs typeface="Calibri" panose="020F0502020204030204" pitchFamily="34" charset="0"/>
                        </a:rPr>
                        <a:t>SpaceWorks</a:t>
                      </a:r>
                      <a:r>
                        <a:rPr lang="en-US" sz="1400" dirty="0">
                          <a:latin typeface="Calibri" panose="020F0502020204030204" pitchFamily="34" charset="0"/>
                          <a:cs typeface="Calibri" panose="020F0502020204030204" pitchFamily="34" charset="0"/>
                        </a:rPr>
                        <a:t> &amp; NIA)</a:t>
                      </a:r>
                    </a:p>
                  </a:txBody>
                  <a:tcPr/>
                </a:tc>
                <a:extLst>
                  <a:ext uri="{0D108BD9-81ED-4DB2-BD59-A6C34878D82A}">
                    <a16:rowId xmlns:a16="http://schemas.microsoft.com/office/drawing/2014/main" val="52368805"/>
                  </a:ext>
                </a:extLst>
              </a:tr>
              <a:tr h="321069">
                <a:tc>
                  <a:txBody>
                    <a:bodyPr/>
                    <a:lstStyle/>
                    <a:p>
                      <a:r>
                        <a:rPr lang="en-US" sz="1600" b="1" dirty="0">
                          <a:latin typeface="Calibri" panose="020F0502020204030204" pitchFamily="34" charset="0"/>
                          <a:cs typeface="Calibri" panose="020F0502020204030204" pitchFamily="34" charset="0"/>
                        </a:rPr>
                        <a:t>Mach</a:t>
                      </a:r>
                    </a:p>
                  </a:txBody>
                  <a:tcPr/>
                </a:tc>
                <a:tc>
                  <a:txBody>
                    <a:bodyPr/>
                    <a:lstStyle/>
                    <a:p>
                      <a:pPr algn="ctr"/>
                      <a:r>
                        <a:rPr lang="en-US" sz="1600" dirty="0">
                          <a:latin typeface="Calibri" panose="020F0502020204030204" pitchFamily="34" charset="0"/>
                          <a:cs typeface="Calibri" panose="020F0502020204030204" pitchFamily="34" charset="0"/>
                        </a:rPr>
                        <a:t>3</a:t>
                      </a:r>
                    </a:p>
                  </a:txBody>
                  <a:tcPr/>
                </a:tc>
                <a:tc>
                  <a:txBody>
                    <a:bodyPr/>
                    <a:lstStyle/>
                    <a:p>
                      <a:pPr algn="ctr"/>
                      <a:r>
                        <a:rPr lang="en-US" sz="1600" dirty="0">
                          <a:latin typeface="Calibri" panose="020F0502020204030204" pitchFamily="34" charset="0"/>
                          <a:cs typeface="Calibri" panose="020F0502020204030204" pitchFamily="34" charset="0"/>
                        </a:rPr>
                        <a:t>2 - 4 </a:t>
                      </a:r>
                    </a:p>
                  </a:txBody>
                  <a:tcPr/>
                </a:tc>
                <a:extLst>
                  <a:ext uri="{0D108BD9-81ED-4DB2-BD59-A6C34878D82A}">
                    <a16:rowId xmlns:a16="http://schemas.microsoft.com/office/drawing/2014/main" val="2538600763"/>
                  </a:ext>
                </a:extLst>
              </a:tr>
              <a:tr h="355151">
                <a:tc>
                  <a:txBody>
                    <a:bodyPr/>
                    <a:lstStyle/>
                    <a:p>
                      <a:r>
                        <a:rPr lang="en-US" sz="1600" b="1" dirty="0">
                          <a:latin typeface="Calibri" panose="020F0502020204030204" pitchFamily="34" charset="0"/>
                          <a:cs typeface="Calibri" panose="020F0502020204030204" pitchFamily="34" charset="0"/>
                        </a:rPr>
                        <a:t>Range </a:t>
                      </a:r>
                    </a:p>
                  </a:txBody>
                  <a:tcPr/>
                </a:tc>
                <a:tc>
                  <a:txBody>
                    <a:bodyPr/>
                    <a:lstStyle/>
                    <a:p>
                      <a:pPr algn="ctr"/>
                      <a:r>
                        <a:rPr lang="en-US" sz="1600" dirty="0">
                          <a:latin typeface="Calibri" panose="020F0502020204030204" pitchFamily="34" charset="0"/>
                          <a:cs typeface="Calibri" panose="020F0502020204030204" pitchFamily="34" charset="0"/>
                        </a:rPr>
                        <a:t>4500 nmi</a:t>
                      </a:r>
                    </a:p>
                  </a:txBody>
                  <a:tcPr/>
                </a:tc>
                <a:tc>
                  <a:txBody>
                    <a:bodyPr/>
                    <a:lstStyle/>
                    <a:p>
                      <a:pPr algn="ctr"/>
                      <a:r>
                        <a:rPr lang="en-US" sz="1600" dirty="0">
                          <a:latin typeface="Calibri" panose="020F0502020204030204" pitchFamily="34" charset="0"/>
                          <a:cs typeface="Calibri" panose="020F0502020204030204" pitchFamily="34" charset="0"/>
                        </a:rPr>
                        <a:t>4000 </a:t>
                      </a:r>
                      <a:r>
                        <a:rPr lang="en-US" sz="1600" dirty="0" err="1">
                          <a:latin typeface="Calibri" panose="020F0502020204030204" pitchFamily="34" charset="0"/>
                          <a:cs typeface="Calibri" panose="020F0502020204030204" pitchFamily="34" charset="0"/>
                        </a:rPr>
                        <a:t>nmi</a:t>
                      </a:r>
                      <a:r>
                        <a:rPr lang="en-US" sz="1600" dirty="0">
                          <a:latin typeface="Calibri" panose="020F0502020204030204" pitchFamily="34" charset="0"/>
                          <a:cs typeface="Calibri" panose="020F0502020204030204" pitchFamily="34" charset="0"/>
                        </a:rPr>
                        <a:t> – 4500 nmi</a:t>
                      </a:r>
                    </a:p>
                  </a:txBody>
                  <a:tcPr/>
                </a:tc>
                <a:extLst>
                  <a:ext uri="{0D108BD9-81ED-4DB2-BD59-A6C34878D82A}">
                    <a16:rowId xmlns:a16="http://schemas.microsoft.com/office/drawing/2014/main" val="531612728"/>
                  </a:ext>
                </a:extLst>
              </a:tr>
              <a:tr h="321069">
                <a:tc>
                  <a:txBody>
                    <a:bodyPr/>
                    <a:lstStyle/>
                    <a:p>
                      <a:pPr marL="0" lvl="0" indent="0">
                        <a:lnSpc>
                          <a:spcPct val="90000"/>
                        </a:lnSpc>
                        <a:spcBef>
                          <a:spcPts val="1000"/>
                        </a:spcBef>
                        <a:buFont typeface="Arial" panose="020B0604020202020204" pitchFamily="34" charset="0"/>
                        <a:buNone/>
                      </a:pPr>
                      <a:r>
                        <a:rPr lang="en-US" sz="1600" b="1" dirty="0">
                          <a:solidFill>
                            <a:prstClr val="black"/>
                          </a:solidFill>
                          <a:latin typeface="Calibri" panose="020F0502020204030204" pitchFamily="34" charset="0"/>
                          <a:cs typeface="Calibri" panose="020F0502020204030204" pitchFamily="34" charset="0"/>
                        </a:rPr>
                        <a:t>Number of routes</a:t>
                      </a:r>
                      <a:r>
                        <a:rPr lang="en-US" sz="1600" b="1" baseline="30000" dirty="0">
                          <a:solidFill>
                            <a:prstClr val="black"/>
                          </a:solidFill>
                          <a:latin typeface="Calibri" panose="020F0502020204030204" pitchFamily="34" charset="0"/>
                          <a:cs typeface="Calibri" panose="020F0502020204030204" pitchFamily="34" charset="0"/>
                        </a:rPr>
                        <a:t>(1)</a:t>
                      </a:r>
                      <a:endParaRPr lang="en-US" sz="1600" b="1" dirty="0">
                        <a:solidFill>
                          <a:prstClr val="black"/>
                        </a:solidFill>
                        <a:latin typeface="Calibri" panose="020F0502020204030204" pitchFamily="34" charset="0"/>
                        <a:cs typeface="Calibri" panose="020F0502020204030204" pitchFamily="34" charset="0"/>
                      </a:endParaRPr>
                    </a:p>
                  </a:txBody>
                  <a:tcPr/>
                </a:tc>
                <a:tc>
                  <a:txBody>
                    <a:bodyPr/>
                    <a:lstStyle/>
                    <a:p>
                      <a:pPr algn="ctr"/>
                      <a:r>
                        <a:rPr lang="en-US" sz="1600" dirty="0">
                          <a:latin typeface="Calibri" panose="020F0502020204030204" pitchFamily="34" charset="0"/>
                          <a:cs typeface="Calibri" panose="020F0502020204030204" pitchFamily="34" charset="0"/>
                        </a:rPr>
                        <a:t>300</a:t>
                      </a:r>
                    </a:p>
                  </a:txBody>
                  <a:tcPr/>
                </a:tc>
                <a:tc>
                  <a:txBody>
                    <a:bodyPr/>
                    <a:lstStyle/>
                    <a:p>
                      <a:pPr algn="ctr"/>
                      <a:r>
                        <a:rPr lang="en-US" sz="1600" dirty="0">
                          <a:latin typeface="Calibri" panose="020F0502020204030204" pitchFamily="34" charset="0"/>
                          <a:cs typeface="Calibri" panose="020F0502020204030204" pitchFamily="34" charset="0"/>
                        </a:rPr>
                        <a:t>90</a:t>
                      </a:r>
                    </a:p>
                  </a:txBody>
                  <a:tcPr/>
                </a:tc>
                <a:extLst>
                  <a:ext uri="{0D108BD9-81ED-4DB2-BD59-A6C34878D82A}">
                    <a16:rowId xmlns:a16="http://schemas.microsoft.com/office/drawing/2014/main" val="2458401068"/>
                  </a:ext>
                </a:extLst>
              </a:tr>
              <a:tr h="380338">
                <a:tc>
                  <a:txBody>
                    <a:bodyPr/>
                    <a:lstStyle/>
                    <a:p>
                      <a:r>
                        <a:rPr lang="en-US" sz="1600" b="1" dirty="0">
                          <a:latin typeface="Calibri" panose="020F0502020204030204" pitchFamily="34" charset="0"/>
                          <a:cs typeface="Calibri" panose="020F0502020204030204" pitchFamily="34" charset="0"/>
                        </a:rPr>
                        <a:t>Aircraft Size (# PAX)</a:t>
                      </a:r>
                    </a:p>
                  </a:txBody>
                  <a:tcPr/>
                </a:tc>
                <a:tc>
                  <a:txBody>
                    <a:bodyPr/>
                    <a:lstStyle/>
                    <a:p>
                      <a:pPr algn="ctr"/>
                      <a:r>
                        <a:rPr lang="en-US" sz="1600" dirty="0">
                          <a:latin typeface="Calibri" panose="020F0502020204030204" pitchFamily="34" charset="0"/>
                          <a:cs typeface="Calibri" panose="020F0502020204030204" pitchFamily="34" charset="0"/>
                        </a:rPr>
                        <a:t>10 GA or 50 Commercial</a:t>
                      </a:r>
                    </a:p>
                  </a:txBody>
                  <a:tcPr/>
                </a:tc>
                <a:tc>
                  <a:txBody>
                    <a:bodyPr/>
                    <a:lstStyle/>
                    <a:p>
                      <a:pPr algn="ctr"/>
                      <a:r>
                        <a:rPr lang="en-US" sz="1600" dirty="0">
                          <a:latin typeface="Calibri" panose="020F0502020204030204" pitchFamily="34" charset="0"/>
                          <a:cs typeface="Calibri" panose="020F0502020204030204" pitchFamily="34" charset="0"/>
                        </a:rPr>
                        <a:t>20 to 50</a:t>
                      </a:r>
                    </a:p>
                  </a:txBody>
                  <a:tcPr/>
                </a:tc>
                <a:extLst>
                  <a:ext uri="{0D108BD9-81ED-4DB2-BD59-A6C34878D82A}">
                    <a16:rowId xmlns:a16="http://schemas.microsoft.com/office/drawing/2014/main" val="2874473339"/>
                  </a:ext>
                </a:extLst>
              </a:tr>
              <a:tr h="337930">
                <a:tc>
                  <a:txBody>
                    <a:bodyPr/>
                    <a:lstStyle/>
                    <a:p>
                      <a:r>
                        <a:rPr lang="en-US" sz="1600" b="1" dirty="0">
                          <a:latin typeface="Calibri" panose="020F0502020204030204" pitchFamily="34" charset="0"/>
                          <a:cs typeface="Calibri" panose="020F0502020204030204" pitchFamily="34" charset="0"/>
                        </a:rPr>
                        <a:t>Aircraft Cost</a:t>
                      </a:r>
                    </a:p>
                  </a:txBody>
                  <a:tcPr/>
                </a:tc>
                <a:tc>
                  <a:txBody>
                    <a:bodyPr/>
                    <a:lstStyle/>
                    <a:p>
                      <a:pPr algn="ctr"/>
                      <a:r>
                        <a:rPr lang="en-US" sz="1600" dirty="0">
                          <a:latin typeface="Calibri" panose="020F0502020204030204" pitchFamily="34" charset="0"/>
                          <a:cs typeface="Calibri" panose="020F0502020204030204" pitchFamily="34" charset="0"/>
                        </a:rPr>
                        <a:t>$200M</a:t>
                      </a:r>
                      <a:r>
                        <a:rPr lang="en-US" sz="1600" baseline="0" dirty="0">
                          <a:latin typeface="Calibri" panose="020F0502020204030204" pitchFamily="34" charset="0"/>
                          <a:cs typeface="Calibri" panose="020F0502020204030204" pitchFamily="34" charset="0"/>
                        </a:rPr>
                        <a:t> - $300M</a:t>
                      </a:r>
                      <a:endParaRPr lang="en-US" sz="1600" dirty="0">
                        <a:latin typeface="Calibri" panose="020F0502020204030204" pitchFamily="34" charset="0"/>
                        <a:cs typeface="Calibri" panose="020F0502020204030204" pitchFamily="34" charset="0"/>
                      </a:endParaRPr>
                    </a:p>
                  </a:txBody>
                  <a:tcPr/>
                </a:tc>
                <a:tc>
                  <a:txBody>
                    <a:bodyPr/>
                    <a:lstStyle/>
                    <a:p>
                      <a:pPr algn="ctr"/>
                      <a:r>
                        <a:rPr lang="en-US" sz="1600" dirty="0">
                          <a:latin typeface="Calibri" panose="020F0502020204030204" pitchFamily="34" charset="0"/>
                          <a:cs typeface="Calibri" panose="020F0502020204030204" pitchFamily="34" charset="0"/>
                        </a:rPr>
                        <a:t>$131M</a:t>
                      </a:r>
                      <a:r>
                        <a:rPr lang="en-US" sz="1600" baseline="0" dirty="0">
                          <a:latin typeface="Calibri" panose="020F0502020204030204" pitchFamily="34" charset="0"/>
                          <a:cs typeface="Calibri" panose="020F0502020204030204" pitchFamily="34" charset="0"/>
                        </a:rPr>
                        <a:t> - </a:t>
                      </a:r>
                      <a:r>
                        <a:rPr lang="en-US" sz="1600" dirty="0">
                          <a:latin typeface="Calibri" panose="020F0502020204030204" pitchFamily="34" charset="0"/>
                          <a:cs typeface="Calibri" panose="020F0502020204030204" pitchFamily="34" charset="0"/>
                        </a:rPr>
                        <a:t>$228M</a:t>
                      </a:r>
                      <a:r>
                        <a:rPr lang="en-US" sz="1600" baseline="30000" dirty="0">
                          <a:latin typeface="Calibri" panose="020F0502020204030204" pitchFamily="34" charset="0"/>
                          <a:cs typeface="Calibri" panose="020F0502020204030204" pitchFamily="34" charset="0"/>
                        </a:rPr>
                        <a:t>(2)</a:t>
                      </a:r>
                    </a:p>
                  </a:txBody>
                  <a:tcPr/>
                </a:tc>
                <a:extLst>
                  <a:ext uri="{0D108BD9-81ED-4DB2-BD59-A6C34878D82A}">
                    <a16:rowId xmlns:a16="http://schemas.microsoft.com/office/drawing/2014/main" val="258187471"/>
                  </a:ext>
                </a:extLst>
              </a:tr>
            </a:tbl>
          </a:graphicData>
        </a:graphic>
      </p:graphicFrame>
      <p:sp>
        <p:nvSpPr>
          <p:cNvPr id="5" name="TextBox 4">
            <a:extLst>
              <a:ext uri="{FF2B5EF4-FFF2-40B4-BE49-F238E27FC236}">
                <a16:creationId xmlns:a16="http://schemas.microsoft.com/office/drawing/2014/main" id="{E26FCEE4-BA4A-0048-8235-617F123D6D5A}"/>
              </a:ext>
            </a:extLst>
          </p:cNvPr>
          <p:cNvSpPr txBox="1"/>
          <p:nvPr/>
        </p:nvSpPr>
        <p:spPr>
          <a:xfrm>
            <a:off x="8341113" y="4223521"/>
            <a:ext cx="3752016" cy="452111"/>
          </a:xfrm>
          <a:prstGeom prst="rect">
            <a:avLst/>
          </a:prstGeom>
          <a:noFill/>
        </p:spPr>
        <p:txBody>
          <a:bodyPr wrap="square" rtlCol="0">
            <a:spAutoFit/>
          </a:bodyPr>
          <a:lstStyle/>
          <a:p>
            <a:pPr>
              <a:lnSpc>
                <a:spcPts val="1180"/>
              </a:lnSpc>
              <a:spcBef>
                <a:spcPct val="20000"/>
              </a:spcBef>
            </a:pPr>
            <a:r>
              <a:rPr lang="en-US" sz="1400" baseline="30000" dirty="0">
                <a:solidFill>
                  <a:prstClr val="black"/>
                </a:solidFill>
                <a:latin typeface="Calibri" panose="020F0502020204030204" pitchFamily="34" charset="0"/>
                <a:cs typeface="Calibri" panose="020F0502020204030204" pitchFamily="34" charset="0"/>
              </a:rPr>
              <a:t>(1)</a:t>
            </a:r>
            <a:r>
              <a:rPr lang="en-US" sz="1400" dirty="0">
                <a:solidFill>
                  <a:prstClr val="black"/>
                </a:solidFill>
                <a:latin typeface="Calibri" panose="020F0502020204030204" pitchFamily="34" charset="0"/>
                <a:cs typeface="Calibri" panose="020F0502020204030204" pitchFamily="34" charset="0"/>
              </a:rPr>
              <a:t> Deloitte only considers over water routes</a:t>
            </a:r>
          </a:p>
          <a:p>
            <a:pPr>
              <a:lnSpc>
                <a:spcPts val="1180"/>
              </a:lnSpc>
              <a:spcBef>
                <a:spcPct val="20000"/>
              </a:spcBef>
            </a:pPr>
            <a:r>
              <a:rPr lang="en-US" sz="1400" baseline="30000" dirty="0">
                <a:solidFill>
                  <a:prstClr val="black"/>
                </a:solidFill>
                <a:latin typeface="Calibri" panose="020F0502020204030204" pitchFamily="34" charset="0"/>
                <a:cs typeface="Calibri" panose="020F0502020204030204" pitchFamily="34" charset="0"/>
              </a:rPr>
              <a:t>(2)</a:t>
            </a:r>
            <a:r>
              <a:rPr lang="en-US" sz="1400" dirty="0">
                <a:solidFill>
                  <a:prstClr val="black"/>
                </a:solidFill>
                <a:latin typeface="Calibri" panose="020F0502020204030204" pitchFamily="34" charset="0"/>
                <a:cs typeface="Calibri" panose="020F0502020204030204" pitchFamily="34" charset="0"/>
              </a:rPr>
              <a:t> Mach 3 at 4500 nmi</a:t>
            </a:r>
          </a:p>
        </p:txBody>
      </p:sp>
      <p:sp>
        <p:nvSpPr>
          <p:cNvPr id="6" name="TextBox 5">
            <a:extLst>
              <a:ext uri="{FF2B5EF4-FFF2-40B4-BE49-F238E27FC236}">
                <a16:creationId xmlns:a16="http://schemas.microsoft.com/office/drawing/2014/main" id="{A6DA1A5B-1D12-A046-8528-0CA991A96ABE}"/>
              </a:ext>
            </a:extLst>
          </p:cNvPr>
          <p:cNvSpPr txBox="1"/>
          <p:nvPr/>
        </p:nvSpPr>
        <p:spPr>
          <a:xfrm>
            <a:off x="6381790" y="1331667"/>
            <a:ext cx="5505410" cy="369332"/>
          </a:xfrm>
          <a:prstGeom prst="rect">
            <a:avLst/>
          </a:prstGeom>
          <a:noFill/>
        </p:spPr>
        <p:txBody>
          <a:bodyPr wrap="square" rtlCol="0">
            <a:spAutoFit/>
          </a:bodyPr>
          <a:lstStyle/>
          <a:p>
            <a:pPr algn="ctr"/>
            <a:r>
              <a:rPr lang="en-US" sz="1800" b="1" dirty="0">
                <a:latin typeface="Calibri" panose="020F0502020204030204" pitchFamily="34" charset="0"/>
                <a:cs typeface="Calibri" panose="020F0502020204030204" pitchFamily="34" charset="0"/>
              </a:rPr>
              <a:t>Favorable High-Speed Market Characteristics</a:t>
            </a:r>
          </a:p>
        </p:txBody>
      </p:sp>
      <p:sp>
        <p:nvSpPr>
          <p:cNvPr id="7" name="TextBox 1">
            <a:extLst>
              <a:ext uri="{FF2B5EF4-FFF2-40B4-BE49-F238E27FC236}">
                <a16:creationId xmlns:a16="http://schemas.microsoft.com/office/drawing/2014/main" id="{CE02A74B-2D59-6A4A-A097-D9AE48B279F7}"/>
              </a:ext>
            </a:extLst>
          </p:cNvPr>
          <p:cNvSpPr txBox="1">
            <a:spLocks noChangeArrowheads="1"/>
          </p:cNvSpPr>
          <p:nvPr/>
        </p:nvSpPr>
        <p:spPr bwMode="auto">
          <a:xfrm>
            <a:off x="306917" y="888888"/>
            <a:ext cx="11372715" cy="369332"/>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lvl="1" eaLnBrk="1" fontAlgn="base" hangingPunct="1">
              <a:spcBef>
                <a:spcPct val="0"/>
              </a:spcBef>
              <a:spcAft>
                <a:spcPct val="0"/>
              </a:spcAft>
            </a:pPr>
            <a:r>
              <a:rPr lang="en-US" sz="1800" b="1" i="1" dirty="0">
                <a:solidFill>
                  <a:srgbClr val="45445A"/>
                </a:solidFill>
                <a:cs typeface="Arial" charset="0"/>
              </a:rPr>
              <a:t>Potentially viable markets for high-speed air transportation </a:t>
            </a:r>
          </a:p>
        </p:txBody>
      </p:sp>
    </p:spTree>
    <p:extLst>
      <p:ext uri="{BB962C8B-B14F-4D97-AF65-F5344CB8AC3E}">
        <p14:creationId xmlns:p14="http://schemas.microsoft.com/office/powerpoint/2010/main" val="441027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12BD3-177E-9F4B-859C-6F83A1EFC79F}"/>
              </a:ext>
            </a:extLst>
          </p:cNvPr>
          <p:cNvSpPr>
            <a:spLocks noGrp="1"/>
          </p:cNvSpPr>
          <p:nvPr>
            <p:ph type="title"/>
          </p:nvPr>
        </p:nvSpPr>
        <p:spPr/>
        <p:txBody>
          <a:bodyPr/>
          <a:lstStyle/>
          <a:p>
            <a:r>
              <a:rPr lang="en-US" dirty="0"/>
              <a:t>Wrap-up</a:t>
            </a:r>
          </a:p>
        </p:txBody>
      </p:sp>
    </p:spTree>
    <p:extLst>
      <p:ext uri="{BB962C8B-B14F-4D97-AF65-F5344CB8AC3E}">
        <p14:creationId xmlns:p14="http://schemas.microsoft.com/office/powerpoint/2010/main" val="2241839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2143F-0C2C-D045-9554-19253A7F18E7}"/>
              </a:ext>
            </a:extLst>
          </p:cNvPr>
          <p:cNvSpPr>
            <a:spLocks noGrp="1"/>
          </p:cNvSpPr>
          <p:nvPr>
            <p:ph type="title"/>
          </p:nvPr>
        </p:nvSpPr>
        <p:spPr/>
        <p:txBody>
          <a:bodyPr/>
          <a:lstStyle/>
          <a:p>
            <a:r>
              <a:rPr lang="en-US" dirty="0"/>
              <a:t>A New Era of Flight Is Emerging</a:t>
            </a:r>
          </a:p>
        </p:txBody>
      </p:sp>
      <p:sp>
        <p:nvSpPr>
          <p:cNvPr id="3" name="Content Placeholder 2">
            <a:extLst>
              <a:ext uri="{FF2B5EF4-FFF2-40B4-BE49-F238E27FC236}">
                <a16:creationId xmlns:a16="http://schemas.microsoft.com/office/drawing/2014/main" id="{43468678-48D1-AD47-A458-88067E1BB5A3}"/>
              </a:ext>
            </a:extLst>
          </p:cNvPr>
          <p:cNvSpPr>
            <a:spLocks noGrp="1"/>
          </p:cNvSpPr>
          <p:nvPr>
            <p:ph idx="4294967295"/>
          </p:nvPr>
        </p:nvSpPr>
        <p:spPr>
          <a:xfrm>
            <a:off x="345691" y="1896601"/>
            <a:ext cx="6184900" cy="4467225"/>
          </a:xfrm>
        </p:spPr>
        <p:txBody>
          <a:bodyPr/>
          <a:lstStyle/>
          <a:p>
            <a:pPr marL="0" indent="0">
              <a:spcBef>
                <a:spcPts val="1200"/>
              </a:spcBef>
              <a:buNone/>
            </a:pPr>
            <a:r>
              <a:rPr lang="en-US" sz="2000" b="1" dirty="0"/>
              <a:t>Next Generation Subsonic Transports</a:t>
            </a:r>
          </a:p>
          <a:p>
            <a:pPr marL="0" indent="0">
              <a:buNone/>
            </a:pPr>
            <a:r>
              <a:rPr lang="en-US" sz="1600" i="1" dirty="0"/>
              <a:t>Making commercial air travel more sustainable</a:t>
            </a:r>
            <a:endParaRPr lang="en-US" sz="2000" dirty="0"/>
          </a:p>
          <a:p>
            <a:pPr marL="0" indent="0">
              <a:buNone/>
            </a:pPr>
            <a:endParaRPr lang="en-US" sz="2000" dirty="0"/>
          </a:p>
          <a:p>
            <a:pPr marL="0" indent="0">
              <a:spcBef>
                <a:spcPts val="1200"/>
              </a:spcBef>
              <a:buNone/>
            </a:pPr>
            <a:r>
              <a:rPr lang="en-US" sz="2000" b="1" dirty="0"/>
              <a:t>Advanced Air Mobility</a:t>
            </a:r>
          </a:p>
          <a:p>
            <a:pPr marL="0" indent="0">
              <a:buNone/>
            </a:pPr>
            <a:r>
              <a:rPr lang="en-US" sz="1600" i="1" dirty="0"/>
              <a:t>Allowing people to move about more easily</a:t>
            </a:r>
          </a:p>
          <a:p>
            <a:pPr marL="0" indent="0">
              <a:buNone/>
            </a:pPr>
            <a:endParaRPr lang="en-US" sz="2000" dirty="0"/>
          </a:p>
          <a:p>
            <a:pPr marL="0" indent="0">
              <a:spcBef>
                <a:spcPts val="1200"/>
              </a:spcBef>
              <a:buNone/>
            </a:pPr>
            <a:r>
              <a:rPr lang="en-US" sz="2000" b="1" dirty="0"/>
              <a:t>Commercial Supersonic Flight</a:t>
            </a:r>
          </a:p>
          <a:p>
            <a:pPr marL="0" indent="0">
              <a:buNone/>
            </a:pPr>
            <a:r>
              <a:rPr lang="en-US" sz="1600" i="1" dirty="0"/>
              <a:t>Addressing environmental barriers to connect people faster</a:t>
            </a:r>
          </a:p>
          <a:p>
            <a:pPr marL="0" indent="0">
              <a:buNone/>
            </a:pPr>
            <a:endParaRPr lang="en-US" sz="2000" dirty="0"/>
          </a:p>
          <a:p>
            <a:pPr marL="0" indent="0">
              <a:spcBef>
                <a:spcPts val="1200"/>
              </a:spcBef>
              <a:buNone/>
            </a:pPr>
            <a:r>
              <a:rPr lang="en-US" sz="2000" b="1" dirty="0"/>
              <a:t>Hypersonic Flight</a:t>
            </a:r>
          </a:p>
          <a:p>
            <a:pPr marL="0" indent="0">
              <a:buNone/>
            </a:pPr>
            <a:r>
              <a:rPr lang="en-US" sz="1600" i="1" dirty="0"/>
              <a:t>Enabling a future vision for hypersonic transport</a:t>
            </a:r>
          </a:p>
        </p:txBody>
      </p:sp>
      <p:sp>
        <p:nvSpPr>
          <p:cNvPr id="5" name="TextBox 1">
            <a:extLst>
              <a:ext uri="{FF2B5EF4-FFF2-40B4-BE49-F238E27FC236}">
                <a16:creationId xmlns:a16="http://schemas.microsoft.com/office/drawing/2014/main" id="{CC8FC172-7235-D34D-9F7A-07D4D2F868AE}"/>
              </a:ext>
            </a:extLst>
          </p:cNvPr>
          <p:cNvSpPr txBox="1">
            <a:spLocks noChangeArrowheads="1"/>
          </p:cNvSpPr>
          <p:nvPr/>
        </p:nvSpPr>
        <p:spPr bwMode="auto">
          <a:xfrm>
            <a:off x="306917" y="900039"/>
            <a:ext cx="9522883" cy="707886"/>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lvl="1" eaLnBrk="1" fontAlgn="base" hangingPunct="1">
              <a:spcBef>
                <a:spcPct val="0"/>
              </a:spcBef>
              <a:spcAft>
                <a:spcPct val="0"/>
              </a:spcAft>
            </a:pPr>
            <a:r>
              <a:rPr lang="en-US" sz="2000" b="1" i="1" dirty="0">
                <a:solidFill>
                  <a:srgbClr val="45445A"/>
                </a:solidFill>
                <a:latin typeface="Helvetica" pitchFamily="2" charset="0"/>
                <a:cs typeface="Arial" charset="0"/>
              </a:rPr>
              <a:t>Breaking down barriers to open new markets, advance U.S. competitiveness, and make air travel better for all Americans and for people around the world</a:t>
            </a:r>
          </a:p>
        </p:txBody>
      </p:sp>
      <p:pic>
        <p:nvPicPr>
          <p:cNvPr id="12" name="Picture 11">
            <a:extLst>
              <a:ext uri="{FF2B5EF4-FFF2-40B4-BE49-F238E27FC236}">
                <a16:creationId xmlns:a16="http://schemas.microsoft.com/office/drawing/2014/main" id="{58513340-DC0C-6C41-8DFB-18BE63E032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93617" y="2182939"/>
            <a:ext cx="3430509" cy="1723912"/>
          </a:xfrm>
          <a:prstGeom prst="rect">
            <a:avLst/>
          </a:prstGeom>
        </p:spPr>
      </p:pic>
      <p:pic>
        <p:nvPicPr>
          <p:cNvPr id="6" name="Picture 5">
            <a:extLst>
              <a:ext uri="{FF2B5EF4-FFF2-40B4-BE49-F238E27FC236}">
                <a16:creationId xmlns:a16="http://schemas.microsoft.com/office/drawing/2014/main" id="{8D695A05-4B27-C647-8036-BC9E2E3B7F2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41166" y="1649350"/>
            <a:ext cx="3713135" cy="2271423"/>
          </a:xfrm>
          <a:prstGeom prst="rect">
            <a:avLst/>
          </a:prstGeom>
        </p:spPr>
      </p:pic>
      <p:sp>
        <p:nvSpPr>
          <p:cNvPr id="9" name="Rectangle 8">
            <a:extLst>
              <a:ext uri="{FF2B5EF4-FFF2-40B4-BE49-F238E27FC236}">
                <a16:creationId xmlns:a16="http://schemas.microsoft.com/office/drawing/2014/main" id="{C9EB3A52-3607-3841-B243-0065DEFA0833}"/>
              </a:ext>
            </a:extLst>
          </p:cNvPr>
          <p:cNvSpPr/>
          <p:nvPr/>
        </p:nvSpPr>
        <p:spPr>
          <a:xfrm>
            <a:off x="1027775" y="6137636"/>
            <a:ext cx="10136449" cy="369332"/>
          </a:xfrm>
          <a:prstGeom prst="rect">
            <a:avLst/>
          </a:prstGeom>
          <a:solidFill>
            <a:srgbClr val="4F81BD">
              <a:lumMod val="75000"/>
            </a:srgbClr>
          </a:solidFill>
          <a:ln>
            <a:solidFill>
              <a:srgbClr val="4F81BD">
                <a:lumMod val="75000"/>
              </a:srgbClr>
            </a:solid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Creating new “S” curves for the next 50 years of aviation </a:t>
            </a:r>
            <a:endParaRPr kumimoji="0" lang="en-US" b="0" i="0" u="none" strike="noStrike" kern="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FBB231E5-A34F-A946-9682-DB655478A113}"/>
              </a:ext>
            </a:extLst>
          </p:cNvPr>
          <p:cNvGrpSpPr/>
          <p:nvPr/>
        </p:nvGrpSpPr>
        <p:grpSpPr>
          <a:xfrm>
            <a:off x="8044034" y="3322508"/>
            <a:ext cx="4244852" cy="2386758"/>
            <a:chOff x="7369216" y="3429000"/>
            <a:chExt cx="4244852" cy="2386758"/>
          </a:xfrm>
        </p:grpSpPr>
        <p:pic>
          <p:nvPicPr>
            <p:cNvPr id="14" name="Picture 13">
              <a:extLst>
                <a:ext uri="{FF2B5EF4-FFF2-40B4-BE49-F238E27FC236}">
                  <a16:creationId xmlns:a16="http://schemas.microsoft.com/office/drawing/2014/main" id="{16D4EAC3-ABE7-C744-BD04-D78EA5F3EBB5}"/>
                </a:ext>
              </a:extLst>
            </p:cNvPr>
            <p:cNvPicPr>
              <a:picLocks noChangeAspect="1"/>
            </p:cNvPicPr>
            <p:nvPr/>
          </p:nvPicPr>
          <p:blipFill>
            <a:blip r:embed="rId5"/>
            <a:stretch>
              <a:fillRect/>
            </a:stretch>
          </p:blipFill>
          <p:spPr>
            <a:xfrm>
              <a:off x="7369216" y="3429000"/>
              <a:ext cx="4244852" cy="2386758"/>
            </a:xfrm>
            <a:prstGeom prst="rect">
              <a:avLst/>
            </a:prstGeom>
          </p:spPr>
        </p:pic>
        <p:sp>
          <p:nvSpPr>
            <p:cNvPr id="15" name="Rounded Rectangle 14">
              <a:extLst>
                <a:ext uri="{FF2B5EF4-FFF2-40B4-BE49-F238E27FC236}">
                  <a16:creationId xmlns:a16="http://schemas.microsoft.com/office/drawing/2014/main" id="{844D5276-3E30-FC43-B044-AD8BA6004C74}"/>
                </a:ext>
              </a:extLst>
            </p:cNvPr>
            <p:cNvSpPr/>
            <p:nvPr/>
          </p:nvSpPr>
          <p:spPr bwMode="auto">
            <a:xfrm>
              <a:off x="9965493" y="4723585"/>
              <a:ext cx="713917" cy="557442"/>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Black" pitchFamily="-108" charset="0"/>
                <a:ea typeface="ＭＳ Ｐゴシック" pitchFamily="-108" charset="-128"/>
                <a:cs typeface="ＭＳ Ｐゴシック" pitchFamily="-108" charset="-128"/>
              </a:endParaRPr>
            </a:p>
          </p:txBody>
        </p:sp>
      </p:grpSp>
      <p:pic>
        <p:nvPicPr>
          <p:cNvPr id="16" name="Picture 15">
            <a:extLst>
              <a:ext uri="{FF2B5EF4-FFF2-40B4-BE49-F238E27FC236}">
                <a16:creationId xmlns:a16="http://schemas.microsoft.com/office/drawing/2014/main" id="{6163F518-E048-0047-9D8C-20518D60D486}"/>
              </a:ext>
            </a:extLst>
          </p:cNvPr>
          <p:cNvPicPr>
            <a:picLocks noChangeAspect="1"/>
          </p:cNvPicPr>
          <p:nvPr/>
        </p:nvPicPr>
        <p:blipFill>
          <a:blip r:embed="rId6">
            <a:extLst>
              <a:ext uri="{BEBA8EAE-BF5A-486C-A8C5-ECC9F3942E4B}">
                <a14:imgProps xmlns:a14="http://schemas.microsoft.com/office/drawing/2010/main">
                  <a14:imgLayer r:embed="rId7">
                    <a14:imgEffect>
                      <a14:artisticCutout numberOfShades="4"/>
                    </a14:imgEffect>
                  </a14:imgLayer>
                </a14:imgProps>
              </a:ext>
            </a:extLst>
          </a:blip>
          <a:stretch>
            <a:fillRect/>
          </a:stretch>
        </p:blipFill>
        <p:spPr>
          <a:xfrm>
            <a:off x="5357406" y="4530500"/>
            <a:ext cx="3281029" cy="1392951"/>
          </a:xfrm>
          <a:prstGeom prst="rect">
            <a:avLst/>
          </a:prstGeom>
        </p:spPr>
      </p:pic>
    </p:spTree>
    <p:extLst>
      <p:ext uri="{BB962C8B-B14F-4D97-AF65-F5344CB8AC3E}">
        <p14:creationId xmlns:p14="http://schemas.microsoft.com/office/powerpoint/2010/main" val="578613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A67A3BB-ECE6-0344-A833-EEBD5B02BB27}"/>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422038591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2E32E-C5F6-2743-9436-FEEAB144E41A}"/>
              </a:ext>
            </a:extLst>
          </p:cNvPr>
          <p:cNvSpPr>
            <a:spLocks noGrp="1"/>
          </p:cNvSpPr>
          <p:nvPr>
            <p:ph type="title"/>
          </p:nvPr>
        </p:nvSpPr>
        <p:spPr>
          <a:xfrm>
            <a:off x="306917" y="266700"/>
            <a:ext cx="11580283" cy="622300"/>
          </a:xfrm>
        </p:spPr>
        <p:txBody>
          <a:bodyPr/>
          <a:lstStyle/>
          <a:p>
            <a:r>
              <a:rPr lang="en-US" dirty="0"/>
              <a:t>Research Programs Align with Strategic Thrusts</a:t>
            </a:r>
          </a:p>
        </p:txBody>
      </p:sp>
      <p:pic>
        <p:nvPicPr>
          <p:cNvPr id="236" name="Picture 235">
            <a:extLst>
              <a:ext uri="{FF2B5EF4-FFF2-40B4-BE49-F238E27FC236}">
                <a16:creationId xmlns:a16="http://schemas.microsoft.com/office/drawing/2014/main" id="{FC9A909D-48E0-8144-8799-95C29807BA9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63944" y="5717385"/>
            <a:ext cx="4366065" cy="837553"/>
          </a:xfrm>
          <a:prstGeom prst="rect">
            <a:avLst/>
          </a:prstGeom>
        </p:spPr>
      </p:pic>
      <p:pic>
        <p:nvPicPr>
          <p:cNvPr id="237" name="Picture 236">
            <a:extLst>
              <a:ext uri="{FF2B5EF4-FFF2-40B4-BE49-F238E27FC236}">
                <a16:creationId xmlns:a16="http://schemas.microsoft.com/office/drawing/2014/main" id="{A177D1EE-A0BC-8C40-B1C7-536DB467904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113171" y="5933831"/>
            <a:ext cx="3144415" cy="603201"/>
          </a:xfrm>
          <a:prstGeom prst="rect">
            <a:avLst/>
          </a:prstGeom>
        </p:spPr>
      </p:pic>
      <p:pic>
        <p:nvPicPr>
          <p:cNvPr id="238" name="Picture 237">
            <a:extLst>
              <a:ext uri="{FF2B5EF4-FFF2-40B4-BE49-F238E27FC236}">
                <a16:creationId xmlns:a16="http://schemas.microsoft.com/office/drawing/2014/main" id="{3F7175F8-C6A6-6A44-A4A5-CCAE525B6A9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81335" y="3619961"/>
            <a:ext cx="2087852" cy="837553"/>
          </a:xfrm>
          <a:prstGeom prst="rect">
            <a:avLst/>
          </a:prstGeom>
        </p:spPr>
      </p:pic>
      <p:cxnSp>
        <p:nvCxnSpPr>
          <p:cNvPr id="239" name="Straight Connector 238">
            <a:extLst>
              <a:ext uri="{FF2B5EF4-FFF2-40B4-BE49-F238E27FC236}">
                <a16:creationId xmlns:a16="http://schemas.microsoft.com/office/drawing/2014/main" id="{EC8A2D62-906E-D148-975A-D335CD79B8C8}"/>
              </a:ext>
            </a:extLst>
          </p:cNvPr>
          <p:cNvCxnSpPr/>
          <p:nvPr/>
        </p:nvCxnSpPr>
        <p:spPr>
          <a:xfrm>
            <a:off x="1416177" y="4538206"/>
            <a:ext cx="9144000" cy="30921"/>
          </a:xfrm>
          <a:prstGeom prst="line">
            <a:avLst/>
          </a:prstGeom>
          <a:ln w="9525" cmpd="sng">
            <a:solidFill>
              <a:schemeClr val="tx1">
                <a:lumMod val="75000"/>
                <a:lumOff val="25000"/>
              </a:schemeClr>
            </a:solidFill>
            <a:prstDash val="dot"/>
          </a:ln>
          <a:effectLst/>
        </p:spPr>
        <p:style>
          <a:lnRef idx="2">
            <a:schemeClr val="accent1"/>
          </a:lnRef>
          <a:fillRef idx="0">
            <a:schemeClr val="accent1"/>
          </a:fillRef>
          <a:effectRef idx="1">
            <a:schemeClr val="accent1"/>
          </a:effectRef>
          <a:fontRef idx="minor">
            <a:schemeClr val="tx1"/>
          </a:fontRef>
        </p:style>
      </p:cxnSp>
      <p:sp>
        <p:nvSpPr>
          <p:cNvPr id="240" name="Rectangle 239">
            <a:extLst>
              <a:ext uri="{FF2B5EF4-FFF2-40B4-BE49-F238E27FC236}">
                <a16:creationId xmlns:a16="http://schemas.microsoft.com/office/drawing/2014/main" id="{216200BB-B892-E246-83D8-95DFFA10A285}"/>
              </a:ext>
            </a:extLst>
          </p:cNvPr>
          <p:cNvSpPr/>
          <p:nvPr/>
        </p:nvSpPr>
        <p:spPr>
          <a:xfrm>
            <a:off x="2007461" y="1422244"/>
            <a:ext cx="2302725" cy="2991078"/>
          </a:xfrm>
          <a:prstGeom prst="rect">
            <a:avLst/>
          </a:prstGeom>
          <a:solidFill>
            <a:srgbClr val="79D0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a:endParaRPr>
          </a:p>
        </p:txBody>
      </p:sp>
      <p:sp>
        <p:nvSpPr>
          <p:cNvPr id="241" name="Rectangle 240">
            <a:extLst>
              <a:ext uri="{FF2B5EF4-FFF2-40B4-BE49-F238E27FC236}">
                <a16:creationId xmlns:a16="http://schemas.microsoft.com/office/drawing/2014/main" id="{0EA702DB-BF2C-3441-BE65-4561365B57EF}"/>
              </a:ext>
            </a:extLst>
          </p:cNvPr>
          <p:cNvSpPr/>
          <p:nvPr/>
        </p:nvSpPr>
        <p:spPr>
          <a:xfrm>
            <a:off x="2007461" y="1102523"/>
            <a:ext cx="2302725" cy="319720"/>
          </a:xfrm>
          <a:prstGeom prst="rect">
            <a:avLst/>
          </a:prstGeom>
          <a:solidFill>
            <a:srgbClr val="33333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a:endParaRPr>
          </a:p>
        </p:txBody>
      </p:sp>
      <p:sp>
        <p:nvSpPr>
          <p:cNvPr id="242" name="TextBox 241">
            <a:extLst>
              <a:ext uri="{FF2B5EF4-FFF2-40B4-BE49-F238E27FC236}">
                <a16:creationId xmlns:a16="http://schemas.microsoft.com/office/drawing/2014/main" id="{8BA5DB13-3C82-A947-861D-84046DC35703}"/>
              </a:ext>
            </a:extLst>
          </p:cNvPr>
          <p:cNvSpPr txBox="1"/>
          <p:nvPr/>
        </p:nvSpPr>
        <p:spPr>
          <a:xfrm>
            <a:off x="2049084" y="894684"/>
            <a:ext cx="2178802" cy="26161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lumMod val="65000"/>
                    <a:lumOff val="35000"/>
                  </a:srgbClr>
                </a:solidFill>
                <a:effectLst/>
                <a:uLnTx/>
                <a:uFillTx/>
                <a:latin typeface="Arial Narrow" panose="020B0604020202020204" pitchFamily="34" charset="0"/>
                <a:ea typeface="ＭＳ Ｐゴシック"/>
                <a:cs typeface="Arial Narrow" panose="020B0604020202020204" pitchFamily="34" charset="0"/>
              </a:rPr>
              <a:t>AIRSPACE OPERATIONS &amp; SAFETY</a:t>
            </a:r>
          </a:p>
        </p:txBody>
      </p:sp>
      <p:sp>
        <p:nvSpPr>
          <p:cNvPr id="243" name="TextBox 242">
            <a:extLst>
              <a:ext uri="{FF2B5EF4-FFF2-40B4-BE49-F238E27FC236}">
                <a16:creationId xmlns:a16="http://schemas.microsoft.com/office/drawing/2014/main" id="{8FFD95B2-74EA-0345-9A12-AA9B4592F59E}"/>
              </a:ext>
            </a:extLst>
          </p:cNvPr>
          <p:cNvSpPr txBox="1"/>
          <p:nvPr/>
        </p:nvSpPr>
        <p:spPr>
          <a:xfrm>
            <a:off x="3059412" y="1126648"/>
            <a:ext cx="1154277"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a:ea typeface="ＭＳ Ｐゴシック"/>
                <a:cs typeface="Arial"/>
              </a:rPr>
              <a:t>AOSP</a:t>
            </a:r>
          </a:p>
        </p:txBody>
      </p:sp>
      <p:sp>
        <p:nvSpPr>
          <p:cNvPr id="244" name="TextBox 243">
            <a:extLst>
              <a:ext uri="{FF2B5EF4-FFF2-40B4-BE49-F238E27FC236}">
                <a16:creationId xmlns:a16="http://schemas.microsoft.com/office/drawing/2014/main" id="{00DC9F4E-CC30-AA40-82F6-FDA1BBA23D1B}"/>
              </a:ext>
            </a:extLst>
          </p:cNvPr>
          <p:cNvSpPr txBox="1"/>
          <p:nvPr/>
        </p:nvSpPr>
        <p:spPr>
          <a:xfrm>
            <a:off x="2136010" y="1450453"/>
            <a:ext cx="2150547" cy="1508105"/>
          </a:xfrm>
          <a:prstGeom prst="rect">
            <a:avLst/>
          </a:prstGeom>
          <a:noFill/>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lumMod val="75000"/>
                    <a:lumOff val="25000"/>
                  </a:prstClr>
                </a:solidFill>
                <a:effectLst/>
                <a:uLnTx/>
                <a:uFillTx/>
                <a:latin typeface="Arial" pitchFamily="34" charset="0"/>
                <a:ea typeface="ＭＳ Ｐゴシック"/>
                <a:cs typeface="Arial" pitchFamily="34" charset="0"/>
              </a:rPr>
              <a:t>PROJECTS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black">
                  <a:lumMod val="75000"/>
                  <a:lumOff val="25000"/>
                </a:prstClr>
              </a:solidFill>
              <a:effectLst/>
              <a:uLnTx/>
              <a:uFillTx/>
              <a:latin typeface="Arial" pitchFamily="34" charset="0"/>
              <a:ea typeface="ＭＳ Ｐゴシック"/>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Arial" pitchFamily="34" charset="0"/>
                <a:ea typeface="ＭＳ Ｐゴシック"/>
                <a:cs typeface="Arial" pitchFamily="34" charset="0"/>
              </a:rPr>
              <a:t>ATM Tech </a:t>
            </a:r>
            <a:br>
              <a:rPr kumimoji="0" lang="en-US" sz="1000" b="0" i="0" u="none" strike="noStrike" kern="1200" cap="none" spc="0" normalizeH="0" baseline="0" noProof="0" dirty="0">
                <a:ln>
                  <a:noFill/>
                </a:ln>
                <a:solidFill>
                  <a:prstClr val="black">
                    <a:lumMod val="75000"/>
                    <a:lumOff val="25000"/>
                  </a:prstClr>
                </a:solidFill>
                <a:effectLst/>
                <a:uLnTx/>
                <a:uFillTx/>
                <a:latin typeface="Arial" pitchFamily="34" charset="0"/>
                <a:ea typeface="ＭＳ Ｐゴシック"/>
                <a:cs typeface="Arial" pitchFamily="34" charset="0"/>
              </a:rPr>
            </a:br>
            <a:r>
              <a:rPr kumimoji="0" lang="en-US" sz="1000" b="0" i="0" u="none" strike="noStrike" kern="1200" cap="none" spc="0" normalizeH="0" baseline="0" noProof="0" dirty="0">
                <a:ln>
                  <a:noFill/>
                </a:ln>
                <a:solidFill>
                  <a:prstClr val="black">
                    <a:lumMod val="75000"/>
                    <a:lumOff val="25000"/>
                  </a:prstClr>
                </a:solidFill>
                <a:effectLst/>
                <a:uLnTx/>
                <a:uFillTx/>
                <a:latin typeface="Arial" pitchFamily="34" charset="0"/>
                <a:ea typeface="ＭＳ Ｐゴシック"/>
                <a:cs typeface="Arial" pitchFamily="34" charset="0"/>
              </a:rPr>
              <a:t>Demonstrations*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lumMod val="75000"/>
                  <a:lumOff val="25000"/>
                </a:prstClr>
              </a:solidFill>
              <a:effectLst/>
              <a:uLnTx/>
              <a:uFillTx/>
              <a:latin typeface="Arial" pitchFamily="34" charset="0"/>
              <a:ea typeface="ＭＳ Ｐゴシック"/>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Arial" pitchFamily="34" charset="0"/>
                <a:ea typeface="ＭＳ Ｐゴシック"/>
                <a:cs typeface="Arial" pitchFamily="34" charset="0"/>
              </a:rPr>
              <a:t>UTM*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lumMod val="75000"/>
                  <a:lumOff val="25000"/>
                </a:prstClr>
              </a:solidFill>
              <a:effectLst/>
              <a:uLnTx/>
              <a:uFillTx/>
              <a:latin typeface="Arial" pitchFamily="34" charset="0"/>
              <a:ea typeface="ＭＳ Ｐゴシック"/>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Arial" pitchFamily="34" charset="0"/>
                <a:ea typeface="ＭＳ Ｐゴシック"/>
                <a:cs typeface="Arial" pitchFamily="34" charset="0"/>
              </a:rPr>
              <a:t>ATM-X</a:t>
            </a:r>
          </a:p>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800" b="0" i="0" u="none" strike="noStrike" kern="1200" cap="none" spc="0" normalizeH="0" baseline="0" noProof="0" dirty="0">
                <a:ln>
                  <a:noFill/>
                </a:ln>
                <a:solidFill>
                  <a:prstClr val="black">
                    <a:lumMod val="75000"/>
                    <a:lumOff val="25000"/>
                  </a:prstClr>
                </a:solidFill>
                <a:effectLst/>
                <a:uLnTx/>
                <a:uFillTx/>
                <a:latin typeface="Arial" pitchFamily="34" charset="0"/>
                <a:ea typeface="ＭＳ Ｐゴシック"/>
                <a:cs typeface="Arial" pitchFamily="34" charset="0"/>
              </a:rPr>
            </a:br>
            <a:r>
              <a:rPr kumimoji="0" lang="en-US" sz="1000" b="0" i="0" u="none" strike="noStrike" kern="1200" cap="none" spc="0" normalizeH="0" baseline="0" noProof="0" dirty="0">
                <a:ln>
                  <a:noFill/>
                </a:ln>
                <a:solidFill>
                  <a:prstClr val="black">
                    <a:lumMod val="75000"/>
                    <a:lumOff val="25000"/>
                  </a:prstClr>
                </a:solidFill>
                <a:effectLst/>
                <a:uLnTx/>
                <a:uFillTx/>
                <a:latin typeface="Arial" pitchFamily="34" charset="0"/>
                <a:ea typeface="ＭＳ Ｐゴシック"/>
                <a:cs typeface="Arial" pitchFamily="34" charset="0"/>
              </a:rPr>
              <a:t>System-Wide Safety</a:t>
            </a:r>
          </a:p>
        </p:txBody>
      </p:sp>
      <p:pic>
        <p:nvPicPr>
          <p:cNvPr id="245" name="Picture 244" descr="1_web.png">
            <a:extLst>
              <a:ext uri="{FF2B5EF4-FFF2-40B4-BE49-F238E27FC236}">
                <a16:creationId xmlns:a16="http://schemas.microsoft.com/office/drawing/2014/main" id="{E7F02AC1-34A2-7845-A575-C17365FAF8E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43916" y="4087249"/>
            <a:ext cx="279257" cy="279257"/>
          </a:xfrm>
          <a:prstGeom prst="rect">
            <a:avLst/>
          </a:prstGeom>
        </p:spPr>
      </p:pic>
      <p:pic>
        <p:nvPicPr>
          <p:cNvPr id="246" name="Picture 245" descr="5_web.png">
            <a:extLst>
              <a:ext uri="{FF2B5EF4-FFF2-40B4-BE49-F238E27FC236}">
                <a16:creationId xmlns:a16="http://schemas.microsoft.com/office/drawing/2014/main" id="{51D01504-071E-B649-AE1B-60DC351C649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68922" y="4087249"/>
            <a:ext cx="279257" cy="279257"/>
          </a:xfrm>
          <a:prstGeom prst="rect">
            <a:avLst/>
          </a:prstGeom>
        </p:spPr>
      </p:pic>
      <p:pic>
        <p:nvPicPr>
          <p:cNvPr id="247" name="Picture 246" descr="6_web.png">
            <a:extLst>
              <a:ext uri="{FF2B5EF4-FFF2-40B4-BE49-F238E27FC236}">
                <a16:creationId xmlns:a16="http://schemas.microsoft.com/office/drawing/2014/main" id="{5597A6F8-83A5-D04E-8731-00096A3B811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393602" y="4087249"/>
            <a:ext cx="279257" cy="279257"/>
          </a:xfrm>
          <a:prstGeom prst="rect">
            <a:avLst/>
          </a:prstGeom>
        </p:spPr>
      </p:pic>
      <p:pic>
        <p:nvPicPr>
          <p:cNvPr id="248" name="Picture 247">
            <a:extLst>
              <a:ext uri="{FF2B5EF4-FFF2-40B4-BE49-F238E27FC236}">
                <a16:creationId xmlns:a16="http://schemas.microsoft.com/office/drawing/2014/main" id="{9B04F545-4C8B-9C41-8F5A-349CD56417A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060971" y="3632789"/>
            <a:ext cx="2087852" cy="819300"/>
          </a:xfrm>
          <a:prstGeom prst="rect">
            <a:avLst/>
          </a:prstGeom>
        </p:spPr>
      </p:pic>
      <p:sp>
        <p:nvSpPr>
          <p:cNvPr id="249" name="Rectangle 248">
            <a:extLst>
              <a:ext uri="{FF2B5EF4-FFF2-40B4-BE49-F238E27FC236}">
                <a16:creationId xmlns:a16="http://schemas.microsoft.com/office/drawing/2014/main" id="{2C33ACFE-86E0-044B-A05A-5E658A12ACBE}"/>
              </a:ext>
            </a:extLst>
          </p:cNvPr>
          <p:cNvSpPr/>
          <p:nvPr/>
        </p:nvSpPr>
        <p:spPr>
          <a:xfrm>
            <a:off x="4865433" y="1403648"/>
            <a:ext cx="2395959" cy="3009696"/>
          </a:xfrm>
          <a:prstGeom prst="rect">
            <a:avLst/>
          </a:prstGeom>
          <a:solidFill>
            <a:srgbClr val="FFD0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a:endParaRPr>
          </a:p>
        </p:txBody>
      </p:sp>
      <p:sp>
        <p:nvSpPr>
          <p:cNvPr id="250" name="Rectangle 249">
            <a:extLst>
              <a:ext uri="{FF2B5EF4-FFF2-40B4-BE49-F238E27FC236}">
                <a16:creationId xmlns:a16="http://schemas.microsoft.com/office/drawing/2014/main" id="{EBCC8E70-8755-EA42-82E9-121859777F10}"/>
              </a:ext>
            </a:extLst>
          </p:cNvPr>
          <p:cNvSpPr/>
          <p:nvPr/>
        </p:nvSpPr>
        <p:spPr>
          <a:xfrm>
            <a:off x="4865433" y="1102523"/>
            <a:ext cx="2384385" cy="319720"/>
          </a:xfrm>
          <a:prstGeom prst="rect">
            <a:avLst/>
          </a:prstGeom>
          <a:solidFill>
            <a:srgbClr val="33333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a:endParaRPr>
          </a:p>
        </p:txBody>
      </p:sp>
      <p:sp>
        <p:nvSpPr>
          <p:cNvPr id="251" name="TextBox 250">
            <a:extLst>
              <a:ext uri="{FF2B5EF4-FFF2-40B4-BE49-F238E27FC236}">
                <a16:creationId xmlns:a16="http://schemas.microsoft.com/office/drawing/2014/main" id="{A2CC56B8-5D6B-1D4F-A3B7-6FBA83C9AB7C}"/>
              </a:ext>
            </a:extLst>
          </p:cNvPr>
          <p:cNvSpPr txBox="1"/>
          <p:nvPr/>
        </p:nvSpPr>
        <p:spPr>
          <a:xfrm>
            <a:off x="5015310" y="894684"/>
            <a:ext cx="2098158" cy="2616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lumMod val="65000"/>
                    <a:lumOff val="35000"/>
                  </a:srgbClr>
                </a:solidFill>
                <a:effectLst/>
                <a:uLnTx/>
                <a:uFillTx/>
                <a:latin typeface="Arial Narrow" panose="020B0604020202020204" pitchFamily="34" charset="0"/>
                <a:ea typeface="ＭＳ Ｐゴシック"/>
                <a:cs typeface="Arial Narrow" panose="020B0604020202020204" pitchFamily="34" charset="0"/>
              </a:rPr>
              <a:t>ADVANCED AIR VEHICLES</a:t>
            </a:r>
          </a:p>
        </p:txBody>
      </p:sp>
      <p:sp>
        <p:nvSpPr>
          <p:cNvPr id="252" name="TextBox 251">
            <a:extLst>
              <a:ext uri="{FF2B5EF4-FFF2-40B4-BE49-F238E27FC236}">
                <a16:creationId xmlns:a16="http://schemas.microsoft.com/office/drawing/2014/main" id="{CE36FD3B-AAB5-6E45-A14E-27513885F47A}"/>
              </a:ext>
            </a:extLst>
          </p:cNvPr>
          <p:cNvSpPr txBox="1"/>
          <p:nvPr/>
        </p:nvSpPr>
        <p:spPr>
          <a:xfrm>
            <a:off x="6141970" y="1126648"/>
            <a:ext cx="1067688"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a:ea typeface="ＭＳ Ｐゴシック"/>
                <a:cs typeface="Arial"/>
              </a:rPr>
              <a:t>AAVP</a:t>
            </a:r>
          </a:p>
        </p:txBody>
      </p:sp>
      <p:sp>
        <p:nvSpPr>
          <p:cNvPr id="253" name="TextBox 252">
            <a:extLst>
              <a:ext uri="{FF2B5EF4-FFF2-40B4-BE49-F238E27FC236}">
                <a16:creationId xmlns:a16="http://schemas.microsoft.com/office/drawing/2014/main" id="{B3F14536-0D76-E440-84FC-768264DE043F}"/>
              </a:ext>
            </a:extLst>
          </p:cNvPr>
          <p:cNvSpPr txBox="1"/>
          <p:nvPr/>
        </p:nvSpPr>
        <p:spPr>
          <a:xfrm>
            <a:off x="4853055" y="1450453"/>
            <a:ext cx="2582911" cy="2677656"/>
          </a:xfrm>
          <a:prstGeom prst="rect">
            <a:avLst/>
          </a:prstGeom>
          <a:noFill/>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lumMod val="75000"/>
                    <a:lumOff val="25000"/>
                  </a:prstClr>
                </a:solidFill>
                <a:effectLst/>
                <a:uLnTx/>
                <a:uFillTx/>
                <a:latin typeface="Arial" pitchFamily="34" charset="0"/>
                <a:ea typeface="ＭＳ Ｐゴシック"/>
                <a:cs typeface="Arial" pitchFamily="34" charset="0"/>
              </a:rPr>
              <a:t>PROJECTS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black">
                  <a:lumMod val="75000"/>
                  <a:lumOff val="25000"/>
                </a:prstClr>
              </a:solidFill>
              <a:effectLst/>
              <a:uLnTx/>
              <a:uFillTx/>
              <a:latin typeface="Arial" pitchFamily="34" charset="0"/>
              <a:ea typeface="ＭＳ Ｐゴシック"/>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Arial" pitchFamily="34" charset="0"/>
                <a:ea typeface="ＭＳ Ｐゴシック"/>
                <a:cs typeface="Arial" pitchFamily="34" charset="0"/>
              </a:rPr>
              <a:t>Advanced Air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Arial" pitchFamily="34" charset="0"/>
                <a:ea typeface="ＭＳ Ｐゴシック"/>
                <a:cs typeface="Arial" pitchFamily="34" charset="0"/>
              </a:rPr>
              <a:t>Transport Technology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lumMod val="75000"/>
                  <a:lumOff val="25000"/>
                </a:prstClr>
              </a:solidFill>
              <a:effectLst/>
              <a:uLnTx/>
              <a:uFillTx/>
              <a:latin typeface="Arial" pitchFamily="34" charset="0"/>
              <a:ea typeface="ＭＳ Ｐゴシック"/>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Arial" pitchFamily="34" charset="0"/>
                <a:ea typeface="ＭＳ Ｐゴシック"/>
                <a:cs typeface="Arial" pitchFamily="34" charset="0"/>
              </a:rPr>
              <a:t>Hybrid Thermally Efficient Core**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000" dirty="0">
              <a:solidFill>
                <a:prstClr val="black">
                  <a:lumMod val="75000"/>
                  <a:lumOff val="25000"/>
                </a:prstClr>
              </a:solidFill>
              <a:latin typeface="Arial" pitchFamily="34" charset="0"/>
              <a:ea typeface="ＭＳ Ｐゴシック"/>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Arial" pitchFamily="34" charset="0"/>
                <a:ea typeface="ＭＳ Ｐゴシック"/>
                <a:cs typeface="Arial" pitchFamily="34" charset="0"/>
              </a:rPr>
              <a:t>Hi-Rate Composite Aircraft Manufacturing**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lumMod val="75000"/>
                  <a:lumOff val="25000"/>
                </a:prstClr>
              </a:solidFill>
              <a:effectLst/>
              <a:uLnTx/>
              <a:uFillTx/>
              <a:latin typeface="Arial" pitchFamily="34" charset="0"/>
              <a:ea typeface="ＭＳ Ｐゴシック"/>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Arial" pitchFamily="34" charset="0"/>
                <a:ea typeface="ＭＳ Ｐゴシック"/>
                <a:cs typeface="Arial" pitchFamily="34" charset="0"/>
              </a:rPr>
              <a:t>Commercial Supersonic Technology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lumMod val="75000"/>
                  <a:lumOff val="25000"/>
                </a:prstClr>
              </a:solidFill>
              <a:effectLst/>
              <a:uLnTx/>
              <a:uFillTx/>
              <a:latin typeface="Arial" pitchFamily="34" charset="0"/>
              <a:ea typeface="ＭＳ Ｐゴシック"/>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Arial" pitchFamily="34" charset="0"/>
                <a:ea typeface="ＭＳ Ｐゴシック"/>
                <a:cs typeface="Arial" pitchFamily="34" charset="0"/>
              </a:rPr>
              <a:t>Revolutionary Vertical Lift Technology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lumMod val="75000"/>
                  <a:lumOff val="25000"/>
                </a:prstClr>
              </a:solidFill>
              <a:effectLst/>
              <a:uLnTx/>
              <a:uFillTx/>
              <a:latin typeface="Arial" pitchFamily="34" charset="0"/>
              <a:ea typeface="ＭＳ Ｐゴシック"/>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Arial" pitchFamily="34" charset="0"/>
                <a:ea typeface="ＭＳ Ｐゴシック"/>
                <a:cs typeface="Arial" pitchFamily="34" charset="0"/>
              </a:rPr>
              <a:t>Advanced Composites*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lumMod val="75000"/>
                  <a:lumOff val="25000"/>
                </a:prstClr>
              </a:solidFill>
              <a:effectLst/>
              <a:uLnTx/>
              <a:uFillTx/>
              <a:latin typeface="Arial" pitchFamily="34" charset="0"/>
              <a:ea typeface="ＭＳ Ｐゴシック"/>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Arial" pitchFamily="34" charset="0"/>
                <a:ea typeface="ＭＳ Ｐゴシック"/>
                <a:cs typeface="Arial" pitchFamily="34" charset="0"/>
              </a:rPr>
              <a:t>Hypersonic Technology</a:t>
            </a:r>
          </a:p>
        </p:txBody>
      </p:sp>
      <p:pic>
        <p:nvPicPr>
          <p:cNvPr id="254" name="Picture 253">
            <a:extLst>
              <a:ext uri="{FF2B5EF4-FFF2-40B4-BE49-F238E27FC236}">
                <a16:creationId xmlns:a16="http://schemas.microsoft.com/office/drawing/2014/main" id="{E05F06C1-FAFB-1549-A09F-8D9718E0777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939778" y="3619961"/>
            <a:ext cx="2087852" cy="837553"/>
          </a:xfrm>
          <a:prstGeom prst="rect">
            <a:avLst/>
          </a:prstGeom>
        </p:spPr>
      </p:pic>
      <p:sp>
        <p:nvSpPr>
          <p:cNvPr id="255" name="Rectangle 254">
            <a:extLst>
              <a:ext uri="{FF2B5EF4-FFF2-40B4-BE49-F238E27FC236}">
                <a16:creationId xmlns:a16="http://schemas.microsoft.com/office/drawing/2014/main" id="{F62B47D7-CF46-9F47-9DA1-2F73C61FF0A5}"/>
              </a:ext>
            </a:extLst>
          </p:cNvPr>
          <p:cNvSpPr/>
          <p:nvPr/>
        </p:nvSpPr>
        <p:spPr>
          <a:xfrm>
            <a:off x="7825468" y="1403648"/>
            <a:ext cx="2387183" cy="3009770"/>
          </a:xfrm>
          <a:prstGeom prst="rect">
            <a:avLst/>
          </a:prstGeom>
          <a:solidFill>
            <a:srgbClr val="F58D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a:endParaRPr>
          </a:p>
        </p:txBody>
      </p:sp>
      <p:sp>
        <p:nvSpPr>
          <p:cNvPr id="256" name="Rectangle 255">
            <a:extLst>
              <a:ext uri="{FF2B5EF4-FFF2-40B4-BE49-F238E27FC236}">
                <a16:creationId xmlns:a16="http://schemas.microsoft.com/office/drawing/2014/main" id="{A0FDEBA0-1677-7441-8BDE-F4D74E3FB871}"/>
              </a:ext>
            </a:extLst>
          </p:cNvPr>
          <p:cNvSpPr/>
          <p:nvPr/>
        </p:nvSpPr>
        <p:spPr>
          <a:xfrm>
            <a:off x="7832586" y="1102523"/>
            <a:ext cx="2380066" cy="319720"/>
          </a:xfrm>
          <a:prstGeom prst="rect">
            <a:avLst/>
          </a:prstGeom>
          <a:solidFill>
            <a:srgbClr val="33333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a:endParaRPr>
          </a:p>
        </p:txBody>
      </p:sp>
      <p:sp>
        <p:nvSpPr>
          <p:cNvPr id="257" name="TextBox 256">
            <a:extLst>
              <a:ext uri="{FF2B5EF4-FFF2-40B4-BE49-F238E27FC236}">
                <a16:creationId xmlns:a16="http://schemas.microsoft.com/office/drawing/2014/main" id="{E2D0AFD6-C3FE-A444-9F09-6EEB33447D27}"/>
              </a:ext>
            </a:extLst>
          </p:cNvPr>
          <p:cNvSpPr txBox="1"/>
          <p:nvPr/>
        </p:nvSpPr>
        <p:spPr>
          <a:xfrm>
            <a:off x="7786550" y="894684"/>
            <a:ext cx="2093544" cy="2616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lumMod val="65000"/>
                    <a:lumOff val="35000"/>
                  </a:srgbClr>
                </a:solidFill>
                <a:effectLst/>
                <a:uLnTx/>
                <a:uFillTx/>
                <a:latin typeface="Arial Narrow" panose="020B0604020202020204" pitchFamily="34" charset="0"/>
                <a:ea typeface="ＭＳ Ｐゴシック"/>
                <a:cs typeface="Arial Narrow" panose="020B0604020202020204" pitchFamily="34" charset="0"/>
              </a:rPr>
              <a:t>INTEGRATED AVIATION SYSTEMS</a:t>
            </a:r>
          </a:p>
        </p:txBody>
      </p:sp>
      <p:sp>
        <p:nvSpPr>
          <p:cNvPr id="258" name="TextBox 257">
            <a:extLst>
              <a:ext uri="{FF2B5EF4-FFF2-40B4-BE49-F238E27FC236}">
                <a16:creationId xmlns:a16="http://schemas.microsoft.com/office/drawing/2014/main" id="{FDE0BDE3-0A5A-2C4B-A71A-795ED7A40171}"/>
              </a:ext>
            </a:extLst>
          </p:cNvPr>
          <p:cNvSpPr txBox="1"/>
          <p:nvPr/>
        </p:nvSpPr>
        <p:spPr>
          <a:xfrm>
            <a:off x="9085783" y="1126648"/>
            <a:ext cx="1067688"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a:ea typeface="ＭＳ Ｐゴシック"/>
                <a:cs typeface="Arial"/>
              </a:rPr>
              <a:t>IASP</a:t>
            </a:r>
          </a:p>
        </p:txBody>
      </p:sp>
      <p:sp>
        <p:nvSpPr>
          <p:cNvPr id="259" name="TextBox 258">
            <a:extLst>
              <a:ext uri="{FF2B5EF4-FFF2-40B4-BE49-F238E27FC236}">
                <a16:creationId xmlns:a16="http://schemas.microsoft.com/office/drawing/2014/main" id="{D34F8A7B-C0B3-8742-A3CD-3188B4713E40}"/>
              </a:ext>
            </a:extLst>
          </p:cNvPr>
          <p:cNvSpPr txBox="1"/>
          <p:nvPr/>
        </p:nvSpPr>
        <p:spPr>
          <a:xfrm>
            <a:off x="7826712" y="1450453"/>
            <a:ext cx="2360282" cy="2215991"/>
          </a:xfrm>
          <a:prstGeom prst="rect">
            <a:avLst/>
          </a:prstGeom>
          <a:noFill/>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lumMod val="75000"/>
                    <a:lumOff val="25000"/>
                  </a:prstClr>
                </a:solidFill>
                <a:effectLst/>
                <a:uLnTx/>
                <a:uFillTx/>
                <a:latin typeface="Arial" pitchFamily="34" charset="0"/>
                <a:ea typeface="ＭＳ Ｐゴシック"/>
                <a:cs typeface="Arial" pitchFamily="34" charset="0"/>
              </a:rPr>
              <a:t>PROJECTS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black">
                  <a:lumMod val="75000"/>
                  <a:lumOff val="25000"/>
                </a:prstClr>
              </a:solidFill>
              <a:effectLst/>
              <a:uLnTx/>
              <a:uFillTx/>
              <a:latin typeface="Arial" pitchFamily="34" charset="0"/>
              <a:ea typeface="ＭＳ Ｐゴシック"/>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Arial" pitchFamily="34" charset="0"/>
                <a:ea typeface="ＭＳ Ｐゴシック"/>
                <a:cs typeface="Arial" pitchFamily="34" charset="0"/>
              </a:rPr>
              <a:t>UAS in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Arial" pitchFamily="34" charset="0"/>
                <a:ea typeface="ＭＳ Ｐゴシック"/>
                <a:cs typeface="Arial" pitchFamily="34" charset="0"/>
              </a:rPr>
              <a:t>the NAS*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lumMod val="75000"/>
                  <a:lumOff val="25000"/>
                </a:prstClr>
              </a:solidFill>
              <a:effectLst/>
              <a:uLnTx/>
              <a:uFillTx/>
              <a:latin typeface="Arial" pitchFamily="34" charset="0"/>
              <a:ea typeface="ＭＳ Ｐゴシック"/>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Arial" pitchFamily="34" charset="0"/>
                <a:ea typeface="ＭＳ Ｐゴシック"/>
                <a:cs typeface="Arial" pitchFamily="34" charset="0"/>
              </a:rPr>
              <a:t>Flight Demonstrations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Arial" pitchFamily="34" charset="0"/>
                <a:ea typeface="ＭＳ Ｐゴシック"/>
                <a:cs typeface="Arial" pitchFamily="34" charset="0"/>
              </a:rPr>
              <a:t>and Capabilities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lumMod val="75000"/>
                  <a:lumOff val="25000"/>
                </a:prstClr>
              </a:solidFill>
              <a:effectLst/>
              <a:uLnTx/>
              <a:uFillTx/>
              <a:latin typeface="Arial" pitchFamily="34" charset="0"/>
              <a:ea typeface="ＭＳ Ｐゴシック"/>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Arial" pitchFamily="34" charset="0"/>
                <a:ea typeface="ＭＳ Ｐゴシック"/>
                <a:cs typeface="Arial" pitchFamily="34" charset="0"/>
              </a:rPr>
              <a:t>Low Boom Flight Demonstrator</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000" dirty="0">
              <a:solidFill>
                <a:prstClr val="black">
                  <a:lumMod val="75000"/>
                  <a:lumOff val="25000"/>
                </a:prstClr>
              </a:solidFill>
              <a:latin typeface="Arial" pitchFamily="34" charset="0"/>
              <a:ea typeface="ＭＳ Ｐゴシック"/>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Arial" pitchFamily="34" charset="0"/>
                <a:ea typeface="ＭＳ Ｐゴシック"/>
                <a:cs typeface="Arial" pitchFamily="34" charset="0"/>
              </a:rPr>
              <a:t>Electrified Powertrain Flight Demonstration**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000" dirty="0">
              <a:solidFill>
                <a:prstClr val="black">
                  <a:lumMod val="75000"/>
                  <a:lumOff val="25000"/>
                </a:prstClr>
              </a:solidFill>
              <a:latin typeface="Arial" pitchFamily="34" charset="0"/>
              <a:ea typeface="ＭＳ Ｐゴシック"/>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Arial" pitchFamily="34" charset="0"/>
                <a:ea typeface="ＭＳ Ｐゴシック"/>
                <a:cs typeface="Arial" pitchFamily="34" charset="0"/>
              </a:rPr>
              <a:t>Advanced Air Mobility</a:t>
            </a:r>
          </a:p>
        </p:txBody>
      </p:sp>
      <p:sp>
        <p:nvSpPr>
          <p:cNvPr id="260" name="Rectangle 259">
            <a:extLst>
              <a:ext uri="{FF2B5EF4-FFF2-40B4-BE49-F238E27FC236}">
                <a16:creationId xmlns:a16="http://schemas.microsoft.com/office/drawing/2014/main" id="{BB591B98-958F-A343-8630-12FBF7D78004}"/>
              </a:ext>
            </a:extLst>
          </p:cNvPr>
          <p:cNvSpPr/>
          <p:nvPr/>
        </p:nvSpPr>
        <p:spPr>
          <a:xfrm>
            <a:off x="1993488" y="4770242"/>
            <a:ext cx="4336522" cy="1606992"/>
          </a:xfrm>
          <a:prstGeom prst="rect">
            <a:avLst/>
          </a:prstGeom>
          <a:solidFill>
            <a:srgbClr val="BAD7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a:endParaRPr>
          </a:p>
        </p:txBody>
      </p:sp>
      <p:sp>
        <p:nvSpPr>
          <p:cNvPr id="261" name="Rectangle 260">
            <a:extLst>
              <a:ext uri="{FF2B5EF4-FFF2-40B4-BE49-F238E27FC236}">
                <a16:creationId xmlns:a16="http://schemas.microsoft.com/office/drawing/2014/main" id="{83DA0A88-8910-8F4F-8338-8DAC1731232F}"/>
              </a:ext>
            </a:extLst>
          </p:cNvPr>
          <p:cNvSpPr/>
          <p:nvPr/>
        </p:nvSpPr>
        <p:spPr>
          <a:xfrm>
            <a:off x="1993489" y="4770241"/>
            <a:ext cx="4336520" cy="319720"/>
          </a:xfrm>
          <a:prstGeom prst="rect">
            <a:avLst/>
          </a:prstGeom>
          <a:solidFill>
            <a:srgbClr val="33333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a:endParaRPr>
          </a:p>
        </p:txBody>
      </p:sp>
      <p:sp>
        <p:nvSpPr>
          <p:cNvPr id="262" name="TextBox 261">
            <a:extLst>
              <a:ext uri="{FF2B5EF4-FFF2-40B4-BE49-F238E27FC236}">
                <a16:creationId xmlns:a16="http://schemas.microsoft.com/office/drawing/2014/main" id="{7B5476CB-7C4A-3C40-91F0-CFCD003327E6}"/>
              </a:ext>
            </a:extLst>
          </p:cNvPr>
          <p:cNvSpPr txBox="1"/>
          <p:nvPr/>
        </p:nvSpPr>
        <p:spPr>
          <a:xfrm>
            <a:off x="1993487" y="4560664"/>
            <a:ext cx="4336522" cy="2616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lumMod val="65000"/>
                    <a:lumOff val="35000"/>
                  </a:srgbClr>
                </a:solidFill>
                <a:effectLst/>
                <a:uLnTx/>
                <a:uFillTx/>
                <a:latin typeface="Arial Narrow" panose="020B0604020202020204" pitchFamily="34" charset="0"/>
                <a:ea typeface="ＭＳ Ｐゴシック"/>
                <a:cs typeface="Arial Narrow" panose="020B0604020202020204" pitchFamily="34" charset="0"/>
              </a:rPr>
              <a:t>TRANSFORMATIVE AERONAUTICS CONCEPTS</a:t>
            </a:r>
          </a:p>
        </p:txBody>
      </p:sp>
      <p:sp>
        <p:nvSpPr>
          <p:cNvPr id="263" name="TextBox 262">
            <a:extLst>
              <a:ext uri="{FF2B5EF4-FFF2-40B4-BE49-F238E27FC236}">
                <a16:creationId xmlns:a16="http://schemas.microsoft.com/office/drawing/2014/main" id="{930A12D2-9C7F-3449-8CD4-3872C6E9A8FA}"/>
              </a:ext>
            </a:extLst>
          </p:cNvPr>
          <p:cNvSpPr txBox="1"/>
          <p:nvPr/>
        </p:nvSpPr>
        <p:spPr>
          <a:xfrm>
            <a:off x="5262322" y="4794366"/>
            <a:ext cx="1067688"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a:ea typeface="ＭＳ Ｐゴシック"/>
                <a:cs typeface="Arial"/>
              </a:rPr>
              <a:t>TACP</a:t>
            </a:r>
          </a:p>
        </p:txBody>
      </p:sp>
      <p:sp>
        <p:nvSpPr>
          <p:cNvPr id="264" name="TextBox 263">
            <a:extLst>
              <a:ext uri="{FF2B5EF4-FFF2-40B4-BE49-F238E27FC236}">
                <a16:creationId xmlns:a16="http://schemas.microsoft.com/office/drawing/2014/main" id="{98CCEA6B-DF79-834B-8247-63D91909C2A2}"/>
              </a:ext>
            </a:extLst>
          </p:cNvPr>
          <p:cNvSpPr txBox="1"/>
          <p:nvPr/>
        </p:nvSpPr>
        <p:spPr>
          <a:xfrm>
            <a:off x="2020033" y="5116463"/>
            <a:ext cx="3114871" cy="1169551"/>
          </a:xfrm>
          <a:prstGeom prst="rect">
            <a:avLst/>
          </a:prstGeom>
          <a:noFill/>
          <a:effectLst/>
        </p:spPr>
        <p:txBody>
          <a:bodyPr wrap="square" numCol="1"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lumMod val="75000"/>
                    <a:lumOff val="25000"/>
                  </a:prstClr>
                </a:solidFill>
                <a:effectLst/>
                <a:uLnTx/>
                <a:uFillTx/>
                <a:latin typeface="Arial" pitchFamily="34" charset="0"/>
                <a:ea typeface="ＭＳ Ｐゴシック"/>
                <a:cs typeface="Arial" pitchFamily="34" charset="0"/>
              </a:rPr>
              <a:t>PROJECTS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lumMod val="75000"/>
                  <a:lumOff val="25000"/>
                </a:prstClr>
              </a:solidFill>
              <a:effectLst/>
              <a:uLnTx/>
              <a:uFillTx/>
              <a:latin typeface="Arial" pitchFamily="34" charset="0"/>
              <a:ea typeface="ＭＳ Ｐゴシック"/>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Arial" pitchFamily="34" charset="0"/>
                <a:ea typeface="ＭＳ Ｐゴシック"/>
                <a:cs typeface="Arial" pitchFamily="34" charset="0"/>
              </a:rPr>
              <a:t>Convergent Aeronautics Solutions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lumMod val="75000"/>
                  <a:lumOff val="25000"/>
                </a:prstClr>
              </a:solidFill>
              <a:effectLst/>
              <a:uLnTx/>
              <a:uFillTx/>
              <a:latin typeface="Arial" pitchFamily="34" charset="0"/>
              <a:ea typeface="ＭＳ Ｐゴシック"/>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Arial" pitchFamily="34" charset="0"/>
                <a:ea typeface="ＭＳ Ｐゴシック"/>
                <a:cs typeface="Arial" pitchFamily="34" charset="0"/>
              </a:rPr>
              <a:t>Transformational Tools and Technologies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lumMod val="75000"/>
                  <a:lumOff val="25000"/>
                </a:prstClr>
              </a:solidFill>
              <a:effectLst/>
              <a:uLnTx/>
              <a:uFillTx/>
              <a:latin typeface="Arial" pitchFamily="34" charset="0"/>
              <a:ea typeface="ＭＳ Ｐゴシック"/>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Arial" pitchFamily="34" charset="0"/>
                <a:ea typeface="ＭＳ Ｐゴシック"/>
                <a:cs typeface="Arial" pitchFamily="34" charset="0"/>
              </a:rPr>
              <a:t>University Innovation</a:t>
            </a:r>
          </a:p>
        </p:txBody>
      </p:sp>
      <p:sp>
        <p:nvSpPr>
          <p:cNvPr id="265" name="TextBox 264">
            <a:extLst>
              <a:ext uri="{FF2B5EF4-FFF2-40B4-BE49-F238E27FC236}">
                <a16:creationId xmlns:a16="http://schemas.microsoft.com/office/drawing/2014/main" id="{85FF5C98-6D41-1F40-8566-9399105BAD87}"/>
              </a:ext>
            </a:extLst>
          </p:cNvPr>
          <p:cNvSpPr txBox="1"/>
          <p:nvPr/>
        </p:nvSpPr>
        <p:spPr>
          <a:xfrm rot="16200000">
            <a:off x="724154" y="2471005"/>
            <a:ext cx="191135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75000"/>
                    <a:lumOff val="25000"/>
                  </a:srgbClr>
                </a:solidFill>
                <a:effectLst/>
                <a:uLnTx/>
                <a:uFillTx/>
                <a:latin typeface="Arial" pitchFamily="34" charset="0"/>
                <a:ea typeface="ＭＳ Ｐゴシック"/>
                <a:cs typeface="Arial" pitchFamily="34" charset="0"/>
              </a:rPr>
              <a:t>MISSION PROGRAMS</a:t>
            </a:r>
          </a:p>
        </p:txBody>
      </p:sp>
      <p:sp>
        <p:nvSpPr>
          <p:cNvPr id="266" name="TextBox 265">
            <a:extLst>
              <a:ext uri="{FF2B5EF4-FFF2-40B4-BE49-F238E27FC236}">
                <a16:creationId xmlns:a16="http://schemas.microsoft.com/office/drawing/2014/main" id="{82F3A82B-C2CC-1A47-949F-DDE03A881935}"/>
              </a:ext>
            </a:extLst>
          </p:cNvPr>
          <p:cNvSpPr txBox="1"/>
          <p:nvPr/>
        </p:nvSpPr>
        <p:spPr>
          <a:xfrm rot="16200000">
            <a:off x="814338" y="5495403"/>
            <a:ext cx="180626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75000"/>
                    <a:lumOff val="25000"/>
                  </a:srgbClr>
                </a:solidFill>
                <a:effectLst/>
                <a:uLnTx/>
                <a:uFillTx/>
                <a:latin typeface="Arial" pitchFamily="34" charset="0"/>
                <a:ea typeface="ＭＳ Ｐゴシック"/>
                <a:cs typeface="Arial" pitchFamily="34" charset="0"/>
              </a:rPr>
              <a:t>SEEDLING PROGRAM</a:t>
            </a:r>
          </a:p>
        </p:txBody>
      </p:sp>
      <p:pic>
        <p:nvPicPr>
          <p:cNvPr id="267" name="Picture 266" descr="1_web.png">
            <a:extLst>
              <a:ext uri="{FF2B5EF4-FFF2-40B4-BE49-F238E27FC236}">
                <a16:creationId xmlns:a16="http://schemas.microsoft.com/office/drawing/2014/main" id="{AB6C8641-BC41-6447-AA03-BB1E460DD20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361062" y="6037104"/>
            <a:ext cx="274320" cy="274320"/>
          </a:xfrm>
          <a:prstGeom prst="rect">
            <a:avLst/>
          </a:prstGeom>
        </p:spPr>
      </p:pic>
      <p:pic>
        <p:nvPicPr>
          <p:cNvPr id="268" name="Picture 267" descr="2_web.png">
            <a:extLst>
              <a:ext uri="{FF2B5EF4-FFF2-40B4-BE49-F238E27FC236}">
                <a16:creationId xmlns:a16="http://schemas.microsoft.com/office/drawing/2014/main" id="{FD15F913-F004-F44D-8B86-3837D9F2EAA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684667" y="6037104"/>
            <a:ext cx="274320" cy="274320"/>
          </a:xfrm>
          <a:prstGeom prst="rect">
            <a:avLst/>
          </a:prstGeom>
        </p:spPr>
      </p:pic>
      <p:pic>
        <p:nvPicPr>
          <p:cNvPr id="269" name="Picture 268" descr="3_web.png">
            <a:extLst>
              <a:ext uri="{FF2B5EF4-FFF2-40B4-BE49-F238E27FC236}">
                <a16:creationId xmlns:a16="http://schemas.microsoft.com/office/drawing/2014/main" id="{2512A44B-1E9A-F24D-A431-708AC1D1351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008272" y="6037104"/>
            <a:ext cx="274320" cy="274320"/>
          </a:xfrm>
          <a:prstGeom prst="rect">
            <a:avLst/>
          </a:prstGeom>
        </p:spPr>
      </p:pic>
      <p:pic>
        <p:nvPicPr>
          <p:cNvPr id="270" name="Picture 269" descr="5_web.png">
            <a:extLst>
              <a:ext uri="{FF2B5EF4-FFF2-40B4-BE49-F238E27FC236}">
                <a16:creationId xmlns:a16="http://schemas.microsoft.com/office/drawing/2014/main" id="{2EB5B83B-621F-F24E-914D-7AF488A1DA2A}"/>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655482" y="6037104"/>
            <a:ext cx="274320" cy="274320"/>
          </a:xfrm>
          <a:prstGeom prst="rect">
            <a:avLst/>
          </a:prstGeom>
        </p:spPr>
      </p:pic>
      <p:pic>
        <p:nvPicPr>
          <p:cNvPr id="271" name="Picture 270" descr="6_web.png">
            <a:extLst>
              <a:ext uri="{FF2B5EF4-FFF2-40B4-BE49-F238E27FC236}">
                <a16:creationId xmlns:a16="http://schemas.microsoft.com/office/drawing/2014/main" id="{E669078C-546D-E843-8959-5E99F2CC30E1}"/>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979087" y="6037104"/>
            <a:ext cx="274320" cy="274320"/>
          </a:xfrm>
          <a:prstGeom prst="rect">
            <a:avLst/>
          </a:prstGeom>
        </p:spPr>
      </p:pic>
      <p:sp>
        <p:nvSpPr>
          <p:cNvPr id="272" name="TextBox 271">
            <a:extLst>
              <a:ext uri="{FF2B5EF4-FFF2-40B4-BE49-F238E27FC236}">
                <a16:creationId xmlns:a16="http://schemas.microsoft.com/office/drawing/2014/main" id="{F5D75D8B-86C7-F549-B05B-98816701AF6F}"/>
              </a:ext>
            </a:extLst>
          </p:cNvPr>
          <p:cNvSpPr txBox="1"/>
          <p:nvPr/>
        </p:nvSpPr>
        <p:spPr>
          <a:xfrm>
            <a:off x="8017117" y="4180102"/>
            <a:ext cx="2017019" cy="2616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lumMod val="65000"/>
                    <a:lumOff val="35000"/>
                  </a:srgbClr>
                </a:solidFill>
                <a:effectLst/>
                <a:uLnTx/>
                <a:uFillTx/>
                <a:latin typeface="Arial Narrow" panose="020B0604020202020204" pitchFamily="34" charset="0"/>
                <a:ea typeface="ＭＳ Ｐゴシック"/>
                <a:cs typeface="Arial Narrow" panose="020B0604020202020204" pitchFamily="34" charset="0"/>
              </a:rPr>
              <a:t>Integration and Flight</a:t>
            </a:r>
          </a:p>
        </p:txBody>
      </p:sp>
      <p:pic>
        <p:nvPicPr>
          <p:cNvPr id="274" name="Picture 273" descr="2_web.png">
            <a:extLst>
              <a:ext uri="{FF2B5EF4-FFF2-40B4-BE49-F238E27FC236}">
                <a16:creationId xmlns:a16="http://schemas.microsoft.com/office/drawing/2014/main" id="{E5B043F4-F3EB-D642-8DE7-0C5CF7E395D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554486" y="4087435"/>
            <a:ext cx="274320" cy="274320"/>
          </a:xfrm>
          <a:prstGeom prst="rect">
            <a:avLst/>
          </a:prstGeom>
        </p:spPr>
      </p:pic>
      <p:pic>
        <p:nvPicPr>
          <p:cNvPr id="275" name="Picture 274" descr="3_web.png">
            <a:extLst>
              <a:ext uri="{FF2B5EF4-FFF2-40B4-BE49-F238E27FC236}">
                <a16:creationId xmlns:a16="http://schemas.microsoft.com/office/drawing/2014/main" id="{E5EB19D6-5A55-9642-8671-2D1C36FD6A2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860812" y="4087435"/>
            <a:ext cx="274320" cy="274320"/>
          </a:xfrm>
          <a:prstGeom prst="rect">
            <a:avLst/>
          </a:prstGeom>
        </p:spPr>
      </p:pic>
      <p:pic>
        <p:nvPicPr>
          <p:cNvPr id="276" name="Picture 275" descr="1_web.png">
            <a:extLst>
              <a:ext uri="{FF2B5EF4-FFF2-40B4-BE49-F238E27FC236}">
                <a16:creationId xmlns:a16="http://schemas.microsoft.com/office/drawing/2014/main" id="{DD7ADA68-1B54-6648-A3BD-9500F95E613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054270" y="3977659"/>
            <a:ext cx="274320" cy="274320"/>
          </a:xfrm>
          <a:prstGeom prst="rect">
            <a:avLst/>
          </a:prstGeom>
        </p:spPr>
      </p:pic>
      <p:pic>
        <p:nvPicPr>
          <p:cNvPr id="277" name="Picture 276" descr="2_web.png">
            <a:extLst>
              <a:ext uri="{FF2B5EF4-FFF2-40B4-BE49-F238E27FC236}">
                <a16:creationId xmlns:a16="http://schemas.microsoft.com/office/drawing/2014/main" id="{35A7A1F9-7DEC-534B-B1B7-AD54397D065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377875" y="3977659"/>
            <a:ext cx="274320" cy="274320"/>
          </a:xfrm>
          <a:prstGeom prst="rect">
            <a:avLst/>
          </a:prstGeom>
        </p:spPr>
      </p:pic>
      <p:pic>
        <p:nvPicPr>
          <p:cNvPr id="278" name="Picture 277" descr="3_web.png">
            <a:extLst>
              <a:ext uri="{FF2B5EF4-FFF2-40B4-BE49-F238E27FC236}">
                <a16:creationId xmlns:a16="http://schemas.microsoft.com/office/drawing/2014/main" id="{347FFCA2-0950-804F-9731-FE2B8CB054B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701480" y="3977659"/>
            <a:ext cx="274320" cy="274320"/>
          </a:xfrm>
          <a:prstGeom prst="rect">
            <a:avLst/>
          </a:prstGeom>
        </p:spPr>
      </p:pic>
      <p:pic>
        <p:nvPicPr>
          <p:cNvPr id="279" name="Picture 278" descr="5_web.png">
            <a:extLst>
              <a:ext uri="{FF2B5EF4-FFF2-40B4-BE49-F238E27FC236}">
                <a16:creationId xmlns:a16="http://schemas.microsoft.com/office/drawing/2014/main" id="{8BB2AB31-C5AA-F14D-9465-F73F7E90732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348690" y="3977659"/>
            <a:ext cx="274320" cy="274320"/>
          </a:xfrm>
          <a:prstGeom prst="rect">
            <a:avLst/>
          </a:prstGeom>
        </p:spPr>
      </p:pic>
      <p:pic>
        <p:nvPicPr>
          <p:cNvPr id="280" name="Picture 279" descr="6_web.png">
            <a:extLst>
              <a:ext uri="{FF2B5EF4-FFF2-40B4-BE49-F238E27FC236}">
                <a16:creationId xmlns:a16="http://schemas.microsoft.com/office/drawing/2014/main" id="{CEA23F11-24E5-0849-9D7F-A72B78E3D721}"/>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672295" y="3977659"/>
            <a:ext cx="274320" cy="274320"/>
          </a:xfrm>
          <a:prstGeom prst="rect">
            <a:avLst/>
          </a:prstGeom>
        </p:spPr>
      </p:pic>
      <p:pic>
        <p:nvPicPr>
          <p:cNvPr id="281" name="Picture 280">
            <a:extLst>
              <a:ext uri="{FF2B5EF4-FFF2-40B4-BE49-F238E27FC236}">
                <a16:creationId xmlns:a16="http://schemas.microsoft.com/office/drawing/2014/main" id="{BFD86F44-0732-4F4A-8937-A48D564FB58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452917" y="5094310"/>
            <a:ext cx="879869" cy="703896"/>
          </a:xfrm>
          <a:prstGeom prst="rect">
            <a:avLst/>
          </a:prstGeom>
        </p:spPr>
      </p:pic>
      <p:pic>
        <p:nvPicPr>
          <p:cNvPr id="282" name="Picture 281">
            <a:extLst>
              <a:ext uri="{FF2B5EF4-FFF2-40B4-BE49-F238E27FC236}">
                <a16:creationId xmlns:a16="http://schemas.microsoft.com/office/drawing/2014/main" id="{C85297B1-6846-9C4B-B173-7D112EE1E008}"/>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9289409" y="1423465"/>
            <a:ext cx="918345" cy="713009"/>
          </a:xfrm>
          <a:prstGeom prst="rect">
            <a:avLst/>
          </a:prstGeom>
        </p:spPr>
      </p:pic>
      <p:pic>
        <p:nvPicPr>
          <p:cNvPr id="283" name="Picture 282">
            <a:extLst>
              <a:ext uri="{FF2B5EF4-FFF2-40B4-BE49-F238E27FC236}">
                <a16:creationId xmlns:a16="http://schemas.microsoft.com/office/drawing/2014/main" id="{ADC20026-3141-ED42-A76B-E002514DBFE2}"/>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327799" y="1414331"/>
            <a:ext cx="924272" cy="718421"/>
          </a:xfrm>
          <a:prstGeom prst="rect">
            <a:avLst/>
          </a:prstGeom>
        </p:spPr>
      </p:pic>
      <p:pic>
        <p:nvPicPr>
          <p:cNvPr id="284" name="Picture 283">
            <a:extLst>
              <a:ext uri="{FF2B5EF4-FFF2-40B4-BE49-F238E27FC236}">
                <a16:creationId xmlns:a16="http://schemas.microsoft.com/office/drawing/2014/main" id="{0E2D7F88-CE3B-6A4F-A371-4E178B6F9EC5}"/>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3388064" y="1417894"/>
            <a:ext cx="906906" cy="712462"/>
          </a:xfrm>
          <a:prstGeom prst="rect">
            <a:avLst/>
          </a:prstGeom>
        </p:spPr>
      </p:pic>
      <p:pic>
        <p:nvPicPr>
          <p:cNvPr id="285" name="Picture 284">
            <a:extLst>
              <a:ext uri="{FF2B5EF4-FFF2-40B4-BE49-F238E27FC236}">
                <a16:creationId xmlns:a16="http://schemas.microsoft.com/office/drawing/2014/main" id="{9366D70F-2B64-654C-9A09-04C641D90949}"/>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6116253" y="4087475"/>
            <a:ext cx="352831" cy="274281"/>
          </a:xfrm>
          <a:prstGeom prst="rect">
            <a:avLst/>
          </a:prstGeom>
        </p:spPr>
      </p:pic>
      <p:pic>
        <p:nvPicPr>
          <p:cNvPr id="286" name="Picture 285">
            <a:extLst>
              <a:ext uri="{FF2B5EF4-FFF2-40B4-BE49-F238E27FC236}">
                <a16:creationId xmlns:a16="http://schemas.microsoft.com/office/drawing/2014/main" id="{6929C727-821E-F340-8A9A-1E18629DF82B}"/>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8966016" y="3977659"/>
            <a:ext cx="352831" cy="274281"/>
          </a:xfrm>
          <a:prstGeom prst="rect">
            <a:avLst/>
          </a:prstGeom>
        </p:spPr>
      </p:pic>
      <p:pic>
        <p:nvPicPr>
          <p:cNvPr id="287" name="Picture 286">
            <a:extLst>
              <a:ext uri="{FF2B5EF4-FFF2-40B4-BE49-F238E27FC236}">
                <a16:creationId xmlns:a16="http://schemas.microsoft.com/office/drawing/2014/main" id="{C937C5F2-D449-E043-8EE2-02B3BEF66A8A}"/>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5279371" y="6037143"/>
            <a:ext cx="352831" cy="274281"/>
          </a:xfrm>
          <a:prstGeom prst="rect">
            <a:avLst/>
          </a:prstGeom>
        </p:spPr>
      </p:pic>
      <p:sp>
        <p:nvSpPr>
          <p:cNvPr id="288" name="Rectangle 287">
            <a:extLst>
              <a:ext uri="{FF2B5EF4-FFF2-40B4-BE49-F238E27FC236}">
                <a16:creationId xmlns:a16="http://schemas.microsoft.com/office/drawing/2014/main" id="{381BFB6F-E7D8-6C48-955E-1E1BADEA3AC1}"/>
              </a:ext>
            </a:extLst>
          </p:cNvPr>
          <p:cNvSpPr/>
          <p:nvPr/>
        </p:nvSpPr>
        <p:spPr>
          <a:xfrm>
            <a:off x="7142715" y="4770241"/>
            <a:ext cx="3114871" cy="1606993"/>
          </a:xfrm>
          <a:prstGeom prst="rect">
            <a:avLst/>
          </a:prstGeom>
          <a:solidFill>
            <a:srgbClr val="EDB98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ＭＳ Ｐゴシック"/>
            </a:endParaRPr>
          </a:p>
        </p:txBody>
      </p:sp>
      <p:sp>
        <p:nvSpPr>
          <p:cNvPr id="289" name="Rectangle 288">
            <a:extLst>
              <a:ext uri="{FF2B5EF4-FFF2-40B4-BE49-F238E27FC236}">
                <a16:creationId xmlns:a16="http://schemas.microsoft.com/office/drawing/2014/main" id="{F220690C-4993-F340-922D-E432CEDD71ED}"/>
              </a:ext>
            </a:extLst>
          </p:cNvPr>
          <p:cNvSpPr/>
          <p:nvPr/>
        </p:nvSpPr>
        <p:spPr>
          <a:xfrm>
            <a:off x="7142716" y="4770241"/>
            <a:ext cx="3114869" cy="319720"/>
          </a:xfrm>
          <a:prstGeom prst="rect">
            <a:avLst/>
          </a:prstGeom>
          <a:solidFill>
            <a:srgbClr val="33333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a:endParaRPr>
          </a:p>
        </p:txBody>
      </p:sp>
      <p:sp>
        <p:nvSpPr>
          <p:cNvPr id="290" name="TextBox 289">
            <a:extLst>
              <a:ext uri="{FF2B5EF4-FFF2-40B4-BE49-F238E27FC236}">
                <a16:creationId xmlns:a16="http://schemas.microsoft.com/office/drawing/2014/main" id="{9A115056-C740-2E45-B7E6-EE9C21E0C08A}"/>
              </a:ext>
            </a:extLst>
          </p:cNvPr>
          <p:cNvSpPr txBox="1"/>
          <p:nvPr/>
        </p:nvSpPr>
        <p:spPr>
          <a:xfrm>
            <a:off x="7135280" y="4560664"/>
            <a:ext cx="3144415" cy="2616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lumMod val="65000"/>
                    <a:lumOff val="35000"/>
                  </a:srgbClr>
                </a:solidFill>
                <a:effectLst/>
                <a:uLnTx/>
                <a:uFillTx/>
                <a:latin typeface="Arial Narrow" panose="020B0604020202020204" pitchFamily="34" charset="0"/>
                <a:ea typeface="ＭＳ Ｐゴシック"/>
                <a:cs typeface="Arial Narrow" panose="020B0604020202020204" pitchFamily="34" charset="0"/>
              </a:rPr>
              <a:t>AEROSCIENCES EVALUATION &amp; TEST CAPABILITIES</a:t>
            </a:r>
          </a:p>
        </p:txBody>
      </p:sp>
      <p:sp>
        <p:nvSpPr>
          <p:cNvPr id="291" name="TextBox 290">
            <a:extLst>
              <a:ext uri="{FF2B5EF4-FFF2-40B4-BE49-F238E27FC236}">
                <a16:creationId xmlns:a16="http://schemas.microsoft.com/office/drawing/2014/main" id="{33A62719-E857-3A4F-9B1E-315856C153EB}"/>
              </a:ext>
            </a:extLst>
          </p:cNvPr>
          <p:cNvSpPr txBox="1"/>
          <p:nvPr/>
        </p:nvSpPr>
        <p:spPr>
          <a:xfrm>
            <a:off x="9189898" y="4794366"/>
            <a:ext cx="1067688"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a:ea typeface="ＭＳ Ｐゴシック"/>
                <a:cs typeface="Arial"/>
              </a:rPr>
              <a:t>AETC</a:t>
            </a:r>
          </a:p>
        </p:txBody>
      </p:sp>
      <p:sp>
        <p:nvSpPr>
          <p:cNvPr id="292" name="TextBox 291">
            <a:extLst>
              <a:ext uri="{FF2B5EF4-FFF2-40B4-BE49-F238E27FC236}">
                <a16:creationId xmlns:a16="http://schemas.microsoft.com/office/drawing/2014/main" id="{4C47BF12-F989-C945-9C6A-F1988AAC82F1}"/>
              </a:ext>
            </a:extLst>
          </p:cNvPr>
          <p:cNvSpPr txBox="1"/>
          <p:nvPr/>
        </p:nvSpPr>
        <p:spPr>
          <a:xfrm>
            <a:off x="7214597" y="5423196"/>
            <a:ext cx="2098785" cy="1015663"/>
          </a:xfrm>
          <a:prstGeom prst="rect">
            <a:avLst/>
          </a:prstGeom>
          <a:noFill/>
          <a:effectLst/>
        </p:spPr>
        <p:txBody>
          <a:bodyPr wrap="square" numCol="2"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Arial" pitchFamily="34" charset="0"/>
                <a:ea typeface="ＭＳ Ｐゴシック"/>
                <a:cs typeface="Arial" pitchFamily="34" charset="0"/>
              </a:rPr>
              <a:t>Subsonic</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000" dirty="0">
              <a:solidFill>
                <a:prstClr val="black">
                  <a:lumMod val="75000"/>
                  <a:lumOff val="25000"/>
                </a:prstClr>
              </a:solidFill>
              <a:latin typeface="Arial" pitchFamily="34" charset="0"/>
              <a:ea typeface="ＭＳ Ｐゴシック"/>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Arial" pitchFamily="34" charset="0"/>
                <a:ea typeface="ＭＳ Ｐゴシック"/>
                <a:cs typeface="Arial" pitchFamily="34" charset="0"/>
              </a:rPr>
              <a:t>Transonic</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000" dirty="0">
              <a:solidFill>
                <a:prstClr val="black">
                  <a:lumMod val="75000"/>
                  <a:lumOff val="25000"/>
                </a:prstClr>
              </a:solidFill>
              <a:latin typeface="Arial" pitchFamily="34" charset="0"/>
              <a:ea typeface="ＭＳ Ｐゴシック"/>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Arial" pitchFamily="34" charset="0"/>
                <a:ea typeface="ＭＳ Ｐゴシック"/>
                <a:cs typeface="Arial" pitchFamily="34" charset="0"/>
              </a:rPr>
              <a:t>Supersonic</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lumMod val="75000"/>
                  <a:lumOff val="25000"/>
                </a:prstClr>
              </a:solidFill>
              <a:effectLst/>
              <a:uLnTx/>
              <a:uFillTx/>
              <a:latin typeface="Arial" pitchFamily="34" charset="0"/>
              <a:ea typeface="ＭＳ Ｐゴシック"/>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000" dirty="0">
                <a:solidFill>
                  <a:prstClr val="black">
                    <a:lumMod val="75000"/>
                    <a:lumOff val="25000"/>
                  </a:prstClr>
                </a:solidFill>
                <a:latin typeface="Arial" pitchFamily="34" charset="0"/>
                <a:ea typeface="ＭＳ Ｐゴシック"/>
                <a:cs typeface="Arial" pitchFamily="34" charset="0"/>
              </a:rPr>
              <a:t>Hypersonic</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000" dirty="0">
              <a:solidFill>
                <a:prstClr val="black">
                  <a:lumMod val="75000"/>
                  <a:lumOff val="25000"/>
                </a:prstClr>
              </a:solidFill>
              <a:latin typeface="Arial" pitchFamily="34" charset="0"/>
              <a:ea typeface="ＭＳ Ｐゴシック"/>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Arial" pitchFamily="34" charset="0"/>
                <a:ea typeface="ＭＳ Ｐゴシック"/>
                <a:cs typeface="Arial" pitchFamily="34" charset="0"/>
              </a:rPr>
              <a:t>Propulsion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000" dirty="0">
              <a:solidFill>
                <a:prstClr val="black">
                  <a:lumMod val="75000"/>
                  <a:lumOff val="25000"/>
                </a:prstClr>
              </a:solidFill>
              <a:latin typeface="Arial" pitchFamily="34" charset="0"/>
              <a:ea typeface="ＭＳ Ｐゴシック"/>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Arial" pitchFamily="34" charset="0"/>
                <a:ea typeface="ＭＳ Ｐゴシック"/>
                <a:cs typeface="Arial" pitchFamily="34" charset="0"/>
              </a:rPr>
              <a:t>Test Technology</a:t>
            </a:r>
          </a:p>
        </p:txBody>
      </p:sp>
      <p:sp>
        <p:nvSpPr>
          <p:cNvPr id="293" name="TextBox 292">
            <a:extLst>
              <a:ext uri="{FF2B5EF4-FFF2-40B4-BE49-F238E27FC236}">
                <a16:creationId xmlns:a16="http://schemas.microsoft.com/office/drawing/2014/main" id="{585F4EE8-6C70-B548-A2FF-322844FD191B}"/>
              </a:ext>
            </a:extLst>
          </p:cNvPr>
          <p:cNvSpPr txBox="1"/>
          <p:nvPr/>
        </p:nvSpPr>
        <p:spPr>
          <a:xfrm rot="16200000">
            <a:off x="5978533" y="5495403"/>
            <a:ext cx="180626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75000"/>
                    <a:lumOff val="25000"/>
                  </a:srgbClr>
                </a:solidFill>
                <a:effectLst/>
                <a:uLnTx/>
                <a:uFillTx/>
                <a:latin typeface="Arial" pitchFamily="34" charset="0"/>
                <a:ea typeface="ＭＳ Ｐゴシック"/>
                <a:cs typeface="Arial" pitchFamily="34" charset="0"/>
              </a:rPr>
              <a:t>PORTFOLIO OFFICE</a:t>
            </a:r>
          </a:p>
        </p:txBody>
      </p:sp>
      <p:sp>
        <p:nvSpPr>
          <p:cNvPr id="294" name="Rectangle 293">
            <a:extLst>
              <a:ext uri="{FF2B5EF4-FFF2-40B4-BE49-F238E27FC236}">
                <a16:creationId xmlns:a16="http://schemas.microsoft.com/office/drawing/2014/main" id="{88BF6841-5884-AD44-8241-4527A20A6923}"/>
              </a:ext>
            </a:extLst>
          </p:cNvPr>
          <p:cNvSpPr/>
          <p:nvPr/>
        </p:nvSpPr>
        <p:spPr>
          <a:xfrm>
            <a:off x="7205697" y="5116463"/>
            <a:ext cx="2046408" cy="246221"/>
          </a:xfrm>
          <a:prstGeom prst="rect">
            <a:avLst/>
          </a:prstGeom>
        </p:spPr>
        <p:txBody>
          <a:bodyPr wrap="square">
            <a:spAutoFit/>
          </a:bodyPr>
          <a:lstStyle/>
          <a:p>
            <a:pPr lvl="0" defTabSz="457200">
              <a:defRPr/>
            </a:pPr>
            <a:r>
              <a:rPr lang="en-US" sz="1000" b="1" dirty="0">
                <a:solidFill>
                  <a:prstClr val="black">
                    <a:lumMod val="75000"/>
                    <a:lumOff val="25000"/>
                  </a:prstClr>
                </a:solidFill>
                <a:latin typeface="Arial" pitchFamily="34" charset="0"/>
                <a:ea typeface="ＭＳ Ｐゴシック"/>
                <a:cs typeface="Arial" pitchFamily="34" charset="0"/>
              </a:rPr>
              <a:t>GROUND FACILITIES</a:t>
            </a:r>
          </a:p>
        </p:txBody>
      </p:sp>
      <p:pic>
        <p:nvPicPr>
          <p:cNvPr id="295" name="Picture 294">
            <a:extLst>
              <a:ext uri="{FF2B5EF4-FFF2-40B4-BE49-F238E27FC236}">
                <a16:creationId xmlns:a16="http://schemas.microsoft.com/office/drawing/2014/main" id="{1CB99377-5A92-934C-8415-7D1A81A4EAD1}"/>
              </a:ext>
            </a:extLst>
          </p:cNvPr>
          <p:cNvPicPr>
            <a:picLocks noChangeAspect="1"/>
          </p:cNvPicPr>
          <p:nvPr/>
        </p:nvPicPr>
        <p:blipFill rotWithShape="1">
          <a:blip r:embed="rId16">
            <a:extLst>
              <a:ext uri="{28A0092B-C50C-407E-A947-70E740481C1C}">
                <a14:useLocalDpi xmlns:a14="http://schemas.microsoft.com/office/drawing/2010/main"/>
              </a:ext>
            </a:extLst>
          </a:blip>
          <a:srcRect/>
          <a:stretch/>
        </p:blipFill>
        <p:spPr>
          <a:xfrm>
            <a:off x="9374658" y="5089961"/>
            <a:ext cx="882928" cy="702647"/>
          </a:xfrm>
          <a:prstGeom prst="rect">
            <a:avLst/>
          </a:prstGeom>
        </p:spPr>
      </p:pic>
      <p:pic>
        <p:nvPicPr>
          <p:cNvPr id="296" name="Picture 295" descr="2_web.png">
            <a:extLst>
              <a:ext uri="{FF2B5EF4-FFF2-40B4-BE49-F238E27FC236}">
                <a16:creationId xmlns:a16="http://schemas.microsoft.com/office/drawing/2014/main" id="{B97551DD-1D5A-CF49-ABDE-345DDED28F3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338477" y="6045296"/>
            <a:ext cx="274320" cy="274320"/>
          </a:xfrm>
          <a:prstGeom prst="rect">
            <a:avLst/>
          </a:prstGeom>
        </p:spPr>
      </p:pic>
      <p:pic>
        <p:nvPicPr>
          <p:cNvPr id="297" name="Picture 296" descr="3_web.png">
            <a:extLst>
              <a:ext uri="{FF2B5EF4-FFF2-40B4-BE49-F238E27FC236}">
                <a16:creationId xmlns:a16="http://schemas.microsoft.com/office/drawing/2014/main" id="{D58B5F0B-EF03-4A49-AE13-A1099284686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643874" y="6045296"/>
            <a:ext cx="274320" cy="274320"/>
          </a:xfrm>
          <a:prstGeom prst="rect">
            <a:avLst/>
          </a:prstGeom>
        </p:spPr>
      </p:pic>
      <p:pic>
        <p:nvPicPr>
          <p:cNvPr id="298" name="Picture 297">
            <a:extLst>
              <a:ext uri="{FF2B5EF4-FFF2-40B4-BE49-F238E27FC236}">
                <a16:creationId xmlns:a16="http://schemas.microsoft.com/office/drawing/2014/main" id="{FF0B4074-43A4-794E-8179-CBC76DD4365B}"/>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9893315" y="6031877"/>
            <a:ext cx="352831" cy="274281"/>
          </a:xfrm>
          <a:prstGeom prst="rect">
            <a:avLst/>
          </a:prstGeom>
        </p:spPr>
      </p:pic>
      <p:sp>
        <p:nvSpPr>
          <p:cNvPr id="299" name="TextBox 298">
            <a:extLst>
              <a:ext uri="{FF2B5EF4-FFF2-40B4-BE49-F238E27FC236}">
                <a16:creationId xmlns:a16="http://schemas.microsoft.com/office/drawing/2014/main" id="{9B631521-24EF-C34E-991F-21C0215D889D}"/>
              </a:ext>
            </a:extLst>
          </p:cNvPr>
          <p:cNvSpPr txBox="1"/>
          <p:nvPr/>
        </p:nvSpPr>
        <p:spPr>
          <a:xfrm>
            <a:off x="8610191" y="6423693"/>
            <a:ext cx="1719277" cy="430887"/>
          </a:xfrm>
          <a:prstGeom prst="rect">
            <a:avLst/>
          </a:prstGeom>
          <a:noFill/>
        </p:spPr>
        <p:txBody>
          <a:bodyPr wrap="square" rtlCol="0">
            <a:spAutoFit/>
          </a:bodyPr>
          <a:lstStyle/>
          <a:p>
            <a:pPr marR="0" lvl="0" algn="ctr" defTabSz="457200" rtl="0" eaLnBrk="1" fontAlgn="auto" latinLnBrk="0" hangingPunct="1">
              <a:lnSpc>
                <a:spcPct val="100000"/>
              </a:lnSpc>
              <a:spcBef>
                <a:spcPts val="0"/>
              </a:spcBef>
              <a:spcAft>
                <a:spcPts val="0"/>
              </a:spcAft>
              <a:buClrTx/>
              <a:buSzTx/>
              <a:tabLst/>
              <a:defRPr/>
            </a:pPr>
            <a:r>
              <a:rPr kumimoji="0" lang="en-US" sz="1100" i="0" u="none" strike="noStrike" kern="1200" cap="none" spc="0" normalizeH="0" baseline="0" noProof="0" dirty="0">
                <a:ln>
                  <a:noFill/>
                </a:ln>
                <a:solidFill>
                  <a:schemeClr val="tx1">
                    <a:lumMod val="75000"/>
                    <a:lumOff val="25000"/>
                  </a:schemeClr>
                </a:solidFill>
                <a:effectLst/>
                <a:uLnTx/>
                <a:uFillTx/>
                <a:latin typeface="Arial Narrow" panose="020B0604020202020204" pitchFamily="34" charset="0"/>
                <a:ea typeface="ＭＳ Ｐゴシック"/>
                <a:cs typeface="Arial Narrow" panose="020B0604020202020204" pitchFamily="34" charset="0"/>
              </a:rPr>
              <a:t>* Projects end in FY 2020/21</a:t>
            </a:r>
          </a:p>
          <a:p>
            <a:pPr marR="0" lvl="0" algn="ctr" defTabSz="457200" rtl="0" eaLnBrk="1" fontAlgn="auto" latinLnBrk="0" hangingPunct="1">
              <a:lnSpc>
                <a:spcPct val="100000"/>
              </a:lnSpc>
              <a:spcBef>
                <a:spcPts val="0"/>
              </a:spcBef>
              <a:spcAft>
                <a:spcPts val="0"/>
              </a:spcAft>
              <a:buClrTx/>
              <a:buSzTx/>
              <a:tabLst/>
              <a:defRPr/>
            </a:pPr>
            <a:r>
              <a:rPr lang="en-US" sz="1100" dirty="0">
                <a:solidFill>
                  <a:schemeClr val="tx1">
                    <a:lumMod val="75000"/>
                    <a:lumOff val="25000"/>
                  </a:schemeClr>
                </a:solidFill>
                <a:latin typeface="Arial Narrow" panose="020B0604020202020204" pitchFamily="34" charset="0"/>
                <a:ea typeface="ＭＳ Ｐゴシック"/>
                <a:cs typeface="Arial Narrow" panose="020B0604020202020204" pitchFamily="34" charset="0"/>
              </a:rPr>
              <a:t>** Projects start in FY 2021</a:t>
            </a:r>
            <a:endParaRPr kumimoji="0" lang="en-US" sz="1100" i="0" u="none" strike="noStrike" kern="1200" cap="none" spc="0" normalizeH="0" baseline="0" noProof="0" dirty="0">
              <a:ln>
                <a:noFill/>
              </a:ln>
              <a:solidFill>
                <a:schemeClr val="tx1">
                  <a:lumMod val="75000"/>
                  <a:lumOff val="25000"/>
                </a:schemeClr>
              </a:solidFill>
              <a:effectLst/>
              <a:uLnTx/>
              <a:uFillTx/>
              <a:latin typeface="Arial Narrow" panose="020B0604020202020204" pitchFamily="34" charset="0"/>
              <a:ea typeface="ＭＳ Ｐゴシック"/>
              <a:cs typeface="Arial Narrow" panose="020B0604020202020204" pitchFamily="34" charset="0"/>
            </a:endParaRPr>
          </a:p>
        </p:txBody>
      </p:sp>
    </p:spTree>
    <p:extLst>
      <p:ext uri="{BB962C8B-B14F-4D97-AF65-F5344CB8AC3E}">
        <p14:creationId xmlns:p14="http://schemas.microsoft.com/office/powerpoint/2010/main" val="2975821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360CF-61EB-6A46-929E-7C8B7A06AC0F}"/>
              </a:ext>
            </a:extLst>
          </p:cNvPr>
          <p:cNvSpPr>
            <a:spLocks noGrp="1"/>
          </p:cNvSpPr>
          <p:nvPr>
            <p:ph type="title"/>
          </p:nvPr>
        </p:nvSpPr>
        <p:spPr/>
        <p:txBody>
          <a:bodyPr/>
          <a:lstStyle/>
          <a:p>
            <a:r>
              <a:rPr lang="en-US" dirty="0"/>
              <a:t>Thrust 2: Innovation in Commercial Supersonic Aircraft </a:t>
            </a:r>
          </a:p>
        </p:txBody>
      </p:sp>
    </p:spTree>
    <p:extLst>
      <p:ext uri="{BB962C8B-B14F-4D97-AF65-F5344CB8AC3E}">
        <p14:creationId xmlns:p14="http://schemas.microsoft.com/office/powerpoint/2010/main" val="3430148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459FF4-85AF-FE4E-A3B1-9BB6C8B5381F}"/>
              </a:ext>
            </a:extLst>
          </p:cNvPr>
          <p:cNvPicPr>
            <a:picLocks noChangeAspect="1"/>
          </p:cNvPicPr>
          <p:nvPr/>
        </p:nvPicPr>
        <p:blipFill rotWithShape="1">
          <a:blip r:embed="rId2" cstate="print">
            <a:alphaModFix/>
            <a:extLst>
              <a:ext uri="{28A0092B-C50C-407E-A947-70E740481C1C}">
                <a14:useLocalDpi xmlns:a14="http://schemas.microsoft.com/office/drawing/2010/main"/>
              </a:ext>
            </a:extLst>
          </a:blip>
          <a:srcRect t="5504" b="19553"/>
          <a:stretch/>
        </p:blipFill>
        <p:spPr>
          <a:xfrm>
            <a:off x="-1" y="0"/>
            <a:ext cx="12187914" cy="6858000"/>
          </a:xfrm>
          <a:prstGeom prst="rect">
            <a:avLst/>
          </a:prstGeom>
        </p:spPr>
      </p:pic>
      <p:sp>
        <p:nvSpPr>
          <p:cNvPr id="2" name="Title 1">
            <a:extLst>
              <a:ext uri="{FF2B5EF4-FFF2-40B4-BE49-F238E27FC236}">
                <a16:creationId xmlns:a16="http://schemas.microsoft.com/office/drawing/2014/main" id="{5D858A71-FC52-804C-8B59-BACA575C9177}"/>
              </a:ext>
            </a:extLst>
          </p:cNvPr>
          <p:cNvSpPr>
            <a:spLocks noGrp="1"/>
          </p:cNvSpPr>
          <p:nvPr>
            <p:ph type="title"/>
          </p:nvPr>
        </p:nvSpPr>
        <p:spPr/>
        <p:txBody>
          <a:bodyPr/>
          <a:lstStyle/>
          <a:p>
            <a:r>
              <a:rPr lang="en-US" dirty="0">
                <a:solidFill>
                  <a:schemeClr val="bg1"/>
                </a:solidFill>
              </a:rPr>
              <a:t>Overcoming the Barrier to Overland Flight</a:t>
            </a:r>
            <a:endParaRPr lang="en-US" dirty="0"/>
          </a:p>
        </p:txBody>
      </p:sp>
      <p:sp>
        <p:nvSpPr>
          <p:cNvPr id="3" name="Content Placeholder 2">
            <a:extLst>
              <a:ext uri="{FF2B5EF4-FFF2-40B4-BE49-F238E27FC236}">
                <a16:creationId xmlns:a16="http://schemas.microsoft.com/office/drawing/2014/main" id="{1D410460-76BE-9F4F-84FC-1B67DD835C52}"/>
              </a:ext>
            </a:extLst>
          </p:cNvPr>
          <p:cNvSpPr>
            <a:spLocks noGrp="1"/>
          </p:cNvSpPr>
          <p:nvPr>
            <p:ph idx="1"/>
          </p:nvPr>
        </p:nvSpPr>
        <p:spPr>
          <a:xfrm>
            <a:off x="293650" y="4583149"/>
            <a:ext cx="11571817" cy="1940313"/>
          </a:xfrm>
        </p:spPr>
        <p:txBody>
          <a:bodyPr/>
          <a:lstStyle/>
          <a:p>
            <a:r>
              <a:rPr lang="en-US" b="1" dirty="0">
                <a:solidFill>
                  <a:schemeClr val="bg1"/>
                </a:solidFill>
              </a:rPr>
              <a:t>New Environmental Standards are needed to open the market to supersonic flight </a:t>
            </a:r>
          </a:p>
          <a:p>
            <a:r>
              <a:rPr lang="en-US" b="1" dirty="0">
                <a:solidFill>
                  <a:schemeClr val="bg1"/>
                </a:solidFill>
              </a:rPr>
              <a:t>An </a:t>
            </a:r>
            <a:r>
              <a:rPr lang="en-US" b="1" dirty="0" err="1">
                <a:solidFill>
                  <a:schemeClr val="bg1"/>
                </a:solidFill>
              </a:rPr>
              <a:t>En</a:t>
            </a:r>
            <a:r>
              <a:rPr lang="en-US" b="1" dirty="0">
                <a:solidFill>
                  <a:schemeClr val="bg1"/>
                </a:solidFill>
              </a:rPr>
              <a:t> Route Noise Standard is the biggest challenge</a:t>
            </a:r>
          </a:p>
          <a:p>
            <a:pPr lvl="1"/>
            <a:r>
              <a:rPr lang="en-US" b="1" dirty="0">
                <a:solidFill>
                  <a:schemeClr val="bg1"/>
                </a:solidFill>
              </a:rPr>
              <a:t>Requires proof of new design approaches, test procedures and response metrics</a:t>
            </a:r>
          </a:p>
          <a:p>
            <a:pPr lvl="1"/>
            <a:r>
              <a:rPr lang="en-US" b="1" dirty="0">
                <a:solidFill>
                  <a:schemeClr val="bg1"/>
                </a:solidFill>
              </a:rPr>
              <a:t>No relevant data exists to define limits - community data from large, diverse population is a requirement</a:t>
            </a:r>
          </a:p>
          <a:p>
            <a:pPr lvl="1"/>
            <a:r>
              <a:rPr lang="en-US" b="1" dirty="0">
                <a:solidFill>
                  <a:schemeClr val="bg1"/>
                </a:solidFill>
              </a:rPr>
              <a:t>Standard must be accepted internationally</a:t>
            </a:r>
          </a:p>
        </p:txBody>
      </p:sp>
      <p:sp>
        <p:nvSpPr>
          <p:cNvPr id="6" name="TextBox 1">
            <a:extLst>
              <a:ext uri="{FF2B5EF4-FFF2-40B4-BE49-F238E27FC236}">
                <a16:creationId xmlns:a16="http://schemas.microsoft.com/office/drawing/2014/main" id="{FF8E04FC-2891-2144-B9B0-9726E1BF31B4}"/>
              </a:ext>
            </a:extLst>
          </p:cNvPr>
          <p:cNvSpPr txBox="1">
            <a:spLocks noChangeArrowheads="1"/>
          </p:cNvSpPr>
          <p:nvPr/>
        </p:nvSpPr>
        <p:spPr bwMode="auto">
          <a:xfrm>
            <a:off x="306917" y="888888"/>
            <a:ext cx="11372715" cy="369332"/>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lvl="1" eaLnBrk="1" fontAlgn="base" hangingPunct="1">
              <a:spcBef>
                <a:spcPct val="0"/>
              </a:spcBef>
              <a:spcAft>
                <a:spcPct val="0"/>
              </a:spcAft>
            </a:pPr>
            <a:r>
              <a:rPr lang="en-US" sz="1800" b="1" dirty="0">
                <a:solidFill>
                  <a:schemeClr val="bg1"/>
                </a:solidFill>
                <a:cs typeface="Arial" charset="0"/>
              </a:rPr>
              <a:t>Standards to Replace Current Prohibitions</a:t>
            </a:r>
          </a:p>
        </p:txBody>
      </p:sp>
      <p:pic>
        <p:nvPicPr>
          <p:cNvPr id="7" name="Picture 13" descr="NASA insigniaCMYK">
            <a:extLst>
              <a:ext uri="{FF2B5EF4-FFF2-40B4-BE49-F238E27FC236}">
                <a16:creationId xmlns:a16="http://schemas.microsoft.com/office/drawing/2014/main" id="{3000D450-331B-6A47-9A9C-7A93330A887E}"/>
              </a:ext>
            </a:extLst>
          </p:cNvPr>
          <p:cNvPicPr preferRelativeResize="0">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087097" y="182560"/>
            <a:ext cx="881457" cy="7051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484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2F7EB-B5EF-3049-BC7D-8F30CE2900F7}"/>
              </a:ext>
            </a:extLst>
          </p:cNvPr>
          <p:cNvSpPr>
            <a:spLocks noGrp="1"/>
          </p:cNvSpPr>
          <p:nvPr>
            <p:ph type="title"/>
          </p:nvPr>
        </p:nvSpPr>
        <p:spPr/>
        <p:txBody>
          <a:bodyPr/>
          <a:lstStyle/>
          <a:p>
            <a:r>
              <a:rPr lang="en-US" dirty="0"/>
              <a:t>Low Boom Flight Demonstration Mission</a:t>
            </a:r>
          </a:p>
        </p:txBody>
      </p:sp>
      <p:pic>
        <p:nvPicPr>
          <p:cNvPr id="4" name="Picture 3">
            <a:extLst>
              <a:ext uri="{FF2B5EF4-FFF2-40B4-BE49-F238E27FC236}">
                <a16:creationId xmlns:a16="http://schemas.microsoft.com/office/drawing/2014/main" id="{5446EF3F-2872-0741-B944-092E142CD357}"/>
              </a:ext>
            </a:extLst>
          </p:cNvPr>
          <p:cNvPicPr>
            <a:picLocks noChangeAspect="1"/>
          </p:cNvPicPr>
          <p:nvPr/>
        </p:nvPicPr>
        <p:blipFill>
          <a:blip r:embed="rId2"/>
          <a:stretch>
            <a:fillRect/>
          </a:stretch>
        </p:blipFill>
        <p:spPr>
          <a:xfrm>
            <a:off x="0" y="803870"/>
            <a:ext cx="3998591" cy="2340773"/>
          </a:xfrm>
          <a:prstGeom prst="rect">
            <a:avLst/>
          </a:prstGeom>
        </p:spPr>
      </p:pic>
      <p:sp>
        <p:nvSpPr>
          <p:cNvPr id="5" name="TextBox 4">
            <a:extLst>
              <a:ext uri="{FF2B5EF4-FFF2-40B4-BE49-F238E27FC236}">
                <a16:creationId xmlns:a16="http://schemas.microsoft.com/office/drawing/2014/main" id="{7E2F2913-8735-8445-91E1-F4EEF6386989}"/>
              </a:ext>
            </a:extLst>
          </p:cNvPr>
          <p:cNvSpPr txBox="1"/>
          <p:nvPr/>
        </p:nvSpPr>
        <p:spPr>
          <a:xfrm>
            <a:off x="4595075" y="3190918"/>
            <a:ext cx="6285221" cy="1323439"/>
          </a:xfrm>
          <a:prstGeom prst="rect">
            <a:avLst/>
          </a:prstGeom>
          <a:noFill/>
        </p:spPr>
        <p:txBody>
          <a:bodyPr wrap="square" rtlCol="0">
            <a:spAutoFit/>
          </a:bodyPr>
          <a:lstStyle/>
          <a:p>
            <a:pPr marL="0" marR="0" lvl="0" indent="0" algn="l" defTabSz="914400" rtl="0" eaLnBrk="1" fontAlgn="base" latinLnBrk="0" hangingPunct="0">
              <a:lnSpc>
                <a:spcPct val="100000"/>
              </a:lnSpc>
              <a:spcBef>
                <a:spcPct val="0"/>
              </a:spcBef>
              <a:spcAft>
                <a:spcPct val="0"/>
              </a:spcAft>
              <a:buClrTx/>
              <a:buSzTx/>
              <a:buFontTx/>
              <a:buNone/>
              <a:tabLst/>
              <a:defRPr/>
            </a:pPr>
            <a:r>
              <a:rPr kumimoji="0" lang="en-US" sz="1600" b="1" i="0" u="sng" strike="noStrike" kern="0" cap="none" spc="0" normalizeH="0" baseline="0" noProof="0" dirty="0">
                <a:ln>
                  <a:noFill/>
                </a:ln>
                <a:solidFill>
                  <a:srgbClr val="000000"/>
                </a:solidFill>
                <a:effectLst/>
                <a:uLnTx/>
                <a:uFillTx/>
                <a:latin typeface="Helvetica"/>
                <a:cs typeface="Arial"/>
                <a:sym typeface="Helvetica"/>
              </a:rPr>
              <a:t>Phase 2 – Acoustic Validation (FY22 - 24)</a:t>
            </a:r>
          </a:p>
          <a:p>
            <a:pPr marL="117475" marR="0" lvl="1" indent="-106363" algn="l" defTabSz="914400" rtl="0" eaLnBrk="1" fontAlgn="auto" latinLnBrk="0" hangingPunct="0">
              <a:lnSpc>
                <a:spcPct val="100000"/>
              </a:lnSpc>
              <a:spcBef>
                <a:spcPts val="0"/>
              </a:spcBef>
              <a:spcAft>
                <a:spcPts val="0"/>
              </a:spcAft>
              <a:buClrTx/>
              <a:buSzTx/>
              <a:buFont typeface="Arial" panose="020B0604020202020204" pitchFamily="34" charset="0"/>
              <a:buChar char="•"/>
              <a:defRPr/>
            </a:pPr>
            <a:r>
              <a:rPr kumimoji="0" lang="en-US" sz="1600" b="0" i="0" u="none" strike="noStrike" kern="0" cap="none" spc="0" normalizeH="0" baseline="0" noProof="0" dirty="0">
                <a:ln>
                  <a:noFill/>
                </a:ln>
                <a:solidFill>
                  <a:srgbClr val="000000"/>
                </a:solidFill>
                <a:effectLst/>
                <a:uLnTx/>
                <a:uFillTx/>
                <a:latin typeface="Helvetica"/>
                <a:cs typeface="Arial"/>
                <a:sym typeface="Helvetica"/>
              </a:rPr>
              <a:t>Aircraft operations &amp; support, range ops, support aircraft</a:t>
            </a:r>
          </a:p>
          <a:p>
            <a:pPr marL="117475" marR="0" lvl="1" indent="-106363" algn="l" defTabSz="914400" rtl="0" eaLnBrk="1" fontAlgn="auto" latinLnBrk="0" hangingPunct="0">
              <a:lnSpc>
                <a:spcPct val="100000"/>
              </a:lnSpc>
              <a:spcBef>
                <a:spcPts val="0"/>
              </a:spcBef>
              <a:spcAft>
                <a:spcPts val="0"/>
              </a:spcAft>
              <a:buClrTx/>
              <a:buSzTx/>
              <a:buFont typeface="Arial" panose="020B0604020202020204" pitchFamily="34" charset="0"/>
              <a:buChar char="•"/>
              <a:defRPr/>
            </a:pPr>
            <a:r>
              <a:rPr kumimoji="0" lang="en-US" sz="1600" b="0" i="0" u="none" strike="noStrike" kern="0" cap="none" spc="0" normalizeH="0" baseline="0" noProof="0" dirty="0">
                <a:ln>
                  <a:noFill/>
                </a:ln>
                <a:solidFill>
                  <a:srgbClr val="000000"/>
                </a:solidFill>
                <a:effectLst/>
                <a:uLnTx/>
                <a:uFillTx/>
                <a:latin typeface="Helvetica"/>
                <a:cs typeface="Arial"/>
                <a:sym typeface="Helvetica"/>
              </a:rPr>
              <a:t>Ground and in-flight measurement capabilities</a:t>
            </a:r>
          </a:p>
          <a:p>
            <a:pPr marL="117475" marR="0" lvl="1" indent="-106363" algn="l" defTabSz="914400" rtl="0" eaLnBrk="1" fontAlgn="auto" latinLnBrk="0" hangingPunct="0">
              <a:lnSpc>
                <a:spcPct val="100000"/>
              </a:lnSpc>
              <a:spcBef>
                <a:spcPts val="0"/>
              </a:spcBef>
              <a:spcAft>
                <a:spcPts val="0"/>
              </a:spcAft>
              <a:buClrTx/>
              <a:buSzTx/>
              <a:buFont typeface="Arial" panose="020B0604020202020204" pitchFamily="34" charset="0"/>
              <a:buChar char="•"/>
              <a:defRPr/>
            </a:pPr>
            <a:r>
              <a:rPr kumimoji="0" lang="en-US" sz="1600" b="0" i="0" u="none" strike="noStrike" kern="0" cap="none" spc="0" normalizeH="0" baseline="0" noProof="0" dirty="0">
                <a:ln>
                  <a:noFill/>
                </a:ln>
                <a:solidFill>
                  <a:srgbClr val="000000"/>
                </a:solidFill>
                <a:effectLst/>
                <a:uLnTx/>
                <a:uFillTx/>
                <a:latin typeface="Helvetica"/>
                <a:cs typeface="Arial"/>
                <a:sym typeface="Helvetica"/>
              </a:rPr>
              <a:t>Validation of X-59 boom signature and prediction tools</a:t>
            </a:r>
          </a:p>
          <a:p>
            <a:pPr marL="117475" marR="0" lvl="1" indent="-106363" algn="l" defTabSz="914400" rtl="0" eaLnBrk="1" fontAlgn="auto" latinLnBrk="0" hangingPunct="0">
              <a:lnSpc>
                <a:spcPct val="100000"/>
              </a:lnSpc>
              <a:spcBef>
                <a:spcPts val="0"/>
              </a:spcBef>
              <a:spcAft>
                <a:spcPts val="0"/>
              </a:spcAft>
              <a:buClrTx/>
              <a:buSzTx/>
              <a:buFont typeface="Arial" panose="020B0604020202020204" pitchFamily="34" charset="0"/>
              <a:buChar char="•"/>
              <a:defRPr/>
            </a:pPr>
            <a:r>
              <a:rPr kumimoji="0" lang="en-US" sz="1600" b="0" i="0" u="none" strike="noStrike" kern="0" cap="none" spc="0" normalizeH="0" baseline="0" noProof="0" dirty="0">
                <a:ln>
                  <a:noFill/>
                </a:ln>
                <a:solidFill>
                  <a:srgbClr val="000000"/>
                </a:solidFill>
                <a:effectLst/>
                <a:uLnTx/>
                <a:uFillTx/>
                <a:latin typeface="Helvetica"/>
                <a:cs typeface="Arial"/>
                <a:sym typeface="Helvetica"/>
              </a:rPr>
              <a:t>Development of acoustic prediction tools</a:t>
            </a:r>
          </a:p>
        </p:txBody>
      </p:sp>
      <p:sp>
        <p:nvSpPr>
          <p:cNvPr id="6" name="TextBox 5">
            <a:extLst>
              <a:ext uri="{FF2B5EF4-FFF2-40B4-BE49-F238E27FC236}">
                <a16:creationId xmlns:a16="http://schemas.microsoft.com/office/drawing/2014/main" id="{A9C62FD2-1AF4-A542-ADAC-4A023A669BD0}"/>
              </a:ext>
            </a:extLst>
          </p:cNvPr>
          <p:cNvSpPr txBox="1"/>
          <p:nvPr/>
        </p:nvSpPr>
        <p:spPr>
          <a:xfrm>
            <a:off x="7529889" y="5146868"/>
            <a:ext cx="4580332" cy="1569660"/>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600" b="1" i="0" u="sng" strike="noStrike" kern="0" cap="none" spc="0" normalizeH="0" baseline="0" noProof="0" dirty="0">
                <a:ln>
                  <a:noFill/>
                </a:ln>
                <a:solidFill>
                  <a:srgbClr val="000000"/>
                </a:solidFill>
                <a:effectLst/>
                <a:uLnTx/>
                <a:uFillTx/>
                <a:latin typeface="Helvetica"/>
                <a:cs typeface="Arial"/>
                <a:sym typeface="Helvetica"/>
              </a:rPr>
              <a:t>Phase 3 – Community Response (FY24 - 26)</a:t>
            </a:r>
          </a:p>
          <a:p>
            <a:pPr marL="117475" marR="0" lvl="0" indent="-117475"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Helvetica"/>
                <a:cs typeface="Arial"/>
                <a:sym typeface="Helvetica"/>
              </a:rPr>
              <a:t>Initial community response overflight study</a:t>
            </a:r>
          </a:p>
          <a:p>
            <a:pPr marL="117475" marR="0" lvl="0" indent="-117475"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Helvetica"/>
                <a:cs typeface="Arial"/>
                <a:sym typeface="Helvetica"/>
              </a:rPr>
              <a:t>Multiple campaigns (4 to 6) over representative communities and weather across the U.S.</a:t>
            </a:r>
          </a:p>
          <a:p>
            <a:pPr marL="117475" marR="0" lvl="0" indent="-117475"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lang="en-US" sz="1600" kern="0" dirty="0">
                <a:solidFill>
                  <a:srgbClr val="000000"/>
                </a:solidFill>
                <a:latin typeface="Helvetica"/>
                <a:cs typeface="Arial"/>
                <a:sym typeface="Helvetica"/>
              </a:rPr>
              <a:t>Noise exposure measurements and community response surveys</a:t>
            </a:r>
            <a:r>
              <a:rPr kumimoji="0" lang="en-US" sz="1600" b="0" i="0" u="none" strike="noStrike" kern="0" cap="none" spc="0" normalizeH="0" baseline="0" noProof="0" dirty="0">
                <a:ln>
                  <a:noFill/>
                </a:ln>
                <a:solidFill>
                  <a:srgbClr val="000000"/>
                </a:solidFill>
                <a:effectLst/>
                <a:uLnTx/>
                <a:uFillTx/>
                <a:latin typeface="Helvetica"/>
                <a:cs typeface="Arial"/>
                <a:sym typeface="Helvetica"/>
              </a:rPr>
              <a:t> </a:t>
            </a:r>
          </a:p>
        </p:txBody>
      </p:sp>
      <p:sp>
        <p:nvSpPr>
          <p:cNvPr id="7" name="TextBox 6">
            <a:extLst>
              <a:ext uri="{FF2B5EF4-FFF2-40B4-BE49-F238E27FC236}">
                <a16:creationId xmlns:a16="http://schemas.microsoft.com/office/drawing/2014/main" id="{E0980B45-9B6C-5E48-BD3D-11868BBC2910}"/>
              </a:ext>
            </a:extLst>
          </p:cNvPr>
          <p:cNvSpPr txBox="1"/>
          <p:nvPr/>
        </p:nvSpPr>
        <p:spPr>
          <a:xfrm>
            <a:off x="3353781" y="1300990"/>
            <a:ext cx="5991379" cy="1323439"/>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600" b="1" i="0" u="sng" strike="noStrike" kern="0" cap="none" spc="0" normalizeH="0" baseline="0" noProof="0" dirty="0">
                <a:ln>
                  <a:noFill/>
                </a:ln>
                <a:solidFill>
                  <a:srgbClr val="000000"/>
                </a:solidFill>
                <a:effectLst/>
                <a:uLnTx/>
                <a:uFillTx/>
                <a:latin typeface="Helvetica"/>
                <a:cs typeface="Arial"/>
                <a:sym typeface="Helvetica"/>
              </a:rPr>
              <a:t>Phase 1 – X-59 Aircraft Development </a:t>
            </a:r>
            <a:r>
              <a:rPr lang="en-US" sz="1600" b="1" u="sng" kern="0" dirty="0">
                <a:solidFill>
                  <a:srgbClr val="000000"/>
                </a:solidFill>
                <a:latin typeface="Helvetica"/>
                <a:cs typeface="Arial"/>
                <a:sym typeface="Helvetica"/>
              </a:rPr>
              <a:t>(</a:t>
            </a:r>
            <a:r>
              <a:rPr kumimoji="0" lang="en-US" sz="1600" b="1" i="0" u="sng" strike="noStrike" kern="0" cap="none" spc="0" normalizeH="0" baseline="0" noProof="0" dirty="0">
                <a:ln>
                  <a:noFill/>
                </a:ln>
                <a:solidFill>
                  <a:srgbClr val="000000"/>
                </a:solidFill>
                <a:effectLst/>
                <a:uLnTx/>
                <a:uFillTx/>
                <a:latin typeface="Helvetica"/>
                <a:cs typeface="Arial"/>
                <a:sym typeface="Helvetica"/>
              </a:rPr>
              <a:t>FY18 - 22)</a:t>
            </a:r>
          </a:p>
          <a:p>
            <a:pPr marL="117475" marR="0" lvl="1" indent="-106363" algn="l" defTabSz="914400" rtl="0" eaLnBrk="1" fontAlgn="auto" latinLnBrk="0" hangingPunct="0">
              <a:lnSpc>
                <a:spcPct val="100000"/>
              </a:lnSpc>
              <a:spcBef>
                <a:spcPts val="0"/>
              </a:spcBef>
              <a:spcAft>
                <a:spcPts val="0"/>
              </a:spcAft>
              <a:buClrTx/>
              <a:buSzTx/>
              <a:buFont typeface="Arial" panose="020B0604020202020204" pitchFamily="34" charset="0"/>
              <a:buChar char="•"/>
              <a:defRPr/>
            </a:pPr>
            <a:r>
              <a:rPr kumimoji="0" lang="en-US" sz="1600" b="0" i="0" u="none" strike="noStrike" kern="0" cap="none" spc="0" normalizeH="0" baseline="0" noProof="0" dirty="0">
                <a:ln>
                  <a:noFill/>
                </a:ln>
                <a:solidFill>
                  <a:srgbClr val="000000"/>
                </a:solidFill>
                <a:effectLst/>
                <a:uLnTx/>
                <a:uFillTx/>
                <a:latin typeface="Helvetica"/>
                <a:cs typeface="Arial"/>
                <a:sym typeface="Helvetica"/>
              </a:rPr>
              <a:t>Detailed design</a:t>
            </a:r>
          </a:p>
          <a:p>
            <a:pPr marL="117475" marR="0" lvl="1" indent="-106363" algn="l" defTabSz="914400" rtl="0" eaLnBrk="1" fontAlgn="auto" latinLnBrk="0" hangingPunct="0">
              <a:lnSpc>
                <a:spcPct val="100000"/>
              </a:lnSpc>
              <a:spcBef>
                <a:spcPts val="0"/>
              </a:spcBef>
              <a:spcAft>
                <a:spcPts val="0"/>
              </a:spcAft>
              <a:buClrTx/>
              <a:buSzTx/>
              <a:buFont typeface="Arial" panose="020B0604020202020204" pitchFamily="34" charset="0"/>
              <a:buChar char="•"/>
              <a:defRPr/>
            </a:pPr>
            <a:r>
              <a:rPr kumimoji="0" lang="en-US" sz="1600" b="0" i="0" u="none" strike="noStrike" kern="0" cap="none" spc="0" normalizeH="0" baseline="0" noProof="0" dirty="0">
                <a:ln>
                  <a:noFill/>
                </a:ln>
                <a:solidFill>
                  <a:srgbClr val="000000"/>
                </a:solidFill>
                <a:effectLst/>
                <a:uLnTx/>
                <a:uFillTx/>
                <a:latin typeface="Helvetica"/>
                <a:cs typeface="Arial"/>
                <a:sym typeface="Helvetica"/>
              </a:rPr>
              <a:t>Fabrication, integration, ground </a:t>
            </a:r>
            <a:r>
              <a:rPr lang="en-US" sz="1600" kern="0" dirty="0">
                <a:solidFill>
                  <a:srgbClr val="000000"/>
                </a:solidFill>
                <a:latin typeface="Helvetica"/>
                <a:cs typeface="Arial"/>
                <a:sym typeface="Helvetica"/>
              </a:rPr>
              <a:t>t</a:t>
            </a:r>
            <a:r>
              <a:rPr kumimoji="0" lang="en-US" sz="1600" b="0" i="0" u="none" strike="noStrike" kern="0" cap="none" spc="0" normalizeH="0" baseline="0" noProof="0" dirty="0" err="1">
                <a:ln>
                  <a:noFill/>
                </a:ln>
                <a:solidFill>
                  <a:srgbClr val="000000"/>
                </a:solidFill>
                <a:effectLst/>
                <a:uLnTx/>
                <a:uFillTx/>
                <a:latin typeface="Helvetica"/>
                <a:cs typeface="Arial"/>
                <a:sym typeface="Helvetica"/>
              </a:rPr>
              <a:t>est</a:t>
            </a:r>
            <a:endParaRPr kumimoji="0" lang="en-US" sz="1600" b="0" i="0" u="none" strike="noStrike" kern="0" cap="none" spc="0" normalizeH="0" baseline="0" noProof="0" dirty="0">
              <a:ln>
                <a:noFill/>
              </a:ln>
              <a:solidFill>
                <a:srgbClr val="000000"/>
              </a:solidFill>
              <a:effectLst/>
              <a:uLnTx/>
              <a:uFillTx/>
              <a:latin typeface="Helvetica"/>
              <a:cs typeface="Arial"/>
              <a:sym typeface="Helvetica"/>
            </a:endParaRPr>
          </a:p>
          <a:p>
            <a:pPr marL="117475" marR="0" lvl="1" indent="-106363" algn="l" defTabSz="914400" rtl="0" eaLnBrk="1" fontAlgn="auto" latinLnBrk="0" hangingPunct="0">
              <a:lnSpc>
                <a:spcPct val="100000"/>
              </a:lnSpc>
              <a:spcBef>
                <a:spcPts val="0"/>
              </a:spcBef>
              <a:spcAft>
                <a:spcPts val="0"/>
              </a:spcAft>
              <a:buClrTx/>
              <a:buSzTx/>
              <a:buFont typeface="Arial" panose="020B0604020202020204" pitchFamily="34" charset="0"/>
              <a:buChar char="•"/>
              <a:defRPr/>
            </a:pPr>
            <a:r>
              <a:rPr kumimoji="0" lang="en-US" sz="1600" b="0" i="0" u="none" strike="noStrike" kern="0" cap="none" spc="0" normalizeH="0" baseline="0" noProof="0" dirty="0">
                <a:ln>
                  <a:noFill/>
                </a:ln>
                <a:solidFill>
                  <a:srgbClr val="000000"/>
                </a:solidFill>
                <a:effectLst/>
                <a:uLnTx/>
                <a:uFillTx/>
                <a:latin typeface="Helvetica"/>
                <a:cs typeface="Arial"/>
                <a:sym typeface="Helvetica"/>
              </a:rPr>
              <a:t>Checkout flights</a:t>
            </a:r>
          </a:p>
          <a:p>
            <a:pPr marL="117475" marR="0" lvl="1" indent="-106363" algn="l" defTabSz="914400" rtl="0" eaLnBrk="1" fontAlgn="auto" latinLnBrk="0" hangingPunct="0">
              <a:lnSpc>
                <a:spcPct val="100000"/>
              </a:lnSpc>
              <a:spcBef>
                <a:spcPts val="0"/>
              </a:spcBef>
              <a:spcAft>
                <a:spcPts val="0"/>
              </a:spcAft>
              <a:buClrTx/>
              <a:buSzTx/>
              <a:buFont typeface="Arial" panose="020B0604020202020204" pitchFamily="34" charset="0"/>
              <a:buChar char="•"/>
              <a:defRPr/>
            </a:pPr>
            <a:r>
              <a:rPr kumimoji="0" lang="en-US" sz="1600" b="0" i="0" u="none" strike="noStrike" kern="0" cap="none" spc="0" normalizeH="0" baseline="0" noProof="0" dirty="0">
                <a:ln>
                  <a:noFill/>
                </a:ln>
                <a:solidFill>
                  <a:srgbClr val="000000"/>
                </a:solidFill>
                <a:effectLst/>
                <a:uLnTx/>
                <a:uFillTx/>
                <a:latin typeface="Helvetica"/>
                <a:cs typeface="Arial"/>
                <a:sym typeface="Helvetica"/>
              </a:rPr>
              <a:t>Subsonic and supersonic </a:t>
            </a:r>
            <a:r>
              <a:rPr lang="en-US" sz="1600" kern="0" dirty="0">
                <a:solidFill>
                  <a:srgbClr val="000000"/>
                </a:solidFill>
                <a:latin typeface="Helvetica"/>
                <a:cs typeface="Arial"/>
                <a:sym typeface="Helvetica"/>
              </a:rPr>
              <a:t>e</a:t>
            </a:r>
            <a:r>
              <a:rPr kumimoji="0" lang="en-US" sz="1600" b="0" i="0" u="none" strike="noStrike" kern="0" cap="none" spc="0" normalizeH="0" baseline="0" noProof="0" dirty="0" err="1">
                <a:ln>
                  <a:noFill/>
                </a:ln>
                <a:solidFill>
                  <a:srgbClr val="000000"/>
                </a:solidFill>
                <a:effectLst/>
                <a:uLnTx/>
                <a:uFillTx/>
                <a:latin typeface="Helvetica"/>
                <a:cs typeface="Arial"/>
                <a:sym typeface="Helvetica"/>
              </a:rPr>
              <a:t>nvelope</a:t>
            </a:r>
            <a:r>
              <a:rPr kumimoji="0" lang="en-US" sz="1600" b="0" i="0" u="none" strike="noStrike" kern="0" cap="none" spc="0" normalizeH="0" baseline="0" noProof="0" dirty="0">
                <a:ln>
                  <a:noFill/>
                </a:ln>
                <a:solidFill>
                  <a:srgbClr val="000000"/>
                </a:solidFill>
                <a:effectLst/>
                <a:uLnTx/>
                <a:uFillTx/>
                <a:latin typeface="Helvetica"/>
                <a:cs typeface="Arial"/>
                <a:sym typeface="Helvetica"/>
              </a:rPr>
              <a:t> </a:t>
            </a:r>
            <a:r>
              <a:rPr lang="en-US" sz="1600" kern="0" dirty="0">
                <a:solidFill>
                  <a:srgbClr val="000000"/>
                </a:solidFill>
                <a:latin typeface="Helvetica"/>
                <a:cs typeface="Arial"/>
                <a:sym typeface="Helvetica"/>
              </a:rPr>
              <a:t>e</a:t>
            </a:r>
            <a:r>
              <a:rPr kumimoji="0" lang="en-US" sz="1600" b="0" i="0" u="none" strike="noStrike" kern="0" cap="none" spc="0" normalizeH="0" baseline="0" noProof="0" dirty="0" err="1">
                <a:ln>
                  <a:noFill/>
                </a:ln>
                <a:solidFill>
                  <a:srgbClr val="000000"/>
                </a:solidFill>
                <a:effectLst/>
                <a:uLnTx/>
                <a:uFillTx/>
                <a:latin typeface="Helvetica"/>
                <a:cs typeface="Arial"/>
                <a:sym typeface="Helvetica"/>
              </a:rPr>
              <a:t>xpansion</a:t>
            </a:r>
            <a:endParaRPr kumimoji="0" lang="en-US" sz="1600" b="0" i="0" u="none" strike="noStrike" kern="0" cap="none" spc="0" normalizeH="0" baseline="0" noProof="0" dirty="0">
              <a:ln>
                <a:noFill/>
              </a:ln>
              <a:solidFill>
                <a:srgbClr val="000000"/>
              </a:solidFill>
              <a:effectLst/>
              <a:uLnTx/>
              <a:uFillTx/>
              <a:latin typeface="Helvetica"/>
              <a:cs typeface="Arial"/>
              <a:sym typeface="Helvetica"/>
            </a:endParaRPr>
          </a:p>
        </p:txBody>
      </p:sp>
      <p:pic>
        <p:nvPicPr>
          <p:cNvPr id="8" name="Picture 7">
            <a:extLst>
              <a:ext uri="{FF2B5EF4-FFF2-40B4-BE49-F238E27FC236}">
                <a16:creationId xmlns:a16="http://schemas.microsoft.com/office/drawing/2014/main" id="{2CF85421-9680-C148-AD4E-ED58E2906CFB}"/>
              </a:ext>
            </a:extLst>
          </p:cNvPr>
          <p:cNvPicPr>
            <a:picLocks noChangeAspect="1"/>
          </p:cNvPicPr>
          <p:nvPr/>
        </p:nvPicPr>
        <p:blipFill rotWithShape="1">
          <a:blip r:embed="rId3">
            <a:extLst>
              <a:ext uri="{28A0092B-C50C-407E-A947-70E740481C1C}">
                <a14:useLocalDpi xmlns:a14="http://schemas.microsoft.com/office/drawing/2010/main"/>
              </a:ext>
            </a:extLst>
          </a:blip>
          <a:srcRect l="4016" t="3485" r="5001" b="4563"/>
          <a:stretch/>
        </p:blipFill>
        <p:spPr>
          <a:xfrm>
            <a:off x="1614099" y="2982596"/>
            <a:ext cx="2857538" cy="2165991"/>
          </a:xfrm>
          <a:prstGeom prst="rect">
            <a:avLst/>
          </a:prstGeom>
        </p:spPr>
      </p:pic>
      <p:pic>
        <p:nvPicPr>
          <p:cNvPr id="9" name="Picture 8">
            <a:extLst>
              <a:ext uri="{FF2B5EF4-FFF2-40B4-BE49-F238E27FC236}">
                <a16:creationId xmlns:a16="http://schemas.microsoft.com/office/drawing/2014/main" id="{96967B87-C38B-844F-A764-C5FAE662F751}"/>
              </a:ext>
            </a:extLst>
          </p:cNvPr>
          <p:cNvPicPr>
            <a:picLocks noChangeAspect="1"/>
          </p:cNvPicPr>
          <p:nvPr/>
        </p:nvPicPr>
        <p:blipFill>
          <a:blip r:embed="rId4"/>
          <a:stretch>
            <a:fillRect/>
          </a:stretch>
        </p:blipFill>
        <p:spPr>
          <a:xfrm>
            <a:off x="4595076" y="4756289"/>
            <a:ext cx="2820476" cy="2005942"/>
          </a:xfrm>
          <a:prstGeom prst="rect">
            <a:avLst/>
          </a:prstGeom>
        </p:spPr>
      </p:pic>
    </p:spTree>
    <p:extLst>
      <p:ext uri="{BB962C8B-B14F-4D97-AF65-F5344CB8AC3E}">
        <p14:creationId xmlns:p14="http://schemas.microsoft.com/office/powerpoint/2010/main" val="1159490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0B3E630-310D-D14F-9CCB-17028CE646FE}"/>
              </a:ext>
            </a:extLst>
          </p:cNvPr>
          <p:cNvPicPr>
            <a:picLocks noChangeAspect="1"/>
          </p:cNvPicPr>
          <p:nvPr/>
        </p:nvPicPr>
        <p:blipFill>
          <a:blip r:embed="rId3"/>
          <a:stretch>
            <a:fillRect/>
          </a:stretch>
        </p:blipFill>
        <p:spPr>
          <a:xfrm>
            <a:off x="8482668" y="2791469"/>
            <a:ext cx="2259367" cy="1592171"/>
          </a:xfrm>
          <a:prstGeom prst="rect">
            <a:avLst/>
          </a:prstGeom>
        </p:spPr>
      </p:pic>
      <p:sp>
        <p:nvSpPr>
          <p:cNvPr id="10" name="Title 9">
            <a:extLst>
              <a:ext uri="{FF2B5EF4-FFF2-40B4-BE49-F238E27FC236}">
                <a16:creationId xmlns:a16="http://schemas.microsoft.com/office/drawing/2014/main" id="{DD05F291-BB38-CF47-8768-FED87D5CA89F}"/>
              </a:ext>
            </a:extLst>
          </p:cNvPr>
          <p:cNvSpPr>
            <a:spLocks noGrp="1"/>
          </p:cNvSpPr>
          <p:nvPr>
            <p:ph type="title"/>
          </p:nvPr>
        </p:nvSpPr>
        <p:spPr/>
        <p:txBody>
          <a:bodyPr/>
          <a:lstStyle/>
          <a:p>
            <a:r>
              <a:rPr lang="en-US" dirty="0"/>
              <a:t>Low Boom Flight Demonstration Progress</a:t>
            </a:r>
          </a:p>
        </p:txBody>
      </p:sp>
      <p:sp>
        <p:nvSpPr>
          <p:cNvPr id="11" name="Content Placeholder 10">
            <a:extLst>
              <a:ext uri="{FF2B5EF4-FFF2-40B4-BE49-F238E27FC236}">
                <a16:creationId xmlns:a16="http://schemas.microsoft.com/office/drawing/2014/main" id="{D20E5D23-F662-F449-B53D-30F4EAD1F349}"/>
              </a:ext>
            </a:extLst>
          </p:cNvPr>
          <p:cNvSpPr>
            <a:spLocks noGrp="1"/>
          </p:cNvSpPr>
          <p:nvPr>
            <p:ph idx="1"/>
          </p:nvPr>
        </p:nvSpPr>
        <p:spPr>
          <a:xfrm>
            <a:off x="306917" y="1483508"/>
            <a:ext cx="6932340" cy="5231588"/>
          </a:xfrm>
        </p:spPr>
        <p:txBody>
          <a:bodyPr/>
          <a:lstStyle/>
          <a:p>
            <a:pPr marL="0" indent="0">
              <a:buNone/>
            </a:pPr>
            <a:r>
              <a:rPr lang="en-US" dirty="0"/>
              <a:t>X-59 Aircraft Development</a:t>
            </a:r>
          </a:p>
          <a:p>
            <a:r>
              <a:rPr lang="en-US" sz="1600" dirty="0"/>
              <a:t>Design and drawings complete</a:t>
            </a:r>
          </a:p>
          <a:p>
            <a:r>
              <a:rPr lang="en-US" sz="1600" dirty="0"/>
              <a:t>Assembly and systems testing underway</a:t>
            </a:r>
          </a:p>
          <a:p>
            <a:endParaRPr lang="en-US" dirty="0"/>
          </a:p>
          <a:p>
            <a:pPr marL="0" indent="0">
              <a:buNone/>
            </a:pPr>
            <a:r>
              <a:rPr lang="en-US" dirty="0"/>
              <a:t>Acoustic Measurement </a:t>
            </a:r>
          </a:p>
          <a:p>
            <a:r>
              <a:rPr lang="en-US" sz="1600" dirty="0"/>
              <a:t>Awarded contract for Ground Recording System development</a:t>
            </a:r>
          </a:p>
          <a:p>
            <a:r>
              <a:rPr lang="en-US" sz="1600" dirty="0"/>
              <a:t>Continuing progress on airborne acoustic measurement systems </a:t>
            </a:r>
          </a:p>
          <a:p>
            <a:endParaRPr lang="en-US" dirty="0"/>
          </a:p>
          <a:p>
            <a:pPr marL="0" indent="0">
              <a:buNone/>
            </a:pPr>
            <a:r>
              <a:rPr lang="en-US" dirty="0"/>
              <a:t>Community Test Planning</a:t>
            </a:r>
          </a:p>
          <a:p>
            <a:r>
              <a:rPr lang="en-US" sz="1600" dirty="0"/>
              <a:t>Test airfield selection process underway</a:t>
            </a:r>
          </a:p>
          <a:p>
            <a:r>
              <a:rPr lang="en-US" sz="1600" dirty="0"/>
              <a:t>Test support team contract solicitation in progress</a:t>
            </a:r>
          </a:p>
          <a:p>
            <a:r>
              <a:rPr lang="en-US" sz="1600" dirty="0"/>
              <a:t>Conducted Community Test International Workshop</a:t>
            </a:r>
          </a:p>
          <a:p>
            <a:endParaRPr lang="en-US" dirty="0"/>
          </a:p>
          <a:p>
            <a:pPr marL="0" indent="0">
              <a:buNone/>
            </a:pPr>
            <a:r>
              <a:rPr lang="en-US" dirty="0"/>
              <a:t>International Standards Development</a:t>
            </a:r>
          </a:p>
          <a:p>
            <a:r>
              <a:rPr lang="en-US" sz="1600" dirty="0"/>
              <a:t>On-going engagement with ICAO CAEP and international research community</a:t>
            </a:r>
          </a:p>
        </p:txBody>
      </p:sp>
      <p:pic>
        <p:nvPicPr>
          <p:cNvPr id="14" name="Picture 13">
            <a:extLst>
              <a:ext uri="{FF2B5EF4-FFF2-40B4-BE49-F238E27FC236}">
                <a16:creationId xmlns:a16="http://schemas.microsoft.com/office/drawing/2014/main" id="{8C3CC83A-E8CF-F44E-AD96-DA05F421EAE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762140" y="986496"/>
            <a:ext cx="3606440" cy="1673244"/>
          </a:xfrm>
          <a:prstGeom prst="rect">
            <a:avLst/>
          </a:prstGeom>
          <a:ln w="28575">
            <a:noFill/>
          </a:ln>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904D2A79-14FD-1B45-B91D-963B3535692C}"/>
              </a:ext>
            </a:extLst>
          </p:cNvPr>
          <p:cNvSpPr txBox="1"/>
          <p:nvPr/>
        </p:nvSpPr>
        <p:spPr>
          <a:xfrm>
            <a:off x="9398966" y="2405173"/>
            <a:ext cx="1199863" cy="157187"/>
          </a:xfrm>
          <a:prstGeom prst="rect">
            <a:avLst/>
          </a:prstGeom>
          <a:noFill/>
          <a:effectLst>
            <a:outerShdw blurRad="50800" dist="38100" dir="2700000" algn="tl" rotWithShape="0">
              <a:prstClr val="black">
                <a:alpha val="67000"/>
              </a:prstClr>
            </a:outerShdw>
          </a:effectLst>
        </p:spPr>
        <p:txBody>
          <a:bodyPr wrap="none" rtlCol="0">
            <a:spAutoFit/>
          </a:bodyPr>
          <a:lstStyle/>
          <a:p>
            <a:r>
              <a:rPr lang="en-US" sz="900" i="1">
                <a:solidFill>
                  <a:schemeClr val="bg1"/>
                </a:solidFill>
                <a:effectLst>
                  <a:outerShdw blurRad="50800" dist="38100" dir="2700000" algn="tl" rotWithShape="0">
                    <a:prstClr val="black">
                      <a:alpha val="40000"/>
                    </a:prstClr>
                  </a:outerShdw>
                </a:effectLst>
                <a:latin typeface="Helvetica" pitchFamily="2" charset="0"/>
              </a:rPr>
              <a:t>Image Credit: Lockheed Martin</a:t>
            </a:r>
          </a:p>
        </p:txBody>
      </p:sp>
      <p:sp>
        <p:nvSpPr>
          <p:cNvPr id="16" name="TextBox 1">
            <a:extLst>
              <a:ext uri="{FF2B5EF4-FFF2-40B4-BE49-F238E27FC236}">
                <a16:creationId xmlns:a16="http://schemas.microsoft.com/office/drawing/2014/main" id="{078FB3E3-5E66-674F-B736-6F62C3299449}"/>
              </a:ext>
            </a:extLst>
          </p:cNvPr>
          <p:cNvSpPr txBox="1">
            <a:spLocks noChangeArrowheads="1"/>
          </p:cNvSpPr>
          <p:nvPr/>
        </p:nvSpPr>
        <p:spPr bwMode="auto">
          <a:xfrm>
            <a:off x="306917" y="888888"/>
            <a:ext cx="11372715" cy="369332"/>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lvl="1" eaLnBrk="1" fontAlgn="base" hangingPunct="1">
              <a:spcBef>
                <a:spcPct val="0"/>
              </a:spcBef>
              <a:spcAft>
                <a:spcPct val="0"/>
              </a:spcAft>
            </a:pPr>
            <a:r>
              <a:rPr lang="en-US" sz="1800" b="1" i="1" dirty="0">
                <a:solidFill>
                  <a:srgbClr val="45445A"/>
                </a:solidFill>
                <a:cs typeface="Arial" charset="0"/>
              </a:rPr>
              <a:t>Significant progress despite COVID-19 pandemic impacts</a:t>
            </a:r>
          </a:p>
        </p:txBody>
      </p:sp>
      <p:pic>
        <p:nvPicPr>
          <p:cNvPr id="17" name="Picture 16">
            <a:extLst>
              <a:ext uri="{FF2B5EF4-FFF2-40B4-BE49-F238E27FC236}">
                <a16:creationId xmlns:a16="http://schemas.microsoft.com/office/drawing/2014/main" id="{AC6CA88D-4CBB-644A-ABB7-C856ACE9A77C}"/>
              </a:ext>
            </a:extLst>
          </p:cNvPr>
          <p:cNvPicPr>
            <a:picLocks noChangeAspect="1"/>
          </p:cNvPicPr>
          <p:nvPr/>
        </p:nvPicPr>
        <p:blipFill>
          <a:blip r:embed="rId5"/>
          <a:stretch>
            <a:fillRect/>
          </a:stretch>
        </p:blipFill>
        <p:spPr>
          <a:xfrm>
            <a:off x="8240752" y="4446847"/>
            <a:ext cx="2743200" cy="1989572"/>
          </a:xfrm>
          <a:prstGeom prst="rect">
            <a:avLst/>
          </a:prstGeom>
        </p:spPr>
      </p:pic>
      <p:sp>
        <p:nvSpPr>
          <p:cNvPr id="18" name="TextBox 17">
            <a:extLst>
              <a:ext uri="{FF2B5EF4-FFF2-40B4-BE49-F238E27FC236}">
                <a16:creationId xmlns:a16="http://schemas.microsoft.com/office/drawing/2014/main" id="{63C0A95D-5312-0245-9A66-3EC08D92465F}"/>
              </a:ext>
            </a:extLst>
          </p:cNvPr>
          <p:cNvSpPr txBox="1"/>
          <p:nvPr/>
        </p:nvSpPr>
        <p:spPr>
          <a:xfrm>
            <a:off x="7468930" y="6360467"/>
            <a:ext cx="419285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latin typeface="Arial" panose="020B0604020202020204" pitchFamily="34" charset="0"/>
                <a:ea typeface="ＭＳ Ｐゴシック"/>
                <a:cs typeface="Arial" panose="020B0604020202020204" pitchFamily="34" charset="0"/>
              </a:rPr>
              <a:t>Potential Community Test Airfield Locations Combined with Regions of Noise-Sensitive Considerations</a:t>
            </a:r>
          </a:p>
        </p:txBody>
      </p:sp>
    </p:spTree>
    <p:extLst>
      <p:ext uri="{BB962C8B-B14F-4D97-AF65-F5344CB8AC3E}">
        <p14:creationId xmlns:p14="http://schemas.microsoft.com/office/powerpoint/2010/main" val="2041419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329F4C-69A0-FC4C-933A-7588FD12D8A0}"/>
              </a:ext>
            </a:extLst>
          </p:cNvPr>
          <p:cNvSpPr>
            <a:spLocks noGrp="1"/>
          </p:cNvSpPr>
          <p:nvPr>
            <p:ph type="title"/>
          </p:nvPr>
        </p:nvSpPr>
        <p:spPr/>
        <p:txBody>
          <a:bodyPr/>
          <a:lstStyle/>
          <a:p>
            <a:r>
              <a:rPr lang="en-US" dirty="0"/>
              <a:t>LTO Noise Prediction Uncertainty Reduction</a:t>
            </a:r>
          </a:p>
        </p:txBody>
      </p:sp>
      <p:sp>
        <p:nvSpPr>
          <p:cNvPr id="6" name="Content Placeholder 4">
            <a:extLst>
              <a:ext uri="{FF2B5EF4-FFF2-40B4-BE49-F238E27FC236}">
                <a16:creationId xmlns:a16="http://schemas.microsoft.com/office/drawing/2014/main" id="{97935987-C592-FA40-B0E5-D3835453D48C}"/>
              </a:ext>
            </a:extLst>
          </p:cNvPr>
          <p:cNvSpPr>
            <a:spLocks noGrp="1"/>
          </p:cNvSpPr>
          <p:nvPr>
            <p:ph idx="1"/>
          </p:nvPr>
        </p:nvSpPr>
        <p:spPr>
          <a:xfrm>
            <a:off x="304801" y="1455433"/>
            <a:ext cx="8334670" cy="4818406"/>
          </a:xfrm>
        </p:spPr>
        <p:txBody>
          <a:bodyPr>
            <a:normAutofit/>
          </a:bodyPr>
          <a:lstStyle/>
          <a:p>
            <a:pPr>
              <a:spcBef>
                <a:spcPts val="1200"/>
              </a:spcBef>
            </a:pPr>
            <a:r>
              <a:rPr lang="en-US" dirty="0"/>
              <a:t>LTO Noise prediction uncertainty is a key problem for emerging supersonic market</a:t>
            </a:r>
          </a:p>
          <a:p>
            <a:pPr>
              <a:spcBef>
                <a:spcPts val="1200"/>
              </a:spcBef>
            </a:pPr>
            <a:r>
              <a:rPr lang="en-US" dirty="0"/>
              <a:t>FAA’s NPRM based on NASA predictions for ICAO, despite large uncertainty</a:t>
            </a:r>
          </a:p>
          <a:p>
            <a:pPr>
              <a:spcBef>
                <a:spcPts val="1200"/>
              </a:spcBef>
            </a:pPr>
            <a:r>
              <a:rPr lang="en-US" dirty="0"/>
              <a:t>Launched new Technical Challenge to reduce uncertainty in prediction of noise for supersonic aircraft</a:t>
            </a:r>
          </a:p>
          <a:p>
            <a:pPr lvl="1"/>
            <a:r>
              <a:rPr lang="en-US" dirty="0"/>
              <a:t>Physics-based simulations of supersonic-relevant inlet, fan, and nozzle designs</a:t>
            </a:r>
            <a:br>
              <a:rPr lang="en-US" dirty="0"/>
            </a:br>
            <a:r>
              <a:rPr lang="en-US" dirty="0"/>
              <a:t>with OEM input</a:t>
            </a:r>
          </a:p>
          <a:p>
            <a:pPr lvl="1"/>
            <a:r>
              <a:rPr lang="en-US" dirty="0"/>
              <a:t>Input to system-level tools and Monte Carlo simulations</a:t>
            </a:r>
          </a:p>
          <a:p>
            <a:pPr lvl="1"/>
            <a:r>
              <a:rPr lang="en-US" dirty="0"/>
              <a:t>Data releasable for impact on international regulators</a:t>
            </a:r>
          </a:p>
          <a:p>
            <a:pPr lvl="1"/>
            <a:r>
              <a:rPr lang="en-US" dirty="0"/>
              <a:t>Potential validation approaches being assessed</a:t>
            </a:r>
          </a:p>
        </p:txBody>
      </p:sp>
      <p:grpSp>
        <p:nvGrpSpPr>
          <p:cNvPr id="8" name="Group 7">
            <a:extLst>
              <a:ext uri="{FF2B5EF4-FFF2-40B4-BE49-F238E27FC236}">
                <a16:creationId xmlns:a16="http://schemas.microsoft.com/office/drawing/2014/main" id="{8967EB39-4B13-D845-9764-D92DEAB3DB76}"/>
              </a:ext>
            </a:extLst>
          </p:cNvPr>
          <p:cNvGrpSpPr/>
          <p:nvPr/>
        </p:nvGrpSpPr>
        <p:grpSpPr>
          <a:xfrm>
            <a:off x="8495299" y="1256685"/>
            <a:ext cx="3389784" cy="5254766"/>
            <a:chOff x="8674595" y="1125651"/>
            <a:chExt cx="3389784" cy="5254766"/>
          </a:xfrm>
        </p:grpSpPr>
        <p:sp>
          <p:nvSpPr>
            <p:cNvPr id="9" name="Rectangle 8">
              <a:extLst>
                <a:ext uri="{FF2B5EF4-FFF2-40B4-BE49-F238E27FC236}">
                  <a16:creationId xmlns:a16="http://schemas.microsoft.com/office/drawing/2014/main" id="{3C614FAA-0819-5D48-B563-64F39C8E6C6C}"/>
                </a:ext>
              </a:extLst>
            </p:cNvPr>
            <p:cNvSpPr/>
            <p:nvPr/>
          </p:nvSpPr>
          <p:spPr>
            <a:xfrm>
              <a:off x="9321179" y="1424667"/>
              <a:ext cx="1371600" cy="4955017"/>
            </a:xfrm>
            <a:prstGeom prst="rect">
              <a:avLst/>
            </a:prstGeom>
            <a:ln>
              <a:solidFill>
                <a:schemeClr val="bg1">
                  <a:lumMod val="50000"/>
                </a:schemeClr>
              </a:solidFill>
            </a:ln>
          </p:spPr>
          <p:txBody>
            <a:bodyPr wrap="square" lIns="0" rIns="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u="none" strike="noStrike" kern="1200" cap="none" spc="0" normalizeH="0" baseline="0" noProof="0" dirty="0">
                <a:ln>
                  <a:noFill/>
                </a:ln>
                <a:solidFill>
                  <a:prstClr val="black"/>
                </a:solidFill>
                <a:effectLst/>
                <a:uLnTx/>
                <a:uFillTx/>
                <a:latin typeface="Arial Narrow" panose="020B0604020202020204" pitchFamily="34" charset="0"/>
                <a:ea typeface="ＭＳ Ｐゴシック"/>
                <a:cs typeface="Arial Narrow"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dirty="0">
                  <a:ln>
                    <a:noFill/>
                  </a:ln>
                  <a:solidFill>
                    <a:prstClr val="black"/>
                  </a:solidFill>
                  <a:effectLst/>
                  <a:uLnTx/>
                  <a:uFillTx/>
                  <a:latin typeface="Arial Narrow" panose="020B0604020202020204" pitchFamily="34" charset="0"/>
                  <a:ea typeface="ＭＳ Ｐゴシック"/>
                  <a:cs typeface="Arial Narrow" panose="020B0604020202020204" pitchFamily="34" charset="0"/>
                </a:rPr>
                <a:t>Conventional Product Development</a:t>
              </a:r>
            </a:p>
          </p:txBody>
        </p:sp>
        <p:sp>
          <p:nvSpPr>
            <p:cNvPr id="10" name="Rectangle 9">
              <a:extLst>
                <a:ext uri="{FF2B5EF4-FFF2-40B4-BE49-F238E27FC236}">
                  <a16:creationId xmlns:a16="http://schemas.microsoft.com/office/drawing/2014/main" id="{F9E16DD6-A900-E049-99B6-CB0C221143C3}"/>
                </a:ext>
              </a:extLst>
            </p:cNvPr>
            <p:cNvSpPr/>
            <p:nvPr/>
          </p:nvSpPr>
          <p:spPr>
            <a:xfrm rot="10800000">
              <a:off x="9615954" y="2930467"/>
              <a:ext cx="764908" cy="1358595"/>
            </a:xfrm>
            <a:prstGeom prst="rect">
              <a:avLst/>
            </a:prstGeom>
            <a:gradFill flip="none" rotWithShape="1">
              <a:gsLst>
                <a:gs pos="31000">
                  <a:srgbClr val="FF0000"/>
                </a:gs>
                <a:gs pos="41000">
                  <a:srgbClr val="00B050"/>
                </a:gs>
                <a:gs pos="72000">
                  <a:srgbClr val="00B050"/>
                </a:gs>
                <a:gs pos="85000">
                  <a:srgbClr val="0432FF"/>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ＭＳ Ｐゴシック"/>
              </a:endParaRPr>
            </a:p>
          </p:txBody>
        </p:sp>
        <p:sp>
          <p:nvSpPr>
            <p:cNvPr id="11" name="Rectangle 10">
              <a:extLst>
                <a:ext uri="{FF2B5EF4-FFF2-40B4-BE49-F238E27FC236}">
                  <a16:creationId xmlns:a16="http://schemas.microsoft.com/office/drawing/2014/main" id="{01F143EB-E209-574F-B931-D7693B823CEB}"/>
                </a:ext>
              </a:extLst>
            </p:cNvPr>
            <p:cNvSpPr/>
            <p:nvPr/>
          </p:nvSpPr>
          <p:spPr>
            <a:xfrm>
              <a:off x="10958439" y="2251169"/>
              <a:ext cx="764908" cy="203789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ＭＳ Ｐゴシック"/>
              </a:endParaRPr>
            </a:p>
          </p:txBody>
        </p:sp>
        <p:sp>
          <p:nvSpPr>
            <p:cNvPr id="12" name="Rectangle 11">
              <a:extLst>
                <a:ext uri="{FF2B5EF4-FFF2-40B4-BE49-F238E27FC236}">
                  <a16:creationId xmlns:a16="http://schemas.microsoft.com/office/drawing/2014/main" id="{C3D82CE2-5881-FB4C-A1BA-D49E3FA6A9F6}"/>
                </a:ext>
              </a:extLst>
            </p:cNvPr>
            <p:cNvSpPr/>
            <p:nvPr/>
          </p:nvSpPr>
          <p:spPr>
            <a:xfrm>
              <a:off x="9685799" y="2979687"/>
              <a:ext cx="625218" cy="157342"/>
            </a:xfrm>
            <a:prstGeom prst="rect">
              <a:avLst/>
            </a:prstGeom>
            <a:solidFill>
              <a:srgbClr val="0432FF"/>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a:ln>
                    <a:noFill/>
                  </a:ln>
                  <a:solidFill>
                    <a:prstClr val="white"/>
                  </a:solidFill>
                  <a:effectLst/>
                  <a:uLnTx/>
                  <a:uFillTx/>
                  <a:latin typeface="Arial Narrow" panose="020B0604020202020204" pitchFamily="34" charset="0"/>
                  <a:ea typeface="ＭＳ Ｐゴシック"/>
                  <a:cs typeface="Arial Narrow" panose="020B0604020202020204" pitchFamily="34" charset="0"/>
                </a:rPr>
                <a:t>Test</a:t>
              </a:r>
            </a:p>
          </p:txBody>
        </p:sp>
        <p:sp>
          <p:nvSpPr>
            <p:cNvPr id="13" name="Rectangle 12">
              <a:extLst>
                <a:ext uri="{FF2B5EF4-FFF2-40B4-BE49-F238E27FC236}">
                  <a16:creationId xmlns:a16="http://schemas.microsoft.com/office/drawing/2014/main" id="{3FC78E59-B635-2F4F-8FA9-AE898FC28E09}"/>
                </a:ext>
              </a:extLst>
            </p:cNvPr>
            <p:cNvSpPr/>
            <p:nvPr/>
          </p:nvSpPr>
          <p:spPr>
            <a:xfrm>
              <a:off x="9633603" y="3396069"/>
              <a:ext cx="747260" cy="269942"/>
            </a:xfrm>
            <a:prstGeom prst="rect">
              <a:avLst/>
            </a:prstGeom>
            <a:solidFill>
              <a:srgbClr val="00B050"/>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dirty="0">
                  <a:ln>
                    <a:noFill/>
                  </a:ln>
                  <a:solidFill>
                    <a:prstClr val="black"/>
                  </a:solidFill>
                  <a:effectLst/>
                  <a:uLnTx/>
                  <a:uFillTx/>
                  <a:latin typeface="Arial Narrow" panose="020B0604020202020204" pitchFamily="34" charset="0"/>
                  <a:ea typeface="ＭＳ Ｐゴシック"/>
                  <a:cs typeface="Arial Narrow" panose="020B0604020202020204" pitchFamily="34" charset="0"/>
                </a:rPr>
                <a:t>Design</a:t>
              </a:r>
            </a:p>
          </p:txBody>
        </p:sp>
        <p:sp>
          <p:nvSpPr>
            <p:cNvPr id="14" name="Rectangle 13">
              <a:extLst>
                <a:ext uri="{FF2B5EF4-FFF2-40B4-BE49-F238E27FC236}">
                  <a16:creationId xmlns:a16="http://schemas.microsoft.com/office/drawing/2014/main" id="{E6A7E3EF-E0E8-9C4B-ADA3-F5C34A0C6334}"/>
                </a:ext>
              </a:extLst>
            </p:cNvPr>
            <p:cNvSpPr/>
            <p:nvPr/>
          </p:nvSpPr>
          <p:spPr>
            <a:xfrm>
              <a:off x="9607914" y="3918825"/>
              <a:ext cx="764908" cy="370239"/>
            </a:xfrm>
            <a:prstGeom prst="rect">
              <a:avLst/>
            </a:prstGeom>
            <a:solidFill>
              <a:srgbClr val="FF0000"/>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dirty="0">
                  <a:ln>
                    <a:noFill/>
                  </a:ln>
                  <a:solidFill>
                    <a:prstClr val="white"/>
                  </a:solidFill>
                  <a:effectLst/>
                  <a:uLnTx/>
                  <a:uFillTx/>
                  <a:latin typeface="Arial Narrow" panose="020B0604020202020204" pitchFamily="34" charset="0"/>
                  <a:ea typeface="ＭＳ Ｐゴシック"/>
                  <a:cs typeface="Arial Narrow" panose="020B0604020202020204" pitchFamily="34" charset="0"/>
                </a:rPr>
                <a:t>Prediction</a:t>
              </a:r>
            </a:p>
          </p:txBody>
        </p:sp>
        <p:sp>
          <p:nvSpPr>
            <p:cNvPr id="15" name="Rectangle 14">
              <a:extLst>
                <a:ext uri="{FF2B5EF4-FFF2-40B4-BE49-F238E27FC236}">
                  <a16:creationId xmlns:a16="http://schemas.microsoft.com/office/drawing/2014/main" id="{2E88FB52-4790-594C-941B-0EDE975CD0E6}"/>
                </a:ext>
              </a:extLst>
            </p:cNvPr>
            <p:cNvSpPr/>
            <p:nvPr/>
          </p:nvSpPr>
          <p:spPr>
            <a:xfrm>
              <a:off x="10955947" y="3139712"/>
              <a:ext cx="767399" cy="424197"/>
            </a:xfrm>
            <a:prstGeom prst="rect">
              <a:avLst/>
            </a:prstGeom>
            <a:solidFill>
              <a:srgbClr val="FF0000"/>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dirty="0">
                  <a:ln>
                    <a:noFill/>
                  </a:ln>
                  <a:solidFill>
                    <a:prstClr val="white"/>
                  </a:solidFill>
                  <a:effectLst/>
                  <a:uLnTx/>
                  <a:uFillTx/>
                  <a:latin typeface="Arial Narrow" panose="020B0604020202020204" pitchFamily="34" charset="0"/>
                  <a:ea typeface="ＭＳ Ｐゴシック"/>
                  <a:cs typeface="Arial Narrow" panose="020B0604020202020204" pitchFamily="34" charset="0"/>
                </a:rPr>
                <a:t>Prediction</a:t>
              </a:r>
            </a:p>
          </p:txBody>
        </p:sp>
        <p:sp>
          <p:nvSpPr>
            <p:cNvPr id="16" name="TextBox 15">
              <a:extLst>
                <a:ext uri="{FF2B5EF4-FFF2-40B4-BE49-F238E27FC236}">
                  <a16:creationId xmlns:a16="http://schemas.microsoft.com/office/drawing/2014/main" id="{AEDF6CB1-1C79-5E4C-A03C-A292D7185ADD}"/>
                </a:ext>
              </a:extLst>
            </p:cNvPr>
            <p:cNvSpPr txBox="1"/>
            <p:nvPr/>
          </p:nvSpPr>
          <p:spPr>
            <a:xfrm>
              <a:off x="8674595" y="3393232"/>
              <a:ext cx="920445" cy="492443"/>
            </a:xfrm>
            <a:prstGeom prst="rect">
              <a:avLst/>
            </a:prstGeom>
            <a:solidFill>
              <a:schemeClr val="bg1"/>
            </a:solid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dirty="0">
                  <a:ln>
                    <a:noFill/>
                  </a:ln>
                  <a:solidFill>
                    <a:prstClr val="black"/>
                  </a:solidFill>
                  <a:effectLst/>
                  <a:uLnTx/>
                  <a:uFillTx/>
                  <a:latin typeface="Arial Narrow" panose="020B0604020202020204" pitchFamily="34" charset="0"/>
                  <a:ea typeface="ＭＳ Ｐゴシック"/>
                  <a:cs typeface="Arial Narrow" panose="020B0604020202020204" pitchFamily="34" charset="0"/>
                </a:rPr>
                <a:t>Cumulative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Helvetica"/>
                  <a:ea typeface="ＭＳ Ｐゴシック"/>
                </a:rPr>
                <a:t>EPNL</a:t>
              </a:r>
            </a:p>
          </p:txBody>
        </p:sp>
        <p:sp>
          <p:nvSpPr>
            <p:cNvPr id="17" name="Rectangle 16">
              <a:extLst>
                <a:ext uri="{FF2B5EF4-FFF2-40B4-BE49-F238E27FC236}">
                  <a16:creationId xmlns:a16="http://schemas.microsoft.com/office/drawing/2014/main" id="{25C85E3A-4857-0E43-94CA-AD49D47D82E2}"/>
                </a:ext>
              </a:extLst>
            </p:cNvPr>
            <p:cNvSpPr/>
            <p:nvPr/>
          </p:nvSpPr>
          <p:spPr>
            <a:xfrm>
              <a:off x="10692779" y="1425400"/>
              <a:ext cx="1371600" cy="4955017"/>
            </a:xfrm>
            <a:prstGeom prst="rect">
              <a:avLst/>
            </a:prstGeom>
            <a:ln>
              <a:solidFill>
                <a:schemeClr val="bg1">
                  <a:lumMod val="50000"/>
                </a:schemeClr>
              </a:solidFill>
            </a:ln>
          </p:spPr>
          <p:txBody>
            <a:bodyPr wrap="square" lIns="0" rIns="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u="none" strike="noStrike" kern="1200" cap="none" spc="0" normalizeH="0" baseline="0" noProof="0" dirty="0">
                <a:ln>
                  <a:noFill/>
                </a:ln>
                <a:solidFill>
                  <a:prstClr val="black"/>
                </a:solidFill>
                <a:effectLst/>
                <a:uLnTx/>
                <a:uFillTx/>
                <a:latin typeface="Arial Narrow" panose="020B0604020202020204" pitchFamily="34" charset="0"/>
                <a:ea typeface="ＭＳ Ｐゴシック"/>
                <a:cs typeface="Arial Narrow"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dirty="0">
                  <a:ln>
                    <a:noFill/>
                  </a:ln>
                  <a:solidFill>
                    <a:prstClr val="black"/>
                  </a:solidFill>
                  <a:effectLst/>
                  <a:uLnTx/>
                  <a:uFillTx/>
                  <a:latin typeface="Arial Narrow" panose="020B0604020202020204" pitchFamily="34" charset="0"/>
                  <a:ea typeface="ＭＳ Ｐゴシック"/>
                  <a:cs typeface="Arial Narrow" panose="020B0604020202020204" pitchFamily="34" charset="0"/>
                </a:rPr>
                <a:t>2019 ICAO Study Supersonic</a:t>
              </a:r>
            </a:p>
          </p:txBody>
        </p:sp>
        <p:pic>
          <p:nvPicPr>
            <p:cNvPr id="18" name="Picture 17">
              <a:extLst>
                <a:ext uri="{FF2B5EF4-FFF2-40B4-BE49-F238E27FC236}">
                  <a16:creationId xmlns:a16="http://schemas.microsoft.com/office/drawing/2014/main" id="{F002984F-F19E-6B47-BE90-91C410AAF9F9}"/>
                </a:ext>
              </a:extLst>
            </p:cNvPr>
            <p:cNvPicPr>
              <a:picLocks noChangeAspect="1"/>
            </p:cNvPicPr>
            <p:nvPr/>
          </p:nvPicPr>
          <p:blipFill>
            <a:blip r:embed="rId3"/>
            <a:stretch>
              <a:fillRect/>
            </a:stretch>
          </p:blipFill>
          <p:spPr>
            <a:xfrm>
              <a:off x="10692779" y="4524333"/>
              <a:ext cx="1115965" cy="640080"/>
            </a:xfrm>
            <a:prstGeom prst="rect">
              <a:avLst/>
            </a:prstGeom>
          </p:spPr>
        </p:pic>
        <p:pic>
          <p:nvPicPr>
            <p:cNvPr id="19" name="Picture 18">
              <a:extLst>
                <a:ext uri="{FF2B5EF4-FFF2-40B4-BE49-F238E27FC236}">
                  <a16:creationId xmlns:a16="http://schemas.microsoft.com/office/drawing/2014/main" id="{F1D78400-B16B-FD4C-A5C8-7C583CB03C51}"/>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0970600" y="5337191"/>
              <a:ext cx="1049082" cy="731520"/>
            </a:xfrm>
            <a:prstGeom prst="rect">
              <a:avLst/>
            </a:prstGeom>
          </p:spPr>
        </p:pic>
        <p:pic>
          <p:nvPicPr>
            <p:cNvPr id="20" name="Picture 19">
              <a:extLst>
                <a:ext uri="{FF2B5EF4-FFF2-40B4-BE49-F238E27FC236}">
                  <a16:creationId xmlns:a16="http://schemas.microsoft.com/office/drawing/2014/main" id="{1A4852A4-11EC-444C-BFDA-387CA786572A}"/>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9321179" y="4409153"/>
              <a:ext cx="1160662" cy="914400"/>
            </a:xfrm>
            <a:prstGeom prst="rect">
              <a:avLst/>
            </a:prstGeom>
          </p:spPr>
        </p:pic>
        <p:pic>
          <p:nvPicPr>
            <p:cNvPr id="21" name="Picture 20">
              <a:extLst>
                <a:ext uri="{FF2B5EF4-FFF2-40B4-BE49-F238E27FC236}">
                  <a16:creationId xmlns:a16="http://schemas.microsoft.com/office/drawing/2014/main" id="{B9045D9B-02EF-C741-9AFB-29B98495B79F}"/>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a:ext>
              </a:extLst>
            </a:blip>
            <a:srcRect l="25420" t="6409" r="33312" b="13278"/>
            <a:stretch/>
          </p:blipFill>
          <p:spPr>
            <a:xfrm>
              <a:off x="9911595" y="5484448"/>
              <a:ext cx="707132" cy="640080"/>
            </a:xfrm>
            <a:prstGeom prst="rect">
              <a:avLst/>
            </a:prstGeom>
          </p:spPr>
        </p:pic>
        <p:sp>
          <p:nvSpPr>
            <p:cNvPr id="22" name="TextBox 21">
              <a:extLst>
                <a:ext uri="{FF2B5EF4-FFF2-40B4-BE49-F238E27FC236}">
                  <a16:creationId xmlns:a16="http://schemas.microsoft.com/office/drawing/2014/main" id="{10FB89B0-AEA7-E845-ABF5-76B5D67236EB}"/>
                </a:ext>
              </a:extLst>
            </p:cNvPr>
            <p:cNvSpPr txBox="1"/>
            <p:nvPr/>
          </p:nvSpPr>
          <p:spPr>
            <a:xfrm>
              <a:off x="9321179" y="1125651"/>
              <a:ext cx="2743200" cy="307777"/>
            </a:xfrm>
            <a:prstGeom prst="rect">
              <a:avLst/>
            </a:prstGeom>
            <a:solidFill>
              <a:schemeClr val="bg1"/>
            </a:solidFill>
            <a:ln>
              <a:solidFill>
                <a:schemeClr val="bg1">
                  <a:lumMod val="50000"/>
                </a:schemeClr>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dirty="0">
                  <a:ln>
                    <a:noFill/>
                  </a:ln>
                  <a:solidFill>
                    <a:srgbClr val="4472C4"/>
                  </a:solidFill>
                  <a:effectLst/>
                  <a:uLnTx/>
                  <a:uFillTx/>
                  <a:latin typeface="Arial Narrow" panose="020B0604020202020204" pitchFamily="34" charset="0"/>
                  <a:ea typeface="ＭＳ Ｐゴシック"/>
                  <a:cs typeface="Arial Narrow" panose="020B0604020202020204" pitchFamily="34" charset="0"/>
                </a:rPr>
                <a:t>Noise Uncertainties</a:t>
              </a:r>
            </a:p>
          </p:txBody>
        </p:sp>
        <p:sp>
          <p:nvSpPr>
            <p:cNvPr id="23" name="TextBox 22">
              <a:extLst>
                <a:ext uri="{FF2B5EF4-FFF2-40B4-BE49-F238E27FC236}">
                  <a16:creationId xmlns:a16="http://schemas.microsoft.com/office/drawing/2014/main" id="{05464286-65AA-1F40-B208-6D9E622EB7DC}"/>
                </a:ext>
              </a:extLst>
            </p:cNvPr>
            <p:cNvSpPr txBox="1"/>
            <p:nvPr/>
          </p:nvSpPr>
          <p:spPr>
            <a:xfrm>
              <a:off x="8906587" y="4492008"/>
              <a:ext cx="437940" cy="307777"/>
            </a:xfrm>
            <a:prstGeom prst="rect">
              <a:avLst/>
            </a:prstGeom>
            <a:noFill/>
          </p:spPr>
          <p:txBody>
            <a:bodyPr wrap="none" rtlCol="0">
              <a:spAutoFit/>
            </a:bodyPr>
            <a:lstStyle/>
            <a:p>
              <a:r>
                <a:rPr lang="en-US" sz="1400" dirty="0">
                  <a:latin typeface="Arial Narrow" panose="020B0604020202020204" pitchFamily="34" charset="0"/>
                  <a:cs typeface="Arial Narrow" panose="020B0604020202020204" pitchFamily="34" charset="0"/>
                </a:rPr>
                <a:t>Fan</a:t>
              </a:r>
            </a:p>
          </p:txBody>
        </p:sp>
        <p:sp>
          <p:nvSpPr>
            <p:cNvPr id="24" name="TextBox 23">
              <a:extLst>
                <a:ext uri="{FF2B5EF4-FFF2-40B4-BE49-F238E27FC236}">
                  <a16:creationId xmlns:a16="http://schemas.microsoft.com/office/drawing/2014/main" id="{16F12E0B-CE12-2A47-908A-AE07C31CB0E9}"/>
                </a:ext>
              </a:extLst>
            </p:cNvPr>
            <p:cNvSpPr txBox="1"/>
            <p:nvPr/>
          </p:nvSpPr>
          <p:spPr>
            <a:xfrm>
              <a:off x="9333025" y="5655640"/>
              <a:ext cx="381836" cy="307777"/>
            </a:xfrm>
            <a:prstGeom prst="rect">
              <a:avLst/>
            </a:prstGeom>
            <a:noFill/>
          </p:spPr>
          <p:txBody>
            <a:bodyPr wrap="none" rtlCol="0">
              <a:spAutoFit/>
            </a:bodyPr>
            <a:lstStyle/>
            <a:p>
              <a:r>
                <a:rPr lang="en-US" sz="1400" dirty="0">
                  <a:latin typeface="Arial Narrow" panose="020B0604020202020204" pitchFamily="34" charset="0"/>
                  <a:cs typeface="Arial Narrow" panose="020B0604020202020204" pitchFamily="34" charset="0"/>
                </a:rPr>
                <a:t>Jet</a:t>
              </a:r>
            </a:p>
          </p:txBody>
        </p:sp>
      </p:grpSp>
      <p:sp>
        <p:nvSpPr>
          <p:cNvPr id="25" name="TextBox 1">
            <a:extLst>
              <a:ext uri="{FF2B5EF4-FFF2-40B4-BE49-F238E27FC236}">
                <a16:creationId xmlns:a16="http://schemas.microsoft.com/office/drawing/2014/main" id="{6FF39182-6776-794B-B419-9C5C14F0A924}"/>
              </a:ext>
            </a:extLst>
          </p:cNvPr>
          <p:cNvSpPr txBox="1">
            <a:spLocks noChangeArrowheads="1"/>
          </p:cNvSpPr>
          <p:nvPr/>
        </p:nvSpPr>
        <p:spPr bwMode="auto">
          <a:xfrm>
            <a:off x="306917" y="888888"/>
            <a:ext cx="11372715" cy="369332"/>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lvl="1" eaLnBrk="1" fontAlgn="base" hangingPunct="1">
              <a:spcBef>
                <a:spcPct val="0"/>
              </a:spcBef>
              <a:spcAft>
                <a:spcPct val="0"/>
              </a:spcAft>
            </a:pPr>
            <a:r>
              <a:rPr lang="en-US" sz="1800" b="1" i="1" dirty="0">
                <a:solidFill>
                  <a:srgbClr val="45445A"/>
                </a:solidFill>
                <a:cs typeface="Arial" charset="0"/>
              </a:rPr>
              <a:t>New effort reduce uncertainty in LTO noise predictions</a:t>
            </a:r>
          </a:p>
        </p:txBody>
      </p:sp>
      <p:pic>
        <p:nvPicPr>
          <p:cNvPr id="27" name="Picture 26">
            <a:extLst>
              <a:ext uri="{FF2B5EF4-FFF2-40B4-BE49-F238E27FC236}">
                <a16:creationId xmlns:a16="http://schemas.microsoft.com/office/drawing/2014/main" id="{3168D478-1E34-CD4C-9247-C2119EC0EC82}"/>
              </a:ext>
            </a:extLst>
          </p:cNvPr>
          <p:cNvPicPr>
            <a:picLocks noChangeAspect="1"/>
          </p:cNvPicPr>
          <p:nvPr/>
        </p:nvPicPr>
        <p:blipFill>
          <a:blip r:embed="rId7"/>
          <a:stretch>
            <a:fillRect/>
          </a:stretch>
        </p:blipFill>
        <p:spPr>
          <a:xfrm>
            <a:off x="370495" y="4773632"/>
            <a:ext cx="2116227" cy="1859525"/>
          </a:xfrm>
          <a:prstGeom prst="rect">
            <a:avLst/>
          </a:prstGeom>
        </p:spPr>
      </p:pic>
      <p:pic>
        <p:nvPicPr>
          <p:cNvPr id="28" name="Picture 27">
            <a:extLst>
              <a:ext uri="{FF2B5EF4-FFF2-40B4-BE49-F238E27FC236}">
                <a16:creationId xmlns:a16="http://schemas.microsoft.com/office/drawing/2014/main" id="{6C156888-E9D7-CF43-9C4C-3A1402F711C1}"/>
              </a:ext>
            </a:extLst>
          </p:cNvPr>
          <p:cNvPicPr>
            <a:picLocks noChangeAspect="1"/>
          </p:cNvPicPr>
          <p:nvPr/>
        </p:nvPicPr>
        <p:blipFill>
          <a:blip r:embed="rId8"/>
          <a:stretch>
            <a:fillRect/>
          </a:stretch>
        </p:blipFill>
        <p:spPr>
          <a:xfrm>
            <a:off x="5241785" y="4913408"/>
            <a:ext cx="3120675" cy="1635202"/>
          </a:xfrm>
          <a:prstGeom prst="rect">
            <a:avLst/>
          </a:prstGeom>
        </p:spPr>
      </p:pic>
      <p:pic>
        <p:nvPicPr>
          <p:cNvPr id="29" name="Picture 6">
            <a:extLst>
              <a:ext uri="{FF2B5EF4-FFF2-40B4-BE49-F238E27FC236}">
                <a16:creationId xmlns:a16="http://schemas.microsoft.com/office/drawing/2014/main" id="{FDB16014-D80B-044A-B740-F7ECB2C37DEB}"/>
              </a:ext>
            </a:extLst>
          </p:cNvPr>
          <p:cNvPicPr>
            <a:picLocks noChangeAspect="1"/>
          </p:cNvPicPr>
          <p:nvPr/>
        </p:nvPicPr>
        <p:blipFill rotWithShape="1">
          <a:blip r:embed="rId9">
            <a:clrChange>
              <a:clrFrom>
                <a:srgbClr val="FFFFFF"/>
              </a:clrFrom>
              <a:clrTo>
                <a:srgbClr val="FFFFFF">
                  <a:alpha val="0"/>
                </a:srgbClr>
              </a:clrTo>
            </a:clrChange>
          </a:blip>
          <a:srcRect t="12440" b="14126"/>
          <a:stretch/>
        </p:blipFill>
        <p:spPr>
          <a:xfrm>
            <a:off x="2250293" y="4716830"/>
            <a:ext cx="2979646" cy="2028359"/>
          </a:xfrm>
          <a:prstGeom prst="rect">
            <a:avLst/>
          </a:prstGeom>
        </p:spPr>
      </p:pic>
    </p:spTree>
    <p:extLst>
      <p:ext uri="{BB962C8B-B14F-4D97-AF65-F5344CB8AC3E}">
        <p14:creationId xmlns:p14="http://schemas.microsoft.com/office/powerpoint/2010/main" val="3295167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0547D-8C75-9143-B3A2-ABB4754C8B12}"/>
              </a:ext>
            </a:extLst>
          </p:cNvPr>
          <p:cNvSpPr>
            <a:spLocks noGrp="1"/>
          </p:cNvSpPr>
          <p:nvPr>
            <p:ph type="title"/>
          </p:nvPr>
        </p:nvSpPr>
        <p:spPr/>
        <p:txBody>
          <a:bodyPr/>
          <a:lstStyle/>
          <a:p>
            <a:r>
              <a:rPr lang="en-US" dirty="0"/>
              <a:t>Thrust 3: Ultra-Efficient Subsonic Transports</a:t>
            </a:r>
          </a:p>
        </p:txBody>
      </p:sp>
    </p:spTree>
    <p:extLst>
      <p:ext uri="{BB962C8B-B14F-4D97-AF65-F5344CB8AC3E}">
        <p14:creationId xmlns:p14="http://schemas.microsoft.com/office/powerpoint/2010/main" val="73920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lank Presentation_NASA_Logo">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Black"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Black" pitchFamily="-108" charset="0"/>
            <a:ea typeface="ＭＳ Ｐゴシック" pitchFamily="-108" charset="-128"/>
            <a:cs typeface="ＭＳ Ｐゴシック" pitchFamily="-10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11817</TotalTime>
  <Words>2062</Words>
  <Application>Microsoft Office PowerPoint</Application>
  <PresentationFormat>Widescreen</PresentationFormat>
  <Paragraphs>350</Paragraphs>
  <Slides>25</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Arial Black</vt:lpstr>
      <vt:lpstr>Arial Narrow</vt:lpstr>
      <vt:lpstr>Calibri</vt:lpstr>
      <vt:lpstr>Helvetica</vt:lpstr>
      <vt:lpstr>System Font Regular</vt:lpstr>
      <vt:lpstr>Blank Presentation_NASA_Logo</vt:lpstr>
      <vt:lpstr>PowerPoint Presentation</vt:lpstr>
      <vt:lpstr>NASA Aeronautics – Vision for Aviation in the 21st Century</vt:lpstr>
      <vt:lpstr>Research Programs Align with Strategic Thrusts</vt:lpstr>
      <vt:lpstr>Thrust 2: Innovation in Commercial Supersonic Aircraft </vt:lpstr>
      <vt:lpstr>Overcoming the Barrier to Overland Flight</vt:lpstr>
      <vt:lpstr>Low Boom Flight Demonstration Mission</vt:lpstr>
      <vt:lpstr>Low Boom Flight Demonstration Progress</vt:lpstr>
      <vt:lpstr>LTO Noise Prediction Uncertainty Reduction</vt:lpstr>
      <vt:lpstr>Thrust 3: Ultra-Efficient Subsonic Transports</vt:lpstr>
      <vt:lpstr>3 Pillars to a More Sustainable Future</vt:lpstr>
      <vt:lpstr>Carbon Impact Across the Global Commercial Fleet - 2018</vt:lpstr>
      <vt:lpstr>Subsonic Transport Strategy</vt:lpstr>
      <vt:lpstr>Next Gen Transports: Integrated Technology Development</vt:lpstr>
      <vt:lpstr>AATT – TTBW Technology Maturation</vt:lpstr>
      <vt:lpstr>New Projects in Formulation</vt:lpstr>
      <vt:lpstr>Thrust 4: Safe, Quiet, and Affordable Vertical Lift Air Vehicles </vt:lpstr>
      <vt:lpstr>Strategic Thrust 4 Safe, Quiet, and Affordable Vertical Lift Air Vehicles</vt:lpstr>
      <vt:lpstr>Revolutionary Vertical Lift Technology Project</vt:lpstr>
      <vt:lpstr>Hypersonics</vt:lpstr>
      <vt:lpstr>Hypersonic Technology Project</vt:lpstr>
      <vt:lpstr>Hypersonic Strategy Assessment</vt:lpstr>
      <vt:lpstr>Independent Market Studies</vt:lpstr>
      <vt:lpstr>Wrap-up</vt:lpstr>
      <vt:lpstr>A New Era of Flight Is Emerging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Gorton, Susan A. (LARC-E1A)</dc:creator>
  <cp:lastModifiedBy>Boylan, Kristy A. (HQ-EA000)[SAIC]</cp:lastModifiedBy>
  <cp:revision>453</cp:revision>
  <cp:lastPrinted>2019-08-13T14:28:49Z</cp:lastPrinted>
  <dcterms:created xsi:type="dcterms:W3CDTF">2019-07-25T15:50:29Z</dcterms:created>
  <dcterms:modified xsi:type="dcterms:W3CDTF">2021-03-24T12:51:06Z</dcterms:modified>
</cp:coreProperties>
</file>