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560" r:id="rId2"/>
    <p:sldId id="561" r:id="rId3"/>
    <p:sldId id="567" r:id="rId4"/>
    <p:sldId id="564" r:id="rId5"/>
    <p:sldId id="568" r:id="rId6"/>
    <p:sldId id="606" r:id="rId7"/>
    <p:sldId id="601" r:id="rId8"/>
    <p:sldId id="602" r:id="rId9"/>
    <p:sldId id="572" r:id="rId10"/>
    <p:sldId id="603" r:id="rId11"/>
    <p:sldId id="605" r:id="rId12"/>
    <p:sldId id="613" r:id="rId13"/>
    <p:sldId id="574" r:id="rId14"/>
    <p:sldId id="575" r:id="rId15"/>
    <p:sldId id="579" r:id="rId16"/>
    <p:sldId id="587" r:id="rId17"/>
    <p:sldId id="584" r:id="rId18"/>
    <p:sldId id="581" r:id="rId19"/>
    <p:sldId id="595" r:id="rId20"/>
    <p:sldId id="607" r:id="rId21"/>
    <p:sldId id="589" r:id="rId22"/>
    <p:sldId id="583" r:id="rId23"/>
    <p:sldId id="591" r:id="rId24"/>
    <p:sldId id="592" r:id="rId25"/>
    <p:sldId id="612" r:id="rId26"/>
    <p:sldId id="600" r:id="rId27"/>
    <p:sldId id="596" r:id="rId28"/>
    <p:sldId id="598" r:id="rId29"/>
    <p:sldId id="608" r:id="rId30"/>
    <p:sldId id="609" r:id="rId31"/>
    <p:sldId id="611" r:id="rId32"/>
    <p:sldId id="610" r:id="rId33"/>
    <p:sldId id="56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son, Megan Rene. (GSFC-595.0)[AI SOLUTIONS, INC]" initials="JMR(SI" lastIdx="5" clrIdx="0">
    <p:extLst>
      <p:ext uri="{19B8F6BF-5375-455C-9EA6-DF929625EA0E}">
        <p15:presenceInfo xmlns:p15="http://schemas.microsoft.com/office/powerpoint/2012/main" userId="S::mrjohn11@ndc.nasa.gov::53e1b40d-446a-482c-8af3-0f0bf7f91a88" providerId="AD"/>
      </p:ext>
    </p:extLst>
  </p:cmAuthor>
  <p:cmAuthor id="2" name="Matthew D Hejduk" initials="MDH" lastIdx="6" clrIdx="1">
    <p:extLst>
      <p:ext uri="{19B8F6BF-5375-455C-9EA6-DF929625EA0E}">
        <p15:presenceInfo xmlns:p15="http://schemas.microsoft.com/office/powerpoint/2012/main" userId="S::E33658@aero.org::102bb0d6-9880-4d7d-9b0a-9782d404eb17" providerId="AD"/>
      </p:ext>
    </p:extLst>
  </p:cmAuthor>
  <p:cmAuthor id="3" name="Mashiku, Alinda K. (GSFC-5950)" initials="MAK(" lastIdx="9" clrIdx="2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C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6" autoAdjust="0"/>
    <p:restoredTop sz="89438" autoAdjust="0"/>
  </p:normalViewPr>
  <p:slideViewPr>
    <p:cSldViewPr snapToGrid="0">
      <p:cViewPr varScale="1">
        <p:scale>
          <a:sx n="60" d="100"/>
          <a:sy n="60" d="100"/>
        </p:scale>
        <p:origin x="5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F27D0-98EE-4782-BFEA-A660A073742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34EC9-D8F9-4E65-929A-96D28BE020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57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Event with potentially active secondary (timeline shifts for coordination</a:t>
            </a:r>
            <a:r>
              <a:rPr lang="en-US" baseline="0" dirty="0"/>
              <a:t> with secondary- investigate maneuverability status, reach out to secondary o/o)</a:t>
            </a:r>
          </a:p>
          <a:p>
            <a:r>
              <a:rPr lang="en-US" baseline="0" dirty="0"/>
              <a:t>Secondary OD: LUPI/DC span long, no recent tracking (more than 7-10 days)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Additional analysis required, reach out to OSAs and Analysis team to evaluate the actionability of the OD (go into more detail during the case studies presented)</a:t>
            </a:r>
          </a:p>
          <a:p>
            <a:r>
              <a:rPr lang="en-US" baseline="0" dirty="0"/>
              <a:t>Low Rel Vel: additional analysis required monte carlo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266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033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Secondary</a:t>
            </a:r>
            <a:r>
              <a:rPr lang="en-US" baseline="0" dirty="0"/>
              <a:t> Object LUPI Span began 14 December 2020 (three weeks prior to this identification)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87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08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250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95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Dst</a:t>
            </a:r>
            <a:r>
              <a:rPr lang="en-US" dirty="0"/>
              <a:t> as new(</a:t>
            </a:r>
            <a:r>
              <a:rPr lang="en-US" dirty="0" err="1"/>
              <a:t>er</a:t>
            </a:r>
            <a:r>
              <a:rPr lang="en-US" dirty="0"/>
              <a:t>) geomagnetic index</a:t>
            </a:r>
          </a:p>
          <a:p>
            <a:pPr lvl="1"/>
            <a:r>
              <a:rPr lang="en-US" dirty="0"/>
              <a:t>Measures Earth horizontal magnetic field disturbance, especially southern-directed magnetic field perturbation</a:t>
            </a:r>
          </a:p>
          <a:p>
            <a:pPr lvl="1"/>
            <a:r>
              <a:rPr lang="en-US" dirty="0"/>
              <a:t>Four worldwide measurement sites at different latitudes</a:t>
            </a:r>
          </a:p>
          <a:p>
            <a:pPr lvl="2"/>
            <a:r>
              <a:rPr lang="en-US" dirty="0"/>
              <a:t>South Africa, Japan, Hawaii, and Puerto Rico</a:t>
            </a:r>
          </a:p>
          <a:p>
            <a:pPr lvl="1"/>
            <a:r>
              <a:rPr lang="en-US" dirty="0"/>
              <a:t>Also can be measured from DMSP payload</a:t>
            </a:r>
          </a:p>
          <a:p>
            <a:pPr lvl="1"/>
            <a:r>
              <a:rPr lang="en-US" dirty="0"/>
              <a:t>Continuous (rather than discretized) measurement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16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Flags include</a:t>
            </a:r>
            <a:r>
              <a:rPr lang="en-US" baseline="0" dirty="0"/>
              <a:t> unreasonable expected force parameter values, long LUPI spans,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24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880533" y="0"/>
            <a:ext cx="10701867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NASA.gif" descr="/Users/kgammage/Documents/CustomerWork/Meatballs/NASA.gif">
            <a:extLst>
              <a:ext uri="{FF2B5EF4-FFF2-40B4-BE49-F238E27FC236}">
                <a16:creationId xmlns:a16="http://schemas.microsoft.com/office/drawing/2014/main" id="{883665E2-7259-4BD0-80AF-24DB9B899282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221490" y="149479"/>
            <a:ext cx="3623145" cy="31159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2C1E69-D3F5-4AF1-8B1A-785D157A0B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892" y="1864283"/>
            <a:ext cx="3969326" cy="396932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60025D4-BBBC-41C6-AD83-F2D559F83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5189" y="2576833"/>
            <a:ext cx="6953267" cy="1704335"/>
          </a:xfrm>
        </p:spPr>
        <p:txBody>
          <a:bodyPr anchor="ctr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9EBD24E-A1FA-4CEE-AF52-3DF829C5EA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37390" y="5862"/>
            <a:ext cx="7948748" cy="63304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kern="0" dirty="0"/>
              <a:t>Conjunction Assessment Risk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476F3C-3283-444F-8DA2-40780DF1E7D6}"/>
              </a:ext>
            </a:extLst>
          </p:cNvPr>
          <p:cNvSpPr/>
          <p:nvPr userDrawn="1"/>
        </p:nvSpPr>
        <p:spPr>
          <a:xfrm>
            <a:off x="4967100" y="6457890"/>
            <a:ext cx="2257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CARA | 2021</a:t>
            </a:r>
          </a:p>
        </p:txBody>
      </p:sp>
    </p:spTree>
    <p:extLst>
      <p:ext uri="{BB962C8B-B14F-4D97-AF65-F5344CB8AC3E}">
        <p14:creationId xmlns:p14="http://schemas.microsoft.com/office/powerpoint/2010/main" val="186238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170" y="0"/>
            <a:ext cx="9530863" cy="1102659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49784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9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429000"/>
            <a:ext cx="10360152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0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Users/kgammage/Documents/CustomerWork/Meatballs/NASA.gif" TargetMode="External"/><Relationship Id="rId5" Type="http://schemas.openxmlformats.org/officeDocument/2006/relationships/image" Target="../media/image1.gi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21170" y="0"/>
            <a:ext cx="9530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6385" y="1277318"/>
            <a:ext cx="1079923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496500" y="6470653"/>
            <a:ext cx="74139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tx1"/>
                </a:solidFill>
                <a:latin typeface="Arial" charset="0"/>
              </a:rPr>
              <a:t>NASA CARA Presentation| 2021| </a:t>
            </a:r>
            <a:fld id="{CE85CD8F-0A14-4882-8D17-95C970A51BDF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 userDrawn="1"/>
        </p:nvSpPr>
        <p:spPr bwMode="auto">
          <a:xfrm>
            <a:off x="0" y="1112838"/>
            <a:ext cx="12192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/>
          </a:p>
        </p:txBody>
      </p:sp>
      <p:pic>
        <p:nvPicPr>
          <p:cNvPr id="16" name="NASA.gif" descr="/Users/kgammage/Documents/CustomerWork/Meatballs/NASA.gif">
            <a:extLst>
              <a:ext uri="{FF2B5EF4-FFF2-40B4-BE49-F238E27FC236}">
                <a16:creationId xmlns:a16="http://schemas.microsoft.com/office/drawing/2014/main" id="{D66E4B62-CB7A-4227-8352-F4F59944C8DE}"/>
              </a:ext>
            </a:extLst>
          </p:cNvPr>
          <p:cNvPicPr>
            <a:picLocks noChangeAspect="1"/>
          </p:cNvPicPr>
          <p:nvPr userDrawn="1"/>
        </p:nvPicPr>
        <p:blipFill>
          <a:blip r:embed="rId5" r:link="rId6"/>
          <a:stretch>
            <a:fillRect/>
          </a:stretch>
        </p:blipFill>
        <p:spPr>
          <a:xfrm>
            <a:off x="94699" y="36453"/>
            <a:ext cx="1203371" cy="10348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E4476E-0AC0-419E-9D7C-9C5752D269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365" y="-33290"/>
            <a:ext cx="1134805" cy="113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749808" indent="-173736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08F2-91BF-4A81-B11C-47E108B8E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2171" y="2028193"/>
            <a:ext cx="6899829" cy="1878789"/>
          </a:xfrm>
        </p:spPr>
        <p:txBody>
          <a:bodyPr/>
          <a:lstStyle/>
          <a:p>
            <a:r>
              <a:rPr lang="en-US" dirty="0"/>
              <a:t>AIAA SOSTC</a:t>
            </a:r>
            <a:br>
              <a:rPr lang="en-US" dirty="0"/>
            </a:br>
            <a:r>
              <a:rPr lang="en-US" dirty="0"/>
              <a:t>NASA CARA</a:t>
            </a:r>
            <a:br>
              <a:rPr lang="en-US" dirty="0"/>
            </a:br>
            <a:r>
              <a:rPr lang="en-US" dirty="0"/>
              <a:t>Event Case Studies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305755" y="500602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R.A. Baker</a:t>
            </a:r>
          </a:p>
          <a:p>
            <a:pPr algn="ctr">
              <a:defRPr/>
            </a:pPr>
            <a:r>
              <a:rPr lang="en-US" b="1" dirty="0"/>
              <a:t>M.R. Johnson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7 April 2021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4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11480799" cy="5422147"/>
          </a:xfrm>
        </p:spPr>
        <p:txBody>
          <a:bodyPr/>
          <a:lstStyle/>
          <a:p>
            <a:r>
              <a:rPr lang="en-US" dirty="0"/>
              <a:t>CARA Process Overview</a:t>
            </a:r>
          </a:p>
          <a:p>
            <a:pPr lvl="1"/>
            <a:r>
              <a:rPr lang="en-US" dirty="0"/>
              <a:t>Nominal Event Evolution</a:t>
            </a:r>
          </a:p>
          <a:p>
            <a:r>
              <a:rPr lang="en-US" dirty="0"/>
              <a:t>Event Case Studies</a:t>
            </a:r>
          </a:p>
          <a:p>
            <a:pPr lvl="1"/>
            <a:r>
              <a:rPr lang="en-US" dirty="0"/>
              <a:t>Case Study 1: Event Actionability</a:t>
            </a:r>
          </a:p>
          <a:p>
            <a:pPr lvl="1"/>
            <a:r>
              <a:rPr lang="en-US" dirty="0"/>
              <a:t>Case Study 2: Maneuverable Secondary Payload</a:t>
            </a:r>
          </a:p>
          <a:p>
            <a:r>
              <a:rPr lang="en-US" dirty="0"/>
              <a:t>Summary</a:t>
            </a:r>
          </a:p>
          <a:p>
            <a:r>
              <a:rPr lang="en-US" dirty="0"/>
              <a:t>Back-up Slides</a:t>
            </a:r>
          </a:p>
          <a:p>
            <a:pPr lvl="1"/>
            <a:r>
              <a:rPr lang="en-US" dirty="0"/>
              <a:t>Case Study 3: Space Weather Impacts</a:t>
            </a:r>
          </a:p>
          <a:p>
            <a:pPr lvl="1"/>
            <a:r>
              <a:rPr lang="en-US" dirty="0"/>
              <a:t>CARA OSA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28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process overview</a:t>
            </a:r>
          </a:p>
        </p:txBody>
      </p:sp>
    </p:spTree>
    <p:extLst>
      <p:ext uri="{BB962C8B-B14F-4D97-AF65-F5344CB8AC3E}">
        <p14:creationId xmlns:p14="http://schemas.microsoft.com/office/powerpoint/2010/main" val="260272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Process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11480799" cy="5413835"/>
          </a:xfrm>
        </p:spPr>
        <p:txBody>
          <a:bodyPr/>
          <a:lstStyle/>
          <a:p>
            <a:r>
              <a:rPr lang="en-US" sz="2400" dirty="0"/>
              <a:t>Resident Space Objects (RSOs) are divided into multiple orbit regimes based on Apogee and Perigee</a:t>
            </a:r>
          </a:p>
          <a:p>
            <a:pPr lvl="1"/>
            <a:r>
              <a:rPr lang="en-US" dirty="0"/>
              <a:t>Low Earth Orbit (LEO) regime contains majority of RSOs and CARA-protected assets</a:t>
            </a:r>
          </a:p>
          <a:p>
            <a:pPr lvl="1"/>
            <a:r>
              <a:rPr lang="en-US" dirty="0"/>
              <a:t>Events within the LEO regime considered for this presentation</a:t>
            </a:r>
          </a:p>
          <a:p>
            <a:r>
              <a:rPr lang="en-US" sz="2400" dirty="0"/>
              <a:t>CARA assets screened daily to predict close approach events with RSOs</a:t>
            </a:r>
          </a:p>
          <a:p>
            <a:pPr lvl="1"/>
            <a:r>
              <a:rPr lang="en-US" sz="2200" dirty="0"/>
              <a:t>LEO screening identifies events up to 7 days into the future, but planning most often begins in earnest 2-3 days prior to an event Time of Closest Approach (TCA)</a:t>
            </a:r>
          </a:p>
          <a:p>
            <a:r>
              <a:rPr lang="en-US" sz="2600" dirty="0"/>
              <a:t>Event planning takes place between CARA and Mission Operations Team</a:t>
            </a:r>
          </a:p>
          <a:p>
            <a:pPr lvl="1"/>
            <a:r>
              <a:rPr lang="en-US" sz="2200" dirty="0"/>
              <a:t>Identify, plan, and screen potential mitigation maneuvers</a:t>
            </a:r>
          </a:p>
          <a:p>
            <a:pPr lvl="1"/>
            <a:r>
              <a:rPr lang="en-US" sz="2200" dirty="0"/>
              <a:t>Determine maneuver Go/No Go based on event Pc at decision time</a:t>
            </a:r>
          </a:p>
          <a:p>
            <a:pPr marL="283464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6036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Event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5449688" cy="5413835"/>
          </a:xfrm>
        </p:spPr>
        <p:txBody>
          <a:bodyPr/>
          <a:lstStyle/>
          <a:p>
            <a:r>
              <a:rPr lang="en-US" sz="2000" dirty="0"/>
              <a:t>3-7 days prior to TCA</a:t>
            </a:r>
          </a:p>
          <a:p>
            <a:pPr lvl="1"/>
            <a:r>
              <a:rPr lang="en-US" sz="1800" dirty="0"/>
              <a:t>Review event details; identify advanced analysis needed for any events</a:t>
            </a:r>
          </a:p>
          <a:p>
            <a:pPr lvl="1"/>
            <a:r>
              <a:rPr lang="en-US" sz="1800" dirty="0"/>
              <a:t>Orbit Determination (OD)s of objects are flagged, manually reviewed and evaluated by the CARA OSAs</a:t>
            </a:r>
          </a:p>
          <a:p>
            <a:pPr lvl="1"/>
            <a:r>
              <a:rPr lang="en-US" sz="1800" dirty="0"/>
              <a:t>Secondary O/O contacted to coordinate mitigation plans (if applicable)</a:t>
            </a:r>
          </a:p>
          <a:p>
            <a:pPr lvl="1"/>
            <a:r>
              <a:rPr lang="en-US" sz="1800" dirty="0"/>
              <a:t>Review space weather predictions</a:t>
            </a:r>
          </a:p>
          <a:p>
            <a:r>
              <a:rPr lang="en-US" sz="2000" dirty="0"/>
              <a:t>1-3 days prior to TCA</a:t>
            </a:r>
          </a:p>
          <a:p>
            <a:pPr lvl="1"/>
            <a:r>
              <a:rPr lang="en-US" sz="1800" dirty="0"/>
              <a:t>CARA contacts mission team and event planning begins should Pc remain high</a:t>
            </a:r>
          </a:p>
          <a:p>
            <a:pPr lvl="1"/>
            <a:r>
              <a:rPr lang="en-US" sz="1800" dirty="0"/>
              <a:t>Mitigation maneuvers are screened for post-maneuver events</a:t>
            </a:r>
          </a:p>
          <a:p>
            <a:r>
              <a:rPr lang="en-US" sz="2000" dirty="0"/>
              <a:t>0.5 day to TCA</a:t>
            </a:r>
          </a:p>
          <a:p>
            <a:pPr lvl="1"/>
            <a:r>
              <a:rPr lang="en-US" sz="1800" dirty="0"/>
              <a:t>Final go/no go to perform mitigation maneuver based on latest available event Pc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0B59A3-7302-4683-8C65-1DB380360747}"/>
              </a:ext>
            </a:extLst>
          </p:cNvPr>
          <p:cNvGrpSpPr/>
          <p:nvPr/>
        </p:nvGrpSpPr>
        <p:grpSpPr>
          <a:xfrm>
            <a:off x="5993257" y="1244659"/>
            <a:ext cx="5292160" cy="5214497"/>
            <a:chOff x="2019866" y="1504457"/>
            <a:chExt cx="6864136" cy="428840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6EBE11-6664-460E-8E2A-F1050470B48C}"/>
                </a:ext>
              </a:extLst>
            </p:cNvPr>
            <p:cNvSpPr txBox="1"/>
            <p:nvPr/>
          </p:nvSpPr>
          <p:spPr>
            <a:xfrm>
              <a:off x="6966247" y="5300418"/>
              <a:ext cx="1014301" cy="492443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tIns="137160" bIns="137160" rtlCol="0" anchor="ctr" anchorCtr="1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TCA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ADD74DC-CAAF-4004-AC1A-86373AE6466D}"/>
                    </a:ext>
                  </a:extLst>
                </p:cNvPr>
                <p:cNvSpPr txBox="1"/>
                <p:nvPr/>
              </p:nvSpPr>
              <p:spPr>
                <a:xfrm>
                  <a:off x="3739560" y="3445503"/>
                  <a:ext cx="2053238" cy="683412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9900">
                        <a:tint val="66000"/>
                        <a:satMod val="160000"/>
                        <a:alpha val="49000"/>
                      </a:srgbClr>
                    </a:gs>
                    <a:gs pos="50000">
                      <a:srgbClr val="FF9900">
                        <a:tint val="44500"/>
                        <a:satMod val="160000"/>
                      </a:srgbClr>
                    </a:gs>
                    <a:gs pos="100000">
                      <a:srgbClr val="FF99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28575">
                  <a:solidFill>
                    <a:srgbClr val="FF99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DECISION POINT:</a:t>
                  </a:r>
                </a:p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Maneuver Planning if</a:t>
                  </a:r>
                </a:p>
                <a:p>
                  <a:pPr algn="ctr"/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TCA </a:t>
                  </a:r>
                  <a14:m>
                    <m:oMath xmlns:m="http://schemas.openxmlformats.org/officeDocument/2006/math">
                      <m:r>
                        <a:rPr lang="en-US" sz="12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</m:oMath>
                  </a14:m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 2 Days and Pc ≥ 1E-5</a:t>
                  </a: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ADD74DC-CAAF-4004-AC1A-86373AE646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9560" y="3445503"/>
                  <a:ext cx="2053238" cy="683412"/>
                </a:xfrm>
                <a:prstGeom prst="rect">
                  <a:avLst/>
                </a:prstGeom>
                <a:blipFill>
                  <a:blip r:embed="rId3"/>
                  <a:stretch>
                    <a:fillRect b="-2113"/>
                  </a:stretch>
                </a:blipFill>
                <a:ln w="28575">
                  <a:solidFill>
                    <a:srgbClr val="FF99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839745-03D9-4B31-B17C-4D20F78DF345}"/>
                </a:ext>
              </a:extLst>
            </p:cNvPr>
            <p:cNvSpPr txBox="1"/>
            <p:nvPr/>
          </p:nvSpPr>
          <p:spPr>
            <a:xfrm>
              <a:off x="3739560" y="4506744"/>
              <a:ext cx="2053238" cy="683412"/>
            </a:xfrm>
            <a:prstGeom prst="rect">
              <a:avLst/>
            </a:prstGeom>
            <a:gradFill flip="none" rotWithShape="1">
              <a:gsLst>
                <a:gs pos="0">
                  <a:srgbClr val="FF6600">
                    <a:tint val="66000"/>
                    <a:satMod val="160000"/>
                    <a:alpha val="49000"/>
                  </a:srgbClr>
                </a:gs>
                <a:gs pos="50000">
                  <a:srgbClr val="FF6600">
                    <a:tint val="44500"/>
                    <a:satMod val="160000"/>
                  </a:srgbClr>
                </a:gs>
                <a:gs pos="100000">
                  <a:srgbClr val="FF66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8575">
              <a:solidFill>
                <a:srgbClr val="FF66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DECISION POINT: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Maneuver Go / No-Go if </a:t>
              </a:r>
              <a:r>
                <a:rPr lang="en-US" sz="1200" b="1" dirty="0">
                  <a:solidFill>
                    <a:prstClr val="black"/>
                  </a:solidFill>
                  <a:latin typeface="Calibri" panose="020F0502020204030204"/>
                </a:rPr>
                <a:t>TCA ≤ .5 Day and Pc ≥ 1E-4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23855F-682B-4D68-A34C-4CB5F7ABD7E3}"/>
                </a:ext>
              </a:extLst>
            </p:cNvPr>
            <p:cNvSpPr txBox="1"/>
            <p:nvPr/>
          </p:nvSpPr>
          <p:spPr>
            <a:xfrm>
              <a:off x="3683079" y="1632717"/>
              <a:ext cx="2053238" cy="379673"/>
            </a:xfrm>
            <a:prstGeom prst="rect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  <a:alpha val="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/>
                </a:rPr>
                <a:t>7 Days &gt; TCA ≥ 3 Days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All Identified Events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5B18A48-FF1E-4495-8FC0-06E491E80500}"/>
                    </a:ext>
                  </a:extLst>
                </p:cNvPr>
                <p:cNvSpPr txBox="1"/>
                <p:nvPr/>
              </p:nvSpPr>
              <p:spPr>
                <a:xfrm>
                  <a:off x="3683081" y="2444517"/>
                  <a:ext cx="2053238" cy="683412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CC00">
                        <a:tint val="66000"/>
                        <a:satMod val="160000"/>
                        <a:alpha val="49000"/>
                      </a:srgbClr>
                    </a:gs>
                    <a:gs pos="50000">
                      <a:srgbClr val="FFCC00">
                        <a:tint val="44500"/>
                        <a:satMod val="160000"/>
                      </a:srgbClr>
                    </a:gs>
                    <a:gs pos="100000">
                      <a:srgbClr val="FFCC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28575">
                  <a:solidFill>
                    <a:srgbClr val="FFCC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DECISION POINT:</a:t>
                  </a:r>
                </a:p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Event Notification if </a:t>
                  </a:r>
                </a:p>
                <a:p>
                  <a:pPr algn="ctr"/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TCA </a:t>
                  </a:r>
                  <a14:m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</m:oMath>
                  </a14:m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 3 Days and Pc ≥ 3E-5</a:t>
                  </a: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5B18A48-FF1E-4495-8FC0-06E491E805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3081" y="2444517"/>
                  <a:ext cx="2053238" cy="683412"/>
                </a:xfrm>
                <a:prstGeom prst="rect">
                  <a:avLst/>
                </a:prstGeom>
                <a:blipFill>
                  <a:blip r:embed="rId4"/>
                  <a:stretch>
                    <a:fillRect b="-2837"/>
                  </a:stretch>
                </a:blipFill>
                <a:ln w="28575">
                  <a:solidFill>
                    <a:srgbClr val="FFCC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0B539A-2B98-4636-AA7C-FF74D9276FD7}"/>
                </a:ext>
              </a:extLst>
            </p:cNvPr>
            <p:cNvSpPr txBox="1"/>
            <p:nvPr/>
          </p:nvSpPr>
          <p:spPr>
            <a:xfrm>
              <a:off x="6096000" y="1504457"/>
              <a:ext cx="2755918" cy="725598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prstClr val="black"/>
                  </a:solidFill>
                  <a:latin typeface="Calibri" panose="020F0502020204030204"/>
                </a:rPr>
                <a:t>0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. Conjunction Identification, Internal Analysis, and Monitoring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377ADD-4450-4B43-91A0-2B249B11C35F}"/>
                </a:ext>
              </a:extLst>
            </p:cNvPr>
            <p:cNvSpPr txBox="1"/>
            <p:nvPr/>
          </p:nvSpPr>
          <p:spPr>
            <a:xfrm>
              <a:off x="6095438" y="2486607"/>
              <a:ext cx="2755918" cy="607478"/>
            </a:xfrm>
            <a:prstGeom prst="rect">
              <a:avLst/>
            </a:prstGeom>
            <a:solidFill>
              <a:srgbClr val="FFCC00"/>
            </a:solidFill>
          </p:spPr>
          <p:txBody>
            <a:bodyPr wrap="square" rtlCol="0">
              <a:spAutoFit/>
            </a:bodyPr>
            <a:lstStyle/>
            <a:p>
              <a:pPr marL="342900" indent="-342900" algn="ctr">
                <a:buAutoNum type="arabicPeriod"/>
              </a:pPr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Initial Notification and Request for Planning Timeline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9DEA51-239A-4280-9305-8E94D0EFC1C9}"/>
                </a:ext>
              </a:extLst>
            </p:cNvPr>
            <p:cNvSpPr txBox="1"/>
            <p:nvPr/>
          </p:nvSpPr>
          <p:spPr>
            <a:xfrm>
              <a:off x="6128947" y="3524956"/>
              <a:ext cx="2754797" cy="523220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2. Maneuver</a:t>
              </a:r>
            </a:p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 Planning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159DC4-089B-4645-BC77-53003E14D2C2}"/>
                </a:ext>
              </a:extLst>
            </p:cNvPr>
            <p:cNvSpPr txBox="1"/>
            <p:nvPr/>
          </p:nvSpPr>
          <p:spPr>
            <a:xfrm>
              <a:off x="6136035" y="4602229"/>
              <a:ext cx="2747967" cy="492443"/>
            </a:xfrm>
            <a:prstGeom prst="rect">
              <a:avLst/>
            </a:prstGeom>
            <a:solidFill>
              <a:srgbClr val="FF6600"/>
            </a:solidFill>
          </p:spPr>
          <p:txBody>
            <a:bodyPr wrap="square" tIns="137160" bIns="137160" rtlCol="0" anchor="ctr" anchorCtr="1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3. Maneuver Execution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D251AF7-11D0-47BD-90C5-6A2D9A513FE0}"/>
                </a:ext>
              </a:extLst>
            </p:cNvPr>
            <p:cNvCxnSpPr>
              <a:cxnSpLocks/>
              <a:stCxn id="8" idx="3"/>
              <a:endCxn id="10" idx="1"/>
            </p:cNvCxnSpPr>
            <p:nvPr/>
          </p:nvCxnSpPr>
          <p:spPr bwMode="auto">
            <a:xfrm>
              <a:off x="5736318" y="1822553"/>
              <a:ext cx="359683" cy="447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97ABC17-AF53-4CD1-AEC4-4B2EB090B91C}"/>
                </a:ext>
              </a:extLst>
            </p:cNvPr>
            <p:cNvCxnSpPr>
              <a:stCxn id="9" idx="3"/>
              <a:endCxn id="11" idx="1"/>
            </p:cNvCxnSpPr>
            <p:nvPr/>
          </p:nvCxnSpPr>
          <p:spPr bwMode="auto">
            <a:xfrm>
              <a:off x="5736319" y="2786224"/>
              <a:ext cx="359119" cy="412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1DB11C5D-5941-4903-8B34-54D04FA1FF5A}"/>
                </a:ext>
              </a:extLst>
            </p:cNvPr>
            <p:cNvCxnSpPr>
              <a:cxnSpLocks/>
              <a:stCxn id="10" idx="3"/>
              <a:endCxn id="9" idx="0"/>
            </p:cNvCxnSpPr>
            <p:nvPr/>
          </p:nvCxnSpPr>
          <p:spPr bwMode="auto">
            <a:xfrm flipH="1">
              <a:off x="4709700" y="1867256"/>
              <a:ext cx="4142219" cy="577261"/>
            </a:xfrm>
            <a:prstGeom prst="bentConnector4">
              <a:avLst>
                <a:gd name="adj1" fmla="val -7158"/>
                <a:gd name="adj2" fmla="val 81424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227DC03D-4C4C-46E0-8E53-8BFA66E81FAE}"/>
                </a:ext>
              </a:extLst>
            </p:cNvPr>
            <p:cNvCxnSpPr>
              <a:cxnSpLocks/>
              <a:stCxn id="11" idx="3"/>
              <a:endCxn id="6" idx="0"/>
            </p:cNvCxnSpPr>
            <p:nvPr/>
          </p:nvCxnSpPr>
          <p:spPr bwMode="auto">
            <a:xfrm flipH="1">
              <a:off x="4766179" y="2790347"/>
              <a:ext cx="4085176" cy="655156"/>
            </a:xfrm>
            <a:prstGeom prst="bentConnector4">
              <a:avLst>
                <a:gd name="adj1" fmla="val -7258"/>
                <a:gd name="adj2" fmla="val 73181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30AA7AA-F670-4BBC-AD47-D83740F94E58}"/>
                </a:ext>
              </a:extLst>
            </p:cNvPr>
            <p:cNvSpPr txBox="1"/>
            <p:nvPr/>
          </p:nvSpPr>
          <p:spPr>
            <a:xfrm>
              <a:off x="2027434" y="2522924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Stop Planning – Monitor Only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64C6D77-B369-48AB-8DD4-7A232AFE3E3E}"/>
                </a:ext>
              </a:extLst>
            </p:cNvPr>
            <p:cNvCxnSpPr>
              <a:cxnSpLocks/>
              <a:stCxn id="9" idx="1"/>
              <a:endCxn id="18" idx="3"/>
            </p:cNvCxnSpPr>
            <p:nvPr/>
          </p:nvCxnSpPr>
          <p:spPr bwMode="auto">
            <a:xfrm flipH="1">
              <a:off x="3384391" y="2786224"/>
              <a:ext cx="298690" cy="24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1C4B63-349E-450A-AB47-3DF0B03D58EF}"/>
                </a:ext>
              </a:extLst>
            </p:cNvPr>
            <p:cNvSpPr txBox="1"/>
            <p:nvPr/>
          </p:nvSpPr>
          <p:spPr>
            <a:xfrm>
              <a:off x="2027434" y="3521559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Stop Planning – Monitor Only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3B86D96-D296-46B8-99E0-B7074F84D3F6}"/>
                </a:ext>
              </a:extLst>
            </p:cNvPr>
            <p:cNvCxnSpPr>
              <a:cxnSpLocks/>
              <a:stCxn id="6" idx="1"/>
              <a:endCxn id="20" idx="3"/>
            </p:cNvCxnSpPr>
            <p:nvPr/>
          </p:nvCxnSpPr>
          <p:spPr bwMode="auto">
            <a:xfrm flipH="1">
              <a:off x="3384391" y="3787209"/>
              <a:ext cx="355169" cy="12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319DB8-B489-4869-AF1B-CDA2DC9F194E}"/>
                </a:ext>
              </a:extLst>
            </p:cNvPr>
            <p:cNvSpPr txBox="1"/>
            <p:nvPr/>
          </p:nvSpPr>
          <p:spPr>
            <a:xfrm>
              <a:off x="2019866" y="4582678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Waive Maneuver – Monitor Only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4D5A8D2-C59F-40FB-A7C8-A418A8C932B5}"/>
                </a:ext>
              </a:extLst>
            </p:cNvPr>
            <p:cNvCxnSpPr>
              <a:cxnSpLocks/>
              <a:stCxn id="7" idx="1"/>
              <a:endCxn id="22" idx="3"/>
            </p:cNvCxnSpPr>
            <p:nvPr/>
          </p:nvCxnSpPr>
          <p:spPr bwMode="auto">
            <a:xfrm flipH="1" flipV="1">
              <a:off x="3376823" y="4848450"/>
              <a:ext cx="362738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ABFBB9A-65AC-4518-8FFA-A47E20412C93}"/>
                </a:ext>
              </a:extLst>
            </p:cNvPr>
            <p:cNvCxnSpPr>
              <a:stCxn id="6" idx="3"/>
              <a:endCxn id="12" idx="1"/>
            </p:cNvCxnSpPr>
            <p:nvPr/>
          </p:nvCxnSpPr>
          <p:spPr bwMode="auto">
            <a:xfrm flipV="1">
              <a:off x="5792798" y="3786566"/>
              <a:ext cx="336148" cy="6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8A0F8959-3E68-4CDF-9DA0-22FEA3C3A4CA}"/>
                </a:ext>
              </a:extLst>
            </p:cNvPr>
            <p:cNvCxnSpPr>
              <a:cxnSpLocks/>
              <a:stCxn id="12" idx="3"/>
              <a:endCxn id="7" idx="0"/>
            </p:cNvCxnSpPr>
            <p:nvPr/>
          </p:nvCxnSpPr>
          <p:spPr bwMode="auto">
            <a:xfrm flipH="1">
              <a:off x="4766179" y="3786566"/>
              <a:ext cx="4117565" cy="720178"/>
            </a:xfrm>
            <a:prstGeom prst="bentConnector4">
              <a:avLst>
                <a:gd name="adj1" fmla="val -7201"/>
                <a:gd name="adj2" fmla="val 6816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E757F48-D9E1-43D9-AB0C-34B7F8CE52E9}"/>
                </a:ext>
              </a:extLst>
            </p:cNvPr>
            <p:cNvCxnSpPr>
              <a:cxnSpLocks/>
              <a:stCxn id="7" idx="3"/>
              <a:endCxn id="13" idx="1"/>
            </p:cNvCxnSpPr>
            <p:nvPr/>
          </p:nvCxnSpPr>
          <p:spPr bwMode="auto">
            <a:xfrm>
              <a:off x="5792798" y="4848450"/>
              <a:ext cx="343237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A12FDBD-0044-48E5-93D2-D20C99581466}"/>
                </a:ext>
              </a:extLst>
            </p:cNvPr>
            <p:cNvSpPr txBox="1"/>
            <p:nvPr/>
          </p:nvSpPr>
          <p:spPr>
            <a:xfrm>
              <a:off x="5792798" y="2572545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553258-2D9C-4A4F-B456-37E32A6CE34C}"/>
                </a:ext>
              </a:extLst>
            </p:cNvPr>
            <p:cNvSpPr txBox="1"/>
            <p:nvPr/>
          </p:nvSpPr>
          <p:spPr>
            <a:xfrm>
              <a:off x="5825744" y="3627271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0528DD-B991-449D-B391-DF9D5D3F7ABF}"/>
                </a:ext>
              </a:extLst>
            </p:cNvPr>
            <p:cNvSpPr txBox="1"/>
            <p:nvPr/>
          </p:nvSpPr>
          <p:spPr>
            <a:xfrm>
              <a:off x="5849279" y="4673003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595FFB-65E0-4E81-8E95-1A69E9876341}"/>
                </a:ext>
              </a:extLst>
            </p:cNvPr>
            <p:cNvSpPr txBox="1"/>
            <p:nvPr/>
          </p:nvSpPr>
          <p:spPr>
            <a:xfrm>
              <a:off x="3458660" y="2588857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D21AC76-3844-497E-BCAC-6EA00B7E6CE7}"/>
                </a:ext>
              </a:extLst>
            </p:cNvPr>
            <p:cNvSpPr txBox="1"/>
            <p:nvPr/>
          </p:nvSpPr>
          <p:spPr>
            <a:xfrm>
              <a:off x="3458660" y="3612059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289361-1315-4C6E-8025-C77C900E0AAD}"/>
                </a:ext>
              </a:extLst>
            </p:cNvPr>
            <p:cNvSpPr txBox="1"/>
            <p:nvPr/>
          </p:nvSpPr>
          <p:spPr>
            <a:xfrm>
              <a:off x="3480949" y="4681283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</p:grp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DA2EF446-0D70-4609-B45E-C63221E50716}"/>
              </a:ext>
            </a:extLst>
          </p:cNvPr>
          <p:cNvCxnSpPr>
            <a:stCxn id="13" idx="3"/>
            <a:endCxn id="5" idx="3"/>
          </p:cNvCxnSpPr>
          <p:nvPr/>
        </p:nvCxnSpPr>
        <p:spPr bwMode="auto">
          <a:xfrm flipH="1">
            <a:off x="10588866" y="5310798"/>
            <a:ext cx="696551" cy="848965"/>
          </a:xfrm>
          <a:prstGeom prst="bentConnector3">
            <a:avLst>
              <a:gd name="adj1" fmla="val -3281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09DB9B24-A924-4336-8671-D19A38E7D24F}"/>
              </a:ext>
            </a:extLst>
          </p:cNvPr>
          <p:cNvCxnSpPr>
            <a:stCxn id="22" idx="2"/>
            <a:endCxn id="5" idx="1"/>
          </p:cNvCxnSpPr>
          <p:nvPr/>
        </p:nvCxnSpPr>
        <p:spPr bwMode="auto">
          <a:xfrm rot="16200000" flipH="1">
            <a:off x="7898704" y="4251613"/>
            <a:ext cx="525801" cy="329049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2240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536"/>
          <a:stretch/>
        </p:blipFill>
        <p:spPr>
          <a:xfrm>
            <a:off x="8091331" y="1169598"/>
            <a:ext cx="3918086" cy="3865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C24ACD-F707-402E-B527-120C5597C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Event Progression</a:t>
            </a:r>
            <a:br>
              <a:rPr lang="en-US" dirty="0"/>
            </a:br>
            <a:r>
              <a:rPr lang="en-US" dirty="0"/>
              <a:t>In plots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638"/>
          <a:stretch/>
        </p:blipFill>
        <p:spPr>
          <a:xfrm>
            <a:off x="171777" y="1205345"/>
            <a:ext cx="3918086" cy="39662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270" r="1"/>
          <a:stretch/>
        </p:blipFill>
        <p:spPr>
          <a:xfrm>
            <a:off x="4184051" y="2897871"/>
            <a:ext cx="3990661" cy="39399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3FA2E1-9E02-4B5F-93CB-8F31444E55F6}"/>
              </a:ext>
            </a:extLst>
          </p:cNvPr>
          <p:cNvSpPr txBox="1"/>
          <p:nvPr/>
        </p:nvSpPr>
        <p:spPr>
          <a:xfrm>
            <a:off x="182583" y="4867825"/>
            <a:ext cx="3990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Probability of Collision (Pc) vs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Pc identified at high levels and/or increases to peak before decreasing to low levels prior to TCA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Mitigation action needed if Pc does not decrease at Go/No Go prior to TCA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05E4A6-113D-4925-A15C-8A2F25965142}"/>
              </a:ext>
            </a:extLst>
          </p:cNvPr>
          <p:cNvSpPr txBox="1"/>
          <p:nvPr/>
        </p:nvSpPr>
        <p:spPr>
          <a:xfrm>
            <a:off x="4162438" y="1123228"/>
            <a:ext cx="40876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Miss Components with Error Bars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Radial, In-track, Cross-track miss components +/- 1-sigma uncertainty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Covariance contracts as TCA approaches given updated tracking, improved atmospheric predictions, and other event factors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90B64D-548C-4406-8778-C2B4D75CA16E}"/>
              </a:ext>
            </a:extLst>
          </p:cNvPr>
          <p:cNvSpPr txBox="1"/>
          <p:nvPr/>
        </p:nvSpPr>
        <p:spPr>
          <a:xfrm>
            <a:off x="8018756" y="4972198"/>
            <a:ext cx="3990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Miss Sigma Plot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Identifies how an event’s miss components have changed compared to previous screening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Small changes can indicate high confidence in solution or stale data</a:t>
            </a:r>
          </a:p>
        </p:txBody>
      </p:sp>
    </p:spTree>
    <p:extLst>
      <p:ext uri="{BB962C8B-B14F-4D97-AF65-F5344CB8AC3E}">
        <p14:creationId xmlns:p14="http://schemas.microsoft.com/office/powerpoint/2010/main" val="134936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AAAB-38D3-4610-B093-92CCC8B0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Timeline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E7683-A750-430D-BC22-6265CE1AB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5363958"/>
          </a:xfrm>
        </p:spPr>
        <p:txBody>
          <a:bodyPr/>
          <a:lstStyle/>
          <a:p>
            <a:r>
              <a:rPr lang="en-US" dirty="0"/>
              <a:t>Nominal Event Timeline not applicable to all events</a:t>
            </a:r>
          </a:p>
          <a:p>
            <a:pPr lvl="1"/>
            <a:r>
              <a:rPr lang="en-US" dirty="0"/>
              <a:t>Late Notice events can be identified within one day to TCA leaving little time for in-depth analysis</a:t>
            </a:r>
          </a:p>
          <a:p>
            <a:pPr lvl="2"/>
            <a:r>
              <a:rPr lang="en-US" dirty="0"/>
              <a:t>Poorly-tracked secondaries can cause significant event changes when new tracking is received</a:t>
            </a:r>
          </a:p>
          <a:p>
            <a:pPr lvl="2"/>
            <a:r>
              <a:rPr lang="en-US" dirty="0"/>
              <a:t>Discrete space weather events can be mismodeled or not modeled in future propagation causing unpredictable state changes</a:t>
            </a:r>
          </a:p>
          <a:p>
            <a:pPr lvl="1"/>
            <a:r>
              <a:rPr lang="en-US" dirty="0"/>
              <a:t>Communication and coordination with another spacecraft O/O can require extra planning time</a:t>
            </a:r>
          </a:p>
          <a:p>
            <a:r>
              <a:rPr lang="en-US" dirty="0"/>
              <a:t>All high Pc (&gt; 1E-4) events require mitigation, if mission capabilities exist to do so</a:t>
            </a:r>
          </a:p>
          <a:p>
            <a:pPr lvl="1"/>
            <a:r>
              <a:rPr lang="en-US" dirty="0"/>
              <a:t>Minimal number of events have questionable OD/state predictions requiring further analysis to determine if active mitigation is </a:t>
            </a:r>
            <a:r>
              <a:rPr lang="en-US" dirty="0">
                <a:solidFill>
                  <a:schemeClr val="tx1"/>
                </a:solidFill>
              </a:rPr>
              <a:t>appropriate</a:t>
            </a:r>
          </a:p>
        </p:txBody>
      </p:sp>
    </p:spTree>
    <p:extLst>
      <p:ext uri="{BB962C8B-B14F-4D97-AF65-F5344CB8AC3E}">
        <p14:creationId xmlns:p14="http://schemas.microsoft.com/office/powerpoint/2010/main" val="2405340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6B31-5684-42A8-B41B-5522D8C53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3183D-9CC7-4328-93D8-B6292462D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Studies presented here offer situations where the nominal event timeline or baseline set of analyses was not sufficient</a:t>
            </a:r>
          </a:p>
          <a:p>
            <a:pPr lvl="1"/>
            <a:r>
              <a:rPr lang="en-US" dirty="0"/>
              <a:t>These types of events can be uncommon or even rare</a:t>
            </a:r>
          </a:p>
          <a:p>
            <a:pPr lvl="1"/>
            <a:r>
              <a:rPr lang="en-US" dirty="0"/>
              <a:t>Robust CONOPS not always developed to identify and evaluate these edge-case events</a:t>
            </a:r>
          </a:p>
          <a:p>
            <a:r>
              <a:rPr lang="en-US" dirty="0"/>
              <a:t>The goal of this presentation is to bring awareness to some of these edge case scenarios so that other O/Os can be prepared if they are encountered during routine operations</a:t>
            </a:r>
          </a:p>
        </p:txBody>
      </p:sp>
    </p:spTree>
    <p:extLst>
      <p:ext uri="{BB962C8B-B14F-4D97-AF65-F5344CB8AC3E}">
        <p14:creationId xmlns:p14="http://schemas.microsoft.com/office/powerpoint/2010/main" val="4178627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1:</a:t>
            </a:r>
            <a:br>
              <a:rPr lang="en-US" dirty="0"/>
            </a:br>
            <a:r>
              <a:rPr lang="en-US" dirty="0"/>
              <a:t>Event actionability</a:t>
            </a:r>
          </a:p>
        </p:txBody>
      </p:sp>
    </p:spTree>
    <p:extLst>
      <p:ext uri="{BB962C8B-B14F-4D97-AF65-F5344CB8AC3E}">
        <p14:creationId xmlns:p14="http://schemas.microsoft.com/office/powerpoint/2010/main" val="2806065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2850-571B-4B0B-89AC-26566557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Event Actionability?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0A30E-13E2-4CCE-B7D4-51FE076EE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7" y="1254184"/>
            <a:ext cx="11159732" cy="548864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Event Actionability considers a minimum data quality needed to pursue a mitigation action</a:t>
            </a:r>
          </a:p>
          <a:p>
            <a:r>
              <a:rPr lang="en-US" dirty="0"/>
              <a:t>Two Line Elements (TLEs), for example, do not provide enough data for CA</a:t>
            </a:r>
          </a:p>
          <a:p>
            <a:pPr lvl="1"/>
            <a:r>
              <a:rPr lang="en-US" dirty="0"/>
              <a:t>State estimate based on GP solution; no covariance available</a:t>
            </a:r>
          </a:p>
          <a:p>
            <a:r>
              <a:rPr lang="en-US" dirty="0"/>
              <a:t>SP solution and covariance is available for vast majority of events, but </a:t>
            </a:r>
            <a:r>
              <a:rPr lang="en-US" dirty="0">
                <a:solidFill>
                  <a:schemeClr val="tx1"/>
                </a:solidFill>
              </a:rPr>
              <a:t>occasionally</a:t>
            </a:r>
            <a:r>
              <a:rPr lang="en-US" dirty="0"/>
              <a:t> the OD quality is questionable</a:t>
            </a:r>
          </a:p>
          <a:p>
            <a:pPr lvl="1"/>
            <a:r>
              <a:rPr lang="en-US" dirty="0"/>
              <a:t>Object has not been tracked in some length of time</a:t>
            </a:r>
          </a:p>
          <a:p>
            <a:pPr lvl="1"/>
            <a:r>
              <a:rPr lang="en-US" dirty="0"/>
              <a:t>RSO characteristics vary such that quality of OD solution and future propagation can have substantial differences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drag, small debris objects vs. well-tracked large payloads </a:t>
            </a:r>
          </a:p>
        </p:txBody>
      </p:sp>
    </p:spTree>
    <p:extLst>
      <p:ext uri="{BB962C8B-B14F-4D97-AF65-F5344CB8AC3E}">
        <p14:creationId xmlns:p14="http://schemas.microsoft.com/office/powerpoint/2010/main" val="695353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1EB9-8311-4A52-A5EF-9DA2B45A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Event Actionability Determined?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AE9ED-708F-4579-BE48-878A0174F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OD Actionability Question – USSPACECOM ASW Solution</a:t>
            </a:r>
          </a:p>
          <a:p>
            <a:pPr lvl="1"/>
            <a:r>
              <a:rPr lang="en-US" sz="2000" dirty="0"/>
              <a:t>To evaluate if the OD properly represents the object’s state and uncertainties</a:t>
            </a:r>
          </a:p>
          <a:p>
            <a:pPr lvl="1"/>
            <a:r>
              <a:rPr lang="en-US" sz="2000" dirty="0"/>
              <a:t>OD characteristics evaluated based on “definitive” and “predicted” portions</a:t>
            </a:r>
          </a:p>
          <a:p>
            <a:r>
              <a:rPr lang="en-US" sz="2400" dirty="0"/>
              <a:t>Definitive solution – solved-for trajectory based on tracking data</a:t>
            </a:r>
          </a:p>
          <a:p>
            <a:pPr lvl="1"/>
            <a:r>
              <a:rPr lang="en-US" sz="2000" dirty="0"/>
              <a:t>Determine whether a GP or SP solution is being used</a:t>
            </a:r>
          </a:p>
          <a:p>
            <a:pPr lvl="2"/>
            <a:r>
              <a:rPr lang="en-US" sz="1600" dirty="0"/>
              <a:t>GP solution will use “default covariance” and should not be used as a basis for CA – this occurs rarely</a:t>
            </a:r>
          </a:p>
          <a:p>
            <a:pPr lvl="1"/>
            <a:r>
              <a:rPr lang="en-US" sz="2000" dirty="0"/>
              <a:t>OBS_USED to ACTUAL_OD_SPAN Ratio for the object</a:t>
            </a:r>
          </a:p>
          <a:p>
            <a:pPr lvl="2"/>
            <a:r>
              <a:rPr lang="en-US" sz="1600" dirty="0"/>
              <a:t>How much tracking data is used over the OD Span?</a:t>
            </a:r>
          </a:p>
          <a:p>
            <a:pPr lvl="2"/>
            <a:r>
              <a:rPr lang="en-US" sz="1600" dirty="0"/>
              <a:t>OBS_USED/3 provides approximate number of individual tracks in definitive OD</a:t>
            </a:r>
          </a:p>
          <a:p>
            <a:pPr lvl="2"/>
            <a:r>
              <a:rPr lang="en-US" sz="1600" dirty="0"/>
              <a:t>Appropriate ratio varies per object and orbit regime </a:t>
            </a:r>
          </a:p>
          <a:p>
            <a:pPr lvl="1"/>
            <a:r>
              <a:rPr lang="en-US" sz="2000" dirty="0"/>
              <a:t>What is TIME_LASTOB_END? </a:t>
            </a:r>
          </a:p>
          <a:p>
            <a:pPr lvl="2"/>
            <a:r>
              <a:rPr lang="en-US" sz="1600" dirty="0"/>
              <a:t>Indicates recency of latest tracking data</a:t>
            </a:r>
          </a:p>
          <a:p>
            <a:pPr lvl="2"/>
            <a:r>
              <a:rPr lang="en-US" sz="1600" dirty="0"/>
              <a:t>Some objects/orbit regimes can sustain accurate solution with longer tracking gaps</a:t>
            </a:r>
          </a:p>
          <a:p>
            <a:pPr lvl="1"/>
            <a:r>
              <a:rPr lang="en-US" sz="2000" dirty="0"/>
              <a:t>What is the WEIGHTED_RMS (WRMS)?</a:t>
            </a:r>
          </a:p>
          <a:p>
            <a:pPr lvl="2"/>
            <a:r>
              <a:rPr lang="en-US" sz="1600" dirty="0"/>
              <a:t>WRMS near unity indicates high confidence in OD solution, WRMS &gt; 3 indicates questionable OD quality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117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1EB9-8311-4A52-A5EF-9DA2B45A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Event Actionability Determined?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AE9ED-708F-4579-BE48-878A0174F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222082"/>
            <a:ext cx="11480799" cy="4978400"/>
          </a:xfrm>
        </p:spPr>
        <p:txBody>
          <a:bodyPr/>
          <a:lstStyle/>
          <a:p>
            <a:r>
              <a:rPr lang="en-US" sz="2400" dirty="0"/>
              <a:t>Predicted solution – propagated trajectory using definitive OD</a:t>
            </a:r>
          </a:p>
          <a:p>
            <a:pPr lvl="1"/>
            <a:r>
              <a:rPr lang="en-US" sz="2000" dirty="0"/>
              <a:t>Object Characteristics (SEDR, CD_AREA_OVER_MASS (BC))</a:t>
            </a:r>
          </a:p>
          <a:p>
            <a:pPr lvl="2"/>
            <a:r>
              <a:rPr lang="en-US" sz="1600" dirty="0"/>
              <a:t>High EDR, </a:t>
            </a:r>
            <a:r>
              <a:rPr lang="en-US" sz="1600" dirty="0">
                <a:solidFill>
                  <a:schemeClr val="tx1"/>
                </a:solidFill>
              </a:rPr>
              <a:t>Ballistic Coefficient (BC) can indicate </a:t>
            </a:r>
            <a:r>
              <a:rPr lang="en-US" sz="1600" dirty="0"/>
              <a:t>drag susceptible object; errors in atmospheric prediction exacerbated by high drag objects; shorter OD spans and propagation time preferred</a:t>
            </a:r>
          </a:p>
          <a:p>
            <a:pPr lvl="1"/>
            <a:r>
              <a:rPr lang="en-US" sz="2000" dirty="0"/>
              <a:t>Force models applied (SOLAR_RAD_PRESSURE)</a:t>
            </a:r>
          </a:p>
          <a:p>
            <a:pPr lvl="2"/>
            <a:r>
              <a:rPr lang="en-US" sz="1600" dirty="0"/>
              <a:t>Solar Radiation Pressure can affect RSOs with an altitude &gt; 500 km</a:t>
            </a:r>
          </a:p>
          <a:p>
            <a:pPr lvl="1"/>
            <a:r>
              <a:rPr lang="en-US" sz="2000" dirty="0"/>
              <a:t>Atmospheric predictions</a:t>
            </a:r>
          </a:p>
          <a:p>
            <a:pPr lvl="2"/>
            <a:r>
              <a:rPr lang="en-US" sz="1600" dirty="0"/>
              <a:t>Has the atmosphere been perturbed by space weather events? </a:t>
            </a:r>
          </a:p>
          <a:p>
            <a:r>
              <a:rPr lang="en-US" sz="2400" dirty="0"/>
              <a:t>“Correct” OD parameters vary for each object</a:t>
            </a:r>
          </a:p>
          <a:p>
            <a:pPr lvl="1"/>
            <a:r>
              <a:rPr lang="en-US" sz="2000" dirty="0"/>
              <a:t>Some OD solutions and predictions may be “good enough” for CA even if improved solution would be preferred</a:t>
            </a:r>
          </a:p>
          <a:p>
            <a:pPr lvl="1"/>
            <a:r>
              <a:rPr lang="en-US" sz="2000" dirty="0"/>
              <a:t>Inaccuracies in OD captured in covariance data for each object</a:t>
            </a:r>
          </a:p>
          <a:p>
            <a:r>
              <a:rPr lang="en-US" sz="2400" dirty="0"/>
              <a:t>What about OD actionability for an O/O-provided ephemeris?</a:t>
            </a:r>
          </a:p>
          <a:p>
            <a:pPr lvl="1"/>
            <a:r>
              <a:rPr lang="en-US" sz="2000" dirty="0"/>
              <a:t>More difficult to analyze as less data available for O/O ephemerides compared to USSPACECOM ASW solutions – case studies here focus on ASW OD solutions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942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4C95E1E-DD1E-4DCD-8E43-56214C875A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99"/>
          <a:stretch/>
        </p:blipFill>
        <p:spPr>
          <a:xfrm>
            <a:off x="7975276" y="1872728"/>
            <a:ext cx="4092385" cy="29838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1: Inactionable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7883337" cy="5499040"/>
          </a:xfrm>
        </p:spPr>
        <p:txBody>
          <a:bodyPr/>
          <a:lstStyle/>
          <a:p>
            <a:r>
              <a:rPr lang="en-US" sz="2400" dirty="0"/>
              <a:t>Background</a:t>
            </a:r>
          </a:p>
          <a:p>
            <a:pPr lvl="1"/>
            <a:r>
              <a:rPr lang="en-US" sz="2000" dirty="0"/>
              <a:t>Event with debris object first identified at 7 days to TCA </a:t>
            </a:r>
          </a:p>
          <a:p>
            <a:pPr lvl="2"/>
            <a:r>
              <a:rPr lang="en-US" sz="1800" dirty="0"/>
              <a:t>Probability of Collision (Pc) was a moderate risk 4e-5); high enough Pc that mitigation planning considered</a:t>
            </a:r>
          </a:p>
          <a:p>
            <a:pPr lvl="1"/>
            <a:r>
              <a:rPr lang="en-US" sz="2000" dirty="0"/>
              <a:t>Continued to monitor for new tracking data; formally evaluated OD at 3 days to TCA</a:t>
            </a:r>
          </a:p>
          <a:p>
            <a:pPr lvl="2"/>
            <a:r>
              <a:rPr lang="en-US" sz="1600" dirty="0"/>
              <a:t>Secondary Object TIME_LASTOB_END &gt; 14 days</a:t>
            </a:r>
          </a:p>
          <a:p>
            <a:pPr lvl="2"/>
            <a:r>
              <a:rPr lang="en-US" sz="1600" dirty="0"/>
              <a:t>OBS_USED to ACTUAL_OD_SPAN = 1.7 with ~6 tracks over 10.5 days</a:t>
            </a:r>
          </a:p>
          <a:p>
            <a:r>
              <a:rPr lang="en-US" sz="2400" dirty="0"/>
              <a:t>OD Review</a:t>
            </a:r>
          </a:p>
          <a:p>
            <a:pPr lvl="1"/>
            <a:r>
              <a:rPr lang="en-US" sz="2000" dirty="0"/>
              <a:t>Definitive OD showed limited but sufficient data over the OD span; WRMS of 2.24 somewhat elevated</a:t>
            </a:r>
          </a:p>
          <a:p>
            <a:pPr lvl="1"/>
            <a:r>
              <a:rPr lang="en-US" sz="2000" dirty="0"/>
              <a:t>At 3 days to TCA, secondary object TIME_LASTOB_END &gt; 14 days, decreasing confidence in OD prediction accuracy</a:t>
            </a:r>
          </a:p>
          <a:p>
            <a:pPr lvl="1"/>
            <a:r>
              <a:rPr lang="en-US" sz="2000" dirty="0"/>
              <a:t>SEDR = 9.2E-4 W/kg; CD_AREA_OVER_MASS = .42 m2/kg</a:t>
            </a:r>
          </a:p>
          <a:p>
            <a:pPr marL="283464" lvl="1" indent="0">
              <a:buNone/>
            </a:pPr>
            <a:endParaRPr lang="en-US" sz="2000" dirty="0"/>
          </a:p>
          <a:p>
            <a:pPr lvl="1"/>
            <a:endParaRPr lang="en-US" sz="2000" dirty="0"/>
          </a:p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F6CDE-2EDA-46DA-8C34-2A12A9A123C0}"/>
              </a:ext>
            </a:extLst>
          </p:cNvPr>
          <p:cNvSpPr txBox="1"/>
          <p:nvPr/>
        </p:nvSpPr>
        <p:spPr>
          <a:xfrm>
            <a:off x="8511659" y="4927600"/>
            <a:ext cx="3428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Miss Component History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Relatively large event uncertainties    RIC 1-sigma [238, 4155, 3802]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Some, but limited covariance contraction as TCA approached</a:t>
            </a:r>
          </a:p>
        </p:txBody>
      </p:sp>
    </p:spTree>
    <p:extLst>
      <p:ext uri="{BB962C8B-B14F-4D97-AF65-F5344CB8AC3E}">
        <p14:creationId xmlns:p14="http://schemas.microsoft.com/office/powerpoint/2010/main" val="2268032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1: Inactionable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720284" cy="2369397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Event deemed inactionable unless new tracking received</a:t>
            </a:r>
          </a:p>
          <a:p>
            <a:pPr lvl="1"/>
            <a:r>
              <a:rPr lang="en-US" sz="2000" dirty="0"/>
              <a:t>Lack of recent tracking leading to ~18 days of propagation time biggest driver in this assessment</a:t>
            </a:r>
          </a:p>
          <a:p>
            <a:r>
              <a:rPr lang="en-US" sz="2400" dirty="0"/>
              <a:t>CARA Recommended no maneuver unless future tracking indicated high risk</a:t>
            </a:r>
            <a:endParaRPr lang="en-US" sz="2000" dirty="0"/>
          </a:p>
          <a:p>
            <a:pPr lvl="1"/>
            <a:r>
              <a:rPr lang="en-US" sz="2000" dirty="0"/>
              <a:t>Maneuver could not</a:t>
            </a:r>
            <a:r>
              <a:rPr lang="en-US" sz="2000" dirty="0">
                <a:solidFill>
                  <a:schemeClr val="tx1"/>
                </a:solidFill>
              </a:rPr>
              <a:t> be shown to be necessary and could be more risky than t</a:t>
            </a:r>
            <a:r>
              <a:rPr lang="en-US" sz="2000" dirty="0"/>
              <a:t>aking no action</a:t>
            </a:r>
          </a:p>
          <a:p>
            <a:pPr lvl="1"/>
            <a:r>
              <a:rPr lang="en-US" sz="2000" dirty="0"/>
              <a:t>No additional tracking received prior to TCA; no maneuver performed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3AAB71-BC92-4DD2-A9C7-A1D82F168C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51" r="12802"/>
          <a:stretch/>
        </p:blipFill>
        <p:spPr>
          <a:xfrm>
            <a:off x="370116" y="3292901"/>
            <a:ext cx="3373345" cy="36020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66217D-BCD2-479E-BA81-904B6AF67C5B}"/>
              </a:ext>
            </a:extLst>
          </p:cNvPr>
          <p:cNvSpPr txBox="1"/>
          <p:nvPr/>
        </p:nvSpPr>
        <p:spPr>
          <a:xfrm>
            <a:off x="4033748" y="3421167"/>
            <a:ext cx="360910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Pc History Plot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 calculation showed minimal changes through event evolution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 never increased above 1E-4 Red Threshold requiring event mitigation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Miss Sigma Level Plot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Without updated tracking or large changes in atmospheric predictions, event updates “in-family” with negligible changes update to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new tracking received, likely to see large state change indicated on this plot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A6CD434-43E4-4768-9987-7812ACB51431}"/>
              </a:ext>
            </a:extLst>
          </p:cNvPr>
          <p:cNvCxnSpPr/>
          <p:nvPr/>
        </p:nvCxnSpPr>
        <p:spPr bwMode="auto">
          <a:xfrm flipH="1">
            <a:off x="3743461" y="3614057"/>
            <a:ext cx="290287" cy="203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5ABF34B-1EF0-4AC1-AB41-8E1BB790AC42}"/>
              </a:ext>
            </a:extLst>
          </p:cNvPr>
          <p:cNvCxnSpPr/>
          <p:nvPr/>
        </p:nvCxnSpPr>
        <p:spPr bwMode="auto">
          <a:xfrm>
            <a:off x="6836229" y="4898571"/>
            <a:ext cx="6259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6A36BB66-9719-49C6-B0C1-3B03872EC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851" y="3291085"/>
            <a:ext cx="4209182" cy="321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34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2: Actionable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448" y="1244660"/>
            <a:ext cx="6700143" cy="5499040"/>
          </a:xfrm>
        </p:spPr>
        <p:txBody>
          <a:bodyPr/>
          <a:lstStyle/>
          <a:p>
            <a:r>
              <a:rPr lang="en-US" sz="2000" dirty="0"/>
              <a:t>Event Background</a:t>
            </a:r>
          </a:p>
          <a:p>
            <a:pPr lvl="1"/>
            <a:r>
              <a:rPr lang="en-US" sz="1800" dirty="0"/>
              <a:t>Event with debris object first identified at 7 days to TCA </a:t>
            </a:r>
          </a:p>
          <a:p>
            <a:pPr lvl="2"/>
            <a:r>
              <a:rPr lang="en-US" sz="1600" dirty="0"/>
              <a:t>Probability of Collision (Pc) was a high risk (2.8e-3)</a:t>
            </a:r>
          </a:p>
          <a:p>
            <a:pPr lvl="1"/>
            <a:r>
              <a:rPr lang="en-US" sz="1800" dirty="0"/>
              <a:t>Multiple mitigation options screened daily prior to TCA</a:t>
            </a:r>
          </a:p>
          <a:p>
            <a:pPr lvl="1"/>
            <a:r>
              <a:rPr lang="en-US" sz="1800" dirty="0"/>
              <a:t>As event evolved no new tracking included in OD solution</a:t>
            </a:r>
          </a:p>
          <a:p>
            <a:pPr lvl="1"/>
            <a:r>
              <a:rPr lang="en-US" sz="1800" dirty="0"/>
              <a:t>Pc remained high close to TCA and mission performed mitigation maneuver</a:t>
            </a:r>
          </a:p>
          <a:p>
            <a:r>
              <a:rPr lang="en-US" sz="2000" dirty="0"/>
              <a:t>OD Review</a:t>
            </a:r>
          </a:p>
          <a:p>
            <a:pPr lvl="1"/>
            <a:r>
              <a:rPr lang="en-US" sz="1800" dirty="0"/>
              <a:t>Definitive OD showed  sufficient data over the OD span; OBS_USED to ACTUAL_OD_SPAN = 2.2 with ~13 tracks over 17 days</a:t>
            </a:r>
          </a:p>
          <a:p>
            <a:pPr lvl="1"/>
            <a:r>
              <a:rPr lang="en-US" sz="1800" dirty="0"/>
              <a:t>WRMS of 1.8 indicates confidence in definitive OD</a:t>
            </a:r>
          </a:p>
          <a:p>
            <a:pPr lvl="1"/>
            <a:r>
              <a:rPr lang="en-US" sz="1800" dirty="0"/>
              <a:t>At 3 days to TCA, secondary object TIME_LASTOB_END ~5 days ago; not significant cause for concern</a:t>
            </a:r>
          </a:p>
          <a:p>
            <a:pPr lvl="1"/>
            <a:r>
              <a:rPr lang="en-US" sz="1800" dirty="0"/>
              <a:t>SEDR = 1E-4 W/kg; CD_AREA_OVER_MASS = .18 m2/kg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4775F8-CABC-41DD-9F04-E5D1A2F454AF}"/>
              </a:ext>
            </a:extLst>
          </p:cNvPr>
          <p:cNvSpPr txBox="1"/>
          <p:nvPr/>
        </p:nvSpPr>
        <p:spPr>
          <a:xfrm>
            <a:off x="7568204" y="5061099"/>
            <a:ext cx="38755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Miss Component History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Relatively moderate event uncertainties RIC 1-sigma [58, 1543, 515]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Essentially no covariance contraction as TCA approaches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728EE-B6A2-4BDF-AADB-DCEF31D3E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093" y="1372379"/>
            <a:ext cx="4981792" cy="36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40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A8F671-FD96-4EEA-9F69-1E13A27BA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81" y="3522198"/>
            <a:ext cx="3693781" cy="2752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2: Actionable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059883" cy="4989086"/>
          </a:xfrm>
        </p:spPr>
        <p:txBody>
          <a:bodyPr/>
          <a:lstStyle/>
          <a:p>
            <a:r>
              <a:rPr lang="en-US" sz="2000" dirty="0"/>
              <a:t>Based on quality of definitive OD and predicted trajecto</a:t>
            </a:r>
            <a:r>
              <a:rPr lang="en-US" sz="2000" dirty="0">
                <a:solidFill>
                  <a:schemeClr val="tx1"/>
                </a:solidFill>
              </a:rPr>
              <a:t>ry </a:t>
            </a:r>
            <a:r>
              <a:rPr lang="en-US" sz="2000" dirty="0"/>
              <a:t>event deemed actionable </a:t>
            </a:r>
          </a:p>
          <a:p>
            <a:pPr lvl="1"/>
            <a:r>
              <a:rPr lang="en-US" sz="1600" dirty="0"/>
              <a:t>Receiving daily tracking can increase OD confidence, but is not required to determine OD solution is good enough for CA</a:t>
            </a:r>
          </a:p>
          <a:p>
            <a:pPr lvl="1"/>
            <a:r>
              <a:rPr lang="en-US" sz="1600" dirty="0"/>
              <a:t>Object had been well-tracked and solar activity was low, therefore propagation from time of last track to TCA short enough to recommend acting based on high Pc</a:t>
            </a:r>
          </a:p>
          <a:p>
            <a:r>
              <a:rPr lang="en-US" sz="2000" dirty="0"/>
              <a:t>New tracking received shortly after TCA </a:t>
            </a:r>
          </a:p>
          <a:p>
            <a:pPr lvl="1"/>
            <a:r>
              <a:rPr lang="en-US" sz="1600" dirty="0"/>
              <a:t>Confirmed minimal state change and Pc expected to have remained high even with additional tracking</a:t>
            </a:r>
          </a:p>
          <a:p>
            <a:pPr lvl="1"/>
            <a:endParaRPr lang="en-US" sz="1600" dirty="0"/>
          </a:p>
        </p:txBody>
      </p:sp>
      <p:cxnSp>
        <p:nvCxnSpPr>
          <p:cNvPr id="7" name="Straight Connector 6"/>
          <p:cNvCxnSpPr>
            <a:cxnSpLocks/>
            <a:stCxn id="5" idx="1"/>
            <a:endCxn id="5" idx="1"/>
          </p:cNvCxnSpPr>
          <p:nvPr/>
        </p:nvCxnSpPr>
        <p:spPr bwMode="auto">
          <a:xfrm>
            <a:off x="393381" y="4898571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BE09325-71E9-42C7-BBB0-A2538C6C9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208" y="3429000"/>
            <a:ext cx="4047825" cy="30896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A56AC3-B352-43A1-B505-616B076EB187}"/>
              </a:ext>
            </a:extLst>
          </p:cNvPr>
          <p:cNvSpPr txBox="1"/>
          <p:nvPr/>
        </p:nvSpPr>
        <p:spPr>
          <a:xfrm>
            <a:off x="4232305" y="3452021"/>
            <a:ext cx="360910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Pc History Plot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 calculation showed minimal changes through event evolution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 never increased above 1E-4 Red Threshold requiring event mitigation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Miss Sigma Level Plot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Without updated tracking or large changes in atmospheric predictions, event updates “in-family” with negligible changes update to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new tracking received, likely to see large state change indicated on this plot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792905A-E35E-4F97-9B34-2648B2DBE0B2}"/>
              </a:ext>
            </a:extLst>
          </p:cNvPr>
          <p:cNvCxnSpPr/>
          <p:nvPr/>
        </p:nvCxnSpPr>
        <p:spPr bwMode="auto">
          <a:xfrm flipH="1">
            <a:off x="3969159" y="3637603"/>
            <a:ext cx="290287" cy="203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EEC4377-C372-4448-BE4D-0A4A201FBB57}"/>
              </a:ext>
            </a:extLst>
          </p:cNvPr>
          <p:cNvCxnSpPr/>
          <p:nvPr/>
        </p:nvCxnSpPr>
        <p:spPr bwMode="auto">
          <a:xfrm>
            <a:off x="7086601" y="4898571"/>
            <a:ext cx="6259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FD19C68-70C2-44AE-853B-02E30D2796E1}"/>
              </a:ext>
            </a:extLst>
          </p:cNvPr>
          <p:cNvCxnSpPr/>
          <p:nvPr/>
        </p:nvCxnSpPr>
        <p:spPr bwMode="auto">
          <a:xfrm>
            <a:off x="765544" y="6018028"/>
            <a:ext cx="314166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65253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Actionability:</a:t>
            </a:r>
            <a:br>
              <a:rPr lang="en-US" dirty="0"/>
            </a:br>
            <a:r>
              <a:rPr lang="en-US" dirty="0"/>
              <a:t>Comparison and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Both events presented had large gap in new tracking data relative to majority of events reviewed by CARA but one was determined actionable and the other inactionable</a:t>
            </a:r>
          </a:p>
          <a:p>
            <a:r>
              <a:rPr lang="en-US" sz="2400" dirty="0"/>
              <a:t>Lack of recent tracking does not always mean an event is inactionable</a:t>
            </a:r>
          </a:p>
          <a:p>
            <a:pPr lvl="1"/>
            <a:r>
              <a:rPr lang="en-US" sz="2000" dirty="0"/>
              <a:t>What defines recent? Depends on event/object characteristics</a:t>
            </a:r>
          </a:p>
          <a:p>
            <a:pPr lvl="1"/>
            <a:r>
              <a:rPr lang="en-US" sz="2000" dirty="0"/>
              <a:t>Low altitude/high drag objects may need several tracks per day to maintain quality solution</a:t>
            </a:r>
          </a:p>
          <a:p>
            <a:pPr lvl="1"/>
            <a:r>
              <a:rPr lang="en-US" sz="2000" dirty="0"/>
              <a:t>High altitude/low drag objects can sustain longer periods without new tracking</a:t>
            </a:r>
          </a:p>
          <a:p>
            <a:r>
              <a:rPr lang="en-US" sz="2400" dirty="0"/>
              <a:t>Need to consider both definitive and predictive portions of OD Solution or Ephemeris</a:t>
            </a:r>
          </a:p>
          <a:p>
            <a:pPr lvl="1"/>
            <a:r>
              <a:rPr lang="en-US" sz="2000" dirty="0"/>
              <a:t>Post-maneuver solutions often have increased uncertainties</a:t>
            </a:r>
          </a:p>
          <a:p>
            <a:r>
              <a:rPr lang="en-US" sz="2400" dirty="0"/>
              <a:t>Different ephemeris sources have variable data quality</a:t>
            </a:r>
          </a:p>
          <a:p>
            <a:pPr lvl="1"/>
            <a:r>
              <a:rPr lang="en-US" sz="2000" dirty="0"/>
              <a:t>Has covariance been tuned? What atmospheric model is being used for propagation?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4854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2:</a:t>
            </a:r>
            <a:br>
              <a:rPr lang="en-US" dirty="0"/>
            </a:br>
            <a:r>
              <a:rPr lang="en-US" dirty="0"/>
              <a:t>active secondary</a:t>
            </a:r>
          </a:p>
        </p:txBody>
      </p:sp>
    </p:spTree>
    <p:extLst>
      <p:ext uri="{BB962C8B-B14F-4D97-AF65-F5344CB8AC3E}">
        <p14:creationId xmlns:p14="http://schemas.microsoft.com/office/powerpoint/2010/main" val="3705317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71AB-5CFF-4377-A27D-3D7C401B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Active Payloads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12297-87D3-4798-B49F-4091FCD7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Active </a:t>
            </a:r>
            <a:r>
              <a:rPr lang="en-US" sz="2400" i="1" dirty="0"/>
              <a:t>maneuverable </a:t>
            </a:r>
            <a:r>
              <a:rPr lang="en-US" sz="2400" dirty="0"/>
              <a:t>payloads can add CA complications </a:t>
            </a:r>
          </a:p>
          <a:p>
            <a:pPr lvl="1"/>
            <a:r>
              <a:rPr lang="en-US" sz="2000" dirty="0"/>
              <a:t>What is considered maneuverable? </a:t>
            </a:r>
          </a:p>
          <a:p>
            <a:pPr marL="283464" lvl="1" indent="0">
              <a:buNone/>
            </a:pPr>
            <a:r>
              <a:rPr lang="en-US" sz="2000" b="1" i="1" dirty="0"/>
              <a:t>  Any ability for a spacecraft to change its orbit trajectory in a non-Keplerian way</a:t>
            </a:r>
            <a:r>
              <a:rPr lang="en-US" sz="2000" dirty="0"/>
              <a:t>. </a:t>
            </a:r>
          </a:p>
          <a:p>
            <a:pPr marL="283464" lvl="1" indent="0">
              <a:buNone/>
            </a:pPr>
            <a:r>
              <a:rPr lang="en-US" sz="2000" dirty="0"/>
              <a:t>  This includes chemical propulsion, low or electrical thrust, and differential drag</a:t>
            </a:r>
          </a:p>
          <a:p>
            <a:pPr lvl="1"/>
            <a:r>
              <a:rPr lang="en-US" sz="2000" dirty="0"/>
              <a:t>Non-maneuverable payloads can be treated the same as debris </a:t>
            </a:r>
            <a:r>
              <a:rPr lang="en-US" sz="2000" i="1" dirty="0"/>
              <a:t>from a CA perspective</a:t>
            </a:r>
            <a:endParaRPr lang="en-US" sz="2000" dirty="0"/>
          </a:p>
          <a:p>
            <a:r>
              <a:rPr lang="en-US" sz="2400" dirty="0"/>
              <a:t>Maneuverability Complications</a:t>
            </a:r>
          </a:p>
          <a:p>
            <a:pPr lvl="1"/>
            <a:r>
              <a:rPr lang="en-US" sz="2000" dirty="0"/>
              <a:t>USSPACECOM OD does not incorporate any maneuvers into orbit predictions so all O/Os are reliant on O/O ephemeris data to communicate maneuver information</a:t>
            </a:r>
          </a:p>
          <a:p>
            <a:pPr lvl="1"/>
            <a:r>
              <a:rPr lang="en-US" sz="2000" dirty="0"/>
              <a:t>Need to confirm if another payload is actively maneuvering or planning to maneuver if a conjunction event is identified between two payloads</a:t>
            </a:r>
          </a:p>
          <a:p>
            <a:pPr lvl="1"/>
            <a:r>
              <a:rPr lang="en-US" sz="2000" dirty="0"/>
              <a:t>If two payloads are conjuncting, who moves? </a:t>
            </a:r>
          </a:p>
          <a:p>
            <a:pPr lvl="1"/>
            <a:r>
              <a:rPr lang="en-US" sz="2000" dirty="0"/>
              <a:t>How can two O/Os communicate successfully their intentions to maneuver or not?</a:t>
            </a:r>
          </a:p>
          <a:p>
            <a:pPr lvl="1"/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948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71AB-5CFF-4377-A27D-3D7C401B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Active Payloads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12297-87D3-4798-B49F-4091FCD7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O/O ephemeris solutions </a:t>
            </a:r>
          </a:p>
          <a:p>
            <a:pPr lvl="1"/>
            <a:r>
              <a:rPr lang="en-US" sz="2000" dirty="0"/>
              <a:t>Currently need to be provided to USSPACECOM for screening via Space-Track.org for other spacecraft O/Os to have cognizance of future predictions</a:t>
            </a:r>
            <a:endParaRPr lang="en-US" sz="1600" dirty="0"/>
          </a:p>
          <a:p>
            <a:pPr lvl="1"/>
            <a:r>
              <a:rPr lang="en-US" sz="2000" dirty="0"/>
              <a:t>Need accurate O/O ephemeris with maneuver predictions to have confidence that event predictions reflect actual situation on orbit</a:t>
            </a:r>
          </a:p>
          <a:p>
            <a:pPr lvl="2"/>
            <a:r>
              <a:rPr lang="en-US" sz="1600" dirty="0"/>
              <a:t>State predictions, covariance realism, and maneuver modeling all important</a:t>
            </a:r>
          </a:p>
          <a:p>
            <a:pPr lvl="2"/>
            <a:r>
              <a:rPr lang="en-US" sz="1600" dirty="0"/>
              <a:t>Maneuver predictions include trajectory changes due to differential drag/changes in spacecraft drag configuration</a:t>
            </a:r>
          </a:p>
          <a:p>
            <a:r>
              <a:rPr lang="en-US" sz="2400" dirty="0"/>
              <a:t>Using Space-Track.org and Contacting an O/O</a:t>
            </a:r>
          </a:p>
          <a:p>
            <a:pPr lvl="1"/>
            <a:r>
              <a:rPr lang="en-US" sz="2000" dirty="0"/>
              <a:t>Space-Track.org provides maneuverability and contact information</a:t>
            </a:r>
          </a:p>
          <a:p>
            <a:pPr lvl="1"/>
            <a:r>
              <a:rPr lang="en-US" sz="2000" dirty="0"/>
              <a:t>This information needs to be set by each O/O and should be routinely reviewed for accuracy</a:t>
            </a:r>
          </a:p>
          <a:p>
            <a:pPr lvl="1"/>
            <a:r>
              <a:rPr lang="en-US" sz="2000" dirty="0"/>
              <a:t>CARA uses the contact information provided to communicate high interest events, confirm maneuver capabilities, and coordinate mitigation actions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9630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Active Payload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5-7 days to TCA consider the following criteria: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Yellow Pc (&gt;1e-7)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Miss &lt; 500 m (LEO) and &lt;5 km (NONLEO) regardless of Pc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Miss criteria included due to varying CONOPS other O/Os may have</a:t>
            </a:r>
          </a:p>
          <a:p>
            <a:r>
              <a:rPr lang="en-US" sz="2600" dirty="0"/>
              <a:t>For any “potentially active payloads” meeting this criteria, begin with space-track.org flagging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Active/Dead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Maneuverability: Yes/No/UNKNOWN</a:t>
            </a:r>
            <a:endParaRPr lang="en-US" sz="2200" dirty="0"/>
          </a:p>
          <a:p>
            <a:r>
              <a:rPr lang="en-US" sz="2600" dirty="0"/>
              <a:t>If the spacecraft is found to be maneuverable or the maneuverability status is unknown CARA will reach out to the secondary o/o to inquire about the maneuverability and coordinate mitigation efforts</a:t>
            </a:r>
          </a:p>
          <a:p>
            <a:r>
              <a:rPr lang="en-US" sz="2600" dirty="0"/>
              <a:t>Can also analyze possible maneuverability by plotting TLEs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31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Payload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43" y="1833478"/>
            <a:ext cx="7710548" cy="4858267"/>
          </a:xfrm>
        </p:spPr>
        <p:txBody>
          <a:bodyPr/>
          <a:lstStyle/>
          <a:p>
            <a:r>
              <a:rPr lang="en-US" dirty="0"/>
              <a:t>Event Background</a:t>
            </a:r>
          </a:p>
          <a:p>
            <a:pPr lvl="1"/>
            <a:r>
              <a:rPr lang="en-US" dirty="0"/>
              <a:t>Event first identified just under 7 days to TCA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risk using mission O/O solution (~2e-4)</a:t>
            </a:r>
          </a:p>
          <a:p>
            <a:pPr lvl="1"/>
            <a:r>
              <a:rPr lang="en-US" dirty="0"/>
              <a:t>At ~ 5 days to TCA CARA mission and the Secondary O/O were contacted</a:t>
            </a:r>
          </a:p>
          <a:p>
            <a:pPr lvl="2"/>
            <a:r>
              <a:rPr lang="en-US" dirty="0"/>
              <a:t>Secondary O/O confirmed that the spacecraft had no maneuvers planned prior to TCA and would monitor event</a:t>
            </a:r>
          </a:p>
          <a:p>
            <a:pPr lvl="1"/>
            <a:r>
              <a:rPr lang="en-US" dirty="0"/>
              <a:t>At ~1 day to TCA CARA mission performed RMM</a:t>
            </a:r>
          </a:p>
          <a:p>
            <a:pPr lvl="2"/>
            <a:r>
              <a:rPr lang="en-US" dirty="0"/>
              <a:t>Pc remained high throughout event evolution</a:t>
            </a:r>
          </a:p>
          <a:p>
            <a:pPr lvl="2"/>
            <a:r>
              <a:rPr lang="en-US" dirty="0"/>
              <a:t>All efforts were coordinated with the secondary owner/operator through the event to ensure only one mission maneuvered</a:t>
            </a:r>
          </a:p>
          <a:p>
            <a:pPr lvl="2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14CA60-0A58-464D-9FF8-A587A6FFBA93}"/>
              </a:ext>
            </a:extLst>
          </p:cNvPr>
          <p:cNvSpPr txBox="1">
            <a:spLocks/>
          </p:cNvSpPr>
          <p:nvPr/>
        </p:nvSpPr>
        <p:spPr bwMode="auto">
          <a:xfrm>
            <a:off x="186543" y="1244660"/>
            <a:ext cx="11665490" cy="66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dirty="0"/>
              <a:t>CARA Mission versus a maneuverable secondary object</a:t>
            </a:r>
          </a:p>
          <a:p>
            <a:pPr lvl="2"/>
            <a:endParaRPr lang="en-US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946009-D468-457D-BF96-CBD1A232F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178" y="2210131"/>
            <a:ext cx="4191000" cy="326707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00D619-1086-4D10-9077-93A249C1770A}"/>
              </a:ext>
            </a:extLst>
          </p:cNvPr>
          <p:cNvCxnSpPr/>
          <p:nvPr/>
        </p:nvCxnSpPr>
        <p:spPr bwMode="auto">
          <a:xfrm>
            <a:off x="8112642" y="3785191"/>
            <a:ext cx="361507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46580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Example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0116" y="1244660"/>
            <a:ext cx="4960420" cy="4978400"/>
          </a:xfrm>
        </p:spPr>
        <p:txBody>
          <a:bodyPr/>
          <a:lstStyle/>
          <a:p>
            <a:r>
              <a:rPr lang="en-US" sz="2400" dirty="0"/>
              <a:t>Email Example sent from the CARA team to a potentially active secondary O/O</a:t>
            </a:r>
          </a:p>
          <a:p>
            <a:pPr lvl="1"/>
            <a:r>
              <a:rPr lang="en-US" sz="2000" dirty="0"/>
              <a:t>Conveys operational/maneuverable status of CARA asset</a:t>
            </a:r>
          </a:p>
          <a:p>
            <a:pPr lvl="1"/>
            <a:r>
              <a:rPr lang="en-US" sz="2000" dirty="0"/>
              <a:t>Describes intentions of CARA asset to perform a mitigation maneuver should Pc remain high close to TCA</a:t>
            </a:r>
          </a:p>
          <a:p>
            <a:pPr lvl="1"/>
            <a:r>
              <a:rPr lang="en-US" sz="2000" dirty="0"/>
              <a:t>Asks secondary O/O to communicate any maneuver plans and if possible, not maneuver prior to TCA to minimize potential of spacecraft maneuvering into each other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185" y="1424754"/>
            <a:ext cx="595312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94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Payload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collaborative effort between the CARA team, CARA mission, and Secondary O/O was important for a safe outcome </a:t>
            </a:r>
          </a:p>
          <a:p>
            <a:pPr lvl="1"/>
            <a:r>
              <a:rPr lang="en-US" dirty="0"/>
              <a:t>Cooperation from the Secondary O/O was essential</a:t>
            </a:r>
          </a:p>
          <a:p>
            <a:pPr lvl="2"/>
            <a:r>
              <a:rPr lang="en-US" dirty="0"/>
              <a:t>Sharing maneuver plans</a:t>
            </a:r>
          </a:p>
          <a:p>
            <a:pPr lvl="2"/>
            <a:r>
              <a:rPr lang="en-US" dirty="0"/>
              <a:t>Agreeing not to maneuver </a:t>
            </a:r>
          </a:p>
          <a:p>
            <a:r>
              <a:rPr lang="en-US" dirty="0"/>
              <a:t>Areas of improvement for all O/Os</a:t>
            </a:r>
          </a:p>
          <a:p>
            <a:pPr lvl="1"/>
            <a:r>
              <a:rPr lang="en-US" dirty="0"/>
              <a:t>Maneuverable Status flagged appropriately on Space-Track.org</a:t>
            </a:r>
          </a:p>
          <a:p>
            <a:pPr lvl="1"/>
            <a:r>
              <a:rPr lang="en-US" dirty="0"/>
              <a:t>Current contact information updated in Space-Track.org </a:t>
            </a:r>
          </a:p>
          <a:p>
            <a:pPr lvl="1"/>
            <a:r>
              <a:rPr lang="en-US" dirty="0"/>
              <a:t>Ephemerides delivered at a regular cadence to the 18</a:t>
            </a:r>
            <a:r>
              <a:rPr lang="en-US" baseline="30000" dirty="0"/>
              <a:t>th</a:t>
            </a:r>
            <a:r>
              <a:rPr lang="en-US" dirty="0"/>
              <a:t> for screening</a:t>
            </a:r>
          </a:p>
          <a:p>
            <a:pPr lvl="2"/>
            <a:r>
              <a:rPr lang="en-US" dirty="0"/>
              <a:t>Nominally planned maneuvers modeled in the ephems</a:t>
            </a:r>
          </a:p>
          <a:p>
            <a:pPr lvl="1"/>
            <a:r>
              <a:rPr lang="en-US" dirty="0"/>
              <a:t>Some contact information on Space-Track.org listed as private reducing ability to coordinate between O/Os</a:t>
            </a:r>
          </a:p>
        </p:txBody>
      </p:sp>
    </p:spTree>
    <p:extLst>
      <p:ext uri="{BB962C8B-B14F-4D97-AF65-F5344CB8AC3E}">
        <p14:creationId xmlns:p14="http://schemas.microsoft.com/office/powerpoint/2010/main" val="1021103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2933A-50F0-481E-89BD-E50848CA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2FB4C-D984-45A8-A04D-DE88F3F8C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if not most events will present themselves early in the screening cycle allowing maximum time to evaluate and respond</a:t>
            </a:r>
          </a:p>
          <a:p>
            <a:r>
              <a:rPr lang="en-US" dirty="0"/>
              <a:t>A small subset of events require additional analysis, coordina</a:t>
            </a:r>
            <a:r>
              <a:rPr lang="en-US" dirty="0">
                <a:solidFill>
                  <a:schemeClr val="tx1"/>
                </a:solidFill>
              </a:rPr>
              <a:t>tion</a:t>
            </a:r>
            <a:r>
              <a:rPr lang="en-US" dirty="0"/>
              <a:t>, or may be identified as high risk close to TCA</a:t>
            </a:r>
          </a:p>
          <a:p>
            <a:pPr lvl="1"/>
            <a:r>
              <a:rPr lang="en-US" dirty="0"/>
              <a:t>Poor or questionable OD quality</a:t>
            </a:r>
          </a:p>
          <a:p>
            <a:pPr lvl="1"/>
            <a:r>
              <a:rPr lang="en-US" dirty="0"/>
              <a:t>Secondary is a maneuverable payload</a:t>
            </a:r>
          </a:p>
          <a:p>
            <a:pPr lvl="1"/>
            <a:r>
              <a:rPr lang="en-US" dirty="0"/>
              <a:t>Unpredictable space weather events</a:t>
            </a:r>
          </a:p>
          <a:p>
            <a:pPr lvl="1"/>
            <a:r>
              <a:rPr lang="en-US" dirty="0"/>
              <a:t>Low relative velocity or persistent events</a:t>
            </a:r>
          </a:p>
          <a:p>
            <a:pPr lvl="1"/>
            <a:r>
              <a:rPr lang="en-US" dirty="0"/>
              <a:t>Multiple event solutions Pc calculations in disagreement</a:t>
            </a:r>
          </a:p>
          <a:p>
            <a:r>
              <a:rPr lang="en-US" dirty="0"/>
              <a:t>Developing procedures for addressing edge case scenarios improves response outcomes</a:t>
            </a:r>
          </a:p>
          <a:p>
            <a:pPr lvl="1"/>
            <a:endParaRPr lang="en-US" dirty="0"/>
          </a:p>
          <a:p>
            <a:pPr marL="283464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57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8C67-09B0-4332-A238-102EB5FC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up slides</a:t>
            </a:r>
          </a:p>
        </p:txBody>
      </p:sp>
    </p:spTree>
    <p:extLst>
      <p:ext uri="{BB962C8B-B14F-4D97-AF65-F5344CB8AC3E}">
        <p14:creationId xmlns:p14="http://schemas.microsoft.com/office/powerpoint/2010/main" val="3596294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AE20-49F4-4502-9AAF-2CB0DCD4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</a:t>
            </a:r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Space weather</a:t>
            </a:r>
          </a:p>
        </p:txBody>
      </p:sp>
    </p:spTree>
    <p:extLst>
      <p:ext uri="{BB962C8B-B14F-4D97-AF65-F5344CB8AC3E}">
        <p14:creationId xmlns:p14="http://schemas.microsoft.com/office/powerpoint/2010/main" val="574356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83F0-3CEB-4DA1-AD97-53B7891D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89421-84CB-4D1E-878E-D9AF216E2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6721800" cy="4978400"/>
          </a:xfrm>
        </p:spPr>
        <p:txBody>
          <a:bodyPr/>
          <a:lstStyle/>
          <a:p>
            <a:r>
              <a:rPr lang="en-US" sz="2400" dirty="0"/>
              <a:t>Impact of Space Weather events (solar flares, coronal mass ejections (CMEs)) difficult to incorporate into atmospheric density predictions and future object propagation</a:t>
            </a:r>
          </a:p>
          <a:p>
            <a:r>
              <a:rPr lang="en-US" sz="2400" dirty="0"/>
              <a:t>Previous solar maximum in 2014-2015 CARA observed:</a:t>
            </a:r>
          </a:p>
          <a:p>
            <a:pPr lvl="1"/>
            <a:r>
              <a:rPr lang="en-US" sz="2000" dirty="0"/>
              <a:t>Increased event uncertainties causing dilution/inflation of event Pcs</a:t>
            </a:r>
          </a:p>
          <a:p>
            <a:pPr lvl="1"/>
            <a:r>
              <a:rPr lang="en-US" sz="2000" dirty="0"/>
              <a:t>Large discre</a:t>
            </a:r>
            <a:r>
              <a:rPr lang="en-US" sz="2000" dirty="0">
                <a:solidFill>
                  <a:schemeClr val="tx1"/>
                </a:solidFill>
              </a:rPr>
              <a:t>te</a:t>
            </a:r>
            <a:r>
              <a:rPr lang="en-US" sz="2000" dirty="0"/>
              <a:t> state changes due to mismodeled space weather</a:t>
            </a:r>
          </a:p>
          <a:p>
            <a:r>
              <a:rPr lang="en-US" sz="2400" dirty="0"/>
              <a:t>Moving towards next solar maximum with a peak in 2025</a:t>
            </a:r>
          </a:p>
        </p:txBody>
      </p:sp>
      <p:pic>
        <p:nvPicPr>
          <p:cNvPr id="4" name="Picture 2" descr="Solar cycle 25 prediction, NOAA">
            <a:extLst>
              <a:ext uri="{FF2B5EF4-FFF2-40B4-BE49-F238E27FC236}">
                <a16:creationId xmlns:a16="http://schemas.microsoft.com/office/drawing/2014/main" id="{5EF3CE9B-DE71-4474-BABE-FE4E1510F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" t="1732" r="12113" b="-652"/>
          <a:stretch/>
        </p:blipFill>
        <p:spPr bwMode="auto">
          <a:xfrm>
            <a:off x="6942334" y="1885752"/>
            <a:ext cx="4655128" cy="31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C122D1-A421-4367-8A95-B89B812773CD}"/>
              </a:ext>
            </a:extLst>
          </p:cNvPr>
          <p:cNvSpPr txBox="1"/>
          <p:nvPr/>
        </p:nvSpPr>
        <p:spPr>
          <a:xfrm>
            <a:off x="8719511" y="5044672"/>
            <a:ext cx="3389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https://svs.gsfc.nasa.gov/13776</a:t>
            </a:r>
          </a:p>
        </p:txBody>
      </p:sp>
    </p:spTree>
    <p:extLst>
      <p:ext uri="{BB962C8B-B14F-4D97-AF65-F5344CB8AC3E}">
        <p14:creationId xmlns:p14="http://schemas.microsoft.com/office/powerpoint/2010/main" val="3236972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43" y="1833478"/>
            <a:ext cx="7710548" cy="4858267"/>
          </a:xfrm>
        </p:spPr>
        <p:txBody>
          <a:bodyPr/>
          <a:lstStyle/>
          <a:p>
            <a:r>
              <a:rPr lang="en-US" dirty="0"/>
              <a:t>Event Background</a:t>
            </a:r>
          </a:p>
          <a:p>
            <a:pPr lvl="1"/>
            <a:r>
              <a:rPr lang="en-US" dirty="0"/>
              <a:t>Event first identified at 7 days to TCA</a:t>
            </a:r>
          </a:p>
          <a:p>
            <a:pPr lvl="2"/>
            <a:r>
              <a:rPr lang="en-US" dirty="0"/>
              <a:t>High Pc ~2E-4</a:t>
            </a:r>
          </a:p>
          <a:p>
            <a:pPr lvl="1"/>
            <a:r>
              <a:rPr lang="en-US" dirty="0"/>
              <a:t>At ~ 3 days to TCA Pc dropped to 0 and remained low through ~1 day to TCA</a:t>
            </a:r>
          </a:p>
          <a:p>
            <a:pPr lvl="2"/>
            <a:r>
              <a:rPr lang="en-US" dirty="0"/>
              <a:t>New tracking received on secondary during this time</a:t>
            </a:r>
          </a:p>
          <a:p>
            <a:pPr lvl="1"/>
            <a:r>
              <a:rPr lang="en-US" dirty="0"/>
              <a:t>With less than 8 hours to TCA Pc increased to </a:t>
            </a:r>
            <a:r>
              <a:rPr lang="en-US" i="1" dirty="0"/>
              <a:t>3E-2</a:t>
            </a:r>
          </a:p>
          <a:p>
            <a:pPr lvl="2"/>
            <a:r>
              <a:rPr lang="en-US" dirty="0"/>
              <a:t>Limited time to respond</a:t>
            </a:r>
          </a:p>
          <a:p>
            <a:pPr lvl="2"/>
            <a:r>
              <a:rPr lang="en-US" dirty="0"/>
              <a:t>Known space weather activity caused concern in prediction accuracy</a:t>
            </a:r>
          </a:p>
          <a:p>
            <a:pPr lvl="2"/>
            <a:r>
              <a:rPr lang="en-US" dirty="0"/>
              <a:t>Miss sigma level plot showed state updates changed by &gt; 3 sigma from previous estimates in all three components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14CA60-0A58-464D-9FF8-A587A6FFBA93}"/>
              </a:ext>
            </a:extLst>
          </p:cNvPr>
          <p:cNvSpPr txBox="1">
            <a:spLocks/>
          </p:cNvSpPr>
          <p:nvPr/>
        </p:nvSpPr>
        <p:spPr bwMode="auto">
          <a:xfrm>
            <a:off x="186543" y="1244660"/>
            <a:ext cx="11665490" cy="66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dirty="0"/>
              <a:t>CARA Mission versus a debris object</a:t>
            </a:r>
          </a:p>
          <a:p>
            <a:pPr lvl="2"/>
            <a:endParaRPr lang="en-US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0D9B03-3210-4F8E-9EF1-975BC7CD363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605" y="953802"/>
            <a:ext cx="4143428" cy="2905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CCB4EA-3C27-40EC-A3E8-0600F3E69BD8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" r="5352" b="1714"/>
          <a:stretch/>
        </p:blipFill>
        <p:spPr>
          <a:xfrm>
            <a:off x="7897091" y="3623733"/>
            <a:ext cx="3753042" cy="30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06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293D26-FAD1-4215-A11B-066E68AD2F3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065" y="1192853"/>
            <a:ext cx="8189685" cy="5082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 Event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579" y="1283047"/>
            <a:ext cx="4096750" cy="5082014"/>
          </a:xfrm>
        </p:spPr>
        <p:txBody>
          <a:bodyPr/>
          <a:lstStyle/>
          <a:p>
            <a:r>
              <a:rPr lang="en-US" sz="2000" dirty="0"/>
              <a:t>Large space weather event occurred less than 24 hours prior to TCA</a:t>
            </a:r>
          </a:p>
          <a:p>
            <a:r>
              <a:rPr lang="en-US" sz="2000" dirty="0"/>
              <a:t>Event severely underpredicted with </a:t>
            </a:r>
            <a:r>
              <a:rPr lang="en-US" sz="2000" dirty="0" err="1"/>
              <a:t>Dst</a:t>
            </a:r>
            <a:r>
              <a:rPr lang="en-US" sz="2000" dirty="0"/>
              <a:t> minimum:</a:t>
            </a:r>
            <a:endParaRPr lang="en-US" sz="1600" dirty="0"/>
          </a:p>
          <a:p>
            <a:pPr lvl="1"/>
            <a:r>
              <a:rPr lang="en-US" sz="1600" dirty="0" err="1"/>
              <a:t>Dst</a:t>
            </a:r>
            <a:r>
              <a:rPr lang="en-US" sz="1600" dirty="0"/>
              <a:t> is the geomagnetic index measured in </a:t>
            </a:r>
            <a:r>
              <a:rPr lang="en-US" sz="1600" dirty="0" err="1"/>
              <a:t>nanoTeslas</a:t>
            </a:r>
            <a:r>
              <a:rPr lang="en-US" sz="1600" dirty="0"/>
              <a:t> (</a:t>
            </a:r>
            <a:r>
              <a:rPr lang="en-US" sz="1600" dirty="0" err="1"/>
              <a:t>nT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24 hours to TCA: -75 nT</a:t>
            </a:r>
          </a:p>
          <a:p>
            <a:pPr lvl="1"/>
            <a:r>
              <a:rPr lang="en-US" sz="1600" dirty="0"/>
              <a:t>1 hr to TCA: -150 nT</a:t>
            </a:r>
          </a:p>
          <a:p>
            <a:pPr lvl="1"/>
            <a:r>
              <a:rPr lang="en-US" sz="1600" dirty="0"/>
              <a:t>Definitive: -200 nT</a:t>
            </a:r>
          </a:p>
          <a:p>
            <a:r>
              <a:rPr lang="en-US" sz="2000" dirty="0"/>
              <a:t>Secondary debris object susceptible to high drag</a:t>
            </a:r>
          </a:p>
          <a:p>
            <a:pPr lvl="1"/>
            <a:r>
              <a:rPr lang="en-US" sz="1600" dirty="0"/>
              <a:t>EDR: 2E-3 W/kg</a:t>
            </a:r>
          </a:p>
          <a:p>
            <a:pPr lvl="1"/>
            <a:r>
              <a:rPr lang="en-US" sz="1600" dirty="0"/>
              <a:t>Ballistic Coefficient: .5 m</a:t>
            </a:r>
            <a:r>
              <a:rPr lang="en-US" sz="1600" baseline="30000" dirty="0"/>
              <a:t>2</a:t>
            </a:r>
            <a:r>
              <a:rPr lang="en-US" sz="1600" dirty="0"/>
              <a:t>/kg</a:t>
            </a:r>
          </a:p>
          <a:p>
            <a:pPr lvl="1"/>
            <a:r>
              <a:rPr lang="en-US" sz="1600" dirty="0"/>
              <a:t>Impacts of atmospheric mismodeling exacerbated by object characteristics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6EF3D3-5636-4B97-B67D-D1EC59229C82}"/>
              </a:ext>
            </a:extLst>
          </p:cNvPr>
          <p:cNvSpPr/>
          <p:nvPr/>
        </p:nvSpPr>
        <p:spPr bwMode="auto">
          <a:xfrm>
            <a:off x="6829778" y="2720622"/>
            <a:ext cx="1546578" cy="45155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99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9483D1-2105-4B84-AD85-92246608BFA1}"/>
              </a:ext>
            </a:extLst>
          </p:cNvPr>
          <p:cNvSpPr/>
          <p:nvPr/>
        </p:nvSpPr>
        <p:spPr bwMode="auto">
          <a:xfrm>
            <a:off x="7210384" y="3685823"/>
            <a:ext cx="398327" cy="45155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99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ADC779-5F1E-4BF2-9491-CCE282D93F53}"/>
              </a:ext>
            </a:extLst>
          </p:cNvPr>
          <p:cNvSpPr txBox="1"/>
          <p:nvPr/>
        </p:nvSpPr>
        <p:spPr>
          <a:xfrm>
            <a:off x="8376356" y="2826378"/>
            <a:ext cx="1648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24 hours to TCA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A379F5-8326-488A-A6C4-BE2088830C41}"/>
              </a:ext>
            </a:extLst>
          </p:cNvPr>
          <p:cNvSpPr txBox="1"/>
          <p:nvPr/>
        </p:nvSpPr>
        <p:spPr>
          <a:xfrm>
            <a:off x="7603067" y="3832666"/>
            <a:ext cx="1648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 hour to TCA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B23A6D-9B0A-4485-AE49-677336ACA6CF}"/>
              </a:ext>
            </a:extLst>
          </p:cNvPr>
          <p:cNvSpPr/>
          <p:nvPr/>
        </p:nvSpPr>
        <p:spPr>
          <a:xfrm>
            <a:off x="4824811" y="6261554"/>
            <a:ext cx="4523579" cy="473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SET Space Weather Alert Portal data are provided for scientific use courtesy of Space Environment Technologies.</a:t>
            </a:r>
            <a:endParaRPr lang="en-U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985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6F761-29EA-4201-AAE3-49981F08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1686417" cy="4978400"/>
          </a:xfrm>
        </p:spPr>
        <p:txBody>
          <a:bodyPr/>
          <a:lstStyle/>
          <a:p>
            <a:r>
              <a:rPr lang="en-US" sz="2400" dirty="0"/>
              <a:t>CARA tool developed during previous solar cycle</a:t>
            </a:r>
          </a:p>
          <a:p>
            <a:r>
              <a:rPr lang="en-US" sz="2400" dirty="0"/>
              <a:t>Evaluates sensitivity of an event’s Pc to atmospheric density modeling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Tool does not indicate whether atmospheric predictions likely to be accurate</a:t>
            </a:r>
          </a:p>
          <a:p>
            <a:r>
              <a:rPr lang="en-US" sz="2400" dirty="0"/>
              <a:t>Some events insensitive to mismodeling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811C1A-0778-4385-B28E-ABB02759EC53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" t="7222" r="6276" b="4786"/>
          <a:stretch/>
        </p:blipFill>
        <p:spPr>
          <a:xfrm>
            <a:off x="2235144" y="2190874"/>
            <a:ext cx="3743532" cy="34224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A2CFA2-7FBD-4E49-8867-BA89B3763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 Trade Space Tool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6DCBE-C97F-41A6-B16D-A405BF72CEB7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5" t="7220" r="8548" b="4881"/>
          <a:stretch/>
        </p:blipFill>
        <p:spPr>
          <a:xfrm>
            <a:off x="6213324" y="2190874"/>
            <a:ext cx="3743532" cy="342246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AA699F-0234-4C80-B29E-A0F4B6B85BB1}"/>
              </a:ext>
            </a:extLst>
          </p:cNvPr>
          <p:cNvSpPr txBox="1">
            <a:spLocks/>
          </p:cNvSpPr>
          <p:nvPr/>
        </p:nvSpPr>
        <p:spPr bwMode="auto">
          <a:xfrm>
            <a:off x="-98790" y="2712630"/>
            <a:ext cx="2333934" cy="1856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marL="283464" lvl="1" indent="0">
              <a:buNone/>
            </a:pPr>
            <a:r>
              <a:rPr lang="en-US" sz="1800" kern="0" dirty="0"/>
              <a:t>Off-peak SWTS output indicates mismodeled atmospheric density could lead increase of Pc to high risk levels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6E2F41-0657-4C4A-B407-385C2166FF0A}"/>
              </a:ext>
            </a:extLst>
          </p:cNvPr>
          <p:cNvSpPr txBox="1">
            <a:spLocks/>
          </p:cNvSpPr>
          <p:nvPr/>
        </p:nvSpPr>
        <p:spPr bwMode="auto">
          <a:xfrm>
            <a:off x="9817129" y="2712630"/>
            <a:ext cx="2379132" cy="97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marL="283464" lvl="1" indent="0">
              <a:buNone/>
            </a:pPr>
            <a:r>
              <a:rPr lang="en-US" sz="1800" kern="0" dirty="0"/>
              <a:t>Once the Pc was predicted to be high, any further mismodeling only expected to decrease Pc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45227-CF5D-40C7-BD3B-D87A6A932699}"/>
              </a:ext>
            </a:extLst>
          </p:cNvPr>
          <p:cNvSpPr txBox="1"/>
          <p:nvPr/>
        </p:nvSpPr>
        <p:spPr>
          <a:xfrm>
            <a:off x="2480824" y="5015288"/>
            <a:ext cx="1786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Low Pc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714203-2D0E-44D1-985D-8350B9E44F64}"/>
              </a:ext>
            </a:extLst>
          </p:cNvPr>
          <p:cNvSpPr txBox="1"/>
          <p:nvPr/>
        </p:nvSpPr>
        <p:spPr>
          <a:xfrm>
            <a:off x="6467323" y="4969933"/>
            <a:ext cx="1786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High Pc Update</a:t>
            </a:r>
          </a:p>
        </p:txBody>
      </p:sp>
    </p:spTree>
    <p:extLst>
      <p:ext uri="{BB962C8B-B14F-4D97-AF65-F5344CB8AC3E}">
        <p14:creationId xmlns:p14="http://schemas.microsoft.com/office/powerpoint/2010/main" val="1149281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0949817" cy="4978400"/>
          </a:xfrm>
        </p:spPr>
        <p:txBody>
          <a:bodyPr/>
          <a:lstStyle/>
          <a:p>
            <a:r>
              <a:rPr lang="en-US" dirty="0"/>
              <a:t>Discr</a:t>
            </a:r>
            <a:r>
              <a:rPr lang="en-US" dirty="0">
                <a:solidFill>
                  <a:schemeClr val="tx1"/>
                </a:solidFill>
              </a:rPr>
              <a:t>ete </a:t>
            </a:r>
            <a:r>
              <a:rPr lang="en-US" dirty="0"/>
              <a:t>space weather events can cause significant changes to OD solutions and thus event details</a:t>
            </a:r>
          </a:p>
          <a:p>
            <a:pPr lvl="1"/>
            <a:r>
              <a:rPr lang="en-US" dirty="0"/>
              <a:t>Phenomena are difficult to predict</a:t>
            </a:r>
          </a:p>
          <a:p>
            <a:pPr lvl="1"/>
            <a:r>
              <a:rPr lang="en-US" dirty="0"/>
              <a:t>Some large state changes could be accurate but accuracy unknown until after the space weather event occurs</a:t>
            </a:r>
          </a:p>
          <a:p>
            <a:r>
              <a:rPr lang="en-US" dirty="0"/>
              <a:t>Variability in space weather and its impact on atmospheric density can increase high interest events</a:t>
            </a:r>
          </a:p>
          <a:p>
            <a:pPr lvl="1"/>
            <a:r>
              <a:rPr lang="en-US" dirty="0"/>
              <a:t>Increased covariance can lead to inflated Pc</a:t>
            </a:r>
          </a:p>
          <a:p>
            <a:pPr lvl="1"/>
            <a:r>
              <a:rPr lang="en-US" dirty="0"/>
              <a:t>Late notice events leave limited time to evaluate data accuracy and perform maneuver planning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68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OSAs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5613340"/>
          </a:xfrm>
        </p:spPr>
        <p:txBody>
          <a:bodyPr/>
          <a:lstStyle/>
          <a:p>
            <a:r>
              <a:rPr lang="en-US" sz="2400" dirty="0"/>
              <a:t>CARA OSAs at the 18</a:t>
            </a:r>
            <a:r>
              <a:rPr lang="en-US" sz="2400" baseline="30000" dirty="0"/>
              <a:t>th</a:t>
            </a:r>
            <a:r>
              <a:rPr lang="en-US" sz="2400" dirty="0"/>
              <a:t> SPCS (VAFB) are dedicated analysts for the NASA CARA Team</a:t>
            </a:r>
          </a:p>
          <a:p>
            <a:pPr lvl="1"/>
            <a:r>
              <a:rPr lang="en-US" sz="2200" dirty="0"/>
              <a:t>Perform three LEO (~00:00, 08:00, 16:00 UTC) and two NONLEO (~00:00 and 16:00 UTC) screenings daily</a:t>
            </a:r>
          </a:p>
          <a:p>
            <a:pPr lvl="1"/>
            <a:r>
              <a:rPr lang="en-US" sz="2200" dirty="0"/>
              <a:t>Manually evaluate ODs that are flagged</a:t>
            </a:r>
          </a:p>
          <a:p>
            <a:pPr lvl="1"/>
            <a:r>
              <a:rPr lang="en-US" sz="2200" dirty="0"/>
              <a:t>Evaluate tasking levels</a:t>
            </a:r>
          </a:p>
          <a:p>
            <a:pPr lvl="1"/>
            <a:r>
              <a:rPr lang="en-US" sz="2200" dirty="0"/>
              <a:t>Perform off-nominal screenings as requested</a:t>
            </a:r>
          </a:p>
          <a:p>
            <a:pPr lvl="1"/>
            <a:r>
              <a:rPr lang="en-US" sz="2200" dirty="0"/>
              <a:t>Run Automatic Observation Notification (AON) process for a specific list of HIEs </a:t>
            </a:r>
          </a:p>
          <a:p>
            <a:pPr lvl="2"/>
            <a:r>
              <a:rPr lang="en-US" dirty="0"/>
              <a:t>Process runs every 15 minutes and notifies the OSA that an observation was received for a secondary object</a:t>
            </a:r>
          </a:p>
          <a:p>
            <a:pPr lvl="2"/>
            <a:r>
              <a:rPr lang="en-US" dirty="0"/>
              <a:t>Both the primary’s and secondary’s OD are manually evaluated and a one vs one screening is performed</a:t>
            </a:r>
          </a:p>
          <a:p>
            <a:pPr lvl="2"/>
            <a:r>
              <a:rPr lang="en-US" dirty="0"/>
              <a:t>Results are provided to the CARA Analysts and the mission </a:t>
            </a:r>
          </a:p>
        </p:txBody>
      </p:sp>
    </p:spTree>
    <p:extLst>
      <p:ext uri="{BB962C8B-B14F-4D97-AF65-F5344CB8AC3E}">
        <p14:creationId xmlns:p14="http://schemas.microsoft.com/office/powerpoint/2010/main" val="3536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ARA Widescreen.potx" id="{87580092-4AB0-4AD8-9B1D-0E6B1196EBA6}" vid="{7A299B40-7E48-4E2D-8CB7-6EE2E6A978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CARA Widescreen_remove</Template>
  <TotalTime>23419</TotalTime>
  <Words>3347</Words>
  <Application>Microsoft Office PowerPoint</Application>
  <PresentationFormat>Widescreen</PresentationFormat>
  <Paragraphs>342</Paragraphs>
  <Slides>33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Cambria</vt:lpstr>
      <vt:lpstr>Cambria Math</vt:lpstr>
      <vt:lpstr>Times New Roman</vt:lpstr>
      <vt:lpstr>1_presentationtemplate (3)</vt:lpstr>
      <vt:lpstr>AIAA SOSTC NASA CARA Event Case Studies </vt:lpstr>
      <vt:lpstr>Outline</vt:lpstr>
      <vt:lpstr>CARA process overview</vt:lpstr>
      <vt:lpstr>CARA Process Overview</vt:lpstr>
      <vt:lpstr>Nominal Event Timeline</vt:lpstr>
      <vt:lpstr>Nominal Event Progression In plots</vt:lpstr>
      <vt:lpstr>Event Timeline Notes</vt:lpstr>
      <vt:lpstr>Event Case Studies</vt:lpstr>
      <vt:lpstr>Case study 1: Event actionability</vt:lpstr>
      <vt:lpstr>What is Event Actionability?</vt:lpstr>
      <vt:lpstr>How is Event Actionability Determined?</vt:lpstr>
      <vt:lpstr>How is Event Actionability Determined?</vt:lpstr>
      <vt:lpstr>Part 1: Inactionable Event</vt:lpstr>
      <vt:lpstr>Part 1: Inactionable Event</vt:lpstr>
      <vt:lpstr>Part 2: Actionable Event</vt:lpstr>
      <vt:lpstr>Part 2: Actionable Event</vt:lpstr>
      <vt:lpstr>Event Actionability: Comparison and Summary</vt:lpstr>
      <vt:lpstr>CASE Study 2: active secondary</vt:lpstr>
      <vt:lpstr>Background on Active Payloads</vt:lpstr>
      <vt:lpstr>Background on Active Payloads</vt:lpstr>
      <vt:lpstr>CARA Active Payload Process</vt:lpstr>
      <vt:lpstr>Active Payload Event</vt:lpstr>
      <vt:lpstr>Email Example</vt:lpstr>
      <vt:lpstr>Active Payload Summary</vt:lpstr>
      <vt:lpstr>Summary and Conclusions</vt:lpstr>
      <vt:lpstr>Back up slides</vt:lpstr>
      <vt:lpstr>Case Study 3:  Space weather</vt:lpstr>
      <vt:lpstr>Space Weather</vt:lpstr>
      <vt:lpstr>Space Weather Event</vt:lpstr>
      <vt:lpstr>Space Weather Event</vt:lpstr>
      <vt:lpstr>Space Weather Trade Space Tool</vt:lpstr>
      <vt:lpstr>Space Weather Summary</vt:lpstr>
      <vt:lpstr>CARA OSAs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Moody, Benjamin K. (GSFC-595.0)[OMITRON]</dc:creator>
  <cp:lastModifiedBy>Marbley, Paul T. (GSFC-5900)</cp:lastModifiedBy>
  <cp:revision>131</cp:revision>
  <dcterms:created xsi:type="dcterms:W3CDTF">2020-05-26T19:12:56Z</dcterms:created>
  <dcterms:modified xsi:type="dcterms:W3CDTF">2021-03-25T21:46:00Z</dcterms:modified>
</cp:coreProperties>
</file>