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sldIdLst>
    <p:sldId id="560" r:id="rId2"/>
    <p:sldId id="561" r:id="rId3"/>
    <p:sldId id="563" r:id="rId4"/>
    <p:sldId id="567" r:id="rId5"/>
    <p:sldId id="578" r:id="rId6"/>
    <p:sldId id="569" r:id="rId7"/>
    <p:sldId id="570" r:id="rId8"/>
    <p:sldId id="565" r:id="rId9"/>
    <p:sldId id="572" r:id="rId10"/>
    <p:sldId id="579" r:id="rId11"/>
    <p:sldId id="575" r:id="rId12"/>
    <p:sldId id="576" r:id="rId13"/>
    <p:sldId id="577" r:id="rId14"/>
    <p:sldId id="566" r:id="rId15"/>
    <p:sldId id="568" r:id="rId16"/>
    <p:sldId id="562" r:id="rId17"/>
    <p:sldId id="56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99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5"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1F27D0-98EE-4782-BFEA-A660A0737425}" type="datetimeFigureOut">
              <a:rPr lang="en-US" smtClean="0"/>
              <a:t>3/25/2021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C34EC9-D8F9-4E65-929A-96D28BE02098}" type="slidenum">
              <a:rPr lang="en-US" smtClean="0"/>
              <a:t>‹#›</a:t>
            </a:fld>
            <a:endParaRPr lang="en-US"/>
          </a:p>
        </p:txBody>
      </p:sp>
    </p:spTree>
    <p:extLst>
      <p:ext uri="{BB962C8B-B14F-4D97-AF65-F5344CB8AC3E}">
        <p14:creationId xmlns:p14="http://schemas.microsoft.com/office/powerpoint/2010/main" val="3358577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file://localhost/Users/kgammage/Documents/CustomerWork/Meatballs/NASA.gif" TargetMode="External"/><Relationship Id="rId2" Type="http://schemas.openxmlformats.org/officeDocument/2006/relationships/image" Target="../media/image1.gif"/><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Rectangle 2"/>
          <p:cNvSpPr>
            <a:spLocks noGrp="1" noChangeArrowheads="1"/>
          </p:cNvSpPr>
          <p:nvPr/>
        </p:nvSpPr>
        <p:spPr bwMode="auto">
          <a:xfrm>
            <a:off x="880533" y="0"/>
            <a:ext cx="10701867" cy="1143000"/>
          </a:xfrm>
          <a:prstGeom prst="rect">
            <a:avLst/>
          </a:prstGeom>
        </p:spPr>
        <p:txBody>
          <a:bodyPr anchor="ctr"/>
          <a:lstStyle/>
          <a:p>
            <a:pPr algn="ctr" eaLnBrk="0" hangingPunct="0">
              <a:defRPr/>
            </a:pPr>
            <a:endParaRPr lang="en-US" sz="3200">
              <a:solidFill>
                <a:schemeClr val="tx1"/>
              </a:solidFill>
              <a:latin typeface="Calibri" pitchFamily="34" charset="0"/>
            </a:endParaRPr>
          </a:p>
        </p:txBody>
      </p:sp>
      <p:pic>
        <p:nvPicPr>
          <p:cNvPr id="4" name="NASA.gif" descr="/Users/kgammage/Documents/CustomerWork/Meatballs/NASA.gif">
            <a:extLst>
              <a:ext uri="{FF2B5EF4-FFF2-40B4-BE49-F238E27FC236}">
                <a16:creationId xmlns:a16="http://schemas.microsoft.com/office/drawing/2014/main" id="{883665E2-7259-4BD0-80AF-24DB9B899282}"/>
              </a:ext>
            </a:extLst>
          </p:cNvPr>
          <p:cNvPicPr>
            <a:picLocks noChangeAspect="1"/>
          </p:cNvPicPr>
          <p:nvPr userDrawn="1"/>
        </p:nvPicPr>
        <p:blipFill>
          <a:blip r:embed="rId2" r:link="rId3"/>
          <a:stretch>
            <a:fillRect/>
          </a:stretch>
        </p:blipFill>
        <p:spPr>
          <a:xfrm>
            <a:off x="221490" y="149479"/>
            <a:ext cx="3623145" cy="3115904"/>
          </a:xfrm>
          <a:prstGeom prst="rect">
            <a:avLst/>
          </a:prstGeom>
        </p:spPr>
      </p:pic>
      <p:pic>
        <p:nvPicPr>
          <p:cNvPr id="5" name="Picture 4">
            <a:extLst>
              <a:ext uri="{FF2B5EF4-FFF2-40B4-BE49-F238E27FC236}">
                <a16:creationId xmlns:a16="http://schemas.microsoft.com/office/drawing/2014/main" id="{A22C1E69-D3F5-4AF1-8B1A-785D157A0B2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24892" y="1864283"/>
            <a:ext cx="3969326" cy="3969326"/>
          </a:xfrm>
          <a:prstGeom prst="rect">
            <a:avLst/>
          </a:prstGeom>
        </p:spPr>
      </p:pic>
      <p:sp>
        <p:nvSpPr>
          <p:cNvPr id="6" name="Title 5">
            <a:extLst>
              <a:ext uri="{FF2B5EF4-FFF2-40B4-BE49-F238E27FC236}">
                <a16:creationId xmlns:a16="http://schemas.microsoft.com/office/drawing/2014/main" id="{F60025D4-BBBC-41C6-AD83-F2D559F83560}"/>
              </a:ext>
            </a:extLst>
          </p:cNvPr>
          <p:cNvSpPr>
            <a:spLocks noGrp="1"/>
          </p:cNvSpPr>
          <p:nvPr>
            <p:ph type="ctrTitle"/>
          </p:nvPr>
        </p:nvSpPr>
        <p:spPr>
          <a:xfrm>
            <a:off x="5195189" y="2576833"/>
            <a:ext cx="6953267" cy="1704335"/>
          </a:xfrm>
        </p:spPr>
        <p:txBody>
          <a:bodyPr anchor="ctr"/>
          <a:lstStyle>
            <a:lvl1pPr algn="ctr">
              <a:defRPr sz="4400"/>
            </a:lvl1pPr>
          </a:lstStyle>
          <a:p>
            <a:r>
              <a:rPr lang="en-US"/>
              <a:t>Click to edit Master title style</a:t>
            </a:r>
            <a:endParaRPr lang="en-US" dirty="0"/>
          </a:p>
        </p:txBody>
      </p:sp>
      <p:sp>
        <p:nvSpPr>
          <p:cNvPr id="9" name="Rectangle 2">
            <a:extLst>
              <a:ext uri="{FF2B5EF4-FFF2-40B4-BE49-F238E27FC236}">
                <a16:creationId xmlns:a16="http://schemas.microsoft.com/office/drawing/2014/main" id="{69EBD24E-A1FA-4CEE-AF52-3DF829C5EA99}"/>
              </a:ext>
            </a:extLst>
          </p:cNvPr>
          <p:cNvSpPr txBox="1">
            <a:spLocks noChangeArrowheads="1"/>
          </p:cNvSpPr>
          <p:nvPr userDrawn="1"/>
        </p:nvSpPr>
        <p:spPr bwMode="auto">
          <a:xfrm>
            <a:off x="4237390" y="5862"/>
            <a:ext cx="7948748" cy="633045"/>
          </a:xfrm>
          <a:prstGeom prst="rect">
            <a:avLst/>
          </a:prstGeom>
          <a:solidFill>
            <a:srgbClr val="FFFFFF"/>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sz="3200" b="1">
                <a:solidFill>
                  <a:srgbClr val="000000"/>
                </a:solidFill>
                <a:latin typeface="Arial" pitchFamily="34" charset="0"/>
                <a:ea typeface="+mj-ea"/>
                <a:cs typeface="Arial" pitchFamily="34" charset="0"/>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b="1">
                <a:solidFill>
                  <a:schemeClr val="accent2"/>
                </a:solidFill>
                <a:latin typeface="Arial" charset="0"/>
              </a:defRPr>
            </a:lvl6pPr>
            <a:lvl7pPr marL="914400" algn="ctr" rtl="0" fontAlgn="base">
              <a:spcBef>
                <a:spcPct val="0"/>
              </a:spcBef>
              <a:spcAft>
                <a:spcPct val="0"/>
              </a:spcAft>
              <a:defRPr sz="3200" b="1">
                <a:solidFill>
                  <a:schemeClr val="accent2"/>
                </a:solidFill>
                <a:latin typeface="Arial" charset="0"/>
              </a:defRPr>
            </a:lvl7pPr>
            <a:lvl8pPr marL="1371600" algn="ctr" rtl="0" fontAlgn="base">
              <a:spcBef>
                <a:spcPct val="0"/>
              </a:spcBef>
              <a:spcAft>
                <a:spcPct val="0"/>
              </a:spcAft>
              <a:defRPr sz="3200" b="1">
                <a:solidFill>
                  <a:schemeClr val="accent2"/>
                </a:solidFill>
                <a:latin typeface="Arial" charset="0"/>
              </a:defRPr>
            </a:lvl8pPr>
            <a:lvl9pPr marL="1828800" algn="ctr" rtl="0" fontAlgn="base">
              <a:spcBef>
                <a:spcPct val="0"/>
              </a:spcBef>
              <a:spcAft>
                <a:spcPct val="0"/>
              </a:spcAft>
              <a:defRPr sz="3200" b="1">
                <a:solidFill>
                  <a:schemeClr val="accent2"/>
                </a:solidFill>
                <a:latin typeface="Arial" charset="0"/>
              </a:defRPr>
            </a:lvl9pPr>
          </a:lstStyle>
          <a:p>
            <a:pPr algn="ctr" eaLnBrk="1" hangingPunct="1"/>
            <a:r>
              <a:rPr lang="en-US" altLang="en-US" kern="0"/>
              <a:t>Conjunction Assessment Risk Analysis</a:t>
            </a:r>
            <a:endParaRPr lang="en-US" altLang="en-US" kern="0" dirty="0"/>
          </a:p>
        </p:txBody>
      </p:sp>
      <p:sp>
        <p:nvSpPr>
          <p:cNvPr id="11" name="Rectangle 10">
            <a:extLst>
              <a:ext uri="{FF2B5EF4-FFF2-40B4-BE49-F238E27FC236}">
                <a16:creationId xmlns:a16="http://schemas.microsoft.com/office/drawing/2014/main" id="{52476F3C-3283-444F-8DA2-40780DF1E7D6}"/>
              </a:ext>
            </a:extLst>
          </p:cNvPr>
          <p:cNvSpPr/>
          <p:nvPr userDrawn="1"/>
        </p:nvSpPr>
        <p:spPr>
          <a:xfrm>
            <a:off x="4967100" y="6457890"/>
            <a:ext cx="2257799" cy="369332"/>
          </a:xfrm>
          <a:prstGeom prst="rect">
            <a:avLst/>
          </a:prstGeom>
        </p:spPr>
        <p:txBody>
          <a:bodyPr wrap="none">
            <a:spAutoFit/>
          </a:bodyPr>
          <a:lstStyle/>
          <a:p>
            <a:pPr algn="ctr"/>
            <a:r>
              <a:rPr lang="en-US" b="1" dirty="0">
                <a:solidFill>
                  <a:schemeClr val="tx1"/>
                </a:solidFill>
                <a:latin typeface="Arial" panose="020B0604020202020204" pitchFamily="34" charset="0"/>
                <a:cs typeface="Arial" panose="020B0604020202020204" pitchFamily="34" charset="0"/>
              </a:rPr>
              <a:t>NASA CARA | 2021</a:t>
            </a:r>
          </a:p>
        </p:txBody>
      </p:sp>
    </p:spTree>
    <p:extLst>
      <p:ext uri="{BB962C8B-B14F-4D97-AF65-F5344CB8AC3E}">
        <p14:creationId xmlns:p14="http://schemas.microsoft.com/office/powerpoint/2010/main" val="1862388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321170" y="0"/>
            <a:ext cx="9530863" cy="1102659"/>
          </a:xfrm>
        </p:spPr>
        <p:txBody>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370116" y="1244660"/>
            <a:ext cx="11480799" cy="4978400"/>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12590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3429000"/>
            <a:ext cx="10360152" cy="1362075"/>
          </a:xfrm>
        </p:spPr>
        <p:txBody>
          <a:bodyPr anchor="ctr"/>
          <a:lstStyle>
            <a:lvl1pPr algn="l">
              <a:defRPr sz="4000" b="1" cap="all"/>
            </a:lvl1pPr>
          </a:lstStyle>
          <a:p>
            <a:r>
              <a:rPr lang="en-US"/>
              <a:t>Click to edit Master title style</a:t>
            </a:r>
            <a:endParaRPr lang="en-US" dirty="0"/>
          </a:p>
        </p:txBody>
      </p:sp>
    </p:spTree>
    <p:extLst>
      <p:ext uri="{BB962C8B-B14F-4D97-AF65-F5344CB8AC3E}">
        <p14:creationId xmlns:p14="http://schemas.microsoft.com/office/powerpoint/2010/main" val="1251035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file://localhost/Users/kgammage/Documents/CustomerWork/Meatballs/NASA.gif" TargetMode="External"/><Relationship Id="rId5" Type="http://schemas.openxmlformats.org/officeDocument/2006/relationships/image" Target="../media/image1.gif"/><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2321170" y="0"/>
            <a:ext cx="953086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029" name="Rectangle 3"/>
          <p:cNvSpPr>
            <a:spLocks noGrp="1" noChangeArrowheads="1"/>
          </p:cNvSpPr>
          <p:nvPr>
            <p:ph type="body" idx="1"/>
          </p:nvPr>
        </p:nvSpPr>
        <p:spPr bwMode="auto">
          <a:xfrm>
            <a:off x="696385" y="1277318"/>
            <a:ext cx="10799233" cy="4978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43048" name="Text Box 8"/>
          <p:cNvSpPr txBox="1">
            <a:spLocks noChangeArrowheads="1"/>
          </p:cNvSpPr>
          <p:nvPr/>
        </p:nvSpPr>
        <p:spPr bwMode="auto">
          <a:xfrm>
            <a:off x="4496500" y="6470653"/>
            <a:ext cx="7413989" cy="276999"/>
          </a:xfrm>
          <a:prstGeom prst="rect">
            <a:avLst/>
          </a:prstGeom>
          <a:noFill/>
          <a:ln w="9525">
            <a:noFill/>
            <a:miter lim="800000"/>
            <a:headEnd/>
            <a:tailEnd/>
          </a:ln>
          <a:effectLst/>
        </p:spPr>
        <p:txBody>
          <a:bodyPr wrap="square">
            <a:spAutoFit/>
          </a:bodyPr>
          <a:lstStyle/>
          <a:p>
            <a:pPr algn="r">
              <a:spcBef>
                <a:spcPct val="50000"/>
              </a:spcBef>
              <a:defRPr/>
            </a:pPr>
            <a:r>
              <a:rPr lang="en-US" sz="1200" baseline="0" dirty="0">
                <a:solidFill>
                  <a:schemeClr val="tx1"/>
                </a:solidFill>
                <a:latin typeface="Arial" charset="0"/>
              </a:rPr>
              <a:t>NASA CARA| 2021 | </a:t>
            </a:r>
            <a:fld id="{CE85CD8F-0A14-4882-8D17-95C970A51BDF}" type="slidenum">
              <a:rPr lang="en-US" sz="1200" smtClean="0">
                <a:solidFill>
                  <a:schemeClr val="tx1"/>
                </a:solidFill>
                <a:latin typeface="Arial" charset="0"/>
              </a:rPr>
              <a:pPr algn="r">
                <a:spcBef>
                  <a:spcPct val="50000"/>
                </a:spcBef>
                <a:defRPr/>
              </a:pPr>
              <a:t>‹#›</a:t>
            </a:fld>
            <a:endParaRPr lang="en-US" sz="1200" dirty="0">
              <a:solidFill>
                <a:schemeClr val="tx1"/>
              </a:solidFill>
              <a:latin typeface="Arial" charset="0"/>
            </a:endParaRPr>
          </a:p>
        </p:txBody>
      </p:sp>
      <p:sp>
        <p:nvSpPr>
          <p:cNvPr id="343058" name="Rectangle 18"/>
          <p:cNvSpPr>
            <a:spLocks noChangeArrowheads="1"/>
          </p:cNvSpPr>
          <p:nvPr userDrawn="1"/>
        </p:nvSpPr>
        <p:spPr bwMode="auto">
          <a:xfrm>
            <a:off x="0" y="1112838"/>
            <a:ext cx="12192000" cy="42862"/>
          </a:xfrm>
          <a:prstGeom prst="rect">
            <a:avLst/>
          </a:prstGeom>
          <a:solidFill>
            <a:schemeClr val="tx1"/>
          </a:solidFill>
          <a:ln w="9525">
            <a:noFill/>
            <a:miter lim="800000"/>
            <a:headEnd/>
            <a:tailEnd/>
          </a:ln>
          <a:effectLst/>
        </p:spPr>
        <p:txBody>
          <a:bodyPr wrap="none" anchor="ctr"/>
          <a:lstStyle/>
          <a:p>
            <a:pPr algn="ctr">
              <a:defRPr/>
            </a:pPr>
            <a:endParaRPr lang="en-US" sz="2000"/>
          </a:p>
        </p:txBody>
      </p:sp>
      <p:pic>
        <p:nvPicPr>
          <p:cNvPr id="16" name="NASA.gif" descr="/Users/kgammage/Documents/CustomerWork/Meatballs/NASA.gif">
            <a:extLst>
              <a:ext uri="{FF2B5EF4-FFF2-40B4-BE49-F238E27FC236}">
                <a16:creationId xmlns:a16="http://schemas.microsoft.com/office/drawing/2014/main" id="{D66E4B62-CB7A-4227-8352-F4F59944C8DE}"/>
              </a:ext>
            </a:extLst>
          </p:cNvPr>
          <p:cNvPicPr>
            <a:picLocks noChangeAspect="1"/>
          </p:cNvPicPr>
          <p:nvPr userDrawn="1"/>
        </p:nvPicPr>
        <p:blipFill>
          <a:blip r:embed="rId5" r:link="rId6"/>
          <a:stretch>
            <a:fillRect/>
          </a:stretch>
        </p:blipFill>
        <p:spPr>
          <a:xfrm>
            <a:off x="94699" y="36453"/>
            <a:ext cx="1203371" cy="1034899"/>
          </a:xfrm>
          <a:prstGeom prst="rect">
            <a:avLst/>
          </a:prstGeom>
        </p:spPr>
      </p:pic>
      <p:pic>
        <p:nvPicPr>
          <p:cNvPr id="19" name="Picture 18">
            <a:extLst>
              <a:ext uri="{FF2B5EF4-FFF2-40B4-BE49-F238E27FC236}">
                <a16:creationId xmlns:a16="http://schemas.microsoft.com/office/drawing/2014/main" id="{1DE4476E-0AC0-419E-9D7C-9C5752D2694C}"/>
              </a:ext>
            </a:extLst>
          </p:cNvPr>
          <p:cNvPicPr>
            <a:picLocks noChangeAspect="1"/>
          </p:cNvPicPr>
          <p:nvPr userDrawn="1"/>
        </p:nvPicPr>
        <p:blipFill>
          <a:blip r:embed="rId7" cstate="hqprint">
            <a:extLst>
              <a:ext uri="{28A0092B-C50C-407E-A947-70E740481C1C}">
                <a14:useLocalDpi xmlns:a14="http://schemas.microsoft.com/office/drawing/2010/main" val="0"/>
              </a:ext>
            </a:extLst>
          </a:blip>
          <a:stretch>
            <a:fillRect/>
          </a:stretch>
        </p:blipFill>
        <p:spPr>
          <a:xfrm>
            <a:off x="1186365" y="-33290"/>
            <a:ext cx="1134805" cy="1134805"/>
          </a:xfrm>
          <a:prstGeom prst="rect">
            <a:avLst/>
          </a:prstGeom>
        </p:spPr>
      </p:pic>
    </p:spTree>
    <p:extLst>
      <p:ext uri="{BB962C8B-B14F-4D97-AF65-F5344CB8AC3E}">
        <p14:creationId xmlns:p14="http://schemas.microsoft.com/office/powerpoint/2010/main" val="78314168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r" rtl="0" eaLnBrk="1" fontAlgn="base" hangingPunct="1">
        <a:spcBef>
          <a:spcPct val="0"/>
        </a:spcBef>
        <a:spcAft>
          <a:spcPct val="0"/>
        </a:spcAft>
        <a:defRPr sz="3200" b="1">
          <a:solidFill>
            <a:srgbClr val="000000"/>
          </a:solidFill>
          <a:latin typeface="Arial" pitchFamily="34" charset="0"/>
          <a:ea typeface="+mj-ea"/>
          <a:cs typeface="Arial" pitchFamily="34" charset="0"/>
        </a:defRPr>
      </a:lvl1pPr>
      <a:lvl2pPr algn="ctr" rtl="0" eaLnBrk="1" fontAlgn="base" hangingPunct="1">
        <a:spcBef>
          <a:spcPct val="0"/>
        </a:spcBef>
        <a:spcAft>
          <a:spcPct val="0"/>
        </a:spcAft>
        <a:defRPr sz="3200">
          <a:solidFill>
            <a:schemeClr val="tx1"/>
          </a:solidFill>
          <a:latin typeface="Calibri" pitchFamily="34" charset="0"/>
        </a:defRPr>
      </a:lvl2pPr>
      <a:lvl3pPr algn="ctr" rtl="0" eaLnBrk="1" fontAlgn="base" hangingPunct="1">
        <a:spcBef>
          <a:spcPct val="0"/>
        </a:spcBef>
        <a:spcAft>
          <a:spcPct val="0"/>
        </a:spcAft>
        <a:defRPr sz="3200">
          <a:solidFill>
            <a:schemeClr val="tx1"/>
          </a:solidFill>
          <a:latin typeface="Calibri" pitchFamily="34" charset="0"/>
        </a:defRPr>
      </a:lvl3pPr>
      <a:lvl4pPr algn="ctr" rtl="0" eaLnBrk="1" fontAlgn="base" hangingPunct="1">
        <a:spcBef>
          <a:spcPct val="0"/>
        </a:spcBef>
        <a:spcAft>
          <a:spcPct val="0"/>
        </a:spcAft>
        <a:defRPr sz="3200">
          <a:solidFill>
            <a:schemeClr val="tx1"/>
          </a:solidFill>
          <a:latin typeface="Calibri" pitchFamily="34" charset="0"/>
        </a:defRPr>
      </a:lvl4pPr>
      <a:lvl5pPr algn="ctr" rtl="0" eaLnBrk="1" fontAlgn="base" hangingPunct="1">
        <a:spcBef>
          <a:spcPct val="0"/>
        </a:spcBef>
        <a:spcAft>
          <a:spcPct val="0"/>
        </a:spcAft>
        <a:defRPr sz="3200">
          <a:solidFill>
            <a:schemeClr val="tx1"/>
          </a:solidFill>
          <a:latin typeface="Calibri" pitchFamily="34" charset="0"/>
        </a:defRPr>
      </a:lvl5pPr>
      <a:lvl6pPr marL="457200" algn="ctr" rtl="0" eaLnBrk="1" fontAlgn="base" hangingPunct="1">
        <a:spcBef>
          <a:spcPct val="0"/>
        </a:spcBef>
        <a:spcAft>
          <a:spcPct val="0"/>
        </a:spcAft>
        <a:defRPr sz="3200" b="1">
          <a:solidFill>
            <a:schemeClr val="accent2"/>
          </a:solidFill>
          <a:latin typeface="Arial" charset="0"/>
        </a:defRPr>
      </a:lvl6pPr>
      <a:lvl7pPr marL="914400" algn="ctr" rtl="0" eaLnBrk="1" fontAlgn="base" hangingPunct="1">
        <a:spcBef>
          <a:spcPct val="0"/>
        </a:spcBef>
        <a:spcAft>
          <a:spcPct val="0"/>
        </a:spcAft>
        <a:defRPr sz="3200" b="1">
          <a:solidFill>
            <a:schemeClr val="accent2"/>
          </a:solidFill>
          <a:latin typeface="Arial" charset="0"/>
        </a:defRPr>
      </a:lvl7pPr>
      <a:lvl8pPr marL="1371600" algn="ctr" rtl="0" eaLnBrk="1" fontAlgn="base" hangingPunct="1">
        <a:spcBef>
          <a:spcPct val="0"/>
        </a:spcBef>
        <a:spcAft>
          <a:spcPct val="0"/>
        </a:spcAft>
        <a:defRPr sz="3200" b="1">
          <a:solidFill>
            <a:schemeClr val="accent2"/>
          </a:solidFill>
          <a:latin typeface="Arial" charset="0"/>
        </a:defRPr>
      </a:lvl8pPr>
      <a:lvl9pPr marL="1828800" algn="ctr" rtl="0" eaLnBrk="1" fontAlgn="base" hangingPunct="1">
        <a:spcBef>
          <a:spcPct val="0"/>
        </a:spcBef>
        <a:spcAft>
          <a:spcPct val="0"/>
        </a:spcAft>
        <a:defRPr sz="3200" b="1">
          <a:solidFill>
            <a:schemeClr val="accent2"/>
          </a:solidFill>
          <a:latin typeface="Arial" charset="0"/>
        </a:defRPr>
      </a:lvl9pPr>
    </p:titleStyle>
    <p:bodyStyle>
      <a:lvl1pPr marL="164592" indent="-164592" algn="l" rtl="0" eaLnBrk="1" fontAlgn="base" hangingPunct="1">
        <a:spcBef>
          <a:spcPct val="20000"/>
        </a:spcBef>
        <a:spcAft>
          <a:spcPct val="0"/>
        </a:spcAft>
        <a:buChar char="•"/>
        <a:defRPr sz="2800" b="1">
          <a:solidFill>
            <a:srgbClr val="000000"/>
          </a:solidFill>
          <a:latin typeface="Arial" pitchFamily="34" charset="0"/>
          <a:ea typeface="+mn-ea"/>
          <a:cs typeface="Arial" pitchFamily="34" charset="0"/>
        </a:defRPr>
      </a:lvl1pPr>
      <a:lvl2pPr marL="457200" indent="-173736" algn="l" rtl="0" eaLnBrk="1" fontAlgn="base" hangingPunct="1">
        <a:spcBef>
          <a:spcPct val="20000"/>
        </a:spcBef>
        <a:spcAft>
          <a:spcPct val="0"/>
        </a:spcAft>
        <a:buChar char="–"/>
        <a:defRPr sz="2400">
          <a:solidFill>
            <a:srgbClr val="000000"/>
          </a:solidFill>
          <a:latin typeface="Arial" pitchFamily="34" charset="0"/>
          <a:cs typeface="Arial" pitchFamily="34" charset="0"/>
        </a:defRPr>
      </a:lvl2pPr>
      <a:lvl3pPr marL="749808" indent="-173736" algn="l" rtl="0" eaLnBrk="1" fontAlgn="base" hangingPunct="1">
        <a:spcBef>
          <a:spcPct val="20000"/>
        </a:spcBef>
        <a:spcAft>
          <a:spcPct val="0"/>
        </a:spcAft>
        <a:buChar char="•"/>
        <a:defRPr sz="2000">
          <a:solidFill>
            <a:srgbClr val="000000"/>
          </a:solidFill>
          <a:latin typeface="Arial" pitchFamily="34" charset="0"/>
          <a:cs typeface="Arial" pitchFamily="34" charset="0"/>
        </a:defRPr>
      </a:lvl3pPr>
      <a:lvl4pPr marL="1600200" indent="-228600" algn="l" rtl="0" eaLnBrk="1" fontAlgn="base" hangingPunct="1">
        <a:spcBef>
          <a:spcPct val="20000"/>
        </a:spcBef>
        <a:spcAft>
          <a:spcPct val="0"/>
        </a:spcAft>
        <a:buChar char="–"/>
        <a:defRPr sz="2400">
          <a:solidFill>
            <a:srgbClr val="000000"/>
          </a:solidFill>
          <a:latin typeface="+mn-lt"/>
        </a:defRPr>
      </a:lvl4pPr>
      <a:lvl5pPr marL="2057400" indent="-228600" algn="l" rtl="0" eaLnBrk="1" fontAlgn="base" hangingPunct="1">
        <a:spcBef>
          <a:spcPct val="20000"/>
        </a:spcBef>
        <a:spcAft>
          <a:spcPct val="0"/>
        </a:spcAft>
        <a:buChar char="»"/>
        <a:defRPr sz="2400">
          <a:solidFill>
            <a:srgbClr val="000000"/>
          </a:solidFill>
          <a:latin typeface="+mn-lt"/>
        </a:defRPr>
      </a:lvl5pPr>
      <a:lvl6pPr marL="2514600" indent="-228600" algn="l" rtl="0" eaLnBrk="1" fontAlgn="base" hangingPunct="1">
        <a:spcBef>
          <a:spcPct val="20000"/>
        </a:spcBef>
        <a:spcAft>
          <a:spcPct val="0"/>
        </a:spcAft>
        <a:buChar char="»"/>
        <a:defRPr>
          <a:solidFill>
            <a:schemeClr val="accent2"/>
          </a:solidFill>
          <a:latin typeface="+mn-lt"/>
        </a:defRPr>
      </a:lvl6pPr>
      <a:lvl7pPr marL="2971800" indent="-228600" algn="l" rtl="0" eaLnBrk="1" fontAlgn="base" hangingPunct="1">
        <a:spcBef>
          <a:spcPct val="20000"/>
        </a:spcBef>
        <a:spcAft>
          <a:spcPct val="0"/>
        </a:spcAft>
        <a:buChar char="»"/>
        <a:defRPr>
          <a:solidFill>
            <a:schemeClr val="accent2"/>
          </a:solidFill>
          <a:latin typeface="+mn-lt"/>
        </a:defRPr>
      </a:lvl7pPr>
      <a:lvl8pPr marL="3429000" indent="-228600" algn="l" rtl="0" eaLnBrk="1" fontAlgn="base" hangingPunct="1">
        <a:spcBef>
          <a:spcPct val="20000"/>
        </a:spcBef>
        <a:spcAft>
          <a:spcPct val="0"/>
        </a:spcAft>
        <a:buChar char="»"/>
        <a:defRPr>
          <a:solidFill>
            <a:schemeClr val="accent2"/>
          </a:solidFill>
          <a:latin typeface="+mn-lt"/>
        </a:defRPr>
      </a:lvl8pPr>
      <a:lvl9pPr marL="3886200" indent="-228600" algn="l" rtl="0" eaLnBrk="1" fontAlgn="base" hangingPunct="1">
        <a:spcBef>
          <a:spcPct val="20000"/>
        </a:spcBef>
        <a:spcAft>
          <a:spcPct val="0"/>
        </a:spcAft>
        <a:buChar char="»"/>
        <a:defRPr>
          <a:solidFill>
            <a:schemeClr val="accent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nodis3.gsfc.nasa.gov/OCE_docs/OCE_50.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508F2-91BF-4A81-B11C-47E108B8E03E}"/>
              </a:ext>
            </a:extLst>
          </p:cNvPr>
          <p:cNvSpPr>
            <a:spLocks noGrp="1"/>
          </p:cNvSpPr>
          <p:nvPr>
            <p:ph type="ctrTitle"/>
          </p:nvPr>
        </p:nvSpPr>
        <p:spPr>
          <a:xfrm>
            <a:off x="5292171" y="2028193"/>
            <a:ext cx="6899829" cy="1878789"/>
          </a:xfrm>
        </p:spPr>
        <p:txBody>
          <a:bodyPr/>
          <a:lstStyle/>
          <a:p>
            <a:r>
              <a:rPr lang="en-US" sz="3600" dirty="0"/>
              <a:t>AIAA SOSTC</a:t>
            </a:r>
            <a:br>
              <a:rPr lang="en-US" sz="3600" dirty="0"/>
            </a:br>
            <a:r>
              <a:rPr lang="en-US" sz="3600" dirty="0"/>
              <a:t>NASA CARA</a:t>
            </a:r>
            <a:br>
              <a:rPr lang="en-US" dirty="0"/>
            </a:br>
            <a:r>
              <a:rPr lang="en-US" dirty="0"/>
              <a:t>Best Practices for Autonomous Maneuvering</a:t>
            </a:r>
          </a:p>
        </p:txBody>
      </p:sp>
      <p:sp>
        <p:nvSpPr>
          <p:cNvPr id="3" name="Rectangle 2"/>
          <p:cNvSpPr/>
          <p:nvPr/>
        </p:nvSpPr>
        <p:spPr>
          <a:xfrm>
            <a:off x="6325852" y="4955781"/>
            <a:ext cx="4572000" cy="646331"/>
          </a:xfrm>
          <a:prstGeom prst="rect">
            <a:avLst/>
          </a:prstGeom>
        </p:spPr>
        <p:txBody>
          <a:bodyPr>
            <a:spAutoFit/>
          </a:bodyPr>
          <a:lstStyle/>
          <a:p>
            <a:pPr algn="ctr">
              <a:defRPr/>
            </a:pPr>
            <a:r>
              <a:rPr lang="en-US" b="1" dirty="0">
                <a:solidFill>
                  <a:schemeClr val="tx1"/>
                </a:solidFill>
              </a:rPr>
              <a:t>Megan R. Johnson</a:t>
            </a:r>
          </a:p>
          <a:p>
            <a:pPr algn="ctr">
              <a:defRPr/>
            </a:pPr>
            <a:r>
              <a:rPr lang="en-US" b="1" dirty="0"/>
              <a:t>7 April 2021</a:t>
            </a:r>
            <a:endParaRPr lang="en-US" dirty="0">
              <a:solidFill>
                <a:schemeClr val="tx1"/>
              </a:solidFill>
            </a:endParaRPr>
          </a:p>
        </p:txBody>
      </p:sp>
    </p:spTree>
    <p:extLst>
      <p:ext uri="{BB962C8B-B14F-4D97-AF65-F5344CB8AC3E}">
        <p14:creationId xmlns:p14="http://schemas.microsoft.com/office/powerpoint/2010/main" val="354844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D98C7-21BE-4ABA-9CFB-07AA84175FD6}"/>
              </a:ext>
            </a:extLst>
          </p:cNvPr>
          <p:cNvSpPr>
            <a:spLocks noGrp="1"/>
          </p:cNvSpPr>
          <p:nvPr>
            <p:ph type="title"/>
          </p:nvPr>
        </p:nvSpPr>
        <p:spPr/>
        <p:txBody>
          <a:bodyPr/>
          <a:lstStyle/>
          <a:p>
            <a:r>
              <a:rPr lang="en-US" dirty="0"/>
              <a:t>Best Practice Notes</a:t>
            </a:r>
          </a:p>
        </p:txBody>
      </p:sp>
      <p:sp>
        <p:nvSpPr>
          <p:cNvPr id="3" name="Content Placeholder 2">
            <a:extLst>
              <a:ext uri="{FF2B5EF4-FFF2-40B4-BE49-F238E27FC236}">
                <a16:creationId xmlns:a16="http://schemas.microsoft.com/office/drawing/2014/main" id="{981C41C9-7D2F-4DCF-A3C8-1EEB4D02DC83}"/>
              </a:ext>
            </a:extLst>
          </p:cNvPr>
          <p:cNvSpPr>
            <a:spLocks noGrp="1"/>
          </p:cNvSpPr>
          <p:nvPr>
            <p:ph idx="1"/>
          </p:nvPr>
        </p:nvSpPr>
        <p:spPr>
          <a:xfrm>
            <a:off x="370116" y="1244660"/>
            <a:ext cx="11089793" cy="4978400"/>
          </a:xfrm>
        </p:spPr>
        <p:txBody>
          <a:bodyPr/>
          <a:lstStyle/>
          <a:p>
            <a:r>
              <a:rPr lang="en-US" sz="2400" dirty="0"/>
              <a:t>Best Practice A and C can both be implemented to increase ability of O/O to provide accurate ephemerides and maneuver plans to community</a:t>
            </a:r>
          </a:p>
          <a:p>
            <a:pPr lvl="1"/>
            <a:r>
              <a:rPr lang="en-US" sz="2000" dirty="0"/>
              <a:t>At a minimum, one of these methods (downlinking ephemeris/maneuver plans or deploying accurate ground-emulator) should be employed</a:t>
            </a:r>
          </a:p>
          <a:p>
            <a:r>
              <a:rPr lang="en-US" sz="2400" dirty="0"/>
              <a:t>Ephemeris with modeled maneuver should be available far enough in advance to enable screening by USSPACECOM and communication of results to other O/Os</a:t>
            </a:r>
          </a:p>
          <a:p>
            <a:pPr lvl="1"/>
            <a:r>
              <a:rPr lang="en-US" sz="2000" dirty="0"/>
              <a:t>At least 24 hours prior to maneuver execution</a:t>
            </a:r>
          </a:p>
          <a:p>
            <a:pPr lvl="1"/>
            <a:r>
              <a:rPr lang="en-US" sz="2000" dirty="0"/>
              <a:t>Once screened, maneuver plan should not change unless for safety of flight</a:t>
            </a:r>
          </a:p>
          <a:p>
            <a:r>
              <a:rPr lang="en-US" sz="2400" dirty="0"/>
              <a:t>Future improvements to communication amongst O/Os could reduce lead time needed to identify potential conjunction events</a:t>
            </a:r>
          </a:p>
          <a:p>
            <a:pPr lvl="1"/>
            <a:r>
              <a:rPr lang="en-US" sz="2000" dirty="0">
                <a:solidFill>
                  <a:schemeClr val="tx1"/>
                </a:solidFill>
              </a:rPr>
              <a:t>Spacecraft CA maneuver lead-time could be reduced to just a few hours, which could eliminate many CA actions (since risk should typically fall off to the time of closest approach)</a:t>
            </a:r>
          </a:p>
        </p:txBody>
      </p:sp>
    </p:spTree>
    <p:extLst>
      <p:ext uri="{BB962C8B-B14F-4D97-AF65-F5344CB8AC3E}">
        <p14:creationId xmlns:p14="http://schemas.microsoft.com/office/powerpoint/2010/main" val="2612847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64AB5-603E-4E9D-9C6F-23E69347D07B}"/>
              </a:ext>
            </a:extLst>
          </p:cNvPr>
          <p:cNvSpPr>
            <a:spLocks noGrp="1"/>
          </p:cNvSpPr>
          <p:nvPr>
            <p:ph type="title"/>
          </p:nvPr>
        </p:nvSpPr>
        <p:spPr/>
        <p:txBody>
          <a:bodyPr/>
          <a:lstStyle/>
          <a:p>
            <a:r>
              <a:rPr lang="en-US" dirty="0"/>
              <a:t>Overview of conjunction assessment approaches</a:t>
            </a:r>
          </a:p>
        </p:txBody>
      </p:sp>
    </p:spTree>
    <p:extLst>
      <p:ext uri="{BB962C8B-B14F-4D97-AF65-F5344CB8AC3E}">
        <p14:creationId xmlns:p14="http://schemas.microsoft.com/office/powerpoint/2010/main" val="3690794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8EFCE-BD8A-4C33-A4D1-3651772061BA}"/>
              </a:ext>
            </a:extLst>
          </p:cNvPr>
          <p:cNvSpPr>
            <a:spLocks noGrp="1"/>
          </p:cNvSpPr>
          <p:nvPr>
            <p:ph type="title"/>
          </p:nvPr>
        </p:nvSpPr>
        <p:spPr/>
        <p:txBody>
          <a:bodyPr/>
          <a:lstStyle/>
          <a:p>
            <a:r>
              <a:rPr lang="en-US" dirty="0"/>
              <a:t>Overview of CA Approaches</a:t>
            </a:r>
          </a:p>
        </p:txBody>
      </p:sp>
      <p:sp>
        <p:nvSpPr>
          <p:cNvPr id="3" name="Content Placeholder 2">
            <a:extLst>
              <a:ext uri="{FF2B5EF4-FFF2-40B4-BE49-F238E27FC236}">
                <a16:creationId xmlns:a16="http://schemas.microsoft.com/office/drawing/2014/main" id="{10EE3E13-C6CD-41A0-8154-133261415A50}"/>
              </a:ext>
            </a:extLst>
          </p:cNvPr>
          <p:cNvSpPr>
            <a:spLocks noGrp="1"/>
          </p:cNvSpPr>
          <p:nvPr>
            <p:ph idx="1"/>
          </p:nvPr>
        </p:nvSpPr>
        <p:spPr>
          <a:xfrm>
            <a:off x="370117" y="1244660"/>
            <a:ext cx="11072702" cy="4978400"/>
          </a:xfrm>
        </p:spPr>
        <p:txBody>
          <a:bodyPr/>
          <a:lstStyle/>
          <a:p>
            <a:r>
              <a:rPr lang="en-US" dirty="0"/>
              <a:t>Autonomously planned maneuvers can be screened to identify potential collisions using different techniques</a:t>
            </a:r>
          </a:p>
          <a:p>
            <a:pPr lvl="1"/>
            <a:r>
              <a:rPr lang="en-US" dirty="0"/>
              <a:t>Plan maneuvers sufficiently far in advance that screening can be completed on-ground (Best Practice A and/or C)</a:t>
            </a:r>
          </a:p>
          <a:p>
            <a:pPr lvl="1"/>
            <a:r>
              <a:rPr lang="en-US" dirty="0"/>
              <a:t>Constrain autonomous maneuvering planning enough such that swaths of potential maneuvers can be analyzed on-ground against screening data </a:t>
            </a:r>
            <a:endParaRPr lang="en-US" i="1" dirty="0"/>
          </a:p>
          <a:p>
            <a:pPr lvl="1"/>
            <a:r>
              <a:rPr lang="en-US" dirty="0"/>
              <a:t>Use USSPACECOM screening data to perform conjunction assessment on-board</a:t>
            </a:r>
          </a:p>
          <a:p>
            <a:r>
              <a:rPr lang="en-US" dirty="0"/>
              <a:t>Best practices for CA for autonomous maneuvering still being identified/developed</a:t>
            </a:r>
          </a:p>
        </p:txBody>
      </p:sp>
    </p:spTree>
    <p:extLst>
      <p:ext uri="{BB962C8B-B14F-4D97-AF65-F5344CB8AC3E}">
        <p14:creationId xmlns:p14="http://schemas.microsoft.com/office/powerpoint/2010/main" val="1952425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1F695-C37A-4600-8728-E8F2B85C4250}"/>
              </a:ext>
            </a:extLst>
          </p:cNvPr>
          <p:cNvSpPr>
            <a:spLocks noGrp="1"/>
          </p:cNvSpPr>
          <p:nvPr>
            <p:ph type="title"/>
          </p:nvPr>
        </p:nvSpPr>
        <p:spPr/>
        <p:txBody>
          <a:bodyPr/>
          <a:lstStyle/>
          <a:p>
            <a:r>
              <a:rPr lang="en-US" dirty="0"/>
              <a:t>Comparing CA Approaches</a:t>
            </a:r>
          </a:p>
        </p:txBody>
      </p:sp>
      <p:graphicFrame>
        <p:nvGraphicFramePr>
          <p:cNvPr id="4" name="Table 4">
            <a:extLst>
              <a:ext uri="{FF2B5EF4-FFF2-40B4-BE49-F238E27FC236}">
                <a16:creationId xmlns:a16="http://schemas.microsoft.com/office/drawing/2014/main" id="{50C68296-6538-47FB-9849-F4DEE02A3390}"/>
              </a:ext>
            </a:extLst>
          </p:cNvPr>
          <p:cNvGraphicFramePr>
            <a:graphicFrameLocks/>
          </p:cNvGraphicFramePr>
          <p:nvPr>
            <p:extLst>
              <p:ext uri="{D42A27DB-BD31-4B8C-83A1-F6EECF244321}">
                <p14:modId xmlns:p14="http://schemas.microsoft.com/office/powerpoint/2010/main" val="2647417568"/>
              </p:ext>
            </p:extLst>
          </p:nvPr>
        </p:nvGraphicFramePr>
        <p:xfrm>
          <a:off x="165118" y="1206761"/>
          <a:ext cx="11861763" cy="5486400"/>
        </p:xfrm>
        <a:graphic>
          <a:graphicData uri="http://schemas.openxmlformats.org/drawingml/2006/table">
            <a:tbl>
              <a:tblPr firstRow="1" bandRow="1">
                <a:tableStyleId>{5C22544A-7EE6-4342-B048-85BDC9FD1C3A}</a:tableStyleId>
              </a:tblPr>
              <a:tblGrid>
                <a:gridCol w="1440285">
                  <a:extLst>
                    <a:ext uri="{9D8B030D-6E8A-4147-A177-3AD203B41FA5}">
                      <a16:colId xmlns:a16="http://schemas.microsoft.com/office/drawing/2014/main" val="381317315"/>
                    </a:ext>
                  </a:extLst>
                </a:gridCol>
                <a:gridCol w="5080887">
                  <a:extLst>
                    <a:ext uri="{9D8B030D-6E8A-4147-A177-3AD203B41FA5}">
                      <a16:colId xmlns:a16="http://schemas.microsoft.com/office/drawing/2014/main" val="1438300053"/>
                    </a:ext>
                  </a:extLst>
                </a:gridCol>
                <a:gridCol w="5340591">
                  <a:extLst>
                    <a:ext uri="{9D8B030D-6E8A-4147-A177-3AD203B41FA5}">
                      <a16:colId xmlns:a16="http://schemas.microsoft.com/office/drawing/2014/main" val="2790088881"/>
                    </a:ext>
                  </a:extLst>
                </a:gridCol>
              </a:tblGrid>
              <a:tr h="370840">
                <a:tc>
                  <a:txBody>
                    <a:bodyPr/>
                    <a:lstStyle/>
                    <a:p>
                      <a:r>
                        <a:rPr lang="en-US" sz="1600" dirty="0"/>
                        <a:t>Screening Approach</a:t>
                      </a:r>
                    </a:p>
                  </a:txBody>
                  <a:tcPr/>
                </a:tc>
                <a:tc>
                  <a:txBody>
                    <a:bodyPr/>
                    <a:lstStyle/>
                    <a:p>
                      <a:r>
                        <a:rPr lang="en-US" sz="1600" dirty="0"/>
                        <a:t>Pros</a:t>
                      </a:r>
                    </a:p>
                  </a:txBody>
                  <a:tcPr/>
                </a:tc>
                <a:tc>
                  <a:txBody>
                    <a:bodyPr/>
                    <a:lstStyle/>
                    <a:p>
                      <a:r>
                        <a:rPr lang="en-US" sz="1600" dirty="0"/>
                        <a:t>Cons</a:t>
                      </a:r>
                    </a:p>
                  </a:txBody>
                  <a:tcPr/>
                </a:tc>
                <a:extLst>
                  <a:ext uri="{0D108BD9-81ED-4DB2-BD59-A6C34878D82A}">
                    <a16:rowId xmlns:a16="http://schemas.microsoft.com/office/drawing/2014/main" val="133497056"/>
                  </a:ext>
                </a:extLst>
              </a:tr>
              <a:tr h="370840">
                <a:tc>
                  <a:txBody>
                    <a:bodyPr/>
                    <a:lstStyle/>
                    <a:p>
                      <a:r>
                        <a:rPr lang="en-US" sz="1600" dirty="0"/>
                        <a:t>Screen maneuvers on ground</a:t>
                      </a:r>
                    </a:p>
                  </a:txBody>
                  <a:tcPr/>
                </a:tc>
                <a:tc>
                  <a:txBody>
                    <a:bodyPr/>
                    <a:lstStyle/>
                    <a:p>
                      <a:pPr marL="342900" lvl="0" indent="-342900">
                        <a:buFont typeface="Arial" panose="020B0604020202020204" pitchFamily="34" charset="0"/>
                        <a:buChar char="•"/>
                      </a:pPr>
                      <a:r>
                        <a:rPr lang="en-US" sz="1600" dirty="0"/>
                        <a:t>Matches existing paradigm for planning and screening spacecraft maneuvers</a:t>
                      </a:r>
                    </a:p>
                    <a:p>
                      <a:pPr marL="342900" lvl="0" indent="-342900">
                        <a:buFont typeface="Arial" panose="020B0604020202020204" pitchFamily="34" charset="0"/>
                        <a:buChar char="•"/>
                      </a:pPr>
                      <a:r>
                        <a:rPr lang="en-US" sz="1600" dirty="0"/>
                        <a:t>Using downlinked maneuver plans or accurate ground-based emulator ensures screened data matches executed data</a:t>
                      </a:r>
                    </a:p>
                    <a:p>
                      <a:pPr marL="342900" lvl="0" indent="-342900">
                        <a:buFont typeface="Arial" panose="020B0604020202020204" pitchFamily="34" charset="0"/>
                        <a:buChar char="•"/>
                      </a:pPr>
                      <a:r>
                        <a:rPr lang="en-US" sz="1600" dirty="0"/>
                        <a:t>Sufficient time available to communicate screening results and potential conjunction events with other O/Os</a:t>
                      </a:r>
                    </a:p>
                  </a:txBody>
                  <a:tcPr/>
                </a:tc>
                <a:tc>
                  <a:txBody>
                    <a:bodyPr/>
                    <a:lstStyle/>
                    <a:p>
                      <a:pPr marL="342900" lvl="0" indent="-342900">
                        <a:buFont typeface="Arial" panose="020B0604020202020204" pitchFamily="34" charset="0"/>
                        <a:buChar char="•"/>
                      </a:pPr>
                      <a:r>
                        <a:rPr lang="en-US" sz="1600" dirty="0"/>
                        <a:t>May require more “lag time” between planning and execution than available or desirable</a:t>
                      </a:r>
                    </a:p>
                    <a:p>
                      <a:pPr marL="342900" lvl="0" indent="-342900">
                        <a:buFont typeface="Arial" panose="020B0604020202020204" pitchFamily="34" charset="0"/>
                        <a:buChar char="•"/>
                      </a:pPr>
                      <a:r>
                        <a:rPr lang="en-US" sz="1600" dirty="0"/>
                        <a:t>Larger spacecraft contact burden – may need downlink and uplink contacts for each maneuver</a:t>
                      </a:r>
                    </a:p>
                  </a:txBody>
                  <a:tcPr/>
                </a:tc>
                <a:extLst>
                  <a:ext uri="{0D108BD9-81ED-4DB2-BD59-A6C34878D82A}">
                    <a16:rowId xmlns:a16="http://schemas.microsoft.com/office/drawing/2014/main" val="3389326491"/>
                  </a:ext>
                </a:extLst>
              </a:tr>
              <a:tr h="370840">
                <a:tc>
                  <a:txBody>
                    <a:bodyPr/>
                    <a:lstStyle/>
                    <a:p>
                      <a:r>
                        <a:rPr lang="en-US" sz="1600" dirty="0"/>
                        <a:t>Constrain autonomous maneuver planning</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t>Sets of potential maneuvers can be evaluated on the ground providing flexibility in final maneuver time/size/direction</a:t>
                      </a:r>
                    </a:p>
                  </a:txBody>
                  <a:tcPr/>
                </a:tc>
                <a:tc>
                  <a:txBody>
                    <a:bodyPr/>
                    <a:lstStyle/>
                    <a:p>
                      <a:pPr marL="342900" lvl="0" indent="-342900">
                        <a:buFont typeface="Arial" panose="020B0604020202020204" pitchFamily="34" charset="0"/>
                        <a:buChar char="•"/>
                      </a:pPr>
                      <a:r>
                        <a:rPr lang="en-US" sz="1600" b="0" dirty="0"/>
                        <a:t>Limits maneuver potential of the spacecraft which may be undesirable for mission constraints/objectives</a:t>
                      </a:r>
                    </a:p>
                    <a:p>
                      <a:pPr marL="342900" lvl="0" indent="-342900">
                        <a:buFont typeface="Arial" panose="020B0604020202020204" pitchFamily="34" charset="0"/>
                        <a:buChar char="•"/>
                      </a:pPr>
                      <a:r>
                        <a:rPr lang="en-US" sz="1600" b="0" dirty="0"/>
                        <a:t>Need sufficiently large screening volume and appropriate toolset to identify possible conjunction events against potentially large numbers of maneuver times/sizes/directions</a:t>
                      </a:r>
                    </a:p>
                  </a:txBody>
                  <a:tcPr/>
                </a:tc>
                <a:extLst>
                  <a:ext uri="{0D108BD9-81ED-4DB2-BD59-A6C34878D82A}">
                    <a16:rowId xmlns:a16="http://schemas.microsoft.com/office/drawing/2014/main" val="1953383358"/>
                  </a:ext>
                </a:extLst>
              </a:tr>
              <a:tr h="370840">
                <a:tc>
                  <a:txBody>
                    <a:bodyPr/>
                    <a:lstStyle/>
                    <a:p>
                      <a:r>
                        <a:rPr lang="en-US" sz="1600" dirty="0"/>
                        <a:t>On-board Autonomous CA</a:t>
                      </a:r>
                    </a:p>
                  </a:txBody>
                  <a:tcPr/>
                </a:tc>
                <a:tc>
                  <a:txBody>
                    <a:bodyPr/>
                    <a:lstStyle/>
                    <a:p>
                      <a:pPr marL="342900" lvl="0" indent="-342900">
                        <a:buFont typeface="Arial" panose="020B0604020202020204" pitchFamily="34" charset="0"/>
                        <a:buChar char="•"/>
                      </a:pPr>
                      <a:r>
                        <a:rPr lang="en-US" sz="1600" dirty="0"/>
                        <a:t>Long-term solution to screening planned maneuvers and predicted spacecraft trajectory</a:t>
                      </a:r>
                    </a:p>
                    <a:p>
                      <a:pPr marL="342900" lvl="0" indent="-342900">
                        <a:buFont typeface="Arial" panose="020B0604020202020204" pitchFamily="34" charset="0"/>
                        <a:buChar char="•"/>
                      </a:pPr>
                      <a:r>
                        <a:rPr lang="en-US" sz="1600" dirty="0"/>
                        <a:t>Near-real-time implementation of CA should reduce execution of avoidance maneuvers as timelines can be condensed significantly</a:t>
                      </a:r>
                    </a:p>
                  </a:txBody>
                  <a:tcPr/>
                </a:tc>
                <a:tc>
                  <a:txBody>
                    <a:bodyPr/>
                    <a:lstStyle/>
                    <a:p>
                      <a:pPr marL="342900" lvl="0" indent="-342900">
                        <a:buFont typeface="Arial" panose="020B0604020202020204" pitchFamily="34" charset="0"/>
                        <a:buChar char="•"/>
                      </a:pPr>
                      <a:r>
                        <a:rPr lang="en-US" sz="1600" dirty="0"/>
                        <a:t>Full close-loop solution may be difficult to implement</a:t>
                      </a:r>
                    </a:p>
                    <a:p>
                      <a:pPr marL="342900" lvl="0" indent="-342900">
                        <a:buFont typeface="Arial" panose="020B0604020202020204" pitchFamily="34" charset="0"/>
                        <a:buChar char="•"/>
                      </a:pPr>
                      <a:r>
                        <a:rPr lang="en-US" sz="1600" dirty="0"/>
                        <a:t>Requires robust process for </a:t>
                      </a:r>
                      <a:r>
                        <a:rPr lang="en-US" sz="1600" dirty="0" err="1"/>
                        <a:t>uplinking</a:t>
                      </a:r>
                      <a:r>
                        <a:rPr lang="en-US" sz="1600" dirty="0"/>
                        <a:t> screening data to spacecraft</a:t>
                      </a:r>
                    </a:p>
                    <a:p>
                      <a:pPr marL="342900" lvl="0" indent="-342900">
                        <a:buFont typeface="Arial" panose="020B0604020202020204" pitchFamily="34" charset="0"/>
                        <a:buChar char="•"/>
                      </a:pPr>
                      <a:r>
                        <a:rPr lang="en-US" sz="1600" dirty="0"/>
                        <a:t>Does not eliminate need to communicate maneuver plans to wider space community</a:t>
                      </a:r>
                    </a:p>
                  </a:txBody>
                  <a:tcPr/>
                </a:tc>
                <a:extLst>
                  <a:ext uri="{0D108BD9-81ED-4DB2-BD59-A6C34878D82A}">
                    <a16:rowId xmlns:a16="http://schemas.microsoft.com/office/drawing/2014/main" val="1857454725"/>
                  </a:ext>
                </a:extLst>
              </a:tr>
            </a:tbl>
          </a:graphicData>
        </a:graphic>
      </p:graphicFrame>
    </p:spTree>
    <p:extLst>
      <p:ext uri="{BB962C8B-B14F-4D97-AF65-F5344CB8AC3E}">
        <p14:creationId xmlns:p14="http://schemas.microsoft.com/office/powerpoint/2010/main" val="4103433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1AF30-ACFF-4B63-9DC9-09822B251C4E}"/>
              </a:ext>
            </a:extLst>
          </p:cNvPr>
          <p:cNvSpPr>
            <a:spLocks noGrp="1"/>
          </p:cNvSpPr>
          <p:nvPr>
            <p:ph type="title"/>
          </p:nvPr>
        </p:nvSpPr>
        <p:spPr/>
        <p:txBody>
          <a:bodyPr/>
          <a:lstStyle/>
          <a:p>
            <a:r>
              <a:rPr lang="en-US" dirty="0"/>
              <a:t>Summary and Conclusion</a:t>
            </a:r>
          </a:p>
        </p:txBody>
      </p:sp>
      <p:sp>
        <p:nvSpPr>
          <p:cNvPr id="3" name="Content Placeholder 2">
            <a:extLst>
              <a:ext uri="{FF2B5EF4-FFF2-40B4-BE49-F238E27FC236}">
                <a16:creationId xmlns:a16="http://schemas.microsoft.com/office/drawing/2014/main" id="{0BC54D5C-FFDA-419E-8963-E369EB501781}"/>
              </a:ext>
            </a:extLst>
          </p:cNvPr>
          <p:cNvSpPr>
            <a:spLocks noGrp="1"/>
          </p:cNvSpPr>
          <p:nvPr>
            <p:ph idx="1"/>
          </p:nvPr>
        </p:nvSpPr>
        <p:spPr>
          <a:xfrm>
            <a:off x="370117" y="1244660"/>
            <a:ext cx="11021428" cy="4978400"/>
          </a:xfrm>
        </p:spPr>
        <p:txBody>
          <a:bodyPr/>
          <a:lstStyle/>
          <a:p>
            <a:r>
              <a:rPr lang="en-US" sz="2400" dirty="0"/>
              <a:t>Both autonomous and non-autonomous spacecraft O/Os have a vested interest in protecting their payloads and the space environment</a:t>
            </a:r>
          </a:p>
          <a:p>
            <a:r>
              <a:rPr lang="en-US" sz="2400" dirty="0"/>
              <a:t>Autonomous maneuvering payloads can upend existing procedures for communicating trajectory information to other O/Os </a:t>
            </a:r>
          </a:p>
          <a:p>
            <a:r>
              <a:rPr lang="en-US" sz="2400" dirty="0"/>
              <a:t>Presented here </a:t>
            </a:r>
            <a:r>
              <a:rPr lang="en-US" sz="2400" dirty="0">
                <a:solidFill>
                  <a:schemeClr val="tx1"/>
                </a:solidFill>
              </a:rPr>
              <a:t>are</a:t>
            </a:r>
            <a:r>
              <a:rPr lang="en-US" sz="2400" dirty="0"/>
              <a:t> practices to ensure communication of critical maneuver and ephemeris information to the space community</a:t>
            </a:r>
          </a:p>
          <a:p>
            <a:r>
              <a:rPr lang="en-US" sz="2400" dirty="0"/>
              <a:t>Performing entire conjunction assessment process for autonomously maneuvering spacecraft still being understood and best practices developed</a:t>
            </a:r>
          </a:p>
        </p:txBody>
      </p:sp>
    </p:spTree>
    <p:extLst>
      <p:ext uri="{BB962C8B-B14F-4D97-AF65-F5344CB8AC3E}">
        <p14:creationId xmlns:p14="http://schemas.microsoft.com/office/powerpoint/2010/main" val="35483607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B3EF5-84D6-4DB7-B014-2E66B81D14B8}"/>
              </a:ext>
            </a:extLst>
          </p:cNvPr>
          <p:cNvSpPr>
            <a:spLocks noGrp="1"/>
          </p:cNvSpPr>
          <p:nvPr>
            <p:ph type="title"/>
          </p:nvPr>
        </p:nvSpPr>
        <p:spPr/>
        <p:txBody>
          <a:bodyPr/>
          <a:lstStyle/>
          <a:p>
            <a:r>
              <a:rPr lang="en-US" dirty="0"/>
              <a:t>Back up slides</a:t>
            </a:r>
          </a:p>
        </p:txBody>
      </p:sp>
    </p:spTree>
    <p:extLst>
      <p:ext uri="{BB962C8B-B14F-4D97-AF65-F5344CB8AC3E}">
        <p14:creationId xmlns:p14="http://schemas.microsoft.com/office/powerpoint/2010/main" val="2938351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B68DB-3AB5-4823-86C7-97199A41DF49}"/>
              </a:ext>
            </a:extLst>
          </p:cNvPr>
          <p:cNvSpPr>
            <a:spLocks noGrp="1"/>
          </p:cNvSpPr>
          <p:nvPr>
            <p:ph type="title"/>
          </p:nvPr>
        </p:nvSpPr>
        <p:spPr/>
        <p:txBody>
          <a:bodyPr/>
          <a:lstStyle/>
          <a:p>
            <a:r>
              <a:rPr lang="en-US" dirty="0"/>
              <a:t>NASA CARA Support</a:t>
            </a:r>
          </a:p>
        </p:txBody>
      </p:sp>
      <p:sp>
        <p:nvSpPr>
          <p:cNvPr id="3" name="Content Placeholder 2">
            <a:extLst>
              <a:ext uri="{FF2B5EF4-FFF2-40B4-BE49-F238E27FC236}">
                <a16:creationId xmlns:a16="http://schemas.microsoft.com/office/drawing/2014/main" id="{9A7D5085-3EAE-4ECD-8F22-B122342DB16B}"/>
              </a:ext>
            </a:extLst>
          </p:cNvPr>
          <p:cNvSpPr>
            <a:spLocks noGrp="1"/>
          </p:cNvSpPr>
          <p:nvPr>
            <p:ph idx="1"/>
          </p:nvPr>
        </p:nvSpPr>
        <p:spPr/>
        <p:txBody>
          <a:bodyPr/>
          <a:lstStyle/>
          <a:p>
            <a:r>
              <a:rPr lang="en-US" dirty="0"/>
              <a:t>The Conjunction Assessment Risk Analysis (CARA) team has been supporting NASA missions since 2005</a:t>
            </a:r>
          </a:p>
          <a:p>
            <a:pPr lvl="1"/>
            <a:r>
              <a:rPr lang="en-US" dirty="0"/>
              <a:t>What began as a small set of NASA Missions has grown into over 75 maneuverable and non-maneuverable payloads receiving routine CA support from the CARA team</a:t>
            </a:r>
          </a:p>
          <a:p>
            <a:r>
              <a:rPr lang="en-US" dirty="0"/>
              <a:t>CARA has researched, implemented, and championed many best practices to improve spacecraft and orbit regime safety</a:t>
            </a:r>
          </a:p>
          <a:p>
            <a:pPr lvl="1"/>
            <a:r>
              <a:rPr lang="en-US" dirty="0"/>
              <a:t>O/O provided ephemeris and covariance</a:t>
            </a:r>
          </a:p>
          <a:p>
            <a:pPr lvl="1"/>
            <a:r>
              <a:rPr lang="en-US" dirty="0"/>
              <a:t>New Pc methods such as Brute Force Monte Carlo (BFMC) and 3D Nc Pc</a:t>
            </a:r>
          </a:p>
          <a:p>
            <a:pPr lvl="1"/>
            <a:r>
              <a:rPr lang="en-US" dirty="0"/>
              <a:t>Published a “CA Handbook” through NASA in December 2020 </a:t>
            </a:r>
          </a:p>
        </p:txBody>
      </p:sp>
    </p:spTree>
    <p:extLst>
      <p:ext uri="{BB962C8B-B14F-4D97-AF65-F5344CB8AC3E}">
        <p14:creationId xmlns:p14="http://schemas.microsoft.com/office/powerpoint/2010/main" val="165161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31172-3FC5-456D-8C0F-9702B859129B}"/>
              </a:ext>
            </a:extLst>
          </p:cNvPr>
          <p:cNvSpPr>
            <a:spLocks noGrp="1"/>
          </p:cNvSpPr>
          <p:nvPr>
            <p:ph type="title"/>
          </p:nvPr>
        </p:nvSpPr>
        <p:spPr>
          <a:xfrm>
            <a:off x="2320052" y="210393"/>
            <a:ext cx="9530863" cy="1102659"/>
          </a:xfrm>
        </p:spPr>
        <p:txBody>
          <a:bodyPr/>
          <a:lstStyle/>
          <a:p>
            <a:r>
              <a:rPr lang="en-US" dirty="0"/>
              <a:t>NASA NID</a:t>
            </a:r>
            <a:br>
              <a:rPr lang="en-US" dirty="0"/>
            </a:br>
            <a:r>
              <a:rPr lang="en-US" sz="2400" dirty="0"/>
              <a:t>4.4 Autonomous Flight Control and Navigation</a:t>
            </a:r>
            <a:br>
              <a:rPr lang="en-US" dirty="0"/>
            </a:br>
            <a:r>
              <a:rPr lang="en-US" dirty="0"/>
              <a:t> </a:t>
            </a:r>
          </a:p>
        </p:txBody>
      </p:sp>
      <p:sp>
        <p:nvSpPr>
          <p:cNvPr id="3" name="Content Placeholder 2">
            <a:extLst>
              <a:ext uri="{FF2B5EF4-FFF2-40B4-BE49-F238E27FC236}">
                <a16:creationId xmlns:a16="http://schemas.microsoft.com/office/drawing/2014/main" id="{53F9355A-5883-4D16-B8FF-90C4F13A1F31}"/>
              </a:ext>
            </a:extLst>
          </p:cNvPr>
          <p:cNvSpPr>
            <a:spLocks noGrp="1"/>
          </p:cNvSpPr>
          <p:nvPr>
            <p:ph idx="1"/>
          </p:nvPr>
        </p:nvSpPr>
        <p:spPr/>
        <p:txBody>
          <a:bodyPr/>
          <a:lstStyle/>
          <a:p>
            <a:r>
              <a:rPr lang="en-US" sz="2400" dirty="0"/>
              <a:t>4.4.1 For spacecraft using autonomous flight control and navigation, the project manager shall:</a:t>
            </a:r>
          </a:p>
          <a:p>
            <a:pPr lvl="1"/>
            <a:r>
              <a:rPr lang="en-US" sz="1800" dirty="0"/>
              <a:t>a. Use an emulation capability that reasonably predicts the behavior of the autonomous flight controller to generate predicted ephemerides according to the requirements of Sections 4.2.1 and 4.3.1.b of this directive.</a:t>
            </a:r>
          </a:p>
          <a:p>
            <a:pPr lvl="1"/>
            <a:r>
              <a:rPr lang="en-US" sz="1800" dirty="0"/>
              <a:t>b. Routinely send predicted ephemerides to CARA or FOD for screening prior to maneuver execution with sufficient time to perform such screenings, receive results, and abort maneuver execution, if necessary, as defined in the CAOIA.</a:t>
            </a:r>
          </a:p>
          <a:p>
            <a:pPr lvl="1"/>
            <a:r>
              <a:rPr lang="en-US" sz="1800" dirty="0"/>
              <a:t>c. Once a maneuver is autonomously planned and this plan has been communicated to the ground for inclusion in the predicted ephemeris to be screened, execute the maneuver as planned unless an alteration is required for safety of flight.</a:t>
            </a:r>
          </a:p>
          <a:p>
            <a:pPr lvl="1"/>
            <a:r>
              <a:rPr lang="en-US" sz="1800" dirty="0"/>
              <a:t>d. Possess and, if required, use a capability to halt expected autonomously planned maneuvers for safety-of-flight reasons.</a:t>
            </a:r>
          </a:p>
          <a:p>
            <a:pPr lvl="1"/>
            <a:r>
              <a:rPr lang="en-US" sz="1800" dirty="0"/>
              <a:t>e. Notify CARA or FOD of all maneuvers initiated autonomously</a:t>
            </a:r>
          </a:p>
        </p:txBody>
      </p:sp>
    </p:spTree>
    <p:extLst>
      <p:ext uri="{BB962C8B-B14F-4D97-AF65-F5344CB8AC3E}">
        <p14:creationId xmlns:p14="http://schemas.microsoft.com/office/powerpoint/2010/main" val="612250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D1D40-AEEC-48EF-9827-FCDE4559816C}"/>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46702F7-77EC-4E33-9BAE-D61686CCB5DE}"/>
              </a:ext>
            </a:extLst>
          </p:cNvPr>
          <p:cNvSpPr>
            <a:spLocks noGrp="1"/>
          </p:cNvSpPr>
          <p:nvPr>
            <p:ph idx="1"/>
          </p:nvPr>
        </p:nvSpPr>
        <p:spPr>
          <a:xfrm>
            <a:off x="370117" y="1244660"/>
            <a:ext cx="9201174" cy="4978400"/>
          </a:xfrm>
        </p:spPr>
        <p:txBody>
          <a:bodyPr/>
          <a:lstStyle/>
          <a:p>
            <a:r>
              <a:rPr lang="en-US" dirty="0"/>
              <a:t>Background</a:t>
            </a:r>
          </a:p>
          <a:p>
            <a:pPr lvl="1"/>
            <a:r>
              <a:rPr lang="en-US" dirty="0"/>
              <a:t>Changing Space Environment</a:t>
            </a:r>
          </a:p>
          <a:p>
            <a:pPr lvl="1"/>
            <a:r>
              <a:rPr lang="en-US" dirty="0"/>
              <a:t>Operational need for autonomous maneuvering</a:t>
            </a:r>
          </a:p>
          <a:p>
            <a:r>
              <a:rPr lang="en-US" dirty="0"/>
              <a:t>NASA Best Practices for Autonomous Maneuvering</a:t>
            </a:r>
          </a:p>
          <a:p>
            <a:r>
              <a:rPr lang="en-US" dirty="0"/>
              <a:t>Overview of Conjunction Assessment Approaches</a:t>
            </a:r>
          </a:p>
          <a:p>
            <a:pPr lvl="1"/>
            <a:r>
              <a:rPr lang="en-US" dirty="0"/>
              <a:t>Identifying and mitigating potential conjunction events when autonomously maneuvering</a:t>
            </a:r>
          </a:p>
        </p:txBody>
      </p:sp>
    </p:spTree>
    <p:extLst>
      <p:ext uri="{BB962C8B-B14F-4D97-AF65-F5344CB8AC3E}">
        <p14:creationId xmlns:p14="http://schemas.microsoft.com/office/powerpoint/2010/main" val="156807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D202A-847E-4F93-B2AC-F4E98F3D81F8}"/>
              </a:ext>
            </a:extLst>
          </p:cNvPr>
          <p:cNvSpPr>
            <a:spLocks noGrp="1"/>
          </p:cNvSpPr>
          <p:nvPr>
            <p:ph type="title"/>
          </p:nvPr>
        </p:nvSpPr>
        <p:spPr/>
        <p:txBody>
          <a:bodyPr/>
          <a:lstStyle/>
          <a:p>
            <a:r>
              <a:rPr lang="en-US" dirty="0"/>
              <a:t>The Changing Space Environment</a:t>
            </a:r>
          </a:p>
        </p:txBody>
      </p:sp>
      <p:sp>
        <p:nvSpPr>
          <p:cNvPr id="3" name="Content Placeholder 2">
            <a:extLst>
              <a:ext uri="{FF2B5EF4-FFF2-40B4-BE49-F238E27FC236}">
                <a16:creationId xmlns:a16="http://schemas.microsoft.com/office/drawing/2014/main" id="{2324499E-C5E3-41DF-88DC-673D8B99EA89}"/>
              </a:ext>
            </a:extLst>
          </p:cNvPr>
          <p:cNvSpPr>
            <a:spLocks noGrp="1"/>
          </p:cNvSpPr>
          <p:nvPr>
            <p:ph idx="1"/>
          </p:nvPr>
        </p:nvSpPr>
        <p:spPr>
          <a:xfrm>
            <a:off x="370116" y="1244660"/>
            <a:ext cx="5965778" cy="4978400"/>
          </a:xfrm>
        </p:spPr>
        <p:txBody>
          <a:bodyPr/>
          <a:lstStyle/>
          <a:p>
            <a:r>
              <a:rPr lang="en-US" sz="2400" dirty="0"/>
              <a:t>The space environment, and particularly the Low Earth Orbit (LEO &lt; 1300 km altitude), has changed dramatically in the last two years</a:t>
            </a:r>
          </a:p>
          <a:p>
            <a:pPr lvl="1"/>
            <a:r>
              <a:rPr lang="en-US" sz="2000" dirty="0"/>
              <a:t>77% increase in total payloads on orbit and many more preparing to launch</a:t>
            </a:r>
          </a:p>
          <a:p>
            <a:pPr lvl="1"/>
            <a:r>
              <a:rPr lang="en-US" sz="2000" dirty="0"/>
              <a:t>More unique spacecraft Owner/Operators bringing individual perspectives on space operations</a:t>
            </a:r>
          </a:p>
          <a:p>
            <a:pPr lvl="1"/>
            <a:r>
              <a:rPr lang="en-US" sz="2000" dirty="0"/>
              <a:t>Increased tracking capabilities and cataloging of smaller debris objects </a:t>
            </a:r>
          </a:p>
          <a:p>
            <a:r>
              <a:rPr lang="en-US" sz="2400" dirty="0"/>
              <a:t>Changes in the space environment and mission CONOPS drive a need for spacecraft automation</a:t>
            </a:r>
          </a:p>
        </p:txBody>
      </p:sp>
      <p:pic>
        <p:nvPicPr>
          <p:cNvPr id="4" name="Picture 3">
            <a:extLst>
              <a:ext uri="{FF2B5EF4-FFF2-40B4-BE49-F238E27FC236}">
                <a16:creationId xmlns:a16="http://schemas.microsoft.com/office/drawing/2014/main" id="{8F391914-BD50-4E59-97B4-A9AD29418D4E}"/>
              </a:ext>
            </a:extLst>
          </p:cNvPr>
          <p:cNvPicPr>
            <a:picLocks noChangeAspect="1"/>
          </p:cNvPicPr>
          <p:nvPr/>
        </p:nvPicPr>
        <p:blipFill>
          <a:blip r:embed="rId2"/>
          <a:stretch>
            <a:fillRect/>
          </a:stretch>
        </p:blipFill>
        <p:spPr>
          <a:xfrm>
            <a:off x="6335894" y="1712092"/>
            <a:ext cx="5595663" cy="4043536"/>
          </a:xfrm>
          <a:prstGeom prst="rect">
            <a:avLst/>
          </a:prstGeom>
        </p:spPr>
      </p:pic>
      <p:sp>
        <p:nvSpPr>
          <p:cNvPr id="5" name="Oval 4">
            <a:extLst>
              <a:ext uri="{FF2B5EF4-FFF2-40B4-BE49-F238E27FC236}">
                <a16:creationId xmlns:a16="http://schemas.microsoft.com/office/drawing/2014/main" id="{CD2A58F5-52E8-4215-9234-37167C0433B7}"/>
              </a:ext>
            </a:extLst>
          </p:cNvPr>
          <p:cNvSpPr/>
          <p:nvPr/>
        </p:nvSpPr>
        <p:spPr bwMode="auto">
          <a:xfrm>
            <a:off x="11377749" y="3973985"/>
            <a:ext cx="671374" cy="613953"/>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rgbClr val="990099"/>
              </a:solidFill>
              <a:effectLst/>
              <a:latin typeface="Times New Roman" pitchFamily="18" charset="0"/>
            </a:endParaRPr>
          </a:p>
        </p:txBody>
      </p:sp>
      <p:sp>
        <p:nvSpPr>
          <p:cNvPr id="6" name="Oval 5">
            <a:extLst>
              <a:ext uri="{FF2B5EF4-FFF2-40B4-BE49-F238E27FC236}">
                <a16:creationId xmlns:a16="http://schemas.microsoft.com/office/drawing/2014/main" id="{C0252F2F-8043-4274-B257-7AAB1044465E}"/>
              </a:ext>
            </a:extLst>
          </p:cNvPr>
          <p:cNvSpPr/>
          <p:nvPr/>
        </p:nvSpPr>
        <p:spPr bwMode="auto">
          <a:xfrm>
            <a:off x="10724606" y="1704123"/>
            <a:ext cx="1324517" cy="1179893"/>
          </a:xfrm>
          <a:prstGeom prst="ellipse">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a:ln>
                <a:noFill/>
              </a:ln>
              <a:solidFill>
                <a:srgbClr val="990099"/>
              </a:solidFill>
              <a:effectLst/>
              <a:latin typeface="Times New Roman" pitchFamily="18" charset="0"/>
            </a:endParaRPr>
          </a:p>
        </p:txBody>
      </p:sp>
      <p:sp>
        <p:nvSpPr>
          <p:cNvPr id="7" name="TextBox 6">
            <a:extLst>
              <a:ext uri="{FF2B5EF4-FFF2-40B4-BE49-F238E27FC236}">
                <a16:creationId xmlns:a16="http://schemas.microsoft.com/office/drawing/2014/main" id="{E2587761-17A4-4BEA-B9CB-DB18739FF00A}"/>
              </a:ext>
            </a:extLst>
          </p:cNvPr>
          <p:cNvSpPr txBox="1"/>
          <p:nvPr/>
        </p:nvSpPr>
        <p:spPr>
          <a:xfrm>
            <a:off x="7687886" y="5714222"/>
            <a:ext cx="4361237" cy="430887"/>
          </a:xfrm>
          <a:prstGeom prst="rect">
            <a:avLst/>
          </a:prstGeom>
          <a:noFill/>
        </p:spPr>
        <p:txBody>
          <a:bodyPr wrap="square" rtlCol="0">
            <a:spAutoFit/>
          </a:bodyPr>
          <a:lstStyle/>
          <a:p>
            <a:r>
              <a:rPr lang="en-US" sz="1100" dirty="0">
                <a:latin typeface="Arial" panose="020B0604020202020204" pitchFamily="34" charset="0"/>
                <a:cs typeface="Arial" panose="020B0604020202020204" pitchFamily="34" charset="0"/>
              </a:rPr>
              <a:t>Feb. 2021 Orbital Debris Quarterly News </a:t>
            </a:r>
          </a:p>
          <a:p>
            <a:r>
              <a:rPr lang="en-US" sz="1100" dirty="0">
                <a:latin typeface="Arial" panose="020B0604020202020204" pitchFamily="34" charset="0"/>
                <a:cs typeface="Arial" panose="020B0604020202020204" pitchFamily="34" charset="0"/>
              </a:rPr>
              <a:t>https://orbitaldebris.jsc.nasa.gov/quarterly-news/pdfs/odqnv25i1.pdf</a:t>
            </a:r>
          </a:p>
        </p:txBody>
      </p:sp>
    </p:spTree>
    <p:extLst>
      <p:ext uri="{BB962C8B-B14F-4D97-AF65-F5344CB8AC3E}">
        <p14:creationId xmlns:p14="http://schemas.microsoft.com/office/powerpoint/2010/main" val="1533977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E5068-40BE-4D4C-815E-9D249E9B5977}"/>
              </a:ext>
            </a:extLst>
          </p:cNvPr>
          <p:cNvSpPr>
            <a:spLocks noGrp="1"/>
          </p:cNvSpPr>
          <p:nvPr>
            <p:ph type="title"/>
          </p:nvPr>
        </p:nvSpPr>
        <p:spPr/>
        <p:txBody>
          <a:bodyPr/>
          <a:lstStyle/>
          <a:p>
            <a:r>
              <a:rPr lang="en-US" dirty="0"/>
              <a:t>Ground-based vs. </a:t>
            </a:r>
            <a:br>
              <a:rPr lang="en-US" dirty="0"/>
            </a:br>
            <a:r>
              <a:rPr lang="en-US" dirty="0"/>
              <a:t>On-Board Trajectory Guidance</a:t>
            </a:r>
          </a:p>
        </p:txBody>
      </p:sp>
      <p:graphicFrame>
        <p:nvGraphicFramePr>
          <p:cNvPr id="4" name="Table 4">
            <a:extLst>
              <a:ext uri="{FF2B5EF4-FFF2-40B4-BE49-F238E27FC236}">
                <a16:creationId xmlns:a16="http://schemas.microsoft.com/office/drawing/2014/main" id="{4BD25C58-451B-4B81-88A1-F71451B1316E}"/>
              </a:ext>
            </a:extLst>
          </p:cNvPr>
          <p:cNvGraphicFramePr>
            <a:graphicFrameLocks noGrp="1"/>
          </p:cNvGraphicFramePr>
          <p:nvPr>
            <p:extLst>
              <p:ext uri="{D42A27DB-BD31-4B8C-83A1-F6EECF244321}">
                <p14:modId xmlns:p14="http://schemas.microsoft.com/office/powerpoint/2010/main" val="3336571460"/>
              </p:ext>
            </p:extLst>
          </p:nvPr>
        </p:nvGraphicFramePr>
        <p:xfrm>
          <a:off x="348214" y="1377662"/>
          <a:ext cx="11480800" cy="5073014"/>
        </p:xfrm>
        <a:graphic>
          <a:graphicData uri="http://schemas.openxmlformats.org/drawingml/2006/table">
            <a:tbl>
              <a:tblPr firstRow="1" bandRow="1">
                <a:tableStyleId>{5C22544A-7EE6-4342-B048-85BDC9FD1C3A}</a:tableStyleId>
              </a:tblPr>
              <a:tblGrid>
                <a:gridCol w="5740400">
                  <a:extLst>
                    <a:ext uri="{9D8B030D-6E8A-4147-A177-3AD203B41FA5}">
                      <a16:colId xmlns:a16="http://schemas.microsoft.com/office/drawing/2014/main" val="1871142992"/>
                    </a:ext>
                  </a:extLst>
                </a:gridCol>
                <a:gridCol w="5740400">
                  <a:extLst>
                    <a:ext uri="{9D8B030D-6E8A-4147-A177-3AD203B41FA5}">
                      <a16:colId xmlns:a16="http://schemas.microsoft.com/office/drawing/2014/main" val="2843863179"/>
                    </a:ext>
                  </a:extLst>
                </a:gridCol>
              </a:tblGrid>
              <a:tr h="433798">
                <a:tc>
                  <a:txBody>
                    <a:bodyPr/>
                    <a:lstStyle/>
                    <a:p>
                      <a:r>
                        <a:rPr lang="en-US" sz="2600" dirty="0"/>
                        <a:t>Ground-Based Trajectory Guidance</a:t>
                      </a:r>
                    </a:p>
                  </a:txBody>
                  <a:tcPr/>
                </a:tc>
                <a:tc>
                  <a:txBody>
                    <a:bodyPr/>
                    <a:lstStyle/>
                    <a:p>
                      <a:r>
                        <a:rPr lang="en-US" sz="2600" dirty="0"/>
                        <a:t>On-Board Trajectory Guidance</a:t>
                      </a:r>
                    </a:p>
                  </a:txBody>
                  <a:tcPr/>
                </a:tc>
                <a:extLst>
                  <a:ext uri="{0D108BD9-81ED-4DB2-BD59-A6C34878D82A}">
                    <a16:rowId xmlns:a16="http://schemas.microsoft.com/office/drawing/2014/main" val="1483479475"/>
                  </a:ext>
                </a:extLst>
              </a:tr>
              <a:tr h="3009472">
                <a:tc>
                  <a:txBody>
                    <a:bodyPr/>
                    <a:lstStyle/>
                    <a:p>
                      <a:pPr marL="285750" indent="-285750">
                        <a:buFont typeface="Arial" panose="020B0604020202020204" pitchFamily="34" charset="0"/>
                        <a:buChar char="•"/>
                      </a:pPr>
                      <a:r>
                        <a:rPr lang="en-US" sz="2400" dirty="0"/>
                        <a:t>Human-in-the-loop trajectory guidance ensures that computed maneuvers, modeled in ephemeris data, </a:t>
                      </a:r>
                      <a:r>
                        <a:rPr lang="en-US" sz="2400" i="1" dirty="0"/>
                        <a:t>can be shared </a:t>
                      </a:r>
                      <a:r>
                        <a:rPr lang="en-US" sz="2400" dirty="0"/>
                        <a:t>with the entire space community</a:t>
                      </a:r>
                    </a:p>
                    <a:p>
                      <a:pPr marL="285750" indent="-285750">
                        <a:buFont typeface="Arial" panose="020B0604020202020204" pitchFamily="34" charset="0"/>
                        <a:buChar char="•"/>
                      </a:pPr>
                      <a:r>
                        <a:rPr lang="en-US" sz="2400" dirty="0"/>
                        <a:t>Proven to be reliable for safety of flight for many years of spaceflight operations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t>Does not scale well for large constellations of spacecraft</a:t>
                      </a:r>
                    </a:p>
                    <a:p>
                      <a:pPr marL="285750" indent="-285750">
                        <a:buFont typeface="Arial" panose="020B0604020202020204" pitchFamily="34" charset="0"/>
                        <a:buChar char="•"/>
                      </a:pPr>
                      <a:endParaRPr lang="en-US" sz="2400" dirty="0"/>
                    </a:p>
                  </a:txBody>
                  <a:tcPr/>
                </a:tc>
                <a:tc>
                  <a:txBody>
                    <a:bodyPr/>
                    <a:lstStyle/>
                    <a:p>
                      <a:pPr marL="285750" indent="-285750">
                        <a:buFont typeface="Arial" panose="020B0604020202020204" pitchFamily="34" charset="0"/>
                        <a:buChar char="•"/>
                      </a:pPr>
                      <a:r>
                        <a:rPr lang="en-US" sz="2400" dirty="0"/>
                        <a:t>On-board, automated trajectory guidance allows for large constellations of spacecraft to exist by substantially increasing efficiency of flight control </a:t>
                      </a:r>
                    </a:p>
                    <a:p>
                      <a:pPr marL="285750" indent="-285750">
                        <a:buFont typeface="Arial" panose="020B0604020202020204" pitchFamily="34" charset="0"/>
                        <a:buChar char="•"/>
                      </a:pPr>
                      <a:r>
                        <a:rPr lang="en-US" sz="2400" dirty="0"/>
                        <a:t>Intended trajectory and maneuvers may not be communicated to the ground in advance of maneuver execution making communication of plans difficult or impossible</a:t>
                      </a:r>
                    </a:p>
                  </a:txBody>
                  <a:tcPr/>
                </a:tc>
                <a:extLst>
                  <a:ext uri="{0D108BD9-81ED-4DB2-BD59-A6C34878D82A}">
                    <a16:rowId xmlns:a16="http://schemas.microsoft.com/office/drawing/2014/main" val="2022146177"/>
                  </a:ext>
                </a:extLst>
              </a:tr>
              <a:tr h="1202054">
                <a:tc gridSpan="2">
                  <a:txBody>
                    <a:bodyPr/>
                    <a:lstStyle/>
                    <a:p>
                      <a:pPr marL="0" indent="0">
                        <a:buFont typeface="Arial" panose="020B0604020202020204" pitchFamily="34" charset="0"/>
                        <a:buNone/>
                      </a:pPr>
                      <a:r>
                        <a:rPr lang="en-US" sz="2400" b="1" dirty="0"/>
                        <a:t>Whether ground-based or on-board, if future maneuvers plans are not shared amongst spacecraft Owner/Operators (O/O), there is a real risk that two maneuvering spacecraft will cause a collision.</a:t>
                      </a:r>
                    </a:p>
                  </a:txBody>
                  <a:tcPr/>
                </a:tc>
                <a:tc hMerge="1">
                  <a:txBody>
                    <a:bodyPr/>
                    <a:lstStyle/>
                    <a:p>
                      <a:pPr marL="285750" indent="-285750">
                        <a:buFont typeface="Arial" panose="020B0604020202020204" pitchFamily="34" charset="0"/>
                        <a:buChar char="•"/>
                      </a:pPr>
                      <a:endParaRPr lang="en-US" sz="2400" dirty="0"/>
                    </a:p>
                  </a:txBody>
                  <a:tcPr/>
                </a:tc>
                <a:extLst>
                  <a:ext uri="{0D108BD9-81ED-4DB2-BD59-A6C34878D82A}">
                    <a16:rowId xmlns:a16="http://schemas.microsoft.com/office/drawing/2014/main" val="366156285"/>
                  </a:ext>
                </a:extLst>
              </a:tr>
            </a:tbl>
          </a:graphicData>
        </a:graphic>
      </p:graphicFrame>
    </p:spTree>
    <p:extLst>
      <p:ext uri="{BB962C8B-B14F-4D97-AF65-F5344CB8AC3E}">
        <p14:creationId xmlns:p14="http://schemas.microsoft.com/office/powerpoint/2010/main" val="2451714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7944F-32D2-4B95-97F9-FC3A759DD600}"/>
              </a:ext>
            </a:extLst>
          </p:cNvPr>
          <p:cNvSpPr>
            <a:spLocks noGrp="1"/>
          </p:cNvSpPr>
          <p:nvPr>
            <p:ph type="title"/>
          </p:nvPr>
        </p:nvSpPr>
        <p:spPr/>
        <p:txBody>
          <a:bodyPr/>
          <a:lstStyle/>
          <a:p>
            <a:r>
              <a:rPr lang="en-US" dirty="0"/>
              <a:t>Future of Autonomous Maneuvering</a:t>
            </a:r>
            <a:br>
              <a:rPr lang="en-US" dirty="0"/>
            </a:br>
            <a:r>
              <a:rPr lang="en-US" dirty="0"/>
              <a:t>and Current Best Practices</a:t>
            </a:r>
          </a:p>
        </p:txBody>
      </p:sp>
      <p:sp>
        <p:nvSpPr>
          <p:cNvPr id="3" name="Content Placeholder 2">
            <a:extLst>
              <a:ext uri="{FF2B5EF4-FFF2-40B4-BE49-F238E27FC236}">
                <a16:creationId xmlns:a16="http://schemas.microsoft.com/office/drawing/2014/main" id="{C0A07FCE-FFA7-4414-A809-69CA2FD16299}"/>
              </a:ext>
            </a:extLst>
          </p:cNvPr>
          <p:cNvSpPr>
            <a:spLocks noGrp="1"/>
          </p:cNvSpPr>
          <p:nvPr>
            <p:ph idx="1"/>
          </p:nvPr>
        </p:nvSpPr>
        <p:spPr>
          <a:xfrm>
            <a:off x="370117" y="1244660"/>
            <a:ext cx="11029974" cy="4978400"/>
          </a:xfrm>
        </p:spPr>
        <p:txBody>
          <a:bodyPr/>
          <a:lstStyle/>
          <a:p>
            <a:r>
              <a:rPr lang="en-US" sz="2400" dirty="0"/>
              <a:t>Autonomous Maneuvering, in general, is a new capability </a:t>
            </a:r>
          </a:p>
          <a:p>
            <a:r>
              <a:rPr lang="en-US" sz="2400" dirty="0"/>
              <a:t>Best Practices presented here are based on current known capabilities and existing framework for communicating and performing conjunction assessment (CA) on maneuver plans</a:t>
            </a:r>
          </a:p>
          <a:p>
            <a:r>
              <a:rPr lang="en-US" sz="2400" dirty="0"/>
              <a:t>Addressing CA for autonomous </a:t>
            </a:r>
            <a:r>
              <a:rPr lang="en-US" sz="2400" dirty="0">
                <a:solidFill>
                  <a:schemeClr val="tx1"/>
                </a:solidFill>
              </a:rPr>
              <a:t>maneuvering is a complicated and currently unsolved problem</a:t>
            </a:r>
          </a:p>
          <a:p>
            <a:r>
              <a:rPr lang="en-US" sz="2400" dirty="0">
                <a:solidFill>
                  <a:schemeClr val="tx1"/>
                </a:solidFill>
              </a:rPr>
              <a:t>Long-term would like to see:</a:t>
            </a:r>
          </a:p>
          <a:p>
            <a:pPr lvl="1"/>
            <a:r>
              <a:rPr lang="en-US" sz="2000" dirty="0">
                <a:solidFill>
                  <a:schemeClr val="tx1"/>
                </a:solidFill>
              </a:rPr>
              <a:t>Central clearinghouse for near-real-time sharing of ephemerides amongst relevant O/Os so that maneuvers plans can be communicated directly to appropriate O/Os</a:t>
            </a:r>
          </a:p>
          <a:p>
            <a:pPr lvl="1"/>
            <a:r>
              <a:rPr lang="en-US" sz="2000" dirty="0">
                <a:solidFill>
                  <a:schemeClr val="tx1"/>
                </a:solidFill>
              </a:rPr>
              <a:t>“Rules of the Road” developed for mitigating close approaches: for two autonomously </a:t>
            </a:r>
            <a:r>
              <a:rPr lang="en-US" sz="2000" dirty="0"/>
              <a:t>maneuverable missions, who moves and who stays put?</a:t>
            </a:r>
          </a:p>
          <a:p>
            <a:pPr lvl="1"/>
            <a:r>
              <a:rPr lang="en-US" sz="2000" dirty="0"/>
              <a:t>Inter-constellation communication</a:t>
            </a:r>
          </a:p>
        </p:txBody>
      </p:sp>
    </p:spTree>
    <p:extLst>
      <p:ext uri="{BB962C8B-B14F-4D97-AF65-F5344CB8AC3E}">
        <p14:creationId xmlns:p14="http://schemas.microsoft.com/office/powerpoint/2010/main" val="1785083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B5046-7B63-4AD7-9CF1-88BC2248A07F}"/>
              </a:ext>
            </a:extLst>
          </p:cNvPr>
          <p:cNvSpPr>
            <a:spLocks noGrp="1"/>
          </p:cNvSpPr>
          <p:nvPr>
            <p:ph type="title"/>
          </p:nvPr>
        </p:nvSpPr>
        <p:spPr/>
        <p:txBody>
          <a:bodyPr/>
          <a:lstStyle/>
          <a:p>
            <a:r>
              <a:rPr lang="en-US" dirty="0"/>
              <a:t>Best practices</a:t>
            </a:r>
          </a:p>
        </p:txBody>
      </p:sp>
    </p:spTree>
    <p:extLst>
      <p:ext uri="{BB962C8B-B14F-4D97-AF65-F5344CB8AC3E}">
        <p14:creationId xmlns:p14="http://schemas.microsoft.com/office/powerpoint/2010/main" val="1142301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B30C3-38AB-4091-8B1F-F040A2BB5332}"/>
              </a:ext>
            </a:extLst>
          </p:cNvPr>
          <p:cNvSpPr>
            <a:spLocks noGrp="1"/>
          </p:cNvSpPr>
          <p:nvPr>
            <p:ph type="title"/>
          </p:nvPr>
        </p:nvSpPr>
        <p:spPr/>
        <p:txBody>
          <a:bodyPr/>
          <a:lstStyle/>
          <a:p>
            <a:r>
              <a:rPr lang="en-US" dirty="0"/>
              <a:t>NASA CARA Best Practices</a:t>
            </a:r>
          </a:p>
        </p:txBody>
      </p:sp>
      <p:sp>
        <p:nvSpPr>
          <p:cNvPr id="3" name="Content Placeholder 2">
            <a:extLst>
              <a:ext uri="{FF2B5EF4-FFF2-40B4-BE49-F238E27FC236}">
                <a16:creationId xmlns:a16="http://schemas.microsoft.com/office/drawing/2014/main" id="{90AD37B8-FC31-4773-9534-F3CD9D128B05}"/>
              </a:ext>
            </a:extLst>
          </p:cNvPr>
          <p:cNvSpPr>
            <a:spLocks noGrp="1"/>
          </p:cNvSpPr>
          <p:nvPr>
            <p:ph idx="1"/>
          </p:nvPr>
        </p:nvSpPr>
        <p:spPr>
          <a:xfrm>
            <a:off x="370116" y="1244660"/>
            <a:ext cx="9825017" cy="4978400"/>
          </a:xfrm>
        </p:spPr>
        <p:txBody>
          <a:bodyPr/>
          <a:lstStyle/>
          <a:p>
            <a:r>
              <a:rPr lang="en-US" sz="2400" dirty="0"/>
              <a:t>NASA CARA has published a set of Collision Avoidance (CA) Best practices </a:t>
            </a:r>
          </a:p>
          <a:p>
            <a:pPr lvl="1"/>
            <a:r>
              <a:rPr lang="en-US" sz="2000" dirty="0">
                <a:hlinkClick r:id="rId2"/>
              </a:rPr>
              <a:t>https://nodis3.gsfc.nasa.gov/OCE_docs/OCE_50.pdf</a:t>
            </a:r>
            <a:endParaRPr lang="en-US" sz="2000" dirty="0"/>
          </a:p>
          <a:p>
            <a:pPr lvl="1"/>
            <a:r>
              <a:rPr lang="en-US" sz="2000" dirty="0"/>
              <a:t>Document developed in partnership with industry</a:t>
            </a:r>
          </a:p>
          <a:p>
            <a:pPr lvl="1"/>
            <a:r>
              <a:rPr lang="en-US" sz="2000" dirty="0"/>
              <a:t>Published December 2020</a:t>
            </a:r>
          </a:p>
          <a:p>
            <a:pPr lvl="1"/>
            <a:r>
              <a:rPr lang="en-US" sz="2000" dirty="0"/>
              <a:t>Includes best practices for both autonomous and non-autonomous flight</a:t>
            </a:r>
            <a:r>
              <a:rPr lang="en-US" sz="2000" dirty="0">
                <a:solidFill>
                  <a:srgbClr val="FF0000"/>
                </a:solidFill>
              </a:rPr>
              <a:t>;</a:t>
            </a:r>
            <a:r>
              <a:rPr lang="en-US" sz="2000" dirty="0"/>
              <a:t> many items apply to both types of spacecraft operations</a:t>
            </a:r>
          </a:p>
          <a:p>
            <a:pPr lvl="1"/>
            <a:r>
              <a:rPr lang="en-US" sz="2000" dirty="0"/>
              <a:t>Living document that can be updated as new or updated best practices are identified </a:t>
            </a:r>
          </a:p>
          <a:p>
            <a:r>
              <a:rPr lang="en-US" sz="2400" dirty="0"/>
              <a:t>Best Practices identified in Section </a:t>
            </a:r>
            <a:r>
              <a:rPr lang="en-US" sz="2400" dirty="0">
                <a:solidFill>
                  <a:schemeClr val="tx1"/>
                </a:solidFill>
              </a:rPr>
              <a:t>6.5—Automated Trajectory Guidance and Maneuvering—presented </a:t>
            </a:r>
            <a:r>
              <a:rPr lang="en-US" sz="2400" dirty="0"/>
              <a:t>here </a:t>
            </a:r>
          </a:p>
        </p:txBody>
      </p:sp>
    </p:spTree>
    <p:extLst>
      <p:ext uri="{BB962C8B-B14F-4D97-AF65-F5344CB8AC3E}">
        <p14:creationId xmlns:p14="http://schemas.microsoft.com/office/powerpoint/2010/main" val="2619527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16978-AA76-485B-969D-A00A7B075B9A}"/>
              </a:ext>
            </a:extLst>
          </p:cNvPr>
          <p:cNvSpPr>
            <a:spLocks noGrp="1"/>
          </p:cNvSpPr>
          <p:nvPr>
            <p:ph type="title"/>
          </p:nvPr>
        </p:nvSpPr>
        <p:spPr/>
        <p:txBody>
          <a:bodyPr/>
          <a:lstStyle/>
          <a:p>
            <a:r>
              <a:rPr lang="en-US" dirty="0"/>
              <a:t>Best Practices</a:t>
            </a:r>
          </a:p>
        </p:txBody>
      </p:sp>
      <p:sp>
        <p:nvSpPr>
          <p:cNvPr id="3" name="Content Placeholder 2">
            <a:extLst>
              <a:ext uri="{FF2B5EF4-FFF2-40B4-BE49-F238E27FC236}">
                <a16:creationId xmlns:a16="http://schemas.microsoft.com/office/drawing/2014/main" id="{FA1661A5-00F9-4C85-A39A-8A3F583AF5B2}"/>
              </a:ext>
            </a:extLst>
          </p:cNvPr>
          <p:cNvSpPr>
            <a:spLocks noGrp="1"/>
          </p:cNvSpPr>
          <p:nvPr>
            <p:ph idx="1"/>
          </p:nvPr>
        </p:nvSpPr>
        <p:spPr/>
        <p:txBody>
          <a:bodyPr/>
          <a:lstStyle/>
          <a:p>
            <a:pPr marL="0" indent="0">
              <a:buNone/>
            </a:pPr>
            <a:r>
              <a:rPr lang="en-US" dirty="0"/>
              <a:t>A. When an autonomously controlled satellite computes any maneuver to alter its orbit for mission or CA purposes, communicate maneuver details to the operating ground control early enough to enable a USSPACECOM screening and appropriate action in response to the screening results.</a:t>
            </a:r>
          </a:p>
          <a:p>
            <a:pPr lvl="1"/>
            <a:endParaRPr lang="en-US" dirty="0"/>
          </a:p>
          <a:p>
            <a:pPr marL="0" indent="0">
              <a:buNone/>
            </a:pPr>
            <a:r>
              <a:rPr lang="en-US" dirty="0"/>
              <a:t>B. Share maneuver plans with USSPACECOM both as a maneuver notification report and a predicted ephemeris.</a:t>
            </a:r>
          </a:p>
          <a:p>
            <a:endParaRPr lang="en-US" dirty="0"/>
          </a:p>
        </p:txBody>
      </p:sp>
    </p:spTree>
    <p:extLst>
      <p:ext uri="{BB962C8B-B14F-4D97-AF65-F5344CB8AC3E}">
        <p14:creationId xmlns:p14="http://schemas.microsoft.com/office/powerpoint/2010/main" val="3246291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E143F-AE8B-4DB1-AD12-92769E90A765}"/>
              </a:ext>
            </a:extLst>
          </p:cNvPr>
          <p:cNvSpPr>
            <a:spLocks noGrp="1"/>
          </p:cNvSpPr>
          <p:nvPr>
            <p:ph type="title"/>
          </p:nvPr>
        </p:nvSpPr>
        <p:spPr/>
        <p:txBody>
          <a:bodyPr/>
          <a:lstStyle/>
          <a:p>
            <a:r>
              <a:rPr lang="en-US" dirty="0"/>
              <a:t>Best Practices</a:t>
            </a:r>
          </a:p>
        </p:txBody>
      </p:sp>
      <p:sp>
        <p:nvSpPr>
          <p:cNvPr id="3" name="Content Placeholder 2">
            <a:extLst>
              <a:ext uri="{FF2B5EF4-FFF2-40B4-BE49-F238E27FC236}">
                <a16:creationId xmlns:a16="http://schemas.microsoft.com/office/drawing/2014/main" id="{089D8CA7-DE15-438D-8A01-EE15E2DB260A}"/>
              </a:ext>
            </a:extLst>
          </p:cNvPr>
          <p:cNvSpPr>
            <a:spLocks noGrp="1"/>
          </p:cNvSpPr>
          <p:nvPr>
            <p:ph idx="1"/>
          </p:nvPr>
        </p:nvSpPr>
        <p:spPr/>
        <p:txBody>
          <a:bodyPr/>
          <a:lstStyle/>
          <a:p>
            <a:pPr marL="0" indent="0">
              <a:buNone/>
            </a:pPr>
            <a:r>
              <a:rPr lang="en-US" dirty="0"/>
              <a:t>C. Deploy an accurate on-ground satellite emulation capability to predict and share the behavior of the autonomously controlled satellite in predicted ephemerides.</a:t>
            </a:r>
          </a:p>
          <a:p>
            <a:pPr marL="0" indent="0">
              <a:buNone/>
            </a:pPr>
            <a:endParaRPr lang="en-US" dirty="0"/>
          </a:p>
          <a:p>
            <a:pPr marL="0" indent="0">
              <a:buNone/>
            </a:pPr>
            <a:r>
              <a:rPr lang="en-US" dirty="0"/>
              <a:t>D. Execute the maneuver as planned unless an alteration is required for safety of flight once a maneuver is autonomously planned and communicated to the ground</a:t>
            </a:r>
          </a:p>
          <a:p>
            <a:pPr marL="0" indent="0">
              <a:buNone/>
            </a:pPr>
            <a:endParaRPr lang="en-US" dirty="0"/>
          </a:p>
          <a:p>
            <a:pPr marL="0" indent="0">
              <a:buNone/>
            </a:pPr>
            <a:r>
              <a:rPr lang="en-US" dirty="0"/>
              <a:t>E. Include the ability to pause or abort from the ground, for safety</a:t>
            </a:r>
          </a:p>
          <a:p>
            <a:pPr marL="0" indent="0">
              <a:buNone/>
            </a:pPr>
            <a:endParaRPr lang="en-US" dirty="0"/>
          </a:p>
        </p:txBody>
      </p:sp>
    </p:spTree>
    <p:extLst>
      <p:ext uri="{BB962C8B-B14F-4D97-AF65-F5344CB8AC3E}">
        <p14:creationId xmlns:p14="http://schemas.microsoft.com/office/powerpoint/2010/main" val="1769026974"/>
      </p:ext>
    </p:extLst>
  </p:cSld>
  <p:clrMapOvr>
    <a:masterClrMapping/>
  </p:clrMapOvr>
</p:sld>
</file>

<file path=ppt/theme/theme1.xml><?xml version="1.0" encoding="utf-8"?>
<a:theme xmlns:a="http://schemas.openxmlformats.org/drawingml/2006/main" name="1_presentationtemplate (3)">
  <a:themeElements>
    <a:clrScheme name="presentationtemplate (3)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990099"/>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rgbClr val="990099"/>
            </a:solidFill>
            <a:effectLst/>
            <a:latin typeface="Times New Roman" pitchFamily="18" charset="0"/>
          </a:defRPr>
        </a:defPPr>
      </a:lstStyle>
    </a:lnDef>
  </a:objectDefaults>
  <a:extraClrSchemeLst>
    <a:extraClrScheme>
      <a:clrScheme name="presentationtemplate (3)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esentationtemplate (3)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esentationtemplate (3)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esentationtemplate (3)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esentationtemplate (3)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esentationtemplate (3)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esentationtemplate (3)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ARA Widescreen.potx" id="{87580092-4AB0-4AD8-9B1D-0E6B1196EBA6}" vid="{7A299B40-7E48-4E2D-8CB7-6EE2E6A9785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CARA Widescreen_remove</Template>
  <TotalTime>55335</TotalTime>
  <Words>1406</Words>
  <Application>Microsoft Office PowerPoint</Application>
  <PresentationFormat>Widescreen</PresentationFormat>
  <Paragraphs>109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Cambria</vt:lpstr>
      <vt:lpstr>Times New Roman</vt:lpstr>
      <vt:lpstr>1_presentationtemplate (3)</vt:lpstr>
      <vt:lpstr>AIAA SOSTC NASA CARA Best Practices for Autonomous Maneuvering</vt:lpstr>
      <vt:lpstr>Agenda</vt:lpstr>
      <vt:lpstr>The Changing Space Environment</vt:lpstr>
      <vt:lpstr>Ground-based vs.  On-Board Trajectory Guidance</vt:lpstr>
      <vt:lpstr>Future of Autonomous Maneuvering and Current Best Practices</vt:lpstr>
      <vt:lpstr>Best practices</vt:lpstr>
      <vt:lpstr>NASA CARA Best Practices</vt:lpstr>
      <vt:lpstr>Best Practices</vt:lpstr>
      <vt:lpstr>Best Practices</vt:lpstr>
      <vt:lpstr>Best Practice Notes</vt:lpstr>
      <vt:lpstr>Overview of conjunction assessment approaches</vt:lpstr>
      <vt:lpstr>Overview of CA Approaches</vt:lpstr>
      <vt:lpstr>Comparing CA Approaches</vt:lpstr>
      <vt:lpstr>Summary and Conclusion</vt:lpstr>
      <vt:lpstr>Back up slides</vt:lpstr>
      <vt:lpstr>NASA CARA Support</vt:lpstr>
      <vt:lpstr>NASA NID 4.4 Autonomous Flight Control and Navigation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Moody, Benjamin K. (GSFC-595.0)[OMITRON]</dc:creator>
  <cp:lastModifiedBy>Marbley, Paul T. (GSFC-5900)</cp:lastModifiedBy>
  <cp:revision>122</cp:revision>
  <dcterms:created xsi:type="dcterms:W3CDTF">2020-05-26T19:12:56Z</dcterms:created>
  <dcterms:modified xsi:type="dcterms:W3CDTF">2021-03-26T01:02:00Z</dcterms:modified>
</cp:coreProperties>
</file>