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97" r:id="rId2"/>
    <p:sldId id="300" r:id="rId3"/>
    <p:sldId id="324" r:id="rId4"/>
    <p:sldId id="325" r:id="rId5"/>
    <p:sldId id="331" r:id="rId6"/>
    <p:sldId id="349" r:id="rId7"/>
    <p:sldId id="350" r:id="rId8"/>
    <p:sldId id="332" r:id="rId9"/>
    <p:sldId id="472" r:id="rId10"/>
    <p:sldId id="326" r:id="rId11"/>
    <p:sldId id="327" r:id="rId12"/>
    <p:sldId id="328" r:id="rId13"/>
    <p:sldId id="329" r:id="rId14"/>
    <p:sldId id="330" r:id="rId15"/>
    <p:sldId id="471" r:id="rId16"/>
    <p:sldId id="469" r:id="rId17"/>
    <p:sldId id="473" r:id="rId18"/>
    <p:sldId id="470" r:id="rId19"/>
    <p:sldId id="474" r:id="rId20"/>
    <p:sldId id="475" r:id="rId21"/>
    <p:sldId id="476" r:id="rId22"/>
    <p:sldId id="299" r:id="rId23"/>
    <p:sldId id="457" r:id="rId24"/>
    <p:sldId id="416" r:id="rId25"/>
    <p:sldId id="458" r:id="rId26"/>
    <p:sldId id="459" r:id="rId27"/>
    <p:sldId id="398" r:id="rId28"/>
    <p:sldId id="401" r:id="rId29"/>
    <p:sldId id="402" r:id="rId30"/>
    <p:sldId id="404" r:id="rId31"/>
    <p:sldId id="405" r:id="rId32"/>
    <p:sldId id="407" r:id="rId33"/>
    <p:sldId id="408" r:id="rId34"/>
    <p:sldId id="461" r:id="rId35"/>
    <p:sldId id="460" r:id="rId36"/>
    <p:sldId id="463" r:id="rId37"/>
    <p:sldId id="462" r:id="rId38"/>
    <p:sldId id="467" r:id="rId39"/>
    <p:sldId id="465" r:id="rId40"/>
    <p:sldId id="466" r:id="rId4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mith, Scott M. (JSC-SK311)" initials="SSM(" lastIdx="10" clrIdx="0">
    <p:extLst>
      <p:ext uri="{19B8F6BF-5375-455C-9EA6-DF929625EA0E}">
        <p15:presenceInfo xmlns:p15="http://schemas.microsoft.com/office/powerpoint/2012/main" userId="S-1-5-21-330711430-3775241029-4075259233-29964" providerId="AD"/>
      </p:ext>
    </p:extLst>
  </p:cmAuthor>
  <p:cmAuthor id="2" name="Self, Andy L. (JSC-SD2)[WYLE LABORATORIES, INC.]" initials="SAL(LI" lastIdx="1" clrIdx="1">
    <p:extLst>
      <p:ext uri="{19B8F6BF-5375-455C-9EA6-DF929625EA0E}">
        <p15:presenceInfo xmlns:p15="http://schemas.microsoft.com/office/powerpoint/2012/main" userId="S-1-5-21-330711430-3775241029-4075259233-216094" providerId="AD"/>
      </p:ext>
    </p:extLst>
  </p:cmAuthor>
  <p:cmAuthor id="3" name="Jones, Roger P. (JSC-SD2)[WYLE INTEG. SCI. &amp; ENG.]" initials="JRP(IS&amp;E" lastIdx="2" clrIdx="2">
    <p:extLst>
      <p:ext uri="{19B8F6BF-5375-455C-9EA6-DF929625EA0E}">
        <p15:presenceInfo xmlns:p15="http://schemas.microsoft.com/office/powerpoint/2012/main" userId="S-1-5-21-330711430-3775241029-4075259233-871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472" autoAdjust="0"/>
    <p:restoredTop sz="88032" autoAdjust="0"/>
  </p:normalViewPr>
  <p:slideViewPr>
    <p:cSldViewPr snapToGrid="0" showGuides="1">
      <p:cViewPr varScale="1">
        <p:scale>
          <a:sx n="57" d="100"/>
          <a:sy n="57" d="100"/>
        </p:scale>
        <p:origin x="1820" y="48"/>
      </p:cViewPr>
      <p:guideLst>
        <p:guide orient="horz" pos="2160"/>
        <p:guide pos="2880"/>
      </p:guideLst>
    </p:cSldViewPr>
  </p:slideViewPr>
  <p:outlineViewPr>
    <p:cViewPr>
      <p:scale>
        <a:sx n="33" d="100"/>
        <a:sy n="33" d="100"/>
      </p:scale>
      <p:origin x="0" y="-456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423E218-8E51-46DB-835E-7ED4FFD23A66}" type="datetimeFigureOut">
              <a:rPr lang="en-US" smtClean="0"/>
              <a:t>3/26/2021</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E4425EE-4797-4277-878C-841EC661E885}" type="slidenum">
              <a:rPr lang="en-US" smtClean="0"/>
              <a:t>‹#›</a:t>
            </a:fld>
            <a:endParaRPr lang="en-US"/>
          </a:p>
        </p:txBody>
      </p:sp>
    </p:spTree>
    <p:extLst>
      <p:ext uri="{BB962C8B-B14F-4D97-AF65-F5344CB8AC3E}">
        <p14:creationId xmlns:p14="http://schemas.microsoft.com/office/powerpoint/2010/main" val="236422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pPr defTabSz="930969"/>
            <a:fld id="{D07B1D91-901A-4383-AEDF-431F6A65B2A7}" type="slidenum">
              <a:rPr lang="en-US" smtClean="0">
                <a:solidFill>
                  <a:prstClr val="black"/>
                </a:solidFill>
              </a:rPr>
              <a:pPr defTabSz="930969"/>
              <a:t>3</a:t>
            </a:fld>
            <a:endParaRPr lang="en-US" dirty="0" smtClean="0">
              <a:solidFill>
                <a:prstClr val="black"/>
              </a:solidFill>
            </a:endParaRPr>
          </a:p>
        </p:txBody>
      </p:sp>
      <p:sp>
        <p:nvSpPr>
          <p:cNvPr id="54275" name="Rectangle 2"/>
          <p:cNvSpPr>
            <a:spLocks noGrp="1" noRot="1" noChangeAspect="1" noChangeArrowheads="1" noTextEdit="1"/>
          </p:cNvSpPr>
          <p:nvPr>
            <p:ph type="sldImg"/>
          </p:nvPr>
        </p:nvSpPr>
        <p:spPr>
          <a:xfrm>
            <a:off x="1181100" y="698500"/>
            <a:ext cx="4648200" cy="3486150"/>
          </a:xfrm>
          <a:ln/>
        </p:spPr>
      </p:sp>
      <p:sp>
        <p:nvSpPr>
          <p:cNvPr id="54276" name="Rectangle 3"/>
          <p:cNvSpPr>
            <a:spLocks noGrp="1" noChangeArrowheads="1"/>
          </p:cNvSpPr>
          <p:nvPr>
            <p:ph type="body" idx="1"/>
          </p:nvPr>
        </p:nvSpPr>
        <p:spPr>
          <a:xfrm>
            <a:off x="933340" y="4416417"/>
            <a:ext cx="5130979" cy="4181468"/>
          </a:xfrm>
          <a:noFill/>
          <a:ln/>
        </p:spPr>
        <p:txBody>
          <a:bodyPr/>
          <a:lstStyle/>
          <a:p>
            <a:pPr>
              <a:spcBef>
                <a:spcPct val="0"/>
              </a:spcBef>
            </a:pPr>
            <a:endParaRPr lang="en-US" sz="1600" i="1" dirty="0"/>
          </a:p>
        </p:txBody>
      </p:sp>
    </p:spTree>
    <p:extLst>
      <p:ext uri="{BB962C8B-B14F-4D97-AF65-F5344CB8AC3E}">
        <p14:creationId xmlns:p14="http://schemas.microsoft.com/office/powerpoint/2010/main" val="2600984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pPr defTabSz="930969"/>
            <a:fld id="{D07B1D91-901A-4383-AEDF-431F6A65B2A7}" type="slidenum">
              <a:rPr lang="en-US" smtClean="0">
                <a:solidFill>
                  <a:prstClr val="black"/>
                </a:solidFill>
              </a:rPr>
              <a:pPr defTabSz="930969"/>
              <a:t>4</a:t>
            </a:fld>
            <a:endParaRPr lang="en-US" smtClean="0">
              <a:solidFill>
                <a:prstClr val="black"/>
              </a:solidFill>
            </a:endParaRPr>
          </a:p>
        </p:txBody>
      </p:sp>
      <p:sp>
        <p:nvSpPr>
          <p:cNvPr id="54275" name="Rectangle 2"/>
          <p:cNvSpPr>
            <a:spLocks noGrp="1" noRot="1" noChangeAspect="1" noChangeArrowheads="1" noTextEdit="1"/>
          </p:cNvSpPr>
          <p:nvPr>
            <p:ph type="sldImg"/>
          </p:nvPr>
        </p:nvSpPr>
        <p:spPr>
          <a:xfrm>
            <a:off x="1181100" y="698500"/>
            <a:ext cx="4648200" cy="3486150"/>
          </a:xfrm>
          <a:ln/>
        </p:spPr>
      </p:sp>
      <p:sp>
        <p:nvSpPr>
          <p:cNvPr id="54276" name="Rectangle 3"/>
          <p:cNvSpPr>
            <a:spLocks noGrp="1" noChangeArrowheads="1"/>
          </p:cNvSpPr>
          <p:nvPr>
            <p:ph type="body" idx="1"/>
          </p:nvPr>
        </p:nvSpPr>
        <p:spPr>
          <a:xfrm>
            <a:off x="933340" y="4416417"/>
            <a:ext cx="5130979" cy="4181468"/>
          </a:xfrm>
          <a:noFill/>
          <a:ln/>
        </p:spPr>
        <p:txBody>
          <a:bodyPr/>
          <a:lstStyle/>
          <a:p>
            <a:pPr>
              <a:spcBef>
                <a:spcPct val="0"/>
              </a:spcBef>
            </a:pPr>
            <a:endParaRPr lang="en-US" sz="1600" i="1" dirty="0"/>
          </a:p>
        </p:txBody>
      </p:sp>
    </p:spTree>
    <p:extLst>
      <p:ext uri="{BB962C8B-B14F-4D97-AF65-F5344CB8AC3E}">
        <p14:creationId xmlns:p14="http://schemas.microsoft.com/office/powerpoint/2010/main" val="2763306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B5D383-FAA5-4E41-8F51-4DC6993EF3BC}" type="slidenum">
              <a:rPr lang="en-US" smtClean="0"/>
              <a:t>5</a:t>
            </a:fld>
            <a:endParaRPr lang="en-US" dirty="0"/>
          </a:p>
        </p:txBody>
      </p:sp>
    </p:spTree>
    <p:extLst>
      <p:ext uri="{BB962C8B-B14F-4D97-AF65-F5344CB8AC3E}">
        <p14:creationId xmlns:p14="http://schemas.microsoft.com/office/powerpoint/2010/main" val="3949078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E1EE0E-2A87-4323-BA02-3B7C685C37DE}" type="slidenum">
              <a:rPr lang="en-US" smtClean="0"/>
              <a:pPr/>
              <a:t>6</a:t>
            </a:fld>
            <a:endParaRPr lang="en-US" dirty="0"/>
          </a:p>
        </p:txBody>
      </p:sp>
    </p:spTree>
    <p:extLst>
      <p:ext uri="{BB962C8B-B14F-4D97-AF65-F5344CB8AC3E}">
        <p14:creationId xmlns:p14="http://schemas.microsoft.com/office/powerpoint/2010/main" val="291933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E1EE0E-2A87-4323-BA02-3B7C685C37DE}" type="slidenum">
              <a:rPr lang="en-US" smtClean="0"/>
              <a:pPr/>
              <a:t>7</a:t>
            </a:fld>
            <a:endParaRPr lang="en-US" dirty="0"/>
          </a:p>
        </p:txBody>
      </p:sp>
    </p:spTree>
    <p:extLst>
      <p:ext uri="{BB962C8B-B14F-4D97-AF65-F5344CB8AC3E}">
        <p14:creationId xmlns:p14="http://schemas.microsoft.com/office/powerpoint/2010/main" val="1120729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pPr defTabSz="930969"/>
            <a:fld id="{D07B1D91-901A-4383-AEDF-431F6A65B2A7}" type="slidenum">
              <a:rPr lang="en-US" smtClean="0">
                <a:solidFill>
                  <a:prstClr val="black"/>
                </a:solidFill>
              </a:rPr>
              <a:pPr defTabSz="930969"/>
              <a:t>8</a:t>
            </a:fld>
            <a:endParaRPr lang="en-US" smtClean="0">
              <a:solidFill>
                <a:prstClr val="black"/>
              </a:solidFill>
            </a:endParaRPr>
          </a:p>
        </p:txBody>
      </p:sp>
      <p:sp>
        <p:nvSpPr>
          <p:cNvPr id="54275" name="Rectangle 2"/>
          <p:cNvSpPr>
            <a:spLocks noGrp="1" noRot="1" noChangeAspect="1" noChangeArrowheads="1" noTextEdit="1"/>
          </p:cNvSpPr>
          <p:nvPr>
            <p:ph type="sldImg"/>
          </p:nvPr>
        </p:nvSpPr>
        <p:spPr>
          <a:xfrm>
            <a:off x="1181100" y="698500"/>
            <a:ext cx="4648200" cy="3486150"/>
          </a:xfrm>
          <a:ln/>
        </p:spPr>
      </p:sp>
      <p:sp>
        <p:nvSpPr>
          <p:cNvPr id="54276" name="Rectangle 3"/>
          <p:cNvSpPr>
            <a:spLocks noGrp="1" noChangeArrowheads="1"/>
          </p:cNvSpPr>
          <p:nvPr>
            <p:ph type="body" idx="1"/>
          </p:nvPr>
        </p:nvSpPr>
        <p:spPr>
          <a:xfrm>
            <a:off x="933340" y="4416417"/>
            <a:ext cx="5130979" cy="4181468"/>
          </a:xfrm>
          <a:noFill/>
          <a:ln/>
        </p:spPr>
        <p:txBody>
          <a:bodyPr/>
          <a:lstStyle/>
          <a:p>
            <a:pPr>
              <a:spcBef>
                <a:spcPct val="0"/>
              </a:spcBef>
            </a:pPr>
            <a:endParaRPr lang="en-US" sz="1600" i="1" dirty="0"/>
          </a:p>
        </p:txBody>
      </p:sp>
    </p:spTree>
    <p:extLst>
      <p:ext uri="{BB962C8B-B14F-4D97-AF65-F5344CB8AC3E}">
        <p14:creationId xmlns:p14="http://schemas.microsoft.com/office/powerpoint/2010/main" val="71128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E1EE0E-2A87-4323-BA02-3B7C685C37DE}" type="slidenum">
              <a:rPr lang="en-US" smtClean="0"/>
              <a:pPr/>
              <a:t>9</a:t>
            </a:fld>
            <a:endParaRPr lang="en-US"/>
          </a:p>
        </p:txBody>
      </p:sp>
    </p:spTree>
    <p:extLst>
      <p:ext uri="{BB962C8B-B14F-4D97-AF65-F5344CB8AC3E}">
        <p14:creationId xmlns:p14="http://schemas.microsoft.com/office/powerpoint/2010/main" val="3725009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pPr defTabSz="930969"/>
            <a:fld id="{D07B1D91-901A-4383-AEDF-431F6A65B2A7}" type="slidenum">
              <a:rPr lang="en-US" smtClean="0">
                <a:solidFill>
                  <a:prstClr val="black"/>
                </a:solidFill>
              </a:rPr>
              <a:pPr defTabSz="930969"/>
              <a:t>10</a:t>
            </a:fld>
            <a:endParaRPr lang="en-US" smtClean="0">
              <a:solidFill>
                <a:prstClr val="black"/>
              </a:solidFill>
            </a:endParaRPr>
          </a:p>
        </p:txBody>
      </p:sp>
      <p:sp>
        <p:nvSpPr>
          <p:cNvPr id="54275" name="Rectangle 2"/>
          <p:cNvSpPr>
            <a:spLocks noGrp="1" noRot="1" noChangeAspect="1" noChangeArrowheads="1" noTextEdit="1"/>
          </p:cNvSpPr>
          <p:nvPr>
            <p:ph type="sldImg"/>
          </p:nvPr>
        </p:nvSpPr>
        <p:spPr>
          <a:xfrm>
            <a:off x="1181100" y="698500"/>
            <a:ext cx="4648200" cy="3486150"/>
          </a:xfrm>
          <a:ln/>
        </p:spPr>
      </p:sp>
      <p:sp>
        <p:nvSpPr>
          <p:cNvPr id="54276" name="Rectangle 3"/>
          <p:cNvSpPr>
            <a:spLocks noGrp="1" noChangeArrowheads="1"/>
          </p:cNvSpPr>
          <p:nvPr>
            <p:ph type="body" idx="1"/>
          </p:nvPr>
        </p:nvSpPr>
        <p:spPr>
          <a:xfrm>
            <a:off x="933340" y="4416417"/>
            <a:ext cx="5130979" cy="4181468"/>
          </a:xfrm>
          <a:noFill/>
          <a:ln/>
        </p:spPr>
        <p:txBody>
          <a:bodyPr/>
          <a:lstStyle/>
          <a:p>
            <a:pPr>
              <a:spcBef>
                <a:spcPct val="0"/>
              </a:spcBef>
            </a:pPr>
            <a:endParaRPr lang="en-US" sz="1600" i="1" dirty="0"/>
          </a:p>
        </p:txBody>
      </p:sp>
    </p:spTree>
    <p:extLst>
      <p:ext uri="{BB962C8B-B14F-4D97-AF65-F5344CB8AC3E}">
        <p14:creationId xmlns:p14="http://schemas.microsoft.com/office/powerpoint/2010/main" val="3346302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pPr defTabSz="930969"/>
            <a:fld id="{D07B1D91-901A-4383-AEDF-431F6A65B2A7}" type="slidenum">
              <a:rPr lang="en-US" smtClean="0">
                <a:solidFill>
                  <a:prstClr val="black"/>
                </a:solidFill>
              </a:rPr>
              <a:pPr defTabSz="930969"/>
              <a:t>13</a:t>
            </a:fld>
            <a:endParaRPr lang="en-US" smtClean="0">
              <a:solidFill>
                <a:prstClr val="black"/>
              </a:solidFill>
            </a:endParaRPr>
          </a:p>
        </p:txBody>
      </p:sp>
      <p:sp>
        <p:nvSpPr>
          <p:cNvPr id="54275" name="Rectangle 2"/>
          <p:cNvSpPr>
            <a:spLocks noGrp="1" noRot="1" noChangeAspect="1" noChangeArrowheads="1" noTextEdit="1"/>
          </p:cNvSpPr>
          <p:nvPr>
            <p:ph type="sldImg"/>
          </p:nvPr>
        </p:nvSpPr>
        <p:spPr>
          <a:xfrm>
            <a:off x="1181100" y="698500"/>
            <a:ext cx="4648200" cy="3486150"/>
          </a:xfrm>
          <a:ln/>
        </p:spPr>
      </p:sp>
      <p:sp>
        <p:nvSpPr>
          <p:cNvPr id="54276" name="Rectangle 3"/>
          <p:cNvSpPr>
            <a:spLocks noGrp="1" noChangeArrowheads="1"/>
          </p:cNvSpPr>
          <p:nvPr>
            <p:ph type="body" idx="1"/>
          </p:nvPr>
        </p:nvSpPr>
        <p:spPr>
          <a:xfrm>
            <a:off x="933340" y="4416417"/>
            <a:ext cx="5130979" cy="4181468"/>
          </a:xfrm>
          <a:noFill/>
          <a:ln/>
        </p:spPr>
        <p:txBody>
          <a:bodyPr/>
          <a:lstStyle/>
          <a:p>
            <a:pPr>
              <a:spcBef>
                <a:spcPct val="0"/>
              </a:spcBef>
            </a:pPr>
            <a:endParaRPr lang="en-US" sz="1600" i="1" dirty="0"/>
          </a:p>
        </p:txBody>
      </p:sp>
    </p:spTree>
    <p:extLst>
      <p:ext uri="{BB962C8B-B14F-4D97-AF65-F5344CB8AC3E}">
        <p14:creationId xmlns:p14="http://schemas.microsoft.com/office/powerpoint/2010/main" val="1188476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pPr defTabSz="930969"/>
            <a:fld id="{D07B1D91-901A-4383-AEDF-431F6A65B2A7}" type="slidenum">
              <a:rPr lang="en-US" smtClean="0">
                <a:solidFill>
                  <a:prstClr val="black"/>
                </a:solidFill>
              </a:rPr>
              <a:pPr defTabSz="930969"/>
              <a:t>14</a:t>
            </a:fld>
            <a:endParaRPr lang="en-US" smtClean="0">
              <a:solidFill>
                <a:prstClr val="black"/>
              </a:solidFill>
            </a:endParaRPr>
          </a:p>
        </p:txBody>
      </p:sp>
      <p:sp>
        <p:nvSpPr>
          <p:cNvPr id="54275" name="Rectangle 2"/>
          <p:cNvSpPr>
            <a:spLocks noGrp="1" noRot="1" noChangeAspect="1" noChangeArrowheads="1" noTextEdit="1"/>
          </p:cNvSpPr>
          <p:nvPr>
            <p:ph type="sldImg"/>
          </p:nvPr>
        </p:nvSpPr>
        <p:spPr>
          <a:xfrm>
            <a:off x="1181100" y="698500"/>
            <a:ext cx="4648200" cy="3486150"/>
          </a:xfrm>
          <a:ln/>
        </p:spPr>
      </p:sp>
      <p:sp>
        <p:nvSpPr>
          <p:cNvPr id="54276" name="Rectangle 3"/>
          <p:cNvSpPr>
            <a:spLocks noGrp="1" noChangeArrowheads="1"/>
          </p:cNvSpPr>
          <p:nvPr>
            <p:ph type="body" idx="1"/>
          </p:nvPr>
        </p:nvSpPr>
        <p:spPr>
          <a:xfrm>
            <a:off x="933340" y="4416417"/>
            <a:ext cx="5130979" cy="4181468"/>
          </a:xfrm>
          <a:noFill/>
          <a:ln/>
        </p:spPr>
        <p:txBody>
          <a:bodyPr/>
          <a:lstStyle/>
          <a:p>
            <a:pPr>
              <a:spcBef>
                <a:spcPct val="0"/>
              </a:spcBef>
            </a:pPr>
            <a:endParaRPr lang="en-US" sz="1600" i="1" dirty="0"/>
          </a:p>
        </p:txBody>
      </p:sp>
    </p:spTree>
    <p:extLst>
      <p:ext uri="{BB962C8B-B14F-4D97-AF65-F5344CB8AC3E}">
        <p14:creationId xmlns:p14="http://schemas.microsoft.com/office/powerpoint/2010/main" val="3023232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1D43E0E-8A63-44C4-AF36-8A68758515EC}" type="slidenum">
              <a:rPr lang="en-US" smtClean="0"/>
              <a:pPr>
                <a:defRPr/>
              </a:pPr>
              <a:t>25</a:t>
            </a:fld>
            <a:endParaRPr lang="en-US" dirty="0"/>
          </a:p>
        </p:txBody>
      </p:sp>
    </p:spTree>
    <p:extLst>
      <p:ext uri="{BB962C8B-B14F-4D97-AF65-F5344CB8AC3E}">
        <p14:creationId xmlns:p14="http://schemas.microsoft.com/office/powerpoint/2010/main" val="916081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937"/>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1D43E0E-8A63-44C4-AF36-8A68758515EC}" type="slidenum">
              <a:rPr lang="en-US" smtClean="0"/>
              <a:pPr>
                <a:defRPr/>
              </a:pPr>
              <a:t>26</a:t>
            </a:fld>
            <a:endParaRPr lang="en-US" dirty="0"/>
          </a:p>
        </p:txBody>
      </p:sp>
    </p:spTree>
    <p:extLst>
      <p:ext uri="{BB962C8B-B14F-4D97-AF65-F5344CB8AC3E}">
        <p14:creationId xmlns:p14="http://schemas.microsoft.com/office/powerpoint/2010/main" val="4029977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1D43E0E-8A63-44C4-AF36-8A68758515EC}" type="slidenum">
              <a:rPr lang="en-US" smtClean="0"/>
              <a:pPr>
                <a:defRPr/>
              </a:pPr>
              <a:t>27</a:t>
            </a:fld>
            <a:endParaRPr lang="en-US" dirty="0"/>
          </a:p>
        </p:txBody>
      </p:sp>
    </p:spTree>
    <p:extLst>
      <p:ext uri="{BB962C8B-B14F-4D97-AF65-F5344CB8AC3E}">
        <p14:creationId xmlns:p14="http://schemas.microsoft.com/office/powerpoint/2010/main" val="920560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E1EE0E-2A87-4323-BA02-3B7C685C37DE}" type="slidenum">
              <a:rPr lang="en-US" smtClean="0"/>
              <a:pPr/>
              <a:t>29</a:t>
            </a:fld>
            <a:endParaRPr lang="en-US" dirty="0"/>
          </a:p>
        </p:txBody>
      </p:sp>
    </p:spTree>
    <p:extLst>
      <p:ext uri="{BB962C8B-B14F-4D97-AF65-F5344CB8AC3E}">
        <p14:creationId xmlns:p14="http://schemas.microsoft.com/office/powerpoint/2010/main" val="1166497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E1EE0E-2A87-4323-BA02-3B7C685C37DE}" type="slidenum">
              <a:rPr lang="en-US" smtClean="0"/>
              <a:pPr/>
              <a:t>30</a:t>
            </a:fld>
            <a:endParaRPr lang="en-US" dirty="0"/>
          </a:p>
        </p:txBody>
      </p:sp>
    </p:spTree>
    <p:extLst>
      <p:ext uri="{BB962C8B-B14F-4D97-AF65-F5344CB8AC3E}">
        <p14:creationId xmlns:p14="http://schemas.microsoft.com/office/powerpoint/2010/main" val="998518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E1EE0E-2A87-4323-BA02-3B7C685C37DE}" type="slidenum">
              <a:rPr lang="en-US" smtClean="0"/>
              <a:pPr/>
              <a:t>31</a:t>
            </a:fld>
            <a:endParaRPr lang="en-US" dirty="0"/>
          </a:p>
        </p:txBody>
      </p:sp>
    </p:spTree>
    <p:extLst>
      <p:ext uri="{BB962C8B-B14F-4D97-AF65-F5344CB8AC3E}">
        <p14:creationId xmlns:p14="http://schemas.microsoft.com/office/powerpoint/2010/main" val="3520419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normAutofit/>
          </a:bodyPr>
          <a:lstStyle/>
          <a:p>
            <a:pPr>
              <a:spcAft>
                <a:spcPts val="600"/>
              </a:spcAft>
            </a:pPr>
            <a:endParaRPr lang="en-US" sz="1400" dirty="0" smtClean="0"/>
          </a:p>
        </p:txBody>
      </p:sp>
      <p:sp>
        <p:nvSpPr>
          <p:cNvPr id="4" name="Slide Number Placeholder 3"/>
          <p:cNvSpPr>
            <a:spLocks noGrp="1"/>
          </p:cNvSpPr>
          <p:nvPr>
            <p:ph type="sldNum" sz="quarter" idx="10"/>
          </p:nvPr>
        </p:nvSpPr>
        <p:spPr/>
        <p:txBody>
          <a:bodyPr/>
          <a:lstStyle/>
          <a:p>
            <a:fld id="{ABE1EE0E-2A87-4323-BA02-3B7C685C37DE}" type="slidenum">
              <a:rPr lang="en-US" smtClean="0"/>
              <a:pPr/>
              <a:t>32</a:t>
            </a:fld>
            <a:endParaRPr lang="en-US" dirty="0"/>
          </a:p>
        </p:txBody>
      </p:sp>
    </p:spTree>
    <p:extLst>
      <p:ext uri="{BB962C8B-B14F-4D97-AF65-F5344CB8AC3E}">
        <p14:creationId xmlns:p14="http://schemas.microsoft.com/office/powerpoint/2010/main" val="1781536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E1EE0E-2A87-4323-BA02-3B7C685C37DE}" type="slidenum">
              <a:rPr lang="en-US" smtClean="0"/>
              <a:pPr/>
              <a:t>33</a:t>
            </a:fld>
            <a:endParaRPr lang="en-US" dirty="0"/>
          </a:p>
        </p:txBody>
      </p:sp>
    </p:spTree>
    <p:extLst>
      <p:ext uri="{BB962C8B-B14F-4D97-AF65-F5344CB8AC3E}">
        <p14:creationId xmlns:p14="http://schemas.microsoft.com/office/powerpoint/2010/main" val="2387768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8D7F5162-630E-47B8-93DC-C07141712E80}" type="slidenum">
              <a:rPr lang="en-US" smtClean="0"/>
              <a:t>‹#›</a:t>
            </a:fld>
            <a:endParaRPr lang="en-US"/>
          </a:p>
        </p:txBody>
      </p:sp>
      <p:pic>
        <p:nvPicPr>
          <p:cNvPr id="7" name="Picture 14"/>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29163" y="197374"/>
            <a:ext cx="911785" cy="973570"/>
          </a:xfrm>
          <a:prstGeom prst="rect">
            <a:avLst/>
          </a:prstGeom>
          <a:noFill/>
          <a:ln w="9525" algn="ctr">
            <a:noFill/>
            <a:miter lim="800000"/>
            <a:headEnd/>
            <a:tailEnd/>
          </a:ln>
        </p:spPr>
      </p:pic>
    </p:spTree>
    <p:extLst>
      <p:ext uri="{BB962C8B-B14F-4D97-AF65-F5344CB8AC3E}">
        <p14:creationId xmlns:p14="http://schemas.microsoft.com/office/powerpoint/2010/main" val="4225248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47DF18ED-2199-4C74-B269-6F252CDABC5D}" type="slidenum">
              <a:rPr lang="en-US" smtClean="0"/>
              <a:pPr/>
              <a:t>‹#›</a:t>
            </a:fld>
            <a:endParaRPr lang="en-US" dirty="0"/>
          </a:p>
        </p:txBody>
      </p:sp>
      <p:cxnSp>
        <p:nvCxnSpPr>
          <p:cNvPr id="8" name="Straight Connector 7"/>
          <p:cNvCxnSpPr/>
          <p:nvPr userDrawn="1"/>
        </p:nvCxnSpPr>
        <p:spPr>
          <a:xfrm>
            <a:off x="258098" y="1227699"/>
            <a:ext cx="8627806"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2083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3"/>
            <a:ext cx="2057400" cy="365125"/>
          </a:xfrm>
          <a:prstGeom prst="rect">
            <a:avLst/>
          </a:prstGeom>
        </p:spPr>
        <p:txBody>
          <a:bodyPr/>
          <a:lstStyle/>
          <a:p>
            <a:r>
              <a:rPr lang="en-US" smtClean="0"/>
              <a:t>5/24/2016</a:t>
            </a:r>
            <a:endParaRPr lang="en-US"/>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r>
              <a:rPr lang="en-US" smtClean="0"/>
              <a:t>DRAFT</a:t>
            </a:r>
            <a:endParaRPr lang="en-US"/>
          </a:p>
        </p:txBody>
      </p:sp>
      <p:sp>
        <p:nvSpPr>
          <p:cNvPr id="6" name="Slide Number Placeholder 5"/>
          <p:cNvSpPr>
            <a:spLocks noGrp="1"/>
          </p:cNvSpPr>
          <p:nvPr>
            <p:ph type="sldNum" sz="quarter" idx="12"/>
          </p:nvPr>
        </p:nvSpPr>
        <p:spPr/>
        <p:txBody>
          <a:bodyPr/>
          <a:lstStyle/>
          <a:p>
            <a:fld id="{8D7F5162-630E-47B8-93DC-C07141712E80}" type="slidenum">
              <a:rPr lang="en-US" smtClean="0"/>
              <a:t>‹#›</a:t>
            </a:fld>
            <a:endParaRPr lang="en-US"/>
          </a:p>
        </p:txBody>
      </p:sp>
    </p:spTree>
    <p:extLst>
      <p:ext uri="{BB962C8B-B14F-4D97-AF65-F5344CB8AC3E}">
        <p14:creationId xmlns:p14="http://schemas.microsoft.com/office/powerpoint/2010/main" val="2304268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3"/>
            <a:ext cx="2057400" cy="365125"/>
          </a:xfrm>
          <a:prstGeom prst="rect">
            <a:avLst/>
          </a:prstGeom>
        </p:spPr>
        <p:txBody>
          <a:bodyPr/>
          <a:lstStyle/>
          <a:p>
            <a:r>
              <a:rPr lang="en-US" smtClean="0"/>
              <a:t>5/24/2016</a:t>
            </a:r>
            <a:endParaRPr lang="en-US"/>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r>
              <a:rPr lang="en-US" smtClean="0"/>
              <a:t>DRAFT</a:t>
            </a:r>
            <a:endParaRPr lang="en-US"/>
          </a:p>
        </p:txBody>
      </p:sp>
      <p:sp>
        <p:nvSpPr>
          <p:cNvPr id="7" name="Slide Number Placeholder 6"/>
          <p:cNvSpPr>
            <a:spLocks noGrp="1"/>
          </p:cNvSpPr>
          <p:nvPr>
            <p:ph type="sldNum" sz="quarter" idx="12"/>
          </p:nvPr>
        </p:nvSpPr>
        <p:spPr/>
        <p:txBody>
          <a:bodyPr/>
          <a:lstStyle/>
          <a:p>
            <a:fld id="{8D7F5162-630E-47B8-93DC-C07141712E80}" type="slidenum">
              <a:rPr lang="en-US" smtClean="0"/>
              <a:t>‹#›</a:t>
            </a:fld>
            <a:endParaRPr lang="en-US"/>
          </a:p>
        </p:txBody>
      </p:sp>
    </p:spTree>
    <p:extLst>
      <p:ext uri="{BB962C8B-B14F-4D97-AF65-F5344CB8AC3E}">
        <p14:creationId xmlns:p14="http://schemas.microsoft.com/office/powerpoint/2010/main" val="2032355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3"/>
            <a:ext cx="2057400" cy="365125"/>
          </a:xfrm>
          <a:prstGeom prst="rect">
            <a:avLst/>
          </a:prstGeom>
        </p:spPr>
        <p:txBody>
          <a:bodyPr/>
          <a:lstStyle/>
          <a:p>
            <a:r>
              <a:rPr lang="en-US" smtClean="0"/>
              <a:t>5/24/2016</a:t>
            </a:r>
            <a:endParaRPr lang="en-US"/>
          </a:p>
        </p:txBody>
      </p:sp>
      <p:sp>
        <p:nvSpPr>
          <p:cNvPr id="8" name="Footer Placeholder 7"/>
          <p:cNvSpPr>
            <a:spLocks noGrp="1"/>
          </p:cNvSpPr>
          <p:nvPr>
            <p:ph type="ftr" sz="quarter" idx="11"/>
          </p:nvPr>
        </p:nvSpPr>
        <p:spPr>
          <a:xfrm>
            <a:off x="3028950" y="6356353"/>
            <a:ext cx="3086100" cy="365125"/>
          </a:xfrm>
          <a:prstGeom prst="rect">
            <a:avLst/>
          </a:prstGeom>
        </p:spPr>
        <p:txBody>
          <a:bodyPr/>
          <a:lstStyle/>
          <a:p>
            <a:r>
              <a:rPr lang="en-US" smtClean="0"/>
              <a:t>DRAFT</a:t>
            </a:r>
            <a:endParaRPr lang="en-US"/>
          </a:p>
        </p:txBody>
      </p:sp>
      <p:sp>
        <p:nvSpPr>
          <p:cNvPr id="9" name="Slide Number Placeholder 8"/>
          <p:cNvSpPr>
            <a:spLocks noGrp="1"/>
          </p:cNvSpPr>
          <p:nvPr>
            <p:ph type="sldNum" sz="quarter" idx="12"/>
          </p:nvPr>
        </p:nvSpPr>
        <p:spPr/>
        <p:txBody>
          <a:bodyPr/>
          <a:lstStyle/>
          <a:p>
            <a:fld id="{8D7F5162-630E-47B8-93DC-C07141712E80}" type="slidenum">
              <a:rPr lang="en-US" smtClean="0"/>
              <a:t>‹#›</a:t>
            </a:fld>
            <a:endParaRPr lang="en-US"/>
          </a:p>
        </p:txBody>
      </p:sp>
    </p:spTree>
    <p:extLst>
      <p:ext uri="{BB962C8B-B14F-4D97-AF65-F5344CB8AC3E}">
        <p14:creationId xmlns:p14="http://schemas.microsoft.com/office/powerpoint/2010/main" val="3618620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3"/>
            <a:ext cx="2057400" cy="365125"/>
          </a:xfrm>
          <a:prstGeom prst="rect">
            <a:avLst/>
          </a:prstGeom>
        </p:spPr>
        <p:txBody>
          <a:bodyPr/>
          <a:lstStyle/>
          <a:p>
            <a:r>
              <a:rPr lang="en-US" smtClean="0"/>
              <a:t>5/24/2016</a:t>
            </a:r>
            <a:endParaRPr lang="en-US"/>
          </a:p>
        </p:txBody>
      </p:sp>
      <p:sp>
        <p:nvSpPr>
          <p:cNvPr id="4" name="Footer Placeholder 3"/>
          <p:cNvSpPr>
            <a:spLocks noGrp="1"/>
          </p:cNvSpPr>
          <p:nvPr>
            <p:ph type="ftr" sz="quarter" idx="11"/>
          </p:nvPr>
        </p:nvSpPr>
        <p:spPr>
          <a:xfrm>
            <a:off x="3028950" y="6356353"/>
            <a:ext cx="3086100" cy="365125"/>
          </a:xfrm>
          <a:prstGeom prst="rect">
            <a:avLst/>
          </a:prstGeom>
        </p:spPr>
        <p:txBody>
          <a:bodyPr/>
          <a:lstStyle/>
          <a:p>
            <a:r>
              <a:rPr lang="en-US" smtClean="0"/>
              <a:t>DRAFT</a:t>
            </a:r>
            <a:endParaRPr lang="en-US"/>
          </a:p>
        </p:txBody>
      </p:sp>
      <p:sp>
        <p:nvSpPr>
          <p:cNvPr id="5" name="Slide Number Placeholder 4"/>
          <p:cNvSpPr>
            <a:spLocks noGrp="1"/>
          </p:cNvSpPr>
          <p:nvPr>
            <p:ph type="sldNum" sz="quarter" idx="12"/>
          </p:nvPr>
        </p:nvSpPr>
        <p:spPr/>
        <p:txBody>
          <a:bodyPr/>
          <a:lstStyle/>
          <a:p>
            <a:fld id="{8D7F5162-630E-47B8-93DC-C07141712E80}" type="slidenum">
              <a:rPr lang="en-US" smtClean="0"/>
              <a:t>‹#›</a:t>
            </a:fld>
            <a:endParaRPr lang="en-US"/>
          </a:p>
        </p:txBody>
      </p:sp>
    </p:spTree>
    <p:extLst>
      <p:ext uri="{BB962C8B-B14F-4D97-AF65-F5344CB8AC3E}">
        <p14:creationId xmlns:p14="http://schemas.microsoft.com/office/powerpoint/2010/main" val="3261236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3"/>
            <a:ext cx="2057400" cy="365125"/>
          </a:xfrm>
          <a:prstGeom prst="rect">
            <a:avLst/>
          </a:prstGeom>
        </p:spPr>
        <p:txBody>
          <a:bodyPr/>
          <a:lstStyle/>
          <a:p>
            <a:r>
              <a:rPr lang="en-US" smtClean="0"/>
              <a:t>5/24/2016</a:t>
            </a:r>
            <a:endParaRPr lang="en-US"/>
          </a:p>
        </p:txBody>
      </p:sp>
      <p:sp>
        <p:nvSpPr>
          <p:cNvPr id="3" name="Footer Placeholder 2"/>
          <p:cNvSpPr>
            <a:spLocks noGrp="1"/>
          </p:cNvSpPr>
          <p:nvPr>
            <p:ph type="ftr" sz="quarter" idx="11"/>
          </p:nvPr>
        </p:nvSpPr>
        <p:spPr>
          <a:xfrm>
            <a:off x="3028950" y="6356353"/>
            <a:ext cx="3086100" cy="365125"/>
          </a:xfrm>
          <a:prstGeom prst="rect">
            <a:avLst/>
          </a:prstGeom>
        </p:spPr>
        <p:txBody>
          <a:bodyPr/>
          <a:lstStyle/>
          <a:p>
            <a:r>
              <a:rPr lang="en-US" smtClean="0"/>
              <a:t>DRAFT</a:t>
            </a:r>
            <a:endParaRPr lang="en-US"/>
          </a:p>
        </p:txBody>
      </p:sp>
      <p:sp>
        <p:nvSpPr>
          <p:cNvPr id="4" name="Slide Number Placeholder 3"/>
          <p:cNvSpPr>
            <a:spLocks noGrp="1"/>
          </p:cNvSpPr>
          <p:nvPr>
            <p:ph type="sldNum" sz="quarter" idx="12"/>
          </p:nvPr>
        </p:nvSpPr>
        <p:spPr/>
        <p:txBody>
          <a:bodyPr/>
          <a:lstStyle/>
          <a:p>
            <a:fld id="{8D7F5162-630E-47B8-93DC-C07141712E80}" type="slidenum">
              <a:rPr lang="en-US" smtClean="0"/>
              <a:t>‹#›</a:t>
            </a:fld>
            <a:endParaRPr lang="en-US"/>
          </a:p>
        </p:txBody>
      </p:sp>
    </p:spTree>
    <p:extLst>
      <p:ext uri="{BB962C8B-B14F-4D97-AF65-F5344CB8AC3E}">
        <p14:creationId xmlns:p14="http://schemas.microsoft.com/office/powerpoint/2010/main" val="3429136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3"/>
            <a:ext cx="2057400" cy="365125"/>
          </a:xfrm>
          <a:prstGeom prst="rect">
            <a:avLst/>
          </a:prstGeom>
        </p:spPr>
        <p:txBody>
          <a:bodyPr/>
          <a:lstStyle/>
          <a:p>
            <a:r>
              <a:rPr lang="en-US" smtClean="0"/>
              <a:t>5/24/2016</a:t>
            </a:r>
            <a:endParaRPr lang="en-US"/>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r>
              <a:rPr lang="en-US" smtClean="0"/>
              <a:t>DRAFT</a:t>
            </a:r>
            <a:endParaRPr lang="en-US"/>
          </a:p>
        </p:txBody>
      </p:sp>
      <p:sp>
        <p:nvSpPr>
          <p:cNvPr id="7" name="Slide Number Placeholder 6"/>
          <p:cNvSpPr>
            <a:spLocks noGrp="1"/>
          </p:cNvSpPr>
          <p:nvPr>
            <p:ph type="sldNum" sz="quarter" idx="12"/>
          </p:nvPr>
        </p:nvSpPr>
        <p:spPr/>
        <p:txBody>
          <a:bodyPr/>
          <a:lstStyle/>
          <a:p>
            <a:fld id="{8D7F5162-630E-47B8-93DC-C07141712E80}" type="slidenum">
              <a:rPr lang="en-US" smtClean="0"/>
              <a:t>‹#›</a:t>
            </a:fld>
            <a:endParaRPr lang="en-US"/>
          </a:p>
        </p:txBody>
      </p:sp>
    </p:spTree>
    <p:extLst>
      <p:ext uri="{BB962C8B-B14F-4D97-AF65-F5344CB8AC3E}">
        <p14:creationId xmlns:p14="http://schemas.microsoft.com/office/powerpoint/2010/main" val="3905359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3"/>
            <a:ext cx="2057400" cy="365125"/>
          </a:xfrm>
          <a:prstGeom prst="rect">
            <a:avLst/>
          </a:prstGeom>
        </p:spPr>
        <p:txBody>
          <a:bodyPr/>
          <a:lstStyle/>
          <a:p>
            <a:r>
              <a:rPr lang="en-US" smtClean="0"/>
              <a:t>5/24/2016</a:t>
            </a:r>
            <a:endParaRPr lang="en-US"/>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r>
              <a:rPr lang="en-US" smtClean="0"/>
              <a:t>DRAFT</a:t>
            </a:r>
            <a:endParaRPr lang="en-US"/>
          </a:p>
        </p:txBody>
      </p:sp>
      <p:sp>
        <p:nvSpPr>
          <p:cNvPr id="7" name="Slide Number Placeholder 6"/>
          <p:cNvSpPr>
            <a:spLocks noGrp="1"/>
          </p:cNvSpPr>
          <p:nvPr>
            <p:ph type="sldNum" sz="quarter" idx="12"/>
          </p:nvPr>
        </p:nvSpPr>
        <p:spPr/>
        <p:txBody>
          <a:bodyPr/>
          <a:lstStyle/>
          <a:p>
            <a:fld id="{8D7F5162-630E-47B8-93DC-C07141712E80}" type="slidenum">
              <a:rPr lang="en-US" smtClean="0"/>
              <a:t>‹#›</a:t>
            </a:fld>
            <a:endParaRPr lang="en-US"/>
          </a:p>
        </p:txBody>
      </p:sp>
    </p:spTree>
    <p:extLst>
      <p:ext uri="{BB962C8B-B14F-4D97-AF65-F5344CB8AC3E}">
        <p14:creationId xmlns:p14="http://schemas.microsoft.com/office/powerpoint/2010/main" val="292926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3"/>
            <a:ext cx="2057400" cy="365125"/>
          </a:xfrm>
          <a:prstGeom prst="rect">
            <a:avLst/>
          </a:prstGeom>
        </p:spPr>
        <p:txBody>
          <a:bodyPr/>
          <a:lstStyle/>
          <a:p>
            <a:r>
              <a:rPr lang="en-US" smtClean="0"/>
              <a:t>5/24/2016</a:t>
            </a:r>
            <a:endParaRPr lang="en-US"/>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r>
              <a:rPr lang="en-US" smtClean="0"/>
              <a:t>DRAFT</a:t>
            </a:r>
            <a:endParaRPr lang="en-US"/>
          </a:p>
        </p:txBody>
      </p:sp>
      <p:sp>
        <p:nvSpPr>
          <p:cNvPr id="6" name="Slide Number Placeholder 5"/>
          <p:cNvSpPr>
            <a:spLocks noGrp="1"/>
          </p:cNvSpPr>
          <p:nvPr>
            <p:ph type="sldNum" sz="quarter" idx="12"/>
          </p:nvPr>
        </p:nvSpPr>
        <p:spPr/>
        <p:txBody>
          <a:bodyPr/>
          <a:lstStyle/>
          <a:p>
            <a:fld id="{8D7F5162-630E-47B8-93DC-C07141712E80}" type="slidenum">
              <a:rPr lang="en-US" smtClean="0"/>
              <a:t>‹#›</a:t>
            </a:fld>
            <a:endParaRPr lang="en-US"/>
          </a:p>
        </p:txBody>
      </p:sp>
    </p:spTree>
    <p:extLst>
      <p:ext uri="{BB962C8B-B14F-4D97-AF65-F5344CB8AC3E}">
        <p14:creationId xmlns:p14="http://schemas.microsoft.com/office/powerpoint/2010/main" val="2131382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3"/>
            <a:ext cx="2057400" cy="365125"/>
          </a:xfrm>
          <a:prstGeom prst="rect">
            <a:avLst/>
          </a:prstGeom>
        </p:spPr>
        <p:txBody>
          <a:bodyPr/>
          <a:lstStyle/>
          <a:p>
            <a:r>
              <a:rPr lang="en-US" smtClean="0"/>
              <a:t>5/24/2016</a:t>
            </a:r>
            <a:endParaRPr lang="en-US"/>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r>
              <a:rPr lang="en-US" smtClean="0"/>
              <a:t>DRAFT</a:t>
            </a:r>
            <a:endParaRPr lang="en-US"/>
          </a:p>
        </p:txBody>
      </p:sp>
      <p:sp>
        <p:nvSpPr>
          <p:cNvPr id="6" name="Slide Number Placeholder 5"/>
          <p:cNvSpPr>
            <a:spLocks noGrp="1"/>
          </p:cNvSpPr>
          <p:nvPr>
            <p:ph type="sldNum" sz="quarter" idx="12"/>
          </p:nvPr>
        </p:nvSpPr>
        <p:spPr/>
        <p:txBody>
          <a:bodyPr/>
          <a:lstStyle/>
          <a:p>
            <a:fld id="{8D7F5162-630E-47B8-93DC-C07141712E80}" type="slidenum">
              <a:rPr lang="en-US" smtClean="0"/>
              <a:t>‹#›</a:t>
            </a:fld>
            <a:endParaRPr lang="en-US"/>
          </a:p>
        </p:txBody>
      </p:sp>
    </p:spTree>
    <p:extLst>
      <p:ext uri="{BB962C8B-B14F-4D97-AF65-F5344CB8AC3E}">
        <p14:creationId xmlns:p14="http://schemas.microsoft.com/office/powerpoint/2010/main" val="2626764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71118" y="365128"/>
            <a:ext cx="6801767" cy="57139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58098" y="1227699"/>
            <a:ext cx="8627806" cy="494926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828503" y="6356149"/>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D7F5162-630E-47B8-93DC-C07141712E80}" type="slidenum">
              <a:rPr lang="en-US" smtClean="0"/>
              <a:pPr/>
              <a:t>‹#›</a:t>
            </a:fld>
            <a:endParaRPr lang="en-US" dirty="0"/>
          </a:p>
        </p:txBody>
      </p:sp>
      <p:pic>
        <p:nvPicPr>
          <p:cNvPr id="7" name="Picture 158" descr="nasa_logo_small"/>
          <p:cNvPicPr>
            <a:picLocks noChangeAspect="1" noChangeArrowheads="1"/>
          </p:cNvPicPr>
          <p:nvPr userDrawn="1"/>
        </p:nvPicPr>
        <p:blipFill>
          <a:blip r:embed="rId13" cstate="print"/>
          <a:srcRect/>
          <a:stretch>
            <a:fillRect/>
          </a:stretch>
        </p:blipFill>
        <p:spPr bwMode="auto">
          <a:xfrm>
            <a:off x="7876677" y="142596"/>
            <a:ext cx="1143000" cy="960437"/>
          </a:xfrm>
          <a:prstGeom prst="rect">
            <a:avLst/>
          </a:prstGeom>
          <a:noFill/>
        </p:spPr>
      </p:pic>
      <p:pic>
        <p:nvPicPr>
          <p:cNvPr id="9" name="Picture 14"/>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29163" y="197374"/>
            <a:ext cx="911785" cy="973570"/>
          </a:xfrm>
          <a:prstGeom prst="rect">
            <a:avLst/>
          </a:prstGeom>
          <a:noFill/>
          <a:ln w="9525" algn="ctr">
            <a:noFill/>
            <a:miter lim="800000"/>
            <a:headEnd/>
            <a:tailEnd/>
          </a:ln>
        </p:spPr>
      </p:pic>
      <p:cxnSp>
        <p:nvCxnSpPr>
          <p:cNvPr id="10" name="Straight Connector 9"/>
          <p:cNvCxnSpPr/>
          <p:nvPr userDrawn="1"/>
        </p:nvCxnSpPr>
        <p:spPr>
          <a:xfrm>
            <a:off x="258098" y="1227699"/>
            <a:ext cx="8627806"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0776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 Id="rId9" Type="http://schemas.openxmlformats.org/officeDocument/2006/relationships/image" Target="../media/image16.jpe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emf"/><Relationship Id="rId5" Type="http://schemas.openxmlformats.org/officeDocument/2006/relationships/image" Target="../media/image26.jpeg"/><Relationship Id="rId4" Type="http://schemas.openxmlformats.org/officeDocument/2006/relationships/image" Target="../media/image25.emf"/></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hyperlink" Target="http://www.southpolestation.com/1011/aerials/stationfront0.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247" y="1562372"/>
            <a:ext cx="8581103" cy="2387600"/>
          </a:xfrm>
        </p:spPr>
        <p:txBody>
          <a:bodyPr>
            <a:noAutofit/>
          </a:bodyPr>
          <a:lstStyle/>
          <a:p>
            <a:r>
              <a:rPr lang="en-US" sz="3600" dirty="0" smtClean="0"/>
              <a:t>NASA Human Research Program (HRP) Analog Use and Lessons </a:t>
            </a:r>
            <a:r>
              <a:rPr lang="en-US" sz="3600" dirty="0" smtClean="0"/>
              <a:t>Learned</a:t>
            </a:r>
            <a:endParaRPr lang="en-US" sz="3600" dirty="0"/>
          </a:p>
        </p:txBody>
      </p:sp>
      <p:sp>
        <p:nvSpPr>
          <p:cNvPr id="3" name="Subtitle 2"/>
          <p:cNvSpPr>
            <a:spLocks noGrp="1"/>
          </p:cNvSpPr>
          <p:nvPr>
            <p:ph type="subTitle" idx="1"/>
          </p:nvPr>
        </p:nvSpPr>
        <p:spPr>
          <a:xfrm>
            <a:off x="1193798" y="4576686"/>
            <a:ext cx="6858000" cy="1655762"/>
          </a:xfrm>
        </p:spPr>
        <p:txBody>
          <a:bodyPr>
            <a:normAutofit/>
          </a:bodyPr>
          <a:lstStyle/>
          <a:p>
            <a:endParaRPr lang="en-US" sz="2000" dirty="0" smtClean="0"/>
          </a:p>
          <a:p>
            <a:r>
              <a:rPr lang="en-US" sz="2000" dirty="0" smtClean="0"/>
              <a:t>William ‘Brandon’ Vessey PhD</a:t>
            </a:r>
          </a:p>
          <a:p>
            <a:r>
              <a:rPr lang="en-US" sz="2000" dirty="0" smtClean="0"/>
              <a:t>Deputy Element Scientist for Flight Analogs, ROI</a:t>
            </a:r>
            <a:endParaRPr lang="en-US" sz="2000" dirty="0"/>
          </a:p>
        </p:txBody>
      </p:sp>
      <p:sp>
        <p:nvSpPr>
          <p:cNvPr id="6" name="Slide Number Placeholder 5"/>
          <p:cNvSpPr>
            <a:spLocks noGrp="1"/>
          </p:cNvSpPr>
          <p:nvPr>
            <p:ph type="sldNum" sz="quarter" idx="12"/>
          </p:nvPr>
        </p:nvSpPr>
        <p:spPr/>
        <p:txBody>
          <a:bodyPr/>
          <a:lstStyle/>
          <a:p>
            <a:fld id="{8D7F5162-630E-47B8-93DC-C07141712E80}" type="slidenum">
              <a:rPr lang="en-US" smtClean="0"/>
              <a:t>1</a:t>
            </a:fld>
            <a:endParaRPr lang="en-US"/>
          </a:p>
        </p:txBody>
      </p:sp>
    </p:spTree>
    <p:extLst>
      <p:ext uri="{BB962C8B-B14F-4D97-AF65-F5344CB8AC3E}">
        <p14:creationId xmlns:p14="http://schemas.microsoft.com/office/powerpoint/2010/main" val="1041834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Presentation Overview</a:t>
            </a:r>
            <a:endParaRPr lang="en-US" dirty="0"/>
          </a:p>
        </p:txBody>
      </p:sp>
      <p:sp>
        <p:nvSpPr>
          <p:cNvPr id="3" name="Content Placeholder 2"/>
          <p:cNvSpPr>
            <a:spLocks noGrp="1"/>
          </p:cNvSpPr>
          <p:nvPr>
            <p:ph idx="1"/>
          </p:nvPr>
        </p:nvSpPr>
        <p:spPr/>
        <p:txBody>
          <a:bodyPr/>
          <a:lstStyle/>
          <a:p>
            <a:r>
              <a:rPr lang="en-US" dirty="0" smtClean="0"/>
              <a:t>HRP Analogs</a:t>
            </a:r>
          </a:p>
          <a:p>
            <a:r>
              <a:rPr lang="en-US" dirty="0" smtClean="0"/>
              <a:t>Lessons Learned</a:t>
            </a:r>
          </a:p>
          <a:p>
            <a:r>
              <a:rPr lang="en-US" dirty="0" smtClean="0"/>
              <a:t>Capability Gaps</a:t>
            </a:r>
          </a:p>
          <a:p>
            <a:r>
              <a:rPr lang="en-US" dirty="0" smtClean="0"/>
              <a:t>A ‘Best in the World’ Isolation Analog for HRP</a:t>
            </a:r>
            <a:endParaRPr lang="en-US"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2</a:t>
            </a:fld>
            <a:endParaRPr lang="en-US" dirty="0"/>
          </a:p>
        </p:txBody>
      </p:sp>
    </p:spTree>
    <p:extLst>
      <p:ext uri="{BB962C8B-B14F-4D97-AF65-F5344CB8AC3E}">
        <p14:creationId xmlns:p14="http://schemas.microsoft.com/office/powerpoint/2010/main" val="414475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5"/>
          <p:cNvSpPr txBox="1">
            <a:spLocks noChangeArrowheads="1"/>
          </p:cNvSpPr>
          <p:nvPr/>
        </p:nvSpPr>
        <p:spPr bwMode="auto">
          <a:xfrm>
            <a:off x="3269902" y="288364"/>
            <a:ext cx="2920864" cy="646331"/>
          </a:xfrm>
          <a:prstGeom prst="rect">
            <a:avLst/>
          </a:prstGeom>
          <a:noFill/>
          <a:ln w="9525">
            <a:noFill/>
            <a:miter lim="800000"/>
            <a:headEnd/>
            <a:tailEnd/>
          </a:ln>
        </p:spPr>
        <p:txBody>
          <a:bodyPr wrap="none">
            <a:spAutoFit/>
          </a:bodyPr>
          <a:lstStyle/>
          <a:p>
            <a:pPr algn="ctr">
              <a:spcBef>
                <a:spcPct val="0"/>
              </a:spcBef>
              <a:buFontTx/>
              <a:buNone/>
            </a:pPr>
            <a:r>
              <a:rPr lang="en-US" sz="3600" dirty="0">
                <a:latin typeface="Arial" panose="020B0604020202020204" pitchFamily="34" charset="0"/>
                <a:cs typeface="Arial" panose="020B0604020202020204" pitchFamily="34" charset="0"/>
              </a:rPr>
              <a:t>HRP </a:t>
            </a:r>
            <a:r>
              <a:rPr lang="en-US" sz="3600" dirty="0" smtClean="0">
                <a:latin typeface="Arial" panose="020B0604020202020204" pitchFamily="34" charset="0"/>
                <a:cs typeface="Arial" panose="020B0604020202020204" pitchFamily="34" charset="0"/>
              </a:rPr>
              <a:t>Analogs</a:t>
            </a:r>
            <a:endParaRPr lang="en-US" sz="2800" dirty="0">
              <a:solidFill>
                <a:srgbClr val="000000"/>
              </a:solidFill>
              <a:latin typeface="Arial" panose="020B0604020202020204" pitchFamily="34" charset="0"/>
              <a:cs typeface="Arial" panose="020B0604020202020204" pitchFamily="34" charset="0"/>
            </a:endParaRPr>
          </a:p>
        </p:txBody>
      </p:sp>
      <p:sp>
        <p:nvSpPr>
          <p:cNvPr id="10" name="Content Placeholder 5"/>
          <p:cNvSpPr>
            <a:spLocks noGrp="1"/>
          </p:cNvSpPr>
          <p:nvPr>
            <p:ph idx="1"/>
          </p:nvPr>
        </p:nvSpPr>
        <p:spPr>
          <a:xfrm>
            <a:off x="106923" y="1172542"/>
            <a:ext cx="8763000" cy="2219612"/>
          </a:xfrm>
        </p:spPr>
        <p:txBody>
          <a:bodyPr/>
          <a:lstStyle/>
          <a:p>
            <a:r>
              <a:rPr lang="en-US" b="1" dirty="0"/>
              <a:t>Why </a:t>
            </a:r>
            <a:r>
              <a:rPr lang="en-US" b="1" dirty="0" smtClean="0"/>
              <a:t>does HRP </a:t>
            </a:r>
            <a:r>
              <a:rPr lang="en-US" b="1" dirty="0"/>
              <a:t>use </a:t>
            </a:r>
            <a:r>
              <a:rPr lang="en-US" b="1" dirty="0" smtClean="0"/>
              <a:t>Analogs?</a:t>
            </a:r>
            <a:endParaRPr lang="en-US" b="1" dirty="0"/>
          </a:p>
          <a:p>
            <a:pPr lvl="1"/>
            <a:r>
              <a:rPr lang="en-US" sz="1800" dirty="0"/>
              <a:t>Analogs provide conditions similar to some (but not all) conditions encountered in space flight such as:</a:t>
            </a:r>
          </a:p>
          <a:p>
            <a:pPr lvl="2"/>
            <a:r>
              <a:rPr lang="en-US" sz="1600" dirty="0"/>
              <a:t>Isolation</a:t>
            </a:r>
          </a:p>
          <a:p>
            <a:pPr lvl="2"/>
            <a:r>
              <a:rPr lang="en-US" sz="1600" dirty="0"/>
              <a:t>Confinement</a:t>
            </a:r>
          </a:p>
          <a:p>
            <a:pPr lvl="2"/>
            <a:r>
              <a:rPr lang="en-US" sz="1600" dirty="0"/>
              <a:t>Physiological stressors</a:t>
            </a:r>
          </a:p>
          <a:p>
            <a:pPr lvl="2"/>
            <a:r>
              <a:rPr lang="en-US" sz="1600" dirty="0"/>
              <a:t>Environmental danger</a:t>
            </a:r>
          </a:p>
          <a:p>
            <a:endParaRPr lang="en-US" dirty="0"/>
          </a:p>
        </p:txBody>
      </p:sp>
      <p:pic>
        <p:nvPicPr>
          <p:cNvPr id="11"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400" y="4572000"/>
            <a:ext cx="2209800" cy="149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Content Placeholder 5"/>
          <p:cNvSpPr txBox="1">
            <a:spLocks/>
          </p:cNvSpPr>
          <p:nvPr/>
        </p:nvSpPr>
        <p:spPr bwMode="auto">
          <a:xfrm>
            <a:off x="1778241" y="4069978"/>
            <a:ext cx="7365759" cy="22196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r>
              <a:rPr lang="en-US" sz="2800" b="1" dirty="0"/>
              <a:t>Benefits to HRP</a:t>
            </a:r>
          </a:p>
          <a:p>
            <a:pPr lvl="1">
              <a:buFont typeface="Symbol" panose="05050102010706020507" pitchFamily="18" charset="2"/>
              <a:buChar char="·"/>
            </a:pPr>
            <a:r>
              <a:rPr lang="en-US" sz="1800" dirty="0" smtClean="0"/>
              <a:t>Studies completed more </a:t>
            </a:r>
            <a:r>
              <a:rPr lang="en-US" sz="1800" dirty="0"/>
              <a:t>quickly and less expensively than flight studies</a:t>
            </a:r>
          </a:p>
          <a:p>
            <a:pPr lvl="1">
              <a:buFont typeface="Symbol" panose="05050102010706020507" pitchFamily="18" charset="2"/>
              <a:buChar char="·"/>
            </a:pPr>
            <a:r>
              <a:rPr lang="en-US" sz="1800" dirty="0" smtClean="0"/>
              <a:t>Used as </a:t>
            </a:r>
            <a:r>
              <a:rPr lang="en-US" sz="1800" dirty="0"/>
              <a:t>a “proving ground” before studies or countermeasures are implemented in space</a:t>
            </a:r>
          </a:p>
          <a:p>
            <a:pPr lvl="1">
              <a:buFont typeface="Symbol" panose="05050102010706020507" pitchFamily="18" charset="2"/>
              <a:buChar char="·"/>
            </a:pPr>
            <a:r>
              <a:rPr lang="en-US" sz="1800" dirty="0" smtClean="0"/>
              <a:t>A </a:t>
            </a:r>
            <a:r>
              <a:rPr lang="en-US" sz="1800" dirty="0"/>
              <a:t>more “controlled” environment, often more repeatable scenarios, and higher </a:t>
            </a:r>
            <a:r>
              <a:rPr lang="en-US" sz="1800" dirty="0" smtClean="0"/>
              <a:t>sample size </a:t>
            </a:r>
            <a:r>
              <a:rPr lang="en-US" sz="1800" dirty="0"/>
              <a:t>than available in space</a:t>
            </a:r>
          </a:p>
          <a:p>
            <a:pPr lvl="2"/>
            <a:endParaRPr lang="en-US" sz="2000" kern="0" dirty="0"/>
          </a:p>
          <a:p>
            <a:endParaRPr lang="en-US" sz="2800" kern="0" dirty="0"/>
          </a:p>
        </p:txBody>
      </p:sp>
      <p:pic>
        <p:nvPicPr>
          <p:cNvPr id="17" name="Picture 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57961" y="2376597"/>
            <a:ext cx="5022362" cy="1437119"/>
          </a:xfrm>
          <a:prstGeom prst="rect">
            <a:avLst/>
          </a:prstGeom>
        </p:spPr>
      </p:pic>
    </p:spTree>
    <p:extLst>
      <p:ext uri="{BB962C8B-B14F-4D97-AF65-F5344CB8AC3E}">
        <p14:creationId xmlns:p14="http://schemas.microsoft.com/office/powerpoint/2010/main" val="2938405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228600"/>
            <a:ext cx="8229600" cy="523220"/>
          </a:xfrm>
        </p:spPr>
        <p:txBody>
          <a:bodyPr>
            <a:spAutoFit/>
          </a:bodyPr>
          <a:lstStyle/>
          <a:p>
            <a:r>
              <a:rPr lang="en-US" sz="2800" dirty="0"/>
              <a:t>Analogs Currently Used by HRP</a:t>
            </a:r>
          </a:p>
        </p:txBody>
      </p:sp>
      <p:sp>
        <p:nvSpPr>
          <p:cNvPr id="3" name="Text Placeholder 2"/>
          <p:cNvSpPr>
            <a:spLocks noGrp="1"/>
          </p:cNvSpPr>
          <p:nvPr>
            <p:ph type="body" idx="1"/>
          </p:nvPr>
        </p:nvSpPr>
        <p:spPr>
          <a:xfrm>
            <a:off x="457200" y="1308103"/>
            <a:ext cx="4040188" cy="639763"/>
          </a:xfrm>
          <a:ln>
            <a:solidFill>
              <a:schemeClr val="tx1"/>
            </a:solidFill>
          </a:ln>
        </p:spPr>
        <p:txBody>
          <a:bodyPr anchor="ctr"/>
          <a:lstStyle/>
          <a:p>
            <a:pPr algn="ctr"/>
            <a:r>
              <a:rPr lang="en-US" sz="2000" dirty="0"/>
              <a:t>Isolated, Confined, Control</a:t>
            </a:r>
          </a:p>
        </p:txBody>
      </p:sp>
      <p:sp>
        <p:nvSpPr>
          <p:cNvPr id="7" name="Text Placeholder 6"/>
          <p:cNvSpPr>
            <a:spLocks noGrp="1"/>
          </p:cNvSpPr>
          <p:nvPr>
            <p:ph type="body" sz="quarter" idx="3"/>
          </p:nvPr>
        </p:nvSpPr>
        <p:spPr>
          <a:xfrm>
            <a:off x="4978512" y="1308501"/>
            <a:ext cx="3722145" cy="639763"/>
          </a:xfrm>
          <a:noFill/>
          <a:ln>
            <a:solidFill>
              <a:schemeClr val="tx1"/>
            </a:solidFill>
          </a:ln>
        </p:spPr>
        <p:txBody>
          <a:bodyPr anchor="ctr"/>
          <a:lstStyle/>
          <a:p>
            <a:pPr algn="ctr"/>
            <a:r>
              <a:rPr lang="en-US" sz="2000" dirty="0"/>
              <a:t>Isolated, Confined, Extreme</a:t>
            </a:r>
          </a:p>
        </p:txBody>
      </p:sp>
      <p:grpSp>
        <p:nvGrpSpPr>
          <p:cNvPr id="9" name="Group 8"/>
          <p:cNvGrpSpPr/>
          <p:nvPr/>
        </p:nvGrpSpPr>
        <p:grpSpPr>
          <a:xfrm>
            <a:off x="380999" y="2094787"/>
            <a:ext cx="2895600" cy="1898237"/>
            <a:chOff x="3200399" y="1389343"/>
            <a:chExt cx="2743200" cy="1926614"/>
          </a:xfrm>
        </p:grpSpPr>
        <p:pic>
          <p:nvPicPr>
            <p:cNvPr id="11" name="Picture 1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85196" y="1389343"/>
              <a:ext cx="2373608" cy="1321308"/>
            </a:xfrm>
            <a:prstGeom prst="rect">
              <a:avLst/>
            </a:prstGeom>
          </p:spPr>
        </p:pic>
        <p:sp>
          <p:nvSpPr>
            <p:cNvPr id="12" name="Rectangle 11"/>
            <p:cNvSpPr/>
            <p:nvPr/>
          </p:nvSpPr>
          <p:spPr>
            <a:xfrm>
              <a:off x="3200399" y="2741182"/>
              <a:ext cx="2743200" cy="574775"/>
            </a:xfrm>
            <a:prstGeom prst="rect">
              <a:avLst/>
            </a:prstGeom>
          </p:spPr>
          <p:txBody>
            <a:bodyPr wrap="square">
              <a:spAutoFit/>
            </a:bodyPr>
            <a:lstStyle/>
            <a:p>
              <a:pPr algn="ctr">
                <a:buNone/>
              </a:pPr>
              <a:r>
                <a:rPr lang="en-US" sz="1400" dirty="0"/>
                <a:t>Human Exploration </a:t>
              </a:r>
            </a:p>
            <a:p>
              <a:pPr algn="ctr">
                <a:buNone/>
              </a:pPr>
              <a:r>
                <a:rPr lang="en-US" sz="1400" dirty="0"/>
                <a:t>Research Analog (HERA)</a:t>
              </a:r>
            </a:p>
          </p:txBody>
        </p:sp>
      </p:grpSp>
      <p:grpSp>
        <p:nvGrpSpPr>
          <p:cNvPr id="19" name="Group 18"/>
          <p:cNvGrpSpPr/>
          <p:nvPr/>
        </p:nvGrpSpPr>
        <p:grpSpPr>
          <a:xfrm>
            <a:off x="5207066" y="2094417"/>
            <a:ext cx="3201356" cy="1965422"/>
            <a:chOff x="5713762" y="2141866"/>
            <a:chExt cx="2385665" cy="1667391"/>
          </a:xfrm>
        </p:grpSpPr>
        <p:pic>
          <p:nvPicPr>
            <p:cNvPr id="17" name="Picture 1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713762" y="2141866"/>
              <a:ext cx="2385665" cy="1396338"/>
            </a:xfrm>
            <a:prstGeom prst="rect">
              <a:avLst/>
            </a:prstGeom>
          </p:spPr>
        </p:pic>
        <p:sp>
          <p:nvSpPr>
            <p:cNvPr id="18" name="Rectangle 17"/>
            <p:cNvSpPr/>
            <p:nvPr/>
          </p:nvSpPr>
          <p:spPr>
            <a:xfrm>
              <a:off x="6156998" y="3548150"/>
              <a:ext cx="1569897" cy="261107"/>
            </a:xfrm>
            <a:prstGeom prst="rect">
              <a:avLst/>
            </a:prstGeom>
          </p:spPr>
          <p:txBody>
            <a:bodyPr wrap="none">
              <a:spAutoFit/>
            </a:bodyPr>
            <a:lstStyle/>
            <a:p>
              <a:pPr algn="ctr">
                <a:buNone/>
              </a:pPr>
              <a:r>
                <a:rPr lang="en-US" sz="1400" dirty="0"/>
                <a:t>Antarctic Stations (NSF)</a:t>
              </a:r>
            </a:p>
          </p:txBody>
        </p:sp>
      </p:grpSp>
      <p:grpSp>
        <p:nvGrpSpPr>
          <p:cNvPr id="4" name="Group 3"/>
          <p:cNvGrpSpPr/>
          <p:nvPr/>
        </p:nvGrpSpPr>
        <p:grpSpPr>
          <a:xfrm>
            <a:off x="1617382" y="4128938"/>
            <a:ext cx="2799900" cy="2068433"/>
            <a:chOff x="4757093" y="3810000"/>
            <a:chExt cx="3317892" cy="2312757"/>
          </a:xfrm>
        </p:grpSpPr>
        <p:sp>
          <p:nvSpPr>
            <p:cNvPr id="21" name="Rectangle 20"/>
            <p:cNvSpPr/>
            <p:nvPr/>
          </p:nvSpPr>
          <p:spPr>
            <a:xfrm>
              <a:off x="4757093" y="5489555"/>
              <a:ext cx="3317892" cy="633202"/>
            </a:xfrm>
            <a:prstGeom prst="rect">
              <a:avLst/>
            </a:prstGeom>
          </p:spPr>
          <p:txBody>
            <a:bodyPr wrap="square">
              <a:spAutoFit/>
            </a:bodyPr>
            <a:lstStyle/>
            <a:p>
              <a:pPr algn="ctr">
                <a:buNone/>
              </a:pPr>
              <a:r>
                <a:rPr lang="en-US" sz="1400" dirty="0"/>
                <a:t>IBMP Ground-based </a:t>
              </a:r>
            </a:p>
            <a:p>
              <a:pPr algn="ctr">
                <a:buNone/>
              </a:pPr>
              <a:r>
                <a:rPr lang="en-US" sz="1400" dirty="0"/>
                <a:t>Experimental Complex (NEK)</a:t>
              </a:r>
            </a:p>
          </p:txBody>
        </p:sp>
        <p:pic>
          <p:nvPicPr>
            <p:cNvPr id="22" name="Picture 2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81600" y="3810000"/>
              <a:ext cx="2468880" cy="1645920"/>
            </a:xfrm>
            <a:prstGeom prst="rect">
              <a:avLst/>
            </a:prstGeom>
          </p:spPr>
        </p:pic>
      </p:grpSp>
      <p:sp>
        <p:nvSpPr>
          <p:cNvPr id="16" name="Rectangle 15"/>
          <p:cNvSpPr/>
          <p:nvPr/>
        </p:nvSpPr>
        <p:spPr bwMode="auto">
          <a:xfrm>
            <a:off x="471055" y="2022898"/>
            <a:ext cx="4026333" cy="4344967"/>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23" name="Rectangle 22"/>
          <p:cNvSpPr/>
          <p:nvPr/>
        </p:nvSpPr>
        <p:spPr bwMode="auto">
          <a:xfrm>
            <a:off x="4979123" y="2025818"/>
            <a:ext cx="3721533" cy="210312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24" name="Text Placeholder 6"/>
          <p:cNvSpPr txBox="1">
            <a:spLocks/>
          </p:cNvSpPr>
          <p:nvPr/>
        </p:nvSpPr>
        <p:spPr bwMode="auto">
          <a:xfrm>
            <a:off x="4912200" y="4200092"/>
            <a:ext cx="3883111" cy="639763"/>
          </a:xfrm>
          <a:prstGeom prst="rect">
            <a:avLst/>
          </a:prstGeom>
          <a:noFill/>
          <a:ln w="9525">
            <a:solidFill>
              <a:schemeClr val="tx1"/>
            </a:solidFill>
            <a:miter lim="800000"/>
            <a:headEnd/>
            <a:tailEnd/>
          </a:ln>
        </p:spPr>
        <p:txBody>
          <a:bodyPr vert="horz" wrap="square" lIns="91440" tIns="45720" rIns="91440" bIns="45720" numCol="1" anchor="ctr" anchorCtr="0" compatLnSpc="1">
            <a:prstTxWarp prst="textNoShape">
              <a:avLst/>
            </a:prstTxWarp>
          </a:bodyPr>
          <a:lstStyle>
            <a:lvl1pPr marL="0" indent="0" algn="l" rtl="0" eaLnBrk="0" fontAlgn="base" hangingPunct="0">
              <a:spcBef>
                <a:spcPct val="20000"/>
              </a:spcBef>
              <a:spcAft>
                <a:spcPct val="0"/>
              </a:spcAft>
              <a:buNone/>
              <a:defRPr sz="2400" b="1">
                <a:solidFill>
                  <a:schemeClr val="tx1"/>
                </a:solidFill>
                <a:latin typeface="+mn-lt"/>
                <a:ea typeface="+mn-ea"/>
                <a:cs typeface="+mn-cs"/>
              </a:defRPr>
            </a:lvl1pPr>
            <a:lvl2pPr marL="457200" indent="0" algn="l" rtl="0" eaLnBrk="0" fontAlgn="base" hangingPunct="0">
              <a:spcBef>
                <a:spcPct val="20000"/>
              </a:spcBef>
              <a:spcAft>
                <a:spcPct val="0"/>
              </a:spcAft>
              <a:buNone/>
              <a:defRPr sz="2000" b="1">
                <a:solidFill>
                  <a:schemeClr val="tx1"/>
                </a:solidFill>
                <a:latin typeface="+mn-lt"/>
              </a:defRPr>
            </a:lvl2pPr>
            <a:lvl3pPr marL="914400" indent="0" algn="l" rtl="0" eaLnBrk="0" fontAlgn="base" hangingPunct="0">
              <a:spcBef>
                <a:spcPct val="20000"/>
              </a:spcBef>
              <a:spcAft>
                <a:spcPct val="0"/>
              </a:spcAft>
              <a:buNone/>
              <a:defRPr sz="1800" b="1">
                <a:solidFill>
                  <a:schemeClr val="tx1"/>
                </a:solidFill>
                <a:latin typeface="+mn-lt"/>
              </a:defRPr>
            </a:lvl3pPr>
            <a:lvl4pPr marL="1371600" indent="0" algn="l" rtl="0" eaLnBrk="0" fontAlgn="base" hangingPunct="0">
              <a:spcBef>
                <a:spcPct val="20000"/>
              </a:spcBef>
              <a:spcAft>
                <a:spcPct val="0"/>
              </a:spcAft>
              <a:buNone/>
              <a:defRPr sz="1600" b="1">
                <a:solidFill>
                  <a:schemeClr val="tx1"/>
                </a:solidFill>
                <a:latin typeface="+mn-lt"/>
              </a:defRPr>
            </a:lvl4pPr>
            <a:lvl5pPr marL="1828800" indent="0" algn="l" rtl="0" eaLnBrk="0" fontAlgn="base" hangingPunct="0">
              <a:spcBef>
                <a:spcPct val="20000"/>
              </a:spcBef>
              <a:spcAft>
                <a:spcPct val="0"/>
              </a:spcAft>
              <a:buNone/>
              <a:defRPr sz="1600" b="1">
                <a:solidFill>
                  <a:schemeClr val="tx1"/>
                </a:solidFill>
                <a:latin typeface="+mn-lt"/>
              </a:defRPr>
            </a:lvl5pPr>
            <a:lvl6pPr marL="2286000" indent="0" algn="l" rtl="0" fontAlgn="base">
              <a:spcBef>
                <a:spcPct val="20000"/>
              </a:spcBef>
              <a:spcAft>
                <a:spcPct val="0"/>
              </a:spcAft>
              <a:buNone/>
              <a:defRPr sz="1600" b="1">
                <a:solidFill>
                  <a:schemeClr val="tx1"/>
                </a:solidFill>
                <a:latin typeface="+mn-lt"/>
              </a:defRPr>
            </a:lvl6pPr>
            <a:lvl7pPr marL="2743200" indent="0" algn="l" rtl="0" fontAlgn="base">
              <a:spcBef>
                <a:spcPct val="20000"/>
              </a:spcBef>
              <a:spcAft>
                <a:spcPct val="0"/>
              </a:spcAft>
              <a:buNone/>
              <a:defRPr sz="1600" b="1">
                <a:solidFill>
                  <a:schemeClr val="tx1"/>
                </a:solidFill>
                <a:latin typeface="+mn-lt"/>
              </a:defRPr>
            </a:lvl7pPr>
            <a:lvl8pPr marL="3200400" indent="0" algn="l" rtl="0" fontAlgn="base">
              <a:spcBef>
                <a:spcPct val="20000"/>
              </a:spcBef>
              <a:spcAft>
                <a:spcPct val="0"/>
              </a:spcAft>
              <a:buNone/>
              <a:defRPr sz="1600" b="1">
                <a:solidFill>
                  <a:schemeClr val="tx1"/>
                </a:solidFill>
                <a:latin typeface="+mn-lt"/>
              </a:defRPr>
            </a:lvl8pPr>
            <a:lvl9pPr marL="3657600" indent="0" algn="l" rtl="0" fontAlgn="base">
              <a:spcBef>
                <a:spcPct val="20000"/>
              </a:spcBef>
              <a:spcAft>
                <a:spcPct val="0"/>
              </a:spcAft>
              <a:buNone/>
              <a:defRPr sz="1600" b="1">
                <a:solidFill>
                  <a:schemeClr val="tx1"/>
                </a:solidFill>
                <a:latin typeface="+mn-lt"/>
              </a:defRPr>
            </a:lvl9pPr>
          </a:lstStyle>
          <a:p>
            <a:pPr algn="ctr"/>
            <a:r>
              <a:rPr lang="en-US" sz="2000" kern="0" dirty="0"/>
              <a:t>Physiological Deconditioning</a:t>
            </a:r>
          </a:p>
        </p:txBody>
      </p:sp>
      <p:grpSp>
        <p:nvGrpSpPr>
          <p:cNvPr id="5" name="Group 4"/>
          <p:cNvGrpSpPr/>
          <p:nvPr/>
        </p:nvGrpSpPr>
        <p:grpSpPr>
          <a:xfrm>
            <a:off x="4994417" y="4878296"/>
            <a:ext cx="3721533" cy="1922554"/>
            <a:chOff x="5029200" y="4682633"/>
            <a:chExt cx="3721533" cy="2011680"/>
          </a:xfrm>
        </p:grpSpPr>
        <p:grpSp>
          <p:nvGrpSpPr>
            <p:cNvPr id="13" name="Group 12"/>
            <p:cNvGrpSpPr/>
            <p:nvPr/>
          </p:nvGrpSpPr>
          <p:grpSpPr>
            <a:xfrm>
              <a:off x="5252077" y="4715346"/>
              <a:ext cx="3201356" cy="1862257"/>
              <a:chOff x="6073971" y="1218776"/>
              <a:chExt cx="2760841" cy="1621911"/>
            </a:xfrm>
          </p:grpSpPr>
          <p:pic>
            <p:nvPicPr>
              <p:cNvPr id="14" name="Picture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27099" y="1218776"/>
                <a:ext cx="2707713" cy="1353856"/>
              </a:xfrm>
              <a:prstGeom prst="rect">
                <a:avLst/>
              </a:prstGeom>
            </p:spPr>
          </p:pic>
          <p:sp>
            <p:nvSpPr>
              <p:cNvPr id="15" name="Rectangle 14"/>
              <p:cNvSpPr/>
              <p:nvPr/>
            </p:nvSpPr>
            <p:spPr>
              <a:xfrm>
                <a:off x="6073971" y="2572632"/>
                <a:ext cx="2743200" cy="268055"/>
              </a:xfrm>
              <a:prstGeom prst="rect">
                <a:avLst/>
              </a:prstGeom>
            </p:spPr>
            <p:txBody>
              <a:bodyPr wrap="square">
                <a:spAutoFit/>
              </a:bodyPr>
              <a:lstStyle/>
              <a:p>
                <a:pPr algn="ctr">
                  <a:buNone/>
                </a:pPr>
                <a:r>
                  <a:rPr lang="en-US" sz="1400" dirty="0"/>
                  <a:t>:envihab</a:t>
                </a:r>
              </a:p>
            </p:txBody>
          </p:sp>
        </p:grpSp>
        <p:sp>
          <p:nvSpPr>
            <p:cNvPr id="25" name="Rectangle 24"/>
            <p:cNvSpPr/>
            <p:nvPr/>
          </p:nvSpPr>
          <p:spPr bwMode="auto">
            <a:xfrm>
              <a:off x="5029200" y="4682633"/>
              <a:ext cx="3721533" cy="201168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grpSp>
    </p:spTree>
    <p:extLst>
      <p:ext uri="{BB962C8B-B14F-4D97-AF65-F5344CB8AC3E}">
        <p14:creationId xmlns:p14="http://schemas.microsoft.com/office/powerpoint/2010/main" val="10049533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09600" y="360718"/>
            <a:ext cx="7746024" cy="569119"/>
          </a:xfrm>
        </p:spPr>
        <p:txBody>
          <a:bodyPr>
            <a:noAutofit/>
          </a:bodyPr>
          <a:lstStyle/>
          <a:p>
            <a:pPr eaLnBrk="1" hangingPunct="1"/>
            <a:r>
              <a:rPr lang="en-US" altLang="en-US" dirty="0" smtClean="0"/>
              <a:t>HERA</a:t>
            </a:r>
            <a:endParaRPr lang="en-US" altLang="en-US" dirty="0"/>
          </a:p>
        </p:txBody>
      </p:sp>
      <p:sp>
        <p:nvSpPr>
          <p:cNvPr id="17413" name="TextBox 3"/>
          <p:cNvSpPr txBox="1">
            <a:spLocks noChangeArrowheads="1"/>
          </p:cNvSpPr>
          <p:nvPr/>
        </p:nvSpPr>
        <p:spPr bwMode="auto">
          <a:xfrm>
            <a:off x="6019800" y="3834989"/>
            <a:ext cx="320039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None/>
            </a:pPr>
            <a:r>
              <a:rPr lang="en-US" altLang="en-US" dirty="0"/>
              <a:t>Total space: 148.1 m</a:t>
            </a:r>
            <a:r>
              <a:rPr lang="en-US" altLang="en-US" baseline="30000" dirty="0"/>
              <a:t>3</a:t>
            </a:r>
          </a:p>
          <a:p>
            <a:pPr lvl="1">
              <a:buFont typeface="Arial" panose="020B0604020202020204" pitchFamily="34" charset="0"/>
              <a:buChar char="•"/>
            </a:pPr>
            <a:r>
              <a:rPr lang="en-US" altLang="en-US" dirty="0"/>
              <a:t>core (56.0 m</a:t>
            </a:r>
            <a:r>
              <a:rPr lang="en-US" altLang="en-US" baseline="30000" dirty="0"/>
              <a:t>3</a:t>
            </a:r>
            <a:r>
              <a:rPr lang="en-US" altLang="en-US" dirty="0"/>
              <a:t>)</a:t>
            </a:r>
          </a:p>
          <a:p>
            <a:pPr lvl="1">
              <a:buFont typeface="Arial" panose="020B0604020202020204" pitchFamily="34" charset="0"/>
              <a:buChar char="•"/>
            </a:pPr>
            <a:r>
              <a:rPr lang="en-US" altLang="en-US" dirty="0"/>
              <a:t>loft (69.9 m</a:t>
            </a:r>
            <a:r>
              <a:rPr lang="en-US" altLang="en-US" baseline="30000" dirty="0"/>
              <a:t>3</a:t>
            </a:r>
            <a:r>
              <a:rPr lang="en-US" altLang="en-US" dirty="0"/>
              <a:t>)</a:t>
            </a:r>
          </a:p>
          <a:p>
            <a:pPr lvl="1">
              <a:buFont typeface="Arial" panose="020B0604020202020204" pitchFamily="34" charset="0"/>
              <a:buChar char="•"/>
            </a:pPr>
            <a:r>
              <a:rPr lang="en-US" altLang="en-US" dirty="0"/>
              <a:t>airlock (8.6 m</a:t>
            </a:r>
            <a:r>
              <a:rPr lang="en-US" altLang="en-US" baseline="30000" dirty="0"/>
              <a:t>3</a:t>
            </a:r>
            <a:r>
              <a:rPr lang="en-US" altLang="en-US" dirty="0"/>
              <a:t>) </a:t>
            </a:r>
          </a:p>
          <a:p>
            <a:pPr lvl="1">
              <a:buFont typeface="Arial" panose="020B0604020202020204" pitchFamily="34" charset="0"/>
              <a:buChar char="•"/>
            </a:pPr>
            <a:r>
              <a:rPr lang="en-US" altLang="en-US" dirty="0"/>
              <a:t>hygiene module (14.1 m</a:t>
            </a:r>
            <a:r>
              <a:rPr lang="en-US" altLang="en-US" baseline="30000" dirty="0"/>
              <a:t>3</a:t>
            </a:r>
            <a:r>
              <a:rPr lang="en-US" altLang="en-US" dirty="0"/>
              <a:t>)</a:t>
            </a:r>
          </a:p>
        </p:txBody>
      </p:sp>
      <p:sp>
        <p:nvSpPr>
          <p:cNvPr id="17414" name="TextBox 5"/>
          <p:cNvSpPr txBox="1">
            <a:spLocks noChangeArrowheads="1"/>
          </p:cNvSpPr>
          <p:nvPr/>
        </p:nvSpPr>
        <p:spPr bwMode="auto">
          <a:xfrm>
            <a:off x="0" y="1257302"/>
            <a:ext cx="9144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57168" indent="-257168">
              <a:buFont typeface="Arial" panose="020B0604020202020204" pitchFamily="34" charset="0"/>
              <a:buChar char="•"/>
            </a:pPr>
            <a:r>
              <a:rPr lang="en-US" altLang="en-US" dirty="0"/>
              <a:t>The Human Exploration Research Analog (HERA)  was acquired by </a:t>
            </a:r>
            <a:r>
              <a:rPr lang="en-US" altLang="en-US" dirty="0" smtClean="0"/>
              <a:t>HRP </a:t>
            </a:r>
            <a:r>
              <a:rPr lang="en-US" altLang="en-US" dirty="0"/>
              <a:t>in </a:t>
            </a:r>
            <a:r>
              <a:rPr lang="en-US" altLang="en-US" dirty="0" smtClean="0"/>
              <a:t>2013</a:t>
            </a:r>
            <a:r>
              <a:rPr lang="en-US" altLang="en-US" sz="1600" dirty="0" smtClean="0"/>
              <a:t> </a:t>
            </a:r>
            <a:endParaRPr lang="en-US" altLang="en-US" sz="1600" dirty="0"/>
          </a:p>
          <a:p>
            <a:pPr marL="257168" indent="-257168">
              <a:buFont typeface="Arial" panose="020B0604020202020204" pitchFamily="34" charset="0"/>
              <a:buChar char="•"/>
            </a:pPr>
            <a:r>
              <a:rPr lang="en-US" altLang="en-US" dirty="0"/>
              <a:t>Two-story, four-port habitat unit. Cylindrical with a vertical axis, and connected to a simulated airlock and hygiene </a:t>
            </a:r>
            <a:r>
              <a:rPr lang="en-US" altLang="en-US" dirty="0" smtClean="0"/>
              <a:t>module</a:t>
            </a:r>
            <a:endParaRPr lang="en-US" altLang="en-US" dirty="0"/>
          </a:p>
          <a:p>
            <a:pPr marL="257168" indent="-257168">
              <a:buFont typeface="Arial" panose="020B0604020202020204" pitchFamily="34" charset="0"/>
              <a:buChar char="•"/>
            </a:pPr>
            <a:r>
              <a:rPr lang="en-US" altLang="en-US" dirty="0" smtClean="0"/>
              <a:t>Missions </a:t>
            </a:r>
            <a:r>
              <a:rPr lang="en-US" altLang="en-US" dirty="0"/>
              <a:t>implemented for the purpose of human research in an isolated, confined, and controlled environment</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300" y="3011628"/>
            <a:ext cx="4857750" cy="3643313"/>
          </a:xfrm>
          <a:prstGeom prst="rect">
            <a:avLst/>
          </a:prstGeom>
        </p:spPr>
      </p:pic>
    </p:spTree>
    <p:extLst>
      <p:ext uri="{BB962C8B-B14F-4D97-AF65-F5344CB8AC3E}">
        <p14:creationId xmlns:p14="http://schemas.microsoft.com/office/powerpoint/2010/main" val="5476335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7847" y="336803"/>
            <a:ext cx="5829300" cy="531043"/>
          </a:xfrm>
        </p:spPr>
        <p:txBody>
          <a:bodyPr>
            <a:spAutoFit/>
          </a:bodyPr>
          <a:lstStyle/>
          <a:p>
            <a:pPr algn="ctr"/>
            <a:r>
              <a:rPr lang="en-US" sz="2851" dirty="0"/>
              <a:t>HERA Interior (1</a:t>
            </a:r>
            <a:r>
              <a:rPr lang="en-US" sz="2851" baseline="30000" dirty="0"/>
              <a:t>st</a:t>
            </a:r>
            <a:r>
              <a:rPr lang="en-US" sz="2851" dirty="0"/>
              <a:t> floor)</a:t>
            </a:r>
          </a:p>
        </p:txBody>
      </p:sp>
      <p:grpSp>
        <p:nvGrpSpPr>
          <p:cNvPr id="12" name="Group 11"/>
          <p:cNvGrpSpPr/>
          <p:nvPr/>
        </p:nvGrpSpPr>
        <p:grpSpPr>
          <a:xfrm>
            <a:off x="152400" y="1219200"/>
            <a:ext cx="8839200" cy="5218033"/>
            <a:chOff x="1507958" y="930442"/>
            <a:chExt cx="9079831" cy="5804448"/>
          </a:xfrm>
        </p:grpSpPr>
        <p:sp>
          <p:nvSpPr>
            <p:cNvPr id="11" name="Rectangle 10"/>
            <p:cNvSpPr/>
            <p:nvPr/>
          </p:nvSpPr>
          <p:spPr>
            <a:xfrm>
              <a:off x="1507958" y="930442"/>
              <a:ext cx="9079831" cy="58044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05050" y="1428750"/>
              <a:ext cx="7704667" cy="4333875"/>
            </a:xfrm>
            <a:prstGeom prst="rect">
              <a:avLst/>
            </a:prstGeom>
            <a:noFill/>
            <a:ln w="9525">
              <a:noFill/>
              <a:miter lim="800000"/>
              <a:headEnd/>
              <a:tailEnd/>
            </a:ln>
            <a:effectLst/>
          </p:spPr>
        </p:pic>
        <p:sp>
          <p:nvSpPr>
            <p:cNvPr id="32" name="TextBox 54"/>
            <p:cNvSpPr txBox="1">
              <a:spLocks noChangeArrowheads="1"/>
            </p:cNvSpPr>
            <p:nvPr/>
          </p:nvSpPr>
          <p:spPr bwMode="auto">
            <a:xfrm>
              <a:off x="7639050" y="3110001"/>
              <a:ext cx="2076450" cy="410838"/>
            </a:xfrm>
            <a:prstGeom prst="rect">
              <a:avLst/>
            </a:prstGeom>
            <a:noFill/>
            <a:ln w="9525">
              <a:noFill/>
              <a:miter lim="800000"/>
              <a:headEnd/>
              <a:tailEnd/>
            </a:ln>
          </p:spPr>
          <p:txBody>
            <a:bodyPr wrap="square">
              <a:spAutoFit/>
            </a:bodyPr>
            <a:lstStyle/>
            <a:p>
              <a:pPr algn="ctr">
                <a:buNone/>
              </a:pPr>
              <a:r>
                <a:rPr lang="en-US" b="1" dirty="0">
                  <a:latin typeface="Calibri" pitchFamily="34" charset="0"/>
                </a:rPr>
                <a:t>Hygiene Module</a:t>
              </a:r>
            </a:p>
          </p:txBody>
        </p:sp>
        <p:sp>
          <p:nvSpPr>
            <p:cNvPr id="33" name="TextBox 54"/>
            <p:cNvSpPr txBox="1">
              <a:spLocks noChangeArrowheads="1"/>
            </p:cNvSpPr>
            <p:nvPr/>
          </p:nvSpPr>
          <p:spPr bwMode="auto">
            <a:xfrm>
              <a:off x="5203003" y="3657601"/>
              <a:ext cx="925692" cy="410838"/>
            </a:xfrm>
            <a:prstGeom prst="rect">
              <a:avLst/>
            </a:prstGeom>
            <a:noFill/>
            <a:ln w="9525">
              <a:noFill/>
              <a:miter lim="800000"/>
              <a:headEnd/>
              <a:tailEnd/>
            </a:ln>
          </p:spPr>
          <p:txBody>
            <a:bodyPr>
              <a:spAutoFit/>
            </a:bodyPr>
            <a:lstStyle/>
            <a:p>
              <a:pPr algn="ctr">
                <a:buNone/>
              </a:pPr>
              <a:r>
                <a:rPr lang="en-US" b="1" dirty="0">
                  <a:latin typeface="Calibri" pitchFamily="34" charset="0"/>
                </a:rPr>
                <a:t>Core</a:t>
              </a:r>
              <a:endParaRPr lang="en-US" sz="900" b="1" dirty="0">
                <a:latin typeface="Calibri" pitchFamily="34" charset="0"/>
              </a:endParaRPr>
            </a:p>
          </p:txBody>
        </p:sp>
        <p:sp>
          <p:nvSpPr>
            <p:cNvPr id="34" name="TextBox 54"/>
            <p:cNvSpPr txBox="1">
              <a:spLocks noChangeArrowheads="1"/>
            </p:cNvSpPr>
            <p:nvPr/>
          </p:nvSpPr>
          <p:spPr bwMode="auto">
            <a:xfrm>
              <a:off x="2590800" y="3658290"/>
              <a:ext cx="1067134" cy="376602"/>
            </a:xfrm>
            <a:prstGeom prst="rect">
              <a:avLst/>
            </a:prstGeom>
            <a:noFill/>
            <a:ln w="9525">
              <a:noFill/>
              <a:miter lim="800000"/>
              <a:headEnd/>
              <a:tailEnd/>
            </a:ln>
          </p:spPr>
          <p:txBody>
            <a:bodyPr wrap="square">
              <a:spAutoFit/>
            </a:bodyPr>
            <a:lstStyle/>
            <a:p>
              <a:pPr algn="ctr">
                <a:buNone/>
              </a:pPr>
              <a:r>
                <a:rPr lang="en-US" sz="1600" b="1" dirty="0">
                  <a:latin typeface="Calibri" pitchFamily="34" charset="0"/>
                </a:rPr>
                <a:t>Airlock</a:t>
              </a:r>
              <a:endParaRPr lang="en-US" sz="800" b="1" dirty="0">
                <a:latin typeface="Calibri" pitchFamily="34" charset="0"/>
              </a:endParaRPr>
            </a:p>
          </p:txBody>
        </p:sp>
        <p:sp>
          <p:nvSpPr>
            <p:cNvPr id="35" name="TextBox 54"/>
            <p:cNvSpPr txBox="1">
              <a:spLocks noChangeArrowheads="1"/>
            </p:cNvSpPr>
            <p:nvPr/>
          </p:nvSpPr>
          <p:spPr bwMode="auto">
            <a:xfrm>
              <a:off x="2593151" y="4742468"/>
              <a:ext cx="925692" cy="410838"/>
            </a:xfrm>
            <a:prstGeom prst="rect">
              <a:avLst/>
            </a:prstGeom>
            <a:noFill/>
            <a:ln w="9525">
              <a:noFill/>
              <a:miter lim="800000"/>
              <a:headEnd/>
              <a:tailEnd/>
            </a:ln>
          </p:spPr>
          <p:txBody>
            <a:bodyPr>
              <a:spAutoFit/>
            </a:bodyPr>
            <a:lstStyle/>
            <a:p>
              <a:pPr algn="ctr">
                <a:buNone/>
              </a:pPr>
              <a:r>
                <a:rPr lang="en-US" sz="900" b="1" dirty="0">
                  <a:latin typeface="Calibri" pitchFamily="34" charset="0"/>
                </a:rPr>
                <a:t>To porch and ramp</a:t>
              </a:r>
              <a:endParaRPr lang="en-US" sz="751" b="1" dirty="0">
                <a:latin typeface="Calibri" pitchFamily="34" charset="0"/>
              </a:endParaRPr>
            </a:p>
          </p:txBody>
        </p:sp>
        <p:sp>
          <p:nvSpPr>
            <p:cNvPr id="36" name="TextBox 54"/>
            <p:cNvSpPr txBox="1">
              <a:spLocks noChangeArrowheads="1"/>
            </p:cNvSpPr>
            <p:nvPr/>
          </p:nvSpPr>
          <p:spPr bwMode="auto">
            <a:xfrm>
              <a:off x="1881770" y="5503206"/>
              <a:ext cx="1306081" cy="513548"/>
            </a:xfrm>
            <a:prstGeom prst="rect">
              <a:avLst/>
            </a:prstGeom>
            <a:noFill/>
            <a:ln w="9525">
              <a:noFill/>
              <a:miter lim="800000"/>
              <a:headEnd/>
              <a:tailEnd/>
            </a:ln>
          </p:spPr>
          <p:txBody>
            <a:bodyPr wrap="square">
              <a:spAutoFit/>
            </a:bodyPr>
            <a:lstStyle/>
            <a:p>
              <a:pPr algn="ctr">
                <a:buNone/>
              </a:pPr>
              <a:r>
                <a:rPr lang="en-US" sz="1200" b="1" dirty="0">
                  <a:latin typeface="Calibri" pitchFamily="34" charset="0"/>
                </a:rPr>
                <a:t>Maintenance Workstation</a:t>
              </a:r>
            </a:p>
          </p:txBody>
        </p:sp>
        <p:sp>
          <p:nvSpPr>
            <p:cNvPr id="39" name="TextBox 54"/>
            <p:cNvSpPr txBox="1">
              <a:spLocks noChangeArrowheads="1"/>
            </p:cNvSpPr>
            <p:nvPr/>
          </p:nvSpPr>
          <p:spPr bwMode="auto">
            <a:xfrm>
              <a:off x="1881770" y="1744937"/>
              <a:ext cx="925692" cy="718967"/>
            </a:xfrm>
            <a:prstGeom prst="rect">
              <a:avLst/>
            </a:prstGeom>
            <a:noFill/>
            <a:ln w="9525">
              <a:noFill/>
              <a:miter lim="800000"/>
              <a:headEnd/>
              <a:tailEnd/>
            </a:ln>
          </p:spPr>
          <p:txBody>
            <a:bodyPr>
              <a:spAutoFit/>
            </a:bodyPr>
            <a:lstStyle/>
            <a:p>
              <a:pPr algn="ctr">
                <a:buNone/>
              </a:pPr>
              <a:r>
                <a:rPr lang="en-US" sz="1200" b="1" dirty="0">
                  <a:latin typeface="Calibri" pitchFamily="34" charset="0"/>
                </a:rPr>
                <a:t>Medical Science Station</a:t>
              </a:r>
            </a:p>
          </p:txBody>
        </p:sp>
        <p:sp>
          <p:nvSpPr>
            <p:cNvPr id="41" name="TextBox 54"/>
            <p:cNvSpPr txBox="1">
              <a:spLocks noChangeArrowheads="1"/>
            </p:cNvSpPr>
            <p:nvPr/>
          </p:nvSpPr>
          <p:spPr bwMode="auto">
            <a:xfrm>
              <a:off x="7669977" y="4037618"/>
              <a:ext cx="925692" cy="256773"/>
            </a:xfrm>
            <a:prstGeom prst="rect">
              <a:avLst/>
            </a:prstGeom>
            <a:noFill/>
            <a:ln w="9525">
              <a:noFill/>
              <a:miter lim="800000"/>
              <a:headEnd/>
              <a:tailEnd/>
            </a:ln>
          </p:spPr>
          <p:txBody>
            <a:bodyPr>
              <a:spAutoFit/>
            </a:bodyPr>
            <a:lstStyle/>
            <a:p>
              <a:pPr algn="ctr">
                <a:buNone/>
              </a:pPr>
              <a:r>
                <a:rPr lang="en-US" sz="900" b="1" dirty="0">
                  <a:latin typeface="Calibri" pitchFamily="34" charset="0"/>
                </a:rPr>
                <a:t>Sink</a:t>
              </a:r>
              <a:endParaRPr lang="en-US" sz="751" b="1" dirty="0">
                <a:latin typeface="Calibri" pitchFamily="34" charset="0"/>
              </a:endParaRPr>
            </a:p>
          </p:txBody>
        </p:sp>
        <p:sp>
          <p:nvSpPr>
            <p:cNvPr id="42" name="TextBox 54"/>
            <p:cNvSpPr txBox="1">
              <a:spLocks noChangeArrowheads="1"/>
            </p:cNvSpPr>
            <p:nvPr/>
          </p:nvSpPr>
          <p:spPr bwMode="auto">
            <a:xfrm>
              <a:off x="8431977" y="4038601"/>
              <a:ext cx="759648" cy="256773"/>
            </a:xfrm>
            <a:prstGeom prst="rect">
              <a:avLst/>
            </a:prstGeom>
            <a:noFill/>
            <a:ln w="9525">
              <a:noFill/>
              <a:miter lim="800000"/>
              <a:headEnd/>
              <a:tailEnd/>
            </a:ln>
          </p:spPr>
          <p:txBody>
            <a:bodyPr wrap="square">
              <a:spAutoFit/>
            </a:bodyPr>
            <a:lstStyle/>
            <a:p>
              <a:pPr algn="ctr">
                <a:buNone/>
              </a:pPr>
              <a:r>
                <a:rPr lang="en-US" sz="900" b="1" dirty="0">
                  <a:latin typeface="Calibri" pitchFamily="34" charset="0"/>
                </a:rPr>
                <a:t>Shower</a:t>
              </a:r>
              <a:endParaRPr lang="en-US" sz="751" b="1" dirty="0">
                <a:latin typeface="Calibri" pitchFamily="34" charset="0"/>
              </a:endParaRPr>
            </a:p>
          </p:txBody>
        </p:sp>
        <p:sp>
          <p:nvSpPr>
            <p:cNvPr id="43" name="TextBox 54"/>
            <p:cNvSpPr txBox="1">
              <a:spLocks noChangeArrowheads="1"/>
            </p:cNvSpPr>
            <p:nvPr/>
          </p:nvSpPr>
          <p:spPr bwMode="auto">
            <a:xfrm>
              <a:off x="9191625" y="3637565"/>
              <a:ext cx="742949" cy="256773"/>
            </a:xfrm>
            <a:prstGeom prst="rect">
              <a:avLst/>
            </a:prstGeom>
            <a:noFill/>
            <a:ln w="9525">
              <a:noFill/>
              <a:miter lim="800000"/>
              <a:headEnd/>
              <a:tailEnd/>
            </a:ln>
          </p:spPr>
          <p:txBody>
            <a:bodyPr wrap="square">
              <a:spAutoFit/>
            </a:bodyPr>
            <a:lstStyle/>
            <a:p>
              <a:pPr algn="ctr">
                <a:buNone/>
              </a:pPr>
              <a:r>
                <a:rPr lang="en-US" sz="900" b="1" dirty="0">
                  <a:latin typeface="Calibri" pitchFamily="34" charset="0"/>
                </a:rPr>
                <a:t>Toilet</a:t>
              </a:r>
              <a:endParaRPr lang="en-US" sz="751" b="1" dirty="0">
                <a:latin typeface="Calibri" pitchFamily="34" charset="0"/>
              </a:endParaRPr>
            </a:p>
          </p:txBody>
        </p:sp>
        <p:grpSp>
          <p:nvGrpSpPr>
            <p:cNvPr id="3" name="Group 2"/>
            <p:cNvGrpSpPr/>
            <p:nvPr/>
          </p:nvGrpSpPr>
          <p:grpSpPr>
            <a:xfrm>
              <a:off x="2286000" y="2743201"/>
              <a:ext cx="1504452" cy="499847"/>
              <a:chOff x="762000" y="2831068"/>
              <a:chExt cx="1504452" cy="499847"/>
            </a:xfrm>
          </p:grpSpPr>
          <p:cxnSp>
            <p:nvCxnSpPr>
              <p:cNvPr id="15" name="Straight Connector 14"/>
              <p:cNvCxnSpPr/>
              <p:nvPr/>
            </p:nvCxnSpPr>
            <p:spPr>
              <a:xfrm>
                <a:off x="2233290" y="2892765"/>
                <a:ext cx="0" cy="43815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62000" y="2892765"/>
                <a:ext cx="0" cy="43815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795015" y="3140415"/>
                <a:ext cx="1428750" cy="9526"/>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20615" y="2831068"/>
                <a:ext cx="1445837" cy="342366"/>
              </a:xfrm>
              <a:prstGeom prst="rect">
                <a:avLst/>
              </a:prstGeom>
              <a:noFill/>
            </p:spPr>
            <p:txBody>
              <a:bodyPr wrap="square" rtlCol="0">
                <a:spAutoFit/>
              </a:bodyPr>
              <a:lstStyle/>
              <a:p>
                <a:pPr algn="ctr">
                  <a:buNone/>
                </a:pPr>
                <a:r>
                  <a:rPr lang="en-US" sz="1400" dirty="0">
                    <a:solidFill>
                      <a:srgbClr val="0070C0"/>
                    </a:solidFill>
                  </a:rPr>
                  <a:t>8.5’ (2.6 m)</a:t>
                </a:r>
              </a:p>
            </p:txBody>
          </p:sp>
        </p:grpSp>
        <p:grpSp>
          <p:nvGrpSpPr>
            <p:cNvPr id="6" name="Group 5"/>
            <p:cNvGrpSpPr/>
            <p:nvPr/>
          </p:nvGrpSpPr>
          <p:grpSpPr>
            <a:xfrm>
              <a:off x="4171486" y="1618921"/>
              <a:ext cx="3177389" cy="539745"/>
              <a:chOff x="2647485" y="1618920"/>
              <a:chExt cx="3177389" cy="539745"/>
            </a:xfrm>
          </p:grpSpPr>
          <p:cxnSp>
            <p:nvCxnSpPr>
              <p:cNvPr id="19" name="Straight Connector 18"/>
              <p:cNvCxnSpPr/>
              <p:nvPr/>
            </p:nvCxnSpPr>
            <p:spPr>
              <a:xfrm>
                <a:off x="2647485" y="1946231"/>
                <a:ext cx="3167161" cy="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253604" y="1618920"/>
                <a:ext cx="1607565" cy="342366"/>
              </a:xfrm>
              <a:prstGeom prst="rect">
                <a:avLst/>
              </a:prstGeom>
              <a:noFill/>
            </p:spPr>
            <p:txBody>
              <a:bodyPr wrap="square" rtlCol="0">
                <a:spAutoFit/>
              </a:bodyPr>
              <a:lstStyle/>
              <a:p>
                <a:pPr algn="ctr">
                  <a:buNone/>
                </a:pPr>
                <a:r>
                  <a:rPr lang="en-US" sz="1400" dirty="0">
                    <a:solidFill>
                      <a:srgbClr val="0070C0"/>
                    </a:solidFill>
                  </a:rPr>
                  <a:t>19.3’ (5.9 m)</a:t>
                </a:r>
              </a:p>
            </p:txBody>
          </p:sp>
          <p:cxnSp>
            <p:nvCxnSpPr>
              <p:cNvPr id="21" name="Straight Connector 20"/>
              <p:cNvCxnSpPr/>
              <p:nvPr/>
            </p:nvCxnSpPr>
            <p:spPr>
              <a:xfrm>
                <a:off x="2647485" y="1720515"/>
                <a:ext cx="0" cy="43815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815349" y="1680539"/>
                <a:ext cx="9525" cy="43815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7485930" y="2527786"/>
              <a:ext cx="2343870" cy="520215"/>
              <a:chOff x="6085725" y="1909290"/>
              <a:chExt cx="2343870" cy="520215"/>
            </a:xfrm>
          </p:grpSpPr>
          <p:sp>
            <p:nvSpPr>
              <p:cNvPr id="25" name="TextBox 24"/>
              <p:cNvSpPr txBox="1"/>
              <p:nvPr/>
            </p:nvSpPr>
            <p:spPr>
              <a:xfrm>
                <a:off x="6324600" y="1909290"/>
                <a:ext cx="1866901" cy="342366"/>
              </a:xfrm>
              <a:prstGeom prst="rect">
                <a:avLst/>
              </a:prstGeom>
              <a:noFill/>
            </p:spPr>
            <p:txBody>
              <a:bodyPr wrap="square" rtlCol="0">
                <a:spAutoFit/>
              </a:bodyPr>
              <a:lstStyle/>
              <a:p>
                <a:pPr algn="ctr">
                  <a:buNone/>
                </a:pPr>
                <a:r>
                  <a:rPr lang="en-US" sz="1400" dirty="0">
                    <a:solidFill>
                      <a:srgbClr val="0070C0"/>
                    </a:solidFill>
                  </a:rPr>
                  <a:t>13.25’ (4.0 m)</a:t>
                </a:r>
              </a:p>
            </p:txBody>
          </p:sp>
          <p:cxnSp>
            <p:nvCxnSpPr>
              <p:cNvPr id="26" name="Straight Connector 25"/>
              <p:cNvCxnSpPr/>
              <p:nvPr/>
            </p:nvCxnSpPr>
            <p:spPr>
              <a:xfrm>
                <a:off x="6086475" y="1991355"/>
                <a:ext cx="9525" cy="43815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6085725" y="2243200"/>
                <a:ext cx="2331444" cy="5332"/>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429595" y="1991355"/>
                <a:ext cx="0" cy="390525"/>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2336356" y="1078246"/>
              <a:ext cx="7614555" cy="527535"/>
              <a:chOff x="812355" y="1078245"/>
              <a:chExt cx="7614555" cy="527535"/>
            </a:xfrm>
          </p:grpSpPr>
          <p:sp>
            <p:nvSpPr>
              <p:cNvPr id="30" name="TextBox 29"/>
              <p:cNvSpPr txBox="1"/>
              <p:nvPr/>
            </p:nvSpPr>
            <p:spPr>
              <a:xfrm>
                <a:off x="3253604" y="1078245"/>
                <a:ext cx="1568497" cy="342366"/>
              </a:xfrm>
              <a:prstGeom prst="rect">
                <a:avLst/>
              </a:prstGeom>
              <a:noFill/>
            </p:spPr>
            <p:txBody>
              <a:bodyPr wrap="square" rtlCol="0">
                <a:spAutoFit/>
              </a:bodyPr>
              <a:lstStyle/>
              <a:p>
                <a:pPr algn="ctr">
                  <a:buNone/>
                </a:pPr>
                <a:r>
                  <a:rPr lang="en-US" sz="1400" dirty="0">
                    <a:solidFill>
                      <a:srgbClr val="0070C0"/>
                    </a:solidFill>
                  </a:rPr>
                  <a:t>47’ (14.3 m)</a:t>
                </a:r>
              </a:p>
            </p:txBody>
          </p:sp>
          <p:cxnSp>
            <p:nvCxnSpPr>
              <p:cNvPr id="31" name="Straight Connector 30"/>
              <p:cNvCxnSpPr/>
              <p:nvPr/>
            </p:nvCxnSpPr>
            <p:spPr>
              <a:xfrm>
                <a:off x="812355" y="1167630"/>
                <a:ext cx="0" cy="43815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8426910" y="1129530"/>
                <a:ext cx="0" cy="43815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820615" y="1399203"/>
                <a:ext cx="7604370" cy="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46"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a:off x="3142073" y="5336636"/>
              <a:ext cx="1211384" cy="908538"/>
            </a:xfrm>
            <a:prstGeom prst="rect">
              <a:avLst/>
            </a:prstGeom>
            <a:noFill/>
            <a:ln w="9525">
              <a:noFill/>
              <a:miter lim="800000"/>
              <a:headEnd/>
              <a:tailEnd/>
            </a:ln>
            <a:effectLst/>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82498" y="1605781"/>
              <a:ext cx="1320799" cy="990599"/>
            </a:xfrm>
            <a:prstGeom prst="rect">
              <a:avLst/>
            </a:prstGeom>
          </p:spPr>
        </p:pic>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91401" y="1430004"/>
              <a:ext cx="1446129" cy="1084597"/>
            </a:xfrm>
            <a:prstGeom prst="rect">
              <a:avLst/>
            </a:prstGeom>
          </p:spPr>
        </p:pic>
        <p:pic>
          <p:nvPicPr>
            <p:cNvPr id="9" name="Picture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492330" y="5334001"/>
              <a:ext cx="1432470" cy="1074353"/>
            </a:xfrm>
            <a:prstGeom prst="rect">
              <a:avLst/>
            </a:prstGeom>
          </p:spPr>
        </p:pic>
        <p:sp>
          <p:nvSpPr>
            <p:cNvPr id="44" name="TextBox 54"/>
            <p:cNvSpPr txBox="1">
              <a:spLocks noChangeArrowheads="1"/>
            </p:cNvSpPr>
            <p:nvPr/>
          </p:nvSpPr>
          <p:spPr bwMode="auto">
            <a:xfrm>
              <a:off x="6128693" y="6396337"/>
              <a:ext cx="2042229" cy="308129"/>
            </a:xfrm>
            <a:prstGeom prst="rect">
              <a:avLst/>
            </a:prstGeom>
            <a:noFill/>
            <a:ln w="9525">
              <a:noFill/>
              <a:miter lim="800000"/>
              <a:headEnd/>
              <a:tailEnd/>
            </a:ln>
          </p:spPr>
          <p:txBody>
            <a:bodyPr wrap="square">
              <a:spAutoFit/>
            </a:bodyPr>
            <a:lstStyle/>
            <a:p>
              <a:pPr algn="ctr">
                <a:buNone/>
              </a:pPr>
              <a:r>
                <a:rPr lang="en-US" sz="1200" b="1" dirty="0">
                  <a:latin typeface="Calibri" pitchFamily="34" charset="0"/>
                </a:rPr>
                <a:t>Operations Console</a:t>
              </a:r>
            </a:p>
          </p:txBody>
        </p:sp>
        <p:sp>
          <p:nvSpPr>
            <p:cNvPr id="45" name="TextBox 54"/>
            <p:cNvSpPr txBox="1">
              <a:spLocks noChangeArrowheads="1"/>
            </p:cNvSpPr>
            <p:nvPr/>
          </p:nvSpPr>
          <p:spPr bwMode="auto">
            <a:xfrm>
              <a:off x="8731403" y="1742035"/>
              <a:ext cx="1054249" cy="554632"/>
            </a:xfrm>
            <a:prstGeom prst="rect">
              <a:avLst/>
            </a:prstGeom>
            <a:noFill/>
            <a:ln w="9525">
              <a:noFill/>
              <a:miter lim="800000"/>
              <a:headEnd/>
              <a:tailEnd/>
            </a:ln>
          </p:spPr>
          <p:txBody>
            <a:bodyPr wrap="square">
              <a:spAutoFit/>
            </a:bodyPr>
            <a:lstStyle/>
            <a:p>
              <a:pPr algn="ctr">
                <a:buNone/>
              </a:pPr>
              <a:r>
                <a:rPr lang="en-US" sz="1200" b="1" dirty="0">
                  <a:latin typeface="Calibri" pitchFamily="34" charset="0"/>
                </a:rPr>
                <a:t>Flight</a:t>
              </a:r>
            </a:p>
            <a:p>
              <a:pPr algn="ctr">
                <a:buNone/>
              </a:pPr>
              <a:r>
                <a:rPr lang="en-US" sz="1200" b="1" dirty="0">
                  <a:latin typeface="Calibri" pitchFamily="34" charset="0"/>
                </a:rPr>
                <a:t>Deck</a:t>
              </a:r>
            </a:p>
          </p:txBody>
        </p:sp>
        <p:pic>
          <p:nvPicPr>
            <p:cNvPr id="10" name="Picture 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170923" y="4700315"/>
              <a:ext cx="2141040" cy="1605780"/>
            </a:xfrm>
            <a:prstGeom prst="rect">
              <a:avLst/>
            </a:prstGeom>
          </p:spPr>
        </p:pic>
        <p:sp>
          <p:nvSpPr>
            <p:cNvPr id="50" name="TextBox 54"/>
            <p:cNvSpPr txBox="1">
              <a:spLocks noChangeArrowheads="1"/>
            </p:cNvSpPr>
            <p:nvPr/>
          </p:nvSpPr>
          <p:spPr bwMode="auto">
            <a:xfrm>
              <a:off x="8417045" y="6306097"/>
              <a:ext cx="1646137" cy="308129"/>
            </a:xfrm>
            <a:prstGeom prst="rect">
              <a:avLst/>
            </a:prstGeom>
            <a:noFill/>
            <a:ln w="9525">
              <a:noFill/>
              <a:miter lim="800000"/>
              <a:headEnd/>
              <a:tailEnd/>
            </a:ln>
          </p:spPr>
          <p:txBody>
            <a:bodyPr wrap="square">
              <a:spAutoFit/>
            </a:bodyPr>
            <a:lstStyle/>
            <a:p>
              <a:pPr algn="ctr">
                <a:buNone/>
              </a:pPr>
              <a:r>
                <a:rPr lang="en-US" sz="1200" b="1" dirty="0">
                  <a:latin typeface="Calibri" pitchFamily="34" charset="0"/>
                </a:rPr>
                <a:t>Hygiene Module</a:t>
              </a:r>
            </a:p>
          </p:txBody>
        </p:sp>
        <p:pic>
          <p:nvPicPr>
            <p:cNvPr id="47" name="Picture 8"/>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633215" y="3272593"/>
              <a:ext cx="685800"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965469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7632" y="395607"/>
            <a:ext cx="5829300" cy="531043"/>
          </a:xfrm>
        </p:spPr>
        <p:txBody>
          <a:bodyPr>
            <a:spAutoFit/>
          </a:bodyPr>
          <a:lstStyle/>
          <a:p>
            <a:pPr algn="ctr"/>
            <a:r>
              <a:rPr lang="en-US" sz="2851" dirty="0"/>
              <a:t>HERA Interior (2</a:t>
            </a:r>
            <a:r>
              <a:rPr lang="en-US" sz="2851" baseline="30000" dirty="0"/>
              <a:t>nd</a:t>
            </a:r>
            <a:r>
              <a:rPr lang="en-US" sz="2851" dirty="0"/>
              <a:t> floor &amp; Loft)</a:t>
            </a:r>
          </a:p>
        </p:txBody>
      </p:sp>
      <p:grpSp>
        <p:nvGrpSpPr>
          <p:cNvPr id="8" name="Group 7"/>
          <p:cNvGrpSpPr/>
          <p:nvPr/>
        </p:nvGrpSpPr>
        <p:grpSpPr>
          <a:xfrm>
            <a:off x="76201" y="1295403"/>
            <a:ext cx="8999060" cy="5084243"/>
            <a:chOff x="1506881" y="1066800"/>
            <a:chExt cx="9153947" cy="5668788"/>
          </a:xfrm>
        </p:grpSpPr>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0" y="1419225"/>
              <a:ext cx="4705350" cy="5114925"/>
            </a:xfrm>
            <a:prstGeom prst="rect">
              <a:avLst/>
            </a:prstGeom>
            <a:noFill/>
            <a:ln w="9525">
              <a:noFill/>
              <a:miter lim="800000"/>
              <a:headEnd/>
              <a:tailEnd/>
            </a:ln>
            <a:effectLst/>
          </p:spPr>
        </p:pic>
        <p:sp>
          <p:nvSpPr>
            <p:cNvPr id="9" name="TextBox 45"/>
            <p:cNvSpPr txBox="1">
              <a:spLocks noChangeArrowheads="1"/>
            </p:cNvSpPr>
            <p:nvPr/>
          </p:nvSpPr>
          <p:spPr bwMode="auto">
            <a:xfrm>
              <a:off x="1600201" y="2397315"/>
              <a:ext cx="1000125" cy="257371"/>
            </a:xfrm>
            <a:prstGeom prst="rect">
              <a:avLst/>
            </a:prstGeom>
            <a:noFill/>
            <a:ln w="9525">
              <a:noFill/>
              <a:miter lim="800000"/>
              <a:headEnd/>
              <a:tailEnd/>
            </a:ln>
          </p:spPr>
          <p:txBody>
            <a:bodyPr wrap="square">
              <a:spAutoFit/>
            </a:bodyPr>
            <a:lstStyle/>
            <a:p>
              <a:pPr algn="ctr">
                <a:buNone/>
              </a:pPr>
              <a:r>
                <a:rPr lang="en-US" sz="900" b="1" dirty="0">
                  <a:latin typeface="Calibri" pitchFamily="34" charset="0"/>
                </a:rPr>
                <a:t>Wardroom table</a:t>
              </a:r>
            </a:p>
          </p:txBody>
        </p:sp>
        <p:sp>
          <p:nvSpPr>
            <p:cNvPr id="10" name="TextBox 45"/>
            <p:cNvSpPr txBox="1">
              <a:spLocks noChangeArrowheads="1"/>
            </p:cNvSpPr>
            <p:nvPr/>
          </p:nvSpPr>
          <p:spPr bwMode="auto">
            <a:xfrm>
              <a:off x="4515698" y="2277371"/>
              <a:ext cx="904875" cy="257371"/>
            </a:xfrm>
            <a:prstGeom prst="rect">
              <a:avLst/>
            </a:prstGeom>
            <a:noFill/>
            <a:ln w="9525">
              <a:noFill/>
              <a:miter lim="800000"/>
              <a:headEnd/>
              <a:tailEnd/>
            </a:ln>
          </p:spPr>
          <p:txBody>
            <a:bodyPr wrap="square">
              <a:spAutoFit/>
            </a:bodyPr>
            <a:lstStyle/>
            <a:p>
              <a:pPr>
                <a:buNone/>
              </a:pPr>
              <a:r>
                <a:rPr lang="en-US" sz="900" b="1" dirty="0">
                  <a:latin typeface="Calibri" pitchFamily="34" charset="0"/>
                </a:rPr>
                <a:t>Galley</a:t>
              </a:r>
            </a:p>
          </p:txBody>
        </p:sp>
        <p:sp>
          <p:nvSpPr>
            <p:cNvPr id="11" name="TextBox 45"/>
            <p:cNvSpPr txBox="1">
              <a:spLocks noChangeArrowheads="1"/>
            </p:cNvSpPr>
            <p:nvPr/>
          </p:nvSpPr>
          <p:spPr bwMode="auto">
            <a:xfrm>
              <a:off x="4352926" y="5410202"/>
              <a:ext cx="904875" cy="566217"/>
            </a:xfrm>
            <a:prstGeom prst="rect">
              <a:avLst/>
            </a:prstGeom>
            <a:noFill/>
            <a:ln w="9525">
              <a:noFill/>
              <a:miter lim="800000"/>
              <a:headEnd/>
              <a:tailEnd/>
            </a:ln>
          </p:spPr>
          <p:txBody>
            <a:bodyPr wrap="square">
              <a:spAutoFit/>
            </a:bodyPr>
            <a:lstStyle/>
            <a:p>
              <a:pPr algn="ctr">
                <a:buNone/>
              </a:pPr>
              <a:r>
                <a:rPr lang="en-US" sz="900" b="1" dirty="0">
                  <a:latin typeface="Calibri" pitchFamily="34" charset="0"/>
                </a:rPr>
                <a:t>Aerobic exercise device</a:t>
              </a:r>
            </a:p>
          </p:txBody>
        </p:sp>
        <p:grpSp>
          <p:nvGrpSpPr>
            <p:cNvPr id="5" name="Group 16"/>
            <p:cNvGrpSpPr/>
            <p:nvPr/>
          </p:nvGrpSpPr>
          <p:grpSpPr>
            <a:xfrm>
              <a:off x="6314684" y="2173413"/>
              <a:ext cx="3759103" cy="3368673"/>
              <a:chOff x="399658" y="2478212"/>
              <a:chExt cx="3759103" cy="3368673"/>
            </a:xfrm>
          </p:grpSpPr>
          <p:pic>
            <p:nvPicPr>
              <p:cNvPr id="7" name="Picture 6" descr="x-habloft20120324_persp_all-all-persp.jpg"/>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399658" y="2478212"/>
                <a:ext cx="3759103" cy="3368673"/>
              </a:xfrm>
              <a:prstGeom prst="rect">
                <a:avLst/>
              </a:prstGeom>
            </p:spPr>
          </p:pic>
          <p:sp>
            <p:nvSpPr>
              <p:cNvPr id="14" name="TextBox 45"/>
              <p:cNvSpPr txBox="1">
                <a:spLocks noChangeArrowheads="1"/>
              </p:cNvSpPr>
              <p:nvPr/>
            </p:nvSpPr>
            <p:spPr bwMode="auto">
              <a:xfrm>
                <a:off x="1057276" y="3397439"/>
                <a:ext cx="1012893" cy="514743"/>
              </a:xfrm>
              <a:prstGeom prst="rect">
                <a:avLst/>
              </a:prstGeom>
              <a:noFill/>
              <a:ln w="9525">
                <a:noFill/>
                <a:miter lim="800000"/>
                <a:headEnd/>
                <a:tailEnd/>
              </a:ln>
            </p:spPr>
            <p:txBody>
              <a:bodyPr wrap="square">
                <a:spAutoFit/>
              </a:bodyPr>
              <a:lstStyle/>
              <a:p>
                <a:pPr algn="ctr">
                  <a:buNone/>
                </a:pPr>
                <a:r>
                  <a:rPr lang="en-US" sz="1200" b="1" dirty="0">
                    <a:solidFill>
                      <a:schemeClr val="bg1"/>
                    </a:solidFill>
                    <a:latin typeface="Calibri" pitchFamily="34" charset="0"/>
                  </a:rPr>
                  <a:t>Crew Quarters</a:t>
                </a:r>
              </a:p>
            </p:txBody>
          </p:sp>
          <p:sp>
            <p:nvSpPr>
              <p:cNvPr id="15" name="TextBox 45"/>
              <p:cNvSpPr txBox="1">
                <a:spLocks noChangeArrowheads="1"/>
              </p:cNvSpPr>
              <p:nvPr/>
            </p:nvSpPr>
            <p:spPr bwMode="auto">
              <a:xfrm>
                <a:off x="2880977" y="2871391"/>
                <a:ext cx="1113753" cy="514743"/>
              </a:xfrm>
              <a:prstGeom prst="rect">
                <a:avLst/>
              </a:prstGeom>
              <a:noFill/>
              <a:ln w="9525">
                <a:noFill/>
                <a:miter lim="800000"/>
                <a:headEnd/>
                <a:tailEnd/>
              </a:ln>
            </p:spPr>
            <p:txBody>
              <a:bodyPr wrap="square">
                <a:spAutoFit/>
              </a:bodyPr>
              <a:lstStyle/>
              <a:p>
                <a:pPr algn="ctr">
                  <a:buNone/>
                </a:pPr>
                <a:r>
                  <a:rPr lang="en-US" sz="1200" b="1" dirty="0">
                    <a:solidFill>
                      <a:schemeClr val="bg1"/>
                    </a:solidFill>
                    <a:latin typeface="Calibri" pitchFamily="34" charset="0"/>
                  </a:rPr>
                  <a:t>Crew Quarters</a:t>
                </a:r>
              </a:p>
            </p:txBody>
          </p:sp>
        </p:grpSp>
        <p:sp>
          <p:nvSpPr>
            <p:cNvPr id="13" name="TextBox 54"/>
            <p:cNvSpPr txBox="1">
              <a:spLocks noChangeArrowheads="1"/>
            </p:cNvSpPr>
            <p:nvPr/>
          </p:nvSpPr>
          <p:spPr bwMode="auto">
            <a:xfrm>
              <a:off x="3121916" y="5943600"/>
              <a:ext cx="1121840" cy="411795"/>
            </a:xfrm>
            <a:prstGeom prst="rect">
              <a:avLst/>
            </a:prstGeom>
            <a:noFill/>
            <a:ln w="9525">
              <a:noFill/>
              <a:miter lim="800000"/>
              <a:headEnd/>
              <a:tailEnd/>
            </a:ln>
          </p:spPr>
          <p:txBody>
            <a:bodyPr wrap="square">
              <a:spAutoFit/>
            </a:bodyPr>
            <a:lstStyle/>
            <a:p>
              <a:pPr algn="ctr">
                <a:buNone/>
              </a:pPr>
              <a:r>
                <a:rPr lang="en-US" b="1" dirty="0">
                  <a:latin typeface="Calibri" pitchFamily="34" charset="0"/>
                </a:rPr>
                <a:t>2</a:t>
              </a:r>
              <a:r>
                <a:rPr lang="en-US" b="1" baseline="30000" dirty="0">
                  <a:latin typeface="Calibri" pitchFamily="34" charset="0"/>
                </a:rPr>
                <a:t>nd</a:t>
              </a:r>
              <a:r>
                <a:rPr lang="en-US" b="1" dirty="0">
                  <a:latin typeface="Calibri" pitchFamily="34" charset="0"/>
                </a:rPr>
                <a:t> floor</a:t>
              </a:r>
              <a:endParaRPr lang="en-US" sz="900" b="1" dirty="0">
                <a:latin typeface="Calibri" pitchFamily="34" charset="0"/>
              </a:endParaRPr>
            </a:p>
          </p:txBody>
        </p:sp>
        <p:sp>
          <p:nvSpPr>
            <p:cNvPr id="16" name="TextBox 54"/>
            <p:cNvSpPr txBox="1">
              <a:spLocks noChangeArrowheads="1"/>
            </p:cNvSpPr>
            <p:nvPr/>
          </p:nvSpPr>
          <p:spPr bwMode="auto">
            <a:xfrm>
              <a:off x="7674161" y="5867400"/>
              <a:ext cx="1121840" cy="411795"/>
            </a:xfrm>
            <a:prstGeom prst="rect">
              <a:avLst/>
            </a:prstGeom>
            <a:noFill/>
            <a:ln w="9525">
              <a:noFill/>
              <a:miter lim="800000"/>
              <a:headEnd/>
              <a:tailEnd/>
            </a:ln>
          </p:spPr>
          <p:txBody>
            <a:bodyPr wrap="square">
              <a:spAutoFit/>
            </a:bodyPr>
            <a:lstStyle/>
            <a:p>
              <a:pPr algn="ctr">
                <a:buNone/>
              </a:pPr>
              <a:r>
                <a:rPr lang="en-US" b="1" dirty="0" smtClean="0">
                  <a:latin typeface="Calibri" pitchFamily="34" charset="0"/>
                </a:rPr>
                <a:t>Loft</a:t>
              </a:r>
              <a:endParaRPr lang="en-US" sz="900" b="1" dirty="0">
                <a:latin typeface="Calibri" pitchFamily="34" charset="0"/>
              </a:endParaRPr>
            </a:p>
          </p:txBody>
        </p:sp>
        <p:pic>
          <p:nvPicPr>
            <p:cNvPr id="18" name="Picture 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5400000">
              <a:off x="9327327" y="1257301"/>
              <a:ext cx="1524001" cy="1143000"/>
            </a:xfrm>
            <a:prstGeom prst="rect">
              <a:avLst/>
            </a:prstGeom>
            <a:noFill/>
            <a:ln w="9525">
              <a:noFill/>
              <a:miter lim="800000"/>
              <a:headEnd/>
              <a:tailEnd/>
            </a:ln>
            <a:effectLst/>
          </p:spPr>
        </p:pic>
        <p:pic>
          <p:nvPicPr>
            <p:cNvPr id="3" name="Picture 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121642" y="4910435"/>
              <a:ext cx="1487816" cy="1371600"/>
            </a:xfrm>
            <a:prstGeom prst="rect">
              <a:avLst/>
            </a:prstGeom>
          </p:spPr>
        </p:pic>
        <p:pic>
          <p:nvPicPr>
            <p:cNvPr id="4" name="Picture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06881" y="5592588"/>
              <a:ext cx="1712828" cy="1143000"/>
            </a:xfrm>
            <a:prstGeom prst="rect">
              <a:avLst/>
            </a:prstGeom>
          </p:spPr>
        </p:pic>
        <p:pic>
          <p:nvPicPr>
            <p:cNvPr id="6" name="Picture 2"/>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534080" y="1370760"/>
              <a:ext cx="1525891" cy="10058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9" name="Picture 1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5400000">
              <a:off x="4918710" y="1313384"/>
              <a:ext cx="1584960" cy="1188720"/>
            </a:xfrm>
            <a:prstGeom prst="rect">
              <a:avLst/>
            </a:prstGeom>
          </p:spPr>
        </p:pic>
      </p:grpSp>
    </p:spTree>
    <p:extLst>
      <p:ext uri="{BB962C8B-B14F-4D97-AF65-F5344CB8AC3E}">
        <p14:creationId xmlns:p14="http://schemas.microsoft.com/office/powerpoint/2010/main" val="6910101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p:cNvSpPr>
            <a:spLocks noGrp="1"/>
          </p:cNvSpPr>
          <p:nvPr>
            <p:ph type="sldNum" sz="quarter" idx="4294967295"/>
          </p:nvPr>
        </p:nvSpPr>
        <p:spPr>
          <a:xfrm>
            <a:off x="6934200" y="6305550"/>
            <a:ext cx="2133600" cy="476251"/>
          </a:xfrm>
          <a:prstGeom prst="rect">
            <a:avLst/>
          </a:prstGeom>
          <a:noFill/>
        </p:spPr>
        <p:txBody>
          <a:bodyPr/>
          <a:lstStyle/>
          <a:p>
            <a:fld id="{97CEA13A-4170-43B7-B604-1C9A498809A4}" type="slidenum">
              <a:rPr lang="en-US" smtClean="0">
                <a:solidFill>
                  <a:srgbClr val="000000"/>
                </a:solidFill>
              </a:rPr>
              <a:pPr/>
              <a:t>8</a:t>
            </a:fld>
            <a:endParaRPr lang="en-US" smtClean="0">
              <a:solidFill>
                <a:srgbClr val="000000"/>
              </a:solidFill>
            </a:endParaRPr>
          </a:p>
        </p:txBody>
      </p:sp>
      <p:sp>
        <p:nvSpPr>
          <p:cNvPr id="8" name="Title 1"/>
          <p:cNvSpPr>
            <a:spLocks noGrp="1"/>
          </p:cNvSpPr>
          <p:nvPr>
            <p:ph type="title"/>
          </p:nvPr>
        </p:nvSpPr>
        <p:spPr>
          <a:xfrm>
            <a:off x="734662" y="304800"/>
            <a:ext cx="7662985" cy="523220"/>
          </a:xfrm>
        </p:spPr>
        <p:txBody>
          <a:bodyPr>
            <a:spAutoFit/>
          </a:bodyPr>
          <a:lstStyle/>
          <a:p>
            <a:r>
              <a:rPr lang="en-US" sz="2800" dirty="0" smtClean="0"/>
              <a:t>HERA Campaigns</a:t>
            </a:r>
            <a:endParaRPr lang="en-US" sz="2800" dirty="0"/>
          </a:p>
        </p:txBody>
      </p:sp>
      <p:sp>
        <p:nvSpPr>
          <p:cNvPr id="9" name="Rectangle 8"/>
          <p:cNvSpPr/>
          <p:nvPr/>
        </p:nvSpPr>
        <p:spPr>
          <a:xfrm>
            <a:off x="110246" y="1214119"/>
            <a:ext cx="8957553" cy="2862322"/>
          </a:xfrm>
          <a:prstGeom prst="rect">
            <a:avLst/>
          </a:prstGeom>
        </p:spPr>
        <p:txBody>
          <a:bodyPr wrap="square">
            <a:spAutoFit/>
          </a:bodyPr>
          <a:lstStyle/>
          <a:p>
            <a:pPr marL="342900" indent="-342900">
              <a:buFont typeface="Arial" panose="020B0604020202020204" pitchFamily="34" charset="0"/>
              <a:buChar char="•"/>
            </a:pPr>
            <a:r>
              <a:rPr lang="en-US" sz="2000" dirty="0" smtClean="0"/>
              <a:t>Provides realistic mission scenario, controlled </a:t>
            </a:r>
            <a:r>
              <a:rPr lang="en-US" sz="2000" dirty="0"/>
              <a:t>light and dark cycles, comm delays to simulate distance from Earth, remote conditions of exploration </a:t>
            </a:r>
            <a:r>
              <a:rPr lang="en-US" sz="2000" dirty="0" smtClean="0"/>
              <a:t>scenarios</a:t>
            </a:r>
          </a:p>
          <a:p>
            <a:pPr marL="342900" indent="-342900">
              <a:buFont typeface="Arial" panose="020B0604020202020204" pitchFamily="34" charset="0"/>
              <a:buChar char="•"/>
            </a:pPr>
            <a:r>
              <a:rPr lang="en-US" sz="2000" dirty="0"/>
              <a:t>4 test subjects per mission, 4 missions per research campaign</a:t>
            </a:r>
          </a:p>
          <a:p>
            <a:pPr marL="342900" indent="-342900">
              <a:buFont typeface="Arial" panose="020B0604020202020204" pitchFamily="34" charset="0"/>
              <a:buChar char="•"/>
            </a:pPr>
            <a:r>
              <a:rPr lang="en-US" sz="2000" dirty="0"/>
              <a:t>Campaign = 1 integrated suite of research investigations</a:t>
            </a:r>
          </a:p>
          <a:p>
            <a:pPr marL="342900" indent="-342900">
              <a:buFont typeface="Arial" panose="020B0604020202020204" pitchFamily="34" charset="0"/>
              <a:buChar char="•"/>
            </a:pPr>
            <a:r>
              <a:rPr lang="en-US" sz="2000" dirty="0"/>
              <a:t>All 4 missions in campaign are “identical”, simulate a space flight mission to exploration destination – transit and </a:t>
            </a:r>
            <a:r>
              <a:rPr lang="en-US" sz="2000" dirty="0" smtClean="0"/>
              <a:t>rendezvous </a:t>
            </a:r>
            <a:r>
              <a:rPr lang="en-US" sz="2000" dirty="0"/>
              <a:t>phases</a:t>
            </a:r>
          </a:p>
          <a:p>
            <a:pPr marL="342900" indent="-342900">
              <a:buFont typeface="Arial" panose="020B0604020202020204" pitchFamily="34" charset="0"/>
              <a:buChar char="•"/>
            </a:pPr>
            <a:r>
              <a:rPr lang="en-US" sz="2000" dirty="0" smtClean="0"/>
              <a:t>Since </a:t>
            </a:r>
            <a:r>
              <a:rPr lang="en-US" sz="2000" dirty="0"/>
              <a:t>2017 </a:t>
            </a:r>
            <a:r>
              <a:rPr lang="en-US" sz="2000" dirty="0" smtClean="0"/>
              <a:t>missions </a:t>
            </a:r>
            <a:r>
              <a:rPr lang="en-US" sz="2000" dirty="0"/>
              <a:t>are 45-days of isolation with ~2-weeks of BDC/Training pre- and 1 week post-mission debrief/data collection</a:t>
            </a:r>
          </a:p>
          <a:p>
            <a:pPr marL="234945" indent="-234945"/>
            <a:endParaRPr lang="en-US" sz="2000" dirty="0"/>
          </a:p>
        </p:txBody>
      </p:sp>
      <p:pic>
        <p:nvPicPr>
          <p:cNvPr id="11"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90524" y="4958872"/>
            <a:ext cx="2876640" cy="1854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a:picLocks noChangeAspect="1"/>
          </p:cNvPicPr>
          <p:nvPr/>
        </p:nvPicPr>
        <p:blipFill rotWithShape="1">
          <a:blip r:embed="rId4" cstate="email">
            <a:extLst>
              <a:ext uri="{28A0092B-C50C-407E-A947-70E740481C1C}">
                <a14:useLocalDpi xmlns:a14="http://schemas.microsoft.com/office/drawing/2010/main"/>
              </a:ext>
            </a:extLst>
          </a:blip>
          <a:srcRect l="3396" r="3269" b="632"/>
          <a:stretch/>
        </p:blipFill>
        <p:spPr>
          <a:xfrm>
            <a:off x="2172663" y="3724791"/>
            <a:ext cx="4319283" cy="1234081"/>
          </a:xfrm>
          <a:prstGeom prst="rect">
            <a:avLst/>
          </a:prstGeom>
        </p:spPr>
      </p:pic>
      <p:pic>
        <p:nvPicPr>
          <p:cNvPr id="13" name="Picture 1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819400" y="4958872"/>
            <a:ext cx="3025810" cy="1854483"/>
          </a:xfrm>
          <a:prstGeom prst="rect">
            <a:avLst/>
          </a:prstGeom>
        </p:spPr>
      </p:pic>
      <p:pic>
        <p:nvPicPr>
          <p:cNvPr id="14" name="Picture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246" y="4960498"/>
            <a:ext cx="2480554" cy="1852857"/>
          </a:xfrm>
          <a:prstGeom prst="rect">
            <a:avLst/>
          </a:prstGeom>
        </p:spPr>
      </p:pic>
    </p:spTree>
    <p:extLst>
      <p:ext uri="{BB962C8B-B14F-4D97-AF65-F5344CB8AC3E}">
        <p14:creationId xmlns:p14="http://schemas.microsoft.com/office/powerpoint/2010/main" val="34958764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518160" y="370996"/>
            <a:ext cx="8229600" cy="584775"/>
          </a:xfrm>
          <a:prstGeom prst="rect">
            <a:avLst/>
          </a:prstGeom>
        </p:spPr>
        <p:txBody>
          <a:bodyPr vert="horz"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i="0" u="none" strike="noStrike" kern="1200" cap="none" spc="0" normalizeH="0" baseline="0" noProof="0" dirty="0" smtClean="0">
                <a:ln>
                  <a:noFill/>
                </a:ln>
                <a:solidFill>
                  <a:schemeClr val="tx1"/>
                </a:solidFill>
                <a:effectLst/>
                <a:uLnTx/>
                <a:uFillTx/>
                <a:latin typeface="Arial" panose="020B0604020202020204" pitchFamily="34" charset="0"/>
                <a:ea typeface="+mj-ea"/>
                <a:cs typeface="Arial" panose="020B0604020202020204" pitchFamily="34" charset="0"/>
              </a:rPr>
              <a:t>HERA Capabilities</a:t>
            </a:r>
            <a:endParaRPr kumimoji="0" lang="en-US" sz="200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11" name="Content Placeholder 2"/>
          <p:cNvSpPr txBox="1">
            <a:spLocks/>
          </p:cNvSpPr>
          <p:nvPr/>
        </p:nvSpPr>
        <p:spPr>
          <a:xfrm>
            <a:off x="146050" y="1168168"/>
            <a:ext cx="5487794" cy="5096780"/>
          </a:xfrm>
          <a:prstGeom prst="rect">
            <a:avLst/>
          </a:prstGeom>
        </p:spPr>
        <p:txBody>
          <a:bodyPr wrap="square">
            <a:spAutoFit/>
          </a:bodyPr>
          <a:lstStyle>
            <a:lvl1pPr marL="0" indent="0" algn="ctr" rtl="0" eaLnBrk="0" fontAlgn="base" hangingPunct="0">
              <a:spcBef>
                <a:spcPct val="20000"/>
              </a:spcBef>
              <a:spcAft>
                <a:spcPct val="0"/>
              </a:spcAft>
              <a:buNone/>
              <a:defRPr sz="2400">
                <a:solidFill>
                  <a:schemeClr val="tx1"/>
                </a:solidFill>
                <a:latin typeface="+mn-lt"/>
                <a:ea typeface="+mn-ea"/>
                <a:cs typeface="+mn-cs"/>
              </a:defRPr>
            </a:lvl1pPr>
            <a:lvl2pPr marL="457200" indent="0" algn="ctr" rtl="0" eaLnBrk="0" fontAlgn="base" hangingPunct="0">
              <a:spcBef>
                <a:spcPct val="20000"/>
              </a:spcBef>
              <a:spcAft>
                <a:spcPct val="0"/>
              </a:spcAft>
              <a:buNone/>
              <a:defRPr sz="2000">
                <a:solidFill>
                  <a:schemeClr val="tx1"/>
                </a:solidFill>
                <a:latin typeface="+mn-lt"/>
              </a:defRPr>
            </a:lvl2pPr>
            <a:lvl3pPr marL="914400" indent="0" algn="ctr" rtl="0" eaLnBrk="0" fontAlgn="base" hangingPunct="0">
              <a:spcBef>
                <a:spcPct val="20000"/>
              </a:spcBef>
              <a:spcAft>
                <a:spcPct val="0"/>
              </a:spcAft>
              <a:buNone/>
              <a:defRPr>
                <a:solidFill>
                  <a:schemeClr val="tx1"/>
                </a:solidFill>
                <a:latin typeface="+mn-lt"/>
              </a:defRPr>
            </a:lvl3pPr>
            <a:lvl4pPr marL="1371600" indent="0" algn="ctr" rtl="0" eaLnBrk="0" fontAlgn="base" hangingPunct="0">
              <a:spcBef>
                <a:spcPct val="20000"/>
              </a:spcBef>
              <a:spcAft>
                <a:spcPct val="0"/>
              </a:spcAft>
              <a:buNone/>
              <a:defRPr sz="1600">
                <a:solidFill>
                  <a:schemeClr val="tx1"/>
                </a:solidFill>
                <a:latin typeface="+mn-lt"/>
              </a:defRPr>
            </a:lvl4pPr>
            <a:lvl5pPr marL="1828800" indent="0" algn="ctr" rtl="0" eaLnBrk="0" fontAlgn="base" hangingPunct="0">
              <a:spcBef>
                <a:spcPct val="20000"/>
              </a:spcBef>
              <a:spcAft>
                <a:spcPct val="0"/>
              </a:spcAft>
              <a:buNone/>
              <a:defRPr sz="1600">
                <a:solidFill>
                  <a:schemeClr val="tx1"/>
                </a:solidFill>
                <a:latin typeface="+mn-lt"/>
              </a:defRPr>
            </a:lvl5pPr>
            <a:lvl6pPr marL="2286000" indent="0" algn="ctr" rtl="0" fontAlgn="base">
              <a:spcBef>
                <a:spcPct val="20000"/>
              </a:spcBef>
              <a:spcAft>
                <a:spcPct val="0"/>
              </a:spcAft>
              <a:buNone/>
              <a:defRPr sz="1600">
                <a:solidFill>
                  <a:schemeClr val="tx1"/>
                </a:solidFill>
                <a:latin typeface="+mn-lt"/>
              </a:defRPr>
            </a:lvl6pPr>
            <a:lvl7pPr marL="2743200" indent="0" algn="ctr" rtl="0" fontAlgn="base">
              <a:spcBef>
                <a:spcPct val="20000"/>
              </a:spcBef>
              <a:spcAft>
                <a:spcPct val="0"/>
              </a:spcAft>
              <a:buNone/>
              <a:defRPr sz="1600">
                <a:solidFill>
                  <a:schemeClr val="tx1"/>
                </a:solidFill>
                <a:latin typeface="+mn-lt"/>
              </a:defRPr>
            </a:lvl7pPr>
            <a:lvl8pPr marL="3200400" indent="0" algn="ctr" rtl="0" fontAlgn="base">
              <a:spcBef>
                <a:spcPct val="20000"/>
              </a:spcBef>
              <a:spcAft>
                <a:spcPct val="0"/>
              </a:spcAft>
              <a:buNone/>
              <a:defRPr sz="1600">
                <a:solidFill>
                  <a:schemeClr val="tx1"/>
                </a:solidFill>
                <a:latin typeface="+mn-lt"/>
              </a:defRPr>
            </a:lvl8pPr>
            <a:lvl9pPr marL="3657600" indent="0" algn="ctr" rtl="0" fontAlgn="base">
              <a:spcBef>
                <a:spcPct val="20000"/>
              </a:spcBef>
              <a:spcAft>
                <a:spcPct val="0"/>
              </a:spcAft>
              <a:buNone/>
              <a:defRPr sz="1600">
                <a:solidFill>
                  <a:schemeClr val="tx1"/>
                </a:solidFill>
                <a:latin typeface="+mn-lt"/>
              </a:defRPr>
            </a:lvl9pPr>
          </a:lstStyle>
          <a:p>
            <a:pPr marL="285750" indent="-285750" algn="l">
              <a:spcAft>
                <a:spcPts val="450"/>
              </a:spcAft>
              <a:buFont typeface="Arial" panose="020B0604020202020204" pitchFamily="34" charset="0"/>
              <a:buChar char="•"/>
            </a:pPr>
            <a:r>
              <a:rPr lang="en-US" sz="2000" kern="0" dirty="0" smtClean="0"/>
              <a:t>Facility and systems developed to support research and mission fidelity</a:t>
            </a:r>
          </a:p>
          <a:p>
            <a:pPr marL="285750" indent="-285750" algn="l">
              <a:spcAft>
                <a:spcPts val="450"/>
              </a:spcAft>
              <a:buFont typeface="Arial" panose="020B0604020202020204" pitchFamily="34" charset="0"/>
              <a:buChar char="•"/>
            </a:pPr>
            <a:r>
              <a:rPr lang="en-US" sz="2000" kern="0" dirty="0" smtClean="0"/>
              <a:t>Habitat systems</a:t>
            </a:r>
          </a:p>
          <a:p>
            <a:pPr marL="628650" lvl="1" indent="-171450" algn="l">
              <a:lnSpc>
                <a:spcPts val="1350"/>
              </a:lnSpc>
              <a:spcAft>
                <a:spcPts val="450"/>
              </a:spcAft>
              <a:buFont typeface="Arial" panose="020B0604020202020204" pitchFamily="34" charset="0"/>
              <a:buChar char="•"/>
            </a:pPr>
            <a:r>
              <a:rPr lang="en-US" sz="1800" kern="0" dirty="0" smtClean="0"/>
              <a:t>Voice loop communication system, with variable comm delay</a:t>
            </a:r>
          </a:p>
          <a:p>
            <a:pPr marL="628650" lvl="1" indent="-171450" algn="l">
              <a:lnSpc>
                <a:spcPts val="1350"/>
              </a:lnSpc>
              <a:spcAft>
                <a:spcPts val="450"/>
              </a:spcAft>
              <a:buFont typeface="Arial" panose="020B0604020202020204" pitchFamily="34" charset="0"/>
              <a:buChar char="•"/>
            </a:pPr>
            <a:r>
              <a:rPr lang="en-US" sz="1800" kern="0" dirty="0" smtClean="0"/>
              <a:t>Simulated Environmental Control and Life Support System (ECLSS)</a:t>
            </a:r>
          </a:p>
          <a:p>
            <a:pPr marL="628650" lvl="1" indent="-171450" algn="l">
              <a:lnSpc>
                <a:spcPts val="1350"/>
              </a:lnSpc>
              <a:spcAft>
                <a:spcPts val="450"/>
              </a:spcAft>
              <a:buFont typeface="Arial" panose="020B0604020202020204" pitchFamily="34" charset="0"/>
              <a:buChar char="•"/>
            </a:pPr>
            <a:r>
              <a:rPr lang="en-US" sz="1800" kern="0" dirty="0" smtClean="0"/>
              <a:t>Flight (MMSEV) simulator, Virtual Reality EVA simulator</a:t>
            </a:r>
          </a:p>
          <a:p>
            <a:pPr marL="628650" lvl="1" indent="-171450" algn="l">
              <a:lnSpc>
                <a:spcPts val="1350"/>
              </a:lnSpc>
              <a:spcAft>
                <a:spcPts val="450"/>
              </a:spcAft>
              <a:buFont typeface="Arial" panose="020B0604020202020204" pitchFamily="34" charset="0"/>
              <a:buChar char="•"/>
            </a:pPr>
            <a:r>
              <a:rPr lang="en-US" sz="1800" kern="0" dirty="0" smtClean="0"/>
              <a:t>Surveillance cameras and microphones</a:t>
            </a:r>
          </a:p>
          <a:p>
            <a:pPr marL="628650" lvl="1" indent="-171450" algn="l">
              <a:lnSpc>
                <a:spcPts val="1350"/>
              </a:lnSpc>
              <a:spcAft>
                <a:spcPts val="450"/>
              </a:spcAft>
              <a:buFont typeface="Arial" panose="020B0604020202020204" pitchFamily="34" charset="0"/>
              <a:buChar char="•"/>
            </a:pPr>
            <a:r>
              <a:rPr lang="en-US" sz="1800" kern="0" dirty="0" smtClean="0"/>
              <a:t>Programmable lighting system</a:t>
            </a:r>
          </a:p>
          <a:p>
            <a:pPr marL="285750" indent="-285750" algn="l">
              <a:spcAft>
                <a:spcPts val="450"/>
              </a:spcAft>
              <a:buFont typeface="Arial" panose="020B0604020202020204" pitchFamily="34" charset="0"/>
              <a:buChar char="•"/>
            </a:pPr>
            <a:r>
              <a:rPr lang="en-US" sz="2000" kern="0" dirty="0" smtClean="0"/>
              <a:t>Operational processes</a:t>
            </a:r>
          </a:p>
          <a:p>
            <a:pPr marL="628650" lvl="1" indent="-171450" algn="l">
              <a:lnSpc>
                <a:spcPts val="1350"/>
              </a:lnSpc>
              <a:spcAft>
                <a:spcPts val="450"/>
              </a:spcAft>
              <a:buFont typeface="Arial" panose="020B0604020202020204" pitchFamily="34" charset="0"/>
              <a:buChar char="•"/>
            </a:pPr>
            <a:r>
              <a:rPr lang="en-US" sz="1800" kern="0" dirty="0" smtClean="0"/>
              <a:t>HERA Mission </a:t>
            </a:r>
            <a:r>
              <a:rPr lang="en-US" sz="1800" kern="0" dirty="0"/>
              <a:t>Control Center (MCC) support</a:t>
            </a:r>
          </a:p>
          <a:p>
            <a:pPr marL="628650" lvl="1" indent="-171450" algn="l">
              <a:lnSpc>
                <a:spcPts val="1350"/>
              </a:lnSpc>
              <a:spcAft>
                <a:spcPts val="450"/>
              </a:spcAft>
              <a:buFont typeface="Arial" panose="020B0604020202020204" pitchFamily="34" charset="0"/>
              <a:buChar char="•"/>
            </a:pPr>
            <a:r>
              <a:rPr lang="en-US" sz="1800" kern="0" dirty="0"/>
              <a:t>Full-day timelines for operational and research activities </a:t>
            </a:r>
          </a:p>
          <a:p>
            <a:pPr marL="285750" indent="-285750" algn="l">
              <a:spcAft>
                <a:spcPts val="450"/>
              </a:spcAft>
              <a:buFont typeface="Arial" panose="020B0604020202020204" pitchFamily="34" charset="0"/>
              <a:buChar char="•"/>
            </a:pPr>
            <a:r>
              <a:rPr lang="en-US" sz="2000" kern="0" dirty="0" smtClean="0"/>
              <a:t>Support for researcher hardware (ex. r</a:t>
            </a:r>
            <a:r>
              <a:rPr lang="en-US" sz="1800" kern="0" dirty="0" smtClean="0"/>
              <a:t>obotic arm simulator, landing simulator, wearable sensors)</a:t>
            </a:r>
          </a:p>
        </p:txBody>
      </p:sp>
      <p:pic>
        <p:nvPicPr>
          <p:cNvPr id="17" name="Picture 1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52645" y="5105400"/>
            <a:ext cx="1610355" cy="1207766"/>
          </a:xfrm>
          <a:prstGeom prst="rect">
            <a:avLst/>
          </a:prstGeom>
        </p:spPr>
      </p:pic>
      <p:pic>
        <p:nvPicPr>
          <p:cNvPr id="22" name="Picture 2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633844" y="4572000"/>
            <a:ext cx="1262088" cy="1206254"/>
          </a:xfrm>
          <a:prstGeom prst="rect">
            <a:avLst/>
          </a:prstGeom>
        </p:spPr>
      </p:pic>
      <p:pic>
        <p:nvPicPr>
          <p:cNvPr id="23" name="Picture 2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184851" y="1564105"/>
            <a:ext cx="1562909" cy="1089932"/>
          </a:xfrm>
          <a:prstGeom prst="rect">
            <a:avLst/>
          </a:prstGeom>
        </p:spPr>
      </p:pic>
      <p:pic>
        <p:nvPicPr>
          <p:cNvPr id="24" name="Picture 23"/>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507969" y="3001159"/>
            <a:ext cx="1542744" cy="1209178"/>
          </a:xfrm>
          <a:prstGeom prst="rect">
            <a:avLst/>
          </a:prstGeom>
          <a:ln>
            <a:solidFill>
              <a:schemeClr val="tx2"/>
            </a:solidFill>
          </a:ln>
        </p:spPr>
      </p:pic>
      <p:pic>
        <p:nvPicPr>
          <p:cNvPr id="25" name="Picture 24"/>
          <p:cNvPicPr>
            <a:picLocks noChangeAspect="1"/>
          </p:cNvPicPr>
          <p:nvPr/>
        </p:nvPicPr>
        <p:blipFill rotWithShape="1">
          <a:blip r:embed="rId7" cstate="screen">
            <a:extLst>
              <a:ext uri="{28A0092B-C50C-407E-A947-70E740481C1C}">
                <a14:useLocalDpi xmlns:a14="http://schemas.microsoft.com/office/drawing/2010/main"/>
              </a:ext>
            </a:extLst>
          </a:blip>
          <a:srcRect l="-1"/>
          <a:stretch/>
        </p:blipFill>
        <p:spPr>
          <a:xfrm rot="16200000">
            <a:off x="6887845" y="3060769"/>
            <a:ext cx="2239933" cy="1645920"/>
          </a:xfrm>
          <a:prstGeom prst="rect">
            <a:avLst/>
          </a:prstGeom>
        </p:spPr>
      </p:pic>
    </p:spTree>
    <p:extLst>
      <p:ext uri="{BB962C8B-B14F-4D97-AF65-F5344CB8AC3E}">
        <p14:creationId xmlns:p14="http://schemas.microsoft.com/office/powerpoint/2010/main" val="36524978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669811" y="386887"/>
            <a:ext cx="7662985" cy="590931"/>
          </a:xfrm>
        </p:spPr>
        <p:txBody>
          <a:bodyPr>
            <a:spAutoFit/>
          </a:bodyPr>
          <a:lstStyle/>
          <a:p>
            <a:r>
              <a:rPr lang="en-US" dirty="0" smtClean="0"/>
              <a:t>NEK</a:t>
            </a:r>
            <a:endParaRPr lang="en-US" dirty="0"/>
          </a:p>
        </p:txBody>
      </p:sp>
      <p:sp>
        <p:nvSpPr>
          <p:cNvPr id="7" name="Rectangle 6"/>
          <p:cNvSpPr/>
          <p:nvPr/>
        </p:nvSpPr>
        <p:spPr>
          <a:xfrm>
            <a:off x="-13951" y="1206322"/>
            <a:ext cx="6930635" cy="2554545"/>
          </a:xfrm>
          <a:prstGeom prst="rect">
            <a:avLst/>
          </a:prstGeom>
        </p:spPr>
        <p:txBody>
          <a:bodyPr wrap="square">
            <a:spAutoFit/>
          </a:bodyPr>
          <a:lstStyle/>
          <a:p>
            <a:pPr marL="342900" indent="-342900">
              <a:buFont typeface="Arial" panose="020B0604020202020204" pitchFamily="34" charset="0"/>
              <a:buChar char="•"/>
            </a:pPr>
            <a:r>
              <a:rPr lang="en-US" sz="2000" dirty="0"/>
              <a:t>Ground-based Experiment Complex (NEK) </a:t>
            </a:r>
            <a:r>
              <a:rPr lang="en-US" sz="2000" dirty="0" smtClean="0"/>
              <a:t>operated </a:t>
            </a:r>
            <a:r>
              <a:rPr lang="en-US" sz="2000" dirty="0"/>
              <a:t>by IBMP in Moscow, Russia</a:t>
            </a:r>
          </a:p>
          <a:p>
            <a:pPr marL="342900" indent="-342900">
              <a:buFont typeface="Arial" panose="020B0604020202020204" pitchFamily="34" charset="0"/>
              <a:buChar char="•"/>
            </a:pPr>
            <a:r>
              <a:rPr lang="en-US" sz="2000" dirty="0" smtClean="0"/>
              <a:t>Realistic mission activities, controlled </a:t>
            </a:r>
            <a:r>
              <a:rPr lang="en-US" sz="2000" dirty="0"/>
              <a:t>light and dark cycles, comm delays to simulate distance from Earth, remote conditions of exploration scenarios, long duration </a:t>
            </a:r>
            <a:r>
              <a:rPr lang="en-US" sz="2000" dirty="0" smtClean="0"/>
              <a:t>studies</a:t>
            </a:r>
          </a:p>
          <a:p>
            <a:pPr marL="342900" indent="-342900">
              <a:buFont typeface="Arial" panose="020B0604020202020204" pitchFamily="34" charset="0"/>
              <a:buChar char="•"/>
            </a:pPr>
            <a:r>
              <a:rPr lang="en-US" sz="2000" dirty="0"/>
              <a:t>The NEK platform of consists of four experimental chambers (50 m3, 100 m3, 150 m3, 250 m3 ) that may be used (or not) to simulate different mission phase </a:t>
            </a:r>
            <a:r>
              <a:rPr lang="en-US" sz="2000" dirty="0" smtClean="0"/>
              <a:t>scenarios</a:t>
            </a:r>
            <a:endParaRPr lang="en-US" sz="2000" dirty="0"/>
          </a:p>
        </p:txBody>
      </p:sp>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6726" y="1337948"/>
            <a:ext cx="2226215" cy="2286000"/>
          </a:xfrm>
          <a:prstGeom prst="rect">
            <a:avLst/>
          </a:prstGeom>
        </p:spPr>
      </p:pic>
      <p:sp>
        <p:nvSpPr>
          <p:cNvPr id="9" name="Rectangle 8"/>
          <p:cNvSpPr/>
          <p:nvPr/>
        </p:nvSpPr>
        <p:spPr>
          <a:xfrm>
            <a:off x="2828887" y="4191755"/>
            <a:ext cx="6399696" cy="3060878"/>
          </a:xfrm>
          <a:prstGeom prst="rect">
            <a:avLst/>
          </a:prstGeom>
        </p:spPr>
        <p:txBody>
          <a:bodyPr wrap="square">
            <a:noAutofit/>
          </a:bodyPr>
          <a:lstStyle/>
          <a:p>
            <a:pPr marL="342900" indent="-342900">
              <a:buFont typeface="Arial" panose="020B0604020202020204" pitchFamily="34" charset="0"/>
              <a:buChar char="•"/>
            </a:pPr>
            <a:r>
              <a:rPr lang="en-US" sz="2000" dirty="0" smtClean="0"/>
              <a:t>Capabilities </a:t>
            </a:r>
            <a:r>
              <a:rPr lang="en-US" sz="2000" dirty="0"/>
              <a:t>include boots-on-the-ground EVA, </a:t>
            </a:r>
            <a:br>
              <a:rPr lang="en-US" sz="2000" dirty="0"/>
            </a:br>
            <a:r>
              <a:rPr lang="en-US" sz="2000" dirty="0"/>
              <a:t>plant growth area, exercise area, </a:t>
            </a:r>
            <a:br>
              <a:rPr lang="en-US" sz="2000" dirty="0"/>
            </a:br>
            <a:r>
              <a:rPr lang="en-US" sz="2000" dirty="0"/>
              <a:t>individual crew </a:t>
            </a:r>
            <a:r>
              <a:rPr lang="en-US" sz="2000" dirty="0" smtClean="0"/>
              <a:t>quarters</a:t>
            </a:r>
          </a:p>
          <a:p>
            <a:pPr marL="342900" indent="-342900">
              <a:buFont typeface="Arial" panose="020B0604020202020204" pitchFamily="34" charset="0"/>
              <a:buChar char="•"/>
            </a:pPr>
            <a:r>
              <a:rPr lang="en-US" sz="2000" dirty="0"/>
              <a:t>Long duration missions planned:  4-month (</a:t>
            </a:r>
            <a:r>
              <a:rPr lang="en-US" sz="2000" dirty="0" smtClean="0"/>
              <a:t>2019, ongoing), </a:t>
            </a:r>
            <a:r>
              <a:rPr lang="en-US" sz="2000" dirty="0"/>
              <a:t>8-month (</a:t>
            </a:r>
            <a:r>
              <a:rPr lang="en-US" sz="2000" dirty="0" smtClean="0"/>
              <a:t>2020), </a:t>
            </a:r>
            <a:r>
              <a:rPr lang="en-US" sz="2000" dirty="0"/>
              <a:t>and 12-month (</a:t>
            </a:r>
            <a:r>
              <a:rPr lang="en-US" sz="2000" dirty="0" smtClean="0"/>
              <a:t>2021)</a:t>
            </a:r>
            <a:endParaRPr lang="en-US" sz="2000" dirty="0"/>
          </a:p>
          <a:p>
            <a:pPr marL="342900" indent="-342900">
              <a:buFont typeface="Arial" panose="020B0604020202020204" pitchFamily="34" charset="0"/>
              <a:buChar char="•"/>
            </a:pPr>
            <a:r>
              <a:rPr lang="en-US" sz="2000" dirty="0"/>
              <a:t>Nominal crew sizes of 4 – 6; can support up to </a:t>
            </a:r>
            <a:r>
              <a:rPr lang="en-US" sz="2000" dirty="0" smtClean="0"/>
              <a:t>10</a:t>
            </a:r>
            <a:endParaRPr lang="en-US" sz="2000" dirty="0"/>
          </a:p>
        </p:txBody>
      </p:sp>
      <p:pic>
        <p:nvPicPr>
          <p:cNvPr id="13" name="Picture 12"/>
          <p:cNvPicPr>
            <a:picLocks noChangeAspect="1"/>
          </p:cNvPicPr>
          <p:nvPr/>
        </p:nvPicPr>
        <p:blipFill rotWithShape="1">
          <a:blip r:embed="rId4" cstate="screen">
            <a:extLst>
              <a:ext uri="{28A0092B-C50C-407E-A947-70E740481C1C}">
                <a14:useLocalDpi xmlns:a14="http://schemas.microsoft.com/office/drawing/2010/main"/>
              </a:ext>
            </a:extLst>
          </a:blip>
          <a:srcRect b="-1831"/>
          <a:stretch/>
        </p:blipFill>
        <p:spPr>
          <a:xfrm>
            <a:off x="374554" y="3892028"/>
            <a:ext cx="2220990" cy="2792798"/>
          </a:xfrm>
          <a:prstGeom prst="rect">
            <a:avLst/>
          </a:prstGeom>
        </p:spPr>
      </p:pic>
      <p:sp>
        <p:nvSpPr>
          <p:cNvPr id="14" name="Rectangle 13"/>
          <p:cNvSpPr/>
          <p:nvPr/>
        </p:nvSpPr>
        <p:spPr>
          <a:xfrm>
            <a:off x="141210" y="5567955"/>
            <a:ext cx="7109419" cy="1116871"/>
          </a:xfrm>
          <a:prstGeom prst="rect">
            <a:avLst/>
          </a:prstGeom>
        </p:spPr>
        <p:txBody>
          <a:bodyPr wrap="square">
            <a:noAutofit/>
          </a:bodyPr>
          <a:lstStyle/>
          <a:p>
            <a:pPr marL="234945" indent="-234945"/>
            <a:endParaRPr lang="en-US" sz="1600" dirty="0"/>
          </a:p>
        </p:txBody>
      </p:sp>
    </p:spTree>
    <p:extLst>
      <p:ext uri="{BB962C8B-B14F-4D97-AF65-F5344CB8AC3E}">
        <p14:creationId xmlns:p14="http://schemas.microsoft.com/office/powerpoint/2010/main" val="3794364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p:cNvPicPr>
            <a:picLocks noChangeAspect="1" noChangeArrowheads="1"/>
          </p:cNvPicPr>
          <p:nvPr/>
        </p:nvPicPr>
        <p:blipFill>
          <a:blip r:embed="rId2" cstate="print"/>
          <a:srcRect/>
          <a:stretch>
            <a:fillRect/>
          </a:stretch>
        </p:blipFill>
        <p:spPr bwMode="auto">
          <a:xfrm>
            <a:off x="554934" y="0"/>
            <a:ext cx="8055667" cy="6858000"/>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379637507"/>
      </p:ext>
    </p:extLst>
  </p:cSld>
  <p:clrMapOvr>
    <a:masterClrMapping/>
  </p:clrMapOvr>
  <p:transition advTm="15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84076" y="4037144"/>
            <a:ext cx="3417631" cy="2563224"/>
          </a:xfrm>
          <a:prstGeom prst="rect">
            <a:avLst/>
          </a:prstGeom>
        </p:spPr>
      </p:pic>
      <p:pic>
        <p:nvPicPr>
          <p:cNvPr id="13" name="Picture 7" descr="living room_facillity"/>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8450" y="1308163"/>
            <a:ext cx="3739840" cy="2646693"/>
          </a:xfrm>
          <a:prstGeom prst="rect">
            <a:avLst/>
          </a:prstGeom>
          <a:noFill/>
          <a:ln w="6350">
            <a:solidFill>
              <a:schemeClr val="tx1"/>
            </a:solidFill>
            <a:miter lim="800000"/>
            <a:headEnd/>
            <a:tailEnd/>
          </a:ln>
        </p:spPr>
      </p:pic>
      <p:pic>
        <p:nvPicPr>
          <p:cNvPr id="15" name="Picture 9" descr="individual quarter_facility"/>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414507" y="4054327"/>
            <a:ext cx="2438881" cy="2504765"/>
          </a:xfrm>
          <a:prstGeom prst="rect">
            <a:avLst/>
          </a:prstGeom>
          <a:noFill/>
          <a:ln w="6350">
            <a:solidFill>
              <a:schemeClr val="tx1"/>
            </a:solidFill>
            <a:miter lim="800000"/>
            <a:headEnd/>
            <a:tailEnd/>
          </a:ln>
        </p:spPr>
      </p:pic>
      <p:sp>
        <p:nvSpPr>
          <p:cNvPr id="16" name="Text Box 10"/>
          <p:cNvSpPr txBox="1">
            <a:spLocks noChangeArrowheads="1"/>
          </p:cNvSpPr>
          <p:nvPr/>
        </p:nvSpPr>
        <p:spPr bwMode="auto">
          <a:xfrm>
            <a:off x="6496499" y="6192536"/>
            <a:ext cx="2277249" cy="369332"/>
          </a:xfrm>
          <a:prstGeom prst="rect">
            <a:avLst/>
          </a:prstGeom>
          <a:solidFill>
            <a:srgbClr val="FFFF00">
              <a:alpha val="80000"/>
            </a:srgbClr>
          </a:solidFill>
          <a:ln w="9525">
            <a:noFill/>
            <a:miter lim="800000"/>
            <a:headEnd/>
            <a:tailEnd/>
          </a:ln>
          <a:effectLst/>
        </p:spPr>
        <p:txBody>
          <a:bodyPr wrap="square">
            <a:spAutoFit/>
          </a:bodyPr>
          <a:lstStyle/>
          <a:p>
            <a:pPr algn="ctr" fontAlgn="base">
              <a:spcBef>
                <a:spcPct val="50000"/>
              </a:spcBef>
              <a:spcAft>
                <a:spcPct val="0"/>
              </a:spcAft>
            </a:pPr>
            <a:r>
              <a:rPr lang="en-US" b="1" dirty="0" smtClean="0">
                <a:solidFill>
                  <a:srgbClr val="000000"/>
                </a:solidFill>
              </a:rPr>
              <a:t>Sleeping Quarters</a:t>
            </a:r>
            <a:endParaRPr lang="en-US" b="1" dirty="0">
              <a:solidFill>
                <a:srgbClr val="000000"/>
              </a:solidFill>
            </a:endParaRPr>
          </a:p>
        </p:txBody>
      </p:sp>
      <p:pic>
        <p:nvPicPr>
          <p:cNvPr id="20" name="Picture 2" descr="central command quarter_facility"/>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76136" y="1321609"/>
            <a:ext cx="3997612" cy="2649939"/>
          </a:xfrm>
          <a:prstGeom prst="rect">
            <a:avLst/>
          </a:prstGeom>
          <a:noFill/>
          <a:ln w="6350">
            <a:solidFill>
              <a:schemeClr val="tx1"/>
            </a:solidFill>
            <a:miter lim="800000"/>
            <a:headEnd/>
            <a:tailEnd/>
          </a:ln>
        </p:spPr>
      </p:pic>
      <p:sp>
        <p:nvSpPr>
          <p:cNvPr id="21" name="Text Box 3"/>
          <p:cNvSpPr txBox="1">
            <a:spLocks noChangeArrowheads="1"/>
          </p:cNvSpPr>
          <p:nvPr/>
        </p:nvSpPr>
        <p:spPr bwMode="auto">
          <a:xfrm>
            <a:off x="4803310" y="1335706"/>
            <a:ext cx="3943264" cy="553998"/>
          </a:xfrm>
          <a:prstGeom prst="rect">
            <a:avLst/>
          </a:prstGeom>
          <a:solidFill>
            <a:srgbClr val="FFFF00">
              <a:alpha val="80000"/>
            </a:srgbClr>
          </a:solidFill>
          <a:ln w="9525">
            <a:noFill/>
            <a:miter lim="800000"/>
            <a:headEnd/>
            <a:tailEnd/>
          </a:ln>
          <a:effectLst/>
        </p:spPr>
        <p:txBody>
          <a:bodyPr wrap="square">
            <a:spAutoFit/>
          </a:bodyPr>
          <a:lstStyle/>
          <a:p>
            <a:pPr algn="ctr" fontAlgn="base">
              <a:spcAft>
                <a:spcPct val="0"/>
              </a:spcAft>
            </a:pPr>
            <a:r>
              <a:rPr lang="en-US" b="1" dirty="0" smtClean="0">
                <a:solidFill>
                  <a:srgbClr val="000000"/>
                </a:solidFill>
              </a:rPr>
              <a:t>Mission Control</a:t>
            </a:r>
          </a:p>
          <a:p>
            <a:pPr algn="ctr" fontAlgn="base">
              <a:spcAft>
                <a:spcPct val="0"/>
              </a:spcAft>
            </a:pPr>
            <a:r>
              <a:rPr lang="en-US" sz="1200" dirty="0">
                <a:solidFill>
                  <a:srgbClr val="000000"/>
                </a:solidFill>
              </a:rPr>
              <a:t>Simulated communication time delays</a:t>
            </a:r>
          </a:p>
        </p:txBody>
      </p:sp>
      <p:pic>
        <p:nvPicPr>
          <p:cNvPr id="24" name="Picture 23" descr="blogIMG_504withSovietlunarpick.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52897" y="4056066"/>
            <a:ext cx="1680491" cy="2520737"/>
          </a:xfrm>
          <a:prstGeom prst="rect">
            <a:avLst/>
          </a:prstGeom>
          <a:ln w="6350">
            <a:solidFill>
              <a:schemeClr val="tx1"/>
            </a:solidFill>
          </a:ln>
        </p:spPr>
      </p:pic>
      <p:sp>
        <p:nvSpPr>
          <p:cNvPr id="25" name="Text Box 3"/>
          <p:cNvSpPr txBox="1">
            <a:spLocks noChangeArrowheads="1"/>
          </p:cNvSpPr>
          <p:nvPr/>
        </p:nvSpPr>
        <p:spPr bwMode="auto">
          <a:xfrm>
            <a:off x="477582" y="6228611"/>
            <a:ext cx="1465510" cy="369332"/>
          </a:xfrm>
          <a:prstGeom prst="rect">
            <a:avLst/>
          </a:prstGeom>
          <a:solidFill>
            <a:srgbClr val="FFFF00">
              <a:alpha val="80000"/>
            </a:srgbClr>
          </a:solidFill>
          <a:ln w="9525">
            <a:noFill/>
            <a:miter lim="800000"/>
            <a:headEnd/>
            <a:tailEnd/>
          </a:ln>
          <a:effectLst/>
        </p:spPr>
        <p:txBody>
          <a:bodyPr wrap="square">
            <a:spAutoFit/>
          </a:bodyPr>
          <a:lstStyle/>
          <a:p>
            <a:pPr algn="ctr" fontAlgn="base">
              <a:spcBef>
                <a:spcPct val="50000"/>
              </a:spcBef>
              <a:spcAft>
                <a:spcPct val="0"/>
              </a:spcAft>
            </a:pPr>
            <a:r>
              <a:rPr lang="en-US" b="1" dirty="0" smtClean="0">
                <a:solidFill>
                  <a:srgbClr val="000000"/>
                </a:solidFill>
              </a:rPr>
              <a:t>EVA</a:t>
            </a:r>
            <a:endParaRPr lang="en-US" b="1" dirty="0">
              <a:solidFill>
                <a:srgbClr val="000000"/>
              </a:solidFill>
            </a:endParaRPr>
          </a:p>
        </p:txBody>
      </p:sp>
      <p:sp>
        <p:nvSpPr>
          <p:cNvPr id="27" name="Text Box 5"/>
          <p:cNvSpPr txBox="1">
            <a:spLocks noChangeArrowheads="1"/>
          </p:cNvSpPr>
          <p:nvPr/>
        </p:nvSpPr>
        <p:spPr bwMode="auto">
          <a:xfrm>
            <a:off x="2658097" y="6203372"/>
            <a:ext cx="3251435" cy="369332"/>
          </a:xfrm>
          <a:prstGeom prst="rect">
            <a:avLst/>
          </a:prstGeom>
          <a:solidFill>
            <a:srgbClr val="FFFF00">
              <a:alpha val="80000"/>
            </a:srgbClr>
          </a:solidFill>
          <a:ln w="9525">
            <a:noFill/>
            <a:miter lim="800000"/>
            <a:headEnd/>
            <a:tailEnd/>
          </a:ln>
          <a:effectLst/>
        </p:spPr>
        <p:txBody>
          <a:bodyPr wrap="square">
            <a:spAutoFit/>
          </a:bodyPr>
          <a:lstStyle/>
          <a:p>
            <a:pPr algn="ctr" fontAlgn="base">
              <a:spcBef>
                <a:spcPct val="50000"/>
              </a:spcBef>
              <a:spcAft>
                <a:spcPct val="0"/>
              </a:spcAft>
            </a:pPr>
            <a:r>
              <a:rPr lang="en-US" b="1" dirty="0" smtClean="0">
                <a:solidFill>
                  <a:srgbClr val="000000"/>
                </a:solidFill>
              </a:rPr>
              <a:t>Multinational Crews</a:t>
            </a:r>
            <a:endParaRPr lang="en-US" b="1" dirty="0">
              <a:solidFill>
                <a:srgbClr val="000000"/>
              </a:solidFill>
            </a:endParaRPr>
          </a:p>
        </p:txBody>
      </p:sp>
      <p:sp>
        <p:nvSpPr>
          <p:cNvPr id="14" name="Text Box 8"/>
          <p:cNvSpPr txBox="1">
            <a:spLocks noChangeArrowheads="1"/>
          </p:cNvSpPr>
          <p:nvPr/>
        </p:nvSpPr>
        <p:spPr bwMode="auto">
          <a:xfrm>
            <a:off x="321689" y="1335706"/>
            <a:ext cx="3693362" cy="923330"/>
          </a:xfrm>
          <a:prstGeom prst="rect">
            <a:avLst/>
          </a:prstGeom>
          <a:solidFill>
            <a:srgbClr val="FFFF00">
              <a:alpha val="80000"/>
            </a:srgbClr>
          </a:solidFill>
          <a:ln w="9525">
            <a:noFill/>
            <a:miter lim="800000"/>
            <a:headEnd/>
            <a:tailEnd/>
          </a:ln>
          <a:effectLst/>
        </p:spPr>
        <p:txBody>
          <a:bodyPr wrap="square">
            <a:spAutoFit/>
          </a:bodyPr>
          <a:lstStyle/>
          <a:p>
            <a:pPr algn="ctr" fontAlgn="base">
              <a:spcAft>
                <a:spcPct val="0"/>
              </a:spcAft>
            </a:pPr>
            <a:r>
              <a:rPr lang="en-US" b="1" dirty="0" smtClean="0">
                <a:solidFill>
                  <a:srgbClr val="000000"/>
                </a:solidFill>
              </a:rPr>
              <a:t>Pressurized Facility</a:t>
            </a:r>
          </a:p>
          <a:p>
            <a:pPr algn="ctr" fontAlgn="base">
              <a:spcAft>
                <a:spcPct val="0"/>
              </a:spcAft>
            </a:pPr>
            <a:r>
              <a:rPr lang="en-US" sz="1200" dirty="0">
                <a:solidFill>
                  <a:srgbClr val="000000"/>
                </a:solidFill>
              </a:rPr>
              <a:t>Volume and configuration comparable to a spacecraft</a:t>
            </a:r>
          </a:p>
          <a:p>
            <a:pPr algn="ctr" fontAlgn="base">
              <a:spcAft>
                <a:spcPct val="0"/>
              </a:spcAft>
            </a:pPr>
            <a:r>
              <a:rPr lang="en-US" sz="1200" dirty="0">
                <a:solidFill>
                  <a:srgbClr val="000000"/>
                </a:solidFill>
              </a:rPr>
              <a:t>Artificial atmospheric environment</a:t>
            </a:r>
          </a:p>
          <a:p>
            <a:pPr algn="ctr" fontAlgn="base">
              <a:spcAft>
                <a:spcPct val="0"/>
              </a:spcAft>
            </a:pPr>
            <a:r>
              <a:rPr lang="en-US" sz="1200" dirty="0">
                <a:solidFill>
                  <a:srgbClr val="000000"/>
                </a:solidFill>
              </a:rPr>
              <a:t>Isolation from Earth’s daily changing environment</a:t>
            </a:r>
          </a:p>
        </p:txBody>
      </p:sp>
      <p:sp>
        <p:nvSpPr>
          <p:cNvPr id="17" name="Title 1"/>
          <p:cNvSpPr>
            <a:spLocks noGrp="1"/>
          </p:cNvSpPr>
          <p:nvPr>
            <p:ph type="title"/>
          </p:nvPr>
        </p:nvSpPr>
        <p:spPr>
          <a:xfrm>
            <a:off x="669811" y="386887"/>
            <a:ext cx="7662985" cy="590931"/>
          </a:xfrm>
        </p:spPr>
        <p:txBody>
          <a:bodyPr>
            <a:spAutoFit/>
          </a:bodyPr>
          <a:lstStyle/>
          <a:p>
            <a:r>
              <a:rPr lang="en-US" dirty="0" smtClean="0"/>
              <a:t>NEK Capabilities</a:t>
            </a:r>
            <a:endParaRPr lang="en-US" dirty="0"/>
          </a:p>
        </p:txBody>
      </p:sp>
    </p:spTree>
    <p:extLst>
      <p:ext uri="{BB962C8B-B14F-4D97-AF65-F5344CB8AC3E}">
        <p14:creationId xmlns:p14="http://schemas.microsoft.com/office/powerpoint/2010/main" val="386150250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734662" y="56245"/>
            <a:ext cx="7662985" cy="867930"/>
          </a:xfrm>
        </p:spPr>
        <p:txBody>
          <a:bodyPr>
            <a:spAutoFit/>
          </a:bodyPr>
          <a:lstStyle/>
          <a:p>
            <a:r>
              <a:rPr lang="en-US" sz="2700" dirty="0" smtClean="0"/>
              <a:t>National Science Foundation (NSF) Antarctic </a:t>
            </a:r>
            <a:r>
              <a:rPr lang="en-US" sz="2700" dirty="0"/>
              <a:t>Stations</a:t>
            </a:r>
          </a:p>
        </p:txBody>
      </p:sp>
      <p:sp>
        <p:nvSpPr>
          <p:cNvPr id="16" name="Rectangle 15"/>
          <p:cNvSpPr/>
          <p:nvPr/>
        </p:nvSpPr>
        <p:spPr>
          <a:xfrm>
            <a:off x="0" y="1261258"/>
            <a:ext cx="9206761" cy="2038481"/>
          </a:xfrm>
          <a:prstGeom prst="rect">
            <a:avLst/>
          </a:prstGeom>
        </p:spPr>
        <p:txBody>
          <a:bodyPr wrap="square">
            <a:noAutofit/>
          </a:bodyPr>
          <a:lstStyle/>
          <a:p>
            <a:pPr marL="342900" indent="-342900">
              <a:buFont typeface="Arial" panose="020B0604020202020204" pitchFamily="34" charset="0"/>
              <a:buChar char="•"/>
            </a:pPr>
            <a:r>
              <a:rPr lang="en-US" sz="2000" dirty="0"/>
              <a:t>Environment provides isolation, confinement and extreme/hostile conditions</a:t>
            </a:r>
          </a:p>
          <a:p>
            <a:pPr marL="342900" indent="-342900">
              <a:buFont typeface="Arial" panose="020B0604020202020204" pitchFamily="34" charset="0"/>
              <a:buChar char="•"/>
            </a:pPr>
            <a:r>
              <a:rPr lang="en-US" sz="2000" dirty="0" smtClean="0"/>
              <a:t>Currently</a:t>
            </a:r>
            <a:r>
              <a:rPr lang="en-US" sz="2000" dirty="0"/>
              <a:t>, </a:t>
            </a:r>
            <a:r>
              <a:rPr lang="en-US" sz="2000" dirty="0" smtClean="0"/>
              <a:t>3 </a:t>
            </a:r>
            <a:r>
              <a:rPr lang="en-US" sz="2000" dirty="0"/>
              <a:t>stations </a:t>
            </a:r>
            <a:r>
              <a:rPr lang="en-US" sz="2000" dirty="0" smtClean="0"/>
              <a:t>used </a:t>
            </a:r>
            <a:r>
              <a:rPr lang="en-US" sz="2000" dirty="0"/>
              <a:t>for HRP research – </a:t>
            </a:r>
            <a:r>
              <a:rPr lang="en-US" sz="2000" dirty="0" smtClean="0"/>
              <a:t>McMurdo, Amundsen-Scott (South Pole), and Palmer Stations</a:t>
            </a:r>
            <a:endParaRPr lang="en-US" sz="2000" dirty="0"/>
          </a:p>
          <a:p>
            <a:pPr marL="800088" lvl="1" indent="-342900">
              <a:buFont typeface="Arial" panose="020B0604020202020204" pitchFamily="34" charset="0"/>
              <a:buChar char="•"/>
            </a:pPr>
            <a:r>
              <a:rPr lang="en-US" sz="2000" dirty="0"/>
              <a:t>Availability for HRP research studies is limited, NSF plays role in determining studies allowed to go to ice</a:t>
            </a:r>
          </a:p>
          <a:p>
            <a:pPr marL="800088" lvl="1" indent="-342900">
              <a:buFont typeface="Arial" panose="020B0604020202020204" pitchFamily="34" charset="0"/>
              <a:buChar char="•"/>
            </a:pPr>
            <a:r>
              <a:rPr lang="en-US" sz="2000" dirty="0"/>
              <a:t>NSF provides logistics support for research hardware, supplies, etc</a:t>
            </a:r>
            <a:r>
              <a:rPr lang="en-US" sz="2000" dirty="0" smtClean="0"/>
              <a:t>.</a:t>
            </a:r>
          </a:p>
          <a:p>
            <a:pPr marL="342900" indent="-342900">
              <a:buFont typeface="Arial" panose="020B0604020202020204" pitchFamily="34" charset="0"/>
              <a:buChar char="•"/>
            </a:pPr>
            <a:r>
              <a:rPr lang="en-US" sz="2000" dirty="0"/>
              <a:t>Subjects recruited from staff members on-station</a:t>
            </a:r>
          </a:p>
          <a:p>
            <a:pPr marL="800088" lvl="1" indent="-342900">
              <a:buFont typeface="Arial" panose="020B0604020202020204" pitchFamily="34" charset="0"/>
              <a:buChar char="•"/>
            </a:pPr>
            <a:r>
              <a:rPr lang="en-US" sz="2000" dirty="0"/>
              <a:t>McMurdo (Coastal) – 100 during winter, ~1000 during summer</a:t>
            </a:r>
          </a:p>
          <a:p>
            <a:pPr marL="800088" lvl="1" indent="-342900">
              <a:buFont typeface="Arial" panose="020B0604020202020204" pitchFamily="34" charset="0"/>
              <a:buChar char="•"/>
            </a:pPr>
            <a:r>
              <a:rPr lang="en-US" sz="2000" dirty="0"/>
              <a:t>South Pole Station (Interior, high altitude) – 50 during winter, up to 150 during </a:t>
            </a:r>
            <a:r>
              <a:rPr lang="en-US" sz="2000" dirty="0" smtClean="0"/>
              <a:t>summer</a:t>
            </a:r>
          </a:p>
          <a:p>
            <a:pPr marL="800088" lvl="1" indent="-342900">
              <a:buFont typeface="Arial" panose="020B0604020202020204" pitchFamily="34" charset="0"/>
              <a:buChar char="•"/>
            </a:pPr>
            <a:r>
              <a:rPr lang="en-US" sz="2000" dirty="0" smtClean="0"/>
              <a:t>Palmer (Coastal) - ~15 during winter, up to 45 during summer</a:t>
            </a:r>
            <a:endParaRPr lang="en-US" sz="2000" dirty="0"/>
          </a:p>
          <a:p>
            <a:pPr marL="176197" indent="-176209"/>
            <a:endParaRPr lang="en-US" sz="2000" dirty="0"/>
          </a:p>
          <a:p>
            <a:pPr marL="176209" indent="-176209"/>
            <a:endParaRPr lang="en-US" sz="2000" dirty="0"/>
          </a:p>
        </p:txBody>
      </p:sp>
      <p:sp>
        <p:nvSpPr>
          <p:cNvPr id="17" name="Rectangle 16"/>
          <p:cNvSpPr/>
          <p:nvPr/>
        </p:nvSpPr>
        <p:spPr>
          <a:xfrm>
            <a:off x="5809002" y="1295402"/>
            <a:ext cx="3272503" cy="1817863"/>
          </a:xfrm>
          <a:prstGeom prst="rect">
            <a:avLst/>
          </a:prstGeom>
        </p:spPr>
        <p:txBody>
          <a:bodyPr wrap="square">
            <a:normAutofit/>
          </a:bodyPr>
          <a:lstStyle/>
          <a:p>
            <a:pPr marL="176209" indent="-176209"/>
            <a:endParaRPr lang="en-US" sz="1600" dirty="0"/>
          </a:p>
        </p:txBody>
      </p:sp>
      <p:pic>
        <p:nvPicPr>
          <p:cNvPr id="13" name="Picture 2" descr="File:Aerial photo of McMurdo Station.JPG">
            <a:hlinkClick r:id=""/>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2532" y="4663489"/>
            <a:ext cx="2844940"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Sunny day at Pole">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16989" y="4663489"/>
            <a:ext cx="2898208" cy="2024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descr="https://www.palmerstation.com/palmeraerial1.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304714" y="4663489"/>
            <a:ext cx="2776791" cy="2011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8212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734661" y="353494"/>
            <a:ext cx="7662985" cy="590931"/>
          </a:xfrm>
        </p:spPr>
        <p:txBody>
          <a:bodyPr>
            <a:spAutoFit/>
          </a:bodyPr>
          <a:lstStyle/>
          <a:p>
            <a:r>
              <a:rPr lang="en-US" dirty="0" smtClean="0"/>
              <a:t>:</a:t>
            </a:r>
            <a:r>
              <a:rPr lang="en-US" dirty="0"/>
              <a:t>envihab</a:t>
            </a:r>
          </a:p>
        </p:txBody>
      </p:sp>
      <p:sp>
        <p:nvSpPr>
          <p:cNvPr id="9" name="Rectangle 8"/>
          <p:cNvSpPr/>
          <p:nvPr/>
        </p:nvSpPr>
        <p:spPr>
          <a:xfrm>
            <a:off x="48353" y="1333502"/>
            <a:ext cx="9035602" cy="3323987"/>
          </a:xfrm>
          <a:prstGeom prst="rect">
            <a:avLst/>
          </a:prstGeom>
        </p:spPr>
        <p:txBody>
          <a:bodyPr wrap="square">
            <a:spAutoFit/>
          </a:bodyPr>
          <a:lstStyle/>
          <a:p>
            <a:pPr marL="342900" indent="-342900">
              <a:buFont typeface="Arial" panose="020B0604020202020204" pitchFamily="34" charset="0"/>
              <a:buChar char="•"/>
            </a:pPr>
            <a:r>
              <a:rPr lang="en-US" sz="2400" dirty="0" smtClean="0"/>
              <a:t>Bed rest facility operated by DLR’s Institute for Aerospace Medicine in Cologne, Germany</a:t>
            </a:r>
          </a:p>
          <a:p>
            <a:pPr marL="342900" indent="-342900">
              <a:buFont typeface="Arial" panose="020B0604020202020204" pitchFamily="34" charset="0"/>
              <a:buChar char="•"/>
            </a:pPr>
            <a:r>
              <a:rPr lang="en-US" sz="2400" dirty="0" smtClean="0"/>
              <a:t>Simulated reduced gravity, altered atmospheric CO2 environment</a:t>
            </a:r>
          </a:p>
          <a:p>
            <a:pPr marL="342900" indent="-342900">
              <a:buFont typeface="Arial" panose="020B0604020202020204" pitchFamily="34" charset="0"/>
              <a:buChar char="•"/>
            </a:pPr>
            <a:r>
              <a:rPr lang="en-US" sz="2400" dirty="0"/>
              <a:t>Capabilities include head down bed rest of various durations, increased CO2 atmosphere, short-arm centrifuge, on-site MRI, lab and testing support</a:t>
            </a:r>
          </a:p>
          <a:p>
            <a:pPr marL="342900" indent="-342900">
              <a:buFont typeface="Arial" panose="020B0604020202020204" pitchFamily="34" charset="0"/>
              <a:buChar char="•"/>
            </a:pPr>
            <a:r>
              <a:rPr lang="en-US" sz="2400" dirty="0" smtClean="0"/>
              <a:t>30-day </a:t>
            </a:r>
            <a:r>
              <a:rPr lang="en-US" sz="2400" dirty="0"/>
              <a:t>study conducted in 2017, and 60 day (x2) </a:t>
            </a:r>
            <a:r>
              <a:rPr lang="en-US" sz="2400" dirty="0" smtClean="0"/>
              <a:t>in 2019</a:t>
            </a:r>
            <a:endParaRPr lang="en-US" sz="2400" dirty="0"/>
          </a:p>
          <a:p>
            <a:pPr marL="342900" indent="-342900">
              <a:buFont typeface="Arial" panose="020B0604020202020204" pitchFamily="34" charset="0"/>
              <a:buChar char="•"/>
            </a:pPr>
            <a:r>
              <a:rPr lang="en-US" sz="2400" dirty="0"/>
              <a:t>Up to 12 subjects simultaneously</a:t>
            </a:r>
          </a:p>
          <a:p>
            <a:pPr marL="234945" indent="-234945"/>
            <a:endParaRPr lang="en-US" sz="2000" dirty="0" smtClean="0"/>
          </a:p>
        </p:txBody>
      </p:sp>
      <p:pic>
        <p:nvPicPr>
          <p:cNvPr id="11" name="Picture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427264" y="4350223"/>
            <a:ext cx="2410715" cy="2005654"/>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2400" y="4343400"/>
            <a:ext cx="3023016" cy="2011680"/>
          </a:xfrm>
          <a:prstGeom prst="rect">
            <a:avLst/>
          </a:prstGeom>
        </p:spPr>
      </p:pic>
      <p:pic>
        <p:nvPicPr>
          <p:cNvPr id="13" name="Bild 10" descr="M4.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76600" y="4362450"/>
            <a:ext cx="3049480" cy="2002155"/>
          </a:xfrm>
          <a:prstGeom prst="rect">
            <a:avLst/>
          </a:prstGeom>
        </p:spPr>
      </p:pic>
    </p:spTree>
    <p:extLst>
      <p:ext uri="{BB962C8B-B14F-4D97-AF65-F5344CB8AC3E}">
        <p14:creationId xmlns:p14="http://schemas.microsoft.com/office/powerpoint/2010/main" val="37415315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Upcoming NASA Capability: CHAPEA</a:t>
            </a:r>
            <a:endParaRPr lang="en-US" sz="3200" dirty="0"/>
          </a:p>
        </p:txBody>
      </p:sp>
      <p:sp>
        <p:nvSpPr>
          <p:cNvPr id="3" name="Content Placeholder 2"/>
          <p:cNvSpPr>
            <a:spLocks noGrp="1"/>
          </p:cNvSpPr>
          <p:nvPr>
            <p:ph idx="1"/>
          </p:nvPr>
        </p:nvSpPr>
        <p:spPr/>
        <p:txBody>
          <a:bodyPr/>
          <a:lstStyle/>
          <a:p>
            <a:endParaRPr lang="en-US" dirty="0" smtClean="0"/>
          </a:p>
          <a:p>
            <a:endParaRPr lang="en-US"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15</a:t>
            </a:fld>
            <a:endParaRPr lang="en-US" dirty="0"/>
          </a:p>
        </p:txBody>
      </p:sp>
      <p:sp>
        <p:nvSpPr>
          <p:cNvPr id="6" name="Content Placeholder 2"/>
          <p:cNvSpPr txBox="1">
            <a:spLocks/>
          </p:cNvSpPr>
          <p:nvPr/>
        </p:nvSpPr>
        <p:spPr>
          <a:xfrm>
            <a:off x="0" y="1307366"/>
            <a:ext cx="5373268" cy="27853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smtClean="0"/>
              <a:t>The Crew Health and Performance Exploration Analog (CHAPEA) is a set of three 1-year analog missions that will begin in 2022, simulating Mars surface missions</a:t>
            </a:r>
          </a:p>
          <a:p>
            <a:pPr lvl="1"/>
            <a:r>
              <a:rPr lang="en-US" sz="1400" dirty="0" smtClean="0"/>
              <a:t>The Goal: Measure health and performance outcomes from operationally relevant inputs to determine risks to astronaut health and performance</a:t>
            </a:r>
          </a:p>
          <a:p>
            <a:pPr lvl="3"/>
            <a:r>
              <a:rPr lang="en-US" sz="1400" dirty="0" smtClean="0"/>
              <a:t>Inputs include spaceflight food system, mission-relevant timelines, isolation, confinement, resource restrictions, communication challenges, and contingency situations</a:t>
            </a:r>
          </a:p>
        </p:txBody>
      </p:sp>
      <p:sp>
        <p:nvSpPr>
          <p:cNvPr id="7" name="Content Placeholder 2"/>
          <p:cNvSpPr txBox="1">
            <a:spLocks/>
          </p:cNvSpPr>
          <p:nvPr/>
        </p:nvSpPr>
        <p:spPr>
          <a:xfrm>
            <a:off x="0" y="4092717"/>
            <a:ext cx="8439853" cy="15508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1600" dirty="0" smtClean="0"/>
              <a:t>Integration: CHAPEA incorporates expertise throughout NASA to provide the highest mission fidelity possible, with focuses on EVA operations, crew autonomy, flight hardware functionality, and addressing lessons learned from previous analog missions and remote environments</a:t>
            </a:r>
          </a:p>
          <a:p>
            <a:pPr lvl="1"/>
            <a:r>
              <a:rPr lang="en-US" sz="1600" dirty="0" smtClean="0"/>
              <a:t>Data: CHAPEA will collect more than 17,000 data points per analog mission</a:t>
            </a:r>
          </a:p>
          <a:p>
            <a:pPr lvl="1"/>
            <a:r>
              <a:rPr lang="en-US" sz="1600" dirty="0" smtClean="0"/>
              <a:t>Opportunities: Multiple NASA areas of interest will leverage CHAPEA to demonstrate operational concepts for Mars surface missions, including dust mitigation, in-space manufacturing, virtual reality technology, trash management, space suit design, logistics, inflatable surface structures, and more</a:t>
            </a:r>
            <a:endParaRPr lang="en-US" sz="1600" dirty="0" smtClean="0">
              <a:sym typeface="Wingdings" panose="05000000000000000000" pitchFamily="2" charset="2"/>
            </a:endParaRPr>
          </a:p>
        </p:txBody>
      </p:sp>
      <p:pic>
        <p:nvPicPr>
          <p:cNvPr id="8" name="Picture 7" descr="CHAPEA70">
            <a:extLst>
              <a:ext uri="{FF2B5EF4-FFF2-40B4-BE49-F238E27FC236}">
                <a16:creationId xmlns:a16="http://schemas.microsoft.com/office/drawing/2014/main" id="{A21171DA-EA71-4354-AFA5-4455B8FE9D33}"/>
              </a:ext>
            </a:extLst>
          </p:cNvPr>
          <p:cNvPicPr>
            <a:picLocks noGrp="1" noChangeAspect="1"/>
          </p:cNvPicPr>
          <p:nvPr isPhoto="1"/>
        </p:nvPicPr>
        <p:blipFill>
          <a:blip r:embed="rId2" cstate="screen">
            <a:lum/>
            <a:extLst>
              <a:ext uri="{28A0092B-C50C-407E-A947-70E740481C1C}">
                <a14:useLocalDpi xmlns:a14="http://schemas.microsoft.com/office/drawing/2010/main"/>
              </a:ext>
            </a:extLst>
          </a:blip>
          <a:stretch>
            <a:fillRect/>
          </a:stretch>
        </p:blipFill>
        <p:spPr>
          <a:xfrm>
            <a:off x="5328534" y="1382247"/>
            <a:ext cx="3674398" cy="2082159"/>
          </a:xfrm>
          <a:prstGeom prst="rect">
            <a:avLst/>
          </a:prstGeom>
          <a:ln w="38100">
            <a:solidFill>
              <a:schemeClr val="tx1"/>
            </a:solidFill>
          </a:ln>
        </p:spPr>
      </p:pic>
      <p:sp>
        <p:nvSpPr>
          <p:cNvPr id="9" name="TextBox 8"/>
          <p:cNvSpPr txBox="1"/>
          <p:nvPr/>
        </p:nvSpPr>
        <p:spPr>
          <a:xfrm>
            <a:off x="5328534" y="3468469"/>
            <a:ext cx="3674396" cy="600164"/>
          </a:xfrm>
          <a:prstGeom prst="rect">
            <a:avLst/>
          </a:prstGeom>
          <a:noFill/>
        </p:spPr>
        <p:txBody>
          <a:bodyPr wrap="square" rtlCol="0">
            <a:spAutoFit/>
          </a:bodyPr>
          <a:lstStyle/>
          <a:p>
            <a:pPr algn="ctr"/>
            <a:r>
              <a:rPr lang="en-US" sz="1100" dirty="0" smtClean="0"/>
              <a:t>NASA worked with </a:t>
            </a:r>
            <a:r>
              <a:rPr lang="en-US" sz="1100" dirty="0" err="1" smtClean="0"/>
              <a:t>Bjarke</a:t>
            </a:r>
            <a:r>
              <a:rPr lang="en-US" sz="1100" dirty="0" smtClean="0"/>
              <a:t> </a:t>
            </a:r>
            <a:r>
              <a:rPr lang="en-US" sz="1100" dirty="0" err="1" smtClean="0"/>
              <a:t>Ingels</a:t>
            </a:r>
            <a:r>
              <a:rPr lang="en-US" sz="1100" dirty="0" smtClean="0"/>
              <a:t> Group to design the CHAPEA habitat; ICON will 3d-print the habitat at the Johnson Space Center</a:t>
            </a:r>
            <a:endParaRPr lang="en-US" sz="1100" dirty="0"/>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920" y="130360"/>
            <a:ext cx="1088198" cy="1057505"/>
          </a:xfrm>
          <a:prstGeom prst="rect">
            <a:avLst/>
          </a:prstGeom>
        </p:spPr>
      </p:pic>
      <p:pic>
        <p:nvPicPr>
          <p:cNvPr id="11" name="Picture 10">
            <a:extLst>
              <a:ext uri="{FF2B5EF4-FFF2-40B4-BE49-F238E27FC236}">
                <a16:creationId xmlns:a16="http://schemas.microsoft.com/office/drawing/2014/main" id="{3126DCE1-E6C9-4788-BB81-5EEDC70373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16197" y="162304"/>
            <a:ext cx="1786733" cy="975802"/>
          </a:xfrm>
          <a:prstGeom prst="rect">
            <a:avLst/>
          </a:prstGeom>
        </p:spPr>
      </p:pic>
    </p:spTree>
    <p:extLst>
      <p:ext uri="{BB962C8B-B14F-4D97-AF65-F5344CB8AC3E}">
        <p14:creationId xmlns:p14="http://schemas.microsoft.com/office/powerpoint/2010/main" val="2049458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0980" y="1509243"/>
            <a:ext cx="8646686" cy="3670236"/>
          </a:xfrm>
          <a:prstGeom prst="rect">
            <a:avLst/>
          </a:prstGeom>
        </p:spPr>
        <p:txBody>
          <a:bodyPr wrap="square">
            <a:spAutoFit/>
          </a:bodyPr>
          <a:lstStyle/>
          <a:p>
            <a:pPr marL="342900" indent="-342900">
              <a:buFont typeface="Arial" panose="020B0604020202020204" pitchFamily="34" charset="0"/>
              <a:buChar char="•"/>
            </a:pPr>
            <a:r>
              <a:rPr lang="en-US" sz="2000" dirty="0" smtClean="0"/>
              <a:t>NASA Research Operations and Integration (ROI) is currently integrating a complement of studies using parabolic flight as a spaceflight analog</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Additional capabilities for HRP:</a:t>
            </a:r>
          </a:p>
          <a:p>
            <a:pPr marL="800100" lvl="1" indent="-342900">
              <a:spcBef>
                <a:spcPts val="300"/>
              </a:spcBef>
              <a:buFont typeface="Arial" panose="020B0604020202020204" pitchFamily="34" charset="0"/>
              <a:buChar char="•"/>
            </a:pPr>
            <a:r>
              <a:rPr lang="en-US" sz="2000" dirty="0" smtClean="0"/>
              <a:t>Carry </a:t>
            </a:r>
            <a:r>
              <a:rPr lang="en-US" sz="2000" dirty="0"/>
              <a:t>out </a:t>
            </a:r>
            <a:r>
              <a:rPr lang="en-US" sz="2000" dirty="0" smtClean="0"/>
              <a:t>experiments </a:t>
            </a:r>
            <a:r>
              <a:rPr lang="en-US" sz="2000" dirty="0"/>
              <a:t>on human subjects under conditions of </a:t>
            </a:r>
            <a:r>
              <a:rPr lang="en-US" sz="2000" dirty="0" smtClean="0"/>
              <a:t>normal, reduced, zero, or </a:t>
            </a:r>
            <a:r>
              <a:rPr lang="en-US" sz="2000" dirty="0" err="1" smtClean="0"/>
              <a:t>hypergravity</a:t>
            </a:r>
            <a:r>
              <a:rPr lang="en-US" sz="2000" dirty="0" smtClean="0"/>
              <a:t> conditions for short periods of time (~30 seconds).</a:t>
            </a:r>
            <a:endParaRPr lang="en-US" sz="2000" dirty="0"/>
          </a:p>
          <a:p>
            <a:pPr marL="800100" lvl="1" indent="-342900">
              <a:spcBef>
                <a:spcPts val="600"/>
              </a:spcBef>
              <a:buFont typeface="Arial" panose="020B0604020202020204" pitchFamily="34" charset="0"/>
              <a:buChar char="•"/>
            </a:pPr>
            <a:r>
              <a:rPr lang="en-US" sz="2000" dirty="0" smtClean="0"/>
              <a:t>Evaluate </a:t>
            </a:r>
            <a:r>
              <a:rPr lang="en-US" sz="2000" dirty="0"/>
              <a:t>the performance of </a:t>
            </a:r>
            <a:r>
              <a:rPr lang="en-US" sz="2000" dirty="0" smtClean="0"/>
              <a:t>experiments </a:t>
            </a:r>
            <a:r>
              <a:rPr lang="en-US" sz="2000" dirty="0"/>
              <a:t>in a relevant, space-like </a:t>
            </a:r>
            <a:r>
              <a:rPr lang="en-US" sz="2000" dirty="0" smtClean="0"/>
              <a:t>environment prior to deploying the studies to spaceflight</a:t>
            </a:r>
          </a:p>
          <a:p>
            <a:pPr marL="800100" lvl="1" indent="-342900">
              <a:spcBef>
                <a:spcPts val="600"/>
              </a:spcBef>
              <a:buFont typeface="Arial" panose="020B0604020202020204" pitchFamily="34" charset="0"/>
              <a:buChar char="•"/>
            </a:pPr>
            <a:r>
              <a:rPr lang="en-US" sz="2000" dirty="0" smtClean="0"/>
              <a:t>Test hardware, procedures </a:t>
            </a:r>
            <a:r>
              <a:rPr lang="en-US" sz="2000" dirty="0"/>
              <a:t>and </a:t>
            </a:r>
            <a:r>
              <a:rPr lang="en-US" sz="2000" dirty="0" smtClean="0"/>
              <a:t>protocols </a:t>
            </a:r>
            <a:r>
              <a:rPr lang="en-US" sz="2000" dirty="0"/>
              <a:t>in </a:t>
            </a:r>
            <a:r>
              <a:rPr lang="en-US" sz="2000" dirty="0" smtClean="0"/>
              <a:t>variable gravity conditions in order </a:t>
            </a:r>
            <a:r>
              <a:rPr lang="en-US" sz="2000" dirty="0"/>
              <a:t>to improve </a:t>
            </a:r>
            <a:r>
              <a:rPr lang="en-US" sz="2000" dirty="0" smtClean="0"/>
              <a:t>quality </a:t>
            </a:r>
            <a:r>
              <a:rPr lang="en-US" sz="2000" dirty="0"/>
              <a:t>and success </a:t>
            </a:r>
            <a:r>
              <a:rPr lang="en-US" sz="2000" dirty="0" smtClean="0"/>
              <a:t>rate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7501" y="199626"/>
            <a:ext cx="930165" cy="716411"/>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0980" y="199626"/>
            <a:ext cx="748325" cy="776386"/>
          </a:xfrm>
          <a:prstGeom prst="rect">
            <a:avLst/>
          </a:prstGeom>
        </p:spPr>
      </p:pic>
      <p:sp>
        <p:nvSpPr>
          <p:cNvPr id="7" name="Rectangle 6"/>
          <p:cNvSpPr/>
          <p:nvPr/>
        </p:nvSpPr>
        <p:spPr>
          <a:xfrm>
            <a:off x="1257443" y="199626"/>
            <a:ext cx="6700058" cy="954107"/>
          </a:xfrm>
          <a:prstGeom prst="rect">
            <a:avLst/>
          </a:prstGeom>
        </p:spPr>
        <p:txBody>
          <a:bodyPr wrap="square">
            <a:spAutoFit/>
          </a:bodyPr>
          <a:lstStyle/>
          <a:p>
            <a:pPr algn="ctr"/>
            <a:r>
              <a:rPr lang="en-US" sz="2800" dirty="0" smtClean="0">
                <a:latin typeface="Arial" panose="020B0604020202020204" pitchFamily="34" charset="0"/>
                <a:cs typeface="Arial" panose="020B0604020202020204" pitchFamily="34" charset="0"/>
              </a:rPr>
              <a:t>Upcoming HRP Capability:</a:t>
            </a:r>
            <a:endParaRPr lang="en-US" sz="2800" dirty="0">
              <a:latin typeface="Arial" panose="020B0604020202020204" pitchFamily="34" charset="0"/>
              <a:cs typeface="Arial" panose="020B0604020202020204" pitchFamily="34" charset="0"/>
            </a:endParaRPr>
          </a:p>
          <a:p>
            <a:pPr algn="ctr"/>
            <a:r>
              <a:rPr lang="en-US" sz="2800" dirty="0" smtClean="0">
                <a:latin typeface="Arial" panose="020B0604020202020204" pitchFamily="34" charset="0"/>
                <a:cs typeface="Arial" panose="020B0604020202020204" pitchFamily="34" charset="0"/>
              </a:rPr>
              <a:t>Parabolic Flight</a:t>
            </a:r>
            <a:endParaRPr lang="en-US" sz="2800" dirty="0">
              <a:latin typeface="Arial" panose="020B0604020202020204" pitchFamily="34" charset="0"/>
              <a:cs typeface="Arial" panose="020B0604020202020204" pitchFamily="34" charset="0"/>
            </a:endParaRPr>
          </a:p>
        </p:txBody>
      </p:sp>
      <p:pic>
        <p:nvPicPr>
          <p:cNvPr id="8" name="Picture 2" descr="https://upload.wikimedia.org/wikipedia/commons/thumb/2/2f/Zero_gravity_flight_trajectory_C9-565.jpg/300px-Zero_gravity_flight_trajectory_C9-565.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955919" y="4841032"/>
            <a:ext cx="2563757" cy="1743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8573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HRP Analog Lessons Learned</a:t>
            </a:r>
            <a:endParaRPr lang="en-US" dirty="0"/>
          </a:p>
        </p:txBody>
      </p:sp>
      <p:sp>
        <p:nvSpPr>
          <p:cNvPr id="3" name="Content Placeholder 2"/>
          <p:cNvSpPr>
            <a:spLocks noGrp="1"/>
          </p:cNvSpPr>
          <p:nvPr>
            <p:ph idx="1"/>
          </p:nvPr>
        </p:nvSpPr>
        <p:spPr>
          <a:xfrm>
            <a:off x="258098" y="1410261"/>
            <a:ext cx="8627806" cy="5128450"/>
          </a:xfrm>
        </p:spPr>
        <p:txBody>
          <a:bodyPr>
            <a:normAutofit fontScale="92500" lnSpcReduction="20000"/>
          </a:bodyPr>
          <a:lstStyle/>
          <a:p>
            <a:r>
              <a:rPr lang="en-US" dirty="0" smtClean="0"/>
              <a:t>No one analog can meet all science needs perfectly</a:t>
            </a:r>
          </a:p>
          <a:p>
            <a:r>
              <a:rPr lang="en-US" dirty="0" smtClean="0"/>
              <a:t>Crew selection and the mission design are just as or more important to mission fidelity as the facility/habitat</a:t>
            </a:r>
          </a:p>
          <a:p>
            <a:r>
              <a:rPr lang="en-US" dirty="0" smtClean="0"/>
              <a:t>Target a ‘spaceflight realistic’ balance of operational tasks and research tasks</a:t>
            </a:r>
          </a:p>
          <a:p>
            <a:r>
              <a:rPr lang="en-US" dirty="0" smtClean="0"/>
              <a:t>If missions will have multiple research studies properly integrating those studies is critical for quality research outcomes</a:t>
            </a:r>
          </a:p>
          <a:p>
            <a:r>
              <a:rPr lang="en-US" dirty="0" smtClean="0"/>
              <a:t>There is no single right way to implement communication delay, approach should be dictated by mission and science requirements</a:t>
            </a:r>
          </a:p>
          <a:p>
            <a:r>
              <a:rPr lang="en-US" dirty="0" smtClean="0"/>
              <a:t>For long communication delays, these can be capped at 5 minutes one-way, will provide roughly the same effect as longer delays </a:t>
            </a:r>
          </a:p>
          <a:p>
            <a:endParaRPr lang="en-US" dirty="0" smtClean="0"/>
          </a:p>
          <a:p>
            <a:endParaRPr lang="en-US" dirty="0" smtClean="0"/>
          </a:p>
          <a:p>
            <a:endParaRPr lang="en-US"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17</a:t>
            </a:fld>
            <a:endParaRPr lang="en-US" dirty="0"/>
          </a:p>
        </p:txBody>
      </p:sp>
    </p:spTree>
    <p:extLst>
      <p:ext uri="{BB962C8B-B14F-4D97-AF65-F5344CB8AC3E}">
        <p14:creationId xmlns:p14="http://schemas.microsoft.com/office/powerpoint/2010/main" val="880220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HRP Analog Lessons Learned</a:t>
            </a:r>
            <a:endParaRPr lang="en-US" dirty="0"/>
          </a:p>
        </p:txBody>
      </p:sp>
      <p:sp>
        <p:nvSpPr>
          <p:cNvPr id="3" name="Content Placeholder 2"/>
          <p:cNvSpPr>
            <a:spLocks noGrp="1"/>
          </p:cNvSpPr>
          <p:nvPr>
            <p:ph idx="1"/>
          </p:nvPr>
        </p:nvSpPr>
        <p:spPr>
          <a:xfrm>
            <a:off x="258098" y="1406885"/>
            <a:ext cx="8627806" cy="4949264"/>
          </a:xfrm>
        </p:spPr>
        <p:txBody>
          <a:bodyPr>
            <a:normAutofit lnSpcReduction="10000"/>
          </a:bodyPr>
          <a:lstStyle/>
          <a:p>
            <a:r>
              <a:rPr lang="en-US" dirty="0" smtClean="0"/>
              <a:t>Realistic crew autonomy is not all about communication delay, though it is an important component</a:t>
            </a:r>
          </a:p>
          <a:p>
            <a:r>
              <a:rPr lang="en-US" dirty="0" smtClean="0"/>
              <a:t>In even shorter missions food and the food system are critical components of mission fidelity and can have significant psychological impacts</a:t>
            </a:r>
          </a:p>
          <a:p>
            <a:r>
              <a:rPr lang="en-US" dirty="0" smtClean="0"/>
              <a:t>Habitat volume should be balanced between needed capabilities and realism, too much available volume removes a significant spaceflight stressor</a:t>
            </a:r>
          </a:p>
          <a:p>
            <a:r>
              <a:rPr lang="en-US" dirty="0" smtClean="0"/>
              <a:t>The approach to communication with and news from the outside world needs to be carefully considered relative to fidelity and crew needs</a:t>
            </a:r>
          </a:p>
          <a:p>
            <a:endParaRPr lang="en-US" dirty="0" smtClean="0"/>
          </a:p>
          <a:p>
            <a:endParaRPr lang="en-US"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18</a:t>
            </a:fld>
            <a:endParaRPr lang="en-US" dirty="0"/>
          </a:p>
        </p:txBody>
      </p:sp>
    </p:spTree>
    <p:extLst>
      <p:ext uri="{BB962C8B-B14F-4D97-AF65-F5344CB8AC3E}">
        <p14:creationId xmlns:p14="http://schemas.microsoft.com/office/powerpoint/2010/main" val="3387476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HRP Analog Lessons Learned</a:t>
            </a:r>
            <a:endParaRPr lang="en-US" dirty="0"/>
          </a:p>
        </p:txBody>
      </p:sp>
      <p:sp>
        <p:nvSpPr>
          <p:cNvPr id="3" name="Content Placeholder 2"/>
          <p:cNvSpPr>
            <a:spLocks noGrp="1"/>
          </p:cNvSpPr>
          <p:nvPr>
            <p:ph idx="1"/>
          </p:nvPr>
        </p:nvSpPr>
        <p:spPr>
          <a:xfrm>
            <a:off x="258098" y="1227699"/>
            <a:ext cx="8627806" cy="5259598"/>
          </a:xfrm>
        </p:spPr>
        <p:txBody>
          <a:bodyPr>
            <a:normAutofit lnSpcReduction="10000"/>
          </a:bodyPr>
          <a:lstStyle/>
          <a:p>
            <a:r>
              <a:rPr lang="en-US" dirty="0" smtClean="0"/>
              <a:t>Medical and psychological support must balance keeping the crew healthy and stable, allowing the mission to progress, while not interfering with mission or research fidelity</a:t>
            </a:r>
          </a:p>
          <a:p>
            <a:r>
              <a:rPr lang="en-US" dirty="0" smtClean="0"/>
              <a:t>Outside sounds are one of the most consistent issues in isolation analogs that will mentally pull a crew out of the simulation mindset</a:t>
            </a:r>
          </a:p>
          <a:p>
            <a:r>
              <a:rPr lang="en-US" dirty="0" smtClean="0"/>
              <a:t>There appears to be an important shift in team dynamics around the 6-8 month point in longer studies</a:t>
            </a:r>
          </a:p>
          <a:p>
            <a:r>
              <a:rPr lang="en-US" dirty="0" smtClean="0"/>
              <a:t>Crew conflicts, with mission control/support but especially within the crew, need to be carefully managed to prevent significant impacts to the mission and science</a:t>
            </a:r>
          </a:p>
          <a:p>
            <a:endParaRPr lang="en-US" dirty="0" smtClean="0"/>
          </a:p>
          <a:p>
            <a:endParaRPr lang="en-US"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19</a:t>
            </a:fld>
            <a:endParaRPr lang="en-US" dirty="0"/>
          </a:p>
        </p:txBody>
      </p:sp>
    </p:spTree>
    <p:extLst>
      <p:ext uri="{BB962C8B-B14F-4D97-AF65-F5344CB8AC3E}">
        <p14:creationId xmlns:p14="http://schemas.microsoft.com/office/powerpoint/2010/main" val="1311672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Gaps in Current Analog Capabilities</a:t>
            </a:r>
            <a:endParaRPr lang="en-US" dirty="0"/>
          </a:p>
        </p:txBody>
      </p:sp>
      <p:sp>
        <p:nvSpPr>
          <p:cNvPr id="3" name="Content Placeholder 2"/>
          <p:cNvSpPr>
            <a:spLocks noGrp="1"/>
          </p:cNvSpPr>
          <p:nvPr>
            <p:ph idx="1"/>
          </p:nvPr>
        </p:nvSpPr>
        <p:spPr>
          <a:xfrm>
            <a:off x="258098" y="1227699"/>
            <a:ext cx="8627806" cy="5259598"/>
          </a:xfrm>
        </p:spPr>
        <p:txBody>
          <a:bodyPr>
            <a:normAutofit fontScale="85000" lnSpcReduction="20000"/>
          </a:bodyPr>
          <a:lstStyle/>
          <a:p>
            <a:r>
              <a:rPr lang="en-US" dirty="0" smtClean="0"/>
              <a:t>‘Naïve’ mission control and support</a:t>
            </a:r>
          </a:p>
          <a:p>
            <a:pPr lvl="1"/>
            <a:r>
              <a:rPr lang="en-US" dirty="0" smtClean="0"/>
              <a:t>Analog mission control and support personnel are generally aware of, and involved in implementing, experimental manipulations or stressors</a:t>
            </a:r>
          </a:p>
          <a:p>
            <a:pPr lvl="1"/>
            <a:r>
              <a:rPr lang="en-US" dirty="0" smtClean="0"/>
              <a:t>This limits the types of multi-team system research that can be done</a:t>
            </a:r>
          </a:p>
          <a:p>
            <a:pPr lvl="1"/>
            <a:r>
              <a:rPr lang="en-US" dirty="0" smtClean="0"/>
              <a:t>A concept of a ‘naïve’ mission control supported by an ‘experiment’ mission control could be useful for mission fidelity and research </a:t>
            </a:r>
          </a:p>
          <a:p>
            <a:r>
              <a:rPr lang="en-US" dirty="0" smtClean="0"/>
              <a:t>Operational tasks with measurable performance metrics</a:t>
            </a:r>
          </a:p>
          <a:p>
            <a:pPr lvl="1"/>
            <a:r>
              <a:rPr lang="en-US" dirty="0" smtClean="0"/>
              <a:t>There are few available high fidelity operational tasks that are repeatable, complex, adaptable, and produce meaningful performance metrics </a:t>
            </a:r>
          </a:p>
          <a:p>
            <a:pPr lvl="1"/>
            <a:r>
              <a:rPr lang="en-US" dirty="0" smtClean="0"/>
              <a:t>Having performance metrics to compare to other variables is critical in identifying the operational impacts of various research findings</a:t>
            </a:r>
          </a:p>
          <a:p>
            <a:pPr lvl="1"/>
            <a:r>
              <a:rPr lang="en-US" dirty="0" smtClean="0"/>
              <a:t>These are needed at the individual, team, and multi-team levels</a:t>
            </a:r>
          </a:p>
          <a:p>
            <a:endParaRPr lang="en-US" dirty="0" smtClean="0"/>
          </a:p>
          <a:p>
            <a:endParaRPr lang="en-US" dirty="0" smtClean="0"/>
          </a:p>
          <a:p>
            <a:endParaRPr lang="en-US"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20</a:t>
            </a:fld>
            <a:endParaRPr lang="en-US" dirty="0"/>
          </a:p>
        </p:txBody>
      </p:sp>
    </p:spTree>
    <p:extLst>
      <p:ext uri="{BB962C8B-B14F-4D97-AF65-F5344CB8AC3E}">
        <p14:creationId xmlns:p14="http://schemas.microsoft.com/office/powerpoint/2010/main" val="4183054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‘Best in the World’ Isolation Analog for HRP – Some Key Capabilities</a:t>
            </a:r>
            <a:endParaRPr lang="en-US" dirty="0"/>
          </a:p>
        </p:txBody>
      </p:sp>
      <p:sp>
        <p:nvSpPr>
          <p:cNvPr id="3" name="Content Placeholder 2"/>
          <p:cNvSpPr>
            <a:spLocks noGrp="1"/>
          </p:cNvSpPr>
          <p:nvPr>
            <p:ph idx="1"/>
          </p:nvPr>
        </p:nvSpPr>
        <p:spPr>
          <a:xfrm>
            <a:off x="258098" y="1227698"/>
            <a:ext cx="8627806" cy="5493575"/>
          </a:xfrm>
        </p:spPr>
        <p:txBody>
          <a:bodyPr>
            <a:normAutofit fontScale="62500" lnSpcReduction="20000"/>
          </a:bodyPr>
          <a:lstStyle/>
          <a:p>
            <a:r>
              <a:rPr lang="en-US" dirty="0" smtClean="0"/>
              <a:t>Volume constrained but technically dense habitat mimicking spaceflight vehicles</a:t>
            </a:r>
          </a:p>
          <a:p>
            <a:pPr lvl="1"/>
            <a:r>
              <a:rPr lang="en-US" dirty="0" smtClean="0"/>
              <a:t>Including multiple working or simulated habitat systems for crew interaction and maintenance</a:t>
            </a:r>
          </a:p>
          <a:p>
            <a:r>
              <a:rPr lang="en-US" dirty="0" smtClean="0"/>
              <a:t>Multicultural crew including US crewmembers</a:t>
            </a:r>
          </a:p>
          <a:p>
            <a:r>
              <a:rPr lang="en-US" dirty="0" smtClean="0"/>
              <a:t>High fidelity planetary surface simulation linked to/surrounding habitat</a:t>
            </a:r>
          </a:p>
          <a:p>
            <a:r>
              <a:rPr lang="en-US" dirty="0" smtClean="0"/>
              <a:t>Complex individual and team tasking built into the habitat and mission design, some of which produces performance data</a:t>
            </a:r>
          </a:p>
          <a:p>
            <a:r>
              <a:rPr lang="en-US" dirty="0" smtClean="0"/>
              <a:t>Flexible habitat layout</a:t>
            </a:r>
          </a:p>
          <a:p>
            <a:r>
              <a:rPr lang="en-US" dirty="0" smtClean="0"/>
              <a:t>Sufficient in-habitat storage to eliminate/limit need for resupply</a:t>
            </a:r>
          </a:p>
          <a:p>
            <a:r>
              <a:rPr lang="en-US" dirty="0" smtClean="0"/>
              <a:t>On-site sample storage and lab capabilities for biological samples</a:t>
            </a:r>
          </a:p>
          <a:p>
            <a:r>
              <a:rPr lang="en-US" dirty="0" smtClean="0"/>
              <a:t>On-site or nearby physiological scanning capabilities (e.g., MRI)</a:t>
            </a:r>
          </a:p>
          <a:p>
            <a:r>
              <a:rPr lang="en-US" dirty="0" smtClean="0"/>
              <a:t>High fidelity mission control supporting the mission consisting of both a ‘naïve’ and ‘experiment’ MCC team</a:t>
            </a:r>
          </a:p>
          <a:p>
            <a:r>
              <a:rPr lang="en-US" dirty="0" smtClean="0"/>
              <a:t>Built-in communication delay capabilities</a:t>
            </a:r>
          </a:p>
          <a:p>
            <a:r>
              <a:rPr lang="en-US" dirty="0" smtClean="0"/>
              <a:t>Astronaut selection-like screening and selection process for crew</a:t>
            </a:r>
          </a:p>
          <a:p>
            <a:r>
              <a:rPr lang="en-US" dirty="0" smtClean="0"/>
              <a:t>Flexible timeline approach allowing both structured and crew-scheduled activities</a:t>
            </a:r>
          </a:p>
          <a:p>
            <a:r>
              <a:rPr lang="en-US" dirty="0" smtClean="0"/>
              <a:t>Video, audio, and proximity monitoring capabilities </a:t>
            </a:r>
          </a:p>
          <a:p>
            <a:r>
              <a:rPr lang="en-US" dirty="0" smtClean="0"/>
              <a:t>Crew training approach allowing for sufficient technical and procedural knowledge to be built to support operating inside technically complex habitat</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47DF18ED-2199-4C74-B269-6F252CDABC5D}" type="slidenum">
              <a:rPr lang="en-US" smtClean="0"/>
              <a:pPr/>
              <a:t>21</a:t>
            </a:fld>
            <a:endParaRPr lang="en-US" dirty="0"/>
          </a:p>
        </p:txBody>
      </p:sp>
    </p:spTree>
    <p:extLst>
      <p:ext uri="{BB962C8B-B14F-4D97-AF65-F5344CB8AC3E}">
        <p14:creationId xmlns:p14="http://schemas.microsoft.com/office/powerpoint/2010/main" val="2303446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sz="4400" dirty="0" smtClean="0"/>
              <a:t>Questions?</a:t>
            </a:r>
            <a:endParaRPr lang="en-US" sz="4400"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22</a:t>
            </a:fld>
            <a:endParaRPr lang="en-US" dirty="0"/>
          </a:p>
        </p:txBody>
      </p:sp>
    </p:spTree>
    <p:extLst>
      <p:ext uri="{BB962C8B-B14F-4D97-AF65-F5344CB8AC3E}">
        <p14:creationId xmlns:p14="http://schemas.microsoft.com/office/powerpoint/2010/main" val="2184557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sz="4400" dirty="0" smtClean="0"/>
              <a:t>Backup Slides</a:t>
            </a:r>
            <a:endParaRPr lang="en-US" sz="4400"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23</a:t>
            </a:fld>
            <a:endParaRPr lang="en-US" dirty="0"/>
          </a:p>
        </p:txBody>
      </p:sp>
    </p:spTree>
    <p:extLst>
      <p:ext uri="{BB962C8B-B14F-4D97-AF65-F5344CB8AC3E}">
        <p14:creationId xmlns:p14="http://schemas.microsoft.com/office/powerpoint/2010/main" val="127455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lgn="ctr">
              <a:buNone/>
            </a:pPr>
            <a:endParaRPr lang="en-US" dirty="0" smtClean="0"/>
          </a:p>
          <a:p>
            <a:pPr marL="0" indent="0" algn="ctr">
              <a:buNone/>
            </a:pPr>
            <a:endParaRPr lang="en-US" dirty="0"/>
          </a:p>
          <a:p>
            <a:pPr marL="0" indent="0" algn="ctr">
              <a:buNone/>
            </a:pPr>
            <a:r>
              <a:rPr lang="en-US" sz="3600" dirty="0" smtClean="0"/>
              <a:t>Additional Information on HERA</a:t>
            </a:r>
            <a:endParaRPr lang="en-US" sz="3600"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24</a:t>
            </a:fld>
            <a:endParaRPr lang="en-US" dirty="0"/>
          </a:p>
        </p:txBody>
      </p:sp>
    </p:spTree>
    <p:extLst>
      <p:ext uri="{BB962C8B-B14F-4D97-AF65-F5344CB8AC3E}">
        <p14:creationId xmlns:p14="http://schemas.microsoft.com/office/powerpoint/2010/main" val="2451939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300" y="319245"/>
            <a:ext cx="6858000" cy="533400"/>
          </a:xfrm>
        </p:spPr>
        <p:txBody>
          <a:bodyPr>
            <a:noAutofit/>
          </a:bodyPr>
          <a:lstStyle/>
          <a:p>
            <a:r>
              <a:rPr lang="en-US" sz="3200" dirty="0" smtClean="0">
                <a:solidFill>
                  <a:schemeClr val="tx1"/>
                </a:solidFill>
              </a:rPr>
              <a:t>Scope of Research in HERA</a:t>
            </a:r>
            <a:endParaRPr lang="en-US" sz="3200" dirty="0">
              <a:solidFill>
                <a:schemeClr val="tx1"/>
              </a:solidFill>
            </a:endParaRPr>
          </a:p>
        </p:txBody>
      </p:sp>
      <p:sp>
        <p:nvSpPr>
          <p:cNvPr id="3" name="Content Placeholder 2"/>
          <p:cNvSpPr>
            <a:spLocks noGrp="1"/>
          </p:cNvSpPr>
          <p:nvPr>
            <p:ph idx="1"/>
          </p:nvPr>
        </p:nvSpPr>
        <p:spPr>
          <a:xfrm>
            <a:off x="178468" y="1803399"/>
            <a:ext cx="4229100" cy="5181600"/>
          </a:xfrm>
        </p:spPr>
        <p:txBody>
          <a:bodyPr>
            <a:normAutofit/>
          </a:bodyPr>
          <a:lstStyle/>
          <a:p>
            <a:r>
              <a:rPr lang="en-US" sz="1600" dirty="0" smtClean="0"/>
              <a:t>Behavioral health</a:t>
            </a:r>
          </a:p>
          <a:p>
            <a:r>
              <a:rPr lang="en-US" sz="1600" dirty="0" smtClean="0"/>
              <a:t>Teamwork</a:t>
            </a:r>
            <a:endParaRPr lang="en-US" sz="1600" dirty="0"/>
          </a:p>
          <a:p>
            <a:r>
              <a:rPr lang="en-US" sz="1600" dirty="0" smtClean="0"/>
              <a:t>Resilience </a:t>
            </a:r>
            <a:r>
              <a:rPr lang="en-US" sz="1600" dirty="0"/>
              <a:t>and adaptability</a:t>
            </a:r>
          </a:p>
          <a:p>
            <a:r>
              <a:rPr lang="en-US" sz="1600" dirty="0"/>
              <a:t>P</a:t>
            </a:r>
            <a:r>
              <a:rPr lang="en-US" sz="1600" dirty="0" smtClean="0"/>
              <a:t>erformance</a:t>
            </a:r>
            <a:endParaRPr lang="en-US" sz="1600" dirty="0"/>
          </a:p>
          <a:p>
            <a:r>
              <a:rPr lang="en-US" sz="1600" dirty="0"/>
              <a:t>Diet, immune system, and the microbiome</a:t>
            </a:r>
          </a:p>
          <a:p>
            <a:r>
              <a:rPr lang="en-US" sz="1600" dirty="0" smtClean="0"/>
              <a:t>Habitability </a:t>
            </a:r>
          </a:p>
          <a:p>
            <a:r>
              <a:rPr lang="en-US" sz="1600" dirty="0" smtClean="0"/>
              <a:t>Exercise</a:t>
            </a:r>
          </a:p>
        </p:txBody>
      </p:sp>
      <p:sp>
        <p:nvSpPr>
          <p:cNvPr id="5" name="Content Placeholder 2"/>
          <p:cNvSpPr txBox="1">
            <a:spLocks/>
          </p:cNvSpPr>
          <p:nvPr/>
        </p:nvSpPr>
        <p:spPr>
          <a:xfrm>
            <a:off x="4552065" y="1803399"/>
            <a:ext cx="4519832" cy="5181600"/>
          </a:xfrm>
          <a:prstGeom prst="rect">
            <a:avLst/>
          </a:prstGeom>
        </p:spPr>
        <p:txBody>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r>
              <a:rPr lang="en-US" sz="1600" kern="0" dirty="0" smtClean="0">
                <a:latin typeface="Arial" panose="020B0604020202020204" pitchFamily="34" charset="0"/>
                <a:cs typeface="Arial" panose="020B0604020202020204" pitchFamily="34" charset="0"/>
              </a:rPr>
              <a:t>Communication delay and autonomy</a:t>
            </a:r>
          </a:p>
          <a:p>
            <a:r>
              <a:rPr lang="en-US" sz="1600" kern="0" dirty="0" smtClean="0">
                <a:latin typeface="Arial" panose="020B0604020202020204" pitchFamily="34" charset="0"/>
                <a:cs typeface="Arial" panose="020B0604020202020204" pitchFamily="34" charset="0"/>
              </a:rPr>
              <a:t>Crewmember selection and crew composition</a:t>
            </a:r>
          </a:p>
          <a:p>
            <a:r>
              <a:rPr lang="en-US" sz="1600" kern="0" dirty="0" smtClean="0">
                <a:latin typeface="Arial" panose="020B0604020202020204" pitchFamily="34" charset="0"/>
                <a:cs typeface="Arial" panose="020B0604020202020204" pitchFamily="34" charset="0"/>
              </a:rPr>
              <a:t>Mission planning </a:t>
            </a:r>
          </a:p>
          <a:p>
            <a:r>
              <a:rPr lang="en-US" sz="1600" kern="0" dirty="0" smtClean="0">
                <a:latin typeface="Arial" panose="020B0604020202020204" pitchFamily="34" charset="0"/>
                <a:cs typeface="Arial" panose="020B0604020202020204" pitchFamily="34" charset="0"/>
              </a:rPr>
              <a:t>Neurological changes</a:t>
            </a:r>
          </a:p>
          <a:p>
            <a:r>
              <a:rPr lang="en-US" sz="1600" kern="0" dirty="0" smtClean="0">
                <a:latin typeface="Arial" panose="020B0604020202020204" pitchFamily="34" charset="0"/>
                <a:cs typeface="Arial" panose="020B0604020202020204" pitchFamily="34" charset="0"/>
              </a:rPr>
              <a:t>Sleep and fatigue</a:t>
            </a:r>
          </a:p>
          <a:p>
            <a:endParaRPr lang="en-US" sz="1600" kern="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 y="4309326"/>
            <a:ext cx="2971800" cy="2219678"/>
          </a:xfrm>
          <a:prstGeom prst="rect">
            <a:avLst/>
          </a:prstGeom>
        </p:spPr>
      </p:pic>
      <p:sp>
        <p:nvSpPr>
          <p:cNvPr id="7" name="TextBox 6"/>
          <p:cNvSpPr txBox="1"/>
          <p:nvPr/>
        </p:nvSpPr>
        <p:spPr>
          <a:xfrm>
            <a:off x="33971" y="6529004"/>
            <a:ext cx="3818258" cy="253916"/>
          </a:xfrm>
          <a:prstGeom prst="rect">
            <a:avLst/>
          </a:prstGeom>
          <a:noFill/>
        </p:spPr>
        <p:txBody>
          <a:bodyPr wrap="square" rtlCol="0">
            <a:spAutoFit/>
          </a:bodyPr>
          <a:lstStyle/>
          <a:p>
            <a:pPr algn="ctr">
              <a:buNone/>
            </a:pPr>
            <a:r>
              <a:rPr lang="en-US" sz="1050" dirty="0"/>
              <a:t>T</a:t>
            </a:r>
            <a:r>
              <a:rPr lang="en-US" sz="1050" dirty="0" smtClean="0"/>
              <a:t>ask performance with flight-like hand controllers</a:t>
            </a:r>
            <a:endParaRPr lang="en-US" sz="1050" dirty="0"/>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6300" y="4291258"/>
            <a:ext cx="2995832" cy="2237746"/>
          </a:xfrm>
          <a:prstGeom prst="rect">
            <a:avLst/>
          </a:prstGeom>
        </p:spPr>
      </p:pic>
      <p:sp>
        <p:nvSpPr>
          <p:cNvPr id="9" name="TextBox 8"/>
          <p:cNvSpPr txBox="1"/>
          <p:nvPr/>
        </p:nvSpPr>
        <p:spPr>
          <a:xfrm>
            <a:off x="4275087" y="6506704"/>
            <a:ext cx="3818258" cy="253916"/>
          </a:xfrm>
          <a:prstGeom prst="rect">
            <a:avLst/>
          </a:prstGeom>
          <a:noFill/>
        </p:spPr>
        <p:txBody>
          <a:bodyPr wrap="square" rtlCol="0">
            <a:spAutoFit/>
          </a:bodyPr>
          <a:lstStyle/>
          <a:p>
            <a:pPr algn="ctr">
              <a:buNone/>
            </a:pPr>
            <a:r>
              <a:rPr lang="en-US" sz="1050" dirty="0" smtClean="0"/>
              <a:t>HERA sleep station interior view</a:t>
            </a:r>
            <a:endParaRPr lang="en-US" sz="1050" dirty="0"/>
          </a:p>
        </p:txBody>
      </p:sp>
      <p:sp>
        <p:nvSpPr>
          <p:cNvPr id="4" name="TextBox 3"/>
          <p:cNvSpPr txBox="1"/>
          <p:nvPr/>
        </p:nvSpPr>
        <p:spPr>
          <a:xfrm>
            <a:off x="260350" y="1308100"/>
            <a:ext cx="8261350" cy="369332"/>
          </a:xfrm>
          <a:prstGeom prst="rect">
            <a:avLst/>
          </a:prstGeom>
          <a:noFill/>
        </p:spPr>
        <p:txBody>
          <a:bodyPr wrap="square" rtlCol="0">
            <a:spAutoFit/>
          </a:bodyPr>
          <a:lstStyle/>
          <a:p>
            <a:r>
              <a:rPr lang="en-US" dirty="0" smtClean="0"/>
              <a:t>Typically 15-20 studies ongoing during each HERA campaign across a range of topics:</a:t>
            </a:r>
            <a:endParaRPr lang="en-US" dirty="0"/>
          </a:p>
        </p:txBody>
      </p:sp>
    </p:spTree>
    <p:extLst>
      <p:ext uri="{BB962C8B-B14F-4D97-AF65-F5344CB8AC3E}">
        <p14:creationId xmlns:p14="http://schemas.microsoft.com/office/powerpoint/2010/main" val="3729514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6858000" cy="715963"/>
          </a:xfrm>
        </p:spPr>
        <p:txBody>
          <a:bodyPr>
            <a:normAutofit/>
          </a:bodyPr>
          <a:lstStyle/>
          <a:p>
            <a:r>
              <a:rPr lang="en-US" sz="3200" dirty="0" smtClean="0">
                <a:solidFill>
                  <a:schemeClr val="tx1"/>
                </a:solidFill>
              </a:rPr>
              <a:t>Data Collected in HERA</a:t>
            </a:r>
            <a:endParaRPr lang="en-US" sz="3200" dirty="0">
              <a:solidFill>
                <a:schemeClr val="tx1"/>
              </a:solidFill>
            </a:endParaRPr>
          </a:p>
        </p:txBody>
      </p:sp>
      <p:sp>
        <p:nvSpPr>
          <p:cNvPr id="3" name="Content Placeholder 2"/>
          <p:cNvSpPr>
            <a:spLocks noGrp="1"/>
          </p:cNvSpPr>
          <p:nvPr>
            <p:ph idx="1"/>
          </p:nvPr>
        </p:nvSpPr>
        <p:spPr>
          <a:xfrm>
            <a:off x="190500" y="1265237"/>
            <a:ext cx="8763000" cy="487363"/>
          </a:xfrm>
        </p:spPr>
        <p:txBody>
          <a:bodyPr/>
          <a:lstStyle/>
          <a:p>
            <a:r>
              <a:rPr lang="en-US" sz="2000" dirty="0" smtClean="0"/>
              <a:t>Types of data collected to date in HERA include (but are not limited to)</a:t>
            </a:r>
          </a:p>
          <a:p>
            <a:endParaRPr lang="en-US" sz="2000" dirty="0"/>
          </a:p>
        </p:txBody>
      </p:sp>
      <p:sp>
        <p:nvSpPr>
          <p:cNvPr id="5" name="TextBox 4"/>
          <p:cNvSpPr txBox="1"/>
          <p:nvPr/>
        </p:nvSpPr>
        <p:spPr>
          <a:xfrm>
            <a:off x="190500" y="1841378"/>
            <a:ext cx="4495800" cy="3231654"/>
          </a:xfrm>
          <a:prstGeom prst="rect">
            <a:avLst/>
          </a:prstGeom>
          <a:noFill/>
        </p:spPr>
        <p:txBody>
          <a:bodyPr wrap="square" rtlCol="0">
            <a:spAutoFit/>
          </a:bodyPr>
          <a:lstStyle/>
          <a:p>
            <a:pPr marL="342900" lvl="0" indent="-342900" eaLnBrk="0" hangingPunct="0"/>
            <a:r>
              <a:rPr lang="en-US" sz="2000" kern="0" dirty="0" smtClean="0">
                <a:solidFill>
                  <a:srgbClr val="000000"/>
                </a:solidFill>
                <a:latin typeface="Arial"/>
              </a:rPr>
              <a:t>Psychological</a:t>
            </a:r>
            <a:endParaRPr lang="en-US" sz="2000" kern="0" dirty="0">
              <a:solidFill>
                <a:srgbClr val="000000"/>
              </a:solidFill>
              <a:latin typeface="Arial"/>
            </a:endParaRPr>
          </a:p>
          <a:p>
            <a:pPr marL="742950" lvl="1" indent="-285750" eaLnBrk="0" hangingPunct="0">
              <a:buFontTx/>
              <a:buChar char="–"/>
            </a:pPr>
            <a:r>
              <a:rPr lang="en-US" kern="0" dirty="0">
                <a:solidFill>
                  <a:srgbClr val="000000"/>
                </a:solidFill>
                <a:latin typeface="Arial"/>
              </a:rPr>
              <a:t>Surveys </a:t>
            </a:r>
            <a:r>
              <a:rPr lang="en-US" kern="0" dirty="0" smtClean="0">
                <a:solidFill>
                  <a:srgbClr val="000000"/>
                </a:solidFill>
                <a:latin typeface="Arial"/>
              </a:rPr>
              <a:t>(mood</a:t>
            </a:r>
            <a:r>
              <a:rPr lang="en-US" kern="0" dirty="0">
                <a:solidFill>
                  <a:srgbClr val="000000"/>
                </a:solidFill>
                <a:latin typeface="Arial"/>
              </a:rPr>
              <a:t>, stress, </a:t>
            </a:r>
            <a:r>
              <a:rPr lang="en-US" kern="0" dirty="0" smtClean="0">
                <a:solidFill>
                  <a:srgbClr val="000000"/>
                </a:solidFill>
                <a:latin typeface="Arial"/>
              </a:rPr>
              <a:t>teamwork)</a:t>
            </a:r>
            <a:endParaRPr lang="en-US" kern="0" dirty="0">
              <a:solidFill>
                <a:srgbClr val="000000"/>
              </a:solidFill>
              <a:latin typeface="Arial"/>
            </a:endParaRPr>
          </a:p>
          <a:p>
            <a:pPr marL="742950" lvl="1" indent="-285750" eaLnBrk="0" hangingPunct="0">
              <a:buFontTx/>
              <a:buChar char="–"/>
            </a:pPr>
            <a:r>
              <a:rPr lang="en-US" kern="0" dirty="0">
                <a:solidFill>
                  <a:srgbClr val="000000"/>
                </a:solidFill>
                <a:latin typeface="Arial"/>
              </a:rPr>
              <a:t>Cognitive </a:t>
            </a:r>
            <a:r>
              <a:rPr lang="en-US" kern="0" dirty="0" smtClean="0">
                <a:solidFill>
                  <a:srgbClr val="000000"/>
                </a:solidFill>
                <a:latin typeface="Arial"/>
              </a:rPr>
              <a:t>performance</a:t>
            </a:r>
          </a:p>
          <a:p>
            <a:pPr marL="742950" lvl="1" indent="-285750" eaLnBrk="0" hangingPunct="0">
              <a:buFontTx/>
              <a:buChar char="–"/>
            </a:pPr>
            <a:r>
              <a:rPr lang="en-US" kern="0" dirty="0" smtClean="0">
                <a:solidFill>
                  <a:srgbClr val="000000"/>
                </a:solidFill>
                <a:latin typeface="Arial"/>
              </a:rPr>
              <a:t>Interpersonal interaction sensors</a:t>
            </a:r>
          </a:p>
          <a:p>
            <a:pPr marL="742950" lvl="1" indent="-285750" eaLnBrk="0" hangingPunct="0">
              <a:buFontTx/>
              <a:buChar char="–"/>
            </a:pPr>
            <a:r>
              <a:rPr lang="en-US" kern="0" dirty="0" smtClean="0">
                <a:solidFill>
                  <a:srgbClr val="000000"/>
                </a:solidFill>
                <a:latin typeface="Arial"/>
              </a:rPr>
              <a:t>Sleep monitoring (</a:t>
            </a:r>
            <a:r>
              <a:rPr lang="en-US" kern="0" dirty="0" err="1" smtClean="0">
                <a:solidFill>
                  <a:srgbClr val="000000"/>
                </a:solidFill>
                <a:latin typeface="Arial"/>
              </a:rPr>
              <a:t>actigraphy</a:t>
            </a:r>
            <a:r>
              <a:rPr lang="en-US" kern="0" dirty="0" smtClean="0">
                <a:solidFill>
                  <a:srgbClr val="000000"/>
                </a:solidFill>
                <a:latin typeface="Arial"/>
              </a:rPr>
              <a:t>)</a:t>
            </a:r>
            <a:endParaRPr lang="en-US" kern="0" dirty="0">
              <a:solidFill>
                <a:srgbClr val="000000"/>
              </a:solidFill>
              <a:latin typeface="Arial"/>
            </a:endParaRPr>
          </a:p>
          <a:p>
            <a:pPr marL="400050" lvl="0" indent="-342900" eaLnBrk="0" hangingPunct="0"/>
            <a:endParaRPr lang="en-US" sz="2000" kern="0" dirty="0" smtClean="0">
              <a:solidFill>
                <a:srgbClr val="000000"/>
              </a:solidFill>
              <a:latin typeface="Arial"/>
            </a:endParaRPr>
          </a:p>
          <a:p>
            <a:pPr marL="400050" lvl="0" indent="-342900" eaLnBrk="0" hangingPunct="0"/>
            <a:r>
              <a:rPr lang="en-US" sz="2000" kern="0" dirty="0" smtClean="0">
                <a:solidFill>
                  <a:srgbClr val="000000"/>
                </a:solidFill>
                <a:latin typeface="Arial"/>
              </a:rPr>
              <a:t>Physiological</a:t>
            </a:r>
            <a:endParaRPr lang="en-US" sz="2000" kern="0" dirty="0">
              <a:solidFill>
                <a:srgbClr val="000000"/>
              </a:solidFill>
              <a:latin typeface="Arial"/>
            </a:endParaRPr>
          </a:p>
          <a:p>
            <a:pPr marL="800100" lvl="1" indent="-285750" eaLnBrk="0" hangingPunct="0">
              <a:buFontTx/>
              <a:buChar char="–"/>
            </a:pPr>
            <a:r>
              <a:rPr lang="en-US" kern="0" dirty="0" smtClean="0">
                <a:solidFill>
                  <a:srgbClr val="000000"/>
                </a:solidFill>
                <a:latin typeface="Arial"/>
              </a:rPr>
              <a:t>Cardiac (HR, BP, ECG)</a:t>
            </a:r>
          </a:p>
          <a:p>
            <a:pPr marL="800100" lvl="1" indent="-285750" eaLnBrk="0" hangingPunct="0">
              <a:buFontTx/>
              <a:buChar char="–"/>
            </a:pPr>
            <a:r>
              <a:rPr lang="en-US" kern="0" dirty="0" smtClean="0">
                <a:solidFill>
                  <a:srgbClr val="000000"/>
                </a:solidFill>
                <a:latin typeface="Arial"/>
              </a:rPr>
              <a:t>Sensorimotor sensors</a:t>
            </a:r>
          </a:p>
          <a:p>
            <a:pPr marL="800100" lvl="1" indent="-285750" eaLnBrk="0" hangingPunct="0">
              <a:buFontTx/>
              <a:buChar char="–"/>
            </a:pPr>
            <a:r>
              <a:rPr lang="en-US" kern="0" dirty="0" smtClean="0">
                <a:solidFill>
                  <a:srgbClr val="000000"/>
                </a:solidFill>
                <a:latin typeface="Arial"/>
              </a:rPr>
              <a:t>MRI (pre-post only)</a:t>
            </a:r>
          </a:p>
          <a:p>
            <a:pPr marL="800100" lvl="1" indent="-285750" eaLnBrk="0" hangingPunct="0">
              <a:buFontTx/>
              <a:buChar char="–"/>
            </a:pPr>
            <a:r>
              <a:rPr lang="en-US" kern="0" dirty="0" smtClean="0">
                <a:solidFill>
                  <a:srgbClr val="000000"/>
                </a:solidFill>
                <a:latin typeface="Arial"/>
              </a:rPr>
              <a:t>Brain activity (EEG)</a:t>
            </a:r>
          </a:p>
        </p:txBody>
      </p:sp>
      <p:sp>
        <p:nvSpPr>
          <p:cNvPr id="6" name="TextBox 5"/>
          <p:cNvSpPr txBox="1"/>
          <p:nvPr/>
        </p:nvSpPr>
        <p:spPr>
          <a:xfrm>
            <a:off x="4572000" y="1858963"/>
            <a:ext cx="4495800" cy="3231654"/>
          </a:xfrm>
          <a:prstGeom prst="rect">
            <a:avLst/>
          </a:prstGeom>
          <a:noFill/>
        </p:spPr>
        <p:txBody>
          <a:bodyPr wrap="square" rtlCol="0">
            <a:spAutoFit/>
          </a:bodyPr>
          <a:lstStyle/>
          <a:p>
            <a:pPr marL="400050" lvl="0" indent="-342900" eaLnBrk="0" hangingPunct="0"/>
            <a:r>
              <a:rPr lang="en-US" sz="2000" kern="0" dirty="0">
                <a:solidFill>
                  <a:srgbClr val="000000"/>
                </a:solidFill>
                <a:latin typeface="Arial"/>
              </a:rPr>
              <a:t>Biological</a:t>
            </a:r>
          </a:p>
          <a:p>
            <a:pPr marL="800100" lvl="1" indent="-285750" eaLnBrk="0" hangingPunct="0">
              <a:buFontTx/>
              <a:buChar char="–"/>
            </a:pPr>
            <a:r>
              <a:rPr lang="en-US" kern="0" dirty="0">
                <a:solidFill>
                  <a:srgbClr val="000000"/>
                </a:solidFill>
                <a:latin typeface="Arial"/>
              </a:rPr>
              <a:t>Blood</a:t>
            </a:r>
          </a:p>
          <a:p>
            <a:pPr marL="800100" lvl="1" indent="-285750" eaLnBrk="0" hangingPunct="0">
              <a:buFontTx/>
              <a:buChar char="–"/>
            </a:pPr>
            <a:r>
              <a:rPr lang="en-US" kern="0" dirty="0">
                <a:solidFill>
                  <a:srgbClr val="000000"/>
                </a:solidFill>
                <a:latin typeface="Arial"/>
              </a:rPr>
              <a:t>Saliva</a:t>
            </a:r>
          </a:p>
          <a:p>
            <a:pPr marL="800100" lvl="1" indent="-285750" eaLnBrk="0" hangingPunct="0">
              <a:buFontTx/>
              <a:buChar char="–"/>
            </a:pPr>
            <a:r>
              <a:rPr lang="en-US" kern="0" dirty="0">
                <a:solidFill>
                  <a:srgbClr val="000000"/>
                </a:solidFill>
                <a:latin typeface="Arial"/>
              </a:rPr>
              <a:t>Urine</a:t>
            </a:r>
          </a:p>
          <a:p>
            <a:pPr marL="800100" lvl="1" indent="-285750" eaLnBrk="0" hangingPunct="0">
              <a:buFontTx/>
              <a:buChar char="–"/>
            </a:pPr>
            <a:r>
              <a:rPr lang="en-US" kern="0" dirty="0">
                <a:solidFill>
                  <a:srgbClr val="000000"/>
                </a:solidFill>
                <a:latin typeface="Arial"/>
              </a:rPr>
              <a:t>Fecal</a:t>
            </a:r>
          </a:p>
          <a:p>
            <a:pPr marL="342900" lvl="0" indent="-342900" eaLnBrk="0" hangingPunct="0"/>
            <a:endParaRPr lang="en-US" sz="2000" kern="0" dirty="0" smtClean="0">
              <a:solidFill>
                <a:srgbClr val="000000"/>
              </a:solidFill>
              <a:latin typeface="Arial"/>
            </a:endParaRPr>
          </a:p>
          <a:p>
            <a:pPr marL="342900" lvl="0" indent="-342900" eaLnBrk="0" hangingPunct="0"/>
            <a:r>
              <a:rPr lang="en-US" sz="2000" kern="0" dirty="0" smtClean="0">
                <a:solidFill>
                  <a:srgbClr val="000000"/>
                </a:solidFill>
                <a:latin typeface="Arial"/>
              </a:rPr>
              <a:t>Observational</a:t>
            </a:r>
            <a:endParaRPr lang="en-US" sz="2000" kern="0" dirty="0">
              <a:solidFill>
                <a:srgbClr val="000000"/>
              </a:solidFill>
              <a:latin typeface="Arial"/>
            </a:endParaRPr>
          </a:p>
          <a:p>
            <a:pPr marL="742950" lvl="1" indent="-285750" eaLnBrk="0" hangingPunct="0">
              <a:buFontTx/>
              <a:buChar char="–"/>
            </a:pPr>
            <a:r>
              <a:rPr lang="en-US" kern="0" dirty="0">
                <a:solidFill>
                  <a:srgbClr val="000000"/>
                </a:solidFill>
                <a:latin typeface="Arial"/>
              </a:rPr>
              <a:t>Video</a:t>
            </a:r>
          </a:p>
          <a:p>
            <a:pPr marL="742950" lvl="1" indent="-285750" eaLnBrk="0" hangingPunct="0">
              <a:buFontTx/>
              <a:buChar char="–"/>
            </a:pPr>
            <a:r>
              <a:rPr lang="en-US" kern="0" dirty="0">
                <a:solidFill>
                  <a:srgbClr val="000000"/>
                </a:solidFill>
                <a:latin typeface="Arial"/>
              </a:rPr>
              <a:t>Audio</a:t>
            </a:r>
          </a:p>
          <a:p>
            <a:pPr marL="742950" lvl="1" indent="-285750" eaLnBrk="0" hangingPunct="0">
              <a:buFontTx/>
              <a:buChar char="–"/>
            </a:pPr>
            <a:r>
              <a:rPr lang="en-US" kern="0" dirty="0">
                <a:solidFill>
                  <a:srgbClr val="000000"/>
                </a:solidFill>
                <a:latin typeface="Arial"/>
              </a:rPr>
              <a:t>Task </a:t>
            </a:r>
            <a:r>
              <a:rPr lang="en-US" kern="0" dirty="0" smtClean="0">
                <a:solidFill>
                  <a:srgbClr val="000000"/>
                </a:solidFill>
                <a:latin typeface="Arial"/>
              </a:rPr>
              <a:t>performance</a:t>
            </a:r>
          </a:p>
          <a:p>
            <a:pPr marL="742950" lvl="1" indent="-285750" eaLnBrk="0" hangingPunct="0">
              <a:buFontTx/>
              <a:buChar char="–"/>
            </a:pPr>
            <a:r>
              <a:rPr lang="en-US" kern="0" dirty="0" smtClean="0">
                <a:solidFill>
                  <a:srgbClr val="000000"/>
                </a:solidFill>
                <a:latin typeface="Arial"/>
              </a:rPr>
              <a:t>System usage (e.g., timeline, food</a:t>
            </a:r>
            <a:r>
              <a:rPr lang="en-US" sz="1600" kern="0" dirty="0" smtClean="0">
                <a:solidFill>
                  <a:srgbClr val="000000"/>
                </a:solidFill>
                <a:latin typeface="Arial"/>
              </a:rPr>
              <a:t>)</a:t>
            </a:r>
            <a:endParaRPr lang="en-US" sz="1600" kern="0" dirty="0">
              <a:solidFill>
                <a:srgbClr val="000000"/>
              </a:solidFill>
              <a:latin typeface="Arial"/>
            </a:endParaRPr>
          </a:p>
        </p:txBody>
      </p:sp>
      <p:sp>
        <p:nvSpPr>
          <p:cNvPr id="7" name="Content Placeholder 2"/>
          <p:cNvSpPr txBox="1">
            <a:spLocks/>
          </p:cNvSpPr>
          <p:nvPr/>
        </p:nvSpPr>
        <p:spPr>
          <a:xfrm>
            <a:off x="190500" y="5452572"/>
            <a:ext cx="8763000" cy="1219200"/>
          </a:xfrm>
          <a:prstGeom prst="rect">
            <a:avLst/>
          </a:prstGeom>
        </p:spPr>
        <p:txBody>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r>
              <a:rPr lang="en-US" sz="2000" kern="0" dirty="0" smtClean="0"/>
              <a:t>~30 data collection sessions per day per subject</a:t>
            </a:r>
          </a:p>
          <a:p>
            <a:r>
              <a:rPr lang="en-US" sz="2000" kern="0" dirty="0" smtClean="0"/>
              <a:t>Rate of data collection has been maintained with increased study duration </a:t>
            </a:r>
          </a:p>
          <a:p>
            <a:endParaRPr lang="en-US" sz="2000" kern="0" dirty="0"/>
          </a:p>
        </p:txBody>
      </p:sp>
    </p:spTree>
    <p:extLst>
      <p:ext uri="{BB962C8B-B14F-4D97-AF65-F5344CB8AC3E}">
        <p14:creationId xmlns:p14="http://schemas.microsoft.com/office/powerpoint/2010/main" val="29065051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6858000" cy="715963"/>
          </a:xfrm>
        </p:spPr>
        <p:txBody>
          <a:bodyPr/>
          <a:lstStyle/>
          <a:p>
            <a:r>
              <a:rPr lang="en-US" sz="2800" dirty="0" smtClean="0">
                <a:solidFill>
                  <a:schemeClr val="tx1"/>
                </a:solidFill>
              </a:rPr>
              <a:t>Summary of HERA Campaigns</a:t>
            </a:r>
            <a:endParaRPr lang="en-US" sz="2800" dirty="0">
              <a:solidFill>
                <a:schemeClr val="tx1"/>
              </a:solidFill>
            </a:endParaRPr>
          </a:p>
        </p:txBody>
      </p:sp>
      <p:sp>
        <p:nvSpPr>
          <p:cNvPr id="3" name="Content Placeholder 2"/>
          <p:cNvSpPr>
            <a:spLocks noGrp="1"/>
          </p:cNvSpPr>
          <p:nvPr>
            <p:ph idx="1"/>
          </p:nvPr>
        </p:nvSpPr>
        <p:spPr>
          <a:xfrm>
            <a:off x="190500" y="1257300"/>
            <a:ext cx="4229100" cy="5181600"/>
          </a:xfrm>
        </p:spPr>
        <p:txBody>
          <a:bodyPr>
            <a:normAutofit/>
          </a:bodyPr>
          <a:lstStyle/>
          <a:p>
            <a:r>
              <a:rPr lang="en-US" sz="2400" dirty="0" smtClean="0"/>
              <a:t>Campaign 1 (2014) </a:t>
            </a:r>
          </a:p>
          <a:p>
            <a:pPr lvl="1"/>
            <a:r>
              <a:rPr lang="en-US" sz="2400" dirty="0" smtClean="0"/>
              <a:t>7 days</a:t>
            </a:r>
          </a:p>
          <a:p>
            <a:pPr lvl="1"/>
            <a:r>
              <a:rPr lang="en-US" sz="2400" dirty="0" smtClean="0"/>
              <a:t>13 </a:t>
            </a:r>
            <a:r>
              <a:rPr lang="en-US" sz="2400" dirty="0"/>
              <a:t>Studies</a:t>
            </a:r>
          </a:p>
          <a:p>
            <a:endParaRPr lang="en-US" sz="2400" dirty="0" smtClean="0"/>
          </a:p>
          <a:p>
            <a:r>
              <a:rPr lang="en-US" sz="2400" dirty="0" smtClean="0"/>
              <a:t>Campaign 2 (2015) </a:t>
            </a:r>
          </a:p>
          <a:p>
            <a:pPr lvl="1"/>
            <a:r>
              <a:rPr lang="en-US" sz="2400" dirty="0" smtClean="0"/>
              <a:t>14 days</a:t>
            </a:r>
          </a:p>
          <a:p>
            <a:pPr lvl="1"/>
            <a:r>
              <a:rPr lang="en-US" sz="2400" dirty="0" smtClean="0"/>
              <a:t>13 </a:t>
            </a:r>
            <a:r>
              <a:rPr lang="en-US" sz="2400" dirty="0"/>
              <a:t>Studies</a:t>
            </a:r>
          </a:p>
          <a:p>
            <a:endParaRPr lang="en-US" sz="2400" dirty="0" smtClean="0"/>
          </a:p>
          <a:p>
            <a:r>
              <a:rPr lang="en-US" sz="2400" dirty="0" smtClean="0"/>
              <a:t>Campaign 3 (2016) </a:t>
            </a:r>
          </a:p>
          <a:p>
            <a:pPr lvl="1"/>
            <a:r>
              <a:rPr lang="en-US" sz="2400" dirty="0" smtClean="0"/>
              <a:t>30 Days</a:t>
            </a:r>
          </a:p>
          <a:p>
            <a:pPr lvl="1"/>
            <a:r>
              <a:rPr lang="en-US" sz="2400" dirty="0" smtClean="0"/>
              <a:t>22 </a:t>
            </a:r>
            <a:r>
              <a:rPr lang="en-US" sz="2400" dirty="0"/>
              <a:t>Studies (3 DLR</a:t>
            </a:r>
            <a:r>
              <a:rPr lang="en-US" sz="2400" dirty="0" smtClean="0"/>
              <a:t>)</a:t>
            </a:r>
            <a:endParaRPr lang="en-US" sz="2400" dirty="0"/>
          </a:p>
        </p:txBody>
      </p:sp>
      <p:sp>
        <p:nvSpPr>
          <p:cNvPr id="4" name="Content Placeholder 2"/>
          <p:cNvSpPr txBox="1">
            <a:spLocks/>
          </p:cNvSpPr>
          <p:nvPr/>
        </p:nvSpPr>
        <p:spPr>
          <a:xfrm>
            <a:off x="4419600" y="1193800"/>
            <a:ext cx="4229100" cy="5181600"/>
          </a:xfrm>
          <a:prstGeom prst="rect">
            <a:avLst/>
          </a:prstGeom>
        </p:spPr>
        <p:txBody>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r>
              <a:rPr lang="en-US" kern="0" dirty="0" smtClean="0">
                <a:latin typeface="Arial" panose="020B0604020202020204" pitchFamily="34" charset="0"/>
                <a:cs typeface="Arial" panose="020B0604020202020204" pitchFamily="34" charset="0"/>
              </a:rPr>
              <a:t>Campaign 4 (2017/2018)</a:t>
            </a:r>
          </a:p>
          <a:p>
            <a:pPr lvl="1"/>
            <a:r>
              <a:rPr lang="en-US" sz="2400" kern="0" dirty="0" smtClean="0">
                <a:latin typeface="Arial" panose="020B0604020202020204" pitchFamily="34" charset="0"/>
                <a:cs typeface="Arial" panose="020B0604020202020204" pitchFamily="34" charset="0"/>
              </a:rPr>
              <a:t>45 days</a:t>
            </a:r>
          </a:p>
          <a:p>
            <a:pPr lvl="1"/>
            <a:r>
              <a:rPr lang="en-US" sz="2400" kern="0" dirty="0" smtClean="0">
                <a:latin typeface="Arial" panose="020B0604020202020204" pitchFamily="34" charset="0"/>
                <a:cs typeface="Arial" panose="020B0604020202020204" pitchFamily="34" charset="0"/>
              </a:rPr>
              <a:t>20 Studies (3 DLR) </a:t>
            </a:r>
          </a:p>
          <a:p>
            <a:endParaRPr lang="en-US" kern="0" dirty="0" smtClean="0">
              <a:latin typeface="Arial" panose="020B0604020202020204" pitchFamily="34" charset="0"/>
              <a:cs typeface="Arial" panose="020B0604020202020204" pitchFamily="34" charset="0"/>
            </a:endParaRPr>
          </a:p>
          <a:p>
            <a:pPr marL="342900" lvl="1" indent="-342900">
              <a:buFont typeface="Arial" panose="020B0604020202020204" pitchFamily="34" charset="0"/>
              <a:buChar char="•"/>
            </a:pPr>
            <a:r>
              <a:rPr lang="en-US" sz="2400" kern="0" dirty="0">
                <a:latin typeface="Arial" panose="020B0604020202020204" pitchFamily="34" charset="0"/>
                <a:cs typeface="Arial" panose="020B0604020202020204" pitchFamily="34" charset="0"/>
              </a:rPr>
              <a:t>Total through 2018</a:t>
            </a:r>
          </a:p>
          <a:p>
            <a:pPr marL="685800" lvl="2" indent="-285750">
              <a:buFontTx/>
              <a:buChar char="-"/>
            </a:pPr>
            <a:r>
              <a:rPr lang="en-US" sz="2400" kern="0" dirty="0">
                <a:latin typeface="Arial" panose="020B0604020202020204" pitchFamily="34" charset="0"/>
                <a:cs typeface="Arial" panose="020B0604020202020204" pitchFamily="34" charset="0"/>
              </a:rPr>
              <a:t>68 studies </a:t>
            </a:r>
          </a:p>
          <a:p>
            <a:pPr marL="685800" lvl="2" indent="-285750">
              <a:buFontTx/>
              <a:buChar char="-"/>
            </a:pPr>
            <a:r>
              <a:rPr lang="en-US" sz="2400" kern="0" dirty="0" smtClean="0">
                <a:latin typeface="Arial" panose="020B0604020202020204" pitchFamily="34" charset="0"/>
                <a:cs typeface="Arial" panose="020B0604020202020204" pitchFamily="34" charset="0"/>
              </a:rPr>
              <a:t>68 subjects</a:t>
            </a:r>
            <a:br>
              <a:rPr lang="en-US" sz="2400" kern="0" dirty="0" smtClean="0">
                <a:latin typeface="Arial" panose="020B0604020202020204" pitchFamily="34" charset="0"/>
                <a:cs typeface="Arial" panose="020B0604020202020204" pitchFamily="34" charset="0"/>
              </a:rPr>
            </a:br>
            <a:endParaRPr lang="en-US" sz="2400" kern="0" dirty="0">
              <a:latin typeface="Arial" panose="020B0604020202020204" pitchFamily="34" charset="0"/>
              <a:cs typeface="Arial" panose="020B0604020202020204" pitchFamily="34" charset="0"/>
            </a:endParaRPr>
          </a:p>
          <a:p>
            <a:r>
              <a:rPr lang="en-US" kern="0" dirty="0" smtClean="0">
                <a:latin typeface="Arial" panose="020B0604020202020204" pitchFamily="34" charset="0"/>
                <a:cs typeface="Arial" panose="020B0604020202020204" pitchFamily="34" charset="0"/>
              </a:rPr>
              <a:t>Campaign 5 (2019/2020) </a:t>
            </a:r>
          </a:p>
          <a:p>
            <a:pPr lvl="1"/>
            <a:r>
              <a:rPr lang="en-US" sz="2400" kern="0" dirty="0" smtClean="0">
                <a:latin typeface="Arial" panose="020B0604020202020204" pitchFamily="34" charset="0"/>
                <a:cs typeface="Arial" panose="020B0604020202020204" pitchFamily="34" charset="0"/>
              </a:rPr>
              <a:t>45 days</a:t>
            </a:r>
          </a:p>
          <a:p>
            <a:pPr lvl="1"/>
            <a:r>
              <a:rPr lang="en-US" sz="2400" kern="0" dirty="0" smtClean="0">
                <a:latin typeface="Arial" panose="020B0604020202020204" pitchFamily="34" charset="0"/>
                <a:cs typeface="Arial" panose="020B0604020202020204" pitchFamily="34" charset="0"/>
              </a:rPr>
              <a:t>14 Studies</a:t>
            </a:r>
          </a:p>
          <a:p>
            <a:pPr lvl="1"/>
            <a:endParaRPr lang="en-US" sz="2400" kern="0" dirty="0">
              <a:latin typeface="Arial" panose="020B0604020202020204" pitchFamily="34" charset="0"/>
              <a:cs typeface="Arial" panose="020B0604020202020204" pitchFamily="34" charset="0"/>
            </a:endParaRPr>
          </a:p>
          <a:p>
            <a:endParaRPr lang="en-US"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91908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85752"/>
            <a:ext cx="6858000" cy="715963"/>
          </a:xfrm>
        </p:spPr>
        <p:txBody>
          <a:bodyPr>
            <a:normAutofit/>
          </a:bodyPr>
          <a:lstStyle/>
          <a:p>
            <a:r>
              <a:rPr lang="en-US" sz="3200" dirty="0"/>
              <a:t>  HERA Subjects</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‘Astronaut-like’ individuals, using a modified version of astronaut minimum selection requirements</a:t>
            </a:r>
          </a:p>
          <a:p>
            <a:endParaRPr lang="en-US" dirty="0"/>
          </a:p>
          <a:p>
            <a:r>
              <a:rPr lang="en-US" dirty="0" smtClean="0"/>
              <a:t>30-55 years old</a:t>
            </a:r>
          </a:p>
          <a:p>
            <a:r>
              <a:rPr lang="en-US" dirty="0" smtClean="0"/>
              <a:t>Demonstrated technical skills (e.g., Masters in STEM, equivalent years experience, military experience)</a:t>
            </a:r>
            <a:endParaRPr lang="en-US" dirty="0"/>
          </a:p>
          <a:p>
            <a:r>
              <a:rPr lang="en-US" dirty="0" smtClean="0"/>
              <a:t>Pass a JSC physical and psychological assessment</a:t>
            </a:r>
          </a:p>
          <a:p>
            <a:r>
              <a:rPr lang="en-US" dirty="0" smtClean="0"/>
              <a:t>No medications</a:t>
            </a:r>
          </a:p>
          <a:p>
            <a:r>
              <a:rPr lang="en-US" dirty="0" smtClean="0"/>
              <a:t>No dietary restrictions</a:t>
            </a:r>
          </a:p>
          <a:p>
            <a:r>
              <a:rPr lang="en-US" dirty="0" smtClean="0"/>
              <a:t>BMI 29 or less</a:t>
            </a:r>
          </a:p>
          <a:p>
            <a:r>
              <a:rPr lang="en-US" dirty="0" smtClean="0"/>
              <a:t>74 inches or less in height</a:t>
            </a:r>
          </a:p>
          <a:p>
            <a:endParaRPr lang="en-US" dirty="0"/>
          </a:p>
        </p:txBody>
      </p:sp>
    </p:spTree>
    <p:extLst>
      <p:ext uri="{BB962C8B-B14F-4D97-AF65-F5344CB8AC3E}">
        <p14:creationId xmlns:p14="http://schemas.microsoft.com/office/powerpoint/2010/main" val="39942237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662" y="228600"/>
            <a:ext cx="7662985" cy="523220"/>
          </a:xfrm>
        </p:spPr>
        <p:txBody>
          <a:bodyPr>
            <a:spAutoFit/>
          </a:bodyPr>
          <a:lstStyle/>
          <a:p>
            <a:r>
              <a:rPr lang="en-US" sz="2800" dirty="0"/>
              <a:t>Mission Scenario</a:t>
            </a:r>
          </a:p>
        </p:txBody>
      </p:sp>
      <p:sp>
        <p:nvSpPr>
          <p:cNvPr id="3" name="Content Placeholder 2"/>
          <p:cNvSpPr>
            <a:spLocks noGrp="1"/>
          </p:cNvSpPr>
          <p:nvPr>
            <p:ph idx="1"/>
          </p:nvPr>
        </p:nvSpPr>
        <p:spPr>
          <a:xfrm>
            <a:off x="-416408" y="1170108"/>
            <a:ext cx="5401148" cy="5423023"/>
          </a:xfrm>
        </p:spPr>
        <p:txBody>
          <a:bodyPr wrap="square">
            <a:spAutoFit/>
          </a:bodyPr>
          <a:lstStyle/>
          <a:p>
            <a:pPr lvl="1"/>
            <a:endParaRPr lang="en-US" sz="1800" dirty="0"/>
          </a:p>
          <a:p>
            <a:pPr lvl="1"/>
            <a:endParaRPr lang="en-US" sz="1800" dirty="0"/>
          </a:p>
          <a:p>
            <a:pPr lvl="1"/>
            <a:r>
              <a:rPr lang="en-US" sz="1800" dirty="0"/>
              <a:t>Determines the types of activities the crew will do during the mission</a:t>
            </a:r>
          </a:p>
          <a:p>
            <a:pPr lvl="2">
              <a:buFont typeface="Wingdings" panose="05000000000000000000" pitchFamily="2" charset="2"/>
              <a:buChar char="§"/>
            </a:pPr>
            <a:r>
              <a:rPr lang="en-US" sz="1600" dirty="0"/>
              <a:t>Tasks related to mission objectives</a:t>
            </a:r>
          </a:p>
          <a:p>
            <a:pPr lvl="2">
              <a:buFont typeface="Wingdings" panose="05000000000000000000" pitchFamily="2" charset="2"/>
              <a:buChar char="§"/>
            </a:pPr>
            <a:r>
              <a:rPr lang="en-US" sz="1600" dirty="0"/>
              <a:t>Crew health and safety</a:t>
            </a:r>
          </a:p>
          <a:p>
            <a:pPr lvl="1"/>
            <a:endParaRPr lang="en-US" sz="1800" dirty="0"/>
          </a:p>
          <a:p>
            <a:pPr lvl="1"/>
            <a:r>
              <a:rPr lang="en-US" sz="1800" dirty="0"/>
              <a:t>Provides crew with an </a:t>
            </a:r>
            <a:r>
              <a:rPr lang="en-US" sz="1800" dirty="0" smtClean="0"/>
              <a:t>context </a:t>
            </a:r>
            <a:r>
              <a:rPr lang="en-US" sz="1800" dirty="0"/>
              <a:t>for the mission, allowing crew to engage in the simulation and forget about real world</a:t>
            </a:r>
          </a:p>
          <a:p>
            <a:pPr lvl="2">
              <a:buFont typeface="Wingdings" panose="05000000000000000000" pitchFamily="2" charset="2"/>
              <a:buChar char="§"/>
            </a:pPr>
            <a:r>
              <a:rPr lang="en-US" sz="1600" dirty="0"/>
              <a:t>Provides sense of purpose, goals, teamwork environment</a:t>
            </a:r>
          </a:p>
          <a:p>
            <a:pPr lvl="1"/>
            <a:endParaRPr lang="en-US" sz="1800" dirty="0"/>
          </a:p>
          <a:p>
            <a:pPr lvl="1"/>
            <a:r>
              <a:rPr lang="en-US" sz="1800" dirty="0"/>
              <a:t>Provides a unique research environment and level of operational mission fidelity not available in most </a:t>
            </a:r>
            <a:r>
              <a:rPr lang="en-US" sz="1800" dirty="0" smtClean="0"/>
              <a:t>laboratories</a:t>
            </a:r>
            <a:endParaRPr lang="en-US" sz="1800" dirty="0"/>
          </a:p>
          <a:p>
            <a:pPr lvl="2">
              <a:buFont typeface="Wingdings" panose="05000000000000000000" pitchFamily="2" charset="2"/>
              <a:buChar char="§"/>
            </a:pPr>
            <a:r>
              <a:rPr lang="en-US" sz="1600" dirty="0"/>
              <a:t>Developed by personnel with experience</a:t>
            </a:r>
            <a:br>
              <a:rPr lang="en-US" sz="1600" dirty="0"/>
            </a:br>
            <a:r>
              <a:rPr lang="en-US" sz="1600" dirty="0"/>
              <a:t>and expertise in spaceflight operations</a:t>
            </a:r>
            <a:endParaRPr lang="en-US" sz="1200" dirty="0"/>
          </a:p>
        </p:txBody>
      </p:sp>
      <p:pic>
        <p:nvPicPr>
          <p:cNvPr id="6" name="Picture 2" descr="two astronauts and a rover on mar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17007" y="1796479"/>
            <a:ext cx="4153423" cy="233428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17008" y="4320455"/>
            <a:ext cx="3848271" cy="2414836"/>
          </a:xfrm>
          <a:prstGeom prst="rect">
            <a:avLst/>
          </a:prstGeom>
        </p:spPr>
      </p:pic>
      <p:sp>
        <p:nvSpPr>
          <p:cNvPr id="5" name="Rectangle 4"/>
          <p:cNvSpPr/>
          <p:nvPr/>
        </p:nvSpPr>
        <p:spPr>
          <a:xfrm>
            <a:off x="99766" y="1237459"/>
            <a:ext cx="8649221" cy="461665"/>
          </a:xfrm>
          <a:prstGeom prst="rect">
            <a:avLst/>
          </a:prstGeom>
        </p:spPr>
        <p:txBody>
          <a:bodyPr wrap="square">
            <a:spAutoFit/>
          </a:bodyPr>
          <a:lstStyle/>
          <a:p>
            <a:pPr>
              <a:buNone/>
            </a:pPr>
            <a:r>
              <a:rPr lang="en-US" sz="2400" dirty="0"/>
              <a:t>Mission scenarios define the HERA</a:t>
            </a:r>
            <a:r>
              <a:rPr lang="en-US" sz="2400" dirty="0">
                <a:solidFill>
                  <a:srgbClr val="FF0000"/>
                </a:solidFill>
              </a:rPr>
              <a:t> </a:t>
            </a:r>
            <a:r>
              <a:rPr lang="en-US" sz="2400" dirty="0"/>
              <a:t>simulation</a:t>
            </a:r>
          </a:p>
        </p:txBody>
      </p:sp>
    </p:spTree>
    <p:extLst>
      <p:ext uri="{BB962C8B-B14F-4D97-AF65-F5344CB8AC3E}">
        <p14:creationId xmlns:p14="http://schemas.microsoft.com/office/powerpoint/2010/main" val="23041622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662" y="152400"/>
            <a:ext cx="7662985" cy="523220"/>
          </a:xfrm>
        </p:spPr>
        <p:txBody>
          <a:bodyPr>
            <a:spAutoFit/>
          </a:bodyPr>
          <a:lstStyle/>
          <a:p>
            <a:r>
              <a:rPr lang="en-US" sz="2800" dirty="0"/>
              <a:t>   Simulated Mission Phases</a:t>
            </a:r>
          </a:p>
        </p:txBody>
      </p:sp>
      <p:graphicFrame>
        <p:nvGraphicFramePr>
          <p:cNvPr id="4" name="Table 3"/>
          <p:cNvGraphicFramePr>
            <a:graphicFrameLocks noGrp="1"/>
          </p:cNvGraphicFramePr>
          <p:nvPr>
            <p:extLst/>
          </p:nvPr>
        </p:nvGraphicFramePr>
        <p:xfrm>
          <a:off x="391891" y="1436911"/>
          <a:ext cx="8294911" cy="4846466"/>
        </p:xfrm>
        <a:graphic>
          <a:graphicData uri="http://schemas.openxmlformats.org/drawingml/2006/table">
            <a:tbl>
              <a:tblPr firstRow="1" bandRow="1">
                <a:tableStyleId>{16D9F66E-5EB9-4882-86FB-DCBF35E3C3E4}</a:tableStyleId>
              </a:tblPr>
              <a:tblGrid>
                <a:gridCol w="497332">
                  <a:extLst>
                    <a:ext uri="{9D8B030D-6E8A-4147-A177-3AD203B41FA5}">
                      <a16:colId xmlns:a16="http://schemas.microsoft.com/office/drawing/2014/main" val="20000"/>
                    </a:ext>
                  </a:extLst>
                </a:gridCol>
                <a:gridCol w="3755563">
                  <a:extLst>
                    <a:ext uri="{9D8B030D-6E8A-4147-A177-3AD203B41FA5}">
                      <a16:colId xmlns:a16="http://schemas.microsoft.com/office/drawing/2014/main" val="20001"/>
                    </a:ext>
                  </a:extLst>
                </a:gridCol>
                <a:gridCol w="1189959">
                  <a:extLst>
                    <a:ext uri="{9D8B030D-6E8A-4147-A177-3AD203B41FA5}">
                      <a16:colId xmlns:a16="http://schemas.microsoft.com/office/drawing/2014/main" val="20002"/>
                    </a:ext>
                  </a:extLst>
                </a:gridCol>
                <a:gridCol w="1328057">
                  <a:extLst>
                    <a:ext uri="{9D8B030D-6E8A-4147-A177-3AD203B41FA5}">
                      <a16:colId xmlns:a16="http://schemas.microsoft.com/office/drawing/2014/main" val="20003"/>
                    </a:ext>
                  </a:extLst>
                </a:gridCol>
                <a:gridCol w="1524000">
                  <a:extLst>
                    <a:ext uri="{9D8B030D-6E8A-4147-A177-3AD203B41FA5}">
                      <a16:colId xmlns:a16="http://schemas.microsoft.com/office/drawing/2014/main" val="20004"/>
                    </a:ext>
                  </a:extLst>
                </a:gridCol>
              </a:tblGrid>
              <a:tr h="623171">
                <a:tc gridSpan="2">
                  <a:txBody>
                    <a:bodyPr/>
                    <a:lstStyle/>
                    <a:p>
                      <a:pPr algn="ctr"/>
                      <a:r>
                        <a:rPr lang="en-US" sz="1300" dirty="0" smtClean="0"/>
                        <a:t>Mission Phase</a:t>
                      </a:r>
                      <a:endParaRPr lang="en-US" sz="1300" dirty="0"/>
                    </a:p>
                  </a:txBody>
                  <a:tcPr anchor="ctr"/>
                </a:tc>
                <a:tc hMerge="1">
                  <a:txBody>
                    <a:bodyPr/>
                    <a:lstStyle/>
                    <a:p>
                      <a:pPr algn="ctr"/>
                      <a:endParaRPr lang="en-US" dirty="0"/>
                    </a:p>
                  </a:txBody>
                  <a:tcPr anchor="ctr"/>
                </a:tc>
                <a:tc>
                  <a:txBody>
                    <a:bodyPr/>
                    <a:lstStyle/>
                    <a:p>
                      <a:pPr algn="ctr"/>
                      <a:r>
                        <a:rPr lang="en-US" sz="1300" baseline="0" dirty="0" smtClean="0"/>
                        <a:t>Scenario</a:t>
                      </a:r>
                    </a:p>
                    <a:p>
                      <a:pPr algn="ctr"/>
                      <a:r>
                        <a:rPr lang="en-US" sz="1300" baseline="0" dirty="0" smtClean="0"/>
                        <a:t>Duration</a:t>
                      </a:r>
                      <a:endParaRPr lang="en-US" sz="1300" dirty="0"/>
                    </a:p>
                  </a:txBody>
                  <a:tcPr/>
                </a:tc>
                <a:tc>
                  <a:txBody>
                    <a:bodyPr/>
                    <a:lstStyle/>
                    <a:p>
                      <a:pPr algn="ctr"/>
                      <a:r>
                        <a:rPr lang="en-US" sz="1300" dirty="0" smtClean="0">
                          <a:solidFill>
                            <a:srgbClr val="FF0000"/>
                          </a:solidFill>
                        </a:rPr>
                        <a:t>Simulated Duration</a:t>
                      </a:r>
                      <a:endParaRPr lang="en-US" sz="1300" dirty="0">
                        <a:solidFill>
                          <a:srgbClr val="FF0000"/>
                        </a:solidFill>
                      </a:endParaRPr>
                    </a:p>
                  </a:txBody>
                  <a:tcPr/>
                </a:tc>
                <a:tc>
                  <a:txBody>
                    <a:bodyPr/>
                    <a:lstStyle/>
                    <a:p>
                      <a:pPr algn="ctr"/>
                      <a:r>
                        <a:rPr lang="en-US" sz="1300" dirty="0" smtClean="0">
                          <a:solidFill>
                            <a:srgbClr val="FF0000"/>
                          </a:solidFill>
                        </a:rPr>
                        <a:t>Actual Mission</a:t>
                      </a:r>
                      <a:r>
                        <a:rPr lang="en-US" sz="1300" baseline="0" dirty="0" smtClean="0">
                          <a:solidFill>
                            <a:srgbClr val="FF0000"/>
                          </a:solidFill>
                        </a:rPr>
                        <a:t> Day</a:t>
                      </a:r>
                      <a:endParaRPr lang="en-US" sz="1300" dirty="0">
                        <a:solidFill>
                          <a:srgbClr val="FF0000"/>
                        </a:solidFill>
                      </a:endParaRPr>
                    </a:p>
                  </a:txBody>
                  <a:tcPr/>
                </a:tc>
                <a:extLst>
                  <a:ext uri="{0D108BD9-81ED-4DB2-BD59-A6C34878D82A}">
                    <a16:rowId xmlns:a16="http://schemas.microsoft.com/office/drawing/2014/main" val="10000"/>
                  </a:ext>
                </a:extLst>
              </a:tr>
              <a:tr h="623171">
                <a:tc>
                  <a:txBody>
                    <a:bodyPr/>
                    <a:lstStyle/>
                    <a:p>
                      <a:pPr algn="ctr"/>
                      <a:r>
                        <a:rPr lang="en-US" sz="1300" dirty="0" smtClean="0"/>
                        <a:t>1</a:t>
                      </a:r>
                      <a:endParaRPr lang="en-US" sz="1300" dirty="0"/>
                    </a:p>
                  </a:txBody>
                  <a:tcPr anchor="ctr"/>
                </a:tc>
                <a:tc>
                  <a:txBody>
                    <a:bodyPr/>
                    <a:lstStyle/>
                    <a:p>
                      <a:r>
                        <a:rPr lang="en-US" sz="1300" dirty="0" smtClean="0"/>
                        <a:t>Orion launch</a:t>
                      </a:r>
                      <a:r>
                        <a:rPr lang="en-US" sz="1300" baseline="0" dirty="0" smtClean="0"/>
                        <a:t>, dock with Habitat vehicle, transit burn</a:t>
                      </a:r>
                      <a:endParaRPr lang="en-US" sz="1300" dirty="0"/>
                    </a:p>
                  </a:txBody>
                  <a:tcPr anchor="ctr"/>
                </a:tc>
                <a:tc>
                  <a:txBody>
                    <a:bodyPr/>
                    <a:lstStyle/>
                    <a:p>
                      <a:r>
                        <a:rPr lang="en-US" sz="1300" dirty="0" smtClean="0"/>
                        <a:t>2 days</a:t>
                      </a:r>
                      <a:endParaRPr lang="en-US" sz="1300" dirty="0"/>
                    </a:p>
                  </a:txBody>
                  <a:tcPr anchor="ctr"/>
                </a:tc>
                <a:tc>
                  <a:txBody>
                    <a:bodyPr/>
                    <a:lstStyle/>
                    <a:p>
                      <a:r>
                        <a:rPr lang="en-US" sz="1300" dirty="0" smtClean="0">
                          <a:solidFill>
                            <a:srgbClr val="FF0000"/>
                          </a:solidFill>
                        </a:rPr>
                        <a:t>1 day</a:t>
                      </a:r>
                      <a:endParaRPr lang="en-US" sz="1600" dirty="0">
                        <a:solidFill>
                          <a:srgbClr val="FF0000"/>
                        </a:solidFill>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rgbClr val="FF0000"/>
                          </a:solidFill>
                        </a:rPr>
                        <a:t>MD1</a:t>
                      </a:r>
                      <a:endParaRPr lang="en-US" sz="1600" dirty="0">
                        <a:solidFill>
                          <a:srgbClr val="FF0000"/>
                        </a:solidFill>
                      </a:endParaRPr>
                    </a:p>
                  </a:txBody>
                  <a:tcPr anchor="ctr"/>
                </a:tc>
                <a:extLst>
                  <a:ext uri="{0D108BD9-81ED-4DB2-BD59-A6C34878D82A}">
                    <a16:rowId xmlns:a16="http://schemas.microsoft.com/office/drawing/2014/main" val="10001"/>
                  </a:ext>
                </a:extLst>
              </a:tr>
              <a:tr h="623171">
                <a:tc>
                  <a:txBody>
                    <a:bodyPr/>
                    <a:lstStyle/>
                    <a:p>
                      <a:pPr algn="ctr"/>
                      <a:r>
                        <a:rPr lang="en-US" sz="1300" b="1" dirty="0" smtClean="0"/>
                        <a:t>2</a:t>
                      </a:r>
                      <a:endParaRPr lang="en-US" sz="1300" b="1" dirty="0"/>
                    </a:p>
                  </a:txBody>
                  <a:tcPr anchor="ctr">
                    <a:solidFill>
                      <a:schemeClr val="accent3">
                        <a:lumMod val="95000"/>
                      </a:schemeClr>
                    </a:solidFill>
                  </a:tcPr>
                </a:tc>
                <a:tc>
                  <a:txBody>
                    <a:bodyPr/>
                    <a:lstStyle/>
                    <a:p>
                      <a:r>
                        <a:rPr lang="en-US" sz="1300" b="1" dirty="0" smtClean="0"/>
                        <a:t>Transit to Geographos</a:t>
                      </a:r>
                    </a:p>
                    <a:p>
                      <a:r>
                        <a:rPr lang="en-US" sz="1600" i="1" dirty="0" smtClean="0"/>
                        <a:t>(comm delay</a:t>
                      </a:r>
                      <a:r>
                        <a:rPr lang="en-US" sz="1600" i="1" baseline="0" dirty="0" smtClean="0"/>
                        <a:t> phase in)</a:t>
                      </a:r>
                      <a:endParaRPr lang="en-US" sz="1600" i="1" dirty="0"/>
                    </a:p>
                  </a:txBody>
                  <a:tcPr anchor="ctr">
                    <a:solidFill>
                      <a:schemeClr val="accent3">
                        <a:lumMod val="95000"/>
                      </a:schemeClr>
                    </a:solidFill>
                  </a:tcPr>
                </a:tc>
                <a:tc>
                  <a:txBody>
                    <a:bodyPr/>
                    <a:lstStyle/>
                    <a:p>
                      <a:r>
                        <a:rPr lang="en-US" sz="1300" dirty="0" smtClean="0"/>
                        <a:t>330 days</a:t>
                      </a:r>
                      <a:endParaRPr lang="en-US" sz="1300" dirty="0"/>
                    </a:p>
                  </a:txBody>
                  <a:tcPr anchor="ctr">
                    <a:solidFill>
                      <a:schemeClr val="accent3">
                        <a:lumMod val="95000"/>
                      </a:schemeClr>
                    </a:solidFill>
                  </a:tcPr>
                </a:tc>
                <a:tc>
                  <a:txBody>
                    <a:bodyPr/>
                    <a:lstStyle/>
                    <a:p>
                      <a:r>
                        <a:rPr lang="en-US" sz="1300" dirty="0" smtClean="0">
                          <a:solidFill>
                            <a:srgbClr val="FF0000"/>
                          </a:solidFill>
                        </a:rPr>
                        <a:t>18 days</a:t>
                      </a:r>
                    </a:p>
                  </a:txBody>
                  <a:tcPr anchor="ctr">
                    <a:solidFill>
                      <a:schemeClr val="accent3">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rgbClr val="FF0000"/>
                          </a:solidFill>
                        </a:rPr>
                        <a:t>MD2 – MD19</a:t>
                      </a:r>
                      <a:endParaRPr lang="en-US" sz="1600" dirty="0">
                        <a:solidFill>
                          <a:srgbClr val="FF0000"/>
                        </a:solidFill>
                      </a:endParaRPr>
                    </a:p>
                  </a:txBody>
                  <a:tcPr anchor="ctr">
                    <a:solidFill>
                      <a:schemeClr val="accent3">
                        <a:lumMod val="95000"/>
                      </a:schemeClr>
                    </a:solidFill>
                  </a:tcPr>
                </a:tc>
                <a:extLst>
                  <a:ext uri="{0D108BD9-81ED-4DB2-BD59-A6C34878D82A}">
                    <a16:rowId xmlns:a16="http://schemas.microsoft.com/office/drawing/2014/main" val="10002"/>
                  </a:ext>
                </a:extLst>
              </a:tr>
              <a:tr h="62317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300" b="1" dirty="0" smtClean="0"/>
                        <a:t>3</a:t>
                      </a:r>
                      <a:endParaRPr lang="en-US" sz="1300" b="1" dirty="0"/>
                    </a:p>
                  </a:txBody>
                  <a:tcPr anchor="ctr">
                    <a:solidFill>
                      <a:schemeClr val="accent3">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b="1" dirty="0" smtClean="0"/>
                        <a:t>Proximity</a:t>
                      </a:r>
                      <a:r>
                        <a:rPr lang="en-US" sz="1300" b="1" baseline="0" dirty="0" smtClean="0"/>
                        <a:t> Ops </a:t>
                      </a:r>
                      <a:r>
                        <a:rPr lang="en-US" sz="1300" b="1" dirty="0" smtClean="0"/>
                        <a:t>with Geographos </a:t>
                      </a:r>
                      <a:r>
                        <a:rPr lang="en-US" sz="1600" i="1" dirty="0" smtClean="0"/>
                        <a:t>(comm</a:t>
                      </a:r>
                      <a:r>
                        <a:rPr lang="en-US" sz="1600" i="1" baseline="0" dirty="0" smtClean="0"/>
                        <a:t> delay, 5 min one-way)</a:t>
                      </a:r>
                      <a:endParaRPr lang="en-US" sz="1600" i="1" dirty="0"/>
                    </a:p>
                  </a:txBody>
                  <a:tcPr anchor="ctr">
                    <a:solidFill>
                      <a:schemeClr val="accent3">
                        <a:lumMod val="95000"/>
                      </a:schemeClr>
                    </a:solidFill>
                  </a:tcPr>
                </a:tc>
                <a:tc>
                  <a:txBody>
                    <a:bodyPr/>
                    <a:lstStyle/>
                    <a:p>
                      <a:r>
                        <a:rPr lang="en-US" sz="1300" dirty="0" smtClean="0"/>
                        <a:t>21 days</a:t>
                      </a:r>
                      <a:endParaRPr lang="en-US" sz="1300" dirty="0"/>
                    </a:p>
                  </a:txBody>
                  <a:tcPr anchor="ctr">
                    <a:solidFill>
                      <a:schemeClr val="accent3">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smtClean="0">
                          <a:solidFill>
                            <a:srgbClr val="FF0000"/>
                          </a:solidFill>
                        </a:rPr>
                        <a:t>5 days</a:t>
                      </a:r>
                    </a:p>
                  </a:txBody>
                  <a:tcPr anchor="ctr">
                    <a:solidFill>
                      <a:schemeClr val="accent3">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rgbClr val="FF0000"/>
                          </a:solidFill>
                        </a:rPr>
                        <a:t>MD20 – MD24</a:t>
                      </a:r>
                    </a:p>
                  </a:txBody>
                  <a:tcPr anchor="ctr">
                    <a:solidFill>
                      <a:schemeClr val="accent3">
                        <a:lumMod val="95000"/>
                      </a:schemeClr>
                    </a:solidFill>
                  </a:tcPr>
                </a:tc>
                <a:extLst>
                  <a:ext uri="{0D108BD9-81ED-4DB2-BD59-A6C34878D82A}">
                    <a16:rowId xmlns:a16="http://schemas.microsoft.com/office/drawing/2014/main" val="10003"/>
                  </a:ext>
                </a:extLst>
              </a:tr>
              <a:tr h="623171">
                <a:tc>
                  <a:txBody>
                    <a:bodyPr/>
                    <a:lstStyle/>
                    <a:p>
                      <a:pPr algn="ctr"/>
                      <a:r>
                        <a:rPr lang="en-US" sz="1300" b="1" dirty="0" smtClean="0"/>
                        <a:t>4</a:t>
                      </a:r>
                      <a:endParaRPr lang="en-US" sz="1300" b="1" dirty="0"/>
                    </a:p>
                  </a:txBody>
                  <a:tcPr anchor="ctr">
                    <a:solidFill>
                      <a:schemeClr val="accent3">
                        <a:lumMod val="95000"/>
                      </a:schemeClr>
                    </a:solidFill>
                  </a:tcPr>
                </a:tc>
                <a:tc>
                  <a:txBody>
                    <a:bodyPr/>
                    <a:lstStyle/>
                    <a:p>
                      <a:r>
                        <a:rPr lang="en-US" sz="1300" b="1" dirty="0" smtClean="0"/>
                        <a:t>Transit</a:t>
                      </a:r>
                      <a:r>
                        <a:rPr lang="en-US" sz="1300" b="1" baseline="0" dirty="0" smtClean="0"/>
                        <a:t> to Earth</a:t>
                      </a:r>
                    </a:p>
                    <a:p>
                      <a:r>
                        <a:rPr lang="en-US" sz="1600" i="1" baseline="0" dirty="0" smtClean="0"/>
                        <a:t>(comm delay phase out)</a:t>
                      </a:r>
                      <a:endParaRPr lang="en-US" sz="1600" i="1" dirty="0"/>
                    </a:p>
                  </a:txBody>
                  <a:tcPr anchor="ctr">
                    <a:solidFill>
                      <a:schemeClr val="accent3">
                        <a:lumMod val="95000"/>
                      </a:schemeClr>
                    </a:solidFill>
                  </a:tcPr>
                </a:tc>
                <a:tc>
                  <a:txBody>
                    <a:bodyPr/>
                    <a:lstStyle/>
                    <a:p>
                      <a:r>
                        <a:rPr lang="en-US" sz="1300" dirty="0" smtClean="0"/>
                        <a:t>360 days</a:t>
                      </a:r>
                      <a:endParaRPr lang="en-US" sz="1300" dirty="0"/>
                    </a:p>
                  </a:txBody>
                  <a:tcPr anchor="ctr">
                    <a:solidFill>
                      <a:schemeClr val="accent3">
                        <a:lumMod val="95000"/>
                      </a:schemeClr>
                    </a:solidFill>
                  </a:tcPr>
                </a:tc>
                <a:tc>
                  <a:txBody>
                    <a:bodyPr/>
                    <a:lstStyle/>
                    <a:p>
                      <a:r>
                        <a:rPr lang="en-US" sz="1300" dirty="0" smtClean="0">
                          <a:solidFill>
                            <a:srgbClr val="FF0000"/>
                          </a:solidFill>
                        </a:rPr>
                        <a:t>20 days</a:t>
                      </a:r>
                    </a:p>
                  </a:txBody>
                  <a:tcPr anchor="ctr">
                    <a:solidFill>
                      <a:schemeClr val="accent3">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rgbClr val="FF0000"/>
                          </a:solidFill>
                        </a:rPr>
                        <a:t>MD25</a:t>
                      </a:r>
                      <a:r>
                        <a:rPr lang="en-US" sz="1600" baseline="0" dirty="0" smtClean="0">
                          <a:solidFill>
                            <a:srgbClr val="FF0000"/>
                          </a:solidFill>
                        </a:rPr>
                        <a:t> – MD44</a:t>
                      </a:r>
                      <a:endParaRPr lang="en-US" sz="1600" dirty="0">
                        <a:solidFill>
                          <a:srgbClr val="FF0000"/>
                        </a:solidFill>
                      </a:endParaRPr>
                    </a:p>
                  </a:txBody>
                  <a:tcPr anchor="ctr">
                    <a:solidFill>
                      <a:schemeClr val="accent3">
                        <a:lumMod val="95000"/>
                      </a:schemeClr>
                    </a:solidFill>
                  </a:tcPr>
                </a:tc>
                <a:extLst>
                  <a:ext uri="{0D108BD9-81ED-4DB2-BD59-A6C34878D82A}">
                    <a16:rowId xmlns:a16="http://schemas.microsoft.com/office/drawing/2014/main" val="10004"/>
                  </a:ext>
                </a:extLst>
              </a:tr>
              <a:tr h="623171">
                <a:tc>
                  <a:txBody>
                    <a:bodyPr/>
                    <a:lstStyle/>
                    <a:p>
                      <a:pPr algn="ctr"/>
                      <a:r>
                        <a:rPr lang="en-US" sz="1300" dirty="0" smtClean="0"/>
                        <a:t>5</a:t>
                      </a:r>
                      <a:endParaRPr lang="en-US" sz="1300" dirty="0"/>
                    </a:p>
                  </a:txBody>
                  <a:tcPr anchor="ctr"/>
                </a:tc>
                <a:tc>
                  <a:txBody>
                    <a:bodyPr/>
                    <a:lstStyle/>
                    <a:p>
                      <a:r>
                        <a:rPr lang="en-US" sz="1300" dirty="0" smtClean="0"/>
                        <a:t>Enter</a:t>
                      </a:r>
                      <a:r>
                        <a:rPr lang="en-US" sz="1300" baseline="0" dirty="0" smtClean="0"/>
                        <a:t> in </a:t>
                      </a:r>
                      <a:r>
                        <a:rPr lang="en-US" sz="1300" dirty="0" smtClean="0"/>
                        <a:t>Earth orbit, Orion undocks and lands</a:t>
                      </a:r>
                      <a:endParaRPr lang="en-US" sz="1300" dirty="0"/>
                    </a:p>
                  </a:txBody>
                  <a:tcPr anchor="ctr"/>
                </a:tc>
                <a:tc>
                  <a:txBody>
                    <a:bodyPr/>
                    <a:lstStyle/>
                    <a:p>
                      <a:r>
                        <a:rPr lang="en-US" sz="1300" dirty="0" smtClean="0"/>
                        <a:t>2 days</a:t>
                      </a:r>
                      <a:endParaRPr lang="en-US" sz="1300" dirty="0"/>
                    </a:p>
                  </a:txBody>
                  <a:tcPr anchor="ctr"/>
                </a:tc>
                <a:tc>
                  <a:txBody>
                    <a:bodyPr/>
                    <a:lstStyle/>
                    <a:p>
                      <a:r>
                        <a:rPr lang="en-US" sz="1300" dirty="0" smtClean="0">
                          <a:solidFill>
                            <a:srgbClr val="FF0000"/>
                          </a:solidFill>
                        </a:rPr>
                        <a:t>1 day</a:t>
                      </a:r>
                      <a:endParaRPr lang="en-US" sz="1600" dirty="0">
                        <a:solidFill>
                          <a:srgbClr val="FF0000"/>
                        </a:solidFill>
                      </a:endParaRPr>
                    </a:p>
                  </a:txBody>
                  <a:tcPr anchor="ctr"/>
                </a:tc>
                <a:tc>
                  <a:txBody>
                    <a:bodyPr/>
                    <a:lstStyle/>
                    <a:p>
                      <a:r>
                        <a:rPr lang="en-US" sz="1600" dirty="0" smtClean="0">
                          <a:solidFill>
                            <a:srgbClr val="FF0000"/>
                          </a:solidFill>
                        </a:rPr>
                        <a:t>MD45</a:t>
                      </a:r>
                      <a:endParaRPr lang="en-US" sz="1600" dirty="0">
                        <a:solidFill>
                          <a:srgbClr val="FF0000"/>
                        </a:solidFill>
                      </a:endParaRPr>
                    </a:p>
                  </a:txBody>
                  <a:tcPr anchor="ctr"/>
                </a:tc>
                <a:extLst>
                  <a:ext uri="{0D108BD9-81ED-4DB2-BD59-A6C34878D82A}">
                    <a16:rowId xmlns:a16="http://schemas.microsoft.com/office/drawing/2014/main" val="10005"/>
                  </a:ext>
                </a:extLst>
              </a:tr>
              <a:tr h="1107440">
                <a:tc gridSpan="2">
                  <a:txBody>
                    <a:bodyPr/>
                    <a:lstStyle/>
                    <a:p>
                      <a:pPr lvl="7"/>
                      <a:r>
                        <a:rPr lang="en-US" sz="1300" dirty="0" smtClean="0"/>
                        <a:t>Total</a:t>
                      </a:r>
                      <a:endParaRPr lang="en-US" sz="1300" dirty="0"/>
                    </a:p>
                  </a:txBody>
                  <a:tcPr anchor="ctr"/>
                </a:tc>
                <a:tc hMerge="1">
                  <a:txBody>
                    <a:bodyPr/>
                    <a:lstStyle/>
                    <a:p>
                      <a:pPr lvl="6"/>
                      <a:endParaRPr lang="en-US" dirty="0"/>
                    </a:p>
                  </a:txBody>
                  <a:tcPr anchor="ctr"/>
                </a:tc>
                <a:tc>
                  <a:txBody>
                    <a:bodyPr/>
                    <a:lstStyle/>
                    <a:p>
                      <a:r>
                        <a:rPr lang="en-US" sz="1300" dirty="0" smtClean="0"/>
                        <a:t>715</a:t>
                      </a:r>
                      <a:r>
                        <a:rPr lang="en-US" sz="1300" baseline="0" dirty="0" smtClean="0"/>
                        <a:t> days</a:t>
                      </a:r>
                      <a:endParaRPr lang="en-US" sz="1300" dirty="0"/>
                    </a:p>
                  </a:txBody>
                  <a:tcPr anchor="ctr"/>
                </a:tc>
                <a:tc>
                  <a:txBody>
                    <a:bodyPr/>
                    <a:lstStyle/>
                    <a:p>
                      <a:r>
                        <a:rPr lang="en-US" sz="1600" dirty="0" smtClean="0">
                          <a:solidFill>
                            <a:srgbClr val="FF0000"/>
                          </a:solidFill>
                        </a:rPr>
                        <a:t>45 days</a:t>
                      </a:r>
                      <a:endParaRPr lang="en-US" sz="1600" dirty="0">
                        <a:solidFill>
                          <a:srgbClr val="FF0000"/>
                        </a:solidFill>
                      </a:endParaRPr>
                    </a:p>
                  </a:txBody>
                  <a:tcPr anchor="ctr"/>
                </a:tc>
                <a:tc>
                  <a:txBody>
                    <a:bodyPr/>
                    <a:lstStyle/>
                    <a:p>
                      <a:endParaRPr lang="en-US" sz="1600" dirty="0">
                        <a:solidFill>
                          <a:srgbClr val="FF0000"/>
                        </a:solidFill>
                      </a:endParaRPr>
                    </a:p>
                  </a:txBody>
                  <a:tcPr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3007896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662" y="152400"/>
            <a:ext cx="7662985" cy="523220"/>
          </a:xfrm>
        </p:spPr>
        <p:txBody>
          <a:bodyPr>
            <a:spAutoFit/>
          </a:bodyPr>
          <a:lstStyle/>
          <a:p>
            <a:r>
              <a:rPr lang="en-US" sz="2800" dirty="0"/>
              <a:t>Crew Daily Schedule</a:t>
            </a:r>
          </a:p>
        </p:txBody>
      </p:sp>
      <p:sp>
        <p:nvSpPr>
          <p:cNvPr id="3" name="Content Placeholder 2"/>
          <p:cNvSpPr>
            <a:spLocks noGrp="1"/>
          </p:cNvSpPr>
          <p:nvPr>
            <p:ph idx="1"/>
          </p:nvPr>
        </p:nvSpPr>
        <p:spPr>
          <a:xfrm>
            <a:off x="1485240" y="4876806"/>
            <a:ext cx="6172200" cy="723275"/>
          </a:xfrm>
        </p:spPr>
        <p:txBody>
          <a:bodyPr wrap="square">
            <a:spAutoFit/>
          </a:bodyPr>
          <a:lstStyle/>
          <a:p>
            <a:pPr marL="457189">
              <a:spcBef>
                <a:spcPts val="0"/>
              </a:spcBef>
              <a:spcAft>
                <a:spcPts val="600"/>
              </a:spcAft>
            </a:pPr>
            <a:r>
              <a:rPr lang="en-US" sz="2000" dirty="0"/>
              <a:t>Daily activity schedule similar to ISS flight plans</a:t>
            </a:r>
          </a:p>
          <a:p>
            <a:pPr marL="400041" lvl="1">
              <a:spcBef>
                <a:spcPts val="0"/>
              </a:spcBef>
              <a:spcAft>
                <a:spcPts val="0"/>
              </a:spcAft>
              <a:buFont typeface="Arial" panose="020B0604020202020204" pitchFamily="34" charset="0"/>
              <a:buChar char="•"/>
              <a:defRPr/>
            </a:pPr>
            <a:r>
              <a:rPr lang="en-US" sz="2000" dirty="0" smtClean="0"/>
              <a:t> Subjects </a:t>
            </a:r>
            <a:r>
              <a:rPr lang="en-US" sz="2000" dirty="0"/>
              <a:t>awake at </a:t>
            </a:r>
            <a:r>
              <a:rPr lang="en-US" sz="2000" dirty="0" smtClean="0"/>
              <a:t>0700, off </a:t>
            </a:r>
            <a:r>
              <a:rPr lang="en-US" sz="2000" dirty="0"/>
              <a:t>duty at </a:t>
            </a:r>
            <a:r>
              <a:rPr lang="en-US" sz="2000" dirty="0" smtClean="0"/>
              <a:t>2300 (CST)</a:t>
            </a:r>
            <a:endParaRPr lang="en-US" sz="1100" dirty="0"/>
          </a:p>
        </p:txBody>
      </p:sp>
      <p:graphicFrame>
        <p:nvGraphicFramePr>
          <p:cNvPr id="4" name="Table 3"/>
          <p:cNvGraphicFramePr>
            <a:graphicFrameLocks noGrp="1"/>
          </p:cNvGraphicFramePr>
          <p:nvPr>
            <p:extLst/>
          </p:nvPr>
        </p:nvGraphicFramePr>
        <p:xfrm>
          <a:off x="1480054" y="1286248"/>
          <a:ext cx="6172200" cy="3527541"/>
        </p:xfrm>
        <a:graphic>
          <a:graphicData uri="http://schemas.openxmlformats.org/drawingml/2006/table">
            <a:tbl>
              <a:tblPr firstRow="1" bandRow="1">
                <a:tableStyleId>{5940675A-B579-460E-94D1-54222C63F5DA}</a:tableStyleId>
              </a:tblPr>
              <a:tblGrid>
                <a:gridCol w="3086100">
                  <a:extLst>
                    <a:ext uri="{9D8B030D-6E8A-4147-A177-3AD203B41FA5}">
                      <a16:colId xmlns:a16="http://schemas.microsoft.com/office/drawing/2014/main" val="20000"/>
                    </a:ext>
                  </a:extLst>
                </a:gridCol>
                <a:gridCol w="3086100">
                  <a:extLst>
                    <a:ext uri="{9D8B030D-6E8A-4147-A177-3AD203B41FA5}">
                      <a16:colId xmlns:a16="http://schemas.microsoft.com/office/drawing/2014/main" val="20001"/>
                    </a:ext>
                  </a:extLst>
                </a:gridCol>
              </a:tblGrid>
              <a:tr h="391949">
                <a:tc>
                  <a:txBody>
                    <a:bodyPr/>
                    <a:lstStyle/>
                    <a:p>
                      <a:pPr algn="ctr"/>
                      <a:r>
                        <a:rPr lang="en-US" sz="1300" b="1" dirty="0" smtClean="0"/>
                        <a:t>Timeline</a:t>
                      </a:r>
                      <a:r>
                        <a:rPr lang="en-US" sz="1300" b="1" baseline="0" dirty="0" smtClean="0"/>
                        <a:t> </a:t>
                      </a:r>
                      <a:r>
                        <a:rPr lang="en-US" sz="1300" b="1" dirty="0" smtClean="0"/>
                        <a:t>Activity</a:t>
                      </a:r>
                      <a:endParaRPr lang="en-US" sz="1300" b="1" dirty="0"/>
                    </a:p>
                  </a:txBody>
                  <a:tcPr>
                    <a:solidFill>
                      <a:schemeClr val="bg1"/>
                    </a:solidFill>
                  </a:tcPr>
                </a:tc>
                <a:tc>
                  <a:txBody>
                    <a:bodyPr/>
                    <a:lstStyle/>
                    <a:p>
                      <a:pPr algn="ctr"/>
                      <a:r>
                        <a:rPr lang="en-US" sz="1300" b="1" dirty="0" smtClean="0"/>
                        <a:t>Duration (hrs)</a:t>
                      </a:r>
                      <a:endParaRPr lang="en-US" sz="1300" b="1" dirty="0"/>
                    </a:p>
                  </a:txBody>
                  <a:tcPr>
                    <a:solidFill>
                      <a:schemeClr val="bg1"/>
                    </a:solidFill>
                  </a:tcPr>
                </a:tc>
                <a:extLst>
                  <a:ext uri="{0D108BD9-81ED-4DB2-BD59-A6C34878D82A}">
                    <a16:rowId xmlns:a16="http://schemas.microsoft.com/office/drawing/2014/main" val="10000"/>
                  </a:ext>
                </a:extLst>
              </a:tr>
              <a:tr h="391949">
                <a:tc>
                  <a:txBody>
                    <a:bodyPr/>
                    <a:lstStyle/>
                    <a:p>
                      <a:r>
                        <a:rPr lang="en-US" sz="1300" dirty="0" smtClean="0"/>
                        <a:t>Post-sleep, morning meal</a:t>
                      </a:r>
                      <a:endParaRPr lang="en-US" sz="1300" dirty="0"/>
                    </a:p>
                  </a:txBody>
                  <a:tcPr>
                    <a:solidFill>
                      <a:schemeClr val="bg1"/>
                    </a:solidFill>
                  </a:tcPr>
                </a:tc>
                <a:tc>
                  <a:txBody>
                    <a:bodyPr/>
                    <a:lstStyle/>
                    <a:p>
                      <a:pPr algn="ctr"/>
                      <a:r>
                        <a:rPr lang="en-US" sz="1300" dirty="0" smtClean="0"/>
                        <a:t>1.5</a:t>
                      </a:r>
                      <a:endParaRPr lang="en-US" sz="1300" dirty="0"/>
                    </a:p>
                  </a:txBody>
                  <a:tcPr>
                    <a:solidFill>
                      <a:schemeClr val="bg1"/>
                    </a:solidFill>
                  </a:tcPr>
                </a:tc>
                <a:extLst>
                  <a:ext uri="{0D108BD9-81ED-4DB2-BD59-A6C34878D82A}">
                    <a16:rowId xmlns:a16="http://schemas.microsoft.com/office/drawing/2014/main" val="10001"/>
                  </a:ext>
                </a:extLst>
              </a:tr>
              <a:tr h="391949">
                <a:tc>
                  <a:txBody>
                    <a:bodyPr/>
                    <a:lstStyle/>
                    <a:p>
                      <a:r>
                        <a:rPr lang="en-US" sz="1300" dirty="0" smtClean="0"/>
                        <a:t>Morning DPC, daily prep</a:t>
                      </a:r>
                      <a:endParaRPr lang="en-US" sz="1300" dirty="0"/>
                    </a:p>
                  </a:txBody>
                  <a:tcPr>
                    <a:solidFill>
                      <a:schemeClr val="bg1"/>
                    </a:solidFill>
                  </a:tcPr>
                </a:tc>
                <a:tc>
                  <a:txBody>
                    <a:bodyPr/>
                    <a:lstStyle/>
                    <a:p>
                      <a:pPr algn="ctr"/>
                      <a:r>
                        <a:rPr lang="en-US" sz="1300" dirty="0" smtClean="0"/>
                        <a:t>1.0</a:t>
                      </a:r>
                      <a:endParaRPr lang="en-US" sz="1300" dirty="0"/>
                    </a:p>
                  </a:txBody>
                  <a:tcPr>
                    <a:solidFill>
                      <a:schemeClr val="bg1"/>
                    </a:solidFill>
                  </a:tcPr>
                </a:tc>
                <a:extLst>
                  <a:ext uri="{0D108BD9-81ED-4DB2-BD59-A6C34878D82A}">
                    <a16:rowId xmlns:a16="http://schemas.microsoft.com/office/drawing/2014/main" val="10002"/>
                  </a:ext>
                </a:extLst>
              </a:tr>
              <a:tr h="391949">
                <a:tc>
                  <a:txBody>
                    <a:bodyPr/>
                    <a:lstStyle/>
                    <a:p>
                      <a:r>
                        <a:rPr lang="en-US" sz="1300" dirty="0" smtClean="0"/>
                        <a:t>Private conferences</a:t>
                      </a:r>
                      <a:endParaRPr lang="en-US" sz="1300" dirty="0"/>
                    </a:p>
                  </a:txBody>
                  <a:tcPr>
                    <a:solidFill>
                      <a:schemeClr val="bg1"/>
                    </a:solidFill>
                  </a:tcPr>
                </a:tc>
                <a:tc>
                  <a:txBody>
                    <a:bodyPr/>
                    <a:lstStyle/>
                    <a:p>
                      <a:pPr algn="ctr"/>
                      <a:r>
                        <a:rPr lang="en-US" sz="1300" dirty="0" smtClean="0"/>
                        <a:t>0.5</a:t>
                      </a:r>
                      <a:endParaRPr lang="en-US" sz="1300" dirty="0"/>
                    </a:p>
                  </a:txBody>
                  <a:tcPr>
                    <a:solidFill>
                      <a:schemeClr val="bg1"/>
                    </a:solidFill>
                  </a:tcPr>
                </a:tc>
                <a:extLst>
                  <a:ext uri="{0D108BD9-81ED-4DB2-BD59-A6C34878D82A}">
                    <a16:rowId xmlns:a16="http://schemas.microsoft.com/office/drawing/2014/main" val="10003"/>
                  </a:ext>
                </a:extLst>
              </a:tr>
              <a:tr h="391949">
                <a:tc>
                  <a:txBody>
                    <a:bodyPr/>
                    <a:lstStyle/>
                    <a:p>
                      <a:r>
                        <a:rPr lang="en-US" sz="1300" b="1" i="1" dirty="0" smtClean="0">
                          <a:solidFill>
                            <a:srgbClr val="FF0000"/>
                          </a:solidFill>
                        </a:rPr>
                        <a:t>Work -  science</a:t>
                      </a:r>
                      <a:r>
                        <a:rPr lang="en-US" sz="1300" b="1" i="1" baseline="0" dirty="0" smtClean="0">
                          <a:solidFill>
                            <a:srgbClr val="FF0000"/>
                          </a:solidFill>
                        </a:rPr>
                        <a:t> &amp; ops</a:t>
                      </a:r>
                      <a:endParaRPr lang="en-US" sz="1300" b="1" i="1" dirty="0">
                        <a:solidFill>
                          <a:srgbClr val="FF0000"/>
                        </a:solidFill>
                      </a:endParaRPr>
                    </a:p>
                  </a:txBody>
                  <a:tcPr>
                    <a:solidFill>
                      <a:schemeClr val="bg1"/>
                    </a:solidFill>
                  </a:tcPr>
                </a:tc>
                <a:tc>
                  <a:txBody>
                    <a:bodyPr/>
                    <a:lstStyle/>
                    <a:p>
                      <a:pPr algn="ctr"/>
                      <a:r>
                        <a:rPr lang="en-US" sz="1300" b="1" i="1" dirty="0" smtClean="0">
                          <a:solidFill>
                            <a:srgbClr val="FF0000"/>
                          </a:solidFill>
                        </a:rPr>
                        <a:t>6.5 – 7.5</a:t>
                      </a:r>
                      <a:endParaRPr lang="en-US" sz="1300" b="1" i="1" dirty="0">
                        <a:solidFill>
                          <a:srgbClr val="FF0000"/>
                        </a:solidFill>
                      </a:endParaRPr>
                    </a:p>
                  </a:txBody>
                  <a:tcPr>
                    <a:solidFill>
                      <a:schemeClr val="bg1"/>
                    </a:solidFill>
                  </a:tcPr>
                </a:tc>
                <a:extLst>
                  <a:ext uri="{0D108BD9-81ED-4DB2-BD59-A6C34878D82A}">
                    <a16:rowId xmlns:a16="http://schemas.microsoft.com/office/drawing/2014/main" val="10004"/>
                  </a:ext>
                </a:extLst>
              </a:tr>
              <a:tr h="391949">
                <a:tc>
                  <a:txBody>
                    <a:bodyPr/>
                    <a:lstStyle/>
                    <a:p>
                      <a:r>
                        <a:rPr lang="en-US" sz="1300" dirty="0" smtClean="0"/>
                        <a:t>Midday</a:t>
                      </a:r>
                      <a:r>
                        <a:rPr lang="en-US" sz="1300" baseline="0" dirty="0" smtClean="0"/>
                        <a:t> meal</a:t>
                      </a:r>
                      <a:endParaRPr lang="en-US" sz="1300" dirty="0"/>
                    </a:p>
                  </a:txBody>
                  <a:tcPr>
                    <a:solidFill>
                      <a:schemeClr val="bg1"/>
                    </a:solidFill>
                  </a:tcPr>
                </a:tc>
                <a:tc>
                  <a:txBody>
                    <a:bodyPr/>
                    <a:lstStyle/>
                    <a:p>
                      <a:pPr algn="ctr"/>
                      <a:r>
                        <a:rPr lang="en-US" sz="1300" dirty="0" smtClean="0"/>
                        <a:t>1.0</a:t>
                      </a:r>
                      <a:endParaRPr lang="en-US" sz="1300" dirty="0"/>
                    </a:p>
                  </a:txBody>
                  <a:tcPr>
                    <a:solidFill>
                      <a:schemeClr val="bg1"/>
                    </a:solidFill>
                  </a:tcPr>
                </a:tc>
                <a:extLst>
                  <a:ext uri="{0D108BD9-81ED-4DB2-BD59-A6C34878D82A}">
                    <a16:rowId xmlns:a16="http://schemas.microsoft.com/office/drawing/2014/main" val="10005"/>
                  </a:ext>
                </a:extLst>
              </a:tr>
              <a:tr h="391949">
                <a:tc>
                  <a:txBody>
                    <a:bodyPr/>
                    <a:lstStyle/>
                    <a:p>
                      <a:r>
                        <a:rPr lang="en-US" sz="1300" dirty="0" smtClean="0"/>
                        <a:t>Exercise </a:t>
                      </a:r>
                      <a:endParaRPr lang="en-US" sz="1300" dirty="0"/>
                    </a:p>
                  </a:txBody>
                  <a:tcPr>
                    <a:solidFill>
                      <a:schemeClr val="bg1"/>
                    </a:solidFill>
                  </a:tcPr>
                </a:tc>
                <a:tc>
                  <a:txBody>
                    <a:bodyPr/>
                    <a:lstStyle/>
                    <a:p>
                      <a:pPr algn="ctr"/>
                      <a:r>
                        <a:rPr lang="en-US" sz="1300" dirty="0" smtClean="0"/>
                        <a:t>1.25</a:t>
                      </a:r>
                      <a:endParaRPr lang="en-US" sz="1300" dirty="0"/>
                    </a:p>
                  </a:txBody>
                  <a:tcPr>
                    <a:solidFill>
                      <a:schemeClr val="bg1"/>
                    </a:solidFill>
                  </a:tcPr>
                </a:tc>
                <a:extLst>
                  <a:ext uri="{0D108BD9-81ED-4DB2-BD59-A6C34878D82A}">
                    <a16:rowId xmlns:a16="http://schemas.microsoft.com/office/drawing/2014/main" val="10006"/>
                  </a:ext>
                </a:extLst>
              </a:tr>
              <a:tr h="391949">
                <a:tc>
                  <a:txBody>
                    <a:bodyPr/>
                    <a:lstStyle/>
                    <a:p>
                      <a:r>
                        <a:rPr lang="en-US" sz="1300" dirty="0" smtClean="0"/>
                        <a:t>Evening DPC</a:t>
                      </a:r>
                      <a:endParaRPr lang="en-US" sz="1300" dirty="0"/>
                    </a:p>
                  </a:txBody>
                  <a:tcPr>
                    <a:solidFill>
                      <a:schemeClr val="bg1"/>
                    </a:solidFill>
                  </a:tcPr>
                </a:tc>
                <a:tc>
                  <a:txBody>
                    <a:bodyPr/>
                    <a:lstStyle/>
                    <a:p>
                      <a:pPr algn="ctr"/>
                      <a:r>
                        <a:rPr lang="en-US" sz="1300" dirty="0" smtClean="0"/>
                        <a:t>0.5</a:t>
                      </a:r>
                      <a:endParaRPr lang="en-US" sz="1300" dirty="0"/>
                    </a:p>
                  </a:txBody>
                  <a:tcPr>
                    <a:solidFill>
                      <a:schemeClr val="bg1"/>
                    </a:solidFill>
                  </a:tcPr>
                </a:tc>
                <a:extLst>
                  <a:ext uri="{0D108BD9-81ED-4DB2-BD59-A6C34878D82A}">
                    <a16:rowId xmlns:a16="http://schemas.microsoft.com/office/drawing/2014/main" val="10007"/>
                  </a:ext>
                </a:extLst>
              </a:tr>
              <a:tr h="391949">
                <a:tc>
                  <a:txBody>
                    <a:bodyPr/>
                    <a:lstStyle/>
                    <a:p>
                      <a:r>
                        <a:rPr lang="en-US" sz="1300" dirty="0" smtClean="0"/>
                        <a:t>Pre-sleep, evening meal</a:t>
                      </a:r>
                      <a:endParaRPr lang="en-US" sz="1300" dirty="0"/>
                    </a:p>
                  </a:txBody>
                  <a:tcPr>
                    <a:solidFill>
                      <a:schemeClr val="bg1"/>
                    </a:solidFill>
                  </a:tcPr>
                </a:tc>
                <a:tc>
                  <a:txBody>
                    <a:bodyPr/>
                    <a:lstStyle/>
                    <a:p>
                      <a:pPr algn="ctr"/>
                      <a:r>
                        <a:rPr lang="en-US" sz="1300" dirty="0" smtClean="0"/>
                        <a:t>2.0</a:t>
                      </a:r>
                      <a:endParaRPr lang="en-US" sz="1300" dirty="0"/>
                    </a:p>
                  </a:txBody>
                  <a:tcPr>
                    <a:solidFill>
                      <a:schemeClr val="bg1"/>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4918979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661" y="354055"/>
            <a:ext cx="7662985" cy="535531"/>
          </a:xfrm>
        </p:spPr>
        <p:txBody>
          <a:bodyPr>
            <a:spAutoFit/>
          </a:bodyPr>
          <a:lstStyle/>
          <a:p>
            <a:r>
              <a:rPr lang="en-US" sz="3200" dirty="0"/>
              <a:t>Mission Operations Tasks</a:t>
            </a:r>
          </a:p>
        </p:txBody>
      </p:sp>
      <p:sp>
        <p:nvSpPr>
          <p:cNvPr id="3" name="Content Placeholder 2"/>
          <p:cNvSpPr>
            <a:spLocks noGrp="1"/>
          </p:cNvSpPr>
          <p:nvPr>
            <p:ph idx="1"/>
          </p:nvPr>
        </p:nvSpPr>
        <p:spPr>
          <a:xfrm>
            <a:off x="0" y="1269783"/>
            <a:ext cx="8839200" cy="6100131"/>
          </a:xfrm>
        </p:spPr>
        <p:txBody>
          <a:bodyPr wrap="square">
            <a:spAutoFit/>
          </a:bodyPr>
          <a:lstStyle/>
          <a:p>
            <a:pPr>
              <a:spcAft>
                <a:spcPts val="900"/>
              </a:spcAft>
            </a:pPr>
            <a:r>
              <a:rPr lang="en-US" sz="1200" b="1" dirty="0"/>
              <a:t>Mission Objectives</a:t>
            </a:r>
          </a:p>
          <a:p>
            <a:pPr lvl="1"/>
            <a:r>
              <a:rPr lang="en-US" sz="1200" dirty="0"/>
              <a:t>Multi-mission Space Exploration Vehicle (MMSEV) Flight</a:t>
            </a:r>
            <a:br>
              <a:rPr lang="en-US" sz="1200" dirty="0"/>
            </a:br>
            <a:r>
              <a:rPr lang="en-US" sz="1200" dirty="0"/>
              <a:t>Simulator &amp; Virtual Reality EVA</a:t>
            </a:r>
          </a:p>
          <a:p>
            <a:pPr>
              <a:spcAft>
                <a:spcPts val="900"/>
              </a:spcAft>
            </a:pPr>
            <a:r>
              <a:rPr lang="en-US" sz="1200" b="1" dirty="0"/>
              <a:t>Planetary Geology</a:t>
            </a:r>
          </a:p>
          <a:p>
            <a:pPr lvl="1"/>
            <a:r>
              <a:rPr lang="en-US" sz="1200" dirty="0"/>
              <a:t>Asteroid Sample Processing</a:t>
            </a:r>
          </a:p>
          <a:p>
            <a:pPr>
              <a:spcAft>
                <a:spcPts val="900"/>
              </a:spcAft>
            </a:pPr>
            <a:r>
              <a:rPr lang="en-US" sz="1200" b="1" dirty="0"/>
              <a:t>Educational Payload Operations</a:t>
            </a:r>
          </a:p>
          <a:p>
            <a:pPr lvl="1"/>
            <a:r>
              <a:rPr lang="en-US" sz="1200" dirty="0"/>
              <a:t>Robotic Vehicle Concept</a:t>
            </a:r>
          </a:p>
          <a:p>
            <a:pPr lvl="1"/>
            <a:r>
              <a:rPr lang="en-US" sz="1200" dirty="0"/>
              <a:t>Animal Biology</a:t>
            </a:r>
          </a:p>
          <a:p>
            <a:pPr lvl="1"/>
            <a:r>
              <a:rPr lang="en-US" sz="1200" dirty="0"/>
              <a:t>Plant Biology</a:t>
            </a:r>
          </a:p>
          <a:p>
            <a:pPr>
              <a:spcAft>
                <a:spcPts val="900"/>
              </a:spcAft>
            </a:pPr>
            <a:r>
              <a:rPr lang="en-US" sz="1200" b="1" dirty="0"/>
              <a:t>Human Research</a:t>
            </a:r>
          </a:p>
          <a:p>
            <a:pPr lvl="1"/>
            <a:r>
              <a:rPr lang="en-US" sz="1200" dirty="0"/>
              <a:t>Microbiome</a:t>
            </a:r>
          </a:p>
          <a:p>
            <a:pPr lvl="1"/>
            <a:r>
              <a:rPr lang="en-US" sz="1200" dirty="0"/>
              <a:t>Mini PCR</a:t>
            </a:r>
          </a:p>
          <a:p>
            <a:pPr lvl="1"/>
            <a:r>
              <a:rPr lang="en-US" sz="1200" dirty="0"/>
              <a:t>Body Measures</a:t>
            </a:r>
          </a:p>
          <a:p>
            <a:pPr>
              <a:spcAft>
                <a:spcPts val="600"/>
              </a:spcAft>
            </a:pPr>
            <a:r>
              <a:rPr lang="en-US" sz="1200" b="1" dirty="0"/>
              <a:t>Public Affairs Office Events</a:t>
            </a:r>
          </a:p>
          <a:p>
            <a:pPr>
              <a:spcAft>
                <a:spcPts val="600"/>
              </a:spcAft>
            </a:pPr>
            <a:r>
              <a:rPr lang="en-US" sz="1200" b="1" dirty="0"/>
              <a:t>Vehicle Operations</a:t>
            </a:r>
          </a:p>
          <a:p>
            <a:pPr lvl="1">
              <a:spcAft>
                <a:spcPts val="600"/>
              </a:spcAft>
            </a:pPr>
            <a:r>
              <a:rPr lang="en-US" sz="1200" dirty="0"/>
              <a:t>Crew Health – Medical Drills</a:t>
            </a:r>
          </a:p>
          <a:p>
            <a:pPr lvl="1">
              <a:spcAft>
                <a:spcPts val="600"/>
              </a:spcAft>
            </a:pPr>
            <a:r>
              <a:rPr lang="en-US" sz="1200" dirty="0"/>
              <a:t>Vehicle Safety – Emergency Drills </a:t>
            </a:r>
          </a:p>
          <a:p>
            <a:pPr lvl="1">
              <a:spcAft>
                <a:spcPts val="600"/>
              </a:spcAft>
            </a:pPr>
            <a:r>
              <a:rPr lang="en-US" sz="1200" dirty="0"/>
              <a:t>Systems Status </a:t>
            </a:r>
          </a:p>
          <a:p>
            <a:pPr lvl="1">
              <a:spcAft>
                <a:spcPts val="600"/>
              </a:spcAft>
            </a:pPr>
            <a:r>
              <a:rPr lang="en-US" sz="1200" dirty="0"/>
              <a:t>Housekeeping</a:t>
            </a:r>
          </a:p>
          <a:p>
            <a:pPr marL="57149" indent="0">
              <a:buNone/>
            </a:pPr>
            <a:endParaRPr lang="en-US" sz="2400" dirty="0"/>
          </a:p>
        </p:txBody>
      </p:sp>
      <p:pic>
        <p:nvPicPr>
          <p:cNvPr id="13" name="Picture 7" descr="C:\Users\llprimea\Desktop\HERA Pics\IMG_3615 rvd.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783644" y="3215813"/>
            <a:ext cx="2175643" cy="15973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94451" y="1269783"/>
            <a:ext cx="2549549" cy="1912163"/>
          </a:xfrm>
          <a:prstGeom prst="rect">
            <a:avLst/>
          </a:prstGeom>
        </p:spPr>
      </p:pic>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66154" y="1915325"/>
            <a:ext cx="1933623" cy="2218740"/>
          </a:xfrm>
          <a:prstGeom prst="rect">
            <a:avLst/>
          </a:prstGeom>
        </p:spPr>
      </p:pic>
      <p:pic>
        <p:nvPicPr>
          <p:cNvPr id="9" name="Picture 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00236" y="4383551"/>
            <a:ext cx="2258008" cy="2246399"/>
          </a:xfrm>
          <a:prstGeom prst="rect">
            <a:avLst/>
          </a:prstGeom>
        </p:spPr>
      </p:pic>
      <p:pic>
        <p:nvPicPr>
          <p:cNvPr id="11" name="Picture 2" descr="Image result for miniPC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034561" y="4889202"/>
            <a:ext cx="1924725" cy="1769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6381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407" y="419295"/>
            <a:ext cx="7662985" cy="535531"/>
          </a:xfrm>
        </p:spPr>
        <p:txBody>
          <a:bodyPr>
            <a:spAutoFit/>
          </a:bodyPr>
          <a:lstStyle/>
          <a:p>
            <a:r>
              <a:rPr lang="en-US" sz="3200" dirty="0"/>
              <a:t>Stressors/Manipulations</a:t>
            </a:r>
          </a:p>
        </p:txBody>
      </p:sp>
      <p:sp>
        <p:nvSpPr>
          <p:cNvPr id="3" name="Content Placeholder 2"/>
          <p:cNvSpPr>
            <a:spLocks noGrp="1"/>
          </p:cNvSpPr>
          <p:nvPr>
            <p:ph idx="1"/>
          </p:nvPr>
        </p:nvSpPr>
        <p:spPr>
          <a:xfrm>
            <a:off x="152399" y="1375190"/>
            <a:ext cx="8763000" cy="4942892"/>
          </a:xfrm>
        </p:spPr>
        <p:txBody>
          <a:bodyPr wrap="square">
            <a:spAutoFit/>
          </a:bodyPr>
          <a:lstStyle/>
          <a:p>
            <a:pPr>
              <a:buFont typeface="Arial" panose="020B0604020202020204" pitchFamily="34" charset="0"/>
              <a:buChar char="•"/>
            </a:pPr>
            <a:r>
              <a:rPr lang="en-US" sz="2800" dirty="0"/>
              <a:t>Used to increase fidelity (Ops ) and support research objectives (PI)</a:t>
            </a:r>
          </a:p>
          <a:p>
            <a:pPr lvl="1">
              <a:buFont typeface="Arial" panose="020B0604020202020204" pitchFamily="34" charset="0"/>
              <a:buChar char="‒"/>
            </a:pPr>
            <a:r>
              <a:rPr lang="en-US" sz="2400" dirty="0"/>
              <a:t>Simulate the types of stressors expected to occur naturally during long-duration space exploration missions</a:t>
            </a:r>
          </a:p>
          <a:p>
            <a:pPr lvl="1">
              <a:buFont typeface="Arial" panose="020B0604020202020204" pitchFamily="34" charset="0"/>
              <a:buChar char="‒"/>
            </a:pPr>
            <a:r>
              <a:rPr lang="en-US" sz="2400" dirty="0"/>
              <a:t>Implement study-specific stressors and research manipulations</a:t>
            </a:r>
          </a:p>
          <a:p>
            <a:pPr>
              <a:buFont typeface="Arial" panose="020B0604020202020204" pitchFamily="34" charset="0"/>
              <a:buChar char="•"/>
            </a:pPr>
            <a:endParaRPr lang="en-US" sz="2800" dirty="0" smtClean="0"/>
          </a:p>
          <a:p>
            <a:pPr>
              <a:buFont typeface="Arial" panose="020B0604020202020204" pitchFamily="34" charset="0"/>
              <a:buChar char="•"/>
            </a:pPr>
            <a:r>
              <a:rPr lang="en-US" sz="2800" dirty="0" smtClean="0"/>
              <a:t>Examples </a:t>
            </a:r>
            <a:endParaRPr lang="en-US" sz="2800" dirty="0"/>
          </a:p>
          <a:p>
            <a:pPr lvl="1">
              <a:buFont typeface="Arial" panose="020B0604020202020204" pitchFamily="34" charset="0"/>
              <a:buChar char="‒"/>
            </a:pPr>
            <a:r>
              <a:rPr lang="en-US" sz="2400" dirty="0"/>
              <a:t>Full day (e.g., sleep deprivation)</a:t>
            </a:r>
          </a:p>
          <a:p>
            <a:pPr lvl="1"/>
            <a:r>
              <a:rPr lang="en-US" sz="2400" dirty="0"/>
              <a:t>Within task (e.g., unexpected failure)</a:t>
            </a:r>
          </a:p>
          <a:p>
            <a:pPr lvl="1"/>
            <a:r>
              <a:rPr lang="en-US" sz="2400" dirty="0"/>
              <a:t>Operational (e.g., comm delay</a:t>
            </a:r>
            <a:r>
              <a:rPr lang="en-US" sz="2400" dirty="0" smtClean="0"/>
              <a:t>)</a:t>
            </a:r>
            <a:endParaRPr lang="en-US" sz="2400" dirty="0"/>
          </a:p>
        </p:txBody>
      </p:sp>
    </p:spTree>
    <p:extLst>
      <p:ext uri="{BB962C8B-B14F-4D97-AF65-F5344CB8AC3E}">
        <p14:creationId xmlns:p14="http://schemas.microsoft.com/office/powerpoint/2010/main" val="41523432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lgn="ctr">
              <a:buNone/>
            </a:pPr>
            <a:endParaRPr lang="en-US" dirty="0" smtClean="0"/>
          </a:p>
          <a:p>
            <a:pPr marL="0" indent="0" algn="ctr">
              <a:buNone/>
            </a:pPr>
            <a:endParaRPr lang="en-US" dirty="0"/>
          </a:p>
          <a:p>
            <a:pPr marL="0" indent="0" algn="ctr">
              <a:buNone/>
            </a:pPr>
            <a:r>
              <a:rPr lang="en-US" sz="3600" dirty="0" smtClean="0"/>
              <a:t>Additional Information on NEK</a:t>
            </a:r>
            <a:endParaRPr lang="en-US" sz="3600"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34</a:t>
            </a:fld>
            <a:endParaRPr lang="en-US" dirty="0"/>
          </a:p>
        </p:txBody>
      </p:sp>
    </p:spTree>
    <p:extLst>
      <p:ext uri="{BB962C8B-B14F-4D97-AF65-F5344CB8AC3E}">
        <p14:creationId xmlns:p14="http://schemas.microsoft.com/office/powerpoint/2010/main" val="1035490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Scope of Research in NEK</a:t>
            </a:r>
            <a:endParaRPr lang="en-US" dirty="0"/>
          </a:p>
        </p:txBody>
      </p:sp>
      <p:sp>
        <p:nvSpPr>
          <p:cNvPr id="3" name="Content Placeholder 2"/>
          <p:cNvSpPr>
            <a:spLocks noGrp="1"/>
          </p:cNvSpPr>
          <p:nvPr>
            <p:ph idx="1"/>
          </p:nvPr>
        </p:nvSpPr>
        <p:spPr>
          <a:xfrm>
            <a:off x="258098" y="1227699"/>
            <a:ext cx="4307552" cy="4949264"/>
          </a:xfrm>
        </p:spPr>
        <p:txBody>
          <a:bodyPr/>
          <a:lstStyle/>
          <a:p>
            <a:r>
              <a:rPr lang="en-US" dirty="0" smtClean="0"/>
              <a:t>80 total studies</a:t>
            </a:r>
          </a:p>
          <a:p>
            <a:pPr lvl="1"/>
            <a:r>
              <a:rPr lang="en-US" dirty="0" smtClean="0"/>
              <a:t>7 HRP</a:t>
            </a:r>
          </a:p>
          <a:p>
            <a:pPr lvl="1"/>
            <a:r>
              <a:rPr lang="en-US" dirty="0" smtClean="0"/>
              <a:t>73 non-HRP</a:t>
            </a:r>
          </a:p>
          <a:p>
            <a:r>
              <a:rPr lang="en-US" dirty="0" smtClean="0"/>
              <a:t>Investigators from</a:t>
            </a:r>
          </a:p>
          <a:p>
            <a:pPr lvl="1"/>
            <a:r>
              <a:rPr lang="en-US" dirty="0" smtClean="0"/>
              <a:t>US</a:t>
            </a:r>
          </a:p>
          <a:p>
            <a:pPr lvl="1"/>
            <a:r>
              <a:rPr lang="en-US" dirty="0" smtClean="0"/>
              <a:t>Russia</a:t>
            </a:r>
          </a:p>
          <a:p>
            <a:pPr lvl="1"/>
            <a:r>
              <a:rPr lang="en-US" dirty="0" smtClean="0"/>
              <a:t>France</a:t>
            </a:r>
          </a:p>
          <a:p>
            <a:pPr lvl="1"/>
            <a:r>
              <a:rPr lang="en-US" dirty="0" smtClean="0"/>
              <a:t>Germany</a:t>
            </a:r>
          </a:p>
          <a:p>
            <a:pPr lvl="1"/>
            <a:r>
              <a:rPr lang="en-US" dirty="0" smtClean="0"/>
              <a:t>Canada</a:t>
            </a:r>
          </a:p>
          <a:p>
            <a:pPr lvl="1"/>
            <a:r>
              <a:rPr lang="en-US" dirty="0" smtClean="0"/>
              <a:t>Italy</a:t>
            </a:r>
            <a:endParaRPr lang="en-US"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35</a:t>
            </a:fld>
            <a:endParaRPr lang="en-US" dirty="0"/>
          </a:p>
        </p:txBody>
      </p:sp>
      <p:sp>
        <p:nvSpPr>
          <p:cNvPr id="6" name="Content Placeholder 2"/>
          <p:cNvSpPr txBox="1">
            <a:spLocks/>
          </p:cNvSpPr>
          <p:nvPr/>
        </p:nvSpPr>
        <p:spPr>
          <a:xfrm>
            <a:off x="4565650" y="1227699"/>
            <a:ext cx="4307552" cy="49492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Topics include</a:t>
            </a:r>
          </a:p>
          <a:p>
            <a:pPr lvl="1"/>
            <a:r>
              <a:rPr lang="en-US" dirty="0" smtClean="0"/>
              <a:t>Individual psychology</a:t>
            </a:r>
          </a:p>
          <a:p>
            <a:pPr lvl="1"/>
            <a:r>
              <a:rPr lang="en-US" dirty="0" smtClean="0"/>
              <a:t>Team dynamics</a:t>
            </a:r>
          </a:p>
          <a:p>
            <a:pPr lvl="1"/>
            <a:r>
              <a:rPr lang="en-US" dirty="0" smtClean="0"/>
              <a:t>Training</a:t>
            </a:r>
          </a:p>
          <a:p>
            <a:pPr lvl="1"/>
            <a:r>
              <a:rPr lang="en-US" dirty="0" smtClean="0"/>
              <a:t>Cardiovascular </a:t>
            </a:r>
          </a:p>
          <a:p>
            <a:pPr lvl="1"/>
            <a:r>
              <a:rPr lang="en-US" dirty="0" smtClean="0"/>
              <a:t>Exercise</a:t>
            </a:r>
          </a:p>
          <a:p>
            <a:pPr lvl="1"/>
            <a:r>
              <a:rPr lang="en-US" dirty="0" smtClean="0"/>
              <a:t>Microbial</a:t>
            </a:r>
          </a:p>
          <a:p>
            <a:pPr lvl="1"/>
            <a:r>
              <a:rPr lang="en-US" dirty="0" smtClean="0"/>
              <a:t>Immune</a:t>
            </a:r>
          </a:p>
          <a:p>
            <a:pPr lvl="1"/>
            <a:r>
              <a:rPr lang="en-US" dirty="0" smtClean="0"/>
              <a:t>Microbiome</a:t>
            </a:r>
            <a:endParaRPr lang="en-US" dirty="0"/>
          </a:p>
        </p:txBody>
      </p:sp>
    </p:spTree>
    <p:extLst>
      <p:ext uri="{BB962C8B-B14F-4D97-AF65-F5344CB8AC3E}">
        <p14:creationId xmlns:p14="http://schemas.microsoft.com/office/powerpoint/2010/main" val="39100869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lgn="ctr">
              <a:buNone/>
            </a:pPr>
            <a:endParaRPr lang="en-US" dirty="0" smtClean="0"/>
          </a:p>
          <a:p>
            <a:pPr marL="0" indent="0" algn="ctr">
              <a:buNone/>
            </a:pPr>
            <a:endParaRPr lang="en-US" dirty="0"/>
          </a:p>
          <a:p>
            <a:pPr marL="0" indent="0" algn="ctr">
              <a:buNone/>
            </a:pPr>
            <a:r>
              <a:rPr lang="en-US" sz="3600" dirty="0" smtClean="0"/>
              <a:t>Additional Information on Antarctic</a:t>
            </a:r>
            <a:endParaRPr lang="en-US" sz="3600"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36</a:t>
            </a:fld>
            <a:endParaRPr lang="en-US" dirty="0"/>
          </a:p>
        </p:txBody>
      </p:sp>
    </p:spTree>
    <p:extLst>
      <p:ext uri="{BB962C8B-B14F-4D97-AF65-F5344CB8AC3E}">
        <p14:creationId xmlns:p14="http://schemas.microsoft.com/office/powerpoint/2010/main" val="24418977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Scope of Research in Antarctica</a:t>
            </a:r>
            <a:endParaRPr lang="en-US" dirty="0"/>
          </a:p>
        </p:txBody>
      </p:sp>
      <p:sp>
        <p:nvSpPr>
          <p:cNvPr id="3" name="Content Placeholder 2"/>
          <p:cNvSpPr>
            <a:spLocks noGrp="1"/>
          </p:cNvSpPr>
          <p:nvPr>
            <p:ph idx="1"/>
          </p:nvPr>
        </p:nvSpPr>
        <p:spPr>
          <a:xfrm>
            <a:off x="258098" y="1227699"/>
            <a:ext cx="4307552" cy="4949264"/>
          </a:xfrm>
        </p:spPr>
        <p:txBody>
          <a:bodyPr>
            <a:normAutofit/>
          </a:bodyPr>
          <a:lstStyle/>
          <a:p>
            <a:r>
              <a:rPr lang="en-US" dirty="0" smtClean="0"/>
              <a:t>Smaller number of studies than other analogs</a:t>
            </a:r>
          </a:p>
          <a:p>
            <a:pPr lvl="1"/>
            <a:r>
              <a:rPr lang="en-US" dirty="0" smtClean="0"/>
              <a:t>1-2 per station</a:t>
            </a:r>
          </a:p>
          <a:p>
            <a:endParaRPr lang="en-US" dirty="0" smtClean="0"/>
          </a:p>
          <a:p>
            <a:r>
              <a:rPr lang="en-US" dirty="0" smtClean="0"/>
              <a:t>Data collected</a:t>
            </a:r>
          </a:p>
          <a:p>
            <a:pPr lvl="1"/>
            <a:r>
              <a:rPr lang="en-US" dirty="0" smtClean="0"/>
              <a:t>Surveys</a:t>
            </a:r>
          </a:p>
          <a:p>
            <a:pPr lvl="1"/>
            <a:r>
              <a:rPr lang="en-US" dirty="0" smtClean="0"/>
              <a:t>Journals</a:t>
            </a:r>
          </a:p>
          <a:p>
            <a:pPr lvl="1"/>
            <a:r>
              <a:rPr lang="en-US" dirty="0" smtClean="0"/>
              <a:t>Saliva samples</a:t>
            </a:r>
          </a:p>
        </p:txBody>
      </p:sp>
      <p:sp>
        <p:nvSpPr>
          <p:cNvPr id="5" name="Slide Number Placeholder 4"/>
          <p:cNvSpPr>
            <a:spLocks noGrp="1"/>
          </p:cNvSpPr>
          <p:nvPr>
            <p:ph type="sldNum" sz="quarter" idx="12"/>
          </p:nvPr>
        </p:nvSpPr>
        <p:spPr/>
        <p:txBody>
          <a:bodyPr/>
          <a:lstStyle/>
          <a:p>
            <a:fld id="{47DF18ED-2199-4C74-B269-6F252CDABC5D}" type="slidenum">
              <a:rPr lang="en-US" smtClean="0"/>
              <a:pPr/>
              <a:t>37</a:t>
            </a:fld>
            <a:endParaRPr lang="en-US" dirty="0"/>
          </a:p>
        </p:txBody>
      </p:sp>
      <p:sp>
        <p:nvSpPr>
          <p:cNvPr id="6" name="Content Placeholder 2"/>
          <p:cNvSpPr txBox="1">
            <a:spLocks/>
          </p:cNvSpPr>
          <p:nvPr/>
        </p:nvSpPr>
        <p:spPr>
          <a:xfrm>
            <a:off x="4565650" y="1227699"/>
            <a:ext cx="4307552" cy="49492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Topics include</a:t>
            </a:r>
          </a:p>
          <a:p>
            <a:pPr lvl="1"/>
            <a:r>
              <a:rPr lang="en-US" dirty="0" smtClean="0"/>
              <a:t>Mental health</a:t>
            </a:r>
          </a:p>
          <a:p>
            <a:pPr lvl="1"/>
            <a:r>
              <a:rPr lang="en-US" dirty="0" smtClean="0"/>
              <a:t>Team dynamics</a:t>
            </a:r>
          </a:p>
          <a:p>
            <a:pPr lvl="2"/>
            <a:r>
              <a:rPr lang="en-US" dirty="0" smtClean="0"/>
              <a:t>Roles</a:t>
            </a:r>
          </a:p>
          <a:p>
            <a:pPr lvl="2"/>
            <a:r>
              <a:rPr lang="en-US" dirty="0" smtClean="0"/>
              <a:t>Team composition</a:t>
            </a:r>
          </a:p>
          <a:p>
            <a:pPr lvl="2"/>
            <a:r>
              <a:rPr lang="en-US" dirty="0" smtClean="0"/>
              <a:t>Shared mental models</a:t>
            </a:r>
          </a:p>
          <a:p>
            <a:pPr lvl="1"/>
            <a:r>
              <a:rPr lang="en-US" dirty="0" smtClean="0"/>
              <a:t>Immune system</a:t>
            </a:r>
          </a:p>
        </p:txBody>
      </p:sp>
    </p:spTree>
    <p:extLst>
      <p:ext uri="{BB962C8B-B14F-4D97-AF65-F5344CB8AC3E}">
        <p14:creationId xmlns:p14="http://schemas.microsoft.com/office/powerpoint/2010/main" val="9712547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lgn="ctr">
              <a:buNone/>
            </a:pPr>
            <a:endParaRPr lang="en-US" dirty="0" smtClean="0"/>
          </a:p>
          <a:p>
            <a:pPr marL="0" indent="0" algn="ctr">
              <a:buNone/>
            </a:pPr>
            <a:endParaRPr lang="en-US" dirty="0"/>
          </a:p>
          <a:p>
            <a:pPr marL="0" indent="0" algn="ctr">
              <a:buNone/>
            </a:pPr>
            <a:r>
              <a:rPr lang="en-US" sz="3600" dirty="0" smtClean="0"/>
              <a:t>Additional Information on :</a:t>
            </a:r>
            <a:r>
              <a:rPr lang="en-US" sz="3600" dirty="0" err="1" smtClean="0"/>
              <a:t>envihab</a:t>
            </a:r>
            <a:endParaRPr lang="en-US" sz="3600"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38</a:t>
            </a:fld>
            <a:endParaRPr lang="en-US" dirty="0"/>
          </a:p>
        </p:txBody>
      </p:sp>
    </p:spTree>
    <p:extLst>
      <p:ext uri="{BB962C8B-B14F-4D97-AF65-F5344CB8AC3E}">
        <p14:creationId xmlns:p14="http://schemas.microsoft.com/office/powerpoint/2010/main" val="32167584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VaPER</a:t>
            </a:r>
            <a:r>
              <a:rPr lang="en-US" dirty="0" smtClean="0"/>
              <a:t> vs. AGBRESA</a:t>
            </a:r>
            <a:endParaRPr lang="en-US" dirty="0"/>
          </a:p>
        </p:txBody>
      </p:sp>
      <p:sp>
        <p:nvSpPr>
          <p:cNvPr id="3" name="Content Placeholder 2"/>
          <p:cNvSpPr>
            <a:spLocks noGrp="1"/>
          </p:cNvSpPr>
          <p:nvPr>
            <p:ph idx="1"/>
          </p:nvPr>
        </p:nvSpPr>
        <p:spPr/>
        <p:txBody>
          <a:bodyPr>
            <a:normAutofit lnSpcReduction="10000"/>
          </a:bodyPr>
          <a:lstStyle/>
          <a:p>
            <a:r>
              <a:rPr lang="en-US" dirty="0" err="1" smtClean="0"/>
              <a:t>VaPER</a:t>
            </a:r>
            <a:r>
              <a:rPr lang="en-US" dirty="0" smtClean="0"/>
              <a:t> (2017)</a:t>
            </a:r>
          </a:p>
          <a:p>
            <a:pPr lvl="1"/>
            <a:r>
              <a:rPr lang="en-US" dirty="0" smtClean="0"/>
              <a:t>Subjects in strict head-down tilt with elevated CO2 for 30d</a:t>
            </a:r>
          </a:p>
          <a:p>
            <a:pPr lvl="1"/>
            <a:r>
              <a:rPr lang="en-US" dirty="0" smtClean="0"/>
              <a:t>Effects of conditions on physiology/cognition</a:t>
            </a:r>
          </a:p>
          <a:p>
            <a:pPr lvl="1"/>
            <a:r>
              <a:rPr lang="en-US" dirty="0" smtClean="0"/>
              <a:t>Found SANS-related issues, particularly for eyes, new finding on ground</a:t>
            </a:r>
          </a:p>
          <a:p>
            <a:r>
              <a:rPr lang="en-US" dirty="0" smtClean="0"/>
              <a:t>AGBRESA (current)</a:t>
            </a:r>
          </a:p>
          <a:p>
            <a:pPr lvl="1"/>
            <a:r>
              <a:rPr lang="en-US" dirty="0" smtClean="0"/>
              <a:t>Subjects in strict head-down tilt with artificial gravity countermeasure (centrifugation) for 60d</a:t>
            </a:r>
          </a:p>
          <a:p>
            <a:pPr lvl="1"/>
            <a:r>
              <a:rPr lang="en-US" dirty="0" smtClean="0"/>
              <a:t>Effectiveness of AG countermeasures on physiological/cognitive changes</a:t>
            </a:r>
          </a:p>
          <a:p>
            <a:pPr lvl="1"/>
            <a:r>
              <a:rPr lang="en-US" dirty="0" smtClean="0"/>
              <a:t>Control group for </a:t>
            </a:r>
            <a:r>
              <a:rPr lang="en-US" dirty="0" err="1" smtClean="0"/>
              <a:t>VaPER</a:t>
            </a:r>
            <a:r>
              <a:rPr lang="en-US" dirty="0" smtClean="0"/>
              <a:t> (HDT or CO2?)</a:t>
            </a:r>
            <a:endParaRPr lang="en-US" dirty="0"/>
          </a:p>
        </p:txBody>
      </p:sp>
      <p:sp>
        <p:nvSpPr>
          <p:cNvPr id="5" name="Slide Number Placeholder 4"/>
          <p:cNvSpPr>
            <a:spLocks noGrp="1"/>
          </p:cNvSpPr>
          <p:nvPr>
            <p:ph type="sldNum" sz="quarter" idx="12"/>
          </p:nvPr>
        </p:nvSpPr>
        <p:spPr/>
        <p:txBody>
          <a:bodyPr/>
          <a:lstStyle/>
          <a:p>
            <a:fld id="{47DF18ED-2199-4C74-B269-6F252CDABC5D}" type="slidenum">
              <a:rPr lang="en-US" smtClean="0"/>
              <a:pPr/>
              <a:t>39</a:t>
            </a:fld>
            <a:endParaRPr lang="en-US" dirty="0"/>
          </a:p>
        </p:txBody>
      </p:sp>
    </p:spTree>
    <p:extLst>
      <p:ext uri="{BB962C8B-B14F-4D97-AF65-F5344CB8AC3E}">
        <p14:creationId xmlns:p14="http://schemas.microsoft.com/office/powerpoint/2010/main" val="34319374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Scope of Research in :</a:t>
            </a:r>
            <a:r>
              <a:rPr lang="en-US" dirty="0" err="1" smtClean="0"/>
              <a:t>envihab</a:t>
            </a:r>
            <a:endParaRPr lang="en-US" dirty="0"/>
          </a:p>
        </p:txBody>
      </p:sp>
      <p:sp>
        <p:nvSpPr>
          <p:cNvPr id="3" name="Content Placeholder 2"/>
          <p:cNvSpPr>
            <a:spLocks noGrp="1"/>
          </p:cNvSpPr>
          <p:nvPr>
            <p:ph idx="1"/>
          </p:nvPr>
        </p:nvSpPr>
        <p:spPr>
          <a:xfrm>
            <a:off x="258098" y="1227699"/>
            <a:ext cx="4307552" cy="4949264"/>
          </a:xfrm>
        </p:spPr>
        <p:txBody>
          <a:bodyPr>
            <a:normAutofit/>
          </a:bodyPr>
          <a:lstStyle/>
          <a:p>
            <a:r>
              <a:rPr lang="en-US" dirty="0" smtClean="0"/>
              <a:t>Typically 4-8 HRP research studies</a:t>
            </a:r>
          </a:p>
          <a:p>
            <a:endParaRPr lang="en-US" dirty="0" smtClean="0"/>
          </a:p>
          <a:p>
            <a:r>
              <a:rPr lang="en-US" dirty="0" smtClean="0"/>
              <a:t>Example data collected</a:t>
            </a:r>
          </a:p>
          <a:p>
            <a:pPr lvl="1"/>
            <a:r>
              <a:rPr lang="en-US" dirty="0" smtClean="0"/>
              <a:t>MRIs</a:t>
            </a:r>
          </a:p>
          <a:p>
            <a:pPr lvl="1"/>
            <a:r>
              <a:rPr lang="en-US" dirty="0" smtClean="0"/>
              <a:t>DXAs</a:t>
            </a:r>
          </a:p>
          <a:p>
            <a:pPr lvl="1"/>
            <a:r>
              <a:rPr lang="en-US" dirty="0" smtClean="0"/>
              <a:t>Ultrasound</a:t>
            </a:r>
          </a:p>
          <a:p>
            <a:pPr lvl="1"/>
            <a:r>
              <a:rPr lang="en-US" dirty="0" smtClean="0"/>
              <a:t>Blood</a:t>
            </a:r>
          </a:p>
          <a:p>
            <a:pPr lvl="1"/>
            <a:r>
              <a:rPr lang="en-US" dirty="0" smtClean="0"/>
              <a:t>Cognitive performance</a:t>
            </a:r>
          </a:p>
        </p:txBody>
      </p:sp>
      <p:sp>
        <p:nvSpPr>
          <p:cNvPr id="5" name="Slide Number Placeholder 4"/>
          <p:cNvSpPr>
            <a:spLocks noGrp="1"/>
          </p:cNvSpPr>
          <p:nvPr>
            <p:ph type="sldNum" sz="quarter" idx="12"/>
          </p:nvPr>
        </p:nvSpPr>
        <p:spPr/>
        <p:txBody>
          <a:bodyPr/>
          <a:lstStyle/>
          <a:p>
            <a:fld id="{47DF18ED-2199-4C74-B269-6F252CDABC5D}" type="slidenum">
              <a:rPr lang="en-US" smtClean="0"/>
              <a:pPr/>
              <a:t>40</a:t>
            </a:fld>
            <a:endParaRPr lang="en-US" dirty="0"/>
          </a:p>
        </p:txBody>
      </p:sp>
      <p:sp>
        <p:nvSpPr>
          <p:cNvPr id="6" name="Content Placeholder 2"/>
          <p:cNvSpPr txBox="1">
            <a:spLocks/>
          </p:cNvSpPr>
          <p:nvPr/>
        </p:nvSpPr>
        <p:spPr>
          <a:xfrm>
            <a:off x="4565650" y="1227699"/>
            <a:ext cx="4307552" cy="49492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Topics include</a:t>
            </a:r>
          </a:p>
          <a:p>
            <a:pPr lvl="1"/>
            <a:r>
              <a:rPr lang="en-US" dirty="0" err="1" smtClean="0"/>
              <a:t>Neurostructural</a:t>
            </a:r>
            <a:endParaRPr lang="en-US" dirty="0"/>
          </a:p>
          <a:p>
            <a:pPr lvl="1"/>
            <a:r>
              <a:rPr lang="en-US" dirty="0" smtClean="0"/>
              <a:t>Performance</a:t>
            </a:r>
          </a:p>
          <a:p>
            <a:pPr lvl="1"/>
            <a:r>
              <a:rPr lang="en-US" dirty="0" smtClean="0"/>
              <a:t>Ocular </a:t>
            </a:r>
          </a:p>
          <a:p>
            <a:pPr lvl="1"/>
            <a:r>
              <a:rPr lang="en-US" dirty="0" smtClean="0"/>
              <a:t>Bone</a:t>
            </a:r>
          </a:p>
          <a:p>
            <a:pPr lvl="1"/>
            <a:r>
              <a:rPr lang="en-US" dirty="0" smtClean="0"/>
              <a:t>Muscle</a:t>
            </a:r>
          </a:p>
          <a:p>
            <a:pPr lvl="1"/>
            <a:r>
              <a:rPr lang="en-US" dirty="0" smtClean="0"/>
              <a:t>Sensorimotor</a:t>
            </a:r>
          </a:p>
          <a:p>
            <a:pPr lvl="1"/>
            <a:r>
              <a:rPr lang="en-US" dirty="0" smtClean="0"/>
              <a:t>Cardiovascular </a:t>
            </a:r>
          </a:p>
        </p:txBody>
      </p:sp>
    </p:spTree>
    <p:extLst>
      <p:ext uri="{BB962C8B-B14F-4D97-AF65-F5344CB8AC3E}">
        <p14:creationId xmlns:p14="http://schemas.microsoft.com/office/powerpoint/2010/main" val="19810387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23640</TotalTime>
  <Words>2582</Words>
  <Application>Microsoft Office PowerPoint</Application>
  <PresentationFormat>On-screen Show (4:3)</PresentationFormat>
  <Paragraphs>474</Paragraphs>
  <Slides>40</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Symbol</vt:lpstr>
      <vt:lpstr>Wingdings</vt:lpstr>
      <vt:lpstr>Office Theme</vt:lpstr>
      <vt:lpstr>NASA Human Research Program (HRP) Analog Use and Lessons Learned</vt:lpstr>
      <vt:lpstr>Presentation Overview</vt:lpstr>
      <vt:lpstr>PowerPoint Presentation</vt:lpstr>
      <vt:lpstr>Analogs Currently Used by HRP</vt:lpstr>
      <vt:lpstr>HERA</vt:lpstr>
      <vt:lpstr>HERA Interior (1st floor)</vt:lpstr>
      <vt:lpstr>HERA Interior (2nd floor &amp; Loft)</vt:lpstr>
      <vt:lpstr>HERA Campaigns</vt:lpstr>
      <vt:lpstr>PowerPoint Presentation</vt:lpstr>
      <vt:lpstr>NEK</vt:lpstr>
      <vt:lpstr>PowerPoint Presentation</vt:lpstr>
      <vt:lpstr>NEK Capabilities</vt:lpstr>
      <vt:lpstr>National Science Foundation (NSF) Antarctic Stations</vt:lpstr>
      <vt:lpstr>:envihab</vt:lpstr>
      <vt:lpstr>Upcoming NASA Capability: CHAPEA</vt:lpstr>
      <vt:lpstr>PowerPoint Presentation</vt:lpstr>
      <vt:lpstr>HRP Analog Lessons Learned</vt:lpstr>
      <vt:lpstr>HRP Analog Lessons Learned</vt:lpstr>
      <vt:lpstr>HRP Analog Lessons Learned</vt:lpstr>
      <vt:lpstr>Gaps in Current Analog Capabilities</vt:lpstr>
      <vt:lpstr>A ‘Best in the World’ Isolation Analog for HRP – Some Key Capabilities</vt:lpstr>
      <vt:lpstr>PowerPoint Presentation</vt:lpstr>
      <vt:lpstr>PowerPoint Presentation</vt:lpstr>
      <vt:lpstr>PowerPoint Presentation</vt:lpstr>
      <vt:lpstr>Scope of Research in HERA</vt:lpstr>
      <vt:lpstr>Data Collected in HERA</vt:lpstr>
      <vt:lpstr>Summary of HERA Campaigns</vt:lpstr>
      <vt:lpstr>  HERA Subjects</vt:lpstr>
      <vt:lpstr>Mission Scenario</vt:lpstr>
      <vt:lpstr>   Simulated Mission Phases</vt:lpstr>
      <vt:lpstr>Crew Daily Schedule</vt:lpstr>
      <vt:lpstr>Mission Operations Tasks</vt:lpstr>
      <vt:lpstr>Stressors/Manipulations</vt:lpstr>
      <vt:lpstr>PowerPoint Presentation</vt:lpstr>
      <vt:lpstr>Scope of Research in NEK</vt:lpstr>
      <vt:lpstr>PowerPoint Presentation</vt:lpstr>
      <vt:lpstr>Scope of Research in Antarctica</vt:lpstr>
      <vt:lpstr>PowerPoint Presentation</vt:lpstr>
      <vt:lpstr>VaPER vs. AGBRESA</vt:lpstr>
      <vt:lpstr>Scope of Research in :envihab</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HERA Kickoff Working Group Meeting_Investigator Presentation Template</dc:title>
  <dc:creator>kraig.l.keith@nasa.gov</dc:creator>
  <cp:lastModifiedBy>Vessey, William B. (JSC-SD211)</cp:lastModifiedBy>
  <cp:revision>383</cp:revision>
  <cp:lastPrinted>2016-06-15T23:58:44Z</cp:lastPrinted>
  <dcterms:created xsi:type="dcterms:W3CDTF">2016-01-07T19:24:21Z</dcterms:created>
  <dcterms:modified xsi:type="dcterms:W3CDTF">2021-03-26T14:25:28Z</dcterms:modified>
</cp:coreProperties>
</file>