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57" r:id="rId14"/>
  </p:sldIdLst>
  <p:sldSz cx="19507200" cy="10972800"/>
  <p:notesSz cx="9144000" cy="6858000"/>
  <p:defaultTextStyle>
    <a:defPPr>
      <a:defRPr lang="en-US"/>
    </a:defPPr>
    <a:lvl1pPr marL="0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1pPr>
    <a:lvl2pPr marL="1463086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2pPr>
    <a:lvl3pPr marL="2926171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3pPr>
    <a:lvl4pPr marL="4389257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4pPr>
    <a:lvl5pPr marL="5852343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5pPr>
    <a:lvl6pPr marL="7315429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6pPr>
    <a:lvl7pPr marL="8778514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7pPr>
    <a:lvl8pPr marL="10241600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8pPr>
    <a:lvl9pPr marL="11704686" algn="l" defTabSz="2926171" rtl="0" eaLnBrk="1" latinLnBrk="0" hangingPunct="1">
      <a:defRPr sz="57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56" userDrawn="1">
          <p15:clr>
            <a:srgbClr val="A4A3A4"/>
          </p15:clr>
        </p15:guide>
        <p15:guide id="2" pos="61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7" autoAdjust="0"/>
    <p:restoredTop sz="96869" autoAdjust="0"/>
  </p:normalViewPr>
  <p:slideViewPr>
    <p:cSldViewPr snapToGrid="0">
      <p:cViewPr varScale="1">
        <p:scale>
          <a:sx n="67" d="100"/>
          <a:sy n="67" d="100"/>
        </p:scale>
        <p:origin x="1068" y="108"/>
      </p:cViewPr>
      <p:guideLst>
        <p:guide orient="horz" pos="3456"/>
        <p:guide pos="6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DDF4B-8A33-460C-814B-2736CCC42F40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944B6-B64C-49E8-ABF5-46EDF15E45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01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1pPr>
    <a:lvl2pPr marL="1463086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2pPr>
    <a:lvl3pPr marL="2926171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3pPr>
    <a:lvl4pPr marL="4389257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4pPr>
    <a:lvl5pPr marL="5852343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5pPr>
    <a:lvl6pPr marL="7315429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6pPr>
    <a:lvl7pPr marL="8778514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7pPr>
    <a:lvl8pPr marL="10241600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8pPr>
    <a:lvl9pPr marL="11704686" algn="l" defTabSz="2926171" rtl="0" eaLnBrk="1" latinLnBrk="0" hangingPunct="1">
      <a:defRPr sz="38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3040" y="3408684"/>
            <a:ext cx="16581120" cy="2352040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6080" y="6217920"/>
            <a:ext cx="13655040" cy="2804160"/>
          </a:xfrm>
        </p:spPr>
        <p:txBody>
          <a:bodyPr/>
          <a:lstStyle>
            <a:lvl1pPr marL="0" indent="0" algn="ctr">
              <a:buNone/>
              <a:defRPr sz="4400">
                <a:solidFill>
                  <a:schemeClr val="tx1">
                    <a:tint val="75000"/>
                  </a:schemeClr>
                </a:solidFill>
              </a:defRPr>
            </a:lvl1pPr>
            <a:lvl2pPr marL="114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2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428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57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71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857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000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1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04DF0D0D-0D61-4E05-A935-E9AE55EA242C}" type="datetime1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44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defRPr sz="4400"/>
            </a:lvl1pPr>
            <a:lvl2pPr marL="914400" indent="-457200">
              <a:defRPr sz="4000"/>
            </a:lvl2pPr>
            <a:lvl3pPr marL="1371600" indent="-287338">
              <a:defRPr sz="3600"/>
            </a:lvl3pPr>
            <a:lvl4pPr marL="1828800" indent="-222250">
              <a:defRPr sz="3200"/>
            </a:lvl4pPr>
            <a:lvl5pPr marL="2286000" indent="-222250">
              <a:defRPr sz="3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2A60CBF8-6255-4A50-8900-76D8AF479E1F}" type="datetime1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13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935" y="7051044"/>
            <a:ext cx="16581120" cy="217932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0935" y="4650742"/>
            <a:ext cx="16581120" cy="240029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114298" indent="0">
              <a:buNone/>
              <a:defRPr sz="450">
                <a:solidFill>
                  <a:schemeClr val="tx1">
                    <a:tint val="75000"/>
                  </a:schemeClr>
                </a:solidFill>
              </a:defRPr>
            </a:lvl2pPr>
            <a:lvl3pPr marL="228597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3pPr>
            <a:lvl4pPr marL="342896" indent="0">
              <a:buNone/>
              <a:defRPr sz="350">
                <a:solidFill>
                  <a:schemeClr val="tx1">
                    <a:tint val="75000"/>
                  </a:schemeClr>
                </a:solidFill>
              </a:defRPr>
            </a:lvl4pPr>
            <a:lvl5pPr marL="457194" indent="0">
              <a:buNone/>
              <a:defRPr sz="350">
                <a:solidFill>
                  <a:schemeClr val="tx1">
                    <a:tint val="75000"/>
                  </a:schemeClr>
                </a:solidFill>
              </a:defRPr>
            </a:lvl5pPr>
            <a:lvl6pPr marL="571492" indent="0">
              <a:buNone/>
              <a:defRPr sz="350">
                <a:solidFill>
                  <a:schemeClr val="tx1">
                    <a:tint val="75000"/>
                  </a:schemeClr>
                </a:solidFill>
              </a:defRPr>
            </a:lvl6pPr>
            <a:lvl7pPr marL="685791" indent="0">
              <a:buNone/>
              <a:defRPr sz="350">
                <a:solidFill>
                  <a:schemeClr val="tx1">
                    <a:tint val="75000"/>
                  </a:schemeClr>
                </a:solidFill>
              </a:defRPr>
            </a:lvl7pPr>
            <a:lvl8pPr marL="800089" indent="0">
              <a:buNone/>
              <a:defRPr sz="350">
                <a:solidFill>
                  <a:schemeClr val="tx1">
                    <a:tint val="75000"/>
                  </a:schemeClr>
                </a:solidFill>
              </a:defRPr>
            </a:lvl8pPr>
            <a:lvl9pPr marL="914388" indent="0">
              <a:buNone/>
              <a:defRPr sz="3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2EA74745-8F5A-4573-AD79-4D31695EF1BB}" type="datetime1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9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5360" y="2560325"/>
            <a:ext cx="8615680" cy="7241541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450"/>
            </a:lvl6pPr>
            <a:lvl7pPr>
              <a:defRPr sz="450"/>
            </a:lvl7pPr>
            <a:lvl8pPr>
              <a:defRPr sz="450"/>
            </a:lvl8pPr>
            <a:lvl9pPr>
              <a:defRPr sz="4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6160" y="2560325"/>
            <a:ext cx="8615680" cy="7241541"/>
          </a:xfrm>
        </p:spPr>
        <p:txBody>
          <a:bodyPr/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450"/>
            </a:lvl6pPr>
            <a:lvl7pPr>
              <a:defRPr sz="450"/>
            </a:lvl7pPr>
            <a:lvl8pPr>
              <a:defRPr sz="450"/>
            </a:lvl8pPr>
            <a:lvl9pPr>
              <a:defRPr sz="4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19732132-E34E-4BF2-8BC3-BCB174A9AB5E}" type="datetime1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8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5365" y="2456183"/>
            <a:ext cx="8619067" cy="102361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114298" indent="0">
              <a:buNone/>
              <a:defRPr sz="500" b="1"/>
            </a:lvl2pPr>
            <a:lvl3pPr marL="228597" indent="0">
              <a:buNone/>
              <a:defRPr sz="450" b="1"/>
            </a:lvl3pPr>
            <a:lvl4pPr marL="342896" indent="0">
              <a:buNone/>
              <a:defRPr sz="400" b="1"/>
            </a:lvl4pPr>
            <a:lvl5pPr marL="457194" indent="0">
              <a:buNone/>
              <a:defRPr sz="400" b="1"/>
            </a:lvl5pPr>
            <a:lvl6pPr marL="571492" indent="0">
              <a:buNone/>
              <a:defRPr sz="400" b="1"/>
            </a:lvl6pPr>
            <a:lvl7pPr marL="685791" indent="0">
              <a:buNone/>
              <a:defRPr sz="400" b="1"/>
            </a:lvl7pPr>
            <a:lvl8pPr marL="800089" indent="0">
              <a:buNone/>
              <a:defRPr sz="400" b="1"/>
            </a:lvl8pPr>
            <a:lvl9pPr marL="914388" indent="0">
              <a:buNone/>
              <a:defRPr sz="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5365" y="3479801"/>
            <a:ext cx="8619067" cy="6322061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909393" y="2456183"/>
            <a:ext cx="8622453" cy="1023619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114298" indent="0">
              <a:buNone/>
              <a:defRPr sz="500" b="1"/>
            </a:lvl2pPr>
            <a:lvl3pPr marL="228597" indent="0">
              <a:buNone/>
              <a:defRPr sz="450" b="1"/>
            </a:lvl3pPr>
            <a:lvl4pPr marL="342896" indent="0">
              <a:buNone/>
              <a:defRPr sz="400" b="1"/>
            </a:lvl4pPr>
            <a:lvl5pPr marL="457194" indent="0">
              <a:buNone/>
              <a:defRPr sz="400" b="1"/>
            </a:lvl5pPr>
            <a:lvl6pPr marL="571492" indent="0">
              <a:buNone/>
              <a:defRPr sz="400" b="1"/>
            </a:lvl6pPr>
            <a:lvl7pPr marL="685791" indent="0">
              <a:buNone/>
              <a:defRPr sz="400" b="1"/>
            </a:lvl7pPr>
            <a:lvl8pPr marL="800089" indent="0">
              <a:buNone/>
              <a:defRPr sz="400" b="1"/>
            </a:lvl8pPr>
            <a:lvl9pPr marL="914388" indent="0">
              <a:buNone/>
              <a:defRPr sz="4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909393" y="3479801"/>
            <a:ext cx="8622453" cy="6322061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D1C515F6-5847-4AFC-85F2-E49A6D2369C0}" type="datetime1">
              <a:rPr lang="en-US" smtClean="0"/>
              <a:t>3/26/2021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06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899C9CDF-18EC-4E79-AEBD-69E2A4CC2BBE}" type="datetime1">
              <a:rPr lang="en-US" smtClean="0"/>
              <a:t>3/26/2021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6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9C02974C-A49D-4C71-944C-4E2516C02E58}" type="datetime1">
              <a:rPr lang="en-US" smtClean="0"/>
              <a:t>3/26/2021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98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62" y="436880"/>
            <a:ext cx="6417734" cy="185928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6777" y="436885"/>
            <a:ext cx="10905067" cy="9364981"/>
          </a:xfrm>
        </p:spPr>
        <p:txBody>
          <a:bodyPr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500"/>
            </a:lvl6pPr>
            <a:lvl7pPr>
              <a:defRPr sz="500"/>
            </a:lvl7pPr>
            <a:lvl8pPr>
              <a:defRPr sz="500"/>
            </a:lvl8pPr>
            <a:lvl9pPr>
              <a:defRPr sz="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5362" y="2296165"/>
            <a:ext cx="6417734" cy="7505701"/>
          </a:xfrm>
        </p:spPr>
        <p:txBody>
          <a:bodyPr/>
          <a:lstStyle>
            <a:lvl1pPr marL="0" indent="0">
              <a:buNone/>
              <a:defRPr sz="2800"/>
            </a:lvl1pPr>
            <a:lvl2pPr marL="114298" indent="0">
              <a:buNone/>
              <a:defRPr sz="300"/>
            </a:lvl2pPr>
            <a:lvl3pPr marL="228597" indent="0">
              <a:buNone/>
              <a:defRPr sz="250"/>
            </a:lvl3pPr>
            <a:lvl4pPr marL="342896" indent="0">
              <a:buNone/>
              <a:defRPr sz="225"/>
            </a:lvl4pPr>
            <a:lvl5pPr marL="457194" indent="0">
              <a:buNone/>
              <a:defRPr sz="225"/>
            </a:lvl5pPr>
            <a:lvl6pPr marL="571492" indent="0">
              <a:buNone/>
              <a:defRPr sz="225"/>
            </a:lvl6pPr>
            <a:lvl7pPr marL="685791" indent="0">
              <a:buNone/>
              <a:defRPr sz="225"/>
            </a:lvl7pPr>
            <a:lvl8pPr marL="800089" indent="0">
              <a:buNone/>
              <a:defRPr sz="225"/>
            </a:lvl8pPr>
            <a:lvl9pPr marL="914388" indent="0">
              <a:buNone/>
              <a:defRPr sz="2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FB673D6B-EFFF-4177-B370-0E820F3233C0}" type="datetime1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4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3548" y="7680961"/>
            <a:ext cx="11704320" cy="90678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23548" y="980440"/>
            <a:ext cx="11704320" cy="6583680"/>
          </a:xfrm>
        </p:spPr>
        <p:txBody>
          <a:bodyPr/>
          <a:lstStyle>
            <a:lvl1pPr marL="0" indent="0">
              <a:buNone/>
              <a:defRPr sz="4400"/>
            </a:lvl1pPr>
            <a:lvl2pPr marL="114298" indent="0">
              <a:buNone/>
              <a:defRPr sz="700"/>
            </a:lvl2pPr>
            <a:lvl3pPr marL="228597" indent="0">
              <a:buNone/>
              <a:defRPr sz="600"/>
            </a:lvl3pPr>
            <a:lvl4pPr marL="342896" indent="0">
              <a:buNone/>
              <a:defRPr sz="500"/>
            </a:lvl4pPr>
            <a:lvl5pPr marL="457194" indent="0">
              <a:buNone/>
              <a:defRPr sz="500"/>
            </a:lvl5pPr>
            <a:lvl6pPr marL="571492" indent="0">
              <a:buNone/>
              <a:defRPr sz="500"/>
            </a:lvl6pPr>
            <a:lvl7pPr marL="685791" indent="0">
              <a:buNone/>
              <a:defRPr sz="500"/>
            </a:lvl7pPr>
            <a:lvl8pPr marL="800089" indent="0">
              <a:buNone/>
              <a:defRPr sz="500"/>
            </a:lvl8pPr>
            <a:lvl9pPr marL="914388" indent="0">
              <a:buNone/>
              <a:defRPr sz="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23548" y="8587742"/>
            <a:ext cx="11704320" cy="1287779"/>
          </a:xfrm>
        </p:spPr>
        <p:txBody>
          <a:bodyPr/>
          <a:lstStyle>
            <a:lvl1pPr marL="0" indent="0">
              <a:buNone/>
              <a:defRPr sz="2800"/>
            </a:lvl1pPr>
            <a:lvl2pPr marL="114298" indent="0">
              <a:buNone/>
              <a:defRPr sz="300"/>
            </a:lvl2pPr>
            <a:lvl3pPr marL="228597" indent="0">
              <a:buNone/>
              <a:defRPr sz="250"/>
            </a:lvl3pPr>
            <a:lvl4pPr marL="342896" indent="0">
              <a:buNone/>
              <a:defRPr sz="225"/>
            </a:lvl4pPr>
            <a:lvl5pPr marL="457194" indent="0">
              <a:buNone/>
              <a:defRPr sz="225"/>
            </a:lvl5pPr>
            <a:lvl6pPr marL="571492" indent="0">
              <a:buNone/>
              <a:defRPr sz="225"/>
            </a:lvl6pPr>
            <a:lvl7pPr marL="685791" indent="0">
              <a:buNone/>
              <a:defRPr sz="225"/>
            </a:lvl7pPr>
            <a:lvl8pPr marL="800089" indent="0">
              <a:buNone/>
              <a:defRPr sz="225"/>
            </a:lvl8pPr>
            <a:lvl9pPr marL="914388" indent="0">
              <a:buNone/>
              <a:defRPr sz="22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29622454-5EAF-4E2D-B9C8-628E315C1AFE}" type="datetime1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76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0C686B64-F848-40D3-8166-2FF8AD54235D}" type="datetime1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449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142720" y="439424"/>
            <a:ext cx="4389120" cy="9362440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5360" y="439424"/>
            <a:ext cx="12842240" cy="9362440"/>
          </a:xfrm>
        </p:spPr>
        <p:txBody>
          <a:bodyPr vert="eaVert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000"/>
            </a:lvl1pPr>
          </a:lstStyle>
          <a:p>
            <a:fld id="{0FE3B4E2-7D62-453E-8C96-EF01EEA0D5E6}" type="datetime1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14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1795781"/>
            <a:ext cx="1463040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763261"/>
            <a:ext cx="146304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13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05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960" y="2735582"/>
            <a:ext cx="16824960" cy="4564379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0960" y="7343142"/>
            <a:ext cx="16824960" cy="2400299"/>
          </a:xfrm>
        </p:spPr>
        <p:txBody>
          <a:bodyPr/>
          <a:lstStyle>
            <a:lvl1pPr marL="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603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2921000"/>
            <a:ext cx="8290560" cy="69621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875520" y="2921000"/>
            <a:ext cx="8290560" cy="69621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4037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661" y="584201"/>
            <a:ext cx="16824960" cy="212090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662" y="2689861"/>
            <a:ext cx="8252459" cy="1318259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3662" y="4008120"/>
            <a:ext cx="8252459" cy="58953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875520" y="2689861"/>
            <a:ext cx="8293101" cy="1318259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875520" y="4008120"/>
            <a:ext cx="8293101" cy="58953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291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14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783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662" y="731520"/>
            <a:ext cx="6291579" cy="256032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3101" y="1579881"/>
            <a:ext cx="9875520" cy="7797800"/>
          </a:xfrm>
        </p:spPr>
        <p:txBody>
          <a:bodyPr/>
          <a:lstStyle>
            <a:lvl1pPr>
              <a:defRPr sz="5120"/>
            </a:lvl1pPr>
            <a:lvl2pPr>
              <a:defRPr sz="4480"/>
            </a:lvl2pPr>
            <a:lvl3pPr>
              <a:defRPr sz="384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3662" y="3291840"/>
            <a:ext cx="6291579" cy="6098541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677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662" y="731520"/>
            <a:ext cx="6291579" cy="2560320"/>
          </a:xfrm>
        </p:spPr>
        <p:txBody>
          <a:bodyPr anchor="b"/>
          <a:lstStyle>
            <a:lvl1pPr>
              <a:defRPr sz="5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293101" y="1579881"/>
            <a:ext cx="9875520" cy="7797800"/>
          </a:xfrm>
        </p:spPr>
        <p:txBody>
          <a:bodyPr/>
          <a:lstStyle>
            <a:lvl1pPr marL="0" indent="0">
              <a:buNone/>
              <a:defRPr sz="5120"/>
            </a:lvl1pPr>
            <a:lvl2pPr marL="731520" indent="0">
              <a:buNone/>
              <a:defRPr sz="4480"/>
            </a:lvl2pPr>
            <a:lvl3pPr marL="1463040" indent="0">
              <a:buNone/>
              <a:defRPr sz="384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3662" y="3291840"/>
            <a:ext cx="6291579" cy="6098541"/>
          </a:xfrm>
        </p:spPr>
        <p:txBody>
          <a:bodyPr/>
          <a:lstStyle>
            <a:lvl1pPr marL="0" indent="0">
              <a:buNone/>
              <a:defRPr sz="2560"/>
            </a:lvl1pPr>
            <a:lvl2pPr marL="731520" indent="0">
              <a:buNone/>
              <a:defRPr sz="2240"/>
            </a:lvl2pPr>
            <a:lvl3pPr marL="1463040" indent="0">
              <a:buNone/>
              <a:defRPr sz="1920"/>
            </a:lvl3pPr>
            <a:lvl4pPr marL="2194560" indent="0">
              <a:buNone/>
              <a:defRPr sz="1600"/>
            </a:lvl4pPr>
            <a:lvl5pPr marL="2926080" indent="0">
              <a:buNone/>
              <a:defRPr sz="1600"/>
            </a:lvl5pPr>
            <a:lvl6pPr marL="3657600" indent="0">
              <a:buNone/>
              <a:defRPr sz="1600"/>
            </a:lvl6pPr>
            <a:lvl7pPr marL="4389120" indent="0">
              <a:buNone/>
              <a:defRPr sz="1600"/>
            </a:lvl7pPr>
            <a:lvl8pPr marL="5120640" indent="0">
              <a:buNone/>
              <a:defRPr sz="1600"/>
            </a:lvl8pPr>
            <a:lvl9pPr marL="585216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13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18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959840" y="584200"/>
            <a:ext cx="4206240" cy="92989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1120" y="584200"/>
            <a:ext cx="12374880" cy="929894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662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0"/>
            <a:ext cx="18044160" cy="731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853441"/>
            <a:ext cx="9753600" cy="9771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" y="10694130"/>
            <a:ext cx="4551680" cy="2808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ECD08-91D9-4CE9-B1FE-34F773FCE1B4}" type="datetime1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4960" y="10694130"/>
            <a:ext cx="6177280" cy="2808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Do Not Distribute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955520" y="10694130"/>
            <a:ext cx="4551680" cy="2808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B5CD5-0CEC-4E22-9ED5-CC23EB7BB2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731521"/>
            <a:ext cx="19507200" cy="2926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8" name="Picture 13" descr="NASA insigniaCMYK"/>
          <p:cNvPicPr preferRelativeResize="0"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7362" y="-2"/>
            <a:ext cx="877824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281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22859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724" indent="-85724" algn="l" defTabSz="228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85735" indent="-71437" algn="l" defTabSz="228597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285746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400045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514343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628642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742940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857238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971537" indent="-57149" algn="l" defTabSz="228597" rtl="0" eaLnBrk="1" latinLnBrk="0" hangingPunct="1">
        <a:spcBef>
          <a:spcPct val="20000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1pPr>
      <a:lvl2pPr marL="114298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2pPr>
      <a:lvl3pPr marL="228597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3pPr>
      <a:lvl4pPr marL="342896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4pPr>
      <a:lvl5pPr marL="457194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5pPr>
      <a:lvl6pPr marL="571492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6pPr>
      <a:lvl7pPr marL="685791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7pPr>
      <a:lvl8pPr marL="800089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8pPr>
      <a:lvl9pPr marL="914388" algn="l" defTabSz="228597" rtl="0" eaLnBrk="1" latinLnBrk="0" hangingPunct="1">
        <a:defRPr sz="4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584201"/>
            <a:ext cx="1682496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2921000"/>
            <a:ext cx="1682496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41120" y="10170161"/>
            <a:ext cx="438912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AB983-973E-49F5-8B7D-252B9BB942AA}" type="datetimeFigureOut">
              <a:rPr lang="en-US" smtClean="0"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61760" y="10170161"/>
            <a:ext cx="658368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776960" y="10170161"/>
            <a:ext cx="438912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97203-6E81-405C-9A9B-58D0B25C6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610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463040" rtl="0" eaLnBrk="1" latinLnBrk="0" hangingPunct="1">
        <a:lnSpc>
          <a:spcPct val="90000"/>
        </a:lnSpc>
        <a:spcBef>
          <a:spcPct val="0"/>
        </a:spcBef>
        <a:buNone/>
        <a:defRPr sz="7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146304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oshua.weisberger@nasa.gov" TargetMode="External"/><Relationship Id="rId2" Type="http://schemas.openxmlformats.org/officeDocument/2006/relationships/hyperlink" Target="mailto:brett.f.bathel@nasa.gov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stephen.b.jones@nasa.go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gif"/><Relationship Id="rId4" Type="http://schemas.openxmlformats.org/officeDocument/2006/relationships/image" Target="../media/image1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/>
              <a:t>Schlieren Capabilities for Arc-Heated Testing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Prepared by: Brett Bathel (</a:t>
            </a:r>
            <a:r>
              <a:rPr lang="en-US" sz="2800" dirty="0">
                <a:hlinkClick r:id="rId2"/>
              </a:rPr>
              <a:t>brett.f.bathel@nasa.gov</a:t>
            </a:r>
            <a:r>
              <a:rPr lang="en-US" sz="2800" dirty="0"/>
              <a:t>), Joshua Weisberger (</a:t>
            </a:r>
            <a:r>
              <a:rPr lang="en-US" sz="2800" dirty="0">
                <a:hlinkClick r:id="rId3"/>
              </a:rPr>
              <a:t>joshua.weisberger@nasa.gov</a:t>
            </a:r>
            <a:r>
              <a:rPr lang="en-US" sz="2800" dirty="0"/>
              <a:t>), Steve Jones (</a:t>
            </a:r>
            <a:r>
              <a:rPr lang="en-US" sz="2800" dirty="0">
                <a:hlinkClick r:id="rId4"/>
              </a:rPr>
              <a:t>stephen.b.jones@nasa.gov</a:t>
            </a:r>
            <a:r>
              <a:rPr lang="en-US" sz="2800" dirty="0"/>
              <a:t>)</a:t>
            </a:r>
          </a:p>
          <a:p>
            <a:r>
              <a:rPr lang="en-US" sz="2800" i="1" dirty="0"/>
              <a:t>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3577868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0504" y="731520"/>
            <a:ext cx="7314222" cy="53247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Schlieren-Based Imaging for LCAT Facility – Facility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/>
            <a:r>
              <a:rPr lang="en-US" dirty="0"/>
              <a:t>Understanding is that LCAT facility has both single-side optical access (side window) and two-sided optical access (top and bottom windows)</a:t>
            </a:r>
          </a:p>
          <a:p>
            <a:pPr marL="914400" lvl="1" indent="-457200"/>
            <a:r>
              <a:rPr lang="en-US" dirty="0"/>
              <a:t>Are the top and bottom windows considered to be ‘schlieren quality’?</a:t>
            </a:r>
          </a:p>
          <a:p>
            <a:pPr marL="1379538" lvl="2" indent="-465138"/>
            <a:r>
              <a:rPr lang="en-US" dirty="0"/>
              <a:t>Meaning fabricated such that the surface flatness was known and any wedge angles are aligned</a:t>
            </a:r>
          </a:p>
          <a:p>
            <a:pPr marL="914400" lvl="1" indent="-457200"/>
            <a:r>
              <a:rPr lang="en-US" dirty="0"/>
              <a:t>Do these two windows provide a direct line of site through the test section?</a:t>
            </a:r>
          </a:p>
          <a:p>
            <a:pPr marL="914400" lvl="1" indent="-457200"/>
            <a:r>
              <a:rPr lang="en-US" dirty="0"/>
              <a:t>What are the window diameters?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79086" y="6581508"/>
            <a:ext cx="6392090" cy="42530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279086" y="10412673"/>
            <a:ext cx="34355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1">
                    <a:lumMod val="65000"/>
                  </a:schemeClr>
                </a:solidFill>
              </a:rPr>
              <a:t>from Matt Wells (LaRC), 2016</a:t>
            </a:r>
          </a:p>
        </p:txBody>
      </p:sp>
    </p:spTree>
    <p:extLst>
      <p:ext uri="{BB962C8B-B14F-4D97-AF65-F5344CB8AC3E}">
        <p14:creationId xmlns:p14="http://schemas.microsoft.com/office/powerpoint/2010/main" val="3652666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Schlieren-Based Imaging for LCAT Facility – Schlieren Capabilities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/>
            <a:r>
              <a:rPr lang="en-US" dirty="0"/>
              <a:t>Model is a wedge-cylinder </a:t>
            </a:r>
          </a:p>
          <a:p>
            <a:pPr marL="914400" lvl="1" indent="-457200"/>
            <a:r>
              <a:rPr lang="en-US" dirty="0"/>
              <a:t>Assuming boundary layer thickness of approximately 2-3 mm</a:t>
            </a:r>
          </a:p>
          <a:p>
            <a:pPr marL="914400" lvl="1" indent="-457200"/>
            <a:r>
              <a:rPr lang="en-US" dirty="0"/>
              <a:t>How well resolved does the boundary layer flow need to be? (pixels/mm)</a:t>
            </a:r>
          </a:p>
          <a:p>
            <a:pPr marL="914400" lvl="1" indent="-457200"/>
            <a:r>
              <a:rPr lang="en-US" dirty="0"/>
              <a:t>What field-of-view is needed?</a:t>
            </a:r>
          </a:p>
          <a:p>
            <a:pPr marL="914400" lvl="1" indent="-457200"/>
            <a:r>
              <a:rPr lang="en-US" dirty="0"/>
              <a:t>What framing rates are needed to adequately describe the flow?</a:t>
            </a:r>
          </a:p>
          <a:p>
            <a:pPr marL="1379538" lvl="2" indent="-465138"/>
            <a:r>
              <a:rPr lang="en-US" dirty="0"/>
              <a:t>Low-speed/time average, high-speed (≥ 100 kHz) to capture unsteady phenomena, ultra high-speed (MHz)?</a:t>
            </a:r>
          </a:p>
          <a:p>
            <a:pPr marL="465138" indent="-465138"/>
            <a:r>
              <a:rPr lang="en-US" dirty="0"/>
              <a:t>Sensitivity</a:t>
            </a:r>
          </a:p>
          <a:p>
            <a:pPr marL="914400" lvl="1" indent="-465138"/>
            <a:r>
              <a:rPr lang="en-US" dirty="0"/>
              <a:t>Path-integrated: Schlieren, shadowgraph, direct shadowgraph, BOS</a:t>
            </a:r>
          </a:p>
          <a:p>
            <a:pPr marL="1371600" lvl="2" indent="-465138" defTabSz="284163"/>
            <a:r>
              <a:rPr lang="en-US" dirty="0"/>
              <a:t>Schlieren provides best sensitivity/cleanest images</a:t>
            </a:r>
          </a:p>
          <a:p>
            <a:pPr marL="1371600" lvl="2" indent="-465138" defTabSz="284163"/>
            <a:r>
              <a:rPr lang="en-US" dirty="0"/>
              <a:t>Direct shadowgraph and BOS are easiest to implement </a:t>
            </a:r>
          </a:p>
          <a:p>
            <a:pPr marL="1371600" lvl="2" indent="-465138" defTabSz="284163"/>
            <a:r>
              <a:rPr lang="en-US" dirty="0"/>
              <a:t>BOS is most quantitative</a:t>
            </a:r>
          </a:p>
          <a:p>
            <a:pPr marL="1485899" lvl="3" indent="-465138" defTabSz="284163"/>
            <a:r>
              <a:rPr lang="en-US" dirty="0"/>
              <a:t>We’re developing tomographic BOS for volumetric quantitative density measurements</a:t>
            </a:r>
          </a:p>
          <a:p>
            <a:pPr marL="1485899" lvl="3" indent="-465138" defTabSz="284163"/>
            <a:r>
              <a:rPr lang="en-US" dirty="0"/>
              <a:t>Recent advancements in analysis methods have drastically improved sensitivity</a:t>
            </a:r>
          </a:p>
          <a:p>
            <a:pPr marL="914400" lvl="1" indent="-465138"/>
            <a:r>
              <a:rPr lang="en-US" dirty="0"/>
              <a:t>Less path-integrated: Focusing schlieren</a:t>
            </a:r>
          </a:p>
          <a:p>
            <a:pPr marL="1371600" lvl="2" indent="-465138"/>
            <a:r>
              <a:rPr lang="en-US" dirty="0"/>
              <a:t>Similar sensitivity to conventional schlieren, but can reject signal away from focal plane – may be important is shear layers from facility nozzle obscure flow physics of interest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963150" y="801191"/>
            <a:ext cx="9544050" cy="5715000"/>
            <a:chOff x="9963150" y="801191"/>
            <a:chExt cx="9544050" cy="57150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63150" y="801191"/>
              <a:ext cx="9544050" cy="5715000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 rot="-300000">
              <a:off x="12009120" y="1272540"/>
              <a:ext cx="1472431" cy="136218"/>
            </a:xfrm>
            <a:prstGeom prst="line">
              <a:avLst/>
            </a:prstGeom>
            <a:ln w="28575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2316460" y="960508"/>
              <a:ext cx="10983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≈ 50 mm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6574975" y="6731000"/>
            <a:ext cx="2932225" cy="4122072"/>
            <a:chOff x="16205200" y="6731000"/>
            <a:chExt cx="2932225" cy="412207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222" r="4896"/>
            <a:stretch/>
          </p:blipFill>
          <p:spPr>
            <a:xfrm rot="16200000">
              <a:off x="15610277" y="7325923"/>
              <a:ext cx="4122072" cy="2932225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 flipH="1">
              <a:off x="16653252" y="7962325"/>
              <a:ext cx="6570" cy="1318685"/>
            </a:xfrm>
            <a:prstGeom prst="line">
              <a:avLst/>
            </a:prstGeom>
            <a:ln w="28575" cap="rnd"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6405860" y="7454811"/>
              <a:ext cx="10983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≈ 75 mm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9748309" y="6833212"/>
            <a:ext cx="3666529" cy="3657600"/>
            <a:chOff x="9818157" y="6833212"/>
            <a:chExt cx="3666529" cy="36576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18157" y="6833212"/>
              <a:ext cx="3657600" cy="3657600"/>
            </a:xfrm>
            <a:prstGeom prst="rect">
              <a:avLst/>
            </a:prstGeom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13415487" y="8496300"/>
              <a:ext cx="0" cy="382830"/>
            </a:xfrm>
            <a:prstGeom prst="line">
              <a:avLst/>
            </a:prstGeom>
            <a:ln w="28575" cap="rnd"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2386308" y="7737625"/>
              <a:ext cx="10983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</a:rPr>
                <a:t>≈ 25 mm</a:t>
              </a: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3650" y="8785270"/>
            <a:ext cx="2143248" cy="213603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4686" y="6689980"/>
            <a:ext cx="2368879" cy="209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15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Schlieren-Based Imaging for LCAT Facility – Prior LCAT Entry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/>
            <a:r>
              <a:rPr lang="en-US" dirty="0"/>
              <a:t>Prior entry we recommended the following</a:t>
            </a:r>
          </a:p>
          <a:p>
            <a:pPr marL="914400" lvl="1" indent="-457200"/>
            <a:r>
              <a:rPr lang="en-US" dirty="0"/>
              <a:t>BOS with patterned retro-reflective background</a:t>
            </a:r>
          </a:p>
          <a:p>
            <a:pPr marL="914400" lvl="1" indent="-457200"/>
            <a:r>
              <a:rPr lang="en-US" dirty="0"/>
              <a:t>Blue LED illumination to move away from most visible and NIR emission most likely present in flow</a:t>
            </a:r>
          </a:p>
          <a:p>
            <a:pPr marL="914400" lvl="1" indent="-457200"/>
            <a:r>
              <a:rPr lang="en-US" dirty="0"/>
              <a:t>Spectral low-pass filter on camera to further reject most visible and NIR emission</a:t>
            </a:r>
          </a:p>
          <a:p>
            <a:pPr marL="457200" indent="-457200"/>
            <a:r>
              <a:rPr lang="en-US" dirty="0"/>
              <a:t>Lessons learned</a:t>
            </a:r>
          </a:p>
          <a:p>
            <a:pPr marL="914400" lvl="1" indent="-457200"/>
            <a:r>
              <a:rPr lang="en-US" dirty="0"/>
              <a:t>The choice of camera matters – Commercial Nikon camera with noise suppression algorithms tries to correct the very thing we’re trying to measure (pattern shifts)</a:t>
            </a:r>
          </a:p>
          <a:p>
            <a:pPr marL="457200" indent="-457200"/>
            <a:r>
              <a:rPr lang="en-US" dirty="0"/>
              <a:t>Current capabilities</a:t>
            </a:r>
          </a:p>
          <a:p>
            <a:pPr marL="914400" lvl="1" indent="-457200"/>
            <a:r>
              <a:rPr lang="en-US" dirty="0"/>
              <a:t>We have significantly advanced processing algorithms for improved sensitivity</a:t>
            </a:r>
          </a:p>
          <a:p>
            <a:pPr marL="914400" lvl="1" indent="-457200"/>
            <a:r>
              <a:rPr lang="en-US" dirty="0"/>
              <a:t>Numerous research-grade cameras to provide greatly enhanced sensitivity/resolution</a:t>
            </a:r>
          </a:p>
          <a:p>
            <a:pPr marL="914400" lvl="1" indent="-457200"/>
            <a:r>
              <a:rPr lang="en-US" dirty="0"/>
              <a:t>High-speed capabilities (framing at 100s of kHz, MHz possible)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2000" y="760719"/>
            <a:ext cx="2686050" cy="358518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4913516" y="1633228"/>
            <a:ext cx="3570860" cy="176744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8450" y="4490709"/>
            <a:ext cx="6277916" cy="317588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7561" y="4464935"/>
            <a:ext cx="6277916" cy="31758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5050" y="8117476"/>
            <a:ext cx="5772150" cy="2857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8748" y="7952126"/>
            <a:ext cx="4711155" cy="14411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846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Duster Results from Boeing LCAT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046" y="3017488"/>
            <a:ext cx="7800975" cy="516255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046" y="3017488"/>
            <a:ext cx="7800975" cy="5162550"/>
          </a:xfrm>
          <a:prstGeom prst="rect">
            <a:avLst/>
          </a:prstGeom>
        </p:spPr>
      </p:pic>
      <p:sp>
        <p:nvSpPr>
          <p:cNvPr id="26" name="Freeform 25"/>
          <p:cNvSpPr/>
          <p:nvPr/>
        </p:nvSpPr>
        <p:spPr>
          <a:xfrm>
            <a:off x="5717933" y="5579713"/>
            <a:ext cx="1020750" cy="369840"/>
          </a:xfrm>
          <a:custGeom>
            <a:avLst/>
            <a:gdLst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698500 w 704850"/>
              <a:gd name="connsiteY2" fmla="*/ 152400 h 234950"/>
              <a:gd name="connsiteX3" fmla="*/ 692150 w 704850"/>
              <a:gd name="connsiteY3" fmla="*/ 234950 h 234950"/>
              <a:gd name="connsiteX4" fmla="*/ 19050 w 704850"/>
              <a:gd name="connsiteY4" fmla="*/ 171450 h 234950"/>
              <a:gd name="connsiteX5" fmla="*/ 0 w 704850"/>
              <a:gd name="connsiteY5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698500 w 704850"/>
              <a:gd name="connsiteY2" fmla="*/ 152400 h 234950"/>
              <a:gd name="connsiteX3" fmla="*/ 692150 w 704850"/>
              <a:gd name="connsiteY3" fmla="*/ 234950 h 234950"/>
              <a:gd name="connsiteX4" fmla="*/ 2381 w 704850"/>
              <a:gd name="connsiteY4" fmla="*/ 171450 h 234950"/>
              <a:gd name="connsiteX5" fmla="*/ 0 w 704850"/>
              <a:gd name="connsiteY5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701675 w 704850"/>
              <a:gd name="connsiteY2" fmla="*/ 92869 h 234950"/>
              <a:gd name="connsiteX3" fmla="*/ 698500 w 704850"/>
              <a:gd name="connsiteY3" fmla="*/ 152400 h 234950"/>
              <a:gd name="connsiteX4" fmla="*/ 692150 w 704850"/>
              <a:gd name="connsiteY4" fmla="*/ 234950 h 234950"/>
              <a:gd name="connsiteX5" fmla="*/ 2381 w 704850"/>
              <a:gd name="connsiteY5" fmla="*/ 171450 h 234950"/>
              <a:gd name="connsiteX6" fmla="*/ 0 w 704850"/>
              <a:gd name="connsiteY6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701675 w 704850"/>
              <a:gd name="connsiteY2" fmla="*/ 92869 h 234950"/>
              <a:gd name="connsiteX3" fmla="*/ 698500 w 704850"/>
              <a:gd name="connsiteY3" fmla="*/ 152400 h 234950"/>
              <a:gd name="connsiteX4" fmla="*/ 694531 w 704850"/>
              <a:gd name="connsiteY4" fmla="*/ 123825 h 234950"/>
              <a:gd name="connsiteX5" fmla="*/ 692150 w 704850"/>
              <a:gd name="connsiteY5" fmla="*/ 234950 h 234950"/>
              <a:gd name="connsiteX6" fmla="*/ 2381 w 704850"/>
              <a:gd name="connsiteY6" fmla="*/ 171450 h 234950"/>
              <a:gd name="connsiteX7" fmla="*/ 0 w 704850"/>
              <a:gd name="connsiteY7" fmla="*/ 0 h 234950"/>
              <a:gd name="connsiteX0" fmla="*/ 0 w 743954"/>
              <a:gd name="connsiteY0" fmla="*/ 0 h 234976"/>
              <a:gd name="connsiteX1" fmla="*/ 704850 w 743954"/>
              <a:gd name="connsiteY1" fmla="*/ 63500 h 234976"/>
              <a:gd name="connsiteX2" fmla="*/ 701675 w 743954"/>
              <a:gd name="connsiteY2" fmla="*/ 92869 h 234976"/>
              <a:gd name="connsiteX3" fmla="*/ 698500 w 743954"/>
              <a:gd name="connsiteY3" fmla="*/ 152400 h 234976"/>
              <a:gd name="connsiteX4" fmla="*/ 694531 w 743954"/>
              <a:gd name="connsiteY4" fmla="*/ 123825 h 234976"/>
              <a:gd name="connsiteX5" fmla="*/ 694531 w 743954"/>
              <a:gd name="connsiteY5" fmla="*/ 178594 h 234976"/>
              <a:gd name="connsiteX6" fmla="*/ 692150 w 743954"/>
              <a:gd name="connsiteY6" fmla="*/ 234950 h 234976"/>
              <a:gd name="connsiteX7" fmla="*/ 2381 w 743954"/>
              <a:gd name="connsiteY7" fmla="*/ 171450 h 234976"/>
              <a:gd name="connsiteX8" fmla="*/ 0 w 743954"/>
              <a:gd name="connsiteY8" fmla="*/ 0 h 234976"/>
              <a:gd name="connsiteX0" fmla="*/ 0 w 738833"/>
              <a:gd name="connsiteY0" fmla="*/ 0 h 234995"/>
              <a:gd name="connsiteX1" fmla="*/ 704850 w 738833"/>
              <a:gd name="connsiteY1" fmla="*/ 63500 h 234995"/>
              <a:gd name="connsiteX2" fmla="*/ 701675 w 738833"/>
              <a:gd name="connsiteY2" fmla="*/ 92869 h 234995"/>
              <a:gd name="connsiteX3" fmla="*/ 698500 w 738833"/>
              <a:gd name="connsiteY3" fmla="*/ 152400 h 234995"/>
              <a:gd name="connsiteX4" fmla="*/ 694531 w 738833"/>
              <a:gd name="connsiteY4" fmla="*/ 123825 h 234995"/>
              <a:gd name="connsiteX5" fmla="*/ 673100 w 738833"/>
              <a:gd name="connsiteY5" fmla="*/ 195262 h 234995"/>
              <a:gd name="connsiteX6" fmla="*/ 692150 w 738833"/>
              <a:gd name="connsiteY6" fmla="*/ 234950 h 234995"/>
              <a:gd name="connsiteX7" fmla="*/ 2381 w 738833"/>
              <a:gd name="connsiteY7" fmla="*/ 171450 h 234995"/>
              <a:gd name="connsiteX8" fmla="*/ 0 w 738833"/>
              <a:gd name="connsiteY8" fmla="*/ 0 h 234995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701675 w 704850"/>
              <a:gd name="connsiteY2" fmla="*/ 92869 h 234950"/>
              <a:gd name="connsiteX3" fmla="*/ 698500 w 704850"/>
              <a:gd name="connsiteY3" fmla="*/ 152400 h 234950"/>
              <a:gd name="connsiteX4" fmla="*/ 694531 w 704850"/>
              <a:gd name="connsiteY4" fmla="*/ 123825 h 234950"/>
              <a:gd name="connsiteX5" fmla="*/ 673100 w 704850"/>
              <a:gd name="connsiteY5" fmla="*/ 195262 h 234950"/>
              <a:gd name="connsiteX6" fmla="*/ 692150 w 704850"/>
              <a:gd name="connsiteY6" fmla="*/ 234950 h 234950"/>
              <a:gd name="connsiteX7" fmla="*/ 2381 w 704850"/>
              <a:gd name="connsiteY7" fmla="*/ 171450 h 234950"/>
              <a:gd name="connsiteX8" fmla="*/ 0 w 704850"/>
              <a:gd name="connsiteY8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701675 w 704850"/>
              <a:gd name="connsiteY2" fmla="*/ 92869 h 234950"/>
              <a:gd name="connsiteX3" fmla="*/ 669925 w 704850"/>
              <a:gd name="connsiteY3" fmla="*/ 154782 h 234950"/>
              <a:gd name="connsiteX4" fmla="*/ 694531 w 704850"/>
              <a:gd name="connsiteY4" fmla="*/ 123825 h 234950"/>
              <a:gd name="connsiteX5" fmla="*/ 673100 w 704850"/>
              <a:gd name="connsiteY5" fmla="*/ 195262 h 234950"/>
              <a:gd name="connsiteX6" fmla="*/ 692150 w 704850"/>
              <a:gd name="connsiteY6" fmla="*/ 234950 h 234950"/>
              <a:gd name="connsiteX7" fmla="*/ 2381 w 704850"/>
              <a:gd name="connsiteY7" fmla="*/ 171450 h 234950"/>
              <a:gd name="connsiteX8" fmla="*/ 0 w 704850"/>
              <a:gd name="connsiteY8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701675 w 704850"/>
              <a:gd name="connsiteY2" fmla="*/ 92869 h 234950"/>
              <a:gd name="connsiteX3" fmla="*/ 669925 w 704850"/>
              <a:gd name="connsiteY3" fmla="*/ 154782 h 234950"/>
              <a:gd name="connsiteX4" fmla="*/ 673100 w 704850"/>
              <a:gd name="connsiteY4" fmla="*/ 195262 h 234950"/>
              <a:gd name="connsiteX5" fmla="*/ 692150 w 704850"/>
              <a:gd name="connsiteY5" fmla="*/ 234950 h 234950"/>
              <a:gd name="connsiteX6" fmla="*/ 2381 w 704850"/>
              <a:gd name="connsiteY6" fmla="*/ 171450 h 234950"/>
              <a:gd name="connsiteX7" fmla="*/ 0 w 704850"/>
              <a:gd name="connsiteY7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692150 w 704850"/>
              <a:gd name="connsiteY2" fmla="*/ 102394 h 234950"/>
              <a:gd name="connsiteX3" fmla="*/ 669925 w 704850"/>
              <a:gd name="connsiteY3" fmla="*/ 154782 h 234950"/>
              <a:gd name="connsiteX4" fmla="*/ 673100 w 704850"/>
              <a:gd name="connsiteY4" fmla="*/ 195262 h 234950"/>
              <a:gd name="connsiteX5" fmla="*/ 692150 w 704850"/>
              <a:gd name="connsiteY5" fmla="*/ 234950 h 234950"/>
              <a:gd name="connsiteX6" fmla="*/ 2381 w 704850"/>
              <a:gd name="connsiteY6" fmla="*/ 171450 h 234950"/>
              <a:gd name="connsiteX7" fmla="*/ 0 w 704850"/>
              <a:gd name="connsiteY7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692150 w 704850"/>
              <a:gd name="connsiteY2" fmla="*/ 102394 h 234950"/>
              <a:gd name="connsiteX3" fmla="*/ 677069 w 704850"/>
              <a:gd name="connsiteY3" fmla="*/ 157163 h 234950"/>
              <a:gd name="connsiteX4" fmla="*/ 673100 w 704850"/>
              <a:gd name="connsiteY4" fmla="*/ 195262 h 234950"/>
              <a:gd name="connsiteX5" fmla="*/ 692150 w 704850"/>
              <a:gd name="connsiteY5" fmla="*/ 234950 h 234950"/>
              <a:gd name="connsiteX6" fmla="*/ 2381 w 704850"/>
              <a:gd name="connsiteY6" fmla="*/ 171450 h 234950"/>
              <a:gd name="connsiteX7" fmla="*/ 0 w 704850"/>
              <a:gd name="connsiteY7" fmla="*/ 0 h 234950"/>
              <a:gd name="connsiteX0" fmla="*/ 0 w 704850"/>
              <a:gd name="connsiteY0" fmla="*/ 0 h 234950"/>
              <a:gd name="connsiteX1" fmla="*/ 704850 w 704850"/>
              <a:gd name="connsiteY1" fmla="*/ 63500 h 234950"/>
              <a:gd name="connsiteX2" fmla="*/ 692150 w 704850"/>
              <a:gd name="connsiteY2" fmla="*/ 102394 h 234950"/>
              <a:gd name="connsiteX3" fmla="*/ 677069 w 704850"/>
              <a:gd name="connsiteY3" fmla="*/ 157163 h 234950"/>
              <a:gd name="connsiteX4" fmla="*/ 682625 w 704850"/>
              <a:gd name="connsiteY4" fmla="*/ 192881 h 234950"/>
              <a:gd name="connsiteX5" fmla="*/ 692150 w 704850"/>
              <a:gd name="connsiteY5" fmla="*/ 234950 h 234950"/>
              <a:gd name="connsiteX6" fmla="*/ 2381 w 704850"/>
              <a:gd name="connsiteY6" fmla="*/ 171450 h 234950"/>
              <a:gd name="connsiteX7" fmla="*/ 0 w 704850"/>
              <a:gd name="connsiteY7" fmla="*/ 0 h 234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4850" h="234950">
                <a:moveTo>
                  <a:pt x="0" y="0"/>
                </a:moveTo>
                <a:lnTo>
                  <a:pt x="704850" y="63500"/>
                </a:lnTo>
                <a:lnTo>
                  <a:pt x="692150" y="102394"/>
                </a:lnTo>
                <a:lnTo>
                  <a:pt x="677069" y="157163"/>
                </a:lnTo>
                <a:lnTo>
                  <a:pt x="682625" y="192881"/>
                </a:lnTo>
                <a:cubicBezTo>
                  <a:pt x="682228" y="211402"/>
                  <a:pt x="674158" y="176610"/>
                  <a:pt x="692150" y="234950"/>
                </a:cubicBezTo>
                <a:lnTo>
                  <a:pt x="2381" y="171450"/>
                </a:lnTo>
                <a:cubicBezTo>
                  <a:pt x="1587" y="114300"/>
                  <a:pt x="794" y="57150"/>
                  <a:pt x="0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Duster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539703" y="4579677"/>
            <a:ext cx="1162228" cy="102549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253734" y="4090696"/>
            <a:ext cx="1435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B050"/>
                </a:solidFill>
              </a:rPr>
              <a:t>Pattern shifts resulting from density variation</a:t>
            </a:r>
          </a:p>
        </p:txBody>
      </p:sp>
      <p:sp>
        <p:nvSpPr>
          <p:cNvPr id="29" name="Freeform 28"/>
          <p:cNvSpPr/>
          <p:nvPr/>
        </p:nvSpPr>
        <p:spPr>
          <a:xfrm>
            <a:off x="6402828" y="5605172"/>
            <a:ext cx="2717563" cy="555477"/>
          </a:xfrm>
          <a:custGeom>
            <a:avLst/>
            <a:gdLst>
              <a:gd name="connsiteX0" fmla="*/ 17092 w 2717563"/>
              <a:gd name="connsiteY0" fmla="*/ 34184 h 555477"/>
              <a:gd name="connsiteX1" fmla="*/ 538386 w 2717563"/>
              <a:gd name="connsiteY1" fmla="*/ 17092 h 555477"/>
              <a:gd name="connsiteX2" fmla="*/ 1042587 w 2717563"/>
              <a:gd name="connsiteY2" fmla="*/ 0 h 555477"/>
              <a:gd name="connsiteX3" fmla="*/ 1384419 w 2717563"/>
              <a:gd name="connsiteY3" fmla="*/ 17092 h 555477"/>
              <a:gd name="connsiteX4" fmla="*/ 2085174 w 2717563"/>
              <a:gd name="connsiteY4" fmla="*/ 34184 h 555477"/>
              <a:gd name="connsiteX5" fmla="*/ 2538101 w 2717563"/>
              <a:gd name="connsiteY5" fmla="*/ 59821 h 555477"/>
              <a:gd name="connsiteX6" fmla="*/ 2392823 w 2717563"/>
              <a:gd name="connsiteY6" fmla="*/ 119641 h 555477"/>
              <a:gd name="connsiteX7" fmla="*/ 2606468 w 2717563"/>
              <a:gd name="connsiteY7" fmla="*/ 128187 h 555477"/>
              <a:gd name="connsiteX8" fmla="*/ 2367186 w 2717563"/>
              <a:gd name="connsiteY8" fmla="*/ 179462 h 555477"/>
              <a:gd name="connsiteX9" fmla="*/ 2649197 w 2717563"/>
              <a:gd name="connsiteY9" fmla="*/ 205099 h 555477"/>
              <a:gd name="connsiteX10" fmla="*/ 2333002 w 2717563"/>
              <a:gd name="connsiteY10" fmla="*/ 247828 h 555477"/>
              <a:gd name="connsiteX11" fmla="*/ 2717563 w 2717563"/>
              <a:gd name="connsiteY11" fmla="*/ 299103 h 555477"/>
              <a:gd name="connsiteX12" fmla="*/ 2281728 w 2717563"/>
              <a:gd name="connsiteY12" fmla="*/ 316195 h 555477"/>
              <a:gd name="connsiteX13" fmla="*/ 2657743 w 2717563"/>
              <a:gd name="connsiteY13" fmla="*/ 376015 h 555477"/>
              <a:gd name="connsiteX14" fmla="*/ 2409914 w 2717563"/>
              <a:gd name="connsiteY14" fmla="*/ 410198 h 555477"/>
              <a:gd name="connsiteX15" fmla="*/ 2709017 w 2717563"/>
              <a:gd name="connsiteY15" fmla="*/ 487111 h 555477"/>
              <a:gd name="connsiteX16" fmla="*/ 2384277 w 2717563"/>
              <a:gd name="connsiteY16" fmla="*/ 487111 h 555477"/>
              <a:gd name="connsiteX17" fmla="*/ 2657743 w 2717563"/>
              <a:gd name="connsiteY17" fmla="*/ 555477 h 555477"/>
              <a:gd name="connsiteX18" fmla="*/ 1803163 w 2717563"/>
              <a:gd name="connsiteY18" fmla="*/ 487111 h 555477"/>
              <a:gd name="connsiteX19" fmla="*/ 1136591 w 2717563"/>
              <a:gd name="connsiteY19" fmla="*/ 401653 h 555477"/>
              <a:gd name="connsiteX20" fmla="*/ 350378 w 2717563"/>
              <a:gd name="connsiteY20" fmla="*/ 273466 h 555477"/>
              <a:gd name="connsiteX21" fmla="*/ 8546 w 2717563"/>
              <a:gd name="connsiteY21" fmla="*/ 222191 h 555477"/>
              <a:gd name="connsiteX22" fmla="*/ 0 w 2717563"/>
              <a:gd name="connsiteY22" fmla="*/ 153825 h 555477"/>
              <a:gd name="connsiteX23" fmla="*/ 0 w 2717563"/>
              <a:gd name="connsiteY23" fmla="*/ 85458 h 555477"/>
              <a:gd name="connsiteX24" fmla="*/ 17092 w 2717563"/>
              <a:gd name="connsiteY24" fmla="*/ 34184 h 555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717563" h="555477">
                <a:moveTo>
                  <a:pt x="17092" y="34184"/>
                </a:moveTo>
                <a:lnTo>
                  <a:pt x="538386" y="17092"/>
                </a:lnTo>
                <a:lnTo>
                  <a:pt x="1042587" y="0"/>
                </a:lnTo>
                <a:lnTo>
                  <a:pt x="1384419" y="17092"/>
                </a:lnTo>
                <a:lnTo>
                  <a:pt x="2085174" y="34184"/>
                </a:lnTo>
                <a:lnTo>
                  <a:pt x="2538101" y="59821"/>
                </a:lnTo>
                <a:lnTo>
                  <a:pt x="2392823" y="119641"/>
                </a:lnTo>
                <a:lnTo>
                  <a:pt x="2606468" y="128187"/>
                </a:lnTo>
                <a:lnTo>
                  <a:pt x="2367186" y="179462"/>
                </a:lnTo>
                <a:lnTo>
                  <a:pt x="2649197" y="205099"/>
                </a:lnTo>
                <a:lnTo>
                  <a:pt x="2333002" y="247828"/>
                </a:lnTo>
                <a:lnTo>
                  <a:pt x="2717563" y="299103"/>
                </a:lnTo>
                <a:lnTo>
                  <a:pt x="2281728" y="316195"/>
                </a:lnTo>
                <a:lnTo>
                  <a:pt x="2657743" y="376015"/>
                </a:lnTo>
                <a:lnTo>
                  <a:pt x="2409914" y="410198"/>
                </a:lnTo>
                <a:lnTo>
                  <a:pt x="2709017" y="487111"/>
                </a:lnTo>
                <a:lnTo>
                  <a:pt x="2384277" y="487111"/>
                </a:lnTo>
                <a:lnTo>
                  <a:pt x="2657743" y="555477"/>
                </a:lnTo>
                <a:lnTo>
                  <a:pt x="1803163" y="487111"/>
                </a:lnTo>
                <a:lnTo>
                  <a:pt x="1136591" y="401653"/>
                </a:lnTo>
                <a:lnTo>
                  <a:pt x="350378" y="273466"/>
                </a:lnTo>
                <a:lnTo>
                  <a:pt x="8546" y="222191"/>
                </a:lnTo>
                <a:lnTo>
                  <a:pt x="0" y="153825"/>
                </a:lnTo>
                <a:lnTo>
                  <a:pt x="0" y="85458"/>
                </a:lnTo>
                <a:lnTo>
                  <a:pt x="17092" y="34184"/>
                </a:lnTo>
                <a:close/>
              </a:path>
            </a:pathLst>
          </a:custGeom>
          <a:gradFill flip="none" rotWithShape="1">
            <a:gsLst>
              <a:gs pos="100000">
                <a:srgbClr val="FF0000">
                  <a:alpha val="5000"/>
                </a:srgbClr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6274642" y="2776514"/>
            <a:ext cx="452927" cy="13844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6738683" y="2776514"/>
            <a:ext cx="4740347" cy="11280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738683" y="2776514"/>
            <a:ext cx="1306273" cy="19143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543010" y="1220356"/>
            <a:ext cx="515857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Examples of pattern shifts resulting from non-density-related issues (noise correction?, white balance?, etc.)</a:t>
            </a:r>
          </a:p>
          <a:p>
            <a:r>
              <a:rPr lang="en-US" sz="1600" dirty="0">
                <a:solidFill>
                  <a:srgbClr val="FF0000"/>
                </a:solidFill>
              </a:rPr>
              <a:t>- Dots appear to either shift or appear/disappear between images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29905" y="1019070"/>
            <a:ext cx="32815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Put charts into slide-show mode and click back and forth between images 1 (no-flow) and 2 (duster flow)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31263" y="8275616"/>
            <a:ext cx="6142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/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5693" y="8275616"/>
            <a:ext cx="6142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b="1" dirty="0"/>
              <a:t>2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738683" y="2776514"/>
            <a:ext cx="6244491" cy="39742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00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boundary layer measurements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Schlieren Imaging</a:t>
            </a:r>
          </a:p>
        </p:txBody>
      </p:sp>
    </p:spTree>
    <p:extLst>
      <p:ext uri="{BB962C8B-B14F-4D97-AF65-F5344CB8AC3E}">
        <p14:creationId xmlns:p14="http://schemas.microsoft.com/office/powerpoint/2010/main" val="1204459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Langley Arc-Heated Scramjet Test Facility (AHSTF) and Mach 2 Flow Facility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/>
            <a:r>
              <a:rPr lang="en-US" dirty="0"/>
              <a:t>Fuel-Air Mixing Experiments in AHSTF</a:t>
            </a:r>
          </a:p>
          <a:p>
            <a:pPr lvl="1"/>
            <a:r>
              <a:rPr lang="en-US" dirty="0"/>
              <a:t>Comparison of CFD to NO PLIF and schlieren images</a:t>
            </a:r>
          </a:p>
          <a:p>
            <a:pPr lvl="1"/>
            <a:r>
              <a:rPr lang="en-US" dirty="0"/>
              <a:t>Low-speed (70 Hz) schlieren imaging with a 20 W white LED illuminator</a:t>
            </a:r>
          </a:p>
          <a:p>
            <a:pPr lvl="2"/>
            <a:r>
              <a:rPr lang="en-US" dirty="0"/>
              <a:t>Small (≈ 1”×1”×1”) machine vision cameras work well for this type of application</a:t>
            </a:r>
          </a:p>
          <a:p>
            <a:pPr lvl="3"/>
            <a:r>
              <a:rPr lang="en-US" dirty="0"/>
              <a:t>Global shutter, small pixels, high bit depth (&gt; 8)</a:t>
            </a:r>
          </a:p>
          <a:p>
            <a:pPr lvl="1"/>
            <a:r>
              <a:rPr lang="en-US" dirty="0"/>
              <a:t>Relative motion between camera and AHSTF resulting from facility vibration corrected through software</a:t>
            </a:r>
          </a:p>
          <a:p>
            <a:r>
              <a:rPr lang="en-US" dirty="0"/>
              <a:t>BOS Visualization of Fuel-Air Mixing in Mach 2 Flow</a:t>
            </a:r>
          </a:p>
          <a:p>
            <a:pPr lvl="1"/>
            <a:r>
              <a:rPr lang="en-US" dirty="0"/>
              <a:t>Low-speed cameras (50 Hz) captured influence of mixing schemes on shock train</a:t>
            </a:r>
          </a:p>
          <a:p>
            <a:pPr lvl="2"/>
            <a:r>
              <a:rPr lang="en-US" dirty="0" err="1"/>
              <a:t>LaVision</a:t>
            </a:r>
            <a:r>
              <a:rPr lang="en-US" dirty="0"/>
              <a:t> Imager </a:t>
            </a:r>
            <a:r>
              <a:rPr lang="en-US" dirty="0" err="1"/>
              <a:t>sCMOS</a:t>
            </a:r>
            <a:r>
              <a:rPr lang="en-US" dirty="0"/>
              <a:t> 5.5 </a:t>
            </a:r>
            <a:r>
              <a:rPr lang="en-US" dirty="0" err="1"/>
              <a:t>Mpixel</a:t>
            </a:r>
            <a:r>
              <a:rPr lang="en-US" dirty="0"/>
              <a:t> camera (16-bit)</a:t>
            </a:r>
          </a:p>
          <a:p>
            <a:pPr lvl="2"/>
            <a:r>
              <a:rPr lang="en-US" dirty="0"/>
              <a:t>Note, retro-reflective material was NOT used as the BOS background, instead heavy weight paper was used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6262" y="822825"/>
            <a:ext cx="5320937" cy="61229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0" y="2366196"/>
            <a:ext cx="4334964" cy="295069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3402491" y="8146622"/>
            <a:ext cx="5794323" cy="2477837"/>
            <a:chOff x="7029838" y="5663504"/>
            <a:chExt cx="2061350" cy="1019523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234"/>
            <a:stretch/>
          </p:blipFill>
          <p:spPr>
            <a:xfrm>
              <a:off x="7029838" y="5663504"/>
              <a:ext cx="2057400" cy="1019523"/>
            </a:xfrm>
            <a:prstGeom prst="rect">
              <a:avLst/>
            </a:prstGeom>
          </p:spPr>
        </p:pic>
        <p:sp>
          <p:nvSpPr>
            <p:cNvPr id="12" name="Freeform 11"/>
            <p:cNvSpPr/>
            <p:nvPr/>
          </p:nvSpPr>
          <p:spPr>
            <a:xfrm>
              <a:off x="7033788" y="5696931"/>
              <a:ext cx="2057400" cy="962193"/>
            </a:xfrm>
            <a:custGeom>
              <a:avLst/>
              <a:gdLst>
                <a:gd name="connsiteX0" fmla="*/ 0 w 7372350"/>
                <a:gd name="connsiteY0" fmla="*/ 500063 h 3486150"/>
                <a:gd name="connsiteX1" fmla="*/ 0 w 7372350"/>
                <a:gd name="connsiteY1" fmla="*/ 3038475 h 3486150"/>
                <a:gd name="connsiteX2" fmla="*/ 23812 w 7372350"/>
                <a:gd name="connsiteY2" fmla="*/ 3043238 h 3486150"/>
                <a:gd name="connsiteX3" fmla="*/ 38100 w 7372350"/>
                <a:gd name="connsiteY3" fmla="*/ 3062288 h 3486150"/>
                <a:gd name="connsiteX4" fmla="*/ 38100 w 7372350"/>
                <a:gd name="connsiteY4" fmla="*/ 3443288 h 3486150"/>
                <a:gd name="connsiteX5" fmla="*/ 723900 w 7372350"/>
                <a:gd name="connsiteY5" fmla="*/ 3443288 h 3486150"/>
                <a:gd name="connsiteX6" fmla="*/ 1076325 w 7372350"/>
                <a:gd name="connsiteY6" fmla="*/ 3224213 h 3486150"/>
                <a:gd name="connsiteX7" fmla="*/ 1095375 w 7372350"/>
                <a:gd name="connsiteY7" fmla="*/ 3105150 h 3486150"/>
                <a:gd name="connsiteX8" fmla="*/ 1114425 w 7372350"/>
                <a:gd name="connsiteY8" fmla="*/ 3067050 h 3486150"/>
                <a:gd name="connsiteX9" fmla="*/ 1157287 w 7372350"/>
                <a:gd name="connsiteY9" fmla="*/ 3043238 h 3486150"/>
                <a:gd name="connsiteX10" fmla="*/ 1200150 w 7372350"/>
                <a:gd name="connsiteY10" fmla="*/ 3048000 h 3486150"/>
                <a:gd name="connsiteX11" fmla="*/ 1204912 w 7372350"/>
                <a:gd name="connsiteY11" fmla="*/ 3119438 h 3486150"/>
                <a:gd name="connsiteX12" fmla="*/ 1209675 w 7372350"/>
                <a:gd name="connsiteY12" fmla="*/ 3143250 h 3486150"/>
                <a:gd name="connsiteX13" fmla="*/ 2228850 w 7372350"/>
                <a:gd name="connsiteY13" fmla="*/ 2481263 h 3486150"/>
                <a:gd name="connsiteX14" fmla="*/ 2943225 w 7372350"/>
                <a:gd name="connsiteY14" fmla="*/ 2457450 h 3486150"/>
                <a:gd name="connsiteX15" fmla="*/ 2405062 w 7372350"/>
                <a:gd name="connsiteY15" fmla="*/ 3028950 h 3486150"/>
                <a:gd name="connsiteX16" fmla="*/ 2466975 w 7372350"/>
                <a:gd name="connsiteY16" fmla="*/ 3043238 h 3486150"/>
                <a:gd name="connsiteX17" fmla="*/ 2495550 w 7372350"/>
                <a:gd name="connsiteY17" fmla="*/ 3086100 h 3486150"/>
                <a:gd name="connsiteX18" fmla="*/ 2495550 w 7372350"/>
                <a:gd name="connsiteY18" fmla="*/ 3438525 h 3486150"/>
                <a:gd name="connsiteX19" fmla="*/ 2505075 w 7372350"/>
                <a:gd name="connsiteY19" fmla="*/ 3457575 h 3486150"/>
                <a:gd name="connsiteX20" fmla="*/ 4619625 w 7372350"/>
                <a:gd name="connsiteY20" fmla="*/ 3457575 h 3486150"/>
                <a:gd name="connsiteX21" fmla="*/ 4619625 w 7372350"/>
                <a:gd name="connsiteY21" fmla="*/ 3048000 h 3486150"/>
                <a:gd name="connsiteX22" fmla="*/ 4667250 w 7372350"/>
                <a:gd name="connsiteY22" fmla="*/ 3009900 h 3486150"/>
                <a:gd name="connsiteX23" fmla="*/ 4705350 w 7372350"/>
                <a:gd name="connsiteY23" fmla="*/ 3005138 h 3486150"/>
                <a:gd name="connsiteX24" fmla="*/ 4748212 w 7372350"/>
                <a:gd name="connsiteY24" fmla="*/ 3014663 h 3486150"/>
                <a:gd name="connsiteX25" fmla="*/ 4814887 w 7372350"/>
                <a:gd name="connsiteY25" fmla="*/ 3043238 h 3486150"/>
                <a:gd name="connsiteX26" fmla="*/ 4814887 w 7372350"/>
                <a:gd name="connsiteY26" fmla="*/ 3438525 h 3486150"/>
                <a:gd name="connsiteX27" fmla="*/ 4857750 w 7372350"/>
                <a:gd name="connsiteY27" fmla="*/ 3486150 h 3486150"/>
                <a:gd name="connsiteX28" fmla="*/ 6086475 w 7372350"/>
                <a:gd name="connsiteY28" fmla="*/ 3486150 h 3486150"/>
                <a:gd name="connsiteX29" fmla="*/ 6086475 w 7372350"/>
                <a:gd name="connsiteY29" fmla="*/ 3067050 h 3486150"/>
                <a:gd name="connsiteX30" fmla="*/ 6115050 w 7372350"/>
                <a:gd name="connsiteY30" fmla="*/ 2981325 h 3486150"/>
                <a:gd name="connsiteX31" fmla="*/ 6157912 w 7372350"/>
                <a:gd name="connsiteY31" fmla="*/ 3005138 h 3486150"/>
                <a:gd name="connsiteX32" fmla="*/ 6196012 w 7372350"/>
                <a:gd name="connsiteY32" fmla="*/ 3009900 h 3486150"/>
                <a:gd name="connsiteX33" fmla="*/ 6224587 w 7372350"/>
                <a:gd name="connsiteY33" fmla="*/ 3062288 h 3486150"/>
                <a:gd name="connsiteX34" fmla="*/ 6224587 w 7372350"/>
                <a:gd name="connsiteY34" fmla="*/ 3486150 h 3486150"/>
                <a:gd name="connsiteX35" fmla="*/ 6348412 w 7372350"/>
                <a:gd name="connsiteY35" fmla="*/ 3486150 h 3486150"/>
                <a:gd name="connsiteX36" fmla="*/ 6348412 w 7372350"/>
                <a:gd name="connsiteY36" fmla="*/ 3024188 h 3486150"/>
                <a:gd name="connsiteX37" fmla="*/ 6376987 w 7372350"/>
                <a:gd name="connsiteY37" fmla="*/ 2990850 h 3486150"/>
                <a:gd name="connsiteX38" fmla="*/ 6424612 w 7372350"/>
                <a:gd name="connsiteY38" fmla="*/ 2981325 h 3486150"/>
                <a:gd name="connsiteX39" fmla="*/ 6462712 w 7372350"/>
                <a:gd name="connsiteY39" fmla="*/ 3028950 h 3486150"/>
                <a:gd name="connsiteX40" fmla="*/ 6462712 w 7372350"/>
                <a:gd name="connsiteY40" fmla="*/ 3486150 h 3486150"/>
                <a:gd name="connsiteX41" fmla="*/ 7372350 w 7372350"/>
                <a:gd name="connsiteY41" fmla="*/ 3486150 h 3486150"/>
                <a:gd name="connsiteX42" fmla="*/ 7339012 w 7372350"/>
                <a:gd name="connsiteY42" fmla="*/ 0 h 3486150"/>
                <a:gd name="connsiteX43" fmla="*/ 6443662 w 7372350"/>
                <a:gd name="connsiteY43" fmla="*/ 0 h 3486150"/>
                <a:gd name="connsiteX44" fmla="*/ 6443662 w 7372350"/>
                <a:gd name="connsiteY44" fmla="*/ 76200 h 3486150"/>
                <a:gd name="connsiteX45" fmla="*/ 6400800 w 7372350"/>
                <a:gd name="connsiteY45" fmla="*/ 119063 h 3486150"/>
                <a:gd name="connsiteX46" fmla="*/ 6372225 w 7372350"/>
                <a:gd name="connsiteY46" fmla="*/ 128588 h 3486150"/>
                <a:gd name="connsiteX47" fmla="*/ 6343650 w 7372350"/>
                <a:gd name="connsiteY47" fmla="*/ 114300 h 3486150"/>
                <a:gd name="connsiteX48" fmla="*/ 6315075 w 7372350"/>
                <a:gd name="connsiteY48" fmla="*/ 104775 h 3486150"/>
                <a:gd name="connsiteX49" fmla="*/ 6305550 w 7372350"/>
                <a:gd name="connsiteY49" fmla="*/ 57150 h 3486150"/>
                <a:gd name="connsiteX50" fmla="*/ 6305550 w 7372350"/>
                <a:gd name="connsiteY50" fmla="*/ 14288 h 3486150"/>
                <a:gd name="connsiteX51" fmla="*/ 6176962 w 7372350"/>
                <a:gd name="connsiteY51" fmla="*/ 14288 h 3486150"/>
                <a:gd name="connsiteX52" fmla="*/ 6176962 w 7372350"/>
                <a:gd name="connsiteY52" fmla="*/ 347663 h 3486150"/>
                <a:gd name="connsiteX53" fmla="*/ 6153150 w 7372350"/>
                <a:gd name="connsiteY53" fmla="*/ 414338 h 3486150"/>
                <a:gd name="connsiteX54" fmla="*/ 6119812 w 7372350"/>
                <a:gd name="connsiteY54" fmla="*/ 423863 h 3486150"/>
                <a:gd name="connsiteX55" fmla="*/ 6067425 w 7372350"/>
                <a:gd name="connsiteY55" fmla="*/ 376238 h 3486150"/>
                <a:gd name="connsiteX56" fmla="*/ 6067425 w 7372350"/>
                <a:gd name="connsiteY56" fmla="*/ 4763 h 3486150"/>
                <a:gd name="connsiteX57" fmla="*/ 4810125 w 7372350"/>
                <a:gd name="connsiteY57" fmla="*/ 4763 h 3486150"/>
                <a:gd name="connsiteX58" fmla="*/ 4805362 w 7372350"/>
                <a:gd name="connsiteY58" fmla="*/ 61913 h 3486150"/>
                <a:gd name="connsiteX59" fmla="*/ 4772025 w 7372350"/>
                <a:gd name="connsiteY59" fmla="*/ 114300 h 3486150"/>
                <a:gd name="connsiteX60" fmla="*/ 4705350 w 7372350"/>
                <a:gd name="connsiteY60" fmla="*/ 133350 h 3486150"/>
                <a:gd name="connsiteX61" fmla="*/ 4705350 w 7372350"/>
                <a:gd name="connsiteY61" fmla="*/ 376238 h 3486150"/>
                <a:gd name="connsiteX62" fmla="*/ 4676775 w 7372350"/>
                <a:gd name="connsiteY62" fmla="*/ 428625 h 3486150"/>
                <a:gd name="connsiteX63" fmla="*/ 4614862 w 7372350"/>
                <a:gd name="connsiteY63" fmla="*/ 395288 h 3486150"/>
                <a:gd name="connsiteX64" fmla="*/ 4586287 w 7372350"/>
                <a:gd name="connsiteY64" fmla="*/ 366713 h 3486150"/>
                <a:gd name="connsiteX65" fmla="*/ 4586287 w 7372350"/>
                <a:gd name="connsiteY65" fmla="*/ 4763 h 3486150"/>
                <a:gd name="connsiteX66" fmla="*/ 2481262 w 7372350"/>
                <a:gd name="connsiteY66" fmla="*/ 38100 h 3486150"/>
                <a:gd name="connsiteX67" fmla="*/ 2481262 w 7372350"/>
                <a:gd name="connsiteY67" fmla="*/ 361950 h 3486150"/>
                <a:gd name="connsiteX68" fmla="*/ 2443162 w 7372350"/>
                <a:gd name="connsiteY68" fmla="*/ 428625 h 3486150"/>
                <a:gd name="connsiteX69" fmla="*/ 2405062 w 7372350"/>
                <a:gd name="connsiteY69" fmla="*/ 433388 h 3486150"/>
                <a:gd name="connsiteX70" fmla="*/ 2357437 w 7372350"/>
                <a:gd name="connsiteY70" fmla="*/ 409575 h 3486150"/>
                <a:gd name="connsiteX71" fmla="*/ 2357437 w 7372350"/>
                <a:gd name="connsiteY71" fmla="*/ 61913 h 3486150"/>
                <a:gd name="connsiteX72" fmla="*/ 2319337 w 7372350"/>
                <a:gd name="connsiteY72" fmla="*/ 80963 h 3486150"/>
                <a:gd name="connsiteX73" fmla="*/ 2281237 w 7372350"/>
                <a:gd name="connsiteY73" fmla="*/ 114300 h 3486150"/>
                <a:gd name="connsiteX74" fmla="*/ 2205037 w 7372350"/>
                <a:gd name="connsiteY74" fmla="*/ 128588 h 3486150"/>
                <a:gd name="connsiteX75" fmla="*/ 2152650 w 7372350"/>
                <a:gd name="connsiteY75" fmla="*/ 85725 h 3486150"/>
                <a:gd name="connsiteX76" fmla="*/ 2147887 w 7372350"/>
                <a:gd name="connsiteY76" fmla="*/ 4763 h 3486150"/>
                <a:gd name="connsiteX77" fmla="*/ 1495425 w 7372350"/>
                <a:gd name="connsiteY77" fmla="*/ 23813 h 3486150"/>
                <a:gd name="connsiteX78" fmla="*/ 1495425 w 7372350"/>
                <a:gd name="connsiteY78" fmla="*/ 381000 h 3486150"/>
                <a:gd name="connsiteX79" fmla="*/ 1452562 w 7372350"/>
                <a:gd name="connsiteY79" fmla="*/ 447675 h 3486150"/>
                <a:gd name="connsiteX80" fmla="*/ 1423987 w 7372350"/>
                <a:gd name="connsiteY80" fmla="*/ 457200 h 3486150"/>
                <a:gd name="connsiteX81" fmla="*/ 1362075 w 7372350"/>
                <a:gd name="connsiteY81" fmla="*/ 404813 h 3486150"/>
                <a:gd name="connsiteX82" fmla="*/ 1362075 w 7372350"/>
                <a:gd name="connsiteY82" fmla="*/ 28575 h 3486150"/>
                <a:gd name="connsiteX83" fmla="*/ 1223962 w 7372350"/>
                <a:gd name="connsiteY83" fmla="*/ 33338 h 3486150"/>
                <a:gd name="connsiteX84" fmla="*/ 1214437 w 7372350"/>
                <a:gd name="connsiteY84" fmla="*/ 100013 h 3486150"/>
                <a:gd name="connsiteX85" fmla="*/ 1176337 w 7372350"/>
                <a:gd name="connsiteY85" fmla="*/ 142875 h 3486150"/>
                <a:gd name="connsiteX86" fmla="*/ 1114425 w 7372350"/>
                <a:gd name="connsiteY86" fmla="*/ 157163 h 3486150"/>
                <a:gd name="connsiteX87" fmla="*/ 1081087 w 7372350"/>
                <a:gd name="connsiteY87" fmla="*/ 133350 h 3486150"/>
                <a:gd name="connsiteX88" fmla="*/ 1057275 w 7372350"/>
                <a:gd name="connsiteY88" fmla="*/ 76200 h 3486150"/>
                <a:gd name="connsiteX89" fmla="*/ 1042987 w 7372350"/>
                <a:gd name="connsiteY89" fmla="*/ 33338 h 3486150"/>
                <a:gd name="connsiteX90" fmla="*/ 285750 w 7372350"/>
                <a:gd name="connsiteY90" fmla="*/ 47625 h 3486150"/>
                <a:gd name="connsiteX91" fmla="*/ 38100 w 7372350"/>
                <a:gd name="connsiteY91" fmla="*/ 52388 h 3486150"/>
                <a:gd name="connsiteX92" fmla="*/ 38100 w 7372350"/>
                <a:gd name="connsiteY92" fmla="*/ 461963 h 3486150"/>
                <a:gd name="connsiteX93" fmla="*/ 0 w 7372350"/>
                <a:gd name="connsiteY93" fmla="*/ 500063 h 348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7372350" h="3486150">
                  <a:moveTo>
                    <a:pt x="0" y="500063"/>
                  </a:moveTo>
                  <a:lnTo>
                    <a:pt x="0" y="3038475"/>
                  </a:lnTo>
                  <a:lnTo>
                    <a:pt x="23812" y="3043238"/>
                  </a:lnTo>
                  <a:lnTo>
                    <a:pt x="38100" y="3062288"/>
                  </a:lnTo>
                  <a:lnTo>
                    <a:pt x="38100" y="3443288"/>
                  </a:lnTo>
                  <a:lnTo>
                    <a:pt x="723900" y="3443288"/>
                  </a:lnTo>
                  <a:lnTo>
                    <a:pt x="1076325" y="3224213"/>
                  </a:lnTo>
                  <a:lnTo>
                    <a:pt x="1095375" y="3105150"/>
                  </a:lnTo>
                  <a:lnTo>
                    <a:pt x="1114425" y="3067050"/>
                  </a:lnTo>
                  <a:lnTo>
                    <a:pt x="1157287" y="3043238"/>
                  </a:lnTo>
                  <a:lnTo>
                    <a:pt x="1200150" y="3048000"/>
                  </a:lnTo>
                  <a:lnTo>
                    <a:pt x="1204912" y="3119438"/>
                  </a:lnTo>
                  <a:lnTo>
                    <a:pt x="1209675" y="3143250"/>
                  </a:lnTo>
                  <a:lnTo>
                    <a:pt x="2228850" y="2481263"/>
                  </a:lnTo>
                  <a:lnTo>
                    <a:pt x="2943225" y="2457450"/>
                  </a:lnTo>
                  <a:lnTo>
                    <a:pt x="2405062" y="3028950"/>
                  </a:lnTo>
                  <a:lnTo>
                    <a:pt x="2466975" y="3043238"/>
                  </a:lnTo>
                  <a:lnTo>
                    <a:pt x="2495550" y="3086100"/>
                  </a:lnTo>
                  <a:lnTo>
                    <a:pt x="2495550" y="3438525"/>
                  </a:lnTo>
                  <a:lnTo>
                    <a:pt x="2505075" y="3457575"/>
                  </a:lnTo>
                  <a:lnTo>
                    <a:pt x="4619625" y="3457575"/>
                  </a:lnTo>
                  <a:lnTo>
                    <a:pt x="4619625" y="3048000"/>
                  </a:lnTo>
                  <a:lnTo>
                    <a:pt x="4667250" y="3009900"/>
                  </a:lnTo>
                  <a:lnTo>
                    <a:pt x="4705350" y="3005138"/>
                  </a:lnTo>
                  <a:lnTo>
                    <a:pt x="4748212" y="3014663"/>
                  </a:lnTo>
                  <a:lnTo>
                    <a:pt x="4814887" y="3043238"/>
                  </a:lnTo>
                  <a:lnTo>
                    <a:pt x="4814887" y="3438525"/>
                  </a:lnTo>
                  <a:lnTo>
                    <a:pt x="4857750" y="3486150"/>
                  </a:lnTo>
                  <a:lnTo>
                    <a:pt x="6086475" y="3486150"/>
                  </a:lnTo>
                  <a:lnTo>
                    <a:pt x="6086475" y="3067050"/>
                  </a:lnTo>
                  <a:lnTo>
                    <a:pt x="6115050" y="2981325"/>
                  </a:lnTo>
                  <a:lnTo>
                    <a:pt x="6157912" y="3005138"/>
                  </a:lnTo>
                  <a:lnTo>
                    <a:pt x="6196012" y="3009900"/>
                  </a:lnTo>
                  <a:lnTo>
                    <a:pt x="6224587" y="3062288"/>
                  </a:lnTo>
                  <a:lnTo>
                    <a:pt x="6224587" y="3486150"/>
                  </a:lnTo>
                  <a:lnTo>
                    <a:pt x="6348412" y="3486150"/>
                  </a:lnTo>
                  <a:lnTo>
                    <a:pt x="6348412" y="3024188"/>
                  </a:lnTo>
                  <a:lnTo>
                    <a:pt x="6376987" y="2990850"/>
                  </a:lnTo>
                  <a:lnTo>
                    <a:pt x="6424612" y="2981325"/>
                  </a:lnTo>
                  <a:lnTo>
                    <a:pt x="6462712" y="3028950"/>
                  </a:lnTo>
                  <a:lnTo>
                    <a:pt x="6462712" y="3486150"/>
                  </a:lnTo>
                  <a:lnTo>
                    <a:pt x="7372350" y="3486150"/>
                  </a:lnTo>
                  <a:lnTo>
                    <a:pt x="7339012" y="0"/>
                  </a:lnTo>
                  <a:lnTo>
                    <a:pt x="6443662" y="0"/>
                  </a:lnTo>
                  <a:lnTo>
                    <a:pt x="6443662" y="76200"/>
                  </a:lnTo>
                  <a:lnTo>
                    <a:pt x="6400800" y="119063"/>
                  </a:lnTo>
                  <a:lnTo>
                    <a:pt x="6372225" y="128588"/>
                  </a:lnTo>
                  <a:lnTo>
                    <a:pt x="6343650" y="114300"/>
                  </a:lnTo>
                  <a:lnTo>
                    <a:pt x="6315075" y="104775"/>
                  </a:lnTo>
                  <a:lnTo>
                    <a:pt x="6305550" y="57150"/>
                  </a:lnTo>
                  <a:lnTo>
                    <a:pt x="6305550" y="14288"/>
                  </a:lnTo>
                  <a:lnTo>
                    <a:pt x="6176962" y="14288"/>
                  </a:lnTo>
                  <a:lnTo>
                    <a:pt x="6176962" y="347663"/>
                  </a:lnTo>
                  <a:lnTo>
                    <a:pt x="6153150" y="414338"/>
                  </a:lnTo>
                  <a:lnTo>
                    <a:pt x="6119812" y="423863"/>
                  </a:lnTo>
                  <a:lnTo>
                    <a:pt x="6067425" y="376238"/>
                  </a:lnTo>
                  <a:lnTo>
                    <a:pt x="6067425" y="4763"/>
                  </a:lnTo>
                  <a:lnTo>
                    <a:pt x="4810125" y="4763"/>
                  </a:lnTo>
                  <a:lnTo>
                    <a:pt x="4805362" y="61913"/>
                  </a:lnTo>
                  <a:lnTo>
                    <a:pt x="4772025" y="114300"/>
                  </a:lnTo>
                  <a:lnTo>
                    <a:pt x="4705350" y="133350"/>
                  </a:lnTo>
                  <a:lnTo>
                    <a:pt x="4705350" y="376238"/>
                  </a:lnTo>
                  <a:lnTo>
                    <a:pt x="4676775" y="428625"/>
                  </a:lnTo>
                  <a:lnTo>
                    <a:pt x="4614862" y="395288"/>
                  </a:lnTo>
                  <a:lnTo>
                    <a:pt x="4586287" y="366713"/>
                  </a:lnTo>
                  <a:lnTo>
                    <a:pt x="4586287" y="4763"/>
                  </a:lnTo>
                  <a:lnTo>
                    <a:pt x="2481262" y="38100"/>
                  </a:lnTo>
                  <a:lnTo>
                    <a:pt x="2481262" y="361950"/>
                  </a:lnTo>
                  <a:lnTo>
                    <a:pt x="2443162" y="428625"/>
                  </a:lnTo>
                  <a:lnTo>
                    <a:pt x="2405062" y="433388"/>
                  </a:lnTo>
                  <a:lnTo>
                    <a:pt x="2357437" y="409575"/>
                  </a:lnTo>
                  <a:lnTo>
                    <a:pt x="2357437" y="61913"/>
                  </a:lnTo>
                  <a:lnTo>
                    <a:pt x="2319337" y="80963"/>
                  </a:lnTo>
                  <a:lnTo>
                    <a:pt x="2281237" y="114300"/>
                  </a:lnTo>
                  <a:lnTo>
                    <a:pt x="2205037" y="128588"/>
                  </a:lnTo>
                  <a:lnTo>
                    <a:pt x="2152650" y="85725"/>
                  </a:lnTo>
                  <a:lnTo>
                    <a:pt x="2147887" y="4763"/>
                  </a:lnTo>
                  <a:lnTo>
                    <a:pt x="1495425" y="23813"/>
                  </a:lnTo>
                  <a:lnTo>
                    <a:pt x="1495425" y="381000"/>
                  </a:lnTo>
                  <a:lnTo>
                    <a:pt x="1452562" y="447675"/>
                  </a:lnTo>
                  <a:lnTo>
                    <a:pt x="1423987" y="457200"/>
                  </a:lnTo>
                  <a:lnTo>
                    <a:pt x="1362075" y="404813"/>
                  </a:lnTo>
                  <a:lnTo>
                    <a:pt x="1362075" y="28575"/>
                  </a:lnTo>
                  <a:lnTo>
                    <a:pt x="1223962" y="33338"/>
                  </a:lnTo>
                  <a:lnTo>
                    <a:pt x="1214437" y="100013"/>
                  </a:lnTo>
                  <a:lnTo>
                    <a:pt x="1176337" y="142875"/>
                  </a:lnTo>
                  <a:lnTo>
                    <a:pt x="1114425" y="157163"/>
                  </a:lnTo>
                  <a:lnTo>
                    <a:pt x="1081087" y="133350"/>
                  </a:lnTo>
                  <a:lnTo>
                    <a:pt x="1057275" y="76200"/>
                  </a:lnTo>
                  <a:lnTo>
                    <a:pt x="1042987" y="33338"/>
                  </a:lnTo>
                  <a:lnTo>
                    <a:pt x="285750" y="47625"/>
                  </a:lnTo>
                  <a:lnTo>
                    <a:pt x="38100" y="52388"/>
                  </a:lnTo>
                  <a:lnTo>
                    <a:pt x="38100" y="461963"/>
                  </a:lnTo>
                  <a:lnTo>
                    <a:pt x="0" y="500063"/>
                  </a:lnTo>
                  <a:close/>
                </a:path>
              </a:pathLst>
            </a:cu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4376" y="8219958"/>
            <a:ext cx="4999449" cy="234640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9753600" y="7027056"/>
            <a:ext cx="4955735" cy="2376959"/>
            <a:chOff x="309563" y="2340800"/>
            <a:chExt cx="7418822" cy="355834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9563" y="2340800"/>
              <a:ext cx="7418822" cy="3558349"/>
            </a:xfrm>
            <a:prstGeom prst="rect">
              <a:avLst/>
            </a:prstGeom>
          </p:spPr>
        </p:pic>
        <p:sp>
          <p:nvSpPr>
            <p:cNvPr id="9" name="Freeform 8"/>
            <p:cNvSpPr/>
            <p:nvPr/>
          </p:nvSpPr>
          <p:spPr>
            <a:xfrm>
              <a:off x="309563" y="2390775"/>
              <a:ext cx="7372350" cy="3486150"/>
            </a:xfrm>
            <a:custGeom>
              <a:avLst/>
              <a:gdLst>
                <a:gd name="connsiteX0" fmla="*/ 0 w 7372350"/>
                <a:gd name="connsiteY0" fmla="*/ 500063 h 3486150"/>
                <a:gd name="connsiteX1" fmla="*/ 0 w 7372350"/>
                <a:gd name="connsiteY1" fmla="*/ 3038475 h 3486150"/>
                <a:gd name="connsiteX2" fmla="*/ 23812 w 7372350"/>
                <a:gd name="connsiteY2" fmla="*/ 3043238 h 3486150"/>
                <a:gd name="connsiteX3" fmla="*/ 38100 w 7372350"/>
                <a:gd name="connsiteY3" fmla="*/ 3062288 h 3486150"/>
                <a:gd name="connsiteX4" fmla="*/ 38100 w 7372350"/>
                <a:gd name="connsiteY4" fmla="*/ 3443288 h 3486150"/>
                <a:gd name="connsiteX5" fmla="*/ 723900 w 7372350"/>
                <a:gd name="connsiteY5" fmla="*/ 3443288 h 3486150"/>
                <a:gd name="connsiteX6" fmla="*/ 1076325 w 7372350"/>
                <a:gd name="connsiteY6" fmla="*/ 3224213 h 3486150"/>
                <a:gd name="connsiteX7" fmla="*/ 1095375 w 7372350"/>
                <a:gd name="connsiteY7" fmla="*/ 3105150 h 3486150"/>
                <a:gd name="connsiteX8" fmla="*/ 1114425 w 7372350"/>
                <a:gd name="connsiteY8" fmla="*/ 3067050 h 3486150"/>
                <a:gd name="connsiteX9" fmla="*/ 1157287 w 7372350"/>
                <a:gd name="connsiteY9" fmla="*/ 3043238 h 3486150"/>
                <a:gd name="connsiteX10" fmla="*/ 1200150 w 7372350"/>
                <a:gd name="connsiteY10" fmla="*/ 3048000 h 3486150"/>
                <a:gd name="connsiteX11" fmla="*/ 1204912 w 7372350"/>
                <a:gd name="connsiteY11" fmla="*/ 3119438 h 3486150"/>
                <a:gd name="connsiteX12" fmla="*/ 1209675 w 7372350"/>
                <a:gd name="connsiteY12" fmla="*/ 3143250 h 3486150"/>
                <a:gd name="connsiteX13" fmla="*/ 2228850 w 7372350"/>
                <a:gd name="connsiteY13" fmla="*/ 2481263 h 3486150"/>
                <a:gd name="connsiteX14" fmla="*/ 2943225 w 7372350"/>
                <a:gd name="connsiteY14" fmla="*/ 2457450 h 3486150"/>
                <a:gd name="connsiteX15" fmla="*/ 2405062 w 7372350"/>
                <a:gd name="connsiteY15" fmla="*/ 3028950 h 3486150"/>
                <a:gd name="connsiteX16" fmla="*/ 2466975 w 7372350"/>
                <a:gd name="connsiteY16" fmla="*/ 3043238 h 3486150"/>
                <a:gd name="connsiteX17" fmla="*/ 2495550 w 7372350"/>
                <a:gd name="connsiteY17" fmla="*/ 3086100 h 3486150"/>
                <a:gd name="connsiteX18" fmla="*/ 2495550 w 7372350"/>
                <a:gd name="connsiteY18" fmla="*/ 3438525 h 3486150"/>
                <a:gd name="connsiteX19" fmla="*/ 2505075 w 7372350"/>
                <a:gd name="connsiteY19" fmla="*/ 3457575 h 3486150"/>
                <a:gd name="connsiteX20" fmla="*/ 4619625 w 7372350"/>
                <a:gd name="connsiteY20" fmla="*/ 3457575 h 3486150"/>
                <a:gd name="connsiteX21" fmla="*/ 4619625 w 7372350"/>
                <a:gd name="connsiteY21" fmla="*/ 3048000 h 3486150"/>
                <a:gd name="connsiteX22" fmla="*/ 4667250 w 7372350"/>
                <a:gd name="connsiteY22" fmla="*/ 3009900 h 3486150"/>
                <a:gd name="connsiteX23" fmla="*/ 4705350 w 7372350"/>
                <a:gd name="connsiteY23" fmla="*/ 3005138 h 3486150"/>
                <a:gd name="connsiteX24" fmla="*/ 4748212 w 7372350"/>
                <a:gd name="connsiteY24" fmla="*/ 3014663 h 3486150"/>
                <a:gd name="connsiteX25" fmla="*/ 4814887 w 7372350"/>
                <a:gd name="connsiteY25" fmla="*/ 3043238 h 3486150"/>
                <a:gd name="connsiteX26" fmla="*/ 4814887 w 7372350"/>
                <a:gd name="connsiteY26" fmla="*/ 3438525 h 3486150"/>
                <a:gd name="connsiteX27" fmla="*/ 4857750 w 7372350"/>
                <a:gd name="connsiteY27" fmla="*/ 3486150 h 3486150"/>
                <a:gd name="connsiteX28" fmla="*/ 6086475 w 7372350"/>
                <a:gd name="connsiteY28" fmla="*/ 3486150 h 3486150"/>
                <a:gd name="connsiteX29" fmla="*/ 6086475 w 7372350"/>
                <a:gd name="connsiteY29" fmla="*/ 3067050 h 3486150"/>
                <a:gd name="connsiteX30" fmla="*/ 6115050 w 7372350"/>
                <a:gd name="connsiteY30" fmla="*/ 2981325 h 3486150"/>
                <a:gd name="connsiteX31" fmla="*/ 6157912 w 7372350"/>
                <a:gd name="connsiteY31" fmla="*/ 3005138 h 3486150"/>
                <a:gd name="connsiteX32" fmla="*/ 6196012 w 7372350"/>
                <a:gd name="connsiteY32" fmla="*/ 3009900 h 3486150"/>
                <a:gd name="connsiteX33" fmla="*/ 6224587 w 7372350"/>
                <a:gd name="connsiteY33" fmla="*/ 3062288 h 3486150"/>
                <a:gd name="connsiteX34" fmla="*/ 6224587 w 7372350"/>
                <a:gd name="connsiteY34" fmla="*/ 3486150 h 3486150"/>
                <a:gd name="connsiteX35" fmla="*/ 6348412 w 7372350"/>
                <a:gd name="connsiteY35" fmla="*/ 3486150 h 3486150"/>
                <a:gd name="connsiteX36" fmla="*/ 6348412 w 7372350"/>
                <a:gd name="connsiteY36" fmla="*/ 3024188 h 3486150"/>
                <a:gd name="connsiteX37" fmla="*/ 6376987 w 7372350"/>
                <a:gd name="connsiteY37" fmla="*/ 2990850 h 3486150"/>
                <a:gd name="connsiteX38" fmla="*/ 6424612 w 7372350"/>
                <a:gd name="connsiteY38" fmla="*/ 2981325 h 3486150"/>
                <a:gd name="connsiteX39" fmla="*/ 6462712 w 7372350"/>
                <a:gd name="connsiteY39" fmla="*/ 3028950 h 3486150"/>
                <a:gd name="connsiteX40" fmla="*/ 6462712 w 7372350"/>
                <a:gd name="connsiteY40" fmla="*/ 3486150 h 3486150"/>
                <a:gd name="connsiteX41" fmla="*/ 7372350 w 7372350"/>
                <a:gd name="connsiteY41" fmla="*/ 3486150 h 3486150"/>
                <a:gd name="connsiteX42" fmla="*/ 7339012 w 7372350"/>
                <a:gd name="connsiteY42" fmla="*/ 0 h 3486150"/>
                <a:gd name="connsiteX43" fmla="*/ 6443662 w 7372350"/>
                <a:gd name="connsiteY43" fmla="*/ 0 h 3486150"/>
                <a:gd name="connsiteX44" fmla="*/ 6443662 w 7372350"/>
                <a:gd name="connsiteY44" fmla="*/ 76200 h 3486150"/>
                <a:gd name="connsiteX45" fmla="*/ 6400800 w 7372350"/>
                <a:gd name="connsiteY45" fmla="*/ 119063 h 3486150"/>
                <a:gd name="connsiteX46" fmla="*/ 6372225 w 7372350"/>
                <a:gd name="connsiteY46" fmla="*/ 128588 h 3486150"/>
                <a:gd name="connsiteX47" fmla="*/ 6343650 w 7372350"/>
                <a:gd name="connsiteY47" fmla="*/ 114300 h 3486150"/>
                <a:gd name="connsiteX48" fmla="*/ 6315075 w 7372350"/>
                <a:gd name="connsiteY48" fmla="*/ 104775 h 3486150"/>
                <a:gd name="connsiteX49" fmla="*/ 6305550 w 7372350"/>
                <a:gd name="connsiteY49" fmla="*/ 57150 h 3486150"/>
                <a:gd name="connsiteX50" fmla="*/ 6305550 w 7372350"/>
                <a:gd name="connsiteY50" fmla="*/ 14288 h 3486150"/>
                <a:gd name="connsiteX51" fmla="*/ 6176962 w 7372350"/>
                <a:gd name="connsiteY51" fmla="*/ 14288 h 3486150"/>
                <a:gd name="connsiteX52" fmla="*/ 6176962 w 7372350"/>
                <a:gd name="connsiteY52" fmla="*/ 347663 h 3486150"/>
                <a:gd name="connsiteX53" fmla="*/ 6153150 w 7372350"/>
                <a:gd name="connsiteY53" fmla="*/ 414338 h 3486150"/>
                <a:gd name="connsiteX54" fmla="*/ 6119812 w 7372350"/>
                <a:gd name="connsiteY54" fmla="*/ 423863 h 3486150"/>
                <a:gd name="connsiteX55" fmla="*/ 6067425 w 7372350"/>
                <a:gd name="connsiteY55" fmla="*/ 376238 h 3486150"/>
                <a:gd name="connsiteX56" fmla="*/ 6067425 w 7372350"/>
                <a:gd name="connsiteY56" fmla="*/ 4763 h 3486150"/>
                <a:gd name="connsiteX57" fmla="*/ 4810125 w 7372350"/>
                <a:gd name="connsiteY57" fmla="*/ 4763 h 3486150"/>
                <a:gd name="connsiteX58" fmla="*/ 4805362 w 7372350"/>
                <a:gd name="connsiteY58" fmla="*/ 61913 h 3486150"/>
                <a:gd name="connsiteX59" fmla="*/ 4772025 w 7372350"/>
                <a:gd name="connsiteY59" fmla="*/ 114300 h 3486150"/>
                <a:gd name="connsiteX60" fmla="*/ 4705350 w 7372350"/>
                <a:gd name="connsiteY60" fmla="*/ 133350 h 3486150"/>
                <a:gd name="connsiteX61" fmla="*/ 4705350 w 7372350"/>
                <a:gd name="connsiteY61" fmla="*/ 376238 h 3486150"/>
                <a:gd name="connsiteX62" fmla="*/ 4676775 w 7372350"/>
                <a:gd name="connsiteY62" fmla="*/ 428625 h 3486150"/>
                <a:gd name="connsiteX63" fmla="*/ 4614862 w 7372350"/>
                <a:gd name="connsiteY63" fmla="*/ 395288 h 3486150"/>
                <a:gd name="connsiteX64" fmla="*/ 4586287 w 7372350"/>
                <a:gd name="connsiteY64" fmla="*/ 366713 h 3486150"/>
                <a:gd name="connsiteX65" fmla="*/ 4586287 w 7372350"/>
                <a:gd name="connsiteY65" fmla="*/ 4763 h 3486150"/>
                <a:gd name="connsiteX66" fmla="*/ 2481262 w 7372350"/>
                <a:gd name="connsiteY66" fmla="*/ 38100 h 3486150"/>
                <a:gd name="connsiteX67" fmla="*/ 2481262 w 7372350"/>
                <a:gd name="connsiteY67" fmla="*/ 361950 h 3486150"/>
                <a:gd name="connsiteX68" fmla="*/ 2443162 w 7372350"/>
                <a:gd name="connsiteY68" fmla="*/ 428625 h 3486150"/>
                <a:gd name="connsiteX69" fmla="*/ 2405062 w 7372350"/>
                <a:gd name="connsiteY69" fmla="*/ 433388 h 3486150"/>
                <a:gd name="connsiteX70" fmla="*/ 2357437 w 7372350"/>
                <a:gd name="connsiteY70" fmla="*/ 409575 h 3486150"/>
                <a:gd name="connsiteX71" fmla="*/ 2357437 w 7372350"/>
                <a:gd name="connsiteY71" fmla="*/ 61913 h 3486150"/>
                <a:gd name="connsiteX72" fmla="*/ 2319337 w 7372350"/>
                <a:gd name="connsiteY72" fmla="*/ 80963 h 3486150"/>
                <a:gd name="connsiteX73" fmla="*/ 2281237 w 7372350"/>
                <a:gd name="connsiteY73" fmla="*/ 114300 h 3486150"/>
                <a:gd name="connsiteX74" fmla="*/ 2205037 w 7372350"/>
                <a:gd name="connsiteY74" fmla="*/ 128588 h 3486150"/>
                <a:gd name="connsiteX75" fmla="*/ 2152650 w 7372350"/>
                <a:gd name="connsiteY75" fmla="*/ 85725 h 3486150"/>
                <a:gd name="connsiteX76" fmla="*/ 2147887 w 7372350"/>
                <a:gd name="connsiteY76" fmla="*/ 4763 h 3486150"/>
                <a:gd name="connsiteX77" fmla="*/ 1495425 w 7372350"/>
                <a:gd name="connsiteY77" fmla="*/ 23813 h 3486150"/>
                <a:gd name="connsiteX78" fmla="*/ 1495425 w 7372350"/>
                <a:gd name="connsiteY78" fmla="*/ 381000 h 3486150"/>
                <a:gd name="connsiteX79" fmla="*/ 1452562 w 7372350"/>
                <a:gd name="connsiteY79" fmla="*/ 447675 h 3486150"/>
                <a:gd name="connsiteX80" fmla="*/ 1423987 w 7372350"/>
                <a:gd name="connsiteY80" fmla="*/ 457200 h 3486150"/>
                <a:gd name="connsiteX81" fmla="*/ 1362075 w 7372350"/>
                <a:gd name="connsiteY81" fmla="*/ 404813 h 3486150"/>
                <a:gd name="connsiteX82" fmla="*/ 1362075 w 7372350"/>
                <a:gd name="connsiteY82" fmla="*/ 28575 h 3486150"/>
                <a:gd name="connsiteX83" fmla="*/ 1223962 w 7372350"/>
                <a:gd name="connsiteY83" fmla="*/ 33338 h 3486150"/>
                <a:gd name="connsiteX84" fmla="*/ 1214437 w 7372350"/>
                <a:gd name="connsiteY84" fmla="*/ 100013 h 3486150"/>
                <a:gd name="connsiteX85" fmla="*/ 1176337 w 7372350"/>
                <a:gd name="connsiteY85" fmla="*/ 142875 h 3486150"/>
                <a:gd name="connsiteX86" fmla="*/ 1114425 w 7372350"/>
                <a:gd name="connsiteY86" fmla="*/ 157163 h 3486150"/>
                <a:gd name="connsiteX87" fmla="*/ 1081087 w 7372350"/>
                <a:gd name="connsiteY87" fmla="*/ 133350 h 3486150"/>
                <a:gd name="connsiteX88" fmla="*/ 1057275 w 7372350"/>
                <a:gd name="connsiteY88" fmla="*/ 76200 h 3486150"/>
                <a:gd name="connsiteX89" fmla="*/ 1042987 w 7372350"/>
                <a:gd name="connsiteY89" fmla="*/ 33338 h 3486150"/>
                <a:gd name="connsiteX90" fmla="*/ 285750 w 7372350"/>
                <a:gd name="connsiteY90" fmla="*/ 47625 h 3486150"/>
                <a:gd name="connsiteX91" fmla="*/ 38100 w 7372350"/>
                <a:gd name="connsiteY91" fmla="*/ 52388 h 3486150"/>
                <a:gd name="connsiteX92" fmla="*/ 38100 w 7372350"/>
                <a:gd name="connsiteY92" fmla="*/ 461963 h 3486150"/>
                <a:gd name="connsiteX93" fmla="*/ 0 w 7372350"/>
                <a:gd name="connsiteY93" fmla="*/ 500063 h 348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7372350" h="3486150">
                  <a:moveTo>
                    <a:pt x="0" y="500063"/>
                  </a:moveTo>
                  <a:lnTo>
                    <a:pt x="0" y="3038475"/>
                  </a:lnTo>
                  <a:lnTo>
                    <a:pt x="23812" y="3043238"/>
                  </a:lnTo>
                  <a:lnTo>
                    <a:pt x="38100" y="3062288"/>
                  </a:lnTo>
                  <a:lnTo>
                    <a:pt x="38100" y="3443288"/>
                  </a:lnTo>
                  <a:lnTo>
                    <a:pt x="723900" y="3443288"/>
                  </a:lnTo>
                  <a:lnTo>
                    <a:pt x="1076325" y="3224213"/>
                  </a:lnTo>
                  <a:lnTo>
                    <a:pt x="1095375" y="3105150"/>
                  </a:lnTo>
                  <a:lnTo>
                    <a:pt x="1114425" y="3067050"/>
                  </a:lnTo>
                  <a:lnTo>
                    <a:pt x="1157287" y="3043238"/>
                  </a:lnTo>
                  <a:lnTo>
                    <a:pt x="1200150" y="3048000"/>
                  </a:lnTo>
                  <a:lnTo>
                    <a:pt x="1204912" y="3119438"/>
                  </a:lnTo>
                  <a:lnTo>
                    <a:pt x="1209675" y="3143250"/>
                  </a:lnTo>
                  <a:lnTo>
                    <a:pt x="2228850" y="2481263"/>
                  </a:lnTo>
                  <a:lnTo>
                    <a:pt x="2943225" y="2457450"/>
                  </a:lnTo>
                  <a:lnTo>
                    <a:pt x="2405062" y="3028950"/>
                  </a:lnTo>
                  <a:lnTo>
                    <a:pt x="2466975" y="3043238"/>
                  </a:lnTo>
                  <a:lnTo>
                    <a:pt x="2495550" y="3086100"/>
                  </a:lnTo>
                  <a:lnTo>
                    <a:pt x="2495550" y="3438525"/>
                  </a:lnTo>
                  <a:lnTo>
                    <a:pt x="2505075" y="3457575"/>
                  </a:lnTo>
                  <a:lnTo>
                    <a:pt x="4619625" y="3457575"/>
                  </a:lnTo>
                  <a:lnTo>
                    <a:pt x="4619625" y="3048000"/>
                  </a:lnTo>
                  <a:lnTo>
                    <a:pt x="4667250" y="3009900"/>
                  </a:lnTo>
                  <a:lnTo>
                    <a:pt x="4705350" y="3005138"/>
                  </a:lnTo>
                  <a:lnTo>
                    <a:pt x="4748212" y="3014663"/>
                  </a:lnTo>
                  <a:lnTo>
                    <a:pt x="4814887" y="3043238"/>
                  </a:lnTo>
                  <a:lnTo>
                    <a:pt x="4814887" y="3438525"/>
                  </a:lnTo>
                  <a:lnTo>
                    <a:pt x="4857750" y="3486150"/>
                  </a:lnTo>
                  <a:lnTo>
                    <a:pt x="6086475" y="3486150"/>
                  </a:lnTo>
                  <a:lnTo>
                    <a:pt x="6086475" y="3067050"/>
                  </a:lnTo>
                  <a:lnTo>
                    <a:pt x="6115050" y="2981325"/>
                  </a:lnTo>
                  <a:lnTo>
                    <a:pt x="6157912" y="3005138"/>
                  </a:lnTo>
                  <a:lnTo>
                    <a:pt x="6196012" y="3009900"/>
                  </a:lnTo>
                  <a:lnTo>
                    <a:pt x="6224587" y="3062288"/>
                  </a:lnTo>
                  <a:lnTo>
                    <a:pt x="6224587" y="3486150"/>
                  </a:lnTo>
                  <a:lnTo>
                    <a:pt x="6348412" y="3486150"/>
                  </a:lnTo>
                  <a:lnTo>
                    <a:pt x="6348412" y="3024188"/>
                  </a:lnTo>
                  <a:lnTo>
                    <a:pt x="6376987" y="2990850"/>
                  </a:lnTo>
                  <a:lnTo>
                    <a:pt x="6424612" y="2981325"/>
                  </a:lnTo>
                  <a:lnTo>
                    <a:pt x="6462712" y="3028950"/>
                  </a:lnTo>
                  <a:lnTo>
                    <a:pt x="6462712" y="3486150"/>
                  </a:lnTo>
                  <a:lnTo>
                    <a:pt x="7372350" y="3486150"/>
                  </a:lnTo>
                  <a:lnTo>
                    <a:pt x="7339012" y="0"/>
                  </a:lnTo>
                  <a:lnTo>
                    <a:pt x="6443662" y="0"/>
                  </a:lnTo>
                  <a:lnTo>
                    <a:pt x="6443662" y="76200"/>
                  </a:lnTo>
                  <a:lnTo>
                    <a:pt x="6400800" y="119063"/>
                  </a:lnTo>
                  <a:lnTo>
                    <a:pt x="6372225" y="128588"/>
                  </a:lnTo>
                  <a:lnTo>
                    <a:pt x="6343650" y="114300"/>
                  </a:lnTo>
                  <a:lnTo>
                    <a:pt x="6315075" y="104775"/>
                  </a:lnTo>
                  <a:lnTo>
                    <a:pt x="6305550" y="57150"/>
                  </a:lnTo>
                  <a:lnTo>
                    <a:pt x="6305550" y="14288"/>
                  </a:lnTo>
                  <a:lnTo>
                    <a:pt x="6176962" y="14288"/>
                  </a:lnTo>
                  <a:lnTo>
                    <a:pt x="6176962" y="347663"/>
                  </a:lnTo>
                  <a:lnTo>
                    <a:pt x="6153150" y="414338"/>
                  </a:lnTo>
                  <a:lnTo>
                    <a:pt x="6119812" y="423863"/>
                  </a:lnTo>
                  <a:lnTo>
                    <a:pt x="6067425" y="376238"/>
                  </a:lnTo>
                  <a:lnTo>
                    <a:pt x="6067425" y="4763"/>
                  </a:lnTo>
                  <a:lnTo>
                    <a:pt x="4810125" y="4763"/>
                  </a:lnTo>
                  <a:lnTo>
                    <a:pt x="4805362" y="61913"/>
                  </a:lnTo>
                  <a:lnTo>
                    <a:pt x="4772025" y="114300"/>
                  </a:lnTo>
                  <a:lnTo>
                    <a:pt x="4705350" y="133350"/>
                  </a:lnTo>
                  <a:lnTo>
                    <a:pt x="4705350" y="376238"/>
                  </a:lnTo>
                  <a:lnTo>
                    <a:pt x="4676775" y="428625"/>
                  </a:lnTo>
                  <a:lnTo>
                    <a:pt x="4614862" y="395288"/>
                  </a:lnTo>
                  <a:lnTo>
                    <a:pt x="4586287" y="366713"/>
                  </a:lnTo>
                  <a:lnTo>
                    <a:pt x="4586287" y="4763"/>
                  </a:lnTo>
                  <a:lnTo>
                    <a:pt x="2481262" y="38100"/>
                  </a:lnTo>
                  <a:lnTo>
                    <a:pt x="2481262" y="361950"/>
                  </a:lnTo>
                  <a:lnTo>
                    <a:pt x="2443162" y="428625"/>
                  </a:lnTo>
                  <a:lnTo>
                    <a:pt x="2405062" y="433388"/>
                  </a:lnTo>
                  <a:lnTo>
                    <a:pt x="2357437" y="409575"/>
                  </a:lnTo>
                  <a:lnTo>
                    <a:pt x="2357437" y="61913"/>
                  </a:lnTo>
                  <a:lnTo>
                    <a:pt x="2319337" y="80963"/>
                  </a:lnTo>
                  <a:lnTo>
                    <a:pt x="2281237" y="114300"/>
                  </a:lnTo>
                  <a:lnTo>
                    <a:pt x="2205037" y="128588"/>
                  </a:lnTo>
                  <a:lnTo>
                    <a:pt x="2152650" y="85725"/>
                  </a:lnTo>
                  <a:lnTo>
                    <a:pt x="2147887" y="4763"/>
                  </a:lnTo>
                  <a:lnTo>
                    <a:pt x="1495425" y="23813"/>
                  </a:lnTo>
                  <a:lnTo>
                    <a:pt x="1495425" y="381000"/>
                  </a:lnTo>
                  <a:lnTo>
                    <a:pt x="1452562" y="447675"/>
                  </a:lnTo>
                  <a:lnTo>
                    <a:pt x="1423987" y="457200"/>
                  </a:lnTo>
                  <a:lnTo>
                    <a:pt x="1362075" y="404813"/>
                  </a:lnTo>
                  <a:lnTo>
                    <a:pt x="1362075" y="28575"/>
                  </a:lnTo>
                  <a:lnTo>
                    <a:pt x="1223962" y="33338"/>
                  </a:lnTo>
                  <a:lnTo>
                    <a:pt x="1214437" y="100013"/>
                  </a:lnTo>
                  <a:lnTo>
                    <a:pt x="1176337" y="142875"/>
                  </a:lnTo>
                  <a:lnTo>
                    <a:pt x="1114425" y="157163"/>
                  </a:lnTo>
                  <a:lnTo>
                    <a:pt x="1081087" y="133350"/>
                  </a:lnTo>
                  <a:lnTo>
                    <a:pt x="1057275" y="76200"/>
                  </a:lnTo>
                  <a:lnTo>
                    <a:pt x="1042987" y="33338"/>
                  </a:lnTo>
                  <a:lnTo>
                    <a:pt x="285750" y="47625"/>
                  </a:lnTo>
                  <a:lnTo>
                    <a:pt x="38100" y="52388"/>
                  </a:lnTo>
                  <a:lnTo>
                    <a:pt x="38100" y="461963"/>
                  </a:lnTo>
                  <a:lnTo>
                    <a:pt x="0" y="500063"/>
                  </a:lnTo>
                  <a:close/>
                </a:path>
              </a:pathLst>
            </a:cu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1321" y="933831"/>
            <a:ext cx="4587243" cy="142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19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Langley 20-Inch and 15-Inch Mach 6 Air Tunnels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3441"/>
            <a:ext cx="9686441" cy="977101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High-Speed Imaging of Shockwave/Boundary-Layer Interaction in 20-Inch Mach 6 Air Tunnel</a:t>
            </a:r>
          </a:p>
          <a:p>
            <a:pPr lvl="1"/>
            <a:r>
              <a:rPr lang="en-US" dirty="0"/>
              <a:t>Pulsed LED light source (&lt; 1 </a:t>
            </a:r>
            <a:r>
              <a:rPr lang="el-GR" dirty="0"/>
              <a:t>μ</a:t>
            </a:r>
            <a:r>
              <a:rPr lang="en-US" dirty="0"/>
              <a:t>s), 100 kHz framing rate</a:t>
            </a:r>
          </a:p>
          <a:p>
            <a:pPr lvl="1"/>
            <a:r>
              <a:rPr lang="en-US" dirty="0"/>
              <a:t>Visualization of interaction region to identify spectral and modal characteristics specific to laminar, transitional, and turbulent incoming boundary layers</a:t>
            </a:r>
          </a:p>
          <a:p>
            <a:pPr lvl="1"/>
            <a:r>
              <a:rPr lang="en-US" dirty="0"/>
              <a:t>Imaging optics can be changed to better resolve boundary layer</a:t>
            </a:r>
          </a:p>
          <a:p>
            <a:r>
              <a:rPr lang="en-US" dirty="0"/>
              <a:t>Compression Corner Visualization in 15-Inch Mach 6 Air Tunnel</a:t>
            </a:r>
          </a:p>
          <a:p>
            <a:pPr lvl="1"/>
            <a:r>
              <a:rPr lang="en-US" dirty="0"/>
              <a:t>Used a variety of schlieren-based techniques to visualize wedge model flow with compression ramp</a:t>
            </a:r>
          </a:p>
          <a:p>
            <a:pPr lvl="1"/>
            <a:r>
              <a:rPr lang="en-US" dirty="0"/>
              <a:t>3M Scotchlite 7610 (900X) retroreflective background used for shadowgraph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853441"/>
            <a:ext cx="9144000" cy="16430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399" y="2618427"/>
            <a:ext cx="9144000" cy="164306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972799" y="7813347"/>
            <a:ext cx="7315200" cy="28841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72799" y="4849832"/>
            <a:ext cx="7315200" cy="28698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58399" y="853441"/>
            <a:ext cx="22639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Time-resolved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399" y="2636943"/>
            <a:ext cx="1552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Averaged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799" y="4849832"/>
            <a:ext cx="45304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Schlieren w/Parabolic Mirrors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799" y="7824322"/>
            <a:ext cx="66014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Shadowgraph w/Retroreflective Background</a:t>
            </a:r>
          </a:p>
        </p:txBody>
      </p:sp>
    </p:spTree>
    <p:extLst>
      <p:ext uri="{BB962C8B-B14F-4D97-AF65-F5344CB8AC3E}">
        <p14:creationId xmlns:p14="http://schemas.microsoft.com/office/powerpoint/2010/main" val="59648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 for LCAT Testing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3441"/>
            <a:ext cx="12956583" cy="977101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Challenges associated with schlieren imaging</a:t>
            </a:r>
          </a:p>
          <a:p>
            <a:pPr lvl="1"/>
            <a:r>
              <a:rPr lang="en-US" dirty="0"/>
              <a:t>Never attempted in LCAT, although bottom window was installed to enable the technique</a:t>
            </a:r>
          </a:p>
          <a:p>
            <a:pPr lvl="1"/>
            <a:r>
              <a:rPr lang="en-US" dirty="0"/>
              <a:t>Is lower window matched to top window (parallelism, surface quality)?</a:t>
            </a:r>
          </a:p>
          <a:p>
            <a:pPr lvl="2"/>
            <a:r>
              <a:rPr lang="en-US" dirty="0"/>
              <a:t>Could instead perform shadowgraph imaging with retroreflective background and only use top window</a:t>
            </a:r>
          </a:p>
          <a:p>
            <a:pPr lvl="1"/>
            <a:r>
              <a:rPr lang="en-US" dirty="0"/>
              <a:t>Relative motion between test article and camera during a run, when a vacuum is applied, and when the cabin is heated</a:t>
            </a:r>
          </a:p>
          <a:p>
            <a:pPr lvl="1"/>
            <a:r>
              <a:rPr lang="en-US" dirty="0"/>
              <a:t>If time-resolved images are desired, nozzle shear lay and large temperature differences between cabin and nozzle flow will produce interfering flow structures</a:t>
            </a:r>
          </a:p>
          <a:p>
            <a:pPr lvl="2"/>
            <a:r>
              <a:rPr lang="en-US" dirty="0"/>
              <a:t>Focusing schlieren</a:t>
            </a:r>
          </a:p>
          <a:p>
            <a:pPr lvl="1"/>
            <a:endParaRPr lang="en-US" dirty="0"/>
          </a:p>
          <a:p>
            <a:r>
              <a:rPr lang="en-US" dirty="0"/>
              <a:t>Challenges associated with BOS imaging</a:t>
            </a:r>
          </a:p>
          <a:p>
            <a:pPr lvl="1"/>
            <a:r>
              <a:rPr lang="en-US" dirty="0"/>
              <a:t>Placement of BOS background</a:t>
            </a:r>
          </a:p>
          <a:p>
            <a:pPr lvl="2"/>
            <a:r>
              <a:rPr lang="en-US" dirty="0"/>
              <a:t>As background is brought closer to flow, sensitivity drops (smaller lever arm) but resolution increases (aperture can be opened up more)</a:t>
            </a:r>
          </a:p>
          <a:p>
            <a:pPr lvl="1"/>
            <a:r>
              <a:rPr lang="en-US" dirty="0"/>
              <a:t>Type of background</a:t>
            </a:r>
          </a:p>
          <a:p>
            <a:pPr lvl="2"/>
            <a:r>
              <a:rPr lang="en-US" dirty="0"/>
              <a:t>Retroreflective material is not necessary if only time-average images are needed</a:t>
            </a:r>
          </a:p>
          <a:p>
            <a:pPr lvl="2"/>
            <a:r>
              <a:rPr lang="en-US" dirty="0"/>
              <a:t>Could splatter black BBQ paint on a metal or ceramic surface</a:t>
            </a:r>
          </a:p>
          <a:p>
            <a:pPr lvl="1"/>
            <a:r>
              <a:rPr lang="en-US" dirty="0"/>
              <a:t>Can appropriate view of model be obtained from side window?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4289436" y="2243919"/>
            <a:ext cx="5217763" cy="5217763"/>
            <a:chOff x="14289436" y="2243919"/>
            <a:chExt cx="5217763" cy="521776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89436" y="2243919"/>
              <a:ext cx="5217763" cy="521776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4289436" y="2243919"/>
              <a:ext cx="4530407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Schlieren w/Parabolic Mirrors</a:t>
              </a:r>
            </a:p>
            <a:p>
              <a:r>
                <a:rPr lang="en-US" sz="2800" dirty="0">
                  <a:solidFill>
                    <a:schemeClr val="bg1">
                      <a:lumMod val="9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15-Inch Mach 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488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6824960" cy="1127760"/>
          </a:xfrm>
        </p:spPr>
        <p:txBody>
          <a:bodyPr/>
          <a:lstStyle/>
          <a:p>
            <a:r>
              <a:rPr lang="en-US" dirty="0"/>
              <a:t>Experimental Setup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03" b="19564"/>
          <a:stretch/>
        </p:blipFill>
        <p:spPr>
          <a:xfrm>
            <a:off x="0" y="1127763"/>
            <a:ext cx="10119360" cy="51861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1" r="12857" b="20393"/>
          <a:stretch/>
        </p:blipFill>
        <p:spPr>
          <a:xfrm>
            <a:off x="0" y="7040380"/>
            <a:ext cx="10119360" cy="35666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6746" y="1666246"/>
            <a:ext cx="4951829" cy="7802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94606" y="9173661"/>
            <a:ext cx="2336345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Basler Camera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1277" y="8232778"/>
            <a:ext cx="2182008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105 mm Lens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5454" y="2524212"/>
            <a:ext cx="2663358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 err="1">
                <a:solidFill>
                  <a:prstClr val="black"/>
                </a:solidFill>
                <a:latin typeface="Calibri" panose="020F0502020204030204"/>
              </a:rPr>
              <a:t>LaVision</a:t>
            </a:r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 Camera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19606" y="4657493"/>
            <a:ext cx="2182008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135 mm Lens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115620" y="1771596"/>
            <a:ext cx="865704" cy="378075"/>
          </a:xfrm>
          <a:prstGeom prst="straightConnector1">
            <a:avLst/>
          </a:prstGeom>
          <a:ln w="63500" cap="rnd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22855" y="1263274"/>
            <a:ext cx="2635465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Pulsed LED Light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632448" y="2149670"/>
            <a:ext cx="658368" cy="825178"/>
          </a:xfrm>
          <a:prstGeom prst="straightConnector1">
            <a:avLst/>
          </a:prstGeom>
          <a:ln w="63500" cap="rnd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200462" y="1558740"/>
            <a:ext cx="2637069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Collimating Lens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8933104" y="5587992"/>
            <a:ext cx="137744" cy="635814"/>
          </a:xfrm>
          <a:prstGeom prst="straightConnector1">
            <a:avLst/>
          </a:prstGeom>
          <a:ln w="63500" cap="rnd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387309" y="6233469"/>
            <a:ext cx="3424912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Camera-Side Window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3654772" y="1263274"/>
            <a:ext cx="1143269" cy="1851869"/>
          </a:xfrm>
          <a:prstGeom prst="straightConnector1">
            <a:avLst/>
          </a:prstGeom>
          <a:ln w="63500" cap="rnd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949899" y="687306"/>
            <a:ext cx="2826287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 err="1">
                <a:solidFill>
                  <a:prstClr val="black"/>
                </a:solidFill>
                <a:latin typeface="Calibri" panose="020F0502020204030204"/>
              </a:rPr>
              <a:t>Retrolite</a:t>
            </a:r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 Material</a:t>
            </a:r>
          </a:p>
        </p:txBody>
      </p:sp>
      <p:cxnSp>
        <p:nvCxnSpPr>
          <p:cNvPr id="33" name="Straight Arrow Connector 32"/>
          <p:cNvCxnSpPr>
            <a:stCxn id="32" idx="0"/>
          </p:cNvCxnSpPr>
          <p:nvPr/>
        </p:nvCxnSpPr>
        <p:spPr>
          <a:xfrm flipV="1">
            <a:off x="13974139" y="7759667"/>
            <a:ext cx="1098383" cy="1506538"/>
          </a:xfrm>
          <a:prstGeom prst="straightConnector1">
            <a:avLst/>
          </a:prstGeom>
          <a:ln w="63500" cap="rnd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949898" y="9266205"/>
            <a:ext cx="4048481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Background-Side Window</a:t>
            </a:r>
          </a:p>
        </p:txBody>
      </p:sp>
    </p:spTree>
    <p:extLst>
      <p:ext uri="{BB962C8B-B14F-4D97-AF65-F5344CB8AC3E}">
        <p14:creationId xmlns:p14="http://schemas.microsoft.com/office/powerpoint/2010/main" val="772424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6824960" cy="1127760"/>
          </a:xfrm>
        </p:spPr>
        <p:txBody>
          <a:bodyPr/>
          <a:lstStyle/>
          <a:p>
            <a:r>
              <a:rPr lang="en-US" dirty="0"/>
              <a:t>Experimental Setup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5" t="22523" r="26111" b="24648"/>
          <a:stretch/>
        </p:blipFill>
        <p:spPr>
          <a:xfrm rot="5400000">
            <a:off x="-1459365" y="3714705"/>
            <a:ext cx="9075424" cy="46941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89" b="15385"/>
          <a:stretch/>
        </p:blipFill>
        <p:spPr>
          <a:xfrm>
            <a:off x="6472971" y="5791200"/>
            <a:ext cx="12103862" cy="365007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082710" y="1799764"/>
            <a:ext cx="2828659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Model (Top View)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53116" y="5766332"/>
            <a:ext cx="2925609" cy="5355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defTabSz="1463040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Model (Side View)</a:t>
            </a:r>
          </a:p>
        </p:txBody>
      </p:sp>
    </p:spTree>
    <p:extLst>
      <p:ext uri="{BB962C8B-B14F-4D97-AF65-F5344CB8AC3E}">
        <p14:creationId xmlns:p14="http://schemas.microsoft.com/office/powerpoint/2010/main" val="966582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195" y="3783331"/>
            <a:ext cx="6939056" cy="5570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254" y="4130040"/>
            <a:ext cx="7802880" cy="487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"/>
            <a:ext cx="16824960" cy="1127760"/>
          </a:xfrm>
        </p:spPr>
        <p:txBody>
          <a:bodyPr/>
          <a:lstStyle/>
          <a:p>
            <a:r>
              <a:rPr lang="en-US" dirty="0"/>
              <a:t>Sample Results</a:t>
            </a:r>
          </a:p>
        </p:txBody>
      </p:sp>
      <p:sp>
        <p:nvSpPr>
          <p:cNvPr id="9" name="Freeform 8"/>
          <p:cNvSpPr/>
          <p:nvPr/>
        </p:nvSpPr>
        <p:spPr>
          <a:xfrm>
            <a:off x="2013797" y="6020576"/>
            <a:ext cx="3465962" cy="1264893"/>
          </a:xfrm>
          <a:custGeom>
            <a:avLst/>
            <a:gdLst>
              <a:gd name="connsiteX0" fmla="*/ 0 w 1769268"/>
              <a:gd name="connsiteY0" fmla="*/ 0 h 664369"/>
              <a:gd name="connsiteX1" fmla="*/ 1697831 w 1769268"/>
              <a:gd name="connsiteY1" fmla="*/ 245269 h 664369"/>
              <a:gd name="connsiteX2" fmla="*/ 1735931 w 1769268"/>
              <a:gd name="connsiteY2" fmla="*/ 266700 h 664369"/>
              <a:gd name="connsiteX3" fmla="*/ 1769268 w 1769268"/>
              <a:gd name="connsiteY3" fmla="*/ 319088 h 664369"/>
              <a:gd name="connsiteX4" fmla="*/ 1757362 w 1769268"/>
              <a:gd name="connsiteY4" fmla="*/ 376238 h 664369"/>
              <a:gd name="connsiteX5" fmla="*/ 1695450 w 1769268"/>
              <a:gd name="connsiteY5" fmla="*/ 421482 h 664369"/>
              <a:gd name="connsiteX6" fmla="*/ 7143 w 1769268"/>
              <a:gd name="connsiteY6" fmla="*/ 664369 h 664369"/>
              <a:gd name="connsiteX0" fmla="*/ 0 w 1834117"/>
              <a:gd name="connsiteY0" fmla="*/ 0 h 664369"/>
              <a:gd name="connsiteX1" fmla="*/ 1697831 w 1834117"/>
              <a:gd name="connsiteY1" fmla="*/ 245269 h 664369"/>
              <a:gd name="connsiteX2" fmla="*/ 1735931 w 1834117"/>
              <a:gd name="connsiteY2" fmla="*/ 266700 h 664369"/>
              <a:gd name="connsiteX3" fmla="*/ 1769268 w 1834117"/>
              <a:gd name="connsiteY3" fmla="*/ 319088 h 664369"/>
              <a:gd name="connsiteX4" fmla="*/ 1757362 w 1834117"/>
              <a:gd name="connsiteY4" fmla="*/ 376238 h 664369"/>
              <a:gd name="connsiteX5" fmla="*/ 1695450 w 1834117"/>
              <a:gd name="connsiteY5" fmla="*/ 421482 h 664369"/>
              <a:gd name="connsiteX6" fmla="*/ 7143 w 1834117"/>
              <a:gd name="connsiteY6" fmla="*/ 664369 h 664369"/>
              <a:gd name="connsiteX0" fmla="*/ 0 w 1769268"/>
              <a:gd name="connsiteY0" fmla="*/ 0 h 664369"/>
              <a:gd name="connsiteX1" fmla="*/ 1697831 w 1769268"/>
              <a:gd name="connsiteY1" fmla="*/ 245269 h 664369"/>
              <a:gd name="connsiteX2" fmla="*/ 1735931 w 1769268"/>
              <a:gd name="connsiteY2" fmla="*/ 266700 h 664369"/>
              <a:gd name="connsiteX3" fmla="*/ 1769268 w 1769268"/>
              <a:gd name="connsiteY3" fmla="*/ 319088 h 664369"/>
              <a:gd name="connsiteX4" fmla="*/ 1757362 w 1769268"/>
              <a:gd name="connsiteY4" fmla="*/ 376238 h 664369"/>
              <a:gd name="connsiteX5" fmla="*/ 1695450 w 1769268"/>
              <a:gd name="connsiteY5" fmla="*/ 421482 h 664369"/>
              <a:gd name="connsiteX6" fmla="*/ 7143 w 1769268"/>
              <a:gd name="connsiteY6" fmla="*/ 664369 h 664369"/>
              <a:gd name="connsiteX0" fmla="*/ 0 w 1769268"/>
              <a:gd name="connsiteY0" fmla="*/ 0 h 664369"/>
              <a:gd name="connsiteX1" fmla="*/ 1697831 w 1769268"/>
              <a:gd name="connsiteY1" fmla="*/ 245269 h 664369"/>
              <a:gd name="connsiteX2" fmla="*/ 1735931 w 1769268"/>
              <a:gd name="connsiteY2" fmla="*/ 266700 h 664369"/>
              <a:gd name="connsiteX3" fmla="*/ 1769268 w 1769268"/>
              <a:gd name="connsiteY3" fmla="*/ 319088 h 664369"/>
              <a:gd name="connsiteX4" fmla="*/ 1757362 w 1769268"/>
              <a:gd name="connsiteY4" fmla="*/ 376238 h 664369"/>
              <a:gd name="connsiteX5" fmla="*/ 1695450 w 1769268"/>
              <a:gd name="connsiteY5" fmla="*/ 421482 h 664369"/>
              <a:gd name="connsiteX6" fmla="*/ 7143 w 1769268"/>
              <a:gd name="connsiteY6" fmla="*/ 664369 h 664369"/>
              <a:gd name="connsiteX0" fmla="*/ 0 w 1769684"/>
              <a:gd name="connsiteY0" fmla="*/ 0 h 664369"/>
              <a:gd name="connsiteX1" fmla="*/ 1697831 w 1769684"/>
              <a:gd name="connsiteY1" fmla="*/ 245269 h 664369"/>
              <a:gd name="connsiteX2" fmla="*/ 1735931 w 1769684"/>
              <a:gd name="connsiteY2" fmla="*/ 266700 h 664369"/>
              <a:gd name="connsiteX3" fmla="*/ 1769268 w 1769684"/>
              <a:gd name="connsiteY3" fmla="*/ 319088 h 664369"/>
              <a:gd name="connsiteX4" fmla="*/ 1757362 w 1769684"/>
              <a:gd name="connsiteY4" fmla="*/ 376238 h 664369"/>
              <a:gd name="connsiteX5" fmla="*/ 1695450 w 1769684"/>
              <a:gd name="connsiteY5" fmla="*/ 421482 h 664369"/>
              <a:gd name="connsiteX6" fmla="*/ 7143 w 1769684"/>
              <a:gd name="connsiteY6" fmla="*/ 664369 h 664369"/>
              <a:gd name="connsiteX0" fmla="*/ 0 w 1842259"/>
              <a:gd name="connsiteY0" fmla="*/ 0 h 664369"/>
              <a:gd name="connsiteX1" fmla="*/ 1697831 w 1842259"/>
              <a:gd name="connsiteY1" fmla="*/ 245269 h 664369"/>
              <a:gd name="connsiteX2" fmla="*/ 1735931 w 1842259"/>
              <a:gd name="connsiteY2" fmla="*/ 266700 h 664369"/>
              <a:gd name="connsiteX3" fmla="*/ 1769268 w 1842259"/>
              <a:gd name="connsiteY3" fmla="*/ 319088 h 664369"/>
              <a:gd name="connsiteX4" fmla="*/ 1757362 w 1842259"/>
              <a:gd name="connsiteY4" fmla="*/ 376238 h 664369"/>
              <a:gd name="connsiteX5" fmla="*/ 1695450 w 1842259"/>
              <a:gd name="connsiteY5" fmla="*/ 421482 h 664369"/>
              <a:gd name="connsiteX6" fmla="*/ 7143 w 1842259"/>
              <a:gd name="connsiteY6" fmla="*/ 664369 h 664369"/>
              <a:gd name="connsiteX0" fmla="*/ 0 w 1769684"/>
              <a:gd name="connsiteY0" fmla="*/ 0 h 664369"/>
              <a:gd name="connsiteX1" fmla="*/ 1697831 w 1769684"/>
              <a:gd name="connsiteY1" fmla="*/ 245269 h 664369"/>
              <a:gd name="connsiteX2" fmla="*/ 1735931 w 1769684"/>
              <a:gd name="connsiteY2" fmla="*/ 266700 h 664369"/>
              <a:gd name="connsiteX3" fmla="*/ 1769268 w 1769684"/>
              <a:gd name="connsiteY3" fmla="*/ 319088 h 664369"/>
              <a:gd name="connsiteX4" fmla="*/ 1757362 w 1769684"/>
              <a:gd name="connsiteY4" fmla="*/ 376238 h 664369"/>
              <a:gd name="connsiteX5" fmla="*/ 1695450 w 1769684"/>
              <a:gd name="connsiteY5" fmla="*/ 421482 h 664369"/>
              <a:gd name="connsiteX6" fmla="*/ 7143 w 1769684"/>
              <a:gd name="connsiteY6" fmla="*/ 664369 h 664369"/>
              <a:gd name="connsiteX0" fmla="*/ 0 w 1814691"/>
              <a:gd name="connsiteY0" fmla="*/ 0 h 664369"/>
              <a:gd name="connsiteX1" fmla="*/ 1697831 w 1814691"/>
              <a:gd name="connsiteY1" fmla="*/ 245269 h 664369"/>
              <a:gd name="connsiteX2" fmla="*/ 1735931 w 1814691"/>
              <a:gd name="connsiteY2" fmla="*/ 266700 h 664369"/>
              <a:gd name="connsiteX3" fmla="*/ 1814512 w 1814691"/>
              <a:gd name="connsiteY3" fmla="*/ 335757 h 664369"/>
              <a:gd name="connsiteX4" fmla="*/ 1757362 w 1814691"/>
              <a:gd name="connsiteY4" fmla="*/ 376238 h 664369"/>
              <a:gd name="connsiteX5" fmla="*/ 1695450 w 1814691"/>
              <a:gd name="connsiteY5" fmla="*/ 421482 h 664369"/>
              <a:gd name="connsiteX6" fmla="*/ 7143 w 1814691"/>
              <a:gd name="connsiteY6" fmla="*/ 664369 h 664369"/>
              <a:gd name="connsiteX0" fmla="*/ 0 w 1818332"/>
              <a:gd name="connsiteY0" fmla="*/ 0 h 664369"/>
              <a:gd name="connsiteX1" fmla="*/ 1697831 w 1818332"/>
              <a:gd name="connsiteY1" fmla="*/ 245269 h 664369"/>
              <a:gd name="connsiteX2" fmla="*/ 1735931 w 1818332"/>
              <a:gd name="connsiteY2" fmla="*/ 266700 h 664369"/>
              <a:gd name="connsiteX3" fmla="*/ 1814512 w 1818332"/>
              <a:gd name="connsiteY3" fmla="*/ 335757 h 664369"/>
              <a:gd name="connsiteX4" fmla="*/ 1804987 w 1818332"/>
              <a:gd name="connsiteY4" fmla="*/ 381001 h 664369"/>
              <a:gd name="connsiteX5" fmla="*/ 1695450 w 1818332"/>
              <a:gd name="connsiteY5" fmla="*/ 421482 h 664369"/>
              <a:gd name="connsiteX6" fmla="*/ 7143 w 1818332"/>
              <a:gd name="connsiteY6" fmla="*/ 664369 h 664369"/>
              <a:gd name="connsiteX0" fmla="*/ 0 w 1818332"/>
              <a:gd name="connsiteY0" fmla="*/ 0 h 664369"/>
              <a:gd name="connsiteX1" fmla="*/ 1697831 w 1818332"/>
              <a:gd name="connsiteY1" fmla="*/ 245269 h 664369"/>
              <a:gd name="connsiteX2" fmla="*/ 1735931 w 1818332"/>
              <a:gd name="connsiteY2" fmla="*/ 266700 h 664369"/>
              <a:gd name="connsiteX3" fmla="*/ 1814512 w 1818332"/>
              <a:gd name="connsiteY3" fmla="*/ 335757 h 664369"/>
              <a:gd name="connsiteX4" fmla="*/ 1804987 w 1818332"/>
              <a:gd name="connsiteY4" fmla="*/ 381001 h 664369"/>
              <a:gd name="connsiteX5" fmla="*/ 1695450 w 1818332"/>
              <a:gd name="connsiteY5" fmla="*/ 421482 h 664369"/>
              <a:gd name="connsiteX6" fmla="*/ 7143 w 1818332"/>
              <a:gd name="connsiteY6" fmla="*/ 664369 h 664369"/>
              <a:gd name="connsiteX0" fmla="*/ 0 w 1815407"/>
              <a:gd name="connsiteY0" fmla="*/ 0 h 664369"/>
              <a:gd name="connsiteX1" fmla="*/ 1697831 w 1815407"/>
              <a:gd name="connsiteY1" fmla="*/ 245269 h 664369"/>
              <a:gd name="connsiteX2" fmla="*/ 1781175 w 1815407"/>
              <a:gd name="connsiteY2" fmla="*/ 280988 h 664369"/>
              <a:gd name="connsiteX3" fmla="*/ 1814512 w 1815407"/>
              <a:gd name="connsiteY3" fmla="*/ 335757 h 664369"/>
              <a:gd name="connsiteX4" fmla="*/ 1804987 w 1815407"/>
              <a:gd name="connsiteY4" fmla="*/ 381001 h 664369"/>
              <a:gd name="connsiteX5" fmla="*/ 1695450 w 1815407"/>
              <a:gd name="connsiteY5" fmla="*/ 421482 h 664369"/>
              <a:gd name="connsiteX6" fmla="*/ 7143 w 1815407"/>
              <a:gd name="connsiteY6" fmla="*/ 664369 h 664369"/>
              <a:gd name="connsiteX0" fmla="*/ 0 w 1815407"/>
              <a:gd name="connsiteY0" fmla="*/ 0 h 664369"/>
              <a:gd name="connsiteX1" fmla="*/ 1695450 w 1815407"/>
              <a:gd name="connsiteY1" fmla="*/ 242888 h 664369"/>
              <a:gd name="connsiteX2" fmla="*/ 1781175 w 1815407"/>
              <a:gd name="connsiteY2" fmla="*/ 280988 h 664369"/>
              <a:gd name="connsiteX3" fmla="*/ 1814512 w 1815407"/>
              <a:gd name="connsiteY3" fmla="*/ 335757 h 664369"/>
              <a:gd name="connsiteX4" fmla="*/ 1804987 w 1815407"/>
              <a:gd name="connsiteY4" fmla="*/ 381001 h 664369"/>
              <a:gd name="connsiteX5" fmla="*/ 1695450 w 1815407"/>
              <a:gd name="connsiteY5" fmla="*/ 421482 h 664369"/>
              <a:gd name="connsiteX6" fmla="*/ 7143 w 1815407"/>
              <a:gd name="connsiteY6" fmla="*/ 664369 h 664369"/>
              <a:gd name="connsiteX0" fmla="*/ 0 w 1815407"/>
              <a:gd name="connsiteY0" fmla="*/ 0 h 664369"/>
              <a:gd name="connsiteX1" fmla="*/ 1695450 w 1815407"/>
              <a:gd name="connsiteY1" fmla="*/ 242888 h 664369"/>
              <a:gd name="connsiteX2" fmla="*/ 1781175 w 1815407"/>
              <a:gd name="connsiteY2" fmla="*/ 280988 h 664369"/>
              <a:gd name="connsiteX3" fmla="*/ 1814512 w 1815407"/>
              <a:gd name="connsiteY3" fmla="*/ 335757 h 664369"/>
              <a:gd name="connsiteX4" fmla="*/ 1804987 w 1815407"/>
              <a:gd name="connsiteY4" fmla="*/ 381001 h 664369"/>
              <a:gd name="connsiteX5" fmla="*/ 1695450 w 1815407"/>
              <a:gd name="connsiteY5" fmla="*/ 421482 h 664369"/>
              <a:gd name="connsiteX6" fmla="*/ 7143 w 1815407"/>
              <a:gd name="connsiteY6" fmla="*/ 664369 h 664369"/>
              <a:gd name="connsiteX0" fmla="*/ 0 w 1814807"/>
              <a:gd name="connsiteY0" fmla="*/ 0 h 664369"/>
              <a:gd name="connsiteX1" fmla="*/ 1695450 w 1814807"/>
              <a:gd name="connsiteY1" fmla="*/ 242888 h 664369"/>
              <a:gd name="connsiteX2" fmla="*/ 1781175 w 1814807"/>
              <a:gd name="connsiteY2" fmla="*/ 280988 h 664369"/>
              <a:gd name="connsiteX3" fmla="*/ 1814512 w 1814807"/>
              <a:gd name="connsiteY3" fmla="*/ 335757 h 664369"/>
              <a:gd name="connsiteX4" fmla="*/ 1764964 w 1814807"/>
              <a:gd name="connsiteY4" fmla="*/ 378333 h 664369"/>
              <a:gd name="connsiteX5" fmla="*/ 1695450 w 1814807"/>
              <a:gd name="connsiteY5" fmla="*/ 421482 h 664369"/>
              <a:gd name="connsiteX6" fmla="*/ 7143 w 1814807"/>
              <a:gd name="connsiteY6" fmla="*/ 664369 h 664369"/>
              <a:gd name="connsiteX0" fmla="*/ 0 w 1814807"/>
              <a:gd name="connsiteY0" fmla="*/ 0 h 664369"/>
              <a:gd name="connsiteX1" fmla="*/ 1695450 w 1814807"/>
              <a:gd name="connsiteY1" fmla="*/ 242888 h 664369"/>
              <a:gd name="connsiteX2" fmla="*/ 1781175 w 1814807"/>
              <a:gd name="connsiteY2" fmla="*/ 280988 h 664369"/>
              <a:gd name="connsiteX3" fmla="*/ 1814512 w 1814807"/>
              <a:gd name="connsiteY3" fmla="*/ 335757 h 664369"/>
              <a:gd name="connsiteX4" fmla="*/ 1764964 w 1814807"/>
              <a:gd name="connsiteY4" fmla="*/ 378333 h 664369"/>
              <a:gd name="connsiteX5" fmla="*/ 1687446 w 1814807"/>
              <a:gd name="connsiteY5" fmla="*/ 400137 h 664369"/>
              <a:gd name="connsiteX6" fmla="*/ 7143 w 1814807"/>
              <a:gd name="connsiteY6" fmla="*/ 664369 h 664369"/>
              <a:gd name="connsiteX0" fmla="*/ 0 w 1814807"/>
              <a:gd name="connsiteY0" fmla="*/ 0 h 664369"/>
              <a:gd name="connsiteX1" fmla="*/ 1695450 w 1814807"/>
              <a:gd name="connsiteY1" fmla="*/ 242888 h 664369"/>
              <a:gd name="connsiteX2" fmla="*/ 1781175 w 1814807"/>
              <a:gd name="connsiteY2" fmla="*/ 280988 h 664369"/>
              <a:gd name="connsiteX3" fmla="*/ 1814512 w 1814807"/>
              <a:gd name="connsiteY3" fmla="*/ 335757 h 664369"/>
              <a:gd name="connsiteX4" fmla="*/ 1764964 w 1814807"/>
              <a:gd name="connsiteY4" fmla="*/ 378333 h 664369"/>
              <a:gd name="connsiteX5" fmla="*/ 1698119 w 1814807"/>
              <a:gd name="connsiteY5" fmla="*/ 405473 h 664369"/>
              <a:gd name="connsiteX6" fmla="*/ 7143 w 1814807"/>
              <a:gd name="connsiteY6" fmla="*/ 664369 h 664369"/>
              <a:gd name="connsiteX0" fmla="*/ 0 w 1814523"/>
              <a:gd name="connsiteY0" fmla="*/ 0 h 664369"/>
              <a:gd name="connsiteX1" fmla="*/ 1695450 w 1814523"/>
              <a:gd name="connsiteY1" fmla="*/ 242888 h 664369"/>
              <a:gd name="connsiteX2" fmla="*/ 1781175 w 1814523"/>
              <a:gd name="connsiteY2" fmla="*/ 280988 h 664369"/>
              <a:gd name="connsiteX3" fmla="*/ 1814512 w 1814523"/>
              <a:gd name="connsiteY3" fmla="*/ 335757 h 664369"/>
              <a:gd name="connsiteX4" fmla="*/ 1778305 w 1814523"/>
              <a:gd name="connsiteY4" fmla="*/ 375665 h 664369"/>
              <a:gd name="connsiteX5" fmla="*/ 1698119 w 1814523"/>
              <a:gd name="connsiteY5" fmla="*/ 405473 h 664369"/>
              <a:gd name="connsiteX6" fmla="*/ 7143 w 1814523"/>
              <a:gd name="connsiteY6" fmla="*/ 664369 h 664369"/>
              <a:gd name="connsiteX0" fmla="*/ 0 w 1819857"/>
              <a:gd name="connsiteY0" fmla="*/ 0 h 664369"/>
              <a:gd name="connsiteX1" fmla="*/ 1695450 w 1819857"/>
              <a:gd name="connsiteY1" fmla="*/ 242888 h 664369"/>
              <a:gd name="connsiteX2" fmla="*/ 1781175 w 1819857"/>
              <a:gd name="connsiteY2" fmla="*/ 280988 h 664369"/>
              <a:gd name="connsiteX3" fmla="*/ 1819848 w 1819857"/>
              <a:gd name="connsiteY3" fmla="*/ 325084 h 664369"/>
              <a:gd name="connsiteX4" fmla="*/ 1778305 w 1819857"/>
              <a:gd name="connsiteY4" fmla="*/ 375665 h 664369"/>
              <a:gd name="connsiteX5" fmla="*/ 1698119 w 1819857"/>
              <a:gd name="connsiteY5" fmla="*/ 405473 h 664369"/>
              <a:gd name="connsiteX6" fmla="*/ 7143 w 1819857"/>
              <a:gd name="connsiteY6" fmla="*/ 664369 h 664369"/>
              <a:gd name="connsiteX0" fmla="*/ 0 w 1819857"/>
              <a:gd name="connsiteY0" fmla="*/ 0 h 664369"/>
              <a:gd name="connsiteX1" fmla="*/ 1695450 w 1819857"/>
              <a:gd name="connsiteY1" fmla="*/ 242888 h 664369"/>
              <a:gd name="connsiteX2" fmla="*/ 1781175 w 1819857"/>
              <a:gd name="connsiteY2" fmla="*/ 270315 h 664369"/>
              <a:gd name="connsiteX3" fmla="*/ 1819848 w 1819857"/>
              <a:gd name="connsiteY3" fmla="*/ 325084 h 664369"/>
              <a:gd name="connsiteX4" fmla="*/ 1778305 w 1819857"/>
              <a:gd name="connsiteY4" fmla="*/ 375665 h 664369"/>
              <a:gd name="connsiteX5" fmla="*/ 1698119 w 1819857"/>
              <a:gd name="connsiteY5" fmla="*/ 405473 h 664369"/>
              <a:gd name="connsiteX6" fmla="*/ 7143 w 1819857"/>
              <a:gd name="connsiteY6" fmla="*/ 664369 h 664369"/>
              <a:gd name="connsiteX0" fmla="*/ 0 w 1819990"/>
              <a:gd name="connsiteY0" fmla="*/ 0 h 664369"/>
              <a:gd name="connsiteX1" fmla="*/ 1695450 w 1819990"/>
              <a:gd name="connsiteY1" fmla="*/ 242888 h 664369"/>
              <a:gd name="connsiteX2" fmla="*/ 1781175 w 1819990"/>
              <a:gd name="connsiteY2" fmla="*/ 270315 h 664369"/>
              <a:gd name="connsiteX3" fmla="*/ 1819848 w 1819990"/>
              <a:gd name="connsiteY3" fmla="*/ 325084 h 664369"/>
              <a:gd name="connsiteX4" fmla="*/ 1778305 w 1819990"/>
              <a:gd name="connsiteY4" fmla="*/ 375665 h 664369"/>
              <a:gd name="connsiteX5" fmla="*/ 1698119 w 1819990"/>
              <a:gd name="connsiteY5" fmla="*/ 405473 h 664369"/>
              <a:gd name="connsiteX6" fmla="*/ 7143 w 1819990"/>
              <a:gd name="connsiteY6" fmla="*/ 664369 h 664369"/>
              <a:gd name="connsiteX0" fmla="*/ 0 w 1819884"/>
              <a:gd name="connsiteY0" fmla="*/ 0 h 664369"/>
              <a:gd name="connsiteX1" fmla="*/ 1695450 w 1819884"/>
              <a:gd name="connsiteY1" fmla="*/ 242888 h 664369"/>
              <a:gd name="connsiteX2" fmla="*/ 1781175 w 1819884"/>
              <a:gd name="connsiteY2" fmla="*/ 270315 h 664369"/>
              <a:gd name="connsiteX3" fmla="*/ 1819848 w 1819884"/>
              <a:gd name="connsiteY3" fmla="*/ 325084 h 664369"/>
              <a:gd name="connsiteX4" fmla="*/ 1786310 w 1819884"/>
              <a:gd name="connsiteY4" fmla="*/ 375665 h 664369"/>
              <a:gd name="connsiteX5" fmla="*/ 1698119 w 1819884"/>
              <a:gd name="connsiteY5" fmla="*/ 405473 h 664369"/>
              <a:gd name="connsiteX6" fmla="*/ 7143 w 1819884"/>
              <a:gd name="connsiteY6" fmla="*/ 664369 h 664369"/>
              <a:gd name="connsiteX0" fmla="*/ 0 w 1820453"/>
              <a:gd name="connsiteY0" fmla="*/ 0 h 664369"/>
              <a:gd name="connsiteX1" fmla="*/ 1695450 w 1820453"/>
              <a:gd name="connsiteY1" fmla="*/ 242888 h 664369"/>
              <a:gd name="connsiteX2" fmla="*/ 1781175 w 1820453"/>
              <a:gd name="connsiteY2" fmla="*/ 270315 h 664369"/>
              <a:gd name="connsiteX3" fmla="*/ 1819848 w 1820453"/>
              <a:gd name="connsiteY3" fmla="*/ 325084 h 664369"/>
              <a:gd name="connsiteX4" fmla="*/ 1786310 w 1820453"/>
              <a:gd name="connsiteY4" fmla="*/ 375665 h 664369"/>
              <a:gd name="connsiteX5" fmla="*/ 1698119 w 1820453"/>
              <a:gd name="connsiteY5" fmla="*/ 405473 h 664369"/>
              <a:gd name="connsiteX6" fmla="*/ 7143 w 1820453"/>
              <a:gd name="connsiteY6" fmla="*/ 664369 h 664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0453" h="664369">
                <a:moveTo>
                  <a:pt x="0" y="0"/>
                </a:moveTo>
                <a:lnTo>
                  <a:pt x="1695450" y="242888"/>
                </a:lnTo>
                <a:cubicBezTo>
                  <a:pt x="1753791" y="251619"/>
                  <a:pt x="1760442" y="256616"/>
                  <a:pt x="1781175" y="270315"/>
                </a:cubicBezTo>
                <a:cubicBezTo>
                  <a:pt x="1801908" y="284014"/>
                  <a:pt x="1818992" y="307526"/>
                  <a:pt x="1819848" y="325084"/>
                </a:cubicBezTo>
                <a:cubicBezTo>
                  <a:pt x="1820704" y="342642"/>
                  <a:pt x="1825276" y="362267"/>
                  <a:pt x="1786310" y="375665"/>
                </a:cubicBezTo>
                <a:cubicBezTo>
                  <a:pt x="1747344" y="389063"/>
                  <a:pt x="1773128" y="390789"/>
                  <a:pt x="1698119" y="405473"/>
                </a:cubicBezTo>
                <a:lnTo>
                  <a:pt x="7143" y="664369"/>
                </a:ln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63040"/>
            <a:endParaRPr lang="en-US" sz="288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0956058" y="5875975"/>
            <a:ext cx="3465458" cy="1263013"/>
          </a:xfrm>
          <a:custGeom>
            <a:avLst/>
            <a:gdLst>
              <a:gd name="connsiteX0" fmla="*/ 0 w 1769268"/>
              <a:gd name="connsiteY0" fmla="*/ 0 h 664369"/>
              <a:gd name="connsiteX1" fmla="*/ 1697831 w 1769268"/>
              <a:gd name="connsiteY1" fmla="*/ 245269 h 664369"/>
              <a:gd name="connsiteX2" fmla="*/ 1735931 w 1769268"/>
              <a:gd name="connsiteY2" fmla="*/ 266700 h 664369"/>
              <a:gd name="connsiteX3" fmla="*/ 1769268 w 1769268"/>
              <a:gd name="connsiteY3" fmla="*/ 319088 h 664369"/>
              <a:gd name="connsiteX4" fmla="*/ 1757362 w 1769268"/>
              <a:gd name="connsiteY4" fmla="*/ 376238 h 664369"/>
              <a:gd name="connsiteX5" fmla="*/ 1695450 w 1769268"/>
              <a:gd name="connsiteY5" fmla="*/ 421482 h 664369"/>
              <a:gd name="connsiteX6" fmla="*/ 7143 w 1769268"/>
              <a:gd name="connsiteY6" fmla="*/ 664369 h 664369"/>
              <a:gd name="connsiteX0" fmla="*/ 0 w 1834117"/>
              <a:gd name="connsiteY0" fmla="*/ 0 h 664369"/>
              <a:gd name="connsiteX1" fmla="*/ 1697831 w 1834117"/>
              <a:gd name="connsiteY1" fmla="*/ 245269 h 664369"/>
              <a:gd name="connsiteX2" fmla="*/ 1735931 w 1834117"/>
              <a:gd name="connsiteY2" fmla="*/ 266700 h 664369"/>
              <a:gd name="connsiteX3" fmla="*/ 1769268 w 1834117"/>
              <a:gd name="connsiteY3" fmla="*/ 319088 h 664369"/>
              <a:gd name="connsiteX4" fmla="*/ 1757362 w 1834117"/>
              <a:gd name="connsiteY4" fmla="*/ 376238 h 664369"/>
              <a:gd name="connsiteX5" fmla="*/ 1695450 w 1834117"/>
              <a:gd name="connsiteY5" fmla="*/ 421482 h 664369"/>
              <a:gd name="connsiteX6" fmla="*/ 7143 w 1834117"/>
              <a:gd name="connsiteY6" fmla="*/ 664369 h 664369"/>
              <a:gd name="connsiteX0" fmla="*/ 0 w 1769268"/>
              <a:gd name="connsiteY0" fmla="*/ 0 h 664369"/>
              <a:gd name="connsiteX1" fmla="*/ 1697831 w 1769268"/>
              <a:gd name="connsiteY1" fmla="*/ 245269 h 664369"/>
              <a:gd name="connsiteX2" fmla="*/ 1735931 w 1769268"/>
              <a:gd name="connsiteY2" fmla="*/ 266700 h 664369"/>
              <a:gd name="connsiteX3" fmla="*/ 1769268 w 1769268"/>
              <a:gd name="connsiteY3" fmla="*/ 319088 h 664369"/>
              <a:gd name="connsiteX4" fmla="*/ 1757362 w 1769268"/>
              <a:gd name="connsiteY4" fmla="*/ 376238 h 664369"/>
              <a:gd name="connsiteX5" fmla="*/ 1695450 w 1769268"/>
              <a:gd name="connsiteY5" fmla="*/ 421482 h 664369"/>
              <a:gd name="connsiteX6" fmla="*/ 7143 w 1769268"/>
              <a:gd name="connsiteY6" fmla="*/ 664369 h 664369"/>
              <a:gd name="connsiteX0" fmla="*/ 0 w 1769268"/>
              <a:gd name="connsiteY0" fmla="*/ 0 h 664369"/>
              <a:gd name="connsiteX1" fmla="*/ 1697831 w 1769268"/>
              <a:gd name="connsiteY1" fmla="*/ 245269 h 664369"/>
              <a:gd name="connsiteX2" fmla="*/ 1735931 w 1769268"/>
              <a:gd name="connsiteY2" fmla="*/ 266700 h 664369"/>
              <a:gd name="connsiteX3" fmla="*/ 1769268 w 1769268"/>
              <a:gd name="connsiteY3" fmla="*/ 319088 h 664369"/>
              <a:gd name="connsiteX4" fmla="*/ 1757362 w 1769268"/>
              <a:gd name="connsiteY4" fmla="*/ 376238 h 664369"/>
              <a:gd name="connsiteX5" fmla="*/ 1695450 w 1769268"/>
              <a:gd name="connsiteY5" fmla="*/ 421482 h 664369"/>
              <a:gd name="connsiteX6" fmla="*/ 7143 w 1769268"/>
              <a:gd name="connsiteY6" fmla="*/ 664369 h 664369"/>
              <a:gd name="connsiteX0" fmla="*/ 0 w 1769684"/>
              <a:gd name="connsiteY0" fmla="*/ 0 h 664369"/>
              <a:gd name="connsiteX1" fmla="*/ 1697831 w 1769684"/>
              <a:gd name="connsiteY1" fmla="*/ 245269 h 664369"/>
              <a:gd name="connsiteX2" fmla="*/ 1735931 w 1769684"/>
              <a:gd name="connsiteY2" fmla="*/ 266700 h 664369"/>
              <a:gd name="connsiteX3" fmla="*/ 1769268 w 1769684"/>
              <a:gd name="connsiteY3" fmla="*/ 319088 h 664369"/>
              <a:gd name="connsiteX4" fmla="*/ 1757362 w 1769684"/>
              <a:gd name="connsiteY4" fmla="*/ 376238 h 664369"/>
              <a:gd name="connsiteX5" fmla="*/ 1695450 w 1769684"/>
              <a:gd name="connsiteY5" fmla="*/ 421482 h 664369"/>
              <a:gd name="connsiteX6" fmla="*/ 7143 w 1769684"/>
              <a:gd name="connsiteY6" fmla="*/ 664369 h 664369"/>
              <a:gd name="connsiteX0" fmla="*/ 0 w 1842259"/>
              <a:gd name="connsiteY0" fmla="*/ 0 h 664369"/>
              <a:gd name="connsiteX1" fmla="*/ 1697831 w 1842259"/>
              <a:gd name="connsiteY1" fmla="*/ 245269 h 664369"/>
              <a:gd name="connsiteX2" fmla="*/ 1735931 w 1842259"/>
              <a:gd name="connsiteY2" fmla="*/ 266700 h 664369"/>
              <a:gd name="connsiteX3" fmla="*/ 1769268 w 1842259"/>
              <a:gd name="connsiteY3" fmla="*/ 319088 h 664369"/>
              <a:gd name="connsiteX4" fmla="*/ 1757362 w 1842259"/>
              <a:gd name="connsiteY4" fmla="*/ 376238 h 664369"/>
              <a:gd name="connsiteX5" fmla="*/ 1695450 w 1842259"/>
              <a:gd name="connsiteY5" fmla="*/ 421482 h 664369"/>
              <a:gd name="connsiteX6" fmla="*/ 7143 w 1842259"/>
              <a:gd name="connsiteY6" fmla="*/ 664369 h 664369"/>
              <a:gd name="connsiteX0" fmla="*/ 0 w 1769684"/>
              <a:gd name="connsiteY0" fmla="*/ 0 h 664369"/>
              <a:gd name="connsiteX1" fmla="*/ 1697831 w 1769684"/>
              <a:gd name="connsiteY1" fmla="*/ 245269 h 664369"/>
              <a:gd name="connsiteX2" fmla="*/ 1735931 w 1769684"/>
              <a:gd name="connsiteY2" fmla="*/ 266700 h 664369"/>
              <a:gd name="connsiteX3" fmla="*/ 1769268 w 1769684"/>
              <a:gd name="connsiteY3" fmla="*/ 319088 h 664369"/>
              <a:gd name="connsiteX4" fmla="*/ 1757362 w 1769684"/>
              <a:gd name="connsiteY4" fmla="*/ 376238 h 664369"/>
              <a:gd name="connsiteX5" fmla="*/ 1695450 w 1769684"/>
              <a:gd name="connsiteY5" fmla="*/ 421482 h 664369"/>
              <a:gd name="connsiteX6" fmla="*/ 7143 w 1769684"/>
              <a:gd name="connsiteY6" fmla="*/ 664369 h 664369"/>
              <a:gd name="connsiteX0" fmla="*/ 0 w 1801385"/>
              <a:gd name="connsiteY0" fmla="*/ 0 h 770264"/>
              <a:gd name="connsiteX1" fmla="*/ 1729532 w 1801385"/>
              <a:gd name="connsiteY1" fmla="*/ 351164 h 770264"/>
              <a:gd name="connsiteX2" fmla="*/ 1767632 w 1801385"/>
              <a:gd name="connsiteY2" fmla="*/ 372595 h 770264"/>
              <a:gd name="connsiteX3" fmla="*/ 1800969 w 1801385"/>
              <a:gd name="connsiteY3" fmla="*/ 424983 h 770264"/>
              <a:gd name="connsiteX4" fmla="*/ 1789063 w 1801385"/>
              <a:gd name="connsiteY4" fmla="*/ 482133 h 770264"/>
              <a:gd name="connsiteX5" fmla="*/ 1727151 w 1801385"/>
              <a:gd name="connsiteY5" fmla="*/ 527377 h 770264"/>
              <a:gd name="connsiteX6" fmla="*/ 38844 w 1801385"/>
              <a:gd name="connsiteY6" fmla="*/ 770264 h 770264"/>
              <a:gd name="connsiteX0" fmla="*/ 44372 w 1845757"/>
              <a:gd name="connsiteY0" fmla="*/ 0 h 845903"/>
              <a:gd name="connsiteX1" fmla="*/ 1773904 w 1845757"/>
              <a:gd name="connsiteY1" fmla="*/ 351164 h 845903"/>
              <a:gd name="connsiteX2" fmla="*/ 1812004 w 1845757"/>
              <a:gd name="connsiteY2" fmla="*/ 372595 h 845903"/>
              <a:gd name="connsiteX3" fmla="*/ 1845341 w 1845757"/>
              <a:gd name="connsiteY3" fmla="*/ 424983 h 845903"/>
              <a:gd name="connsiteX4" fmla="*/ 1833435 w 1845757"/>
              <a:gd name="connsiteY4" fmla="*/ 482133 h 845903"/>
              <a:gd name="connsiteX5" fmla="*/ 1771523 w 1845757"/>
              <a:gd name="connsiteY5" fmla="*/ 527377 h 845903"/>
              <a:gd name="connsiteX6" fmla="*/ 0 w 1845757"/>
              <a:gd name="connsiteY6" fmla="*/ 845903 h 845903"/>
              <a:gd name="connsiteX0" fmla="*/ 0 w 1801385"/>
              <a:gd name="connsiteY0" fmla="*/ 0 h 825732"/>
              <a:gd name="connsiteX1" fmla="*/ 1729532 w 1801385"/>
              <a:gd name="connsiteY1" fmla="*/ 351164 h 825732"/>
              <a:gd name="connsiteX2" fmla="*/ 1767632 w 1801385"/>
              <a:gd name="connsiteY2" fmla="*/ 372595 h 825732"/>
              <a:gd name="connsiteX3" fmla="*/ 1800969 w 1801385"/>
              <a:gd name="connsiteY3" fmla="*/ 424983 h 825732"/>
              <a:gd name="connsiteX4" fmla="*/ 1789063 w 1801385"/>
              <a:gd name="connsiteY4" fmla="*/ 482133 h 825732"/>
              <a:gd name="connsiteX5" fmla="*/ 1727151 w 1801385"/>
              <a:gd name="connsiteY5" fmla="*/ 527377 h 825732"/>
              <a:gd name="connsiteX6" fmla="*/ 11106 w 1801385"/>
              <a:gd name="connsiteY6" fmla="*/ 825732 h 825732"/>
              <a:gd name="connsiteX0" fmla="*/ 782 w 1802167"/>
              <a:gd name="connsiteY0" fmla="*/ 0 h 835817"/>
              <a:gd name="connsiteX1" fmla="*/ 1730314 w 1802167"/>
              <a:gd name="connsiteY1" fmla="*/ 351164 h 835817"/>
              <a:gd name="connsiteX2" fmla="*/ 1768414 w 1802167"/>
              <a:gd name="connsiteY2" fmla="*/ 372595 h 835817"/>
              <a:gd name="connsiteX3" fmla="*/ 1801751 w 1802167"/>
              <a:gd name="connsiteY3" fmla="*/ 424983 h 835817"/>
              <a:gd name="connsiteX4" fmla="*/ 1789845 w 1802167"/>
              <a:gd name="connsiteY4" fmla="*/ 482133 h 835817"/>
              <a:gd name="connsiteX5" fmla="*/ 1727933 w 1802167"/>
              <a:gd name="connsiteY5" fmla="*/ 527377 h 835817"/>
              <a:gd name="connsiteX6" fmla="*/ 0 w 1802167"/>
              <a:gd name="connsiteY6" fmla="*/ 835817 h 83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2167" h="835817">
                <a:moveTo>
                  <a:pt x="782" y="0"/>
                </a:moveTo>
                <a:lnTo>
                  <a:pt x="1730314" y="351164"/>
                </a:lnTo>
                <a:cubicBezTo>
                  <a:pt x="1745792" y="359895"/>
                  <a:pt x="1756508" y="360292"/>
                  <a:pt x="1768414" y="372595"/>
                </a:cubicBezTo>
                <a:cubicBezTo>
                  <a:pt x="1780320" y="384898"/>
                  <a:pt x="1805720" y="405933"/>
                  <a:pt x="1801751" y="424983"/>
                </a:cubicBezTo>
                <a:lnTo>
                  <a:pt x="1789845" y="482133"/>
                </a:lnTo>
                <a:cubicBezTo>
                  <a:pt x="1785876" y="501183"/>
                  <a:pt x="1786273" y="500787"/>
                  <a:pt x="1727933" y="527377"/>
                </a:cubicBezTo>
                <a:lnTo>
                  <a:pt x="0" y="835817"/>
                </a:lnTo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63040"/>
            <a:endParaRPr lang="en-US" sz="288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5501" y="1705521"/>
            <a:ext cx="92227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Basler acA1920-150um ($600)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10-bit, 4.8 </a:t>
            </a:r>
            <a:r>
              <a:rPr lang="el-GR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pixels, 1920×1200 pixel sensor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Framing rate up to 150 fps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20 </a:t>
            </a:r>
            <a:r>
              <a:rPr lang="el-GR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LED pulses for these images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Nearly unlimited data acquisition (limited by storage on computer)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62955" y="1705521"/>
            <a:ext cx="92227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63040"/>
            <a:r>
              <a:rPr lang="en-US" sz="256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LaVision</a:t>
            </a:r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Imager </a:t>
            </a:r>
            <a:r>
              <a:rPr lang="en-US" sz="256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sCMOS</a:t>
            </a:r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($30K)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16-bit, 6.5 </a:t>
            </a:r>
            <a:r>
              <a:rPr lang="el-GR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pixels, 2560×2160 pixel sensor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Framing rate up to 50 fps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5 </a:t>
            </a:r>
            <a:r>
              <a:rPr lang="el-GR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LED pulses for these images (higher sensitivity)</a:t>
            </a:r>
          </a:p>
          <a:p>
            <a:pPr defTabSz="1463040"/>
            <a:r>
              <a:rPr lang="en-US" sz="256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achieve 632 s of data at 38 Hz framing rate at 1120×900 pixels</a:t>
            </a:r>
          </a:p>
        </p:txBody>
      </p:sp>
      <p:sp>
        <p:nvSpPr>
          <p:cNvPr id="14" name="TextBox 13"/>
          <p:cNvSpPr txBox="1"/>
          <p:nvPr/>
        </p:nvSpPr>
        <p:spPr>
          <a:xfrm rot="669306">
            <a:off x="13079335" y="1012700"/>
            <a:ext cx="6042039" cy="78175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1463040"/>
            <a:r>
              <a:rPr lang="en-US" sz="448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Play in Slideshow Mode</a:t>
            </a:r>
          </a:p>
        </p:txBody>
      </p:sp>
    </p:spTree>
    <p:extLst>
      <p:ext uri="{BB962C8B-B14F-4D97-AF65-F5344CB8AC3E}">
        <p14:creationId xmlns:p14="http://schemas.microsoft.com/office/powerpoint/2010/main" val="1327106419"/>
      </p:ext>
    </p:extLst>
  </p:cSld>
  <p:clrMapOvr>
    <a:masterClrMapping/>
  </p:clrMapOvr>
</p:sld>
</file>

<file path=ppt/theme/theme1.xml><?xml version="1.0" encoding="utf-8"?>
<a:theme xmlns:a="http://schemas.openxmlformats.org/drawingml/2006/main" name="Bathel_ASOMB_PowerPointAnalysis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D01CF497-B0D2-4783-9AA7-4EFD99BABDB1}" vid="{32549855-DCF9-4187-9A05-291E71E29C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1199</TotalTime>
  <Words>1039</Words>
  <Application>Microsoft Office PowerPoint</Application>
  <PresentationFormat>Custom</PresentationFormat>
  <Paragraphs>116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Bathel_ASOMB_PowerPointAnalysisTemplate</vt:lpstr>
      <vt:lpstr>Office Theme</vt:lpstr>
      <vt:lpstr>Schlieren Capabilities for Arc-Heated Testing</vt:lpstr>
      <vt:lpstr>Schlieren-Based Imaging for LCAT Facility – Facility Overview</vt:lpstr>
      <vt:lpstr>Schlieren-Based Imaging for LCAT Facility – Schlieren Capabilities</vt:lpstr>
      <vt:lpstr>Schlieren-Based Imaging for LCAT Facility – Prior LCAT Entry</vt:lpstr>
      <vt:lpstr>Duster Results from Boeing LCAT</vt:lpstr>
      <vt:lpstr>Prior boundary layer measurements</vt:lpstr>
      <vt:lpstr>Langley Arc-Heated Scramjet Test Facility (AHSTF) and Mach 2 Flow Facility</vt:lpstr>
      <vt:lpstr>Langley 20-Inch and 15-Inch Mach 6 Air Tunnels</vt:lpstr>
      <vt:lpstr>Talking Points for LCAT Testing</vt:lpstr>
      <vt:lpstr>Experimental Setup</vt:lpstr>
      <vt:lpstr>Experimental Setup</vt:lpstr>
      <vt:lpstr>Sample Results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Bathel, Brett F. (LARC-D304)</dc:creator>
  <cp:lastModifiedBy>Brett Bathel</cp:lastModifiedBy>
  <cp:revision>36</cp:revision>
  <dcterms:created xsi:type="dcterms:W3CDTF">2020-10-29T19:24:43Z</dcterms:created>
  <dcterms:modified xsi:type="dcterms:W3CDTF">2021-03-26T16:06:53Z</dcterms:modified>
</cp:coreProperties>
</file>