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  <p:sldMasterId id="2147483688" r:id="rId2"/>
  </p:sldMasterIdLst>
  <p:notesMasterIdLst>
    <p:notesMasterId r:id="rId21"/>
  </p:notesMasterIdLst>
  <p:sldIdLst>
    <p:sldId id="256" r:id="rId3"/>
    <p:sldId id="1137" r:id="rId4"/>
    <p:sldId id="1143" r:id="rId5"/>
    <p:sldId id="1144" r:id="rId6"/>
    <p:sldId id="1145" r:id="rId7"/>
    <p:sldId id="1157" r:id="rId8"/>
    <p:sldId id="1147" r:id="rId9"/>
    <p:sldId id="1148" r:id="rId10"/>
    <p:sldId id="1149" r:id="rId11"/>
    <p:sldId id="1150" r:id="rId12"/>
    <p:sldId id="1151" r:id="rId13"/>
    <p:sldId id="1158" r:id="rId14"/>
    <p:sldId id="1152" r:id="rId15"/>
    <p:sldId id="1153" r:id="rId16"/>
    <p:sldId id="1154" r:id="rId17"/>
    <p:sldId id="1155" r:id="rId18"/>
    <p:sldId id="1142" r:id="rId19"/>
    <p:sldId id="1138" r:id="rId20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22"/>
      <p:bold r:id="rId23"/>
      <p:italic r:id="rId24"/>
      <p:boldItalic r:id="rId25"/>
    </p:embeddedFont>
    <p:embeddedFont>
      <p:font typeface="Georgia" panose="02040502050405020303" pitchFamily="18" charset="0"/>
      <p:regular r:id="rId26"/>
      <p:bold r:id="rId27"/>
      <p:italic r:id="rId28"/>
      <p:boldItalic r:id="rId29"/>
    </p:embeddedFont>
    <p:embeddedFont>
      <p:font typeface="Open Sans" panose="020B0606030504020204" pitchFamily="34" charset="0"/>
      <p:regular r:id="rId30"/>
      <p:bold r:id="rId31"/>
      <p:italic r:id="rId32"/>
      <p:boldItalic r:id="rId3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pos="120">
          <p15:clr>
            <a:srgbClr val="A4A3A4"/>
          </p15:clr>
        </p15:guide>
        <p15:guide id="2" orient="horz" pos="516" userDrawn="1">
          <p15:clr>
            <a:srgbClr val="A4A3A4"/>
          </p15:clr>
        </p15:guide>
        <p15:guide id="3" pos="5640">
          <p15:clr>
            <a:srgbClr val="A4A3A4"/>
          </p15:clr>
        </p15:guide>
        <p15:guide id="4" pos="288" userDrawn="1">
          <p15:clr>
            <a:srgbClr val="A4A3A4"/>
          </p15:clr>
        </p15:guide>
        <p15:guide id="5" pos="2880">
          <p15:clr>
            <a:srgbClr val="A4A3A4"/>
          </p15:clr>
        </p15:guide>
      </p15:sldGuideLst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go="http://customooxmlschemas.google.com/" r:id="rId66" roundtripDataSignature="AMtx7mhJOzdt8B59gkqzWarteadHyCtOf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67FB0"/>
    <a:srgbClr val="37609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D91A118E-B739-440D-BD25-34EF79641535}">
  <a:tblStyle styleId="{D91A118E-B739-440D-BD25-34EF79641535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700"/>
    <p:restoredTop sz="84075"/>
  </p:normalViewPr>
  <p:slideViewPr>
    <p:cSldViewPr snapToGrid="0">
      <p:cViewPr>
        <p:scale>
          <a:sx n="215" d="100"/>
          <a:sy n="215" d="100"/>
        </p:scale>
        <p:origin x="1512" y="312"/>
      </p:cViewPr>
      <p:guideLst>
        <p:guide pos="120"/>
        <p:guide orient="horz" pos="516"/>
        <p:guide pos="5640"/>
        <p:guide pos="288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font" Target="fonts/font5.fntdata"/><Relationship Id="rId21" Type="http://schemas.openxmlformats.org/officeDocument/2006/relationships/notesMaster" Target="notesMasters/notesMaster1.xml"/><Relationship Id="rId68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font" Target="fonts/font4.fntdata"/><Relationship Id="rId33" Type="http://schemas.openxmlformats.org/officeDocument/2006/relationships/font" Target="fonts/font12.fntdata"/><Relationship Id="rId6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font" Target="fonts/font8.fntdata"/><Relationship Id="rId7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3.fntdata"/><Relationship Id="rId32" Type="http://schemas.openxmlformats.org/officeDocument/2006/relationships/font" Target="fonts/font11.fntdata"/><Relationship Id="rId66" Type="http://customschemas.google.com/relationships/presentationmetadata" Target="metadata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2.fntdata"/><Relationship Id="rId28" Type="http://schemas.openxmlformats.org/officeDocument/2006/relationships/font" Target="fonts/font7.fntdata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font" Target="fonts/font10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1.fntdata"/><Relationship Id="rId27" Type="http://schemas.openxmlformats.org/officeDocument/2006/relationships/font" Target="fonts/font6.fntdata"/><Relationship Id="rId30" Type="http://schemas.openxmlformats.org/officeDocument/2006/relationships/font" Target="fonts/font9.fntdata"/><Relationship Id="rId69" Type="http://schemas.openxmlformats.org/officeDocument/2006/relationships/theme" Target="theme/theme1.xml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9E6E464-3366-5E41-BB36-DD67C1F014FC}" type="doc">
      <dgm:prSet loTypeId="urn:microsoft.com/office/officeart/2005/8/layout/process3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B63EA3A-E5F8-2D44-BAE6-3F9C4E1D9291}">
      <dgm:prSet phldrT="[Text]"/>
      <dgm:spPr/>
      <dgm:t>
        <a:bodyPr/>
        <a:lstStyle/>
        <a:p>
          <a:r>
            <a:rPr lang="en-US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Data Assimilation</a:t>
          </a:r>
        </a:p>
      </dgm:t>
    </dgm:pt>
    <dgm:pt modelId="{24171B63-EF94-1849-8C7A-EE203CA6DC46}" type="parTrans" cxnId="{65AEC406-F44C-D049-BFC8-C5CCFA5F1F46}">
      <dgm:prSet/>
      <dgm:spPr/>
      <dgm:t>
        <a:bodyPr/>
        <a:lstStyle/>
        <a:p>
          <a:endParaRPr lang="en-US">
            <a:latin typeface="Open Sans" panose="020B0606030504020204" pitchFamily="34" charset="0"/>
            <a:ea typeface="Open Sans" panose="020B0606030504020204" pitchFamily="34" charset="0"/>
            <a:cs typeface="Open Sans" panose="020B0606030504020204" pitchFamily="34" charset="0"/>
          </a:endParaRPr>
        </a:p>
      </dgm:t>
    </dgm:pt>
    <dgm:pt modelId="{10EC2F76-1016-F44D-B889-6459804B8A98}" type="sibTrans" cxnId="{65AEC406-F44C-D049-BFC8-C5CCFA5F1F46}">
      <dgm:prSet/>
      <dgm:spPr/>
      <dgm:t>
        <a:bodyPr/>
        <a:lstStyle/>
        <a:p>
          <a:endParaRPr lang="en-US">
            <a:latin typeface="Open Sans" panose="020B0606030504020204" pitchFamily="34" charset="0"/>
            <a:ea typeface="Open Sans" panose="020B0606030504020204" pitchFamily="34" charset="0"/>
            <a:cs typeface="Open Sans" panose="020B0606030504020204" pitchFamily="34" charset="0"/>
          </a:endParaRPr>
        </a:p>
      </dgm:t>
    </dgm:pt>
    <dgm:pt modelId="{8ABF0A0A-E8FF-3148-ABFC-7F8A92199686}">
      <dgm:prSet phldrT="[Text]"/>
      <dgm:spPr/>
      <dgm:t>
        <a:bodyPr/>
        <a:lstStyle/>
        <a:p>
          <a:r>
            <a:rPr lang="en-US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Analyze observations onto a model grid for best-guess starting point</a:t>
          </a:r>
        </a:p>
      </dgm:t>
    </dgm:pt>
    <dgm:pt modelId="{040ED995-C986-E745-9555-D142887B6B81}" type="parTrans" cxnId="{0E38391F-92F5-B94A-A647-5288218046AB}">
      <dgm:prSet/>
      <dgm:spPr/>
      <dgm:t>
        <a:bodyPr/>
        <a:lstStyle/>
        <a:p>
          <a:endParaRPr lang="en-US">
            <a:latin typeface="Open Sans" panose="020B0606030504020204" pitchFamily="34" charset="0"/>
            <a:ea typeface="Open Sans" panose="020B0606030504020204" pitchFamily="34" charset="0"/>
            <a:cs typeface="Open Sans" panose="020B0606030504020204" pitchFamily="34" charset="0"/>
          </a:endParaRPr>
        </a:p>
      </dgm:t>
    </dgm:pt>
    <dgm:pt modelId="{E2D48023-E8CD-124D-8BC0-3B83D9FCCE35}" type="sibTrans" cxnId="{0E38391F-92F5-B94A-A647-5288218046AB}">
      <dgm:prSet/>
      <dgm:spPr/>
      <dgm:t>
        <a:bodyPr/>
        <a:lstStyle/>
        <a:p>
          <a:endParaRPr lang="en-US">
            <a:latin typeface="Open Sans" panose="020B0606030504020204" pitchFamily="34" charset="0"/>
            <a:ea typeface="Open Sans" panose="020B0606030504020204" pitchFamily="34" charset="0"/>
            <a:cs typeface="Open Sans" panose="020B0606030504020204" pitchFamily="34" charset="0"/>
          </a:endParaRPr>
        </a:p>
      </dgm:t>
    </dgm:pt>
    <dgm:pt modelId="{AE9CA813-BE2C-0449-8148-368B2C796681}">
      <dgm:prSet phldrT="[Text]"/>
      <dgm:spPr/>
      <dgm:t>
        <a:bodyPr/>
        <a:lstStyle/>
        <a:p>
          <a:r>
            <a:rPr lang="en-US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Model Forecasting</a:t>
          </a:r>
        </a:p>
      </dgm:t>
    </dgm:pt>
    <dgm:pt modelId="{B6FD2EFD-55B8-C64C-A932-19302F9A7490}" type="parTrans" cxnId="{69BD4F30-F2EB-D546-A9F9-EFDA737D6B8F}">
      <dgm:prSet/>
      <dgm:spPr/>
      <dgm:t>
        <a:bodyPr/>
        <a:lstStyle/>
        <a:p>
          <a:endParaRPr lang="en-US">
            <a:latin typeface="Open Sans" panose="020B0606030504020204" pitchFamily="34" charset="0"/>
            <a:ea typeface="Open Sans" panose="020B0606030504020204" pitchFamily="34" charset="0"/>
            <a:cs typeface="Open Sans" panose="020B0606030504020204" pitchFamily="34" charset="0"/>
          </a:endParaRPr>
        </a:p>
      </dgm:t>
    </dgm:pt>
    <dgm:pt modelId="{B130E9DD-8DA3-644C-997E-ED4DE1CECB3D}" type="sibTrans" cxnId="{69BD4F30-F2EB-D546-A9F9-EFDA737D6B8F}">
      <dgm:prSet/>
      <dgm:spPr/>
      <dgm:t>
        <a:bodyPr/>
        <a:lstStyle/>
        <a:p>
          <a:endParaRPr lang="en-US">
            <a:latin typeface="Open Sans" panose="020B0606030504020204" pitchFamily="34" charset="0"/>
            <a:ea typeface="Open Sans" panose="020B0606030504020204" pitchFamily="34" charset="0"/>
            <a:cs typeface="Open Sans" panose="020B0606030504020204" pitchFamily="34" charset="0"/>
          </a:endParaRPr>
        </a:p>
      </dgm:t>
    </dgm:pt>
    <dgm:pt modelId="{5C8C8F02-50BA-7E47-A03B-94C88D74E287}">
      <dgm:prSet phldrT="[Text]"/>
      <dgm:spPr/>
      <dgm:t>
        <a:bodyPr/>
        <a:lstStyle/>
        <a:p>
          <a:r>
            <a:rPr lang="en-US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15-day forecasts generated every 2x to 4x daily at 10-30km resolution</a:t>
          </a:r>
        </a:p>
      </dgm:t>
    </dgm:pt>
    <dgm:pt modelId="{D227DACA-53F6-D04C-944E-57DD91986993}" type="parTrans" cxnId="{8F62D44B-1934-F541-917A-FA2357EE07F3}">
      <dgm:prSet/>
      <dgm:spPr/>
      <dgm:t>
        <a:bodyPr/>
        <a:lstStyle/>
        <a:p>
          <a:endParaRPr lang="en-US">
            <a:latin typeface="Open Sans" panose="020B0606030504020204" pitchFamily="34" charset="0"/>
            <a:ea typeface="Open Sans" panose="020B0606030504020204" pitchFamily="34" charset="0"/>
            <a:cs typeface="Open Sans" panose="020B0606030504020204" pitchFamily="34" charset="0"/>
          </a:endParaRPr>
        </a:p>
      </dgm:t>
    </dgm:pt>
    <dgm:pt modelId="{097F221B-7E14-F246-B1D8-B2CCE1FA92BE}" type="sibTrans" cxnId="{8F62D44B-1934-F541-917A-FA2357EE07F3}">
      <dgm:prSet/>
      <dgm:spPr/>
      <dgm:t>
        <a:bodyPr/>
        <a:lstStyle/>
        <a:p>
          <a:endParaRPr lang="en-US">
            <a:latin typeface="Open Sans" panose="020B0606030504020204" pitchFamily="34" charset="0"/>
            <a:ea typeface="Open Sans" panose="020B0606030504020204" pitchFamily="34" charset="0"/>
            <a:cs typeface="Open Sans" panose="020B0606030504020204" pitchFamily="34" charset="0"/>
          </a:endParaRPr>
        </a:p>
      </dgm:t>
    </dgm:pt>
    <dgm:pt modelId="{4AFFED5F-5B0D-8C49-8B91-83BDDAB6FE60}">
      <dgm:prSet phldrT="[Text]"/>
      <dgm:spPr/>
      <dgm:t>
        <a:bodyPr/>
        <a:lstStyle/>
        <a:p>
          <a:r>
            <a:rPr lang="en-US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Application Models</a:t>
          </a:r>
        </a:p>
      </dgm:t>
    </dgm:pt>
    <dgm:pt modelId="{FD5A6A50-1598-CE4C-AA54-4C78413D5312}" type="parTrans" cxnId="{A9237B71-E329-D344-AFB3-05F92D0BF234}">
      <dgm:prSet/>
      <dgm:spPr/>
      <dgm:t>
        <a:bodyPr/>
        <a:lstStyle/>
        <a:p>
          <a:endParaRPr lang="en-US">
            <a:latin typeface="Open Sans" panose="020B0606030504020204" pitchFamily="34" charset="0"/>
            <a:ea typeface="Open Sans" panose="020B0606030504020204" pitchFamily="34" charset="0"/>
            <a:cs typeface="Open Sans" panose="020B0606030504020204" pitchFamily="34" charset="0"/>
          </a:endParaRPr>
        </a:p>
      </dgm:t>
    </dgm:pt>
    <dgm:pt modelId="{F9EBF897-F3BB-2640-9208-29AACE0433CB}" type="sibTrans" cxnId="{A9237B71-E329-D344-AFB3-05F92D0BF234}">
      <dgm:prSet/>
      <dgm:spPr/>
      <dgm:t>
        <a:bodyPr/>
        <a:lstStyle/>
        <a:p>
          <a:endParaRPr lang="en-US">
            <a:latin typeface="Open Sans" panose="020B0606030504020204" pitchFamily="34" charset="0"/>
            <a:ea typeface="Open Sans" panose="020B0606030504020204" pitchFamily="34" charset="0"/>
            <a:cs typeface="Open Sans" panose="020B0606030504020204" pitchFamily="34" charset="0"/>
          </a:endParaRPr>
        </a:p>
      </dgm:t>
    </dgm:pt>
    <dgm:pt modelId="{64BF9F40-3445-694B-9F48-84C3038062D3}">
      <dgm:prSet phldrT="[Text]"/>
      <dgm:spPr/>
      <dgm:t>
        <a:bodyPr/>
        <a:lstStyle/>
        <a:p>
          <a:r>
            <a:rPr lang="en-US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Use model forecasts to generate sector-specific forecast products </a:t>
          </a:r>
        </a:p>
      </dgm:t>
    </dgm:pt>
    <dgm:pt modelId="{0BAE28B6-2FC3-434B-9DFC-8A723660B7EE}" type="parTrans" cxnId="{EF9814E3-93A2-BE43-9873-B3670C8D8F7C}">
      <dgm:prSet/>
      <dgm:spPr/>
      <dgm:t>
        <a:bodyPr/>
        <a:lstStyle/>
        <a:p>
          <a:endParaRPr lang="en-US">
            <a:latin typeface="Open Sans" panose="020B0606030504020204" pitchFamily="34" charset="0"/>
            <a:ea typeface="Open Sans" panose="020B0606030504020204" pitchFamily="34" charset="0"/>
            <a:cs typeface="Open Sans" panose="020B0606030504020204" pitchFamily="34" charset="0"/>
          </a:endParaRPr>
        </a:p>
      </dgm:t>
    </dgm:pt>
    <dgm:pt modelId="{96CC539E-0DD2-6C4F-856C-2DBBE7724142}" type="sibTrans" cxnId="{EF9814E3-93A2-BE43-9873-B3670C8D8F7C}">
      <dgm:prSet/>
      <dgm:spPr/>
      <dgm:t>
        <a:bodyPr/>
        <a:lstStyle/>
        <a:p>
          <a:endParaRPr lang="en-US">
            <a:latin typeface="Open Sans" panose="020B0606030504020204" pitchFamily="34" charset="0"/>
            <a:ea typeface="Open Sans" panose="020B0606030504020204" pitchFamily="34" charset="0"/>
            <a:cs typeface="Open Sans" panose="020B0606030504020204" pitchFamily="34" charset="0"/>
          </a:endParaRPr>
        </a:p>
      </dgm:t>
    </dgm:pt>
    <dgm:pt modelId="{49E885BF-972A-FD4E-93C7-29A172E27483}" type="pres">
      <dgm:prSet presAssocID="{B9E6E464-3366-5E41-BB36-DD67C1F014FC}" presName="linearFlow" presStyleCnt="0">
        <dgm:presLayoutVars>
          <dgm:dir/>
          <dgm:animLvl val="lvl"/>
          <dgm:resizeHandles val="exact"/>
        </dgm:presLayoutVars>
      </dgm:prSet>
      <dgm:spPr/>
    </dgm:pt>
    <dgm:pt modelId="{DCAC401A-3D06-C840-BF16-11D1ECD3B483}" type="pres">
      <dgm:prSet presAssocID="{FB63EA3A-E5F8-2D44-BAE6-3F9C4E1D9291}" presName="composite" presStyleCnt="0"/>
      <dgm:spPr/>
    </dgm:pt>
    <dgm:pt modelId="{897620F6-9F00-0241-B39C-A30335A13030}" type="pres">
      <dgm:prSet presAssocID="{FB63EA3A-E5F8-2D44-BAE6-3F9C4E1D9291}" presName="parTx" presStyleLbl="node1" presStyleIdx="0" presStyleCnt="3">
        <dgm:presLayoutVars>
          <dgm:chMax val="0"/>
          <dgm:chPref val="0"/>
          <dgm:bulletEnabled val="1"/>
        </dgm:presLayoutVars>
      </dgm:prSet>
      <dgm:spPr/>
    </dgm:pt>
    <dgm:pt modelId="{2C337825-9DBD-C74C-B053-0573AC8DC1A4}" type="pres">
      <dgm:prSet presAssocID="{FB63EA3A-E5F8-2D44-BAE6-3F9C4E1D9291}" presName="parSh" presStyleLbl="node1" presStyleIdx="0" presStyleCnt="3"/>
      <dgm:spPr/>
    </dgm:pt>
    <dgm:pt modelId="{3FE4512C-2329-CB48-9EB7-BA9306FDD5DB}" type="pres">
      <dgm:prSet presAssocID="{FB63EA3A-E5F8-2D44-BAE6-3F9C4E1D9291}" presName="desTx" presStyleLbl="fgAcc1" presStyleIdx="0" presStyleCnt="3" custScaleX="138948" custScaleY="65596">
        <dgm:presLayoutVars>
          <dgm:bulletEnabled val="1"/>
        </dgm:presLayoutVars>
      </dgm:prSet>
      <dgm:spPr/>
    </dgm:pt>
    <dgm:pt modelId="{D26826D3-93EC-AF49-8847-B1066C62B4F6}" type="pres">
      <dgm:prSet presAssocID="{10EC2F76-1016-F44D-B889-6459804B8A98}" presName="sibTrans" presStyleLbl="sibTrans2D1" presStyleIdx="0" presStyleCnt="2"/>
      <dgm:spPr/>
    </dgm:pt>
    <dgm:pt modelId="{952E6058-C20B-974F-8326-11A455AD0DC4}" type="pres">
      <dgm:prSet presAssocID="{10EC2F76-1016-F44D-B889-6459804B8A98}" presName="connTx" presStyleLbl="sibTrans2D1" presStyleIdx="0" presStyleCnt="2"/>
      <dgm:spPr/>
    </dgm:pt>
    <dgm:pt modelId="{1A0ECC4D-FDBB-654F-87DE-6739805D3B34}" type="pres">
      <dgm:prSet presAssocID="{AE9CA813-BE2C-0449-8148-368B2C796681}" presName="composite" presStyleCnt="0"/>
      <dgm:spPr/>
    </dgm:pt>
    <dgm:pt modelId="{38767B03-750B-4849-B9B9-E9D67FA5A66A}" type="pres">
      <dgm:prSet presAssocID="{AE9CA813-BE2C-0449-8148-368B2C796681}" presName="parTx" presStyleLbl="node1" presStyleIdx="0" presStyleCnt="3">
        <dgm:presLayoutVars>
          <dgm:chMax val="0"/>
          <dgm:chPref val="0"/>
          <dgm:bulletEnabled val="1"/>
        </dgm:presLayoutVars>
      </dgm:prSet>
      <dgm:spPr/>
    </dgm:pt>
    <dgm:pt modelId="{C0E33842-9DBC-0F4B-AFC4-1AA94DF7340B}" type="pres">
      <dgm:prSet presAssocID="{AE9CA813-BE2C-0449-8148-368B2C796681}" presName="parSh" presStyleLbl="node1" presStyleIdx="1" presStyleCnt="3"/>
      <dgm:spPr/>
    </dgm:pt>
    <dgm:pt modelId="{47614261-FA60-534F-B3D9-2D4DC9DDBC51}" type="pres">
      <dgm:prSet presAssocID="{AE9CA813-BE2C-0449-8148-368B2C796681}" presName="desTx" presStyleLbl="fgAcc1" presStyleIdx="1" presStyleCnt="3" custScaleX="141133" custScaleY="65596">
        <dgm:presLayoutVars>
          <dgm:bulletEnabled val="1"/>
        </dgm:presLayoutVars>
      </dgm:prSet>
      <dgm:spPr/>
    </dgm:pt>
    <dgm:pt modelId="{7F300A22-BED2-5D42-9464-0FAD093CDC1C}" type="pres">
      <dgm:prSet presAssocID="{B130E9DD-8DA3-644C-997E-ED4DE1CECB3D}" presName="sibTrans" presStyleLbl="sibTrans2D1" presStyleIdx="1" presStyleCnt="2"/>
      <dgm:spPr/>
    </dgm:pt>
    <dgm:pt modelId="{E28F5945-2514-6F4F-AAF1-D6233476AAEE}" type="pres">
      <dgm:prSet presAssocID="{B130E9DD-8DA3-644C-997E-ED4DE1CECB3D}" presName="connTx" presStyleLbl="sibTrans2D1" presStyleIdx="1" presStyleCnt="2"/>
      <dgm:spPr/>
    </dgm:pt>
    <dgm:pt modelId="{B0605CF5-3C0C-4F4D-9796-07940F83AC32}" type="pres">
      <dgm:prSet presAssocID="{4AFFED5F-5B0D-8C49-8B91-83BDDAB6FE60}" presName="composite" presStyleCnt="0"/>
      <dgm:spPr/>
    </dgm:pt>
    <dgm:pt modelId="{703EB6B8-0698-2E4E-B714-4E2DB6007152}" type="pres">
      <dgm:prSet presAssocID="{4AFFED5F-5B0D-8C49-8B91-83BDDAB6FE60}" presName="parTx" presStyleLbl="node1" presStyleIdx="1" presStyleCnt="3">
        <dgm:presLayoutVars>
          <dgm:chMax val="0"/>
          <dgm:chPref val="0"/>
          <dgm:bulletEnabled val="1"/>
        </dgm:presLayoutVars>
      </dgm:prSet>
      <dgm:spPr/>
    </dgm:pt>
    <dgm:pt modelId="{39E65687-B296-5B4E-BC04-853D65FD86EC}" type="pres">
      <dgm:prSet presAssocID="{4AFFED5F-5B0D-8C49-8B91-83BDDAB6FE60}" presName="parSh" presStyleLbl="node1" presStyleIdx="2" presStyleCnt="3"/>
      <dgm:spPr/>
    </dgm:pt>
    <dgm:pt modelId="{212FE936-4501-6E4E-83F9-CB3743DB55EE}" type="pres">
      <dgm:prSet presAssocID="{4AFFED5F-5B0D-8C49-8B91-83BDDAB6FE60}" presName="desTx" presStyleLbl="fgAcc1" presStyleIdx="2" presStyleCnt="3" custScaleX="137299" custScaleY="65596">
        <dgm:presLayoutVars>
          <dgm:bulletEnabled val="1"/>
        </dgm:presLayoutVars>
      </dgm:prSet>
      <dgm:spPr/>
    </dgm:pt>
  </dgm:ptLst>
  <dgm:cxnLst>
    <dgm:cxn modelId="{2B4E8605-3284-AF4D-8604-224903BC229B}" type="presOf" srcId="{5C8C8F02-50BA-7E47-A03B-94C88D74E287}" destId="{47614261-FA60-534F-B3D9-2D4DC9DDBC51}" srcOrd="0" destOrd="0" presId="urn:microsoft.com/office/officeart/2005/8/layout/process3"/>
    <dgm:cxn modelId="{65AEC406-F44C-D049-BFC8-C5CCFA5F1F46}" srcId="{B9E6E464-3366-5E41-BB36-DD67C1F014FC}" destId="{FB63EA3A-E5F8-2D44-BAE6-3F9C4E1D9291}" srcOrd="0" destOrd="0" parTransId="{24171B63-EF94-1849-8C7A-EE203CA6DC46}" sibTransId="{10EC2F76-1016-F44D-B889-6459804B8A98}"/>
    <dgm:cxn modelId="{AA557910-8BF4-E248-A4D5-61A6F856F18C}" type="presOf" srcId="{8ABF0A0A-E8FF-3148-ABFC-7F8A92199686}" destId="{3FE4512C-2329-CB48-9EB7-BA9306FDD5DB}" srcOrd="0" destOrd="0" presId="urn:microsoft.com/office/officeart/2005/8/layout/process3"/>
    <dgm:cxn modelId="{1C130312-B19E-934A-BC74-EDA5B7110DE2}" type="presOf" srcId="{B130E9DD-8DA3-644C-997E-ED4DE1CECB3D}" destId="{E28F5945-2514-6F4F-AAF1-D6233476AAEE}" srcOrd="1" destOrd="0" presId="urn:microsoft.com/office/officeart/2005/8/layout/process3"/>
    <dgm:cxn modelId="{DE3A181C-9CD9-8F42-9D83-763EC2395518}" type="presOf" srcId="{FB63EA3A-E5F8-2D44-BAE6-3F9C4E1D9291}" destId="{897620F6-9F00-0241-B39C-A30335A13030}" srcOrd="0" destOrd="0" presId="urn:microsoft.com/office/officeart/2005/8/layout/process3"/>
    <dgm:cxn modelId="{0E38391F-92F5-B94A-A647-5288218046AB}" srcId="{FB63EA3A-E5F8-2D44-BAE6-3F9C4E1D9291}" destId="{8ABF0A0A-E8FF-3148-ABFC-7F8A92199686}" srcOrd="0" destOrd="0" parTransId="{040ED995-C986-E745-9555-D142887B6B81}" sibTransId="{E2D48023-E8CD-124D-8BC0-3B83D9FCCE35}"/>
    <dgm:cxn modelId="{55AF9821-AE80-104E-9F17-B86D2159D8F8}" type="presOf" srcId="{AE9CA813-BE2C-0449-8148-368B2C796681}" destId="{C0E33842-9DBC-0F4B-AFC4-1AA94DF7340B}" srcOrd="1" destOrd="0" presId="urn:microsoft.com/office/officeart/2005/8/layout/process3"/>
    <dgm:cxn modelId="{DD422B22-1F19-A744-94CC-9631ED77FD92}" type="presOf" srcId="{10EC2F76-1016-F44D-B889-6459804B8A98}" destId="{D26826D3-93EC-AF49-8847-B1066C62B4F6}" srcOrd="0" destOrd="0" presId="urn:microsoft.com/office/officeart/2005/8/layout/process3"/>
    <dgm:cxn modelId="{04C6B12F-FF25-EA47-A31D-CE624603BB12}" type="presOf" srcId="{10EC2F76-1016-F44D-B889-6459804B8A98}" destId="{952E6058-C20B-974F-8326-11A455AD0DC4}" srcOrd="1" destOrd="0" presId="urn:microsoft.com/office/officeart/2005/8/layout/process3"/>
    <dgm:cxn modelId="{69BD4F30-F2EB-D546-A9F9-EFDA737D6B8F}" srcId="{B9E6E464-3366-5E41-BB36-DD67C1F014FC}" destId="{AE9CA813-BE2C-0449-8148-368B2C796681}" srcOrd="1" destOrd="0" parTransId="{B6FD2EFD-55B8-C64C-A932-19302F9A7490}" sibTransId="{B130E9DD-8DA3-644C-997E-ED4DE1CECB3D}"/>
    <dgm:cxn modelId="{8F62D44B-1934-F541-917A-FA2357EE07F3}" srcId="{AE9CA813-BE2C-0449-8148-368B2C796681}" destId="{5C8C8F02-50BA-7E47-A03B-94C88D74E287}" srcOrd="0" destOrd="0" parTransId="{D227DACA-53F6-D04C-944E-57DD91986993}" sibTransId="{097F221B-7E14-F246-B1D8-B2CCE1FA92BE}"/>
    <dgm:cxn modelId="{A9237B71-E329-D344-AFB3-05F92D0BF234}" srcId="{B9E6E464-3366-5E41-BB36-DD67C1F014FC}" destId="{4AFFED5F-5B0D-8C49-8B91-83BDDAB6FE60}" srcOrd="2" destOrd="0" parTransId="{FD5A6A50-1598-CE4C-AA54-4C78413D5312}" sibTransId="{F9EBF897-F3BB-2640-9208-29AACE0433CB}"/>
    <dgm:cxn modelId="{0B15BD7D-4BAA-6D4B-9A8B-E53B0951EA22}" type="presOf" srcId="{4AFFED5F-5B0D-8C49-8B91-83BDDAB6FE60}" destId="{703EB6B8-0698-2E4E-B714-4E2DB6007152}" srcOrd="0" destOrd="0" presId="urn:microsoft.com/office/officeart/2005/8/layout/process3"/>
    <dgm:cxn modelId="{6B8EDA85-F948-7B42-97E2-F8AF3544607F}" type="presOf" srcId="{FB63EA3A-E5F8-2D44-BAE6-3F9C4E1D9291}" destId="{2C337825-9DBD-C74C-B053-0573AC8DC1A4}" srcOrd="1" destOrd="0" presId="urn:microsoft.com/office/officeart/2005/8/layout/process3"/>
    <dgm:cxn modelId="{4D5CD089-9E33-2049-9F9D-F0E9F560E3B8}" type="presOf" srcId="{B9E6E464-3366-5E41-BB36-DD67C1F014FC}" destId="{49E885BF-972A-FD4E-93C7-29A172E27483}" srcOrd="0" destOrd="0" presId="urn:microsoft.com/office/officeart/2005/8/layout/process3"/>
    <dgm:cxn modelId="{B339B094-9F32-B346-8351-A574334C90A0}" type="presOf" srcId="{B130E9DD-8DA3-644C-997E-ED4DE1CECB3D}" destId="{7F300A22-BED2-5D42-9464-0FAD093CDC1C}" srcOrd="0" destOrd="0" presId="urn:microsoft.com/office/officeart/2005/8/layout/process3"/>
    <dgm:cxn modelId="{7B9BD1A6-46BD-C94F-9369-0A387D38557E}" type="presOf" srcId="{4AFFED5F-5B0D-8C49-8B91-83BDDAB6FE60}" destId="{39E65687-B296-5B4E-BC04-853D65FD86EC}" srcOrd="1" destOrd="0" presId="urn:microsoft.com/office/officeart/2005/8/layout/process3"/>
    <dgm:cxn modelId="{C61670B1-7B57-CE48-AA57-473E44A2CC6D}" type="presOf" srcId="{64BF9F40-3445-694B-9F48-84C3038062D3}" destId="{212FE936-4501-6E4E-83F9-CB3743DB55EE}" srcOrd="0" destOrd="0" presId="urn:microsoft.com/office/officeart/2005/8/layout/process3"/>
    <dgm:cxn modelId="{F0DBE9DA-2722-144A-B7B6-BF893F09A785}" type="presOf" srcId="{AE9CA813-BE2C-0449-8148-368B2C796681}" destId="{38767B03-750B-4849-B9B9-E9D67FA5A66A}" srcOrd="0" destOrd="0" presId="urn:microsoft.com/office/officeart/2005/8/layout/process3"/>
    <dgm:cxn modelId="{EF9814E3-93A2-BE43-9873-B3670C8D8F7C}" srcId="{4AFFED5F-5B0D-8C49-8B91-83BDDAB6FE60}" destId="{64BF9F40-3445-694B-9F48-84C3038062D3}" srcOrd="0" destOrd="0" parTransId="{0BAE28B6-2FC3-434B-9DFC-8A723660B7EE}" sibTransId="{96CC539E-0DD2-6C4F-856C-2DBBE7724142}"/>
    <dgm:cxn modelId="{3EE2CA16-740C-404C-84BD-9BE76293AB3E}" type="presParOf" srcId="{49E885BF-972A-FD4E-93C7-29A172E27483}" destId="{DCAC401A-3D06-C840-BF16-11D1ECD3B483}" srcOrd="0" destOrd="0" presId="urn:microsoft.com/office/officeart/2005/8/layout/process3"/>
    <dgm:cxn modelId="{01373F68-84D8-6D41-AA88-CDBC48CFCAF1}" type="presParOf" srcId="{DCAC401A-3D06-C840-BF16-11D1ECD3B483}" destId="{897620F6-9F00-0241-B39C-A30335A13030}" srcOrd="0" destOrd="0" presId="urn:microsoft.com/office/officeart/2005/8/layout/process3"/>
    <dgm:cxn modelId="{FE1EA5CE-78C6-7E4D-B5D2-27C93F77A43F}" type="presParOf" srcId="{DCAC401A-3D06-C840-BF16-11D1ECD3B483}" destId="{2C337825-9DBD-C74C-B053-0573AC8DC1A4}" srcOrd="1" destOrd="0" presId="urn:microsoft.com/office/officeart/2005/8/layout/process3"/>
    <dgm:cxn modelId="{9ABB0E72-9C96-2F43-A3FA-2F9C7776113E}" type="presParOf" srcId="{DCAC401A-3D06-C840-BF16-11D1ECD3B483}" destId="{3FE4512C-2329-CB48-9EB7-BA9306FDD5DB}" srcOrd="2" destOrd="0" presId="urn:microsoft.com/office/officeart/2005/8/layout/process3"/>
    <dgm:cxn modelId="{AFD8A96E-4CCD-9A46-8667-43AD160D02C7}" type="presParOf" srcId="{49E885BF-972A-FD4E-93C7-29A172E27483}" destId="{D26826D3-93EC-AF49-8847-B1066C62B4F6}" srcOrd="1" destOrd="0" presId="urn:microsoft.com/office/officeart/2005/8/layout/process3"/>
    <dgm:cxn modelId="{1DB29450-D4DE-9140-A919-4B3FD42E670D}" type="presParOf" srcId="{D26826D3-93EC-AF49-8847-B1066C62B4F6}" destId="{952E6058-C20B-974F-8326-11A455AD0DC4}" srcOrd="0" destOrd="0" presId="urn:microsoft.com/office/officeart/2005/8/layout/process3"/>
    <dgm:cxn modelId="{21AA60A8-F50D-0249-9649-2FA71F8834A8}" type="presParOf" srcId="{49E885BF-972A-FD4E-93C7-29A172E27483}" destId="{1A0ECC4D-FDBB-654F-87DE-6739805D3B34}" srcOrd="2" destOrd="0" presId="urn:microsoft.com/office/officeart/2005/8/layout/process3"/>
    <dgm:cxn modelId="{461A467F-6051-DC49-AA34-66A81721C1B4}" type="presParOf" srcId="{1A0ECC4D-FDBB-654F-87DE-6739805D3B34}" destId="{38767B03-750B-4849-B9B9-E9D67FA5A66A}" srcOrd="0" destOrd="0" presId="urn:microsoft.com/office/officeart/2005/8/layout/process3"/>
    <dgm:cxn modelId="{93704930-2AEA-1840-A335-5C34E8CCF1C4}" type="presParOf" srcId="{1A0ECC4D-FDBB-654F-87DE-6739805D3B34}" destId="{C0E33842-9DBC-0F4B-AFC4-1AA94DF7340B}" srcOrd="1" destOrd="0" presId="urn:microsoft.com/office/officeart/2005/8/layout/process3"/>
    <dgm:cxn modelId="{7F7E9719-CA37-1148-B60E-CE93FF11623E}" type="presParOf" srcId="{1A0ECC4D-FDBB-654F-87DE-6739805D3B34}" destId="{47614261-FA60-534F-B3D9-2D4DC9DDBC51}" srcOrd="2" destOrd="0" presId="urn:microsoft.com/office/officeart/2005/8/layout/process3"/>
    <dgm:cxn modelId="{A2E53538-BA0E-2C43-91CE-D44D26DC1D19}" type="presParOf" srcId="{49E885BF-972A-FD4E-93C7-29A172E27483}" destId="{7F300A22-BED2-5D42-9464-0FAD093CDC1C}" srcOrd="3" destOrd="0" presId="urn:microsoft.com/office/officeart/2005/8/layout/process3"/>
    <dgm:cxn modelId="{D3115DB4-FD6C-9447-861D-05C353763071}" type="presParOf" srcId="{7F300A22-BED2-5D42-9464-0FAD093CDC1C}" destId="{E28F5945-2514-6F4F-AAF1-D6233476AAEE}" srcOrd="0" destOrd="0" presId="urn:microsoft.com/office/officeart/2005/8/layout/process3"/>
    <dgm:cxn modelId="{9FD3BA18-F884-ED4D-A661-636FC5547E8C}" type="presParOf" srcId="{49E885BF-972A-FD4E-93C7-29A172E27483}" destId="{B0605CF5-3C0C-4F4D-9796-07940F83AC32}" srcOrd="4" destOrd="0" presId="urn:microsoft.com/office/officeart/2005/8/layout/process3"/>
    <dgm:cxn modelId="{EE152FD6-1E6D-4544-9D7D-31C1926CA00B}" type="presParOf" srcId="{B0605CF5-3C0C-4F4D-9796-07940F83AC32}" destId="{703EB6B8-0698-2E4E-B714-4E2DB6007152}" srcOrd="0" destOrd="0" presId="urn:microsoft.com/office/officeart/2005/8/layout/process3"/>
    <dgm:cxn modelId="{21D0B9DD-CD13-4A4C-8697-A4AA559E6615}" type="presParOf" srcId="{B0605CF5-3C0C-4F4D-9796-07940F83AC32}" destId="{39E65687-B296-5B4E-BC04-853D65FD86EC}" srcOrd="1" destOrd="0" presId="urn:microsoft.com/office/officeart/2005/8/layout/process3"/>
    <dgm:cxn modelId="{3F58531D-240A-944F-965A-885A4CF056E2}" type="presParOf" srcId="{B0605CF5-3C0C-4F4D-9796-07940F83AC32}" destId="{212FE936-4501-6E4E-83F9-CB3743DB55EE}" srcOrd="2" destOrd="0" presId="urn:microsoft.com/office/officeart/2005/8/layout/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9E6E464-3366-5E41-BB36-DD67C1F014FC}" type="doc">
      <dgm:prSet loTypeId="urn:microsoft.com/office/officeart/2005/8/layout/process3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B63EA3A-E5F8-2D44-BAE6-3F9C4E1D9291}">
      <dgm:prSet phldrT="[Text]" custT="1"/>
      <dgm:spPr/>
      <dgm:t>
        <a:bodyPr/>
        <a:lstStyle/>
        <a:p>
          <a:r>
            <a:rPr lang="en-US" sz="10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Data Assimilation </a:t>
          </a:r>
        </a:p>
        <a:p>
          <a:r>
            <a:rPr lang="en-US" sz="10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and Hindcasts</a:t>
          </a:r>
        </a:p>
      </dgm:t>
    </dgm:pt>
    <dgm:pt modelId="{24171B63-EF94-1849-8C7A-EE203CA6DC46}" type="parTrans" cxnId="{65AEC406-F44C-D049-BFC8-C5CCFA5F1F46}">
      <dgm:prSet/>
      <dgm:spPr/>
      <dgm:t>
        <a:bodyPr/>
        <a:lstStyle/>
        <a:p>
          <a:endParaRPr lang="en-US">
            <a:latin typeface="Open Sans" panose="020B0606030504020204" pitchFamily="34" charset="0"/>
            <a:ea typeface="Open Sans" panose="020B0606030504020204" pitchFamily="34" charset="0"/>
            <a:cs typeface="Open Sans" panose="020B0606030504020204" pitchFamily="34" charset="0"/>
          </a:endParaRPr>
        </a:p>
      </dgm:t>
    </dgm:pt>
    <dgm:pt modelId="{10EC2F76-1016-F44D-B889-6459804B8A98}" type="sibTrans" cxnId="{65AEC406-F44C-D049-BFC8-C5CCFA5F1F46}">
      <dgm:prSet/>
      <dgm:spPr/>
      <dgm:t>
        <a:bodyPr/>
        <a:lstStyle/>
        <a:p>
          <a:endParaRPr lang="en-US">
            <a:latin typeface="Open Sans" panose="020B0606030504020204" pitchFamily="34" charset="0"/>
            <a:ea typeface="Open Sans" panose="020B0606030504020204" pitchFamily="34" charset="0"/>
            <a:cs typeface="Open Sans" panose="020B0606030504020204" pitchFamily="34" charset="0"/>
          </a:endParaRPr>
        </a:p>
      </dgm:t>
    </dgm:pt>
    <dgm:pt modelId="{8ABF0A0A-E8FF-3148-ABFC-7F8A92199686}">
      <dgm:prSet phldrT="[Text]"/>
      <dgm:spPr/>
      <dgm:t>
        <a:bodyPr/>
        <a:lstStyle/>
        <a:p>
          <a:r>
            <a:rPr lang="en-US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Assimilation of Atmosphere, Oceans, and Land</a:t>
          </a:r>
        </a:p>
      </dgm:t>
    </dgm:pt>
    <dgm:pt modelId="{040ED995-C986-E745-9555-D142887B6B81}" type="parTrans" cxnId="{0E38391F-92F5-B94A-A647-5288218046AB}">
      <dgm:prSet/>
      <dgm:spPr/>
      <dgm:t>
        <a:bodyPr/>
        <a:lstStyle/>
        <a:p>
          <a:endParaRPr lang="en-US">
            <a:latin typeface="Open Sans" panose="020B0606030504020204" pitchFamily="34" charset="0"/>
            <a:ea typeface="Open Sans" panose="020B0606030504020204" pitchFamily="34" charset="0"/>
            <a:cs typeface="Open Sans" panose="020B0606030504020204" pitchFamily="34" charset="0"/>
          </a:endParaRPr>
        </a:p>
      </dgm:t>
    </dgm:pt>
    <dgm:pt modelId="{E2D48023-E8CD-124D-8BC0-3B83D9FCCE35}" type="sibTrans" cxnId="{0E38391F-92F5-B94A-A647-5288218046AB}">
      <dgm:prSet/>
      <dgm:spPr/>
      <dgm:t>
        <a:bodyPr/>
        <a:lstStyle/>
        <a:p>
          <a:endParaRPr lang="en-US">
            <a:latin typeface="Open Sans" panose="020B0606030504020204" pitchFamily="34" charset="0"/>
            <a:ea typeface="Open Sans" panose="020B0606030504020204" pitchFamily="34" charset="0"/>
            <a:cs typeface="Open Sans" panose="020B0606030504020204" pitchFamily="34" charset="0"/>
          </a:endParaRPr>
        </a:p>
      </dgm:t>
    </dgm:pt>
    <dgm:pt modelId="{AE9CA813-BE2C-0449-8148-368B2C796681}">
      <dgm:prSet phldrT="[Text]" custT="1"/>
      <dgm:spPr/>
      <dgm:t>
        <a:bodyPr/>
        <a:lstStyle/>
        <a:p>
          <a:r>
            <a:rPr lang="en-US" sz="10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Model Forecasting</a:t>
          </a:r>
        </a:p>
      </dgm:t>
    </dgm:pt>
    <dgm:pt modelId="{B6FD2EFD-55B8-C64C-A932-19302F9A7490}" type="parTrans" cxnId="{69BD4F30-F2EB-D546-A9F9-EFDA737D6B8F}">
      <dgm:prSet/>
      <dgm:spPr/>
      <dgm:t>
        <a:bodyPr/>
        <a:lstStyle/>
        <a:p>
          <a:endParaRPr lang="en-US">
            <a:latin typeface="Open Sans" panose="020B0606030504020204" pitchFamily="34" charset="0"/>
            <a:ea typeface="Open Sans" panose="020B0606030504020204" pitchFamily="34" charset="0"/>
            <a:cs typeface="Open Sans" panose="020B0606030504020204" pitchFamily="34" charset="0"/>
          </a:endParaRPr>
        </a:p>
      </dgm:t>
    </dgm:pt>
    <dgm:pt modelId="{B130E9DD-8DA3-644C-997E-ED4DE1CECB3D}" type="sibTrans" cxnId="{69BD4F30-F2EB-D546-A9F9-EFDA737D6B8F}">
      <dgm:prSet/>
      <dgm:spPr/>
      <dgm:t>
        <a:bodyPr/>
        <a:lstStyle/>
        <a:p>
          <a:endParaRPr lang="en-US">
            <a:latin typeface="Open Sans" panose="020B0606030504020204" pitchFamily="34" charset="0"/>
            <a:ea typeface="Open Sans" panose="020B0606030504020204" pitchFamily="34" charset="0"/>
            <a:cs typeface="Open Sans" panose="020B0606030504020204" pitchFamily="34" charset="0"/>
          </a:endParaRPr>
        </a:p>
      </dgm:t>
    </dgm:pt>
    <dgm:pt modelId="{5C8C8F02-50BA-7E47-A03B-94C88D74E287}">
      <dgm:prSet phldrT="[Text]"/>
      <dgm:spPr/>
      <dgm:t>
        <a:bodyPr/>
        <a:lstStyle/>
        <a:p>
          <a:r>
            <a:rPr lang="en-US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6-9 month lead forecasts at 25-100km from 4x daily to 1x month</a:t>
          </a:r>
        </a:p>
      </dgm:t>
    </dgm:pt>
    <dgm:pt modelId="{D227DACA-53F6-D04C-944E-57DD91986993}" type="parTrans" cxnId="{8F62D44B-1934-F541-917A-FA2357EE07F3}">
      <dgm:prSet/>
      <dgm:spPr/>
      <dgm:t>
        <a:bodyPr/>
        <a:lstStyle/>
        <a:p>
          <a:endParaRPr lang="en-US">
            <a:latin typeface="Open Sans" panose="020B0606030504020204" pitchFamily="34" charset="0"/>
            <a:ea typeface="Open Sans" panose="020B0606030504020204" pitchFamily="34" charset="0"/>
            <a:cs typeface="Open Sans" panose="020B0606030504020204" pitchFamily="34" charset="0"/>
          </a:endParaRPr>
        </a:p>
      </dgm:t>
    </dgm:pt>
    <dgm:pt modelId="{097F221B-7E14-F246-B1D8-B2CCE1FA92BE}" type="sibTrans" cxnId="{8F62D44B-1934-F541-917A-FA2357EE07F3}">
      <dgm:prSet/>
      <dgm:spPr/>
      <dgm:t>
        <a:bodyPr/>
        <a:lstStyle/>
        <a:p>
          <a:endParaRPr lang="en-US">
            <a:latin typeface="Open Sans" panose="020B0606030504020204" pitchFamily="34" charset="0"/>
            <a:ea typeface="Open Sans" panose="020B0606030504020204" pitchFamily="34" charset="0"/>
            <a:cs typeface="Open Sans" panose="020B0606030504020204" pitchFamily="34" charset="0"/>
          </a:endParaRPr>
        </a:p>
      </dgm:t>
    </dgm:pt>
    <dgm:pt modelId="{4AFFED5F-5B0D-8C49-8B91-83BDDAB6FE60}">
      <dgm:prSet phldrT="[Text]" custT="1"/>
      <dgm:spPr/>
      <dgm:t>
        <a:bodyPr/>
        <a:lstStyle/>
        <a:p>
          <a:r>
            <a:rPr lang="en-US" sz="10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Application Models</a:t>
          </a:r>
        </a:p>
      </dgm:t>
    </dgm:pt>
    <dgm:pt modelId="{FD5A6A50-1598-CE4C-AA54-4C78413D5312}" type="parTrans" cxnId="{A9237B71-E329-D344-AFB3-05F92D0BF234}">
      <dgm:prSet/>
      <dgm:spPr/>
      <dgm:t>
        <a:bodyPr/>
        <a:lstStyle/>
        <a:p>
          <a:endParaRPr lang="en-US">
            <a:latin typeface="Open Sans" panose="020B0606030504020204" pitchFamily="34" charset="0"/>
            <a:ea typeface="Open Sans" panose="020B0606030504020204" pitchFamily="34" charset="0"/>
            <a:cs typeface="Open Sans" panose="020B0606030504020204" pitchFamily="34" charset="0"/>
          </a:endParaRPr>
        </a:p>
      </dgm:t>
    </dgm:pt>
    <dgm:pt modelId="{F9EBF897-F3BB-2640-9208-29AACE0433CB}" type="sibTrans" cxnId="{A9237B71-E329-D344-AFB3-05F92D0BF234}">
      <dgm:prSet/>
      <dgm:spPr/>
      <dgm:t>
        <a:bodyPr/>
        <a:lstStyle/>
        <a:p>
          <a:endParaRPr lang="en-US">
            <a:latin typeface="Open Sans" panose="020B0606030504020204" pitchFamily="34" charset="0"/>
            <a:ea typeface="Open Sans" panose="020B0606030504020204" pitchFamily="34" charset="0"/>
            <a:cs typeface="Open Sans" panose="020B0606030504020204" pitchFamily="34" charset="0"/>
          </a:endParaRPr>
        </a:p>
      </dgm:t>
    </dgm:pt>
    <dgm:pt modelId="{64BF9F40-3445-694B-9F48-84C3038062D3}">
      <dgm:prSet phldrT="[Text]"/>
      <dgm:spPr/>
      <dgm:t>
        <a:bodyPr/>
        <a:lstStyle/>
        <a:p>
          <a:r>
            <a:rPr lang="en-US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Use model forecasts to generate sector-specific forecast products</a:t>
          </a:r>
        </a:p>
      </dgm:t>
    </dgm:pt>
    <dgm:pt modelId="{0BAE28B6-2FC3-434B-9DFC-8A723660B7EE}" type="parTrans" cxnId="{EF9814E3-93A2-BE43-9873-B3670C8D8F7C}">
      <dgm:prSet/>
      <dgm:spPr/>
      <dgm:t>
        <a:bodyPr/>
        <a:lstStyle/>
        <a:p>
          <a:endParaRPr lang="en-US">
            <a:latin typeface="Open Sans" panose="020B0606030504020204" pitchFamily="34" charset="0"/>
            <a:ea typeface="Open Sans" panose="020B0606030504020204" pitchFamily="34" charset="0"/>
            <a:cs typeface="Open Sans" panose="020B0606030504020204" pitchFamily="34" charset="0"/>
          </a:endParaRPr>
        </a:p>
      </dgm:t>
    </dgm:pt>
    <dgm:pt modelId="{96CC539E-0DD2-6C4F-856C-2DBBE7724142}" type="sibTrans" cxnId="{EF9814E3-93A2-BE43-9873-B3670C8D8F7C}">
      <dgm:prSet/>
      <dgm:spPr/>
      <dgm:t>
        <a:bodyPr/>
        <a:lstStyle/>
        <a:p>
          <a:endParaRPr lang="en-US">
            <a:latin typeface="Open Sans" panose="020B0606030504020204" pitchFamily="34" charset="0"/>
            <a:ea typeface="Open Sans" panose="020B0606030504020204" pitchFamily="34" charset="0"/>
            <a:cs typeface="Open Sans" panose="020B0606030504020204" pitchFamily="34" charset="0"/>
          </a:endParaRPr>
        </a:p>
      </dgm:t>
    </dgm:pt>
    <dgm:pt modelId="{1A9176E8-F224-A144-91D6-AEB429AFDC4E}">
      <dgm:prSet phldrT="[Text]"/>
      <dgm:spPr/>
      <dgm:t>
        <a:bodyPr/>
        <a:lstStyle/>
        <a:p>
          <a:r>
            <a:rPr lang="en-US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Hindcasts of 20+ years supporting skill evaluation and bias corrections</a:t>
          </a:r>
        </a:p>
      </dgm:t>
    </dgm:pt>
    <dgm:pt modelId="{24B2D890-E772-2247-B379-17200960C409}" type="parTrans" cxnId="{6596BF5C-9CF3-3F44-93F3-6AAB70612E23}">
      <dgm:prSet/>
      <dgm:spPr/>
      <dgm:t>
        <a:bodyPr/>
        <a:lstStyle/>
        <a:p>
          <a:endParaRPr lang="en-US"/>
        </a:p>
      </dgm:t>
    </dgm:pt>
    <dgm:pt modelId="{46747EAE-1BC6-CC4E-AA03-65EDAFBB5F47}" type="sibTrans" cxnId="{6596BF5C-9CF3-3F44-93F3-6AAB70612E23}">
      <dgm:prSet/>
      <dgm:spPr/>
      <dgm:t>
        <a:bodyPr/>
        <a:lstStyle/>
        <a:p>
          <a:endParaRPr lang="en-US"/>
        </a:p>
      </dgm:t>
    </dgm:pt>
    <dgm:pt modelId="{7FE8FD5F-1B0A-6143-9595-0ACFFF919BDB}">
      <dgm:prSet phldrT="[Text]"/>
      <dgm:spPr/>
      <dgm:t>
        <a:bodyPr/>
        <a:lstStyle/>
        <a:p>
          <a:r>
            <a:rPr lang="en-US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Temperature, Precipitation, Circulation</a:t>
          </a:r>
        </a:p>
      </dgm:t>
    </dgm:pt>
    <dgm:pt modelId="{77B4E421-9AB6-4E44-9E81-DC5FB8084F87}" type="parTrans" cxnId="{3C9FBBC8-D6EE-C845-9BA4-4AB3D8D403AB}">
      <dgm:prSet/>
      <dgm:spPr/>
      <dgm:t>
        <a:bodyPr/>
        <a:lstStyle/>
        <a:p>
          <a:endParaRPr lang="en-US"/>
        </a:p>
      </dgm:t>
    </dgm:pt>
    <dgm:pt modelId="{E1B4FF17-13BA-364E-9316-9E8234C27149}" type="sibTrans" cxnId="{3C9FBBC8-D6EE-C845-9BA4-4AB3D8D403AB}">
      <dgm:prSet/>
      <dgm:spPr/>
      <dgm:t>
        <a:bodyPr/>
        <a:lstStyle/>
        <a:p>
          <a:endParaRPr lang="en-US"/>
        </a:p>
      </dgm:t>
    </dgm:pt>
    <dgm:pt modelId="{98D896D2-D7E7-A849-8EA2-4CE5403D4F2E}">
      <dgm:prSet phldrT="[Text]"/>
      <dgm:spPr/>
      <dgm:t>
        <a:bodyPr/>
        <a:lstStyle/>
        <a:p>
          <a:r>
            <a:rPr lang="en-US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Model biases often need to be removed</a:t>
          </a:r>
        </a:p>
      </dgm:t>
    </dgm:pt>
    <dgm:pt modelId="{EF111668-DEE6-514B-95EC-BFC8CC513BE7}" type="parTrans" cxnId="{3BBF0246-8533-E140-9D7E-D8C6F54490B4}">
      <dgm:prSet/>
      <dgm:spPr/>
      <dgm:t>
        <a:bodyPr/>
        <a:lstStyle/>
        <a:p>
          <a:endParaRPr lang="en-US"/>
        </a:p>
      </dgm:t>
    </dgm:pt>
    <dgm:pt modelId="{E1F3CAA5-7166-F043-959B-D0DE39BC8A6B}" type="sibTrans" cxnId="{3BBF0246-8533-E140-9D7E-D8C6F54490B4}">
      <dgm:prSet/>
      <dgm:spPr/>
      <dgm:t>
        <a:bodyPr/>
        <a:lstStyle/>
        <a:p>
          <a:endParaRPr lang="en-US"/>
        </a:p>
      </dgm:t>
    </dgm:pt>
    <dgm:pt modelId="{49E885BF-972A-FD4E-93C7-29A172E27483}" type="pres">
      <dgm:prSet presAssocID="{B9E6E464-3366-5E41-BB36-DD67C1F014FC}" presName="linearFlow" presStyleCnt="0">
        <dgm:presLayoutVars>
          <dgm:dir/>
          <dgm:animLvl val="lvl"/>
          <dgm:resizeHandles val="exact"/>
        </dgm:presLayoutVars>
      </dgm:prSet>
      <dgm:spPr/>
    </dgm:pt>
    <dgm:pt modelId="{DCAC401A-3D06-C840-BF16-11D1ECD3B483}" type="pres">
      <dgm:prSet presAssocID="{FB63EA3A-E5F8-2D44-BAE6-3F9C4E1D9291}" presName="composite" presStyleCnt="0"/>
      <dgm:spPr/>
    </dgm:pt>
    <dgm:pt modelId="{897620F6-9F00-0241-B39C-A30335A13030}" type="pres">
      <dgm:prSet presAssocID="{FB63EA3A-E5F8-2D44-BAE6-3F9C4E1D9291}" presName="parTx" presStyleLbl="node1" presStyleIdx="0" presStyleCnt="3">
        <dgm:presLayoutVars>
          <dgm:chMax val="0"/>
          <dgm:chPref val="0"/>
          <dgm:bulletEnabled val="1"/>
        </dgm:presLayoutVars>
      </dgm:prSet>
      <dgm:spPr/>
    </dgm:pt>
    <dgm:pt modelId="{2C337825-9DBD-C74C-B053-0573AC8DC1A4}" type="pres">
      <dgm:prSet presAssocID="{FB63EA3A-E5F8-2D44-BAE6-3F9C4E1D9291}" presName="parSh" presStyleLbl="node1" presStyleIdx="0" presStyleCnt="3"/>
      <dgm:spPr/>
    </dgm:pt>
    <dgm:pt modelId="{3FE4512C-2329-CB48-9EB7-BA9306FDD5DB}" type="pres">
      <dgm:prSet presAssocID="{FB63EA3A-E5F8-2D44-BAE6-3F9C4E1D9291}" presName="desTx" presStyleLbl="fgAcc1" presStyleIdx="0" presStyleCnt="3" custScaleX="138948" custScaleY="65596">
        <dgm:presLayoutVars>
          <dgm:bulletEnabled val="1"/>
        </dgm:presLayoutVars>
      </dgm:prSet>
      <dgm:spPr/>
    </dgm:pt>
    <dgm:pt modelId="{D26826D3-93EC-AF49-8847-B1066C62B4F6}" type="pres">
      <dgm:prSet presAssocID="{10EC2F76-1016-F44D-B889-6459804B8A98}" presName="sibTrans" presStyleLbl="sibTrans2D1" presStyleIdx="0" presStyleCnt="2" custScaleX="110463"/>
      <dgm:spPr/>
    </dgm:pt>
    <dgm:pt modelId="{952E6058-C20B-974F-8326-11A455AD0DC4}" type="pres">
      <dgm:prSet presAssocID="{10EC2F76-1016-F44D-B889-6459804B8A98}" presName="connTx" presStyleLbl="sibTrans2D1" presStyleIdx="0" presStyleCnt="2"/>
      <dgm:spPr/>
    </dgm:pt>
    <dgm:pt modelId="{1A0ECC4D-FDBB-654F-87DE-6739805D3B34}" type="pres">
      <dgm:prSet presAssocID="{AE9CA813-BE2C-0449-8148-368B2C796681}" presName="composite" presStyleCnt="0"/>
      <dgm:spPr/>
    </dgm:pt>
    <dgm:pt modelId="{38767B03-750B-4849-B9B9-E9D67FA5A66A}" type="pres">
      <dgm:prSet presAssocID="{AE9CA813-BE2C-0449-8148-368B2C796681}" presName="parTx" presStyleLbl="node1" presStyleIdx="0" presStyleCnt="3">
        <dgm:presLayoutVars>
          <dgm:chMax val="0"/>
          <dgm:chPref val="0"/>
          <dgm:bulletEnabled val="1"/>
        </dgm:presLayoutVars>
      </dgm:prSet>
      <dgm:spPr/>
    </dgm:pt>
    <dgm:pt modelId="{C0E33842-9DBC-0F4B-AFC4-1AA94DF7340B}" type="pres">
      <dgm:prSet presAssocID="{AE9CA813-BE2C-0449-8148-368B2C796681}" presName="parSh" presStyleLbl="node1" presStyleIdx="1" presStyleCnt="3"/>
      <dgm:spPr/>
    </dgm:pt>
    <dgm:pt modelId="{47614261-FA60-534F-B3D9-2D4DC9DDBC51}" type="pres">
      <dgm:prSet presAssocID="{AE9CA813-BE2C-0449-8148-368B2C796681}" presName="desTx" presStyleLbl="fgAcc1" presStyleIdx="1" presStyleCnt="3" custScaleX="141133" custScaleY="65596">
        <dgm:presLayoutVars>
          <dgm:bulletEnabled val="1"/>
        </dgm:presLayoutVars>
      </dgm:prSet>
      <dgm:spPr/>
    </dgm:pt>
    <dgm:pt modelId="{7F300A22-BED2-5D42-9464-0FAD093CDC1C}" type="pres">
      <dgm:prSet presAssocID="{B130E9DD-8DA3-644C-997E-ED4DE1CECB3D}" presName="sibTrans" presStyleLbl="sibTrans2D1" presStyleIdx="1" presStyleCnt="2" custScaleX="116045"/>
      <dgm:spPr/>
    </dgm:pt>
    <dgm:pt modelId="{E28F5945-2514-6F4F-AAF1-D6233476AAEE}" type="pres">
      <dgm:prSet presAssocID="{B130E9DD-8DA3-644C-997E-ED4DE1CECB3D}" presName="connTx" presStyleLbl="sibTrans2D1" presStyleIdx="1" presStyleCnt="2"/>
      <dgm:spPr/>
    </dgm:pt>
    <dgm:pt modelId="{B0605CF5-3C0C-4F4D-9796-07940F83AC32}" type="pres">
      <dgm:prSet presAssocID="{4AFFED5F-5B0D-8C49-8B91-83BDDAB6FE60}" presName="composite" presStyleCnt="0"/>
      <dgm:spPr/>
    </dgm:pt>
    <dgm:pt modelId="{703EB6B8-0698-2E4E-B714-4E2DB6007152}" type="pres">
      <dgm:prSet presAssocID="{4AFFED5F-5B0D-8C49-8B91-83BDDAB6FE60}" presName="parTx" presStyleLbl="node1" presStyleIdx="1" presStyleCnt="3">
        <dgm:presLayoutVars>
          <dgm:chMax val="0"/>
          <dgm:chPref val="0"/>
          <dgm:bulletEnabled val="1"/>
        </dgm:presLayoutVars>
      </dgm:prSet>
      <dgm:spPr/>
    </dgm:pt>
    <dgm:pt modelId="{39E65687-B296-5B4E-BC04-853D65FD86EC}" type="pres">
      <dgm:prSet presAssocID="{4AFFED5F-5B0D-8C49-8B91-83BDDAB6FE60}" presName="parSh" presStyleLbl="node1" presStyleIdx="2" presStyleCnt="3"/>
      <dgm:spPr/>
    </dgm:pt>
    <dgm:pt modelId="{212FE936-4501-6E4E-83F9-CB3743DB55EE}" type="pres">
      <dgm:prSet presAssocID="{4AFFED5F-5B0D-8C49-8B91-83BDDAB6FE60}" presName="desTx" presStyleLbl="fgAcc1" presStyleIdx="2" presStyleCnt="3" custScaleX="137299" custScaleY="65596">
        <dgm:presLayoutVars>
          <dgm:bulletEnabled val="1"/>
        </dgm:presLayoutVars>
      </dgm:prSet>
      <dgm:spPr/>
    </dgm:pt>
  </dgm:ptLst>
  <dgm:cxnLst>
    <dgm:cxn modelId="{2B4E8605-3284-AF4D-8604-224903BC229B}" type="presOf" srcId="{5C8C8F02-50BA-7E47-A03B-94C88D74E287}" destId="{47614261-FA60-534F-B3D9-2D4DC9DDBC51}" srcOrd="0" destOrd="0" presId="urn:microsoft.com/office/officeart/2005/8/layout/process3"/>
    <dgm:cxn modelId="{65AEC406-F44C-D049-BFC8-C5CCFA5F1F46}" srcId="{B9E6E464-3366-5E41-BB36-DD67C1F014FC}" destId="{FB63EA3A-E5F8-2D44-BAE6-3F9C4E1D9291}" srcOrd="0" destOrd="0" parTransId="{24171B63-EF94-1849-8C7A-EE203CA6DC46}" sibTransId="{10EC2F76-1016-F44D-B889-6459804B8A98}"/>
    <dgm:cxn modelId="{AA557910-8BF4-E248-A4D5-61A6F856F18C}" type="presOf" srcId="{8ABF0A0A-E8FF-3148-ABFC-7F8A92199686}" destId="{3FE4512C-2329-CB48-9EB7-BA9306FDD5DB}" srcOrd="0" destOrd="0" presId="urn:microsoft.com/office/officeart/2005/8/layout/process3"/>
    <dgm:cxn modelId="{1C130312-B19E-934A-BC74-EDA5B7110DE2}" type="presOf" srcId="{B130E9DD-8DA3-644C-997E-ED4DE1CECB3D}" destId="{E28F5945-2514-6F4F-AAF1-D6233476AAEE}" srcOrd="1" destOrd="0" presId="urn:microsoft.com/office/officeart/2005/8/layout/process3"/>
    <dgm:cxn modelId="{DE3A181C-9CD9-8F42-9D83-763EC2395518}" type="presOf" srcId="{FB63EA3A-E5F8-2D44-BAE6-3F9C4E1D9291}" destId="{897620F6-9F00-0241-B39C-A30335A13030}" srcOrd="0" destOrd="0" presId="urn:microsoft.com/office/officeart/2005/8/layout/process3"/>
    <dgm:cxn modelId="{0E38391F-92F5-B94A-A647-5288218046AB}" srcId="{FB63EA3A-E5F8-2D44-BAE6-3F9C4E1D9291}" destId="{8ABF0A0A-E8FF-3148-ABFC-7F8A92199686}" srcOrd="0" destOrd="0" parTransId="{040ED995-C986-E745-9555-D142887B6B81}" sibTransId="{E2D48023-E8CD-124D-8BC0-3B83D9FCCE35}"/>
    <dgm:cxn modelId="{55AF9821-AE80-104E-9F17-B86D2159D8F8}" type="presOf" srcId="{AE9CA813-BE2C-0449-8148-368B2C796681}" destId="{C0E33842-9DBC-0F4B-AFC4-1AA94DF7340B}" srcOrd="1" destOrd="0" presId="urn:microsoft.com/office/officeart/2005/8/layout/process3"/>
    <dgm:cxn modelId="{DD422B22-1F19-A744-94CC-9631ED77FD92}" type="presOf" srcId="{10EC2F76-1016-F44D-B889-6459804B8A98}" destId="{D26826D3-93EC-AF49-8847-B1066C62B4F6}" srcOrd="0" destOrd="0" presId="urn:microsoft.com/office/officeart/2005/8/layout/process3"/>
    <dgm:cxn modelId="{ABA3D12C-BA6F-874D-8099-8B6C33CE648A}" type="presOf" srcId="{98D896D2-D7E7-A849-8EA2-4CE5403D4F2E}" destId="{212FE936-4501-6E4E-83F9-CB3743DB55EE}" srcOrd="0" destOrd="1" presId="urn:microsoft.com/office/officeart/2005/8/layout/process3"/>
    <dgm:cxn modelId="{04C6B12F-FF25-EA47-A31D-CE624603BB12}" type="presOf" srcId="{10EC2F76-1016-F44D-B889-6459804B8A98}" destId="{952E6058-C20B-974F-8326-11A455AD0DC4}" srcOrd="1" destOrd="0" presId="urn:microsoft.com/office/officeart/2005/8/layout/process3"/>
    <dgm:cxn modelId="{69BD4F30-F2EB-D546-A9F9-EFDA737D6B8F}" srcId="{B9E6E464-3366-5E41-BB36-DD67C1F014FC}" destId="{AE9CA813-BE2C-0449-8148-368B2C796681}" srcOrd="1" destOrd="0" parTransId="{B6FD2EFD-55B8-C64C-A932-19302F9A7490}" sibTransId="{B130E9DD-8DA3-644C-997E-ED4DE1CECB3D}"/>
    <dgm:cxn modelId="{3BBF0246-8533-E140-9D7E-D8C6F54490B4}" srcId="{4AFFED5F-5B0D-8C49-8B91-83BDDAB6FE60}" destId="{98D896D2-D7E7-A849-8EA2-4CE5403D4F2E}" srcOrd="1" destOrd="0" parTransId="{EF111668-DEE6-514B-95EC-BFC8CC513BE7}" sibTransId="{E1F3CAA5-7166-F043-959B-D0DE39BC8A6B}"/>
    <dgm:cxn modelId="{8F62D44B-1934-F541-917A-FA2357EE07F3}" srcId="{AE9CA813-BE2C-0449-8148-368B2C796681}" destId="{5C8C8F02-50BA-7E47-A03B-94C88D74E287}" srcOrd="0" destOrd="0" parTransId="{D227DACA-53F6-D04C-944E-57DD91986993}" sibTransId="{097F221B-7E14-F246-B1D8-B2CCE1FA92BE}"/>
    <dgm:cxn modelId="{6596BF5C-9CF3-3F44-93F3-6AAB70612E23}" srcId="{FB63EA3A-E5F8-2D44-BAE6-3F9C4E1D9291}" destId="{1A9176E8-F224-A144-91D6-AEB429AFDC4E}" srcOrd="1" destOrd="0" parTransId="{24B2D890-E772-2247-B379-17200960C409}" sibTransId="{46747EAE-1BC6-CC4E-AA03-65EDAFBB5F47}"/>
    <dgm:cxn modelId="{0FB68A6E-C2AE-6D4A-82DB-188B1A74CD4A}" type="presOf" srcId="{1A9176E8-F224-A144-91D6-AEB429AFDC4E}" destId="{3FE4512C-2329-CB48-9EB7-BA9306FDD5DB}" srcOrd="0" destOrd="1" presId="urn:microsoft.com/office/officeart/2005/8/layout/process3"/>
    <dgm:cxn modelId="{A9237B71-E329-D344-AFB3-05F92D0BF234}" srcId="{B9E6E464-3366-5E41-BB36-DD67C1F014FC}" destId="{4AFFED5F-5B0D-8C49-8B91-83BDDAB6FE60}" srcOrd="2" destOrd="0" parTransId="{FD5A6A50-1598-CE4C-AA54-4C78413D5312}" sibTransId="{F9EBF897-F3BB-2640-9208-29AACE0433CB}"/>
    <dgm:cxn modelId="{0B15BD7D-4BAA-6D4B-9A8B-E53B0951EA22}" type="presOf" srcId="{4AFFED5F-5B0D-8C49-8B91-83BDDAB6FE60}" destId="{703EB6B8-0698-2E4E-B714-4E2DB6007152}" srcOrd="0" destOrd="0" presId="urn:microsoft.com/office/officeart/2005/8/layout/process3"/>
    <dgm:cxn modelId="{6B8EDA85-F948-7B42-97E2-F8AF3544607F}" type="presOf" srcId="{FB63EA3A-E5F8-2D44-BAE6-3F9C4E1D9291}" destId="{2C337825-9DBD-C74C-B053-0573AC8DC1A4}" srcOrd="1" destOrd="0" presId="urn:microsoft.com/office/officeart/2005/8/layout/process3"/>
    <dgm:cxn modelId="{4D5CD089-9E33-2049-9F9D-F0E9F560E3B8}" type="presOf" srcId="{B9E6E464-3366-5E41-BB36-DD67C1F014FC}" destId="{49E885BF-972A-FD4E-93C7-29A172E27483}" srcOrd="0" destOrd="0" presId="urn:microsoft.com/office/officeart/2005/8/layout/process3"/>
    <dgm:cxn modelId="{B339B094-9F32-B346-8351-A574334C90A0}" type="presOf" srcId="{B130E9DD-8DA3-644C-997E-ED4DE1CECB3D}" destId="{7F300A22-BED2-5D42-9464-0FAD093CDC1C}" srcOrd="0" destOrd="0" presId="urn:microsoft.com/office/officeart/2005/8/layout/process3"/>
    <dgm:cxn modelId="{7B9BD1A6-46BD-C94F-9369-0A387D38557E}" type="presOf" srcId="{4AFFED5F-5B0D-8C49-8B91-83BDDAB6FE60}" destId="{39E65687-B296-5B4E-BC04-853D65FD86EC}" srcOrd="1" destOrd="0" presId="urn:microsoft.com/office/officeart/2005/8/layout/process3"/>
    <dgm:cxn modelId="{C61670B1-7B57-CE48-AA57-473E44A2CC6D}" type="presOf" srcId="{64BF9F40-3445-694B-9F48-84C3038062D3}" destId="{212FE936-4501-6E4E-83F9-CB3743DB55EE}" srcOrd="0" destOrd="0" presId="urn:microsoft.com/office/officeart/2005/8/layout/process3"/>
    <dgm:cxn modelId="{3C9FBBC8-D6EE-C845-9BA4-4AB3D8D403AB}" srcId="{AE9CA813-BE2C-0449-8148-368B2C796681}" destId="{7FE8FD5F-1B0A-6143-9595-0ACFFF919BDB}" srcOrd="1" destOrd="0" parTransId="{77B4E421-9AB6-4E44-9E81-DC5FB8084F87}" sibTransId="{E1B4FF17-13BA-364E-9316-9E8234C27149}"/>
    <dgm:cxn modelId="{3FDE45CA-B3E6-E044-A2A7-92B0249077EA}" type="presOf" srcId="{7FE8FD5F-1B0A-6143-9595-0ACFFF919BDB}" destId="{47614261-FA60-534F-B3D9-2D4DC9DDBC51}" srcOrd="0" destOrd="1" presId="urn:microsoft.com/office/officeart/2005/8/layout/process3"/>
    <dgm:cxn modelId="{F0DBE9DA-2722-144A-B7B6-BF893F09A785}" type="presOf" srcId="{AE9CA813-BE2C-0449-8148-368B2C796681}" destId="{38767B03-750B-4849-B9B9-E9D67FA5A66A}" srcOrd="0" destOrd="0" presId="urn:microsoft.com/office/officeart/2005/8/layout/process3"/>
    <dgm:cxn modelId="{EF9814E3-93A2-BE43-9873-B3670C8D8F7C}" srcId="{4AFFED5F-5B0D-8C49-8B91-83BDDAB6FE60}" destId="{64BF9F40-3445-694B-9F48-84C3038062D3}" srcOrd="0" destOrd="0" parTransId="{0BAE28B6-2FC3-434B-9DFC-8A723660B7EE}" sibTransId="{96CC539E-0DD2-6C4F-856C-2DBBE7724142}"/>
    <dgm:cxn modelId="{3EE2CA16-740C-404C-84BD-9BE76293AB3E}" type="presParOf" srcId="{49E885BF-972A-FD4E-93C7-29A172E27483}" destId="{DCAC401A-3D06-C840-BF16-11D1ECD3B483}" srcOrd="0" destOrd="0" presId="urn:microsoft.com/office/officeart/2005/8/layout/process3"/>
    <dgm:cxn modelId="{01373F68-84D8-6D41-AA88-CDBC48CFCAF1}" type="presParOf" srcId="{DCAC401A-3D06-C840-BF16-11D1ECD3B483}" destId="{897620F6-9F00-0241-B39C-A30335A13030}" srcOrd="0" destOrd="0" presId="urn:microsoft.com/office/officeart/2005/8/layout/process3"/>
    <dgm:cxn modelId="{FE1EA5CE-78C6-7E4D-B5D2-27C93F77A43F}" type="presParOf" srcId="{DCAC401A-3D06-C840-BF16-11D1ECD3B483}" destId="{2C337825-9DBD-C74C-B053-0573AC8DC1A4}" srcOrd="1" destOrd="0" presId="urn:microsoft.com/office/officeart/2005/8/layout/process3"/>
    <dgm:cxn modelId="{9ABB0E72-9C96-2F43-A3FA-2F9C7776113E}" type="presParOf" srcId="{DCAC401A-3D06-C840-BF16-11D1ECD3B483}" destId="{3FE4512C-2329-CB48-9EB7-BA9306FDD5DB}" srcOrd="2" destOrd="0" presId="urn:microsoft.com/office/officeart/2005/8/layout/process3"/>
    <dgm:cxn modelId="{AFD8A96E-4CCD-9A46-8667-43AD160D02C7}" type="presParOf" srcId="{49E885BF-972A-FD4E-93C7-29A172E27483}" destId="{D26826D3-93EC-AF49-8847-B1066C62B4F6}" srcOrd="1" destOrd="0" presId="urn:microsoft.com/office/officeart/2005/8/layout/process3"/>
    <dgm:cxn modelId="{1DB29450-D4DE-9140-A919-4B3FD42E670D}" type="presParOf" srcId="{D26826D3-93EC-AF49-8847-B1066C62B4F6}" destId="{952E6058-C20B-974F-8326-11A455AD0DC4}" srcOrd="0" destOrd="0" presId="urn:microsoft.com/office/officeart/2005/8/layout/process3"/>
    <dgm:cxn modelId="{21AA60A8-F50D-0249-9649-2FA71F8834A8}" type="presParOf" srcId="{49E885BF-972A-FD4E-93C7-29A172E27483}" destId="{1A0ECC4D-FDBB-654F-87DE-6739805D3B34}" srcOrd="2" destOrd="0" presId="urn:microsoft.com/office/officeart/2005/8/layout/process3"/>
    <dgm:cxn modelId="{461A467F-6051-DC49-AA34-66A81721C1B4}" type="presParOf" srcId="{1A0ECC4D-FDBB-654F-87DE-6739805D3B34}" destId="{38767B03-750B-4849-B9B9-E9D67FA5A66A}" srcOrd="0" destOrd="0" presId="urn:microsoft.com/office/officeart/2005/8/layout/process3"/>
    <dgm:cxn modelId="{93704930-2AEA-1840-A335-5C34E8CCF1C4}" type="presParOf" srcId="{1A0ECC4D-FDBB-654F-87DE-6739805D3B34}" destId="{C0E33842-9DBC-0F4B-AFC4-1AA94DF7340B}" srcOrd="1" destOrd="0" presId="urn:microsoft.com/office/officeart/2005/8/layout/process3"/>
    <dgm:cxn modelId="{7F7E9719-CA37-1148-B60E-CE93FF11623E}" type="presParOf" srcId="{1A0ECC4D-FDBB-654F-87DE-6739805D3B34}" destId="{47614261-FA60-534F-B3D9-2D4DC9DDBC51}" srcOrd="2" destOrd="0" presId="urn:microsoft.com/office/officeart/2005/8/layout/process3"/>
    <dgm:cxn modelId="{A2E53538-BA0E-2C43-91CE-D44D26DC1D19}" type="presParOf" srcId="{49E885BF-972A-FD4E-93C7-29A172E27483}" destId="{7F300A22-BED2-5D42-9464-0FAD093CDC1C}" srcOrd="3" destOrd="0" presId="urn:microsoft.com/office/officeart/2005/8/layout/process3"/>
    <dgm:cxn modelId="{D3115DB4-FD6C-9447-861D-05C353763071}" type="presParOf" srcId="{7F300A22-BED2-5D42-9464-0FAD093CDC1C}" destId="{E28F5945-2514-6F4F-AAF1-D6233476AAEE}" srcOrd="0" destOrd="0" presId="urn:microsoft.com/office/officeart/2005/8/layout/process3"/>
    <dgm:cxn modelId="{9FD3BA18-F884-ED4D-A661-636FC5547E8C}" type="presParOf" srcId="{49E885BF-972A-FD4E-93C7-29A172E27483}" destId="{B0605CF5-3C0C-4F4D-9796-07940F83AC32}" srcOrd="4" destOrd="0" presId="urn:microsoft.com/office/officeart/2005/8/layout/process3"/>
    <dgm:cxn modelId="{EE152FD6-1E6D-4544-9D7D-31C1926CA00B}" type="presParOf" srcId="{B0605CF5-3C0C-4F4D-9796-07940F83AC32}" destId="{703EB6B8-0698-2E4E-B714-4E2DB6007152}" srcOrd="0" destOrd="0" presId="urn:microsoft.com/office/officeart/2005/8/layout/process3"/>
    <dgm:cxn modelId="{21D0B9DD-CD13-4A4C-8697-A4AA559E6615}" type="presParOf" srcId="{B0605CF5-3C0C-4F4D-9796-07940F83AC32}" destId="{39E65687-B296-5B4E-BC04-853D65FD86EC}" srcOrd="1" destOrd="0" presId="urn:microsoft.com/office/officeart/2005/8/layout/process3"/>
    <dgm:cxn modelId="{3F58531D-240A-944F-965A-885A4CF056E2}" type="presParOf" srcId="{B0605CF5-3C0C-4F4D-9796-07940F83AC32}" destId="{212FE936-4501-6E4E-83F9-CB3743DB55EE}" srcOrd="2" destOrd="0" presId="urn:microsoft.com/office/officeart/2005/8/layout/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C337825-9DBD-C74C-B053-0573AC8DC1A4}">
      <dsp:nvSpPr>
        <dsp:cNvPr id="0" name=""/>
        <dsp:cNvSpPr/>
      </dsp:nvSpPr>
      <dsp:spPr>
        <a:xfrm>
          <a:off x="4198" y="3844"/>
          <a:ext cx="1766061" cy="47520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120" tIns="71120" rIns="71120" bIns="38100" numCol="1" spcCol="1270" anchor="t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b="1" kern="1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Data Assimilation</a:t>
          </a:r>
        </a:p>
      </dsp:txBody>
      <dsp:txXfrm>
        <a:off x="4198" y="3844"/>
        <a:ext cx="1766061" cy="316800"/>
      </dsp:txXfrm>
    </dsp:sp>
    <dsp:sp modelId="{3FE4512C-2329-CB48-9EB7-BA9306FDD5DB}">
      <dsp:nvSpPr>
        <dsp:cNvPr id="0" name=""/>
        <dsp:cNvSpPr/>
      </dsp:nvSpPr>
      <dsp:spPr>
        <a:xfrm>
          <a:off x="21999" y="477320"/>
          <a:ext cx="2453907" cy="59744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120" tIns="71120" rIns="71120" bIns="71120" numCol="1" spcCol="1270" anchor="t" anchorCtr="0">
          <a:noAutofit/>
        </a:bodyPr>
        <a:lstStyle/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000" kern="1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Analyze observations onto a model grid for best-guess starting point</a:t>
          </a:r>
        </a:p>
      </dsp:txBody>
      <dsp:txXfrm>
        <a:off x="39498" y="494819"/>
        <a:ext cx="2418909" cy="562450"/>
      </dsp:txXfrm>
    </dsp:sp>
    <dsp:sp modelId="{D26826D3-93EC-AF49-8847-B1066C62B4F6}">
      <dsp:nvSpPr>
        <dsp:cNvPr id="0" name=""/>
        <dsp:cNvSpPr/>
      </dsp:nvSpPr>
      <dsp:spPr>
        <a:xfrm>
          <a:off x="2124343" y="-57604"/>
          <a:ext cx="750655" cy="43969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800" kern="1200">
            <a:latin typeface="Open Sans" panose="020B0606030504020204" pitchFamily="34" charset="0"/>
            <a:ea typeface="Open Sans" panose="020B0606030504020204" pitchFamily="34" charset="0"/>
            <a:cs typeface="Open Sans" panose="020B0606030504020204" pitchFamily="34" charset="0"/>
          </a:endParaRPr>
        </a:p>
      </dsp:txBody>
      <dsp:txXfrm>
        <a:off x="2124343" y="30336"/>
        <a:ext cx="618746" cy="263818"/>
      </dsp:txXfrm>
    </dsp:sp>
    <dsp:sp modelId="{C0E33842-9DBC-0F4B-AFC4-1AA94DF7340B}">
      <dsp:nvSpPr>
        <dsp:cNvPr id="0" name=""/>
        <dsp:cNvSpPr/>
      </dsp:nvSpPr>
      <dsp:spPr>
        <a:xfrm>
          <a:off x="3186591" y="3844"/>
          <a:ext cx="1766061" cy="47520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120" tIns="71120" rIns="71120" bIns="38100" numCol="1" spcCol="1270" anchor="t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b="1" kern="1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Model Forecasting</a:t>
          </a:r>
        </a:p>
      </dsp:txBody>
      <dsp:txXfrm>
        <a:off x="3186591" y="3844"/>
        <a:ext cx="1766061" cy="316800"/>
      </dsp:txXfrm>
    </dsp:sp>
    <dsp:sp modelId="{47614261-FA60-534F-B3D9-2D4DC9DDBC51}">
      <dsp:nvSpPr>
        <dsp:cNvPr id="0" name=""/>
        <dsp:cNvSpPr/>
      </dsp:nvSpPr>
      <dsp:spPr>
        <a:xfrm>
          <a:off x="3185098" y="477320"/>
          <a:ext cx="2492496" cy="59744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120" tIns="71120" rIns="71120" bIns="71120" numCol="1" spcCol="1270" anchor="t" anchorCtr="0">
          <a:noAutofit/>
        </a:bodyPr>
        <a:lstStyle/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000" kern="1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15-day forecasts generated every 2x to 4x daily at 10-30km resolution</a:t>
          </a:r>
        </a:p>
      </dsp:txBody>
      <dsp:txXfrm>
        <a:off x="3202597" y="494819"/>
        <a:ext cx="2457498" cy="562450"/>
      </dsp:txXfrm>
    </dsp:sp>
    <dsp:sp modelId="{7F300A22-BED2-5D42-9464-0FAD093CDC1C}">
      <dsp:nvSpPr>
        <dsp:cNvPr id="0" name=""/>
        <dsp:cNvSpPr/>
      </dsp:nvSpPr>
      <dsp:spPr>
        <a:xfrm>
          <a:off x="5311186" y="-57604"/>
          <a:ext cx="760089" cy="43969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800" kern="1200">
            <a:latin typeface="Open Sans" panose="020B0606030504020204" pitchFamily="34" charset="0"/>
            <a:ea typeface="Open Sans" panose="020B0606030504020204" pitchFamily="34" charset="0"/>
            <a:cs typeface="Open Sans" panose="020B0606030504020204" pitchFamily="34" charset="0"/>
          </a:endParaRPr>
        </a:p>
      </dsp:txBody>
      <dsp:txXfrm>
        <a:off x="5311186" y="30336"/>
        <a:ext cx="628180" cy="263818"/>
      </dsp:txXfrm>
    </dsp:sp>
    <dsp:sp modelId="{39E65687-B296-5B4E-BC04-853D65FD86EC}">
      <dsp:nvSpPr>
        <dsp:cNvPr id="0" name=""/>
        <dsp:cNvSpPr/>
      </dsp:nvSpPr>
      <dsp:spPr>
        <a:xfrm>
          <a:off x="6386785" y="3844"/>
          <a:ext cx="1766061" cy="47520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120" tIns="71120" rIns="71120" bIns="38100" numCol="1" spcCol="1270" anchor="t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b="1" kern="1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Application Models</a:t>
          </a:r>
        </a:p>
      </dsp:txBody>
      <dsp:txXfrm>
        <a:off x="6386785" y="3844"/>
        <a:ext cx="1766061" cy="316800"/>
      </dsp:txXfrm>
    </dsp:sp>
    <dsp:sp modelId="{212FE936-4501-6E4E-83F9-CB3743DB55EE}">
      <dsp:nvSpPr>
        <dsp:cNvPr id="0" name=""/>
        <dsp:cNvSpPr/>
      </dsp:nvSpPr>
      <dsp:spPr>
        <a:xfrm>
          <a:off x="6419146" y="477320"/>
          <a:ext cx="2424785" cy="59744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1120" tIns="71120" rIns="71120" bIns="71120" numCol="1" spcCol="1270" anchor="t" anchorCtr="0">
          <a:noAutofit/>
        </a:bodyPr>
        <a:lstStyle/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000" kern="1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Use model forecasts to generate sector-specific forecast products </a:t>
          </a:r>
        </a:p>
      </dsp:txBody>
      <dsp:txXfrm>
        <a:off x="6436645" y="494819"/>
        <a:ext cx="2389787" cy="56245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C337825-9DBD-C74C-B053-0573AC8DC1A4}">
      <dsp:nvSpPr>
        <dsp:cNvPr id="0" name=""/>
        <dsp:cNvSpPr/>
      </dsp:nvSpPr>
      <dsp:spPr>
        <a:xfrm>
          <a:off x="4198" y="83351"/>
          <a:ext cx="1766061" cy="72421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120" tIns="71120" rIns="71120" bIns="38100" numCol="1" spcCol="1270" anchor="t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b="1" kern="1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Data Assimilation </a:t>
          </a:r>
        </a:p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b="1" kern="1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and Hindcasts</a:t>
          </a:r>
        </a:p>
      </dsp:txBody>
      <dsp:txXfrm>
        <a:off x="4198" y="83351"/>
        <a:ext cx="1766061" cy="482812"/>
      </dsp:txXfrm>
    </dsp:sp>
    <dsp:sp modelId="{3FE4512C-2329-CB48-9EB7-BA9306FDD5DB}">
      <dsp:nvSpPr>
        <dsp:cNvPr id="0" name=""/>
        <dsp:cNvSpPr/>
      </dsp:nvSpPr>
      <dsp:spPr>
        <a:xfrm>
          <a:off x="21999" y="722220"/>
          <a:ext cx="2453907" cy="59508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6896" tIns="56896" rIns="56896" bIns="56896" numCol="1" spcCol="1270" anchor="t" anchorCtr="0">
          <a:noAutofit/>
        </a:bodyPr>
        <a:lstStyle/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800" kern="1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Assimilation of Atmosphere, Oceans, and Land</a:t>
          </a:r>
        </a:p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800" kern="1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Hindcasts of 20+ years supporting skill evaluation and bias corrections</a:t>
          </a:r>
        </a:p>
      </dsp:txBody>
      <dsp:txXfrm>
        <a:off x="39428" y="739649"/>
        <a:ext cx="2419049" cy="560228"/>
      </dsp:txXfrm>
    </dsp:sp>
    <dsp:sp modelId="{D26826D3-93EC-AF49-8847-B1066C62B4F6}">
      <dsp:nvSpPr>
        <dsp:cNvPr id="0" name=""/>
        <dsp:cNvSpPr/>
      </dsp:nvSpPr>
      <dsp:spPr>
        <a:xfrm>
          <a:off x="2085072" y="104908"/>
          <a:ext cx="829196" cy="43969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00" kern="1200">
            <a:latin typeface="Open Sans" panose="020B0606030504020204" pitchFamily="34" charset="0"/>
            <a:ea typeface="Open Sans" panose="020B0606030504020204" pitchFamily="34" charset="0"/>
            <a:cs typeface="Open Sans" panose="020B0606030504020204" pitchFamily="34" charset="0"/>
          </a:endParaRPr>
        </a:p>
      </dsp:txBody>
      <dsp:txXfrm>
        <a:off x="2085072" y="192848"/>
        <a:ext cx="697287" cy="263818"/>
      </dsp:txXfrm>
    </dsp:sp>
    <dsp:sp modelId="{C0E33842-9DBC-0F4B-AFC4-1AA94DF7340B}">
      <dsp:nvSpPr>
        <dsp:cNvPr id="0" name=""/>
        <dsp:cNvSpPr/>
      </dsp:nvSpPr>
      <dsp:spPr>
        <a:xfrm>
          <a:off x="3186591" y="83351"/>
          <a:ext cx="1766061" cy="72421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120" tIns="71120" rIns="71120" bIns="38100" numCol="1" spcCol="1270" anchor="t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b="1" kern="1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Model Forecasting</a:t>
          </a:r>
        </a:p>
      </dsp:txBody>
      <dsp:txXfrm>
        <a:off x="3186591" y="83351"/>
        <a:ext cx="1766061" cy="482812"/>
      </dsp:txXfrm>
    </dsp:sp>
    <dsp:sp modelId="{47614261-FA60-534F-B3D9-2D4DC9DDBC51}">
      <dsp:nvSpPr>
        <dsp:cNvPr id="0" name=""/>
        <dsp:cNvSpPr/>
      </dsp:nvSpPr>
      <dsp:spPr>
        <a:xfrm>
          <a:off x="3185098" y="722220"/>
          <a:ext cx="2492496" cy="59508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6896" tIns="56896" rIns="56896" bIns="56896" numCol="1" spcCol="1270" anchor="t" anchorCtr="0">
          <a:noAutofit/>
        </a:bodyPr>
        <a:lstStyle/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800" kern="1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6-9 month lead forecasts at 25-100km from 4x daily to 1x month</a:t>
          </a:r>
        </a:p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800" kern="1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Temperature, Precipitation, Circulation</a:t>
          </a:r>
        </a:p>
      </dsp:txBody>
      <dsp:txXfrm>
        <a:off x="3202527" y="739649"/>
        <a:ext cx="2457638" cy="560228"/>
      </dsp:txXfrm>
    </dsp:sp>
    <dsp:sp modelId="{7F300A22-BED2-5D42-9464-0FAD093CDC1C}">
      <dsp:nvSpPr>
        <dsp:cNvPr id="0" name=""/>
        <dsp:cNvSpPr/>
      </dsp:nvSpPr>
      <dsp:spPr>
        <a:xfrm>
          <a:off x="5250208" y="104908"/>
          <a:ext cx="882046" cy="43969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00" kern="1200">
            <a:latin typeface="Open Sans" panose="020B0606030504020204" pitchFamily="34" charset="0"/>
            <a:ea typeface="Open Sans" panose="020B0606030504020204" pitchFamily="34" charset="0"/>
            <a:cs typeface="Open Sans" panose="020B0606030504020204" pitchFamily="34" charset="0"/>
          </a:endParaRPr>
        </a:p>
      </dsp:txBody>
      <dsp:txXfrm>
        <a:off x="5250208" y="192848"/>
        <a:ext cx="750137" cy="263818"/>
      </dsp:txXfrm>
    </dsp:sp>
    <dsp:sp modelId="{39E65687-B296-5B4E-BC04-853D65FD86EC}">
      <dsp:nvSpPr>
        <dsp:cNvPr id="0" name=""/>
        <dsp:cNvSpPr/>
      </dsp:nvSpPr>
      <dsp:spPr>
        <a:xfrm>
          <a:off x="6386785" y="83351"/>
          <a:ext cx="1766061" cy="72421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120" tIns="71120" rIns="71120" bIns="38100" numCol="1" spcCol="1270" anchor="t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b="1" kern="1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Application Models</a:t>
          </a:r>
        </a:p>
      </dsp:txBody>
      <dsp:txXfrm>
        <a:off x="6386785" y="83351"/>
        <a:ext cx="1766061" cy="482812"/>
      </dsp:txXfrm>
    </dsp:sp>
    <dsp:sp modelId="{212FE936-4501-6E4E-83F9-CB3743DB55EE}">
      <dsp:nvSpPr>
        <dsp:cNvPr id="0" name=""/>
        <dsp:cNvSpPr/>
      </dsp:nvSpPr>
      <dsp:spPr>
        <a:xfrm>
          <a:off x="6419146" y="722220"/>
          <a:ext cx="2424785" cy="59508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6896" tIns="56896" rIns="56896" bIns="56896" numCol="1" spcCol="1270" anchor="t" anchorCtr="0">
          <a:noAutofit/>
        </a:bodyPr>
        <a:lstStyle/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800" kern="1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Use model forecasts to generate sector-specific forecast products</a:t>
          </a:r>
        </a:p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800" kern="1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rPr>
            <a:t>Model biases often need to be removed</a:t>
          </a:r>
        </a:p>
      </dsp:txBody>
      <dsp:txXfrm>
        <a:off x="6436575" y="739649"/>
        <a:ext cx="2389927" cy="56022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3">
  <dgm:title val=""/>
  <dgm:desc val=""/>
  <dgm:catLst>
    <dgm:cat type="process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3" destOrd="0"/>
        <dgm:cxn modelId="12" srcId="1" destId="11" srcOrd="0" destOrd="0"/>
        <dgm:cxn modelId="23" srcId="2" destId="21" srcOrd="0" destOrd="0"/>
        <dgm:cxn modelId="34" srcId="3" destId="3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w" for="ch" ptType="sibTrans" refType="w" refFor="ch" refForName="composite" fact="0.3333"/>
      <dgm:constr type="w" for="des" forName="parTx"/>
      <dgm:constr type="h" for="des" forName="parTx" op="equ"/>
      <dgm:constr type="h" for="des" forName="parSh" op="equ"/>
      <dgm:constr type="w" for="des" forName="desTx"/>
      <dgm:constr type="h" for="des" forName="desTx" op="equ"/>
      <dgm:constr type="w" for="des" forName="parSh"/>
      <dgm:constr type="primFontSz" for="des" forName="parTx" val="65"/>
      <dgm:constr type="secFontSz" for="des" forName="desTx" refType="primFontSz" refFor="des" refForName="parTx" op="equ"/>
      <dgm:constr type="primFontSz" for="des" forName="connTx" refType="primFontSz" refFor="des" refForName="parTx" fact="0.8"/>
      <dgm:constr type="primFontSz" for="des" forName="connTx" refType="primFontSz" refFor="des" refForName="parTx" op="lte" fact="0.8"/>
      <dgm:constr type="h" for="des" forName="parTx" refType="primFontSz" refFor="des" refForName="parTx" fact="0.8"/>
      <dgm:constr type="h" for="des" forName="parSh" refType="primFontSz" refFor="des" refForName="parTx" fact="1.2"/>
      <dgm:constr type="h" for="des" forName="desTx" refType="primFontSz" refFor="des" refForName="parTx" fact="1.6"/>
      <dgm:constr type="h" for="des" forName="parSh" refType="h" refFor="des" refForName="parTx" op="lte" fact="1.5"/>
      <dgm:constr type="h" for="des" forName="parSh" refType="h" refFor="des" refForName="parTx" op="gte" fact="1.5"/>
    </dgm:constrLst>
    <dgm:ruleLst>
      <dgm:rule type="w" for="ch" forName="composite" val="0" fact="NaN" max="NaN"/>
      <dgm:rule type="primFontSz" for="des" forName="parTx" val="5" fact="NaN" max="NaN"/>
    </dgm:ruleLst>
    <dgm:forEach name="Name3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func="var" arg="dir" op="equ" val="norm">
            <dgm:constrLst>
              <dgm:constr type="h" refType="w" fact="1000"/>
              <dgm:constr type="l" for="ch" forName="parTx"/>
              <dgm:constr type="w" for="ch" forName="parTx" refType="w" fact="0.83"/>
              <dgm:constr type="t" for="ch" forName="parTx"/>
              <dgm:constr type="l" for="ch" forName="parSh"/>
              <dgm:constr type="w" for="ch" forName="parSh" refType="w" refFor="ch" refForName="parTx"/>
              <dgm:constr type="t" for="ch" forName="parSh"/>
              <dgm:constr type="l" for="ch" forName="desTx" refType="w" fact="0.17"/>
              <dgm:constr type="w" for="ch" forName="desTx" refType="w" refFor="ch" refForName="parTx"/>
              <dgm:constr type="t" for="ch" forName="desTx" refType="h" refFor="ch" refForName="parTx"/>
            </dgm:constrLst>
          </dgm:if>
          <dgm:else name="Name6">
            <dgm:constrLst>
              <dgm:constr type="h" refType="w" fact="1000"/>
              <dgm:constr type="l" for="ch" forName="parTx" refType="w" fact="0.17"/>
              <dgm:constr type="w" for="ch" forName="parTx" refType="w" fact="0.83"/>
              <dgm:constr type="t" for="ch" forName="parTx"/>
              <dgm:constr type="l" for="ch" forName="parSh" refType="w" fact="0.15"/>
              <dgm:constr type="w" for="ch" forName="parSh" refType="w" refFor="ch" refForName="parTx"/>
              <dgm:constr type="t" for="ch" forName="parSh"/>
              <dgm:constr type="l" for="ch" forName="desTx"/>
              <dgm:constr type="w" for="ch" forName="desTx" refType="w" refFor="ch" refForName="parTx"/>
              <dgm:constr type="t" for="ch" forName="desTx" refType="h" refFor="ch" refForName="parTx"/>
            </dgm:constrLst>
          </dgm:else>
        </dgm:choose>
        <dgm:ruleLst>
          <dgm:rule type="h" val="INF" fact="NaN" max="NaN"/>
        </dgm:ruleLst>
        <dgm:layoutNode name="parTx">
          <dgm:varLst>
            <dgm:chMax val="0"/>
            <dgm:chPref val="0"/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1" hideGeom="1">
            <dgm:adjLst>
              <dgm:adj idx="1" val="0.1"/>
            </dgm:adjLst>
          </dgm:shape>
          <dgm:presOf axis="self" ptType="node"/>
          <dgm:constrLst>
            <dgm:constr type="h" refType="w" op="lte" fact="0.4"/>
            <dgm:constr type="bMarg" refType="primFontSz" fact="0.3"/>
            <dgm:constr type="h"/>
          </dgm:constrLst>
          <dgm:ruleLst>
            <dgm:rule type="h" val="INF" fact="NaN" max="NaN"/>
          </dgm:ruleLst>
        </dgm:layoutNode>
        <dgm:layoutNode name="parSh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 ptType="node"/>
          <dgm:constrLst>
            <dgm:constr type="h"/>
          </dgm:constrLst>
          <dgm:ruleLst/>
        </dgm:layoutNode>
        <dgm:layoutNode name="desTx" styleLbl="f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Rect" r:blip="">
            <dgm:adjLst>
              <dgm:adj idx="1" val="0.1"/>
            </dgm:adjLst>
          </dgm:shape>
          <dgm:presOf axis="des" ptType="node"/>
          <dgm:constrLst>
            <dgm:constr type="secFontSz" val="65"/>
            <dgm:constr type="primFontSz" refType="secFontSz"/>
            <dgm:constr type="h"/>
          </dgm:constrLst>
          <dgm:ruleLst>
            <dgm:rule type="h" val="INF" fact="NaN" max="NaN"/>
          </dgm:ruleLst>
        </dgm:layoutNode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  <dgm:param type="srcNode" val="parTx"/>
            <dgm:param type="dstNode" val="parTx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Tx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3">
  <dgm:title val=""/>
  <dgm:desc val=""/>
  <dgm:catLst>
    <dgm:cat type="process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3" destOrd="0"/>
        <dgm:cxn modelId="12" srcId="1" destId="11" srcOrd="0" destOrd="0"/>
        <dgm:cxn modelId="23" srcId="2" destId="21" srcOrd="0" destOrd="0"/>
        <dgm:cxn modelId="34" srcId="3" destId="3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w" for="ch" ptType="sibTrans" refType="w" refFor="ch" refForName="composite" fact="0.3333"/>
      <dgm:constr type="w" for="des" forName="parTx"/>
      <dgm:constr type="h" for="des" forName="parTx" op="equ"/>
      <dgm:constr type="h" for="des" forName="parSh" op="equ"/>
      <dgm:constr type="w" for="des" forName="desTx"/>
      <dgm:constr type="h" for="des" forName="desTx" op="equ"/>
      <dgm:constr type="w" for="des" forName="parSh"/>
      <dgm:constr type="primFontSz" for="des" forName="parTx" val="65"/>
      <dgm:constr type="secFontSz" for="des" forName="desTx" refType="primFontSz" refFor="des" refForName="parTx" op="equ"/>
      <dgm:constr type="primFontSz" for="des" forName="connTx" refType="primFontSz" refFor="des" refForName="parTx" fact="0.8"/>
      <dgm:constr type="primFontSz" for="des" forName="connTx" refType="primFontSz" refFor="des" refForName="parTx" op="lte" fact="0.8"/>
      <dgm:constr type="h" for="des" forName="parTx" refType="primFontSz" refFor="des" refForName="parTx" fact="0.8"/>
      <dgm:constr type="h" for="des" forName="parSh" refType="primFontSz" refFor="des" refForName="parTx" fact="1.2"/>
      <dgm:constr type="h" for="des" forName="desTx" refType="primFontSz" refFor="des" refForName="parTx" fact="1.6"/>
      <dgm:constr type="h" for="des" forName="parSh" refType="h" refFor="des" refForName="parTx" op="lte" fact="1.5"/>
      <dgm:constr type="h" for="des" forName="parSh" refType="h" refFor="des" refForName="parTx" op="gte" fact="1.5"/>
    </dgm:constrLst>
    <dgm:ruleLst>
      <dgm:rule type="w" for="ch" forName="composite" val="0" fact="NaN" max="NaN"/>
      <dgm:rule type="primFontSz" for="des" forName="parTx" val="5" fact="NaN" max="NaN"/>
    </dgm:ruleLst>
    <dgm:forEach name="Name3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func="var" arg="dir" op="equ" val="norm">
            <dgm:constrLst>
              <dgm:constr type="h" refType="w" fact="1000"/>
              <dgm:constr type="l" for="ch" forName="parTx"/>
              <dgm:constr type="w" for="ch" forName="parTx" refType="w" fact="0.83"/>
              <dgm:constr type="t" for="ch" forName="parTx"/>
              <dgm:constr type="l" for="ch" forName="parSh"/>
              <dgm:constr type="w" for="ch" forName="parSh" refType="w" refFor="ch" refForName="parTx"/>
              <dgm:constr type="t" for="ch" forName="parSh"/>
              <dgm:constr type="l" for="ch" forName="desTx" refType="w" fact="0.17"/>
              <dgm:constr type="w" for="ch" forName="desTx" refType="w" refFor="ch" refForName="parTx"/>
              <dgm:constr type="t" for="ch" forName="desTx" refType="h" refFor="ch" refForName="parTx"/>
            </dgm:constrLst>
          </dgm:if>
          <dgm:else name="Name6">
            <dgm:constrLst>
              <dgm:constr type="h" refType="w" fact="1000"/>
              <dgm:constr type="l" for="ch" forName="parTx" refType="w" fact="0.17"/>
              <dgm:constr type="w" for="ch" forName="parTx" refType="w" fact="0.83"/>
              <dgm:constr type="t" for="ch" forName="parTx"/>
              <dgm:constr type="l" for="ch" forName="parSh" refType="w" fact="0.15"/>
              <dgm:constr type="w" for="ch" forName="parSh" refType="w" refFor="ch" refForName="parTx"/>
              <dgm:constr type="t" for="ch" forName="parSh"/>
              <dgm:constr type="l" for="ch" forName="desTx"/>
              <dgm:constr type="w" for="ch" forName="desTx" refType="w" refFor="ch" refForName="parTx"/>
              <dgm:constr type="t" for="ch" forName="desTx" refType="h" refFor="ch" refForName="parTx"/>
            </dgm:constrLst>
          </dgm:else>
        </dgm:choose>
        <dgm:ruleLst>
          <dgm:rule type="h" val="INF" fact="NaN" max="NaN"/>
        </dgm:ruleLst>
        <dgm:layoutNode name="parTx">
          <dgm:varLst>
            <dgm:chMax val="0"/>
            <dgm:chPref val="0"/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1" hideGeom="1">
            <dgm:adjLst>
              <dgm:adj idx="1" val="0.1"/>
            </dgm:adjLst>
          </dgm:shape>
          <dgm:presOf axis="self" ptType="node"/>
          <dgm:constrLst>
            <dgm:constr type="h" refType="w" op="lte" fact="0.4"/>
            <dgm:constr type="bMarg" refType="primFontSz" fact="0.3"/>
            <dgm:constr type="h"/>
          </dgm:constrLst>
          <dgm:ruleLst>
            <dgm:rule type="h" val="INF" fact="NaN" max="NaN"/>
          </dgm:ruleLst>
        </dgm:layoutNode>
        <dgm:layoutNode name="parSh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 ptType="node"/>
          <dgm:constrLst>
            <dgm:constr type="h"/>
          </dgm:constrLst>
          <dgm:ruleLst/>
        </dgm:layoutNode>
        <dgm:layoutNode name="desTx" styleLbl="f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Rect" r:blip="">
            <dgm:adjLst>
              <dgm:adj idx="1" val="0.1"/>
            </dgm:adjLst>
          </dgm:shape>
          <dgm:presOf axis="des" ptType="node"/>
          <dgm:constrLst>
            <dgm:constr type="secFontSz" val="65"/>
            <dgm:constr type="primFontSz" refType="secFontSz"/>
            <dgm:constr type="h"/>
          </dgm:constrLst>
          <dgm:ruleLst>
            <dgm:rule type="h" val="INF" fact="NaN" max="NaN"/>
          </dgm:ruleLst>
        </dgm:layoutNode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  <dgm:param type="srcNode" val="parTx"/>
            <dgm:param type="dstNode" val="parTx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Tx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59" name="Google Shape;59;p1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>
              <a:solidFill>
                <a:srgbClr val="C55A11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43441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46"/>
          <p:cNvSpPr txBox="1"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marR="0" lvl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Calibri"/>
              <a:buNone/>
              <a:defRPr sz="4500" b="1" i="0" u="none" strike="noStrike" cap="none">
                <a:solidFill>
                  <a:srgbClr val="00206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" name="Google Shape;14;p46"/>
          <p:cNvSpPr txBox="1"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206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5" name="Google Shape;15;p4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206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6" name="Google Shape;16;p46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206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7" name="Google Shape;17;p46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206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206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206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206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206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2060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2060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2060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2060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Title and Content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49"/>
          <p:cNvSpPr txBox="1">
            <a:spLocks noGrp="1"/>
          </p:cNvSpPr>
          <p:nvPr>
            <p:ph type="body" idx="1"/>
          </p:nvPr>
        </p:nvSpPr>
        <p:spPr>
          <a:xfrm>
            <a:off x="292219" y="868324"/>
            <a:ext cx="8545543" cy="36993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marR="0" lvl="0" indent="-30861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2060"/>
              </a:buClr>
              <a:buSzPts val="1260"/>
              <a:buFont typeface="Arial"/>
              <a:buChar char="•"/>
              <a:defRPr sz="1400" b="0" i="0" u="none" strike="noStrike" cap="none">
                <a:solidFill>
                  <a:srgbClr val="00206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marR="0" lvl="1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7" name="Google Shape;27;p49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206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" name="Google Shape;28;p49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206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9" name="Google Shape;29;p4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206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2060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2060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2060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2060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2060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2060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2060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2060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0" name="Google Shape;30;p49"/>
          <p:cNvSpPr txBox="1">
            <a:spLocks noGrp="1"/>
          </p:cNvSpPr>
          <p:nvPr>
            <p:ph type="title"/>
          </p:nvPr>
        </p:nvSpPr>
        <p:spPr>
          <a:xfrm>
            <a:off x="129397" y="57149"/>
            <a:ext cx="7442258" cy="6274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2700" b="1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>
  <p:cSld name="Comparison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53"/>
          <p:cNvSpPr txBox="1">
            <a:spLocks noGrp="1"/>
          </p:cNvSpPr>
          <p:nvPr>
            <p:ph type="body" idx="1"/>
          </p:nvPr>
        </p:nvSpPr>
        <p:spPr>
          <a:xfrm>
            <a:off x="629841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00206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7" name="Google Shape;47;p53"/>
          <p:cNvSpPr txBox="1">
            <a:spLocks noGrp="1"/>
          </p:cNvSpPr>
          <p:nvPr>
            <p:ph type="body" idx="2"/>
          </p:nvPr>
        </p:nvSpPr>
        <p:spPr>
          <a:xfrm>
            <a:off x="629841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marR="0" lvl="0" indent="-30861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2060"/>
              </a:buClr>
              <a:buSzPts val="1260"/>
              <a:buFont typeface="Arial"/>
              <a:buChar char="•"/>
              <a:defRPr sz="1400" b="0" i="0" u="none" strike="noStrike" cap="none">
                <a:solidFill>
                  <a:srgbClr val="00206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marR="0" lvl="1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8" name="Google Shape;48;p53"/>
          <p:cNvSpPr txBox="1">
            <a:spLocks noGrp="1"/>
          </p:cNvSpPr>
          <p:nvPr>
            <p:ph type="body" idx="3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00206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9" name="Google Shape;49;p53"/>
          <p:cNvSpPr txBox="1">
            <a:spLocks noGrp="1"/>
          </p:cNvSpPr>
          <p:nvPr>
            <p:ph type="body" idx="4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marR="0" lvl="0" indent="-30861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2060"/>
              </a:buClr>
              <a:buSzPts val="1260"/>
              <a:buFont typeface="Arial"/>
              <a:buChar char="•"/>
              <a:defRPr sz="1400" b="0" i="0" u="none" strike="noStrike" cap="none">
                <a:solidFill>
                  <a:srgbClr val="00206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marR="0" lvl="1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0" name="Google Shape;50;p53"/>
          <p:cNvSpPr txBox="1">
            <a:spLocks noGrp="1"/>
          </p:cNvSpPr>
          <p:nvPr>
            <p:ph type="title"/>
          </p:nvPr>
        </p:nvSpPr>
        <p:spPr>
          <a:xfrm>
            <a:off x="129397" y="57149"/>
            <a:ext cx="7442258" cy="6274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2700" b="1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54"/>
          <p:cNvSpPr txBox="1">
            <a:spLocks noGrp="1"/>
          </p:cNvSpPr>
          <p:nvPr>
            <p:ph type="title"/>
          </p:nvPr>
        </p:nvSpPr>
        <p:spPr>
          <a:xfrm>
            <a:off x="129397" y="57149"/>
            <a:ext cx="7442258" cy="6274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2700" b="1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3" name="Google Shape;53;p54"/>
          <p:cNvSpPr txBox="1">
            <a:spLocks noGrp="1"/>
          </p:cNvSpPr>
          <p:nvPr>
            <p:ph type="body" idx="1"/>
          </p:nvPr>
        </p:nvSpPr>
        <p:spPr>
          <a:xfrm>
            <a:off x="629841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00206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4" name="Google Shape;54;p54"/>
          <p:cNvSpPr txBox="1">
            <a:spLocks noGrp="1"/>
          </p:cNvSpPr>
          <p:nvPr>
            <p:ph type="body" idx="2"/>
          </p:nvPr>
        </p:nvSpPr>
        <p:spPr>
          <a:xfrm>
            <a:off x="629841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marR="0" lvl="0" indent="-30861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2060"/>
              </a:buClr>
              <a:buSzPts val="1260"/>
              <a:buFont typeface="Arial"/>
              <a:buChar char="•"/>
              <a:defRPr sz="1400" b="0" i="0" u="none" strike="noStrike" cap="none">
                <a:solidFill>
                  <a:srgbClr val="00206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marR="0" lvl="1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5" name="Google Shape;55;p54"/>
          <p:cNvSpPr txBox="1">
            <a:spLocks noGrp="1"/>
          </p:cNvSpPr>
          <p:nvPr>
            <p:ph type="body" idx="3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 i="0" u="none" strike="noStrike" cap="none">
                <a:solidFill>
                  <a:srgbClr val="00206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6" name="Google Shape;56;p54"/>
          <p:cNvSpPr txBox="1">
            <a:spLocks noGrp="1"/>
          </p:cNvSpPr>
          <p:nvPr>
            <p:ph type="body" idx="4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marR="0" lvl="0" indent="-30861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2060"/>
              </a:buClr>
              <a:buSzPts val="1260"/>
              <a:buFont typeface="Arial"/>
              <a:buChar char="•"/>
              <a:defRPr sz="1400" b="0" i="0" u="none" strike="noStrike" cap="none">
                <a:solidFill>
                  <a:srgbClr val="00206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marR="0" lvl="1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icture Placeholder 35">
            <a:extLst>
              <a:ext uri="{FF2B5EF4-FFF2-40B4-BE49-F238E27FC236}">
                <a16:creationId xmlns:a16="http://schemas.microsoft.com/office/drawing/2014/main" id="{BE0208B1-265D-3F4E-B18E-33538948FDB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707732" y="0"/>
            <a:ext cx="4436269" cy="51530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6" name="Picture Placeholder 37">
            <a:extLst>
              <a:ext uri="{FF2B5EF4-FFF2-40B4-BE49-F238E27FC236}">
                <a16:creationId xmlns:a16="http://schemas.microsoft.com/office/drawing/2014/main" id="{FD9A1EF5-E5D1-4646-9575-4E97313BF9F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707732" y="2253854"/>
            <a:ext cx="1437085" cy="1437084"/>
          </a:xfrm>
        </p:spPr>
        <p:txBody>
          <a:bodyPr/>
          <a:lstStyle/>
          <a:p>
            <a:endParaRPr lang="en-US"/>
          </a:p>
        </p:txBody>
      </p:sp>
      <p:pic>
        <p:nvPicPr>
          <p:cNvPr id="8" name="Picture 7" descr="A picture containing man, black, photo, player&#10;&#10;Description automatically generated">
            <a:extLst>
              <a:ext uri="{FF2B5EF4-FFF2-40B4-BE49-F238E27FC236}">
                <a16:creationId xmlns:a16="http://schemas.microsoft.com/office/drawing/2014/main" id="{EB6A4905-E47A-6E44-BC98-5044A29301C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663" y="-138166"/>
            <a:ext cx="4968809" cy="3110345"/>
          </a:xfrm>
          <a:prstGeom prst="rect">
            <a:avLst/>
          </a:prstGeom>
        </p:spPr>
      </p:pic>
      <p:sp>
        <p:nvSpPr>
          <p:cNvPr id="24" name="Picture Placeholder 33">
            <a:extLst>
              <a:ext uri="{FF2B5EF4-FFF2-40B4-BE49-F238E27FC236}">
                <a16:creationId xmlns:a16="http://schemas.microsoft.com/office/drawing/2014/main" id="{5C3C042C-6AE2-C14A-B902-D2F6A5AB0CF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453879" y="0"/>
            <a:ext cx="2253853" cy="225385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5D9C3BB4-0211-4C4B-B527-8E4D6EF1F9B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33206" y="3176391"/>
            <a:ext cx="4003277" cy="1029212"/>
          </a:xfrm>
        </p:spPr>
        <p:txBody>
          <a:bodyPr>
            <a:normAutofit/>
          </a:bodyPr>
          <a:lstStyle>
            <a:lvl1pPr marL="0" indent="0">
              <a:buNone/>
              <a:defRPr sz="3300" b="1">
                <a:solidFill>
                  <a:srgbClr val="244D60"/>
                </a:solidFill>
              </a:defRPr>
            </a:lvl1pPr>
          </a:lstStyle>
          <a:p>
            <a:pPr lvl="0"/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CB4AA5F-F7EE-8C4E-98B0-C7C75921FA6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49609" y="4509631"/>
            <a:ext cx="1603879" cy="417719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1485C7F3-325B-0B45-91CE-8F176AD7A16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51886" y="4521702"/>
            <a:ext cx="1603879" cy="417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7545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A75B708-B6E6-D84F-B80D-64C2EBC50B01}"/>
              </a:ext>
            </a:extLst>
          </p:cNvPr>
          <p:cNvSpPr/>
          <p:nvPr userDrawn="1"/>
        </p:nvSpPr>
        <p:spPr>
          <a:xfrm>
            <a:off x="0" y="0"/>
            <a:ext cx="6772275" cy="5143500"/>
          </a:xfrm>
          <a:prstGeom prst="rect">
            <a:avLst/>
          </a:prstGeom>
          <a:solidFill>
            <a:srgbClr val="53585D"/>
          </a:solidFill>
          <a:ln w="920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pic>
        <p:nvPicPr>
          <p:cNvPr id="7" name="Picture 6" descr="A picture containing man, black, photo, player&#10;&#10;Description automatically generated">
            <a:extLst>
              <a:ext uri="{FF2B5EF4-FFF2-40B4-BE49-F238E27FC236}">
                <a16:creationId xmlns:a16="http://schemas.microsoft.com/office/drawing/2014/main" id="{66C45073-E5F9-FD49-834C-5AB98672CB4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09750" y="0"/>
            <a:ext cx="7334250" cy="459105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15655B2F-D905-674A-864A-05066740707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49607" y="4495344"/>
            <a:ext cx="1603881" cy="417719"/>
          </a:xfrm>
          <a:prstGeom prst="rect">
            <a:avLst/>
          </a:prstGeom>
        </p:spPr>
      </p:pic>
      <p:sp>
        <p:nvSpPr>
          <p:cNvPr id="17" name="Text Placeholder 11">
            <a:extLst>
              <a:ext uri="{FF2B5EF4-FFF2-40B4-BE49-F238E27FC236}">
                <a16:creationId xmlns:a16="http://schemas.microsoft.com/office/drawing/2014/main" id="{7F51F50F-2536-724B-8DB7-CB0E696E42F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33206" y="3109246"/>
            <a:ext cx="4003277" cy="1029212"/>
          </a:xfrm>
        </p:spPr>
        <p:txBody>
          <a:bodyPr>
            <a:normAutofit/>
          </a:bodyPr>
          <a:lstStyle>
            <a:lvl1pPr marL="0" indent="0">
              <a:buNone/>
              <a:defRPr sz="3300" b="1">
                <a:solidFill>
                  <a:schemeClr val="bg1"/>
                </a:solidFill>
              </a:defRPr>
            </a:lvl1pPr>
          </a:lstStyle>
          <a:p>
            <a:pPr lvl="0"/>
            <a:endParaRPr lang="en-US" dirty="0"/>
          </a:p>
        </p:txBody>
      </p:sp>
      <p:sp>
        <p:nvSpPr>
          <p:cNvPr id="18" name="Text Placeholder 13">
            <a:extLst>
              <a:ext uri="{FF2B5EF4-FFF2-40B4-BE49-F238E27FC236}">
                <a16:creationId xmlns:a16="http://schemas.microsoft.com/office/drawing/2014/main" id="{0E5C2E71-44AF-094E-B24B-6F88BE3C4BB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33206" y="4138458"/>
            <a:ext cx="4003277" cy="538163"/>
          </a:xfrm>
        </p:spPr>
        <p:txBody>
          <a:bodyPr/>
          <a:lstStyle>
            <a:lvl1pPr marL="0" indent="0">
              <a:buNone/>
              <a:defRPr>
                <a:solidFill>
                  <a:srgbClr val="5595AC"/>
                </a:solidFill>
              </a:defRPr>
            </a:lvl1pPr>
          </a:lstStyle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8115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ighligh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038EEC9-4E56-AD43-9ABD-0EF7C06118A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0862A5-B9BF-49AD-B48A-0A94CACC0B01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A864187F-0EF2-F04A-B5CB-FB635B8737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4275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pc="150" baseline="0"/>
            </a:lvl1pPr>
          </a:lstStyle>
          <a:p>
            <a:endParaRPr lang="en-US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442F5FE6-3095-084A-83B6-986F6A3E47D6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18634" y="860268"/>
            <a:ext cx="3259784" cy="35449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>
              <a:lnSpc>
                <a:spcPct val="100000"/>
              </a:lnSpc>
              <a:buNone/>
              <a:defRPr/>
            </a:lvl1pPr>
            <a:lvl2pPr marL="342900" indent="0">
              <a:buNone/>
              <a:defRPr/>
            </a:lvl2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122C73DE-2B98-1E43-9745-F92A04E47B3F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4296103" y="860267"/>
            <a:ext cx="4219247" cy="35449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>
              <a:lnSpc>
                <a:spcPct val="120000"/>
              </a:lnSpc>
              <a:buFont typeface="Arial" panose="020B0604020202020204" pitchFamily="34" charset="0"/>
              <a:buNone/>
              <a:defRPr sz="1200">
                <a:solidFill>
                  <a:srgbClr val="6A7278"/>
                </a:solidFill>
              </a:defRPr>
            </a:lvl1pPr>
            <a:lvl2pPr>
              <a:defRPr sz="1350">
                <a:solidFill>
                  <a:srgbClr val="6A7278"/>
                </a:solidFill>
              </a:defRPr>
            </a:lvl2pPr>
            <a:lvl3pPr>
              <a:defRPr sz="1350">
                <a:solidFill>
                  <a:srgbClr val="6A7278"/>
                </a:solidFill>
              </a:defRPr>
            </a:lvl3pPr>
            <a:lvl4pPr>
              <a:defRPr sz="1350">
                <a:solidFill>
                  <a:srgbClr val="6A7278"/>
                </a:solidFill>
              </a:defRPr>
            </a:lvl4pPr>
            <a:lvl5pPr>
              <a:defRPr sz="1350">
                <a:solidFill>
                  <a:srgbClr val="6A7278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7870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1782256-558B-D947-AACE-DEF18FE727E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0862A5-B9BF-49AD-B48A-0A94CACC0B0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10539CC7-9E28-BF49-94BA-958B534D54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1" y="273844"/>
            <a:ext cx="4305956" cy="4275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pc="150" baseline="0"/>
            </a:lvl1pPr>
          </a:lstStyle>
          <a:p>
            <a:endParaRPr lang="en-US" dirty="0"/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144644FA-7648-0A43-A345-7A5EA5DA2C3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28651" y="793142"/>
            <a:ext cx="4305956" cy="1299884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500">
                <a:solidFill>
                  <a:srgbClr val="5595AC"/>
                </a:solidFill>
              </a:defRPr>
            </a:lvl1pPr>
            <a:lvl2pPr>
              <a:lnSpc>
                <a:spcPct val="100000"/>
              </a:lnSpc>
              <a:defRPr sz="1200">
                <a:solidFill>
                  <a:srgbClr val="6A7278"/>
                </a:solidFill>
              </a:defRPr>
            </a:lvl2pPr>
            <a:lvl3pPr>
              <a:lnSpc>
                <a:spcPct val="100000"/>
              </a:lnSpc>
              <a:defRPr sz="1200">
                <a:solidFill>
                  <a:srgbClr val="6A7278"/>
                </a:solidFill>
              </a:defRPr>
            </a:lvl3pPr>
            <a:lvl4pPr>
              <a:lnSpc>
                <a:spcPct val="100000"/>
              </a:lnSpc>
              <a:defRPr sz="1200">
                <a:solidFill>
                  <a:srgbClr val="6A7278"/>
                </a:solidFill>
              </a:defRPr>
            </a:lvl4pPr>
            <a:lvl5pPr>
              <a:lnSpc>
                <a:spcPct val="100000"/>
              </a:lnSpc>
              <a:defRPr sz="1200">
                <a:solidFill>
                  <a:srgbClr val="6A7278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3FB4D0CD-B341-D548-9B4D-961A92CD42C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28651" y="2184782"/>
            <a:ext cx="4305956" cy="2304093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1200">
                <a:solidFill>
                  <a:srgbClr val="6A7278"/>
                </a:solidFill>
              </a:defRPr>
            </a:lvl1pPr>
            <a:lvl2pPr>
              <a:lnSpc>
                <a:spcPct val="100000"/>
              </a:lnSpc>
              <a:defRPr sz="1200">
                <a:solidFill>
                  <a:srgbClr val="6A7278"/>
                </a:solidFill>
              </a:defRPr>
            </a:lvl2pPr>
            <a:lvl3pPr>
              <a:lnSpc>
                <a:spcPct val="100000"/>
              </a:lnSpc>
              <a:defRPr sz="1200">
                <a:solidFill>
                  <a:srgbClr val="6A7278"/>
                </a:solidFill>
              </a:defRPr>
            </a:lvl3pPr>
            <a:lvl4pPr>
              <a:lnSpc>
                <a:spcPct val="100000"/>
              </a:lnSpc>
              <a:defRPr sz="1200">
                <a:solidFill>
                  <a:srgbClr val="6A7278"/>
                </a:solidFill>
              </a:defRPr>
            </a:lvl4pPr>
            <a:lvl5pPr>
              <a:lnSpc>
                <a:spcPct val="100000"/>
              </a:lnSpc>
              <a:defRPr sz="1200">
                <a:solidFill>
                  <a:srgbClr val="6A7278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FB8D763E-D6E0-774D-AF19-B140909726E4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5257800" y="793141"/>
            <a:ext cx="3600450" cy="1778609"/>
          </a:xfrm>
        </p:spPr>
        <p:txBody>
          <a:bodyPr/>
          <a:lstStyle/>
          <a:p>
            <a:endParaRPr lang="en-US"/>
          </a:p>
        </p:txBody>
      </p:sp>
      <p:sp>
        <p:nvSpPr>
          <p:cNvPr id="17" name="Picture Placeholder 6">
            <a:extLst>
              <a:ext uri="{FF2B5EF4-FFF2-40B4-BE49-F238E27FC236}">
                <a16:creationId xmlns:a16="http://schemas.microsoft.com/office/drawing/2014/main" id="{40D73DB1-CCC9-CC44-99C6-DEA8015D8013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5257800" y="2710266"/>
            <a:ext cx="3600450" cy="1778609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1136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10539CC7-9E28-BF49-94BA-958B534D54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1" y="273844"/>
            <a:ext cx="4305956" cy="4275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pc="150" baseline="0"/>
            </a:lvl1pPr>
          </a:lstStyle>
          <a:p>
            <a:endParaRPr lang="en-US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0E7DED79-22D7-D84F-90B3-9DFB203CEF1D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885825"/>
            <a:ext cx="9144000" cy="4257675"/>
          </a:xfrm>
        </p:spPr>
        <p:txBody>
          <a:bodyPr/>
          <a:lstStyle/>
          <a:p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1782256-558B-D947-AACE-DEF18FE727E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0862A5-B9BF-49AD-B48A-0A94CACC0B0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1800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Placeholder 1">
            <a:extLst>
              <a:ext uri="{FF2B5EF4-FFF2-40B4-BE49-F238E27FC236}">
                <a16:creationId xmlns:a16="http://schemas.microsoft.com/office/drawing/2014/main" id="{15B4E5AE-096A-064B-870D-E50A40B490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1" y="273844"/>
            <a:ext cx="4305956" cy="4275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pc="150" baseline="0"/>
            </a:lvl1pPr>
          </a:lstStyle>
          <a:p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1782256-558B-D947-AACE-DEF18FE727E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70862A5-B9BF-49AD-B48A-0A94CACC0B0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191B24EB-CE46-A340-BA32-23749E8CCB9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28651" y="793141"/>
            <a:ext cx="4305956" cy="3636320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1200">
                <a:solidFill>
                  <a:srgbClr val="6A7278"/>
                </a:solidFill>
              </a:defRPr>
            </a:lvl1pPr>
            <a:lvl2pPr>
              <a:lnSpc>
                <a:spcPct val="100000"/>
              </a:lnSpc>
              <a:defRPr sz="1200">
                <a:solidFill>
                  <a:srgbClr val="6A7278"/>
                </a:solidFill>
              </a:defRPr>
            </a:lvl2pPr>
            <a:lvl3pPr>
              <a:lnSpc>
                <a:spcPct val="100000"/>
              </a:lnSpc>
              <a:defRPr sz="1200">
                <a:solidFill>
                  <a:srgbClr val="6A7278"/>
                </a:solidFill>
              </a:defRPr>
            </a:lvl3pPr>
            <a:lvl4pPr>
              <a:lnSpc>
                <a:spcPct val="100000"/>
              </a:lnSpc>
              <a:defRPr sz="1200">
                <a:solidFill>
                  <a:srgbClr val="6A7278"/>
                </a:solidFill>
              </a:defRPr>
            </a:lvl4pPr>
            <a:lvl5pPr>
              <a:lnSpc>
                <a:spcPct val="100000"/>
              </a:lnSpc>
              <a:defRPr sz="1200">
                <a:solidFill>
                  <a:srgbClr val="6A7278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04818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BAAF1D2-79BC-294B-BCF7-80E46F303888}"/>
              </a:ext>
            </a:extLst>
          </p:cNvPr>
          <p:cNvSpPr/>
          <p:nvPr userDrawn="1"/>
        </p:nvSpPr>
        <p:spPr>
          <a:xfrm>
            <a:off x="5257800" y="0"/>
            <a:ext cx="3886200" cy="5143500"/>
          </a:xfrm>
          <a:prstGeom prst="rect">
            <a:avLst/>
          </a:prstGeom>
          <a:solidFill>
            <a:srgbClr val="5595AC"/>
          </a:solidFill>
          <a:ln w="920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91972B05-1D0F-F74E-BD9A-4731354560E6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584056" y="701386"/>
            <a:ext cx="3092754" cy="37280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>
              <a:lnSpc>
                <a:spcPct val="110000"/>
              </a:lnSpc>
              <a:buNone/>
              <a:defRPr sz="1800">
                <a:solidFill>
                  <a:schemeClr val="bg1"/>
                </a:solidFill>
                <a:latin typeface="Georgia" panose="02040502050405020303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2CF3811-6341-0840-8BB2-76F02D9FE31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70862A5-B9BF-49AD-B48A-0A94CACC0B0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Title Placeholder 1">
            <a:extLst>
              <a:ext uri="{FF2B5EF4-FFF2-40B4-BE49-F238E27FC236}">
                <a16:creationId xmlns:a16="http://schemas.microsoft.com/office/drawing/2014/main" id="{3589BC40-3C89-364B-815C-9DCBAA3B81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1" y="273844"/>
            <a:ext cx="4305956" cy="4275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pc="150" baseline="0"/>
            </a:lvl1pPr>
          </a:lstStyle>
          <a:p>
            <a:endParaRPr lang="en-US" dirty="0"/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697144B4-FDBF-344C-B88E-9BAB1FDCC4E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28651" y="793141"/>
            <a:ext cx="4305956" cy="3636320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1200">
                <a:solidFill>
                  <a:srgbClr val="6A7278"/>
                </a:solidFill>
              </a:defRPr>
            </a:lvl1pPr>
            <a:lvl2pPr>
              <a:lnSpc>
                <a:spcPct val="100000"/>
              </a:lnSpc>
              <a:defRPr sz="1200">
                <a:solidFill>
                  <a:srgbClr val="6A7278"/>
                </a:solidFill>
              </a:defRPr>
            </a:lvl2pPr>
            <a:lvl3pPr>
              <a:lnSpc>
                <a:spcPct val="100000"/>
              </a:lnSpc>
              <a:defRPr sz="1200">
                <a:solidFill>
                  <a:srgbClr val="6A7278"/>
                </a:solidFill>
              </a:defRPr>
            </a:lvl3pPr>
            <a:lvl4pPr>
              <a:lnSpc>
                <a:spcPct val="100000"/>
              </a:lnSpc>
              <a:defRPr sz="1200">
                <a:solidFill>
                  <a:srgbClr val="6A7278"/>
                </a:solidFill>
              </a:defRPr>
            </a:lvl4pPr>
            <a:lvl5pPr>
              <a:lnSpc>
                <a:spcPct val="100000"/>
              </a:lnSpc>
              <a:defRPr sz="1200">
                <a:solidFill>
                  <a:srgbClr val="6A7278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75806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33">
            <a:extLst>
              <a:ext uri="{FF2B5EF4-FFF2-40B4-BE49-F238E27FC236}">
                <a16:creationId xmlns:a16="http://schemas.microsoft.com/office/drawing/2014/main" id="{A0FCFC10-9D9A-AE4B-8815-525F14896C4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707517" y="-4518"/>
            <a:ext cx="4436483" cy="513870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F101D92-2E8A-3E47-8A47-F4061B4D227D}"/>
              </a:ext>
            </a:extLst>
          </p:cNvPr>
          <p:cNvSpPr/>
          <p:nvPr userDrawn="1"/>
        </p:nvSpPr>
        <p:spPr>
          <a:xfrm>
            <a:off x="0" y="1371600"/>
            <a:ext cx="5524500" cy="2447925"/>
          </a:xfrm>
          <a:prstGeom prst="rect">
            <a:avLst/>
          </a:prstGeom>
          <a:solidFill>
            <a:schemeClr val="bg1"/>
          </a:solidFill>
          <a:ln w="920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B0676A5-AA79-2F40-ADF3-2F033A99CBB3}"/>
              </a:ext>
            </a:extLst>
          </p:cNvPr>
          <p:cNvSpPr txBox="1"/>
          <p:nvPr userDrawn="1"/>
        </p:nvSpPr>
        <p:spPr>
          <a:xfrm>
            <a:off x="503437" y="1802340"/>
            <a:ext cx="4003277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300" b="1" dirty="0">
                <a:solidFill>
                  <a:srgbClr val="244D60"/>
                </a:solidFill>
                <a:latin typeface="Georgia" panose="02040502050405020303" pitchFamily="18" charset="0"/>
              </a:rPr>
              <a:t>Thank You.</a:t>
            </a:r>
          </a:p>
        </p:txBody>
      </p:sp>
      <p:pic>
        <p:nvPicPr>
          <p:cNvPr id="8" name="Picture 7" descr="A picture containing man, black, photo, player&#10;&#10;Description automatically generated">
            <a:extLst>
              <a:ext uri="{FF2B5EF4-FFF2-40B4-BE49-F238E27FC236}">
                <a16:creationId xmlns:a16="http://schemas.microsoft.com/office/drawing/2014/main" id="{43DF6B86-5239-2340-ABE1-8DB7A96BE02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4646" y="66675"/>
            <a:ext cx="4280412" cy="1666875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2481820D-9068-8D4C-97F2-A2BEEA596EB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3436" y="4447727"/>
            <a:ext cx="1603881" cy="417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8989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11" Type="http://schemas.openxmlformats.org/officeDocument/2006/relationships/hyperlink" Target="mailto:jason.b.roberts@nasa.gov" TargetMode="External"/><Relationship Id="rId5" Type="http://schemas.openxmlformats.org/officeDocument/2006/relationships/theme" Target="../theme/theme1.xml"/><Relationship Id="rId10" Type="http://schemas.openxmlformats.org/officeDocument/2006/relationships/image" Target="../media/image5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4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.xml"/><Relationship Id="rId3" Type="http://schemas.openxmlformats.org/officeDocument/2006/relationships/slideLayout" Target="../slideLayouts/slideLayout7.xml"/><Relationship Id="rId7" Type="http://schemas.openxmlformats.org/officeDocument/2006/relationships/slideLayout" Target="../slideLayouts/slideLayout11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slideLayout" Target="../slideLayouts/slideLayout10.xml"/><Relationship Id="rId5" Type="http://schemas.openxmlformats.org/officeDocument/2006/relationships/slideLayout" Target="../slideLayouts/slideLayout9.xml"/><Relationship Id="rId4" Type="http://schemas.openxmlformats.org/officeDocument/2006/relationships/slideLayout" Target="../slideLayouts/slideLayout8.xml"/><Relationship Id="rId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6;p45" descr="SERVIR_PPT_banner1.psd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0" y="0"/>
            <a:ext cx="9144000" cy="698740"/>
          </a:xfrm>
          <a:prstGeom prst="rect">
            <a:avLst/>
          </a:prstGeom>
          <a:noFill/>
          <a:ln>
            <a:noFill/>
          </a:ln>
          <a:effectLst>
            <a:outerShdw blurRad="266700" rotWithShape="0">
              <a:srgbClr val="000000">
                <a:alpha val="73725"/>
              </a:srgbClr>
            </a:outerShdw>
          </a:effectLst>
        </p:spPr>
      </p:pic>
      <p:pic>
        <p:nvPicPr>
          <p:cNvPr id="7" name="Google Shape;7;p4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591458" y="205428"/>
            <a:ext cx="1433544" cy="287883"/>
          </a:xfrm>
          <a:prstGeom prst="rect">
            <a:avLst/>
          </a:prstGeom>
          <a:noFill/>
          <a:ln>
            <a:noFill/>
          </a:ln>
          <a:effectLst>
            <a:outerShdw blurRad="50800" dist="38100" dir="16200000" rotWithShape="0">
              <a:srgbClr val="000000">
                <a:alpha val="40000"/>
              </a:srgbClr>
            </a:outerShdw>
          </a:effectLst>
        </p:spPr>
      </p:pic>
      <p:sp>
        <p:nvSpPr>
          <p:cNvPr id="8" name="Google Shape;8;p45"/>
          <p:cNvSpPr/>
          <p:nvPr/>
        </p:nvSpPr>
        <p:spPr>
          <a:xfrm>
            <a:off x="0" y="0"/>
            <a:ext cx="9144000" cy="69874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9" name="Google Shape;9;p45"/>
          <p:cNvPicPr preferRelativeResize="0"/>
          <p:nvPr/>
        </p:nvPicPr>
        <p:blipFill rotWithShape="1">
          <a:blip r:embed="rId8">
            <a:alphaModFix/>
          </a:blip>
          <a:srcRect l="33387" t="50000" b="25733"/>
          <a:stretch/>
        </p:blipFill>
        <p:spPr>
          <a:xfrm flipH="1">
            <a:off x="5759162" y="-2"/>
            <a:ext cx="3384838" cy="698741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10;p45"/>
          <p:cNvSpPr/>
          <p:nvPr/>
        </p:nvSpPr>
        <p:spPr>
          <a:xfrm>
            <a:off x="0" y="-2"/>
            <a:ext cx="9144000" cy="694944"/>
          </a:xfrm>
          <a:prstGeom prst="rect">
            <a:avLst/>
          </a:prstGeom>
          <a:solidFill>
            <a:srgbClr val="267FB0">
              <a:alpha val="24705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11" name="Google Shape;11;p45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8219937" y="67200"/>
            <a:ext cx="842189" cy="564336"/>
          </a:xfrm>
          <a:prstGeom prst="rect">
            <a:avLst/>
          </a:prstGeom>
          <a:noFill/>
          <a:ln>
            <a:noFill/>
          </a:ln>
          <a:effectLst>
            <a:outerShdw blurRad="50800" dist="38100" algn="l" rotWithShape="0">
              <a:srgbClr val="000000">
                <a:alpha val="40000"/>
              </a:srgbClr>
            </a:outerShdw>
          </a:effectLst>
        </p:spPr>
      </p:pic>
      <p:pic>
        <p:nvPicPr>
          <p:cNvPr id="12" name="Google Shape;469;p82" descr="HIRes_Meatball_PantoneSolidCoated.ai">
            <a:extLst>
              <a:ext uri="{FF2B5EF4-FFF2-40B4-BE49-F238E27FC236}">
                <a16:creationId xmlns:a16="http://schemas.microsoft.com/office/drawing/2014/main" id="{2EF8DC51-CBBB-8D41-80AF-46B6AF6718A3}"/>
              </a:ext>
            </a:extLst>
          </p:cNvPr>
          <p:cNvPicPr preferRelativeResize="0"/>
          <p:nvPr userDrawn="1"/>
        </p:nvPicPr>
        <p:blipFill rotWithShape="1">
          <a:blip r:embed="rId10">
            <a:alphaModFix/>
          </a:blip>
          <a:srcRect l="11209" t="21876" r="4579" b="20908"/>
          <a:stretch/>
        </p:blipFill>
        <p:spPr>
          <a:xfrm>
            <a:off x="81874" y="45842"/>
            <a:ext cx="671161" cy="585694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13A0AECC-8EFF-7D4F-A904-F83449CAEAA2}"/>
              </a:ext>
            </a:extLst>
          </p:cNvPr>
          <p:cNvSpPr/>
          <p:nvPr userDrawn="1"/>
        </p:nvSpPr>
        <p:spPr>
          <a:xfrm>
            <a:off x="0" y="4696460"/>
            <a:ext cx="9144000" cy="452387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b="1" dirty="0">
                <a:solidFill>
                  <a:schemeClr val="tx1"/>
                </a:solidFill>
              </a:rPr>
              <a:t>            2021 Gates Foundation Learning Lesson: </a:t>
            </a:r>
            <a:r>
              <a:rPr lang="en-US" sz="1200" b="1" i="1" dirty="0">
                <a:solidFill>
                  <a:schemeClr val="tx1"/>
                </a:solidFill>
              </a:rPr>
              <a:t>Weather and Climate</a:t>
            </a:r>
            <a:r>
              <a:rPr lang="en-US" sz="1200" b="1" dirty="0">
                <a:solidFill>
                  <a:schemeClr val="tx1"/>
                </a:solidFill>
              </a:rPr>
              <a:t> ・ Mar 31, 2021 ・ </a:t>
            </a:r>
            <a:r>
              <a:rPr lang="en-US" sz="1200" b="1" dirty="0">
                <a:solidFill>
                  <a:schemeClr val="tx1"/>
                </a:solidFill>
                <a:hlinkClick r:id="rId11"/>
              </a:rPr>
              <a:t>jason.b.roberts@nasa.gov</a:t>
            </a:r>
            <a:r>
              <a:rPr lang="en-US" sz="1200" b="1" dirty="0">
                <a:solidFill>
                  <a:schemeClr val="tx1"/>
                </a:solidFill>
              </a:rPr>
              <a:t>  </a:t>
            </a: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2" r:id="rId2"/>
    <p:sldLayoutId id="2147483656" r:id="rId3"/>
    <p:sldLayoutId id="2147483657" r:id="rId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939998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6800850" y="4767263"/>
            <a:ext cx="2057400" cy="273844"/>
          </a:xfrm>
          <a:prstGeom prst="rect">
            <a:avLst/>
          </a:prstGeom>
        </p:spPr>
        <p:txBody>
          <a:bodyPr/>
          <a:lstStyle>
            <a:lvl1pPr algn="r">
              <a:defRPr sz="900">
                <a:solidFill>
                  <a:srgbClr val="6A727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170862A5-B9BF-49AD-B48A-0A94CACC0B0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2CD91EEC-B729-894E-9069-D1575E1B3C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4275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7478378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  <p:sldLayoutId id="2147483694" r:id="rId6"/>
    <p:sldLayoutId id="2147483695" r:id="rId7"/>
    <p:sldLayoutId id="2147483696" r:id="rId8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900" b="1" i="0" kern="1200">
          <a:solidFill>
            <a:srgbClr val="6A7278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/>
        <a:buChar char="•"/>
        <a:defRPr sz="1800" kern="1200">
          <a:solidFill>
            <a:srgbClr val="5595AC"/>
          </a:solidFill>
          <a:latin typeface="Georgia" panose="02040502050405020303" pitchFamily="18" charset="0"/>
          <a:ea typeface="Georgia" panose="02040502050405020303" pitchFamily="18" charset="0"/>
          <a:cs typeface="Arial Narrow" charset="0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500" kern="1200">
          <a:solidFill>
            <a:srgbClr val="6A7278"/>
          </a:solidFill>
          <a:latin typeface="Georgia" panose="02040502050405020303" pitchFamily="18" charset="0"/>
          <a:ea typeface="Georgia" panose="02040502050405020303" pitchFamily="18" charset="0"/>
          <a:cs typeface="Arial Narrow" charset="0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rgbClr val="6A7278"/>
          </a:solidFill>
          <a:latin typeface="Georgia" panose="02040502050405020303" pitchFamily="18" charset="0"/>
          <a:ea typeface="Georgia" panose="02040502050405020303" pitchFamily="18" charset="0"/>
          <a:cs typeface="Arial Narrow" charset="0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200" kern="1200">
          <a:solidFill>
            <a:srgbClr val="6A7278"/>
          </a:solidFill>
          <a:latin typeface="Georgia" panose="02040502050405020303" pitchFamily="18" charset="0"/>
          <a:ea typeface="Georgia" panose="02040502050405020303" pitchFamily="18" charset="0"/>
          <a:cs typeface="Arial Narrow" charset="0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200" kern="1200">
          <a:solidFill>
            <a:srgbClr val="6A7278"/>
          </a:solidFill>
          <a:latin typeface="Georgia" panose="02040502050405020303" pitchFamily="18" charset="0"/>
          <a:ea typeface="Georgia" panose="02040502050405020303" pitchFamily="18" charset="0"/>
          <a:cs typeface="Arial Narrow" charset="0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7" Type="http://schemas.openxmlformats.org/officeDocument/2006/relationships/image" Target="../media/image18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svg"/><Relationship Id="rId4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public.wmo.int/en" TargetMode="External"/><Relationship Id="rId2" Type="http://schemas.openxmlformats.org/officeDocument/2006/relationships/image" Target="../media/image20.tif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mag.ncep.noaa.gov/" TargetMode="External"/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tethys.icimod.org/apps/regionaldrought/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tethys.icimod.org/apps/regionaldrought/" TargetMode="Externa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cpc.ncep.noaa.gov/products/NMME/" TargetMode="Externa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tethys.icimod.org/apps/regionaldrought/" TargetMode="External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tethys.icimod.org/apps/regionaldrought/" TargetMode="External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sv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svg"/><Relationship Id="rId4" Type="http://schemas.openxmlformats.org/officeDocument/2006/relationships/image" Target="../media/image33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"/>
          <p:cNvSpPr/>
          <p:nvPr/>
        </p:nvSpPr>
        <p:spPr>
          <a:xfrm>
            <a:off x="0" y="2585"/>
            <a:ext cx="9144000" cy="67524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62" name="Google Shape;62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0" y="385524"/>
            <a:ext cx="9144000" cy="4992926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Google Shape;63;p1"/>
          <p:cNvSpPr/>
          <p:nvPr/>
        </p:nvSpPr>
        <p:spPr>
          <a:xfrm>
            <a:off x="0" y="-2585"/>
            <a:ext cx="9144000" cy="5143500"/>
          </a:xfrm>
          <a:prstGeom prst="rect">
            <a:avLst/>
          </a:prstGeom>
          <a:solidFill>
            <a:srgbClr val="267FB0">
              <a:alpha val="24705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76" name="Google Shape;76;p1"/>
          <p:cNvSpPr txBox="1">
            <a:spLocks noGrp="1"/>
          </p:cNvSpPr>
          <p:nvPr>
            <p:ph type="ctrTitle"/>
          </p:nvPr>
        </p:nvSpPr>
        <p:spPr>
          <a:xfrm>
            <a:off x="419570" y="903054"/>
            <a:ext cx="6374930" cy="17857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50" tIns="34250" rIns="34250" bIns="34250" anchor="b" anchorCtr="0">
            <a:noAutofit/>
          </a:bodyPr>
          <a:lstStyle/>
          <a:p>
            <a:pPr algn="l">
              <a:lnSpc>
                <a:spcPct val="100000"/>
              </a:lnSpc>
              <a:buClr>
                <a:schemeClr val="dk1"/>
              </a:buClr>
              <a:buSzPts val="1100"/>
            </a:pPr>
            <a:r>
              <a:rPr lang="en-US" sz="1400" dirty="0">
                <a:solidFill>
                  <a:schemeClr val="bg1"/>
                </a:solidFill>
              </a:rPr>
              <a:t>March 31, 2021 | Gates Foundation Learning Lesson</a:t>
            </a:r>
            <a:br>
              <a:rPr lang="en-US" sz="1400" dirty="0">
                <a:solidFill>
                  <a:schemeClr val="bg1"/>
                </a:solidFill>
              </a:rPr>
            </a:br>
            <a:br>
              <a:rPr lang="en-US" sz="1400" dirty="0">
                <a:solidFill>
                  <a:schemeClr val="bg1"/>
                </a:solidFill>
              </a:rPr>
            </a:br>
            <a:r>
              <a:rPr lang="en-US" dirty="0">
                <a:solidFill>
                  <a:schemeClr val="bg1"/>
                </a:solidFill>
              </a:rPr>
              <a:t>Weather and Climate: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i="1" dirty="0">
                <a:solidFill>
                  <a:schemeClr val="bg1"/>
                </a:solidFill>
              </a:rPr>
              <a:t>Data in Action</a:t>
            </a:r>
            <a:endParaRPr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77" name="Google Shape;77;p1"/>
          <p:cNvGrpSpPr/>
          <p:nvPr/>
        </p:nvGrpSpPr>
        <p:grpSpPr>
          <a:xfrm>
            <a:off x="7303684" y="179706"/>
            <a:ext cx="1652013" cy="546226"/>
            <a:chOff x="7303684" y="179706"/>
            <a:chExt cx="1652013" cy="546226"/>
          </a:xfrm>
        </p:grpSpPr>
        <p:grpSp>
          <p:nvGrpSpPr>
            <p:cNvPr id="78" name="Google Shape;78;p1"/>
            <p:cNvGrpSpPr/>
            <p:nvPr/>
          </p:nvGrpSpPr>
          <p:grpSpPr>
            <a:xfrm>
              <a:off x="7303684" y="179706"/>
              <a:ext cx="1652013" cy="546226"/>
              <a:chOff x="0" y="0"/>
              <a:chExt cx="1764884" cy="583546"/>
            </a:xfrm>
          </p:grpSpPr>
          <p:sp>
            <p:nvSpPr>
              <p:cNvPr id="79" name="Google Shape;79;p1"/>
              <p:cNvSpPr/>
              <p:nvPr/>
            </p:nvSpPr>
            <p:spPr>
              <a:xfrm>
                <a:off x="0" y="0"/>
                <a:ext cx="1764884" cy="583546"/>
              </a:xfrm>
              <a:prstGeom prst="roundRect">
                <a:avLst>
                  <a:gd name="adj" fmla="val 50000"/>
                </a:avLst>
              </a:prstGeom>
              <a:solidFill>
                <a:srgbClr val="FFFFFF"/>
              </a:solidFill>
              <a:ln>
                <a:noFill/>
              </a:ln>
              <a:effectLst>
                <a:outerShdw blurRad="228600" dist="23000" dir="5400000" rotWithShape="0">
                  <a:srgbClr val="000000"/>
                </a:outerShdw>
              </a:effectLst>
            </p:spPr>
            <p:txBody>
              <a:bodyPr spcFirstLastPara="1" wrap="square" lIns="34275" tIns="34275" rIns="34275" bIns="34275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SzPts val="1400"/>
                  <a:buFont typeface="Calibri"/>
                  <a:buNone/>
                </a:pPr>
                <a:endParaRPr sz="14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80" name="Google Shape;80;p1" descr="Google Shape;424;p69"/>
              <p:cNvPicPr preferRelativeResize="0"/>
              <p:nvPr/>
            </p:nvPicPr>
            <p:blipFill rotWithShape="1">
              <a:blip r:embed="rId4">
                <a:alphaModFix/>
              </a:blip>
              <a:srcRect/>
              <a:stretch/>
            </p:blipFill>
            <p:spPr>
              <a:xfrm>
                <a:off x="119111" y="138428"/>
                <a:ext cx="1037779" cy="316611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id="81" name="Google Shape;81;p1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8481873" y="295029"/>
              <a:ext cx="381364" cy="31558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3" name="Google Shape;67;p1" descr="Google Shape;70;p16">
            <a:extLst>
              <a:ext uri="{FF2B5EF4-FFF2-40B4-BE49-F238E27FC236}">
                <a16:creationId xmlns:a16="http://schemas.microsoft.com/office/drawing/2014/main" id="{E51CFA7A-216F-8545-8A0A-89ABADC2385D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441879" y="802175"/>
            <a:ext cx="1375621" cy="398086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63EBC110-AE60-FB48-9FE3-580F6EA2476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19570" y="2691610"/>
            <a:ext cx="6858000" cy="1241821"/>
          </a:xfrm>
        </p:spPr>
        <p:txBody>
          <a:bodyPr/>
          <a:lstStyle/>
          <a:p>
            <a:pPr algn="l"/>
            <a:r>
              <a:rPr lang="en-US" sz="1400" dirty="0">
                <a:solidFill>
                  <a:schemeClr val="bg1"/>
                </a:solidFill>
              </a:rPr>
              <a:t>Brent Roberts, NASA MSFC</a:t>
            </a:r>
          </a:p>
          <a:p>
            <a:pPr algn="l"/>
            <a:r>
              <a:rPr lang="en-US" sz="1400" dirty="0">
                <a:solidFill>
                  <a:schemeClr val="bg1"/>
                </a:solidFill>
              </a:rPr>
              <a:t>SERVIR, Weather and Climate Thematic Lead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06FEEDA-4AA3-9D48-AFA4-424397B0EA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90244" y="1128408"/>
            <a:ext cx="4578415" cy="3439277"/>
          </a:xfrm>
        </p:spPr>
        <p:txBody>
          <a:bodyPr/>
          <a:lstStyle/>
          <a:p>
            <a:pPr marL="148590" indent="0">
              <a:spcBef>
                <a:spcPts val="667"/>
              </a:spcBef>
              <a:buClr>
                <a:srgbClr val="267FB0"/>
              </a:buClr>
              <a:buSzPts val="1120"/>
              <a:buNone/>
            </a:pPr>
            <a:r>
              <a:rPr lang="en-US" sz="1800" b="1" dirty="0">
                <a:solidFill>
                  <a:srgbClr val="267FB0"/>
                </a:solidFill>
              </a:rPr>
              <a:t>Lesson Objectives</a:t>
            </a:r>
          </a:p>
          <a:p>
            <a:pPr marL="609585" indent="-423323">
              <a:spcBef>
                <a:spcPts val="667"/>
              </a:spcBef>
              <a:buClr>
                <a:srgbClr val="267FB0"/>
              </a:buClr>
              <a:buSzPts val="1120"/>
              <a:buFont typeface="Wingdings" pitchFamily="2" charset="2"/>
              <a:buChar char="§"/>
            </a:pPr>
            <a:r>
              <a:rPr lang="en-US" sz="1600" dirty="0">
                <a:solidFill>
                  <a:srgbClr val="262626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Describe the big picture production and flow of weather and climate information to support decision-makers</a:t>
            </a:r>
          </a:p>
          <a:p>
            <a:pPr marL="1066785" lvl="1" indent="-423323">
              <a:spcBef>
                <a:spcPts val="67"/>
              </a:spcBef>
              <a:buClr>
                <a:srgbClr val="267FB0"/>
              </a:buClr>
              <a:buSzPts val="1120"/>
              <a:buFont typeface="Wingdings" pitchFamily="2" charset="2"/>
              <a:buChar char="§"/>
            </a:pPr>
            <a:r>
              <a:rPr lang="en-US" dirty="0">
                <a:solidFill>
                  <a:srgbClr val="262626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Sources and Types of Forecast Information</a:t>
            </a:r>
          </a:p>
          <a:p>
            <a:pPr marL="1066785" lvl="1" indent="-423323">
              <a:spcBef>
                <a:spcPts val="67"/>
              </a:spcBef>
              <a:buClr>
                <a:srgbClr val="267FB0"/>
              </a:buClr>
              <a:buSzPts val="1120"/>
              <a:buFont typeface="Wingdings" pitchFamily="2" charset="2"/>
              <a:buChar char="§"/>
            </a:pPr>
            <a:r>
              <a:rPr lang="en-US" dirty="0">
                <a:solidFill>
                  <a:srgbClr val="262626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Scope and Mandates</a:t>
            </a:r>
          </a:p>
          <a:p>
            <a:pPr marL="1066785" lvl="1" indent="-423323">
              <a:spcBef>
                <a:spcPts val="67"/>
              </a:spcBef>
              <a:buClr>
                <a:srgbClr val="267FB0"/>
              </a:buClr>
              <a:buSzPts val="1120"/>
              <a:buFont typeface="Wingdings" pitchFamily="2" charset="2"/>
              <a:buChar char="§"/>
            </a:pPr>
            <a:r>
              <a:rPr lang="en-US" dirty="0">
                <a:solidFill>
                  <a:srgbClr val="262626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Data Integration</a:t>
            </a:r>
          </a:p>
          <a:p>
            <a:pPr marL="609585" indent="-423323">
              <a:spcBef>
                <a:spcPts val="1867"/>
              </a:spcBef>
              <a:buClr>
                <a:srgbClr val="267FB0"/>
              </a:buClr>
              <a:buSzPts val="1120"/>
              <a:buFont typeface="Wingdings" pitchFamily="2" charset="2"/>
              <a:buChar char="§"/>
            </a:pPr>
            <a:r>
              <a:rPr lang="en-US" sz="1600" dirty="0">
                <a:solidFill>
                  <a:srgbClr val="262626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Learning by example (3 from SERVIR)</a:t>
            </a:r>
          </a:p>
          <a:p>
            <a:pPr marL="1066785" lvl="1" indent="-423323">
              <a:spcBef>
                <a:spcPts val="67"/>
              </a:spcBef>
              <a:buClr>
                <a:srgbClr val="267FB0"/>
              </a:buClr>
              <a:buSzPts val="1120"/>
              <a:buFont typeface="Wingdings" pitchFamily="2" charset="2"/>
              <a:buChar char="§"/>
            </a:pPr>
            <a:r>
              <a:rPr lang="en-US" dirty="0">
                <a:solidFill>
                  <a:srgbClr val="262626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Crop Yield Forecasting</a:t>
            </a:r>
          </a:p>
          <a:p>
            <a:pPr marL="1066785" lvl="1" indent="-423323">
              <a:spcBef>
                <a:spcPts val="67"/>
              </a:spcBef>
              <a:buClr>
                <a:srgbClr val="267FB0"/>
              </a:buClr>
              <a:buSzPts val="1120"/>
              <a:buFont typeface="Wingdings" pitchFamily="2" charset="2"/>
              <a:buChar char="§"/>
            </a:pPr>
            <a:r>
              <a:rPr lang="en-US" dirty="0">
                <a:solidFill>
                  <a:srgbClr val="262626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Regional Drought Outlook</a:t>
            </a:r>
          </a:p>
          <a:p>
            <a:pPr marL="1066785" lvl="1" indent="-423323">
              <a:spcBef>
                <a:spcPts val="67"/>
              </a:spcBef>
              <a:buClr>
                <a:srgbClr val="267FB0"/>
              </a:buClr>
              <a:buSzPts val="1120"/>
              <a:buFont typeface="Wingdings" pitchFamily="2" charset="2"/>
              <a:buChar char="§"/>
            </a:pPr>
            <a:r>
              <a:rPr lang="en-US" dirty="0">
                <a:solidFill>
                  <a:srgbClr val="262626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Severe Weather Threats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30250CE-DD2E-7F47-BE02-4C18305510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3861" y="50799"/>
            <a:ext cx="7442258" cy="627460"/>
          </a:xfrm>
        </p:spPr>
        <p:txBody>
          <a:bodyPr/>
          <a:lstStyle/>
          <a:p>
            <a:r>
              <a:rPr lang="en-US" dirty="0"/>
              <a:t>Weather and Climate Services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8BFF3037-D510-EF4D-8B9E-DD9102DA2593}"/>
              </a:ext>
            </a:extLst>
          </p:cNvPr>
          <p:cNvGrpSpPr/>
          <p:nvPr/>
        </p:nvGrpSpPr>
        <p:grpSpPr>
          <a:xfrm>
            <a:off x="3977123" y="918702"/>
            <a:ext cx="3498451" cy="3498451"/>
            <a:chOff x="6313515" y="1057072"/>
            <a:chExt cx="3498451" cy="3498451"/>
          </a:xfrm>
        </p:grpSpPr>
        <p:pic>
          <p:nvPicPr>
            <p:cNvPr id="8" name="Graphic 7" descr="Blender outline">
              <a:extLst>
                <a:ext uri="{FF2B5EF4-FFF2-40B4-BE49-F238E27FC236}">
                  <a16:creationId xmlns:a16="http://schemas.microsoft.com/office/drawing/2014/main" id="{42B626A2-8CA0-2340-830B-6F2C69C9EB2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6313515" y="1057072"/>
              <a:ext cx="3498451" cy="3498451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61FA303B-C2C6-A44B-9964-B5C193CD99F8}"/>
                </a:ext>
              </a:extLst>
            </p:cNvPr>
            <p:cNvSpPr txBox="1"/>
            <p:nvPr/>
          </p:nvSpPr>
          <p:spPr>
            <a:xfrm>
              <a:off x="7525947" y="2329896"/>
              <a:ext cx="110639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Radiosondes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C08E3417-2745-1D4B-A116-5146F6DAC407}"/>
                </a:ext>
              </a:extLst>
            </p:cNvPr>
            <p:cNvSpPr txBox="1"/>
            <p:nvPr/>
          </p:nvSpPr>
          <p:spPr>
            <a:xfrm>
              <a:off x="7736733" y="1888919"/>
              <a:ext cx="57259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ASOS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43E16BC9-35B1-9C43-BD93-E6DD90A59559}"/>
                </a:ext>
              </a:extLst>
            </p:cNvPr>
            <p:cNvSpPr txBox="1"/>
            <p:nvPr/>
          </p:nvSpPr>
          <p:spPr>
            <a:xfrm>
              <a:off x="7635390" y="2089453"/>
              <a:ext cx="82586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Satellites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55AB5D8F-306A-644E-A60C-1DF5BD888B77}"/>
                </a:ext>
              </a:extLst>
            </p:cNvPr>
            <p:cNvSpPr txBox="1"/>
            <p:nvPr/>
          </p:nvSpPr>
          <p:spPr>
            <a:xfrm>
              <a:off x="7693097" y="2571620"/>
              <a:ext cx="71045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>
                <a:defRPr>
                  <a:solidFill>
                    <a:srgbClr val="262626"/>
                  </a:solidFill>
                </a:defRPr>
              </a:lvl1pPr>
            </a:lstStyle>
            <a:p>
              <a:r>
                <a:rPr lang="en-US" sz="12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Models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F584270A-E7B5-0D49-8363-C8F2AFF2A058}"/>
                </a:ext>
              </a:extLst>
            </p:cNvPr>
            <p:cNvSpPr txBox="1"/>
            <p:nvPr/>
          </p:nvSpPr>
          <p:spPr>
            <a:xfrm>
              <a:off x="7756790" y="1670407"/>
              <a:ext cx="61427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u="sng" dirty="0">
                  <a:solidFill>
                    <a:srgbClr val="262626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Data</a:t>
              </a:r>
              <a:endParaRPr lang="en-US" b="1" u="sng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pic>
        <p:nvPicPr>
          <p:cNvPr id="19" name="Graphic 18" descr="Frappe Cup outline">
            <a:extLst>
              <a:ext uri="{FF2B5EF4-FFF2-40B4-BE49-F238E27FC236}">
                <a16:creationId xmlns:a16="http://schemas.microsoft.com/office/drawing/2014/main" id="{D4B8A49A-CBFF-8942-BCCD-A8D8E9787B9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667414" y="1855925"/>
            <a:ext cx="3027815" cy="2561228"/>
          </a:xfrm>
          <a:prstGeom prst="rect">
            <a:avLst/>
          </a:prstGeom>
        </p:spPr>
      </p:pic>
      <p:pic>
        <p:nvPicPr>
          <p:cNvPr id="24" name="Graphic 23" descr="Line arrow: Clockwise curve with solid fill">
            <a:extLst>
              <a:ext uri="{FF2B5EF4-FFF2-40B4-BE49-F238E27FC236}">
                <a16:creationId xmlns:a16="http://schemas.microsoft.com/office/drawing/2014/main" id="{A126B40B-D7DB-EF46-A939-C62BE95C8D5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7389950">
            <a:off x="6718648" y="1689803"/>
            <a:ext cx="914400" cy="914400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1A04A265-B1CD-094B-AC7C-1906B542E53D}"/>
              </a:ext>
            </a:extLst>
          </p:cNvPr>
          <p:cNvSpPr txBox="1"/>
          <p:nvPr/>
        </p:nvSpPr>
        <p:spPr>
          <a:xfrm>
            <a:off x="6669803" y="1498982"/>
            <a:ext cx="18862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Weather and Climate Forecasts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3C9A999-72FB-2F4A-A46B-56EE6D8502CA}"/>
              </a:ext>
            </a:extLst>
          </p:cNvPr>
          <p:cNvSpPr txBox="1"/>
          <p:nvPr/>
        </p:nvSpPr>
        <p:spPr>
          <a:xfrm>
            <a:off x="7800726" y="3459996"/>
            <a:ext cx="77296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Services</a:t>
            </a:r>
          </a:p>
        </p:txBody>
      </p:sp>
    </p:spTree>
    <p:extLst>
      <p:ext uri="{BB962C8B-B14F-4D97-AF65-F5344CB8AC3E}">
        <p14:creationId xmlns:p14="http://schemas.microsoft.com/office/powerpoint/2010/main" val="42250057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2">
            <a:extLst>
              <a:ext uri="{FF2B5EF4-FFF2-40B4-BE49-F238E27FC236}">
                <a16:creationId xmlns:a16="http://schemas.microsoft.com/office/drawing/2014/main" id="{A13A4FF1-551D-2242-93FD-4A0C4B5031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3861" y="50799"/>
            <a:ext cx="7442258" cy="627460"/>
          </a:xfrm>
        </p:spPr>
        <p:txBody>
          <a:bodyPr/>
          <a:lstStyle/>
          <a:p>
            <a:r>
              <a:rPr lang="en-US" dirty="0"/>
              <a:t>Example 1: Crop Yield Forecasting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D13D95E-4A51-0A43-BFFF-33DEEFD00F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22099" y="832573"/>
            <a:ext cx="3580173" cy="3328254"/>
          </a:xfrm>
        </p:spPr>
        <p:txBody>
          <a:bodyPr anchor="ctr"/>
          <a:lstStyle/>
          <a:p>
            <a:pPr>
              <a:buClr>
                <a:srgbClr val="267FB0"/>
              </a:buClr>
              <a:buSzPct val="70000"/>
              <a:buFont typeface="Wingdings" pitchFamily="2" charset="2"/>
              <a:buChar char="§"/>
            </a:pPr>
            <a:r>
              <a:rPr lang="en-US" sz="1600" b="1" dirty="0">
                <a:solidFill>
                  <a:srgbClr val="267FB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Regional Hydrologic Extremes Assessment System (RHEAS)</a:t>
            </a:r>
          </a:p>
          <a:p>
            <a:pPr lvl="1">
              <a:spcBef>
                <a:spcPts val="1000"/>
              </a:spcBef>
              <a:buClr>
                <a:srgbClr val="267FB0"/>
              </a:buClr>
              <a:buSzPct val="70000"/>
              <a:buFont typeface="Wingdings" pitchFamily="2" charset="2"/>
              <a:buChar char="§"/>
            </a:pPr>
            <a:r>
              <a:rPr 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Framework for providing nowcast and forecasts of hydrologic and agricultural forecasts — e.g., streamflow and crop yields </a:t>
            </a:r>
          </a:p>
          <a:p>
            <a:pPr lvl="1">
              <a:spcBef>
                <a:spcPts val="1000"/>
              </a:spcBef>
              <a:buClr>
                <a:srgbClr val="267FB0"/>
              </a:buClr>
              <a:buSzPct val="70000"/>
              <a:buFont typeface="Wingdings" pitchFamily="2" charset="2"/>
              <a:buChar char="§"/>
            </a:pPr>
            <a:r>
              <a:rPr 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System has been deployed in multiple regions including Eastern Africa and Southeast Asia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4F279E9-DF0C-D54A-A114-D474E9FCE5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2392" y="688746"/>
            <a:ext cx="5271608" cy="398701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BF82659-0DBB-EA43-8323-EE9C31DA3E02}"/>
              </a:ext>
            </a:extLst>
          </p:cNvPr>
          <p:cNvSpPr txBox="1"/>
          <p:nvPr/>
        </p:nvSpPr>
        <p:spPr>
          <a:xfrm>
            <a:off x="7592806" y="3455083"/>
            <a:ext cx="1114408" cy="24622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Leaf Area Index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C7386FE-5C65-F540-9F4B-E109CE06FA39}"/>
              </a:ext>
            </a:extLst>
          </p:cNvPr>
          <p:cNvSpPr txBox="1"/>
          <p:nvPr/>
        </p:nvSpPr>
        <p:spPr>
          <a:xfrm>
            <a:off x="5393788" y="3455082"/>
            <a:ext cx="962123" cy="24622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Grain Weight</a:t>
            </a:r>
          </a:p>
        </p:txBody>
      </p:sp>
    </p:spTree>
    <p:extLst>
      <p:ext uri="{BB962C8B-B14F-4D97-AF65-F5344CB8AC3E}">
        <p14:creationId xmlns:p14="http://schemas.microsoft.com/office/powerpoint/2010/main" val="18796312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2">
            <a:extLst>
              <a:ext uri="{FF2B5EF4-FFF2-40B4-BE49-F238E27FC236}">
                <a16:creationId xmlns:a16="http://schemas.microsoft.com/office/drawing/2014/main" id="{A13A4FF1-551D-2242-93FD-4A0C4B5031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3861" y="50799"/>
            <a:ext cx="7442258" cy="627460"/>
          </a:xfrm>
        </p:spPr>
        <p:txBody>
          <a:bodyPr/>
          <a:lstStyle/>
          <a:p>
            <a:r>
              <a:rPr lang="en-US" dirty="0"/>
              <a:t>Example 1: Crop Yield Forecasting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D13D95E-4A51-0A43-BFFF-33DEEFD00F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22099" y="832573"/>
            <a:ext cx="3580173" cy="3843190"/>
          </a:xfrm>
        </p:spPr>
        <p:txBody>
          <a:bodyPr anchor="t"/>
          <a:lstStyle/>
          <a:p>
            <a:pPr>
              <a:buClr>
                <a:srgbClr val="267FB0"/>
              </a:buClr>
              <a:buSzPct val="70000"/>
              <a:buFont typeface="Wingdings" pitchFamily="2" charset="2"/>
              <a:buChar char="§"/>
            </a:pPr>
            <a:r>
              <a:rPr lang="en-US" sz="1600" b="1" dirty="0">
                <a:solidFill>
                  <a:srgbClr val="267FB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What users need is not always what is directly from weather and climate models</a:t>
            </a:r>
          </a:p>
          <a:p>
            <a:pPr marL="747713" lvl="1" indent="-285750">
              <a:spcBef>
                <a:spcPts val="1000"/>
              </a:spcBef>
              <a:buClr>
                <a:srgbClr val="267FB0"/>
              </a:buClr>
              <a:buSzPct val="70000"/>
              <a:buFont typeface="Wingdings" pitchFamily="2" charset="2"/>
              <a:buChar char="§"/>
            </a:pPr>
            <a:r>
              <a:rPr 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There are many uses for basic weather data — precipitation, temperature, humidity, etc. — especially on short time scales</a:t>
            </a:r>
          </a:p>
          <a:p>
            <a:pPr marL="747713" lvl="1" indent="-285750">
              <a:spcBef>
                <a:spcPts val="1000"/>
              </a:spcBef>
              <a:buClr>
                <a:srgbClr val="267FB0"/>
              </a:buClr>
              <a:buSzPct val="70000"/>
              <a:buFont typeface="Wingdings" pitchFamily="2" charset="2"/>
              <a:buChar char="§"/>
            </a:pPr>
            <a:r>
              <a:rPr 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Advanced planning, however, often requires the use of </a:t>
            </a:r>
            <a:r>
              <a:rPr lang="en-US" b="1" i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application models</a:t>
            </a:r>
            <a:r>
              <a:rPr 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such as DSSAT or hydrologic models</a:t>
            </a:r>
          </a:p>
          <a:p>
            <a:pPr marL="747713" lvl="1" indent="-285750">
              <a:spcBef>
                <a:spcPts val="1000"/>
              </a:spcBef>
              <a:buClr>
                <a:srgbClr val="267FB0"/>
              </a:buClr>
              <a:buSzPct val="70000"/>
              <a:buFont typeface="Wingdings" pitchFamily="2" charset="2"/>
              <a:buChar char="§"/>
            </a:pPr>
            <a:r>
              <a:rPr 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Application models need to be initialized and run forward with forecasts on temperature, humidity, winds, and radiation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4F279E9-DF0C-D54A-A114-D474E9FCE5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2392" y="688746"/>
            <a:ext cx="5271608" cy="398701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BF82659-0DBB-EA43-8323-EE9C31DA3E02}"/>
              </a:ext>
            </a:extLst>
          </p:cNvPr>
          <p:cNvSpPr txBox="1"/>
          <p:nvPr/>
        </p:nvSpPr>
        <p:spPr>
          <a:xfrm>
            <a:off x="7592806" y="3455083"/>
            <a:ext cx="1114408" cy="24622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Leaf Area Index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C7386FE-5C65-F540-9F4B-E109CE06FA39}"/>
              </a:ext>
            </a:extLst>
          </p:cNvPr>
          <p:cNvSpPr txBox="1"/>
          <p:nvPr/>
        </p:nvSpPr>
        <p:spPr>
          <a:xfrm>
            <a:off x="5393788" y="3455082"/>
            <a:ext cx="962123" cy="24622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Grain Weight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4A4E174-4EBF-2D44-A6DE-D13677C17DFF}"/>
              </a:ext>
            </a:extLst>
          </p:cNvPr>
          <p:cNvSpPr txBox="1"/>
          <p:nvPr/>
        </p:nvSpPr>
        <p:spPr>
          <a:xfrm>
            <a:off x="4000137" y="1152718"/>
            <a:ext cx="570990" cy="246221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DSSAT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873B267-B5FF-8C4D-BE30-951C1CF58664}"/>
              </a:ext>
            </a:extLst>
          </p:cNvPr>
          <p:cNvSpPr/>
          <p:nvPr/>
        </p:nvSpPr>
        <p:spPr>
          <a:xfrm>
            <a:off x="675060" y="901471"/>
            <a:ext cx="3127212" cy="71253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19425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2">
            <a:extLst>
              <a:ext uri="{FF2B5EF4-FFF2-40B4-BE49-F238E27FC236}">
                <a16:creationId xmlns:a16="http://schemas.microsoft.com/office/drawing/2014/main" id="{A13A4FF1-551D-2242-93FD-4A0C4B5031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3861" y="50799"/>
            <a:ext cx="7442258" cy="627460"/>
          </a:xfrm>
        </p:spPr>
        <p:txBody>
          <a:bodyPr/>
          <a:lstStyle/>
          <a:p>
            <a:r>
              <a:rPr lang="en-US" dirty="0"/>
              <a:t>Global Weather Forecasting 101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C22C552-F83F-6743-8D83-BD469E774BCE}"/>
              </a:ext>
            </a:extLst>
          </p:cNvPr>
          <p:cNvSpPr txBox="1"/>
          <p:nvPr/>
        </p:nvSpPr>
        <p:spPr>
          <a:xfrm>
            <a:off x="246529" y="785525"/>
            <a:ext cx="8366746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48590"/>
            <a:r>
              <a:rPr lang="en-US" sz="2000" b="1" dirty="0">
                <a:solidFill>
                  <a:srgbClr val="267FB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How (2-Step Process)</a:t>
            </a:r>
            <a:endParaRPr lang="en-US" sz="2000" b="1" dirty="0">
              <a:solidFill>
                <a:srgbClr val="00206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Open Sans"/>
            </a:endParaRPr>
          </a:p>
          <a:p>
            <a:pPr marL="491490" lvl="3" indent="-342900">
              <a:buFont typeface="+mj-lt"/>
              <a:buAutoNum type="arabicPeriod"/>
            </a:pPr>
            <a:r>
              <a:rPr lang="en-US" sz="1600" b="1" dirty="0">
                <a:solidFill>
                  <a:srgbClr val="267FB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Analysis (or Initialization) </a:t>
            </a:r>
          </a:p>
          <a:p>
            <a:pPr marL="491490" lvl="5" indent="-342900" algn="just">
              <a:buClr>
                <a:srgbClr val="267FB0"/>
              </a:buClr>
              <a:buSzPct val="70000"/>
              <a:buFont typeface="Wingdings" pitchFamily="2" charset="2"/>
              <a:buChar char="§"/>
            </a:pPr>
            <a:r>
              <a:rPr lang="en-US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A “best-guess” state of the atmosphere and surface boundaries is determined by integration of the global observing system — radiosondes, surface stations, planes, buoys, satellite remote sensing, etc. — using the process of </a:t>
            </a:r>
            <a:r>
              <a:rPr lang="en-US" b="1" i="1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data assimilation</a:t>
            </a:r>
            <a:r>
              <a:rPr lang="en-US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 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7D703DBA-DDA5-4143-A270-1B1EBF39979E}"/>
              </a:ext>
            </a:extLst>
          </p:cNvPr>
          <p:cNvGrpSpPr/>
          <p:nvPr/>
        </p:nvGrpSpPr>
        <p:grpSpPr>
          <a:xfrm>
            <a:off x="4917744" y="2115607"/>
            <a:ext cx="3695531" cy="2495094"/>
            <a:chOff x="5026131" y="2145064"/>
            <a:chExt cx="3695531" cy="2495094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02829021-D43E-264C-950F-CC7345CFDF2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119106" y="2145064"/>
              <a:ext cx="3602556" cy="2279650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47AFD7C5-F6EB-6B4B-8E90-A2788F86945D}"/>
                </a:ext>
              </a:extLst>
            </p:cNvPr>
            <p:cNvSpPr txBox="1"/>
            <p:nvPr/>
          </p:nvSpPr>
          <p:spPr>
            <a:xfrm>
              <a:off x="5026131" y="4424714"/>
              <a:ext cx="2305439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Courtesy of WMO: </a:t>
              </a:r>
              <a:r>
                <a:rPr lang="en-US" sz="8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  <a:hlinkClick r:id="rId3"/>
                </a:rPr>
                <a:t>https://</a:t>
              </a:r>
              <a:r>
                <a:rPr lang="en-US" sz="800" i="1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  <a:hlinkClick r:id="rId3"/>
                </a:rPr>
                <a:t>public.wmo.int/en</a:t>
              </a:r>
              <a:r>
                <a:rPr lang="en-US" sz="800" i="1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 </a:t>
              </a: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F204FD16-CB61-9449-B2BC-0308BA4FF294}"/>
              </a:ext>
            </a:extLst>
          </p:cNvPr>
          <p:cNvSpPr txBox="1"/>
          <p:nvPr/>
        </p:nvSpPr>
        <p:spPr>
          <a:xfrm>
            <a:off x="239519" y="2078187"/>
            <a:ext cx="4325471" cy="25699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48590" lvl="5">
              <a:spcBef>
                <a:spcPts val="600"/>
              </a:spcBef>
            </a:pPr>
            <a:r>
              <a:rPr lang="en-US" sz="1600" b="1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2.</a:t>
            </a:r>
            <a:r>
              <a:rPr lang="en-US" sz="1600" b="1" dirty="0">
                <a:solidFill>
                  <a:srgbClr val="00206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    </a:t>
            </a:r>
            <a:r>
              <a:rPr lang="en-US" sz="1600" b="1" dirty="0">
                <a:solidFill>
                  <a:srgbClr val="267FB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Forecasting model</a:t>
            </a:r>
          </a:p>
          <a:p>
            <a:pPr marL="491490" lvl="2" indent="-342900">
              <a:buClr>
                <a:srgbClr val="267FB0"/>
              </a:buClr>
              <a:buSzPct val="70000"/>
              <a:buFont typeface="Wingdings" pitchFamily="2" charset="2"/>
              <a:buChar char="§"/>
            </a:pPr>
            <a:r>
              <a:rPr lang="en-US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The governing equations of atmospheric dynamics and thermodynamics are encoded (i.e., discretized) into numerical weather prediction (NWP) models</a:t>
            </a:r>
          </a:p>
          <a:p>
            <a:pPr marL="491490" lvl="2" indent="-342900" algn="just">
              <a:spcBef>
                <a:spcPts val="600"/>
              </a:spcBef>
              <a:buClr>
                <a:srgbClr val="267FB0"/>
              </a:buClr>
              <a:buSzPct val="70000"/>
              <a:buFont typeface="Wingdings" pitchFamily="2" charset="2"/>
              <a:buChar char="§"/>
            </a:pPr>
            <a:r>
              <a:rPr lang="en-US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Global models are now routinely run at spatial scales of 10-30km and employ numerous </a:t>
            </a:r>
            <a:r>
              <a:rPr lang="en-US" b="1" i="1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parameterizations</a:t>
            </a:r>
            <a:r>
              <a:rPr lang="en-US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 to account for processes at unresolved scales — convection and the turbulent boundary layer (~0-1km), in particular.  </a:t>
            </a:r>
          </a:p>
        </p:txBody>
      </p:sp>
    </p:spTree>
    <p:extLst>
      <p:ext uri="{BB962C8B-B14F-4D97-AF65-F5344CB8AC3E}">
        <p14:creationId xmlns:p14="http://schemas.microsoft.com/office/powerpoint/2010/main" val="41519873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2">
            <a:extLst>
              <a:ext uri="{FF2B5EF4-FFF2-40B4-BE49-F238E27FC236}">
                <a16:creationId xmlns:a16="http://schemas.microsoft.com/office/drawing/2014/main" id="{A13A4FF1-551D-2242-93FD-4A0C4B5031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3861" y="50799"/>
            <a:ext cx="7442258" cy="627460"/>
          </a:xfrm>
        </p:spPr>
        <p:txBody>
          <a:bodyPr/>
          <a:lstStyle/>
          <a:p>
            <a:r>
              <a:rPr lang="en-US" dirty="0"/>
              <a:t>Global Weather Forecasting 101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C22C552-F83F-6743-8D83-BD469E774BCE}"/>
              </a:ext>
            </a:extLst>
          </p:cNvPr>
          <p:cNvSpPr txBox="1"/>
          <p:nvPr/>
        </p:nvSpPr>
        <p:spPr>
          <a:xfrm>
            <a:off x="118125" y="745924"/>
            <a:ext cx="9025875" cy="20313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148590"/>
            <a:r>
              <a:rPr lang="en-US" sz="2000" b="1" dirty="0">
                <a:solidFill>
                  <a:srgbClr val="267FB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Who, What and When</a:t>
            </a:r>
            <a:endParaRPr lang="en-US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Open Sans"/>
            </a:endParaRPr>
          </a:p>
          <a:p>
            <a:pPr marL="349250" indent="-171450" algn="just">
              <a:spcBef>
                <a:spcPts val="600"/>
              </a:spcBef>
              <a:buClr>
                <a:srgbClr val="267FB0"/>
              </a:buClr>
              <a:buSzPts val="1120"/>
              <a:buFont typeface="Wingdings" pitchFamily="2" charset="2"/>
              <a:buChar char="§"/>
            </a:pPr>
            <a:r>
              <a:rPr lang="en-US" sz="13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Global</a:t>
            </a:r>
            <a:r>
              <a:rPr lang="en-US" sz="13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 models are typically run by national or regional meteorological services with an </a:t>
            </a:r>
            <a:r>
              <a:rPr lang="en-US" sz="1300" b="1" i="1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operational mandate</a:t>
            </a:r>
            <a:r>
              <a:rPr lang="en-US" sz="13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 and required investments in computing resources for model development, data production and distribution</a:t>
            </a:r>
          </a:p>
          <a:p>
            <a:pPr marL="349250" indent="-171450" algn="just">
              <a:spcBef>
                <a:spcPts val="600"/>
              </a:spcBef>
              <a:buClr>
                <a:srgbClr val="267FB0"/>
              </a:buClr>
              <a:buSzPts val="1120"/>
              <a:buFont typeface="Wingdings" pitchFamily="2" charset="2"/>
              <a:buChar char="§"/>
            </a:pPr>
            <a:r>
              <a:rPr lang="en-US" sz="13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Model forecasts generally consist of:</a:t>
            </a:r>
            <a:endParaRPr lang="en-US" sz="1300" dirty="0">
              <a:solidFill>
                <a:srgbClr val="262626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630238" lvl="3" indent="-171450" algn="just">
              <a:buClr>
                <a:srgbClr val="267FB0"/>
              </a:buClr>
              <a:buSzPts val="1120"/>
              <a:buFont typeface="Wingdings" pitchFamily="2" charset="2"/>
              <a:buChar char="§"/>
            </a:pPr>
            <a:r>
              <a:rPr lang="en-US" sz="1300" b="1" i="1" dirty="0">
                <a:solidFill>
                  <a:srgbClr val="262626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State variables</a:t>
            </a:r>
            <a:r>
              <a:rPr lang="en-US" sz="1300" dirty="0">
                <a:solidFill>
                  <a:srgbClr val="262626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such as winds, temperature, and humidity</a:t>
            </a:r>
          </a:p>
          <a:p>
            <a:pPr marL="630238" lvl="1" indent="-171450" algn="just">
              <a:buClr>
                <a:srgbClr val="267FB0"/>
              </a:buClr>
              <a:buSzPts val="1120"/>
              <a:buFont typeface="Wingdings" pitchFamily="2" charset="2"/>
              <a:buChar char="§"/>
            </a:pPr>
            <a:r>
              <a:rPr lang="en-US" sz="1300" b="1" i="1" dirty="0">
                <a:solidFill>
                  <a:srgbClr val="262626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Flux variables</a:t>
            </a:r>
            <a:r>
              <a:rPr lang="en-US" sz="1300" dirty="0">
                <a:solidFill>
                  <a:srgbClr val="262626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such as precipitation, radiation, and surface turbulent forcing</a:t>
            </a:r>
          </a:p>
          <a:p>
            <a:pPr marL="349250" lvl="1" indent="-171450" algn="just">
              <a:spcBef>
                <a:spcPts val="600"/>
              </a:spcBef>
              <a:buClr>
                <a:srgbClr val="267FB0"/>
              </a:buClr>
              <a:buSzPts val="1120"/>
              <a:buFont typeface="Wingdings" pitchFamily="2" charset="2"/>
              <a:buChar char="§"/>
            </a:pPr>
            <a:r>
              <a:rPr lang="en-US" sz="1300" dirty="0">
                <a:solidFill>
                  <a:srgbClr val="262626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Global models are run on operational schedules varying from 2x to 4x daily with cycles usually at 00,06,12,and 18Z each with forecasts up to 15-days into the future 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3797A5F7-1595-F644-99CE-15AB9CBF41FD}"/>
              </a:ext>
            </a:extLst>
          </p:cNvPr>
          <p:cNvGrpSpPr/>
          <p:nvPr/>
        </p:nvGrpSpPr>
        <p:grpSpPr>
          <a:xfrm>
            <a:off x="118125" y="2950215"/>
            <a:ext cx="8848131" cy="1570985"/>
            <a:chOff x="118125" y="3126064"/>
            <a:chExt cx="8848131" cy="1570985"/>
          </a:xfrm>
        </p:grpSpPr>
        <p:graphicFrame>
          <p:nvGraphicFramePr>
            <p:cNvPr id="5" name="Diagram 4">
              <a:extLst>
                <a:ext uri="{FF2B5EF4-FFF2-40B4-BE49-F238E27FC236}">
                  <a16:creationId xmlns:a16="http://schemas.microsoft.com/office/drawing/2014/main" id="{954E1168-9650-7245-9218-7DDF334DD98E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2656729140"/>
                </p:ext>
              </p:extLst>
            </p:nvPr>
          </p:nvGraphicFramePr>
          <p:xfrm>
            <a:off x="118125" y="3126064"/>
            <a:ext cx="8848131" cy="1078613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" r:lo="rId3" r:qs="rId4" r:cs="rId5"/>
            </a:graphicData>
          </a:graphic>
        </p:graphicFrame>
        <p:sp>
          <p:nvSpPr>
            <p:cNvPr id="7" name="Double Brace 6">
              <a:extLst>
                <a:ext uri="{FF2B5EF4-FFF2-40B4-BE49-F238E27FC236}">
                  <a16:creationId xmlns:a16="http://schemas.microsoft.com/office/drawing/2014/main" id="{E61242D0-E0ED-E34E-B524-B79EB1EEBB8E}"/>
                </a:ext>
              </a:extLst>
            </p:cNvPr>
            <p:cNvSpPr/>
            <p:nvPr/>
          </p:nvSpPr>
          <p:spPr>
            <a:xfrm>
              <a:off x="118126" y="4220311"/>
              <a:ext cx="5719966" cy="476738"/>
            </a:xfrm>
            <a:prstGeom prst="bracePair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National/Regional Met Services — </a:t>
              </a:r>
            </a:p>
            <a:p>
              <a:pPr algn="ctr"/>
              <a:r>
                <a:rPr lang="en-US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e.g., US NWS, NCEP, ECMWF, UKMO, etc. </a:t>
              </a:r>
            </a:p>
          </p:txBody>
        </p:sp>
        <p:sp>
          <p:nvSpPr>
            <p:cNvPr id="8" name="Rounded Rectangle 7">
              <a:extLst>
                <a:ext uri="{FF2B5EF4-FFF2-40B4-BE49-F238E27FC236}">
                  <a16:creationId xmlns:a16="http://schemas.microsoft.com/office/drawing/2014/main" id="{80EE7C96-A0AD-A54E-8F71-BBDD2CF28464}"/>
                </a:ext>
              </a:extLst>
            </p:cNvPr>
            <p:cNvSpPr/>
            <p:nvPr/>
          </p:nvSpPr>
          <p:spPr>
            <a:xfrm>
              <a:off x="6510217" y="4220311"/>
              <a:ext cx="1775902" cy="476738"/>
            </a:xfrm>
            <a:prstGeom prst="roundRect">
              <a:avLst/>
            </a:prstGeom>
            <a:ln w="63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1000" b="1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End-Users</a:t>
              </a:r>
            </a:p>
          </p:txBody>
        </p:sp>
        <p:cxnSp>
          <p:nvCxnSpPr>
            <p:cNvPr id="10" name="Elbow Connector 9">
              <a:extLst>
                <a:ext uri="{FF2B5EF4-FFF2-40B4-BE49-F238E27FC236}">
                  <a16:creationId xmlns:a16="http://schemas.microsoft.com/office/drawing/2014/main" id="{F804D52A-F33C-9E43-9EE9-5B6B3B02A63F}"/>
                </a:ext>
              </a:extLst>
            </p:cNvPr>
            <p:cNvCxnSpPr>
              <a:cxnSpLocks/>
              <a:endCxn id="8" idx="1"/>
            </p:cNvCxnSpPr>
            <p:nvPr/>
          </p:nvCxnSpPr>
          <p:spPr>
            <a:xfrm>
              <a:off x="5455138" y="3524738"/>
              <a:ext cx="1055079" cy="933942"/>
            </a:xfrm>
            <a:prstGeom prst="bentConnector3">
              <a:avLst>
                <a:gd name="adj1" fmla="val 50000"/>
              </a:avLst>
            </a:prstGeom>
            <a:ln w="76200">
              <a:tailEnd type="triangle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Bent-Up Arrow 13">
              <a:extLst>
                <a:ext uri="{FF2B5EF4-FFF2-40B4-BE49-F238E27FC236}">
                  <a16:creationId xmlns:a16="http://schemas.microsoft.com/office/drawing/2014/main" id="{4AB54047-7B8B-754D-9561-0BA996B89FE1}"/>
                </a:ext>
              </a:extLst>
            </p:cNvPr>
            <p:cNvSpPr/>
            <p:nvPr/>
          </p:nvSpPr>
          <p:spPr>
            <a:xfrm rot="16200000" flipH="1">
              <a:off x="8383812" y="4153878"/>
              <a:ext cx="336059" cy="500185"/>
            </a:xfrm>
            <a:prstGeom prst="bentUpArrow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6352997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2">
            <a:extLst>
              <a:ext uri="{FF2B5EF4-FFF2-40B4-BE49-F238E27FC236}">
                <a16:creationId xmlns:a16="http://schemas.microsoft.com/office/drawing/2014/main" id="{A13A4FF1-551D-2242-93FD-4A0C4B5031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3861" y="50799"/>
            <a:ext cx="7442258" cy="627460"/>
          </a:xfrm>
        </p:spPr>
        <p:txBody>
          <a:bodyPr/>
          <a:lstStyle/>
          <a:p>
            <a:r>
              <a:rPr lang="en-US" dirty="0"/>
              <a:t>Global Weather Forecasting Examples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C22C552-F83F-6743-8D83-BD469E774BCE}"/>
              </a:ext>
            </a:extLst>
          </p:cNvPr>
          <p:cNvSpPr txBox="1"/>
          <p:nvPr/>
        </p:nvSpPr>
        <p:spPr>
          <a:xfrm>
            <a:off x="62422" y="1071649"/>
            <a:ext cx="5325787" cy="307776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148590"/>
            <a:r>
              <a:rPr lang="en-US" sz="2000" b="1" dirty="0">
                <a:solidFill>
                  <a:srgbClr val="267FB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Examples</a:t>
            </a:r>
          </a:p>
          <a:p>
            <a:pPr marL="434340" lvl="8" indent="-285750">
              <a:spcBef>
                <a:spcPts val="600"/>
              </a:spcBef>
              <a:buClr>
                <a:srgbClr val="267FB0"/>
              </a:buClr>
              <a:buSzPct val="70000"/>
              <a:buFont typeface="Wingdings" pitchFamily="2" charset="2"/>
              <a:buChar char="§"/>
            </a:pPr>
            <a:r>
              <a:rPr lang="en-US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Global Forecasting System (GFS)  from US NWS at 13km with a recent upgrade (March 22, 2021) using the Unified Forecasting System (UFS)</a:t>
            </a:r>
          </a:p>
          <a:p>
            <a:pPr marL="434340" lvl="8" indent="-285750">
              <a:spcBef>
                <a:spcPts val="600"/>
              </a:spcBef>
              <a:buClr>
                <a:srgbClr val="267FB0"/>
              </a:buClr>
              <a:buSzPct val="70000"/>
              <a:buFont typeface="Wingdings" pitchFamily="2" charset="2"/>
              <a:buChar char="§"/>
            </a:pPr>
            <a:r>
              <a:rPr lang="en-US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European Centre for Medium-Range Weather Forecasts at 9km to 18km resolution (ECMWF) at 9km to 18km resolution</a:t>
            </a:r>
          </a:p>
          <a:p>
            <a:pPr marL="434340" lvl="8" indent="-285750">
              <a:spcBef>
                <a:spcPts val="600"/>
              </a:spcBef>
              <a:buClr>
                <a:srgbClr val="267FB0"/>
              </a:buClr>
              <a:buSzPct val="70000"/>
              <a:buFont typeface="Wingdings" pitchFamily="2" charset="2"/>
              <a:buChar char="§"/>
            </a:pPr>
            <a:r>
              <a:rPr lang="en-US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Unified Model (UM) from United Kingdom Meteorological Office at 10km </a:t>
            </a:r>
          </a:p>
          <a:p>
            <a:pPr marL="747713" lvl="8" indent="-285750">
              <a:spcBef>
                <a:spcPts val="600"/>
              </a:spcBef>
              <a:buClr>
                <a:srgbClr val="267FB0"/>
              </a:buClr>
              <a:buSzPct val="70000"/>
              <a:buFont typeface="Wingdings" pitchFamily="2" charset="2"/>
              <a:buChar char="§"/>
            </a:pPr>
            <a:r>
              <a:rPr lang="en-US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Example of </a:t>
            </a:r>
            <a:r>
              <a:rPr lang="en-US" b="1" i="1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“seamless” prediction model</a:t>
            </a:r>
            <a:r>
              <a:rPr lang="en-US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 with the goal of using a single NWP for weather prediction, seasonal forecasting, and climate projections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97CA33A2-AB9E-C04C-85CE-C9105EF22B53}"/>
              </a:ext>
            </a:extLst>
          </p:cNvPr>
          <p:cNvGrpSpPr/>
          <p:nvPr/>
        </p:nvGrpSpPr>
        <p:grpSpPr>
          <a:xfrm>
            <a:off x="5719602" y="1295375"/>
            <a:ext cx="2884350" cy="3200240"/>
            <a:chOff x="5719602" y="1295375"/>
            <a:chExt cx="2884350" cy="3200240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97BBD5B9-3219-5D40-882B-9F9C7A32E920}"/>
                </a:ext>
              </a:extLst>
            </p:cNvPr>
            <p:cNvGrpSpPr/>
            <p:nvPr/>
          </p:nvGrpSpPr>
          <p:grpSpPr>
            <a:xfrm>
              <a:off x="5719602" y="1295375"/>
              <a:ext cx="2884350" cy="3067970"/>
              <a:chOff x="5339114" y="1270827"/>
              <a:chExt cx="2884350" cy="3067970"/>
            </a:xfrm>
          </p:grpSpPr>
          <p:pic>
            <p:nvPicPr>
              <p:cNvPr id="2" name="Picture 1">
                <a:extLst>
                  <a:ext uri="{FF2B5EF4-FFF2-40B4-BE49-F238E27FC236}">
                    <a16:creationId xmlns:a16="http://schemas.microsoft.com/office/drawing/2014/main" id="{BA7F9212-4BEA-6541-8F1A-7A50DC006704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/>
              <a:srcRect l="16666" t="3982" r="13393" b="5784"/>
              <a:stretch/>
            </p:blipFill>
            <p:spPr>
              <a:xfrm>
                <a:off x="5339116" y="1547826"/>
                <a:ext cx="2884348" cy="2790971"/>
              </a:xfrm>
              <a:prstGeom prst="rect">
                <a:avLst/>
              </a:prstGeom>
            </p:spPr>
          </p:pic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9B76981B-A678-FD4F-BFEE-D7E87ED1050C}"/>
                  </a:ext>
                </a:extLst>
              </p:cNvPr>
              <p:cNvSpPr txBox="1"/>
              <p:nvPr/>
            </p:nvSpPr>
            <p:spPr>
              <a:xfrm>
                <a:off x="5339114" y="1270827"/>
                <a:ext cx="2884347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24-hr Rainfall and Sea Level Pressure</a:t>
                </a:r>
              </a:p>
            </p:txBody>
          </p:sp>
        </p:grp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47DCE71F-EDBC-5847-BD30-DBC2E8CB3418}"/>
                </a:ext>
              </a:extLst>
            </p:cNvPr>
            <p:cNvSpPr txBox="1"/>
            <p:nvPr/>
          </p:nvSpPr>
          <p:spPr>
            <a:xfrm>
              <a:off x="6195482" y="4280171"/>
              <a:ext cx="2090637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NOAA GFS: </a:t>
              </a:r>
              <a:r>
                <a:rPr lang="en-US" sz="8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  <a:hlinkClick r:id="rId3"/>
                </a:rPr>
                <a:t>https://mag.ncep.noaa.gov/</a:t>
              </a:r>
              <a:r>
                <a:rPr lang="en-US" sz="8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690455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2">
            <a:extLst>
              <a:ext uri="{FF2B5EF4-FFF2-40B4-BE49-F238E27FC236}">
                <a16:creationId xmlns:a16="http://schemas.microsoft.com/office/drawing/2014/main" id="{A13A4FF1-551D-2242-93FD-4A0C4B5031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3861" y="50799"/>
            <a:ext cx="7442258" cy="627460"/>
          </a:xfrm>
        </p:spPr>
        <p:txBody>
          <a:bodyPr/>
          <a:lstStyle/>
          <a:p>
            <a:r>
              <a:rPr lang="en-US" dirty="0"/>
              <a:t>Example 2: Regional Drought Outlook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D13D95E-4A51-0A43-BFFF-33DEEFD00F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645" y="902893"/>
            <a:ext cx="3928532" cy="3328254"/>
          </a:xfrm>
        </p:spPr>
        <p:txBody>
          <a:bodyPr anchor="ctr"/>
          <a:lstStyle/>
          <a:p>
            <a:pPr>
              <a:buClr>
                <a:srgbClr val="267FB0"/>
              </a:buClr>
              <a:buSzPct val="70000"/>
              <a:buFont typeface="Wingdings" pitchFamily="2" charset="2"/>
              <a:buChar char="§"/>
            </a:pPr>
            <a:r>
              <a:rPr lang="en-US" sz="1600" b="1" dirty="0">
                <a:solidFill>
                  <a:srgbClr val="267FB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Regional Drought Monitoring and Outlook System for South Asia</a:t>
            </a:r>
          </a:p>
          <a:p>
            <a:pPr lvl="1">
              <a:spcBef>
                <a:spcPts val="1000"/>
              </a:spcBef>
              <a:buClr>
                <a:srgbClr val="267FB0"/>
              </a:buClr>
              <a:buSzPct val="70000"/>
              <a:buFont typeface="Wingdings" pitchFamily="2" charset="2"/>
              <a:buChar char="§"/>
            </a:pPr>
            <a:r>
              <a:rPr 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An integrated land data assimilation system providing real-time monitoring and outlooks deployed by regional institution ICIMOD (International Centre for Integrated Mountain Development)</a:t>
            </a:r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2B4DF228-BA78-2849-AC53-94684D41C11E}"/>
              </a:ext>
            </a:extLst>
          </p:cNvPr>
          <p:cNvGrpSpPr/>
          <p:nvPr/>
        </p:nvGrpSpPr>
        <p:grpSpPr>
          <a:xfrm>
            <a:off x="3934177" y="902893"/>
            <a:ext cx="5209822" cy="3767950"/>
            <a:chOff x="3934177" y="902893"/>
            <a:chExt cx="5209822" cy="3767950"/>
          </a:xfrm>
        </p:grpSpPr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910C10ED-C54F-DF49-ABD4-CEADDD154DDD}"/>
                </a:ext>
              </a:extLst>
            </p:cNvPr>
            <p:cNvGrpSpPr/>
            <p:nvPr/>
          </p:nvGrpSpPr>
          <p:grpSpPr>
            <a:xfrm>
              <a:off x="3934177" y="902893"/>
              <a:ext cx="5209822" cy="3767950"/>
              <a:chOff x="3934177" y="902893"/>
              <a:chExt cx="5209822" cy="3767950"/>
            </a:xfrm>
          </p:grpSpPr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D31F9762-9DA3-164E-9B91-36194FEDF1D3}"/>
                  </a:ext>
                </a:extLst>
              </p:cNvPr>
              <p:cNvGrpSpPr/>
              <p:nvPr/>
            </p:nvGrpSpPr>
            <p:grpSpPr>
              <a:xfrm>
                <a:off x="3934177" y="902893"/>
                <a:ext cx="5209822" cy="3552506"/>
                <a:chOff x="179715" y="0"/>
                <a:chExt cx="8784569" cy="5143500"/>
              </a:xfrm>
            </p:grpSpPr>
            <p:pic>
              <p:nvPicPr>
                <p:cNvPr id="3" name="Picture 2">
                  <a:extLst>
                    <a:ext uri="{FF2B5EF4-FFF2-40B4-BE49-F238E27FC236}">
                      <a16:creationId xmlns:a16="http://schemas.microsoft.com/office/drawing/2014/main" id="{1381A8C9-9E02-0148-9D42-95D612DD692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/>
                <a:stretch>
                  <a:fillRect/>
                </a:stretch>
              </p:blipFill>
              <p:spPr>
                <a:xfrm>
                  <a:off x="179715" y="0"/>
                  <a:ext cx="8784569" cy="5143500"/>
                </a:xfrm>
                <a:prstGeom prst="rect">
                  <a:avLst/>
                </a:prstGeom>
              </p:spPr>
            </p:pic>
            <p:pic>
              <p:nvPicPr>
                <p:cNvPr id="10" name="Picture 9">
                  <a:extLst>
                    <a:ext uri="{FF2B5EF4-FFF2-40B4-BE49-F238E27FC236}">
                      <a16:creationId xmlns:a16="http://schemas.microsoft.com/office/drawing/2014/main" id="{BE2DCC14-0ADA-D640-BBED-214E424C806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3"/>
                <a:srcRect l="16364" t="66577" r="16225" b="987"/>
                <a:stretch/>
              </p:blipFill>
              <p:spPr>
                <a:xfrm>
                  <a:off x="1614008" y="3424396"/>
                  <a:ext cx="5928258" cy="1668305"/>
                </a:xfrm>
                <a:prstGeom prst="rect">
                  <a:avLst/>
                </a:prstGeom>
              </p:spPr>
            </p:pic>
          </p:grp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290DD230-AC04-8F42-B70C-A653249BE26C}"/>
                  </a:ext>
                </a:extLst>
              </p:cNvPr>
              <p:cNvSpPr txBox="1"/>
              <p:nvPr/>
            </p:nvSpPr>
            <p:spPr>
              <a:xfrm>
                <a:off x="4839406" y="4455399"/>
                <a:ext cx="3412067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00" dirty="0"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Courtesy of ICIMOD: </a:t>
                </a:r>
                <a:r>
                  <a:rPr lang="en-US" sz="800" dirty="0"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  <a:hlinkClick r:id="rId4"/>
                  </a:rPr>
                  <a:t>http://tethys.icimod.org/apps/regionaldrought/</a:t>
                </a:r>
                <a:r>
                  <a:rPr lang="en-US" sz="800" dirty="0"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 </a:t>
                </a:r>
              </a:p>
            </p:txBody>
          </p: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12B90820-4B22-BF49-8374-E83D5E4719A4}"/>
                  </a:ext>
                </a:extLst>
              </p:cNvPr>
              <p:cNvSpPr txBox="1"/>
              <p:nvPr/>
            </p:nvSpPr>
            <p:spPr>
              <a:xfrm>
                <a:off x="5036072" y="4195943"/>
                <a:ext cx="445911" cy="184666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sz="600" b="1" dirty="0"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Nov’20</a:t>
                </a:r>
              </a:p>
            </p:txBody>
          </p: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363E4F21-8EA0-644C-AC9F-CC740AB791CA}"/>
                  </a:ext>
                </a:extLst>
              </p:cNvPr>
              <p:cNvSpPr txBox="1"/>
              <p:nvPr/>
            </p:nvSpPr>
            <p:spPr>
              <a:xfrm>
                <a:off x="5435973" y="4197086"/>
                <a:ext cx="445911" cy="184666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sz="600" b="1" dirty="0"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Dec’20</a:t>
                </a:r>
              </a:p>
            </p:txBody>
          </p: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220E33FA-0123-F04E-A961-D71A202DF903}"/>
                  </a:ext>
                </a:extLst>
              </p:cNvPr>
              <p:cNvSpPr txBox="1"/>
              <p:nvPr/>
            </p:nvSpPr>
            <p:spPr>
              <a:xfrm>
                <a:off x="5835874" y="4195943"/>
                <a:ext cx="445911" cy="184666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sz="600" b="1" dirty="0"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Jan’21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F0545AF3-3127-4C49-B58C-D7C4EDA78948}"/>
                  </a:ext>
                </a:extLst>
              </p:cNvPr>
              <p:cNvSpPr txBox="1"/>
              <p:nvPr/>
            </p:nvSpPr>
            <p:spPr>
              <a:xfrm>
                <a:off x="6242651" y="4195915"/>
                <a:ext cx="445911" cy="184666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sz="600" b="1" dirty="0"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Feb’21</a:t>
                </a:r>
              </a:p>
            </p:txBody>
          </p:sp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6A3A4B20-68EB-EC4E-8CBD-ABB871A99234}"/>
                  </a:ext>
                </a:extLst>
              </p:cNvPr>
              <p:cNvSpPr txBox="1"/>
              <p:nvPr/>
            </p:nvSpPr>
            <p:spPr>
              <a:xfrm>
                <a:off x="6668360" y="4195915"/>
                <a:ext cx="445911" cy="184666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sz="600" b="1" dirty="0"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Mar’21</a:t>
                </a:r>
              </a:p>
            </p:txBody>
          </p: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03AB385A-DCBC-2A48-BAC5-7CBF7A3576F8}"/>
                  </a:ext>
                </a:extLst>
              </p:cNvPr>
              <p:cNvSpPr txBox="1"/>
              <p:nvPr/>
            </p:nvSpPr>
            <p:spPr>
              <a:xfrm>
                <a:off x="7049329" y="4195915"/>
                <a:ext cx="445911" cy="184666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sz="600" b="1" dirty="0"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Apr’21</a:t>
                </a:r>
              </a:p>
            </p:txBody>
          </p:sp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4796AEFB-733B-EB4D-99F5-A30B717AFCAB}"/>
                  </a:ext>
                </a:extLst>
              </p:cNvPr>
              <p:cNvSpPr txBox="1"/>
              <p:nvPr/>
            </p:nvSpPr>
            <p:spPr>
              <a:xfrm>
                <a:off x="7398136" y="4195915"/>
                <a:ext cx="445911" cy="184666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sz="600" b="1" dirty="0"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May’21</a:t>
                </a:r>
              </a:p>
            </p:txBody>
          </p:sp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A629D4FD-1779-BC43-A727-623FF50733A5}"/>
                  </a:ext>
                </a:extLst>
              </p:cNvPr>
              <p:cNvSpPr txBox="1"/>
              <p:nvPr/>
            </p:nvSpPr>
            <p:spPr>
              <a:xfrm>
                <a:off x="7805562" y="4195915"/>
                <a:ext cx="445911" cy="184666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sz="600" b="1" dirty="0"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Jun’21</a:t>
                </a:r>
              </a:p>
            </p:txBody>
          </p:sp>
        </p:grp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CEB3D742-72ED-E34F-966E-D4091F2D9508}"/>
                </a:ext>
              </a:extLst>
            </p:cNvPr>
            <p:cNvSpPr txBox="1"/>
            <p:nvPr/>
          </p:nvSpPr>
          <p:spPr>
            <a:xfrm>
              <a:off x="5748765" y="1437357"/>
              <a:ext cx="1023037" cy="246221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1000" b="1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Soil Moisture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76D880F6-7A1F-0F48-BD02-1EC403BFCBB0}"/>
                </a:ext>
              </a:extLst>
            </p:cNvPr>
            <p:cNvSpPr txBox="1"/>
            <p:nvPr/>
          </p:nvSpPr>
          <p:spPr>
            <a:xfrm rot="16200000">
              <a:off x="4609832" y="3713073"/>
              <a:ext cx="474368" cy="184666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600" b="1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Z-Score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5CE8C762-2714-3248-B380-5AB658EB75AA}"/>
                </a:ext>
              </a:extLst>
            </p:cNvPr>
            <p:cNvSpPr txBox="1"/>
            <p:nvPr/>
          </p:nvSpPr>
          <p:spPr>
            <a:xfrm>
              <a:off x="4844401" y="3917354"/>
              <a:ext cx="250831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00" b="1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-4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67EB5734-F9EC-E84E-BA26-4D98912396F4}"/>
                </a:ext>
              </a:extLst>
            </p:cNvPr>
            <p:cNvSpPr txBox="1"/>
            <p:nvPr/>
          </p:nvSpPr>
          <p:spPr>
            <a:xfrm>
              <a:off x="4842439" y="3727624"/>
              <a:ext cx="250831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00" b="1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-2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F7FD8EFA-1983-8943-B0CD-0E1DECB39DE1}"/>
                </a:ext>
              </a:extLst>
            </p:cNvPr>
            <p:cNvSpPr txBox="1"/>
            <p:nvPr/>
          </p:nvSpPr>
          <p:spPr>
            <a:xfrm>
              <a:off x="4865150" y="3538623"/>
              <a:ext cx="250831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00" b="1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0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2A320110-0158-7E4B-99BD-1C2179A86259}"/>
                </a:ext>
              </a:extLst>
            </p:cNvPr>
            <p:cNvSpPr txBox="1"/>
            <p:nvPr/>
          </p:nvSpPr>
          <p:spPr>
            <a:xfrm>
              <a:off x="4862042" y="3347866"/>
              <a:ext cx="250831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00" b="1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2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A6F8B743-2BD5-CF44-AF2F-5FF0543F273E}"/>
                </a:ext>
              </a:extLst>
            </p:cNvPr>
            <p:cNvSpPr txBox="1"/>
            <p:nvPr/>
          </p:nvSpPr>
          <p:spPr>
            <a:xfrm>
              <a:off x="5608153" y="3302340"/>
              <a:ext cx="1729961" cy="246221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1000" b="1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Soil Moisture Anomalies</a:t>
              </a:r>
            </a:p>
          </p:txBody>
        </p:sp>
        <p:sp>
          <p:nvSpPr>
            <p:cNvPr id="43" name="Left Brace 42">
              <a:extLst>
                <a:ext uri="{FF2B5EF4-FFF2-40B4-BE49-F238E27FC236}">
                  <a16:creationId xmlns:a16="http://schemas.microsoft.com/office/drawing/2014/main" id="{18C27405-19F7-8845-A233-9528F3E4CE16}"/>
                </a:ext>
              </a:extLst>
            </p:cNvPr>
            <p:cNvSpPr/>
            <p:nvPr/>
          </p:nvSpPr>
          <p:spPr>
            <a:xfrm rot="5400000">
              <a:off x="5571461" y="3258516"/>
              <a:ext cx="144845" cy="1071378"/>
            </a:xfrm>
            <a:prstGeom prst="leftBrace">
              <a:avLst/>
            </a:prstGeom>
            <a:ln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024660CE-E078-FB48-9B86-5EB1D46F7F46}"/>
                </a:ext>
              </a:extLst>
            </p:cNvPr>
            <p:cNvSpPr txBox="1"/>
            <p:nvPr/>
          </p:nvSpPr>
          <p:spPr>
            <a:xfrm>
              <a:off x="5047809" y="3539317"/>
              <a:ext cx="1144865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Wintertime Drought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89198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2">
            <a:extLst>
              <a:ext uri="{FF2B5EF4-FFF2-40B4-BE49-F238E27FC236}">
                <a16:creationId xmlns:a16="http://schemas.microsoft.com/office/drawing/2014/main" id="{A13A4FF1-551D-2242-93FD-4A0C4B5031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3861" y="50799"/>
            <a:ext cx="7442258" cy="627460"/>
          </a:xfrm>
        </p:spPr>
        <p:txBody>
          <a:bodyPr/>
          <a:lstStyle/>
          <a:p>
            <a:r>
              <a:rPr lang="en-US" dirty="0"/>
              <a:t>Example 2: Regional Drought Outlook</a:t>
            </a:r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2B4DF228-BA78-2849-AC53-94684D41C11E}"/>
              </a:ext>
            </a:extLst>
          </p:cNvPr>
          <p:cNvGrpSpPr/>
          <p:nvPr/>
        </p:nvGrpSpPr>
        <p:grpSpPr>
          <a:xfrm>
            <a:off x="3934177" y="902893"/>
            <a:ext cx="5209822" cy="3767950"/>
            <a:chOff x="3934177" y="902893"/>
            <a:chExt cx="5209822" cy="3767950"/>
          </a:xfrm>
        </p:grpSpPr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910C10ED-C54F-DF49-ABD4-CEADDD154DDD}"/>
                </a:ext>
              </a:extLst>
            </p:cNvPr>
            <p:cNvGrpSpPr/>
            <p:nvPr/>
          </p:nvGrpSpPr>
          <p:grpSpPr>
            <a:xfrm>
              <a:off x="3934177" y="902893"/>
              <a:ext cx="5209822" cy="3767950"/>
              <a:chOff x="3934177" y="902893"/>
              <a:chExt cx="5209822" cy="3767950"/>
            </a:xfrm>
          </p:grpSpPr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D31F9762-9DA3-164E-9B91-36194FEDF1D3}"/>
                  </a:ext>
                </a:extLst>
              </p:cNvPr>
              <p:cNvGrpSpPr/>
              <p:nvPr/>
            </p:nvGrpSpPr>
            <p:grpSpPr>
              <a:xfrm>
                <a:off x="3934177" y="902893"/>
                <a:ext cx="5209822" cy="3552506"/>
                <a:chOff x="179715" y="0"/>
                <a:chExt cx="8784569" cy="5143500"/>
              </a:xfrm>
            </p:grpSpPr>
            <p:pic>
              <p:nvPicPr>
                <p:cNvPr id="3" name="Picture 2">
                  <a:extLst>
                    <a:ext uri="{FF2B5EF4-FFF2-40B4-BE49-F238E27FC236}">
                      <a16:creationId xmlns:a16="http://schemas.microsoft.com/office/drawing/2014/main" id="{1381A8C9-9E02-0148-9D42-95D612DD692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/>
                <a:stretch>
                  <a:fillRect/>
                </a:stretch>
              </p:blipFill>
              <p:spPr>
                <a:xfrm>
                  <a:off x="179715" y="0"/>
                  <a:ext cx="8784569" cy="5143500"/>
                </a:xfrm>
                <a:prstGeom prst="rect">
                  <a:avLst/>
                </a:prstGeom>
              </p:spPr>
            </p:pic>
            <p:pic>
              <p:nvPicPr>
                <p:cNvPr id="10" name="Picture 9">
                  <a:extLst>
                    <a:ext uri="{FF2B5EF4-FFF2-40B4-BE49-F238E27FC236}">
                      <a16:creationId xmlns:a16="http://schemas.microsoft.com/office/drawing/2014/main" id="{BE2DCC14-0ADA-D640-BBED-214E424C806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3"/>
                <a:srcRect l="16364" t="66577" r="16225" b="987"/>
                <a:stretch/>
              </p:blipFill>
              <p:spPr>
                <a:xfrm>
                  <a:off x="1614008" y="3424396"/>
                  <a:ext cx="5928258" cy="1668305"/>
                </a:xfrm>
                <a:prstGeom prst="rect">
                  <a:avLst/>
                </a:prstGeom>
              </p:spPr>
            </p:pic>
          </p:grp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290DD230-AC04-8F42-B70C-A653249BE26C}"/>
                  </a:ext>
                </a:extLst>
              </p:cNvPr>
              <p:cNvSpPr txBox="1"/>
              <p:nvPr/>
            </p:nvSpPr>
            <p:spPr>
              <a:xfrm>
                <a:off x="4839406" y="4455399"/>
                <a:ext cx="3412067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00" dirty="0"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Courtesy of ICIMOD: </a:t>
                </a:r>
                <a:r>
                  <a:rPr lang="en-US" sz="800" dirty="0"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  <a:hlinkClick r:id="rId4"/>
                  </a:rPr>
                  <a:t>http://tethys.icimod.org/apps/regionaldrought/</a:t>
                </a:r>
                <a:r>
                  <a:rPr lang="en-US" sz="800" dirty="0"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 </a:t>
                </a:r>
              </a:p>
            </p:txBody>
          </p: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12B90820-4B22-BF49-8374-E83D5E4719A4}"/>
                  </a:ext>
                </a:extLst>
              </p:cNvPr>
              <p:cNvSpPr txBox="1"/>
              <p:nvPr/>
            </p:nvSpPr>
            <p:spPr>
              <a:xfrm>
                <a:off x="5036072" y="4195943"/>
                <a:ext cx="445911" cy="184666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sz="600" b="1" dirty="0"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Nov’20</a:t>
                </a:r>
              </a:p>
            </p:txBody>
          </p: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363E4F21-8EA0-644C-AC9F-CC740AB791CA}"/>
                  </a:ext>
                </a:extLst>
              </p:cNvPr>
              <p:cNvSpPr txBox="1"/>
              <p:nvPr/>
            </p:nvSpPr>
            <p:spPr>
              <a:xfrm>
                <a:off x="5435973" y="4197086"/>
                <a:ext cx="445911" cy="184666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sz="600" b="1" dirty="0"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Dec’20</a:t>
                </a:r>
              </a:p>
            </p:txBody>
          </p: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220E33FA-0123-F04E-A961-D71A202DF903}"/>
                  </a:ext>
                </a:extLst>
              </p:cNvPr>
              <p:cNvSpPr txBox="1"/>
              <p:nvPr/>
            </p:nvSpPr>
            <p:spPr>
              <a:xfrm>
                <a:off x="5835874" y="4195943"/>
                <a:ext cx="445911" cy="184666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sz="600" b="1" dirty="0"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Jan’21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F0545AF3-3127-4C49-B58C-D7C4EDA78948}"/>
                  </a:ext>
                </a:extLst>
              </p:cNvPr>
              <p:cNvSpPr txBox="1"/>
              <p:nvPr/>
            </p:nvSpPr>
            <p:spPr>
              <a:xfrm>
                <a:off x="6242651" y="4195915"/>
                <a:ext cx="445911" cy="184666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sz="600" b="1" dirty="0"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Feb’21</a:t>
                </a:r>
              </a:p>
            </p:txBody>
          </p:sp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6A3A4B20-68EB-EC4E-8CBD-ABB871A99234}"/>
                  </a:ext>
                </a:extLst>
              </p:cNvPr>
              <p:cNvSpPr txBox="1"/>
              <p:nvPr/>
            </p:nvSpPr>
            <p:spPr>
              <a:xfrm>
                <a:off x="6668360" y="4195915"/>
                <a:ext cx="445911" cy="184666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sz="600" b="1" dirty="0"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Mar’21</a:t>
                </a:r>
              </a:p>
            </p:txBody>
          </p: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03AB385A-DCBC-2A48-BAC5-7CBF7A3576F8}"/>
                  </a:ext>
                </a:extLst>
              </p:cNvPr>
              <p:cNvSpPr txBox="1"/>
              <p:nvPr/>
            </p:nvSpPr>
            <p:spPr>
              <a:xfrm>
                <a:off x="7049329" y="4195915"/>
                <a:ext cx="445911" cy="184666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sz="600" b="1" dirty="0"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Apr’21</a:t>
                </a:r>
              </a:p>
            </p:txBody>
          </p:sp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4796AEFB-733B-EB4D-99F5-A30B717AFCAB}"/>
                  </a:ext>
                </a:extLst>
              </p:cNvPr>
              <p:cNvSpPr txBox="1"/>
              <p:nvPr/>
            </p:nvSpPr>
            <p:spPr>
              <a:xfrm>
                <a:off x="7398136" y="4195915"/>
                <a:ext cx="445911" cy="184666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sz="600" b="1" dirty="0"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May’21</a:t>
                </a:r>
              </a:p>
            </p:txBody>
          </p:sp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A629D4FD-1779-BC43-A727-623FF50733A5}"/>
                  </a:ext>
                </a:extLst>
              </p:cNvPr>
              <p:cNvSpPr txBox="1"/>
              <p:nvPr/>
            </p:nvSpPr>
            <p:spPr>
              <a:xfrm>
                <a:off x="7805562" y="4195915"/>
                <a:ext cx="445911" cy="184666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sz="600" b="1" dirty="0"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Jun’21</a:t>
                </a:r>
              </a:p>
            </p:txBody>
          </p:sp>
        </p:grp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CEB3D742-72ED-E34F-966E-D4091F2D9508}"/>
                </a:ext>
              </a:extLst>
            </p:cNvPr>
            <p:cNvSpPr txBox="1"/>
            <p:nvPr/>
          </p:nvSpPr>
          <p:spPr>
            <a:xfrm>
              <a:off x="5748765" y="1437357"/>
              <a:ext cx="1023037" cy="246221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1000" b="1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Soil Moisture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76D880F6-7A1F-0F48-BD02-1EC403BFCBB0}"/>
                </a:ext>
              </a:extLst>
            </p:cNvPr>
            <p:cNvSpPr txBox="1"/>
            <p:nvPr/>
          </p:nvSpPr>
          <p:spPr>
            <a:xfrm rot="16200000">
              <a:off x="4609832" y="3713073"/>
              <a:ext cx="474368" cy="184666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600" b="1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Z-Score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5CE8C762-2714-3248-B380-5AB658EB75AA}"/>
                </a:ext>
              </a:extLst>
            </p:cNvPr>
            <p:cNvSpPr txBox="1"/>
            <p:nvPr/>
          </p:nvSpPr>
          <p:spPr>
            <a:xfrm>
              <a:off x="4844401" y="3917354"/>
              <a:ext cx="250831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00" b="1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-4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67EB5734-F9EC-E84E-BA26-4D98912396F4}"/>
                </a:ext>
              </a:extLst>
            </p:cNvPr>
            <p:cNvSpPr txBox="1"/>
            <p:nvPr/>
          </p:nvSpPr>
          <p:spPr>
            <a:xfrm>
              <a:off x="4842439" y="3727624"/>
              <a:ext cx="250831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00" b="1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-2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F7FD8EFA-1983-8943-B0CD-0E1DECB39DE1}"/>
                </a:ext>
              </a:extLst>
            </p:cNvPr>
            <p:cNvSpPr txBox="1"/>
            <p:nvPr/>
          </p:nvSpPr>
          <p:spPr>
            <a:xfrm>
              <a:off x="4865150" y="3538623"/>
              <a:ext cx="250831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00" b="1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0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2A320110-0158-7E4B-99BD-1C2179A86259}"/>
                </a:ext>
              </a:extLst>
            </p:cNvPr>
            <p:cNvSpPr txBox="1"/>
            <p:nvPr/>
          </p:nvSpPr>
          <p:spPr>
            <a:xfrm>
              <a:off x="4862042" y="3347866"/>
              <a:ext cx="250831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00" b="1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2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A6F8B743-2BD5-CF44-AF2F-5FF0543F273E}"/>
                </a:ext>
              </a:extLst>
            </p:cNvPr>
            <p:cNvSpPr txBox="1"/>
            <p:nvPr/>
          </p:nvSpPr>
          <p:spPr>
            <a:xfrm>
              <a:off x="5608153" y="3302340"/>
              <a:ext cx="1729961" cy="246221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rgbClr val="00B050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sz="1000" b="1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Soil Moisture Anomalies</a:t>
              </a:r>
            </a:p>
          </p:txBody>
        </p:sp>
        <p:sp>
          <p:nvSpPr>
            <p:cNvPr id="43" name="Left Brace 42">
              <a:extLst>
                <a:ext uri="{FF2B5EF4-FFF2-40B4-BE49-F238E27FC236}">
                  <a16:creationId xmlns:a16="http://schemas.microsoft.com/office/drawing/2014/main" id="{18C27405-19F7-8845-A233-9528F3E4CE16}"/>
                </a:ext>
              </a:extLst>
            </p:cNvPr>
            <p:cNvSpPr/>
            <p:nvPr/>
          </p:nvSpPr>
          <p:spPr>
            <a:xfrm rot="5400000">
              <a:off x="5571461" y="3258516"/>
              <a:ext cx="144845" cy="1071378"/>
            </a:xfrm>
            <a:prstGeom prst="leftBrace">
              <a:avLst/>
            </a:prstGeom>
            <a:ln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024660CE-E078-FB48-9B86-5EB1D46F7F46}"/>
                </a:ext>
              </a:extLst>
            </p:cNvPr>
            <p:cNvSpPr txBox="1"/>
            <p:nvPr/>
          </p:nvSpPr>
          <p:spPr>
            <a:xfrm>
              <a:off x="5047809" y="3539317"/>
              <a:ext cx="1144865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Wintertime Drought</a:t>
              </a:r>
            </a:p>
          </p:txBody>
        </p:sp>
      </p:grpSp>
      <p:sp>
        <p:nvSpPr>
          <p:cNvPr id="28" name="Text Placeholder 4">
            <a:extLst>
              <a:ext uri="{FF2B5EF4-FFF2-40B4-BE49-F238E27FC236}">
                <a16:creationId xmlns:a16="http://schemas.microsoft.com/office/drawing/2014/main" id="{CB6D1A43-21E7-9E49-9726-5FBE98F762F7}"/>
              </a:ext>
            </a:extLst>
          </p:cNvPr>
          <p:cNvSpPr txBox="1">
            <a:spLocks/>
          </p:cNvSpPr>
          <p:nvPr/>
        </p:nvSpPr>
        <p:spPr>
          <a:xfrm>
            <a:off x="7065" y="954881"/>
            <a:ext cx="3768749" cy="38431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861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2060"/>
              </a:buClr>
              <a:buSzPts val="1260"/>
              <a:buFont typeface="Arial"/>
              <a:buChar char="•"/>
              <a:defRPr sz="1400" b="0" i="0" u="none" strike="noStrike" cap="none">
                <a:solidFill>
                  <a:srgbClr val="00206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marR="0" lvl="1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Clr>
                <a:srgbClr val="267FB0"/>
              </a:buClr>
              <a:buSzPct val="70000"/>
              <a:buFont typeface="Wingdings" pitchFamily="2" charset="2"/>
              <a:buChar char="§"/>
            </a:pPr>
            <a:r>
              <a:rPr lang="en-US" sz="1600" b="1" dirty="0">
                <a:solidFill>
                  <a:srgbClr val="267FB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Long-term outlooks require subseasonal to seasonal forecasting systems</a:t>
            </a:r>
          </a:p>
          <a:p>
            <a:pPr lvl="1">
              <a:buClr>
                <a:srgbClr val="267FB0"/>
              </a:buClr>
              <a:buSzPct val="70000"/>
              <a:buFont typeface="Wingdings" pitchFamily="2" charset="2"/>
              <a:buChar char="§"/>
            </a:pPr>
            <a:r>
              <a:rPr 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SALDAS is powered by seasonal forecasts from the NASA Goddard Earth Observing System subseasonal to seasonal prediction system (GEOS-S2S) </a:t>
            </a:r>
          </a:p>
          <a:p>
            <a:pPr>
              <a:spcBef>
                <a:spcPts val="1400"/>
              </a:spcBef>
              <a:buClr>
                <a:srgbClr val="267FB0"/>
              </a:buClr>
              <a:buSzPct val="70000"/>
              <a:buFont typeface="Wingdings" pitchFamily="2" charset="2"/>
              <a:buChar char="§"/>
            </a:pPr>
            <a:r>
              <a:rPr lang="en-US" b="1" dirty="0">
                <a:solidFill>
                  <a:srgbClr val="267FB0"/>
                </a:solidFill>
              </a:rPr>
              <a:t>Users often need forecasts placed into historical context</a:t>
            </a:r>
          </a:p>
          <a:p>
            <a:pPr lvl="1">
              <a:buClr>
                <a:srgbClr val="267FB0"/>
              </a:buClr>
              <a:buSzPct val="70000"/>
              <a:buFont typeface="Wingdings" pitchFamily="2" charset="2"/>
              <a:buChar char="§"/>
            </a:pPr>
            <a:r>
              <a:rPr lang="en-US" b="1" i="1" dirty="0"/>
              <a:t>Reanalyses and Hindcasts</a:t>
            </a:r>
            <a:r>
              <a:rPr lang="en-US" dirty="0"/>
              <a:t> can be used to create long term records for evaluating climate anomalies by running the model using historical observation archives</a:t>
            </a:r>
            <a:endParaRPr lang="en-US" i="1" dirty="0"/>
          </a:p>
          <a:p>
            <a:endParaRPr lang="en-US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148590" indent="0">
              <a:buFont typeface="Arial"/>
              <a:buNone/>
            </a:pPr>
            <a:endParaRPr lang="en-US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D56E11E-A2D5-574A-9B29-702D684A393C}"/>
              </a:ext>
            </a:extLst>
          </p:cNvPr>
          <p:cNvSpPr/>
          <p:nvPr/>
        </p:nvSpPr>
        <p:spPr>
          <a:xfrm>
            <a:off x="7097303" y="4183215"/>
            <a:ext cx="1154170" cy="22439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14C728DF-75B0-494B-A3F5-55DDDEA0194F}"/>
              </a:ext>
            </a:extLst>
          </p:cNvPr>
          <p:cNvSpPr/>
          <p:nvPr/>
        </p:nvSpPr>
        <p:spPr>
          <a:xfrm>
            <a:off x="480602" y="1027264"/>
            <a:ext cx="3113497" cy="73168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861A8192-59C0-0446-8C91-D2B16C9BAABB}"/>
              </a:ext>
            </a:extLst>
          </p:cNvPr>
          <p:cNvSpPr/>
          <p:nvPr/>
        </p:nvSpPr>
        <p:spPr>
          <a:xfrm>
            <a:off x="480602" y="2849237"/>
            <a:ext cx="3113497" cy="511330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71325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2">
            <a:extLst>
              <a:ext uri="{FF2B5EF4-FFF2-40B4-BE49-F238E27FC236}">
                <a16:creationId xmlns:a16="http://schemas.microsoft.com/office/drawing/2014/main" id="{A13A4FF1-551D-2242-93FD-4A0C4B5031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3861" y="50799"/>
            <a:ext cx="7442258" cy="627460"/>
          </a:xfrm>
        </p:spPr>
        <p:txBody>
          <a:bodyPr/>
          <a:lstStyle/>
          <a:p>
            <a:r>
              <a:rPr lang="en-US" dirty="0"/>
              <a:t>Subseasonal and Seasonal Forecasting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C22C552-F83F-6743-8D83-BD469E774BCE}"/>
              </a:ext>
            </a:extLst>
          </p:cNvPr>
          <p:cNvSpPr txBox="1"/>
          <p:nvPr/>
        </p:nvSpPr>
        <p:spPr>
          <a:xfrm>
            <a:off x="119529" y="747425"/>
            <a:ext cx="8366746" cy="2015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48590">
              <a:spcAft>
                <a:spcPts val="600"/>
              </a:spcAft>
            </a:pPr>
            <a:r>
              <a:rPr lang="en-US" sz="2000" b="1" dirty="0">
                <a:solidFill>
                  <a:srgbClr val="267FB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How</a:t>
            </a:r>
            <a:endParaRPr lang="en-US" sz="2000" b="1" dirty="0">
              <a:solidFill>
                <a:srgbClr val="267FB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Open Sans"/>
            </a:endParaRPr>
          </a:p>
          <a:p>
            <a:pPr marL="148590" lvl="3"/>
            <a:r>
              <a:rPr lang="en-US" sz="1600" b="1" dirty="0">
                <a:solidFill>
                  <a:srgbClr val="267FB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1.   Earth System Coupled Modeling </a:t>
            </a:r>
          </a:p>
          <a:p>
            <a:pPr marL="491490" lvl="5" indent="-342900" algn="just">
              <a:buClr>
                <a:srgbClr val="267FB0"/>
              </a:buClr>
              <a:buSzPct val="70000"/>
              <a:buFont typeface="Wingdings" pitchFamily="2" charset="2"/>
              <a:buChar char="§"/>
            </a:pPr>
            <a:r>
              <a:rPr lang="en-US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Predictability at S2S timescales arises through the coupled exchanges of energy and water between Earth’s atmosphere, land, ocean, and cryosphere subsystems. Complex interactions mediate the low-frequency behavior of the climate.</a:t>
            </a:r>
          </a:p>
          <a:p>
            <a:pPr marL="491490" lvl="5" indent="-342900" algn="just">
              <a:buClr>
                <a:srgbClr val="267FB0"/>
              </a:buClr>
              <a:buSzPct val="70000"/>
              <a:buFont typeface="Wingdings" pitchFamily="2" charset="2"/>
              <a:buChar char="§"/>
            </a:pPr>
            <a:r>
              <a:rPr lang="en-US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The interactions at longer time scales are more </a:t>
            </a:r>
          </a:p>
          <a:p>
            <a:pPr marL="148590" lvl="5" algn="just">
              <a:buClr>
                <a:srgbClr val="267FB0"/>
              </a:buClr>
              <a:buSzPct val="70000"/>
            </a:pPr>
            <a:r>
              <a:rPr lang="en-US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        uncertain and require </a:t>
            </a:r>
            <a:r>
              <a:rPr lang="en-US" b="1" i="1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ensemble prediction systems</a:t>
            </a:r>
          </a:p>
          <a:p>
            <a:pPr marL="148590" lvl="5" algn="just">
              <a:buClr>
                <a:srgbClr val="267FB0"/>
              </a:buClr>
              <a:buSzPct val="70000"/>
            </a:pPr>
            <a:r>
              <a:rPr lang="en-US" b="1" i="1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 </a:t>
            </a:r>
            <a:r>
              <a:rPr lang="en-US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       to provide probabilistic scenarios</a:t>
            </a:r>
            <a:endParaRPr lang="en-US" b="1" i="1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Open Sans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204FD16-CB61-9449-B2BC-0308BA4FF294}"/>
              </a:ext>
            </a:extLst>
          </p:cNvPr>
          <p:cNvSpPr txBox="1"/>
          <p:nvPr/>
        </p:nvSpPr>
        <p:spPr>
          <a:xfrm>
            <a:off x="119529" y="2770704"/>
            <a:ext cx="4804163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48590" lvl="5">
              <a:spcBef>
                <a:spcPts val="600"/>
              </a:spcBef>
            </a:pPr>
            <a:r>
              <a:rPr lang="en-US" sz="1600" b="1" dirty="0">
                <a:solidFill>
                  <a:srgbClr val="267FB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2.   Initialization and Simulation</a:t>
            </a:r>
          </a:p>
          <a:p>
            <a:pPr marL="491490" lvl="2" indent="-342900">
              <a:buClr>
                <a:srgbClr val="267FB0"/>
              </a:buClr>
              <a:buSzPct val="70000"/>
              <a:buFont typeface="Wingdings" pitchFamily="2" charset="2"/>
              <a:buChar char="§"/>
            </a:pPr>
            <a:r>
              <a:rPr 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Coupled modeling now must address initialization of the land and oceanic stores of energy and water. Assimilation strategies include:</a:t>
            </a:r>
          </a:p>
          <a:p>
            <a:pPr marL="742950" lvl="3" indent="-228600">
              <a:buClr>
                <a:srgbClr val="267FB0"/>
              </a:buClr>
              <a:buSzPct val="70000"/>
              <a:buFont typeface="Wingdings" pitchFamily="2" charset="2"/>
              <a:buChar char="§"/>
            </a:pPr>
            <a:r>
              <a:rPr lang="en-US" sz="1200" b="1" i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Uncoupled</a:t>
            </a:r>
            <a:r>
              <a:rPr lang="en-US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: Systems initialized independently and run asynchronously </a:t>
            </a:r>
          </a:p>
          <a:p>
            <a:pPr marL="742950" lvl="3" indent="-228600">
              <a:buClr>
                <a:srgbClr val="267FB0"/>
              </a:buClr>
              <a:buSzPct val="70000"/>
              <a:buFont typeface="Wingdings" pitchFamily="2" charset="2"/>
              <a:buChar char="§"/>
            </a:pPr>
            <a:r>
              <a:rPr lang="en-US" sz="1200" b="1" i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Weakly-Coupled</a:t>
            </a:r>
            <a:r>
              <a:rPr lang="en-US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: Systems initialized independently but run coupled</a:t>
            </a:r>
          </a:p>
          <a:p>
            <a:pPr marL="742950" lvl="3" indent="-228600">
              <a:buClr>
                <a:srgbClr val="267FB0"/>
              </a:buClr>
              <a:buSzPct val="70000"/>
              <a:buFont typeface="Wingdings" pitchFamily="2" charset="2"/>
              <a:buChar char="§"/>
            </a:pPr>
            <a:r>
              <a:rPr lang="en-US" sz="1200" b="1" i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Strongly-Coupled</a:t>
            </a:r>
            <a:r>
              <a:rPr lang="en-US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: Systems initialized and run jointly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A574FD74-82AF-B041-8876-17766610D7D5}"/>
              </a:ext>
            </a:extLst>
          </p:cNvPr>
          <p:cNvGrpSpPr/>
          <p:nvPr/>
        </p:nvGrpSpPr>
        <p:grpSpPr>
          <a:xfrm>
            <a:off x="5031534" y="1870254"/>
            <a:ext cx="4166622" cy="2984355"/>
            <a:chOff x="5031534" y="1835082"/>
            <a:chExt cx="4166622" cy="2984355"/>
          </a:xfrm>
        </p:grpSpPr>
        <p:pic>
          <p:nvPicPr>
            <p:cNvPr id="2" name="Picture 1">
              <a:extLst>
                <a:ext uri="{FF2B5EF4-FFF2-40B4-BE49-F238E27FC236}">
                  <a16:creationId xmlns:a16="http://schemas.microsoft.com/office/drawing/2014/main" id="{DF526E41-E8D3-D047-81F2-BA447FDFDC2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031534" y="2077920"/>
              <a:ext cx="4166622" cy="2741517"/>
            </a:xfrm>
            <a:prstGeom prst="rect">
              <a:avLst/>
            </a:prstGeom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1A2DA446-D753-EE41-8FFE-25ACA0573ABC}"/>
                </a:ext>
              </a:extLst>
            </p:cNvPr>
            <p:cNvSpPr txBox="1"/>
            <p:nvPr/>
          </p:nvSpPr>
          <p:spPr>
            <a:xfrm>
              <a:off x="5826369" y="1835082"/>
              <a:ext cx="2701425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Earth System Energy Exchanges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637838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C22C552-F83F-6743-8D83-BD469E774BCE}"/>
              </a:ext>
            </a:extLst>
          </p:cNvPr>
          <p:cNvSpPr txBox="1"/>
          <p:nvPr/>
        </p:nvSpPr>
        <p:spPr>
          <a:xfrm>
            <a:off x="-76776" y="955666"/>
            <a:ext cx="9151916" cy="15158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148590"/>
            <a:r>
              <a:rPr lang="en-US" sz="2000" b="1" dirty="0">
                <a:solidFill>
                  <a:srgbClr val="267FB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Who, What and When</a:t>
            </a:r>
            <a:endParaRPr lang="en-US" sz="2000" b="1" dirty="0">
              <a:solidFill>
                <a:srgbClr val="00206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Open Sans"/>
            </a:endParaRPr>
          </a:p>
          <a:p>
            <a:pPr marL="400050" indent="-260350" algn="just">
              <a:spcBef>
                <a:spcPts val="500"/>
              </a:spcBef>
              <a:buClr>
                <a:srgbClr val="267FB0"/>
              </a:buClr>
              <a:buSzPts val="1120"/>
              <a:buFont typeface="Wingdings" pitchFamily="2" charset="2"/>
              <a:buChar char="§"/>
            </a:pPr>
            <a:r>
              <a:rPr lang="en-US" sz="1200" b="1" i="1" dirty="0">
                <a:solidFill>
                  <a:srgbClr val="262626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Multi-model ensemble</a:t>
            </a:r>
            <a:r>
              <a:rPr lang="en-US" sz="1200" dirty="0">
                <a:solidFill>
                  <a:srgbClr val="262626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prediction systems are produced by operational modeling centers and research institutions following coordinated protocols as part of larger projects (e.g., NMME, C3S, SubX)</a:t>
            </a:r>
          </a:p>
          <a:p>
            <a:pPr marL="400050" indent="-260350" algn="just">
              <a:spcBef>
                <a:spcPts val="500"/>
              </a:spcBef>
              <a:buClr>
                <a:srgbClr val="267FB0"/>
              </a:buClr>
              <a:buSzPts val="1120"/>
              <a:buFont typeface="Wingdings" pitchFamily="2" charset="2"/>
              <a:buChar char="§"/>
            </a:pPr>
            <a:r>
              <a:rPr lang="en-US" sz="1200" dirty="0">
                <a:solidFill>
                  <a:srgbClr val="262626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Forecasts of precipitation, air temperature, and sea surface temperature are provided and used for graphical forecast products; </a:t>
            </a:r>
            <a:r>
              <a:rPr lang="en-US" sz="1200" b="1" i="1" dirty="0">
                <a:solidFill>
                  <a:srgbClr val="262626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Hindcasts</a:t>
            </a:r>
            <a:r>
              <a:rPr lang="en-US" sz="1200" dirty="0">
                <a:solidFill>
                  <a:srgbClr val="262626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(20+ years) are made and used to support bias correction and computation of anomalies</a:t>
            </a:r>
          </a:p>
          <a:p>
            <a:pPr marL="400050" indent="-260350" algn="just">
              <a:spcBef>
                <a:spcPts val="500"/>
              </a:spcBef>
              <a:buClr>
                <a:srgbClr val="267FB0"/>
              </a:buClr>
              <a:buSzPts val="1120"/>
              <a:buFont typeface="Wingdings" pitchFamily="2" charset="2"/>
              <a:buChar char="§"/>
            </a:pPr>
            <a:r>
              <a:rPr lang="en-US" sz="1200" dirty="0">
                <a:solidFill>
                  <a:srgbClr val="262626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They are usually run at 25-50km resolution with forecast lead times of 6-9 months</a:t>
            </a:r>
          </a:p>
        </p:txBody>
      </p:sp>
      <p:sp>
        <p:nvSpPr>
          <p:cNvPr id="11" name="Title 2">
            <a:extLst>
              <a:ext uri="{FF2B5EF4-FFF2-40B4-BE49-F238E27FC236}">
                <a16:creationId xmlns:a16="http://schemas.microsoft.com/office/drawing/2014/main" id="{D1C9896C-3C40-0244-A17F-95580D2E59E4}"/>
              </a:ext>
            </a:extLst>
          </p:cNvPr>
          <p:cNvSpPr txBox="1">
            <a:spLocks/>
          </p:cNvSpPr>
          <p:nvPr/>
        </p:nvSpPr>
        <p:spPr>
          <a:xfrm>
            <a:off x="843861" y="50799"/>
            <a:ext cx="7442258" cy="6274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2700" b="1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dirty="0"/>
              <a:t>Subseasonal and Seasonal Forecasting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69616B33-CAA7-9D46-B926-4E71B99DEBA9}"/>
              </a:ext>
            </a:extLst>
          </p:cNvPr>
          <p:cNvGrpSpPr/>
          <p:nvPr/>
        </p:nvGrpSpPr>
        <p:grpSpPr>
          <a:xfrm>
            <a:off x="75117" y="2622854"/>
            <a:ext cx="8848131" cy="2040039"/>
            <a:chOff x="118125" y="3126064"/>
            <a:chExt cx="8848131" cy="1570985"/>
          </a:xfrm>
        </p:grpSpPr>
        <p:graphicFrame>
          <p:nvGraphicFramePr>
            <p:cNvPr id="24" name="Diagram 23">
              <a:extLst>
                <a:ext uri="{FF2B5EF4-FFF2-40B4-BE49-F238E27FC236}">
                  <a16:creationId xmlns:a16="http://schemas.microsoft.com/office/drawing/2014/main" id="{5829B624-3CCC-D444-9745-ADCE5DBC9EF9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2555211712"/>
                </p:ext>
              </p:extLst>
            </p:nvPr>
          </p:nvGraphicFramePr>
          <p:xfrm>
            <a:off x="118125" y="3126064"/>
            <a:ext cx="8848131" cy="1078613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" r:lo="rId3" r:qs="rId4" r:cs="rId5"/>
            </a:graphicData>
          </a:graphic>
        </p:graphicFrame>
        <p:sp>
          <p:nvSpPr>
            <p:cNvPr id="25" name="Double Brace 24">
              <a:extLst>
                <a:ext uri="{FF2B5EF4-FFF2-40B4-BE49-F238E27FC236}">
                  <a16:creationId xmlns:a16="http://schemas.microsoft.com/office/drawing/2014/main" id="{AEDC8C9A-860D-6F45-AFA3-45DD8495A3B7}"/>
                </a:ext>
              </a:extLst>
            </p:cNvPr>
            <p:cNvSpPr/>
            <p:nvPr/>
          </p:nvSpPr>
          <p:spPr>
            <a:xfrm>
              <a:off x="118126" y="4220311"/>
              <a:ext cx="5719966" cy="476738"/>
            </a:xfrm>
            <a:prstGeom prst="bracePair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National/Regional Met Services and Research Institutions — NMME, C3S, SubX Projects</a:t>
              </a:r>
            </a:p>
          </p:txBody>
        </p:sp>
        <p:sp>
          <p:nvSpPr>
            <p:cNvPr id="26" name="Rounded Rectangle 25">
              <a:extLst>
                <a:ext uri="{FF2B5EF4-FFF2-40B4-BE49-F238E27FC236}">
                  <a16:creationId xmlns:a16="http://schemas.microsoft.com/office/drawing/2014/main" id="{607DF771-1A59-3F43-9349-8CFCBF0E9032}"/>
                </a:ext>
              </a:extLst>
            </p:cNvPr>
            <p:cNvSpPr/>
            <p:nvPr/>
          </p:nvSpPr>
          <p:spPr>
            <a:xfrm>
              <a:off x="6510217" y="4220311"/>
              <a:ext cx="1775902" cy="476738"/>
            </a:xfrm>
            <a:prstGeom prst="roundRect">
              <a:avLst/>
            </a:prstGeom>
            <a:ln w="63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1000" b="1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End-Users</a:t>
              </a:r>
            </a:p>
          </p:txBody>
        </p:sp>
        <p:cxnSp>
          <p:nvCxnSpPr>
            <p:cNvPr id="27" name="Elbow Connector 26">
              <a:extLst>
                <a:ext uri="{FF2B5EF4-FFF2-40B4-BE49-F238E27FC236}">
                  <a16:creationId xmlns:a16="http://schemas.microsoft.com/office/drawing/2014/main" id="{B244F70D-55BA-A94E-A51D-87D53C39231D}"/>
                </a:ext>
              </a:extLst>
            </p:cNvPr>
            <p:cNvCxnSpPr>
              <a:cxnSpLocks/>
              <a:endCxn id="26" idx="1"/>
            </p:cNvCxnSpPr>
            <p:nvPr/>
          </p:nvCxnSpPr>
          <p:spPr>
            <a:xfrm>
              <a:off x="5455138" y="3524738"/>
              <a:ext cx="1055079" cy="933942"/>
            </a:xfrm>
            <a:prstGeom prst="bentConnector3">
              <a:avLst>
                <a:gd name="adj1" fmla="val 50000"/>
              </a:avLst>
            </a:prstGeom>
            <a:ln w="76200">
              <a:tailEnd type="triangle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Bent-Up Arrow 27">
              <a:extLst>
                <a:ext uri="{FF2B5EF4-FFF2-40B4-BE49-F238E27FC236}">
                  <a16:creationId xmlns:a16="http://schemas.microsoft.com/office/drawing/2014/main" id="{D83D8C7E-E0CB-B940-A25C-BE10A8404828}"/>
                </a:ext>
              </a:extLst>
            </p:cNvPr>
            <p:cNvSpPr/>
            <p:nvPr/>
          </p:nvSpPr>
          <p:spPr>
            <a:xfrm rot="16200000" flipH="1">
              <a:off x="8383812" y="4153878"/>
              <a:ext cx="336059" cy="500185"/>
            </a:xfrm>
            <a:prstGeom prst="bentUpArrow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81BD6096-71C3-1847-9885-3E1F1F5D762A}"/>
              </a:ext>
            </a:extLst>
          </p:cNvPr>
          <p:cNvSpPr txBox="1"/>
          <p:nvPr/>
        </p:nvSpPr>
        <p:spPr>
          <a:xfrm rot="5400000">
            <a:off x="5510865" y="3590520"/>
            <a:ext cx="119616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Graphical Forecast</a:t>
            </a:r>
          </a:p>
          <a:p>
            <a:r>
              <a:rPr lang="en-US" sz="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Products (Ensemble)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1069B4B4-6645-B742-B4D5-23E08C5E2C01}"/>
              </a:ext>
            </a:extLst>
          </p:cNvPr>
          <p:cNvSpPr txBox="1"/>
          <p:nvPr/>
        </p:nvSpPr>
        <p:spPr>
          <a:xfrm>
            <a:off x="5252799" y="2773132"/>
            <a:ext cx="102542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Bias-Correction</a:t>
            </a:r>
          </a:p>
          <a:p>
            <a:r>
              <a:rPr lang="en-US" sz="8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Downscaling</a:t>
            </a:r>
          </a:p>
        </p:txBody>
      </p:sp>
    </p:spTree>
    <p:extLst>
      <p:ext uri="{BB962C8B-B14F-4D97-AF65-F5344CB8AC3E}">
        <p14:creationId xmlns:p14="http://schemas.microsoft.com/office/powerpoint/2010/main" val="3368285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C22C552-F83F-6743-8D83-BD469E774BCE}"/>
              </a:ext>
            </a:extLst>
          </p:cNvPr>
          <p:cNvSpPr txBox="1"/>
          <p:nvPr/>
        </p:nvSpPr>
        <p:spPr>
          <a:xfrm>
            <a:off x="-89978" y="1246991"/>
            <a:ext cx="4405089" cy="2516073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148590"/>
            <a:r>
              <a:rPr lang="en-US" sz="2000" b="1" dirty="0">
                <a:solidFill>
                  <a:srgbClr val="267FB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Examples</a:t>
            </a:r>
            <a:endParaRPr lang="en-US" sz="2000" b="1" dirty="0">
              <a:solidFill>
                <a:srgbClr val="00206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Open Sans"/>
            </a:endParaRPr>
          </a:p>
          <a:p>
            <a:pPr marL="400050" indent="-260350" algn="just">
              <a:spcBef>
                <a:spcPts val="667"/>
              </a:spcBef>
              <a:buClr>
                <a:srgbClr val="267FB0"/>
              </a:buClr>
              <a:buSzPts val="1120"/>
              <a:buFont typeface="Wingdings" pitchFamily="2" charset="2"/>
              <a:buChar char="§"/>
            </a:pPr>
            <a:r>
              <a:rPr lang="en-US" sz="1500" dirty="0">
                <a:solidFill>
                  <a:srgbClr val="262626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North American Multi-Model Ensemble (NMME), 6-9 month forecasts produced about 1x month</a:t>
            </a:r>
          </a:p>
          <a:p>
            <a:pPr marL="400050" indent="-260350" algn="just">
              <a:spcBef>
                <a:spcPts val="667"/>
              </a:spcBef>
              <a:buClr>
                <a:srgbClr val="267FB0"/>
              </a:buClr>
              <a:buSzPts val="1120"/>
              <a:buFont typeface="Wingdings" pitchFamily="2" charset="2"/>
              <a:buChar char="§"/>
            </a:pPr>
            <a:r>
              <a:rPr lang="en-US" sz="1500" dirty="0">
                <a:solidFill>
                  <a:srgbClr val="262626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Copernicus Climate Change Service (C3S) Seasonal Forecasts, 6-month forecasts produced 1x month</a:t>
            </a:r>
          </a:p>
          <a:p>
            <a:pPr marL="400050" indent="-260350" algn="just">
              <a:spcBef>
                <a:spcPts val="667"/>
              </a:spcBef>
              <a:buClr>
                <a:srgbClr val="267FB0"/>
              </a:buClr>
              <a:buSzPts val="1120"/>
              <a:buFont typeface="Wingdings" pitchFamily="2" charset="2"/>
              <a:buChar char="§"/>
            </a:pPr>
            <a:r>
              <a:rPr lang="en-US" sz="1500" dirty="0">
                <a:solidFill>
                  <a:srgbClr val="262626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SubX (Subseasonal </a:t>
            </a:r>
            <a:r>
              <a:rPr lang="en-US" sz="1500" i="1" dirty="0">
                <a:solidFill>
                  <a:srgbClr val="262626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Experiment</a:t>
            </a:r>
            <a:r>
              <a:rPr lang="en-US" sz="1500" dirty="0">
                <a:solidFill>
                  <a:srgbClr val="262626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), 32–45 day outlooks</a:t>
            </a:r>
          </a:p>
        </p:txBody>
      </p:sp>
      <p:sp>
        <p:nvSpPr>
          <p:cNvPr id="11" name="Title 2">
            <a:extLst>
              <a:ext uri="{FF2B5EF4-FFF2-40B4-BE49-F238E27FC236}">
                <a16:creationId xmlns:a16="http://schemas.microsoft.com/office/drawing/2014/main" id="{D1C9896C-3C40-0244-A17F-95580D2E59E4}"/>
              </a:ext>
            </a:extLst>
          </p:cNvPr>
          <p:cNvSpPr txBox="1">
            <a:spLocks/>
          </p:cNvSpPr>
          <p:nvPr/>
        </p:nvSpPr>
        <p:spPr>
          <a:xfrm>
            <a:off x="843861" y="50799"/>
            <a:ext cx="7442258" cy="6274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2700" b="1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/>
              <a:t>Subseasonal and Seasonal Forecasting</a:t>
            </a:r>
            <a:endParaRPr lang="en-US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3AC8DF70-6CC9-4343-99C7-B0650DAD2726}"/>
              </a:ext>
            </a:extLst>
          </p:cNvPr>
          <p:cNvGrpSpPr/>
          <p:nvPr/>
        </p:nvGrpSpPr>
        <p:grpSpPr>
          <a:xfrm>
            <a:off x="4422095" y="1000169"/>
            <a:ext cx="4653546" cy="3768170"/>
            <a:chOff x="4422095" y="1000169"/>
            <a:chExt cx="4653546" cy="3768170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D9A11409-282E-3147-B038-6D9FF4E50593}"/>
                </a:ext>
              </a:extLst>
            </p:cNvPr>
            <p:cNvSpPr txBox="1"/>
            <p:nvPr/>
          </p:nvSpPr>
          <p:spPr>
            <a:xfrm>
              <a:off x="4620364" y="1000169"/>
              <a:ext cx="4254500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Sea Surface Temperature Forecasts for Apr-Jun 2021</a:t>
              </a:r>
            </a:p>
          </p:txBody>
        </p: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07FB196A-F249-F145-BAA8-9EA0574FFF83}"/>
                </a:ext>
              </a:extLst>
            </p:cNvPr>
            <p:cNvGrpSpPr/>
            <p:nvPr/>
          </p:nvGrpSpPr>
          <p:grpSpPr>
            <a:xfrm>
              <a:off x="4422095" y="1246797"/>
              <a:ext cx="4653546" cy="3521542"/>
              <a:chOff x="4428032" y="1028700"/>
              <a:chExt cx="4653546" cy="3521542"/>
            </a:xfrm>
          </p:grpSpPr>
          <p:grpSp>
            <p:nvGrpSpPr>
              <p:cNvPr id="29" name="Group 28">
                <a:extLst>
                  <a:ext uri="{FF2B5EF4-FFF2-40B4-BE49-F238E27FC236}">
                    <a16:creationId xmlns:a16="http://schemas.microsoft.com/office/drawing/2014/main" id="{175923FD-AF5C-5B4B-B60A-0FE842F16006}"/>
                  </a:ext>
                </a:extLst>
              </p:cNvPr>
              <p:cNvGrpSpPr/>
              <p:nvPr/>
            </p:nvGrpSpPr>
            <p:grpSpPr>
              <a:xfrm>
                <a:off x="4428032" y="1028700"/>
                <a:ext cx="4653546" cy="3521542"/>
                <a:chOff x="4428032" y="1028700"/>
                <a:chExt cx="4653546" cy="3521542"/>
              </a:xfrm>
            </p:grpSpPr>
            <p:grpSp>
              <p:nvGrpSpPr>
                <p:cNvPr id="16" name="Group 15">
                  <a:extLst>
                    <a:ext uri="{FF2B5EF4-FFF2-40B4-BE49-F238E27FC236}">
                      <a16:creationId xmlns:a16="http://schemas.microsoft.com/office/drawing/2014/main" id="{9F3C7ED5-A437-584C-A944-320D762CFB5F}"/>
                    </a:ext>
                  </a:extLst>
                </p:cNvPr>
                <p:cNvGrpSpPr/>
                <p:nvPr/>
              </p:nvGrpSpPr>
              <p:grpSpPr>
                <a:xfrm>
                  <a:off x="4428032" y="1028700"/>
                  <a:ext cx="4653546" cy="3270250"/>
                  <a:chOff x="3416673" y="1111250"/>
                  <a:chExt cx="3598449" cy="2738193"/>
                </a:xfrm>
              </p:grpSpPr>
              <p:pic>
                <p:nvPicPr>
                  <p:cNvPr id="12" name="Picture 11">
                    <a:extLst>
                      <a:ext uri="{FF2B5EF4-FFF2-40B4-BE49-F238E27FC236}">
                        <a16:creationId xmlns:a16="http://schemas.microsoft.com/office/drawing/2014/main" id="{F43B36B1-5334-6B4E-B1E7-D6144908A2FA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2"/>
                  <a:stretch>
                    <a:fillRect/>
                  </a:stretch>
                </p:blipFill>
                <p:spPr>
                  <a:xfrm>
                    <a:off x="5214928" y="2458793"/>
                    <a:ext cx="1800194" cy="1390650"/>
                  </a:xfrm>
                  <a:prstGeom prst="rect">
                    <a:avLst/>
                  </a:prstGeom>
                </p:spPr>
              </p:pic>
              <p:pic>
                <p:nvPicPr>
                  <p:cNvPr id="13" name="Picture 12">
                    <a:extLst>
                      <a:ext uri="{FF2B5EF4-FFF2-40B4-BE49-F238E27FC236}">
                        <a16:creationId xmlns:a16="http://schemas.microsoft.com/office/drawing/2014/main" id="{A4778B76-0F25-444B-BC05-3FC8076AECF0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3"/>
                  <a:stretch>
                    <a:fillRect/>
                  </a:stretch>
                </p:blipFill>
                <p:spPr>
                  <a:xfrm>
                    <a:off x="5214927" y="1111250"/>
                    <a:ext cx="1800194" cy="1390650"/>
                  </a:xfrm>
                  <a:prstGeom prst="rect">
                    <a:avLst/>
                  </a:prstGeom>
                </p:spPr>
              </p:pic>
              <p:pic>
                <p:nvPicPr>
                  <p:cNvPr id="14" name="Picture 13">
                    <a:extLst>
                      <a:ext uri="{FF2B5EF4-FFF2-40B4-BE49-F238E27FC236}">
                        <a16:creationId xmlns:a16="http://schemas.microsoft.com/office/drawing/2014/main" id="{B2312267-C1B8-EB46-B045-216451236574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4"/>
                  <a:stretch>
                    <a:fillRect/>
                  </a:stretch>
                </p:blipFill>
                <p:spPr>
                  <a:xfrm>
                    <a:off x="3416673" y="1111250"/>
                    <a:ext cx="1798254" cy="1390650"/>
                  </a:xfrm>
                  <a:prstGeom prst="rect">
                    <a:avLst/>
                  </a:prstGeom>
                </p:spPr>
              </p:pic>
              <p:pic>
                <p:nvPicPr>
                  <p:cNvPr id="15" name="Picture 14">
                    <a:extLst>
                      <a:ext uri="{FF2B5EF4-FFF2-40B4-BE49-F238E27FC236}">
                        <a16:creationId xmlns:a16="http://schemas.microsoft.com/office/drawing/2014/main" id="{83982DCF-8C4D-AA42-8B08-F023E2DFBE41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5"/>
                  <a:stretch>
                    <a:fillRect/>
                  </a:stretch>
                </p:blipFill>
                <p:spPr>
                  <a:xfrm>
                    <a:off x="3416673" y="2458793"/>
                    <a:ext cx="1798254" cy="1390650"/>
                  </a:xfrm>
                  <a:prstGeom prst="rect">
                    <a:avLst/>
                  </a:prstGeom>
                </p:spPr>
              </p:pic>
            </p:grpSp>
            <p:sp>
              <p:nvSpPr>
                <p:cNvPr id="22" name="TextBox 21">
                  <a:extLst>
                    <a:ext uri="{FF2B5EF4-FFF2-40B4-BE49-F238E27FC236}">
                      <a16:creationId xmlns:a16="http://schemas.microsoft.com/office/drawing/2014/main" id="{84B86126-96B3-2241-A65C-FD27B9210B2D}"/>
                    </a:ext>
                  </a:extLst>
                </p:cNvPr>
                <p:cNvSpPr txBox="1"/>
                <p:nvPr/>
              </p:nvSpPr>
              <p:spPr>
                <a:xfrm>
                  <a:off x="4932626" y="4334798"/>
                  <a:ext cx="3726744" cy="21544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800" dirty="0">
                      <a:latin typeface="Open Sans" panose="020B0606030504020204" pitchFamily="34" charset="0"/>
                      <a:ea typeface="Open Sans" panose="020B0606030504020204" pitchFamily="34" charset="0"/>
                      <a:cs typeface="Open Sans" panose="020B0606030504020204" pitchFamily="34" charset="0"/>
                    </a:rPr>
                    <a:t>Courtesy of NOAA CPC: </a:t>
                  </a:r>
                  <a:r>
                    <a:rPr lang="en-US" sz="800" dirty="0">
                      <a:latin typeface="Open Sans" panose="020B0606030504020204" pitchFamily="34" charset="0"/>
                      <a:ea typeface="Open Sans" panose="020B0606030504020204" pitchFamily="34" charset="0"/>
                      <a:cs typeface="Open Sans" panose="020B0606030504020204" pitchFamily="34" charset="0"/>
                      <a:hlinkClick r:id="rId6"/>
                    </a:rPr>
                    <a:t>https://www.cpc.ncep.noaa.gov/products/NMME/</a:t>
                  </a:r>
                  <a:r>
                    <a:rPr lang="en-US" sz="800" dirty="0">
                      <a:latin typeface="Open Sans" panose="020B0606030504020204" pitchFamily="34" charset="0"/>
                      <a:ea typeface="Open Sans" panose="020B0606030504020204" pitchFamily="34" charset="0"/>
                      <a:cs typeface="Open Sans" panose="020B0606030504020204" pitchFamily="34" charset="0"/>
                    </a:rPr>
                    <a:t> </a:t>
                  </a:r>
                </a:p>
              </p:txBody>
            </p:sp>
          </p:grpSp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AB5718DD-F7A4-6A49-B417-20DF46C821C5}"/>
                  </a:ext>
                </a:extLst>
              </p:cNvPr>
              <p:cNvSpPr txBox="1"/>
              <p:nvPr/>
            </p:nvSpPr>
            <p:spPr>
              <a:xfrm>
                <a:off x="4523321" y="1108492"/>
                <a:ext cx="540381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b="1" dirty="0"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CFS</a:t>
                </a:r>
              </a:p>
            </p:txBody>
          </p: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63DADEB3-018E-7341-8BBD-A5ECAD8D1082}"/>
                  </a:ext>
                </a:extLst>
              </p:cNvPr>
              <p:cNvSpPr txBox="1"/>
              <p:nvPr/>
            </p:nvSpPr>
            <p:spPr>
              <a:xfrm>
                <a:off x="6866471" y="1127542"/>
                <a:ext cx="941256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b="1" dirty="0"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GEOS-S2S</a:t>
                </a:r>
              </a:p>
            </p:txBody>
          </p:sp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034F9F87-4B2C-EF41-940B-7E573BC12A8D}"/>
                  </a:ext>
                </a:extLst>
              </p:cNvPr>
              <p:cNvSpPr txBox="1"/>
              <p:nvPr/>
            </p:nvSpPr>
            <p:spPr>
              <a:xfrm>
                <a:off x="4523321" y="2725416"/>
                <a:ext cx="664629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b="1" dirty="0"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NEMO</a:t>
                </a:r>
              </a:p>
            </p:txBody>
          </p:sp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68B29B32-A7B5-AE4F-9F5E-C9C26574965E}"/>
                  </a:ext>
                </a:extLst>
              </p:cNvPr>
              <p:cNvSpPr txBox="1"/>
              <p:nvPr/>
            </p:nvSpPr>
            <p:spPr>
              <a:xfrm>
                <a:off x="6848839" y="2725415"/>
                <a:ext cx="707661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b="1" dirty="0"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NMME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7057427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C22C552-F83F-6743-8D83-BD469E774BCE}"/>
              </a:ext>
            </a:extLst>
          </p:cNvPr>
          <p:cNvSpPr txBox="1"/>
          <p:nvPr/>
        </p:nvSpPr>
        <p:spPr>
          <a:xfrm>
            <a:off x="101600" y="1037997"/>
            <a:ext cx="8801100" cy="306750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148590"/>
            <a:r>
              <a:rPr lang="en-US" sz="2000" b="1" dirty="0">
                <a:solidFill>
                  <a:srgbClr val="267FB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Climate Projections for Long Term Planning</a:t>
            </a:r>
            <a:endParaRPr lang="en-US" sz="2000" b="1" dirty="0">
              <a:solidFill>
                <a:srgbClr val="00206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Open Sans"/>
            </a:endParaRPr>
          </a:p>
          <a:p>
            <a:pPr marL="400050" indent="-260350" algn="just">
              <a:spcBef>
                <a:spcPts val="667"/>
              </a:spcBef>
              <a:buClr>
                <a:srgbClr val="267FB0"/>
              </a:buClr>
              <a:buSzPts val="1120"/>
              <a:buFont typeface="Wingdings" pitchFamily="2" charset="2"/>
              <a:buChar char="§"/>
            </a:pPr>
            <a:r>
              <a:rPr lang="en-US" sz="1500" dirty="0">
                <a:solidFill>
                  <a:srgbClr val="262626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Much of what has been described for subseasonal and seasonal climate forecasting is also appropriate for modeling of climate projections at the decadal to inter-decadal time scales.</a:t>
            </a:r>
          </a:p>
          <a:p>
            <a:pPr marL="400050" indent="-260350" algn="just">
              <a:spcBef>
                <a:spcPts val="667"/>
              </a:spcBef>
              <a:buClr>
                <a:srgbClr val="267FB0"/>
              </a:buClr>
              <a:buSzPts val="1120"/>
              <a:buFont typeface="Wingdings" pitchFamily="2" charset="2"/>
              <a:buChar char="§"/>
            </a:pPr>
            <a:r>
              <a:rPr lang="en-US" sz="1500" dirty="0">
                <a:solidFill>
                  <a:srgbClr val="262626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However, there is less emphasis on initialization and a strong focus on sampling plausible green house gas forcing scenarios in the system. </a:t>
            </a:r>
          </a:p>
          <a:p>
            <a:pPr marL="400050" indent="-260350" algn="just">
              <a:spcBef>
                <a:spcPts val="667"/>
              </a:spcBef>
              <a:buClr>
                <a:srgbClr val="267FB0"/>
              </a:buClr>
              <a:buSzPts val="1120"/>
              <a:buFont typeface="Wingdings" pitchFamily="2" charset="2"/>
              <a:buChar char="§"/>
            </a:pPr>
            <a:r>
              <a:rPr lang="en-US" sz="1500" dirty="0">
                <a:solidFill>
                  <a:srgbClr val="262626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Again, large sets of coordinated (e.g., CMIP) multi-model, multi-ensemble systems are needed to sample potential future outcomes and attempt to separate the anthropogenic forced climate signal from climate noise generated by internal variability.</a:t>
            </a:r>
          </a:p>
          <a:p>
            <a:pPr marL="400050" indent="-260350" algn="just">
              <a:spcBef>
                <a:spcPts val="667"/>
              </a:spcBef>
              <a:buClr>
                <a:srgbClr val="267FB0"/>
              </a:buClr>
              <a:buSzPts val="1120"/>
              <a:buFont typeface="Wingdings" pitchFamily="2" charset="2"/>
              <a:buChar char="§"/>
            </a:pPr>
            <a:r>
              <a:rPr lang="en-US" sz="1500" dirty="0">
                <a:solidFill>
                  <a:srgbClr val="262626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Finally, </a:t>
            </a:r>
            <a:r>
              <a:rPr lang="en-US" sz="1500" b="1" i="1" dirty="0">
                <a:solidFill>
                  <a:srgbClr val="262626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bias correction and downscaling</a:t>
            </a:r>
            <a:r>
              <a:rPr lang="en-US" sz="1500" dirty="0">
                <a:solidFill>
                  <a:srgbClr val="262626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techniques are often necessary to address the lower resolution of models and provide more tailored information for regional to national to local scales.</a:t>
            </a:r>
          </a:p>
        </p:txBody>
      </p:sp>
      <p:sp>
        <p:nvSpPr>
          <p:cNvPr id="11" name="Title 2">
            <a:extLst>
              <a:ext uri="{FF2B5EF4-FFF2-40B4-BE49-F238E27FC236}">
                <a16:creationId xmlns:a16="http://schemas.microsoft.com/office/drawing/2014/main" id="{D1C9896C-3C40-0244-A17F-95580D2E59E4}"/>
              </a:ext>
            </a:extLst>
          </p:cNvPr>
          <p:cNvSpPr txBox="1">
            <a:spLocks/>
          </p:cNvSpPr>
          <p:nvPr/>
        </p:nvSpPr>
        <p:spPr>
          <a:xfrm>
            <a:off x="843861" y="50799"/>
            <a:ext cx="7442258" cy="6274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2700" b="1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dirty="0"/>
              <a:t>Climate Projections and Downscaling</a:t>
            </a:r>
          </a:p>
        </p:txBody>
      </p:sp>
    </p:spTree>
    <p:extLst>
      <p:ext uri="{BB962C8B-B14F-4D97-AF65-F5344CB8AC3E}">
        <p14:creationId xmlns:p14="http://schemas.microsoft.com/office/powerpoint/2010/main" val="33125460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D13D95E-4A51-0A43-BFFF-33DEEFD00F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7918" y="1003795"/>
            <a:ext cx="3580173" cy="3328254"/>
          </a:xfrm>
        </p:spPr>
        <p:txBody>
          <a:bodyPr anchor="ctr"/>
          <a:lstStyle/>
          <a:p>
            <a:pPr>
              <a:buClr>
                <a:srgbClr val="267FB0"/>
              </a:buClr>
              <a:buSzPct val="70000"/>
              <a:buFont typeface="Wingdings" pitchFamily="2" charset="2"/>
              <a:buChar char="§"/>
            </a:pPr>
            <a:r>
              <a:rPr lang="en-US" sz="1600" b="1" dirty="0">
                <a:solidFill>
                  <a:srgbClr val="267FB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High Impact Weather Assessment Toolkit (HIWAT)</a:t>
            </a:r>
          </a:p>
          <a:p>
            <a:pPr lvl="1">
              <a:spcBef>
                <a:spcPts val="1000"/>
              </a:spcBef>
              <a:buClr>
                <a:srgbClr val="267FB0"/>
              </a:buClr>
              <a:buSzPct val="70000"/>
              <a:buFont typeface="Wingdings" pitchFamily="2" charset="2"/>
              <a:buChar char="§"/>
            </a:pPr>
            <a:r>
              <a:rPr 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 limited-area, high-resolution triggered ensemble prediction system for severe weather threat developed for South Asia</a:t>
            </a:r>
          </a:p>
        </p:txBody>
      </p:sp>
      <p:sp>
        <p:nvSpPr>
          <p:cNvPr id="10" name="Title 2">
            <a:extLst>
              <a:ext uri="{FF2B5EF4-FFF2-40B4-BE49-F238E27FC236}">
                <a16:creationId xmlns:a16="http://schemas.microsoft.com/office/drawing/2014/main" id="{BBD9E04B-FCBC-2449-AD71-5057FE047865}"/>
              </a:ext>
            </a:extLst>
          </p:cNvPr>
          <p:cNvSpPr txBox="1">
            <a:spLocks/>
          </p:cNvSpPr>
          <p:nvPr/>
        </p:nvSpPr>
        <p:spPr>
          <a:xfrm>
            <a:off x="843861" y="50799"/>
            <a:ext cx="7442258" cy="6274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2700" b="1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/>
              <a:t>Example 3: Severe Weather Threat</a:t>
            </a:r>
            <a:endParaRPr lang="en-US" dirty="0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BF95A082-6E5B-5040-875B-F57C8AA46AB2}"/>
              </a:ext>
            </a:extLst>
          </p:cNvPr>
          <p:cNvGrpSpPr/>
          <p:nvPr/>
        </p:nvGrpSpPr>
        <p:grpSpPr>
          <a:xfrm>
            <a:off x="3796041" y="1163245"/>
            <a:ext cx="5347959" cy="3276526"/>
            <a:chOff x="3796041" y="1163245"/>
            <a:chExt cx="5347959" cy="3276526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31F5C066-8792-0541-9A4F-DE628A2000F4}"/>
                </a:ext>
              </a:extLst>
            </p:cNvPr>
            <p:cNvGrpSpPr/>
            <p:nvPr/>
          </p:nvGrpSpPr>
          <p:grpSpPr>
            <a:xfrm>
              <a:off x="3796041" y="1163245"/>
              <a:ext cx="5347959" cy="3276526"/>
              <a:chOff x="3796041" y="1163245"/>
              <a:chExt cx="5347959" cy="3276526"/>
            </a:xfrm>
          </p:grpSpPr>
          <p:pic>
            <p:nvPicPr>
              <p:cNvPr id="11" name="Picture 10">
                <a:extLst>
                  <a:ext uri="{FF2B5EF4-FFF2-40B4-BE49-F238E27FC236}">
                    <a16:creationId xmlns:a16="http://schemas.microsoft.com/office/drawing/2014/main" id="{0055C466-87B3-944A-9284-E7144E6FD2E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3796041" y="1163245"/>
                <a:ext cx="5347959" cy="3061082"/>
              </a:xfrm>
              <a:prstGeom prst="rect">
                <a:avLst/>
              </a:prstGeom>
            </p:spPr>
          </p:pic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4C24967F-C13E-5F4D-8DA9-2FF005970D49}"/>
                  </a:ext>
                </a:extLst>
              </p:cNvPr>
              <p:cNvSpPr txBox="1"/>
              <p:nvPr/>
            </p:nvSpPr>
            <p:spPr>
              <a:xfrm>
                <a:off x="4874052" y="4224327"/>
                <a:ext cx="3412067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800" dirty="0"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Courtesy of ICIMOD: </a:t>
                </a:r>
                <a:r>
                  <a:rPr lang="en-US" sz="800" dirty="0"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  <a:hlinkClick r:id="rId3"/>
                  </a:rPr>
                  <a:t>http://tethys.icimod.org/apps/hiwat/</a:t>
                </a:r>
                <a:r>
                  <a:rPr lang="en-US" sz="800" dirty="0"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 </a:t>
                </a:r>
              </a:p>
            </p:txBody>
          </p:sp>
        </p:grp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F4CE522D-6856-F849-8DFD-353A447FD41D}"/>
                </a:ext>
              </a:extLst>
            </p:cNvPr>
            <p:cNvSpPr txBox="1"/>
            <p:nvPr/>
          </p:nvSpPr>
          <p:spPr>
            <a:xfrm>
              <a:off x="5641699" y="1919957"/>
              <a:ext cx="2013693" cy="215444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800" b="1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Probability of Moderate Hail Threat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119772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2">
            <a:extLst>
              <a:ext uri="{FF2B5EF4-FFF2-40B4-BE49-F238E27FC236}">
                <a16:creationId xmlns:a16="http://schemas.microsoft.com/office/drawing/2014/main" id="{BBD9E04B-FCBC-2449-AD71-5057FE047865}"/>
              </a:ext>
            </a:extLst>
          </p:cNvPr>
          <p:cNvSpPr txBox="1">
            <a:spLocks/>
          </p:cNvSpPr>
          <p:nvPr/>
        </p:nvSpPr>
        <p:spPr>
          <a:xfrm>
            <a:off x="843861" y="50799"/>
            <a:ext cx="7442258" cy="6274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2700" b="1" i="0" u="none" strike="noStrike" cap="non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/>
              <a:t>Example 3: Severe Weather Threat</a:t>
            </a:r>
            <a:endParaRPr lang="en-US" dirty="0"/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08D61DCE-56BF-664F-9C61-5D96E6AC2E86}"/>
              </a:ext>
            </a:extLst>
          </p:cNvPr>
          <p:cNvSpPr txBox="1">
            <a:spLocks/>
          </p:cNvSpPr>
          <p:nvPr/>
        </p:nvSpPr>
        <p:spPr>
          <a:xfrm>
            <a:off x="-5635" y="954881"/>
            <a:ext cx="4215438" cy="38431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861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2060"/>
              </a:buClr>
              <a:buSzPts val="1260"/>
              <a:buFont typeface="Arial"/>
              <a:buChar char="•"/>
              <a:defRPr sz="1400" b="0" i="0" u="none" strike="noStrike" cap="none">
                <a:solidFill>
                  <a:srgbClr val="00206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marR="0" lvl="1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400050" indent="-285750" algn="just">
              <a:buClr>
                <a:srgbClr val="267FB0"/>
              </a:buClr>
              <a:buSzPct val="70000"/>
              <a:buFont typeface="Wingdings" pitchFamily="2" charset="2"/>
              <a:buChar char="§"/>
            </a:pPr>
            <a:r>
              <a:rPr lang="en-US" sz="1600" b="1" dirty="0">
                <a:solidFill>
                  <a:srgbClr val="267FB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Regional modeling systems can provide more accurate forecasts by resolving small scale processes in regions of complex terrain</a:t>
            </a:r>
          </a:p>
          <a:p>
            <a:pPr marL="857250" lvl="2" indent="-285750">
              <a:buClr>
                <a:srgbClr val="267FB0"/>
              </a:buClr>
              <a:buSzPct val="70000"/>
              <a:buFont typeface="Wingdings" pitchFamily="2" charset="2"/>
              <a:buChar char="§"/>
            </a:pPr>
            <a:r>
              <a:rPr 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HIWAT uses Weather and Research Forecasting (WRF) model</a:t>
            </a:r>
          </a:p>
          <a:p>
            <a:pPr marL="400050" indent="-285750">
              <a:spcBef>
                <a:spcPts val="1400"/>
              </a:spcBef>
              <a:buClr>
                <a:srgbClr val="267FB0"/>
              </a:buClr>
              <a:buSzPct val="70000"/>
              <a:buFont typeface="Wingdings" pitchFamily="2" charset="2"/>
              <a:buChar char="§"/>
            </a:pPr>
            <a:r>
              <a:rPr lang="en-US" b="1" dirty="0">
                <a:solidFill>
                  <a:srgbClr val="267FB0"/>
                </a:solidFill>
              </a:rPr>
              <a:t>There are many derived metrics that can be developed to communicate threats</a:t>
            </a:r>
          </a:p>
          <a:p>
            <a:pPr marL="857250" lvl="2" indent="-285750">
              <a:buClr>
                <a:srgbClr val="267FB0"/>
              </a:buClr>
              <a:buSzPct val="70000"/>
              <a:buFont typeface="Wingdings" pitchFamily="2" charset="2"/>
              <a:buChar char="§"/>
            </a:pPr>
            <a:r>
              <a:rPr lang="en-US" b="1" i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Impact-based forecasting</a:t>
            </a:r>
            <a:r>
              <a:rPr 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is a rapidly emerging area that focuses on incorporating information on impacts and risks to end-users</a:t>
            </a:r>
          </a:p>
          <a:p>
            <a:pPr marL="857250" lvl="2" indent="-285750">
              <a:buClr>
                <a:srgbClr val="267FB0"/>
              </a:buClr>
              <a:buSzPct val="70000"/>
              <a:buFont typeface="Wingdings" pitchFamily="2" charset="2"/>
              <a:buChar char="§"/>
            </a:pPr>
            <a:r>
              <a:rPr lang="en-US" i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Ex: What does a probability of hail mean to a farmer? To an insurance company?</a:t>
            </a:r>
          </a:p>
          <a:p>
            <a:endParaRPr lang="en-US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148590" indent="0">
              <a:buFont typeface="Arial"/>
              <a:buNone/>
            </a:pPr>
            <a:endParaRPr lang="en-US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CCC6B5EC-9816-1947-9531-F8EB83F5C563}"/>
              </a:ext>
            </a:extLst>
          </p:cNvPr>
          <p:cNvGrpSpPr/>
          <p:nvPr/>
        </p:nvGrpSpPr>
        <p:grpSpPr>
          <a:xfrm>
            <a:off x="4263240" y="1163245"/>
            <a:ext cx="4976421" cy="3276526"/>
            <a:chOff x="3796041" y="1163245"/>
            <a:chExt cx="5347959" cy="3276526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BF95A082-6E5B-5040-875B-F57C8AA46AB2}"/>
                </a:ext>
              </a:extLst>
            </p:cNvPr>
            <p:cNvGrpSpPr/>
            <p:nvPr/>
          </p:nvGrpSpPr>
          <p:grpSpPr>
            <a:xfrm>
              <a:off x="3796041" y="1163245"/>
              <a:ext cx="5347959" cy="3276526"/>
              <a:chOff x="3796041" y="1163245"/>
              <a:chExt cx="5347959" cy="3276526"/>
            </a:xfrm>
          </p:grpSpPr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31F5C066-8792-0541-9A4F-DE628A2000F4}"/>
                  </a:ext>
                </a:extLst>
              </p:cNvPr>
              <p:cNvGrpSpPr/>
              <p:nvPr/>
            </p:nvGrpSpPr>
            <p:grpSpPr>
              <a:xfrm>
                <a:off x="3796041" y="1163245"/>
                <a:ext cx="5347959" cy="3276526"/>
                <a:chOff x="3796041" y="1163245"/>
                <a:chExt cx="5347959" cy="3276526"/>
              </a:xfrm>
            </p:grpSpPr>
            <p:pic>
              <p:nvPicPr>
                <p:cNvPr id="11" name="Picture 10">
                  <a:extLst>
                    <a:ext uri="{FF2B5EF4-FFF2-40B4-BE49-F238E27FC236}">
                      <a16:creationId xmlns:a16="http://schemas.microsoft.com/office/drawing/2014/main" id="{0055C466-87B3-944A-9284-E7144E6FD2E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/>
                <a:stretch>
                  <a:fillRect/>
                </a:stretch>
              </p:blipFill>
              <p:spPr>
                <a:xfrm>
                  <a:off x="3796041" y="1163245"/>
                  <a:ext cx="5347959" cy="3061082"/>
                </a:xfrm>
                <a:prstGeom prst="rect">
                  <a:avLst/>
                </a:prstGeom>
              </p:spPr>
            </p:pic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4C24967F-C13E-5F4D-8DA9-2FF005970D49}"/>
                    </a:ext>
                  </a:extLst>
                </p:cNvPr>
                <p:cNvSpPr txBox="1"/>
                <p:nvPr/>
              </p:nvSpPr>
              <p:spPr>
                <a:xfrm>
                  <a:off x="4874052" y="4224327"/>
                  <a:ext cx="3412067" cy="21544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800" dirty="0">
                      <a:latin typeface="Open Sans" panose="020B0606030504020204" pitchFamily="34" charset="0"/>
                      <a:ea typeface="Open Sans" panose="020B0606030504020204" pitchFamily="34" charset="0"/>
                      <a:cs typeface="Open Sans" panose="020B0606030504020204" pitchFamily="34" charset="0"/>
                    </a:rPr>
                    <a:t>Courtesy of ICIMOD: </a:t>
                  </a:r>
                  <a:r>
                    <a:rPr lang="en-US" sz="800" dirty="0">
                      <a:latin typeface="Open Sans" panose="020B0606030504020204" pitchFamily="34" charset="0"/>
                      <a:ea typeface="Open Sans" panose="020B0606030504020204" pitchFamily="34" charset="0"/>
                      <a:cs typeface="Open Sans" panose="020B0606030504020204" pitchFamily="34" charset="0"/>
                      <a:hlinkClick r:id="rId3"/>
                    </a:rPr>
                    <a:t>http://tethys.icimod.org/apps/hiwat/</a:t>
                  </a:r>
                  <a:r>
                    <a:rPr lang="en-US" sz="800" dirty="0">
                      <a:latin typeface="Open Sans" panose="020B0606030504020204" pitchFamily="34" charset="0"/>
                      <a:ea typeface="Open Sans" panose="020B0606030504020204" pitchFamily="34" charset="0"/>
                      <a:cs typeface="Open Sans" panose="020B0606030504020204" pitchFamily="34" charset="0"/>
                    </a:rPr>
                    <a:t> </a:t>
                  </a:r>
                </a:p>
              </p:txBody>
            </p:sp>
          </p:grp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F4CE522D-6856-F849-8DFD-353A447FD41D}"/>
                  </a:ext>
                </a:extLst>
              </p:cNvPr>
              <p:cNvSpPr txBox="1"/>
              <p:nvPr/>
            </p:nvSpPr>
            <p:spPr>
              <a:xfrm>
                <a:off x="5581908" y="1919957"/>
                <a:ext cx="2089150" cy="215444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rgbClr val="00B050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800" b="1" dirty="0"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Probability of Moderate Hail Threat</a:t>
                </a:r>
              </a:p>
            </p:txBody>
          </p:sp>
        </p:grpSp>
        <p:sp>
          <p:nvSpPr>
            <p:cNvPr id="4" name="Freeform 3">
              <a:extLst>
                <a:ext uri="{FF2B5EF4-FFF2-40B4-BE49-F238E27FC236}">
                  <a16:creationId xmlns:a16="http://schemas.microsoft.com/office/drawing/2014/main" id="{B17CFC30-E343-FC47-AE78-023B4A40E25B}"/>
                </a:ext>
              </a:extLst>
            </p:cNvPr>
            <p:cNvSpPr/>
            <p:nvPr/>
          </p:nvSpPr>
          <p:spPr>
            <a:xfrm>
              <a:off x="5594350" y="1809750"/>
              <a:ext cx="2089150" cy="1765300"/>
            </a:xfrm>
            <a:custGeom>
              <a:avLst/>
              <a:gdLst>
                <a:gd name="connsiteX0" fmla="*/ 0 w 2089150"/>
                <a:gd name="connsiteY0" fmla="*/ 12700 h 1765300"/>
                <a:gd name="connsiteX1" fmla="*/ 101600 w 2089150"/>
                <a:gd name="connsiteY1" fmla="*/ 1758950 h 1765300"/>
                <a:gd name="connsiteX2" fmla="*/ 1028700 w 2089150"/>
                <a:gd name="connsiteY2" fmla="*/ 1727200 h 1765300"/>
                <a:gd name="connsiteX3" fmla="*/ 1987550 w 2089150"/>
                <a:gd name="connsiteY3" fmla="*/ 1765300 h 1765300"/>
                <a:gd name="connsiteX4" fmla="*/ 2089150 w 2089150"/>
                <a:gd name="connsiteY4" fmla="*/ 44450 h 1765300"/>
                <a:gd name="connsiteX5" fmla="*/ 1016000 w 2089150"/>
                <a:gd name="connsiteY5" fmla="*/ 0 h 1765300"/>
                <a:gd name="connsiteX6" fmla="*/ 0 w 2089150"/>
                <a:gd name="connsiteY6" fmla="*/ 12700 h 1765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89150" h="1765300">
                  <a:moveTo>
                    <a:pt x="0" y="12700"/>
                  </a:moveTo>
                  <a:lnTo>
                    <a:pt x="101600" y="1758950"/>
                  </a:lnTo>
                  <a:lnTo>
                    <a:pt x="1028700" y="1727200"/>
                  </a:lnTo>
                  <a:lnTo>
                    <a:pt x="1987550" y="1765300"/>
                  </a:lnTo>
                  <a:lnTo>
                    <a:pt x="2089150" y="44450"/>
                  </a:lnTo>
                  <a:lnTo>
                    <a:pt x="1016000" y="0"/>
                  </a:lnTo>
                  <a:lnTo>
                    <a:pt x="0" y="12700"/>
                  </a:lnTo>
                  <a:close/>
                </a:path>
              </a:pathLst>
            </a:cu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7" name="Rectangle 16">
            <a:extLst>
              <a:ext uri="{FF2B5EF4-FFF2-40B4-BE49-F238E27FC236}">
                <a16:creationId xmlns:a16="http://schemas.microsoft.com/office/drawing/2014/main" id="{527A42D8-2910-CC40-A0A4-790F529A5724}"/>
              </a:ext>
            </a:extLst>
          </p:cNvPr>
          <p:cNvSpPr/>
          <p:nvPr/>
        </p:nvSpPr>
        <p:spPr>
          <a:xfrm>
            <a:off x="400008" y="1027264"/>
            <a:ext cx="3772294" cy="94758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162E4D8-583A-A947-A69B-7DC585B73342}"/>
              </a:ext>
            </a:extLst>
          </p:cNvPr>
          <p:cNvSpPr/>
          <p:nvPr/>
        </p:nvSpPr>
        <p:spPr>
          <a:xfrm>
            <a:off x="388868" y="2509240"/>
            <a:ext cx="3799161" cy="457200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00637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2">
            <a:extLst>
              <a:ext uri="{FF2B5EF4-FFF2-40B4-BE49-F238E27FC236}">
                <a16:creationId xmlns:a16="http://schemas.microsoft.com/office/drawing/2014/main" id="{A13A4FF1-551D-2242-93FD-4A0C4B5031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3861" y="50799"/>
            <a:ext cx="7442258" cy="627460"/>
          </a:xfrm>
        </p:spPr>
        <p:txBody>
          <a:bodyPr/>
          <a:lstStyle/>
          <a:p>
            <a:r>
              <a:rPr lang="en-US" dirty="0"/>
              <a:t>Regional Modeling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C22C552-F83F-6743-8D83-BD469E774BCE}"/>
              </a:ext>
            </a:extLst>
          </p:cNvPr>
          <p:cNvSpPr txBox="1"/>
          <p:nvPr/>
        </p:nvSpPr>
        <p:spPr>
          <a:xfrm>
            <a:off x="119529" y="747425"/>
            <a:ext cx="5157321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48590" lvl="3"/>
            <a:r>
              <a:rPr lang="en-US" sz="1600" b="1" dirty="0">
                <a:solidFill>
                  <a:srgbClr val="267FB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1.   Limited Area Models </a:t>
            </a:r>
          </a:p>
          <a:p>
            <a:pPr marL="491490" lvl="5" indent="-342900" algn="just">
              <a:spcBef>
                <a:spcPts val="600"/>
              </a:spcBef>
              <a:buClr>
                <a:srgbClr val="267FB0"/>
              </a:buClr>
              <a:buSzPct val="70000"/>
              <a:buFont typeface="Wingdings" pitchFamily="2" charset="2"/>
              <a:buChar char="§"/>
            </a:pPr>
            <a:r>
              <a:rPr lang="en-US" sz="13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At scales less than 4km, some elements of convection are able to be resolved and thus these models are called </a:t>
            </a:r>
            <a:r>
              <a:rPr lang="en-US" sz="1300" b="1" i="1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“convection-permitting”</a:t>
            </a:r>
            <a:r>
              <a:rPr lang="en-US" sz="13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 . </a:t>
            </a:r>
          </a:p>
          <a:p>
            <a:pPr marL="491490" lvl="5" indent="-342900" algn="just">
              <a:spcBef>
                <a:spcPts val="600"/>
              </a:spcBef>
              <a:buClr>
                <a:srgbClr val="267FB0"/>
              </a:buClr>
              <a:buSzPct val="70000"/>
              <a:buFont typeface="Wingdings" pitchFamily="2" charset="2"/>
              <a:buChar char="§"/>
            </a:pPr>
            <a:r>
              <a:rPr lang="en-US" sz="13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Larger scale models (&gt;10km) typically require convective parameterizations, but critical assumptions are often violated in the intermediate or </a:t>
            </a:r>
            <a:r>
              <a:rPr lang="en-US" sz="1300" b="1" i="1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“gray zone”</a:t>
            </a:r>
            <a:r>
              <a:rPr lang="en-US" sz="13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.  </a:t>
            </a:r>
          </a:p>
          <a:p>
            <a:pPr marL="491490" lvl="5" indent="-342900" algn="just">
              <a:spcBef>
                <a:spcPts val="600"/>
              </a:spcBef>
              <a:buClr>
                <a:srgbClr val="267FB0"/>
              </a:buClr>
              <a:buSzPct val="70000"/>
              <a:buFont typeface="Wingdings" pitchFamily="2" charset="2"/>
              <a:buChar char="§"/>
            </a:pPr>
            <a:r>
              <a:rPr lang="en-US" sz="1300" b="1" i="1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Perturbed-physics ensembles </a:t>
            </a:r>
            <a:r>
              <a:rPr lang="en-US" sz="13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are used to provide better characterization of uncertainties by running simulations with multiple parameterization schemes.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204FD16-CB61-9449-B2BC-0308BA4FF294}"/>
              </a:ext>
            </a:extLst>
          </p:cNvPr>
          <p:cNvSpPr txBox="1"/>
          <p:nvPr/>
        </p:nvSpPr>
        <p:spPr>
          <a:xfrm>
            <a:off x="119529" y="3280748"/>
            <a:ext cx="9024471" cy="14311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48590" lvl="5">
              <a:spcBef>
                <a:spcPts val="600"/>
              </a:spcBef>
            </a:pPr>
            <a:r>
              <a:rPr lang="en-US" sz="1600" b="1" dirty="0">
                <a:solidFill>
                  <a:srgbClr val="267FB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Open Sans"/>
              </a:rPr>
              <a:t>2.   Initialization and Simulation</a:t>
            </a:r>
          </a:p>
          <a:p>
            <a:pPr marL="491490" lvl="2" indent="-342900">
              <a:spcBef>
                <a:spcPts val="600"/>
              </a:spcBef>
              <a:buClr>
                <a:srgbClr val="267FB0"/>
              </a:buClr>
              <a:buSzPct val="70000"/>
              <a:buFont typeface="Wingdings" pitchFamily="2" charset="2"/>
              <a:buChar char="§"/>
            </a:pPr>
            <a:r>
              <a:rPr 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Regional models require the supply of regional boundary conditions.</a:t>
            </a:r>
          </a:p>
          <a:p>
            <a:pPr marL="491490" lvl="2" indent="-342900">
              <a:spcBef>
                <a:spcPts val="600"/>
              </a:spcBef>
              <a:buClr>
                <a:srgbClr val="267FB0"/>
              </a:buClr>
              <a:buSzPct val="70000"/>
              <a:buFont typeface="Wingdings" pitchFamily="2" charset="2"/>
              <a:buChar char="§"/>
            </a:pPr>
            <a:r>
              <a:rPr 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Boundary conditions are provided by global weather forecast models and thus biases in those coarser models are inherited by the regional models.  </a:t>
            </a:r>
          </a:p>
          <a:p>
            <a:pPr marL="491490" lvl="2" indent="-342900">
              <a:spcBef>
                <a:spcPts val="600"/>
              </a:spcBef>
              <a:buClr>
                <a:srgbClr val="267FB0"/>
              </a:buClr>
              <a:buSzPct val="70000"/>
              <a:buFont typeface="Wingdings" pitchFamily="2" charset="2"/>
              <a:buChar char="§"/>
            </a:pPr>
            <a:r>
              <a:rPr 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Computational requirements are severe at high-resolution and thus simulations are shorter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4771E83A-3693-BD42-A8C1-8FD2570EE089}"/>
              </a:ext>
            </a:extLst>
          </p:cNvPr>
          <p:cNvGrpSpPr/>
          <p:nvPr/>
        </p:nvGrpSpPr>
        <p:grpSpPr>
          <a:xfrm>
            <a:off x="5340350" y="844550"/>
            <a:ext cx="3803650" cy="2736850"/>
            <a:chOff x="5080000" y="1917700"/>
            <a:chExt cx="3829050" cy="2653387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D51072D0-E901-FE43-8C6A-3D0160C3627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17003" t="37778" r="27420" b="19013"/>
            <a:stretch/>
          </p:blipFill>
          <p:spPr>
            <a:xfrm>
              <a:off x="5080000" y="1917700"/>
              <a:ext cx="3829050" cy="2222500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4514E8BD-C83F-8B46-A638-23441EF41671}"/>
                </a:ext>
              </a:extLst>
            </p:cNvPr>
            <p:cNvSpPr txBox="1"/>
            <p:nvPr/>
          </p:nvSpPr>
          <p:spPr>
            <a:xfrm>
              <a:off x="5626100" y="4140200"/>
              <a:ext cx="3017173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Example of Nested Regional Grids</a:t>
              </a:r>
            </a:p>
            <a:p>
              <a:r>
                <a:rPr lang="en-US" sz="8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Courtesy of Jon Case, ENSCO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5786315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2">
            <a:extLst>
              <a:ext uri="{FF2B5EF4-FFF2-40B4-BE49-F238E27FC236}">
                <a16:creationId xmlns:a16="http://schemas.microsoft.com/office/drawing/2014/main" id="{A13A4FF1-551D-2242-93FD-4A0C4B5031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3861" y="50799"/>
            <a:ext cx="7442258" cy="627460"/>
          </a:xfrm>
        </p:spPr>
        <p:txBody>
          <a:bodyPr/>
          <a:lstStyle/>
          <a:p>
            <a:r>
              <a:rPr lang="en-US" dirty="0"/>
              <a:t>Integration and Delivery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FDD9D5DB-C98F-2F45-92DC-7F0798B55617}"/>
              </a:ext>
            </a:extLst>
          </p:cNvPr>
          <p:cNvGrpSpPr/>
          <p:nvPr/>
        </p:nvGrpSpPr>
        <p:grpSpPr>
          <a:xfrm>
            <a:off x="788204" y="1003844"/>
            <a:ext cx="7632434" cy="869182"/>
            <a:chOff x="426746" y="3280573"/>
            <a:chExt cx="11287709" cy="869182"/>
          </a:xfrm>
        </p:grpSpPr>
        <p:sp>
          <p:nvSpPr>
            <p:cNvPr id="6" name="Can 5">
              <a:extLst>
                <a:ext uri="{FF2B5EF4-FFF2-40B4-BE49-F238E27FC236}">
                  <a16:creationId xmlns:a16="http://schemas.microsoft.com/office/drawing/2014/main" id="{E2ABBC6D-36FB-574A-B991-E264767404B1}"/>
                </a:ext>
              </a:extLst>
            </p:cNvPr>
            <p:cNvSpPr/>
            <p:nvPr/>
          </p:nvSpPr>
          <p:spPr>
            <a:xfrm rot="5400000">
              <a:off x="5661409" y="-1671249"/>
              <a:ext cx="869182" cy="10772826"/>
            </a:xfrm>
            <a:prstGeom prst="can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ight Arrow 6">
              <a:extLst>
                <a:ext uri="{FF2B5EF4-FFF2-40B4-BE49-F238E27FC236}">
                  <a16:creationId xmlns:a16="http://schemas.microsoft.com/office/drawing/2014/main" id="{867398F7-9BA4-964A-B17E-0A913ED38A6F}"/>
                </a:ext>
              </a:extLst>
            </p:cNvPr>
            <p:cNvSpPr/>
            <p:nvPr/>
          </p:nvSpPr>
          <p:spPr>
            <a:xfrm>
              <a:off x="426746" y="3483633"/>
              <a:ext cx="1447800" cy="463062"/>
            </a:xfrm>
            <a:prstGeom prst="rightArrow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ight Arrow 7">
              <a:extLst>
                <a:ext uri="{FF2B5EF4-FFF2-40B4-BE49-F238E27FC236}">
                  <a16:creationId xmlns:a16="http://schemas.microsoft.com/office/drawing/2014/main" id="{F5A7820A-26E9-2244-9D34-606D73570F73}"/>
                </a:ext>
              </a:extLst>
            </p:cNvPr>
            <p:cNvSpPr/>
            <p:nvPr/>
          </p:nvSpPr>
          <p:spPr>
            <a:xfrm>
              <a:off x="2932582" y="3483633"/>
              <a:ext cx="1447800" cy="463062"/>
            </a:xfrm>
            <a:prstGeom prst="rightArrow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ight Arrow 8">
              <a:extLst>
                <a:ext uri="{FF2B5EF4-FFF2-40B4-BE49-F238E27FC236}">
                  <a16:creationId xmlns:a16="http://schemas.microsoft.com/office/drawing/2014/main" id="{9EAD876B-A675-284D-A5AB-CCA810591697}"/>
                </a:ext>
              </a:extLst>
            </p:cNvPr>
            <p:cNvSpPr/>
            <p:nvPr/>
          </p:nvSpPr>
          <p:spPr>
            <a:xfrm>
              <a:off x="10266655" y="3513379"/>
              <a:ext cx="1447800" cy="463062"/>
            </a:xfrm>
            <a:prstGeom prst="rightArrow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ight Arrow 9">
              <a:extLst>
                <a:ext uri="{FF2B5EF4-FFF2-40B4-BE49-F238E27FC236}">
                  <a16:creationId xmlns:a16="http://schemas.microsoft.com/office/drawing/2014/main" id="{B9A77570-450F-354F-9526-6B337C7855B7}"/>
                </a:ext>
              </a:extLst>
            </p:cNvPr>
            <p:cNvSpPr/>
            <p:nvPr/>
          </p:nvSpPr>
          <p:spPr>
            <a:xfrm>
              <a:off x="8018579" y="3503720"/>
              <a:ext cx="1447800" cy="463062"/>
            </a:xfrm>
            <a:prstGeom prst="rightArrow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ight Arrow 10">
              <a:extLst>
                <a:ext uri="{FF2B5EF4-FFF2-40B4-BE49-F238E27FC236}">
                  <a16:creationId xmlns:a16="http://schemas.microsoft.com/office/drawing/2014/main" id="{4168286A-C1DC-9D45-B88A-0DD8D545E62D}"/>
                </a:ext>
              </a:extLst>
            </p:cNvPr>
            <p:cNvSpPr/>
            <p:nvPr/>
          </p:nvSpPr>
          <p:spPr>
            <a:xfrm>
              <a:off x="5476521" y="3494305"/>
              <a:ext cx="1447800" cy="463062"/>
            </a:xfrm>
            <a:prstGeom prst="rightArrow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57F0D7C2-BE65-FC40-B5BD-3DFD2066B984}"/>
              </a:ext>
            </a:extLst>
          </p:cNvPr>
          <p:cNvSpPr txBox="1"/>
          <p:nvPr/>
        </p:nvSpPr>
        <p:spPr>
          <a:xfrm>
            <a:off x="691763" y="1980900"/>
            <a:ext cx="298671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Weather and Climate Forecasts</a:t>
            </a:r>
          </a:p>
          <a:p>
            <a:r>
              <a:rPr lang="en-US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Data Providers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D5615F4-D510-1D47-B9AA-62C5B5EE2AA3}"/>
              </a:ext>
            </a:extLst>
          </p:cNvPr>
          <p:cNvSpPr txBox="1"/>
          <p:nvPr/>
        </p:nvSpPr>
        <p:spPr>
          <a:xfrm>
            <a:off x="7486666" y="2060194"/>
            <a:ext cx="107112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End Users</a:t>
            </a:r>
          </a:p>
        </p:txBody>
      </p:sp>
      <p:pic>
        <p:nvPicPr>
          <p:cNvPr id="16" name="Graphic 15" descr="Database outline">
            <a:extLst>
              <a:ext uri="{FF2B5EF4-FFF2-40B4-BE49-F238E27FC236}">
                <a16:creationId xmlns:a16="http://schemas.microsoft.com/office/drawing/2014/main" id="{0789E3EC-2242-D44D-B3B3-F84D6CF054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89794" y="1010981"/>
            <a:ext cx="914400" cy="914400"/>
          </a:xfrm>
          <a:prstGeom prst="rect">
            <a:avLst/>
          </a:prstGeom>
        </p:spPr>
      </p:pic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74790519-AD35-5040-B43D-A956D17A4B35}"/>
              </a:ext>
            </a:extLst>
          </p:cNvPr>
          <p:cNvSpPr txBox="1">
            <a:spLocks/>
          </p:cNvSpPr>
          <p:nvPr/>
        </p:nvSpPr>
        <p:spPr>
          <a:xfrm>
            <a:off x="320082" y="2684361"/>
            <a:ext cx="8603025" cy="15607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861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2060"/>
              </a:buClr>
              <a:buSzPts val="1260"/>
              <a:buFont typeface="Arial"/>
              <a:buChar char="•"/>
              <a:defRPr sz="1400" b="0" i="0" u="none" strike="noStrike" cap="none">
                <a:solidFill>
                  <a:srgbClr val="00206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marR="0" lvl="1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Clr>
                <a:srgbClr val="267FB0"/>
              </a:buClr>
              <a:buSzPct val="70000"/>
              <a:buFont typeface="Wingdings" pitchFamily="2" charset="2"/>
              <a:buChar char="§"/>
            </a:pPr>
            <a:r>
              <a:rPr lang="en-US" sz="1600" b="1" dirty="0">
                <a:solidFill>
                  <a:srgbClr val="267FB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Data archival, distribution, and visualization are also critical elements</a:t>
            </a:r>
          </a:p>
          <a:p>
            <a:pPr lvl="1">
              <a:spcBef>
                <a:spcPts val="1000"/>
              </a:spcBef>
              <a:buClr>
                <a:srgbClr val="267FB0"/>
              </a:buClr>
              <a:buSzPct val="70000"/>
              <a:buFont typeface="Wingdings" pitchFamily="2" charset="2"/>
              <a:buChar char="§"/>
            </a:pPr>
            <a:r>
              <a:rPr 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Common data formats include NetCDF-4/HDF and Gridded Binary (GRIB/GRIB2)</a:t>
            </a:r>
          </a:p>
          <a:p>
            <a:pPr lvl="1">
              <a:spcBef>
                <a:spcPts val="1000"/>
              </a:spcBef>
              <a:buClr>
                <a:srgbClr val="267FB0"/>
              </a:buClr>
              <a:buSzPct val="70000"/>
              <a:buFont typeface="Wingdings" pitchFamily="2" charset="2"/>
              <a:buChar char="§"/>
            </a:pPr>
            <a:r>
              <a:rPr 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 widely used file server technology is Unidata’s Thematic Real-time Environmental Distributed Data Services (THREDDS). This supports most common formats, multiple forms of data access endpoints (WMS, WCS, </a:t>
            </a:r>
            <a:r>
              <a:rPr lang="en-US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OPeNDAP</a:t>
            </a:r>
            <a:r>
              <a:rPr 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etc.), allows virtual aggregation of datasets, and efficient subsetting services.</a:t>
            </a:r>
          </a:p>
        </p:txBody>
      </p:sp>
      <p:pic>
        <p:nvPicPr>
          <p:cNvPr id="22" name="Graphic 21" descr="Laptop outline">
            <a:extLst>
              <a:ext uri="{FF2B5EF4-FFF2-40B4-BE49-F238E27FC236}">
                <a16:creationId xmlns:a16="http://schemas.microsoft.com/office/drawing/2014/main" id="{CC55E59C-DF48-CF44-B3B9-1CD196A545E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407962" y="1143915"/>
            <a:ext cx="736038" cy="736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461628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B83BF82-049E-0D42-AE1C-1A41113509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92218" y="916032"/>
            <a:ext cx="8545543" cy="3699362"/>
          </a:xfrm>
        </p:spPr>
        <p:txBody>
          <a:bodyPr/>
          <a:lstStyle/>
          <a:p>
            <a:r>
              <a:rPr lang="en-US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Whether assessing yields forecasts, conducting regional drought outlooks, or developing an early warning system for severe weather threats, the infrastructure of Weather &amp; Climate forecast information production is essential.</a:t>
            </a:r>
          </a:p>
          <a:p>
            <a:pPr>
              <a:spcBef>
                <a:spcPts val="1400"/>
              </a:spcBef>
            </a:pPr>
            <a:r>
              <a:rPr lang="en-US" sz="1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Weather and Climate Forecasting Infrastructure</a:t>
            </a:r>
          </a:p>
          <a:p>
            <a:pPr lvl="1">
              <a:spcBef>
                <a:spcPts val="1000"/>
              </a:spcBef>
            </a:pPr>
            <a:r>
              <a:rPr lang="en-US" sz="15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Government, Research, and Private organizations with differing mandates</a:t>
            </a:r>
          </a:p>
          <a:p>
            <a:pPr lvl="1">
              <a:spcBef>
                <a:spcPts val="1000"/>
              </a:spcBef>
            </a:pPr>
            <a:r>
              <a:rPr lang="en-US" sz="15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Integrating observations into complex global numerical weather prediction (NWP) and coupled Earth System Models</a:t>
            </a:r>
          </a:p>
          <a:p>
            <a:pPr lvl="1">
              <a:spcBef>
                <a:spcPts val="1000"/>
              </a:spcBef>
            </a:pPr>
            <a:r>
              <a:rPr lang="en-US" sz="15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Making forecasts at short, medium-range, subseasonal to seasonal, and interannual to interdecadal time horizons</a:t>
            </a:r>
          </a:p>
          <a:p>
            <a:pPr lvl="1">
              <a:spcBef>
                <a:spcPts val="1000"/>
              </a:spcBef>
            </a:pPr>
            <a:r>
              <a:rPr lang="en-US" sz="15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Placing those forecasts into context with historical reanalyses and hindcasts</a:t>
            </a:r>
          </a:p>
          <a:p>
            <a:pPr lvl="1">
              <a:spcBef>
                <a:spcPts val="1000"/>
              </a:spcBef>
            </a:pPr>
            <a:r>
              <a:rPr lang="en-US" sz="15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And developing information products for end-users through use of application models and visualization tools</a:t>
            </a:r>
          </a:p>
        </p:txBody>
      </p:sp>
      <p:sp>
        <p:nvSpPr>
          <p:cNvPr id="4" name="Title 2">
            <a:extLst>
              <a:ext uri="{FF2B5EF4-FFF2-40B4-BE49-F238E27FC236}">
                <a16:creationId xmlns:a16="http://schemas.microsoft.com/office/drawing/2014/main" id="{CB09203F-8BED-AA48-B5C4-2AD25B8EE6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3861" y="50799"/>
            <a:ext cx="7442258" cy="627460"/>
          </a:xfrm>
        </p:spPr>
        <p:txBody>
          <a:bodyPr/>
          <a:lstStyle/>
          <a:p>
            <a:r>
              <a:rPr lang="en-US" dirty="0"/>
              <a:t>The Big Picture</a:t>
            </a:r>
          </a:p>
        </p:txBody>
      </p:sp>
    </p:spTree>
    <p:extLst>
      <p:ext uri="{BB962C8B-B14F-4D97-AF65-F5344CB8AC3E}">
        <p14:creationId xmlns:p14="http://schemas.microsoft.com/office/powerpoint/2010/main" val="2604354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2007-2010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Theme2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Georgia">
      <a:majorFont>
        <a:latin typeface="Georgia" panose="020405020504050203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 panose="020405020504050203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718E9C"/>
        </a:solidFill>
        <a:ln w="92075"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Servir Highlights_20191028" id="{A7FD4D31-B20B-B74B-82AF-C8AC2278C00A}" vid="{03EC6B61-F944-B646-B827-3DC62659C544}"/>
    </a:ext>
  </a:extLst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4642</TotalTime>
  <Words>1791</Words>
  <Application>Microsoft Macintosh PowerPoint</Application>
  <PresentationFormat>On-screen Show (16:9)</PresentationFormat>
  <Paragraphs>198</Paragraphs>
  <Slides>18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18</vt:i4>
      </vt:variant>
    </vt:vector>
  </HeadingPairs>
  <TitlesOfParts>
    <vt:vector size="25" baseType="lpstr">
      <vt:lpstr>Open Sans</vt:lpstr>
      <vt:lpstr>Georgia</vt:lpstr>
      <vt:lpstr>Calibri</vt:lpstr>
      <vt:lpstr>Arial</vt:lpstr>
      <vt:lpstr>Wingdings</vt:lpstr>
      <vt:lpstr>Office Theme</vt:lpstr>
      <vt:lpstr>1_Theme2</vt:lpstr>
      <vt:lpstr>March 31, 2021 | Gates Foundation Learning Lesson  Weather and Climate: Data in Action</vt:lpstr>
      <vt:lpstr>Weather and Climate Services</vt:lpstr>
      <vt:lpstr>Example 1: Crop Yield Forecasting</vt:lpstr>
      <vt:lpstr>Example 1: Crop Yield Forecasting</vt:lpstr>
      <vt:lpstr>Global Weather Forecasting 101</vt:lpstr>
      <vt:lpstr>Global Weather Forecasting 101</vt:lpstr>
      <vt:lpstr>Global Weather Forecasting Examples</vt:lpstr>
      <vt:lpstr>Example 2: Regional Drought Outlook</vt:lpstr>
      <vt:lpstr>Example 2: Regional Drought Outlook</vt:lpstr>
      <vt:lpstr>Subseasonal and Seasonal Forecasting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Regional Modeling</vt:lpstr>
      <vt:lpstr>Integration and Delivery</vt:lpstr>
      <vt:lpstr>The Big Picture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APRIL 23 | JWG SERVIR 2020 JOINT WORKING GROUP</dc:title>
  <cp:lastModifiedBy>Roberts, Brent (MSFC-ST11)</cp:lastModifiedBy>
  <cp:revision>264</cp:revision>
  <dcterms:modified xsi:type="dcterms:W3CDTF">2021-03-29T21:45:17Z</dcterms:modified>
</cp:coreProperties>
</file>