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96" r:id="rId3"/>
    <p:sldId id="382" r:id="rId4"/>
    <p:sldId id="398" r:id="rId5"/>
    <p:sldId id="385" r:id="rId6"/>
    <p:sldId id="395" r:id="rId7"/>
    <p:sldId id="383" r:id="rId8"/>
    <p:sldId id="371" r:id="rId9"/>
    <p:sldId id="384" r:id="rId10"/>
    <p:sldId id="372" r:id="rId11"/>
    <p:sldId id="373" r:id="rId12"/>
    <p:sldId id="374" r:id="rId13"/>
    <p:sldId id="378" r:id="rId14"/>
    <p:sldId id="376" r:id="rId15"/>
    <p:sldId id="393" r:id="rId16"/>
    <p:sldId id="392" r:id="rId17"/>
    <p:sldId id="377" r:id="rId18"/>
    <p:sldId id="301" r:id="rId19"/>
    <p:sldId id="394" r:id="rId20"/>
    <p:sldId id="397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456B5C"/>
    <a:srgbClr val="433EFC"/>
    <a:srgbClr val="FFFF66"/>
    <a:srgbClr val="FF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65" autoAdjust="0"/>
    <p:restoredTop sz="95701"/>
  </p:normalViewPr>
  <p:slideViewPr>
    <p:cSldViewPr>
      <p:cViewPr varScale="1">
        <p:scale>
          <a:sx n="124" d="100"/>
          <a:sy n="124" d="100"/>
        </p:scale>
        <p:origin x="164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-2432"/>
    </p:cViewPr>
  </p:sorterViewPr>
  <p:notesViewPr>
    <p:cSldViewPr>
      <p:cViewPr varScale="1">
        <p:scale>
          <a:sx n="56" d="100"/>
          <a:sy n="56" d="100"/>
        </p:scale>
        <p:origin x="-185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FontTx/>
              <a:buNone/>
              <a:defRPr sz="1200" b="0"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FontTx/>
              <a:buNone/>
              <a:defRPr sz="1200" b="0"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FontTx/>
              <a:buNone/>
              <a:defRPr sz="1200" b="0"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FontTx/>
              <a:buNone/>
              <a:defRPr sz="1200" b="0"/>
            </a:lvl1pPr>
          </a:lstStyle>
          <a:p>
            <a:fld id="{A4413FC3-7A27-0B43-BD51-EC7D5002D72D}" type="slidenum">
              <a:rPr lang="en-US" altLang="x-none"/>
              <a:pPr/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FontTx/>
              <a:buNone/>
              <a:defRPr sz="1200" b="0"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FontTx/>
              <a:buNone/>
              <a:defRPr sz="1200" b="0"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FontTx/>
              <a:buNone/>
              <a:defRPr sz="1200" b="0"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FontTx/>
              <a:buNone/>
              <a:defRPr sz="1200" b="0"/>
            </a:lvl1pPr>
          </a:lstStyle>
          <a:p>
            <a:fld id="{54B53316-1CFA-6041-B8AF-04887146F3EE}" type="slidenum">
              <a:rPr lang="en-US" altLang="x-none"/>
              <a:pPr/>
              <a:t>‹#›</a:t>
            </a:fld>
            <a:endParaRPr lang="en-US" alt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>
              <a:latin typeface="Arial" charset="0"/>
              <a:ea typeface="ＭＳ Ｐゴシック" charset="-128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318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318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318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318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318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318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318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318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1C6B1DE-3F71-F745-B4A8-98A506EE795B}" type="slidenum">
              <a:rPr lang="en-US" altLang="x-none" sz="1200" b="0"/>
              <a:pPr eaLnBrk="1" hangingPunct="1"/>
              <a:t>1</a:t>
            </a:fld>
            <a:endParaRPr lang="en-US" altLang="x-none" sz="1200" b="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>
              <a:latin typeface="Arial" charset="0"/>
              <a:ea typeface="ＭＳ Ｐゴシック" charset="-128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9318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360FD64-8057-BF48-8840-26BF161D0B47}" type="slidenum">
              <a:rPr lang="en-US" altLang="x-none" sz="1200" b="0"/>
              <a:pPr eaLnBrk="1" hangingPunct="1"/>
              <a:t>2</a:t>
            </a:fld>
            <a:endParaRPr lang="en-US" altLang="x-none" sz="1200" b="0" dirty="0"/>
          </a:p>
        </p:txBody>
      </p:sp>
    </p:spTree>
    <p:extLst>
      <p:ext uri="{BB962C8B-B14F-4D97-AF65-F5344CB8AC3E}">
        <p14:creationId xmlns:p14="http://schemas.microsoft.com/office/powerpoint/2010/main" val="87093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53316-1CFA-6041-B8AF-04887146F3EE}" type="slidenum">
              <a:rPr lang="en-US" altLang="x-none" smtClean="0"/>
              <a:pPr/>
              <a:t>8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987794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53316-1CFA-6041-B8AF-04887146F3EE}" type="slidenum">
              <a:rPr lang="en-US" altLang="x-none" smtClean="0"/>
              <a:pPr/>
              <a:t>12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26393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77000"/>
            <a:ext cx="3352800" cy="247650"/>
          </a:xfrm>
          <a:ln/>
        </p:spPr>
        <p:txBody>
          <a:bodyPr/>
          <a:lstStyle>
            <a:lvl1pPr algn="r" defTabSz="914400" eaLnBrk="0" hangingPunct="0">
              <a:defRPr/>
            </a:lvl1pPr>
          </a:lstStyle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‹#›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966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77000"/>
            <a:ext cx="3352800" cy="247650"/>
          </a:xfrm>
          <a:prstGeom prst="rect">
            <a:avLst/>
          </a:prstGeom>
          <a:ln/>
        </p:spPr>
        <p:txBody>
          <a:bodyPr/>
          <a:lstStyle>
            <a:lvl1pPr algn="r" defTabSz="914400" eaLnBrk="0" hangingPunct="0">
              <a:defRPr/>
            </a:lvl1pPr>
          </a:lstStyle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‹#›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54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00800"/>
            <a:ext cx="3352800" cy="323850"/>
          </a:xfrm>
          <a:prstGeom prst="rect">
            <a:avLst/>
          </a:prstGeom>
          <a:ln/>
        </p:spPr>
        <p:txBody>
          <a:bodyPr/>
          <a:lstStyle>
            <a:lvl1pPr algn="r" defTabSz="914400" eaLnBrk="0" hangingPunct="0">
              <a:defRPr/>
            </a:lvl1pPr>
          </a:lstStyle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‹#›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438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77000"/>
            <a:ext cx="3352800" cy="247650"/>
          </a:xfrm>
          <a:prstGeom prst="rect">
            <a:avLst/>
          </a:prstGeom>
          <a:ln/>
        </p:spPr>
        <p:txBody>
          <a:bodyPr/>
          <a:lstStyle>
            <a:lvl1pPr algn="r" defTabSz="914400" eaLnBrk="0" hangingPunct="0">
              <a:defRPr/>
            </a:lvl1pPr>
          </a:lstStyle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‹#›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25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00800"/>
            <a:ext cx="3352800" cy="323850"/>
          </a:xfrm>
          <a:prstGeom prst="rect">
            <a:avLst/>
          </a:prstGeom>
          <a:ln/>
        </p:spPr>
        <p:txBody>
          <a:bodyPr/>
          <a:lstStyle>
            <a:lvl1pPr algn="r" defTabSz="914400" eaLnBrk="0" hangingPunct="0">
              <a:defRPr/>
            </a:lvl1pPr>
          </a:lstStyle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‹#›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8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00800"/>
            <a:ext cx="3352800" cy="3238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59DE-4FA3-4E4C-97B3-4BF4A11E27FD}" type="slidenum">
              <a:rPr lang="en-US" sz="1400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</a:rPr>
              <a:pPr>
                <a:defRPr/>
              </a:pPr>
              <a:t>‹#›</a:t>
            </a:fld>
            <a:endParaRPr lang="en-US" sz="1400" dirty="0">
              <a:solidFill>
                <a:srgbClr val="000000"/>
              </a:solidFill>
              <a:latin typeface="Calibri" charset="0"/>
              <a:ea typeface="ＭＳ Ｐゴシック" pitchFamily="33" charset="-128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610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00800"/>
            <a:ext cx="3352800" cy="3238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59DE-4FA3-4E4C-97B3-4BF4A11E27FD}" type="slidenum">
              <a:rPr lang="en-US" sz="1400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</a:rPr>
              <a:pPr>
                <a:defRPr/>
              </a:pPr>
              <a:t>‹#›</a:t>
            </a:fld>
            <a:endParaRPr lang="en-US" sz="1400" dirty="0">
              <a:solidFill>
                <a:srgbClr val="000000"/>
              </a:solidFill>
              <a:latin typeface="Calibri" charset="0"/>
              <a:ea typeface="ＭＳ Ｐゴシック" pitchFamily="33" charset="-128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5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77000"/>
            <a:ext cx="3352800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59DE-4FA3-4E4C-97B3-4BF4A11E27FD}" type="slidenum">
              <a:rPr lang="en-US" sz="1400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</a:rPr>
              <a:pPr>
                <a:defRPr/>
              </a:pPr>
              <a:t>‹#›</a:t>
            </a:fld>
            <a:endParaRPr lang="en-US" sz="1400" dirty="0">
              <a:solidFill>
                <a:srgbClr val="000000"/>
              </a:solidFill>
              <a:latin typeface="Calibri" charset="0"/>
              <a:ea typeface="ＭＳ Ｐゴシック" pitchFamily="33" charset="-128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10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00800"/>
            <a:ext cx="3352800" cy="3238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59DE-4FA3-4E4C-97B3-4BF4A11E27FD}" type="slidenum">
              <a:rPr lang="en-US" sz="1400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</a:rPr>
              <a:pPr>
                <a:defRPr/>
              </a:pPr>
              <a:t>‹#›</a:t>
            </a:fld>
            <a:endParaRPr lang="en-US" sz="1400" dirty="0">
              <a:solidFill>
                <a:srgbClr val="000000"/>
              </a:solidFill>
              <a:latin typeface="Calibri" charset="0"/>
              <a:ea typeface="ＭＳ Ｐゴシック" pitchFamily="33" charset="-128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82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77000"/>
            <a:ext cx="3352800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59DE-4FA3-4E4C-97B3-4BF4A11E27FD}" type="slidenum">
              <a:rPr lang="en-US" sz="1400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</a:rPr>
              <a:pPr>
                <a:defRPr/>
              </a:pPr>
              <a:t>‹#›</a:t>
            </a:fld>
            <a:endParaRPr lang="en-US" sz="1400" dirty="0">
              <a:solidFill>
                <a:srgbClr val="000000"/>
              </a:solidFill>
              <a:latin typeface="Calibri" charset="0"/>
              <a:ea typeface="ＭＳ Ｐゴシック" pitchFamily="33" charset="-128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81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562600" y="6477000"/>
            <a:ext cx="3352800" cy="2476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59DE-4FA3-4E4C-97B3-4BF4A11E27FD}" type="slidenum">
              <a:rPr lang="en-US" sz="1400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</a:rPr>
              <a:pPr>
                <a:defRPr/>
              </a:pPr>
              <a:t>‹#›</a:t>
            </a:fld>
            <a:endParaRPr lang="en-US" sz="1400" dirty="0">
              <a:solidFill>
                <a:srgbClr val="000000"/>
              </a:solidFill>
              <a:latin typeface="Calibri" charset="0"/>
              <a:ea typeface="ＭＳ Ｐゴシック" pitchFamily="33" charset="-128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3124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62600" y="6400800"/>
            <a:ext cx="33528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0" hangingPunct="0">
              <a:spcBef>
                <a:spcPct val="0"/>
              </a:spcBef>
              <a:buFontTx/>
              <a:buNone/>
              <a:defRPr sz="1400">
                <a:latin typeface="Arial" pitchFamily="-112" charset="0"/>
                <a:ea typeface="+mn-ea"/>
                <a:cs typeface="+mn-cs"/>
              </a:defRPr>
            </a:lvl1pPr>
          </a:lstStyle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‹#›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pic>
        <p:nvPicPr>
          <p:cNvPr id="2" name="Picture 15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28600"/>
            <a:ext cx="9144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Arial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Arial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Arial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 i="1">
          <a:solidFill>
            <a:schemeClr val="tx2"/>
          </a:solidFill>
          <a:latin typeface="Arial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1200"/>
        </a:spcAft>
        <a:buChar char="•"/>
        <a:defRPr b="1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ts val="1200"/>
        </a:spcAft>
        <a:buChar char="–"/>
        <a:defRPr b="1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ts val="1200"/>
        </a:spcAft>
        <a:buChar char="•"/>
        <a:defRPr b="1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ts val="1200"/>
        </a:spcAft>
        <a:buChar char="–"/>
        <a:defRPr b="1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ts val="120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x-none" i="0" dirty="0">
                <a:ea typeface="ＭＳ Ｐゴシック" charset="-128"/>
              </a:rPr>
              <a:t>Space Launch System Design:</a:t>
            </a:r>
            <a:br>
              <a:rPr lang="en-US" altLang="x-none" i="0" dirty="0">
                <a:ea typeface="ＭＳ Ｐゴシック" charset="-128"/>
              </a:rPr>
            </a:br>
            <a:r>
              <a:rPr lang="en-US" altLang="x-none" i="0" dirty="0">
                <a:ea typeface="ＭＳ Ｐゴシック" charset="-128"/>
              </a:rPr>
              <a:t>A Statistical Engineering Case Study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438400"/>
            <a:ext cx="7315200" cy="3124200"/>
          </a:xfrm>
        </p:spPr>
        <p:txBody>
          <a:bodyPr/>
          <a:lstStyle/>
          <a:p>
            <a:pPr eaLnBrk="1" hangingPunct="1">
              <a:spcAft>
                <a:spcPct val="0"/>
              </a:spcAft>
            </a:pPr>
            <a:endParaRPr lang="en-US" altLang="x-none" dirty="0">
              <a:ea typeface="ＭＳ Ｐゴシック" charset="-128"/>
            </a:endParaRPr>
          </a:p>
          <a:p>
            <a:pPr eaLnBrk="1" hangingPunct="1">
              <a:spcAft>
                <a:spcPct val="0"/>
              </a:spcAft>
            </a:pPr>
            <a:r>
              <a:rPr lang="en-US" altLang="x-none" dirty="0">
                <a:ea typeface="ＭＳ Ｐゴシック" charset="-128"/>
              </a:rPr>
              <a:t>Peter A. Parker, Ph.D., P.E.</a:t>
            </a:r>
          </a:p>
          <a:p>
            <a:pPr eaLnBrk="1" hangingPunct="1">
              <a:spcAft>
                <a:spcPct val="0"/>
              </a:spcAft>
            </a:pPr>
            <a:r>
              <a:rPr lang="en-US" altLang="x-none" sz="1600" b="0" i="1" dirty="0">
                <a:ea typeface="ＭＳ Ｐゴシック" charset="-128"/>
              </a:rPr>
              <a:t>peter.a.parker@nasa.gov</a:t>
            </a:r>
          </a:p>
          <a:p>
            <a:pPr eaLnBrk="1" hangingPunct="1">
              <a:spcAft>
                <a:spcPct val="0"/>
              </a:spcAft>
            </a:pPr>
            <a:r>
              <a:rPr lang="en-US" altLang="x-none" sz="1600" b="0" i="1" dirty="0">
                <a:ea typeface="ＭＳ Ｐゴシック" charset="-128"/>
              </a:rPr>
              <a:t>National Aeronautics and Space Administration</a:t>
            </a:r>
          </a:p>
          <a:p>
            <a:pPr eaLnBrk="1" hangingPunct="1">
              <a:spcAft>
                <a:spcPct val="0"/>
              </a:spcAft>
            </a:pPr>
            <a:r>
              <a:rPr lang="en-US" altLang="x-none" sz="1600" b="0" i="1" dirty="0">
                <a:ea typeface="ＭＳ Ｐゴシック" charset="-128"/>
              </a:rPr>
              <a:t>Langley Research Center</a:t>
            </a:r>
          </a:p>
          <a:p>
            <a:pPr eaLnBrk="1" hangingPunct="1">
              <a:spcAft>
                <a:spcPct val="0"/>
              </a:spcAft>
            </a:pPr>
            <a:r>
              <a:rPr lang="en-US" altLang="x-none" sz="1600" b="0" i="1" dirty="0">
                <a:ea typeface="ＭＳ Ｐゴシック" charset="-128"/>
              </a:rPr>
              <a:t>Hampton, Virginia, USA</a:t>
            </a:r>
          </a:p>
          <a:p>
            <a:pPr eaLnBrk="1" hangingPunct="1">
              <a:spcAft>
                <a:spcPct val="0"/>
              </a:spcAft>
            </a:pPr>
            <a:endParaRPr lang="en-US" altLang="x-none" sz="1600" b="0" dirty="0">
              <a:ea typeface="ＭＳ Ｐゴシック" charset="-128"/>
            </a:endParaRPr>
          </a:p>
          <a:p>
            <a:pPr eaLnBrk="1" hangingPunct="1">
              <a:spcAft>
                <a:spcPct val="0"/>
              </a:spcAft>
            </a:pPr>
            <a:r>
              <a:rPr lang="en-US" altLang="x-none" sz="1600" b="0" dirty="0">
                <a:ea typeface="ＭＳ Ｐゴシック" charset="-128"/>
              </a:rPr>
              <a:t>April 12, 2021</a:t>
            </a:r>
          </a:p>
          <a:p>
            <a:pPr eaLnBrk="1" hangingPunct="1">
              <a:spcAft>
                <a:spcPct val="0"/>
              </a:spcAft>
            </a:pPr>
            <a:r>
              <a:rPr lang="en-US" altLang="x-none" sz="1600" b="0" dirty="0">
                <a:ea typeface="ＭＳ Ｐゴシック" charset="-128"/>
              </a:rPr>
              <a:t>Defense and Aerospace Test and Analysis Workshop</a:t>
            </a:r>
          </a:p>
          <a:p>
            <a:pPr eaLnBrk="1" hangingPunct="1">
              <a:spcAft>
                <a:spcPct val="0"/>
              </a:spcAft>
            </a:pPr>
            <a:r>
              <a:rPr lang="en-US" altLang="x-none" sz="1600" b="0" dirty="0">
                <a:ea typeface="ＭＳ Ｐゴシック" charset="-128"/>
              </a:rPr>
              <a:t>DATAWorks 2021</a:t>
            </a:r>
          </a:p>
        </p:txBody>
      </p:sp>
      <p:grpSp>
        <p:nvGrpSpPr>
          <p:cNvPr id="4" name="Group 12"/>
          <p:cNvGrpSpPr/>
          <p:nvPr/>
        </p:nvGrpSpPr>
        <p:grpSpPr>
          <a:xfrm>
            <a:off x="280988" y="5791200"/>
            <a:ext cx="8610600" cy="925513"/>
            <a:chOff x="280988" y="5791200"/>
            <a:chExt cx="8610600" cy="925513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pic>
          <p:nvPicPr>
            <p:cNvPr id="5" name="Picture 10" descr="123smal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62200" y="5791200"/>
              <a:ext cx="1081088" cy="92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8" descr="JFK 6-27-08.jpg"/>
            <p:cNvPicPr>
              <a:picLocks noChangeAspect="1"/>
            </p:cNvPicPr>
            <p:nvPr/>
          </p:nvPicPr>
          <p:blipFill>
            <a:blip r:embed="rId4"/>
            <a:srcRect l="12036" r="21991"/>
            <a:stretch>
              <a:fillRect/>
            </a:stretch>
          </p:blipFill>
          <p:spPr bwMode="auto">
            <a:xfrm>
              <a:off x="7162800" y="5791200"/>
              <a:ext cx="866775" cy="920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Content Placeholder 3" descr="clarreo_web_banner_3.jpg"/>
            <p:cNvPicPr>
              <a:picLocks noChangeAspect="1"/>
            </p:cNvPicPr>
            <p:nvPr/>
          </p:nvPicPr>
          <p:blipFill>
            <a:blip r:embed="rId5"/>
            <a:srcRect l="58333" t="1631" r="10466" b="-978"/>
            <a:stretch>
              <a:fillRect/>
            </a:stretch>
          </p:blipFill>
          <p:spPr bwMode="auto">
            <a:xfrm>
              <a:off x="4343400" y="5791200"/>
              <a:ext cx="1250950" cy="92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2" descr="104294-17.jpg"/>
            <p:cNvPicPr>
              <a:picLocks noChangeAspect="1"/>
            </p:cNvPicPr>
            <p:nvPr/>
          </p:nvPicPr>
          <p:blipFill>
            <a:blip r:embed="rId6"/>
            <a:srcRect t="37151" r="45840" b="7944"/>
            <a:stretch>
              <a:fillRect/>
            </a:stretch>
          </p:blipFill>
          <p:spPr bwMode="auto">
            <a:xfrm>
              <a:off x="280988" y="5791200"/>
              <a:ext cx="1181100" cy="92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9" descr="tip_mach"/>
            <p:cNvPicPr>
              <a:picLocks noChangeAspect="1" noChangeArrowheads="1"/>
            </p:cNvPicPr>
            <p:nvPr/>
          </p:nvPicPr>
          <p:blipFill>
            <a:blip r:embed="rId7"/>
            <a:srcRect r="6992"/>
            <a:stretch>
              <a:fillRect/>
            </a:stretch>
          </p:blipFill>
          <p:spPr bwMode="auto">
            <a:xfrm>
              <a:off x="1371600" y="5791200"/>
              <a:ext cx="1047750" cy="92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1" descr="TOR Map.jpg"/>
            <p:cNvPicPr>
              <a:picLocks noChangeAspect="1"/>
            </p:cNvPicPr>
            <p:nvPr/>
          </p:nvPicPr>
          <p:blipFill>
            <a:blip r:embed="rId8"/>
            <a:srcRect l="33827"/>
            <a:stretch>
              <a:fillRect/>
            </a:stretch>
          </p:blipFill>
          <p:spPr bwMode="auto">
            <a:xfrm>
              <a:off x="3429000" y="5791200"/>
              <a:ext cx="963613" cy="92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C:\Documents and Settings\dwing\My Documents\Airspace Project\SA\HITL FY10\Reporting\Dry Run #2 photos\2010-L-00285.jpg"/>
            <p:cNvPicPr>
              <a:picLocks noChangeAspect="1" noChangeArrowheads="1"/>
            </p:cNvPicPr>
            <p:nvPr/>
          </p:nvPicPr>
          <p:blipFill>
            <a:blip r:embed="rId9"/>
            <a:srcRect l="13205" r="17071"/>
            <a:stretch>
              <a:fillRect/>
            </a:stretch>
          </p:blipFill>
          <p:spPr bwMode="auto">
            <a:xfrm>
              <a:off x="8001000" y="5791200"/>
              <a:ext cx="890588" cy="92075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" name="Picture 8" descr="SVS09"/>
            <p:cNvPicPr>
              <a:picLocks noChangeAspect="1" noChangeArrowheads="1"/>
            </p:cNvPicPr>
            <p:nvPr/>
          </p:nvPicPr>
          <p:blipFill>
            <a:blip r:embed="rId10"/>
            <a:srcRect l="23302" t="18610" b="11311"/>
            <a:stretch>
              <a:fillRect/>
            </a:stretch>
          </p:blipFill>
          <p:spPr bwMode="auto">
            <a:xfrm>
              <a:off x="5562600" y="5791200"/>
              <a:ext cx="776288" cy="920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72" descr="face-nom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862" t="864" r="10539" b="2589"/>
            <a:stretch>
              <a:fillRect/>
            </a:stretch>
          </p:blipFill>
          <p:spPr bwMode="auto">
            <a:xfrm>
              <a:off x="6324600" y="5791200"/>
              <a:ext cx="852488" cy="9207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23568E-7D01-E746-89AE-5BADDFE373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Case Study Overview</a:t>
            </a:r>
          </a:p>
        </p:txBody>
      </p:sp>
      <p:pic>
        <p:nvPicPr>
          <p:cNvPr id="29700" name="Picture 12" descr="104294-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51" r="47305" b="7944"/>
          <a:stretch>
            <a:fillRect/>
          </a:stretch>
        </p:blipFill>
        <p:spPr bwMode="auto">
          <a:xfrm>
            <a:off x="3873264" y="3480088"/>
            <a:ext cx="4244328" cy="31524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98B830-879C-084C-86EB-EAF86A2203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33" t="11784" r="25904" b="23248"/>
          <a:stretch/>
        </p:blipFill>
        <p:spPr>
          <a:xfrm>
            <a:off x="262360" y="1592890"/>
            <a:ext cx="2035665" cy="40713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5D82BC-D5CC-494D-930C-A79289797E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558" r="44389" b="19021"/>
          <a:stretch/>
        </p:blipFill>
        <p:spPr>
          <a:xfrm>
            <a:off x="2608811" y="1365767"/>
            <a:ext cx="945237" cy="5334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2EF6CC5B-CD33-3D43-A0CF-5D119AAA4DC8}"/>
              </a:ext>
            </a:extLst>
          </p:cNvPr>
          <p:cNvSpPr/>
          <p:nvPr/>
        </p:nvSpPr>
        <p:spPr bwMode="auto">
          <a:xfrm>
            <a:off x="1621172" y="4032767"/>
            <a:ext cx="1435834" cy="367755"/>
          </a:xfrm>
          <a:custGeom>
            <a:avLst/>
            <a:gdLst>
              <a:gd name="connsiteX0" fmla="*/ 8467 w 1385855"/>
              <a:gd name="connsiteY0" fmla="*/ 0 h 359517"/>
              <a:gd name="connsiteX1" fmla="*/ 205237 w 1385855"/>
              <a:gd name="connsiteY1" fmla="*/ 358815 h 359517"/>
              <a:gd name="connsiteX2" fmla="*/ 1385855 w 1385855"/>
              <a:gd name="connsiteY2" fmla="*/ 104172 h 35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5855" h="359517">
                <a:moveTo>
                  <a:pt x="8467" y="0"/>
                </a:moveTo>
                <a:cubicBezTo>
                  <a:pt x="-7931" y="170726"/>
                  <a:pt x="-24328" y="341453"/>
                  <a:pt x="205237" y="358815"/>
                </a:cubicBezTo>
                <a:cubicBezTo>
                  <a:pt x="434802" y="376177"/>
                  <a:pt x="1111921" y="65590"/>
                  <a:pt x="1385855" y="104172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5AA080E-8AF3-684B-B653-D68909B182EB}"/>
              </a:ext>
            </a:extLst>
          </p:cNvPr>
          <p:cNvSpPr/>
          <p:nvPr/>
        </p:nvSpPr>
        <p:spPr bwMode="auto">
          <a:xfrm>
            <a:off x="3159211" y="3759444"/>
            <a:ext cx="1882753" cy="914400"/>
          </a:xfrm>
          <a:custGeom>
            <a:avLst/>
            <a:gdLst>
              <a:gd name="connsiteX0" fmla="*/ 0 w 810228"/>
              <a:gd name="connsiteY0" fmla="*/ 102886 h 681620"/>
              <a:gd name="connsiteX1" fmla="*/ 486137 w 810228"/>
              <a:gd name="connsiteY1" fmla="*/ 45012 h 681620"/>
              <a:gd name="connsiteX2" fmla="*/ 810228 w 810228"/>
              <a:gd name="connsiteY2" fmla="*/ 681620 h 68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0228" h="681620">
                <a:moveTo>
                  <a:pt x="0" y="102886"/>
                </a:moveTo>
                <a:cubicBezTo>
                  <a:pt x="175549" y="25721"/>
                  <a:pt x="351099" y="-51444"/>
                  <a:pt x="486137" y="45012"/>
                </a:cubicBezTo>
                <a:cubicBezTo>
                  <a:pt x="621175" y="141468"/>
                  <a:pt x="667474" y="602526"/>
                  <a:pt x="810228" y="68162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oval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2BFA82-326E-E548-9B02-319B7BA8046E}"/>
              </a:ext>
            </a:extLst>
          </p:cNvPr>
          <p:cNvSpPr txBox="1"/>
          <p:nvPr/>
        </p:nvSpPr>
        <p:spPr>
          <a:xfrm>
            <a:off x="365792" y="106091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Shuttle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7D701E-5CDE-DE4F-9B78-1FC38A0620AD}"/>
              </a:ext>
            </a:extLst>
          </p:cNvPr>
          <p:cNvSpPr txBox="1"/>
          <p:nvPr/>
        </p:nvSpPr>
        <p:spPr>
          <a:xfrm>
            <a:off x="4343400" y="2580181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Full Scale Static Firing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52E7E7-2FE2-1A4E-937F-09FC90A29DAD}"/>
              </a:ext>
            </a:extLst>
          </p:cNvPr>
          <p:cNvSpPr txBox="1"/>
          <p:nvPr/>
        </p:nvSpPr>
        <p:spPr>
          <a:xfrm>
            <a:off x="2167029" y="91015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Ares I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3DEF470-4DCB-EA45-99D8-790B441A87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6638" y="1562040"/>
            <a:ext cx="2116324" cy="31845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65E123-65E0-154C-8F65-9F8E61532821}"/>
              </a:ext>
            </a:extLst>
          </p:cNvPr>
          <p:cNvSpPr txBox="1"/>
          <p:nvPr/>
        </p:nvSpPr>
        <p:spPr>
          <a:xfrm>
            <a:off x="6781800" y="1131225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Flight Test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92F509-67CE-BE45-B19A-30E8303C62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2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6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71F5D1-D7CF-F145-8D88-CD499ADF8F18}"/>
              </a:ext>
            </a:extLst>
          </p:cNvPr>
          <p:cNvSpPr/>
          <p:nvPr/>
        </p:nvSpPr>
        <p:spPr bwMode="auto">
          <a:xfrm>
            <a:off x="1257300" y="5761037"/>
            <a:ext cx="6629400" cy="48736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4DBFFC-BFDD-1D40-A31C-3AFCF59E8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and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AA318-AC13-8348-89C0-877B5264D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300"/>
              </a:lnSpc>
            </a:pPr>
            <a:r>
              <a:rPr lang="en-US" dirty="0"/>
              <a:t>NASA </a:t>
            </a:r>
            <a:r>
              <a:rPr lang="en-US" dirty="0">
                <a:solidFill>
                  <a:srgbClr val="FF0000"/>
                </a:solidFill>
              </a:rPr>
              <a:t>leveraged heritage architecture for a new space launch system </a:t>
            </a:r>
            <a:r>
              <a:rPr lang="en-US" dirty="0"/>
              <a:t>to minimize technical risk, cost, and schedule</a:t>
            </a:r>
          </a:p>
          <a:p>
            <a:pPr>
              <a:lnSpc>
                <a:spcPts val="2300"/>
              </a:lnSpc>
            </a:pPr>
            <a:r>
              <a:rPr lang="en-US" dirty="0"/>
              <a:t>Heritage components </a:t>
            </a:r>
            <a:r>
              <a:rPr lang="en-US" dirty="0">
                <a:solidFill>
                  <a:srgbClr val="FF0000"/>
                </a:solidFill>
              </a:rPr>
              <a:t>subjected to new requirements</a:t>
            </a:r>
            <a:r>
              <a:rPr lang="en-US" dirty="0"/>
              <a:t>, beyond the heritage test capabilities</a:t>
            </a:r>
          </a:p>
          <a:p>
            <a:pPr>
              <a:lnSpc>
                <a:spcPts val="2300"/>
              </a:lnSpc>
            </a:pPr>
            <a:r>
              <a:rPr lang="en-US" dirty="0"/>
              <a:t>New </a:t>
            </a:r>
            <a:r>
              <a:rPr lang="en-US" dirty="0">
                <a:solidFill>
                  <a:srgbClr val="FF0000"/>
                </a:solidFill>
              </a:rPr>
              <a:t>vehicle design predicted to be overweight</a:t>
            </a:r>
            <a:r>
              <a:rPr lang="en-US" dirty="0"/>
              <a:t>, and the program sought mass reduction</a:t>
            </a:r>
          </a:p>
          <a:p>
            <a:pPr>
              <a:lnSpc>
                <a:spcPts val="2300"/>
              </a:lnSpc>
            </a:pPr>
            <a:r>
              <a:rPr lang="en-US" dirty="0"/>
              <a:t>All system components scrutinized for potential weight savings by identifying those with the </a:t>
            </a:r>
            <a:r>
              <a:rPr lang="en-US" dirty="0">
                <a:solidFill>
                  <a:srgbClr val="FF0000"/>
                </a:solidFill>
              </a:rPr>
              <a:t>largest uncertainty and/or design margin</a:t>
            </a:r>
          </a:p>
          <a:p>
            <a:pPr>
              <a:lnSpc>
                <a:spcPts val="2300"/>
              </a:lnSpc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roll torque reaction control system </a:t>
            </a:r>
            <a:r>
              <a:rPr lang="en-US" dirty="0"/>
              <a:t>of the reusable solid rocket motor was identified as having </a:t>
            </a:r>
            <a:r>
              <a:rPr lang="en-US" dirty="0">
                <a:solidFill>
                  <a:srgbClr val="FF0000"/>
                </a:solidFill>
              </a:rPr>
              <a:t>a high uncertainty in its requirements, lacking adequate test data, and physical understanding </a:t>
            </a:r>
            <a:r>
              <a:rPr lang="en-US" dirty="0"/>
              <a:t>and therefore </a:t>
            </a:r>
            <a:r>
              <a:rPr lang="en-US" dirty="0">
                <a:solidFill>
                  <a:srgbClr val="FF0000"/>
                </a:solidFill>
              </a:rPr>
              <a:t>potentially being overdesigned resulting in excess weight</a:t>
            </a:r>
          </a:p>
          <a:p>
            <a:pPr marL="0" indent="0" algn="ctr">
              <a:lnSpc>
                <a:spcPts val="2300"/>
              </a:lnSpc>
              <a:buNone/>
            </a:pPr>
            <a:endParaRPr lang="en-US" i="1" dirty="0"/>
          </a:p>
          <a:p>
            <a:pPr marL="0" indent="0" algn="ctr">
              <a:lnSpc>
                <a:spcPts val="2300"/>
              </a:lnSpc>
              <a:buNone/>
            </a:pPr>
            <a:r>
              <a:rPr lang="en-US" i="1" dirty="0"/>
              <a:t>How large does the reaction control system need to be?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00596-9D3B-444C-9CF3-30C9FABEBC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3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296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3CBC3-A7EA-1843-A93D-78BFA8A3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2BB2A-EE11-F64A-9A68-EC993F3B2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Mass is “king” </a:t>
            </a:r>
            <a:r>
              <a:rPr lang="en-US" dirty="0"/>
              <a:t>in launch systems, affecting rocket performance and </a:t>
            </a:r>
            <a:r>
              <a:rPr lang="en-US" dirty="0">
                <a:solidFill>
                  <a:srgbClr val="FF0000"/>
                </a:solidFill>
              </a:rPr>
              <a:t>mission payload capability</a:t>
            </a:r>
          </a:p>
          <a:p>
            <a:r>
              <a:rPr lang="en-US" dirty="0"/>
              <a:t>Excess </a:t>
            </a:r>
            <a:r>
              <a:rPr lang="en-US" dirty="0">
                <a:solidFill>
                  <a:srgbClr val="FF0000"/>
                </a:solidFill>
              </a:rPr>
              <a:t>mass is a lifecycle cost </a:t>
            </a:r>
            <a:r>
              <a:rPr lang="en-US" dirty="0"/>
              <a:t>on every subsequent launch.  Once a system gets onboard, it’s hard to get it back off.</a:t>
            </a:r>
          </a:p>
          <a:p>
            <a:r>
              <a:rPr lang="en-US" dirty="0">
                <a:solidFill>
                  <a:srgbClr val="FF0000"/>
                </a:solidFill>
              </a:rPr>
              <a:t>Insufficient roll control authority could result in unstable flight</a:t>
            </a:r>
            <a:r>
              <a:rPr lang="en-US" dirty="0"/>
              <a:t>, potential loss of the test vehicle, collateral damage on the ground, and ultimately, in the production vehicle, </a:t>
            </a:r>
            <a:r>
              <a:rPr lang="en-US" dirty="0">
                <a:solidFill>
                  <a:srgbClr val="FF0000"/>
                </a:solidFill>
              </a:rPr>
              <a:t>loss of payload (if unmanned), loss of crew </a:t>
            </a:r>
            <a:r>
              <a:rPr lang="en-US" dirty="0"/>
              <a:t>if astronauts are onboard.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930D4-CE73-294A-9AEF-C892D7D450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4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804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BDA890-8018-A645-BE62-DF6582DD5D16}"/>
              </a:ext>
            </a:extLst>
          </p:cNvPr>
          <p:cNvSpPr/>
          <p:nvPr/>
        </p:nvSpPr>
        <p:spPr bwMode="auto">
          <a:xfrm>
            <a:off x="1257300" y="5913436"/>
            <a:ext cx="6629400" cy="63976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C62F0C-8D52-554C-8B5D-0FD46BEC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Data, Champions, Stakeholders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981FE-1867-F242-9EE1-BCA403F35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Previous firings were unsuccessful </a:t>
            </a:r>
            <a:r>
              <a:rPr lang="en-US" dirty="0"/>
              <a:t>in obtaining “high confidence,” adequate measurements or roll torque</a:t>
            </a:r>
          </a:p>
          <a:p>
            <a:r>
              <a:rPr lang="en-US" dirty="0"/>
              <a:t>Unclear </a:t>
            </a:r>
            <a:r>
              <a:rPr lang="en-US" dirty="0">
                <a:solidFill>
                  <a:srgbClr val="FF0000"/>
                </a:solidFill>
              </a:rPr>
              <a:t>what could or should be done to improve the measurements and report uncertainty within the time constraints</a:t>
            </a:r>
          </a:p>
          <a:p>
            <a:pPr lvl="1"/>
            <a:r>
              <a:rPr lang="en-US" dirty="0"/>
              <a:t>Options : (1) Increase confidence in existing experimental and theoretical data or (2) Develop a new strategy for testing</a:t>
            </a:r>
          </a:p>
          <a:p>
            <a:r>
              <a:rPr lang="en-US" dirty="0">
                <a:solidFill>
                  <a:srgbClr val="FF0000"/>
                </a:solidFill>
              </a:rPr>
              <a:t>NASA’s independent technical authority engaged, critical leadership buy-in</a:t>
            </a:r>
            <a:r>
              <a:rPr lang="en-US" dirty="0"/>
              <a:t>, reporting to </a:t>
            </a:r>
            <a:r>
              <a:rPr lang="en-US" dirty="0">
                <a:solidFill>
                  <a:srgbClr val="FF0000"/>
                </a:solidFill>
              </a:rPr>
              <a:t>NASA’s Chief Engineer</a:t>
            </a:r>
            <a:endParaRPr lang="en-US" dirty="0"/>
          </a:p>
          <a:p>
            <a:pPr lvl="1"/>
            <a:r>
              <a:rPr lang="en-US" dirty="0"/>
              <a:t>Culturally, </a:t>
            </a:r>
            <a:r>
              <a:rPr lang="en-US" dirty="0">
                <a:solidFill>
                  <a:srgbClr val="FF0000"/>
                </a:solidFill>
              </a:rPr>
              <a:t>little experience and comfort with design of experiments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Organizational challenges with competing motivations and metrics</a:t>
            </a:r>
            <a:r>
              <a:rPr lang="en-US" dirty="0"/>
              <a:t>   (1) Program, (2) Independent technical authority, (3) Contractors.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Safety critical</a:t>
            </a:r>
            <a:r>
              <a:rPr lang="en-US" dirty="0"/>
              <a:t>: personnel, facility, and the test article are all high-value assets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i="1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/>
              <a:t>Large, Complex Challenge …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/>
              <a:t>on the most powerful solid rocket motor in the world.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54118E-4C8E-9446-8476-6F939BF863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5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57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6A12-09D2-2C40-BB26-0191B77B2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Interdisciplinary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CE316-EE49-6540-BA8E-9A009D96F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Incomplete corporate knowledge </a:t>
            </a:r>
            <a:r>
              <a:rPr lang="en-US" dirty="0"/>
              <a:t>on original system design</a:t>
            </a:r>
          </a:p>
          <a:p>
            <a:pPr lvl="1"/>
            <a:r>
              <a:rPr lang="en-US" dirty="0"/>
              <a:t>No single expert to ask, and current discipline experts disagreed</a:t>
            </a:r>
          </a:p>
          <a:p>
            <a:r>
              <a:rPr lang="en-US" dirty="0">
                <a:solidFill>
                  <a:srgbClr val="FF0000"/>
                </a:solidFill>
              </a:rPr>
              <a:t>Interdisciplinary team </a:t>
            </a:r>
            <a:r>
              <a:rPr lang="en-US" dirty="0"/>
              <a:t>was formed, cross-cutting organizations</a:t>
            </a:r>
          </a:p>
          <a:p>
            <a:pPr lvl="1"/>
            <a:r>
              <a:rPr lang="en-US" dirty="0"/>
              <a:t>System Engineers</a:t>
            </a:r>
          </a:p>
          <a:p>
            <a:pPr lvl="1"/>
            <a:r>
              <a:rPr lang="en-US" dirty="0"/>
              <a:t>Rocket Propulsion Scientists</a:t>
            </a:r>
          </a:p>
          <a:p>
            <a:pPr lvl="1"/>
            <a:r>
              <a:rPr lang="en-US" dirty="0"/>
              <a:t>Guidance, Navigation, and Controls</a:t>
            </a:r>
          </a:p>
          <a:p>
            <a:pPr lvl="1"/>
            <a:r>
              <a:rPr lang="en-US" dirty="0"/>
              <a:t>Test Facility Operators</a:t>
            </a:r>
          </a:p>
          <a:p>
            <a:pPr lvl="1"/>
            <a:r>
              <a:rPr lang="en-US" dirty="0"/>
              <a:t>Safety and Mission Assurance Specialists</a:t>
            </a:r>
          </a:p>
          <a:p>
            <a:pPr lvl="1"/>
            <a:r>
              <a:rPr lang="en-US" dirty="0"/>
              <a:t>Software Engineers</a:t>
            </a:r>
          </a:p>
          <a:p>
            <a:pPr lvl="1"/>
            <a:r>
              <a:rPr lang="en-US" dirty="0"/>
              <a:t>Mechanical Engineers</a:t>
            </a:r>
          </a:p>
          <a:p>
            <a:pPr lvl="1"/>
            <a:r>
              <a:rPr lang="en-US" dirty="0"/>
              <a:t>Measurement System Design and Calibration Engineers</a:t>
            </a:r>
          </a:p>
          <a:p>
            <a:pPr lvl="1"/>
            <a:r>
              <a:rPr lang="en-US" dirty="0"/>
              <a:t>Statisticians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12B26A-BF9C-E04A-9A95-03B5F65F5C02}"/>
              </a:ext>
            </a:extLst>
          </p:cNvPr>
          <p:cNvSpPr txBox="1"/>
          <p:nvPr/>
        </p:nvSpPr>
        <p:spPr>
          <a:xfrm>
            <a:off x="1943100" y="6123930"/>
            <a:ext cx="525780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dirty="0"/>
              <a:t>How did a statistician get invited?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70AF1C-64A7-A44C-B19B-63650EF33C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6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969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C0588-7252-C54C-9C42-0F03D87F2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Problem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0D99E-D8D1-DE49-A72C-FFA3829B3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Measure internal roll torque </a:t>
            </a:r>
            <a:r>
              <a:rPr lang="en-US" dirty="0"/>
              <a:t>during firing to provide design requirements for the reaction control system.</a:t>
            </a:r>
          </a:p>
          <a:p>
            <a:r>
              <a:rPr lang="en-US" dirty="0">
                <a:solidFill>
                  <a:srgbClr val="FF0000"/>
                </a:solidFill>
              </a:rPr>
              <a:t>Broad requirement </a:t>
            </a:r>
            <a:r>
              <a:rPr lang="en-US" dirty="0"/>
              <a:t>of “measure roll torque” was accepted and most of the focus was on getting the data.</a:t>
            </a:r>
          </a:p>
          <a:p>
            <a:r>
              <a:rPr lang="en-US" dirty="0">
                <a:solidFill>
                  <a:srgbClr val="FF0000"/>
                </a:solidFill>
              </a:rPr>
              <a:t>Precise problem definition </a:t>
            </a:r>
            <a:r>
              <a:rPr lang="en-US" dirty="0"/>
              <a:t>and the utility of the measurement in the subsequent simulation </a:t>
            </a:r>
            <a:r>
              <a:rPr lang="en-US" dirty="0">
                <a:solidFill>
                  <a:srgbClr val="FF0000"/>
                </a:solidFill>
              </a:rPr>
              <a:t>were not an initial focus</a:t>
            </a:r>
            <a:r>
              <a:rPr lang="en-US" dirty="0"/>
              <a:t>.</a:t>
            </a:r>
          </a:p>
          <a:p>
            <a:r>
              <a:rPr lang="en-US" dirty="0"/>
              <a:t>As it turned out, we measured roll torque well, but </a:t>
            </a:r>
            <a:r>
              <a:rPr lang="en-US" dirty="0">
                <a:solidFill>
                  <a:srgbClr val="FF0000"/>
                </a:solidFill>
              </a:rPr>
              <a:t>not under the most relevant test conditions.</a:t>
            </a:r>
          </a:p>
          <a:p>
            <a:r>
              <a:rPr lang="en-US" dirty="0"/>
              <a:t>Lesson learned: #1 </a:t>
            </a:r>
          </a:p>
          <a:p>
            <a:pPr lvl="1"/>
            <a:r>
              <a:rPr lang="en-US" dirty="0"/>
              <a:t>Should have </a:t>
            </a:r>
            <a:r>
              <a:rPr lang="en-US" dirty="0">
                <a:solidFill>
                  <a:srgbClr val="FF0000"/>
                </a:solidFill>
              </a:rPr>
              <a:t>pressed for a clearer understanding of how the measurement </a:t>
            </a:r>
            <a:r>
              <a:rPr lang="en-US" dirty="0"/>
              <a:t>would be used in the system analysis.  </a:t>
            </a:r>
          </a:p>
          <a:p>
            <a:r>
              <a:rPr lang="en-US" dirty="0"/>
              <a:t>We felt that “they knew what they wanted”, so we worked hard at the problem element </a:t>
            </a:r>
            <a:r>
              <a:rPr lang="en-US" dirty="0">
                <a:solidFill>
                  <a:srgbClr val="FF0000"/>
                </a:solidFill>
              </a:rPr>
              <a:t>“we knew how to solve best” </a:t>
            </a:r>
            <a:r>
              <a:rPr lang="en-US" dirty="0"/>
              <a:t>rather than pressing to define the right question.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7D65E-1001-1046-9B0D-332EC1C217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7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165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715962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Starting Estimates of Internal Roll Torque</a:t>
            </a:r>
          </a:p>
        </p:txBody>
      </p:sp>
      <p:sp>
        <p:nvSpPr>
          <p:cNvPr id="31749" name="Text Box 11"/>
          <p:cNvSpPr txBox="1">
            <a:spLocks noChangeArrowheads="1"/>
          </p:cNvSpPr>
          <p:nvPr/>
        </p:nvSpPr>
        <p:spPr bwMode="auto">
          <a:xfrm>
            <a:off x="76200" y="5483046"/>
            <a:ext cx="543697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31775" indent="-23177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Discipline-centric estimates, no consensus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No uncertainties on estimates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x-none" sz="1800" dirty="0">
                <a:solidFill>
                  <a:srgbClr val="FF0000"/>
                </a:solidFill>
              </a:rPr>
              <a:t>Design Requirement set at 200 in-kips</a:t>
            </a:r>
          </a:p>
        </p:txBody>
      </p:sp>
      <p:sp>
        <p:nvSpPr>
          <p:cNvPr id="31750" name="Text Box 17"/>
          <p:cNvSpPr txBox="1">
            <a:spLocks noChangeArrowheads="1"/>
          </p:cNvSpPr>
          <p:nvPr/>
        </p:nvSpPr>
        <p:spPr bwMode="auto">
          <a:xfrm>
            <a:off x="7788616" y="4903429"/>
            <a:ext cx="1295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x-none" sz="1200" b="0" dirty="0"/>
              <a:t>25 in-kip bins</a:t>
            </a: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248222"/>
              </p:ext>
            </p:extLst>
          </p:nvPr>
        </p:nvGraphicFramePr>
        <p:xfrm>
          <a:off x="228600" y="914400"/>
          <a:ext cx="6705600" cy="447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09" name="Graph" r:id="rId4" imgW="5486400" imgH="3657600" progId="MtbGraph.Document.15">
                  <p:embed/>
                </p:oleObj>
              </mc:Choice>
              <mc:Fallback>
                <p:oleObj name="Graph" r:id="rId4" imgW="5486400" imgH="3657600" progId="MtbGraph.Document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914400"/>
                        <a:ext cx="6705600" cy="4470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875304"/>
              </p:ext>
            </p:extLst>
          </p:nvPr>
        </p:nvGraphicFramePr>
        <p:xfrm>
          <a:off x="5157146" y="5181600"/>
          <a:ext cx="3910654" cy="1452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10" name="Graph" r:id="rId6" imgW="5486400" imgH="3657600" progId="MtbGraph.Document.15">
                  <p:embed/>
                </p:oleObj>
              </mc:Choice>
              <mc:Fallback>
                <p:oleObj name="Graph" r:id="rId6" imgW="5486400" imgH="3657600" progId="MtbGraph.Document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389" t="29167" r="1389" b="16666"/>
                      <a:stretch>
                        <a:fillRect/>
                      </a:stretch>
                    </p:blipFill>
                    <p:spPr bwMode="auto">
                      <a:xfrm>
                        <a:off x="5157146" y="5181600"/>
                        <a:ext cx="3910654" cy="145291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3EA1EB-67D5-BC41-B3DA-C675FE3F98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8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80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9562C-DE9C-CA44-A1AB-B4132F412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229600" cy="715962"/>
          </a:xfrm>
        </p:spPr>
        <p:txBody>
          <a:bodyPr/>
          <a:lstStyle/>
          <a:p>
            <a:r>
              <a:rPr lang="en-US" dirty="0"/>
              <a:t>Experimental Campaign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33B68-7117-1C45-932B-E76D8F449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Developed a strategy of </a:t>
            </a:r>
            <a:r>
              <a:rPr lang="en-US" dirty="0">
                <a:solidFill>
                  <a:srgbClr val="FF0000"/>
                </a:solidFill>
              </a:rPr>
              <a:t>nesting and sequencing of multiple experimental design and analysis phases, </a:t>
            </a:r>
            <a:r>
              <a:rPr lang="en-US" dirty="0"/>
              <a:t>feeding into each other to provide the high-level “answers” needed for decision makers</a:t>
            </a:r>
          </a:p>
          <a:p>
            <a:pPr>
              <a:buFont typeface="+mj-lt"/>
              <a:buAutoNum type="arabicPeriod"/>
            </a:pPr>
            <a:r>
              <a:rPr lang="en-US" dirty="0"/>
              <a:t>Facility Calibration Experiment Design</a:t>
            </a:r>
          </a:p>
          <a:p>
            <a:pPr lvl="1"/>
            <a:r>
              <a:rPr lang="en-US" dirty="0"/>
              <a:t>Before and after the firing to calibrate the measurement system</a:t>
            </a:r>
          </a:p>
          <a:p>
            <a:pPr>
              <a:buFont typeface="+mj-lt"/>
              <a:buAutoNum type="arabicPeriod"/>
            </a:pPr>
            <a:r>
              <a:rPr lang="en-US" dirty="0"/>
              <a:t>Rocket Firing Design – Test Article Characterization, Flight Simulation</a:t>
            </a:r>
          </a:p>
          <a:p>
            <a:pPr lvl="1"/>
            <a:r>
              <a:rPr lang="en-US" dirty="0"/>
              <a:t>Strategically plan activities during the 120 seconds of firing time</a:t>
            </a:r>
          </a:p>
          <a:p>
            <a:pPr>
              <a:buFont typeface="+mj-lt"/>
              <a:buAutoNum type="arabicPeriod"/>
            </a:pPr>
            <a:r>
              <a:rPr lang="en-US" dirty="0"/>
              <a:t>Combine the Facility and Test Article Characterization Models</a:t>
            </a:r>
          </a:p>
          <a:p>
            <a:pPr>
              <a:buFont typeface="+mj-lt"/>
              <a:buAutoNum type="arabicPeriod"/>
            </a:pPr>
            <a:r>
              <a:rPr lang="en-US" dirty="0"/>
              <a:t>Uncertainty Characterization and Communication of Responses</a:t>
            </a:r>
          </a:p>
          <a:p>
            <a:pPr>
              <a:buFont typeface="+mj-lt"/>
              <a:buAutoNum type="arabicPeriod"/>
            </a:pPr>
            <a:r>
              <a:rPr lang="en-US" dirty="0"/>
              <a:t>Iterative, continuous interpretation of the results with the subject-matter experts of both the test article and the test facility to reach consensus</a:t>
            </a:r>
          </a:p>
          <a:p>
            <a:pPr>
              <a:buFont typeface="+mj-lt"/>
              <a:buAutoNum type="arabicPeriod"/>
            </a:pPr>
            <a:r>
              <a:rPr lang="en-US" dirty="0"/>
              <a:t>Our deliverables became input parameters in flight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7A946-C078-AC45-BE1A-9E42E0DBCF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9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5801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17"/>
          <p:cNvSpPr>
            <a:spLocks noChangeArrowheads="1"/>
          </p:cNvSpPr>
          <p:nvPr/>
        </p:nvSpPr>
        <p:spPr bwMode="auto">
          <a:xfrm>
            <a:off x="5181600" y="2819400"/>
            <a:ext cx="3657600" cy="381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27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ea typeface="ＭＳ Ｐゴシック" charset="-128"/>
              </a:rPr>
              <a:t>Facility Characterization Design</a:t>
            </a:r>
          </a:p>
        </p:txBody>
      </p:sp>
      <p:grpSp>
        <p:nvGrpSpPr>
          <p:cNvPr id="32774" name="Group 3"/>
          <p:cNvGrpSpPr>
            <a:grpSpLocks/>
          </p:cNvGrpSpPr>
          <p:nvPr/>
        </p:nvGrpSpPr>
        <p:grpSpPr bwMode="auto">
          <a:xfrm>
            <a:off x="5319713" y="2895600"/>
            <a:ext cx="3290887" cy="3603625"/>
            <a:chOff x="3399" y="1090"/>
            <a:chExt cx="2073" cy="2270"/>
          </a:xfrm>
        </p:grpSpPr>
        <p:graphicFrame>
          <p:nvGraphicFramePr>
            <p:cNvPr id="32771" name="Object 3"/>
            <p:cNvGraphicFramePr>
              <a:graphicFrameLocks noChangeAspect="1"/>
            </p:cNvGraphicFramePr>
            <p:nvPr/>
          </p:nvGraphicFramePr>
          <p:xfrm>
            <a:off x="3412" y="1090"/>
            <a:ext cx="2060" cy="20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739" name="Photo Editor Photo" r:id="rId3" imgW="8164065" imgH="5380952" progId="MSPhotoEd.3">
                    <p:embed/>
                  </p:oleObj>
                </mc:Choice>
                <mc:Fallback>
                  <p:oleObj name="Photo Editor Photo" r:id="rId3" imgW="8164065" imgH="5380952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30855" r="59209"/>
                        <a:stretch>
                          <a:fillRect/>
                        </a:stretch>
                      </p:blipFill>
                      <p:spPr bwMode="auto">
                        <a:xfrm>
                          <a:off x="3412" y="1090"/>
                          <a:ext cx="2060" cy="20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0" name="Line 5"/>
            <p:cNvSpPr>
              <a:spLocks noChangeShapeType="1"/>
            </p:cNvSpPr>
            <p:nvPr/>
          </p:nvSpPr>
          <p:spPr bwMode="auto">
            <a:xfrm flipH="1" flipV="1">
              <a:off x="4242" y="2557"/>
              <a:ext cx="271" cy="137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781" name="Line 6"/>
            <p:cNvSpPr>
              <a:spLocks noChangeShapeType="1"/>
            </p:cNvSpPr>
            <p:nvPr/>
          </p:nvSpPr>
          <p:spPr bwMode="auto">
            <a:xfrm flipV="1">
              <a:off x="5015" y="1958"/>
              <a:ext cx="6" cy="257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782" name="Line 7"/>
            <p:cNvSpPr>
              <a:spLocks noChangeShapeType="1"/>
            </p:cNvSpPr>
            <p:nvPr/>
          </p:nvSpPr>
          <p:spPr bwMode="auto">
            <a:xfrm flipH="1">
              <a:off x="4307" y="1957"/>
              <a:ext cx="17" cy="21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783" name="AutoShape 8"/>
            <p:cNvSpPr>
              <a:spLocks/>
            </p:cNvSpPr>
            <p:nvPr/>
          </p:nvSpPr>
          <p:spPr bwMode="auto">
            <a:xfrm>
              <a:off x="3399" y="1387"/>
              <a:ext cx="937" cy="293"/>
            </a:xfrm>
            <a:prstGeom prst="borderCallout2">
              <a:avLst>
                <a:gd name="adj1" fmla="val 24574"/>
                <a:gd name="adj2" fmla="val 105125"/>
                <a:gd name="adj3" fmla="val 24574"/>
                <a:gd name="adj4" fmla="val 119745"/>
                <a:gd name="adj5" fmla="val 187713"/>
                <a:gd name="adj6" fmla="val 173000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200" b="0" dirty="0"/>
                <a:t>Roll Torque</a:t>
              </a:r>
            </a:p>
          </p:txBody>
        </p:sp>
        <p:sp>
          <p:nvSpPr>
            <p:cNvPr id="32784" name="AutoShape 9"/>
            <p:cNvSpPr>
              <a:spLocks/>
            </p:cNvSpPr>
            <p:nvPr/>
          </p:nvSpPr>
          <p:spPr bwMode="auto">
            <a:xfrm>
              <a:off x="4656" y="3075"/>
              <a:ext cx="586" cy="285"/>
            </a:xfrm>
            <a:prstGeom prst="borderCallout2">
              <a:avLst>
                <a:gd name="adj1" fmla="val 25264"/>
                <a:gd name="adj2" fmla="val -8190"/>
                <a:gd name="adj3" fmla="val 25264"/>
                <a:gd name="adj4" fmla="val -15870"/>
                <a:gd name="adj5" fmla="val -144912"/>
                <a:gd name="adj6" fmla="val -43856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200" b="0" dirty="0"/>
                <a:t>Side</a:t>
              </a:r>
            </a:p>
          </p:txBody>
        </p:sp>
        <p:sp>
          <p:nvSpPr>
            <p:cNvPr id="32785" name="AutoShape 10"/>
            <p:cNvSpPr>
              <a:spLocks/>
            </p:cNvSpPr>
            <p:nvPr/>
          </p:nvSpPr>
          <p:spPr bwMode="auto">
            <a:xfrm>
              <a:off x="3732" y="2966"/>
              <a:ext cx="588" cy="298"/>
            </a:xfrm>
            <a:prstGeom prst="borderCallout2">
              <a:avLst>
                <a:gd name="adj1" fmla="val 24162"/>
                <a:gd name="adj2" fmla="val -8162"/>
                <a:gd name="adj3" fmla="val 24162"/>
                <a:gd name="adj4" fmla="val -11565"/>
                <a:gd name="adj5" fmla="val -109060"/>
                <a:gd name="adj6" fmla="val -24148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200" b="0" dirty="0"/>
                <a:t>Axial</a:t>
              </a:r>
            </a:p>
          </p:txBody>
        </p:sp>
        <p:sp>
          <p:nvSpPr>
            <p:cNvPr id="32786" name="Line 11"/>
            <p:cNvSpPr>
              <a:spLocks noChangeShapeType="1"/>
            </p:cNvSpPr>
            <p:nvPr/>
          </p:nvSpPr>
          <p:spPr bwMode="auto">
            <a:xfrm flipH="1">
              <a:off x="3504" y="2472"/>
              <a:ext cx="334" cy="168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32775" name="Picture 12" descr="Rhew Cubes 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4648200" cy="315595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2776" name="Rectangle 13"/>
          <p:cNvSpPr>
            <a:spLocks noChangeArrowheads="1"/>
          </p:cNvSpPr>
          <p:nvPr/>
        </p:nvSpPr>
        <p:spPr bwMode="auto">
          <a:xfrm>
            <a:off x="-76200" y="3733800"/>
            <a:ext cx="541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x-none" sz="1800" dirty="0"/>
              <a:t>Face-Centered Central Composite</a:t>
            </a:r>
          </a:p>
        </p:txBody>
      </p:sp>
      <p:sp>
        <p:nvSpPr>
          <p:cNvPr id="32777" name="Text Box 14"/>
          <p:cNvSpPr txBox="1">
            <a:spLocks noChangeArrowheads="1"/>
          </p:cNvSpPr>
          <p:nvPr/>
        </p:nvSpPr>
        <p:spPr bwMode="auto">
          <a:xfrm>
            <a:off x="5181600" y="1143000"/>
            <a:ext cx="40386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Factorial combination limits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Pseudo, Near replicates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Restricted randomization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Nonreplicated whole-plots</a:t>
            </a:r>
          </a:p>
        </p:txBody>
      </p:sp>
      <p:sp>
        <p:nvSpPr>
          <p:cNvPr id="32778" name="Rectangle 19"/>
          <p:cNvSpPr>
            <a:spLocks noChangeArrowheads="1"/>
          </p:cNvSpPr>
          <p:nvPr/>
        </p:nvSpPr>
        <p:spPr bwMode="auto">
          <a:xfrm>
            <a:off x="457200" y="4267200"/>
            <a:ext cx="4267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800" b="0"/>
          </a:p>
        </p:txBody>
      </p:sp>
      <p:sp>
        <p:nvSpPr>
          <p:cNvPr id="32779" name="Text Box 20"/>
          <p:cNvSpPr txBox="1">
            <a:spLocks noChangeArrowheads="1"/>
          </p:cNvSpPr>
          <p:nvPr/>
        </p:nvSpPr>
        <p:spPr bwMode="auto">
          <a:xfrm>
            <a:off x="304800" y="4419600"/>
            <a:ext cx="46482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Adapted response surface approach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Five-dimensional, second-order response surface for 5 responses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x-none" sz="1800" dirty="0"/>
              <a:t>Inverse prediction with estimated uncertainty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x-none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A3185B-95F7-3A4C-AA8E-A6B4EC45F0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10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190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715962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Response Surface for Characterization	</a:t>
            </a:r>
            <a:endParaRPr lang="en-US" altLang="x-none" sz="2000" dirty="0">
              <a:ea typeface="ＭＳ Ｐゴシック" charset="-128"/>
            </a:endParaRPr>
          </a:p>
        </p:txBody>
      </p:sp>
      <p:sp>
        <p:nvSpPr>
          <p:cNvPr id="3379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altLang="x-none" dirty="0">
                <a:ea typeface="ＭＳ Ｐゴシック" charset="-128"/>
              </a:rPr>
              <a:t>Response Surface Methods adapted for a nontraditional application</a:t>
            </a:r>
          </a:p>
          <a:p>
            <a:pPr lvl="1">
              <a:spcAft>
                <a:spcPts val="600"/>
              </a:spcAft>
            </a:pPr>
            <a:r>
              <a:rPr lang="en-US" altLang="x-none" dirty="0">
                <a:ea typeface="ＭＳ Ｐゴシック" charset="-128"/>
              </a:rPr>
              <a:t>Characterization, not optimization</a:t>
            </a:r>
          </a:p>
          <a:p>
            <a:pPr lvl="1">
              <a:spcAft>
                <a:spcPts val="600"/>
              </a:spcAft>
            </a:pPr>
            <a:r>
              <a:rPr lang="en-US" altLang="x-none" dirty="0">
                <a:ea typeface="ＭＳ Ｐゴシック" charset="-128"/>
              </a:rPr>
              <a:t>Mathematical model is the product, not optimized factor settings</a:t>
            </a:r>
          </a:p>
          <a:p>
            <a:pPr lvl="1">
              <a:spcAft>
                <a:spcPts val="600"/>
              </a:spcAft>
            </a:pPr>
            <a:r>
              <a:rPr lang="en-US" altLang="x-none" dirty="0">
                <a:ea typeface="ＭＳ Ｐゴシック" charset="-128"/>
              </a:rPr>
              <a:t>Confirmation points over the entire design space, not sensitivity to the location of optimum performance</a:t>
            </a:r>
          </a:p>
          <a:p>
            <a:pPr>
              <a:spcAft>
                <a:spcPts val="600"/>
              </a:spcAft>
            </a:pPr>
            <a:r>
              <a:rPr lang="en-US" altLang="x-none" dirty="0">
                <a:ea typeface="ＭＳ Ｐゴシック" charset="-128"/>
              </a:rPr>
              <a:t>Inverse Prediction of Second-Order Response Surface</a:t>
            </a:r>
          </a:p>
          <a:p>
            <a:pPr lvl="1">
              <a:spcAft>
                <a:spcPts val="600"/>
              </a:spcAft>
              <a:buFontTx/>
              <a:buNone/>
            </a:pPr>
            <a:endParaRPr lang="en-US" altLang="x-none" dirty="0">
              <a:ea typeface="ＭＳ Ｐゴシック" charset="-128"/>
            </a:endParaRPr>
          </a:p>
          <a:p>
            <a:pPr lvl="1">
              <a:spcAft>
                <a:spcPts val="600"/>
              </a:spcAft>
              <a:buFontTx/>
              <a:buNone/>
            </a:pPr>
            <a:endParaRPr lang="en-US" altLang="x-none" dirty="0">
              <a:ea typeface="ＭＳ Ｐゴシック" charset="-128"/>
            </a:endParaRPr>
          </a:p>
          <a:p>
            <a:pPr>
              <a:spcAft>
                <a:spcPts val="600"/>
              </a:spcAft>
            </a:pPr>
            <a:r>
              <a:rPr lang="en-US" altLang="x-none" dirty="0">
                <a:ea typeface="ＭＳ Ｐゴシック" charset="-128"/>
              </a:rPr>
              <a:t>Inverse prediction intervals were approximated through a localized mapping from classical forward regression intervals to the inverse space</a:t>
            </a:r>
          </a:p>
        </p:txBody>
      </p:sp>
      <p:sp>
        <p:nvSpPr>
          <p:cNvPr id="33798" name="TextBox 12"/>
          <p:cNvSpPr txBox="1">
            <a:spLocks noChangeArrowheads="1"/>
          </p:cNvSpPr>
          <p:nvPr/>
        </p:nvSpPr>
        <p:spPr bwMode="auto">
          <a:xfrm>
            <a:off x="0" y="6351588"/>
            <a:ext cx="88392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x-none" sz="1000" b="0" dirty="0"/>
              <a:t>Parker, Vining, Wilson, et al. (2010) “The Prediction Properties of Classical and Inverse Regression for the Simple Linear Calibration Problem,” JQT</a:t>
            </a:r>
          </a:p>
          <a:p>
            <a:pPr eaLnBrk="1" hangingPunct="1">
              <a:buFontTx/>
              <a:buNone/>
            </a:pPr>
            <a:r>
              <a:rPr lang="en-US" altLang="x-none" sz="1000" b="0" dirty="0"/>
              <a:t>Parker and Finley (2010) “Advancements in Aircraft Model Force and Attitude Instrumentation by Integrating Statistical Methods,” </a:t>
            </a:r>
            <a:r>
              <a:rPr lang="en-US" altLang="x-none" sz="1000" b="0" i="1" dirty="0"/>
              <a:t>AIAA Journal of Aircraft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507498"/>
            <a:ext cx="3721800" cy="91210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76D71-2686-5A40-837F-1A0D240159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11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06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229600" cy="715962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Rocket Nozzle Duty Cycle</a:t>
            </a:r>
          </a:p>
        </p:txBody>
      </p:sp>
      <p:grpSp>
        <p:nvGrpSpPr>
          <p:cNvPr id="34819" name="Group 932"/>
          <p:cNvGrpSpPr>
            <a:grpSpLocks/>
          </p:cNvGrpSpPr>
          <p:nvPr/>
        </p:nvGrpSpPr>
        <p:grpSpPr bwMode="auto">
          <a:xfrm>
            <a:off x="752475" y="1541463"/>
            <a:ext cx="7634288" cy="4960937"/>
            <a:chOff x="474" y="971"/>
            <a:chExt cx="4809" cy="3125"/>
          </a:xfrm>
        </p:grpSpPr>
        <p:sp>
          <p:nvSpPr>
            <p:cNvPr id="34827" name="Line 3"/>
            <p:cNvSpPr>
              <a:spLocks noChangeShapeType="1"/>
            </p:cNvSpPr>
            <p:nvPr/>
          </p:nvSpPr>
          <p:spPr bwMode="auto">
            <a:xfrm>
              <a:off x="2238" y="1594"/>
              <a:ext cx="2789" cy="1609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28" name="Line 4"/>
            <p:cNvSpPr>
              <a:spLocks noChangeShapeType="1"/>
            </p:cNvSpPr>
            <p:nvPr/>
          </p:nvSpPr>
          <p:spPr bwMode="auto">
            <a:xfrm>
              <a:off x="2019" y="1718"/>
              <a:ext cx="2880" cy="1660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29" name="Line 5"/>
            <p:cNvSpPr>
              <a:spLocks noChangeShapeType="1"/>
            </p:cNvSpPr>
            <p:nvPr/>
          </p:nvSpPr>
          <p:spPr bwMode="auto">
            <a:xfrm flipH="1">
              <a:off x="1923" y="1966"/>
              <a:ext cx="2050" cy="1182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0" name="Line 6"/>
            <p:cNvSpPr>
              <a:spLocks noChangeShapeType="1"/>
            </p:cNvSpPr>
            <p:nvPr/>
          </p:nvSpPr>
          <p:spPr bwMode="auto">
            <a:xfrm flipH="1">
              <a:off x="1491" y="1718"/>
              <a:ext cx="2050" cy="1182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1" name="Line 7"/>
            <p:cNvSpPr>
              <a:spLocks noChangeShapeType="1"/>
            </p:cNvSpPr>
            <p:nvPr/>
          </p:nvSpPr>
          <p:spPr bwMode="auto">
            <a:xfrm flipH="1">
              <a:off x="1706" y="1844"/>
              <a:ext cx="2050" cy="1182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2" name="Freeform 8"/>
            <p:cNvSpPr>
              <a:spLocks/>
            </p:cNvSpPr>
            <p:nvPr/>
          </p:nvSpPr>
          <p:spPr bwMode="auto">
            <a:xfrm>
              <a:off x="2372" y="1887"/>
              <a:ext cx="1236" cy="753"/>
            </a:xfrm>
            <a:custGeom>
              <a:avLst/>
              <a:gdLst>
                <a:gd name="T0" fmla="*/ 0 w 1236"/>
                <a:gd name="T1" fmla="*/ 284 h 753"/>
                <a:gd name="T2" fmla="*/ 376 w 1236"/>
                <a:gd name="T3" fmla="*/ 57 h 753"/>
                <a:gd name="T4" fmla="*/ 498 w 1236"/>
                <a:gd name="T5" fmla="*/ 0 h 753"/>
                <a:gd name="T6" fmla="*/ 511 w 1236"/>
                <a:gd name="T7" fmla="*/ 4 h 753"/>
                <a:gd name="T8" fmla="*/ 445 w 1236"/>
                <a:gd name="T9" fmla="*/ 111 h 753"/>
                <a:gd name="T10" fmla="*/ 442 w 1236"/>
                <a:gd name="T11" fmla="*/ 127 h 753"/>
                <a:gd name="T12" fmla="*/ 459 w 1236"/>
                <a:gd name="T13" fmla="*/ 120 h 753"/>
                <a:gd name="T14" fmla="*/ 586 w 1236"/>
                <a:gd name="T15" fmla="*/ 65 h 753"/>
                <a:gd name="T16" fmla="*/ 595 w 1236"/>
                <a:gd name="T17" fmla="*/ 75 h 753"/>
                <a:gd name="T18" fmla="*/ 541 w 1236"/>
                <a:gd name="T19" fmla="*/ 185 h 753"/>
                <a:gd name="T20" fmla="*/ 538 w 1236"/>
                <a:gd name="T21" fmla="*/ 199 h 753"/>
                <a:gd name="T22" fmla="*/ 559 w 1236"/>
                <a:gd name="T23" fmla="*/ 195 h 753"/>
                <a:gd name="T24" fmla="*/ 687 w 1236"/>
                <a:gd name="T25" fmla="*/ 137 h 753"/>
                <a:gd name="T26" fmla="*/ 709 w 1236"/>
                <a:gd name="T27" fmla="*/ 131 h 753"/>
                <a:gd name="T28" fmla="*/ 714 w 1236"/>
                <a:gd name="T29" fmla="*/ 147 h 753"/>
                <a:gd name="T30" fmla="*/ 658 w 1236"/>
                <a:gd name="T31" fmla="*/ 251 h 753"/>
                <a:gd name="T32" fmla="*/ 655 w 1236"/>
                <a:gd name="T33" fmla="*/ 263 h 753"/>
                <a:gd name="T34" fmla="*/ 676 w 1236"/>
                <a:gd name="T35" fmla="*/ 260 h 753"/>
                <a:gd name="T36" fmla="*/ 814 w 1236"/>
                <a:gd name="T37" fmla="*/ 190 h 753"/>
                <a:gd name="T38" fmla="*/ 824 w 1236"/>
                <a:gd name="T39" fmla="*/ 200 h 753"/>
                <a:gd name="T40" fmla="*/ 766 w 1236"/>
                <a:gd name="T41" fmla="*/ 315 h 753"/>
                <a:gd name="T42" fmla="*/ 768 w 1236"/>
                <a:gd name="T43" fmla="*/ 330 h 753"/>
                <a:gd name="T44" fmla="*/ 789 w 1236"/>
                <a:gd name="T45" fmla="*/ 327 h 753"/>
                <a:gd name="T46" fmla="*/ 925 w 1236"/>
                <a:gd name="T47" fmla="*/ 260 h 753"/>
                <a:gd name="T48" fmla="*/ 936 w 1236"/>
                <a:gd name="T49" fmla="*/ 271 h 753"/>
                <a:gd name="T50" fmla="*/ 879 w 1236"/>
                <a:gd name="T51" fmla="*/ 377 h 753"/>
                <a:gd name="T52" fmla="*/ 877 w 1236"/>
                <a:gd name="T53" fmla="*/ 392 h 753"/>
                <a:gd name="T54" fmla="*/ 901 w 1236"/>
                <a:gd name="T55" fmla="*/ 383 h 753"/>
                <a:gd name="T56" fmla="*/ 1031 w 1236"/>
                <a:gd name="T57" fmla="*/ 321 h 753"/>
                <a:gd name="T58" fmla="*/ 1044 w 1236"/>
                <a:gd name="T59" fmla="*/ 330 h 753"/>
                <a:gd name="T60" fmla="*/ 981 w 1236"/>
                <a:gd name="T61" fmla="*/ 434 h 753"/>
                <a:gd name="T62" fmla="*/ 978 w 1236"/>
                <a:gd name="T63" fmla="*/ 449 h 753"/>
                <a:gd name="T64" fmla="*/ 997 w 1236"/>
                <a:gd name="T65" fmla="*/ 444 h 753"/>
                <a:gd name="T66" fmla="*/ 1134 w 1236"/>
                <a:gd name="T67" fmla="*/ 390 h 753"/>
                <a:gd name="T68" fmla="*/ 1145 w 1236"/>
                <a:gd name="T69" fmla="*/ 396 h 753"/>
                <a:gd name="T70" fmla="*/ 1140 w 1236"/>
                <a:gd name="T71" fmla="*/ 414 h 753"/>
                <a:gd name="T72" fmla="*/ 1083 w 1236"/>
                <a:gd name="T73" fmla="*/ 497 h 753"/>
                <a:gd name="T74" fmla="*/ 1078 w 1236"/>
                <a:gd name="T75" fmla="*/ 513 h 753"/>
                <a:gd name="T76" fmla="*/ 1210 w 1236"/>
                <a:gd name="T77" fmla="*/ 443 h 753"/>
                <a:gd name="T78" fmla="*/ 1231 w 1236"/>
                <a:gd name="T79" fmla="*/ 440 h 753"/>
                <a:gd name="T80" fmla="*/ 1236 w 1236"/>
                <a:gd name="T81" fmla="*/ 455 h 753"/>
                <a:gd name="T82" fmla="*/ 1150 w 1236"/>
                <a:gd name="T83" fmla="*/ 554 h 753"/>
                <a:gd name="T84" fmla="*/ 808 w 1236"/>
                <a:gd name="T85" fmla="*/ 753 h 753"/>
                <a:gd name="T86" fmla="*/ 0 w 1236"/>
                <a:gd name="T87" fmla="*/ 284 h 75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36"/>
                <a:gd name="T133" fmla="*/ 0 h 753"/>
                <a:gd name="T134" fmla="*/ 1236 w 1236"/>
                <a:gd name="T135" fmla="*/ 753 h 75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36" h="753">
                  <a:moveTo>
                    <a:pt x="0" y="284"/>
                  </a:moveTo>
                  <a:lnTo>
                    <a:pt x="376" y="57"/>
                  </a:lnTo>
                  <a:lnTo>
                    <a:pt x="498" y="0"/>
                  </a:lnTo>
                  <a:lnTo>
                    <a:pt x="511" y="4"/>
                  </a:lnTo>
                  <a:lnTo>
                    <a:pt x="445" y="111"/>
                  </a:lnTo>
                  <a:lnTo>
                    <a:pt x="442" y="127"/>
                  </a:lnTo>
                  <a:lnTo>
                    <a:pt x="459" y="120"/>
                  </a:lnTo>
                  <a:lnTo>
                    <a:pt x="586" y="65"/>
                  </a:lnTo>
                  <a:lnTo>
                    <a:pt x="595" y="75"/>
                  </a:lnTo>
                  <a:lnTo>
                    <a:pt x="541" y="185"/>
                  </a:lnTo>
                  <a:lnTo>
                    <a:pt x="538" y="199"/>
                  </a:lnTo>
                  <a:lnTo>
                    <a:pt x="559" y="195"/>
                  </a:lnTo>
                  <a:lnTo>
                    <a:pt x="687" y="137"/>
                  </a:lnTo>
                  <a:lnTo>
                    <a:pt x="709" y="131"/>
                  </a:lnTo>
                  <a:lnTo>
                    <a:pt x="714" y="147"/>
                  </a:lnTo>
                  <a:lnTo>
                    <a:pt x="658" y="251"/>
                  </a:lnTo>
                  <a:lnTo>
                    <a:pt x="655" y="263"/>
                  </a:lnTo>
                  <a:lnTo>
                    <a:pt x="676" y="260"/>
                  </a:lnTo>
                  <a:lnTo>
                    <a:pt x="814" y="190"/>
                  </a:lnTo>
                  <a:lnTo>
                    <a:pt x="824" y="200"/>
                  </a:lnTo>
                  <a:lnTo>
                    <a:pt x="766" y="315"/>
                  </a:lnTo>
                  <a:lnTo>
                    <a:pt x="768" y="330"/>
                  </a:lnTo>
                  <a:lnTo>
                    <a:pt x="789" y="327"/>
                  </a:lnTo>
                  <a:lnTo>
                    <a:pt x="925" y="260"/>
                  </a:lnTo>
                  <a:lnTo>
                    <a:pt x="936" y="271"/>
                  </a:lnTo>
                  <a:lnTo>
                    <a:pt x="879" y="377"/>
                  </a:lnTo>
                  <a:lnTo>
                    <a:pt x="877" y="392"/>
                  </a:lnTo>
                  <a:lnTo>
                    <a:pt x="901" y="383"/>
                  </a:lnTo>
                  <a:lnTo>
                    <a:pt x="1031" y="321"/>
                  </a:lnTo>
                  <a:lnTo>
                    <a:pt x="1044" y="330"/>
                  </a:lnTo>
                  <a:lnTo>
                    <a:pt x="981" y="434"/>
                  </a:lnTo>
                  <a:lnTo>
                    <a:pt x="978" y="449"/>
                  </a:lnTo>
                  <a:lnTo>
                    <a:pt x="997" y="444"/>
                  </a:lnTo>
                  <a:lnTo>
                    <a:pt x="1134" y="390"/>
                  </a:lnTo>
                  <a:lnTo>
                    <a:pt x="1145" y="396"/>
                  </a:lnTo>
                  <a:lnTo>
                    <a:pt x="1140" y="414"/>
                  </a:lnTo>
                  <a:lnTo>
                    <a:pt x="1083" y="497"/>
                  </a:lnTo>
                  <a:lnTo>
                    <a:pt x="1078" y="513"/>
                  </a:lnTo>
                  <a:lnTo>
                    <a:pt x="1210" y="443"/>
                  </a:lnTo>
                  <a:lnTo>
                    <a:pt x="1231" y="440"/>
                  </a:lnTo>
                  <a:lnTo>
                    <a:pt x="1236" y="455"/>
                  </a:lnTo>
                  <a:lnTo>
                    <a:pt x="1150" y="554"/>
                  </a:lnTo>
                  <a:lnTo>
                    <a:pt x="808" y="753"/>
                  </a:lnTo>
                  <a:lnTo>
                    <a:pt x="0" y="284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33" name="Line 9"/>
            <p:cNvSpPr>
              <a:spLocks noChangeShapeType="1"/>
            </p:cNvSpPr>
            <p:nvPr/>
          </p:nvSpPr>
          <p:spPr bwMode="auto">
            <a:xfrm>
              <a:off x="939" y="2343"/>
              <a:ext cx="2737" cy="1581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4" name="Line 10"/>
            <p:cNvSpPr>
              <a:spLocks noChangeShapeType="1"/>
            </p:cNvSpPr>
            <p:nvPr/>
          </p:nvSpPr>
          <p:spPr bwMode="auto">
            <a:xfrm>
              <a:off x="1153" y="2216"/>
              <a:ext cx="2744" cy="1584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5" name="Line 11"/>
            <p:cNvSpPr>
              <a:spLocks noChangeShapeType="1"/>
            </p:cNvSpPr>
            <p:nvPr/>
          </p:nvSpPr>
          <p:spPr bwMode="auto">
            <a:xfrm>
              <a:off x="1371" y="2094"/>
              <a:ext cx="2830" cy="1631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6" name="Line 12"/>
            <p:cNvSpPr>
              <a:spLocks noChangeShapeType="1"/>
            </p:cNvSpPr>
            <p:nvPr/>
          </p:nvSpPr>
          <p:spPr bwMode="auto">
            <a:xfrm>
              <a:off x="1587" y="1966"/>
              <a:ext cx="2866" cy="1655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7" name="Line 13"/>
            <p:cNvSpPr>
              <a:spLocks noChangeShapeType="1"/>
            </p:cNvSpPr>
            <p:nvPr/>
          </p:nvSpPr>
          <p:spPr bwMode="auto">
            <a:xfrm>
              <a:off x="2452" y="1468"/>
              <a:ext cx="2665" cy="1536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8" name="Line 14"/>
            <p:cNvSpPr>
              <a:spLocks noChangeShapeType="1"/>
            </p:cNvSpPr>
            <p:nvPr/>
          </p:nvSpPr>
          <p:spPr bwMode="auto">
            <a:xfrm flipH="1">
              <a:off x="1058" y="1468"/>
              <a:ext cx="2048" cy="1180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39" name="Line 15"/>
            <p:cNvSpPr>
              <a:spLocks noChangeShapeType="1"/>
            </p:cNvSpPr>
            <p:nvPr/>
          </p:nvSpPr>
          <p:spPr bwMode="auto">
            <a:xfrm flipH="1">
              <a:off x="1274" y="1594"/>
              <a:ext cx="2050" cy="1183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0" name="Line 16"/>
            <p:cNvSpPr>
              <a:spLocks noChangeShapeType="1"/>
            </p:cNvSpPr>
            <p:nvPr/>
          </p:nvSpPr>
          <p:spPr bwMode="auto">
            <a:xfrm flipH="1">
              <a:off x="2139" y="2094"/>
              <a:ext cx="2050" cy="1181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1" name="Line 17"/>
            <p:cNvSpPr>
              <a:spLocks noChangeShapeType="1"/>
            </p:cNvSpPr>
            <p:nvPr/>
          </p:nvSpPr>
          <p:spPr bwMode="auto">
            <a:xfrm flipH="1">
              <a:off x="2357" y="2216"/>
              <a:ext cx="2049" cy="1182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2" name="Line 18"/>
            <p:cNvSpPr>
              <a:spLocks noChangeShapeType="1"/>
            </p:cNvSpPr>
            <p:nvPr/>
          </p:nvSpPr>
          <p:spPr bwMode="auto">
            <a:xfrm flipH="1">
              <a:off x="2573" y="2343"/>
              <a:ext cx="2050" cy="1182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3" name="Line 19"/>
            <p:cNvSpPr>
              <a:spLocks noChangeShapeType="1"/>
            </p:cNvSpPr>
            <p:nvPr/>
          </p:nvSpPr>
          <p:spPr bwMode="auto">
            <a:xfrm>
              <a:off x="2669" y="1345"/>
              <a:ext cx="2375" cy="1370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4" name="Line 20"/>
            <p:cNvSpPr>
              <a:spLocks noChangeShapeType="1"/>
            </p:cNvSpPr>
            <p:nvPr/>
          </p:nvSpPr>
          <p:spPr bwMode="auto">
            <a:xfrm flipH="1">
              <a:off x="2789" y="2468"/>
              <a:ext cx="2050" cy="1180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5" name="Line 21"/>
            <p:cNvSpPr>
              <a:spLocks noChangeShapeType="1"/>
            </p:cNvSpPr>
            <p:nvPr/>
          </p:nvSpPr>
          <p:spPr bwMode="auto">
            <a:xfrm flipH="1">
              <a:off x="916" y="1343"/>
              <a:ext cx="1973" cy="1140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6" name="Line 22"/>
            <p:cNvSpPr>
              <a:spLocks noChangeShapeType="1"/>
            </p:cNvSpPr>
            <p:nvPr/>
          </p:nvSpPr>
          <p:spPr bwMode="auto">
            <a:xfrm flipH="1">
              <a:off x="3058" y="2626"/>
              <a:ext cx="1933" cy="1114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7" name="Line 23"/>
            <p:cNvSpPr>
              <a:spLocks noChangeShapeType="1"/>
            </p:cNvSpPr>
            <p:nvPr/>
          </p:nvSpPr>
          <p:spPr bwMode="auto">
            <a:xfrm flipH="1">
              <a:off x="3304" y="2796"/>
              <a:ext cx="1825" cy="1053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8" name="Line 24"/>
            <p:cNvSpPr>
              <a:spLocks noChangeShapeType="1"/>
            </p:cNvSpPr>
            <p:nvPr/>
          </p:nvSpPr>
          <p:spPr bwMode="auto">
            <a:xfrm flipH="1">
              <a:off x="3600" y="3038"/>
              <a:ext cx="1556" cy="898"/>
            </a:xfrm>
            <a:prstGeom prst="line">
              <a:avLst/>
            </a:prstGeom>
            <a:noFill/>
            <a:ln w="0">
              <a:solidFill>
                <a:srgbClr val="80391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49" name="Freeform 25"/>
            <p:cNvSpPr>
              <a:spLocks/>
            </p:cNvSpPr>
            <p:nvPr/>
          </p:nvSpPr>
          <p:spPr bwMode="auto">
            <a:xfrm>
              <a:off x="1010" y="1383"/>
              <a:ext cx="4" cy="7"/>
            </a:xfrm>
            <a:custGeom>
              <a:avLst/>
              <a:gdLst>
                <a:gd name="T0" fmla="*/ 0 w 3"/>
                <a:gd name="T1" fmla="*/ 7 h 7"/>
                <a:gd name="T2" fmla="*/ 116 w 3"/>
                <a:gd name="T3" fmla="*/ 0 h 7"/>
                <a:gd name="T4" fmla="*/ 0 w 3"/>
                <a:gd name="T5" fmla="*/ 7 h 7"/>
                <a:gd name="T6" fmla="*/ 0 60000 65536"/>
                <a:gd name="T7" fmla="*/ 0 60000 65536"/>
                <a:gd name="T8" fmla="*/ 0 60000 65536"/>
                <a:gd name="T9" fmla="*/ 0 w 3"/>
                <a:gd name="T10" fmla="*/ 0 h 7"/>
                <a:gd name="T11" fmla="*/ 3 w 3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7">
                  <a:moveTo>
                    <a:pt x="0" y="7"/>
                  </a:moveTo>
                  <a:lnTo>
                    <a:pt x="3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0" name="Freeform 26"/>
            <p:cNvSpPr>
              <a:spLocks/>
            </p:cNvSpPr>
            <p:nvPr/>
          </p:nvSpPr>
          <p:spPr bwMode="auto">
            <a:xfrm>
              <a:off x="1649" y="1753"/>
              <a:ext cx="5" cy="5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0 h 5"/>
                <a:gd name="T6" fmla="*/ 0 60000 65536"/>
                <a:gd name="T7" fmla="*/ 0 60000 65536"/>
                <a:gd name="T8" fmla="*/ 0 60000 65536"/>
                <a:gd name="T9" fmla="*/ 0 w 5"/>
                <a:gd name="T10" fmla="*/ 0 h 5"/>
                <a:gd name="T11" fmla="*/ 5 w 5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5">
                  <a:moveTo>
                    <a:pt x="5" y="0"/>
                  </a:move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1" name="Freeform 27"/>
            <p:cNvSpPr>
              <a:spLocks/>
            </p:cNvSpPr>
            <p:nvPr/>
          </p:nvSpPr>
          <p:spPr bwMode="auto">
            <a:xfrm>
              <a:off x="1010" y="1383"/>
              <a:ext cx="33" cy="24"/>
            </a:xfrm>
            <a:custGeom>
              <a:avLst/>
              <a:gdLst>
                <a:gd name="T0" fmla="*/ 0 w 30"/>
                <a:gd name="T1" fmla="*/ 23 h 22"/>
                <a:gd name="T2" fmla="*/ 3 w 30"/>
                <a:gd name="T3" fmla="*/ 0 h 22"/>
                <a:gd name="T4" fmla="*/ 103 w 30"/>
                <a:gd name="T5" fmla="*/ 45 h 22"/>
                <a:gd name="T6" fmla="*/ 92 w 30"/>
                <a:gd name="T7" fmla="*/ 68 h 22"/>
                <a:gd name="T8" fmla="*/ 0 w 30"/>
                <a:gd name="T9" fmla="*/ 2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2"/>
                <a:gd name="T17" fmla="*/ 30 w 30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2">
                  <a:moveTo>
                    <a:pt x="0" y="7"/>
                  </a:moveTo>
                  <a:lnTo>
                    <a:pt x="3" y="0"/>
                  </a:lnTo>
                  <a:lnTo>
                    <a:pt x="30" y="15"/>
                  </a:lnTo>
                  <a:lnTo>
                    <a:pt x="26" y="2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2" name="Freeform 28"/>
            <p:cNvSpPr>
              <a:spLocks/>
            </p:cNvSpPr>
            <p:nvPr/>
          </p:nvSpPr>
          <p:spPr bwMode="auto">
            <a:xfrm>
              <a:off x="1058" y="1412"/>
              <a:ext cx="33" cy="21"/>
            </a:xfrm>
            <a:custGeom>
              <a:avLst/>
              <a:gdLst>
                <a:gd name="T0" fmla="*/ 0 w 30"/>
                <a:gd name="T1" fmla="*/ 7 h 21"/>
                <a:gd name="T2" fmla="*/ 21 w 30"/>
                <a:gd name="T3" fmla="*/ 0 h 21"/>
                <a:gd name="T4" fmla="*/ 103 w 30"/>
                <a:gd name="T5" fmla="*/ 14 h 21"/>
                <a:gd name="T6" fmla="*/ 92 w 30"/>
                <a:gd name="T7" fmla="*/ 21 h 21"/>
                <a:gd name="T8" fmla="*/ 0 w 30"/>
                <a:gd name="T9" fmla="*/ 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5" y="0"/>
                  </a:lnTo>
                  <a:lnTo>
                    <a:pt x="30" y="14"/>
                  </a:lnTo>
                  <a:lnTo>
                    <a:pt x="26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3" name="Freeform 29"/>
            <p:cNvSpPr>
              <a:spLocks/>
            </p:cNvSpPr>
            <p:nvPr/>
          </p:nvSpPr>
          <p:spPr bwMode="auto">
            <a:xfrm>
              <a:off x="1107" y="1439"/>
              <a:ext cx="33" cy="23"/>
            </a:xfrm>
            <a:custGeom>
              <a:avLst/>
              <a:gdLst>
                <a:gd name="T0" fmla="*/ 0 w 30"/>
                <a:gd name="T1" fmla="*/ 22 h 21"/>
                <a:gd name="T2" fmla="*/ 4 w 30"/>
                <a:gd name="T3" fmla="*/ 0 h 21"/>
                <a:gd name="T4" fmla="*/ 103 w 30"/>
                <a:gd name="T5" fmla="*/ 45 h 21"/>
                <a:gd name="T6" fmla="*/ 89 w 30"/>
                <a:gd name="T7" fmla="*/ 67 h 21"/>
                <a:gd name="T8" fmla="*/ 0 w 30"/>
                <a:gd name="T9" fmla="*/ 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6"/>
                  </a:moveTo>
                  <a:lnTo>
                    <a:pt x="4" y="0"/>
                  </a:lnTo>
                  <a:lnTo>
                    <a:pt x="30" y="14"/>
                  </a:lnTo>
                  <a:lnTo>
                    <a:pt x="25" y="2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4" name="Freeform 30"/>
            <p:cNvSpPr>
              <a:spLocks/>
            </p:cNvSpPr>
            <p:nvPr/>
          </p:nvSpPr>
          <p:spPr bwMode="auto">
            <a:xfrm>
              <a:off x="1157" y="1468"/>
              <a:ext cx="30" cy="20"/>
            </a:xfrm>
            <a:custGeom>
              <a:avLst/>
              <a:gdLst>
                <a:gd name="T0" fmla="*/ 0 w 28"/>
                <a:gd name="T1" fmla="*/ 5 h 19"/>
                <a:gd name="T2" fmla="*/ 4 w 28"/>
                <a:gd name="T3" fmla="*/ 0 h 19"/>
                <a:gd name="T4" fmla="*/ 68 w 28"/>
                <a:gd name="T5" fmla="*/ 27 h 19"/>
                <a:gd name="T6" fmla="*/ 62 w 28"/>
                <a:gd name="T7" fmla="*/ 35 h 19"/>
                <a:gd name="T8" fmla="*/ 0 w 28"/>
                <a:gd name="T9" fmla="*/ 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19"/>
                <a:gd name="T17" fmla="*/ 28 w 28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19">
                  <a:moveTo>
                    <a:pt x="0" y="5"/>
                  </a:moveTo>
                  <a:lnTo>
                    <a:pt x="4" y="0"/>
                  </a:lnTo>
                  <a:lnTo>
                    <a:pt x="28" y="14"/>
                  </a:lnTo>
                  <a:lnTo>
                    <a:pt x="25" y="1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5" name="Freeform 31"/>
            <p:cNvSpPr>
              <a:spLocks/>
            </p:cNvSpPr>
            <p:nvPr/>
          </p:nvSpPr>
          <p:spPr bwMode="auto">
            <a:xfrm>
              <a:off x="1204" y="1494"/>
              <a:ext cx="30" cy="23"/>
            </a:xfrm>
            <a:custGeom>
              <a:avLst/>
              <a:gdLst>
                <a:gd name="T0" fmla="*/ 0 w 28"/>
                <a:gd name="T1" fmla="*/ 24 h 21"/>
                <a:gd name="T2" fmla="*/ 4 w 28"/>
                <a:gd name="T3" fmla="*/ 0 h 21"/>
                <a:gd name="T4" fmla="*/ 68 w 28"/>
                <a:gd name="T5" fmla="*/ 45 h 21"/>
                <a:gd name="T6" fmla="*/ 62 w 28"/>
                <a:gd name="T7" fmla="*/ 67 h 21"/>
                <a:gd name="T8" fmla="*/ 0 w 28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4" y="0"/>
                  </a:lnTo>
                  <a:lnTo>
                    <a:pt x="28" y="14"/>
                  </a:lnTo>
                  <a:lnTo>
                    <a:pt x="25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6" name="Freeform 32"/>
            <p:cNvSpPr>
              <a:spLocks/>
            </p:cNvSpPr>
            <p:nvPr/>
          </p:nvSpPr>
          <p:spPr bwMode="auto">
            <a:xfrm>
              <a:off x="1251" y="1521"/>
              <a:ext cx="33" cy="25"/>
            </a:xfrm>
            <a:custGeom>
              <a:avLst/>
              <a:gdLst>
                <a:gd name="T0" fmla="*/ 0 w 30"/>
                <a:gd name="T1" fmla="*/ 22 h 23"/>
                <a:gd name="T2" fmla="*/ 4 w 30"/>
                <a:gd name="T3" fmla="*/ 0 h 23"/>
                <a:gd name="T4" fmla="*/ 103 w 30"/>
                <a:gd name="T5" fmla="*/ 46 h 23"/>
                <a:gd name="T6" fmla="*/ 89 w 30"/>
                <a:gd name="T7" fmla="*/ 68 h 23"/>
                <a:gd name="T8" fmla="*/ 0 w 30"/>
                <a:gd name="T9" fmla="*/ 2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3"/>
                <a:gd name="T17" fmla="*/ 30 w 30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3">
                  <a:moveTo>
                    <a:pt x="0" y="7"/>
                  </a:moveTo>
                  <a:lnTo>
                    <a:pt x="4" y="0"/>
                  </a:lnTo>
                  <a:lnTo>
                    <a:pt x="30" y="16"/>
                  </a:lnTo>
                  <a:lnTo>
                    <a:pt x="25" y="2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7" name="Freeform 33"/>
            <p:cNvSpPr>
              <a:spLocks/>
            </p:cNvSpPr>
            <p:nvPr/>
          </p:nvSpPr>
          <p:spPr bwMode="auto">
            <a:xfrm>
              <a:off x="1299" y="1549"/>
              <a:ext cx="32" cy="24"/>
            </a:xfrm>
            <a:custGeom>
              <a:avLst/>
              <a:gdLst>
                <a:gd name="T0" fmla="*/ 0 w 30"/>
                <a:gd name="T1" fmla="*/ 23 h 22"/>
                <a:gd name="T2" fmla="*/ 4 w 30"/>
                <a:gd name="T3" fmla="*/ 0 h 22"/>
                <a:gd name="T4" fmla="*/ 69 w 30"/>
                <a:gd name="T5" fmla="*/ 41 h 22"/>
                <a:gd name="T6" fmla="*/ 61 w 30"/>
                <a:gd name="T7" fmla="*/ 68 h 22"/>
                <a:gd name="T8" fmla="*/ 0 w 30"/>
                <a:gd name="T9" fmla="*/ 2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2"/>
                <a:gd name="T17" fmla="*/ 30 w 30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2">
                  <a:moveTo>
                    <a:pt x="0" y="7"/>
                  </a:moveTo>
                  <a:lnTo>
                    <a:pt x="4" y="0"/>
                  </a:lnTo>
                  <a:lnTo>
                    <a:pt x="30" y="14"/>
                  </a:lnTo>
                  <a:lnTo>
                    <a:pt x="26" y="2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8" name="Freeform 34"/>
            <p:cNvSpPr>
              <a:spLocks/>
            </p:cNvSpPr>
            <p:nvPr/>
          </p:nvSpPr>
          <p:spPr bwMode="auto">
            <a:xfrm>
              <a:off x="1348" y="1578"/>
              <a:ext cx="31" cy="23"/>
            </a:xfrm>
            <a:custGeom>
              <a:avLst/>
              <a:gdLst>
                <a:gd name="T0" fmla="*/ 0 w 28"/>
                <a:gd name="T1" fmla="*/ 5 h 21"/>
                <a:gd name="T2" fmla="*/ 3 w 28"/>
                <a:gd name="T3" fmla="*/ 0 h 21"/>
                <a:gd name="T4" fmla="*/ 106 w 28"/>
                <a:gd name="T5" fmla="*/ 45 h 21"/>
                <a:gd name="T6" fmla="*/ 92 w 28"/>
                <a:gd name="T7" fmla="*/ 67 h 21"/>
                <a:gd name="T8" fmla="*/ 0 w 28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5"/>
                  </a:moveTo>
                  <a:lnTo>
                    <a:pt x="3" y="0"/>
                  </a:lnTo>
                  <a:lnTo>
                    <a:pt x="28" y="14"/>
                  </a:lnTo>
                  <a:lnTo>
                    <a:pt x="24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59" name="Freeform 35"/>
            <p:cNvSpPr>
              <a:spLocks/>
            </p:cNvSpPr>
            <p:nvPr/>
          </p:nvSpPr>
          <p:spPr bwMode="auto">
            <a:xfrm>
              <a:off x="1396" y="1604"/>
              <a:ext cx="30" cy="24"/>
            </a:xfrm>
            <a:custGeom>
              <a:avLst/>
              <a:gdLst>
                <a:gd name="T0" fmla="*/ 0 w 28"/>
                <a:gd name="T1" fmla="*/ 7 h 23"/>
                <a:gd name="T2" fmla="*/ 3 w 28"/>
                <a:gd name="T3" fmla="*/ 0 h 23"/>
                <a:gd name="T4" fmla="*/ 68 w 28"/>
                <a:gd name="T5" fmla="*/ 29 h 23"/>
                <a:gd name="T6" fmla="*/ 59 w 28"/>
                <a:gd name="T7" fmla="*/ 37 h 23"/>
                <a:gd name="T8" fmla="*/ 0 w 28"/>
                <a:gd name="T9" fmla="*/ 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3"/>
                <a:gd name="T17" fmla="*/ 28 w 2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3">
                  <a:moveTo>
                    <a:pt x="0" y="7"/>
                  </a:moveTo>
                  <a:lnTo>
                    <a:pt x="3" y="0"/>
                  </a:lnTo>
                  <a:lnTo>
                    <a:pt x="28" y="16"/>
                  </a:lnTo>
                  <a:lnTo>
                    <a:pt x="24" y="2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0" name="Freeform 36"/>
            <p:cNvSpPr>
              <a:spLocks/>
            </p:cNvSpPr>
            <p:nvPr/>
          </p:nvSpPr>
          <p:spPr bwMode="auto">
            <a:xfrm>
              <a:off x="1444" y="1633"/>
              <a:ext cx="32" cy="23"/>
            </a:xfrm>
            <a:custGeom>
              <a:avLst/>
              <a:gdLst>
                <a:gd name="T0" fmla="*/ 0 w 30"/>
                <a:gd name="T1" fmla="*/ 24 h 21"/>
                <a:gd name="T2" fmla="*/ 3 w 30"/>
                <a:gd name="T3" fmla="*/ 0 h 21"/>
                <a:gd name="T4" fmla="*/ 69 w 30"/>
                <a:gd name="T5" fmla="*/ 54 h 21"/>
                <a:gd name="T6" fmla="*/ 57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3" y="0"/>
                  </a:lnTo>
                  <a:lnTo>
                    <a:pt x="30" y="16"/>
                  </a:lnTo>
                  <a:lnTo>
                    <a:pt x="24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1" name="Freeform 37"/>
            <p:cNvSpPr>
              <a:spLocks/>
            </p:cNvSpPr>
            <p:nvPr/>
          </p:nvSpPr>
          <p:spPr bwMode="auto">
            <a:xfrm>
              <a:off x="1492" y="1661"/>
              <a:ext cx="31" cy="22"/>
            </a:xfrm>
            <a:custGeom>
              <a:avLst/>
              <a:gdLst>
                <a:gd name="T0" fmla="*/ 0 w 29"/>
                <a:gd name="T1" fmla="*/ 5 h 21"/>
                <a:gd name="T2" fmla="*/ 2 w 29"/>
                <a:gd name="T3" fmla="*/ 0 h 21"/>
                <a:gd name="T4" fmla="*/ 68 w 29"/>
                <a:gd name="T5" fmla="*/ 27 h 21"/>
                <a:gd name="T6" fmla="*/ 60 w 29"/>
                <a:gd name="T7" fmla="*/ 36 h 21"/>
                <a:gd name="T8" fmla="*/ 0 w 29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21"/>
                <a:gd name="T17" fmla="*/ 29 w 2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21">
                  <a:moveTo>
                    <a:pt x="0" y="5"/>
                  </a:moveTo>
                  <a:lnTo>
                    <a:pt x="2" y="0"/>
                  </a:lnTo>
                  <a:lnTo>
                    <a:pt x="29" y="14"/>
                  </a:lnTo>
                  <a:lnTo>
                    <a:pt x="25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2" name="Freeform 38"/>
            <p:cNvSpPr>
              <a:spLocks/>
            </p:cNvSpPr>
            <p:nvPr/>
          </p:nvSpPr>
          <p:spPr bwMode="auto">
            <a:xfrm>
              <a:off x="1540" y="1688"/>
              <a:ext cx="30" cy="23"/>
            </a:xfrm>
            <a:custGeom>
              <a:avLst/>
              <a:gdLst>
                <a:gd name="T0" fmla="*/ 0 w 28"/>
                <a:gd name="T1" fmla="*/ 24 h 21"/>
                <a:gd name="T2" fmla="*/ 4 w 28"/>
                <a:gd name="T3" fmla="*/ 0 h 21"/>
                <a:gd name="T4" fmla="*/ 68 w 28"/>
                <a:gd name="T5" fmla="*/ 54 h 21"/>
                <a:gd name="T6" fmla="*/ 66 w 28"/>
                <a:gd name="T7" fmla="*/ 67 h 21"/>
                <a:gd name="T8" fmla="*/ 0 w 28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4" y="0"/>
                  </a:lnTo>
                  <a:lnTo>
                    <a:pt x="28" y="16"/>
                  </a:lnTo>
                  <a:lnTo>
                    <a:pt x="27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3" name="Freeform 39"/>
            <p:cNvSpPr>
              <a:spLocks/>
            </p:cNvSpPr>
            <p:nvPr/>
          </p:nvSpPr>
          <p:spPr bwMode="auto">
            <a:xfrm>
              <a:off x="1587" y="1716"/>
              <a:ext cx="31" cy="22"/>
            </a:xfrm>
            <a:custGeom>
              <a:avLst/>
              <a:gdLst>
                <a:gd name="T0" fmla="*/ 0 w 28"/>
                <a:gd name="T1" fmla="*/ 7 h 21"/>
                <a:gd name="T2" fmla="*/ 4 w 28"/>
                <a:gd name="T3" fmla="*/ 0 h 21"/>
                <a:gd name="T4" fmla="*/ 106 w 28"/>
                <a:gd name="T5" fmla="*/ 29 h 21"/>
                <a:gd name="T6" fmla="*/ 102 w 28"/>
                <a:gd name="T7" fmla="*/ 36 h 21"/>
                <a:gd name="T8" fmla="*/ 0 w 28"/>
                <a:gd name="T9" fmla="*/ 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4" y="0"/>
                  </a:lnTo>
                  <a:lnTo>
                    <a:pt x="28" y="16"/>
                  </a:lnTo>
                  <a:lnTo>
                    <a:pt x="27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4" name="Freeform 40"/>
            <p:cNvSpPr>
              <a:spLocks/>
            </p:cNvSpPr>
            <p:nvPr/>
          </p:nvSpPr>
          <p:spPr bwMode="auto">
            <a:xfrm>
              <a:off x="1634" y="1746"/>
              <a:ext cx="20" cy="12"/>
            </a:xfrm>
            <a:custGeom>
              <a:avLst/>
              <a:gdLst>
                <a:gd name="T0" fmla="*/ 0 w 18"/>
                <a:gd name="T1" fmla="*/ 5 h 12"/>
                <a:gd name="T2" fmla="*/ 24 w 18"/>
                <a:gd name="T3" fmla="*/ 0 h 12"/>
                <a:gd name="T4" fmla="*/ 70 w 18"/>
                <a:gd name="T5" fmla="*/ 7 h 12"/>
                <a:gd name="T6" fmla="*/ 51 w 18"/>
                <a:gd name="T7" fmla="*/ 12 h 12"/>
                <a:gd name="T8" fmla="*/ 0 w 18"/>
                <a:gd name="T9" fmla="*/ 5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2"/>
                <a:gd name="T17" fmla="*/ 18 w 1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2">
                  <a:moveTo>
                    <a:pt x="0" y="5"/>
                  </a:moveTo>
                  <a:lnTo>
                    <a:pt x="6" y="0"/>
                  </a:lnTo>
                  <a:lnTo>
                    <a:pt x="18" y="7"/>
                  </a:lnTo>
                  <a:lnTo>
                    <a:pt x="13" y="1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5" name="Freeform 41"/>
            <p:cNvSpPr>
              <a:spLocks/>
            </p:cNvSpPr>
            <p:nvPr/>
          </p:nvSpPr>
          <p:spPr bwMode="auto">
            <a:xfrm>
              <a:off x="2016" y="1968"/>
              <a:ext cx="136" cy="83"/>
            </a:xfrm>
            <a:custGeom>
              <a:avLst/>
              <a:gdLst>
                <a:gd name="T0" fmla="*/ 0 w 126"/>
                <a:gd name="T1" fmla="*/ 5 h 77"/>
                <a:gd name="T2" fmla="*/ 3 w 126"/>
                <a:gd name="T3" fmla="*/ 0 h 77"/>
                <a:gd name="T4" fmla="*/ 343 w 126"/>
                <a:gd name="T5" fmla="*/ 193 h 77"/>
                <a:gd name="T6" fmla="*/ 331 w 126"/>
                <a:gd name="T7" fmla="*/ 204 h 77"/>
                <a:gd name="T8" fmla="*/ 0 w 126"/>
                <a:gd name="T9" fmla="*/ 5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6"/>
                <a:gd name="T16" fmla="*/ 0 h 77"/>
                <a:gd name="T17" fmla="*/ 126 w 126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6" h="77">
                  <a:moveTo>
                    <a:pt x="0" y="5"/>
                  </a:moveTo>
                  <a:lnTo>
                    <a:pt x="3" y="0"/>
                  </a:lnTo>
                  <a:lnTo>
                    <a:pt x="126" y="72"/>
                  </a:lnTo>
                  <a:lnTo>
                    <a:pt x="123" y="77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6" name="Freeform 42"/>
            <p:cNvSpPr>
              <a:spLocks/>
            </p:cNvSpPr>
            <p:nvPr/>
          </p:nvSpPr>
          <p:spPr bwMode="auto">
            <a:xfrm>
              <a:off x="4564" y="2938"/>
              <a:ext cx="524" cy="504"/>
            </a:xfrm>
            <a:custGeom>
              <a:avLst/>
              <a:gdLst>
                <a:gd name="T0" fmla="*/ 22 w 487"/>
                <a:gd name="T1" fmla="*/ 1224 h 468"/>
                <a:gd name="T2" fmla="*/ 0 w 487"/>
                <a:gd name="T3" fmla="*/ 1202 h 468"/>
                <a:gd name="T4" fmla="*/ 1236 w 487"/>
                <a:gd name="T5" fmla="*/ 0 h 468"/>
                <a:gd name="T6" fmla="*/ 1261 w 487"/>
                <a:gd name="T7" fmla="*/ 26 h 468"/>
                <a:gd name="T8" fmla="*/ 22 w 487"/>
                <a:gd name="T9" fmla="*/ 122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7"/>
                <a:gd name="T16" fmla="*/ 0 h 468"/>
                <a:gd name="T17" fmla="*/ 487 w 487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7" h="468">
                  <a:moveTo>
                    <a:pt x="8" y="468"/>
                  </a:moveTo>
                  <a:lnTo>
                    <a:pt x="0" y="459"/>
                  </a:lnTo>
                  <a:lnTo>
                    <a:pt x="478" y="0"/>
                  </a:lnTo>
                  <a:lnTo>
                    <a:pt x="487" y="10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7" name="Freeform 43"/>
            <p:cNvSpPr>
              <a:spLocks/>
            </p:cNvSpPr>
            <p:nvPr/>
          </p:nvSpPr>
          <p:spPr bwMode="auto">
            <a:xfrm>
              <a:off x="4334" y="2501"/>
              <a:ext cx="752" cy="448"/>
            </a:xfrm>
            <a:custGeom>
              <a:avLst/>
              <a:gdLst>
                <a:gd name="T0" fmla="*/ 1840 w 698"/>
                <a:gd name="T1" fmla="*/ 1096 h 415"/>
                <a:gd name="T2" fmla="*/ 1822 w 698"/>
                <a:gd name="T3" fmla="*/ 1123 h 415"/>
                <a:gd name="T4" fmla="*/ 0 w 698"/>
                <a:gd name="T5" fmla="*/ 29 h 415"/>
                <a:gd name="T6" fmla="*/ 5 w 698"/>
                <a:gd name="T7" fmla="*/ 0 h 415"/>
                <a:gd name="T8" fmla="*/ 1840 w 698"/>
                <a:gd name="T9" fmla="*/ 1096 h 4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8"/>
                <a:gd name="T16" fmla="*/ 0 h 415"/>
                <a:gd name="T17" fmla="*/ 698 w 698"/>
                <a:gd name="T18" fmla="*/ 415 h 4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8" h="415">
                  <a:moveTo>
                    <a:pt x="698" y="405"/>
                  </a:moveTo>
                  <a:lnTo>
                    <a:pt x="691" y="415"/>
                  </a:lnTo>
                  <a:lnTo>
                    <a:pt x="0" y="11"/>
                  </a:lnTo>
                  <a:lnTo>
                    <a:pt x="5" y="0"/>
                  </a:lnTo>
                  <a:lnTo>
                    <a:pt x="698" y="40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8" name="Freeform 44"/>
            <p:cNvSpPr>
              <a:spLocks/>
            </p:cNvSpPr>
            <p:nvPr/>
          </p:nvSpPr>
          <p:spPr bwMode="auto">
            <a:xfrm>
              <a:off x="4314" y="2507"/>
              <a:ext cx="30" cy="793"/>
            </a:xfrm>
            <a:custGeom>
              <a:avLst/>
              <a:gdLst>
                <a:gd name="T0" fmla="*/ 33 w 28"/>
                <a:gd name="T1" fmla="*/ 0 h 735"/>
                <a:gd name="T2" fmla="*/ 68 w 28"/>
                <a:gd name="T3" fmla="*/ 0 h 735"/>
                <a:gd name="T4" fmla="*/ 33 w 28"/>
                <a:gd name="T5" fmla="*/ 1977 h 735"/>
                <a:gd name="T6" fmla="*/ 0 w 28"/>
                <a:gd name="T7" fmla="*/ 1977 h 735"/>
                <a:gd name="T8" fmla="*/ 33 w 28"/>
                <a:gd name="T9" fmla="*/ 0 h 7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735"/>
                <a:gd name="T17" fmla="*/ 28 w 28"/>
                <a:gd name="T18" fmla="*/ 735 h 7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735">
                  <a:moveTo>
                    <a:pt x="14" y="0"/>
                  </a:moveTo>
                  <a:lnTo>
                    <a:pt x="28" y="0"/>
                  </a:lnTo>
                  <a:lnTo>
                    <a:pt x="14" y="735"/>
                  </a:lnTo>
                  <a:lnTo>
                    <a:pt x="0" y="7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69" name="Freeform 45"/>
            <p:cNvSpPr>
              <a:spLocks/>
            </p:cNvSpPr>
            <p:nvPr/>
          </p:nvSpPr>
          <p:spPr bwMode="auto">
            <a:xfrm>
              <a:off x="1919" y="1786"/>
              <a:ext cx="317" cy="180"/>
            </a:xfrm>
            <a:custGeom>
              <a:avLst/>
              <a:gdLst>
                <a:gd name="T0" fmla="*/ 224 w 294"/>
                <a:gd name="T1" fmla="*/ 444 h 167"/>
                <a:gd name="T2" fmla="*/ 0 w 294"/>
                <a:gd name="T3" fmla="*/ 319 h 167"/>
                <a:gd name="T4" fmla="*/ 563 w 294"/>
                <a:gd name="T5" fmla="*/ 0 h 167"/>
                <a:gd name="T6" fmla="*/ 784 w 294"/>
                <a:gd name="T7" fmla="*/ 126 h 167"/>
                <a:gd name="T8" fmla="*/ 224 w 294"/>
                <a:gd name="T9" fmla="*/ 444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4"/>
                <a:gd name="T16" fmla="*/ 0 h 167"/>
                <a:gd name="T17" fmla="*/ 294 w 294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4" h="167">
                  <a:moveTo>
                    <a:pt x="84" y="167"/>
                  </a:moveTo>
                  <a:lnTo>
                    <a:pt x="0" y="120"/>
                  </a:lnTo>
                  <a:lnTo>
                    <a:pt x="211" y="0"/>
                  </a:lnTo>
                  <a:lnTo>
                    <a:pt x="294" y="48"/>
                  </a:lnTo>
                  <a:lnTo>
                    <a:pt x="84" y="16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0" name="Freeform 46"/>
            <p:cNvSpPr>
              <a:spLocks/>
            </p:cNvSpPr>
            <p:nvPr/>
          </p:nvSpPr>
          <p:spPr bwMode="auto">
            <a:xfrm>
              <a:off x="1916" y="1783"/>
              <a:ext cx="323" cy="188"/>
            </a:xfrm>
            <a:custGeom>
              <a:avLst/>
              <a:gdLst>
                <a:gd name="T0" fmla="*/ 227 w 300"/>
                <a:gd name="T1" fmla="*/ 455 h 174"/>
                <a:gd name="T2" fmla="*/ 26 w 300"/>
                <a:gd name="T3" fmla="*/ 340 h 174"/>
                <a:gd name="T4" fmla="*/ 560 w 300"/>
                <a:gd name="T5" fmla="*/ 21 h 174"/>
                <a:gd name="T6" fmla="*/ 758 w 300"/>
                <a:gd name="T7" fmla="*/ 140 h 174"/>
                <a:gd name="T8" fmla="*/ 227 w 300"/>
                <a:gd name="T9" fmla="*/ 455 h 174"/>
                <a:gd name="T10" fmla="*/ 233 w 300"/>
                <a:gd name="T11" fmla="*/ 475 h 174"/>
                <a:gd name="T12" fmla="*/ 785 w 300"/>
                <a:gd name="T13" fmla="*/ 146 h 174"/>
                <a:gd name="T14" fmla="*/ 785 w 300"/>
                <a:gd name="T15" fmla="*/ 143 h 174"/>
                <a:gd name="T16" fmla="*/ 786 w 300"/>
                <a:gd name="T17" fmla="*/ 143 h 174"/>
                <a:gd name="T18" fmla="*/ 786 w 300"/>
                <a:gd name="T19" fmla="*/ 134 h 174"/>
                <a:gd name="T20" fmla="*/ 785 w 300"/>
                <a:gd name="T21" fmla="*/ 134 h 174"/>
                <a:gd name="T22" fmla="*/ 785 w 300"/>
                <a:gd name="T23" fmla="*/ 130 h 174"/>
                <a:gd name="T24" fmla="*/ 565 w 300"/>
                <a:gd name="T25" fmla="*/ 0 h 174"/>
                <a:gd name="T26" fmla="*/ 550 w 300"/>
                <a:gd name="T27" fmla="*/ 0 h 174"/>
                <a:gd name="T28" fmla="*/ 1 w 300"/>
                <a:gd name="T29" fmla="*/ 324 h 174"/>
                <a:gd name="T30" fmla="*/ 1 w 300"/>
                <a:gd name="T31" fmla="*/ 330 h 174"/>
                <a:gd name="T32" fmla="*/ 0 w 300"/>
                <a:gd name="T33" fmla="*/ 330 h 174"/>
                <a:gd name="T34" fmla="*/ 0 w 300"/>
                <a:gd name="T35" fmla="*/ 344 h 174"/>
                <a:gd name="T36" fmla="*/ 1 w 300"/>
                <a:gd name="T37" fmla="*/ 344 h 174"/>
                <a:gd name="T38" fmla="*/ 1 w 300"/>
                <a:gd name="T39" fmla="*/ 345 h 174"/>
                <a:gd name="T40" fmla="*/ 226 w 300"/>
                <a:gd name="T41" fmla="*/ 475 h 174"/>
                <a:gd name="T42" fmla="*/ 233 w 300"/>
                <a:gd name="T43" fmla="*/ 475 h 174"/>
                <a:gd name="T44" fmla="*/ 227 w 300"/>
                <a:gd name="T45" fmla="*/ 455 h 1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0"/>
                <a:gd name="T70" fmla="*/ 0 h 174"/>
                <a:gd name="T71" fmla="*/ 300 w 300"/>
                <a:gd name="T72" fmla="*/ 174 h 17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0" h="174">
                  <a:moveTo>
                    <a:pt x="87" y="167"/>
                  </a:moveTo>
                  <a:lnTo>
                    <a:pt x="10" y="123"/>
                  </a:lnTo>
                  <a:lnTo>
                    <a:pt x="214" y="7"/>
                  </a:lnTo>
                  <a:lnTo>
                    <a:pt x="290" y="51"/>
                  </a:lnTo>
                  <a:lnTo>
                    <a:pt x="87" y="167"/>
                  </a:lnTo>
                  <a:lnTo>
                    <a:pt x="89" y="174"/>
                  </a:lnTo>
                  <a:lnTo>
                    <a:pt x="299" y="54"/>
                  </a:lnTo>
                  <a:lnTo>
                    <a:pt x="299" y="52"/>
                  </a:lnTo>
                  <a:lnTo>
                    <a:pt x="300" y="52"/>
                  </a:lnTo>
                  <a:lnTo>
                    <a:pt x="300" y="49"/>
                  </a:lnTo>
                  <a:lnTo>
                    <a:pt x="299" y="49"/>
                  </a:lnTo>
                  <a:lnTo>
                    <a:pt x="299" y="47"/>
                  </a:lnTo>
                  <a:lnTo>
                    <a:pt x="216" y="0"/>
                  </a:lnTo>
                  <a:lnTo>
                    <a:pt x="212" y="0"/>
                  </a:lnTo>
                  <a:lnTo>
                    <a:pt x="1" y="119"/>
                  </a:lnTo>
                  <a:lnTo>
                    <a:pt x="1" y="121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1" y="125"/>
                  </a:lnTo>
                  <a:lnTo>
                    <a:pt x="1" y="126"/>
                  </a:lnTo>
                  <a:lnTo>
                    <a:pt x="86" y="174"/>
                  </a:lnTo>
                  <a:lnTo>
                    <a:pt x="89" y="174"/>
                  </a:lnTo>
                  <a:lnTo>
                    <a:pt x="87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1" name="Freeform 47"/>
            <p:cNvSpPr>
              <a:spLocks/>
            </p:cNvSpPr>
            <p:nvPr/>
          </p:nvSpPr>
          <p:spPr bwMode="auto">
            <a:xfrm>
              <a:off x="2175" y="2062"/>
              <a:ext cx="159" cy="98"/>
            </a:xfrm>
            <a:custGeom>
              <a:avLst/>
              <a:gdLst>
                <a:gd name="T0" fmla="*/ 378 w 148"/>
                <a:gd name="T1" fmla="*/ 195 h 92"/>
                <a:gd name="T2" fmla="*/ 368 w 148"/>
                <a:gd name="T3" fmla="*/ 209 h 92"/>
                <a:gd name="T4" fmla="*/ 0 w 148"/>
                <a:gd name="T5" fmla="*/ 7 h 92"/>
                <a:gd name="T6" fmla="*/ 6 w 148"/>
                <a:gd name="T7" fmla="*/ 0 h 92"/>
                <a:gd name="T8" fmla="*/ 378 w 148"/>
                <a:gd name="T9" fmla="*/ 195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"/>
                <a:gd name="T16" fmla="*/ 0 h 92"/>
                <a:gd name="T17" fmla="*/ 148 w 148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" h="92">
                  <a:moveTo>
                    <a:pt x="148" y="85"/>
                  </a:moveTo>
                  <a:lnTo>
                    <a:pt x="145" y="92"/>
                  </a:lnTo>
                  <a:lnTo>
                    <a:pt x="0" y="7"/>
                  </a:lnTo>
                  <a:lnTo>
                    <a:pt x="6" y="0"/>
                  </a:lnTo>
                  <a:lnTo>
                    <a:pt x="148" y="8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2" name="Rectangle 48"/>
            <p:cNvSpPr>
              <a:spLocks noChangeArrowheads="1"/>
            </p:cNvSpPr>
            <p:nvPr/>
          </p:nvSpPr>
          <p:spPr bwMode="auto">
            <a:xfrm>
              <a:off x="1349" y="1303"/>
              <a:ext cx="9" cy="408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3" name="Freeform 49"/>
            <p:cNvSpPr>
              <a:spLocks/>
            </p:cNvSpPr>
            <p:nvPr/>
          </p:nvSpPr>
          <p:spPr bwMode="auto">
            <a:xfrm>
              <a:off x="1342" y="1303"/>
              <a:ext cx="22" cy="49"/>
            </a:xfrm>
            <a:custGeom>
              <a:avLst/>
              <a:gdLst>
                <a:gd name="T0" fmla="*/ 37 w 20"/>
                <a:gd name="T1" fmla="*/ 98 h 45"/>
                <a:gd name="T2" fmla="*/ 0 w 20"/>
                <a:gd name="T3" fmla="*/ 136 h 45"/>
                <a:gd name="T4" fmla="*/ 37 w 20"/>
                <a:gd name="T5" fmla="*/ 0 h 45"/>
                <a:gd name="T6" fmla="*/ 69 w 20"/>
                <a:gd name="T7" fmla="*/ 106 h 45"/>
                <a:gd name="T8" fmla="*/ 37 w 20"/>
                <a:gd name="T9" fmla="*/ 98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45"/>
                <a:gd name="T17" fmla="*/ 20 w 20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45">
                  <a:moveTo>
                    <a:pt x="11" y="33"/>
                  </a:moveTo>
                  <a:lnTo>
                    <a:pt x="0" y="45"/>
                  </a:lnTo>
                  <a:lnTo>
                    <a:pt x="11" y="0"/>
                  </a:lnTo>
                  <a:lnTo>
                    <a:pt x="20" y="35"/>
                  </a:lnTo>
                  <a:lnTo>
                    <a:pt x="11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4" name="Freeform 50"/>
            <p:cNvSpPr>
              <a:spLocks/>
            </p:cNvSpPr>
            <p:nvPr/>
          </p:nvSpPr>
          <p:spPr bwMode="auto">
            <a:xfrm>
              <a:off x="1339" y="1299"/>
              <a:ext cx="28" cy="58"/>
            </a:xfrm>
            <a:custGeom>
              <a:avLst/>
              <a:gdLst>
                <a:gd name="T0" fmla="*/ 34 w 26"/>
                <a:gd name="T1" fmla="*/ 109 h 53"/>
                <a:gd name="T2" fmla="*/ 30 w 26"/>
                <a:gd name="T3" fmla="*/ 109 h 53"/>
                <a:gd name="T4" fmla="*/ 30 w 26"/>
                <a:gd name="T5" fmla="*/ 113 h 53"/>
                <a:gd name="T6" fmla="*/ 26 w 26"/>
                <a:gd name="T7" fmla="*/ 113 h 53"/>
                <a:gd name="T8" fmla="*/ 26 w 26"/>
                <a:gd name="T9" fmla="*/ 119 h 53"/>
                <a:gd name="T10" fmla="*/ 34 w 26"/>
                <a:gd name="T11" fmla="*/ 63 h 53"/>
                <a:gd name="T12" fmla="*/ 46 w 26"/>
                <a:gd name="T13" fmla="*/ 109 h 53"/>
                <a:gd name="T14" fmla="*/ 34 w 26"/>
                <a:gd name="T15" fmla="*/ 109 h 53"/>
                <a:gd name="T16" fmla="*/ 40 w 26"/>
                <a:gd name="T17" fmla="*/ 135 h 53"/>
                <a:gd name="T18" fmla="*/ 60 w 26"/>
                <a:gd name="T19" fmla="*/ 136 h 53"/>
                <a:gd name="T20" fmla="*/ 65 w 26"/>
                <a:gd name="T21" fmla="*/ 136 h 53"/>
                <a:gd name="T22" fmla="*/ 65 w 26"/>
                <a:gd name="T23" fmla="*/ 135 h 53"/>
                <a:gd name="T24" fmla="*/ 67 w 26"/>
                <a:gd name="T25" fmla="*/ 135 h 53"/>
                <a:gd name="T26" fmla="*/ 67 w 26"/>
                <a:gd name="T27" fmla="*/ 126 h 53"/>
                <a:gd name="T28" fmla="*/ 46 w 26"/>
                <a:gd name="T29" fmla="*/ 4 h 53"/>
                <a:gd name="T30" fmla="*/ 46 w 26"/>
                <a:gd name="T31" fmla="*/ 2 h 53"/>
                <a:gd name="T32" fmla="*/ 40 w 26"/>
                <a:gd name="T33" fmla="*/ 2 h 53"/>
                <a:gd name="T34" fmla="*/ 40 w 26"/>
                <a:gd name="T35" fmla="*/ 0 h 53"/>
                <a:gd name="T36" fmla="*/ 30 w 26"/>
                <a:gd name="T37" fmla="*/ 0 h 53"/>
                <a:gd name="T38" fmla="*/ 30 w 26"/>
                <a:gd name="T39" fmla="*/ 2 h 53"/>
                <a:gd name="T40" fmla="*/ 26 w 26"/>
                <a:gd name="T41" fmla="*/ 2 h 53"/>
                <a:gd name="T42" fmla="*/ 26 w 26"/>
                <a:gd name="T43" fmla="*/ 4 h 53"/>
                <a:gd name="T44" fmla="*/ 0 w 26"/>
                <a:gd name="T45" fmla="*/ 162 h 53"/>
                <a:gd name="T46" fmla="*/ 0 w 26"/>
                <a:gd name="T47" fmla="*/ 165 h 53"/>
                <a:gd name="T48" fmla="*/ 2 w 26"/>
                <a:gd name="T49" fmla="*/ 170 h 53"/>
                <a:gd name="T50" fmla="*/ 5 w 26"/>
                <a:gd name="T51" fmla="*/ 170 h 53"/>
                <a:gd name="T52" fmla="*/ 20 w 26"/>
                <a:gd name="T53" fmla="*/ 165 h 53"/>
                <a:gd name="T54" fmla="*/ 40 w 26"/>
                <a:gd name="T55" fmla="*/ 135 h 53"/>
                <a:gd name="T56" fmla="*/ 34 w 26"/>
                <a:gd name="T57" fmla="*/ 109 h 5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6"/>
                <a:gd name="T88" fmla="*/ 0 h 53"/>
                <a:gd name="T89" fmla="*/ 26 w 26"/>
                <a:gd name="T90" fmla="*/ 53 h 5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6" h="53">
                  <a:moveTo>
                    <a:pt x="14" y="34"/>
                  </a:moveTo>
                  <a:lnTo>
                    <a:pt x="12" y="34"/>
                  </a:lnTo>
                  <a:lnTo>
                    <a:pt x="12" y="35"/>
                  </a:lnTo>
                  <a:lnTo>
                    <a:pt x="10" y="35"/>
                  </a:lnTo>
                  <a:lnTo>
                    <a:pt x="10" y="37"/>
                  </a:lnTo>
                  <a:lnTo>
                    <a:pt x="14" y="20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6" y="41"/>
                  </a:lnTo>
                  <a:lnTo>
                    <a:pt x="23" y="42"/>
                  </a:lnTo>
                  <a:lnTo>
                    <a:pt x="25" y="42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6" y="39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0" y="49"/>
                  </a:lnTo>
                  <a:lnTo>
                    <a:pt x="0" y="51"/>
                  </a:lnTo>
                  <a:lnTo>
                    <a:pt x="2" y="53"/>
                  </a:lnTo>
                  <a:lnTo>
                    <a:pt x="5" y="53"/>
                  </a:lnTo>
                  <a:lnTo>
                    <a:pt x="7" y="51"/>
                  </a:lnTo>
                  <a:lnTo>
                    <a:pt x="16" y="41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5" name="Rectangle 51"/>
            <p:cNvSpPr>
              <a:spLocks noChangeArrowheads="1"/>
            </p:cNvSpPr>
            <p:nvPr/>
          </p:nvSpPr>
          <p:spPr bwMode="auto">
            <a:xfrm>
              <a:off x="1349" y="1612"/>
              <a:ext cx="9" cy="226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6" name="Freeform 52"/>
            <p:cNvSpPr>
              <a:spLocks/>
            </p:cNvSpPr>
            <p:nvPr/>
          </p:nvSpPr>
          <p:spPr bwMode="auto">
            <a:xfrm>
              <a:off x="1342" y="1789"/>
              <a:ext cx="22" cy="49"/>
            </a:xfrm>
            <a:custGeom>
              <a:avLst/>
              <a:gdLst>
                <a:gd name="T0" fmla="*/ 37 w 20"/>
                <a:gd name="T1" fmla="*/ 27 h 46"/>
                <a:gd name="T2" fmla="*/ 69 w 20"/>
                <a:gd name="T3" fmla="*/ 0 h 46"/>
                <a:gd name="T4" fmla="*/ 37 w 20"/>
                <a:gd name="T5" fmla="*/ 104 h 46"/>
                <a:gd name="T6" fmla="*/ 0 w 20"/>
                <a:gd name="T7" fmla="*/ 25 h 46"/>
                <a:gd name="T8" fmla="*/ 37 w 20"/>
                <a:gd name="T9" fmla="*/ 2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46"/>
                <a:gd name="T17" fmla="*/ 20 w 20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46">
                  <a:moveTo>
                    <a:pt x="11" y="12"/>
                  </a:moveTo>
                  <a:lnTo>
                    <a:pt x="20" y="0"/>
                  </a:lnTo>
                  <a:lnTo>
                    <a:pt x="11" y="46"/>
                  </a:lnTo>
                  <a:lnTo>
                    <a:pt x="0" y="11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7" name="Freeform 53"/>
            <p:cNvSpPr>
              <a:spLocks/>
            </p:cNvSpPr>
            <p:nvPr/>
          </p:nvSpPr>
          <p:spPr bwMode="auto">
            <a:xfrm>
              <a:off x="1339" y="1784"/>
              <a:ext cx="28" cy="57"/>
            </a:xfrm>
            <a:custGeom>
              <a:avLst/>
              <a:gdLst>
                <a:gd name="T0" fmla="*/ 34 w 26"/>
                <a:gd name="T1" fmla="*/ 53 h 53"/>
                <a:gd name="T2" fmla="*/ 40 w 26"/>
                <a:gd name="T3" fmla="*/ 53 h 53"/>
                <a:gd name="T4" fmla="*/ 46 w 26"/>
                <a:gd name="T5" fmla="*/ 46 h 53"/>
                <a:gd name="T6" fmla="*/ 40 w 26"/>
                <a:gd name="T7" fmla="*/ 53 h 53"/>
                <a:gd name="T8" fmla="*/ 34 w 26"/>
                <a:gd name="T9" fmla="*/ 94 h 53"/>
                <a:gd name="T10" fmla="*/ 24 w 26"/>
                <a:gd name="T11" fmla="*/ 46 h 53"/>
                <a:gd name="T12" fmla="*/ 34 w 26"/>
                <a:gd name="T13" fmla="*/ 53 h 53"/>
                <a:gd name="T14" fmla="*/ 30 w 26"/>
                <a:gd name="T15" fmla="*/ 32 h 53"/>
                <a:gd name="T16" fmla="*/ 3 w 26"/>
                <a:gd name="T17" fmla="*/ 28 h 53"/>
                <a:gd name="T18" fmla="*/ 2 w 26"/>
                <a:gd name="T19" fmla="*/ 28 h 53"/>
                <a:gd name="T20" fmla="*/ 2 w 26"/>
                <a:gd name="T21" fmla="*/ 32 h 53"/>
                <a:gd name="T22" fmla="*/ 0 w 26"/>
                <a:gd name="T23" fmla="*/ 32 h 53"/>
                <a:gd name="T24" fmla="*/ 0 w 26"/>
                <a:gd name="T25" fmla="*/ 40 h 53"/>
                <a:gd name="T26" fmla="*/ 26 w 26"/>
                <a:gd name="T27" fmla="*/ 131 h 53"/>
                <a:gd name="T28" fmla="*/ 30 w 26"/>
                <a:gd name="T29" fmla="*/ 137 h 53"/>
                <a:gd name="T30" fmla="*/ 40 w 26"/>
                <a:gd name="T31" fmla="*/ 137 h 53"/>
                <a:gd name="T32" fmla="*/ 46 w 26"/>
                <a:gd name="T33" fmla="*/ 131 h 53"/>
                <a:gd name="T34" fmla="*/ 46 w 26"/>
                <a:gd name="T35" fmla="*/ 128 h 53"/>
                <a:gd name="T36" fmla="*/ 67 w 26"/>
                <a:gd name="T37" fmla="*/ 4 h 53"/>
                <a:gd name="T38" fmla="*/ 67 w 26"/>
                <a:gd name="T39" fmla="*/ 2 h 53"/>
                <a:gd name="T40" fmla="*/ 65 w 26"/>
                <a:gd name="T41" fmla="*/ 0 h 53"/>
                <a:gd name="T42" fmla="*/ 56 w 26"/>
                <a:gd name="T43" fmla="*/ 0 h 53"/>
                <a:gd name="T44" fmla="*/ 50 w 26"/>
                <a:gd name="T45" fmla="*/ 2 h 53"/>
                <a:gd name="T46" fmla="*/ 30 w 26"/>
                <a:gd name="T47" fmla="*/ 32 h 53"/>
                <a:gd name="T48" fmla="*/ 34 w 26"/>
                <a:gd name="T49" fmla="*/ 53 h 5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"/>
                <a:gd name="T76" fmla="*/ 0 h 53"/>
                <a:gd name="T77" fmla="*/ 26 w 26"/>
                <a:gd name="T78" fmla="*/ 53 h 5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" h="53">
                  <a:moveTo>
                    <a:pt x="14" y="20"/>
                  </a:moveTo>
                  <a:lnTo>
                    <a:pt x="16" y="20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36"/>
                  </a:lnTo>
                  <a:lnTo>
                    <a:pt x="9" y="18"/>
                  </a:lnTo>
                  <a:lnTo>
                    <a:pt x="14" y="20"/>
                  </a:lnTo>
                  <a:lnTo>
                    <a:pt x="12" y="13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10" y="51"/>
                  </a:lnTo>
                  <a:lnTo>
                    <a:pt x="12" y="53"/>
                  </a:lnTo>
                  <a:lnTo>
                    <a:pt x="16" y="53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21" y="0"/>
                  </a:lnTo>
                  <a:lnTo>
                    <a:pt x="19" y="2"/>
                  </a:lnTo>
                  <a:lnTo>
                    <a:pt x="12" y="13"/>
                  </a:lnTo>
                  <a:lnTo>
                    <a:pt x="1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8" name="Freeform 54"/>
            <p:cNvSpPr>
              <a:spLocks/>
            </p:cNvSpPr>
            <p:nvPr/>
          </p:nvSpPr>
          <p:spPr bwMode="auto">
            <a:xfrm>
              <a:off x="1390" y="1442"/>
              <a:ext cx="201" cy="119"/>
            </a:xfrm>
            <a:custGeom>
              <a:avLst/>
              <a:gdLst>
                <a:gd name="T0" fmla="*/ 468 w 187"/>
                <a:gd name="T1" fmla="*/ 0 h 111"/>
                <a:gd name="T2" fmla="*/ 478 w 187"/>
                <a:gd name="T3" fmla="*/ 20 h 111"/>
                <a:gd name="T4" fmla="*/ 4 w 187"/>
                <a:gd name="T5" fmla="*/ 274 h 111"/>
                <a:gd name="T6" fmla="*/ 0 w 187"/>
                <a:gd name="T7" fmla="*/ 256 h 111"/>
                <a:gd name="T8" fmla="*/ 468 w 187"/>
                <a:gd name="T9" fmla="*/ 0 h 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"/>
                <a:gd name="T16" fmla="*/ 0 h 111"/>
                <a:gd name="T17" fmla="*/ 187 w 187"/>
                <a:gd name="T18" fmla="*/ 111 h 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" h="111">
                  <a:moveTo>
                    <a:pt x="183" y="0"/>
                  </a:moveTo>
                  <a:lnTo>
                    <a:pt x="187" y="7"/>
                  </a:lnTo>
                  <a:lnTo>
                    <a:pt x="4" y="111"/>
                  </a:lnTo>
                  <a:lnTo>
                    <a:pt x="0" y="104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79" name="Freeform 55"/>
            <p:cNvSpPr>
              <a:spLocks/>
            </p:cNvSpPr>
            <p:nvPr/>
          </p:nvSpPr>
          <p:spPr bwMode="auto">
            <a:xfrm>
              <a:off x="1552" y="1445"/>
              <a:ext cx="37" cy="34"/>
            </a:xfrm>
            <a:custGeom>
              <a:avLst/>
              <a:gdLst>
                <a:gd name="T0" fmla="*/ 5 w 35"/>
                <a:gd name="T1" fmla="*/ 57 h 31"/>
                <a:gd name="T2" fmla="*/ 0 w 35"/>
                <a:gd name="T3" fmla="*/ 26 h 31"/>
                <a:gd name="T4" fmla="*/ 71 w 35"/>
                <a:gd name="T5" fmla="*/ 0 h 31"/>
                <a:gd name="T6" fmla="*/ 0 w 35"/>
                <a:gd name="T7" fmla="*/ 103 h 31"/>
                <a:gd name="T8" fmla="*/ 5 w 35"/>
                <a:gd name="T9" fmla="*/ 57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31"/>
                <a:gd name="T17" fmla="*/ 35 w 35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31">
                  <a:moveTo>
                    <a:pt x="5" y="17"/>
                  </a:moveTo>
                  <a:lnTo>
                    <a:pt x="0" y="8"/>
                  </a:lnTo>
                  <a:lnTo>
                    <a:pt x="35" y="0"/>
                  </a:lnTo>
                  <a:lnTo>
                    <a:pt x="0" y="31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0" name="Freeform 56"/>
            <p:cNvSpPr>
              <a:spLocks/>
            </p:cNvSpPr>
            <p:nvPr/>
          </p:nvSpPr>
          <p:spPr bwMode="auto">
            <a:xfrm>
              <a:off x="1547" y="1442"/>
              <a:ext cx="47" cy="41"/>
            </a:xfrm>
            <a:custGeom>
              <a:avLst/>
              <a:gdLst>
                <a:gd name="T0" fmla="*/ 39 w 43"/>
                <a:gd name="T1" fmla="*/ 42 h 39"/>
                <a:gd name="T2" fmla="*/ 39 w 43"/>
                <a:gd name="T3" fmla="*/ 34 h 39"/>
                <a:gd name="T4" fmla="*/ 27 w 43"/>
                <a:gd name="T5" fmla="*/ 27 h 39"/>
                <a:gd name="T6" fmla="*/ 87 w 43"/>
                <a:gd name="T7" fmla="*/ 24 h 39"/>
                <a:gd name="T8" fmla="*/ 39 w 43"/>
                <a:gd name="T9" fmla="*/ 42 h 39"/>
                <a:gd name="T10" fmla="*/ 21 w 43"/>
                <a:gd name="T11" fmla="*/ 38 h 39"/>
                <a:gd name="T12" fmla="*/ 0 w 43"/>
                <a:gd name="T13" fmla="*/ 65 h 39"/>
                <a:gd name="T14" fmla="*/ 0 w 43"/>
                <a:gd name="T15" fmla="*/ 70 h 39"/>
                <a:gd name="T16" fmla="*/ 2 w 43"/>
                <a:gd name="T17" fmla="*/ 70 h 39"/>
                <a:gd name="T18" fmla="*/ 2 w 43"/>
                <a:gd name="T19" fmla="*/ 74 h 39"/>
                <a:gd name="T20" fmla="*/ 21 w 43"/>
                <a:gd name="T21" fmla="*/ 74 h 39"/>
                <a:gd name="T22" fmla="*/ 21 w 43"/>
                <a:gd name="T23" fmla="*/ 70 h 39"/>
                <a:gd name="T24" fmla="*/ 131 w 43"/>
                <a:gd name="T25" fmla="*/ 5 h 39"/>
                <a:gd name="T26" fmla="*/ 137 w 43"/>
                <a:gd name="T27" fmla="*/ 5 h 39"/>
                <a:gd name="T28" fmla="*/ 137 w 43"/>
                <a:gd name="T29" fmla="*/ 2 h 39"/>
                <a:gd name="T30" fmla="*/ 131 w 43"/>
                <a:gd name="T31" fmla="*/ 2 h 39"/>
                <a:gd name="T32" fmla="*/ 131 w 43"/>
                <a:gd name="T33" fmla="*/ 0 h 39"/>
                <a:gd name="T34" fmla="*/ 125 w 43"/>
                <a:gd name="T35" fmla="*/ 0 h 39"/>
                <a:gd name="T36" fmla="*/ 4 w 43"/>
                <a:gd name="T37" fmla="*/ 9 h 39"/>
                <a:gd name="T38" fmla="*/ 2 w 43"/>
                <a:gd name="T39" fmla="*/ 9 h 39"/>
                <a:gd name="T40" fmla="*/ 2 w 43"/>
                <a:gd name="T41" fmla="*/ 24 h 39"/>
                <a:gd name="T42" fmla="*/ 0 w 43"/>
                <a:gd name="T43" fmla="*/ 24 h 39"/>
                <a:gd name="T44" fmla="*/ 0 w 43"/>
                <a:gd name="T45" fmla="*/ 27 h 39"/>
                <a:gd name="T46" fmla="*/ 21 w 43"/>
                <a:gd name="T47" fmla="*/ 38 h 39"/>
                <a:gd name="T48" fmla="*/ 39 w 43"/>
                <a:gd name="T49" fmla="*/ 42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39"/>
                <a:gd name="T77" fmla="*/ 43 w 43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39">
                  <a:moveTo>
                    <a:pt x="13" y="23"/>
                  </a:moveTo>
                  <a:lnTo>
                    <a:pt x="13" y="19"/>
                  </a:lnTo>
                  <a:lnTo>
                    <a:pt x="9" y="14"/>
                  </a:lnTo>
                  <a:lnTo>
                    <a:pt x="27" y="11"/>
                  </a:lnTo>
                  <a:lnTo>
                    <a:pt x="13" y="23"/>
                  </a:lnTo>
                  <a:lnTo>
                    <a:pt x="6" y="2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3" y="2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4" y="9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6" y="21"/>
                  </a:lnTo>
                  <a:lnTo>
                    <a:pt x="13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1" name="Freeform 57"/>
            <p:cNvSpPr>
              <a:spLocks/>
            </p:cNvSpPr>
            <p:nvPr/>
          </p:nvSpPr>
          <p:spPr bwMode="auto">
            <a:xfrm>
              <a:off x="1088" y="1553"/>
              <a:ext cx="306" cy="185"/>
            </a:xfrm>
            <a:custGeom>
              <a:avLst/>
              <a:gdLst>
                <a:gd name="T0" fmla="*/ 3 w 283"/>
                <a:gd name="T1" fmla="*/ 443 h 172"/>
                <a:gd name="T2" fmla="*/ 0 w 283"/>
                <a:gd name="T3" fmla="*/ 424 h 172"/>
                <a:gd name="T4" fmla="*/ 774 w 283"/>
                <a:gd name="T5" fmla="*/ 0 h 172"/>
                <a:gd name="T6" fmla="*/ 781 w 283"/>
                <a:gd name="T7" fmla="*/ 20 h 172"/>
                <a:gd name="T8" fmla="*/ 3 w 283"/>
                <a:gd name="T9" fmla="*/ 443 h 1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3"/>
                <a:gd name="T16" fmla="*/ 0 h 172"/>
                <a:gd name="T17" fmla="*/ 283 w 283"/>
                <a:gd name="T18" fmla="*/ 172 h 1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3" h="172">
                  <a:moveTo>
                    <a:pt x="3" y="172"/>
                  </a:moveTo>
                  <a:lnTo>
                    <a:pt x="0" y="165"/>
                  </a:lnTo>
                  <a:lnTo>
                    <a:pt x="279" y="0"/>
                  </a:lnTo>
                  <a:lnTo>
                    <a:pt x="283" y="7"/>
                  </a:lnTo>
                  <a:lnTo>
                    <a:pt x="3" y="17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2" name="Freeform 58"/>
            <p:cNvSpPr>
              <a:spLocks/>
            </p:cNvSpPr>
            <p:nvPr/>
          </p:nvSpPr>
          <p:spPr bwMode="auto">
            <a:xfrm>
              <a:off x="1091" y="1701"/>
              <a:ext cx="38" cy="35"/>
            </a:xfrm>
            <a:custGeom>
              <a:avLst/>
              <a:gdLst>
                <a:gd name="T0" fmla="*/ 84 w 35"/>
                <a:gd name="T1" fmla="*/ 44 h 32"/>
                <a:gd name="T2" fmla="*/ 102 w 35"/>
                <a:gd name="T3" fmla="*/ 73 h 32"/>
                <a:gd name="T4" fmla="*/ 0 w 35"/>
                <a:gd name="T5" fmla="*/ 103 h 32"/>
                <a:gd name="T6" fmla="*/ 102 w 35"/>
                <a:gd name="T7" fmla="*/ 0 h 32"/>
                <a:gd name="T8" fmla="*/ 84 w 35"/>
                <a:gd name="T9" fmla="*/ 4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32"/>
                <a:gd name="T17" fmla="*/ 35 w 35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32">
                  <a:moveTo>
                    <a:pt x="29" y="14"/>
                  </a:moveTo>
                  <a:lnTo>
                    <a:pt x="35" y="23"/>
                  </a:lnTo>
                  <a:lnTo>
                    <a:pt x="0" y="32"/>
                  </a:lnTo>
                  <a:lnTo>
                    <a:pt x="35" y="0"/>
                  </a:lnTo>
                  <a:lnTo>
                    <a:pt x="29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3" name="Freeform 59"/>
            <p:cNvSpPr>
              <a:spLocks/>
            </p:cNvSpPr>
            <p:nvPr/>
          </p:nvSpPr>
          <p:spPr bwMode="auto">
            <a:xfrm>
              <a:off x="1086" y="1698"/>
              <a:ext cx="45" cy="40"/>
            </a:xfrm>
            <a:custGeom>
              <a:avLst/>
              <a:gdLst>
                <a:gd name="T0" fmla="*/ 73 w 42"/>
                <a:gd name="T1" fmla="*/ 28 h 38"/>
                <a:gd name="T2" fmla="*/ 73 w 42"/>
                <a:gd name="T3" fmla="*/ 35 h 38"/>
                <a:gd name="T4" fmla="*/ 81 w 42"/>
                <a:gd name="T5" fmla="*/ 45 h 38"/>
                <a:gd name="T6" fmla="*/ 38 w 42"/>
                <a:gd name="T7" fmla="*/ 55 h 38"/>
                <a:gd name="T8" fmla="*/ 73 w 42"/>
                <a:gd name="T9" fmla="*/ 28 h 38"/>
                <a:gd name="T10" fmla="*/ 92 w 42"/>
                <a:gd name="T11" fmla="*/ 31 h 38"/>
                <a:gd name="T12" fmla="*/ 103 w 42"/>
                <a:gd name="T13" fmla="*/ 5 h 38"/>
                <a:gd name="T14" fmla="*/ 103 w 42"/>
                <a:gd name="T15" fmla="*/ 1 h 38"/>
                <a:gd name="T16" fmla="*/ 99 w 42"/>
                <a:gd name="T17" fmla="*/ 1 h 38"/>
                <a:gd name="T18" fmla="*/ 99 w 42"/>
                <a:gd name="T19" fmla="*/ 0 h 38"/>
                <a:gd name="T20" fmla="*/ 92 w 42"/>
                <a:gd name="T21" fmla="*/ 0 h 38"/>
                <a:gd name="T22" fmla="*/ 92 w 42"/>
                <a:gd name="T23" fmla="*/ 1 h 38"/>
                <a:gd name="T24" fmla="*/ 2 w 42"/>
                <a:gd name="T25" fmla="*/ 64 h 38"/>
                <a:gd name="T26" fmla="*/ 0 w 42"/>
                <a:gd name="T27" fmla="*/ 64 h 38"/>
                <a:gd name="T28" fmla="*/ 0 w 42"/>
                <a:gd name="T29" fmla="*/ 71 h 38"/>
                <a:gd name="T30" fmla="*/ 2 w 42"/>
                <a:gd name="T31" fmla="*/ 71 h 38"/>
                <a:gd name="T32" fmla="*/ 2 w 42"/>
                <a:gd name="T33" fmla="*/ 73 h 38"/>
                <a:gd name="T34" fmla="*/ 4 w 42"/>
                <a:gd name="T35" fmla="*/ 73 h 38"/>
                <a:gd name="T36" fmla="*/ 96 w 42"/>
                <a:gd name="T37" fmla="*/ 58 h 38"/>
                <a:gd name="T38" fmla="*/ 99 w 42"/>
                <a:gd name="T39" fmla="*/ 58 h 38"/>
                <a:gd name="T40" fmla="*/ 99 w 42"/>
                <a:gd name="T41" fmla="*/ 55 h 38"/>
                <a:gd name="T42" fmla="*/ 103 w 42"/>
                <a:gd name="T43" fmla="*/ 55 h 38"/>
                <a:gd name="T44" fmla="*/ 103 w 42"/>
                <a:gd name="T45" fmla="*/ 45 h 38"/>
                <a:gd name="T46" fmla="*/ 92 w 42"/>
                <a:gd name="T47" fmla="*/ 31 h 38"/>
                <a:gd name="T48" fmla="*/ 73 w 42"/>
                <a:gd name="T49" fmla="*/ 28 h 3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2"/>
                <a:gd name="T76" fmla="*/ 0 h 38"/>
                <a:gd name="T77" fmla="*/ 42 w 42"/>
                <a:gd name="T78" fmla="*/ 38 h 3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2" h="38">
                  <a:moveTo>
                    <a:pt x="30" y="15"/>
                  </a:moveTo>
                  <a:lnTo>
                    <a:pt x="30" y="19"/>
                  </a:lnTo>
                  <a:lnTo>
                    <a:pt x="33" y="24"/>
                  </a:lnTo>
                  <a:lnTo>
                    <a:pt x="16" y="28"/>
                  </a:lnTo>
                  <a:lnTo>
                    <a:pt x="30" y="15"/>
                  </a:lnTo>
                  <a:lnTo>
                    <a:pt x="37" y="17"/>
                  </a:lnTo>
                  <a:lnTo>
                    <a:pt x="42" y="5"/>
                  </a:lnTo>
                  <a:lnTo>
                    <a:pt x="42" y="1"/>
                  </a:lnTo>
                  <a:lnTo>
                    <a:pt x="40" y="1"/>
                  </a:lnTo>
                  <a:lnTo>
                    <a:pt x="40" y="0"/>
                  </a:lnTo>
                  <a:lnTo>
                    <a:pt x="37" y="0"/>
                  </a:lnTo>
                  <a:lnTo>
                    <a:pt x="37" y="1"/>
                  </a:lnTo>
                  <a:lnTo>
                    <a:pt x="2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" y="38"/>
                  </a:lnTo>
                  <a:lnTo>
                    <a:pt x="4" y="38"/>
                  </a:lnTo>
                  <a:lnTo>
                    <a:pt x="39" y="29"/>
                  </a:lnTo>
                  <a:lnTo>
                    <a:pt x="40" y="29"/>
                  </a:lnTo>
                  <a:lnTo>
                    <a:pt x="40" y="28"/>
                  </a:lnTo>
                  <a:lnTo>
                    <a:pt x="42" y="28"/>
                  </a:lnTo>
                  <a:lnTo>
                    <a:pt x="42" y="24"/>
                  </a:lnTo>
                  <a:lnTo>
                    <a:pt x="37" y="17"/>
                  </a:lnTo>
                  <a:lnTo>
                    <a:pt x="3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4" name="Rectangle 60"/>
            <p:cNvSpPr>
              <a:spLocks noChangeArrowheads="1"/>
            </p:cNvSpPr>
            <p:nvPr/>
          </p:nvSpPr>
          <p:spPr bwMode="auto">
            <a:xfrm>
              <a:off x="542" y="2943"/>
              <a:ext cx="110" cy="104"/>
            </a:xfrm>
            <a:prstGeom prst="rect">
              <a:avLst/>
            </a:prstGeom>
            <a:solidFill>
              <a:srgbClr val="001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5" name="Freeform 61"/>
            <p:cNvSpPr>
              <a:spLocks/>
            </p:cNvSpPr>
            <p:nvPr/>
          </p:nvSpPr>
          <p:spPr bwMode="auto">
            <a:xfrm>
              <a:off x="534" y="2936"/>
              <a:ext cx="126" cy="120"/>
            </a:xfrm>
            <a:custGeom>
              <a:avLst/>
              <a:gdLst>
                <a:gd name="T0" fmla="*/ 39 w 116"/>
                <a:gd name="T1" fmla="*/ 37 h 111"/>
                <a:gd name="T2" fmla="*/ 298 w 116"/>
                <a:gd name="T3" fmla="*/ 37 h 111"/>
                <a:gd name="T4" fmla="*/ 298 w 116"/>
                <a:gd name="T5" fmla="*/ 270 h 111"/>
                <a:gd name="T6" fmla="*/ 39 w 116"/>
                <a:gd name="T7" fmla="*/ 270 h 111"/>
                <a:gd name="T8" fmla="*/ 39 w 116"/>
                <a:gd name="T9" fmla="*/ 37 h 111"/>
                <a:gd name="T10" fmla="*/ 0 w 116"/>
                <a:gd name="T11" fmla="*/ 21 h 111"/>
                <a:gd name="T12" fmla="*/ 0 w 116"/>
                <a:gd name="T13" fmla="*/ 286 h 111"/>
                <a:gd name="T14" fmla="*/ 0 w 116"/>
                <a:gd name="T15" fmla="*/ 293 h 111"/>
                <a:gd name="T16" fmla="*/ 2 w 116"/>
                <a:gd name="T17" fmla="*/ 296 h 111"/>
                <a:gd name="T18" fmla="*/ 2 w 116"/>
                <a:gd name="T19" fmla="*/ 299 h 111"/>
                <a:gd name="T20" fmla="*/ 4 w 116"/>
                <a:gd name="T21" fmla="*/ 299 h 111"/>
                <a:gd name="T22" fmla="*/ 20 w 116"/>
                <a:gd name="T23" fmla="*/ 305 h 111"/>
                <a:gd name="T24" fmla="*/ 324 w 116"/>
                <a:gd name="T25" fmla="*/ 305 h 111"/>
                <a:gd name="T26" fmla="*/ 337 w 116"/>
                <a:gd name="T27" fmla="*/ 299 h 111"/>
                <a:gd name="T28" fmla="*/ 339 w 116"/>
                <a:gd name="T29" fmla="*/ 299 h 111"/>
                <a:gd name="T30" fmla="*/ 339 w 116"/>
                <a:gd name="T31" fmla="*/ 296 h 111"/>
                <a:gd name="T32" fmla="*/ 340 w 116"/>
                <a:gd name="T33" fmla="*/ 293 h 111"/>
                <a:gd name="T34" fmla="*/ 340 w 116"/>
                <a:gd name="T35" fmla="*/ 5 h 111"/>
                <a:gd name="T36" fmla="*/ 339 w 116"/>
                <a:gd name="T37" fmla="*/ 4 h 111"/>
                <a:gd name="T38" fmla="*/ 339 w 116"/>
                <a:gd name="T39" fmla="*/ 2 h 111"/>
                <a:gd name="T40" fmla="*/ 337 w 116"/>
                <a:gd name="T41" fmla="*/ 2 h 111"/>
                <a:gd name="T42" fmla="*/ 324 w 116"/>
                <a:gd name="T43" fmla="*/ 0 h 111"/>
                <a:gd name="T44" fmla="*/ 20 w 116"/>
                <a:gd name="T45" fmla="*/ 0 h 111"/>
                <a:gd name="T46" fmla="*/ 4 w 116"/>
                <a:gd name="T47" fmla="*/ 2 h 111"/>
                <a:gd name="T48" fmla="*/ 2 w 116"/>
                <a:gd name="T49" fmla="*/ 2 h 111"/>
                <a:gd name="T50" fmla="*/ 2 w 116"/>
                <a:gd name="T51" fmla="*/ 4 h 111"/>
                <a:gd name="T52" fmla="*/ 0 w 116"/>
                <a:gd name="T53" fmla="*/ 5 h 111"/>
                <a:gd name="T54" fmla="*/ 0 w 116"/>
                <a:gd name="T55" fmla="*/ 21 h 111"/>
                <a:gd name="T56" fmla="*/ 39 w 116"/>
                <a:gd name="T57" fmla="*/ 37 h 11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11"/>
                <a:gd name="T89" fmla="*/ 116 w 116"/>
                <a:gd name="T90" fmla="*/ 111 h 11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11">
                  <a:moveTo>
                    <a:pt x="14" y="14"/>
                  </a:moveTo>
                  <a:lnTo>
                    <a:pt x="102" y="14"/>
                  </a:lnTo>
                  <a:lnTo>
                    <a:pt x="102" y="97"/>
                  </a:lnTo>
                  <a:lnTo>
                    <a:pt x="14" y="97"/>
                  </a:lnTo>
                  <a:lnTo>
                    <a:pt x="14" y="14"/>
                  </a:lnTo>
                  <a:lnTo>
                    <a:pt x="0" y="7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2" y="107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11"/>
                  </a:lnTo>
                  <a:lnTo>
                    <a:pt x="111" y="111"/>
                  </a:lnTo>
                  <a:lnTo>
                    <a:pt x="113" y="109"/>
                  </a:lnTo>
                  <a:lnTo>
                    <a:pt x="115" y="109"/>
                  </a:lnTo>
                  <a:lnTo>
                    <a:pt x="115" y="107"/>
                  </a:lnTo>
                  <a:lnTo>
                    <a:pt x="116" y="106"/>
                  </a:lnTo>
                  <a:lnTo>
                    <a:pt x="116" y="5"/>
                  </a:lnTo>
                  <a:lnTo>
                    <a:pt x="115" y="4"/>
                  </a:lnTo>
                  <a:lnTo>
                    <a:pt x="115" y="2"/>
                  </a:lnTo>
                  <a:lnTo>
                    <a:pt x="113" y="2"/>
                  </a:lnTo>
                  <a:lnTo>
                    <a:pt x="111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6" name="Rectangle 62"/>
            <p:cNvSpPr>
              <a:spLocks noChangeArrowheads="1"/>
            </p:cNvSpPr>
            <p:nvPr/>
          </p:nvSpPr>
          <p:spPr bwMode="auto">
            <a:xfrm>
              <a:off x="542" y="3078"/>
              <a:ext cx="110" cy="106"/>
            </a:xfrm>
            <a:prstGeom prst="rect">
              <a:avLst/>
            </a:pr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7" name="Freeform 63"/>
            <p:cNvSpPr>
              <a:spLocks/>
            </p:cNvSpPr>
            <p:nvPr/>
          </p:nvSpPr>
          <p:spPr bwMode="auto">
            <a:xfrm>
              <a:off x="539" y="3073"/>
              <a:ext cx="117" cy="115"/>
            </a:xfrm>
            <a:custGeom>
              <a:avLst/>
              <a:gdLst>
                <a:gd name="T0" fmla="*/ 20 w 109"/>
                <a:gd name="T1" fmla="*/ 22 h 106"/>
                <a:gd name="T2" fmla="*/ 254 w 109"/>
                <a:gd name="T3" fmla="*/ 22 h 106"/>
                <a:gd name="T4" fmla="*/ 254 w 109"/>
                <a:gd name="T5" fmla="*/ 288 h 106"/>
                <a:gd name="T6" fmla="*/ 20 w 109"/>
                <a:gd name="T7" fmla="*/ 288 h 106"/>
                <a:gd name="T8" fmla="*/ 20 w 109"/>
                <a:gd name="T9" fmla="*/ 22 h 106"/>
                <a:gd name="T10" fmla="*/ 0 w 109"/>
                <a:gd name="T11" fmla="*/ 4 h 106"/>
                <a:gd name="T12" fmla="*/ 0 w 109"/>
                <a:gd name="T13" fmla="*/ 294 h 106"/>
                <a:gd name="T14" fmla="*/ 0 w 109"/>
                <a:gd name="T15" fmla="*/ 299 h 106"/>
                <a:gd name="T16" fmla="*/ 2 w 109"/>
                <a:gd name="T17" fmla="*/ 299 h 106"/>
                <a:gd name="T18" fmla="*/ 2 w 109"/>
                <a:gd name="T19" fmla="*/ 309 h 106"/>
                <a:gd name="T20" fmla="*/ 268 w 109"/>
                <a:gd name="T21" fmla="*/ 309 h 106"/>
                <a:gd name="T22" fmla="*/ 268 w 109"/>
                <a:gd name="T23" fmla="*/ 299 h 106"/>
                <a:gd name="T24" fmla="*/ 273 w 109"/>
                <a:gd name="T25" fmla="*/ 299 h 106"/>
                <a:gd name="T26" fmla="*/ 273 w 109"/>
                <a:gd name="T27" fmla="*/ 2 h 106"/>
                <a:gd name="T28" fmla="*/ 268 w 109"/>
                <a:gd name="T29" fmla="*/ 2 h 106"/>
                <a:gd name="T30" fmla="*/ 268 w 109"/>
                <a:gd name="T31" fmla="*/ 0 h 106"/>
                <a:gd name="T32" fmla="*/ 2 w 109"/>
                <a:gd name="T33" fmla="*/ 0 h 106"/>
                <a:gd name="T34" fmla="*/ 2 w 109"/>
                <a:gd name="T35" fmla="*/ 2 h 106"/>
                <a:gd name="T36" fmla="*/ 0 w 109"/>
                <a:gd name="T37" fmla="*/ 2 h 106"/>
                <a:gd name="T38" fmla="*/ 0 w 109"/>
                <a:gd name="T39" fmla="*/ 4 h 106"/>
                <a:gd name="T40" fmla="*/ 20 w 109"/>
                <a:gd name="T41" fmla="*/ 22 h 1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9"/>
                <a:gd name="T64" fmla="*/ 0 h 106"/>
                <a:gd name="T65" fmla="*/ 109 w 109"/>
                <a:gd name="T66" fmla="*/ 106 h 1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9" h="106">
                  <a:moveTo>
                    <a:pt x="7" y="7"/>
                  </a:moveTo>
                  <a:lnTo>
                    <a:pt x="102" y="7"/>
                  </a:lnTo>
                  <a:lnTo>
                    <a:pt x="102" y="99"/>
                  </a:lnTo>
                  <a:lnTo>
                    <a:pt x="7" y="99"/>
                  </a:lnTo>
                  <a:lnTo>
                    <a:pt x="7" y="7"/>
                  </a:lnTo>
                  <a:lnTo>
                    <a:pt x="0" y="4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2" y="104"/>
                  </a:lnTo>
                  <a:lnTo>
                    <a:pt x="2" y="106"/>
                  </a:lnTo>
                  <a:lnTo>
                    <a:pt x="107" y="106"/>
                  </a:lnTo>
                  <a:lnTo>
                    <a:pt x="107" y="104"/>
                  </a:lnTo>
                  <a:lnTo>
                    <a:pt x="109" y="104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8" name="Rectangle 64"/>
            <p:cNvSpPr>
              <a:spLocks noChangeArrowheads="1"/>
            </p:cNvSpPr>
            <p:nvPr/>
          </p:nvSpPr>
          <p:spPr bwMode="auto">
            <a:xfrm>
              <a:off x="542" y="3215"/>
              <a:ext cx="110" cy="10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89" name="Freeform 65"/>
            <p:cNvSpPr>
              <a:spLocks/>
            </p:cNvSpPr>
            <p:nvPr/>
          </p:nvSpPr>
          <p:spPr bwMode="auto">
            <a:xfrm>
              <a:off x="539" y="3210"/>
              <a:ext cx="117" cy="113"/>
            </a:xfrm>
            <a:custGeom>
              <a:avLst/>
              <a:gdLst>
                <a:gd name="T0" fmla="*/ 20 w 109"/>
                <a:gd name="T1" fmla="*/ 22 h 104"/>
                <a:gd name="T2" fmla="*/ 254 w 109"/>
                <a:gd name="T3" fmla="*/ 22 h 104"/>
                <a:gd name="T4" fmla="*/ 254 w 109"/>
                <a:gd name="T5" fmla="*/ 286 h 104"/>
                <a:gd name="T6" fmla="*/ 20 w 109"/>
                <a:gd name="T7" fmla="*/ 286 h 104"/>
                <a:gd name="T8" fmla="*/ 20 w 109"/>
                <a:gd name="T9" fmla="*/ 22 h 104"/>
                <a:gd name="T10" fmla="*/ 0 w 109"/>
                <a:gd name="T11" fmla="*/ 4 h 104"/>
                <a:gd name="T12" fmla="*/ 0 w 109"/>
                <a:gd name="T13" fmla="*/ 292 h 104"/>
                <a:gd name="T14" fmla="*/ 0 w 109"/>
                <a:gd name="T15" fmla="*/ 299 h 104"/>
                <a:gd name="T16" fmla="*/ 2 w 109"/>
                <a:gd name="T17" fmla="*/ 299 h 104"/>
                <a:gd name="T18" fmla="*/ 2 w 109"/>
                <a:gd name="T19" fmla="*/ 310 h 104"/>
                <a:gd name="T20" fmla="*/ 268 w 109"/>
                <a:gd name="T21" fmla="*/ 310 h 104"/>
                <a:gd name="T22" fmla="*/ 268 w 109"/>
                <a:gd name="T23" fmla="*/ 299 h 104"/>
                <a:gd name="T24" fmla="*/ 273 w 109"/>
                <a:gd name="T25" fmla="*/ 299 h 104"/>
                <a:gd name="T26" fmla="*/ 273 w 109"/>
                <a:gd name="T27" fmla="*/ 2 h 104"/>
                <a:gd name="T28" fmla="*/ 268 w 109"/>
                <a:gd name="T29" fmla="*/ 2 h 104"/>
                <a:gd name="T30" fmla="*/ 268 w 109"/>
                <a:gd name="T31" fmla="*/ 0 h 104"/>
                <a:gd name="T32" fmla="*/ 2 w 109"/>
                <a:gd name="T33" fmla="*/ 0 h 104"/>
                <a:gd name="T34" fmla="*/ 2 w 109"/>
                <a:gd name="T35" fmla="*/ 2 h 104"/>
                <a:gd name="T36" fmla="*/ 0 w 109"/>
                <a:gd name="T37" fmla="*/ 2 h 104"/>
                <a:gd name="T38" fmla="*/ 0 w 109"/>
                <a:gd name="T39" fmla="*/ 4 h 104"/>
                <a:gd name="T40" fmla="*/ 20 w 109"/>
                <a:gd name="T41" fmla="*/ 22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9"/>
                <a:gd name="T64" fmla="*/ 0 h 104"/>
                <a:gd name="T65" fmla="*/ 109 w 109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9" h="104">
                  <a:moveTo>
                    <a:pt x="7" y="7"/>
                  </a:moveTo>
                  <a:lnTo>
                    <a:pt x="102" y="7"/>
                  </a:lnTo>
                  <a:lnTo>
                    <a:pt x="102" y="97"/>
                  </a:lnTo>
                  <a:lnTo>
                    <a:pt x="7" y="97"/>
                  </a:lnTo>
                  <a:lnTo>
                    <a:pt x="7" y="7"/>
                  </a:lnTo>
                  <a:lnTo>
                    <a:pt x="0" y="4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2" y="104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2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90" name="Rectangle 66"/>
            <p:cNvSpPr>
              <a:spLocks noChangeArrowheads="1"/>
            </p:cNvSpPr>
            <p:nvPr/>
          </p:nvSpPr>
          <p:spPr bwMode="auto">
            <a:xfrm>
              <a:off x="542" y="3349"/>
              <a:ext cx="110" cy="10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91" name="Freeform 67"/>
            <p:cNvSpPr>
              <a:spLocks/>
            </p:cNvSpPr>
            <p:nvPr/>
          </p:nvSpPr>
          <p:spPr bwMode="auto">
            <a:xfrm>
              <a:off x="539" y="3345"/>
              <a:ext cx="117" cy="114"/>
            </a:xfrm>
            <a:custGeom>
              <a:avLst/>
              <a:gdLst>
                <a:gd name="T0" fmla="*/ 20 w 109"/>
                <a:gd name="T1" fmla="*/ 22 h 105"/>
                <a:gd name="T2" fmla="*/ 254 w 109"/>
                <a:gd name="T3" fmla="*/ 22 h 105"/>
                <a:gd name="T4" fmla="*/ 254 w 109"/>
                <a:gd name="T5" fmla="*/ 287 h 105"/>
                <a:gd name="T6" fmla="*/ 20 w 109"/>
                <a:gd name="T7" fmla="*/ 287 h 105"/>
                <a:gd name="T8" fmla="*/ 20 w 109"/>
                <a:gd name="T9" fmla="*/ 22 h 105"/>
                <a:gd name="T10" fmla="*/ 0 w 109"/>
                <a:gd name="T11" fmla="*/ 3 h 105"/>
                <a:gd name="T12" fmla="*/ 0 w 109"/>
                <a:gd name="T13" fmla="*/ 297 h 105"/>
                <a:gd name="T14" fmla="*/ 0 w 109"/>
                <a:gd name="T15" fmla="*/ 303 h 105"/>
                <a:gd name="T16" fmla="*/ 2 w 109"/>
                <a:gd name="T17" fmla="*/ 303 h 105"/>
                <a:gd name="T18" fmla="*/ 2 w 109"/>
                <a:gd name="T19" fmla="*/ 311 h 105"/>
                <a:gd name="T20" fmla="*/ 268 w 109"/>
                <a:gd name="T21" fmla="*/ 311 h 105"/>
                <a:gd name="T22" fmla="*/ 268 w 109"/>
                <a:gd name="T23" fmla="*/ 303 h 105"/>
                <a:gd name="T24" fmla="*/ 273 w 109"/>
                <a:gd name="T25" fmla="*/ 303 h 105"/>
                <a:gd name="T26" fmla="*/ 273 w 109"/>
                <a:gd name="T27" fmla="*/ 2 h 105"/>
                <a:gd name="T28" fmla="*/ 268 w 109"/>
                <a:gd name="T29" fmla="*/ 2 h 105"/>
                <a:gd name="T30" fmla="*/ 268 w 109"/>
                <a:gd name="T31" fmla="*/ 0 h 105"/>
                <a:gd name="T32" fmla="*/ 2 w 109"/>
                <a:gd name="T33" fmla="*/ 0 h 105"/>
                <a:gd name="T34" fmla="*/ 2 w 109"/>
                <a:gd name="T35" fmla="*/ 2 h 105"/>
                <a:gd name="T36" fmla="*/ 0 w 109"/>
                <a:gd name="T37" fmla="*/ 2 h 105"/>
                <a:gd name="T38" fmla="*/ 0 w 109"/>
                <a:gd name="T39" fmla="*/ 3 h 105"/>
                <a:gd name="T40" fmla="*/ 20 w 109"/>
                <a:gd name="T41" fmla="*/ 22 h 1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9"/>
                <a:gd name="T64" fmla="*/ 0 h 105"/>
                <a:gd name="T65" fmla="*/ 109 w 109"/>
                <a:gd name="T66" fmla="*/ 105 h 10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9" h="105">
                  <a:moveTo>
                    <a:pt x="7" y="7"/>
                  </a:moveTo>
                  <a:lnTo>
                    <a:pt x="102" y="7"/>
                  </a:lnTo>
                  <a:lnTo>
                    <a:pt x="102" y="98"/>
                  </a:lnTo>
                  <a:lnTo>
                    <a:pt x="7" y="98"/>
                  </a:lnTo>
                  <a:lnTo>
                    <a:pt x="7" y="7"/>
                  </a:lnTo>
                  <a:lnTo>
                    <a:pt x="0" y="3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2" y="104"/>
                  </a:lnTo>
                  <a:lnTo>
                    <a:pt x="2" y="105"/>
                  </a:lnTo>
                  <a:lnTo>
                    <a:pt x="107" y="105"/>
                  </a:lnTo>
                  <a:lnTo>
                    <a:pt x="107" y="104"/>
                  </a:lnTo>
                  <a:lnTo>
                    <a:pt x="109" y="104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94" name="Freeform 71"/>
            <p:cNvSpPr>
              <a:spLocks/>
            </p:cNvSpPr>
            <p:nvPr/>
          </p:nvSpPr>
          <p:spPr bwMode="auto">
            <a:xfrm>
              <a:off x="4966" y="3685"/>
              <a:ext cx="5" cy="5"/>
            </a:xfrm>
            <a:custGeom>
              <a:avLst/>
              <a:gdLst>
                <a:gd name="T0" fmla="*/ 76 w 4"/>
                <a:gd name="T1" fmla="*/ 0 h 5"/>
                <a:gd name="T2" fmla="*/ 0 w 4"/>
                <a:gd name="T3" fmla="*/ 5 h 5"/>
                <a:gd name="T4" fmla="*/ 76 w 4"/>
                <a:gd name="T5" fmla="*/ 0 h 5"/>
                <a:gd name="T6" fmla="*/ 0 60000 65536"/>
                <a:gd name="T7" fmla="*/ 0 60000 65536"/>
                <a:gd name="T8" fmla="*/ 0 60000 65536"/>
                <a:gd name="T9" fmla="*/ 0 w 4"/>
                <a:gd name="T10" fmla="*/ 0 h 5"/>
                <a:gd name="T11" fmla="*/ 4 w 4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5">
                  <a:moveTo>
                    <a:pt x="4" y="0"/>
                  </a:move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95" name="Freeform 72"/>
            <p:cNvSpPr>
              <a:spLocks/>
            </p:cNvSpPr>
            <p:nvPr/>
          </p:nvSpPr>
          <p:spPr bwMode="auto">
            <a:xfrm>
              <a:off x="4055" y="3143"/>
              <a:ext cx="3" cy="5"/>
            </a:xfrm>
            <a:custGeom>
              <a:avLst/>
              <a:gdLst>
                <a:gd name="T0" fmla="*/ 0 w 4"/>
                <a:gd name="T1" fmla="*/ 5 h 5"/>
                <a:gd name="T2" fmla="*/ 2 w 4"/>
                <a:gd name="T3" fmla="*/ 0 h 5"/>
                <a:gd name="T4" fmla="*/ 0 w 4"/>
                <a:gd name="T5" fmla="*/ 5 h 5"/>
                <a:gd name="T6" fmla="*/ 0 60000 65536"/>
                <a:gd name="T7" fmla="*/ 0 60000 65536"/>
                <a:gd name="T8" fmla="*/ 0 60000 65536"/>
                <a:gd name="T9" fmla="*/ 0 w 4"/>
                <a:gd name="T10" fmla="*/ 0 h 5"/>
                <a:gd name="T11" fmla="*/ 4 w 4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96" name="Freeform 73"/>
            <p:cNvSpPr>
              <a:spLocks/>
            </p:cNvSpPr>
            <p:nvPr/>
          </p:nvSpPr>
          <p:spPr bwMode="auto">
            <a:xfrm>
              <a:off x="4941" y="3667"/>
              <a:ext cx="30" cy="23"/>
            </a:xfrm>
            <a:custGeom>
              <a:avLst/>
              <a:gdLst>
                <a:gd name="T0" fmla="*/ 68 w 28"/>
                <a:gd name="T1" fmla="*/ 54 h 21"/>
                <a:gd name="T2" fmla="*/ 59 w 28"/>
                <a:gd name="T3" fmla="*/ 67 h 21"/>
                <a:gd name="T4" fmla="*/ 0 w 28"/>
                <a:gd name="T5" fmla="*/ 24 h 21"/>
                <a:gd name="T6" fmla="*/ 3 w 28"/>
                <a:gd name="T7" fmla="*/ 0 h 21"/>
                <a:gd name="T8" fmla="*/ 68 w 28"/>
                <a:gd name="T9" fmla="*/ 5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28" y="16"/>
                  </a:moveTo>
                  <a:lnTo>
                    <a:pt x="24" y="21"/>
                  </a:lnTo>
                  <a:lnTo>
                    <a:pt x="0" y="7"/>
                  </a:lnTo>
                  <a:lnTo>
                    <a:pt x="3" y="0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97" name="Freeform 74"/>
            <p:cNvSpPr>
              <a:spLocks/>
            </p:cNvSpPr>
            <p:nvPr/>
          </p:nvSpPr>
          <p:spPr bwMode="auto">
            <a:xfrm>
              <a:off x="4893" y="3639"/>
              <a:ext cx="30" cy="24"/>
            </a:xfrm>
            <a:custGeom>
              <a:avLst/>
              <a:gdLst>
                <a:gd name="T0" fmla="*/ 68 w 28"/>
                <a:gd name="T1" fmla="*/ 49 h 22"/>
                <a:gd name="T2" fmla="*/ 55 w 28"/>
                <a:gd name="T3" fmla="*/ 68 h 22"/>
                <a:gd name="T4" fmla="*/ 0 w 28"/>
                <a:gd name="T5" fmla="*/ 23 h 22"/>
                <a:gd name="T6" fmla="*/ 3 w 28"/>
                <a:gd name="T7" fmla="*/ 0 h 22"/>
                <a:gd name="T8" fmla="*/ 68 w 28"/>
                <a:gd name="T9" fmla="*/ 49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2"/>
                <a:gd name="T17" fmla="*/ 28 w 28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2">
                  <a:moveTo>
                    <a:pt x="28" y="16"/>
                  </a:moveTo>
                  <a:lnTo>
                    <a:pt x="22" y="22"/>
                  </a:lnTo>
                  <a:lnTo>
                    <a:pt x="0" y="7"/>
                  </a:lnTo>
                  <a:lnTo>
                    <a:pt x="3" y="0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98" name="Freeform 75"/>
            <p:cNvSpPr>
              <a:spLocks/>
            </p:cNvSpPr>
            <p:nvPr/>
          </p:nvSpPr>
          <p:spPr bwMode="auto">
            <a:xfrm>
              <a:off x="4844" y="3611"/>
              <a:ext cx="30" cy="24"/>
            </a:xfrm>
            <a:custGeom>
              <a:avLst/>
              <a:gdLst>
                <a:gd name="T0" fmla="*/ 68 w 28"/>
                <a:gd name="T1" fmla="*/ 29 h 23"/>
                <a:gd name="T2" fmla="*/ 59 w 28"/>
                <a:gd name="T3" fmla="*/ 37 h 23"/>
                <a:gd name="T4" fmla="*/ 0 w 28"/>
                <a:gd name="T5" fmla="*/ 7 h 23"/>
                <a:gd name="T6" fmla="*/ 5 w 28"/>
                <a:gd name="T7" fmla="*/ 0 h 23"/>
                <a:gd name="T8" fmla="*/ 68 w 28"/>
                <a:gd name="T9" fmla="*/ 29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3"/>
                <a:gd name="T17" fmla="*/ 28 w 2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3">
                  <a:moveTo>
                    <a:pt x="28" y="16"/>
                  </a:moveTo>
                  <a:lnTo>
                    <a:pt x="24" y="23"/>
                  </a:lnTo>
                  <a:lnTo>
                    <a:pt x="0" y="7"/>
                  </a:lnTo>
                  <a:lnTo>
                    <a:pt x="5" y="0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899" name="Freeform 76"/>
            <p:cNvSpPr>
              <a:spLocks/>
            </p:cNvSpPr>
            <p:nvPr/>
          </p:nvSpPr>
          <p:spPr bwMode="auto">
            <a:xfrm>
              <a:off x="4796" y="3582"/>
              <a:ext cx="30" cy="25"/>
            </a:xfrm>
            <a:custGeom>
              <a:avLst/>
              <a:gdLst>
                <a:gd name="T0" fmla="*/ 68 w 28"/>
                <a:gd name="T1" fmla="*/ 46 h 23"/>
                <a:gd name="T2" fmla="*/ 59 w 28"/>
                <a:gd name="T3" fmla="*/ 68 h 23"/>
                <a:gd name="T4" fmla="*/ 0 w 28"/>
                <a:gd name="T5" fmla="*/ 22 h 23"/>
                <a:gd name="T6" fmla="*/ 3 w 28"/>
                <a:gd name="T7" fmla="*/ 0 h 23"/>
                <a:gd name="T8" fmla="*/ 68 w 28"/>
                <a:gd name="T9" fmla="*/ 4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3"/>
                <a:gd name="T17" fmla="*/ 28 w 2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3">
                  <a:moveTo>
                    <a:pt x="28" y="16"/>
                  </a:moveTo>
                  <a:lnTo>
                    <a:pt x="24" y="23"/>
                  </a:lnTo>
                  <a:lnTo>
                    <a:pt x="0" y="7"/>
                  </a:lnTo>
                  <a:lnTo>
                    <a:pt x="3" y="0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0" name="Freeform 77"/>
            <p:cNvSpPr>
              <a:spLocks/>
            </p:cNvSpPr>
            <p:nvPr/>
          </p:nvSpPr>
          <p:spPr bwMode="auto">
            <a:xfrm>
              <a:off x="4749" y="3554"/>
              <a:ext cx="30" cy="25"/>
            </a:xfrm>
            <a:custGeom>
              <a:avLst/>
              <a:gdLst>
                <a:gd name="T0" fmla="*/ 68 w 28"/>
                <a:gd name="T1" fmla="*/ 46 h 23"/>
                <a:gd name="T2" fmla="*/ 62 w 28"/>
                <a:gd name="T3" fmla="*/ 68 h 23"/>
                <a:gd name="T4" fmla="*/ 0 w 28"/>
                <a:gd name="T5" fmla="*/ 22 h 23"/>
                <a:gd name="T6" fmla="*/ 3 w 28"/>
                <a:gd name="T7" fmla="*/ 0 h 23"/>
                <a:gd name="T8" fmla="*/ 68 w 28"/>
                <a:gd name="T9" fmla="*/ 4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3"/>
                <a:gd name="T17" fmla="*/ 28 w 2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3">
                  <a:moveTo>
                    <a:pt x="28" y="16"/>
                  </a:moveTo>
                  <a:lnTo>
                    <a:pt x="25" y="23"/>
                  </a:lnTo>
                  <a:lnTo>
                    <a:pt x="0" y="7"/>
                  </a:lnTo>
                  <a:lnTo>
                    <a:pt x="3" y="0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1" name="Freeform 78"/>
            <p:cNvSpPr>
              <a:spLocks/>
            </p:cNvSpPr>
            <p:nvPr/>
          </p:nvSpPr>
          <p:spPr bwMode="auto">
            <a:xfrm>
              <a:off x="4701" y="3525"/>
              <a:ext cx="30" cy="25"/>
            </a:xfrm>
            <a:custGeom>
              <a:avLst/>
              <a:gdLst>
                <a:gd name="T0" fmla="*/ 68 w 28"/>
                <a:gd name="T1" fmla="*/ 46 h 23"/>
                <a:gd name="T2" fmla="*/ 62 w 28"/>
                <a:gd name="T3" fmla="*/ 68 h 23"/>
                <a:gd name="T4" fmla="*/ 0 w 28"/>
                <a:gd name="T5" fmla="*/ 22 h 23"/>
                <a:gd name="T6" fmla="*/ 3 w 28"/>
                <a:gd name="T7" fmla="*/ 0 h 23"/>
                <a:gd name="T8" fmla="*/ 68 w 28"/>
                <a:gd name="T9" fmla="*/ 4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3"/>
                <a:gd name="T17" fmla="*/ 28 w 2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3">
                  <a:moveTo>
                    <a:pt x="28" y="16"/>
                  </a:moveTo>
                  <a:lnTo>
                    <a:pt x="25" y="23"/>
                  </a:lnTo>
                  <a:lnTo>
                    <a:pt x="0" y="7"/>
                  </a:lnTo>
                  <a:lnTo>
                    <a:pt x="3" y="0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2" name="Freeform 79"/>
            <p:cNvSpPr>
              <a:spLocks/>
            </p:cNvSpPr>
            <p:nvPr/>
          </p:nvSpPr>
          <p:spPr bwMode="auto">
            <a:xfrm>
              <a:off x="4652" y="3499"/>
              <a:ext cx="33" cy="22"/>
            </a:xfrm>
            <a:custGeom>
              <a:avLst/>
              <a:gdLst>
                <a:gd name="T0" fmla="*/ 103 w 30"/>
                <a:gd name="T1" fmla="*/ 27 h 21"/>
                <a:gd name="T2" fmla="*/ 94 w 30"/>
                <a:gd name="T3" fmla="*/ 36 h 21"/>
                <a:gd name="T4" fmla="*/ 0 w 30"/>
                <a:gd name="T5" fmla="*/ 6 h 21"/>
                <a:gd name="T6" fmla="*/ 21 w 30"/>
                <a:gd name="T7" fmla="*/ 0 h 21"/>
                <a:gd name="T8" fmla="*/ 103 w 30"/>
                <a:gd name="T9" fmla="*/ 2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30" y="14"/>
                  </a:moveTo>
                  <a:lnTo>
                    <a:pt x="27" y="21"/>
                  </a:lnTo>
                  <a:lnTo>
                    <a:pt x="0" y="6"/>
                  </a:lnTo>
                  <a:lnTo>
                    <a:pt x="5" y="0"/>
                  </a:lnTo>
                  <a:lnTo>
                    <a:pt x="30" y="1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3" name="Freeform 80"/>
            <p:cNvSpPr>
              <a:spLocks/>
            </p:cNvSpPr>
            <p:nvPr/>
          </p:nvSpPr>
          <p:spPr bwMode="auto">
            <a:xfrm>
              <a:off x="4604" y="3470"/>
              <a:ext cx="33" cy="23"/>
            </a:xfrm>
            <a:custGeom>
              <a:avLst/>
              <a:gdLst>
                <a:gd name="T0" fmla="*/ 103 w 30"/>
                <a:gd name="T1" fmla="*/ 45 h 21"/>
                <a:gd name="T2" fmla="*/ 94 w 30"/>
                <a:gd name="T3" fmla="*/ 67 h 21"/>
                <a:gd name="T4" fmla="*/ 0 w 30"/>
                <a:gd name="T5" fmla="*/ 5 h 21"/>
                <a:gd name="T6" fmla="*/ 23 w 30"/>
                <a:gd name="T7" fmla="*/ 0 h 21"/>
                <a:gd name="T8" fmla="*/ 103 w 30"/>
                <a:gd name="T9" fmla="*/ 4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30" y="14"/>
                  </a:moveTo>
                  <a:lnTo>
                    <a:pt x="27" y="21"/>
                  </a:lnTo>
                  <a:lnTo>
                    <a:pt x="0" y="5"/>
                  </a:lnTo>
                  <a:lnTo>
                    <a:pt x="6" y="0"/>
                  </a:lnTo>
                  <a:lnTo>
                    <a:pt x="30" y="1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4" name="Freeform 81"/>
            <p:cNvSpPr>
              <a:spLocks/>
            </p:cNvSpPr>
            <p:nvPr/>
          </p:nvSpPr>
          <p:spPr bwMode="auto">
            <a:xfrm>
              <a:off x="4556" y="3442"/>
              <a:ext cx="33" cy="23"/>
            </a:xfrm>
            <a:custGeom>
              <a:avLst/>
              <a:gdLst>
                <a:gd name="T0" fmla="*/ 103 w 30"/>
                <a:gd name="T1" fmla="*/ 49 h 21"/>
                <a:gd name="T2" fmla="*/ 94 w 30"/>
                <a:gd name="T3" fmla="*/ 67 h 21"/>
                <a:gd name="T4" fmla="*/ 0 w 30"/>
                <a:gd name="T5" fmla="*/ 24 h 21"/>
                <a:gd name="T6" fmla="*/ 4 w 30"/>
                <a:gd name="T7" fmla="*/ 0 h 21"/>
                <a:gd name="T8" fmla="*/ 103 w 30"/>
                <a:gd name="T9" fmla="*/ 49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30" y="15"/>
                  </a:moveTo>
                  <a:lnTo>
                    <a:pt x="27" y="21"/>
                  </a:lnTo>
                  <a:lnTo>
                    <a:pt x="0" y="7"/>
                  </a:lnTo>
                  <a:lnTo>
                    <a:pt x="4" y="0"/>
                  </a:lnTo>
                  <a:lnTo>
                    <a:pt x="30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5" name="Freeform 82"/>
            <p:cNvSpPr>
              <a:spLocks/>
            </p:cNvSpPr>
            <p:nvPr/>
          </p:nvSpPr>
          <p:spPr bwMode="auto">
            <a:xfrm>
              <a:off x="4510" y="3414"/>
              <a:ext cx="32" cy="22"/>
            </a:xfrm>
            <a:custGeom>
              <a:avLst/>
              <a:gdLst>
                <a:gd name="T0" fmla="*/ 69 w 30"/>
                <a:gd name="T1" fmla="*/ 29 h 21"/>
                <a:gd name="T2" fmla="*/ 62 w 30"/>
                <a:gd name="T3" fmla="*/ 36 h 21"/>
                <a:gd name="T4" fmla="*/ 0 w 30"/>
                <a:gd name="T5" fmla="*/ 7 h 21"/>
                <a:gd name="T6" fmla="*/ 4 w 30"/>
                <a:gd name="T7" fmla="*/ 0 h 21"/>
                <a:gd name="T8" fmla="*/ 69 w 30"/>
                <a:gd name="T9" fmla="*/ 29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30" y="16"/>
                  </a:moveTo>
                  <a:lnTo>
                    <a:pt x="27" y="21"/>
                  </a:lnTo>
                  <a:lnTo>
                    <a:pt x="0" y="7"/>
                  </a:lnTo>
                  <a:lnTo>
                    <a:pt x="4" y="0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6" name="Freeform 83"/>
            <p:cNvSpPr>
              <a:spLocks/>
            </p:cNvSpPr>
            <p:nvPr/>
          </p:nvSpPr>
          <p:spPr bwMode="auto">
            <a:xfrm>
              <a:off x="4462" y="3385"/>
              <a:ext cx="32" cy="23"/>
            </a:xfrm>
            <a:custGeom>
              <a:avLst/>
              <a:gdLst>
                <a:gd name="T0" fmla="*/ 69 w 30"/>
                <a:gd name="T1" fmla="*/ 54 h 21"/>
                <a:gd name="T2" fmla="*/ 62 w 30"/>
                <a:gd name="T3" fmla="*/ 67 h 21"/>
                <a:gd name="T4" fmla="*/ 0 w 30"/>
                <a:gd name="T5" fmla="*/ 24 h 21"/>
                <a:gd name="T6" fmla="*/ 4 w 30"/>
                <a:gd name="T7" fmla="*/ 0 h 21"/>
                <a:gd name="T8" fmla="*/ 69 w 30"/>
                <a:gd name="T9" fmla="*/ 5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30" y="16"/>
                  </a:moveTo>
                  <a:lnTo>
                    <a:pt x="27" y="21"/>
                  </a:lnTo>
                  <a:lnTo>
                    <a:pt x="0" y="7"/>
                  </a:lnTo>
                  <a:lnTo>
                    <a:pt x="4" y="0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7" name="Freeform 84"/>
            <p:cNvSpPr>
              <a:spLocks/>
            </p:cNvSpPr>
            <p:nvPr/>
          </p:nvSpPr>
          <p:spPr bwMode="auto">
            <a:xfrm>
              <a:off x="4414" y="3356"/>
              <a:ext cx="32" cy="24"/>
            </a:xfrm>
            <a:custGeom>
              <a:avLst/>
              <a:gdLst>
                <a:gd name="T0" fmla="*/ 69 w 30"/>
                <a:gd name="T1" fmla="*/ 49 h 22"/>
                <a:gd name="T2" fmla="*/ 58 w 30"/>
                <a:gd name="T3" fmla="*/ 68 h 22"/>
                <a:gd name="T4" fmla="*/ 0 w 30"/>
                <a:gd name="T5" fmla="*/ 23 h 22"/>
                <a:gd name="T6" fmla="*/ 4 w 30"/>
                <a:gd name="T7" fmla="*/ 0 h 22"/>
                <a:gd name="T8" fmla="*/ 69 w 30"/>
                <a:gd name="T9" fmla="*/ 49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2"/>
                <a:gd name="T17" fmla="*/ 30 w 30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2">
                  <a:moveTo>
                    <a:pt x="30" y="16"/>
                  </a:moveTo>
                  <a:lnTo>
                    <a:pt x="25" y="22"/>
                  </a:lnTo>
                  <a:lnTo>
                    <a:pt x="0" y="7"/>
                  </a:lnTo>
                  <a:lnTo>
                    <a:pt x="4" y="0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8" name="Freeform 85"/>
            <p:cNvSpPr>
              <a:spLocks/>
            </p:cNvSpPr>
            <p:nvPr/>
          </p:nvSpPr>
          <p:spPr bwMode="auto">
            <a:xfrm>
              <a:off x="4367" y="3329"/>
              <a:ext cx="33" cy="22"/>
            </a:xfrm>
            <a:custGeom>
              <a:avLst/>
              <a:gdLst>
                <a:gd name="T0" fmla="*/ 103 w 30"/>
                <a:gd name="T1" fmla="*/ 29 h 21"/>
                <a:gd name="T2" fmla="*/ 89 w 30"/>
                <a:gd name="T3" fmla="*/ 36 h 21"/>
                <a:gd name="T4" fmla="*/ 0 w 30"/>
                <a:gd name="T5" fmla="*/ 7 h 21"/>
                <a:gd name="T6" fmla="*/ 4 w 30"/>
                <a:gd name="T7" fmla="*/ 0 h 21"/>
                <a:gd name="T8" fmla="*/ 103 w 30"/>
                <a:gd name="T9" fmla="*/ 29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30" y="16"/>
                  </a:moveTo>
                  <a:lnTo>
                    <a:pt x="25" y="21"/>
                  </a:lnTo>
                  <a:lnTo>
                    <a:pt x="0" y="7"/>
                  </a:lnTo>
                  <a:lnTo>
                    <a:pt x="4" y="0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09" name="Freeform 86"/>
            <p:cNvSpPr>
              <a:spLocks/>
            </p:cNvSpPr>
            <p:nvPr/>
          </p:nvSpPr>
          <p:spPr bwMode="auto">
            <a:xfrm>
              <a:off x="4319" y="3300"/>
              <a:ext cx="31" cy="23"/>
            </a:xfrm>
            <a:custGeom>
              <a:avLst/>
              <a:gdLst>
                <a:gd name="T0" fmla="*/ 68 w 29"/>
                <a:gd name="T1" fmla="*/ 49 h 21"/>
                <a:gd name="T2" fmla="*/ 60 w 29"/>
                <a:gd name="T3" fmla="*/ 67 h 21"/>
                <a:gd name="T4" fmla="*/ 0 w 29"/>
                <a:gd name="T5" fmla="*/ 24 h 21"/>
                <a:gd name="T6" fmla="*/ 4 w 29"/>
                <a:gd name="T7" fmla="*/ 0 h 21"/>
                <a:gd name="T8" fmla="*/ 68 w 29"/>
                <a:gd name="T9" fmla="*/ 49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21"/>
                <a:gd name="T17" fmla="*/ 29 w 2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21">
                  <a:moveTo>
                    <a:pt x="29" y="15"/>
                  </a:moveTo>
                  <a:lnTo>
                    <a:pt x="25" y="21"/>
                  </a:lnTo>
                  <a:lnTo>
                    <a:pt x="0" y="7"/>
                  </a:lnTo>
                  <a:lnTo>
                    <a:pt x="4" y="0"/>
                  </a:lnTo>
                  <a:lnTo>
                    <a:pt x="29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0" name="Freeform 87"/>
            <p:cNvSpPr>
              <a:spLocks/>
            </p:cNvSpPr>
            <p:nvPr/>
          </p:nvSpPr>
          <p:spPr bwMode="auto">
            <a:xfrm>
              <a:off x="4273" y="3271"/>
              <a:ext cx="31" cy="23"/>
            </a:xfrm>
            <a:custGeom>
              <a:avLst/>
              <a:gdLst>
                <a:gd name="T0" fmla="*/ 68 w 29"/>
                <a:gd name="T1" fmla="*/ 54 h 21"/>
                <a:gd name="T2" fmla="*/ 60 w 29"/>
                <a:gd name="T3" fmla="*/ 67 h 21"/>
                <a:gd name="T4" fmla="*/ 0 w 29"/>
                <a:gd name="T5" fmla="*/ 24 h 21"/>
                <a:gd name="T6" fmla="*/ 4 w 29"/>
                <a:gd name="T7" fmla="*/ 0 h 21"/>
                <a:gd name="T8" fmla="*/ 68 w 29"/>
                <a:gd name="T9" fmla="*/ 5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21"/>
                <a:gd name="T17" fmla="*/ 29 w 2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21">
                  <a:moveTo>
                    <a:pt x="29" y="16"/>
                  </a:moveTo>
                  <a:lnTo>
                    <a:pt x="25" y="21"/>
                  </a:lnTo>
                  <a:lnTo>
                    <a:pt x="0" y="7"/>
                  </a:lnTo>
                  <a:lnTo>
                    <a:pt x="4" y="0"/>
                  </a:lnTo>
                  <a:lnTo>
                    <a:pt x="29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1" name="Freeform 88"/>
            <p:cNvSpPr>
              <a:spLocks/>
            </p:cNvSpPr>
            <p:nvPr/>
          </p:nvSpPr>
          <p:spPr bwMode="auto">
            <a:xfrm>
              <a:off x="4226" y="3242"/>
              <a:ext cx="30" cy="23"/>
            </a:xfrm>
            <a:custGeom>
              <a:avLst/>
              <a:gdLst>
                <a:gd name="T0" fmla="*/ 68 w 28"/>
                <a:gd name="T1" fmla="*/ 54 h 21"/>
                <a:gd name="T2" fmla="*/ 59 w 28"/>
                <a:gd name="T3" fmla="*/ 67 h 21"/>
                <a:gd name="T4" fmla="*/ 0 w 28"/>
                <a:gd name="T5" fmla="*/ 24 h 21"/>
                <a:gd name="T6" fmla="*/ 3 w 28"/>
                <a:gd name="T7" fmla="*/ 0 h 21"/>
                <a:gd name="T8" fmla="*/ 68 w 28"/>
                <a:gd name="T9" fmla="*/ 5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28" y="16"/>
                  </a:moveTo>
                  <a:lnTo>
                    <a:pt x="24" y="21"/>
                  </a:lnTo>
                  <a:lnTo>
                    <a:pt x="0" y="7"/>
                  </a:lnTo>
                  <a:lnTo>
                    <a:pt x="3" y="0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2" name="Freeform 89"/>
            <p:cNvSpPr>
              <a:spLocks/>
            </p:cNvSpPr>
            <p:nvPr/>
          </p:nvSpPr>
          <p:spPr bwMode="auto">
            <a:xfrm>
              <a:off x="4176" y="3215"/>
              <a:ext cx="32" cy="23"/>
            </a:xfrm>
            <a:custGeom>
              <a:avLst/>
              <a:gdLst>
                <a:gd name="T0" fmla="*/ 69 w 30"/>
                <a:gd name="T1" fmla="*/ 49 h 21"/>
                <a:gd name="T2" fmla="*/ 61 w 30"/>
                <a:gd name="T3" fmla="*/ 67 h 21"/>
                <a:gd name="T4" fmla="*/ 0 w 30"/>
                <a:gd name="T5" fmla="*/ 24 h 21"/>
                <a:gd name="T6" fmla="*/ 5 w 30"/>
                <a:gd name="T7" fmla="*/ 0 h 21"/>
                <a:gd name="T8" fmla="*/ 69 w 30"/>
                <a:gd name="T9" fmla="*/ 49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30" y="15"/>
                  </a:moveTo>
                  <a:lnTo>
                    <a:pt x="26" y="21"/>
                  </a:lnTo>
                  <a:lnTo>
                    <a:pt x="0" y="7"/>
                  </a:lnTo>
                  <a:lnTo>
                    <a:pt x="5" y="0"/>
                  </a:lnTo>
                  <a:lnTo>
                    <a:pt x="30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3" name="Freeform 90"/>
            <p:cNvSpPr>
              <a:spLocks/>
            </p:cNvSpPr>
            <p:nvPr/>
          </p:nvSpPr>
          <p:spPr bwMode="auto">
            <a:xfrm>
              <a:off x="4129" y="3186"/>
              <a:ext cx="32" cy="23"/>
            </a:xfrm>
            <a:custGeom>
              <a:avLst/>
              <a:gdLst>
                <a:gd name="T0" fmla="*/ 69 w 30"/>
                <a:gd name="T1" fmla="*/ 54 h 21"/>
                <a:gd name="T2" fmla="*/ 61 w 30"/>
                <a:gd name="T3" fmla="*/ 67 h 21"/>
                <a:gd name="T4" fmla="*/ 0 w 30"/>
                <a:gd name="T5" fmla="*/ 24 h 21"/>
                <a:gd name="T6" fmla="*/ 5 w 30"/>
                <a:gd name="T7" fmla="*/ 0 h 21"/>
                <a:gd name="T8" fmla="*/ 69 w 30"/>
                <a:gd name="T9" fmla="*/ 5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30" y="16"/>
                  </a:moveTo>
                  <a:lnTo>
                    <a:pt x="26" y="21"/>
                  </a:lnTo>
                  <a:lnTo>
                    <a:pt x="0" y="7"/>
                  </a:lnTo>
                  <a:lnTo>
                    <a:pt x="5" y="0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4" name="Freeform 91"/>
            <p:cNvSpPr>
              <a:spLocks/>
            </p:cNvSpPr>
            <p:nvPr/>
          </p:nvSpPr>
          <p:spPr bwMode="auto">
            <a:xfrm>
              <a:off x="4081" y="3157"/>
              <a:ext cx="32" cy="25"/>
            </a:xfrm>
            <a:custGeom>
              <a:avLst/>
              <a:gdLst>
                <a:gd name="T0" fmla="*/ 69 w 30"/>
                <a:gd name="T1" fmla="*/ 46 h 23"/>
                <a:gd name="T2" fmla="*/ 61 w 30"/>
                <a:gd name="T3" fmla="*/ 68 h 23"/>
                <a:gd name="T4" fmla="*/ 0 w 30"/>
                <a:gd name="T5" fmla="*/ 22 h 23"/>
                <a:gd name="T6" fmla="*/ 5 w 30"/>
                <a:gd name="T7" fmla="*/ 0 h 23"/>
                <a:gd name="T8" fmla="*/ 69 w 30"/>
                <a:gd name="T9" fmla="*/ 4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3"/>
                <a:gd name="T17" fmla="*/ 30 w 30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3">
                  <a:moveTo>
                    <a:pt x="30" y="16"/>
                  </a:moveTo>
                  <a:lnTo>
                    <a:pt x="26" y="23"/>
                  </a:lnTo>
                  <a:lnTo>
                    <a:pt x="0" y="7"/>
                  </a:lnTo>
                  <a:lnTo>
                    <a:pt x="5" y="0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5" name="Freeform 92"/>
            <p:cNvSpPr>
              <a:spLocks/>
            </p:cNvSpPr>
            <p:nvPr/>
          </p:nvSpPr>
          <p:spPr bwMode="auto">
            <a:xfrm>
              <a:off x="4055" y="3143"/>
              <a:ext cx="9" cy="8"/>
            </a:xfrm>
            <a:custGeom>
              <a:avLst/>
              <a:gdLst>
                <a:gd name="T0" fmla="*/ 9 w 9"/>
                <a:gd name="T1" fmla="*/ 3 h 8"/>
                <a:gd name="T2" fmla="*/ 7 w 9"/>
                <a:gd name="T3" fmla="*/ 8 h 8"/>
                <a:gd name="T4" fmla="*/ 0 w 9"/>
                <a:gd name="T5" fmla="*/ 5 h 8"/>
                <a:gd name="T6" fmla="*/ 4 w 9"/>
                <a:gd name="T7" fmla="*/ 0 h 8"/>
                <a:gd name="T8" fmla="*/ 9 w 9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9" y="3"/>
                  </a:moveTo>
                  <a:lnTo>
                    <a:pt x="7" y="8"/>
                  </a:lnTo>
                  <a:lnTo>
                    <a:pt x="0" y="5"/>
                  </a:lnTo>
                  <a:lnTo>
                    <a:pt x="4" y="0"/>
                  </a:lnTo>
                  <a:lnTo>
                    <a:pt x="9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6" name="Freeform 93"/>
            <p:cNvSpPr>
              <a:spLocks/>
            </p:cNvSpPr>
            <p:nvPr/>
          </p:nvSpPr>
          <p:spPr bwMode="auto">
            <a:xfrm>
              <a:off x="4893" y="3621"/>
              <a:ext cx="75" cy="66"/>
            </a:xfrm>
            <a:custGeom>
              <a:avLst/>
              <a:gdLst>
                <a:gd name="T0" fmla="*/ 25 w 70"/>
                <a:gd name="T1" fmla="*/ 77 h 61"/>
                <a:gd name="T2" fmla="*/ 0 w 70"/>
                <a:gd name="T3" fmla="*/ 0 h 61"/>
                <a:gd name="T4" fmla="*/ 173 w 70"/>
                <a:gd name="T5" fmla="*/ 169 h 61"/>
                <a:gd name="T6" fmla="*/ 0 w 70"/>
                <a:gd name="T7" fmla="*/ 123 h 61"/>
                <a:gd name="T8" fmla="*/ 25 w 70"/>
                <a:gd name="T9" fmla="*/ 77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61"/>
                <a:gd name="T17" fmla="*/ 70 w 70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61">
                  <a:moveTo>
                    <a:pt x="10" y="28"/>
                  </a:moveTo>
                  <a:lnTo>
                    <a:pt x="0" y="0"/>
                  </a:lnTo>
                  <a:lnTo>
                    <a:pt x="70" y="61"/>
                  </a:lnTo>
                  <a:lnTo>
                    <a:pt x="0" y="44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7" name="Freeform 94"/>
            <p:cNvSpPr>
              <a:spLocks/>
            </p:cNvSpPr>
            <p:nvPr/>
          </p:nvSpPr>
          <p:spPr bwMode="auto">
            <a:xfrm>
              <a:off x="4889" y="3616"/>
              <a:ext cx="83" cy="74"/>
            </a:xfrm>
            <a:custGeom>
              <a:avLst/>
              <a:gdLst>
                <a:gd name="T0" fmla="*/ 46 w 77"/>
                <a:gd name="T1" fmla="*/ 84 h 69"/>
                <a:gd name="T2" fmla="*/ 46 w 77"/>
                <a:gd name="T3" fmla="*/ 73 h 69"/>
                <a:gd name="T4" fmla="*/ 30 w 77"/>
                <a:gd name="T5" fmla="*/ 38 h 69"/>
                <a:gd name="T6" fmla="*/ 158 w 77"/>
                <a:gd name="T7" fmla="*/ 143 h 69"/>
                <a:gd name="T8" fmla="*/ 24 w 77"/>
                <a:gd name="T9" fmla="*/ 114 h 69"/>
                <a:gd name="T10" fmla="*/ 46 w 77"/>
                <a:gd name="T11" fmla="*/ 84 h 69"/>
                <a:gd name="T12" fmla="*/ 28 w 77"/>
                <a:gd name="T13" fmla="*/ 78 h 69"/>
                <a:gd name="T14" fmla="*/ 0 w 77"/>
                <a:gd name="T15" fmla="*/ 114 h 69"/>
                <a:gd name="T16" fmla="*/ 0 w 77"/>
                <a:gd name="T17" fmla="*/ 124 h 69"/>
                <a:gd name="T18" fmla="*/ 2 w 77"/>
                <a:gd name="T19" fmla="*/ 124 h 69"/>
                <a:gd name="T20" fmla="*/ 2 w 77"/>
                <a:gd name="T21" fmla="*/ 129 h 69"/>
                <a:gd name="T22" fmla="*/ 4 w 77"/>
                <a:gd name="T23" fmla="*/ 129 h 69"/>
                <a:gd name="T24" fmla="*/ 196 w 77"/>
                <a:gd name="T25" fmla="*/ 172 h 69"/>
                <a:gd name="T26" fmla="*/ 203 w 77"/>
                <a:gd name="T27" fmla="*/ 172 h 69"/>
                <a:gd name="T28" fmla="*/ 204 w 77"/>
                <a:gd name="T29" fmla="*/ 165 h 69"/>
                <a:gd name="T30" fmla="*/ 204 w 77"/>
                <a:gd name="T31" fmla="*/ 160 h 69"/>
                <a:gd name="T32" fmla="*/ 203 w 77"/>
                <a:gd name="T33" fmla="*/ 160 h 69"/>
                <a:gd name="T34" fmla="*/ 5 w 77"/>
                <a:gd name="T35" fmla="*/ 2 h 69"/>
                <a:gd name="T36" fmla="*/ 5 w 77"/>
                <a:gd name="T37" fmla="*/ 0 h 69"/>
                <a:gd name="T38" fmla="*/ 2 w 77"/>
                <a:gd name="T39" fmla="*/ 0 h 69"/>
                <a:gd name="T40" fmla="*/ 0 w 77"/>
                <a:gd name="T41" fmla="*/ 2 h 69"/>
                <a:gd name="T42" fmla="*/ 0 w 77"/>
                <a:gd name="T43" fmla="*/ 6 h 69"/>
                <a:gd name="T44" fmla="*/ 28 w 77"/>
                <a:gd name="T45" fmla="*/ 78 h 69"/>
                <a:gd name="T46" fmla="*/ 46 w 77"/>
                <a:gd name="T47" fmla="*/ 84 h 6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7"/>
                <a:gd name="T73" fmla="*/ 0 h 69"/>
                <a:gd name="T74" fmla="*/ 77 w 77"/>
                <a:gd name="T75" fmla="*/ 69 h 6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7" h="69">
                  <a:moveTo>
                    <a:pt x="18" y="34"/>
                  </a:moveTo>
                  <a:lnTo>
                    <a:pt x="18" y="30"/>
                  </a:lnTo>
                  <a:lnTo>
                    <a:pt x="12" y="16"/>
                  </a:lnTo>
                  <a:lnTo>
                    <a:pt x="60" y="58"/>
                  </a:lnTo>
                  <a:lnTo>
                    <a:pt x="9" y="46"/>
                  </a:lnTo>
                  <a:lnTo>
                    <a:pt x="18" y="34"/>
                  </a:lnTo>
                  <a:lnTo>
                    <a:pt x="11" y="32"/>
                  </a:lnTo>
                  <a:lnTo>
                    <a:pt x="0" y="46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1"/>
                  </a:lnTo>
                  <a:lnTo>
                    <a:pt x="4" y="51"/>
                  </a:lnTo>
                  <a:lnTo>
                    <a:pt x="74" y="69"/>
                  </a:lnTo>
                  <a:lnTo>
                    <a:pt x="76" y="69"/>
                  </a:lnTo>
                  <a:lnTo>
                    <a:pt x="77" y="67"/>
                  </a:lnTo>
                  <a:lnTo>
                    <a:pt x="77" y="64"/>
                  </a:lnTo>
                  <a:lnTo>
                    <a:pt x="76" y="64"/>
                  </a:lnTo>
                  <a:lnTo>
                    <a:pt x="5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11" y="32"/>
                  </a:lnTo>
                  <a:lnTo>
                    <a:pt x="18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8" name="Freeform 95"/>
            <p:cNvSpPr>
              <a:spLocks/>
            </p:cNvSpPr>
            <p:nvPr/>
          </p:nvSpPr>
          <p:spPr bwMode="auto">
            <a:xfrm>
              <a:off x="3437" y="2787"/>
              <a:ext cx="27" cy="22"/>
            </a:xfrm>
            <a:custGeom>
              <a:avLst/>
              <a:gdLst>
                <a:gd name="T0" fmla="*/ 39 w 26"/>
                <a:gd name="T1" fmla="*/ 93 h 19"/>
                <a:gd name="T2" fmla="*/ 36 w 26"/>
                <a:gd name="T3" fmla="*/ 125 h 19"/>
                <a:gd name="T4" fmla="*/ 0 w 26"/>
                <a:gd name="T5" fmla="*/ 45 h 19"/>
                <a:gd name="T6" fmla="*/ 2 w 26"/>
                <a:gd name="T7" fmla="*/ 0 h 19"/>
                <a:gd name="T8" fmla="*/ 39 w 26"/>
                <a:gd name="T9" fmla="*/ 93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9"/>
                <a:gd name="T17" fmla="*/ 26 w 26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9">
                  <a:moveTo>
                    <a:pt x="26" y="14"/>
                  </a:moveTo>
                  <a:lnTo>
                    <a:pt x="23" y="19"/>
                  </a:lnTo>
                  <a:lnTo>
                    <a:pt x="0" y="7"/>
                  </a:lnTo>
                  <a:lnTo>
                    <a:pt x="2" y="0"/>
                  </a:lnTo>
                  <a:lnTo>
                    <a:pt x="26" y="1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19" name="Rectangle 96"/>
            <p:cNvSpPr>
              <a:spLocks noChangeArrowheads="1"/>
            </p:cNvSpPr>
            <p:nvPr/>
          </p:nvSpPr>
          <p:spPr bwMode="auto">
            <a:xfrm>
              <a:off x="542" y="3481"/>
              <a:ext cx="110" cy="10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20" name="Freeform 97"/>
            <p:cNvSpPr>
              <a:spLocks/>
            </p:cNvSpPr>
            <p:nvPr/>
          </p:nvSpPr>
          <p:spPr bwMode="auto">
            <a:xfrm>
              <a:off x="539" y="3476"/>
              <a:ext cx="117" cy="112"/>
            </a:xfrm>
            <a:custGeom>
              <a:avLst/>
              <a:gdLst>
                <a:gd name="T0" fmla="*/ 20 w 109"/>
                <a:gd name="T1" fmla="*/ 20 h 104"/>
                <a:gd name="T2" fmla="*/ 254 w 109"/>
                <a:gd name="T3" fmla="*/ 20 h 104"/>
                <a:gd name="T4" fmla="*/ 254 w 109"/>
                <a:gd name="T5" fmla="*/ 256 h 104"/>
                <a:gd name="T6" fmla="*/ 20 w 109"/>
                <a:gd name="T7" fmla="*/ 256 h 104"/>
                <a:gd name="T8" fmla="*/ 20 w 109"/>
                <a:gd name="T9" fmla="*/ 20 h 104"/>
                <a:gd name="T10" fmla="*/ 0 w 109"/>
                <a:gd name="T11" fmla="*/ 4 h 104"/>
                <a:gd name="T12" fmla="*/ 0 w 109"/>
                <a:gd name="T13" fmla="*/ 262 h 104"/>
                <a:gd name="T14" fmla="*/ 0 w 109"/>
                <a:gd name="T15" fmla="*/ 266 h 104"/>
                <a:gd name="T16" fmla="*/ 2 w 109"/>
                <a:gd name="T17" fmla="*/ 266 h 104"/>
                <a:gd name="T18" fmla="*/ 2 w 109"/>
                <a:gd name="T19" fmla="*/ 276 h 104"/>
                <a:gd name="T20" fmla="*/ 268 w 109"/>
                <a:gd name="T21" fmla="*/ 276 h 104"/>
                <a:gd name="T22" fmla="*/ 268 w 109"/>
                <a:gd name="T23" fmla="*/ 266 h 104"/>
                <a:gd name="T24" fmla="*/ 273 w 109"/>
                <a:gd name="T25" fmla="*/ 266 h 104"/>
                <a:gd name="T26" fmla="*/ 273 w 109"/>
                <a:gd name="T27" fmla="*/ 2 h 104"/>
                <a:gd name="T28" fmla="*/ 268 w 109"/>
                <a:gd name="T29" fmla="*/ 2 h 104"/>
                <a:gd name="T30" fmla="*/ 268 w 109"/>
                <a:gd name="T31" fmla="*/ 0 h 104"/>
                <a:gd name="T32" fmla="*/ 2 w 109"/>
                <a:gd name="T33" fmla="*/ 0 h 104"/>
                <a:gd name="T34" fmla="*/ 2 w 109"/>
                <a:gd name="T35" fmla="*/ 2 h 104"/>
                <a:gd name="T36" fmla="*/ 0 w 109"/>
                <a:gd name="T37" fmla="*/ 2 h 104"/>
                <a:gd name="T38" fmla="*/ 0 w 109"/>
                <a:gd name="T39" fmla="*/ 4 h 104"/>
                <a:gd name="T40" fmla="*/ 20 w 109"/>
                <a:gd name="T41" fmla="*/ 20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9"/>
                <a:gd name="T64" fmla="*/ 0 h 104"/>
                <a:gd name="T65" fmla="*/ 109 w 109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9" h="104">
                  <a:moveTo>
                    <a:pt x="7" y="7"/>
                  </a:moveTo>
                  <a:lnTo>
                    <a:pt x="102" y="7"/>
                  </a:lnTo>
                  <a:lnTo>
                    <a:pt x="102" y="97"/>
                  </a:lnTo>
                  <a:lnTo>
                    <a:pt x="7" y="97"/>
                  </a:lnTo>
                  <a:lnTo>
                    <a:pt x="7" y="7"/>
                  </a:lnTo>
                  <a:lnTo>
                    <a:pt x="0" y="4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2" y="104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2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21" name="Rectangle 98"/>
            <p:cNvSpPr>
              <a:spLocks noChangeArrowheads="1"/>
            </p:cNvSpPr>
            <p:nvPr/>
          </p:nvSpPr>
          <p:spPr bwMode="auto">
            <a:xfrm>
              <a:off x="542" y="3615"/>
              <a:ext cx="110" cy="104"/>
            </a:xfrm>
            <a:prstGeom prst="rect">
              <a:avLst/>
            </a:prstGeom>
            <a:solidFill>
              <a:srgbClr val="0BFF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22" name="Freeform 99"/>
            <p:cNvSpPr>
              <a:spLocks/>
            </p:cNvSpPr>
            <p:nvPr/>
          </p:nvSpPr>
          <p:spPr bwMode="auto">
            <a:xfrm>
              <a:off x="539" y="3611"/>
              <a:ext cx="117" cy="111"/>
            </a:xfrm>
            <a:custGeom>
              <a:avLst/>
              <a:gdLst>
                <a:gd name="T0" fmla="*/ 20 w 109"/>
                <a:gd name="T1" fmla="*/ 7 h 104"/>
                <a:gd name="T2" fmla="*/ 254 w 109"/>
                <a:gd name="T3" fmla="*/ 7 h 104"/>
                <a:gd name="T4" fmla="*/ 254 w 109"/>
                <a:gd name="T5" fmla="*/ 226 h 104"/>
                <a:gd name="T6" fmla="*/ 20 w 109"/>
                <a:gd name="T7" fmla="*/ 226 h 104"/>
                <a:gd name="T8" fmla="*/ 20 w 109"/>
                <a:gd name="T9" fmla="*/ 7 h 104"/>
                <a:gd name="T10" fmla="*/ 0 w 109"/>
                <a:gd name="T11" fmla="*/ 4 h 104"/>
                <a:gd name="T12" fmla="*/ 0 w 109"/>
                <a:gd name="T13" fmla="*/ 234 h 104"/>
                <a:gd name="T14" fmla="*/ 0 w 109"/>
                <a:gd name="T15" fmla="*/ 237 h 104"/>
                <a:gd name="T16" fmla="*/ 2 w 109"/>
                <a:gd name="T17" fmla="*/ 237 h 104"/>
                <a:gd name="T18" fmla="*/ 2 w 109"/>
                <a:gd name="T19" fmla="*/ 241 h 104"/>
                <a:gd name="T20" fmla="*/ 268 w 109"/>
                <a:gd name="T21" fmla="*/ 241 h 104"/>
                <a:gd name="T22" fmla="*/ 268 w 109"/>
                <a:gd name="T23" fmla="*/ 237 h 104"/>
                <a:gd name="T24" fmla="*/ 273 w 109"/>
                <a:gd name="T25" fmla="*/ 237 h 104"/>
                <a:gd name="T26" fmla="*/ 273 w 109"/>
                <a:gd name="T27" fmla="*/ 2 h 104"/>
                <a:gd name="T28" fmla="*/ 268 w 109"/>
                <a:gd name="T29" fmla="*/ 2 h 104"/>
                <a:gd name="T30" fmla="*/ 268 w 109"/>
                <a:gd name="T31" fmla="*/ 0 h 104"/>
                <a:gd name="T32" fmla="*/ 2 w 109"/>
                <a:gd name="T33" fmla="*/ 0 h 104"/>
                <a:gd name="T34" fmla="*/ 2 w 109"/>
                <a:gd name="T35" fmla="*/ 2 h 104"/>
                <a:gd name="T36" fmla="*/ 0 w 109"/>
                <a:gd name="T37" fmla="*/ 2 h 104"/>
                <a:gd name="T38" fmla="*/ 0 w 109"/>
                <a:gd name="T39" fmla="*/ 4 h 104"/>
                <a:gd name="T40" fmla="*/ 20 w 109"/>
                <a:gd name="T41" fmla="*/ 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9"/>
                <a:gd name="T64" fmla="*/ 0 h 104"/>
                <a:gd name="T65" fmla="*/ 109 w 109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9" h="104">
                  <a:moveTo>
                    <a:pt x="7" y="7"/>
                  </a:moveTo>
                  <a:lnTo>
                    <a:pt x="102" y="7"/>
                  </a:lnTo>
                  <a:lnTo>
                    <a:pt x="102" y="97"/>
                  </a:lnTo>
                  <a:lnTo>
                    <a:pt x="7" y="97"/>
                  </a:lnTo>
                  <a:lnTo>
                    <a:pt x="7" y="7"/>
                  </a:lnTo>
                  <a:lnTo>
                    <a:pt x="0" y="4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2" y="104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2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25" name="Freeform 102"/>
            <p:cNvSpPr>
              <a:spLocks/>
            </p:cNvSpPr>
            <p:nvPr/>
          </p:nvSpPr>
          <p:spPr bwMode="auto">
            <a:xfrm>
              <a:off x="3463" y="2805"/>
              <a:ext cx="648" cy="417"/>
            </a:xfrm>
            <a:custGeom>
              <a:avLst/>
              <a:gdLst>
                <a:gd name="T0" fmla="*/ 0 w 601"/>
                <a:gd name="T1" fmla="*/ 0 h 387"/>
                <a:gd name="T2" fmla="*/ 0 w 601"/>
                <a:gd name="T3" fmla="*/ 278 h 387"/>
                <a:gd name="T4" fmla="*/ 1292 w 601"/>
                <a:gd name="T5" fmla="*/ 1023 h 387"/>
                <a:gd name="T6" fmla="*/ 1603 w 601"/>
                <a:gd name="T7" fmla="*/ 917 h 387"/>
                <a:gd name="T8" fmla="*/ 0 w 601"/>
                <a:gd name="T9" fmla="*/ 0 h 3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1"/>
                <a:gd name="T16" fmla="*/ 0 h 387"/>
                <a:gd name="T17" fmla="*/ 601 w 601"/>
                <a:gd name="T18" fmla="*/ 387 h 3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1" h="387">
                  <a:moveTo>
                    <a:pt x="0" y="0"/>
                  </a:moveTo>
                  <a:lnTo>
                    <a:pt x="0" y="105"/>
                  </a:lnTo>
                  <a:lnTo>
                    <a:pt x="485" y="387"/>
                  </a:lnTo>
                  <a:lnTo>
                    <a:pt x="601" y="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26" name="Rectangle 103"/>
            <p:cNvSpPr>
              <a:spLocks noChangeArrowheads="1"/>
            </p:cNvSpPr>
            <p:nvPr/>
          </p:nvSpPr>
          <p:spPr bwMode="auto">
            <a:xfrm>
              <a:off x="3459" y="2805"/>
              <a:ext cx="8" cy="113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27" name="Freeform 104"/>
            <p:cNvSpPr>
              <a:spLocks/>
            </p:cNvSpPr>
            <p:nvPr/>
          </p:nvSpPr>
          <p:spPr bwMode="auto">
            <a:xfrm>
              <a:off x="3461" y="2915"/>
              <a:ext cx="528" cy="311"/>
            </a:xfrm>
            <a:custGeom>
              <a:avLst/>
              <a:gdLst>
                <a:gd name="T0" fmla="*/ 0 w 489"/>
                <a:gd name="T1" fmla="*/ 5 h 288"/>
                <a:gd name="T2" fmla="*/ 3 w 489"/>
                <a:gd name="T3" fmla="*/ 0 h 288"/>
                <a:gd name="T4" fmla="*/ 1326 w 489"/>
                <a:gd name="T5" fmla="*/ 759 h 288"/>
                <a:gd name="T6" fmla="*/ 1316 w 489"/>
                <a:gd name="T7" fmla="*/ 782 h 288"/>
                <a:gd name="T8" fmla="*/ 0 w 489"/>
                <a:gd name="T9" fmla="*/ 5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9"/>
                <a:gd name="T16" fmla="*/ 0 h 288"/>
                <a:gd name="T17" fmla="*/ 489 w 489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9" h="288">
                  <a:moveTo>
                    <a:pt x="0" y="5"/>
                  </a:moveTo>
                  <a:lnTo>
                    <a:pt x="3" y="0"/>
                  </a:lnTo>
                  <a:lnTo>
                    <a:pt x="489" y="281"/>
                  </a:lnTo>
                  <a:lnTo>
                    <a:pt x="485" y="288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28" name="Freeform 105"/>
            <p:cNvSpPr>
              <a:spLocks/>
            </p:cNvSpPr>
            <p:nvPr/>
          </p:nvSpPr>
          <p:spPr bwMode="auto">
            <a:xfrm>
              <a:off x="3986" y="3176"/>
              <a:ext cx="127" cy="50"/>
            </a:xfrm>
            <a:custGeom>
              <a:avLst/>
              <a:gdLst>
                <a:gd name="T0" fmla="*/ 2 w 118"/>
                <a:gd name="T1" fmla="*/ 137 h 46"/>
                <a:gd name="T2" fmla="*/ 0 w 118"/>
                <a:gd name="T3" fmla="*/ 116 h 46"/>
                <a:gd name="T4" fmla="*/ 304 w 118"/>
                <a:gd name="T5" fmla="*/ 0 h 46"/>
                <a:gd name="T6" fmla="*/ 306 w 118"/>
                <a:gd name="T7" fmla="*/ 22 h 46"/>
                <a:gd name="T8" fmla="*/ 2 w 118"/>
                <a:gd name="T9" fmla="*/ 13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46"/>
                <a:gd name="T17" fmla="*/ 118 w 118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46">
                  <a:moveTo>
                    <a:pt x="2" y="46"/>
                  </a:moveTo>
                  <a:lnTo>
                    <a:pt x="0" y="39"/>
                  </a:lnTo>
                  <a:lnTo>
                    <a:pt x="116" y="0"/>
                  </a:lnTo>
                  <a:lnTo>
                    <a:pt x="118" y="7"/>
                  </a:lnTo>
                  <a:lnTo>
                    <a:pt x="2" y="4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29" name="Freeform 106"/>
            <p:cNvSpPr>
              <a:spLocks/>
            </p:cNvSpPr>
            <p:nvPr/>
          </p:nvSpPr>
          <p:spPr bwMode="auto">
            <a:xfrm>
              <a:off x="3461" y="2803"/>
              <a:ext cx="655" cy="381"/>
            </a:xfrm>
            <a:custGeom>
              <a:avLst/>
              <a:gdLst>
                <a:gd name="T0" fmla="*/ 1633 w 607"/>
                <a:gd name="T1" fmla="*/ 935 h 353"/>
                <a:gd name="T2" fmla="*/ 1623 w 607"/>
                <a:gd name="T3" fmla="*/ 953 h 353"/>
                <a:gd name="T4" fmla="*/ 0 w 607"/>
                <a:gd name="T5" fmla="*/ 5 h 353"/>
                <a:gd name="T6" fmla="*/ 3 w 607"/>
                <a:gd name="T7" fmla="*/ 0 h 353"/>
                <a:gd name="T8" fmla="*/ 1633 w 607"/>
                <a:gd name="T9" fmla="*/ 935 h 3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7"/>
                <a:gd name="T16" fmla="*/ 0 h 353"/>
                <a:gd name="T17" fmla="*/ 607 w 607"/>
                <a:gd name="T18" fmla="*/ 353 h 3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7" h="353">
                  <a:moveTo>
                    <a:pt x="607" y="346"/>
                  </a:moveTo>
                  <a:lnTo>
                    <a:pt x="603" y="353"/>
                  </a:lnTo>
                  <a:lnTo>
                    <a:pt x="0" y="5"/>
                  </a:lnTo>
                  <a:lnTo>
                    <a:pt x="3" y="0"/>
                  </a:lnTo>
                  <a:lnTo>
                    <a:pt x="607" y="34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30" name="Freeform 107"/>
            <p:cNvSpPr>
              <a:spLocks/>
            </p:cNvSpPr>
            <p:nvPr/>
          </p:nvSpPr>
          <p:spPr bwMode="auto">
            <a:xfrm>
              <a:off x="3463" y="2918"/>
              <a:ext cx="611" cy="330"/>
            </a:xfrm>
            <a:custGeom>
              <a:avLst/>
              <a:gdLst>
                <a:gd name="T0" fmla="*/ 1531 w 566"/>
                <a:gd name="T1" fmla="*/ 816 h 306"/>
                <a:gd name="T2" fmla="*/ 1314 w 566"/>
                <a:gd name="T3" fmla="*/ 755 h 306"/>
                <a:gd name="T4" fmla="*/ 0 w 566"/>
                <a:gd name="T5" fmla="*/ 0 h 306"/>
                <a:gd name="T6" fmla="*/ 217 w 566"/>
                <a:gd name="T7" fmla="*/ 61 h 306"/>
                <a:gd name="T8" fmla="*/ 1531 w 566"/>
                <a:gd name="T9" fmla="*/ 816 h 3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6"/>
                <a:gd name="T16" fmla="*/ 0 h 306"/>
                <a:gd name="T17" fmla="*/ 566 w 566"/>
                <a:gd name="T18" fmla="*/ 306 h 3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6" h="306">
                  <a:moveTo>
                    <a:pt x="566" y="306"/>
                  </a:moveTo>
                  <a:lnTo>
                    <a:pt x="485" y="282"/>
                  </a:lnTo>
                  <a:lnTo>
                    <a:pt x="0" y="0"/>
                  </a:lnTo>
                  <a:lnTo>
                    <a:pt x="80" y="23"/>
                  </a:lnTo>
                  <a:lnTo>
                    <a:pt x="566" y="306"/>
                  </a:lnTo>
                  <a:close/>
                </a:path>
              </a:pathLst>
            </a:custGeom>
            <a:solidFill>
              <a:srgbClr val="0BFF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31" name="Freeform 108"/>
            <p:cNvSpPr>
              <a:spLocks/>
            </p:cNvSpPr>
            <p:nvPr/>
          </p:nvSpPr>
          <p:spPr bwMode="auto">
            <a:xfrm>
              <a:off x="3459" y="2915"/>
              <a:ext cx="618" cy="338"/>
            </a:xfrm>
            <a:custGeom>
              <a:avLst/>
              <a:gdLst>
                <a:gd name="T0" fmla="*/ 1450 w 573"/>
                <a:gd name="T1" fmla="*/ 809 h 313"/>
                <a:gd name="T2" fmla="*/ 1313 w 573"/>
                <a:gd name="T3" fmla="*/ 759 h 313"/>
                <a:gd name="T4" fmla="*/ 80 w 573"/>
                <a:gd name="T5" fmla="*/ 36 h 313"/>
                <a:gd name="T6" fmla="*/ 223 w 573"/>
                <a:gd name="T7" fmla="*/ 82 h 313"/>
                <a:gd name="T8" fmla="*/ 1450 w 573"/>
                <a:gd name="T9" fmla="*/ 809 h 313"/>
                <a:gd name="T10" fmla="*/ 1527 w 573"/>
                <a:gd name="T11" fmla="*/ 830 h 313"/>
                <a:gd name="T12" fmla="*/ 228 w 573"/>
                <a:gd name="T13" fmla="*/ 62 h 313"/>
                <a:gd name="T14" fmla="*/ 5 w 573"/>
                <a:gd name="T15" fmla="*/ 0 h 313"/>
                <a:gd name="T16" fmla="*/ 2 w 573"/>
                <a:gd name="T17" fmla="*/ 0 h 313"/>
                <a:gd name="T18" fmla="*/ 2 w 573"/>
                <a:gd name="T19" fmla="*/ 1 h 313"/>
                <a:gd name="T20" fmla="*/ 0 w 573"/>
                <a:gd name="T21" fmla="*/ 1 h 313"/>
                <a:gd name="T22" fmla="*/ 0 w 573"/>
                <a:gd name="T23" fmla="*/ 5 h 313"/>
                <a:gd name="T24" fmla="*/ 2 w 573"/>
                <a:gd name="T25" fmla="*/ 5 h 313"/>
                <a:gd name="T26" fmla="*/ 2 w 573"/>
                <a:gd name="T27" fmla="*/ 21 h 313"/>
                <a:gd name="T28" fmla="*/ 1300 w 573"/>
                <a:gd name="T29" fmla="*/ 784 h 313"/>
                <a:gd name="T30" fmla="*/ 1517 w 573"/>
                <a:gd name="T31" fmla="*/ 850 h 313"/>
                <a:gd name="T32" fmla="*/ 1527 w 573"/>
                <a:gd name="T33" fmla="*/ 850 h 313"/>
                <a:gd name="T34" fmla="*/ 1527 w 573"/>
                <a:gd name="T35" fmla="*/ 847 h 313"/>
                <a:gd name="T36" fmla="*/ 1530 w 573"/>
                <a:gd name="T37" fmla="*/ 847 h 313"/>
                <a:gd name="T38" fmla="*/ 1530 w 573"/>
                <a:gd name="T39" fmla="*/ 835 h 313"/>
                <a:gd name="T40" fmla="*/ 1527 w 573"/>
                <a:gd name="T41" fmla="*/ 835 h 313"/>
                <a:gd name="T42" fmla="*/ 1527 w 573"/>
                <a:gd name="T43" fmla="*/ 830 h 313"/>
                <a:gd name="T44" fmla="*/ 1450 w 573"/>
                <a:gd name="T45" fmla="*/ 809 h 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73"/>
                <a:gd name="T70" fmla="*/ 0 h 313"/>
                <a:gd name="T71" fmla="*/ 573 w 573"/>
                <a:gd name="T72" fmla="*/ 313 h 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73" h="313">
                  <a:moveTo>
                    <a:pt x="542" y="297"/>
                  </a:moveTo>
                  <a:lnTo>
                    <a:pt x="491" y="281"/>
                  </a:lnTo>
                  <a:lnTo>
                    <a:pt x="30" y="14"/>
                  </a:lnTo>
                  <a:lnTo>
                    <a:pt x="83" y="30"/>
                  </a:lnTo>
                  <a:lnTo>
                    <a:pt x="542" y="297"/>
                  </a:lnTo>
                  <a:lnTo>
                    <a:pt x="572" y="306"/>
                  </a:lnTo>
                  <a:lnTo>
                    <a:pt x="86" y="23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487" y="288"/>
                  </a:lnTo>
                  <a:lnTo>
                    <a:pt x="568" y="313"/>
                  </a:lnTo>
                  <a:lnTo>
                    <a:pt x="572" y="313"/>
                  </a:lnTo>
                  <a:lnTo>
                    <a:pt x="572" y="311"/>
                  </a:lnTo>
                  <a:lnTo>
                    <a:pt x="573" y="311"/>
                  </a:lnTo>
                  <a:lnTo>
                    <a:pt x="573" y="307"/>
                  </a:lnTo>
                  <a:lnTo>
                    <a:pt x="572" y="307"/>
                  </a:lnTo>
                  <a:lnTo>
                    <a:pt x="572" y="306"/>
                  </a:lnTo>
                  <a:lnTo>
                    <a:pt x="542" y="2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34" name="Freeform 111"/>
            <p:cNvSpPr>
              <a:spLocks/>
            </p:cNvSpPr>
            <p:nvPr/>
          </p:nvSpPr>
          <p:spPr bwMode="auto">
            <a:xfrm>
              <a:off x="1347" y="1376"/>
              <a:ext cx="81" cy="206"/>
            </a:xfrm>
            <a:custGeom>
              <a:avLst/>
              <a:gdLst>
                <a:gd name="T0" fmla="*/ 160 w 76"/>
                <a:gd name="T1" fmla="*/ 0 h 191"/>
                <a:gd name="T2" fmla="*/ 173 w 76"/>
                <a:gd name="T3" fmla="*/ 1 h 191"/>
                <a:gd name="T4" fmla="*/ 7 w 76"/>
                <a:gd name="T5" fmla="*/ 509 h 191"/>
                <a:gd name="T6" fmla="*/ 0 w 76"/>
                <a:gd name="T7" fmla="*/ 506 h 191"/>
                <a:gd name="T8" fmla="*/ 160 w 76"/>
                <a:gd name="T9" fmla="*/ 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191"/>
                <a:gd name="T17" fmla="*/ 76 w 76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191">
                  <a:moveTo>
                    <a:pt x="69" y="0"/>
                  </a:moveTo>
                  <a:lnTo>
                    <a:pt x="76" y="1"/>
                  </a:lnTo>
                  <a:lnTo>
                    <a:pt x="7" y="191"/>
                  </a:lnTo>
                  <a:lnTo>
                    <a:pt x="0" y="19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35" name="Freeform 112"/>
            <p:cNvSpPr>
              <a:spLocks/>
            </p:cNvSpPr>
            <p:nvPr/>
          </p:nvSpPr>
          <p:spPr bwMode="auto">
            <a:xfrm>
              <a:off x="1397" y="1376"/>
              <a:ext cx="27" cy="45"/>
            </a:xfrm>
            <a:custGeom>
              <a:avLst/>
              <a:gdLst>
                <a:gd name="T0" fmla="*/ 39 w 25"/>
                <a:gd name="T1" fmla="*/ 81 h 42"/>
                <a:gd name="T2" fmla="*/ 0 w 25"/>
                <a:gd name="T3" fmla="*/ 87 h 42"/>
                <a:gd name="T4" fmla="*/ 67 w 25"/>
                <a:gd name="T5" fmla="*/ 0 h 42"/>
                <a:gd name="T6" fmla="*/ 60 w 25"/>
                <a:gd name="T7" fmla="*/ 103 h 42"/>
                <a:gd name="T8" fmla="*/ 39 w 25"/>
                <a:gd name="T9" fmla="*/ 81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42"/>
                <a:gd name="T17" fmla="*/ 25 w 25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42">
                  <a:moveTo>
                    <a:pt x="15" y="33"/>
                  </a:moveTo>
                  <a:lnTo>
                    <a:pt x="0" y="35"/>
                  </a:lnTo>
                  <a:lnTo>
                    <a:pt x="25" y="0"/>
                  </a:lnTo>
                  <a:lnTo>
                    <a:pt x="22" y="42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36" name="Freeform 113"/>
            <p:cNvSpPr>
              <a:spLocks/>
            </p:cNvSpPr>
            <p:nvPr/>
          </p:nvSpPr>
          <p:spPr bwMode="auto">
            <a:xfrm>
              <a:off x="1394" y="1371"/>
              <a:ext cx="34" cy="53"/>
            </a:xfrm>
            <a:custGeom>
              <a:avLst/>
              <a:gdLst>
                <a:gd name="T0" fmla="*/ 46 w 32"/>
                <a:gd name="T1" fmla="*/ 97 h 49"/>
                <a:gd name="T2" fmla="*/ 40 w 32"/>
                <a:gd name="T3" fmla="*/ 91 h 49"/>
                <a:gd name="T4" fmla="*/ 23 w 32"/>
                <a:gd name="T5" fmla="*/ 91 h 49"/>
                <a:gd name="T6" fmla="*/ 52 w 32"/>
                <a:gd name="T7" fmla="*/ 43 h 49"/>
                <a:gd name="T8" fmla="*/ 46 w 32"/>
                <a:gd name="T9" fmla="*/ 103 h 49"/>
                <a:gd name="T10" fmla="*/ 46 w 32"/>
                <a:gd name="T11" fmla="*/ 97 h 49"/>
                <a:gd name="T12" fmla="*/ 34 w 32"/>
                <a:gd name="T13" fmla="*/ 114 h 49"/>
                <a:gd name="T14" fmla="*/ 46 w 32"/>
                <a:gd name="T15" fmla="*/ 133 h 49"/>
                <a:gd name="T16" fmla="*/ 52 w 32"/>
                <a:gd name="T17" fmla="*/ 134 h 49"/>
                <a:gd name="T18" fmla="*/ 58 w 32"/>
                <a:gd name="T19" fmla="*/ 134 h 49"/>
                <a:gd name="T20" fmla="*/ 62 w 32"/>
                <a:gd name="T21" fmla="*/ 133 h 49"/>
                <a:gd name="T22" fmla="*/ 62 w 32"/>
                <a:gd name="T23" fmla="*/ 129 h 49"/>
                <a:gd name="T24" fmla="*/ 70 w 32"/>
                <a:gd name="T25" fmla="*/ 4 h 49"/>
                <a:gd name="T26" fmla="*/ 70 w 32"/>
                <a:gd name="T27" fmla="*/ 2 h 49"/>
                <a:gd name="T28" fmla="*/ 66 w 32"/>
                <a:gd name="T29" fmla="*/ 0 h 49"/>
                <a:gd name="T30" fmla="*/ 58 w 32"/>
                <a:gd name="T31" fmla="*/ 0 h 49"/>
                <a:gd name="T32" fmla="*/ 56 w 32"/>
                <a:gd name="T33" fmla="*/ 2 h 49"/>
                <a:gd name="T34" fmla="*/ 0 w 32"/>
                <a:gd name="T35" fmla="*/ 103 h 49"/>
                <a:gd name="T36" fmla="*/ 0 w 32"/>
                <a:gd name="T37" fmla="*/ 114 h 49"/>
                <a:gd name="T38" fmla="*/ 2 w 32"/>
                <a:gd name="T39" fmla="*/ 115 h 49"/>
                <a:gd name="T40" fmla="*/ 3 w 32"/>
                <a:gd name="T41" fmla="*/ 115 h 49"/>
                <a:gd name="T42" fmla="*/ 34 w 32"/>
                <a:gd name="T43" fmla="*/ 114 h 49"/>
                <a:gd name="T44" fmla="*/ 46 w 32"/>
                <a:gd name="T45" fmla="*/ 97 h 4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2"/>
                <a:gd name="T70" fmla="*/ 0 h 49"/>
                <a:gd name="T71" fmla="*/ 32 w 32"/>
                <a:gd name="T72" fmla="*/ 49 h 4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2" h="49">
                  <a:moveTo>
                    <a:pt x="21" y="35"/>
                  </a:moveTo>
                  <a:lnTo>
                    <a:pt x="19" y="33"/>
                  </a:lnTo>
                  <a:lnTo>
                    <a:pt x="10" y="33"/>
                  </a:lnTo>
                  <a:lnTo>
                    <a:pt x="23" y="16"/>
                  </a:lnTo>
                  <a:lnTo>
                    <a:pt x="21" y="37"/>
                  </a:lnTo>
                  <a:lnTo>
                    <a:pt x="21" y="35"/>
                  </a:lnTo>
                  <a:lnTo>
                    <a:pt x="16" y="41"/>
                  </a:lnTo>
                  <a:lnTo>
                    <a:pt x="21" y="48"/>
                  </a:lnTo>
                  <a:lnTo>
                    <a:pt x="23" y="49"/>
                  </a:lnTo>
                  <a:lnTo>
                    <a:pt x="26" y="49"/>
                  </a:lnTo>
                  <a:lnTo>
                    <a:pt x="28" y="48"/>
                  </a:lnTo>
                  <a:lnTo>
                    <a:pt x="28" y="4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5" y="2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2" y="42"/>
                  </a:lnTo>
                  <a:lnTo>
                    <a:pt x="3" y="42"/>
                  </a:lnTo>
                  <a:lnTo>
                    <a:pt x="16" y="41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37" name="Freeform 114"/>
            <p:cNvSpPr>
              <a:spLocks/>
            </p:cNvSpPr>
            <p:nvPr/>
          </p:nvSpPr>
          <p:spPr bwMode="auto">
            <a:xfrm>
              <a:off x="1349" y="1578"/>
              <a:ext cx="135" cy="18"/>
            </a:xfrm>
            <a:custGeom>
              <a:avLst/>
              <a:gdLst>
                <a:gd name="T0" fmla="*/ 375 w 124"/>
                <a:gd name="T1" fmla="*/ 25 h 17"/>
                <a:gd name="T2" fmla="*/ 375 w 124"/>
                <a:gd name="T3" fmla="*/ 34 h 17"/>
                <a:gd name="T4" fmla="*/ 0 w 124"/>
                <a:gd name="T5" fmla="*/ 5 h 17"/>
                <a:gd name="T6" fmla="*/ 0 w 124"/>
                <a:gd name="T7" fmla="*/ 0 h 17"/>
                <a:gd name="T8" fmla="*/ 375 w 124"/>
                <a:gd name="T9" fmla="*/ 2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4"/>
                <a:gd name="T16" fmla="*/ 0 h 17"/>
                <a:gd name="T17" fmla="*/ 124 w 124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4" h="17">
                  <a:moveTo>
                    <a:pt x="124" y="12"/>
                  </a:moveTo>
                  <a:lnTo>
                    <a:pt x="124" y="17"/>
                  </a:lnTo>
                  <a:lnTo>
                    <a:pt x="0" y="5"/>
                  </a:lnTo>
                  <a:lnTo>
                    <a:pt x="0" y="0"/>
                  </a:lnTo>
                  <a:lnTo>
                    <a:pt x="124" y="1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38" name="Freeform 115"/>
            <p:cNvSpPr>
              <a:spLocks/>
            </p:cNvSpPr>
            <p:nvPr/>
          </p:nvSpPr>
          <p:spPr bwMode="auto">
            <a:xfrm>
              <a:off x="1437" y="1578"/>
              <a:ext cx="47" cy="23"/>
            </a:xfrm>
            <a:custGeom>
              <a:avLst/>
              <a:gdLst>
                <a:gd name="T0" fmla="*/ 23 w 43"/>
                <a:gd name="T1" fmla="*/ 37 h 21"/>
                <a:gd name="T2" fmla="*/ 2 w 43"/>
                <a:gd name="T3" fmla="*/ 0 h 21"/>
                <a:gd name="T4" fmla="*/ 137 w 43"/>
                <a:gd name="T5" fmla="*/ 45 h 21"/>
                <a:gd name="T6" fmla="*/ 0 w 43"/>
                <a:gd name="T7" fmla="*/ 67 h 21"/>
                <a:gd name="T8" fmla="*/ 23 w 43"/>
                <a:gd name="T9" fmla="*/ 3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21"/>
                <a:gd name="T17" fmla="*/ 43 w 43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21">
                  <a:moveTo>
                    <a:pt x="7" y="12"/>
                  </a:moveTo>
                  <a:lnTo>
                    <a:pt x="2" y="0"/>
                  </a:lnTo>
                  <a:lnTo>
                    <a:pt x="43" y="14"/>
                  </a:lnTo>
                  <a:lnTo>
                    <a:pt x="0" y="21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39" name="Freeform 116"/>
            <p:cNvSpPr>
              <a:spLocks/>
            </p:cNvSpPr>
            <p:nvPr/>
          </p:nvSpPr>
          <p:spPr bwMode="auto">
            <a:xfrm>
              <a:off x="1433" y="1573"/>
              <a:ext cx="54" cy="31"/>
            </a:xfrm>
            <a:custGeom>
              <a:avLst/>
              <a:gdLst>
                <a:gd name="T0" fmla="*/ 50 w 49"/>
                <a:gd name="T1" fmla="*/ 68 h 28"/>
                <a:gd name="T2" fmla="*/ 50 w 49"/>
                <a:gd name="T3" fmla="*/ 55 h 28"/>
                <a:gd name="T4" fmla="*/ 41 w 49"/>
                <a:gd name="T5" fmla="*/ 33 h 28"/>
                <a:gd name="T6" fmla="*/ 112 w 49"/>
                <a:gd name="T7" fmla="*/ 61 h 28"/>
                <a:gd name="T8" fmla="*/ 41 w 49"/>
                <a:gd name="T9" fmla="*/ 75 h 28"/>
                <a:gd name="T10" fmla="*/ 50 w 49"/>
                <a:gd name="T11" fmla="*/ 68 h 28"/>
                <a:gd name="T12" fmla="*/ 25 w 49"/>
                <a:gd name="T13" fmla="*/ 61 h 28"/>
                <a:gd name="T14" fmla="*/ 0 w 49"/>
                <a:gd name="T15" fmla="*/ 87 h 28"/>
                <a:gd name="T16" fmla="*/ 0 w 49"/>
                <a:gd name="T17" fmla="*/ 102 h 28"/>
                <a:gd name="T18" fmla="*/ 2 w 49"/>
                <a:gd name="T19" fmla="*/ 106 h 28"/>
                <a:gd name="T20" fmla="*/ 3 w 49"/>
                <a:gd name="T21" fmla="*/ 106 h 28"/>
                <a:gd name="T22" fmla="*/ 162 w 49"/>
                <a:gd name="T23" fmla="*/ 79 h 28"/>
                <a:gd name="T24" fmla="*/ 165 w 49"/>
                <a:gd name="T25" fmla="*/ 79 h 28"/>
                <a:gd name="T26" fmla="*/ 174 w 49"/>
                <a:gd name="T27" fmla="*/ 75 h 28"/>
                <a:gd name="T28" fmla="*/ 174 w 49"/>
                <a:gd name="T29" fmla="*/ 61 h 28"/>
                <a:gd name="T30" fmla="*/ 165 w 49"/>
                <a:gd name="T31" fmla="*/ 55 h 28"/>
                <a:gd name="T32" fmla="*/ 25 w 49"/>
                <a:gd name="T33" fmla="*/ 0 h 28"/>
                <a:gd name="T34" fmla="*/ 3 w 49"/>
                <a:gd name="T35" fmla="*/ 0 h 28"/>
                <a:gd name="T36" fmla="*/ 2 w 49"/>
                <a:gd name="T37" fmla="*/ 2 h 28"/>
                <a:gd name="T38" fmla="*/ 2 w 49"/>
                <a:gd name="T39" fmla="*/ 24 h 28"/>
                <a:gd name="T40" fmla="*/ 25 w 49"/>
                <a:gd name="T41" fmla="*/ 61 h 28"/>
                <a:gd name="T42" fmla="*/ 50 w 49"/>
                <a:gd name="T43" fmla="*/ 68 h 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9"/>
                <a:gd name="T67" fmla="*/ 0 h 28"/>
                <a:gd name="T68" fmla="*/ 49 w 49"/>
                <a:gd name="T69" fmla="*/ 28 h 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9" h="28">
                  <a:moveTo>
                    <a:pt x="14" y="18"/>
                  </a:moveTo>
                  <a:lnTo>
                    <a:pt x="14" y="14"/>
                  </a:lnTo>
                  <a:lnTo>
                    <a:pt x="12" y="9"/>
                  </a:lnTo>
                  <a:lnTo>
                    <a:pt x="32" y="16"/>
                  </a:lnTo>
                  <a:lnTo>
                    <a:pt x="12" y="20"/>
                  </a:lnTo>
                  <a:lnTo>
                    <a:pt x="14" y="18"/>
                  </a:lnTo>
                  <a:lnTo>
                    <a:pt x="7" y="16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3" y="28"/>
                  </a:lnTo>
                  <a:lnTo>
                    <a:pt x="46" y="21"/>
                  </a:lnTo>
                  <a:lnTo>
                    <a:pt x="47" y="21"/>
                  </a:lnTo>
                  <a:lnTo>
                    <a:pt x="49" y="20"/>
                  </a:lnTo>
                  <a:lnTo>
                    <a:pt x="49" y="16"/>
                  </a:lnTo>
                  <a:lnTo>
                    <a:pt x="47" y="14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7" y="16"/>
                  </a:lnTo>
                  <a:lnTo>
                    <a:pt x="14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42" name="Freeform 119"/>
            <p:cNvSpPr>
              <a:spLocks/>
            </p:cNvSpPr>
            <p:nvPr/>
          </p:nvSpPr>
          <p:spPr bwMode="auto">
            <a:xfrm>
              <a:off x="2972" y="2693"/>
              <a:ext cx="381" cy="224"/>
            </a:xfrm>
            <a:custGeom>
              <a:avLst/>
              <a:gdLst>
                <a:gd name="T0" fmla="*/ 149 w 354"/>
                <a:gd name="T1" fmla="*/ 575 h 207"/>
                <a:gd name="T2" fmla="*/ 920 w 354"/>
                <a:gd name="T3" fmla="*/ 129 h 207"/>
                <a:gd name="T4" fmla="*/ 708 w 354"/>
                <a:gd name="T5" fmla="*/ 0 h 207"/>
                <a:gd name="T6" fmla="*/ 0 w 354"/>
                <a:gd name="T7" fmla="*/ 485 h 207"/>
                <a:gd name="T8" fmla="*/ 149 w 354"/>
                <a:gd name="T9" fmla="*/ 575 h 2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07"/>
                <a:gd name="T17" fmla="*/ 354 w 354"/>
                <a:gd name="T18" fmla="*/ 207 h 2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07">
                  <a:moveTo>
                    <a:pt x="58" y="207"/>
                  </a:moveTo>
                  <a:lnTo>
                    <a:pt x="354" y="46"/>
                  </a:lnTo>
                  <a:lnTo>
                    <a:pt x="273" y="0"/>
                  </a:lnTo>
                  <a:lnTo>
                    <a:pt x="0" y="174"/>
                  </a:lnTo>
                  <a:lnTo>
                    <a:pt x="58" y="20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43" name="Freeform 120"/>
            <p:cNvSpPr>
              <a:spLocks/>
            </p:cNvSpPr>
            <p:nvPr/>
          </p:nvSpPr>
          <p:spPr bwMode="auto">
            <a:xfrm>
              <a:off x="2968" y="2689"/>
              <a:ext cx="388" cy="231"/>
            </a:xfrm>
            <a:custGeom>
              <a:avLst/>
              <a:gdLst>
                <a:gd name="T0" fmla="*/ 157 w 360"/>
                <a:gd name="T1" fmla="*/ 545 h 215"/>
                <a:gd name="T2" fmla="*/ 167 w 360"/>
                <a:gd name="T3" fmla="*/ 545 h 215"/>
                <a:gd name="T4" fmla="*/ 951 w 360"/>
                <a:gd name="T5" fmla="*/ 136 h 215"/>
                <a:gd name="T6" fmla="*/ 951 w 360"/>
                <a:gd name="T7" fmla="*/ 129 h 215"/>
                <a:gd name="T8" fmla="*/ 954 w 360"/>
                <a:gd name="T9" fmla="*/ 129 h 215"/>
                <a:gd name="T10" fmla="*/ 954 w 360"/>
                <a:gd name="T11" fmla="*/ 122 h 215"/>
                <a:gd name="T12" fmla="*/ 951 w 360"/>
                <a:gd name="T13" fmla="*/ 122 h 215"/>
                <a:gd name="T14" fmla="*/ 951 w 360"/>
                <a:gd name="T15" fmla="*/ 118 h 215"/>
                <a:gd name="T16" fmla="*/ 733 w 360"/>
                <a:gd name="T17" fmla="*/ 0 h 215"/>
                <a:gd name="T18" fmla="*/ 726 w 360"/>
                <a:gd name="T19" fmla="*/ 0 h 215"/>
                <a:gd name="T20" fmla="*/ 1 w 360"/>
                <a:gd name="T21" fmla="*/ 444 h 215"/>
                <a:gd name="T22" fmla="*/ 1 w 360"/>
                <a:gd name="T23" fmla="*/ 447 h 215"/>
                <a:gd name="T24" fmla="*/ 0 w 360"/>
                <a:gd name="T25" fmla="*/ 447 h 215"/>
                <a:gd name="T26" fmla="*/ 0 w 360"/>
                <a:gd name="T27" fmla="*/ 457 h 215"/>
                <a:gd name="T28" fmla="*/ 1 w 360"/>
                <a:gd name="T29" fmla="*/ 457 h 215"/>
                <a:gd name="T30" fmla="*/ 1 w 360"/>
                <a:gd name="T31" fmla="*/ 464 h 215"/>
                <a:gd name="T32" fmla="*/ 157 w 360"/>
                <a:gd name="T33" fmla="*/ 545 h 215"/>
                <a:gd name="T34" fmla="*/ 162 w 360"/>
                <a:gd name="T35" fmla="*/ 531 h 215"/>
                <a:gd name="T36" fmla="*/ 26 w 360"/>
                <a:gd name="T37" fmla="*/ 450 h 215"/>
                <a:gd name="T38" fmla="*/ 730 w 360"/>
                <a:gd name="T39" fmla="*/ 20 h 215"/>
                <a:gd name="T40" fmla="*/ 929 w 360"/>
                <a:gd name="T41" fmla="*/ 128 h 215"/>
                <a:gd name="T42" fmla="*/ 162 w 360"/>
                <a:gd name="T43" fmla="*/ 531 h 215"/>
                <a:gd name="T44" fmla="*/ 157 w 360"/>
                <a:gd name="T45" fmla="*/ 545 h 21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60"/>
                <a:gd name="T70" fmla="*/ 0 h 215"/>
                <a:gd name="T71" fmla="*/ 360 w 360"/>
                <a:gd name="T72" fmla="*/ 215 h 21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60" h="215">
                  <a:moveTo>
                    <a:pt x="59" y="215"/>
                  </a:moveTo>
                  <a:lnTo>
                    <a:pt x="63" y="215"/>
                  </a:lnTo>
                  <a:lnTo>
                    <a:pt x="358" y="53"/>
                  </a:lnTo>
                  <a:lnTo>
                    <a:pt x="358" y="51"/>
                  </a:lnTo>
                  <a:lnTo>
                    <a:pt x="360" y="51"/>
                  </a:lnTo>
                  <a:lnTo>
                    <a:pt x="360" y="48"/>
                  </a:lnTo>
                  <a:lnTo>
                    <a:pt x="358" y="48"/>
                  </a:lnTo>
                  <a:lnTo>
                    <a:pt x="358" y="46"/>
                  </a:lnTo>
                  <a:lnTo>
                    <a:pt x="277" y="0"/>
                  </a:lnTo>
                  <a:lnTo>
                    <a:pt x="274" y="0"/>
                  </a:lnTo>
                  <a:lnTo>
                    <a:pt x="1" y="174"/>
                  </a:lnTo>
                  <a:lnTo>
                    <a:pt x="1" y="176"/>
                  </a:lnTo>
                  <a:lnTo>
                    <a:pt x="0" y="176"/>
                  </a:lnTo>
                  <a:lnTo>
                    <a:pt x="0" y="180"/>
                  </a:lnTo>
                  <a:lnTo>
                    <a:pt x="1" y="180"/>
                  </a:lnTo>
                  <a:lnTo>
                    <a:pt x="1" y="182"/>
                  </a:lnTo>
                  <a:lnTo>
                    <a:pt x="59" y="215"/>
                  </a:lnTo>
                  <a:lnTo>
                    <a:pt x="61" y="208"/>
                  </a:lnTo>
                  <a:lnTo>
                    <a:pt x="10" y="178"/>
                  </a:lnTo>
                  <a:lnTo>
                    <a:pt x="276" y="7"/>
                  </a:lnTo>
                  <a:lnTo>
                    <a:pt x="350" y="50"/>
                  </a:lnTo>
                  <a:lnTo>
                    <a:pt x="61" y="208"/>
                  </a:lnTo>
                  <a:lnTo>
                    <a:pt x="59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46" name="Freeform 124"/>
            <p:cNvSpPr>
              <a:spLocks/>
            </p:cNvSpPr>
            <p:nvPr/>
          </p:nvSpPr>
          <p:spPr bwMode="auto">
            <a:xfrm>
              <a:off x="3236" y="2517"/>
              <a:ext cx="125" cy="75"/>
            </a:xfrm>
            <a:custGeom>
              <a:avLst/>
              <a:gdLst>
                <a:gd name="T0" fmla="*/ 3 w 116"/>
                <a:gd name="T1" fmla="*/ 145 h 71"/>
                <a:gd name="T2" fmla="*/ 0 w 116"/>
                <a:gd name="T3" fmla="*/ 133 h 71"/>
                <a:gd name="T4" fmla="*/ 297 w 116"/>
                <a:gd name="T5" fmla="*/ 0 h 71"/>
                <a:gd name="T6" fmla="*/ 305 w 116"/>
                <a:gd name="T7" fmla="*/ 6 h 71"/>
                <a:gd name="T8" fmla="*/ 3 w 116"/>
                <a:gd name="T9" fmla="*/ 145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71"/>
                <a:gd name="T17" fmla="*/ 116 w 116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71">
                  <a:moveTo>
                    <a:pt x="3" y="71"/>
                  </a:moveTo>
                  <a:lnTo>
                    <a:pt x="0" y="65"/>
                  </a:lnTo>
                  <a:lnTo>
                    <a:pt x="112" y="0"/>
                  </a:lnTo>
                  <a:lnTo>
                    <a:pt x="116" y="6"/>
                  </a:lnTo>
                  <a:lnTo>
                    <a:pt x="3" y="7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47" name="Freeform 125"/>
            <p:cNvSpPr>
              <a:spLocks/>
            </p:cNvSpPr>
            <p:nvPr/>
          </p:nvSpPr>
          <p:spPr bwMode="auto">
            <a:xfrm>
              <a:off x="3395" y="2266"/>
              <a:ext cx="99" cy="38"/>
            </a:xfrm>
            <a:custGeom>
              <a:avLst/>
              <a:gdLst>
                <a:gd name="T0" fmla="*/ 210 w 93"/>
                <a:gd name="T1" fmla="*/ 0 h 35"/>
                <a:gd name="T2" fmla="*/ 210 w 93"/>
                <a:gd name="T3" fmla="*/ 22 h 35"/>
                <a:gd name="T4" fmla="*/ 4 w 93"/>
                <a:gd name="T5" fmla="*/ 102 h 35"/>
                <a:gd name="T6" fmla="*/ 0 w 93"/>
                <a:gd name="T7" fmla="*/ 81 h 35"/>
                <a:gd name="T8" fmla="*/ 210 w 93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"/>
                <a:gd name="T16" fmla="*/ 0 h 35"/>
                <a:gd name="T17" fmla="*/ 93 w 93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" h="35">
                  <a:moveTo>
                    <a:pt x="93" y="0"/>
                  </a:moveTo>
                  <a:lnTo>
                    <a:pt x="93" y="7"/>
                  </a:lnTo>
                  <a:lnTo>
                    <a:pt x="4" y="35"/>
                  </a:lnTo>
                  <a:lnTo>
                    <a:pt x="0" y="28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48" name="Freeform 126"/>
            <p:cNvSpPr>
              <a:spLocks/>
            </p:cNvSpPr>
            <p:nvPr/>
          </p:nvSpPr>
          <p:spPr bwMode="auto">
            <a:xfrm>
              <a:off x="1798" y="1838"/>
              <a:ext cx="4" cy="7"/>
            </a:xfrm>
            <a:custGeom>
              <a:avLst/>
              <a:gdLst>
                <a:gd name="T0" fmla="*/ 0 w 3"/>
                <a:gd name="T1" fmla="*/ 7 h 7"/>
                <a:gd name="T2" fmla="*/ 116 w 3"/>
                <a:gd name="T3" fmla="*/ 0 h 7"/>
                <a:gd name="T4" fmla="*/ 0 w 3"/>
                <a:gd name="T5" fmla="*/ 7 h 7"/>
                <a:gd name="T6" fmla="*/ 0 60000 65536"/>
                <a:gd name="T7" fmla="*/ 0 60000 65536"/>
                <a:gd name="T8" fmla="*/ 0 60000 65536"/>
                <a:gd name="T9" fmla="*/ 0 w 3"/>
                <a:gd name="T10" fmla="*/ 0 h 7"/>
                <a:gd name="T11" fmla="*/ 3 w 3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7">
                  <a:moveTo>
                    <a:pt x="0" y="7"/>
                  </a:moveTo>
                  <a:lnTo>
                    <a:pt x="3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49" name="Freeform 127"/>
            <p:cNvSpPr>
              <a:spLocks/>
            </p:cNvSpPr>
            <p:nvPr/>
          </p:nvSpPr>
          <p:spPr bwMode="auto">
            <a:xfrm>
              <a:off x="4055" y="3143"/>
              <a:ext cx="3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5 h 5"/>
                <a:gd name="T4" fmla="*/ 2 w 4"/>
                <a:gd name="T5" fmla="*/ 0 h 5"/>
                <a:gd name="T6" fmla="*/ 0 60000 65536"/>
                <a:gd name="T7" fmla="*/ 0 60000 65536"/>
                <a:gd name="T8" fmla="*/ 0 60000 65536"/>
                <a:gd name="T9" fmla="*/ 0 w 4"/>
                <a:gd name="T10" fmla="*/ 0 h 5"/>
                <a:gd name="T11" fmla="*/ 4 w 4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5">
                  <a:moveTo>
                    <a:pt x="4" y="0"/>
                  </a:move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0" name="Freeform 128"/>
            <p:cNvSpPr>
              <a:spLocks/>
            </p:cNvSpPr>
            <p:nvPr/>
          </p:nvSpPr>
          <p:spPr bwMode="auto">
            <a:xfrm>
              <a:off x="1798" y="1838"/>
              <a:ext cx="32" cy="23"/>
            </a:xfrm>
            <a:custGeom>
              <a:avLst/>
              <a:gdLst>
                <a:gd name="T0" fmla="*/ 0 w 29"/>
                <a:gd name="T1" fmla="*/ 24 h 21"/>
                <a:gd name="T2" fmla="*/ 3 w 29"/>
                <a:gd name="T3" fmla="*/ 0 h 21"/>
                <a:gd name="T4" fmla="*/ 104 w 29"/>
                <a:gd name="T5" fmla="*/ 45 h 21"/>
                <a:gd name="T6" fmla="*/ 85 w 29"/>
                <a:gd name="T7" fmla="*/ 67 h 21"/>
                <a:gd name="T8" fmla="*/ 0 w 29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21"/>
                <a:gd name="T17" fmla="*/ 29 w 2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21">
                  <a:moveTo>
                    <a:pt x="0" y="7"/>
                  </a:moveTo>
                  <a:lnTo>
                    <a:pt x="3" y="0"/>
                  </a:lnTo>
                  <a:lnTo>
                    <a:pt x="29" y="14"/>
                  </a:lnTo>
                  <a:lnTo>
                    <a:pt x="24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1" name="Freeform 129"/>
            <p:cNvSpPr>
              <a:spLocks/>
            </p:cNvSpPr>
            <p:nvPr/>
          </p:nvSpPr>
          <p:spPr bwMode="auto">
            <a:xfrm>
              <a:off x="1845" y="1867"/>
              <a:ext cx="33" cy="21"/>
            </a:xfrm>
            <a:custGeom>
              <a:avLst/>
              <a:gdLst>
                <a:gd name="T0" fmla="*/ 0 w 30"/>
                <a:gd name="T1" fmla="*/ 5 h 21"/>
                <a:gd name="T2" fmla="*/ 4 w 30"/>
                <a:gd name="T3" fmla="*/ 0 h 21"/>
                <a:gd name="T4" fmla="*/ 103 w 30"/>
                <a:gd name="T5" fmla="*/ 14 h 21"/>
                <a:gd name="T6" fmla="*/ 94 w 30"/>
                <a:gd name="T7" fmla="*/ 21 h 21"/>
                <a:gd name="T8" fmla="*/ 0 w 30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5"/>
                  </a:moveTo>
                  <a:lnTo>
                    <a:pt x="4" y="0"/>
                  </a:lnTo>
                  <a:lnTo>
                    <a:pt x="30" y="14"/>
                  </a:lnTo>
                  <a:lnTo>
                    <a:pt x="27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2" name="Freeform 130"/>
            <p:cNvSpPr>
              <a:spLocks/>
            </p:cNvSpPr>
            <p:nvPr/>
          </p:nvSpPr>
          <p:spPr bwMode="auto">
            <a:xfrm>
              <a:off x="1892" y="1894"/>
              <a:ext cx="32" cy="22"/>
            </a:xfrm>
            <a:custGeom>
              <a:avLst/>
              <a:gdLst>
                <a:gd name="T0" fmla="*/ 0 w 30"/>
                <a:gd name="T1" fmla="*/ 23 h 20"/>
                <a:gd name="T2" fmla="*/ 4 w 30"/>
                <a:gd name="T3" fmla="*/ 0 h 20"/>
                <a:gd name="T4" fmla="*/ 69 w 30"/>
                <a:gd name="T5" fmla="*/ 55 h 20"/>
                <a:gd name="T6" fmla="*/ 62 w 30"/>
                <a:gd name="T7" fmla="*/ 69 h 20"/>
                <a:gd name="T8" fmla="*/ 0 w 30"/>
                <a:gd name="T9" fmla="*/ 2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0"/>
                <a:gd name="T17" fmla="*/ 30 w 30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0">
                  <a:moveTo>
                    <a:pt x="0" y="6"/>
                  </a:moveTo>
                  <a:lnTo>
                    <a:pt x="4" y="0"/>
                  </a:lnTo>
                  <a:lnTo>
                    <a:pt x="30" y="15"/>
                  </a:lnTo>
                  <a:lnTo>
                    <a:pt x="27" y="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3" name="Freeform 131"/>
            <p:cNvSpPr>
              <a:spLocks/>
            </p:cNvSpPr>
            <p:nvPr/>
          </p:nvSpPr>
          <p:spPr bwMode="auto">
            <a:xfrm>
              <a:off x="1942" y="1920"/>
              <a:ext cx="30" cy="23"/>
            </a:xfrm>
            <a:custGeom>
              <a:avLst/>
              <a:gdLst>
                <a:gd name="T0" fmla="*/ 0 w 28"/>
                <a:gd name="T1" fmla="*/ 24 h 21"/>
                <a:gd name="T2" fmla="*/ 4 w 28"/>
                <a:gd name="T3" fmla="*/ 0 h 21"/>
                <a:gd name="T4" fmla="*/ 68 w 28"/>
                <a:gd name="T5" fmla="*/ 45 h 21"/>
                <a:gd name="T6" fmla="*/ 62 w 28"/>
                <a:gd name="T7" fmla="*/ 67 h 21"/>
                <a:gd name="T8" fmla="*/ 0 w 28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4" y="0"/>
                  </a:lnTo>
                  <a:lnTo>
                    <a:pt x="28" y="14"/>
                  </a:lnTo>
                  <a:lnTo>
                    <a:pt x="25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4" name="Freeform 132"/>
            <p:cNvSpPr>
              <a:spLocks/>
            </p:cNvSpPr>
            <p:nvPr/>
          </p:nvSpPr>
          <p:spPr bwMode="auto">
            <a:xfrm>
              <a:off x="1989" y="1948"/>
              <a:ext cx="32" cy="25"/>
            </a:xfrm>
            <a:custGeom>
              <a:avLst/>
              <a:gdLst>
                <a:gd name="T0" fmla="*/ 0 w 30"/>
                <a:gd name="T1" fmla="*/ 22 h 23"/>
                <a:gd name="T2" fmla="*/ 5 w 30"/>
                <a:gd name="T3" fmla="*/ 0 h 23"/>
                <a:gd name="T4" fmla="*/ 69 w 30"/>
                <a:gd name="T5" fmla="*/ 46 h 23"/>
                <a:gd name="T6" fmla="*/ 58 w 30"/>
                <a:gd name="T7" fmla="*/ 68 h 23"/>
                <a:gd name="T8" fmla="*/ 0 w 30"/>
                <a:gd name="T9" fmla="*/ 2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3"/>
                <a:gd name="T17" fmla="*/ 30 w 30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3">
                  <a:moveTo>
                    <a:pt x="0" y="7"/>
                  </a:moveTo>
                  <a:lnTo>
                    <a:pt x="5" y="0"/>
                  </a:lnTo>
                  <a:lnTo>
                    <a:pt x="30" y="16"/>
                  </a:lnTo>
                  <a:lnTo>
                    <a:pt x="25" y="2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5" name="Freeform 133"/>
            <p:cNvSpPr>
              <a:spLocks/>
            </p:cNvSpPr>
            <p:nvPr/>
          </p:nvSpPr>
          <p:spPr bwMode="auto">
            <a:xfrm>
              <a:off x="2039" y="1976"/>
              <a:ext cx="30" cy="22"/>
            </a:xfrm>
            <a:custGeom>
              <a:avLst/>
              <a:gdLst>
                <a:gd name="T0" fmla="*/ 0 w 28"/>
                <a:gd name="T1" fmla="*/ 7 h 21"/>
                <a:gd name="T2" fmla="*/ 3 w 28"/>
                <a:gd name="T3" fmla="*/ 0 h 21"/>
                <a:gd name="T4" fmla="*/ 68 w 28"/>
                <a:gd name="T5" fmla="*/ 27 h 21"/>
                <a:gd name="T6" fmla="*/ 59 w 28"/>
                <a:gd name="T7" fmla="*/ 36 h 21"/>
                <a:gd name="T8" fmla="*/ 0 w 28"/>
                <a:gd name="T9" fmla="*/ 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3" y="0"/>
                  </a:lnTo>
                  <a:lnTo>
                    <a:pt x="28" y="14"/>
                  </a:lnTo>
                  <a:lnTo>
                    <a:pt x="24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6" name="Freeform 134"/>
            <p:cNvSpPr>
              <a:spLocks/>
            </p:cNvSpPr>
            <p:nvPr/>
          </p:nvSpPr>
          <p:spPr bwMode="auto">
            <a:xfrm>
              <a:off x="2086" y="2004"/>
              <a:ext cx="32" cy="24"/>
            </a:xfrm>
            <a:custGeom>
              <a:avLst/>
              <a:gdLst>
                <a:gd name="T0" fmla="*/ 0 w 30"/>
                <a:gd name="T1" fmla="*/ 21 h 22"/>
                <a:gd name="T2" fmla="*/ 3 w 30"/>
                <a:gd name="T3" fmla="*/ 0 h 22"/>
                <a:gd name="T4" fmla="*/ 69 w 30"/>
                <a:gd name="T5" fmla="*/ 45 h 22"/>
                <a:gd name="T6" fmla="*/ 57 w 30"/>
                <a:gd name="T7" fmla="*/ 68 h 22"/>
                <a:gd name="T8" fmla="*/ 0 w 30"/>
                <a:gd name="T9" fmla="*/ 21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2"/>
                <a:gd name="T17" fmla="*/ 30 w 30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2">
                  <a:moveTo>
                    <a:pt x="0" y="6"/>
                  </a:moveTo>
                  <a:lnTo>
                    <a:pt x="3" y="0"/>
                  </a:lnTo>
                  <a:lnTo>
                    <a:pt x="30" y="15"/>
                  </a:lnTo>
                  <a:lnTo>
                    <a:pt x="24" y="2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7" name="Freeform 135"/>
            <p:cNvSpPr>
              <a:spLocks/>
            </p:cNvSpPr>
            <p:nvPr/>
          </p:nvSpPr>
          <p:spPr bwMode="auto">
            <a:xfrm>
              <a:off x="2134" y="2033"/>
              <a:ext cx="32" cy="23"/>
            </a:xfrm>
            <a:custGeom>
              <a:avLst/>
              <a:gdLst>
                <a:gd name="T0" fmla="*/ 0 w 30"/>
                <a:gd name="T1" fmla="*/ 5 h 21"/>
                <a:gd name="T2" fmla="*/ 3 w 30"/>
                <a:gd name="T3" fmla="*/ 0 h 21"/>
                <a:gd name="T4" fmla="*/ 69 w 30"/>
                <a:gd name="T5" fmla="*/ 45 h 21"/>
                <a:gd name="T6" fmla="*/ 61 w 30"/>
                <a:gd name="T7" fmla="*/ 67 h 21"/>
                <a:gd name="T8" fmla="*/ 0 w 30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5"/>
                  </a:moveTo>
                  <a:lnTo>
                    <a:pt x="3" y="0"/>
                  </a:lnTo>
                  <a:lnTo>
                    <a:pt x="30" y="14"/>
                  </a:lnTo>
                  <a:lnTo>
                    <a:pt x="26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8" name="Freeform 136"/>
            <p:cNvSpPr>
              <a:spLocks/>
            </p:cNvSpPr>
            <p:nvPr/>
          </p:nvSpPr>
          <p:spPr bwMode="auto">
            <a:xfrm>
              <a:off x="2180" y="2059"/>
              <a:ext cx="34" cy="24"/>
            </a:xfrm>
            <a:custGeom>
              <a:avLst/>
              <a:gdLst>
                <a:gd name="T0" fmla="*/ 0 w 30"/>
                <a:gd name="T1" fmla="*/ 25 h 22"/>
                <a:gd name="T2" fmla="*/ 26 w 30"/>
                <a:gd name="T3" fmla="*/ 0 h 22"/>
                <a:gd name="T4" fmla="*/ 156 w 30"/>
                <a:gd name="T5" fmla="*/ 49 h 22"/>
                <a:gd name="T6" fmla="*/ 128 w 30"/>
                <a:gd name="T7" fmla="*/ 68 h 22"/>
                <a:gd name="T8" fmla="*/ 0 w 30"/>
                <a:gd name="T9" fmla="*/ 25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2"/>
                <a:gd name="T17" fmla="*/ 30 w 30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2">
                  <a:moveTo>
                    <a:pt x="0" y="8"/>
                  </a:moveTo>
                  <a:lnTo>
                    <a:pt x="5" y="0"/>
                  </a:lnTo>
                  <a:lnTo>
                    <a:pt x="30" y="16"/>
                  </a:lnTo>
                  <a:lnTo>
                    <a:pt x="26" y="2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59" name="Freeform 137"/>
            <p:cNvSpPr>
              <a:spLocks/>
            </p:cNvSpPr>
            <p:nvPr/>
          </p:nvSpPr>
          <p:spPr bwMode="auto">
            <a:xfrm>
              <a:off x="2230" y="2088"/>
              <a:ext cx="31" cy="23"/>
            </a:xfrm>
            <a:custGeom>
              <a:avLst/>
              <a:gdLst>
                <a:gd name="T0" fmla="*/ 0 w 29"/>
                <a:gd name="T1" fmla="*/ 5 h 21"/>
                <a:gd name="T2" fmla="*/ 4 w 29"/>
                <a:gd name="T3" fmla="*/ 0 h 21"/>
                <a:gd name="T4" fmla="*/ 68 w 29"/>
                <a:gd name="T5" fmla="*/ 45 h 21"/>
                <a:gd name="T6" fmla="*/ 60 w 29"/>
                <a:gd name="T7" fmla="*/ 67 h 21"/>
                <a:gd name="T8" fmla="*/ 0 w 29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21"/>
                <a:gd name="T17" fmla="*/ 29 w 2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21">
                  <a:moveTo>
                    <a:pt x="0" y="5"/>
                  </a:moveTo>
                  <a:lnTo>
                    <a:pt x="4" y="0"/>
                  </a:lnTo>
                  <a:lnTo>
                    <a:pt x="29" y="14"/>
                  </a:lnTo>
                  <a:lnTo>
                    <a:pt x="25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0" name="Freeform 138"/>
            <p:cNvSpPr>
              <a:spLocks/>
            </p:cNvSpPr>
            <p:nvPr/>
          </p:nvSpPr>
          <p:spPr bwMode="auto">
            <a:xfrm>
              <a:off x="2277" y="2114"/>
              <a:ext cx="32" cy="23"/>
            </a:xfrm>
            <a:custGeom>
              <a:avLst/>
              <a:gdLst>
                <a:gd name="T0" fmla="*/ 0 w 29"/>
                <a:gd name="T1" fmla="*/ 8 h 22"/>
                <a:gd name="T2" fmla="*/ 4 w 29"/>
                <a:gd name="T3" fmla="*/ 0 h 22"/>
                <a:gd name="T4" fmla="*/ 104 w 29"/>
                <a:gd name="T5" fmla="*/ 29 h 22"/>
                <a:gd name="T6" fmla="*/ 92 w 29"/>
                <a:gd name="T7" fmla="*/ 37 h 22"/>
                <a:gd name="T8" fmla="*/ 0 w 29"/>
                <a:gd name="T9" fmla="*/ 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22"/>
                <a:gd name="T17" fmla="*/ 29 w 29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22">
                  <a:moveTo>
                    <a:pt x="0" y="8"/>
                  </a:moveTo>
                  <a:lnTo>
                    <a:pt x="4" y="0"/>
                  </a:lnTo>
                  <a:lnTo>
                    <a:pt x="29" y="16"/>
                  </a:lnTo>
                  <a:lnTo>
                    <a:pt x="25" y="2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1" name="Freeform 139"/>
            <p:cNvSpPr>
              <a:spLocks/>
            </p:cNvSpPr>
            <p:nvPr/>
          </p:nvSpPr>
          <p:spPr bwMode="auto">
            <a:xfrm>
              <a:off x="2324" y="2143"/>
              <a:ext cx="33" cy="23"/>
            </a:xfrm>
            <a:custGeom>
              <a:avLst/>
              <a:gdLst>
                <a:gd name="T0" fmla="*/ 0 w 30"/>
                <a:gd name="T1" fmla="*/ 24 h 21"/>
                <a:gd name="T2" fmla="*/ 4 w 30"/>
                <a:gd name="T3" fmla="*/ 0 h 21"/>
                <a:gd name="T4" fmla="*/ 103 w 30"/>
                <a:gd name="T5" fmla="*/ 54 h 21"/>
                <a:gd name="T6" fmla="*/ 94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4" y="0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2" name="Freeform 140"/>
            <p:cNvSpPr>
              <a:spLocks/>
            </p:cNvSpPr>
            <p:nvPr/>
          </p:nvSpPr>
          <p:spPr bwMode="auto">
            <a:xfrm>
              <a:off x="2374" y="2171"/>
              <a:ext cx="30" cy="22"/>
            </a:xfrm>
            <a:custGeom>
              <a:avLst/>
              <a:gdLst>
                <a:gd name="T0" fmla="*/ 0 w 28"/>
                <a:gd name="T1" fmla="*/ 6 h 21"/>
                <a:gd name="T2" fmla="*/ 2 w 28"/>
                <a:gd name="T3" fmla="*/ 0 h 21"/>
                <a:gd name="T4" fmla="*/ 68 w 28"/>
                <a:gd name="T5" fmla="*/ 27 h 21"/>
                <a:gd name="T6" fmla="*/ 62 w 28"/>
                <a:gd name="T7" fmla="*/ 36 h 21"/>
                <a:gd name="T8" fmla="*/ 0 w 28"/>
                <a:gd name="T9" fmla="*/ 6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6"/>
                  </a:moveTo>
                  <a:lnTo>
                    <a:pt x="2" y="0"/>
                  </a:lnTo>
                  <a:lnTo>
                    <a:pt x="28" y="14"/>
                  </a:lnTo>
                  <a:lnTo>
                    <a:pt x="25" y="2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3" name="Freeform 141"/>
            <p:cNvSpPr>
              <a:spLocks/>
            </p:cNvSpPr>
            <p:nvPr/>
          </p:nvSpPr>
          <p:spPr bwMode="auto">
            <a:xfrm>
              <a:off x="2421" y="2198"/>
              <a:ext cx="31" cy="23"/>
            </a:xfrm>
            <a:custGeom>
              <a:avLst/>
              <a:gdLst>
                <a:gd name="T0" fmla="*/ 0 w 28"/>
                <a:gd name="T1" fmla="*/ 24 h 21"/>
                <a:gd name="T2" fmla="*/ 4 w 28"/>
                <a:gd name="T3" fmla="*/ 0 h 21"/>
                <a:gd name="T4" fmla="*/ 106 w 28"/>
                <a:gd name="T5" fmla="*/ 45 h 21"/>
                <a:gd name="T6" fmla="*/ 99 w 28"/>
                <a:gd name="T7" fmla="*/ 67 h 21"/>
                <a:gd name="T8" fmla="*/ 0 w 28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4" y="0"/>
                  </a:lnTo>
                  <a:lnTo>
                    <a:pt x="28" y="14"/>
                  </a:lnTo>
                  <a:lnTo>
                    <a:pt x="26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4" name="Freeform 142"/>
            <p:cNvSpPr>
              <a:spLocks/>
            </p:cNvSpPr>
            <p:nvPr/>
          </p:nvSpPr>
          <p:spPr bwMode="auto">
            <a:xfrm>
              <a:off x="2469" y="2226"/>
              <a:ext cx="30" cy="23"/>
            </a:xfrm>
            <a:custGeom>
              <a:avLst/>
              <a:gdLst>
                <a:gd name="T0" fmla="*/ 0 w 28"/>
                <a:gd name="T1" fmla="*/ 22 h 21"/>
                <a:gd name="T2" fmla="*/ 4 w 28"/>
                <a:gd name="T3" fmla="*/ 0 h 21"/>
                <a:gd name="T4" fmla="*/ 68 w 28"/>
                <a:gd name="T5" fmla="*/ 45 h 21"/>
                <a:gd name="T6" fmla="*/ 63 w 28"/>
                <a:gd name="T7" fmla="*/ 67 h 21"/>
                <a:gd name="T8" fmla="*/ 0 w 28"/>
                <a:gd name="T9" fmla="*/ 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6"/>
                  </a:moveTo>
                  <a:lnTo>
                    <a:pt x="4" y="0"/>
                  </a:lnTo>
                  <a:lnTo>
                    <a:pt x="28" y="14"/>
                  </a:lnTo>
                  <a:lnTo>
                    <a:pt x="26" y="2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5" name="Freeform 143"/>
            <p:cNvSpPr>
              <a:spLocks/>
            </p:cNvSpPr>
            <p:nvPr/>
          </p:nvSpPr>
          <p:spPr bwMode="auto">
            <a:xfrm>
              <a:off x="2517" y="2256"/>
              <a:ext cx="32" cy="20"/>
            </a:xfrm>
            <a:custGeom>
              <a:avLst/>
              <a:gdLst>
                <a:gd name="T0" fmla="*/ 0 w 30"/>
                <a:gd name="T1" fmla="*/ 5 h 19"/>
                <a:gd name="T2" fmla="*/ 5 w 30"/>
                <a:gd name="T3" fmla="*/ 0 h 19"/>
                <a:gd name="T4" fmla="*/ 69 w 30"/>
                <a:gd name="T5" fmla="*/ 27 h 19"/>
                <a:gd name="T6" fmla="*/ 61 w 30"/>
                <a:gd name="T7" fmla="*/ 35 h 19"/>
                <a:gd name="T8" fmla="*/ 0 w 30"/>
                <a:gd name="T9" fmla="*/ 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9"/>
                <a:gd name="T17" fmla="*/ 30 w 30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9">
                  <a:moveTo>
                    <a:pt x="0" y="5"/>
                  </a:moveTo>
                  <a:lnTo>
                    <a:pt x="5" y="0"/>
                  </a:lnTo>
                  <a:lnTo>
                    <a:pt x="30" y="14"/>
                  </a:lnTo>
                  <a:lnTo>
                    <a:pt x="26" y="1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6" name="Freeform 144"/>
            <p:cNvSpPr>
              <a:spLocks/>
            </p:cNvSpPr>
            <p:nvPr/>
          </p:nvSpPr>
          <p:spPr bwMode="auto">
            <a:xfrm>
              <a:off x="2566" y="2281"/>
              <a:ext cx="32" cy="23"/>
            </a:xfrm>
            <a:custGeom>
              <a:avLst/>
              <a:gdLst>
                <a:gd name="T0" fmla="*/ 0 w 30"/>
                <a:gd name="T1" fmla="*/ 24 h 21"/>
                <a:gd name="T2" fmla="*/ 3 w 30"/>
                <a:gd name="T3" fmla="*/ 0 h 21"/>
                <a:gd name="T4" fmla="*/ 69 w 30"/>
                <a:gd name="T5" fmla="*/ 54 h 21"/>
                <a:gd name="T6" fmla="*/ 57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3" y="0"/>
                  </a:lnTo>
                  <a:lnTo>
                    <a:pt x="30" y="16"/>
                  </a:lnTo>
                  <a:lnTo>
                    <a:pt x="24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7" name="Freeform 145"/>
            <p:cNvSpPr>
              <a:spLocks/>
            </p:cNvSpPr>
            <p:nvPr/>
          </p:nvSpPr>
          <p:spPr bwMode="auto">
            <a:xfrm>
              <a:off x="2614" y="2311"/>
              <a:ext cx="32" cy="21"/>
            </a:xfrm>
            <a:custGeom>
              <a:avLst/>
              <a:gdLst>
                <a:gd name="T0" fmla="*/ 0 w 30"/>
                <a:gd name="T1" fmla="*/ 7 h 21"/>
                <a:gd name="T2" fmla="*/ 3 w 30"/>
                <a:gd name="T3" fmla="*/ 0 h 21"/>
                <a:gd name="T4" fmla="*/ 69 w 30"/>
                <a:gd name="T5" fmla="*/ 14 h 21"/>
                <a:gd name="T6" fmla="*/ 61 w 30"/>
                <a:gd name="T7" fmla="*/ 21 h 21"/>
                <a:gd name="T8" fmla="*/ 0 w 30"/>
                <a:gd name="T9" fmla="*/ 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3" y="0"/>
                  </a:lnTo>
                  <a:lnTo>
                    <a:pt x="30" y="14"/>
                  </a:lnTo>
                  <a:lnTo>
                    <a:pt x="26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8" name="Freeform 146"/>
            <p:cNvSpPr>
              <a:spLocks/>
            </p:cNvSpPr>
            <p:nvPr/>
          </p:nvSpPr>
          <p:spPr bwMode="auto">
            <a:xfrm>
              <a:off x="2661" y="2336"/>
              <a:ext cx="32" cy="23"/>
            </a:xfrm>
            <a:custGeom>
              <a:avLst/>
              <a:gdLst>
                <a:gd name="T0" fmla="*/ 0 w 30"/>
                <a:gd name="T1" fmla="*/ 24 h 21"/>
                <a:gd name="T2" fmla="*/ 3 w 30"/>
                <a:gd name="T3" fmla="*/ 0 h 21"/>
                <a:gd name="T4" fmla="*/ 69 w 30"/>
                <a:gd name="T5" fmla="*/ 54 h 21"/>
                <a:gd name="T6" fmla="*/ 61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3" y="0"/>
                  </a:lnTo>
                  <a:lnTo>
                    <a:pt x="30" y="16"/>
                  </a:lnTo>
                  <a:lnTo>
                    <a:pt x="26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69" name="Freeform 147"/>
            <p:cNvSpPr>
              <a:spLocks/>
            </p:cNvSpPr>
            <p:nvPr/>
          </p:nvSpPr>
          <p:spPr bwMode="auto">
            <a:xfrm>
              <a:off x="2709" y="2365"/>
              <a:ext cx="32" cy="22"/>
            </a:xfrm>
            <a:custGeom>
              <a:avLst/>
              <a:gdLst>
                <a:gd name="T0" fmla="*/ 0 w 30"/>
                <a:gd name="T1" fmla="*/ 5 h 21"/>
                <a:gd name="T2" fmla="*/ 5 w 30"/>
                <a:gd name="T3" fmla="*/ 0 h 21"/>
                <a:gd name="T4" fmla="*/ 69 w 30"/>
                <a:gd name="T5" fmla="*/ 27 h 21"/>
                <a:gd name="T6" fmla="*/ 61 w 30"/>
                <a:gd name="T7" fmla="*/ 36 h 21"/>
                <a:gd name="T8" fmla="*/ 0 w 30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5"/>
                  </a:moveTo>
                  <a:lnTo>
                    <a:pt x="5" y="0"/>
                  </a:lnTo>
                  <a:lnTo>
                    <a:pt x="30" y="14"/>
                  </a:lnTo>
                  <a:lnTo>
                    <a:pt x="26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0" name="Freeform 148"/>
            <p:cNvSpPr>
              <a:spLocks/>
            </p:cNvSpPr>
            <p:nvPr/>
          </p:nvSpPr>
          <p:spPr bwMode="auto">
            <a:xfrm>
              <a:off x="2757" y="2393"/>
              <a:ext cx="31" cy="23"/>
            </a:xfrm>
            <a:custGeom>
              <a:avLst/>
              <a:gdLst>
                <a:gd name="T0" fmla="*/ 0 w 29"/>
                <a:gd name="T1" fmla="*/ 5 h 21"/>
                <a:gd name="T2" fmla="*/ 4 w 29"/>
                <a:gd name="T3" fmla="*/ 0 h 21"/>
                <a:gd name="T4" fmla="*/ 68 w 29"/>
                <a:gd name="T5" fmla="*/ 45 h 21"/>
                <a:gd name="T6" fmla="*/ 60 w 29"/>
                <a:gd name="T7" fmla="*/ 67 h 21"/>
                <a:gd name="T8" fmla="*/ 0 w 29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21"/>
                <a:gd name="T17" fmla="*/ 29 w 2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21">
                  <a:moveTo>
                    <a:pt x="0" y="5"/>
                  </a:moveTo>
                  <a:lnTo>
                    <a:pt x="4" y="0"/>
                  </a:lnTo>
                  <a:lnTo>
                    <a:pt x="29" y="14"/>
                  </a:lnTo>
                  <a:lnTo>
                    <a:pt x="25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1" name="Freeform 149"/>
            <p:cNvSpPr>
              <a:spLocks/>
            </p:cNvSpPr>
            <p:nvPr/>
          </p:nvSpPr>
          <p:spPr bwMode="auto">
            <a:xfrm>
              <a:off x="2804" y="2420"/>
              <a:ext cx="33" cy="23"/>
            </a:xfrm>
            <a:custGeom>
              <a:avLst/>
              <a:gdLst>
                <a:gd name="T0" fmla="*/ 0 w 30"/>
                <a:gd name="T1" fmla="*/ 24 h 21"/>
                <a:gd name="T2" fmla="*/ 23 w 30"/>
                <a:gd name="T3" fmla="*/ 0 h 21"/>
                <a:gd name="T4" fmla="*/ 103 w 30"/>
                <a:gd name="T5" fmla="*/ 49 h 21"/>
                <a:gd name="T6" fmla="*/ 94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6" y="0"/>
                  </a:lnTo>
                  <a:lnTo>
                    <a:pt x="30" y="15"/>
                  </a:lnTo>
                  <a:lnTo>
                    <a:pt x="27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2" name="Freeform 150"/>
            <p:cNvSpPr>
              <a:spLocks/>
            </p:cNvSpPr>
            <p:nvPr/>
          </p:nvSpPr>
          <p:spPr bwMode="auto">
            <a:xfrm>
              <a:off x="2854" y="2448"/>
              <a:ext cx="31" cy="23"/>
            </a:xfrm>
            <a:custGeom>
              <a:avLst/>
              <a:gdLst>
                <a:gd name="T0" fmla="*/ 0 w 28"/>
                <a:gd name="T1" fmla="*/ 5 h 21"/>
                <a:gd name="T2" fmla="*/ 4 w 28"/>
                <a:gd name="T3" fmla="*/ 0 h 21"/>
                <a:gd name="T4" fmla="*/ 106 w 28"/>
                <a:gd name="T5" fmla="*/ 45 h 21"/>
                <a:gd name="T6" fmla="*/ 96 w 28"/>
                <a:gd name="T7" fmla="*/ 67 h 21"/>
                <a:gd name="T8" fmla="*/ 0 w 28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5"/>
                  </a:moveTo>
                  <a:lnTo>
                    <a:pt x="4" y="0"/>
                  </a:lnTo>
                  <a:lnTo>
                    <a:pt x="28" y="14"/>
                  </a:lnTo>
                  <a:lnTo>
                    <a:pt x="25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3" name="Freeform 151"/>
            <p:cNvSpPr>
              <a:spLocks/>
            </p:cNvSpPr>
            <p:nvPr/>
          </p:nvSpPr>
          <p:spPr bwMode="auto">
            <a:xfrm>
              <a:off x="2901" y="2475"/>
              <a:ext cx="33" cy="23"/>
            </a:xfrm>
            <a:custGeom>
              <a:avLst/>
              <a:gdLst>
                <a:gd name="T0" fmla="*/ 0 w 30"/>
                <a:gd name="T1" fmla="*/ 24 h 21"/>
                <a:gd name="T2" fmla="*/ 4 w 30"/>
                <a:gd name="T3" fmla="*/ 0 h 21"/>
                <a:gd name="T4" fmla="*/ 103 w 30"/>
                <a:gd name="T5" fmla="*/ 49 h 21"/>
                <a:gd name="T6" fmla="*/ 89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4" y="0"/>
                  </a:lnTo>
                  <a:lnTo>
                    <a:pt x="30" y="15"/>
                  </a:lnTo>
                  <a:lnTo>
                    <a:pt x="25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4" name="Freeform 152"/>
            <p:cNvSpPr>
              <a:spLocks/>
            </p:cNvSpPr>
            <p:nvPr/>
          </p:nvSpPr>
          <p:spPr bwMode="auto">
            <a:xfrm>
              <a:off x="2949" y="2504"/>
              <a:ext cx="33" cy="22"/>
            </a:xfrm>
            <a:custGeom>
              <a:avLst/>
              <a:gdLst>
                <a:gd name="T0" fmla="*/ 0 w 30"/>
                <a:gd name="T1" fmla="*/ 7 h 21"/>
                <a:gd name="T2" fmla="*/ 3 w 30"/>
                <a:gd name="T3" fmla="*/ 0 h 21"/>
                <a:gd name="T4" fmla="*/ 103 w 30"/>
                <a:gd name="T5" fmla="*/ 29 h 21"/>
                <a:gd name="T6" fmla="*/ 92 w 30"/>
                <a:gd name="T7" fmla="*/ 36 h 21"/>
                <a:gd name="T8" fmla="*/ 0 w 30"/>
                <a:gd name="T9" fmla="*/ 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3" y="0"/>
                  </a:lnTo>
                  <a:lnTo>
                    <a:pt x="30" y="16"/>
                  </a:lnTo>
                  <a:lnTo>
                    <a:pt x="26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5" name="Freeform 153"/>
            <p:cNvSpPr>
              <a:spLocks/>
            </p:cNvSpPr>
            <p:nvPr/>
          </p:nvSpPr>
          <p:spPr bwMode="auto">
            <a:xfrm>
              <a:off x="2996" y="2531"/>
              <a:ext cx="32" cy="23"/>
            </a:xfrm>
            <a:custGeom>
              <a:avLst/>
              <a:gdLst>
                <a:gd name="T0" fmla="*/ 0 w 30"/>
                <a:gd name="T1" fmla="*/ 24 h 21"/>
                <a:gd name="T2" fmla="*/ 3 w 30"/>
                <a:gd name="T3" fmla="*/ 0 h 21"/>
                <a:gd name="T4" fmla="*/ 69 w 30"/>
                <a:gd name="T5" fmla="*/ 45 h 21"/>
                <a:gd name="T6" fmla="*/ 61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3" y="0"/>
                  </a:lnTo>
                  <a:lnTo>
                    <a:pt x="30" y="14"/>
                  </a:lnTo>
                  <a:lnTo>
                    <a:pt x="26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6" name="Freeform 154"/>
            <p:cNvSpPr>
              <a:spLocks/>
            </p:cNvSpPr>
            <p:nvPr/>
          </p:nvSpPr>
          <p:spPr bwMode="auto">
            <a:xfrm>
              <a:off x="3046" y="2559"/>
              <a:ext cx="30" cy="22"/>
            </a:xfrm>
            <a:custGeom>
              <a:avLst/>
              <a:gdLst>
                <a:gd name="T0" fmla="*/ 0 w 28"/>
                <a:gd name="T1" fmla="*/ 7 h 21"/>
                <a:gd name="T2" fmla="*/ 3 w 28"/>
                <a:gd name="T3" fmla="*/ 0 h 21"/>
                <a:gd name="T4" fmla="*/ 68 w 28"/>
                <a:gd name="T5" fmla="*/ 27 h 21"/>
                <a:gd name="T6" fmla="*/ 59 w 28"/>
                <a:gd name="T7" fmla="*/ 36 h 21"/>
                <a:gd name="T8" fmla="*/ 0 w 28"/>
                <a:gd name="T9" fmla="*/ 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3" y="0"/>
                  </a:lnTo>
                  <a:lnTo>
                    <a:pt x="28" y="14"/>
                  </a:lnTo>
                  <a:lnTo>
                    <a:pt x="24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7" name="Freeform 155"/>
            <p:cNvSpPr>
              <a:spLocks/>
            </p:cNvSpPr>
            <p:nvPr/>
          </p:nvSpPr>
          <p:spPr bwMode="auto">
            <a:xfrm>
              <a:off x="3093" y="2586"/>
              <a:ext cx="32" cy="23"/>
            </a:xfrm>
            <a:custGeom>
              <a:avLst/>
              <a:gdLst>
                <a:gd name="T0" fmla="*/ 0 w 30"/>
                <a:gd name="T1" fmla="*/ 22 h 21"/>
                <a:gd name="T2" fmla="*/ 3 w 30"/>
                <a:gd name="T3" fmla="*/ 0 h 21"/>
                <a:gd name="T4" fmla="*/ 69 w 30"/>
                <a:gd name="T5" fmla="*/ 45 h 21"/>
                <a:gd name="T6" fmla="*/ 57 w 30"/>
                <a:gd name="T7" fmla="*/ 67 h 21"/>
                <a:gd name="T8" fmla="*/ 0 w 30"/>
                <a:gd name="T9" fmla="*/ 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6"/>
                  </a:moveTo>
                  <a:lnTo>
                    <a:pt x="3" y="0"/>
                  </a:lnTo>
                  <a:lnTo>
                    <a:pt x="30" y="14"/>
                  </a:lnTo>
                  <a:lnTo>
                    <a:pt x="24" y="2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8" name="Freeform 156"/>
            <p:cNvSpPr>
              <a:spLocks/>
            </p:cNvSpPr>
            <p:nvPr/>
          </p:nvSpPr>
          <p:spPr bwMode="auto">
            <a:xfrm>
              <a:off x="3142" y="2615"/>
              <a:ext cx="30" cy="20"/>
            </a:xfrm>
            <a:custGeom>
              <a:avLst/>
              <a:gdLst>
                <a:gd name="T0" fmla="*/ 0 w 28"/>
                <a:gd name="T1" fmla="*/ 5 h 19"/>
                <a:gd name="T2" fmla="*/ 2 w 28"/>
                <a:gd name="T3" fmla="*/ 0 h 19"/>
                <a:gd name="T4" fmla="*/ 68 w 28"/>
                <a:gd name="T5" fmla="*/ 27 h 19"/>
                <a:gd name="T6" fmla="*/ 62 w 28"/>
                <a:gd name="T7" fmla="*/ 35 h 19"/>
                <a:gd name="T8" fmla="*/ 0 w 28"/>
                <a:gd name="T9" fmla="*/ 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19"/>
                <a:gd name="T17" fmla="*/ 28 w 28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19">
                  <a:moveTo>
                    <a:pt x="0" y="5"/>
                  </a:moveTo>
                  <a:lnTo>
                    <a:pt x="2" y="0"/>
                  </a:lnTo>
                  <a:lnTo>
                    <a:pt x="28" y="14"/>
                  </a:lnTo>
                  <a:lnTo>
                    <a:pt x="25" y="1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79" name="Freeform 157"/>
            <p:cNvSpPr>
              <a:spLocks/>
            </p:cNvSpPr>
            <p:nvPr/>
          </p:nvSpPr>
          <p:spPr bwMode="auto">
            <a:xfrm>
              <a:off x="3189" y="2641"/>
              <a:ext cx="31" cy="24"/>
            </a:xfrm>
            <a:custGeom>
              <a:avLst/>
              <a:gdLst>
                <a:gd name="T0" fmla="*/ 0 w 28"/>
                <a:gd name="T1" fmla="*/ 23 h 22"/>
                <a:gd name="T2" fmla="*/ 2 w 28"/>
                <a:gd name="T3" fmla="*/ 0 h 22"/>
                <a:gd name="T4" fmla="*/ 106 w 28"/>
                <a:gd name="T5" fmla="*/ 41 h 22"/>
                <a:gd name="T6" fmla="*/ 96 w 28"/>
                <a:gd name="T7" fmla="*/ 68 h 22"/>
                <a:gd name="T8" fmla="*/ 0 w 28"/>
                <a:gd name="T9" fmla="*/ 2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2"/>
                <a:gd name="T17" fmla="*/ 28 w 28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2">
                  <a:moveTo>
                    <a:pt x="0" y="7"/>
                  </a:moveTo>
                  <a:lnTo>
                    <a:pt x="2" y="0"/>
                  </a:lnTo>
                  <a:lnTo>
                    <a:pt x="28" y="14"/>
                  </a:lnTo>
                  <a:lnTo>
                    <a:pt x="25" y="2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0" name="Freeform 158"/>
            <p:cNvSpPr>
              <a:spLocks/>
            </p:cNvSpPr>
            <p:nvPr/>
          </p:nvSpPr>
          <p:spPr bwMode="auto">
            <a:xfrm>
              <a:off x="3237" y="2669"/>
              <a:ext cx="30" cy="24"/>
            </a:xfrm>
            <a:custGeom>
              <a:avLst/>
              <a:gdLst>
                <a:gd name="T0" fmla="*/ 0 w 28"/>
                <a:gd name="T1" fmla="*/ 7 h 23"/>
                <a:gd name="T2" fmla="*/ 4 w 28"/>
                <a:gd name="T3" fmla="*/ 0 h 23"/>
                <a:gd name="T4" fmla="*/ 68 w 28"/>
                <a:gd name="T5" fmla="*/ 29 h 23"/>
                <a:gd name="T6" fmla="*/ 66 w 28"/>
                <a:gd name="T7" fmla="*/ 37 h 23"/>
                <a:gd name="T8" fmla="*/ 0 w 28"/>
                <a:gd name="T9" fmla="*/ 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3"/>
                <a:gd name="T17" fmla="*/ 28 w 2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3">
                  <a:moveTo>
                    <a:pt x="0" y="7"/>
                  </a:moveTo>
                  <a:lnTo>
                    <a:pt x="4" y="0"/>
                  </a:lnTo>
                  <a:lnTo>
                    <a:pt x="28" y="16"/>
                  </a:lnTo>
                  <a:lnTo>
                    <a:pt x="27" y="2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1" name="Freeform 159"/>
            <p:cNvSpPr>
              <a:spLocks/>
            </p:cNvSpPr>
            <p:nvPr/>
          </p:nvSpPr>
          <p:spPr bwMode="auto">
            <a:xfrm>
              <a:off x="3285" y="2696"/>
              <a:ext cx="30" cy="24"/>
            </a:xfrm>
            <a:custGeom>
              <a:avLst/>
              <a:gdLst>
                <a:gd name="T0" fmla="*/ 0 w 28"/>
                <a:gd name="T1" fmla="*/ 23 h 22"/>
                <a:gd name="T2" fmla="*/ 4 w 28"/>
                <a:gd name="T3" fmla="*/ 0 h 22"/>
                <a:gd name="T4" fmla="*/ 68 w 28"/>
                <a:gd name="T5" fmla="*/ 41 h 22"/>
                <a:gd name="T6" fmla="*/ 66 w 28"/>
                <a:gd name="T7" fmla="*/ 68 h 22"/>
                <a:gd name="T8" fmla="*/ 0 w 28"/>
                <a:gd name="T9" fmla="*/ 2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2"/>
                <a:gd name="T17" fmla="*/ 28 w 28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2">
                  <a:moveTo>
                    <a:pt x="0" y="7"/>
                  </a:moveTo>
                  <a:lnTo>
                    <a:pt x="4" y="0"/>
                  </a:lnTo>
                  <a:lnTo>
                    <a:pt x="28" y="14"/>
                  </a:lnTo>
                  <a:lnTo>
                    <a:pt x="27" y="2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2" name="Freeform 160"/>
            <p:cNvSpPr>
              <a:spLocks/>
            </p:cNvSpPr>
            <p:nvPr/>
          </p:nvSpPr>
          <p:spPr bwMode="auto">
            <a:xfrm>
              <a:off x="3331" y="2725"/>
              <a:ext cx="33" cy="23"/>
            </a:xfrm>
            <a:custGeom>
              <a:avLst/>
              <a:gdLst>
                <a:gd name="T0" fmla="*/ 0 w 30"/>
                <a:gd name="T1" fmla="*/ 5 h 21"/>
                <a:gd name="T2" fmla="*/ 21 w 30"/>
                <a:gd name="T3" fmla="*/ 0 h 21"/>
                <a:gd name="T4" fmla="*/ 103 w 30"/>
                <a:gd name="T5" fmla="*/ 45 h 21"/>
                <a:gd name="T6" fmla="*/ 94 w 30"/>
                <a:gd name="T7" fmla="*/ 67 h 21"/>
                <a:gd name="T8" fmla="*/ 0 w 30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5"/>
                  </a:moveTo>
                  <a:lnTo>
                    <a:pt x="5" y="0"/>
                  </a:lnTo>
                  <a:lnTo>
                    <a:pt x="30" y="14"/>
                  </a:lnTo>
                  <a:lnTo>
                    <a:pt x="27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3" name="Freeform 161"/>
            <p:cNvSpPr>
              <a:spLocks/>
            </p:cNvSpPr>
            <p:nvPr/>
          </p:nvSpPr>
          <p:spPr bwMode="auto">
            <a:xfrm>
              <a:off x="3382" y="2754"/>
              <a:ext cx="30" cy="23"/>
            </a:xfrm>
            <a:custGeom>
              <a:avLst/>
              <a:gdLst>
                <a:gd name="T0" fmla="*/ 0 w 28"/>
                <a:gd name="T1" fmla="*/ 5 h 21"/>
                <a:gd name="T2" fmla="*/ 3 w 28"/>
                <a:gd name="T3" fmla="*/ 0 h 21"/>
                <a:gd name="T4" fmla="*/ 68 w 28"/>
                <a:gd name="T5" fmla="*/ 45 h 21"/>
                <a:gd name="T6" fmla="*/ 62 w 28"/>
                <a:gd name="T7" fmla="*/ 67 h 21"/>
                <a:gd name="T8" fmla="*/ 0 w 28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5"/>
                  </a:moveTo>
                  <a:lnTo>
                    <a:pt x="3" y="0"/>
                  </a:lnTo>
                  <a:lnTo>
                    <a:pt x="28" y="14"/>
                  </a:lnTo>
                  <a:lnTo>
                    <a:pt x="25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4" name="Freeform 162"/>
            <p:cNvSpPr>
              <a:spLocks/>
            </p:cNvSpPr>
            <p:nvPr/>
          </p:nvSpPr>
          <p:spPr bwMode="auto">
            <a:xfrm>
              <a:off x="3428" y="2780"/>
              <a:ext cx="33" cy="23"/>
            </a:xfrm>
            <a:custGeom>
              <a:avLst/>
              <a:gdLst>
                <a:gd name="T0" fmla="*/ 0 w 30"/>
                <a:gd name="T1" fmla="*/ 24 h 21"/>
                <a:gd name="T2" fmla="*/ 3 w 30"/>
                <a:gd name="T3" fmla="*/ 0 h 21"/>
                <a:gd name="T4" fmla="*/ 103 w 30"/>
                <a:gd name="T5" fmla="*/ 54 h 21"/>
                <a:gd name="T6" fmla="*/ 92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3" y="0"/>
                  </a:lnTo>
                  <a:lnTo>
                    <a:pt x="30" y="16"/>
                  </a:lnTo>
                  <a:lnTo>
                    <a:pt x="26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5" name="Freeform 163"/>
            <p:cNvSpPr>
              <a:spLocks/>
            </p:cNvSpPr>
            <p:nvPr/>
          </p:nvSpPr>
          <p:spPr bwMode="auto">
            <a:xfrm>
              <a:off x="3476" y="2809"/>
              <a:ext cx="33" cy="21"/>
            </a:xfrm>
            <a:custGeom>
              <a:avLst/>
              <a:gdLst>
                <a:gd name="T0" fmla="*/ 0 w 30"/>
                <a:gd name="T1" fmla="*/ 5 h 21"/>
                <a:gd name="T2" fmla="*/ 3 w 30"/>
                <a:gd name="T3" fmla="*/ 0 h 21"/>
                <a:gd name="T4" fmla="*/ 103 w 30"/>
                <a:gd name="T5" fmla="*/ 14 h 21"/>
                <a:gd name="T6" fmla="*/ 92 w 30"/>
                <a:gd name="T7" fmla="*/ 21 h 21"/>
                <a:gd name="T8" fmla="*/ 0 w 30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5"/>
                  </a:moveTo>
                  <a:lnTo>
                    <a:pt x="3" y="0"/>
                  </a:lnTo>
                  <a:lnTo>
                    <a:pt x="30" y="14"/>
                  </a:lnTo>
                  <a:lnTo>
                    <a:pt x="26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6" name="Freeform 164"/>
            <p:cNvSpPr>
              <a:spLocks/>
            </p:cNvSpPr>
            <p:nvPr/>
          </p:nvSpPr>
          <p:spPr bwMode="auto">
            <a:xfrm>
              <a:off x="3524" y="2835"/>
              <a:ext cx="32" cy="23"/>
            </a:xfrm>
            <a:custGeom>
              <a:avLst/>
              <a:gdLst>
                <a:gd name="T0" fmla="*/ 0 w 30"/>
                <a:gd name="T1" fmla="*/ 24 h 21"/>
                <a:gd name="T2" fmla="*/ 5 w 30"/>
                <a:gd name="T3" fmla="*/ 0 h 21"/>
                <a:gd name="T4" fmla="*/ 69 w 30"/>
                <a:gd name="T5" fmla="*/ 54 h 21"/>
                <a:gd name="T6" fmla="*/ 61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5" y="0"/>
                  </a:lnTo>
                  <a:lnTo>
                    <a:pt x="30" y="16"/>
                  </a:lnTo>
                  <a:lnTo>
                    <a:pt x="26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7" name="Freeform 165"/>
            <p:cNvSpPr>
              <a:spLocks/>
            </p:cNvSpPr>
            <p:nvPr/>
          </p:nvSpPr>
          <p:spPr bwMode="auto">
            <a:xfrm>
              <a:off x="3573" y="2864"/>
              <a:ext cx="30" cy="22"/>
            </a:xfrm>
            <a:custGeom>
              <a:avLst/>
              <a:gdLst>
                <a:gd name="T0" fmla="*/ 0 w 28"/>
                <a:gd name="T1" fmla="*/ 7 h 21"/>
                <a:gd name="T2" fmla="*/ 3 w 28"/>
                <a:gd name="T3" fmla="*/ 0 h 21"/>
                <a:gd name="T4" fmla="*/ 68 w 28"/>
                <a:gd name="T5" fmla="*/ 29 h 21"/>
                <a:gd name="T6" fmla="*/ 59 w 28"/>
                <a:gd name="T7" fmla="*/ 36 h 21"/>
                <a:gd name="T8" fmla="*/ 0 w 28"/>
                <a:gd name="T9" fmla="*/ 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3" y="0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8" name="Freeform 166"/>
            <p:cNvSpPr>
              <a:spLocks/>
            </p:cNvSpPr>
            <p:nvPr/>
          </p:nvSpPr>
          <p:spPr bwMode="auto">
            <a:xfrm>
              <a:off x="3621" y="2893"/>
              <a:ext cx="31" cy="22"/>
            </a:xfrm>
            <a:custGeom>
              <a:avLst/>
              <a:gdLst>
                <a:gd name="T0" fmla="*/ 0 w 29"/>
                <a:gd name="T1" fmla="*/ 5 h 21"/>
                <a:gd name="T2" fmla="*/ 5 w 29"/>
                <a:gd name="T3" fmla="*/ 0 h 21"/>
                <a:gd name="T4" fmla="*/ 68 w 29"/>
                <a:gd name="T5" fmla="*/ 27 h 21"/>
                <a:gd name="T6" fmla="*/ 61 w 29"/>
                <a:gd name="T7" fmla="*/ 36 h 21"/>
                <a:gd name="T8" fmla="*/ 0 w 29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21"/>
                <a:gd name="T17" fmla="*/ 29 w 2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21">
                  <a:moveTo>
                    <a:pt x="0" y="5"/>
                  </a:moveTo>
                  <a:lnTo>
                    <a:pt x="5" y="0"/>
                  </a:lnTo>
                  <a:lnTo>
                    <a:pt x="29" y="14"/>
                  </a:lnTo>
                  <a:lnTo>
                    <a:pt x="26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89" name="Freeform 167"/>
            <p:cNvSpPr>
              <a:spLocks/>
            </p:cNvSpPr>
            <p:nvPr/>
          </p:nvSpPr>
          <p:spPr bwMode="auto">
            <a:xfrm>
              <a:off x="3669" y="2918"/>
              <a:ext cx="30" cy="25"/>
            </a:xfrm>
            <a:custGeom>
              <a:avLst/>
              <a:gdLst>
                <a:gd name="T0" fmla="*/ 0 w 28"/>
                <a:gd name="T1" fmla="*/ 22 h 23"/>
                <a:gd name="T2" fmla="*/ 4 w 28"/>
                <a:gd name="T3" fmla="*/ 0 h 23"/>
                <a:gd name="T4" fmla="*/ 68 w 28"/>
                <a:gd name="T5" fmla="*/ 39 h 23"/>
                <a:gd name="T6" fmla="*/ 62 w 28"/>
                <a:gd name="T7" fmla="*/ 68 h 23"/>
                <a:gd name="T8" fmla="*/ 0 w 28"/>
                <a:gd name="T9" fmla="*/ 2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3"/>
                <a:gd name="T17" fmla="*/ 28 w 2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3">
                  <a:moveTo>
                    <a:pt x="0" y="7"/>
                  </a:moveTo>
                  <a:lnTo>
                    <a:pt x="4" y="0"/>
                  </a:lnTo>
                  <a:lnTo>
                    <a:pt x="28" y="14"/>
                  </a:lnTo>
                  <a:lnTo>
                    <a:pt x="25" y="2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0" name="Freeform 168"/>
            <p:cNvSpPr>
              <a:spLocks/>
            </p:cNvSpPr>
            <p:nvPr/>
          </p:nvSpPr>
          <p:spPr bwMode="auto">
            <a:xfrm>
              <a:off x="3717" y="2948"/>
              <a:ext cx="32" cy="23"/>
            </a:xfrm>
            <a:custGeom>
              <a:avLst/>
              <a:gdLst>
                <a:gd name="T0" fmla="*/ 0 w 30"/>
                <a:gd name="T1" fmla="*/ 24 h 21"/>
                <a:gd name="T2" fmla="*/ 4 w 30"/>
                <a:gd name="T3" fmla="*/ 0 h 21"/>
                <a:gd name="T4" fmla="*/ 69 w 30"/>
                <a:gd name="T5" fmla="*/ 45 h 21"/>
                <a:gd name="T6" fmla="*/ 58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4" y="0"/>
                  </a:lnTo>
                  <a:lnTo>
                    <a:pt x="30" y="14"/>
                  </a:lnTo>
                  <a:lnTo>
                    <a:pt x="25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1" name="Freeform 169"/>
            <p:cNvSpPr>
              <a:spLocks/>
            </p:cNvSpPr>
            <p:nvPr/>
          </p:nvSpPr>
          <p:spPr bwMode="auto">
            <a:xfrm>
              <a:off x="3764" y="2975"/>
              <a:ext cx="32" cy="21"/>
            </a:xfrm>
            <a:custGeom>
              <a:avLst/>
              <a:gdLst>
                <a:gd name="T0" fmla="*/ 0 w 30"/>
                <a:gd name="T1" fmla="*/ 21 h 19"/>
                <a:gd name="T2" fmla="*/ 4 w 30"/>
                <a:gd name="T3" fmla="*/ 0 h 19"/>
                <a:gd name="T4" fmla="*/ 69 w 30"/>
                <a:gd name="T5" fmla="*/ 51 h 19"/>
                <a:gd name="T6" fmla="*/ 62 w 30"/>
                <a:gd name="T7" fmla="*/ 69 h 19"/>
                <a:gd name="T8" fmla="*/ 0 w 30"/>
                <a:gd name="T9" fmla="*/ 2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9"/>
                <a:gd name="T17" fmla="*/ 30 w 30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9">
                  <a:moveTo>
                    <a:pt x="0" y="5"/>
                  </a:moveTo>
                  <a:lnTo>
                    <a:pt x="4" y="0"/>
                  </a:lnTo>
                  <a:lnTo>
                    <a:pt x="30" y="14"/>
                  </a:lnTo>
                  <a:lnTo>
                    <a:pt x="27" y="1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2" name="Freeform 170"/>
            <p:cNvSpPr>
              <a:spLocks/>
            </p:cNvSpPr>
            <p:nvPr/>
          </p:nvSpPr>
          <p:spPr bwMode="auto">
            <a:xfrm>
              <a:off x="3812" y="3003"/>
              <a:ext cx="32" cy="23"/>
            </a:xfrm>
            <a:custGeom>
              <a:avLst/>
              <a:gdLst>
                <a:gd name="T0" fmla="*/ 0 w 30"/>
                <a:gd name="T1" fmla="*/ 24 h 21"/>
                <a:gd name="T2" fmla="*/ 4 w 30"/>
                <a:gd name="T3" fmla="*/ 0 h 21"/>
                <a:gd name="T4" fmla="*/ 69 w 30"/>
                <a:gd name="T5" fmla="*/ 49 h 21"/>
                <a:gd name="T6" fmla="*/ 62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4" y="0"/>
                  </a:lnTo>
                  <a:lnTo>
                    <a:pt x="30" y="15"/>
                  </a:lnTo>
                  <a:lnTo>
                    <a:pt x="27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3" name="Freeform 171"/>
            <p:cNvSpPr>
              <a:spLocks/>
            </p:cNvSpPr>
            <p:nvPr/>
          </p:nvSpPr>
          <p:spPr bwMode="auto">
            <a:xfrm>
              <a:off x="3861" y="3030"/>
              <a:ext cx="31" cy="23"/>
            </a:xfrm>
            <a:custGeom>
              <a:avLst/>
              <a:gdLst>
                <a:gd name="T0" fmla="*/ 0 w 28"/>
                <a:gd name="T1" fmla="*/ 24 h 21"/>
                <a:gd name="T2" fmla="*/ 3 w 28"/>
                <a:gd name="T3" fmla="*/ 0 h 21"/>
                <a:gd name="T4" fmla="*/ 106 w 28"/>
                <a:gd name="T5" fmla="*/ 45 h 21"/>
                <a:gd name="T6" fmla="*/ 92 w 28"/>
                <a:gd name="T7" fmla="*/ 67 h 21"/>
                <a:gd name="T8" fmla="*/ 0 w 28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7"/>
                  </a:moveTo>
                  <a:lnTo>
                    <a:pt x="3" y="0"/>
                  </a:lnTo>
                  <a:lnTo>
                    <a:pt x="28" y="14"/>
                  </a:lnTo>
                  <a:lnTo>
                    <a:pt x="24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4" name="Freeform 172"/>
            <p:cNvSpPr>
              <a:spLocks/>
            </p:cNvSpPr>
            <p:nvPr/>
          </p:nvSpPr>
          <p:spPr bwMode="auto">
            <a:xfrm>
              <a:off x="3909" y="3058"/>
              <a:ext cx="32" cy="23"/>
            </a:xfrm>
            <a:custGeom>
              <a:avLst/>
              <a:gdLst>
                <a:gd name="T0" fmla="*/ 0 w 30"/>
                <a:gd name="T1" fmla="*/ 24 h 21"/>
                <a:gd name="T2" fmla="*/ 3 w 30"/>
                <a:gd name="T3" fmla="*/ 0 h 21"/>
                <a:gd name="T4" fmla="*/ 69 w 30"/>
                <a:gd name="T5" fmla="*/ 49 h 21"/>
                <a:gd name="T6" fmla="*/ 57 w 30"/>
                <a:gd name="T7" fmla="*/ 67 h 21"/>
                <a:gd name="T8" fmla="*/ 0 w 30"/>
                <a:gd name="T9" fmla="*/ 2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1"/>
                <a:gd name="T17" fmla="*/ 30 w 30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1">
                  <a:moveTo>
                    <a:pt x="0" y="7"/>
                  </a:moveTo>
                  <a:lnTo>
                    <a:pt x="3" y="0"/>
                  </a:lnTo>
                  <a:lnTo>
                    <a:pt x="30" y="15"/>
                  </a:lnTo>
                  <a:lnTo>
                    <a:pt x="24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5" name="Freeform 173"/>
            <p:cNvSpPr>
              <a:spLocks/>
            </p:cNvSpPr>
            <p:nvPr/>
          </p:nvSpPr>
          <p:spPr bwMode="auto">
            <a:xfrm>
              <a:off x="3959" y="3085"/>
              <a:ext cx="30" cy="23"/>
            </a:xfrm>
            <a:custGeom>
              <a:avLst/>
              <a:gdLst>
                <a:gd name="T0" fmla="*/ 0 w 28"/>
                <a:gd name="T1" fmla="*/ 5 h 21"/>
                <a:gd name="T2" fmla="*/ 1 w 28"/>
                <a:gd name="T3" fmla="*/ 0 h 21"/>
                <a:gd name="T4" fmla="*/ 68 w 28"/>
                <a:gd name="T5" fmla="*/ 45 h 21"/>
                <a:gd name="T6" fmla="*/ 59 w 28"/>
                <a:gd name="T7" fmla="*/ 67 h 21"/>
                <a:gd name="T8" fmla="*/ 0 w 28"/>
                <a:gd name="T9" fmla="*/ 5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5"/>
                  </a:moveTo>
                  <a:lnTo>
                    <a:pt x="1" y="0"/>
                  </a:lnTo>
                  <a:lnTo>
                    <a:pt x="28" y="14"/>
                  </a:lnTo>
                  <a:lnTo>
                    <a:pt x="24" y="21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6" name="Freeform 174"/>
            <p:cNvSpPr>
              <a:spLocks/>
            </p:cNvSpPr>
            <p:nvPr/>
          </p:nvSpPr>
          <p:spPr bwMode="auto">
            <a:xfrm>
              <a:off x="4006" y="3113"/>
              <a:ext cx="29" cy="23"/>
            </a:xfrm>
            <a:custGeom>
              <a:avLst/>
              <a:gdLst>
                <a:gd name="T0" fmla="*/ 0 w 28"/>
                <a:gd name="T1" fmla="*/ 22 h 21"/>
                <a:gd name="T2" fmla="*/ 1 w 28"/>
                <a:gd name="T3" fmla="*/ 0 h 21"/>
                <a:gd name="T4" fmla="*/ 41 w 28"/>
                <a:gd name="T5" fmla="*/ 45 h 21"/>
                <a:gd name="T6" fmla="*/ 37 w 28"/>
                <a:gd name="T7" fmla="*/ 67 h 21"/>
                <a:gd name="T8" fmla="*/ 0 w 28"/>
                <a:gd name="T9" fmla="*/ 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1"/>
                <a:gd name="T17" fmla="*/ 28 w 2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1">
                  <a:moveTo>
                    <a:pt x="0" y="6"/>
                  </a:moveTo>
                  <a:lnTo>
                    <a:pt x="1" y="0"/>
                  </a:lnTo>
                  <a:lnTo>
                    <a:pt x="28" y="14"/>
                  </a:lnTo>
                  <a:lnTo>
                    <a:pt x="24" y="2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7" name="Freeform 175"/>
            <p:cNvSpPr>
              <a:spLocks/>
            </p:cNvSpPr>
            <p:nvPr/>
          </p:nvSpPr>
          <p:spPr bwMode="auto">
            <a:xfrm>
              <a:off x="4052" y="3141"/>
              <a:ext cx="6" cy="7"/>
            </a:xfrm>
            <a:custGeom>
              <a:avLst/>
              <a:gdLst>
                <a:gd name="T0" fmla="*/ 0 w 6"/>
                <a:gd name="T1" fmla="*/ 7 h 7"/>
                <a:gd name="T2" fmla="*/ 4 w 6"/>
                <a:gd name="T3" fmla="*/ 0 h 7"/>
                <a:gd name="T4" fmla="*/ 6 w 6"/>
                <a:gd name="T5" fmla="*/ 2 h 7"/>
                <a:gd name="T6" fmla="*/ 2 w 6"/>
                <a:gd name="T7" fmla="*/ 7 h 7"/>
                <a:gd name="T8" fmla="*/ 0 w 6"/>
                <a:gd name="T9" fmla="*/ 7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7"/>
                <a:gd name="T17" fmla="*/ 6 w 6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7">
                  <a:moveTo>
                    <a:pt x="0" y="7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8" name="Freeform 176"/>
            <p:cNvSpPr>
              <a:spLocks/>
            </p:cNvSpPr>
            <p:nvPr/>
          </p:nvSpPr>
          <p:spPr bwMode="auto">
            <a:xfrm>
              <a:off x="3203" y="2189"/>
              <a:ext cx="316" cy="504"/>
            </a:xfrm>
            <a:custGeom>
              <a:avLst/>
              <a:gdLst>
                <a:gd name="T0" fmla="*/ 156 w 293"/>
                <a:gd name="T1" fmla="*/ 1224 h 468"/>
                <a:gd name="T2" fmla="*/ 0 w 293"/>
                <a:gd name="T3" fmla="*/ 1135 h 468"/>
                <a:gd name="T4" fmla="*/ 626 w 293"/>
                <a:gd name="T5" fmla="*/ 0 h 468"/>
                <a:gd name="T6" fmla="*/ 783 w 293"/>
                <a:gd name="T7" fmla="*/ 87 h 468"/>
                <a:gd name="T8" fmla="*/ 156 w 293"/>
                <a:gd name="T9" fmla="*/ 122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3"/>
                <a:gd name="T16" fmla="*/ 0 h 468"/>
                <a:gd name="T17" fmla="*/ 293 w 293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3" h="468">
                  <a:moveTo>
                    <a:pt x="58" y="468"/>
                  </a:moveTo>
                  <a:lnTo>
                    <a:pt x="0" y="433"/>
                  </a:lnTo>
                  <a:lnTo>
                    <a:pt x="235" y="0"/>
                  </a:lnTo>
                  <a:lnTo>
                    <a:pt x="293" y="33"/>
                  </a:lnTo>
                  <a:lnTo>
                    <a:pt x="58" y="46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4999" name="Freeform 177"/>
            <p:cNvSpPr>
              <a:spLocks/>
            </p:cNvSpPr>
            <p:nvPr/>
          </p:nvSpPr>
          <p:spPr bwMode="auto">
            <a:xfrm>
              <a:off x="3201" y="2653"/>
              <a:ext cx="66" cy="43"/>
            </a:xfrm>
            <a:custGeom>
              <a:avLst/>
              <a:gdLst>
                <a:gd name="T0" fmla="*/ 169 w 61"/>
                <a:gd name="T1" fmla="*/ 84 h 40"/>
                <a:gd name="T2" fmla="*/ 168 w 61"/>
                <a:gd name="T3" fmla="*/ 102 h 40"/>
                <a:gd name="T4" fmla="*/ 0 w 61"/>
                <a:gd name="T5" fmla="*/ 5 h 40"/>
                <a:gd name="T6" fmla="*/ 3 w 61"/>
                <a:gd name="T7" fmla="*/ 0 h 40"/>
                <a:gd name="T8" fmla="*/ 169 w 61"/>
                <a:gd name="T9" fmla="*/ 84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0"/>
                <a:gd name="T17" fmla="*/ 61 w 61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0">
                  <a:moveTo>
                    <a:pt x="61" y="33"/>
                  </a:moveTo>
                  <a:lnTo>
                    <a:pt x="60" y="40"/>
                  </a:lnTo>
                  <a:lnTo>
                    <a:pt x="0" y="5"/>
                  </a:lnTo>
                  <a:lnTo>
                    <a:pt x="3" y="0"/>
                  </a:lnTo>
                  <a:lnTo>
                    <a:pt x="61" y="3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00" name="Freeform 178"/>
            <p:cNvSpPr>
              <a:spLocks/>
            </p:cNvSpPr>
            <p:nvPr/>
          </p:nvSpPr>
          <p:spPr bwMode="auto">
            <a:xfrm>
              <a:off x="3200" y="2186"/>
              <a:ext cx="261" cy="472"/>
            </a:xfrm>
            <a:custGeom>
              <a:avLst/>
              <a:gdLst>
                <a:gd name="T0" fmla="*/ 20 w 243"/>
                <a:gd name="T1" fmla="*/ 1162 h 438"/>
                <a:gd name="T2" fmla="*/ 0 w 243"/>
                <a:gd name="T3" fmla="*/ 1148 h 438"/>
                <a:gd name="T4" fmla="*/ 601 w 243"/>
                <a:gd name="T5" fmla="*/ 0 h 438"/>
                <a:gd name="T6" fmla="*/ 617 w 243"/>
                <a:gd name="T7" fmla="*/ 4 h 438"/>
                <a:gd name="T8" fmla="*/ 20 w 243"/>
                <a:gd name="T9" fmla="*/ 1162 h 4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438"/>
                <a:gd name="T17" fmla="*/ 243 w 243"/>
                <a:gd name="T18" fmla="*/ 438 h 4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438">
                  <a:moveTo>
                    <a:pt x="7" y="438"/>
                  </a:moveTo>
                  <a:lnTo>
                    <a:pt x="0" y="435"/>
                  </a:lnTo>
                  <a:lnTo>
                    <a:pt x="238" y="0"/>
                  </a:lnTo>
                  <a:lnTo>
                    <a:pt x="243" y="4"/>
                  </a:lnTo>
                  <a:lnTo>
                    <a:pt x="7" y="43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01" name="Freeform 179"/>
            <p:cNvSpPr>
              <a:spLocks/>
            </p:cNvSpPr>
            <p:nvPr/>
          </p:nvSpPr>
          <p:spPr bwMode="auto">
            <a:xfrm>
              <a:off x="3456" y="2185"/>
              <a:ext cx="66" cy="43"/>
            </a:xfrm>
            <a:custGeom>
              <a:avLst/>
              <a:gdLst>
                <a:gd name="T0" fmla="*/ 0 w 61"/>
                <a:gd name="T1" fmla="*/ 20 h 40"/>
                <a:gd name="T2" fmla="*/ 5 w 61"/>
                <a:gd name="T3" fmla="*/ 0 h 40"/>
                <a:gd name="T4" fmla="*/ 169 w 61"/>
                <a:gd name="T5" fmla="*/ 84 h 40"/>
                <a:gd name="T6" fmla="*/ 163 w 61"/>
                <a:gd name="T7" fmla="*/ 102 h 40"/>
                <a:gd name="T8" fmla="*/ 0 w 61"/>
                <a:gd name="T9" fmla="*/ 2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0"/>
                <a:gd name="T17" fmla="*/ 61 w 61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0">
                  <a:moveTo>
                    <a:pt x="0" y="7"/>
                  </a:moveTo>
                  <a:lnTo>
                    <a:pt x="5" y="0"/>
                  </a:lnTo>
                  <a:lnTo>
                    <a:pt x="61" y="33"/>
                  </a:lnTo>
                  <a:lnTo>
                    <a:pt x="58" y="4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02" name="Freeform 180"/>
            <p:cNvSpPr>
              <a:spLocks/>
            </p:cNvSpPr>
            <p:nvPr/>
          </p:nvSpPr>
          <p:spPr bwMode="auto">
            <a:xfrm>
              <a:off x="3262" y="2223"/>
              <a:ext cx="262" cy="470"/>
            </a:xfrm>
            <a:custGeom>
              <a:avLst/>
              <a:gdLst>
                <a:gd name="T0" fmla="*/ 20 w 243"/>
                <a:gd name="T1" fmla="*/ 1160 h 436"/>
                <a:gd name="T2" fmla="*/ 0 w 243"/>
                <a:gd name="T3" fmla="*/ 1150 h 436"/>
                <a:gd name="T4" fmla="*/ 635 w 243"/>
                <a:gd name="T5" fmla="*/ 0 h 436"/>
                <a:gd name="T6" fmla="*/ 646 w 243"/>
                <a:gd name="T7" fmla="*/ 3 h 436"/>
                <a:gd name="T8" fmla="*/ 20 w 243"/>
                <a:gd name="T9" fmla="*/ 1160 h 4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436"/>
                <a:gd name="T17" fmla="*/ 243 w 243"/>
                <a:gd name="T18" fmla="*/ 436 h 4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436">
                  <a:moveTo>
                    <a:pt x="7" y="436"/>
                  </a:moveTo>
                  <a:lnTo>
                    <a:pt x="0" y="434"/>
                  </a:lnTo>
                  <a:lnTo>
                    <a:pt x="238" y="0"/>
                  </a:lnTo>
                  <a:lnTo>
                    <a:pt x="243" y="3"/>
                  </a:lnTo>
                  <a:lnTo>
                    <a:pt x="7" y="43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03" name="Freeform 182"/>
            <p:cNvSpPr>
              <a:spLocks/>
            </p:cNvSpPr>
            <p:nvPr/>
          </p:nvSpPr>
          <p:spPr bwMode="auto">
            <a:xfrm>
              <a:off x="4409" y="2939"/>
              <a:ext cx="677" cy="503"/>
            </a:xfrm>
            <a:custGeom>
              <a:avLst/>
              <a:gdLst>
                <a:gd name="T0" fmla="*/ 382 w 628"/>
                <a:gd name="T1" fmla="*/ 1259 h 466"/>
                <a:gd name="T2" fmla="*/ 0 w 628"/>
                <a:gd name="T3" fmla="*/ 1048 h 466"/>
                <a:gd name="T4" fmla="*/ 1667 w 628"/>
                <a:gd name="T5" fmla="*/ 0 h 466"/>
                <a:gd name="T6" fmla="*/ 382 w 628"/>
                <a:gd name="T7" fmla="*/ 1259 h 4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8"/>
                <a:gd name="T13" fmla="*/ 0 h 466"/>
                <a:gd name="T14" fmla="*/ 628 w 628"/>
                <a:gd name="T15" fmla="*/ 466 h 4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8" h="466">
                  <a:moveTo>
                    <a:pt x="144" y="466"/>
                  </a:moveTo>
                  <a:lnTo>
                    <a:pt x="0" y="388"/>
                  </a:lnTo>
                  <a:lnTo>
                    <a:pt x="628" y="0"/>
                  </a:lnTo>
                  <a:lnTo>
                    <a:pt x="144" y="46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04" name="Freeform 183"/>
            <p:cNvSpPr>
              <a:spLocks/>
            </p:cNvSpPr>
            <p:nvPr/>
          </p:nvSpPr>
          <p:spPr bwMode="auto">
            <a:xfrm>
              <a:off x="4406" y="2936"/>
              <a:ext cx="683" cy="510"/>
            </a:xfrm>
            <a:custGeom>
              <a:avLst/>
              <a:gdLst>
                <a:gd name="T0" fmla="*/ 385 w 634"/>
                <a:gd name="T1" fmla="*/ 1238 h 473"/>
                <a:gd name="T2" fmla="*/ 26 w 634"/>
                <a:gd name="T3" fmla="*/ 1043 h 473"/>
                <a:gd name="T4" fmla="*/ 1591 w 634"/>
                <a:gd name="T5" fmla="*/ 66 h 473"/>
                <a:gd name="T6" fmla="*/ 385 w 634"/>
                <a:gd name="T7" fmla="*/ 1238 h 473"/>
                <a:gd name="T8" fmla="*/ 390 w 634"/>
                <a:gd name="T9" fmla="*/ 1255 h 473"/>
                <a:gd name="T10" fmla="*/ 1668 w 634"/>
                <a:gd name="T11" fmla="*/ 5 h 473"/>
                <a:gd name="T12" fmla="*/ 1670 w 634"/>
                <a:gd name="T13" fmla="*/ 5 h 473"/>
                <a:gd name="T14" fmla="*/ 1670 w 634"/>
                <a:gd name="T15" fmla="*/ 2 h 473"/>
                <a:gd name="T16" fmla="*/ 1668 w 634"/>
                <a:gd name="T17" fmla="*/ 2 h 473"/>
                <a:gd name="T18" fmla="*/ 1668 w 634"/>
                <a:gd name="T19" fmla="*/ 0 h 473"/>
                <a:gd name="T20" fmla="*/ 1654 w 634"/>
                <a:gd name="T21" fmla="*/ 0 h 473"/>
                <a:gd name="T22" fmla="*/ 1 w 634"/>
                <a:gd name="T23" fmla="*/ 1032 h 473"/>
                <a:gd name="T24" fmla="*/ 1 w 634"/>
                <a:gd name="T25" fmla="*/ 1040 h 473"/>
                <a:gd name="T26" fmla="*/ 0 w 634"/>
                <a:gd name="T27" fmla="*/ 1040 h 473"/>
                <a:gd name="T28" fmla="*/ 0 w 634"/>
                <a:gd name="T29" fmla="*/ 1049 h 473"/>
                <a:gd name="T30" fmla="*/ 1 w 634"/>
                <a:gd name="T31" fmla="*/ 1049 h 473"/>
                <a:gd name="T32" fmla="*/ 1 w 634"/>
                <a:gd name="T33" fmla="*/ 1055 h 473"/>
                <a:gd name="T34" fmla="*/ 384 w 634"/>
                <a:gd name="T35" fmla="*/ 1260 h 473"/>
                <a:gd name="T36" fmla="*/ 390 w 634"/>
                <a:gd name="T37" fmla="*/ 1260 h 473"/>
                <a:gd name="T38" fmla="*/ 390 w 634"/>
                <a:gd name="T39" fmla="*/ 1255 h 473"/>
                <a:gd name="T40" fmla="*/ 385 w 634"/>
                <a:gd name="T41" fmla="*/ 1238 h 4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4"/>
                <a:gd name="T64" fmla="*/ 0 h 473"/>
                <a:gd name="T65" fmla="*/ 634 w 634"/>
                <a:gd name="T66" fmla="*/ 473 h 4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4" h="473">
                  <a:moveTo>
                    <a:pt x="147" y="466"/>
                  </a:moveTo>
                  <a:lnTo>
                    <a:pt x="10" y="392"/>
                  </a:lnTo>
                  <a:lnTo>
                    <a:pt x="605" y="25"/>
                  </a:lnTo>
                  <a:lnTo>
                    <a:pt x="147" y="466"/>
                  </a:lnTo>
                  <a:lnTo>
                    <a:pt x="149" y="471"/>
                  </a:lnTo>
                  <a:lnTo>
                    <a:pt x="633" y="5"/>
                  </a:lnTo>
                  <a:lnTo>
                    <a:pt x="634" y="5"/>
                  </a:lnTo>
                  <a:lnTo>
                    <a:pt x="634" y="2"/>
                  </a:lnTo>
                  <a:lnTo>
                    <a:pt x="633" y="2"/>
                  </a:lnTo>
                  <a:lnTo>
                    <a:pt x="633" y="0"/>
                  </a:lnTo>
                  <a:lnTo>
                    <a:pt x="629" y="0"/>
                  </a:lnTo>
                  <a:lnTo>
                    <a:pt x="1" y="389"/>
                  </a:lnTo>
                  <a:lnTo>
                    <a:pt x="1" y="390"/>
                  </a:lnTo>
                  <a:lnTo>
                    <a:pt x="0" y="390"/>
                  </a:lnTo>
                  <a:lnTo>
                    <a:pt x="0" y="394"/>
                  </a:lnTo>
                  <a:lnTo>
                    <a:pt x="1" y="394"/>
                  </a:lnTo>
                  <a:lnTo>
                    <a:pt x="1" y="396"/>
                  </a:lnTo>
                  <a:lnTo>
                    <a:pt x="146" y="473"/>
                  </a:lnTo>
                  <a:lnTo>
                    <a:pt x="149" y="473"/>
                  </a:lnTo>
                  <a:lnTo>
                    <a:pt x="149" y="471"/>
                  </a:lnTo>
                  <a:lnTo>
                    <a:pt x="147" y="4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grpSp>
          <p:nvGrpSpPr>
            <p:cNvPr id="35005" name="Group 184"/>
            <p:cNvGrpSpPr>
              <a:grpSpLocks/>
            </p:cNvGrpSpPr>
            <p:nvPr/>
          </p:nvGrpSpPr>
          <p:grpSpPr bwMode="auto">
            <a:xfrm>
              <a:off x="474" y="971"/>
              <a:ext cx="3310" cy="1827"/>
              <a:chOff x="272" y="1311"/>
              <a:chExt cx="3069" cy="1695"/>
            </a:xfrm>
          </p:grpSpPr>
          <p:sp>
            <p:nvSpPr>
              <p:cNvPr id="35552" name="Freeform 185"/>
              <p:cNvSpPr>
                <a:spLocks/>
              </p:cNvSpPr>
              <p:nvPr/>
            </p:nvSpPr>
            <p:spPr bwMode="auto">
              <a:xfrm>
                <a:off x="2942" y="2792"/>
                <a:ext cx="395" cy="211"/>
              </a:xfrm>
              <a:custGeom>
                <a:avLst/>
                <a:gdLst>
                  <a:gd name="T0" fmla="*/ 91 w 395"/>
                  <a:gd name="T1" fmla="*/ 211 h 211"/>
                  <a:gd name="T2" fmla="*/ 395 w 395"/>
                  <a:gd name="T3" fmla="*/ 37 h 211"/>
                  <a:gd name="T4" fmla="*/ 334 w 395"/>
                  <a:gd name="T5" fmla="*/ 0 h 211"/>
                  <a:gd name="T6" fmla="*/ 0 w 395"/>
                  <a:gd name="T7" fmla="*/ 162 h 211"/>
                  <a:gd name="T8" fmla="*/ 91 w 395"/>
                  <a:gd name="T9" fmla="*/ 211 h 2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5"/>
                  <a:gd name="T16" fmla="*/ 0 h 211"/>
                  <a:gd name="T17" fmla="*/ 395 w 395"/>
                  <a:gd name="T18" fmla="*/ 211 h 2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5" h="211">
                    <a:moveTo>
                      <a:pt x="91" y="211"/>
                    </a:moveTo>
                    <a:lnTo>
                      <a:pt x="395" y="37"/>
                    </a:lnTo>
                    <a:lnTo>
                      <a:pt x="334" y="0"/>
                    </a:lnTo>
                    <a:lnTo>
                      <a:pt x="0" y="162"/>
                    </a:lnTo>
                    <a:lnTo>
                      <a:pt x="91" y="211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53" name="Freeform 186"/>
              <p:cNvSpPr>
                <a:spLocks/>
              </p:cNvSpPr>
              <p:nvPr/>
            </p:nvSpPr>
            <p:spPr bwMode="auto">
              <a:xfrm>
                <a:off x="2938" y="2788"/>
                <a:ext cx="403" cy="218"/>
              </a:xfrm>
              <a:custGeom>
                <a:avLst/>
                <a:gdLst>
                  <a:gd name="T0" fmla="*/ 93 w 403"/>
                  <a:gd name="T1" fmla="*/ 218 h 218"/>
                  <a:gd name="T2" fmla="*/ 97 w 403"/>
                  <a:gd name="T3" fmla="*/ 218 h 218"/>
                  <a:gd name="T4" fmla="*/ 401 w 403"/>
                  <a:gd name="T5" fmla="*/ 44 h 218"/>
                  <a:gd name="T6" fmla="*/ 401 w 403"/>
                  <a:gd name="T7" fmla="*/ 42 h 218"/>
                  <a:gd name="T8" fmla="*/ 403 w 403"/>
                  <a:gd name="T9" fmla="*/ 42 h 218"/>
                  <a:gd name="T10" fmla="*/ 403 w 403"/>
                  <a:gd name="T11" fmla="*/ 39 h 218"/>
                  <a:gd name="T12" fmla="*/ 401 w 403"/>
                  <a:gd name="T13" fmla="*/ 39 h 218"/>
                  <a:gd name="T14" fmla="*/ 401 w 403"/>
                  <a:gd name="T15" fmla="*/ 37 h 218"/>
                  <a:gd name="T16" fmla="*/ 339 w 403"/>
                  <a:gd name="T17" fmla="*/ 0 h 218"/>
                  <a:gd name="T18" fmla="*/ 336 w 403"/>
                  <a:gd name="T19" fmla="*/ 0 h 218"/>
                  <a:gd name="T20" fmla="*/ 2 w 403"/>
                  <a:gd name="T21" fmla="*/ 162 h 218"/>
                  <a:gd name="T22" fmla="*/ 0 w 403"/>
                  <a:gd name="T23" fmla="*/ 164 h 218"/>
                  <a:gd name="T24" fmla="*/ 0 w 403"/>
                  <a:gd name="T25" fmla="*/ 167 h 218"/>
                  <a:gd name="T26" fmla="*/ 2 w 403"/>
                  <a:gd name="T27" fmla="*/ 169 h 218"/>
                  <a:gd name="T28" fmla="*/ 93 w 403"/>
                  <a:gd name="T29" fmla="*/ 218 h 218"/>
                  <a:gd name="T30" fmla="*/ 95 w 403"/>
                  <a:gd name="T31" fmla="*/ 211 h 218"/>
                  <a:gd name="T32" fmla="*/ 11 w 403"/>
                  <a:gd name="T33" fmla="*/ 166 h 218"/>
                  <a:gd name="T34" fmla="*/ 338 w 403"/>
                  <a:gd name="T35" fmla="*/ 7 h 218"/>
                  <a:gd name="T36" fmla="*/ 392 w 403"/>
                  <a:gd name="T37" fmla="*/ 41 h 218"/>
                  <a:gd name="T38" fmla="*/ 95 w 403"/>
                  <a:gd name="T39" fmla="*/ 211 h 218"/>
                  <a:gd name="T40" fmla="*/ 93 w 403"/>
                  <a:gd name="T41" fmla="*/ 218 h 2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03"/>
                  <a:gd name="T64" fmla="*/ 0 h 218"/>
                  <a:gd name="T65" fmla="*/ 403 w 403"/>
                  <a:gd name="T66" fmla="*/ 218 h 2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03" h="218">
                    <a:moveTo>
                      <a:pt x="93" y="218"/>
                    </a:moveTo>
                    <a:lnTo>
                      <a:pt x="97" y="218"/>
                    </a:lnTo>
                    <a:lnTo>
                      <a:pt x="401" y="44"/>
                    </a:lnTo>
                    <a:lnTo>
                      <a:pt x="401" y="42"/>
                    </a:lnTo>
                    <a:lnTo>
                      <a:pt x="403" y="42"/>
                    </a:lnTo>
                    <a:lnTo>
                      <a:pt x="403" y="39"/>
                    </a:lnTo>
                    <a:lnTo>
                      <a:pt x="401" y="39"/>
                    </a:lnTo>
                    <a:lnTo>
                      <a:pt x="401" y="37"/>
                    </a:lnTo>
                    <a:lnTo>
                      <a:pt x="339" y="0"/>
                    </a:lnTo>
                    <a:lnTo>
                      <a:pt x="336" y="0"/>
                    </a:lnTo>
                    <a:lnTo>
                      <a:pt x="2" y="162"/>
                    </a:lnTo>
                    <a:lnTo>
                      <a:pt x="0" y="164"/>
                    </a:lnTo>
                    <a:lnTo>
                      <a:pt x="0" y="167"/>
                    </a:lnTo>
                    <a:lnTo>
                      <a:pt x="2" y="169"/>
                    </a:lnTo>
                    <a:lnTo>
                      <a:pt x="93" y="218"/>
                    </a:lnTo>
                    <a:lnTo>
                      <a:pt x="95" y="211"/>
                    </a:lnTo>
                    <a:lnTo>
                      <a:pt x="11" y="166"/>
                    </a:lnTo>
                    <a:lnTo>
                      <a:pt x="338" y="7"/>
                    </a:lnTo>
                    <a:lnTo>
                      <a:pt x="392" y="41"/>
                    </a:lnTo>
                    <a:lnTo>
                      <a:pt x="95" y="211"/>
                    </a:lnTo>
                    <a:lnTo>
                      <a:pt x="93" y="2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54" name="Line 187"/>
              <p:cNvSpPr>
                <a:spLocks noChangeShapeType="1"/>
              </p:cNvSpPr>
              <p:nvPr/>
            </p:nvSpPr>
            <p:spPr bwMode="auto">
              <a:xfrm>
                <a:off x="747" y="159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55" name="Freeform 188"/>
              <p:cNvSpPr>
                <a:spLocks/>
              </p:cNvSpPr>
              <p:nvPr/>
            </p:nvSpPr>
            <p:spPr bwMode="auto">
              <a:xfrm>
                <a:off x="745" y="1598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0 w 2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1"/>
                  <a:gd name="T14" fmla="*/ 2 w 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1">
                    <a:moveTo>
                      <a:pt x="0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56" name="Freeform 189"/>
              <p:cNvSpPr>
                <a:spLocks/>
              </p:cNvSpPr>
              <p:nvPr/>
            </p:nvSpPr>
            <p:spPr bwMode="auto">
              <a:xfrm>
                <a:off x="745" y="1598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3 h 3"/>
                  <a:gd name="T4" fmla="*/ 0 w 2"/>
                  <a:gd name="T5" fmla="*/ 1 h 3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3"/>
                  <a:gd name="T11" fmla="*/ 2 w 2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3">
                    <a:moveTo>
                      <a:pt x="2" y="0"/>
                    </a:moveTo>
                    <a:lnTo>
                      <a:pt x="2" y="3"/>
                    </a:lnTo>
                    <a:lnTo>
                      <a:pt x="0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57" name="Line 190"/>
              <p:cNvSpPr>
                <a:spLocks noChangeShapeType="1"/>
              </p:cNvSpPr>
              <p:nvPr/>
            </p:nvSpPr>
            <p:spPr bwMode="auto">
              <a:xfrm flipH="1" flipV="1">
                <a:off x="747" y="1598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58" name="Line 191"/>
              <p:cNvSpPr>
                <a:spLocks noChangeShapeType="1"/>
              </p:cNvSpPr>
              <p:nvPr/>
            </p:nvSpPr>
            <p:spPr bwMode="auto">
              <a:xfrm flipH="1">
                <a:off x="747" y="160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59" name="Line 192"/>
              <p:cNvSpPr>
                <a:spLocks noChangeShapeType="1"/>
              </p:cNvSpPr>
              <p:nvPr/>
            </p:nvSpPr>
            <p:spPr bwMode="auto">
              <a:xfrm>
                <a:off x="631" y="1686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60" name="Line 193"/>
              <p:cNvSpPr>
                <a:spLocks noChangeShapeType="1"/>
              </p:cNvSpPr>
              <p:nvPr/>
            </p:nvSpPr>
            <p:spPr bwMode="auto">
              <a:xfrm>
                <a:off x="627" y="16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61" name="Freeform 194"/>
              <p:cNvSpPr>
                <a:spLocks/>
              </p:cNvSpPr>
              <p:nvPr/>
            </p:nvSpPr>
            <p:spPr bwMode="auto">
              <a:xfrm>
                <a:off x="675" y="1701"/>
                <a:ext cx="1" cy="6"/>
              </a:xfrm>
              <a:custGeom>
                <a:avLst/>
                <a:gdLst>
                  <a:gd name="T0" fmla="*/ 1 w 1"/>
                  <a:gd name="T1" fmla="*/ 0 h 6"/>
                  <a:gd name="T2" fmla="*/ 1 w 1"/>
                  <a:gd name="T3" fmla="*/ 2 h 6"/>
                  <a:gd name="T4" fmla="*/ 0 w 1"/>
                  <a:gd name="T5" fmla="*/ 6 h 6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6"/>
                  <a:gd name="T11" fmla="*/ 1 w 1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6">
                    <a:moveTo>
                      <a:pt x="1" y="0"/>
                    </a:moveTo>
                    <a:lnTo>
                      <a:pt x="1" y="2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62" name="Freeform 195"/>
              <p:cNvSpPr>
                <a:spLocks/>
              </p:cNvSpPr>
              <p:nvPr/>
            </p:nvSpPr>
            <p:spPr bwMode="auto">
              <a:xfrm>
                <a:off x="676" y="1701"/>
                <a:ext cx="4" cy="6"/>
              </a:xfrm>
              <a:custGeom>
                <a:avLst/>
                <a:gdLst>
                  <a:gd name="T0" fmla="*/ 4 w 4"/>
                  <a:gd name="T1" fmla="*/ 0 h 6"/>
                  <a:gd name="T2" fmla="*/ 0 w 4"/>
                  <a:gd name="T3" fmla="*/ 2 h 6"/>
                  <a:gd name="T4" fmla="*/ 0 w 4"/>
                  <a:gd name="T5" fmla="*/ 6 h 6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6"/>
                  <a:gd name="T11" fmla="*/ 4 w 4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6">
                    <a:moveTo>
                      <a:pt x="4" y="0"/>
                    </a:moveTo>
                    <a:lnTo>
                      <a:pt x="0" y="2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63" name="Freeform 196"/>
              <p:cNvSpPr>
                <a:spLocks/>
              </p:cNvSpPr>
              <p:nvPr/>
            </p:nvSpPr>
            <p:spPr bwMode="auto">
              <a:xfrm>
                <a:off x="678" y="1703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2 h 5"/>
                  <a:gd name="T4" fmla="*/ 0 w 2"/>
                  <a:gd name="T5" fmla="*/ 5 h 5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5"/>
                  <a:gd name="T11" fmla="*/ 2 w 2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5">
                    <a:moveTo>
                      <a:pt x="2" y="0"/>
                    </a:moveTo>
                    <a:lnTo>
                      <a:pt x="2" y="2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64" name="Freeform 197"/>
              <p:cNvSpPr>
                <a:spLocks/>
              </p:cNvSpPr>
              <p:nvPr/>
            </p:nvSpPr>
            <p:spPr bwMode="auto">
              <a:xfrm>
                <a:off x="713" y="1557"/>
                <a:ext cx="7" cy="4"/>
              </a:xfrm>
              <a:custGeom>
                <a:avLst/>
                <a:gdLst>
                  <a:gd name="T0" fmla="*/ 0 w 7"/>
                  <a:gd name="T1" fmla="*/ 4 h 4"/>
                  <a:gd name="T2" fmla="*/ 4 w 7"/>
                  <a:gd name="T3" fmla="*/ 4 h 4"/>
                  <a:gd name="T4" fmla="*/ 7 w 7"/>
                  <a:gd name="T5" fmla="*/ 0 h 4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4"/>
                  <a:gd name="T11" fmla="*/ 7 w 7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4">
                    <a:moveTo>
                      <a:pt x="0" y="4"/>
                    </a:moveTo>
                    <a:lnTo>
                      <a:pt x="4" y="4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65" name="Freeform 198"/>
              <p:cNvSpPr>
                <a:spLocks/>
              </p:cNvSpPr>
              <p:nvPr/>
            </p:nvSpPr>
            <p:spPr bwMode="auto">
              <a:xfrm>
                <a:off x="698" y="1548"/>
                <a:ext cx="10" cy="6"/>
              </a:xfrm>
              <a:custGeom>
                <a:avLst/>
                <a:gdLst>
                  <a:gd name="T0" fmla="*/ 0 w 10"/>
                  <a:gd name="T1" fmla="*/ 6 h 6"/>
                  <a:gd name="T2" fmla="*/ 5 w 10"/>
                  <a:gd name="T3" fmla="*/ 2 h 6"/>
                  <a:gd name="T4" fmla="*/ 10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0" y="6"/>
                    </a:moveTo>
                    <a:lnTo>
                      <a:pt x="5" y="2"/>
                    </a:lnTo>
                    <a:lnTo>
                      <a:pt x="1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66" name="Freeform 199"/>
              <p:cNvSpPr>
                <a:spLocks/>
              </p:cNvSpPr>
              <p:nvPr/>
            </p:nvSpPr>
            <p:spPr bwMode="auto">
              <a:xfrm>
                <a:off x="694" y="1513"/>
                <a:ext cx="9" cy="1"/>
              </a:xfrm>
              <a:custGeom>
                <a:avLst/>
                <a:gdLst>
                  <a:gd name="T0" fmla="*/ 0 w 9"/>
                  <a:gd name="T1" fmla="*/ 0 h 1"/>
                  <a:gd name="T2" fmla="*/ 4 w 9"/>
                  <a:gd name="T3" fmla="*/ 0 h 1"/>
                  <a:gd name="T4" fmla="*/ 9 w 9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1"/>
                  <a:gd name="T11" fmla="*/ 9 w 9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1">
                    <a:moveTo>
                      <a:pt x="0" y="0"/>
                    </a:moveTo>
                    <a:lnTo>
                      <a:pt x="4" y="0"/>
                    </a:lnTo>
                    <a:lnTo>
                      <a:pt x="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67" name="Freeform 200"/>
              <p:cNvSpPr>
                <a:spLocks/>
              </p:cNvSpPr>
              <p:nvPr/>
            </p:nvSpPr>
            <p:spPr bwMode="auto">
              <a:xfrm>
                <a:off x="694" y="1513"/>
                <a:ext cx="9" cy="2"/>
              </a:xfrm>
              <a:custGeom>
                <a:avLst/>
                <a:gdLst>
                  <a:gd name="T0" fmla="*/ 0 w 9"/>
                  <a:gd name="T1" fmla="*/ 0 h 2"/>
                  <a:gd name="T2" fmla="*/ 5 w 9"/>
                  <a:gd name="T3" fmla="*/ 0 h 2"/>
                  <a:gd name="T4" fmla="*/ 9 w 9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2"/>
                  <a:gd name="T11" fmla="*/ 9 w 9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2">
                    <a:moveTo>
                      <a:pt x="0" y="0"/>
                    </a:moveTo>
                    <a:lnTo>
                      <a:pt x="5" y="0"/>
                    </a:lnTo>
                    <a:lnTo>
                      <a:pt x="9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68" name="Freeform 201"/>
              <p:cNvSpPr>
                <a:spLocks/>
              </p:cNvSpPr>
              <p:nvPr/>
            </p:nvSpPr>
            <p:spPr bwMode="auto">
              <a:xfrm>
                <a:off x="669" y="1511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2 w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69" name="Freeform 202"/>
              <p:cNvSpPr>
                <a:spLocks/>
              </p:cNvSpPr>
              <p:nvPr/>
            </p:nvSpPr>
            <p:spPr bwMode="auto">
              <a:xfrm>
                <a:off x="553" y="1703"/>
                <a:ext cx="1" cy="4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4 h 4"/>
                  <a:gd name="T4" fmla="*/ 0 w 1"/>
                  <a:gd name="T5" fmla="*/ 2 h 4"/>
                  <a:gd name="T6" fmla="*/ 0 w 1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4"/>
                  <a:gd name="T14" fmla="*/ 1 w 1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4">
                    <a:moveTo>
                      <a:pt x="0" y="2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70" name="Line 203"/>
              <p:cNvSpPr>
                <a:spLocks noChangeShapeType="1"/>
              </p:cNvSpPr>
              <p:nvPr/>
            </p:nvSpPr>
            <p:spPr bwMode="auto">
              <a:xfrm flipV="1">
                <a:off x="566" y="16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71" name="Freeform 204"/>
              <p:cNvSpPr>
                <a:spLocks/>
              </p:cNvSpPr>
              <p:nvPr/>
            </p:nvSpPr>
            <p:spPr bwMode="auto">
              <a:xfrm>
                <a:off x="620" y="1448"/>
                <a:ext cx="49" cy="60"/>
              </a:xfrm>
              <a:custGeom>
                <a:avLst/>
                <a:gdLst>
                  <a:gd name="T0" fmla="*/ 49 w 49"/>
                  <a:gd name="T1" fmla="*/ 60 h 60"/>
                  <a:gd name="T2" fmla="*/ 46 w 49"/>
                  <a:gd name="T3" fmla="*/ 56 h 60"/>
                  <a:gd name="T4" fmla="*/ 44 w 49"/>
                  <a:gd name="T5" fmla="*/ 53 h 60"/>
                  <a:gd name="T6" fmla="*/ 42 w 49"/>
                  <a:gd name="T7" fmla="*/ 51 h 60"/>
                  <a:gd name="T8" fmla="*/ 39 w 49"/>
                  <a:gd name="T9" fmla="*/ 48 h 60"/>
                  <a:gd name="T10" fmla="*/ 35 w 49"/>
                  <a:gd name="T11" fmla="*/ 42 h 60"/>
                  <a:gd name="T12" fmla="*/ 32 w 49"/>
                  <a:gd name="T13" fmla="*/ 39 h 60"/>
                  <a:gd name="T14" fmla="*/ 28 w 49"/>
                  <a:gd name="T15" fmla="*/ 35 h 60"/>
                  <a:gd name="T16" fmla="*/ 27 w 49"/>
                  <a:gd name="T17" fmla="*/ 32 h 60"/>
                  <a:gd name="T18" fmla="*/ 25 w 49"/>
                  <a:gd name="T19" fmla="*/ 30 h 60"/>
                  <a:gd name="T20" fmla="*/ 21 w 49"/>
                  <a:gd name="T21" fmla="*/ 27 h 60"/>
                  <a:gd name="T22" fmla="*/ 18 w 49"/>
                  <a:gd name="T23" fmla="*/ 21 h 60"/>
                  <a:gd name="T24" fmla="*/ 14 w 49"/>
                  <a:gd name="T25" fmla="*/ 18 h 60"/>
                  <a:gd name="T26" fmla="*/ 11 w 49"/>
                  <a:gd name="T27" fmla="*/ 14 h 60"/>
                  <a:gd name="T28" fmla="*/ 7 w 49"/>
                  <a:gd name="T29" fmla="*/ 9 h 60"/>
                  <a:gd name="T30" fmla="*/ 4 w 49"/>
                  <a:gd name="T31" fmla="*/ 7 h 60"/>
                  <a:gd name="T32" fmla="*/ 2 w 49"/>
                  <a:gd name="T33" fmla="*/ 4 h 60"/>
                  <a:gd name="T34" fmla="*/ 0 w 49"/>
                  <a:gd name="T35" fmla="*/ 2 h 60"/>
                  <a:gd name="T36" fmla="*/ 0 w 49"/>
                  <a:gd name="T37" fmla="*/ 0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9"/>
                  <a:gd name="T58" fmla="*/ 0 h 60"/>
                  <a:gd name="T59" fmla="*/ 49 w 49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9" h="60">
                    <a:moveTo>
                      <a:pt x="49" y="60"/>
                    </a:moveTo>
                    <a:lnTo>
                      <a:pt x="46" y="56"/>
                    </a:lnTo>
                    <a:lnTo>
                      <a:pt x="44" y="53"/>
                    </a:lnTo>
                    <a:lnTo>
                      <a:pt x="42" y="51"/>
                    </a:lnTo>
                    <a:lnTo>
                      <a:pt x="39" y="48"/>
                    </a:lnTo>
                    <a:lnTo>
                      <a:pt x="35" y="42"/>
                    </a:lnTo>
                    <a:lnTo>
                      <a:pt x="32" y="39"/>
                    </a:lnTo>
                    <a:lnTo>
                      <a:pt x="28" y="35"/>
                    </a:lnTo>
                    <a:lnTo>
                      <a:pt x="27" y="32"/>
                    </a:lnTo>
                    <a:lnTo>
                      <a:pt x="25" y="30"/>
                    </a:lnTo>
                    <a:lnTo>
                      <a:pt x="21" y="27"/>
                    </a:lnTo>
                    <a:lnTo>
                      <a:pt x="18" y="21"/>
                    </a:lnTo>
                    <a:lnTo>
                      <a:pt x="14" y="18"/>
                    </a:lnTo>
                    <a:lnTo>
                      <a:pt x="11" y="14"/>
                    </a:lnTo>
                    <a:lnTo>
                      <a:pt x="7" y="9"/>
                    </a:lnTo>
                    <a:lnTo>
                      <a:pt x="4" y="7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72" name="Freeform 205"/>
              <p:cNvSpPr>
                <a:spLocks/>
              </p:cNvSpPr>
              <p:nvPr/>
            </p:nvSpPr>
            <p:spPr bwMode="auto">
              <a:xfrm>
                <a:off x="478" y="1315"/>
                <a:ext cx="102" cy="96"/>
              </a:xfrm>
              <a:custGeom>
                <a:avLst/>
                <a:gdLst>
                  <a:gd name="T0" fmla="*/ 102 w 102"/>
                  <a:gd name="T1" fmla="*/ 96 h 96"/>
                  <a:gd name="T2" fmla="*/ 100 w 102"/>
                  <a:gd name="T3" fmla="*/ 93 h 96"/>
                  <a:gd name="T4" fmla="*/ 98 w 102"/>
                  <a:gd name="T5" fmla="*/ 93 h 96"/>
                  <a:gd name="T6" fmla="*/ 98 w 102"/>
                  <a:gd name="T7" fmla="*/ 91 h 96"/>
                  <a:gd name="T8" fmla="*/ 96 w 102"/>
                  <a:gd name="T9" fmla="*/ 89 h 96"/>
                  <a:gd name="T10" fmla="*/ 95 w 102"/>
                  <a:gd name="T11" fmla="*/ 87 h 96"/>
                  <a:gd name="T12" fmla="*/ 93 w 102"/>
                  <a:gd name="T13" fmla="*/ 87 h 96"/>
                  <a:gd name="T14" fmla="*/ 93 w 102"/>
                  <a:gd name="T15" fmla="*/ 86 h 96"/>
                  <a:gd name="T16" fmla="*/ 91 w 102"/>
                  <a:gd name="T17" fmla="*/ 84 h 96"/>
                  <a:gd name="T18" fmla="*/ 89 w 102"/>
                  <a:gd name="T19" fmla="*/ 84 h 96"/>
                  <a:gd name="T20" fmla="*/ 89 w 102"/>
                  <a:gd name="T21" fmla="*/ 82 h 96"/>
                  <a:gd name="T22" fmla="*/ 88 w 102"/>
                  <a:gd name="T23" fmla="*/ 80 h 96"/>
                  <a:gd name="T24" fmla="*/ 86 w 102"/>
                  <a:gd name="T25" fmla="*/ 79 h 96"/>
                  <a:gd name="T26" fmla="*/ 84 w 102"/>
                  <a:gd name="T27" fmla="*/ 79 h 96"/>
                  <a:gd name="T28" fmla="*/ 82 w 102"/>
                  <a:gd name="T29" fmla="*/ 77 h 96"/>
                  <a:gd name="T30" fmla="*/ 81 w 102"/>
                  <a:gd name="T31" fmla="*/ 75 h 96"/>
                  <a:gd name="T32" fmla="*/ 81 w 102"/>
                  <a:gd name="T33" fmla="*/ 73 h 96"/>
                  <a:gd name="T34" fmla="*/ 79 w 102"/>
                  <a:gd name="T35" fmla="*/ 72 h 96"/>
                  <a:gd name="T36" fmla="*/ 77 w 102"/>
                  <a:gd name="T37" fmla="*/ 70 h 96"/>
                  <a:gd name="T38" fmla="*/ 75 w 102"/>
                  <a:gd name="T39" fmla="*/ 68 h 96"/>
                  <a:gd name="T40" fmla="*/ 74 w 102"/>
                  <a:gd name="T41" fmla="*/ 66 h 96"/>
                  <a:gd name="T42" fmla="*/ 72 w 102"/>
                  <a:gd name="T43" fmla="*/ 66 h 96"/>
                  <a:gd name="T44" fmla="*/ 70 w 102"/>
                  <a:gd name="T45" fmla="*/ 63 h 96"/>
                  <a:gd name="T46" fmla="*/ 68 w 102"/>
                  <a:gd name="T47" fmla="*/ 61 h 96"/>
                  <a:gd name="T48" fmla="*/ 67 w 102"/>
                  <a:gd name="T49" fmla="*/ 61 h 96"/>
                  <a:gd name="T50" fmla="*/ 65 w 102"/>
                  <a:gd name="T51" fmla="*/ 58 h 96"/>
                  <a:gd name="T52" fmla="*/ 63 w 102"/>
                  <a:gd name="T53" fmla="*/ 58 h 96"/>
                  <a:gd name="T54" fmla="*/ 61 w 102"/>
                  <a:gd name="T55" fmla="*/ 54 h 96"/>
                  <a:gd name="T56" fmla="*/ 60 w 102"/>
                  <a:gd name="T57" fmla="*/ 54 h 96"/>
                  <a:gd name="T58" fmla="*/ 58 w 102"/>
                  <a:gd name="T59" fmla="*/ 52 h 96"/>
                  <a:gd name="T60" fmla="*/ 56 w 102"/>
                  <a:gd name="T61" fmla="*/ 51 h 96"/>
                  <a:gd name="T62" fmla="*/ 54 w 102"/>
                  <a:gd name="T63" fmla="*/ 49 h 96"/>
                  <a:gd name="T64" fmla="*/ 53 w 102"/>
                  <a:gd name="T65" fmla="*/ 45 h 96"/>
                  <a:gd name="T66" fmla="*/ 51 w 102"/>
                  <a:gd name="T67" fmla="*/ 45 h 96"/>
                  <a:gd name="T68" fmla="*/ 49 w 102"/>
                  <a:gd name="T69" fmla="*/ 43 h 96"/>
                  <a:gd name="T70" fmla="*/ 47 w 102"/>
                  <a:gd name="T71" fmla="*/ 42 h 96"/>
                  <a:gd name="T72" fmla="*/ 45 w 102"/>
                  <a:gd name="T73" fmla="*/ 40 h 96"/>
                  <a:gd name="T74" fmla="*/ 44 w 102"/>
                  <a:gd name="T75" fmla="*/ 40 h 96"/>
                  <a:gd name="T76" fmla="*/ 44 w 102"/>
                  <a:gd name="T77" fmla="*/ 36 h 96"/>
                  <a:gd name="T78" fmla="*/ 40 w 102"/>
                  <a:gd name="T79" fmla="*/ 35 h 96"/>
                  <a:gd name="T80" fmla="*/ 38 w 102"/>
                  <a:gd name="T81" fmla="*/ 35 h 96"/>
                  <a:gd name="T82" fmla="*/ 37 w 102"/>
                  <a:gd name="T83" fmla="*/ 33 h 96"/>
                  <a:gd name="T84" fmla="*/ 35 w 102"/>
                  <a:gd name="T85" fmla="*/ 31 h 96"/>
                  <a:gd name="T86" fmla="*/ 33 w 102"/>
                  <a:gd name="T87" fmla="*/ 28 h 96"/>
                  <a:gd name="T88" fmla="*/ 31 w 102"/>
                  <a:gd name="T89" fmla="*/ 26 h 96"/>
                  <a:gd name="T90" fmla="*/ 28 w 102"/>
                  <a:gd name="T91" fmla="*/ 24 h 96"/>
                  <a:gd name="T92" fmla="*/ 26 w 102"/>
                  <a:gd name="T93" fmla="*/ 22 h 96"/>
                  <a:gd name="T94" fmla="*/ 24 w 102"/>
                  <a:gd name="T95" fmla="*/ 19 h 96"/>
                  <a:gd name="T96" fmla="*/ 23 w 102"/>
                  <a:gd name="T97" fmla="*/ 19 h 96"/>
                  <a:gd name="T98" fmla="*/ 19 w 102"/>
                  <a:gd name="T99" fmla="*/ 15 h 96"/>
                  <a:gd name="T100" fmla="*/ 17 w 102"/>
                  <a:gd name="T101" fmla="*/ 14 h 96"/>
                  <a:gd name="T102" fmla="*/ 12 w 102"/>
                  <a:gd name="T103" fmla="*/ 10 h 96"/>
                  <a:gd name="T104" fmla="*/ 10 w 102"/>
                  <a:gd name="T105" fmla="*/ 8 h 96"/>
                  <a:gd name="T106" fmla="*/ 7 w 102"/>
                  <a:gd name="T107" fmla="*/ 5 h 96"/>
                  <a:gd name="T108" fmla="*/ 5 w 102"/>
                  <a:gd name="T109" fmla="*/ 3 h 96"/>
                  <a:gd name="T110" fmla="*/ 2 w 102"/>
                  <a:gd name="T111" fmla="*/ 1 h 96"/>
                  <a:gd name="T112" fmla="*/ 0 w 102"/>
                  <a:gd name="T113" fmla="*/ 1 h 96"/>
                  <a:gd name="T114" fmla="*/ 0 w 102"/>
                  <a:gd name="T115" fmla="*/ 0 h 9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02"/>
                  <a:gd name="T175" fmla="*/ 0 h 96"/>
                  <a:gd name="T176" fmla="*/ 102 w 102"/>
                  <a:gd name="T177" fmla="*/ 96 h 9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02" h="96">
                    <a:moveTo>
                      <a:pt x="102" y="96"/>
                    </a:moveTo>
                    <a:lnTo>
                      <a:pt x="100" y="93"/>
                    </a:lnTo>
                    <a:lnTo>
                      <a:pt x="98" y="93"/>
                    </a:lnTo>
                    <a:lnTo>
                      <a:pt x="98" y="91"/>
                    </a:lnTo>
                    <a:lnTo>
                      <a:pt x="96" y="89"/>
                    </a:lnTo>
                    <a:lnTo>
                      <a:pt x="95" y="87"/>
                    </a:lnTo>
                    <a:lnTo>
                      <a:pt x="93" y="87"/>
                    </a:lnTo>
                    <a:lnTo>
                      <a:pt x="93" y="86"/>
                    </a:lnTo>
                    <a:lnTo>
                      <a:pt x="91" y="84"/>
                    </a:lnTo>
                    <a:lnTo>
                      <a:pt x="89" y="84"/>
                    </a:lnTo>
                    <a:lnTo>
                      <a:pt x="89" y="82"/>
                    </a:lnTo>
                    <a:lnTo>
                      <a:pt x="88" y="80"/>
                    </a:lnTo>
                    <a:lnTo>
                      <a:pt x="86" y="79"/>
                    </a:lnTo>
                    <a:lnTo>
                      <a:pt x="84" y="79"/>
                    </a:lnTo>
                    <a:lnTo>
                      <a:pt x="82" y="77"/>
                    </a:lnTo>
                    <a:lnTo>
                      <a:pt x="81" y="75"/>
                    </a:lnTo>
                    <a:lnTo>
                      <a:pt x="81" y="73"/>
                    </a:lnTo>
                    <a:lnTo>
                      <a:pt x="79" y="72"/>
                    </a:lnTo>
                    <a:lnTo>
                      <a:pt x="77" y="70"/>
                    </a:lnTo>
                    <a:lnTo>
                      <a:pt x="75" y="68"/>
                    </a:lnTo>
                    <a:lnTo>
                      <a:pt x="74" y="66"/>
                    </a:lnTo>
                    <a:lnTo>
                      <a:pt x="72" y="66"/>
                    </a:lnTo>
                    <a:lnTo>
                      <a:pt x="70" y="63"/>
                    </a:lnTo>
                    <a:lnTo>
                      <a:pt x="68" y="61"/>
                    </a:lnTo>
                    <a:lnTo>
                      <a:pt x="67" y="61"/>
                    </a:lnTo>
                    <a:lnTo>
                      <a:pt x="65" y="58"/>
                    </a:lnTo>
                    <a:lnTo>
                      <a:pt x="63" y="58"/>
                    </a:lnTo>
                    <a:lnTo>
                      <a:pt x="61" y="54"/>
                    </a:lnTo>
                    <a:lnTo>
                      <a:pt x="60" y="54"/>
                    </a:lnTo>
                    <a:lnTo>
                      <a:pt x="58" y="52"/>
                    </a:lnTo>
                    <a:lnTo>
                      <a:pt x="56" y="51"/>
                    </a:lnTo>
                    <a:lnTo>
                      <a:pt x="54" y="49"/>
                    </a:lnTo>
                    <a:lnTo>
                      <a:pt x="53" y="45"/>
                    </a:lnTo>
                    <a:lnTo>
                      <a:pt x="51" y="45"/>
                    </a:lnTo>
                    <a:lnTo>
                      <a:pt x="49" y="43"/>
                    </a:lnTo>
                    <a:lnTo>
                      <a:pt x="47" y="42"/>
                    </a:lnTo>
                    <a:lnTo>
                      <a:pt x="45" y="40"/>
                    </a:lnTo>
                    <a:lnTo>
                      <a:pt x="44" y="40"/>
                    </a:lnTo>
                    <a:lnTo>
                      <a:pt x="44" y="36"/>
                    </a:lnTo>
                    <a:lnTo>
                      <a:pt x="40" y="35"/>
                    </a:lnTo>
                    <a:lnTo>
                      <a:pt x="38" y="35"/>
                    </a:lnTo>
                    <a:lnTo>
                      <a:pt x="37" y="33"/>
                    </a:lnTo>
                    <a:lnTo>
                      <a:pt x="35" y="31"/>
                    </a:lnTo>
                    <a:lnTo>
                      <a:pt x="33" y="28"/>
                    </a:lnTo>
                    <a:lnTo>
                      <a:pt x="31" y="26"/>
                    </a:lnTo>
                    <a:lnTo>
                      <a:pt x="28" y="24"/>
                    </a:lnTo>
                    <a:lnTo>
                      <a:pt x="26" y="22"/>
                    </a:lnTo>
                    <a:lnTo>
                      <a:pt x="24" y="19"/>
                    </a:lnTo>
                    <a:lnTo>
                      <a:pt x="23" y="19"/>
                    </a:lnTo>
                    <a:lnTo>
                      <a:pt x="19" y="15"/>
                    </a:lnTo>
                    <a:lnTo>
                      <a:pt x="17" y="14"/>
                    </a:lnTo>
                    <a:lnTo>
                      <a:pt x="12" y="10"/>
                    </a:lnTo>
                    <a:lnTo>
                      <a:pt x="10" y="8"/>
                    </a:lnTo>
                    <a:lnTo>
                      <a:pt x="7" y="5"/>
                    </a:lnTo>
                    <a:lnTo>
                      <a:pt x="5" y="3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73" name="Freeform 206"/>
              <p:cNvSpPr>
                <a:spLocks/>
              </p:cNvSpPr>
              <p:nvPr/>
            </p:nvSpPr>
            <p:spPr bwMode="auto">
              <a:xfrm>
                <a:off x="474" y="1698"/>
                <a:ext cx="76" cy="14"/>
              </a:xfrm>
              <a:custGeom>
                <a:avLst/>
                <a:gdLst>
                  <a:gd name="T0" fmla="*/ 76 w 76"/>
                  <a:gd name="T1" fmla="*/ 14 h 14"/>
                  <a:gd name="T2" fmla="*/ 72 w 76"/>
                  <a:gd name="T3" fmla="*/ 12 h 14"/>
                  <a:gd name="T4" fmla="*/ 67 w 76"/>
                  <a:gd name="T5" fmla="*/ 12 h 14"/>
                  <a:gd name="T6" fmla="*/ 64 w 76"/>
                  <a:gd name="T7" fmla="*/ 12 h 14"/>
                  <a:gd name="T8" fmla="*/ 58 w 76"/>
                  <a:gd name="T9" fmla="*/ 10 h 14"/>
                  <a:gd name="T10" fmla="*/ 53 w 76"/>
                  <a:gd name="T11" fmla="*/ 9 h 14"/>
                  <a:gd name="T12" fmla="*/ 48 w 76"/>
                  <a:gd name="T13" fmla="*/ 9 h 14"/>
                  <a:gd name="T14" fmla="*/ 42 w 76"/>
                  <a:gd name="T15" fmla="*/ 7 h 14"/>
                  <a:gd name="T16" fmla="*/ 39 w 76"/>
                  <a:gd name="T17" fmla="*/ 7 h 14"/>
                  <a:gd name="T18" fmla="*/ 34 w 76"/>
                  <a:gd name="T19" fmla="*/ 5 h 14"/>
                  <a:gd name="T20" fmla="*/ 30 w 76"/>
                  <a:gd name="T21" fmla="*/ 5 h 14"/>
                  <a:gd name="T22" fmla="*/ 27 w 76"/>
                  <a:gd name="T23" fmla="*/ 5 h 14"/>
                  <a:gd name="T24" fmla="*/ 23 w 76"/>
                  <a:gd name="T25" fmla="*/ 3 h 14"/>
                  <a:gd name="T26" fmla="*/ 18 w 76"/>
                  <a:gd name="T27" fmla="*/ 3 h 14"/>
                  <a:gd name="T28" fmla="*/ 13 w 76"/>
                  <a:gd name="T29" fmla="*/ 3 h 14"/>
                  <a:gd name="T30" fmla="*/ 9 w 76"/>
                  <a:gd name="T31" fmla="*/ 2 h 14"/>
                  <a:gd name="T32" fmla="*/ 4 w 76"/>
                  <a:gd name="T33" fmla="*/ 0 h 14"/>
                  <a:gd name="T34" fmla="*/ 2 w 76"/>
                  <a:gd name="T35" fmla="*/ 0 h 14"/>
                  <a:gd name="T36" fmla="*/ 0 w 76"/>
                  <a:gd name="T37" fmla="*/ 0 h 1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14"/>
                  <a:gd name="T59" fmla="*/ 76 w 76"/>
                  <a:gd name="T60" fmla="*/ 14 h 1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14">
                    <a:moveTo>
                      <a:pt x="76" y="14"/>
                    </a:moveTo>
                    <a:lnTo>
                      <a:pt x="72" y="12"/>
                    </a:lnTo>
                    <a:lnTo>
                      <a:pt x="67" y="12"/>
                    </a:lnTo>
                    <a:lnTo>
                      <a:pt x="64" y="12"/>
                    </a:lnTo>
                    <a:lnTo>
                      <a:pt x="58" y="10"/>
                    </a:lnTo>
                    <a:lnTo>
                      <a:pt x="53" y="9"/>
                    </a:lnTo>
                    <a:lnTo>
                      <a:pt x="48" y="9"/>
                    </a:lnTo>
                    <a:lnTo>
                      <a:pt x="42" y="7"/>
                    </a:lnTo>
                    <a:lnTo>
                      <a:pt x="39" y="7"/>
                    </a:lnTo>
                    <a:lnTo>
                      <a:pt x="34" y="5"/>
                    </a:lnTo>
                    <a:lnTo>
                      <a:pt x="30" y="5"/>
                    </a:lnTo>
                    <a:lnTo>
                      <a:pt x="27" y="5"/>
                    </a:lnTo>
                    <a:lnTo>
                      <a:pt x="23" y="3"/>
                    </a:lnTo>
                    <a:lnTo>
                      <a:pt x="18" y="3"/>
                    </a:lnTo>
                    <a:lnTo>
                      <a:pt x="13" y="3"/>
                    </a:lnTo>
                    <a:lnTo>
                      <a:pt x="9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74" name="Freeform 207"/>
              <p:cNvSpPr>
                <a:spLocks/>
              </p:cNvSpPr>
              <p:nvPr/>
            </p:nvSpPr>
            <p:spPr bwMode="auto">
              <a:xfrm>
                <a:off x="288" y="1642"/>
                <a:ext cx="133" cy="42"/>
              </a:xfrm>
              <a:custGeom>
                <a:avLst/>
                <a:gdLst>
                  <a:gd name="T0" fmla="*/ 133 w 133"/>
                  <a:gd name="T1" fmla="*/ 42 h 42"/>
                  <a:gd name="T2" fmla="*/ 132 w 133"/>
                  <a:gd name="T3" fmla="*/ 42 h 42"/>
                  <a:gd name="T4" fmla="*/ 130 w 133"/>
                  <a:gd name="T5" fmla="*/ 42 h 42"/>
                  <a:gd name="T6" fmla="*/ 126 w 133"/>
                  <a:gd name="T7" fmla="*/ 40 h 42"/>
                  <a:gd name="T8" fmla="*/ 123 w 133"/>
                  <a:gd name="T9" fmla="*/ 38 h 42"/>
                  <a:gd name="T10" fmla="*/ 119 w 133"/>
                  <a:gd name="T11" fmla="*/ 38 h 42"/>
                  <a:gd name="T12" fmla="*/ 118 w 133"/>
                  <a:gd name="T13" fmla="*/ 38 h 42"/>
                  <a:gd name="T14" fmla="*/ 114 w 133"/>
                  <a:gd name="T15" fmla="*/ 37 h 42"/>
                  <a:gd name="T16" fmla="*/ 112 w 133"/>
                  <a:gd name="T17" fmla="*/ 35 h 42"/>
                  <a:gd name="T18" fmla="*/ 109 w 133"/>
                  <a:gd name="T19" fmla="*/ 35 h 42"/>
                  <a:gd name="T20" fmla="*/ 105 w 133"/>
                  <a:gd name="T21" fmla="*/ 35 h 42"/>
                  <a:gd name="T22" fmla="*/ 102 w 133"/>
                  <a:gd name="T23" fmla="*/ 33 h 42"/>
                  <a:gd name="T24" fmla="*/ 98 w 133"/>
                  <a:gd name="T25" fmla="*/ 33 h 42"/>
                  <a:gd name="T26" fmla="*/ 97 w 133"/>
                  <a:gd name="T27" fmla="*/ 31 h 42"/>
                  <a:gd name="T28" fmla="*/ 95 w 133"/>
                  <a:gd name="T29" fmla="*/ 31 h 42"/>
                  <a:gd name="T30" fmla="*/ 93 w 133"/>
                  <a:gd name="T31" fmla="*/ 30 h 42"/>
                  <a:gd name="T32" fmla="*/ 91 w 133"/>
                  <a:gd name="T33" fmla="*/ 30 h 42"/>
                  <a:gd name="T34" fmla="*/ 90 w 133"/>
                  <a:gd name="T35" fmla="*/ 30 h 42"/>
                  <a:gd name="T36" fmla="*/ 88 w 133"/>
                  <a:gd name="T37" fmla="*/ 30 h 42"/>
                  <a:gd name="T38" fmla="*/ 86 w 133"/>
                  <a:gd name="T39" fmla="*/ 30 h 42"/>
                  <a:gd name="T40" fmla="*/ 84 w 133"/>
                  <a:gd name="T41" fmla="*/ 28 h 42"/>
                  <a:gd name="T42" fmla="*/ 82 w 133"/>
                  <a:gd name="T43" fmla="*/ 28 h 42"/>
                  <a:gd name="T44" fmla="*/ 81 w 133"/>
                  <a:gd name="T45" fmla="*/ 26 h 42"/>
                  <a:gd name="T46" fmla="*/ 77 w 133"/>
                  <a:gd name="T47" fmla="*/ 26 h 42"/>
                  <a:gd name="T48" fmla="*/ 75 w 133"/>
                  <a:gd name="T49" fmla="*/ 26 h 42"/>
                  <a:gd name="T50" fmla="*/ 74 w 133"/>
                  <a:gd name="T51" fmla="*/ 24 h 42"/>
                  <a:gd name="T52" fmla="*/ 72 w 133"/>
                  <a:gd name="T53" fmla="*/ 24 h 42"/>
                  <a:gd name="T54" fmla="*/ 68 w 133"/>
                  <a:gd name="T55" fmla="*/ 24 h 42"/>
                  <a:gd name="T56" fmla="*/ 67 w 133"/>
                  <a:gd name="T57" fmla="*/ 22 h 42"/>
                  <a:gd name="T58" fmla="*/ 63 w 133"/>
                  <a:gd name="T59" fmla="*/ 22 h 42"/>
                  <a:gd name="T60" fmla="*/ 63 w 133"/>
                  <a:gd name="T61" fmla="*/ 21 h 42"/>
                  <a:gd name="T62" fmla="*/ 60 w 133"/>
                  <a:gd name="T63" fmla="*/ 21 h 42"/>
                  <a:gd name="T64" fmla="*/ 58 w 133"/>
                  <a:gd name="T65" fmla="*/ 21 h 42"/>
                  <a:gd name="T66" fmla="*/ 56 w 133"/>
                  <a:gd name="T67" fmla="*/ 21 h 42"/>
                  <a:gd name="T68" fmla="*/ 54 w 133"/>
                  <a:gd name="T69" fmla="*/ 19 h 42"/>
                  <a:gd name="T70" fmla="*/ 51 w 133"/>
                  <a:gd name="T71" fmla="*/ 17 h 42"/>
                  <a:gd name="T72" fmla="*/ 49 w 133"/>
                  <a:gd name="T73" fmla="*/ 17 h 42"/>
                  <a:gd name="T74" fmla="*/ 44 w 133"/>
                  <a:gd name="T75" fmla="*/ 15 h 42"/>
                  <a:gd name="T76" fmla="*/ 40 w 133"/>
                  <a:gd name="T77" fmla="*/ 15 h 42"/>
                  <a:gd name="T78" fmla="*/ 33 w 133"/>
                  <a:gd name="T79" fmla="*/ 12 h 42"/>
                  <a:gd name="T80" fmla="*/ 28 w 133"/>
                  <a:gd name="T81" fmla="*/ 12 h 42"/>
                  <a:gd name="T82" fmla="*/ 23 w 133"/>
                  <a:gd name="T83" fmla="*/ 8 h 42"/>
                  <a:gd name="T84" fmla="*/ 19 w 133"/>
                  <a:gd name="T85" fmla="*/ 8 h 42"/>
                  <a:gd name="T86" fmla="*/ 14 w 133"/>
                  <a:gd name="T87" fmla="*/ 7 h 42"/>
                  <a:gd name="T88" fmla="*/ 9 w 133"/>
                  <a:gd name="T89" fmla="*/ 5 h 42"/>
                  <a:gd name="T90" fmla="*/ 7 w 133"/>
                  <a:gd name="T91" fmla="*/ 3 h 42"/>
                  <a:gd name="T92" fmla="*/ 5 w 133"/>
                  <a:gd name="T93" fmla="*/ 3 h 42"/>
                  <a:gd name="T94" fmla="*/ 2 w 133"/>
                  <a:gd name="T95" fmla="*/ 1 h 42"/>
                  <a:gd name="T96" fmla="*/ 0 w 133"/>
                  <a:gd name="T97" fmla="*/ 0 h 4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3"/>
                  <a:gd name="T148" fmla="*/ 0 h 42"/>
                  <a:gd name="T149" fmla="*/ 133 w 133"/>
                  <a:gd name="T150" fmla="*/ 42 h 4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3" h="42">
                    <a:moveTo>
                      <a:pt x="133" y="42"/>
                    </a:moveTo>
                    <a:lnTo>
                      <a:pt x="132" y="42"/>
                    </a:lnTo>
                    <a:lnTo>
                      <a:pt x="130" y="42"/>
                    </a:lnTo>
                    <a:lnTo>
                      <a:pt x="126" y="40"/>
                    </a:lnTo>
                    <a:lnTo>
                      <a:pt x="123" y="38"/>
                    </a:lnTo>
                    <a:lnTo>
                      <a:pt x="119" y="38"/>
                    </a:lnTo>
                    <a:lnTo>
                      <a:pt x="118" y="38"/>
                    </a:lnTo>
                    <a:lnTo>
                      <a:pt x="114" y="37"/>
                    </a:lnTo>
                    <a:lnTo>
                      <a:pt x="112" y="35"/>
                    </a:lnTo>
                    <a:lnTo>
                      <a:pt x="109" y="35"/>
                    </a:lnTo>
                    <a:lnTo>
                      <a:pt x="105" y="35"/>
                    </a:lnTo>
                    <a:lnTo>
                      <a:pt x="102" y="33"/>
                    </a:lnTo>
                    <a:lnTo>
                      <a:pt x="98" y="33"/>
                    </a:lnTo>
                    <a:lnTo>
                      <a:pt x="97" y="31"/>
                    </a:lnTo>
                    <a:lnTo>
                      <a:pt x="95" y="31"/>
                    </a:lnTo>
                    <a:lnTo>
                      <a:pt x="93" y="30"/>
                    </a:lnTo>
                    <a:lnTo>
                      <a:pt x="91" y="30"/>
                    </a:lnTo>
                    <a:lnTo>
                      <a:pt x="90" y="30"/>
                    </a:lnTo>
                    <a:lnTo>
                      <a:pt x="88" y="30"/>
                    </a:lnTo>
                    <a:lnTo>
                      <a:pt x="86" y="30"/>
                    </a:lnTo>
                    <a:lnTo>
                      <a:pt x="84" y="28"/>
                    </a:lnTo>
                    <a:lnTo>
                      <a:pt x="82" y="28"/>
                    </a:lnTo>
                    <a:lnTo>
                      <a:pt x="81" y="26"/>
                    </a:lnTo>
                    <a:lnTo>
                      <a:pt x="77" y="26"/>
                    </a:lnTo>
                    <a:lnTo>
                      <a:pt x="75" y="26"/>
                    </a:lnTo>
                    <a:lnTo>
                      <a:pt x="74" y="24"/>
                    </a:lnTo>
                    <a:lnTo>
                      <a:pt x="72" y="24"/>
                    </a:lnTo>
                    <a:lnTo>
                      <a:pt x="68" y="24"/>
                    </a:lnTo>
                    <a:lnTo>
                      <a:pt x="67" y="22"/>
                    </a:lnTo>
                    <a:lnTo>
                      <a:pt x="63" y="22"/>
                    </a:lnTo>
                    <a:lnTo>
                      <a:pt x="63" y="21"/>
                    </a:lnTo>
                    <a:lnTo>
                      <a:pt x="60" y="21"/>
                    </a:lnTo>
                    <a:lnTo>
                      <a:pt x="58" y="21"/>
                    </a:lnTo>
                    <a:lnTo>
                      <a:pt x="56" y="21"/>
                    </a:lnTo>
                    <a:lnTo>
                      <a:pt x="54" y="19"/>
                    </a:lnTo>
                    <a:lnTo>
                      <a:pt x="51" y="17"/>
                    </a:lnTo>
                    <a:lnTo>
                      <a:pt x="49" y="17"/>
                    </a:lnTo>
                    <a:lnTo>
                      <a:pt x="44" y="15"/>
                    </a:lnTo>
                    <a:lnTo>
                      <a:pt x="40" y="15"/>
                    </a:lnTo>
                    <a:lnTo>
                      <a:pt x="33" y="12"/>
                    </a:lnTo>
                    <a:lnTo>
                      <a:pt x="28" y="12"/>
                    </a:lnTo>
                    <a:lnTo>
                      <a:pt x="23" y="8"/>
                    </a:lnTo>
                    <a:lnTo>
                      <a:pt x="19" y="8"/>
                    </a:lnTo>
                    <a:lnTo>
                      <a:pt x="14" y="7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75" name="Freeform 208"/>
              <p:cNvSpPr>
                <a:spLocks/>
              </p:cNvSpPr>
              <p:nvPr/>
            </p:nvSpPr>
            <p:spPr bwMode="auto">
              <a:xfrm>
                <a:off x="706" y="1513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2 h 4"/>
                  <a:gd name="T4" fmla="*/ 2 w 2"/>
                  <a:gd name="T5" fmla="*/ 2 h 4"/>
                  <a:gd name="T6" fmla="*/ 2 w 2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4"/>
                  <a:gd name="T14" fmla="*/ 2 w 2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4">
                    <a:moveTo>
                      <a:pt x="0" y="4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76" name="Freeform 209"/>
              <p:cNvSpPr>
                <a:spLocks/>
              </p:cNvSpPr>
              <p:nvPr/>
            </p:nvSpPr>
            <p:spPr bwMode="auto">
              <a:xfrm>
                <a:off x="706" y="1513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2 h 4"/>
                  <a:gd name="T4" fmla="*/ 2 w 2"/>
                  <a:gd name="T5" fmla="*/ 4 h 4"/>
                  <a:gd name="T6" fmla="*/ 0 w 2"/>
                  <a:gd name="T7" fmla="*/ 4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4"/>
                  <a:gd name="T14" fmla="*/ 2 w 2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4">
                    <a:moveTo>
                      <a:pt x="2" y="0"/>
                    </a:move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77" name="Line 210"/>
              <p:cNvSpPr>
                <a:spLocks noChangeShapeType="1"/>
              </p:cNvSpPr>
              <p:nvPr/>
            </p:nvSpPr>
            <p:spPr bwMode="auto">
              <a:xfrm flipH="1">
                <a:off x="578" y="1742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78" name="Line 211"/>
              <p:cNvSpPr>
                <a:spLocks noChangeShapeType="1"/>
              </p:cNvSpPr>
              <p:nvPr/>
            </p:nvSpPr>
            <p:spPr bwMode="auto">
              <a:xfrm flipV="1">
                <a:off x="578" y="1740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79" name="Line 212"/>
              <p:cNvSpPr>
                <a:spLocks noChangeShapeType="1"/>
              </p:cNvSpPr>
              <p:nvPr/>
            </p:nvSpPr>
            <p:spPr bwMode="auto">
              <a:xfrm>
                <a:off x="567" y="1663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80" name="Freeform 213"/>
              <p:cNvSpPr>
                <a:spLocks/>
              </p:cNvSpPr>
              <p:nvPr/>
            </p:nvSpPr>
            <p:spPr bwMode="auto">
              <a:xfrm>
                <a:off x="689" y="1612"/>
                <a:ext cx="61" cy="116"/>
              </a:xfrm>
              <a:custGeom>
                <a:avLst/>
                <a:gdLst>
                  <a:gd name="T0" fmla="*/ 0 w 61"/>
                  <a:gd name="T1" fmla="*/ 116 h 116"/>
                  <a:gd name="T2" fmla="*/ 2 w 61"/>
                  <a:gd name="T3" fmla="*/ 114 h 116"/>
                  <a:gd name="T4" fmla="*/ 5 w 61"/>
                  <a:gd name="T5" fmla="*/ 112 h 116"/>
                  <a:gd name="T6" fmla="*/ 7 w 61"/>
                  <a:gd name="T7" fmla="*/ 112 h 116"/>
                  <a:gd name="T8" fmla="*/ 9 w 61"/>
                  <a:gd name="T9" fmla="*/ 109 h 116"/>
                  <a:gd name="T10" fmla="*/ 12 w 61"/>
                  <a:gd name="T11" fmla="*/ 107 h 116"/>
                  <a:gd name="T12" fmla="*/ 14 w 61"/>
                  <a:gd name="T13" fmla="*/ 103 h 116"/>
                  <a:gd name="T14" fmla="*/ 17 w 61"/>
                  <a:gd name="T15" fmla="*/ 102 h 116"/>
                  <a:gd name="T16" fmla="*/ 19 w 61"/>
                  <a:gd name="T17" fmla="*/ 98 h 116"/>
                  <a:gd name="T18" fmla="*/ 23 w 61"/>
                  <a:gd name="T19" fmla="*/ 95 h 116"/>
                  <a:gd name="T20" fmla="*/ 26 w 61"/>
                  <a:gd name="T21" fmla="*/ 91 h 116"/>
                  <a:gd name="T22" fmla="*/ 28 w 61"/>
                  <a:gd name="T23" fmla="*/ 89 h 116"/>
                  <a:gd name="T24" fmla="*/ 31 w 61"/>
                  <a:gd name="T25" fmla="*/ 84 h 116"/>
                  <a:gd name="T26" fmla="*/ 33 w 61"/>
                  <a:gd name="T27" fmla="*/ 81 h 116"/>
                  <a:gd name="T28" fmla="*/ 37 w 61"/>
                  <a:gd name="T29" fmla="*/ 77 h 116"/>
                  <a:gd name="T30" fmla="*/ 38 w 61"/>
                  <a:gd name="T31" fmla="*/ 74 h 116"/>
                  <a:gd name="T32" fmla="*/ 40 w 61"/>
                  <a:gd name="T33" fmla="*/ 68 h 116"/>
                  <a:gd name="T34" fmla="*/ 44 w 61"/>
                  <a:gd name="T35" fmla="*/ 65 h 116"/>
                  <a:gd name="T36" fmla="*/ 46 w 61"/>
                  <a:gd name="T37" fmla="*/ 61 h 116"/>
                  <a:gd name="T38" fmla="*/ 49 w 61"/>
                  <a:gd name="T39" fmla="*/ 56 h 116"/>
                  <a:gd name="T40" fmla="*/ 49 w 61"/>
                  <a:gd name="T41" fmla="*/ 52 h 116"/>
                  <a:gd name="T42" fmla="*/ 53 w 61"/>
                  <a:gd name="T43" fmla="*/ 47 h 116"/>
                  <a:gd name="T44" fmla="*/ 54 w 61"/>
                  <a:gd name="T45" fmla="*/ 44 h 116"/>
                  <a:gd name="T46" fmla="*/ 54 w 61"/>
                  <a:gd name="T47" fmla="*/ 38 h 116"/>
                  <a:gd name="T48" fmla="*/ 56 w 61"/>
                  <a:gd name="T49" fmla="*/ 37 h 116"/>
                  <a:gd name="T50" fmla="*/ 58 w 61"/>
                  <a:gd name="T51" fmla="*/ 31 h 116"/>
                  <a:gd name="T52" fmla="*/ 60 w 61"/>
                  <a:gd name="T53" fmla="*/ 28 h 116"/>
                  <a:gd name="T54" fmla="*/ 60 w 61"/>
                  <a:gd name="T55" fmla="*/ 24 h 116"/>
                  <a:gd name="T56" fmla="*/ 61 w 61"/>
                  <a:gd name="T57" fmla="*/ 21 h 116"/>
                  <a:gd name="T58" fmla="*/ 61 w 61"/>
                  <a:gd name="T59" fmla="*/ 17 h 116"/>
                  <a:gd name="T60" fmla="*/ 61 w 61"/>
                  <a:gd name="T61" fmla="*/ 14 h 116"/>
                  <a:gd name="T62" fmla="*/ 61 w 61"/>
                  <a:gd name="T63" fmla="*/ 10 h 116"/>
                  <a:gd name="T64" fmla="*/ 61 w 61"/>
                  <a:gd name="T65" fmla="*/ 9 h 116"/>
                  <a:gd name="T66" fmla="*/ 61 w 61"/>
                  <a:gd name="T67" fmla="*/ 5 h 116"/>
                  <a:gd name="T68" fmla="*/ 61 w 61"/>
                  <a:gd name="T69" fmla="*/ 3 h 116"/>
                  <a:gd name="T70" fmla="*/ 61 w 61"/>
                  <a:gd name="T71" fmla="*/ 1 h 116"/>
                  <a:gd name="T72" fmla="*/ 61 w 61"/>
                  <a:gd name="T73" fmla="*/ 0 h 1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1"/>
                  <a:gd name="T112" fmla="*/ 0 h 116"/>
                  <a:gd name="T113" fmla="*/ 61 w 61"/>
                  <a:gd name="T114" fmla="*/ 116 h 1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1" h="116">
                    <a:moveTo>
                      <a:pt x="0" y="116"/>
                    </a:moveTo>
                    <a:lnTo>
                      <a:pt x="2" y="114"/>
                    </a:lnTo>
                    <a:lnTo>
                      <a:pt x="5" y="112"/>
                    </a:lnTo>
                    <a:lnTo>
                      <a:pt x="7" y="112"/>
                    </a:lnTo>
                    <a:lnTo>
                      <a:pt x="9" y="109"/>
                    </a:lnTo>
                    <a:lnTo>
                      <a:pt x="12" y="107"/>
                    </a:lnTo>
                    <a:lnTo>
                      <a:pt x="14" y="103"/>
                    </a:lnTo>
                    <a:lnTo>
                      <a:pt x="17" y="102"/>
                    </a:lnTo>
                    <a:lnTo>
                      <a:pt x="19" y="98"/>
                    </a:lnTo>
                    <a:lnTo>
                      <a:pt x="23" y="95"/>
                    </a:lnTo>
                    <a:lnTo>
                      <a:pt x="26" y="91"/>
                    </a:lnTo>
                    <a:lnTo>
                      <a:pt x="28" y="89"/>
                    </a:lnTo>
                    <a:lnTo>
                      <a:pt x="31" y="84"/>
                    </a:lnTo>
                    <a:lnTo>
                      <a:pt x="33" y="81"/>
                    </a:lnTo>
                    <a:lnTo>
                      <a:pt x="37" y="77"/>
                    </a:lnTo>
                    <a:lnTo>
                      <a:pt x="38" y="74"/>
                    </a:lnTo>
                    <a:lnTo>
                      <a:pt x="40" y="68"/>
                    </a:lnTo>
                    <a:lnTo>
                      <a:pt x="44" y="65"/>
                    </a:lnTo>
                    <a:lnTo>
                      <a:pt x="46" y="61"/>
                    </a:lnTo>
                    <a:lnTo>
                      <a:pt x="49" y="56"/>
                    </a:lnTo>
                    <a:lnTo>
                      <a:pt x="49" y="52"/>
                    </a:lnTo>
                    <a:lnTo>
                      <a:pt x="53" y="47"/>
                    </a:lnTo>
                    <a:lnTo>
                      <a:pt x="54" y="44"/>
                    </a:lnTo>
                    <a:lnTo>
                      <a:pt x="54" y="38"/>
                    </a:lnTo>
                    <a:lnTo>
                      <a:pt x="56" y="37"/>
                    </a:lnTo>
                    <a:lnTo>
                      <a:pt x="58" y="31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61" y="21"/>
                    </a:lnTo>
                    <a:lnTo>
                      <a:pt x="61" y="17"/>
                    </a:lnTo>
                    <a:lnTo>
                      <a:pt x="61" y="14"/>
                    </a:lnTo>
                    <a:lnTo>
                      <a:pt x="61" y="10"/>
                    </a:lnTo>
                    <a:lnTo>
                      <a:pt x="61" y="9"/>
                    </a:lnTo>
                    <a:lnTo>
                      <a:pt x="61" y="5"/>
                    </a:lnTo>
                    <a:lnTo>
                      <a:pt x="61" y="3"/>
                    </a:lnTo>
                    <a:lnTo>
                      <a:pt x="61" y="1"/>
                    </a:lnTo>
                    <a:lnTo>
                      <a:pt x="6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81" name="Freeform 214"/>
              <p:cNvSpPr>
                <a:spLocks/>
              </p:cNvSpPr>
              <p:nvPr/>
            </p:nvSpPr>
            <p:spPr bwMode="auto">
              <a:xfrm>
                <a:off x="680" y="1606"/>
                <a:ext cx="42" cy="87"/>
              </a:xfrm>
              <a:custGeom>
                <a:avLst/>
                <a:gdLst>
                  <a:gd name="T0" fmla="*/ 0 w 42"/>
                  <a:gd name="T1" fmla="*/ 87 h 87"/>
                  <a:gd name="T2" fmla="*/ 2 w 42"/>
                  <a:gd name="T3" fmla="*/ 85 h 87"/>
                  <a:gd name="T4" fmla="*/ 5 w 42"/>
                  <a:gd name="T5" fmla="*/ 81 h 87"/>
                  <a:gd name="T6" fmla="*/ 9 w 42"/>
                  <a:gd name="T7" fmla="*/ 78 h 87"/>
                  <a:gd name="T8" fmla="*/ 11 w 42"/>
                  <a:gd name="T9" fmla="*/ 74 h 87"/>
                  <a:gd name="T10" fmla="*/ 14 w 42"/>
                  <a:gd name="T11" fmla="*/ 71 h 87"/>
                  <a:gd name="T12" fmla="*/ 16 w 42"/>
                  <a:gd name="T13" fmla="*/ 66 h 87"/>
                  <a:gd name="T14" fmla="*/ 18 w 42"/>
                  <a:gd name="T15" fmla="*/ 62 h 87"/>
                  <a:gd name="T16" fmla="*/ 19 w 42"/>
                  <a:gd name="T17" fmla="*/ 58 h 87"/>
                  <a:gd name="T18" fmla="*/ 23 w 42"/>
                  <a:gd name="T19" fmla="*/ 53 h 87"/>
                  <a:gd name="T20" fmla="*/ 25 w 42"/>
                  <a:gd name="T21" fmla="*/ 50 h 87"/>
                  <a:gd name="T22" fmla="*/ 26 w 42"/>
                  <a:gd name="T23" fmla="*/ 46 h 87"/>
                  <a:gd name="T24" fmla="*/ 28 w 42"/>
                  <a:gd name="T25" fmla="*/ 43 h 87"/>
                  <a:gd name="T26" fmla="*/ 32 w 42"/>
                  <a:gd name="T27" fmla="*/ 37 h 87"/>
                  <a:gd name="T28" fmla="*/ 33 w 42"/>
                  <a:gd name="T29" fmla="*/ 34 h 87"/>
                  <a:gd name="T30" fmla="*/ 35 w 42"/>
                  <a:gd name="T31" fmla="*/ 29 h 87"/>
                  <a:gd name="T32" fmla="*/ 37 w 42"/>
                  <a:gd name="T33" fmla="*/ 25 h 87"/>
                  <a:gd name="T34" fmla="*/ 37 w 42"/>
                  <a:gd name="T35" fmla="*/ 22 h 87"/>
                  <a:gd name="T36" fmla="*/ 39 w 42"/>
                  <a:gd name="T37" fmla="*/ 16 h 87"/>
                  <a:gd name="T38" fmla="*/ 40 w 42"/>
                  <a:gd name="T39" fmla="*/ 13 h 87"/>
                  <a:gd name="T40" fmla="*/ 40 w 42"/>
                  <a:gd name="T41" fmla="*/ 9 h 87"/>
                  <a:gd name="T42" fmla="*/ 40 w 42"/>
                  <a:gd name="T43" fmla="*/ 6 h 87"/>
                  <a:gd name="T44" fmla="*/ 42 w 42"/>
                  <a:gd name="T45" fmla="*/ 2 h 87"/>
                  <a:gd name="T46" fmla="*/ 42 w 42"/>
                  <a:gd name="T47" fmla="*/ 0 h 8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2"/>
                  <a:gd name="T73" fmla="*/ 0 h 87"/>
                  <a:gd name="T74" fmla="*/ 42 w 42"/>
                  <a:gd name="T75" fmla="*/ 87 h 8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2" h="87">
                    <a:moveTo>
                      <a:pt x="0" y="87"/>
                    </a:moveTo>
                    <a:lnTo>
                      <a:pt x="2" y="85"/>
                    </a:lnTo>
                    <a:lnTo>
                      <a:pt x="5" y="81"/>
                    </a:lnTo>
                    <a:lnTo>
                      <a:pt x="9" y="78"/>
                    </a:lnTo>
                    <a:lnTo>
                      <a:pt x="11" y="74"/>
                    </a:lnTo>
                    <a:lnTo>
                      <a:pt x="14" y="71"/>
                    </a:lnTo>
                    <a:lnTo>
                      <a:pt x="16" y="66"/>
                    </a:lnTo>
                    <a:lnTo>
                      <a:pt x="18" y="62"/>
                    </a:lnTo>
                    <a:lnTo>
                      <a:pt x="19" y="58"/>
                    </a:lnTo>
                    <a:lnTo>
                      <a:pt x="23" y="53"/>
                    </a:lnTo>
                    <a:lnTo>
                      <a:pt x="25" y="50"/>
                    </a:lnTo>
                    <a:lnTo>
                      <a:pt x="26" y="46"/>
                    </a:lnTo>
                    <a:lnTo>
                      <a:pt x="28" y="43"/>
                    </a:lnTo>
                    <a:lnTo>
                      <a:pt x="32" y="37"/>
                    </a:lnTo>
                    <a:lnTo>
                      <a:pt x="33" y="34"/>
                    </a:lnTo>
                    <a:lnTo>
                      <a:pt x="35" y="29"/>
                    </a:lnTo>
                    <a:lnTo>
                      <a:pt x="37" y="25"/>
                    </a:lnTo>
                    <a:lnTo>
                      <a:pt x="37" y="22"/>
                    </a:lnTo>
                    <a:lnTo>
                      <a:pt x="39" y="16"/>
                    </a:lnTo>
                    <a:lnTo>
                      <a:pt x="40" y="13"/>
                    </a:lnTo>
                    <a:lnTo>
                      <a:pt x="40" y="9"/>
                    </a:lnTo>
                    <a:lnTo>
                      <a:pt x="40" y="6"/>
                    </a:lnTo>
                    <a:lnTo>
                      <a:pt x="42" y="2"/>
                    </a:lnTo>
                    <a:lnTo>
                      <a:pt x="4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82" name="Freeform 215"/>
              <p:cNvSpPr>
                <a:spLocks/>
              </p:cNvSpPr>
              <p:nvPr/>
            </p:nvSpPr>
            <p:spPr bwMode="auto">
              <a:xfrm>
                <a:off x="687" y="1608"/>
                <a:ext cx="84" cy="137"/>
              </a:xfrm>
              <a:custGeom>
                <a:avLst/>
                <a:gdLst>
                  <a:gd name="T0" fmla="*/ 0 w 84"/>
                  <a:gd name="T1" fmla="*/ 134 h 137"/>
                  <a:gd name="T2" fmla="*/ 0 w 84"/>
                  <a:gd name="T3" fmla="*/ 136 h 137"/>
                  <a:gd name="T4" fmla="*/ 2 w 84"/>
                  <a:gd name="T5" fmla="*/ 137 h 137"/>
                  <a:gd name="T6" fmla="*/ 4 w 84"/>
                  <a:gd name="T7" fmla="*/ 137 h 137"/>
                  <a:gd name="T8" fmla="*/ 5 w 84"/>
                  <a:gd name="T9" fmla="*/ 137 h 137"/>
                  <a:gd name="T10" fmla="*/ 7 w 84"/>
                  <a:gd name="T11" fmla="*/ 137 h 137"/>
                  <a:gd name="T12" fmla="*/ 11 w 84"/>
                  <a:gd name="T13" fmla="*/ 137 h 137"/>
                  <a:gd name="T14" fmla="*/ 12 w 84"/>
                  <a:gd name="T15" fmla="*/ 136 h 137"/>
                  <a:gd name="T16" fmla="*/ 14 w 84"/>
                  <a:gd name="T17" fmla="*/ 136 h 137"/>
                  <a:gd name="T18" fmla="*/ 16 w 84"/>
                  <a:gd name="T19" fmla="*/ 134 h 137"/>
                  <a:gd name="T20" fmla="*/ 19 w 84"/>
                  <a:gd name="T21" fmla="*/ 132 h 137"/>
                  <a:gd name="T22" fmla="*/ 21 w 84"/>
                  <a:gd name="T23" fmla="*/ 130 h 137"/>
                  <a:gd name="T24" fmla="*/ 25 w 84"/>
                  <a:gd name="T25" fmla="*/ 129 h 137"/>
                  <a:gd name="T26" fmla="*/ 26 w 84"/>
                  <a:gd name="T27" fmla="*/ 127 h 137"/>
                  <a:gd name="T28" fmla="*/ 30 w 84"/>
                  <a:gd name="T29" fmla="*/ 125 h 137"/>
                  <a:gd name="T30" fmla="*/ 33 w 84"/>
                  <a:gd name="T31" fmla="*/ 122 h 137"/>
                  <a:gd name="T32" fmla="*/ 35 w 84"/>
                  <a:gd name="T33" fmla="*/ 120 h 137"/>
                  <a:gd name="T34" fmla="*/ 39 w 84"/>
                  <a:gd name="T35" fmla="*/ 116 h 137"/>
                  <a:gd name="T36" fmla="*/ 42 w 84"/>
                  <a:gd name="T37" fmla="*/ 113 h 137"/>
                  <a:gd name="T38" fmla="*/ 44 w 84"/>
                  <a:gd name="T39" fmla="*/ 109 h 137"/>
                  <a:gd name="T40" fmla="*/ 48 w 84"/>
                  <a:gd name="T41" fmla="*/ 104 h 137"/>
                  <a:gd name="T42" fmla="*/ 49 w 84"/>
                  <a:gd name="T43" fmla="*/ 100 h 137"/>
                  <a:gd name="T44" fmla="*/ 53 w 84"/>
                  <a:gd name="T45" fmla="*/ 97 h 137"/>
                  <a:gd name="T46" fmla="*/ 55 w 84"/>
                  <a:gd name="T47" fmla="*/ 93 h 137"/>
                  <a:gd name="T48" fmla="*/ 58 w 84"/>
                  <a:gd name="T49" fmla="*/ 88 h 137"/>
                  <a:gd name="T50" fmla="*/ 60 w 84"/>
                  <a:gd name="T51" fmla="*/ 85 h 137"/>
                  <a:gd name="T52" fmla="*/ 63 w 84"/>
                  <a:gd name="T53" fmla="*/ 81 h 137"/>
                  <a:gd name="T54" fmla="*/ 65 w 84"/>
                  <a:gd name="T55" fmla="*/ 76 h 137"/>
                  <a:gd name="T56" fmla="*/ 69 w 84"/>
                  <a:gd name="T57" fmla="*/ 72 h 137"/>
                  <a:gd name="T58" fmla="*/ 70 w 84"/>
                  <a:gd name="T59" fmla="*/ 67 h 137"/>
                  <a:gd name="T60" fmla="*/ 72 w 84"/>
                  <a:gd name="T61" fmla="*/ 64 h 137"/>
                  <a:gd name="T62" fmla="*/ 74 w 84"/>
                  <a:gd name="T63" fmla="*/ 58 h 137"/>
                  <a:gd name="T64" fmla="*/ 76 w 84"/>
                  <a:gd name="T65" fmla="*/ 55 h 137"/>
                  <a:gd name="T66" fmla="*/ 77 w 84"/>
                  <a:gd name="T67" fmla="*/ 49 h 137"/>
                  <a:gd name="T68" fmla="*/ 79 w 84"/>
                  <a:gd name="T69" fmla="*/ 46 h 137"/>
                  <a:gd name="T70" fmla="*/ 81 w 84"/>
                  <a:gd name="T71" fmla="*/ 41 h 137"/>
                  <a:gd name="T72" fmla="*/ 81 w 84"/>
                  <a:gd name="T73" fmla="*/ 37 h 137"/>
                  <a:gd name="T74" fmla="*/ 83 w 84"/>
                  <a:gd name="T75" fmla="*/ 34 h 137"/>
                  <a:gd name="T76" fmla="*/ 83 w 84"/>
                  <a:gd name="T77" fmla="*/ 30 h 137"/>
                  <a:gd name="T78" fmla="*/ 83 w 84"/>
                  <a:gd name="T79" fmla="*/ 27 h 137"/>
                  <a:gd name="T80" fmla="*/ 83 w 84"/>
                  <a:gd name="T81" fmla="*/ 23 h 137"/>
                  <a:gd name="T82" fmla="*/ 84 w 84"/>
                  <a:gd name="T83" fmla="*/ 20 h 137"/>
                  <a:gd name="T84" fmla="*/ 84 w 84"/>
                  <a:gd name="T85" fmla="*/ 16 h 137"/>
                  <a:gd name="T86" fmla="*/ 83 w 84"/>
                  <a:gd name="T87" fmla="*/ 14 h 137"/>
                  <a:gd name="T88" fmla="*/ 83 w 84"/>
                  <a:gd name="T89" fmla="*/ 11 h 137"/>
                  <a:gd name="T90" fmla="*/ 83 w 84"/>
                  <a:gd name="T91" fmla="*/ 9 h 137"/>
                  <a:gd name="T92" fmla="*/ 83 w 84"/>
                  <a:gd name="T93" fmla="*/ 7 h 137"/>
                  <a:gd name="T94" fmla="*/ 81 w 84"/>
                  <a:gd name="T95" fmla="*/ 5 h 137"/>
                  <a:gd name="T96" fmla="*/ 81 w 84"/>
                  <a:gd name="T97" fmla="*/ 4 h 137"/>
                  <a:gd name="T98" fmla="*/ 79 w 84"/>
                  <a:gd name="T99" fmla="*/ 2 h 137"/>
                  <a:gd name="T100" fmla="*/ 77 w 84"/>
                  <a:gd name="T101" fmla="*/ 2 h 137"/>
                  <a:gd name="T102" fmla="*/ 76 w 84"/>
                  <a:gd name="T103" fmla="*/ 2 h 137"/>
                  <a:gd name="T104" fmla="*/ 76 w 84"/>
                  <a:gd name="T105" fmla="*/ 0 h 13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4"/>
                  <a:gd name="T160" fmla="*/ 0 h 137"/>
                  <a:gd name="T161" fmla="*/ 84 w 84"/>
                  <a:gd name="T162" fmla="*/ 137 h 137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4" h="137">
                    <a:moveTo>
                      <a:pt x="0" y="134"/>
                    </a:moveTo>
                    <a:lnTo>
                      <a:pt x="0" y="136"/>
                    </a:lnTo>
                    <a:lnTo>
                      <a:pt x="2" y="137"/>
                    </a:lnTo>
                    <a:lnTo>
                      <a:pt x="4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11" y="137"/>
                    </a:lnTo>
                    <a:lnTo>
                      <a:pt x="12" y="136"/>
                    </a:lnTo>
                    <a:lnTo>
                      <a:pt x="14" y="136"/>
                    </a:lnTo>
                    <a:lnTo>
                      <a:pt x="16" y="134"/>
                    </a:lnTo>
                    <a:lnTo>
                      <a:pt x="19" y="132"/>
                    </a:lnTo>
                    <a:lnTo>
                      <a:pt x="21" y="130"/>
                    </a:lnTo>
                    <a:lnTo>
                      <a:pt x="25" y="129"/>
                    </a:lnTo>
                    <a:lnTo>
                      <a:pt x="26" y="127"/>
                    </a:lnTo>
                    <a:lnTo>
                      <a:pt x="30" y="125"/>
                    </a:lnTo>
                    <a:lnTo>
                      <a:pt x="33" y="122"/>
                    </a:lnTo>
                    <a:lnTo>
                      <a:pt x="35" y="120"/>
                    </a:lnTo>
                    <a:lnTo>
                      <a:pt x="39" y="116"/>
                    </a:lnTo>
                    <a:lnTo>
                      <a:pt x="42" y="113"/>
                    </a:lnTo>
                    <a:lnTo>
                      <a:pt x="44" y="109"/>
                    </a:lnTo>
                    <a:lnTo>
                      <a:pt x="48" y="104"/>
                    </a:lnTo>
                    <a:lnTo>
                      <a:pt x="49" y="100"/>
                    </a:lnTo>
                    <a:lnTo>
                      <a:pt x="53" y="97"/>
                    </a:lnTo>
                    <a:lnTo>
                      <a:pt x="55" y="93"/>
                    </a:lnTo>
                    <a:lnTo>
                      <a:pt x="58" y="88"/>
                    </a:lnTo>
                    <a:lnTo>
                      <a:pt x="60" y="85"/>
                    </a:lnTo>
                    <a:lnTo>
                      <a:pt x="63" y="81"/>
                    </a:lnTo>
                    <a:lnTo>
                      <a:pt x="65" y="76"/>
                    </a:lnTo>
                    <a:lnTo>
                      <a:pt x="69" y="72"/>
                    </a:lnTo>
                    <a:lnTo>
                      <a:pt x="70" y="67"/>
                    </a:lnTo>
                    <a:lnTo>
                      <a:pt x="72" y="64"/>
                    </a:lnTo>
                    <a:lnTo>
                      <a:pt x="74" y="58"/>
                    </a:lnTo>
                    <a:lnTo>
                      <a:pt x="76" y="55"/>
                    </a:lnTo>
                    <a:lnTo>
                      <a:pt x="77" y="49"/>
                    </a:lnTo>
                    <a:lnTo>
                      <a:pt x="79" y="46"/>
                    </a:lnTo>
                    <a:lnTo>
                      <a:pt x="81" y="41"/>
                    </a:lnTo>
                    <a:lnTo>
                      <a:pt x="81" y="37"/>
                    </a:lnTo>
                    <a:lnTo>
                      <a:pt x="83" y="34"/>
                    </a:lnTo>
                    <a:lnTo>
                      <a:pt x="83" y="30"/>
                    </a:lnTo>
                    <a:lnTo>
                      <a:pt x="83" y="27"/>
                    </a:lnTo>
                    <a:lnTo>
                      <a:pt x="83" y="23"/>
                    </a:lnTo>
                    <a:lnTo>
                      <a:pt x="84" y="20"/>
                    </a:lnTo>
                    <a:lnTo>
                      <a:pt x="84" y="16"/>
                    </a:lnTo>
                    <a:lnTo>
                      <a:pt x="83" y="14"/>
                    </a:lnTo>
                    <a:lnTo>
                      <a:pt x="83" y="11"/>
                    </a:lnTo>
                    <a:lnTo>
                      <a:pt x="83" y="9"/>
                    </a:lnTo>
                    <a:lnTo>
                      <a:pt x="83" y="7"/>
                    </a:lnTo>
                    <a:lnTo>
                      <a:pt x="81" y="5"/>
                    </a:lnTo>
                    <a:lnTo>
                      <a:pt x="81" y="4"/>
                    </a:lnTo>
                    <a:lnTo>
                      <a:pt x="79" y="2"/>
                    </a:lnTo>
                    <a:lnTo>
                      <a:pt x="77" y="2"/>
                    </a:lnTo>
                    <a:lnTo>
                      <a:pt x="76" y="2"/>
                    </a:lnTo>
                    <a:lnTo>
                      <a:pt x="7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83" name="Freeform 216"/>
              <p:cNvSpPr>
                <a:spLocks/>
              </p:cNvSpPr>
              <p:nvPr/>
            </p:nvSpPr>
            <p:spPr bwMode="auto">
              <a:xfrm>
                <a:off x="687" y="1605"/>
                <a:ext cx="102" cy="156"/>
              </a:xfrm>
              <a:custGeom>
                <a:avLst/>
                <a:gdLst>
                  <a:gd name="T0" fmla="*/ 0 w 102"/>
                  <a:gd name="T1" fmla="*/ 140 h 156"/>
                  <a:gd name="T2" fmla="*/ 2 w 102"/>
                  <a:gd name="T3" fmla="*/ 146 h 156"/>
                  <a:gd name="T4" fmla="*/ 2 w 102"/>
                  <a:gd name="T5" fmla="*/ 151 h 156"/>
                  <a:gd name="T6" fmla="*/ 4 w 102"/>
                  <a:gd name="T7" fmla="*/ 154 h 156"/>
                  <a:gd name="T8" fmla="*/ 7 w 102"/>
                  <a:gd name="T9" fmla="*/ 156 h 156"/>
                  <a:gd name="T10" fmla="*/ 12 w 102"/>
                  <a:gd name="T11" fmla="*/ 156 h 156"/>
                  <a:gd name="T12" fmla="*/ 18 w 102"/>
                  <a:gd name="T13" fmla="*/ 156 h 156"/>
                  <a:gd name="T14" fmla="*/ 23 w 102"/>
                  <a:gd name="T15" fmla="*/ 154 h 156"/>
                  <a:gd name="T16" fmla="*/ 28 w 102"/>
                  <a:gd name="T17" fmla="*/ 151 h 156"/>
                  <a:gd name="T18" fmla="*/ 33 w 102"/>
                  <a:gd name="T19" fmla="*/ 146 h 156"/>
                  <a:gd name="T20" fmla="*/ 39 w 102"/>
                  <a:gd name="T21" fmla="*/ 142 h 156"/>
                  <a:gd name="T22" fmla="*/ 46 w 102"/>
                  <a:gd name="T23" fmla="*/ 135 h 156"/>
                  <a:gd name="T24" fmla="*/ 53 w 102"/>
                  <a:gd name="T25" fmla="*/ 128 h 156"/>
                  <a:gd name="T26" fmla="*/ 58 w 102"/>
                  <a:gd name="T27" fmla="*/ 123 h 156"/>
                  <a:gd name="T28" fmla="*/ 65 w 102"/>
                  <a:gd name="T29" fmla="*/ 114 h 156"/>
                  <a:gd name="T30" fmla="*/ 70 w 102"/>
                  <a:gd name="T31" fmla="*/ 105 h 156"/>
                  <a:gd name="T32" fmla="*/ 76 w 102"/>
                  <a:gd name="T33" fmla="*/ 96 h 156"/>
                  <a:gd name="T34" fmla="*/ 81 w 102"/>
                  <a:gd name="T35" fmla="*/ 86 h 156"/>
                  <a:gd name="T36" fmla="*/ 86 w 102"/>
                  <a:gd name="T37" fmla="*/ 75 h 156"/>
                  <a:gd name="T38" fmla="*/ 90 w 102"/>
                  <a:gd name="T39" fmla="*/ 67 h 156"/>
                  <a:gd name="T40" fmla="*/ 95 w 102"/>
                  <a:gd name="T41" fmla="*/ 58 h 156"/>
                  <a:gd name="T42" fmla="*/ 97 w 102"/>
                  <a:gd name="T43" fmla="*/ 49 h 156"/>
                  <a:gd name="T44" fmla="*/ 99 w 102"/>
                  <a:gd name="T45" fmla="*/ 40 h 156"/>
                  <a:gd name="T46" fmla="*/ 100 w 102"/>
                  <a:gd name="T47" fmla="*/ 31 h 156"/>
                  <a:gd name="T48" fmla="*/ 102 w 102"/>
                  <a:gd name="T49" fmla="*/ 26 h 156"/>
                  <a:gd name="T50" fmla="*/ 102 w 102"/>
                  <a:gd name="T51" fmla="*/ 19 h 156"/>
                  <a:gd name="T52" fmla="*/ 100 w 102"/>
                  <a:gd name="T53" fmla="*/ 14 h 156"/>
                  <a:gd name="T54" fmla="*/ 100 w 102"/>
                  <a:gd name="T55" fmla="*/ 8 h 156"/>
                  <a:gd name="T56" fmla="*/ 99 w 102"/>
                  <a:gd name="T57" fmla="*/ 5 h 156"/>
                  <a:gd name="T58" fmla="*/ 95 w 102"/>
                  <a:gd name="T59" fmla="*/ 1 h 156"/>
                  <a:gd name="T60" fmla="*/ 91 w 102"/>
                  <a:gd name="T61" fmla="*/ 1 h 156"/>
                  <a:gd name="T62" fmla="*/ 88 w 102"/>
                  <a:gd name="T63" fmla="*/ 0 h 156"/>
                  <a:gd name="T64" fmla="*/ 83 w 102"/>
                  <a:gd name="T65" fmla="*/ 1 h 156"/>
                  <a:gd name="T66" fmla="*/ 79 w 102"/>
                  <a:gd name="T67" fmla="*/ 3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2"/>
                  <a:gd name="T103" fmla="*/ 0 h 156"/>
                  <a:gd name="T104" fmla="*/ 102 w 102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2" h="156">
                    <a:moveTo>
                      <a:pt x="0" y="139"/>
                    </a:moveTo>
                    <a:lnTo>
                      <a:pt x="0" y="140"/>
                    </a:lnTo>
                    <a:lnTo>
                      <a:pt x="0" y="144"/>
                    </a:lnTo>
                    <a:lnTo>
                      <a:pt x="2" y="146"/>
                    </a:lnTo>
                    <a:lnTo>
                      <a:pt x="2" y="149"/>
                    </a:lnTo>
                    <a:lnTo>
                      <a:pt x="2" y="151"/>
                    </a:lnTo>
                    <a:lnTo>
                      <a:pt x="4" y="151"/>
                    </a:lnTo>
                    <a:lnTo>
                      <a:pt x="4" y="154"/>
                    </a:lnTo>
                    <a:lnTo>
                      <a:pt x="7" y="154"/>
                    </a:lnTo>
                    <a:lnTo>
                      <a:pt x="7" y="156"/>
                    </a:lnTo>
                    <a:lnTo>
                      <a:pt x="11" y="156"/>
                    </a:lnTo>
                    <a:lnTo>
                      <a:pt x="12" y="156"/>
                    </a:lnTo>
                    <a:lnTo>
                      <a:pt x="16" y="156"/>
                    </a:lnTo>
                    <a:lnTo>
                      <a:pt x="18" y="156"/>
                    </a:lnTo>
                    <a:lnTo>
                      <a:pt x="19" y="154"/>
                    </a:lnTo>
                    <a:lnTo>
                      <a:pt x="23" y="154"/>
                    </a:lnTo>
                    <a:lnTo>
                      <a:pt x="25" y="153"/>
                    </a:lnTo>
                    <a:lnTo>
                      <a:pt x="28" y="151"/>
                    </a:lnTo>
                    <a:lnTo>
                      <a:pt x="30" y="149"/>
                    </a:lnTo>
                    <a:lnTo>
                      <a:pt x="33" y="146"/>
                    </a:lnTo>
                    <a:lnTo>
                      <a:pt x="37" y="144"/>
                    </a:lnTo>
                    <a:lnTo>
                      <a:pt x="39" y="142"/>
                    </a:lnTo>
                    <a:lnTo>
                      <a:pt x="42" y="139"/>
                    </a:lnTo>
                    <a:lnTo>
                      <a:pt x="46" y="135"/>
                    </a:lnTo>
                    <a:lnTo>
                      <a:pt x="49" y="132"/>
                    </a:lnTo>
                    <a:lnTo>
                      <a:pt x="53" y="128"/>
                    </a:lnTo>
                    <a:lnTo>
                      <a:pt x="55" y="125"/>
                    </a:lnTo>
                    <a:lnTo>
                      <a:pt x="58" y="123"/>
                    </a:lnTo>
                    <a:lnTo>
                      <a:pt x="62" y="118"/>
                    </a:lnTo>
                    <a:lnTo>
                      <a:pt x="65" y="114"/>
                    </a:lnTo>
                    <a:lnTo>
                      <a:pt x="67" y="109"/>
                    </a:lnTo>
                    <a:lnTo>
                      <a:pt x="70" y="105"/>
                    </a:lnTo>
                    <a:lnTo>
                      <a:pt x="74" y="100"/>
                    </a:lnTo>
                    <a:lnTo>
                      <a:pt x="76" y="96"/>
                    </a:lnTo>
                    <a:lnTo>
                      <a:pt x="79" y="89"/>
                    </a:lnTo>
                    <a:lnTo>
                      <a:pt x="81" y="86"/>
                    </a:lnTo>
                    <a:lnTo>
                      <a:pt x="83" y="81"/>
                    </a:lnTo>
                    <a:lnTo>
                      <a:pt x="86" y="75"/>
                    </a:lnTo>
                    <a:lnTo>
                      <a:pt x="88" y="72"/>
                    </a:lnTo>
                    <a:lnTo>
                      <a:pt x="90" y="67"/>
                    </a:lnTo>
                    <a:lnTo>
                      <a:pt x="91" y="63"/>
                    </a:lnTo>
                    <a:lnTo>
                      <a:pt x="95" y="58"/>
                    </a:lnTo>
                    <a:lnTo>
                      <a:pt x="95" y="52"/>
                    </a:lnTo>
                    <a:lnTo>
                      <a:pt x="97" y="49"/>
                    </a:lnTo>
                    <a:lnTo>
                      <a:pt x="99" y="44"/>
                    </a:lnTo>
                    <a:lnTo>
                      <a:pt x="99" y="40"/>
                    </a:lnTo>
                    <a:lnTo>
                      <a:pt x="100" y="37"/>
                    </a:lnTo>
                    <a:lnTo>
                      <a:pt x="100" y="31"/>
                    </a:lnTo>
                    <a:lnTo>
                      <a:pt x="100" y="28"/>
                    </a:lnTo>
                    <a:lnTo>
                      <a:pt x="102" y="26"/>
                    </a:lnTo>
                    <a:lnTo>
                      <a:pt x="102" y="23"/>
                    </a:lnTo>
                    <a:lnTo>
                      <a:pt x="102" y="19"/>
                    </a:lnTo>
                    <a:lnTo>
                      <a:pt x="102" y="16"/>
                    </a:lnTo>
                    <a:lnTo>
                      <a:pt x="100" y="14"/>
                    </a:lnTo>
                    <a:lnTo>
                      <a:pt x="100" y="10"/>
                    </a:lnTo>
                    <a:lnTo>
                      <a:pt x="100" y="8"/>
                    </a:lnTo>
                    <a:lnTo>
                      <a:pt x="99" y="7"/>
                    </a:lnTo>
                    <a:lnTo>
                      <a:pt x="99" y="5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3" y="1"/>
                    </a:lnTo>
                    <a:lnTo>
                      <a:pt x="91" y="1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1" y="1"/>
                    </a:lnTo>
                    <a:lnTo>
                      <a:pt x="79" y="3"/>
                    </a:lnTo>
                    <a:lnTo>
                      <a:pt x="76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84" name="Freeform 217"/>
              <p:cNvSpPr>
                <a:spLocks/>
              </p:cNvSpPr>
              <p:nvPr/>
            </p:nvSpPr>
            <p:spPr bwMode="auto">
              <a:xfrm>
                <a:off x="685" y="1599"/>
                <a:ext cx="115" cy="173"/>
              </a:xfrm>
              <a:custGeom>
                <a:avLst/>
                <a:gdLst>
                  <a:gd name="T0" fmla="*/ 92 w 115"/>
                  <a:gd name="T1" fmla="*/ 2 h 173"/>
                  <a:gd name="T2" fmla="*/ 95 w 115"/>
                  <a:gd name="T3" fmla="*/ 2 h 173"/>
                  <a:gd name="T4" fmla="*/ 101 w 115"/>
                  <a:gd name="T5" fmla="*/ 0 h 173"/>
                  <a:gd name="T6" fmla="*/ 104 w 115"/>
                  <a:gd name="T7" fmla="*/ 2 h 173"/>
                  <a:gd name="T8" fmla="*/ 108 w 115"/>
                  <a:gd name="T9" fmla="*/ 4 h 173"/>
                  <a:gd name="T10" fmla="*/ 111 w 115"/>
                  <a:gd name="T11" fmla="*/ 6 h 173"/>
                  <a:gd name="T12" fmla="*/ 111 w 115"/>
                  <a:gd name="T13" fmla="*/ 11 h 173"/>
                  <a:gd name="T14" fmla="*/ 115 w 115"/>
                  <a:gd name="T15" fmla="*/ 16 h 173"/>
                  <a:gd name="T16" fmla="*/ 115 w 115"/>
                  <a:gd name="T17" fmla="*/ 22 h 173"/>
                  <a:gd name="T18" fmla="*/ 115 w 115"/>
                  <a:gd name="T19" fmla="*/ 29 h 173"/>
                  <a:gd name="T20" fmla="*/ 113 w 115"/>
                  <a:gd name="T21" fmla="*/ 36 h 173"/>
                  <a:gd name="T22" fmla="*/ 111 w 115"/>
                  <a:gd name="T23" fmla="*/ 44 h 173"/>
                  <a:gd name="T24" fmla="*/ 109 w 115"/>
                  <a:gd name="T25" fmla="*/ 53 h 173"/>
                  <a:gd name="T26" fmla="*/ 106 w 115"/>
                  <a:gd name="T27" fmla="*/ 62 h 173"/>
                  <a:gd name="T28" fmla="*/ 102 w 115"/>
                  <a:gd name="T29" fmla="*/ 73 h 173"/>
                  <a:gd name="T30" fmla="*/ 97 w 115"/>
                  <a:gd name="T31" fmla="*/ 81 h 173"/>
                  <a:gd name="T32" fmla="*/ 93 w 115"/>
                  <a:gd name="T33" fmla="*/ 92 h 173"/>
                  <a:gd name="T34" fmla="*/ 88 w 115"/>
                  <a:gd name="T35" fmla="*/ 102 h 173"/>
                  <a:gd name="T36" fmla="*/ 83 w 115"/>
                  <a:gd name="T37" fmla="*/ 111 h 173"/>
                  <a:gd name="T38" fmla="*/ 76 w 115"/>
                  <a:gd name="T39" fmla="*/ 122 h 173"/>
                  <a:gd name="T40" fmla="*/ 71 w 115"/>
                  <a:gd name="T41" fmla="*/ 131 h 173"/>
                  <a:gd name="T42" fmla="*/ 64 w 115"/>
                  <a:gd name="T43" fmla="*/ 138 h 173"/>
                  <a:gd name="T44" fmla="*/ 57 w 115"/>
                  <a:gd name="T45" fmla="*/ 146 h 173"/>
                  <a:gd name="T46" fmla="*/ 50 w 115"/>
                  <a:gd name="T47" fmla="*/ 152 h 173"/>
                  <a:gd name="T48" fmla="*/ 44 w 115"/>
                  <a:gd name="T49" fmla="*/ 159 h 173"/>
                  <a:gd name="T50" fmla="*/ 37 w 115"/>
                  <a:gd name="T51" fmla="*/ 164 h 173"/>
                  <a:gd name="T52" fmla="*/ 32 w 115"/>
                  <a:gd name="T53" fmla="*/ 167 h 173"/>
                  <a:gd name="T54" fmla="*/ 27 w 115"/>
                  <a:gd name="T55" fmla="*/ 171 h 173"/>
                  <a:gd name="T56" fmla="*/ 21 w 115"/>
                  <a:gd name="T57" fmla="*/ 173 h 173"/>
                  <a:gd name="T58" fmla="*/ 16 w 115"/>
                  <a:gd name="T59" fmla="*/ 173 h 173"/>
                  <a:gd name="T60" fmla="*/ 13 w 115"/>
                  <a:gd name="T61" fmla="*/ 173 h 173"/>
                  <a:gd name="T62" fmla="*/ 9 w 115"/>
                  <a:gd name="T63" fmla="*/ 173 h 173"/>
                  <a:gd name="T64" fmla="*/ 6 w 115"/>
                  <a:gd name="T65" fmla="*/ 169 h 173"/>
                  <a:gd name="T66" fmla="*/ 4 w 115"/>
                  <a:gd name="T67" fmla="*/ 166 h 173"/>
                  <a:gd name="T68" fmla="*/ 2 w 115"/>
                  <a:gd name="T69" fmla="*/ 160 h 173"/>
                  <a:gd name="T70" fmla="*/ 0 w 115"/>
                  <a:gd name="T71" fmla="*/ 155 h 173"/>
                  <a:gd name="T72" fmla="*/ 0 w 115"/>
                  <a:gd name="T73" fmla="*/ 148 h 173"/>
                  <a:gd name="T74" fmla="*/ 2 w 115"/>
                  <a:gd name="T75" fmla="*/ 141 h 173"/>
                  <a:gd name="T76" fmla="*/ 4 w 115"/>
                  <a:gd name="T77" fmla="*/ 134 h 173"/>
                  <a:gd name="T78" fmla="*/ 6 w 115"/>
                  <a:gd name="T79" fmla="*/ 125 h 17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15"/>
                  <a:gd name="T121" fmla="*/ 0 h 173"/>
                  <a:gd name="T122" fmla="*/ 115 w 115"/>
                  <a:gd name="T123" fmla="*/ 173 h 17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15" h="173">
                    <a:moveTo>
                      <a:pt x="88" y="4"/>
                    </a:moveTo>
                    <a:lnTo>
                      <a:pt x="92" y="2"/>
                    </a:lnTo>
                    <a:lnTo>
                      <a:pt x="93" y="2"/>
                    </a:lnTo>
                    <a:lnTo>
                      <a:pt x="95" y="2"/>
                    </a:lnTo>
                    <a:lnTo>
                      <a:pt x="97" y="0"/>
                    </a:lnTo>
                    <a:lnTo>
                      <a:pt x="101" y="0"/>
                    </a:lnTo>
                    <a:lnTo>
                      <a:pt x="102" y="2"/>
                    </a:lnTo>
                    <a:lnTo>
                      <a:pt x="104" y="2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09" y="6"/>
                    </a:lnTo>
                    <a:lnTo>
                      <a:pt x="111" y="6"/>
                    </a:lnTo>
                    <a:lnTo>
                      <a:pt x="111" y="7"/>
                    </a:lnTo>
                    <a:lnTo>
                      <a:pt x="111" y="11"/>
                    </a:lnTo>
                    <a:lnTo>
                      <a:pt x="113" y="13"/>
                    </a:lnTo>
                    <a:lnTo>
                      <a:pt x="115" y="16"/>
                    </a:lnTo>
                    <a:lnTo>
                      <a:pt x="115" y="18"/>
                    </a:lnTo>
                    <a:lnTo>
                      <a:pt x="115" y="22"/>
                    </a:lnTo>
                    <a:lnTo>
                      <a:pt x="115" y="25"/>
                    </a:lnTo>
                    <a:lnTo>
                      <a:pt x="115" y="29"/>
                    </a:lnTo>
                    <a:lnTo>
                      <a:pt x="115" y="32"/>
                    </a:lnTo>
                    <a:lnTo>
                      <a:pt x="113" y="36"/>
                    </a:lnTo>
                    <a:lnTo>
                      <a:pt x="111" y="41"/>
                    </a:lnTo>
                    <a:lnTo>
                      <a:pt x="111" y="44"/>
                    </a:lnTo>
                    <a:lnTo>
                      <a:pt x="111" y="50"/>
                    </a:lnTo>
                    <a:lnTo>
                      <a:pt x="109" y="53"/>
                    </a:lnTo>
                    <a:lnTo>
                      <a:pt x="108" y="58"/>
                    </a:lnTo>
                    <a:lnTo>
                      <a:pt x="106" y="62"/>
                    </a:lnTo>
                    <a:lnTo>
                      <a:pt x="104" y="67"/>
                    </a:lnTo>
                    <a:lnTo>
                      <a:pt x="102" y="73"/>
                    </a:lnTo>
                    <a:lnTo>
                      <a:pt x="101" y="76"/>
                    </a:lnTo>
                    <a:lnTo>
                      <a:pt x="97" y="81"/>
                    </a:lnTo>
                    <a:lnTo>
                      <a:pt x="95" y="87"/>
                    </a:lnTo>
                    <a:lnTo>
                      <a:pt x="93" y="92"/>
                    </a:lnTo>
                    <a:lnTo>
                      <a:pt x="92" y="95"/>
                    </a:lnTo>
                    <a:lnTo>
                      <a:pt x="88" y="102"/>
                    </a:lnTo>
                    <a:lnTo>
                      <a:pt x="85" y="106"/>
                    </a:lnTo>
                    <a:lnTo>
                      <a:pt x="83" y="111"/>
                    </a:lnTo>
                    <a:lnTo>
                      <a:pt x="79" y="116"/>
                    </a:lnTo>
                    <a:lnTo>
                      <a:pt x="76" y="122"/>
                    </a:lnTo>
                    <a:lnTo>
                      <a:pt x="74" y="125"/>
                    </a:lnTo>
                    <a:lnTo>
                      <a:pt x="71" y="131"/>
                    </a:lnTo>
                    <a:lnTo>
                      <a:pt x="67" y="134"/>
                    </a:lnTo>
                    <a:lnTo>
                      <a:pt x="64" y="138"/>
                    </a:lnTo>
                    <a:lnTo>
                      <a:pt x="60" y="141"/>
                    </a:lnTo>
                    <a:lnTo>
                      <a:pt x="57" y="146"/>
                    </a:lnTo>
                    <a:lnTo>
                      <a:pt x="53" y="148"/>
                    </a:lnTo>
                    <a:lnTo>
                      <a:pt x="50" y="152"/>
                    </a:lnTo>
                    <a:lnTo>
                      <a:pt x="48" y="155"/>
                    </a:lnTo>
                    <a:lnTo>
                      <a:pt x="44" y="159"/>
                    </a:lnTo>
                    <a:lnTo>
                      <a:pt x="41" y="160"/>
                    </a:lnTo>
                    <a:lnTo>
                      <a:pt x="37" y="164"/>
                    </a:lnTo>
                    <a:lnTo>
                      <a:pt x="35" y="166"/>
                    </a:lnTo>
                    <a:lnTo>
                      <a:pt x="32" y="167"/>
                    </a:lnTo>
                    <a:lnTo>
                      <a:pt x="28" y="169"/>
                    </a:lnTo>
                    <a:lnTo>
                      <a:pt x="27" y="171"/>
                    </a:lnTo>
                    <a:lnTo>
                      <a:pt x="23" y="173"/>
                    </a:lnTo>
                    <a:lnTo>
                      <a:pt x="21" y="173"/>
                    </a:lnTo>
                    <a:lnTo>
                      <a:pt x="18" y="173"/>
                    </a:lnTo>
                    <a:lnTo>
                      <a:pt x="16" y="173"/>
                    </a:lnTo>
                    <a:lnTo>
                      <a:pt x="14" y="173"/>
                    </a:lnTo>
                    <a:lnTo>
                      <a:pt x="13" y="173"/>
                    </a:lnTo>
                    <a:lnTo>
                      <a:pt x="11" y="173"/>
                    </a:lnTo>
                    <a:lnTo>
                      <a:pt x="9" y="173"/>
                    </a:lnTo>
                    <a:lnTo>
                      <a:pt x="7" y="171"/>
                    </a:lnTo>
                    <a:lnTo>
                      <a:pt x="6" y="169"/>
                    </a:lnTo>
                    <a:lnTo>
                      <a:pt x="4" y="167"/>
                    </a:lnTo>
                    <a:lnTo>
                      <a:pt x="4" y="166"/>
                    </a:lnTo>
                    <a:lnTo>
                      <a:pt x="4" y="164"/>
                    </a:lnTo>
                    <a:lnTo>
                      <a:pt x="2" y="160"/>
                    </a:lnTo>
                    <a:lnTo>
                      <a:pt x="2" y="157"/>
                    </a:lnTo>
                    <a:lnTo>
                      <a:pt x="0" y="155"/>
                    </a:lnTo>
                    <a:lnTo>
                      <a:pt x="0" y="152"/>
                    </a:lnTo>
                    <a:lnTo>
                      <a:pt x="0" y="148"/>
                    </a:lnTo>
                    <a:lnTo>
                      <a:pt x="0" y="145"/>
                    </a:lnTo>
                    <a:lnTo>
                      <a:pt x="2" y="141"/>
                    </a:lnTo>
                    <a:lnTo>
                      <a:pt x="2" y="138"/>
                    </a:lnTo>
                    <a:lnTo>
                      <a:pt x="4" y="134"/>
                    </a:lnTo>
                    <a:lnTo>
                      <a:pt x="4" y="129"/>
                    </a:lnTo>
                    <a:lnTo>
                      <a:pt x="6" y="125"/>
                    </a:lnTo>
                    <a:lnTo>
                      <a:pt x="7" y="11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85" name="Freeform 218"/>
              <p:cNvSpPr>
                <a:spLocks/>
              </p:cNvSpPr>
              <p:nvPr/>
            </p:nvSpPr>
            <p:spPr bwMode="auto">
              <a:xfrm>
                <a:off x="625" y="1561"/>
                <a:ext cx="51" cy="103"/>
              </a:xfrm>
              <a:custGeom>
                <a:avLst/>
                <a:gdLst>
                  <a:gd name="T0" fmla="*/ 0 w 51"/>
                  <a:gd name="T1" fmla="*/ 103 h 103"/>
                  <a:gd name="T2" fmla="*/ 2 w 51"/>
                  <a:gd name="T3" fmla="*/ 103 h 103"/>
                  <a:gd name="T4" fmla="*/ 4 w 51"/>
                  <a:gd name="T5" fmla="*/ 98 h 103"/>
                  <a:gd name="T6" fmla="*/ 8 w 51"/>
                  <a:gd name="T7" fmla="*/ 93 h 103"/>
                  <a:gd name="T8" fmla="*/ 11 w 51"/>
                  <a:gd name="T9" fmla="*/ 89 h 103"/>
                  <a:gd name="T10" fmla="*/ 15 w 51"/>
                  <a:gd name="T11" fmla="*/ 84 h 103"/>
                  <a:gd name="T12" fmla="*/ 16 w 51"/>
                  <a:gd name="T13" fmla="*/ 79 h 103"/>
                  <a:gd name="T14" fmla="*/ 20 w 51"/>
                  <a:gd name="T15" fmla="*/ 75 h 103"/>
                  <a:gd name="T16" fmla="*/ 23 w 51"/>
                  <a:gd name="T17" fmla="*/ 70 h 103"/>
                  <a:gd name="T18" fmla="*/ 25 w 51"/>
                  <a:gd name="T19" fmla="*/ 63 h 103"/>
                  <a:gd name="T20" fmla="*/ 29 w 51"/>
                  <a:gd name="T21" fmla="*/ 60 h 103"/>
                  <a:gd name="T22" fmla="*/ 30 w 51"/>
                  <a:gd name="T23" fmla="*/ 54 h 103"/>
                  <a:gd name="T24" fmla="*/ 34 w 51"/>
                  <a:gd name="T25" fmla="*/ 49 h 103"/>
                  <a:gd name="T26" fmla="*/ 37 w 51"/>
                  <a:gd name="T27" fmla="*/ 44 h 103"/>
                  <a:gd name="T28" fmla="*/ 39 w 51"/>
                  <a:gd name="T29" fmla="*/ 38 h 103"/>
                  <a:gd name="T30" fmla="*/ 41 w 51"/>
                  <a:gd name="T31" fmla="*/ 35 h 103"/>
                  <a:gd name="T32" fmla="*/ 43 w 51"/>
                  <a:gd name="T33" fmla="*/ 28 h 103"/>
                  <a:gd name="T34" fmla="*/ 44 w 51"/>
                  <a:gd name="T35" fmla="*/ 24 h 103"/>
                  <a:gd name="T36" fmla="*/ 46 w 51"/>
                  <a:gd name="T37" fmla="*/ 19 h 103"/>
                  <a:gd name="T38" fmla="*/ 48 w 51"/>
                  <a:gd name="T39" fmla="*/ 14 h 103"/>
                  <a:gd name="T40" fmla="*/ 48 w 51"/>
                  <a:gd name="T41" fmla="*/ 10 h 103"/>
                  <a:gd name="T42" fmla="*/ 50 w 51"/>
                  <a:gd name="T43" fmla="*/ 5 h 103"/>
                  <a:gd name="T44" fmla="*/ 51 w 51"/>
                  <a:gd name="T45" fmla="*/ 0 h 10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1"/>
                  <a:gd name="T70" fmla="*/ 0 h 103"/>
                  <a:gd name="T71" fmla="*/ 51 w 51"/>
                  <a:gd name="T72" fmla="*/ 103 h 10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1" h="103">
                    <a:moveTo>
                      <a:pt x="0" y="103"/>
                    </a:moveTo>
                    <a:lnTo>
                      <a:pt x="2" y="103"/>
                    </a:lnTo>
                    <a:lnTo>
                      <a:pt x="4" y="98"/>
                    </a:lnTo>
                    <a:lnTo>
                      <a:pt x="8" y="93"/>
                    </a:lnTo>
                    <a:lnTo>
                      <a:pt x="11" y="89"/>
                    </a:lnTo>
                    <a:lnTo>
                      <a:pt x="15" y="84"/>
                    </a:lnTo>
                    <a:lnTo>
                      <a:pt x="16" y="79"/>
                    </a:lnTo>
                    <a:lnTo>
                      <a:pt x="20" y="75"/>
                    </a:lnTo>
                    <a:lnTo>
                      <a:pt x="23" y="70"/>
                    </a:lnTo>
                    <a:lnTo>
                      <a:pt x="25" y="63"/>
                    </a:lnTo>
                    <a:lnTo>
                      <a:pt x="29" y="60"/>
                    </a:lnTo>
                    <a:lnTo>
                      <a:pt x="30" y="54"/>
                    </a:lnTo>
                    <a:lnTo>
                      <a:pt x="34" y="49"/>
                    </a:lnTo>
                    <a:lnTo>
                      <a:pt x="37" y="44"/>
                    </a:lnTo>
                    <a:lnTo>
                      <a:pt x="39" y="38"/>
                    </a:lnTo>
                    <a:lnTo>
                      <a:pt x="41" y="35"/>
                    </a:lnTo>
                    <a:lnTo>
                      <a:pt x="43" y="28"/>
                    </a:lnTo>
                    <a:lnTo>
                      <a:pt x="44" y="24"/>
                    </a:lnTo>
                    <a:lnTo>
                      <a:pt x="46" y="19"/>
                    </a:lnTo>
                    <a:lnTo>
                      <a:pt x="48" y="14"/>
                    </a:lnTo>
                    <a:lnTo>
                      <a:pt x="48" y="10"/>
                    </a:lnTo>
                    <a:lnTo>
                      <a:pt x="50" y="5"/>
                    </a:lnTo>
                    <a:lnTo>
                      <a:pt x="5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86" name="Freeform 219"/>
              <p:cNvSpPr>
                <a:spLocks/>
              </p:cNvSpPr>
              <p:nvPr/>
            </p:nvSpPr>
            <p:spPr bwMode="auto">
              <a:xfrm>
                <a:off x="392" y="1369"/>
                <a:ext cx="98" cy="209"/>
              </a:xfrm>
              <a:custGeom>
                <a:avLst/>
                <a:gdLst>
                  <a:gd name="T0" fmla="*/ 0 w 98"/>
                  <a:gd name="T1" fmla="*/ 209 h 209"/>
                  <a:gd name="T2" fmla="*/ 5 w 98"/>
                  <a:gd name="T3" fmla="*/ 202 h 209"/>
                  <a:gd name="T4" fmla="*/ 8 w 98"/>
                  <a:gd name="T5" fmla="*/ 197 h 209"/>
                  <a:gd name="T6" fmla="*/ 14 w 98"/>
                  <a:gd name="T7" fmla="*/ 192 h 209"/>
                  <a:gd name="T8" fmla="*/ 17 w 98"/>
                  <a:gd name="T9" fmla="*/ 185 h 209"/>
                  <a:gd name="T10" fmla="*/ 22 w 98"/>
                  <a:gd name="T11" fmla="*/ 179 h 209"/>
                  <a:gd name="T12" fmla="*/ 26 w 98"/>
                  <a:gd name="T13" fmla="*/ 174 h 209"/>
                  <a:gd name="T14" fmla="*/ 29 w 98"/>
                  <a:gd name="T15" fmla="*/ 167 h 209"/>
                  <a:gd name="T16" fmla="*/ 35 w 98"/>
                  <a:gd name="T17" fmla="*/ 160 h 209"/>
                  <a:gd name="T18" fmla="*/ 38 w 98"/>
                  <a:gd name="T19" fmla="*/ 153 h 209"/>
                  <a:gd name="T20" fmla="*/ 44 w 98"/>
                  <a:gd name="T21" fmla="*/ 148 h 209"/>
                  <a:gd name="T22" fmla="*/ 47 w 98"/>
                  <a:gd name="T23" fmla="*/ 141 h 209"/>
                  <a:gd name="T24" fmla="*/ 51 w 98"/>
                  <a:gd name="T25" fmla="*/ 132 h 209"/>
                  <a:gd name="T26" fmla="*/ 54 w 98"/>
                  <a:gd name="T27" fmla="*/ 127 h 209"/>
                  <a:gd name="T28" fmla="*/ 58 w 98"/>
                  <a:gd name="T29" fmla="*/ 120 h 209"/>
                  <a:gd name="T30" fmla="*/ 61 w 98"/>
                  <a:gd name="T31" fmla="*/ 113 h 209"/>
                  <a:gd name="T32" fmla="*/ 65 w 98"/>
                  <a:gd name="T33" fmla="*/ 106 h 209"/>
                  <a:gd name="T34" fmla="*/ 68 w 98"/>
                  <a:gd name="T35" fmla="*/ 99 h 209"/>
                  <a:gd name="T36" fmla="*/ 70 w 98"/>
                  <a:gd name="T37" fmla="*/ 91 h 209"/>
                  <a:gd name="T38" fmla="*/ 73 w 98"/>
                  <a:gd name="T39" fmla="*/ 86 h 209"/>
                  <a:gd name="T40" fmla="*/ 77 w 98"/>
                  <a:gd name="T41" fmla="*/ 79 h 209"/>
                  <a:gd name="T42" fmla="*/ 79 w 98"/>
                  <a:gd name="T43" fmla="*/ 72 h 209"/>
                  <a:gd name="T44" fmla="*/ 82 w 98"/>
                  <a:gd name="T45" fmla="*/ 65 h 209"/>
                  <a:gd name="T46" fmla="*/ 84 w 98"/>
                  <a:gd name="T47" fmla="*/ 60 h 209"/>
                  <a:gd name="T48" fmla="*/ 86 w 98"/>
                  <a:gd name="T49" fmla="*/ 53 h 209"/>
                  <a:gd name="T50" fmla="*/ 88 w 98"/>
                  <a:gd name="T51" fmla="*/ 46 h 209"/>
                  <a:gd name="T52" fmla="*/ 91 w 98"/>
                  <a:gd name="T53" fmla="*/ 39 h 209"/>
                  <a:gd name="T54" fmla="*/ 91 w 98"/>
                  <a:gd name="T55" fmla="*/ 33 h 209"/>
                  <a:gd name="T56" fmla="*/ 95 w 98"/>
                  <a:gd name="T57" fmla="*/ 26 h 209"/>
                  <a:gd name="T58" fmla="*/ 95 w 98"/>
                  <a:gd name="T59" fmla="*/ 21 h 209"/>
                  <a:gd name="T60" fmla="*/ 96 w 98"/>
                  <a:gd name="T61" fmla="*/ 16 h 209"/>
                  <a:gd name="T62" fmla="*/ 96 w 98"/>
                  <a:gd name="T63" fmla="*/ 11 h 209"/>
                  <a:gd name="T64" fmla="*/ 96 w 98"/>
                  <a:gd name="T65" fmla="*/ 5 h 209"/>
                  <a:gd name="T66" fmla="*/ 98 w 98"/>
                  <a:gd name="T67" fmla="*/ 0 h 20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8"/>
                  <a:gd name="T103" fmla="*/ 0 h 209"/>
                  <a:gd name="T104" fmla="*/ 98 w 98"/>
                  <a:gd name="T105" fmla="*/ 209 h 20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8" h="209">
                    <a:moveTo>
                      <a:pt x="0" y="209"/>
                    </a:moveTo>
                    <a:lnTo>
                      <a:pt x="5" y="202"/>
                    </a:lnTo>
                    <a:lnTo>
                      <a:pt x="8" y="197"/>
                    </a:lnTo>
                    <a:lnTo>
                      <a:pt x="14" y="192"/>
                    </a:lnTo>
                    <a:lnTo>
                      <a:pt x="17" y="185"/>
                    </a:lnTo>
                    <a:lnTo>
                      <a:pt x="22" y="179"/>
                    </a:lnTo>
                    <a:lnTo>
                      <a:pt x="26" y="174"/>
                    </a:lnTo>
                    <a:lnTo>
                      <a:pt x="29" y="167"/>
                    </a:lnTo>
                    <a:lnTo>
                      <a:pt x="35" y="160"/>
                    </a:lnTo>
                    <a:lnTo>
                      <a:pt x="38" y="153"/>
                    </a:lnTo>
                    <a:lnTo>
                      <a:pt x="44" y="148"/>
                    </a:lnTo>
                    <a:lnTo>
                      <a:pt x="47" y="141"/>
                    </a:lnTo>
                    <a:lnTo>
                      <a:pt x="51" y="132"/>
                    </a:lnTo>
                    <a:lnTo>
                      <a:pt x="54" y="127"/>
                    </a:lnTo>
                    <a:lnTo>
                      <a:pt x="58" y="120"/>
                    </a:lnTo>
                    <a:lnTo>
                      <a:pt x="61" y="113"/>
                    </a:lnTo>
                    <a:lnTo>
                      <a:pt x="65" y="106"/>
                    </a:lnTo>
                    <a:lnTo>
                      <a:pt x="68" y="99"/>
                    </a:lnTo>
                    <a:lnTo>
                      <a:pt x="70" y="91"/>
                    </a:lnTo>
                    <a:lnTo>
                      <a:pt x="73" y="86"/>
                    </a:lnTo>
                    <a:lnTo>
                      <a:pt x="77" y="79"/>
                    </a:lnTo>
                    <a:lnTo>
                      <a:pt x="79" y="72"/>
                    </a:lnTo>
                    <a:lnTo>
                      <a:pt x="82" y="65"/>
                    </a:lnTo>
                    <a:lnTo>
                      <a:pt x="84" y="60"/>
                    </a:lnTo>
                    <a:lnTo>
                      <a:pt x="86" y="53"/>
                    </a:lnTo>
                    <a:lnTo>
                      <a:pt x="88" y="46"/>
                    </a:lnTo>
                    <a:lnTo>
                      <a:pt x="91" y="39"/>
                    </a:lnTo>
                    <a:lnTo>
                      <a:pt x="91" y="33"/>
                    </a:lnTo>
                    <a:lnTo>
                      <a:pt x="95" y="26"/>
                    </a:lnTo>
                    <a:lnTo>
                      <a:pt x="95" y="21"/>
                    </a:lnTo>
                    <a:lnTo>
                      <a:pt x="96" y="16"/>
                    </a:lnTo>
                    <a:lnTo>
                      <a:pt x="96" y="11"/>
                    </a:lnTo>
                    <a:lnTo>
                      <a:pt x="96" y="5"/>
                    </a:lnTo>
                    <a:lnTo>
                      <a:pt x="9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87" name="Line 220"/>
              <p:cNvSpPr>
                <a:spLocks noChangeShapeType="1"/>
              </p:cNvSpPr>
              <p:nvPr/>
            </p:nvSpPr>
            <p:spPr bwMode="auto">
              <a:xfrm flipH="1" flipV="1">
                <a:off x="676" y="1698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88" name="Line 221"/>
              <p:cNvSpPr>
                <a:spLocks noChangeShapeType="1"/>
              </p:cNvSpPr>
              <p:nvPr/>
            </p:nvSpPr>
            <p:spPr bwMode="auto">
              <a:xfrm flipH="1" flipV="1">
                <a:off x="675" y="169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89" name="Line 222"/>
              <p:cNvSpPr>
                <a:spLocks noChangeShapeType="1"/>
              </p:cNvSpPr>
              <p:nvPr/>
            </p:nvSpPr>
            <p:spPr bwMode="auto">
              <a:xfrm flipV="1">
                <a:off x="673" y="169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90" name="Freeform 223"/>
              <p:cNvSpPr>
                <a:spLocks/>
              </p:cNvSpPr>
              <p:nvPr/>
            </p:nvSpPr>
            <p:spPr bwMode="auto">
              <a:xfrm>
                <a:off x="673" y="169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91" name="Line 224"/>
              <p:cNvSpPr>
                <a:spLocks noChangeShapeType="1"/>
              </p:cNvSpPr>
              <p:nvPr/>
            </p:nvSpPr>
            <p:spPr bwMode="auto">
              <a:xfrm flipH="1">
                <a:off x="673" y="170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92" name="Freeform 225"/>
              <p:cNvSpPr>
                <a:spLocks/>
              </p:cNvSpPr>
              <p:nvPr/>
            </p:nvSpPr>
            <p:spPr bwMode="auto">
              <a:xfrm>
                <a:off x="673" y="1698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2 w 3"/>
                  <a:gd name="T3" fmla="*/ 0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3"/>
                  <a:gd name="T10" fmla="*/ 0 h 1"/>
                  <a:gd name="T11" fmla="*/ 3 w 3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" h="1">
                    <a:moveTo>
                      <a:pt x="3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93" name="Line 226"/>
              <p:cNvSpPr>
                <a:spLocks noChangeShapeType="1"/>
              </p:cNvSpPr>
              <p:nvPr/>
            </p:nvSpPr>
            <p:spPr bwMode="auto">
              <a:xfrm flipV="1">
                <a:off x="703" y="1575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94" name="Line 227"/>
              <p:cNvSpPr>
                <a:spLocks noChangeShapeType="1"/>
              </p:cNvSpPr>
              <p:nvPr/>
            </p:nvSpPr>
            <p:spPr bwMode="auto">
              <a:xfrm>
                <a:off x="559" y="1647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95" name="Freeform 228"/>
              <p:cNvSpPr>
                <a:spLocks/>
              </p:cNvSpPr>
              <p:nvPr/>
            </p:nvSpPr>
            <p:spPr bwMode="auto">
              <a:xfrm>
                <a:off x="560" y="1645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2"/>
                    </a:move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96" name="Line 229"/>
              <p:cNvSpPr>
                <a:spLocks noChangeShapeType="1"/>
              </p:cNvSpPr>
              <p:nvPr/>
            </p:nvSpPr>
            <p:spPr bwMode="auto">
              <a:xfrm>
                <a:off x="562" y="1647"/>
                <a:ext cx="53" cy="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97" name="Freeform 230"/>
              <p:cNvSpPr>
                <a:spLocks/>
              </p:cNvSpPr>
              <p:nvPr/>
            </p:nvSpPr>
            <p:spPr bwMode="auto">
              <a:xfrm>
                <a:off x="615" y="1664"/>
                <a:ext cx="10" cy="4"/>
              </a:xfrm>
              <a:custGeom>
                <a:avLst/>
                <a:gdLst>
                  <a:gd name="T0" fmla="*/ 0 w 10"/>
                  <a:gd name="T1" fmla="*/ 0 h 4"/>
                  <a:gd name="T2" fmla="*/ 3 w 10"/>
                  <a:gd name="T3" fmla="*/ 2 h 4"/>
                  <a:gd name="T4" fmla="*/ 5 w 10"/>
                  <a:gd name="T5" fmla="*/ 2 h 4"/>
                  <a:gd name="T6" fmla="*/ 10 w 10"/>
                  <a:gd name="T7" fmla="*/ 4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4"/>
                  <a:gd name="T14" fmla="*/ 10 w 1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4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10" y="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98" name="Freeform 231"/>
              <p:cNvSpPr>
                <a:spLocks/>
              </p:cNvSpPr>
              <p:nvPr/>
            </p:nvSpPr>
            <p:spPr bwMode="auto">
              <a:xfrm>
                <a:off x="625" y="1668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2 w 4"/>
                  <a:gd name="T3" fmla="*/ 0 h 2"/>
                  <a:gd name="T4" fmla="*/ 4 w 4"/>
                  <a:gd name="T5" fmla="*/ 2 h 2"/>
                  <a:gd name="T6" fmla="*/ 4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2"/>
                  <a:gd name="T14" fmla="*/ 4 w 4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2">
                    <a:moveTo>
                      <a:pt x="0" y="0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99" name="Line 232"/>
              <p:cNvSpPr>
                <a:spLocks noChangeShapeType="1"/>
              </p:cNvSpPr>
              <p:nvPr/>
            </p:nvSpPr>
            <p:spPr bwMode="auto">
              <a:xfrm>
                <a:off x="629" y="1668"/>
                <a:ext cx="5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00" name="Freeform 233"/>
              <p:cNvSpPr>
                <a:spLocks/>
              </p:cNvSpPr>
              <p:nvPr/>
            </p:nvSpPr>
            <p:spPr bwMode="auto">
              <a:xfrm>
                <a:off x="634" y="1672"/>
                <a:ext cx="4" cy="1"/>
              </a:xfrm>
              <a:custGeom>
                <a:avLst/>
                <a:gdLst>
                  <a:gd name="T0" fmla="*/ 0 w 4"/>
                  <a:gd name="T1" fmla="*/ 0 h 1"/>
                  <a:gd name="T2" fmla="*/ 2 w 4"/>
                  <a:gd name="T3" fmla="*/ 0 h 1"/>
                  <a:gd name="T4" fmla="*/ 4 w 4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1"/>
                  <a:gd name="T11" fmla="*/ 4 w 4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01" name="Freeform 234"/>
              <p:cNvSpPr>
                <a:spLocks/>
              </p:cNvSpPr>
              <p:nvPr/>
            </p:nvSpPr>
            <p:spPr bwMode="auto">
              <a:xfrm>
                <a:off x="638" y="1672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2 w 3"/>
                  <a:gd name="T3" fmla="*/ 0 h 1"/>
                  <a:gd name="T4" fmla="*/ 2 w 3"/>
                  <a:gd name="T5" fmla="*/ 1 h 1"/>
                  <a:gd name="T6" fmla="*/ 3 w 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2" y="0"/>
                    </a:lnTo>
                    <a:lnTo>
                      <a:pt x="2" y="1"/>
                    </a:lnTo>
                    <a:lnTo>
                      <a:pt x="3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02" name="Line 235"/>
              <p:cNvSpPr>
                <a:spLocks noChangeShapeType="1"/>
              </p:cNvSpPr>
              <p:nvPr/>
            </p:nvSpPr>
            <p:spPr bwMode="auto">
              <a:xfrm>
                <a:off x="641" y="1673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03" name="Line 236"/>
              <p:cNvSpPr>
                <a:spLocks noChangeShapeType="1"/>
              </p:cNvSpPr>
              <p:nvPr/>
            </p:nvSpPr>
            <p:spPr bwMode="auto">
              <a:xfrm>
                <a:off x="643" y="1675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04" name="Freeform 237"/>
              <p:cNvSpPr>
                <a:spLocks/>
              </p:cNvSpPr>
              <p:nvPr/>
            </p:nvSpPr>
            <p:spPr bwMode="auto">
              <a:xfrm>
                <a:off x="560" y="1645"/>
                <a:ext cx="85" cy="32"/>
              </a:xfrm>
              <a:custGeom>
                <a:avLst/>
                <a:gdLst>
                  <a:gd name="T0" fmla="*/ 85 w 85"/>
                  <a:gd name="T1" fmla="*/ 32 h 32"/>
                  <a:gd name="T2" fmla="*/ 85 w 85"/>
                  <a:gd name="T3" fmla="*/ 30 h 32"/>
                  <a:gd name="T4" fmla="*/ 81 w 85"/>
                  <a:gd name="T5" fmla="*/ 27 h 32"/>
                  <a:gd name="T6" fmla="*/ 0 w 85"/>
                  <a:gd name="T7" fmla="*/ 0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"/>
                  <a:gd name="T13" fmla="*/ 0 h 32"/>
                  <a:gd name="T14" fmla="*/ 85 w 8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" h="32">
                    <a:moveTo>
                      <a:pt x="85" y="32"/>
                    </a:moveTo>
                    <a:lnTo>
                      <a:pt x="85" y="30"/>
                    </a:lnTo>
                    <a:lnTo>
                      <a:pt x="81" y="2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05" name="Line 238"/>
              <p:cNvSpPr>
                <a:spLocks noChangeShapeType="1"/>
              </p:cNvSpPr>
              <p:nvPr/>
            </p:nvSpPr>
            <p:spPr bwMode="auto">
              <a:xfrm flipH="1">
                <a:off x="559" y="1645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06" name="Freeform 239"/>
              <p:cNvSpPr>
                <a:spLocks/>
              </p:cNvSpPr>
              <p:nvPr/>
            </p:nvSpPr>
            <p:spPr bwMode="auto">
              <a:xfrm>
                <a:off x="692" y="1564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2 w 4"/>
                  <a:gd name="T3" fmla="*/ 2 h 2"/>
                  <a:gd name="T4" fmla="*/ 0 w 4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2"/>
                  <a:gd name="T11" fmla="*/ 4 w 4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2">
                    <a:moveTo>
                      <a:pt x="4" y="0"/>
                    </a:move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07" name="Freeform 240"/>
              <p:cNvSpPr>
                <a:spLocks/>
              </p:cNvSpPr>
              <p:nvPr/>
            </p:nvSpPr>
            <p:spPr bwMode="auto">
              <a:xfrm>
                <a:off x="692" y="1564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2 w 4"/>
                  <a:gd name="T3" fmla="*/ 0 h 2"/>
                  <a:gd name="T4" fmla="*/ 0 w 4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2"/>
                  <a:gd name="T11" fmla="*/ 4 w 4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2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08" name="Freeform 241"/>
              <p:cNvSpPr>
                <a:spLocks/>
              </p:cNvSpPr>
              <p:nvPr/>
            </p:nvSpPr>
            <p:spPr bwMode="auto">
              <a:xfrm>
                <a:off x="566" y="1659"/>
                <a:ext cx="58" cy="14"/>
              </a:xfrm>
              <a:custGeom>
                <a:avLst/>
                <a:gdLst>
                  <a:gd name="T0" fmla="*/ 0 w 58"/>
                  <a:gd name="T1" fmla="*/ 2 h 14"/>
                  <a:gd name="T2" fmla="*/ 0 w 58"/>
                  <a:gd name="T3" fmla="*/ 0 h 14"/>
                  <a:gd name="T4" fmla="*/ 1 w 58"/>
                  <a:gd name="T5" fmla="*/ 0 h 14"/>
                  <a:gd name="T6" fmla="*/ 3 w 58"/>
                  <a:gd name="T7" fmla="*/ 0 h 14"/>
                  <a:gd name="T8" fmla="*/ 10 w 58"/>
                  <a:gd name="T9" fmla="*/ 4 h 14"/>
                  <a:gd name="T10" fmla="*/ 12 w 58"/>
                  <a:gd name="T11" fmla="*/ 4 h 14"/>
                  <a:gd name="T12" fmla="*/ 14 w 58"/>
                  <a:gd name="T13" fmla="*/ 4 h 14"/>
                  <a:gd name="T14" fmla="*/ 14 w 58"/>
                  <a:gd name="T15" fmla="*/ 5 h 14"/>
                  <a:gd name="T16" fmla="*/ 58 w 58"/>
                  <a:gd name="T17" fmla="*/ 13 h 14"/>
                  <a:gd name="T18" fmla="*/ 56 w 58"/>
                  <a:gd name="T19" fmla="*/ 14 h 14"/>
                  <a:gd name="T20" fmla="*/ 52 w 58"/>
                  <a:gd name="T21" fmla="*/ 13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8"/>
                  <a:gd name="T34" fmla="*/ 0 h 14"/>
                  <a:gd name="T35" fmla="*/ 58 w 58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8" h="14">
                    <a:moveTo>
                      <a:pt x="0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5"/>
                    </a:lnTo>
                    <a:lnTo>
                      <a:pt x="58" y="13"/>
                    </a:lnTo>
                    <a:lnTo>
                      <a:pt x="56" y="14"/>
                    </a:lnTo>
                    <a:lnTo>
                      <a:pt x="52" y="1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09" name="Freeform 242"/>
              <p:cNvSpPr>
                <a:spLocks/>
              </p:cNvSpPr>
              <p:nvPr/>
            </p:nvSpPr>
            <p:spPr bwMode="auto">
              <a:xfrm>
                <a:off x="574" y="1663"/>
                <a:ext cx="44" cy="9"/>
              </a:xfrm>
              <a:custGeom>
                <a:avLst/>
                <a:gdLst>
                  <a:gd name="T0" fmla="*/ 44 w 44"/>
                  <a:gd name="T1" fmla="*/ 9 h 9"/>
                  <a:gd name="T2" fmla="*/ 0 w 44"/>
                  <a:gd name="T3" fmla="*/ 1 h 9"/>
                  <a:gd name="T4" fmla="*/ 0 w 44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44"/>
                  <a:gd name="T10" fmla="*/ 0 h 9"/>
                  <a:gd name="T11" fmla="*/ 44 w 44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4" h="9">
                    <a:moveTo>
                      <a:pt x="44" y="9"/>
                    </a:move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10" name="Freeform 243"/>
              <p:cNvSpPr>
                <a:spLocks/>
              </p:cNvSpPr>
              <p:nvPr/>
            </p:nvSpPr>
            <p:spPr bwMode="auto">
              <a:xfrm>
                <a:off x="564" y="1663"/>
                <a:ext cx="12" cy="75"/>
              </a:xfrm>
              <a:custGeom>
                <a:avLst/>
                <a:gdLst>
                  <a:gd name="T0" fmla="*/ 10 w 12"/>
                  <a:gd name="T1" fmla="*/ 0 h 75"/>
                  <a:gd name="T2" fmla="*/ 7 w 12"/>
                  <a:gd name="T3" fmla="*/ 5 h 75"/>
                  <a:gd name="T4" fmla="*/ 5 w 12"/>
                  <a:gd name="T5" fmla="*/ 10 h 75"/>
                  <a:gd name="T6" fmla="*/ 3 w 12"/>
                  <a:gd name="T7" fmla="*/ 16 h 75"/>
                  <a:gd name="T8" fmla="*/ 3 w 12"/>
                  <a:gd name="T9" fmla="*/ 21 h 75"/>
                  <a:gd name="T10" fmla="*/ 2 w 12"/>
                  <a:gd name="T11" fmla="*/ 26 h 75"/>
                  <a:gd name="T12" fmla="*/ 2 w 12"/>
                  <a:gd name="T13" fmla="*/ 30 h 75"/>
                  <a:gd name="T14" fmla="*/ 2 w 12"/>
                  <a:gd name="T15" fmla="*/ 35 h 75"/>
                  <a:gd name="T16" fmla="*/ 0 w 12"/>
                  <a:gd name="T17" fmla="*/ 38 h 75"/>
                  <a:gd name="T18" fmla="*/ 0 w 12"/>
                  <a:gd name="T19" fmla="*/ 44 h 75"/>
                  <a:gd name="T20" fmla="*/ 0 w 12"/>
                  <a:gd name="T21" fmla="*/ 47 h 75"/>
                  <a:gd name="T22" fmla="*/ 0 w 12"/>
                  <a:gd name="T23" fmla="*/ 51 h 75"/>
                  <a:gd name="T24" fmla="*/ 0 w 12"/>
                  <a:gd name="T25" fmla="*/ 56 h 75"/>
                  <a:gd name="T26" fmla="*/ 0 w 12"/>
                  <a:gd name="T27" fmla="*/ 58 h 75"/>
                  <a:gd name="T28" fmla="*/ 2 w 12"/>
                  <a:gd name="T29" fmla="*/ 61 h 75"/>
                  <a:gd name="T30" fmla="*/ 2 w 12"/>
                  <a:gd name="T31" fmla="*/ 65 h 75"/>
                  <a:gd name="T32" fmla="*/ 3 w 12"/>
                  <a:gd name="T33" fmla="*/ 67 h 75"/>
                  <a:gd name="T34" fmla="*/ 3 w 12"/>
                  <a:gd name="T35" fmla="*/ 68 h 75"/>
                  <a:gd name="T36" fmla="*/ 5 w 12"/>
                  <a:gd name="T37" fmla="*/ 70 h 75"/>
                  <a:gd name="T38" fmla="*/ 7 w 12"/>
                  <a:gd name="T39" fmla="*/ 72 h 75"/>
                  <a:gd name="T40" fmla="*/ 9 w 12"/>
                  <a:gd name="T41" fmla="*/ 74 h 75"/>
                  <a:gd name="T42" fmla="*/ 10 w 12"/>
                  <a:gd name="T43" fmla="*/ 75 h 75"/>
                  <a:gd name="T44" fmla="*/ 12 w 12"/>
                  <a:gd name="T45" fmla="*/ 75 h 7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"/>
                  <a:gd name="T70" fmla="*/ 0 h 75"/>
                  <a:gd name="T71" fmla="*/ 12 w 12"/>
                  <a:gd name="T72" fmla="*/ 75 h 7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" h="75">
                    <a:moveTo>
                      <a:pt x="10" y="0"/>
                    </a:moveTo>
                    <a:lnTo>
                      <a:pt x="7" y="5"/>
                    </a:lnTo>
                    <a:lnTo>
                      <a:pt x="5" y="10"/>
                    </a:lnTo>
                    <a:lnTo>
                      <a:pt x="3" y="16"/>
                    </a:lnTo>
                    <a:lnTo>
                      <a:pt x="3" y="21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2" y="35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51"/>
                    </a:lnTo>
                    <a:lnTo>
                      <a:pt x="0" y="56"/>
                    </a:lnTo>
                    <a:lnTo>
                      <a:pt x="0" y="58"/>
                    </a:lnTo>
                    <a:lnTo>
                      <a:pt x="2" y="61"/>
                    </a:lnTo>
                    <a:lnTo>
                      <a:pt x="2" y="65"/>
                    </a:lnTo>
                    <a:lnTo>
                      <a:pt x="3" y="67"/>
                    </a:lnTo>
                    <a:lnTo>
                      <a:pt x="3" y="68"/>
                    </a:lnTo>
                    <a:lnTo>
                      <a:pt x="5" y="70"/>
                    </a:lnTo>
                    <a:lnTo>
                      <a:pt x="7" y="72"/>
                    </a:lnTo>
                    <a:lnTo>
                      <a:pt x="9" y="74"/>
                    </a:lnTo>
                    <a:lnTo>
                      <a:pt x="10" y="75"/>
                    </a:lnTo>
                    <a:lnTo>
                      <a:pt x="12" y="7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11" name="Freeform 244"/>
              <p:cNvSpPr>
                <a:spLocks/>
              </p:cNvSpPr>
              <p:nvPr/>
            </p:nvSpPr>
            <p:spPr bwMode="auto">
              <a:xfrm>
                <a:off x="668" y="1511"/>
                <a:ext cx="26" cy="50"/>
              </a:xfrm>
              <a:custGeom>
                <a:avLst/>
                <a:gdLst>
                  <a:gd name="T0" fmla="*/ 26 w 26"/>
                  <a:gd name="T1" fmla="*/ 50 h 50"/>
                  <a:gd name="T2" fmla="*/ 10 w 26"/>
                  <a:gd name="T3" fmla="*/ 15 h 50"/>
                  <a:gd name="T4" fmla="*/ 8 w 26"/>
                  <a:gd name="T5" fmla="*/ 13 h 50"/>
                  <a:gd name="T6" fmla="*/ 8 w 26"/>
                  <a:gd name="T7" fmla="*/ 11 h 50"/>
                  <a:gd name="T8" fmla="*/ 7 w 26"/>
                  <a:gd name="T9" fmla="*/ 11 h 50"/>
                  <a:gd name="T10" fmla="*/ 1 w 26"/>
                  <a:gd name="T11" fmla="*/ 8 h 50"/>
                  <a:gd name="T12" fmla="*/ 0 w 26"/>
                  <a:gd name="T13" fmla="*/ 6 h 50"/>
                  <a:gd name="T14" fmla="*/ 1 w 26"/>
                  <a:gd name="T15" fmla="*/ 2 h 50"/>
                  <a:gd name="T16" fmla="*/ 3 w 26"/>
                  <a:gd name="T17" fmla="*/ 2 h 50"/>
                  <a:gd name="T18" fmla="*/ 3 w 26"/>
                  <a:gd name="T19" fmla="*/ 0 h 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50"/>
                  <a:gd name="T32" fmla="*/ 26 w 26"/>
                  <a:gd name="T33" fmla="*/ 50 h 5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50">
                    <a:moveTo>
                      <a:pt x="26" y="50"/>
                    </a:moveTo>
                    <a:lnTo>
                      <a:pt x="10" y="15"/>
                    </a:lnTo>
                    <a:lnTo>
                      <a:pt x="8" y="13"/>
                    </a:lnTo>
                    <a:lnTo>
                      <a:pt x="8" y="11"/>
                    </a:lnTo>
                    <a:lnTo>
                      <a:pt x="7" y="11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12" name="Freeform 245"/>
              <p:cNvSpPr>
                <a:spLocks/>
              </p:cNvSpPr>
              <p:nvPr/>
            </p:nvSpPr>
            <p:spPr bwMode="auto">
              <a:xfrm>
                <a:off x="671" y="1517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13" name="Line 246"/>
              <p:cNvSpPr>
                <a:spLocks noChangeShapeType="1"/>
              </p:cNvSpPr>
              <p:nvPr/>
            </p:nvSpPr>
            <p:spPr bwMode="auto">
              <a:xfrm>
                <a:off x="673" y="1517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14" name="Freeform 247"/>
              <p:cNvSpPr>
                <a:spLocks/>
              </p:cNvSpPr>
              <p:nvPr/>
            </p:nvSpPr>
            <p:spPr bwMode="auto">
              <a:xfrm>
                <a:off x="675" y="1519"/>
                <a:ext cx="23" cy="42"/>
              </a:xfrm>
              <a:custGeom>
                <a:avLst/>
                <a:gdLst>
                  <a:gd name="T0" fmla="*/ 0 w 23"/>
                  <a:gd name="T1" fmla="*/ 0 h 42"/>
                  <a:gd name="T2" fmla="*/ 1 w 23"/>
                  <a:gd name="T3" fmla="*/ 0 h 42"/>
                  <a:gd name="T4" fmla="*/ 1 w 23"/>
                  <a:gd name="T5" fmla="*/ 1 h 42"/>
                  <a:gd name="T6" fmla="*/ 21 w 23"/>
                  <a:gd name="T7" fmla="*/ 42 h 42"/>
                  <a:gd name="T8" fmla="*/ 23 w 23"/>
                  <a:gd name="T9" fmla="*/ 42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2"/>
                  <a:gd name="T17" fmla="*/ 23 w 23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2">
                    <a:moveTo>
                      <a:pt x="0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21" y="42"/>
                    </a:lnTo>
                    <a:lnTo>
                      <a:pt x="23" y="4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15" name="Freeform 248"/>
              <p:cNvSpPr>
                <a:spLocks/>
              </p:cNvSpPr>
              <p:nvPr/>
            </p:nvSpPr>
            <p:spPr bwMode="auto">
              <a:xfrm>
                <a:off x="698" y="1561"/>
                <a:ext cx="1" cy="7"/>
              </a:xfrm>
              <a:custGeom>
                <a:avLst/>
                <a:gdLst>
                  <a:gd name="T0" fmla="*/ 0 w 1"/>
                  <a:gd name="T1" fmla="*/ 0 h 7"/>
                  <a:gd name="T2" fmla="*/ 0 w 1"/>
                  <a:gd name="T3" fmla="*/ 1 h 7"/>
                  <a:gd name="T4" fmla="*/ 1 w 1"/>
                  <a:gd name="T5" fmla="*/ 1 h 7"/>
                  <a:gd name="T6" fmla="*/ 1 w 1"/>
                  <a:gd name="T7" fmla="*/ 7 h 7"/>
                  <a:gd name="T8" fmla="*/ 0 w 1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7"/>
                  <a:gd name="T17" fmla="*/ 1 w 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7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7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16" name="Freeform 249"/>
              <p:cNvSpPr>
                <a:spLocks/>
              </p:cNvSpPr>
              <p:nvPr/>
            </p:nvSpPr>
            <p:spPr bwMode="auto">
              <a:xfrm>
                <a:off x="671" y="1510"/>
                <a:ext cx="4" cy="7"/>
              </a:xfrm>
              <a:custGeom>
                <a:avLst/>
                <a:gdLst>
                  <a:gd name="T0" fmla="*/ 2 w 4"/>
                  <a:gd name="T1" fmla="*/ 7 h 7"/>
                  <a:gd name="T2" fmla="*/ 2 w 4"/>
                  <a:gd name="T3" fmla="*/ 5 h 7"/>
                  <a:gd name="T4" fmla="*/ 2 w 4"/>
                  <a:gd name="T5" fmla="*/ 3 h 7"/>
                  <a:gd name="T6" fmla="*/ 4 w 4"/>
                  <a:gd name="T7" fmla="*/ 3 h 7"/>
                  <a:gd name="T8" fmla="*/ 2 w 4"/>
                  <a:gd name="T9" fmla="*/ 3 h 7"/>
                  <a:gd name="T10" fmla="*/ 2 w 4"/>
                  <a:gd name="T11" fmla="*/ 1 h 7"/>
                  <a:gd name="T12" fmla="*/ 0 w 4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"/>
                  <a:gd name="T22" fmla="*/ 0 h 7"/>
                  <a:gd name="T23" fmla="*/ 4 w 4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" h="7">
                    <a:moveTo>
                      <a:pt x="2" y="7"/>
                    </a:move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17" name="Line 250"/>
              <p:cNvSpPr>
                <a:spLocks noChangeShapeType="1"/>
              </p:cNvSpPr>
              <p:nvPr/>
            </p:nvSpPr>
            <p:spPr bwMode="auto">
              <a:xfrm flipV="1">
                <a:off x="569" y="16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18" name="Line 251"/>
              <p:cNvSpPr>
                <a:spLocks noChangeShapeType="1"/>
              </p:cNvSpPr>
              <p:nvPr/>
            </p:nvSpPr>
            <p:spPr bwMode="auto">
              <a:xfrm>
                <a:off x="569" y="166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19" name="Line 252"/>
              <p:cNvSpPr>
                <a:spLocks noChangeShapeType="1"/>
              </p:cNvSpPr>
              <p:nvPr/>
            </p:nvSpPr>
            <p:spPr bwMode="auto">
              <a:xfrm>
                <a:off x="571" y="1661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20" name="Freeform 253"/>
              <p:cNvSpPr>
                <a:spLocks/>
              </p:cNvSpPr>
              <p:nvPr/>
            </p:nvSpPr>
            <p:spPr bwMode="auto">
              <a:xfrm>
                <a:off x="562" y="1661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0 h 2"/>
                  <a:gd name="T4" fmla="*/ 5 w 5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2"/>
                  <a:gd name="T11" fmla="*/ 5 w 5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2">
                    <a:moveTo>
                      <a:pt x="2" y="0"/>
                    </a:moveTo>
                    <a:lnTo>
                      <a:pt x="0" y="0"/>
                    </a:lnTo>
                    <a:lnTo>
                      <a:pt x="5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21" name="Line 254"/>
              <p:cNvSpPr>
                <a:spLocks noChangeShapeType="1"/>
              </p:cNvSpPr>
              <p:nvPr/>
            </p:nvSpPr>
            <p:spPr bwMode="auto">
              <a:xfrm>
                <a:off x="559" y="1649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622" name="Freeform 255"/>
              <p:cNvSpPr>
                <a:spLocks/>
              </p:cNvSpPr>
              <p:nvPr/>
            </p:nvSpPr>
            <p:spPr bwMode="auto">
              <a:xfrm>
                <a:off x="545" y="1645"/>
                <a:ext cx="8" cy="65"/>
              </a:xfrm>
              <a:custGeom>
                <a:avLst/>
                <a:gdLst>
                  <a:gd name="T0" fmla="*/ 8 w 8"/>
                  <a:gd name="T1" fmla="*/ 65 h 65"/>
                  <a:gd name="T2" fmla="*/ 7 w 8"/>
                  <a:gd name="T3" fmla="*/ 65 h 65"/>
                  <a:gd name="T4" fmla="*/ 5 w 8"/>
                  <a:gd name="T5" fmla="*/ 62 h 65"/>
                  <a:gd name="T6" fmla="*/ 3 w 8"/>
                  <a:gd name="T7" fmla="*/ 60 h 65"/>
                  <a:gd name="T8" fmla="*/ 3 w 8"/>
                  <a:gd name="T9" fmla="*/ 58 h 65"/>
                  <a:gd name="T10" fmla="*/ 3 w 8"/>
                  <a:gd name="T11" fmla="*/ 56 h 65"/>
                  <a:gd name="T12" fmla="*/ 1 w 8"/>
                  <a:gd name="T13" fmla="*/ 53 h 65"/>
                  <a:gd name="T14" fmla="*/ 1 w 8"/>
                  <a:gd name="T15" fmla="*/ 49 h 65"/>
                  <a:gd name="T16" fmla="*/ 0 w 8"/>
                  <a:gd name="T17" fmla="*/ 48 h 65"/>
                  <a:gd name="T18" fmla="*/ 0 w 8"/>
                  <a:gd name="T19" fmla="*/ 44 h 65"/>
                  <a:gd name="T20" fmla="*/ 0 w 8"/>
                  <a:gd name="T21" fmla="*/ 39 h 65"/>
                  <a:gd name="T22" fmla="*/ 0 w 8"/>
                  <a:gd name="T23" fmla="*/ 35 h 65"/>
                  <a:gd name="T24" fmla="*/ 1 w 8"/>
                  <a:gd name="T25" fmla="*/ 32 h 65"/>
                  <a:gd name="T26" fmla="*/ 1 w 8"/>
                  <a:gd name="T27" fmla="*/ 27 h 65"/>
                  <a:gd name="T28" fmla="*/ 3 w 8"/>
                  <a:gd name="T29" fmla="*/ 23 h 65"/>
                  <a:gd name="T30" fmla="*/ 3 w 8"/>
                  <a:gd name="T31" fmla="*/ 18 h 65"/>
                  <a:gd name="T32" fmla="*/ 5 w 8"/>
                  <a:gd name="T33" fmla="*/ 14 h 65"/>
                  <a:gd name="T34" fmla="*/ 5 w 8"/>
                  <a:gd name="T35" fmla="*/ 9 h 65"/>
                  <a:gd name="T36" fmla="*/ 8 w 8"/>
                  <a:gd name="T37" fmla="*/ 4 h 65"/>
                  <a:gd name="T38" fmla="*/ 8 w 8"/>
                  <a:gd name="T39" fmla="*/ 0 h 6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"/>
                  <a:gd name="T61" fmla="*/ 0 h 65"/>
                  <a:gd name="T62" fmla="*/ 8 w 8"/>
                  <a:gd name="T63" fmla="*/ 65 h 6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" h="65">
                    <a:moveTo>
                      <a:pt x="8" y="65"/>
                    </a:moveTo>
                    <a:lnTo>
                      <a:pt x="7" y="65"/>
                    </a:lnTo>
                    <a:lnTo>
                      <a:pt x="5" y="62"/>
                    </a:lnTo>
                    <a:lnTo>
                      <a:pt x="3" y="60"/>
                    </a:lnTo>
                    <a:lnTo>
                      <a:pt x="3" y="58"/>
                    </a:lnTo>
                    <a:lnTo>
                      <a:pt x="3" y="56"/>
                    </a:lnTo>
                    <a:lnTo>
                      <a:pt x="1" y="53"/>
                    </a:lnTo>
                    <a:lnTo>
                      <a:pt x="1" y="49"/>
                    </a:lnTo>
                    <a:lnTo>
                      <a:pt x="0" y="48"/>
                    </a:lnTo>
                    <a:lnTo>
                      <a:pt x="0" y="44"/>
                    </a:lnTo>
                    <a:lnTo>
                      <a:pt x="0" y="39"/>
                    </a:lnTo>
                    <a:lnTo>
                      <a:pt x="0" y="35"/>
                    </a:lnTo>
                    <a:lnTo>
                      <a:pt x="1" y="32"/>
                    </a:lnTo>
                    <a:lnTo>
                      <a:pt x="1" y="27"/>
                    </a:lnTo>
                    <a:lnTo>
                      <a:pt x="3" y="23"/>
                    </a:lnTo>
                    <a:lnTo>
                      <a:pt x="3" y="18"/>
                    </a:lnTo>
                    <a:lnTo>
                      <a:pt x="5" y="14"/>
                    </a:lnTo>
                    <a:lnTo>
                      <a:pt x="5" y="9"/>
                    </a:lnTo>
                    <a:lnTo>
                      <a:pt x="8" y="4"/>
                    </a:lnTo>
                    <a:lnTo>
                      <a:pt x="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23" name="Freeform 256"/>
              <p:cNvSpPr>
                <a:spLocks/>
              </p:cNvSpPr>
              <p:nvPr/>
            </p:nvSpPr>
            <p:spPr bwMode="auto">
              <a:xfrm>
                <a:off x="645" y="1510"/>
                <a:ext cx="26" cy="5"/>
              </a:xfrm>
              <a:custGeom>
                <a:avLst/>
                <a:gdLst>
                  <a:gd name="T0" fmla="*/ 0 w 26"/>
                  <a:gd name="T1" fmla="*/ 5 h 5"/>
                  <a:gd name="T2" fmla="*/ 3 w 26"/>
                  <a:gd name="T3" fmla="*/ 3 h 5"/>
                  <a:gd name="T4" fmla="*/ 7 w 26"/>
                  <a:gd name="T5" fmla="*/ 1 h 5"/>
                  <a:gd name="T6" fmla="*/ 9 w 26"/>
                  <a:gd name="T7" fmla="*/ 0 h 5"/>
                  <a:gd name="T8" fmla="*/ 12 w 26"/>
                  <a:gd name="T9" fmla="*/ 0 h 5"/>
                  <a:gd name="T10" fmla="*/ 14 w 26"/>
                  <a:gd name="T11" fmla="*/ 0 h 5"/>
                  <a:gd name="T12" fmla="*/ 17 w 26"/>
                  <a:gd name="T13" fmla="*/ 0 h 5"/>
                  <a:gd name="T14" fmla="*/ 19 w 26"/>
                  <a:gd name="T15" fmla="*/ 0 h 5"/>
                  <a:gd name="T16" fmla="*/ 23 w 26"/>
                  <a:gd name="T17" fmla="*/ 0 h 5"/>
                  <a:gd name="T18" fmla="*/ 26 w 26"/>
                  <a:gd name="T19" fmla="*/ 0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5"/>
                  <a:gd name="T32" fmla="*/ 26 w 26"/>
                  <a:gd name="T33" fmla="*/ 5 h 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5">
                    <a:moveTo>
                      <a:pt x="0" y="5"/>
                    </a:moveTo>
                    <a:lnTo>
                      <a:pt x="3" y="3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24" name="Freeform 257"/>
              <p:cNvSpPr>
                <a:spLocks/>
              </p:cNvSpPr>
              <p:nvPr/>
            </p:nvSpPr>
            <p:spPr bwMode="auto">
              <a:xfrm>
                <a:off x="676" y="1510"/>
                <a:ext cx="2" cy="3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1 h 3"/>
                  <a:gd name="T8" fmla="*/ 2 w 2"/>
                  <a:gd name="T9" fmla="*/ 0 h 3"/>
                  <a:gd name="T10" fmla="*/ 0 w 2"/>
                  <a:gd name="T11" fmla="*/ 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3"/>
                  <a:gd name="T20" fmla="*/ 2 w 2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3">
                    <a:moveTo>
                      <a:pt x="0" y="1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25" name="Rectangle 258"/>
              <p:cNvSpPr>
                <a:spLocks noChangeArrowheads="1"/>
              </p:cNvSpPr>
              <p:nvPr/>
            </p:nvSpPr>
            <p:spPr bwMode="auto">
              <a:xfrm>
                <a:off x="680" y="1510"/>
                <a:ext cx="2" cy="1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26" name="Freeform 259"/>
              <p:cNvSpPr>
                <a:spLocks/>
              </p:cNvSpPr>
              <p:nvPr/>
            </p:nvSpPr>
            <p:spPr bwMode="auto">
              <a:xfrm>
                <a:off x="684" y="1508"/>
                <a:ext cx="3" cy="2"/>
              </a:xfrm>
              <a:custGeom>
                <a:avLst/>
                <a:gdLst>
                  <a:gd name="T0" fmla="*/ 1 w 3"/>
                  <a:gd name="T1" fmla="*/ 0 h 2"/>
                  <a:gd name="T2" fmla="*/ 1 w 3"/>
                  <a:gd name="T3" fmla="*/ 2 h 2"/>
                  <a:gd name="T4" fmla="*/ 0 w 3"/>
                  <a:gd name="T5" fmla="*/ 2 h 2"/>
                  <a:gd name="T6" fmla="*/ 1 w 3"/>
                  <a:gd name="T7" fmla="*/ 2 h 2"/>
                  <a:gd name="T8" fmla="*/ 3 w 3"/>
                  <a:gd name="T9" fmla="*/ 0 h 2"/>
                  <a:gd name="T10" fmla="*/ 1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2"/>
                  <a:gd name="T20" fmla="*/ 3 w 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2">
                    <a:moveTo>
                      <a:pt x="1" y="0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27" name="Freeform 260"/>
              <p:cNvSpPr>
                <a:spLocks/>
              </p:cNvSpPr>
              <p:nvPr/>
            </p:nvSpPr>
            <p:spPr bwMode="auto">
              <a:xfrm>
                <a:off x="689" y="1506"/>
                <a:ext cx="2" cy="4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4 h 4"/>
                  <a:gd name="T4" fmla="*/ 0 w 2"/>
                  <a:gd name="T5" fmla="*/ 2 h 4"/>
                  <a:gd name="T6" fmla="*/ 2 w 2"/>
                  <a:gd name="T7" fmla="*/ 2 h 4"/>
                  <a:gd name="T8" fmla="*/ 2 w 2"/>
                  <a:gd name="T9" fmla="*/ 0 h 4"/>
                  <a:gd name="T10" fmla="*/ 0 w 2"/>
                  <a:gd name="T11" fmla="*/ 2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0" y="2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28" name="Freeform 261"/>
              <p:cNvSpPr>
                <a:spLocks/>
              </p:cNvSpPr>
              <p:nvPr/>
            </p:nvSpPr>
            <p:spPr bwMode="auto">
              <a:xfrm>
                <a:off x="691" y="1506"/>
                <a:ext cx="3" cy="4"/>
              </a:xfrm>
              <a:custGeom>
                <a:avLst/>
                <a:gdLst>
                  <a:gd name="T0" fmla="*/ 1 w 3"/>
                  <a:gd name="T1" fmla="*/ 2 h 4"/>
                  <a:gd name="T2" fmla="*/ 0 w 3"/>
                  <a:gd name="T3" fmla="*/ 2 h 4"/>
                  <a:gd name="T4" fmla="*/ 0 w 3"/>
                  <a:gd name="T5" fmla="*/ 4 h 4"/>
                  <a:gd name="T6" fmla="*/ 1 w 3"/>
                  <a:gd name="T7" fmla="*/ 4 h 4"/>
                  <a:gd name="T8" fmla="*/ 3 w 3"/>
                  <a:gd name="T9" fmla="*/ 2 h 4"/>
                  <a:gd name="T10" fmla="*/ 3 w 3"/>
                  <a:gd name="T11" fmla="*/ 0 h 4"/>
                  <a:gd name="T12" fmla="*/ 1 w 3"/>
                  <a:gd name="T13" fmla="*/ 0 h 4"/>
                  <a:gd name="T14" fmla="*/ 1 w 3"/>
                  <a:gd name="T15" fmla="*/ 2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2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29" name="Freeform 262"/>
              <p:cNvSpPr>
                <a:spLocks/>
              </p:cNvSpPr>
              <p:nvPr/>
            </p:nvSpPr>
            <p:spPr bwMode="auto">
              <a:xfrm>
                <a:off x="694" y="1506"/>
                <a:ext cx="4" cy="4"/>
              </a:xfrm>
              <a:custGeom>
                <a:avLst/>
                <a:gdLst>
                  <a:gd name="T0" fmla="*/ 2 w 4"/>
                  <a:gd name="T1" fmla="*/ 2 h 4"/>
                  <a:gd name="T2" fmla="*/ 0 w 4"/>
                  <a:gd name="T3" fmla="*/ 2 h 4"/>
                  <a:gd name="T4" fmla="*/ 0 w 4"/>
                  <a:gd name="T5" fmla="*/ 4 h 4"/>
                  <a:gd name="T6" fmla="*/ 2 w 4"/>
                  <a:gd name="T7" fmla="*/ 4 h 4"/>
                  <a:gd name="T8" fmla="*/ 2 w 4"/>
                  <a:gd name="T9" fmla="*/ 2 h 4"/>
                  <a:gd name="T10" fmla="*/ 4 w 4"/>
                  <a:gd name="T11" fmla="*/ 2 h 4"/>
                  <a:gd name="T12" fmla="*/ 4 w 4"/>
                  <a:gd name="T13" fmla="*/ 0 h 4"/>
                  <a:gd name="T14" fmla="*/ 2 w 4"/>
                  <a:gd name="T15" fmla="*/ 0 h 4"/>
                  <a:gd name="T16" fmla="*/ 2 w 4"/>
                  <a:gd name="T17" fmla="*/ 2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4"/>
                  <a:gd name="T29" fmla="*/ 4 w 4"/>
                  <a:gd name="T30" fmla="*/ 4 h 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4">
                    <a:moveTo>
                      <a:pt x="2" y="2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0" name="Rectangle 263"/>
              <p:cNvSpPr>
                <a:spLocks noChangeArrowheads="1"/>
              </p:cNvSpPr>
              <p:nvPr/>
            </p:nvSpPr>
            <p:spPr bwMode="auto">
              <a:xfrm>
                <a:off x="698" y="1508"/>
                <a:ext cx="1" cy="2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1" name="Freeform 264"/>
              <p:cNvSpPr>
                <a:spLocks/>
              </p:cNvSpPr>
              <p:nvPr/>
            </p:nvSpPr>
            <p:spPr bwMode="auto">
              <a:xfrm>
                <a:off x="699" y="1508"/>
                <a:ext cx="4" cy="3"/>
              </a:xfrm>
              <a:custGeom>
                <a:avLst/>
                <a:gdLst>
                  <a:gd name="T0" fmla="*/ 2 w 4"/>
                  <a:gd name="T1" fmla="*/ 2 h 3"/>
                  <a:gd name="T2" fmla="*/ 0 w 4"/>
                  <a:gd name="T3" fmla="*/ 2 h 3"/>
                  <a:gd name="T4" fmla="*/ 0 w 4"/>
                  <a:gd name="T5" fmla="*/ 3 h 3"/>
                  <a:gd name="T6" fmla="*/ 2 w 4"/>
                  <a:gd name="T7" fmla="*/ 3 h 3"/>
                  <a:gd name="T8" fmla="*/ 2 w 4"/>
                  <a:gd name="T9" fmla="*/ 2 h 3"/>
                  <a:gd name="T10" fmla="*/ 4 w 4"/>
                  <a:gd name="T11" fmla="*/ 2 h 3"/>
                  <a:gd name="T12" fmla="*/ 4 w 4"/>
                  <a:gd name="T13" fmla="*/ 0 h 3"/>
                  <a:gd name="T14" fmla="*/ 2 w 4"/>
                  <a:gd name="T15" fmla="*/ 0 h 3"/>
                  <a:gd name="T16" fmla="*/ 2 w 4"/>
                  <a:gd name="T17" fmla="*/ 2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3"/>
                  <a:gd name="T29" fmla="*/ 4 w 4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3">
                    <a:moveTo>
                      <a:pt x="2" y="2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2" name="Freeform 265"/>
              <p:cNvSpPr>
                <a:spLocks/>
              </p:cNvSpPr>
              <p:nvPr/>
            </p:nvSpPr>
            <p:spPr bwMode="auto">
              <a:xfrm>
                <a:off x="703" y="151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1 h 3"/>
                  <a:gd name="T4" fmla="*/ 0 w 2"/>
                  <a:gd name="T5" fmla="*/ 3 h 3"/>
                  <a:gd name="T6" fmla="*/ 0 w 2"/>
                  <a:gd name="T7" fmla="*/ 1 h 3"/>
                  <a:gd name="T8" fmla="*/ 2 w 2"/>
                  <a:gd name="T9" fmla="*/ 1 h 3"/>
                  <a:gd name="T10" fmla="*/ 2 w 2"/>
                  <a:gd name="T11" fmla="*/ 0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"/>
                  <a:gd name="T22" fmla="*/ 0 h 3"/>
                  <a:gd name="T23" fmla="*/ 2 w 2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"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3" name="Freeform 266"/>
              <p:cNvSpPr>
                <a:spLocks/>
              </p:cNvSpPr>
              <p:nvPr/>
            </p:nvSpPr>
            <p:spPr bwMode="auto">
              <a:xfrm>
                <a:off x="705" y="1511"/>
                <a:ext cx="1" cy="4"/>
              </a:xfrm>
              <a:custGeom>
                <a:avLst/>
                <a:gdLst>
                  <a:gd name="T0" fmla="*/ 1 w 1"/>
                  <a:gd name="T1" fmla="*/ 2 h 4"/>
                  <a:gd name="T2" fmla="*/ 0 w 1"/>
                  <a:gd name="T3" fmla="*/ 2 h 4"/>
                  <a:gd name="T4" fmla="*/ 0 w 1"/>
                  <a:gd name="T5" fmla="*/ 4 h 4"/>
                  <a:gd name="T6" fmla="*/ 1 w 1"/>
                  <a:gd name="T7" fmla="*/ 4 h 4"/>
                  <a:gd name="T8" fmla="*/ 1 w 1"/>
                  <a:gd name="T9" fmla="*/ 2 h 4"/>
                  <a:gd name="T10" fmla="*/ 1 w 1"/>
                  <a:gd name="T11" fmla="*/ 0 h 4"/>
                  <a:gd name="T12" fmla="*/ 1 w 1"/>
                  <a:gd name="T13" fmla="*/ 2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4"/>
                  <a:gd name="T23" fmla="*/ 1 w 1"/>
                  <a:gd name="T24" fmla="*/ 4 h 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4">
                    <a:moveTo>
                      <a:pt x="1" y="2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4" name="Freeform 267"/>
              <p:cNvSpPr>
                <a:spLocks/>
              </p:cNvSpPr>
              <p:nvPr/>
            </p:nvSpPr>
            <p:spPr bwMode="auto">
              <a:xfrm>
                <a:off x="574" y="1738"/>
                <a:ext cx="2" cy="4"/>
              </a:xfrm>
              <a:custGeom>
                <a:avLst/>
                <a:gdLst>
                  <a:gd name="T0" fmla="*/ 2 w 2"/>
                  <a:gd name="T1" fmla="*/ 2 h 4"/>
                  <a:gd name="T2" fmla="*/ 0 w 2"/>
                  <a:gd name="T3" fmla="*/ 4 h 4"/>
                  <a:gd name="T4" fmla="*/ 2 w 2"/>
                  <a:gd name="T5" fmla="*/ 4 h 4"/>
                  <a:gd name="T6" fmla="*/ 2 w 2"/>
                  <a:gd name="T7" fmla="*/ 2 h 4"/>
                  <a:gd name="T8" fmla="*/ 2 w 2"/>
                  <a:gd name="T9" fmla="*/ 0 h 4"/>
                  <a:gd name="T10" fmla="*/ 2 w 2"/>
                  <a:gd name="T11" fmla="*/ 2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2" y="2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5" name="Freeform 268"/>
              <p:cNvSpPr>
                <a:spLocks/>
              </p:cNvSpPr>
              <p:nvPr/>
            </p:nvSpPr>
            <p:spPr bwMode="auto">
              <a:xfrm>
                <a:off x="571" y="1738"/>
                <a:ext cx="3" cy="4"/>
              </a:xfrm>
              <a:custGeom>
                <a:avLst/>
                <a:gdLst>
                  <a:gd name="T0" fmla="*/ 2 w 3"/>
                  <a:gd name="T1" fmla="*/ 2 h 4"/>
                  <a:gd name="T2" fmla="*/ 2 w 3"/>
                  <a:gd name="T3" fmla="*/ 4 h 4"/>
                  <a:gd name="T4" fmla="*/ 0 w 3"/>
                  <a:gd name="T5" fmla="*/ 4 h 4"/>
                  <a:gd name="T6" fmla="*/ 2 w 3"/>
                  <a:gd name="T7" fmla="*/ 4 h 4"/>
                  <a:gd name="T8" fmla="*/ 3 w 3"/>
                  <a:gd name="T9" fmla="*/ 4 h 4"/>
                  <a:gd name="T10" fmla="*/ 3 w 3"/>
                  <a:gd name="T11" fmla="*/ 2 h 4"/>
                  <a:gd name="T12" fmla="*/ 3 w 3"/>
                  <a:gd name="T13" fmla="*/ 0 h 4"/>
                  <a:gd name="T14" fmla="*/ 2 w 3"/>
                  <a:gd name="T15" fmla="*/ 0 h 4"/>
                  <a:gd name="T16" fmla="*/ 2 w 3"/>
                  <a:gd name="T17" fmla="*/ 2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4"/>
                  <a:gd name="T29" fmla="*/ 3 w 3"/>
                  <a:gd name="T30" fmla="*/ 4 h 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4">
                    <a:moveTo>
                      <a:pt x="2" y="2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6" name="Freeform 269"/>
              <p:cNvSpPr>
                <a:spLocks/>
              </p:cNvSpPr>
              <p:nvPr/>
            </p:nvSpPr>
            <p:spPr bwMode="auto">
              <a:xfrm>
                <a:off x="569" y="1738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0 h 4"/>
                  <a:gd name="T4" fmla="*/ 0 w 2"/>
                  <a:gd name="T5" fmla="*/ 2 h 4"/>
                  <a:gd name="T6" fmla="*/ 0 w 2"/>
                  <a:gd name="T7" fmla="*/ 4 h 4"/>
                  <a:gd name="T8" fmla="*/ 2 w 2"/>
                  <a:gd name="T9" fmla="*/ 2 h 4"/>
                  <a:gd name="T10" fmla="*/ 2 w 2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7" name="Freeform 270"/>
              <p:cNvSpPr>
                <a:spLocks/>
              </p:cNvSpPr>
              <p:nvPr/>
            </p:nvSpPr>
            <p:spPr bwMode="auto">
              <a:xfrm>
                <a:off x="567" y="1737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1"/>
                  <a:gd name="T14" fmla="*/ 2 w 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8" name="Freeform 271"/>
              <p:cNvSpPr>
                <a:spLocks/>
              </p:cNvSpPr>
              <p:nvPr/>
            </p:nvSpPr>
            <p:spPr bwMode="auto">
              <a:xfrm>
                <a:off x="566" y="173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  <a:gd name="T6" fmla="*/ 1 w 1"/>
                  <a:gd name="T7" fmla="*/ 2 h 3"/>
                  <a:gd name="T8" fmla="*/ 1 w 1"/>
                  <a:gd name="T9" fmla="*/ 0 h 3"/>
                  <a:gd name="T10" fmla="*/ 0 w 1"/>
                  <a:gd name="T11" fmla="*/ 0 h 3"/>
                  <a:gd name="T12" fmla="*/ 0 w 1"/>
                  <a:gd name="T13" fmla="*/ 2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3"/>
                  <a:gd name="T23" fmla="*/ 1 w 1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39" name="Freeform 272"/>
              <p:cNvSpPr>
                <a:spLocks/>
              </p:cNvSpPr>
              <p:nvPr/>
            </p:nvSpPr>
            <p:spPr bwMode="auto">
              <a:xfrm>
                <a:off x="562" y="1733"/>
                <a:ext cx="4" cy="2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0 h 2"/>
                  <a:gd name="T4" fmla="*/ 0 w 4"/>
                  <a:gd name="T5" fmla="*/ 2 h 2"/>
                  <a:gd name="T6" fmla="*/ 2 w 4"/>
                  <a:gd name="T7" fmla="*/ 2 h 2"/>
                  <a:gd name="T8" fmla="*/ 4 w 4"/>
                  <a:gd name="T9" fmla="*/ 0 h 2"/>
                  <a:gd name="T10" fmla="*/ 2 w 4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2"/>
                  <a:gd name="T20" fmla="*/ 4 w 4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0" name="Freeform 273"/>
              <p:cNvSpPr>
                <a:spLocks/>
              </p:cNvSpPr>
              <p:nvPr/>
            </p:nvSpPr>
            <p:spPr bwMode="auto">
              <a:xfrm>
                <a:off x="562" y="173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1 h 3"/>
                  <a:gd name="T4" fmla="*/ 0 w 2"/>
                  <a:gd name="T5" fmla="*/ 3 h 3"/>
                  <a:gd name="T6" fmla="*/ 0 w 2"/>
                  <a:gd name="T7" fmla="*/ 1 h 3"/>
                  <a:gd name="T8" fmla="*/ 2 w 2"/>
                  <a:gd name="T9" fmla="*/ 0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3"/>
                  <a:gd name="T20" fmla="*/ 2 w 2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1" name="Freeform 274"/>
              <p:cNvSpPr>
                <a:spLocks/>
              </p:cNvSpPr>
              <p:nvPr/>
            </p:nvSpPr>
            <p:spPr bwMode="auto">
              <a:xfrm>
                <a:off x="560" y="1726"/>
                <a:ext cx="2" cy="4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4 h 4"/>
                  <a:gd name="T4" fmla="*/ 2 w 2"/>
                  <a:gd name="T5" fmla="*/ 4 h 4"/>
                  <a:gd name="T6" fmla="*/ 2 w 2"/>
                  <a:gd name="T7" fmla="*/ 2 h 4"/>
                  <a:gd name="T8" fmla="*/ 2 w 2"/>
                  <a:gd name="T9" fmla="*/ 0 h 4"/>
                  <a:gd name="T10" fmla="*/ 2 w 2"/>
                  <a:gd name="T11" fmla="*/ 2 h 4"/>
                  <a:gd name="T12" fmla="*/ 0 w 2"/>
                  <a:gd name="T13" fmla="*/ 2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"/>
                  <a:gd name="T22" fmla="*/ 0 h 4"/>
                  <a:gd name="T23" fmla="*/ 2 w 2"/>
                  <a:gd name="T24" fmla="*/ 4 h 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" h="4">
                    <a:moveTo>
                      <a:pt x="0" y="2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2" name="Freeform 275"/>
              <p:cNvSpPr>
                <a:spLocks/>
              </p:cNvSpPr>
              <p:nvPr/>
            </p:nvSpPr>
            <p:spPr bwMode="auto">
              <a:xfrm>
                <a:off x="559" y="1723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1 h 3"/>
                  <a:gd name="T6" fmla="*/ 1 w 1"/>
                  <a:gd name="T7" fmla="*/ 0 h 3"/>
                  <a:gd name="T8" fmla="*/ 1 w 1"/>
                  <a:gd name="T9" fmla="*/ 1 h 3"/>
                  <a:gd name="T10" fmla="*/ 0 w 1"/>
                  <a:gd name="T11" fmla="*/ 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3"/>
                  <a:gd name="T20" fmla="*/ 1 w 1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3" name="Rectangle 276"/>
              <p:cNvSpPr>
                <a:spLocks noChangeArrowheads="1"/>
              </p:cNvSpPr>
              <p:nvPr/>
            </p:nvSpPr>
            <p:spPr bwMode="auto">
              <a:xfrm>
                <a:off x="559" y="1719"/>
                <a:ext cx="1" cy="2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4" name="Freeform 277"/>
              <p:cNvSpPr>
                <a:spLocks/>
              </p:cNvSpPr>
              <p:nvPr/>
            </p:nvSpPr>
            <p:spPr bwMode="auto">
              <a:xfrm>
                <a:off x="559" y="1714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0 w 1"/>
                  <a:gd name="T5" fmla="*/ 1 h 3"/>
                  <a:gd name="T6" fmla="*/ 0 w 1"/>
                  <a:gd name="T7" fmla="*/ 0 h 3"/>
                  <a:gd name="T8" fmla="*/ 0 w 1"/>
                  <a:gd name="T9" fmla="*/ 1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3"/>
                  <a:gd name="T17" fmla="*/ 1 w 1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5" name="Freeform 278"/>
              <p:cNvSpPr>
                <a:spLocks/>
              </p:cNvSpPr>
              <p:nvPr/>
            </p:nvSpPr>
            <p:spPr bwMode="auto">
              <a:xfrm>
                <a:off x="557" y="171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6" name="Freeform 279"/>
              <p:cNvSpPr>
                <a:spLocks/>
              </p:cNvSpPr>
              <p:nvPr/>
            </p:nvSpPr>
            <p:spPr bwMode="auto">
              <a:xfrm>
                <a:off x="559" y="1703"/>
                <a:ext cx="1" cy="4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4 h 4"/>
                  <a:gd name="T4" fmla="*/ 0 w 1"/>
                  <a:gd name="T5" fmla="*/ 2 h 4"/>
                  <a:gd name="T6" fmla="*/ 1 w 1"/>
                  <a:gd name="T7" fmla="*/ 2 h 4"/>
                  <a:gd name="T8" fmla="*/ 1 w 1"/>
                  <a:gd name="T9" fmla="*/ 0 h 4"/>
                  <a:gd name="T10" fmla="*/ 0 w 1"/>
                  <a:gd name="T11" fmla="*/ 0 h 4"/>
                  <a:gd name="T12" fmla="*/ 0 w 1"/>
                  <a:gd name="T13" fmla="*/ 2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4"/>
                  <a:gd name="T23" fmla="*/ 1 w 1"/>
                  <a:gd name="T24" fmla="*/ 4 h 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4">
                    <a:moveTo>
                      <a:pt x="0" y="2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7" name="Freeform 280"/>
              <p:cNvSpPr>
                <a:spLocks/>
              </p:cNvSpPr>
              <p:nvPr/>
            </p:nvSpPr>
            <p:spPr bwMode="auto">
              <a:xfrm>
                <a:off x="559" y="1698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  <a:gd name="T10" fmla="*/ 0 w 1"/>
                  <a:gd name="T11" fmla="*/ 0 h 3"/>
                  <a:gd name="T12" fmla="*/ 0 w 1"/>
                  <a:gd name="T13" fmla="*/ 2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3"/>
                  <a:gd name="T23" fmla="*/ 1 w 1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8" name="Freeform 281"/>
              <p:cNvSpPr>
                <a:spLocks/>
              </p:cNvSpPr>
              <p:nvPr/>
            </p:nvSpPr>
            <p:spPr bwMode="auto">
              <a:xfrm>
                <a:off x="559" y="1693"/>
                <a:ext cx="3" cy="3"/>
              </a:xfrm>
              <a:custGeom>
                <a:avLst/>
                <a:gdLst>
                  <a:gd name="T0" fmla="*/ 0 w 3"/>
                  <a:gd name="T1" fmla="*/ 1 h 3"/>
                  <a:gd name="T2" fmla="*/ 0 w 3"/>
                  <a:gd name="T3" fmla="*/ 3 h 3"/>
                  <a:gd name="T4" fmla="*/ 1 w 3"/>
                  <a:gd name="T5" fmla="*/ 3 h 3"/>
                  <a:gd name="T6" fmla="*/ 1 w 3"/>
                  <a:gd name="T7" fmla="*/ 1 h 3"/>
                  <a:gd name="T8" fmla="*/ 3 w 3"/>
                  <a:gd name="T9" fmla="*/ 1 h 3"/>
                  <a:gd name="T10" fmla="*/ 3 w 3"/>
                  <a:gd name="T11" fmla="*/ 0 h 3"/>
                  <a:gd name="T12" fmla="*/ 1 w 3"/>
                  <a:gd name="T13" fmla="*/ 0 h 3"/>
                  <a:gd name="T14" fmla="*/ 0 w 3"/>
                  <a:gd name="T15" fmla="*/ 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49" name="Freeform 282"/>
              <p:cNvSpPr>
                <a:spLocks/>
              </p:cNvSpPr>
              <p:nvPr/>
            </p:nvSpPr>
            <p:spPr bwMode="auto">
              <a:xfrm>
                <a:off x="560" y="1686"/>
                <a:ext cx="2" cy="3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1 h 3"/>
                  <a:gd name="T8" fmla="*/ 2 w 2"/>
                  <a:gd name="T9" fmla="*/ 0 h 3"/>
                  <a:gd name="T10" fmla="*/ 2 w 2"/>
                  <a:gd name="T11" fmla="*/ 1 h 3"/>
                  <a:gd name="T12" fmla="*/ 0 w 2"/>
                  <a:gd name="T13" fmla="*/ 1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"/>
                  <a:gd name="T22" fmla="*/ 0 h 3"/>
                  <a:gd name="T23" fmla="*/ 2 w 2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" h="3">
                    <a:moveTo>
                      <a:pt x="0" y="1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0" name="Freeform 283"/>
              <p:cNvSpPr>
                <a:spLocks/>
              </p:cNvSpPr>
              <p:nvPr/>
            </p:nvSpPr>
            <p:spPr bwMode="auto">
              <a:xfrm>
                <a:off x="562" y="1680"/>
                <a:ext cx="2" cy="4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4 h 4"/>
                  <a:gd name="T4" fmla="*/ 2 w 2"/>
                  <a:gd name="T5" fmla="*/ 2 h 4"/>
                  <a:gd name="T6" fmla="*/ 2 w 2"/>
                  <a:gd name="T7" fmla="*/ 0 h 4"/>
                  <a:gd name="T8" fmla="*/ 0 w 2"/>
                  <a:gd name="T9" fmla="*/ 0 h 4"/>
                  <a:gd name="T10" fmla="*/ 0 w 2"/>
                  <a:gd name="T11" fmla="*/ 2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0" y="2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1" name="Rectangle 284"/>
              <p:cNvSpPr>
                <a:spLocks noChangeArrowheads="1"/>
              </p:cNvSpPr>
              <p:nvPr/>
            </p:nvSpPr>
            <p:spPr bwMode="auto">
              <a:xfrm>
                <a:off x="564" y="1675"/>
                <a:ext cx="2" cy="2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2" name="Freeform 285"/>
              <p:cNvSpPr>
                <a:spLocks/>
              </p:cNvSpPr>
              <p:nvPr/>
            </p:nvSpPr>
            <p:spPr bwMode="auto">
              <a:xfrm>
                <a:off x="566" y="1668"/>
                <a:ext cx="1" cy="4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2 h 4"/>
                  <a:gd name="T4" fmla="*/ 0 w 1"/>
                  <a:gd name="T5" fmla="*/ 4 h 4"/>
                  <a:gd name="T6" fmla="*/ 0 w 1"/>
                  <a:gd name="T7" fmla="*/ 2 h 4"/>
                  <a:gd name="T8" fmla="*/ 1 w 1"/>
                  <a:gd name="T9" fmla="*/ 2 h 4"/>
                  <a:gd name="T10" fmla="*/ 1 w 1"/>
                  <a:gd name="T11" fmla="*/ 0 h 4"/>
                  <a:gd name="T12" fmla="*/ 0 w 1"/>
                  <a:gd name="T13" fmla="*/ 0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4"/>
                  <a:gd name="T23" fmla="*/ 1 w 1"/>
                  <a:gd name="T24" fmla="*/ 4 h 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3" name="Freeform 286"/>
              <p:cNvSpPr>
                <a:spLocks/>
              </p:cNvSpPr>
              <p:nvPr/>
            </p:nvSpPr>
            <p:spPr bwMode="auto">
              <a:xfrm>
                <a:off x="567" y="1664"/>
                <a:ext cx="9" cy="74"/>
              </a:xfrm>
              <a:custGeom>
                <a:avLst/>
                <a:gdLst>
                  <a:gd name="T0" fmla="*/ 9 w 9"/>
                  <a:gd name="T1" fmla="*/ 74 h 74"/>
                  <a:gd name="T2" fmla="*/ 7 w 9"/>
                  <a:gd name="T3" fmla="*/ 73 h 74"/>
                  <a:gd name="T4" fmla="*/ 6 w 9"/>
                  <a:gd name="T5" fmla="*/ 73 h 74"/>
                  <a:gd name="T6" fmla="*/ 4 w 9"/>
                  <a:gd name="T7" fmla="*/ 69 h 74"/>
                  <a:gd name="T8" fmla="*/ 4 w 9"/>
                  <a:gd name="T9" fmla="*/ 67 h 74"/>
                  <a:gd name="T10" fmla="*/ 2 w 9"/>
                  <a:gd name="T11" fmla="*/ 66 h 74"/>
                  <a:gd name="T12" fmla="*/ 0 w 9"/>
                  <a:gd name="T13" fmla="*/ 62 h 74"/>
                  <a:gd name="T14" fmla="*/ 0 w 9"/>
                  <a:gd name="T15" fmla="*/ 59 h 74"/>
                  <a:gd name="T16" fmla="*/ 0 w 9"/>
                  <a:gd name="T17" fmla="*/ 55 h 74"/>
                  <a:gd name="T18" fmla="*/ 0 w 9"/>
                  <a:gd name="T19" fmla="*/ 51 h 74"/>
                  <a:gd name="T20" fmla="*/ 0 w 9"/>
                  <a:gd name="T21" fmla="*/ 48 h 74"/>
                  <a:gd name="T22" fmla="*/ 0 w 9"/>
                  <a:gd name="T23" fmla="*/ 44 h 74"/>
                  <a:gd name="T24" fmla="*/ 0 w 9"/>
                  <a:gd name="T25" fmla="*/ 39 h 74"/>
                  <a:gd name="T26" fmla="*/ 0 w 9"/>
                  <a:gd name="T27" fmla="*/ 36 h 74"/>
                  <a:gd name="T28" fmla="*/ 0 w 9"/>
                  <a:gd name="T29" fmla="*/ 30 h 74"/>
                  <a:gd name="T30" fmla="*/ 2 w 9"/>
                  <a:gd name="T31" fmla="*/ 27 h 74"/>
                  <a:gd name="T32" fmla="*/ 4 w 9"/>
                  <a:gd name="T33" fmla="*/ 22 h 74"/>
                  <a:gd name="T34" fmla="*/ 4 w 9"/>
                  <a:gd name="T35" fmla="*/ 16 h 74"/>
                  <a:gd name="T36" fmla="*/ 7 w 9"/>
                  <a:gd name="T37" fmla="*/ 11 h 74"/>
                  <a:gd name="T38" fmla="*/ 7 w 9"/>
                  <a:gd name="T39" fmla="*/ 6 h 74"/>
                  <a:gd name="T40" fmla="*/ 9 w 9"/>
                  <a:gd name="T41" fmla="*/ 0 h 7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"/>
                  <a:gd name="T64" fmla="*/ 0 h 74"/>
                  <a:gd name="T65" fmla="*/ 9 w 9"/>
                  <a:gd name="T66" fmla="*/ 74 h 7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" h="74">
                    <a:moveTo>
                      <a:pt x="9" y="74"/>
                    </a:moveTo>
                    <a:lnTo>
                      <a:pt x="7" y="73"/>
                    </a:lnTo>
                    <a:lnTo>
                      <a:pt x="6" y="73"/>
                    </a:lnTo>
                    <a:lnTo>
                      <a:pt x="4" y="69"/>
                    </a:lnTo>
                    <a:lnTo>
                      <a:pt x="4" y="67"/>
                    </a:lnTo>
                    <a:lnTo>
                      <a:pt x="2" y="66"/>
                    </a:lnTo>
                    <a:lnTo>
                      <a:pt x="0" y="62"/>
                    </a:lnTo>
                    <a:lnTo>
                      <a:pt x="0" y="59"/>
                    </a:lnTo>
                    <a:lnTo>
                      <a:pt x="0" y="55"/>
                    </a:lnTo>
                    <a:lnTo>
                      <a:pt x="0" y="51"/>
                    </a:lnTo>
                    <a:lnTo>
                      <a:pt x="0" y="48"/>
                    </a:lnTo>
                    <a:lnTo>
                      <a:pt x="0" y="44"/>
                    </a:lnTo>
                    <a:lnTo>
                      <a:pt x="0" y="39"/>
                    </a:lnTo>
                    <a:lnTo>
                      <a:pt x="0" y="36"/>
                    </a:lnTo>
                    <a:lnTo>
                      <a:pt x="0" y="30"/>
                    </a:lnTo>
                    <a:lnTo>
                      <a:pt x="2" y="27"/>
                    </a:lnTo>
                    <a:lnTo>
                      <a:pt x="4" y="22"/>
                    </a:lnTo>
                    <a:lnTo>
                      <a:pt x="4" y="16"/>
                    </a:lnTo>
                    <a:lnTo>
                      <a:pt x="7" y="11"/>
                    </a:lnTo>
                    <a:lnTo>
                      <a:pt x="7" y="6"/>
                    </a:lnTo>
                    <a:lnTo>
                      <a:pt x="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4" name="Freeform 287"/>
              <p:cNvSpPr>
                <a:spLocks/>
              </p:cNvSpPr>
              <p:nvPr/>
            </p:nvSpPr>
            <p:spPr bwMode="auto">
              <a:xfrm>
                <a:off x="680" y="1515"/>
                <a:ext cx="30" cy="5"/>
              </a:xfrm>
              <a:custGeom>
                <a:avLst/>
                <a:gdLst>
                  <a:gd name="T0" fmla="*/ 0 w 30"/>
                  <a:gd name="T1" fmla="*/ 5 h 5"/>
                  <a:gd name="T2" fmla="*/ 2 w 30"/>
                  <a:gd name="T3" fmla="*/ 4 h 5"/>
                  <a:gd name="T4" fmla="*/ 5 w 30"/>
                  <a:gd name="T5" fmla="*/ 4 h 5"/>
                  <a:gd name="T6" fmla="*/ 9 w 30"/>
                  <a:gd name="T7" fmla="*/ 2 h 5"/>
                  <a:gd name="T8" fmla="*/ 11 w 30"/>
                  <a:gd name="T9" fmla="*/ 2 h 5"/>
                  <a:gd name="T10" fmla="*/ 14 w 30"/>
                  <a:gd name="T11" fmla="*/ 0 h 5"/>
                  <a:gd name="T12" fmla="*/ 18 w 30"/>
                  <a:gd name="T13" fmla="*/ 0 h 5"/>
                  <a:gd name="T14" fmla="*/ 19 w 30"/>
                  <a:gd name="T15" fmla="*/ 0 h 5"/>
                  <a:gd name="T16" fmla="*/ 21 w 30"/>
                  <a:gd name="T17" fmla="*/ 0 h 5"/>
                  <a:gd name="T18" fmla="*/ 23 w 30"/>
                  <a:gd name="T19" fmla="*/ 2 h 5"/>
                  <a:gd name="T20" fmla="*/ 26 w 30"/>
                  <a:gd name="T21" fmla="*/ 2 h 5"/>
                  <a:gd name="T22" fmla="*/ 28 w 30"/>
                  <a:gd name="T23" fmla="*/ 2 h 5"/>
                  <a:gd name="T24" fmla="*/ 28 w 30"/>
                  <a:gd name="T25" fmla="*/ 4 h 5"/>
                  <a:gd name="T26" fmla="*/ 30 w 30"/>
                  <a:gd name="T27" fmla="*/ 4 h 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0"/>
                  <a:gd name="T43" fmla="*/ 0 h 5"/>
                  <a:gd name="T44" fmla="*/ 30 w 30"/>
                  <a:gd name="T45" fmla="*/ 5 h 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0" h="5">
                    <a:moveTo>
                      <a:pt x="0" y="5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6" y="2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30" y="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5" name="Freeform 288"/>
              <p:cNvSpPr>
                <a:spLocks/>
              </p:cNvSpPr>
              <p:nvPr/>
            </p:nvSpPr>
            <p:spPr bwMode="auto">
              <a:xfrm>
                <a:off x="566" y="1664"/>
                <a:ext cx="10" cy="74"/>
              </a:xfrm>
              <a:custGeom>
                <a:avLst/>
                <a:gdLst>
                  <a:gd name="T0" fmla="*/ 10 w 10"/>
                  <a:gd name="T1" fmla="*/ 74 h 74"/>
                  <a:gd name="T2" fmla="*/ 8 w 10"/>
                  <a:gd name="T3" fmla="*/ 74 h 74"/>
                  <a:gd name="T4" fmla="*/ 8 w 10"/>
                  <a:gd name="T5" fmla="*/ 73 h 74"/>
                  <a:gd name="T6" fmla="*/ 5 w 10"/>
                  <a:gd name="T7" fmla="*/ 71 h 74"/>
                  <a:gd name="T8" fmla="*/ 5 w 10"/>
                  <a:gd name="T9" fmla="*/ 69 h 74"/>
                  <a:gd name="T10" fmla="*/ 3 w 10"/>
                  <a:gd name="T11" fmla="*/ 67 h 74"/>
                  <a:gd name="T12" fmla="*/ 1 w 10"/>
                  <a:gd name="T13" fmla="*/ 64 h 74"/>
                  <a:gd name="T14" fmla="*/ 1 w 10"/>
                  <a:gd name="T15" fmla="*/ 62 h 74"/>
                  <a:gd name="T16" fmla="*/ 1 w 10"/>
                  <a:gd name="T17" fmla="*/ 59 h 74"/>
                  <a:gd name="T18" fmla="*/ 0 w 10"/>
                  <a:gd name="T19" fmla="*/ 55 h 74"/>
                  <a:gd name="T20" fmla="*/ 0 w 10"/>
                  <a:gd name="T21" fmla="*/ 51 h 74"/>
                  <a:gd name="T22" fmla="*/ 0 w 10"/>
                  <a:gd name="T23" fmla="*/ 48 h 74"/>
                  <a:gd name="T24" fmla="*/ 0 w 10"/>
                  <a:gd name="T25" fmla="*/ 43 h 74"/>
                  <a:gd name="T26" fmla="*/ 1 w 10"/>
                  <a:gd name="T27" fmla="*/ 39 h 74"/>
                  <a:gd name="T28" fmla="*/ 1 w 10"/>
                  <a:gd name="T29" fmla="*/ 36 h 74"/>
                  <a:gd name="T30" fmla="*/ 1 w 10"/>
                  <a:gd name="T31" fmla="*/ 30 h 74"/>
                  <a:gd name="T32" fmla="*/ 3 w 10"/>
                  <a:gd name="T33" fmla="*/ 25 h 74"/>
                  <a:gd name="T34" fmla="*/ 5 w 10"/>
                  <a:gd name="T35" fmla="*/ 22 h 74"/>
                  <a:gd name="T36" fmla="*/ 5 w 10"/>
                  <a:gd name="T37" fmla="*/ 16 h 74"/>
                  <a:gd name="T38" fmla="*/ 7 w 10"/>
                  <a:gd name="T39" fmla="*/ 11 h 74"/>
                  <a:gd name="T40" fmla="*/ 8 w 10"/>
                  <a:gd name="T41" fmla="*/ 6 h 74"/>
                  <a:gd name="T42" fmla="*/ 10 w 10"/>
                  <a:gd name="T43" fmla="*/ 0 h 7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"/>
                  <a:gd name="T67" fmla="*/ 0 h 74"/>
                  <a:gd name="T68" fmla="*/ 10 w 10"/>
                  <a:gd name="T69" fmla="*/ 74 h 7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" h="74">
                    <a:moveTo>
                      <a:pt x="10" y="74"/>
                    </a:moveTo>
                    <a:lnTo>
                      <a:pt x="8" y="74"/>
                    </a:lnTo>
                    <a:lnTo>
                      <a:pt x="8" y="73"/>
                    </a:lnTo>
                    <a:lnTo>
                      <a:pt x="5" y="71"/>
                    </a:lnTo>
                    <a:lnTo>
                      <a:pt x="5" y="69"/>
                    </a:lnTo>
                    <a:lnTo>
                      <a:pt x="3" y="67"/>
                    </a:lnTo>
                    <a:lnTo>
                      <a:pt x="1" y="64"/>
                    </a:lnTo>
                    <a:lnTo>
                      <a:pt x="1" y="62"/>
                    </a:lnTo>
                    <a:lnTo>
                      <a:pt x="1" y="59"/>
                    </a:lnTo>
                    <a:lnTo>
                      <a:pt x="0" y="55"/>
                    </a:lnTo>
                    <a:lnTo>
                      <a:pt x="0" y="51"/>
                    </a:lnTo>
                    <a:lnTo>
                      <a:pt x="0" y="48"/>
                    </a:lnTo>
                    <a:lnTo>
                      <a:pt x="0" y="43"/>
                    </a:lnTo>
                    <a:lnTo>
                      <a:pt x="1" y="39"/>
                    </a:lnTo>
                    <a:lnTo>
                      <a:pt x="1" y="36"/>
                    </a:lnTo>
                    <a:lnTo>
                      <a:pt x="1" y="30"/>
                    </a:lnTo>
                    <a:lnTo>
                      <a:pt x="3" y="25"/>
                    </a:lnTo>
                    <a:lnTo>
                      <a:pt x="5" y="22"/>
                    </a:lnTo>
                    <a:lnTo>
                      <a:pt x="5" y="16"/>
                    </a:lnTo>
                    <a:lnTo>
                      <a:pt x="7" y="11"/>
                    </a:lnTo>
                    <a:lnTo>
                      <a:pt x="8" y="6"/>
                    </a:lnTo>
                    <a:lnTo>
                      <a:pt x="1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6" name="Freeform 289"/>
              <p:cNvSpPr>
                <a:spLocks/>
              </p:cNvSpPr>
              <p:nvPr/>
            </p:nvSpPr>
            <p:spPr bwMode="auto">
              <a:xfrm>
                <a:off x="678" y="1513"/>
                <a:ext cx="28" cy="7"/>
              </a:xfrm>
              <a:custGeom>
                <a:avLst/>
                <a:gdLst>
                  <a:gd name="T0" fmla="*/ 0 w 28"/>
                  <a:gd name="T1" fmla="*/ 7 h 7"/>
                  <a:gd name="T2" fmla="*/ 4 w 28"/>
                  <a:gd name="T3" fmla="*/ 6 h 7"/>
                  <a:gd name="T4" fmla="*/ 7 w 28"/>
                  <a:gd name="T5" fmla="*/ 4 h 7"/>
                  <a:gd name="T6" fmla="*/ 11 w 28"/>
                  <a:gd name="T7" fmla="*/ 4 h 7"/>
                  <a:gd name="T8" fmla="*/ 13 w 28"/>
                  <a:gd name="T9" fmla="*/ 2 h 7"/>
                  <a:gd name="T10" fmla="*/ 16 w 28"/>
                  <a:gd name="T11" fmla="*/ 2 h 7"/>
                  <a:gd name="T12" fmla="*/ 18 w 28"/>
                  <a:gd name="T13" fmla="*/ 2 h 7"/>
                  <a:gd name="T14" fmla="*/ 20 w 28"/>
                  <a:gd name="T15" fmla="*/ 0 h 7"/>
                  <a:gd name="T16" fmla="*/ 23 w 28"/>
                  <a:gd name="T17" fmla="*/ 2 h 7"/>
                  <a:gd name="T18" fmla="*/ 25 w 28"/>
                  <a:gd name="T19" fmla="*/ 2 h 7"/>
                  <a:gd name="T20" fmla="*/ 27 w 28"/>
                  <a:gd name="T21" fmla="*/ 4 h 7"/>
                  <a:gd name="T22" fmla="*/ 28 w 28"/>
                  <a:gd name="T23" fmla="*/ 4 h 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8"/>
                  <a:gd name="T37" fmla="*/ 0 h 7"/>
                  <a:gd name="T38" fmla="*/ 28 w 28"/>
                  <a:gd name="T39" fmla="*/ 7 h 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8" h="7">
                    <a:moveTo>
                      <a:pt x="0" y="7"/>
                    </a:moveTo>
                    <a:lnTo>
                      <a:pt x="4" y="6"/>
                    </a:lnTo>
                    <a:lnTo>
                      <a:pt x="7" y="4"/>
                    </a:lnTo>
                    <a:lnTo>
                      <a:pt x="11" y="4"/>
                    </a:lnTo>
                    <a:lnTo>
                      <a:pt x="13" y="2"/>
                    </a:lnTo>
                    <a:lnTo>
                      <a:pt x="16" y="2"/>
                    </a:lnTo>
                    <a:lnTo>
                      <a:pt x="18" y="2"/>
                    </a:lnTo>
                    <a:lnTo>
                      <a:pt x="20" y="0"/>
                    </a:lnTo>
                    <a:lnTo>
                      <a:pt x="23" y="2"/>
                    </a:lnTo>
                    <a:lnTo>
                      <a:pt x="25" y="2"/>
                    </a:lnTo>
                    <a:lnTo>
                      <a:pt x="27" y="4"/>
                    </a:lnTo>
                    <a:lnTo>
                      <a:pt x="28" y="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7" name="Freeform 290"/>
              <p:cNvSpPr>
                <a:spLocks/>
              </p:cNvSpPr>
              <p:nvPr/>
            </p:nvSpPr>
            <p:spPr bwMode="auto">
              <a:xfrm>
                <a:off x="564" y="1663"/>
                <a:ext cx="12" cy="75"/>
              </a:xfrm>
              <a:custGeom>
                <a:avLst/>
                <a:gdLst>
                  <a:gd name="T0" fmla="*/ 10 w 12"/>
                  <a:gd name="T1" fmla="*/ 0 h 75"/>
                  <a:gd name="T2" fmla="*/ 9 w 12"/>
                  <a:gd name="T3" fmla="*/ 5 h 75"/>
                  <a:gd name="T4" fmla="*/ 7 w 12"/>
                  <a:gd name="T5" fmla="*/ 12 h 75"/>
                  <a:gd name="T6" fmla="*/ 5 w 12"/>
                  <a:gd name="T7" fmla="*/ 16 h 75"/>
                  <a:gd name="T8" fmla="*/ 3 w 12"/>
                  <a:gd name="T9" fmla="*/ 21 h 75"/>
                  <a:gd name="T10" fmla="*/ 3 w 12"/>
                  <a:gd name="T11" fmla="*/ 26 h 75"/>
                  <a:gd name="T12" fmla="*/ 2 w 12"/>
                  <a:gd name="T13" fmla="*/ 31 h 75"/>
                  <a:gd name="T14" fmla="*/ 2 w 12"/>
                  <a:gd name="T15" fmla="*/ 35 h 75"/>
                  <a:gd name="T16" fmla="*/ 2 w 12"/>
                  <a:gd name="T17" fmla="*/ 40 h 75"/>
                  <a:gd name="T18" fmla="*/ 2 w 12"/>
                  <a:gd name="T19" fmla="*/ 44 h 75"/>
                  <a:gd name="T20" fmla="*/ 0 w 12"/>
                  <a:gd name="T21" fmla="*/ 47 h 75"/>
                  <a:gd name="T22" fmla="*/ 0 w 12"/>
                  <a:gd name="T23" fmla="*/ 52 h 75"/>
                  <a:gd name="T24" fmla="*/ 2 w 12"/>
                  <a:gd name="T25" fmla="*/ 56 h 75"/>
                  <a:gd name="T26" fmla="*/ 2 w 12"/>
                  <a:gd name="T27" fmla="*/ 58 h 75"/>
                  <a:gd name="T28" fmla="*/ 2 w 12"/>
                  <a:gd name="T29" fmla="*/ 61 h 75"/>
                  <a:gd name="T30" fmla="*/ 2 w 12"/>
                  <a:gd name="T31" fmla="*/ 65 h 75"/>
                  <a:gd name="T32" fmla="*/ 3 w 12"/>
                  <a:gd name="T33" fmla="*/ 67 h 75"/>
                  <a:gd name="T34" fmla="*/ 3 w 12"/>
                  <a:gd name="T35" fmla="*/ 70 h 75"/>
                  <a:gd name="T36" fmla="*/ 7 w 12"/>
                  <a:gd name="T37" fmla="*/ 70 h 75"/>
                  <a:gd name="T38" fmla="*/ 7 w 12"/>
                  <a:gd name="T39" fmla="*/ 74 h 75"/>
                  <a:gd name="T40" fmla="*/ 9 w 12"/>
                  <a:gd name="T41" fmla="*/ 74 h 75"/>
                  <a:gd name="T42" fmla="*/ 10 w 12"/>
                  <a:gd name="T43" fmla="*/ 75 h 75"/>
                  <a:gd name="T44" fmla="*/ 12 w 12"/>
                  <a:gd name="T45" fmla="*/ 75 h 7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"/>
                  <a:gd name="T70" fmla="*/ 0 h 75"/>
                  <a:gd name="T71" fmla="*/ 12 w 12"/>
                  <a:gd name="T72" fmla="*/ 75 h 7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" h="75">
                    <a:moveTo>
                      <a:pt x="10" y="0"/>
                    </a:moveTo>
                    <a:lnTo>
                      <a:pt x="9" y="5"/>
                    </a:lnTo>
                    <a:lnTo>
                      <a:pt x="7" y="12"/>
                    </a:lnTo>
                    <a:lnTo>
                      <a:pt x="5" y="16"/>
                    </a:lnTo>
                    <a:lnTo>
                      <a:pt x="3" y="21"/>
                    </a:lnTo>
                    <a:lnTo>
                      <a:pt x="3" y="26"/>
                    </a:lnTo>
                    <a:lnTo>
                      <a:pt x="2" y="31"/>
                    </a:lnTo>
                    <a:lnTo>
                      <a:pt x="2" y="35"/>
                    </a:lnTo>
                    <a:lnTo>
                      <a:pt x="2" y="40"/>
                    </a:lnTo>
                    <a:lnTo>
                      <a:pt x="2" y="44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2" y="56"/>
                    </a:lnTo>
                    <a:lnTo>
                      <a:pt x="2" y="58"/>
                    </a:lnTo>
                    <a:lnTo>
                      <a:pt x="2" y="61"/>
                    </a:lnTo>
                    <a:lnTo>
                      <a:pt x="2" y="65"/>
                    </a:lnTo>
                    <a:lnTo>
                      <a:pt x="3" y="67"/>
                    </a:lnTo>
                    <a:lnTo>
                      <a:pt x="3" y="70"/>
                    </a:lnTo>
                    <a:lnTo>
                      <a:pt x="7" y="70"/>
                    </a:lnTo>
                    <a:lnTo>
                      <a:pt x="7" y="74"/>
                    </a:lnTo>
                    <a:lnTo>
                      <a:pt x="9" y="74"/>
                    </a:lnTo>
                    <a:lnTo>
                      <a:pt x="10" y="75"/>
                    </a:lnTo>
                    <a:lnTo>
                      <a:pt x="12" y="7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8" name="Freeform 291"/>
              <p:cNvSpPr>
                <a:spLocks/>
              </p:cNvSpPr>
              <p:nvPr/>
            </p:nvSpPr>
            <p:spPr bwMode="auto">
              <a:xfrm>
                <a:off x="675" y="1513"/>
                <a:ext cx="19" cy="6"/>
              </a:xfrm>
              <a:custGeom>
                <a:avLst/>
                <a:gdLst>
                  <a:gd name="T0" fmla="*/ 0 w 19"/>
                  <a:gd name="T1" fmla="*/ 6 h 6"/>
                  <a:gd name="T2" fmla="*/ 3 w 19"/>
                  <a:gd name="T3" fmla="*/ 4 h 6"/>
                  <a:gd name="T4" fmla="*/ 7 w 19"/>
                  <a:gd name="T5" fmla="*/ 4 h 6"/>
                  <a:gd name="T6" fmla="*/ 10 w 19"/>
                  <a:gd name="T7" fmla="*/ 2 h 6"/>
                  <a:gd name="T8" fmla="*/ 14 w 19"/>
                  <a:gd name="T9" fmla="*/ 0 h 6"/>
                  <a:gd name="T10" fmla="*/ 16 w 19"/>
                  <a:gd name="T11" fmla="*/ 0 h 6"/>
                  <a:gd name="T12" fmla="*/ 19 w 19"/>
                  <a:gd name="T13" fmla="*/ 0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6"/>
                  <a:gd name="T23" fmla="*/ 19 w 19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6">
                    <a:moveTo>
                      <a:pt x="0" y="6"/>
                    </a:moveTo>
                    <a:lnTo>
                      <a:pt x="3" y="4"/>
                    </a:lnTo>
                    <a:lnTo>
                      <a:pt x="7" y="4"/>
                    </a:lnTo>
                    <a:lnTo>
                      <a:pt x="10" y="2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59" name="Freeform 292"/>
              <p:cNvSpPr>
                <a:spLocks/>
              </p:cNvSpPr>
              <p:nvPr/>
            </p:nvSpPr>
            <p:spPr bwMode="auto">
              <a:xfrm>
                <a:off x="676" y="1513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4 w 18"/>
                  <a:gd name="T3" fmla="*/ 4 h 6"/>
                  <a:gd name="T4" fmla="*/ 6 w 18"/>
                  <a:gd name="T5" fmla="*/ 4 h 6"/>
                  <a:gd name="T6" fmla="*/ 9 w 18"/>
                  <a:gd name="T7" fmla="*/ 2 h 6"/>
                  <a:gd name="T8" fmla="*/ 13 w 18"/>
                  <a:gd name="T9" fmla="*/ 0 h 6"/>
                  <a:gd name="T10" fmla="*/ 15 w 18"/>
                  <a:gd name="T11" fmla="*/ 0 h 6"/>
                  <a:gd name="T12" fmla="*/ 18 w 18"/>
                  <a:gd name="T13" fmla="*/ 0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6"/>
                  <a:gd name="T23" fmla="*/ 18 w 18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6">
                    <a:moveTo>
                      <a:pt x="0" y="6"/>
                    </a:moveTo>
                    <a:lnTo>
                      <a:pt x="4" y="4"/>
                    </a:lnTo>
                    <a:lnTo>
                      <a:pt x="6" y="4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0" name="Freeform 293"/>
              <p:cNvSpPr>
                <a:spLocks/>
              </p:cNvSpPr>
              <p:nvPr/>
            </p:nvSpPr>
            <p:spPr bwMode="auto">
              <a:xfrm>
                <a:off x="557" y="1663"/>
                <a:ext cx="28" cy="82"/>
              </a:xfrm>
              <a:custGeom>
                <a:avLst/>
                <a:gdLst>
                  <a:gd name="T0" fmla="*/ 28 w 28"/>
                  <a:gd name="T1" fmla="*/ 81 h 82"/>
                  <a:gd name="T2" fmla="*/ 25 w 28"/>
                  <a:gd name="T3" fmla="*/ 81 h 82"/>
                  <a:gd name="T4" fmla="*/ 23 w 28"/>
                  <a:gd name="T5" fmla="*/ 81 h 82"/>
                  <a:gd name="T6" fmla="*/ 19 w 28"/>
                  <a:gd name="T7" fmla="*/ 82 h 82"/>
                  <a:gd name="T8" fmla="*/ 17 w 28"/>
                  <a:gd name="T9" fmla="*/ 81 h 82"/>
                  <a:gd name="T10" fmla="*/ 14 w 28"/>
                  <a:gd name="T11" fmla="*/ 81 h 82"/>
                  <a:gd name="T12" fmla="*/ 12 w 28"/>
                  <a:gd name="T13" fmla="*/ 79 h 82"/>
                  <a:gd name="T14" fmla="*/ 10 w 28"/>
                  <a:gd name="T15" fmla="*/ 79 h 82"/>
                  <a:gd name="T16" fmla="*/ 9 w 28"/>
                  <a:gd name="T17" fmla="*/ 77 h 82"/>
                  <a:gd name="T18" fmla="*/ 7 w 28"/>
                  <a:gd name="T19" fmla="*/ 75 h 82"/>
                  <a:gd name="T20" fmla="*/ 5 w 28"/>
                  <a:gd name="T21" fmla="*/ 74 h 82"/>
                  <a:gd name="T22" fmla="*/ 3 w 28"/>
                  <a:gd name="T23" fmla="*/ 72 h 82"/>
                  <a:gd name="T24" fmla="*/ 2 w 28"/>
                  <a:gd name="T25" fmla="*/ 70 h 82"/>
                  <a:gd name="T26" fmla="*/ 2 w 28"/>
                  <a:gd name="T27" fmla="*/ 67 h 82"/>
                  <a:gd name="T28" fmla="*/ 2 w 28"/>
                  <a:gd name="T29" fmla="*/ 65 h 82"/>
                  <a:gd name="T30" fmla="*/ 0 w 28"/>
                  <a:gd name="T31" fmla="*/ 61 h 82"/>
                  <a:gd name="T32" fmla="*/ 0 w 28"/>
                  <a:gd name="T33" fmla="*/ 56 h 82"/>
                  <a:gd name="T34" fmla="*/ 0 w 28"/>
                  <a:gd name="T35" fmla="*/ 52 h 82"/>
                  <a:gd name="T36" fmla="*/ 0 w 28"/>
                  <a:gd name="T37" fmla="*/ 49 h 82"/>
                  <a:gd name="T38" fmla="*/ 0 w 28"/>
                  <a:gd name="T39" fmla="*/ 45 h 82"/>
                  <a:gd name="T40" fmla="*/ 0 w 28"/>
                  <a:gd name="T41" fmla="*/ 40 h 82"/>
                  <a:gd name="T42" fmla="*/ 2 w 28"/>
                  <a:gd name="T43" fmla="*/ 35 h 82"/>
                  <a:gd name="T44" fmla="*/ 2 w 28"/>
                  <a:gd name="T45" fmla="*/ 31 h 82"/>
                  <a:gd name="T46" fmla="*/ 2 w 28"/>
                  <a:gd name="T47" fmla="*/ 26 h 82"/>
                  <a:gd name="T48" fmla="*/ 3 w 28"/>
                  <a:gd name="T49" fmla="*/ 21 h 82"/>
                  <a:gd name="T50" fmla="*/ 5 w 28"/>
                  <a:gd name="T51" fmla="*/ 17 h 82"/>
                  <a:gd name="T52" fmla="*/ 7 w 28"/>
                  <a:gd name="T53" fmla="*/ 12 h 82"/>
                  <a:gd name="T54" fmla="*/ 9 w 28"/>
                  <a:gd name="T55" fmla="*/ 5 h 82"/>
                  <a:gd name="T56" fmla="*/ 10 w 28"/>
                  <a:gd name="T57" fmla="*/ 0 h 8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8"/>
                  <a:gd name="T88" fmla="*/ 0 h 82"/>
                  <a:gd name="T89" fmla="*/ 28 w 28"/>
                  <a:gd name="T90" fmla="*/ 82 h 8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8" h="82">
                    <a:moveTo>
                      <a:pt x="28" y="81"/>
                    </a:moveTo>
                    <a:lnTo>
                      <a:pt x="25" y="81"/>
                    </a:lnTo>
                    <a:lnTo>
                      <a:pt x="23" y="81"/>
                    </a:lnTo>
                    <a:lnTo>
                      <a:pt x="19" y="82"/>
                    </a:lnTo>
                    <a:lnTo>
                      <a:pt x="17" y="81"/>
                    </a:lnTo>
                    <a:lnTo>
                      <a:pt x="14" y="81"/>
                    </a:lnTo>
                    <a:lnTo>
                      <a:pt x="12" y="79"/>
                    </a:lnTo>
                    <a:lnTo>
                      <a:pt x="10" y="79"/>
                    </a:lnTo>
                    <a:lnTo>
                      <a:pt x="9" y="77"/>
                    </a:lnTo>
                    <a:lnTo>
                      <a:pt x="7" y="75"/>
                    </a:lnTo>
                    <a:lnTo>
                      <a:pt x="5" y="74"/>
                    </a:lnTo>
                    <a:lnTo>
                      <a:pt x="3" y="72"/>
                    </a:lnTo>
                    <a:lnTo>
                      <a:pt x="2" y="70"/>
                    </a:lnTo>
                    <a:lnTo>
                      <a:pt x="2" y="67"/>
                    </a:lnTo>
                    <a:lnTo>
                      <a:pt x="2" y="65"/>
                    </a:lnTo>
                    <a:lnTo>
                      <a:pt x="0" y="61"/>
                    </a:lnTo>
                    <a:lnTo>
                      <a:pt x="0" y="56"/>
                    </a:lnTo>
                    <a:lnTo>
                      <a:pt x="0" y="52"/>
                    </a:lnTo>
                    <a:lnTo>
                      <a:pt x="0" y="49"/>
                    </a:lnTo>
                    <a:lnTo>
                      <a:pt x="0" y="45"/>
                    </a:lnTo>
                    <a:lnTo>
                      <a:pt x="0" y="40"/>
                    </a:lnTo>
                    <a:lnTo>
                      <a:pt x="2" y="35"/>
                    </a:lnTo>
                    <a:lnTo>
                      <a:pt x="2" y="31"/>
                    </a:lnTo>
                    <a:lnTo>
                      <a:pt x="2" y="26"/>
                    </a:lnTo>
                    <a:lnTo>
                      <a:pt x="3" y="21"/>
                    </a:lnTo>
                    <a:lnTo>
                      <a:pt x="5" y="17"/>
                    </a:lnTo>
                    <a:lnTo>
                      <a:pt x="7" y="12"/>
                    </a:lnTo>
                    <a:lnTo>
                      <a:pt x="9" y="5"/>
                    </a:lnTo>
                    <a:lnTo>
                      <a:pt x="1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1" name="Freeform 294"/>
              <p:cNvSpPr>
                <a:spLocks/>
              </p:cNvSpPr>
              <p:nvPr/>
            </p:nvSpPr>
            <p:spPr bwMode="auto">
              <a:xfrm>
                <a:off x="673" y="1504"/>
                <a:ext cx="39" cy="18"/>
              </a:xfrm>
              <a:custGeom>
                <a:avLst/>
                <a:gdLst>
                  <a:gd name="T0" fmla="*/ 39 w 39"/>
                  <a:gd name="T1" fmla="*/ 18 h 18"/>
                  <a:gd name="T2" fmla="*/ 39 w 39"/>
                  <a:gd name="T3" fmla="*/ 16 h 18"/>
                  <a:gd name="T4" fmla="*/ 39 w 39"/>
                  <a:gd name="T5" fmla="*/ 13 h 18"/>
                  <a:gd name="T6" fmla="*/ 37 w 39"/>
                  <a:gd name="T7" fmla="*/ 11 h 18"/>
                  <a:gd name="T8" fmla="*/ 35 w 39"/>
                  <a:gd name="T9" fmla="*/ 9 h 18"/>
                  <a:gd name="T10" fmla="*/ 35 w 39"/>
                  <a:gd name="T11" fmla="*/ 6 h 18"/>
                  <a:gd name="T12" fmla="*/ 33 w 39"/>
                  <a:gd name="T13" fmla="*/ 6 h 18"/>
                  <a:gd name="T14" fmla="*/ 32 w 39"/>
                  <a:gd name="T15" fmla="*/ 4 h 18"/>
                  <a:gd name="T16" fmla="*/ 30 w 39"/>
                  <a:gd name="T17" fmla="*/ 2 h 18"/>
                  <a:gd name="T18" fmla="*/ 26 w 39"/>
                  <a:gd name="T19" fmla="*/ 2 h 18"/>
                  <a:gd name="T20" fmla="*/ 25 w 39"/>
                  <a:gd name="T21" fmla="*/ 0 h 18"/>
                  <a:gd name="T22" fmla="*/ 23 w 39"/>
                  <a:gd name="T23" fmla="*/ 0 h 18"/>
                  <a:gd name="T24" fmla="*/ 19 w 39"/>
                  <a:gd name="T25" fmla="*/ 0 h 18"/>
                  <a:gd name="T26" fmla="*/ 18 w 39"/>
                  <a:gd name="T27" fmla="*/ 0 h 18"/>
                  <a:gd name="T28" fmla="*/ 14 w 39"/>
                  <a:gd name="T29" fmla="*/ 2 h 18"/>
                  <a:gd name="T30" fmla="*/ 11 w 39"/>
                  <a:gd name="T31" fmla="*/ 4 h 18"/>
                  <a:gd name="T32" fmla="*/ 7 w 39"/>
                  <a:gd name="T33" fmla="*/ 4 h 18"/>
                  <a:gd name="T34" fmla="*/ 3 w 39"/>
                  <a:gd name="T35" fmla="*/ 6 h 18"/>
                  <a:gd name="T36" fmla="*/ 0 w 39"/>
                  <a:gd name="T37" fmla="*/ 7 h 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18"/>
                  <a:gd name="T59" fmla="*/ 39 w 39"/>
                  <a:gd name="T60" fmla="*/ 18 h 1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18">
                    <a:moveTo>
                      <a:pt x="39" y="18"/>
                    </a:moveTo>
                    <a:lnTo>
                      <a:pt x="39" y="16"/>
                    </a:lnTo>
                    <a:lnTo>
                      <a:pt x="39" y="13"/>
                    </a:lnTo>
                    <a:lnTo>
                      <a:pt x="37" y="11"/>
                    </a:lnTo>
                    <a:lnTo>
                      <a:pt x="35" y="9"/>
                    </a:lnTo>
                    <a:lnTo>
                      <a:pt x="35" y="6"/>
                    </a:lnTo>
                    <a:lnTo>
                      <a:pt x="33" y="6"/>
                    </a:lnTo>
                    <a:lnTo>
                      <a:pt x="32" y="4"/>
                    </a:lnTo>
                    <a:lnTo>
                      <a:pt x="30" y="2"/>
                    </a:lnTo>
                    <a:lnTo>
                      <a:pt x="26" y="2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1" y="4"/>
                    </a:lnTo>
                    <a:lnTo>
                      <a:pt x="7" y="4"/>
                    </a:lnTo>
                    <a:lnTo>
                      <a:pt x="3" y="6"/>
                    </a:lnTo>
                    <a:lnTo>
                      <a:pt x="0" y="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2" name="Freeform 295"/>
              <p:cNvSpPr>
                <a:spLocks/>
              </p:cNvSpPr>
              <p:nvPr/>
            </p:nvSpPr>
            <p:spPr bwMode="auto">
              <a:xfrm>
                <a:off x="550" y="1647"/>
                <a:ext cx="9" cy="61"/>
              </a:xfrm>
              <a:custGeom>
                <a:avLst/>
                <a:gdLst>
                  <a:gd name="T0" fmla="*/ 9 w 9"/>
                  <a:gd name="T1" fmla="*/ 0 h 61"/>
                  <a:gd name="T2" fmla="*/ 7 w 9"/>
                  <a:gd name="T3" fmla="*/ 3 h 61"/>
                  <a:gd name="T4" fmla="*/ 5 w 9"/>
                  <a:gd name="T5" fmla="*/ 10 h 61"/>
                  <a:gd name="T6" fmla="*/ 3 w 9"/>
                  <a:gd name="T7" fmla="*/ 14 h 61"/>
                  <a:gd name="T8" fmla="*/ 3 w 9"/>
                  <a:gd name="T9" fmla="*/ 19 h 61"/>
                  <a:gd name="T10" fmla="*/ 2 w 9"/>
                  <a:gd name="T11" fmla="*/ 25 h 61"/>
                  <a:gd name="T12" fmla="*/ 0 w 9"/>
                  <a:gd name="T13" fmla="*/ 28 h 61"/>
                  <a:gd name="T14" fmla="*/ 0 w 9"/>
                  <a:gd name="T15" fmla="*/ 32 h 61"/>
                  <a:gd name="T16" fmla="*/ 0 w 9"/>
                  <a:gd name="T17" fmla="*/ 37 h 61"/>
                  <a:gd name="T18" fmla="*/ 0 w 9"/>
                  <a:gd name="T19" fmla="*/ 39 h 61"/>
                  <a:gd name="T20" fmla="*/ 0 w 9"/>
                  <a:gd name="T21" fmla="*/ 44 h 61"/>
                  <a:gd name="T22" fmla="*/ 0 w 9"/>
                  <a:gd name="T23" fmla="*/ 47 h 61"/>
                  <a:gd name="T24" fmla="*/ 0 w 9"/>
                  <a:gd name="T25" fmla="*/ 51 h 61"/>
                  <a:gd name="T26" fmla="*/ 0 w 9"/>
                  <a:gd name="T27" fmla="*/ 54 h 61"/>
                  <a:gd name="T28" fmla="*/ 0 w 9"/>
                  <a:gd name="T29" fmla="*/ 56 h 61"/>
                  <a:gd name="T30" fmla="*/ 2 w 9"/>
                  <a:gd name="T31" fmla="*/ 58 h 61"/>
                  <a:gd name="T32" fmla="*/ 3 w 9"/>
                  <a:gd name="T33" fmla="*/ 60 h 61"/>
                  <a:gd name="T34" fmla="*/ 3 w 9"/>
                  <a:gd name="T35" fmla="*/ 61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"/>
                  <a:gd name="T55" fmla="*/ 0 h 61"/>
                  <a:gd name="T56" fmla="*/ 9 w 9"/>
                  <a:gd name="T57" fmla="*/ 61 h 6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" h="61">
                    <a:moveTo>
                      <a:pt x="9" y="0"/>
                    </a:moveTo>
                    <a:lnTo>
                      <a:pt x="7" y="3"/>
                    </a:lnTo>
                    <a:lnTo>
                      <a:pt x="5" y="10"/>
                    </a:lnTo>
                    <a:lnTo>
                      <a:pt x="3" y="14"/>
                    </a:lnTo>
                    <a:lnTo>
                      <a:pt x="3" y="19"/>
                    </a:lnTo>
                    <a:lnTo>
                      <a:pt x="2" y="25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0" y="37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51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3" y="60"/>
                    </a:lnTo>
                    <a:lnTo>
                      <a:pt x="3" y="6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3" name="Freeform 296"/>
              <p:cNvSpPr>
                <a:spLocks/>
              </p:cNvSpPr>
              <p:nvPr/>
            </p:nvSpPr>
            <p:spPr bwMode="auto">
              <a:xfrm>
                <a:off x="650" y="1511"/>
                <a:ext cx="19" cy="6"/>
              </a:xfrm>
              <a:custGeom>
                <a:avLst/>
                <a:gdLst>
                  <a:gd name="T0" fmla="*/ 0 w 19"/>
                  <a:gd name="T1" fmla="*/ 6 h 6"/>
                  <a:gd name="T2" fmla="*/ 4 w 19"/>
                  <a:gd name="T3" fmla="*/ 6 h 6"/>
                  <a:gd name="T4" fmla="*/ 5 w 19"/>
                  <a:gd name="T5" fmla="*/ 2 h 6"/>
                  <a:gd name="T6" fmla="*/ 9 w 19"/>
                  <a:gd name="T7" fmla="*/ 2 h 6"/>
                  <a:gd name="T8" fmla="*/ 11 w 19"/>
                  <a:gd name="T9" fmla="*/ 2 h 6"/>
                  <a:gd name="T10" fmla="*/ 14 w 19"/>
                  <a:gd name="T11" fmla="*/ 0 h 6"/>
                  <a:gd name="T12" fmla="*/ 16 w 19"/>
                  <a:gd name="T13" fmla="*/ 0 h 6"/>
                  <a:gd name="T14" fmla="*/ 18 w 19"/>
                  <a:gd name="T15" fmla="*/ 0 h 6"/>
                  <a:gd name="T16" fmla="*/ 19 w 19"/>
                  <a:gd name="T17" fmla="*/ 0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"/>
                  <a:gd name="T28" fmla="*/ 0 h 6"/>
                  <a:gd name="T29" fmla="*/ 19 w 19"/>
                  <a:gd name="T30" fmla="*/ 6 h 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" h="6">
                    <a:moveTo>
                      <a:pt x="0" y="6"/>
                    </a:moveTo>
                    <a:lnTo>
                      <a:pt x="4" y="6"/>
                    </a:lnTo>
                    <a:lnTo>
                      <a:pt x="5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4" name="Freeform 297"/>
              <p:cNvSpPr>
                <a:spLocks/>
              </p:cNvSpPr>
              <p:nvPr/>
            </p:nvSpPr>
            <p:spPr bwMode="auto">
              <a:xfrm>
                <a:off x="451" y="1617"/>
                <a:ext cx="51" cy="97"/>
              </a:xfrm>
              <a:custGeom>
                <a:avLst/>
                <a:gdLst>
                  <a:gd name="T0" fmla="*/ 11 w 51"/>
                  <a:gd name="T1" fmla="*/ 0 h 97"/>
                  <a:gd name="T2" fmla="*/ 9 w 51"/>
                  <a:gd name="T3" fmla="*/ 7 h 97"/>
                  <a:gd name="T4" fmla="*/ 9 w 51"/>
                  <a:gd name="T5" fmla="*/ 12 h 97"/>
                  <a:gd name="T6" fmla="*/ 6 w 51"/>
                  <a:gd name="T7" fmla="*/ 18 h 97"/>
                  <a:gd name="T8" fmla="*/ 6 w 51"/>
                  <a:gd name="T9" fmla="*/ 23 h 97"/>
                  <a:gd name="T10" fmla="*/ 4 w 51"/>
                  <a:gd name="T11" fmla="*/ 28 h 97"/>
                  <a:gd name="T12" fmla="*/ 2 w 51"/>
                  <a:gd name="T13" fmla="*/ 33 h 97"/>
                  <a:gd name="T14" fmla="*/ 2 w 51"/>
                  <a:gd name="T15" fmla="*/ 40 h 97"/>
                  <a:gd name="T16" fmla="*/ 0 w 51"/>
                  <a:gd name="T17" fmla="*/ 46 h 97"/>
                  <a:gd name="T18" fmla="*/ 0 w 51"/>
                  <a:gd name="T19" fmla="*/ 49 h 97"/>
                  <a:gd name="T20" fmla="*/ 0 w 51"/>
                  <a:gd name="T21" fmla="*/ 55 h 97"/>
                  <a:gd name="T22" fmla="*/ 0 w 51"/>
                  <a:gd name="T23" fmla="*/ 58 h 97"/>
                  <a:gd name="T24" fmla="*/ 0 w 51"/>
                  <a:gd name="T25" fmla="*/ 63 h 97"/>
                  <a:gd name="T26" fmla="*/ 0 w 51"/>
                  <a:gd name="T27" fmla="*/ 67 h 97"/>
                  <a:gd name="T28" fmla="*/ 0 w 51"/>
                  <a:gd name="T29" fmla="*/ 70 h 97"/>
                  <a:gd name="T30" fmla="*/ 0 w 51"/>
                  <a:gd name="T31" fmla="*/ 76 h 97"/>
                  <a:gd name="T32" fmla="*/ 2 w 51"/>
                  <a:gd name="T33" fmla="*/ 77 h 97"/>
                  <a:gd name="T34" fmla="*/ 2 w 51"/>
                  <a:gd name="T35" fmla="*/ 81 h 97"/>
                  <a:gd name="T36" fmla="*/ 4 w 51"/>
                  <a:gd name="T37" fmla="*/ 84 h 97"/>
                  <a:gd name="T38" fmla="*/ 6 w 51"/>
                  <a:gd name="T39" fmla="*/ 86 h 97"/>
                  <a:gd name="T40" fmla="*/ 7 w 51"/>
                  <a:gd name="T41" fmla="*/ 88 h 97"/>
                  <a:gd name="T42" fmla="*/ 9 w 51"/>
                  <a:gd name="T43" fmla="*/ 90 h 97"/>
                  <a:gd name="T44" fmla="*/ 11 w 51"/>
                  <a:gd name="T45" fmla="*/ 93 h 97"/>
                  <a:gd name="T46" fmla="*/ 13 w 51"/>
                  <a:gd name="T47" fmla="*/ 93 h 97"/>
                  <a:gd name="T48" fmla="*/ 14 w 51"/>
                  <a:gd name="T49" fmla="*/ 95 h 97"/>
                  <a:gd name="T50" fmla="*/ 18 w 51"/>
                  <a:gd name="T51" fmla="*/ 95 h 97"/>
                  <a:gd name="T52" fmla="*/ 20 w 51"/>
                  <a:gd name="T53" fmla="*/ 95 h 97"/>
                  <a:gd name="T54" fmla="*/ 23 w 51"/>
                  <a:gd name="T55" fmla="*/ 97 h 97"/>
                  <a:gd name="T56" fmla="*/ 25 w 51"/>
                  <a:gd name="T57" fmla="*/ 97 h 97"/>
                  <a:gd name="T58" fmla="*/ 29 w 51"/>
                  <a:gd name="T59" fmla="*/ 95 h 97"/>
                  <a:gd name="T60" fmla="*/ 32 w 51"/>
                  <a:gd name="T61" fmla="*/ 95 h 97"/>
                  <a:gd name="T62" fmla="*/ 36 w 51"/>
                  <a:gd name="T63" fmla="*/ 95 h 97"/>
                  <a:gd name="T64" fmla="*/ 37 w 51"/>
                  <a:gd name="T65" fmla="*/ 93 h 97"/>
                  <a:gd name="T66" fmla="*/ 41 w 51"/>
                  <a:gd name="T67" fmla="*/ 91 h 97"/>
                  <a:gd name="T68" fmla="*/ 44 w 51"/>
                  <a:gd name="T69" fmla="*/ 90 h 97"/>
                  <a:gd name="T70" fmla="*/ 50 w 51"/>
                  <a:gd name="T71" fmla="*/ 88 h 97"/>
                  <a:gd name="T72" fmla="*/ 51 w 51"/>
                  <a:gd name="T73" fmla="*/ 86 h 9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1"/>
                  <a:gd name="T112" fmla="*/ 0 h 97"/>
                  <a:gd name="T113" fmla="*/ 51 w 51"/>
                  <a:gd name="T114" fmla="*/ 97 h 9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1" h="97">
                    <a:moveTo>
                      <a:pt x="11" y="0"/>
                    </a:moveTo>
                    <a:lnTo>
                      <a:pt x="9" y="7"/>
                    </a:lnTo>
                    <a:lnTo>
                      <a:pt x="9" y="12"/>
                    </a:lnTo>
                    <a:lnTo>
                      <a:pt x="6" y="18"/>
                    </a:lnTo>
                    <a:lnTo>
                      <a:pt x="6" y="23"/>
                    </a:lnTo>
                    <a:lnTo>
                      <a:pt x="4" y="28"/>
                    </a:lnTo>
                    <a:lnTo>
                      <a:pt x="2" y="33"/>
                    </a:lnTo>
                    <a:lnTo>
                      <a:pt x="2" y="40"/>
                    </a:lnTo>
                    <a:lnTo>
                      <a:pt x="0" y="46"/>
                    </a:lnTo>
                    <a:lnTo>
                      <a:pt x="0" y="49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3"/>
                    </a:lnTo>
                    <a:lnTo>
                      <a:pt x="0" y="67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2" y="77"/>
                    </a:lnTo>
                    <a:lnTo>
                      <a:pt x="2" y="81"/>
                    </a:lnTo>
                    <a:lnTo>
                      <a:pt x="4" y="84"/>
                    </a:lnTo>
                    <a:lnTo>
                      <a:pt x="6" y="86"/>
                    </a:lnTo>
                    <a:lnTo>
                      <a:pt x="7" y="88"/>
                    </a:lnTo>
                    <a:lnTo>
                      <a:pt x="9" y="90"/>
                    </a:lnTo>
                    <a:lnTo>
                      <a:pt x="11" y="93"/>
                    </a:lnTo>
                    <a:lnTo>
                      <a:pt x="13" y="93"/>
                    </a:lnTo>
                    <a:lnTo>
                      <a:pt x="14" y="95"/>
                    </a:lnTo>
                    <a:lnTo>
                      <a:pt x="18" y="95"/>
                    </a:lnTo>
                    <a:lnTo>
                      <a:pt x="20" y="95"/>
                    </a:lnTo>
                    <a:lnTo>
                      <a:pt x="23" y="97"/>
                    </a:lnTo>
                    <a:lnTo>
                      <a:pt x="25" y="97"/>
                    </a:lnTo>
                    <a:lnTo>
                      <a:pt x="29" y="95"/>
                    </a:lnTo>
                    <a:lnTo>
                      <a:pt x="32" y="95"/>
                    </a:lnTo>
                    <a:lnTo>
                      <a:pt x="36" y="95"/>
                    </a:lnTo>
                    <a:lnTo>
                      <a:pt x="37" y="93"/>
                    </a:lnTo>
                    <a:lnTo>
                      <a:pt x="41" y="91"/>
                    </a:lnTo>
                    <a:lnTo>
                      <a:pt x="44" y="90"/>
                    </a:lnTo>
                    <a:lnTo>
                      <a:pt x="50" y="88"/>
                    </a:lnTo>
                    <a:lnTo>
                      <a:pt x="51" y="8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5" name="Freeform 298"/>
              <p:cNvSpPr>
                <a:spLocks/>
              </p:cNvSpPr>
              <p:nvPr/>
            </p:nvSpPr>
            <p:spPr bwMode="auto">
              <a:xfrm>
                <a:off x="589" y="1431"/>
                <a:ext cx="49" cy="38"/>
              </a:xfrm>
              <a:custGeom>
                <a:avLst/>
                <a:gdLst>
                  <a:gd name="T0" fmla="*/ 0 w 49"/>
                  <a:gd name="T1" fmla="*/ 7 h 38"/>
                  <a:gd name="T2" fmla="*/ 5 w 49"/>
                  <a:gd name="T3" fmla="*/ 5 h 38"/>
                  <a:gd name="T4" fmla="*/ 8 w 49"/>
                  <a:gd name="T5" fmla="*/ 3 h 38"/>
                  <a:gd name="T6" fmla="*/ 12 w 49"/>
                  <a:gd name="T7" fmla="*/ 1 h 38"/>
                  <a:gd name="T8" fmla="*/ 14 w 49"/>
                  <a:gd name="T9" fmla="*/ 0 h 38"/>
                  <a:gd name="T10" fmla="*/ 17 w 49"/>
                  <a:gd name="T11" fmla="*/ 0 h 38"/>
                  <a:gd name="T12" fmla="*/ 21 w 49"/>
                  <a:gd name="T13" fmla="*/ 0 h 38"/>
                  <a:gd name="T14" fmla="*/ 22 w 49"/>
                  <a:gd name="T15" fmla="*/ 0 h 38"/>
                  <a:gd name="T16" fmla="*/ 26 w 49"/>
                  <a:gd name="T17" fmla="*/ 0 h 38"/>
                  <a:gd name="T18" fmla="*/ 29 w 49"/>
                  <a:gd name="T19" fmla="*/ 0 h 38"/>
                  <a:gd name="T20" fmla="*/ 31 w 49"/>
                  <a:gd name="T21" fmla="*/ 0 h 38"/>
                  <a:gd name="T22" fmla="*/ 35 w 49"/>
                  <a:gd name="T23" fmla="*/ 1 h 38"/>
                  <a:gd name="T24" fmla="*/ 36 w 49"/>
                  <a:gd name="T25" fmla="*/ 3 h 38"/>
                  <a:gd name="T26" fmla="*/ 38 w 49"/>
                  <a:gd name="T27" fmla="*/ 3 h 38"/>
                  <a:gd name="T28" fmla="*/ 40 w 49"/>
                  <a:gd name="T29" fmla="*/ 7 h 38"/>
                  <a:gd name="T30" fmla="*/ 42 w 49"/>
                  <a:gd name="T31" fmla="*/ 8 h 38"/>
                  <a:gd name="T32" fmla="*/ 44 w 49"/>
                  <a:gd name="T33" fmla="*/ 10 h 38"/>
                  <a:gd name="T34" fmla="*/ 44 w 49"/>
                  <a:gd name="T35" fmla="*/ 12 h 38"/>
                  <a:gd name="T36" fmla="*/ 45 w 49"/>
                  <a:gd name="T37" fmla="*/ 15 h 38"/>
                  <a:gd name="T38" fmla="*/ 47 w 49"/>
                  <a:gd name="T39" fmla="*/ 19 h 38"/>
                  <a:gd name="T40" fmla="*/ 47 w 49"/>
                  <a:gd name="T41" fmla="*/ 22 h 38"/>
                  <a:gd name="T42" fmla="*/ 47 w 49"/>
                  <a:gd name="T43" fmla="*/ 26 h 38"/>
                  <a:gd name="T44" fmla="*/ 49 w 49"/>
                  <a:gd name="T45" fmla="*/ 29 h 38"/>
                  <a:gd name="T46" fmla="*/ 49 w 49"/>
                  <a:gd name="T47" fmla="*/ 33 h 38"/>
                  <a:gd name="T48" fmla="*/ 49 w 49"/>
                  <a:gd name="T49" fmla="*/ 38 h 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9"/>
                  <a:gd name="T76" fmla="*/ 0 h 38"/>
                  <a:gd name="T77" fmla="*/ 49 w 49"/>
                  <a:gd name="T78" fmla="*/ 38 h 3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9" h="38">
                    <a:moveTo>
                      <a:pt x="0" y="7"/>
                    </a:move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1" y="0"/>
                    </a:lnTo>
                    <a:lnTo>
                      <a:pt x="35" y="1"/>
                    </a:lnTo>
                    <a:lnTo>
                      <a:pt x="36" y="3"/>
                    </a:lnTo>
                    <a:lnTo>
                      <a:pt x="38" y="3"/>
                    </a:lnTo>
                    <a:lnTo>
                      <a:pt x="40" y="7"/>
                    </a:lnTo>
                    <a:lnTo>
                      <a:pt x="42" y="8"/>
                    </a:lnTo>
                    <a:lnTo>
                      <a:pt x="44" y="10"/>
                    </a:lnTo>
                    <a:lnTo>
                      <a:pt x="44" y="12"/>
                    </a:lnTo>
                    <a:lnTo>
                      <a:pt x="45" y="15"/>
                    </a:lnTo>
                    <a:lnTo>
                      <a:pt x="47" y="19"/>
                    </a:lnTo>
                    <a:lnTo>
                      <a:pt x="47" y="22"/>
                    </a:lnTo>
                    <a:lnTo>
                      <a:pt x="47" y="26"/>
                    </a:lnTo>
                    <a:lnTo>
                      <a:pt x="49" y="29"/>
                    </a:lnTo>
                    <a:lnTo>
                      <a:pt x="49" y="33"/>
                    </a:lnTo>
                    <a:lnTo>
                      <a:pt x="49" y="38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6" name="Freeform 299"/>
              <p:cNvSpPr>
                <a:spLocks/>
              </p:cNvSpPr>
              <p:nvPr/>
            </p:nvSpPr>
            <p:spPr bwMode="auto">
              <a:xfrm>
                <a:off x="277" y="1536"/>
                <a:ext cx="16" cy="109"/>
              </a:xfrm>
              <a:custGeom>
                <a:avLst/>
                <a:gdLst>
                  <a:gd name="T0" fmla="*/ 14 w 16"/>
                  <a:gd name="T1" fmla="*/ 0 h 109"/>
                  <a:gd name="T2" fmla="*/ 13 w 16"/>
                  <a:gd name="T3" fmla="*/ 7 h 109"/>
                  <a:gd name="T4" fmla="*/ 11 w 16"/>
                  <a:gd name="T5" fmla="*/ 12 h 109"/>
                  <a:gd name="T6" fmla="*/ 9 w 16"/>
                  <a:gd name="T7" fmla="*/ 18 h 109"/>
                  <a:gd name="T8" fmla="*/ 7 w 16"/>
                  <a:gd name="T9" fmla="*/ 25 h 109"/>
                  <a:gd name="T10" fmla="*/ 6 w 16"/>
                  <a:gd name="T11" fmla="*/ 32 h 109"/>
                  <a:gd name="T12" fmla="*/ 4 w 16"/>
                  <a:gd name="T13" fmla="*/ 37 h 109"/>
                  <a:gd name="T14" fmla="*/ 4 w 16"/>
                  <a:gd name="T15" fmla="*/ 42 h 109"/>
                  <a:gd name="T16" fmla="*/ 2 w 16"/>
                  <a:gd name="T17" fmla="*/ 48 h 109"/>
                  <a:gd name="T18" fmla="*/ 0 w 16"/>
                  <a:gd name="T19" fmla="*/ 53 h 109"/>
                  <a:gd name="T20" fmla="*/ 0 w 16"/>
                  <a:gd name="T21" fmla="*/ 60 h 109"/>
                  <a:gd name="T22" fmla="*/ 0 w 16"/>
                  <a:gd name="T23" fmla="*/ 63 h 109"/>
                  <a:gd name="T24" fmla="*/ 0 w 16"/>
                  <a:gd name="T25" fmla="*/ 69 h 109"/>
                  <a:gd name="T26" fmla="*/ 0 w 16"/>
                  <a:gd name="T27" fmla="*/ 74 h 109"/>
                  <a:gd name="T28" fmla="*/ 0 w 16"/>
                  <a:gd name="T29" fmla="*/ 77 h 109"/>
                  <a:gd name="T30" fmla="*/ 0 w 16"/>
                  <a:gd name="T31" fmla="*/ 81 h 109"/>
                  <a:gd name="T32" fmla="*/ 2 w 16"/>
                  <a:gd name="T33" fmla="*/ 86 h 109"/>
                  <a:gd name="T34" fmla="*/ 2 w 16"/>
                  <a:gd name="T35" fmla="*/ 88 h 109"/>
                  <a:gd name="T36" fmla="*/ 4 w 16"/>
                  <a:gd name="T37" fmla="*/ 92 h 109"/>
                  <a:gd name="T38" fmla="*/ 4 w 16"/>
                  <a:gd name="T39" fmla="*/ 95 h 109"/>
                  <a:gd name="T40" fmla="*/ 7 w 16"/>
                  <a:gd name="T41" fmla="*/ 99 h 109"/>
                  <a:gd name="T42" fmla="*/ 7 w 16"/>
                  <a:gd name="T43" fmla="*/ 100 h 109"/>
                  <a:gd name="T44" fmla="*/ 9 w 16"/>
                  <a:gd name="T45" fmla="*/ 104 h 109"/>
                  <a:gd name="T46" fmla="*/ 11 w 16"/>
                  <a:gd name="T47" fmla="*/ 106 h 109"/>
                  <a:gd name="T48" fmla="*/ 13 w 16"/>
                  <a:gd name="T49" fmla="*/ 107 h 109"/>
                  <a:gd name="T50" fmla="*/ 16 w 16"/>
                  <a:gd name="T51" fmla="*/ 109 h 10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"/>
                  <a:gd name="T79" fmla="*/ 0 h 109"/>
                  <a:gd name="T80" fmla="*/ 16 w 16"/>
                  <a:gd name="T81" fmla="*/ 109 h 10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" h="109">
                    <a:moveTo>
                      <a:pt x="14" y="0"/>
                    </a:moveTo>
                    <a:lnTo>
                      <a:pt x="13" y="7"/>
                    </a:lnTo>
                    <a:lnTo>
                      <a:pt x="11" y="12"/>
                    </a:lnTo>
                    <a:lnTo>
                      <a:pt x="9" y="18"/>
                    </a:lnTo>
                    <a:lnTo>
                      <a:pt x="7" y="25"/>
                    </a:lnTo>
                    <a:lnTo>
                      <a:pt x="6" y="32"/>
                    </a:lnTo>
                    <a:lnTo>
                      <a:pt x="4" y="37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0" y="53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0" y="69"/>
                    </a:lnTo>
                    <a:lnTo>
                      <a:pt x="0" y="74"/>
                    </a:lnTo>
                    <a:lnTo>
                      <a:pt x="0" y="77"/>
                    </a:lnTo>
                    <a:lnTo>
                      <a:pt x="0" y="81"/>
                    </a:lnTo>
                    <a:lnTo>
                      <a:pt x="2" y="86"/>
                    </a:lnTo>
                    <a:lnTo>
                      <a:pt x="2" y="88"/>
                    </a:lnTo>
                    <a:lnTo>
                      <a:pt x="4" y="92"/>
                    </a:lnTo>
                    <a:lnTo>
                      <a:pt x="4" y="95"/>
                    </a:lnTo>
                    <a:lnTo>
                      <a:pt x="7" y="99"/>
                    </a:lnTo>
                    <a:lnTo>
                      <a:pt x="7" y="100"/>
                    </a:lnTo>
                    <a:lnTo>
                      <a:pt x="9" y="104"/>
                    </a:lnTo>
                    <a:lnTo>
                      <a:pt x="11" y="106"/>
                    </a:lnTo>
                    <a:lnTo>
                      <a:pt x="13" y="107"/>
                    </a:lnTo>
                    <a:lnTo>
                      <a:pt x="16" y="109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7" name="Freeform 300"/>
              <p:cNvSpPr>
                <a:spLocks/>
              </p:cNvSpPr>
              <p:nvPr/>
            </p:nvSpPr>
            <p:spPr bwMode="auto">
              <a:xfrm>
                <a:off x="443" y="1315"/>
                <a:ext cx="37" cy="8"/>
              </a:xfrm>
              <a:custGeom>
                <a:avLst/>
                <a:gdLst>
                  <a:gd name="T0" fmla="*/ 0 w 37"/>
                  <a:gd name="T1" fmla="*/ 8 h 8"/>
                  <a:gd name="T2" fmla="*/ 1 w 37"/>
                  <a:gd name="T3" fmla="*/ 7 h 8"/>
                  <a:gd name="T4" fmla="*/ 7 w 37"/>
                  <a:gd name="T5" fmla="*/ 5 h 8"/>
                  <a:gd name="T6" fmla="*/ 10 w 37"/>
                  <a:gd name="T7" fmla="*/ 3 h 8"/>
                  <a:gd name="T8" fmla="*/ 14 w 37"/>
                  <a:gd name="T9" fmla="*/ 1 h 8"/>
                  <a:gd name="T10" fmla="*/ 17 w 37"/>
                  <a:gd name="T11" fmla="*/ 1 h 8"/>
                  <a:gd name="T12" fmla="*/ 21 w 37"/>
                  <a:gd name="T13" fmla="*/ 0 h 8"/>
                  <a:gd name="T14" fmla="*/ 24 w 37"/>
                  <a:gd name="T15" fmla="*/ 0 h 8"/>
                  <a:gd name="T16" fmla="*/ 26 w 37"/>
                  <a:gd name="T17" fmla="*/ 0 h 8"/>
                  <a:gd name="T18" fmla="*/ 29 w 37"/>
                  <a:gd name="T19" fmla="*/ 0 h 8"/>
                  <a:gd name="T20" fmla="*/ 33 w 37"/>
                  <a:gd name="T21" fmla="*/ 1 h 8"/>
                  <a:gd name="T22" fmla="*/ 35 w 37"/>
                  <a:gd name="T23" fmla="*/ 1 h 8"/>
                  <a:gd name="T24" fmla="*/ 37 w 37"/>
                  <a:gd name="T25" fmla="*/ 1 h 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8"/>
                  <a:gd name="T41" fmla="*/ 37 w 37"/>
                  <a:gd name="T42" fmla="*/ 8 h 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8">
                    <a:moveTo>
                      <a:pt x="0" y="8"/>
                    </a:moveTo>
                    <a:lnTo>
                      <a:pt x="1" y="7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17" y="1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3" y="1"/>
                    </a:lnTo>
                    <a:lnTo>
                      <a:pt x="35" y="1"/>
                    </a:lnTo>
                    <a:lnTo>
                      <a:pt x="37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8" name="Freeform 301"/>
              <p:cNvSpPr>
                <a:spLocks/>
              </p:cNvSpPr>
              <p:nvPr/>
            </p:nvSpPr>
            <p:spPr bwMode="auto">
              <a:xfrm>
                <a:off x="613" y="1664"/>
                <a:ext cx="2" cy="6"/>
              </a:xfrm>
              <a:custGeom>
                <a:avLst/>
                <a:gdLst>
                  <a:gd name="T0" fmla="*/ 2 w 2"/>
                  <a:gd name="T1" fmla="*/ 0 h 6"/>
                  <a:gd name="T2" fmla="*/ 0 w 2"/>
                  <a:gd name="T3" fmla="*/ 4 h 6"/>
                  <a:gd name="T4" fmla="*/ 0 w 2"/>
                  <a:gd name="T5" fmla="*/ 6 h 6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6"/>
                  <a:gd name="T11" fmla="*/ 2 w 2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6">
                    <a:moveTo>
                      <a:pt x="2" y="0"/>
                    </a:moveTo>
                    <a:lnTo>
                      <a:pt x="0" y="4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69" name="Freeform 302"/>
              <p:cNvSpPr>
                <a:spLocks/>
              </p:cNvSpPr>
              <p:nvPr/>
            </p:nvSpPr>
            <p:spPr bwMode="auto">
              <a:xfrm>
                <a:off x="689" y="1561"/>
                <a:ext cx="5" cy="1"/>
              </a:xfrm>
              <a:custGeom>
                <a:avLst/>
                <a:gdLst>
                  <a:gd name="T0" fmla="*/ 5 w 5"/>
                  <a:gd name="T1" fmla="*/ 0 h 1"/>
                  <a:gd name="T2" fmla="*/ 2 w 5"/>
                  <a:gd name="T3" fmla="*/ 1 h 1"/>
                  <a:gd name="T4" fmla="*/ 0 w 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1"/>
                  <a:gd name="T11" fmla="*/ 5 w 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1">
                    <a:moveTo>
                      <a:pt x="5" y="0"/>
                    </a:moveTo>
                    <a:lnTo>
                      <a:pt x="2" y="1"/>
                    </a:lnTo>
                    <a:lnTo>
                      <a:pt x="0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0" name="Freeform 303"/>
              <p:cNvSpPr>
                <a:spLocks/>
              </p:cNvSpPr>
              <p:nvPr/>
            </p:nvSpPr>
            <p:spPr bwMode="auto">
              <a:xfrm>
                <a:off x="684" y="1723"/>
                <a:ext cx="33" cy="58"/>
              </a:xfrm>
              <a:custGeom>
                <a:avLst/>
                <a:gdLst>
                  <a:gd name="T0" fmla="*/ 7 w 33"/>
                  <a:gd name="T1" fmla="*/ 0 h 58"/>
                  <a:gd name="T2" fmla="*/ 5 w 33"/>
                  <a:gd name="T3" fmla="*/ 5 h 58"/>
                  <a:gd name="T4" fmla="*/ 5 w 33"/>
                  <a:gd name="T5" fmla="*/ 10 h 58"/>
                  <a:gd name="T6" fmla="*/ 3 w 33"/>
                  <a:gd name="T7" fmla="*/ 14 h 58"/>
                  <a:gd name="T8" fmla="*/ 1 w 33"/>
                  <a:gd name="T9" fmla="*/ 17 h 58"/>
                  <a:gd name="T10" fmla="*/ 1 w 33"/>
                  <a:gd name="T11" fmla="*/ 22 h 58"/>
                  <a:gd name="T12" fmla="*/ 0 w 33"/>
                  <a:gd name="T13" fmla="*/ 26 h 58"/>
                  <a:gd name="T14" fmla="*/ 0 w 33"/>
                  <a:gd name="T15" fmla="*/ 29 h 58"/>
                  <a:gd name="T16" fmla="*/ 0 w 33"/>
                  <a:gd name="T17" fmla="*/ 33 h 58"/>
                  <a:gd name="T18" fmla="*/ 0 w 33"/>
                  <a:gd name="T19" fmla="*/ 36 h 58"/>
                  <a:gd name="T20" fmla="*/ 0 w 33"/>
                  <a:gd name="T21" fmla="*/ 40 h 58"/>
                  <a:gd name="T22" fmla="*/ 1 w 33"/>
                  <a:gd name="T23" fmla="*/ 42 h 58"/>
                  <a:gd name="T24" fmla="*/ 1 w 33"/>
                  <a:gd name="T25" fmla="*/ 45 h 58"/>
                  <a:gd name="T26" fmla="*/ 1 w 33"/>
                  <a:gd name="T27" fmla="*/ 49 h 58"/>
                  <a:gd name="T28" fmla="*/ 3 w 33"/>
                  <a:gd name="T29" fmla="*/ 51 h 58"/>
                  <a:gd name="T30" fmla="*/ 5 w 33"/>
                  <a:gd name="T31" fmla="*/ 52 h 58"/>
                  <a:gd name="T32" fmla="*/ 5 w 33"/>
                  <a:gd name="T33" fmla="*/ 54 h 58"/>
                  <a:gd name="T34" fmla="*/ 7 w 33"/>
                  <a:gd name="T35" fmla="*/ 54 h 58"/>
                  <a:gd name="T36" fmla="*/ 8 w 33"/>
                  <a:gd name="T37" fmla="*/ 56 h 58"/>
                  <a:gd name="T38" fmla="*/ 10 w 33"/>
                  <a:gd name="T39" fmla="*/ 58 h 58"/>
                  <a:gd name="T40" fmla="*/ 14 w 33"/>
                  <a:gd name="T41" fmla="*/ 58 h 58"/>
                  <a:gd name="T42" fmla="*/ 15 w 33"/>
                  <a:gd name="T43" fmla="*/ 58 h 58"/>
                  <a:gd name="T44" fmla="*/ 17 w 33"/>
                  <a:gd name="T45" fmla="*/ 58 h 58"/>
                  <a:gd name="T46" fmla="*/ 19 w 33"/>
                  <a:gd name="T47" fmla="*/ 58 h 58"/>
                  <a:gd name="T48" fmla="*/ 22 w 33"/>
                  <a:gd name="T49" fmla="*/ 58 h 58"/>
                  <a:gd name="T50" fmla="*/ 24 w 33"/>
                  <a:gd name="T51" fmla="*/ 56 h 58"/>
                  <a:gd name="T52" fmla="*/ 28 w 33"/>
                  <a:gd name="T53" fmla="*/ 54 h 58"/>
                  <a:gd name="T54" fmla="*/ 31 w 33"/>
                  <a:gd name="T55" fmla="*/ 54 h 58"/>
                  <a:gd name="T56" fmla="*/ 33 w 33"/>
                  <a:gd name="T57" fmla="*/ 51 h 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3"/>
                  <a:gd name="T88" fmla="*/ 0 h 58"/>
                  <a:gd name="T89" fmla="*/ 33 w 33"/>
                  <a:gd name="T90" fmla="*/ 58 h 5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3" h="58">
                    <a:moveTo>
                      <a:pt x="7" y="0"/>
                    </a:moveTo>
                    <a:lnTo>
                      <a:pt x="5" y="5"/>
                    </a:lnTo>
                    <a:lnTo>
                      <a:pt x="5" y="10"/>
                    </a:lnTo>
                    <a:lnTo>
                      <a:pt x="3" y="14"/>
                    </a:lnTo>
                    <a:lnTo>
                      <a:pt x="1" y="17"/>
                    </a:lnTo>
                    <a:lnTo>
                      <a:pt x="1" y="22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1" y="42"/>
                    </a:lnTo>
                    <a:lnTo>
                      <a:pt x="1" y="45"/>
                    </a:lnTo>
                    <a:lnTo>
                      <a:pt x="1" y="49"/>
                    </a:lnTo>
                    <a:lnTo>
                      <a:pt x="3" y="51"/>
                    </a:lnTo>
                    <a:lnTo>
                      <a:pt x="5" y="52"/>
                    </a:lnTo>
                    <a:lnTo>
                      <a:pt x="5" y="54"/>
                    </a:lnTo>
                    <a:lnTo>
                      <a:pt x="7" y="54"/>
                    </a:lnTo>
                    <a:lnTo>
                      <a:pt x="8" y="56"/>
                    </a:lnTo>
                    <a:lnTo>
                      <a:pt x="10" y="58"/>
                    </a:lnTo>
                    <a:lnTo>
                      <a:pt x="14" y="58"/>
                    </a:lnTo>
                    <a:lnTo>
                      <a:pt x="15" y="58"/>
                    </a:lnTo>
                    <a:lnTo>
                      <a:pt x="17" y="58"/>
                    </a:lnTo>
                    <a:lnTo>
                      <a:pt x="19" y="58"/>
                    </a:lnTo>
                    <a:lnTo>
                      <a:pt x="22" y="58"/>
                    </a:lnTo>
                    <a:lnTo>
                      <a:pt x="24" y="56"/>
                    </a:lnTo>
                    <a:lnTo>
                      <a:pt x="28" y="54"/>
                    </a:lnTo>
                    <a:lnTo>
                      <a:pt x="31" y="54"/>
                    </a:lnTo>
                    <a:lnTo>
                      <a:pt x="33" y="5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1" name="Freeform 304"/>
              <p:cNvSpPr>
                <a:spLocks/>
              </p:cNvSpPr>
              <p:nvPr/>
            </p:nvSpPr>
            <p:spPr bwMode="auto">
              <a:xfrm>
                <a:off x="778" y="1596"/>
                <a:ext cx="29" cy="23"/>
              </a:xfrm>
              <a:custGeom>
                <a:avLst/>
                <a:gdLst>
                  <a:gd name="T0" fmla="*/ 0 w 29"/>
                  <a:gd name="T1" fmla="*/ 2 h 23"/>
                  <a:gd name="T2" fmla="*/ 2 w 29"/>
                  <a:gd name="T3" fmla="*/ 0 h 23"/>
                  <a:gd name="T4" fmla="*/ 6 w 29"/>
                  <a:gd name="T5" fmla="*/ 0 h 23"/>
                  <a:gd name="T6" fmla="*/ 8 w 29"/>
                  <a:gd name="T7" fmla="*/ 0 h 23"/>
                  <a:gd name="T8" fmla="*/ 9 w 29"/>
                  <a:gd name="T9" fmla="*/ 0 h 23"/>
                  <a:gd name="T10" fmla="*/ 13 w 29"/>
                  <a:gd name="T11" fmla="*/ 0 h 23"/>
                  <a:gd name="T12" fmla="*/ 16 w 29"/>
                  <a:gd name="T13" fmla="*/ 0 h 23"/>
                  <a:gd name="T14" fmla="*/ 18 w 29"/>
                  <a:gd name="T15" fmla="*/ 0 h 23"/>
                  <a:gd name="T16" fmla="*/ 22 w 29"/>
                  <a:gd name="T17" fmla="*/ 0 h 23"/>
                  <a:gd name="T18" fmla="*/ 22 w 29"/>
                  <a:gd name="T19" fmla="*/ 2 h 23"/>
                  <a:gd name="T20" fmla="*/ 23 w 29"/>
                  <a:gd name="T21" fmla="*/ 3 h 23"/>
                  <a:gd name="T22" fmla="*/ 25 w 29"/>
                  <a:gd name="T23" fmla="*/ 5 h 23"/>
                  <a:gd name="T24" fmla="*/ 25 w 29"/>
                  <a:gd name="T25" fmla="*/ 9 h 23"/>
                  <a:gd name="T26" fmla="*/ 27 w 29"/>
                  <a:gd name="T27" fmla="*/ 10 h 23"/>
                  <a:gd name="T28" fmla="*/ 27 w 29"/>
                  <a:gd name="T29" fmla="*/ 12 h 23"/>
                  <a:gd name="T30" fmla="*/ 27 w 29"/>
                  <a:gd name="T31" fmla="*/ 16 h 23"/>
                  <a:gd name="T32" fmla="*/ 29 w 29"/>
                  <a:gd name="T33" fmla="*/ 19 h 23"/>
                  <a:gd name="T34" fmla="*/ 29 w 29"/>
                  <a:gd name="T35" fmla="*/ 23 h 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23"/>
                  <a:gd name="T56" fmla="*/ 29 w 29"/>
                  <a:gd name="T57" fmla="*/ 23 h 2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23">
                    <a:moveTo>
                      <a:pt x="0" y="2"/>
                    </a:moveTo>
                    <a:lnTo>
                      <a:pt x="2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2" y="2"/>
                    </a:lnTo>
                    <a:lnTo>
                      <a:pt x="23" y="3"/>
                    </a:lnTo>
                    <a:lnTo>
                      <a:pt x="25" y="5"/>
                    </a:lnTo>
                    <a:lnTo>
                      <a:pt x="25" y="9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27" y="16"/>
                    </a:lnTo>
                    <a:lnTo>
                      <a:pt x="29" y="19"/>
                    </a:lnTo>
                    <a:lnTo>
                      <a:pt x="29" y="2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2" name="Freeform 305"/>
              <p:cNvSpPr>
                <a:spLocks/>
              </p:cNvSpPr>
              <p:nvPr/>
            </p:nvSpPr>
            <p:spPr bwMode="auto">
              <a:xfrm>
                <a:off x="610" y="1675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0 w 1"/>
                  <a:gd name="T5" fmla="*/ 5 h 5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5"/>
                  <a:gd name="T11" fmla="*/ 1 w 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5">
                    <a:moveTo>
                      <a:pt x="1" y="0"/>
                    </a:moveTo>
                    <a:lnTo>
                      <a:pt x="0" y="4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3" name="Freeform 306"/>
              <p:cNvSpPr>
                <a:spLocks/>
              </p:cNvSpPr>
              <p:nvPr/>
            </p:nvSpPr>
            <p:spPr bwMode="auto">
              <a:xfrm>
                <a:off x="703" y="1547"/>
                <a:ext cx="5" cy="3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0 h 3"/>
                  <a:gd name="T4" fmla="*/ 2 w 5"/>
                  <a:gd name="T5" fmla="*/ 1 h 3"/>
                  <a:gd name="T6" fmla="*/ 0 w 5"/>
                  <a:gd name="T7" fmla="*/ 3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3"/>
                  <a:gd name="T14" fmla="*/ 5 w 5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3">
                    <a:moveTo>
                      <a:pt x="5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4" name="Freeform 307"/>
              <p:cNvSpPr>
                <a:spLocks/>
              </p:cNvSpPr>
              <p:nvPr/>
            </p:nvSpPr>
            <p:spPr bwMode="auto">
              <a:xfrm>
                <a:off x="678" y="1724"/>
                <a:ext cx="7" cy="57"/>
              </a:xfrm>
              <a:custGeom>
                <a:avLst/>
                <a:gdLst>
                  <a:gd name="T0" fmla="*/ 7 w 7"/>
                  <a:gd name="T1" fmla="*/ 57 h 57"/>
                  <a:gd name="T2" fmla="*/ 6 w 7"/>
                  <a:gd name="T3" fmla="*/ 55 h 57"/>
                  <a:gd name="T4" fmla="*/ 4 w 7"/>
                  <a:gd name="T5" fmla="*/ 53 h 57"/>
                  <a:gd name="T6" fmla="*/ 4 w 7"/>
                  <a:gd name="T7" fmla="*/ 51 h 57"/>
                  <a:gd name="T8" fmla="*/ 2 w 7"/>
                  <a:gd name="T9" fmla="*/ 50 h 57"/>
                  <a:gd name="T10" fmla="*/ 2 w 7"/>
                  <a:gd name="T11" fmla="*/ 46 h 57"/>
                  <a:gd name="T12" fmla="*/ 2 w 7"/>
                  <a:gd name="T13" fmla="*/ 44 h 57"/>
                  <a:gd name="T14" fmla="*/ 2 w 7"/>
                  <a:gd name="T15" fmla="*/ 41 h 57"/>
                  <a:gd name="T16" fmla="*/ 0 w 7"/>
                  <a:gd name="T17" fmla="*/ 37 h 57"/>
                  <a:gd name="T18" fmla="*/ 0 w 7"/>
                  <a:gd name="T19" fmla="*/ 34 h 57"/>
                  <a:gd name="T20" fmla="*/ 2 w 7"/>
                  <a:gd name="T21" fmla="*/ 30 h 57"/>
                  <a:gd name="T22" fmla="*/ 2 w 7"/>
                  <a:gd name="T23" fmla="*/ 27 h 57"/>
                  <a:gd name="T24" fmla="*/ 2 w 7"/>
                  <a:gd name="T25" fmla="*/ 21 h 57"/>
                  <a:gd name="T26" fmla="*/ 2 w 7"/>
                  <a:gd name="T27" fmla="*/ 18 h 57"/>
                  <a:gd name="T28" fmla="*/ 4 w 7"/>
                  <a:gd name="T29" fmla="*/ 13 h 57"/>
                  <a:gd name="T30" fmla="*/ 4 w 7"/>
                  <a:gd name="T31" fmla="*/ 9 h 57"/>
                  <a:gd name="T32" fmla="*/ 6 w 7"/>
                  <a:gd name="T33" fmla="*/ 4 h 57"/>
                  <a:gd name="T34" fmla="*/ 7 w 7"/>
                  <a:gd name="T35" fmla="*/ 0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57"/>
                  <a:gd name="T56" fmla="*/ 7 w 7"/>
                  <a:gd name="T57" fmla="*/ 57 h 5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57">
                    <a:moveTo>
                      <a:pt x="7" y="57"/>
                    </a:moveTo>
                    <a:lnTo>
                      <a:pt x="6" y="55"/>
                    </a:lnTo>
                    <a:lnTo>
                      <a:pt x="4" y="53"/>
                    </a:lnTo>
                    <a:lnTo>
                      <a:pt x="4" y="51"/>
                    </a:lnTo>
                    <a:lnTo>
                      <a:pt x="2" y="50"/>
                    </a:lnTo>
                    <a:lnTo>
                      <a:pt x="2" y="46"/>
                    </a:lnTo>
                    <a:lnTo>
                      <a:pt x="2" y="44"/>
                    </a:lnTo>
                    <a:lnTo>
                      <a:pt x="2" y="41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2" y="30"/>
                    </a:lnTo>
                    <a:lnTo>
                      <a:pt x="2" y="27"/>
                    </a:lnTo>
                    <a:lnTo>
                      <a:pt x="2" y="21"/>
                    </a:lnTo>
                    <a:lnTo>
                      <a:pt x="2" y="18"/>
                    </a:lnTo>
                    <a:lnTo>
                      <a:pt x="4" y="13"/>
                    </a:lnTo>
                    <a:lnTo>
                      <a:pt x="4" y="9"/>
                    </a:lnTo>
                    <a:lnTo>
                      <a:pt x="6" y="4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5" name="Freeform 308"/>
              <p:cNvSpPr>
                <a:spLocks/>
              </p:cNvSpPr>
              <p:nvPr/>
            </p:nvSpPr>
            <p:spPr bwMode="auto">
              <a:xfrm>
                <a:off x="689" y="1592"/>
                <a:ext cx="119" cy="192"/>
              </a:xfrm>
              <a:custGeom>
                <a:avLst/>
                <a:gdLst>
                  <a:gd name="T0" fmla="*/ 0 w 119"/>
                  <a:gd name="T1" fmla="*/ 190 h 192"/>
                  <a:gd name="T2" fmla="*/ 2 w 119"/>
                  <a:gd name="T3" fmla="*/ 192 h 192"/>
                  <a:gd name="T4" fmla="*/ 5 w 119"/>
                  <a:gd name="T5" fmla="*/ 192 h 192"/>
                  <a:gd name="T6" fmla="*/ 7 w 119"/>
                  <a:gd name="T7" fmla="*/ 192 h 192"/>
                  <a:gd name="T8" fmla="*/ 9 w 119"/>
                  <a:gd name="T9" fmla="*/ 192 h 192"/>
                  <a:gd name="T10" fmla="*/ 10 w 119"/>
                  <a:gd name="T11" fmla="*/ 190 h 192"/>
                  <a:gd name="T12" fmla="*/ 14 w 119"/>
                  <a:gd name="T13" fmla="*/ 190 h 192"/>
                  <a:gd name="T14" fmla="*/ 17 w 119"/>
                  <a:gd name="T15" fmla="*/ 190 h 192"/>
                  <a:gd name="T16" fmla="*/ 19 w 119"/>
                  <a:gd name="T17" fmla="*/ 189 h 192"/>
                  <a:gd name="T18" fmla="*/ 23 w 119"/>
                  <a:gd name="T19" fmla="*/ 187 h 192"/>
                  <a:gd name="T20" fmla="*/ 26 w 119"/>
                  <a:gd name="T21" fmla="*/ 185 h 192"/>
                  <a:gd name="T22" fmla="*/ 28 w 119"/>
                  <a:gd name="T23" fmla="*/ 183 h 192"/>
                  <a:gd name="T24" fmla="*/ 31 w 119"/>
                  <a:gd name="T25" fmla="*/ 182 h 192"/>
                  <a:gd name="T26" fmla="*/ 35 w 119"/>
                  <a:gd name="T27" fmla="*/ 178 h 192"/>
                  <a:gd name="T28" fmla="*/ 38 w 119"/>
                  <a:gd name="T29" fmla="*/ 176 h 192"/>
                  <a:gd name="T30" fmla="*/ 42 w 119"/>
                  <a:gd name="T31" fmla="*/ 173 h 192"/>
                  <a:gd name="T32" fmla="*/ 46 w 119"/>
                  <a:gd name="T33" fmla="*/ 169 h 192"/>
                  <a:gd name="T34" fmla="*/ 49 w 119"/>
                  <a:gd name="T35" fmla="*/ 164 h 192"/>
                  <a:gd name="T36" fmla="*/ 53 w 119"/>
                  <a:gd name="T37" fmla="*/ 162 h 192"/>
                  <a:gd name="T38" fmla="*/ 56 w 119"/>
                  <a:gd name="T39" fmla="*/ 157 h 192"/>
                  <a:gd name="T40" fmla="*/ 60 w 119"/>
                  <a:gd name="T41" fmla="*/ 153 h 192"/>
                  <a:gd name="T42" fmla="*/ 63 w 119"/>
                  <a:gd name="T43" fmla="*/ 150 h 192"/>
                  <a:gd name="T44" fmla="*/ 67 w 119"/>
                  <a:gd name="T45" fmla="*/ 145 h 192"/>
                  <a:gd name="T46" fmla="*/ 70 w 119"/>
                  <a:gd name="T47" fmla="*/ 141 h 192"/>
                  <a:gd name="T48" fmla="*/ 72 w 119"/>
                  <a:gd name="T49" fmla="*/ 136 h 192"/>
                  <a:gd name="T50" fmla="*/ 75 w 119"/>
                  <a:gd name="T51" fmla="*/ 131 h 192"/>
                  <a:gd name="T52" fmla="*/ 79 w 119"/>
                  <a:gd name="T53" fmla="*/ 127 h 192"/>
                  <a:gd name="T54" fmla="*/ 82 w 119"/>
                  <a:gd name="T55" fmla="*/ 120 h 192"/>
                  <a:gd name="T56" fmla="*/ 86 w 119"/>
                  <a:gd name="T57" fmla="*/ 115 h 192"/>
                  <a:gd name="T58" fmla="*/ 89 w 119"/>
                  <a:gd name="T59" fmla="*/ 109 h 192"/>
                  <a:gd name="T60" fmla="*/ 91 w 119"/>
                  <a:gd name="T61" fmla="*/ 104 h 192"/>
                  <a:gd name="T62" fmla="*/ 95 w 119"/>
                  <a:gd name="T63" fmla="*/ 101 h 192"/>
                  <a:gd name="T64" fmla="*/ 97 w 119"/>
                  <a:gd name="T65" fmla="*/ 94 h 192"/>
                  <a:gd name="T66" fmla="*/ 98 w 119"/>
                  <a:gd name="T67" fmla="*/ 88 h 192"/>
                  <a:gd name="T68" fmla="*/ 102 w 119"/>
                  <a:gd name="T69" fmla="*/ 83 h 192"/>
                  <a:gd name="T70" fmla="*/ 105 w 119"/>
                  <a:gd name="T71" fmla="*/ 78 h 192"/>
                  <a:gd name="T72" fmla="*/ 107 w 119"/>
                  <a:gd name="T73" fmla="*/ 74 h 192"/>
                  <a:gd name="T74" fmla="*/ 107 w 119"/>
                  <a:gd name="T75" fmla="*/ 67 h 192"/>
                  <a:gd name="T76" fmla="*/ 111 w 119"/>
                  <a:gd name="T77" fmla="*/ 62 h 192"/>
                  <a:gd name="T78" fmla="*/ 111 w 119"/>
                  <a:gd name="T79" fmla="*/ 58 h 192"/>
                  <a:gd name="T80" fmla="*/ 114 w 119"/>
                  <a:gd name="T81" fmla="*/ 53 h 192"/>
                  <a:gd name="T82" fmla="*/ 114 w 119"/>
                  <a:gd name="T83" fmla="*/ 48 h 192"/>
                  <a:gd name="T84" fmla="*/ 116 w 119"/>
                  <a:gd name="T85" fmla="*/ 44 h 192"/>
                  <a:gd name="T86" fmla="*/ 116 w 119"/>
                  <a:gd name="T87" fmla="*/ 39 h 192"/>
                  <a:gd name="T88" fmla="*/ 118 w 119"/>
                  <a:gd name="T89" fmla="*/ 36 h 192"/>
                  <a:gd name="T90" fmla="*/ 118 w 119"/>
                  <a:gd name="T91" fmla="*/ 30 h 192"/>
                  <a:gd name="T92" fmla="*/ 118 w 119"/>
                  <a:gd name="T93" fmla="*/ 27 h 192"/>
                  <a:gd name="T94" fmla="*/ 119 w 119"/>
                  <a:gd name="T95" fmla="*/ 23 h 192"/>
                  <a:gd name="T96" fmla="*/ 119 w 119"/>
                  <a:gd name="T97" fmla="*/ 20 h 192"/>
                  <a:gd name="T98" fmla="*/ 118 w 119"/>
                  <a:gd name="T99" fmla="*/ 16 h 192"/>
                  <a:gd name="T100" fmla="*/ 118 w 119"/>
                  <a:gd name="T101" fmla="*/ 13 h 192"/>
                  <a:gd name="T102" fmla="*/ 116 w 119"/>
                  <a:gd name="T103" fmla="*/ 11 h 192"/>
                  <a:gd name="T104" fmla="*/ 116 w 119"/>
                  <a:gd name="T105" fmla="*/ 7 h 192"/>
                  <a:gd name="T106" fmla="*/ 116 w 119"/>
                  <a:gd name="T107" fmla="*/ 6 h 192"/>
                  <a:gd name="T108" fmla="*/ 114 w 119"/>
                  <a:gd name="T109" fmla="*/ 4 h 192"/>
                  <a:gd name="T110" fmla="*/ 114 w 119"/>
                  <a:gd name="T111" fmla="*/ 2 h 192"/>
                  <a:gd name="T112" fmla="*/ 111 w 119"/>
                  <a:gd name="T113" fmla="*/ 0 h 19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19"/>
                  <a:gd name="T172" fmla="*/ 0 h 192"/>
                  <a:gd name="T173" fmla="*/ 119 w 119"/>
                  <a:gd name="T174" fmla="*/ 192 h 19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19" h="192">
                    <a:moveTo>
                      <a:pt x="0" y="190"/>
                    </a:moveTo>
                    <a:lnTo>
                      <a:pt x="2" y="192"/>
                    </a:lnTo>
                    <a:lnTo>
                      <a:pt x="5" y="192"/>
                    </a:lnTo>
                    <a:lnTo>
                      <a:pt x="7" y="192"/>
                    </a:lnTo>
                    <a:lnTo>
                      <a:pt x="9" y="192"/>
                    </a:lnTo>
                    <a:lnTo>
                      <a:pt x="10" y="190"/>
                    </a:lnTo>
                    <a:lnTo>
                      <a:pt x="14" y="190"/>
                    </a:lnTo>
                    <a:lnTo>
                      <a:pt x="17" y="190"/>
                    </a:lnTo>
                    <a:lnTo>
                      <a:pt x="19" y="189"/>
                    </a:lnTo>
                    <a:lnTo>
                      <a:pt x="23" y="187"/>
                    </a:lnTo>
                    <a:lnTo>
                      <a:pt x="26" y="185"/>
                    </a:lnTo>
                    <a:lnTo>
                      <a:pt x="28" y="183"/>
                    </a:lnTo>
                    <a:lnTo>
                      <a:pt x="31" y="182"/>
                    </a:lnTo>
                    <a:lnTo>
                      <a:pt x="35" y="178"/>
                    </a:lnTo>
                    <a:lnTo>
                      <a:pt x="38" y="176"/>
                    </a:lnTo>
                    <a:lnTo>
                      <a:pt x="42" y="173"/>
                    </a:lnTo>
                    <a:lnTo>
                      <a:pt x="46" y="169"/>
                    </a:lnTo>
                    <a:lnTo>
                      <a:pt x="49" y="164"/>
                    </a:lnTo>
                    <a:lnTo>
                      <a:pt x="53" y="162"/>
                    </a:lnTo>
                    <a:lnTo>
                      <a:pt x="56" y="157"/>
                    </a:lnTo>
                    <a:lnTo>
                      <a:pt x="60" y="153"/>
                    </a:lnTo>
                    <a:lnTo>
                      <a:pt x="63" y="150"/>
                    </a:lnTo>
                    <a:lnTo>
                      <a:pt x="67" y="145"/>
                    </a:lnTo>
                    <a:lnTo>
                      <a:pt x="70" y="141"/>
                    </a:lnTo>
                    <a:lnTo>
                      <a:pt x="72" y="136"/>
                    </a:lnTo>
                    <a:lnTo>
                      <a:pt x="75" y="131"/>
                    </a:lnTo>
                    <a:lnTo>
                      <a:pt x="79" y="127"/>
                    </a:lnTo>
                    <a:lnTo>
                      <a:pt x="82" y="120"/>
                    </a:lnTo>
                    <a:lnTo>
                      <a:pt x="86" y="115"/>
                    </a:lnTo>
                    <a:lnTo>
                      <a:pt x="89" y="109"/>
                    </a:lnTo>
                    <a:lnTo>
                      <a:pt x="91" y="104"/>
                    </a:lnTo>
                    <a:lnTo>
                      <a:pt x="95" y="101"/>
                    </a:lnTo>
                    <a:lnTo>
                      <a:pt x="97" y="94"/>
                    </a:lnTo>
                    <a:lnTo>
                      <a:pt x="98" y="88"/>
                    </a:lnTo>
                    <a:lnTo>
                      <a:pt x="102" y="83"/>
                    </a:lnTo>
                    <a:lnTo>
                      <a:pt x="105" y="78"/>
                    </a:lnTo>
                    <a:lnTo>
                      <a:pt x="107" y="74"/>
                    </a:lnTo>
                    <a:lnTo>
                      <a:pt x="107" y="67"/>
                    </a:lnTo>
                    <a:lnTo>
                      <a:pt x="111" y="62"/>
                    </a:lnTo>
                    <a:lnTo>
                      <a:pt x="111" y="58"/>
                    </a:lnTo>
                    <a:lnTo>
                      <a:pt x="114" y="53"/>
                    </a:lnTo>
                    <a:lnTo>
                      <a:pt x="114" y="48"/>
                    </a:lnTo>
                    <a:lnTo>
                      <a:pt x="116" y="44"/>
                    </a:lnTo>
                    <a:lnTo>
                      <a:pt x="116" y="39"/>
                    </a:lnTo>
                    <a:lnTo>
                      <a:pt x="118" y="36"/>
                    </a:lnTo>
                    <a:lnTo>
                      <a:pt x="118" y="30"/>
                    </a:lnTo>
                    <a:lnTo>
                      <a:pt x="118" y="27"/>
                    </a:lnTo>
                    <a:lnTo>
                      <a:pt x="119" y="23"/>
                    </a:lnTo>
                    <a:lnTo>
                      <a:pt x="119" y="20"/>
                    </a:lnTo>
                    <a:lnTo>
                      <a:pt x="118" y="16"/>
                    </a:lnTo>
                    <a:lnTo>
                      <a:pt x="118" y="13"/>
                    </a:lnTo>
                    <a:lnTo>
                      <a:pt x="116" y="11"/>
                    </a:lnTo>
                    <a:lnTo>
                      <a:pt x="116" y="7"/>
                    </a:lnTo>
                    <a:lnTo>
                      <a:pt x="116" y="6"/>
                    </a:lnTo>
                    <a:lnTo>
                      <a:pt x="114" y="4"/>
                    </a:lnTo>
                    <a:lnTo>
                      <a:pt x="114" y="2"/>
                    </a:lnTo>
                    <a:lnTo>
                      <a:pt x="11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6" name="Freeform 309"/>
              <p:cNvSpPr>
                <a:spLocks/>
              </p:cNvSpPr>
              <p:nvPr/>
            </p:nvSpPr>
            <p:spPr bwMode="auto">
              <a:xfrm>
                <a:off x="777" y="1589"/>
                <a:ext cx="19" cy="3"/>
              </a:xfrm>
              <a:custGeom>
                <a:avLst/>
                <a:gdLst>
                  <a:gd name="T0" fmla="*/ 0 w 19"/>
                  <a:gd name="T1" fmla="*/ 3 h 3"/>
                  <a:gd name="T2" fmla="*/ 3 w 19"/>
                  <a:gd name="T3" fmla="*/ 3 h 3"/>
                  <a:gd name="T4" fmla="*/ 7 w 19"/>
                  <a:gd name="T5" fmla="*/ 2 h 3"/>
                  <a:gd name="T6" fmla="*/ 9 w 19"/>
                  <a:gd name="T7" fmla="*/ 0 h 3"/>
                  <a:gd name="T8" fmla="*/ 10 w 19"/>
                  <a:gd name="T9" fmla="*/ 0 h 3"/>
                  <a:gd name="T10" fmla="*/ 14 w 19"/>
                  <a:gd name="T11" fmla="*/ 0 h 3"/>
                  <a:gd name="T12" fmla="*/ 17 w 19"/>
                  <a:gd name="T13" fmla="*/ 0 h 3"/>
                  <a:gd name="T14" fmla="*/ 19 w 19"/>
                  <a:gd name="T15" fmla="*/ 2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"/>
                  <a:gd name="T25" fmla="*/ 0 h 3"/>
                  <a:gd name="T26" fmla="*/ 19 w 19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" h="3">
                    <a:moveTo>
                      <a:pt x="0" y="3"/>
                    </a:moveTo>
                    <a:lnTo>
                      <a:pt x="3" y="3"/>
                    </a:lnTo>
                    <a:lnTo>
                      <a:pt x="7" y="2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9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7" name="Freeform 310"/>
              <p:cNvSpPr>
                <a:spLocks/>
              </p:cNvSpPr>
              <p:nvPr/>
            </p:nvSpPr>
            <p:spPr bwMode="auto">
              <a:xfrm>
                <a:off x="597" y="1672"/>
                <a:ext cx="9" cy="52"/>
              </a:xfrm>
              <a:custGeom>
                <a:avLst/>
                <a:gdLst>
                  <a:gd name="T0" fmla="*/ 9 w 9"/>
                  <a:gd name="T1" fmla="*/ 0 h 52"/>
                  <a:gd name="T2" fmla="*/ 7 w 9"/>
                  <a:gd name="T3" fmla="*/ 5 h 52"/>
                  <a:gd name="T4" fmla="*/ 6 w 9"/>
                  <a:gd name="T5" fmla="*/ 10 h 52"/>
                  <a:gd name="T6" fmla="*/ 6 w 9"/>
                  <a:gd name="T7" fmla="*/ 14 h 52"/>
                  <a:gd name="T8" fmla="*/ 4 w 9"/>
                  <a:gd name="T9" fmla="*/ 21 h 52"/>
                  <a:gd name="T10" fmla="*/ 4 w 9"/>
                  <a:gd name="T11" fmla="*/ 24 h 52"/>
                  <a:gd name="T12" fmla="*/ 2 w 9"/>
                  <a:gd name="T13" fmla="*/ 29 h 52"/>
                  <a:gd name="T14" fmla="*/ 0 w 9"/>
                  <a:gd name="T15" fmla="*/ 31 h 52"/>
                  <a:gd name="T16" fmla="*/ 0 w 9"/>
                  <a:gd name="T17" fmla="*/ 36 h 52"/>
                  <a:gd name="T18" fmla="*/ 0 w 9"/>
                  <a:gd name="T19" fmla="*/ 40 h 52"/>
                  <a:gd name="T20" fmla="*/ 0 w 9"/>
                  <a:gd name="T21" fmla="*/ 43 h 52"/>
                  <a:gd name="T22" fmla="*/ 0 w 9"/>
                  <a:gd name="T23" fmla="*/ 47 h 52"/>
                  <a:gd name="T24" fmla="*/ 2 w 9"/>
                  <a:gd name="T25" fmla="*/ 51 h 52"/>
                  <a:gd name="T26" fmla="*/ 2 w 9"/>
                  <a:gd name="T27" fmla="*/ 52 h 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"/>
                  <a:gd name="T43" fmla="*/ 0 h 52"/>
                  <a:gd name="T44" fmla="*/ 9 w 9"/>
                  <a:gd name="T45" fmla="*/ 52 h 5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" h="52">
                    <a:moveTo>
                      <a:pt x="9" y="0"/>
                    </a:moveTo>
                    <a:lnTo>
                      <a:pt x="7" y="5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4" y="21"/>
                    </a:lnTo>
                    <a:lnTo>
                      <a:pt x="4" y="24"/>
                    </a:lnTo>
                    <a:lnTo>
                      <a:pt x="2" y="29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7"/>
                    </a:lnTo>
                    <a:lnTo>
                      <a:pt x="2" y="51"/>
                    </a:lnTo>
                    <a:lnTo>
                      <a:pt x="2" y="5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8" name="Freeform 311"/>
              <p:cNvSpPr>
                <a:spLocks/>
              </p:cNvSpPr>
              <p:nvPr/>
            </p:nvSpPr>
            <p:spPr bwMode="auto">
              <a:xfrm>
                <a:off x="694" y="1543"/>
                <a:ext cx="12" cy="4"/>
              </a:xfrm>
              <a:custGeom>
                <a:avLst/>
                <a:gdLst>
                  <a:gd name="T0" fmla="*/ 0 w 12"/>
                  <a:gd name="T1" fmla="*/ 4 h 4"/>
                  <a:gd name="T2" fmla="*/ 4 w 12"/>
                  <a:gd name="T3" fmla="*/ 2 h 4"/>
                  <a:gd name="T4" fmla="*/ 7 w 12"/>
                  <a:gd name="T5" fmla="*/ 2 h 4"/>
                  <a:gd name="T6" fmla="*/ 9 w 12"/>
                  <a:gd name="T7" fmla="*/ 0 h 4"/>
                  <a:gd name="T8" fmla="*/ 12 w 12"/>
                  <a:gd name="T9" fmla="*/ 0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4"/>
                  <a:gd name="T17" fmla="*/ 12 w 12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4">
                    <a:moveTo>
                      <a:pt x="0" y="4"/>
                    </a:moveTo>
                    <a:lnTo>
                      <a:pt x="4" y="2"/>
                    </a:lnTo>
                    <a:lnTo>
                      <a:pt x="7" y="2"/>
                    </a:lnTo>
                    <a:lnTo>
                      <a:pt x="9" y="0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79" name="Freeform 312"/>
              <p:cNvSpPr>
                <a:spLocks/>
              </p:cNvSpPr>
              <p:nvPr/>
            </p:nvSpPr>
            <p:spPr bwMode="auto">
              <a:xfrm>
                <a:off x="541" y="1642"/>
                <a:ext cx="12" cy="70"/>
              </a:xfrm>
              <a:custGeom>
                <a:avLst/>
                <a:gdLst>
                  <a:gd name="T0" fmla="*/ 9 w 12"/>
                  <a:gd name="T1" fmla="*/ 0 h 70"/>
                  <a:gd name="T2" fmla="*/ 7 w 12"/>
                  <a:gd name="T3" fmla="*/ 7 h 70"/>
                  <a:gd name="T4" fmla="*/ 5 w 12"/>
                  <a:gd name="T5" fmla="*/ 10 h 70"/>
                  <a:gd name="T6" fmla="*/ 4 w 12"/>
                  <a:gd name="T7" fmla="*/ 15 h 70"/>
                  <a:gd name="T8" fmla="*/ 4 w 12"/>
                  <a:gd name="T9" fmla="*/ 21 h 70"/>
                  <a:gd name="T10" fmla="*/ 2 w 12"/>
                  <a:gd name="T11" fmla="*/ 24 h 70"/>
                  <a:gd name="T12" fmla="*/ 0 w 12"/>
                  <a:gd name="T13" fmla="*/ 30 h 70"/>
                  <a:gd name="T14" fmla="*/ 0 w 12"/>
                  <a:gd name="T15" fmla="*/ 33 h 70"/>
                  <a:gd name="T16" fmla="*/ 0 w 12"/>
                  <a:gd name="T17" fmla="*/ 38 h 70"/>
                  <a:gd name="T18" fmla="*/ 0 w 12"/>
                  <a:gd name="T19" fmla="*/ 42 h 70"/>
                  <a:gd name="T20" fmla="*/ 0 w 12"/>
                  <a:gd name="T21" fmla="*/ 45 h 70"/>
                  <a:gd name="T22" fmla="*/ 0 w 12"/>
                  <a:gd name="T23" fmla="*/ 49 h 70"/>
                  <a:gd name="T24" fmla="*/ 0 w 12"/>
                  <a:gd name="T25" fmla="*/ 52 h 70"/>
                  <a:gd name="T26" fmla="*/ 0 w 12"/>
                  <a:gd name="T27" fmla="*/ 56 h 70"/>
                  <a:gd name="T28" fmla="*/ 0 w 12"/>
                  <a:gd name="T29" fmla="*/ 58 h 70"/>
                  <a:gd name="T30" fmla="*/ 2 w 12"/>
                  <a:gd name="T31" fmla="*/ 59 h 70"/>
                  <a:gd name="T32" fmla="*/ 4 w 12"/>
                  <a:gd name="T33" fmla="*/ 61 h 70"/>
                  <a:gd name="T34" fmla="*/ 4 w 12"/>
                  <a:gd name="T35" fmla="*/ 65 h 70"/>
                  <a:gd name="T36" fmla="*/ 5 w 12"/>
                  <a:gd name="T37" fmla="*/ 66 h 70"/>
                  <a:gd name="T38" fmla="*/ 7 w 12"/>
                  <a:gd name="T39" fmla="*/ 68 h 70"/>
                  <a:gd name="T40" fmla="*/ 9 w 12"/>
                  <a:gd name="T41" fmla="*/ 70 h 70"/>
                  <a:gd name="T42" fmla="*/ 11 w 12"/>
                  <a:gd name="T43" fmla="*/ 70 h 70"/>
                  <a:gd name="T44" fmla="*/ 12 w 12"/>
                  <a:gd name="T45" fmla="*/ 70 h 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"/>
                  <a:gd name="T70" fmla="*/ 0 h 70"/>
                  <a:gd name="T71" fmla="*/ 12 w 12"/>
                  <a:gd name="T72" fmla="*/ 70 h 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" h="70">
                    <a:moveTo>
                      <a:pt x="9" y="0"/>
                    </a:moveTo>
                    <a:lnTo>
                      <a:pt x="7" y="7"/>
                    </a:lnTo>
                    <a:lnTo>
                      <a:pt x="5" y="10"/>
                    </a:lnTo>
                    <a:lnTo>
                      <a:pt x="4" y="15"/>
                    </a:lnTo>
                    <a:lnTo>
                      <a:pt x="4" y="21"/>
                    </a:lnTo>
                    <a:lnTo>
                      <a:pt x="2" y="24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5"/>
                    </a:lnTo>
                    <a:lnTo>
                      <a:pt x="0" y="49"/>
                    </a:lnTo>
                    <a:lnTo>
                      <a:pt x="0" y="52"/>
                    </a:lnTo>
                    <a:lnTo>
                      <a:pt x="0" y="56"/>
                    </a:lnTo>
                    <a:lnTo>
                      <a:pt x="0" y="58"/>
                    </a:lnTo>
                    <a:lnTo>
                      <a:pt x="2" y="59"/>
                    </a:lnTo>
                    <a:lnTo>
                      <a:pt x="4" y="61"/>
                    </a:lnTo>
                    <a:lnTo>
                      <a:pt x="4" y="65"/>
                    </a:lnTo>
                    <a:lnTo>
                      <a:pt x="5" y="66"/>
                    </a:lnTo>
                    <a:lnTo>
                      <a:pt x="7" y="68"/>
                    </a:lnTo>
                    <a:lnTo>
                      <a:pt x="9" y="70"/>
                    </a:lnTo>
                    <a:lnTo>
                      <a:pt x="11" y="70"/>
                    </a:lnTo>
                    <a:lnTo>
                      <a:pt x="12" y="7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0" name="Freeform 313"/>
              <p:cNvSpPr>
                <a:spLocks/>
              </p:cNvSpPr>
              <p:nvPr/>
            </p:nvSpPr>
            <p:spPr bwMode="auto">
              <a:xfrm>
                <a:off x="641" y="1504"/>
                <a:ext cx="30" cy="7"/>
              </a:xfrm>
              <a:custGeom>
                <a:avLst/>
                <a:gdLst>
                  <a:gd name="T0" fmla="*/ 0 w 30"/>
                  <a:gd name="T1" fmla="*/ 7 h 7"/>
                  <a:gd name="T2" fmla="*/ 4 w 30"/>
                  <a:gd name="T3" fmla="*/ 6 h 7"/>
                  <a:gd name="T4" fmla="*/ 7 w 30"/>
                  <a:gd name="T5" fmla="*/ 4 h 7"/>
                  <a:gd name="T6" fmla="*/ 11 w 30"/>
                  <a:gd name="T7" fmla="*/ 4 h 7"/>
                  <a:gd name="T8" fmla="*/ 13 w 30"/>
                  <a:gd name="T9" fmla="*/ 2 h 7"/>
                  <a:gd name="T10" fmla="*/ 14 w 30"/>
                  <a:gd name="T11" fmla="*/ 0 h 7"/>
                  <a:gd name="T12" fmla="*/ 18 w 30"/>
                  <a:gd name="T13" fmla="*/ 0 h 7"/>
                  <a:gd name="T14" fmla="*/ 21 w 30"/>
                  <a:gd name="T15" fmla="*/ 0 h 7"/>
                  <a:gd name="T16" fmla="*/ 23 w 30"/>
                  <a:gd name="T17" fmla="*/ 2 h 7"/>
                  <a:gd name="T18" fmla="*/ 25 w 30"/>
                  <a:gd name="T19" fmla="*/ 2 h 7"/>
                  <a:gd name="T20" fmla="*/ 27 w 30"/>
                  <a:gd name="T21" fmla="*/ 4 h 7"/>
                  <a:gd name="T22" fmla="*/ 28 w 30"/>
                  <a:gd name="T23" fmla="*/ 4 h 7"/>
                  <a:gd name="T24" fmla="*/ 30 w 30"/>
                  <a:gd name="T25" fmla="*/ 6 h 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0"/>
                  <a:gd name="T40" fmla="*/ 0 h 7"/>
                  <a:gd name="T41" fmla="*/ 30 w 30"/>
                  <a:gd name="T42" fmla="*/ 7 h 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0" h="7">
                    <a:moveTo>
                      <a:pt x="0" y="7"/>
                    </a:moveTo>
                    <a:lnTo>
                      <a:pt x="4" y="6"/>
                    </a:lnTo>
                    <a:lnTo>
                      <a:pt x="7" y="4"/>
                    </a:lnTo>
                    <a:lnTo>
                      <a:pt x="11" y="4"/>
                    </a:lnTo>
                    <a:lnTo>
                      <a:pt x="13" y="2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5" y="2"/>
                    </a:lnTo>
                    <a:lnTo>
                      <a:pt x="27" y="4"/>
                    </a:lnTo>
                    <a:lnTo>
                      <a:pt x="28" y="4"/>
                    </a:lnTo>
                    <a:lnTo>
                      <a:pt x="30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1" name="Freeform 314"/>
              <p:cNvSpPr>
                <a:spLocks/>
              </p:cNvSpPr>
              <p:nvPr/>
            </p:nvSpPr>
            <p:spPr bwMode="auto">
              <a:xfrm>
                <a:off x="629" y="1694"/>
                <a:ext cx="12" cy="74"/>
              </a:xfrm>
              <a:custGeom>
                <a:avLst/>
                <a:gdLst>
                  <a:gd name="T0" fmla="*/ 12 w 12"/>
                  <a:gd name="T1" fmla="*/ 74 h 74"/>
                  <a:gd name="T2" fmla="*/ 11 w 12"/>
                  <a:gd name="T3" fmla="*/ 72 h 74"/>
                  <a:gd name="T4" fmla="*/ 9 w 12"/>
                  <a:gd name="T5" fmla="*/ 71 h 74"/>
                  <a:gd name="T6" fmla="*/ 7 w 12"/>
                  <a:gd name="T7" fmla="*/ 71 h 74"/>
                  <a:gd name="T8" fmla="*/ 7 w 12"/>
                  <a:gd name="T9" fmla="*/ 69 h 74"/>
                  <a:gd name="T10" fmla="*/ 4 w 12"/>
                  <a:gd name="T11" fmla="*/ 67 h 74"/>
                  <a:gd name="T12" fmla="*/ 4 w 12"/>
                  <a:gd name="T13" fmla="*/ 65 h 74"/>
                  <a:gd name="T14" fmla="*/ 2 w 12"/>
                  <a:gd name="T15" fmla="*/ 62 h 74"/>
                  <a:gd name="T16" fmla="*/ 2 w 12"/>
                  <a:gd name="T17" fmla="*/ 60 h 74"/>
                  <a:gd name="T18" fmla="*/ 0 w 12"/>
                  <a:gd name="T19" fmla="*/ 57 h 74"/>
                  <a:gd name="T20" fmla="*/ 0 w 12"/>
                  <a:gd name="T21" fmla="*/ 53 h 74"/>
                  <a:gd name="T22" fmla="*/ 0 w 12"/>
                  <a:gd name="T23" fmla="*/ 51 h 74"/>
                  <a:gd name="T24" fmla="*/ 0 w 12"/>
                  <a:gd name="T25" fmla="*/ 48 h 74"/>
                  <a:gd name="T26" fmla="*/ 0 w 12"/>
                  <a:gd name="T27" fmla="*/ 43 h 74"/>
                  <a:gd name="T28" fmla="*/ 0 w 12"/>
                  <a:gd name="T29" fmla="*/ 39 h 74"/>
                  <a:gd name="T30" fmla="*/ 0 w 12"/>
                  <a:gd name="T31" fmla="*/ 36 h 74"/>
                  <a:gd name="T32" fmla="*/ 0 w 12"/>
                  <a:gd name="T33" fmla="*/ 30 h 74"/>
                  <a:gd name="T34" fmla="*/ 2 w 12"/>
                  <a:gd name="T35" fmla="*/ 27 h 74"/>
                  <a:gd name="T36" fmla="*/ 4 w 12"/>
                  <a:gd name="T37" fmla="*/ 21 h 74"/>
                  <a:gd name="T38" fmla="*/ 4 w 12"/>
                  <a:gd name="T39" fmla="*/ 18 h 74"/>
                  <a:gd name="T40" fmla="*/ 5 w 12"/>
                  <a:gd name="T41" fmla="*/ 13 h 74"/>
                  <a:gd name="T42" fmla="*/ 7 w 12"/>
                  <a:gd name="T43" fmla="*/ 7 h 74"/>
                  <a:gd name="T44" fmla="*/ 9 w 12"/>
                  <a:gd name="T45" fmla="*/ 0 h 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"/>
                  <a:gd name="T70" fmla="*/ 0 h 74"/>
                  <a:gd name="T71" fmla="*/ 12 w 12"/>
                  <a:gd name="T72" fmla="*/ 74 h 7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" h="74">
                    <a:moveTo>
                      <a:pt x="12" y="74"/>
                    </a:moveTo>
                    <a:lnTo>
                      <a:pt x="11" y="72"/>
                    </a:lnTo>
                    <a:lnTo>
                      <a:pt x="9" y="71"/>
                    </a:lnTo>
                    <a:lnTo>
                      <a:pt x="7" y="71"/>
                    </a:lnTo>
                    <a:lnTo>
                      <a:pt x="7" y="69"/>
                    </a:lnTo>
                    <a:lnTo>
                      <a:pt x="4" y="67"/>
                    </a:lnTo>
                    <a:lnTo>
                      <a:pt x="4" y="65"/>
                    </a:lnTo>
                    <a:lnTo>
                      <a:pt x="2" y="62"/>
                    </a:lnTo>
                    <a:lnTo>
                      <a:pt x="2" y="60"/>
                    </a:lnTo>
                    <a:lnTo>
                      <a:pt x="0" y="57"/>
                    </a:lnTo>
                    <a:lnTo>
                      <a:pt x="0" y="53"/>
                    </a:lnTo>
                    <a:lnTo>
                      <a:pt x="0" y="51"/>
                    </a:lnTo>
                    <a:lnTo>
                      <a:pt x="0" y="48"/>
                    </a:lnTo>
                    <a:lnTo>
                      <a:pt x="0" y="43"/>
                    </a:lnTo>
                    <a:lnTo>
                      <a:pt x="0" y="39"/>
                    </a:lnTo>
                    <a:lnTo>
                      <a:pt x="0" y="36"/>
                    </a:lnTo>
                    <a:lnTo>
                      <a:pt x="0" y="30"/>
                    </a:lnTo>
                    <a:lnTo>
                      <a:pt x="2" y="27"/>
                    </a:lnTo>
                    <a:lnTo>
                      <a:pt x="4" y="21"/>
                    </a:lnTo>
                    <a:lnTo>
                      <a:pt x="4" y="18"/>
                    </a:lnTo>
                    <a:lnTo>
                      <a:pt x="5" y="13"/>
                    </a:lnTo>
                    <a:lnTo>
                      <a:pt x="7" y="7"/>
                    </a:lnTo>
                    <a:lnTo>
                      <a:pt x="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2" name="Freeform 315"/>
              <p:cNvSpPr>
                <a:spLocks/>
              </p:cNvSpPr>
              <p:nvPr/>
            </p:nvSpPr>
            <p:spPr bwMode="auto">
              <a:xfrm>
                <a:off x="733" y="1554"/>
                <a:ext cx="28" cy="7"/>
              </a:xfrm>
              <a:custGeom>
                <a:avLst/>
                <a:gdLst>
                  <a:gd name="T0" fmla="*/ 0 w 28"/>
                  <a:gd name="T1" fmla="*/ 7 h 7"/>
                  <a:gd name="T2" fmla="*/ 3 w 28"/>
                  <a:gd name="T3" fmla="*/ 5 h 7"/>
                  <a:gd name="T4" fmla="*/ 7 w 28"/>
                  <a:gd name="T5" fmla="*/ 3 h 7"/>
                  <a:gd name="T6" fmla="*/ 10 w 28"/>
                  <a:gd name="T7" fmla="*/ 3 h 7"/>
                  <a:gd name="T8" fmla="*/ 12 w 28"/>
                  <a:gd name="T9" fmla="*/ 1 h 7"/>
                  <a:gd name="T10" fmla="*/ 16 w 28"/>
                  <a:gd name="T11" fmla="*/ 1 h 7"/>
                  <a:gd name="T12" fmla="*/ 17 w 28"/>
                  <a:gd name="T13" fmla="*/ 0 h 7"/>
                  <a:gd name="T14" fmla="*/ 19 w 28"/>
                  <a:gd name="T15" fmla="*/ 0 h 7"/>
                  <a:gd name="T16" fmla="*/ 23 w 28"/>
                  <a:gd name="T17" fmla="*/ 1 h 7"/>
                  <a:gd name="T18" fmla="*/ 24 w 28"/>
                  <a:gd name="T19" fmla="*/ 1 h 7"/>
                  <a:gd name="T20" fmla="*/ 26 w 28"/>
                  <a:gd name="T21" fmla="*/ 3 h 7"/>
                  <a:gd name="T22" fmla="*/ 28 w 28"/>
                  <a:gd name="T23" fmla="*/ 3 h 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8"/>
                  <a:gd name="T37" fmla="*/ 0 h 7"/>
                  <a:gd name="T38" fmla="*/ 28 w 28"/>
                  <a:gd name="T39" fmla="*/ 7 h 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8" h="7">
                    <a:moveTo>
                      <a:pt x="0" y="7"/>
                    </a:moveTo>
                    <a:lnTo>
                      <a:pt x="3" y="5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2" y="1"/>
                    </a:lnTo>
                    <a:lnTo>
                      <a:pt x="16" y="1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3" y="1"/>
                    </a:lnTo>
                    <a:lnTo>
                      <a:pt x="24" y="1"/>
                    </a:lnTo>
                    <a:lnTo>
                      <a:pt x="26" y="3"/>
                    </a:lnTo>
                    <a:lnTo>
                      <a:pt x="28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3" name="Freeform 316"/>
              <p:cNvSpPr>
                <a:spLocks/>
              </p:cNvSpPr>
              <p:nvPr/>
            </p:nvSpPr>
            <p:spPr bwMode="auto">
              <a:xfrm>
                <a:off x="580" y="1668"/>
                <a:ext cx="21" cy="76"/>
              </a:xfrm>
              <a:custGeom>
                <a:avLst/>
                <a:gdLst>
                  <a:gd name="T0" fmla="*/ 9 w 21"/>
                  <a:gd name="T1" fmla="*/ 0 h 76"/>
                  <a:gd name="T2" fmla="*/ 7 w 21"/>
                  <a:gd name="T3" fmla="*/ 7 h 76"/>
                  <a:gd name="T4" fmla="*/ 5 w 21"/>
                  <a:gd name="T5" fmla="*/ 12 h 76"/>
                  <a:gd name="T6" fmla="*/ 3 w 21"/>
                  <a:gd name="T7" fmla="*/ 16 h 76"/>
                  <a:gd name="T8" fmla="*/ 3 w 21"/>
                  <a:gd name="T9" fmla="*/ 21 h 76"/>
                  <a:gd name="T10" fmla="*/ 2 w 21"/>
                  <a:gd name="T11" fmla="*/ 26 h 76"/>
                  <a:gd name="T12" fmla="*/ 2 w 21"/>
                  <a:gd name="T13" fmla="*/ 30 h 76"/>
                  <a:gd name="T14" fmla="*/ 0 w 21"/>
                  <a:gd name="T15" fmla="*/ 35 h 76"/>
                  <a:gd name="T16" fmla="*/ 0 w 21"/>
                  <a:gd name="T17" fmla="*/ 39 h 76"/>
                  <a:gd name="T18" fmla="*/ 0 w 21"/>
                  <a:gd name="T19" fmla="*/ 44 h 76"/>
                  <a:gd name="T20" fmla="*/ 0 w 21"/>
                  <a:gd name="T21" fmla="*/ 47 h 76"/>
                  <a:gd name="T22" fmla="*/ 0 w 21"/>
                  <a:gd name="T23" fmla="*/ 51 h 76"/>
                  <a:gd name="T24" fmla="*/ 0 w 21"/>
                  <a:gd name="T25" fmla="*/ 55 h 76"/>
                  <a:gd name="T26" fmla="*/ 0 w 21"/>
                  <a:gd name="T27" fmla="*/ 58 h 76"/>
                  <a:gd name="T28" fmla="*/ 0 w 21"/>
                  <a:gd name="T29" fmla="*/ 60 h 76"/>
                  <a:gd name="T30" fmla="*/ 2 w 21"/>
                  <a:gd name="T31" fmla="*/ 63 h 76"/>
                  <a:gd name="T32" fmla="*/ 3 w 21"/>
                  <a:gd name="T33" fmla="*/ 65 h 76"/>
                  <a:gd name="T34" fmla="*/ 3 w 21"/>
                  <a:gd name="T35" fmla="*/ 69 h 76"/>
                  <a:gd name="T36" fmla="*/ 5 w 21"/>
                  <a:gd name="T37" fmla="*/ 69 h 76"/>
                  <a:gd name="T38" fmla="*/ 7 w 21"/>
                  <a:gd name="T39" fmla="*/ 70 h 76"/>
                  <a:gd name="T40" fmla="*/ 9 w 21"/>
                  <a:gd name="T41" fmla="*/ 72 h 76"/>
                  <a:gd name="T42" fmla="*/ 10 w 21"/>
                  <a:gd name="T43" fmla="*/ 74 h 76"/>
                  <a:gd name="T44" fmla="*/ 12 w 21"/>
                  <a:gd name="T45" fmla="*/ 74 h 76"/>
                  <a:gd name="T46" fmla="*/ 14 w 21"/>
                  <a:gd name="T47" fmla="*/ 74 h 76"/>
                  <a:gd name="T48" fmla="*/ 17 w 21"/>
                  <a:gd name="T49" fmla="*/ 76 h 76"/>
                  <a:gd name="T50" fmla="*/ 19 w 21"/>
                  <a:gd name="T51" fmla="*/ 76 h 76"/>
                  <a:gd name="T52" fmla="*/ 21 w 21"/>
                  <a:gd name="T53" fmla="*/ 76 h 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1"/>
                  <a:gd name="T82" fmla="*/ 0 h 76"/>
                  <a:gd name="T83" fmla="*/ 21 w 21"/>
                  <a:gd name="T84" fmla="*/ 76 h 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1" h="76">
                    <a:moveTo>
                      <a:pt x="9" y="0"/>
                    </a:moveTo>
                    <a:lnTo>
                      <a:pt x="7" y="7"/>
                    </a:lnTo>
                    <a:lnTo>
                      <a:pt x="5" y="12"/>
                    </a:lnTo>
                    <a:lnTo>
                      <a:pt x="3" y="16"/>
                    </a:lnTo>
                    <a:lnTo>
                      <a:pt x="3" y="21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0" y="35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51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0"/>
                    </a:lnTo>
                    <a:lnTo>
                      <a:pt x="2" y="63"/>
                    </a:lnTo>
                    <a:lnTo>
                      <a:pt x="3" y="65"/>
                    </a:lnTo>
                    <a:lnTo>
                      <a:pt x="3" y="69"/>
                    </a:lnTo>
                    <a:lnTo>
                      <a:pt x="5" y="69"/>
                    </a:lnTo>
                    <a:lnTo>
                      <a:pt x="7" y="70"/>
                    </a:lnTo>
                    <a:lnTo>
                      <a:pt x="9" y="72"/>
                    </a:lnTo>
                    <a:lnTo>
                      <a:pt x="10" y="74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7" y="76"/>
                    </a:lnTo>
                    <a:lnTo>
                      <a:pt x="19" y="76"/>
                    </a:lnTo>
                    <a:lnTo>
                      <a:pt x="21" y="7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4" name="Freeform 317"/>
              <p:cNvSpPr>
                <a:spLocks/>
              </p:cNvSpPr>
              <p:nvPr/>
            </p:nvSpPr>
            <p:spPr bwMode="auto">
              <a:xfrm>
                <a:off x="687" y="1526"/>
                <a:ext cx="33" cy="10"/>
              </a:xfrm>
              <a:custGeom>
                <a:avLst/>
                <a:gdLst>
                  <a:gd name="T0" fmla="*/ 33 w 33"/>
                  <a:gd name="T1" fmla="*/ 10 h 10"/>
                  <a:gd name="T2" fmla="*/ 33 w 33"/>
                  <a:gd name="T3" fmla="*/ 8 h 10"/>
                  <a:gd name="T4" fmla="*/ 32 w 33"/>
                  <a:gd name="T5" fmla="*/ 7 h 10"/>
                  <a:gd name="T6" fmla="*/ 30 w 33"/>
                  <a:gd name="T7" fmla="*/ 5 h 10"/>
                  <a:gd name="T8" fmla="*/ 30 w 33"/>
                  <a:gd name="T9" fmla="*/ 3 h 10"/>
                  <a:gd name="T10" fmla="*/ 28 w 33"/>
                  <a:gd name="T11" fmla="*/ 1 h 10"/>
                  <a:gd name="T12" fmla="*/ 26 w 33"/>
                  <a:gd name="T13" fmla="*/ 0 h 10"/>
                  <a:gd name="T14" fmla="*/ 25 w 33"/>
                  <a:gd name="T15" fmla="*/ 0 h 10"/>
                  <a:gd name="T16" fmla="*/ 21 w 33"/>
                  <a:gd name="T17" fmla="*/ 0 h 10"/>
                  <a:gd name="T18" fmla="*/ 19 w 33"/>
                  <a:gd name="T19" fmla="*/ 0 h 10"/>
                  <a:gd name="T20" fmla="*/ 18 w 33"/>
                  <a:gd name="T21" fmla="*/ 0 h 10"/>
                  <a:gd name="T22" fmla="*/ 16 w 33"/>
                  <a:gd name="T23" fmla="*/ 0 h 10"/>
                  <a:gd name="T24" fmla="*/ 12 w 33"/>
                  <a:gd name="T25" fmla="*/ 0 h 10"/>
                  <a:gd name="T26" fmla="*/ 11 w 33"/>
                  <a:gd name="T27" fmla="*/ 0 h 10"/>
                  <a:gd name="T28" fmla="*/ 7 w 33"/>
                  <a:gd name="T29" fmla="*/ 1 h 10"/>
                  <a:gd name="T30" fmla="*/ 4 w 33"/>
                  <a:gd name="T31" fmla="*/ 3 h 10"/>
                  <a:gd name="T32" fmla="*/ 0 w 33"/>
                  <a:gd name="T33" fmla="*/ 5 h 1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3"/>
                  <a:gd name="T52" fmla="*/ 0 h 10"/>
                  <a:gd name="T53" fmla="*/ 33 w 33"/>
                  <a:gd name="T54" fmla="*/ 10 h 1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3" h="10">
                    <a:moveTo>
                      <a:pt x="33" y="10"/>
                    </a:moveTo>
                    <a:lnTo>
                      <a:pt x="33" y="8"/>
                    </a:lnTo>
                    <a:lnTo>
                      <a:pt x="32" y="7"/>
                    </a:lnTo>
                    <a:lnTo>
                      <a:pt x="30" y="5"/>
                    </a:lnTo>
                    <a:lnTo>
                      <a:pt x="30" y="3"/>
                    </a:lnTo>
                    <a:lnTo>
                      <a:pt x="28" y="1"/>
                    </a:lnTo>
                    <a:lnTo>
                      <a:pt x="26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7" y="1"/>
                    </a:lnTo>
                    <a:lnTo>
                      <a:pt x="4" y="3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5" name="Freeform 318"/>
              <p:cNvSpPr>
                <a:spLocks/>
              </p:cNvSpPr>
              <p:nvPr/>
            </p:nvSpPr>
            <p:spPr bwMode="auto">
              <a:xfrm>
                <a:off x="611" y="1689"/>
                <a:ext cx="14" cy="74"/>
              </a:xfrm>
              <a:custGeom>
                <a:avLst/>
                <a:gdLst>
                  <a:gd name="T0" fmla="*/ 14 w 14"/>
                  <a:gd name="T1" fmla="*/ 74 h 74"/>
                  <a:gd name="T2" fmla="*/ 13 w 14"/>
                  <a:gd name="T3" fmla="*/ 74 h 74"/>
                  <a:gd name="T4" fmla="*/ 9 w 14"/>
                  <a:gd name="T5" fmla="*/ 72 h 74"/>
                  <a:gd name="T6" fmla="*/ 9 w 14"/>
                  <a:gd name="T7" fmla="*/ 70 h 74"/>
                  <a:gd name="T8" fmla="*/ 7 w 14"/>
                  <a:gd name="T9" fmla="*/ 69 h 74"/>
                  <a:gd name="T10" fmla="*/ 6 w 14"/>
                  <a:gd name="T11" fmla="*/ 67 h 74"/>
                  <a:gd name="T12" fmla="*/ 4 w 14"/>
                  <a:gd name="T13" fmla="*/ 65 h 74"/>
                  <a:gd name="T14" fmla="*/ 4 w 14"/>
                  <a:gd name="T15" fmla="*/ 62 h 74"/>
                  <a:gd name="T16" fmla="*/ 2 w 14"/>
                  <a:gd name="T17" fmla="*/ 60 h 74"/>
                  <a:gd name="T18" fmla="*/ 0 w 14"/>
                  <a:gd name="T19" fmla="*/ 56 h 74"/>
                  <a:gd name="T20" fmla="*/ 0 w 14"/>
                  <a:gd name="T21" fmla="*/ 53 h 74"/>
                  <a:gd name="T22" fmla="*/ 0 w 14"/>
                  <a:gd name="T23" fmla="*/ 49 h 74"/>
                  <a:gd name="T24" fmla="*/ 0 w 14"/>
                  <a:gd name="T25" fmla="*/ 48 h 74"/>
                  <a:gd name="T26" fmla="*/ 0 w 14"/>
                  <a:gd name="T27" fmla="*/ 44 h 74"/>
                  <a:gd name="T28" fmla="*/ 0 w 14"/>
                  <a:gd name="T29" fmla="*/ 39 h 74"/>
                  <a:gd name="T30" fmla="*/ 0 w 14"/>
                  <a:gd name="T31" fmla="*/ 35 h 74"/>
                  <a:gd name="T32" fmla="*/ 2 w 14"/>
                  <a:gd name="T33" fmla="*/ 30 h 74"/>
                  <a:gd name="T34" fmla="*/ 4 w 14"/>
                  <a:gd name="T35" fmla="*/ 26 h 74"/>
                  <a:gd name="T36" fmla="*/ 4 w 14"/>
                  <a:gd name="T37" fmla="*/ 21 h 74"/>
                  <a:gd name="T38" fmla="*/ 6 w 14"/>
                  <a:gd name="T39" fmla="*/ 14 h 74"/>
                  <a:gd name="T40" fmla="*/ 7 w 14"/>
                  <a:gd name="T41" fmla="*/ 11 h 74"/>
                  <a:gd name="T42" fmla="*/ 9 w 14"/>
                  <a:gd name="T43" fmla="*/ 5 h 74"/>
                  <a:gd name="T44" fmla="*/ 9 w 14"/>
                  <a:gd name="T45" fmla="*/ 0 h 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4"/>
                  <a:gd name="T70" fmla="*/ 0 h 74"/>
                  <a:gd name="T71" fmla="*/ 14 w 14"/>
                  <a:gd name="T72" fmla="*/ 74 h 7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4" h="74">
                    <a:moveTo>
                      <a:pt x="14" y="74"/>
                    </a:moveTo>
                    <a:lnTo>
                      <a:pt x="13" y="74"/>
                    </a:lnTo>
                    <a:lnTo>
                      <a:pt x="9" y="72"/>
                    </a:lnTo>
                    <a:lnTo>
                      <a:pt x="9" y="70"/>
                    </a:lnTo>
                    <a:lnTo>
                      <a:pt x="7" y="69"/>
                    </a:lnTo>
                    <a:lnTo>
                      <a:pt x="6" y="67"/>
                    </a:lnTo>
                    <a:lnTo>
                      <a:pt x="4" y="65"/>
                    </a:lnTo>
                    <a:lnTo>
                      <a:pt x="4" y="62"/>
                    </a:lnTo>
                    <a:lnTo>
                      <a:pt x="2" y="60"/>
                    </a:lnTo>
                    <a:lnTo>
                      <a:pt x="0" y="56"/>
                    </a:lnTo>
                    <a:lnTo>
                      <a:pt x="0" y="53"/>
                    </a:lnTo>
                    <a:lnTo>
                      <a:pt x="0" y="49"/>
                    </a:lnTo>
                    <a:lnTo>
                      <a:pt x="0" y="48"/>
                    </a:lnTo>
                    <a:lnTo>
                      <a:pt x="0" y="44"/>
                    </a:lnTo>
                    <a:lnTo>
                      <a:pt x="0" y="39"/>
                    </a:lnTo>
                    <a:lnTo>
                      <a:pt x="0" y="35"/>
                    </a:lnTo>
                    <a:lnTo>
                      <a:pt x="2" y="30"/>
                    </a:lnTo>
                    <a:lnTo>
                      <a:pt x="4" y="26"/>
                    </a:lnTo>
                    <a:lnTo>
                      <a:pt x="4" y="21"/>
                    </a:lnTo>
                    <a:lnTo>
                      <a:pt x="6" y="14"/>
                    </a:lnTo>
                    <a:lnTo>
                      <a:pt x="7" y="11"/>
                    </a:lnTo>
                    <a:lnTo>
                      <a:pt x="9" y="5"/>
                    </a:lnTo>
                    <a:lnTo>
                      <a:pt x="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6" name="Freeform 319"/>
              <p:cNvSpPr>
                <a:spLocks/>
              </p:cNvSpPr>
              <p:nvPr/>
            </p:nvSpPr>
            <p:spPr bwMode="auto">
              <a:xfrm>
                <a:off x="720" y="1543"/>
                <a:ext cx="32" cy="5"/>
              </a:xfrm>
              <a:custGeom>
                <a:avLst/>
                <a:gdLst>
                  <a:gd name="T0" fmla="*/ 0 w 32"/>
                  <a:gd name="T1" fmla="*/ 5 h 5"/>
                  <a:gd name="T2" fmla="*/ 4 w 32"/>
                  <a:gd name="T3" fmla="*/ 4 h 5"/>
                  <a:gd name="T4" fmla="*/ 6 w 32"/>
                  <a:gd name="T5" fmla="*/ 2 h 5"/>
                  <a:gd name="T6" fmla="*/ 9 w 32"/>
                  <a:gd name="T7" fmla="*/ 2 h 5"/>
                  <a:gd name="T8" fmla="*/ 13 w 32"/>
                  <a:gd name="T9" fmla="*/ 0 h 5"/>
                  <a:gd name="T10" fmla="*/ 15 w 32"/>
                  <a:gd name="T11" fmla="*/ 0 h 5"/>
                  <a:gd name="T12" fmla="*/ 18 w 32"/>
                  <a:gd name="T13" fmla="*/ 0 h 5"/>
                  <a:gd name="T14" fmla="*/ 22 w 32"/>
                  <a:gd name="T15" fmla="*/ 0 h 5"/>
                  <a:gd name="T16" fmla="*/ 23 w 32"/>
                  <a:gd name="T17" fmla="*/ 0 h 5"/>
                  <a:gd name="T18" fmla="*/ 25 w 32"/>
                  <a:gd name="T19" fmla="*/ 0 h 5"/>
                  <a:gd name="T20" fmla="*/ 27 w 32"/>
                  <a:gd name="T21" fmla="*/ 2 h 5"/>
                  <a:gd name="T22" fmla="*/ 30 w 32"/>
                  <a:gd name="T23" fmla="*/ 2 h 5"/>
                  <a:gd name="T24" fmla="*/ 30 w 32"/>
                  <a:gd name="T25" fmla="*/ 4 h 5"/>
                  <a:gd name="T26" fmla="*/ 32 w 32"/>
                  <a:gd name="T27" fmla="*/ 5 h 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"/>
                  <a:gd name="T43" fmla="*/ 0 h 5"/>
                  <a:gd name="T44" fmla="*/ 32 w 32"/>
                  <a:gd name="T45" fmla="*/ 5 h 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" h="5">
                    <a:moveTo>
                      <a:pt x="0" y="5"/>
                    </a:moveTo>
                    <a:lnTo>
                      <a:pt x="4" y="4"/>
                    </a:lnTo>
                    <a:lnTo>
                      <a:pt x="6" y="2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7" y="2"/>
                    </a:lnTo>
                    <a:lnTo>
                      <a:pt x="30" y="2"/>
                    </a:lnTo>
                    <a:lnTo>
                      <a:pt x="30" y="4"/>
                    </a:lnTo>
                    <a:lnTo>
                      <a:pt x="32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7" name="Freeform 320"/>
              <p:cNvSpPr>
                <a:spLocks/>
              </p:cNvSpPr>
              <p:nvPr/>
            </p:nvSpPr>
            <p:spPr bwMode="auto">
              <a:xfrm>
                <a:off x="576" y="1670"/>
                <a:ext cx="25" cy="75"/>
              </a:xfrm>
              <a:custGeom>
                <a:avLst/>
                <a:gdLst>
                  <a:gd name="T0" fmla="*/ 25 w 25"/>
                  <a:gd name="T1" fmla="*/ 75 h 75"/>
                  <a:gd name="T2" fmla="*/ 21 w 25"/>
                  <a:gd name="T3" fmla="*/ 75 h 75"/>
                  <a:gd name="T4" fmla="*/ 18 w 25"/>
                  <a:gd name="T5" fmla="*/ 75 h 75"/>
                  <a:gd name="T6" fmla="*/ 16 w 25"/>
                  <a:gd name="T7" fmla="*/ 75 h 75"/>
                  <a:gd name="T8" fmla="*/ 14 w 25"/>
                  <a:gd name="T9" fmla="*/ 75 h 75"/>
                  <a:gd name="T10" fmla="*/ 13 w 25"/>
                  <a:gd name="T11" fmla="*/ 74 h 75"/>
                  <a:gd name="T12" fmla="*/ 11 w 25"/>
                  <a:gd name="T13" fmla="*/ 72 h 75"/>
                  <a:gd name="T14" fmla="*/ 9 w 25"/>
                  <a:gd name="T15" fmla="*/ 72 h 75"/>
                  <a:gd name="T16" fmla="*/ 7 w 25"/>
                  <a:gd name="T17" fmla="*/ 68 h 75"/>
                  <a:gd name="T18" fmla="*/ 7 w 25"/>
                  <a:gd name="T19" fmla="*/ 67 h 75"/>
                  <a:gd name="T20" fmla="*/ 4 w 25"/>
                  <a:gd name="T21" fmla="*/ 65 h 75"/>
                  <a:gd name="T22" fmla="*/ 4 w 25"/>
                  <a:gd name="T23" fmla="*/ 63 h 75"/>
                  <a:gd name="T24" fmla="*/ 4 w 25"/>
                  <a:gd name="T25" fmla="*/ 60 h 75"/>
                  <a:gd name="T26" fmla="*/ 2 w 25"/>
                  <a:gd name="T27" fmla="*/ 58 h 75"/>
                  <a:gd name="T28" fmla="*/ 2 w 25"/>
                  <a:gd name="T29" fmla="*/ 54 h 75"/>
                  <a:gd name="T30" fmla="*/ 2 w 25"/>
                  <a:gd name="T31" fmla="*/ 51 h 75"/>
                  <a:gd name="T32" fmla="*/ 0 w 25"/>
                  <a:gd name="T33" fmla="*/ 47 h 75"/>
                  <a:gd name="T34" fmla="*/ 2 w 25"/>
                  <a:gd name="T35" fmla="*/ 42 h 75"/>
                  <a:gd name="T36" fmla="*/ 2 w 25"/>
                  <a:gd name="T37" fmla="*/ 38 h 75"/>
                  <a:gd name="T38" fmla="*/ 2 w 25"/>
                  <a:gd name="T39" fmla="*/ 33 h 75"/>
                  <a:gd name="T40" fmla="*/ 4 w 25"/>
                  <a:gd name="T41" fmla="*/ 30 h 75"/>
                  <a:gd name="T42" fmla="*/ 4 w 25"/>
                  <a:gd name="T43" fmla="*/ 24 h 75"/>
                  <a:gd name="T44" fmla="*/ 6 w 25"/>
                  <a:gd name="T45" fmla="*/ 21 h 75"/>
                  <a:gd name="T46" fmla="*/ 7 w 25"/>
                  <a:gd name="T47" fmla="*/ 16 h 75"/>
                  <a:gd name="T48" fmla="*/ 7 w 25"/>
                  <a:gd name="T49" fmla="*/ 10 h 75"/>
                  <a:gd name="T50" fmla="*/ 9 w 25"/>
                  <a:gd name="T51" fmla="*/ 5 h 75"/>
                  <a:gd name="T52" fmla="*/ 11 w 25"/>
                  <a:gd name="T53" fmla="*/ 0 h 7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5"/>
                  <a:gd name="T82" fmla="*/ 0 h 75"/>
                  <a:gd name="T83" fmla="*/ 25 w 25"/>
                  <a:gd name="T84" fmla="*/ 75 h 7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5" h="75">
                    <a:moveTo>
                      <a:pt x="25" y="75"/>
                    </a:moveTo>
                    <a:lnTo>
                      <a:pt x="21" y="75"/>
                    </a:lnTo>
                    <a:lnTo>
                      <a:pt x="18" y="75"/>
                    </a:lnTo>
                    <a:lnTo>
                      <a:pt x="16" y="75"/>
                    </a:lnTo>
                    <a:lnTo>
                      <a:pt x="14" y="75"/>
                    </a:lnTo>
                    <a:lnTo>
                      <a:pt x="13" y="74"/>
                    </a:lnTo>
                    <a:lnTo>
                      <a:pt x="11" y="72"/>
                    </a:lnTo>
                    <a:lnTo>
                      <a:pt x="9" y="72"/>
                    </a:lnTo>
                    <a:lnTo>
                      <a:pt x="7" y="68"/>
                    </a:lnTo>
                    <a:lnTo>
                      <a:pt x="7" y="67"/>
                    </a:lnTo>
                    <a:lnTo>
                      <a:pt x="4" y="65"/>
                    </a:lnTo>
                    <a:lnTo>
                      <a:pt x="4" y="63"/>
                    </a:lnTo>
                    <a:lnTo>
                      <a:pt x="4" y="60"/>
                    </a:lnTo>
                    <a:lnTo>
                      <a:pt x="2" y="58"/>
                    </a:lnTo>
                    <a:lnTo>
                      <a:pt x="2" y="54"/>
                    </a:lnTo>
                    <a:lnTo>
                      <a:pt x="2" y="51"/>
                    </a:lnTo>
                    <a:lnTo>
                      <a:pt x="0" y="47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3"/>
                    </a:lnTo>
                    <a:lnTo>
                      <a:pt x="4" y="30"/>
                    </a:lnTo>
                    <a:lnTo>
                      <a:pt x="4" y="24"/>
                    </a:lnTo>
                    <a:lnTo>
                      <a:pt x="6" y="21"/>
                    </a:lnTo>
                    <a:lnTo>
                      <a:pt x="7" y="16"/>
                    </a:lnTo>
                    <a:lnTo>
                      <a:pt x="7" y="10"/>
                    </a:lnTo>
                    <a:lnTo>
                      <a:pt x="9" y="5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8" name="Freeform 321"/>
              <p:cNvSpPr>
                <a:spLocks/>
              </p:cNvSpPr>
              <p:nvPr/>
            </p:nvSpPr>
            <p:spPr bwMode="auto">
              <a:xfrm>
                <a:off x="689" y="1522"/>
                <a:ext cx="35" cy="12"/>
              </a:xfrm>
              <a:custGeom>
                <a:avLst/>
                <a:gdLst>
                  <a:gd name="T0" fmla="*/ 0 w 35"/>
                  <a:gd name="T1" fmla="*/ 5 h 12"/>
                  <a:gd name="T2" fmla="*/ 2 w 35"/>
                  <a:gd name="T3" fmla="*/ 4 h 12"/>
                  <a:gd name="T4" fmla="*/ 5 w 35"/>
                  <a:gd name="T5" fmla="*/ 4 h 12"/>
                  <a:gd name="T6" fmla="*/ 9 w 35"/>
                  <a:gd name="T7" fmla="*/ 2 h 12"/>
                  <a:gd name="T8" fmla="*/ 10 w 35"/>
                  <a:gd name="T9" fmla="*/ 0 h 12"/>
                  <a:gd name="T10" fmla="*/ 14 w 35"/>
                  <a:gd name="T11" fmla="*/ 0 h 12"/>
                  <a:gd name="T12" fmla="*/ 16 w 35"/>
                  <a:gd name="T13" fmla="*/ 0 h 12"/>
                  <a:gd name="T14" fmla="*/ 19 w 35"/>
                  <a:gd name="T15" fmla="*/ 0 h 12"/>
                  <a:gd name="T16" fmla="*/ 21 w 35"/>
                  <a:gd name="T17" fmla="*/ 0 h 12"/>
                  <a:gd name="T18" fmla="*/ 23 w 35"/>
                  <a:gd name="T19" fmla="*/ 0 h 12"/>
                  <a:gd name="T20" fmla="*/ 26 w 35"/>
                  <a:gd name="T21" fmla="*/ 2 h 12"/>
                  <a:gd name="T22" fmla="*/ 26 w 35"/>
                  <a:gd name="T23" fmla="*/ 4 h 12"/>
                  <a:gd name="T24" fmla="*/ 28 w 35"/>
                  <a:gd name="T25" fmla="*/ 4 h 12"/>
                  <a:gd name="T26" fmla="*/ 30 w 35"/>
                  <a:gd name="T27" fmla="*/ 5 h 12"/>
                  <a:gd name="T28" fmla="*/ 31 w 35"/>
                  <a:gd name="T29" fmla="*/ 9 h 12"/>
                  <a:gd name="T30" fmla="*/ 33 w 35"/>
                  <a:gd name="T31" fmla="*/ 11 h 12"/>
                  <a:gd name="T32" fmla="*/ 33 w 35"/>
                  <a:gd name="T33" fmla="*/ 12 h 12"/>
                  <a:gd name="T34" fmla="*/ 35 w 35"/>
                  <a:gd name="T35" fmla="*/ 12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5"/>
                  <a:gd name="T55" fmla="*/ 0 h 12"/>
                  <a:gd name="T56" fmla="*/ 35 w 35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5" h="12">
                    <a:moveTo>
                      <a:pt x="0" y="5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30" y="5"/>
                    </a:lnTo>
                    <a:lnTo>
                      <a:pt x="31" y="9"/>
                    </a:lnTo>
                    <a:lnTo>
                      <a:pt x="33" y="11"/>
                    </a:lnTo>
                    <a:lnTo>
                      <a:pt x="33" y="12"/>
                    </a:lnTo>
                    <a:lnTo>
                      <a:pt x="35" y="1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89" name="Freeform 322"/>
              <p:cNvSpPr>
                <a:spLocks/>
              </p:cNvSpPr>
              <p:nvPr/>
            </p:nvSpPr>
            <p:spPr bwMode="auto">
              <a:xfrm>
                <a:off x="571" y="1666"/>
                <a:ext cx="16" cy="78"/>
              </a:xfrm>
              <a:custGeom>
                <a:avLst/>
                <a:gdLst>
                  <a:gd name="T0" fmla="*/ 16 w 16"/>
                  <a:gd name="T1" fmla="*/ 78 h 78"/>
                  <a:gd name="T2" fmla="*/ 14 w 16"/>
                  <a:gd name="T3" fmla="*/ 76 h 78"/>
                  <a:gd name="T4" fmla="*/ 12 w 16"/>
                  <a:gd name="T5" fmla="*/ 76 h 78"/>
                  <a:gd name="T6" fmla="*/ 11 w 16"/>
                  <a:gd name="T7" fmla="*/ 74 h 78"/>
                  <a:gd name="T8" fmla="*/ 9 w 16"/>
                  <a:gd name="T9" fmla="*/ 72 h 78"/>
                  <a:gd name="T10" fmla="*/ 7 w 16"/>
                  <a:gd name="T11" fmla="*/ 71 h 78"/>
                  <a:gd name="T12" fmla="*/ 5 w 16"/>
                  <a:gd name="T13" fmla="*/ 69 h 78"/>
                  <a:gd name="T14" fmla="*/ 3 w 16"/>
                  <a:gd name="T15" fmla="*/ 67 h 78"/>
                  <a:gd name="T16" fmla="*/ 3 w 16"/>
                  <a:gd name="T17" fmla="*/ 64 h 78"/>
                  <a:gd name="T18" fmla="*/ 3 w 16"/>
                  <a:gd name="T19" fmla="*/ 62 h 78"/>
                  <a:gd name="T20" fmla="*/ 2 w 16"/>
                  <a:gd name="T21" fmla="*/ 58 h 78"/>
                  <a:gd name="T22" fmla="*/ 2 w 16"/>
                  <a:gd name="T23" fmla="*/ 55 h 78"/>
                  <a:gd name="T24" fmla="*/ 0 w 16"/>
                  <a:gd name="T25" fmla="*/ 53 h 78"/>
                  <a:gd name="T26" fmla="*/ 0 w 16"/>
                  <a:gd name="T27" fmla="*/ 49 h 78"/>
                  <a:gd name="T28" fmla="*/ 0 w 16"/>
                  <a:gd name="T29" fmla="*/ 44 h 78"/>
                  <a:gd name="T30" fmla="*/ 2 w 16"/>
                  <a:gd name="T31" fmla="*/ 41 h 78"/>
                  <a:gd name="T32" fmla="*/ 2 w 16"/>
                  <a:gd name="T33" fmla="*/ 35 h 78"/>
                  <a:gd name="T34" fmla="*/ 3 w 16"/>
                  <a:gd name="T35" fmla="*/ 32 h 78"/>
                  <a:gd name="T36" fmla="*/ 3 w 16"/>
                  <a:gd name="T37" fmla="*/ 27 h 78"/>
                  <a:gd name="T38" fmla="*/ 5 w 16"/>
                  <a:gd name="T39" fmla="*/ 21 h 78"/>
                  <a:gd name="T40" fmla="*/ 5 w 16"/>
                  <a:gd name="T41" fmla="*/ 18 h 78"/>
                  <a:gd name="T42" fmla="*/ 7 w 16"/>
                  <a:gd name="T43" fmla="*/ 11 h 78"/>
                  <a:gd name="T44" fmla="*/ 9 w 16"/>
                  <a:gd name="T45" fmla="*/ 6 h 78"/>
                  <a:gd name="T46" fmla="*/ 11 w 16"/>
                  <a:gd name="T47" fmla="*/ 0 h 7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6"/>
                  <a:gd name="T73" fmla="*/ 0 h 78"/>
                  <a:gd name="T74" fmla="*/ 16 w 16"/>
                  <a:gd name="T75" fmla="*/ 78 h 7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6" h="78">
                    <a:moveTo>
                      <a:pt x="16" y="78"/>
                    </a:moveTo>
                    <a:lnTo>
                      <a:pt x="14" y="76"/>
                    </a:lnTo>
                    <a:lnTo>
                      <a:pt x="12" y="76"/>
                    </a:lnTo>
                    <a:lnTo>
                      <a:pt x="11" y="74"/>
                    </a:lnTo>
                    <a:lnTo>
                      <a:pt x="9" y="72"/>
                    </a:lnTo>
                    <a:lnTo>
                      <a:pt x="7" y="71"/>
                    </a:lnTo>
                    <a:lnTo>
                      <a:pt x="5" y="69"/>
                    </a:lnTo>
                    <a:lnTo>
                      <a:pt x="3" y="67"/>
                    </a:lnTo>
                    <a:lnTo>
                      <a:pt x="3" y="64"/>
                    </a:lnTo>
                    <a:lnTo>
                      <a:pt x="3" y="62"/>
                    </a:lnTo>
                    <a:lnTo>
                      <a:pt x="2" y="58"/>
                    </a:lnTo>
                    <a:lnTo>
                      <a:pt x="2" y="55"/>
                    </a:lnTo>
                    <a:lnTo>
                      <a:pt x="0" y="53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2" y="41"/>
                    </a:lnTo>
                    <a:lnTo>
                      <a:pt x="2" y="35"/>
                    </a:lnTo>
                    <a:lnTo>
                      <a:pt x="3" y="32"/>
                    </a:lnTo>
                    <a:lnTo>
                      <a:pt x="3" y="27"/>
                    </a:lnTo>
                    <a:lnTo>
                      <a:pt x="5" y="21"/>
                    </a:lnTo>
                    <a:lnTo>
                      <a:pt x="5" y="18"/>
                    </a:lnTo>
                    <a:lnTo>
                      <a:pt x="7" y="11"/>
                    </a:lnTo>
                    <a:lnTo>
                      <a:pt x="9" y="6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0" name="Freeform 323"/>
              <p:cNvSpPr>
                <a:spLocks/>
              </p:cNvSpPr>
              <p:nvPr/>
            </p:nvSpPr>
            <p:spPr bwMode="auto">
              <a:xfrm>
                <a:off x="682" y="1519"/>
                <a:ext cx="31" cy="7"/>
              </a:xfrm>
              <a:custGeom>
                <a:avLst/>
                <a:gdLst>
                  <a:gd name="T0" fmla="*/ 0 w 31"/>
                  <a:gd name="T1" fmla="*/ 7 h 7"/>
                  <a:gd name="T2" fmla="*/ 3 w 31"/>
                  <a:gd name="T3" fmla="*/ 3 h 7"/>
                  <a:gd name="T4" fmla="*/ 7 w 31"/>
                  <a:gd name="T5" fmla="*/ 3 h 7"/>
                  <a:gd name="T6" fmla="*/ 10 w 31"/>
                  <a:gd name="T7" fmla="*/ 1 h 7"/>
                  <a:gd name="T8" fmla="*/ 14 w 31"/>
                  <a:gd name="T9" fmla="*/ 0 h 7"/>
                  <a:gd name="T10" fmla="*/ 16 w 31"/>
                  <a:gd name="T11" fmla="*/ 0 h 7"/>
                  <a:gd name="T12" fmla="*/ 17 w 31"/>
                  <a:gd name="T13" fmla="*/ 0 h 7"/>
                  <a:gd name="T14" fmla="*/ 21 w 31"/>
                  <a:gd name="T15" fmla="*/ 0 h 7"/>
                  <a:gd name="T16" fmla="*/ 24 w 31"/>
                  <a:gd name="T17" fmla="*/ 0 h 7"/>
                  <a:gd name="T18" fmla="*/ 26 w 31"/>
                  <a:gd name="T19" fmla="*/ 0 h 7"/>
                  <a:gd name="T20" fmla="*/ 26 w 31"/>
                  <a:gd name="T21" fmla="*/ 1 h 7"/>
                  <a:gd name="T22" fmla="*/ 30 w 31"/>
                  <a:gd name="T23" fmla="*/ 3 h 7"/>
                  <a:gd name="T24" fmla="*/ 31 w 31"/>
                  <a:gd name="T25" fmla="*/ 3 h 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1"/>
                  <a:gd name="T40" fmla="*/ 0 h 7"/>
                  <a:gd name="T41" fmla="*/ 31 w 31"/>
                  <a:gd name="T42" fmla="*/ 7 h 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1" h="7">
                    <a:moveTo>
                      <a:pt x="0" y="7"/>
                    </a:moveTo>
                    <a:lnTo>
                      <a:pt x="3" y="3"/>
                    </a:lnTo>
                    <a:lnTo>
                      <a:pt x="7" y="3"/>
                    </a:lnTo>
                    <a:lnTo>
                      <a:pt x="10" y="1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6" y="1"/>
                    </a:lnTo>
                    <a:lnTo>
                      <a:pt x="30" y="3"/>
                    </a:lnTo>
                    <a:lnTo>
                      <a:pt x="31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1" name="Freeform 324"/>
              <p:cNvSpPr>
                <a:spLocks/>
              </p:cNvSpPr>
              <p:nvPr/>
            </p:nvSpPr>
            <p:spPr bwMode="auto">
              <a:xfrm>
                <a:off x="571" y="1666"/>
                <a:ext cx="18" cy="78"/>
              </a:xfrm>
              <a:custGeom>
                <a:avLst/>
                <a:gdLst>
                  <a:gd name="T0" fmla="*/ 9 w 18"/>
                  <a:gd name="T1" fmla="*/ 0 h 78"/>
                  <a:gd name="T2" fmla="*/ 9 w 18"/>
                  <a:gd name="T3" fmla="*/ 6 h 78"/>
                  <a:gd name="T4" fmla="*/ 5 w 18"/>
                  <a:gd name="T5" fmla="*/ 11 h 78"/>
                  <a:gd name="T6" fmla="*/ 5 w 18"/>
                  <a:gd name="T7" fmla="*/ 18 h 78"/>
                  <a:gd name="T8" fmla="*/ 3 w 18"/>
                  <a:gd name="T9" fmla="*/ 21 h 78"/>
                  <a:gd name="T10" fmla="*/ 3 w 18"/>
                  <a:gd name="T11" fmla="*/ 27 h 78"/>
                  <a:gd name="T12" fmla="*/ 2 w 18"/>
                  <a:gd name="T13" fmla="*/ 32 h 78"/>
                  <a:gd name="T14" fmla="*/ 2 w 18"/>
                  <a:gd name="T15" fmla="*/ 35 h 78"/>
                  <a:gd name="T16" fmla="*/ 0 w 18"/>
                  <a:gd name="T17" fmla="*/ 41 h 78"/>
                  <a:gd name="T18" fmla="*/ 0 w 18"/>
                  <a:gd name="T19" fmla="*/ 44 h 78"/>
                  <a:gd name="T20" fmla="*/ 0 w 18"/>
                  <a:gd name="T21" fmla="*/ 49 h 78"/>
                  <a:gd name="T22" fmla="*/ 0 w 18"/>
                  <a:gd name="T23" fmla="*/ 53 h 78"/>
                  <a:gd name="T24" fmla="*/ 0 w 18"/>
                  <a:gd name="T25" fmla="*/ 55 h 78"/>
                  <a:gd name="T26" fmla="*/ 0 w 18"/>
                  <a:gd name="T27" fmla="*/ 58 h 78"/>
                  <a:gd name="T28" fmla="*/ 2 w 18"/>
                  <a:gd name="T29" fmla="*/ 62 h 78"/>
                  <a:gd name="T30" fmla="*/ 3 w 18"/>
                  <a:gd name="T31" fmla="*/ 64 h 78"/>
                  <a:gd name="T32" fmla="*/ 3 w 18"/>
                  <a:gd name="T33" fmla="*/ 67 h 78"/>
                  <a:gd name="T34" fmla="*/ 5 w 18"/>
                  <a:gd name="T35" fmla="*/ 71 h 78"/>
                  <a:gd name="T36" fmla="*/ 7 w 18"/>
                  <a:gd name="T37" fmla="*/ 72 h 78"/>
                  <a:gd name="T38" fmla="*/ 9 w 18"/>
                  <a:gd name="T39" fmla="*/ 74 h 78"/>
                  <a:gd name="T40" fmla="*/ 11 w 18"/>
                  <a:gd name="T41" fmla="*/ 76 h 78"/>
                  <a:gd name="T42" fmla="*/ 12 w 18"/>
                  <a:gd name="T43" fmla="*/ 76 h 78"/>
                  <a:gd name="T44" fmla="*/ 14 w 18"/>
                  <a:gd name="T45" fmla="*/ 78 h 78"/>
                  <a:gd name="T46" fmla="*/ 18 w 18"/>
                  <a:gd name="T47" fmla="*/ 78 h 7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8"/>
                  <a:gd name="T73" fmla="*/ 0 h 78"/>
                  <a:gd name="T74" fmla="*/ 18 w 18"/>
                  <a:gd name="T75" fmla="*/ 78 h 7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8" h="78">
                    <a:moveTo>
                      <a:pt x="9" y="0"/>
                    </a:moveTo>
                    <a:lnTo>
                      <a:pt x="9" y="6"/>
                    </a:lnTo>
                    <a:lnTo>
                      <a:pt x="5" y="11"/>
                    </a:lnTo>
                    <a:lnTo>
                      <a:pt x="5" y="18"/>
                    </a:lnTo>
                    <a:lnTo>
                      <a:pt x="3" y="21"/>
                    </a:lnTo>
                    <a:lnTo>
                      <a:pt x="3" y="27"/>
                    </a:lnTo>
                    <a:lnTo>
                      <a:pt x="2" y="32"/>
                    </a:lnTo>
                    <a:lnTo>
                      <a:pt x="2" y="35"/>
                    </a:lnTo>
                    <a:lnTo>
                      <a:pt x="0" y="41"/>
                    </a:lnTo>
                    <a:lnTo>
                      <a:pt x="0" y="44"/>
                    </a:lnTo>
                    <a:lnTo>
                      <a:pt x="0" y="49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2" y="62"/>
                    </a:lnTo>
                    <a:lnTo>
                      <a:pt x="3" y="64"/>
                    </a:lnTo>
                    <a:lnTo>
                      <a:pt x="3" y="67"/>
                    </a:lnTo>
                    <a:lnTo>
                      <a:pt x="5" y="71"/>
                    </a:lnTo>
                    <a:lnTo>
                      <a:pt x="7" y="72"/>
                    </a:lnTo>
                    <a:lnTo>
                      <a:pt x="9" y="74"/>
                    </a:lnTo>
                    <a:lnTo>
                      <a:pt x="11" y="76"/>
                    </a:lnTo>
                    <a:lnTo>
                      <a:pt x="12" y="76"/>
                    </a:lnTo>
                    <a:lnTo>
                      <a:pt x="14" y="78"/>
                    </a:lnTo>
                    <a:lnTo>
                      <a:pt x="18" y="78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2" name="Freeform 325"/>
              <p:cNvSpPr>
                <a:spLocks/>
              </p:cNvSpPr>
              <p:nvPr/>
            </p:nvSpPr>
            <p:spPr bwMode="auto">
              <a:xfrm>
                <a:off x="682" y="1517"/>
                <a:ext cx="33" cy="9"/>
              </a:xfrm>
              <a:custGeom>
                <a:avLst/>
                <a:gdLst>
                  <a:gd name="T0" fmla="*/ 0 w 33"/>
                  <a:gd name="T1" fmla="*/ 7 h 9"/>
                  <a:gd name="T2" fmla="*/ 3 w 33"/>
                  <a:gd name="T3" fmla="*/ 5 h 9"/>
                  <a:gd name="T4" fmla="*/ 7 w 33"/>
                  <a:gd name="T5" fmla="*/ 3 h 9"/>
                  <a:gd name="T6" fmla="*/ 10 w 33"/>
                  <a:gd name="T7" fmla="*/ 2 h 9"/>
                  <a:gd name="T8" fmla="*/ 12 w 33"/>
                  <a:gd name="T9" fmla="*/ 2 h 9"/>
                  <a:gd name="T10" fmla="*/ 16 w 33"/>
                  <a:gd name="T11" fmla="*/ 2 h 9"/>
                  <a:gd name="T12" fmla="*/ 17 w 33"/>
                  <a:gd name="T13" fmla="*/ 0 h 9"/>
                  <a:gd name="T14" fmla="*/ 21 w 33"/>
                  <a:gd name="T15" fmla="*/ 0 h 9"/>
                  <a:gd name="T16" fmla="*/ 23 w 33"/>
                  <a:gd name="T17" fmla="*/ 2 h 9"/>
                  <a:gd name="T18" fmla="*/ 24 w 33"/>
                  <a:gd name="T19" fmla="*/ 2 h 9"/>
                  <a:gd name="T20" fmla="*/ 26 w 33"/>
                  <a:gd name="T21" fmla="*/ 2 h 9"/>
                  <a:gd name="T22" fmla="*/ 30 w 33"/>
                  <a:gd name="T23" fmla="*/ 3 h 9"/>
                  <a:gd name="T24" fmla="*/ 31 w 33"/>
                  <a:gd name="T25" fmla="*/ 5 h 9"/>
                  <a:gd name="T26" fmla="*/ 33 w 33"/>
                  <a:gd name="T27" fmla="*/ 7 h 9"/>
                  <a:gd name="T28" fmla="*/ 33 w 33"/>
                  <a:gd name="T29" fmla="*/ 9 h 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"/>
                  <a:gd name="T46" fmla="*/ 0 h 9"/>
                  <a:gd name="T47" fmla="*/ 33 w 33"/>
                  <a:gd name="T48" fmla="*/ 9 h 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" h="9">
                    <a:moveTo>
                      <a:pt x="0" y="7"/>
                    </a:moveTo>
                    <a:lnTo>
                      <a:pt x="3" y="5"/>
                    </a:lnTo>
                    <a:lnTo>
                      <a:pt x="7" y="3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4" y="2"/>
                    </a:lnTo>
                    <a:lnTo>
                      <a:pt x="26" y="2"/>
                    </a:lnTo>
                    <a:lnTo>
                      <a:pt x="30" y="3"/>
                    </a:lnTo>
                    <a:lnTo>
                      <a:pt x="31" y="5"/>
                    </a:lnTo>
                    <a:lnTo>
                      <a:pt x="33" y="7"/>
                    </a:lnTo>
                    <a:lnTo>
                      <a:pt x="33" y="9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3" name="Freeform 326"/>
              <p:cNvSpPr>
                <a:spLocks/>
              </p:cNvSpPr>
              <p:nvPr/>
            </p:nvSpPr>
            <p:spPr bwMode="auto">
              <a:xfrm>
                <a:off x="567" y="1666"/>
                <a:ext cx="15" cy="76"/>
              </a:xfrm>
              <a:custGeom>
                <a:avLst/>
                <a:gdLst>
                  <a:gd name="T0" fmla="*/ 9 w 15"/>
                  <a:gd name="T1" fmla="*/ 0 h 76"/>
                  <a:gd name="T2" fmla="*/ 9 w 15"/>
                  <a:gd name="T3" fmla="*/ 6 h 76"/>
                  <a:gd name="T4" fmla="*/ 7 w 15"/>
                  <a:gd name="T5" fmla="*/ 9 h 76"/>
                  <a:gd name="T6" fmla="*/ 6 w 15"/>
                  <a:gd name="T7" fmla="*/ 14 h 76"/>
                  <a:gd name="T8" fmla="*/ 4 w 15"/>
                  <a:gd name="T9" fmla="*/ 20 h 76"/>
                  <a:gd name="T10" fmla="*/ 4 w 15"/>
                  <a:gd name="T11" fmla="*/ 25 h 76"/>
                  <a:gd name="T12" fmla="*/ 2 w 15"/>
                  <a:gd name="T13" fmla="*/ 28 h 76"/>
                  <a:gd name="T14" fmla="*/ 0 w 15"/>
                  <a:gd name="T15" fmla="*/ 34 h 76"/>
                  <a:gd name="T16" fmla="*/ 0 w 15"/>
                  <a:gd name="T17" fmla="*/ 37 h 76"/>
                  <a:gd name="T18" fmla="*/ 0 w 15"/>
                  <a:gd name="T19" fmla="*/ 42 h 76"/>
                  <a:gd name="T20" fmla="*/ 0 w 15"/>
                  <a:gd name="T21" fmla="*/ 46 h 76"/>
                  <a:gd name="T22" fmla="*/ 0 w 15"/>
                  <a:gd name="T23" fmla="*/ 49 h 76"/>
                  <a:gd name="T24" fmla="*/ 0 w 15"/>
                  <a:gd name="T25" fmla="*/ 55 h 76"/>
                  <a:gd name="T26" fmla="*/ 0 w 15"/>
                  <a:gd name="T27" fmla="*/ 58 h 76"/>
                  <a:gd name="T28" fmla="*/ 2 w 15"/>
                  <a:gd name="T29" fmla="*/ 60 h 76"/>
                  <a:gd name="T30" fmla="*/ 2 w 15"/>
                  <a:gd name="T31" fmla="*/ 64 h 76"/>
                  <a:gd name="T32" fmla="*/ 4 w 15"/>
                  <a:gd name="T33" fmla="*/ 65 h 76"/>
                  <a:gd name="T34" fmla="*/ 4 w 15"/>
                  <a:gd name="T35" fmla="*/ 67 h 76"/>
                  <a:gd name="T36" fmla="*/ 7 w 15"/>
                  <a:gd name="T37" fmla="*/ 71 h 76"/>
                  <a:gd name="T38" fmla="*/ 9 w 15"/>
                  <a:gd name="T39" fmla="*/ 72 h 76"/>
                  <a:gd name="T40" fmla="*/ 11 w 15"/>
                  <a:gd name="T41" fmla="*/ 74 h 76"/>
                  <a:gd name="T42" fmla="*/ 13 w 15"/>
                  <a:gd name="T43" fmla="*/ 76 h 76"/>
                  <a:gd name="T44" fmla="*/ 15 w 15"/>
                  <a:gd name="T45" fmla="*/ 76 h 7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"/>
                  <a:gd name="T70" fmla="*/ 0 h 76"/>
                  <a:gd name="T71" fmla="*/ 15 w 15"/>
                  <a:gd name="T72" fmla="*/ 76 h 7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" h="76">
                    <a:moveTo>
                      <a:pt x="9" y="0"/>
                    </a:moveTo>
                    <a:lnTo>
                      <a:pt x="9" y="6"/>
                    </a:lnTo>
                    <a:lnTo>
                      <a:pt x="7" y="9"/>
                    </a:lnTo>
                    <a:lnTo>
                      <a:pt x="6" y="14"/>
                    </a:lnTo>
                    <a:lnTo>
                      <a:pt x="4" y="20"/>
                    </a:lnTo>
                    <a:lnTo>
                      <a:pt x="4" y="25"/>
                    </a:lnTo>
                    <a:lnTo>
                      <a:pt x="2" y="28"/>
                    </a:lnTo>
                    <a:lnTo>
                      <a:pt x="0" y="34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49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2" y="60"/>
                    </a:lnTo>
                    <a:lnTo>
                      <a:pt x="2" y="64"/>
                    </a:lnTo>
                    <a:lnTo>
                      <a:pt x="4" y="65"/>
                    </a:lnTo>
                    <a:lnTo>
                      <a:pt x="4" y="67"/>
                    </a:lnTo>
                    <a:lnTo>
                      <a:pt x="7" y="71"/>
                    </a:lnTo>
                    <a:lnTo>
                      <a:pt x="9" y="72"/>
                    </a:lnTo>
                    <a:lnTo>
                      <a:pt x="11" y="74"/>
                    </a:lnTo>
                    <a:lnTo>
                      <a:pt x="13" y="76"/>
                    </a:lnTo>
                    <a:lnTo>
                      <a:pt x="15" y="7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4" name="Freeform 327"/>
              <p:cNvSpPr>
                <a:spLocks/>
              </p:cNvSpPr>
              <p:nvPr/>
            </p:nvSpPr>
            <p:spPr bwMode="auto">
              <a:xfrm>
                <a:off x="680" y="1515"/>
                <a:ext cx="28" cy="7"/>
              </a:xfrm>
              <a:custGeom>
                <a:avLst/>
                <a:gdLst>
                  <a:gd name="T0" fmla="*/ 0 w 28"/>
                  <a:gd name="T1" fmla="*/ 7 h 7"/>
                  <a:gd name="T2" fmla="*/ 2 w 28"/>
                  <a:gd name="T3" fmla="*/ 4 h 7"/>
                  <a:gd name="T4" fmla="*/ 5 w 28"/>
                  <a:gd name="T5" fmla="*/ 4 h 7"/>
                  <a:gd name="T6" fmla="*/ 9 w 28"/>
                  <a:gd name="T7" fmla="*/ 2 h 7"/>
                  <a:gd name="T8" fmla="*/ 11 w 28"/>
                  <a:gd name="T9" fmla="*/ 2 h 7"/>
                  <a:gd name="T10" fmla="*/ 14 w 28"/>
                  <a:gd name="T11" fmla="*/ 2 h 7"/>
                  <a:gd name="T12" fmla="*/ 18 w 28"/>
                  <a:gd name="T13" fmla="*/ 0 h 7"/>
                  <a:gd name="T14" fmla="*/ 19 w 28"/>
                  <a:gd name="T15" fmla="*/ 0 h 7"/>
                  <a:gd name="T16" fmla="*/ 23 w 28"/>
                  <a:gd name="T17" fmla="*/ 2 h 7"/>
                  <a:gd name="T18" fmla="*/ 26 w 28"/>
                  <a:gd name="T19" fmla="*/ 2 h 7"/>
                  <a:gd name="T20" fmla="*/ 28 w 28"/>
                  <a:gd name="T21" fmla="*/ 4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8"/>
                  <a:gd name="T34" fmla="*/ 0 h 7"/>
                  <a:gd name="T35" fmla="*/ 28 w 28"/>
                  <a:gd name="T36" fmla="*/ 7 h 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8" h="7">
                    <a:moveTo>
                      <a:pt x="0" y="7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6" y="2"/>
                    </a:lnTo>
                    <a:lnTo>
                      <a:pt x="28" y="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5" name="Freeform 328"/>
              <p:cNvSpPr>
                <a:spLocks/>
              </p:cNvSpPr>
              <p:nvPr/>
            </p:nvSpPr>
            <p:spPr bwMode="auto">
              <a:xfrm>
                <a:off x="566" y="1664"/>
                <a:ext cx="8" cy="74"/>
              </a:xfrm>
              <a:custGeom>
                <a:avLst/>
                <a:gdLst>
                  <a:gd name="T0" fmla="*/ 8 w 8"/>
                  <a:gd name="T1" fmla="*/ 74 h 74"/>
                  <a:gd name="T2" fmla="*/ 7 w 8"/>
                  <a:gd name="T3" fmla="*/ 73 h 74"/>
                  <a:gd name="T4" fmla="*/ 5 w 8"/>
                  <a:gd name="T5" fmla="*/ 71 h 74"/>
                  <a:gd name="T6" fmla="*/ 3 w 8"/>
                  <a:gd name="T7" fmla="*/ 69 h 74"/>
                  <a:gd name="T8" fmla="*/ 1 w 8"/>
                  <a:gd name="T9" fmla="*/ 66 h 74"/>
                  <a:gd name="T10" fmla="*/ 1 w 8"/>
                  <a:gd name="T11" fmla="*/ 64 h 74"/>
                  <a:gd name="T12" fmla="*/ 1 w 8"/>
                  <a:gd name="T13" fmla="*/ 60 h 74"/>
                  <a:gd name="T14" fmla="*/ 0 w 8"/>
                  <a:gd name="T15" fmla="*/ 57 h 74"/>
                  <a:gd name="T16" fmla="*/ 0 w 8"/>
                  <a:gd name="T17" fmla="*/ 55 h 74"/>
                  <a:gd name="T18" fmla="*/ 0 w 8"/>
                  <a:gd name="T19" fmla="*/ 51 h 74"/>
                  <a:gd name="T20" fmla="*/ 0 w 8"/>
                  <a:gd name="T21" fmla="*/ 48 h 74"/>
                  <a:gd name="T22" fmla="*/ 0 w 8"/>
                  <a:gd name="T23" fmla="*/ 43 h 74"/>
                  <a:gd name="T24" fmla="*/ 0 w 8"/>
                  <a:gd name="T25" fmla="*/ 39 h 74"/>
                  <a:gd name="T26" fmla="*/ 0 w 8"/>
                  <a:gd name="T27" fmla="*/ 34 h 74"/>
                  <a:gd name="T28" fmla="*/ 1 w 8"/>
                  <a:gd name="T29" fmla="*/ 30 h 74"/>
                  <a:gd name="T30" fmla="*/ 1 w 8"/>
                  <a:gd name="T31" fmla="*/ 25 h 74"/>
                  <a:gd name="T32" fmla="*/ 3 w 8"/>
                  <a:gd name="T33" fmla="*/ 20 h 74"/>
                  <a:gd name="T34" fmla="*/ 5 w 8"/>
                  <a:gd name="T35" fmla="*/ 16 h 74"/>
                  <a:gd name="T36" fmla="*/ 5 w 8"/>
                  <a:gd name="T37" fmla="*/ 11 h 74"/>
                  <a:gd name="T38" fmla="*/ 7 w 8"/>
                  <a:gd name="T39" fmla="*/ 4 h 74"/>
                  <a:gd name="T40" fmla="*/ 8 w 8"/>
                  <a:gd name="T41" fmla="*/ 0 h 7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"/>
                  <a:gd name="T64" fmla="*/ 0 h 74"/>
                  <a:gd name="T65" fmla="*/ 8 w 8"/>
                  <a:gd name="T66" fmla="*/ 74 h 7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" h="74">
                    <a:moveTo>
                      <a:pt x="8" y="74"/>
                    </a:moveTo>
                    <a:lnTo>
                      <a:pt x="7" y="73"/>
                    </a:lnTo>
                    <a:lnTo>
                      <a:pt x="5" y="71"/>
                    </a:lnTo>
                    <a:lnTo>
                      <a:pt x="3" y="69"/>
                    </a:lnTo>
                    <a:lnTo>
                      <a:pt x="1" y="66"/>
                    </a:lnTo>
                    <a:lnTo>
                      <a:pt x="1" y="64"/>
                    </a:lnTo>
                    <a:lnTo>
                      <a:pt x="1" y="60"/>
                    </a:lnTo>
                    <a:lnTo>
                      <a:pt x="0" y="57"/>
                    </a:lnTo>
                    <a:lnTo>
                      <a:pt x="0" y="55"/>
                    </a:lnTo>
                    <a:lnTo>
                      <a:pt x="0" y="51"/>
                    </a:lnTo>
                    <a:lnTo>
                      <a:pt x="0" y="48"/>
                    </a:lnTo>
                    <a:lnTo>
                      <a:pt x="0" y="43"/>
                    </a:lnTo>
                    <a:lnTo>
                      <a:pt x="0" y="39"/>
                    </a:lnTo>
                    <a:lnTo>
                      <a:pt x="0" y="34"/>
                    </a:lnTo>
                    <a:lnTo>
                      <a:pt x="1" y="30"/>
                    </a:lnTo>
                    <a:lnTo>
                      <a:pt x="1" y="25"/>
                    </a:lnTo>
                    <a:lnTo>
                      <a:pt x="3" y="20"/>
                    </a:lnTo>
                    <a:lnTo>
                      <a:pt x="5" y="16"/>
                    </a:lnTo>
                    <a:lnTo>
                      <a:pt x="5" y="11"/>
                    </a:lnTo>
                    <a:lnTo>
                      <a:pt x="7" y="4"/>
                    </a:lnTo>
                    <a:lnTo>
                      <a:pt x="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6" name="Freeform 329"/>
              <p:cNvSpPr>
                <a:spLocks/>
              </p:cNvSpPr>
              <p:nvPr/>
            </p:nvSpPr>
            <p:spPr bwMode="auto">
              <a:xfrm>
                <a:off x="676" y="1513"/>
                <a:ext cx="30" cy="6"/>
              </a:xfrm>
              <a:custGeom>
                <a:avLst/>
                <a:gdLst>
                  <a:gd name="T0" fmla="*/ 0 w 30"/>
                  <a:gd name="T1" fmla="*/ 6 h 6"/>
                  <a:gd name="T2" fmla="*/ 4 w 30"/>
                  <a:gd name="T3" fmla="*/ 6 h 6"/>
                  <a:gd name="T4" fmla="*/ 8 w 30"/>
                  <a:gd name="T5" fmla="*/ 4 h 6"/>
                  <a:gd name="T6" fmla="*/ 11 w 30"/>
                  <a:gd name="T7" fmla="*/ 4 h 6"/>
                  <a:gd name="T8" fmla="*/ 13 w 30"/>
                  <a:gd name="T9" fmla="*/ 2 h 6"/>
                  <a:gd name="T10" fmla="*/ 16 w 30"/>
                  <a:gd name="T11" fmla="*/ 0 h 6"/>
                  <a:gd name="T12" fmla="*/ 18 w 30"/>
                  <a:gd name="T13" fmla="*/ 0 h 6"/>
                  <a:gd name="T14" fmla="*/ 22 w 30"/>
                  <a:gd name="T15" fmla="*/ 0 h 6"/>
                  <a:gd name="T16" fmla="*/ 23 w 30"/>
                  <a:gd name="T17" fmla="*/ 0 h 6"/>
                  <a:gd name="T18" fmla="*/ 27 w 30"/>
                  <a:gd name="T19" fmla="*/ 2 h 6"/>
                  <a:gd name="T20" fmla="*/ 30 w 30"/>
                  <a:gd name="T21" fmla="*/ 4 h 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0"/>
                  <a:gd name="T34" fmla="*/ 0 h 6"/>
                  <a:gd name="T35" fmla="*/ 30 w 30"/>
                  <a:gd name="T36" fmla="*/ 6 h 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0" h="6">
                    <a:moveTo>
                      <a:pt x="0" y="6"/>
                    </a:moveTo>
                    <a:lnTo>
                      <a:pt x="4" y="6"/>
                    </a:lnTo>
                    <a:lnTo>
                      <a:pt x="8" y="4"/>
                    </a:lnTo>
                    <a:lnTo>
                      <a:pt x="11" y="4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0" y="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7" name="Freeform 330"/>
              <p:cNvSpPr>
                <a:spLocks/>
              </p:cNvSpPr>
              <p:nvPr/>
            </p:nvSpPr>
            <p:spPr bwMode="auto">
              <a:xfrm>
                <a:off x="560" y="1661"/>
                <a:ext cx="14" cy="77"/>
              </a:xfrm>
              <a:custGeom>
                <a:avLst/>
                <a:gdLst>
                  <a:gd name="T0" fmla="*/ 11 w 14"/>
                  <a:gd name="T1" fmla="*/ 0 h 77"/>
                  <a:gd name="T2" fmla="*/ 7 w 14"/>
                  <a:gd name="T3" fmla="*/ 5 h 77"/>
                  <a:gd name="T4" fmla="*/ 7 w 14"/>
                  <a:gd name="T5" fmla="*/ 11 h 77"/>
                  <a:gd name="T6" fmla="*/ 6 w 14"/>
                  <a:gd name="T7" fmla="*/ 16 h 77"/>
                  <a:gd name="T8" fmla="*/ 4 w 14"/>
                  <a:gd name="T9" fmla="*/ 21 h 77"/>
                  <a:gd name="T10" fmla="*/ 2 w 14"/>
                  <a:gd name="T11" fmla="*/ 26 h 77"/>
                  <a:gd name="T12" fmla="*/ 2 w 14"/>
                  <a:gd name="T13" fmla="*/ 32 h 77"/>
                  <a:gd name="T14" fmla="*/ 2 w 14"/>
                  <a:gd name="T15" fmla="*/ 35 h 77"/>
                  <a:gd name="T16" fmla="*/ 0 w 14"/>
                  <a:gd name="T17" fmla="*/ 40 h 77"/>
                  <a:gd name="T18" fmla="*/ 0 w 14"/>
                  <a:gd name="T19" fmla="*/ 44 h 77"/>
                  <a:gd name="T20" fmla="*/ 0 w 14"/>
                  <a:gd name="T21" fmla="*/ 47 h 77"/>
                  <a:gd name="T22" fmla="*/ 0 w 14"/>
                  <a:gd name="T23" fmla="*/ 51 h 77"/>
                  <a:gd name="T24" fmla="*/ 0 w 14"/>
                  <a:gd name="T25" fmla="*/ 54 h 77"/>
                  <a:gd name="T26" fmla="*/ 2 w 14"/>
                  <a:gd name="T27" fmla="*/ 58 h 77"/>
                  <a:gd name="T28" fmla="*/ 2 w 14"/>
                  <a:gd name="T29" fmla="*/ 62 h 77"/>
                  <a:gd name="T30" fmla="*/ 2 w 14"/>
                  <a:gd name="T31" fmla="*/ 65 h 77"/>
                  <a:gd name="T32" fmla="*/ 4 w 14"/>
                  <a:gd name="T33" fmla="*/ 67 h 77"/>
                  <a:gd name="T34" fmla="*/ 6 w 14"/>
                  <a:gd name="T35" fmla="*/ 69 h 77"/>
                  <a:gd name="T36" fmla="*/ 6 w 14"/>
                  <a:gd name="T37" fmla="*/ 72 h 77"/>
                  <a:gd name="T38" fmla="*/ 7 w 14"/>
                  <a:gd name="T39" fmla="*/ 72 h 77"/>
                  <a:gd name="T40" fmla="*/ 9 w 14"/>
                  <a:gd name="T41" fmla="*/ 76 h 77"/>
                  <a:gd name="T42" fmla="*/ 11 w 14"/>
                  <a:gd name="T43" fmla="*/ 76 h 77"/>
                  <a:gd name="T44" fmla="*/ 14 w 14"/>
                  <a:gd name="T45" fmla="*/ 77 h 7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4"/>
                  <a:gd name="T70" fmla="*/ 0 h 77"/>
                  <a:gd name="T71" fmla="*/ 14 w 14"/>
                  <a:gd name="T72" fmla="*/ 77 h 7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4" h="77">
                    <a:moveTo>
                      <a:pt x="11" y="0"/>
                    </a:moveTo>
                    <a:lnTo>
                      <a:pt x="7" y="5"/>
                    </a:lnTo>
                    <a:lnTo>
                      <a:pt x="7" y="11"/>
                    </a:lnTo>
                    <a:lnTo>
                      <a:pt x="6" y="16"/>
                    </a:lnTo>
                    <a:lnTo>
                      <a:pt x="4" y="21"/>
                    </a:lnTo>
                    <a:lnTo>
                      <a:pt x="2" y="26"/>
                    </a:lnTo>
                    <a:lnTo>
                      <a:pt x="2" y="32"/>
                    </a:lnTo>
                    <a:lnTo>
                      <a:pt x="2" y="35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51"/>
                    </a:lnTo>
                    <a:lnTo>
                      <a:pt x="0" y="54"/>
                    </a:lnTo>
                    <a:lnTo>
                      <a:pt x="2" y="58"/>
                    </a:lnTo>
                    <a:lnTo>
                      <a:pt x="2" y="62"/>
                    </a:lnTo>
                    <a:lnTo>
                      <a:pt x="2" y="65"/>
                    </a:lnTo>
                    <a:lnTo>
                      <a:pt x="4" y="67"/>
                    </a:lnTo>
                    <a:lnTo>
                      <a:pt x="6" y="69"/>
                    </a:lnTo>
                    <a:lnTo>
                      <a:pt x="6" y="72"/>
                    </a:lnTo>
                    <a:lnTo>
                      <a:pt x="7" y="72"/>
                    </a:lnTo>
                    <a:lnTo>
                      <a:pt x="9" y="76"/>
                    </a:lnTo>
                    <a:lnTo>
                      <a:pt x="11" y="76"/>
                    </a:lnTo>
                    <a:lnTo>
                      <a:pt x="14" y="7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8" name="Freeform 331"/>
              <p:cNvSpPr>
                <a:spLocks/>
              </p:cNvSpPr>
              <p:nvPr/>
            </p:nvSpPr>
            <p:spPr bwMode="auto">
              <a:xfrm>
                <a:off x="673" y="1510"/>
                <a:ext cx="30" cy="7"/>
              </a:xfrm>
              <a:custGeom>
                <a:avLst/>
                <a:gdLst>
                  <a:gd name="T0" fmla="*/ 0 w 30"/>
                  <a:gd name="T1" fmla="*/ 7 h 7"/>
                  <a:gd name="T2" fmla="*/ 3 w 30"/>
                  <a:gd name="T3" fmla="*/ 5 h 7"/>
                  <a:gd name="T4" fmla="*/ 7 w 30"/>
                  <a:gd name="T5" fmla="*/ 3 h 7"/>
                  <a:gd name="T6" fmla="*/ 9 w 30"/>
                  <a:gd name="T7" fmla="*/ 3 h 7"/>
                  <a:gd name="T8" fmla="*/ 12 w 30"/>
                  <a:gd name="T9" fmla="*/ 1 h 7"/>
                  <a:gd name="T10" fmla="*/ 16 w 30"/>
                  <a:gd name="T11" fmla="*/ 1 h 7"/>
                  <a:gd name="T12" fmla="*/ 18 w 30"/>
                  <a:gd name="T13" fmla="*/ 0 h 7"/>
                  <a:gd name="T14" fmla="*/ 21 w 30"/>
                  <a:gd name="T15" fmla="*/ 0 h 7"/>
                  <a:gd name="T16" fmla="*/ 23 w 30"/>
                  <a:gd name="T17" fmla="*/ 1 h 7"/>
                  <a:gd name="T18" fmla="*/ 25 w 30"/>
                  <a:gd name="T19" fmla="*/ 1 h 7"/>
                  <a:gd name="T20" fmla="*/ 26 w 30"/>
                  <a:gd name="T21" fmla="*/ 3 h 7"/>
                  <a:gd name="T22" fmla="*/ 28 w 30"/>
                  <a:gd name="T23" fmla="*/ 3 h 7"/>
                  <a:gd name="T24" fmla="*/ 30 w 30"/>
                  <a:gd name="T25" fmla="*/ 5 h 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0"/>
                  <a:gd name="T40" fmla="*/ 0 h 7"/>
                  <a:gd name="T41" fmla="*/ 30 w 30"/>
                  <a:gd name="T42" fmla="*/ 7 h 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0" h="7">
                    <a:moveTo>
                      <a:pt x="0" y="7"/>
                    </a:moveTo>
                    <a:lnTo>
                      <a:pt x="3" y="5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2" y="1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3" y="1"/>
                    </a:lnTo>
                    <a:lnTo>
                      <a:pt x="25" y="1"/>
                    </a:lnTo>
                    <a:lnTo>
                      <a:pt x="26" y="3"/>
                    </a:lnTo>
                    <a:lnTo>
                      <a:pt x="28" y="3"/>
                    </a:lnTo>
                    <a:lnTo>
                      <a:pt x="30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699" name="Freeform 332"/>
              <p:cNvSpPr>
                <a:spLocks/>
              </p:cNvSpPr>
              <p:nvPr/>
            </p:nvSpPr>
            <p:spPr bwMode="auto">
              <a:xfrm>
                <a:off x="560" y="1661"/>
                <a:ext cx="16" cy="77"/>
              </a:xfrm>
              <a:custGeom>
                <a:avLst/>
                <a:gdLst>
                  <a:gd name="T0" fmla="*/ 9 w 16"/>
                  <a:gd name="T1" fmla="*/ 0 h 77"/>
                  <a:gd name="T2" fmla="*/ 7 w 16"/>
                  <a:gd name="T3" fmla="*/ 5 h 77"/>
                  <a:gd name="T4" fmla="*/ 6 w 16"/>
                  <a:gd name="T5" fmla="*/ 11 h 77"/>
                  <a:gd name="T6" fmla="*/ 6 w 16"/>
                  <a:gd name="T7" fmla="*/ 16 h 77"/>
                  <a:gd name="T8" fmla="*/ 4 w 16"/>
                  <a:gd name="T9" fmla="*/ 21 h 77"/>
                  <a:gd name="T10" fmla="*/ 2 w 16"/>
                  <a:gd name="T11" fmla="*/ 26 h 77"/>
                  <a:gd name="T12" fmla="*/ 2 w 16"/>
                  <a:gd name="T13" fmla="*/ 32 h 77"/>
                  <a:gd name="T14" fmla="*/ 0 w 16"/>
                  <a:gd name="T15" fmla="*/ 35 h 77"/>
                  <a:gd name="T16" fmla="*/ 0 w 16"/>
                  <a:gd name="T17" fmla="*/ 40 h 77"/>
                  <a:gd name="T18" fmla="*/ 0 w 16"/>
                  <a:gd name="T19" fmla="*/ 44 h 77"/>
                  <a:gd name="T20" fmla="*/ 0 w 16"/>
                  <a:gd name="T21" fmla="*/ 49 h 77"/>
                  <a:gd name="T22" fmla="*/ 0 w 16"/>
                  <a:gd name="T23" fmla="*/ 53 h 77"/>
                  <a:gd name="T24" fmla="*/ 0 w 16"/>
                  <a:gd name="T25" fmla="*/ 56 h 77"/>
                  <a:gd name="T26" fmla="*/ 0 w 16"/>
                  <a:gd name="T27" fmla="*/ 60 h 77"/>
                  <a:gd name="T28" fmla="*/ 2 w 16"/>
                  <a:gd name="T29" fmla="*/ 63 h 77"/>
                  <a:gd name="T30" fmla="*/ 2 w 16"/>
                  <a:gd name="T31" fmla="*/ 65 h 77"/>
                  <a:gd name="T32" fmla="*/ 2 w 16"/>
                  <a:gd name="T33" fmla="*/ 69 h 77"/>
                  <a:gd name="T34" fmla="*/ 4 w 16"/>
                  <a:gd name="T35" fmla="*/ 70 h 77"/>
                  <a:gd name="T36" fmla="*/ 6 w 16"/>
                  <a:gd name="T37" fmla="*/ 72 h 77"/>
                  <a:gd name="T38" fmla="*/ 7 w 16"/>
                  <a:gd name="T39" fmla="*/ 74 h 77"/>
                  <a:gd name="T40" fmla="*/ 9 w 16"/>
                  <a:gd name="T41" fmla="*/ 76 h 77"/>
                  <a:gd name="T42" fmla="*/ 11 w 16"/>
                  <a:gd name="T43" fmla="*/ 76 h 77"/>
                  <a:gd name="T44" fmla="*/ 13 w 16"/>
                  <a:gd name="T45" fmla="*/ 77 h 77"/>
                  <a:gd name="T46" fmla="*/ 14 w 16"/>
                  <a:gd name="T47" fmla="*/ 77 h 77"/>
                  <a:gd name="T48" fmla="*/ 16 w 16"/>
                  <a:gd name="T49" fmla="*/ 77 h 7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6"/>
                  <a:gd name="T76" fmla="*/ 0 h 77"/>
                  <a:gd name="T77" fmla="*/ 16 w 16"/>
                  <a:gd name="T78" fmla="*/ 77 h 7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6" h="77">
                    <a:moveTo>
                      <a:pt x="9" y="0"/>
                    </a:moveTo>
                    <a:lnTo>
                      <a:pt x="7" y="5"/>
                    </a:lnTo>
                    <a:lnTo>
                      <a:pt x="6" y="11"/>
                    </a:lnTo>
                    <a:lnTo>
                      <a:pt x="6" y="16"/>
                    </a:lnTo>
                    <a:lnTo>
                      <a:pt x="4" y="21"/>
                    </a:lnTo>
                    <a:lnTo>
                      <a:pt x="2" y="26"/>
                    </a:lnTo>
                    <a:lnTo>
                      <a:pt x="2" y="32"/>
                    </a:lnTo>
                    <a:lnTo>
                      <a:pt x="0" y="35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9"/>
                    </a:lnTo>
                    <a:lnTo>
                      <a:pt x="0" y="53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63"/>
                    </a:lnTo>
                    <a:lnTo>
                      <a:pt x="2" y="65"/>
                    </a:lnTo>
                    <a:lnTo>
                      <a:pt x="2" y="69"/>
                    </a:lnTo>
                    <a:lnTo>
                      <a:pt x="4" y="70"/>
                    </a:lnTo>
                    <a:lnTo>
                      <a:pt x="6" y="72"/>
                    </a:lnTo>
                    <a:lnTo>
                      <a:pt x="7" y="74"/>
                    </a:lnTo>
                    <a:lnTo>
                      <a:pt x="9" y="76"/>
                    </a:lnTo>
                    <a:lnTo>
                      <a:pt x="11" y="76"/>
                    </a:lnTo>
                    <a:lnTo>
                      <a:pt x="13" y="77"/>
                    </a:lnTo>
                    <a:lnTo>
                      <a:pt x="14" y="77"/>
                    </a:lnTo>
                    <a:lnTo>
                      <a:pt x="16" y="7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0" name="Freeform 333"/>
              <p:cNvSpPr>
                <a:spLocks/>
              </p:cNvSpPr>
              <p:nvPr/>
            </p:nvSpPr>
            <p:spPr bwMode="auto">
              <a:xfrm>
                <a:off x="673" y="1510"/>
                <a:ext cx="33" cy="7"/>
              </a:xfrm>
              <a:custGeom>
                <a:avLst/>
                <a:gdLst>
                  <a:gd name="T0" fmla="*/ 0 w 33"/>
                  <a:gd name="T1" fmla="*/ 7 h 7"/>
                  <a:gd name="T2" fmla="*/ 3 w 33"/>
                  <a:gd name="T3" fmla="*/ 5 h 7"/>
                  <a:gd name="T4" fmla="*/ 7 w 33"/>
                  <a:gd name="T5" fmla="*/ 3 h 7"/>
                  <a:gd name="T6" fmla="*/ 9 w 33"/>
                  <a:gd name="T7" fmla="*/ 1 h 7"/>
                  <a:gd name="T8" fmla="*/ 12 w 33"/>
                  <a:gd name="T9" fmla="*/ 0 h 7"/>
                  <a:gd name="T10" fmla="*/ 16 w 33"/>
                  <a:gd name="T11" fmla="*/ 0 h 7"/>
                  <a:gd name="T12" fmla="*/ 18 w 33"/>
                  <a:gd name="T13" fmla="*/ 0 h 7"/>
                  <a:gd name="T14" fmla="*/ 21 w 33"/>
                  <a:gd name="T15" fmla="*/ 0 h 7"/>
                  <a:gd name="T16" fmla="*/ 23 w 33"/>
                  <a:gd name="T17" fmla="*/ 0 h 7"/>
                  <a:gd name="T18" fmla="*/ 25 w 33"/>
                  <a:gd name="T19" fmla="*/ 0 h 7"/>
                  <a:gd name="T20" fmla="*/ 26 w 33"/>
                  <a:gd name="T21" fmla="*/ 1 h 7"/>
                  <a:gd name="T22" fmla="*/ 30 w 33"/>
                  <a:gd name="T23" fmla="*/ 3 h 7"/>
                  <a:gd name="T24" fmla="*/ 32 w 33"/>
                  <a:gd name="T25" fmla="*/ 7 h 7"/>
                  <a:gd name="T26" fmla="*/ 33 w 33"/>
                  <a:gd name="T27" fmla="*/ 7 h 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3"/>
                  <a:gd name="T43" fmla="*/ 0 h 7"/>
                  <a:gd name="T44" fmla="*/ 33 w 33"/>
                  <a:gd name="T45" fmla="*/ 7 h 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3" h="7">
                    <a:moveTo>
                      <a:pt x="0" y="7"/>
                    </a:moveTo>
                    <a:lnTo>
                      <a:pt x="3" y="5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6" y="1"/>
                    </a:lnTo>
                    <a:lnTo>
                      <a:pt x="30" y="3"/>
                    </a:lnTo>
                    <a:lnTo>
                      <a:pt x="32" y="7"/>
                    </a:lnTo>
                    <a:lnTo>
                      <a:pt x="33" y="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1" name="Freeform 334"/>
              <p:cNvSpPr>
                <a:spLocks/>
              </p:cNvSpPr>
              <p:nvPr/>
            </p:nvSpPr>
            <p:spPr bwMode="auto">
              <a:xfrm>
                <a:off x="553" y="1661"/>
                <a:ext cx="11" cy="77"/>
              </a:xfrm>
              <a:custGeom>
                <a:avLst/>
                <a:gdLst>
                  <a:gd name="T0" fmla="*/ 11 w 11"/>
                  <a:gd name="T1" fmla="*/ 77 h 77"/>
                  <a:gd name="T2" fmla="*/ 9 w 11"/>
                  <a:gd name="T3" fmla="*/ 77 h 77"/>
                  <a:gd name="T4" fmla="*/ 6 w 11"/>
                  <a:gd name="T5" fmla="*/ 76 h 77"/>
                  <a:gd name="T6" fmla="*/ 6 w 11"/>
                  <a:gd name="T7" fmla="*/ 74 h 77"/>
                  <a:gd name="T8" fmla="*/ 4 w 11"/>
                  <a:gd name="T9" fmla="*/ 72 h 77"/>
                  <a:gd name="T10" fmla="*/ 4 w 11"/>
                  <a:gd name="T11" fmla="*/ 69 h 77"/>
                  <a:gd name="T12" fmla="*/ 2 w 11"/>
                  <a:gd name="T13" fmla="*/ 67 h 77"/>
                  <a:gd name="T14" fmla="*/ 0 w 11"/>
                  <a:gd name="T15" fmla="*/ 63 h 77"/>
                  <a:gd name="T16" fmla="*/ 0 w 11"/>
                  <a:gd name="T17" fmla="*/ 60 h 77"/>
                  <a:gd name="T18" fmla="*/ 0 w 11"/>
                  <a:gd name="T19" fmla="*/ 58 h 77"/>
                  <a:gd name="T20" fmla="*/ 0 w 11"/>
                  <a:gd name="T21" fmla="*/ 53 h 77"/>
                  <a:gd name="T22" fmla="*/ 0 w 11"/>
                  <a:gd name="T23" fmla="*/ 49 h 77"/>
                  <a:gd name="T24" fmla="*/ 0 w 11"/>
                  <a:gd name="T25" fmla="*/ 46 h 77"/>
                  <a:gd name="T26" fmla="*/ 0 w 11"/>
                  <a:gd name="T27" fmla="*/ 40 h 77"/>
                  <a:gd name="T28" fmla="*/ 0 w 11"/>
                  <a:gd name="T29" fmla="*/ 37 h 77"/>
                  <a:gd name="T30" fmla="*/ 2 w 11"/>
                  <a:gd name="T31" fmla="*/ 32 h 77"/>
                  <a:gd name="T32" fmla="*/ 4 w 11"/>
                  <a:gd name="T33" fmla="*/ 26 h 77"/>
                  <a:gd name="T34" fmla="*/ 4 w 11"/>
                  <a:gd name="T35" fmla="*/ 21 h 77"/>
                  <a:gd name="T36" fmla="*/ 6 w 11"/>
                  <a:gd name="T37" fmla="*/ 16 h 77"/>
                  <a:gd name="T38" fmla="*/ 6 w 11"/>
                  <a:gd name="T39" fmla="*/ 11 h 77"/>
                  <a:gd name="T40" fmla="*/ 9 w 11"/>
                  <a:gd name="T41" fmla="*/ 5 h 77"/>
                  <a:gd name="T42" fmla="*/ 9 w 11"/>
                  <a:gd name="T43" fmla="*/ 0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1"/>
                  <a:gd name="T67" fmla="*/ 0 h 77"/>
                  <a:gd name="T68" fmla="*/ 11 w 11"/>
                  <a:gd name="T69" fmla="*/ 77 h 7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1" h="77">
                    <a:moveTo>
                      <a:pt x="11" y="77"/>
                    </a:moveTo>
                    <a:lnTo>
                      <a:pt x="9" y="77"/>
                    </a:lnTo>
                    <a:lnTo>
                      <a:pt x="6" y="76"/>
                    </a:lnTo>
                    <a:lnTo>
                      <a:pt x="6" y="74"/>
                    </a:lnTo>
                    <a:lnTo>
                      <a:pt x="4" y="72"/>
                    </a:lnTo>
                    <a:lnTo>
                      <a:pt x="4" y="69"/>
                    </a:lnTo>
                    <a:lnTo>
                      <a:pt x="2" y="67"/>
                    </a:lnTo>
                    <a:lnTo>
                      <a:pt x="0" y="63"/>
                    </a:lnTo>
                    <a:lnTo>
                      <a:pt x="0" y="60"/>
                    </a:lnTo>
                    <a:lnTo>
                      <a:pt x="0" y="58"/>
                    </a:lnTo>
                    <a:lnTo>
                      <a:pt x="0" y="53"/>
                    </a:lnTo>
                    <a:lnTo>
                      <a:pt x="0" y="49"/>
                    </a:lnTo>
                    <a:lnTo>
                      <a:pt x="0" y="46"/>
                    </a:lnTo>
                    <a:lnTo>
                      <a:pt x="0" y="40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6"/>
                    </a:lnTo>
                    <a:lnTo>
                      <a:pt x="4" y="21"/>
                    </a:lnTo>
                    <a:lnTo>
                      <a:pt x="6" y="16"/>
                    </a:lnTo>
                    <a:lnTo>
                      <a:pt x="6" y="11"/>
                    </a:lnTo>
                    <a:lnTo>
                      <a:pt x="9" y="5"/>
                    </a:lnTo>
                    <a:lnTo>
                      <a:pt x="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2" name="Freeform 335"/>
              <p:cNvSpPr>
                <a:spLocks/>
              </p:cNvSpPr>
              <p:nvPr/>
            </p:nvSpPr>
            <p:spPr bwMode="auto">
              <a:xfrm>
                <a:off x="671" y="1503"/>
                <a:ext cx="30" cy="7"/>
              </a:xfrm>
              <a:custGeom>
                <a:avLst/>
                <a:gdLst>
                  <a:gd name="T0" fmla="*/ 0 w 30"/>
                  <a:gd name="T1" fmla="*/ 7 h 7"/>
                  <a:gd name="T2" fmla="*/ 2 w 30"/>
                  <a:gd name="T3" fmla="*/ 5 h 7"/>
                  <a:gd name="T4" fmla="*/ 5 w 30"/>
                  <a:gd name="T5" fmla="*/ 3 h 7"/>
                  <a:gd name="T6" fmla="*/ 9 w 30"/>
                  <a:gd name="T7" fmla="*/ 1 h 7"/>
                  <a:gd name="T8" fmla="*/ 13 w 30"/>
                  <a:gd name="T9" fmla="*/ 1 h 7"/>
                  <a:gd name="T10" fmla="*/ 14 w 30"/>
                  <a:gd name="T11" fmla="*/ 0 h 7"/>
                  <a:gd name="T12" fmla="*/ 18 w 30"/>
                  <a:gd name="T13" fmla="*/ 0 h 7"/>
                  <a:gd name="T14" fmla="*/ 20 w 30"/>
                  <a:gd name="T15" fmla="*/ 0 h 7"/>
                  <a:gd name="T16" fmla="*/ 23 w 30"/>
                  <a:gd name="T17" fmla="*/ 0 h 7"/>
                  <a:gd name="T18" fmla="*/ 27 w 30"/>
                  <a:gd name="T19" fmla="*/ 1 h 7"/>
                  <a:gd name="T20" fmla="*/ 28 w 30"/>
                  <a:gd name="T21" fmla="*/ 1 h 7"/>
                  <a:gd name="T22" fmla="*/ 30 w 30"/>
                  <a:gd name="T23" fmla="*/ 1 h 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0"/>
                  <a:gd name="T37" fmla="*/ 0 h 7"/>
                  <a:gd name="T38" fmla="*/ 30 w 30"/>
                  <a:gd name="T39" fmla="*/ 7 h 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0" h="7">
                    <a:moveTo>
                      <a:pt x="0" y="7"/>
                    </a:moveTo>
                    <a:lnTo>
                      <a:pt x="2" y="5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3" y="1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7" y="1"/>
                    </a:lnTo>
                    <a:lnTo>
                      <a:pt x="28" y="1"/>
                    </a:lnTo>
                    <a:lnTo>
                      <a:pt x="30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3" name="Freeform 336"/>
              <p:cNvSpPr>
                <a:spLocks/>
              </p:cNvSpPr>
              <p:nvPr/>
            </p:nvSpPr>
            <p:spPr bwMode="auto">
              <a:xfrm>
                <a:off x="460" y="1613"/>
                <a:ext cx="23" cy="87"/>
              </a:xfrm>
              <a:custGeom>
                <a:avLst/>
                <a:gdLst>
                  <a:gd name="T0" fmla="*/ 11 w 23"/>
                  <a:gd name="T1" fmla="*/ 0 h 87"/>
                  <a:gd name="T2" fmla="*/ 9 w 23"/>
                  <a:gd name="T3" fmla="*/ 6 h 87"/>
                  <a:gd name="T4" fmla="*/ 7 w 23"/>
                  <a:gd name="T5" fmla="*/ 11 h 87"/>
                  <a:gd name="T6" fmla="*/ 5 w 23"/>
                  <a:gd name="T7" fmla="*/ 16 h 87"/>
                  <a:gd name="T8" fmla="*/ 4 w 23"/>
                  <a:gd name="T9" fmla="*/ 22 h 87"/>
                  <a:gd name="T10" fmla="*/ 2 w 23"/>
                  <a:gd name="T11" fmla="*/ 27 h 87"/>
                  <a:gd name="T12" fmla="*/ 2 w 23"/>
                  <a:gd name="T13" fmla="*/ 32 h 87"/>
                  <a:gd name="T14" fmla="*/ 0 w 23"/>
                  <a:gd name="T15" fmla="*/ 37 h 87"/>
                  <a:gd name="T16" fmla="*/ 0 w 23"/>
                  <a:gd name="T17" fmla="*/ 41 h 87"/>
                  <a:gd name="T18" fmla="*/ 0 w 23"/>
                  <a:gd name="T19" fmla="*/ 46 h 87"/>
                  <a:gd name="T20" fmla="*/ 0 w 23"/>
                  <a:gd name="T21" fmla="*/ 50 h 87"/>
                  <a:gd name="T22" fmla="*/ 0 w 23"/>
                  <a:gd name="T23" fmla="*/ 55 h 87"/>
                  <a:gd name="T24" fmla="*/ 0 w 23"/>
                  <a:gd name="T25" fmla="*/ 59 h 87"/>
                  <a:gd name="T26" fmla="*/ 0 w 23"/>
                  <a:gd name="T27" fmla="*/ 62 h 87"/>
                  <a:gd name="T28" fmla="*/ 0 w 23"/>
                  <a:gd name="T29" fmla="*/ 66 h 87"/>
                  <a:gd name="T30" fmla="*/ 2 w 23"/>
                  <a:gd name="T31" fmla="*/ 69 h 87"/>
                  <a:gd name="T32" fmla="*/ 2 w 23"/>
                  <a:gd name="T33" fmla="*/ 73 h 87"/>
                  <a:gd name="T34" fmla="*/ 2 w 23"/>
                  <a:gd name="T35" fmla="*/ 74 h 87"/>
                  <a:gd name="T36" fmla="*/ 4 w 23"/>
                  <a:gd name="T37" fmla="*/ 76 h 87"/>
                  <a:gd name="T38" fmla="*/ 5 w 23"/>
                  <a:gd name="T39" fmla="*/ 80 h 87"/>
                  <a:gd name="T40" fmla="*/ 7 w 23"/>
                  <a:gd name="T41" fmla="*/ 81 h 87"/>
                  <a:gd name="T42" fmla="*/ 9 w 23"/>
                  <a:gd name="T43" fmla="*/ 83 h 87"/>
                  <a:gd name="T44" fmla="*/ 11 w 23"/>
                  <a:gd name="T45" fmla="*/ 85 h 87"/>
                  <a:gd name="T46" fmla="*/ 12 w 23"/>
                  <a:gd name="T47" fmla="*/ 85 h 87"/>
                  <a:gd name="T48" fmla="*/ 14 w 23"/>
                  <a:gd name="T49" fmla="*/ 87 h 87"/>
                  <a:gd name="T50" fmla="*/ 18 w 23"/>
                  <a:gd name="T51" fmla="*/ 87 h 87"/>
                  <a:gd name="T52" fmla="*/ 20 w 23"/>
                  <a:gd name="T53" fmla="*/ 87 h 87"/>
                  <a:gd name="T54" fmla="*/ 23 w 23"/>
                  <a:gd name="T55" fmla="*/ 87 h 8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3"/>
                  <a:gd name="T85" fmla="*/ 0 h 87"/>
                  <a:gd name="T86" fmla="*/ 23 w 23"/>
                  <a:gd name="T87" fmla="*/ 87 h 8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3" h="87">
                    <a:moveTo>
                      <a:pt x="11" y="0"/>
                    </a:moveTo>
                    <a:lnTo>
                      <a:pt x="9" y="6"/>
                    </a:lnTo>
                    <a:lnTo>
                      <a:pt x="7" y="11"/>
                    </a:lnTo>
                    <a:lnTo>
                      <a:pt x="5" y="16"/>
                    </a:lnTo>
                    <a:lnTo>
                      <a:pt x="4" y="22"/>
                    </a:lnTo>
                    <a:lnTo>
                      <a:pt x="2" y="27"/>
                    </a:lnTo>
                    <a:lnTo>
                      <a:pt x="2" y="32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0" y="46"/>
                    </a:lnTo>
                    <a:lnTo>
                      <a:pt x="0" y="50"/>
                    </a:lnTo>
                    <a:lnTo>
                      <a:pt x="0" y="55"/>
                    </a:lnTo>
                    <a:lnTo>
                      <a:pt x="0" y="59"/>
                    </a:lnTo>
                    <a:lnTo>
                      <a:pt x="0" y="62"/>
                    </a:lnTo>
                    <a:lnTo>
                      <a:pt x="0" y="66"/>
                    </a:lnTo>
                    <a:lnTo>
                      <a:pt x="2" y="69"/>
                    </a:lnTo>
                    <a:lnTo>
                      <a:pt x="2" y="73"/>
                    </a:lnTo>
                    <a:lnTo>
                      <a:pt x="2" y="74"/>
                    </a:lnTo>
                    <a:lnTo>
                      <a:pt x="4" y="76"/>
                    </a:lnTo>
                    <a:lnTo>
                      <a:pt x="5" y="80"/>
                    </a:lnTo>
                    <a:lnTo>
                      <a:pt x="7" y="81"/>
                    </a:lnTo>
                    <a:lnTo>
                      <a:pt x="9" y="83"/>
                    </a:lnTo>
                    <a:lnTo>
                      <a:pt x="11" y="85"/>
                    </a:lnTo>
                    <a:lnTo>
                      <a:pt x="12" y="85"/>
                    </a:lnTo>
                    <a:lnTo>
                      <a:pt x="14" y="87"/>
                    </a:lnTo>
                    <a:lnTo>
                      <a:pt x="18" y="87"/>
                    </a:lnTo>
                    <a:lnTo>
                      <a:pt x="20" y="87"/>
                    </a:lnTo>
                    <a:lnTo>
                      <a:pt x="23" y="8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4" name="Freeform 337"/>
              <p:cNvSpPr>
                <a:spLocks/>
              </p:cNvSpPr>
              <p:nvPr/>
            </p:nvSpPr>
            <p:spPr bwMode="auto">
              <a:xfrm>
                <a:off x="585" y="1443"/>
                <a:ext cx="39" cy="12"/>
              </a:xfrm>
              <a:custGeom>
                <a:avLst/>
                <a:gdLst>
                  <a:gd name="T0" fmla="*/ 0 w 39"/>
                  <a:gd name="T1" fmla="*/ 7 h 12"/>
                  <a:gd name="T2" fmla="*/ 4 w 39"/>
                  <a:gd name="T3" fmla="*/ 5 h 12"/>
                  <a:gd name="T4" fmla="*/ 7 w 39"/>
                  <a:gd name="T5" fmla="*/ 3 h 12"/>
                  <a:gd name="T6" fmla="*/ 11 w 39"/>
                  <a:gd name="T7" fmla="*/ 3 h 12"/>
                  <a:gd name="T8" fmla="*/ 12 w 39"/>
                  <a:gd name="T9" fmla="*/ 2 h 12"/>
                  <a:gd name="T10" fmla="*/ 16 w 39"/>
                  <a:gd name="T11" fmla="*/ 2 h 12"/>
                  <a:gd name="T12" fmla="*/ 19 w 39"/>
                  <a:gd name="T13" fmla="*/ 0 h 12"/>
                  <a:gd name="T14" fmla="*/ 21 w 39"/>
                  <a:gd name="T15" fmla="*/ 0 h 12"/>
                  <a:gd name="T16" fmla="*/ 25 w 39"/>
                  <a:gd name="T17" fmla="*/ 0 h 12"/>
                  <a:gd name="T18" fmla="*/ 26 w 39"/>
                  <a:gd name="T19" fmla="*/ 2 h 12"/>
                  <a:gd name="T20" fmla="*/ 30 w 39"/>
                  <a:gd name="T21" fmla="*/ 2 h 12"/>
                  <a:gd name="T22" fmla="*/ 32 w 39"/>
                  <a:gd name="T23" fmla="*/ 3 h 12"/>
                  <a:gd name="T24" fmla="*/ 33 w 39"/>
                  <a:gd name="T25" fmla="*/ 3 h 12"/>
                  <a:gd name="T26" fmla="*/ 35 w 39"/>
                  <a:gd name="T27" fmla="*/ 5 h 12"/>
                  <a:gd name="T28" fmla="*/ 37 w 39"/>
                  <a:gd name="T29" fmla="*/ 9 h 12"/>
                  <a:gd name="T30" fmla="*/ 39 w 39"/>
                  <a:gd name="T31" fmla="*/ 9 h 12"/>
                  <a:gd name="T32" fmla="*/ 39 w 39"/>
                  <a:gd name="T33" fmla="*/ 12 h 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9"/>
                  <a:gd name="T52" fmla="*/ 0 h 12"/>
                  <a:gd name="T53" fmla="*/ 39 w 39"/>
                  <a:gd name="T54" fmla="*/ 12 h 1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9" h="12">
                    <a:moveTo>
                      <a:pt x="0" y="7"/>
                    </a:moveTo>
                    <a:lnTo>
                      <a:pt x="4" y="5"/>
                    </a:lnTo>
                    <a:lnTo>
                      <a:pt x="7" y="3"/>
                    </a:lnTo>
                    <a:lnTo>
                      <a:pt x="11" y="3"/>
                    </a:lnTo>
                    <a:lnTo>
                      <a:pt x="12" y="2"/>
                    </a:lnTo>
                    <a:lnTo>
                      <a:pt x="16" y="2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26" y="2"/>
                    </a:lnTo>
                    <a:lnTo>
                      <a:pt x="30" y="2"/>
                    </a:lnTo>
                    <a:lnTo>
                      <a:pt x="32" y="3"/>
                    </a:lnTo>
                    <a:lnTo>
                      <a:pt x="33" y="3"/>
                    </a:lnTo>
                    <a:lnTo>
                      <a:pt x="35" y="5"/>
                    </a:lnTo>
                    <a:lnTo>
                      <a:pt x="37" y="9"/>
                    </a:lnTo>
                    <a:lnTo>
                      <a:pt x="39" y="9"/>
                    </a:lnTo>
                    <a:lnTo>
                      <a:pt x="39" y="1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5" name="Freeform 338"/>
              <p:cNvSpPr>
                <a:spLocks/>
              </p:cNvSpPr>
              <p:nvPr/>
            </p:nvSpPr>
            <p:spPr bwMode="auto">
              <a:xfrm>
                <a:off x="439" y="1610"/>
                <a:ext cx="12" cy="93"/>
              </a:xfrm>
              <a:custGeom>
                <a:avLst/>
                <a:gdLst>
                  <a:gd name="T0" fmla="*/ 12 w 12"/>
                  <a:gd name="T1" fmla="*/ 93 h 93"/>
                  <a:gd name="T2" fmla="*/ 11 w 12"/>
                  <a:gd name="T3" fmla="*/ 91 h 93"/>
                  <a:gd name="T4" fmla="*/ 9 w 12"/>
                  <a:gd name="T5" fmla="*/ 91 h 93"/>
                  <a:gd name="T6" fmla="*/ 7 w 12"/>
                  <a:gd name="T7" fmla="*/ 88 h 93"/>
                  <a:gd name="T8" fmla="*/ 5 w 12"/>
                  <a:gd name="T9" fmla="*/ 86 h 93"/>
                  <a:gd name="T10" fmla="*/ 4 w 12"/>
                  <a:gd name="T11" fmla="*/ 83 h 93"/>
                  <a:gd name="T12" fmla="*/ 4 w 12"/>
                  <a:gd name="T13" fmla="*/ 81 h 93"/>
                  <a:gd name="T14" fmla="*/ 2 w 12"/>
                  <a:gd name="T15" fmla="*/ 77 h 93"/>
                  <a:gd name="T16" fmla="*/ 0 w 12"/>
                  <a:gd name="T17" fmla="*/ 74 h 93"/>
                  <a:gd name="T18" fmla="*/ 0 w 12"/>
                  <a:gd name="T19" fmla="*/ 70 h 93"/>
                  <a:gd name="T20" fmla="*/ 0 w 12"/>
                  <a:gd name="T21" fmla="*/ 67 h 93"/>
                  <a:gd name="T22" fmla="*/ 0 w 12"/>
                  <a:gd name="T23" fmla="*/ 63 h 93"/>
                  <a:gd name="T24" fmla="*/ 0 w 12"/>
                  <a:gd name="T25" fmla="*/ 58 h 93"/>
                  <a:gd name="T26" fmla="*/ 0 w 12"/>
                  <a:gd name="T27" fmla="*/ 54 h 93"/>
                  <a:gd name="T28" fmla="*/ 0 w 12"/>
                  <a:gd name="T29" fmla="*/ 49 h 93"/>
                  <a:gd name="T30" fmla="*/ 0 w 12"/>
                  <a:gd name="T31" fmla="*/ 44 h 93"/>
                  <a:gd name="T32" fmla="*/ 2 w 12"/>
                  <a:gd name="T33" fmla="*/ 40 h 93"/>
                  <a:gd name="T34" fmla="*/ 2 w 12"/>
                  <a:gd name="T35" fmla="*/ 35 h 93"/>
                  <a:gd name="T36" fmla="*/ 4 w 12"/>
                  <a:gd name="T37" fmla="*/ 30 h 93"/>
                  <a:gd name="T38" fmla="*/ 5 w 12"/>
                  <a:gd name="T39" fmla="*/ 23 h 93"/>
                  <a:gd name="T40" fmla="*/ 5 w 12"/>
                  <a:gd name="T41" fmla="*/ 18 h 93"/>
                  <a:gd name="T42" fmla="*/ 7 w 12"/>
                  <a:gd name="T43" fmla="*/ 12 h 93"/>
                  <a:gd name="T44" fmla="*/ 9 w 12"/>
                  <a:gd name="T45" fmla="*/ 5 h 93"/>
                  <a:gd name="T46" fmla="*/ 12 w 12"/>
                  <a:gd name="T47" fmla="*/ 0 h 9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2"/>
                  <a:gd name="T73" fmla="*/ 0 h 93"/>
                  <a:gd name="T74" fmla="*/ 12 w 12"/>
                  <a:gd name="T75" fmla="*/ 93 h 9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2" h="93">
                    <a:moveTo>
                      <a:pt x="12" y="93"/>
                    </a:moveTo>
                    <a:lnTo>
                      <a:pt x="11" y="91"/>
                    </a:lnTo>
                    <a:lnTo>
                      <a:pt x="9" y="91"/>
                    </a:lnTo>
                    <a:lnTo>
                      <a:pt x="7" y="88"/>
                    </a:lnTo>
                    <a:lnTo>
                      <a:pt x="5" y="86"/>
                    </a:lnTo>
                    <a:lnTo>
                      <a:pt x="4" y="83"/>
                    </a:lnTo>
                    <a:lnTo>
                      <a:pt x="4" y="81"/>
                    </a:lnTo>
                    <a:lnTo>
                      <a:pt x="2" y="77"/>
                    </a:lnTo>
                    <a:lnTo>
                      <a:pt x="0" y="74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0" y="63"/>
                    </a:lnTo>
                    <a:lnTo>
                      <a:pt x="0" y="58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2" y="40"/>
                    </a:lnTo>
                    <a:lnTo>
                      <a:pt x="2" y="35"/>
                    </a:lnTo>
                    <a:lnTo>
                      <a:pt x="4" y="30"/>
                    </a:lnTo>
                    <a:lnTo>
                      <a:pt x="5" y="23"/>
                    </a:lnTo>
                    <a:lnTo>
                      <a:pt x="5" y="18"/>
                    </a:lnTo>
                    <a:lnTo>
                      <a:pt x="7" y="12"/>
                    </a:lnTo>
                    <a:lnTo>
                      <a:pt x="9" y="5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6" name="Freeform 339"/>
              <p:cNvSpPr>
                <a:spLocks/>
              </p:cNvSpPr>
              <p:nvPr/>
            </p:nvSpPr>
            <p:spPr bwMode="auto">
              <a:xfrm>
                <a:off x="576" y="1424"/>
                <a:ext cx="37" cy="7"/>
              </a:xfrm>
              <a:custGeom>
                <a:avLst/>
                <a:gdLst>
                  <a:gd name="T0" fmla="*/ 0 w 37"/>
                  <a:gd name="T1" fmla="*/ 7 h 7"/>
                  <a:gd name="T2" fmla="*/ 6 w 37"/>
                  <a:gd name="T3" fmla="*/ 5 h 7"/>
                  <a:gd name="T4" fmla="*/ 9 w 37"/>
                  <a:gd name="T5" fmla="*/ 3 h 7"/>
                  <a:gd name="T6" fmla="*/ 13 w 37"/>
                  <a:gd name="T7" fmla="*/ 1 h 7"/>
                  <a:gd name="T8" fmla="*/ 16 w 37"/>
                  <a:gd name="T9" fmla="*/ 1 h 7"/>
                  <a:gd name="T10" fmla="*/ 18 w 37"/>
                  <a:gd name="T11" fmla="*/ 0 h 7"/>
                  <a:gd name="T12" fmla="*/ 21 w 37"/>
                  <a:gd name="T13" fmla="*/ 0 h 7"/>
                  <a:gd name="T14" fmla="*/ 25 w 37"/>
                  <a:gd name="T15" fmla="*/ 0 h 7"/>
                  <a:gd name="T16" fmla="*/ 27 w 37"/>
                  <a:gd name="T17" fmla="*/ 0 h 7"/>
                  <a:gd name="T18" fmla="*/ 30 w 37"/>
                  <a:gd name="T19" fmla="*/ 0 h 7"/>
                  <a:gd name="T20" fmla="*/ 34 w 37"/>
                  <a:gd name="T21" fmla="*/ 1 h 7"/>
                  <a:gd name="T22" fmla="*/ 35 w 37"/>
                  <a:gd name="T23" fmla="*/ 1 h 7"/>
                  <a:gd name="T24" fmla="*/ 37 w 37"/>
                  <a:gd name="T25" fmla="*/ 3 h 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7"/>
                  <a:gd name="T41" fmla="*/ 37 w 37"/>
                  <a:gd name="T42" fmla="*/ 7 h 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7">
                    <a:moveTo>
                      <a:pt x="0" y="7"/>
                    </a:moveTo>
                    <a:lnTo>
                      <a:pt x="6" y="5"/>
                    </a:lnTo>
                    <a:lnTo>
                      <a:pt x="9" y="3"/>
                    </a:lnTo>
                    <a:lnTo>
                      <a:pt x="13" y="1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0" y="0"/>
                    </a:lnTo>
                    <a:lnTo>
                      <a:pt x="34" y="1"/>
                    </a:lnTo>
                    <a:lnTo>
                      <a:pt x="35" y="1"/>
                    </a:lnTo>
                    <a:lnTo>
                      <a:pt x="37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7" name="Freeform 340"/>
              <p:cNvSpPr>
                <a:spLocks/>
              </p:cNvSpPr>
              <p:nvPr/>
            </p:nvSpPr>
            <p:spPr bwMode="auto">
              <a:xfrm>
                <a:off x="272" y="1533"/>
                <a:ext cx="16" cy="109"/>
              </a:xfrm>
              <a:custGeom>
                <a:avLst/>
                <a:gdLst>
                  <a:gd name="T0" fmla="*/ 14 w 16"/>
                  <a:gd name="T1" fmla="*/ 0 h 109"/>
                  <a:gd name="T2" fmla="*/ 12 w 16"/>
                  <a:gd name="T3" fmla="*/ 7 h 109"/>
                  <a:gd name="T4" fmla="*/ 11 w 16"/>
                  <a:gd name="T5" fmla="*/ 12 h 109"/>
                  <a:gd name="T6" fmla="*/ 9 w 16"/>
                  <a:gd name="T7" fmla="*/ 19 h 109"/>
                  <a:gd name="T8" fmla="*/ 7 w 16"/>
                  <a:gd name="T9" fmla="*/ 24 h 109"/>
                  <a:gd name="T10" fmla="*/ 5 w 16"/>
                  <a:gd name="T11" fmla="*/ 31 h 109"/>
                  <a:gd name="T12" fmla="*/ 4 w 16"/>
                  <a:gd name="T13" fmla="*/ 37 h 109"/>
                  <a:gd name="T14" fmla="*/ 4 w 16"/>
                  <a:gd name="T15" fmla="*/ 44 h 109"/>
                  <a:gd name="T16" fmla="*/ 4 w 16"/>
                  <a:gd name="T17" fmla="*/ 49 h 109"/>
                  <a:gd name="T18" fmla="*/ 2 w 16"/>
                  <a:gd name="T19" fmla="*/ 54 h 109"/>
                  <a:gd name="T20" fmla="*/ 0 w 16"/>
                  <a:gd name="T21" fmla="*/ 59 h 109"/>
                  <a:gd name="T22" fmla="*/ 0 w 16"/>
                  <a:gd name="T23" fmla="*/ 65 h 109"/>
                  <a:gd name="T24" fmla="*/ 0 w 16"/>
                  <a:gd name="T25" fmla="*/ 68 h 109"/>
                  <a:gd name="T26" fmla="*/ 0 w 16"/>
                  <a:gd name="T27" fmla="*/ 73 h 109"/>
                  <a:gd name="T28" fmla="*/ 0 w 16"/>
                  <a:gd name="T29" fmla="*/ 77 h 109"/>
                  <a:gd name="T30" fmla="*/ 2 w 16"/>
                  <a:gd name="T31" fmla="*/ 82 h 109"/>
                  <a:gd name="T32" fmla="*/ 2 w 16"/>
                  <a:gd name="T33" fmla="*/ 86 h 109"/>
                  <a:gd name="T34" fmla="*/ 4 w 16"/>
                  <a:gd name="T35" fmla="*/ 89 h 109"/>
                  <a:gd name="T36" fmla="*/ 4 w 16"/>
                  <a:gd name="T37" fmla="*/ 93 h 109"/>
                  <a:gd name="T38" fmla="*/ 5 w 16"/>
                  <a:gd name="T39" fmla="*/ 96 h 109"/>
                  <a:gd name="T40" fmla="*/ 5 w 16"/>
                  <a:gd name="T41" fmla="*/ 98 h 109"/>
                  <a:gd name="T42" fmla="*/ 7 w 16"/>
                  <a:gd name="T43" fmla="*/ 102 h 109"/>
                  <a:gd name="T44" fmla="*/ 9 w 16"/>
                  <a:gd name="T45" fmla="*/ 103 h 109"/>
                  <a:gd name="T46" fmla="*/ 12 w 16"/>
                  <a:gd name="T47" fmla="*/ 107 h 109"/>
                  <a:gd name="T48" fmla="*/ 14 w 16"/>
                  <a:gd name="T49" fmla="*/ 107 h 109"/>
                  <a:gd name="T50" fmla="*/ 16 w 16"/>
                  <a:gd name="T51" fmla="*/ 109 h 10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"/>
                  <a:gd name="T79" fmla="*/ 0 h 109"/>
                  <a:gd name="T80" fmla="*/ 16 w 16"/>
                  <a:gd name="T81" fmla="*/ 109 h 10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" h="109">
                    <a:moveTo>
                      <a:pt x="14" y="0"/>
                    </a:moveTo>
                    <a:lnTo>
                      <a:pt x="12" y="7"/>
                    </a:lnTo>
                    <a:lnTo>
                      <a:pt x="11" y="12"/>
                    </a:lnTo>
                    <a:lnTo>
                      <a:pt x="9" y="19"/>
                    </a:lnTo>
                    <a:lnTo>
                      <a:pt x="7" y="24"/>
                    </a:lnTo>
                    <a:lnTo>
                      <a:pt x="5" y="31"/>
                    </a:lnTo>
                    <a:lnTo>
                      <a:pt x="4" y="37"/>
                    </a:lnTo>
                    <a:lnTo>
                      <a:pt x="4" y="44"/>
                    </a:lnTo>
                    <a:lnTo>
                      <a:pt x="4" y="49"/>
                    </a:lnTo>
                    <a:lnTo>
                      <a:pt x="2" y="54"/>
                    </a:lnTo>
                    <a:lnTo>
                      <a:pt x="0" y="59"/>
                    </a:lnTo>
                    <a:lnTo>
                      <a:pt x="0" y="65"/>
                    </a:lnTo>
                    <a:lnTo>
                      <a:pt x="0" y="68"/>
                    </a:lnTo>
                    <a:lnTo>
                      <a:pt x="0" y="73"/>
                    </a:lnTo>
                    <a:lnTo>
                      <a:pt x="0" y="77"/>
                    </a:lnTo>
                    <a:lnTo>
                      <a:pt x="2" y="82"/>
                    </a:lnTo>
                    <a:lnTo>
                      <a:pt x="2" y="86"/>
                    </a:lnTo>
                    <a:lnTo>
                      <a:pt x="4" y="89"/>
                    </a:lnTo>
                    <a:lnTo>
                      <a:pt x="4" y="93"/>
                    </a:lnTo>
                    <a:lnTo>
                      <a:pt x="5" y="96"/>
                    </a:lnTo>
                    <a:lnTo>
                      <a:pt x="5" y="98"/>
                    </a:lnTo>
                    <a:lnTo>
                      <a:pt x="7" y="102"/>
                    </a:lnTo>
                    <a:lnTo>
                      <a:pt x="9" y="103"/>
                    </a:lnTo>
                    <a:lnTo>
                      <a:pt x="12" y="107"/>
                    </a:lnTo>
                    <a:lnTo>
                      <a:pt x="14" y="107"/>
                    </a:lnTo>
                    <a:lnTo>
                      <a:pt x="16" y="109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8" name="Freeform 341"/>
              <p:cNvSpPr>
                <a:spLocks/>
              </p:cNvSpPr>
              <p:nvPr/>
            </p:nvSpPr>
            <p:spPr bwMode="auto">
              <a:xfrm>
                <a:off x="436" y="1311"/>
                <a:ext cx="40" cy="9"/>
              </a:xfrm>
              <a:custGeom>
                <a:avLst/>
                <a:gdLst>
                  <a:gd name="T0" fmla="*/ 0 w 40"/>
                  <a:gd name="T1" fmla="*/ 9 h 9"/>
                  <a:gd name="T2" fmla="*/ 5 w 40"/>
                  <a:gd name="T3" fmla="*/ 7 h 9"/>
                  <a:gd name="T4" fmla="*/ 8 w 40"/>
                  <a:gd name="T5" fmla="*/ 5 h 9"/>
                  <a:gd name="T6" fmla="*/ 12 w 40"/>
                  <a:gd name="T7" fmla="*/ 5 h 9"/>
                  <a:gd name="T8" fmla="*/ 15 w 40"/>
                  <a:gd name="T9" fmla="*/ 4 h 9"/>
                  <a:gd name="T10" fmla="*/ 19 w 40"/>
                  <a:gd name="T11" fmla="*/ 2 h 9"/>
                  <a:gd name="T12" fmla="*/ 22 w 40"/>
                  <a:gd name="T13" fmla="*/ 2 h 9"/>
                  <a:gd name="T14" fmla="*/ 26 w 40"/>
                  <a:gd name="T15" fmla="*/ 2 h 9"/>
                  <a:gd name="T16" fmla="*/ 29 w 40"/>
                  <a:gd name="T17" fmla="*/ 0 h 9"/>
                  <a:gd name="T18" fmla="*/ 33 w 40"/>
                  <a:gd name="T19" fmla="*/ 2 h 9"/>
                  <a:gd name="T20" fmla="*/ 35 w 40"/>
                  <a:gd name="T21" fmla="*/ 2 h 9"/>
                  <a:gd name="T22" fmla="*/ 38 w 40"/>
                  <a:gd name="T23" fmla="*/ 4 h 9"/>
                  <a:gd name="T24" fmla="*/ 40 w 40"/>
                  <a:gd name="T25" fmla="*/ 4 h 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0"/>
                  <a:gd name="T40" fmla="*/ 0 h 9"/>
                  <a:gd name="T41" fmla="*/ 40 w 40"/>
                  <a:gd name="T42" fmla="*/ 9 h 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0" h="9">
                    <a:moveTo>
                      <a:pt x="0" y="9"/>
                    </a:moveTo>
                    <a:lnTo>
                      <a:pt x="5" y="7"/>
                    </a:lnTo>
                    <a:lnTo>
                      <a:pt x="8" y="5"/>
                    </a:lnTo>
                    <a:lnTo>
                      <a:pt x="12" y="5"/>
                    </a:lnTo>
                    <a:lnTo>
                      <a:pt x="15" y="4"/>
                    </a:lnTo>
                    <a:lnTo>
                      <a:pt x="19" y="2"/>
                    </a:lnTo>
                    <a:lnTo>
                      <a:pt x="22" y="2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33" y="2"/>
                    </a:lnTo>
                    <a:lnTo>
                      <a:pt x="35" y="2"/>
                    </a:lnTo>
                    <a:lnTo>
                      <a:pt x="38" y="4"/>
                    </a:lnTo>
                    <a:lnTo>
                      <a:pt x="40" y="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09" name="Freeform 342"/>
              <p:cNvSpPr>
                <a:spLocks/>
              </p:cNvSpPr>
              <p:nvPr/>
            </p:nvSpPr>
            <p:spPr bwMode="auto">
              <a:xfrm>
                <a:off x="610" y="1680"/>
                <a:ext cx="14" cy="7"/>
              </a:xfrm>
              <a:custGeom>
                <a:avLst/>
                <a:gdLst>
                  <a:gd name="T0" fmla="*/ 0 w 14"/>
                  <a:gd name="T1" fmla="*/ 0 h 7"/>
                  <a:gd name="T2" fmla="*/ 14 w 14"/>
                  <a:gd name="T3" fmla="*/ 7 h 7"/>
                  <a:gd name="T4" fmla="*/ 10 w 14"/>
                  <a:gd name="T5" fmla="*/ 6 h 7"/>
                  <a:gd name="T6" fmla="*/ 3 w 14"/>
                  <a:gd name="T7" fmla="*/ 2 h 7"/>
                  <a:gd name="T8" fmla="*/ 3 w 14"/>
                  <a:gd name="T9" fmla="*/ 0 h 7"/>
                  <a:gd name="T10" fmla="*/ 5 w 14"/>
                  <a:gd name="T11" fmla="*/ 0 h 7"/>
                  <a:gd name="T12" fmla="*/ 3 w 14"/>
                  <a:gd name="T13" fmla="*/ 0 h 7"/>
                  <a:gd name="T14" fmla="*/ 0 w 14"/>
                  <a:gd name="T15" fmla="*/ 0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"/>
                  <a:gd name="T25" fmla="*/ 0 h 7"/>
                  <a:gd name="T26" fmla="*/ 14 w 14"/>
                  <a:gd name="T27" fmla="*/ 7 h 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" h="7">
                    <a:moveTo>
                      <a:pt x="0" y="0"/>
                    </a:moveTo>
                    <a:lnTo>
                      <a:pt x="14" y="7"/>
                    </a:lnTo>
                    <a:lnTo>
                      <a:pt x="10" y="6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0" name="Freeform 343"/>
              <p:cNvSpPr>
                <a:spLocks/>
              </p:cNvSpPr>
              <p:nvPr/>
            </p:nvSpPr>
            <p:spPr bwMode="auto">
              <a:xfrm>
                <a:off x="608" y="1680"/>
                <a:ext cx="16" cy="9"/>
              </a:xfrm>
              <a:custGeom>
                <a:avLst/>
                <a:gdLst>
                  <a:gd name="T0" fmla="*/ 2 w 16"/>
                  <a:gd name="T1" fmla="*/ 0 h 9"/>
                  <a:gd name="T2" fmla="*/ 0 w 16"/>
                  <a:gd name="T3" fmla="*/ 0 h 9"/>
                  <a:gd name="T4" fmla="*/ 2 w 16"/>
                  <a:gd name="T5" fmla="*/ 2 h 9"/>
                  <a:gd name="T6" fmla="*/ 12 w 16"/>
                  <a:gd name="T7" fmla="*/ 9 h 9"/>
                  <a:gd name="T8" fmla="*/ 16 w 16"/>
                  <a:gd name="T9" fmla="*/ 7 h 9"/>
                  <a:gd name="T10" fmla="*/ 2 w 16"/>
                  <a:gd name="T11" fmla="*/ 0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9"/>
                  <a:gd name="T20" fmla="*/ 16 w 16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9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12" y="9"/>
                    </a:lnTo>
                    <a:lnTo>
                      <a:pt x="16" y="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1" name="Freeform 344"/>
              <p:cNvSpPr>
                <a:spLocks/>
              </p:cNvSpPr>
              <p:nvPr/>
            </p:nvSpPr>
            <p:spPr bwMode="auto">
              <a:xfrm>
                <a:off x="706" y="1541"/>
                <a:ext cx="14" cy="11"/>
              </a:xfrm>
              <a:custGeom>
                <a:avLst/>
                <a:gdLst>
                  <a:gd name="T0" fmla="*/ 0 w 14"/>
                  <a:gd name="T1" fmla="*/ 2 h 11"/>
                  <a:gd name="T2" fmla="*/ 14 w 14"/>
                  <a:gd name="T3" fmla="*/ 11 h 11"/>
                  <a:gd name="T4" fmla="*/ 14 w 14"/>
                  <a:gd name="T5" fmla="*/ 7 h 11"/>
                  <a:gd name="T6" fmla="*/ 2 w 14"/>
                  <a:gd name="T7" fmla="*/ 0 h 11"/>
                  <a:gd name="T8" fmla="*/ 0 w 14"/>
                  <a:gd name="T9" fmla="*/ 0 h 11"/>
                  <a:gd name="T10" fmla="*/ 0 w 14"/>
                  <a:gd name="T11" fmla="*/ 2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11"/>
                  <a:gd name="T20" fmla="*/ 14 w 14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11">
                    <a:moveTo>
                      <a:pt x="0" y="2"/>
                    </a:moveTo>
                    <a:lnTo>
                      <a:pt x="14" y="11"/>
                    </a:lnTo>
                    <a:lnTo>
                      <a:pt x="14" y="7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2" name="Freeform 345"/>
              <p:cNvSpPr>
                <a:spLocks/>
              </p:cNvSpPr>
              <p:nvPr/>
            </p:nvSpPr>
            <p:spPr bwMode="auto">
              <a:xfrm>
                <a:off x="706" y="1543"/>
                <a:ext cx="14" cy="9"/>
              </a:xfrm>
              <a:custGeom>
                <a:avLst/>
                <a:gdLst>
                  <a:gd name="T0" fmla="*/ 0 w 14"/>
                  <a:gd name="T1" fmla="*/ 0 h 9"/>
                  <a:gd name="T2" fmla="*/ 2 w 14"/>
                  <a:gd name="T3" fmla="*/ 5 h 9"/>
                  <a:gd name="T4" fmla="*/ 2 w 14"/>
                  <a:gd name="T5" fmla="*/ 2 h 9"/>
                  <a:gd name="T6" fmla="*/ 11 w 14"/>
                  <a:gd name="T7" fmla="*/ 7 h 9"/>
                  <a:gd name="T8" fmla="*/ 13 w 14"/>
                  <a:gd name="T9" fmla="*/ 9 h 9"/>
                  <a:gd name="T10" fmla="*/ 14 w 14"/>
                  <a:gd name="T11" fmla="*/ 9 h 9"/>
                  <a:gd name="T12" fmla="*/ 0 w 14"/>
                  <a:gd name="T13" fmla="*/ 0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9"/>
                  <a:gd name="T23" fmla="*/ 14 w 14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9">
                    <a:moveTo>
                      <a:pt x="0" y="0"/>
                    </a:moveTo>
                    <a:lnTo>
                      <a:pt x="2" y="5"/>
                    </a:lnTo>
                    <a:lnTo>
                      <a:pt x="2" y="2"/>
                    </a:lnTo>
                    <a:lnTo>
                      <a:pt x="11" y="7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3" name="Freeform 346"/>
              <p:cNvSpPr>
                <a:spLocks/>
              </p:cNvSpPr>
              <p:nvPr/>
            </p:nvSpPr>
            <p:spPr bwMode="auto">
              <a:xfrm>
                <a:off x="617" y="166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0 h 2"/>
                  <a:gd name="T4" fmla="*/ 3 w 3"/>
                  <a:gd name="T5" fmla="*/ 0 h 2"/>
                  <a:gd name="T6" fmla="*/ 1 w 3"/>
                  <a:gd name="T7" fmla="*/ 0 h 2"/>
                  <a:gd name="T8" fmla="*/ 3 w 3"/>
                  <a:gd name="T9" fmla="*/ 2 h 2"/>
                  <a:gd name="T10" fmla="*/ 0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2"/>
                  <a:gd name="T20" fmla="*/ 3 w 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2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4" name="Freeform 347"/>
              <p:cNvSpPr>
                <a:spLocks/>
              </p:cNvSpPr>
              <p:nvPr/>
            </p:nvSpPr>
            <p:spPr bwMode="auto">
              <a:xfrm>
                <a:off x="618" y="166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2"/>
                  <a:gd name="T14" fmla="*/ 2 w 2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5" name="Freeform 348"/>
              <p:cNvSpPr>
                <a:spLocks/>
              </p:cNvSpPr>
              <p:nvPr/>
            </p:nvSpPr>
            <p:spPr bwMode="auto">
              <a:xfrm>
                <a:off x="620" y="1666"/>
                <a:ext cx="14" cy="9"/>
              </a:xfrm>
              <a:custGeom>
                <a:avLst/>
                <a:gdLst>
                  <a:gd name="T0" fmla="*/ 2 w 14"/>
                  <a:gd name="T1" fmla="*/ 0 h 9"/>
                  <a:gd name="T2" fmla="*/ 14 w 14"/>
                  <a:gd name="T3" fmla="*/ 9 h 9"/>
                  <a:gd name="T4" fmla="*/ 13 w 14"/>
                  <a:gd name="T5" fmla="*/ 9 h 9"/>
                  <a:gd name="T6" fmla="*/ 0 w 14"/>
                  <a:gd name="T7" fmla="*/ 2 h 9"/>
                  <a:gd name="T8" fmla="*/ 2 w 14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9"/>
                  <a:gd name="T17" fmla="*/ 14 w 14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9">
                    <a:moveTo>
                      <a:pt x="2" y="0"/>
                    </a:moveTo>
                    <a:lnTo>
                      <a:pt x="14" y="9"/>
                    </a:lnTo>
                    <a:lnTo>
                      <a:pt x="13" y="9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6" name="Freeform 349"/>
              <p:cNvSpPr>
                <a:spLocks/>
              </p:cNvSpPr>
              <p:nvPr/>
            </p:nvSpPr>
            <p:spPr bwMode="auto">
              <a:xfrm>
                <a:off x="622" y="1666"/>
                <a:ext cx="14" cy="9"/>
              </a:xfrm>
              <a:custGeom>
                <a:avLst/>
                <a:gdLst>
                  <a:gd name="T0" fmla="*/ 0 w 14"/>
                  <a:gd name="T1" fmla="*/ 0 h 9"/>
                  <a:gd name="T2" fmla="*/ 3 w 14"/>
                  <a:gd name="T3" fmla="*/ 2 h 9"/>
                  <a:gd name="T4" fmla="*/ 5 w 14"/>
                  <a:gd name="T5" fmla="*/ 4 h 9"/>
                  <a:gd name="T6" fmla="*/ 7 w 14"/>
                  <a:gd name="T7" fmla="*/ 2 h 9"/>
                  <a:gd name="T8" fmla="*/ 7 w 14"/>
                  <a:gd name="T9" fmla="*/ 4 h 9"/>
                  <a:gd name="T10" fmla="*/ 7 w 14"/>
                  <a:gd name="T11" fmla="*/ 6 h 9"/>
                  <a:gd name="T12" fmla="*/ 9 w 14"/>
                  <a:gd name="T13" fmla="*/ 6 h 9"/>
                  <a:gd name="T14" fmla="*/ 11 w 14"/>
                  <a:gd name="T15" fmla="*/ 6 h 9"/>
                  <a:gd name="T16" fmla="*/ 12 w 14"/>
                  <a:gd name="T17" fmla="*/ 6 h 9"/>
                  <a:gd name="T18" fmla="*/ 14 w 14"/>
                  <a:gd name="T19" fmla="*/ 6 h 9"/>
                  <a:gd name="T20" fmla="*/ 12 w 14"/>
                  <a:gd name="T21" fmla="*/ 9 h 9"/>
                  <a:gd name="T22" fmla="*/ 0 w 14"/>
                  <a:gd name="T23" fmla="*/ 0 h 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"/>
                  <a:gd name="T37" fmla="*/ 0 h 9"/>
                  <a:gd name="T38" fmla="*/ 14 w 14"/>
                  <a:gd name="T39" fmla="*/ 9 h 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" h="9">
                    <a:moveTo>
                      <a:pt x="0" y="0"/>
                    </a:moveTo>
                    <a:lnTo>
                      <a:pt x="3" y="2"/>
                    </a:lnTo>
                    <a:lnTo>
                      <a:pt x="5" y="4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9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4" y="6"/>
                    </a:lnTo>
                    <a:lnTo>
                      <a:pt x="12" y="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7" name="Freeform 350"/>
              <p:cNvSpPr>
                <a:spLocks/>
              </p:cNvSpPr>
              <p:nvPr/>
            </p:nvSpPr>
            <p:spPr bwMode="auto">
              <a:xfrm>
                <a:off x="620" y="1673"/>
                <a:ext cx="30" cy="13"/>
              </a:xfrm>
              <a:custGeom>
                <a:avLst/>
                <a:gdLst>
                  <a:gd name="T0" fmla="*/ 28 w 30"/>
                  <a:gd name="T1" fmla="*/ 11 h 13"/>
                  <a:gd name="T2" fmla="*/ 28 w 30"/>
                  <a:gd name="T3" fmla="*/ 13 h 13"/>
                  <a:gd name="T4" fmla="*/ 30 w 30"/>
                  <a:gd name="T5" fmla="*/ 13 h 13"/>
                  <a:gd name="T6" fmla="*/ 28 w 30"/>
                  <a:gd name="T7" fmla="*/ 11 h 13"/>
                  <a:gd name="T8" fmla="*/ 27 w 30"/>
                  <a:gd name="T9" fmla="*/ 11 h 13"/>
                  <a:gd name="T10" fmla="*/ 25 w 30"/>
                  <a:gd name="T11" fmla="*/ 11 h 13"/>
                  <a:gd name="T12" fmla="*/ 23 w 30"/>
                  <a:gd name="T13" fmla="*/ 11 h 13"/>
                  <a:gd name="T14" fmla="*/ 21 w 30"/>
                  <a:gd name="T15" fmla="*/ 9 h 13"/>
                  <a:gd name="T16" fmla="*/ 18 w 30"/>
                  <a:gd name="T17" fmla="*/ 9 h 13"/>
                  <a:gd name="T18" fmla="*/ 18 w 30"/>
                  <a:gd name="T19" fmla="*/ 7 h 13"/>
                  <a:gd name="T20" fmla="*/ 16 w 30"/>
                  <a:gd name="T21" fmla="*/ 7 h 13"/>
                  <a:gd name="T22" fmla="*/ 13 w 30"/>
                  <a:gd name="T23" fmla="*/ 7 h 13"/>
                  <a:gd name="T24" fmla="*/ 13 w 30"/>
                  <a:gd name="T25" fmla="*/ 6 h 13"/>
                  <a:gd name="T26" fmla="*/ 9 w 30"/>
                  <a:gd name="T27" fmla="*/ 4 h 13"/>
                  <a:gd name="T28" fmla="*/ 7 w 30"/>
                  <a:gd name="T29" fmla="*/ 4 h 13"/>
                  <a:gd name="T30" fmla="*/ 4 w 30"/>
                  <a:gd name="T31" fmla="*/ 2 h 13"/>
                  <a:gd name="T32" fmla="*/ 0 w 30"/>
                  <a:gd name="T33" fmla="*/ 2 h 13"/>
                  <a:gd name="T34" fmla="*/ 0 w 30"/>
                  <a:gd name="T35" fmla="*/ 0 h 13"/>
                  <a:gd name="T36" fmla="*/ 2 w 30"/>
                  <a:gd name="T37" fmla="*/ 2 h 13"/>
                  <a:gd name="T38" fmla="*/ 4 w 30"/>
                  <a:gd name="T39" fmla="*/ 2 h 13"/>
                  <a:gd name="T40" fmla="*/ 5 w 30"/>
                  <a:gd name="T41" fmla="*/ 2 h 13"/>
                  <a:gd name="T42" fmla="*/ 7 w 30"/>
                  <a:gd name="T43" fmla="*/ 4 h 13"/>
                  <a:gd name="T44" fmla="*/ 9 w 30"/>
                  <a:gd name="T45" fmla="*/ 4 h 13"/>
                  <a:gd name="T46" fmla="*/ 11 w 30"/>
                  <a:gd name="T47" fmla="*/ 4 h 13"/>
                  <a:gd name="T48" fmla="*/ 13 w 30"/>
                  <a:gd name="T49" fmla="*/ 6 h 13"/>
                  <a:gd name="T50" fmla="*/ 14 w 30"/>
                  <a:gd name="T51" fmla="*/ 7 h 13"/>
                  <a:gd name="T52" fmla="*/ 16 w 30"/>
                  <a:gd name="T53" fmla="*/ 7 h 13"/>
                  <a:gd name="T54" fmla="*/ 18 w 30"/>
                  <a:gd name="T55" fmla="*/ 7 h 13"/>
                  <a:gd name="T56" fmla="*/ 20 w 30"/>
                  <a:gd name="T57" fmla="*/ 9 h 13"/>
                  <a:gd name="T58" fmla="*/ 21 w 30"/>
                  <a:gd name="T59" fmla="*/ 9 h 13"/>
                  <a:gd name="T60" fmla="*/ 23 w 30"/>
                  <a:gd name="T61" fmla="*/ 11 h 13"/>
                  <a:gd name="T62" fmla="*/ 25 w 30"/>
                  <a:gd name="T63" fmla="*/ 11 h 13"/>
                  <a:gd name="T64" fmla="*/ 27 w 30"/>
                  <a:gd name="T65" fmla="*/ 11 h 13"/>
                  <a:gd name="T66" fmla="*/ 28 w 30"/>
                  <a:gd name="T67" fmla="*/ 11 h 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0"/>
                  <a:gd name="T103" fmla="*/ 0 h 13"/>
                  <a:gd name="T104" fmla="*/ 30 w 30"/>
                  <a:gd name="T105" fmla="*/ 13 h 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0" h="13">
                    <a:moveTo>
                      <a:pt x="28" y="11"/>
                    </a:moveTo>
                    <a:lnTo>
                      <a:pt x="28" y="13"/>
                    </a:lnTo>
                    <a:lnTo>
                      <a:pt x="30" y="13"/>
                    </a:lnTo>
                    <a:lnTo>
                      <a:pt x="28" y="11"/>
                    </a:lnTo>
                    <a:lnTo>
                      <a:pt x="27" y="11"/>
                    </a:lnTo>
                    <a:lnTo>
                      <a:pt x="25" y="11"/>
                    </a:lnTo>
                    <a:lnTo>
                      <a:pt x="23" y="11"/>
                    </a:lnTo>
                    <a:lnTo>
                      <a:pt x="21" y="9"/>
                    </a:lnTo>
                    <a:lnTo>
                      <a:pt x="18" y="9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3" y="7"/>
                    </a:lnTo>
                    <a:lnTo>
                      <a:pt x="13" y="6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20" y="9"/>
                    </a:lnTo>
                    <a:lnTo>
                      <a:pt x="21" y="9"/>
                    </a:lnTo>
                    <a:lnTo>
                      <a:pt x="23" y="11"/>
                    </a:lnTo>
                    <a:lnTo>
                      <a:pt x="25" y="11"/>
                    </a:lnTo>
                    <a:lnTo>
                      <a:pt x="27" y="11"/>
                    </a:lnTo>
                    <a:lnTo>
                      <a:pt x="28" y="1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8" name="Freeform 351"/>
              <p:cNvSpPr>
                <a:spLocks/>
              </p:cNvSpPr>
              <p:nvPr/>
            </p:nvSpPr>
            <p:spPr bwMode="auto">
              <a:xfrm>
                <a:off x="622" y="1675"/>
                <a:ext cx="28" cy="11"/>
              </a:xfrm>
              <a:custGeom>
                <a:avLst/>
                <a:gdLst>
                  <a:gd name="T0" fmla="*/ 28 w 28"/>
                  <a:gd name="T1" fmla="*/ 11 h 11"/>
                  <a:gd name="T2" fmla="*/ 26 w 28"/>
                  <a:gd name="T3" fmla="*/ 11 h 11"/>
                  <a:gd name="T4" fmla="*/ 25 w 28"/>
                  <a:gd name="T5" fmla="*/ 11 h 11"/>
                  <a:gd name="T6" fmla="*/ 23 w 28"/>
                  <a:gd name="T7" fmla="*/ 9 h 11"/>
                  <a:gd name="T8" fmla="*/ 21 w 28"/>
                  <a:gd name="T9" fmla="*/ 9 h 11"/>
                  <a:gd name="T10" fmla="*/ 19 w 28"/>
                  <a:gd name="T11" fmla="*/ 9 h 11"/>
                  <a:gd name="T12" fmla="*/ 16 w 28"/>
                  <a:gd name="T13" fmla="*/ 7 h 11"/>
                  <a:gd name="T14" fmla="*/ 14 w 28"/>
                  <a:gd name="T15" fmla="*/ 5 h 11"/>
                  <a:gd name="T16" fmla="*/ 11 w 28"/>
                  <a:gd name="T17" fmla="*/ 5 h 11"/>
                  <a:gd name="T18" fmla="*/ 7 w 28"/>
                  <a:gd name="T19" fmla="*/ 4 h 11"/>
                  <a:gd name="T20" fmla="*/ 5 w 28"/>
                  <a:gd name="T21" fmla="*/ 2 h 11"/>
                  <a:gd name="T22" fmla="*/ 2 w 28"/>
                  <a:gd name="T23" fmla="*/ 2 h 11"/>
                  <a:gd name="T24" fmla="*/ 2 w 28"/>
                  <a:gd name="T25" fmla="*/ 0 h 11"/>
                  <a:gd name="T26" fmla="*/ 0 w 28"/>
                  <a:gd name="T27" fmla="*/ 0 h 11"/>
                  <a:gd name="T28" fmla="*/ 2 w 28"/>
                  <a:gd name="T29" fmla="*/ 0 h 11"/>
                  <a:gd name="T30" fmla="*/ 3 w 28"/>
                  <a:gd name="T31" fmla="*/ 2 h 11"/>
                  <a:gd name="T32" fmla="*/ 5 w 28"/>
                  <a:gd name="T33" fmla="*/ 2 h 11"/>
                  <a:gd name="T34" fmla="*/ 7 w 28"/>
                  <a:gd name="T35" fmla="*/ 4 h 11"/>
                  <a:gd name="T36" fmla="*/ 9 w 28"/>
                  <a:gd name="T37" fmla="*/ 4 h 11"/>
                  <a:gd name="T38" fmla="*/ 11 w 28"/>
                  <a:gd name="T39" fmla="*/ 5 h 11"/>
                  <a:gd name="T40" fmla="*/ 12 w 28"/>
                  <a:gd name="T41" fmla="*/ 5 h 11"/>
                  <a:gd name="T42" fmla="*/ 14 w 28"/>
                  <a:gd name="T43" fmla="*/ 5 h 11"/>
                  <a:gd name="T44" fmla="*/ 16 w 28"/>
                  <a:gd name="T45" fmla="*/ 7 h 11"/>
                  <a:gd name="T46" fmla="*/ 18 w 28"/>
                  <a:gd name="T47" fmla="*/ 7 h 11"/>
                  <a:gd name="T48" fmla="*/ 19 w 28"/>
                  <a:gd name="T49" fmla="*/ 9 h 11"/>
                  <a:gd name="T50" fmla="*/ 21 w 28"/>
                  <a:gd name="T51" fmla="*/ 9 h 11"/>
                  <a:gd name="T52" fmla="*/ 23 w 28"/>
                  <a:gd name="T53" fmla="*/ 9 h 11"/>
                  <a:gd name="T54" fmla="*/ 25 w 28"/>
                  <a:gd name="T55" fmla="*/ 11 h 11"/>
                  <a:gd name="T56" fmla="*/ 26 w 28"/>
                  <a:gd name="T57" fmla="*/ 11 h 11"/>
                  <a:gd name="T58" fmla="*/ 28 w 28"/>
                  <a:gd name="T59" fmla="*/ 11 h 1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8"/>
                  <a:gd name="T91" fmla="*/ 0 h 11"/>
                  <a:gd name="T92" fmla="*/ 28 w 28"/>
                  <a:gd name="T93" fmla="*/ 11 h 1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8" h="11">
                    <a:moveTo>
                      <a:pt x="28" y="11"/>
                    </a:moveTo>
                    <a:lnTo>
                      <a:pt x="26" y="11"/>
                    </a:lnTo>
                    <a:lnTo>
                      <a:pt x="25" y="11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19" y="9"/>
                    </a:lnTo>
                    <a:lnTo>
                      <a:pt x="16" y="7"/>
                    </a:lnTo>
                    <a:lnTo>
                      <a:pt x="14" y="5"/>
                    </a:lnTo>
                    <a:lnTo>
                      <a:pt x="11" y="5"/>
                    </a:lnTo>
                    <a:lnTo>
                      <a:pt x="7" y="4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1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19" y="9"/>
                    </a:lnTo>
                    <a:lnTo>
                      <a:pt x="21" y="9"/>
                    </a:lnTo>
                    <a:lnTo>
                      <a:pt x="23" y="9"/>
                    </a:lnTo>
                    <a:lnTo>
                      <a:pt x="25" y="11"/>
                    </a:lnTo>
                    <a:lnTo>
                      <a:pt x="26" y="11"/>
                    </a:lnTo>
                    <a:lnTo>
                      <a:pt x="28" y="1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19" name="Freeform 352"/>
              <p:cNvSpPr>
                <a:spLocks/>
              </p:cNvSpPr>
              <p:nvPr/>
            </p:nvSpPr>
            <p:spPr bwMode="auto">
              <a:xfrm>
                <a:off x="624" y="1677"/>
                <a:ext cx="30" cy="10"/>
              </a:xfrm>
              <a:custGeom>
                <a:avLst/>
                <a:gdLst>
                  <a:gd name="T0" fmla="*/ 28 w 30"/>
                  <a:gd name="T1" fmla="*/ 10 h 10"/>
                  <a:gd name="T2" fmla="*/ 30 w 30"/>
                  <a:gd name="T3" fmla="*/ 10 h 10"/>
                  <a:gd name="T4" fmla="*/ 28 w 30"/>
                  <a:gd name="T5" fmla="*/ 10 h 10"/>
                  <a:gd name="T6" fmla="*/ 26 w 30"/>
                  <a:gd name="T7" fmla="*/ 10 h 10"/>
                  <a:gd name="T8" fmla="*/ 24 w 30"/>
                  <a:gd name="T9" fmla="*/ 9 h 10"/>
                  <a:gd name="T10" fmla="*/ 23 w 30"/>
                  <a:gd name="T11" fmla="*/ 9 h 10"/>
                  <a:gd name="T12" fmla="*/ 21 w 30"/>
                  <a:gd name="T13" fmla="*/ 9 h 10"/>
                  <a:gd name="T14" fmla="*/ 19 w 30"/>
                  <a:gd name="T15" fmla="*/ 7 h 10"/>
                  <a:gd name="T16" fmla="*/ 17 w 30"/>
                  <a:gd name="T17" fmla="*/ 7 h 10"/>
                  <a:gd name="T18" fmla="*/ 14 w 30"/>
                  <a:gd name="T19" fmla="*/ 7 h 10"/>
                  <a:gd name="T20" fmla="*/ 12 w 30"/>
                  <a:gd name="T21" fmla="*/ 5 h 10"/>
                  <a:gd name="T22" fmla="*/ 9 w 30"/>
                  <a:gd name="T23" fmla="*/ 3 h 10"/>
                  <a:gd name="T24" fmla="*/ 5 w 30"/>
                  <a:gd name="T25" fmla="*/ 3 h 10"/>
                  <a:gd name="T26" fmla="*/ 5 w 30"/>
                  <a:gd name="T27" fmla="*/ 2 h 10"/>
                  <a:gd name="T28" fmla="*/ 3 w 30"/>
                  <a:gd name="T29" fmla="*/ 2 h 10"/>
                  <a:gd name="T30" fmla="*/ 0 w 30"/>
                  <a:gd name="T31" fmla="*/ 0 h 10"/>
                  <a:gd name="T32" fmla="*/ 1 w 30"/>
                  <a:gd name="T33" fmla="*/ 0 h 10"/>
                  <a:gd name="T34" fmla="*/ 3 w 30"/>
                  <a:gd name="T35" fmla="*/ 2 h 10"/>
                  <a:gd name="T36" fmla="*/ 5 w 30"/>
                  <a:gd name="T37" fmla="*/ 2 h 10"/>
                  <a:gd name="T38" fmla="*/ 7 w 30"/>
                  <a:gd name="T39" fmla="*/ 3 h 10"/>
                  <a:gd name="T40" fmla="*/ 9 w 30"/>
                  <a:gd name="T41" fmla="*/ 3 h 10"/>
                  <a:gd name="T42" fmla="*/ 10 w 30"/>
                  <a:gd name="T43" fmla="*/ 3 h 10"/>
                  <a:gd name="T44" fmla="*/ 12 w 30"/>
                  <a:gd name="T45" fmla="*/ 5 h 10"/>
                  <a:gd name="T46" fmla="*/ 14 w 30"/>
                  <a:gd name="T47" fmla="*/ 7 h 10"/>
                  <a:gd name="T48" fmla="*/ 16 w 30"/>
                  <a:gd name="T49" fmla="*/ 7 h 10"/>
                  <a:gd name="T50" fmla="*/ 17 w 30"/>
                  <a:gd name="T51" fmla="*/ 7 h 10"/>
                  <a:gd name="T52" fmla="*/ 19 w 30"/>
                  <a:gd name="T53" fmla="*/ 7 h 10"/>
                  <a:gd name="T54" fmla="*/ 21 w 30"/>
                  <a:gd name="T55" fmla="*/ 9 h 10"/>
                  <a:gd name="T56" fmla="*/ 23 w 30"/>
                  <a:gd name="T57" fmla="*/ 9 h 10"/>
                  <a:gd name="T58" fmla="*/ 24 w 30"/>
                  <a:gd name="T59" fmla="*/ 9 h 10"/>
                  <a:gd name="T60" fmla="*/ 26 w 30"/>
                  <a:gd name="T61" fmla="*/ 9 h 10"/>
                  <a:gd name="T62" fmla="*/ 28 w 30"/>
                  <a:gd name="T63" fmla="*/ 10 h 1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"/>
                  <a:gd name="T97" fmla="*/ 0 h 10"/>
                  <a:gd name="T98" fmla="*/ 30 w 30"/>
                  <a:gd name="T99" fmla="*/ 10 h 1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" h="10">
                    <a:moveTo>
                      <a:pt x="28" y="10"/>
                    </a:moveTo>
                    <a:lnTo>
                      <a:pt x="30" y="10"/>
                    </a:lnTo>
                    <a:lnTo>
                      <a:pt x="28" y="10"/>
                    </a:lnTo>
                    <a:lnTo>
                      <a:pt x="26" y="10"/>
                    </a:lnTo>
                    <a:lnTo>
                      <a:pt x="24" y="9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19" y="7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2" y="5"/>
                    </a:lnTo>
                    <a:lnTo>
                      <a:pt x="9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21" y="9"/>
                    </a:lnTo>
                    <a:lnTo>
                      <a:pt x="23" y="9"/>
                    </a:lnTo>
                    <a:lnTo>
                      <a:pt x="24" y="9"/>
                    </a:lnTo>
                    <a:lnTo>
                      <a:pt x="26" y="9"/>
                    </a:lnTo>
                    <a:lnTo>
                      <a:pt x="28" y="1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0" name="Freeform 353"/>
              <p:cNvSpPr>
                <a:spLocks/>
              </p:cNvSpPr>
              <p:nvPr/>
            </p:nvSpPr>
            <p:spPr bwMode="auto">
              <a:xfrm>
                <a:off x="625" y="1679"/>
                <a:ext cx="30" cy="10"/>
              </a:xfrm>
              <a:custGeom>
                <a:avLst/>
                <a:gdLst>
                  <a:gd name="T0" fmla="*/ 29 w 30"/>
                  <a:gd name="T1" fmla="*/ 10 h 10"/>
                  <a:gd name="T2" fmla="*/ 30 w 30"/>
                  <a:gd name="T3" fmla="*/ 10 h 10"/>
                  <a:gd name="T4" fmla="*/ 29 w 30"/>
                  <a:gd name="T5" fmla="*/ 10 h 10"/>
                  <a:gd name="T6" fmla="*/ 27 w 30"/>
                  <a:gd name="T7" fmla="*/ 10 h 10"/>
                  <a:gd name="T8" fmla="*/ 25 w 30"/>
                  <a:gd name="T9" fmla="*/ 8 h 10"/>
                  <a:gd name="T10" fmla="*/ 23 w 30"/>
                  <a:gd name="T11" fmla="*/ 8 h 10"/>
                  <a:gd name="T12" fmla="*/ 22 w 30"/>
                  <a:gd name="T13" fmla="*/ 7 h 10"/>
                  <a:gd name="T14" fmla="*/ 20 w 30"/>
                  <a:gd name="T15" fmla="*/ 7 h 10"/>
                  <a:gd name="T16" fmla="*/ 18 w 30"/>
                  <a:gd name="T17" fmla="*/ 7 h 10"/>
                  <a:gd name="T18" fmla="*/ 16 w 30"/>
                  <a:gd name="T19" fmla="*/ 7 h 10"/>
                  <a:gd name="T20" fmla="*/ 13 w 30"/>
                  <a:gd name="T21" fmla="*/ 5 h 10"/>
                  <a:gd name="T22" fmla="*/ 11 w 30"/>
                  <a:gd name="T23" fmla="*/ 5 h 10"/>
                  <a:gd name="T24" fmla="*/ 8 w 30"/>
                  <a:gd name="T25" fmla="*/ 3 h 10"/>
                  <a:gd name="T26" fmla="*/ 4 w 30"/>
                  <a:gd name="T27" fmla="*/ 1 h 10"/>
                  <a:gd name="T28" fmla="*/ 2 w 30"/>
                  <a:gd name="T29" fmla="*/ 1 h 10"/>
                  <a:gd name="T30" fmla="*/ 0 w 30"/>
                  <a:gd name="T31" fmla="*/ 0 h 10"/>
                  <a:gd name="T32" fmla="*/ 2 w 30"/>
                  <a:gd name="T33" fmla="*/ 1 h 10"/>
                  <a:gd name="T34" fmla="*/ 4 w 30"/>
                  <a:gd name="T35" fmla="*/ 1 h 10"/>
                  <a:gd name="T36" fmla="*/ 6 w 30"/>
                  <a:gd name="T37" fmla="*/ 1 h 10"/>
                  <a:gd name="T38" fmla="*/ 8 w 30"/>
                  <a:gd name="T39" fmla="*/ 3 h 10"/>
                  <a:gd name="T40" fmla="*/ 9 w 30"/>
                  <a:gd name="T41" fmla="*/ 3 h 10"/>
                  <a:gd name="T42" fmla="*/ 11 w 30"/>
                  <a:gd name="T43" fmla="*/ 5 h 10"/>
                  <a:gd name="T44" fmla="*/ 13 w 30"/>
                  <a:gd name="T45" fmla="*/ 5 h 10"/>
                  <a:gd name="T46" fmla="*/ 15 w 30"/>
                  <a:gd name="T47" fmla="*/ 5 h 10"/>
                  <a:gd name="T48" fmla="*/ 16 w 30"/>
                  <a:gd name="T49" fmla="*/ 7 h 10"/>
                  <a:gd name="T50" fmla="*/ 18 w 30"/>
                  <a:gd name="T51" fmla="*/ 7 h 10"/>
                  <a:gd name="T52" fmla="*/ 20 w 30"/>
                  <a:gd name="T53" fmla="*/ 7 h 10"/>
                  <a:gd name="T54" fmla="*/ 22 w 30"/>
                  <a:gd name="T55" fmla="*/ 7 h 10"/>
                  <a:gd name="T56" fmla="*/ 23 w 30"/>
                  <a:gd name="T57" fmla="*/ 8 h 10"/>
                  <a:gd name="T58" fmla="*/ 25 w 30"/>
                  <a:gd name="T59" fmla="*/ 8 h 10"/>
                  <a:gd name="T60" fmla="*/ 27 w 30"/>
                  <a:gd name="T61" fmla="*/ 10 h 10"/>
                  <a:gd name="T62" fmla="*/ 29 w 30"/>
                  <a:gd name="T63" fmla="*/ 10 h 1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"/>
                  <a:gd name="T97" fmla="*/ 0 h 10"/>
                  <a:gd name="T98" fmla="*/ 30 w 30"/>
                  <a:gd name="T99" fmla="*/ 10 h 1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" h="10">
                    <a:moveTo>
                      <a:pt x="29" y="10"/>
                    </a:moveTo>
                    <a:lnTo>
                      <a:pt x="30" y="10"/>
                    </a:lnTo>
                    <a:lnTo>
                      <a:pt x="29" y="10"/>
                    </a:lnTo>
                    <a:lnTo>
                      <a:pt x="27" y="10"/>
                    </a:lnTo>
                    <a:lnTo>
                      <a:pt x="25" y="8"/>
                    </a:lnTo>
                    <a:lnTo>
                      <a:pt x="23" y="8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3" y="5"/>
                    </a:lnTo>
                    <a:lnTo>
                      <a:pt x="11" y="5"/>
                    </a:lnTo>
                    <a:lnTo>
                      <a:pt x="8" y="3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11" y="5"/>
                    </a:lnTo>
                    <a:lnTo>
                      <a:pt x="13" y="5"/>
                    </a:lnTo>
                    <a:lnTo>
                      <a:pt x="15" y="5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20" y="7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5" y="8"/>
                    </a:lnTo>
                    <a:lnTo>
                      <a:pt x="27" y="10"/>
                    </a:lnTo>
                    <a:lnTo>
                      <a:pt x="29" y="1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1" name="Freeform 354"/>
              <p:cNvSpPr>
                <a:spLocks/>
              </p:cNvSpPr>
              <p:nvPr/>
            </p:nvSpPr>
            <p:spPr bwMode="auto">
              <a:xfrm>
                <a:off x="627" y="1680"/>
                <a:ext cx="28" cy="11"/>
              </a:xfrm>
              <a:custGeom>
                <a:avLst/>
                <a:gdLst>
                  <a:gd name="T0" fmla="*/ 28 w 28"/>
                  <a:gd name="T1" fmla="*/ 9 h 11"/>
                  <a:gd name="T2" fmla="*/ 28 w 28"/>
                  <a:gd name="T3" fmla="*/ 11 h 11"/>
                  <a:gd name="T4" fmla="*/ 27 w 28"/>
                  <a:gd name="T5" fmla="*/ 9 h 11"/>
                  <a:gd name="T6" fmla="*/ 25 w 28"/>
                  <a:gd name="T7" fmla="*/ 9 h 11"/>
                  <a:gd name="T8" fmla="*/ 23 w 28"/>
                  <a:gd name="T9" fmla="*/ 9 h 11"/>
                  <a:gd name="T10" fmla="*/ 21 w 28"/>
                  <a:gd name="T11" fmla="*/ 9 h 11"/>
                  <a:gd name="T12" fmla="*/ 20 w 28"/>
                  <a:gd name="T13" fmla="*/ 7 h 11"/>
                  <a:gd name="T14" fmla="*/ 18 w 28"/>
                  <a:gd name="T15" fmla="*/ 7 h 11"/>
                  <a:gd name="T16" fmla="*/ 16 w 28"/>
                  <a:gd name="T17" fmla="*/ 6 h 11"/>
                  <a:gd name="T18" fmla="*/ 14 w 28"/>
                  <a:gd name="T19" fmla="*/ 6 h 11"/>
                  <a:gd name="T20" fmla="*/ 11 w 28"/>
                  <a:gd name="T21" fmla="*/ 6 h 11"/>
                  <a:gd name="T22" fmla="*/ 11 w 28"/>
                  <a:gd name="T23" fmla="*/ 4 h 11"/>
                  <a:gd name="T24" fmla="*/ 9 w 28"/>
                  <a:gd name="T25" fmla="*/ 4 h 11"/>
                  <a:gd name="T26" fmla="*/ 6 w 28"/>
                  <a:gd name="T27" fmla="*/ 4 h 11"/>
                  <a:gd name="T28" fmla="*/ 6 w 28"/>
                  <a:gd name="T29" fmla="*/ 2 h 11"/>
                  <a:gd name="T30" fmla="*/ 2 w 28"/>
                  <a:gd name="T31" fmla="*/ 2 h 11"/>
                  <a:gd name="T32" fmla="*/ 2 w 28"/>
                  <a:gd name="T33" fmla="*/ 0 h 11"/>
                  <a:gd name="T34" fmla="*/ 0 w 28"/>
                  <a:gd name="T35" fmla="*/ 0 h 11"/>
                  <a:gd name="T36" fmla="*/ 2 w 28"/>
                  <a:gd name="T37" fmla="*/ 0 h 11"/>
                  <a:gd name="T38" fmla="*/ 4 w 28"/>
                  <a:gd name="T39" fmla="*/ 2 h 11"/>
                  <a:gd name="T40" fmla="*/ 6 w 28"/>
                  <a:gd name="T41" fmla="*/ 2 h 11"/>
                  <a:gd name="T42" fmla="*/ 7 w 28"/>
                  <a:gd name="T43" fmla="*/ 4 h 11"/>
                  <a:gd name="T44" fmla="*/ 9 w 28"/>
                  <a:gd name="T45" fmla="*/ 4 h 11"/>
                  <a:gd name="T46" fmla="*/ 11 w 28"/>
                  <a:gd name="T47" fmla="*/ 4 h 11"/>
                  <a:gd name="T48" fmla="*/ 13 w 28"/>
                  <a:gd name="T49" fmla="*/ 6 h 11"/>
                  <a:gd name="T50" fmla="*/ 14 w 28"/>
                  <a:gd name="T51" fmla="*/ 6 h 11"/>
                  <a:gd name="T52" fmla="*/ 16 w 28"/>
                  <a:gd name="T53" fmla="*/ 6 h 11"/>
                  <a:gd name="T54" fmla="*/ 18 w 28"/>
                  <a:gd name="T55" fmla="*/ 6 h 11"/>
                  <a:gd name="T56" fmla="*/ 20 w 28"/>
                  <a:gd name="T57" fmla="*/ 7 h 11"/>
                  <a:gd name="T58" fmla="*/ 21 w 28"/>
                  <a:gd name="T59" fmla="*/ 9 h 11"/>
                  <a:gd name="T60" fmla="*/ 23 w 28"/>
                  <a:gd name="T61" fmla="*/ 9 h 11"/>
                  <a:gd name="T62" fmla="*/ 25 w 28"/>
                  <a:gd name="T63" fmla="*/ 9 h 11"/>
                  <a:gd name="T64" fmla="*/ 27 w 28"/>
                  <a:gd name="T65" fmla="*/ 9 h 11"/>
                  <a:gd name="T66" fmla="*/ 28 w 28"/>
                  <a:gd name="T67" fmla="*/ 9 h 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"/>
                  <a:gd name="T103" fmla="*/ 0 h 11"/>
                  <a:gd name="T104" fmla="*/ 28 w 28"/>
                  <a:gd name="T105" fmla="*/ 11 h 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" h="11">
                    <a:moveTo>
                      <a:pt x="28" y="9"/>
                    </a:moveTo>
                    <a:lnTo>
                      <a:pt x="28" y="11"/>
                    </a:lnTo>
                    <a:lnTo>
                      <a:pt x="27" y="9"/>
                    </a:lnTo>
                    <a:lnTo>
                      <a:pt x="25" y="9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20" y="7"/>
                    </a:lnTo>
                    <a:lnTo>
                      <a:pt x="18" y="7"/>
                    </a:lnTo>
                    <a:lnTo>
                      <a:pt x="16" y="6"/>
                    </a:lnTo>
                    <a:lnTo>
                      <a:pt x="14" y="6"/>
                    </a:lnTo>
                    <a:lnTo>
                      <a:pt x="11" y="6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4" y="6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20" y="7"/>
                    </a:lnTo>
                    <a:lnTo>
                      <a:pt x="21" y="9"/>
                    </a:lnTo>
                    <a:lnTo>
                      <a:pt x="23" y="9"/>
                    </a:lnTo>
                    <a:lnTo>
                      <a:pt x="25" y="9"/>
                    </a:lnTo>
                    <a:lnTo>
                      <a:pt x="27" y="9"/>
                    </a:lnTo>
                    <a:lnTo>
                      <a:pt x="28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2" name="Freeform 355"/>
              <p:cNvSpPr>
                <a:spLocks/>
              </p:cNvSpPr>
              <p:nvPr/>
            </p:nvSpPr>
            <p:spPr bwMode="auto">
              <a:xfrm>
                <a:off x="629" y="1682"/>
                <a:ext cx="30" cy="11"/>
              </a:xfrm>
              <a:custGeom>
                <a:avLst/>
                <a:gdLst>
                  <a:gd name="T0" fmla="*/ 28 w 30"/>
                  <a:gd name="T1" fmla="*/ 11 h 11"/>
                  <a:gd name="T2" fmla="*/ 30 w 30"/>
                  <a:gd name="T3" fmla="*/ 11 h 11"/>
                  <a:gd name="T4" fmla="*/ 28 w 30"/>
                  <a:gd name="T5" fmla="*/ 11 h 11"/>
                  <a:gd name="T6" fmla="*/ 26 w 30"/>
                  <a:gd name="T7" fmla="*/ 9 h 11"/>
                  <a:gd name="T8" fmla="*/ 25 w 30"/>
                  <a:gd name="T9" fmla="*/ 9 h 11"/>
                  <a:gd name="T10" fmla="*/ 23 w 30"/>
                  <a:gd name="T11" fmla="*/ 7 h 11"/>
                  <a:gd name="T12" fmla="*/ 21 w 30"/>
                  <a:gd name="T13" fmla="*/ 7 h 11"/>
                  <a:gd name="T14" fmla="*/ 18 w 30"/>
                  <a:gd name="T15" fmla="*/ 7 h 11"/>
                  <a:gd name="T16" fmla="*/ 16 w 30"/>
                  <a:gd name="T17" fmla="*/ 5 h 11"/>
                  <a:gd name="T18" fmla="*/ 14 w 30"/>
                  <a:gd name="T19" fmla="*/ 5 h 11"/>
                  <a:gd name="T20" fmla="*/ 12 w 30"/>
                  <a:gd name="T21" fmla="*/ 4 h 11"/>
                  <a:gd name="T22" fmla="*/ 9 w 30"/>
                  <a:gd name="T23" fmla="*/ 4 h 11"/>
                  <a:gd name="T24" fmla="*/ 7 w 30"/>
                  <a:gd name="T25" fmla="*/ 2 h 11"/>
                  <a:gd name="T26" fmla="*/ 4 w 30"/>
                  <a:gd name="T27" fmla="*/ 2 h 11"/>
                  <a:gd name="T28" fmla="*/ 0 w 30"/>
                  <a:gd name="T29" fmla="*/ 2 h 11"/>
                  <a:gd name="T30" fmla="*/ 0 w 30"/>
                  <a:gd name="T31" fmla="*/ 0 h 11"/>
                  <a:gd name="T32" fmla="*/ 2 w 30"/>
                  <a:gd name="T33" fmla="*/ 2 h 11"/>
                  <a:gd name="T34" fmla="*/ 4 w 30"/>
                  <a:gd name="T35" fmla="*/ 2 h 11"/>
                  <a:gd name="T36" fmla="*/ 5 w 30"/>
                  <a:gd name="T37" fmla="*/ 2 h 11"/>
                  <a:gd name="T38" fmla="*/ 7 w 30"/>
                  <a:gd name="T39" fmla="*/ 2 h 11"/>
                  <a:gd name="T40" fmla="*/ 9 w 30"/>
                  <a:gd name="T41" fmla="*/ 4 h 11"/>
                  <a:gd name="T42" fmla="*/ 11 w 30"/>
                  <a:gd name="T43" fmla="*/ 4 h 11"/>
                  <a:gd name="T44" fmla="*/ 12 w 30"/>
                  <a:gd name="T45" fmla="*/ 4 h 11"/>
                  <a:gd name="T46" fmla="*/ 14 w 30"/>
                  <a:gd name="T47" fmla="*/ 5 h 11"/>
                  <a:gd name="T48" fmla="*/ 16 w 30"/>
                  <a:gd name="T49" fmla="*/ 5 h 11"/>
                  <a:gd name="T50" fmla="*/ 18 w 30"/>
                  <a:gd name="T51" fmla="*/ 7 h 11"/>
                  <a:gd name="T52" fmla="*/ 19 w 30"/>
                  <a:gd name="T53" fmla="*/ 7 h 11"/>
                  <a:gd name="T54" fmla="*/ 21 w 30"/>
                  <a:gd name="T55" fmla="*/ 7 h 11"/>
                  <a:gd name="T56" fmla="*/ 23 w 30"/>
                  <a:gd name="T57" fmla="*/ 7 h 11"/>
                  <a:gd name="T58" fmla="*/ 25 w 30"/>
                  <a:gd name="T59" fmla="*/ 9 h 11"/>
                  <a:gd name="T60" fmla="*/ 26 w 30"/>
                  <a:gd name="T61" fmla="*/ 9 h 11"/>
                  <a:gd name="T62" fmla="*/ 28 w 30"/>
                  <a:gd name="T63" fmla="*/ 11 h 1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"/>
                  <a:gd name="T97" fmla="*/ 0 h 11"/>
                  <a:gd name="T98" fmla="*/ 30 w 30"/>
                  <a:gd name="T99" fmla="*/ 11 h 1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" h="11">
                    <a:moveTo>
                      <a:pt x="28" y="11"/>
                    </a:moveTo>
                    <a:lnTo>
                      <a:pt x="30" y="11"/>
                    </a:lnTo>
                    <a:lnTo>
                      <a:pt x="28" y="11"/>
                    </a:lnTo>
                    <a:lnTo>
                      <a:pt x="26" y="9"/>
                    </a:lnTo>
                    <a:lnTo>
                      <a:pt x="25" y="9"/>
                    </a:lnTo>
                    <a:lnTo>
                      <a:pt x="23" y="7"/>
                    </a:lnTo>
                    <a:lnTo>
                      <a:pt x="21" y="7"/>
                    </a:lnTo>
                    <a:lnTo>
                      <a:pt x="18" y="7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9" y="4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8" y="7"/>
                    </a:lnTo>
                    <a:lnTo>
                      <a:pt x="19" y="7"/>
                    </a:lnTo>
                    <a:lnTo>
                      <a:pt x="21" y="7"/>
                    </a:lnTo>
                    <a:lnTo>
                      <a:pt x="23" y="7"/>
                    </a:lnTo>
                    <a:lnTo>
                      <a:pt x="25" y="9"/>
                    </a:lnTo>
                    <a:lnTo>
                      <a:pt x="26" y="9"/>
                    </a:lnTo>
                    <a:lnTo>
                      <a:pt x="28" y="1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3" name="Freeform 356"/>
              <p:cNvSpPr>
                <a:spLocks/>
              </p:cNvSpPr>
              <p:nvPr/>
            </p:nvSpPr>
            <p:spPr bwMode="auto">
              <a:xfrm>
                <a:off x="631" y="1684"/>
                <a:ext cx="28" cy="9"/>
              </a:xfrm>
              <a:custGeom>
                <a:avLst/>
                <a:gdLst>
                  <a:gd name="T0" fmla="*/ 28 w 28"/>
                  <a:gd name="T1" fmla="*/ 9 h 9"/>
                  <a:gd name="T2" fmla="*/ 26 w 28"/>
                  <a:gd name="T3" fmla="*/ 9 h 9"/>
                  <a:gd name="T4" fmla="*/ 24 w 28"/>
                  <a:gd name="T5" fmla="*/ 9 h 9"/>
                  <a:gd name="T6" fmla="*/ 23 w 28"/>
                  <a:gd name="T7" fmla="*/ 9 h 9"/>
                  <a:gd name="T8" fmla="*/ 21 w 28"/>
                  <a:gd name="T9" fmla="*/ 7 h 9"/>
                  <a:gd name="T10" fmla="*/ 19 w 28"/>
                  <a:gd name="T11" fmla="*/ 7 h 9"/>
                  <a:gd name="T12" fmla="*/ 16 w 28"/>
                  <a:gd name="T13" fmla="*/ 5 h 9"/>
                  <a:gd name="T14" fmla="*/ 14 w 28"/>
                  <a:gd name="T15" fmla="*/ 5 h 9"/>
                  <a:gd name="T16" fmla="*/ 10 w 28"/>
                  <a:gd name="T17" fmla="*/ 5 h 9"/>
                  <a:gd name="T18" fmla="*/ 10 w 28"/>
                  <a:gd name="T19" fmla="*/ 3 h 9"/>
                  <a:gd name="T20" fmla="*/ 7 w 28"/>
                  <a:gd name="T21" fmla="*/ 2 h 9"/>
                  <a:gd name="T22" fmla="*/ 5 w 28"/>
                  <a:gd name="T23" fmla="*/ 2 h 9"/>
                  <a:gd name="T24" fmla="*/ 2 w 28"/>
                  <a:gd name="T25" fmla="*/ 2 h 9"/>
                  <a:gd name="T26" fmla="*/ 2 w 28"/>
                  <a:gd name="T27" fmla="*/ 0 h 9"/>
                  <a:gd name="T28" fmla="*/ 0 w 28"/>
                  <a:gd name="T29" fmla="*/ 0 h 9"/>
                  <a:gd name="T30" fmla="*/ 2 w 28"/>
                  <a:gd name="T31" fmla="*/ 0 h 9"/>
                  <a:gd name="T32" fmla="*/ 3 w 28"/>
                  <a:gd name="T33" fmla="*/ 2 h 9"/>
                  <a:gd name="T34" fmla="*/ 5 w 28"/>
                  <a:gd name="T35" fmla="*/ 2 h 9"/>
                  <a:gd name="T36" fmla="*/ 7 w 28"/>
                  <a:gd name="T37" fmla="*/ 2 h 9"/>
                  <a:gd name="T38" fmla="*/ 9 w 28"/>
                  <a:gd name="T39" fmla="*/ 2 h 9"/>
                  <a:gd name="T40" fmla="*/ 10 w 28"/>
                  <a:gd name="T41" fmla="*/ 3 h 9"/>
                  <a:gd name="T42" fmla="*/ 12 w 28"/>
                  <a:gd name="T43" fmla="*/ 5 h 9"/>
                  <a:gd name="T44" fmla="*/ 14 w 28"/>
                  <a:gd name="T45" fmla="*/ 5 h 9"/>
                  <a:gd name="T46" fmla="*/ 16 w 28"/>
                  <a:gd name="T47" fmla="*/ 5 h 9"/>
                  <a:gd name="T48" fmla="*/ 17 w 28"/>
                  <a:gd name="T49" fmla="*/ 5 h 9"/>
                  <a:gd name="T50" fmla="*/ 19 w 28"/>
                  <a:gd name="T51" fmla="*/ 7 h 9"/>
                  <a:gd name="T52" fmla="*/ 21 w 28"/>
                  <a:gd name="T53" fmla="*/ 7 h 9"/>
                  <a:gd name="T54" fmla="*/ 23 w 28"/>
                  <a:gd name="T55" fmla="*/ 9 h 9"/>
                  <a:gd name="T56" fmla="*/ 24 w 28"/>
                  <a:gd name="T57" fmla="*/ 9 h 9"/>
                  <a:gd name="T58" fmla="*/ 26 w 28"/>
                  <a:gd name="T59" fmla="*/ 9 h 9"/>
                  <a:gd name="T60" fmla="*/ 28 w 28"/>
                  <a:gd name="T61" fmla="*/ 9 h 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8"/>
                  <a:gd name="T94" fmla="*/ 0 h 9"/>
                  <a:gd name="T95" fmla="*/ 28 w 28"/>
                  <a:gd name="T96" fmla="*/ 9 h 9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8" h="9">
                    <a:moveTo>
                      <a:pt x="28" y="9"/>
                    </a:moveTo>
                    <a:lnTo>
                      <a:pt x="26" y="9"/>
                    </a:lnTo>
                    <a:lnTo>
                      <a:pt x="24" y="9"/>
                    </a:lnTo>
                    <a:lnTo>
                      <a:pt x="23" y="9"/>
                    </a:lnTo>
                    <a:lnTo>
                      <a:pt x="21" y="7"/>
                    </a:lnTo>
                    <a:lnTo>
                      <a:pt x="19" y="7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7" y="5"/>
                    </a:lnTo>
                    <a:lnTo>
                      <a:pt x="19" y="7"/>
                    </a:lnTo>
                    <a:lnTo>
                      <a:pt x="21" y="7"/>
                    </a:lnTo>
                    <a:lnTo>
                      <a:pt x="23" y="9"/>
                    </a:lnTo>
                    <a:lnTo>
                      <a:pt x="24" y="9"/>
                    </a:lnTo>
                    <a:lnTo>
                      <a:pt x="26" y="9"/>
                    </a:lnTo>
                    <a:lnTo>
                      <a:pt x="28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4" name="Freeform 357"/>
              <p:cNvSpPr>
                <a:spLocks/>
              </p:cNvSpPr>
              <p:nvPr/>
            </p:nvSpPr>
            <p:spPr bwMode="auto">
              <a:xfrm>
                <a:off x="633" y="1686"/>
                <a:ext cx="29" cy="8"/>
              </a:xfrm>
              <a:custGeom>
                <a:avLst/>
                <a:gdLst>
                  <a:gd name="T0" fmla="*/ 28 w 29"/>
                  <a:gd name="T1" fmla="*/ 8 h 8"/>
                  <a:gd name="T2" fmla="*/ 29 w 29"/>
                  <a:gd name="T3" fmla="*/ 8 h 8"/>
                  <a:gd name="T4" fmla="*/ 28 w 29"/>
                  <a:gd name="T5" fmla="*/ 8 h 8"/>
                  <a:gd name="T6" fmla="*/ 26 w 29"/>
                  <a:gd name="T7" fmla="*/ 8 h 8"/>
                  <a:gd name="T8" fmla="*/ 22 w 29"/>
                  <a:gd name="T9" fmla="*/ 7 h 8"/>
                  <a:gd name="T10" fmla="*/ 21 w 29"/>
                  <a:gd name="T11" fmla="*/ 7 h 8"/>
                  <a:gd name="T12" fmla="*/ 17 w 29"/>
                  <a:gd name="T13" fmla="*/ 7 h 8"/>
                  <a:gd name="T14" fmla="*/ 17 w 29"/>
                  <a:gd name="T15" fmla="*/ 5 h 8"/>
                  <a:gd name="T16" fmla="*/ 14 w 29"/>
                  <a:gd name="T17" fmla="*/ 5 h 8"/>
                  <a:gd name="T18" fmla="*/ 14 w 29"/>
                  <a:gd name="T19" fmla="*/ 3 h 8"/>
                  <a:gd name="T20" fmla="*/ 12 w 29"/>
                  <a:gd name="T21" fmla="*/ 3 h 8"/>
                  <a:gd name="T22" fmla="*/ 8 w 29"/>
                  <a:gd name="T23" fmla="*/ 3 h 8"/>
                  <a:gd name="T24" fmla="*/ 5 w 29"/>
                  <a:gd name="T25" fmla="*/ 1 h 8"/>
                  <a:gd name="T26" fmla="*/ 3 w 29"/>
                  <a:gd name="T27" fmla="*/ 1 h 8"/>
                  <a:gd name="T28" fmla="*/ 3 w 29"/>
                  <a:gd name="T29" fmla="*/ 0 h 8"/>
                  <a:gd name="T30" fmla="*/ 0 w 29"/>
                  <a:gd name="T31" fmla="*/ 0 h 8"/>
                  <a:gd name="T32" fmla="*/ 1 w 29"/>
                  <a:gd name="T33" fmla="*/ 0 h 8"/>
                  <a:gd name="T34" fmla="*/ 3 w 29"/>
                  <a:gd name="T35" fmla="*/ 0 h 8"/>
                  <a:gd name="T36" fmla="*/ 5 w 29"/>
                  <a:gd name="T37" fmla="*/ 1 h 8"/>
                  <a:gd name="T38" fmla="*/ 7 w 29"/>
                  <a:gd name="T39" fmla="*/ 1 h 8"/>
                  <a:gd name="T40" fmla="*/ 8 w 29"/>
                  <a:gd name="T41" fmla="*/ 3 h 8"/>
                  <a:gd name="T42" fmla="*/ 10 w 29"/>
                  <a:gd name="T43" fmla="*/ 3 h 8"/>
                  <a:gd name="T44" fmla="*/ 12 w 29"/>
                  <a:gd name="T45" fmla="*/ 3 h 8"/>
                  <a:gd name="T46" fmla="*/ 14 w 29"/>
                  <a:gd name="T47" fmla="*/ 3 h 8"/>
                  <a:gd name="T48" fmla="*/ 15 w 29"/>
                  <a:gd name="T49" fmla="*/ 5 h 8"/>
                  <a:gd name="T50" fmla="*/ 17 w 29"/>
                  <a:gd name="T51" fmla="*/ 5 h 8"/>
                  <a:gd name="T52" fmla="*/ 19 w 29"/>
                  <a:gd name="T53" fmla="*/ 7 h 8"/>
                  <a:gd name="T54" fmla="*/ 21 w 29"/>
                  <a:gd name="T55" fmla="*/ 7 h 8"/>
                  <a:gd name="T56" fmla="*/ 22 w 29"/>
                  <a:gd name="T57" fmla="*/ 7 h 8"/>
                  <a:gd name="T58" fmla="*/ 24 w 29"/>
                  <a:gd name="T59" fmla="*/ 7 h 8"/>
                  <a:gd name="T60" fmla="*/ 26 w 29"/>
                  <a:gd name="T61" fmla="*/ 8 h 8"/>
                  <a:gd name="T62" fmla="*/ 28 w 29"/>
                  <a:gd name="T63" fmla="*/ 8 h 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9"/>
                  <a:gd name="T97" fmla="*/ 0 h 8"/>
                  <a:gd name="T98" fmla="*/ 29 w 29"/>
                  <a:gd name="T99" fmla="*/ 8 h 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9" h="8">
                    <a:moveTo>
                      <a:pt x="28" y="8"/>
                    </a:moveTo>
                    <a:lnTo>
                      <a:pt x="29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2" y="7"/>
                    </a:lnTo>
                    <a:lnTo>
                      <a:pt x="21" y="7"/>
                    </a:lnTo>
                    <a:lnTo>
                      <a:pt x="17" y="7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2" y="3"/>
                    </a:lnTo>
                    <a:lnTo>
                      <a:pt x="8" y="3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8" y="3"/>
                    </a:lnTo>
                    <a:lnTo>
                      <a:pt x="10" y="3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9" y="7"/>
                    </a:lnTo>
                    <a:lnTo>
                      <a:pt x="21" y="7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6" y="8"/>
                    </a:lnTo>
                    <a:lnTo>
                      <a:pt x="28" y="8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5" name="Freeform 358"/>
              <p:cNvSpPr>
                <a:spLocks/>
              </p:cNvSpPr>
              <p:nvPr/>
            </p:nvSpPr>
            <p:spPr bwMode="auto">
              <a:xfrm>
                <a:off x="634" y="1686"/>
                <a:ext cx="28" cy="10"/>
              </a:xfrm>
              <a:custGeom>
                <a:avLst/>
                <a:gdLst>
                  <a:gd name="T0" fmla="*/ 28 w 28"/>
                  <a:gd name="T1" fmla="*/ 8 h 10"/>
                  <a:gd name="T2" fmla="*/ 28 w 28"/>
                  <a:gd name="T3" fmla="*/ 10 h 10"/>
                  <a:gd name="T4" fmla="*/ 28 w 28"/>
                  <a:gd name="T5" fmla="*/ 8 h 10"/>
                  <a:gd name="T6" fmla="*/ 27 w 28"/>
                  <a:gd name="T7" fmla="*/ 8 h 10"/>
                  <a:gd name="T8" fmla="*/ 25 w 28"/>
                  <a:gd name="T9" fmla="*/ 8 h 10"/>
                  <a:gd name="T10" fmla="*/ 21 w 28"/>
                  <a:gd name="T11" fmla="*/ 8 h 10"/>
                  <a:gd name="T12" fmla="*/ 20 w 28"/>
                  <a:gd name="T13" fmla="*/ 7 h 10"/>
                  <a:gd name="T14" fmla="*/ 16 w 28"/>
                  <a:gd name="T15" fmla="*/ 7 h 10"/>
                  <a:gd name="T16" fmla="*/ 13 w 28"/>
                  <a:gd name="T17" fmla="*/ 7 h 10"/>
                  <a:gd name="T18" fmla="*/ 11 w 28"/>
                  <a:gd name="T19" fmla="*/ 5 h 10"/>
                  <a:gd name="T20" fmla="*/ 7 w 28"/>
                  <a:gd name="T21" fmla="*/ 3 h 10"/>
                  <a:gd name="T22" fmla="*/ 6 w 28"/>
                  <a:gd name="T23" fmla="*/ 3 h 10"/>
                  <a:gd name="T24" fmla="*/ 4 w 28"/>
                  <a:gd name="T25" fmla="*/ 3 h 10"/>
                  <a:gd name="T26" fmla="*/ 2 w 28"/>
                  <a:gd name="T27" fmla="*/ 1 h 10"/>
                  <a:gd name="T28" fmla="*/ 0 w 28"/>
                  <a:gd name="T29" fmla="*/ 0 h 10"/>
                  <a:gd name="T30" fmla="*/ 2 w 28"/>
                  <a:gd name="T31" fmla="*/ 1 h 10"/>
                  <a:gd name="T32" fmla="*/ 4 w 28"/>
                  <a:gd name="T33" fmla="*/ 1 h 10"/>
                  <a:gd name="T34" fmla="*/ 6 w 28"/>
                  <a:gd name="T35" fmla="*/ 3 h 10"/>
                  <a:gd name="T36" fmla="*/ 7 w 28"/>
                  <a:gd name="T37" fmla="*/ 3 h 10"/>
                  <a:gd name="T38" fmla="*/ 9 w 28"/>
                  <a:gd name="T39" fmla="*/ 3 h 10"/>
                  <a:gd name="T40" fmla="*/ 11 w 28"/>
                  <a:gd name="T41" fmla="*/ 5 h 10"/>
                  <a:gd name="T42" fmla="*/ 13 w 28"/>
                  <a:gd name="T43" fmla="*/ 5 h 10"/>
                  <a:gd name="T44" fmla="*/ 14 w 28"/>
                  <a:gd name="T45" fmla="*/ 7 h 10"/>
                  <a:gd name="T46" fmla="*/ 16 w 28"/>
                  <a:gd name="T47" fmla="*/ 7 h 10"/>
                  <a:gd name="T48" fmla="*/ 18 w 28"/>
                  <a:gd name="T49" fmla="*/ 7 h 10"/>
                  <a:gd name="T50" fmla="*/ 20 w 28"/>
                  <a:gd name="T51" fmla="*/ 7 h 10"/>
                  <a:gd name="T52" fmla="*/ 21 w 28"/>
                  <a:gd name="T53" fmla="*/ 8 h 10"/>
                  <a:gd name="T54" fmla="*/ 23 w 28"/>
                  <a:gd name="T55" fmla="*/ 8 h 10"/>
                  <a:gd name="T56" fmla="*/ 25 w 28"/>
                  <a:gd name="T57" fmla="*/ 8 h 10"/>
                  <a:gd name="T58" fmla="*/ 27 w 28"/>
                  <a:gd name="T59" fmla="*/ 8 h 10"/>
                  <a:gd name="T60" fmla="*/ 28 w 28"/>
                  <a:gd name="T61" fmla="*/ 8 h 1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8"/>
                  <a:gd name="T94" fmla="*/ 0 h 10"/>
                  <a:gd name="T95" fmla="*/ 28 w 28"/>
                  <a:gd name="T96" fmla="*/ 10 h 1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8" h="10">
                    <a:moveTo>
                      <a:pt x="28" y="8"/>
                    </a:moveTo>
                    <a:lnTo>
                      <a:pt x="28" y="10"/>
                    </a:lnTo>
                    <a:lnTo>
                      <a:pt x="28" y="8"/>
                    </a:lnTo>
                    <a:lnTo>
                      <a:pt x="27" y="8"/>
                    </a:lnTo>
                    <a:lnTo>
                      <a:pt x="25" y="8"/>
                    </a:lnTo>
                    <a:lnTo>
                      <a:pt x="21" y="8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3" y="7"/>
                    </a:lnTo>
                    <a:lnTo>
                      <a:pt x="11" y="5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4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1" y="5"/>
                    </a:lnTo>
                    <a:lnTo>
                      <a:pt x="13" y="5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20" y="7"/>
                    </a:lnTo>
                    <a:lnTo>
                      <a:pt x="21" y="8"/>
                    </a:lnTo>
                    <a:lnTo>
                      <a:pt x="23" y="8"/>
                    </a:lnTo>
                    <a:lnTo>
                      <a:pt x="25" y="8"/>
                    </a:lnTo>
                    <a:lnTo>
                      <a:pt x="27" y="8"/>
                    </a:lnTo>
                    <a:lnTo>
                      <a:pt x="28" y="8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6" name="Freeform 359"/>
              <p:cNvSpPr>
                <a:spLocks/>
              </p:cNvSpPr>
              <p:nvPr/>
            </p:nvSpPr>
            <p:spPr bwMode="auto">
              <a:xfrm>
                <a:off x="636" y="1689"/>
                <a:ext cx="28" cy="9"/>
              </a:xfrm>
              <a:custGeom>
                <a:avLst/>
                <a:gdLst>
                  <a:gd name="T0" fmla="*/ 28 w 28"/>
                  <a:gd name="T1" fmla="*/ 7 h 9"/>
                  <a:gd name="T2" fmla="*/ 28 w 28"/>
                  <a:gd name="T3" fmla="*/ 9 h 9"/>
                  <a:gd name="T4" fmla="*/ 26 w 28"/>
                  <a:gd name="T5" fmla="*/ 7 h 9"/>
                  <a:gd name="T6" fmla="*/ 23 w 28"/>
                  <a:gd name="T7" fmla="*/ 7 h 9"/>
                  <a:gd name="T8" fmla="*/ 23 w 28"/>
                  <a:gd name="T9" fmla="*/ 5 h 9"/>
                  <a:gd name="T10" fmla="*/ 19 w 28"/>
                  <a:gd name="T11" fmla="*/ 5 h 9"/>
                  <a:gd name="T12" fmla="*/ 18 w 28"/>
                  <a:gd name="T13" fmla="*/ 5 h 9"/>
                  <a:gd name="T14" fmla="*/ 14 w 28"/>
                  <a:gd name="T15" fmla="*/ 4 h 9"/>
                  <a:gd name="T16" fmla="*/ 12 w 28"/>
                  <a:gd name="T17" fmla="*/ 4 h 9"/>
                  <a:gd name="T18" fmla="*/ 11 w 28"/>
                  <a:gd name="T19" fmla="*/ 4 h 9"/>
                  <a:gd name="T20" fmla="*/ 9 w 28"/>
                  <a:gd name="T21" fmla="*/ 4 h 9"/>
                  <a:gd name="T22" fmla="*/ 7 w 28"/>
                  <a:gd name="T23" fmla="*/ 2 h 9"/>
                  <a:gd name="T24" fmla="*/ 5 w 28"/>
                  <a:gd name="T25" fmla="*/ 2 h 9"/>
                  <a:gd name="T26" fmla="*/ 4 w 28"/>
                  <a:gd name="T27" fmla="*/ 0 h 9"/>
                  <a:gd name="T28" fmla="*/ 2 w 28"/>
                  <a:gd name="T29" fmla="*/ 0 h 9"/>
                  <a:gd name="T30" fmla="*/ 0 w 28"/>
                  <a:gd name="T31" fmla="*/ 0 h 9"/>
                  <a:gd name="T32" fmla="*/ 2 w 28"/>
                  <a:gd name="T33" fmla="*/ 0 h 9"/>
                  <a:gd name="T34" fmla="*/ 4 w 28"/>
                  <a:gd name="T35" fmla="*/ 0 h 9"/>
                  <a:gd name="T36" fmla="*/ 5 w 28"/>
                  <a:gd name="T37" fmla="*/ 0 h 9"/>
                  <a:gd name="T38" fmla="*/ 7 w 28"/>
                  <a:gd name="T39" fmla="*/ 2 h 9"/>
                  <a:gd name="T40" fmla="*/ 9 w 28"/>
                  <a:gd name="T41" fmla="*/ 2 h 9"/>
                  <a:gd name="T42" fmla="*/ 11 w 28"/>
                  <a:gd name="T43" fmla="*/ 4 h 9"/>
                  <a:gd name="T44" fmla="*/ 12 w 28"/>
                  <a:gd name="T45" fmla="*/ 4 h 9"/>
                  <a:gd name="T46" fmla="*/ 14 w 28"/>
                  <a:gd name="T47" fmla="*/ 4 h 9"/>
                  <a:gd name="T48" fmla="*/ 16 w 28"/>
                  <a:gd name="T49" fmla="*/ 4 h 9"/>
                  <a:gd name="T50" fmla="*/ 18 w 28"/>
                  <a:gd name="T51" fmla="*/ 5 h 9"/>
                  <a:gd name="T52" fmla="*/ 19 w 28"/>
                  <a:gd name="T53" fmla="*/ 5 h 9"/>
                  <a:gd name="T54" fmla="*/ 21 w 28"/>
                  <a:gd name="T55" fmla="*/ 5 h 9"/>
                  <a:gd name="T56" fmla="*/ 23 w 28"/>
                  <a:gd name="T57" fmla="*/ 5 h 9"/>
                  <a:gd name="T58" fmla="*/ 25 w 28"/>
                  <a:gd name="T59" fmla="*/ 7 h 9"/>
                  <a:gd name="T60" fmla="*/ 26 w 28"/>
                  <a:gd name="T61" fmla="*/ 7 h 9"/>
                  <a:gd name="T62" fmla="*/ 28 w 28"/>
                  <a:gd name="T63" fmla="*/ 7 h 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8"/>
                  <a:gd name="T97" fmla="*/ 0 h 9"/>
                  <a:gd name="T98" fmla="*/ 28 w 28"/>
                  <a:gd name="T99" fmla="*/ 9 h 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8" h="9">
                    <a:moveTo>
                      <a:pt x="28" y="7"/>
                    </a:moveTo>
                    <a:lnTo>
                      <a:pt x="28" y="9"/>
                    </a:lnTo>
                    <a:lnTo>
                      <a:pt x="26" y="7"/>
                    </a:lnTo>
                    <a:lnTo>
                      <a:pt x="23" y="7"/>
                    </a:lnTo>
                    <a:lnTo>
                      <a:pt x="23" y="5"/>
                    </a:lnTo>
                    <a:lnTo>
                      <a:pt x="19" y="5"/>
                    </a:lnTo>
                    <a:lnTo>
                      <a:pt x="18" y="5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8" y="5"/>
                    </a:lnTo>
                    <a:lnTo>
                      <a:pt x="19" y="5"/>
                    </a:lnTo>
                    <a:lnTo>
                      <a:pt x="21" y="5"/>
                    </a:lnTo>
                    <a:lnTo>
                      <a:pt x="23" y="5"/>
                    </a:lnTo>
                    <a:lnTo>
                      <a:pt x="25" y="7"/>
                    </a:lnTo>
                    <a:lnTo>
                      <a:pt x="26" y="7"/>
                    </a:lnTo>
                    <a:lnTo>
                      <a:pt x="28" y="7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7" name="Freeform 360"/>
              <p:cNvSpPr>
                <a:spLocks/>
              </p:cNvSpPr>
              <p:nvPr/>
            </p:nvSpPr>
            <p:spPr bwMode="auto">
              <a:xfrm>
                <a:off x="620" y="1675"/>
                <a:ext cx="30" cy="11"/>
              </a:xfrm>
              <a:custGeom>
                <a:avLst/>
                <a:gdLst>
                  <a:gd name="T0" fmla="*/ 30 w 30"/>
                  <a:gd name="T1" fmla="*/ 11 h 11"/>
                  <a:gd name="T2" fmla="*/ 28 w 30"/>
                  <a:gd name="T3" fmla="*/ 11 h 11"/>
                  <a:gd name="T4" fmla="*/ 27 w 30"/>
                  <a:gd name="T5" fmla="*/ 11 h 11"/>
                  <a:gd name="T6" fmla="*/ 25 w 30"/>
                  <a:gd name="T7" fmla="*/ 9 h 11"/>
                  <a:gd name="T8" fmla="*/ 23 w 30"/>
                  <a:gd name="T9" fmla="*/ 9 h 11"/>
                  <a:gd name="T10" fmla="*/ 21 w 30"/>
                  <a:gd name="T11" fmla="*/ 9 h 11"/>
                  <a:gd name="T12" fmla="*/ 20 w 30"/>
                  <a:gd name="T13" fmla="*/ 7 h 11"/>
                  <a:gd name="T14" fmla="*/ 18 w 30"/>
                  <a:gd name="T15" fmla="*/ 7 h 11"/>
                  <a:gd name="T16" fmla="*/ 16 w 30"/>
                  <a:gd name="T17" fmla="*/ 5 h 11"/>
                  <a:gd name="T18" fmla="*/ 14 w 30"/>
                  <a:gd name="T19" fmla="*/ 5 h 11"/>
                  <a:gd name="T20" fmla="*/ 13 w 30"/>
                  <a:gd name="T21" fmla="*/ 5 h 11"/>
                  <a:gd name="T22" fmla="*/ 11 w 30"/>
                  <a:gd name="T23" fmla="*/ 4 h 11"/>
                  <a:gd name="T24" fmla="*/ 9 w 30"/>
                  <a:gd name="T25" fmla="*/ 4 h 11"/>
                  <a:gd name="T26" fmla="*/ 7 w 30"/>
                  <a:gd name="T27" fmla="*/ 2 h 11"/>
                  <a:gd name="T28" fmla="*/ 5 w 30"/>
                  <a:gd name="T29" fmla="*/ 2 h 11"/>
                  <a:gd name="T30" fmla="*/ 4 w 30"/>
                  <a:gd name="T31" fmla="*/ 0 h 11"/>
                  <a:gd name="T32" fmla="*/ 2 w 30"/>
                  <a:gd name="T33" fmla="*/ 0 h 11"/>
                  <a:gd name="T34" fmla="*/ 0 w 30"/>
                  <a:gd name="T35" fmla="*/ 0 h 11"/>
                  <a:gd name="T36" fmla="*/ 4 w 30"/>
                  <a:gd name="T37" fmla="*/ 0 h 11"/>
                  <a:gd name="T38" fmla="*/ 7 w 30"/>
                  <a:gd name="T39" fmla="*/ 2 h 11"/>
                  <a:gd name="T40" fmla="*/ 9 w 30"/>
                  <a:gd name="T41" fmla="*/ 2 h 11"/>
                  <a:gd name="T42" fmla="*/ 13 w 30"/>
                  <a:gd name="T43" fmla="*/ 4 h 11"/>
                  <a:gd name="T44" fmla="*/ 13 w 30"/>
                  <a:gd name="T45" fmla="*/ 5 h 11"/>
                  <a:gd name="T46" fmla="*/ 16 w 30"/>
                  <a:gd name="T47" fmla="*/ 5 h 11"/>
                  <a:gd name="T48" fmla="*/ 18 w 30"/>
                  <a:gd name="T49" fmla="*/ 5 h 11"/>
                  <a:gd name="T50" fmla="*/ 18 w 30"/>
                  <a:gd name="T51" fmla="*/ 7 h 11"/>
                  <a:gd name="T52" fmla="*/ 21 w 30"/>
                  <a:gd name="T53" fmla="*/ 7 h 11"/>
                  <a:gd name="T54" fmla="*/ 23 w 30"/>
                  <a:gd name="T55" fmla="*/ 9 h 11"/>
                  <a:gd name="T56" fmla="*/ 25 w 30"/>
                  <a:gd name="T57" fmla="*/ 9 h 11"/>
                  <a:gd name="T58" fmla="*/ 27 w 30"/>
                  <a:gd name="T59" fmla="*/ 9 h 11"/>
                  <a:gd name="T60" fmla="*/ 28 w 30"/>
                  <a:gd name="T61" fmla="*/ 9 h 11"/>
                  <a:gd name="T62" fmla="*/ 30 w 30"/>
                  <a:gd name="T63" fmla="*/ 11 h 1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"/>
                  <a:gd name="T97" fmla="*/ 0 h 11"/>
                  <a:gd name="T98" fmla="*/ 30 w 30"/>
                  <a:gd name="T99" fmla="*/ 11 h 1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" h="11">
                    <a:moveTo>
                      <a:pt x="30" y="11"/>
                    </a:moveTo>
                    <a:lnTo>
                      <a:pt x="28" y="11"/>
                    </a:lnTo>
                    <a:lnTo>
                      <a:pt x="27" y="11"/>
                    </a:lnTo>
                    <a:lnTo>
                      <a:pt x="25" y="9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20" y="7"/>
                    </a:lnTo>
                    <a:lnTo>
                      <a:pt x="18" y="7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3" y="5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3" y="4"/>
                    </a:lnTo>
                    <a:lnTo>
                      <a:pt x="13" y="5"/>
                    </a:lnTo>
                    <a:lnTo>
                      <a:pt x="16" y="5"/>
                    </a:lnTo>
                    <a:lnTo>
                      <a:pt x="18" y="5"/>
                    </a:lnTo>
                    <a:lnTo>
                      <a:pt x="18" y="7"/>
                    </a:lnTo>
                    <a:lnTo>
                      <a:pt x="21" y="7"/>
                    </a:lnTo>
                    <a:lnTo>
                      <a:pt x="23" y="9"/>
                    </a:lnTo>
                    <a:lnTo>
                      <a:pt x="25" y="9"/>
                    </a:lnTo>
                    <a:lnTo>
                      <a:pt x="27" y="9"/>
                    </a:lnTo>
                    <a:lnTo>
                      <a:pt x="28" y="9"/>
                    </a:lnTo>
                    <a:lnTo>
                      <a:pt x="30" y="1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8" name="Freeform 361"/>
              <p:cNvSpPr>
                <a:spLocks/>
              </p:cNvSpPr>
              <p:nvPr/>
            </p:nvSpPr>
            <p:spPr bwMode="auto">
              <a:xfrm>
                <a:off x="624" y="1675"/>
                <a:ext cx="30" cy="12"/>
              </a:xfrm>
              <a:custGeom>
                <a:avLst/>
                <a:gdLst>
                  <a:gd name="T0" fmla="*/ 28 w 30"/>
                  <a:gd name="T1" fmla="*/ 11 h 12"/>
                  <a:gd name="T2" fmla="*/ 30 w 30"/>
                  <a:gd name="T3" fmla="*/ 12 h 12"/>
                  <a:gd name="T4" fmla="*/ 28 w 30"/>
                  <a:gd name="T5" fmla="*/ 12 h 12"/>
                  <a:gd name="T6" fmla="*/ 26 w 30"/>
                  <a:gd name="T7" fmla="*/ 11 h 12"/>
                  <a:gd name="T8" fmla="*/ 24 w 30"/>
                  <a:gd name="T9" fmla="*/ 11 h 12"/>
                  <a:gd name="T10" fmla="*/ 23 w 30"/>
                  <a:gd name="T11" fmla="*/ 11 h 12"/>
                  <a:gd name="T12" fmla="*/ 21 w 30"/>
                  <a:gd name="T13" fmla="*/ 11 h 12"/>
                  <a:gd name="T14" fmla="*/ 19 w 30"/>
                  <a:gd name="T15" fmla="*/ 9 h 12"/>
                  <a:gd name="T16" fmla="*/ 17 w 30"/>
                  <a:gd name="T17" fmla="*/ 9 h 12"/>
                  <a:gd name="T18" fmla="*/ 16 w 30"/>
                  <a:gd name="T19" fmla="*/ 9 h 12"/>
                  <a:gd name="T20" fmla="*/ 14 w 30"/>
                  <a:gd name="T21" fmla="*/ 9 h 12"/>
                  <a:gd name="T22" fmla="*/ 12 w 30"/>
                  <a:gd name="T23" fmla="*/ 7 h 12"/>
                  <a:gd name="T24" fmla="*/ 10 w 30"/>
                  <a:gd name="T25" fmla="*/ 5 h 12"/>
                  <a:gd name="T26" fmla="*/ 9 w 30"/>
                  <a:gd name="T27" fmla="*/ 5 h 12"/>
                  <a:gd name="T28" fmla="*/ 7 w 30"/>
                  <a:gd name="T29" fmla="*/ 5 h 12"/>
                  <a:gd name="T30" fmla="*/ 5 w 30"/>
                  <a:gd name="T31" fmla="*/ 4 h 12"/>
                  <a:gd name="T32" fmla="*/ 3 w 30"/>
                  <a:gd name="T33" fmla="*/ 4 h 12"/>
                  <a:gd name="T34" fmla="*/ 1 w 30"/>
                  <a:gd name="T35" fmla="*/ 2 h 12"/>
                  <a:gd name="T36" fmla="*/ 0 w 30"/>
                  <a:gd name="T37" fmla="*/ 2 h 12"/>
                  <a:gd name="T38" fmla="*/ 0 w 30"/>
                  <a:gd name="T39" fmla="*/ 0 h 12"/>
                  <a:gd name="T40" fmla="*/ 0 w 30"/>
                  <a:gd name="T41" fmla="*/ 2 h 12"/>
                  <a:gd name="T42" fmla="*/ 3 w 30"/>
                  <a:gd name="T43" fmla="*/ 2 h 12"/>
                  <a:gd name="T44" fmla="*/ 5 w 30"/>
                  <a:gd name="T45" fmla="*/ 4 h 12"/>
                  <a:gd name="T46" fmla="*/ 9 w 30"/>
                  <a:gd name="T47" fmla="*/ 5 h 12"/>
                  <a:gd name="T48" fmla="*/ 12 w 30"/>
                  <a:gd name="T49" fmla="*/ 5 h 12"/>
                  <a:gd name="T50" fmla="*/ 14 w 30"/>
                  <a:gd name="T51" fmla="*/ 7 h 12"/>
                  <a:gd name="T52" fmla="*/ 17 w 30"/>
                  <a:gd name="T53" fmla="*/ 9 h 12"/>
                  <a:gd name="T54" fmla="*/ 19 w 30"/>
                  <a:gd name="T55" fmla="*/ 9 h 12"/>
                  <a:gd name="T56" fmla="*/ 21 w 30"/>
                  <a:gd name="T57" fmla="*/ 9 h 12"/>
                  <a:gd name="T58" fmla="*/ 23 w 30"/>
                  <a:gd name="T59" fmla="*/ 11 h 12"/>
                  <a:gd name="T60" fmla="*/ 24 w 30"/>
                  <a:gd name="T61" fmla="*/ 11 h 12"/>
                  <a:gd name="T62" fmla="*/ 26 w 30"/>
                  <a:gd name="T63" fmla="*/ 11 h 12"/>
                  <a:gd name="T64" fmla="*/ 28 w 30"/>
                  <a:gd name="T65" fmla="*/ 11 h 1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"/>
                  <a:gd name="T100" fmla="*/ 0 h 12"/>
                  <a:gd name="T101" fmla="*/ 30 w 30"/>
                  <a:gd name="T102" fmla="*/ 12 h 1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" h="12">
                    <a:moveTo>
                      <a:pt x="28" y="11"/>
                    </a:moveTo>
                    <a:lnTo>
                      <a:pt x="30" y="12"/>
                    </a:lnTo>
                    <a:lnTo>
                      <a:pt x="28" y="12"/>
                    </a:lnTo>
                    <a:lnTo>
                      <a:pt x="26" y="11"/>
                    </a:lnTo>
                    <a:lnTo>
                      <a:pt x="24" y="11"/>
                    </a:lnTo>
                    <a:lnTo>
                      <a:pt x="23" y="11"/>
                    </a:lnTo>
                    <a:lnTo>
                      <a:pt x="21" y="11"/>
                    </a:lnTo>
                    <a:lnTo>
                      <a:pt x="19" y="9"/>
                    </a:lnTo>
                    <a:lnTo>
                      <a:pt x="17" y="9"/>
                    </a:lnTo>
                    <a:lnTo>
                      <a:pt x="16" y="9"/>
                    </a:lnTo>
                    <a:lnTo>
                      <a:pt x="14" y="9"/>
                    </a:lnTo>
                    <a:lnTo>
                      <a:pt x="12" y="7"/>
                    </a:lnTo>
                    <a:lnTo>
                      <a:pt x="10" y="5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4"/>
                    </a:lnTo>
                    <a:lnTo>
                      <a:pt x="9" y="5"/>
                    </a:lnTo>
                    <a:lnTo>
                      <a:pt x="12" y="5"/>
                    </a:lnTo>
                    <a:lnTo>
                      <a:pt x="14" y="7"/>
                    </a:lnTo>
                    <a:lnTo>
                      <a:pt x="17" y="9"/>
                    </a:lnTo>
                    <a:lnTo>
                      <a:pt x="19" y="9"/>
                    </a:lnTo>
                    <a:lnTo>
                      <a:pt x="21" y="9"/>
                    </a:lnTo>
                    <a:lnTo>
                      <a:pt x="23" y="11"/>
                    </a:lnTo>
                    <a:lnTo>
                      <a:pt x="24" y="11"/>
                    </a:lnTo>
                    <a:lnTo>
                      <a:pt x="26" y="11"/>
                    </a:lnTo>
                    <a:lnTo>
                      <a:pt x="28" y="1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29" name="Freeform 362"/>
              <p:cNvSpPr>
                <a:spLocks/>
              </p:cNvSpPr>
              <p:nvPr/>
            </p:nvSpPr>
            <p:spPr bwMode="auto">
              <a:xfrm>
                <a:off x="624" y="1677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28 w 30"/>
                  <a:gd name="T3" fmla="*/ 12 h 12"/>
                  <a:gd name="T4" fmla="*/ 26 w 30"/>
                  <a:gd name="T5" fmla="*/ 10 h 12"/>
                  <a:gd name="T6" fmla="*/ 24 w 30"/>
                  <a:gd name="T7" fmla="*/ 10 h 12"/>
                  <a:gd name="T8" fmla="*/ 23 w 30"/>
                  <a:gd name="T9" fmla="*/ 9 h 12"/>
                  <a:gd name="T10" fmla="*/ 21 w 30"/>
                  <a:gd name="T11" fmla="*/ 9 h 12"/>
                  <a:gd name="T12" fmla="*/ 19 w 30"/>
                  <a:gd name="T13" fmla="*/ 9 h 12"/>
                  <a:gd name="T14" fmla="*/ 17 w 30"/>
                  <a:gd name="T15" fmla="*/ 9 h 12"/>
                  <a:gd name="T16" fmla="*/ 16 w 30"/>
                  <a:gd name="T17" fmla="*/ 7 h 12"/>
                  <a:gd name="T18" fmla="*/ 14 w 30"/>
                  <a:gd name="T19" fmla="*/ 7 h 12"/>
                  <a:gd name="T20" fmla="*/ 12 w 30"/>
                  <a:gd name="T21" fmla="*/ 7 h 12"/>
                  <a:gd name="T22" fmla="*/ 10 w 30"/>
                  <a:gd name="T23" fmla="*/ 5 h 12"/>
                  <a:gd name="T24" fmla="*/ 9 w 30"/>
                  <a:gd name="T25" fmla="*/ 5 h 12"/>
                  <a:gd name="T26" fmla="*/ 7 w 30"/>
                  <a:gd name="T27" fmla="*/ 3 h 12"/>
                  <a:gd name="T28" fmla="*/ 5 w 30"/>
                  <a:gd name="T29" fmla="*/ 3 h 12"/>
                  <a:gd name="T30" fmla="*/ 3 w 30"/>
                  <a:gd name="T31" fmla="*/ 3 h 12"/>
                  <a:gd name="T32" fmla="*/ 1 w 30"/>
                  <a:gd name="T33" fmla="*/ 2 h 12"/>
                  <a:gd name="T34" fmla="*/ 0 w 30"/>
                  <a:gd name="T35" fmla="*/ 0 h 12"/>
                  <a:gd name="T36" fmla="*/ 3 w 30"/>
                  <a:gd name="T37" fmla="*/ 2 h 12"/>
                  <a:gd name="T38" fmla="*/ 5 w 30"/>
                  <a:gd name="T39" fmla="*/ 2 h 12"/>
                  <a:gd name="T40" fmla="*/ 5 w 30"/>
                  <a:gd name="T41" fmla="*/ 3 h 12"/>
                  <a:gd name="T42" fmla="*/ 9 w 30"/>
                  <a:gd name="T43" fmla="*/ 3 h 12"/>
                  <a:gd name="T44" fmla="*/ 12 w 30"/>
                  <a:gd name="T45" fmla="*/ 5 h 12"/>
                  <a:gd name="T46" fmla="*/ 14 w 30"/>
                  <a:gd name="T47" fmla="*/ 7 h 12"/>
                  <a:gd name="T48" fmla="*/ 17 w 30"/>
                  <a:gd name="T49" fmla="*/ 7 h 12"/>
                  <a:gd name="T50" fmla="*/ 19 w 30"/>
                  <a:gd name="T51" fmla="*/ 7 h 12"/>
                  <a:gd name="T52" fmla="*/ 21 w 30"/>
                  <a:gd name="T53" fmla="*/ 9 h 12"/>
                  <a:gd name="T54" fmla="*/ 23 w 30"/>
                  <a:gd name="T55" fmla="*/ 9 h 12"/>
                  <a:gd name="T56" fmla="*/ 24 w 30"/>
                  <a:gd name="T57" fmla="*/ 9 h 12"/>
                  <a:gd name="T58" fmla="*/ 26 w 30"/>
                  <a:gd name="T59" fmla="*/ 10 h 12"/>
                  <a:gd name="T60" fmla="*/ 28 w 30"/>
                  <a:gd name="T61" fmla="*/ 10 h 12"/>
                  <a:gd name="T62" fmla="*/ 30 w 30"/>
                  <a:gd name="T63" fmla="*/ 12 h 1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"/>
                  <a:gd name="T97" fmla="*/ 0 h 12"/>
                  <a:gd name="T98" fmla="*/ 30 w 30"/>
                  <a:gd name="T99" fmla="*/ 12 h 1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" h="12">
                    <a:moveTo>
                      <a:pt x="30" y="12"/>
                    </a:moveTo>
                    <a:lnTo>
                      <a:pt x="28" y="12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19" y="9"/>
                    </a:lnTo>
                    <a:lnTo>
                      <a:pt x="17" y="9"/>
                    </a:lnTo>
                    <a:lnTo>
                      <a:pt x="16" y="7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0" y="5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9" y="3"/>
                    </a:lnTo>
                    <a:lnTo>
                      <a:pt x="12" y="5"/>
                    </a:lnTo>
                    <a:lnTo>
                      <a:pt x="14" y="7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21" y="9"/>
                    </a:lnTo>
                    <a:lnTo>
                      <a:pt x="23" y="9"/>
                    </a:lnTo>
                    <a:lnTo>
                      <a:pt x="24" y="9"/>
                    </a:lnTo>
                    <a:lnTo>
                      <a:pt x="26" y="10"/>
                    </a:lnTo>
                    <a:lnTo>
                      <a:pt x="28" y="10"/>
                    </a:lnTo>
                    <a:lnTo>
                      <a:pt x="30" y="1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0" name="Freeform 363"/>
              <p:cNvSpPr>
                <a:spLocks/>
              </p:cNvSpPr>
              <p:nvPr/>
            </p:nvSpPr>
            <p:spPr bwMode="auto">
              <a:xfrm>
                <a:off x="627" y="1680"/>
                <a:ext cx="28" cy="9"/>
              </a:xfrm>
              <a:custGeom>
                <a:avLst/>
                <a:gdLst>
                  <a:gd name="T0" fmla="*/ 28 w 28"/>
                  <a:gd name="T1" fmla="*/ 9 h 9"/>
                  <a:gd name="T2" fmla="*/ 27 w 28"/>
                  <a:gd name="T3" fmla="*/ 9 h 9"/>
                  <a:gd name="T4" fmla="*/ 25 w 28"/>
                  <a:gd name="T5" fmla="*/ 9 h 9"/>
                  <a:gd name="T6" fmla="*/ 23 w 28"/>
                  <a:gd name="T7" fmla="*/ 9 h 9"/>
                  <a:gd name="T8" fmla="*/ 21 w 28"/>
                  <a:gd name="T9" fmla="*/ 9 h 9"/>
                  <a:gd name="T10" fmla="*/ 20 w 28"/>
                  <a:gd name="T11" fmla="*/ 7 h 9"/>
                  <a:gd name="T12" fmla="*/ 18 w 28"/>
                  <a:gd name="T13" fmla="*/ 6 h 9"/>
                  <a:gd name="T14" fmla="*/ 16 w 28"/>
                  <a:gd name="T15" fmla="*/ 6 h 9"/>
                  <a:gd name="T16" fmla="*/ 14 w 28"/>
                  <a:gd name="T17" fmla="*/ 6 h 9"/>
                  <a:gd name="T18" fmla="*/ 13 w 28"/>
                  <a:gd name="T19" fmla="*/ 6 h 9"/>
                  <a:gd name="T20" fmla="*/ 11 w 28"/>
                  <a:gd name="T21" fmla="*/ 4 h 9"/>
                  <a:gd name="T22" fmla="*/ 9 w 28"/>
                  <a:gd name="T23" fmla="*/ 4 h 9"/>
                  <a:gd name="T24" fmla="*/ 7 w 28"/>
                  <a:gd name="T25" fmla="*/ 4 h 9"/>
                  <a:gd name="T26" fmla="*/ 6 w 28"/>
                  <a:gd name="T27" fmla="*/ 2 h 9"/>
                  <a:gd name="T28" fmla="*/ 4 w 28"/>
                  <a:gd name="T29" fmla="*/ 2 h 9"/>
                  <a:gd name="T30" fmla="*/ 2 w 28"/>
                  <a:gd name="T31" fmla="*/ 0 h 9"/>
                  <a:gd name="T32" fmla="*/ 0 w 28"/>
                  <a:gd name="T33" fmla="*/ 0 h 9"/>
                  <a:gd name="T34" fmla="*/ 2 w 28"/>
                  <a:gd name="T35" fmla="*/ 0 h 9"/>
                  <a:gd name="T36" fmla="*/ 6 w 28"/>
                  <a:gd name="T37" fmla="*/ 2 h 9"/>
                  <a:gd name="T38" fmla="*/ 9 w 28"/>
                  <a:gd name="T39" fmla="*/ 4 h 9"/>
                  <a:gd name="T40" fmla="*/ 11 w 28"/>
                  <a:gd name="T41" fmla="*/ 4 h 9"/>
                  <a:gd name="T42" fmla="*/ 14 w 28"/>
                  <a:gd name="T43" fmla="*/ 6 h 9"/>
                  <a:gd name="T44" fmla="*/ 16 w 28"/>
                  <a:gd name="T45" fmla="*/ 6 h 9"/>
                  <a:gd name="T46" fmla="*/ 18 w 28"/>
                  <a:gd name="T47" fmla="*/ 6 h 9"/>
                  <a:gd name="T48" fmla="*/ 20 w 28"/>
                  <a:gd name="T49" fmla="*/ 6 h 9"/>
                  <a:gd name="T50" fmla="*/ 21 w 28"/>
                  <a:gd name="T51" fmla="*/ 7 h 9"/>
                  <a:gd name="T52" fmla="*/ 23 w 28"/>
                  <a:gd name="T53" fmla="*/ 7 h 9"/>
                  <a:gd name="T54" fmla="*/ 25 w 28"/>
                  <a:gd name="T55" fmla="*/ 9 h 9"/>
                  <a:gd name="T56" fmla="*/ 27 w 28"/>
                  <a:gd name="T57" fmla="*/ 9 h 9"/>
                  <a:gd name="T58" fmla="*/ 28 w 28"/>
                  <a:gd name="T59" fmla="*/ 9 h 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8"/>
                  <a:gd name="T91" fmla="*/ 0 h 9"/>
                  <a:gd name="T92" fmla="*/ 28 w 28"/>
                  <a:gd name="T93" fmla="*/ 9 h 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8" h="9">
                    <a:moveTo>
                      <a:pt x="28" y="9"/>
                    </a:moveTo>
                    <a:lnTo>
                      <a:pt x="27" y="9"/>
                    </a:lnTo>
                    <a:lnTo>
                      <a:pt x="25" y="9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20" y="7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2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4" y="6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21" y="7"/>
                    </a:lnTo>
                    <a:lnTo>
                      <a:pt x="23" y="7"/>
                    </a:lnTo>
                    <a:lnTo>
                      <a:pt x="25" y="9"/>
                    </a:lnTo>
                    <a:lnTo>
                      <a:pt x="27" y="9"/>
                    </a:lnTo>
                    <a:lnTo>
                      <a:pt x="28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1" name="Freeform 364"/>
              <p:cNvSpPr>
                <a:spLocks/>
              </p:cNvSpPr>
              <p:nvPr/>
            </p:nvSpPr>
            <p:spPr bwMode="auto">
              <a:xfrm>
                <a:off x="629" y="1680"/>
                <a:ext cx="28" cy="13"/>
              </a:xfrm>
              <a:custGeom>
                <a:avLst/>
                <a:gdLst>
                  <a:gd name="T0" fmla="*/ 28 w 28"/>
                  <a:gd name="T1" fmla="*/ 11 h 13"/>
                  <a:gd name="T2" fmla="*/ 28 w 28"/>
                  <a:gd name="T3" fmla="*/ 13 h 13"/>
                  <a:gd name="T4" fmla="*/ 26 w 28"/>
                  <a:gd name="T5" fmla="*/ 11 h 13"/>
                  <a:gd name="T6" fmla="*/ 25 w 28"/>
                  <a:gd name="T7" fmla="*/ 11 h 13"/>
                  <a:gd name="T8" fmla="*/ 23 w 28"/>
                  <a:gd name="T9" fmla="*/ 9 h 13"/>
                  <a:gd name="T10" fmla="*/ 21 w 28"/>
                  <a:gd name="T11" fmla="*/ 9 h 13"/>
                  <a:gd name="T12" fmla="*/ 19 w 28"/>
                  <a:gd name="T13" fmla="*/ 9 h 13"/>
                  <a:gd name="T14" fmla="*/ 18 w 28"/>
                  <a:gd name="T15" fmla="*/ 9 h 13"/>
                  <a:gd name="T16" fmla="*/ 16 w 28"/>
                  <a:gd name="T17" fmla="*/ 7 h 13"/>
                  <a:gd name="T18" fmla="*/ 14 w 28"/>
                  <a:gd name="T19" fmla="*/ 7 h 13"/>
                  <a:gd name="T20" fmla="*/ 12 w 28"/>
                  <a:gd name="T21" fmla="*/ 6 h 13"/>
                  <a:gd name="T22" fmla="*/ 11 w 28"/>
                  <a:gd name="T23" fmla="*/ 6 h 13"/>
                  <a:gd name="T24" fmla="*/ 9 w 28"/>
                  <a:gd name="T25" fmla="*/ 6 h 13"/>
                  <a:gd name="T26" fmla="*/ 7 w 28"/>
                  <a:gd name="T27" fmla="*/ 4 h 13"/>
                  <a:gd name="T28" fmla="*/ 5 w 28"/>
                  <a:gd name="T29" fmla="*/ 4 h 13"/>
                  <a:gd name="T30" fmla="*/ 4 w 28"/>
                  <a:gd name="T31" fmla="*/ 4 h 13"/>
                  <a:gd name="T32" fmla="*/ 2 w 28"/>
                  <a:gd name="T33" fmla="*/ 4 h 13"/>
                  <a:gd name="T34" fmla="*/ 0 w 28"/>
                  <a:gd name="T35" fmla="*/ 2 h 13"/>
                  <a:gd name="T36" fmla="*/ 0 w 28"/>
                  <a:gd name="T37" fmla="*/ 0 h 13"/>
                  <a:gd name="T38" fmla="*/ 0 w 28"/>
                  <a:gd name="T39" fmla="*/ 2 h 13"/>
                  <a:gd name="T40" fmla="*/ 4 w 28"/>
                  <a:gd name="T41" fmla="*/ 2 h 13"/>
                  <a:gd name="T42" fmla="*/ 4 w 28"/>
                  <a:gd name="T43" fmla="*/ 4 h 13"/>
                  <a:gd name="T44" fmla="*/ 7 w 28"/>
                  <a:gd name="T45" fmla="*/ 4 h 13"/>
                  <a:gd name="T46" fmla="*/ 9 w 28"/>
                  <a:gd name="T47" fmla="*/ 4 h 13"/>
                  <a:gd name="T48" fmla="*/ 9 w 28"/>
                  <a:gd name="T49" fmla="*/ 6 h 13"/>
                  <a:gd name="T50" fmla="*/ 12 w 28"/>
                  <a:gd name="T51" fmla="*/ 6 h 13"/>
                  <a:gd name="T52" fmla="*/ 14 w 28"/>
                  <a:gd name="T53" fmla="*/ 6 h 13"/>
                  <a:gd name="T54" fmla="*/ 16 w 28"/>
                  <a:gd name="T55" fmla="*/ 7 h 13"/>
                  <a:gd name="T56" fmla="*/ 18 w 28"/>
                  <a:gd name="T57" fmla="*/ 7 h 13"/>
                  <a:gd name="T58" fmla="*/ 19 w 28"/>
                  <a:gd name="T59" fmla="*/ 9 h 13"/>
                  <a:gd name="T60" fmla="*/ 21 w 28"/>
                  <a:gd name="T61" fmla="*/ 9 h 13"/>
                  <a:gd name="T62" fmla="*/ 23 w 28"/>
                  <a:gd name="T63" fmla="*/ 9 h 13"/>
                  <a:gd name="T64" fmla="*/ 25 w 28"/>
                  <a:gd name="T65" fmla="*/ 9 h 13"/>
                  <a:gd name="T66" fmla="*/ 26 w 28"/>
                  <a:gd name="T67" fmla="*/ 11 h 13"/>
                  <a:gd name="T68" fmla="*/ 28 w 28"/>
                  <a:gd name="T69" fmla="*/ 11 h 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8"/>
                  <a:gd name="T106" fmla="*/ 0 h 13"/>
                  <a:gd name="T107" fmla="*/ 28 w 28"/>
                  <a:gd name="T108" fmla="*/ 13 h 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8" h="13">
                    <a:moveTo>
                      <a:pt x="28" y="11"/>
                    </a:moveTo>
                    <a:lnTo>
                      <a:pt x="28" y="13"/>
                    </a:lnTo>
                    <a:lnTo>
                      <a:pt x="26" y="11"/>
                    </a:lnTo>
                    <a:lnTo>
                      <a:pt x="25" y="11"/>
                    </a:lnTo>
                    <a:lnTo>
                      <a:pt x="23" y="9"/>
                    </a:lnTo>
                    <a:lnTo>
                      <a:pt x="21" y="9"/>
                    </a:lnTo>
                    <a:lnTo>
                      <a:pt x="19" y="9"/>
                    </a:lnTo>
                    <a:lnTo>
                      <a:pt x="18" y="9"/>
                    </a:lnTo>
                    <a:lnTo>
                      <a:pt x="16" y="7"/>
                    </a:lnTo>
                    <a:lnTo>
                      <a:pt x="14" y="7"/>
                    </a:lnTo>
                    <a:lnTo>
                      <a:pt x="12" y="6"/>
                    </a:lnTo>
                    <a:lnTo>
                      <a:pt x="11" y="6"/>
                    </a:lnTo>
                    <a:lnTo>
                      <a:pt x="9" y="6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9" y="6"/>
                    </a:lnTo>
                    <a:lnTo>
                      <a:pt x="12" y="6"/>
                    </a:lnTo>
                    <a:lnTo>
                      <a:pt x="14" y="6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19" y="9"/>
                    </a:lnTo>
                    <a:lnTo>
                      <a:pt x="21" y="9"/>
                    </a:lnTo>
                    <a:lnTo>
                      <a:pt x="23" y="9"/>
                    </a:lnTo>
                    <a:lnTo>
                      <a:pt x="25" y="9"/>
                    </a:lnTo>
                    <a:lnTo>
                      <a:pt x="26" y="11"/>
                    </a:lnTo>
                    <a:lnTo>
                      <a:pt x="28" y="1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2" name="Freeform 365"/>
              <p:cNvSpPr>
                <a:spLocks/>
              </p:cNvSpPr>
              <p:nvPr/>
            </p:nvSpPr>
            <p:spPr bwMode="auto">
              <a:xfrm>
                <a:off x="629" y="1684"/>
                <a:ext cx="30" cy="9"/>
              </a:xfrm>
              <a:custGeom>
                <a:avLst/>
                <a:gdLst>
                  <a:gd name="T0" fmla="*/ 30 w 30"/>
                  <a:gd name="T1" fmla="*/ 9 h 9"/>
                  <a:gd name="T2" fmla="*/ 28 w 30"/>
                  <a:gd name="T3" fmla="*/ 9 h 9"/>
                  <a:gd name="T4" fmla="*/ 26 w 30"/>
                  <a:gd name="T5" fmla="*/ 9 h 9"/>
                  <a:gd name="T6" fmla="*/ 25 w 30"/>
                  <a:gd name="T7" fmla="*/ 9 h 9"/>
                  <a:gd name="T8" fmla="*/ 23 w 30"/>
                  <a:gd name="T9" fmla="*/ 7 h 9"/>
                  <a:gd name="T10" fmla="*/ 21 w 30"/>
                  <a:gd name="T11" fmla="*/ 7 h 9"/>
                  <a:gd name="T12" fmla="*/ 19 w 30"/>
                  <a:gd name="T13" fmla="*/ 5 h 9"/>
                  <a:gd name="T14" fmla="*/ 18 w 30"/>
                  <a:gd name="T15" fmla="*/ 5 h 9"/>
                  <a:gd name="T16" fmla="*/ 16 w 30"/>
                  <a:gd name="T17" fmla="*/ 5 h 9"/>
                  <a:gd name="T18" fmla="*/ 14 w 30"/>
                  <a:gd name="T19" fmla="*/ 5 h 9"/>
                  <a:gd name="T20" fmla="*/ 12 w 30"/>
                  <a:gd name="T21" fmla="*/ 3 h 9"/>
                  <a:gd name="T22" fmla="*/ 11 w 30"/>
                  <a:gd name="T23" fmla="*/ 2 h 9"/>
                  <a:gd name="T24" fmla="*/ 9 w 30"/>
                  <a:gd name="T25" fmla="*/ 2 h 9"/>
                  <a:gd name="T26" fmla="*/ 7 w 30"/>
                  <a:gd name="T27" fmla="*/ 2 h 9"/>
                  <a:gd name="T28" fmla="*/ 5 w 30"/>
                  <a:gd name="T29" fmla="*/ 2 h 9"/>
                  <a:gd name="T30" fmla="*/ 4 w 30"/>
                  <a:gd name="T31" fmla="*/ 0 h 9"/>
                  <a:gd name="T32" fmla="*/ 2 w 30"/>
                  <a:gd name="T33" fmla="*/ 0 h 9"/>
                  <a:gd name="T34" fmla="*/ 0 w 30"/>
                  <a:gd name="T35" fmla="*/ 0 h 9"/>
                  <a:gd name="T36" fmla="*/ 4 w 30"/>
                  <a:gd name="T37" fmla="*/ 0 h 9"/>
                  <a:gd name="T38" fmla="*/ 7 w 30"/>
                  <a:gd name="T39" fmla="*/ 0 h 9"/>
                  <a:gd name="T40" fmla="*/ 9 w 30"/>
                  <a:gd name="T41" fmla="*/ 2 h 9"/>
                  <a:gd name="T42" fmla="*/ 12 w 30"/>
                  <a:gd name="T43" fmla="*/ 2 h 9"/>
                  <a:gd name="T44" fmla="*/ 14 w 30"/>
                  <a:gd name="T45" fmla="*/ 3 h 9"/>
                  <a:gd name="T46" fmla="*/ 16 w 30"/>
                  <a:gd name="T47" fmla="*/ 3 h 9"/>
                  <a:gd name="T48" fmla="*/ 18 w 30"/>
                  <a:gd name="T49" fmla="*/ 5 h 9"/>
                  <a:gd name="T50" fmla="*/ 21 w 30"/>
                  <a:gd name="T51" fmla="*/ 5 h 9"/>
                  <a:gd name="T52" fmla="*/ 23 w 30"/>
                  <a:gd name="T53" fmla="*/ 5 h 9"/>
                  <a:gd name="T54" fmla="*/ 25 w 30"/>
                  <a:gd name="T55" fmla="*/ 7 h 9"/>
                  <a:gd name="T56" fmla="*/ 26 w 30"/>
                  <a:gd name="T57" fmla="*/ 7 h 9"/>
                  <a:gd name="T58" fmla="*/ 28 w 30"/>
                  <a:gd name="T59" fmla="*/ 9 h 9"/>
                  <a:gd name="T60" fmla="*/ 30 w 30"/>
                  <a:gd name="T61" fmla="*/ 9 h 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0"/>
                  <a:gd name="T94" fmla="*/ 0 h 9"/>
                  <a:gd name="T95" fmla="*/ 30 w 30"/>
                  <a:gd name="T96" fmla="*/ 9 h 9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0" h="9">
                    <a:moveTo>
                      <a:pt x="30" y="9"/>
                    </a:moveTo>
                    <a:lnTo>
                      <a:pt x="28" y="9"/>
                    </a:lnTo>
                    <a:lnTo>
                      <a:pt x="26" y="9"/>
                    </a:lnTo>
                    <a:lnTo>
                      <a:pt x="25" y="9"/>
                    </a:lnTo>
                    <a:lnTo>
                      <a:pt x="23" y="7"/>
                    </a:lnTo>
                    <a:lnTo>
                      <a:pt x="21" y="7"/>
                    </a:lnTo>
                    <a:lnTo>
                      <a:pt x="19" y="5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2" y="3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9" y="2"/>
                    </a:lnTo>
                    <a:lnTo>
                      <a:pt x="12" y="2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8" y="5"/>
                    </a:lnTo>
                    <a:lnTo>
                      <a:pt x="21" y="5"/>
                    </a:lnTo>
                    <a:lnTo>
                      <a:pt x="23" y="5"/>
                    </a:lnTo>
                    <a:lnTo>
                      <a:pt x="25" y="7"/>
                    </a:lnTo>
                    <a:lnTo>
                      <a:pt x="26" y="7"/>
                    </a:lnTo>
                    <a:lnTo>
                      <a:pt x="28" y="9"/>
                    </a:lnTo>
                    <a:lnTo>
                      <a:pt x="30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3" name="Freeform 366"/>
              <p:cNvSpPr>
                <a:spLocks/>
              </p:cNvSpPr>
              <p:nvPr/>
            </p:nvSpPr>
            <p:spPr bwMode="auto">
              <a:xfrm>
                <a:off x="633" y="1684"/>
                <a:ext cx="29" cy="10"/>
              </a:xfrm>
              <a:custGeom>
                <a:avLst/>
                <a:gdLst>
                  <a:gd name="T0" fmla="*/ 28 w 29"/>
                  <a:gd name="T1" fmla="*/ 9 h 10"/>
                  <a:gd name="T2" fmla="*/ 29 w 29"/>
                  <a:gd name="T3" fmla="*/ 10 h 10"/>
                  <a:gd name="T4" fmla="*/ 28 w 29"/>
                  <a:gd name="T5" fmla="*/ 10 h 10"/>
                  <a:gd name="T6" fmla="*/ 26 w 29"/>
                  <a:gd name="T7" fmla="*/ 10 h 10"/>
                  <a:gd name="T8" fmla="*/ 24 w 29"/>
                  <a:gd name="T9" fmla="*/ 9 h 10"/>
                  <a:gd name="T10" fmla="*/ 22 w 29"/>
                  <a:gd name="T11" fmla="*/ 9 h 10"/>
                  <a:gd name="T12" fmla="*/ 21 w 29"/>
                  <a:gd name="T13" fmla="*/ 9 h 10"/>
                  <a:gd name="T14" fmla="*/ 19 w 29"/>
                  <a:gd name="T15" fmla="*/ 9 h 10"/>
                  <a:gd name="T16" fmla="*/ 17 w 29"/>
                  <a:gd name="T17" fmla="*/ 7 h 10"/>
                  <a:gd name="T18" fmla="*/ 15 w 29"/>
                  <a:gd name="T19" fmla="*/ 7 h 10"/>
                  <a:gd name="T20" fmla="*/ 14 w 29"/>
                  <a:gd name="T21" fmla="*/ 5 h 10"/>
                  <a:gd name="T22" fmla="*/ 12 w 29"/>
                  <a:gd name="T23" fmla="*/ 5 h 10"/>
                  <a:gd name="T24" fmla="*/ 10 w 29"/>
                  <a:gd name="T25" fmla="*/ 5 h 10"/>
                  <a:gd name="T26" fmla="*/ 8 w 29"/>
                  <a:gd name="T27" fmla="*/ 5 h 10"/>
                  <a:gd name="T28" fmla="*/ 7 w 29"/>
                  <a:gd name="T29" fmla="*/ 3 h 10"/>
                  <a:gd name="T30" fmla="*/ 5 w 29"/>
                  <a:gd name="T31" fmla="*/ 3 h 10"/>
                  <a:gd name="T32" fmla="*/ 3 w 29"/>
                  <a:gd name="T33" fmla="*/ 2 h 10"/>
                  <a:gd name="T34" fmla="*/ 1 w 29"/>
                  <a:gd name="T35" fmla="*/ 2 h 10"/>
                  <a:gd name="T36" fmla="*/ 0 w 29"/>
                  <a:gd name="T37" fmla="*/ 2 h 10"/>
                  <a:gd name="T38" fmla="*/ 0 w 29"/>
                  <a:gd name="T39" fmla="*/ 0 h 10"/>
                  <a:gd name="T40" fmla="*/ 0 w 29"/>
                  <a:gd name="T41" fmla="*/ 2 h 10"/>
                  <a:gd name="T42" fmla="*/ 3 w 29"/>
                  <a:gd name="T43" fmla="*/ 2 h 10"/>
                  <a:gd name="T44" fmla="*/ 5 w 29"/>
                  <a:gd name="T45" fmla="*/ 2 h 10"/>
                  <a:gd name="T46" fmla="*/ 8 w 29"/>
                  <a:gd name="T47" fmla="*/ 3 h 10"/>
                  <a:gd name="T48" fmla="*/ 8 w 29"/>
                  <a:gd name="T49" fmla="*/ 5 h 10"/>
                  <a:gd name="T50" fmla="*/ 12 w 29"/>
                  <a:gd name="T51" fmla="*/ 5 h 10"/>
                  <a:gd name="T52" fmla="*/ 14 w 29"/>
                  <a:gd name="T53" fmla="*/ 5 h 10"/>
                  <a:gd name="T54" fmla="*/ 17 w 29"/>
                  <a:gd name="T55" fmla="*/ 7 h 10"/>
                  <a:gd name="T56" fmla="*/ 19 w 29"/>
                  <a:gd name="T57" fmla="*/ 7 h 10"/>
                  <a:gd name="T58" fmla="*/ 21 w 29"/>
                  <a:gd name="T59" fmla="*/ 9 h 10"/>
                  <a:gd name="T60" fmla="*/ 22 w 29"/>
                  <a:gd name="T61" fmla="*/ 9 h 10"/>
                  <a:gd name="T62" fmla="*/ 24 w 29"/>
                  <a:gd name="T63" fmla="*/ 9 h 10"/>
                  <a:gd name="T64" fmla="*/ 26 w 29"/>
                  <a:gd name="T65" fmla="*/ 9 h 10"/>
                  <a:gd name="T66" fmla="*/ 28 w 29"/>
                  <a:gd name="T67" fmla="*/ 9 h 1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9"/>
                  <a:gd name="T103" fmla="*/ 0 h 10"/>
                  <a:gd name="T104" fmla="*/ 29 w 29"/>
                  <a:gd name="T105" fmla="*/ 10 h 1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9" h="10">
                    <a:moveTo>
                      <a:pt x="28" y="9"/>
                    </a:moveTo>
                    <a:lnTo>
                      <a:pt x="29" y="10"/>
                    </a:lnTo>
                    <a:lnTo>
                      <a:pt x="28" y="10"/>
                    </a:lnTo>
                    <a:lnTo>
                      <a:pt x="26" y="10"/>
                    </a:lnTo>
                    <a:lnTo>
                      <a:pt x="24" y="9"/>
                    </a:lnTo>
                    <a:lnTo>
                      <a:pt x="22" y="9"/>
                    </a:lnTo>
                    <a:lnTo>
                      <a:pt x="21" y="9"/>
                    </a:lnTo>
                    <a:lnTo>
                      <a:pt x="19" y="9"/>
                    </a:lnTo>
                    <a:lnTo>
                      <a:pt x="17" y="7"/>
                    </a:lnTo>
                    <a:lnTo>
                      <a:pt x="15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8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21" y="9"/>
                    </a:lnTo>
                    <a:lnTo>
                      <a:pt x="22" y="9"/>
                    </a:lnTo>
                    <a:lnTo>
                      <a:pt x="24" y="9"/>
                    </a:lnTo>
                    <a:lnTo>
                      <a:pt x="26" y="9"/>
                    </a:lnTo>
                    <a:lnTo>
                      <a:pt x="28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4" name="Freeform 367"/>
              <p:cNvSpPr>
                <a:spLocks/>
              </p:cNvSpPr>
              <p:nvPr/>
            </p:nvSpPr>
            <p:spPr bwMode="auto">
              <a:xfrm>
                <a:off x="633" y="1686"/>
                <a:ext cx="29" cy="8"/>
              </a:xfrm>
              <a:custGeom>
                <a:avLst/>
                <a:gdLst>
                  <a:gd name="T0" fmla="*/ 29 w 29"/>
                  <a:gd name="T1" fmla="*/ 8 h 8"/>
                  <a:gd name="T2" fmla="*/ 28 w 29"/>
                  <a:gd name="T3" fmla="*/ 8 h 8"/>
                  <a:gd name="T4" fmla="*/ 26 w 29"/>
                  <a:gd name="T5" fmla="*/ 8 h 8"/>
                  <a:gd name="T6" fmla="*/ 24 w 29"/>
                  <a:gd name="T7" fmla="*/ 8 h 8"/>
                  <a:gd name="T8" fmla="*/ 22 w 29"/>
                  <a:gd name="T9" fmla="*/ 8 h 8"/>
                  <a:gd name="T10" fmla="*/ 21 w 29"/>
                  <a:gd name="T11" fmla="*/ 7 h 8"/>
                  <a:gd name="T12" fmla="*/ 19 w 29"/>
                  <a:gd name="T13" fmla="*/ 7 h 8"/>
                  <a:gd name="T14" fmla="*/ 17 w 29"/>
                  <a:gd name="T15" fmla="*/ 7 h 8"/>
                  <a:gd name="T16" fmla="*/ 15 w 29"/>
                  <a:gd name="T17" fmla="*/ 7 h 8"/>
                  <a:gd name="T18" fmla="*/ 14 w 29"/>
                  <a:gd name="T19" fmla="*/ 5 h 8"/>
                  <a:gd name="T20" fmla="*/ 12 w 29"/>
                  <a:gd name="T21" fmla="*/ 5 h 8"/>
                  <a:gd name="T22" fmla="*/ 10 w 29"/>
                  <a:gd name="T23" fmla="*/ 3 h 8"/>
                  <a:gd name="T24" fmla="*/ 8 w 29"/>
                  <a:gd name="T25" fmla="*/ 3 h 8"/>
                  <a:gd name="T26" fmla="*/ 7 w 29"/>
                  <a:gd name="T27" fmla="*/ 3 h 8"/>
                  <a:gd name="T28" fmla="*/ 5 w 29"/>
                  <a:gd name="T29" fmla="*/ 1 h 8"/>
                  <a:gd name="T30" fmla="*/ 3 w 29"/>
                  <a:gd name="T31" fmla="*/ 1 h 8"/>
                  <a:gd name="T32" fmla="*/ 1 w 29"/>
                  <a:gd name="T33" fmla="*/ 0 h 8"/>
                  <a:gd name="T34" fmla="*/ 0 w 29"/>
                  <a:gd name="T35" fmla="*/ 0 h 8"/>
                  <a:gd name="T36" fmla="*/ 3 w 29"/>
                  <a:gd name="T37" fmla="*/ 0 h 8"/>
                  <a:gd name="T38" fmla="*/ 3 w 29"/>
                  <a:gd name="T39" fmla="*/ 1 h 8"/>
                  <a:gd name="T40" fmla="*/ 5 w 29"/>
                  <a:gd name="T41" fmla="*/ 1 h 8"/>
                  <a:gd name="T42" fmla="*/ 8 w 29"/>
                  <a:gd name="T43" fmla="*/ 3 h 8"/>
                  <a:gd name="T44" fmla="*/ 12 w 29"/>
                  <a:gd name="T45" fmla="*/ 3 h 8"/>
                  <a:gd name="T46" fmla="*/ 14 w 29"/>
                  <a:gd name="T47" fmla="*/ 3 h 8"/>
                  <a:gd name="T48" fmla="*/ 14 w 29"/>
                  <a:gd name="T49" fmla="*/ 5 h 8"/>
                  <a:gd name="T50" fmla="*/ 17 w 29"/>
                  <a:gd name="T51" fmla="*/ 5 h 8"/>
                  <a:gd name="T52" fmla="*/ 17 w 29"/>
                  <a:gd name="T53" fmla="*/ 7 h 8"/>
                  <a:gd name="T54" fmla="*/ 21 w 29"/>
                  <a:gd name="T55" fmla="*/ 7 h 8"/>
                  <a:gd name="T56" fmla="*/ 22 w 29"/>
                  <a:gd name="T57" fmla="*/ 7 h 8"/>
                  <a:gd name="T58" fmla="*/ 26 w 29"/>
                  <a:gd name="T59" fmla="*/ 8 h 8"/>
                  <a:gd name="T60" fmla="*/ 28 w 29"/>
                  <a:gd name="T61" fmla="*/ 8 h 8"/>
                  <a:gd name="T62" fmla="*/ 29 w 29"/>
                  <a:gd name="T63" fmla="*/ 8 h 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9"/>
                  <a:gd name="T97" fmla="*/ 0 h 8"/>
                  <a:gd name="T98" fmla="*/ 29 w 29"/>
                  <a:gd name="T99" fmla="*/ 8 h 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9" h="8">
                    <a:moveTo>
                      <a:pt x="29" y="8"/>
                    </a:moveTo>
                    <a:lnTo>
                      <a:pt x="28" y="8"/>
                    </a:lnTo>
                    <a:lnTo>
                      <a:pt x="26" y="8"/>
                    </a:lnTo>
                    <a:lnTo>
                      <a:pt x="24" y="8"/>
                    </a:lnTo>
                    <a:lnTo>
                      <a:pt x="22" y="8"/>
                    </a:lnTo>
                    <a:lnTo>
                      <a:pt x="21" y="7"/>
                    </a:lnTo>
                    <a:lnTo>
                      <a:pt x="19" y="7"/>
                    </a:lnTo>
                    <a:lnTo>
                      <a:pt x="17" y="7"/>
                    </a:lnTo>
                    <a:lnTo>
                      <a:pt x="15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10" y="3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8" y="3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4" y="5"/>
                    </a:lnTo>
                    <a:lnTo>
                      <a:pt x="17" y="5"/>
                    </a:lnTo>
                    <a:lnTo>
                      <a:pt x="17" y="7"/>
                    </a:lnTo>
                    <a:lnTo>
                      <a:pt x="21" y="7"/>
                    </a:lnTo>
                    <a:lnTo>
                      <a:pt x="22" y="7"/>
                    </a:lnTo>
                    <a:lnTo>
                      <a:pt x="26" y="8"/>
                    </a:lnTo>
                    <a:lnTo>
                      <a:pt x="28" y="8"/>
                    </a:lnTo>
                    <a:lnTo>
                      <a:pt x="29" y="8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5" name="Freeform 368"/>
              <p:cNvSpPr>
                <a:spLocks/>
              </p:cNvSpPr>
              <p:nvPr/>
            </p:nvSpPr>
            <p:spPr bwMode="auto">
              <a:xfrm>
                <a:off x="636" y="1687"/>
                <a:ext cx="28" cy="9"/>
              </a:xfrm>
              <a:custGeom>
                <a:avLst/>
                <a:gdLst>
                  <a:gd name="T0" fmla="*/ 28 w 28"/>
                  <a:gd name="T1" fmla="*/ 9 h 9"/>
                  <a:gd name="T2" fmla="*/ 26 w 28"/>
                  <a:gd name="T3" fmla="*/ 9 h 9"/>
                  <a:gd name="T4" fmla="*/ 25 w 28"/>
                  <a:gd name="T5" fmla="*/ 9 h 9"/>
                  <a:gd name="T6" fmla="*/ 23 w 28"/>
                  <a:gd name="T7" fmla="*/ 7 h 9"/>
                  <a:gd name="T8" fmla="*/ 21 w 28"/>
                  <a:gd name="T9" fmla="*/ 7 h 9"/>
                  <a:gd name="T10" fmla="*/ 19 w 28"/>
                  <a:gd name="T11" fmla="*/ 7 h 9"/>
                  <a:gd name="T12" fmla="*/ 18 w 28"/>
                  <a:gd name="T13" fmla="*/ 7 h 9"/>
                  <a:gd name="T14" fmla="*/ 16 w 28"/>
                  <a:gd name="T15" fmla="*/ 6 h 9"/>
                  <a:gd name="T16" fmla="*/ 14 w 28"/>
                  <a:gd name="T17" fmla="*/ 6 h 9"/>
                  <a:gd name="T18" fmla="*/ 12 w 28"/>
                  <a:gd name="T19" fmla="*/ 6 h 9"/>
                  <a:gd name="T20" fmla="*/ 11 w 28"/>
                  <a:gd name="T21" fmla="*/ 6 h 9"/>
                  <a:gd name="T22" fmla="*/ 9 w 28"/>
                  <a:gd name="T23" fmla="*/ 4 h 9"/>
                  <a:gd name="T24" fmla="*/ 7 w 28"/>
                  <a:gd name="T25" fmla="*/ 4 h 9"/>
                  <a:gd name="T26" fmla="*/ 5 w 28"/>
                  <a:gd name="T27" fmla="*/ 2 h 9"/>
                  <a:gd name="T28" fmla="*/ 4 w 28"/>
                  <a:gd name="T29" fmla="*/ 2 h 9"/>
                  <a:gd name="T30" fmla="*/ 2 w 28"/>
                  <a:gd name="T31" fmla="*/ 2 h 9"/>
                  <a:gd name="T32" fmla="*/ 0 w 28"/>
                  <a:gd name="T33" fmla="*/ 2 h 9"/>
                  <a:gd name="T34" fmla="*/ 0 w 28"/>
                  <a:gd name="T35" fmla="*/ 0 h 9"/>
                  <a:gd name="T36" fmla="*/ 2 w 28"/>
                  <a:gd name="T37" fmla="*/ 2 h 9"/>
                  <a:gd name="T38" fmla="*/ 4 w 28"/>
                  <a:gd name="T39" fmla="*/ 2 h 9"/>
                  <a:gd name="T40" fmla="*/ 5 w 28"/>
                  <a:gd name="T41" fmla="*/ 2 h 9"/>
                  <a:gd name="T42" fmla="*/ 9 w 28"/>
                  <a:gd name="T43" fmla="*/ 4 h 9"/>
                  <a:gd name="T44" fmla="*/ 11 w 28"/>
                  <a:gd name="T45" fmla="*/ 6 h 9"/>
                  <a:gd name="T46" fmla="*/ 14 w 28"/>
                  <a:gd name="T47" fmla="*/ 6 h 9"/>
                  <a:gd name="T48" fmla="*/ 18 w 28"/>
                  <a:gd name="T49" fmla="*/ 6 h 9"/>
                  <a:gd name="T50" fmla="*/ 19 w 28"/>
                  <a:gd name="T51" fmla="*/ 7 h 9"/>
                  <a:gd name="T52" fmla="*/ 23 w 28"/>
                  <a:gd name="T53" fmla="*/ 7 h 9"/>
                  <a:gd name="T54" fmla="*/ 25 w 28"/>
                  <a:gd name="T55" fmla="*/ 7 h 9"/>
                  <a:gd name="T56" fmla="*/ 26 w 28"/>
                  <a:gd name="T57" fmla="*/ 7 h 9"/>
                  <a:gd name="T58" fmla="*/ 28 w 28"/>
                  <a:gd name="T59" fmla="*/ 9 h 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8"/>
                  <a:gd name="T91" fmla="*/ 0 h 9"/>
                  <a:gd name="T92" fmla="*/ 28 w 28"/>
                  <a:gd name="T93" fmla="*/ 9 h 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8" h="9">
                    <a:moveTo>
                      <a:pt x="28" y="9"/>
                    </a:moveTo>
                    <a:lnTo>
                      <a:pt x="26" y="9"/>
                    </a:lnTo>
                    <a:lnTo>
                      <a:pt x="25" y="9"/>
                    </a:lnTo>
                    <a:lnTo>
                      <a:pt x="23" y="7"/>
                    </a:lnTo>
                    <a:lnTo>
                      <a:pt x="21" y="7"/>
                    </a:lnTo>
                    <a:lnTo>
                      <a:pt x="19" y="7"/>
                    </a:lnTo>
                    <a:lnTo>
                      <a:pt x="18" y="7"/>
                    </a:lnTo>
                    <a:lnTo>
                      <a:pt x="16" y="6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1" y="6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9" y="4"/>
                    </a:lnTo>
                    <a:lnTo>
                      <a:pt x="11" y="6"/>
                    </a:lnTo>
                    <a:lnTo>
                      <a:pt x="14" y="6"/>
                    </a:lnTo>
                    <a:lnTo>
                      <a:pt x="18" y="6"/>
                    </a:lnTo>
                    <a:lnTo>
                      <a:pt x="19" y="7"/>
                    </a:lnTo>
                    <a:lnTo>
                      <a:pt x="23" y="7"/>
                    </a:lnTo>
                    <a:lnTo>
                      <a:pt x="25" y="7"/>
                    </a:lnTo>
                    <a:lnTo>
                      <a:pt x="26" y="7"/>
                    </a:lnTo>
                    <a:lnTo>
                      <a:pt x="28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6" name="Freeform 369"/>
              <p:cNvSpPr>
                <a:spLocks/>
              </p:cNvSpPr>
              <p:nvPr/>
            </p:nvSpPr>
            <p:spPr bwMode="auto">
              <a:xfrm>
                <a:off x="636" y="1689"/>
                <a:ext cx="30" cy="9"/>
              </a:xfrm>
              <a:custGeom>
                <a:avLst/>
                <a:gdLst>
                  <a:gd name="T0" fmla="*/ 30 w 30"/>
                  <a:gd name="T1" fmla="*/ 9 h 9"/>
                  <a:gd name="T2" fmla="*/ 28 w 30"/>
                  <a:gd name="T3" fmla="*/ 9 h 9"/>
                  <a:gd name="T4" fmla="*/ 26 w 30"/>
                  <a:gd name="T5" fmla="*/ 7 h 9"/>
                  <a:gd name="T6" fmla="*/ 23 w 30"/>
                  <a:gd name="T7" fmla="*/ 7 h 9"/>
                  <a:gd name="T8" fmla="*/ 23 w 30"/>
                  <a:gd name="T9" fmla="*/ 5 h 9"/>
                  <a:gd name="T10" fmla="*/ 19 w 30"/>
                  <a:gd name="T11" fmla="*/ 5 h 9"/>
                  <a:gd name="T12" fmla="*/ 18 w 30"/>
                  <a:gd name="T13" fmla="*/ 5 h 9"/>
                  <a:gd name="T14" fmla="*/ 14 w 30"/>
                  <a:gd name="T15" fmla="*/ 4 h 9"/>
                  <a:gd name="T16" fmla="*/ 12 w 30"/>
                  <a:gd name="T17" fmla="*/ 4 h 9"/>
                  <a:gd name="T18" fmla="*/ 11 w 30"/>
                  <a:gd name="T19" fmla="*/ 4 h 9"/>
                  <a:gd name="T20" fmla="*/ 9 w 30"/>
                  <a:gd name="T21" fmla="*/ 4 h 9"/>
                  <a:gd name="T22" fmla="*/ 7 w 30"/>
                  <a:gd name="T23" fmla="*/ 2 h 9"/>
                  <a:gd name="T24" fmla="*/ 5 w 30"/>
                  <a:gd name="T25" fmla="*/ 2 h 9"/>
                  <a:gd name="T26" fmla="*/ 4 w 30"/>
                  <a:gd name="T27" fmla="*/ 0 h 9"/>
                  <a:gd name="T28" fmla="*/ 2 w 30"/>
                  <a:gd name="T29" fmla="*/ 0 h 9"/>
                  <a:gd name="T30" fmla="*/ 0 w 30"/>
                  <a:gd name="T31" fmla="*/ 0 h 9"/>
                  <a:gd name="T32" fmla="*/ 2 w 30"/>
                  <a:gd name="T33" fmla="*/ 0 h 9"/>
                  <a:gd name="T34" fmla="*/ 5 w 30"/>
                  <a:gd name="T35" fmla="*/ 2 h 9"/>
                  <a:gd name="T36" fmla="*/ 9 w 30"/>
                  <a:gd name="T37" fmla="*/ 4 h 9"/>
                  <a:gd name="T38" fmla="*/ 11 w 30"/>
                  <a:gd name="T39" fmla="*/ 4 h 9"/>
                  <a:gd name="T40" fmla="*/ 14 w 30"/>
                  <a:gd name="T41" fmla="*/ 5 h 9"/>
                  <a:gd name="T42" fmla="*/ 16 w 30"/>
                  <a:gd name="T43" fmla="*/ 5 h 9"/>
                  <a:gd name="T44" fmla="*/ 18 w 30"/>
                  <a:gd name="T45" fmla="*/ 5 h 9"/>
                  <a:gd name="T46" fmla="*/ 19 w 30"/>
                  <a:gd name="T47" fmla="*/ 5 h 9"/>
                  <a:gd name="T48" fmla="*/ 21 w 30"/>
                  <a:gd name="T49" fmla="*/ 7 h 9"/>
                  <a:gd name="T50" fmla="*/ 23 w 30"/>
                  <a:gd name="T51" fmla="*/ 7 h 9"/>
                  <a:gd name="T52" fmla="*/ 25 w 30"/>
                  <a:gd name="T53" fmla="*/ 7 h 9"/>
                  <a:gd name="T54" fmla="*/ 26 w 30"/>
                  <a:gd name="T55" fmla="*/ 9 h 9"/>
                  <a:gd name="T56" fmla="*/ 30 w 30"/>
                  <a:gd name="T57" fmla="*/ 9 h 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0"/>
                  <a:gd name="T88" fmla="*/ 0 h 9"/>
                  <a:gd name="T89" fmla="*/ 30 w 30"/>
                  <a:gd name="T90" fmla="*/ 9 h 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0" h="9">
                    <a:moveTo>
                      <a:pt x="30" y="9"/>
                    </a:moveTo>
                    <a:lnTo>
                      <a:pt x="28" y="9"/>
                    </a:lnTo>
                    <a:lnTo>
                      <a:pt x="26" y="7"/>
                    </a:lnTo>
                    <a:lnTo>
                      <a:pt x="23" y="7"/>
                    </a:lnTo>
                    <a:lnTo>
                      <a:pt x="23" y="5"/>
                    </a:lnTo>
                    <a:lnTo>
                      <a:pt x="19" y="5"/>
                    </a:lnTo>
                    <a:lnTo>
                      <a:pt x="18" y="5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2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8" y="5"/>
                    </a:lnTo>
                    <a:lnTo>
                      <a:pt x="19" y="5"/>
                    </a:lnTo>
                    <a:lnTo>
                      <a:pt x="21" y="7"/>
                    </a:lnTo>
                    <a:lnTo>
                      <a:pt x="23" y="7"/>
                    </a:lnTo>
                    <a:lnTo>
                      <a:pt x="25" y="7"/>
                    </a:lnTo>
                    <a:lnTo>
                      <a:pt x="26" y="9"/>
                    </a:lnTo>
                    <a:lnTo>
                      <a:pt x="30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7" name="Freeform 370"/>
              <p:cNvSpPr>
                <a:spLocks/>
              </p:cNvSpPr>
              <p:nvPr/>
            </p:nvSpPr>
            <p:spPr bwMode="auto">
              <a:xfrm>
                <a:off x="638" y="1689"/>
                <a:ext cx="28" cy="9"/>
              </a:xfrm>
              <a:custGeom>
                <a:avLst/>
                <a:gdLst>
                  <a:gd name="T0" fmla="*/ 28 w 28"/>
                  <a:gd name="T1" fmla="*/ 9 h 9"/>
                  <a:gd name="T2" fmla="*/ 24 w 28"/>
                  <a:gd name="T3" fmla="*/ 9 h 9"/>
                  <a:gd name="T4" fmla="*/ 21 w 28"/>
                  <a:gd name="T5" fmla="*/ 7 h 9"/>
                  <a:gd name="T6" fmla="*/ 17 w 28"/>
                  <a:gd name="T7" fmla="*/ 5 h 9"/>
                  <a:gd name="T8" fmla="*/ 16 w 28"/>
                  <a:gd name="T9" fmla="*/ 5 h 9"/>
                  <a:gd name="T10" fmla="*/ 12 w 28"/>
                  <a:gd name="T11" fmla="*/ 5 h 9"/>
                  <a:gd name="T12" fmla="*/ 9 w 28"/>
                  <a:gd name="T13" fmla="*/ 4 h 9"/>
                  <a:gd name="T14" fmla="*/ 7 w 28"/>
                  <a:gd name="T15" fmla="*/ 4 h 9"/>
                  <a:gd name="T16" fmla="*/ 0 w 28"/>
                  <a:gd name="T17" fmla="*/ 0 h 9"/>
                  <a:gd name="T18" fmla="*/ 2 w 28"/>
                  <a:gd name="T19" fmla="*/ 2 h 9"/>
                  <a:gd name="T20" fmla="*/ 3 w 28"/>
                  <a:gd name="T21" fmla="*/ 4 h 9"/>
                  <a:gd name="T22" fmla="*/ 5 w 28"/>
                  <a:gd name="T23" fmla="*/ 4 h 9"/>
                  <a:gd name="T24" fmla="*/ 7 w 28"/>
                  <a:gd name="T25" fmla="*/ 4 h 9"/>
                  <a:gd name="T26" fmla="*/ 9 w 28"/>
                  <a:gd name="T27" fmla="*/ 4 h 9"/>
                  <a:gd name="T28" fmla="*/ 10 w 28"/>
                  <a:gd name="T29" fmla="*/ 5 h 9"/>
                  <a:gd name="T30" fmla="*/ 12 w 28"/>
                  <a:gd name="T31" fmla="*/ 5 h 9"/>
                  <a:gd name="T32" fmla="*/ 14 w 28"/>
                  <a:gd name="T33" fmla="*/ 5 h 9"/>
                  <a:gd name="T34" fmla="*/ 16 w 28"/>
                  <a:gd name="T35" fmla="*/ 5 h 9"/>
                  <a:gd name="T36" fmla="*/ 17 w 28"/>
                  <a:gd name="T37" fmla="*/ 7 h 9"/>
                  <a:gd name="T38" fmla="*/ 19 w 28"/>
                  <a:gd name="T39" fmla="*/ 7 h 9"/>
                  <a:gd name="T40" fmla="*/ 21 w 28"/>
                  <a:gd name="T41" fmla="*/ 7 h 9"/>
                  <a:gd name="T42" fmla="*/ 24 w 28"/>
                  <a:gd name="T43" fmla="*/ 9 h 9"/>
                  <a:gd name="T44" fmla="*/ 28 w 28"/>
                  <a:gd name="T45" fmla="*/ 9 h 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8"/>
                  <a:gd name="T70" fmla="*/ 0 h 9"/>
                  <a:gd name="T71" fmla="*/ 28 w 28"/>
                  <a:gd name="T72" fmla="*/ 9 h 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8" h="9">
                    <a:moveTo>
                      <a:pt x="28" y="9"/>
                    </a:moveTo>
                    <a:lnTo>
                      <a:pt x="24" y="9"/>
                    </a:lnTo>
                    <a:lnTo>
                      <a:pt x="21" y="7"/>
                    </a:lnTo>
                    <a:lnTo>
                      <a:pt x="17" y="5"/>
                    </a:lnTo>
                    <a:lnTo>
                      <a:pt x="16" y="5"/>
                    </a:lnTo>
                    <a:lnTo>
                      <a:pt x="12" y="5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21" y="7"/>
                    </a:lnTo>
                    <a:lnTo>
                      <a:pt x="24" y="9"/>
                    </a:lnTo>
                    <a:lnTo>
                      <a:pt x="28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8" name="Freeform 371"/>
              <p:cNvSpPr>
                <a:spLocks/>
              </p:cNvSpPr>
              <p:nvPr/>
            </p:nvSpPr>
            <p:spPr bwMode="auto">
              <a:xfrm>
                <a:off x="638" y="169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39" name="Freeform 372"/>
              <p:cNvSpPr>
                <a:spLocks/>
              </p:cNvSpPr>
              <p:nvPr/>
            </p:nvSpPr>
            <p:spPr bwMode="auto">
              <a:xfrm>
                <a:off x="618" y="167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1 h 1"/>
                  <a:gd name="T4" fmla="*/ 0 w 2"/>
                  <a:gd name="T5" fmla="*/ 1 h 1"/>
                  <a:gd name="T6" fmla="*/ 2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1"/>
                  <a:gd name="T14" fmla="*/ 2 w 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1">
                    <a:moveTo>
                      <a:pt x="2" y="0"/>
                    </a:moveTo>
                    <a:lnTo>
                      <a:pt x="2" y="1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0" name="Freeform 373"/>
              <p:cNvSpPr>
                <a:spLocks/>
              </p:cNvSpPr>
              <p:nvPr/>
            </p:nvSpPr>
            <p:spPr bwMode="auto">
              <a:xfrm>
                <a:off x="618" y="1672"/>
                <a:ext cx="23" cy="21"/>
              </a:xfrm>
              <a:custGeom>
                <a:avLst/>
                <a:gdLst>
                  <a:gd name="T0" fmla="*/ 0 w 23"/>
                  <a:gd name="T1" fmla="*/ 1 h 21"/>
                  <a:gd name="T2" fmla="*/ 0 w 23"/>
                  <a:gd name="T3" fmla="*/ 0 h 21"/>
                  <a:gd name="T4" fmla="*/ 2 w 23"/>
                  <a:gd name="T5" fmla="*/ 0 h 21"/>
                  <a:gd name="T6" fmla="*/ 0 w 23"/>
                  <a:gd name="T7" fmla="*/ 1 h 21"/>
                  <a:gd name="T8" fmla="*/ 2 w 23"/>
                  <a:gd name="T9" fmla="*/ 1 h 21"/>
                  <a:gd name="T10" fmla="*/ 2 w 23"/>
                  <a:gd name="T11" fmla="*/ 3 h 21"/>
                  <a:gd name="T12" fmla="*/ 6 w 23"/>
                  <a:gd name="T13" fmla="*/ 3 h 21"/>
                  <a:gd name="T14" fmla="*/ 9 w 23"/>
                  <a:gd name="T15" fmla="*/ 8 h 21"/>
                  <a:gd name="T16" fmla="*/ 13 w 23"/>
                  <a:gd name="T17" fmla="*/ 12 h 21"/>
                  <a:gd name="T18" fmla="*/ 20 w 23"/>
                  <a:gd name="T19" fmla="*/ 17 h 21"/>
                  <a:gd name="T20" fmla="*/ 20 w 23"/>
                  <a:gd name="T21" fmla="*/ 19 h 21"/>
                  <a:gd name="T22" fmla="*/ 23 w 23"/>
                  <a:gd name="T23" fmla="*/ 21 h 21"/>
                  <a:gd name="T24" fmla="*/ 22 w 23"/>
                  <a:gd name="T25" fmla="*/ 21 h 21"/>
                  <a:gd name="T26" fmla="*/ 20 w 23"/>
                  <a:gd name="T27" fmla="*/ 21 h 21"/>
                  <a:gd name="T28" fmla="*/ 20 w 23"/>
                  <a:gd name="T29" fmla="*/ 19 h 21"/>
                  <a:gd name="T30" fmla="*/ 16 w 23"/>
                  <a:gd name="T31" fmla="*/ 17 h 21"/>
                  <a:gd name="T32" fmla="*/ 15 w 23"/>
                  <a:gd name="T33" fmla="*/ 15 h 21"/>
                  <a:gd name="T34" fmla="*/ 13 w 23"/>
                  <a:gd name="T35" fmla="*/ 14 h 21"/>
                  <a:gd name="T36" fmla="*/ 15 w 23"/>
                  <a:gd name="T37" fmla="*/ 14 h 21"/>
                  <a:gd name="T38" fmla="*/ 0 w 23"/>
                  <a:gd name="T39" fmla="*/ 1 h 2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3"/>
                  <a:gd name="T61" fmla="*/ 0 h 21"/>
                  <a:gd name="T62" fmla="*/ 23 w 23"/>
                  <a:gd name="T63" fmla="*/ 21 h 2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3" h="21">
                    <a:moveTo>
                      <a:pt x="0" y="1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6" y="3"/>
                    </a:lnTo>
                    <a:lnTo>
                      <a:pt x="9" y="8"/>
                    </a:lnTo>
                    <a:lnTo>
                      <a:pt x="13" y="12"/>
                    </a:lnTo>
                    <a:lnTo>
                      <a:pt x="20" y="17"/>
                    </a:lnTo>
                    <a:lnTo>
                      <a:pt x="20" y="19"/>
                    </a:lnTo>
                    <a:lnTo>
                      <a:pt x="23" y="21"/>
                    </a:lnTo>
                    <a:lnTo>
                      <a:pt x="22" y="21"/>
                    </a:lnTo>
                    <a:lnTo>
                      <a:pt x="20" y="21"/>
                    </a:lnTo>
                    <a:lnTo>
                      <a:pt x="20" y="19"/>
                    </a:lnTo>
                    <a:lnTo>
                      <a:pt x="16" y="17"/>
                    </a:lnTo>
                    <a:lnTo>
                      <a:pt x="15" y="15"/>
                    </a:lnTo>
                    <a:lnTo>
                      <a:pt x="13" y="14"/>
                    </a:lnTo>
                    <a:lnTo>
                      <a:pt x="15" y="14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1" name="Freeform 374"/>
              <p:cNvSpPr>
                <a:spLocks/>
              </p:cNvSpPr>
              <p:nvPr/>
            </p:nvSpPr>
            <p:spPr bwMode="auto">
              <a:xfrm>
                <a:off x="640" y="1694"/>
                <a:ext cx="44" cy="18"/>
              </a:xfrm>
              <a:custGeom>
                <a:avLst/>
                <a:gdLst>
                  <a:gd name="T0" fmla="*/ 1 w 44"/>
                  <a:gd name="T1" fmla="*/ 0 h 18"/>
                  <a:gd name="T2" fmla="*/ 44 w 44"/>
                  <a:gd name="T3" fmla="*/ 18 h 18"/>
                  <a:gd name="T4" fmla="*/ 40 w 44"/>
                  <a:gd name="T5" fmla="*/ 16 h 18"/>
                  <a:gd name="T6" fmla="*/ 0 w 44"/>
                  <a:gd name="T7" fmla="*/ 0 h 18"/>
                  <a:gd name="T8" fmla="*/ 1 w 44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18"/>
                  <a:gd name="T17" fmla="*/ 44 w 44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18">
                    <a:moveTo>
                      <a:pt x="1" y="0"/>
                    </a:moveTo>
                    <a:lnTo>
                      <a:pt x="44" y="18"/>
                    </a:lnTo>
                    <a:lnTo>
                      <a:pt x="40" y="16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2" name="Freeform 375"/>
              <p:cNvSpPr>
                <a:spLocks/>
              </p:cNvSpPr>
              <p:nvPr/>
            </p:nvSpPr>
            <p:spPr bwMode="auto">
              <a:xfrm>
                <a:off x="638" y="1694"/>
                <a:ext cx="56" cy="25"/>
              </a:xfrm>
              <a:custGeom>
                <a:avLst/>
                <a:gdLst>
                  <a:gd name="T0" fmla="*/ 0 w 56"/>
                  <a:gd name="T1" fmla="*/ 0 h 25"/>
                  <a:gd name="T2" fmla="*/ 2 w 56"/>
                  <a:gd name="T3" fmla="*/ 0 h 25"/>
                  <a:gd name="T4" fmla="*/ 42 w 56"/>
                  <a:gd name="T5" fmla="*/ 16 h 25"/>
                  <a:gd name="T6" fmla="*/ 56 w 56"/>
                  <a:gd name="T7" fmla="*/ 21 h 25"/>
                  <a:gd name="T8" fmla="*/ 54 w 56"/>
                  <a:gd name="T9" fmla="*/ 21 h 25"/>
                  <a:gd name="T10" fmla="*/ 54 w 56"/>
                  <a:gd name="T11" fmla="*/ 23 h 25"/>
                  <a:gd name="T12" fmla="*/ 54 w 56"/>
                  <a:gd name="T13" fmla="*/ 25 h 25"/>
                  <a:gd name="T14" fmla="*/ 53 w 56"/>
                  <a:gd name="T15" fmla="*/ 25 h 25"/>
                  <a:gd name="T16" fmla="*/ 51 w 56"/>
                  <a:gd name="T17" fmla="*/ 25 h 25"/>
                  <a:gd name="T18" fmla="*/ 49 w 56"/>
                  <a:gd name="T19" fmla="*/ 25 h 25"/>
                  <a:gd name="T20" fmla="*/ 47 w 56"/>
                  <a:gd name="T21" fmla="*/ 25 h 25"/>
                  <a:gd name="T22" fmla="*/ 0 w 56"/>
                  <a:gd name="T23" fmla="*/ 0 h 2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"/>
                  <a:gd name="T37" fmla="*/ 0 h 25"/>
                  <a:gd name="T38" fmla="*/ 56 w 56"/>
                  <a:gd name="T39" fmla="*/ 25 h 2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" h="25">
                    <a:moveTo>
                      <a:pt x="0" y="0"/>
                    </a:moveTo>
                    <a:lnTo>
                      <a:pt x="2" y="0"/>
                    </a:lnTo>
                    <a:lnTo>
                      <a:pt x="42" y="16"/>
                    </a:lnTo>
                    <a:lnTo>
                      <a:pt x="56" y="21"/>
                    </a:lnTo>
                    <a:lnTo>
                      <a:pt x="54" y="21"/>
                    </a:lnTo>
                    <a:lnTo>
                      <a:pt x="54" y="23"/>
                    </a:lnTo>
                    <a:lnTo>
                      <a:pt x="54" y="25"/>
                    </a:lnTo>
                    <a:lnTo>
                      <a:pt x="53" y="25"/>
                    </a:lnTo>
                    <a:lnTo>
                      <a:pt x="51" y="25"/>
                    </a:lnTo>
                    <a:lnTo>
                      <a:pt x="49" y="25"/>
                    </a:lnTo>
                    <a:lnTo>
                      <a:pt x="47" y="2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3" name="Freeform 376"/>
              <p:cNvSpPr>
                <a:spLocks/>
              </p:cNvSpPr>
              <p:nvPr/>
            </p:nvSpPr>
            <p:spPr bwMode="auto">
              <a:xfrm>
                <a:off x="641" y="1693"/>
                <a:ext cx="44" cy="19"/>
              </a:xfrm>
              <a:custGeom>
                <a:avLst/>
                <a:gdLst>
                  <a:gd name="T0" fmla="*/ 39 w 44"/>
                  <a:gd name="T1" fmla="*/ 7 h 19"/>
                  <a:gd name="T2" fmla="*/ 41 w 44"/>
                  <a:gd name="T3" fmla="*/ 8 h 19"/>
                  <a:gd name="T4" fmla="*/ 44 w 44"/>
                  <a:gd name="T5" fmla="*/ 14 h 19"/>
                  <a:gd name="T6" fmla="*/ 43 w 44"/>
                  <a:gd name="T7" fmla="*/ 19 h 19"/>
                  <a:gd name="T8" fmla="*/ 0 w 44"/>
                  <a:gd name="T9" fmla="*/ 1 h 19"/>
                  <a:gd name="T10" fmla="*/ 2 w 44"/>
                  <a:gd name="T11" fmla="*/ 1 h 19"/>
                  <a:gd name="T12" fmla="*/ 2 w 44"/>
                  <a:gd name="T13" fmla="*/ 0 h 19"/>
                  <a:gd name="T14" fmla="*/ 4 w 44"/>
                  <a:gd name="T15" fmla="*/ 1 h 19"/>
                  <a:gd name="T16" fmla="*/ 9 w 44"/>
                  <a:gd name="T17" fmla="*/ 5 h 19"/>
                  <a:gd name="T18" fmla="*/ 18 w 44"/>
                  <a:gd name="T19" fmla="*/ 8 h 19"/>
                  <a:gd name="T20" fmla="*/ 20 w 44"/>
                  <a:gd name="T21" fmla="*/ 8 h 19"/>
                  <a:gd name="T22" fmla="*/ 21 w 44"/>
                  <a:gd name="T23" fmla="*/ 8 h 19"/>
                  <a:gd name="T24" fmla="*/ 21 w 44"/>
                  <a:gd name="T25" fmla="*/ 7 h 19"/>
                  <a:gd name="T26" fmla="*/ 25 w 44"/>
                  <a:gd name="T27" fmla="*/ 8 h 19"/>
                  <a:gd name="T28" fmla="*/ 37 w 44"/>
                  <a:gd name="T29" fmla="*/ 15 h 19"/>
                  <a:gd name="T30" fmla="*/ 39 w 44"/>
                  <a:gd name="T31" fmla="*/ 15 h 19"/>
                  <a:gd name="T32" fmla="*/ 41 w 44"/>
                  <a:gd name="T33" fmla="*/ 15 h 19"/>
                  <a:gd name="T34" fmla="*/ 41 w 44"/>
                  <a:gd name="T35" fmla="*/ 14 h 19"/>
                  <a:gd name="T36" fmla="*/ 43 w 44"/>
                  <a:gd name="T37" fmla="*/ 14 h 19"/>
                  <a:gd name="T38" fmla="*/ 41 w 44"/>
                  <a:gd name="T39" fmla="*/ 10 h 19"/>
                  <a:gd name="T40" fmla="*/ 39 w 44"/>
                  <a:gd name="T41" fmla="*/ 10 h 19"/>
                  <a:gd name="T42" fmla="*/ 39 w 44"/>
                  <a:gd name="T43" fmla="*/ 8 h 19"/>
                  <a:gd name="T44" fmla="*/ 41 w 44"/>
                  <a:gd name="T45" fmla="*/ 8 h 19"/>
                  <a:gd name="T46" fmla="*/ 39 w 44"/>
                  <a:gd name="T47" fmla="*/ 7 h 1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4"/>
                  <a:gd name="T73" fmla="*/ 0 h 19"/>
                  <a:gd name="T74" fmla="*/ 44 w 44"/>
                  <a:gd name="T75" fmla="*/ 19 h 1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4" h="19">
                    <a:moveTo>
                      <a:pt x="39" y="7"/>
                    </a:moveTo>
                    <a:lnTo>
                      <a:pt x="41" y="8"/>
                    </a:lnTo>
                    <a:lnTo>
                      <a:pt x="44" y="14"/>
                    </a:lnTo>
                    <a:lnTo>
                      <a:pt x="43" y="19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9" y="5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1" y="8"/>
                    </a:lnTo>
                    <a:lnTo>
                      <a:pt x="21" y="7"/>
                    </a:lnTo>
                    <a:lnTo>
                      <a:pt x="25" y="8"/>
                    </a:lnTo>
                    <a:lnTo>
                      <a:pt x="37" y="15"/>
                    </a:lnTo>
                    <a:lnTo>
                      <a:pt x="39" y="15"/>
                    </a:lnTo>
                    <a:lnTo>
                      <a:pt x="41" y="15"/>
                    </a:lnTo>
                    <a:lnTo>
                      <a:pt x="41" y="14"/>
                    </a:lnTo>
                    <a:lnTo>
                      <a:pt x="43" y="14"/>
                    </a:lnTo>
                    <a:lnTo>
                      <a:pt x="41" y="10"/>
                    </a:lnTo>
                    <a:lnTo>
                      <a:pt x="39" y="10"/>
                    </a:lnTo>
                    <a:lnTo>
                      <a:pt x="39" y="8"/>
                    </a:lnTo>
                    <a:lnTo>
                      <a:pt x="41" y="8"/>
                    </a:lnTo>
                    <a:lnTo>
                      <a:pt x="39" y="7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4" name="Freeform 377"/>
              <p:cNvSpPr>
                <a:spLocks/>
              </p:cNvSpPr>
              <p:nvPr/>
            </p:nvSpPr>
            <p:spPr bwMode="auto">
              <a:xfrm>
                <a:off x="684" y="1707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1 w 1"/>
                  <a:gd name="T3" fmla="*/ 5 h 5"/>
                  <a:gd name="T4" fmla="*/ 0 w 1"/>
                  <a:gd name="T5" fmla="*/ 5 h 5"/>
                  <a:gd name="T6" fmla="*/ 1 w 1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5"/>
                  <a:gd name="T14" fmla="*/ 1 w 1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5">
                    <a:moveTo>
                      <a:pt x="1" y="0"/>
                    </a:moveTo>
                    <a:lnTo>
                      <a:pt x="1" y="5"/>
                    </a:lnTo>
                    <a:lnTo>
                      <a:pt x="0" y="5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5" name="Freeform 378"/>
              <p:cNvSpPr>
                <a:spLocks/>
              </p:cNvSpPr>
              <p:nvPr/>
            </p:nvSpPr>
            <p:spPr bwMode="auto">
              <a:xfrm>
                <a:off x="685" y="1707"/>
                <a:ext cx="9" cy="8"/>
              </a:xfrm>
              <a:custGeom>
                <a:avLst/>
                <a:gdLst>
                  <a:gd name="T0" fmla="*/ 9 w 9"/>
                  <a:gd name="T1" fmla="*/ 1 h 8"/>
                  <a:gd name="T2" fmla="*/ 9 w 9"/>
                  <a:gd name="T3" fmla="*/ 3 h 8"/>
                  <a:gd name="T4" fmla="*/ 9 w 9"/>
                  <a:gd name="T5" fmla="*/ 5 h 8"/>
                  <a:gd name="T6" fmla="*/ 9 w 9"/>
                  <a:gd name="T7" fmla="*/ 8 h 8"/>
                  <a:gd name="T8" fmla="*/ 0 w 9"/>
                  <a:gd name="T9" fmla="*/ 5 h 8"/>
                  <a:gd name="T10" fmla="*/ 0 w 9"/>
                  <a:gd name="T11" fmla="*/ 0 h 8"/>
                  <a:gd name="T12" fmla="*/ 2 w 9"/>
                  <a:gd name="T13" fmla="*/ 0 h 8"/>
                  <a:gd name="T14" fmla="*/ 4 w 9"/>
                  <a:gd name="T15" fmla="*/ 0 h 8"/>
                  <a:gd name="T16" fmla="*/ 9 w 9"/>
                  <a:gd name="T17" fmla="*/ 1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"/>
                  <a:gd name="T28" fmla="*/ 0 h 8"/>
                  <a:gd name="T29" fmla="*/ 9 w 9"/>
                  <a:gd name="T30" fmla="*/ 8 h 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" h="8">
                    <a:moveTo>
                      <a:pt x="9" y="1"/>
                    </a:moveTo>
                    <a:lnTo>
                      <a:pt x="9" y="3"/>
                    </a:lnTo>
                    <a:lnTo>
                      <a:pt x="9" y="5"/>
                    </a:lnTo>
                    <a:lnTo>
                      <a:pt x="9" y="8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9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6" name="Freeform 379"/>
              <p:cNvSpPr>
                <a:spLocks/>
              </p:cNvSpPr>
              <p:nvPr/>
            </p:nvSpPr>
            <p:spPr bwMode="auto">
              <a:xfrm>
                <a:off x="680" y="1700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2 w 5"/>
                  <a:gd name="T3" fmla="*/ 1 h 7"/>
                  <a:gd name="T4" fmla="*/ 5 w 5"/>
                  <a:gd name="T5" fmla="*/ 7 h 7"/>
                  <a:gd name="T6" fmla="*/ 2 w 5"/>
                  <a:gd name="T7" fmla="*/ 1 h 7"/>
                  <a:gd name="T8" fmla="*/ 0 w 5"/>
                  <a:gd name="T9" fmla="*/ 0 h 7"/>
                  <a:gd name="T10" fmla="*/ 2 w 5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7"/>
                  <a:gd name="T20" fmla="*/ 5 w 5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7">
                    <a:moveTo>
                      <a:pt x="2" y="0"/>
                    </a:moveTo>
                    <a:lnTo>
                      <a:pt x="2" y="1"/>
                    </a:lnTo>
                    <a:lnTo>
                      <a:pt x="5" y="7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7" name="Freeform 380"/>
              <p:cNvSpPr>
                <a:spLocks/>
              </p:cNvSpPr>
              <p:nvPr/>
            </p:nvSpPr>
            <p:spPr bwMode="auto">
              <a:xfrm>
                <a:off x="682" y="1698"/>
                <a:ext cx="12" cy="10"/>
              </a:xfrm>
              <a:custGeom>
                <a:avLst/>
                <a:gdLst>
                  <a:gd name="T0" fmla="*/ 5 w 12"/>
                  <a:gd name="T1" fmla="*/ 2 h 10"/>
                  <a:gd name="T2" fmla="*/ 7 w 12"/>
                  <a:gd name="T3" fmla="*/ 3 h 10"/>
                  <a:gd name="T4" fmla="*/ 9 w 12"/>
                  <a:gd name="T5" fmla="*/ 3 h 10"/>
                  <a:gd name="T6" fmla="*/ 9 w 12"/>
                  <a:gd name="T7" fmla="*/ 5 h 10"/>
                  <a:gd name="T8" fmla="*/ 9 w 12"/>
                  <a:gd name="T9" fmla="*/ 7 h 10"/>
                  <a:gd name="T10" fmla="*/ 10 w 12"/>
                  <a:gd name="T11" fmla="*/ 9 h 10"/>
                  <a:gd name="T12" fmla="*/ 12 w 12"/>
                  <a:gd name="T13" fmla="*/ 10 h 10"/>
                  <a:gd name="T14" fmla="*/ 7 w 12"/>
                  <a:gd name="T15" fmla="*/ 9 h 10"/>
                  <a:gd name="T16" fmla="*/ 5 w 12"/>
                  <a:gd name="T17" fmla="*/ 9 h 10"/>
                  <a:gd name="T18" fmla="*/ 3 w 12"/>
                  <a:gd name="T19" fmla="*/ 9 h 10"/>
                  <a:gd name="T20" fmla="*/ 0 w 12"/>
                  <a:gd name="T21" fmla="*/ 3 h 10"/>
                  <a:gd name="T22" fmla="*/ 0 w 12"/>
                  <a:gd name="T23" fmla="*/ 2 h 10"/>
                  <a:gd name="T24" fmla="*/ 2 w 12"/>
                  <a:gd name="T25" fmla="*/ 2 h 10"/>
                  <a:gd name="T26" fmla="*/ 5 w 12"/>
                  <a:gd name="T27" fmla="*/ 0 h 10"/>
                  <a:gd name="T28" fmla="*/ 5 w 12"/>
                  <a:gd name="T29" fmla="*/ 2 h 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"/>
                  <a:gd name="T46" fmla="*/ 0 h 10"/>
                  <a:gd name="T47" fmla="*/ 12 w 12"/>
                  <a:gd name="T48" fmla="*/ 10 h 1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" h="10">
                    <a:moveTo>
                      <a:pt x="5" y="2"/>
                    </a:moveTo>
                    <a:lnTo>
                      <a:pt x="7" y="3"/>
                    </a:lnTo>
                    <a:lnTo>
                      <a:pt x="9" y="3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10" y="9"/>
                    </a:lnTo>
                    <a:lnTo>
                      <a:pt x="12" y="10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5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8" name="Freeform 381"/>
              <p:cNvSpPr>
                <a:spLocks/>
              </p:cNvSpPr>
              <p:nvPr/>
            </p:nvSpPr>
            <p:spPr bwMode="auto">
              <a:xfrm>
                <a:off x="669" y="1689"/>
                <a:ext cx="13" cy="11"/>
              </a:xfrm>
              <a:custGeom>
                <a:avLst/>
                <a:gdLst>
                  <a:gd name="T0" fmla="*/ 2 w 13"/>
                  <a:gd name="T1" fmla="*/ 0 h 11"/>
                  <a:gd name="T2" fmla="*/ 13 w 13"/>
                  <a:gd name="T3" fmla="*/ 11 h 11"/>
                  <a:gd name="T4" fmla="*/ 11 w 13"/>
                  <a:gd name="T5" fmla="*/ 11 h 11"/>
                  <a:gd name="T6" fmla="*/ 0 w 13"/>
                  <a:gd name="T7" fmla="*/ 0 h 11"/>
                  <a:gd name="T8" fmla="*/ 2 w 13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1"/>
                  <a:gd name="T17" fmla="*/ 13 w 13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1">
                    <a:moveTo>
                      <a:pt x="2" y="0"/>
                    </a:moveTo>
                    <a:lnTo>
                      <a:pt x="13" y="11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49" name="Freeform 382"/>
              <p:cNvSpPr>
                <a:spLocks/>
              </p:cNvSpPr>
              <p:nvPr/>
            </p:nvSpPr>
            <p:spPr bwMode="auto">
              <a:xfrm>
                <a:off x="671" y="1687"/>
                <a:ext cx="16" cy="13"/>
              </a:xfrm>
              <a:custGeom>
                <a:avLst/>
                <a:gdLst>
                  <a:gd name="T0" fmla="*/ 4 w 16"/>
                  <a:gd name="T1" fmla="*/ 0 h 13"/>
                  <a:gd name="T2" fmla="*/ 7 w 16"/>
                  <a:gd name="T3" fmla="*/ 2 h 13"/>
                  <a:gd name="T4" fmla="*/ 9 w 16"/>
                  <a:gd name="T5" fmla="*/ 6 h 13"/>
                  <a:gd name="T6" fmla="*/ 11 w 16"/>
                  <a:gd name="T7" fmla="*/ 7 h 13"/>
                  <a:gd name="T8" fmla="*/ 13 w 16"/>
                  <a:gd name="T9" fmla="*/ 9 h 13"/>
                  <a:gd name="T10" fmla="*/ 14 w 16"/>
                  <a:gd name="T11" fmla="*/ 11 h 13"/>
                  <a:gd name="T12" fmla="*/ 16 w 16"/>
                  <a:gd name="T13" fmla="*/ 11 h 13"/>
                  <a:gd name="T14" fmla="*/ 13 w 16"/>
                  <a:gd name="T15" fmla="*/ 13 h 13"/>
                  <a:gd name="T16" fmla="*/ 11 w 16"/>
                  <a:gd name="T17" fmla="*/ 13 h 13"/>
                  <a:gd name="T18" fmla="*/ 0 w 16"/>
                  <a:gd name="T19" fmla="*/ 2 h 13"/>
                  <a:gd name="T20" fmla="*/ 2 w 16"/>
                  <a:gd name="T21" fmla="*/ 2 h 13"/>
                  <a:gd name="T22" fmla="*/ 4 w 16"/>
                  <a:gd name="T23" fmla="*/ 0 h 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"/>
                  <a:gd name="T37" fmla="*/ 0 h 13"/>
                  <a:gd name="T38" fmla="*/ 16 w 16"/>
                  <a:gd name="T39" fmla="*/ 13 h 1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" h="13">
                    <a:moveTo>
                      <a:pt x="4" y="0"/>
                    </a:moveTo>
                    <a:lnTo>
                      <a:pt x="7" y="2"/>
                    </a:lnTo>
                    <a:lnTo>
                      <a:pt x="9" y="6"/>
                    </a:lnTo>
                    <a:lnTo>
                      <a:pt x="11" y="7"/>
                    </a:lnTo>
                    <a:lnTo>
                      <a:pt x="13" y="9"/>
                    </a:lnTo>
                    <a:lnTo>
                      <a:pt x="14" y="11"/>
                    </a:lnTo>
                    <a:lnTo>
                      <a:pt x="16" y="11"/>
                    </a:lnTo>
                    <a:lnTo>
                      <a:pt x="13" y="13"/>
                    </a:lnTo>
                    <a:lnTo>
                      <a:pt x="11" y="13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50" name="Freeform 383"/>
              <p:cNvSpPr>
                <a:spLocks/>
              </p:cNvSpPr>
              <p:nvPr/>
            </p:nvSpPr>
            <p:spPr bwMode="auto">
              <a:xfrm>
                <a:off x="643" y="1673"/>
                <a:ext cx="37" cy="28"/>
              </a:xfrm>
              <a:custGeom>
                <a:avLst/>
                <a:gdLst>
                  <a:gd name="T0" fmla="*/ 0 w 37"/>
                  <a:gd name="T1" fmla="*/ 0 h 28"/>
                  <a:gd name="T2" fmla="*/ 18 w 37"/>
                  <a:gd name="T3" fmla="*/ 11 h 28"/>
                  <a:gd name="T4" fmla="*/ 26 w 37"/>
                  <a:gd name="T5" fmla="*/ 16 h 28"/>
                  <a:gd name="T6" fmla="*/ 37 w 37"/>
                  <a:gd name="T7" fmla="*/ 27 h 28"/>
                  <a:gd name="T8" fmla="*/ 37 w 37"/>
                  <a:gd name="T9" fmla="*/ 28 h 28"/>
                  <a:gd name="T10" fmla="*/ 33 w 37"/>
                  <a:gd name="T11" fmla="*/ 28 h 28"/>
                  <a:gd name="T12" fmla="*/ 35 w 37"/>
                  <a:gd name="T13" fmla="*/ 27 h 28"/>
                  <a:gd name="T14" fmla="*/ 35 w 37"/>
                  <a:gd name="T15" fmla="*/ 25 h 28"/>
                  <a:gd name="T16" fmla="*/ 26 w 37"/>
                  <a:gd name="T17" fmla="*/ 16 h 28"/>
                  <a:gd name="T18" fmla="*/ 18 w 37"/>
                  <a:gd name="T19" fmla="*/ 11 h 28"/>
                  <a:gd name="T20" fmla="*/ 4 w 37"/>
                  <a:gd name="T21" fmla="*/ 4 h 28"/>
                  <a:gd name="T22" fmla="*/ 2 w 37"/>
                  <a:gd name="T23" fmla="*/ 4 h 28"/>
                  <a:gd name="T24" fmla="*/ 2 w 37"/>
                  <a:gd name="T25" fmla="*/ 2 h 28"/>
                  <a:gd name="T26" fmla="*/ 0 w 37"/>
                  <a:gd name="T27" fmla="*/ 2 h 28"/>
                  <a:gd name="T28" fmla="*/ 0 w 37"/>
                  <a:gd name="T29" fmla="*/ 0 h 2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8"/>
                  <a:gd name="T47" fmla="*/ 37 w 37"/>
                  <a:gd name="T48" fmla="*/ 28 h 2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8">
                    <a:moveTo>
                      <a:pt x="0" y="0"/>
                    </a:moveTo>
                    <a:lnTo>
                      <a:pt x="18" y="11"/>
                    </a:lnTo>
                    <a:lnTo>
                      <a:pt x="26" y="16"/>
                    </a:lnTo>
                    <a:lnTo>
                      <a:pt x="37" y="27"/>
                    </a:lnTo>
                    <a:lnTo>
                      <a:pt x="37" y="28"/>
                    </a:lnTo>
                    <a:lnTo>
                      <a:pt x="33" y="28"/>
                    </a:lnTo>
                    <a:lnTo>
                      <a:pt x="35" y="27"/>
                    </a:lnTo>
                    <a:lnTo>
                      <a:pt x="35" y="25"/>
                    </a:lnTo>
                    <a:lnTo>
                      <a:pt x="26" y="16"/>
                    </a:lnTo>
                    <a:lnTo>
                      <a:pt x="18" y="11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751" name="Freeform 384"/>
              <p:cNvSpPr>
                <a:spLocks/>
              </p:cNvSpPr>
              <p:nvPr/>
            </p:nvSpPr>
            <p:spPr bwMode="auto">
              <a:xfrm>
                <a:off x="645" y="1673"/>
                <a:ext cx="26" cy="16"/>
              </a:xfrm>
              <a:custGeom>
                <a:avLst/>
                <a:gdLst>
                  <a:gd name="T0" fmla="*/ 0 w 26"/>
                  <a:gd name="T1" fmla="*/ 0 h 16"/>
                  <a:gd name="T2" fmla="*/ 17 w 26"/>
                  <a:gd name="T3" fmla="*/ 11 h 16"/>
                  <a:gd name="T4" fmla="*/ 26 w 26"/>
                  <a:gd name="T5" fmla="*/ 16 h 16"/>
                  <a:gd name="T6" fmla="*/ 24 w 26"/>
                  <a:gd name="T7" fmla="*/ 16 h 16"/>
                  <a:gd name="T8" fmla="*/ 16 w 26"/>
                  <a:gd name="T9" fmla="*/ 11 h 16"/>
                  <a:gd name="T10" fmla="*/ 0 w 2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"/>
                  <a:gd name="T19" fmla="*/ 0 h 16"/>
                  <a:gd name="T20" fmla="*/ 26 w 2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" h="16">
                    <a:moveTo>
                      <a:pt x="0" y="0"/>
                    </a:moveTo>
                    <a:lnTo>
                      <a:pt x="17" y="11"/>
                    </a:lnTo>
                    <a:lnTo>
                      <a:pt x="26" y="16"/>
                    </a:lnTo>
                    <a:lnTo>
                      <a:pt x="24" y="16"/>
                    </a:lnTo>
                    <a:lnTo>
                      <a:pt x="16" y="1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</p:grpSp>
        <p:grpSp>
          <p:nvGrpSpPr>
            <p:cNvPr id="35006" name="Group 385"/>
            <p:cNvGrpSpPr>
              <a:grpSpLocks/>
            </p:cNvGrpSpPr>
            <p:nvPr/>
          </p:nvGrpSpPr>
          <p:grpSpPr bwMode="auto">
            <a:xfrm>
              <a:off x="490" y="981"/>
              <a:ext cx="554" cy="420"/>
              <a:chOff x="286" y="1320"/>
              <a:chExt cx="515" cy="390"/>
            </a:xfrm>
          </p:grpSpPr>
          <p:sp>
            <p:nvSpPr>
              <p:cNvPr id="35352" name="Freeform 386"/>
              <p:cNvSpPr>
                <a:spLocks/>
              </p:cNvSpPr>
              <p:nvPr/>
            </p:nvSpPr>
            <p:spPr bwMode="auto">
              <a:xfrm>
                <a:off x="643" y="1672"/>
                <a:ext cx="32" cy="17"/>
              </a:xfrm>
              <a:custGeom>
                <a:avLst/>
                <a:gdLst>
                  <a:gd name="T0" fmla="*/ 2 w 32"/>
                  <a:gd name="T1" fmla="*/ 0 h 17"/>
                  <a:gd name="T2" fmla="*/ 5 w 32"/>
                  <a:gd name="T3" fmla="*/ 0 h 17"/>
                  <a:gd name="T4" fmla="*/ 7 w 32"/>
                  <a:gd name="T5" fmla="*/ 1 h 17"/>
                  <a:gd name="T6" fmla="*/ 9 w 32"/>
                  <a:gd name="T7" fmla="*/ 1 h 17"/>
                  <a:gd name="T8" fmla="*/ 11 w 32"/>
                  <a:gd name="T9" fmla="*/ 3 h 17"/>
                  <a:gd name="T10" fmla="*/ 12 w 32"/>
                  <a:gd name="T11" fmla="*/ 3 h 17"/>
                  <a:gd name="T12" fmla="*/ 14 w 32"/>
                  <a:gd name="T13" fmla="*/ 5 h 17"/>
                  <a:gd name="T14" fmla="*/ 16 w 32"/>
                  <a:gd name="T15" fmla="*/ 5 h 17"/>
                  <a:gd name="T16" fmla="*/ 18 w 32"/>
                  <a:gd name="T17" fmla="*/ 5 h 17"/>
                  <a:gd name="T18" fmla="*/ 19 w 32"/>
                  <a:gd name="T19" fmla="*/ 5 h 17"/>
                  <a:gd name="T20" fmla="*/ 19 w 32"/>
                  <a:gd name="T21" fmla="*/ 7 h 17"/>
                  <a:gd name="T22" fmla="*/ 21 w 32"/>
                  <a:gd name="T23" fmla="*/ 8 h 17"/>
                  <a:gd name="T24" fmla="*/ 23 w 32"/>
                  <a:gd name="T25" fmla="*/ 8 h 17"/>
                  <a:gd name="T26" fmla="*/ 23 w 32"/>
                  <a:gd name="T27" fmla="*/ 10 h 17"/>
                  <a:gd name="T28" fmla="*/ 25 w 32"/>
                  <a:gd name="T29" fmla="*/ 10 h 17"/>
                  <a:gd name="T30" fmla="*/ 25 w 32"/>
                  <a:gd name="T31" fmla="*/ 12 h 17"/>
                  <a:gd name="T32" fmla="*/ 26 w 32"/>
                  <a:gd name="T33" fmla="*/ 12 h 17"/>
                  <a:gd name="T34" fmla="*/ 28 w 32"/>
                  <a:gd name="T35" fmla="*/ 12 h 17"/>
                  <a:gd name="T36" fmla="*/ 28 w 32"/>
                  <a:gd name="T37" fmla="*/ 14 h 17"/>
                  <a:gd name="T38" fmla="*/ 30 w 32"/>
                  <a:gd name="T39" fmla="*/ 14 h 17"/>
                  <a:gd name="T40" fmla="*/ 30 w 32"/>
                  <a:gd name="T41" fmla="*/ 15 h 17"/>
                  <a:gd name="T42" fmla="*/ 32 w 32"/>
                  <a:gd name="T43" fmla="*/ 15 h 17"/>
                  <a:gd name="T44" fmla="*/ 30 w 32"/>
                  <a:gd name="T45" fmla="*/ 17 h 17"/>
                  <a:gd name="T46" fmla="*/ 28 w 32"/>
                  <a:gd name="T47" fmla="*/ 17 h 17"/>
                  <a:gd name="T48" fmla="*/ 19 w 32"/>
                  <a:gd name="T49" fmla="*/ 12 h 17"/>
                  <a:gd name="T50" fmla="*/ 2 w 32"/>
                  <a:gd name="T51" fmla="*/ 1 h 17"/>
                  <a:gd name="T52" fmla="*/ 0 w 32"/>
                  <a:gd name="T53" fmla="*/ 0 h 17"/>
                  <a:gd name="T54" fmla="*/ 2 w 32"/>
                  <a:gd name="T55" fmla="*/ 0 h 1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2"/>
                  <a:gd name="T85" fmla="*/ 0 h 17"/>
                  <a:gd name="T86" fmla="*/ 32 w 32"/>
                  <a:gd name="T87" fmla="*/ 17 h 1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2" h="17">
                    <a:moveTo>
                      <a:pt x="2" y="0"/>
                    </a:moveTo>
                    <a:lnTo>
                      <a:pt x="5" y="0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8" y="5"/>
                    </a:lnTo>
                    <a:lnTo>
                      <a:pt x="19" y="5"/>
                    </a:lnTo>
                    <a:lnTo>
                      <a:pt x="19" y="7"/>
                    </a:lnTo>
                    <a:lnTo>
                      <a:pt x="21" y="8"/>
                    </a:lnTo>
                    <a:lnTo>
                      <a:pt x="23" y="8"/>
                    </a:lnTo>
                    <a:lnTo>
                      <a:pt x="23" y="10"/>
                    </a:lnTo>
                    <a:lnTo>
                      <a:pt x="25" y="10"/>
                    </a:lnTo>
                    <a:lnTo>
                      <a:pt x="25" y="12"/>
                    </a:lnTo>
                    <a:lnTo>
                      <a:pt x="26" y="12"/>
                    </a:lnTo>
                    <a:lnTo>
                      <a:pt x="28" y="12"/>
                    </a:lnTo>
                    <a:lnTo>
                      <a:pt x="28" y="14"/>
                    </a:lnTo>
                    <a:lnTo>
                      <a:pt x="30" y="14"/>
                    </a:lnTo>
                    <a:lnTo>
                      <a:pt x="30" y="15"/>
                    </a:lnTo>
                    <a:lnTo>
                      <a:pt x="32" y="15"/>
                    </a:lnTo>
                    <a:lnTo>
                      <a:pt x="30" y="17"/>
                    </a:lnTo>
                    <a:lnTo>
                      <a:pt x="28" y="17"/>
                    </a:lnTo>
                    <a:lnTo>
                      <a:pt x="19" y="1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53" name="Freeform 387"/>
              <p:cNvSpPr>
                <a:spLocks/>
              </p:cNvSpPr>
              <p:nvPr/>
            </p:nvSpPr>
            <p:spPr bwMode="auto">
              <a:xfrm>
                <a:off x="620" y="1672"/>
                <a:ext cx="30" cy="12"/>
              </a:xfrm>
              <a:custGeom>
                <a:avLst/>
                <a:gdLst>
                  <a:gd name="T0" fmla="*/ 4 w 30"/>
                  <a:gd name="T1" fmla="*/ 0 h 12"/>
                  <a:gd name="T2" fmla="*/ 7 w 30"/>
                  <a:gd name="T3" fmla="*/ 1 h 12"/>
                  <a:gd name="T4" fmla="*/ 9 w 30"/>
                  <a:gd name="T5" fmla="*/ 1 h 12"/>
                  <a:gd name="T6" fmla="*/ 11 w 30"/>
                  <a:gd name="T7" fmla="*/ 3 h 12"/>
                  <a:gd name="T8" fmla="*/ 13 w 30"/>
                  <a:gd name="T9" fmla="*/ 3 h 12"/>
                  <a:gd name="T10" fmla="*/ 30 w 30"/>
                  <a:gd name="T11" fmla="*/ 12 h 12"/>
                  <a:gd name="T12" fmla="*/ 28 w 30"/>
                  <a:gd name="T13" fmla="*/ 12 h 12"/>
                  <a:gd name="T14" fmla="*/ 27 w 30"/>
                  <a:gd name="T15" fmla="*/ 12 h 12"/>
                  <a:gd name="T16" fmla="*/ 25 w 30"/>
                  <a:gd name="T17" fmla="*/ 12 h 12"/>
                  <a:gd name="T18" fmla="*/ 23 w 30"/>
                  <a:gd name="T19" fmla="*/ 12 h 12"/>
                  <a:gd name="T20" fmla="*/ 21 w 30"/>
                  <a:gd name="T21" fmla="*/ 10 h 12"/>
                  <a:gd name="T22" fmla="*/ 20 w 30"/>
                  <a:gd name="T23" fmla="*/ 10 h 12"/>
                  <a:gd name="T24" fmla="*/ 18 w 30"/>
                  <a:gd name="T25" fmla="*/ 8 h 12"/>
                  <a:gd name="T26" fmla="*/ 16 w 30"/>
                  <a:gd name="T27" fmla="*/ 8 h 12"/>
                  <a:gd name="T28" fmla="*/ 14 w 30"/>
                  <a:gd name="T29" fmla="*/ 8 h 12"/>
                  <a:gd name="T30" fmla="*/ 13 w 30"/>
                  <a:gd name="T31" fmla="*/ 7 h 12"/>
                  <a:gd name="T32" fmla="*/ 11 w 30"/>
                  <a:gd name="T33" fmla="*/ 5 h 12"/>
                  <a:gd name="T34" fmla="*/ 9 w 30"/>
                  <a:gd name="T35" fmla="*/ 5 h 12"/>
                  <a:gd name="T36" fmla="*/ 7 w 30"/>
                  <a:gd name="T37" fmla="*/ 5 h 12"/>
                  <a:gd name="T38" fmla="*/ 5 w 30"/>
                  <a:gd name="T39" fmla="*/ 3 h 12"/>
                  <a:gd name="T40" fmla="*/ 4 w 30"/>
                  <a:gd name="T41" fmla="*/ 3 h 12"/>
                  <a:gd name="T42" fmla="*/ 2 w 30"/>
                  <a:gd name="T43" fmla="*/ 3 h 12"/>
                  <a:gd name="T44" fmla="*/ 0 w 30"/>
                  <a:gd name="T45" fmla="*/ 1 h 12"/>
                  <a:gd name="T46" fmla="*/ 2 w 30"/>
                  <a:gd name="T47" fmla="*/ 1 h 12"/>
                  <a:gd name="T48" fmla="*/ 4 w 30"/>
                  <a:gd name="T49" fmla="*/ 1 h 12"/>
                  <a:gd name="T50" fmla="*/ 2 w 30"/>
                  <a:gd name="T51" fmla="*/ 1 h 12"/>
                  <a:gd name="T52" fmla="*/ 4 w 30"/>
                  <a:gd name="T53" fmla="*/ 0 h 1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0"/>
                  <a:gd name="T82" fmla="*/ 0 h 12"/>
                  <a:gd name="T83" fmla="*/ 30 w 30"/>
                  <a:gd name="T84" fmla="*/ 12 h 1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0" h="12">
                    <a:moveTo>
                      <a:pt x="4" y="0"/>
                    </a:moveTo>
                    <a:lnTo>
                      <a:pt x="7" y="1"/>
                    </a:lnTo>
                    <a:lnTo>
                      <a:pt x="9" y="1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30" y="12"/>
                    </a:lnTo>
                    <a:lnTo>
                      <a:pt x="28" y="12"/>
                    </a:lnTo>
                    <a:lnTo>
                      <a:pt x="27" y="12"/>
                    </a:lnTo>
                    <a:lnTo>
                      <a:pt x="25" y="12"/>
                    </a:lnTo>
                    <a:lnTo>
                      <a:pt x="23" y="12"/>
                    </a:lnTo>
                    <a:lnTo>
                      <a:pt x="21" y="10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4" y="8"/>
                    </a:lnTo>
                    <a:lnTo>
                      <a:pt x="13" y="7"/>
                    </a:lnTo>
                    <a:lnTo>
                      <a:pt x="11" y="5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54" name="Freeform 388"/>
              <p:cNvSpPr>
                <a:spLocks/>
              </p:cNvSpPr>
              <p:nvPr/>
            </p:nvSpPr>
            <p:spPr bwMode="auto">
              <a:xfrm>
                <a:off x="631" y="1689"/>
                <a:ext cx="10" cy="5"/>
              </a:xfrm>
              <a:custGeom>
                <a:avLst/>
                <a:gdLst>
                  <a:gd name="T0" fmla="*/ 0 w 10"/>
                  <a:gd name="T1" fmla="*/ 0 h 5"/>
                  <a:gd name="T2" fmla="*/ 2 w 10"/>
                  <a:gd name="T3" fmla="*/ 0 h 5"/>
                  <a:gd name="T4" fmla="*/ 7 w 10"/>
                  <a:gd name="T5" fmla="*/ 4 h 5"/>
                  <a:gd name="T6" fmla="*/ 9 w 10"/>
                  <a:gd name="T7" fmla="*/ 4 h 5"/>
                  <a:gd name="T8" fmla="*/ 10 w 10"/>
                  <a:gd name="T9" fmla="*/ 4 h 5"/>
                  <a:gd name="T10" fmla="*/ 10 w 10"/>
                  <a:gd name="T11" fmla="*/ 5 h 5"/>
                  <a:gd name="T12" fmla="*/ 9 w 10"/>
                  <a:gd name="T13" fmla="*/ 5 h 5"/>
                  <a:gd name="T14" fmla="*/ 0 w 10"/>
                  <a:gd name="T15" fmla="*/ 0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5"/>
                  <a:gd name="T26" fmla="*/ 10 w 10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5">
                    <a:moveTo>
                      <a:pt x="0" y="0"/>
                    </a:moveTo>
                    <a:lnTo>
                      <a:pt x="2" y="0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4"/>
                    </a:lnTo>
                    <a:lnTo>
                      <a:pt x="10" y="5"/>
                    </a:lnTo>
                    <a:lnTo>
                      <a:pt x="9" y="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55" name="Freeform 389"/>
              <p:cNvSpPr>
                <a:spLocks/>
              </p:cNvSpPr>
              <p:nvPr/>
            </p:nvSpPr>
            <p:spPr bwMode="auto">
              <a:xfrm>
                <a:off x="638" y="169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56" name="Freeform 390"/>
              <p:cNvSpPr>
                <a:spLocks/>
              </p:cNvSpPr>
              <p:nvPr/>
            </p:nvSpPr>
            <p:spPr bwMode="auto">
              <a:xfrm>
                <a:off x="629" y="1687"/>
                <a:ext cx="9" cy="6"/>
              </a:xfrm>
              <a:custGeom>
                <a:avLst/>
                <a:gdLst>
                  <a:gd name="T0" fmla="*/ 0 w 9"/>
                  <a:gd name="T1" fmla="*/ 0 h 6"/>
                  <a:gd name="T2" fmla="*/ 4 w 9"/>
                  <a:gd name="T3" fmla="*/ 2 h 6"/>
                  <a:gd name="T4" fmla="*/ 5 w 9"/>
                  <a:gd name="T5" fmla="*/ 2 h 6"/>
                  <a:gd name="T6" fmla="*/ 7 w 9"/>
                  <a:gd name="T7" fmla="*/ 2 h 6"/>
                  <a:gd name="T8" fmla="*/ 7 w 9"/>
                  <a:gd name="T9" fmla="*/ 4 h 6"/>
                  <a:gd name="T10" fmla="*/ 9 w 9"/>
                  <a:gd name="T11" fmla="*/ 4 h 6"/>
                  <a:gd name="T12" fmla="*/ 7 w 9"/>
                  <a:gd name="T13" fmla="*/ 6 h 6"/>
                  <a:gd name="T14" fmla="*/ 0 w 9"/>
                  <a:gd name="T15" fmla="*/ 0 h 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"/>
                  <a:gd name="T25" fmla="*/ 0 h 6"/>
                  <a:gd name="T26" fmla="*/ 9 w 9"/>
                  <a:gd name="T27" fmla="*/ 6 h 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" h="6">
                    <a:moveTo>
                      <a:pt x="0" y="0"/>
                    </a:moveTo>
                    <a:lnTo>
                      <a:pt x="4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7" y="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57" name="Freeform 391"/>
              <p:cNvSpPr>
                <a:spLocks/>
              </p:cNvSpPr>
              <p:nvPr/>
            </p:nvSpPr>
            <p:spPr bwMode="auto">
              <a:xfrm>
                <a:off x="618" y="1684"/>
                <a:ext cx="22" cy="10"/>
              </a:xfrm>
              <a:custGeom>
                <a:avLst/>
                <a:gdLst>
                  <a:gd name="T0" fmla="*/ 2 w 22"/>
                  <a:gd name="T1" fmla="*/ 2 h 10"/>
                  <a:gd name="T2" fmla="*/ 0 w 22"/>
                  <a:gd name="T3" fmla="*/ 0 h 10"/>
                  <a:gd name="T4" fmla="*/ 2 w 22"/>
                  <a:gd name="T5" fmla="*/ 0 h 10"/>
                  <a:gd name="T6" fmla="*/ 11 w 22"/>
                  <a:gd name="T7" fmla="*/ 2 h 10"/>
                  <a:gd name="T8" fmla="*/ 22 w 22"/>
                  <a:gd name="T9" fmla="*/ 10 h 10"/>
                  <a:gd name="T10" fmla="*/ 2 w 22"/>
                  <a:gd name="T11" fmla="*/ 2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10"/>
                  <a:gd name="T20" fmla="*/ 22 w 22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10">
                    <a:moveTo>
                      <a:pt x="2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11" y="2"/>
                    </a:lnTo>
                    <a:lnTo>
                      <a:pt x="22" y="10"/>
                    </a:lnTo>
                    <a:lnTo>
                      <a:pt x="2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58" name="Freeform 392"/>
              <p:cNvSpPr>
                <a:spLocks/>
              </p:cNvSpPr>
              <p:nvPr/>
            </p:nvSpPr>
            <p:spPr bwMode="auto">
              <a:xfrm>
                <a:off x="620" y="1686"/>
                <a:ext cx="20" cy="8"/>
              </a:xfrm>
              <a:custGeom>
                <a:avLst/>
                <a:gdLst>
                  <a:gd name="T0" fmla="*/ 20 w 20"/>
                  <a:gd name="T1" fmla="*/ 8 h 8"/>
                  <a:gd name="T2" fmla="*/ 18 w 20"/>
                  <a:gd name="T3" fmla="*/ 8 h 8"/>
                  <a:gd name="T4" fmla="*/ 0 w 20"/>
                  <a:gd name="T5" fmla="*/ 3 h 8"/>
                  <a:gd name="T6" fmla="*/ 4 w 20"/>
                  <a:gd name="T7" fmla="*/ 1 h 8"/>
                  <a:gd name="T8" fmla="*/ 0 w 20"/>
                  <a:gd name="T9" fmla="*/ 0 h 8"/>
                  <a:gd name="T10" fmla="*/ 20 w 20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8"/>
                  <a:gd name="T20" fmla="*/ 20 w 20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8">
                    <a:moveTo>
                      <a:pt x="20" y="8"/>
                    </a:moveTo>
                    <a:lnTo>
                      <a:pt x="18" y="8"/>
                    </a:lnTo>
                    <a:lnTo>
                      <a:pt x="0" y="3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20" y="8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59" name="Line 393"/>
              <p:cNvSpPr>
                <a:spLocks noChangeShapeType="1"/>
              </p:cNvSpPr>
              <p:nvPr/>
            </p:nvSpPr>
            <p:spPr bwMode="auto">
              <a:xfrm>
                <a:off x="611" y="1672"/>
                <a:ext cx="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60" name="Line 394"/>
              <p:cNvSpPr>
                <a:spLocks noChangeShapeType="1"/>
              </p:cNvSpPr>
              <p:nvPr/>
            </p:nvSpPr>
            <p:spPr bwMode="auto">
              <a:xfrm>
                <a:off x="617" y="1672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61" name="Line 395"/>
              <p:cNvSpPr>
                <a:spLocks noChangeShapeType="1"/>
              </p:cNvSpPr>
              <p:nvPr/>
            </p:nvSpPr>
            <p:spPr bwMode="auto">
              <a:xfrm>
                <a:off x="618" y="167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62" name="Freeform 396"/>
              <p:cNvSpPr>
                <a:spLocks/>
              </p:cNvSpPr>
              <p:nvPr/>
            </p:nvSpPr>
            <p:spPr bwMode="auto">
              <a:xfrm>
                <a:off x="618" y="1675"/>
                <a:ext cx="9" cy="7"/>
              </a:xfrm>
              <a:custGeom>
                <a:avLst/>
                <a:gdLst>
                  <a:gd name="T0" fmla="*/ 0 w 9"/>
                  <a:gd name="T1" fmla="*/ 0 h 7"/>
                  <a:gd name="T2" fmla="*/ 6 w 9"/>
                  <a:gd name="T3" fmla="*/ 4 h 7"/>
                  <a:gd name="T4" fmla="*/ 7 w 9"/>
                  <a:gd name="T5" fmla="*/ 5 h 7"/>
                  <a:gd name="T6" fmla="*/ 9 w 9"/>
                  <a:gd name="T7" fmla="*/ 5 h 7"/>
                  <a:gd name="T8" fmla="*/ 9 w 9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7"/>
                  <a:gd name="T17" fmla="*/ 9 w 9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7">
                    <a:moveTo>
                      <a:pt x="0" y="0"/>
                    </a:moveTo>
                    <a:lnTo>
                      <a:pt x="6" y="4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63" name="Line 397"/>
              <p:cNvSpPr>
                <a:spLocks noChangeShapeType="1"/>
              </p:cNvSpPr>
              <p:nvPr/>
            </p:nvSpPr>
            <p:spPr bwMode="auto">
              <a:xfrm>
                <a:off x="627" y="168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64" name="Freeform 398"/>
              <p:cNvSpPr>
                <a:spLocks/>
              </p:cNvSpPr>
              <p:nvPr/>
            </p:nvSpPr>
            <p:spPr bwMode="auto">
              <a:xfrm>
                <a:off x="624" y="16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1 w 3"/>
                  <a:gd name="T3" fmla="*/ 0 h 2"/>
                  <a:gd name="T4" fmla="*/ 1 w 3"/>
                  <a:gd name="T5" fmla="*/ 2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2"/>
                  <a:gd name="T14" fmla="*/ 3 w 3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2">
                    <a:moveTo>
                      <a:pt x="3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65" name="Freeform 399"/>
              <p:cNvSpPr>
                <a:spLocks/>
              </p:cNvSpPr>
              <p:nvPr/>
            </p:nvSpPr>
            <p:spPr bwMode="auto">
              <a:xfrm>
                <a:off x="618" y="1684"/>
                <a:ext cx="6" cy="2"/>
              </a:xfrm>
              <a:custGeom>
                <a:avLst/>
                <a:gdLst>
                  <a:gd name="T0" fmla="*/ 6 w 6"/>
                  <a:gd name="T1" fmla="*/ 2 h 2"/>
                  <a:gd name="T2" fmla="*/ 4 w 6"/>
                  <a:gd name="T3" fmla="*/ 2 h 2"/>
                  <a:gd name="T4" fmla="*/ 4 w 6"/>
                  <a:gd name="T5" fmla="*/ 0 h 2"/>
                  <a:gd name="T6" fmla="*/ 2 w 6"/>
                  <a:gd name="T7" fmla="*/ 0 h 2"/>
                  <a:gd name="T8" fmla="*/ 0 w 6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2"/>
                  <a:gd name="T17" fmla="*/ 6 w 6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2">
                    <a:moveTo>
                      <a:pt x="6" y="2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66" name="Freeform 400"/>
              <p:cNvSpPr>
                <a:spLocks/>
              </p:cNvSpPr>
              <p:nvPr/>
            </p:nvSpPr>
            <p:spPr bwMode="auto">
              <a:xfrm>
                <a:off x="613" y="1682"/>
                <a:ext cx="7" cy="4"/>
              </a:xfrm>
              <a:custGeom>
                <a:avLst/>
                <a:gdLst>
                  <a:gd name="T0" fmla="*/ 5 w 7"/>
                  <a:gd name="T1" fmla="*/ 2 h 4"/>
                  <a:gd name="T2" fmla="*/ 7 w 7"/>
                  <a:gd name="T3" fmla="*/ 4 h 4"/>
                  <a:gd name="T4" fmla="*/ 0 w 7"/>
                  <a:gd name="T5" fmla="*/ 0 h 4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4"/>
                  <a:gd name="T11" fmla="*/ 7 w 7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4">
                    <a:moveTo>
                      <a:pt x="5" y="2"/>
                    </a:moveTo>
                    <a:lnTo>
                      <a:pt x="7" y="4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67" name="Line 401"/>
              <p:cNvSpPr>
                <a:spLocks noChangeShapeType="1"/>
              </p:cNvSpPr>
              <p:nvPr/>
            </p:nvSpPr>
            <p:spPr bwMode="auto">
              <a:xfrm flipV="1">
                <a:off x="613" y="168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68" name="Line 402"/>
              <p:cNvSpPr>
                <a:spLocks noChangeShapeType="1"/>
              </p:cNvSpPr>
              <p:nvPr/>
            </p:nvSpPr>
            <p:spPr bwMode="auto">
              <a:xfrm>
                <a:off x="613" y="168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69" name="Line 403"/>
              <p:cNvSpPr>
                <a:spLocks noChangeShapeType="1"/>
              </p:cNvSpPr>
              <p:nvPr/>
            </p:nvSpPr>
            <p:spPr bwMode="auto">
              <a:xfrm flipH="1">
                <a:off x="613" y="168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70" name="Line 404"/>
              <p:cNvSpPr>
                <a:spLocks noChangeShapeType="1"/>
              </p:cNvSpPr>
              <p:nvPr/>
            </p:nvSpPr>
            <p:spPr bwMode="auto">
              <a:xfrm>
                <a:off x="613" y="168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71" name="Freeform 405"/>
              <p:cNvSpPr>
                <a:spLocks/>
              </p:cNvSpPr>
              <p:nvPr/>
            </p:nvSpPr>
            <p:spPr bwMode="auto">
              <a:xfrm>
                <a:off x="615" y="1680"/>
                <a:ext cx="7" cy="1"/>
              </a:xfrm>
              <a:custGeom>
                <a:avLst/>
                <a:gdLst>
                  <a:gd name="T0" fmla="*/ 0 w 7"/>
                  <a:gd name="T1" fmla="*/ 0 h 1"/>
                  <a:gd name="T2" fmla="*/ 2 w 7"/>
                  <a:gd name="T3" fmla="*/ 0 h 1"/>
                  <a:gd name="T4" fmla="*/ 3 w 7"/>
                  <a:gd name="T5" fmla="*/ 0 h 1"/>
                  <a:gd name="T6" fmla="*/ 5 w 7"/>
                  <a:gd name="T7" fmla="*/ 0 h 1"/>
                  <a:gd name="T8" fmla="*/ 7 w 7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"/>
                  <a:gd name="T17" fmla="*/ 7 w 7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72" name="Freeform 406"/>
              <p:cNvSpPr>
                <a:spLocks/>
              </p:cNvSpPr>
              <p:nvPr/>
            </p:nvSpPr>
            <p:spPr bwMode="auto">
              <a:xfrm>
                <a:off x="611" y="1672"/>
                <a:ext cx="11" cy="8"/>
              </a:xfrm>
              <a:custGeom>
                <a:avLst/>
                <a:gdLst>
                  <a:gd name="T0" fmla="*/ 11 w 11"/>
                  <a:gd name="T1" fmla="*/ 8 h 8"/>
                  <a:gd name="T2" fmla="*/ 9 w 11"/>
                  <a:gd name="T3" fmla="*/ 8 h 8"/>
                  <a:gd name="T4" fmla="*/ 4 w 11"/>
                  <a:gd name="T5" fmla="*/ 5 h 8"/>
                  <a:gd name="T6" fmla="*/ 4 w 11"/>
                  <a:gd name="T7" fmla="*/ 3 h 8"/>
                  <a:gd name="T8" fmla="*/ 2 w 11"/>
                  <a:gd name="T9" fmla="*/ 3 h 8"/>
                  <a:gd name="T10" fmla="*/ 0 w 11"/>
                  <a:gd name="T11" fmla="*/ 3 h 8"/>
                  <a:gd name="T12" fmla="*/ 0 w 11"/>
                  <a:gd name="T13" fmla="*/ 1 h 8"/>
                  <a:gd name="T14" fmla="*/ 0 w 11"/>
                  <a:gd name="T15" fmla="*/ 0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"/>
                  <a:gd name="T25" fmla="*/ 0 h 8"/>
                  <a:gd name="T26" fmla="*/ 11 w 11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" h="8">
                    <a:moveTo>
                      <a:pt x="11" y="8"/>
                    </a:moveTo>
                    <a:lnTo>
                      <a:pt x="9" y="8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73" name="Freeform 407"/>
              <p:cNvSpPr>
                <a:spLocks/>
              </p:cNvSpPr>
              <p:nvPr/>
            </p:nvSpPr>
            <p:spPr bwMode="auto">
              <a:xfrm>
                <a:off x="610" y="1670"/>
                <a:ext cx="8" cy="3"/>
              </a:xfrm>
              <a:custGeom>
                <a:avLst/>
                <a:gdLst>
                  <a:gd name="T0" fmla="*/ 0 w 8"/>
                  <a:gd name="T1" fmla="*/ 0 h 3"/>
                  <a:gd name="T2" fmla="*/ 7 w 8"/>
                  <a:gd name="T3" fmla="*/ 2 h 3"/>
                  <a:gd name="T4" fmla="*/ 8 w 8"/>
                  <a:gd name="T5" fmla="*/ 2 h 3"/>
                  <a:gd name="T6" fmla="*/ 8 w 8"/>
                  <a:gd name="T7" fmla="*/ 3 h 3"/>
                  <a:gd name="T8" fmla="*/ 7 w 8"/>
                  <a:gd name="T9" fmla="*/ 2 h 3"/>
                  <a:gd name="T10" fmla="*/ 1 w 8"/>
                  <a:gd name="T11" fmla="*/ 2 h 3"/>
                  <a:gd name="T12" fmla="*/ 0 w 8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3"/>
                  <a:gd name="T23" fmla="*/ 8 w 8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3">
                    <a:moveTo>
                      <a:pt x="0" y="0"/>
                    </a:moveTo>
                    <a:lnTo>
                      <a:pt x="7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7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74" name="Freeform 408"/>
              <p:cNvSpPr>
                <a:spLocks/>
              </p:cNvSpPr>
              <p:nvPr/>
            </p:nvSpPr>
            <p:spPr bwMode="auto">
              <a:xfrm>
                <a:off x="576" y="1666"/>
                <a:ext cx="35" cy="9"/>
              </a:xfrm>
              <a:custGeom>
                <a:avLst/>
                <a:gdLst>
                  <a:gd name="T0" fmla="*/ 0 w 35"/>
                  <a:gd name="T1" fmla="*/ 0 h 9"/>
                  <a:gd name="T2" fmla="*/ 4 w 35"/>
                  <a:gd name="T3" fmla="*/ 0 h 9"/>
                  <a:gd name="T4" fmla="*/ 35 w 35"/>
                  <a:gd name="T5" fmla="*/ 6 h 9"/>
                  <a:gd name="T6" fmla="*/ 35 w 35"/>
                  <a:gd name="T7" fmla="*/ 9 h 9"/>
                  <a:gd name="T8" fmla="*/ 34 w 35"/>
                  <a:gd name="T9" fmla="*/ 9 h 9"/>
                  <a:gd name="T10" fmla="*/ 32 w 35"/>
                  <a:gd name="T11" fmla="*/ 6 h 9"/>
                  <a:gd name="T12" fmla="*/ 30 w 35"/>
                  <a:gd name="T13" fmla="*/ 6 h 9"/>
                  <a:gd name="T14" fmla="*/ 13 w 35"/>
                  <a:gd name="T15" fmla="*/ 2 h 9"/>
                  <a:gd name="T16" fmla="*/ 11 w 35"/>
                  <a:gd name="T17" fmla="*/ 4 h 9"/>
                  <a:gd name="T18" fmla="*/ 6 w 35"/>
                  <a:gd name="T19" fmla="*/ 0 h 9"/>
                  <a:gd name="T20" fmla="*/ 4 w 35"/>
                  <a:gd name="T21" fmla="*/ 0 h 9"/>
                  <a:gd name="T22" fmla="*/ 0 w 35"/>
                  <a:gd name="T23" fmla="*/ 0 h 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5"/>
                  <a:gd name="T37" fmla="*/ 0 h 9"/>
                  <a:gd name="T38" fmla="*/ 35 w 35"/>
                  <a:gd name="T39" fmla="*/ 9 h 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5" h="9">
                    <a:moveTo>
                      <a:pt x="0" y="0"/>
                    </a:moveTo>
                    <a:lnTo>
                      <a:pt x="4" y="0"/>
                    </a:lnTo>
                    <a:lnTo>
                      <a:pt x="35" y="6"/>
                    </a:lnTo>
                    <a:lnTo>
                      <a:pt x="35" y="9"/>
                    </a:lnTo>
                    <a:lnTo>
                      <a:pt x="34" y="9"/>
                    </a:lnTo>
                    <a:lnTo>
                      <a:pt x="32" y="6"/>
                    </a:lnTo>
                    <a:lnTo>
                      <a:pt x="30" y="6"/>
                    </a:lnTo>
                    <a:lnTo>
                      <a:pt x="13" y="2"/>
                    </a:lnTo>
                    <a:lnTo>
                      <a:pt x="11" y="4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75" name="Freeform 409"/>
              <p:cNvSpPr>
                <a:spLocks/>
              </p:cNvSpPr>
              <p:nvPr/>
            </p:nvSpPr>
            <p:spPr bwMode="auto">
              <a:xfrm>
                <a:off x="574" y="1664"/>
                <a:ext cx="37" cy="8"/>
              </a:xfrm>
              <a:custGeom>
                <a:avLst/>
                <a:gdLst>
                  <a:gd name="T0" fmla="*/ 0 w 37"/>
                  <a:gd name="T1" fmla="*/ 0 h 8"/>
                  <a:gd name="T2" fmla="*/ 36 w 37"/>
                  <a:gd name="T3" fmla="*/ 6 h 8"/>
                  <a:gd name="T4" fmla="*/ 37 w 37"/>
                  <a:gd name="T5" fmla="*/ 8 h 8"/>
                  <a:gd name="T6" fmla="*/ 6 w 37"/>
                  <a:gd name="T7" fmla="*/ 2 h 8"/>
                  <a:gd name="T8" fmla="*/ 2 w 37"/>
                  <a:gd name="T9" fmla="*/ 2 h 8"/>
                  <a:gd name="T10" fmla="*/ 2 w 37"/>
                  <a:gd name="T11" fmla="*/ 0 h 8"/>
                  <a:gd name="T12" fmla="*/ 0 w 37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8"/>
                  <a:gd name="T23" fmla="*/ 37 w 37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8">
                    <a:moveTo>
                      <a:pt x="0" y="0"/>
                    </a:moveTo>
                    <a:lnTo>
                      <a:pt x="36" y="6"/>
                    </a:lnTo>
                    <a:lnTo>
                      <a:pt x="37" y="8"/>
                    </a:lnTo>
                    <a:lnTo>
                      <a:pt x="6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76" name="Freeform 410"/>
              <p:cNvSpPr>
                <a:spLocks/>
              </p:cNvSpPr>
              <p:nvPr/>
            </p:nvSpPr>
            <p:spPr bwMode="auto">
              <a:xfrm>
                <a:off x="620" y="1666"/>
                <a:ext cx="13" cy="9"/>
              </a:xfrm>
              <a:custGeom>
                <a:avLst/>
                <a:gdLst>
                  <a:gd name="T0" fmla="*/ 0 w 13"/>
                  <a:gd name="T1" fmla="*/ 0 h 9"/>
                  <a:gd name="T2" fmla="*/ 13 w 13"/>
                  <a:gd name="T3" fmla="*/ 9 h 9"/>
                  <a:gd name="T4" fmla="*/ 11 w 13"/>
                  <a:gd name="T5" fmla="*/ 9 h 9"/>
                  <a:gd name="T6" fmla="*/ 5 w 13"/>
                  <a:gd name="T7" fmla="*/ 6 h 9"/>
                  <a:gd name="T8" fmla="*/ 4 w 13"/>
                  <a:gd name="T9" fmla="*/ 6 h 9"/>
                  <a:gd name="T10" fmla="*/ 5 w 13"/>
                  <a:gd name="T11" fmla="*/ 6 h 9"/>
                  <a:gd name="T12" fmla="*/ 5 w 13"/>
                  <a:gd name="T13" fmla="*/ 4 h 9"/>
                  <a:gd name="T14" fmla="*/ 4 w 13"/>
                  <a:gd name="T15" fmla="*/ 4 h 9"/>
                  <a:gd name="T16" fmla="*/ 0 w 13"/>
                  <a:gd name="T17" fmla="*/ 2 h 9"/>
                  <a:gd name="T18" fmla="*/ 0 w 13"/>
                  <a:gd name="T19" fmla="*/ 0 h 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"/>
                  <a:gd name="T31" fmla="*/ 0 h 9"/>
                  <a:gd name="T32" fmla="*/ 13 w 13"/>
                  <a:gd name="T33" fmla="*/ 9 h 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" h="9">
                    <a:moveTo>
                      <a:pt x="0" y="0"/>
                    </a:moveTo>
                    <a:lnTo>
                      <a:pt x="13" y="9"/>
                    </a:lnTo>
                    <a:lnTo>
                      <a:pt x="11" y="9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77" name="Freeform 411"/>
              <p:cNvSpPr>
                <a:spLocks/>
              </p:cNvSpPr>
              <p:nvPr/>
            </p:nvSpPr>
            <p:spPr bwMode="auto">
              <a:xfrm>
                <a:off x="560" y="1645"/>
                <a:ext cx="85" cy="28"/>
              </a:xfrm>
              <a:custGeom>
                <a:avLst/>
                <a:gdLst>
                  <a:gd name="T0" fmla="*/ 0 w 85"/>
                  <a:gd name="T1" fmla="*/ 0 h 28"/>
                  <a:gd name="T2" fmla="*/ 2 w 85"/>
                  <a:gd name="T3" fmla="*/ 0 h 28"/>
                  <a:gd name="T4" fmla="*/ 6 w 85"/>
                  <a:gd name="T5" fmla="*/ 2 h 28"/>
                  <a:gd name="T6" fmla="*/ 85 w 85"/>
                  <a:gd name="T7" fmla="*/ 28 h 28"/>
                  <a:gd name="T8" fmla="*/ 83 w 85"/>
                  <a:gd name="T9" fmla="*/ 28 h 28"/>
                  <a:gd name="T10" fmla="*/ 81 w 85"/>
                  <a:gd name="T11" fmla="*/ 27 h 28"/>
                  <a:gd name="T12" fmla="*/ 0 w 85"/>
                  <a:gd name="T13" fmla="*/ 0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28"/>
                  <a:gd name="T23" fmla="*/ 85 w 85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28">
                    <a:moveTo>
                      <a:pt x="0" y="0"/>
                    </a:moveTo>
                    <a:lnTo>
                      <a:pt x="2" y="0"/>
                    </a:lnTo>
                    <a:lnTo>
                      <a:pt x="6" y="2"/>
                    </a:lnTo>
                    <a:lnTo>
                      <a:pt x="85" y="28"/>
                    </a:lnTo>
                    <a:lnTo>
                      <a:pt x="83" y="28"/>
                    </a:lnTo>
                    <a:lnTo>
                      <a:pt x="81" y="2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78" name="Freeform 412"/>
              <p:cNvSpPr>
                <a:spLocks/>
              </p:cNvSpPr>
              <p:nvPr/>
            </p:nvSpPr>
            <p:spPr bwMode="auto">
              <a:xfrm>
                <a:off x="562" y="1643"/>
                <a:ext cx="83" cy="30"/>
              </a:xfrm>
              <a:custGeom>
                <a:avLst/>
                <a:gdLst>
                  <a:gd name="T0" fmla="*/ 0 w 83"/>
                  <a:gd name="T1" fmla="*/ 0 h 30"/>
                  <a:gd name="T2" fmla="*/ 12 w 83"/>
                  <a:gd name="T3" fmla="*/ 6 h 30"/>
                  <a:gd name="T4" fmla="*/ 27 w 83"/>
                  <a:gd name="T5" fmla="*/ 9 h 30"/>
                  <a:gd name="T6" fmla="*/ 39 w 83"/>
                  <a:gd name="T7" fmla="*/ 14 h 30"/>
                  <a:gd name="T8" fmla="*/ 51 w 83"/>
                  <a:gd name="T9" fmla="*/ 18 h 30"/>
                  <a:gd name="T10" fmla="*/ 65 w 83"/>
                  <a:gd name="T11" fmla="*/ 23 h 30"/>
                  <a:gd name="T12" fmla="*/ 74 w 83"/>
                  <a:gd name="T13" fmla="*/ 25 h 30"/>
                  <a:gd name="T14" fmla="*/ 81 w 83"/>
                  <a:gd name="T15" fmla="*/ 29 h 30"/>
                  <a:gd name="T16" fmla="*/ 83 w 83"/>
                  <a:gd name="T17" fmla="*/ 30 h 30"/>
                  <a:gd name="T18" fmla="*/ 71 w 83"/>
                  <a:gd name="T19" fmla="*/ 27 h 30"/>
                  <a:gd name="T20" fmla="*/ 4 w 83"/>
                  <a:gd name="T21" fmla="*/ 4 h 30"/>
                  <a:gd name="T22" fmla="*/ 0 w 83"/>
                  <a:gd name="T23" fmla="*/ 2 h 30"/>
                  <a:gd name="T24" fmla="*/ 0 w 83"/>
                  <a:gd name="T25" fmla="*/ 0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3"/>
                  <a:gd name="T40" fmla="*/ 0 h 30"/>
                  <a:gd name="T41" fmla="*/ 83 w 83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3" h="30">
                    <a:moveTo>
                      <a:pt x="0" y="0"/>
                    </a:moveTo>
                    <a:lnTo>
                      <a:pt x="12" y="6"/>
                    </a:lnTo>
                    <a:lnTo>
                      <a:pt x="27" y="9"/>
                    </a:lnTo>
                    <a:lnTo>
                      <a:pt x="39" y="14"/>
                    </a:lnTo>
                    <a:lnTo>
                      <a:pt x="51" y="18"/>
                    </a:lnTo>
                    <a:lnTo>
                      <a:pt x="65" y="23"/>
                    </a:lnTo>
                    <a:lnTo>
                      <a:pt x="74" y="25"/>
                    </a:lnTo>
                    <a:lnTo>
                      <a:pt x="81" y="29"/>
                    </a:lnTo>
                    <a:lnTo>
                      <a:pt x="83" y="30"/>
                    </a:lnTo>
                    <a:lnTo>
                      <a:pt x="71" y="27"/>
                    </a:lnTo>
                    <a:lnTo>
                      <a:pt x="4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79" name="Freeform 413"/>
              <p:cNvSpPr>
                <a:spLocks/>
              </p:cNvSpPr>
              <p:nvPr/>
            </p:nvSpPr>
            <p:spPr bwMode="auto">
              <a:xfrm>
                <a:off x="451" y="1606"/>
                <a:ext cx="20" cy="11"/>
              </a:xfrm>
              <a:custGeom>
                <a:avLst/>
                <a:gdLst>
                  <a:gd name="T0" fmla="*/ 20 w 20"/>
                  <a:gd name="T1" fmla="*/ 7 h 11"/>
                  <a:gd name="T2" fmla="*/ 11 w 20"/>
                  <a:gd name="T3" fmla="*/ 11 h 11"/>
                  <a:gd name="T4" fmla="*/ 0 w 20"/>
                  <a:gd name="T5" fmla="*/ 4 h 11"/>
                  <a:gd name="T6" fmla="*/ 6 w 20"/>
                  <a:gd name="T7" fmla="*/ 0 h 11"/>
                  <a:gd name="T8" fmla="*/ 6 w 20"/>
                  <a:gd name="T9" fmla="*/ 2 h 11"/>
                  <a:gd name="T10" fmla="*/ 2 w 20"/>
                  <a:gd name="T11" fmla="*/ 4 h 11"/>
                  <a:gd name="T12" fmla="*/ 11 w 20"/>
                  <a:gd name="T13" fmla="*/ 9 h 11"/>
                  <a:gd name="T14" fmla="*/ 14 w 20"/>
                  <a:gd name="T15" fmla="*/ 7 h 11"/>
                  <a:gd name="T16" fmla="*/ 16 w 20"/>
                  <a:gd name="T17" fmla="*/ 7 h 11"/>
                  <a:gd name="T18" fmla="*/ 18 w 20"/>
                  <a:gd name="T19" fmla="*/ 7 h 11"/>
                  <a:gd name="T20" fmla="*/ 20 w 20"/>
                  <a:gd name="T21" fmla="*/ 7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"/>
                  <a:gd name="T34" fmla="*/ 0 h 11"/>
                  <a:gd name="T35" fmla="*/ 20 w 20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" h="11">
                    <a:moveTo>
                      <a:pt x="20" y="7"/>
                    </a:moveTo>
                    <a:lnTo>
                      <a:pt x="11" y="11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2" y="4"/>
                    </a:lnTo>
                    <a:lnTo>
                      <a:pt x="11" y="9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20" y="7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0" name="Freeform 414"/>
              <p:cNvSpPr>
                <a:spLocks/>
              </p:cNvSpPr>
              <p:nvPr/>
            </p:nvSpPr>
            <p:spPr bwMode="auto">
              <a:xfrm>
                <a:off x="286" y="1533"/>
                <a:ext cx="276" cy="112"/>
              </a:xfrm>
              <a:custGeom>
                <a:avLst/>
                <a:gdLst>
                  <a:gd name="T0" fmla="*/ 0 w 276"/>
                  <a:gd name="T1" fmla="*/ 0 h 112"/>
                  <a:gd name="T2" fmla="*/ 9 w 276"/>
                  <a:gd name="T3" fmla="*/ 3 h 112"/>
                  <a:gd name="T4" fmla="*/ 21 w 276"/>
                  <a:gd name="T5" fmla="*/ 8 h 112"/>
                  <a:gd name="T6" fmla="*/ 25 w 276"/>
                  <a:gd name="T7" fmla="*/ 10 h 112"/>
                  <a:gd name="T8" fmla="*/ 33 w 276"/>
                  <a:gd name="T9" fmla="*/ 14 h 112"/>
                  <a:gd name="T10" fmla="*/ 41 w 276"/>
                  <a:gd name="T11" fmla="*/ 19 h 112"/>
                  <a:gd name="T12" fmla="*/ 48 w 276"/>
                  <a:gd name="T13" fmla="*/ 21 h 112"/>
                  <a:gd name="T14" fmla="*/ 56 w 276"/>
                  <a:gd name="T15" fmla="*/ 24 h 112"/>
                  <a:gd name="T16" fmla="*/ 63 w 276"/>
                  <a:gd name="T17" fmla="*/ 28 h 112"/>
                  <a:gd name="T18" fmla="*/ 70 w 276"/>
                  <a:gd name="T19" fmla="*/ 31 h 112"/>
                  <a:gd name="T20" fmla="*/ 79 w 276"/>
                  <a:gd name="T21" fmla="*/ 35 h 112"/>
                  <a:gd name="T22" fmla="*/ 88 w 276"/>
                  <a:gd name="T23" fmla="*/ 38 h 112"/>
                  <a:gd name="T24" fmla="*/ 95 w 276"/>
                  <a:gd name="T25" fmla="*/ 42 h 112"/>
                  <a:gd name="T26" fmla="*/ 104 w 276"/>
                  <a:gd name="T27" fmla="*/ 45 h 112"/>
                  <a:gd name="T28" fmla="*/ 113 w 276"/>
                  <a:gd name="T29" fmla="*/ 49 h 112"/>
                  <a:gd name="T30" fmla="*/ 120 w 276"/>
                  <a:gd name="T31" fmla="*/ 52 h 112"/>
                  <a:gd name="T32" fmla="*/ 127 w 276"/>
                  <a:gd name="T33" fmla="*/ 56 h 112"/>
                  <a:gd name="T34" fmla="*/ 135 w 276"/>
                  <a:gd name="T35" fmla="*/ 59 h 112"/>
                  <a:gd name="T36" fmla="*/ 141 w 276"/>
                  <a:gd name="T37" fmla="*/ 61 h 112"/>
                  <a:gd name="T38" fmla="*/ 144 w 276"/>
                  <a:gd name="T39" fmla="*/ 63 h 112"/>
                  <a:gd name="T40" fmla="*/ 150 w 276"/>
                  <a:gd name="T41" fmla="*/ 65 h 112"/>
                  <a:gd name="T42" fmla="*/ 155 w 276"/>
                  <a:gd name="T43" fmla="*/ 66 h 112"/>
                  <a:gd name="T44" fmla="*/ 218 w 276"/>
                  <a:gd name="T45" fmla="*/ 91 h 112"/>
                  <a:gd name="T46" fmla="*/ 227 w 276"/>
                  <a:gd name="T47" fmla="*/ 95 h 112"/>
                  <a:gd name="T48" fmla="*/ 239 w 276"/>
                  <a:gd name="T49" fmla="*/ 100 h 112"/>
                  <a:gd name="T50" fmla="*/ 253 w 276"/>
                  <a:gd name="T51" fmla="*/ 103 h 112"/>
                  <a:gd name="T52" fmla="*/ 276 w 276"/>
                  <a:gd name="T53" fmla="*/ 112 h 112"/>
                  <a:gd name="T54" fmla="*/ 274 w 276"/>
                  <a:gd name="T55" fmla="*/ 112 h 112"/>
                  <a:gd name="T56" fmla="*/ 273 w 276"/>
                  <a:gd name="T57" fmla="*/ 112 h 112"/>
                  <a:gd name="T58" fmla="*/ 274 w 276"/>
                  <a:gd name="T59" fmla="*/ 112 h 112"/>
                  <a:gd name="T60" fmla="*/ 273 w 276"/>
                  <a:gd name="T61" fmla="*/ 112 h 112"/>
                  <a:gd name="T62" fmla="*/ 264 w 276"/>
                  <a:gd name="T63" fmla="*/ 109 h 112"/>
                  <a:gd name="T64" fmla="*/ 237 w 276"/>
                  <a:gd name="T65" fmla="*/ 100 h 112"/>
                  <a:gd name="T66" fmla="*/ 225 w 276"/>
                  <a:gd name="T67" fmla="*/ 95 h 112"/>
                  <a:gd name="T68" fmla="*/ 167 w 276"/>
                  <a:gd name="T69" fmla="*/ 73 h 112"/>
                  <a:gd name="T70" fmla="*/ 135 w 276"/>
                  <a:gd name="T71" fmla="*/ 59 h 112"/>
                  <a:gd name="T72" fmla="*/ 128 w 276"/>
                  <a:gd name="T73" fmla="*/ 56 h 112"/>
                  <a:gd name="T74" fmla="*/ 121 w 276"/>
                  <a:gd name="T75" fmla="*/ 54 h 112"/>
                  <a:gd name="T76" fmla="*/ 114 w 276"/>
                  <a:gd name="T77" fmla="*/ 51 h 112"/>
                  <a:gd name="T78" fmla="*/ 109 w 276"/>
                  <a:gd name="T79" fmla="*/ 47 h 112"/>
                  <a:gd name="T80" fmla="*/ 102 w 276"/>
                  <a:gd name="T81" fmla="*/ 45 h 112"/>
                  <a:gd name="T82" fmla="*/ 95 w 276"/>
                  <a:gd name="T83" fmla="*/ 42 h 112"/>
                  <a:gd name="T84" fmla="*/ 88 w 276"/>
                  <a:gd name="T85" fmla="*/ 40 h 112"/>
                  <a:gd name="T86" fmla="*/ 83 w 276"/>
                  <a:gd name="T87" fmla="*/ 37 h 112"/>
                  <a:gd name="T88" fmla="*/ 76 w 276"/>
                  <a:gd name="T89" fmla="*/ 33 h 112"/>
                  <a:gd name="T90" fmla="*/ 69 w 276"/>
                  <a:gd name="T91" fmla="*/ 31 h 112"/>
                  <a:gd name="T92" fmla="*/ 62 w 276"/>
                  <a:gd name="T93" fmla="*/ 28 h 112"/>
                  <a:gd name="T94" fmla="*/ 56 w 276"/>
                  <a:gd name="T95" fmla="*/ 26 h 112"/>
                  <a:gd name="T96" fmla="*/ 51 w 276"/>
                  <a:gd name="T97" fmla="*/ 22 h 112"/>
                  <a:gd name="T98" fmla="*/ 44 w 276"/>
                  <a:gd name="T99" fmla="*/ 19 h 112"/>
                  <a:gd name="T100" fmla="*/ 37 w 276"/>
                  <a:gd name="T101" fmla="*/ 17 h 112"/>
                  <a:gd name="T102" fmla="*/ 30 w 276"/>
                  <a:gd name="T103" fmla="*/ 14 h 112"/>
                  <a:gd name="T104" fmla="*/ 25 w 276"/>
                  <a:gd name="T105" fmla="*/ 10 h 112"/>
                  <a:gd name="T106" fmla="*/ 21 w 276"/>
                  <a:gd name="T107" fmla="*/ 10 h 112"/>
                  <a:gd name="T108" fmla="*/ 5 w 276"/>
                  <a:gd name="T109" fmla="*/ 3 h 112"/>
                  <a:gd name="T110" fmla="*/ 0 w 276"/>
                  <a:gd name="T111" fmla="*/ 0 h 11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76"/>
                  <a:gd name="T169" fmla="*/ 0 h 112"/>
                  <a:gd name="T170" fmla="*/ 276 w 276"/>
                  <a:gd name="T171" fmla="*/ 112 h 11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76" h="112">
                    <a:moveTo>
                      <a:pt x="0" y="0"/>
                    </a:moveTo>
                    <a:lnTo>
                      <a:pt x="9" y="3"/>
                    </a:lnTo>
                    <a:lnTo>
                      <a:pt x="21" y="8"/>
                    </a:lnTo>
                    <a:lnTo>
                      <a:pt x="25" y="10"/>
                    </a:lnTo>
                    <a:lnTo>
                      <a:pt x="33" y="14"/>
                    </a:lnTo>
                    <a:lnTo>
                      <a:pt x="41" y="19"/>
                    </a:lnTo>
                    <a:lnTo>
                      <a:pt x="48" y="21"/>
                    </a:lnTo>
                    <a:lnTo>
                      <a:pt x="56" y="24"/>
                    </a:lnTo>
                    <a:lnTo>
                      <a:pt x="63" y="28"/>
                    </a:lnTo>
                    <a:lnTo>
                      <a:pt x="70" y="31"/>
                    </a:lnTo>
                    <a:lnTo>
                      <a:pt x="79" y="35"/>
                    </a:lnTo>
                    <a:lnTo>
                      <a:pt x="88" y="38"/>
                    </a:lnTo>
                    <a:lnTo>
                      <a:pt x="95" y="42"/>
                    </a:lnTo>
                    <a:lnTo>
                      <a:pt x="104" y="45"/>
                    </a:lnTo>
                    <a:lnTo>
                      <a:pt x="113" y="49"/>
                    </a:lnTo>
                    <a:lnTo>
                      <a:pt x="120" y="52"/>
                    </a:lnTo>
                    <a:lnTo>
                      <a:pt x="127" y="56"/>
                    </a:lnTo>
                    <a:lnTo>
                      <a:pt x="135" y="59"/>
                    </a:lnTo>
                    <a:lnTo>
                      <a:pt x="141" y="61"/>
                    </a:lnTo>
                    <a:lnTo>
                      <a:pt x="144" y="63"/>
                    </a:lnTo>
                    <a:lnTo>
                      <a:pt x="150" y="65"/>
                    </a:lnTo>
                    <a:lnTo>
                      <a:pt x="155" y="66"/>
                    </a:lnTo>
                    <a:lnTo>
                      <a:pt x="218" y="91"/>
                    </a:lnTo>
                    <a:lnTo>
                      <a:pt x="227" y="95"/>
                    </a:lnTo>
                    <a:lnTo>
                      <a:pt x="239" y="100"/>
                    </a:lnTo>
                    <a:lnTo>
                      <a:pt x="253" y="103"/>
                    </a:lnTo>
                    <a:lnTo>
                      <a:pt x="276" y="112"/>
                    </a:lnTo>
                    <a:lnTo>
                      <a:pt x="274" y="112"/>
                    </a:lnTo>
                    <a:lnTo>
                      <a:pt x="273" y="112"/>
                    </a:lnTo>
                    <a:lnTo>
                      <a:pt x="274" y="112"/>
                    </a:lnTo>
                    <a:lnTo>
                      <a:pt x="273" y="112"/>
                    </a:lnTo>
                    <a:lnTo>
                      <a:pt x="264" y="109"/>
                    </a:lnTo>
                    <a:lnTo>
                      <a:pt x="237" y="100"/>
                    </a:lnTo>
                    <a:lnTo>
                      <a:pt x="225" y="95"/>
                    </a:lnTo>
                    <a:lnTo>
                      <a:pt x="167" y="73"/>
                    </a:lnTo>
                    <a:lnTo>
                      <a:pt x="135" y="59"/>
                    </a:lnTo>
                    <a:lnTo>
                      <a:pt x="128" y="56"/>
                    </a:lnTo>
                    <a:lnTo>
                      <a:pt x="121" y="54"/>
                    </a:lnTo>
                    <a:lnTo>
                      <a:pt x="114" y="51"/>
                    </a:lnTo>
                    <a:lnTo>
                      <a:pt x="109" y="47"/>
                    </a:lnTo>
                    <a:lnTo>
                      <a:pt x="102" y="45"/>
                    </a:lnTo>
                    <a:lnTo>
                      <a:pt x="95" y="42"/>
                    </a:lnTo>
                    <a:lnTo>
                      <a:pt x="88" y="40"/>
                    </a:lnTo>
                    <a:lnTo>
                      <a:pt x="83" y="37"/>
                    </a:lnTo>
                    <a:lnTo>
                      <a:pt x="76" y="33"/>
                    </a:lnTo>
                    <a:lnTo>
                      <a:pt x="69" y="31"/>
                    </a:lnTo>
                    <a:lnTo>
                      <a:pt x="62" y="28"/>
                    </a:lnTo>
                    <a:lnTo>
                      <a:pt x="56" y="26"/>
                    </a:lnTo>
                    <a:lnTo>
                      <a:pt x="51" y="22"/>
                    </a:lnTo>
                    <a:lnTo>
                      <a:pt x="44" y="19"/>
                    </a:lnTo>
                    <a:lnTo>
                      <a:pt x="37" y="17"/>
                    </a:lnTo>
                    <a:lnTo>
                      <a:pt x="30" y="14"/>
                    </a:lnTo>
                    <a:lnTo>
                      <a:pt x="25" y="10"/>
                    </a:lnTo>
                    <a:lnTo>
                      <a:pt x="21" y="10"/>
                    </a:ln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1" name="Freeform 415"/>
              <p:cNvSpPr>
                <a:spLocks/>
              </p:cNvSpPr>
              <p:nvPr/>
            </p:nvSpPr>
            <p:spPr bwMode="auto">
              <a:xfrm>
                <a:off x="286" y="1531"/>
                <a:ext cx="276" cy="114"/>
              </a:xfrm>
              <a:custGeom>
                <a:avLst/>
                <a:gdLst>
                  <a:gd name="T0" fmla="*/ 2 w 276"/>
                  <a:gd name="T1" fmla="*/ 0 h 114"/>
                  <a:gd name="T2" fmla="*/ 11 w 276"/>
                  <a:gd name="T3" fmla="*/ 5 h 114"/>
                  <a:gd name="T4" fmla="*/ 21 w 276"/>
                  <a:gd name="T5" fmla="*/ 9 h 114"/>
                  <a:gd name="T6" fmla="*/ 30 w 276"/>
                  <a:gd name="T7" fmla="*/ 14 h 114"/>
                  <a:gd name="T8" fmla="*/ 39 w 276"/>
                  <a:gd name="T9" fmla="*/ 17 h 114"/>
                  <a:gd name="T10" fmla="*/ 48 w 276"/>
                  <a:gd name="T11" fmla="*/ 21 h 114"/>
                  <a:gd name="T12" fmla="*/ 56 w 276"/>
                  <a:gd name="T13" fmla="*/ 26 h 114"/>
                  <a:gd name="T14" fmla="*/ 65 w 276"/>
                  <a:gd name="T15" fmla="*/ 30 h 114"/>
                  <a:gd name="T16" fmla="*/ 76 w 276"/>
                  <a:gd name="T17" fmla="*/ 33 h 114"/>
                  <a:gd name="T18" fmla="*/ 84 w 276"/>
                  <a:gd name="T19" fmla="*/ 39 h 114"/>
                  <a:gd name="T20" fmla="*/ 95 w 276"/>
                  <a:gd name="T21" fmla="*/ 42 h 114"/>
                  <a:gd name="T22" fmla="*/ 104 w 276"/>
                  <a:gd name="T23" fmla="*/ 46 h 114"/>
                  <a:gd name="T24" fmla="*/ 113 w 276"/>
                  <a:gd name="T25" fmla="*/ 49 h 114"/>
                  <a:gd name="T26" fmla="*/ 121 w 276"/>
                  <a:gd name="T27" fmla="*/ 53 h 114"/>
                  <a:gd name="T28" fmla="*/ 130 w 276"/>
                  <a:gd name="T29" fmla="*/ 58 h 114"/>
                  <a:gd name="T30" fmla="*/ 141 w 276"/>
                  <a:gd name="T31" fmla="*/ 61 h 114"/>
                  <a:gd name="T32" fmla="*/ 150 w 276"/>
                  <a:gd name="T33" fmla="*/ 65 h 114"/>
                  <a:gd name="T34" fmla="*/ 158 w 276"/>
                  <a:gd name="T35" fmla="*/ 68 h 114"/>
                  <a:gd name="T36" fmla="*/ 169 w 276"/>
                  <a:gd name="T37" fmla="*/ 72 h 114"/>
                  <a:gd name="T38" fmla="*/ 178 w 276"/>
                  <a:gd name="T39" fmla="*/ 75 h 114"/>
                  <a:gd name="T40" fmla="*/ 188 w 276"/>
                  <a:gd name="T41" fmla="*/ 79 h 114"/>
                  <a:gd name="T42" fmla="*/ 197 w 276"/>
                  <a:gd name="T43" fmla="*/ 84 h 114"/>
                  <a:gd name="T44" fmla="*/ 206 w 276"/>
                  <a:gd name="T45" fmla="*/ 88 h 114"/>
                  <a:gd name="T46" fmla="*/ 216 w 276"/>
                  <a:gd name="T47" fmla="*/ 91 h 114"/>
                  <a:gd name="T48" fmla="*/ 227 w 276"/>
                  <a:gd name="T49" fmla="*/ 95 h 114"/>
                  <a:gd name="T50" fmla="*/ 232 w 276"/>
                  <a:gd name="T51" fmla="*/ 97 h 114"/>
                  <a:gd name="T52" fmla="*/ 236 w 276"/>
                  <a:gd name="T53" fmla="*/ 98 h 114"/>
                  <a:gd name="T54" fmla="*/ 243 w 276"/>
                  <a:gd name="T55" fmla="*/ 100 h 114"/>
                  <a:gd name="T56" fmla="*/ 248 w 276"/>
                  <a:gd name="T57" fmla="*/ 102 h 114"/>
                  <a:gd name="T58" fmla="*/ 253 w 276"/>
                  <a:gd name="T59" fmla="*/ 105 h 114"/>
                  <a:gd name="T60" fmla="*/ 259 w 276"/>
                  <a:gd name="T61" fmla="*/ 107 h 114"/>
                  <a:gd name="T62" fmla="*/ 264 w 276"/>
                  <a:gd name="T63" fmla="*/ 109 h 114"/>
                  <a:gd name="T64" fmla="*/ 271 w 276"/>
                  <a:gd name="T65" fmla="*/ 111 h 114"/>
                  <a:gd name="T66" fmla="*/ 276 w 276"/>
                  <a:gd name="T67" fmla="*/ 112 h 114"/>
                  <a:gd name="T68" fmla="*/ 276 w 276"/>
                  <a:gd name="T69" fmla="*/ 114 h 114"/>
                  <a:gd name="T70" fmla="*/ 253 w 276"/>
                  <a:gd name="T71" fmla="*/ 105 h 114"/>
                  <a:gd name="T72" fmla="*/ 239 w 276"/>
                  <a:gd name="T73" fmla="*/ 102 h 114"/>
                  <a:gd name="T74" fmla="*/ 227 w 276"/>
                  <a:gd name="T75" fmla="*/ 97 h 114"/>
                  <a:gd name="T76" fmla="*/ 218 w 276"/>
                  <a:gd name="T77" fmla="*/ 93 h 114"/>
                  <a:gd name="T78" fmla="*/ 155 w 276"/>
                  <a:gd name="T79" fmla="*/ 68 h 114"/>
                  <a:gd name="T80" fmla="*/ 150 w 276"/>
                  <a:gd name="T81" fmla="*/ 67 h 114"/>
                  <a:gd name="T82" fmla="*/ 144 w 276"/>
                  <a:gd name="T83" fmla="*/ 65 h 114"/>
                  <a:gd name="T84" fmla="*/ 141 w 276"/>
                  <a:gd name="T85" fmla="*/ 63 h 114"/>
                  <a:gd name="T86" fmla="*/ 135 w 276"/>
                  <a:gd name="T87" fmla="*/ 61 h 114"/>
                  <a:gd name="T88" fmla="*/ 127 w 276"/>
                  <a:gd name="T89" fmla="*/ 58 h 114"/>
                  <a:gd name="T90" fmla="*/ 120 w 276"/>
                  <a:gd name="T91" fmla="*/ 54 h 114"/>
                  <a:gd name="T92" fmla="*/ 113 w 276"/>
                  <a:gd name="T93" fmla="*/ 51 h 114"/>
                  <a:gd name="T94" fmla="*/ 104 w 276"/>
                  <a:gd name="T95" fmla="*/ 47 h 114"/>
                  <a:gd name="T96" fmla="*/ 95 w 276"/>
                  <a:gd name="T97" fmla="*/ 44 h 114"/>
                  <a:gd name="T98" fmla="*/ 88 w 276"/>
                  <a:gd name="T99" fmla="*/ 40 h 114"/>
                  <a:gd name="T100" fmla="*/ 79 w 276"/>
                  <a:gd name="T101" fmla="*/ 37 h 114"/>
                  <a:gd name="T102" fmla="*/ 70 w 276"/>
                  <a:gd name="T103" fmla="*/ 33 h 114"/>
                  <a:gd name="T104" fmla="*/ 56 w 276"/>
                  <a:gd name="T105" fmla="*/ 26 h 114"/>
                  <a:gd name="T106" fmla="*/ 48 w 276"/>
                  <a:gd name="T107" fmla="*/ 23 h 114"/>
                  <a:gd name="T108" fmla="*/ 41 w 276"/>
                  <a:gd name="T109" fmla="*/ 21 h 114"/>
                  <a:gd name="T110" fmla="*/ 33 w 276"/>
                  <a:gd name="T111" fmla="*/ 16 h 114"/>
                  <a:gd name="T112" fmla="*/ 25 w 276"/>
                  <a:gd name="T113" fmla="*/ 12 h 114"/>
                  <a:gd name="T114" fmla="*/ 9 w 276"/>
                  <a:gd name="T115" fmla="*/ 5 h 114"/>
                  <a:gd name="T116" fmla="*/ 0 w 276"/>
                  <a:gd name="T117" fmla="*/ 2 h 114"/>
                  <a:gd name="T118" fmla="*/ 2 w 276"/>
                  <a:gd name="T119" fmla="*/ 0 h 11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6"/>
                  <a:gd name="T181" fmla="*/ 0 h 114"/>
                  <a:gd name="T182" fmla="*/ 276 w 276"/>
                  <a:gd name="T183" fmla="*/ 114 h 11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6" h="114">
                    <a:moveTo>
                      <a:pt x="2" y="0"/>
                    </a:moveTo>
                    <a:lnTo>
                      <a:pt x="11" y="5"/>
                    </a:lnTo>
                    <a:lnTo>
                      <a:pt x="21" y="9"/>
                    </a:lnTo>
                    <a:lnTo>
                      <a:pt x="30" y="14"/>
                    </a:lnTo>
                    <a:lnTo>
                      <a:pt x="39" y="17"/>
                    </a:lnTo>
                    <a:lnTo>
                      <a:pt x="48" y="21"/>
                    </a:lnTo>
                    <a:lnTo>
                      <a:pt x="56" y="26"/>
                    </a:lnTo>
                    <a:lnTo>
                      <a:pt x="65" y="30"/>
                    </a:lnTo>
                    <a:lnTo>
                      <a:pt x="76" y="33"/>
                    </a:lnTo>
                    <a:lnTo>
                      <a:pt x="84" y="39"/>
                    </a:lnTo>
                    <a:lnTo>
                      <a:pt x="95" y="42"/>
                    </a:lnTo>
                    <a:lnTo>
                      <a:pt x="104" y="46"/>
                    </a:lnTo>
                    <a:lnTo>
                      <a:pt x="113" y="49"/>
                    </a:lnTo>
                    <a:lnTo>
                      <a:pt x="121" y="53"/>
                    </a:lnTo>
                    <a:lnTo>
                      <a:pt x="130" y="58"/>
                    </a:lnTo>
                    <a:lnTo>
                      <a:pt x="141" y="61"/>
                    </a:lnTo>
                    <a:lnTo>
                      <a:pt x="150" y="65"/>
                    </a:lnTo>
                    <a:lnTo>
                      <a:pt x="158" y="68"/>
                    </a:lnTo>
                    <a:lnTo>
                      <a:pt x="169" y="72"/>
                    </a:lnTo>
                    <a:lnTo>
                      <a:pt x="178" y="75"/>
                    </a:lnTo>
                    <a:lnTo>
                      <a:pt x="188" y="79"/>
                    </a:lnTo>
                    <a:lnTo>
                      <a:pt x="197" y="84"/>
                    </a:lnTo>
                    <a:lnTo>
                      <a:pt x="206" y="88"/>
                    </a:lnTo>
                    <a:lnTo>
                      <a:pt x="216" y="91"/>
                    </a:lnTo>
                    <a:lnTo>
                      <a:pt x="227" y="95"/>
                    </a:lnTo>
                    <a:lnTo>
                      <a:pt x="232" y="97"/>
                    </a:lnTo>
                    <a:lnTo>
                      <a:pt x="236" y="98"/>
                    </a:lnTo>
                    <a:lnTo>
                      <a:pt x="243" y="100"/>
                    </a:lnTo>
                    <a:lnTo>
                      <a:pt x="248" y="102"/>
                    </a:lnTo>
                    <a:lnTo>
                      <a:pt x="253" y="105"/>
                    </a:lnTo>
                    <a:lnTo>
                      <a:pt x="259" y="107"/>
                    </a:lnTo>
                    <a:lnTo>
                      <a:pt x="264" y="109"/>
                    </a:lnTo>
                    <a:lnTo>
                      <a:pt x="271" y="111"/>
                    </a:lnTo>
                    <a:lnTo>
                      <a:pt x="276" y="112"/>
                    </a:lnTo>
                    <a:lnTo>
                      <a:pt x="276" y="114"/>
                    </a:lnTo>
                    <a:lnTo>
                      <a:pt x="253" y="105"/>
                    </a:lnTo>
                    <a:lnTo>
                      <a:pt x="239" y="102"/>
                    </a:lnTo>
                    <a:lnTo>
                      <a:pt x="227" y="97"/>
                    </a:lnTo>
                    <a:lnTo>
                      <a:pt x="218" y="93"/>
                    </a:lnTo>
                    <a:lnTo>
                      <a:pt x="155" y="68"/>
                    </a:lnTo>
                    <a:lnTo>
                      <a:pt x="150" y="67"/>
                    </a:lnTo>
                    <a:lnTo>
                      <a:pt x="144" y="65"/>
                    </a:lnTo>
                    <a:lnTo>
                      <a:pt x="141" y="63"/>
                    </a:lnTo>
                    <a:lnTo>
                      <a:pt x="135" y="61"/>
                    </a:lnTo>
                    <a:lnTo>
                      <a:pt x="127" y="58"/>
                    </a:lnTo>
                    <a:lnTo>
                      <a:pt x="120" y="54"/>
                    </a:lnTo>
                    <a:lnTo>
                      <a:pt x="113" y="51"/>
                    </a:lnTo>
                    <a:lnTo>
                      <a:pt x="104" y="47"/>
                    </a:lnTo>
                    <a:lnTo>
                      <a:pt x="95" y="44"/>
                    </a:lnTo>
                    <a:lnTo>
                      <a:pt x="88" y="40"/>
                    </a:lnTo>
                    <a:lnTo>
                      <a:pt x="79" y="37"/>
                    </a:lnTo>
                    <a:lnTo>
                      <a:pt x="70" y="33"/>
                    </a:lnTo>
                    <a:lnTo>
                      <a:pt x="56" y="26"/>
                    </a:lnTo>
                    <a:lnTo>
                      <a:pt x="48" y="23"/>
                    </a:lnTo>
                    <a:lnTo>
                      <a:pt x="41" y="21"/>
                    </a:lnTo>
                    <a:lnTo>
                      <a:pt x="33" y="16"/>
                    </a:lnTo>
                    <a:lnTo>
                      <a:pt x="25" y="12"/>
                    </a:lnTo>
                    <a:lnTo>
                      <a:pt x="9" y="5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2" name="Freeform 416"/>
              <p:cNvSpPr>
                <a:spLocks/>
              </p:cNvSpPr>
              <p:nvPr/>
            </p:nvSpPr>
            <p:spPr bwMode="auto">
              <a:xfrm>
                <a:off x="689" y="1564"/>
                <a:ext cx="3" cy="4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2 h 4"/>
                  <a:gd name="T4" fmla="*/ 2 w 3"/>
                  <a:gd name="T5" fmla="*/ 4 h 4"/>
                  <a:gd name="T6" fmla="*/ 2 w 3"/>
                  <a:gd name="T7" fmla="*/ 2 h 4"/>
                  <a:gd name="T8" fmla="*/ 3 w 3"/>
                  <a:gd name="T9" fmla="*/ 2 h 4"/>
                  <a:gd name="T10" fmla="*/ 0 w 3"/>
                  <a:gd name="T11" fmla="*/ 0 h 4"/>
                  <a:gd name="T12" fmla="*/ 0 w 3"/>
                  <a:gd name="T13" fmla="*/ 2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4"/>
                  <a:gd name="T23" fmla="*/ 3 w 3"/>
                  <a:gd name="T24" fmla="*/ 4 h 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4">
                    <a:moveTo>
                      <a:pt x="0" y="2"/>
                    </a:moveTo>
                    <a:lnTo>
                      <a:pt x="2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3" name="Freeform 417"/>
              <p:cNvSpPr>
                <a:spLocks/>
              </p:cNvSpPr>
              <p:nvPr/>
            </p:nvSpPr>
            <p:spPr bwMode="auto">
              <a:xfrm>
                <a:off x="691" y="1566"/>
                <a:ext cx="1" cy="4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4 h 4"/>
                  <a:gd name="T4" fmla="*/ 0 w 1"/>
                  <a:gd name="T5" fmla="*/ 0 h 4"/>
                  <a:gd name="T6" fmla="*/ 0 w 1"/>
                  <a:gd name="T7" fmla="*/ 2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4"/>
                  <a:gd name="T14" fmla="*/ 1 w 1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4">
                    <a:moveTo>
                      <a:pt x="0" y="2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4" name="Freeform 418"/>
              <p:cNvSpPr>
                <a:spLocks/>
              </p:cNvSpPr>
              <p:nvPr/>
            </p:nvSpPr>
            <p:spPr bwMode="auto">
              <a:xfrm>
                <a:off x="691" y="1570"/>
                <a:ext cx="12" cy="7"/>
              </a:xfrm>
              <a:custGeom>
                <a:avLst/>
                <a:gdLst>
                  <a:gd name="T0" fmla="*/ 0 w 12"/>
                  <a:gd name="T1" fmla="*/ 0 h 7"/>
                  <a:gd name="T2" fmla="*/ 12 w 12"/>
                  <a:gd name="T3" fmla="*/ 7 h 7"/>
                  <a:gd name="T4" fmla="*/ 12 w 12"/>
                  <a:gd name="T5" fmla="*/ 5 h 7"/>
                  <a:gd name="T6" fmla="*/ 0 w 12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7"/>
                  <a:gd name="T14" fmla="*/ 12 w 12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7">
                    <a:moveTo>
                      <a:pt x="0" y="0"/>
                    </a:moveTo>
                    <a:lnTo>
                      <a:pt x="12" y="7"/>
                    </a:lnTo>
                    <a:lnTo>
                      <a:pt x="12" y="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5" name="Freeform 419"/>
              <p:cNvSpPr>
                <a:spLocks/>
              </p:cNvSpPr>
              <p:nvPr/>
            </p:nvSpPr>
            <p:spPr bwMode="auto">
              <a:xfrm>
                <a:off x="691" y="1570"/>
                <a:ext cx="12" cy="10"/>
              </a:xfrm>
              <a:custGeom>
                <a:avLst/>
                <a:gdLst>
                  <a:gd name="T0" fmla="*/ 0 w 12"/>
                  <a:gd name="T1" fmla="*/ 0 h 10"/>
                  <a:gd name="T2" fmla="*/ 3 w 12"/>
                  <a:gd name="T3" fmla="*/ 3 h 10"/>
                  <a:gd name="T4" fmla="*/ 5 w 12"/>
                  <a:gd name="T5" fmla="*/ 5 h 10"/>
                  <a:gd name="T6" fmla="*/ 7 w 12"/>
                  <a:gd name="T7" fmla="*/ 5 h 10"/>
                  <a:gd name="T8" fmla="*/ 8 w 12"/>
                  <a:gd name="T9" fmla="*/ 5 h 10"/>
                  <a:gd name="T10" fmla="*/ 8 w 12"/>
                  <a:gd name="T11" fmla="*/ 7 h 10"/>
                  <a:gd name="T12" fmla="*/ 8 w 12"/>
                  <a:gd name="T13" fmla="*/ 10 h 10"/>
                  <a:gd name="T14" fmla="*/ 10 w 12"/>
                  <a:gd name="T15" fmla="*/ 10 h 10"/>
                  <a:gd name="T16" fmla="*/ 12 w 12"/>
                  <a:gd name="T17" fmla="*/ 7 h 10"/>
                  <a:gd name="T18" fmla="*/ 0 w 12"/>
                  <a:gd name="T19" fmla="*/ 0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"/>
                  <a:gd name="T31" fmla="*/ 0 h 10"/>
                  <a:gd name="T32" fmla="*/ 12 w 12"/>
                  <a:gd name="T33" fmla="*/ 10 h 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" h="10">
                    <a:moveTo>
                      <a:pt x="0" y="0"/>
                    </a:moveTo>
                    <a:lnTo>
                      <a:pt x="3" y="3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6" name="Freeform 420"/>
              <p:cNvSpPr>
                <a:spLocks/>
              </p:cNvSpPr>
              <p:nvPr/>
            </p:nvSpPr>
            <p:spPr bwMode="auto">
              <a:xfrm>
                <a:off x="699" y="1562"/>
                <a:ext cx="21" cy="22"/>
              </a:xfrm>
              <a:custGeom>
                <a:avLst/>
                <a:gdLst>
                  <a:gd name="T0" fmla="*/ 21 w 21"/>
                  <a:gd name="T1" fmla="*/ 22 h 22"/>
                  <a:gd name="T2" fmla="*/ 21 w 21"/>
                  <a:gd name="T3" fmla="*/ 20 h 22"/>
                  <a:gd name="T4" fmla="*/ 21 w 21"/>
                  <a:gd name="T5" fmla="*/ 18 h 22"/>
                  <a:gd name="T6" fmla="*/ 18 w 21"/>
                  <a:gd name="T7" fmla="*/ 16 h 22"/>
                  <a:gd name="T8" fmla="*/ 16 w 21"/>
                  <a:gd name="T9" fmla="*/ 15 h 22"/>
                  <a:gd name="T10" fmla="*/ 16 w 21"/>
                  <a:gd name="T11" fmla="*/ 13 h 22"/>
                  <a:gd name="T12" fmla="*/ 14 w 21"/>
                  <a:gd name="T13" fmla="*/ 11 h 22"/>
                  <a:gd name="T14" fmla="*/ 13 w 21"/>
                  <a:gd name="T15" fmla="*/ 9 h 22"/>
                  <a:gd name="T16" fmla="*/ 11 w 21"/>
                  <a:gd name="T17" fmla="*/ 9 h 22"/>
                  <a:gd name="T18" fmla="*/ 9 w 21"/>
                  <a:gd name="T19" fmla="*/ 8 h 22"/>
                  <a:gd name="T20" fmla="*/ 9 w 21"/>
                  <a:gd name="T21" fmla="*/ 6 h 22"/>
                  <a:gd name="T22" fmla="*/ 7 w 21"/>
                  <a:gd name="T23" fmla="*/ 4 h 22"/>
                  <a:gd name="T24" fmla="*/ 6 w 21"/>
                  <a:gd name="T25" fmla="*/ 4 h 22"/>
                  <a:gd name="T26" fmla="*/ 4 w 21"/>
                  <a:gd name="T27" fmla="*/ 2 h 22"/>
                  <a:gd name="T28" fmla="*/ 4 w 21"/>
                  <a:gd name="T29" fmla="*/ 0 h 22"/>
                  <a:gd name="T30" fmla="*/ 2 w 21"/>
                  <a:gd name="T31" fmla="*/ 0 h 22"/>
                  <a:gd name="T32" fmla="*/ 0 w 21"/>
                  <a:gd name="T33" fmla="*/ 0 h 22"/>
                  <a:gd name="T34" fmla="*/ 2 w 21"/>
                  <a:gd name="T35" fmla="*/ 0 h 22"/>
                  <a:gd name="T36" fmla="*/ 4 w 21"/>
                  <a:gd name="T37" fmla="*/ 2 h 22"/>
                  <a:gd name="T38" fmla="*/ 4 w 21"/>
                  <a:gd name="T39" fmla="*/ 4 h 22"/>
                  <a:gd name="T40" fmla="*/ 7 w 21"/>
                  <a:gd name="T41" fmla="*/ 4 h 22"/>
                  <a:gd name="T42" fmla="*/ 7 w 21"/>
                  <a:gd name="T43" fmla="*/ 6 h 22"/>
                  <a:gd name="T44" fmla="*/ 9 w 21"/>
                  <a:gd name="T45" fmla="*/ 8 h 22"/>
                  <a:gd name="T46" fmla="*/ 9 w 21"/>
                  <a:gd name="T47" fmla="*/ 9 h 22"/>
                  <a:gd name="T48" fmla="*/ 13 w 21"/>
                  <a:gd name="T49" fmla="*/ 9 h 22"/>
                  <a:gd name="T50" fmla="*/ 13 w 21"/>
                  <a:gd name="T51" fmla="*/ 11 h 22"/>
                  <a:gd name="T52" fmla="*/ 14 w 21"/>
                  <a:gd name="T53" fmla="*/ 13 h 22"/>
                  <a:gd name="T54" fmla="*/ 16 w 21"/>
                  <a:gd name="T55" fmla="*/ 15 h 22"/>
                  <a:gd name="T56" fmla="*/ 16 w 21"/>
                  <a:gd name="T57" fmla="*/ 16 h 22"/>
                  <a:gd name="T58" fmla="*/ 18 w 21"/>
                  <a:gd name="T59" fmla="*/ 16 h 22"/>
                  <a:gd name="T60" fmla="*/ 20 w 21"/>
                  <a:gd name="T61" fmla="*/ 18 h 22"/>
                  <a:gd name="T62" fmla="*/ 21 w 21"/>
                  <a:gd name="T63" fmla="*/ 20 h 22"/>
                  <a:gd name="T64" fmla="*/ 21 w 21"/>
                  <a:gd name="T65" fmla="*/ 22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"/>
                  <a:gd name="T100" fmla="*/ 0 h 22"/>
                  <a:gd name="T101" fmla="*/ 21 w 21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" h="22">
                    <a:moveTo>
                      <a:pt x="21" y="22"/>
                    </a:moveTo>
                    <a:lnTo>
                      <a:pt x="21" y="20"/>
                    </a:lnTo>
                    <a:lnTo>
                      <a:pt x="21" y="18"/>
                    </a:lnTo>
                    <a:lnTo>
                      <a:pt x="18" y="16"/>
                    </a:lnTo>
                    <a:lnTo>
                      <a:pt x="16" y="15"/>
                    </a:lnTo>
                    <a:lnTo>
                      <a:pt x="16" y="13"/>
                    </a:lnTo>
                    <a:lnTo>
                      <a:pt x="14" y="11"/>
                    </a:lnTo>
                    <a:lnTo>
                      <a:pt x="13" y="9"/>
                    </a:lnTo>
                    <a:lnTo>
                      <a:pt x="11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13" y="9"/>
                    </a:lnTo>
                    <a:lnTo>
                      <a:pt x="13" y="11"/>
                    </a:lnTo>
                    <a:lnTo>
                      <a:pt x="14" y="13"/>
                    </a:lnTo>
                    <a:lnTo>
                      <a:pt x="16" y="15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8"/>
                    </a:lnTo>
                    <a:lnTo>
                      <a:pt x="21" y="20"/>
                    </a:lnTo>
                    <a:lnTo>
                      <a:pt x="21" y="2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7" name="Freeform 421"/>
              <p:cNvSpPr>
                <a:spLocks/>
              </p:cNvSpPr>
              <p:nvPr/>
            </p:nvSpPr>
            <p:spPr bwMode="auto">
              <a:xfrm>
                <a:off x="703" y="1562"/>
                <a:ext cx="21" cy="22"/>
              </a:xfrm>
              <a:custGeom>
                <a:avLst/>
                <a:gdLst>
                  <a:gd name="T0" fmla="*/ 21 w 21"/>
                  <a:gd name="T1" fmla="*/ 22 h 22"/>
                  <a:gd name="T2" fmla="*/ 19 w 21"/>
                  <a:gd name="T3" fmla="*/ 18 h 22"/>
                  <a:gd name="T4" fmla="*/ 17 w 21"/>
                  <a:gd name="T5" fmla="*/ 18 h 22"/>
                  <a:gd name="T6" fmla="*/ 17 w 21"/>
                  <a:gd name="T7" fmla="*/ 16 h 22"/>
                  <a:gd name="T8" fmla="*/ 14 w 21"/>
                  <a:gd name="T9" fmla="*/ 15 h 22"/>
                  <a:gd name="T10" fmla="*/ 14 w 21"/>
                  <a:gd name="T11" fmla="*/ 13 h 22"/>
                  <a:gd name="T12" fmla="*/ 12 w 21"/>
                  <a:gd name="T13" fmla="*/ 13 h 22"/>
                  <a:gd name="T14" fmla="*/ 12 w 21"/>
                  <a:gd name="T15" fmla="*/ 11 h 22"/>
                  <a:gd name="T16" fmla="*/ 10 w 21"/>
                  <a:gd name="T17" fmla="*/ 9 h 22"/>
                  <a:gd name="T18" fmla="*/ 9 w 21"/>
                  <a:gd name="T19" fmla="*/ 8 h 22"/>
                  <a:gd name="T20" fmla="*/ 7 w 21"/>
                  <a:gd name="T21" fmla="*/ 8 h 22"/>
                  <a:gd name="T22" fmla="*/ 5 w 21"/>
                  <a:gd name="T23" fmla="*/ 6 h 22"/>
                  <a:gd name="T24" fmla="*/ 5 w 21"/>
                  <a:gd name="T25" fmla="*/ 4 h 22"/>
                  <a:gd name="T26" fmla="*/ 3 w 21"/>
                  <a:gd name="T27" fmla="*/ 2 h 22"/>
                  <a:gd name="T28" fmla="*/ 2 w 21"/>
                  <a:gd name="T29" fmla="*/ 0 h 22"/>
                  <a:gd name="T30" fmla="*/ 0 w 21"/>
                  <a:gd name="T31" fmla="*/ 0 h 22"/>
                  <a:gd name="T32" fmla="*/ 2 w 21"/>
                  <a:gd name="T33" fmla="*/ 2 h 22"/>
                  <a:gd name="T34" fmla="*/ 3 w 21"/>
                  <a:gd name="T35" fmla="*/ 4 h 22"/>
                  <a:gd name="T36" fmla="*/ 5 w 21"/>
                  <a:gd name="T37" fmla="*/ 4 h 22"/>
                  <a:gd name="T38" fmla="*/ 5 w 21"/>
                  <a:gd name="T39" fmla="*/ 8 h 22"/>
                  <a:gd name="T40" fmla="*/ 7 w 21"/>
                  <a:gd name="T41" fmla="*/ 8 h 22"/>
                  <a:gd name="T42" fmla="*/ 9 w 21"/>
                  <a:gd name="T43" fmla="*/ 9 h 22"/>
                  <a:gd name="T44" fmla="*/ 10 w 21"/>
                  <a:gd name="T45" fmla="*/ 9 h 22"/>
                  <a:gd name="T46" fmla="*/ 12 w 21"/>
                  <a:gd name="T47" fmla="*/ 11 h 22"/>
                  <a:gd name="T48" fmla="*/ 12 w 21"/>
                  <a:gd name="T49" fmla="*/ 13 h 22"/>
                  <a:gd name="T50" fmla="*/ 14 w 21"/>
                  <a:gd name="T51" fmla="*/ 15 h 22"/>
                  <a:gd name="T52" fmla="*/ 14 w 21"/>
                  <a:gd name="T53" fmla="*/ 16 h 22"/>
                  <a:gd name="T54" fmla="*/ 17 w 21"/>
                  <a:gd name="T55" fmla="*/ 18 h 22"/>
                  <a:gd name="T56" fmla="*/ 19 w 21"/>
                  <a:gd name="T57" fmla="*/ 20 h 22"/>
                  <a:gd name="T58" fmla="*/ 21 w 21"/>
                  <a:gd name="T59" fmla="*/ 22 h 2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1"/>
                  <a:gd name="T91" fmla="*/ 0 h 22"/>
                  <a:gd name="T92" fmla="*/ 21 w 21"/>
                  <a:gd name="T93" fmla="*/ 22 h 2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1" h="22">
                    <a:moveTo>
                      <a:pt x="21" y="22"/>
                    </a:moveTo>
                    <a:lnTo>
                      <a:pt x="19" y="18"/>
                    </a:lnTo>
                    <a:lnTo>
                      <a:pt x="17" y="18"/>
                    </a:lnTo>
                    <a:lnTo>
                      <a:pt x="17" y="16"/>
                    </a:lnTo>
                    <a:lnTo>
                      <a:pt x="14" y="15"/>
                    </a:lnTo>
                    <a:lnTo>
                      <a:pt x="14" y="13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9" y="8"/>
                    </a:lnTo>
                    <a:lnTo>
                      <a:pt x="7" y="8"/>
                    </a:lnTo>
                    <a:lnTo>
                      <a:pt x="5" y="6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9"/>
                    </a:lnTo>
                    <a:lnTo>
                      <a:pt x="10" y="9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4" y="15"/>
                    </a:lnTo>
                    <a:lnTo>
                      <a:pt x="14" y="16"/>
                    </a:lnTo>
                    <a:lnTo>
                      <a:pt x="17" y="18"/>
                    </a:lnTo>
                    <a:lnTo>
                      <a:pt x="19" y="20"/>
                    </a:lnTo>
                    <a:lnTo>
                      <a:pt x="21" y="2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8" name="Freeform 422"/>
              <p:cNvSpPr>
                <a:spLocks/>
              </p:cNvSpPr>
              <p:nvPr/>
            </p:nvSpPr>
            <p:spPr bwMode="auto">
              <a:xfrm>
                <a:off x="705" y="1562"/>
                <a:ext cx="21" cy="22"/>
              </a:xfrm>
              <a:custGeom>
                <a:avLst/>
                <a:gdLst>
                  <a:gd name="T0" fmla="*/ 21 w 21"/>
                  <a:gd name="T1" fmla="*/ 22 h 22"/>
                  <a:gd name="T2" fmla="*/ 19 w 21"/>
                  <a:gd name="T3" fmla="*/ 20 h 22"/>
                  <a:gd name="T4" fmla="*/ 19 w 21"/>
                  <a:gd name="T5" fmla="*/ 18 h 22"/>
                  <a:gd name="T6" fmla="*/ 17 w 21"/>
                  <a:gd name="T7" fmla="*/ 16 h 22"/>
                  <a:gd name="T8" fmla="*/ 15 w 21"/>
                  <a:gd name="T9" fmla="*/ 16 h 22"/>
                  <a:gd name="T10" fmla="*/ 15 w 21"/>
                  <a:gd name="T11" fmla="*/ 15 h 22"/>
                  <a:gd name="T12" fmla="*/ 12 w 21"/>
                  <a:gd name="T13" fmla="*/ 13 h 22"/>
                  <a:gd name="T14" fmla="*/ 12 w 21"/>
                  <a:gd name="T15" fmla="*/ 11 h 22"/>
                  <a:gd name="T16" fmla="*/ 10 w 21"/>
                  <a:gd name="T17" fmla="*/ 9 h 22"/>
                  <a:gd name="T18" fmla="*/ 8 w 21"/>
                  <a:gd name="T19" fmla="*/ 8 h 22"/>
                  <a:gd name="T20" fmla="*/ 7 w 21"/>
                  <a:gd name="T21" fmla="*/ 6 h 22"/>
                  <a:gd name="T22" fmla="*/ 5 w 21"/>
                  <a:gd name="T23" fmla="*/ 4 h 22"/>
                  <a:gd name="T24" fmla="*/ 3 w 21"/>
                  <a:gd name="T25" fmla="*/ 4 h 22"/>
                  <a:gd name="T26" fmla="*/ 3 w 21"/>
                  <a:gd name="T27" fmla="*/ 2 h 22"/>
                  <a:gd name="T28" fmla="*/ 1 w 21"/>
                  <a:gd name="T29" fmla="*/ 0 h 22"/>
                  <a:gd name="T30" fmla="*/ 0 w 21"/>
                  <a:gd name="T31" fmla="*/ 0 h 22"/>
                  <a:gd name="T32" fmla="*/ 1 w 21"/>
                  <a:gd name="T33" fmla="*/ 2 h 22"/>
                  <a:gd name="T34" fmla="*/ 3 w 21"/>
                  <a:gd name="T35" fmla="*/ 4 h 22"/>
                  <a:gd name="T36" fmla="*/ 5 w 21"/>
                  <a:gd name="T37" fmla="*/ 6 h 22"/>
                  <a:gd name="T38" fmla="*/ 7 w 21"/>
                  <a:gd name="T39" fmla="*/ 8 h 22"/>
                  <a:gd name="T40" fmla="*/ 8 w 21"/>
                  <a:gd name="T41" fmla="*/ 8 h 22"/>
                  <a:gd name="T42" fmla="*/ 10 w 21"/>
                  <a:gd name="T43" fmla="*/ 9 h 22"/>
                  <a:gd name="T44" fmla="*/ 10 w 21"/>
                  <a:gd name="T45" fmla="*/ 11 h 22"/>
                  <a:gd name="T46" fmla="*/ 12 w 21"/>
                  <a:gd name="T47" fmla="*/ 13 h 22"/>
                  <a:gd name="T48" fmla="*/ 15 w 21"/>
                  <a:gd name="T49" fmla="*/ 16 h 22"/>
                  <a:gd name="T50" fmla="*/ 17 w 21"/>
                  <a:gd name="T51" fmla="*/ 18 h 22"/>
                  <a:gd name="T52" fmla="*/ 19 w 21"/>
                  <a:gd name="T53" fmla="*/ 18 h 22"/>
                  <a:gd name="T54" fmla="*/ 19 w 21"/>
                  <a:gd name="T55" fmla="*/ 22 h 22"/>
                  <a:gd name="T56" fmla="*/ 21 w 21"/>
                  <a:gd name="T57" fmla="*/ 22 h 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1"/>
                  <a:gd name="T88" fmla="*/ 0 h 22"/>
                  <a:gd name="T89" fmla="*/ 21 w 21"/>
                  <a:gd name="T90" fmla="*/ 22 h 2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1" h="22">
                    <a:moveTo>
                      <a:pt x="21" y="22"/>
                    </a:moveTo>
                    <a:lnTo>
                      <a:pt x="19" y="20"/>
                    </a:lnTo>
                    <a:lnTo>
                      <a:pt x="19" y="18"/>
                    </a:lnTo>
                    <a:lnTo>
                      <a:pt x="17" y="16"/>
                    </a:lnTo>
                    <a:lnTo>
                      <a:pt x="15" y="16"/>
                    </a:lnTo>
                    <a:lnTo>
                      <a:pt x="15" y="15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8" y="8"/>
                    </a:lnTo>
                    <a:lnTo>
                      <a:pt x="7" y="6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3" y="4"/>
                    </a:lnTo>
                    <a:lnTo>
                      <a:pt x="5" y="6"/>
                    </a:lnTo>
                    <a:lnTo>
                      <a:pt x="7" y="8"/>
                    </a:lnTo>
                    <a:lnTo>
                      <a:pt x="8" y="8"/>
                    </a:lnTo>
                    <a:lnTo>
                      <a:pt x="10" y="9"/>
                    </a:lnTo>
                    <a:lnTo>
                      <a:pt x="10" y="11"/>
                    </a:lnTo>
                    <a:lnTo>
                      <a:pt x="12" y="13"/>
                    </a:lnTo>
                    <a:lnTo>
                      <a:pt x="15" y="16"/>
                    </a:lnTo>
                    <a:lnTo>
                      <a:pt x="17" y="18"/>
                    </a:lnTo>
                    <a:lnTo>
                      <a:pt x="19" y="18"/>
                    </a:lnTo>
                    <a:lnTo>
                      <a:pt x="19" y="22"/>
                    </a:lnTo>
                    <a:lnTo>
                      <a:pt x="21" y="2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89" name="Freeform 423"/>
              <p:cNvSpPr>
                <a:spLocks/>
              </p:cNvSpPr>
              <p:nvPr/>
            </p:nvSpPr>
            <p:spPr bwMode="auto">
              <a:xfrm>
                <a:off x="708" y="1562"/>
                <a:ext cx="21" cy="23"/>
              </a:xfrm>
              <a:custGeom>
                <a:avLst/>
                <a:gdLst>
                  <a:gd name="T0" fmla="*/ 19 w 21"/>
                  <a:gd name="T1" fmla="*/ 23 h 23"/>
                  <a:gd name="T2" fmla="*/ 21 w 21"/>
                  <a:gd name="T3" fmla="*/ 23 h 23"/>
                  <a:gd name="T4" fmla="*/ 19 w 21"/>
                  <a:gd name="T5" fmla="*/ 22 h 23"/>
                  <a:gd name="T6" fmla="*/ 18 w 21"/>
                  <a:gd name="T7" fmla="*/ 22 h 23"/>
                  <a:gd name="T8" fmla="*/ 18 w 21"/>
                  <a:gd name="T9" fmla="*/ 18 h 23"/>
                  <a:gd name="T10" fmla="*/ 16 w 21"/>
                  <a:gd name="T11" fmla="*/ 18 h 23"/>
                  <a:gd name="T12" fmla="*/ 16 w 21"/>
                  <a:gd name="T13" fmla="*/ 16 h 23"/>
                  <a:gd name="T14" fmla="*/ 14 w 21"/>
                  <a:gd name="T15" fmla="*/ 15 h 23"/>
                  <a:gd name="T16" fmla="*/ 12 w 21"/>
                  <a:gd name="T17" fmla="*/ 13 h 23"/>
                  <a:gd name="T18" fmla="*/ 9 w 21"/>
                  <a:gd name="T19" fmla="*/ 9 h 23"/>
                  <a:gd name="T20" fmla="*/ 7 w 21"/>
                  <a:gd name="T21" fmla="*/ 8 h 23"/>
                  <a:gd name="T22" fmla="*/ 5 w 21"/>
                  <a:gd name="T23" fmla="*/ 4 h 23"/>
                  <a:gd name="T24" fmla="*/ 4 w 21"/>
                  <a:gd name="T25" fmla="*/ 4 h 23"/>
                  <a:gd name="T26" fmla="*/ 2 w 21"/>
                  <a:gd name="T27" fmla="*/ 2 h 23"/>
                  <a:gd name="T28" fmla="*/ 0 w 21"/>
                  <a:gd name="T29" fmla="*/ 0 h 23"/>
                  <a:gd name="T30" fmla="*/ 0 w 21"/>
                  <a:gd name="T31" fmla="*/ 2 h 23"/>
                  <a:gd name="T32" fmla="*/ 2 w 21"/>
                  <a:gd name="T33" fmla="*/ 4 h 23"/>
                  <a:gd name="T34" fmla="*/ 4 w 21"/>
                  <a:gd name="T35" fmla="*/ 4 h 23"/>
                  <a:gd name="T36" fmla="*/ 5 w 21"/>
                  <a:gd name="T37" fmla="*/ 6 h 23"/>
                  <a:gd name="T38" fmla="*/ 7 w 21"/>
                  <a:gd name="T39" fmla="*/ 8 h 23"/>
                  <a:gd name="T40" fmla="*/ 7 w 21"/>
                  <a:gd name="T41" fmla="*/ 9 h 23"/>
                  <a:gd name="T42" fmla="*/ 9 w 21"/>
                  <a:gd name="T43" fmla="*/ 9 h 23"/>
                  <a:gd name="T44" fmla="*/ 9 w 21"/>
                  <a:gd name="T45" fmla="*/ 11 h 23"/>
                  <a:gd name="T46" fmla="*/ 12 w 21"/>
                  <a:gd name="T47" fmla="*/ 13 h 23"/>
                  <a:gd name="T48" fmla="*/ 12 w 21"/>
                  <a:gd name="T49" fmla="*/ 15 h 23"/>
                  <a:gd name="T50" fmla="*/ 14 w 21"/>
                  <a:gd name="T51" fmla="*/ 16 h 23"/>
                  <a:gd name="T52" fmla="*/ 16 w 21"/>
                  <a:gd name="T53" fmla="*/ 16 h 23"/>
                  <a:gd name="T54" fmla="*/ 16 w 21"/>
                  <a:gd name="T55" fmla="*/ 18 h 23"/>
                  <a:gd name="T56" fmla="*/ 18 w 21"/>
                  <a:gd name="T57" fmla="*/ 20 h 23"/>
                  <a:gd name="T58" fmla="*/ 18 w 21"/>
                  <a:gd name="T59" fmla="*/ 22 h 23"/>
                  <a:gd name="T60" fmla="*/ 19 w 21"/>
                  <a:gd name="T61" fmla="*/ 23 h 2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1"/>
                  <a:gd name="T94" fmla="*/ 0 h 23"/>
                  <a:gd name="T95" fmla="*/ 21 w 21"/>
                  <a:gd name="T96" fmla="*/ 23 h 23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1" h="23">
                    <a:moveTo>
                      <a:pt x="19" y="23"/>
                    </a:moveTo>
                    <a:lnTo>
                      <a:pt x="21" y="23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18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12" y="13"/>
                    </a:lnTo>
                    <a:lnTo>
                      <a:pt x="9" y="9"/>
                    </a:lnTo>
                    <a:lnTo>
                      <a:pt x="7" y="8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5" y="6"/>
                    </a:lnTo>
                    <a:lnTo>
                      <a:pt x="7" y="8"/>
                    </a:lnTo>
                    <a:lnTo>
                      <a:pt x="7" y="9"/>
                    </a:lnTo>
                    <a:lnTo>
                      <a:pt x="9" y="9"/>
                    </a:lnTo>
                    <a:lnTo>
                      <a:pt x="9" y="11"/>
                    </a:lnTo>
                    <a:lnTo>
                      <a:pt x="12" y="13"/>
                    </a:lnTo>
                    <a:lnTo>
                      <a:pt x="12" y="15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8" y="20"/>
                    </a:lnTo>
                    <a:lnTo>
                      <a:pt x="18" y="22"/>
                    </a:lnTo>
                    <a:lnTo>
                      <a:pt x="19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0" name="Freeform 424"/>
              <p:cNvSpPr>
                <a:spLocks/>
              </p:cNvSpPr>
              <p:nvPr/>
            </p:nvSpPr>
            <p:spPr bwMode="auto">
              <a:xfrm>
                <a:off x="710" y="1562"/>
                <a:ext cx="21" cy="25"/>
              </a:xfrm>
              <a:custGeom>
                <a:avLst/>
                <a:gdLst>
                  <a:gd name="T0" fmla="*/ 19 w 21"/>
                  <a:gd name="T1" fmla="*/ 23 h 25"/>
                  <a:gd name="T2" fmla="*/ 21 w 21"/>
                  <a:gd name="T3" fmla="*/ 25 h 25"/>
                  <a:gd name="T4" fmla="*/ 19 w 21"/>
                  <a:gd name="T5" fmla="*/ 23 h 25"/>
                  <a:gd name="T6" fmla="*/ 19 w 21"/>
                  <a:gd name="T7" fmla="*/ 22 h 25"/>
                  <a:gd name="T8" fmla="*/ 17 w 21"/>
                  <a:gd name="T9" fmla="*/ 20 h 25"/>
                  <a:gd name="T10" fmla="*/ 16 w 21"/>
                  <a:gd name="T11" fmla="*/ 18 h 25"/>
                  <a:gd name="T12" fmla="*/ 16 w 21"/>
                  <a:gd name="T13" fmla="*/ 16 h 25"/>
                  <a:gd name="T14" fmla="*/ 14 w 21"/>
                  <a:gd name="T15" fmla="*/ 16 h 25"/>
                  <a:gd name="T16" fmla="*/ 14 w 21"/>
                  <a:gd name="T17" fmla="*/ 13 h 25"/>
                  <a:gd name="T18" fmla="*/ 12 w 21"/>
                  <a:gd name="T19" fmla="*/ 13 h 25"/>
                  <a:gd name="T20" fmla="*/ 10 w 21"/>
                  <a:gd name="T21" fmla="*/ 11 h 25"/>
                  <a:gd name="T22" fmla="*/ 10 w 21"/>
                  <a:gd name="T23" fmla="*/ 9 h 25"/>
                  <a:gd name="T24" fmla="*/ 7 w 21"/>
                  <a:gd name="T25" fmla="*/ 8 h 25"/>
                  <a:gd name="T26" fmla="*/ 5 w 21"/>
                  <a:gd name="T27" fmla="*/ 6 h 25"/>
                  <a:gd name="T28" fmla="*/ 5 w 21"/>
                  <a:gd name="T29" fmla="*/ 4 h 25"/>
                  <a:gd name="T30" fmla="*/ 3 w 21"/>
                  <a:gd name="T31" fmla="*/ 2 h 25"/>
                  <a:gd name="T32" fmla="*/ 2 w 21"/>
                  <a:gd name="T33" fmla="*/ 0 h 25"/>
                  <a:gd name="T34" fmla="*/ 0 w 21"/>
                  <a:gd name="T35" fmla="*/ 0 h 25"/>
                  <a:gd name="T36" fmla="*/ 2 w 21"/>
                  <a:gd name="T37" fmla="*/ 2 h 25"/>
                  <a:gd name="T38" fmla="*/ 3 w 21"/>
                  <a:gd name="T39" fmla="*/ 4 h 25"/>
                  <a:gd name="T40" fmla="*/ 5 w 21"/>
                  <a:gd name="T41" fmla="*/ 6 h 25"/>
                  <a:gd name="T42" fmla="*/ 5 w 21"/>
                  <a:gd name="T43" fmla="*/ 8 h 25"/>
                  <a:gd name="T44" fmla="*/ 7 w 21"/>
                  <a:gd name="T45" fmla="*/ 8 h 25"/>
                  <a:gd name="T46" fmla="*/ 7 w 21"/>
                  <a:gd name="T47" fmla="*/ 9 h 25"/>
                  <a:gd name="T48" fmla="*/ 10 w 21"/>
                  <a:gd name="T49" fmla="*/ 9 h 25"/>
                  <a:gd name="T50" fmla="*/ 10 w 21"/>
                  <a:gd name="T51" fmla="*/ 13 h 25"/>
                  <a:gd name="T52" fmla="*/ 12 w 21"/>
                  <a:gd name="T53" fmla="*/ 13 h 25"/>
                  <a:gd name="T54" fmla="*/ 14 w 21"/>
                  <a:gd name="T55" fmla="*/ 15 h 25"/>
                  <a:gd name="T56" fmla="*/ 14 w 21"/>
                  <a:gd name="T57" fmla="*/ 16 h 25"/>
                  <a:gd name="T58" fmla="*/ 16 w 21"/>
                  <a:gd name="T59" fmla="*/ 18 h 25"/>
                  <a:gd name="T60" fmla="*/ 17 w 21"/>
                  <a:gd name="T61" fmla="*/ 22 h 25"/>
                  <a:gd name="T62" fmla="*/ 19 w 21"/>
                  <a:gd name="T63" fmla="*/ 22 h 25"/>
                  <a:gd name="T64" fmla="*/ 19 w 21"/>
                  <a:gd name="T65" fmla="*/ 23 h 2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"/>
                  <a:gd name="T100" fmla="*/ 0 h 25"/>
                  <a:gd name="T101" fmla="*/ 21 w 21"/>
                  <a:gd name="T102" fmla="*/ 25 h 2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" h="25">
                    <a:moveTo>
                      <a:pt x="19" y="23"/>
                    </a:moveTo>
                    <a:lnTo>
                      <a:pt x="21" y="25"/>
                    </a:lnTo>
                    <a:lnTo>
                      <a:pt x="19" y="23"/>
                    </a:lnTo>
                    <a:lnTo>
                      <a:pt x="19" y="22"/>
                    </a:lnTo>
                    <a:lnTo>
                      <a:pt x="17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4" y="16"/>
                    </a:lnTo>
                    <a:lnTo>
                      <a:pt x="14" y="13"/>
                    </a:lnTo>
                    <a:lnTo>
                      <a:pt x="12" y="13"/>
                    </a:lnTo>
                    <a:lnTo>
                      <a:pt x="10" y="11"/>
                    </a:lnTo>
                    <a:lnTo>
                      <a:pt x="10" y="9"/>
                    </a:lnTo>
                    <a:lnTo>
                      <a:pt x="7" y="8"/>
                    </a:lnTo>
                    <a:lnTo>
                      <a:pt x="5" y="6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7" y="9"/>
                    </a:lnTo>
                    <a:lnTo>
                      <a:pt x="10" y="9"/>
                    </a:lnTo>
                    <a:lnTo>
                      <a:pt x="10" y="13"/>
                    </a:lnTo>
                    <a:lnTo>
                      <a:pt x="12" y="13"/>
                    </a:lnTo>
                    <a:lnTo>
                      <a:pt x="14" y="15"/>
                    </a:lnTo>
                    <a:lnTo>
                      <a:pt x="14" y="16"/>
                    </a:lnTo>
                    <a:lnTo>
                      <a:pt x="16" y="18"/>
                    </a:lnTo>
                    <a:lnTo>
                      <a:pt x="17" y="22"/>
                    </a:lnTo>
                    <a:lnTo>
                      <a:pt x="19" y="22"/>
                    </a:lnTo>
                    <a:lnTo>
                      <a:pt x="19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1" name="Freeform 425"/>
              <p:cNvSpPr>
                <a:spLocks/>
              </p:cNvSpPr>
              <p:nvPr/>
            </p:nvSpPr>
            <p:spPr bwMode="auto">
              <a:xfrm>
                <a:off x="713" y="1562"/>
                <a:ext cx="20" cy="25"/>
              </a:xfrm>
              <a:custGeom>
                <a:avLst/>
                <a:gdLst>
                  <a:gd name="T0" fmla="*/ 20 w 20"/>
                  <a:gd name="T1" fmla="*/ 25 h 25"/>
                  <a:gd name="T2" fmla="*/ 20 w 20"/>
                  <a:gd name="T3" fmla="*/ 23 h 25"/>
                  <a:gd name="T4" fmla="*/ 18 w 20"/>
                  <a:gd name="T5" fmla="*/ 22 h 25"/>
                  <a:gd name="T6" fmla="*/ 16 w 20"/>
                  <a:gd name="T7" fmla="*/ 20 h 25"/>
                  <a:gd name="T8" fmla="*/ 16 w 20"/>
                  <a:gd name="T9" fmla="*/ 18 h 25"/>
                  <a:gd name="T10" fmla="*/ 14 w 20"/>
                  <a:gd name="T11" fmla="*/ 18 h 25"/>
                  <a:gd name="T12" fmla="*/ 13 w 20"/>
                  <a:gd name="T13" fmla="*/ 16 h 25"/>
                  <a:gd name="T14" fmla="*/ 13 w 20"/>
                  <a:gd name="T15" fmla="*/ 15 h 25"/>
                  <a:gd name="T16" fmla="*/ 11 w 20"/>
                  <a:gd name="T17" fmla="*/ 13 h 25"/>
                  <a:gd name="T18" fmla="*/ 11 w 20"/>
                  <a:gd name="T19" fmla="*/ 11 h 25"/>
                  <a:gd name="T20" fmla="*/ 9 w 20"/>
                  <a:gd name="T21" fmla="*/ 9 h 25"/>
                  <a:gd name="T22" fmla="*/ 7 w 20"/>
                  <a:gd name="T23" fmla="*/ 9 h 25"/>
                  <a:gd name="T24" fmla="*/ 6 w 20"/>
                  <a:gd name="T25" fmla="*/ 8 h 25"/>
                  <a:gd name="T26" fmla="*/ 4 w 20"/>
                  <a:gd name="T27" fmla="*/ 6 h 25"/>
                  <a:gd name="T28" fmla="*/ 4 w 20"/>
                  <a:gd name="T29" fmla="*/ 4 h 25"/>
                  <a:gd name="T30" fmla="*/ 2 w 20"/>
                  <a:gd name="T31" fmla="*/ 4 h 25"/>
                  <a:gd name="T32" fmla="*/ 2 w 20"/>
                  <a:gd name="T33" fmla="*/ 2 h 25"/>
                  <a:gd name="T34" fmla="*/ 0 w 20"/>
                  <a:gd name="T35" fmla="*/ 0 h 25"/>
                  <a:gd name="T36" fmla="*/ 2 w 20"/>
                  <a:gd name="T37" fmla="*/ 4 h 25"/>
                  <a:gd name="T38" fmla="*/ 4 w 20"/>
                  <a:gd name="T39" fmla="*/ 6 h 25"/>
                  <a:gd name="T40" fmla="*/ 4 w 20"/>
                  <a:gd name="T41" fmla="*/ 8 h 25"/>
                  <a:gd name="T42" fmla="*/ 7 w 20"/>
                  <a:gd name="T43" fmla="*/ 8 h 25"/>
                  <a:gd name="T44" fmla="*/ 7 w 20"/>
                  <a:gd name="T45" fmla="*/ 9 h 25"/>
                  <a:gd name="T46" fmla="*/ 9 w 20"/>
                  <a:gd name="T47" fmla="*/ 11 h 25"/>
                  <a:gd name="T48" fmla="*/ 11 w 20"/>
                  <a:gd name="T49" fmla="*/ 13 h 25"/>
                  <a:gd name="T50" fmla="*/ 11 w 20"/>
                  <a:gd name="T51" fmla="*/ 15 h 25"/>
                  <a:gd name="T52" fmla="*/ 13 w 20"/>
                  <a:gd name="T53" fmla="*/ 16 h 25"/>
                  <a:gd name="T54" fmla="*/ 14 w 20"/>
                  <a:gd name="T55" fmla="*/ 18 h 25"/>
                  <a:gd name="T56" fmla="*/ 16 w 20"/>
                  <a:gd name="T57" fmla="*/ 20 h 25"/>
                  <a:gd name="T58" fmla="*/ 16 w 20"/>
                  <a:gd name="T59" fmla="*/ 22 h 25"/>
                  <a:gd name="T60" fmla="*/ 18 w 20"/>
                  <a:gd name="T61" fmla="*/ 23 h 25"/>
                  <a:gd name="T62" fmla="*/ 20 w 20"/>
                  <a:gd name="T63" fmla="*/ 25 h 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"/>
                  <a:gd name="T97" fmla="*/ 0 h 25"/>
                  <a:gd name="T98" fmla="*/ 20 w 20"/>
                  <a:gd name="T99" fmla="*/ 25 h 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" h="25">
                    <a:moveTo>
                      <a:pt x="20" y="25"/>
                    </a:moveTo>
                    <a:lnTo>
                      <a:pt x="20" y="23"/>
                    </a:lnTo>
                    <a:lnTo>
                      <a:pt x="18" y="22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4" y="18"/>
                    </a:lnTo>
                    <a:lnTo>
                      <a:pt x="13" y="16"/>
                    </a:lnTo>
                    <a:lnTo>
                      <a:pt x="13" y="15"/>
                    </a:lnTo>
                    <a:lnTo>
                      <a:pt x="11" y="13"/>
                    </a:lnTo>
                    <a:lnTo>
                      <a:pt x="11" y="11"/>
                    </a:lnTo>
                    <a:lnTo>
                      <a:pt x="9" y="9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7" y="8"/>
                    </a:lnTo>
                    <a:lnTo>
                      <a:pt x="7" y="9"/>
                    </a:lnTo>
                    <a:lnTo>
                      <a:pt x="9" y="11"/>
                    </a:lnTo>
                    <a:lnTo>
                      <a:pt x="11" y="13"/>
                    </a:lnTo>
                    <a:lnTo>
                      <a:pt x="11" y="15"/>
                    </a:lnTo>
                    <a:lnTo>
                      <a:pt x="13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2"/>
                    </a:lnTo>
                    <a:lnTo>
                      <a:pt x="18" y="23"/>
                    </a:lnTo>
                    <a:lnTo>
                      <a:pt x="20" y="25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2" name="Freeform 426"/>
              <p:cNvSpPr>
                <a:spLocks/>
              </p:cNvSpPr>
              <p:nvPr/>
            </p:nvSpPr>
            <p:spPr bwMode="auto">
              <a:xfrm>
                <a:off x="715" y="1564"/>
                <a:ext cx="20" cy="23"/>
              </a:xfrm>
              <a:custGeom>
                <a:avLst/>
                <a:gdLst>
                  <a:gd name="T0" fmla="*/ 20 w 20"/>
                  <a:gd name="T1" fmla="*/ 23 h 23"/>
                  <a:gd name="T2" fmla="*/ 18 w 20"/>
                  <a:gd name="T3" fmla="*/ 20 h 23"/>
                  <a:gd name="T4" fmla="*/ 16 w 20"/>
                  <a:gd name="T5" fmla="*/ 18 h 23"/>
                  <a:gd name="T6" fmla="*/ 14 w 20"/>
                  <a:gd name="T7" fmla="*/ 16 h 23"/>
                  <a:gd name="T8" fmla="*/ 14 w 20"/>
                  <a:gd name="T9" fmla="*/ 14 h 23"/>
                  <a:gd name="T10" fmla="*/ 12 w 20"/>
                  <a:gd name="T11" fmla="*/ 13 h 23"/>
                  <a:gd name="T12" fmla="*/ 11 w 20"/>
                  <a:gd name="T13" fmla="*/ 11 h 23"/>
                  <a:gd name="T14" fmla="*/ 9 w 20"/>
                  <a:gd name="T15" fmla="*/ 7 h 23"/>
                  <a:gd name="T16" fmla="*/ 7 w 20"/>
                  <a:gd name="T17" fmla="*/ 6 h 23"/>
                  <a:gd name="T18" fmla="*/ 5 w 20"/>
                  <a:gd name="T19" fmla="*/ 6 h 23"/>
                  <a:gd name="T20" fmla="*/ 4 w 20"/>
                  <a:gd name="T21" fmla="*/ 2 h 23"/>
                  <a:gd name="T22" fmla="*/ 2 w 20"/>
                  <a:gd name="T23" fmla="*/ 2 h 23"/>
                  <a:gd name="T24" fmla="*/ 2 w 20"/>
                  <a:gd name="T25" fmla="*/ 0 h 23"/>
                  <a:gd name="T26" fmla="*/ 0 w 20"/>
                  <a:gd name="T27" fmla="*/ 0 h 23"/>
                  <a:gd name="T28" fmla="*/ 2 w 20"/>
                  <a:gd name="T29" fmla="*/ 2 h 23"/>
                  <a:gd name="T30" fmla="*/ 5 w 20"/>
                  <a:gd name="T31" fmla="*/ 4 h 23"/>
                  <a:gd name="T32" fmla="*/ 5 w 20"/>
                  <a:gd name="T33" fmla="*/ 6 h 23"/>
                  <a:gd name="T34" fmla="*/ 7 w 20"/>
                  <a:gd name="T35" fmla="*/ 7 h 23"/>
                  <a:gd name="T36" fmla="*/ 9 w 20"/>
                  <a:gd name="T37" fmla="*/ 7 h 23"/>
                  <a:gd name="T38" fmla="*/ 9 w 20"/>
                  <a:gd name="T39" fmla="*/ 9 h 23"/>
                  <a:gd name="T40" fmla="*/ 11 w 20"/>
                  <a:gd name="T41" fmla="*/ 11 h 23"/>
                  <a:gd name="T42" fmla="*/ 11 w 20"/>
                  <a:gd name="T43" fmla="*/ 13 h 23"/>
                  <a:gd name="T44" fmla="*/ 12 w 20"/>
                  <a:gd name="T45" fmla="*/ 14 h 23"/>
                  <a:gd name="T46" fmla="*/ 14 w 20"/>
                  <a:gd name="T47" fmla="*/ 16 h 23"/>
                  <a:gd name="T48" fmla="*/ 16 w 20"/>
                  <a:gd name="T49" fmla="*/ 18 h 23"/>
                  <a:gd name="T50" fmla="*/ 18 w 20"/>
                  <a:gd name="T51" fmla="*/ 20 h 23"/>
                  <a:gd name="T52" fmla="*/ 18 w 20"/>
                  <a:gd name="T53" fmla="*/ 21 h 23"/>
                  <a:gd name="T54" fmla="*/ 20 w 20"/>
                  <a:gd name="T55" fmla="*/ 23 h 2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0"/>
                  <a:gd name="T85" fmla="*/ 0 h 23"/>
                  <a:gd name="T86" fmla="*/ 20 w 20"/>
                  <a:gd name="T87" fmla="*/ 23 h 2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0" h="23">
                    <a:moveTo>
                      <a:pt x="20" y="23"/>
                    </a:moveTo>
                    <a:lnTo>
                      <a:pt x="18" y="20"/>
                    </a:lnTo>
                    <a:lnTo>
                      <a:pt x="16" y="18"/>
                    </a:lnTo>
                    <a:lnTo>
                      <a:pt x="14" y="16"/>
                    </a:lnTo>
                    <a:lnTo>
                      <a:pt x="14" y="14"/>
                    </a:lnTo>
                    <a:lnTo>
                      <a:pt x="12" y="13"/>
                    </a:lnTo>
                    <a:lnTo>
                      <a:pt x="11" y="11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9"/>
                    </a:lnTo>
                    <a:lnTo>
                      <a:pt x="11" y="11"/>
                    </a:lnTo>
                    <a:lnTo>
                      <a:pt x="11" y="13"/>
                    </a:lnTo>
                    <a:lnTo>
                      <a:pt x="12" y="14"/>
                    </a:lnTo>
                    <a:lnTo>
                      <a:pt x="14" y="16"/>
                    </a:lnTo>
                    <a:lnTo>
                      <a:pt x="16" y="18"/>
                    </a:lnTo>
                    <a:lnTo>
                      <a:pt x="18" y="20"/>
                    </a:lnTo>
                    <a:lnTo>
                      <a:pt x="18" y="21"/>
                    </a:lnTo>
                    <a:lnTo>
                      <a:pt x="20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3" name="Freeform 427"/>
              <p:cNvSpPr>
                <a:spLocks/>
              </p:cNvSpPr>
              <p:nvPr/>
            </p:nvSpPr>
            <p:spPr bwMode="auto">
              <a:xfrm>
                <a:off x="717" y="1564"/>
                <a:ext cx="21" cy="23"/>
              </a:xfrm>
              <a:custGeom>
                <a:avLst/>
                <a:gdLst>
                  <a:gd name="T0" fmla="*/ 19 w 21"/>
                  <a:gd name="T1" fmla="*/ 23 h 23"/>
                  <a:gd name="T2" fmla="*/ 21 w 21"/>
                  <a:gd name="T3" fmla="*/ 23 h 23"/>
                  <a:gd name="T4" fmla="*/ 19 w 21"/>
                  <a:gd name="T5" fmla="*/ 23 h 23"/>
                  <a:gd name="T6" fmla="*/ 18 w 21"/>
                  <a:gd name="T7" fmla="*/ 21 h 23"/>
                  <a:gd name="T8" fmla="*/ 18 w 21"/>
                  <a:gd name="T9" fmla="*/ 20 h 23"/>
                  <a:gd name="T10" fmla="*/ 16 w 21"/>
                  <a:gd name="T11" fmla="*/ 18 h 23"/>
                  <a:gd name="T12" fmla="*/ 16 w 21"/>
                  <a:gd name="T13" fmla="*/ 16 h 23"/>
                  <a:gd name="T14" fmla="*/ 14 w 21"/>
                  <a:gd name="T15" fmla="*/ 14 h 23"/>
                  <a:gd name="T16" fmla="*/ 12 w 21"/>
                  <a:gd name="T17" fmla="*/ 14 h 23"/>
                  <a:gd name="T18" fmla="*/ 12 w 21"/>
                  <a:gd name="T19" fmla="*/ 13 h 23"/>
                  <a:gd name="T20" fmla="*/ 10 w 21"/>
                  <a:gd name="T21" fmla="*/ 11 h 23"/>
                  <a:gd name="T22" fmla="*/ 9 w 21"/>
                  <a:gd name="T23" fmla="*/ 9 h 23"/>
                  <a:gd name="T24" fmla="*/ 9 w 21"/>
                  <a:gd name="T25" fmla="*/ 7 h 23"/>
                  <a:gd name="T26" fmla="*/ 7 w 21"/>
                  <a:gd name="T27" fmla="*/ 6 h 23"/>
                  <a:gd name="T28" fmla="*/ 5 w 21"/>
                  <a:gd name="T29" fmla="*/ 4 h 23"/>
                  <a:gd name="T30" fmla="*/ 3 w 21"/>
                  <a:gd name="T31" fmla="*/ 2 h 23"/>
                  <a:gd name="T32" fmla="*/ 2 w 21"/>
                  <a:gd name="T33" fmla="*/ 0 h 23"/>
                  <a:gd name="T34" fmla="*/ 0 w 21"/>
                  <a:gd name="T35" fmla="*/ 0 h 23"/>
                  <a:gd name="T36" fmla="*/ 2 w 21"/>
                  <a:gd name="T37" fmla="*/ 2 h 23"/>
                  <a:gd name="T38" fmla="*/ 3 w 21"/>
                  <a:gd name="T39" fmla="*/ 4 h 23"/>
                  <a:gd name="T40" fmla="*/ 5 w 21"/>
                  <a:gd name="T41" fmla="*/ 6 h 23"/>
                  <a:gd name="T42" fmla="*/ 7 w 21"/>
                  <a:gd name="T43" fmla="*/ 6 h 23"/>
                  <a:gd name="T44" fmla="*/ 7 w 21"/>
                  <a:gd name="T45" fmla="*/ 7 h 23"/>
                  <a:gd name="T46" fmla="*/ 9 w 21"/>
                  <a:gd name="T47" fmla="*/ 9 h 23"/>
                  <a:gd name="T48" fmla="*/ 9 w 21"/>
                  <a:gd name="T49" fmla="*/ 11 h 23"/>
                  <a:gd name="T50" fmla="*/ 10 w 21"/>
                  <a:gd name="T51" fmla="*/ 11 h 23"/>
                  <a:gd name="T52" fmla="*/ 12 w 21"/>
                  <a:gd name="T53" fmla="*/ 14 h 23"/>
                  <a:gd name="T54" fmla="*/ 14 w 21"/>
                  <a:gd name="T55" fmla="*/ 16 h 23"/>
                  <a:gd name="T56" fmla="*/ 16 w 21"/>
                  <a:gd name="T57" fmla="*/ 18 h 23"/>
                  <a:gd name="T58" fmla="*/ 16 w 21"/>
                  <a:gd name="T59" fmla="*/ 20 h 23"/>
                  <a:gd name="T60" fmla="*/ 18 w 21"/>
                  <a:gd name="T61" fmla="*/ 20 h 23"/>
                  <a:gd name="T62" fmla="*/ 18 w 21"/>
                  <a:gd name="T63" fmla="*/ 23 h 23"/>
                  <a:gd name="T64" fmla="*/ 19 w 21"/>
                  <a:gd name="T65" fmla="*/ 23 h 2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"/>
                  <a:gd name="T100" fmla="*/ 0 h 23"/>
                  <a:gd name="T101" fmla="*/ 21 w 21"/>
                  <a:gd name="T102" fmla="*/ 23 h 2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" h="23">
                    <a:moveTo>
                      <a:pt x="19" y="23"/>
                    </a:moveTo>
                    <a:lnTo>
                      <a:pt x="21" y="23"/>
                    </a:lnTo>
                    <a:lnTo>
                      <a:pt x="19" y="23"/>
                    </a:lnTo>
                    <a:lnTo>
                      <a:pt x="18" y="21"/>
                    </a:lnTo>
                    <a:lnTo>
                      <a:pt x="18" y="20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12" y="13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5" y="6"/>
                    </a:lnTo>
                    <a:lnTo>
                      <a:pt x="7" y="6"/>
                    </a:lnTo>
                    <a:lnTo>
                      <a:pt x="7" y="7"/>
                    </a:lnTo>
                    <a:lnTo>
                      <a:pt x="9" y="9"/>
                    </a:lnTo>
                    <a:lnTo>
                      <a:pt x="9" y="11"/>
                    </a:lnTo>
                    <a:lnTo>
                      <a:pt x="10" y="11"/>
                    </a:lnTo>
                    <a:lnTo>
                      <a:pt x="12" y="14"/>
                    </a:lnTo>
                    <a:lnTo>
                      <a:pt x="14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8" y="20"/>
                    </a:lnTo>
                    <a:lnTo>
                      <a:pt x="18" y="23"/>
                    </a:lnTo>
                    <a:lnTo>
                      <a:pt x="19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4" name="Freeform 428"/>
              <p:cNvSpPr>
                <a:spLocks/>
              </p:cNvSpPr>
              <p:nvPr/>
            </p:nvSpPr>
            <p:spPr bwMode="auto">
              <a:xfrm>
                <a:off x="720" y="1564"/>
                <a:ext cx="20" cy="25"/>
              </a:xfrm>
              <a:custGeom>
                <a:avLst/>
                <a:gdLst>
                  <a:gd name="T0" fmla="*/ 18 w 20"/>
                  <a:gd name="T1" fmla="*/ 25 h 25"/>
                  <a:gd name="T2" fmla="*/ 20 w 20"/>
                  <a:gd name="T3" fmla="*/ 25 h 25"/>
                  <a:gd name="T4" fmla="*/ 18 w 20"/>
                  <a:gd name="T5" fmla="*/ 23 h 25"/>
                  <a:gd name="T6" fmla="*/ 16 w 20"/>
                  <a:gd name="T7" fmla="*/ 20 h 25"/>
                  <a:gd name="T8" fmla="*/ 15 w 20"/>
                  <a:gd name="T9" fmla="*/ 20 h 25"/>
                  <a:gd name="T10" fmla="*/ 15 w 20"/>
                  <a:gd name="T11" fmla="*/ 16 h 25"/>
                  <a:gd name="T12" fmla="*/ 13 w 20"/>
                  <a:gd name="T13" fmla="*/ 16 h 25"/>
                  <a:gd name="T14" fmla="*/ 13 w 20"/>
                  <a:gd name="T15" fmla="*/ 14 h 25"/>
                  <a:gd name="T16" fmla="*/ 11 w 20"/>
                  <a:gd name="T17" fmla="*/ 13 h 25"/>
                  <a:gd name="T18" fmla="*/ 9 w 20"/>
                  <a:gd name="T19" fmla="*/ 11 h 25"/>
                  <a:gd name="T20" fmla="*/ 9 w 20"/>
                  <a:gd name="T21" fmla="*/ 9 h 25"/>
                  <a:gd name="T22" fmla="*/ 7 w 20"/>
                  <a:gd name="T23" fmla="*/ 7 h 25"/>
                  <a:gd name="T24" fmla="*/ 6 w 20"/>
                  <a:gd name="T25" fmla="*/ 7 h 25"/>
                  <a:gd name="T26" fmla="*/ 6 w 20"/>
                  <a:gd name="T27" fmla="*/ 6 h 25"/>
                  <a:gd name="T28" fmla="*/ 4 w 20"/>
                  <a:gd name="T29" fmla="*/ 4 h 25"/>
                  <a:gd name="T30" fmla="*/ 2 w 20"/>
                  <a:gd name="T31" fmla="*/ 2 h 25"/>
                  <a:gd name="T32" fmla="*/ 0 w 20"/>
                  <a:gd name="T33" fmla="*/ 2 h 25"/>
                  <a:gd name="T34" fmla="*/ 0 w 20"/>
                  <a:gd name="T35" fmla="*/ 0 h 25"/>
                  <a:gd name="T36" fmla="*/ 2 w 20"/>
                  <a:gd name="T37" fmla="*/ 2 h 25"/>
                  <a:gd name="T38" fmla="*/ 4 w 20"/>
                  <a:gd name="T39" fmla="*/ 4 h 25"/>
                  <a:gd name="T40" fmla="*/ 4 w 20"/>
                  <a:gd name="T41" fmla="*/ 6 h 25"/>
                  <a:gd name="T42" fmla="*/ 6 w 20"/>
                  <a:gd name="T43" fmla="*/ 6 h 25"/>
                  <a:gd name="T44" fmla="*/ 6 w 20"/>
                  <a:gd name="T45" fmla="*/ 7 h 25"/>
                  <a:gd name="T46" fmla="*/ 7 w 20"/>
                  <a:gd name="T47" fmla="*/ 9 h 25"/>
                  <a:gd name="T48" fmla="*/ 9 w 20"/>
                  <a:gd name="T49" fmla="*/ 11 h 25"/>
                  <a:gd name="T50" fmla="*/ 9 w 20"/>
                  <a:gd name="T51" fmla="*/ 13 h 25"/>
                  <a:gd name="T52" fmla="*/ 11 w 20"/>
                  <a:gd name="T53" fmla="*/ 14 h 25"/>
                  <a:gd name="T54" fmla="*/ 13 w 20"/>
                  <a:gd name="T55" fmla="*/ 14 h 25"/>
                  <a:gd name="T56" fmla="*/ 13 w 20"/>
                  <a:gd name="T57" fmla="*/ 16 h 25"/>
                  <a:gd name="T58" fmla="*/ 15 w 20"/>
                  <a:gd name="T59" fmla="*/ 18 h 25"/>
                  <a:gd name="T60" fmla="*/ 15 w 20"/>
                  <a:gd name="T61" fmla="*/ 20 h 25"/>
                  <a:gd name="T62" fmla="*/ 16 w 20"/>
                  <a:gd name="T63" fmla="*/ 21 h 25"/>
                  <a:gd name="T64" fmla="*/ 18 w 20"/>
                  <a:gd name="T65" fmla="*/ 23 h 25"/>
                  <a:gd name="T66" fmla="*/ 18 w 20"/>
                  <a:gd name="T67" fmla="*/ 25 h 2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0"/>
                  <a:gd name="T103" fmla="*/ 0 h 25"/>
                  <a:gd name="T104" fmla="*/ 20 w 20"/>
                  <a:gd name="T105" fmla="*/ 25 h 2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0" h="25">
                    <a:moveTo>
                      <a:pt x="18" y="25"/>
                    </a:moveTo>
                    <a:lnTo>
                      <a:pt x="20" y="25"/>
                    </a:lnTo>
                    <a:lnTo>
                      <a:pt x="18" y="23"/>
                    </a:lnTo>
                    <a:lnTo>
                      <a:pt x="16" y="20"/>
                    </a:lnTo>
                    <a:lnTo>
                      <a:pt x="15" y="20"/>
                    </a:lnTo>
                    <a:lnTo>
                      <a:pt x="15" y="16"/>
                    </a:lnTo>
                    <a:lnTo>
                      <a:pt x="13" y="16"/>
                    </a:lnTo>
                    <a:lnTo>
                      <a:pt x="13" y="14"/>
                    </a:lnTo>
                    <a:lnTo>
                      <a:pt x="11" y="13"/>
                    </a:lnTo>
                    <a:lnTo>
                      <a:pt x="9" y="11"/>
                    </a:lnTo>
                    <a:lnTo>
                      <a:pt x="9" y="9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6"/>
                    </a:lnTo>
                    <a:lnTo>
                      <a:pt x="4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6" y="7"/>
                    </a:lnTo>
                    <a:lnTo>
                      <a:pt x="7" y="9"/>
                    </a:lnTo>
                    <a:lnTo>
                      <a:pt x="9" y="11"/>
                    </a:lnTo>
                    <a:lnTo>
                      <a:pt x="9" y="13"/>
                    </a:lnTo>
                    <a:lnTo>
                      <a:pt x="11" y="14"/>
                    </a:lnTo>
                    <a:lnTo>
                      <a:pt x="13" y="14"/>
                    </a:lnTo>
                    <a:lnTo>
                      <a:pt x="13" y="16"/>
                    </a:lnTo>
                    <a:lnTo>
                      <a:pt x="15" y="18"/>
                    </a:lnTo>
                    <a:lnTo>
                      <a:pt x="15" y="20"/>
                    </a:lnTo>
                    <a:lnTo>
                      <a:pt x="16" y="21"/>
                    </a:lnTo>
                    <a:lnTo>
                      <a:pt x="18" y="23"/>
                    </a:lnTo>
                    <a:lnTo>
                      <a:pt x="18" y="25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5" name="Freeform 429"/>
              <p:cNvSpPr>
                <a:spLocks/>
              </p:cNvSpPr>
              <p:nvPr/>
            </p:nvSpPr>
            <p:spPr bwMode="auto">
              <a:xfrm>
                <a:off x="724" y="1566"/>
                <a:ext cx="18" cy="23"/>
              </a:xfrm>
              <a:custGeom>
                <a:avLst/>
                <a:gdLst>
                  <a:gd name="T0" fmla="*/ 18 w 18"/>
                  <a:gd name="T1" fmla="*/ 23 h 23"/>
                  <a:gd name="T2" fmla="*/ 16 w 18"/>
                  <a:gd name="T3" fmla="*/ 21 h 23"/>
                  <a:gd name="T4" fmla="*/ 14 w 18"/>
                  <a:gd name="T5" fmla="*/ 19 h 23"/>
                  <a:gd name="T6" fmla="*/ 14 w 18"/>
                  <a:gd name="T7" fmla="*/ 18 h 23"/>
                  <a:gd name="T8" fmla="*/ 12 w 18"/>
                  <a:gd name="T9" fmla="*/ 16 h 23"/>
                  <a:gd name="T10" fmla="*/ 11 w 18"/>
                  <a:gd name="T11" fmla="*/ 14 h 23"/>
                  <a:gd name="T12" fmla="*/ 11 w 18"/>
                  <a:gd name="T13" fmla="*/ 12 h 23"/>
                  <a:gd name="T14" fmla="*/ 9 w 18"/>
                  <a:gd name="T15" fmla="*/ 12 h 23"/>
                  <a:gd name="T16" fmla="*/ 9 w 18"/>
                  <a:gd name="T17" fmla="*/ 9 h 23"/>
                  <a:gd name="T18" fmla="*/ 7 w 18"/>
                  <a:gd name="T19" fmla="*/ 9 h 23"/>
                  <a:gd name="T20" fmla="*/ 5 w 18"/>
                  <a:gd name="T21" fmla="*/ 5 h 23"/>
                  <a:gd name="T22" fmla="*/ 3 w 18"/>
                  <a:gd name="T23" fmla="*/ 4 h 23"/>
                  <a:gd name="T24" fmla="*/ 2 w 18"/>
                  <a:gd name="T25" fmla="*/ 2 h 23"/>
                  <a:gd name="T26" fmla="*/ 2 w 18"/>
                  <a:gd name="T27" fmla="*/ 0 h 23"/>
                  <a:gd name="T28" fmla="*/ 0 w 18"/>
                  <a:gd name="T29" fmla="*/ 0 h 23"/>
                  <a:gd name="T30" fmla="*/ 2 w 18"/>
                  <a:gd name="T31" fmla="*/ 2 h 23"/>
                  <a:gd name="T32" fmla="*/ 2 w 18"/>
                  <a:gd name="T33" fmla="*/ 4 h 23"/>
                  <a:gd name="T34" fmla="*/ 3 w 18"/>
                  <a:gd name="T35" fmla="*/ 5 h 23"/>
                  <a:gd name="T36" fmla="*/ 5 w 18"/>
                  <a:gd name="T37" fmla="*/ 5 h 23"/>
                  <a:gd name="T38" fmla="*/ 5 w 18"/>
                  <a:gd name="T39" fmla="*/ 7 h 23"/>
                  <a:gd name="T40" fmla="*/ 7 w 18"/>
                  <a:gd name="T41" fmla="*/ 9 h 23"/>
                  <a:gd name="T42" fmla="*/ 9 w 18"/>
                  <a:gd name="T43" fmla="*/ 11 h 23"/>
                  <a:gd name="T44" fmla="*/ 9 w 18"/>
                  <a:gd name="T45" fmla="*/ 12 h 23"/>
                  <a:gd name="T46" fmla="*/ 11 w 18"/>
                  <a:gd name="T47" fmla="*/ 14 h 23"/>
                  <a:gd name="T48" fmla="*/ 12 w 18"/>
                  <a:gd name="T49" fmla="*/ 18 h 23"/>
                  <a:gd name="T50" fmla="*/ 14 w 18"/>
                  <a:gd name="T51" fmla="*/ 18 h 23"/>
                  <a:gd name="T52" fmla="*/ 14 w 18"/>
                  <a:gd name="T53" fmla="*/ 21 h 23"/>
                  <a:gd name="T54" fmla="*/ 16 w 18"/>
                  <a:gd name="T55" fmla="*/ 21 h 23"/>
                  <a:gd name="T56" fmla="*/ 18 w 18"/>
                  <a:gd name="T57" fmla="*/ 23 h 2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"/>
                  <a:gd name="T88" fmla="*/ 0 h 23"/>
                  <a:gd name="T89" fmla="*/ 18 w 18"/>
                  <a:gd name="T90" fmla="*/ 23 h 2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" h="23">
                    <a:moveTo>
                      <a:pt x="18" y="23"/>
                    </a:moveTo>
                    <a:lnTo>
                      <a:pt x="16" y="21"/>
                    </a:lnTo>
                    <a:lnTo>
                      <a:pt x="14" y="19"/>
                    </a:lnTo>
                    <a:lnTo>
                      <a:pt x="14" y="18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2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7" y="9"/>
                    </a:lnTo>
                    <a:lnTo>
                      <a:pt x="5" y="5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7"/>
                    </a:lnTo>
                    <a:lnTo>
                      <a:pt x="7" y="9"/>
                    </a:lnTo>
                    <a:lnTo>
                      <a:pt x="9" y="11"/>
                    </a:lnTo>
                    <a:lnTo>
                      <a:pt x="9" y="12"/>
                    </a:lnTo>
                    <a:lnTo>
                      <a:pt x="11" y="14"/>
                    </a:lnTo>
                    <a:lnTo>
                      <a:pt x="12" y="18"/>
                    </a:lnTo>
                    <a:lnTo>
                      <a:pt x="14" y="18"/>
                    </a:lnTo>
                    <a:lnTo>
                      <a:pt x="14" y="21"/>
                    </a:lnTo>
                    <a:lnTo>
                      <a:pt x="16" y="21"/>
                    </a:lnTo>
                    <a:lnTo>
                      <a:pt x="18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6" name="Freeform 430"/>
              <p:cNvSpPr>
                <a:spLocks/>
              </p:cNvSpPr>
              <p:nvPr/>
            </p:nvSpPr>
            <p:spPr bwMode="auto">
              <a:xfrm>
                <a:off x="701" y="1562"/>
                <a:ext cx="23" cy="22"/>
              </a:xfrm>
              <a:custGeom>
                <a:avLst/>
                <a:gdLst>
                  <a:gd name="T0" fmla="*/ 21 w 23"/>
                  <a:gd name="T1" fmla="*/ 22 h 22"/>
                  <a:gd name="T2" fmla="*/ 23 w 23"/>
                  <a:gd name="T3" fmla="*/ 22 h 22"/>
                  <a:gd name="T4" fmla="*/ 21 w 23"/>
                  <a:gd name="T5" fmla="*/ 20 h 22"/>
                  <a:gd name="T6" fmla="*/ 19 w 23"/>
                  <a:gd name="T7" fmla="*/ 18 h 22"/>
                  <a:gd name="T8" fmla="*/ 16 w 23"/>
                  <a:gd name="T9" fmla="*/ 16 h 22"/>
                  <a:gd name="T10" fmla="*/ 16 w 23"/>
                  <a:gd name="T11" fmla="*/ 15 h 22"/>
                  <a:gd name="T12" fmla="*/ 14 w 23"/>
                  <a:gd name="T13" fmla="*/ 13 h 22"/>
                  <a:gd name="T14" fmla="*/ 14 w 23"/>
                  <a:gd name="T15" fmla="*/ 11 h 22"/>
                  <a:gd name="T16" fmla="*/ 12 w 23"/>
                  <a:gd name="T17" fmla="*/ 9 h 22"/>
                  <a:gd name="T18" fmla="*/ 11 w 23"/>
                  <a:gd name="T19" fmla="*/ 9 h 22"/>
                  <a:gd name="T20" fmla="*/ 9 w 23"/>
                  <a:gd name="T21" fmla="*/ 8 h 22"/>
                  <a:gd name="T22" fmla="*/ 7 w 23"/>
                  <a:gd name="T23" fmla="*/ 8 h 22"/>
                  <a:gd name="T24" fmla="*/ 7 w 23"/>
                  <a:gd name="T25" fmla="*/ 4 h 22"/>
                  <a:gd name="T26" fmla="*/ 5 w 23"/>
                  <a:gd name="T27" fmla="*/ 4 h 22"/>
                  <a:gd name="T28" fmla="*/ 4 w 23"/>
                  <a:gd name="T29" fmla="*/ 2 h 22"/>
                  <a:gd name="T30" fmla="*/ 2 w 23"/>
                  <a:gd name="T31" fmla="*/ 0 h 22"/>
                  <a:gd name="T32" fmla="*/ 0 w 23"/>
                  <a:gd name="T33" fmla="*/ 0 h 22"/>
                  <a:gd name="T34" fmla="*/ 2 w 23"/>
                  <a:gd name="T35" fmla="*/ 0 h 22"/>
                  <a:gd name="T36" fmla="*/ 2 w 23"/>
                  <a:gd name="T37" fmla="*/ 2 h 22"/>
                  <a:gd name="T38" fmla="*/ 4 w 23"/>
                  <a:gd name="T39" fmla="*/ 4 h 22"/>
                  <a:gd name="T40" fmla="*/ 5 w 23"/>
                  <a:gd name="T41" fmla="*/ 4 h 22"/>
                  <a:gd name="T42" fmla="*/ 7 w 23"/>
                  <a:gd name="T43" fmla="*/ 6 h 22"/>
                  <a:gd name="T44" fmla="*/ 7 w 23"/>
                  <a:gd name="T45" fmla="*/ 8 h 22"/>
                  <a:gd name="T46" fmla="*/ 9 w 23"/>
                  <a:gd name="T47" fmla="*/ 9 h 22"/>
                  <a:gd name="T48" fmla="*/ 11 w 23"/>
                  <a:gd name="T49" fmla="*/ 9 h 22"/>
                  <a:gd name="T50" fmla="*/ 12 w 23"/>
                  <a:gd name="T51" fmla="*/ 11 h 22"/>
                  <a:gd name="T52" fmla="*/ 14 w 23"/>
                  <a:gd name="T53" fmla="*/ 13 h 22"/>
                  <a:gd name="T54" fmla="*/ 14 w 23"/>
                  <a:gd name="T55" fmla="*/ 15 h 22"/>
                  <a:gd name="T56" fmla="*/ 16 w 23"/>
                  <a:gd name="T57" fmla="*/ 16 h 22"/>
                  <a:gd name="T58" fmla="*/ 19 w 23"/>
                  <a:gd name="T59" fmla="*/ 18 h 22"/>
                  <a:gd name="T60" fmla="*/ 19 w 23"/>
                  <a:gd name="T61" fmla="*/ 20 h 22"/>
                  <a:gd name="T62" fmla="*/ 21 w 23"/>
                  <a:gd name="T63" fmla="*/ 22 h 2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"/>
                  <a:gd name="T97" fmla="*/ 0 h 22"/>
                  <a:gd name="T98" fmla="*/ 23 w 23"/>
                  <a:gd name="T99" fmla="*/ 22 h 2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" h="22">
                    <a:moveTo>
                      <a:pt x="21" y="22"/>
                    </a:moveTo>
                    <a:lnTo>
                      <a:pt x="23" y="22"/>
                    </a:lnTo>
                    <a:lnTo>
                      <a:pt x="21" y="20"/>
                    </a:lnTo>
                    <a:lnTo>
                      <a:pt x="19" y="18"/>
                    </a:lnTo>
                    <a:lnTo>
                      <a:pt x="16" y="16"/>
                    </a:lnTo>
                    <a:lnTo>
                      <a:pt x="16" y="15"/>
                    </a:lnTo>
                    <a:lnTo>
                      <a:pt x="14" y="13"/>
                    </a:lnTo>
                    <a:lnTo>
                      <a:pt x="14" y="11"/>
                    </a:lnTo>
                    <a:lnTo>
                      <a:pt x="12" y="9"/>
                    </a:lnTo>
                    <a:lnTo>
                      <a:pt x="11" y="9"/>
                    </a:lnTo>
                    <a:lnTo>
                      <a:pt x="9" y="8"/>
                    </a:lnTo>
                    <a:lnTo>
                      <a:pt x="7" y="8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9" y="9"/>
                    </a:lnTo>
                    <a:lnTo>
                      <a:pt x="11" y="9"/>
                    </a:lnTo>
                    <a:lnTo>
                      <a:pt x="12" y="11"/>
                    </a:lnTo>
                    <a:lnTo>
                      <a:pt x="14" y="13"/>
                    </a:lnTo>
                    <a:lnTo>
                      <a:pt x="14" y="15"/>
                    </a:lnTo>
                    <a:lnTo>
                      <a:pt x="16" y="16"/>
                    </a:lnTo>
                    <a:lnTo>
                      <a:pt x="19" y="18"/>
                    </a:lnTo>
                    <a:lnTo>
                      <a:pt x="19" y="20"/>
                    </a:lnTo>
                    <a:lnTo>
                      <a:pt x="21" y="2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7" name="Freeform 431"/>
              <p:cNvSpPr>
                <a:spLocks/>
              </p:cNvSpPr>
              <p:nvPr/>
            </p:nvSpPr>
            <p:spPr bwMode="auto">
              <a:xfrm>
                <a:off x="703" y="1562"/>
                <a:ext cx="23" cy="22"/>
              </a:xfrm>
              <a:custGeom>
                <a:avLst/>
                <a:gdLst>
                  <a:gd name="T0" fmla="*/ 21 w 23"/>
                  <a:gd name="T1" fmla="*/ 22 h 22"/>
                  <a:gd name="T2" fmla="*/ 23 w 23"/>
                  <a:gd name="T3" fmla="*/ 22 h 22"/>
                  <a:gd name="T4" fmla="*/ 21 w 23"/>
                  <a:gd name="T5" fmla="*/ 22 h 22"/>
                  <a:gd name="T6" fmla="*/ 21 w 23"/>
                  <a:gd name="T7" fmla="*/ 18 h 22"/>
                  <a:gd name="T8" fmla="*/ 19 w 23"/>
                  <a:gd name="T9" fmla="*/ 18 h 22"/>
                  <a:gd name="T10" fmla="*/ 17 w 23"/>
                  <a:gd name="T11" fmla="*/ 16 h 22"/>
                  <a:gd name="T12" fmla="*/ 14 w 23"/>
                  <a:gd name="T13" fmla="*/ 13 h 22"/>
                  <a:gd name="T14" fmla="*/ 12 w 23"/>
                  <a:gd name="T15" fmla="*/ 11 h 22"/>
                  <a:gd name="T16" fmla="*/ 12 w 23"/>
                  <a:gd name="T17" fmla="*/ 9 h 22"/>
                  <a:gd name="T18" fmla="*/ 10 w 23"/>
                  <a:gd name="T19" fmla="*/ 8 h 22"/>
                  <a:gd name="T20" fmla="*/ 9 w 23"/>
                  <a:gd name="T21" fmla="*/ 8 h 22"/>
                  <a:gd name="T22" fmla="*/ 7 w 23"/>
                  <a:gd name="T23" fmla="*/ 6 h 22"/>
                  <a:gd name="T24" fmla="*/ 5 w 23"/>
                  <a:gd name="T25" fmla="*/ 4 h 22"/>
                  <a:gd name="T26" fmla="*/ 3 w 23"/>
                  <a:gd name="T27" fmla="*/ 2 h 22"/>
                  <a:gd name="T28" fmla="*/ 2 w 23"/>
                  <a:gd name="T29" fmla="*/ 0 h 22"/>
                  <a:gd name="T30" fmla="*/ 0 w 23"/>
                  <a:gd name="T31" fmla="*/ 0 h 22"/>
                  <a:gd name="T32" fmla="*/ 2 w 23"/>
                  <a:gd name="T33" fmla="*/ 0 h 22"/>
                  <a:gd name="T34" fmla="*/ 3 w 23"/>
                  <a:gd name="T35" fmla="*/ 2 h 22"/>
                  <a:gd name="T36" fmla="*/ 5 w 23"/>
                  <a:gd name="T37" fmla="*/ 4 h 22"/>
                  <a:gd name="T38" fmla="*/ 5 w 23"/>
                  <a:gd name="T39" fmla="*/ 6 h 22"/>
                  <a:gd name="T40" fmla="*/ 7 w 23"/>
                  <a:gd name="T41" fmla="*/ 8 h 22"/>
                  <a:gd name="T42" fmla="*/ 9 w 23"/>
                  <a:gd name="T43" fmla="*/ 8 h 22"/>
                  <a:gd name="T44" fmla="*/ 10 w 23"/>
                  <a:gd name="T45" fmla="*/ 9 h 22"/>
                  <a:gd name="T46" fmla="*/ 12 w 23"/>
                  <a:gd name="T47" fmla="*/ 11 h 22"/>
                  <a:gd name="T48" fmla="*/ 12 w 23"/>
                  <a:gd name="T49" fmla="*/ 13 h 22"/>
                  <a:gd name="T50" fmla="*/ 14 w 23"/>
                  <a:gd name="T51" fmla="*/ 13 h 22"/>
                  <a:gd name="T52" fmla="*/ 14 w 23"/>
                  <a:gd name="T53" fmla="*/ 15 h 22"/>
                  <a:gd name="T54" fmla="*/ 17 w 23"/>
                  <a:gd name="T55" fmla="*/ 16 h 22"/>
                  <a:gd name="T56" fmla="*/ 17 w 23"/>
                  <a:gd name="T57" fmla="*/ 18 h 22"/>
                  <a:gd name="T58" fmla="*/ 19 w 23"/>
                  <a:gd name="T59" fmla="*/ 18 h 22"/>
                  <a:gd name="T60" fmla="*/ 21 w 23"/>
                  <a:gd name="T61" fmla="*/ 22 h 2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"/>
                  <a:gd name="T94" fmla="*/ 0 h 22"/>
                  <a:gd name="T95" fmla="*/ 23 w 23"/>
                  <a:gd name="T96" fmla="*/ 22 h 2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" h="22">
                    <a:moveTo>
                      <a:pt x="21" y="22"/>
                    </a:moveTo>
                    <a:lnTo>
                      <a:pt x="23" y="22"/>
                    </a:lnTo>
                    <a:lnTo>
                      <a:pt x="21" y="22"/>
                    </a:lnTo>
                    <a:lnTo>
                      <a:pt x="21" y="18"/>
                    </a:lnTo>
                    <a:lnTo>
                      <a:pt x="19" y="18"/>
                    </a:lnTo>
                    <a:lnTo>
                      <a:pt x="17" y="16"/>
                    </a:lnTo>
                    <a:lnTo>
                      <a:pt x="14" y="13"/>
                    </a:lnTo>
                    <a:lnTo>
                      <a:pt x="12" y="11"/>
                    </a:lnTo>
                    <a:lnTo>
                      <a:pt x="12" y="9"/>
                    </a:lnTo>
                    <a:lnTo>
                      <a:pt x="10" y="8"/>
                    </a:lnTo>
                    <a:lnTo>
                      <a:pt x="9" y="8"/>
                    </a:lnTo>
                    <a:lnTo>
                      <a:pt x="7" y="6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10" y="9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4" y="13"/>
                    </a:lnTo>
                    <a:lnTo>
                      <a:pt x="14" y="15"/>
                    </a:lnTo>
                    <a:lnTo>
                      <a:pt x="17" y="16"/>
                    </a:lnTo>
                    <a:lnTo>
                      <a:pt x="17" y="18"/>
                    </a:lnTo>
                    <a:lnTo>
                      <a:pt x="19" y="18"/>
                    </a:lnTo>
                    <a:lnTo>
                      <a:pt x="21" y="2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8" name="Freeform 432"/>
              <p:cNvSpPr>
                <a:spLocks/>
              </p:cNvSpPr>
              <p:nvPr/>
            </p:nvSpPr>
            <p:spPr bwMode="auto">
              <a:xfrm>
                <a:off x="706" y="1562"/>
                <a:ext cx="21" cy="23"/>
              </a:xfrm>
              <a:custGeom>
                <a:avLst/>
                <a:gdLst>
                  <a:gd name="T0" fmla="*/ 20 w 21"/>
                  <a:gd name="T1" fmla="*/ 23 h 23"/>
                  <a:gd name="T2" fmla="*/ 21 w 21"/>
                  <a:gd name="T3" fmla="*/ 23 h 23"/>
                  <a:gd name="T4" fmla="*/ 20 w 21"/>
                  <a:gd name="T5" fmla="*/ 22 h 23"/>
                  <a:gd name="T6" fmla="*/ 20 w 21"/>
                  <a:gd name="T7" fmla="*/ 20 h 23"/>
                  <a:gd name="T8" fmla="*/ 18 w 21"/>
                  <a:gd name="T9" fmla="*/ 18 h 23"/>
                  <a:gd name="T10" fmla="*/ 18 w 21"/>
                  <a:gd name="T11" fmla="*/ 16 h 23"/>
                  <a:gd name="T12" fmla="*/ 16 w 21"/>
                  <a:gd name="T13" fmla="*/ 16 h 23"/>
                  <a:gd name="T14" fmla="*/ 14 w 21"/>
                  <a:gd name="T15" fmla="*/ 15 h 23"/>
                  <a:gd name="T16" fmla="*/ 14 w 21"/>
                  <a:gd name="T17" fmla="*/ 13 h 23"/>
                  <a:gd name="T18" fmla="*/ 11 w 21"/>
                  <a:gd name="T19" fmla="*/ 11 h 23"/>
                  <a:gd name="T20" fmla="*/ 11 w 21"/>
                  <a:gd name="T21" fmla="*/ 9 h 23"/>
                  <a:gd name="T22" fmla="*/ 9 w 21"/>
                  <a:gd name="T23" fmla="*/ 9 h 23"/>
                  <a:gd name="T24" fmla="*/ 9 w 21"/>
                  <a:gd name="T25" fmla="*/ 8 h 23"/>
                  <a:gd name="T26" fmla="*/ 7 w 21"/>
                  <a:gd name="T27" fmla="*/ 6 h 23"/>
                  <a:gd name="T28" fmla="*/ 6 w 21"/>
                  <a:gd name="T29" fmla="*/ 4 h 23"/>
                  <a:gd name="T30" fmla="*/ 4 w 21"/>
                  <a:gd name="T31" fmla="*/ 4 h 23"/>
                  <a:gd name="T32" fmla="*/ 2 w 21"/>
                  <a:gd name="T33" fmla="*/ 2 h 23"/>
                  <a:gd name="T34" fmla="*/ 2 w 21"/>
                  <a:gd name="T35" fmla="*/ 0 h 23"/>
                  <a:gd name="T36" fmla="*/ 0 w 21"/>
                  <a:gd name="T37" fmla="*/ 0 h 23"/>
                  <a:gd name="T38" fmla="*/ 2 w 21"/>
                  <a:gd name="T39" fmla="*/ 2 h 23"/>
                  <a:gd name="T40" fmla="*/ 2 w 21"/>
                  <a:gd name="T41" fmla="*/ 4 h 23"/>
                  <a:gd name="T42" fmla="*/ 4 w 21"/>
                  <a:gd name="T43" fmla="*/ 4 h 23"/>
                  <a:gd name="T44" fmla="*/ 6 w 21"/>
                  <a:gd name="T45" fmla="*/ 6 h 23"/>
                  <a:gd name="T46" fmla="*/ 7 w 21"/>
                  <a:gd name="T47" fmla="*/ 8 h 23"/>
                  <a:gd name="T48" fmla="*/ 9 w 21"/>
                  <a:gd name="T49" fmla="*/ 9 h 23"/>
                  <a:gd name="T50" fmla="*/ 11 w 21"/>
                  <a:gd name="T51" fmla="*/ 11 h 23"/>
                  <a:gd name="T52" fmla="*/ 11 w 21"/>
                  <a:gd name="T53" fmla="*/ 13 h 23"/>
                  <a:gd name="T54" fmla="*/ 14 w 21"/>
                  <a:gd name="T55" fmla="*/ 15 h 23"/>
                  <a:gd name="T56" fmla="*/ 14 w 21"/>
                  <a:gd name="T57" fmla="*/ 16 h 23"/>
                  <a:gd name="T58" fmla="*/ 16 w 21"/>
                  <a:gd name="T59" fmla="*/ 16 h 23"/>
                  <a:gd name="T60" fmla="*/ 18 w 21"/>
                  <a:gd name="T61" fmla="*/ 18 h 23"/>
                  <a:gd name="T62" fmla="*/ 18 w 21"/>
                  <a:gd name="T63" fmla="*/ 20 h 23"/>
                  <a:gd name="T64" fmla="*/ 20 w 21"/>
                  <a:gd name="T65" fmla="*/ 22 h 23"/>
                  <a:gd name="T66" fmla="*/ 20 w 21"/>
                  <a:gd name="T67" fmla="*/ 23 h 2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1"/>
                  <a:gd name="T103" fmla="*/ 0 h 23"/>
                  <a:gd name="T104" fmla="*/ 21 w 21"/>
                  <a:gd name="T105" fmla="*/ 23 h 2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1" h="23">
                    <a:moveTo>
                      <a:pt x="20" y="23"/>
                    </a:moveTo>
                    <a:lnTo>
                      <a:pt x="21" y="23"/>
                    </a:lnTo>
                    <a:lnTo>
                      <a:pt x="20" y="22"/>
                    </a:lnTo>
                    <a:lnTo>
                      <a:pt x="20" y="20"/>
                    </a:lnTo>
                    <a:lnTo>
                      <a:pt x="18" y="18"/>
                    </a:lnTo>
                    <a:lnTo>
                      <a:pt x="18" y="16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14" y="13"/>
                    </a:lnTo>
                    <a:lnTo>
                      <a:pt x="11" y="11"/>
                    </a:lnTo>
                    <a:lnTo>
                      <a:pt x="11" y="9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7" y="6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6" y="6"/>
                    </a:lnTo>
                    <a:lnTo>
                      <a:pt x="7" y="8"/>
                    </a:lnTo>
                    <a:lnTo>
                      <a:pt x="9" y="9"/>
                    </a:lnTo>
                    <a:lnTo>
                      <a:pt x="11" y="11"/>
                    </a:lnTo>
                    <a:lnTo>
                      <a:pt x="11" y="13"/>
                    </a:lnTo>
                    <a:lnTo>
                      <a:pt x="14" y="15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20" y="22"/>
                    </a:lnTo>
                    <a:lnTo>
                      <a:pt x="20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99" name="Freeform 433"/>
              <p:cNvSpPr>
                <a:spLocks/>
              </p:cNvSpPr>
              <p:nvPr/>
            </p:nvSpPr>
            <p:spPr bwMode="auto">
              <a:xfrm>
                <a:off x="708" y="1562"/>
                <a:ext cx="21" cy="25"/>
              </a:xfrm>
              <a:custGeom>
                <a:avLst/>
                <a:gdLst>
                  <a:gd name="T0" fmla="*/ 21 w 21"/>
                  <a:gd name="T1" fmla="*/ 25 h 25"/>
                  <a:gd name="T2" fmla="*/ 21 w 21"/>
                  <a:gd name="T3" fmla="*/ 23 h 25"/>
                  <a:gd name="T4" fmla="*/ 21 w 21"/>
                  <a:gd name="T5" fmla="*/ 22 h 25"/>
                  <a:gd name="T6" fmla="*/ 19 w 21"/>
                  <a:gd name="T7" fmla="*/ 22 h 25"/>
                  <a:gd name="T8" fmla="*/ 18 w 21"/>
                  <a:gd name="T9" fmla="*/ 18 h 25"/>
                  <a:gd name="T10" fmla="*/ 16 w 21"/>
                  <a:gd name="T11" fmla="*/ 16 h 25"/>
                  <a:gd name="T12" fmla="*/ 16 w 21"/>
                  <a:gd name="T13" fmla="*/ 15 h 25"/>
                  <a:gd name="T14" fmla="*/ 14 w 21"/>
                  <a:gd name="T15" fmla="*/ 13 h 25"/>
                  <a:gd name="T16" fmla="*/ 12 w 21"/>
                  <a:gd name="T17" fmla="*/ 13 h 25"/>
                  <a:gd name="T18" fmla="*/ 12 w 21"/>
                  <a:gd name="T19" fmla="*/ 9 h 25"/>
                  <a:gd name="T20" fmla="*/ 9 w 21"/>
                  <a:gd name="T21" fmla="*/ 9 h 25"/>
                  <a:gd name="T22" fmla="*/ 9 w 21"/>
                  <a:gd name="T23" fmla="*/ 8 h 25"/>
                  <a:gd name="T24" fmla="*/ 7 w 21"/>
                  <a:gd name="T25" fmla="*/ 8 h 25"/>
                  <a:gd name="T26" fmla="*/ 7 w 21"/>
                  <a:gd name="T27" fmla="*/ 6 h 25"/>
                  <a:gd name="T28" fmla="*/ 5 w 21"/>
                  <a:gd name="T29" fmla="*/ 4 h 25"/>
                  <a:gd name="T30" fmla="*/ 4 w 21"/>
                  <a:gd name="T31" fmla="*/ 2 h 25"/>
                  <a:gd name="T32" fmla="*/ 2 w 21"/>
                  <a:gd name="T33" fmla="*/ 0 h 25"/>
                  <a:gd name="T34" fmla="*/ 0 w 21"/>
                  <a:gd name="T35" fmla="*/ 0 h 25"/>
                  <a:gd name="T36" fmla="*/ 2 w 21"/>
                  <a:gd name="T37" fmla="*/ 2 h 25"/>
                  <a:gd name="T38" fmla="*/ 4 w 21"/>
                  <a:gd name="T39" fmla="*/ 4 h 25"/>
                  <a:gd name="T40" fmla="*/ 5 w 21"/>
                  <a:gd name="T41" fmla="*/ 4 h 25"/>
                  <a:gd name="T42" fmla="*/ 7 w 21"/>
                  <a:gd name="T43" fmla="*/ 8 h 25"/>
                  <a:gd name="T44" fmla="*/ 9 w 21"/>
                  <a:gd name="T45" fmla="*/ 9 h 25"/>
                  <a:gd name="T46" fmla="*/ 12 w 21"/>
                  <a:gd name="T47" fmla="*/ 13 h 25"/>
                  <a:gd name="T48" fmla="*/ 14 w 21"/>
                  <a:gd name="T49" fmla="*/ 15 h 25"/>
                  <a:gd name="T50" fmla="*/ 16 w 21"/>
                  <a:gd name="T51" fmla="*/ 16 h 25"/>
                  <a:gd name="T52" fmla="*/ 16 w 21"/>
                  <a:gd name="T53" fmla="*/ 18 h 25"/>
                  <a:gd name="T54" fmla="*/ 18 w 21"/>
                  <a:gd name="T55" fmla="*/ 18 h 25"/>
                  <a:gd name="T56" fmla="*/ 18 w 21"/>
                  <a:gd name="T57" fmla="*/ 22 h 25"/>
                  <a:gd name="T58" fmla="*/ 19 w 21"/>
                  <a:gd name="T59" fmla="*/ 22 h 25"/>
                  <a:gd name="T60" fmla="*/ 21 w 21"/>
                  <a:gd name="T61" fmla="*/ 25 h 2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1"/>
                  <a:gd name="T94" fmla="*/ 0 h 25"/>
                  <a:gd name="T95" fmla="*/ 21 w 21"/>
                  <a:gd name="T96" fmla="*/ 25 h 2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1" h="25">
                    <a:moveTo>
                      <a:pt x="21" y="25"/>
                    </a:moveTo>
                    <a:lnTo>
                      <a:pt x="21" y="23"/>
                    </a:lnTo>
                    <a:lnTo>
                      <a:pt x="21" y="22"/>
                    </a:lnTo>
                    <a:lnTo>
                      <a:pt x="19" y="22"/>
                    </a:lnTo>
                    <a:lnTo>
                      <a:pt x="18" y="18"/>
                    </a:lnTo>
                    <a:lnTo>
                      <a:pt x="16" y="16"/>
                    </a:lnTo>
                    <a:lnTo>
                      <a:pt x="16" y="15"/>
                    </a:lnTo>
                    <a:lnTo>
                      <a:pt x="14" y="13"/>
                    </a:lnTo>
                    <a:lnTo>
                      <a:pt x="12" y="13"/>
                    </a:lnTo>
                    <a:lnTo>
                      <a:pt x="12" y="9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7" y="8"/>
                    </a:lnTo>
                    <a:lnTo>
                      <a:pt x="7" y="6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7" y="8"/>
                    </a:lnTo>
                    <a:lnTo>
                      <a:pt x="9" y="9"/>
                    </a:lnTo>
                    <a:lnTo>
                      <a:pt x="12" y="13"/>
                    </a:lnTo>
                    <a:lnTo>
                      <a:pt x="14" y="15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8" y="18"/>
                    </a:lnTo>
                    <a:lnTo>
                      <a:pt x="18" y="22"/>
                    </a:lnTo>
                    <a:lnTo>
                      <a:pt x="19" y="22"/>
                    </a:lnTo>
                    <a:lnTo>
                      <a:pt x="21" y="25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0" name="Freeform 434"/>
              <p:cNvSpPr>
                <a:spLocks/>
              </p:cNvSpPr>
              <p:nvPr/>
            </p:nvSpPr>
            <p:spPr bwMode="auto">
              <a:xfrm>
                <a:off x="712" y="1562"/>
                <a:ext cx="21" cy="25"/>
              </a:xfrm>
              <a:custGeom>
                <a:avLst/>
                <a:gdLst>
                  <a:gd name="T0" fmla="*/ 19 w 21"/>
                  <a:gd name="T1" fmla="*/ 25 h 25"/>
                  <a:gd name="T2" fmla="*/ 21 w 21"/>
                  <a:gd name="T3" fmla="*/ 25 h 25"/>
                  <a:gd name="T4" fmla="*/ 19 w 21"/>
                  <a:gd name="T5" fmla="*/ 23 h 25"/>
                  <a:gd name="T6" fmla="*/ 17 w 21"/>
                  <a:gd name="T7" fmla="*/ 22 h 25"/>
                  <a:gd name="T8" fmla="*/ 17 w 21"/>
                  <a:gd name="T9" fmla="*/ 20 h 25"/>
                  <a:gd name="T10" fmla="*/ 15 w 21"/>
                  <a:gd name="T11" fmla="*/ 18 h 25"/>
                  <a:gd name="T12" fmla="*/ 14 w 21"/>
                  <a:gd name="T13" fmla="*/ 16 h 25"/>
                  <a:gd name="T14" fmla="*/ 12 w 21"/>
                  <a:gd name="T15" fmla="*/ 15 h 25"/>
                  <a:gd name="T16" fmla="*/ 12 w 21"/>
                  <a:gd name="T17" fmla="*/ 13 h 25"/>
                  <a:gd name="T18" fmla="*/ 10 w 21"/>
                  <a:gd name="T19" fmla="*/ 11 h 25"/>
                  <a:gd name="T20" fmla="*/ 8 w 21"/>
                  <a:gd name="T21" fmla="*/ 9 h 25"/>
                  <a:gd name="T22" fmla="*/ 8 w 21"/>
                  <a:gd name="T23" fmla="*/ 8 h 25"/>
                  <a:gd name="T24" fmla="*/ 5 w 21"/>
                  <a:gd name="T25" fmla="*/ 8 h 25"/>
                  <a:gd name="T26" fmla="*/ 5 w 21"/>
                  <a:gd name="T27" fmla="*/ 6 h 25"/>
                  <a:gd name="T28" fmla="*/ 3 w 21"/>
                  <a:gd name="T29" fmla="*/ 4 h 25"/>
                  <a:gd name="T30" fmla="*/ 1 w 21"/>
                  <a:gd name="T31" fmla="*/ 0 h 25"/>
                  <a:gd name="T32" fmla="*/ 0 w 21"/>
                  <a:gd name="T33" fmla="*/ 0 h 25"/>
                  <a:gd name="T34" fmla="*/ 1 w 21"/>
                  <a:gd name="T35" fmla="*/ 2 h 25"/>
                  <a:gd name="T36" fmla="*/ 3 w 21"/>
                  <a:gd name="T37" fmla="*/ 4 h 25"/>
                  <a:gd name="T38" fmla="*/ 3 w 21"/>
                  <a:gd name="T39" fmla="*/ 6 h 25"/>
                  <a:gd name="T40" fmla="*/ 5 w 21"/>
                  <a:gd name="T41" fmla="*/ 8 h 25"/>
                  <a:gd name="T42" fmla="*/ 8 w 21"/>
                  <a:gd name="T43" fmla="*/ 9 h 25"/>
                  <a:gd name="T44" fmla="*/ 8 w 21"/>
                  <a:gd name="T45" fmla="*/ 11 h 25"/>
                  <a:gd name="T46" fmla="*/ 10 w 21"/>
                  <a:gd name="T47" fmla="*/ 13 h 25"/>
                  <a:gd name="T48" fmla="*/ 12 w 21"/>
                  <a:gd name="T49" fmla="*/ 13 h 25"/>
                  <a:gd name="T50" fmla="*/ 12 w 21"/>
                  <a:gd name="T51" fmla="*/ 16 h 25"/>
                  <a:gd name="T52" fmla="*/ 14 w 21"/>
                  <a:gd name="T53" fmla="*/ 16 h 25"/>
                  <a:gd name="T54" fmla="*/ 14 w 21"/>
                  <a:gd name="T55" fmla="*/ 18 h 25"/>
                  <a:gd name="T56" fmla="*/ 15 w 21"/>
                  <a:gd name="T57" fmla="*/ 20 h 25"/>
                  <a:gd name="T58" fmla="*/ 17 w 21"/>
                  <a:gd name="T59" fmla="*/ 22 h 25"/>
                  <a:gd name="T60" fmla="*/ 17 w 21"/>
                  <a:gd name="T61" fmla="*/ 23 h 25"/>
                  <a:gd name="T62" fmla="*/ 19 w 21"/>
                  <a:gd name="T63" fmla="*/ 25 h 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1"/>
                  <a:gd name="T97" fmla="*/ 0 h 25"/>
                  <a:gd name="T98" fmla="*/ 21 w 21"/>
                  <a:gd name="T99" fmla="*/ 25 h 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1" h="25">
                    <a:moveTo>
                      <a:pt x="19" y="25"/>
                    </a:moveTo>
                    <a:lnTo>
                      <a:pt x="21" y="25"/>
                    </a:lnTo>
                    <a:lnTo>
                      <a:pt x="19" y="23"/>
                    </a:lnTo>
                    <a:lnTo>
                      <a:pt x="17" y="22"/>
                    </a:lnTo>
                    <a:lnTo>
                      <a:pt x="17" y="20"/>
                    </a:lnTo>
                    <a:lnTo>
                      <a:pt x="15" y="18"/>
                    </a:lnTo>
                    <a:lnTo>
                      <a:pt x="14" y="16"/>
                    </a:lnTo>
                    <a:lnTo>
                      <a:pt x="12" y="15"/>
                    </a:lnTo>
                    <a:lnTo>
                      <a:pt x="12" y="13"/>
                    </a:lnTo>
                    <a:lnTo>
                      <a:pt x="10" y="11"/>
                    </a:lnTo>
                    <a:lnTo>
                      <a:pt x="8" y="9"/>
                    </a:lnTo>
                    <a:lnTo>
                      <a:pt x="8" y="8"/>
                    </a:lnTo>
                    <a:lnTo>
                      <a:pt x="5" y="8"/>
                    </a:lnTo>
                    <a:lnTo>
                      <a:pt x="5" y="6"/>
                    </a:lnTo>
                    <a:lnTo>
                      <a:pt x="3" y="4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5" y="8"/>
                    </a:lnTo>
                    <a:lnTo>
                      <a:pt x="8" y="9"/>
                    </a:lnTo>
                    <a:lnTo>
                      <a:pt x="8" y="11"/>
                    </a:lnTo>
                    <a:lnTo>
                      <a:pt x="10" y="13"/>
                    </a:lnTo>
                    <a:lnTo>
                      <a:pt x="12" y="13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8"/>
                    </a:lnTo>
                    <a:lnTo>
                      <a:pt x="15" y="20"/>
                    </a:lnTo>
                    <a:lnTo>
                      <a:pt x="17" y="22"/>
                    </a:lnTo>
                    <a:lnTo>
                      <a:pt x="17" y="23"/>
                    </a:lnTo>
                    <a:lnTo>
                      <a:pt x="19" y="25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1" name="Freeform 435"/>
              <p:cNvSpPr>
                <a:spLocks/>
              </p:cNvSpPr>
              <p:nvPr/>
            </p:nvSpPr>
            <p:spPr bwMode="auto">
              <a:xfrm>
                <a:off x="715" y="1564"/>
                <a:ext cx="20" cy="23"/>
              </a:xfrm>
              <a:custGeom>
                <a:avLst/>
                <a:gdLst>
                  <a:gd name="T0" fmla="*/ 18 w 20"/>
                  <a:gd name="T1" fmla="*/ 23 h 23"/>
                  <a:gd name="T2" fmla="*/ 20 w 20"/>
                  <a:gd name="T3" fmla="*/ 23 h 23"/>
                  <a:gd name="T4" fmla="*/ 18 w 20"/>
                  <a:gd name="T5" fmla="*/ 21 h 23"/>
                  <a:gd name="T6" fmla="*/ 18 w 20"/>
                  <a:gd name="T7" fmla="*/ 20 h 23"/>
                  <a:gd name="T8" fmla="*/ 16 w 20"/>
                  <a:gd name="T9" fmla="*/ 18 h 23"/>
                  <a:gd name="T10" fmla="*/ 14 w 20"/>
                  <a:gd name="T11" fmla="*/ 16 h 23"/>
                  <a:gd name="T12" fmla="*/ 12 w 20"/>
                  <a:gd name="T13" fmla="*/ 14 h 23"/>
                  <a:gd name="T14" fmla="*/ 11 w 20"/>
                  <a:gd name="T15" fmla="*/ 13 h 23"/>
                  <a:gd name="T16" fmla="*/ 11 w 20"/>
                  <a:gd name="T17" fmla="*/ 11 h 23"/>
                  <a:gd name="T18" fmla="*/ 9 w 20"/>
                  <a:gd name="T19" fmla="*/ 9 h 23"/>
                  <a:gd name="T20" fmla="*/ 9 w 20"/>
                  <a:gd name="T21" fmla="*/ 7 h 23"/>
                  <a:gd name="T22" fmla="*/ 7 w 20"/>
                  <a:gd name="T23" fmla="*/ 7 h 23"/>
                  <a:gd name="T24" fmla="*/ 5 w 20"/>
                  <a:gd name="T25" fmla="*/ 6 h 23"/>
                  <a:gd name="T26" fmla="*/ 5 w 20"/>
                  <a:gd name="T27" fmla="*/ 4 h 23"/>
                  <a:gd name="T28" fmla="*/ 2 w 20"/>
                  <a:gd name="T29" fmla="*/ 2 h 23"/>
                  <a:gd name="T30" fmla="*/ 0 w 20"/>
                  <a:gd name="T31" fmla="*/ 0 h 23"/>
                  <a:gd name="T32" fmla="*/ 0 w 20"/>
                  <a:gd name="T33" fmla="*/ 2 h 23"/>
                  <a:gd name="T34" fmla="*/ 2 w 20"/>
                  <a:gd name="T35" fmla="*/ 2 h 23"/>
                  <a:gd name="T36" fmla="*/ 2 w 20"/>
                  <a:gd name="T37" fmla="*/ 4 h 23"/>
                  <a:gd name="T38" fmla="*/ 4 w 20"/>
                  <a:gd name="T39" fmla="*/ 6 h 23"/>
                  <a:gd name="T40" fmla="*/ 5 w 20"/>
                  <a:gd name="T41" fmla="*/ 7 h 23"/>
                  <a:gd name="T42" fmla="*/ 7 w 20"/>
                  <a:gd name="T43" fmla="*/ 7 h 23"/>
                  <a:gd name="T44" fmla="*/ 9 w 20"/>
                  <a:gd name="T45" fmla="*/ 9 h 23"/>
                  <a:gd name="T46" fmla="*/ 9 w 20"/>
                  <a:gd name="T47" fmla="*/ 11 h 23"/>
                  <a:gd name="T48" fmla="*/ 11 w 20"/>
                  <a:gd name="T49" fmla="*/ 13 h 23"/>
                  <a:gd name="T50" fmla="*/ 11 w 20"/>
                  <a:gd name="T51" fmla="*/ 14 h 23"/>
                  <a:gd name="T52" fmla="*/ 12 w 20"/>
                  <a:gd name="T53" fmla="*/ 16 h 23"/>
                  <a:gd name="T54" fmla="*/ 14 w 20"/>
                  <a:gd name="T55" fmla="*/ 16 h 23"/>
                  <a:gd name="T56" fmla="*/ 14 w 20"/>
                  <a:gd name="T57" fmla="*/ 18 h 23"/>
                  <a:gd name="T58" fmla="*/ 16 w 20"/>
                  <a:gd name="T59" fmla="*/ 20 h 23"/>
                  <a:gd name="T60" fmla="*/ 18 w 20"/>
                  <a:gd name="T61" fmla="*/ 21 h 23"/>
                  <a:gd name="T62" fmla="*/ 18 w 20"/>
                  <a:gd name="T63" fmla="*/ 23 h 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"/>
                  <a:gd name="T97" fmla="*/ 0 h 23"/>
                  <a:gd name="T98" fmla="*/ 20 w 20"/>
                  <a:gd name="T99" fmla="*/ 23 h 2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" h="23">
                    <a:moveTo>
                      <a:pt x="18" y="23"/>
                    </a:moveTo>
                    <a:lnTo>
                      <a:pt x="20" y="23"/>
                    </a:lnTo>
                    <a:lnTo>
                      <a:pt x="18" y="21"/>
                    </a:lnTo>
                    <a:lnTo>
                      <a:pt x="18" y="20"/>
                    </a:lnTo>
                    <a:lnTo>
                      <a:pt x="16" y="18"/>
                    </a:lnTo>
                    <a:lnTo>
                      <a:pt x="14" y="16"/>
                    </a:lnTo>
                    <a:lnTo>
                      <a:pt x="12" y="14"/>
                    </a:lnTo>
                    <a:lnTo>
                      <a:pt x="11" y="13"/>
                    </a:lnTo>
                    <a:lnTo>
                      <a:pt x="11" y="11"/>
                    </a:lnTo>
                    <a:lnTo>
                      <a:pt x="9" y="9"/>
                    </a:lnTo>
                    <a:lnTo>
                      <a:pt x="9" y="7"/>
                    </a:lnTo>
                    <a:lnTo>
                      <a:pt x="7" y="7"/>
                    </a:lnTo>
                    <a:lnTo>
                      <a:pt x="5" y="6"/>
                    </a:lnTo>
                    <a:lnTo>
                      <a:pt x="5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9"/>
                    </a:lnTo>
                    <a:lnTo>
                      <a:pt x="9" y="11"/>
                    </a:lnTo>
                    <a:lnTo>
                      <a:pt x="11" y="13"/>
                    </a:lnTo>
                    <a:lnTo>
                      <a:pt x="11" y="14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8" y="21"/>
                    </a:lnTo>
                    <a:lnTo>
                      <a:pt x="18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2" name="Freeform 436"/>
              <p:cNvSpPr>
                <a:spLocks/>
              </p:cNvSpPr>
              <p:nvPr/>
            </p:nvSpPr>
            <p:spPr bwMode="auto">
              <a:xfrm>
                <a:off x="717" y="1564"/>
                <a:ext cx="19" cy="25"/>
              </a:xfrm>
              <a:custGeom>
                <a:avLst/>
                <a:gdLst>
                  <a:gd name="T0" fmla="*/ 18 w 19"/>
                  <a:gd name="T1" fmla="*/ 23 h 25"/>
                  <a:gd name="T2" fmla="*/ 19 w 19"/>
                  <a:gd name="T3" fmla="*/ 25 h 25"/>
                  <a:gd name="T4" fmla="*/ 19 w 19"/>
                  <a:gd name="T5" fmla="*/ 23 h 25"/>
                  <a:gd name="T6" fmla="*/ 18 w 19"/>
                  <a:gd name="T7" fmla="*/ 23 h 25"/>
                  <a:gd name="T8" fmla="*/ 18 w 19"/>
                  <a:gd name="T9" fmla="*/ 20 h 25"/>
                  <a:gd name="T10" fmla="*/ 16 w 19"/>
                  <a:gd name="T11" fmla="*/ 20 h 25"/>
                  <a:gd name="T12" fmla="*/ 16 w 19"/>
                  <a:gd name="T13" fmla="*/ 18 h 25"/>
                  <a:gd name="T14" fmla="*/ 14 w 19"/>
                  <a:gd name="T15" fmla="*/ 16 h 25"/>
                  <a:gd name="T16" fmla="*/ 12 w 19"/>
                  <a:gd name="T17" fmla="*/ 14 h 25"/>
                  <a:gd name="T18" fmla="*/ 10 w 19"/>
                  <a:gd name="T19" fmla="*/ 11 h 25"/>
                  <a:gd name="T20" fmla="*/ 9 w 19"/>
                  <a:gd name="T21" fmla="*/ 11 h 25"/>
                  <a:gd name="T22" fmla="*/ 9 w 19"/>
                  <a:gd name="T23" fmla="*/ 9 h 25"/>
                  <a:gd name="T24" fmla="*/ 7 w 19"/>
                  <a:gd name="T25" fmla="*/ 7 h 25"/>
                  <a:gd name="T26" fmla="*/ 7 w 19"/>
                  <a:gd name="T27" fmla="*/ 6 h 25"/>
                  <a:gd name="T28" fmla="*/ 5 w 19"/>
                  <a:gd name="T29" fmla="*/ 6 h 25"/>
                  <a:gd name="T30" fmla="*/ 3 w 19"/>
                  <a:gd name="T31" fmla="*/ 4 h 25"/>
                  <a:gd name="T32" fmla="*/ 2 w 19"/>
                  <a:gd name="T33" fmla="*/ 2 h 25"/>
                  <a:gd name="T34" fmla="*/ 0 w 19"/>
                  <a:gd name="T35" fmla="*/ 0 h 25"/>
                  <a:gd name="T36" fmla="*/ 0 w 19"/>
                  <a:gd name="T37" fmla="*/ 2 h 25"/>
                  <a:gd name="T38" fmla="*/ 2 w 19"/>
                  <a:gd name="T39" fmla="*/ 2 h 25"/>
                  <a:gd name="T40" fmla="*/ 3 w 19"/>
                  <a:gd name="T41" fmla="*/ 6 h 25"/>
                  <a:gd name="T42" fmla="*/ 5 w 19"/>
                  <a:gd name="T43" fmla="*/ 6 h 25"/>
                  <a:gd name="T44" fmla="*/ 7 w 19"/>
                  <a:gd name="T45" fmla="*/ 7 h 25"/>
                  <a:gd name="T46" fmla="*/ 9 w 19"/>
                  <a:gd name="T47" fmla="*/ 11 h 25"/>
                  <a:gd name="T48" fmla="*/ 10 w 19"/>
                  <a:gd name="T49" fmla="*/ 13 h 25"/>
                  <a:gd name="T50" fmla="*/ 12 w 19"/>
                  <a:gd name="T51" fmla="*/ 14 h 25"/>
                  <a:gd name="T52" fmla="*/ 12 w 19"/>
                  <a:gd name="T53" fmla="*/ 16 h 25"/>
                  <a:gd name="T54" fmla="*/ 14 w 19"/>
                  <a:gd name="T55" fmla="*/ 18 h 25"/>
                  <a:gd name="T56" fmla="*/ 16 w 19"/>
                  <a:gd name="T57" fmla="*/ 20 h 25"/>
                  <a:gd name="T58" fmla="*/ 18 w 19"/>
                  <a:gd name="T59" fmla="*/ 23 h 25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9"/>
                  <a:gd name="T91" fmla="*/ 0 h 25"/>
                  <a:gd name="T92" fmla="*/ 19 w 19"/>
                  <a:gd name="T93" fmla="*/ 25 h 25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9" h="25">
                    <a:moveTo>
                      <a:pt x="18" y="23"/>
                    </a:moveTo>
                    <a:lnTo>
                      <a:pt x="19" y="25"/>
                    </a:lnTo>
                    <a:lnTo>
                      <a:pt x="19" y="23"/>
                    </a:lnTo>
                    <a:lnTo>
                      <a:pt x="18" y="23"/>
                    </a:lnTo>
                    <a:lnTo>
                      <a:pt x="18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4" y="16"/>
                    </a:lnTo>
                    <a:lnTo>
                      <a:pt x="12" y="14"/>
                    </a:lnTo>
                    <a:lnTo>
                      <a:pt x="10" y="11"/>
                    </a:lnTo>
                    <a:lnTo>
                      <a:pt x="9" y="11"/>
                    </a:lnTo>
                    <a:lnTo>
                      <a:pt x="9" y="9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6"/>
                    </a:lnTo>
                    <a:lnTo>
                      <a:pt x="5" y="6"/>
                    </a:lnTo>
                    <a:lnTo>
                      <a:pt x="7" y="7"/>
                    </a:lnTo>
                    <a:lnTo>
                      <a:pt x="9" y="11"/>
                    </a:lnTo>
                    <a:lnTo>
                      <a:pt x="10" y="13"/>
                    </a:lnTo>
                    <a:lnTo>
                      <a:pt x="12" y="14"/>
                    </a:lnTo>
                    <a:lnTo>
                      <a:pt x="12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8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3" name="Freeform 437"/>
              <p:cNvSpPr>
                <a:spLocks/>
              </p:cNvSpPr>
              <p:nvPr/>
            </p:nvSpPr>
            <p:spPr bwMode="auto">
              <a:xfrm>
                <a:off x="719" y="1564"/>
                <a:ext cx="19" cy="25"/>
              </a:xfrm>
              <a:custGeom>
                <a:avLst/>
                <a:gdLst>
                  <a:gd name="T0" fmla="*/ 19 w 19"/>
                  <a:gd name="T1" fmla="*/ 25 h 25"/>
                  <a:gd name="T2" fmla="*/ 19 w 19"/>
                  <a:gd name="T3" fmla="*/ 23 h 25"/>
                  <a:gd name="T4" fmla="*/ 17 w 19"/>
                  <a:gd name="T5" fmla="*/ 21 h 25"/>
                  <a:gd name="T6" fmla="*/ 16 w 19"/>
                  <a:gd name="T7" fmla="*/ 20 h 25"/>
                  <a:gd name="T8" fmla="*/ 16 w 19"/>
                  <a:gd name="T9" fmla="*/ 18 h 25"/>
                  <a:gd name="T10" fmla="*/ 14 w 19"/>
                  <a:gd name="T11" fmla="*/ 16 h 25"/>
                  <a:gd name="T12" fmla="*/ 14 w 19"/>
                  <a:gd name="T13" fmla="*/ 14 h 25"/>
                  <a:gd name="T14" fmla="*/ 12 w 19"/>
                  <a:gd name="T15" fmla="*/ 14 h 25"/>
                  <a:gd name="T16" fmla="*/ 10 w 19"/>
                  <a:gd name="T17" fmla="*/ 13 h 25"/>
                  <a:gd name="T18" fmla="*/ 10 w 19"/>
                  <a:gd name="T19" fmla="*/ 11 h 25"/>
                  <a:gd name="T20" fmla="*/ 8 w 19"/>
                  <a:gd name="T21" fmla="*/ 9 h 25"/>
                  <a:gd name="T22" fmla="*/ 7 w 19"/>
                  <a:gd name="T23" fmla="*/ 7 h 25"/>
                  <a:gd name="T24" fmla="*/ 7 w 19"/>
                  <a:gd name="T25" fmla="*/ 6 h 25"/>
                  <a:gd name="T26" fmla="*/ 5 w 19"/>
                  <a:gd name="T27" fmla="*/ 6 h 25"/>
                  <a:gd name="T28" fmla="*/ 5 w 19"/>
                  <a:gd name="T29" fmla="*/ 4 h 25"/>
                  <a:gd name="T30" fmla="*/ 3 w 19"/>
                  <a:gd name="T31" fmla="*/ 2 h 25"/>
                  <a:gd name="T32" fmla="*/ 1 w 19"/>
                  <a:gd name="T33" fmla="*/ 0 h 25"/>
                  <a:gd name="T34" fmla="*/ 0 w 19"/>
                  <a:gd name="T35" fmla="*/ 0 h 25"/>
                  <a:gd name="T36" fmla="*/ 1 w 19"/>
                  <a:gd name="T37" fmla="*/ 2 h 25"/>
                  <a:gd name="T38" fmla="*/ 3 w 19"/>
                  <a:gd name="T39" fmla="*/ 4 h 25"/>
                  <a:gd name="T40" fmla="*/ 5 w 19"/>
                  <a:gd name="T41" fmla="*/ 6 h 25"/>
                  <a:gd name="T42" fmla="*/ 7 w 19"/>
                  <a:gd name="T43" fmla="*/ 7 h 25"/>
                  <a:gd name="T44" fmla="*/ 7 w 19"/>
                  <a:gd name="T45" fmla="*/ 9 h 25"/>
                  <a:gd name="T46" fmla="*/ 8 w 19"/>
                  <a:gd name="T47" fmla="*/ 11 h 25"/>
                  <a:gd name="T48" fmla="*/ 10 w 19"/>
                  <a:gd name="T49" fmla="*/ 13 h 25"/>
                  <a:gd name="T50" fmla="*/ 10 w 19"/>
                  <a:gd name="T51" fmla="*/ 14 h 25"/>
                  <a:gd name="T52" fmla="*/ 12 w 19"/>
                  <a:gd name="T53" fmla="*/ 14 h 25"/>
                  <a:gd name="T54" fmla="*/ 14 w 19"/>
                  <a:gd name="T55" fmla="*/ 16 h 25"/>
                  <a:gd name="T56" fmla="*/ 14 w 19"/>
                  <a:gd name="T57" fmla="*/ 18 h 25"/>
                  <a:gd name="T58" fmla="*/ 16 w 19"/>
                  <a:gd name="T59" fmla="*/ 20 h 25"/>
                  <a:gd name="T60" fmla="*/ 16 w 19"/>
                  <a:gd name="T61" fmla="*/ 21 h 25"/>
                  <a:gd name="T62" fmla="*/ 17 w 19"/>
                  <a:gd name="T63" fmla="*/ 23 h 25"/>
                  <a:gd name="T64" fmla="*/ 19 w 19"/>
                  <a:gd name="T65" fmla="*/ 25 h 2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"/>
                  <a:gd name="T100" fmla="*/ 0 h 25"/>
                  <a:gd name="T101" fmla="*/ 19 w 19"/>
                  <a:gd name="T102" fmla="*/ 25 h 2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" h="25">
                    <a:moveTo>
                      <a:pt x="19" y="25"/>
                    </a:moveTo>
                    <a:lnTo>
                      <a:pt x="19" y="23"/>
                    </a:lnTo>
                    <a:lnTo>
                      <a:pt x="17" y="21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4" y="16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10" y="13"/>
                    </a:lnTo>
                    <a:lnTo>
                      <a:pt x="10" y="11"/>
                    </a:lnTo>
                    <a:lnTo>
                      <a:pt x="8" y="9"/>
                    </a:lnTo>
                    <a:lnTo>
                      <a:pt x="7" y="7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3" y="4"/>
                    </a:lnTo>
                    <a:lnTo>
                      <a:pt x="5" y="6"/>
                    </a:lnTo>
                    <a:lnTo>
                      <a:pt x="7" y="7"/>
                    </a:lnTo>
                    <a:lnTo>
                      <a:pt x="7" y="9"/>
                    </a:lnTo>
                    <a:lnTo>
                      <a:pt x="8" y="11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12" y="14"/>
                    </a:lnTo>
                    <a:lnTo>
                      <a:pt x="14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1"/>
                    </a:lnTo>
                    <a:lnTo>
                      <a:pt x="17" y="23"/>
                    </a:lnTo>
                    <a:lnTo>
                      <a:pt x="19" y="25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4" name="Freeform 438"/>
              <p:cNvSpPr>
                <a:spLocks/>
              </p:cNvSpPr>
              <p:nvPr/>
            </p:nvSpPr>
            <p:spPr bwMode="auto">
              <a:xfrm>
                <a:off x="720" y="1566"/>
                <a:ext cx="22" cy="23"/>
              </a:xfrm>
              <a:custGeom>
                <a:avLst/>
                <a:gdLst>
                  <a:gd name="T0" fmla="*/ 22 w 22"/>
                  <a:gd name="T1" fmla="*/ 23 h 23"/>
                  <a:gd name="T2" fmla="*/ 20 w 22"/>
                  <a:gd name="T3" fmla="*/ 21 h 23"/>
                  <a:gd name="T4" fmla="*/ 18 w 22"/>
                  <a:gd name="T5" fmla="*/ 21 h 23"/>
                  <a:gd name="T6" fmla="*/ 18 w 22"/>
                  <a:gd name="T7" fmla="*/ 18 h 23"/>
                  <a:gd name="T8" fmla="*/ 16 w 22"/>
                  <a:gd name="T9" fmla="*/ 18 h 23"/>
                  <a:gd name="T10" fmla="*/ 15 w 22"/>
                  <a:gd name="T11" fmla="*/ 14 h 23"/>
                  <a:gd name="T12" fmla="*/ 13 w 22"/>
                  <a:gd name="T13" fmla="*/ 12 h 23"/>
                  <a:gd name="T14" fmla="*/ 13 w 22"/>
                  <a:gd name="T15" fmla="*/ 11 h 23"/>
                  <a:gd name="T16" fmla="*/ 11 w 22"/>
                  <a:gd name="T17" fmla="*/ 9 h 23"/>
                  <a:gd name="T18" fmla="*/ 9 w 22"/>
                  <a:gd name="T19" fmla="*/ 7 h 23"/>
                  <a:gd name="T20" fmla="*/ 9 w 22"/>
                  <a:gd name="T21" fmla="*/ 5 h 23"/>
                  <a:gd name="T22" fmla="*/ 7 w 22"/>
                  <a:gd name="T23" fmla="*/ 5 h 23"/>
                  <a:gd name="T24" fmla="*/ 6 w 22"/>
                  <a:gd name="T25" fmla="*/ 4 h 23"/>
                  <a:gd name="T26" fmla="*/ 6 w 22"/>
                  <a:gd name="T27" fmla="*/ 2 h 23"/>
                  <a:gd name="T28" fmla="*/ 4 w 22"/>
                  <a:gd name="T29" fmla="*/ 0 h 23"/>
                  <a:gd name="T30" fmla="*/ 0 w 22"/>
                  <a:gd name="T31" fmla="*/ 0 h 23"/>
                  <a:gd name="T32" fmla="*/ 2 w 22"/>
                  <a:gd name="T33" fmla="*/ 0 h 23"/>
                  <a:gd name="T34" fmla="*/ 4 w 22"/>
                  <a:gd name="T35" fmla="*/ 2 h 23"/>
                  <a:gd name="T36" fmla="*/ 6 w 22"/>
                  <a:gd name="T37" fmla="*/ 4 h 23"/>
                  <a:gd name="T38" fmla="*/ 6 w 22"/>
                  <a:gd name="T39" fmla="*/ 5 h 23"/>
                  <a:gd name="T40" fmla="*/ 7 w 22"/>
                  <a:gd name="T41" fmla="*/ 5 h 23"/>
                  <a:gd name="T42" fmla="*/ 9 w 22"/>
                  <a:gd name="T43" fmla="*/ 7 h 23"/>
                  <a:gd name="T44" fmla="*/ 9 w 22"/>
                  <a:gd name="T45" fmla="*/ 9 h 23"/>
                  <a:gd name="T46" fmla="*/ 11 w 22"/>
                  <a:gd name="T47" fmla="*/ 11 h 23"/>
                  <a:gd name="T48" fmla="*/ 13 w 22"/>
                  <a:gd name="T49" fmla="*/ 12 h 23"/>
                  <a:gd name="T50" fmla="*/ 13 w 22"/>
                  <a:gd name="T51" fmla="*/ 14 h 23"/>
                  <a:gd name="T52" fmla="*/ 15 w 22"/>
                  <a:gd name="T53" fmla="*/ 14 h 23"/>
                  <a:gd name="T54" fmla="*/ 15 w 22"/>
                  <a:gd name="T55" fmla="*/ 18 h 23"/>
                  <a:gd name="T56" fmla="*/ 16 w 22"/>
                  <a:gd name="T57" fmla="*/ 18 h 23"/>
                  <a:gd name="T58" fmla="*/ 18 w 22"/>
                  <a:gd name="T59" fmla="*/ 21 h 23"/>
                  <a:gd name="T60" fmla="*/ 20 w 22"/>
                  <a:gd name="T61" fmla="*/ 23 h 23"/>
                  <a:gd name="T62" fmla="*/ 22 w 22"/>
                  <a:gd name="T63" fmla="*/ 23 h 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2"/>
                  <a:gd name="T97" fmla="*/ 0 h 23"/>
                  <a:gd name="T98" fmla="*/ 22 w 22"/>
                  <a:gd name="T99" fmla="*/ 23 h 2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2" h="23">
                    <a:moveTo>
                      <a:pt x="22" y="23"/>
                    </a:moveTo>
                    <a:lnTo>
                      <a:pt x="20" y="21"/>
                    </a:lnTo>
                    <a:lnTo>
                      <a:pt x="18" y="21"/>
                    </a:lnTo>
                    <a:lnTo>
                      <a:pt x="18" y="18"/>
                    </a:lnTo>
                    <a:lnTo>
                      <a:pt x="16" y="18"/>
                    </a:lnTo>
                    <a:lnTo>
                      <a:pt x="15" y="14"/>
                    </a:lnTo>
                    <a:lnTo>
                      <a:pt x="13" y="12"/>
                    </a:lnTo>
                    <a:lnTo>
                      <a:pt x="13" y="11"/>
                    </a:lnTo>
                    <a:lnTo>
                      <a:pt x="11" y="9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4"/>
                    </a:lnTo>
                    <a:lnTo>
                      <a:pt x="6" y="5"/>
                    </a:lnTo>
                    <a:lnTo>
                      <a:pt x="7" y="5"/>
                    </a:lnTo>
                    <a:lnTo>
                      <a:pt x="9" y="7"/>
                    </a:lnTo>
                    <a:lnTo>
                      <a:pt x="9" y="9"/>
                    </a:lnTo>
                    <a:lnTo>
                      <a:pt x="11" y="11"/>
                    </a:lnTo>
                    <a:lnTo>
                      <a:pt x="13" y="12"/>
                    </a:lnTo>
                    <a:lnTo>
                      <a:pt x="13" y="14"/>
                    </a:lnTo>
                    <a:lnTo>
                      <a:pt x="15" y="14"/>
                    </a:lnTo>
                    <a:lnTo>
                      <a:pt x="15" y="18"/>
                    </a:lnTo>
                    <a:lnTo>
                      <a:pt x="16" y="18"/>
                    </a:lnTo>
                    <a:lnTo>
                      <a:pt x="18" y="21"/>
                    </a:lnTo>
                    <a:lnTo>
                      <a:pt x="20" y="23"/>
                    </a:lnTo>
                    <a:lnTo>
                      <a:pt x="22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5" name="Freeform 439"/>
              <p:cNvSpPr>
                <a:spLocks/>
              </p:cNvSpPr>
              <p:nvPr/>
            </p:nvSpPr>
            <p:spPr bwMode="auto">
              <a:xfrm>
                <a:off x="724" y="1566"/>
                <a:ext cx="19" cy="23"/>
              </a:xfrm>
              <a:custGeom>
                <a:avLst/>
                <a:gdLst>
                  <a:gd name="T0" fmla="*/ 19 w 19"/>
                  <a:gd name="T1" fmla="*/ 23 h 23"/>
                  <a:gd name="T2" fmla="*/ 18 w 19"/>
                  <a:gd name="T3" fmla="*/ 23 h 23"/>
                  <a:gd name="T4" fmla="*/ 16 w 19"/>
                  <a:gd name="T5" fmla="*/ 21 h 23"/>
                  <a:gd name="T6" fmla="*/ 14 w 19"/>
                  <a:gd name="T7" fmla="*/ 19 h 23"/>
                  <a:gd name="T8" fmla="*/ 14 w 19"/>
                  <a:gd name="T9" fmla="*/ 18 h 23"/>
                  <a:gd name="T10" fmla="*/ 12 w 19"/>
                  <a:gd name="T11" fmla="*/ 16 h 23"/>
                  <a:gd name="T12" fmla="*/ 11 w 19"/>
                  <a:gd name="T13" fmla="*/ 14 h 23"/>
                  <a:gd name="T14" fmla="*/ 11 w 19"/>
                  <a:gd name="T15" fmla="*/ 12 h 23"/>
                  <a:gd name="T16" fmla="*/ 9 w 19"/>
                  <a:gd name="T17" fmla="*/ 12 h 23"/>
                  <a:gd name="T18" fmla="*/ 9 w 19"/>
                  <a:gd name="T19" fmla="*/ 9 h 23"/>
                  <a:gd name="T20" fmla="*/ 7 w 19"/>
                  <a:gd name="T21" fmla="*/ 9 h 23"/>
                  <a:gd name="T22" fmla="*/ 5 w 19"/>
                  <a:gd name="T23" fmla="*/ 5 h 23"/>
                  <a:gd name="T24" fmla="*/ 3 w 19"/>
                  <a:gd name="T25" fmla="*/ 4 h 23"/>
                  <a:gd name="T26" fmla="*/ 2 w 19"/>
                  <a:gd name="T27" fmla="*/ 2 h 23"/>
                  <a:gd name="T28" fmla="*/ 2 w 19"/>
                  <a:gd name="T29" fmla="*/ 0 h 23"/>
                  <a:gd name="T30" fmla="*/ 0 w 19"/>
                  <a:gd name="T31" fmla="*/ 0 h 23"/>
                  <a:gd name="T32" fmla="*/ 2 w 19"/>
                  <a:gd name="T33" fmla="*/ 0 h 23"/>
                  <a:gd name="T34" fmla="*/ 3 w 19"/>
                  <a:gd name="T35" fmla="*/ 4 h 23"/>
                  <a:gd name="T36" fmla="*/ 5 w 19"/>
                  <a:gd name="T37" fmla="*/ 5 h 23"/>
                  <a:gd name="T38" fmla="*/ 9 w 19"/>
                  <a:gd name="T39" fmla="*/ 9 h 23"/>
                  <a:gd name="T40" fmla="*/ 11 w 19"/>
                  <a:gd name="T41" fmla="*/ 12 h 23"/>
                  <a:gd name="T42" fmla="*/ 12 w 19"/>
                  <a:gd name="T43" fmla="*/ 14 h 23"/>
                  <a:gd name="T44" fmla="*/ 14 w 19"/>
                  <a:gd name="T45" fmla="*/ 16 h 23"/>
                  <a:gd name="T46" fmla="*/ 14 w 19"/>
                  <a:gd name="T47" fmla="*/ 18 h 23"/>
                  <a:gd name="T48" fmla="*/ 16 w 19"/>
                  <a:gd name="T49" fmla="*/ 19 h 23"/>
                  <a:gd name="T50" fmla="*/ 18 w 19"/>
                  <a:gd name="T51" fmla="*/ 21 h 23"/>
                  <a:gd name="T52" fmla="*/ 19 w 19"/>
                  <a:gd name="T53" fmla="*/ 23 h 2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9"/>
                  <a:gd name="T82" fmla="*/ 0 h 23"/>
                  <a:gd name="T83" fmla="*/ 19 w 19"/>
                  <a:gd name="T84" fmla="*/ 23 h 23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9" h="23">
                    <a:moveTo>
                      <a:pt x="19" y="23"/>
                    </a:moveTo>
                    <a:lnTo>
                      <a:pt x="18" y="23"/>
                    </a:lnTo>
                    <a:lnTo>
                      <a:pt x="16" y="21"/>
                    </a:lnTo>
                    <a:lnTo>
                      <a:pt x="14" y="19"/>
                    </a:lnTo>
                    <a:lnTo>
                      <a:pt x="14" y="18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2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7" y="9"/>
                    </a:lnTo>
                    <a:lnTo>
                      <a:pt x="5" y="5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4"/>
                    </a:lnTo>
                    <a:lnTo>
                      <a:pt x="5" y="5"/>
                    </a:lnTo>
                    <a:lnTo>
                      <a:pt x="9" y="9"/>
                    </a:lnTo>
                    <a:lnTo>
                      <a:pt x="11" y="12"/>
                    </a:lnTo>
                    <a:lnTo>
                      <a:pt x="12" y="14"/>
                    </a:lnTo>
                    <a:lnTo>
                      <a:pt x="14" y="16"/>
                    </a:lnTo>
                    <a:lnTo>
                      <a:pt x="14" y="18"/>
                    </a:lnTo>
                    <a:lnTo>
                      <a:pt x="16" y="19"/>
                    </a:lnTo>
                    <a:lnTo>
                      <a:pt x="18" y="21"/>
                    </a:lnTo>
                    <a:lnTo>
                      <a:pt x="19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6" name="Freeform 440"/>
              <p:cNvSpPr>
                <a:spLocks/>
              </p:cNvSpPr>
              <p:nvPr/>
            </p:nvSpPr>
            <p:spPr bwMode="auto">
              <a:xfrm>
                <a:off x="726" y="1566"/>
                <a:ext cx="17" cy="23"/>
              </a:xfrm>
              <a:custGeom>
                <a:avLst/>
                <a:gdLst>
                  <a:gd name="T0" fmla="*/ 17 w 17"/>
                  <a:gd name="T1" fmla="*/ 23 h 23"/>
                  <a:gd name="T2" fmla="*/ 16 w 17"/>
                  <a:gd name="T3" fmla="*/ 21 h 23"/>
                  <a:gd name="T4" fmla="*/ 12 w 17"/>
                  <a:gd name="T5" fmla="*/ 18 h 23"/>
                  <a:gd name="T6" fmla="*/ 10 w 17"/>
                  <a:gd name="T7" fmla="*/ 14 h 23"/>
                  <a:gd name="T8" fmla="*/ 9 w 17"/>
                  <a:gd name="T9" fmla="*/ 12 h 23"/>
                  <a:gd name="T10" fmla="*/ 7 w 17"/>
                  <a:gd name="T11" fmla="*/ 9 h 23"/>
                  <a:gd name="T12" fmla="*/ 5 w 17"/>
                  <a:gd name="T13" fmla="*/ 7 h 23"/>
                  <a:gd name="T14" fmla="*/ 3 w 17"/>
                  <a:gd name="T15" fmla="*/ 5 h 23"/>
                  <a:gd name="T16" fmla="*/ 0 w 17"/>
                  <a:gd name="T17" fmla="*/ 0 h 23"/>
                  <a:gd name="T18" fmla="*/ 1 w 17"/>
                  <a:gd name="T19" fmla="*/ 2 h 23"/>
                  <a:gd name="T20" fmla="*/ 3 w 17"/>
                  <a:gd name="T21" fmla="*/ 4 h 23"/>
                  <a:gd name="T22" fmla="*/ 5 w 17"/>
                  <a:gd name="T23" fmla="*/ 5 h 23"/>
                  <a:gd name="T24" fmla="*/ 7 w 17"/>
                  <a:gd name="T25" fmla="*/ 7 h 23"/>
                  <a:gd name="T26" fmla="*/ 7 w 17"/>
                  <a:gd name="T27" fmla="*/ 9 h 23"/>
                  <a:gd name="T28" fmla="*/ 9 w 17"/>
                  <a:gd name="T29" fmla="*/ 9 h 23"/>
                  <a:gd name="T30" fmla="*/ 9 w 17"/>
                  <a:gd name="T31" fmla="*/ 12 h 23"/>
                  <a:gd name="T32" fmla="*/ 10 w 17"/>
                  <a:gd name="T33" fmla="*/ 12 h 23"/>
                  <a:gd name="T34" fmla="*/ 12 w 17"/>
                  <a:gd name="T35" fmla="*/ 14 h 23"/>
                  <a:gd name="T36" fmla="*/ 12 w 17"/>
                  <a:gd name="T37" fmla="*/ 16 h 23"/>
                  <a:gd name="T38" fmla="*/ 14 w 17"/>
                  <a:gd name="T39" fmla="*/ 18 h 23"/>
                  <a:gd name="T40" fmla="*/ 16 w 17"/>
                  <a:gd name="T41" fmla="*/ 19 h 23"/>
                  <a:gd name="T42" fmla="*/ 16 w 17"/>
                  <a:gd name="T43" fmla="*/ 21 h 23"/>
                  <a:gd name="T44" fmla="*/ 17 w 17"/>
                  <a:gd name="T45" fmla="*/ 23 h 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7"/>
                  <a:gd name="T70" fmla="*/ 0 h 23"/>
                  <a:gd name="T71" fmla="*/ 17 w 17"/>
                  <a:gd name="T72" fmla="*/ 23 h 2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7" h="23">
                    <a:moveTo>
                      <a:pt x="17" y="23"/>
                    </a:moveTo>
                    <a:lnTo>
                      <a:pt x="16" y="21"/>
                    </a:lnTo>
                    <a:lnTo>
                      <a:pt x="12" y="18"/>
                    </a:lnTo>
                    <a:lnTo>
                      <a:pt x="10" y="14"/>
                    </a:lnTo>
                    <a:lnTo>
                      <a:pt x="9" y="12"/>
                    </a:lnTo>
                    <a:lnTo>
                      <a:pt x="7" y="9"/>
                    </a:lnTo>
                    <a:lnTo>
                      <a:pt x="5" y="7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3" y="4"/>
                    </a:lnTo>
                    <a:lnTo>
                      <a:pt x="5" y="5"/>
                    </a:lnTo>
                    <a:lnTo>
                      <a:pt x="7" y="7"/>
                    </a:lnTo>
                    <a:lnTo>
                      <a:pt x="7" y="9"/>
                    </a:lnTo>
                    <a:lnTo>
                      <a:pt x="9" y="9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2" y="14"/>
                    </a:lnTo>
                    <a:lnTo>
                      <a:pt x="12" y="16"/>
                    </a:lnTo>
                    <a:lnTo>
                      <a:pt x="14" y="18"/>
                    </a:lnTo>
                    <a:lnTo>
                      <a:pt x="16" y="19"/>
                    </a:lnTo>
                    <a:lnTo>
                      <a:pt x="16" y="21"/>
                    </a:lnTo>
                    <a:lnTo>
                      <a:pt x="17" y="23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7" name="Rectangle 441"/>
              <p:cNvSpPr>
                <a:spLocks noChangeArrowheads="1"/>
              </p:cNvSpPr>
              <p:nvPr/>
            </p:nvSpPr>
            <p:spPr bwMode="auto">
              <a:xfrm>
                <a:off x="727" y="1562"/>
                <a:ext cx="2" cy="4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8" name="Freeform 442"/>
              <p:cNvSpPr>
                <a:spLocks/>
              </p:cNvSpPr>
              <p:nvPr/>
            </p:nvSpPr>
            <p:spPr bwMode="auto">
              <a:xfrm>
                <a:off x="698" y="156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09" name="Freeform 443"/>
              <p:cNvSpPr>
                <a:spLocks/>
              </p:cNvSpPr>
              <p:nvPr/>
            </p:nvSpPr>
            <p:spPr bwMode="auto">
              <a:xfrm>
                <a:off x="698" y="1561"/>
                <a:ext cx="33" cy="7"/>
              </a:xfrm>
              <a:custGeom>
                <a:avLst/>
                <a:gdLst>
                  <a:gd name="T0" fmla="*/ 1 w 33"/>
                  <a:gd name="T1" fmla="*/ 0 h 7"/>
                  <a:gd name="T2" fmla="*/ 0 w 33"/>
                  <a:gd name="T3" fmla="*/ 0 h 7"/>
                  <a:gd name="T4" fmla="*/ 0 w 33"/>
                  <a:gd name="T5" fmla="*/ 1 h 7"/>
                  <a:gd name="T6" fmla="*/ 1 w 33"/>
                  <a:gd name="T7" fmla="*/ 0 h 7"/>
                  <a:gd name="T8" fmla="*/ 1 w 33"/>
                  <a:gd name="T9" fmla="*/ 1 h 7"/>
                  <a:gd name="T10" fmla="*/ 3 w 33"/>
                  <a:gd name="T11" fmla="*/ 1 h 7"/>
                  <a:gd name="T12" fmla="*/ 5 w 33"/>
                  <a:gd name="T13" fmla="*/ 1 h 7"/>
                  <a:gd name="T14" fmla="*/ 10 w 33"/>
                  <a:gd name="T15" fmla="*/ 1 h 7"/>
                  <a:gd name="T16" fmla="*/ 17 w 33"/>
                  <a:gd name="T17" fmla="*/ 3 h 7"/>
                  <a:gd name="T18" fmla="*/ 28 w 33"/>
                  <a:gd name="T19" fmla="*/ 5 h 7"/>
                  <a:gd name="T20" fmla="*/ 31 w 33"/>
                  <a:gd name="T21" fmla="*/ 7 h 7"/>
                  <a:gd name="T22" fmla="*/ 33 w 33"/>
                  <a:gd name="T23" fmla="*/ 7 h 7"/>
                  <a:gd name="T24" fmla="*/ 31 w 33"/>
                  <a:gd name="T25" fmla="*/ 5 h 7"/>
                  <a:gd name="T26" fmla="*/ 31 w 33"/>
                  <a:gd name="T27" fmla="*/ 3 h 7"/>
                  <a:gd name="T28" fmla="*/ 31 w 33"/>
                  <a:gd name="T29" fmla="*/ 1 h 7"/>
                  <a:gd name="T30" fmla="*/ 31 w 33"/>
                  <a:gd name="T31" fmla="*/ 5 h 7"/>
                  <a:gd name="T32" fmla="*/ 28 w 33"/>
                  <a:gd name="T33" fmla="*/ 3 h 7"/>
                  <a:gd name="T34" fmla="*/ 24 w 33"/>
                  <a:gd name="T35" fmla="*/ 3 h 7"/>
                  <a:gd name="T36" fmla="*/ 22 w 33"/>
                  <a:gd name="T37" fmla="*/ 1 h 7"/>
                  <a:gd name="T38" fmla="*/ 21 w 33"/>
                  <a:gd name="T39" fmla="*/ 1 h 7"/>
                  <a:gd name="T40" fmla="*/ 19 w 33"/>
                  <a:gd name="T41" fmla="*/ 1 h 7"/>
                  <a:gd name="T42" fmla="*/ 1 w 33"/>
                  <a:gd name="T43" fmla="*/ 0 h 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3"/>
                  <a:gd name="T67" fmla="*/ 0 h 7"/>
                  <a:gd name="T68" fmla="*/ 33 w 33"/>
                  <a:gd name="T69" fmla="*/ 7 h 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3" h="7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10" y="1"/>
                    </a:lnTo>
                    <a:lnTo>
                      <a:pt x="17" y="3"/>
                    </a:lnTo>
                    <a:lnTo>
                      <a:pt x="28" y="5"/>
                    </a:lnTo>
                    <a:lnTo>
                      <a:pt x="31" y="7"/>
                    </a:lnTo>
                    <a:lnTo>
                      <a:pt x="33" y="7"/>
                    </a:lnTo>
                    <a:lnTo>
                      <a:pt x="31" y="5"/>
                    </a:lnTo>
                    <a:lnTo>
                      <a:pt x="31" y="3"/>
                    </a:lnTo>
                    <a:lnTo>
                      <a:pt x="31" y="1"/>
                    </a:lnTo>
                    <a:lnTo>
                      <a:pt x="31" y="5"/>
                    </a:lnTo>
                    <a:lnTo>
                      <a:pt x="28" y="3"/>
                    </a:lnTo>
                    <a:lnTo>
                      <a:pt x="24" y="3"/>
                    </a:lnTo>
                    <a:lnTo>
                      <a:pt x="22" y="1"/>
                    </a:lnTo>
                    <a:lnTo>
                      <a:pt x="21" y="1"/>
                    </a:lnTo>
                    <a:lnTo>
                      <a:pt x="19" y="1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0" name="Freeform 444"/>
              <p:cNvSpPr>
                <a:spLocks/>
              </p:cNvSpPr>
              <p:nvPr/>
            </p:nvSpPr>
            <p:spPr bwMode="auto">
              <a:xfrm>
                <a:off x="726" y="1566"/>
                <a:ext cx="23" cy="35"/>
              </a:xfrm>
              <a:custGeom>
                <a:avLst/>
                <a:gdLst>
                  <a:gd name="T0" fmla="*/ 19 w 23"/>
                  <a:gd name="T1" fmla="*/ 35 h 35"/>
                  <a:gd name="T2" fmla="*/ 21 w 23"/>
                  <a:gd name="T3" fmla="*/ 35 h 35"/>
                  <a:gd name="T4" fmla="*/ 21 w 23"/>
                  <a:gd name="T5" fmla="*/ 33 h 35"/>
                  <a:gd name="T6" fmla="*/ 23 w 23"/>
                  <a:gd name="T7" fmla="*/ 33 h 35"/>
                  <a:gd name="T8" fmla="*/ 23 w 23"/>
                  <a:gd name="T9" fmla="*/ 32 h 35"/>
                  <a:gd name="T10" fmla="*/ 21 w 23"/>
                  <a:gd name="T11" fmla="*/ 23 h 35"/>
                  <a:gd name="T12" fmla="*/ 19 w 23"/>
                  <a:gd name="T13" fmla="*/ 23 h 35"/>
                  <a:gd name="T14" fmla="*/ 17 w 23"/>
                  <a:gd name="T15" fmla="*/ 21 h 35"/>
                  <a:gd name="T16" fmla="*/ 17 w 23"/>
                  <a:gd name="T17" fmla="*/ 18 h 35"/>
                  <a:gd name="T18" fmla="*/ 16 w 23"/>
                  <a:gd name="T19" fmla="*/ 18 h 35"/>
                  <a:gd name="T20" fmla="*/ 16 w 23"/>
                  <a:gd name="T21" fmla="*/ 14 h 35"/>
                  <a:gd name="T22" fmla="*/ 14 w 23"/>
                  <a:gd name="T23" fmla="*/ 14 h 35"/>
                  <a:gd name="T24" fmla="*/ 12 w 23"/>
                  <a:gd name="T25" fmla="*/ 12 h 35"/>
                  <a:gd name="T26" fmla="*/ 12 w 23"/>
                  <a:gd name="T27" fmla="*/ 11 h 35"/>
                  <a:gd name="T28" fmla="*/ 10 w 23"/>
                  <a:gd name="T29" fmla="*/ 9 h 35"/>
                  <a:gd name="T30" fmla="*/ 9 w 23"/>
                  <a:gd name="T31" fmla="*/ 7 h 35"/>
                  <a:gd name="T32" fmla="*/ 9 w 23"/>
                  <a:gd name="T33" fmla="*/ 5 h 35"/>
                  <a:gd name="T34" fmla="*/ 7 w 23"/>
                  <a:gd name="T35" fmla="*/ 5 h 35"/>
                  <a:gd name="T36" fmla="*/ 7 w 23"/>
                  <a:gd name="T37" fmla="*/ 4 h 35"/>
                  <a:gd name="T38" fmla="*/ 5 w 23"/>
                  <a:gd name="T39" fmla="*/ 4 h 35"/>
                  <a:gd name="T40" fmla="*/ 7 w 23"/>
                  <a:gd name="T41" fmla="*/ 0 h 35"/>
                  <a:gd name="T42" fmla="*/ 5 w 23"/>
                  <a:gd name="T43" fmla="*/ 0 h 35"/>
                  <a:gd name="T44" fmla="*/ 5 w 23"/>
                  <a:gd name="T45" fmla="*/ 2 h 35"/>
                  <a:gd name="T46" fmla="*/ 3 w 23"/>
                  <a:gd name="T47" fmla="*/ 2 h 35"/>
                  <a:gd name="T48" fmla="*/ 0 w 23"/>
                  <a:gd name="T49" fmla="*/ 0 h 35"/>
                  <a:gd name="T50" fmla="*/ 3 w 23"/>
                  <a:gd name="T51" fmla="*/ 4 h 35"/>
                  <a:gd name="T52" fmla="*/ 5 w 23"/>
                  <a:gd name="T53" fmla="*/ 5 h 35"/>
                  <a:gd name="T54" fmla="*/ 7 w 23"/>
                  <a:gd name="T55" fmla="*/ 7 h 35"/>
                  <a:gd name="T56" fmla="*/ 7 w 23"/>
                  <a:gd name="T57" fmla="*/ 9 h 35"/>
                  <a:gd name="T58" fmla="*/ 9 w 23"/>
                  <a:gd name="T59" fmla="*/ 11 h 35"/>
                  <a:gd name="T60" fmla="*/ 9 w 23"/>
                  <a:gd name="T61" fmla="*/ 12 h 35"/>
                  <a:gd name="T62" fmla="*/ 10 w 23"/>
                  <a:gd name="T63" fmla="*/ 12 h 35"/>
                  <a:gd name="T64" fmla="*/ 12 w 23"/>
                  <a:gd name="T65" fmla="*/ 14 h 35"/>
                  <a:gd name="T66" fmla="*/ 12 w 23"/>
                  <a:gd name="T67" fmla="*/ 16 h 35"/>
                  <a:gd name="T68" fmla="*/ 14 w 23"/>
                  <a:gd name="T69" fmla="*/ 18 h 35"/>
                  <a:gd name="T70" fmla="*/ 16 w 23"/>
                  <a:gd name="T71" fmla="*/ 19 h 35"/>
                  <a:gd name="T72" fmla="*/ 16 w 23"/>
                  <a:gd name="T73" fmla="*/ 21 h 35"/>
                  <a:gd name="T74" fmla="*/ 17 w 23"/>
                  <a:gd name="T75" fmla="*/ 23 h 35"/>
                  <a:gd name="T76" fmla="*/ 17 w 23"/>
                  <a:gd name="T77" fmla="*/ 25 h 35"/>
                  <a:gd name="T78" fmla="*/ 21 w 23"/>
                  <a:gd name="T79" fmla="*/ 32 h 35"/>
                  <a:gd name="T80" fmla="*/ 19 w 23"/>
                  <a:gd name="T81" fmla="*/ 35 h 3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"/>
                  <a:gd name="T124" fmla="*/ 0 h 35"/>
                  <a:gd name="T125" fmla="*/ 23 w 23"/>
                  <a:gd name="T126" fmla="*/ 35 h 3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" h="35">
                    <a:moveTo>
                      <a:pt x="19" y="35"/>
                    </a:moveTo>
                    <a:lnTo>
                      <a:pt x="21" y="35"/>
                    </a:lnTo>
                    <a:lnTo>
                      <a:pt x="21" y="33"/>
                    </a:lnTo>
                    <a:lnTo>
                      <a:pt x="23" y="33"/>
                    </a:lnTo>
                    <a:lnTo>
                      <a:pt x="23" y="32"/>
                    </a:lnTo>
                    <a:lnTo>
                      <a:pt x="21" y="23"/>
                    </a:lnTo>
                    <a:lnTo>
                      <a:pt x="19" y="23"/>
                    </a:lnTo>
                    <a:lnTo>
                      <a:pt x="17" y="21"/>
                    </a:lnTo>
                    <a:lnTo>
                      <a:pt x="17" y="18"/>
                    </a:lnTo>
                    <a:lnTo>
                      <a:pt x="16" y="18"/>
                    </a:lnTo>
                    <a:lnTo>
                      <a:pt x="16" y="14"/>
                    </a:lnTo>
                    <a:lnTo>
                      <a:pt x="14" y="14"/>
                    </a:lnTo>
                    <a:lnTo>
                      <a:pt x="12" y="12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5" y="5"/>
                    </a:lnTo>
                    <a:lnTo>
                      <a:pt x="7" y="7"/>
                    </a:lnTo>
                    <a:lnTo>
                      <a:pt x="7" y="9"/>
                    </a:lnTo>
                    <a:lnTo>
                      <a:pt x="9" y="11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2" y="14"/>
                    </a:lnTo>
                    <a:lnTo>
                      <a:pt x="12" y="16"/>
                    </a:lnTo>
                    <a:lnTo>
                      <a:pt x="14" y="18"/>
                    </a:lnTo>
                    <a:lnTo>
                      <a:pt x="16" y="19"/>
                    </a:lnTo>
                    <a:lnTo>
                      <a:pt x="16" y="21"/>
                    </a:lnTo>
                    <a:lnTo>
                      <a:pt x="17" y="23"/>
                    </a:lnTo>
                    <a:lnTo>
                      <a:pt x="17" y="25"/>
                    </a:lnTo>
                    <a:lnTo>
                      <a:pt x="21" y="32"/>
                    </a:lnTo>
                    <a:lnTo>
                      <a:pt x="19" y="35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1" name="Freeform 445"/>
              <p:cNvSpPr>
                <a:spLocks/>
              </p:cNvSpPr>
              <p:nvPr/>
            </p:nvSpPr>
            <p:spPr bwMode="auto">
              <a:xfrm>
                <a:off x="733" y="1564"/>
                <a:ext cx="31" cy="34"/>
              </a:xfrm>
              <a:custGeom>
                <a:avLst/>
                <a:gdLst>
                  <a:gd name="T0" fmla="*/ 0 w 31"/>
                  <a:gd name="T1" fmla="*/ 2 h 34"/>
                  <a:gd name="T2" fmla="*/ 31 w 31"/>
                  <a:gd name="T3" fmla="*/ 34 h 34"/>
                  <a:gd name="T4" fmla="*/ 30 w 31"/>
                  <a:gd name="T5" fmla="*/ 30 h 34"/>
                  <a:gd name="T6" fmla="*/ 0 w 31"/>
                  <a:gd name="T7" fmla="*/ 0 h 34"/>
                  <a:gd name="T8" fmla="*/ 0 w 31"/>
                  <a:gd name="T9" fmla="*/ 2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34"/>
                  <a:gd name="T17" fmla="*/ 31 w 31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34">
                    <a:moveTo>
                      <a:pt x="0" y="2"/>
                    </a:moveTo>
                    <a:lnTo>
                      <a:pt x="31" y="34"/>
                    </a:lnTo>
                    <a:lnTo>
                      <a:pt x="30" y="3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2" name="Freeform 446"/>
              <p:cNvSpPr>
                <a:spLocks/>
              </p:cNvSpPr>
              <p:nvPr/>
            </p:nvSpPr>
            <p:spPr bwMode="auto">
              <a:xfrm>
                <a:off x="733" y="1561"/>
                <a:ext cx="44" cy="44"/>
              </a:xfrm>
              <a:custGeom>
                <a:avLst/>
                <a:gdLst>
                  <a:gd name="T0" fmla="*/ 0 w 44"/>
                  <a:gd name="T1" fmla="*/ 0 h 44"/>
                  <a:gd name="T2" fmla="*/ 0 w 44"/>
                  <a:gd name="T3" fmla="*/ 1 h 44"/>
                  <a:gd name="T4" fmla="*/ 0 w 44"/>
                  <a:gd name="T5" fmla="*/ 3 h 44"/>
                  <a:gd name="T6" fmla="*/ 30 w 44"/>
                  <a:gd name="T7" fmla="*/ 33 h 44"/>
                  <a:gd name="T8" fmla="*/ 37 w 44"/>
                  <a:gd name="T9" fmla="*/ 44 h 44"/>
                  <a:gd name="T10" fmla="*/ 38 w 44"/>
                  <a:gd name="T11" fmla="*/ 44 h 44"/>
                  <a:gd name="T12" fmla="*/ 38 w 44"/>
                  <a:gd name="T13" fmla="*/ 42 h 44"/>
                  <a:gd name="T14" fmla="*/ 40 w 44"/>
                  <a:gd name="T15" fmla="*/ 42 h 44"/>
                  <a:gd name="T16" fmla="*/ 40 w 44"/>
                  <a:gd name="T17" fmla="*/ 40 h 44"/>
                  <a:gd name="T18" fmla="*/ 42 w 44"/>
                  <a:gd name="T19" fmla="*/ 40 h 44"/>
                  <a:gd name="T20" fmla="*/ 42 w 44"/>
                  <a:gd name="T21" fmla="*/ 38 h 44"/>
                  <a:gd name="T22" fmla="*/ 42 w 44"/>
                  <a:gd name="T23" fmla="*/ 37 h 44"/>
                  <a:gd name="T24" fmla="*/ 44 w 44"/>
                  <a:gd name="T25" fmla="*/ 37 h 44"/>
                  <a:gd name="T26" fmla="*/ 42 w 44"/>
                  <a:gd name="T27" fmla="*/ 35 h 44"/>
                  <a:gd name="T28" fmla="*/ 42 w 44"/>
                  <a:gd name="T29" fmla="*/ 33 h 44"/>
                  <a:gd name="T30" fmla="*/ 40 w 44"/>
                  <a:gd name="T31" fmla="*/ 33 h 44"/>
                  <a:gd name="T32" fmla="*/ 40 w 44"/>
                  <a:gd name="T33" fmla="*/ 31 h 44"/>
                  <a:gd name="T34" fmla="*/ 0 w 44"/>
                  <a:gd name="T35" fmla="*/ 0 h 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4"/>
                  <a:gd name="T55" fmla="*/ 0 h 44"/>
                  <a:gd name="T56" fmla="*/ 44 w 44"/>
                  <a:gd name="T57" fmla="*/ 44 h 4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4" h="44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30" y="33"/>
                    </a:lnTo>
                    <a:lnTo>
                      <a:pt x="37" y="44"/>
                    </a:lnTo>
                    <a:lnTo>
                      <a:pt x="38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2" y="40"/>
                    </a:lnTo>
                    <a:lnTo>
                      <a:pt x="42" y="38"/>
                    </a:lnTo>
                    <a:lnTo>
                      <a:pt x="42" y="37"/>
                    </a:lnTo>
                    <a:lnTo>
                      <a:pt x="44" y="37"/>
                    </a:lnTo>
                    <a:lnTo>
                      <a:pt x="42" y="35"/>
                    </a:lnTo>
                    <a:lnTo>
                      <a:pt x="42" y="33"/>
                    </a:lnTo>
                    <a:lnTo>
                      <a:pt x="40" y="33"/>
                    </a:lnTo>
                    <a:lnTo>
                      <a:pt x="40" y="3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3" name="Freeform 447"/>
              <p:cNvSpPr>
                <a:spLocks/>
              </p:cNvSpPr>
              <p:nvPr/>
            </p:nvSpPr>
            <p:spPr bwMode="auto">
              <a:xfrm>
                <a:off x="731" y="1566"/>
                <a:ext cx="33" cy="39"/>
              </a:xfrm>
              <a:custGeom>
                <a:avLst/>
                <a:gdLst>
                  <a:gd name="T0" fmla="*/ 18 w 33"/>
                  <a:gd name="T1" fmla="*/ 39 h 39"/>
                  <a:gd name="T2" fmla="*/ 28 w 33"/>
                  <a:gd name="T3" fmla="*/ 35 h 39"/>
                  <a:gd name="T4" fmla="*/ 33 w 33"/>
                  <a:gd name="T5" fmla="*/ 30 h 39"/>
                  <a:gd name="T6" fmla="*/ 2 w 33"/>
                  <a:gd name="T7" fmla="*/ 0 h 39"/>
                  <a:gd name="T8" fmla="*/ 2 w 33"/>
                  <a:gd name="T9" fmla="*/ 2 h 39"/>
                  <a:gd name="T10" fmla="*/ 2 w 33"/>
                  <a:gd name="T11" fmla="*/ 4 h 39"/>
                  <a:gd name="T12" fmla="*/ 0 w 33"/>
                  <a:gd name="T13" fmla="*/ 4 h 39"/>
                  <a:gd name="T14" fmla="*/ 2 w 33"/>
                  <a:gd name="T15" fmla="*/ 4 h 39"/>
                  <a:gd name="T16" fmla="*/ 7 w 33"/>
                  <a:gd name="T17" fmla="*/ 7 h 39"/>
                  <a:gd name="T18" fmla="*/ 12 w 33"/>
                  <a:gd name="T19" fmla="*/ 14 h 39"/>
                  <a:gd name="T20" fmla="*/ 14 w 33"/>
                  <a:gd name="T21" fmla="*/ 14 h 39"/>
                  <a:gd name="T22" fmla="*/ 14 w 33"/>
                  <a:gd name="T23" fmla="*/ 16 h 39"/>
                  <a:gd name="T24" fmla="*/ 14 w 33"/>
                  <a:gd name="T25" fmla="*/ 18 h 39"/>
                  <a:gd name="T26" fmla="*/ 16 w 33"/>
                  <a:gd name="T27" fmla="*/ 21 h 39"/>
                  <a:gd name="T28" fmla="*/ 28 w 33"/>
                  <a:gd name="T29" fmla="*/ 26 h 39"/>
                  <a:gd name="T30" fmla="*/ 28 w 33"/>
                  <a:gd name="T31" fmla="*/ 28 h 39"/>
                  <a:gd name="T32" fmla="*/ 30 w 33"/>
                  <a:gd name="T33" fmla="*/ 30 h 39"/>
                  <a:gd name="T34" fmla="*/ 30 w 33"/>
                  <a:gd name="T35" fmla="*/ 32 h 39"/>
                  <a:gd name="T36" fmla="*/ 28 w 33"/>
                  <a:gd name="T37" fmla="*/ 33 h 39"/>
                  <a:gd name="T38" fmla="*/ 28 w 33"/>
                  <a:gd name="T39" fmla="*/ 35 h 39"/>
                  <a:gd name="T40" fmla="*/ 21 w 33"/>
                  <a:gd name="T41" fmla="*/ 35 h 39"/>
                  <a:gd name="T42" fmla="*/ 19 w 33"/>
                  <a:gd name="T43" fmla="*/ 35 h 39"/>
                  <a:gd name="T44" fmla="*/ 18 w 33"/>
                  <a:gd name="T45" fmla="*/ 37 h 39"/>
                  <a:gd name="T46" fmla="*/ 19 w 33"/>
                  <a:gd name="T47" fmla="*/ 37 h 39"/>
                  <a:gd name="T48" fmla="*/ 18 w 33"/>
                  <a:gd name="T49" fmla="*/ 39 h 39"/>
                  <a:gd name="T50" fmla="*/ 18 w 33"/>
                  <a:gd name="T51" fmla="*/ 37 h 39"/>
                  <a:gd name="T52" fmla="*/ 18 w 33"/>
                  <a:gd name="T53" fmla="*/ 39 h 39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"/>
                  <a:gd name="T82" fmla="*/ 0 h 39"/>
                  <a:gd name="T83" fmla="*/ 33 w 33"/>
                  <a:gd name="T84" fmla="*/ 39 h 39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" h="39">
                    <a:moveTo>
                      <a:pt x="18" y="39"/>
                    </a:moveTo>
                    <a:lnTo>
                      <a:pt x="28" y="35"/>
                    </a:lnTo>
                    <a:lnTo>
                      <a:pt x="33" y="3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7" y="7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4" y="16"/>
                    </a:lnTo>
                    <a:lnTo>
                      <a:pt x="14" y="18"/>
                    </a:lnTo>
                    <a:lnTo>
                      <a:pt x="16" y="21"/>
                    </a:lnTo>
                    <a:lnTo>
                      <a:pt x="28" y="26"/>
                    </a:lnTo>
                    <a:lnTo>
                      <a:pt x="28" y="28"/>
                    </a:lnTo>
                    <a:lnTo>
                      <a:pt x="30" y="30"/>
                    </a:lnTo>
                    <a:lnTo>
                      <a:pt x="30" y="32"/>
                    </a:lnTo>
                    <a:lnTo>
                      <a:pt x="28" y="33"/>
                    </a:lnTo>
                    <a:lnTo>
                      <a:pt x="28" y="35"/>
                    </a:lnTo>
                    <a:lnTo>
                      <a:pt x="21" y="35"/>
                    </a:lnTo>
                    <a:lnTo>
                      <a:pt x="19" y="35"/>
                    </a:lnTo>
                    <a:lnTo>
                      <a:pt x="18" y="37"/>
                    </a:lnTo>
                    <a:lnTo>
                      <a:pt x="19" y="37"/>
                    </a:lnTo>
                    <a:lnTo>
                      <a:pt x="18" y="39"/>
                    </a:lnTo>
                    <a:lnTo>
                      <a:pt x="18" y="37"/>
                    </a:lnTo>
                    <a:lnTo>
                      <a:pt x="18" y="3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4" name="Freeform 448"/>
              <p:cNvSpPr>
                <a:spLocks/>
              </p:cNvSpPr>
              <p:nvPr/>
            </p:nvSpPr>
            <p:spPr bwMode="auto">
              <a:xfrm>
                <a:off x="759" y="1596"/>
                <a:ext cx="5" cy="7"/>
              </a:xfrm>
              <a:custGeom>
                <a:avLst/>
                <a:gdLst>
                  <a:gd name="T0" fmla="*/ 2 w 5"/>
                  <a:gd name="T1" fmla="*/ 7 h 7"/>
                  <a:gd name="T2" fmla="*/ 5 w 5"/>
                  <a:gd name="T3" fmla="*/ 2 h 7"/>
                  <a:gd name="T4" fmla="*/ 5 w 5"/>
                  <a:gd name="T5" fmla="*/ 0 h 7"/>
                  <a:gd name="T6" fmla="*/ 0 w 5"/>
                  <a:gd name="T7" fmla="*/ 5 h 7"/>
                  <a:gd name="T8" fmla="*/ 2 w 5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7"/>
                  <a:gd name="T17" fmla="*/ 5 w 5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7">
                    <a:moveTo>
                      <a:pt x="2" y="7"/>
                    </a:moveTo>
                    <a:lnTo>
                      <a:pt x="5" y="2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7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5" name="Freeform 449"/>
              <p:cNvSpPr>
                <a:spLocks/>
              </p:cNvSpPr>
              <p:nvPr/>
            </p:nvSpPr>
            <p:spPr bwMode="auto">
              <a:xfrm>
                <a:off x="761" y="1598"/>
                <a:ext cx="9" cy="12"/>
              </a:xfrm>
              <a:custGeom>
                <a:avLst/>
                <a:gdLst>
                  <a:gd name="T0" fmla="*/ 2 w 9"/>
                  <a:gd name="T1" fmla="*/ 12 h 12"/>
                  <a:gd name="T2" fmla="*/ 3 w 9"/>
                  <a:gd name="T3" fmla="*/ 10 h 12"/>
                  <a:gd name="T4" fmla="*/ 5 w 9"/>
                  <a:gd name="T5" fmla="*/ 8 h 12"/>
                  <a:gd name="T6" fmla="*/ 7 w 9"/>
                  <a:gd name="T7" fmla="*/ 8 h 12"/>
                  <a:gd name="T8" fmla="*/ 9 w 9"/>
                  <a:gd name="T9" fmla="*/ 7 h 12"/>
                  <a:gd name="T10" fmla="*/ 3 w 9"/>
                  <a:gd name="T11" fmla="*/ 0 h 12"/>
                  <a:gd name="T12" fmla="*/ 0 w 9"/>
                  <a:gd name="T13" fmla="*/ 5 h 12"/>
                  <a:gd name="T14" fmla="*/ 0 w 9"/>
                  <a:gd name="T15" fmla="*/ 7 h 12"/>
                  <a:gd name="T16" fmla="*/ 2 w 9"/>
                  <a:gd name="T17" fmla="*/ 12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"/>
                  <a:gd name="T28" fmla="*/ 0 h 12"/>
                  <a:gd name="T29" fmla="*/ 9 w 9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" h="12">
                    <a:moveTo>
                      <a:pt x="2" y="12"/>
                    </a:moveTo>
                    <a:lnTo>
                      <a:pt x="3" y="10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9" y="7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1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6" name="Freeform 450"/>
              <p:cNvSpPr>
                <a:spLocks/>
              </p:cNvSpPr>
              <p:nvPr/>
            </p:nvSpPr>
            <p:spPr bwMode="auto">
              <a:xfrm>
                <a:off x="749" y="1601"/>
                <a:ext cx="12" cy="4"/>
              </a:xfrm>
              <a:custGeom>
                <a:avLst/>
                <a:gdLst>
                  <a:gd name="T0" fmla="*/ 0 w 12"/>
                  <a:gd name="T1" fmla="*/ 4 h 4"/>
                  <a:gd name="T2" fmla="*/ 12 w 12"/>
                  <a:gd name="T3" fmla="*/ 2 h 4"/>
                  <a:gd name="T4" fmla="*/ 10 w 12"/>
                  <a:gd name="T5" fmla="*/ 0 h 4"/>
                  <a:gd name="T6" fmla="*/ 0 w 12"/>
                  <a:gd name="T7" fmla="*/ 4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"/>
                  <a:gd name="T13" fmla="*/ 0 h 4"/>
                  <a:gd name="T14" fmla="*/ 12 w 12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" h="4">
                    <a:moveTo>
                      <a:pt x="0" y="4"/>
                    </a:moveTo>
                    <a:lnTo>
                      <a:pt x="12" y="2"/>
                    </a:lnTo>
                    <a:lnTo>
                      <a:pt x="10" y="0"/>
                    </a:lnTo>
                    <a:lnTo>
                      <a:pt x="0" y="4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7" name="Freeform 451"/>
              <p:cNvSpPr>
                <a:spLocks/>
              </p:cNvSpPr>
              <p:nvPr/>
            </p:nvSpPr>
            <p:spPr bwMode="auto">
              <a:xfrm>
                <a:off x="747" y="1603"/>
                <a:ext cx="16" cy="9"/>
              </a:xfrm>
              <a:custGeom>
                <a:avLst/>
                <a:gdLst>
                  <a:gd name="T0" fmla="*/ 2 w 16"/>
                  <a:gd name="T1" fmla="*/ 9 h 9"/>
                  <a:gd name="T2" fmla="*/ 3 w 16"/>
                  <a:gd name="T3" fmla="*/ 9 h 9"/>
                  <a:gd name="T4" fmla="*/ 5 w 16"/>
                  <a:gd name="T5" fmla="*/ 9 h 9"/>
                  <a:gd name="T6" fmla="*/ 7 w 16"/>
                  <a:gd name="T7" fmla="*/ 9 h 9"/>
                  <a:gd name="T8" fmla="*/ 9 w 16"/>
                  <a:gd name="T9" fmla="*/ 9 h 9"/>
                  <a:gd name="T10" fmla="*/ 10 w 16"/>
                  <a:gd name="T11" fmla="*/ 9 h 9"/>
                  <a:gd name="T12" fmla="*/ 12 w 16"/>
                  <a:gd name="T13" fmla="*/ 7 h 9"/>
                  <a:gd name="T14" fmla="*/ 14 w 16"/>
                  <a:gd name="T15" fmla="*/ 7 h 9"/>
                  <a:gd name="T16" fmla="*/ 16 w 16"/>
                  <a:gd name="T17" fmla="*/ 7 h 9"/>
                  <a:gd name="T18" fmla="*/ 14 w 16"/>
                  <a:gd name="T19" fmla="*/ 2 h 9"/>
                  <a:gd name="T20" fmla="*/ 14 w 16"/>
                  <a:gd name="T21" fmla="*/ 0 h 9"/>
                  <a:gd name="T22" fmla="*/ 2 w 16"/>
                  <a:gd name="T23" fmla="*/ 2 h 9"/>
                  <a:gd name="T24" fmla="*/ 0 w 16"/>
                  <a:gd name="T25" fmla="*/ 3 h 9"/>
                  <a:gd name="T26" fmla="*/ 2 w 16"/>
                  <a:gd name="T27" fmla="*/ 3 h 9"/>
                  <a:gd name="T28" fmla="*/ 0 w 16"/>
                  <a:gd name="T29" fmla="*/ 5 h 9"/>
                  <a:gd name="T30" fmla="*/ 2 w 16"/>
                  <a:gd name="T31" fmla="*/ 9 h 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"/>
                  <a:gd name="T49" fmla="*/ 0 h 9"/>
                  <a:gd name="T50" fmla="*/ 16 w 16"/>
                  <a:gd name="T51" fmla="*/ 9 h 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" h="9">
                    <a:moveTo>
                      <a:pt x="2" y="9"/>
                    </a:moveTo>
                    <a:lnTo>
                      <a:pt x="3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9" y="9"/>
                    </a:lnTo>
                    <a:lnTo>
                      <a:pt x="10" y="9"/>
                    </a:lnTo>
                    <a:lnTo>
                      <a:pt x="12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2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8" name="Freeform 452"/>
              <p:cNvSpPr>
                <a:spLocks/>
              </p:cNvSpPr>
              <p:nvPr/>
            </p:nvSpPr>
            <p:spPr bwMode="auto">
              <a:xfrm>
                <a:off x="733" y="1601"/>
                <a:ext cx="16" cy="4"/>
              </a:xfrm>
              <a:custGeom>
                <a:avLst/>
                <a:gdLst>
                  <a:gd name="T0" fmla="*/ 0 w 16"/>
                  <a:gd name="T1" fmla="*/ 0 h 4"/>
                  <a:gd name="T2" fmla="*/ 16 w 16"/>
                  <a:gd name="T3" fmla="*/ 4 h 4"/>
                  <a:gd name="T4" fmla="*/ 0 w 16"/>
                  <a:gd name="T5" fmla="*/ 0 h 4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4"/>
                  <a:gd name="T11" fmla="*/ 16 w 16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4">
                    <a:moveTo>
                      <a:pt x="0" y="0"/>
                    </a:moveTo>
                    <a:lnTo>
                      <a:pt x="16" y="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19" name="Freeform 453"/>
              <p:cNvSpPr>
                <a:spLocks/>
              </p:cNvSpPr>
              <p:nvPr/>
            </p:nvSpPr>
            <p:spPr bwMode="auto">
              <a:xfrm>
                <a:off x="729" y="1601"/>
                <a:ext cx="20" cy="11"/>
              </a:xfrm>
              <a:custGeom>
                <a:avLst/>
                <a:gdLst>
                  <a:gd name="T0" fmla="*/ 0 w 20"/>
                  <a:gd name="T1" fmla="*/ 9 h 11"/>
                  <a:gd name="T2" fmla="*/ 6 w 20"/>
                  <a:gd name="T3" fmla="*/ 9 h 11"/>
                  <a:gd name="T4" fmla="*/ 9 w 20"/>
                  <a:gd name="T5" fmla="*/ 9 h 11"/>
                  <a:gd name="T6" fmla="*/ 13 w 20"/>
                  <a:gd name="T7" fmla="*/ 11 h 11"/>
                  <a:gd name="T8" fmla="*/ 14 w 20"/>
                  <a:gd name="T9" fmla="*/ 11 h 11"/>
                  <a:gd name="T10" fmla="*/ 18 w 20"/>
                  <a:gd name="T11" fmla="*/ 11 h 11"/>
                  <a:gd name="T12" fmla="*/ 20 w 20"/>
                  <a:gd name="T13" fmla="*/ 11 h 11"/>
                  <a:gd name="T14" fmla="*/ 18 w 20"/>
                  <a:gd name="T15" fmla="*/ 7 h 11"/>
                  <a:gd name="T16" fmla="*/ 20 w 20"/>
                  <a:gd name="T17" fmla="*/ 5 h 11"/>
                  <a:gd name="T18" fmla="*/ 18 w 20"/>
                  <a:gd name="T19" fmla="*/ 5 h 11"/>
                  <a:gd name="T20" fmla="*/ 20 w 20"/>
                  <a:gd name="T21" fmla="*/ 4 h 11"/>
                  <a:gd name="T22" fmla="*/ 4 w 20"/>
                  <a:gd name="T23" fmla="*/ 0 h 11"/>
                  <a:gd name="T24" fmla="*/ 2 w 20"/>
                  <a:gd name="T25" fmla="*/ 4 h 11"/>
                  <a:gd name="T26" fmla="*/ 4 w 20"/>
                  <a:gd name="T27" fmla="*/ 4 h 11"/>
                  <a:gd name="T28" fmla="*/ 0 w 20"/>
                  <a:gd name="T29" fmla="*/ 9 h 1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0"/>
                  <a:gd name="T46" fmla="*/ 0 h 11"/>
                  <a:gd name="T47" fmla="*/ 20 w 20"/>
                  <a:gd name="T48" fmla="*/ 11 h 1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0" h="11">
                    <a:moveTo>
                      <a:pt x="0" y="9"/>
                    </a:moveTo>
                    <a:lnTo>
                      <a:pt x="6" y="9"/>
                    </a:lnTo>
                    <a:lnTo>
                      <a:pt x="9" y="9"/>
                    </a:lnTo>
                    <a:lnTo>
                      <a:pt x="13" y="11"/>
                    </a:lnTo>
                    <a:lnTo>
                      <a:pt x="14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18" y="7"/>
                    </a:lnTo>
                    <a:lnTo>
                      <a:pt x="20" y="5"/>
                    </a:lnTo>
                    <a:lnTo>
                      <a:pt x="18" y="5"/>
                    </a:lnTo>
                    <a:lnTo>
                      <a:pt x="20" y="4"/>
                    </a:lnTo>
                    <a:lnTo>
                      <a:pt x="4" y="0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0" y="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0" name="Freeform 454"/>
              <p:cNvSpPr>
                <a:spLocks/>
              </p:cNvSpPr>
              <p:nvPr/>
            </p:nvSpPr>
            <p:spPr bwMode="auto">
              <a:xfrm>
                <a:off x="705" y="1587"/>
                <a:ext cx="45" cy="18"/>
              </a:xfrm>
              <a:custGeom>
                <a:avLst/>
                <a:gdLst>
                  <a:gd name="T0" fmla="*/ 0 w 45"/>
                  <a:gd name="T1" fmla="*/ 0 h 18"/>
                  <a:gd name="T2" fmla="*/ 17 w 45"/>
                  <a:gd name="T3" fmla="*/ 11 h 18"/>
                  <a:gd name="T4" fmla="*/ 28 w 45"/>
                  <a:gd name="T5" fmla="*/ 14 h 18"/>
                  <a:gd name="T6" fmla="*/ 44 w 45"/>
                  <a:gd name="T7" fmla="*/ 18 h 18"/>
                  <a:gd name="T8" fmla="*/ 45 w 45"/>
                  <a:gd name="T9" fmla="*/ 14 h 18"/>
                  <a:gd name="T10" fmla="*/ 44 w 45"/>
                  <a:gd name="T11" fmla="*/ 12 h 18"/>
                  <a:gd name="T12" fmla="*/ 42 w 45"/>
                  <a:gd name="T13" fmla="*/ 12 h 18"/>
                  <a:gd name="T14" fmla="*/ 42 w 45"/>
                  <a:gd name="T15" fmla="*/ 16 h 18"/>
                  <a:gd name="T16" fmla="*/ 28 w 45"/>
                  <a:gd name="T17" fmla="*/ 14 h 18"/>
                  <a:gd name="T18" fmla="*/ 17 w 45"/>
                  <a:gd name="T19" fmla="*/ 9 h 18"/>
                  <a:gd name="T20" fmla="*/ 5 w 45"/>
                  <a:gd name="T21" fmla="*/ 2 h 18"/>
                  <a:gd name="T22" fmla="*/ 3 w 45"/>
                  <a:gd name="T23" fmla="*/ 2 h 18"/>
                  <a:gd name="T24" fmla="*/ 5 w 45"/>
                  <a:gd name="T25" fmla="*/ 2 h 18"/>
                  <a:gd name="T26" fmla="*/ 3 w 45"/>
                  <a:gd name="T27" fmla="*/ 0 h 18"/>
                  <a:gd name="T28" fmla="*/ 1 w 45"/>
                  <a:gd name="T29" fmla="*/ 0 h 18"/>
                  <a:gd name="T30" fmla="*/ 0 w 45"/>
                  <a:gd name="T31" fmla="*/ 0 h 18"/>
                  <a:gd name="T32" fmla="*/ 1 w 45"/>
                  <a:gd name="T33" fmla="*/ 0 h 18"/>
                  <a:gd name="T34" fmla="*/ 0 w 45"/>
                  <a:gd name="T35" fmla="*/ 0 h 1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18"/>
                  <a:gd name="T56" fmla="*/ 45 w 45"/>
                  <a:gd name="T57" fmla="*/ 18 h 1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18">
                    <a:moveTo>
                      <a:pt x="0" y="0"/>
                    </a:moveTo>
                    <a:lnTo>
                      <a:pt x="17" y="11"/>
                    </a:lnTo>
                    <a:lnTo>
                      <a:pt x="28" y="14"/>
                    </a:lnTo>
                    <a:lnTo>
                      <a:pt x="44" y="18"/>
                    </a:lnTo>
                    <a:lnTo>
                      <a:pt x="45" y="14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16"/>
                    </a:lnTo>
                    <a:lnTo>
                      <a:pt x="28" y="14"/>
                    </a:lnTo>
                    <a:lnTo>
                      <a:pt x="17" y="9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1" name="Freeform 455"/>
              <p:cNvSpPr>
                <a:spLocks/>
              </p:cNvSpPr>
              <p:nvPr/>
            </p:nvSpPr>
            <p:spPr bwMode="auto">
              <a:xfrm>
                <a:off x="705" y="1587"/>
                <a:ext cx="28" cy="14"/>
              </a:xfrm>
              <a:custGeom>
                <a:avLst/>
                <a:gdLst>
                  <a:gd name="T0" fmla="*/ 0 w 28"/>
                  <a:gd name="T1" fmla="*/ 2 h 14"/>
                  <a:gd name="T2" fmla="*/ 17 w 28"/>
                  <a:gd name="T3" fmla="*/ 11 h 14"/>
                  <a:gd name="T4" fmla="*/ 28 w 28"/>
                  <a:gd name="T5" fmla="*/ 14 h 14"/>
                  <a:gd name="T6" fmla="*/ 17 w 28"/>
                  <a:gd name="T7" fmla="*/ 11 h 14"/>
                  <a:gd name="T8" fmla="*/ 0 w 28"/>
                  <a:gd name="T9" fmla="*/ 0 h 14"/>
                  <a:gd name="T10" fmla="*/ 0 w 28"/>
                  <a:gd name="T11" fmla="*/ 2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"/>
                  <a:gd name="T19" fmla="*/ 0 h 14"/>
                  <a:gd name="T20" fmla="*/ 28 w 28"/>
                  <a:gd name="T21" fmla="*/ 14 h 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" h="14">
                    <a:moveTo>
                      <a:pt x="0" y="2"/>
                    </a:moveTo>
                    <a:lnTo>
                      <a:pt x="17" y="11"/>
                    </a:lnTo>
                    <a:lnTo>
                      <a:pt x="28" y="14"/>
                    </a:lnTo>
                    <a:lnTo>
                      <a:pt x="17" y="11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2" name="Freeform 456"/>
              <p:cNvSpPr>
                <a:spLocks/>
              </p:cNvSpPr>
              <p:nvPr/>
            </p:nvSpPr>
            <p:spPr bwMode="auto">
              <a:xfrm>
                <a:off x="701" y="1589"/>
                <a:ext cx="32" cy="21"/>
              </a:xfrm>
              <a:custGeom>
                <a:avLst/>
                <a:gdLst>
                  <a:gd name="T0" fmla="*/ 0 w 32"/>
                  <a:gd name="T1" fmla="*/ 2 h 21"/>
                  <a:gd name="T2" fmla="*/ 2 w 32"/>
                  <a:gd name="T3" fmla="*/ 5 h 21"/>
                  <a:gd name="T4" fmla="*/ 4 w 32"/>
                  <a:gd name="T5" fmla="*/ 7 h 21"/>
                  <a:gd name="T6" fmla="*/ 5 w 32"/>
                  <a:gd name="T7" fmla="*/ 7 h 21"/>
                  <a:gd name="T8" fmla="*/ 5 w 32"/>
                  <a:gd name="T9" fmla="*/ 9 h 21"/>
                  <a:gd name="T10" fmla="*/ 7 w 32"/>
                  <a:gd name="T11" fmla="*/ 9 h 21"/>
                  <a:gd name="T12" fmla="*/ 7 w 32"/>
                  <a:gd name="T13" fmla="*/ 10 h 21"/>
                  <a:gd name="T14" fmla="*/ 9 w 32"/>
                  <a:gd name="T15" fmla="*/ 10 h 21"/>
                  <a:gd name="T16" fmla="*/ 11 w 32"/>
                  <a:gd name="T17" fmla="*/ 12 h 21"/>
                  <a:gd name="T18" fmla="*/ 12 w 32"/>
                  <a:gd name="T19" fmla="*/ 14 h 21"/>
                  <a:gd name="T20" fmla="*/ 14 w 32"/>
                  <a:gd name="T21" fmla="*/ 14 h 21"/>
                  <a:gd name="T22" fmla="*/ 16 w 32"/>
                  <a:gd name="T23" fmla="*/ 16 h 21"/>
                  <a:gd name="T24" fmla="*/ 18 w 32"/>
                  <a:gd name="T25" fmla="*/ 16 h 21"/>
                  <a:gd name="T26" fmla="*/ 19 w 32"/>
                  <a:gd name="T27" fmla="*/ 17 h 21"/>
                  <a:gd name="T28" fmla="*/ 21 w 32"/>
                  <a:gd name="T29" fmla="*/ 17 h 21"/>
                  <a:gd name="T30" fmla="*/ 23 w 32"/>
                  <a:gd name="T31" fmla="*/ 17 h 21"/>
                  <a:gd name="T32" fmla="*/ 25 w 32"/>
                  <a:gd name="T33" fmla="*/ 17 h 21"/>
                  <a:gd name="T34" fmla="*/ 25 w 32"/>
                  <a:gd name="T35" fmla="*/ 19 h 21"/>
                  <a:gd name="T36" fmla="*/ 26 w 32"/>
                  <a:gd name="T37" fmla="*/ 19 h 21"/>
                  <a:gd name="T38" fmla="*/ 28 w 32"/>
                  <a:gd name="T39" fmla="*/ 19 h 21"/>
                  <a:gd name="T40" fmla="*/ 28 w 32"/>
                  <a:gd name="T41" fmla="*/ 21 h 21"/>
                  <a:gd name="T42" fmla="*/ 32 w 32"/>
                  <a:gd name="T43" fmla="*/ 16 h 21"/>
                  <a:gd name="T44" fmla="*/ 30 w 32"/>
                  <a:gd name="T45" fmla="*/ 16 h 21"/>
                  <a:gd name="T46" fmla="*/ 32 w 32"/>
                  <a:gd name="T47" fmla="*/ 12 h 21"/>
                  <a:gd name="T48" fmla="*/ 21 w 32"/>
                  <a:gd name="T49" fmla="*/ 9 h 21"/>
                  <a:gd name="T50" fmla="*/ 4 w 32"/>
                  <a:gd name="T51" fmla="*/ 0 h 21"/>
                  <a:gd name="T52" fmla="*/ 2 w 32"/>
                  <a:gd name="T53" fmla="*/ 0 h 21"/>
                  <a:gd name="T54" fmla="*/ 0 w 32"/>
                  <a:gd name="T55" fmla="*/ 2 h 2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2"/>
                  <a:gd name="T85" fmla="*/ 0 h 21"/>
                  <a:gd name="T86" fmla="*/ 32 w 32"/>
                  <a:gd name="T87" fmla="*/ 21 h 2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2" h="21">
                    <a:moveTo>
                      <a:pt x="0" y="2"/>
                    </a:moveTo>
                    <a:lnTo>
                      <a:pt x="2" y="5"/>
                    </a:lnTo>
                    <a:lnTo>
                      <a:pt x="4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11" y="12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19" y="17"/>
                    </a:lnTo>
                    <a:lnTo>
                      <a:pt x="21" y="17"/>
                    </a:lnTo>
                    <a:lnTo>
                      <a:pt x="23" y="17"/>
                    </a:lnTo>
                    <a:lnTo>
                      <a:pt x="25" y="17"/>
                    </a:lnTo>
                    <a:lnTo>
                      <a:pt x="25" y="19"/>
                    </a:lnTo>
                    <a:lnTo>
                      <a:pt x="26" y="19"/>
                    </a:lnTo>
                    <a:lnTo>
                      <a:pt x="28" y="19"/>
                    </a:lnTo>
                    <a:lnTo>
                      <a:pt x="28" y="21"/>
                    </a:lnTo>
                    <a:lnTo>
                      <a:pt x="32" y="16"/>
                    </a:lnTo>
                    <a:lnTo>
                      <a:pt x="30" y="16"/>
                    </a:lnTo>
                    <a:lnTo>
                      <a:pt x="32" y="12"/>
                    </a:lnTo>
                    <a:lnTo>
                      <a:pt x="21" y="9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3" name="Freeform 457"/>
              <p:cNvSpPr>
                <a:spLocks/>
              </p:cNvSpPr>
              <p:nvPr/>
            </p:nvSpPr>
            <p:spPr bwMode="auto">
              <a:xfrm>
                <a:off x="698" y="1562"/>
                <a:ext cx="22" cy="22"/>
              </a:xfrm>
              <a:custGeom>
                <a:avLst/>
                <a:gdLst>
                  <a:gd name="T0" fmla="*/ 0 w 22"/>
                  <a:gd name="T1" fmla="*/ 6 h 22"/>
                  <a:gd name="T2" fmla="*/ 3 w 22"/>
                  <a:gd name="T3" fmla="*/ 9 h 22"/>
                  <a:gd name="T4" fmla="*/ 5 w 22"/>
                  <a:gd name="T5" fmla="*/ 9 h 22"/>
                  <a:gd name="T6" fmla="*/ 5 w 22"/>
                  <a:gd name="T7" fmla="*/ 11 h 22"/>
                  <a:gd name="T8" fmla="*/ 22 w 22"/>
                  <a:gd name="T9" fmla="*/ 22 h 22"/>
                  <a:gd name="T10" fmla="*/ 22 w 22"/>
                  <a:gd name="T11" fmla="*/ 20 h 22"/>
                  <a:gd name="T12" fmla="*/ 21 w 22"/>
                  <a:gd name="T13" fmla="*/ 18 h 22"/>
                  <a:gd name="T14" fmla="*/ 19 w 22"/>
                  <a:gd name="T15" fmla="*/ 16 h 22"/>
                  <a:gd name="T16" fmla="*/ 17 w 22"/>
                  <a:gd name="T17" fmla="*/ 16 h 22"/>
                  <a:gd name="T18" fmla="*/ 17 w 22"/>
                  <a:gd name="T19" fmla="*/ 15 h 22"/>
                  <a:gd name="T20" fmla="*/ 15 w 22"/>
                  <a:gd name="T21" fmla="*/ 13 h 22"/>
                  <a:gd name="T22" fmla="*/ 14 w 22"/>
                  <a:gd name="T23" fmla="*/ 11 h 22"/>
                  <a:gd name="T24" fmla="*/ 14 w 22"/>
                  <a:gd name="T25" fmla="*/ 9 h 22"/>
                  <a:gd name="T26" fmla="*/ 10 w 22"/>
                  <a:gd name="T27" fmla="*/ 9 h 22"/>
                  <a:gd name="T28" fmla="*/ 10 w 22"/>
                  <a:gd name="T29" fmla="*/ 8 h 22"/>
                  <a:gd name="T30" fmla="*/ 8 w 22"/>
                  <a:gd name="T31" fmla="*/ 6 h 22"/>
                  <a:gd name="T32" fmla="*/ 8 w 22"/>
                  <a:gd name="T33" fmla="*/ 4 h 22"/>
                  <a:gd name="T34" fmla="*/ 5 w 22"/>
                  <a:gd name="T35" fmla="*/ 4 h 22"/>
                  <a:gd name="T36" fmla="*/ 5 w 22"/>
                  <a:gd name="T37" fmla="*/ 2 h 22"/>
                  <a:gd name="T38" fmla="*/ 3 w 22"/>
                  <a:gd name="T39" fmla="*/ 0 h 22"/>
                  <a:gd name="T40" fmla="*/ 1 w 22"/>
                  <a:gd name="T41" fmla="*/ 0 h 22"/>
                  <a:gd name="T42" fmla="*/ 1 w 22"/>
                  <a:gd name="T43" fmla="*/ 2 h 22"/>
                  <a:gd name="T44" fmla="*/ 1 w 22"/>
                  <a:gd name="T45" fmla="*/ 4 h 22"/>
                  <a:gd name="T46" fmla="*/ 1 w 22"/>
                  <a:gd name="T47" fmla="*/ 6 h 22"/>
                  <a:gd name="T48" fmla="*/ 0 w 22"/>
                  <a:gd name="T49" fmla="*/ 6 h 2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2"/>
                  <a:gd name="T76" fmla="*/ 0 h 22"/>
                  <a:gd name="T77" fmla="*/ 22 w 22"/>
                  <a:gd name="T78" fmla="*/ 22 h 2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2" h="22">
                    <a:moveTo>
                      <a:pt x="0" y="6"/>
                    </a:moveTo>
                    <a:lnTo>
                      <a:pt x="3" y="9"/>
                    </a:lnTo>
                    <a:lnTo>
                      <a:pt x="5" y="9"/>
                    </a:lnTo>
                    <a:lnTo>
                      <a:pt x="5" y="11"/>
                    </a:lnTo>
                    <a:lnTo>
                      <a:pt x="22" y="22"/>
                    </a:lnTo>
                    <a:lnTo>
                      <a:pt x="22" y="20"/>
                    </a:lnTo>
                    <a:lnTo>
                      <a:pt x="21" y="18"/>
                    </a:lnTo>
                    <a:lnTo>
                      <a:pt x="19" y="16"/>
                    </a:lnTo>
                    <a:lnTo>
                      <a:pt x="17" y="16"/>
                    </a:lnTo>
                    <a:lnTo>
                      <a:pt x="17" y="15"/>
                    </a:lnTo>
                    <a:lnTo>
                      <a:pt x="15" y="13"/>
                    </a:lnTo>
                    <a:lnTo>
                      <a:pt x="14" y="11"/>
                    </a:lnTo>
                    <a:lnTo>
                      <a:pt x="14" y="9"/>
                    </a:lnTo>
                    <a:lnTo>
                      <a:pt x="10" y="9"/>
                    </a:lnTo>
                    <a:lnTo>
                      <a:pt x="10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0" y="6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4" name="Freeform 458"/>
              <p:cNvSpPr>
                <a:spLocks/>
              </p:cNvSpPr>
              <p:nvPr/>
            </p:nvSpPr>
            <p:spPr bwMode="auto">
              <a:xfrm>
                <a:off x="722" y="1561"/>
                <a:ext cx="9" cy="7"/>
              </a:xfrm>
              <a:custGeom>
                <a:avLst/>
                <a:gdLst>
                  <a:gd name="T0" fmla="*/ 0 w 9"/>
                  <a:gd name="T1" fmla="*/ 0 h 7"/>
                  <a:gd name="T2" fmla="*/ 7 w 9"/>
                  <a:gd name="T3" fmla="*/ 3 h 7"/>
                  <a:gd name="T4" fmla="*/ 7 w 9"/>
                  <a:gd name="T5" fmla="*/ 5 h 7"/>
                  <a:gd name="T6" fmla="*/ 9 w 9"/>
                  <a:gd name="T7" fmla="*/ 7 h 7"/>
                  <a:gd name="T8" fmla="*/ 9 w 9"/>
                  <a:gd name="T9" fmla="*/ 5 h 7"/>
                  <a:gd name="T10" fmla="*/ 9 w 9"/>
                  <a:gd name="T11" fmla="*/ 3 h 7"/>
                  <a:gd name="T12" fmla="*/ 0 w 9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7"/>
                  <a:gd name="T23" fmla="*/ 9 w 9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7">
                    <a:moveTo>
                      <a:pt x="0" y="0"/>
                    </a:moveTo>
                    <a:lnTo>
                      <a:pt x="7" y="3"/>
                    </a:lnTo>
                    <a:lnTo>
                      <a:pt x="7" y="5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5" name="Rectangle 459"/>
              <p:cNvSpPr>
                <a:spLocks noChangeArrowheads="1"/>
              </p:cNvSpPr>
              <p:nvPr/>
            </p:nvSpPr>
            <p:spPr bwMode="auto">
              <a:xfrm>
                <a:off x="727" y="1562"/>
                <a:ext cx="2" cy="4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6" name="Freeform 460"/>
              <p:cNvSpPr>
                <a:spLocks/>
              </p:cNvSpPr>
              <p:nvPr/>
            </p:nvSpPr>
            <p:spPr bwMode="auto">
              <a:xfrm>
                <a:off x="720" y="1559"/>
                <a:ext cx="9" cy="7"/>
              </a:xfrm>
              <a:custGeom>
                <a:avLst/>
                <a:gdLst>
                  <a:gd name="T0" fmla="*/ 0 w 9"/>
                  <a:gd name="T1" fmla="*/ 0 h 7"/>
                  <a:gd name="T2" fmla="*/ 2 w 9"/>
                  <a:gd name="T3" fmla="*/ 2 h 7"/>
                  <a:gd name="T4" fmla="*/ 4 w 9"/>
                  <a:gd name="T5" fmla="*/ 3 h 7"/>
                  <a:gd name="T6" fmla="*/ 6 w 9"/>
                  <a:gd name="T7" fmla="*/ 5 h 7"/>
                  <a:gd name="T8" fmla="*/ 7 w 9"/>
                  <a:gd name="T9" fmla="*/ 7 h 7"/>
                  <a:gd name="T10" fmla="*/ 9 w 9"/>
                  <a:gd name="T11" fmla="*/ 3 h 7"/>
                  <a:gd name="T12" fmla="*/ 0 w 9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7"/>
                  <a:gd name="T23" fmla="*/ 9 w 9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7">
                    <a:moveTo>
                      <a:pt x="0" y="0"/>
                    </a:moveTo>
                    <a:lnTo>
                      <a:pt x="2" y="2"/>
                    </a:lnTo>
                    <a:lnTo>
                      <a:pt x="4" y="3"/>
                    </a:lnTo>
                    <a:lnTo>
                      <a:pt x="6" y="5"/>
                    </a:lnTo>
                    <a:lnTo>
                      <a:pt x="7" y="7"/>
                    </a:lnTo>
                    <a:lnTo>
                      <a:pt x="9" y="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7" name="Freeform 461"/>
              <p:cNvSpPr>
                <a:spLocks/>
              </p:cNvSpPr>
              <p:nvPr/>
            </p:nvSpPr>
            <p:spPr bwMode="auto">
              <a:xfrm>
                <a:off x="713" y="1550"/>
                <a:ext cx="20" cy="14"/>
              </a:xfrm>
              <a:custGeom>
                <a:avLst/>
                <a:gdLst>
                  <a:gd name="T0" fmla="*/ 2 w 20"/>
                  <a:gd name="T1" fmla="*/ 0 h 14"/>
                  <a:gd name="T2" fmla="*/ 0 w 20"/>
                  <a:gd name="T3" fmla="*/ 0 h 14"/>
                  <a:gd name="T4" fmla="*/ 2 w 20"/>
                  <a:gd name="T5" fmla="*/ 0 h 14"/>
                  <a:gd name="T6" fmla="*/ 2 w 20"/>
                  <a:gd name="T7" fmla="*/ 2 h 14"/>
                  <a:gd name="T8" fmla="*/ 7 w 20"/>
                  <a:gd name="T9" fmla="*/ 7 h 14"/>
                  <a:gd name="T10" fmla="*/ 18 w 20"/>
                  <a:gd name="T11" fmla="*/ 14 h 14"/>
                  <a:gd name="T12" fmla="*/ 20 w 20"/>
                  <a:gd name="T13" fmla="*/ 14 h 14"/>
                  <a:gd name="T14" fmla="*/ 20 w 20"/>
                  <a:gd name="T15" fmla="*/ 12 h 14"/>
                  <a:gd name="T16" fmla="*/ 2 w 20"/>
                  <a:gd name="T17" fmla="*/ 0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14"/>
                  <a:gd name="T29" fmla="*/ 20 w 20"/>
                  <a:gd name="T30" fmla="*/ 14 h 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14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7" y="7"/>
                    </a:lnTo>
                    <a:lnTo>
                      <a:pt x="18" y="14"/>
                    </a:lnTo>
                    <a:lnTo>
                      <a:pt x="20" y="14"/>
                    </a:lnTo>
                    <a:lnTo>
                      <a:pt x="20" y="12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8" name="Freeform 462"/>
              <p:cNvSpPr>
                <a:spLocks/>
              </p:cNvSpPr>
              <p:nvPr/>
            </p:nvSpPr>
            <p:spPr bwMode="auto">
              <a:xfrm>
                <a:off x="715" y="1548"/>
                <a:ext cx="18" cy="14"/>
              </a:xfrm>
              <a:custGeom>
                <a:avLst/>
                <a:gdLst>
                  <a:gd name="T0" fmla="*/ 18 w 18"/>
                  <a:gd name="T1" fmla="*/ 14 h 14"/>
                  <a:gd name="T2" fmla="*/ 18 w 18"/>
                  <a:gd name="T3" fmla="*/ 13 h 14"/>
                  <a:gd name="T4" fmla="*/ 5 w 18"/>
                  <a:gd name="T5" fmla="*/ 0 h 14"/>
                  <a:gd name="T6" fmla="*/ 5 w 18"/>
                  <a:gd name="T7" fmla="*/ 4 h 14"/>
                  <a:gd name="T8" fmla="*/ 0 w 18"/>
                  <a:gd name="T9" fmla="*/ 2 h 14"/>
                  <a:gd name="T10" fmla="*/ 18 w 18"/>
                  <a:gd name="T11" fmla="*/ 14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14"/>
                  <a:gd name="T20" fmla="*/ 18 w 18"/>
                  <a:gd name="T21" fmla="*/ 14 h 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14">
                    <a:moveTo>
                      <a:pt x="18" y="14"/>
                    </a:moveTo>
                    <a:lnTo>
                      <a:pt x="18" y="13"/>
                    </a:lnTo>
                    <a:lnTo>
                      <a:pt x="5" y="0"/>
                    </a:lnTo>
                    <a:lnTo>
                      <a:pt x="5" y="4"/>
                    </a:lnTo>
                    <a:lnTo>
                      <a:pt x="0" y="2"/>
                    </a:lnTo>
                    <a:lnTo>
                      <a:pt x="18" y="14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29" name="Freeform 463"/>
              <p:cNvSpPr>
                <a:spLocks/>
              </p:cNvSpPr>
              <p:nvPr/>
            </p:nvSpPr>
            <p:spPr bwMode="auto">
              <a:xfrm>
                <a:off x="694" y="1554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2 w 5"/>
                  <a:gd name="T3" fmla="*/ 7 h 7"/>
                  <a:gd name="T4" fmla="*/ 4 w 5"/>
                  <a:gd name="T5" fmla="*/ 7 h 7"/>
                  <a:gd name="T6" fmla="*/ 5 w 5"/>
                  <a:gd name="T7" fmla="*/ 7 h 7"/>
                  <a:gd name="T8" fmla="*/ 4 w 5"/>
                  <a:gd name="T9" fmla="*/ 7 h 7"/>
                  <a:gd name="T10" fmla="*/ 4 w 5"/>
                  <a:gd name="T11" fmla="*/ 5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2" y="7"/>
                    </a:lnTo>
                    <a:lnTo>
                      <a:pt x="4" y="7"/>
                    </a:lnTo>
                    <a:lnTo>
                      <a:pt x="5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0" name="Freeform 464"/>
              <p:cNvSpPr>
                <a:spLocks/>
              </p:cNvSpPr>
              <p:nvPr/>
            </p:nvSpPr>
            <p:spPr bwMode="auto">
              <a:xfrm>
                <a:off x="680" y="1522"/>
                <a:ext cx="19" cy="32"/>
              </a:xfrm>
              <a:custGeom>
                <a:avLst/>
                <a:gdLst>
                  <a:gd name="T0" fmla="*/ 0 w 19"/>
                  <a:gd name="T1" fmla="*/ 0 h 32"/>
                  <a:gd name="T2" fmla="*/ 0 w 19"/>
                  <a:gd name="T3" fmla="*/ 2 h 32"/>
                  <a:gd name="T4" fmla="*/ 14 w 19"/>
                  <a:gd name="T5" fmla="*/ 32 h 32"/>
                  <a:gd name="T6" fmla="*/ 16 w 19"/>
                  <a:gd name="T7" fmla="*/ 32 h 32"/>
                  <a:gd name="T8" fmla="*/ 19 w 19"/>
                  <a:gd name="T9" fmla="*/ 30 h 32"/>
                  <a:gd name="T10" fmla="*/ 19 w 19"/>
                  <a:gd name="T11" fmla="*/ 28 h 32"/>
                  <a:gd name="T12" fmla="*/ 16 w 19"/>
                  <a:gd name="T13" fmla="*/ 26 h 32"/>
                  <a:gd name="T14" fmla="*/ 14 w 19"/>
                  <a:gd name="T15" fmla="*/ 26 h 32"/>
                  <a:gd name="T16" fmla="*/ 14 w 19"/>
                  <a:gd name="T17" fmla="*/ 25 h 32"/>
                  <a:gd name="T18" fmla="*/ 7 w 19"/>
                  <a:gd name="T19" fmla="*/ 9 h 32"/>
                  <a:gd name="T20" fmla="*/ 7 w 19"/>
                  <a:gd name="T21" fmla="*/ 7 h 32"/>
                  <a:gd name="T22" fmla="*/ 9 w 19"/>
                  <a:gd name="T23" fmla="*/ 5 h 32"/>
                  <a:gd name="T24" fmla="*/ 2 w 19"/>
                  <a:gd name="T25" fmla="*/ 4 h 32"/>
                  <a:gd name="T26" fmla="*/ 2 w 19"/>
                  <a:gd name="T27" fmla="*/ 2 h 32"/>
                  <a:gd name="T28" fmla="*/ 0 w 19"/>
                  <a:gd name="T29" fmla="*/ 0 h 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32"/>
                  <a:gd name="T47" fmla="*/ 19 w 19"/>
                  <a:gd name="T48" fmla="*/ 32 h 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32">
                    <a:moveTo>
                      <a:pt x="0" y="0"/>
                    </a:moveTo>
                    <a:lnTo>
                      <a:pt x="0" y="2"/>
                    </a:lnTo>
                    <a:lnTo>
                      <a:pt x="14" y="32"/>
                    </a:lnTo>
                    <a:lnTo>
                      <a:pt x="16" y="32"/>
                    </a:lnTo>
                    <a:lnTo>
                      <a:pt x="19" y="30"/>
                    </a:lnTo>
                    <a:lnTo>
                      <a:pt x="19" y="28"/>
                    </a:lnTo>
                    <a:lnTo>
                      <a:pt x="16" y="26"/>
                    </a:lnTo>
                    <a:lnTo>
                      <a:pt x="14" y="26"/>
                    </a:lnTo>
                    <a:lnTo>
                      <a:pt x="14" y="25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1" name="Freeform 465"/>
              <p:cNvSpPr>
                <a:spLocks/>
              </p:cNvSpPr>
              <p:nvPr/>
            </p:nvSpPr>
            <p:spPr bwMode="auto">
              <a:xfrm>
                <a:off x="676" y="1519"/>
                <a:ext cx="18" cy="35"/>
              </a:xfrm>
              <a:custGeom>
                <a:avLst/>
                <a:gdLst>
                  <a:gd name="T0" fmla="*/ 0 w 18"/>
                  <a:gd name="T1" fmla="*/ 0 h 35"/>
                  <a:gd name="T2" fmla="*/ 18 w 18"/>
                  <a:gd name="T3" fmla="*/ 35 h 35"/>
                  <a:gd name="T4" fmla="*/ 4 w 18"/>
                  <a:gd name="T5" fmla="*/ 5 h 35"/>
                  <a:gd name="T6" fmla="*/ 4 w 18"/>
                  <a:gd name="T7" fmla="*/ 3 h 35"/>
                  <a:gd name="T8" fmla="*/ 2 w 18"/>
                  <a:gd name="T9" fmla="*/ 1 h 35"/>
                  <a:gd name="T10" fmla="*/ 2 w 18"/>
                  <a:gd name="T11" fmla="*/ 3 h 35"/>
                  <a:gd name="T12" fmla="*/ 2 w 18"/>
                  <a:gd name="T13" fmla="*/ 1 h 35"/>
                  <a:gd name="T14" fmla="*/ 0 w 18"/>
                  <a:gd name="T15" fmla="*/ 0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35"/>
                  <a:gd name="T26" fmla="*/ 18 w 18"/>
                  <a:gd name="T27" fmla="*/ 35 h 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35">
                    <a:moveTo>
                      <a:pt x="0" y="0"/>
                    </a:moveTo>
                    <a:lnTo>
                      <a:pt x="18" y="3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2" name="Freeform 466"/>
              <p:cNvSpPr>
                <a:spLocks/>
              </p:cNvSpPr>
              <p:nvPr/>
            </p:nvSpPr>
            <p:spPr bwMode="auto">
              <a:xfrm>
                <a:off x="691" y="1566"/>
                <a:ext cx="12" cy="9"/>
              </a:xfrm>
              <a:custGeom>
                <a:avLst/>
                <a:gdLst>
                  <a:gd name="T0" fmla="*/ 0 w 12"/>
                  <a:gd name="T1" fmla="*/ 4 h 9"/>
                  <a:gd name="T2" fmla="*/ 12 w 12"/>
                  <a:gd name="T3" fmla="*/ 9 h 9"/>
                  <a:gd name="T4" fmla="*/ 12 w 12"/>
                  <a:gd name="T5" fmla="*/ 7 h 9"/>
                  <a:gd name="T6" fmla="*/ 7 w 12"/>
                  <a:gd name="T7" fmla="*/ 4 h 9"/>
                  <a:gd name="T8" fmla="*/ 7 w 12"/>
                  <a:gd name="T9" fmla="*/ 5 h 9"/>
                  <a:gd name="T10" fmla="*/ 5 w 12"/>
                  <a:gd name="T11" fmla="*/ 4 h 9"/>
                  <a:gd name="T12" fmla="*/ 3 w 12"/>
                  <a:gd name="T13" fmla="*/ 4 h 9"/>
                  <a:gd name="T14" fmla="*/ 0 w 12"/>
                  <a:gd name="T15" fmla="*/ 2 h 9"/>
                  <a:gd name="T16" fmla="*/ 0 w 12"/>
                  <a:gd name="T17" fmla="*/ 0 h 9"/>
                  <a:gd name="T18" fmla="*/ 0 w 12"/>
                  <a:gd name="T19" fmla="*/ 4 h 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"/>
                  <a:gd name="T31" fmla="*/ 0 h 9"/>
                  <a:gd name="T32" fmla="*/ 12 w 12"/>
                  <a:gd name="T33" fmla="*/ 9 h 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" h="9">
                    <a:moveTo>
                      <a:pt x="0" y="4"/>
                    </a:moveTo>
                    <a:lnTo>
                      <a:pt x="12" y="9"/>
                    </a:lnTo>
                    <a:lnTo>
                      <a:pt x="12" y="7"/>
                    </a:lnTo>
                    <a:lnTo>
                      <a:pt x="7" y="4"/>
                    </a:lnTo>
                    <a:lnTo>
                      <a:pt x="7" y="5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3" name="Freeform 467"/>
              <p:cNvSpPr>
                <a:spLocks/>
              </p:cNvSpPr>
              <p:nvPr/>
            </p:nvSpPr>
            <p:spPr bwMode="auto">
              <a:xfrm>
                <a:off x="648" y="1520"/>
                <a:ext cx="57" cy="69"/>
              </a:xfrm>
              <a:custGeom>
                <a:avLst/>
                <a:gdLst>
                  <a:gd name="T0" fmla="*/ 0 w 57"/>
                  <a:gd name="T1" fmla="*/ 2 h 69"/>
                  <a:gd name="T2" fmla="*/ 4 w 57"/>
                  <a:gd name="T3" fmla="*/ 6 h 69"/>
                  <a:gd name="T4" fmla="*/ 57 w 57"/>
                  <a:gd name="T5" fmla="*/ 69 h 69"/>
                  <a:gd name="T6" fmla="*/ 57 w 57"/>
                  <a:gd name="T7" fmla="*/ 67 h 69"/>
                  <a:gd name="T8" fmla="*/ 55 w 57"/>
                  <a:gd name="T9" fmla="*/ 67 h 69"/>
                  <a:gd name="T10" fmla="*/ 57 w 57"/>
                  <a:gd name="T11" fmla="*/ 67 h 69"/>
                  <a:gd name="T12" fmla="*/ 55 w 57"/>
                  <a:gd name="T13" fmla="*/ 65 h 69"/>
                  <a:gd name="T14" fmla="*/ 0 w 57"/>
                  <a:gd name="T15" fmla="*/ 0 h 69"/>
                  <a:gd name="T16" fmla="*/ 0 w 57"/>
                  <a:gd name="T17" fmla="*/ 2 h 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"/>
                  <a:gd name="T28" fmla="*/ 0 h 69"/>
                  <a:gd name="T29" fmla="*/ 57 w 57"/>
                  <a:gd name="T30" fmla="*/ 69 h 6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" h="69">
                    <a:moveTo>
                      <a:pt x="0" y="2"/>
                    </a:moveTo>
                    <a:lnTo>
                      <a:pt x="4" y="6"/>
                    </a:lnTo>
                    <a:lnTo>
                      <a:pt x="57" y="69"/>
                    </a:lnTo>
                    <a:lnTo>
                      <a:pt x="57" y="67"/>
                    </a:lnTo>
                    <a:lnTo>
                      <a:pt x="55" y="67"/>
                    </a:lnTo>
                    <a:lnTo>
                      <a:pt x="57" y="67"/>
                    </a:lnTo>
                    <a:lnTo>
                      <a:pt x="55" y="65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4" name="Freeform 468"/>
              <p:cNvSpPr>
                <a:spLocks/>
              </p:cNvSpPr>
              <p:nvPr/>
            </p:nvSpPr>
            <p:spPr bwMode="auto">
              <a:xfrm>
                <a:off x="647" y="1522"/>
                <a:ext cx="58" cy="67"/>
              </a:xfrm>
              <a:custGeom>
                <a:avLst/>
                <a:gdLst>
                  <a:gd name="T0" fmla="*/ 0 w 58"/>
                  <a:gd name="T1" fmla="*/ 4 h 67"/>
                  <a:gd name="T2" fmla="*/ 8 w 58"/>
                  <a:gd name="T3" fmla="*/ 12 h 67"/>
                  <a:gd name="T4" fmla="*/ 17 w 58"/>
                  <a:gd name="T5" fmla="*/ 23 h 67"/>
                  <a:gd name="T6" fmla="*/ 26 w 58"/>
                  <a:gd name="T7" fmla="*/ 33 h 67"/>
                  <a:gd name="T8" fmla="*/ 35 w 58"/>
                  <a:gd name="T9" fmla="*/ 44 h 67"/>
                  <a:gd name="T10" fmla="*/ 44 w 58"/>
                  <a:gd name="T11" fmla="*/ 55 h 67"/>
                  <a:gd name="T12" fmla="*/ 49 w 58"/>
                  <a:gd name="T13" fmla="*/ 62 h 67"/>
                  <a:gd name="T14" fmla="*/ 54 w 58"/>
                  <a:gd name="T15" fmla="*/ 67 h 67"/>
                  <a:gd name="T16" fmla="*/ 56 w 58"/>
                  <a:gd name="T17" fmla="*/ 67 h 67"/>
                  <a:gd name="T18" fmla="*/ 58 w 58"/>
                  <a:gd name="T19" fmla="*/ 67 h 67"/>
                  <a:gd name="T20" fmla="*/ 51 w 58"/>
                  <a:gd name="T21" fmla="*/ 56 h 67"/>
                  <a:gd name="T22" fmla="*/ 5 w 58"/>
                  <a:gd name="T23" fmla="*/ 4 h 67"/>
                  <a:gd name="T24" fmla="*/ 1 w 58"/>
                  <a:gd name="T25" fmla="*/ 0 h 67"/>
                  <a:gd name="T26" fmla="*/ 0 w 58"/>
                  <a:gd name="T27" fmla="*/ 4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67"/>
                  <a:gd name="T44" fmla="*/ 58 w 58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67">
                    <a:moveTo>
                      <a:pt x="0" y="4"/>
                    </a:moveTo>
                    <a:lnTo>
                      <a:pt x="8" y="12"/>
                    </a:lnTo>
                    <a:lnTo>
                      <a:pt x="17" y="23"/>
                    </a:lnTo>
                    <a:lnTo>
                      <a:pt x="26" y="33"/>
                    </a:lnTo>
                    <a:lnTo>
                      <a:pt x="35" y="44"/>
                    </a:lnTo>
                    <a:lnTo>
                      <a:pt x="44" y="55"/>
                    </a:lnTo>
                    <a:lnTo>
                      <a:pt x="49" y="62"/>
                    </a:lnTo>
                    <a:lnTo>
                      <a:pt x="54" y="67"/>
                    </a:lnTo>
                    <a:lnTo>
                      <a:pt x="56" y="67"/>
                    </a:lnTo>
                    <a:lnTo>
                      <a:pt x="58" y="67"/>
                    </a:lnTo>
                    <a:lnTo>
                      <a:pt x="51" y="56"/>
                    </a:lnTo>
                    <a:lnTo>
                      <a:pt x="5" y="4"/>
                    </a:ln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5" name="Freeform 469"/>
              <p:cNvSpPr>
                <a:spLocks/>
              </p:cNvSpPr>
              <p:nvPr/>
            </p:nvSpPr>
            <p:spPr bwMode="auto">
              <a:xfrm>
                <a:off x="574" y="1431"/>
                <a:ext cx="15" cy="19"/>
              </a:xfrm>
              <a:custGeom>
                <a:avLst/>
                <a:gdLst>
                  <a:gd name="T0" fmla="*/ 11 w 15"/>
                  <a:gd name="T1" fmla="*/ 19 h 19"/>
                  <a:gd name="T2" fmla="*/ 15 w 15"/>
                  <a:gd name="T3" fmla="*/ 7 h 19"/>
                  <a:gd name="T4" fmla="*/ 2 w 15"/>
                  <a:gd name="T5" fmla="*/ 0 h 19"/>
                  <a:gd name="T6" fmla="*/ 0 w 15"/>
                  <a:gd name="T7" fmla="*/ 8 h 19"/>
                  <a:gd name="T8" fmla="*/ 2 w 15"/>
                  <a:gd name="T9" fmla="*/ 10 h 19"/>
                  <a:gd name="T10" fmla="*/ 4 w 15"/>
                  <a:gd name="T11" fmla="*/ 3 h 19"/>
                  <a:gd name="T12" fmla="*/ 6 w 15"/>
                  <a:gd name="T13" fmla="*/ 3 h 19"/>
                  <a:gd name="T14" fmla="*/ 13 w 15"/>
                  <a:gd name="T15" fmla="*/ 7 h 19"/>
                  <a:gd name="T16" fmla="*/ 13 w 15"/>
                  <a:gd name="T17" fmla="*/ 8 h 19"/>
                  <a:gd name="T18" fmla="*/ 11 w 15"/>
                  <a:gd name="T19" fmla="*/ 15 h 19"/>
                  <a:gd name="T20" fmla="*/ 9 w 15"/>
                  <a:gd name="T21" fmla="*/ 17 h 19"/>
                  <a:gd name="T22" fmla="*/ 11 w 15"/>
                  <a:gd name="T23" fmla="*/ 1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"/>
                  <a:gd name="T37" fmla="*/ 0 h 19"/>
                  <a:gd name="T38" fmla="*/ 15 w 1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" h="19">
                    <a:moveTo>
                      <a:pt x="11" y="19"/>
                    </a:moveTo>
                    <a:lnTo>
                      <a:pt x="15" y="7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13" y="7"/>
                    </a:lnTo>
                    <a:lnTo>
                      <a:pt x="13" y="8"/>
                    </a:lnTo>
                    <a:lnTo>
                      <a:pt x="11" y="15"/>
                    </a:lnTo>
                    <a:lnTo>
                      <a:pt x="9" y="17"/>
                    </a:lnTo>
                    <a:lnTo>
                      <a:pt x="11" y="19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6" name="Freeform 470"/>
              <p:cNvSpPr>
                <a:spLocks/>
              </p:cNvSpPr>
              <p:nvPr/>
            </p:nvSpPr>
            <p:spPr bwMode="auto">
              <a:xfrm>
                <a:off x="436" y="1320"/>
                <a:ext cx="212" cy="202"/>
              </a:xfrm>
              <a:custGeom>
                <a:avLst/>
                <a:gdLst>
                  <a:gd name="T0" fmla="*/ 0 w 212"/>
                  <a:gd name="T1" fmla="*/ 2 h 202"/>
                  <a:gd name="T2" fmla="*/ 8 w 212"/>
                  <a:gd name="T3" fmla="*/ 7 h 202"/>
                  <a:gd name="T4" fmla="*/ 17 w 212"/>
                  <a:gd name="T5" fmla="*/ 14 h 202"/>
                  <a:gd name="T6" fmla="*/ 21 w 212"/>
                  <a:gd name="T7" fmla="*/ 17 h 202"/>
                  <a:gd name="T8" fmla="*/ 26 w 212"/>
                  <a:gd name="T9" fmla="*/ 23 h 202"/>
                  <a:gd name="T10" fmla="*/ 33 w 212"/>
                  <a:gd name="T11" fmla="*/ 28 h 202"/>
                  <a:gd name="T12" fmla="*/ 40 w 212"/>
                  <a:gd name="T13" fmla="*/ 33 h 202"/>
                  <a:gd name="T14" fmla="*/ 47 w 212"/>
                  <a:gd name="T15" fmla="*/ 38 h 202"/>
                  <a:gd name="T16" fmla="*/ 52 w 212"/>
                  <a:gd name="T17" fmla="*/ 44 h 202"/>
                  <a:gd name="T18" fmla="*/ 59 w 212"/>
                  <a:gd name="T19" fmla="*/ 49 h 202"/>
                  <a:gd name="T20" fmla="*/ 66 w 212"/>
                  <a:gd name="T21" fmla="*/ 56 h 202"/>
                  <a:gd name="T22" fmla="*/ 72 w 212"/>
                  <a:gd name="T23" fmla="*/ 61 h 202"/>
                  <a:gd name="T24" fmla="*/ 79 w 212"/>
                  <a:gd name="T25" fmla="*/ 67 h 202"/>
                  <a:gd name="T26" fmla="*/ 86 w 212"/>
                  <a:gd name="T27" fmla="*/ 74 h 202"/>
                  <a:gd name="T28" fmla="*/ 91 w 212"/>
                  <a:gd name="T29" fmla="*/ 79 h 202"/>
                  <a:gd name="T30" fmla="*/ 96 w 212"/>
                  <a:gd name="T31" fmla="*/ 84 h 202"/>
                  <a:gd name="T32" fmla="*/ 103 w 212"/>
                  <a:gd name="T33" fmla="*/ 91 h 202"/>
                  <a:gd name="T34" fmla="*/ 109 w 212"/>
                  <a:gd name="T35" fmla="*/ 97 h 202"/>
                  <a:gd name="T36" fmla="*/ 114 w 212"/>
                  <a:gd name="T37" fmla="*/ 100 h 202"/>
                  <a:gd name="T38" fmla="*/ 117 w 212"/>
                  <a:gd name="T39" fmla="*/ 104 h 202"/>
                  <a:gd name="T40" fmla="*/ 121 w 212"/>
                  <a:gd name="T41" fmla="*/ 107 h 202"/>
                  <a:gd name="T42" fmla="*/ 126 w 212"/>
                  <a:gd name="T43" fmla="*/ 111 h 202"/>
                  <a:gd name="T44" fmla="*/ 170 w 212"/>
                  <a:gd name="T45" fmla="*/ 158 h 202"/>
                  <a:gd name="T46" fmla="*/ 177 w 212"/>
                  <a:gd name="T47" fmla="*/ 163 h 202"/>
                  <a:gd name="T48" fmla="*/ 188 w 212"/>
                  <a:gd name="T49" fmla="*/ 174 h 202"/>
                  <a:gd name="T50" fmla="*/ 197 w 212"/>
                  <a:gd name="T51" fmla="*/ 184 h 202"/>
                  <a:gd name="T52" fmla="*/ 212 w 212"/>
                  <a:gd name="T53" fmla="*/ 202 h 202"/>
                  <a:gd name="T54" fmla="*/ 211 w 212"/>
                  <a:gd name="T55" fmla="*/ 202 h 202"/>
                  <a:gd name="T56" fmla="*/ 212 w 212"/>
                  <a:gd name="T57" fmla="*/ 200 h 202"/>
                  <a:gd name="T58" fmla="*/ 205 w 212"/>
                  <a:gd name="T59" fmla="*/ 193 h 202"/>
                  <a:gd name="T60" fmla="*/ 188 w 212"/>
                  <a:gd name="T61" fmla="*/ 172 h 202"/>
                  <a:gd name="T62" fmla="*/ 177 w 212"/>
                  <a:gd name="T63" fmla="*/ 162 h 202"/>
                  <a:gd name="T64" fmla="*/ 135 w 212"/>
                  <a:gd name="T65" fmla="*/ 119 h 202"/>
                  <a:gd name="T66" fmla="*/ 110 w 212"/>
                  <a:gd name="T67" fmla="*/ 95 h 202"/>
                  <a:gd name="T68" fmla="*/ 105 w 212"/>
                  <a:gd name="T69" fmla="*/ 91 h 202"/>
                  <a:gd name="T70" fmla="*/ 100 w 212"/>
                  <a:gd name="T71" fmla="*/ 86 h 202"/>
                  <a:gd name="T72" fmla="*/ 95 w 212"/>
                  <a:gd name="T73" fmla="*/ 82 h 202"/>
                  <a:gd name="T74" fmla="*/ 89 w 212"/>
                  <a:gd name="T75" fmla="*/ 75 h 202"/>
                  <a:gd name="T76" fmla="*/ 86 w 212"/>
                  <a:gd name="T77" fmla="*/ 72 h 202"/>
                  <a:gd name="T78" fmla="*/ 79 w 212"/>
                  <a:gd name="T79" fmla="*/ 67 h 202"/>
                  <a:gd name="T80" fmla="*/ 73 w 212"/>
                  <a:gd name="T81" fmla="*/ 61 h 202"/>
                  <a:gd name="T82" fmla="*/ 68 w 212"/>
                  <a:gd name="T83" fmla="*/ 58 h 202"/>
                  <a:gd name="T84" fmla="*/ 65 w 212"/>
                  <a:gd name="T85" fmla="*/ 53 h 202"/>
                  <a:gd name="T86" fmla="*/ 59 w 212"/>
                  <a:gd name="T87" fmla="*/ 47 h 202"/>
                  <a:gd name="T88" fmla="*/ 52 w 212"/>
                  <a:gd name="T89" fmla="*/ 44 h 202"/>
                  <a:gd name="T90" fmla="*/ 47 w 212"/>
                  <a:gd name="T91" fmla="*/ 38 h 202"/>
                  <a:gd name="T92" fmla="*/ 42 w 212"/>
                  <a:gd name="T93" fmla="*/ 35 h 202"/>
                  <a:gd name="T94" fmla="*/ 36 w 212"/>
                  <a:gd name="T95" fmla="*/ 30 h 202"/>
                  <a:gd name="T96" fmla="*/ 31 w 212"/>
                  <a:gd name="T97" fmla="*/ 26 h 202"/>
                  <a:gd name="T98" fmla="*/ 26 w 212"/>
                  <a:gd name="T99" fmla="*/ 21 h 202"/>
                  <a:gd name="T100" fmla="*/ 21 w 212"/>
                  <a:gd name="T101" fmla="*/ 16 h 202"/>
                  <a:gd name="T102" fmla="*/ 17 w 212"/>
                  <a:gd name="T103" fmla="*/ 14 h 202"/>
                  <a:gd name="T104" fmla="*/ 7 w 212"/>
                  <a:gd name="T105" fmla="*/ 3 h 202"/>
                  <a:gd name="T106" fmla="*/ 0 w 212"/>
                  <a:gd name="T107" fmla="*/ 0 h 202"/>
                  <a:gd name="T108" fmla="*/ 0 w 212"/>
                  <a:gd name="T109" fmla="*/ 2 h 20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12"/>
                  <a:gd name="T166" fmla="*/ 0 h 202"/>
                  <a:gd name="T167" fmla="*/ 212 w 212"/>
                  <a:gd name="T168" fmla="*/ 202 h 20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12" h="202">
                    <a:moveTo>
                      <a:pt x="0" y="2"/>
                    </a:moveTo>
                    <a:lnTo>
                      <a:pt x="8" y="7"/>
                    </a:lnTo>
                    <a:lnTo>
                      <a:pt x="17" y="14"/>
                    </a:lnTo>
                    <a:lnTo>
                      <a:pt x="21" y="17"/>
                    </a:lnTo>
                    <a:lnTo>
                      <a:pt x="26" y="23"/>
                    </a:lnTo>
                    <a:lnTo>
                      <a:pt x="33" y="28"/>
                    </a:lnTo>
                    <a:lnTo>
                      <a:pt x="40" y="33"/>
                    </a:lnTo>
                    <a:lnTo>
                      <a:pt x="47" y="38"/>
                    </a:lnTo>
                    <a:lnTo>
                      <a:pt x="52" y="44"/>
                    </a:lnTo>
                    <a:lnTo>
                      <a:pt x="59" y="49"/>
                    </a:lnTo>
                    <a:lnTo>
                      <a:pt x="66" y="56"/>
                    </a:lnTo>
                    <a:lnTo>
                      <a:pt x="72" y="61"/>
                    </a:lnTo>
                    <a:lnTo>
                      <a:pt x="79" y="67"/>
                    </a:lnTo>
                    <a:lnTo>
                      <a:pt x="86" y="74"/>
                    </a:lnTo>
                    <a:lnTo>
                      <a:pt x="91" y="79"/>
                    </a:lnTo>
                    <a:lnTo>
                      <a:pt x="96" y="84"/>
                    </a:lnTo>
                    <a:lnTo>
                      <a:pt x="103" y="91"/>
                    </a:lnTo>
                    <a:lnTo>
                      <a:pt x="109" y="97"/>
                    </a:lnTo>
                    <a:lnTo>
                      <a:pt x="114" y="100"/>
                    </a:lnTo>
                    <a:lnTo>
                      <a:pt x="117" y="104"/>
                    </a:lnTo>
                    <a:lnTo>
                      <a:pt x="121" y="107"/>
                    </a:lnTo>
                    <a:lnTo>
                      <a:pt x="126" y="111"/>
                    </a:lnTo>
                    <a:lnTo>
                      <a:pt x="170" y="158"/>
                    </a:lnTo>
                    <a:lnTo>
                      <a:pt x="177" y="163"/>
                    </a:lnTo>
                    <a:lnTo>
                      <a:pt x="188" y="174"/>
                    </a:lnTo>
                    <a:lnTo>
                      <a:pt x="197" y="184"/>
                    </a:lnTo>
                    <a:lnTo>
                      <a:pt x="212" y="202"/>
                    </a:lnTo>
                    <a:lnTo>
                      <a:pt x="211" y="202"/>
                    </a:lnTo>
                    <a:lnTo>
                      <a:pt x="212" y="200"/>
                    </a:lnTo>
                    <a:lnTo>
                      <a:pt x="205" y="193"/>
                    </a:lnTo>
                    <a:lnTo>
                      <a:pt x="188" y="172"/>
                    </a:lnTo>
                    <a:lnTo>
                      <a:pt x="177" y="162"/>
                    </a:lnTo>
                    <a:lnTo>
                      <a:pt x="135" y="119"/>
                    </a:lnTo>
                    <a:lnTo>
                      <a:pt x="110" y="95"/>
                    </a:lnTo>
                    <a:lnTo>
                      <a:pt x="105" y="91"/>
                    </a:lnTo>
                    <a:lnTo>
                      <a:pt x="100" y="86"/>
                    </a:lnTo>
                    <a:lnTo>
                      <a:pt x="95" y="82"/>
                    </a:lnTo>
                    <a:lnTo>
                      <a:pt x="89" y="75"/>
                    </a:lnTo>
                    <a:lnTo>
                      <a:pt x="86" y="72"/>
                    </a:lnTo>
                    <a:lnTo>
                      <a:pt x="79" y="67"/>
                    </a:lnTo>
                    <a:lnTo>
                      <a:pt x="73" y="61"/>
                    </a:lnTo>
                    <a:lnTo>
                      <a:pt x="68" y="58"/>
                    </a:lnTo>
                    <a:lnTo>
                      <a:pt x="65" y="53"/>
                    </a:lnTo>
                    <a:lnTo>
                      <a:pt x="59" y="47"/>
                    </a:lnTo>
                    <a:lnTo>
                      <a:pt x="52" y="44"/>
                    </a:lnTo>
                    <a:lnTo>
                      <a:pt x="47" y="38"/>
                    </a:lnTo>
                    <a:lnTo>
                      <a:pt x="42" y="35"/>
                    </a:lnTo>
                    <a:lnTo>
                      <a:pt x="36" y="30"/>
                    </a:lnTo>
                    <a:lnTo>
                      <a:pt x="31" y="26"/>
                    </a:lnTo>
                    <a:lnTo>
                      <a:pt x="26" y="21"/>
                    </a:lnTo>
                    <a:lnTo>
                      <a:pt x="21" y="16"/>
                    </a:lnTo>
                    <a:lnTo>
                      <a:pt x="17" y="14"/>
                    </a:lnTo>
                    <a:lnTo>
                      <a:pt x="7" y="3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7" name="Freeform 471"/>
              <p:cNvSpPr>
                <a:spLocks/>
              </p:cNvSpPr>
              <p:nvPr/>
            </p:nvSpPr>
            <p:spPr bwMode="auto">
              <a:xfrm>
                <a:off x="436" y="1322"/>
                <a:ext cx="212" cy="204"/>
              </a:xfrm>
              <a:custGeom>
                <a:avLst/>
                <a:gdLst>
                  <a:gd name="T0" fmla="*/ 0 w 212"/>
                  <a:gd name="T1" fmla="*/ 1 h 204"/>
                  <a:gd name="T2" fmla="*/ 7 w 212"/>
                  <a:gd name="T3" fmla="*/ 7 h 204"/>
                  <a:gd name="T4" fmla="*/ 15 w 212"/>
                  <a:gd name="T5" fmla="*/ 14 h 204"/>
                  <a:gd name="T6" fmla="*/ 22 w 212"/>
                  <a:gd name="T7" fmla="*/ 21 h 204"/>
                  <a:gd name="T8" fmla="*/ 29 w 212"/>
                  <a:gd name="T9" fmla="*/ 26 h 204"/>
                  <a:gd name="T10" fmla="*/ 38 w 212"/>
                  <a:gd name="T11" fmla="*/ 33 h 204"/>
                  <a:gd name="T12" fmla="*/ 45 w 212"/>
                  <a:gd name="T13" fmla="*/ 38 h 204"/>
                  <a:gd name="T14" fmla="*/ 52 w 212"/>
                  <a:gd name="T15" fmla="*/ 45 h 204"/>
                  <a:gd name="T16" fmla="*/ 61 w 212"/>
                  <a:gd name="T17" fmla="*/ 52 h 204"/>
                  <a:gd name="T18" fmla="*/ 68 w 212"/>
                  <a:gd name="T19" fmla="*/ 59 h 204"/>
                  <a:gd name="T20" fmla="*/ 75 w 212"/>
                  <a:gd name="T21" fmla="*/ 65 h 204"/>
                  <a:gd name="T22" fmla="*/ 82 w 212"/>
                  <a:gd name="T23" fmla="*/ 72 h 204"/>
                  <a:gd name="T24" fmla="*/ 89 w 212"/>
                  <a:gd name="T25" fmla="*/ 79 h 204"/>
                  <a:gd name="T26" fmla="*/ 96 w 212"/>
                  <a:gd name="T27" fmla="*/ 86 h 204"/>
                  <a:gd name="T28" fmla="*/ 103 w 212"/>
                  <a:gd name="T29" fmla="*/ 91 h 204"/>
                  <a:gd name="T30" fmla="*/ 112 w 212"/>
                  <a:gd name="T31" fmla="*/ 100 h 204"/>
                  <a:gd name="T32" fmla="*/ 119 w 212"/>
                  <a:gd name="T33" fmla="*/ 107 h 204"/>
                  <a:gd name="T34" fmla="*/ 126 w 212"/>
                  <a:gd name="T35" fmla="*/ 112 h 204"/>
                  <a:gd name="T36" fmla="*/ 133 w 212"/>
                  <a:gd name="T37" fmla="*/ 121 h 204"/>
                  <a:gd name="T38" fmla="*/ 140 w 212"/>
                  <a:gd name="T39" fmla="*/ 126 h 204"/>
                  <a:gd name="T40" fmla="*/ 147 w 212"/>
                  <a:gd name="T41" fmla="*/ 133 h 204"/>
                  <a:gd name="T42" fmla="*/ 154 w 212"/>
                  <a:gd name="T43" fmla="*/ 142 h 204"/>
                  <a:gd name="T44" fmla="*/ 161 w 212"/>
                  <a:gd name="T45" fmla="*/ 147 h 204"/>
                  <a:gd name="T46" fmla="*/ 168 w 212"/>
                  <a:gd name="T47" fmla="*/ 156 h 204"/>
                  <a:gd name="T48" fmla="*/ 175 w 212"/>
                  <a:gd name="T49" fmla="*/ 161 h 204"/>
                  <a:gd name="T50" fmla="*/ 179 w 212"/>
                  <a:gd name="T51" fmla="*/ 167 h 204"/>
                  <a:gd name="T52" fmla="*/ 182 w 212"/>
                  <a:gd name="T53" fmla="*/ 170 h 204"/>
                  <a:gd name="T54" fmla="*/ 188 w 212"/>
                  <a:gd name="T55" fmla="*/ 175 h 204"/>
                  <a:gd name="T56" fmla="*/ 191 w 212"/>
                  <a:gd name="T57" fmla="*/ 179 h 204"/>
                  <a:gd name="T58" fmla="*/ 195 w 212"/>
                  <a:gd name="T59" fmla="*/ 184 h 204"/>
                  <a:gd name="T60" fmla="*/ 200 w 212"/>
                  <a:gd name="T61" fmla="*/ 188 h 204"/>
                  <a:gd name="T62" fmla="*/ 202 w 212"/>
                  <a:gd name="T63" fmla="*/ 193 h 204"/>
                  <a:gd name="T64" fmla="*/ 207 w 212"/>
                  <a:gd name="T65" fmla="*/ 197 h 204"/>
                  <a:gd name="T66" fmla="*/ 211 w 212"/>
                  <a:gd name="T67" fmla="*/ 202 h 204"/>
                  <a:gd name="T68" fmla="*/ 211 w 212"/>
                  <a:gd name="T69" fmla="*/ 204 h 204"/>
                  <a:gd name="T70" fmla="*/ 212 w 212"/>
                  <a:gd name="T71" fmla="*/ 200 h 204"/>
                  <a:gd name="T72" fmla="*/ 197 w 212"/>
                  <a:gd name="T73" fmla="*/ 182 h 204"/>
                  <a:gd name="T74" fmla="*/ 188 w 212"/>
                  <a:gd name="T75" fmla="*/ 172 h 204"/>
                  <a:gd name="T76" fmla="*/ 177 w 212"/>
                  <a:gd name="T77" fmla="*/ 161 h 204"/>
                  <a:gd name="T78" fmla="*/ 170 w 212"/>
                  <a:gd name="T79" fmla="*/ 156 h 204"/>
                  <a:gd name="T80" fmla="*/ 126 w 212"/>
                  <a:gd name="T81" fmla="*/ 109 h 204"/>
                  <a:gd name="T82" fmla="*/ 121 w 212"/>
                  <a:gd name="T83" fmla="*/ 105 h 204"/>
                  <a:gd name="T84" fmla="*/ 117 w 212"/>
                  <a:gd name="T85" fmla="*/ 102 h 204"/>
                  <a:gd name="T86" fmla="*/ 114 w 212"/>
                  <a:gd name="T87" fmla="*/ 98 h 204"/>
                  <a:gd name="T88" fmla="*/ 109 w 212"/>
                  <a:gd name="T89" fmla="*/ 95 h 204"/>
                  <a:gd name="T90" fmla="*/ 103 w 212"/>
                  <a:gd name="T91" fmla="*/ 89 h 204"/>
                  <a:gd name="T92" fmla="*/ 96 w 212"/>
                  <a:gd name="T93" fmla="*/ 82 h 204"/>
                  <a:gd name="T94" fmla="*/ 91 w 212"/>
                  <a:gd name="T95" fmla="*/ 77 h 204"/>
                  <a:gd name="T96" fmla="*/ 86 w 212"/>
                  <a:gd name="T97" fmla="*/ 72 h 204"/>
                  <a:gd name="T98" fmla="*/ 79 w 212"/>
                  <a:gd name="T99" fmla="*/ 65 h 204"/>
                  <a:gd name="T100" fmla="*/ 72 w 212"/>
                  <a:gd name="T101" fmla="*/ 59 h 204"/>
                  <a:gd name="T102" fmla="*/ 66 w 212"/>
                  <a:gd name="T103" fmla="*/ 54 h 204"/>
                  <a:gd name="T104" fmla="*/ 59 w 212"/>
                  <a:gd name="T105" fmla="*/ 47 h 204"/>
                  <a:gd name="T106" fmla="*/ 47 w 212"/>
                  <a:gd name="T107" fmla="*/ 36 h 204"/>
                  <a:gd name="T108" fmla="*/ 40 w 212"/>
                  <a:gd name="T109" fmla="*/ 31 h 204"/>
                  <a:gd name="T110" fmla="*/ 33 w 212"/>
                  <a:gd name="T111" fmla="*/ 26 h 204"/>
                  <a:gd name="T112" fmla="*/ 26 w 212"/>
                  <a:gd name="T113" fmla="*/ 21 h 204"/>
                  <a:gd name="T114" fmla="*/ 21 w 212"/>
                  <a:gd name="T115" fmla="*/ 15 h 204"/>
                  <a:gd name="T116" fmla="*/ 8 w 212"/>
                  <a:gd name="T117" fmla="*/ 5 h 204"/>
                  <a:gd name="T118" fmla="*/ 0 w 212"/>
                  <a:gd name="T119" fmla="*/ 0 h 204"/>
                  <a:gd name="T120" fmla="*/ 0 w 212"/>
                  <a:gd name="T121" fmla="*/ 1 h 20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12"/>
                  <a:gd name="T184" fmla="*/ 0 h 204"/>
                  <a:gd name="T185" fmla="*/ 212 w 212"/>
                  <a:gd name="T186" fmla="*/ 204 h 204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12" h="204">
                    <a:moveTo>
                      <a:pt x="0" y="1"/>
                    </a:moveTo>
                    <a:lnTo>
                      <a:pt x="7" y="7"/>
                    </a:lnTo>
                    <a:lnTo>
                      <a:pt x="15" y="14"/>
                    </a:lnTo>
                    <a:lnTo>
                      <a:pt x="22" y="21"/>
                    </a:lnTo>
                    <a:lnTo>
                      <a:pt x="29" y="26"/>
                    </a:lnTo>
                    <a:lnTo>
                      <a:pt x="38" y="33"/>
                    </a:lnTo>
                    <a:lnTo>
                      <a:pt x="45" y="38"/>
                    </a:lnTo>
                    <a:lnTo>
                      <a:pt x="52" y="45"/>
                    </a:lnTo>
                    <a:lnTo>
                      <a:pt x="61" y="52"/>
                    </a:lnTo>
                    <a:lnTo>
                      <a:pt x="68" y="59"/>
                    </a:lnTo>
                    <a:lnTo>
                      <a:pt x="75" y="65"/>
                    </a:lnTo>
                    <a:lnTo>
                      <a:pt x="82" y="72"/>
                    </a:lnTo>
                    <a:lnTo>
                      <a:pt x="89" y="79"/>
                    </a:lnTo>
                    <a:lnTo>
                      <a:pt x="96" y="86"/>
                    </a:lnTo>
                    <a:lnTo>
                      <a:pt x="103" y="91"/>
                    </a:lnTo>
                    <a:lnTo>
                      <a:pt x="112" y="100"/>
                    </a:lnTo>
                    <a:lnTo>
                      <a:pt x="119" y="107"/>
                    </a:lnTo>
                    <a:lnTo>
                      <a:pt x="126" y="112"/>
                    </a:lnTo>
                    <a:lnTo>
                      <a:pt x="133" y="121"/>
                    </a:lnTo>
                    <a:lnTo>
                      <a:pt x="140" y="126"/>
                    </a:lnTo>
                    <a:lnTo>
                      <a:pt x="147" y="133"/>
                    </a:lnTo>
                    <a:lnTo>
                      <a:pt x="154" y="142"/>
                    </a:lnTo>
                    <a:lnTo>
                      <a:pt x="161" y="147"/>
                    </a:lnTo>
                    <a:lnTo>
                      <a:pt x="168" y="156"/>
                    </a:lnTo>
                    <a:lnTo>
                      <a:pt x="175" y="161"/>
                    </a:lnTo>
                    <a:lnTo>
                      <a:pt x="179" y="167"/>
                    </a:lnTo>
                    <a:lnTo>
                      <a:pt x="182" y="170"/>
                    </a:lnTo>
                    <a:lnTo>
                      <a:pt x="188" y="175"/>
                    </a:lnTo>
                    <a:lnTo>
                      <a:pt x="191" y="179"/>
                    </a:lnTo>
                    <a:lnTo>
                      <a:pt x="195" y="184"/>
                    </a:lnTo>
                    <a:lnTo>
                      <a:pt x="200" y="188"/>
                    </a:lnTo>
                    <a:lnTo>
                      <a:pt x="202" y="193"/>
                    </a:lnTo>
                    <a:lnTo>
                      <a:pt x="207" y="197"/>
                    </a:lnTo>
                    <a:lnTo>
                      <a:pt x="211" y="202"/>
                    </a:lnTo>
                    <a:lnTo>
                      <a:pt x="211" y="204"/>
                    </a:lnTo>
                    <a:lnTo>
                      <a:pt x="212" y="200"/>
                    </a:lnTo>
                    <a:lnTo>
                      <a:pt x="197" y="182"/>
                    </a:lnTo>
                    <a:lnTo>
                      <a:pt x="188" y="172"/>
                    </a:lnTo>
                    <a:lnTo>
                      <a:pt x="177" y="161"/>
                    </a:lnTo>
                    <a:lnTo>
                      <a:pt x="170" y="156"/>
                    </a:lnTo>
                    <a:lnTo>
                      <a:pt x="126" y="109"/>
                    </a:lnTo>
                    <a:lnTo>
                      <a:pt x="121" y="105"/>
                    </a:lnTo>
                    <a:lnTo>
                      <a:pt x="117" y="102"/>
                    </a:lnTo>
                    <a:lnTo>
                      <a:pt x="114" y="98"/>
                    </a:lnTo>
                    <a:lnTo>
                      <a:pt x="109" y="95"/>
                    </a:lnTo>
                    <a:lnTo>
                      <a:pt x="103" y="89"/>
                    </a:lnTo>
                    <a:lnTo>
                      <a:pt x="96" y="82"/>
                    </a:lnTo>
                    <a:lnTo>
                      <a:pt x="91" y="77"/>
                    </a:lnTo>
                    <a:lnTo>
                      <a:pt x="86" y="72"/>
                    </a:lnTo>
                    <a:lnTo>
                      <a:pt x="79" y="65"/>
                    </a:lnTo>
                    <a:lnTo>
                      <a:pt x="72" y="59"/>
                    </a:lnTo>
                    <a:lnTo>
                      <a:pt x="66" y="54"/>
                    </a:lnTo>
                    <a:lnTo>
                      <a:pt x="59" y="47"/>
                    </a:lnTo>
                    <a:lnTo>
                      <a:pt x="47" y="36"/>
                    </a:lnTo>
                    <a:lnTo>
                      <a:pt x="40" y="31"/>
                    </a:lnTo>
                    <a:lnTo>
                      <a:pt x="33" y="26"/>
                    </a:lnTo>
                    <a:lnTo>
                      <a:pt x="26" y="21"/>
                    </a:lnTo>
                    <a:lnTo>
                      <a:pt x="21" y="15"/>
                    </a:lnTo>
                    <a:lnTo>
                      <a:pt x="8" y="5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8" name="Freeform 472"/>
              <p:cNvSpPr>
                <a:spLocks/>
              </p:cNvSpPr>
              <p:nvPr/>
            </p:nvSpPr>
            <p:spPr bwMode="auto">
              <a:xfrm>
                <a:off x="800" y="1708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39" name="Freeform 473"/>
              <p:cNvSpPr>
                <a:spLocks/>
              </p:cNvSpPr>
              <p:nvPr/>
            </p:nvSpPr>
            <p:spPr bwMode="auto">
              <a:xfrm>
                <a:off x="356" y="145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40" name="Line 474"/>
              <p:cNvSpPr>
                <a:spLocks noChangeShapeType="1"/>
              </p:cNvSpPr>
              <p:nvPr/>
            </p:nvSpPr>
            <p:spPr bwMode="auto">
              <a:xfrm flipH="1" flipV="1">
                <a:off x="793" y="1705"/>
                <a:ext cx="7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1" name="Line 475"/>
              <p:cNvSpPr>
                <a:spLocks noChangeShapeType="1"/>
              </p:cNvSpPr>
              <p:nvPr/>
            </p:nvSpPr>
            <p:spPr bwMode="auto">
              <a:xfrm flipH="1" flipV="1">
                <a:off x="786" y="17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2" name="Line 476"/>
              <p:cNvSpPr>
                <a:spLocks noChangeShapeType="1"/>
              </p:cNvSpPr>
              <p:nvPr/>
            </p:nvSpPr>
            <p:spPr bwMode="auto">
              <a:xfrm flipH="1" flipV="1">
                <a:off x="775" y="1694"/>
                <a:ext cx="7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3" name="Line 477"/>
              <p:cNvSpPr>
                <a:spLocks noChangeShapeType="1"/>
              </p:cNvSpPr>
              <p:nvPr/>
            </p:nvSpPr>
            <p:spPr bwMode="auto">
              <a:xfrm flipH="1" flipV="1">
                <a:off x="757" y="1686"/>
                <a:ext cx="7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4" name="Line 478"/>
              <p:cNvSpPr>
                <a:spLocks noChangeShapeType="1"/>
              </p:cNvSpPr>
              <p:nvPr/>
            </p:nvSpPr>
            <p:spPr bwMode="auto">
              <a:xfrm flipH="1" flipV="1">
                <a:off x="742" y="1675"/>
                <a:ext cx="5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5" name="Line 479"/>
              <p:cNvSpPr>
                <a:spLocks noChangeShapeType="1"/>
              </p:cNvSpPr>
              <p:nvPr/>
            </p:nvSpPr>
            <p:spPr bwMode="auto">
              <a:xfrm flipH="1" flipV="1">
                <a:off x="724" y="1666"/>
                <a:ext cx="5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6" name="Line 480"/>
              <p:cNvSpPr>
                <a:spLocks noChangeShapeType="1"/>
              </p:cNvSpPr>
              <p:nvPr/>
            </p:nvSpPr>
            <p:spPr bwMode="auto">
              <a:xfrm flipV="1">
                <a:off x="717" y="16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7" name="Line 481"/>
              <p:cNvSpPr>
                <a:spLocks noChangeShapeType="1"/>
              </p:cNvSpPr>
              <p:nvPr/>
            </p:nvSpPr>
            <p:spPr bwMode="auto">
              <a:xfrm flipH="1" flipV="1">
                <a:off x="706" y="1654"/>
                <a:ext cx="6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8" name="Line 482"/>
              <p:cNvSpPr>
                <a:spLocks noChangeShapeType="1"/>
              </p:cNvSpPr>
              <p:nvPr/>
            </p:nvSpPr>
            <p:spPr bwMode="auto">
              <a:xfrm flipV="1">
                <a:off x="699" y="165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49" name="Line 483"/>
              <p:cNvSpPr>
                <a:spLocks noChangeShapeType="1"/>
              </p:cNvSpPr>
              <p:nvPr/>
            </p:nvSpPr>
            <p:spPr bwMode="auto">
              <a:xfrm flipH="1" flipV="1">
                <a:off x="689" y="1645"/>
                <a:ext cx="5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0" name="Line 484"/>
              <p:cNvSpPr>
                <a:spLocks noChangeShapeType="1"/>
              </p:cNvSpPr>
              <p:nvPr/>
            </p:nvSpPr>
            <p:spPr bwMode="auto">
              <a:xfrm flipH="1" flipV="1">
                <a:off x="671" y="1635"/>
                <a:ext cx="5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1" name="Line 485"/>
              <p:cNvSpPr>
                <a:spLocks noChangeShapeType="1"/>
              </p:cNvSpPr>
              <p:nvPr/>
            </p:nvSpPr>
            <p:spPr bwMode="auto">
              <a:xfrm flipV="1">
                <a:off x="664" y="16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2" name="Line 486"/>
              <p:cNvSpPr>
                <a:spLocks noChangeShapeType="1"/>
              </p:cNvSpPr>
              <p:nvPr/>
            </p:nvSpPr>
            <p:spPr bwMode="auto">
              <a:xfrm flipH="1" flipV="1">
                <a:off x="654" y="1624"/>
                <a:ext cx="5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3" name="Line 487"/>
              <p:cNvSpPr>
                <a:spLocks noChangeShapeType="1"/>
              </p:cNvSpPr>
              <p:nvPr/>
            </p:nvSpPr>
            <p:spPr bwMode="auto">
              <a:xfrm flipH="1">
                <a:off x="647" y="1622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4" name="Line 488"/>
              <p:cNvSpPr>
                <a:spLocks noChangeShapeType="1"/>
              </p:cNvSpPr>
              <p:nvPr/>
            </p:nvSpPr>
            <p:spPr bwMode="auto">
              <a:xfrm flipH="1" flipV="1">
                <a:off x="636" y="1615"/>
                <a:ext cx="5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5" name="Line 489"/>
              <p:cNvSpPr>
                <a:spLocks noChangeShapeType="1"/>
              </p:cNvSpPr>
              <p:nvPr/>
            </p:nvSpPr>
            <p:spPr bwMode="auto">
              <a:xfrm flipH="1" flipV="1">
                <a:off x="629" y="1610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6" name="Line 490"/>
              <p:cNvSpPr>
                <a:spLocks noChangeShapeType="1"/>
              </p:cNvSpPr>
              <p:nvPr/>
            </p:nvSpPr>
            <p:spPr bwMode="auto">
              <a:xfrm flipH="1" flipV="1">
                <a:off x="618" y="1605"/>
                <a:ext cx="6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7" name="Line 491"/>
              <p:cNvSpPr>
                <a:spLocks noChangeShapeType="1"/>
              </p:cNvSpPr>
              <p:nvPr/>
            </p:nvSpPr>
            <p:spPr bwMode="auto">
              <a:xfrm flipH="1">
                <a:off x="611" y="160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8" name="Line 492"/>
              <p:cNvSpPr>
                <a:spLocks noChangeShapeType="1"/>
              </p:cNvSpPr>
              <p:nvPr/>
            </p:nvSpPr>
            <p:spPr bwMode="auto">
              <a:xfrm flipH="1" flipV="1">
                <a:off x="601" y="1594"/>
                <a:ext cx="5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59" name="Line 493"/>
              <p:cNvSpPr>
                <a:spLocks noChangeShapeType="1"/>
              </p:cNvSpPr>
              <p:nvPr/>
            </p:nvSpPr>
            <p:spPr bwMode="auto">
              <a:xfrm flipH="1" flipV="1">
                <a:off x="594" y="159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0" name="Line 494"/>
              <p:cNvSpPr>
                <a:spLocks noChangeShapeType="1"/>
              </p:cNvSpPr>
              <p:nvPr/>
            </p:nvSpPr>
            <p:spPr bwMode="auto">
              <a:xfrm flipH="1" flipV="1">
                <a:off x="583" y="1584"/>
                <a:ext cx="6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1" name="Line 495"/>
              <p:cNvSpPr>
                <a:spLocks noChangeShapeType="1"/>
              </p:cNvSpPr>
              <p:nvPr/>
            </p:nvSpPr>
            <p:spPr bwMode="auto">
              <a:xfrm flipH="1" flipV="1">
                <a:off x="576" y="1580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2" name="Line 496"/>
              <p:cNvSpPr>
                <a:spLocks noChangeShapeType="1"/>
              </p:cNvSpPr>
              <p:nvPr/>
            </p:nvSpPr>
            <p:spPr bwMode="auto">
              <a:xfrm flipH="1" flipV="1">
                <a:off x="566" y="1575"/>
                <a:ext cx="5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3" name="Line 497"/>
              <p:cNvSpPr>
                <a:spLocks noChangeShapeType="1"/>
              </p:cNvSpPr>
              <p:nvPr/>
            </p:nvSpPr>
            <p:spPr bwMode="auto">
              <a:xfrm flipH="1">
                <a:off x="559" y="1571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4" name="Line 498"/>
              <p:cNvSpPr>
                <a:spLocks noChangeShapeType="1"/>
              </p:cNvSpPr>
              <p:nvPr/>
            </p:nvSpPr>
            <p:spPr bwMode="auto">
              <a:xfrm flipH="1" flipV="1">
                <a:off x="548" y="1564"/>
                <a:ext cx="5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5" name="Line 499"/>
              <p:cNvSpPr>
                <a:spLocks noChangeShapeType="1"/>
              </p:cNvSpPr>
              <p:nvPr/>
            </p:nvSpPr>
            <p:spPr bwMode="auto">
              <a:xfrm flipH="1">
                <a:off x="541" y="156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6" name="Line 500"/>
              <p:cNvSpPr>
                <a:spLocks noChangeShapeType="1"/>
              </p:cNvSpPr>
              <p:nvPr/>
            </p:nvSpPr>
            <p:spPr bwMode="auto">
              <a:xfrm flipH="1" flipV="1">
                <a:off x="531" y="1554"/>
                <a:ext cx="5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7" name="Line 501"/>
              <p:cNvSpPr>
                <a:spLocks noChangeShapeType="1"/>
              </p:cNvSpPr>
              <p:nvPr/>
            </p:nvSpPr>
            <p:spPr bwMode="auto">
              <a:xfrm flipH="1" flipV="1">
                <a:off x="523" y="1550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8" name="Line 502"/>
              <p:cNvSpPr>
                <a:spLocks noChangeShapeType="1"/>
              </p:cNvSpPr>
              <p:nvPr/>
            </p:nvSpPr>
            <p:spPr bwMode="auto">
              <a:xfrm flipH="1" flipV="1">
                <a:off x="513" y="1545"/>
                <a:ext cx="7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69" name="Line 503"/>
              <p:cNvSpPr>
                <a:spLocks noChangeShapeType="1"/>
              </p:cNvSpPr>
              <p:nvPr/>
            </p:nvSpPr>
            <p:spPr bwMode="auto">
              <a:xfrm flipH="1" flipV="1">
                <a:off x="506" y="154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0" name="Line 504"/>
              <p:cNvSpPr>
                <a:spLocks noChangeShapeType="1"/>
              </p:cNvSpPr>
              <p:nvPr/>
            </p:nvSpPr>
            <p:spPr bwMode="auto">
              <a:xfrm flipH="1" flipV="1">
                <a:off x="495" y="1534"/>
                <a:ext cx="7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1" name="Line 505"/>
              <p:cNvSpPr>
                <a:spLocks noChangeShapeType="1"/>
              </p:cNvSpPr>
              <p:nvPr/>
            </p:nvSpPr>
            <p:spPr bwMode="auto">
              <a:xfrm flipH="1">
                <a:off x="488" y="153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2" name="Line 506"/>
              <p:cNvSpPr>
                <a:spLocks noChangeShapeType="1"/>
              </p:cNvSpPr>
              <p:nvPr/>
            </p:nvSpPr>
            <p:spPr bwMode="auto">
              <a:xfrm flipH="1" flipV="1">
                <a:off x="478" y="1524"/>
                <a:ext cx="7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3" name="Line 507"/>
              <p:cNvSpPr>
                <a:spLocks noChangeShapeType="1"/>
              </p:cNvSpPr>
              <p:nvPr/>
            </p:nvSpPr>
            <p:spPr bwMode="auto">
              <a:xfrm flipH="1" flipV="1">
                <a:off x="471" y="152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4" name="Line 508"/>
              <p:cNvSpPr>
                <a:spLocks noChangeShapeType="1"/>
              </p:cNvSpPr>
              <p:nvPr/>
            </p:nvSpPr>
            <p:spPr bwMode="auto">
              <a:xfrm flipH="1" flipV="1">
                <a:off x="460" y="1513"/>
                <a:ext cx="7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5" name="Line 509"/>
              <p:cNvSpPr>
                <a:spLocks noChangeShapeType="1"/>
              </p:cNvSpPr>
              <p:nvPr/>
            </p:nvSpPr>
            <p:spPr bwMode="auto">
              <a:xfrm flipH="1" flipV="1">
                <a:off x="453" y="1510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6" name="Line 510"/>
              <p:cNvSpPr>
                <a:spLocks noChangeShapeType="1"/>
              </p:cNvSpPr>
              <p:nvPr/>
            </p:nvSpPr>
            <p:spPr bwMode="auto">
              <a:xfrm flipH="1" flipV="1">
                <a:off x="443" y="1504"/>
                <a:ext cx="7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7" name="Line 511"/>
              <p:cNvSpPr>
                <a:spLocks noChangeShapeType="1"/>
              </p:cNvSpPr>
              <p:nvPr/>
            </p:nvSpPr>
            <p:spPr bwMode="auto">
              <a:xfrm flipH="1" flipV="1">
                <a:off x="436" y="1499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8" name="Line 512"/>
              <p:cNvSpPr>
                <a:spLocks noChangeShapeType="1"/>
              </p:cNvSpPr>
              <p:nvPr/>
            </p:nvSpPr>
            <p:spPr bwMode="auto">
              <a:xfrm flipH="1" flipV="1">
                <a:off x="425" y="1492"/>
                <a:ext cx="7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79" name="Line 513"/>
              <p:cNvSpPr>
                <a:spLocks noChangeShapeType="1"/>
              </p:cNvSpPr>
              <p:nvPr/>
            </p:nvSpPr>
            <p:spPr bwMode="auto">
              <a:xfrm flipH="1">
                <a:off x="418" y="1490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0" name="Line 514"/>
              <p:cNvSpPr>
                <a:spLocks noChangeShapeType="1"/>
              </p:cNvSpPr>
              <p:nvPr/>
            </p:nvSpPr>
            <p:spPr bwMode="auto">
              <a:xfrm flipH="1" flipV="1">
                <a:off x="407" y="1483"/>
                <a:ext cx="7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1" name="Line 515"/>
              <p:cNvSpPr>
                <a:spLocks noChangeShapeType="1"/>
              </p:cNvSpPr>
              <p:nvPr/>
            </p:nvSpPr>
            <p:spPr bwMode="auto">
              <a:xfrm flipH="1" flipV="1">
                <a:off x="400" y="1480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2" name="Line 516"/>
              <p:cNvSpPr>
                <a:spLocks noChangeShapeType="1"/>
              </p:cNvSpPr>
              <p:nvPr/>
            </p:nvSpPr>
            <p:spPr bwMode="auto">
              <a:xfrm flipH="1" flipV="1">
                <a:off x="390" y="1473"/>
                <a:ext cx="7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3" name="Line 517"/>
              <p:cNvSpPr>
                <a:spLocks noChangeShapeType="1"/>
              </p:cNvSpPr>
              <p:nvPr/>
            </p:nvSpPr>
            <p:spPr bwMode="auto">
              <a:xfrm flipH="1" flipV="1">
                <a:off x="385" y="14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4" name="Line 518"/>
              <p:cNvSpPr>
                <a:spLocks noChangeShapeType="1"/>
              </p:cNvSpPr>
              <p:nvPr/>
            </p:nvSpPr>
            <p:spPr bwMode="auto">
              <a:xfrm flipH="1" flipV="1">
                <a:off x="372" y="1464"/>
                <a:ext cx="7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5" name="Line 519"/>
              <p:cNvSpPr>
                <a:spLocks noChangeShapeType="1"/>
              </p:cNvSpPr>
              <p:nvPr/>
            </p:nvSpPr>
            <p:spPr bwMode="auto">
              <a:xfrm flipH="1">
                <a:off x="367" y="146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6" name="Line 520"/>
              <p:cNvSpPr>
                <a:spLocks noChangeShapeType="1"/>
              </p:cNvSpPr>
              <p:nvPr/>
            </p:nvSpPr>
            <p:spPr bwMode="auto">
              <a:xfrm flipH="1" flipV="1">
                <a:off x="356" y="1455"/>
                <a:ext cx="6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7" name="Freeform 521"/>
              <p:cNvSpPr>
                <a:spLocks/>
              </p:cNvSpPr>
              <p:nvPr/>
            </p:nvSpPr>
            <p:spPr bwMode="auto">
              <a:xfrm>
                <a:off x="645" y="1511"/>
                <a:ext cx="5" cy="6"/>
              </a:xfrm>
              <a:custGeom>
                <a:avLst/>
                <a:gdLst>
                  <a:gd name="T0" fmla="*/ 5 w 5"/>
                  <a:gd name="T1" fmla="*/ 6 h 6"/>
                  <a:gd name="T2" fmla="*/ 2 w 5"/>
                  <a:gd name="T3" fmla="*/ 4 h 6"/>
                  <a:gd name="T4" fmla="*/ 0 w 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6"/>
                  <a:gd name="T11" fmla="*/ 5 w 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6">
                    <a:moveTo>
                      <a:pt x="5" y="6"/>
                    </a:moveTo>
                    <a:lnTo>
                      <a:pt x="2" y="4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88" name="Line 522"/>
              <p:cNvSpPr>
                <a:spLocks noChangeShapeType="1"/>
              </p:cNvSpPr>
              <p:nvPr/>
            </p:nvSpPr>
            <p:spPr bwMode="auto">
              <a:xfrm flipH="1">
                <a:off x="643" y="151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89" name="Freeform 523"/>
              <p:cNvSpPr>
                <a:spLocks/>
              </p:cNvSpPr>
              <p:nvPr/>
            </p:nvSpPr>
            <p:spPr bwMode="auto">
              <a:xfrm>
                <a:off x="587" y="1452"/>
                <a:ext cx="56" cy="59"/>
              </a:xfrm>
              <a:custGeom>
                <a:avLst/>
                <a:gdLst>
                  <a:gd name="T0" fmla="*/ 56 w 56"/>
                  <a:gd name="T1" fmla="*/ 59 h 59"/>
                  <a:gd name="T2" fmla="*/ 40 w 56"/>
                  <a:gd name="T3" fmla="*/ 42 h 59"/>
                  <a:gd name="T4" fmla="*/ 28 w 56"/>
                  <a:gd name="T5" fmla="*/ 30 h 59"/>
                  <a:gd name="T6" fmla="*/ 23 w 56"/>
                  <a:gd name="T7" fmla="*/ 21 h 59"/>
                  <a:gd name="T8" fmla="*/ 2 w 56"/>
                  <a:gd name="T9" fmla="*/ 0 h 59"/>
                  <a:gd name="T10" fmla="*/ 0 w 56"/>
                  <a:gd name="T11" fmla="*/ 0 h 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59"/>
                  <a:gd name="T20" fmla="*/ 56 w 56"/>
                  <a:gd name="T21" fmla="*/ 59 h 5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59">
                    <a:moveTo>
                      <a:pt x="56" y="59"/>
                    </a:moveTo>
                    <a:lnTo>
                      <a:pt x="40" y="42"/>
                    </a:lnTo>
                    <a:lnTo>
                      <a:pt x="28" y="30"/>
                    </a:lnTo>
                    <a:lnTo>
                      <a:pt x="23" y="2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90" name="Line 524"/>
              <p:cNvSpPr>
                <a:spLocks noChangeShapeType="1"/>
              </p:cNvSpPr>
              <p:nvPr/>
            </p:nvSpPr>
            <p:spPr bwMode="auto">
              <a:xfrm flipH="1" flipV="1">
                <a:off x="585" y="1450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91" name="Line 525"/>
              <p:cNvSpPr>
                <a:spLocks noChangeShapeType="1"/>
              </p:cNvSpPr>
              <p:nvPr/>
            </p:nvSpPr>
            <p:spPr bwMode="auto">
              <a:xfrm flipV="1">
                <a:off x="585" y="14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92" name="Freeform 526"/>
              <p:cNvSpPr>
                <a:spLocks/>
              </p:cNvSpPr>
              <p:nvPr/>
            </p:nvSpPr>
            <p:spPr bwMode="auto">
              <a:xfrm>
                <a:off x="583" y="1446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2 w 4"/>
                  <a:gd name="T5" fmla="*/ 0 h 2"/>
                  <a:gd name="T6" fmla="*/ 0 w 4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2"/>
                  <a:gd name="T14" fmla="*/ 4 w 4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93" name="Line 527"/>
              <p:cNvSpPr>
                <a:spLocks noChangeShapeType="1"/>
              </p:cNvSpPr>
              <p:nvPr/>
            </p:nvSpPr>
            <p:spPr bwMode="auto">
              <a:xfrm flipH="1" flipV="1">
                <a:off x="576" y="1443"/>
                <a:ext cx="7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94" name="Line 528"/>
              <p:cNvSpPr>
                <a:spLocks noChangeShapeType="1"/>
              </p:cNvSpPr>
              <p:nvPr/>
            </p:nvSpPr>
            <p:spPr bwMode="auto">
              <a:xfrm flipV="1">
                <a:off x="576" y="14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95" name="Line 529"/>
              <p:cNvSpPr>
                <a:spLocks noChangeShapeType="1"/>
              </p:cNvSpPr>
              <p:nvPr/>
            </p:nvSpPr>
            <p:spPr bwMode="auto">
              <a:xfrm flipV="1">
                <a:off x="576" y="143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96" name="Freeform 530"/>
              <p:cNvSpPr>
                <a:spLocks/>
              </p:cNvSpPr>
              <p:nvPr/>
            </p:nvSpPr>
            <p:spPr bwMode="auto">
              <a:xfrm>
                <a:off x="576" y="143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0 w 1"/>
                  <a:gd name="T5" fmla="*/ 0 h 3"/>
                  <a:gd name="T6" fmla="*/ 0 w 1"/>
                  <a:gd name="T7" fmla="*/ 2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3"/>
                  <a:gd name="T14" fmla="*/ 1 w 1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3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97" name="Line 531"/>
              <p:cNvSpPr>
                <a:spLocks noChangeShapeType="1"/>
              </p:cNvSpPr>
              <p:nvPr/>
            </p:nvSpPr>
            <p:spPr bwMode="auto">
              <a:xfrm flipH="1">
                <a:off x="574" y="143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498" name="Freeform 532"/>
              <p:cNvSpPr>
                <a:spLocks/>
              </p:cNvSpPr>
              <p:nvPr/>
            </p:nvSpPr>
            <p:spPr bwMode="auto">
              <a:xfrm>
                <a:off x="573" y="1438"/>
                <a:ext cx="77" cy="82"/>
              </a:xfrm>
              <a:custGeom>
                <a:avLst/>
                <a:gdLst>
                  <a:gd name="T0" fmla="*/ 1 w 77"/>
                  <a:gd name="T1" fmla="*/ 0 h 82"/>
                  <a:gd name="T2" fmla="*/ 0 w 77"/>
                  <a:gd name="T3" fmla="*/ 0 h 82"/>
                  <a:gd name="T4" fmla="*/ 42 w 77"/>
                  <a:gd name="T5" fmla="*/ 44 h 82"/>
                  <a:gd name="T6" fmla="*/ 51 w 77"/>
                  <a:gd name="T7" fmla="*/ 54 h 82"/>
                  <a:gd name="T8" fmla="*/ 77 w 77"/>
                  <a:gd name="T9" fmla="*/ 82 h 82"/>
                  <a:gd name="T10" fmla="*/ 77 w 77"/>
                  <a:gd name="T11" fmla="*/ 81 h 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82"/>
                  <a:gd name="T20" fmla="*/ 77 w 77"/>
                  <a:gd name="T21" fmla="*/ 82 h 8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82">
                    <a:moveTo>
                      <a:pt x="1" y="0"/>
                    </a:moveTo>
                    <a:lnTo>
                      <a:pt x="0" y="0"/>
                    </a:lnTo>
                    <a:lnTo>
                      <a:pt x="42" y="44"/>
                    </a:lnTo>
                    <a:lnTo>
                      <a:pt x="51" y="54"/>
                    </a:lnTo>
                    <a:lnTo>
                      <a:pt x="77" y="82"/>
                    </a:lnTo>
                    <a:lnTo>
                      <a:pt x="77" y="8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499" name="Line 533"/>
              <p:cNvSpPr>
                <a:spLocks noChangeShapeType="1"/>
              </p:cNvSpPr>
              <p:nvPr/>
            </p:nvSpPr>
            <p:spPr bwMode="auto">
              <a:xfrm>
                <a:off x="576" y="143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0" name="Line 534"/>
              <p:cNvSpPr>
                <a:spLocks noChangeShapeType="1"/>
              </p:cNvSpPr>
              <p:nvPr/>
            </p:nvSpPr>
            <p:spPr bwMode="auto">
              <a:xfrm flipV="1">
                <a:off x="587" y="14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1" name="Line 535"/>
              <p:cNvSpPr>
                <a:spLocks noChangeShapeType="1"/>
              </p:cNvSpPr>
              <p:nvPr/>
            </p:nvSpPr>
            <p:spPr bwMode="auto">
              <a:xfrm>
                <a:off x="587" y="144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2" name="Line 536"/>
              <p:cNvSpPr>
                <a:spLocks noChangeShapeType="1"/>
              </p:cNvSpPr>
              <p:nvPr/>
            </p:nvSpPr>
            <p:spPr bwMode="auto">
              <a:xfrm flipH="1" flipV="1">
                <a:off x="576" y="143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3" name="Line 537"/>
              <p:cNvSpPr>
                <a:spLocks noChangeShapeType="1"/>
              </p:cNvSpPr>
              <p:nvPr/>
            </p:nvSpPr>
            <p:spPr bwMode="auto">
              <a:xfrm>
                <a:off x="576" y="143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4" name="Line 538"/>
              <p:cNvSpPr>
                <a:spLocks noChangeShapeType="1"/>
              </p:cNvSpPr>
              <p:nvPr/>
            </p:nvSpPr>
            <p:spPr bwMode="auto">
              <a:xfrm flipV="1">
                <a:off x="578" y="1438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5" name="Line 539"/>
              <p:cNvSpPr>
                <a:spLocks noChangeShapeType="1"/>
              </p:cNvSpPr>
              <p:nvPr/>
            </p:nvSpPr>
            <p:spPr bwMode="auto">
              <a:xfrm>
                <a:off x="578" y="1434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6" name="Line 540"/>
              <p:cNvSpPr>
                <a:spLocks noChangeShapeType="1"/>
              </p:cNvSpPr>
              <p:nvPr/>
            </p:nvSpPr>
            <p:spPr bwMode="auto">
              <a:xfrm flipH="1" flipV="1">
                <a:off x="578" y="1432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7" name="Line 541"/>
              <p:cNvSpPr>
                <a:spLocks noChangeShapeType="1"/>
              </p:cNvSpPr>
              <p:nvPr/>
            </p:nvSpPr>
            <p:spPr bwMode="auto">
              <a:xfrm flipV="1">
                <a:off x="580" y="143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8" name="Line 542"/>
              <p:cNvSpPr>
                <a:spLocks noChangeShapeType="1"/>
              </p:cNvSpPr>
              <p:nvPr/>
            </p:nvSpPr>
            <p:spPr bwMode="auto">
              <a:xfrm flipV="1">
                <a:off x="580" y="143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09" name="Line 543"/>
              <p:cNvSpPr>
                <a:spLocks noChangeShapeType="1"/>
              </p:cNvSpPr>
              <p:nvPr/>
            </p:nvSpPr>
            <p:spPr bwMode="auto">
              <a:xfrm flipH="1">
                <a:off x="585" y="144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10" name="Line 544"/>
              <p:cNvSpPr>
                <a:spLocks noChangeShapeType="1"/>
              </p:cNvSpPr>
              <p:nvPr/>
            </p:nvSpPr>
            <p:spPr bwMode="auto">
              <a:xfrm flipH="1" flipV="1">
                <a:off x="585" y="1446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11" name="Freeform 545"/>
              <p:cNvSpPr>
                <a:spLocks/>
              </p:cNvSpPr>
              <p:nvPr/>
            </p:nvSpPr>
            <p:spPr bwMode="auto">
              <a:xfrm>
                <a:off x="698" y="157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12" name="Freeform 546"/>
              <p:cNvSpPr>
                <a:spLocks/>
              </p:cNvSpPr>
              <p:nvPr/>
            </p:nvSpPr>
            <p:spPr bwMode="auto">
              <a:xfrm>
                <a:off x="652" y="1519"/>
                <a:ext cx="37" cy="45"/>
              </a:xfrm>
              <a:custGeom>
                <a:avLst/>
                <a:gdLst>
                  <a:gd name="T0" fmla="*/ 0 w 37"/>
                  <a:gd name="T1" fmla="*/ 0 h 45"/>
                  <a:gd name="T2" fmla="*/ 0 w 37"/>
                  <a:gd name="T3" fmla="*/ 1 h 45"/>
                  <a:gd name="T4" fmla="*/ 0 w 37"/>
                  <a:gd name="T5" fmla="*/ 3 h 45"/>
                  <a:gd name="T6" fmla="*/ 37 w 37"/>
                  <a:gd name="T7" fmla="*/ 45 h 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"/>
                  <a:gd name="T13" fmla="*/ 0 h 45"/>
                  <a:gd name="T14" fmla="*/ 37 w 37"/>
                  <a:gd name="T15" fmla="*/ 45 h 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" h="45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37" y="4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13" name="Freeform 547"/>
              <p:cNvSpPr>
                <a:spLocks/>
              </p:cNvSpPr>
              <p:nvPr/>
            </p:nvSpPr>
            <p:spPr bwMode="auto">
              <a:xfrm>
                <a:off x="689" y="1564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2 w 5"/>
                  <a:gd name="T3" fmla="*/ 2 h 7"/>
                  <a:gd name="T4" fmla="*/ 2 w 5"/>
                  <a:gd name="T5" fmla="*/ 4 h 7"/>
                  <a:gd name="T6" fmla="*/ 2 w 5"/>
                  <a:gd name="T7" fmla="*/ 6 h 7"/>
                  <a:gd name="T8" fmla="*/ 5 w 5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7"/>
                  <a:gd name="T17" fmla="*/ 5 w 5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7">
                    <a:moveTo>
                      <a:pt x="0" y="0"/>
                    </a:moveTo>
                    <a:lnTo>
                      <a:pt x="2" y="2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5" y="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14" name="Line 548"/>
              <p:cNvSpPr>
                <a:spLocks noChangeShapeType="1"/>
              </p:cNvSpPr>
              <p:nvPr/>
            </p:nvSpPr>
            <p:spPr bwMode="auto">
              <a:xfrm>
                <a:off x="694" y="157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15" name="Line 549"/>
              <p:cNvSpPr>
                <a:spLocks noChangeShapeType="1"/>
              </p:cNvSpPr>
              <p:nvPr/>
            </p:nvSpPr>
            <p:spPr bwMode="auto">
              <a:xfrm>
                <a:off x="694" y="1573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16" name="Freeform 550"/>
              <p:cNvSpPr>
                <a:spLocks/>
              </p:cNvSpPr>
              <p:nvPr/>
            </p:nvSpPr>
            <p:spPr bwMode="auto">
              <a:xfrm>
                <a:off x="698" y="1575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1 w 3"/>
                  <a:gd name="T3" fmla="*/ 5 h 5"/>
                  <a:gd name="T4" fmla="*/ 3 w 3"/>
                  <a:gd name="T5" fmla="*/ 5 h 5"/>
                  <a:gd name="T6" fmla="*/ 0 60000 65536"/>
                  <a:gd name="T7" fmla="*/ 0 60000 65536"/>
                  <a:gd name="T8" fmla="*/ 0 60000 65536"/>
                  <a:gd name="T9" fmla="*/ 0 w 3"/>
                  <a:gd name="T10" fmla="*/ 0 h 5"/>
                  <a:gd name="T11" fmla="*/ 3 w 3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" h="5">
                    <a:moveTo>
                      <a:pt x="0" y="0"/>
                    </a:moveTo>
                    <a:lnTo>
                      <a:pt x="1" y="5"/>
                    </a:lnTo>
                    <a:lnTo>
                      <a:pt x="3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17" name="Freeform 551"/>
              <p:cNvSpPr>
                <a:spLocks/>
              </p:cNvSpPr>
              <p:nvPr/>
            </p:nvSpPr>
            <p:spPr bwMode="auto">
              <a:xfrm>
                <a:off x="701" y="158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18" name="Line 552"/>
              <p:cNvSpPr>
                <a:spLocks noChangeShapeType="1"/>
              </p:cNvSpPr>
              <p:nvPr/>
            </p:nvSpPr>
            <p:spPr bwMode="auto">
              <a:xfrm>
                <a:off x="703" y="158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19" name="Line 553"/>
              <p:cNvSpPr>
                <a:spLocks noChangeShapeType="1"/>
              </p:cNvSpPr>
              <p:nvPr/>
            </p:nvSpPr>
            <p:spPr bwMode="auto">
              <a:xfrm>
                <a:off x="703" y="1584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20" name="Freeform 554"/>
              <p:cNvSpPr>
                <a:spLocks/>
              </p:cNvSpPr>
              <p:nvPr/>
            </p:nvSpPr>
            <p:spPr bwMode="auto">
              <a:xfrm>
                <a:off x="705" y="1584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1 h 3"/>
                  <a:gd name="T4" fmla="*/ 1 w 1"/>
                  <a:gd name="T5" fmla="*/ 3 h 3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3"/>
                  <a:gd name="T11" fmla="*/ 1 w 1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3">
                    <a:moveTo>
                      <a:pt x="0" y="0"/>
                    </a:moveTo>
                    <a:lnTo>
                      <a:pt x="1" y="1"/>
                    </a:lnTo>
                    <a:lnTo>
                      <a:pt x="1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21" name="Line 555"/>
              <p:cNvSpPr>
                <a:spLocks noChangeShapeType="1"/>
              </p:cNvSpPr>
              <p:nvPr/>
            </p:nvSpPr>
            <p:spPr bwMode="auto">
              <a:xfrm>
                <a:off x="706" y="1587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22" name="Line 556"/>
              <p:cNvSpPr>
                <a:spLocks noChangeShapeType="1"/>
              </p:cNvSpPr>
              <p:nvPr/>
            </p:nvSpPr>
            <p:spPr bwMode="auto">
              <a:xfrm flipV="1">
                <a:off x="708" y="15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23" name="Line 557"/>
              <p:cNvSpPr>
                <a:spLocks noChangeShapeType="1"/>
              </p:cNvSpPr>
              <p:nvPr/>
            </p:nvSpPr>
            <p:spPr bwMode="auto">
              <a:xfrm>
                <a:off x="708" y="1585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24" name="Freeform 558"/>
              <p:cNvSpPr>
                <a:spLocks/>
              </p:cNvSpPr>
              <p:nvPr/>
            </p:nvSpPr>
            <p:spPr bwMode="auto">
              <a:xfrm>
                <a:off x="650" y="1520"/>
                <a:ext cx="60" cy="67"/>
              </a:xfrm>
              <a:custGeom>
                <a:avLst/>
                <a:gdLst>
                  <a:gd name="T0" fmla="*/ 60 w 60"/>
                  <a:gd name="T1" fmla="*/ 67 h 67"/>
                  <a:gd name="T2" fmla="*/ 58 w 60"/>
                  <a:gd name="T3" fmla="*/ 67 h 67"/>
                  <a:gd name="T4" fmla="*/ 53 w 60"/>
                  <a:gd name="T5" fmla="*/ 65 h 67"/>
                  <a:gd name="T6" fmla="*/ 0 w 60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67"/>
                  <a:gd name="T14" fmla="*/ 60 w 60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67">
                    <a:moveTo>
                      <a:pt x="60" y="67"/>
                    </a:moveTo>
                    <a:lnTo>
                      <a:pt x="58" y="67"/>
                    </a:lnTo>
                    <a:lnTo>
                      <a:pt x="53" y="6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25" name="Line 559"/>
              <p:cNvSpPr>
                <a:spLocks noChangeShapeType="1"/>
              </p:cNvSpPr>
              <p:nvPr/>
            </p:nvSpPr>
            <p:spPr bwMode="auto">
              <a:xfrm flipV="1">
                <a:off x="650" y="1519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26" name="Line 560"/>
              <p:cNvSpPr>
                <a:spLocks noChangeShapeType="1"/>
              </p:cNvSpPr>
              <p:nvPr/>
            </p:nvSpPr>
            <p:spPr bwMode="auto">
              <a:xfrm>
                <a:off x="650" y="1517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27" name="Line 561"/>
              <p:cNvSpPr>
                <a:spLocks noChangeShapeType="1"/>
              </p:cNvSpPr>
              <p:nvPr/>
            </p:nvSpPr>
            <p:spPr bwMode="auto">
              <a:xfrm>
                <a:off x="652" y="151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28" name="Line 562"/>
              <p:cNvSpPr>
                <a:spLocks noChangeShapeType="1"/>
              </p:cNvSpPr>
              <p:nvPr/>
            </p:nvSpPr>
            <p:spPr bwMode="auto">
              <a:xfrm flipH="1">
                <a:off x="698" y="1578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29" name="Freeform 563"/>
              <p:cNvSpPr>
                <a:spLocks/>
              </p:cNvSpPr>
              <p:nvPr/>
            </p:nvSpPr>
            <p:spPr bwMode="auto">
              <a:xfrm>
                <a:off x="698" y="157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30" name="Freeform 564"/>
              <p:cNvSpPr>
                <a:spLocks/>
              </p:cNvSpPr>
              <p:nvPr/>
            </p:nvSpPr>
            <p:spPr bwMode="auto">
              <a:xfrm>
                <a:off x="698" y="157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31" name="Line 565"/>
              <p:cNvSpPr>
                <a:spLocks noChangeShapeType="1"/>
              </p:cNvSpPr>
              <p:nvPr/>
            </p:nvSpPr>
            <p:spPr bwMode="auto">
              <a:xfrm flipH="1">
                <a:off x="698" y="15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32" name="Line 566"/>
              <p:cNvSpPr>
                <a:spLocks noChangeShapeType="1"/>
              </p:cNvSpPr>
              <p:nvPr/>
            </p:nvSpPr>
            <p:spPr bwMode="auto">
              <a:xfrm flipV="1">
                <a:off x="698" y="15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33" name="Line 567"/>
              <p:cNvSpPr>
                <a:spLocks noChangeShapeType="1"/>
              </p:cNvSpPr>
              <p:nvPr/>
            </p:nvSpPr>
            <p:spPr bwMode="auto">
              <a:xfrm flipV="1">
                <a:off x="698" y="15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34" name="Line 568"/>
              <p:cNvSpPr>
                <a:spLocks noChangeShapeType="1"/>
              </p:cNvSpPr>
              <p:nvPr/>
            </p:nvSpPr>
            <p:spPr bwMode="auto">
              <a:xfrm flipV="1">
                <a:off x="706" y="15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35" name="Line 569"/>
              <p:cNvSpPr>
                <a:spLocks noChangeShapeType="1"/>
              </p:cNvSpPr>
              <p:nvPr/>
            </p:nvSpPr>
            <p:spPr bwMode="auto">
              <a:xfrm>
                <a:off x="706" y="15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36" name="Freeform 570"/>
              <p:cNvSpPr>
                <a:spLocks/>
              </p:cNvSpPr>
              <p:nvPr/>
            </p:nvSpPr>
            <p:spPr bwMode="auto">
              <a:xfrm>
                <a:off x="706" y="158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37" name="Line 571"/>
              <p:cNvSpPr>
                <a:spLocks noChangeShapeType="1"/>
              </p:cNvSpPr>
              <p:nvPr/>
            </p:nvSpPr>
            <p:spPr bwMode="auto">
              <a:xfrm flipH="1" flipV="1">
                <a:off x="706" y="1585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38" name="Freeform 572"/>
              <p:cNvSpPr>
                <a:spLocks/>
              </p:cNvSpPr>
              <p:nvPr/>
            </p:nvSpPr>
            <p:spPr bwMode="auto">
              <a:xfrm>
                <a:off x="706" y="158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2 w 2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1"/>
                  <a:gd name="T14" fmla="*/ 2 w 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39" name="Line 573"/>
              <p:cNvSpPr>
                <a:spLocks noChangeShapeType="1"/>
              </p:cNvSpPr>
              <p:nvPr/>
            </p:nvSpPr>
            <p:spPr bwMode="auto">
              <a:xfrm flipV="1">
                <a:off x="708" y="15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40" name="Freeform 574"/>
              <p:cNvSpPr>
                <a:spLocks/>
              </p:cNvSpPr>
              <p:nvPr/>
            </p:nvSpPr>
            <p:spPr bwMode="auto">
              <a:xfrm>
                <a:off x="708" y="158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41" name="Freeform 575"/>
              <p:cNvSpPr>
                <a:spLocks/>
              </p:cNvSpPr>
              <p:nvPr/>
            </p:nvSpPr>
            <p:spPr bwMode="auto">
              <a:xfrm>
                <a:off x="708" y="158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4"/>
                  <a:gd name="T11" fmla="*/ 2 w 2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4">
                    <a:moveTo>
                      <a:pt x="0" y="4"/>
                    </a:moveTo>
                    <a:lnTo>
                      <a:pt x="2" y="4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42" name="Line 576"/>
              <p:cNvSpPr>
                <a:spLocks noChangeShapeType="1"/>
              </p:cNvSpPr>
              <p:nvPr/>
            </p:nvSpPr>
            <p:spPr bwMode="auto">
              <a:xfrm flipV="1">
                <a:off x="691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43" name="Line 577"/>
              <p:cNvSpPr>
                <a:spLocks noChangeShapeType="1"/>
              </p:cNvSpPr>
              <p:nvPr/>
            </p:nvSpPr>
            <p:spPr bwMode="auto">
              <a:xfrm flipV="1">
                <a:off x="691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44" name="Line 578"/>
              <p:cNvSpPr>
                <a:spLocks noChangeShapeType="1"/>
              </p:cNvSpPr>
              <p:nvPr/>
            </p:nvSpPr>
            <p:spPr bwMode="auto">
              <a:xfrm>
                <a:off x="691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45" name="Line 579"/>
              <p:cNvSpPr>
                <a:spLocks noChangeShapeType="1"/>
              </p:cNvSpPr>
              <p:nvPr/>
            </p:nvSpPr>
            <p:spPr bwMode="auto">
              <a:xfrm>
                <a:off x="691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46" name="Line 580"/>
              <p:cNvSpPr>
                <a:spLocks noChangeShapeType="1"/>
              </p:cNvSpPr>
              <p:nvPr/>
            </p:nvSpPr>
            <p:spPr bwMode="auto">
              <a:xfrm flipV="1">
                <a:off x="691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47" name="Freeform 581"/>
              <p:cNvSpPr>
                <a:spLocks/>
              </p:cNvSpPr>
              <p:nvPr/>
            </p:nvSpPr>
            <p:spPr bwMode="auto">
              <a:xfrm>
                <a:off x="691" y="156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48" name="Line 582"/>
              <p:cNvSpPr>
                <a:spLocks noChangeShapeType="1"/>
              </p:cNvSpPr>
              <p:nvPr/>
            </p:nvSpPr>
            <p:spPr bwMode="auto">
              <a:xfrm flipH="1">
                <a:off x="696" y="1575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49" name="Line 583"/>
              <p:cNvSpPr>
                <a:spLocks noChangeShapeType="1"/>
              </p:cNvSpPr>
              <p:nvPr/>
            </p:nvSpPr>
            <p:spPr bwMode="auto">
              <a:xfrm flipV="1">
                <a:off x="696" y="1573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550" name="Freeform 584"/>
              <p:cNvSpPr>
                <a:spLocks/>
              </p:cNvSpPr>
              <p:nvPr/>
            </p:nvSpPr>
            <p:spPr bwMode="auto">
              <a:xfrm>
                <a:off x="698" y="157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551" name="Line 585"/>
              <p:cNvSpPr>
                <a:spLocks noChangeShapeType="1"/>
              </p:cNvSpPr>
              <p:nvPr/>
            </p:nvSpPr>
            <p:spPr bwMode="auto">
              <a:xfrm flipV="1">
                <a:off x="698" y="157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35007" name="Group 586"/>
            <p:cNvGrpSpPr>
              <a:grpSpLocks/>
            </p:cNvGrpSpPr>
            <p:nvPr/>
          </p:nvGrpSpPr>
          <p:grpSpPr bwMode="auto">
            <a:xfrm>
              <a:off x="669" y="1185"/>
              <a:ext cx="324" cy="199"/>
              <a:chOff x="453" y="1510"/>
              <a:chExt cx="300" cy="184"/>
            </a:xfrm>
          </p:grpSpPr>
          <p:sp>
            <p:nvSpPr>
              <p:cNvPr id="35152" name="Line 587"/>
              <p:cNvSpPr>
                <a:spLocks noChangeShapeType="1"/>
              </p:cNvSpPr>
              <p:nvPr/>
            </p:nvSpPr>
            <p:spPr bwMode="auto">
              <a:xfrm flipV="1">
                <a:off x="698" y="157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53" name="Line 588"/>
              <p:cNvSpPr>
                <a:spLocks noChangeShapeType="1"/>
              </p:cNvSpPr>
              <p:nvPr/>
            </p:nvSpPr>
            <p:spPr bwMode="auto">
              <a:xfrm flipV="1">
                <a:off x="698" y="157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54" name="Line 589"/>
              <p:cNvSpPr>
                <a:spLocks noChangeShapeType="1"/>
              </p:cNvSpPr>
              <p:nvPr/>
            </p:nvSpPr>
            <p:spPr bwMode="auto">
              <a:xfrm>
                <a:off x="696" y="1575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55" name="Line 590"/>
              <p:cNvSpPr>
                <a:spLocks noChangeShapeType="1"/>
              </p:cNvSpPr>
              <p:nvPr/>
            </p:nvSpPr>
            <p:spPr bwMode="auto">
              <a:xfrm flipV="1">
                <a:off x="698" y="1570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56" name="Line 591"/>
              <p:cNvSpPr>
                <a:spLocks noChangeShapeType="1"/>
              </p:cNvSpPr>
              <p:nvPr/>
            </p:nvSpPr>
            <p:spPr bwMode="auto">
              <a:xfrm flipH="1">
                <a:off x="696" y="157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57" name="Line 592"/>
              <p:cNvSpPr>
                <a:spLocks noChangeShapeType="1"/>
              </p:cNvSpPr>
              <p:nvPr/>
            </p:nvSpPr>
            <p:spPr bwMode="auto">
              <a:xfrm flipH="1">
                <a:off x="696" y="1570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58" name="Line 593"/>
              <p:cNvSpPr>
                <a:spLocks noChangeShapeType="1"/>
              </p:cNvSpPr>
              <p:nvPr/>
            </p:nvSpPr>
            <p:spPr bwMode="auto">
              <a:xfrm flipH="1">
                <a:off x="696" y="1570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59" name="Freeform 594"/>
              <p:cNvSpPr>
                <a:spLocks/>
              </p:cNvSpPr>
              <p:nvPr/>
            </p:nvSpPr>
            <p:spPr bwMode="auto">
              <a:xfrm>
                <a:off x="696" y="157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3"/>
                  <a:gd name="T11" fmla="*/ 2 w 2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3">
                    <a:moveTo>
                      <a:pt x="0" y="3"/>
                    </a:moveTo>
                    <a:lnTo>
                      <a:pt x="2" y="0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60" name="Line 595"/>
              <p:cNvSpPr>
                <a:spLocks noChangeShapeType="1"/>
              </p:cNvSpPr>
              <p:nvPr/>
            </p:nvSpPr>
            <p:spPr bwMode="auto">
              <a:xfrm flipV="1">
                <a:off x="654" y="1519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61" name="Freeform 596"/>
              <p:cNvSpPr>
                <a:spLocks/>
              </p:cNvSpPr>
              <p:nvPr/>
            </p:nvSpPr>
            <p:spPr bwMode="auto">
              <a:xfrm>
                <a:off x="650" y="1517"/>
                <a:ext cx="4" cy="3"/>
              </a:xfrm>
              <a:custGeom>
                <a:avLst/>
                <a:gdLst>
                  <a:gd name="T0" fmla="*/ 0 w 4"/>
                  <a:gd name="T1" fmla="*/ 0 h 3"/>
                  <a:gd name="T2" fmla="*/ 2 w 4"/>
                  <a:gd name="T3" fmla="*/ 2 h 3"/>
                  <a:gd name="T4" fmla="*/ 4 w 4"/>
                  <a:gd name="T5" fmla="*/ 2 h 3"/>
                  <a:gd name="T6" fmla="*/ 4 w 4"/>
                  <a:gd name="T7" fmla="*/ 3 h 3"/>
                  <a:gd name="T8" fmla="*/ 2 w 4"/>
                  <a:gd name="T9" fmla="*/ 2 h 3"/>
                  <a:gd name="T10" fmla="*/ 0 w 4"/>
                  <a:gd name="T11" fmla="*/ 2 h 3"/>
                  <a:gd name="T12" fmla="*/ 0 w 4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"/>
                  <a:gd name="T22" fmla="*/ 0 h 3"/>
                  <a:gd name="T23" fmla="*/ 4 w 4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" h="3"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62" name="Freeform 597"/>
              <p:cNvSpPr>
                <a:spLocks/>
              </p:cNvSpPr>
              <p:nvPr/>
            </p:nvSpPr>
            <p:spPr bwMode="auto">
              <a:xfrm>
                <a:off x="648" y="151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63" name="Line 598"/>
              <p:cNvSpPr>
                <a:spLocks noChangeShapeType="1"/>
              </p:cNvSpPr>
              <p:nvPr/>
            </p:nvSpPr>
            <p:spPr bwMode="auto">
              <a:xfrm flipV="1">
                <a:off x="650" y="151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64" name="Line 599"/>
              <p:cNvSpPr>
                <a:spLocks noChangeShapeType="1"/>
              </p:cNvSpPr>
              <p:nvPr/>
            </p:nvSpPr>
            <p:spPr bwMode="auto">
              <a:xfrm>
                <a:off x="671" y="1513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65" name="Line 600"/>
              <p:cNvSpPr>
                <a:spLocks noChangeShapeType="1"/>
              </p:cNvSpPr>
              <p:nvPr/>
            </p:nvSpPr>
            <p:spPr bwMode="auto">
              <a:xfrm flipH="1" flipV="1">
                <a:off x="671" y="1510"/>
                <a:ext cx="4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66" name="Freeform 601"/>
              <p:cNvSpPr>
                <a:spLocks/>
              </p:cNvSpPr>
              <p:nvPr/>
            </p:nvSpPr>
            <p:spPr bwMode="auto">
              <a:xfrm>
                <a:off x="696" y="1561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3 w 3"/>
                  <a:gd name="T3" fmla="*/ 1 h 5"/>
                  <a:gd name="T4" fmla="*/ 3 w 3"/>
                  <a:gd name="T5" fmla="*/ 5 h 5"/>
                  <a:gd name="T6" fmla="*/ 2 w 3"/>
                  <a:gd name="T7" fmla="*/ 3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5"/>
                  <a:gd name="T14" fmla="*/ 3 w 3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5">
                    <a:moveTo>
                      <a:pt x="0" y="0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2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67" name="Line 602"/>
              <p:cNvSpPr>
                <a:spLocks noChangeShapeType="1"/>
              </p:cNvSpPr>
              <p:nvPr/>
            </p:nvSpPr>
            <p:spPr bwMode="auto">
              <a:xfrm flipV="1">
                <a:off x="698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68" name="Line 603"/>
              <p:cNvSpPr>
                <a:spLocks noChangeShapeType="1"/>
              </p:cNvSpPr>
              <p:nvPr/>
            </p:nvSpPr>
            <p:spPr bwMode="auto">
              <a:xfrm>
                <a:off x="698" y="1562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69" name="Line 604"/>
              <p:cNvSpPr>
                <a:spLocks noChangeShapeType="1"/>
              </p:cNvSpPr>
              <p:nvPr/>
            </p:nvSpPr>
            <p:spPr bwMode="auto">
              <a:xfrm flipV="1">
                <a:off x="698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70" name="Line 605"/>
              <p:cNvSpPr>
                <a:spLocks noChangeShapeType="1"/>
              </p:cNvSpPr>
              <p:nvPr/>
            </p:nvSpPr>
            <p:spPr bwMode="auto">
              <a:xfrm>
                <a:off x="699" y="1566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71" name="Line 606"/>
              <p:cNvSpPr>
                <a:spLocks noChangeShapeType="1"/>
              </p:cNvSpPr>
              <p:nvPr/>
            </p:nvSpPr>
            <p:spPr bwMode="auto">
              <a:xfrm flipV="1">
                <a:off x="703" y="1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72" name="Line 607"/>
              <p:cNvSpPr>
                <a:spLocks noChangeShapeType="1"/>
              </p:cNvSpPr>
              <p:nvPr/>
            </p:nvSpPr>
            <p:spPr bwMode="auto">
              <a:xfrm flipH="1" flipV="1">
                <a:off x="699" y="1562"/>
                <a:ext cx="4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73" name="Line 608"/>
              <p:cNvSpPr>
                <a:spLocks noChangeShapeType="1"/>
              </p:cNvSpPr>
              <p:nvPr/>
            </p:nvSpPr>
            <p:spPr bwMode="auto">
              <a:xfrm flipV="1">
                <a:off x="699" y="156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74" name="Line 609"/>
              <p:cNvSpPr>
                <a:spLocks noChangeShapeType="1"/>
              </p:cNvSpPr>
              <p:nvPr/>
            </p:nvSpPr>
            <p:spPr bwMode="auto">
              <a:xfrm flipH="1" flipV="1">
                <a:off x="699" y="1564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75" name="Line 610"/>
              <p:cNvSpPr>
                <a:spLocks noChangeShapeType="1"/>
              </p:cNvSpPr>
              <p:nvPr/>
            </p:nvSpPr>
            <p:spPr bwMode="auto">
              <a:xfrm flipH="1" flipV="1">
                <a:off x="699" y="1564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76" name="Freeform 611"/>
              <p:cNvSpPr>
                <a:spLocks/>
              </p:cNvSpPr>
              <p:nvPr/>
            </p:nvSpPr>
            <p:spPr bwMode="auto">
              <a:xfrm>
                <a:off x="698" y="156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77" name="Freeform 612"/>
              <p:cNvSpPr>
                <a:spLocks/>
              </p:cNvSpPr>
              <p:nvPr/>
            </p:nvSpPr>
            <p:spPr bwMode="auto">
              <a:xfrm>
                <a:off x="698" y="156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78" name="Line 613"/>
              <p:cNvSpPr>
                <a:spLocks noChangeShapeType="1"/>
              </p:cNvSpPr>
              <p:nvPr/>
            </p:nvSpPr>
            <p:spPr bwMode="auto">
              <a:xfrm flipV="1">
                <a:off x="698" y="15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79" name="Freeform 614"/>
              <p:cNvSpPr>
                <a:spLocks/>
              </p:cNvSpPr>
              <p:nvPr/>
            </p:nvSpPr>
            <p:spPr bwMode="auto">
              <a:xfrm>
                <a:off x="696" y="1552"/>
                <a:ext cx="16" cy="9"/>
              </a:xfrm>
              <a:custGeom>
                <a:avLst/>
                <a:gdLst>
                  <a:gd name="T0" fmla="*/ 3 w 16"/>
                  <a:gd name="T1" fmla="*/ 9 h 9"/>
                  <a:gd name="T2" fmla="*/ 3 w 16"/>
                  <a:gd name="T3" fmla="*/ 7 h 9"/>
                  <a:gd name="T4" fmla="*/ 2 w 16"/>
                  <a:gd name="T5" fmla="*/ 7 h 9"/>
                  <a:gd name="T6" fmla="*/ 0 w 16"/>
                  <a:gd name="T7" fmla="*/ 2 h 9"/>
                  <a:gd name="T8" fmla="*/ 2 w 16"/>
                  <a:gd name="T9" fmla="*/ 2 h 9"/>
                  <a:gd name="T10" fmla="*/ 3 w 16"/>
                  <a:gd name="T11" fmla="*/ 2 h 9"/>
                  <a:gd name="T12" fmla="*/ 3 w 16"/>
                  <a:gd name="T13" fmla="*/ 0 h 9"/>
                  <a:gd name="T14" fmla="*/ 5 w 16"/>
                  <a:gd name="T15" fmla="*/ 0 h 9"/>
                  <a:gd name="T16" fmla="*/ 7 w 16"/>
                  <a:gd name="T17" fmla="*/ 0 h 9"/>
                  <a:gd name="T18" fmla="*/ 16 w 16"/>
                  <a:gd name="T19" fmla="*/ 3 h 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"/>
                  <a:gd name="T31" fmla="*/ 0 h 9"/>
                  <a:gd name="T32" fmla="*/ 16 w 16"/>
                  <a:gd name="T33" fmla="*/ 9 h 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" h="9">
                    <a:moveTo>
                      <a:pt x="3" y="9"/>
                    </a:moveTo>
                    <a:lnTo>
                      <a:pt x="3" y="7"/>
                    </a:lnTo>
                    <a:lnTo>
                      <a:pt x="2" y="7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16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80" name="Freeform 615"/>
              <p:cNvSpPr>
                <a:spLocks/>
              </p:cNvSpPr>
              <p:nvPr/>
            </p:nvSpPr>
            <p:spPr bwMode="auto">
              <a:xfrm>
                <a:off x="710" y="1548"/>
                <a:ext cx="2" cy="7"/>
              </a:xfrm>
              <a:custGeom>
                <a:avLst/>
                <a:gdLst>
                  <a:gd name="T0" fmla="*/ 2 w 2"/>
                  <a:gd name="T1" fmla="*/ 7 h 7"/>
                  <a:gd name="T2" fmla="*/ 2 w 2"/>
                  <a:gd name="T3" fmla="*/ 6 h 7"/>
                  <a:gd name="T4" fmla="*/ 0 w 2"/>
                  <a:gd name="T5" fmla="*/ 4 h 7"/>
                  <a:gd name="T6" fmla="*/ 0 w 2"/>
                  <a:gd name="T7" fmla="*/ 2 h 7"/>
                  <a:gd name="T8" fmla="*/ 0 w 2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7"/>
                  <a:gd name="T17" fmla="*/ 2 w 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7">
                    <a:moveTo>
                      <a:pt x="2" y="7"/>
                    </a:moveTo>
                    <a:lnTo>
                      <a:pt x="2" y="6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81" name="Line 616"/>
              <p:cNvSpPr>
                <a:spLocks noChangeShapeType="1"/>
              </p:cNvSpPr>
              <p:nvPr/>
            </p:nvSpPr>
            <p:spPr bwMode="auto">
              <a:xfrm flipH="1">
                <a:off x="708" y="154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82" name="Line 617"/>
              <p:cNvSpPr>
                <a:spLocks noChangeShapeType="1"/>
              </p:cNvSpPr>
              <p:nvPr/>
            </p:nvSpPr>
            <p:spPr bwMode="auto">
              <a:xfrm>
                <a:off x="708" y="154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83" name="Line 618"/>
              <p:cNvSpPr>
                <a:spLocks noChangeShapeType="1"/>
              </p:cNvSpPr>
              <p:nvPr/>
            </p:nvSpPr>
            <p:spPr bwMode="auto">
              <a:xfrm flipV="1">
                <a:off x="710" y="1547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84" name="Line 619"/>
              <p:cNvSpPr>
                <a:spLocks noChangeShapeType="1"/>
              </p:cNvSpPr>
              <p:nvPr/>
            </p:nvSpPr>
            <p:spPr bwMode="auto">
              <a:xfrm flipV="1">
                <a:off x="710" y="15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85" name="Line 620"/>
              <p:cNvSpPr>
                <a:spLocks noChangeShapeType="1"/>
              </p:cNvSpPr>
              <p:nvPr/>
            </p:nvSpPr>
            <p:spPr bwMode="auto">
              <a:xfrm>
                <a:off x="710" y="1545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86" name="Line 621"/>
              <p:cNvSpPr>
                <a:spLocks noChangeShapeType="1"/>
              </p:cNvSpPr>
              <p:nvPr/>
            </p:nvSpPr>
            <p:spPr bwMode="auto">
              <a:xfrm>
                <a:off x="712" y="1545"/>
                <a:ext cx="5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87" name="Line 622"/>
              <p:cNvSpPr>
                <a:spLocks noChangeShapeType="1"/>
              </p:cNvSpPr>
              <p:nvPr/>
            </p:nvSpPr>
            <p:spPr bwMode="auto">
              <a:xfrm flipV="1">
                <a:off x="699" y="1557"/>
                <a:ext cx="4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88" name="Freeform 623"/>
              <p:cNvSpPr>
                <a:spLocks/>
              </p:cNvSpPr>
              <p:nvPr/>
            </p:nvSpPr>
            <p:spPr bwMode="auto">
              <a:xfrm>
                <a:off x="703" y="1550"/>
                <a:ext cx="14" cy="12"/>
              </a:xfrm>
              <a:custGeom>
                <a:avLst/>
                <a:gdLst>
                  <a:gd name="T0" fmla="*/ 0 w 14"/>
                  <a:gd name="T1" fmla="*/ 7 h 12"/>
                  <a:gd name="T2" fmla="*/ 7 w 14"/>
                  <a:gd name="T3" fmla="*/ 11 h 12"/>
                  <a:gd name="T4" fmla="*/ 9 w 14"/>
                  <a:gd name="T5" fmla="*/ 12 h 12"/>
                  <a:gd name="T6" fmla="*/ 10 w 14"/>
                  <a:gd name="T7" fmla="*/ 12 h 12"/>
                  <a:gd name="T8" fmla="*/ 12 w 14"/>
                  <a:gd name="T9" fmla="*/ 12 h 12"/>
                  <a:gd name="T10" fmla="*/ 12 w 14"/>
                  <a:gd name="T11" fmla="*/ 11 h 12"/>
                  <a:gd name="T12" fmla="*/ 14 w 14"/>
                  <a:gd name="T13" fmla="*/ 11 h 12"/>
                  <a:gd name="T14" fmla="*/ 14 w 14"/>
                  <a:gd name="T15" fmla="*/ 9 h 12"/>
                  <a:gd name="T16" fmla="*/ 14 w 14"/>
                  <a:gd name="T17" fmla="*/ 7 h 12"/>
                  <a:gd name="T18" fmla="*/ 14 w 14"/>
                  <a:gd name="T19" fmla="*/ 5 h 12"/>
                  <a:gd name="T20" fmla="*/ 14 w 14"/>
                  <a:gd name="T21" fmla="*/ 4 h 12"/>
                  <a:gd name="T22" fmla="*/ 14 w 14"/>
                  <a:gd name="T23" fmla="*/ 2 h 12"/>
                  <a:gd name="T24" fmla="*/ 12 w 14"/>
                  <a:gd name="T25" fmla="*/ 2 h 12"/>
                  <a:gd name="T26" fmla="*/ 12 w 14"/>
                  <a:gd name="T27" fmla="*/ 0 h 1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2"/>
                  <a:gd name="T44" fmla="*/ 14 w 14"/>
                  <a:gd name="T45" fmla="*/ 12 h 1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2">
                    <a:moveTo>
                      <a:pt x="0" y="7"/>
                    </a:moveTo>
                    <a:lnTo>
                      <a:pt x="7" y="11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2" y="11"/>
                    </a:lnTo>
                    <a:lnTo>
                      <a:pt x="14" y="11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89" name="Line 624"/>
              <p:cNvSpPr>
                <a:spLocks noChangeShapeType="1"/>
              </p:cNvSpPr>
              <p:nvPr/>
            </p:nvSpPr>
            <p:spPr bwMode="auto">
              <a:xfrm>
                <a:off x="715" y="155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90" name="Line 625"/>
              <p:cNvSpPr>
                <a:spLocks noChangeShapeType="1"/>
              </p:cNvSpPr>
              <p:nvPr/>
            </p:nvSpPr>
            <p:spPr bwMode="auto">
              <a:xfrm flipV="1">
                <a:off x="699" y="1557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91" name="Freeform 626"/>
              <p:cNvSpPr>
                <a:spLocks/>
              </p:cNvSpPr>
              <p:nvPr/>
            </p:nvSpPr>
            <p:spPr bwMode="auto">
              <a:xfrm>
                <a:off x="701" y="1550"/>
                <a:ext cx="14" cy="11"/>
              </a:xfrm>
              <a:custGeom>
                <a:avLst/>
                <a:gdLst>
                  <a:gd name="T0" fmla="*/ 0 w 14"/>
                  <a:gd name="T1" fmla="*/ 7 h 11"/>
                  <a:gd name="T2" fmla="*/ 2 w 14"/>
                  <a:gd name="T3" fmla="*/ 7 h 11"/>
                  <a:gd name="T4" fmla="*/ 7 w 14"/>
                  <a:gd name="T5" fmla="*/ 11 h 11"/>
                  <a:gd name="T6" fmla="*/ 9 w 14"/>
                  <a:gd name="T7" fmla="*/ 11 h 11"/>
                  <a:gd name="T8" fmla="*/ 11 w 14"/>
                  <a:gd name="T9" fmla="*/ 11 h 11"/>
                  <a:gd name="T10" fmla="*/ 12 w 14"/>
                  <a:gd name="T11" fmla="*/ 11 h 11"/>
                  <a:gd name="T12" fmla="*/ 14 w 14"/>
                  <a:gd name="T13" fmla="*/ 11 h 11"/>
                  <a:gd name="T14" fmla="*/ 14 w 14"/>
                  <a:gd name="T15" fmla="*/ 9 h 11"/>
                  <a:gd name="T16" fmla="*/ 14 w 14"/>
                  <a:gd name="T17" fmla="*/ 7 h 11"/>
                  <a:gd name="T18" fmla="*/ 14 w 14"/>
                  <a:gd name="T19" fmla="*/ 5 h 11"/>
                  <a:gd name="T20" fmla="*/ 14 w 14"/>
                  <a:gd name="T21" fmla="*/ 4 h 11"/>
                  <a:gd name="T22" fmla="*/ 14 w 14"/>
                  <a:gd name="T23" fmla="*/ 2 h 11"/>
                  <a:gd name="T24" fmla="*/ 12 w 14"/>
                  <a:gd name="T25" fmla="*/ 0 h 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4"/>
                  <a:gd name="T40" fmla="*/ 0 h 11"/>
                  <a:gd name="T41" fmla="*/ 14 w 14"/>
                  <a:gd name="T42" fmla="*/ 11 h 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4" h="11">
                    <a:moveTo>
                      <a:pt x="0" y="7"/>
                    </a:moveTo>
                    <a:lnTo>
                      <a:pt x="2" y="7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11" y="11"/>
                    </a:lnTo>
                    <a:lnTo>
                      <a:pt x="12" y="11"/>
                    </a:lnTo>
                    <a:lnTo>
                      <a:pt x="14" y="11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92" name="Line 627"/>
              <p:cNvSpPr>
                <a:spLocks noChangeShapeType="1"/>
              </p:cNvSpPr>
              <p:nvPr/>
            </p:nvSpPr>
            <p:spPr bwMode="auto">
              <a:xfrm flipV="1">
                <a:off x="713" y="15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93" name="Line 628"/>
              <p:cNvSpPr>
                <a:spLocks noChangeShapeType="1"/>
              </p:cNvSpPr>
              <p:nvPr/>
            </p:nvSpPr>
            <p:spPr bwMode="auto">
              <a:xfrm>
                <a:off x="713" y="154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94" name="Line 629"/>
              <p:cNvSpPr>
                <a:spLocks noChangeShapeType="1"/>
              </p:cNvSpPr>
              <p:nvPr/>
            </p:nvSpPr>
            <p:spPr bwMode="auto">
              <a:xfrm flipV="1">
                <a:off x="698" y="1557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95" name="Line 630"/>
              <p:cNvSpPr>
                <a:spLocks noChangeShapeType="1"/>
              </p:cNvSpPr>
              <p:nvPr/>
            </p:nvSpPr>
            <p:spPr bwMode="auto">
              <a:xfrm flipV="1">
                <a:off x="701" y="15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96" name="Freeform 631"/>
              <p:cNvSpPr>
                <a:spLocks/>
              </p:cNvSpPr>
              <p:nvPr/>
            </p:nvSpPr>
            <p:spPr bwMode="auto">
              <a:xfrm>
                <a:off x="701" y="1548"/>
                <a:ext cx="14" cy="13"/>
              </a:xfrm>
              <a:custGeom>
                <a:avLst/>
                <a:gdLst>
                  <a:gd name="T0" fmla="*/ 0 w 14"/>
                  <a:gd name="T1" fmla="*/ 7 h 13"/>
                  <a:gd name="T2" fmla="*/ 7 w 14"/>
                  <a:gd name="T3" fmla="*/ 11 h 13"/>
                  <a:gd name="T4" fmla="*/ 7 w 14"/>
                  <a:gd name="T5" fmla="*/ 13 h 13"/>
                  <a:gd name="T6" fmla="*/ 9 w 14"/>
                  <a:gd name="T7" fmla="*/ 13 h 13"/>
                  <a:gd name="T8" fmla="*/ 11 w 14"/>
                  <a:gd name="T9" fmla="*/ 13 h 13"/>
                  <a:gd name="T10" fmla="*/ 12 w 14"/>
                  <a:gd name="T11" fmla="*/ 11 h 13"/>
                  <a:gd name="T12" fmla="*/ 14 w 14"/>
                  <a:gd name="T13" fmla="*/ 11 h 13"/>
                  <a:gd name="T14" fmla="*/ 14 w 14"/>
                  <a:gd name="T15" fmla="*/ 9 h 13"/>
                  <a:gd name="T16" fmla="*/ 14 w 14"/>
                  <a:gd name="T17" fmla="*/ 7 h 13"/>
                  <a:gd name="T18" fmla="*/ 14 w 14"/>
                  <a:gd name="T19" fmla="*/ 6 h 13"/>
                  <a:gd name="T20" fmla="*/ 14 w 14"/>
                  <a:gd name="T21" fmla="*/ 4 h 13"/>
                  <a:gd name="T22" fmla="*/ 12 w 14"/>
                  <a:gd name="T23" fmla="*/ 4 h 13"/>
                  <a:gd name="T24" fmla="*/ 12 w 14"/>
                  <a:gd name="T25" fmla="*/ 2 h 13"/>
                  <a:gd name="T26" fmla="*/ 11 w 14"/>
                  <a:gd name="T27" fmla="*/ 0 h 1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3"/>
                  <a:gd name="T44" fmla="*/ 14 w 14"/>
                  <a:gd name="T45" fmla="*/ 13 h 1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3">
                    <a:moveTo>
                      <a:pt x="0" y="7"/>
                    </a:moveTo>
                    <a:lnTo>
                      <a:pt x="7" y="11"/>
                    </a:lnTo>
                    <a:lnTo>
                      <a:pt x="7" y="13"/>
                    </a:lnTo>
                    <a:lnTo>
                      <a:pt x="9" y="13"/>
                    </a:lnTo>
                    <a:lnTo>
                      <a:pt x="11" y="13"/>
                    </a:lnTo>
                    <a:lnTo>
                      <a:pt x="12" y="11"/>
                    </a:lnTo>
                    <a:lnTo>
                      <a:pt x="14" y="11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4" y="6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197" name="Line 632"/>
              <p:cNvSpPr>
                <a:spLocks noChangeShapeType="1"/>
              </p:cNvSpPr>
              <p:nvPr/>
            </p:nvSpPr>
            <p:spPr bwMode="auto">
              <a:xfrm>
                <a:off x="712" y="1548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98" name="Line 633"/>
              <p:cNvSpPr>
                <a:spLocks noChangeShapeType="1"/>
              </p:cNvSpPr>
              <p:nvPr/>
            </p:nvSpPr>
            <p:spPr bwMode="auto">
              <a:xfrm flipV="1">
                <a:off x="698" y="15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199" name="Line 634"/>
              <p:cNvSpPr>
                <a:spLocks noChangeShapeType="1"/>
              </p:cNvSpPr>
              <p:nvPr/>
            </p:nvSpPr>
            <p:spPr bwMode="auto">
              <a:xfrm>
                <a:off x="699" y="1555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00" name="Freeform 635"/>
              <p:cNvSpPr>
                <a:spLocks/>
              </p:cNvSpPr>
              <p:nvPr/>
            </p:nvSpPr>
            <p:spPr bwMode="auto">
              <a:xfrm>
                <a:off x="701" y="1548"/>
                <a:ext cx="12" cy="11"/>
              </a:xfrm>
              <a:custGeom>
                <a:avLst/>
                <a:gdLst>
                  <a:gd name="T0" fmla="*/ 0 w 12"/>
                  <a:gd name="T1" fmla="*/ 7 h 11"/>
                  <a:gd name="T2" fmla="*/ 5 w 12"/>
                  <a:gd name="T3" fmla="*/ 9 h 11"/>
                  <a:gd name="T4" fmla="*/ 7 w 12"/>
                  <a:gd name="T5" fmla="*/ 11 h 11"/>
                  <a:gd name="T6" fmla="*/ 9 w 12"/>
                  <a:gd name="T7" fmla="*/ 11 h 11"/>
                  <a:gd name="T8" fmla="*/ 11 w 12"/>
                  <a:gd name="T9" fmla="*/ 11 h 11"/>
                  <a:gd name="T10" fmla="*/ 11 w 12"/>
                  <a:gd name="T11" fmla="*/ 9 h 11"/>
                  <a:gd name="T12" fmla="*/ 12 w 12"/>
                  <a:gd name="T13" fmla="*/ 9 h 11"/>
                  <a:gd name="T14" fmla="*/ 12 w 12"/>
                  <a:gd name="T15" fmla="*/ 7 h 11"/>
                  <a:gd name="T16" fmla="*/ 12 w 12"/>
                  <a:gd name="T17" fmla="*/ 6 h 11"/>
                  <a:gd name="T18" fmla="*/ 12 w 12"/>
                  <a:gd name="T19" fmla="*/ 4 h 11"/>
                  <a:gd name="T20" fmla="*/ 11 w 12"/>
                  <a:gd name="T21" fmla="*/ 2 h 11"/>
                  <a:gd name="T22" fmla="*/ 11 w 12"/>
                  <a:gd name="T23" fmla="*/ 0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"/>
                  <a:gd name="T37" fmla="*/ 0 h 11"/>
                  <a:gd name="T38" fmla="*/ 12 w 12"/>
                  <a:gd name="T39" fmla="*/ 11 h 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" h="11">
                    <a:moveTo>
                      <a:pt x="0" y="7"/>
                    </a:moveTo>
                    <a:lnTo>
                      <a:pt x="5" y="9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11" y="11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1" y="2"/>
                    </a:lnTo>
                    <a:lnTo>
                      <a:pt x="1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01" name="Line 636"/>
              <p:cNvSpPr>
                <a:spLocks noChangeShapeType="1"/>
              </p:cNvSpPr>
              <p:nvPr/>
            </p:nvSpPr>
            <p:spPr bwMode="auto">
              <a:xfrm>
                <a:off x="712" y="1548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02" name="Line 637"/>
              <p:cNvSpPr>
                <a:spLocks noChangeShapeType="1"/>
              </p:cNvSpPr>
              <p:nvPr/>
            </p:nvSpPr>
            <p:spPr bwMode="auto">
              <a:xfrm flipV="1">
                <a:off x="698" y="1554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03" name="Freeform 638"/>
              <p:cNvSpPr>
                <a:spLocks/>
              </p:cNvSpPr>
              <p:nvPr/>
            </p:nvSpPr>
            <p:spPr bwMode="auto">
              <a:xfrm>
                <a:off x="706" y="1557"/>
                <a:ext cx="6" cy="1"/>
              </a:xfrm>
              <a:custGeom>
                <a:avLst/>
                <a:gdLst>
                  <a:gd name="T0" fmla="*/ 0 w 6"/>
                  <a:gd name="T1" fmla="*/ 0 h 1"/>
                  <a:gd name="T2" fmla="*/ 2 w 6"/>
                  <a:gd name="T3" fmla="*/ 0 h 1"/>
                  <a:gd name="T4" fmla="*/ 4 w 6"/>
                  <a:gd name="T5" fmla="*/ 0 h 1"/>
                  <a:gd name="T6" fmla="*/ 6 w 6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1"/>
                  <a:gd name="T14" fmla="*/ 6 w 6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04" name="Freeform 639"/>
              <p:cNvSpPr>
                <a:spLocks/>
              </p:cNvSpPr>
              <p:nvPr/>
            </p:nvSpPr>
            <p:spPr bwMode="auto">
              <a:xfrm>
                <a:off x="712" y="1552"/>
                <a:ext cx="1" cy="5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5 h 5"/>
                  <a:gd name="T4" fmla="*/ 1 w 1"/>
                  <a:gd name="T5" fmla="*/ 3 h 5"/>
                  <a:gd name="T6" fmla="*/ 1 w 1"/>
                  <a:gd name="T7" fmla="*/ 2 h 5"/>
                  <a:gd name="T8" fmla="*/ 1 w 1"/>
                  <a:gd name="T9" fmla="*/ 0 h 5"/>
                  <a:gd name="T10" fmla="*/ 0 w 1"/>
                  <a:gd name="T11" fmla="*/ 0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5"/>
                  <a:gd name="T20" fmla="*/ 1 w 1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5">
                    <a:moveTo>
                      <a:pt x="0" y="5"/>
                    </a:moveTo>
                    <a:lnTo>
                      <a:pt x="1" y="5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05" name="Freeform 640"/>
              <p:cNvSpPr>
                <a:spLocks/>
              </p:cNvSpPr>
              <p:nvPr/>
            </p:nvSpPr>
            <p:spPr bwMode="auto">
              <a:xfrm>
                <a:off x="710" y="1548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2 w 2"/>
                  <a:gd name="T5" fmla="*/ 0 h 4"/>
                  <a:gd name="T6" fmla="*/ 0 w 2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4"/>
                  <a:gd name="T14" fmla="*/ 2 w 2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06" name="Line 641"/>
              <p:cNvSpPr>
                <a:spLocks noChangeShapeType="1"/>
              </p:cNvSpPr>
              <p:nvPr/>
            </p:nvSpPr>
            <p:spPr bwMode="auto">
              <a:xfrm>
                <a:off x="710" y="154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07" name="Line 642"/>
              <p:cNvSpPr>
                <a:spLocks noChangeShapeType="1"/>
              </p:cNvSpPr>
              <p:nvPr/>
            </p:nvSpPr>
            <p:spPr bwMode="auto">
              <a:xfrm flipV="1">
                <a:off x="712" y="1547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08" name="Line 643"/>
              <p:cNvSpPr>
                <a:spLocks noChangeShapeType="1"/>
              </p:cNvSpPr>
              <p:nvPr/>
            </p:nvSpPr>
            <p:spPr bwMode="auto">
              <a:xfrm>
                <a:off x="699" y="1554"/>
                <a:ext cx="7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09" name="Freeform 644"/>
              <p:cNvSpPr>
                <a:spLocks/>
              </p:cNvSpPr>
              <p:nvPr/>
            </p:nvSpPr>
            <p:spPr bwMode="auto">
              <a:xfrm>
                <a:off x="699" y="1552"/>
                <a:ext cx="4" cy="5"/>
              </a:xfrm>
              <a:custGeom>
                <a:avLst/>
                <a:gdLst>
                  <a:gd name="T0" fmla="*/ 4 w 4"/>
                  <a:gd name="T1" fmla="*/ 5 h 5"/>
                  <a:gd name="T2" fmla="*/ 0 w 4"/>
                  <a:gd name="T3" fmla="*/ 0 h 5"/>
                  <a:gd name="T4" fmla="*/ 2 w 4"/>
                  <a:gd name="T5" fmla="*/ 5 h 5"/>
                  <a:gd name="T6" fmla="*/ 4 w 4"/>
                  <a:gd name="T7" fmla="*/ 5 h 5"/>
                  <a:gd name="T8" fmla="*/ 2 w 4"/>
                  <a:gd name="T9" fmla="*/ 5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5"/>
                  <a:gd name="T17" fmla="*/ 4 w 4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5">
                    <a:moveTo>
                      <a:pt x="4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2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10" name="Line 645"/>
              <p:cNvSpPr>
                <a:spLocks noChangeShapeType="1"/>
              </p:cNvSpPr>
              <p:nvPr/>
            </p:nvSpPr>
            <p:spPr bwMode="auto">
              <a:xfrm flipV="1">
                <a:off x="720" y="1550"/>
                <a:ext cx="4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11" name="Line 646"/>
              <p:cNvSpPr>
                <a:spLocks noChangeShapeType="1"/>
              </p:cNvSpPr>
              <p:nvPr/>
            </p:nvSpPr>
            <p:spPr bwMode="auto">
              <a:xfrm flipV="1">
                <a:off x="722" y="155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12" name="Freeform 647"/>
              <p:cNvSpPr>
                <a:spLocks/>
              </p:cNvSpPr>
              <p:nvPr/>
            </p:nvSpPr>
            <p:spPr bwMode="auto">
              <a:xfrm>
                <a:off x="726" y="1561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0 h 1"/>
                  <a:gd name="T4" fmla="*/ 3 w 3"/>
                  <a:gd name="T5" fmla="*/ 0 h 1"/>
                  <a:gd name="T6" fmla="*/ 1 w 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1"/>
                  <a:gd name="T14" fmla="*/ 3 w 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1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1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13" name="Freeform 648"/>
              <p:cNvSpPr>
                <a:spLocks/>
              </p:cNvSpPr>
              <p:nvPr/>
            </p:nvSpPr>
            <p:spPr bwMode="auto">
              <a:xfrm>
                <a:off x="727" y="1554"/>
                <a:ext cx="2" cy="7"/>
              </a:xfrm>
              <a:custGeom>
                <a:avLst/>
                <a:gdLst>
                  <a:gd name="T0" fmla="*/ 2 w 2"/>
                  <a:gd name="T1" fmla="*/ 1 h 7"/>
                  <a:gd name="T2" fmla="*/ 2 w 2"/>
                  <a:gd name="T3" fmla="*/ 7 h 7"/>
                  <a:gd name="T4" fmla="*/ 0 w 2"/>
                  <a:gd name="T5" fmla="*/ 5 h 7"/>
                  <a:gd name="T6" fmla="*/ 2 w 2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7"/>
                  <a:gd name="T14" fmla="*/ 2 w 2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7">
                    <a:moveTo>
                      <a:pt x="2" y="1"/>
                    </a:moveTo>
                    <a:lnTo>
                      <a:pt x="2" y="7"/>
                    </a:lnTo>
                    <a:lnTo>
                      <a:pt x="0" y="5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14" name="Line 649"/>
              <p:cNvSpPr>
                <a:spLocks noChangeShapeType="1"/>
              </p:cNvSpPr>
              <p:nvPr/>
            </p:nvSpPr>
            <p:spPr bwMode="auto">
              <a:xfrm>
                <a:off x="727" y="1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15" name="Freeform 650"/>
              <p:cNvSpPr>
                <a:spLocks/>
              </p:cNvSpPr>
              <p:nvPr/>
            </p:nvSpPr>
            <p:spPr bwMode="auto">
              <a:xfrm>
                <a:off x="729" y="1566"/>
                <a:ext cx="4" cy="1"/>
              </a:xfrm>
              <a:custGeom>
                <a:avLst/>
                <a:gdLst>
                  <a:gd name="T0" fmla="*/ 0 w 4"/>
                  <a:gd name="T1" fmla="*/ 0 h 1"/>
                  <a:gd name="T2" fmla="*/ 2 w 4"/>
                  <a:gd name="T3" fmla="*/ 0 h 1"/>
                  <a:gd name="T4" fmla="*/ 4 w 4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1"/>
                  <a:gd name="T11" fmla="*/ 4 w 4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16" name="Line 651"/>
              <p:cNvSpPr>
                <a:spLocks noChangeShapeType="1"/>
              </p:cNvSpPr>
              <p:nvPr/>
            </p:nvSpPr>
            <p:spPr bwMode="auto">
              <a:xfrm flipH="1" flipV="1">
                <a:off x="731" y="1564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17" name="Line 652"/>
              <p:cNvSpPr>
                <a:spLocks noChangeShapeType="1"/>
              </p:cNvSpPr>
              <p:nvPr/>
            </p:nvSpPr>
            <p:spPr bwMode="auto">
              <a:xfrm flipV="1">
                <a:off x="731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18" name="Line 653"/>
              <p:cNvSpPr>
                <a:spLocks noChangeShapeType="1"/>
              </p:cNvSpPr>
              <p:nvPr/>
            </p:nvSpPr>
            <p:spPr bwMode="auto">
              <a:xfrm>
                <a:off x="731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19" name="Line 654"/>
              <p:cNvSpPr>
                <a:spLocks noChangeShapeType="1"/>
              </p:cNvSpPr>
              <p:nvPr/>
            </p:nvSpPr>
            <p:spPr bwMode="auto">
              <a:xfrm>
                <a:off x="731" y="1566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20" name="Line 655"/>
              <p:cNvSpPr>
                <a:spLocks noChangeShapeType="1"/>
              </p:cNvSpPr>
              <p:nvPr/>
            </p:nvSpPr>
            <p:spPr bwMode="auto">
              <a:xfrm>
                <a:off x="733" y="1566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21" name="Freeform 656"/>
              <p:cNvSpPr>
                <a:spLocks/>
              </p:cNvSpPr>
              <p:nvPr/>
            </p:nvSpPr>
            <p:spPr bwMode="auto">
              <a:xfrm>
                <a:off x="733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2"/>
                  <a:gd name="T14" fmla="*/ 2 w 2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22" name="Freeform 657"/>
              <p:cNvSpPr>
                <a:spLocks/>
              </p:cNvSpPr>
              <p:nvPr/>
            </p:nvSpPr>
            <p:spPr bwMode="auto">
              <a:xfrm>
                <a:off x="699" y="1564"/>
                <a:ext cx="7" cy="6"/>
              </a:xfrm>
              <a:custGeom>
                <a:avLst/>
                <a:gdLst>
                  <a:gd name="T0" fmla="*/ 0 w 7"/>
                  <a:gd name="T1" fmla="*/ 2 h 6"/>
                  <a:gd name="T2" fmla="*/ 2 w 7"/>
                  <a:gd name="T3" fmla="*/ 2 h 6"/>
                  <a:gd name="T4" fmla="*/ 6 w 7"/>
                  <a:gd name="T5" fmla="*/ 6 h 6"/>
                  <a:gd name="T6" fmla="*/ 7 w 7"/>
                  <a:gd name="T7" fmla="*/ 6 h 6"/>
                  <a:gd name="T8" fmla="*/ 7 w 7"/>
                  <a:gd name="T9" fmla="*/ 4 h 6"/>
                  <a:gd name="T10" fmla="*/ 2 w 7"/>
                  <a:gd name="T11" fmla="*/ 0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6"/>
                  <a:gd name="T20" fmla="*/ 7 w 7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6">
                    <a:moveTo>
                      <a:pt x="0" y="2"/>
                    </a:moveTo>
                    <a:lnTo>
                      <a:pt x="2" y="2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23" name="Line 658"/>
              <p:cNvSpPr>
                <a:spLocks noChangeShapeType="1"/>
              </p:cNvSpPr>
              <p:nvPr/>
            </p:nvSpPr>
            <p:spPr bwMode="auto">
              <a:xfrm flipV="1">
                <a:off x="701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24" name="Line 659"/>
              <p:cNvSpPr>
                <a:spLocks noChangeShapeType="1"/>
              </p:cNvSpPr>
              <p:nvPr/>
            </p:nvSpPr>
            <p:spPr bwMode="auto">
              <a:xfrm flipV="1">
                <a:off x="705" y="15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25" name="Freeform 660"/>
              <p:cNvSpPr>
                <a:spLocks/>
              </p:cNvSpPr>
              <p:nvPr/>
            </p:nvSpPr>
            <p:spPr bwMode="auto">
              <a:xfrm>
                <a:off x="701" y="156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1"/>
                  <a:gd name="T14" fmla="*/ 2 w 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26" name="Freeform 661"/>
              <p:cNvSpPr>
                <a:spLocks/>
              </p:cNvSpPr>
              <p:nvPr/>
            </p:nvSpPr>
            <p:spPr bwMode="auto">
              <a:xfrm>
                <a:off x="708" y="1587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2 w 4"/>
                  <a:gd name="T3" fmla="*/ 2 h 2"/>
                  <a:gd name="T4" fmla="*/ 4 w 4"/>
                  <a:gd name="T5" fmla="*/ 2 h 2"/>
                  <a:gd name="T6" fmla="*/ 2 w 4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2"/>
                  <a:gd name="T14" fmla="*/ 4 w 4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2"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27" name="Line 662"/>
              <p:cNvSpPr>
                <a:spLocks noChangeShapeType="1"/>
              </p:cNvSpPr>
              <p:nvPr/>
            </p:nvSpPr>
            <p:spPr bwMode="auto">
              <a:xfrm flipH="1" flipV="1">
                <a:off x="708" y="1587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28" name="Freeform 663"/>
              <p:cNvSpPr>
                <a:spLocks/>
              </p:cNvSpPr>
              <p:nvPr/>
            </p:nvSpPr>
            <p:spPr bwMode="auto">
              <a:xfrm>
                <a:off x="747" y="1601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2 w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29" name="Freeform 664"/>
              <p:cNvSpPr>
                <a:spLocks/>
              </p:cNvSpPr>
              <p:nvPr/>
            </p:nvSpPr>
            <p:spPr bwMode="auto">
              <a:xfrm>
                <a:off x="749" y="160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30" name="Line 665"/>
              <p:cNvSpPr>
                <a:spLocks noChangeShapeType="1"/>
              </p:cNvSpPr>
              <p:nvPr/>
            </p:nvSpPr>
            <p:spPr bwMode="auto">
              <a:xfrm flipV="1">
                <a:off x="749" y="16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31" name="Line 666"/>
              <p:cNvSpPr>
                <a:spLocks noChangeShapeType="1"/>
              </p:cNvSpPr>
              <p:nvPr/>
            </p:nvSpPr>
            <p:spPr bwMode="auto">
              <a:xfrm>
                <a:off x="749" y="1603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32" name="Line 667"/>
              <p:cNvSpPr>
                <a:spLocks noChangeShapeType="1"/>
              </p:cNvSpPr>
              <p:nvPr/>
            </p:nvSpPr>
            <p:spPr bwMode="auto">
              <a:xfrm>
                <a:off x="750" y="160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33" name="Freeform 668"/>
              <p:cNvSpPr>
                <a:spLocks/>
              </p:cNvSpPr>
              <p:nvPr/>
            </p:nvSpPr>
            <p:spPr bwMode="auto">
              <a:xfrm>
                <a:off x="749" y="1599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34" name="Line 669"/>
              <p:cNvSpPr>
                <a:spLocks noChangeShapeType="1"/>
              </p:cNvSpPr>
              <p:nvPr/>
            </p:nvSpPr>
            <p:spPr bwMode="auto">
              <a:xfrm>
                <a:off x="749" y="16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35" name="Line 670"/>
              <p:cNvSpPr>
                <a:spLocks noChangeShapeType="1"/>
              </p:cNvSpPr>
              <p:nvPr/>
            </p:nvSpPr>
            <p:spPr bwMode="auto">
              <a:xfrm>
                <a:off x="750" y="159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36" name="Freeform 671"/>
              <p:cNvSpPr>
                <a:spLocks/>
              </p:cNvSpPr>
              <p:nvPr/>
            </p:nvSpPr>
            <p:spPr bwMode="auto">
              <a:xfrm>
                <a:off x="749" y="160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37" name="Line 672"/>
              <p:cNvSpPr>
                <a:spLocks noChangeShapeType="1"/>
              </p:cNvSpPr>
              <p:nvPr/>
            </p:nvSpPr>
            <p:spPr bwMode="auto">
              <a:xfrm flipV="1">
                <a:off x="750" y="159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38" name="Freeform 673"/>
              <p:cNvSpPr>
                <a:spLocks/>
              </p:cNvSpPr>
              <p:nvPr/>
            </p:nvSpPr>
            <p:spPr bwMode="auto">
              <a:xfrm>
                <a:off x="750" y="1601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4"/>
                  <a:gd name="T14" fmla="*/ 2 w 2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39" name="Line 674"/>
              <p:cNvSpPr>
                <a:spLocks noChangeShapeType="1"/>
              </p:cNvSpPr>
              <p:nvPr/>
            </p:nvSpPr>
            <p:spPr bwMode="auto">
              <a:xfrm>
                <a:off x="752" y="160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40" name="Freeform 675"/>
              <p:cNvSpPr>
                <a:spLocks/>
              </p:cNvSpPr>
              <p:nvPr/>
            </p:nvSpPr>
            <p:spPr bwMode="auto">
              <a:xfrm>
                <a:off x="733" y="1566"/>
                <a:ext cx="2" cy="4"/>
              </a:xfrm>
              <a:custGeom>
                <a:avLst/>
                <a:gdLst>
                  <a:gd name="T0" fmla="*/ 0 w 2"/>
                  <a:gd name="T1" fmla="*/ 2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4"/>
                  <a:gd name="T14" fmla="*/ 2 w 2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4">
                    <a:moveTo>
                      <a:pt x="0" y="2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41" name="Line 676"/>
              <p:cNvSpPr>
                <a:spLocks noChangeShapeType="1"/>
              </p:cNvSpPr>
              <p:nvPr/>
            </p:nvSpPr>
            <p:spPr bwMode="auto">
              <a:xfrm flipV="1">
                <a:off x="735" y="15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42" name="Line 677"/>
              <p:cNvSpPr>
                <a:spLocks noChangeShapeType="1"/>
              </p:cNvSpPr>
              <p:nvPr/>
            </p:nvSpPr>
            <p:spPr bwMode="auto">
              <a:xfrm>
                <a:off x="731" y="156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43" name="Line 678"/>
              <p:cNvSpPr>
                <a:spLocks noChangeShapeType="1"/>
              </p:cNvSpPr>
              <p:nvPr/>
            </p:nvSpPr>
            <p:spPr bwMode="auto">
              <a:xfrm>
                <a:off x="733" y="15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44" name="Freeform 679"/>
              <p:cNvSpPr>
                <a:spLocks/>
              </p:cNvSpPr>
              <p:nvPr/>
            </p:nvSpPr>
            <p:spPr bwMode="auto">
              <a:xfrm>
                <a:off x="733" y="1568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45" name="Line 680"/>
              <p:cNvSpPr>
                <a:spLocks noChangeShapeType="1"/>
              </p:cNvSpPr>
              <p:nvPr/>
            </p:nvSpPr>
            <p:spPr bwMode="auto">
              <a:xfrm>
                <a:off x="733" y="15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46" name="Line 681"/>
              <p:cNvSpPr>
                <a:spLocks noChangeShapeType="1"/>
              </p:cNvSpPr>
              <p:nvPr/>
            </p:nvSpPr>
            <p:spPr bwMode="auto">
              <a:xfrm flipV="1">
                <a:off x="733" y="1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47" name="Freeform 682"/>
              <p:cNvSpPr>
                <a:spLocks/>
              </p:cNvSpPr>
              <p:nvPr/>
            </p:nvSpPr>
            <p:spPr bwMode="auto">
              <a:xfrm>
                <a:off x="699" y="156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48" name="Line 683"/>
              <p:cNvSpPr>
                <a:spLocks noChangeShapeType="1"/>
              </p:cNvSpPr>
              <p:nvPr/>
            </p:nvSpPr>
            <p:spPr bwMode="auto">
              <a:xfrm flipV="1">
                <a:off x="729" y="15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49" name="Freeform 684"/>
              <p:cNvSpPr>
                <a:spLocks/>
              </p:cNvSpPr>
              <p:nvPr/>
            </p:nvSpPr>
            <p:spPr bwMode="auto">
              <a:xfrm>
                <a:off x="729" y="1564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50" name="Freeform 685"/>
              <p:cNvSpPr>
                <a:spLocks/>
              </p:cNvSpPr>
              <p:nvPr/>
            </p:nvSpPr>
            <p:spPr bwMode="auto">
              <a:xfrm>
                <a:off x="453" y="1605"/>
                <a:ext cx="109" cy="40"/>
              </a:xfrm>
              <a:custGeom>
                <a:avLst/>
                <a:gdLst>
                  <a:gd name="T0" fmla="*/ 107 w 109"/>
                  <a:gd name="T1" fmla="*/ 40 h 40"/>
                  <a:gd name="T2" fmla="*/ 109 w 109"/>
                  <a:gd name="T3" fmla="*/ 40 h 40"/>
                  <a:gd name="T4" fmla="*/ 72 w 109"/>
                  <a:gd name="T5" fmla="*/ 28 h 40"/>
                  <a:gd name="T6" fmla="*/ 60 w 109"/>
                  <a:gd name="T7" fmla="*/ 23 h 40"/>
                  <a:gd name="T8" fmla="*/ 0 w 109"/>
                  <a:gd name="T9" fmla="*/ 0 h 40"/>
                  <a:gd name="T10" fmla="*/ 0 w 109"/>
                  <a:gd name="T11" fmla="*/ 1 h 40"/>
                  <a:gd name="T12" fmla="*/ 4 w 109"/>
                  <a:gd name="T13" fmla="*/ 1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9"/>
                  <a:gd name="T22" fmla="*/ 0 h 40"/>
                  <a:gd name="T23" fmla="*/ 109 w 109"/>
                  <a:gd name="T24" fmla="*/ 40 h 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9" h="40">
                    <a:moveTo>
                      <a:pt x="107" y="40"/>
                    </a:moveTo>
                    <a:lnTo>
                      <a:pt x="109" y="40"/>
                    </a:lnTo>
                    <a:lnTo>
                      <a:pt x="72" y="28"/>
                    </a:lnTo>
                    <a:lnTo>
                      <a:pt x="60" y="23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4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51" name="Freeform 686"/>
              <p:cNvSpPr>
                <a:spLocks/>
              </p:cNvSpPr>
              <p:nvPr/>
            </p:nvSpPr>
            <p:spPr bwMode="auto">
              <a:xfrm>
                <a:off x="455" y="160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52" name="Line 687"/>
              <p:cNvSpPr>
                <a:spLocks noChangeShapeType="1"/>
              </p:cNvSpPr>
              <p:nvPr/>
            </p:nvSpPr>
            <p:spPr bwMode="auto">
              <a:xfrm>
                <a:off x="457" y="1606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53" name="Line 688"/>
              <p:cNvSpPr>
                <a:spLocks noChangeShapeType="1"/>
              </p:cNvSpPr>
              <p:nvPr/>
            </p:nvSpPr>
            <p:spPr bwMode="auto">
              <a:xfrm>
                <a:off x="458" y="1606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54" name="Line 689"/>
              <p:cNvSpPr>
                <a:spLocks noChangeShapeType="1"/>
              </p:cNvSpPr>
              <p:nvPr/>
            </p:nvSpPr>
            <p:spPr bwMode="auto">
              <a:xfrm>
                <a:off x="460" y="1608"/>
                <a:ext cx="7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55" name="Line 690"/>
              <p:cNvSpPr>
                <a:spLocks noChangeShapeType="1"/>
              </p:cNvSpPr>
              <p:nvPr/>
            </p:nvSpPr>
            <p:spPr bwMode="auto">
              <a:xfrm>
                <a:off x="467" y="1610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56" name="Freeform 691"/>
              <p:cNvSpPr>
                <a:spLocks/>
              </p:cNvSpPr>
              <p:nvPr/>
            </p:nvSpPr>
            <p:spPr bwMode="auto">
              <a:xfrm>
                <a:off x="465" y="1612"/>
                <a:ext cx="6" cy="1"/>
              </a:xfrm>
              <a:custGeom>
                <a:avLst/>
                <a:gdLst>
                  <a:gd name="T0" fmla="*/ 4 w 6"/>
                  <a:gd name="T1" fmla="*/ 0 h 1"/>
                  <a:gd name="T2" fmla="*/ 2 w 6"/>
                  <a:gd name="T3" fmla="*/ 0 h 1"/>
                  <a:gd name="T4" fmla="*/ 0 w 6"/>
                  <a:gd name="T5" fmla="*/ 0 h 1"/>
                  <a:gd name="T6" fmla="*/ 4 w 6"/>
                  <a:gd name="T7" fmla="*/ 1 h 1"/>
                  <a:gd name="T8" fmla="*/ 6 w 6"/>
                  <a:gd name="T9" fmla="*/ 1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1"/>
                  <a:gd name="T17" fmla="*/ 6 w 6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1">
                    <a:moveTo>
                      <a:pt x="4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6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57" name="Freeform 692"/>
              <p:cNvSpPr>
                <a:spLocks/>
              </p:cNvSpPr>
              <p:nvPr/>
            </p:nvSpPr>
            <p:spPr bwMode="auto">
              <a:xfrm>
                <a:off x="471" y="1613"/>
                <a:ext cx="79" cy="29"/>
              </a:xfrm>
              <a:custGeom>
                <a:avLst/>
                <a:gdLst>
                  <a:gd name="T0" fmla="*/ 0 w 79"/>
                  <a:gd name="T1" fmla="*/ 0 h 29"/>
                  <a:gd name="T2" fmla="*/ 1 w 79"/>
                  <a:gd name="T3" fmla="*/ 0 h 29"/>
                  <a:gd name="T4" fmla="*/ 3 w 79"/>
                  <a:gd name="T5" fmla="*/ 0 h 29"/>
                  <a:gd name="T6" fmla="*/ 31 w 79"/>
                  <a:gd name="T7" fmla="*/ 11 h 29"/>
                  <a:gd name="T8" fmla="*/ 42 w 79"/>
                  <a:gd name="T9" fmla="*/ 15 h 29"/>
                  <a:gd name="T10" fmla="*/ 58 w 79"/>
                  <a:gd name="T11" fmla="*/ 20 h 29"/>
                  <a:gd name="T12" fmla="*/ 79 w 7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9"/>
                  <a:gd name="T22" fmla="*/ 0 h 29"/>
                  <a:gd name="T23" fmla="*/ 79 w 79"/>
                  <a:gd name="T24" fmla="*/ 29 h 2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9" h="29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31" y="11"/>
                    </a:lnTo>
                    <a:lnTo>
                      <a:pt x="42" y="15"/>
                    </a:lnTo>
                    <a:lnTo>
                      <a:pt x="58" y="20"/>
                    </a:lnTo>
                    <a:lnTo>
                      <a:pt x="79" y="29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58" name="Freeform 693"/>
              <p:cNvSpPr>
                <a:spLocks/>
              </p:cNvSpPr>
              <p:nvPr/>
            </p:nvSpPr>
            <p:spPr bwMode="auto">
              <a:xfrm>
                <a:off x="550" y="1642"/>
                <a:ext cx="9" cy="5"/>
              </a:xfrm>
              <a:custGeom>
                <a:avLst/>
                <a:gdLst>
                  <a:gd name="T0" fmla="*/ 0 w 9"/>
                  <a:gd name="T1" fmla="*/ 0 h 5"/>
                  <a:gd name="T2" fmla="*/ 5 w 9"/>
                  <a:gd name="T3" fmla="*/ 3 h 5"/>
                  <a:gd name="T4" fmla="*/ 9 w 9"/>
                  <a:gd name="T5" fmla="*/ 5 h 5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5"/>
                  <a:gd name="T11" fmla="*/ 9 w 9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5">
                    <a:moveTo>
                      <a:pt x="0" y="0"/>
                    </a:moveTo>
                    <a:lnTo>
                      <a:pt x="5" y="3"/>
                    </a:lnTo>
                    <a:lnTo>
                      <a:pt x="9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59" name="Line 694"/>
              <p:cNvSpPr>
                <a:spLocks noChangeShapeType="1"/>
              </p:cNvSpPr>
              <p:nvPr/>
            </p:nvSpPr>
            <p:spPr bwMode="auto">
              <a:xfrm>
                <a:off x="455" y="160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60" name="Line 695"/>
              <p:cNvSpPr>
                <a:spLocks noChangeShapeType="1"/>
              </p:cNvSpPr>
              <p:nvPr/>
            </p:nvSpPr>
            <p:spPr bwMode="auto">
              <a:xfrm flipV="1">
                <a:off x="455" y="1606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61" name="Line 696"/>
              <p:cNvSpPr>
                <a:spLocks noChangeShapeType="1"/>
              </p:cNvSpPr>
              <p:nvPr/>
            </p:nvSpPr>
            <p:spPr bwMode="auto">
              <a:xfrm>
                <a:off x="469" y="1613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62" name="Freeform 697"/>
              <p:cNvSpPr>
                <a:spLocks/>
              </p:cNvSpPr>
              <p:nvPr/>
            </p:nvSpPr>
            <p:spPr bwMode="auto">
              <a:xfrm>
                <a:off x="457" y="1606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63" name="Line 698"/>
              <p:cNvSpPr>
                <a:spLocks noChangeShapeType="1"/>
              </p:cNvSpPr>
              <p:nvPr/>
            </p:nvSpPr>
            <p:spPr bwMode="auto">
              <a:xfrm>
                <a:off x="457" y="16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64" name="Line 699"/>
              <p:cNvSpPr>
                <a:spLocks noChangeShapeType="1"/>
              </p:cNvSpPr>
              <p:nvPr/>
            </p:nvSpPr>
            <p:spPr bwMode="auto">
              <a:xfrm flipH="1">
                <a:off x="457" y="16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65" name="Freeform 700"/>
              <p:cNvSpPr>
                <a:spLocks/>
              </p:cNvSpPr>
              <p:nvPr/>
            </p:nvSpPr>
            <p:spPr bwMode="auto">
              <a:xfrm>
                <a:off x="453" y="161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  <a:gd name="T6" fmla="*/ 2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1"/>
                  <a:gd name="T14" fmla="*/ 2 w 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1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66" name="Line 701"/>
              <p:cNvSpPr>
                <a:spLocks noChangeShapeType="1"/>
              </p:cNvSpPr>
              <p:nvPr/>
            </p:nvSpPr>
            <p:spPr bwMode="auto">
              <a:xfrm flipH="1">
                <a:off x="469" y="1613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67" name="Line 702"/>
              <p:cNvSpPr>
                <a:spLocks noChangeShapeType="1"/>
              </p:cNvSpPr>
              <p:nvPr/>
            </p:nvSpPr>
            <p:spPr bwMode="auto">
              <a:xfrm flipH="1">
                <a:off x="469" y="1613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68" name="Freeform 703"/>
              <p:cNvSpPr>
                <a:spLocks/>
              </p:cNvSpPr>
              <p:nvPr/>
            </p:nvSpPr>
            <p:spPr bwMode="auto">
              <a:xfrm>
                <a:off x="562" y="164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69" name="Line 704"/>
              <p:cNvSpPr>
                <a:spLocks noChangeShapeType="1"/>
              </p:cNvSpPr>
              <p:nvPr/>
            </p:nvSpPr>
            <p:spPr bwMode="auto">
              <a:xfrm flipV="1">
                <a:off x="562" y="16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70" name="Freeform 705"/>
              <p:cNvSpPr>
                <a:spLocks/>
              </p:cNvSpPr>
              <p:nvPr/>
            </p:nvSpPr>
            <p:spPr bwMode="auto">
              <a:xfrm>
                <a:off x="643" y="1675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71" name="Line 706"/>
              <p:cNvSpPr>
                <a:spLocks noChangeShapeType="1"/>
              </p:cNvSpPr>
              <p:nvPr/>
            </p:nvSpPr>
            <p:spPr bwMode="auto">
              <a:xfrm flipH="1">
                <a:off x="645" y="1675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72" name="Freeform 707"/>
              <p:cNvSpPr>
                <a:spLocks/>
              </p:cNvSpPr>
              <p:nvPr/>
            </p:nvSpPr>
            <p:spPr bwMode="auto">
              <a:xfrm>
                <a:off x="645" y="1675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73" name="Line 708"/>
              <p:cNvSpPr>
                <a:spLocks noChangeShapeType="1"/>
              </p:cNvSpPr>
              <p:nvPr/>
            </p:nvSpPr>
            <p:spPr bwMode="auto">
              <a:xfrm>
                <a:off x="647" y="16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74" name="Freeform 709"/>
              <p:cNvSpPr>
                <a:spLocks/>
              </p:cNvSpPr>
              <p:nvPr/>
            </p:nvSpPr>
            <p:spPr bwMode="auto">
              <a:xfrm>
                <a:off x="645" y="1675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75" name="Line 710"/>
              <p:cNvSpPr>
                <a:spLocks noChangeShapeType="1"/>
              </p:cNvSpPr>
              <p:nvPr/>
            </p:nvSpPr>
            <p:spPr bwMode="auto">
              <a:xfrm flipH="1">
                <a:off x="618" y="1666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76" name="Line 711"/>
              <p:cNvSpPr>
                <a:spLocks noChangeShapeType="1"/>
              </p:cNvSpPr>
              <p:nvPr/>
            </p:nvSpPr>
            <p:spPr bwMode="auto">
              <a:xfrm>
                <a:off x="618" y="1666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77" name="Freeform 712"/>
              <p:cNvSpPr>
                <a:spLocks/>
              </p:cNvSpPr>
              <p:nvPr/>
            </p:nvSpPr>
            <p:spPr bwMode="auto">
              <a:xfrm>
                <a:off x="618" y="166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78" name="Freeform 713"/>
              <p:cNvSpPr>
                <a:spLocks/>
              </p:cNvSpPr>
              <p:nvPr/>
            </p:nvSpPr>
            <p:spPr bwMode="auto">
              <a:xfrm>
                <a:off x="627" y="1668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2"/>
                  <a:gd name="T14" fmla="*/ 2 w 2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2">
                    <a:moveTo>
                      <a:pt x="2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79" name="Line 714"/>
              <p:cNvSpPr>
                <a:spLocks noChangeShapeType="1"/>
              </p:cNvSpPr>
              <p:nvPr/>
            </p:nvSpPr>
            <p:spPr bwMode="auto">
              <a:xfrm>
                <a:off x="627" y="167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0" name="Line 715"/>
              <p:cNvSpPr>
                <a:spLocks noChangeShapeType="1"/>
              </p:cNvSpPr>
              <p:nvPr/>
            </p:nvSpPr>
            <p:spPr bwMode="auto">
              <a:xfrm>
                <a:off x="627" y="16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1" name="Line 716"/>
              <p:cNvSpPr>
                <a:spLocks noChangeShapeType="1"/>
              </p:cNvSpPr>
              <p:nvPr/>
            </p:nvSpPr>
            <p:spPr bwMode="auto">
              <a:xfrm>
                <a:off x="629" y="16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2" name="Line 717"/>
              <p:cNvSpPr>
                <a:spLocks noChangeShapeType="1"/>
              </p:cNvSpPr>
              <p:nvPr/>
            </p:nvSpPr>
            <p:spPr bwMode="auto">
              <a:xfrm flipH="1">
                <a:off x="627" y="1668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3" name="Line 718"/>
              <p:cNvSpPr>
                <a:spLocks noChangeShapeType="1"/>
              </p:cNvSpPr>
              <p:nvPr/>
            </p:nvSpPr>
            <p:spPr bwMode="auto">
              <a:xfrm flipH="1">
                <a:off x="625" y="167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4" name="Line 719"/>
              <p:cNvSpPr>
                <a:spLocks noChangeShapeType="1"/>
              </p:cNvSpPr>
              <p:nvPr/>
            </p:nvSpPr>
            <p:spPr bwMode="auto">
              <a:xfrm>
                <a:off x="625" y="167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5" name="Line 720"/>
              <p:cNvSpPr>
                <a:spLocks noChangeShapeType="1"/>
              </p:cNvSpPr>
              <p:nvPr/>
            </p:nvSpPr>
            <p:spPr bwMode="auto">
              <a:xfrm flipV="1">
                <a:off x="625" y="1668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6" name="Line 721"/>
              <p:cNvSpPr>
                <a:spLocks noChangeShapeType="1"/>
              </p:cNvSpPr>
              <p:nvPr/>
            </p:nvSpPr>
            <p:spPr bwMode="auto">
              <a:xfrm flipV="1">
                <a:off x="625" y="1668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7" name="Line 722"/>
              <p:cNvSpPr>
                <a:spLocks noChangeShapeType="1"/>
              </p:cNvSpPr>
              <p:nvPr/>
            </p:nvSpPr>
            <p:spPr bwMode="auto">
              <a:xfrm flipV="1">
                <a:off x="627" y="16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88" name="Freeform 723"/>
              <p:cNvSpPr>
                <a:spLocks/>
              </p:cNvSpPr>
              <p:nvPr/>
            </p:nvSpPr>
            <p:spPr bwMode="auto">
              <a:xfrm>
                <a:off x="625" y="166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2 w 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89" name="Line 724"/>
              <p:cNvSpPr>
                <a:spLocks noChangeShapeType="1"/>
              </p:cNvSpPr>
              <p:nvPr/>
            </p:nvSpPr>
            <p:spPr bwMode="auto">
              <a:xfrm>
                <a:off x="562" y="164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90" name="Freeform 725"/>
              <p:cNvSpPr>
                <a:spLocks/>
              </p:cNvSpPr>
              <p:nvPr/>
            </p:nvSpPr>
            <p:spPr bwMode="auto">
              <a:xfrm>
                <a:off x="559" y="1645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1 w 3"/>
                  <a:gd name="T3" fmla="*/ 2 h 4"/>
                  <a:gd name="T4" fmla="*/ 3 w 3"/>
                  <a:gd name="T5" fmla="*/ 4 h 4"/>
                  <a:gd name="T6" fmla="*/ 3 w 3"/>
                  <a:gd name="T7" fmla="*/ 2 h 4"/>
                  <a:gd name="T8" fmla="*/ 0 w 3"/>
                  <a:gd name="T9" fmla="*/ 0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4"/>
                  <a:gd name="T17" fmla="*/ 3 w 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4">
                    <a:moveTo>
                      <a:pt x="0" y="0"/>
                    </a:moveTo>
                    <a:lnTo>
                      <a:pt x="1" y="2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91" name="Freeform 726"/>
              <p:cNvSpPr>
                <a:spLocks/>
              </p:cNvSpPr>
              <p:nvPr/>
            </p:nvSpPr>
            <p:spPr bwMode="auto">
              <a:xfrm>
                <a:off x="557" y="1645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2 w 3"/>
                  <a:gd name="T3" fmla="*/ 0 h 1"/>
                  <a:gd name="T4" fmla="*/ 0 w 3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3"/>
                  <a:gd name="T10" fmla="*/ 0 h 1"/>
                  <a:gd name="T11" fmla="*/ 3 w 3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" h="1">
                    <a:moveTo>
                      <a:pt x="3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92" name="Line 727"/>
              <p:cNvSpPr>
                <a:spLocks noChangeShapeType="1"/>
              </p:cNvSpPr>
              <p:nvPr/>
            </p:nvSpPr>
            <p:spPr bwMode="auto">
              <a:xfrm>
                <a:off x="557" y="1645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93" name="Line 728"/>
              <p:cNvSpPr>
                <a:spLocks noChangeShapeType="1"/>
              </p:cNvSpPr>
              <p:nvPr/>
            </p:nvSpPr>
            <p:spPr bwMode="auto">
              <a:xfrm>
                <a:off x="567" y="1659"/>
                <a:ext cx="4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94" name="Line 729"/>
              <p:cNvSpPr>
                <a:spLocks noChangeShapeType="1"/>
              </p:cNvSpPr>
              <p:nvPr/>
            </p:nvSpPr>
            <p:spPr bwMode="auto">
              <a:xfrm flipH="1" flipV="1">
                <a:off x="566" y="1661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95" name="Line 730"/>
              <p:cNvSpPr>
                <a:spLocks noChangeShapeType="1"/>
              </p:cNvSpPr>
              <p:nvPr/>
            </p:nvSpPr>
            <p:spPr bwMode="auto">
              <a:xfrm>
                <a:off x="573" y="16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96" name="Line 731"/>
              <p:cNvSpPr>
                <a:spLocks noChangeShapeType="1"/>
              </p:cNvSpPr>
              <p:nvPr/>
            </p:nvSpPr>
            <p:spPr bwMode="auto">
              <a:xfrm flipH="1" flipV="1">
                <a:off x="573" y="16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97" name="Freeform 732"/>
              <p:cNvSpPr>
                <a:spLocks/>
              </p:cNvSpPr>
              <p:nvPr/>
            </p:nvSpPr>
            <p:spPr bwMode="auto">
              <a:xfrm>
                <a:off x="571" y="1659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2 w 3"/>
                  <a:gd name="T3" fmla="*/ 2 h 2"/>
                  <a:gd name="T4" fmla="*/ 3 w 3"/>
                  <a:gd name="T5" fmla="*/ 2 h 2"/>
                  <a:gd name="T6" fmla="*/ 2 w 3"/>
                  <a:gd name="T7" fmla="*/ 2 h 2"/>
                  <a:gd name="T8" fmla="*/ 2 w 3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2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298" name="Line 733"/>
              <p:cNvSpPr>
                <a:spLocks noChangeShapeType="1"/>
              </p:cNvSpPr>
              <p:nvPr/>
            </p:nvSpPr>
            <p:spPr bwMode="auto">
              <a:xfrm>
                <a:off x="573" y="16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299" name="Freeform 734"/>
              <p:cNvSpPr>
                <a:spLocks/>
              </p:cNvSpPr>
              <p:nvPr/>
            </p:nvSpPr>
            <p:spPr bwMode="auto">
              <a:xfrm>
                <a:off x="618" y="1670"/>
                <a:ext cx="6" cy="2"/>
              </a:xfrm>
              <a:custGeom>
                <a:avLst/>
                <a:gdLst>
                  <a:gd name="T0" fmla="*/ 0 w 6"/>
                  <a:gd name="T1" fmla="*/ 0 h 2"/>
                  <a:gd name="T2" fmla="*/ 4 w 6"/>
                  <a:gd name="T3" fmla="*/ 2 h 2"/>
                  <a:gd name="T4" fmla="*/ 6 w 6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2"/>
                  <a:gd name="T11" fmla="*/ 6 w 6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2">
                    <a:moveTo>
                      <a:pt x="0" y="0"/>
                    </a:moveTo>
                    <a:lnTo>
                      <a:pt x="4" y="2"/>
                    </a:lnTo>
                    <a:lnTo>
                      <a:pt x="6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00" name="Freeform 735"/>
              <p:cNvSpPr>
                <a:spLocks/>
              </p:cNvSpPr>
              <p:nvPr/>
            </p:nvSpPr>
            <p:spPr bwMode="auto">
              <a:xfrm>
                <a:off x="620" y="1670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2 w 4"/>
                  <a:gd name="T3" fmla="*/ 0 h 2"/>
                  <a:gd name="T4" fmla="*/ 0 w 4"/>
                  <a:gd name="T5" fmla="*/ 2 h 2"/>
                  <a:gd name="T6" fmla="*/ 2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2"/>
                  <a:gd name="T14" fmla="*/ 4 w 4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2">
                    <a:moveTo>
                      <a:pt x="4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01" name="Freeform 736"/>
              <p:cNvSpPr>
                <a:spLocks/>
              </p:cNvSpPr>
              <p:nvPr/>
            </p:nvSpPr>
            <p:spPr bwMode="auto">
              <a:xfrm>
                <a:off x="620" y="167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02" name="Line 737"/>
              <p:cNvSpPr>
                <a:spLocks noChangeShapeType="1"/>
              </p:cNvSpPr>
              <p:nvPr/>
            </p:nvSpPr>
            <p:spPr bwMode="auto">
              <a:xfrm>
                <a:off x="624" y="1672"/>
                <a:ext cx="5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03" name="Line 738"/>
              <p:cNvSpPr>
                <a:spLocks noChangeShapeType="1"/>
              </p:cNvSpPr>
              <p:nvPr/>
            </p:nvSpPr>
            <p:spPr bwMode="auto">
              <a:xfrm flipH="1">
                <a:off x="627" y="1675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04" name="Line 739"/>
              <p:cNvSpPr>
                <a:spLocks noChangeShapeType="1"/>
              </p:cNvSpPr>
              <p:nvPr/>
            </p:nvSpPr>
            <p:spPr bwMode="auto">
              <a:xfrm flipH="1" flipV="1">
                <a:off x="622" y="1672"/>
                <a:ext cx="5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05" name="Freeform 740"/>
              <p:cNvSpPr>
                <a:spLocks/>
              </p:cNvSpPr>
              <p:nvPr/>
            </p:nvSpPr>
            <p:spPr bwMode="auto">
              <a:xfrm>
                <a:off x="622" y="1672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2" y="1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06" name="Line 741"/>
              <p:cNvSpPr>
                <a:spLocks noChangeShapeType="1"/>
              </p:cNvSpPr>
              <p:nvPr/>
            </p:nvSpPr>
            <p:spPr bwMode="auto">
              <a:xfrm flipH="1" flipV="1">
                <a:off x="622" y="1672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07" name="Freeform 742"/>
              <p:cNvSpPr>
                <a:spLocks/>
              </p:cNvSpPr>
              <p:nvPr/>
            </p:nvSpPr>
            <p:spPr bwMode="auto">
              <a:xfrm>
                <a:off x="622" y="167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08" name="Freeform 743"/>
              <p:cNvSpPr>
                <a:spLocks/>
              </p:cNvSpPr>
              <p:nvPr/>
            </p:nvSpPr>
            <p:spPr bwMode="auto">
              <a:xfrm>
                <a:off x="613" y="1675"/>
                <a:ext cx="5" cy="1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0 h 1"/>
                  <a:gd name="T4" fmla="*/ 2 w 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1"/>
                  <a:gd name="T11" fmla="*/ 5 w 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1">
                    <a:moveTo>
                      <a:pt x="0" y="0"/>
                    </a:move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09" name="Line 744"/>
              <p:cNvSpPr>
                <a:spLocks noChangeShapeType="1"/>
              </p:cNvSpPr>
              <p:nvPr/>
            </p:nvSpPr>
            <p:spPr bwMode="auto">
              <a:xfrm flipH="1">
                <a:off x="625" y="1677"/>
                <a:ext cx="4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10" name="Line 745"/>
              <p:cNvSpPr>
                <a:spLocks noChangeShapeType="1"/>
              </p:cNvSpPr>
              <p:nvPr/>
            </p:nvSpPr>
            <p:spPr bwMode="auto">
              <a:xfrm flipH="1">
                <a:off x="625" y="1679"/>
                <a:ext cx="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11" name="Freeform 746"/>
              <p:cNvSpPr>
                <a:spLocks/>
              </p:cNvSpPr>
              <p:nvPr/>
            </p:nvSpPr>
            <p:spPr bwMode="auto">
              <a:xfrm>
                <a:off x="634" y="168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12" name="Freeform 747"/>
              <p:cNvSpPr>
                <a:spLocks/>
              </p:cNvSpPr>
              <p:nvPr/>
            </p:nvSpPr>
            <p:spPr bwMode="auto">
              <a:xfrm>
                <a:off x="633" y="1682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1 w 3"/>
                  <a:gd name="T5" fmla="*/ 0 h 2"/>
                  <a:gd name="T6" fmla="*/ 0 w 3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2"/>
                  <a:gd name="T14" fmla="*/ 3 w 3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1" y="0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13" name="Line 748"/>
              <p:cNvSpPr>
                <a:spLocks noChangeShapeType="1"/>
              </p:cNvSpPr>
              <p:nvPr/>
            </p:nvSpPr>
            <p:spPr bwMode="auto">
              <a:xfrm flipH="1">
                <a:off x="640" y="16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14" name="Line 749"/>
              <p:cNvSpPr>
                <a:spLocks noChangeShapeType="1"/>
              </p:cNvSpPr>
              <p:nvPr/>
            </p:nvSpPr>
            <p:spPr bwMode="auto">
              <a:xfrm>
                <a:off x="641" y="1684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15" name="Line 750"/>
              <p:cNvSpPr>
                <a:spLocks noChangeShapeType="1"/>
              </p:cNvSpPr>
              <p:nvPr/>
            </p:nvSpPr>
            <p:spPr bwMode="auto">
              <a:xfrm>
                <a:off x="641" y="1684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16" name="Freeform 751"/>
              <p:cNvSpPr>
                <a:spLocks/>
              </p:cNvSpPr>
              <p:nvPr/>
            </p:nvSpPr>
            <p:spPr bwMode="auto">
              <a:xfrm>
                <a:off x="624" y="1672"/>
                <a:ext cx="5" cy="3"/>
              </a:xfrm>
              <a:custGeom>
                <a:avLst/>
                <a:gdLst>
                  <a:gd name="T0" fmla="*/ 1 w 5"/>
                  <a:gd name="T1" fmla="*/ 0 h 3"/>
                  <a:gd name="T2" fmla="*/ 5 w 5"/>
                  <a:gd name="T3" fmla="*/ 3 h 3"/>
                  <a:gd name="T4" fmla="*/ 0 w 5"/>
                  <a:gd name="T5" fmla="*/ 1 h 3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3"/>
                  <a:gd name="T11" fmla="*/ 5 w 5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3">
                    <a:moveTo>
                      <a:pt x="1" y="0"/>
                    </a:moveTo>
                    <a:lnTo>
                      <a:pt x="5" y="3"/>
                    </a:lnTo>
                    <a:lnTo>
                      <a:pt x="0" y="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17" name="Line 752"/>
              <p:cNvSpPr>
                <a:spLocks noChangeShapeType="1"/>
              </p:cNvSpPr>
              <p:nvPr/>
            </p:nvSpPr>
            <p:spPr bwMode="auto">
              <a:xfrm flipH="1">
                <a:off x="624" y="1672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18" name="Line 753"/>
              <p:cNvSpPr>
                <a:spLocks noChangeShapeType="1"/>
              </p:cNvSpPr>
              <p:nvPr/>
            </p:nvSpPr>
            <p:spPr bwMode="auto">
              <a:xfrm>
                <a:off x="622" y="1673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19" name="Line 754"/>
              <p:cNvSpPr>
                <a:spLocks noChangeShapeType="1"/>
              </p:cNvSpPr>
              <p:nvPr/>
            </p:nvSpPr>
            <p:spPr bwMode="auto">
              <a:xfrm flipH="1">
                <a:off x="622" y="1673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20" name="Freeform 755"/>
              <p:cNvSpPr>
                <a:spLocks/>
              </p:cNvSpPr>
              <p:nvPr/>
            </p:nvSpPr>
            <p:spPr bwMode="auto">
              <a:xfrm>
                <a:off x="647" y="1675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1 w 1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21" name="Line 756"/>
              <p:cNvSpPr>
                <a:spLocks noChangeShapeType="1"/>
              </p:cNvSpPr>
              <p:nvPr/>
            </p:nvSpPr>
            <p:spPr bwMode="auto">
              <a:xfrm>
                <a:off x="680" y="168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22" name="Freeform 757"/>
              <p:cNvSpPr>
                <a:spLocks/>
              </p:cNvSpPr>
              <p:nvPr/>
            </p:nvSpPr>
            <p:spPr bwMode="auto">
              <a:xfrm>
                <a:off x="680" y="1691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23" name="Line 758"/>
              <p:cNvSpPr>
                <a:spLocks noChangeShapeType="1"/>
              </p:cNvSpPr>
              <p:nvPr/>
            </p:nvSpPr>
            <p:spPr bwMode="auto">
              <a:xfrm>
                <a:off x="680" y="169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24" name="Line 759"/>
              <p:cNvSpPr>
                <a:spLocks noChangeShapeType="1"/>
              </p:cNvSpPr>
              <p:nvPr/>
            </p:nvSpPr>
            <p:spPr bwMode="auto">
              <a:xfrm flipH="1">
                <a:off x="680" y="1691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25" name="Freeform 760"/>
              <p:cNvSpPr>
                <a:spLocks/>
              </p:cNvSpPr>
              <p:nvPr/>
            </p:nvSpPr>
            <p:spPr bwMode="auto">
              <a:xfrm>
                <a:off x="678" y="1691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2"/>
                  <a:gd name="T11" fmla="*/ 2 w 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26" name="Line 761"/>
              <p:cNvSpPr>
                <a:spLocks noChangeShapeType="1"/>
              </p:cNvSpPr>
              <p:nvPr/>
            </p:nvSpPr>
            <p:spPr bwMode="auto">
              <a:xfrm>
                <a:off x="680" y="1691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27" name="Line 762"/>
              <p:cNvSpPr>
                <a:spLocks noChangeShapeType="1"/>
              </p:cNvSpPr>
              <p:nvPr/>
            </p:nvSpPr>
            <p:spPr bwMode="auto">
              <a:xfrm>
                <a:off x="678" y="1691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28" name="Line 763"/>
              <p:cNvSpPr>
                <a:spLocks noChangeShapeType="1"/>
              </p:cNvSpPr>
              <p:nvPr/>
            </p:nvSpPr>
            <p:spPr bwMode="auto">
              <a:xfrm>
                <a:off x="680" y="1691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29" name="Line 764"/>
              <p:cNvSpPr>
                <a:spLocks noChangeShapeType="1"/>
              </p:cNvSpPr>
              <p:nvPr/>
            </p:nvSpPr>
            <p:spPr bwMode="auto">
              <a:xfrm flipH="1" flipV="1">
                <a:off x="678" y="1691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30" name="Freeform 765"/>
              <p:cNvSpPr>
                <a:spLocks/>
              </p:cNvSpPr>
              <p:nvPr/>
            </p:nvSpPr>
            <p:spPr bwMode="auto">
              <a:xfrm>
                <a:off x="680" y="1693"/>
                <a:ext cx="4" cy="1"/>
              </a:xfrm>
              <a:custGeom>
                <a:avLst/>
                <a:gdLst>
                  <a:gd name="T0" fmla="*/ 2 w 4"/>
                  <a:gd name="T1" fmla="*/ 0 h 1"/>
                  <a:gd name="T2" fmla="*/ 4 w 4"/>
                  <a:gd name="T3" fmla="*/ 0 h 1"/>
                  <a:gd name="T4" fmla="*/ 2 w 4"/>
                  <a:gd name="T5" fmla="*/ 0 h 1"/>
                  <a:gd name="T6" fmla="*/ 0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1"/>
                  <a:gd name="T14" fmla="*/ 4 w 4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1">
                    <a:moveTo>
                      <a:pt x="2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31" name="Line 766"/>
              <p:cNvSpPr>
                <a:spLocks noChangeShapeType="1"/>
              </p:cNvSpPr>
              <p:nvPr/>
            </p:nvSpPr>
            <p:spPr bwMode="auto">
              <a:xfrm>
                <a:off x="682" y="1693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32" name="Freeform 767"/>
              <p:cNvSpPr>
                <a:spLocks/>
              </p:cNvSpPr>
              <p:nvPr/>
            </p:nvSpPr>
            <p:spPr bwMode="auto">
              <a:xfrm>
                <a:off x="643" y="1686"/>
                <a:ext cx="4" cy="1"/>
              </a:xfrm>
              <a:custGeom>
                <a:avLst/>
                <a:gdLst>
                  <a:gd name="T0" fmla="*/ 2 w 4"/>
                  <a:gd name="T1" fmla="*/ 0 h 1"/>
                  <a:gd name="T2" fmla="*/ 4 w 4"/>
                  <a:gd name="T3" fmla="*/ 0 h 1"/>
                  <a:gd name="T4" fmla="*/ 2 w 4"/>
                  <a:gd name="T5" fmla="*/ 0 h 1"/>
                  <a:gd name="T6" fmla="*/ 0 w 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1"/>
                  <a:gd name="T14" fmla="*/ 4 w 4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1">
                    <a:moveTo>
                      <a:pt x="2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33" name="Line 768"/>
              <p:cNvSpPr>
                <a:spLocks noChangeShapeType="1"/>
              </p:cNvSpPr>
              <p:nvPr/>
            </p:nvSpPr>
            <p:spPr bwMode="auto">
              <a:xfrm flipH="1">
                <a:off x="645" y="1686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34" name="Freeform 769"/>
              <p:cNvSpPr>
                <a:spLocks/>
              </p:cNvSpPr>
              <p:nvPr/>
            </p:nvSpPr>
            <p:spPr bwMode="auto">
              <a:xfrm>
                <a:off x="676" y="168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2 w 4"/>
                  <a:gd name="T5" fmla="*/ 0 h 2"/>
                  <a:gd name="T6" fmla="*/ 0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2"/>
                  <a:gd name="T14" fmla="*/ 4 w 4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35" name="Line 770"/>
              <p:cNvSpPr>
                <a:spLocks noChangeShapeType="1"/>
              </p:cNvSpPr>
              <p:nvPr/>
            </p:nvSpPr>
            <p:spPr bwMode="auto">
              <a:xfrm flipH="1">
                <a:off x="668" y="1689"/>
                <a:ext cx="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36" name="Freeform 771"/>
              <p:cNvSpPr>
                <a:spLocks/>
              </p:cNvSpPr>
              <p:nvPr/>
            </p:nvSpPr>
            <p:spPr bwMode="auto">
              <a:xfrm>
                <a:off x="643" y="1682"/>
                <a:ext cx="25" cy="7"/>
              </a:xfrm>
              <a:custGeom>
                <a:avLst/>
                <a:gdLst>
                  <a:gd name="T0" fmla="*/ 25 w 25"/>
                  <a:gd name="T1" fmla="*/ 7 h 7"/>
                  <a:gd name="T2" fmla="*/ 23 w 25"/>
                  <a:gd name="T3" fmla="*/ 7 h 7"/>
                  <a:gd name="T4" fmla="*/ 21 w 25"/>
                  <a:gd name="T5" fmla="*/ 7 h 7"/>
                  <a:gd name="T6" fmla="*/ 19 w 25"/>
                  <a:gd name="T7" fmla="*/ 7 h 7"/>
                  <a:gd name="T8" fmla="*/ 19 w 25"/>
                  <a:gd name="T9" fmla="*/ 5 h 7"/>
                  <a:gd name="T10" fmla="*/ 16 w 25"/>
                  <a:gd name="T11" fmla="*/ 5 h 7"/>
                  <a:gd name="T12" fmla="*/ 14 w 25"/>
                  <a:gd name="T13" fmla="*/ 5 h 7"/>
                  <a:gd name="T14" fmla="*/ 12 w 25"/>
                  <a:gd name="T15" fmla="*/ 4 h 7"/>
                  <a:gd name="T16" fmla="*/ 11 w 25"/>
                  <a:gd name="T17" fmla="*/ 4 h 7"/>
                  <a:gd name="T18" fmla="*/ 9 w 25"/>
                  <a:gd name="T19" fmla="*/ 4 h 7"/>
                  <a:gd name="T20" fmla="*/ 7 w 25"/>
                  <a:gd name="T21" fmla="*/ 4 h 7"/>
                  <a:gd name="T22" fmla="*/ 5 w 25"/>
                  <a:gd name="T23" fmla="*/ 2 h 7"/>
                  <a:gd name="T24" fmla="*/ 4 w 25"/>
                  <a:gd name="T25" fmla="*/ 2 h 7"/>
                  <a:gd name="T26" fmla="*/ 2 w 25"/>
                  <a:gd name="T27" fmla="*/ 2 h 7"/>
                  <a:gd name="T28" fmla="*/ 0 w 25"/>
                  <a:gd name="T29" fmla="*/ 0 h 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5"/>
                  <a:gd name="T46" fmla="*/ 0 h 7"/>
                  <a:gd name="T47" fmla="*/ 25 w 25"/>
                  <a:gd name="T48" fmla="*/ 7 h 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5" h="7">
                    <a:moveTo>
                      <a:pt x="25" y="7"/>
                    </a:moveTo>
                    <a:lnTo>
                      <a:pt x="23" y="7"/>
                    </a:lnTo>
                    <a:lnTo>
                      <a:pt x="21" y="7"/>
                    </a:lnTo>
                    <a:lnTo>
                      <a:pt x="19" y="7"/>
                    </a:lnTo>
                    <a:lnTo>
                      <a:pt x="19" y="5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37" name="Line 772"/>
              <p:cNvSpPr>
                <a:spLocks noChangeShapeType="1"/>
              </p:cNvSpPr>
              <p:nvPr/>
            </p:nvSpPr>
            <p:spPr bwMode="auto">
              <a:xfrm flipH="1" flipV="1">
                <a:off x="640" y="1680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38" name="Freeform 773"/>
              <p:cNvSpPr>
                <a:spLocks/>
              </p:cNvSpPr>
              <p:nvPr/>
            </p:nvSpPr>
            <p:spPr bwMode="auto">
              <a:xfrm>
                <a:off x="640" y="1680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0 60000 65536"/>
                  <a:gd name="T7" fmla="*/ 0 60000 65536"/>
                  <a:gd name="T8" fmla="*/ 0 60000 65536"/>
                  <a:gd name="T9" fmla="*/ 0 w 3"/>
                  <a:gd name="T10" fmla="*/ 0 h 4"/>
                  <a:gd name="T11" fmla="*/ 3 w 3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" h="4">
                    <a:moveTo>
                      <a:pt x="0" y="0"/>
                    </a:moveTo>
                    <a:lnTo>
                      <a:pt x="0" y="2"/>
                    </a:lnTo>
                    <a:lnTo>
                      <a:pt x="3" y="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39" name="Freeform 774"/>
              <p:cNvSpPr>
                <a:spLocks/>
              </p:cNvSpPr>
              <p:nvPr/>
            </p:nvSpPr>
            <p:spPr bwMode="auto">
              <a:xfrm>
                <a:off x="641" y="1684"/>
                <a:ext cx="4" cy="2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2"/>
                  <a:gd name="T14" fmla="*/ 4 w 4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40" name="Line 775"/>
              <p:cNvSpPr>
                <a:spLocks noChangeShapeType="1"/>
              </p:cNvSpPr>
              <p:nvPr/>
            </p:nvSpPr>
            <p:spPr bwMode="auto">
              <a:xfrm>
                <a:off x="645" y="1684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41" name="Freeform 776"/>
              <p:cNvSpPr>
                <a:spLocks/>
              </p:cNvSpPr>
              <p:nvPr/>
            </p:nvSpPr>
            <p:spPr bwMode="auto">
              <a:xfrm>
                <a:off x="647" y="1686"/>
                <a:ext cx="31" cy="7"/>
              </a:xfrm>
              <a:custGeom>
                <a:avLst/>
                <a:gdLst>
                  <a:gd name="T0" fmla="*/ 0 w 31"/>
                  <a:gd name="T1" fmla="*/ 0 h 7"/>
                  <a:gd name="T2" fmla="*/ 1 w 31"/>
                  <a:gd name="T3" fmla="*/ 0 h 7"/>
                  <a:gd name="T4" fmla="*/ 3 w 31"/>
                  <a:gd name="T5" fmla="*/ 0 h 7"/>
                  <a:gd name="T6" fmla="*/ 7 w 31"/>
                  <a:gd name="T7" fmla="*/ 0 h 7"/>
                  <a:gd name="T8" fmla="*/ 7 w 31"/>
                  <a:gd name="T9" fmla="*/ 1 h 7"/>
                  <a:gd name="T10" fmla="*/ 8 w 31"/>
                  <a:gd name="T11" fmla="*/ 1 h 7"/>
                  <a:gd name="T12" fmla="*/ 10 w 31"/>
                  <a:gd name="T13" fmla="*/ 3 h 7"/>
                  <a:gd name="T14" fmla="*/ 12 w 31"/>
                  <a:gd name="T15" fmla="*/ 3 h 7"/>
                  <a:gd name="T16" fmla="*/ 15 w 31"/>
                  <a:gd name="T17" fmla="*/ 3 h 7"/>
                  <a:gd name="T18" fmla="*/ 17 w 31"/>
                  <a:gd name="T19" fmla="*/ 3 h 7"/>
                  <a:gd name="T20" fmla="*/ 21 w 31"/>
                  <a:gd name="T21" fmla="*/ 5 h 7"/>
                  <a:gd name="T22" fmla="*/ 22 w 31"/>
                  <a:gd name="T23" fmla="*/ 5 h 7"/>
                  <a:gd name="T24" fmla="*/ 31 w 31"/>
                  <a:gd name="T25" fmla="*/ 7 h 7"/>
                  <a:gd name="T26" fmla="*/ 31 w 31"/>
                  <a:gd name="T27" fmla="*/ 5 h 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1"/>
                  <a:gd name="T43" fmla="*/ 0 h 7"/>
                  <a:gd name="T44" fmla="*/ 31 w 31"/>
                  <a:gd name="T45" fmla="*/ 7 h 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1" h="7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10" y="3"/>
                    </a:lnTo>
                    <a:lnTo>
                      <a:pt x="12" y="3"/>
                    </a:lnTo>
                    <a:lnTo>
                      <a:pt x="15" y="3"/>
                    </a:lnTo>
                    <a:lnTo>
                      <a:pt x="17" y="3"/>
                    </a:lnTo>
                    <a:lnTo>
                      <a:pt x="21" y="5"/>
                    </a:lnTo>
                    <a:lnTo>
                      <a:pt x="22" y="5"/>
                    </a:lnTo>
                    <a:lnTo>
                      <a:pt x="31" y="7"/>
                    </a:lnTo>
                    <a:lnTo>
                      <a:pt x="31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/>
              </a:p>
            </p:txBody>
          </p:sp>
          <p:sp>
            <p:nvSpPr>
              <p:cNvPr id="35342" name="Line 777"/>
              <p:cNvSpPr>
                <a:spLocks noChangeShapeType="1"/>
              </p:cNvSpPr>
              <p:nvPr/>
            </p:nvSpPr>
            <p:spPr bwMode="auto">
              <a:xfrm>
                <a:off x="643" y="1684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43" name="Line 778"/>
              <p:cNvSpPr>
                <a:spLocks noChangeShapeType="1"/>
              </p:cNvSpPr>
              <p:nvPr/>
            </p:nvSpPr>
            <p:spPr bwMode="auto">
              <a:xfrm flipH="1">
                <a:off x="643" y="1684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44" name="Line 779"/>
              <p:cNvSpPr>
                <a:spLocks noChangeShapeType="1"/>
              </p:cNvSpPr>
              <p:nvPr/>
            </p:nvSpPr>
            <p:spPr bwMode="auto">
              <a:xfrm flipH="1">
                <a:off x="643" y="1684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45" name="Line 780"/>
              <p:cNvSpPr>
                <a:spLocks noChangeShapeType="1"/>
              </p:cNvSpPr>
              <p:nvPr/>
            </p:nvSpPr>
            <p:spPr bwMode="auto">
              <a:xfrm flipH="1">
                <a:off x="643" y="1684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46" name="Line 781"/>
              <p:cNvSpPr>
                <a:spLocks noChangeShapeType="1"/>
              </p:cNvSpPr>
              <p:nvPr/>
            </p:nvSpPr>
            <p:spPr bwMode="auto">
              <a:xfrm flipH="1">
                <a:off x="643" y="1684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47" name="Line 782"/>
              <p:cNvSpPr>
                <a:spLocks noChangeShapeType="1"/>
              </p:cNvSpPr>
              <p:nvPr/>
            </p:nvSpPr>
            <p:spPr bwMode="auto">
              <a:xfrm flipH="1" flipV="1">
                <a:off x="641" y="1684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48" name="Line 783"/>
              <p:cNvSpPr>
                <a:spLocks noChangeShapeType="1"/>
              </p:cNvSpPr>
              <p:nvPr/>
            </p:nvSpPr>
            <p:spPr bwMode="auto">
              <a:xfrm>
                <a:off x="620" y="1672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49" name="Line 784"/>
              <p:cNvSpPr>
                <a:spLocks noChangeShapeType="1"/>
              </p:cNvSpPr>
              <p:nvPr/>
            </p:nvSpPr>
            <p:spPr bwMode="auto">
              <a:xfrm flipH="1">
                <a:off x="622" y="1673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50" name="Line 785"/>
              <p:cNvSpPr>
                <a:spLocks noChangeShapeType="1"/>
              </p:cNvSpPr>
              <p:nvPr/>
            </p:nvSpPr>
            <p:spPr bwMode="auto">
              <a:xfrm flipH="1" flipV="1">
                <a:off x="640" y="168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351" name="Line 786"/>
              <p:cNvSpPr>
                <a:spLocks noChangeShapeType="1"/>
              </p:cNvSpPr>
              <p:nvPr/>
            </p:nvSpPr>
            <p:spPr bwMode="auto">
              <a:xfrm flipH="1" flipV="1">
                <a:off x="638" y="1682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5008" name="Line 787"/>
            <p:cNvSpPr>
              <a:spLocks noChangeShapeType="1"/>
            </p:cNvSpPr>
            <p:nvPr/>
          </p:nvSpPr>
          <p:spPr bwMode="auto">
            <a:xfrm flipH="1">
              <a:off x="870" y="1373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09" name="Line 788"/>
            <p:cNvSpPr>
              <a:spLocks noChangeShapeType="1"/>
            </p:cNvSpPr>
            <p:nvPr/>
          </p:nvSpPr>
          <p:spPr bwMode="auto">
            <a:xfrm flipH="1">
              <a:off x="669" y="1292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10" name="Line 789"/>
            <p:cNvSpPr>
              <a:spLocks noChangeShapeType="1"/>
            </p:cNvSpPr>
            <p:nvPr/>
          </p:nvSpPr>
          <p:spPr bwMode="auto">
            <a:xfrm>
              <a:off x="669" y="1289"/>
              <a:ext cx="1" cy="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11" name="Freeform 790"/>
            <p:cNvSpPr>
              <a:spLocks/>
            </p:cNvSpPr>
            <p:nvPr/>
          </p:nvSpPr>
          <p:spPr bwMode="auto">
            <a:xfrm>
              <a:off x="799" y="1104"/>
              <a:ext cx="3" cy="3"/>
            </a:xfrm>
            <a:custGeom>
              <a:avLst/>
              <a:gdLst>
                <a:gd name="T0" fmla="*/ 0 w 3"/>
                <a:gd name="T1" fmla="*/ 2 h 4"/>
                <a:gd name="T2" fmla="*/ 3 w 3"/>
                <a:gd name="T3" fmla="*/ 2 h 4"/>
                <a:gd name="T4" fmla="*/ 3 w 3"/>
                <a:gd name="T5" fmla="*/ 0 h 4"/>
                <a:gd name="T6" fmla="*/ 0 60000 65536"/>
                <a:gd name="T7" fmla="*/ 0 60000 65536"/>
                <a:gd name="T8" fmla="*/ 0 60000 65536"/>
                <a:gd name="T9" fmla="*/ 0 w 3"/>
                <a:gd name="T10" fmla="*/ 0 h 4"/>
                <a:gd name="T11" fmla="*/ 3 w 3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4">
                  <a:moveTo>
                    <a:pt x="0" y="4"/>
                  </a:moveTo>
                  <a:lnTo>
                    <a:pt x="3" y="2"/>
                  </a:lnTo>
                  <a:lnTo>
                    <a:pt x="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12" name="Freeform 791"/>
            <p:cNvSpPr>
              <a:spLocks/>
            </p:cNvSpPr>
            <p:nvPr/>
          </p:nvSpPr>
          <p:spPr bwMode="auto">
            <a:xfrm>
              <a:off x="828" y="1360"/>
              <a:ext cx="10" cy="79"/>
            </a:xfrm>
            <a:custGeom>
              <a:avLst/>
              <a:gdLst>
                <a:gd name="T0" fmla="*/ 33 w 9"/>
                <a:gd name="T1" fmla="*/ 202 h 73"/>
                <a:gd name="T2" fmla="*/ 27 w 9"/>
                <a:gd name="T3" fmla="*/ 197 h 73"/>
                <a:gd name="T4" fmla="*/ 22 w 9"/>
                <a:gd name="T5" fmla="*/ 197 h 73"/>
                <a:gd name="T6" fmla="*/ 3 w 9"/>
                <a:gd name="T7" fmla="*/ 183 h 73"/>
                <a:gd name="T8" fmla="*/ 2 w 9"/>
                <a:gd name="T9" fmla="*/ 182 h 73"/>
                <a:gd name="T10" fmla="*/ 2 w 9"/>
                <a:gd name="T11" fmla="*/ 177 h 73"/>
                <a:gd name="T12" fmla="*/ 0 w 9"/>
                <a:gd name="T13" fmla="*/ 169 h 73"/>
                <a:gd name="T14" fmla="*/ 0 w 9"/>
                <a:gd name="T15" fmla="*/ 164 h 73"/>
                <a:gd name="T16" fmla="*/ 0 w 9"/>
                <a:gd name="T17" fmla="*/ 152 h 73"/>
                <a:gd name="T18" fmla="*/ 0 w 9"/>
                <a:gd name="T19" fmla="*/ 143 h 73"/>
                <a:gd name="T20" fmla="*/ 0 w 9"/>
                <a:gd name="T21" fmla="*/ 132 h 73"/>
                <a:gd name="T22" fmla="*/ 0 w 9"/>
                <a:gd name="T23" fmla="*/ 122 h 73"/>
                <a:gd name="T24" fmla="*/ 0 w 9"/>
                <a:gd name="T25" fmla="*/ 105 h 73"/>
                <a:gd name="T26" fmla="*/ 0 w 9"/>
                <a:gd name="T27" fmla="*/ 97 h 73"/>
                <a:gd name="T28" fmla="*/ 0 w 9"/>
                <a:gd name="T29" fmla="*/ 82 h 73"/>
                <a:gd name="T30" fmla="*/ 2 w 9"/>
                <a:gd name="T31" fmla="*/ 71 h 73"/>
                <a:gd name="T32" fmla="*/ 2 w 9"/>
                <a:gd name="T33" fmla="*/ 60 h 73"/>
                <a:gd name="T34" fmla="*/ 3 w 9"/>
                <a:gd name="T35" fmla="*/ 40 h 73"/>
                <a:gd name="T36" fmla="*/ 22 w 9"/>
                <a:gd name="T37" fmla="*/ 27 h 73"/>
                <a:gd name="T38" fmla="*/ 27 w 9"/>
                <a:gd name="T39" fmla="*/ 5 h 73"/>
                <a:gd name="T40" fmla="*/ 33 w 9"/>
                <a:gd name="T41" fmla="*/ 0 h 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"/>
                <a:gd name="T64" fmla="*/ 0 h 73"/>
                <a:gd name="T65" fmla="*/ 9 w 9"/>
                <a:gd name="T66" fmla="*/ 73 h 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" h="73">
                  <a:moveTo>
                    <a:pt x="9" y="73"/>
                  </a:moveTo>
                  <a:lnTo>
                    <a:pt x="7" y="70"/>
                  </a:lnTo>
                  <a:lnTo>
                    <a:pt x="5" y="70"/>
                  </a:lnTo>
                  <a:lnTo>
                    <a:pt x="3" y="66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0" y="61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0" y="51"/>
                  </a:lnTo>
                  <a:lnTo>
                    <a:pt x="0" y="47"/>
                  </a:lnTo>
                  <a:lnTo>
                    <a:pt x="0" y="43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2" y="26"/>
                  </a:lnTo>
                  <a:lnTo>
                    <a:pt x="2" y="21"/>
                  </a:lnTo>
                  <a:lnTo>
                    <a:pt x="3" y="15"/>
                  </a:lnTo>
                  <a:lnTo>
                    <a:pt x="5" y="10"/>
                  </a:lnTo>
                  <a:lnTo>
                    <a:pt x="7" y="5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13" name="Freeform 792"/>
            <p:cNvSpPr>
              <a:spLocks/>
            </p:cNvSpPr>
            <p:nvPr/>
          </p:nvSpPr>
          <p:spPr bwMode="auto">
            <a:xfrm>
              <a:off x="945" y="1203"/>
              <a:ext cx="28" cy="5"/>
            </a:xfrm>
            <a:custGeom>
              <a:avLst/>
              <a:gdLst>
                <a:gd name="T0" fmla="*/ 0 w 27"/>
                <a:gd name="T1" fmla="*/ 5 h 5"/>
                <a:gd name="T2" fmla="*/ 4 w 27"/>
                <a:gd name="T3" fmla="*/ 5 h 5"/>
                <a:gd name="T4" fmla="*/ 7 w 27"/>
                <a:gd name="T5" fmla="*/ 3 h 5"/>
                <a:gd name="T6" fmla="*/ 9 w 27"/>
                <a:gd name="T7" fmla="*/ 1 h 5"/>
                <a:gd name="T8" fmla="*/ 12 w 27"/>
                <a:gd name="T9" fmla="*/ 1 h 5"/>
                <a:gd name="T10" fmla="*/ 29 w 27"/>
                <a:gd name="T11" fmla="*/ 0 h 5"/>
                <a:gd name="T12" fmla="*/ 31 w 27"/>
                <a:gd name="T13" fmla="*/ 0 h 5"/>
                <a:gd name="T14" fmla="*/ 34 w 27"/>
                <a:gd name="T15" fmla="*/ 0 h 5"/>
                <a:gd name="T16" fmla="*/ 36 w 27"/>
                <a:gd name="T17" fmla="*/ 0 h 5"/>
                <a:gd name="T18" fmla="*/ 38 w 27"/>
                <a:gd name="T19" fmla="*/ 1 h 5"/>
                <a:gd name="T20" fmla="*/ 40 w 27"/>
                <a:gd name="T21" fmla="*/ 1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"/>
                <a:gd name="T34" fmla="*/ 0 h 5"/>
                <a:gd name="T35" fmla="*/ 27 w 27"/>
                <a:gd name="T36" fmla="*/ 5 h 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" h="5">
                  <a:moveTo>
                    <a:pt x="0" y="5"/>
                  </a:moveTo>
                  <a:lnTo>
                    <a:pt x="4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1"/>
                  </a:lnTo>
                  <a:lnTo>
                    <a:pt x="27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14" name="Line 793"/>
            <p:cNvSpPr>
              <a:spLocks noChangeShapeType="1"/>
            </p:cNvSpPr>
            <p:nvPr/>
          </p:nvSpPr>
          <p:spPr bwMode="auto">
            <a:xfrm flipV="1">
              <a:off x="981" y="1208"/>
              <a:ext cx="1" cy="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15" name="Line 794"/>
            <p:cNvSpPr>
              <a:spLocks noChangeShapeType="1"/>
            </p:cNvSpPr>
            <p:nvPr/>
          </p:nvSpPr>
          <p:spPr bwMode="auto">
            <a:xfrm>
              <a:off x="849" y="1357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16" name="Freeform 795"/>
            <p:cNvSpPr>
              <a:spLocks/>
            </p:cNvSpPr>
            <p:nvPr/>
          </p:nvSpPr>
          <p:spPr bwMode="auto">
            <a:xfrm>
              <a:off x="902" y="1369"/>
              <a:ext cx="2" cy="10"/>
            </a:xfrm>
            <a:custGeom>
              <a:avLst/>
              <a:gdLst>
                <a:gd name="T0" fmla="*/ 0 w 3"/>
                <a:gd name="T1" fmla="*/ 33 h 9"/>
                <a:gd name="T2" fmla="*/ 1 w 3"/>
                <a:gd name="T3" fmla="*/ 24 h 9"/>
                <a:gd name="T4" fmla="*/ 1 w 3"/>
                <a:gd name="T5" fmla="*/ 0 h 9"/>
                <a:gd name="T6" fmla="*/ 0 60000 65536"/>
                <a:gd name="T7" fmla="*/ 0 60000 65536"/>
                <a:gd name="T8" fmla="*/ 0 60000 65536"/>
                <a:gd name="T9" fmla="*/ 0 w 3"/>
                <a:gd name="T10" fmla="*/ 0 h 9"/>
                <a:gd name="T11" fmla="*/ 3 w 3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9">
                  <a:moveTo>
                    <a:pt x="0" y="9"/>
                  </a:moveTo>
                  <a:lnTo>
                    <a:pt x="1" y="6"/>
                  </a:lnTo>
                  <a:lnTo>
                    <a:pt x="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17" name="Freeform 796"/>
            <p:cNvSpPr>
              <a:spLocks/>
            </p:cNvSpPr>
            <p:nvPr/>
          </p:nvSpPr>
          <p:spPr bwMode="auto">
            <a:xfrm>
              <a:off x="776" y="1324"/>
              <a:ext cx="8" cy="65"/>
            </a:xfrm>
            <a:custGeom>
              <a:avLst/>
              <a:gdLst>
                <a:gd name="T0" fmla="*/ 3 w 8"/>
                <a:gd name="T1" fmla="*/ 168 h 60"/>
                <a:gd name="T2" fmla="*/ 1 w 8"/>
                <a:gd name="T3" fmla="*/ 168 h 60"/>
                <a:gd name="T4" fmla="*/ 1 w 8"/>
                <a:gd name="T5" fmla="*/ 163 h 60"/>
                <a:gd name="T6" fmla="*/ 1 w 8"/>
                <a:gd name="T7" fmla="*/ 155 h 60"/>
                <a:gd name="T8" fmla="*/ 0 w 8"/>
                <a:gd name="T9" fmla="*/ 143 h 60"/>
                <a:gd name="T10" fmla="*/ 0 w 8"/>
                <a:gd name="T11" fmla="*/ 138 h 60"/>
                <a:gd name="T12" fmla="*/ 0 w 8"/>
                <a:gd name="T13" fmla="*/ 127 h 60"/>
                <a:gd name="T14" fmla="*/ 0 w 8"/>
                <a:gd name="T15" fmla="*/ 117 h 60"/>
                <a:gd name="T16" fmla="*/ 0 w 8"/>
                <a:gd name="T17" fmla="*/ 104 h 60"/>
                <a:gd name="T18" fmla="*/ 1 w 8"/>
                <a:gd name="T19" fmla="*/ 96 h 60"/>
                <a:gd name="T20" fmla="*/ 1 w 8"/>
                <a:gd name="T21" fmla="*/ 80 h 60"/>
                <a:gd name="T22" fmla="*/ 1 w 8"/>
                <a:gd name="T23" fmla="*/ 70 h 60"/>
                <a:gd name="T24" fmla="*/ 3 w 8"/>
                <a:gd name="T25" fmla="*/ 55 h 60"/>
                <a:gd name="T26" fmla="*/ 5 w 8"/>
                <a:gd name="T27" fmla="*/ 46 h 60"/>
                <a:gd name="T28" fmla="*/ 5 w 8"/>
                <a:gd name="T29" fmla="*/ 30 h 60"/>
                <a:gd name="T30" fmla="*/ 7 w 8"/>
                <a:gd name="T31" fmla="*/ 5 h 60"/>
                <a:gd name="T32" fmla="*/ 8 w 8"/>
                <a:gd name="T33" fmla="*/ 0 h 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"/>
                <a:gd name="T52" fmla="*/ 0 h 60"/>
                <a:gd name="T53" fmla="*/ 8 w 8"/>
                <a:gd name="T54" fmla="*/ 60 h 6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" h="60">
                  <a:moveTo>
                    <a:pt x="3" y="60"/>
                  </a:moveTo>
                  <a:lnTo>
                    <a:pt x="1" y="60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1" y="34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3" y="19"/>
                  </a:lnTo>
                  <a:lnTo>
                    <a:pt x="5" y="16"/>
                  </a:lnTo>
                  <a:lnTo>
                    <a:pt x="5" y="11"/>
                  </a:lnTo>
                  <a:lnTo>
                    <a:pt x="7" y="5"/>
                  </a:lnTo>
                  <a:lnTo>
                    <a:pt x="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18" name="Freeform 797"/>
            <p:cNvSpPr>
              <a:spLocks/>
            </p:cNvSpPr>
            <p:nvPr/>
          </p:nvSpPr>
          <p:spPr bwMode="auto">
            <a:xfrm>
              <a:off x="777" y="1371"/>
              <a:ext cx="1" cy="5"/>
            </a:xfrm>
            <a:custGeom>
              <a:avLst/>
              <a:gdLst>
                <a:gd name="T0" fmla="*/ 0 w 1"/>
                <a:gd name="T1" fmla="*/ 0 h 4"/>
                <a:gd name="T2" fmla="*/ 0 w 1"/>
                <a:gd name="T3" fmla="*/ 49 h 4"/>
                <a:gd name="T4" fmla="*/ 0 w 1"/>
                <a:gd name="T5" fmla="*/ 76 h 4"/>
                <a:gd name="T6" fmla="*/ 0 60000 65536"/>
                <a:gd name="T7" fmla="*/ 0 60000 65536"/>
                <a:gd name="T8" fmla="*/ 0 60000 65536"/>
                <a:gd name="T9" fmla="*/ 0 w 1"/>
                <a:gd name="T10" fmla="*/ 0 h 4"/>
                <a:gd name="T11" fmla="*/ 1 w 1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19" name="Freeform 798"/>
            <p:cNvSpPr>
              <a:spLocks/>
            </p:cNvSpPr>
            <p:nvPr/>
          </p:nvSpPr>
          <p:spPr bwMode="auto">
            <a:xfrm>
              <a:off x="777" y="1371"/>
              <a:ext cx="2" cy="6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2 h 5"/>
                <a:gd name="T4" fmla="*/ 2 w 2"/>
                <a:gd name="T5" fmla="*/ 50 h 5"/>
                <a:gd name="T6" fmla="*/ 0 60000 65536"/>
                <a:gd name="T7" fmla="*/ 0 60000 65536"/>
                <a:gd name="T8" fmla="*/ 0 60000 65536"/>
                <a:gd name="T9" fmla="*/ 0 w 2"/>
                <a:gd name="T10" fmla="*/ 0 h 5"/>
                <a:gd name="T11" fmla="*/ 2 w 2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5">
                  <a:moveTo>
                    <a:pt x="0" y="0"/>
                  </a:moveTo>
                  <a:lnTo>
                    <a:pt x="0" y="2"/>
                  </a:lnTo>
                  <a:lnTo>
                    <a:pt x="2" y="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20" name="Freeform 799"/>
            <p:cNvSpPr>
              <a:spLocks/>
            </p:cNvSpPr>
            <p:nvPr/>
          </p:nvSpPr>
          <p:spPr bwMode="auto">
            <a:xfrm>
              <a:off x="777" y="1366"/>
              <a:ext cx="1" cy="3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0 w 1"/>
                <a:gd name="T5" fmla="*/ 0 h 3"/>
                <a:gd name="T6" fmla="*/ 0 60000 65536"/>
                <a:gd name="T7" fmla="*/ 0 60000 65536"/>
                <a:gd name="T8" fmla="*/ 0 60000 65536"/>
                <a:gd name="T9" fmla="*/ 0 w 1"/>
                <a:gd name="T10" fmla="*/ 0 h 3"/>
                <a:gd name="T11" fmla="*/ 1 w 1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21" name="Freeform 800"/>
            <p:cNvSpPr>
              <a:spLocks/>
            </p:cNvSpPr>
            <p:nvPr/>
          </p:nvSpPr>
          <p:spPr bwMode="auto">
            <a:xfrm>
              <a:off x="777" y="1357"/>
              <a:ext cx="1" cy="7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2 h 7"/>
                <a:gd name="T4" fmla="*/ 0 w 1"/>
                <a:gd name="T5" fmla="*/ 0 h 7"/>
                <a:gd name="T6" fmla="*/ 0 60000 65536"/>
                <a:gd name="T7" fmla="*/ 0 60000 65536"/>
                <a:gd name="T8" fmla="*/ 0 60000 65536"/>
                <a:gd name="T9" fmla="*/ 0 w 1"/>
                <a:gd name="T10" fmla="*/ 0 h 7"/>
                <a:gd name="T11" fmla="*/ 1 w 1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7">
                  <a:moveTo>
                    <a:pt x="0" y="7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22" name="Line 801"/>
            <p:cNvSpPr>
              <a:spLocks noChangeShapeType="1"/>
            </p:cNvSpPr>
            <p:nvPr/>
          </p:nvSpPr>
          <p:spPr bwMode="auto">
            <a:xfrm flipV="1">
              <a:off x="777" y="1358"/>
              <a:ext cx="2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23" name="Freeform 802"/>
            <p:cNvSpPr>
              <a:spLocks/>
            </p:cNvSpPr>
            <p:nvPr/>
          </p:nvSpPr>
          <p:spPr bwMode="auto">
            <a:xfrm>
              <a:off x="779" y="1351"/>
              <a:ext cx="3" cy="6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35 h 5"/>
                <a:gd name="T4" fmla="*/ 0 w 2"/>
                <a:gd name="T5" fmla="*/ 50 h 5"/>
                <a:gd name="T6" fmla="*/ 0 w 2"/>
                <a:gd name="T7" fmla="*/ 35 h 5"/>
                <a:gd name="T8" fmla="*/ 473 w 2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5"/>
                <a:gd name="T17" fmla="*/ 2 w 2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5">
                  <a:moveTo>
                    <a:pt x="0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24" name="Line 803"/>
            <p:cNvSpPr>
              <a:spLocks noChangeShapeType="1"/>
            </p:cNvSpPr>
            <p:nvPr/>
          </p:nvSpPr>
          <p:spPr bwMode="auto">
            <a:xfrm>
              <a:off x="782" y="1345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25" name="Freeform 804"/>
            <p:cNvSpPr>
              <a:spLocks/>
            </p:cNvSpPr>
            <p:nvPr/>
          </p:nvSpPr>
          <p:spPr bwMode="auto">
            <a:xfrm>
              <a:off x="783" y="1331"/>
              <a:ext cx="1" cy="4"/>
            </a:xfrm>
            <a:custGeom>
              <a:avLst/>
              <a:gdLst>
                <a:gd name="T0" fmla="*/ 0 w 1"/>
                <a:gd name="T1" fmla="*/ 0 h 4"/>
                <a:gd name="T2" fmla="*/ 0 w 1"/>
                <a:gd name="T3" fmla="*/ 2 h 4"/>
                <a:gd name="T4" fmla="*/ 0 w 1"/>
                <a:gd name="T5" fmla="*/ 4 h 4"/>
                <a:gd name="T6" fmla="*/ 0 60000 65536"/>
                <a:gd name="T7" fmla="*/ 0 60000 65536"/>
                <a:gd name="T8" fmla="*/ 0 60000 65536"/>
                <a:gd name="T9" fmla="*/ 0 w 1"/>
                <a:gd name="T10" fmla="*/ 0 h 4"/>
                <a:gd name="T11" fmla="*/ 1 w 1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26" name="Freeform 805"/>
            <p:cNvSpPr>
              <a:spLocks/>
            </p:cNvSpPr>
            <p:nvPr/>
          </p:nvSpPr>
          <p:spPr bwMode="auto">
            <a:xfrm>
              <a:off x="783" y="1331"/>
              <a:ext cx="1" cy="4"/>
            </a:xfrm>
            <a:custGeom>
              <a:avLst/>
              <a:gdLst>
                <a:gd name="T0" fmla="*/ 1 w 1"/>
                <a:gd name="T1" fmla="*/ 0 h 4"/>
                <a:gd name="T2" fmla="*/ 0 w 1"/>
                <a:gd name="T3" fmla="*/ 2 h 4"/>
                <a:gd name="T4" fmla="*/ 0 w 1"/>
                <a:gd name="T5" fmla="*/ 4 h 4"/>
                <a:gd name="T6" fmla="*/ 0 60000 65536"/>
                <a:gd name="T7" fmla="*/ 0 60000 65536"/>
                <a:gd name="T8" fmla="*/ 0 60000 65536"/>
                <a:gd name="T9" fmla="*/ 0 w 1"/>
                <a:gd name="T10" fmla="*/ 0 h 4"/>
                <a:gd name="T11" fmla="*/ 1 w 1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">
                  <a:moveTo>
                    <a:pt x="1" y="0"/>
                  </a:moveTo>
                  <a:lnTo>
                    <a:pt x="0" y="2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27" name="Freeform 806"/>
            <p:cNvSpPr>
              <a:spLocks/>
            </p:cNvSpPr>
            <p:nvPr/>
          </p:nvSpPr>
          <p:spPr bwMode="auto">
            <a:xfrm>
              <a:off x="884" y="1182"/>
              <a:ext cx="18" cy="7"/>
            </a:xfrm>
            <a:custGeom>
              <a:avLst/>
              <a:gdLst>
                <a:gd name="T0" fmla="*/ 0 w 17"/>
                <a:gd name="T1" fmla="*/ 7 h 7"/>
                <a:gd name="T2" fmla="*/ 3 w 17"/>
                <a:gd name="T3" fmla="*/ 4 h 7"/>
                <a:gd name="T4" fmla="*/ 5 w 17"/>
                <a:gd name="T5" fmla="*/ 4 h 7"/>
                <a:gd name="T6" fmla="*/ 22 w 17"/>
                <a:gd name="T7" fmla="*/ 2 h 7"/>
                <a:gd name="T8" fmla="*/ 23 w 17"/>
                <a:gd name="T9" fmla="*/ 2 h 7"/>
                <a:gd name="T10" fmla="*/ 28 w 17"/>
                <a:gd name="T11" fmla="*/ 0 h 7"/>
                <a:gd name="T12" fmla="*/ 32 w 17"/>
                <a:gd name="T13" fmla="*/ 0 h 7"/>
                <a:gd name="T14" fmla="*/ 34 w 17"/>
                <a:gd name="T15" fmla="*/ 0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7"/>
                <a:gd name="T26" fmla="*/ 17 w 17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7">
                  <a:moveTo>
                    <a:pt x="0" y="7"/>
                  </a:moveTo>
                  <a:lnTo>
                    <a:pt x="3" y="4"/>
                  </a:lnTo>
                  <a:lnTo>
                    <a:pt x="5" y="4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28" name="Freeform 807"/>
            <p:cNvSpPr>
              <a:spLocks/>
            </p:cNvSpPr>
            <p:nvPr/>
          </p:nvSpPr>
          <p:spPr bwMode="auto">
            <a:xfrm>
              <a:off x="886" y="1179"/>
              <a:ext cx="18" cy="6"/>
            </a:xfrm>
            <a:custGeom>
              <a:avLst/>
              <a:gdLst>
                <a:gd name="T0" fmla="*/ 34 w 17"/>
                <a:gd name="T1" fmla="*/ 2 h 6"/>
                <a:gd name="T2" fmla="*/ 28 w 17"/>
                <a:gd name="T3" fmla="*/ 0 h 6"/>
                <a:gd name="T4" fmla="*/ 25 w 17"/>
                <a:gd name="T5" fmla="*/ 2 h 6"/>
                <a:gd name="T6" fmla="*/ 8 w 17"/>
                <a:gd name="T7" fmla="*/ 2 h 6"/>
                <a:gd name="T8" fmla="*/ 7 w 17"/>
                <a:gd name="T9" fmla="*/ 4 h 6"/>
                <a:gd name="T10" fmla="*/ 3 w 17"/>
                <a:gd name="T11" fmla="*/ 4 h 6"/>
                <a:gd name="T12" fmla="*/ 0 w 17"/>
                <a:gd name="T13" fmla="*/ 6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6"/>
                <a:gd name="T23" fmla="*/ 17 w 17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6">
                  <a:moveTo>
                    <a:pt x="17" y="2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8" y="2"/>
                  </a:lnTo>
                  <a:lnTo>
                    <a:pt x="7" y="4"/>
                  </a:lnTo>
                  <a:lnTo>
                    <a:pt x="3" y="4"/>
                  </a:lnTo>
                  <a:lnTo>
                    <a:pt x="0" y="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29" name="Freeform 808"/>
            <p:cNvSpPr>
              <a:spLocks/>
            </p:cNvSpPr>
            <p:nvPr/>
          </p:nvSpPr>
          <p:spPr bwMode="auto">
            <a:xfrm>
              <a:off x="884" y="1178"/>
              <a:ext cx="20" cy="6"/>
            </a:xfrm>
            <a:custGeom>
              <a:avLst/>
              <a:gdLst>
                <a:gd name="T0" fmla="*/ 0 w 19"/>
                <a:gd name="T1" fmla="*/ 50 h 5"/>
                <a:gd name="T2" fmla="*/ 3 w 19"/>
                <a:gd name="T3" fmla="*/ 50 h 5"/>
                <a:gd name="T4" fmla="*/ 7 w 19"/>
                <a:gd name="T5" fmla="*/ 1 h 5"/>
                <a:gd name="T6" fmla="*/ 9 w 19"/>
                <a:gd name="T7" fmla="*/ 1 h 5"/>
                <a:gd name="T8" fmla="*/ 25 w 19"/>
                <a:gd name="T9" fmla="*/ 1 h 5"/>
                <a:gd name="T10" fmla="*/ 27 w 19"/>
                <a:gd name="T11" fmla="*/ 0 h 5"/>
                <a:gd name="T12" fmla="*/ 29 w 19"/>
                <a:gd name="T13" fmla="*/ 0 h 5"/>
                <a:gd name="T14" fmla="*/ 35 w 19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5"/>
                <a:gd name="T26" fmla="*/ 19 w 19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5">
                  <a:moveTo>
                    <a:pt x="0" y="5"/>
                  </a:moveTo>
                  <a:lnTo>
                    <a:pt x="3" y="5"/>
                  </a:lnTo>
                  <a:lnTo>
                    <a:pt x="7" y="1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30" name="Line 809"/>
            <p:cNvSpPr>
              <a:spLocks noChangeShapeType="1"/>
            </p:cNvSpPr>
            <p:nvPr/>
          </p:nvSpPr>
          <p:spPr bwMode="auto">
            <a:xfrm>
              <a:off x="783" y="1336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31" name="Line 810"/>
            <p:cNvSpPr>
              <a:spLocks noChangeShapeType="1"/>
            </p:cNvSpPr>
            <p:nvPr/>
          </p:nvSpPr>
          <p:spPr bwMode="auto">
            <a:xfrm>
              <a:off x="777" y="1377"/>
              <a:ext cx="2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32" name="Line 811"/>
            <p:cNvSpPr>
              <a:spLocks noChangeShapeType="1"/>
            </p:cNvSpPr>
            <p:nvPr/>
          </p:nvSpPr>
          <p:spPr bwMode="auto">
            <a:xfrm>
              <a:off x="784" y="1328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33" name="Freeform 812"/>
            <p:cNvSpPr>
              <a:spLocks/>
            </p:cNvSpPr>
            <p:nvPr/>
          </p:nvSpPr>
          <p:spPr bwMode="auto">
            <a:xfrm>
              <a:off x="782" y="1336"/>
              <a:ext cx="1" cy="5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49 h 4"/>
                <a:gd name="T4" fmla="*/ 0 w 2"/>
                <a:gd name="T5" fmla="*/ 76 h 4"/>
                <a:gd name="T6" fmla="*/ 0 60000 65536"/>
                <a:gd name="T7" fmla="*/ 0 60000 65536"/>
                <a:gd name="T8" fmla="*/ 0 60000 65536"/>
                <a:gd name="T9" fmla="*/ 0 w 2"/>
                <a:gd name="T10" fmla="*/ 0 h 4"/>
                <a:gd name="T11" fmla="*/ 2 w 2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4">
                  <a:moveTo>
                    <a:pt x="2" y="0"/>
                  </a:moveTo>
                  <a:lnTo>
                    <a:pt x="2" y="2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34" name="Line 813"/>
            <p:cNvSpPr>
              <a:spLocks noChangeShapeType="1"/>
            </p:cNvSpPr>
            <p:nvPr/>
          </p:nvSpPr>
          <p:spPr bwMode="auto">
            <a:xfrm>
              <a:off x="782" y="1345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35" name="Line 814"/>
            <p:cNvSpPr>
              <a:spLocks noChangeShapeType="1"/>
            </p:cNvSpPr>
            <p:nvPr/>
          </p:nvSpPr>
          <p:spPr bwMode="auto">
            <a:xfrm>
              <a:off x="779" y="1377"/>
              <a:ext cx="2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36" name="Line 815"/>
            <p:cNvSpPr>
              <a:spLocks noChangeShapeType="1"/>
            </p:cNvSpPr>
            <p:nvPr/>
          </p:nvSpPr>
          <p:spPr bwMode="auto">
            <a:xfrm flipH="1">
              <a:off x="784" y="132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37" name="Line 816"/>
            <p:cNvSpPr>
              <a:spLocks noChangeShapeType="1"/>
            </p:cNvSpPr>
            <p:nvPr/>
          </p:nvSpPr>
          <p:spPr bwMode="auto">
            <a:xfrm flipH="1">
              <a:off x="782" y="1339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38" name="Line 817"/>
            <p:cNvSpPr>
              <a:spLocks noChangeShapeType="1"/>
            </p:cNvSpPr>
            <p:nvPr/>
          </p:nvSpPr>
          <p:spPr bwMode="auto">
            <a:xfrm flipH="1">
              <a:off x="846" y="1354"/>
              <a:ext cx="2" cy="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39" name="Freeform 818"/>
            <p:cNvSpPr>
              <a:spLocks/>
            </p:cNvSpPr>
            <p:nvPr/>
          </p:nvSpPr>
          <p:spPr bwMode="auto">
            <a:xfrm>
              <a:off x="925" y="1240"/>
              <a:ext cx="9" cy="4"/>
            </a:xfrm>
            <a:custGeom>
              <a:avLst/>
              <a:gdLst>
                <a:gd name="T0" fmla="*/ 180 w 7"/>
                <a:gd name="T1" fmla="*/ 0 h 3"/>
                <a:gd name="T2" fmla="*/ 126 w 7"/>
                <a:gd name="T3" fmla="*/ 1 h 3"/>
                <a:gd name="T4" fmla="*/ 1 w 7"/>
                <a:gd name="T5" fmla="*/ 1 h 3"/>
                <a:gd name="T6" fmla="*/ 0 w 7"/>
                <a:gd name="T7" fmla="*/ 116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3"/>
                <a:gd name="T14" fmla="*/ 7 w 7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3">
                  <a:moveTo>
                    <a:pt x="7" y="0"/>
                  </a:moveTo>
                  <a:lnTo>
                    <a:pt x="5" y="1"/>
                  </a:lnTo>
                  <a:lnTo>
                    <a:pt x="1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40" name="Freeform 819"/>
            <p:cNvSpPr>
              <a:spLocks/>
            </p:cNvSpPr>
            <p:nvPr/>
          </p:nvSpPr>
          <p:spPr bwMode="auto">
            <a:xfrm>
              <a:off x="946" y="1194"/>
              <a:ext cx="2" cy="1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1 h 2"/>
                <a:gd name="T4" fmla="*/ 2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2"/>
                  </a:move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41" name="Line 820"/>
            <p:cNvSpPr>
              <a:spLocks noChangeShapeType="1"/>
            </p:cNvSpPr>
            <p:nvPr/>
          </p:nvSpPr>
          <p:spPr bwMode="auto">
            <a:xfrm>
              <a:off x="948" y="1194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42" name="Line 821"/>
            <p:cNvSpPr>
              <a:spLocks noChangeShapeType="1"/>
            </p:cNvSpPr>
            <p:nvPr/>
          </p:nvSpPr>
          <p:spPr bwMode="auto">
            <a:xfrm>
              <a:off x="702" y="977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43" name="Line 822"/>
            <p:cNvSpPr>
              <a:spLocks noChangeShapeType="1"/>
            </p:cNvSpPr>
            <p:nvPr/>
          </p:nvSpPr>
          <p:spPr bwMode="auto">
            <a:xfrm flipH="1" flipV="1">
              <a:off x="669" y="1384"/>
              <a:ext cx="13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44" name="Line 823"/>
            <p:cNvSpPr>
              <a:spLocks noChangeShapeType="1"/>
            </p:cNvSpPr>
            <p:nvPr/>
          </p:nvSpPr>
          <p:spPr bwMode="auto">
            <a:xfrm>
              <a:off x="639" y="1373"/>
              <a:ext cx="19" cy="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45" name="Line 824"/>
            <p:cNvSpPr>
              <a:spLocks noChangeShapeType="1"/>
            </p:cNvSpPr>
            <p:nvPr/>
          </p:nvSpPr>
          <p:spPr bwMode="auto">
            <a:xfrm>
              <a:off x="808" y="1079"/>
              <a:ext cx="16" cy="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46" name="Line 825"/>
            <p:cNvSpPr>
              <a:spLocks noChangeShapeType="1"/>
            </p:cNvSpPr>
            <p:nvPr/>
          </p:nvSpPr>
          <p:spPr bwMode="auto">
            <a:xfrm>
              <a:off x="842" y="1094"/>
              <a:ext cx="15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47" name="Line 826"/>
            <p:cNvSpPr>
              <a:spLocks noChangeShapeType="1"/>
            </p:cNvSpPr>
            <p:nvPr/>
          </p:nvSpPr>
          <p:spPr bwMode="auto">
            <a:xfrm flipH="1" flipV="1">
              <a:off x="927" y="1483"/>
              <a:ext cx="4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48" name="Freeform 827"/>
            <p:cNvSpPr>
              <a:spLocks/>
            </p:cNvSpPr>
            <p:nvPr/>
          </p:nvSpPr>
          <p:spPr bwMode="auto">
            <a:xfrm>
              <a:off x="861" y="1464"/>
              <a:ext cx="70" cy="22"/>
            </a:xfrm>
            <a:custGeom>
              <a:avLst/>
              <a:gdLst>
                <a:gd name="T0" fmla="*/ 0 w 65"/>
                <a:gd name="T1" fmla="*/ 0 h 20"/>
                <a:gd name="T2" fmla="*/ 43 w 65"/>
                <a:gd name="T3" fmla="*/ 4 h 20"/>
                <a:gd name="T4" fmla="*/ 159 w 65"/>
                <a:gd name="T5" fmla="*/ 63 h 20"/>
                <a:gd name="T6" fmla="*/ 169 w 65"/>
                <a:gd name="T7" fmla="*/ 69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"/>
                <a:gd name="T13" fmla="*/ 0 h 20"/>
                <a:gd name="T14" fmla="*/ 65 w 65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" h="20">
                  <a:moveTo>
                    <a:pt x="0" y="0"/>
                  </a:moveTo>
                  <a:lnTo>
                    <a:pt x="17" y="4"/>
                  </a:lnTo>
                  <a:lnTo>
                    <a:pt x="61" y="18"/>
                  </a:lnTo>
                  <a:lnTo>
                    <a:pt x="65" y="2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49" name="Freeform 828"/>
            <p:cNvSpPr>
              <a:spLocks/>
            </p:cNvSpPr>
            <p:nvPr/>
          </p:nvSpPr>
          <p:spPr bwMode="auto">
            <a:xfrm>
              <a:off x="842" y="1454"/>
              <a:ext cx="16" cy="8"/>
            </a:xfrm>
            <a:custGeom>
              <a:avLst/>
              <a:gdLst>
                <a:gd name="T0" fmla="*/ 0 w 16"/>
                <a:gd name="T1" fmla="*/ 0 h 8"/>
                <a:gd name="T2" fmla="*/ 2 w 16"/>
                <a:gd name="T3" fmla="*/ 1 h 8"/>
                <a:gd name="T4" fmla="*/ 14 w 16"/>
                <a:gd name="T5" fmla="*/ 8 h 8"/>
                <a:gd name="T6" fmla="*/ 16 w 1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8"/>
                <a:gd name="T14" fmla="*/ 16 w 16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8">
                  <a:moveTo>
                    <a:pt x="0" y="0"/>
                  </a:moveTo>
                  <a:lnTo>
                    <a:pt x="2" y="1"/>
                  </a:lnTo>
                  <a:lnTo>
                    <a:pt x="14" y="8"/>
                  </a:lnTo>
                  <a:lnTo>
                    <a:pt x="16" y="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50" name="Freeform 829"/>
            <p:cNvSpPr>
              <a:spLocks/>
            </p:cNvSpPr>
            <p:nvPr/>
          </p:nvSpPr>
          <p:spPr bwMode="auto">
            <a:xfrm>
              <a:off x="973" y="1214"/>
              <a:ext cx="73" cy="60"/>
            </a:xfrm>
            <a:custGeom>
              <a:avLst/>
              <a:gdLst>
                <a:gd name="T0" fmla="*/ 171 w 68"/>
                <a:gd name="T1" fmla="*/ 139 h 56"/>
                <a:gd name="T2" fmla="*/ 163 w 68"/>
                <a:gd name="T3" fmla="*/ 131 h 56"/>
                <a:gd name="T4" fmla="*/ 70 w 68"/>
                <a:gd name="T5" fmla="*/ 54 h 56"/>
                <a:gd name="T6" fmla="*/ 35 w 68"/>
                <a:gd name="T7" fmla="*/ 23 h 56"/>
                <a:gd name="T8" fmla="*/ 1 w 68"/>
                <a:gd name="T9" fmla="*/ 0 h 56"/>
                <a:gd name="T10" fmla="*/ 0 w 68"/>
                <a:gd name="T11" fmla="*/ 0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56"/>
                <a:gd name="T20" fmla="*/ 68 w 68"/>
                <a:gd name="T21" fmla="*/ 56 h 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56">
                  <a:moveTo>
                    <a:pt x="68" y="56"/>
                  </a:moveTo>
                  <a:lnTo>
                    <a:pt x="65" y="53"/>
                  </a:lnTo>
                  <a:lnTo>
                    <a:pt x="28" y="21"/>
                  </a:lnTo>
                  <a:lnTo>
                    <a:pt x="15" y="9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51" name="Line 830"/>
            <p:cNvSpPr>
              <a:spLocks noChangeShapeType="1"/>
            </p:cNvSpPr>
            <p:nvPr/>
          </p:nvSpPr>
          <p:spPr bwMode="auto">
            <a:xfrm>
              <a:off x="791" y="1422"/>
              <a:ext cx="2" cy="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52" name="Line 831"/>
            <p:cNvSpPr>
              <a:spLocks noChangeShapeType="1"/>
            </p:cNvSpPr>
            <p:nvPr/>
          </p:nvSpPr>
          <p:spPr bwMode="auto">
            <a:xfrm flipH="1">
              <a:off x="935" y="1228"/>
              <a:ext cx="4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53" name="Line 832"/>
            <p:cNvSpPr>
              <a:spLocks noChangeShapeType="1"/>
            </p:cNvSpPr>
            <p:nvPr/>
          </p:nvSpPr>
          <p:spPr bwMode="auto">
            <a:xfrm flipH="1">
              <a:off x="924" y="1242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54" name="Line 833"/>
            <p:cNvSpPr>
              <a:spLocks noChangeShapeType="1"/>
            </p:cNvSpPr>
            <p:nvPr/>
          </p:nvSpPr>
          <p:spPr bwMode="auto">
            <a:xfrm>
              <a:off x="936" y="1179"/>
              <a:ext cx="6" cy="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55" name="Line 834"/>
            <p:cNvSpPr>
              <a:spLocks noChangeShapeType="1"/>
            </p:cNvSpPr>
            <p:nvPr/>
          </p:nvSpPr>
          <p:spPr bwMode="auto">
            <a:xfrm>
              <a:off x="948" y="1198"/>
              <a:ext cx="6" cy="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56" name="Freeform 835"/>
            <p:cNvSpPr>
              <a:spLocks/>
            </p:cNvSpPr>
            <p:nvPr/>
          </p:nvSpPr>
          <p:spPr bwMode="auto">
            <a:xfrm>
              <a:off x="783" y="1339"/>
              <a:ext cx="1" cy="2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0 w 1"/>
                <a:gd name="T5" fmla="*/ 2 h 2"/>
                <a:gd name="T6" fmla="*/ 1 w 1"/>
                <a:gd name="T7" fmla="*/ 2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2"/>
                <a:gd name="T14" fmla="*/ 1 w 1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2">
                  <a:moveTo>
                    <a:pt x="1" y="2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57" name="Freeform 836"/>
            <p:cNvSpPr>
              <a:spLocks/>
            </p:cNvSpPr>
            <p:nvPr/>
          </p:nvSpPr>
          <p:spPr bwMode="auto">
            <a:xfrm>
              <a:off x="783" y="1336"/>
              <a:ext cx="1" cy="5"/>
            </a:xfrm>
            <a:custGeom>
              <a:avLst/>
              <a:gdLst>
                <a:gd name="T0" fmla="*/ 0 w 1"/>
                <a:gd name="T1" fmla="*/ 76 h 4"/>
                <a:gd name="T2" fmla="*/ 0 w 1"/>
                <a:gd name="T3" fmla="*/ 49 h 4"/>
                <a:gd name="T4" fmla="*/ 0 w 1"/>
                <a:gd name="T5" fmla="*/ 0 h 4"/>
                <a:gd name="T6" fmla="*/ 1 w 1"/>
                <a:gd name="T7" fmla="*/ 49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4"/>
                <a:gd name="T14" fmla="*/ 1 w 1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4">
                  <a:moveTo>
                    <a:pt x="0" y="4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58" name="Freeform 837"/>
            <p:cNvSpPr>
              <a:spLocks/>
            </p:cNvSpPr>
            <p:nvPr/>
          </p:nvSpPr>
          <p:spPr bwMode="auto">
            <a:xfrm>
              <a:off x="783" y="1339"/>
              <a:ext cx="4" cy="2"/>
            </a:xfrm>
            <a:custGeom>
              <a:avLst/>
              <a:gdLst>
                <a:gd name="T0" fmla="*/ 1 w 3"/>
                <a:gd name="T1" fmla="*/ 2 h 2"/>
                <a:gd name="T2" fmla="*/ 0 w 3"/>
                <a:gd name="T3" fmla="*/ 2 h 2"/>
                <a:gd name="T4" fmla="*/ 1 w 3"/>
                <a:gd name="T5" fmla="*/ 0 h 2"/>
                <a:gd name="T6" fmla="*/ 116 w 3"/>
                <a:gd name="T7" fmla="*/ 0 h 2"/>
                <a:gd name="T8" fmla="*/ 1 w 3"/>
                <a:gd name="T9" fmla="*/ 0 h 2"/>
                <a:gd name="T10" fmla="*/ 1 w 3"/>
                <a:gd name="T11" fmla="*/ 2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"/>
                <a:gd name="T19" fmla="*/ 0 h 2"/>
                <a:gd name="T20" fmla="*/ 3 w 3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" h="2">
                  <a:moveTo>
                    <a:pt x="1" y="2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59" name="Line 838"/>
            <p:cNvSpPr>
              <a:spLocks noChangeShapeType="1"/>
            </p:cNvSpPr>
            <p:nvPr/>
          </p:nvSpPr>
          <p:spPr bwMode="auto">
            <a:xfrm flipH="1" flipV="1">
              <a:off x="783" y="1336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60" name="Freeform 839"/>
            <p:cNvSpPr>
              <a:spLocks/>
            </p:cNvSpPr>
            <p:nvPr/>
          </p:nvSpPr>
          <p:spPr bwMode="auto">
            <a:xfrm>
              <a:off x="783" y="1345"/>
              <a:ext cx="1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0 h 2"/>
                <a:gd name="T4" fmla="*/ 0 w 1"/>
                <a:gd name="T5" fmla="*/ 1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61" name="Line 840"/>
            <p:cNvSpPr>
              <a:spLocks noChangeShapeType="1"/>
            </p:cNvSpPr>
            <p:nvPr/>
          </p:nvSpPr>
          <p:spPr bwMode="auto">
            <a:xfrm flipH="1">
              <a:off x="782" y="1346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62" name="Freeform 841"/>
            <p:cNvSpPr>
              <a:spLocks/>
            </p:cNvSpPr>
            <p:nvPr/>
          </p:nvSpPr>
          <p:spPr bwMode="auto">
            <a:xfrm>
              <a:off x="782" y="1345"/>
              <a:ext cx="1" cy="1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0 h 2"/>
                <a:gd name="T4" fmla="*/ 1 w 2"/>
                <a:gd name="T5" fmla="*/ 0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63" name="Freeform 842"/>
            <p:cNvSpPr>
              <a:spLocks/>
            </p:cNvSpPr>
            <p:nvPr/>
          </p:nvSpPr>
          <p:spPr bwMode="auto">
            <a:xfrm>
              <a:off x="782" y="1345"/>
              <a:ext cx="1" cy="1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1 h 2"/>
                <a:gd name="T4" fmla="*/ 1 w 2"/>
                <a:gd name="T5" fmla="*/ 1 h 2"/>
                <a:gd name="T6" fmla="*/ 1 w 2"/>
                <a:gd name="T7" fmla="*/ 0 h 2"/>
                <a:gd name="T8" fmla="*/ 1 w 2"/>
                <a:gd name="T9" fmla="*/ 1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2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64" name="Freeform 843"/>
            <p:cNvSpPr>
              <a:spLocks/>
            </p:cNvSpPr>
            <p:nvPr/>
          </p:nvSpPr>
          <p:spPr bwMode="auto">
            <a:xfrm>
              <a:off x="782" y="1351"/>
              <a:ext cx="1" cy="3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0 h 3"/>
                <a:gd name="T4" fmla="*/ 0 w 1"/>
                <a:gd name="T5" fmla="*/ 1 h 3"/>
                <a:gd name="T6" fmla="*/ 0 w 1"/>
                <a:gd name="T7" fmla="*/ 3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3"/>
                <a:gd name="T14" fmla="*/ 1 w 1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3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65" name="Line 844"/>
            <p:cNvSpPr>
              <a:spLocks noChangeShapeType="1"/>
            </p:cNvSpPr>
            <p:nvPr/>
          </p:nvSpPr>
          <p:spPr bwMode="auto">
            <a:xfrm flipV="1">
              <a:off x="782" y="1352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66" name="Line 845"/>
            <p:cNvSpPr>
              <a:spLocks noChangeShapeType="1"/>
            </p:cNvSpPr>
            <p:nvPr/>
          </p:nvSpPr>
          <p:spPr bwMode="auto">
            <a:xfrm flipV="1">
              <a:off x="782" y="1351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67" name="Freeform 846"/>
            <p:cNvSpPr>
              <a:spLocks/>
            </p:cNvSpPr>
            <p:nvPr/>
          </p:nvSpPr>
          <p:spPr bwMode="auto">
            <a:xfrm>
              <a:off x="782" y="1352"/>
              <a:ext cx="1" cy="2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0 h 2"/>
                <a:gd name="T4" fmla="*/ 1 w 2"/>
                <a:gd name="T5" fmla="*/ 0 h 2"/>
                <a:gd name="T6" fmla="*/ 0 w 2"/>
                <a:gd name="T7" fmla="*/ 0 h 2"/>
                <a:gd name="T8" fmla="*/ 0 w 2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68" name="Freeform 847"/>
            <p:cNvSpPr>
              <a:spLocks/>
            </p:cNvSpPr>
            <p:nvPr/>
          </p:nvSpPr>
          <p:spPr bwMode="auto">
            <a:xfrm>
              <a:off x="779" y="1358"/>
              <a:ext cx="3" cy="2"/>
            </a:xfrm>
            <a:custGeom>
              <a:avLst/>
              <a:gdLst>
                <a:gd name="T0" fmla="*/ 473 w 2"/>
                <a:gd name="T1" fmla="*/ 2 h 2"/>
                <a:gd name="T2" fmla="*/ 473 w 2"/>
                <a:gd name="T3" fmla="*/ 0 h 2"/>
                <a:gd name="T4" fmla="*/ 0 w 2"/>
                <a:gd name="T5" fmla="*/ 2 h 2"/>
                <a:gd name="T6" fmla="*/ 0 60000 65536"/>
                <a:gd name="T7" fmla="*/ 0 60000 65536"/>
                <a:gd name="T8" fmla="*/ 0 60000 65536"/>
                <a:gd name="T9" fmla="*/ 0 w 2"/>
                <a:gd name="T10" fmla="*/ 0 h 2"/>
                <a:gd name="T11" fmla="*/ 2 w 2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69" name="Line 848"/>
            <p:cNvSpPr>
              <a:spLocks noChangeShapeType="1"/>
            </p:cNvSpPr>
            <p:nvPr/>
          </p:nvSpPr>
          <p:spPr bwMode="auto">
            <a:xfrm flipH="1">
              <a:off x="777" y="1360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70" name="Freeform 849"/>
            <p:cNvSpPr>
              <a:spLocks/>
            </p:cNvSpPr>
            <p:nvPr/>
          </p:nvSpPr>
          <p:spPr bwMode="auto">
            <a:xfrm>
              <a:off x="777" y="1358"/>
              <a:ext cx="2" cy="2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71" name="Rectangle 850"/>
            <p:cNvSpPr>
              <a:spLocks noChangeArrowheads="1"/>
            </p:cNvSpPr>
            <p:nvPr/>
          </p:nvSpPr>
          <p:spPr bwMode="auto">
            <a:xfrm>
              <a:off x="779" y="1358"/>
              <a:ext cx="3" cy="2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72" name="Line 851"/>
            <p:cNvSpPr>
              <a:spLocks noChangeShapeType="1"/>
            </p:cNvSpPr>
            <p:nvPr/>
          </p:nvSpPr>
          <p:spPr bwMode="auto">
            <a:xfrm flipH="1">
              <a:off x="779" y="1358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73" name="Freeform 852"/>
            <p:cNvSpPr>
              <a:spLocks/>
            </p:cNvSpPr>
            <p:nvPr/>
          </p:nvSpPr>
          <p:spPr bwMode="auto">
            <a:xfrm>
              <a:off x="777" y="1366"/>
              <a:ext cx="2" cy="1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74" name="Line 853"/>
            <p:cNvSpPr>
              <a:spLocks noChangeShapeType="1"/>
            </p:cNvSpPr>
            <p:nvPr/>
          </p:nvSpPr>
          <p:spPr bwMode="auto">
            <a:xfrm flipV="1">
              <a:off x="777" y="1366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75" name="Freeform 854"/>
            <p:cNvSpPr>
              <a:spLocks/>
            </p:cNvSpPr>
            <p:nvPr/>
          </p:nvSpPr>
          <p:spPr bwMode="auto">
            <a:xfrm>
              <a:off x="777" y="1366"/>
              <a:ext cx="2" cy="1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0 h 2"/>
                <a:gd name="T4" fmla="*/ 2 w 2"/>
                <a:gd name="T5" fmla="*/ 0 h 2"/>
                <a:gd name="T6" fmla="*/ 0 w 2"/>
                <a:gd name="T7" fmla="*/ 1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76" name="Line 855"/>
            <p:cNvSpPr>
              <a:spLocks noChangeShapeType="1"/>
            </p:cNvSpPr>
            <p:nvPr/>
          </p:nvSpPr>
          <p:spPr bwMode="auto">
            <a:xfrm flipH="1">
              <a:off x="777" y="1366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77" name="Freeform 856"/>
            <p:cNvSpPr>
              <a:spLocks/>
            </p:cNvSpPr>
            <p:nvPr/>
          </p:nvSpPr>
          <p:spPr bwMode="auto">
            <a:xfrm>
              <a:off x="777" y="1364"/>
              <a:ext cx="1" cy="2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78" name="Line 857"/>
            <p:cNvSpPr>
              <a:spLocks noChangeShapeType="1"/>
            </p:cNvSpPr>
            <p:nvPr/>
          </p:nvSpPr>
          <p:spPr bwMode="auto">
            <a:xfrm flipH="1" flipV="1">
              <a:off x="776" y="1364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79" name="Freeform 858"/>
            <p:cNvSpPr>
              <a:spLocks/>
            </p:cNvSpPr>
            <p:nvPr/>
          </p:nvSpPr>
          <p:spPr bwMode="auto">
            <a:xfrm>
              <a:off x="776" y="1364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80" name="Freeform 859"/>
            <p:cNvSpPr>
              <a:spLocks/>
            </p:cNvSpPr>
            <p:nvPr/>
          </p:nvSpPr>
          <p:spPr bwMode="auto">
            <a:xfrm>
              <a:off x="777" y="1364"/>
              <a:ext cx="1" cy="2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81" name="Freeform 860"/>
            <p:cNvSpPr>
              <a:spLocks/>
            </p:cNvSpPr>
            <p:nvPr/>
          </p:nvSpPr>
          <p:spPr bwMode="auto">
            <a:xfrm>
              <a:off x="777" y="1369"/>
              <a:ext cx="1" cy="2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82" name="Line 861"/>
            <p:cNvSpPr>
              <a:spLocks noChangeShapeType="1"/>
            </p:cNvSpPr>
            <p:nvPr/>
          </p:nvSpPr>
          <p:spPr bwMode="auto">
            <a:xfrm flipH="1" flipV="1">
              <a:off x="776" y="1371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83" name="Freeform 862"/>
            <p:cNvSpPr>
              <a:spLocks/>
            </p:cNvSpPr>
            <p:nvPr/>
          </p:nvSpPr>
          <p:spPr bwMode="auto">
            <a:xfrm>
              <a:off x="776" y="1369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1 w 1"/>
                <a:gd name="T5" fmla="*/ 0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1" y="2"/>
                  </a:move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84" name="Freeform 863"/>
            <p:cNvSpPr>
              <a:spLocks/>
            </p:cNvSpPr>
            <p:nvPr/>
          </p:nvSpPr>
          <p:spPr bwMode="auto">
            <a:xfrm>
              <a:off x="777" y="1369"/>
              <a:ext cx="1" cy="4"/>
            </a:xfrm>
            <a:custGeom>
              <a:avLst/>
              <a:gdLst>
                <a:gd name="T0" fmla="*/ 0 w 1"/>
                <a:gd name="T1" fmla="*/ 2 h 4"/>
                <a:gd name="T2" fmla="*/ 0 w 1"/>
                <a:gd name="T3" fmla="*/ 4 h 4"/>
                <a:gd name="T4" fmla="*/ 0 w 1"/>
                <a:gd name="T5" fmla="*/ 2 h 4"/>
                <a:gd name="T6" fmla="*/ 0 w 1"/>
                <a:gd name="T7" fmla="*/ 0 h 4"/>
                <a:gd name="T8" fmla="*/ 0 w 1"/>
                <a:gd name="T9" fmla="*/ 2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4"/>
                <a:gd name="T17" fmla="*/ 1 w 1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4">
                  <a:moveTo>
                    <a:pt x="0" y="2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85" name="Line 864"/>
            <p:cNvSpPr>
              <a:spLocks noChangeShapeType="1"/>
            </p:cNvSpPr>
            <p:nvPr/>
          </p:nvSpPr>
          <p:spPr bwMode="auto">
            <a:xfrm>
              <a:off x="777" y="1377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86" name="Freeform 865"/>
            <p:cNvSpPr>
              <a:spLocks/>
            </p:cNvSpPr>
            <p:nvPr/>
          </p:nvSpPr>
          <p:spPr bwMode="auto">
            <a:xfrm>
              <a:off x="777" y="1376"/>
              <a:ext cx="1" cy="3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1 h 3"/>
                <a:gd name="T6" fmla="*/ 0 w 1"/>
                <a:gd name="T7" fmla="*/ 0 h 3"/>
                <a:gd name="T8" fmla="*/ 0 w 1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3"/>
                <a:gd name="T17" fmla="*/ 1 w 1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3">
                  <a:moveTo>
                    <a:pt x="0" y="1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87" name="Freeform 866"/>
            <p:cNvSpPr>
              <a:spLocks/>
            </p:cNvSpPr>
            <p:nvPr/>
          </p:nvSpPr>
          <p:spPr bwMode="auto">
            <a:xfrm>
              <a:off x="777" y="1377"/>
              <a:ext cx="1" cy="2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88" name="Line 867"/>
            <p:cNvSpPr>
              <a:spLocks noChangeShapeType="1"/>
            </p:cNvSpPr>
            <p:nvPr/>
          </p:nvSpPr>
          <p:spPr bwMode="auto">
            <a:xfrm flipV="1">
              <a:off x="777" y="1376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89" name="Line 868"/>
            <p:cNvSpPr>
              <a:spLocks noChangeShapeType="1"/>
            </p:cNvSpPr>
            <p:nvPr/>
          </p:nvSpPr>
          <p:spPr bwMode="auto">
            <a:xfrm flipH="1">
              <a:off x="777" y="1383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90" name="Line 869"/>
            <p:cNvSpPr>
              <a:spLocks noChangeShapeType="1"/>
            </p:cNvSpPr>
            <p:nvPr/>
          </p:nvSpPr>
          <p:spPr bwMode="auto">
            <a:xfrm flipV="1">
              <a:off x="777" y="1380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91" name="Freeform 870"/>
            <p:cNvSpPr>
              <a:spLocks/>
            </p:cNvSpPr>
            <p:nvPr/>
          </p:nvSpPr>
          <p:spPr bwMode="auto">
            <a:xfrm>
              <a:off x="777" y="1383"/>
              <a:ext cx="2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92" name="Line 871"/>
            <p:cNvSpPr>
              <a:spLocks noChangeShapeType="1"/>
            </p:cNvSpPr>
            <p:nvPr/>
          </p:nvSpPr>
          <p:spPr bwMode="auto">
            <a:xfrm flipH="1" flipV="1">
              <a:off x="777" y="1380"/>
              <a:ext cx="2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93" name="Freeform 872"/>
            <p:cNvSpPr>
              <a:spLocks/>
            </p:cNvSpPr>
            <p:nvPr/>
          </p:nvSpPr>
          <p:spPr bwMode="auto">
            <a:xfrm>
              <a:off x="887" y="1194"/>
              <a:ext cx="3" cy="1"/>
            </a:xfrm>
            <a:custGeom>
              <a:avLst/>
              <a:gdLst>
                <a:gd name="T0" fmla="*/ 473 w 2"/>
                <a:gd name="T1" fmla="*/ 0 h 1"/>
                <a:gd name="T2" fmla="*/ 0 w 2"/>
                <a:gd name="T3" fmla="*/ 0 h 1"/>
                <a:gd name="T4" fmla="*/ 473 w 2"/>
                <a:gd name="T5" fmla="*/ 0 h 1"/>
                <a:gd name="T6" fmla="*/ 0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1"/>
                <a:gd name="T14" fmla="*/ 2 w 2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1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94" name="Line 873"/>
            <p:cNvSpPr>
              <a:spLocks noChangeShapeType="1"/>
            </p:cNvSpPr>
            <p:nvPr/>
          </p:nvSpPr>
          <p:spPr bwMode="auto">
            <a:xfrm>
              <a:off x="887" y="1194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95" name="Freeform 874"/>
            <p:cNvSpPr>
              <a:spLocks/>
            </p:cNvSpPr>
            <p:nvPr/>
          </p:nvSpPr>
          <p:spPr bwMode="auto">
            <a:xfrm>
              <a:off x="887" y="1194"/>
              <a:ext cx="3" cy="1"/>
            </a:xfrm>
            <a:custGeom>
              <a:avLst/>
              <a:gdLst>
                <a:gd name="T0" fmla="*/ 473 w 2"/>
                <a:gd name="T1" fmla="*/ 0 h 1"/>
                <a:gd name="T2" fmla="*/ 0 w 2"/>
                <a:gd name="T3" fmla="*/ 0 h 1"/>
                <a:gd name="T4" fmla="*/ 473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96" name="Freeform 875"/>
            <p:cNvSpPr>
              <a:spLocks/>
            </p:cNvSpPr>
            <p:nvPr/>
          </p:nvSpPr>
          <p:spPr bwMode="auto">
            <a:xfrm>
              <a:off x="894" y="1189"/>
              <a:ext cx="2" cy="5"/>
            </a:xfrm>
            <a:custGeom>
              <a:avLst/>
              <a:gdLst>
                <a:gd name="T0" fmla="*/ 0 w 2"/>
                <a:gd name="T1" fmla="*/ 49 h 4"/>
                <a:gd name="T2" fmla="*/ 0 w 2"/>
                <a:gd name="T3" fmla="*/ 0 h 4"/>
                <a:gd name="T4" fmla="*/ 0 w 2"/>
                <a:gd name="T5" fmla="*/ 49 h 4"/>
                <a:gd name="T6" fmla="*/ 0 w 2"/>
                <a:gd name="T7" fmla="*/ 76 h 4"/>
                <a:gd name="T8" fmla="*/ 0 w 2"/>
                <a:gd name="T9" fmla="*/ 49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97" name="Line 876"/>
            <p:cNvSpPr>
              <a:spLocks noChangeShapeType="1"/>
            </p:cNvSpPr>
            <p:nvPr/>
          </p:nvSpPr>
          <p:spPr bwMode="auto">
            <a:xfrm flipH="1" flipV="1">
              <a:off x="893" y="1191"/>
              <a:ext cx="1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98" name="Freeform 877"/>
            <p:cNvSpPr>
              <a:spLocks/>
            </p:cNvSpPr>
            <p:nvPr/>
          </p:nvSpPr>
          <p:spPr bwMode="auto">
            <a:xfrm>
              <a:off x="893" y="1189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1 w 1"/>
                <a:gd name="T5" fmla="*/ 0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1" y="2"/>
                  </a:move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099" name="Freeform 878"/>
            <p:cNvSpPr>
              <a:spLocks/>
            </p:cNvSpPr>
            <p:nvPr/>
          </p:nvSpPr>
          <p:spPr bwMode="auto">
            <a:xfrm>
              <a:off x="894" y="1189"/>
              <a:ext cx="2" cy="5"/>
            </a:xfrm>
            <a:custGeom>
              <a:avLst/>
              <a:gdLst>
                <a:gd name="T0" fmla="*/ 0 w 2"/>
                <a:gd name="T1" fmla="*/ 76 h 4"/>
                <a:gd name="T2" fmla="*/ 0 w 2"/>
                <a:gd name="T3" fmla="*/ 49 h 4"/>
                <a:gd name="T4" fmla="*/ 0 w 2"/>
                <a:gd name="T5" fmla="*/ 0 h 4"/>
                <a:gd name="T6" fmla="*/ 0 w 2"/>
                <a:gd name="T7" fmla="*/ 49 h 4"/>
                <a:gd name="T8" fmla="*/ 0 w 2"/>
                <a:gd name="T9" fmla="*/ 76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4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100" name="Rectangle 879"/>
            <p:cNvSpPr>
              <a:spLocks noChangeArrowheads="1"/>
            </p:cNvSpPr>
            <p:nvPr/>
          </p:nvSpPr>
          <p:spPr bwMode="auto">
            <a:xfrm>
              <a:off x="899" y="1189"/>
              <a:ext cx="3" cy="2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101" name="Line 880"/>
            <p:cNvSpPr>
              <a:spLocks noChangeShapeType="1"/>
            </p:cNvSpPr>
            <p:nvPr/>
          </p:nvSpPr>
          <p:spPr bwMode="auto">
            <a:xfrm flipH="1" flipV="1">
              <a:off x="897" y="1189"/>
              <a:ext cx="2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02" name="Freeform 881"/>
            <p:cNvSpPr>
              <a:spLocks/>
            </p:cNvSpPr>
            <p:nvPr/>
          </p:nvSpPr>
          <p:spPr bwMode="auto">
            <a:xfrm>
              <a:off x="897" y="1189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103" name="Freeform 882"/>
            <p:cNvSpPr>
              <a:spLocks/>
            </p:cNvSpPr>
            <p:nvPr/>
          </p:nvSpPr>
          <p:spPr bwMode="auto">
            <a:xfrm>
              <a:off x="899" y="1189"/>
              <a:ext cx="3" cy="1"/>
            </a:xfrm>
            <a:custGeom>
              <a:avLst/>
              <a:gdLst>
                <a:gd name="T0" fmla="*/ 473 w 2"/>
                <a:gd name="T1" fmla="*/ 0 h 1"/>
                <a:gd name="T2" fmla="*/ 0 w 2"/>
                <a:gd name="T3" fmla="*/ 0 h 1"/>
                <a:gd name="T4" fmla="*/ 473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104" name="Line 883"/>
            <p:cNvSpPr>
              <a:spLocks noChangeShapeType="1"/>
            </p:cNvSpPr>
            <p:nvPr/>
          </p:nvSpPr>
          <p:spPr bwMode="auto">
            <a:xfrm flipH="1">
              <a:off x="899" y="1189"/>
              <a:ext cx="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05" name="Line 884"/>
            <p:cNvSpPr>
              <a:spLocks noChangeShapeType="1"/>
            </p:cNvSpPr>
            <p:nvPr/>
          </p:nvSpPr>
          <p:spPr bwMode="auto">
            <a:xfrm flipV="1">
              <a:off x="904" y="1189"/>
              <a:ext cx="1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06" name="Freeform 885"/>
            <p:cNvSpPr>
              <a:spLocks/>
            </p:cNvSpPr>
            <p:nvPr/>
          </p:nvSpPr>
          <p:spPr bwMode="auto">
            <a:xfrm>
              <a:off x="902" y="1189"/>
              <a:ext cx="2" cy="2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2 h 2"/>
                <a:gd name="T6" fmla="*/ 2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107" name="Line 886"/>
            <p:cNvSpPr>
              <a:spLocks noChangeShapeType="1"/>
            </p:cNvSpPr>
            <p:nvPr/>
          </p:nvSpPr>
          <p:spPr bwMode="auto">
            <a:xfrm flipH="1" flipV="1">
              <a:off x="902" y="1189"/>
              <a:ext cx="2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08" name="Line 887"/>
            <p:cNvSpPr>
              <a:spLocks noChangeShapeType="1"/>
            </p:cNvSpPr>
            <p:nvPr/>
          </p:nvSpPr>
          <p:spPr bwMode="auto">
            <a:xfrm>
              <a:off x="902" y="1189"/>
              <a:ext cx="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09" name="Line 888"/>
            <p:cNvSpPr>
              <a:spLocks noChangeShapeType="1"/>
            </p:cNvSpPr>
            <p:nvPr/>
          </p:nvSpPr>
          <p:spPr bwMode="auto">
            <a:xfrm flipH="1">
              <a:off x="941" y="1256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10" name="Line 889"/>
            <p:cNvSpPr>
              <a:spLocks noChangeShapeType="1"/>
            </p:cNvSpPr>
            <p:nvPr/>
          </p:nvSpPr>
          <p:spPr bwMode="auto">
            <a:xfrm>
              <a:off x="849" y="1357"/>
              <a:ext cx="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11" name="Line 890"/>
            <p:cNvSpPr>
              <a:spLocks noChangeShapeType="1"/>
            </p:cNvSpPr>
            <p:nvPr/>
          </p:nvSpPr>
          <p:spPr bwMode="auto">
            <a:xfrm flipH="1" flipV="1">
              <a:off x="959" y="1266"/>
              <a:ext cx="25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12" name="Freeform 891"/>
            <p:cNvSpPr>
              <a:spLocks/>
            </p:cNvSpPr>
            <p:nvPr/>
          </p:nvSpPr>
          <p:spPr bwMode="auto">
            <a:xfrm>
              <a:off x="4319" y="2507"/>
              <a:ext cx="763" cy="851"/>
            </a:xfrm>
            <a:custGeom>
              <a:avLst/>
              <a:gdLst>
                <a:gd name="T0" fmla="*/ 223 w 707"/>
                <a:gd name="T1" fmla="*/ 2112 h 789"/>
                <a:gd name="T2" fmla="*/ 0 w 707"/>
                <a:gd name="T3" fmla="*/ 1964 h 789"/>
                <a:gd name="T4" fmla="*/ 42 w 707"/>
                <a:gd name="T5" fmla="*/ 0 h 789"/>
                <a:gd name="T6" fmla="*/ 1902 w 707"/>
                <a:gd name="T7" fmla="*/ 1081 h 789"/>
                <a:gd name="T8" fmla="*/ 223 w 707"/>
                <a:gd name="T9" fmla="*/ 2112 h 7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7"/>
                <a:gd name="T16" fmla="*/ 0 h 789"/>
                <a:gd name="T17" fmla="*/ 707 w 707"/>
                <a:gd name="T18" fmla="*/ 789 h 7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7" h="789">
                  <a:moveTo>
                    <a:pt x="83" y="789"/>
                  </a:moveTo>
                  <a:lnTo>
                    <a:pt x="0" y="735"/>
                  </a:lnTo>
                  <a:lnTo>
                    <a:pt x="16" y="0"/>
                  </a:lnTo>
                  <a:lnTo>
                    <a:pt x="707" y="404"/>
                  </a:lnTo>
                  <a:lnTo>
                    <a:pt x="83" y="789"/>
                  </a:lnTo>
                  <a:close/>
                </a:path>
              </a:pathLst>
            </a:custGeom>
            <a:solidFill>
              <a:srgbClr val="001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113" name="Freeform 892"/>
            <p:cNvSpPr>
              <a:spLocks/>
            </p:cNvSpPr>
            <p:nvPr/>
          </p:nvSpPr>
          <p:spPr bwMode="auto">
            <a:xfrm>
              <a:off x="4316" y="2504"/>
              <a:ext cx="770" cy="858"/>
            </a:xfrm>
            <a:custGeom>
              <a:avLst/>
              <a:gdLst>
                <a:gd name="T0" fmla="*/ 228 w 714"/>
                <a:gd name="T1" fmla="*/ 2057 h 797"/>
                <a:gd name="T2" fmla="*/ 20 w 714"/>
                <a:gd name="T3" fmla="*/ 1924 h 797"/>
                <a:gd name="T4" fmla="*/ 61 w 714"/>
                <a:gd name="T5" fmla="*/ 24 h 797"/>
                <a:gd name="T6" fmla="*/ 1874 w 714"/>
                <a:gd name="T7" fmla="*/ 1064 h 797"/>
                <a:gd name="T8" fmla="*/ 228 w 714"/>
                <a:gd name="T9" fmla="*/ 2057 h 797"/>
                <a:gd name="T10" fmla="*/ 236 w 714"/>
                <a:gd name="T11" fmla="*/ 2079 h 797"/>
                <a:gd name="T12" fmla="*/ 1900 w 714"/>
                <a:gd name="T13" fmla="*/ 1075 h 797"/>
                <a:gd name="T14" fmla="*/ 1900 w 714"/>
                <a:gd name="T15" fmla="*/ 1070 h 797"/>
                <a:gd name="T16" fmla="*/ 1903 w 714"/>
                <a:gd name="T17" fmla="*/ 1070 h 797"/>
                <a:gd name="T18" fmla="*/ 1903 w 714"/>
                <a:gd name="T19" fmla="*/ 1058 h 797"/>
                <a:gd name="T20" fmla="*/ 1900 w 714"/>
                <a:gd name="T21" fmla="*/ 1058 h 797"/>
                <a:gd name="T22" fmla="*/ 1900 w 714"/>
                <a:gd name="T23" fmla="*/ 1057 h 797"/>
                <a:gd name="T24" fmla="*/ 57 w 714"/>
                <a:gd name="T25" fmla="*/ 0 h 797"/>
                <a:gd name="T26" fmla="*/ 47 w 714"/>
                <a:gd name="T27" fmla="*/ 0 h 797"/>
                <a:gd name="T28" fmla="*/ 47 w 714"/>
                <a:gd name="T29" fmla="*/ 2 h 797"/>
                <a:gd name="T30" fmla="*/ 41 w 714"/>
                <a:gd name="T31" fmla="*/ 2 h 797"/>
                <a:gd name="T32" fmla="*/ 41 w 714"/>
                <a:gd name="T33" fmla="*/ 4 h 797"/>
                <a:gd name="T34" fmla="*/ 0 w 714"/>
                <a:gd name="T35" fmla="*/ 1929 h 797"/>
                <a:gd name="T36" fmla="*/ 0 w 714"/>
                <a:gd name="T37" fmla="*/ 1931 h 797"/>
                <a:gd name="T38" fmla="*/ 2 w 714"/>
                <a:gd name="T39" fmla="*/ 1931 h 797"/>
                <a:gd name="T40" fmla="*/ 2 w 714"/>
                <a:gd name="T41" fmla="*/ 1935 h 797"/>
                <a:gd name="T42" fmla="*/ 224 w 714"/>
                <a:gd name="T43" fmla="*/ 2079 h 797"/>
                <a:gd name="T44" fmla="*/ 236 w 714"/>
                <a:gd name="T45" fmla="*/ 2079 h 797"/>
                <a:gd name="T46" fmla="*/ 228 w 714"/>
                <a:gd name="T47" fmla="*/ 2057 h 79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14"/>
                <a:gd name="T73" fmla="*/ 0 h 797"/>
                <a:gd name="T74" fmla="*/ 714 w 714"/>
                <a:gd name="T75" fmla="*/ 797 h 79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14" h="797">
                  <a:moveTo>
                    <a:pt x="86" y="790"/>
                  </a:moveTo>
                  <a:lnTo>
                    <a:pt x="7" y="737"/>
                  </a:lnTo>
                  <a:lnTo>
                    <a:pt x="23" y="9"/>
                  </a:lnTo>
                  <a:lnTo>
                    <a:pt x="703" y="408"/>
                  </a:lnTo>
                  <a:lnTo>
                    <a:pt x="86" y="790"/>
                  </a:lnTo>
                  <a:lnTo>
                    <a:pt x="88" y="797"/>
                  </a:lnTo>
                  <a:lnTo>
                    <a:pt x="712" y="412"/>
                  </a:lnTo>
                  <a:lnTo>
                    <a:pt x="712" y="410"/>
                  </a:lnTo>
                  <a:lnTo>
                    <a:pt x="714" y="410"/>
                  </a:lnTo>
                  <a:lnTo>
                    <a:pt x="714" y="406"/>
                  </a:lnTo>
                  <a:lnTo>
                    <a:pt x="712" y="406"/>
                  </a:lnTo>
                  <a:lnTo>
                    <a:pt x="712" y="405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0" y="739"/>
                  </a:lnTo>
                  <a:lnTo>
                    <a:pt x="0" y="740"/>
                  </a:lnTo>
                  <a:lnTo>
                    <a:pt x="2" y="740"/>
                  </a:lnTo>
                  <a:lnTo>
                    <a:pt x="2" y="742"/>
                  </a:lnTo>
                  <a:lnTo>
                    <a:pt x="84" y="797"/>
                  </a:lnTo>
                  <a:lnTo>
                    <a:pt x="88" y="797"/>
                  </a:lnTo>
                  <a:lnTo>
                    <a:pt x="86" y="7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114" name="Text Box 893"/>
            <p:cNvSpPr txBox="1">
              <a:spLocks noChangeArrowheads="1"/>
            </p:cNvSpPr>
            <p:nvPr/>
          </p:nvSpPr>
          <p:spPr bwMode="auto">
            <a:xfrm>
              <a:off x="1158" y="1044"/>
              <a:ext cx="39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x-none" sz="1000" dirty="0"/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+ Pitch</a:t>
              </a:r>
            </a:p>
          </p:txBody>
        </p:sp>
        <p:sp>
          <p:nvSpPr>
            <p:cNvPr id="35115" name="Text Box 894"/>
            <p:cNvSpPr txBox="1">
              <a:spLocks noChangeArrowheads="1"/>
            </p:cNvSpPr>
            <p:nvPr/>
          </p:nvSpPr>
          <p:spPr bwMode="auto">
            <a:xfrm>
              <a:off x="1364" y="1236"/>
              <a:ext cx="3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+ Rock</a:t>
              </a:r>
            </a:p>
          </p:txBody>
        </p:sp>
        <p:sp>
          <p:nvSpPr>
            <p:cNvPr id="35116" name="Text Box 895"/>
            <p:cNvSpPr txBox="1">
              <a:spLocks noChangeArrowheads="1"/>
            </p:cNvSpPr>
            <p:nvPr/>
          </p:nvSpPr>
          <p:spPr bwMode="auto">
            <a:xfrm>
              <a:off x="1577" y="1366"/>
              <a:ext cx="34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+ Yaw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en-US" altLang="x-none" sz="1000" dirty="0"/>
            </a:p>
          </p:txBody>
        </p:sp>
        <p:sp>
          <p:nvSpPr>
            <p:cNvPr id="35117" name="Text Box 896"/>
            <p:cNvSpPr txBox="1">
              <a:spLocks noChangeArrowheads="1"/>
            </p:cNvSpPr>
            <p:nvPr/>
          </p:nvSpPr>
          <p:spPr bwMode="auto">
            <a:xfrm>
              <a:off x="839" y="1712"/>
              <a:ext cx="32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- Yaw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en-US" altLang="x-none" sz="1000" dirty="0"/>
            </a:p>
          </p:txBody>
        </p:sp>
        <p:sp>
          <p:nvSpPr>
            <p:cNvPr id="35118" name="Text Box 897"/>
            <p:cNvSpPr txBox="1">
              <a:spLocks noChangeArrowheads="1"/>
            </p:cNvSpPr>
            <p:nvPr/>
          </p:nvSpPr>
          <p:spPr bwMode="auto">
            <a:xfrm>
              <a:off x="1169" y="1813"/>
              <a:ext cx="36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- Pitch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en-US" altLang="x-none" sz="1000" dirty="0"/>
            </a:p>
          </p:txBody>
        </p:sp>
        <p:sp>
          <p:nvSpPr>
            <p:cNvPr id="35119" name="Text Box 898"/>
            <p:cNvSpPr txBox="1">
              <a:spLocks noChangeArrowheads="1"/>
            </p:cNvSpPr>
            <p:nvPr/>
          </p:nvSpPr>
          <p:spPr bwMode="auto">
            <a:xfrm>
              <a:off x="1472" y="1531"/>
              <a:ext cx="3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+ Tilt</a:t>
              </a:r>
            </a:p>
          </p:txBody>
        </p:sp>
        <p:sp>
          <p:nvSpPr>
            <p:cNvPr id="35120" name="Text Box 899"/>
            <p:cNvSpPr txBox="1">
              <a:spLocks noChangeArrowheads="1"/>
            </p:cNvSpPr>
            <p:nvPr/>
          </p:nvSpPr>
          <p:spPr bwMode="auto">
            <a:xfrm>
              <a:off x="1760" y="1719"/>
              <a:ext cx="15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0</a:t>
              </a:r>
            </a:p>
          </p:txBody>
        </p:sp>
        <p:sp>
          <p:nvSpPr>
            <p:cNvPr id="35121" name="Text Box 900"/>
            <p:cNvSpPr txBox="1">
              <a:spLocks noChangeArrowheads="1"/>
            </p:cNvSpPr>
            <p:nvPr/>
          </p:nvSpPr>
          <p:spPr bwMode="auto">
            <a:xfrm>
              <a:off x="1897" y="1607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2</a:t>
              </a:r>
            </a:p>
          </p:txBody>
        </p:sp>
        <p:sp>
          <p:nvSpPr>
            <p:cNvPr id="35122" name="Text Box 901"/>
            <p:cNvSpPr txBox="1">
              <a:spLocks noChangeArrowheads="1"/>
            </p:cNvSpPr>
            <p:nvPr/>
          </p:nvSpPr>
          <p:spPr bwMode="auto">
            <a:xfrm>
              <a:off x="2115" y="1488"/>
              <a:ext cx="16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4</a:t>
              </a:r>
            </a:p>
          </p:txBody>
        </p:sp>
        <p:sp>
          <p:nvSpPr>
            <p:cNvPr id="35123" name="Text Box 902"/>
            <p:cNvSpPr txBox="1">
              <a:spLocks noChangeArrowheads="1"/>
            </p:cNvSpPr>
            <p:nvPr/>
          </p:nvSpPr>
          <p:spPr bwMode="auto">
            <a:xfrm>
              <a:off x="2331" y="1358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6</a:t>
              </a:r>
            </a:p>
          </p:txBody>
        </p:sp>
        <p:sp>
          <p:nvSpPr>
            <p:cNvPr id="35124" name="Text Box 903"/>
            <p:cNvSpPr txBox="1">
              <a:spLocks noChangeArrowheads="1"/>
            </p:cNvSpPr>
            <p:nvPr/>
          </p:nvSpPr>
          <p:spPr bwMode="auto">
            <a:xfrm>
              <a:off x="2548" y="1234"/>
              <a:ext cx="15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8</a:t>
              </a:r>
            </a:p>
          </p:txBody>
        </p:sp>
        <p:sp>
          <p:nvSpPr>
            <p:cNvPr id="35125" name="Text Box 904"/>
            <p:cNvSpPr txBox="1">
              <a:spLocks noChangeArrowheads="1"/>
            </p:cNvSpPr>
            <p:nvPr/>
          </p:nvSpPr>
          <p:spPr bwMode="auto">
            <a:xfrm>
              <a:off x="1461" y="1849"/>
              <a:ext cx="18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-2</a:t>
              </a:r>
            </a:p>
          </p:txBody>
        </p:sp>
        <p:sp>
          <p:nvSpPr>
            <p:cNvPr id="35126" name="Text Box 905"/>
            <p:cNvSpPr txBox="1">
              <a:spLocks noChangeArrowheads="1"/>
            </p:cNvSpPr>
            <p:nvPr/>
          </p:nvSpPr>
          <p:spPr bwMode="auto">
            <a:xfrm>
              <a:off x="1225" y="1985"/>
              <a:ext cx="18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-4</a:t>
              </a:r>
            </a:p>
          </p:txBody>
        </p:sp>
        <p:sp>
          <p:nvSpPr>
            <p:cNvPr id="35127" name="Text Box 906"/>
            <p:cNvSpPr txBox="1">
              <a:spLocks noChangeArrowheads="1"/>
            </p:cNvSpPr>
            <p:nvPr/>
          </p:nvSpPr>
          <p:spPr bwMode="auto">
            <a:xfrm>
              <a:off x="1007" y="2105"/>
              <a:ext cx="18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-6</a:t>
              </a:r>
            </a:p>
          </p:txBody>
        </p:sp>
        <p:sp>
          <p:nvSpPr>
            <p:cNvPr id="35128" name="Text Box 907"/>
            <p:cNvSpPr txBox="1">
              <a:spLocks noChangeArrowheads="1"/>
            </p:cNvSpPr>
            <p:nvPr/>
          </p:nvSpPr>
          <p:spPr bwMode="auto">
            <a:xfrm>
              <a:off x="796" y="2234"/>
              <a:ext cx="18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-8</a:t>
              </a:r>
            </a:p>
          </p:txBody>
        </p:sp>
        <p:sp>
          <p:nvSpPr>
            <p:cNvPr id="35129" name="Text Box 908"/>
            <p:cNvSpPr txBox="1">
              <a:spLocks noChangeArrowheads="1"/>
            </p:cNvSpPr>
            <p:nvPr/>
          </p:nvSpPr>
          <p:spPr bwMode="auto">
            <a:xfrm rot="19953058">
              <a:off x="1572" y="1699"/>
              <a:ext cx="26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Deg</a:t>
              </a:r>
            </a:p>
          </p:txBody>
        </p:sp>
        <p:sp>
          <p:nvSpPr>
            <p:cNvPr id="35130" name="Text Box 909"/>
            <p:cNvSpPr txBox="1">
              <a:spLocks noChangeArrowheads="1"/>
            </p:cNvSpPr>
            <p:nvPr/>
          </p:nvSpPr>
          <p:spPr bwMode="auto">
            <a:xfrm>
              <a:off x="805" y="2439"/>
              <a:ext cx="1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0</a:t>
              </a:r>
            </a:p>
          </p:txBody>
        </p:sp>
        <p:sp>
          <p:nvSpPr>
            <p:cNvPr id="35131" name="Text Box 910"/>
            <p:cNvSpPr txBox="1">
              <a:spLocks noChangeArrowheads="1"/>
            </p:cNvSpPr>
            <p:nvPr/>
          </p:nvSpPr>
          <p:spPr bwMode="auto">
            <a:xfrm>
              <a:off x="1125" y="2731"/>
              <a:ext cx="20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20</a:t>
              </a:r>
            </a:p>
          </p:txBody>
        </p:sp>
        <p:sp>
          <p:nvSpPr>
            <p:cNvPr id="35132" name="Text Box 911"/>
            <p:cNvSpPr txBox="1">
              <a:spLocks noChangeArrowheads="1"/>
            </p:cNvSpPr>
            <p:nvPr/>
          </p:nvSpPr>
          <p:spPr bwMode="auto">
            <a:xfrm>
              <a:off x="1553" y="2985"/>
              <a:ext cx="2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40</a:t>
              </a:r>
            </a:p>
          </p:txBody>
        </p:sp>
        <p:sp>
          <p:nvSpPr>
            <p:cNvPr id="35133" name="Text Box 912"/>
            <p:cNvSpPr txBox="1">
              <a:spLocks noChangeArrowheads="1"/>
            </p:cNvSpPr>
            <p:nvPr/>
          </p:nvSpPr>
          <p:spPr bwMode="auto">
            <a:xfrm>
              <a:off x="1983" y="3228"/>
              <a:ext cx="20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60</a:t>
              </a:r>
            </a:p>
          </p:txBody>
        </p:sp>
        <p:sp>
          <p:nvSpPr>
            <p:cNvPr id="35134" name="Text Box 913"/>
            <p:cNvSpPr txBox="1">
              <a:spLocks noChangeArrowheads="1"/>
            </p:cNvSpPr>
            <p:nvPr/>
          </p:nvSpPr>
          <p:spPr bwMode="auto">
            <a:xfrm>
              <a:off x="2436" y="3488"/>
              <a:ext cx="2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80</a:t>
              </a:r>
            </a:p>
          </p:txBody>
        </p:sp>
        <p:sp>
          <p:nvSpPr>
            <p:cNvPr id="35135" name="Text Box 914"/>
            <p:cNvSpPr txBox="1">
              <a:spLocks noChangeArrowheads="1"/>
            </p:cNvSpPr>
            <p:nvPr/>
          </p:nvSpPr>
          <p:spPr bwMode="auto">
            <a:xfrm>
              <a:off x="2873" y="3704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100</a:t>
              </a:r>
            </a:p>
          </p:txBody>
        </p:sp>
        <p:sp>
          <p:nvSpPr>
            <p:cNvPr id="35136" name="Text Box 915"/>
            <p:cNvSpPr txBox="1">
              <a:spLocks noChangeArrowheads="1"/>
            </p:cNvSpPr>
            <p:nvPr/>
          </p:nvSpPr>
          <p:spPr bwMode="auto">
            <a:xfrm>
              <a:off x="3376" y="3942"/>
              <a:ext cx="2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120</a:t>
              </a:r>
            </a:p>
          </p:txBody>
        </p:sp>
        <p:sp>
          <p:nvSpPr>
            <p:cNvPr id="35137" name="Text Box 916"/>
            <p:cNvSpPr txBox="1">
              <a:spLocks noChangeArrowheads="1"/>
            </p:cNvSpPr>
            <p:nvPr/>
          </p:nvSpPr>
          <p:spPr bwMode="auto">
            <a:xfrm>
              <a:off x="4773" y="3698"/>
              <a:ext cx="5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Time (sec)</a:t>
              </a:r>
            </a:p>
          </p:txBody>
        </p:sp>
        <p:sp>
          <p:nvSpPr>
            <p:cNvPr id="35148" name="Text Box 927"/>
            <p:cNvSpPr txBox="1">
              <a:spLocks noChangeArrowheads="1"/>
            </p:cNvSpPr>
            <p:nvPr/>
          </p:nvSpPr>
          <p:spPr bwMode="auto">
            <a:xfrm>
              <a:off x="622" y="2881"/>
              <a:ext cx="367" cy="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140000"/>
                </a:lnSpc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+Pitch</a:t>
              </a:r>
            </a:p>
            <a:p>
              <a:pPr eaLnBrk="1" hangingPunct="1">
                <a:lnSpc>
                  <a:spcPct val="140000"/>
                </a:lnSpc>
                <a:spcBef>
                  <a:spcPct val="0"/>
                </a:spcBef>
                <a:buFontTx/>
                <a:buChar char="-"/>
              </a:pPr>
              <a:r>
                <a:rPr lang="en-US" altLang="x-none" sz="1000" dirty="0"/>
                <a:t>Pitch</a:t>
              </a:r>
            </a:p>
            <a:p>
              <a:pPr eaLnBrk="1" hangingPunct="1">
                <a:lnSpc>
                  <a:spcPct val="140000"/>
                </a:lnSpc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+Yaw</a:t>
              </a:r>
            </a:p>
            <a:p>
              <a:pPr eaLnBrk="1" hangingPunct="1">
                <a:lnSpc>
                  <a:spcPct val="140000"/>
                </a:lnSpc>
                <a:spcBef>
                  <a:spcPct val="0"/>
                </a:spcBef>
                <a:buFontTx/>
                <a:buChar char="-"/>
              </a:pPr>
              <a:r>
                <a:rPr lang="en-US" altLang="x-none" sz="1000" dirty="0"/>
                <a:t>Yaw</a:t>
              </a:r>
            </a:p>
            <a:p>
              <a:pPr eaLnBrk="1" hangingPunct="1">
                <a:lnSpc>
                  <a:spcPct val="140000"/>
                </a:lnSpc>
                <a:spcBef>
                  <a:spcPct val="0"/>
                </a:spcBef>
                <a:buFontTx/>
                <a:buNone/>
              </a:pPr>
              <a:r>
                <a:rPr lang="en-US" altLang="x-none" sz="1000" dirty="0"/>
                <a:t>+Rock</a:t>
              </a:r>
            </a:p>
            <a:p>
              <a:pPr eaLnBrk="1" hangingPunct="1">
                <a:lnSpc>
                  <a:spcPct val="140000"/>
                </a:lnSpc>
                <a:spcBef>
                  <a:spcPct val="0"/>
                </a:spcBef>
                <a:buFontTx/>
                <a:buNone/>
              </a:pPr>
              <a:r>
                <a:rPr lang="en-US" altLang="x-none" sz="1000" dirty="0">
                  <a:sym typeface="Symbol" charset="2"/>
                </a:rPr>
                <a:t></a:t>
              </a:r>
              <a:r>
                <a:rPr lang="en-US" altLang="x-none" sz="1000" dirty="0"/>
                <a:t>Tilt</a:t>
              </a:r>
            </a:p>
          </p:txBody>
        </p:sp>
        <p:sp>
          <p:nvSpPr>
            <p:cNvPr id="35149" name="Freeform 928"/>
            <p:cNvSpPr>
              <a:spLocks/>
            </p:cNvSpPr>
            <p:nvPr/>
          </p:nvSpPr>
          <p:spPr bwMode="auto">
            <a:xfrm>
              <a:off x="2019" y="1722"/>
              <a:ext cx="564" cy="325"/>
            </a:xfrm>
            <a:custGeom>
              <a:avLst/>
              <a:gdLst>
                <a:gd name="T0" fmla="*/ 0 w 564"/>
                <a:gd name="T1" fmla="*/ 251 h 325"/>
                <a:gd name="T2" fmla="*/ 298 w 564"/>
                <a:gd name="T3" fmla="*/ 90 h 325"/>
                <a:gd name="T4" fmla="*/ 390 w 564"/>
                <a:gd name="T5" fmla="*/ 47 h 325"/>
                <a:gd name="T6" fmla="*/ 446 w 564"/>
                <a:gd name="T7" fmla="*/ 24 h 325"/>
                <a:gd name="T8" fmla="*/ 486 w 564"/>
                <a:gd name="T9" fmla="*/ 9 h 325"/>
                <a:gd name="T10" fmla="*/ 510 w 564"/>
                <a:gd name="T11" fmla="*/ 3 h 325"/>
                <a:gd name="T12" fmla="*/ 533 w 564"/>
                <a:gd name="T13" fmla="*/ 0 h 325"/>
                <a:gd name="T14" fmla="*/ 550 w 564"/>
                <a:gd name="T15" fmla="*/ 0 h 325"/>
                <a:gd name="T16" fmla="*/ 559 w 564"/>
                <a:gd name="T17" fmla="*/ 2 h 325"/>
                <a:gd name="T18" fmla="*/ 564 w 564"/>
                <a:gd name="T19" fmla="*/ 14 h 325"/>
                <a:gd name="T20" fmla="*/ 563 w 564"/>
                <a:gd name="T21" fmla="*/ 26 h 325"/>
                <a:gd name="T22" fmla="*/ 554 w 564"/>
                <a:gd name="T23" fmla="*/ 42 h 325"/>
                <a:gd name="T24" fmla="*/ 537 w 564"/>
                <a:gd name="T25" fmla="*/ 63 h 325"/>
                <a:gd name="T26" fmla="*/ 514 w 564"/>
                <a:gd name="T27" fmla="*/ 84 h 325"/>
                <a:gd name="T28" fmla="*/ 134 w 564"/>
                <a:gd name="T29" fmla="*/ 325 h 325"/>
                <a:gd name="T30" fmla="*/ 0 w 564"/>
                <a:gd name="T31" fmla="*/ 251 h 3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4"/>
                <a:gd name="T49" fmla="*/ 0 h 325"/>
                <a:gd name="T50" fmla="*/ 564 w 564"/>
                <a:gd name="T51" fmla="*/ 325 h 3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4" h="325">
                  <a:moveTo>
                    <a:pt x="0" y="251"/>
                  </a:moveTo>
                  <a:lnTo>
                    <a:pt x="298" y="90"/>
                  </a:lnTo>
                  <a:lnTo>
                    <a:pt x="390" y="47"/>
                  </a:lnTo>
                  <a:lnTo>
                    <a:pt x="446" y="24"/>
                  </a:lnTo>
                  <a:lnTo>
                    <a:pt x="486" y="9"/>
                  </a:lnTo>
                  <a:lnTo>
                    <a:pt x="510" y="3"/>
                  </a:lnTo>
                  <a:lnTo>
                    <a:pt x="533" y="0"/>
                  </a:lnTo>
                  <a:lnTo>
                    <a:pt x="550" y="0"/>
                  </a:lnTo>
                  <a:lnTo>
                    <a:pt x="559" y="2"/>
                  </a:lnTo>
                  <a:lnTo>
                    <a:pt x="564" y="14"/>
                  </a:lnTo>
                  <a:lnTo>
                    <a:pt x="563" y="26"/>
                  </a:lnTo>
                  <a:lnTo>
                    <a:pt x="554" y="42"/>
                  </a:lnTo>
                  <a:lnTo>
                    <a:pt x="537" y="63"/>
                  </a:lnTo>
                  <a:lnTo>
                    <a:pt x="514" y="84"/>
                  </a:lnTo>
                  <a:lnTo>
                    <a:pt x="134" y="325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5150" name="Freeform 929"/>
            <p:cNvSpPr>
              <a:spLocks/>
            </p:cNvSpPr>
            <p:nvPr/>
          </p:nvSpPr>
          <p:spPr bwMode="auto">
            <a:xfrm>
              <a:off x="1769" y="2063"/>
              <a:ext cx="576" cy="373"/>
            </a:xfrm>
            <a:custGeom>
              <a:avLst/>
              <a:gdLst>
                <a:gd name="T0" fmla="*/ 408 w 576"/>
                <a:gd name="T1" fmla="*/ 0 h 373"/>
                <a:gd name="T2" fmla="*/ 220 w 576"/>
                <a:gd name="T3" fmla="*/ 148 h 373"/>
                <a:gd name="T4" fmla="*/ 102 w 576"/>
                <a:gd name="T5" fmla="*/ 247 h 373"/>
                <a:gd name="T6" fmla="*/ 31 w 576"/>
                <a:gd name="T7" fmla="*/ 307 h 373"/>
                <a:gd name="T8" fmla="*/ 9 w 576"/>
                <a:gd name="T9" fmla="*/ 328 h 373"/>
                <a:gd name="T10" fmla="*/ 4 w 576"/>
                <a:gd name="T11" fmla="*/ 337 h 373"/>
                <a:gd name="T12" fmla="*/ 0 w 576"/>
                <a:gd name="T13" fmla="*/ 348 h 373"/>
                <a:gd name="T14" fmla="*/ 1 w 576"/>
                <a:gd name="T15" fmla="*/ 363 h 373"/>
                <a:gd name="T16" fmla="*/ 15 w 576"/>
                <a:gd name="T17" fmla="*/ 373 h 373"/>
                <a:gd name="T18" fmla="*/ 37 w 576"/>
                <a:gd name="T19" fmla="*/ 369 h 373"/>
                <a:gd name="T20" fmla="*/ 57 w 576"/>
                <a:gd name="T21" fmla="*/ 364 h 373"/>
                <a:gd name="T22" fmla="*/ 75 w 576"/>
                <a:gd name="T23" fmla="*/ 357 h 373"/>
                <a:gd name="T24" fmla="*/ 102 w 576"/>
                <a:gd name="T25" fmla="*/ 348 h 373"/>
                <a:gd name="T26" fmla="*/ 135 w 576"/>
                <a:gd name="T27" fmla="*/ 334 h 373"/>
                <a:gd name="T28" fmla="*/ 202 w 576"/>
                <a:gd name="T29" fmla="*/ 298 h 373"/>
                <a:gd name="T30" fmla="*/ 576 w 576"/>
                <a:gd name="T31" fmla="*/ 94 h 373"/>
                <a:gd name="T32" fmla="*/ 408 w 576"/>
                <a:gd name="T33" fmla="*/ 0 h 3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76"/>
                <a:gd name="T52" fmla="*/ 0 h 373"/>
                <a:gd name="T53" fmla="*/ 576 w 576"/>
                <a:gd name="T54" fmla="*/ 373 h 37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76" h="373">
                  <a:moveTo>
                    <a:pt x="408" y="0"/>
                  </a:moveTo>
                  <a:lnTo>
                    <a:pt x="220" y="148"/>
                  </a:lnTo>
                  <a:lnTo>
                    <a:pt x="102" y="247"/>
                  </a:lnTo>
                  <a:lnTo>
                    <a:pt x="31" y="307"/>
                  </a:lnTo>
                  <a:lnTo>
                    <a:pt x="9" y="328"/>
                  </a:lnTo>
                  <a:lnTo>
                    <a:pt x="4" y="337"/>
                  </a:lnTo>
                  <a:lnTo>
                    <a:pt x="0" y="348"/>
                  </a:lnTo>
                  <a:lnTo>
                    <a:pt x="1" y="363"/>
                  </a:lnTo>
                  <a:lnTo>
                    <a:pt x="15" y="373"/>
                  </a:lnTo>
                  <a:lnTo>
                    <a:pt x="37" y="369"/>
                  </a:lnTo>
                  <a:lnTo>
                    <a:pt x="57" y="364"/>
                  </a:lnTo>
                  <a:lnTo>
                    <a:pt x="75" y="357"/>
                  </a:lnTo>
                  <a:lnTo>
                    <a:pt x="102" y="348"/>
                  </a:lnTo>
                  <a:lnTo>
                    <a:pt x="135" y="334"/>
                  </a:lnTo>
                  <a:lnTo>
                    <a:pt x="202" y="298"/>
                  </a:lnTo>
                  <a:lnTo>
                    <a:pt x="576" y="94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</p:grpSp>
      <p:sp>
        <p:nvSpPr>
          <p:cNvPr id="34820" name="Text Box 933"/>
          <p:cNvSpPr txBox="1">
            <a:spLocks noChangeArrowheads="1"/>
          </p:cNvSpPr>
          <p:nvPr/>
        </p:nvSpPr>
        <p:spPr bwMode="auto">
          <a:xfrm>
            <a:off x="5181600" y="1219200"/>
            <a:ext cx="3657600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1775" indent="-23177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US" altLang="x-none" sz="1800" dirty="0">
                <a:solidFill>
                  <a:srgbClr val="FF0000"/>
                </a:solidFill>
              </a:rPr>
              <a:t>Interest: Measure roll at nozzle null points</a:t>
            </a:r>
          </a:p>
          <a:p>
            <a:pPr eaLnBrk="1" hangingPunct="1">
              <a:spcBef>
                <a:spcPct val="25000"/>
              </a:spcBef>
            </a:pPr>
            <a:r>
              <a:rPr lang="en-US" altLang="x-none" sz="1800" b="0" dirty="0"/>
              <a:t>5 locations, without dwell</a:t>
            </a:r>
          </a:p>
          <a:p>
            <a:pPr lvl="1" eaLnBrk="1" hangingPunct="1">
              <a:spcBef>
                <a:spcPct val="25000"/>
              </a:spcBef>
              <a:buFontTx/>
              <a:buNone/>
            </a:pPr>
            <a:r>
              <a:rPr lang="en-US" altLang="x-none" sz="1800" b="0" dirty="0"/>
              <a:t>(0, 13, 60, 72, 106 seconds)</a:t>
            </a:r>
          </a:p>
        </p:txBody>
      </p:sp>
      <p:sp>
        <p:nvSpPr>
          <p:cNvPr id="34821" name="Oval 934"/>
          <p:cNvSpPr>
            <a:spLocks noChangeArrowheads="1"/>
          </p:cNvSpPr>
          <p:nvPr/>
        </p:nvSpPr>
        <p:spPr bwMode="auto">
          <a:xfrm>
            <a:off x="1600200" y="3733800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4822" name="Oval 935"/>
          <p:cNvSpPr>
            <a:spLocks noChangeArrowheads="1"/>
          </p:cNvSpPr>
          <p:nvPr/>
        </p:nvSpPr>
        <p:spPr bwMode="auto">
          <a:xfrm>
            <a:off x="2014538" y="3983038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4823" name="Oval 936"/>
          <p:cNvSpPr>
            <a:spLocks noChangeArrowheads="1"/>
          </p:cNvSpPr>
          <p:nvPr/>
        </p:nvSpPr>
        <p:spPr bwMode="auto">
          <a:xfrm>
            <a:off x="3636963" y="4941888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4824" name="Oval 937"/>
          <p:cNvSpPr>
            <a:spLocks noChangeArrowheads="1"/>
          </p:cNvSpPr>
          <p:nvPr/>
        </p:nvSpPr>
        <p:spPr bwMode="auto">
          <a:xfrm>
            <a:off x="4049713" y="5159375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4825" name="Oval 938"/>
          <p:cNvSpPr>
            <a:spLocks noChangeArrowheads="1"/>
          </p:cNvSpPr>
          <p:nvPr/>
        </p:nvSpPr>
        <p:spPr bwMode="auto">
          <a:xfrm>
            <a:off x="5203825" y="5824538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4826" name="Oval 939"/>
          <p:cNvSpPr>
            <a:spLocks noChangeArrowheads="1"/>
          </p:cNvSpPr>
          <p:nvPr/>
        </p:nvSpPr>
        <p:spPr bwMode="auto">
          <a:xfrm>
            <a:off x="5486400" y="2286000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47824C-3959-A448-961B-8D48B7B0B8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44C59DE-4FA3-4E4C-97B3-4BF4A11E27FD}" type="slidenum">
              <a:rPr lang="en-US" sz="1400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</a:rPr>
              <a:pPr>
                <a:defRPr/>
              </a:pPr>
              <a:t>12</a:t>
            </a:fld>
            <a:endParaRPr lang="en-US" sz="1400">
              <a:solidFill>
                <a:srgbClr val="000000"/>
              </a:solidFill>
              <a:latin typeface="Calibri" charset="0"/>
              <a:ea typeface="ＭＳ Ｐゴシック" pitchFamily="33" charset="-128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97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ea typeface="ＭＳ Ｐゴシック" charset="-128"/>
              </a:rPr>
              <a:t>Full-Scale Motor Firing Results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28600" y="5767388"/>
            <a:ext cx="434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x-none" sz="1800" dirty="0"/>
              <a:t>Prediction intervals were provided only where they were supported by experimental data	</a:t>
            </a:r>
          </a:p>
        </p:txBody>
      </p:sp>
      <p:pic>
        <p:nvPicPr>
          <p:cNvPr id="3072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153400" cy="462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5" name="Group 13"/>
          <p:cNvGrpSpPr>
            <a:grpSpLocks/>
          </p:cNvGrpSpPr>
          <p:nvPr/>
        </p:nvGrpSpPr>
        <p:grpSpPr bwMode="auto">
          <a:xfrm>
            <a:off x="5059363" y="1447800"/>
            <a:ext cx="3017837" cy="838200"/>
            <a:chOff x="3435" y="932"/>
            <a:chExt cx="1901" cy="528"/>
          </a:xfrm>
        </p:grpSpPr>
        <p:sp>
          <p:nvSpPr>
            <p:cNvPr id="30733" name="Rectangle 5"/>
            <p:cNvSpPr>
              <a:spLocks noChangeArrowheads="1"/>
            </p:cNvSpPr>
            <p:nvPr/>
          </p:nvSpPr>
          <p:spPr bwMode="auto">
            <a:xfrm>
              <a:off x="3435" y="940"/>
              <a:ext cx="1728" cy="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0734" name="Text Box 6"/>
            <p:cNvSpPr txBox="1">
              <a:spLocks noChangeArrowheads="1"/>
            </p:cNvSpPr>
            <p:nvPr/>
          </p:nvSpPr>
          <p:spPr bwMode="auto">
            <a:xfrm>
              <a:off x="3752" y="932"/>
              <a:ext cx="1584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25000"/>
                </a:spcBef>
                <a:buFontTx/>
                <a:buNone/>
              </a:pPr>
              <a:r>
                <a:rPr lang="en-US" altLang="x-none" sz="1400" dirty="0"/>
                <a:t>mean roll torque</a:t>
              </a:r>
            </a:p>
            <a:p>
              <a:pPr eaLnBrk="1" hangingPunct="1">
                <a:spcBef>
                  <a:spcPct val="25000"/>
                </a:spcBef>
                <a:buFontTx/>
                <a:buNone/>
              </a:pPr>
              <a:r>
                <a:rPr lang="en-US" altLang="x-none" sz="1400" dirty="0"/>
                <a:t>upper prediction interval</a:t>
              </a:r>
            </a:p>
            <a:p>
              <a:pPr eaLnBrk="1" hangingPunct="1">
                <a:spcBef>
                  <a:spcPct val="25000"/>
                </a:spcBef>
                <a:buFontTx/>
                <a:buNone/>
              </a:pPr>
              <a:r>
                <a:rPr lang="en-US" altLang="x-none" sz="1400" dirty="0"/>
                <a:t>lower prediction interval</a:t>
              </a:r>
            </a:p>
          </p:txBody>
        </p:sp>
        <p:sp>
          <p:nvSpPr>
            <p:cNvPr id="30735" name="Line 7"/>
            <p:cNvSpPr>
              <a:spLocks noChangeShapeType="1"/>
            </p:cNvSpPr>
            <p:nvPr/>
          </p:nvSpPr>
          <p:spPr bwMode="auto">
            <a:xfrm>
              <a:off x="3552" y="1036"/>
              <a:ext cx="192" cy="0"/>
            </a:xfrm>
            <a:prstGeom prst="line">
              <a:avLst/>
            </a:pr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36" name="Oval 8"/>
            <p:cNvSpPr>
              <a:spLocks noChangeArrowheads="1"/>
            </p:cNvSpPr>
            <p:nvPr/>
          </p:nvSpPr>
          <p:spPr bwMode="auto">
            <a:xfrm>
              <a:off x="3621" y="1179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  <p:sp>
          <p:nvSpPr>
            <p:cNvPr id="30737" name="Oval 9"/>
            <p:cNvSpPr>
              <a:spLocks noChangeArrowheads="1"/>
            </p:cNvSpPr>
            <p:nvPr/>
          </p:nvSpPr>
          <p:spPr bwMode="auto">
            <a:xfrm>
              <a:off x="3622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</p:grpSp>
      <p:sp>
        <p:nvSpPr>
          <p:cNvPr id="30726" name="Oval 14"/>
          <p:cNvSpPr>
            <a:spLocks noChangeArrowheads="1"/>
          </p:cNvSpPr>
          <p:nvPr/>
        </p:nvSpPr>
        <p:spPr bwMode="auto">
          <a:xfrm>
            <a:off x="2232025" y="2262188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0727" name="Text Box 15"/>
          <p:cNvSpPr txBox="1">
            <a:spLocks noChangeArrowheads="1"/>
          </p:cNvSpPr>
          <p:nvPr/>
        </p:nvSpPr>
        <p:spPr bwMode="auto">
          <a:xfrm>
            <a:off x="5791200" y="5911850"/>
            <a:ext cx="3124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1775" indent="-23177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x-none" sz="1800" b="0" dirty="0"/>
              <a:t>Nozzle null points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x-none" sz="1800" b="0" dirty="0"/>
              <a:t>(0, 13, 60, 72, 106 sec.)</a:t>
            </a:r>
          </a:p>
        </p:txBody>
      </p:sp>
      <p:sp>
        <p:nvSpPr>
          <p:cNvPr id="30728" name="Oval 16"/>
          <p:cNvSpPr>
            <a:spLocks noChangeArrowheads="1"/>
          </p:cNvSpPr>
          <p:nvPr/>
        </p:nvSpPr>
        <p:spPr bwMode="auto">
          <a:xfrm>
            <a:off x="6096000" y="6302375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0729" name="Oval 17"/>
          <p:cNvSpPr>
            <a:spLocks noChangeArrowheads="1"/>
          </p:cNvSpPr>
          <p:nvPr/>
        </p:nvSpPr>
        <p:spPr bwMode="auto">
          <a:xfrm>
            <a:off x="2732088" y="2109788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0730" name="Oval 18"/>
          <p:cNvSpPr>
            <a:spLocks noChangeArrowheads="1"/>
          </p:cNvSpPr>
          <p:nvPr/>
        </p:nvSpPr>
        <p:spPr bwMode="auto">
          <a:xfrm>
            <a:off x="4572000" y="3252788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0731" name="Oval 19"/>
          <p:cNvSpPr>
            <a:spLocks noChangeArrowheads="1"/>
          </p:cNvSpPr>
          <p:nvPr/>
        </p:nvSpPr>
        <p:spPr bwMode="auto">
          <a:xfrm>
            <a:off x="5029200" y="3328988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30732" name="Oval 20"/>
          <p:cNvSpPr>
            <a:spLocks noChangeArrowheads="1"/>
          </p:cNvSpPr>
          <p:nvPr/>
        </p:nvSpPr>
        <p:spPr bwMode="auto">
          <a:xfrm>
            <a:off x="6477000" y="3862388"/>
            <a:ext cx="152400" cy="152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193E15-D2D0-DA44-B91C-71A8D6E637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44C59DE-4FA3-4E4C-97B3-4BF4A11E27FD}" type="slidenum">
              <a:rPr lang="en-US" sz="1400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</a:rPr>
              <a:pPr>
                <a:defRPr/>
              </a:pPr>
              <a:t>13</a:t>
            </a:fld>
            <a:endParaRPr lang="en-US" sz="1400">
              <a:solidFill>
                <a:srgbClr val="000000"/>
              </a:solidFill>
              <a:latin typeface="Calibri" charset="0"/>
              <a:ea typeface="ＭＳ Ｐゴシック" pitchFamily="33" charset="-128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113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CB2C66-EB75-2D47-A412-994B8BD14268}"/>
              </a:ext>
            </a:extLst>
          </p:cNvPr>
          <p:cNvSpPr/>
          <p:nvPr/>
        </p:nvSpPr>
        <p:spPr bwMode="auto">
          <a:xfrm>
            <a:off x="1066800" y="5867399"/>
            <a:ext cx="7467600" cy="82708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782940"/>
              </p:ext>
            </p:extLst>
          </p:nvPr>
        </p:nvGraphicFramePr>
        <p:xfrm>
          <a:off x="685800" y="2057400"/>
          <a:ext cx="40386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35" name="Graph" r:id="rId3" imgW="5486400" imgH="3657600" progId="MtbGraph.Document.15">
                  <p:embed/>
                </p:oleObj>
              </mc:Choice>
              <mc:Fallback>
                <p:oleObj name="Graph" r:id="rId3" imgW="5486400" imgH="3657600" progId="MtbGraph.Document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389" t="2083" r="25000" b="2083"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4038600" cy="35052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229600" cy="715962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Static Rocket Firing Data Interpretation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838200"/>
          </a:xfrm>
        </p:spPr>
        <p:txBody>
          <a:bodyPr/>
          <a:lstStyle/>
          <a:p>
            <a:pPr marL="0" indent="0" algn="ctr">
              <a:spcAft>
                <a:spcPts val="0"/>
              </a:spcAft>
              <a:buNone/>
            </a:pPr>
            <a:r>
              <a:rPr lang="en-US" altLang="x-none" dirty="0">
                <a:ea typeface="ＭＳ Ｐゴシック" charset="-128"/>
              </a:rPr>
              <a:t>Developed a defensible, consensus methodology to estimate roll torque in collaboration with subject matter experts</a:t>
            </a:r>
          </a:p>
        </p:txBody>
      </p:sp>
      <p:sp>
        <p:nvSpPr>
          <p:cNvPr id="36870" name="Text Box 22"/>
          <p:cNvSpPr txBox="1">
            <a:spLocks noChangeArrowheads="1"/>
          </p:cNvSpPr>
          <p:nvPr/>
        </p:nvSpPr>
        <p:spPr bwMode="auto">
          <a:xfrm>
            <a:off x="4876801" y="2438400"/>
            <a:ext cx="4190999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5888" indent="-115888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spcBef>
                <a:spcPct val="25000"/>
              </a:spcBef>
              <a:buNone/>
            </a:pPr>
            <a:endParaRPr lang="en-US" altLang="x-none" sz="1800" b="0" dirty="0"/>
          </a:p>
          <a:p>
            <a:pPr marL="0" indent="0" eaLnBrk="1" hangingPunct="1">
              <a:spcBef>
                <a:spcPct val="25000"/>
              </a:spcBef>
              <a:buNone/>
            </a:pPr>
            <a:r>
              <a:rPr lang="en-US" altLang="x-none" sz="1800" dirty="0"/>
              <a:t>Consensus estimate incorporating subject-matter knowledge:</a:t>
            </a:r>
          </a:p>
          <a:p>
            <a:pPr lvl="1" eaLnBrk="1" hangingPunct="1">
              <a:spcBef>
                <a:spcPct val="25000"/>
              </a:spcBef>
              <a:buNone/>
            </a:pPr>
            <a:r>
              <a:rPr lang="en-US" altLang="x-none" sz="1800" dirty="0">
                <a:solidFill>
                  <a:srgbClr val="FF0000"/>
                </a:solidFill>
              </a:rPr>
              <a:t>-8 ± 13 in-kips</a:t>
            </a:r>
          </a:p>
        </p:txBody>
      </p:sp>
      <p:grpSp>
        <p:nvGrpSpPr>
          <p:cNvPr id="36871" name="Group 19"/>
          <p:cNvGrpSpPr>
            <a:grpSpLocks/>
          </p:cNvGrpSpPr>
          <p:nvPr/>
        </p:nvGrpSpPr>
        <p:grpSpPr bwMode="auto">
          <a:xfrm>
            <a:off x="4070350" y="4376738"/>
            <a:ext cx="152400" cy="161925"/>
            <a:chOff x="3635" y="2901"/>
            <a:chExt cx="96" cy="102"/>
          </a:xfrm>
        </p:grpSpPr>
        <p:sp>
          <p:nvSpPr>
            <p:cNvPr id="36873" name="Line 12"/>
            <p:cNvSpPr>
              <a:spLocks noChangeShapeType="1"/>
            </p:cNvSpPr>
            <p:nvPr/>
          </p:nvSpPr>
          <p:spPr bwMode="auto">
            <a:xfrm>
              <a:off x="3683" y="2904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4" name="Line 13"/>
            <p:cNvSpPr>
              <a:spLocks noChangeShapeType="1"/>
            </p:cNvSpPr>
            <p:nvPr/>
          </p:nvSpPr>
          <p:spPr bwMode="auto">
            <a:xfrm>
              <a:off x="3635" y="3003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5" name="Line 14"/>
            <p:cNvSpPr>
              <a:spLocks noChangeShapeType="1"/>
            </p:cNvSpPr>
            <p:nvPr/>
          </p:nvSpPr>
          <p:spPr bwMode="auto">
            <a:xfrm>
              <a:off x="3635" y="2901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6" name="Oval 16"/>
            <p:cNvSpPr>
              <a:spLocks noChangeAspect="1" noChangeArrowheads="1"/>
            </p:cNvSpPr>
            <p:nvPr/>
          </p:nvSpPr>
          <p:spPr bwMode="auto">
            <a:xfrm>
              <a:off x="3663" y="2931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x-none" altLang="x-none"/>
            </a:p>
          </p:txBody>
        </p:sp>
      </p:grpSp>
      <p:sp>
        <p:nvSpPr>
          <p:cNvPr id="36872" name="Line 27"/>
          <p:cNvSpPr>
            <a:spLocks noChangeShapeType="1"/>
          </p:cNvSpPr>
          <p:nvPr/>
        </p:nvSpPr>
        <p:spPr bwMode="auto">
          <a:xfrm flipH="1">
            <a:off x="4191000" y="3657600"/>
            <a:ext cx="1143000" cy="79374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7A0ABC-851B-704B-B831-783A4105D840}"/>
              </a:ext>
            </a:extLst>
          </p:cNvPr>
          <p:cNvSpPr txBox="1"/>
          <p:nvPr/>
        </p:nvSpPr>
        <p:spPr>
          <a:xfrm>
            <a:off x="1752600" y="5973546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dirty="0"/>
              <a:t>Original requirement of 200 was significantly reduced, with quantified uncertainty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D54D90-69C0-CB40-A9D6-F5463D25FA34}"/>
              </a:ext>
            </a:extLst>
          </p:cNvPr>
          <p:cNvSpPr txBox="1"/>
          <p:nvPr/>
        </p:nvSpPr>
        <p:spPr>
          <a:xfrm>
            <a:off x="5486400" y="2406651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u="sng" dirty="0"/>
              <a:t>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42F07-D45A-BE43-B39F-89F32BC77E27}"/>
              </a:ext>
            </a:extLst>
          </p:cNvPr>
          <p:cNvSpPr txBox="1"/>
          <p:nvPr/>
        </p:nvSpPr>
        <p:spPr>
          <a:xfrm>
            <a:off x="2238289" y="3840169"/>
            <a:ext cx="1936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dirty="0"/>
              <a:t>Test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08574-F0BB-9043-A80C-B9B53BFC53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14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842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7FDA-B36F-0844-B8C8-EB05CEAD2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Test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D452E-942B-DC44-9149-139956A56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73537"/>
            <a:ext cx="4419600" cy="1600200"/>
          </a:xfrm>
        </p:spPr>
        <p:txBody>
          <a:bodyPr/>
          <a:lstStyle/>
          <a:p>
            <a:r>
              <a:rPr lang="en-US" dirty="0"/>
              <a:t>Flight test validation of ground test experimental campaign</a:t>
            </a:r>
          </a:p>
          <a:p>
            <a:r>
              <a:rPr lang="en-US" dirty="0"/>
              <a:t>Ares IX launched on Oct. 28, 2009</a:t>
            </a:r>
          </a:p>
          <a:p>
            <a:r>
              <a:rPr lang="en-US" dirty="0"/>
              <a:t>Successful flight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B9D8A6-1FBA-9B43-9F8E-EBB32F052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378" y="1200037"/>
            <a:ext cx="2483822" cy="3737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EB84C4-79D7-5640-A652-6C7866AEB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79" y="2956674"/>
            <a:ext cx="2483821" cy="36950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DCBC48-AC77-5442-BA0A-62A10B6667A6}"/>
              </a:ext>
            </a:extLst>
          </p:cNvPr>
          <p:cNvSpPr txBox="1"/>
          <p:nvPr/>
        </p:nvSpPr>
        <p:spPr>
          <a:xfrm>
            <a:off x="685800" y="415785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b="0" dirty="0"/>
              <a:t>Roll Reaction Control System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54DFE13-2967-B54A-BB06-57419FF2E55D}"/>
              </a:ext>
            </a:extLst>
          </p:cNvPr>
          <p:cNvSpPr txBox="1">
            <a:spLocks/>
          </p:cNvSpPr>
          <p:nvPr/>
        </p:nvSpPr>
        <p:spPr bwMode="auto">
          <a:xfrm>
            <a:off x="4547286" y="5034911"/>
            <a:ext cx="4572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Char char="•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Char char="–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har char="•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har char="–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Char char="»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9pPr>
          </a:lstStyle>
          <a:p>
            <a:r>
              <a:rPr lang="en-US" sz="1800" kern="0" dirty="0"/>
              <a:t>Reaction control system was active in the flight test</a:t>
            </a:r>
          </a:p>
          <a:p>
            <a:r>
              <a:rPr lang="en-US" sz="1800" kern="0" dirty="0"/>
              <a:t>Flight data reconstruction confirmed low roll torque as predicted from ground testing</a:t>
            </a:r>
          </a:p>
          <a:p>
            <a:endParaRPr lang="en-US" sz="1800" kern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890EC-815A-8944-B454-023D88B907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15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106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B2BE-3299-2B42-A5AC-A76A13A7D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 Statistical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BACCD-7EAB-674E-AD59-FFBF26387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Restricted randomization </a:t>
            </a:r>
            <a:r>
              <a:rPr lang="en-US" dirty="0"/>
              <a:t>in a destructive (irreversible) test presented challenges for rigorous inference</a:t>
            </a:r>
          </a:p>
          <a:p>
            <a:r>
              <a:rPr lang="en-US" dirty="0">
                <a:solidFill>
                  <a:srgbClr val="FF0000"/>
                </a:solidFill>
              </a:rPr>
              <a:t>No pure replicates </a:t>
            </a:r>
            <a:r>
              <a:rPr lang="en-US" dirty="0"/>
              <a:t>for experimental error, pseudo and near-replicates</a:t>
            </a:r>
          </a:p>
          <a:p>
            <a:r>
              <a:rPr lang="en-US" dirty="0">
                <a:solidFill>
                  <a:srgbClr val="FF0000"/>
                </a:solidFill>
              </a:rPr>
              <a:t>Restricted factor combinations </a:t>
            </a:r>
            <a:r>
              <a:rPr lang="en-US" dirty="0"/>
              <a:t>due to infrastructure and safety issues</a:t>
            </a:r>
          </a:p>
          <a:p>
            <a:r>
              <a:rPr lang="en-US" dirty="0"/>
              <a:t>Experimental design constraints resulted in </a:t>
            </a:r>
            <a:r>
              <a:rPr lang="en-US" dirty="0">
                <a:solidFill>
                  <a:srgbClr val="FF0000"/>
                </a:solidFill>
              </a:rPr>
              <a:t>restrictions on the predictive model</a:t>
            </a:r>
          </a:p>
          <a:p>
            <a:r>
              <a:rPr lang="en-US" dirty="0">
                <a:solidFill>
                  <a:srgbClr val="FF0000"/>
                </a:solidFill>
              </a:rPr>
              <a:t>Inverse prediction </a:t>
            </a:r>
            <a:r>
              <a:rPr lang="en-US" dirty="0"/>
              <a:t>of a five-factor, second-order response surface for five responses</a:t>
            </a:r>
          </a:p>
          <a:p>
            <a:r>
              <a:rPr lang="en-US" dirty="0">
                <a:solidFill>
                  <a:srgbClr val="FF0000"/>
                </a:solidFill>
              </a:rPr>
              <a:t>Interval estimation </a:t>
            </a:r>
            <a:r>
              <a:rPr lang="en-US" dirty="0"/>
              <a:t>of the inverse regression</a:t>
            </a:r>
          </a:p>
          <a:p>
            <a:r>
              <a:rPr lang="en-US" dirty="0">
                <a:solidFill>
                  <a:srgbClr val="FF0000"/>
                </a:solidFill>
              </a:rPr>
              <a:t>Interpreting interactions</a:t>
            </a:r>
            <a:r>
              <a:rPr lang="en-US" dirty="0"/>
              <a:t>, previously assumed to be zero, were critical in estimating roll torque and communicating value</a:t>
            </a:r>
          </a:p>
          <a:p>
            <a:r>
              <a:rPr lang="en-US" dirty="0">
                <a:solidFill>
                  <a:srgbClr val="FF0000"/>
                </a:solidFill>
              </a:rPr>
              <a:t>Building a consensus estimate with statistical rigor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33893-BB9B-7745-9C1A-56B2D68D00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16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911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ea typeface="ＭＳ Ｐゴシック" charset="-128"/>
              </a:rPr>
              <a:t>Statistical Engineering Lessons Learned	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3000"/>
              </a:spcAft>
            </a:pPr>
            <a:r>
              <a:rPr lang="en-US" altLang="x-none" dirty="0">
                <a:solidFill>
                  <a:srgbClr val="FF0000"/>
                </a:solidFill>
                <a:ea typeface="ＭＳ Ｐゴシック" charset="-128"/>
              </a:rPr>
              <a:t>Precise objectives were not defined </a:t>
            </a:r>
            <a:r>
              <a:rPr lang="en-US" altLang="x-none" dirty="0">
                <a:ea typeface="ＭＳ Ｐゴシック" charset="-128"/>
              </a:rPr>
              <a:t>until after the first test was completed -  earlier, strategic involvement would have accelerated the learning process</a:t>
            </a:r>
          </a:p>
          <a:p>
            <a:pPr>
              <a:spcAft>
                <a:spcPts val="3000"/>
              </a:spcAft>
            </a:pPr>
            <a:r>
              <a:rPr lang="en-US" altLang="x-none" dirty="0">
                <a:ea typeface="ＭＳ Ｐゴシック" charset="-128"/>
              </a:rPr>
              <a:t>Success was not based on a single statistical tool, rather it was based on </a:t>
            </a:r>
            <a:r>
              <a:rPr lang="en-US" altLang="x-none" dirty="0">
                <a:solidFill>
                  <a:srgbClr val="FF0000"/>
                </a:solidFill>
                <a:ea typeface="ＭＳ Ｐゴシック" charset="-128"/>
              </a:rPr>
              <a:t>defining the right questions </a:t>
            </a:r>
            <a:r>
              <a:rPr lang="en-US" altLang="x-none" dirty="0">
                <a:ea typeface="ＭＳ Ｐゴシック" charset="-128"/>
              </a:rPr>
              <a:t>and </a:t>
            </a:r>
            <a:r>
              <a:rPr lang="en-US" altLang="x-none" dirty="0">
                <a:solidFill>
                  <a:srgbClr val="FF0000"/>
                </a:solidFill>
                <a:ea typeface="ＭＳ Ｐゴシック" charset="-128"/>
              </a:rPr>
              <a:t>integrating and extending multiple methods</a:t>
            </a:r>
          </a:p>
          <a:p>
            <a:pPr>
              <a:spcAft>
                <a:spcPts val="3000"/>
              </a:spcAft>
            </a:pPr>
            <a:r>
              <a:rPr lang="en-US" altLang="x-none" dirty="0">
                <a:ea typeface="ＭＳ Ｐゴシック" charset="-128"/>
              </a:rPr>
              <a:t>Changes to a complex and expensive process, embedded for decades takes </a:t>
            </a:r>
            <a:r>
              <a:rPr lang="en-US" altLang="x-none" dirty="0">
                <a:solidFill>
                  <a:srgbClr val="FF0000"/>
                </a:solidFill>
                <a:ea typeface="ＭＳ Ｐゴシック" charset="-128"/>
              </a:rPr>
              <a:t>leadership and demonstrated benefits</a:t>
            </a:r>
          </a:p>
          <a:p>
            <a:pPr>
              <a:spcAft>
                <a:spcPts val="3000"/>
              </a:spcAft>
            </a:pPr>
            <a:r>
              <a:rPr lang="en-US" altLang="x-none" dirty="0">
                <a:ea typeface="ＭＳ Ｐゴシック" charset="-128"/>
              </a:rPr>
              <a:t>Significant impact requires </a:t>
            </a:r>
            <a:r>
              <a:rPr lang="en-US" altLang="x-none" dirty="0">
                <a:solidFill>
                  <a:srgbClr val="FF0000"/>
                </a:solidFill>
                <a:ea typeface="ＭＳ Ｐゴシック" charset="-128"/>
              </a:rPr>
              <a:t>changing the normal operating process</a:t>
            </a:r>
            <a:r>
              <a:rPr lang="en-US" altLang="x-none" dirty="0">
                <a:ea typeface="ＭＳ Ｐゴシック" charset="-128"/>
              </a:rPr>
              <a:t>, rather than a one-time solution</a:t>
            </a:r>
          </a:p>
          <a:p>
            <a:pPr>
              <a:spcAft>
                <a:spcPts val="3000"/>
              </a:spcAft>
              <a:buFontTx/>
              <a:buNone/>
            </a:pPr>
            <a:endParaRPr lang="en-US" altLang="x-none" dirty="0">
              <a:ea typeface="ＭＳ Ｐゴシック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C062FA-B05D-1643-8824-09862CD9A3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17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28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419100" y="5486400"/>
            <a:ext cx="8458200" cy="1020763"/>
          </a:xfrm>
          <a:prstGeom prst="rect">
            <a:avLst/>
          </a:prstGeom>
          <a:solidFill>
            <a:srgbClr val="FFFF66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eaLnBrk="1" hangingPunct="1">
              <a:buNone/>
            </a:pPr>
            <a:endParaRPr lang="x-none" altLang="x-none"/>
          </a:p>
        </p:txBody>
      </p:sp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04800" y="252604"/>
            <a:ext cx="8229600" cy="715962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Case Study Summary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381000" y="1371601"/>
            <a:ext cx="8534400" cy="4114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x-none" sz="2000" dirty="0">
                <a:ea typeface="ＭＳ Ｐゴシック" charset="-128"/>
              </a:rPr>
              <a:t>Critical Features	</a:t>
            </a:r>
          </a:p>
          <a:p>
            <a:pPr lvl="1">
              <a:spcAft>
                <a:spcPts val="600"/>
              </a:spcAft>
            </a:pPr>
            <a:r>
              <a:rPr lang="en-US" altLang="x-none" sz="2000" dirty="0">
                <a:solidFill>
                  <a:srgbClr val="FF0000"/>
                </a:solidFill>
                <a:ea typeface="ＭＳ Ｐゴシック" charset="-128"/>
              </a:rPr>
              <a:t>Collaboration</a:t>
            </a:r>
            <a:r>
              <a:rPr lang="en-US" altLang="x-none" sz="2000" dirty="0">
                <a:ea typeface="ＭＳ Ｐゴシック" charset="-128"/>
              </a:rPr>
              <a:t> with other science and engineering disciplines</a:t>
            </a:r>
          </a:p>
          <a:p>
            <a:pPr lvl="1">
              <a:spcAft>
                <a:spcPts val="600"/>
              </a:spcAft>
            </a:pPr>
            <a:r>
              <a:rPr lang="en-US" altLang="x-none" sz="2000" dirty="0">
                <a:solidFill>
                  <a:srgbClr val="FF0000"/>
                </a:solidFill>
                <a:ea typeface="ＭＳ Ｐゴシック" charset="-128"/>
              </a:rPr>
              <a:t>Synergistic</a:t>
            </a:r>
            <a:r>
              <a:rPr lang="en-US" altLang="x-none" sz="2000" dirty="0">
                <a:ea typeface="ＭＳ Ｐゴシック" charset="-128"/>
              </a:rPr>
              <a:t> combination and extension of statistical methods</a:t>
            </a:r>
          </a:p>
          <a:p>
            <a:pPr lvl="1">
              <a:spcAft>
                <a:spcPts val="600"/>
              </a:spcAft>
            </a:pPr>
            <a:r>
              <a:rPr lang="en-US" altLang="x-none" sz="2000" dirty="0">
                <a:solidFill>
                  <a:srgbClr val="FF0000"/>
                </a:solidFill>
                <a:ea typeface="ＭＳ Ｐゴシック" charset="-128"/>
              </a:rPr>
              <a:t>Embedded</a:t>
            </a:r>
            <a:r>
              <a:rPr lang="en-US" altLang="x-none" sz="2000" dirty="0">
                <a:ea typeface="ＭＳ Ｐゴシック" charset="-128"/>
              </a:rPr>
              <a:t> into standard work processes</a:t>
            </a:r>
          </a:p>
          <a:p>
            <a:pPr eaLnBrk="1" hangingPunct="1">
              <a:spcAft>
                <a:spcPts val="600"/>
              </a:spcAft>
            </a:pPr>
            <a:r>
              <a:rPr lang="en-US" altLang="x-none" sz="2000" dirty="0">
                <a:ea typeface="ＭＳ Ｐゴシック" charset="-128"/>
              </a:rPr>
              <a:t>Outcomes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x-none" sz="2000" dirty="0">
                <a:ea typeface="ＭＳ Ｐゴシック" charset="-128"/>
              </a:rPr>
              <a:t>Defined the right questions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x-none" sz="2000" dirty="0">
                <a:ea typeface="ＭＳ Ｐゴシック" charset="-128"/>
              </a:rPr>
              <a:t>Guided strategic resource investment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x-none" sz="2000" dirty="0">
                <a:ea typeface="ＭＳ Ｐゴシック" charset="-128"/>
              </a:rPr>
              <a:t>Efficiently generated knowledge and stimulated insights </a:t>
            </a:r>
          </a:p>
          <a:p>
            <a:pPr lvl="1" eaLnBrk="1" hangingPunct="1">
              <a:spcAft>
                <a:spcPts val="600"/>
              </a:spcAft>
            </a:pPr>
            <a:r>
              <a:rPr lang="en-US" altLang="x-none" sz="2000" dirty="0">
                <a:ea typeface="ＭＳ Ｐゴシック" charset="-128"/>
              </a:rPr>
              <a:t>Accelerated research and development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419100" y="5646877"/>
            <a:ext cx="845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altLang="x-none" sz="2000" dirty="0"/>
              <a:t>Statistical Engineering was application focused and impact driven, and broadened the influence of statistical thinking and methods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0A9B29-AF5B-664D-9B77-B3B0F0EB18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18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6A6876B-34A7-3D41-855C-9F9D77F51FE0}"/>
              </a:ext>
            </a:extLst>
          </p:cNvPr>
          <p:cNvSpPr/>
          <p:nvPr/>
        </p:nvSpPr>
        <p:spPr bwMode="auto">
          <a:xfrm>
            <a:off x="304800" y="4267200"/>
            <a:ext cx="8382000" cy="22098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C21F06-911C-864B-B496-48EB1048E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Impact and Insights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FBFC7-38FE-E443-B592-32540FC5A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Project: Significant reduction in roll reaction control system design requirement uncertainty that allowed for mass reduction</a:t>
            </a:r>
          </a:p>
          <a:p>
            <a:r>
              <a:rPr lang="en-US" dirty="0"/>
              <a:t>Discipline: Recognition of a statistician’s value at the leadership level</a:t>
            </a:r>
          </a:p>
          <a:p>
            <a:pPr lvl="1"/>
            <a:r>
              <a:rPr lang="en-US" dirty="0"/>
              <a:t>Agency level team awards from the NASA Administrator</a:t>
            </a:r>
          </a:p>
          <a:p>
            <a:pPr lvl="1"/>
            <a:r>
              <a:rPr lang="en-US" dirty="0"/>
              <a:t>Pivotal demonstration motivated organizational changes within NASA to establish Statistical Engineering teams</a:t>
            </a:r>
          </a:p>
          <a:p>
            <a:pPr lvl="1"/>
            <a:r>
              <a:rPr lang="en-US" dirty="0"/>
              <a:t>Resulted in follow-on work for 5+ years in defining additional rocket motor performance requirements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u="sng" dirty="0"/>
              <a:t>Statistical Engineering Discipline Insights</a:t>
            </a:r>
          </a:p>
          <a:p>
            <a:r>
              <a:rPr lang="en-US" dirty="0"/>
              <a:t>How would I teach someone how to attack this problem?</a:t>
            </a:r>
          </a:p>
          <a:p>
            <a:pPr lvl="1"/>
            <a:r>
              <a:rPr lang="en-US" dirty="0"/>
              <a:t>Knowing DOE/RSM was necessary, but not sufficient</a:t>
            </a:r>
          </a:p>
          <a:p>
            <a:r>
              <a:rPr lang="en-US" dirty="0"/>
              <a:t>What were the critical skill sets necessary to be successful?</a:t>
            </a:r>
          </a:p>
          <a:p>
            <a:r>
              <a:rPr lang="en-US" dirty="0"/>
              <a:t>Where do you find people with these skill sets?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FB3D4-2F68-104A-9050-6D9D6011A8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19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126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DB59-A2E9-DB4A-B05C-D4565EF7A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 Collaborators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CC4F-3807-984B-9B15-C3885765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Steve Gentz (NASA)</a:t>
            </a:r>
          </a:p>
          <a:p>
            <a:r>
              <a:rPr lang="en-US" dirty="0"/>
              <a:t>Paul Roberts (NASA)</a:t>
            </a:r>
          </a:p>
          <a:p>
            <a:r>
              <a:rPr lang="en-US" dirty="0"/>
              <a:t>Ray Rhew (NASA)</a:t>
            </a:r>
          </a:p>
          <a:p>
            <a:r>
              <a:rPr lang="en-US" dirty="0"/>
              <a:t>Jonathan Jones (NASA)</a:t>
            </a:r>
          </a:p>
          <a:p>
            <a:r>
              <a:rPr lang="en-US" dirty="0"/>
              <a:t>Geoff Vining (VT)</a:t>
            </a:r>
          </a:p>
          <a:p>
            <a:r>
              <a:rPr lang="en-US" dirty="0"/>
              <a:t>Laura Freeman (VT)</a:t>
            </a:r>
          </a:p>
          <a:p>
            <a:r>
              <a:rPr lang="en-US" dirty="0"/>
              <a:t>Tyler Nester (ATK)</a:t>
            </a:r>
          </a:p>
          <a:p>
            <a:r>
              <a:rPr lang="en-US" dirty="0"/>
              <a:t>Mick McLennan (ATK)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33CA9-AE0B-3443-9B07-1958F27B27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4C59DE-4FA3-4E4C-97B3-4BF4A11E27FD}" type="slidenum">
              <a:rPr lang="en-US" sz="1400" b="1" smtClean="0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/>
              <a:t>20</a:t>
            </a:fld>
            <a:endParaRPr lang="en-US" sz="14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94788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15621</TotalTime>
  <Words>1540</Words>
  <Application>Microsoft Macintosh PowerPoint</Application>
  <PresentationFormat>On-screen Show (4:3)</PresentationFormat>
  <Paragraphs>226</Paragraphs>
  <Slides>20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Default Design</vt:lpstr>
      <vt:lpstr>Graph</vt:lpstr>
      <vt:lpstr>Photo Editor Photo</vt:lpstr>
      <vt:lpstr>Space Launch System Design: A Statistical Engineering Case Study</vt:lpstr>
      <vt:lpstr>Case Study Overview</vt:lpstr>
      <vt:lpstr>Background and Motivation</vt:lpstr>
      <vt:lpstr>Consequences of Results</vt:lpstr>
      <vt:lpstr>Data, Champions, Stakeholders</vt:lpstr>
      <vt:lpstr>Interdisciplinary Team</vt:lpstr>
      <vt:lpstr>Initial Problem Definition</vt:lpstr>
      <vt:lpstr>Starting Estimates of Internal Roll Torque</vt:lpstr>
      <vt:lpstr>Experimental Campaign</vt:lpstr>
      <vt:lpstr>Facility Characterization Design</vt:lpstr>
      <vt:lpstr>Response Surface for Characterization </vt:lpstr>
      <vt:lpstr>Rocket Nozzle Duty Cycle</vt:lpstr>
      <vt:lpstr>Full-Scale Motor Firing Results</vt:lpstr>
      <vt:lpstr>Static Rocket Firing Data Interpretation</vt:lpstr>
      <vt:lpstr>Flight Test Validation</vt:lpstr>
      <vt:lpstr>Challenging Statistical Techniques</vt:lpstr>
      <vt:lpstr>Statistical Engineering Lessons Learned </vt:lpstr>
      <vt:lpstr>Case Study Summary</vt:lpstr>
      <vt:lpstr>Case Study Impact and Insights</vt:lpstr>
      <vt:lpstr>Acknowledge Collaborators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kmiller2</dc:creator>
  <cp:lastModifiedBy>Bauer, Steven X (LARC-D3)</cp:lastModifiedBy>
  <cp:revision>394</cp:revision>
  <cp:lastPrinted>2017-05-28T22:09:57Z</cp:lastPrinted>
  <dcterms:created xsi:type="dcterms:W3CDTF">2005-03-24T21:14:04Z</dcterms:created>
  <dcterms:modified xsi:type="dcterms:W3CDTF">2021-03-30T14:03:29Z</dcterms:modified>
</cp:coreProperties>
</file>