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7"/>
  </p:notesMasterIdLst>
  <p:sldIdLst>
    <p:sldId id="256" r:id="rId2"/>
    <p:sldId id="259" r:id="rId3"/>
    <p:sldId id="260" r:id="rId4"/>
    <p:sldId id="261" r:id="rId5"/>
    <p:sldId id="264" r:id="rId6"/>
    <p:sldId id="279" r:id="rId7"/>
    <p:sldId id="280" r:id="rId8"/>
    <p:sldId id="262" r:id="rId9"/>
    <p:sldId id="281" r:id="rId10"/>
    <p:sldId id="263"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58" r:id="rId26"/>
  </p:sldIdLst>
  <p:sldSz cx="9144000" cy="6858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3D21"/>
    <a:srgbClr val="ED1C24"/>
    <a:srgbClr val="0066B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CE681A-8AF7-4110-9CD5-B95E3D976F49}" v="2" dt="2021-03-20T04:25:48.2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76" autoAdjust="0"/>
    <p:restoredTop sz="91022" autoAdjust="0"/>
  </p:normalViewPr>
  <p:slideViewPr>
    <p:cSldViewPr showGuides="1">
      <p:cViewPr varScale="1">
        <p:scale>
          <a:sx n="120" d="100"/>
          <a:sy n="120" d="100"/>
        </p:scale>
        <p:origin x="1302"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ll, Jeffrey P. (ARC-TSA)" userId="4615ab23-b965-4bc4-86d5-b0138cb8e729" providerId="ADAL" clId="{51CE681A-8AF7-4110-9CD5-B95E3D976F49}"/>
    <pc:docChg chg="custSel modSld">
      <pc:chgData name="Hill, Jeffrey P. (ARC-TSA)" userId="4615ab23-b965-4bc4-86d5-b0138cb8e729" providerId="ADAL" clId="{51CE681A-8AF7-4110-9CD5-B95E3D976F49}" dt="2021-03-20T04:25:48.284" v="654" actId="12788"/>
      <pc:docMkLst>
        <pc:docMk/>
      </pc:docMkLst>
      <pc:sldChg chg="modSp">
        <pc:chgData name="Hill, Jeffrey P. (ARC-TSA)" userId="4615ab23-b965-4bc4-86d5-b0138cb8e729" providerId="ADAL" clId="{51CE681A-8AF7-4110-9CD5-B95E3D976F49}" dt="2021-03-19T20:05:42.941" v="30" actId="20577"/>
        <pc:sldMkLst>
          <pc:docMk/>
          <pc:sldMk cId="2690041978" sldId="261"/>
        </pc:sldMkLst>
        <pc:spChg chg="mod">
          <ac:chgData name="Hill, Jeffrey P. (ARC-TSA)" userId="4615ab23-b965-4bc4-86d5-b0138cb8e729" providerId="ADAL" clId="{51CE681A-8AF7-4110-9CD5-B95E3D976F49}" dt="2021-03-19T20:05:42.941" v="30" actId="20577"/>
          <ac:spMkLst>
            <pc:docMk/>
            <pc:sldMk cId="2690041978" sldId="261"/>
            <ac:spMk id="3" creationId="{F3A91211-1125-4EF4-9692-55F94D8E00EB}"/>
          </ac:spMkLst>
        </pc:spChg>
      </pc:sldChg>
      <pc:sldChg chg="modSp">
        <pc:chgData name="Hill, Jeffrey P. (ARC-TSA)" userId="4615ab23-b965-4bc4-86d5-b0138cb8e729" providerId="ADAL" clId="{51CE681A-8AF7-4110-9CD5-B95E3D976F49}" dt="2021-03-19T20:08:53.510" v="122" actId="6549"/>
        <pc:sldMkLst>
          <pc:docMk/>
          <pc:sldMk cId="2257487558" sldId="262"/>
        </pc:sldMkLst>
        <pc:spChg chg="mod">
          <ac:chgData name="Hill, Jeffrey P. (ARC-TSA)" userId="4615ab23-b965-4bc4-86d5-b0138cb8e729" providerId="ADAL" clId="{51CE681A-8AF7-4110-9CD5-B95E3D976F49}" dt="2021-03-19T20:08:53.510" v="122" actId="6549"/>
          <ac:spMkLst>
            <pc:docMk/>
            <pc:sldMk cId="2257487558" sldId="262"/>
            <ac:spMk id="3" creationId="{D39EBD75-CE00-4BD7-96E3-9EC3D7AAE49E}"/>
          </ac:spMkLst>
        </pc:spChg>
      </pc:sldChg>
      <pc:sldChg chg="modSp">
        <pc:chgData name="Hill, Jeffrey P. (ARC-TSA)" userId="4615ab23-b965-4bc4-86d5-b0138cb8e729" providerId="ADAL" clId="{51CE681A-8AF7-4110-9CD5-B95E3D976F49}" dt="2021-03-19T20:11:36.843" v="539" actId="20577"/>
        <pc:sldMkLst>
          <pc:docMk/>
          <pc:sldMk cId="3208531446" sldId="263"/>
        </pc:sldMkLst>
        <pc:spChg chg="mod">
          <ac:chgData name="Hill, Jeffrey P. (ARC-TSA)" userId="4615ab23-b965-4bc4-86d5-b0138cb8e729" providerId="ADAL" clId="{51CE681A-8AF7-4110-9CD5-B95E3D976F49}" dt="2021-03-19T20:11:36.843" v="539" actId="20577"/>
          <ac:spMkLst>
            <pc:docMk/>
            <pc:sldMk cId="3208531446" sldId="263"/>
            <ac:spMk id="3" creationId="{1DDC0333-69B4-41A0-A82F-D20C00F98912}"/>
          </ac:spMkLst>
        </pc:spChg>
      </pc:sldChg>
      <pc:sldChg chg="modSp">
        <pc:chgData name="Hill, Jeffrey P. (ARC-TSA)" userId="4615ab23-b965-4bc4-86d5-b0138cb8e729" providerId="ADAL" clId="{51CE681A-8AF7-4110-9CD5-B95E3D976F49}" dt="2021-03-19T20:07:31.953" v="105" actId="20577"/>
        <pc:sldMkLst>
          <pc:docMk/>
          <pc:sldMk cId="4014502671" sldId="264"/>
        </pc:sldMkLst>
        <pc:spChg chg="mod">
          <ac:chgData name="Hill, Jeffrey P. (ARC-TSA)" userId="4615ab23-b965-4bc4-86d5-b0138cb8e729" providerId="ADAL" clId="{51CE681A-8AF7-4110-9CD5-B95E3D976F49}" dt="2021-03-19T20:07:31.953" v="105" actId="20577"/>
          <ac:spMkLst>
            <pc:docMk/>
            <pc:sldMk cId="4014502671" sldId="264"/>
            <ac:spMk id="7" creationId="{B14EBC35-6954-4F7B-90F2-3B80997E6881}"/>
          </ac:spMkLst>
        </pc:spChg>
      </pc:sldChg>
      <pc:sldChg chg="modSp">
        <pc:chgData name="Hill, Jeffrey P. (ARC-TSA)" userId="4615ab23-b965-4bc4-86d5-b0138cb8e729" providerId="ADAL" clId="{51CE681A-8AF7-4110-9CD5-B95E3D976F49}" dt="2021-03-20T04:23:13.157" v="599" actId="15"/>
        <pc:sldMkLst>
          <pc:docMk/>
          <pc:sldMk cId="3648201895" sldId="266"/>
        </pc:sldMkLst>
        <pc:spChg chg="mod">
          <ac:chgData name="Hill, Jeffrey P. (ARC-TSA)" userId="4615ab23-b965-4bc4-86d5-b0138cb8e729" providerId="ADAL" clId="{51CE681A-8AF7-4110-9CD5-B95E3D976F49}" dt="2021-03-20T04:23:13.157" v="599" actId="15"/>
          <ac:spMkLst>
            <pc:docMk/>
            <pc:sldMk cId="3648201895" sldId="266"/>
            <ac:spMk id="3" creationId="{8CC2CE06-38C3-4A40-9E67-874D5F206521}"/>
          </ac:spMkLst>
        </pc:spChg>
      </pc:sldChg>
      <pc:sldChg chg="modSp">
        <pc:chgData name="Hill, Jeffrey P. (ARC-TSA)" userId="4615ab23-b965-4bc4-86d5-b0138cb8e729" providerId="ADAL" clId="{51CE681A-8AF7-4110-9CD5-B95E3D976F49}" dt="2021-03-20T04:24:35.677" v="650" actId="20577"/>
        <pc:sldMkLst>
          <pc:docMk/>
          <pc:sldMk cId="386373826" sldId="271"/>
        </pc:sldMkLst>
        <pc:spChg chg="mod">
          <ac:chgData name="Hill, Jeffrey P. (ARC-TSA)" userId="4615ab23-b965-4bc4-86d5-b0138cb8e729" providerId="ADAL" clId="{51CE681A-8AF7-4110-9CD5-B95E3D976F49}" dt="2021-03-20T04:24:35.677" v="650" actId="20577"/>
          <ac:spMkLst>
            <pc:docMk/>
            <pc:sldMk cId="386373826" sldId="271"/>
            <ac:spMk id="3" creationId="{57CC09B1-1076-4ED9-9A80-7E693AAE1D29}"/>
          </ac:spMkLst>
        </pc:spChg>
      </pc:sldChg>
      <pc:sldChg chg="modSp">
        <pc:chgData name="Hill, Jeffrey P. (ARC-TSA)" userId="4615ab23-b965-4bc4-86d5-b0138cb8e729" providerId="ADAL" clId="{51CE681A-8AF7-4110-9CD5-B95E3D976F49}" dt="2021-03-20T04:25:48.284" v="654" actId="12788"/>
        <pc:sldMkLst>
          <pc:docMk/>
          <pc:sldMk cId="3158559783" sldId="276"/>
        </pc:sldMkLst>
        <pc:spChg chg="mod">
          <ac:chgData name="Hill, Jeffrey P. (ARC-TSA)" userId="4615ab23-b965-4bc4-86d5-b0138cb8e729" providerId="ADAL" clId="{51CE681A-8AF7-4110-9CD5-B95E3D976F49}" dt="2021-03-20T04:25:48.284" v="654" actId="12788"/>
          <ac:spMkLst>
            <pc:docMk/>
            <pc:sldMk cId="3158559783" sldId="276"/>
            <ac:spMk id="11" creationId="{75BA1CCE-0817-47EF-A9DB-939060905BB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113625-F780-4664-B539-945AD998D560}" type="datetimeFigureOut">
              <a:rPr lang="en-US" smtClean="0"/>
              <a:t>3/19/2021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5DA5A9-6D35-4B84-95DD-DFA9AFE7DAD0}" type="slidenum">
              <a:rPr lang="en-US" smtClean="0"/>
              <a:t>‹#›</a:t>
            </a:fld>
            <a:endParaRPr lang="en-US" dirty="0"/>
          </a:p>
        </p:txBody>
      </p:sp>
    </p:spTree>
    <p:extLst>
      <p:ext uri="{BB962C8B-B14F-4D97-AF65-F5344CB8AC3E}">
        <p14:creationId xmlns:p14="http://schemas.microsoft.com/office/powerpoint/2010/main" val="4234750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5DA5A9-6D35-4B84-95DD-DFA9AFE7DAD0}" type="slidenum">
              <a:rPr lang="en-US" smtClean="0"/>
              <a:t>1</a:t>
            </a:fld>
            <a:endParaRPr lang="en-US" dirty="0"/>
          </a:p>
        </p:txBody>
      </p:sp>
    </p:spTree>
    <p:extLst>
      <p:ext uri="{BB962C8B-B14F-4D97-AF65-F5344CB8AC3E}">
        <p14:creationId xmlns:p14="http://schemas.microsoft.com/office/powerpoint/2010/main" val="32805208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14419"/>
            <a:ext cx="7772400" cy="3300383"/>
          </a:xfrm>
        </p:spPr>
        <p:txBody>
          <a:bodyPr anchor="ctr"/>
          <a:lstStyle>
            <a:lvl1pPr algn="ctr">
              <a:defRPr sz="4000">
                <a:solidFill>
                  <a:schemeClr val="tx1"/>
                </a:solidFill>
              </a:defRPr>
            </a:lvl1pPr>
          </a:lstStyle>
          <a:p>
            <a:r>
              <a:rPr lang="en-US" dirty="0"/>
              <a:t>Click to edit Master title style</a:t>
            </a:r>
          </a:p>
        </p:txBody>
      </p:sp>
      <p:sp>
        <p:nvSpPr>
          <p:cNvPr id="7" name="TextBox 6"/>
          <p:cNvSpPr txBox="1"/>
          <p:nvPr userDrawn="1"/>
        </p:nvSpPr>
        <p:spPr>
          <a:xfrm>
            <a:off x="6485956" y="135151"/>
            <a:ext cx="1746422" cy="425758"/>
          </a:xfrm>
          <a:prstGeom prst="rect">
            <a:avLst/>
          </a:prstGeom>
          <a:noFill/>
        </p:spPr>
        <p:txBody>
          <a:bodyPr wrap="square" rtlCol="0">
            <a:spAutoFit/>
          </a:bodyPr>
          <a:lstStyle/>
          <a:p>
            <a:pPr algn="r">
              <a:lnSpc>
                <a:spcPts val="1250"/>
              </a:lnSpc>
            </a:pPr>
            <a:r>
              <a:rPr lang="en-US" sz="1050" dirty="0">
                <a:solidFill>
                  <a:schemeClr val="bg1"/>
                </a:solidFill>
                <a:latin typeface="Arial" panose="020B0604020202020204" pitchFamily="34" charset="0"/>
                <a:cs typeface="Arial" panose="020B0604020202020204" pitchFamily="34" charset="0"/>
              </a:rPr>
              <a:t>National</a:t>
            </a:r>
            <a:r>
              <a:rPr lang="en-US" sz="1050" baseline="0" dirty="0">
                <a:solidFill>
                  <a:schemeClr val="bg1"/>
                </a:solidFill>
                <a:latin typeface="Arial" panose="020B0604020202020204" pitchFamily="34" charset="0"/>
                <a:cs typeface="Arial" panose="020B0604020202020204" pitchFamily="34" charset="0"/>
              </a:rPr>
              <a:t> Aeronautics and Space Administration</a:t>
            </a:r>
            <a:endParaRPr lang="en-US" sz="1050" dirty="0">
              <a:solidFill>
                <a:schemeClr val="bg1"/>
              </a:solidFill>
              <a:latin typeface="Arial" panose="020B0604020202020204" pitchFamily="34" charset="0"/>
              <a:cs typeface="Arial" panose="020B0604020202020204" pitchFamily="34" charset="0"/>
            </a:endParaRPr>
          </a:p>
        </p:txBody>
      </p:sp>
      <p:cxnSp>
        <p:nvCxnSpPr>
          <p:cNvPr id="9" name="Straight Connector 8"/>
          <p:cNvCxnSpPr/>
          <p:nvPr userDrawn="1"/>
        </p:nvCxnSpPr>
        <p:spPr>
          <a:xfrm>
            <a:off x="8262941" y="52088"/>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type="subTitle" idx="1"/>
          </p:nvPr>
        </p:nvSpPr>
        <p:spPr>
          <a:xfrm>
            <a:off x="685801" y="4332094"/>
            <a:ext cx="7772399" cy="1655762"/>
          </a:xfrm>
        </p:spPr>
        <p:txBody>
          <a:bodyPr anchor="ctr">
            <a:normAutofit/>
          </a:bodyPr>
          <a:lstStyle>
            <a:lvl1pPr marL="0" indent="0" algn="ctr">
              <a:buNone/>
              <a:defRPr sz="2400">
                <a:solidFill>
                  <a:srgbClr val="0066B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6" name="Picture 5"/>
          <p:cNvPicPr>
            <a:picLocks noChangeAspect="1"/>
          </p:cNvPicPr>
          <p:nvPr userDrawn="1"/>
        </p:nvPicPr>
        <p:blipFill>
          <a:blip r:embed="rId2"/>
          <a:stretch>
            <a:fillRect/>
          </a:stretch>
        </p:blipFill>
        <p:spPr>
          <a:xfrm>
            <a:off x="39723" y="28239"/>
            <a:ext cx="640080" cy="639891"/>
          </a:xfrm>
          <a:prstGeom prst="rect">
            <a:avLst/>
          </a:prstGeom>
        </p:spPr>
      </p:pic>
      <p:sp>
        <p:nvSpPr>
          <p:cNvPr id="5" name="Text Placeholder 4"/>
          <p:cNvSpPr>
            <a:spLocks noGrp="1"/>
          </p:cNvSpPr>
          <p:nvPr>
            <p:ph type="body" sz="quarter" idx="10"/>
          </p:nvPr>
        </p:nvSpPr>
        <p:spPr>
          <a:xfrm>
            <a:off x="685800" y="6205150"/>
            <a:ext cx="7772400" cy="348050"/>
          </a:xfrm>
        </p:spPr>
        <p:txBody>
          <a:bodyPr anchor="ctr">
            <a:normAutofit/>
          </a:bodyPr>
          <a:lstStyle>
            <a:lvl1pPr marL="0" indent="0" algn="ctr">
              <a:buNone/>
              <a:defRPr sz="1600"/>
            </a:lvl1pPr>
            <a:lvl2pPr marL="233363" indent="0">
              <a:buNone/>
              <a:defRPr/>
            </a:lvl2pPr>
            <a:lvl3pPr marL="455613" indent="0">
              <a:buNone/>
              <a:defRPr/>
            </a:lvl3pPr>
            <a:lvl4pPr marL="685800" indent="0">
              <a:buNone/>
              <a:defRPr/>
            </a:lvl4pPr>
            <a:lvl5pPr marL="915988" indent="0">
              <a:buNone/>
              <a:defRPr/>
            </a:lvl5pPr>
          </a:lstStyle>
          <a:p>
            <a:pPr lvl="0"/>
            <a:r>
              <a:rPr lang="en-US" dirty="0"/>
              <a:t>Click to edit Master text styles</a:t>
            </a:r>
          </a:p>
        </p:txBody>
      </p:sp>
      <p:sp>
        <p:nvSpPr>
          <p:cNvPr id="14" name="TextBox 13"/>
          <p:cNvSpPr txBox="1"/>
          <p:nvPr userDrawn="1"/>
        </p:nvSpPr>
        <p:spPr>
          <a:xfrm>
            <a:off x="708718" y="139782"/>
            <a:ext cx="2767913" cy="425758"/>
          </a:xfrm>
          <a:prstGeom prst="rect">
            <a:avLst/>
          </a:prstGeom>
          <a:noFill/>
        </p:spPr>
        <p:txBody>
          <a:bodyPr wrap="square" rtlCol="0">
            <a:spAutoFit/>
          </a:bodyPr>
          <a:lstStyle/>
          <a:p>
            <a:pPr algn="l">
              <a:lnSpc>
                <a:spcPts val="1250"/>
              </a:lnSpc>
            </a:pPr>
            <a:r>
              <a:rPr lang="en-US" sz="1050" dirty="0">
                <a:solidFill>
                  <a:schemeClr val="bg1"/>
                </a:solidFill>
                <a:latin typeface="Arial" panose="020B0604020202020204" pitchFamily="34" charset="0"/>
                <a:cs typeface="Arial" panose="020B0604020202020204" pitchFamily="34" charset="0"/>
              </a:rPr>
              <a:t>Entry Systems and Technology Division</a:t>
            </a:r>
            <a:br>
              <a:rPr lang="en-US" sz="1050" dirty="0">
                <a:solidFill>
                  <a:schemeClr val="bg1"/>
                </a:solidFill>
                <a:latin typeface="Arial" panose="020B0604020202020204" pitchFamily="34" charset="0"/>
                <a:cs typeface="Arial" panose="020B0604020202020204" pitchFamily="34" charset="0"/>
              </a:rPr>
            </a:br>
            <a:r>
              <a:rPr lang="en-US" sz="1050" dirty="0">
                <a:solidFill>
                  <a:schemeClr val="bg1"/>
                </a:solidFill>
                <a:latin typeface="Arial" panose="020B0604020202020204" pitchFamily="34" charset="0"/>
                <a:cs typeface="Arial" panose="020B0604020202020204" pitchFamily="34" charset="0"/>
              </a:rPr>
              <a:t>Ames Research Center</a:t>
            </a:r>
          </a:p>
        </p:txBody>
      </p:sp>
      <p:cxnSp>
        <p:nvCxnSpPr>
          <p:cNvPr id="13" name="Straight Connector 12"/>
          <p:cNvCxnSpPr/>
          <p:nvPr userDrawn="1"/>
        </p:nvCxnSpPr>
        <p:spPr>
          <a:xfrm>
            <a:off x="685800" y="52088"/>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Date Placeholder 4"/>
          <p:cNvSpPr>
            <a:spLocks noGrp="1"/>
          </p:cNvSpPr>
          <p:nvPr>
            <p:ph type="dt" sz="half" idx="2"/>
          </p:nvPr>
        </p:nvSpPr>
        <p:spPr>
          <a:xfrm>
            <a:off x="457200" y="6538663"/>
            <a:ext cx="1602260"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r>
              <a:rPr lang="en-US" dirty="0"/>
              <a:t>March 3, 2021</a:t>
            </a:r>
          </a:p>
        </p:txBody>
      </p:sp>
      <p:sp>
        <p:nvSpPr>
          <p:cNvPr id="19" name="Footer Placeholder 5"/>
          <p:cNvSpPr>
            <a:spLocks noGrp="1"/>
          </p:cNvSpPr>
          <p:nvPr>
            <p:ph type="ftr" sz="quarter" idx="3"/>
          </p:nvPr>
        </p:nvSpPr>
        <p:spPr>
          <a:xfrm>
            <a:off x="2286000" y="6538662"/>
            <a:ext cx="4572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20" name="Slide Number Placeholder 6"/>
          <p:cNvSpPr>
            <a:spLocks noGrp="1"/>
          </p:cNvSpPr>
          <p:nvPr>
            <p:ph type="sldNum" sz="quarter" idx="4"/>
          </p:nvPr>
        </p:nvSpPr>
        <p:spPr>
          <a:xfrm>
            <a:off x="7774449" y="6529893"/>
            <a:ext cx="9143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381848583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
            <a:ext cx="8229600" cy="64008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4"/>
          <p:cNvSpPr>
            <a:spLocks noGrp="1"/>
          </p:cNvSpPr>
          <p:nvPr>
            <p:ph type="dt" sz="half" idx="2"/>
          </p:nvPr>
        </p:nvSpPr>
        <p:spPr>
          <a:xfrm>
            <a:off x="457200" y="6538663"/>
            <a:ext cx="1602260"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fld id="{71F8A9E4-149D-4ACE-AB77-E55ABB7644F6}" type="datetime3">
              <a:rPr lang="en-US" smtClean="0"/>
              <a:pPr/>
              <a:t>19 March 2021</a:t>
            </a:fld>
            <a:endParaRPr lang="en-US" dirty="0"/>
          </a:p>
        </p:txBody>
      </p:sp>
      <p:sp>
        <p:nvSpPr>
          <p:cNvPr id="8" name="Footer Placeholder 5"/>
          <p:cNvSpPr>
            <a:spLocks noGrp="1"/>
          </p:cNvSpPr>
          <p:nvPr>
            <p:ph type="ftr" sz="quarter" idx="3"/>
          </p:nvPr>
        </p:nvSpPr>
        <p:spPr>
          <a:xfrm>
            <a:off x="2286000" y="6533466"/>
            <a:ext cx="4572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9" name="Slide Number Placeholder 6"/>
          <p:cNvSpPr>
            <a:spLocks noGrp="1"/>
          </p:cNvSpPr>
          <p:nvPr>
            <p:ph type="sldNum" sz="quarter" idx="4"/>
          </p:nvPr>
        </p:nvSpPr>
        <p:spPr>
          <a:xfrm>
            <a:off x="7774449" y="6529893"/>
            <a:ext cx="9143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344136050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199" y="1676402"/>
            <a:ext cx="8229600" cy="472132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ubtitle 2"/>
          <p:cNvSpPr>
            <a:spLocks noGrp="1"/>
          </p:cNvSpPr>
          <p:nvPr>
            <p:ph type="subTitle" idx="11"/>
          </p:nvPr>
        </p:nvSpPr>
        <p:spPr>
          <a:xfrm>
            <a:off x="457199" y="914400"/>
            <a:ext cx="8229600" cy="609600"/>
          </a:xfrm>
        </p:spPr>
        <p:txBody>
          <a:bodyPr anchor="ctr">
            <a:normAutofit/>
          </a:bodyPr>
          <a:lstStyle>
            <a:lvl1pPr marL="0" indent="0" algn="ctr">
              <a:buNone/>
              <a:defRPr sz="24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0" name="Date Placeholder 4"/>
          <p:cNvSpPr>
            <a:spLocks noGrp="1"/>
          </p:cNvSpPr>
          <p:nvPr>
            <p:ph type="dt" sz="half" idx="2"/>
          </p:nvPr>
        </p:nvSpPr>
        <p:spPr>
          <a:xfrm>
            <a:off x="457200" y="6538663"/>
            <a:ext cx="1602260"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r>
              <a:rPr lang="en-US"/>
              <a:t>April 29, 2015</a:t>
            </a:r>
            <a:endParaRPr lang="en-US" dirty="0"/>
          </a:p>
        </p:txBody>
      </p:sp>
      <p:sp>
        <p:nvSpPr>
          <p:cNvPr id="11" name="Footer Placeholder 5"/>
          <p:cNvSpPr>
            <a:spLocks noGrp="1"/>
          </p:cNvSpPr>
          <p:nvPr>
            <p:ph type="ftr" sz="quarter" idx="3"/>
          </p:nvPr>
        </p:nvSpPr>
        <p:spPr>
          <a:xfrm>
            <a:off x="2286000" y="6533466"/>
            <a:ext cx="4572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12" name="Slide Number Placeholder 6"/>
          <p:cNvSpPr>
            <a:spLocks noGrp="1"/>
          </p:cNvSpPr>
          <p:nvPr>
            <p:ph type="sldNum" sz="quarter" idx="4"/>
          </p:nvPr>
        </p:nvSpPr>
        <p:spPr>
          <a:xfrm>
            <a:off x="7774449" y="6529893"/>
            <a:ext cx="9143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336504356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638302"/>
            <a:ext cx="7886700" cy="2891985"/>
          </a:xfrm>
        </p:spPr>
        <p:txBody>
          <a:bodyPr anchor="ctr"/>
          <a:lstStyle>
            <a:lvl1pPr>
              <a:defRPr sz="360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23888" y="4589466"/>
            <a:ext cx="7886700" cy="1500187"/>
          </a:xfrm>
        </p:spPr>
        <p:txBody>
          <a:bodyPr anchor="ctr"/>
          <a:lstStyle>
            <a:lvl1pPr marL="0" indent="0" algn="ctr">
              <a:buNone/>
              <a:defRPr sz="2400">
                <a:solidFill>
                  <a:srgbClr val="0066B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3" name="TextBox 12"/>
          <p:cNvSpPr txBox="1"/>
          <p:nvPr userDrawn="1"/>
        </p:nvSpPr>
        <p:spPr>
          <a:xfrm>
            <a:off x="6485956" y="135151"/>
            <a:ext cx="1746422" cy="425758"/>
          </a:xfrm>
          <a:prstGeom prst="rect">
            <a:avLst/>
          </a:prstGeom>
          <a:noFill/>
        </p:spPr>
        <p:txBody>
          <a:bodyPr wrap="square" rtlCol="0">
            <a:spAutoFit/>
          </a:bodyPr>
          <a:lstStyle/>
          <a:p>
            <a:pPr algn="r">
              <a:lnSpc>
                <a:spcPts val="1250"/>
              </a:lnSpc>
            </a:pPr>
            <a:r>
              <a:rPr lang="en-US" sz="1050" dirty="0">
                <a:solidFill>
                  <a:schemeClr val="bg1"/>
                </a:solidFill>
                <a:latin typeface="Arial" panose="020B0604020202020204" pitchFamily="34" charset="0"/>
                <a:cs typeface="Arial" panose="020B0604020202020204" pitchFamily="34" charset="0"/>
              </a:rPr>
              <a:t>National</a:t>
            </a:r>
            <a:r>
              <a:rPr lang="en-US" sz="1050" baseline="0" dirty="0">
                <a:solidFill>
                  <a:schemeClr val="bg1"/>
                </a:solidFill>
                <a:latin typeface="Arial" panose="020B0604020202020204" pitchFamily="34" charset="0"/>
                <a:cs typeface="Arial" panose="020B0604020202020204" pitchFamily="34" charset="0"/>
              </a:rPr>
              <a:t> Aeronautics and Space Administration</a:t>
            </a:r>
            <a:endParaRPr lang="en-US" sz="1050" dirty="0">
              <a:solidFill>
                <a:schemeClr val="bg1"/>
              </a:solidFill>
              <a:latin typeface="Arial" panose="020B0604020202020204" pitchFamily="34" charset="0"/>
              <a:cs typeface="Arial" panose="020B0604020202020204" pitchFamily="34" charset="0"/>
            </a:endParaRPr>
          </a:p>
        </p:txBody>
      </p:sp>
      <p:cxnSp>
        <p:nvCxnSpPr>
          <p:cNvPr id="14" name="Straight Connector 13"/>
          <p:cNvCxnSpPr/>
          <p:nvPr userDrawn="1"/>
        </p:nvCxnSpPr>
        <p:spPr>
          <a:xfrm>
            <a:off x="8262941" y="52088"/>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userDrawn="1"/>
        </p:nvPicPr>
        <p:blipFill>
          <a:blip r:embed="rId2"/>
          <a:stretch>
            <a:fillRect/>
          </a:stretch>
        </p:blipFill>
        <p:spPr>
          <a:xfrm>
            <a:off x="39723" y="28239"/>
            <a:ext cx="640080" cy="639891"/>
          </a:xfrm>
          <a:prstGeom prst="rect">
            <a:avLst/>
          </a:prstGeom>
        </p:spPr>
      </p:pic>
      <p:sp>
        <p:nvSpPr>
          <p:cNvPr id="16" name="TextBox 15"/>
          <p:cNvSpPr txBox="1"/>
          <p:nvPr userDrawn="1"/>
        </p:nvSpPr>
        <p:spPr>
          <a:xfrm>
            <a:off x="708718" y="139782"/>
            <a:ext cx="2767913" cy="425758"/>
          </a:xfrm>
          <a:prstGeom prst="rect">
            <a:avLst/>
          </a:prstGeom>
          <a:noFill/>
        </p:spPr>
        <p:txBody>
          <a:bodyPr wrap="square" rtlCol="0">
            <a:spAutoFit/>
          </a:bodyPr>
          <a:lstStyle/>
          <a:p>
            <a:pPr algn="l">
              <a:lnSpc>
                <a:spcPts val="1250"/>
              </a:lnSpc>
            </a:pPr>
            <a:r>
              <a:rPr lang="en-US" sz="1050" dirty="0">
                <a:solidFill>
                  <a:schemeClr val="bg1"/>
                </a:solidFill>
                <a:latin typeface="Arial" panose="020B0604020202020204" pitchFamily="34" charset="0"/>
                <a:cs typeface="Arial" panose="020B0604020202020204" pitchFamily="34" charset="0"/>
              </a:rPr>
              <a:t>Entry Systems and Technology Division</a:t>
            </a:r>
            <a:br>
              <a:rPr lang="en-US" sz="1050" dirty="0">
                <a:solidFill>
                  <a:schemeClr val="bg1"/>
                </a:solidFill>
                <a:latin typeface="Arial" panose="020B0604020202020204" pitchFamily="34" charset="0"/>
                <a:cs typeface="Arial" panose="020B0604020202020204" pitchFamily="34" charset="0"/>
              </a:rPr>
            </a:br>
            <a:r>
              <a:rPr lang="en-US" sz="1050" dirty="0">
                <a:solidFill>
                  <a:schemeClr val="bg1"/>
                </a:solidFill>
                <a:latin typeface="Arial" panose="020B0604020202020204" pitchFamily="34" charset="0"/>
                <a:cs typeface="Arial" panose="020B0604020202020204" pitchFamily="34" charset="0"/>
              </a:rPr>
              <a:t>Ames Research Center</a:t>
            </a:r>
          </a:p>
        </p:txBody>
      </p:sp>
      <p:cxnSp>
        <p:nvCxnSpPr>
          <p:cNvPr id="17" name="Straight Connector 16"/>
          <p:cNvCxnSpPr/>
          <p:nvPr userDrawn="1"/>
        </p:nvCxnSpPr>
        <p:spPr>
          <a:xfrm>
            <a:off x="685800" y="52088"/>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Date Placeholder 4"/>
          <p:cNvSpPr>
            <a:spLocks noGrp="1"/>
          </p:cNvSpPr>
          <p:nvPr>
            <p:ph type="dt" sz="half" idx="2"/>
          </p:nvPr>
        </p:nvSpPr>
        <p:spPr>
          <a:xfrm>
            <a:off x="457200" y="6538663"/>
            <a:ext cx="1602260"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r>
              <a:rPr lang="en-US"/>
              <a:t>April 29, 2015</a:t>
            </a:r>
            <a:endParaRPr lang="en-US" dirty="0"/>
          </a:p>
        </p:txBody>
      </p:sp>
      <p:sp>
        <p:nvSpPr>
          <p:cNvPr id="19" name="Footer Placeholder 5"/>
          <p:cNvSpPr>
            <a:spLocks noGrp="1"/>
          </p:cNvSpPr>
          <p:nvPr>
            <p:ph type="ftr" sz="quarter" idx="3"/>
          </p:nvPr>
        </p:nvSpPr>
        <p:spPr>
          <a:xfrm>
            <a:off x="2286000" y="6533466"/>
            <a:ext cx="4572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20" name="Slide Number Placeholder 6"/>
          <p:cNvSpPr>
            <a:spLocks noGrp="1"/>
          </p:cNvSpPr>
          <p:nvPr>
            <p:ph type="sldNum" sz="quarter" idx="4"/>
          </p:nvPr>
        </p:nvSpPr>
        <p:spPr>
          <a:xfrm>
            <a:off x="7774449" y="6529893"/>
            <a:ext cx="9143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189819917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9188" y="45720"/>
            <a:ext cx="8229600" cy="640080"/>
          </a:xfrm>
        </p:spPr>
        <p:txBody>
          <a:bodyPr/>
          <a:lstStyle/>
          <a:p>
            <a:r>
              <a:rPr lang="en-US" dirty="0"/>
              <a:t>Click to edit Master title style</a:t>
            </a:r>
          </a:p>
        </p:txBody>
      </p:sp>
      <p:sp>
        <p:nvSpPr>
          <p:cNvPr id="3" name="Content Placeholder 2"/>
          <p:cNvSpPr>
            <a:spLocks noGrp="1"/>
          </p:cNvSpPr>
          <p:nvPr>
            <p:ph sz="half" idx="1"/>
          </p:nvPr>
        </p:nvSpPr>
        <p:spPr>
          <a:xfrm>
            <a:off x="457200" y="898499"/>
            <a:ext cx="4038600" cy="5502303"/>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898499"/>
            <a:ext cx="4038600" cy="5502303"/>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457200" y="6538663"/>
            <a:ext cx="1602260"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r>
              <a:rPr lang="en-US"/>
              <a:t>April 29, 2015</a:t>
            </a:r>
            <a:endParaRPr lang="en-US" dirty="0"/>
          </a:p>
        </p:txBody>
      </p:sp>
      <p:sp>
        <p:nvSpPr>
          <p:cNvPr id="6" name="Footer Placeholder 5"/>
          <p:cNvSpPr>
            <a:spLocks noGrp="1"/>
          </p:cNvSpPr>
          <p:nvPr>
            <p:ph type="ftr" sz="quarter" idx="3"/>
          </p:nvPr>
        </p:nvSpPr>
        <p:spPr>
          <a:xfrm>
            <a:off x="2286000" y="6533466"/>
            <a:ext cx="4572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7" name="Slide Number Placeholder 6"/>
          <p:cNvSpPr>
            <a:spLocks noGrp="1"/>
          </p:cNvSpPr>
          <p:nvPr>
            <p:ph type="sldNum" sz="quarter" idx="4"/>
          </p:nvPr>
        </p:nvSpPr>
        <p:spPr>
          <a:xfrm>
            <a:off x="7774449" y="6529893"/>
            <a:ext cx="9143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375267182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
            <a:ext cx="8229600" cy="640080"/>
          </a:xfrm>
        </p:spPr>
        <p:txBody>
          <a:bodyPr/>
          <a:lstStyle/>
          <a:p>
            <a:r>
              <a:rPr lang="en-US" dirty="0"/>
              <a:t>Click to edit Master title style</a:t>
            </a:r>
          </a:p>
        </p:txBody>
      </p:sp>
      <p:sp>
        <p:nvSpPr>
          <p:cNvPr id="3" name="Text Placeholder 2"/>
          <p:cNvSpPr>
            <a:spLocks noGrp="1"/>
          </p:cNvSpPr>
          <p:nvPr>
            <p:ph type="body" idx="1"/>
          </p:nvPr>
        </p:nvSpPr>
        <p:spPr>
          <a:xfrm>
            <a:off x="457200" y="838324"/>
            <a:ext cx="4038600" cy="609476"/>
          </a:xfrm>
        </p:spPr>
        <p:txBody>
          <a:bodyPr anchor="t">
            <a:normAutofit/>
          </a:bodyPr>
          <a:lstStyle>
            <a:lvl1pPr marL="0" indent="0" algn="ctr">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00324"/>
            <a:ext cx="4038600" cy="4800476"/>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8200" y="838324"/>
            <a:ext cx="4038600" cy="609476"/>
          </a:xfrm>
        </p:spPr>
        <p:txBody>
          <a:bodyPr anchor="t">
            <a:normAutofit/>
          </a:bodyPr>
          <a:lstStyle>
            <a:lvl1pPr marL="0" indent="0" algn="ctr">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8200" y="1600324"/>
            <a:ext cx="4038600" cy="4800476"/>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4"/>
          <p:cNvSpPr>
            <a:spLocks noGrp="1"/>
          </p:cNvSpPr>
          <p:nvPr>
            <p:ph type="dt" sz="half" idx="10"/>
          </p:nvPr>
        </p:nvSpPr>
        <p:spPr>
          <a:xfrm>
            <a:off x="457200" y="6538663"/>
            <a:ext cx="1602260"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r>
              <a:rPr lang="en-US"/>
              <a:t>April 29, 2015</a:t>
            </a:r>
            <a:endParaRPr lang="en-US" dirty="0"/>
          </a:p>
        </p:txBody>
      </p:sp>
      <p:sp>
        <p:nvSpPr>
          <p:cNvPr id="8" name="Footer Placeholder 5"/>
          <p:cNvSpPr>
            <a:spLocks noGrp="1"/>
          </p:cNvSpPr>
          <p:nvPr>
            <p:ph type="ftr" sz="quarter" idx="11"/>
          </p:nvPr>
        </p:nvSpPr>
        <p:spPr>
          <a:xfrm>
            <a:off x="2286000" y="6533466"/>
            <a:ext cx="4572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9" name="Slide Number Placeholder 6"/>
          <p:cNvSpPr>
            <a:spLocks noGrp="1"/>
          </p:cNvSpPr>
          <p:nvPr>
            <p:ph type="sldNum" sz="quarter" idx="12"/>
          </p:nvPr>
        </p:nvSpPr>
        <p:spPr>
          <a:xfrm>
            <a:off x="7774449" y="6529893"/>
            <a:ext cx="9143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401569959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4"/>
          <p:cNvSpPr>
            <a:spLocks noGrp="1"/>
          </p:cNvSpPr>
          <p:nvPr>
            <p:ph type="dt" sz="half" idx="2"/>
          </p:nvPr>
        </p:nvSpPr>
        <p:spPr>
          <a:xfrm>
            <a:off x="457200" y="6538663"/>
            <a:ext cx="1602260"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r>
              <a:rPr lang="en-US"/>
              <a:t>April 29, 2015</a:t>
            </a:r>
            <a:endParaRPr lang="en-US" dirty="0"/>
          </a:p>
        </p:txBody>
      </p:sp>
      <p:sp>
        <p:nvSpPr>
          <p:cNvPr id="4" name="Footer Placeholder 5"/>
          <p:cNvSpPr>
            <a:spLocks noGrp="1"/>
          </p:cNvSpPr>
          <p:nvPr>
            <p:ph type="ftr" sz="quarter" idx="3"/>
          </p:nvPr>
        </p:nvSpPr>
        <p:spPr>
          <a:xfrm>
            <a:off x="2286000" y="6533466"/>
            <a:ext cx="4572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5" name="Slide Number Placeholder 6"/>
          <p:cNvSpPr>
            <a:spLocks noGrp="1"/>
          </p:cNvSpPr>
          <p:nvPr>
            <p:ph type="sldNum" sz="quarter" idx="4"/>
          </p:nvPr>
        </p:nvSpPr>
        <p:spPr>
          <a:xfrm>
            <a:off x="7774449" y="6529893"/>
            <a:ext cx="9143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78326069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2"/>
          </p:nvPr>
        </p:nvSpPr>
        <p:spPr>
          <a:xfrm>
            <a:off x="457200" y="6538663"/>
            <a:ext cx="1602260"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r>
              <a:rPr lang="en-US"/>
              <a:t>April 29, 2015</a:t>
            </a:r>
            <a:endParaRPr lang="en-US" dirty="0"/>
          </a:p>
        </p:txBody>
      </p:sp>
      <p:sp>
        <p:nvSpPr>
          <p:cNvPr id="3" name="Footer Placeholder 5"/>
          <p:cNvSpPr>
            <a:spLocks noGrp="1"/>
          </p:cNvSpPr>
          <p:nvPr>
            <p:ph type="ftr" sz="quarter" idx="3"/>
          </p:nvPr>
        </p:nvSpPr>
        <p:spPr>
          <a:xfrm>
            <a:off x="2286000" y="6533466"/>
            <a:ext cx="4572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4" name="Slide Number Placeholder 6"/>
          <p:cNvSpPr>
            <a:spLocks noGrp="1"/>
          </p:cNvSpPr>
          <p:nvPr>
            <p:ph type="sldNum" sz="quarter" idx="4"/>
          </p:nvPr>
        </p:nvSpPr>
        <p:spPr>
          <a:xfrm>
            <a:off x="7774449" y="6529893"/>
            <a:ext cx="9143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9736765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
            <a:ext cx="8229600" cy="640080"/>
          </a:xfrm>
        </p:spPr>
        <p:txBody>
          <a:bodyPr anchor="ctr"/>
          <a:lstStyle>
            <a:lvl1pPr algn="ctr">
              <a:defRPr sz="2800"/>
            </a:lvl1pPr>
          </a:lstStyle>
          <a:p>
            <a:r>
              <a:rPr lang="en-US" dirty="0"/>
              <a:t>Click to edit Master title style</a:t>
            </a:r>
          </a:p>
        </p:txBody>
      </p:sp>
      <p:sp>
        <p:nvSpPr>
          <p:cNvPr id="3" name="Content Placeholder 2"/>
          <p:cNvSpPr>
            <a:spLocks noGrp="1"/>
          </p:cNvSpPr>
          <p:nvPr>
            <p:ph idx="1"/>
          </p:nvPr>
        </p:nvSpPr>
        <p:spPr>
          <a:xfrm>
            <a:off x="3887390" y="987426"/>
            <a:ext cx="4799409" cy="5413374"/>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987426"/>
            <a:ext cx="3121819" cy="54133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457200" y="6538663"/>
            <a:ext cx="1602260"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r>
              <a:rPr lang="en-US"/>
              <a:t>April 29, 2015</a:t>
            </a:r>
            <a:endParaRPr lang="en-US" dirty="0"/>
          </a:p>
        </p:txBody>
      </p:sp>
      <p:sp>
        <p:nvSpPr>
          <p:cNvPr id="6" name="Footer Placeholder 5"/>
          <p:cNvSpPr>
            <a:spLocks noGrp="1"/>
          </p:cNvSpPr>
          <p:nvPr>
            <p:ph type="ftr" sz="quarter" idx="3"/>
          </p:nvPr>
        </p:nvSpPr>
        <p:spPr>
          <a:xfrm>
            <a:off x="2286000" y="6533466"/>
            <a:ext cx="4572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7" name="Slide Number Placeholder 6"/>
          <p:cNvSpPr>
            <a:spLocks noGrp="1"/>
          </p:cNvSpPr>
          <p:nvPr>
            <p:ph type="sldNum" sz="quarter" idx="4"/>
          </p:nvPr>
        </p:nvSpPr>
        <p:spPr>
          <a:xfrm>
            <a:off x="7774449" y="6529893"/>
            <a:ext cx="9143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505389387"/>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8399"/>
            <a:ext cx="8229600" cy="637403"/>
          </a:xfrm>
        </p:spPr>
        <p:txBody>
          <a:bodyPr anchor="ctr"/>
          <a:lstStyle>
            <a:lvl1pPr>
              <a:defRPr sz="2800"/>
            </a:lvl1pPr>
          </a:lstStyle>
          <a:p>
            <a:r>
              <a:rPr lang="en-US" dirty="0"/>
              <a:t>Click to edit Master title style</a:t>
            </a:r>
          </a:p>
        </p:txBody>
      </p:sp>
      <p:sp>
        <p:nvSpPr>
          <p:cNvPr id="3" name="Picture Placeholder 2"/>
          <p:cNvSpPr>
            <a:spLocks noGrp="1" noChangeAspect="1"/>
          </p:cNvSpPr>
          <p:nvPr>
            <p:ph type="pic" idx="1"/>
          </p:nvPr>
        </p:nvSpPr>
        <p:spPr>
          <a:xfrm>
            <a:off x="3887390" y="987428"/>
            <a:ext cx="4799409" cy="541337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987426"/>
            <a:ext cx="3121819" cy="5413374"/>
          </a:xfrm>
        </p:spPr>
        <p:txBody>
          <a:bodyPr/>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457200" y="6538663"/>
            <a:ext cx="1602260"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r>
              <a:rPr lang="en-US"/>
              <a:t>April 29, 2015</a:t>
            </a:r>
            <a:endParaRPr lang="en-US" dirty="0"/>
          </a:p>
        </p:txBody>
      </p:sp>
      <p:sp>
        <p:nvSpPr>
          <p:cNvPr id="6" name="Footer Placeholder 5"/>
          <p:cNvSpPr>
            <a:spLocks noGrp="1"/>
          </p:cNvSpPr>
          <p:nvPr>
            <p:ph type="ftr" sz="quarter" idx="3"/>
          </p:nvPr>
        </p:nvSpPr>
        <p:spPr>
          <a:xfrm>
            <a:off x="2286000" y="6533466"/>
            <a:ext cx="4572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7" name="Slide Number Placeholder 6"/>
          <p:cNvSpPr>
            <a:spLocks noGrp="1"/>
          </p:cNvSpPr>
          <p:nvPr>
            <p:ph type="sldNum" sz="quarter" idx="4"/>
          </p:nvPr>
        </p:nvSpPr>
        <p:spPr>
          <a:xfrm>
            <a:off x="7774449" y="6529893"/>
            <a:ext cx="9143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85929901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092"/>
            <a:ext cx="8229600" cy="640708"/>
          </a:xfr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4"/>
          <p:cNvSpPr>
            <a:spLocks noGrp="1"/>
          </p:cNvSpPr>
          <p:nvPr>
            <p:ph type="dt" sz="half" idx="2"/>
          </p:nvPr>
        </p:nvSpPr>
        <p:spPr>
          <a:xfrm>
            <a:off x="457200" y="6538663"/>
            <a:ext cx="1602260"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r>
              <a:rPr lang="en-US"/>
              <a:t>April 29, 2015</a:t>
            </a:r>
            <a:endParaRPr lang="en-US" dirty="0"/>
          </a:p>
        </p:txBody>
      </p:sp>
      <p:sp>
        <p:nvSpPr>
          <p:cNvPr id="5" name="Footer Placeholder 5"/>
          <p:cNvSpPr>
            <a:spLocks noGrp="1"/>
          </p:cNvSpPr>
          <p:nvPr>
            <p:ph type="ftr" sz="quarter" idx="3"/>
          </p:nvPr>
        </p:nvSpPr>
        <p:spPr>
          <a:xfrm>
            <a:off x="2286000" y="6533466"/>
            <a:ext cx="4572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6"/>
          <p:cNvSpPr>
            <a:spLocks noGrp="1"/>
          </p:cNvSpPr>
          <p:nvPr>
            <p:ph type="sldNum" sz="quarter" idx="4"/>
          </p:nvPr>
        </p:nvSpPr>
        <p:spPr>
          <a:xfrm>
            <a:off x="7774449" y="6529893"/>
            <a:ext cx="9143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77496747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838202"/>
            <a:ext cx="1971675" cy="5562599"/>
          </a:xfrm>
        </p:spPr>
        <p:txBody>
          <a:bodyPr vert="eaVert"/>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a:xfrm>
            <a:off x="628651" y="838202"/>
            <a:ext cx="5800725" cy="5562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4"/>
          <p:cNvSpPr>
            <a:spLocks noGrp="1"/>
          </p:cNvSpPr>
          <p:nvPr>
            <p:ph type="dt" sz="half" idx="2"/>
          </p:nvPr>
        </p:nvSpPr>
        <p:spPr>
          <a:xfrm>
            <a:off x="457200" y="6538663"/>
            <a:ext cx="1602260"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r>
              <a:rPr lang="en-US"/>
              <a:t>April 29, 2015</a:t>
            </a:r>
            <a:endParaRPr lang="en-US" dirty="0"/>
          </a:p>
        </p:txBody>
      </p:sp>
      <p:sp>
        <p:nvSpPr>
          <p:cNvPr id="5" name="Footer Placeholder 5"/>
          <p:cNvSpPr>
            <a:spLocks noGrp="1"/>
          </p:cNvSpPr>
          <p:nvPr>
            <p:ph type="ftr" sz="quarter" idx="3"/>
          </p:nvPr>
        </p:nvSpPr>
        <p:spPr>
          <a:xfrm>
            <a:off x="2286000" y="6533466"/>
            <a:ext cx="4572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6"/>
          <p:cNvSpPr>
            <a:spLocks noGrp="1"/>
          </p:cNvSpPr>
          <p:nvPr>
            <p:ph type="sldNum" sz="quarter" idx="4"/>
          </p:nvPr>
        </p:nvSpPr>
        <p:spPr>
          <a:xfrm>
            <a:off x="7774449" y="6529893"/>
            <a:ext cx="9143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45339365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Last Slide">
    <p:bg>
      <p:bgPr>
        <a:solidFill>
          <a:schemeClr val="tx1"/>
        </a:solidFill>
        <a:effectLst/>
      </p:bgPr>
    </p:bg>
    <p:spTree>
      <p:nvGrpSpPr>
        <p:cNvPr id="1" name=""/>
        <p:cNvGrpSpPr/>
        <p:nvPr/>
      </p:nvGrpSpPr>
      <p:grpSpPr>
        <a:xfrm>
          <a:off x="0" y="0"/>
          <a:ext cx="0" cy="0"/>
          <a:chOff x="0" y="0"/>
          <a:chExt cx="0" cy="0"/>
        </a:xfrm>
      </p:grpSpPr>
      <p:sp>
        <p:nvSpPr>
          <p:cNvPr id="6" name="TextBox 5"/>
          <p:cNvSpPr txBox="1"/>
          <p:nvPr userDrawn="1"/>
        </p:nvSpPr>
        <p:spPr>
          <a:xfrm>
            <a:off x="152400" y="1975991"/>
            <a:ext cx="4724400" cy="1077218"/>
          </a:xfrm>
          <a:prstGeom prst="rect">
            <a:avLst/>
          </a:prstGeom>
          <a:noFill/>
        </p:spPr>
        <p:txBody>
          <a:bodyPr wrap="square" rtlCol="0">
            <a:spAutoFit/>
          </a:bodyPr>
          <a:lstStyle/>
          <a:p>
            <a:r>
              <a:rPr lang="en-US" sz="3200" b="0" dirty="0">
                <a:solidFill>
                  <a:schemeClr val="bg1"/>
                </a:solidFill>
                <a:latin typeface="Arial" panose="020B0604020202020204" pitchFamily="34" charset="0"/>
                <a:cs typeface="Arial" panose="020B0604020202020204" pitchFamily="34" charset="0"/>
              </a:rPr>
              <a:t>National Aeronautics</a:t>
            </a:r>
            <a:r>
              <a:rPr lang="en-US" sz="3200" b="0" baseline="0" dirty="0">
                <a:solidFill>
                  <a:schemeClr val="bg1"/>
                </a:solidFill>
                <a:latin typeface="Arial" panose="020B0604020202020204" pitchFamily="34" charset="0"/>
                <a:cs typeface="Arial" panose="020B0604020202020204" pitchFamily="34" charset="0"/>
              </a:rPr>
              <a:t> and Space Administration</a:t>
            </a:r>
            <a:endParaRPr lang="en-US" sz="3200" b="0" dirty="0">
              <a:solidFill>
                <a:schemeClr val="bg1"/>
              </a:solidFill>
              <a:latin typeface="Arial" panose="020B0604020202020204" pitchFamily="34" charset="0"/>
              <a:cs typeface="Arial" panose="020B0604020202020204" pitchFamily="34" charset="0"/>
            </a:endParaRPr>
          </a:p>
        </p:txBody>
      </p:sp>
      <p:sp>
        <p:nvSpPr>
          <p:cNvPr id="7" name="TextBox 6"/>
          <p:cNvSpPr txBox="1"/>
          <p:nvPr userDrawn="1"/>
        </p:nvSpPr>
        <p:spPr>
          <a:xfrm>
            <a:off x="152402" y="4724400"/>
            <a:ext cx="7643326" cy="954107"/>
          </a:xfrm>
          <a:prstGeom prst="rect">
            <a:avLst/>
          </a:prstGeom>
          <a:noFill/>
        </p:spPr>
        <p:txBody>
          <a:bodyPr wrap="square" rtlCol="0">
            <a:spAutoFit/>
          </a:bodyPr>
          <a:lstStyle/>
          <a:p>
            <a:r>
              <a:rPr lang="en-US" sz="2800" b="0" dirty="0">
                <a:solidFill>
                  <a:schemeClr val="bg1"/>
                </a:solidFill>
                <a:latin typeface="Arial" panose="020B0604020202020204" pitchFamily="34" charset="0"/>
                <a:cs typeface="Arial" panose="020B0604020202020204" pitchFamily="34" charset="0"/>
              </a:rPr>
              <a:t>Ames Research Center</a:t>
            </a:r>
            <a:br>
              <a:rPr lang="en-US" sz="2800" b="0" dirty="0">
                <a:solidFill>
                  <a:schemeClr val="bg1"/>
                </a:solidFill>
                <a:latin typeface="Arial" panose="020B0604020202020204" pitchFamily="34" charset="0"/>
                <a:cs typeface="Arial" panose="020B0604020202020204" pitchFamily="34" charset="0"/>
              </a:rPr>
            </a:br>
            <a:r>
              <a:rPr lang="en-US" sz="2800" b="0" dirty="0">
                <a:solidFill>
                  <a:schemeClr val="bg1"/>
                </a:solidFill>
                <a:latin typeface="Arial" panose="020B0604020202020204" pitchFamily="34" charset="0"/>
                <a:cs typeface="Arial" panose="020B0604020202020204" pitchFamily="34" charset="0"/>
              </a:rPr>
              <a:t>Entry Systems and Technology Division</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4400" y="800100"/>
            <a:ext cx="4286250" cy="3429000"/>
          </a:xfrm>
          <a:prstGeom prst="rect">
            <a:avLst/>
          </a:prstGeom>
        </p:spPr>
      </p:pic>
    </p:spTree>
    <p:extLst>
      <p:ext uri="{BB962C8B-B14F-4D97-AF65-F5344CB8AC3E}">
        <p14:creationId xmlns:p14="http://schemas.microsoft.com/office/powerpoint/2010/main" val="3548406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42" presetClass="path" presetSubtype="0" accel="25000" decel="25000" fill="hold" nodeType="withEffect">
                                  <p:stCondLst>
                                    <p:cond delay="0"/>
                                  </p:stCondLst>
                                  <p:childTnLst>
                                    <p:animMotion origin="layout" path="M -0.25104 3.33333E-6 L -1.66667E-6 3.33333E-6 " pathEditMode="relative" rAng="0" ptsTypes="AA">
                                      <p:cBhvr>
                                        <p:cTn id="9" dur="2000" fill="hold"/>
                                        <p:tgtEl>
                                          <p:spTgt spid="9"/>
                                        </p:tgtEl>
                                        <p:attrNameLst>
                                          <p:attrName>ppt_x</p:attrName>
                                          <p:attrName>ppt_y</p:attrName>
                                        </p:attrNameLst>
                                      </p:cBhvr>
                                      <p:rCtr x="12552" y="0"/>
                                    </p:animMotion>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p:cNvSpPr/>
          <p:nvPr userDrawn="1"/>
        </p:nvSpPr>
        <p:spPr>
          <a:xfrm>
            <a:off x="0" y="3"/>
            <a:ext cx="9144000" cy="6857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p>
        </p:txBody>
      </p:sp>
      <p:sp>
        <p:nvSpPr>
          <p:cNvPr id="2" name="Title Placeholder 1"/>
          <p:cNvSpPr>
            <a:spLocks noGrp="1"/>
          </p:cNvSpPr>
          <p:nvPr>
            <p:ph type="title"/>
          </p:nvPr>
        </p:nvSpPr>
        <p:spPr>
          <a:xfrm>
            <a:off x="457200" y="45092"/>
            <a:ext cx="8229600" cy="640708"/>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457199" y="914402"/>
            <a:ext cx="8229600" cy="548332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8373762" y="52088"/>
            <a:ext cx="731520" cy="585216"/>
          </a:xfrm>
          <a:prstGeom prst="rect">
            <a:avLst/>
          </a:prstGeom>
        </p:spPr>
      </p:pic>
      <p:sp>
        <p:nvSpPr>
          <p:cNvPr id="5" name="Date Placeholder 4"/>
          <p:cNvSpPr>
            <a:spLocks noGrp="1"/>
          </p:cNvSpPr>
          <p:nvPr>
            <p:ph type="dt" sz="half" idx="2"/>
          </p:nvPr>
        </p:nvSpPr>
        <p:spPr>
          <a:xfrm>
            <a:off x="457200" y="6538663"/>
            <a:ext cx="1602260"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r>
              <a:rPr lang="en-US"/>
              <a:t>April 29, 2015</a:t>
            </a:r>
            <a:endParaRPr lang="en-US" dirty="0"/>
          </a:p>
        </p:txBody>
      </p:sp>
      <p:sp>
        <p:nvSpPr>
          <p:cNvPr id="6" name="Footer Placeholder 5"/>
          <p:cNvSpPr>
            <a:spLocks noGrp="1"/>
          </p:cNvSpPr>
          <p:nvPr>
            <p:ph type="ftr" sz="quarter" idx="3"/>
          </p:nvPr>
        </p:nvSpPr>
        <p:spPr>
          <a:xfrm>
            <a:off x="2286000" y="6538662"/>
            <a:ext cx="4572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7" name="Slide Number Placeholder 6"/>
          <p:cNvSpPr>
            <a:spLocks noGrp="1"/>
          </p:cNvSpPr>
          <p:nvPr>
            <p:ph type="sldNum" sz="quarter" idx="4"/>
          </p:nvPr>
        </p:nvSpPr>
        <p:spPr>
          <a:xfrm>
            <a:off x="7774449" y="6529893"/>
            <a:ext cx="9143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31254740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3"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Lst>
  <p:transition>
    <p:fade/>
  </p:transition>
  <p:hf hdr="0"/>
  <p:txStyles>
    <p:titleStyle>
      <a:lvl1pPr algn="ctr"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0066B3"/>
        </a:buClr>
        <a:buSzPct val="120000"/>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461963" indent="-228600" algn="l" defTabSz="914400" rtl="0" eaLnBrk="1" latinLnBrk="0" hangingPunct="1">
        <a:lnSpc>
          <a:spcPct val="100000"/>
        </a:lnSpc>
        <a:spcBef>
          <a:spcPts val="500"/>
        </a:spcBef>
        <a:buClr>
          <a:srgbClr val="0066B3"/>
        </a:buClr>
        <a:buSzPct val="120000"/>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684213" indent="-228600" algn="l" defTabSz="914400" rtl="0" eaLnBrk="1" latinLnBrk="0" hangingPunct="1">
        <a:lnSpc>
          <a:spcPct val="100000"/>
        </a:lnSpc>
        <a:spcBef>
          <a:spcPts val="500"/>
        </a:spcBef>
        <a:buClr>
          <a:srgbClr val="0066B3"/>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100000"/>
        </a:lnSpc>
        <a:spcBef>
          <a:spcPts val="500"/>
        </a:spcBef>
        <a:buClr>
          <a:srgbClr val="0066B3"/>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144588" indent="-228600" algn="l" defTabSz="914400" rtl="0" eaLnBrk="1" latinLnBrk="0" hangingPunct="1">
        <a:lnSpc>
          <a:spcPct val="100000"/>
        </a:lnSpc>
        <a:spcBef>
          <a:spcPts val="500"/>
        </a:spcBef>
        <a:buClr>
          <a:srgbClr val="0066B3"/>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br>
              <a:rPr lang="en-US" sz="3600" dirty="0"/>
            </a:br>
            <a:br>
              <a:rPr lang="en-US" sz="3600" dirty="0"/>
            </a:br>
            <a:r>
              <a:rPr lang="en-US" sz="3600" dirty="0"/>
              <a:t>DPLR-NEQAIR Coupler Tutorial</a:t>
            </a:r>
          </a:p>
        </p:txBody>
      </p:sp>
      <p:sp>
        <p:nvSpPr>
          <p:cNvPr id="4" name="Subtitle 3"/>
          <p:cNvSpPr>
            <a:spLocks noGrp="1"/>
          </p:cNvSpPr>
          <p:nvPr>
            <p:ph type="subTitle" idx="1"/>
          </p:nvPr>
        </p:nvSpPr>
        <p:spPr/>
        <p:txBody>
          <a:bodyPr numCol="1">
            <a:normAutofit/>
          </a:bodyPr>
          <a:lstStyle/>
          <a:p>
            <a:pPr>
              <a:spcBef>
                <a:spcPts val="0"/>
              </a:spcBef>
            </a:pPr>
            <a:r>
              <a:rPr lang="en-US" sz="2000" dirty="0"/>
              <a:t>Jeffrey Hill</a:t>
            </a:r>
          </a:p>
          <a:p>
            <a:pPr>
              <a:spcBef>
                <a:spcPts val="0"/>
              </a:spcBef>
            </a:pPr>
            <a:r>
              <a:rPr lang="en-US" sz="2000" dirty="0"/>
              <a:t>Aaron Brandis</a:t>
            </a:r>
          </a:p>
          <a:p>
            <a:pPr>
              <a:spcBef>
                <a:spcPts val="0"/>
              </a:spcBef>
            </a:pPr>
            <a:r>
              <a:rPr lang="en-US" sz="2000" dirty="0"/>
              <a:t>Brett Cruden </a:t>
            </a:r>
          </a:p>
          <a:p>
            <a:pPr>
              <a:spcBef>
                <a:spcPts val="0"/>
              </a:spcBef>
            </a:pPr>
            <a:r>
              <a:rPr lang="en-US" sz="2000" dirty="0"/>
              <a:t>Joey Schulz</a:t>
            </a:r>
          </a:p>
        </p:txBody>
      </p:sp>
    </p:spTree>
    <p:extLst>
      <p:ext uri="{BB962C8B-B14F-4D97-AF65-F5344CB8AC3E}">
        <p14:creationId xmlns:p14="http://schemas.microsoft.com/office/powerpoint/2010/main" val="201493450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5293A-3836-4189-8773-74221761FAA8}"/>
              </a:ext>
            </a:extLst>
          </p:cNvPr>
          <p:cNvSpPr>
            <a:spLocks noGrp="1"/>
          </p:cNvSpPr>
          <p:nvPr>
            <p:ph type="title"/>
          </p:nvPr>
        </p:nvSpPr>
        <p:spPr/>
        <p:txBody>
          <a:bodyPr/>
          <a:lstStyle/>
          <a:p>
            <a:r>
              <a:rPr lang="en-US" dirty="0"/>
              <a:t>Road Map</a:t>
            </a:r>
          </a:p>
        </p:txBody>
      </p:sp>
      <p:sp>
        <p:nvSpPr>
          <p:cNvPr id="3" name="Content Placeholder 2">
            <a:extLst>
              <a:ext uri="{FF2B5EF4-FFF2-40B4-BE49-F238E27FC236}">
                <a16:creationId xmlns:a16="http://schemas.microsoft.com/office/drawing/2014/main" id="{CCACF76D-DD3E-43F0-B45C-16E9F853BF00}"/>
              </a:ext>
            </a:extLst>
          </p:cNvPr>
          <p:cNvSpPr>
            <a:spLocks noGrp="1"/>
          </p:cNvSpPr>
          <p:nvPr>
            <p:ph idx="1"/>
          </p:nvPr>
        </p:nvSpPr>
        <p:spPr/>
        <p:txBody>
          <a:bodyPr>
            <a:normAutofit/>
          </a:bodyPr>
          <a:lstStyle/>
          <a:p>
            <a:r>
              <a:rPr lang="en-US" sz="2000" dirty="0"/>
              <a:t>Problem Statement</a:t>
            </a:r>
          </a:p>
          <a:p>
            <a:r>
              <a:rPr lang="en-US" sz="2000" dirty="0"/>
              <a:t>Solution Process Overview</a:t>
            </a:r>
          </a:p>
          <a:p>
            <a:r>
              <a:rPr lang="en-US" sz="2000" dirty="0"/>
              <a:t>The </a:t>
            </a:r>
            <a:r>
              <a:rPr lang="en-US" sz="2000" dirty="0">
                <a:latin typeface="Consolas" panose="020B0609020204030204" pitchFamily="49" charset="0"/>
              </a:rPr>
              <a:t>coupler</a:t>
            </a:r>
            <a:r>
              <a:rPr lang="en-US" sz="2000" dirty="0"/>
              <a:t> utility</a:t>
            </a:r>
          </a:p>
          <a:p>
            <a:pPr lvl="1"/>
            <a:r>
              <a:rPr lang="en-US" sz="1800" dirty="0"/>
              <a:t>Build &amp; Installation</a:t>
            </a:r>
          </a:p>
          <a:p>
            <a:pPr lvl="1"/>
            <a:r>
              <a:rPr lang="en-US" sz="1800" dirty="0"/>
              <a:t>Subcommand Overview</a:t>
            </a:r>
          </a:p>
          <a:p>
            <a:r>
              <a:rPr lang="en-US" sz="2000" dirty="0"/>
              <a:t>Example Simulation: Fire II @ 1636s</a:t>
            </a:r>
          </a:p>
          <a:p>
            <a:pPr lvl="1"/>
            <a:r>
              <a:rPr lang="en-US" sz="1800" dirty="0"/>
              <a:t>Inputs</a:t>
            </a:r>
          </a:p>
          <a:p>
            <a:pPr lvl="1"/>
            <a:r>
              <a:rPr lang="en-US" sz="1800" dirty="0"/>
              <a:t>Pipeline Configuration</a:t>
            </a:r>
          </a:p>
          <a:p>
            <a:pPr lvl="1"/>
            <a:r>
              <a:rPr lang="en-US" sz="1800" dirty="0"/>
              <a:t>Pipeline Initialization</a:t>
            </a:r>
          </a:p>
          <a:p>
            <a:pPr lvl="1"/>
            <a:r>
              <a:rPr lang="en-US" sz="1800" dirty="0"/>
              <a:t>Run Submission</a:t>
            </a:r>
          </a:p>
          <a:p>
            <a:pPr lvl="1"/>
            <a:r>
              <a:rPr lang="en-US" sz="1800" dirty="0"/>
              <a:t>Run Review</a:t>
            </a:r>
          </a:p>
          <a:p>
            <a:pPr lvl="1"/>
            <a:r>
              <a:rPr lang="en-US" sz="1800" dirty="0"/>
              <a:t>Sample Results</a:t>
            </a:r>
          </a:p>
        </p:txBody>
      </p:sp>
      <p:sp>
        <p:nvSpPr>
          <p:cNvPr id="5" name="Footer Placeholder 4">
            <a:extLst>
              <a:ext uri="{FF2B5EF4-FFF2-40B4-BE49-F238E27FC236}">
                <a16:creationId xmlns:a16="http://schemas.microsoft.com/office/drawing/2014/main" id="{6E7C93C0-2AD6-4109-8AF6-334B134F6335}"/>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9B2AD453-1633-4254-8AE1-1FA13E47D1EF}"/>
              </a:ext>
            </a:extLst>
          </p:cNvPr>
          <p:cNvSpPr>
            <a:spLocks noGrp="1"/>
          </p:cNvSpPr>
          <p:nvPr>
            <p:ph type="sldNum" sz="quarter" idx="4"/>
          </p:nvPr>
        </p:nvSpPr>
        <p:spPr/>
        <p:txBody>
          <a:bodyPr/>
          <a:lstStyle/>
          <a:p>
            <a:fld id="{73FCCCAE-C0A6-4BB7-B82B-AC74E56A11C4}" type="slidenum">
              <a:rPr lang="en-US" smtClean="0"/>
              <a:pPr/>
              <a:t>2</a:t>
            </a:fld>
            <a:endParaRPr lang="en-US" dirty="0"/>
          </a:p>
        </p:txBody>
      </p:sp>
      <p:sp>
        <p:nvSpPr>
          <p:cNvPr id="7" name="Date Placeholder 3">
            <a:extLst>
              <a:ext uri="{FF2B5EF4-FFF2-40B4-BE49-F238E27FC236}">
                <a16:creationId xmlns:a16="http://schemas.microsoft.com/office/drawing/2014/main" id="{78B171DD-2945-45E3-86DB-1102B5E0FAD8}"/>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233568571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AB63B-1542-47B4-B912-AB0B47DAD63C}"/>
              </a:ext>
            </a:extLst>
          </p:cNvPr>
          <p:cNvSpPr>
            <a:spLocks noGrp="1"/>
          </p:cNvSpPr>
          <p:nvPr>
            <p:ph type="title"/>
          </p:nvPr>
        </p:nvSpPr>
        <p:spPr/>
        <p:txBody>
          <a:bodyPr/>
          <a:lstStyle/>
          <a:p>
            <a:r>
              <a:rPr lang="en-US" dirty="0"/>
              <a:t>Problem Statement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F340581-B361-4547-B1DD-FAE5E3FFF435}"/>
                  </a:ext>
                </a:extLst>
              </p:cNvPr>
              <p:cNvSpPr>
                <a:spLocks noGrp="1"/>
              </p:cNvSpPr>
              <p:nvPr>
                <p:ph idx="1"/>
              </p:nvPr>
            </p:nvSpPr>
            <p:spPr/>
            <p:txBody>
              <a:bodyPr/>
              <a:lstStyle/>
              <a:p>
                <a:r>
                  <a:rPr lang="en-US" sz="2000" dirty="0"/>
                  <a:t>For many planetary entry problem, gas radiation is a significant source of energy loss for the flow field.</a:t>
                </a:r>
              </a:p>
              <a:p>
                <a:r>
                  <a:rPr lang="en-US" sz="2000" dirty="0"/>
                  <a:t>The </a:t>
                </a:r>
                <a:r>
                  <a:rPr lang="en-US" sz="2000" dirty="0" err="1"/>
                  <a:t>Goulard</a:t>
                </a:r>
                <a:r>
                  <a:rPr lang="en-US" sz="2000" dirty="0"/>
                  <a:t> Number provides a metric for assessing the significance of this coupling in the stagnation region of an entry vehicle.</a:t>
                </a:r>
                <a:endParaRPr lang="en-US" sz="2000" b="0" i="0" dirty="0">
                  <a:latin typeface="Cambria Math" panose="02040503050406030204" pitchFamily="18" charset="0"/>
                </a:endParaRPr>
              </a:p>
              <a:p>
                <a:pPr marL="0" indent="0">
                  <a:lnSpc>
                    <a:spcPct val="120000"/>
                  </a:lnSpc>
                  <a:buNone/>
                </a:pPr>
                <a14:m>
                  <m:oMathPara xmlns:m="http://schemas.openxmlformats.org/officeDocument/2006/math">
                    <m:oMathParaPr>
                      <m:jc m:val="centerGroup"/>
                    </m:oMathParaPr>
                    <m:oMath xmlns:m="http://schemas.openxmlformats.org/officeDocument/2006/math">
                      <m:r>
                        <m:rPr>
                          <m:sty m:val="p"/>
                        </m:rPr>
                        <a:rPr lang="en-US" sz="2000" b="0" i="0" smtClean="0">
                          <a:latin typeface="Cambria Math" panose="02040503050406030204" pitchFamily="18" charset="0"/>
                        </a:rPr>
                        <m:t>Γ</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2</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𝑟𝑎𝑑</m:t>
                              </m:r>
                            </m:sub>
                          </m:sSub>
                        </m:num>
                        <m:den>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𝑞</m:t>
                              </m:r>
                            </m:e>
                            <m:sub>
                              <m:r>
                                <a:rPr lang="en-US" sz="2000" b="0" i="1" smtClean="0">
                                  <a:latin typeface="Cambria Math" panose="02040503050406030204" pitchFamily="18" charset="0"/>
                                </a:rPr>
                                <m:t>∞</m:t>
                              </m:r>
                            </m:sub>
                          </m:sSub>
                          <m:sSubSup>
                            <m:sSubSupPr>
                              <m:ctrlPr>
                                <a:rPr lang="en-US" sz="2000" b="0" i="1" smtClean="0">
                                  <a:latin typeface="Cambria Math" panose="02040503050406030204" pitchFamily="18" charset="0"/>
                                </a:rPr>
                              </m:ctrlPr>
                            </m:sSubSupPr>
                            <m:e>
                              <m:r>
                                <a:rPr lang="en-US" sz="2000" b="0" i="1" smtClean="0">
                                  <a:latin typeface="Cambria Math" panose="02040503050406030204" pitchFamily="18" charset="0"/>
                                </a:rPr>
                                <m:t>𝑉</m:t>
                              </m:r>
                            </m:e>
                            <m:sub>
                              <m:r>
                                <a:rPr lang="en-US" sz="2000" b="0" i="1" smtClean="0">
                                  <a:latin typeface="Cambria Math" panose="02040503050406030204" pitchFamily="18" charset="0"/>
                                </a:rPr>
                                <m:t>∞</m:t>
                              </m:r>
                            </m:sub>
                            <m:sup>
                              <m:r>
                                <a:rPr lang="en-US" sz="2000" b="0" i="1" smtClean="0">
                                  <a:latin typeface="Cambria Math" panose="02040503050406030204" pitchFamily="18" charset="0"/>
                                </a:rPr>
                                <m:t>3</m:t>
                              </m:r>
                            </m:sup>
                          </m:sSubSup>
                        </m:den>
                      </m:f>
                    </m:oMath>
                  </m:oMathPara>
                </a14:m>
                <a:endParaRPr lang="en-US" sz="2000" dirty="0"/>
              </a:p>
              <a:p>
                <a:r>
                  <a:rPr lang="en-US" sz="2000" dirty="0"/>
                  <a:t>When </a:t>
                </a:r>
                <a14:m>
                  <m:oMath xmlns:m="http://schemas.openxmlformats.org/officeDocument/2006/math">
                    <m:r>
                      <m:rPr>
                        <m:sty m:val="p"/>
                      </m:rPr>
                      <a:rPr lang="en-US" sz="2000" b="0" i="0" smtClean="0">
                        <a:latin typeface="Cambria Math" panose="02040503050406030204" pitchFamily="18" charset="0"/>
                      </a:rPr>
                      <m:t>Γ</m:t>
                    </m:r>
                    <m:r>
                      <a:rPr lang="en-US" sz="2000" b="0" i="1" smtClean="0">
                        <a:latin typeface="Cambria Math" panose="02040503050406030204" pitchFamily="18" charset="0"/>
                      </a:rPr>
                      <m:t>&gt;0.01</m:t>
                    </m:r>
                  </m:oMath>
                </a14:m>
                <a:r>
                  <a:rPr lang="en-US" sz="2000" dirty="0"/>
                  <a:t>, the shock layer can no longer be treated as adiabatic, and corrections must be applied to adiabatic estimates of convective and radiative heat transfer.</a:t>
                </a:r>
              </a:p>
              <a:p>
                <a:r>
                  <a:rPr lang="en-US" sz="2000" dirty="0"/>
                  <a:t>Approximate corrections that account for radiative cooling have been developed and are regularly used for preliminary mission design.</a:t>
                </a:r>
              </a:p>
              <a:p>
                <a:pPr marL="0" indent="0">
                  <a:buNone/>
                </a:pPr>
                <a:endParaRPr lang="en-US" dirty="0"/>
              </a:p>
            </p:txBody>
          </p:sp>
        </mc:Choice>
        <mc:Fallback xmlns="">
          <p:sp>
            <p:nvSpPr>
              <p:cNvPr id="3" name="Content Placeholder 2">
                <a:extLst>
                  <a:ext uri="{FF2B5EF4-FFF2-40B4-BE49-F238E27FC236}">
                    <a16:creationId xmlns:a16="http://schemas.microsoft.com/office/drawing/2014/main" id="{EF340581-B361-4547-B1DD-FAE5E3FFF435}"/>
                  </a:ext>
                </a:extLst>
              </p:cNvPr>
              <p:cNvSpPr>
                <a:spLocks noGrp="1" noRot="1" noChangeAspect="1" noMove="1" noResize="1" noEditPoints="1" noAdjustHandles="1" noChangeArrowheads="1" noChangeShapeType="1" noTextEdit="1"/>
              </p:cNvSpPr>
              <p:nvPr>
                <p:ph idx="1"/>
              </p:nvPr>
            </p:nvSpPr>
            <p:spPr>
              <a:blipFill>
                <a:blip r:embed="rId2"/>
                <a:stretch>
                  <a:fillRect l="-963" t="-1224" r="-1037"/>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3B81DA9-526A-4A4A-B87E-C1732113E44F}"/>
              </a:ext>
            </a:extLst>
          </p:cNvPr>
          <p:cNvSpPr>
            <a:spLocks noGrp="1"/>
          </p:cNvSpPr>
          <p:nvPr>
            <p:ph type="dt" sz="half" idx="2"/>
          </p:nvPr>
        </p:nvSpPr>
        <p:spPr/>
        <p:txBody>
          <a:bodyPr/>
          <a:lstStyle/>
          <a:p>
            <a:r>
              <a:rPr lang="en-US" dirty="0"/>
              <a:t>3 March 2021</a:t>
            </a:r>
          </a:p>
        </p:txBody>
      </p:sp>
      <p:sp>
        <p:nvSpPr>
          <p:cNvPr id="5" name="Footer Placeholder 4">
            <a:extLst>
              <a:ext uri="{FF2B5EF4-FFF2-40B4-BE49-F238E27FC236}">
                <a16:creationId xmlns:a16="http://schemas.microsoft.com/office/drawing/2014/main" id="{C8F66F3B-E1FE-4EAD-AE53-4893AAED7C16}"/>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8BEE47F9-A84D-4D2E-9594-0A99B17991D5}"/>
              </a:ext>
            </a:extLst>
          </p:cNvPr>
          <p:cNvSpPr>
            <a:spLocks noGrp="1"/>
          </p:cNvSpPr>
          <p:nvPr>
            <p:ph type="sldNum" sz="quarter" idx="4"/>
          </p:nvPr>
        </p:nvSpPr>
        <p:spPr/>
        <p:txBody>
          <a:bodyPr/>
          <a:lstStyle/>
          <a:p>
            <a:fld id="{73FCCCAE-C0A6-4BB7-B82B-AC74E56A11C4}" type="slidenum">
              <a:rPr lang="en-US" smtClean="0"/>
              <a:pPr/>
              <a:t>3</a:t>
            </a:fld>
            <a:endParaRPr lang="en-US" dirty="0"/>
          </a:p>
        </p:txBody>
      </p:sp>
      <p:sp>
        <p:nvSpPr>
          <p:cNvPr id="7" name="Rectangle 6">
            <a:extLst>
              <a:ext uri="{FF2B5EF4-FFF2-40B4-BE49-F238E27FC236}">
                <a16:creationId xmlns:a16="http://schemas.microsoft.com/office/drawing/2014/main" id="{A3991967-6F81-4E45-BFD4-962E406A4076}"/>
              </a:ext>
            </a:extLst>
          </p:cNvPr>
          <p:cNvSpPr/>
          <p:nvPr/>
        </p:nvSpPr>
        <p:spPr>
          <a:xfrm>
            <a:off x="952501" y="5413269"/>
            <a:ext cx="7238999" cy="8351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The DPLR-NEQAIR coupler enables improved treatment of radiative cooling for blunt bodies, bypassing the need for ad-hoc correction factors.</a:t>
            </a:r>
          </a:p>
        </p:txBody>
      </p:sp>
    </p:spTree>
    <p:extLst>
      <p:ext uri="{BB962C8B-B14F-4D97-AF65-F5344CB8AC3E}">
        <p14:creationId xmlns:p14="http://schemas.microsoft.com/office/powerpoint/2010/main" val="5783300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6D667-5778-409A-A584-A680D08BC79D}"/>
              </a:ext>
            </a:extLst>
          </p:cNvPr>
          <p:cNvSpPr>
            <a:spLocks noGrp="1"/>
          </p:cNvSpPr>
          <p:nvPr>
            <p:ph type="title"/>
          </p:nvPr>
        </p:nvSpPr>
        <p:spPr/>
        <p:txBody>
          <a:bodyPr/>
          <a:lstStyle/>
          <a:p>
            <a:r>
              <a:rPr lang="en-US" dirty="0"/>
              <a:t>Solution Process Overview</a:t>
            </a:r>
          </a:p>
        </p:txBody>
      </p:sp>
      <p:sp>
        <p:nvSpPr>
          <p:cNvPr id="3" name="Content Placeholder 2">
            <a:extLst>
              <a:ext uri="{FF2B5EF4-FFF2-40B4-BE49-F238E27FC236}">
                <a16:creationId xmlns:a16="http://schemas.microsoft.com/office/drawing/2014/main" id="{F3A91211-1125-4EF4-9692-55F94D8E00EB}"/>
              </a:ext>
            </a:extLst>
          </p:cNvPr>
          <p:cNvSpPr>
            <a:spLocks noGrp="1"/>
          </p:cNvSpPr>
          <p:nvPr>
            <p:ph idx="1"/>
          </p:nvPr>
        </p:nvSpPr>
        <p:spPr>
          <a:xfrm>
            <a:off x="457199" y="914402"/>
            <a:ext cx="5257801" cy="5483329"/>
          </a:xfrm>
        </p:spPr>
        <p:txBody>
          <a:bodyPr>
            <a:normAutofit lnSpcReduction="10000"/>
          </a:bodyPr>
          <a:lstStyle/>
          <a:p>
            <a:r>
              <a:rPr lang="en-US" sz="2000" dirty="0"/>
              <a:t>Treatment of radiation coupling is handled via “loose coupling” of the DPLR and NEQAIR codes.</a:t>
            </a:r>
          </a:p>
          <a:p>
            <a:pPr marL="576263" lvl="1" indent="-342900">
              <a:spcBef>
                <a:spcPts val="1800"/>
              </a:spcBef>
              <a:buSzPct val="100000"/>
              <a:buFont typeface="+mj-lt"/>
              <a:buAutoNum type="arabicPeriod"/>
            </a:pPr>
            <a:r>
              <a:rPr lang="en-US" sz="1800" dirty="0"/>
              <a:t>Starting from an uncoupled DPLR solution, wall-normal </a:t>
            </a:r>
            <a:r>
              <a:rPr lang="en-US" sz="1800" u="sng" dirty="0"/>
              <a:t>grid lines</a:t>
            </a:r>
            <a:r>
              <a:rPr lang="en-US" sz="1800" dirty="0"/>
              <a:t> are extracted from the solution and converted into 1D lines of sight for NEQAIR based on arc-length.</a:t>
            </a:r>
          </a:p>
          <a:p>
            <a:pPr marL="576263" lvl="1" indent="-342900">
              <a:spcBef>
                <a:spcPts val="1800"/>
              </a:spcBef>
              <a:buSzPct val="100000"/>
              <a:buFont typeface="+mj-lt"/>
              <a:buAutoNum type="arabicPeriod"/>
            </a:pPr>
            <a:r>
              <a:rPr lang="en-US" sz="1800" dirty="0"/>
              <a:t>NEQAIR is run on each line of sight, computing radiative losses for each grid cell along the line and the resulting heat flux at the wall.</a:t>
            </a:r>
          </a:p>
          <a:p>
            <a:pPr marL="576263" lvl="1" indent="-342900">
              <a:spcBef>
                <a:spcPts val="1800"/>
              </a:spcBef>
              <a:buSzPct val="100000"/>
              <a:buFont typeface="+mj-lt"/>
              <a:buAutoNum type="arabicPeriod"/>
            </a:pPr>
            <a:r>
              <a:rPr lang="en-US" sz="1800" dirty="0"/>
              <a:t>The NEQAIR results are compiled, and the resulting radiation source term is passed back to DPLR, which then updates the flow solution.</a:t>
            </a:r>
          </a:p>
          <a:p>
            <a:pPr marL="576263" lvl="1" indent="-342900">
              <a:spcBef>
                <a:spcPts val="1800"/>
              </a:spcBef>
              <a:buSzPct val="100000"/>
              <a:buFont typeface="+mj-lt"/>
              <a:buAutoNum type="arabicPeriod"/>
            </a:pPr>
            <a:r>
              <a:rPr lang="en-US" sz="1800" dirty="0"/>
              <a:t>The process is repeated until convergence.</a:t>
            </a:r>
          </a:p>
        </p:txBody>
      </p:sp>
      <p:sp>
        <p:nvSpPr>
          <p:cNvPr id="5" name="Footer Placeholder 4">
            <a:extLst>
              <a:ext uri="{FF2B5EF4-FFF2-40B4-BE49-F238E27FC236}">
                <a16:creationId xmlns:a16="http://schemas.microsoft.com/office/drawing/2014/main" id="{5D5D83E8-5BD3-4FEE-95C5-02A50A5B0676}"/>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23D51C50-E999-40BC-88D6-F7BBE0ECF464}"/>
              </a:ext>
            </a:extLst>
          </p:cNvPr>
          <p:cNvSpPr>
            <a:spLocks noGrp="1"/>
          </p:cNvSpPr>
          <p:nvPr>
            <p:ph type="sldNum" sz="quarter" idx="4"/>
          </p:nvPr>
        </p:nvSpPr>
        <p:spPr/>
        <p:txBody>
          <a:bodyPr/>
          <a:lstStyle/>
          <a:p>
            <a:fld id="{73FCCCAE-C0A6-4BB7-B82B-AC74E56A11C4}" type="slidenum">
              <a:rPr lang="en-US" smtClean="0"/>
              <a:pPr/>
              <a:t>4</a:t>
            </a:fld>
            <a:endParaRPr lang="en-US" dirty="0"/>
          </a:p>
        </p:txBody>
      </p:sp>
      <p:pic>
        <p:nvPicPr>
          <p:cNvPr id="8" name="Picture 7" descr="Chart&#10;&#10;Description automatically generated">
            <a:extLst>
              <a:ext uri="{FF2B5EF4-FFF2-40B4-BE49-F238E27FC236}">
                <a16:creationId xmlns:a16="http://schemas.microsoft.com/office/drawing/2014/main" id="{372AA0FF-5356-427E-9DBD-D1B48EA3F243}"/>
              </a:ext>
            </a:extLst>
          </p:cNvPr>
          <p:cNvPicPr>
            <a:picLocks noChangeAspect="1"/>
          </p:cNvPicPr>
          <p:nvPr/>
        </p:nvPicPr>
        <p:blipFill rotWithShape="1">
          <a:blip r:embed="rId2">
            <a:extLst>
              <a:ext uri="{28A0092B-C50C-407E-A947-70E740481C1C}">
                <a14:useLocalDpi xmlns:a14="http://schemas.microsoft.com/office/drawing/2010/main" val="0"/>
              </a:ext>
            </a:extLst>
          </a:blip>
          <a:srcRect r="34004"/>
          <a:stretch/>
        </p:blipFill>
        <p:spPr>
          <a:xfrm>
            <a:off x="6553200" y="732227"/>
            <a:ext cx="2375247" cy="5757107"/>
          </a:xfrm>
          <a:prstGeom prst="rect">
            <a:avLst/>
          </a:prstGeom>
          <a:ln>
            <a:solidFill>
              <a:schemeClr val="tx1"/>
            </a:solidFill>
          </a:ln>
        </p:spPr>
      </p:pic>
      <p:sp>
        <p:nvSpPr>
          <p:cNvPr id="9" name="TextBox 8">
            <a:extLst>
              <a:ext uri="{FF2B5EF4-FFF2-40B4-BE49-F238E27FC236}">
                <a16:creationId xmlns:a16="http://schemas.microsoft.com/office/drawing/2014/main" id="{5DE2A20E-9352-41BA-9BFD-C03E8FF9EB91}"/>
              </a:ext>
            </a:extLst>
          </p:cNvPr>
          <p:cNvSpPr txBox="1"/>
          <p:nvPr/>
        </p:nvSpPr>
        <p:spPr>
          <a:xfrm>
            <a:off x="6019800" y="1066800"/>
            <a:ext cx="914400" cy="523220"/>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a:solidFill>
                  <a:srgbClr val="C00000"/>
                </a:solidFill>
              </a:rPr>
              <a:t>NEQAIR </a:t>
            </a:r>
          </a:p>
          <a:p>
            <a:pPr algn="ctr"/>
            <a:r>
              <a:rPr lang="en-US" sz="1400" dirty="0">
                <a:solidFill>
                  <a:srgbClr val="C00000"/>
                </a:solidFill>
              </a:rPr>
              <a:t>Lines</a:t>
            </a:r>
          </a:p>
        </p:txBody>
      </p:sp>
      <p:cxnSp>
        <p:nvCxnSpPr>
          <p:cNvPr id="11" name="Straight Arrow Connector 10">
            <a:extLst>
              <a:ext uri="{FF2B5EF4-FFF2-40B4-BE49-F238E27FC236}">
                <a16:creationId xmlns:a16="http://schemas.microsoft.com/office/drawing/2014/main" id="{BCE2045E-CCB0-4A64-BA65-A621A45C66DA}"/>
              </a:ext>
            </a:extLst>
          </p:cNvPr>
          <p:cNvCxnSpPr/>
          <p:nvPr/>
        </p:nvCxnSpPr>
        <p:spPr>
          <a:xfrm>
            <a:off x="6781800" y="1600200"/>
            <a:ext cx="533400" cy="45720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B0EF7C8-2F0E-4A2E-BA4E-F1158BC6F704}"/>
              </a:ext>
            </a:extLst>
          </p:cNvPr>
          <p:cNvCxnSpPr/>
          <p:nvPr/>
        </p:nvCxnSpPr>
        <p:spPr>
          <a:xfrm>
            <a:off x="6781800" y="1590020"/>
            <a:ext cx="457200" cy="69598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481563E-D31C-4BC3-BBFD-1A1EF9E5085C}"/>
              </a:ext>
            </a:extLst>
          </p:cNvPr>
          <p:cNvCxnSpPr/>
          <p:nvPr/>
        </p:nvCxnSpPr>
        <p:spPr>
          <a:xfrm>
            <a:off x="6781800" y="1600200"/>
            <a:ext cx="609600" cy="22860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004197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A4493-9C02-492C-8201-FFCA2E7EA745}"/>
              </a:ext>
            </a:extLst>
          </p:cNvPr>
          <p:cNvSpPr>
            <a:spLocks noGrp="1"/>
          </p:cNvSpPr>
          <p:nvPr>
            <p:ph type="title"/>
          </p:nvPr>
        </p:nvSpPr>
        <p:spPr/>
        <p:txBody>
          <a:bodyPr/>
          <a:lstStyle/>
          <a:p>
            <a:r>
              <a:rPr lang="en-US" dirty="0"/>
              <a:t>Disclaimers</a:t>
            </a:r>
          </a:p>
        </p:txBody>
      </p:sp>
      <p:sp>
        <p:nvSpPr>
          <p:cNvPr id="3" name="Content Placeholder 2">
            <a:extLst>
              <a:ext uri="{FF2B5EF4-FFF2-40B4-BE49-F238E27FC236}">
                <a16:creationId xmlns:a16="http://schemas.microsoft.com/office/drawing/2014/main" id="{198272C6-C8DA-4D1F-9FF5-13135A31A953}"/>
              </a:ext>
            </a:extLst>
          </p:cNvPr>
          <p:cNvSpPr>
            <a:spLocks noGrp="1"/>
          </p:cNvSpPr>
          <p:nvPr>
            <p:ph idx="1"/>
          </p:nvPr>
        </p:nvSpPr>
        <p:spPr/>
        <p:txBody>
          <a:bodyPr/>
          <a:lstStyle/>
          <a:p>
            <a:r>
              <a:rPr lang="en-US" sz="2000" dirty="0"/>
              <a:t>The approach presented here is not novel or state-of-the-art. </a:t>
            </a:r>
          </a:p>
          <a:p>
            <a:pPr lvl="1"/>
            <a:r>
              <a:rPr lang="en-US" sz="1800" dirty="0"/>
              <a:t>We have simply improved the quality of the tool with a few tweaks to improve robustness and accelerate time-to-solution.</a:t>
            </a:r>
          </a:p>
          <a:p>
            <a:pPr>
              <a:spcBef>
                <a:spcPts val="1800"/>
              </a:spcBef>
            </a:pPr>
            <a:r>
              <a:rPr lang="en-US" sz="2000" dirty="0"/>
              <a:t>The method presented here is not applicable to all flow fields.</a:t>
            </a:r>
          </a:p>
          <a:p>
            <a:pPr lvl="1"/>
            <a:r>
              <a:rPr lang="en-US" sz="1800" dirty="0"/>
              <a:t>Solves 1D RTE for wall-normal gridlines using tangent slab approximation.</a:t>
            </a:r>
          </a:p>
          <a:p>
            <a:pPr lvl="1"/>
            <a:r>
              <a:rPr lang="en-US" sz="1800" dirty="0"/>
              <a:t>Accurate for forebody attached flows, but not for wakes.</a:t>
            </a:r>
          </a:p>
          <a:p>
            <a:pPr>
              <a:spcBef>
                <a:spcPts val="1800"/>
              </a:spcBef>
            </a:pPr>
            <a:r>
              <a:rPr lang="en-US" sz="2000" dirty="0"/>
              <a:t>The method presented cannot handle general computational grids.</a:t>
            </a:r>
          </a:p>
          <a:p>
            <a:pPr lvl="1"/>
            <a:r>
              <a:rPr lang="en-US" sz="1800" dirty="0"/>
              <a:t>Requires single-layer, block-structured grid topologies where grid lines span from the freestream to the vehicle surface.</a:t>
            </a:r>
          </a:p>
          <a:p>
            <a:endParaRPr lang="en-US" sz="2200" dirty="0"/>
          </a:p>
        </p:txBody>
      </p:sp>
      <p:sp>
        <p:nvSpPr>
          <p:cNvPr id="5" name="Footer Placeholder 4">
            <a:extLst>
              <a:ext uri="{FF2B5EF4-FFF2-40B4-BE49-F238E27FC236}">
                <a16:creationId xmlns:a16="http://schemas.microsoft.com/office/drawing/2014/main" id="{0957E25E-E3AC-4A2D-9E00-9634F27A163F}"/>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F4E2584E-23CC-489A-BC07-EF9595F1D408}"/>
              </a:ext>
            </a:extLst>
          </p:cNvPr>
          <p:cNvSpPr>
            <a:spLocks noGrp="1"/>
          </p:cNvSpPr>
          <p:nvPr>
            <p:ph type="sldNum" sz="quarter" idx="4"/>
          </p:nvPr>
        </p:nvSpPr>
        <p:spPr/>
        <p:txBody>
          <a:bodyPr/>
          <a:lstStyle/>
          <a:p>
            <a:fld id="{73FCCCAE-C0A6-4BB7-B82B-AC74E56A11C4}" type="slidenum">
              <a:rPr lang="en-US" smtClean="0"/>
              <a:pPr/>
              <a:t>5</a:t>
            </a:fld>
            <a:endParaRPr lang="en-US" dirty="0"/>
          </a:p>
        </p:txBody>
      </p:sp>
      <p:sp>
        <p:nvSpPr>
          <p:cNvPr id="7" name="Rectangle 6">
            <a:extLst>
              <a:ext uri="{FF2B5EF4-FFF2-40B4-BE49-F238E27FC236}">
                <a16:creationId xmlns:a16="http://schemas.microsoft.com/office/drawing/2014/main" id="{B14EBC35-6954-4F7B-90F2-3B80997E6881}"/>
              </a:ext>
            </a:extLst>
          </p:cNvPr>
          <p:cNvSpPr/>
          <p:nvPr/>
        </p:nvSpPr>
        <p:spPr>
          <a:xfrm>
            <a:off x="1166813" y="4953000"/>
            <a:ext cx="6810374" cy="838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We are actively developing a method for solving 3D RTE on general unstructured meshes, but this capability is targeting the US3D flow solver.</a:t>
            </a:r>
          </a:p>
        </p:txBody>
      </p:sp>
      <p:sp>
        <p:nvSpPr>
          <p:cNvPr id="8" name="Date Placeholder 3">
            <a:extLst>
              <a:ext uri="{FF2B5EF4-FFF2-40B4-BE49-F238E27FC236}">
                <a16:creationId xmlns:a16="http://schemas.microsoft.com/office/drawing/2014/main" id="{0B88E89D-3231-4D82-AAFF-39FB620E6BC2}"/>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401450267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Full Resolution Loosely Coupled</a:t>
            </a:r>
          </a:p>
        </p:txBody>
      </p:sp>
      <p:sp>
        <p:nvSpPr>
          <p:cNvPr id="5" name="Footer Placeholder 4"/>
          <p:cNvSpPr>
            <a:spLocks noGrp="1"/>
          </p:cNvSpPr>
          <p:nvPr>
            <p:ph type="ftr" sz="quarter" idx="11"/>
          </p:nvPr>
        </p:nvSpPr>
        <p:spPr>
          <a:xfrm>
            <a:off x="2286000" y="6538662"/>
            <a:ext cx="4572000" cy="158861"/>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Radiation Group</a:t>
            </a:r>
            <a:endParaRPr lang="en-US" dirty="0"/>
          </a:p>
        </p:txBody>
      </p:sp>
      <p:sp>
        <p:nvSpPr>
          <p:cNvPr id="6" name="Slide Number Placeholder 5"/>
          <p:cNvSpPr>
            <a:spLocks noGrp="1"/>
          </p:cNvSpPr>
          <p:nvPr>
            <p:ph type="sldNum" sz="quarter" idx="12"/>
          </p:nvPr>
        </p:nvSpPr>
        <p:spPr>
          <a:xfrm>
            <a:off x="7774449" y="6529893"/>
            <a:ext cx="914399" cy="156373"/>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3FCCCAE-C0A6-4BB7-B82B-AC74E56A11C4}" type="slidenum">
              <a:rPr lang="en-US" smtClean="0"/>
              <a:pPr/>
              <a:t>6</a:t>
            </a:fld>
            <a:endParaRPr lang="en-US" dirty="0"/>
          </a:p>
        </p:txBody>
      </p:sp>
      <p:sp>
        <p:nvSpPr>
          <p:cNvPr id="10" name="TextBox 9"/>
          <p:cNvSpPr txBox="1"/>
          <p:nvPr/>
        </p:nvSpPr>
        <p:spPr>
          <a:xfrm>
            <a:off x="2103120" y="2039265"/>
            <a:ext cx="1645920" cy="408623"/>
          </a:xfrm>
          <a:prstGeom prst="roundRect">
            <a:avLst/>
          </a:prstGeom>
          <a:solidFill>
            <a:srgbClr val="0066B3"/>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solidFill>
                  <a:schemeClr val="bg1"/>
                </a:solidFill>
              </a:rPr>
              <a:t>DPLR</a:t>
            </a:r>
          </a:p>
        </p:txBody>
      </p:sp>
      <p:sp>
        <p:nvSpPr>
          <p:cNvPr id="11" name="TextBox 10"/>
          <p:cNvSpPr txBox="1"/>
          <p:nvPr/>
        </p:nvSpPr>
        <p:spPr>
          <a:xfrm>
            <a:off x="899972" y="4718319"/>
            <a:ext cx="1645920" cy="715089"/>
          </a:xfrm>
          <a:prstGeom prst="round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Flow Data</a:t>
            </a:r>
          </a:p>
          <a:p>
            <a:pPr algn="ctr"/>
            <a:r>
              <a:rPr lang="en-US" dirty="0"/>
              <a:t>(HDF5)</a:t>
            </a:r>
          </a:p>
        </p:txBody>
      </p:sp>
      <p:sp>
        <p:nvSpPr>
          <p:cNvPr id="12" name="TextBox 11"/>
          <p:cNvSpPr txBox="1"/>
          <p:nvPr/>
        </p:nvSpPr>
        <p:spPr>
          <a:xfrm>
            <a:off x="3749040" y="4871551"/>
            <a:ext cx="1645920" cy="408623"/>
          </a:xfrm>
          <a:prstGeom prst="roundRect">
            <a:avLst/>
          </a:prstGeom>
          <a:solidFill>
            <a:srgbClr val="0066B3"/>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solidFill>
                  <a:schemeClr val="bg1"/>
                </a:solidFill>
              </a:rPr>
              <a:t>NEQAIR</a:t>
            </a:r>
          </a:p>
        </p:txBody>
      </p:sp>
      <p:sp>
        <p:nvSpPr>
          <p:cNvPr id="13" name="TextBox 12"/>
          <p:cNvSpPr txBox="1"/>
          <p:nvPr/>
        </p:nvSpPr>
        <p:spPr>
          <a:xfrm>
            <a:off x="5394960" y="1886033"/>
            <a:ext cx="1645920" cy="715089"/>
          </a:xfrm>
          <a:prstGeom prst="round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Source Terms</a:t>
            </a:r>
          </a:p>
        </p:txBody>
      </p:sp>
      <p:cxnSp>
        <p:nvCxnSpPr>
          <p:cNvPr id="19" name="Elbow Connector 18"/>
          <p:cNvCxnSpPr>
            <a:stCxn id="12" idx="3"/>
            <a:endCxn id="93" idx="1"/>
          </p:cNvCxnSpPr>
          <p:nvPr/>
        </p:nvCxnSpPr>
        <p:spPr>
          <a:xfrm>
            <a:off x="5394960" y="5075863"/>
            <a:ext cx="1221971" cy="2"/>
          </a:xfrm>
          <a:prstGeom prst="bentConnector3">
            <a:avLst>
              <a:gd name="adj1" fmla="val 50000"/>
            </a:avLst>
          </a:prstGeom>
          <a:ln w="38100">
            <a:headEnd type="none"/>
            <a:tailEnd type="triangle" w="lg" len="lg"/>
          </a:ln>
        </p:spPr>
        <p:style>
          <a:lnRef idx="1">
            <a:schemeClr val="dk1"/>
          </a:lnRef>
          <a:fillRef idx="0">
            <a:schemeClr val="dk1"/>
          </a:fillRef>
          <a:effectRef idx="0">
            <a:schemeClr val="dk1"/>
          </a:effectRef>
          <a:fontRef idx="minor">
            <a:schemeClr val="tx1"/>
          </a:fontRef>
        </p:style>
      </p:cxnSp>
      <p:cxnSp>
        <p:nvCxnSpPr>
          <p:cNvPr id="22" name="Elbow Connector 21"/>
          <p:cNvCxnSpPr>
            <a:stCxn id="11" idx="3"/>
            <a:endCxn id="12" idx="1"/>
          </p:cNvCxnSpPr>
          <p:nvPr/>
        </p:nvCxnSpPr>
        <p:spPr>
          <a:xfrm flipV="1">
            <a:off x="2545892" y="5075863"/>
            <a:ext cx="1203148" cy="1"/>
          </a:xfrm>
          <a:prstGeom prst="bentConnector3">
            <a:avLst>
              <a:gd name="adj1" fmla="val 50000"/>
            </a:avLst>
          </a:prstGeom>
          <a:ln w="38100">
            <a:headEnd type="none"/>
            <a:tailEnd type="triangle" w="lg" len="lg"/>
          </a:ln>
        </p:spPr>
        <p:style>
          <a:lnRef idx="1">
            <a:schemeClr val="dk1"/>
          </a:lnRef>
          <a:fillRef idx="0">
            <a:schemeClr val="dk1"/>
          </a:fillRef>
          <a:effectRef idx="0">
            <a:schemeClr val="dk1"/>
          </a:effectRef>
          <a:fontRef idx="minor">
            <a:schemeClr val="tx1"/>
          </a:fontRef>
        </p:style>
      </p:cxnSp>
      <p:cxnSp>
        <p:nvCxnSpPr>
          <p:cNvPr id="26" name="Elbow Connector 25"/>
          <p:cNvCxnSpPr>
            <a:stCxn id="13" idx="1"/>
            <a:endCxn id="10" idx="3"/>
          </p:cNvCxnSpPr>
          <p:nvPr/>
        </p:nvCxnSpPr>
        <p:spPr>
          <a:xfrm rot="10800000">
            <a:off x="3749040" y="2243578"/>
            <a:ext cx="1645920" cy="1"/>
          </a:xfrm>
          <a:prstGeom prst="bentConnector3">
            <a:avLst>
              <a:gd name="adj1" fmla="val 50000"/>
            </a:avLst>
          </a:prstGeom>
          <a:ln w="38100">
            <a:headEnd type="none"/>
            <a:tailEnd type="triangle" w="lg" len="lg"/>
          </a:ln>
        </p:spPr>
        <p:style>
          <a:lnRef idx="1">
            <a:schemeClr val="dk1"/>
          </a:lnRef>
          <a:fillRef idx="0">
            <a:schemeClr val="dk1"/>
          </a:fillRef>
          <a:effectRef idx="0">
            <a:schemeClr val="dk1"/>
          </a:effectRef>
          <a:fontRef idx="minor">
            <a:schemeClr val="tx1"/>
          </a:fontRef>
        </p:style>
      </p:cxnSp>
      <p:sp>
        <p:nvSpPr>
          <p:cNvPr id="93" name="TextBox 92"/>
          <p:cNvSpPr txBox="1"/>
          <p:nvPr/>
        </p:nvSpPr>
        <p:spPr>
          <a:xfrm>
            <a:off x="6616931" y="4718320"/>
            <a:ext cx="1776904" cy="715089"/>
          </a:xfrm>
          <a:prstGeom prst="round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wrap="none" rtlCol="0">
            <a:spAutoFit/>
          </a:bodyPr>
          <a:lstStyle/>
          <a:p>
            <a:r>
              <a:rPr lang="en-US" dirty="0"/>
              <a:t>Radiation Data</a:t>
            </a:r>
          </a:p>
          <a:p>
            <a:pPr algn="ctr"/>
            <a:r>
              <a:rPr lang="en-US" dirty="0"/>
              <a:t>(HDF5)</a:t>
            </a:r>
          </a:p>
        </p:txBody>
      </p:sp>
      <p:cxnSp>
        <p:nvCxnSpPr>
          <p:cNvPr id="160" name="Straight Arrow Connector 159"/>
          <p:cNvCxnSpPr>
            <a:stCxn id="10" idx="2"/>
            <a:endCxn id="11" idx="0"/>
          </p:cNvCxnSpPr>
          <p:nvPr/>
        </p:nvCxnSpPr>
        <p:spPr>
          <a:xfrm flipH="1">
            <a:off x="1722932" y="2447888"/>
            <a:ext cx="1203148" cy="2270431"/>
          </a:xfrm>
          <a:prstGeom prst="straightConnector1">
            <a:avLst/>
          </a:prstGeom>
          <a:ln w="38100">
            <a:headEnd type="none"/>
            <a:tailEnd type="triangle" w="lg" len="lg"/>
          </a:ln>
        </p:spPr>
        <p:style>
          <a:lnRef idx="1">
            <a:schemeClr val="dk1"/>
          </a:lnRef>
          <a:fillRef idx="0">
            <a:schemeClr val="dk1"/>
          </a:fillRef>
          <a:effectRef idx="0">
            <a:schemeClr val="dk1"/>
          </a:effectRef>
          <a:fontRef idx="minor">
            <a:schemeClr val="tx1"/>
          </a:fontRef>
        </p:style>
      </p:cxnSp>
      <p:cxnSp>
        <p:nvCxnSpPr>
          <p:cNvPr id="163" name="Straight Arrow Connector 162"/>
          <p:cNvCxnSpPr>
            <a:stCxn id="93" idx="0"/>
            <a:endCxn id="13" idx="2"/>
          </p:cNvCxnSpPr>
          <p:nvPr/>
        </p:nvCxnSpPr>
        <p:spPr>
          <a:xfrm flipH="1" flipV="1">
            <a:off x="6217920" y="2601122"/>
            <a:ext cx="1287463" cy="2117198"/>
          </a:xfrm>
          <a:prstGeom prst="straightConnector1">
            <a:avLst/>
          </a:prstGeom>
          <a:ln w="38100">
            <a:headEnd type="none"/>
            <a:tailEnd type="triangle" w="lg" len="lg"/>
          </a:ln>
        </p:spPr>
        <p:style>
          <a:lnRef idx="1">
            <a:schemeClr val="dk1"/>
          </a:lnRef>
          <a:fillRef idx="0">
            <a:schemeClr val="dk1"/>
          </a:fillRef>
          <a:effectRef idx="0">
            <a:schemeClr val="dk1"/>
          </a:effectRef>
          <a:fontRef idx="minor">
            <a:schemeClr val="tx1"/>
          </a:fontRef>
        </p:style>
      </p:cxnSp>
      <p:sp>
        <p:nvSpPr>
          <p:cNvPr id="3" name="TextBox 2"/>
          <p:cNvSpPr txBox="1"/>
          <p:nvPr/>
        </p:nvSpPr>
        <p:spPr>
          <a:xfrm>
            <a:off x="2590090" y="1059576"/>
            <a:ext cx="67197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a:t>Start</a:t>
            </a:r>
          </a:p>
        </p:txBody>
      </p:sp>
      <p:cxnSp>
        <p:nvCxnSpPr>
          <p:cNvPr id="17" name="Straight Arrow Connector 16"/>
          <p:cNvCxnSpPr>
            <a:stCxn id="3" idx="2"/>
            <a:endCxn id="10" idx="0"/>
          </p:cNvCxnSpPr>
          <p:nvPr/>
        </p:nvCxnSpPr>
        <p:spPr>
          <a:xfrm>
            <a:off x="2926080" y="1428908"/>
            <a:ext cx="0" cy="610357"/>
          </a:xfrm>
          <a:prstGeom prst="straightConnector1">
            <a:avLst/>
          </a:prstGeom>
          <a:ln w="25400">
            <a:headEnd type="none"/>
            <a:tailEnd type="triangle" w="lg" len="lg"/>
          </a:ln>
        </p:spPr>
        <p:style>
          <a:lnRef idx="1">
            <a:schemeClr val="dk1"/>
          </a:lnRef>
          <a:fillRef idx="0">
            <a:schemeClr val="dk1"/>
          </a:fillRef>
          <a:effectRef idx="0">
            <a:schemeClr val="dk1"/>
          </a:effectRef>
          <a:fontRef idx="minor">
            <a:schemeClr val="tx1"/>
          </a:fontRef>
        </p:style>
      </p:cxnSp>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55386" y="2956229"/>
            <a:ext cx="1028765" cy="1828800"/>
          </a:xfrm>
          <a:prstGeom prst="rect">
            <a:avLst/>
          </a:prstGeom>
        </p:spPr>
      </p:pic>
      <p:pic>
        <p:nvPicPr>
          <p:cNvPr id="23" name="Picture 22">
            <a:extLst>
              <a:ext uri="{FF2B5EF4-FFF2-40B4-BE49-F238E27FC236}">
                <a16:creationId xmlns:a16="http://schemas.microsoft.com/office/drawing/2014/main" id="{56CC3DBD-54C3-42F4-8FF5-7B61591B75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4932" y="1329176"/>
            <a:ext cx="1028765" cy="1828800"/>
          </a:xfrm>
          <a:prstGeom prst="rect">
            <a:avLst/>
          </a:prstGeom>
        </p:spPr>
      </p:pic>
      <p:sp>
        <p:nvSpPr>
          <p:cNvPr id="24" name="Date Placeholder 3">
            <a:extLst>
              <a:ext uri="{FF2B5EF4-FFF2-40B4-BE49-F238E27FC236}">
                <a16:creationId xmlns:a16="http://schemas.microsoft.com/office/drawing/2014/main" id="{D0FB1FB5-8BBE-4E8A-9092-8D203553A457}"/>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17205198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Coarsened Loosely Coupled</a:t>
            </a:r>
          </a:p>
        </p:txBody>
      </p:sp>
      <p:sp>
        <p:nvSpPr>
          <p:cNvPr id="5" name="Footer Placeholder 4"/>
          <p:cNvSpPr>
            <a:spLocks noGrp="1"/>
          </p:cNvSpPr>
          <p:nvPr>
            <p:ph type="ftr" sz="quarter" idx="11"/>
          </p:nvPr>
        </p:nvSpPr>
        <p:spPr>
          <a:xfrm>
            <a:off x="2286000" y="6538662"/>
            <a:ext cx="4572000" cy="158861"/>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Radiation Group</a:t>
            </a:r>
            <a:endParaRPr lang="en-US" dirty="0"/>
          </a:p>
        </p:txBody>
      </p:sp>
      <p:sp>
        <p:nvSpPr>
          <p:cNvPr id="6" name="Slide Number Placeholder 5"/>
          <p:cNvSpPr>
            <a:spLocks noGrp="1"/>
          </p:cNvSpPr>
          <p:nvPr>
            <p:ph type="sldNum" sz="quarter" idx="12"/>
          </p:nvPr>
        </p:nvSpPr>
        <p:spPr>
          <a:xfrm>
            <a:off x="7774449" y="6529893"/>
            <a:ext cx="914399" cy="156373"/>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3FCCCAE-C0A6-4BB7-B82B-AC74E56A11C4}" type="slidenum">
              <a:rPr lang="en-US" smtClean="0"/>
              <a:pPr/>
              <a:t>7</a:t>
            </a:fld>
            <a:endParaRPr lang="en-US" dirty="0"/>
          </a:p>
        </p:txBody>
      </p:sp>
      <p:sp>
        <p:nvSpPr>
          <p:cNvPr id="10" name="TextBox 9"/>
          <p:cNvSpPr txBox="1"/>
          <p:nvPr/>
        </p:nvSpPr>
        <p:spPr>
          <a:xfrm>
            <a:off x="2103120" y="2039265"/>
            <a:ext cx="1645920" cy="408623"/>
          </a:xfrm>
          <a:prstGeom prst="roundRect">
            <a:avLst/>
          </a:prstGeom>
          <a:solidFill>
            <a:srgbClr val="0066B3"/>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solidFill>
                  <a:schemeClr val="bg1"/>
                </a:solidFill>
              </a:rPr>
              <a:t>DPLR</a:t>
            </a:r>
          </a:p>
        </p:txBody>
      </p:sp>
      <p:sp>
        <p:nvSpPr>
          <p:cNvPr id="11" name="TextBox 10"/>
          <p:cNvSpPr txBox="1"/>
          <p:nvPr/>
        </p:nvSpPr>
        <p:spPr>
          <a:xfrm>
            <a:off x="899972" y="4718319"/>
            <a:ext cx="1645920" cy="715089"/>
          </a:xfrm>
          <a:prstGeom prst="round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Flow Data</a:t>
            </a:r>
          </a:p>
          <a:p>
            <a:pPr algn="ctr"/>
            <a:r>
              <a:rPr lang="en-US" dirty="0"/>
              <a:t>(HDF5)</a:t>
            </a:r>
          </a:p>
        </p:txBody>
      </p:sp>
      <p:sp>
        <p:nvSpPr>
          <p:cNvPr id="12" name="TextBox 11"/>
          <p:cNvSpPr txBox="1"/>
          <p:nvPr/>
        </p:nvSpPr>
        <p:spPr>
          <a:xfrm>
            <a:off x="3749040" y="4871551"/>
            <a:ext cx="1645920" cy="408623"/>
          </a:xfrm>
          <a:prstGeom prst="roundRect">
            <a:avLst/>
          </a:prstGeom>
          <a:solidFill>
            <a:srgbClr val="0066B3"/>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solidFill>
                  <a:schemeClr val="bg1"/>
                </a:solidFill>
              </a:rPr>
              <a:t>NEQAIR</a:t>
            </a:r>
          </a:p>
        </p:txBody>
      </p:sp>
      <p:sp>
        <p:nvSpPr>
          <p:cNvPr id="13" name="TextBox 12"/>
          <p:cNvSpPr txBox="1"/>
          <p:nvPr/>
        </p:nvSpPr>
        <p:spPr>
          <a:xfrm>
            <a:off x="5394960" y="1886033"/>
            <a:ext cx="1645920" cy="715089"/>
          </a:xfrm>
          <a:prstGeom prst="round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Source Terms</a:t>
            </a:r>
          </a:p>
        </p:txBody>
      </p:sp>
      <p:cxnSp>
        <p:nvCxnSpPr>
          <p:cNvPr id="19" name="Elbow Connector 18"/>
          <p:cNvCxnSpPr>
            <a:stCxn id="12" idx="3"/>
            <a:endCxn id="93" idx="1"/>
          </p:cNvCxnSpPr>
          <p:nvPr/>
        </p:nvCxnSpPr>
        <p:spPr>
          <a:xfrm>
            <a:off x="5394960" y="5075863"/>
            <a:ext cx="1221971" cy="2"/>
          </a:xfrm>
          <a:prstGeom prst="bentConnector3">
            <a:avLst>
              <a:gd name="adj1" fmla="val 50000"/>
            </a:avLst>
          </a:prstGeom>
          <a:ln w="38100">
            <a:tailEnd type="triangle" w="lg" len="lg"/>
          </a:ln>
        </p:spPr>
        <p:style>
          <a:lnRef idx="1">
            <a:schemeClr val="dk1"/>
          </a:lnRef>
          <a:fillRef idx="0">
            <a:schemeClr val="dk1"/>
          </a:fillRef>
          <a:effectRef idx="0">
            <a:schemeClr val="dk1"/>
          </a:effectRef>
          <a:fontRef idx="minor">
            <a:schemeClr val="tx1"/>
          </a:fontRef>
        </p:style>
      </p:cxnSp>
      <p:cxnSp>
        <p:nvCxnSpPr>
          <p:cNvPr id="22" name="Elbow Connector 21"/>
          <p:cNvCxnSpPr>
            <a:stCxn id="11" idx="3"/>
            <a:endCxn id="12" idx="1"/>
          </p:cNvCxnSpPr>
          <p:nvPr/>
        </p:nvCxnSpPr>
        <p:spPr>
          <a:xfrm flipV="1">
            <a:off x="2545892" y="5075863"/>
            <a:ext cx="1203148" cy="1"/>
          </a:xfrm>
          <a:prstGeom prst="bentConnector3">
            <a:avLst>
              <a:gd name="adj1" fmla="val 50000"/>
            </a:avLst>
          </a:prstGeom>
          <a:ln w="38100">
            <a:tailEnd type="triangle" w="lg" len="lg"/>
          </a:ln>
        </p:spPr>
        <p:style>
          <a:lnRef idx="1">
            <a:schemeClr val="dk1"/>
          </a:lnRef>
          <a:fillRef idx="0">
            <a:schemeClr val="dk1"/>
          </a:fillRef>
          <a:effectRef idx="0">
            <a:schemeClr val="dk1"/>
          </a:effectRef>
          <a:fontRef idx="minor">
            <a:schemeClr val="tx1"/>
          </a:fontRef>
        </p:style>
      </p:cxnSp>
      <p:cxnSp>
        <p:nvCxnSpPr>
          <p:cNvPr id="26" name="Elbow Connector 25"/>
          <p:cNvCxnSpPr>
            <a:stCxn id="13" idx="1"/>
            <a:endCxn id="10" idx="3"/>
          </p:cNvCxnSpPr>
          <p:nvPr/>
        </p:nvCxnSpPr>
        <p:spPr>
          <a:xfrm rot="10800000">
            <a:off x="3749040" y="2243578"/>
            <a:ext cx="1645920" cy="1"/>
          </a:xfrm>
          <a:prstGeom prst="bentConnector3">
            <a:avLst>
              <a:gd name="adj1" fmla="val 50000"/>
            </a:avLst>
          </a:prstGeom>
          <a:ln w="38100">
            <a:tailEnd type="triangle" w="lg" len="lg"/>
          </a:ln>
        </p:spPr>
        <p:style>
          <a:lnRef idx="1">
            <a:schemeClr val="dk1"/>
          </a:lnRef>
          <a:fillRef idx="0">
            <a:schemeClr val="dk1"/>
          </a:fillRef>
          <a:effectRef idx="0">
            <a:schemeClr val="dk1"/>
          </a:effectRef>
          <a:fontRef idx="minor">
            <a:schemeClr val="tx1"/>
          </a:fontRef>
        </p:style>
      </p:cxnSp>
      <p:sp>
        <p:nvSpPr>
          <p:cNvPr id="93" name="TextBox 92"/>
          <p:cNvSpPr txBox="1"/>
          <p:nvPr/>
        </p:nvSpPr>
        <p:spPr>
          <a:xfrm>
            <a:off x="6616931" y="4718320"/>
            <a:ext cx="1776904" cy="715089"/>
          </a:xfrm>
          <a:prstGeom prst="round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wrap="none" rtlCol="0">
            <a:spAutoFit/>
          </a:bodyPr>
          <a:lstStyle/>
          <a:p>
            <a:r>
              <a:rPr lang="en-US" dirty="0"/>
              <a:t>Radiation Data</a:t>
            </a:r>
          </a:p>
          <a:p>
            <a:pPr algn="ctr"/>
            <a:r>
              <a:rPr lang="en-US" dirty="0"/>
              <a:t>(HDF5)</a:t>
            </a:r>
          </a:p>
        </p:txBody>
      </p:sp>
      <p:cxnSp>
        <p:nvCxnSpPr>
          <p:cNvPr id="160" name="Straight Arrow Connector 159"/>
          <p:cNvCxnSpPr>
            <a:stCxn id="10" idx="2"/>
            <a:endCxn id="11" idx="0"/>
          </p:cNvCxnSpPr>
          <p:nvPr/>
        </p:nvCxnSpPr>
        <p:spPr>
          <a:xfrm flipH="1">
            <a:off x="1722932" y="2447888"/>
            <a:ext cx="1203148" cy="2270431"/>
          </a:xfrm>
          <a:prstGeom prst="straightConnector1">
            <a:avLst/>
          </a:prstGeom>
          <a:ln w="38100">
            <a:tailEnd type="triangle" w="lg" len="lg"/>
          </a:ln>
        </p:spPr>
        <p:style>
          <a:lnRef idx="1">
            <a:schemeClr val="dk1"/>
          </a:lnRef>
          <a:fillRef idx="0">
            <a:schemeClr val="dk1"/>
          </a:fillRef>
          <a:effectRef idx="0">
            <a:schemeClr val="dk1"/>
          </a:effectRef>
          <a:fontRef idx="minor">
            <a:schemeClr val="tx1"/>
          </a:fontRef>
        </p:style>
      </p:cxnSp>
      <p:cxnSp>
        <p:nvCxnSpPr>
          <p:cNvPr id="163" name="Straight Arrow Connector 162"/>
          <p:cNvCxnSpPr>
            <a:stCxn id="93" idx="0"/>
            <a:endCxn id="13" idx="2"/>
          </p:cNvCxnSpPr>
          <p:nvPr/>
        </p:nvCxnSpPr>
        <p:spPr>
          <a:xfrm flipH="1" flipV="1">
            <a:off x="6217920" y="2601122"/>
            <a:ext cx="1287463" cy="2117198"/>
          </a:xfrm>
          <a:prstGeom prst="straightConnector1">
            <a:avLst/>
          </a:prstGeom>
          <a:ln w="38100">
            <a:tailEnd type="triangle" w="lg" len="lg"/>
          </a:ln>
        </p:spPr>
        <p:style>
          <a:lnRef idx="1">
            <a:schemeClr val="dk1"/>
          </a:lnRef>
          <a:fillRef idx="0">
            <a:schemeClr val="dk1"/>
          </a:fillRef>
          <a:effectRef idx="0">
            <a:schemeClr val="dk1"/>
          </a:effectRef>
          <a:fontRef idx="minor">
            <a:schemeClr val="tx1"/>
          </a:fontRef>
        </p:style>
      </p:cxnSp>
      <p:sp>
        <p:nvSpPr>
          <p:cNvPr id="176" name="TextBox 175"/>
          <p:cNvSpPr txBox="1"/>
          <p:nvPr/>
        </p:nvSpPr>
        <p:spPr>
          <a:xfrm>
            <a:off x="6042343" y="3409422"/>
            <a:ext cx="1645920" cy="408623"/>
          </a:xfrm>
          <a:prstGeom prst="roundRect">
            <a:avLst/>
          </a:prstGeom>
          <a:solidFill>
            <a:srgbClr val="EF1B23"/>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solidFill>
                  <a:schemeClr val="bg1"/>
                </a:solidFill>
              </a:rPr>
              <a:t>Interpolation</a:t>
            </a:r>
          </a:p>
        </p:txBody>
      </p:sp>
      <p:sp>
        <p:nvSpPr>
          <p:cNvPr id="177" name="TextBox 176"/>
          <p:cNvSpPr txBox="1"/>
          <p:nvPr/>
        </p:nvSpPr>
        <p:spPr>
          <a:xfrm>
            <a:off x="1501546" y="3409421"/>
            <a:ext cx="1645920" cy="408623"/>
          </a:xfrm>
          <a:prstGeom prst="roundRect">
            <a:avLst/>
          </a:prstGeom>
          <a:solidFill>
            <a:srgbClr val="EF1B23"/>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solidFill>
                  <a:schemeClr val="bg1"/>
                </a:solidFill>
              </a:rPr>
              <a:t>Coarsening</a:t>
            </a:r>
          </a:p>
        </p:txBody>
      </p:sp>
      <p:sp>
        <p:nvSpPr>
          <p:cNvPr id="18" name="TextBox 17"/>
          <p:cNvSpPr txBox="1"/>
          <p:nvPr/>
        </p:nvSpPr>
        <p:spPr>
          <a:xfrm>
            <a:off x="2590090" y="1059576"/>
            <a:ext cx="67197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a:t>Start</a:t>
            </a:r>
          </a:p>
        </p:txBody>
      </p:sp>
      <p:cxnSp>
        <p:nvCxnSpPr>
          <p:cNvPr id="20" name="Straight Arrow Connector 19"/>
          <p:cNvCxnSpPr>
            <a:stCxn id="18" idx="2"/>
          </p:cNvCxnSpPr>
          <p:nvPr/>
        </p:nvCxnSpPr>
        <p:spPr>
          <a:xfrm>
            <a:off x="2926080" y="1428908"/>
            <a:ext cx="0" cy="610357"/>
          </a:xfrm>
          <a:prstGeom prst="straightConnector1">
            <a:avLst/>
          </a:prstGeom>
          <a:ln w="25400">
            <a:headEnd type="none"/>
            <a:tailEnd type="triangle" w="lg" len="lg"/>
          </a:ln>
        </p:spPr>
        <p:style>
          <a:lnRef idx="1">
            <a:schemeClr val="dk1"/>
          </a:lnRef>
          <a:fillRef idx="0">
            <a:schemeClr val="dk1"/>
          </a:fillRef>
          <a:effectRef idx="0">
            <a:schemeClr val="dk1"/>
          </a:effectRef>
          <a:fontRef idx="minor">
            <a:schemeClr val="tx1"/>
          </a:fontRef>
        </p:style>
      </p:cxnSp>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4932" y="1329176"/>
            <a:ext cx="1028765" cy="1828800"/>
          </a:xfrm>
          <a:prstGeom prst="rect">
            <a:avLst/>
          </a:prstGeom>
        </p:spPr>
      </p:pic>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5386" y="2956229"/>
            <a:ext cx="1028764" cy="1828800"/>
          </a:xfrm>
          <a:prstGeom prst="rect">
            <a:avLst/>
          </a:prstGeom>
        </p:spPr>
      </p:pic>
      <p:sp>
        <p:nvSpPr>
          <p:cNvPr id="23" name="Date Placeholder 3">
            <a:extLst>
              <a:ext uri="{FF2B5EF4-FFF2-40B4-BE49-F238E27FC236}">
                <a16:creationId xmlns:a16="http://schemas.microsoft.com/office/drawing/2014/main" id="{B9C62A00-E792-477E-AB29-B4504CD097A7}"/>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37144659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9F17B-3687-459F-8DD2-E193F8B8B42D}"/>
              </a:ext>
            </a:extLst>
          </p:cNvPr>
          <p:cNvSpPr>
            <a:spLocks noGrp="1"/>
          </p:cNvSpPr>
          <p:nvPr>
            <p:ph type="title"/>
          </p:nvPr>
        </p:nvSpPr>
        <p:spPr/>
        <p:txBody>
          <a:bodyPr/>
          <a:lstStyle/>
          <a:p>
            <a:r>
              <a:rPr lang="en-US" dirty="0"/>
              <a:t>The </a:t>
            </a:r>
            <a:r>
              <a:rPr lang="en-US" dirty="0">
                <a:latin typeface="Consolas" panose="020B0609020204030204" pitchFamily="49" charset="0"/>
              </a:rPr>
              <a:t>coupler</a:t>
            </a:r>
            <a:r>
              <a:rPr lang="en-US" dirty="0"/>
              <a:t> utility</a:t>
            </a:r>
          </a:p>
        </p:txBody>
      </p:sp>
      <p:sp>
        <p:nvSpPr>
          <p:cNvPr id="3" name="Content Placeholder 2">
            <a:extLst>
              <a:ext uri="{FF2B5EF4-FFF2-40B4-BE49-F238E27FC236}">
                <a16:creationId xmlns:a16="http://schemas.microsoft.com/office/drawing/2014/main" id="{D39EBD75-CE00-4BD7-96E3-9EC3D7AAE49E}"/>
              </a:ext>
            </a:extLst>
          </p:cNvPr>
          <p:cNvSpPr>
            <a:spLocks noGrp="1"/>
          </p:cNvSpPr>
          <p:nvPr>
            <p:ph idx="1"/>
          </p:nvPr>
        </p:nvSpPr>
        <p:spPr/>
        <p:txBody>
          <a:bodyPr/>
          <a:lstStyle/>
          <a:p>
            <a:r>
              <a:rPr lang="en-US" sz="2000" dirty="0"/>
              <a:t>The coupler utility is the key program that enables (relatively) straight forward coupling of DPLR and NEQAIR:</a:t>
            </a:r>
          </a:p>
          <a:p>
            <a:pPr lvl="1"/>
            <a:r>
              <a:rPr lang="en-US" sz="1800" dirty="0"/>
              <a:t>Written mostly in Python 3, with some associated utilities written in Fortran</a:t>
            </a:r>
          </a:p>
          <a:p>
            <a:pPr lvl="1"/>
            <a:r>
              <a:rPr lang="en-US" sz="1800" dirty="0"/>
              <a:t>Automates data extraction, processing, and reformatting tasks</a:t>
            </a:r>
          </a:p>
          <a:p>
            <a:pPr lvl="1"/>
            <a:r>
              <a:rPr lang="en-US" sz="1800" dirty="0"/>
              <a:t>Tailors job execution scripts for running on the available HPC platform</a:t>
            </a:r>
          </a:p>
          <a:p>
            <a:pPr lvl="1"/>
            <a:r>
              <a:rPr lang="en-US" sz="1800" dirty="0"/>
              <a:t>Enables inspection/updating of the coupler pipeline as analysis proceeds</a:t>
            </a:r>
          </a:p>
          <a:p>
            <a:pPr>
              <a:spcBef>
                <a:spcPts val="1800"/>
              </a:spcBef>
            </a:pPr>
            <a:r>
              <a:rPr lang="en-US" sz="2000" dirty="0"/>
              <a:t>Build and Installation:</a:t>
            </a:r>
          </a:p>
          <a:p>
            <a:pPr lvl="1"/>
            <a:r>
              <a:rPr lang="en-US" sz="1800" dirty="0"/>
              <a:t>Coupler is fully integrated into the DPLR build system</a:t>
            </a:r>
          </a:p>
          <a:p>
            <a:pPr lvl="1"/>
            <a:r>
              <a:rPr lang="en-US" sz="1800" dirty="0"/>
              <a:t>Simply add “</a:t>
            </a:r>
            <a:r>
              <a:rPr lang="en-US" sz="1800" dirty="0">
                <a:latin typeface="Consolas" panose="020B0609020204030204" pitchFamily="49" charset="0"/>
              </a:rPr>
              <a:t>-DDPLR_WITH_COUPLER=ON</a:t>
            </a:r>
            <a:r>
              <a:rPr lang="en-US" sz="1800" dirty="0"/>
              <a:t>” to the list of command line arguments passed to </a:t>
            </a:r>
            <a:r>
              <a:rPr lang="en-US" sz="1800" dirty="0" err="1"/>
              <a:t>CMake</a:t>
            </a:r>
            <a:r>
              <a:rPr lang="en-US" sz="1800" dirty="0"/>
              <a:t>.</a:t>
            </a:r>
          </a:p>
          <a:p>
            <a:pPr lvl="1"/>
            <a:r>
              <a:rPr lang="en-US" sz="1800" dirty="0"/>
              <a:t>Requires the HDF5 library and Python 3.6+ with h5py module</a:t>
            </a:r>
          </a:p>
          <a:p>
            <a:pPr lvl="1"/>
            <a:r>
              <a:rPr lang="en-US" sz="1800" dirty="0"/>
              <a:t>See the DPLR manual for further details of the build</a:t>
            </a:r>
          </a:p>
          <a:p>
            <a:pPr lvl="1"/>
            <a:endParaRPr lang="en-US" sz="1800" dirty="0"/>
          </a:p>
          <a:p>
            <a:pPr lvl="1"/>
            <a:endParaRPr lang="en-US" dirty="0"/>
          </a:p>
        </p:txBody>
      </p:sp>
      <p:sp>
        <p:nvSpPr>
          <p:cNvPr id="5" name="Footer Placeholder 4">
            <a:extLst>
              <a:ext uri="{FF2B5EF4-FFF2-40B4-BE49-F238E27FC236}">
                <a16:creationId xmlns:a16="http://schemas.microsoft.com/office/drawing/2014/main" id="{D0611662-E68C-4305-A242-3B42ACE7E065}"/>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01642736-8DEE-4079-BD33-FD55568B2D8B}"/>
              </a:ext>
            </a:extLst>
          </p:cNvPr>
          <p:cNvSpPr>
            <a:spLocks noGrp="1"/>
          </p:cNvSpPr>
          <p:nvPr>
            <p:ph type="sldNum" sz="quarter" idx="4"/>
          </p:nvPr>
        </p:nvSpPr>
        <p:spPr/>
        <p:txBody>
          <a:bodyPr/>
          <a:lstStyle/>
          <a:p>
            <a:fld id="{73FCCCAE-C0A6-4BB7-B82B-AC74E56A11C4}" type="slidenum">
              <a:rPr lang="en-US" smtClean="0"/>
              <a:pPr/>
              <a:t>8</a:t>
            </a:fld>
            <a:endParaRPr lang="en-US" dirty="0"/>
          </a:p>
        </p:txBody>
      </p:sp>
      <p:sp>
        <p:nvSpPr>
          <p:cNvPr id="7" name="Date Placeholder 3">
            <a:extLst>
              <a:ext uri="{FF2B5EF4-FFF2-40B4-BE49-F238E27FC236}">
                <a16:creationId xmlns:a16="http://schemas.microsoft.com/office/drawing/2014/main" id="{41E01A16-199A-43AA-BA25-04C61E694AB9}"/>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225748755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D1B30-730C-40E0-ACB6-A8E9BDE981B4}"/>
              </a:ext>
            </a:extLst>
          </p:cNvPr>
          <p:cNvSpPr>
            <a:spLocks noGrp="1"/>
          </p:cNvSpPr>
          <p:nvPr>
            <p:ph type="title"/>
          </p:nvPr>
        </p:nvSpPr>
        <p:spPr/>
        <p:txBody>
          <a:bodyPr/>
          <a:lstStyle/>
          <a:p>
            <a:r>
              <a:rPr lang="en-US" dirty="0"/>
              <a:t>Subcommand Overview</a:t>
            </a:r>
          </a:p>
        </p:txBody>
      </p:sp>
      <p:pic>
        <p:nvPicPr>
          <p:cNvPr id="7" name="Content Placeholder 6">
            <a:extLst>
              <a:ext uri="{FF2B5EF4-FFF2-40B4-BE49-F238E27FC236}">
                <a16:creationId xmlns:a16="http://schemas.microsoft.com/office/drawing/2014/main" id="{6D6721BF-60CE-4D74-9B78-636A6CF661C9}"/>
              </a:ext>
            </a:extLst>
          </p:cNvPr>
          <p:cNvPicPr>
            <a:picLocks noGrp="1" noChangeAspect="1"/>
          </p:cNvPicPr>
          <p:nvPr>
            <p:ph idx="1"/>
          </p:nvPr>
        </p:nvPicPr>
        <p:blipFill>
          <a:blip r:embed="rId2"/>
          <a:stretch>
            <a:fillRect/>
          </a:stretch>
        </p:blipFill>
        <p:spPr>
          <a:xfrm>
            <a:off x="457200" y="1486082"/>
            <a:ext cx="8229600" cy="4339861"/>
          </a:xfrm>
          <a:prstGeom prst="rect">
            <a:avLst/>
          </a:prstGeom>
        </p:spPr>
      </p:pic>
      <p:sp>
        <p:nvSpPr>
          <p:cNvPr id="5" name="Footer Placeholder 4">
            <a:extLst>
              <a:ext uri="{FF2B5EF4-FFF2-40B4-BE49-F238E27FC236}">
                <a16:creationId xmlns:a16="http://schemas.microsoft.com/office/drawing/2014/main" id="{5252E4B5-F4C2-4AC4-939F-770462E73BD5}"/>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AE5797D2-A11F-4572-A688-362BA6AA8034}"/>
              </a:ext>
            </a:extLst>
          </p:cNvPr>
          <p:cNvSpPr>
            <a:spLocks noGrp="1"/>
          </p:cNvSpPr>
          <p:nvPr>
            <p:ph type="sldNum" sz="quarter" idx="4"/>
          </p:nvPr>
        </p:nvSpPr>
        <p:spPr/>
        <p:txBody>
          <a:bodyPr/>
          <a:lstStyle/>
          <a:p>
            <a:fld id="{73FCCCAE-C0A6-4BB7-B82B-AC74E56A11C4}" type="slidenum">
              <a:rPr lang="en-US" smtClean="0"/>
              <a:pPr/>
              <a:t>9</a:t>
            </a:fld>
            <a:endParaRPr lang="en-US" dirty="0"/>
          </a:p>
        </p:txBody>
      </p:sp>
      <p:sp>
        <p:nvSpPr>
          <p:cNvPr id="8" name="Date Placeholder 3">
            <a:extLst>
              <a:ext uri="{FF2B5EF4-FFF2-40B4-BE49-F238E27FC236}">
                <a16:creationId xmlns:a16="http://schemas.microsoft.com/office/drawing/2014/main" id="{7105AB1C-4627-4F5F-9BDB-FF21DBF6EF09}"/>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152145223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1C5F5-13F1-48E3-968D-FB2F5BB3245A}"/>
              </a:ext>
            </a:extLst>
          </p:cNvPr>
          <p:cNvSpPr>
            <a:spLocks noGrp="1"/>
          </p:cNvSpPr>
          <p:nvPr>
            <p:ph type="title"/>
          </p:nvPr>
        </p:nvSpPr>
        <p:spPr/>
        <p:txBody>
          <a:bodyPr/>
          <a:lstStyle/>
          <a:p>
            <a:r>
              <a:rPr lang="en-US" dirty="0"/>
              <a:t>Example Case: Fire II</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DDC0333-69B4-41A0-A82F-D20C00F98912}"/>
                  </a:ext>
                </a:extLst>
              </p:cNvPr>
              <p:cNvSpPr>
                <a:spLocks noGrp="1"/>
              </p:cNvSpPr>
              <p:nvPr>
                <p:ph idx="1"/>
              </p:nvPr>
            </p:nvSpPr>
            <p:spPr>
              <a:xfrm>
                <a:off x="304801" y="914402"/>
                <a:ext cx="5867400" cy="3953671"/>
              </a:xfrm>
              <a:noFill/>
            </p:spPr>
            <p:txBody>
              <a:bodyPr>
                <a:normAutofit/>
              </a:bodyPr>
              <a:lstStyle/>
              <a:p>
                <a:r>
                  <a:rPr lang="en-US" sz="2000" dirty="0"/>
                  <a:t>Fire II is a classic benchmark experiment from the Apollo program that made convective and radiative heating measurements in a regime of high thermochemical nonequilibrium.</a:t>
                </a:r>
              </a:p>
              <a:p>
                <a:pPr lvl="1"/>
                <a:r>
                  <a:rPr lang="en-US" sz="1600" dirty="0" err="1"/>
                  <a:t>Goulard</a:t>
                </a:r>
                <a:r>
                  <a:rPr lang="en-US" sz="1600" dirty="0"/>
                  <a:t> Number of </a:t>
                </a:r>
                <a14:m>
                  <m:oMath xmlns:m="http://schemas.openxmlformats.org/officeDocument/2006/math">
                    <m:r>
                      <m:rPr>
                        <m:sty m:val="p"/>
                      </m:rPr>
                      <a:rPr lang="en-US" sz="1600" b="0" i="0" smtClean="0">
                        <a:latin typeface="Cambria Math" panose="02040503050406030204" pitchFamily="18" charset="0"/>
                      </a:rPr>
                      <m:t>Γ</m:t>
                    </m:r>
                    <m:r>
                      <a:rPr lang="en-US" sz="1600" b="0" i="1" smtClean="0">
                        <a:latin typeface="Cambria Math" panose="02040503050406030204" pitchFamily="18" charset="0"/>
                      </a:rPr>
                      <m:t>≈0.03</m:t>
                    </m:r>
                  </m:oMath>
                </a14:m>
                <a:r>
                  <a:rPr lang="en-US" sz="1600" dirty="0"/>
                  <a:t> at 1636sec.</a:t>
                </a:r>
              </a:p>
              <a:p>
                <a:pPr>
                  <a:spcBef>
                    <a:spcPts val="1800"/>
                  </a:spcBef>
                </a:pPr>
                <a:r>
                  <a:rPr lang="en-US" sz="2000" dirty="0"/>
                  <a:t>This example will demonstrate how to use the DPLR-NEQAIR coupling process to arrive at an estimate of the non-adiabatic surface heating.</a:t>
                </a:r>
              </a:p>
              <a:p>
                <a:pPr>
                  <a:spcBef>
                    <a:spcPts val="1800"/>
                  </a:spcBef>
                </a:pPr>
                <a:r>
                  <a:rPr lang="en-US" sz="2000" dirty="0"/>
                  <a:t>To run the sample case yourself: </a:t>
                </a:r>
                <a:br>
                  <a:rPr lang="en-US" sz="2000" dirty="0"/>
                </a:br>
                <a:r>
                  <a:rPr lang="en-US" sz="2000" dirty="0">
                    <a:latin typeface="Consolas" panose="020B0609020204030204" pitchFamily="49" charset="0"/>
                  </a:rPr>
                  <a:t>	</a:t>
                </a:r>
                <a:r>
                  <a:rPr lang="en-US" sz="1800" dirty="0">
                    <a:latin typeface="Consolas" panose="020B0609020204030204" pitchFamily="49" charset="0"/>
                  </a:rPr>
                  <a:t>$ coupler sample </a:t>
                </a:r>
                <a:r>
                  <a:rPr lang="en-US" sz="1800" dirty="0" err="1">
                    <a:latin typeface="Consolas" panose="020B0609020204030204" pitchFamily="49" charset="0"/>
                  </a:rPr>
                  <a:t>fireII</a:t>
                </a:r>
                <a:endParaRPr lang="en-US" sz="2000" dirty="0">
                  <a:latin typeface="Consolas" panose="020B0609020204030204" pitchFamily="49" charset="0"/>
                </a:endParaRPr>
              </a:p>
            </p:txBody>
          </p:sp>
        </mc:Choice>
        <mc:Fallback>
          <p:sp>
            <p:nvSpPr>
              <p:cNvPr id="3" name="Content Placeholder 2">
                <a:extLst>
                  <a:ext uri="{FF2B5EF4-FFF2-40B4-BE49-F238E27FC236}">
                    <a16:creationId xmlns:a16="http://schemas.microsoft.com/office/drawing/2014/main" id="{1DDC0333-69B4-41A0-A82F-D20C00F98912}"/>
                  </a:ext>
                </a:extLst>
              </p:cNvPr>
              <p:cNvSpPr>
                <a:spLocks noGrp="1" noRot="1" noChangeAspect="1" noMove="1" noResize="1" noEditPoints="1" noAdjustHandles="1" noChangeArrowheads="1" noChangeShapeType="1" noTextEdit="1"/>
              </p:cNvSpPr>
              <p:nvPr>
                <p:ph idx="1"/>
              </p:nvPr>
            </p:nvSpPr>
            <p:spPr>
              <a:xfrm>
                <a:off x="304801" y="914402"/>
                <a:ext cx="5867400" cy="3953671"/>
              </a:xfrm>
              <a:blipFill>
                <a:blip r:embed="rId2"/>
                <a:stretch>
                  <a:fillRect l="-1350" t="-1695" r="-104"/>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302FA877-B12F-41E0-A97A-D66793706103}"/>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9F9635C8-133C-450B-B458-8264A631766E}"/>
              </a:ext>
            </a:extLst>
          </p:cNvPr>
          <p:cNvSpPr>
            <a:spLocks noGrp="1"/>
          </p:cNvSpPr>
          <p:nvPr>
            <p:ph type="sldNum" sz="quarter" idx="4"/>
          </p:nvPr>
        </p:nvSpPr>
        <p:spPr/>
        <p:txBody>
          <a:bodyPr/>
          <a:lstStyle/>
          <a:p>
            <a:fld id="{73FCCCAE-C0A6-4BB7-B82B-AC74E56A11C4}" type="slidenum">
              <a:rPr lang="en-US" smtClean="0"/>
              <a:pPr/>
              <a:t>10</a:t>
            </a:fld>
            <a:endParaRPr lang="en-US" dirty="0"/>
          </a:p>
        </p:txBody>
      </p:sp>
      <p:pic>
        <p:nvPicPr>
          <p:cNvPr id="7" name="Picture 6">
            <a:extLst>
              <a:ext uri="{FF2B5EF4-FFF2-40B4-BE49-F238E27FC236}">
                <a16:creationId xmlns:a16="http://schemas.microsoft.com/office/drawing/2014/main" id="{4064736F-31AE-425E-8A73-1BFEC1AC434A}"/>
              </a:ext>
            </a:extLst>
          </p:cNvPr>
          <p:cNvPicPr>
            <a:picLocks noChangeAspect="1"/>
          </p:cNvPicPr>
          <p:nvPr/>
        </p:nvPicPr>
        <p:blipFill>
          <a:blip r:embed="rId3"/>
          <a:stretch>
            <a:fillRect/>
          </a:stretch>
        </p:blipFill>
        <p:spPr>
          <a:xfrm>
            <a:off x="6300324" y="3501538"/>
            <a:ext cx="2743200" cy="3157870"/>
          </a:xfrm>
          <a:prstGeom prst="rect">
            <a:avLst/>
          </a:prstGeom>
        </p:spPr>
        <p:style>
          <a:lnRef idx="2">
            <a:schemeClr val="dk1"/>
          </a:lnRef>
          <a:fillRef idx="1">
            <a:schemeClr val="lt1"/>
          </a:fillRef>
          <a:effectRef idx="0">
            <a:schemeClr val="dk1"/>
          </a:effectRef>
          <a:fontRef idx="minor">
            <a:schemeClr val="dk1"/>
          </a:fontRef>
        </p:style>
      </p:pic>
      <p:pic>
        <p:nvPicPr>
          <p:cNvPr id="8" name="Picture 7">
            <a:extLst>
              <a:ext uri="{FF2B5EF4-FFF2-40B4-BE49-F238E27FC236}">
                <a16:creationId xmlns:a16="http://schemas.microsoft.com/office/drawing/2014/main" id="{F5A83B8C-A518-4FDF-A0C2-376488C26E99}"/>
              </a:ext>
            </a:extLst>
          </p:cNvPr>
          <p:cNvPicPr>
            <a:picLocks noChangeAspect="1"/>
          </p:cNvPicPr>
          <p:nvPr/>
        </p:nvPicPr>
        <p:blipFill>
          <a:blip r:embed="rId4"/>
          <a:stretch>
            <a:fillRect/>
          </a:stretch>
        </p:blipFill>
        <p:spPr>
          <a:xfrm>
            <a:off x="838200" y="4648200"/>
            <a:ext cx="4727100" cy="1812055"/>
          </a:xfrm>
          <a:prstGeom prst="rect">
            <a:avLst/>
          </a:prstGeom>
        </p:spPr>
      </p:pic>
      <p:pic>
        <p:nvPicPr>
          <p:cNvPr id="9" name="Picture 8">
            <a:extLst>
              <a:ext uri="{FF2B5EF4-FFF2-40B4-BE49-F238E27FC236}">
                <a16:creationId xmlns:a16="http://schemas.microsoft.com/office/drawing/2014/main" id="{CE5575BE-7E54-4E71-BB67-E777EF0159A8}"/>
              </a:ext>
            </a:extLst>
          </p:cNvPr>
          <p:cNvPicPr>
            <a:picLocks noChangeAspect="1"/>
          </p:cNvPicPr>
          <p:nvPr/>
        </p:nvPicPr>
        <p:blipFill>
          <a:blip r:embed="rId5"/>
          <a:stretch>
            <a:fillRect/>
          </a:stretch>
        </p:blipFill>
        <p:spPr>
          <a:xfrm>
            <a:off x="6300324" y="773470"/>
            <a:ext cx="2743200" cy="2640398"/>
          </a:xfrm>
          <a:prstGeom prst="rect">
            <a:avLst/>
          </a:prstGeom>
        </p:spPr>
        <p:style>
          <a:lnRef idx="2">
            <a:schemeClr val="dk1"/>
          </a:lnRef>
          <a:fillRef idx="1">
            <a:schemeClr val="lt1"/>
          </a:fillRef>
          <a:effectRef idx="0">
            <a:schemeClr val="dk1"/>
          </a:effectRef>
          <a:fontRef idx="minor">
            <a:schemeClr val="dk1"/>
          </a:fontRef>
        </p:style>
      </p:pic>
      <p:sp>
        <p:nvSpPr>
          <p:cNvPr id="10" name="Rectangle 9">
            <a:extLst>
              <a:ext uri="{FF2B5EF4-FFF2-40B4-BE49-F238E27FC236}">
                <a16:creationId xmlns:a16="http://schemas.microsoft.com/office/drawing/2014/main" id="{F8296064-25A5-4CB7-A5E7-F59847010748}"/>
              </a:ext>
            </a:extLst>
          </p:cNvPr>
          <p:cNvSpPr/>
          <p:nvPr/>
        </p:nvSpPr>
        <p:spPr>
          <a:xfrm>
            <a:off x="835500" y="5414332"/>
            <a:ext cx="4727100" cy="20054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Date Placeholder 3">
            <a:extLst>
              <a:ext uri="{FF2B5EF4-FFF2-40B4-BE49-F238E27FC236}">
                <a16:creationId xmlns:a16="http://schemas.microsoft.com/office/drawing/2014/main" id="{45017491-0E0F-47C9-BBEB-858D31859D19}"/>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320853144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315E-C402-4DC6-9709-942339B810EE}"/>
              </a:ext>
            </a:extLst>
          </p:cNvPr>
          <p:cNvSpPr>
            <a:spLocks noGrp="1"/>
          </p:cNvSpPr>
          <p:nvPr>
            <p:ph type="title"/>
          </p:nvPr>
        </p:nvSpPr>
        <p:spPr/>
        <p:txBody>
          <a:bodyPr/>
          <a:lstStyle/>
          <a:p>
            <a:r>
              <a:rPr lang="en-US" dirty="0"/>
              <a:t>Inputs</a:t>
            </a:r>
          </a:p>
        </p:txBody>
      </p:sp>
      <p:sp>
        <p:nvSpPr>
          <p:cNvPr id="3" name="Content Placeholder 2">
            <a:extLst>
              <a:ext uri="{FF2B5EF4-FFF2-40B4-BE49-F238E27FC236}">
                <a16:creationId xmlns:a16="http://schemas.microsoft.com/office/drawing/2014/main" id="{4CA370ED-7610-4108-AB7B-AB1C6779C9BA}"/>
              </a:ext>
            </a:extLst>
          </p:cNvPr>
          <p:cNvSpPr>
            <a:spLocks noGrp="1"/>
          </p:cNvSpPr>
          <p:nvPr>
            <p:ph idx="1"/>
          </p:nvPr>
        </p:nvSpPr>
        <p:spPr/>
        <p:txBody>
          <a:bodyPr/>
          <a:lstStyle/>
          <a:p>
            <a:r>
              <a:rPr lang="en-US" sz="2000" dirty="0"/>
              <a:t>Before starting the coupling process, the following inputs must be available:</a:t>
            </a:r>
          </a:p>
          <a:p>
            <a:pPr marL="233363" lvl="1" indent="0">
              <a:spcBef>
                <a:spcPts val="1800"/>
              </a:spcBef>
              <a:buNone/>
            </a:pPr>
            <a:r>
              <a:rPr lang="en-US" sz="1600" b="1" dirty="0"/>
              <a:t>Uncoupled DPLR Solution</a:t>
            </a:r>
            <a:r>
              <a:rPr lang="en-US" sz="1600" dirty="0"/>
              <a:t>: A </a:t>
            </a:r>
            <a:r>
              <a:rPr lang="en-US" sz="1600" dirty="0" err="1"/>
              <a:t>pgrx</a:t>
            </a:r>
            <a:r>
              <a:rPr lang="en-US" sz="1600" dirty="0"/>
              <a:t>/</a:t>
            </a:r>
            <a:r>
              <a:rPr lang="en-US" sz="1600" dirty="0" err="1"/>
              <a:t>pslx</a:t>
            </a:r>
            <a:r>
              <a:rPr lang="en-US" sz="1600" dirty="0"/>
              <a:t> pair defining the grid and flow field without radiation coupling. The grid should be aligned to the bow shock, with sufficient resolution to resolve the non-equilibrium region behind the shock.</a:t>
            </a:r>
          </a:p>
          <a:p>
            <a:pPr marL="233363" lvl="1" indent="0">
              <a:spcBef>
                <a:spcPts val="1800"/>
              </a:spcBef>
              <a:buNone/>
            </a:pPr>
            <a:r>
              <a:rPr lang="en-US" sz="1600" b="1" dirty="0"/>
              <a:t>DPLR Baseline Control File</a:t>
            </a:r>
            <a:r>
              <a:rPr lang="en-US" sz="1600" dirty="0"/>
              <a:t>: This defines the basic procedure for converging an uncoupled flow field from a “warm start”. For simple forebody flows, 3000-5000 iterations with CFL ramped from O(1) to O(1000) over the first ~1500 iterations works well. The coupler utility will manage all control flags related to radiation coupling.</a:t>
            </a:r>
          </a:p>
          <a:p>
            <a:pPr marL="233363" lvl="1" indent="0">
              <a:spcBef>
                <a:spcPts val="1800"/>
              </a:spcBef>
              <a:buNone/>
            </a:pPr>
            <a:r>
              <a:rPr lang="en-US" sz="1600" b="1" dirty="0"/>
              <a:t>NEQAIR Baseline Control File</a:t>
            </a:r>
            <a:r>
              <a:rPr lang="en-US" sz="1600" dirty="0"/>
              <a:t>: This defines the radiation physics model and solution method to be used for each 1D line of sight. Before proceeding with coupling, tests should be run on representative lines of sight to verify the relevant physics (e.g. band systems) are included with appropriate spectral resolution.</a:t>
            </a:r>
          </a:p>
          <a:p>
            <a:pPr marL="233363" lvl="1" indent="0">
              <a:spcBef>
                <a:spcPts val="1800"/>
              </a:spcBef>
              <a:buNone/>
            </a:pPr>
            <a:r>
              <a:rPr lang="en-US" sz="1600" b="1" dirty="0"/>
              <a:t>(Optional) POSTFLOW Control Files</a:t>
            </a:r>
            <a:r>
              <a:rPr lang="en-US" sz="1600" dirty="0"/>
              <a:t>: The coupler utility provides a hook to run user-supplied POSTFLOW inputs after each stage of the coupling process. This allows the user to extract data that can be used to help assess solution quality and convergence.</a:t>
            </a:r>
          </a:p>
          <a:p>
            <a:pPr marL="0" indent="0">
              <a:buNone/>
            </a:pPr>
            <a:endParaRPr lang="en-US" dirty="0"/>
          </a:p>
        </p:txBody>
      </p:sp>
      <p:sp>
        <p:nvSpPr>
          <p:cNvPr id="5" name="Footer Placeholder 4">
            <a:extLst>
              <a:ext uri="{FF2B5EF4-FFF2-40B4-BE49-F238E27FC236}">
                <a16:creationId xmlns:a16="http://schemas.microsoft.com/office/drawing/2014/main" id="{4067E224-A435-4070-89F1-DE4C07DED5C2}"/>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0C3601C3-FC03-4501-B699-51A337ED866A}"/>
              </a:ext>
            </a:extLst>
          </p:cNvPr>
          <p:cNvSpPr>
            <a:spLocks noGrp="1"/>
          </p:cNvSpPr>
          <p:nvPr>
            <p:ph type="sldNum" sz="quarter" idx="4"/>
          </p:nvPr>
        </p:nvSpPr>
        <p:spPr/>
        <p:txBody>
          <a:bodyPr/>
          <a:lstStyle/>
          <a:p>
            <a:fld id="{73FCCCAE-C0A6-4BB7-B82B-AC74E56A11C4}" type="slidenum">
              <a:rPr lang="en-US" smtClean="0"/>
              <a:pPr/>
              <a:t>11</a:t>
            </a:fld>
            <a:endParaRPr lang="en-US" dirty="0"/>
          </a:p>
        </p:txBody>
      </p:sp>
      <p:sp>
        <p:nvSpPr>
          <p:cNvPr id="9" name="Date Placeholder 3">
            <a:extLst>
              <a:ext uri="{FF2B5EF4-FFF2-40B4-BE49-F238E27FC236}">
                <a16:creationId xmlns:a16="http://schemas.microsoft.com/office/drawing/2014/main" id="{9F3649BA-CF0A-4254-8761-AE21B7C3C476}"/>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105094700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D00E0-4E74-4DF9-941A-FF651999494F}"/>
              </a:ext>
            </a:extLst>
          </p:cNvPr>
          <p:cNvSpPr>
            <a:spLocks noGrp="1"/>
          </p:cNvSpPr>
          <p:nvPr>
            <p:ph type="title"/>
          </p:nvPr>
        </p:nvSpPr>
        <p:spPr/>
        <p:txBody>
          <a:bodyPr/>
          <a:lstStyle/>
          <a:p>
            <a:r>
              <a:rPr lang="en-US" dirty="0"/>
              <a:t>Pipeline Configuration</a:t>
            </a:r>
          </a:p>
        </p:txBody>
      </p:sp>
      <p:sp>
        <p:nvSpPr>
          <p:cNvPr id="3" name="Content Placeholder 2">
            <a:extLst>
              <a:ext uri="{FF2B5EF4-FFF2-40B4-BE49-F238E27FC236}">
                <a16:creationId xmlns:a16="http://schemas.microsoft.com/office/drawing/2014/main" id="{8CC2CE06-38C3-4A40-9E67-874D5F206521}"/>
              </a:ext>
            </a:extLst>
          </p:cNvPr>
          <p:cNvSpPr>
            <a:spLocks noGrp="1"/>
          </p:cNvSpPr>
          <p:nvPr>
            <p:ph idx="1"/>
          </p:nvPr>
        </p:nvSpPr>
        <p:spPr/>
        <p:txBody>
          <a:bodyPr/>
          <a:lstStyle/>
          <a:p>
            <a:r>
              <a:rPr lang="en-US" sz="2000" dirty="0"/>
              <a:t>The coupler pipeline itself is configured via a single INI-style input file with six main sections:</a:t>
            </a:r>
          </a:p>
          <a:p>
            <a:pPr lvl="1"/>
            <a:r>
              <a:rPr lang="en-US" sz="1800" dirty="0">
                <a:latin typeface="Consolas" panose="020B0609020204030204" pitchFamily="49" charset="0"/>
              </a:rPr>
              <a:t>COUPLER_SETUP</a:t>
            </a:r>
          </a:p>
          <a:p>
            <a:pPr lvl="1"/>
            <a:r>
              <a:rPr lang="en-US" sz="1800" dirty="0">
                <a:latin typeface="Consolas" panose="020B0609020204030204" pitchFamily="49" charset="0"/>
              </a:rPr>
              <a:t>DPLR_SETUP</a:t>
            </a:r>
          </a:p>
          <a:p>
            <a:pPr lvl="1"/>
            <a:r>
              <a:rPr lang="en-US" sz="1800" dirty="0">
                <a:latin typeface="Consolas" panose="020B0609020204030204" pitchFamily="49" charset="0"/>
              </a:rPr>
              <a:t>NEQAIR_SETUP</a:t>
            </a:r>
          </a:p>
          <a:p>
            <a:pPr lvl="1"/>
            <a:r>
              <a:rPr lang="en-US" sz="1800" dirty="0">
                <a:latin typeface="Consolas" panose="020B0609020204030204" pitchFamily="49" charset="0"/>
              </a:rPr>
              <a:t>SYSTEM_SETUP</a:t>
            </a:r>
          </a:p>
          <a:p>
            <a:pPr lvl="1"/>
            <a:r>
              <a:rPr lang="en-US" sz="1800" dirty="0">
                <a:latin typeface="Consolas" panose="020B0609020204030204" pitchFamily="49" charset="0"/>
              </a:rPr>
              <a:t>OPTIONS</a:t>
            </a:r>
          </a:p>
          <a:p>
            <a:pPr lvl="1"/>
            <a:r>
              <a:rPr lang="en-US" sz="1800" dirty="0">
                <a:latin typeface="Consolas" panose="020B0609020204030204" pitchFamily="49" charset="0"/>
              </a:rPr>
              <a:t>*_BATCH</a:t>
            </a:r>
          </a:p>
          <a:p>
            <a:pPr lvl="2"/>
            <a:r>
              <a:rPr lang="en-US" sz="1600" dirty="0">
                <a:latin typeface="Consolas" panose="020B0609020204030204" pitchFamily="49" charset="0"/>
              </a:rPr>
              <a:t>e.g. DPLR_BATCH, NEQAIR_BATCH, etc.</a:t>
            </a:r>
          </a:p>
          <a:p>
            <a:pPr>
              <a:spcBef>
                <a:spcPts val="1800"/>
              </a:spcBef>
            </a:pPr>
            <a:r>
              <a:rPr lang="en-US" sz="2000" dirty="0">
                <a:latin typeface="+mj-lt"/>
              </a:rPr>
              <a:t>A detailed description of all key-value pairs that can appear in each section is provided in the manual. </a:t>
            </a:r>
          </a:p>
        </p:txBody>
      </p:sp>
      <p:sp>
        <p:nvSpPr>
          <p:cNvPr id="5" name="Footer Placeholder 4">
            <a:extLst>
              <a:ext uri="{FF2B5EF4-FFF2-40B4-BE49-F238E27FC236}">
                <a16:creationId xmlns:a16="http://schemas.microsoft.com/office/drawing/2014/main" id="{880F48E1-8873-4D16-8907-FCAEDE602DF6}"/>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04F571BA-49A9-4F53-8BAD-C27D15E66B13}"/>
              </a:ext>
            </a:extLst>
          </p:cNvPr>
          <p:cNvSpPr>
            <a:spLocks noGrp="1"/>
          </p:cNvSpPr>
          <p:nvPr>
            <p:ph type="sldNum" sz="quarter" idx="4"/>
          </p:nvPr>
        </p:nvSpPr>
        <p:spPr/>
        <p:txBody>
          <a:bodyPr/>
          <a:lstStyle/>
          <a:p>
            <a:fld id="{73FCCCAE-C0A6-4BB7-B82B-AC74E56A11C4}" type="slidenum">
              <a:rPr lang="en-US" smtClean="0"/>
              <a:pPr/>
              <a:t>12</a:t>
            </a:fld>
            <a:endParaRPr lang="en-US" dirty="0"/>
          </a:p>
        </p:txBody>
      </p:sp>
      <p:sp>
        <p:nvSpPr>
          <p:cNvPr id="7" name="Date Placeholder 3">
            <a:extLst>
              <a:ext uri="{FF2B5EF4-FFF2-40B4-BE49-F238E27FC236}">
                <a16:creationId xmlns:a16="http://schemas.microsoft.com/office/drawing/2014/main" id="{BF08BBFE-8570-47CD-8864-E3A2FC1DEA44}"/>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364820189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345BE-185C-4021-A198-453CE741FE22}"/>
              </a:ext>
            </a:extLst>
          </p:cNvPr>
          <p:cNvSpPr>
            <a:spLocks noGrp="1"/>
          </p:cNvSpPr>
          <p:nvPr>
            <p:ph type="title"/>
          </p:nvPr>
        </p:nvSpPr>
        <p:spPr/>
        <p:txBody>
          <a:bodyPr/>
          <a:lstStyle/>
          <a:p>
            <a:r>
              <a:rPr lang="en-US" dirty="0"/>
              <a:t>Pipeline Configuration</a:t>
            </a:r>
          </a:p>
        </p:txBody>
      </p:sp>
      <p:sp>
        <p:nvSpPr>
          <p:cNvPr id="5" name="Footer Placeholder 4">
            <a:extLst>
              <a:ext uri="{FF2B5EF4-FFF2-40B4-BE49-F238E27FC236}">
                <a16:creationId xmlns:a16="http://schemas.microsoft.com/office/drawing/2014/main" id="{2FA61932-23C2-4444-A96F-31EF2E79613D}"/>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A8D6BB0D-8939-44AF-BEA5-799965F57544}"/>
              </a:ext>
            </a:extLst>
          </p:cNvPr>
          <p:cNvSpPr>
            <a:spLocks noGrp="1"/>
          </p:cNvSpPr>
          <p:nvPr>
            <p:ph type="sldNum" sz="quarter" idx="4"/>
          </p:nvPr>
        </p:nvSpPr>
        <p:spPr/>
        <p:txBody>
          <a:bodyPr/>
          <a:lstStyle/>
          <a:p>
            <a:fld id="{73FCCCAE-C0A6-4BB7-B82B-AC74E56A11C4}" type="slidenum">
              <a:rPr lang="en-US" smtClean="0"/>
              <a:pPr/>
              <a:t>13</a:t>
            </a:fld>
            <a:endParaRPr lang="en-US" dirty="0"/>
          </a:p>
        </p:txBody>
      </p:sp>
      <p:pic>
        <p:nvPicPr>
          <p:cNvPr id="7" name="Picture 6">
            <a:extLst>
              <a:ext uri="{FF2B5EF4-FFF2-40B4-BE49-F238E27FC236}">
                <a16:creationId xmlns:a16="http://schemas.microsoft.com/office/drawing/2014/main" id="{FC74A89E-D779-41A0-930A-3AE4F2825186}"/>
              </a:ext>
            </a:extLst>
          </p:cNvPr>
          <p:cNvPicPr>
            <a:picLocks noChangeAspect="1"/>
          </p:cNvPicPr>
          <p:nvPr/>
        </p:nvPicPr>
        <p:blipFill rotWithShape="1">
          <a:blip r:embed="rId2"/>
          <a:srcRect r="32500"/>
          <a:stretch/>
        </p:blipFill>
        <p:spPr>
          <a:xfrm>
            <a:off x="1258330" y="990600"/>
            <a:ext cx="6477000" cy="4108666"/>
          </a:xfrm>
          <a:prstGeom prst="rect">
            <a:avLst/>
          </a:prstGeom>
        </p:spPr>
      </p:pic>
      <p:sp>
        <p:nvSpPr>
          <p:cNvPr id="9" name="Date Placeholder 3">
            <a:extLst>
              <a:ext uri="{FF2B5EF4-FFF2-40B4-BE49-F238E27FC236}">
                <a16:creationId xmlns:a16="http://schemas.microsoft.com/office/drawing/2014/main" id="{DC9EE7D7-2C05-410E-B3C5-907FA880AE84}"/>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332257262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0C11C-271D-4C88-836F-841D2EFE931A}"/>
              </a:ext>
            </a:extLst>
          </p:cNvPr>
          <p:cNvSpPr>
            <a:spLocks noGrp="1"/>
          </p:cNvSpPr>
          <p:nvPr>
            <p:ph type="title"/>
          </p:nvPr>
        </p:nvSpPr>
        <p:spPr/>
        <p:txBody>
          <a:bodyPr/>
          <a:lstStyle/>
          <a:p>
            <a:r>
              <a:rPr lang="en-US" dirty="0"/>
              <a:t>Pipeline Configuration</a:t>
            </a:r>
          </a:p>
        </p:txBody>
      </p:sp>
      <p:sp>
        <p:nvSpPr>
          <p:cNvPr id="5" name="Footer Placeholder 4">
            <a:extLst>
              <a:ext uri="{FF2B5EF4-FFF2-40B4-BE49-F238E27FC236}">
                <a16:creationId xmlns:a16="http://schemas.microsoft.com/office/drawing/2014/main" id="{235DCEDC-2A08-4AB6-A8B8-374272322C47}"/>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4F61F6BF-AC7F-4DA5-9419-51535EF96E86}"/>
              </a:ext>
            </a:extLst>
          </p:cNvPr>
          <p:cNvSpPr>
            <a:spLocks noGrp="1"/>
          </p:cNvSpPr>
          <p:nvPr>
            <p:ph type="sldNum" sz="quarter" idx="4"/>
          </p:nvPr>
        </p:nvSpPr>
        <p:spPr/>
        <p:txBody>
          <a:bodyPr/>
          <a:lstStyle/>
          <a:p>
            <a:fld id="{73FCCCAE-C0A6-4BB7-B82B-AC74E56A11C4}" type="slidenum">
              <a:rPr lang="en-US" smtClean="0"/>
              <a:pPr/>
              <a:t>14</a:t>
            </a:fld>
            <a:endParaRPr lang="en-US" dirty="0"/>
          </a:p>
        </p:txBody>
      </p:sp>
      <p:pic>
        <p:nvPicPr>
          <p:cNvPr id="7" name="Picture 6">
            <a:extLst>
              <a:ext uri="{FF2B5EF4-FFF2-40B4-BE49-F238E27FC236}">
                <a16:creationId xmlns:a16="http://schemas.microsoft.com/office/drawing/2014/main" id="{30196EAF-CD1F-48F9-B9AC-32FA75CFE903}"/>
              </a:ext>
            </a:extLst>
          </p:cNvPr>
          <p:cNvPicPr>
            <a:picLocks noChangeAspect="1"/>
          </p:cNvPicPr>
          <p:nvPr/>
        </p:nvPicPr>
        <p:blipFill rotWithShape="1">
          <a:blip r:embed="rId2"/>
          <a:srcRect r="25000"/>
          <a:stretch/>
        </p:blipFill>
        <p:spPr>
          <a:xfrm>
            <a:off x="1142999" y="914402"/>
            <a:ext cx="6858000" cy="5118232"/>
          </a:xfrm>
          <a:prstGeom prst="rect">
            <a:avLst/>
          </a:prstGeom>
        </p:spPr>
      </p:pic>
      <p:sp>
        <p:nvSpPr>
          <p:cNvPr id="8" name="Date Placeholder 3">
            <a:extLst>
              <a:ext uri="{FF2B5EF4-FFF2-40B4-BE49-F238E27FC236}">
                <a16:creationId xmlns:a16="http://schemas.microsoft.com/office/drawing/2014/main" id="{28922681-D807-466D-BD18-330E46BAE7D6}"/>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62627965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A2BD3-976A-4799-B7F3-2831F10AA5AC}"/>
              </a:ext>
            </a:extLst>
          </p:cNvPr>
          <p:cNvSpPr>
            <a:spLocks noGrp="1"/>
          </p:cNvSpPr>
          <p:nvPr>
            <p:ph type="title"/>
          </p:nvPr>
        </p:nvSpPr>
        <p:spPr/>
        <p:txBody>
          <a:bodyPr/>
          <a:lstStyle/>
          <a:p>
            <a:r>
              <a:rPr lang="en-US" dirty="0"/>
              <a:t>Pipeline Initialization</a:t>
            </a:r>
          </a:p>
        </p:txBody>
      </p:sp>
      <p:sp>
        <p:nvSpPr>
          <p:cNvPr id="3" name="Content Placeholder 2">
            <a:extLst>
              <a:ext uri="{FF2B5EF4-FFF2-40B4-BE49-F238E27FC236}">
                <a16:creationId xmlns:a16="http://schemas.microsoft.com/office/drawing/2014/main" id="{A3FC369E-05A1-43EB-86CD-67551A212248}"/>
              </a:ext>
            </a:extLst>
          </p:cNvPr>
          <p:cNvSpPr>
            <a:spLocks noGrp="1"/>
          </p:cNvSpPr>
          <p:nvPr>
            <p:ph idx="1"/>
          </p:nvPr>
        </p:nvSpPr>
        <p:spPr/>
        <p:txBody>
          <a:bodyPr>
            <a:normAutofit/>
          </a:bodyPr>
          <a:lstStyle/>
          <a:p>
            <a:r>
              <a:rPr lang="en-US" sz="2000" dirty="0"/>
              <a:t>Once the configuration is set, simply invoke the setup subcommand:</a:t>
            </a:r>
          </a:p>
          <a:p>
            <a:pPr marL="0" indent="0">
              <a:buNone/>
            </a:pPr>
            <a:r>
              <a:rPr lang="en-US" sz="2000" dirty="0"/>
              <a:t>	</a:t>
            </a:r>
            <a:r>
              <a:rPr lang="en-US" sz="1800" dirty="0">
                <a:latin typeface="Consolas" panose="020B0609020204030204" pitchFamily="49" charset="0"/>
              </a:rPr>
              <a:t>$ coupler setup –i &lt;</a:t>
            </a:r>
            <a:r>
              <a:rPr lang="en-US" sz="1800" dirty="0" err="1">
                <a:latin typeface="Consolas" panose="020B0609020204030204" pitchFamily="49" charset="0"/>
              </a:rPr>
              <a:t>config_file</a:t>
            </a:r>
            <a:r>
              <a:rPr lang="en-US" sz="1800" dirty="0">
                <a:latin typeface="Consolas" panose="020B0609020204030204" pitchFamily="49" charset="0"/>
              </a:rPr>
              <a:t>&gt;</a:t>
            </a:r>
            <a:endParaRPr lang="en-US" sz="2000" dirty="0">
              <a:latin typeface="Consolas" panose="020B0609020204030204" pitchFamily="49" charset="0"/>
            </a:endParaRPr>
          </a:p>
        </p:txBody>
      </p:sp>
      <p:sp>
        <p:nvSpPr>
          <p:cNvPr id="5" name="Footer Placeholder 4">
            <a:extLst>
              <a:ext uri="{FF2B5EF4-FFF2-40B4-BE49-F238E27FC236}">
                <a16:creationId xmlns:a16="http://schemas.microsoft.com/office/drawing/2014/main" id="{3D0F2CE1-A7F7-4F1C-999E-8806821262B1}"/>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11038F7E-AFCB-4565-B95A-AE1C0EA58E42}"/>
              </a:ext>
            </a:extLst>
          </p:cNvPr>
          <p:cNvSpPr>
            <a:spLocks noGrp="1"/>
          </p:cNvSpPr>
          <p:nvPr>
            <p:ph type="sldNum" sz="quarter" idx="4"/>
          </p:nvPr>
        </p:nvSpPr>
        <p:spPr/>
        <p:txBody>
          <a:bodyPr/>
          <a:lstStyle/>
          <a:p>
            <a:fld id="{73FCCCAE-C0A6-4BB7-B82B-AC74E56A11C4}" type="slidenum">
              <a:rPr lang="en-US" smtClean="0"/>
              <a:pPr/>
              <a:t>15</a:t>
            </a:fld>
            <a:endParaRPr lang="en-US" dirty="0"/>
          </a:p>
        </p:txBody>
      </p:sp>
      <p:pic>
        <p:nvPicPr>
          <p:cNvPr id="7" name="Picture 6">
            <a:extLst>
              <a:ext uri="{FF2B5EF4-FFF2-40B4-BE49-F238E27FC236}">
                <a16:creationId xmlns:a16="http://schemas.microsoft.com/office/drawing/2014/main" id="{F2C642BB-61FD-492B-9E0E-1F7A71E6C671}"/>
              </a:ext>
            </a:extLst>
          </p:cNvPr>
          <p:cNvPicPr>
            <a:picLocks noChangeAspect="1"/>
          </p:cNvPicPr>
          <p:nvPr/>
        </p:nvPicPr>
        <p:blipFill rotWithShape="1">
          <a:blip r:embed="rId2"/>
          <a:srcRect l="69632"/>
          <a:stretch/>
        </p:blipFill>
        <p:spPr>
          <a:xfrm>
            <a:off x="1037821" y="2218040"/>
            <a:ext cx="1893856" cy="2438400"/>
          </a:xfrm>
          <a:prstGeom prst="rect">
            <a:avLst/>
          </a:prstGeom>
        </p:spPr>
      </p:pic>
      <p:cxnSp>
        <p:nvCxnSpPr>
          <p:cNvPr id="11" name="Straight Connector 10">
            <a:extLst>
              <a:ext uri="{FF2B5EF4-FFF2-40B4-BE49-F238E27FC236}">
                <a16:creationId xmlns:a16="http://schemas.microsoft.com/office/drawing/2014/main" id="{5ACA7F5B-9ADC-4CCA-A9B8-2BE2B9615B2C}"/>
              </a:ext>
            </a:extLst>
          </p:cNvPr>
          <p:cNvCxnSpPr>
            <a:cxnSpLocks/>
          </p:cNvCxnSpPr>
          <p:nvPr/>
        </p:nvCxnSpPr>
        <p:spPr>
          <a:xfrm flipV="1">
            <a:off x="1752600" y="3807754"/>
            <a:ext cx="1447800" cy="2246"/>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Left Brace 11">
            <a:extLst>
              <a:ext uri="{FF2B5EF4-FFF2-40B4-BE49-F238E27FC236}">
                <a16:creationId xmlns:a16="http://schemas.microsoft.com/office/drawing/2014/main" id="{FFAFB9E4-F534-46B7-BDDB-864DD2CA6D6F}"/>
              </a:ext>
            </a:extLst>
          </p:cNvPr>
          <p:cNvSpPr/>
          <p:nvPr/>
        </p:nvSpPr>
        <p:spPr>
          <a:xfrm>
            <a:off x="3200400" y="1981200"/>
            <a:ext cx="381000" cy="4705066"/>
          </a:xfrm>
          <a:prstGeom prst="leftBrace">
            <a:avLst>
              <a:gd name="adj1" fmla="val 78422"/>
              <a:gd name="adj2" fmla="val 38821"/>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a:extLst>
              <a:ext uri="{FF2B5EF4-FFF2-40B4-BE49-F238E27FC236}">
                <a16:creationId xmlns:a16="http://schemas.microsoft.com/office/drawing/2014/main" id="{67F0C404-10AC-4C80-9E57-474E8C06F19F}"/>
              </a:ext>
            </a:extLst>
          </p:cNvPr>
          <p:cNvSpPr txBox="1"/>
          <p:nvPr/>
        </p:nvSpPr>
        <p:spPr>
          <a:xfrm>
            <a:off x="6256071" y="2077017"/>
            <a:ext cx="2882196" cy="523220"/>
          </a:xfrm>
          <a:prstGeom prst="rect">
            <a:avLst/>
          </a:prstGeom>
          <a:noFill/>
        </p:spPr>
        <p:txBody>
          <a:bodyPr wrap="square" rtlCol="0">
            <a:spAutoFit/>
          </a:bodyPr>
          <a:lstStyle/>
          <a:p>
            <a:r>
              <a:rPr lang="en-US" sz="1400" dirty="0">
                <a:latin typeface="Consolas" panose="020B0609020204030204" pitchFamily="49" charset="0"/>
              </a:rPr>
              <a:t>`</a:t>
            </a:r>
            <a:r>
              <a:rPr lang="en-US" sz="1400" dirty="0" err="1">
                <a:latin typeface="Consolas" panose="020B0609020204030204" pitchFamily="49" charset="0"/>
              </a:rPr>
              <a:t>qsub</a:t>
            </a:r>
            <a:r>
              <a:rPr lang="en-US" sz="1400" dirty="0">
                <a:latin typeface="Consolas" panose="020B0609020204030204" pitchFamily="49" charset="0"/>
              </a:rPr>
              <a:t> run_all.sh`</a:t>
            </a:r>
            <a:r>
              <a:rPr lang="en-US" sz="1400" dirty="0"/>
              <a:t> to manually submit all jobs in the run.</a:t>
            </a:r>
          </a:p>
        </p:txBody>
      </p:sp>
      <p:sp>
        <p:nvSpPr>
          <p:cNvPr id="21" name="TextBox 20">
            <a:extLst>
              <a:ext uri="{FF2B5EF4-FFF2-40B4-BE49-F238E27FC236}">
                <a16:creationId xmlns:a16="http://schemas.microsoft.com/office/drawing/2014/main" id="{91254B75-F225-4FA8-AEB7-843A9CCCE0E0}"/>
              </a:ext>
            </a:extLst>
          </p:cNvPr>
          <p:cNvSpPr txBox="1"/>
          <p:nvPr/>
        </p:nvSpPr>
        <p:spPr>
          <a:xfrm>
            <a:off x="6256071" y="2820897"/>
            <a:ext cx="2882196" cy="738664"/>
          </a:xfrm>
          <a:prstGeom prst="rect">
            <a:avLst/>
          </a:prstGeom>
          <a:noFill/>
        </p:spPr>
        <p:txBody>
          <a:bodyPr wrap="square" rtlCol="0">
            <a:spAutoFit/>
          </a:bodyPr>
          <a:lstStyle/>
          <a:p>
            <a:r>
              <a:rPr lang="en-US" sz="1400" dirty="0"/>
              <a:t>Where lines of sight are extracted, coarsened, grouped, interpolated, reassembled.</a:t>
            </a:r>
          </a:p>
        </p:txBody>
      </p:sp>
      <p:sp>
        <p:nvSpPr>
          <p:cNvPr id="22" name="TextBox 21">
            <a:extLst>
              <a:ext uri="{FF2B5EF4-FFF2-40B4-BE49-F238E27FC236}">
                <a16:creationId xmlns:a16="http://schemas.microsoft.com/office/drawing/2014/main" id="{34045FE2-259B-4513-ABF3-0226EB01FCBB}"/>
              </a:ext>
            </a:extLst>
          </p:cNvPr>
          <p:cNvSpPr txBox="1"/>
          <p:nvPr/>
        </p:nvSpPr>
        <p:spPr>
          <a:xfrm>
            <a:off x="6256071" y="3780221"/>
            <a:ext cx="2882196" cy="523220"/>
          </a:xfrm>
          <a:prstGeom prst="rect">
            <a:avLst/>
          </a:prstGeom>
          <a:noFill/>
        </p:spPr>
        <p:txBody>
          <a:bodyPr wrap="square" rtlCol="0">
            <a:spAutoFit/>
          </a:bodyPr>
          <a:lstStyle/>
          <a:p>
            <a:r>
              <a:rPr lang="en-US" sz="1400" dirty="0"/>
              <a:t>Where incoming DPLR solution is placed at the start of the run.</a:t>
            </a:r>
          </a:p>
        </p:txBody>
      </p:sp>
      <p:sp>
        <p:nvSpPr>
          <p:cNvPr id="23" name="TextBox 22">
            <a:extLst>
              <a:ext uri="{FF2B5EF4-FFF2-40B4-BE49-F238E27FC236}">
                <a16:creationId xmlns:a16="http://schemas.microsoft.com/office/drawing/2014/main" id="{706AE953-3800-4E64-9EEB-A1EE5D9B9F42}"/>
              </a:ext>
            </a:extLst>
          </p:cNvPr>
          <p:cNvSpPr txBox="1"/>
          <p:nvPr/>
        </p:nvSpPr>
        <p:spPr>
          <a:xfrm>
            <a:off x="6256071" y="4524101"/>
            <a:ext cx="2882196" cy="523220"/>
          </a:xfrm>
          <a:prstGeom prst="rect">
            <a:avLst/>
          </a:prstGeom>
          <a:noFill/>
        </p:spPr>
        <p:txBody>
          <a:bodyPr wrap="square" rtlCol="0">
            <a:spAutoFit/>
          </a:bodyPr>
          <a:lstStyle/>
          <a:p>
            <a:r>
              <a:rPr lang="en-US" sz="1400" dirty="0"/>
              <a:t>Where DPLR will be re-run with updated radiation source term. </a:t>
            </a:r>
          </a:p>
        </p:txBody>
      </p:sp>
      <p:sp>
        <p:nvSpPr>
          <p:cNvPr id="25" name="TextBox 24">
            <a:extLst>
              <a:ext uri="{FF2B5EF4-FFF2-40B4-BE49-F238E27FC236}">
                <a16:creationId xmlns:a16="http://schemas.microsoft.com/office/drawing/2014/main" id="{87A3D1EC-8964-47EA-AC19-A179DC40AF21}"/>
              </a:ext>
            </a:extLst>
          </p:cNvPr>
          <p:cNvSpPr txBox="1"/>
          <p:nvPr/>
        </p:nvSpPr>
        <p:spPr>
          <a:xfrm>
            <a:off x="6256071" y="5267980"/>
            <a:ext cx="2882196" cy="523220"/>
          </a:xfrm>
          <a:prstGeom prst="rect">
            <a:avLst/>
          </a:prstGeom>
          <a:noFill/>
        </p:spPr>
        <p:txBody>
          <a:bodyPr wrap="square" rtlCol="0">
            <a:spAutoFit/>
          </a:bodyPr>
          <a:lstStyle/>
          <a:p>
            <a:r>
              <a:rPr lang="en-US" sz="1400" dirty="0"/>
              <a:t>Where each NEQAIR batch job runs its assigned group of lines.</a:t>
            </a:r>
          </a:p>
        </p:txBody>
      </p:sp>
      <p:cxnSp>
        <p:nvCxnSpPr>
          <p:cNvPr id="33" name="Straight Arrow Connector 32">
            <a:extLst>
              <a:ext uri="{FF2B5EF4-FFF2-40B4-BE49-F238E27FC236}">
                <a16:creationId xmlns:a16="http://schemas.microsoft.com/office/drawing/2014/main" id="{637E5669-D279-42F6-BD9C-C8D03924E029}"/>
              </a:ext>
            </a:extLst>
          </p:cNvPr>
          <p:cNvCxnSpPr>
            <a:cxnSpLocks/>
            <a:endCxn id="20" idx="1"/>
          </p:cNvCxnSpPr>
          <p:nvPr/>
        </p:nvCxnSpPr>
        <p:spPr>
          <a:xfrm>
            <a:off x="5029200" y="2338627"/>
            <a:ext cx="1226871" cy="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B18E89F4-B343-499F-8425-A0062BDEFD7C}"/>
              </a:ext>
            </a:extLst>
          </p:cNvPr>
          <p:cNvCxnSpPr>
            <a:endCxn id="21" idx="1"/>
          </p:cNvCxnSpPr>
          <p:nvPr/>
        </p:nvCxnSpPr>
        <p:spPr>
          <a:xfrm>
            <a:off x="4800600" y="2514600"/>
            <a:ext cx="1455471" cy="675629"/>
          </a:xfrm>
          <a:prstGeom prst="bentConnector3">
            <a:avLst>
              <a:gd name="adj1" fmla="val 80023"/>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or: Elbow 45">
            <a:extLst>
              <a:ext uri="{FF2B5EF4-FFF2-40B4-BE49-F238E27FC236}">
                <a16:creationId xmlns:a16="http://schemas.microsoft.com/office/drawing/2014/main" id="{03AC1515-674B-471B-9F9A-ABD5F383BCCF}"/>
              </a:ext>
            </a:extLst>
          </p:cNvPr>
          <p:cNvCxnSpPr>
            <a:endCxn id="22" idx="1"/>
          </p:cNvCxnSpPr>
          <p:nvPr/>
        </p:nvCxnSpPr>
        <p:spPr>
          <a:xfrm>
            <a:off x="4724400" y="2743200"/>
            <a:ext cx="1531671" cy="1298631"/>
          </a:xfrm>
          <a:prstGeom prst="bentConnector3">
            <a:avLst>
              <a:gd name="adj1" fmla="val 69548"/>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nector: Elbow 47">
            <a:extLst>
              <a:ext uri="{FF2B5EF4-FFF2-40B4-BE49-F238E27FC236}">
                <a16:creationId xmlns:a16="http://schemas.microsoft.com/office/drawing/2014/main" id="{043F6033-429E-4C95-99F3-BEB92F13BB74}"/>
              </a:ext>
            </a:extLst>
          </p:cNvPr>
          <p:cNvCxnSpPr>
            <a:cxnSpLocks/>
            <a:endCxn id="23" idx="1"/>
          </p:cNvCxnSpPr>
          <p:nvPr/>
        </p:nvCxnSpPr>
        <p:spPr>
          <a:xfrm>
            <a:off x="4419603" y="2971802"/>
            <a:ext cx="1836468" cy="1813909"/>
          </a:xfrm>
          <a:prstGeom prst="bentConnector3">
            <a:avLst>
              <a:gd name="adj1" fmla="val 63219"/>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Connector: Elbow 51">
            <a:extLst>
              <a:ext uri="{FF2B5EF4-FFF2-40B4-BE49-F238E27FC236}">
                <a16:creationId xmlns:a16="http://schemas.microsoft.com/office/drawing/2014/main" id="{63460172-9107-4389-8879-421EB2F3F464}"/>
              </a:ext>
            </a:extLst>
          </p:cNvPr>
          <p:cNvCxnSpPr>
            <a:cxnSpLocks/>
            <a:endCxn id="25" idx="1"/>
          </p:cNvCxnSpPr>
          <p:nvPr/>
        </p:nvCxnSpPr>
        <p:spPr>
          <a:xfrm>
            <a:off x="3733802" y="3175415"/>
            <a:ext cx="2522269" cy="2354175"/>
          </a:xfrm>
          <a:prstGeom prst="bentConnector3">
            <a:avLst>
              <a:gd name="adj1" fmla="val 65079"/>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E2A2991-C136-4522-AA4F-2936472D62D6}"/>
              </a:ext>
            </a:extLst>
          </p:cNvPr>
          <p:cNvPicPr>
            <a:picLocks noChangeAspect="1"/>
          </p:cNvPicPr>
          <p:nvPr/>
        </p:nvPicPr>
        <p:blipFill rotWithShape="1">
          <a:blip r:embed="rId3"/>
          <a:srcRect l="77965"/>
          <a:stretch/>
        </p:blipFill>
        <p:spPr>
          <a:xfrm>
            <a:off x="3693340" y="1981200"/>
            <a:ext cx="1344116" cy="4705066"/>
          </a:xfrm>
          <a:prstGeom prst="rect">
            <a:avLst/>
          </a:prstGeom>
        </p:spPr>
      </p:pic>
      <p:sp>
        <p:nvSpPr>
          <p:cNvPr id="62" name="Rectangle 61">
            <a:extLst>
              <a:ext uri="{FF2B5EF4-FFF2-40B4-BE49-F238E27FC236}">
                <a16:creationId xmlns:a16="http://schemas.microsoft.com/office/drawing/2014/main" id="{8C9127ED-63EC-4B42-9AF5-E31CBB5A91F4}"/>
              </a:ext>
            </a:extLst>
          </p:cNvPr>
          <p:cNvSpPr/>
          <p:nvPr/>
        </p:nvSpPr>
        <p:spPr>
          <a:xfrm>
            <a:off x="1066800" y="3505200"/>
            <a:ext cx="685800" cy="101890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Date Placeholder 3">
            <a:extLst>
              <a:ext uri="{FF2B5EF4-FFF2-40B4-BE49-F238E27FC236}">
                <a16:creationId xmlns:a16="http://schemas.microsoft.com/office/drawing/2014/main" id="{51A40439-7504-438A-A96E-5D7C64EFB840}"/>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32556226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E2F2B-175E-4F56-9242-87CA90F97025}"/>
              </a:ext>
            </a:extLst>
          </p:cNvPr>
          <p:cNvSpPr>
            <a:spLocks noGrp="1"/>
          </p:cNvSpPr>
          <p:nvPr>
            <p:ph type="title"/>
          </p:nvPr>
        </p:nvSpPr>
        <p:spPr/>
        <p:txBody>
          <a:bodyPr/>
          <a:lstStyle/>
          <a:p>
            <a:r>
              <a:rPr lang="en-US" dirty="0"/>
              <a:t>Pipeline Initialization</a:t>
            </a:r>
          </a:p>
        </p:txBody>
      </p:sp>
      <p:sp>
        <p:nvSpPr>
          <p:cNvPr id="5" name="Footer Placeholder 4">
            <a:extLst>
              <a:ext uri="{FF2B5EF4-FFF2-40B4-BE49-F238E27FC236}">
                <a16:creationId xmlns:a16="http://schemas.microsoft.com/office/drawing/2014/main" id="{F2EB8369-97FB-48C4-BD8A-7E25E7D4D91B}"/>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9AC25F24-68C4-4A77-9393-9F60771F81EB}"/>
              </a:ext>
            </a:extLst>
          </p:cNvPr>
          <p:cNvSpPr>
            <a:spLocks noGrp="1"/>
          </p:cNvSpPr>
          <p:nvPr>
            <p:ph type="sldNum" sz="quarter" idx="4"/>
          </p:nvPr>
        </p:nvSpPr>
        <p:spPr/>
        <p:txBody>
          <a:bodyPr/>
          <a:lstStyle/>
          <a:p>
            <a:fld id="{73FCCCAE-C0A6-4BB7-B82B-AC74E56A11C4}" type="slidenum">
              <a:rPr lang="en-US" smtClean="0"/>
              <a:pPr/>
              <a:t>16</a:t>
            </a:fld>
            <a:endParaRPr lang="en-US" dirty="0"/>
          </a:p>
        </p:txBody>
      </p:sp>
      <p:pic>
        <p:nvPicPr>
          <p:cNvPr id="8" name="Picture 7">
            <a:extLst>
              <a:ext uri="{FF2B5EF4-FFF2-40B4-BE49-F238E27FC236}">
                <a16:creationId xmlns:a16="http://schemas.microsoft.com/office/drawing/2014/main" id="{CF45719C-911E-441A-A881-AF4D6FB057D4}"/>
              </a:ext>
            </a:extLst>
          </p:cNvPr>
          <p:cNvPicPr>
            <a:picLocks noChangeAspect="1"/>
          </p:cNvPicPr>
          <p:nvPr/>
        </p:nvPicPr>
        <p:blipFill>
          <a:blip r:embed="rId2"/>
          <a:stretch>
            <a:fillRect/>
          </a:stretch>
        </p:blipFill>
        <p:spPr>
          <a:xfrm>
            <a:off x="4800600" y="1405361"/>
            <a:ext cx="2981741" cy="1562318"/>
          </a:xfrm>
          <a:prstGeom prst="rect">
            <a:avLst/>
          </a:prstGeom>
        </p:spPr>
      </p:pic>
      <p:pic>
        <p:nvPicPr>
          <p:cNvPr id="9" name="Picture 8">
            <a:extLst>
              <a:ext uri="{FF2B5EF4-FFF2-40B4-BE49-F238E27FC236}">
                <a16:creationId xmlns:a16="http://schemas.microsoft.com/office/drawing/2014/main" id="{7CE2AF5E-39DD-45BD-AFA9-487A3F22C7BE}"/>
              </a:ext>
            </a:extLst>
          </p:cNvPr>
          <p:cNvPicPr>
            <a:picLocks noChangeAspect="1"/>
          </p:cNvPicPr>
          <p:nvPr/>
        </p:nvPicPr>
        <p:blipFill>
          <a:blip r:embed="rId3"/>
          <a:stretch>
            <a:fillRect/>
          </a:stretch>
        </p:blipFill>
        <p:spPr>
          <a:xfrm>
            <a:off x="4800600" y="3252645"/>
            <a:ext cx="1952898" cy="1381318"/>
          </a:xfrm>
          <a:prstGeom prst="rect">
            <a:avLst/>
          </a:prstGeom>
        </p:spPr>
      </p:pic>
      <p:pic>
        <p:nvPicPr>
          <p:cNvPr id="10" name="Picture 9">
            <a:extLst>
              <a:ext uri="{FF2B5EF4-FFF2-40B4-BE49-F238E27FC236}">
                <a16:creationId xmlns:a16="http://schemas.microsoft.com/office/drawing/2014/main" id="{7EC53957-CE83-4CAD-A3BA-E880FB03D42E}"/>
              </a:ext>
            </a:extLst>
          </p:cNvPr>
          <p:cNvPicPr>
            <a:picLocks noChangeAspect="1"/>
          </p:cNvPicPr>
          <p:nvPr/>
        </p:nvPicPr>
        <p:blipFill>
          <a:blip r:embed="rId4"/>
          <a:stretch>
            <a:fillRect/>
          </a:stretch>
        </p:blipFill>
        <p:spPr>
          <a:xfrm>
            <a:off x="4795837" y="4887210"/>
            <a:ext cx="1962424" cy="866896"/>
          </a:xfrm>
          <a:prstGeom prst="rect">
            <a:avLst/>
          </a:prstGeom>
        </p:spPr>
      </p:pic>
      <p:cxnSp>
        <p:nvCxnSpPr>
          <p:cNvPr id="12" name="Straight Arrow Connector 11">
            <a:extLst>
              <a:ext uri="{FF2B5EF4-FFF2-40B4-BE49-F238E27FC236}">
                <a16:creationId xmlns:a16="http://schemas.microsoft.com/office/drawing/2014/main" id="{A8BC0EC5-132F-42A5-97E9-EAA31BACB9BD}"/>
              </a:ext>
            </a:extLst>
          </p:cNvPr>
          <p:cNvCxnSpPr/>
          <p:nvPr/>
        </p:nvCxnSpPr>
        <p:spPr>
          <a:xfrm>
            <a:off x="2600741" y="1791706"/>
            <a:ext cx="2195096" cy="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B33CDC74-7F44-464E-B42C-252775DA0AA7}"/>
              </a:ext>
            </a:extLst>
          </p:cNvPr>
          <p:cNvCxnSpPr>
            <a:endCxn id="9" idx="1"/>
          </p:cNvCxnSpPr>
          <p:nvPr/>
        </p:nvCxnSpPr>
        <p:spPr>
          <a:xfrm>
            <a:off x="2448341" y="2215911"/>
            <a:ext cx="2352259" cy="1727393"/>
          </a:xfrm>
          <a:prstGeom prst="bentConnector3">
            <a:avLst>
              <a:gd name="adj1" fmla="val 7408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9D758FA5-90A1-4B02-AD99-DD5EB16C83DA}"/>
              </a:ext>
            </a:extLst>
          </p:cNvPr>
          <p:cNvCxnSpPr>
            <a:cxnSpLocks/>
            <a:endCxn id="10" idx="1"/>
          </p:cNvCxnSpPr>
          <p:nvPr/>
        </p:nvCxnSpPr>
        <p:spPr>
          <a:xfrm rot="16200000" flipH="1">
            <a:off x="2786198" y="3311019"/>
            <a:ext cx="2843150" cy="1176127"/>
          </a:xfrm>
          <a:prstGeom prst="bentConnector2">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B2DF914-D5CF-4565-B2CF-03510A721BA4}"/>
              </a:ext>
            </a:extLst>
          </p:cNvPr>
          <p:cNvCxnSpPr>
            <a:cxnSpLocks/>
          </p:cNvCxnSpPr>
          <p:nvPr/>
        </p:nvCxnSpPr>
        <p:spPr>
          <a:xfrm flipH="1">
            <a:off x="2847702" y="2477506"/>
            <a:ext cx="772006" cy="1"/>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AB899AD-0F00-421D-B241-C2E3E60F9A2D}"/>
              </a:ext>
            </a:extLst>
          </p:cNvPr>
          <p:cNvPicPr>
            <a:picLocks noChangeAspect="1"/>
          </p:cNvPicPr>
          <p:nvPr/>
        </p:nvPicPr>
        <p:blipFill rotWithShape="1">
          <a:blip r:embed="rId5"/>
          <a:srcRect l="77965"/>
          <a:stretch/>
        </p:blipFill>
        <p:spPr>
          <a:xfrm>
            <a:off x="1639685" y="1266439"/>
            <a:ext cx="1344116" cy="4705066"/>
          </a:xfrm>
          <a:prstGeom prst="rect">
            <a:avLst/>
          </a:prstGeom>
        </p:spPr>
      </p:pic>
      <p:sp>
        <p:nvSpPr>
          <p:cNvPr id="29" name="Date Placeholder 3">
            <a:extLst>
              <a:ext uri="{FF2B5EF4-FFF2-40B4-BE49-F238E27FC236}">
                <a16:creationId xmlns:a16="http://schemas.microsoft.com/office/drawing/2014/main" id="{683CDBED-4D6A-475C-B7E2-CE4EB34AADD2}"/>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378208270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9655-E117-4F19-B862-33E103FEADA9}"/>
              </a:ext>
            </a:extLst>
          </p:cNvPr>
          <p:cNvSpPr>
            <a:spLocks noGrp="1"/>
          </p:cNvSpPr>
          <p:nvPr>
            <p:ph type="title"/>
          </p:nvPr>
        </p:nvSpPr>
        <p:spPr/>
        <p:txBody>
          <a:bodyPr/>
          <a:lstStyle/>
          <a:p>
            <a:r>
              <a:rPr lang="en-US" dirty="0"/>
              <a:t>Run Submission</a:t>
            </a:r>
          </a:p>
        </p:txBody>
      </p:sp>
      <p:sp>
        <p:nvSpPr>
          <p:cNvPr id="3" name="Content Placeholder 2">
            <a:extLst>
              <a:ext uri="{FF2B5EF4-FFF2-40B4-BE49-F238E27FC236}">
                <a16:creationId xmlns:a16="http://schemas.microsoft.com/office/drawing/2014/main" id="{57CC09B1-1076-4ED9-9A80-7E693AAE1D29}"/>
              </a:ext>
            </a:extLst>
          </p:cNvPr>
          <p:cNvSpPr>
            <a:spLocks noGrp="1"/>
          </p:cNvSpPr>
          <p:nvPr>
            <p:ph idx="1"/>
          </p:nvPr>
        </p:nvSpPr>
        <p:spPr/>
        <p:txBody>
          <a:bodyPr>
            <a:normAutofit/>
          </a:bodyPr>
          <a:lstStyle/>
          <a:p>
            <a:r>
              <a:rPr lang="en-US" sz="2000" dirty="0"/>
              <a:t>To submit one or more runs:</a:t>
            </a:r>
          </a:p>
          <a:p>
            <a:pPr marL="0" indent="0">
              <a:buNone/>
            </a:pPr>
            <a:r>
              <a:rPr lang="en-US" sz="1800" dirty="0">
                <a:latin typeface="Consolas" panose="020B0609020204030204" pitchFamily="49" charset="0"/>
              </a:rPr>
              <a:t>	$ coupler submit run00 run01 …</a:t>
            </a:r>
          </a:p>
          <a:p>
            <a:pPr>
              <a:spcBef>
                <a:spcPts val="1800"/>
              </a:spcBef>
            </a:pPr>
            <a:r>
              <a:rPr lang="en-US" sz="2000" dirty="0">
                <a:latin typeface="+mj-lt"/>
              </a:rPr>
              <a:t>When a run is submitted, a multiple jobs will be submitted to the scheduler with </a:t>
            </a:r>
            <a:r>
              <a:rPr lang="en-US" sz="2000" u="sng" dirty="0">
                <a:latin typeface="+mj-lt"/>
              </a:rPr>
              <a:t>dependency specifications</a:t>
            </a:r>
            <a:r>
              <a:rPr lang="en-US" sz="2000" dirty="0">
                <a:latin typeface="+mj-lt"/>
              </a:rPr>
              <a:t>.</a:t>
            </a:r>
          </a:p>
          <a:p>
            <a:pPr lvl="1">
              <a:spcBef>
                <a:spcPts val="600"/>
              </a:spcBef>
            </a:pPr>
            <a:r>
              <a:rPr lang="en-US" sz="1600" dirty="0">
                <a:latin typeface="+mj-lt"/>
              </a:rPr>
              <a:t>Ensures, e.g., NEQAIR does not run until all lines of sight are generated, DPLR does not run before all NEQAIR jobs complete, etc.</a:t>
            </a:r>
          </a:p>
          <a:p>
            <a:pPr lvl="1">
              <a:spcBef>
                <a:spcPts val="600"/>
              </a:spcBef>
            </a:pPr>
            <a:r>
              <a:rPr lang="en-US" sz="1600" dirty="0">
                <a:latin typeface="+mj-lt"/>
              </a:rPr>
              <a:t>Similarly, ensures run01 only executed if run00 successful, etc.</a:t>
            </a:r>
          </a:p>
        </p:txBody>
      </p:sp>
      <p:sp>
        <p:nvSpPr>
          <p:cNvPr id="5" name="Footer Placeholder 4">
            <a:extLst>
              <a:ext uri="{FF2B5EF4-FFF2-40B4-BE49-F238E27FC236}">
                <a16:creationId xmlns:a16="http://schemas.microsoft.com/office/drawing/2014/main" id="{7FE25976-20FE-4A9F-AFFA-48930F26073B}"/>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07B35566-1B01-426D-82E5-45BADE5A5DC7}"/>
              </a:ext>
            </a:extLst>
          </p:cNvPr>
          <p:cNvSpPr>
            <a:spLocks noGrp="1"/>
          </p:cNvSpPr>
          <p:nvPr>
            <p:ph type="sldNum" sz="quarter" idx="4"/>
          </p:nvPr>
        </p:nvSpPr>
        <p:spPr/>
        <p:txBody>
          <a:bodyPr/>
          <a:lstStyle/>
          <a:p>
            <a:fld id="{73FCCCAE-C0A6-4BB7-B82B-AC74E56A11C4}" type="slidenum">
              <a:rPr lang="en-US" smtClean="0"/>
              <a:pPr/>
              <a:t>17</a:t>
            </a:fld>
            <a:endParaRPr lang="en-US" dirty="0"/>
          </a:p>
        </p:txBody>
      </p:sp>
      <p:pic>
        <p:nvPicPr>
          <p:cNvPr id="8" name="Picture 7">
            <a:extLst>
              <a:ext uri="{FF2B5EF4-FFF2-40B4-BE49-F238E27FC236}">
                <a16:creationId xmlns:a16="http://schemas.microsoft.com/office/drawing/2014/main" id="{6B7283DC-6E73-4953-B39F-2EBECFBCD1C6}"/>
              </a:ext>
            </a:extLst>
          </p:cNvPr>
          <p:cNvPicPr>
            <a:picLocks noChangeAspect="1"/>
          </p:cNvPicPr>
          <p:nvPr/>
        </p:nvPicPr>
        <p:blipFill>
          <a:blip r:embed="rId2"/>
          <a:stretch>
            <a:fillRect/>
          </a:stretch>
        </p:blipFill>
        <p:spPr>
          <a:xfrm>
            <a:off x="2038865" y="3505200"/>
            <a:ext cx="5066270" cy="2938332"/>
          </a:xfrm>
          <a:prstGeom prst="rect">
            <a:avLst/>
          </a:prstGeom>
        </p:spPr>
      </p:pic>
      <p:sp>
        <p:nvSpPr>
          <p:cNvPr id="9" name="Date Placeholder 3">
            <a:extLst>
              <a:ext uri="{FF2B5EF4-FFF2-40B4-BE49-F238E27FC236}">
                <a16:creationId xmlns:a16="http://schemas.microsoft.com/office/drawing/2014/main" id="{63A8B348-9447-4472-8ADD-207FFA29E12B}"/>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38637382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E5C83-2ABB-42C8-9BCD-D5E511B731A0}"/>
              </a:ext>
            </a:extLst>
          </p:cNvPr>
          <p:cNvSpPr>
            <a:spLocks noGrp="1"/>
          </p:cNvSpPr>
          <p:nvPr>
            <p:ph type="title"/>
          </p:nvPr>
        </p:nvSpPr>
        <p:spPr/>
        <p:txBody>
          <a:bodyPr/>
          <a:lstStyle/>
          <a:p>
            <a:r>
              <a:rPr lang="en-US" dirty="0"/>
              <a:t>Run Review</a:t>
            </a:r>
          </a:p>
        </p:txBody>
      </p:sp>
      <p:sp>
        <p:nvSpPr>
          <p:cNvPr id="3" name="Content Placeholder 2">
            <a:extLst>
              <a:ext uri="{FF2B5EF4-FFF2-40B4-BE49-F238E27FC236}">
                <a16:creationId xmlns:a16="http://schemas.microsoft.com/office/drawing/2014/main" id="{13851130-4C0E-46D6-8A0F-38092A4E2BF9}"/>
              </a:ext>
            </a:extLst>
          </p:cNvPr>
          <p:cNvSpPr>
            <a:spLocks noGrp="1"/>
          </p:cNvSpPr>
          <p:nvPr>
            <p:ph idx="1"/>
          </p:nvPr>
        </p:nvSpPr>
        <p:spPr/>
        <p:txBody>
          <a:bodyPr>
            <a:normAutofit/>
          </a:bodyPr>
          <a:lstStyle/>
          <a:p>
            <a:r>
              <a:rPr lang="en-US" sz="2000" dirty="0"/>
              <a:t>Principal mechanism for checking progress is </a:t>
            </a:r>
            <a:r>
              <a:rPr lang="en-US" sz="2000" dirty="0">
                <a:latin typeface="Consolas" panose="020B0609020204030204" pitchFamily="49" charset="0"/>
              </a:rPr>
              <a:t>`coupler status`</a:t>
            </a:r>
            <a:r>
              <a:rPr lang="en-US" sz="2000" dirty="0">
                <a:latin typeface="+mj-lt"/>
              </a:rPr>
              <a:t>:</a:t>
            </a:r>
          </a:p>
          <a:p>
            <a:pPr marL="0" indent="0">
              <a:buNone/>
            </a:pPr>
            <a:r>
              <a:rPr lang="en-US" sz="1800" dirty="0">
                <a:latin typeface="Consolas" panose="020B0609020204030204" pitchFamily="49" charset="0"/>
              </a:rPr>
              <a:t>	$ coupler status</a:t>
            </a:r>
          </a:p>
          <a:p>
            <a:pPr marL="0" indent="0">
              <a:buNone/>
            </a:pPr>
            <a:endParaRPr lang="en-US" sz="2000" dirty="0">
              <a:latin typeface="Consolas" panose="020B0609020204030204" pitchFamily="49" charset="0"/>
            </a:endParaRPr>
          </a:p>
          <a:p>
            <a:pPr marL="0" indent="0">
              <a:buNone/>
            </a:pPr>
            <a:endParaRPr lang="en-US" sz="2000" dirty="0">
              <a:latin typeface="Consolas" panose="020B0609020204030204" pitchFamily="49" charset="0"/>
            </a:endParaRPr>
          </a:p>
          <a:p>
            <a:pPr marL="0" indent="0">
              <a:buNone/>
            </a:pPr>
            <a:endParaRPr lang="en-US" sz="2000" dirty="0">
              <a:latin typeface="Consolas" panose="020B0609020204030204" pitchFamily="49" charset="0"/>
            </a:endParaRPr>
          </a:p>
          <a:p>
            <a:pPr marL="0" indent="0">
              <a:buNone/>
            </a:pPr>
            <a:r>
              <a:rPr lang="en-US" sz="1800" dirty="0">
                <a:latin typeface="Consolas" panose="020B0609020204030204" pitchFamily="49" charset="0"/>
              </a:rPr>
              <a:t>	$ coupler status run03</a:t>
            </a:r>
          </a:p>
        </p:txBody>
      </p:sp>
      <p:sp>
        <p:nvSpPr>
          <p:cNvPr id="5" name="Footer Placeholder 4">
            <a:extLst>
              <a:ext uri="{FF2B5EF4-FFF2-40B4-BE49-F238E27FC236}">
                <a16:creationId xmlns:a16="http://schemas.microsoft.com/office/drawing/2014/main" id="{B6E174BA-2F60-462D-A770-AA31DC045DB6}"/>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25CE0017-DABE-4D8F-9EDD-179069183C76}"/>
              </a:ext>
            </a:extLst>
          </p:cNvPr>
          <p:cNvSpPr>
            <a:spLocks noGrp="1"/>
          </p:cNvSpPr>
          <p:nvPr>
            <p:ph type="sldNum" sz="quarter" idx="4"/>
          </p:nvPr>
        </p:nvSpPr>
        <p:spPr/>
        <p:txBody>
          <a:bodyPr/>
          <a:lstStyle/>
          <a:p>
            <a:fld id="{73FCCCAE-C0A6-4BB7-B82B-AC74E56A11C4}" type="slidenum">
              <a:rPr lang="en-US" smtClean="0"/>
              <a:pPr/>
              <a:t>18</a:t>
            </a:fld>
            <a:endParaRPr lang="en-US" dirty="0"/>
          </a:p>
        </p:txBody>
      </p:sp>
      <p:pic>
        <p:nvPicPr>
          <p:cNvPr id="7" name="Picture 6">
            <a:extLst>
              <a:ext uri="{FF2B5EF4-FFF2-40B4-BE49-F238E27FC236}">
                <a16:creationId xmlns:a16="http://schemas.microsoft.com/office/drawing/2014/main" id="{0AAC3482-952B-47AD-A38F-7CB90ACA3513}"/>
              </a:ext>
            </a:extLst>
          </p:cNvPr>
          <p:cNvPicPr>
            <a:picLocks noChangeAspect="1"/>
          </p:cNvPicPr>
          <p:nvPr/>
        </p:nvPicPr>
        <p:blipFill>
          <a:blip r:embed="rId2"/>
          <a:stretch>
            <a:fillRect/>
          </a:stretch>
        </p:blipFill>
        <p:spPr>
          <a:xfrm>
            <a:off x="1447800" y="1752600"/>
            <a:ext cx="5906133" cy="1005035"/>
          </a:xfrm>
          <a:prstGeom prst="rect">
            <a:avLst/>
          </a:prstGeom>
        </p:spPr>
      </p:pic>
      <p:pic>
        <p:nvPicPr>
          <p:cNvPr id="8" name="Picture 7">
            <a:extLst>
              <a:ext uri="{FF2B5EF4-FFF2-40B4-BE49-F238E27FC236}">
                <a16:creationId xmlns:a16="http://schemas.microsoft.com/office/drawing/2014/main" id="{A1C2246D-028F-4F94-A0BF-7446506FAB1A}"/>
              </a:ext>
            </a:extLst>
          </p:cNvPr>
          <p:cNvPicPr>
            <a:picLocks noChangeAspect="1"/>
          </p:cNvPicPr>
          <p:nvPr/>
        </p:nvPicPr>
        <p:blipFill>
          <a:blip r:embed="rId3"/>
          <a:stretch>
            <a:fillRect/>
          </a:stretch>
        </p:blipFill>
        <p:spPr>
          <a:xfrm>
            <a:off x="1447800" y="3429000"/>
            <a:ext cx="4153525" cy="1143000"/>
          </a:xfrm>
          <a:prstGeom prst="rect">
            <a:avLst/>
          </a:prstGeom>
        </p:spPr>
      </p:pic>
      <p:pic>
        <p:nvPicPr>
          <p:cNvPr id="9" name="Picture 8">
            <a:extLst>
              <a:ext uri="{FF2B5EF4-FFF2-40B4-BE49-F238E27FC236}">
                <a16:creationId xmlns:a16="http://schemas.microsoft.com/office/drawing/2014/main" id="{FA93B796-B38D-4024-9774-702AB80A6306}"/>
              </a:ext>
            </a:extLst>
          </p:cNvPr>
          <p:cNvPicPr>
            <a:picLocks noChangeAspect="1"/>
          </p:cNvPicPr>
          <p:nvPr/>
        </p:nvPicPr>
        <p:blipFill>
          <a:blip r:embed="rId4"/>
          <a:stretch>
            <a:fillRect/>
          </a:stretch>
        </p:blipFill>
        <p:spPr>
          <a:xfrm>
            <a:off x="1447800" y="5052050"/>
            <a:ext cx="4153525" cy="1151283"/>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662F90E-55F2-46A7-AE8D-5D62D77088DB}"/>
                  </a:ext>
                </a:extLst>
              </p:cNvPr>
              <p:cNvSpPr txBox="1"/>
              <p:nvPr/>
            </p:nvSpPr>
            <p:spPr>
              <a:xfrm>
                <a:off x="3190153" y="4629790"/>
                <a:ext cx="32092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m:t>
                      </m:r>
                    </m:oMath>
                  </m:oMathPara>
                </a14:m>
                <a:endParaRPr lang="en-US" dirty="0"/>
              </a:p>
            </p:txBody>
          </p:sp>
        </mc:Choice>
        <mc:Fallback xmlns="">
          <p:sp>
            <p:nvSpPr>
              <p:cNvPr id="10" name="TextBox 9">
                <a:extLst>
                  <a:ext uri="{FF2B5EF4-FFF2-40B4-BE49-F238E27FC236}">
                    <a16:creationId xmlns:a16="http://schemas.microsoft.com/office/drawing/2014/main" id="{8662F90E-55F2-46A7-AE8D-5D62D77088DB}"/>
                  </a:ext>
                </a:extLst>
              </p:cNvPr>
              <p:cNvSpPr txBox="1">
                <a:spLocks noRot="1" noChangeAspect="1" noMove="1" noResize="1" noEditPoints="1" noAdjustHandles="1" noChangeArrowheads="1" noChangeShapeType="1" noTextEdit="1"/>
              </p:cNvSpPr>
              <p:nvPr/>
            </p:nvSpPr>
            <p:spPr>
              <a:xfrm>
                <a:off x="3190153" y="4629790"/>
                <a:ext cx="320922" cy="369332"/>
              </a:xfrm>
              <a:prstGeom prst="rect">
                <a:avLst/>
              </a:prstGeom>
              <a:blipFill>
                <a:blip r:embed="rId5"/>
                <a:stretch>
                  <a:fillRect/>
                </a:stretch>
              </a:blipFill>
            </p:spPr>
            <p:txBody>
              <a:bodyPr/>
              <a:lstStyle/>
              <a:p>
                <a:r>
                  <a:rPr lang="en-US">
                    <a:noFill/>
                  </a:rPr>
                  <a:t> </a:t>
                </a:r>
              </a:p>
            </p:txBody>
          </p:sp>
        </mc:Fallback>
      </mc:AlternateContent>
      <p:sp>
        <p:nvSpPr>
          <p:cNvPr id="11" name="Date Placeholder 3">
            <a:extLst>
              <a:ext uri="{FF2B5EF4-FFF2-40B4-BE49-F238E27FC236}">
                <a16:creationId xmlns:a16="http://schemas.microsoft.com/office/drawing/2014/main" id="{2742A974-AB7F-4C8D-BCD9-4C3A07BBF682}"/>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44206412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8CF2E-0C0B-40DD-B267-A6928992CCA0}"/>
              </a:ext>
            </a:extLst>
          </p:cNvPr>
          <p:cNvSpPr>
            <a:spLocks noGrp="1"/>
          </p:cNvSpPr>
          <p:nvPr>
            <p:ph type="title"/>
          </p:nvPr>
        </p:nvSpPr>
        <p:spPr/>
        <p:txBody>
          <a:bodyPr/>
          <a:lstStyle/>
          <a:p>
            <a:r>
              <a:rPr lang="en-US" dirty="0"/>
              <a:t>Run Review</a:t>
            </a:r>
          </a:p>
        </p:txBody>
      </p:sp>
      <p:sp>
        <p:nvSpPr>
          <p:cNvPr id="3" name="Content Placeholder 2">
            <a:extLst>
              <a:ext uri="{FF2B5EF4-FFF2-40B4-BE49-F238E27FC236}">
                <a16:creationId xmlns:a16="http://schemas.microsoft.com/office/drawing/2014/main" id="{25863378-03DF-460F-B4C8-1E6DD8A8EBB4}"/>
              </a:ext>
            </a:extLst>
          </p:cNvPr>
          <p:cNvSpPr>
            <a:spLocks noGrp="1"/>
          </p:cNvSpPr>
          <p:nvPr>
            <p:ph idx="1"/>
          </p:nvPr>
        </p:nvSpPr>
        <p:spPr/>
        <p:txBody>
          <a:bodyPr>
            <a:normAutofit/>
          </a:bodyPr>
          <a:lstStyle/>
          <a:p>
            <a:pPr marL="0" indent="0">
              <a:buNone/>
            </a:pPr>
            <a:r>
              <a:rPr lang="en-US" sz="1800" dirty="0">
                <a:latin typeface="Consolas" panose="020B0609020204030204" pitchFamily="49" charset="0"/>
              </a:rPr>
              <a:t>	$ coupler status run03/neqair032</a:t>
            </a:r>
          </a:p>
        </p:txBody>
      </p:sp>
      <p:sp>
        <p:nvSpPr>
          <p:cNvPr id="5" name="Footer Placeholder 4">
            <a:extLst>
              <a:ext uri="{FF2B5EF4-FFF2-40B4-BE49-F238E27FC236}">
                <a16:creationId xmlns:a16="http://schemas.microsoft.com/office/drawing/2014/main" id="{B48E794C-906F-4C71-A632-CC05E5E99980}"/>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396E7973-8D5C-4174-ABE4-259F89301BEE}"/>
              </a:ext>
            </a:extLst>
          </p:cNvPr>
          <p:cNvSpPr>
            <a:spLocks noGrp="1"/>
          </p:cNvSpPr>
          <p:nvPr>
            <p:ph type="sldNum" sz="quarter" idx="4"/>
          </p:nvPr>
        </p:nvSpPr>
        <p:spPr/>
        <p:txBody>
          <a:bodyPr/>
          <a:lstStyle/>
          <a:p>
            <a:fld id="{73FCCCAE-C0A6-4BB7-B82B-AC74E56A11C4}" type="slidenum">
              <a:rPr lang="en-US" smtClean="0"/>
              <a:pPr/>
              <a:t>19</a:t>
            </a:fld>
            <a:endParaRPr lang="en-US" dirty="0"/>
          </a:p>
        </p:txBody>
      </p:sp>
      <p:pic>
        <p:nvPicPr>
          <p:cNvPr id="7" name="Picture 6">
            <a:extLst>
              <a:ext uri="{FF2B5EF4-FFF2-40B4-BE49-F238E27FC236}">
                <a16:creationId xmlns:a16="http://schemas.microsoft.com/office/drawing/2014/main" id="{11114CB3-C73A-4A55-AC5B-6AD5752C3582}"/>
              </a:ext>
            </a:extLst>
          </p:cNvPr>
          <p:cNvPicPr>
            <a:picLocks noChangeAspect="1"/>
          </p:cNvPicPr>
          <p:nvPr/>
        </p:nvPicPr>
        <p:blipFill>
          <a:blip r:embed="rId2"/>
          <a:stretch>
            <a:fillRect/>
          </a:stretch>
        </p:blipFill>
        <p:spPr>
          <a:xfrm>
            <a:off x="1447800" y="1295401"/>
            <a:ext cx="5562600" cy="3418358"/>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ED75008-34C1-4682-A857-A7DB49A4707B}"/>
                  </a:ext>
                </a:extLst>
              </p:cNvPr>
              <p:cNvSpPr txBox="1"/>
              <p:nvPr/>
            </p:nvSpPr>
            <p:spPr>
              <a:xfrm>
                <a:off x="3901435" y="4757695"/>
                <a:ext cx="32092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m:t>
                      </m:r>
                    </m:oMath>
                  </m:oMathPara>
                </a14:m>
                <a:endParaRPr lang="en-US" dirty="0"/>
              </a:p>
            </p:txBody>
          </p:sp>
        </mc:Choice>
        <mc:Fallback xmlns="">
          <p:sp>
            <p:nvSpPr>
              <p:cNvPr id="8" name="TextBox 7">
                <a:extLst>
                  <a:ext uri="{FF2B5EF4-FFF2-40B4-BE49-F238E27FC236}">
                    <a16:creationId xmlns:a16="http://schemas.microsoft.com/office/drawing/2014/main" id="{EED75008-34C1-4682-A857-A7DB49A4707B}"/>
                  </a:ext>
                </a:extLst>
              </p:cNvPr>
              <p:cNvSpPr txBox="1">
                <a:spLocks noRot="1" noChangeAspect="1" noMove="1" noResize="1" noEditPoints="1" noAdjustHandles="1" noChangeArrowheads="1" noChangeShapeType="1" noTextEdit="1"/>
              </p:cNvSpPr>
              <p:nvPr/>
            </p:nvSpPr>
            <p:spPr>
              <a:xfrm>
                <a:off x="3901435" y="4757695"/>
                <a:ext cx="320922" cy="369332"/>
              </a:xfrm>
              <a:prstGeom prst="rect">
                <a:avLst/>
              </a:prstGeom>
              <a:blipFill>
                <a:blip r:embed="rId3"/>
                <a:stretch>
                  <a:fillRect/>
                </a:stretch>
              </a:blipFill>
            </p:spPr>
            <p:txBody>
              <a:bodyPr/>
              <a:lstStyle/>
              <a:p>
                <a:r>
                  <a:rPr lang="en-US">
                    <a:noFill/>
                  </a:rPr>
                  <a:t> </a:t>
                </a:r>
              </a:p>
            </p:txBody>
          </p:sp>
        </mc:Fallback>
      </mc:AlternateContent>
      <p:sp>
        <p:nvSpPr>
          <p:cNvPr id="9" name="Date Placeholder 3">
            <a:extLst>
              <a:ext uri="{FF2B5EF4-FFF2-40B4-BE49-F238E27FC236}">
                <a16:creationId xmlns:a16="http://schemas.microsoft.com/office/drawing/2014/main" id="{C18C17BC-B82D-492E-9395-71BEAF75DA8E}"/>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283044585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C0FBB-FFBE-4200-BA09-D33FC03D5A31}"/>
              </a:ext>
            </a:extLst>
          </p:cNvPr>
          <p:cNvSpPr>
            <a:spLocks noGrp="1"/>
          </p:cNvSpPr>
          <p:nvPr>
            <p:ph type="title"/>
          </p:nvPr>
        </p:nvSpPr>
        <p:spPr/>
        <p:txBody>
          <a:bodyPr/>
          <a:lstStyle/>
          <a:p>
            <a:r>
              <a:rPr lang="en-US" dirty="0"/>
              <a:t>Run Review</a:t>
            </a:r>
          </a:p>
        </p:txBody>
      </p:sp>
      <p:sp>
        <p:nvSpPr>
          <p:cNvPr id="3" name="Content Placeholder 2">
            <a:extLst>
              <a:ext uri="{FF2B5EF4-FFF2-40B4-BE49-F238E27FC236}">
                <a16:creationId xmlns:a16="http://schemas.microsoft.com/office/drawing/2014/main" id="{7889AAC0-5944-4978-89A5-0F699FFED3BF}"/>
              </a:ext>
            </a:extLst>
          </p:cNvPr>
          <p:cNvSpPr>
            <a:spLocks noGrp="1"/>
          </p:cNvSpPr>
          <p:nvPr>
            <p:ph idx="1"/>
          </p:nvPr>
        </p:nvSpPr>
        <p:spPr/>
        <p:txBody>
          <a:bodyPr>
            <a:normAutofit/>
          </a:bodyPr>
          <a:lstStyle/>
          <a:p>
            <a:r>
              <a:rPr lang="en-US" sz="2000" dirty="0"/>
              <a:t>At the end of each coupling cycle, several useful files are generated in the </a:t>
            </a:r>
            <a:r>
              <a:rPr lang="en-US" sz="2000" dirty="0">
                <a:latin typeface="Consolas" panose="020B0609020204030204" pitchFamily="49" charset="0"/>
              </a:rPr>
              <a:t>dplr01</a:t>
            </a:r>
            <a:r>
              <a:rPr lang="en-US" sz="2000" dirty="0"/>
              <a:t> directory:</a:t>
            </a:r>
          </a:p>
        </p:txBody>
      </p:sp>
      <p:sp>
        <p:nvSpPr>
          <p:cNvPr id="5" name="Footer Placeholder 4">
            <a:extLst>
              <a:ext uri="{FF2B5EF4-FFF2-40B4-BE49-F238E27FC236}">
                <a16:creationId xmlns:a16="http://schemas.microsoft.com/office/drawing/2014/main" id="{978805E8-4846-49F1-9666-BBF4C6F4531F}"/>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42704DDC-CDAA-442E-BFD9-80E27F848A0A}"/>
              </a:ext>
            </a:extLst>
          </p:cNvPr>
          <p:cNvSpPr>
            <a:spLocks noGrp="1"/>
          </p:cNvSpPr>
          <p:nvPr>
            <p:ph type="sldNum" sz="quarter" idx="4"/>
          </p:nvPr>
        </p:nvSpPr>
        <p:spPr/>
        <p:txBody>
          <a:bodyPr/>
          <a:lstStyle/>
          <a:p>
            <a:fld id="{73FCCCAE-C0A6-4BB7-B82B-AC74E56A11C4}" type="slidenum">
              <a:rPr lang="en-US" smtClean="0"/>
              <a:pPr/>
              <a:t>20</a:t>
            </a:fld>
            <a:endParaRPr lang="en-US" dirty="0"/>
          </a:p>
        </p:txBody>
      </p:sp>
      <p:pic>
        <p:nvPicPr>
          <p:cNvPr id="7" name="Picture 6">
            <a:extLst>
              <a:ext uri="{FF2B5EF4-FFF2-40B4-BE49-F238E27FC236}">
                <a16:creationId xmlns:a16="http://schemas.microsoft.com/office/drawing/2014/main" id="{AEC05295-FC72-46AC-8486-303E2AC3AF1A}"/>
              </a:ext>
            </a:extLst>
          </p:cNvPr>
          <p:cNvPicPr>
            <a:picLocks noChangeAspect="1"/>
          </p:cNvPicPr>
          <p:nvPr/>
        </p:nvPicPr>
        <p:blipFill>
          <a:blip r:embed="rId2"/>
          <a:stretch>
            <a:fillRect/>
          </a:stretch>
        </p:blipFill>
        <p:spPr>
          <a:xfrm>
            <a:off x="1371600" y="1697074"/>
            <a:ext cx="1959710" cy="4551326"/>
          </a:xfrm>
          <a:prstGeom prst="rect">
            <a:avLst/>
          </a:prstGeom>
        </p:spPr>
      </p:pic>
      <p:sp>
        <p:nvSpPr>
          <p:cNvPr id="8" name="TextBox 7">
            <a:extLst>
              <a:ext uri="{FF2B5EF4-FFF2-40B4-BE49-F238E27FC236}">
                <a16:creationId xmlns:a16="http://schemas.microsoft.com/office/drawing/2014/main" id="{17658450-03B0-44A9-B298-D3922DD46ECC}"/>
              </a:ext>
            </a:extLst>
          </p:cNvPr>
          <p:cNvSpPr txBox="1"/>
          <p:nvPr/>
        </p:nvSpPr>
        <p:spPr>
          <a:xfrm>
            <a:off x="4461758" y="4941408"/>
            <a:ext cx="3325910" cy="307777"/>
          </a:xfrm>
          <a:prstGeom prst="rect">
            <a:avLst/>
          </a:prstGeom>
          <a:noFill/>
        </p:spPr>
        <p:txBody>
          <a:bodyPr wrap="none" rtlCol="0">
            <a:spAutoFit/>
          </a:bodyPr>
          <a:lstStyle/>
          <a:p>
            <a:r>
              <a:rPr lang="en-US" sz="1400" dirty="0" err="1"/>
              <a:t>Tecplot</a:t>
            </a:r>
            <a:r>
              <a:rPr lang="en-US" sz="1400" dirty="0"/>
              <a:t> formatted radiative source term </a:t>
            </a:r>
          </a:p>
        </p:txBody>
      </p:sp>
      <p:sp>
        <p:nvSpPr>
          <p:cNvPr id="9" name="TextBox 8">
            <a:extLst>
              <a:ext uri="{FF2B5EF4-FFF2-40B4-BE49-F238E27FC236}">
                <a16:creationId xmlns:a16="http://schemas.microsoft.com/office/drawing/2014/main" id="{22D061D4-6A60-4C0E-A981-51888D3148FC}"/>
              </a:ext>
            </a:extLst>
          </p:cNvPr>
          <p:cNvSpPr txBox="1"/>
          <p:nvPr/>
        </p:nvSpPr>
        <p:spPr>
          <a:xfrm>
            <a:off x="4461758" y="1922697"/>
            <a:ext cx="2852063" cy="307777"/>
          </a:xfrm>
          <a:prstGeom prst="rect">
            <a:avLst/>
          </a:prstGeom>
          <a:noFill/>
        </p:spPr>
        <p:txBody>
          <a:bodyPr wrap="none" rtlCol="0">
            <a:spAutoFit/>
          </a:bodyPr>
          <a:lstStyle/>
          <a:p>
            <a:r>
              <a:rPr lang="en-US" sz="1400" dirty="0"/>
              <a:t>The usual DPLR convergence file</a:t>
            </a:r>
          </a:p>
        </p:txBody>
      </p:sp>
      <p:sp>
        <p:nvSpPr>
          <p:cNvPr id="10" name="TextBox 9">
            <a:extLst>
              <a:ext uri="{FF2B5EF4-FFF2-40B4-BE49-F238E27FC236}">
                <a16:creationId xmlns:a16="http://schemas.microsoft.com/office/drawing/2014/main" id="{5B0080BD-AB8E-4D4F-8507-41ADB346F8F3}"/>
              </a:ext>
            </a:extLst>
          </p:cNvPr>
          <p:cNvSpPr txBox="1"/>
          <p:nvPr/>
        </p:nvSpPr>
        <p:spPr>
          <a:xfrm>
            <a:off x="4461758" y="5351697"/>
            <a:ext cx="3178434" cy="307777"/>
          </a:xfrm>
          <a:prstGeom prst="rect">
            <a:avLst/>
          </a:prstGeom>
          <a:noFill/>
        </p:spPr>
        <p:txBody>
          <a:bodyPr wrap="none" rtlCol="0">
            <a:spAutoFit/>
          </a:bodyPr>
          <a:lstStyle/>
          <a:p>
            <a:r>
              <a:rPr lang="en-US" sz="1400" dirty="0" err="1"/>
              <a:t>Tecplot</a:t>
            </a:r>
            <a:r>
              <a:rPr lang="en-US" sz="1400" dirty="0"/>
              <a:t> formatted wall heating profiles</a:t>
            </a:r>
          </a:p>
        </p:txBody>
      </p:sp>
      <p:cxnSp>
        <p:nvCxnSpPr>
          <p:cNvPr id="12" name="Straight Arrow Connector 11">
            <a:extLst>
              <a:ext uri="{FF2B5EF4-FFF2-40B4-BE49-F238E27FC236}">
                <a16:creationId xmlns:a16="http://schemas.microsoft.com/office/drawing/2014/main" id="{7F2B95E2-DAE5-4180-B264-961948ADD8DE}"/>
              </a:ext>
            </a:extLst>
          </p:cNvPr>
          <p:cNvCxnSpPr>
            <a:cxnSpLocks/>
            <a:endCxn id="9" idx="1"/>
          </p:cNvCxnSpPr>
          <p:nvPr/>
        </p:nvCxnSpPr>
        <p:spPr>
          <a:xfrm>
            <a:off x="2743200" y="2076586"/>
            <a:ext cx="1718558" cy="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8798206-9749-4722-BFF8-6A02065B2934}"/>
              </a:ext>
            </a:extLst>
          </p:cNvPr>
          <p:cNvCxnSpPr/>
          <p:nvPr/>
        </p:nvCxnSpPr>
        <p:spPr>
          <a:xfrm>
            <a:off x="3124200" y="5126074"/>
            <a:ext cx="1371600" cy="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C0E2BED-CD1F-4AD2-B036-A95044DC65F0}"/>
              </a:ext>
            </a:extLst>
          </p:cNvPr>
          <p:cNvCxnSpPr>
            <a:cxnSpLocks/>
            <a:endCxn id="10" idx="1"/>
          </p:cNvCxnSpPr>
          <p:nvPr/>
        </p:nvCxnSpPr>
        <p:spPr>
          <a:xfrm>
            <a:off x="2819400" y="5502775"/>
            <a:ext cx="1642358" cy="2811"/>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9" name="Date Placeholder 3">
            <a:extLst>
              <a:ext uri="{FF2B5EF4-FFF2-40B4-BE49-F238E27FC236}">
                <a16:creationId xmlns:a16="http://schemas.microsoft.com/office/drawing/2014/main" id="{E8C1A8BC-B6E6-46BD-9F1A-50C649230DC8}"/>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207865299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9EB2D-0813-4B59-B4A3-BE5B663DCA29}"/>
              </a:ext>
            </a:extLst>
          </p:cNvPr>
          <p:cNvSpPr>
            <a:spLocks noGrp="1"/>
          </p:cNvSpPr>
          <p:nvPr>
            <p:ph type="title"/>
          </p:nvPr>
        </p:nvSpPr>
        <p:spPr/>
        <p:txBody>
          <a:bodyPr/>
          <a:lstStyle/>
          <a:p>
            <a:r>
              <a:rPr lang="en-US" dirty="0"/>
              <a:t>Sample Results</a:t>
            </a:r>
          </a:p>
        </p:txBody>
      </p:sp>
      <p:pic>
        <p:nvPicPr>
          <p:cNvPr id="8" name="Content Placeholder 7">
            <a:extLst>
              <a:ext uri="{FF2B5EF4-FFF2-40B4-BE49-F238E27FC236}">
                <a16:creationId xmlns:a16="http://schemas.microsoft.com/office/drawing/2014/main" id="{19CDC8AB-C18D-4A93-A12D-605D2C3A6B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6240" y="838200"/>
            <a:ext cx="7091519" cy="5401374"/>
          </a:xfrm>
        </p:spPr>
      </p:pic>
      <p:sp>
        <p:nvSpPr>
          <p:cNvPr id="5" name="Footer Placeholder 4">
            <a:extLst>
              <a:ext uri="{FF2B5EF4-FFF2-40B4-BE49-F238E27FC236}">
                <a16:creationId xmlns:a16="http://schemas.microsoft.com/office/drawing/2014/main" id="{0E84FF3C-7FA5-4968-B53B-81D285411965}"/>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8F631C47-14F7-4CC2-B178-B95804FD1EAA}"/>
              </a:ext>
            </a:extLst>
          </p:cNvPr>
          <p:cNvSpPr>
            <a:spLocks noGrp="1"/>
          </p:cNvSpPr>
          <p:nvPr>
            <p:ph type="sldNum" sz="quarter" idx="4"/>
          </p:nvPr>
        </p:nvSpPr>
        <p:spPr/>
        <p:txBody>
          <a:bodyPr/>
          <a:lstStyle/>
          <a:p>
            <a:fld id="{73FCCCAE-C0A6-4BB7-B82B-AC74E56A11C4}" type="slidenum">
              <a:rPr lang="en-US" smtClean="0"/>
              <a:pPr/>
              <a:t>21</a:t>
            </a:fld>
            <a:endParaRPr lang="en-US" dirty="0"/>
          </a:p>
        </p:txBody>
      </p:sp>
      <p:sp>
        <p:nvSpPr>
          <p:cNvPr id="9" name="Date Placeholder 3">
            <a:extLst>
              <a:ext uri="{FF2B5EF4-FFF2-40B4-BE49-F238E27FC236}">
                <a16:creationId xmlns:a16="http://schemas.microsoft.com/office/drawing/2014/main" id="{0CF69721-4FB3-4B2A-8A66-D8A5B63F3D22}"/>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184740041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427C5-54EC-4F26-9394-665552857EBC}"/>
              </a:ext>
            </a:extLst>
          </p:cNvPr>
          <p:cNvSpPr>
            <a:spLocks noGrp="1"/>
          </p:cNvSpPr>
          <p:nvPr>
            <p:ph type="title"/>
          </p:nvPr>
        </p:nvSpPr>
        <p:spPr/>
        <p:txBody>
          <a:bodyPr/>
          <a:lstStyle/>
          <a:p>
            <a:r>
              <a:rPr lang="en-US" dirty="0"/>
              <a:t>Sample Results</a:t>
            </a:r>
          </a:p>
        </p:txBody>
      </p:sp>
      <p:pic>
        <p:nvPicPr>
          <p:cNvPr id="8" name="Content Placeholder 7" descr="Diagram&#10;&#10;Description automatically generated">
            <a:extLst>
              <a:ext uri="{FF2B5EF4-FFF2-40B4-BE49-F238E27FC236}">
                <a16:creationId xmlns:a16="http://schemas.microsoft.com/office/drawing/2014/main" id="{A725BB87-3A30-460F-BC2B-37AED90E7A4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264" y="1449973"/>
            <a:ext cx="4323242" cy="3840480"/>
          </a:xfrm>
        </p:spPr>
      </p:pic>
      <p:sp>
        <p:nvSpPr>
          <p:cNvPr id="5" name="Footer Placeholder 4">
            <a:extLst>
              <a:ext uri="{FF2B5EF4-FFF2-40B4-BE49-F238E27FC236}">
                <a16:creationId xmlns:a16="http://schemas.microsoft.com/office/drawing/2014/main" id="{193EFE4F-0B41-4872-9154-86750E1C2BCF}"/>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38E61114-7097-435E-8FA9-193139624486}"/>
              </a:ext>
            </a:extLst>
          </p:cNvPr>
          <p:cNvSpPr>
            <a:spLocks noGrp="1"/>
          </p:cNvSpPr>
          <p:nvPr>
            <p:ph type="sldNum" sz="quarter" idx="4"/>
          </p:nvPr>
        </p:nvSpPr>
        <p:spPr/>
        <p:txBody>
          <a:bodyPr/>
          <a:lstStyle/>
          <a:p>
            <a:fld id="{73FCCCAE-C0A6-4BB7-B82B-AC74E56A11C4}" type="slidenum">
              <a:rPr lang="en-US" smtClean="0"/>
              <a:pPr/>
              <a:t>22</a:t>
            </a:fld>
            <a:endParaRPr lang="en-US" dirty="0"/>
          </a:p>
        </p:txBody>
      </p:sp>
      <p:pic>
        <p:nvPicPr>
          <p:cNvPr id="10" name="Picture 9" descr="A picture containing diagram&#10;&#10;Description automatically generated">
            <a:extLst>
              <a:ext uri="{FF2B5EF4-FFF2-40B4-BE49-F238E27FC236}">
                <a16:creationId xmlns:a16="http://schemas.microsoft.com/office/drawing/2014/main" id="{C8EE1C64-5C9E-404E-8594-175D1693E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8494" y="1449973"/>
            <a:ext cx="4323242" cy="3840480"/>
          </a:xfrm>
          <a:prstGeom prst="rect">
            <a:avLst/>
          </a:prstGeom>
        </p:spPr>
      </p:pic>
      <p:sp>
        <p:nvSpPr>
          <p:cNvPr id="11" name="Rectangle 10">
            <a:extLst>
              <a:ext uri="{FF2B5EF4-FFF2-40B4-BE49-F238E27FC236}">
                <a16:creationId xmlns:a16="http://schemas.microsoft.com/office/drawing/2014/main" id="{75BA1CCE-0817-47EF-A9DB-939060905BB6}"/>
              </a:ext>
            </a:extLst>
          </p:cNvPr>
          <p:cNvSpPr/>
          <p:nvPr/>
        </p:nvSpPr>
        <p:spPr>
          <a:xfrm>
            <a:off x="2114550" y="5638800"/>
            <a:ext cx="4914900" cy="7162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t>Convergence achieved in ~4 iterations. </a:t>
            </a:r>
          </a:p>
          <a:p>
            <a:pPr algn="ctr"/>
            <a:r>
              <a:rPr lang="en-US" sz="1600" dirty="0"/>
              <a:t>Radiative heat flux is the slowest to converge.</a:t>
            </a:r>
          </a:p>
        </p:txBody>
      </p:sp>
      <p:sp>
        <p:nvSpPr>
          <p:cNvPr id="12" name="Date Placeholder 3">
            <a:extLst>
              <a:ext uri="{FF2B5EF4-FFF2-40B4-BE49-F238E27FC236}">
                <a16:creationId xmlns:a16="http://schemas.microsoft.com/office/drawing/2014/main" id="{6100104C-76D6-4ABE-8379-323330C2493C}"/>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315855978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E5F38-6D98-4866-95DB-4FF76807EA2F}"/>
              </a:ext>
            </a:extLst>
          </p:cNvPr>
          <p:cNvSpPr>
            <a:spLocks noGrp="1"/>
          </p:cNvSpPr>
          <p:nvPr>
            <p:ph type="title"/>
          </p:nvPr>
        </p:nvSpPr>
        <p:spPr/>
        <p:txBody>
          <a:bodyPr/>
          <a:lstStyle/>
          <a:p>
            <a:r>
              <a:rPr lang="en-US" dirty="0"/>
              <a:t>Sample Results</a:t>
            </a:r>
          </a:p>
        </p:txBody>
      </p:sp>
      <p:pic>
        <p:nvPicPr>
          <p:cNvPr id="8" name="Content Placeholder 7" descr="Chart, line chart&#10;&#10;Description automatically generated">
            <a:extLst>
              <a:ext uri="{FF2B5EF4-FFF2-40B4-BE49-F238E27FC236}">
                <a16:creationId xmlns:a16="http://schemas.microsoft.com/office/drawing/2014/main" id="{B5275D29-AFB0-495A-993B-243FDFF41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8792" y="1447800"/>
            <a:ext cx="4389120" cy="3899002"/>
          </a:xfrm>
        </p:spPr>
      </p:pic>
      <p:sp>
        <p:nvSpPr>
          <p:cNvPr id="5" name="Footer Placeholder 4">
            <a:extLst>
              <a:ext uri="{FF2B5EF4-FFF2-40B4-BE49-F238E27FC236}">
                <a16:creationId xmlns:a16="http://schemas.microsoft.com/office/drawing/2014/main" id="{78C4B700-75BB-4F3A-9CC2-6125C6A60E69}"/>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B1B1C73E-B39F-469C-86CE-9A1077DE57F4}"/>
              </a:ext>
            </a:extLst>
          </p:cNvPr>
          <p:cNvSpPr>
            <a:spLocks noGrp="1"/>
          </p:cNvSpPr>
          <p:nvPr>
            <p:ph type="sldNum" sz="quarter" idx="4"/>
          </p:nvPr>
        </p:nvSpPr>
        <p:spPr/>
        <p:txBody>
          <a:bodyPr/>
          <a:lstStyle/>
          <a:p>
            <a:fld id="{73FCCCAE-C0A6-4BB7-B82B-AC74E56A11C4}" type="slidenum">
              <a:rPr lang="en-US" smtClean="0"/>
              <a:pPr/>
              <a:t>23</a:t>
            </a:fld>
            <a:endParaRPr lang="en-US" dirty="0"/>
          </a:p>
        </p:txBody>
      </p:sp>
      <p:pic>
        <p:nvPicPr>
          <p:cNvPr id="10" name="Picture 9">
            <a:extLst>
              <a:ext uri="{FF2B5EF4-FFF2-40B4-BE49-F238E27FC236}">
                <a16:creationId xmlns:a16="http://schemas.microsoft.com/office/drawing/2014/main" id="{ABB4BD64-6C83-456A-B07A-7A8E16EB69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6090" y="1447800"/>
            <a:ext cx="4389120" cy="3899002"/>
          </a:xfrm>
          <a:prstGeom prst="rect">
            <a:avLst/>
          </a:prstGeom>
        </p:spPr>
      </p:pic>
      <p:sp>
        <p:nvSpPr>
          <p:cNvPr id="11" name="Date Placeholder 3">
            <a:extLst>
              <a:ext uri="{FF2B5EF4-FFF2-40B4-BE49-F238E27FC236}">
                <a16:creationId xmlns:a16="http://schemas.microsoft.com/office/drawing/2014/main" id="{B766FD0B-EF46-470C-8924-BD9F2AF91E5C}"/>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296852079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E1EF90B-3D2C-41E3-B33E-BE1A72AA6526}"/>
              </a:ext>
            </a:extLst>
          </p:cNvPr>
          <p:cNvSpPr>
            <a:spLocks noGrp="1"/>
          </p:cNvSpPr>
          <p:nvPr>
            <p:ph type="title"/>
          </p:nvPr>
        </p:nvSpPr>
        <p:spPr/>
        <p:txBody>
          <a:bodyPr/>
          <a:lstStyle/>
          <a:p>
            <a:r>
              <a:rPr lang="en-US" dirty="0"/>
              <a:t>Questions?</a:t>
            </a:r>
          </a:p>
        </p:txBody>
      </p:sp>
      <p:sp>
        <p:nvSpPr>
          <p:cNvPr id="5" name="Footer Placeholder 4">
            <a:extLst>
              <a:ext uri="{FF2B5EF4-FFF2-40B4-BE49-F238E27FC236}">
                <a16:creationId xmlns:a16="http://schemas.microsoft.com/office/drawing/2014/main" id="{972A9A4A-7E25-43E2-8591-F4555BE34D86}"/>
              </a:ext>
            </a:extLst>
          </p:cNvPr>
          <p:cNvSpPr>
            <a:spLocks noGrp="1"/>
          </p:cNvSpPr>
          <p:nvPr>
            <p:ph type="ftr" sz="quarter" idx="3"/>
          </p:nvPr>
        </p:nvSpPr>
        <p:spPr/>
        <p:txBody>
          <a:bodyPr/>
          <a:lstStyle/>
          <a:p>
            <a:endParaRPr lang="en-US" dirty="0"/>
          </a:p>
        </p:txBody>
      </p:sp>
      <p:sp>
        <p:nvSpPr>
          <p:cNvPr id="6" name="Slide Number Placeholder 5">
            <a:extLst>
              <a:ext uri="{FF2B5EF4-FFF2-40B4-BE49-F238E27FC236}">
                <a16:creationId xmlns:a16="http://schemas.microsoft.com/office/drawing/2014/main" id="{B6B4A060-9B29-48A2-B304-C8F26B315DB0}"/>
              </a:ext>
            </a:extLst>
          </p:cNvPr>
          <p:cNvSpPr>
            <a:spLocks noGrp="1"/>
          </p:cNvSpPr>
          <p:nvPr>
            <p:ph type="sldNum" sz="quarter" idx="4"/>
          </p:nvPr>
        </p:nvSpPr>
        <p:spPr/>
        <p:txBody>
          <a:bodyPr/>
          <a:lstStyle/>
          <a:p>
            <a:fld id="{73FCCCAE-C0A6-4BB7-B82B-AC74E56A11C4}" type="slidenum">
              <a:rPr lang="en-US" smtClean="0"/>
              <a:pPr/>
              <a:t>24</a:t>
            </a:fld>
            <a:endParaRPr lang="en-US" dirty="0"/>
          </a:p>
        </p:txBody>
      </p:sp>
      <p:sp>
        <p:nvSpPr>
          <p:cNvPr id="9" name="Date Placeholder 3">
            <a:extLst>
              <a:ext uri="{FF2B5EF4-FFF2-40B4-BE49-F238E27FC236}">
                <a16:creationId xmlns:a16="http://schemas.microsoft.com/office/drawing/2014/main" id="{5C372BED-7CB3-4DA6-AC1C-D7FC92A1777E}"/>
              </a:ext>
            </a:extLst>
          </p:cNvPr>
          <p:cNvSpPr>
            <a:spLocks noGrp="1"/>
          </p:cNvSpPr>
          <p:nvPr>
            <p:ph type="dt" sz="half" idx="2"/>
          </p:nvPr>
        </p:nvSpPr>
        <p:spPr>
          <a:xfrm>
            <a:off x="457200" y="6538663"/>
            <a:ext cx="1602260" cy="158861"/>
          </a:xfrm>
        </p:spPr>
        <p:txBody>
          <a:bodyPr/>
          <a:lstStyle/>
          <a:p>
            <a:r>
              <a:rPr lang="en-US" dirty="0"/>
              <a:t>3 March 2021</a:t>
            </a:r>
          </a:p>
        </p:txBody>
      </p:sp>
    </p:spTree>
    <p:extLst>
      <p:ext uri="{BB962C8B-B14F-4D97-AF65-F5344CB8AC3E}">
        <p14:creationId xmlns:p14="http://schemas.microsoft.com/office/powerpoint/2010/main" val="2568151956"/>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1184601"/>
      </p:ext>
    </p:extLst>
  </p:cSld>
  <p:clrMapOvr>
    <a:masterClrMapping/>
  </p:clrMapOvr>
  <p:transition>
    <p:fade/>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10514</TotalTime>
  <Words>1281</Words>
  <Application>Microsoft Office PowerPoint</Application>
  <PresentationFormat>Letter Paper (8.5x11 in)</PresentationFormat>
  <Paragraphs>182</Paragraphs>
  <Slides>25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Cambria Math</vt:lpstr>
      <vt:lpstr>Consolas</vt:lpstr>
      <vt:lpstr>Wingdings</vt:lpstr>
      <vt:lpstr>Office Theme</vt:lpstr>
      <vt:lpstr>  DPLR-NEQAIR Coupler Tutorial</vt:lpstr>
      <vt:lpstr>Road Map</vt:lpstr>
      <vt:lpstr>Problem Statement</vt:lpstr>
      <vt:lpstr>Solution Process Overview</vt:lpstr>
      <vt:lpstr>Disclaimers</vt:lpstr>
      <vt:lpstr>Full Resolution Loosely Coupled</vt:lpstr>
      <vt:lpstr>Coarsened Loosely Coupled</vt:lpstr>
      <vt:lpstr>The coupler utility</vt:lpstr>
      <vt:lpstr>Subcommand Overview</vt:lpstr>
      <vt:lpstr>Example Case: Fire II</vt:lpstr>
      <vt:lpstr>Inputs</vt:lpstr>
      <vt:lpstr>Pipeline Configuration</vt:lpstr>
      <vt:lpstr>Pipeline Configuration</vt:lpstr>
      <vt:lpstr>Pipeline Configuration</vt:lpstr>
      <vt:lpstr>Pipeline Initialization</vt:lpstr>
      <vt:lpstr>Pipeline Initialization</vt:lpstr>
      <vt:lpstr>Run Submission</vt:lpstr>
      <vt:lpstr>Run Review</vt:lpstr>
      <vt:lpstr>Run Review</vt:lpstr>
      <vt:lpstr>Run Review</vt:lpstr>
      <vt:lpstr>Sample Results</vt:lpstr>
      <vt:lpstr>Sample Results</vt:lpstr>
      <vt:lpstr>Sample Results</vt:lpstr>
      <vt:lpstr>Questions?</vt:lpstr>
      <vt:lpstr>PowerPoint Presentation</vt:lpstr>
    </vt:vector>
  </TitlesOfParts>
  <Company>NASA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Squire, Thomas H. (ARC-TSM)</dc:creator>
  <cp:lastModifiedBy>Hill, Jeffrey P. (ARC-TSA)</cp:lastModifiedBy>
  <cp:revision>113</cp:revision>
  <dcterms:created xsi:type="dcterms:W3CDTF">2015-02-20T14:50:24Z</dcterms:created>
  <dcterms:modified xsi:type="dcterms:W3CDTF">2021-03-20T04:25:50Z</dcterms:modified>
</cp:coreProperties>
</file>