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0"/>
  </p:notesMasterIdLst>
  <p:sldIdLst>
    <p:sldId id="256" r:id="rId2"/>
    <p:sldId id="289" r:id="rId3"/>
    <p:sldId id="282" r:id="rId4"/>
    <p:sldId id="284" r:id="rId5"/>
    <p:sldId id="301" r:id="rId6"/>
    <p:sldId id="290" r:id="rId7"/>
    <p:sldId id="291" r:id="rId8"/>
    <p:sldId id="293" r:id="rId9"/>
    <p:sldId id="295" r:id="rId10"/>
    <p:sldId id="292" r:id="rId11"/>
    <p:sldId id="302" r:id="rId12"/>
    <p:sldId id="296" r:id="rId13"/>
    <p:sldId id="299" r:id="rId14"/>
    <p:sldId id="306" r:id="rId15"/>
    <p:sldId id="303" r:id="rId16"/>
    <p:sldId id="300" r:id="rId17"/>
    <p:sldId id="304" r:id="rId18"/>
    <p:sldId id="30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ungquist, Robert C. (KSC-UBG00)" initials="YRC(" lastIdx="7" clrIdx="0">
    <p:extLst>
      <p:ext uri="{19B8F6BF-5375-455C-9EA6-DF929625EA0E}">
        <p15:presenceInfo xmlns:p15="http://schemas.microsoft.com/office/powerpoint/2012/main" userId="S-1-5-21-330711430-3775241029-4075259233-479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86395" autoAdjust="0"/>
  </p:normalViewPr>
  <p:slideViewPr>
    <p:cSldViewPr snapToGrid="0">
      <p:cViewPr varScale="1">
        <p:scale>
          <a:sx n="104" d="100"/>
          <a:sy n="104" d="100"/>
        </p:scale>
        <p:origin x="1068" y="102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-10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E512B-D4C8-4A6C-90CE-DD8189EE934D}" type="datetimeFigureOut">
              <a:rPr lang="en-US" smtClean="0"/>
              <a:t>3/30/2021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E2CD8-E7A9-42F9-BEDF-5AD5E06F0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3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E2CD8-E7A9-42F9-BEDF-5AD5E06F02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79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r>
              <a:rPr lang="en-US" baseline="0" dirty="0" smtClean="0"/>
              <a:t> we are trying to </a:t>
            </a:r>
            <a:r>
              <a:rPr lang="en-US" baseline="0" dirty="0" err="1" smtClean="0"/>
              <a:t>solaunch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vehiclee</a:t>
            </a:r>
            <a:r>
              <a:rPr lang="en-US" baseline="0" dirty="0" smtClean="0"/>
              <a:t> is orbital debris and its creation</a:t>
            </a:r>
            <a:endParaRPr lang="en-US" dirty="0" smtClean="0"/>
          </a:p>
          <a:p>
            <a:r>
              <a:rPr lang="en-US" dirty="0" smtClean="0"/>
              <a:t>What is passivation and why is passivation…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E2CD8-E7A9-42F9-BEDF-5AD5E06F02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12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Over-discharge</a:t>
            </a:r>
            <a:r>
              <a:rPr lang="en-US" baseline="0" dirty="0" smtClean="0"/>
              <a:t> – there’s a lower limit specified by the manufacturer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E2CD8-E7A9-42F9-BEDF-5AD5E06F02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6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Isosceles Triangle 11"/>
          <p:cNvSpPr/>
          <p:nvPr userDrawn="1"/>
        </p:nvSpPr>
        <p:spPr>
          <a:xfrm rot="5400000">
            <a:off x="-1178553" y="1178557"/>
            <a:ext cx="3303035" cy="945931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 userDrawn="1"/>
        </p:nvSpPr>
        <p:spPr>
          <a:xfrm rot="5400000">
            <a:off x="-1089508" y="1089508"/>
            <a:ext cx="3069768" cy="890752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oid 13"/>
          <p:cNvSpPr/>
          <p:nvPr userDrawn="1"/>
        </p:nvSpPr>
        <p:spPr>
          <a:xfrm>
            <a:off x="10712669" y="6301740"/>
            <a:ext cx="599090" cy="556260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36991" y="6417962"/>
            <a:ext cx="533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0" i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B33F593-F91C-4B17-A3BC-AC5CE3A7CA9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10701338" y="6338888"/>
            <a:ext cx="128587" cy="5191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1196638" y="6386513"/>
            <a:ext cx="104775" cy="471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97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571" y="164684"/>
            <a:ext cx="10058400" cy="738156"/>
          </a:xfrm>
        </p:spPr>
        <p:txBody>
          <a:bodyPr>
            <a:normAutofit/>
          </a:bodyPr>
          <a:lstStyle>
            <a:lvl1pPr marL="0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18836" y="6442487"/>
            <a:ext cx="168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April</a:t>
            </a:r>
            <a:r>
              <a:rPr lang="en-US" baseline="0" dirty="0" smtClean="0">
                <a:solidFill>
                  <a:schemeClr val="accent1">
                    <a:lumMod val="75000"/>
                  </a:schemeClr>
                </a:solidFill>
              </a:rPr>
              <a:t> 7, 2021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150" y="224313"/>
            <a:ext cx="714375" cy="59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6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C8C39B41-D8B5-4052-B551-9B5525EAA8B6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3F593-F91C-4B17-A3BC-AC5CE3A7C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5147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D94136C-8742-45B2-AF27-D93DF72833A9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3F593-F91C-4B17-A3BC-AC5CE3A7C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650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33F593-F91C-4B17-A3BC-AC5CE3A7C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0983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C9CAD897-D46E-4AD2-BD9B-49DD3E64087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3F593-F91C-4B17-A3BC-AC5CE3A7C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2597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2E2D6473-DF6D-4702-B328-E0DD40540A4E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3F593-F91C-4B17-A3BC-AC5CE3A7C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825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E26F7E3A-B166-407D-9866-32884E7D5B37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3F593-F91C-4B17-A3BC-AC5CE3A7C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7369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593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16875"/>
            <a:ext cx="10058400" cy="524991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21762" y="86788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rapezoid 14"/>
          <p:cNvSpPr/>
          <p:nvPr userDrawn="1"/>
        </p:nvSpPr>
        <p:spPr>
          <a:xfrm>
            <a:off x="10712669" y="6301740"/>
            <a:ext cx="599090" cy="556260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8754" y="6417962"/>
            <a:ext cx="533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0" i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B33F593-F91C-4B17-A3BC-AC5CE3A7CA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Isosceles Triangle 15"/>
          <p:cNvSpPr/>
          <p:nvPr userDrawn="1"/>
        </p:nvSpPr>
        <p:spPr>
          <a:xfrm rot="5400000">
            <a:off x="-1178553" y="1178557"/>
            <a:ext cx="3303035" cy="945931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 userDrawn="1"/>
        </p:nvSpPr>
        <p:spPr>
          <a:xfrm rot="5400000">
            <a:off x="-1089508" y="1089508"/>
            <a:ext cx="3069768" cy="890752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10701338" y="6338888"/>
            <a:ext cx="128587" cy="5191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11196638" y="6386513"/>
            <a:ext cx="104775" cy="471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10736991" y="6417962"/>
            <a:ext cx="533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b="0" i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3F593-F91C-4B17-A3BC-AC5CE3A7CA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2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Considerations for Spacecraft Passivation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Mike Squire – Nasa Engineering and Safety Center</a:t>
            </a:r>
          </a:p>
          <a:p>
            <a:r>
              <a:rPr lang="en-US" dirty="0" smtClean="0"/>
              <a:t>Improving Space Operations Workshop</a:t>
            </a:r>
          </a:p>
          <a:p>
            <a:r>
              <a:rPr lang="en-US" dirty="0" smtClean="0"/>
              <a:t>April 7, 2021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97804" y="6429813"/>
            <a:ext cx="405146" cy="365125"/>
          </a:xfrm>
        </p:spPr>
        <p:txBody>
          <a:bodyPr/>
          <a:lstStyle/>
          <a:p>
            <a:pPr algn="ctr"/>
            <a:fld id="{5B33F593-F91C-4B17-A3BC-AC5CE3A7CA90}" type="slidenum">
              <a:rPr lang="en-US" smtClean="0"/>
              <a:pPr algn="ctr"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smtClean="0"/>
              <a:t>End </a:t>
            </a:r>
            <a:r>
              <a:rPr lang="en-US" dirty="0" smtClean="0"/>
              <a:t>of Mission (EOM) Passivation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8764" y="1117601"/>
            <a:ext cx="5972693" cy="488603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097280" y="1016875"/>
            <a:ext cx="4754880" cy="5249917"/>
          </a:xfrm>
        </p:spPr>
        <p:txBody>
          <a:bodyPr/>
          <a:lstStyle/>
          <a:p>
            <a:r>
              <a:rPr lang="en-US" dirty="0" smtClean="0"/>
              <a:t>Fragmentation</a:t>
            </a:r>
            <a:r>
              <a:rPr lang="en-US" baseline="0" dirty="0" smtClean="0"/>
              <a:t> products account</a:t>
            </a:r>
            <a:r>
              <a:rPr lang="en-US" dirty="0" smtClean="0"/>
              <a:t> for largest share of orbital debris</a:t>
            </a:r>
            <a:endParaRPr lang="en-US" dirty="0"/>
          </a:p>
          <a:p>
            <a:pPr lvl="1"/>
            <a:r>
              <a:rPr lang="en-US" dirty="0" smtClean="0"/>
              <a:t>Much from decommissioned spacecraft and spent launch vehicles</a:t>
            </a:r>
          </a:p>
          <a:p>
            <a:r>
              <a:rPr lang="en-US" dirty="0" smtClean="0"/>
              <a:t>Explosions/break-ups historically have created more debris than collisions</a:t>
            </a:r>
          </a:p>
          <a:p>
            <a:r>
              <a:rPr lang="en-US" dirty="0" smtClean="0"/>
              <a:t>Passivation = removal </a:t>
            </a:r>
            <a:r>
              <a:rPr lang="en-US" dirty="0" smtClean="0"/>
              <a:t>of stored energy from spacecraft </a:t>
            </a:r>
            <a:r>
              <a:rPr lang="en-US" dirty="0" smtClean="0"/>
              <a:t>systems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educe </a:t>
            </a:r>
            <a:r>
              <a:rPr lang="en-US" dirty="0" smtClean="0"/>
              <a:t>likelihood of energetic debris-producing events (e.g., explosions)</a:t>
            </a:r>
          </a:p>
          <a:p>
            <a:pPr lvl="1"/>
            <a:r>
              <a:rPr lang="en-US" dirty="0" smtClean="0"/>
              <a:t>Passivation may also reduce debris for smaller collisions</a:t>
            </a:r>
          </a:p>
          <a:p>
            <a:r>
              <a:rPr lang="en-US" dirty="0" smtClean="0"/>
              <a:t>NASA Engineering and Safety Center (NESC) study (2020) recommended guidelines for passivation</a:t>
            </a:r>
          </a:p>
          <a:p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0169237" y="5865091"/>
            <a:ext cx="16625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NASA Orbital Debris Program Office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0769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Break-up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016875"/>
            <a:ext cx="7880465" cy="5249917"/>
          </a:xfrm>
        </p:spPr>
        <p:txBody>
          <a:bodyPr/>
          <a:lstStyle/>
          <a:p>
            <a:r>
              <a:rPr lang="en-US" dirty="0" smtClean="0"/>
              <a:t>Defense Meteorological Satellite Program (DMSP) Weather Satellites</a:t>
            </a:r>
          </a:p>
          <a:p>
            <a:pPr lvl="1"/>
            <a:r>
              <a:rPr lang="en-US" dirty="0" smtClean="0"/>
              <a:t>4 out of 9 block 5D2 DMSP vehicles broke up on orbit</a:t>
            </a:r>
          </a:p>
          <a:p>
            <a:pPr lvl="1"/>
            <a:r>
              <a:rPr lang="en-US" dirty="0" smtClean="0"/>
              <a:t>Attributed to battery rupture caused by internal short</a:t>
            </a:r>
          </a:p>
          <a:p>
            <a:r>
              <a:rPr lang="en-US" dirty="0" smtClean="0"/>
              <a:t>NOAA-16 Weather Satellite</a:t>
            </a:r>
          </a:p>
          <a:p>
            <a:pPr lvl="1"/>
            <a:r>
              <a:rPr lang="en-US" dirty="0" smtClean="0"/>
              <a:t>Decommissioned in orbit in 2014</a:t>
            </a:r>
          </a:p>
          <a:p>
            <a:pPr lvl="1"/>
            <a:r>
              <a:rPr lang="en-US" dirty="0" smtClean="0"/>
              <a:t>Break-up </a:t>
            </a:r>
            <a:r>
              <a:rPr lang="en-US" dirty="0" smtClean="0"/>
              <a:t>in November 2015</a:t>
            </a:r>
          </a:p>
          <a:p>
            <a:pPr lvl="1"/>
            <a:r>
              <a:rPr lang="en-US" dirty="0" smtClean="0"/>
              <a:t>Attributed to battery rupture caused by overcharging</a:t>
            </a:r>
          </a:p>
          <a:p>
            <a:r>
              <a:rPr lang="en-US" dirty="0" smtClean="0"/>
              <a:t>Delta 62 Upper Stage</a:t>
            </a:r>
          </a:p>
          <a:p>
            <a:pPr lvl="1"/>
            <a:r>
              <a:rPr lang="en-US" dirty="0" smtClean="0"/>
              <a:t>Break-up </a:t>
            </a:r>
            <a:r>
              <a:rPr lang="en-US" dirty="0" smtClean="0"/>
              <a:t>in 1973</a:t>
            </a:r>
          </a:p>
          <a:p>
            <a:pPr lvl="1"/>
            <a:r>
              <a:rPr lang="en-US" dirty="0" smtClean="0"/>
              <a:t>Attributed to breach in common bulkhead leading to propellant mixing</a:t>
            </a:r>
          </a:p>
          <a:p>
            <a:pPr lvl="1"/>
            <a:r>
              <a:rPr lang="en-US" dirty="0" smtClean="0"/>
              <a:t>Other Delta I/II upper stage break-ups recorded</a:t>
            </a:r>
          </a:p>
          <a:p>
            <a:r>
              <a:rPr lang="en-US" dirty="0" smtClean="0"/>
              <a:t>Russian Proton </a:t>
            </a:r>
            <a:r>
              <a:rPr lang="en-US" dirty="0" smtClean="0"/>
              <a:t>Fourth</a:t>
            </a:r>
            <a:r>
              <a:rPr lang="en-US" dirty="0" smtClean="0"/>
              <a:t> </a:t>
            </a:r>
            <a:r>
              <a:rPr lang="en-US" dirty="0" smtClean="0"/>
              <a:t>Stage SOZ Motors</a:t>
            </a:r>
          </a:p>
          <a:p>
            <a:pPr lvl="1"/>
            <a:r>
              <a:rPr lang="en-US" dirty="0" smtClean="0"/>
              <a:t>~50 known fragmentations</a:t>
            </a:r>
          </a:p>
          <a:p>
            <a:pPr lvl="1"/>
            <a:r>
              <a:rPr lang="en-US" dirty="0" smtClean="0"/>
              <a:t>Attributed to overpressurization of residual propellant of mixing due to breach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1028" name="Picture 4" descr="What's next for Air Force weather satellites? - Space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411" y="1416951"/>
            <a:ext cx="3877536" cy="213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SOZ unit with its 11D79 engine - Photo: RSC Energia/Kosmonavtika.com via NASA Orbital Debris Quarterly Ne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338" y="3879234"/>
            <a:ext cx="2497511" cy="215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7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 of Passivation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NASA</a:t>
            </a:r>
            <a:r>
              <a:rPr lang="en-US" baseline="0" dirty="0" smtClean="0"/>
              <a:t> Standards</a:t>
            </a:r>
          </a:p>
          <a:p>
            <a:pPr lvl="1"/>
            <a:r>
              <a:rPr lang="en-US" dirty="0" smtClean="0"/>
              <a:t>Objective to prevent debris-producing events on decommissioned spacecraft</a:t>
            </a:r>
            <a:endParaRPr lang="en-US" baseline="0" dirty="0" smtClean="0"/>
          </a:p>
          <a:p>
            <a:pPr lvl="1"/>
            <a:r>
              <a:rPr lang="en-US" dirty="0" smtClean="0"/>
              <a:t>Deplete all onboard sources of stored energy</a:t>
            </a:r>
          </a:p>
          <a:p>
            <a:pPr lvl="2"/>
            <a:r>
              <a:rPr lang="en-US" dirty="0" smtClean="0"/>
              <a:t>Discharge batteries</a:t>
            </a:r>
          </a:p>
          <a:p>
            <a:pPr lvl="2"/>
            <a:r>
              <a:rPr lang="en-US" dirty="0" smtClean="0"/>
              <a:t>Vent pressure vessels</a:t>
            </a:r>
          </a:p>
          <a:p>
            <a:pPr lvl="1"/>
            <a:r>
              <a:rPr lang="en-US" baseline="0" dirty="0" smtClean="0"/>
              <a:t>Disconnect</a:t>
            </a:r>
            <a:r>
              <a:rPr lang="en-US" dirty="0" smtClean="0"/>
              <a:t> energy-generation sources</a:t>
            </a:r>
          </a:p>
          <a:p>
            <a:pPr lvl="2"/>
            <a:r>
              <a:rPr lang="en-US" baseline="0" dirty="0" smtClean="0"/>
              <a:t>Open circuit</a:t>
            </a:r>
            <a:r>
              <a:rPr lang="en-US" dirty="0" smtClean="0"/>
              <a:t> between solar arrays and bus/batteries</a:t>
            </a:r>
            <a:endParaRPr lang="en-US" baseline="0" dirty="0" smtClean="0"/>
          </a:p>
          <a:p>
            <a:r>
              <a:rPr lang="en-US" baseline="0" dirty="0" smtClean="0"/>
              <a:t>Soft vs. Hard Passivation</a:t>
            </a:r>
          </a:p>
          <a:p>
            <a:pPr lvl="1"/>
            <a:r>
              <a:rPr lang="en-US" dirty="0" smtClean="0"/>
              <a:t>Hard passivation = completely discharge and vent, disconnect power sources</a:t>
            </a:r>
          </a:p>
          <a:p>
            <a:pPr lvl="1"/>
            <a:r>
              <a:rPr lang="en-US" baseline="0" dirty="0" smtClean="0"/>
              <a:t>Soft</a:t>
            </a:r>
            <a:r>
              <a:rPr lang="en-US" dirty="0" smtClean="0"/>
              <a:t> passivation = actions that will remove (</a:t>
            </a:r>
            <a:r>
              <a:rPr lang="en-US" i="1" dirty="0" smtClean="0"/>
              <a:t>or acceptably reduce</a:t>
            </a:r>
            <a:r>
              <a:rPr lang="en-US" dirty="0" smtClean="0"/>
              <a:t>) chance of debris generation</a:t>
            </a:r>
            <a:endParaRPr lang="en-US" baseline="0" dirty="0" smtClean="0"/>
          </a:p>
          <a:p>
            <a:r>
              <a:rPr lang="en-US" baseline="0" dirty="0" smtClean="0"/>
              <a:t>Reasons</a:t>
            </a:r>
            <a:r>
              <a:rPr lang="en-US" dirty="0"/>
              <a:t> </a:t>
            </a:r>
            <a:r>
              <a:rPr lang="en-US" dirty="0" smtClean="0"/>
              <a:t>for soft passivation</a:t>
            </a:r>
            <a:endParaRPr lang="en-US" baseline="0" dirty="0" smtClean="0"/>
          </a:p>
          <a:p>
            <a:pPr lvl="1"/>
            <a:r>
              <a:rPr lang="en-US" dirty="0" smtClean="0"/>
              <a:t>Avoid single point failure design in electrical power system</a:t>
            </a:r>
          </a:p>
          <a:p>
            <a:pPr lvl="1"/>
            <a:r>
              <a:rPr lang="en-US" dirty="0" smtClean="0"/>
              <a:t>Design constraints prevent venting all the way to vacuum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984879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116" y="2917120"/>
            <a:ext cx="10058400" cy="738156"/>
          </a:xfrm>
        </p:spPr>
        <p:txBody>
          <a:bodyPr/>
          <a:lstStyle/>
          <a:p>
            <a:pPr algn="ctr"/>
            <a:r>
              <a:rPr lang="en-US" dirty="0" smtClean="0"/>
              <a:t>Electrical Power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1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Electrical Power Systems (EPS)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1016875"/>
            <a:ext cx="5663738" cy="5249917"/>
          </a:xfrm>
        </p:spPr>
        <p:txBody>
          <a:bodyPr/>
          <a:lstStyle/>
          <a:p>
            <a:r>
              <a:rPr lang="en-US" dirty="0" smtClean="0"/>
              <a:t>Major Components</a:t>
            </a:r>
          </a:p>
          <a:p>
            <a:pPr lvl="1"/>
            <a:r>
              <a:rPr lang="en-US" dirty="0" smtClean="0"/>
              <a:t>Generation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olar arrays </a:t>
            </a:r>
            <a:r>
              <a:rPr lang="en-US" dirty="0" smtClean="0"/>
              <a:t>for Earth-orbiting satellites</a:t>
            </a:r>
          </a:p>
          <a:p>
            <a:pPr lvl="1"/>
            <a:r>
              <a:rPr lang="en-US" dirty="0" smtClean="0"/>
              <a:t>Storage (batteries)</a:t>
            </a:r>
          </a:p>
          <a:p>
            <a:pPr lvl="1"/>
            <a:r>
              <a:rPr lang="en-US" dirty="0" smtClean="0"/>
              <a:t>Distribution</a:t>
            </a:r>
          </a:p>
          <a:p>
            <a:r>
              <a:rPr lang="en-US" dirty="0" smtClean="0"/>
              <a:t>EPS Hard Passivation</a:t>
            </a:r>
          </a:p>
          <a:p>
            <a:pPr lvl="1"/>
            <a:r>
              <a:rPr lang="en-US" dirty="0" smtClean="0"/>
              <a:t>Completely discharge all batteries</a:t>
            </a:r>
          </a:p>
          <a:p>
            <a:pPr lvl="1"/>
            <a:r>
              <a:rPr lang="en-US" dirty="0" smtClean="0"/>
              <a:t>Physically </a:t>
            </a:r>
            <a:r>
              <a:rPr lang="en-US" dirty="0" smtClean="0"/>
              <a:t>disconnect solar arrays from batteries and electrical distribution </a:t>
            </a:r>
            <a:r>
              <a:rPr lang="en-US" dirty="0" smtClean="0"/>
              <a:t>system</a:t>
            </a:r>
          </a:p>
          <a:p>
            <a:pPr lvl="2"/>
            <a:r>
              <a:rPr lang="en-US" dirty="0" smtClean="0"/>
              <a:t>Prevent recharging of discharged batteries</a:t>
            </a:r>
            <a:endParaRPr lang="en-US" dirty="0" smtClean="0"/>
          </a:p>
          <a:p>
            <a:r>
              <a:rPr lang="en-US" dirty="0" smtClean="0"/>
              <a:t>Alternatives </a:t>
            </a:r>
            <a:r>
              <a:rPr lang="en-US" dirty="0" smtClean="0"/>
              <a:t>for solar array passivation</a:t>
            </a:r>
          </a:p>
          <a:p>
            <a:pPr lvl="1"/>
            <a:r>
              <a:rPr lang="en-US" dirty="0" smtClean="0"/>
              <a:t>Off-pointing solar arrays – if can be verified to stay that way</a:t>
            </a:r>
          </a:p>
          <a:p>
            <a:pPr lvl="1"/>
            <a:r>
              <a:rPr lang="en-US" dirty="0" smtClean="0"/>
              <a:t>Shunting – must verify arc production not sufficient to cause fragmentation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299" y="1756102"/>
            <a:ext cx="5048555" cy="3222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24436" y="5098472"/>
            <a:ext cx="381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Simplified Battery-on-the-bus 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70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Lithium-ion Batteries (LIB)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Characteristics</a:t>
            </a:r>
          </a:p>
          <a:p>
            <a:pPr lvl="1"/>
            <a:r>
              <a:rPr lang="en-US" dirty="0"/>
              <a:t>High specific energy, high operating voltage</a:t>
            </a:r>
          </a:p>
          <a:p>
            <a:pPr lvl="1"/>
            <a:r>
              <a:rPr lang="en-US" dirty="0"/>
              <a:t>Tolerates many charging cycles</a:t>
            </a:r>
          </a:p>
          <a:p>
            <a:pPr lvl="1"/>
            <a:r>
              <a:rPr lang="en-US" dirty="0"/>
              <a:t>Used in spacecraft and some </a:t>
            </a:r>
            <a:r>
              <a:rPr lang="en-US" dirty="0" smtClean="0"/>
              <a:t>launch vehicles</a:t>
            </a:r>
            <a:endParaRPr lang="en-US" dirty="0"/>
          </a:p>
          <a:p>
            <a:pPr lvl="1"/>
            <a:r>
              <a:rPr lang="en-US" dirty="0"/>
              <a:t>Concerns for after EOM: overcharging, thermal runaway</a:t>
            </a:r>
          </a:p>
          <a:p>
            <a:r>
              <a:rPr lang="en-US" dirty="0"/>
              <a:t>Thermal runaway (TR)</a:t>
            </a:r>
          </a:p>
          <a:p>
            <a:pPr lvl="1"/>
            <a:r>
              <a:rPr lang="en-US" dirty="0" smtClean="0"/>
              <a:t>Rapid, uncontrolled temperature increase in a damaged battery</a:t>
            </a:r>
            <a:endParaRPr lang="en-US" dirty="0"/>
          </a:p>
          <a:p>
            <a:pPr lvl="1"/>
            <a:r>
              <a:rPr lang="en-US" dirty="0"/>
              <a:t>TR severity a function of </a:t>
            </a:r>
            <a:r>
              <a:rPr lang="en-US" dirty="0" smtClean="0"/>
              <a:t>state of charge (SoC) </a:t>
            </a:r>
            <a:r>
              <a:rPr lang="en-US" dirty="0"/>
              <a:t>and battery configuration</a:t>
            </a:r>
          </a:p>
          <a:p>
            <a:pPr lvl="2"/>
            <a:r>
              <a:rPr lang="en-US" dirty="0"/>
              <a:t>Reduced SoC = reduced TR risk</a:t>
            </a:r>
          </a:p>
          <a:p>
            <a:pPr lvl="1"/>
            <a:r>
              <a:rPr lang="en-US" dirty="0"/>
              <a:t>Testing by FAA showed no TR with 30% SoC for 18650-format cell</a:t>
            </a:r>
          </a:p>
          <a:p>
            <a:pPr lvl="2"/>
            <a:r>
              <a:rPr lang="en-US" dirty="0"/>
              <a:t>30% SoC at EOM is less energy than 30% at mission start due to degradation</a:t>
            </a:r>
          </a:p>
          <a:p>
            <a:pPr lvl="2"/>
            <a:r>
              <a:rPr lang="en-US" dirty="0"/>
              <a:t>International Air Transport Association also recommends 30% passivation level</a:t>
            </a:r>
          </a:p>
          <a:p>
            <a:r>
              <a:rPr lang="en-US" dirty="0"/>
              <a:t>Over-discharge: discharge below manufacture’s recommended minimum SoC</a:t>
            </a:r>
          </a:p>
          <a:p>
            <a:pPr lvl="1"/>
            <a:r>
              <a:rPr lang="en-US" dirty="0"/>
              <a:t>Can cause internal shorting damage to electrodes and current collectors</a:t>
            </a:r>
          </a:p>
          <a:p>
            <a:pPr lvl="1"/>
            <a:r>
              <a:rPr lang="en-US" dirty="0"/>
              <a:t>Risk occurs when repeatedly cycling a cell that has been </a:t>
            </a:r>
            <a:r>
              <a:rPr lang="en-US" dirty="0" smtClean="0"/>
              <a:t>over-discharged</a:t>
            </a:r>
          </a:p>
          <a:p>
            <a:pPr lvl="2"/>
            <a:r>
              <a:rPr lang="en-US" dirty="0" smtClean="0"/>
              <a:t>Don’t recharge an over-discharged cell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4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LIB Safety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 passivation may be acceptable with built-in safety features such as:</a:t>
            </a:r>
          </a:p>
          <a:p>
            <a:pPr lvl="1"/>
            <a:r>
              <a:rPr lang="en-US" dirty="0" smtClean="0"/>
              <a:t>Positive </a:t>
            </a:r>
            <a:r>
              <a:rPr lang="en-US" dirty="0"/>
              <a:t>temperature coefficient (PTC) devices</a:t>
            </a:r>
          </a:p>
          <a:p>
            <a:pPr lvl="2"/>
            <a:r>
              <a:rPr lang="en-US" dirty="0"/>
              <a:t>Reduces current through cells in event of high current or over-temperature</a:t>
            </a:r>
          </a:p>
          <a:p>
            <a:pPr lvl="2"/>
            <a:r>
              <a:rPr lang="en-US" dirty="0"/>
              <a:t>Battery can continue to function when reset</a:t>
            </a:r>
          </a:p>
          <a:p>
            <a:pPr lvl="1"/>
            <a:r>
              <a:rPr lang="en-US" dirty="0"/>
              <a:t>Current interrupt devices (CIDs)</a:t>
            </a:r>
          </a:p>
          <a:p>
            <a:pPr lvl="2"/>
            <a:r>
              <a:rPr lang="en-US" dirty="0"/>
              <a:t>Releases connection of the positive terminal, interrupting the circuit, if battery overcharges</a:t>
            </a:r>
          </a:p>
          <a:p>
            <a:pPr lvl="2"/>
            <a:r>
              <a:rPr lang="en-US" dirty="0"/>
              <a:t>Permanently disables battery</a:t>
            </a:r>
          </a:p>
          <a:p>
            <a:pPr lvl="1"/>
            <a:r>
              <a:rPr lang="en-US" dirty="0"/>
              <a:t>Pressure relief devices like burst discs and scored rupture plates</a:t>
            </a:r>
          </a:p>
          <a:p>
            <a:pPr lvl="1"/>
            <a:r>
              <a:rPr lang="en-US" dirty="0"/>
              <a:t>Internal fusible links/external fusing</a:t>
            </a:r>
          </a:p>
          <a:p>
            <a:pPr lvl="1"/>
            <a:r>
              <a:rPr lang="en-US" dirty="0"/>
              <a:t>Shutdown separators</a:t>
            </a:r>
          </a:p>
          <a:p>
            <a:pPr lvl="1"/>
            <a:r>
              <a:rPr lang="en-US" dirty="0"/>
              <a:t>Radiant thermal barriers</a:t>
            </a:r>
          </a:p>
          <a:p>
            <a:pPr lvl="1"/>
            <a:r>
              <a:rPr lang="en-US" dirty="0"/>
              <a:t>Heat removal paths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8192680" y="3115005"/>
            <a:ext cx="3773805" cy="258699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143135" y="3824358"/>
            <a:ext cx="3726180" cy="20408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8604" y="5861781"/>
            <a:ext cx="255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Small-format 18650 Cell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8871842" y="5842531"/>
            <a:ext cx="255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Large Format Cell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7903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Hypervelocity Impact Testing -- Batteries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Reviewed results of ISS and European Space Agency (ESA) HVI battery testing</a:t>
            </a:r>
          </a:p>
          <a:p>
            <a:r>
              <a:rPr lang="en-US" dirty="0"/>
              <a:t>Most testing performed at 100% SoC</a:t>
            </a:r>
          </a:p>
          <a:p>
            <a:r>
              <a:rPr lang="en-US" dirty="0"/>
              <a:t>No examples of vehicle-wide fragmentation (i.e., explosion) failure modes</a:t>
            </a:r>
          </a:p>
          <a:p>
            <a:pPr lvl="1"/>
            <a:r>
              <a:rPr lang="en-US" dirty="0"/>
              <a:t>TR, when it occurred, did cause venting and material ejection from the battery</a:t>
            </a:r>
          </a:p>
          <a:p>
            <a:pPr lvl="1"/>
            <a:r>
              <a:rPr lang="en-US" dirty="0"/>
              <a:t>Not all impacts resulted in TR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032" y="3256749"/>
            <a:ext cx="3048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32" y="3256749"/>
            <a:ext cx="30480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592" y="3256749"/>
            <a:ext cx="3048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10012" y="5661453"/>
            <a:ext cx="5146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2012 GS Yuasa LIB HVI Test with 10 mm Projectile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4079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Alkaline Batteries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Types</a:t>
            </a:r>
          </a:p>
          <a:p>
            <a:pPr lvl="1"/>
            <a:r>
              <a:rPr lang="en-US" dirty="0"/>
              <a:t>Ni-Cd, Ni-H</a:t>
            </a:r>
            <a:r>
              <a:rPr lang="en-US" baseline="-25000" dirty="0"/>
              <a:t>2</a:t>
            </a:r>
            <a:r>
              <a:rPr lang="en-US" dirty="0"/>
              <a:t>, Ag-Zn</a:t>
            </a:r>
          </a:p>
          <a:p>
            <a:r>
              <a:rPr lang="en-US" dirty="0"/>
              <a:t>Characteristics:</a:t>
            </a:r>
          </a:p>
          <a:p>
            <a:pPr lvl="1"/>
            <a:r>
              <a:rPr lang="en-US" dirty="0"/>
              <a:t>Lower energy density than LIBs</a:t>
            </a:r>
          </a:p>
          <a:p>
            <a:pPr lvl="1"/>
            <a:r>
              <a:rPr lang="en-US" dirty="0"/>
              <a:t>Not as susceptible to thermal runaway as LIBs</a:t>
            </a:r>
          </a:p>
          <a:p>
            <a:pPr lvl="1"/>
            <a:r>
              <a:rPr lang="en-US" dirty="0"/>
              <a:t>Limited recharging capability</a:t>
            </a:r>
          </a:p>
          <a:p>
            <a:pPr lvl="1"/>
            <a:r>
              <a:rPr lang="en-US" dirty="0"/>
              <a:t>Hydrogen and oxygen gas can form at electrodes due to self-discharge</a:t>
            </a:r>
          </a:p>
          <a:p>
            <a:r>
              <a:rPr lang="en-US" dirty="0"/>
              <a:t>Ag-Zn primarily used in </a:t>
            </a:r>
            <a:r>
              <a:rPr lang="en-US" dirty="0" smtClean="0"/>
              <a:t>launch vehicle </a:t>
            </a:r>
            <a:r>
              <a:rPr lang="en-US" dirty="0"/>
              <a:t>flight termination </a:t>
            </a:r>
            <a:r>
              <a:rPr lang="en-US" dirty="0" smtClean="0"/>
              <a:t>systems (FTS)</a:t>
            </a:r>
            <a:endParaRPr lang="en-US" dirty="0"/>
          </a:p>
          <a:p>
            <a:pPr lvl="1"/>
            <a:r>
              <a:rPr lang="en-US" dirty="0"/>
              <a:t>Disconnect switches not allowed in FTS</a:t>
            </a:r>
          </a:p>
          <a:p>
            <a:pPr lvl="1"/>
            <a:r>
              <a:rPr lang="en-US" dirty="0"/>
              <a:t>No recharge capability concern (no solar panels)</a:t>
            </a:r>
          </a:p>
          <a:p>
            <a:r>
              <a:rPr lang="en-US" dirty="0"/>
              <a:t>Passivation</a:t>
            </a:r>
          </a:p>
          <a:p>
            <a:pPr lvl="1"/>
            <a:r>
              <a:rPr lang="en-US" dirty="0"/>
              <a:t>Absence of solar panels = no disconnect required from batteries</a:t>
            </a:r>
          </a:p>
          <a:p>
            <a:pPr lvl="1"/>
            <a:r>
              <a:rPr lang="en-US" dirty="0"/>
              <a:t>Reduce SoC to level that reduced self-discharge – </a:t>
            </a:r>
            <a:r>
              <a:rPr lang="en-US" dirty="0" smtClean="0"/>
              <a:t>silver </a:t>
            </a:r>
            <a:r>
              <a:rPr lang="en-US" dirty="0"/>
              <a:t>monoxide plateau (~1.6 V open circuit)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116" y="2917120"/>
            <a:ext cx="10058400" cy="738156"/>
          </a:xfrm>
        </p:spPr>
        <p:txBody>
          <a:bodyPr/>
          <a:lstStyle/>
          <a:p>
            <a:pPr algn="ctr"/>
            <a:r>
              <a:rPr lang="en-US" dirty="0" smtClean="0"/>
              <a:t>Pressurized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24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Pressurized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  <a:p>
            <a:pPr lvl="1"/>
            <a:r>
              <a:rPr lang="en-US" dirty="0"/>
              <a:t>Propellant tanks (fuel and oxidizer)</a:t>
            </a:r>
          </a:p>
          <a:p>
            <a:pPr lvl="1"/>
            <a:r>
              <a:rPr lang="en-US" dirty="0"/>
              <a:t>Pressurant tanks</a:t>
            </a:r>
          </a:p>
          <a:p>
            <a:pPr lvl="1"/>
            <a:r>
              <a:rPr lang="en-US" dirty="0"/>
              <a:t>Distribution system</a:t>
            </a:r>
          </a:p>
          <a:p>
            <a:r>
              <a:rPr lang="en-US" dirty="0"/>
              <a:t>EOM Fragmentation Causes</a:t>
            </a:r>
          </a:p>
          <a:p>
            <a:pPr lvl="1"/>
            <a:r>
              <a:rPr lang="en-US" dirty="0" smtClean="0"/>
              <a:t>MMOD </a:t>
            </a:r>
            <a:r>
              <a:rPr lang="en-US" dirty="0"/>
              <a:t>impact</a:t>
            </a:r>
          </a:p>
          <a:p>
            <a:pPr lvl="1"/>
            <a:r>
              <a:rPr lang="en-US" dirty="0"/>
              <a:t>Rupture due to material embrittlement over time and exposure</a:t>
            </a:r>
          </a:p>
          <a:p>
            <a:pPr lvl="1"/>
            <a:r>
              <a:rPr lang="en-US" dirty="0"/>
              <a:t>Overpressurization due to heating, component failure, propellant decomposition</a:t>
            </a:r>
          </a:p>
          <a:p>
            <a:pPr lvl="1"/>
            <a:r>
              <a:rPr lang="en-US" dirty="0"/>
              <a:t>Propellant mixing due to one of the above</a:t>
            </a:r>
          </a:p>
          <a:p>
            <a:r>
              <a:rPr lang="en-US" dirty="0"/>
              <a:t>Hard Passivation</a:t>
            </a:r>
          </a:p>
          <a:p>
            <a:pPr lvl="1"/>
            <a:r>
              <a:rPr lang="en-US" dirty="0"/>
              <a:t>Draining and depressurization of all pressure vessels to ambient (vacuum)</a:t>
            </a:r>
          </a:p>
          <a:p>
            <a:r>
              <a:rPr lang="en-US" dirty="0"/>
              <a:t>Soft Passivation</a:t>
            </a:r>
          </a:p>
          <a:p>
            <a:pPr lvl="1"/>
            <a:r>
              <a:rPr lang="en-US" dirty="0"/>
              <a:t>Depletion to below a threshold deemed “safe” </a:t>
            </a:r>
            <a:endParaRPr lang="en-US" dirty="0" smtClean="0"/>
          </a:p>
          <a:p>
            <a:pPr lvl="1"/>
            <a:r>
              <a:rPr lang="en-US" dirty="0" smtClean="0"/>
              <a:t>Safety </a:t>
            </a:r>
            <a:r>
              <a:rPr lang="en-US" dirty="0"/>
              <a:t>devices such as relief </a:t>
            </a:r>
            <a:r>
              <a:rPr lang="en-US" dirty="0" smtClean="0"/>
              <a:t>valves</a:t>
            </a:r>
            <a:r>
              <a:rPr lang="en-US" dirty="0"/>
              <a:t>, burst disks,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07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Tank Impact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016875"/>
            <a:ext cx="8120611" cy="5249917"/>
          </a:xfrm>
        </p:spPr>
        <p:txBody>
          <a:bodyPr/>
          <a:lstStyle/>
          <a:p>
            <a:r>
              <a:rPr lang="en-US" dirty="0" smtClean="0"/>
              <a:t>Limited </a:t>
            </a:r>
            <a:r>
              <a:rPr lang="en-US" dirty="0"/>
              <a:t>data on partially empty pressure vessels (usually tested on full tanks)</a:t>
            </a:r>
          </a:p>
          <a:p>
            <a:r>
              <a:rPr lang="en-US" dirty="0"/>
              <a:t>Data available for </a:t>
            </a:r>
            <a:r>
              <a:rPr lang="en-US" dirty="0" smtClean="0"/>
              <a:t>hypervelocity impact (HVI), </a:t>
            </a:r>
            <a:r>
              <a:rPr lang="en-US" dirty="0"/>
              <a:t>high velocity, and low velocity impacts</a:t>
            </a:r>
          </a:p>
          <a:p>
            <a:pPr lvl="1"/>
            <a:r>
              <a:rPr lang="en-US" dirty="0"/>
              <a:t>Low velocity analogous to tank and FOD drops</a:t>
            </a:r>
          </a:p>
          <a:p>
            <a:pPr lvl="1"/>
            <a:r>
              <a:rPr lang="en-US" dirty="0"/>
              <a:t>HVI and high velocity simulated </a:t>
            </a:r>
            <a:r>
              <a:rPr lang="en-US" dirty="0" smtClean="0"/>
              <a:t>MMOD impacts</a:t>
            </a:r>
            <a:endParaRPr lang="en-US" dirty="0"/>
          </a:p>
          <a:p>
            <a:r>
              <a:rPr lang="en-US" dirty="0"/>
              <a:t>Impact on the gas side of a pressure vessel (e.g., in the region of a diaphragm with gas) gives damage characteristics similar to entire tank being pressurized</a:t>
            </a:r>
          </a:p>
          <a:p>
            <a:pPr lvl="1"/>
            <a:r>
              <a:rPr lang="en-US" dirty="0"/>
              <a:t>Corresponding results for impact on liquid side</a:t>
            </a:r>
          </a:p>
          <a:p>
            <a:r>
              <a:rPr lang="en-US" dirty="0"/>
              <a:t>Shielding is effective means of reducing likelihood of rupture</a:t>
            </a:r>
          </a:p>
          <a:p>
            <a:r>
              <a:rPr lang="en-US" dirty="0"/>
              <a:t>Pressure vessels did not rupture when pressurized to &lt;15% of burst pressure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5247" b="23569"/>
          <a:stretch/>
        </p:blipFill>
        <p:spPr>
          <a:xfrm>
            <a:off x="9548528" y="4424217"/>
            <a:ext cx="2387789" cy="1736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877" y="1062182"/>
            <a:ext cx="1769524" cy="2721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93745" y="3777673"/>
            <a:ext cx="1431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Pressurized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0026072" y="4179455"/>
            <a:ext cx="1431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Unpressurized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14400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Soft Passivation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NASA and ESA experience</a:t>
            </a:r>
          </a:p>
          <a:p>
            <a:r>
              <a:rPr lang="en-US" dirty="0" smtClean="0"/>
              <a:t>A. Depressurize</a:t>
            </a:r>
            <a:r>
              <a:rPr lang="en-US" baseline="0" dirty="0" smtClean="0"/>
              <a:t> tanks/system</a:t>
            </a:r>
            <a:r>
              <a:rPr lang="en-US" dirty="0" smtClean="0"/>
              <a:t> to</a:t>
            </a:r>
            <a:r>
              <a:rPr lang="en-US" baseline="0" dirty="0" smtClean="0"/>
              <a:t>: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algn="ctr"/>
            <a:r>
              <a:rPr lang="en-US" sz="2400" i="1" baseline="0" dirty="0" smtClean="0"/>
              <a:t>Or</a:t>
            </a:r>
          </a:p>
          <a:p>
            <a:r>
              <a:rPr lang="en-US" dirty="0" smtClean="0"/>
              <a:t>B. Demonstrate probability of MMOD-induced debris event is below mission-defined threshold, and de</a:t>
            </a:r>
            <a:r>
              <a:rPr lang="en-US" baseline="0" dirty="0" smtClean="0"/>
              <a:t>monstrate</a:t>
            </a:r>
            <a:r>
              <a:rPr lang="en-US" dirty="0" smtClean="0"/>
              <a:t> by analysis final pressure cannot increase due to environmental or other sources above burst pressure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827" y="1960046"/>
            <a:ext cx="5553937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8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Other</a:t>
            </a:r>
            <a:r>
              <a:rPr lang="en-US" sz="3600" baseline="0" dirty="0" smtClean="0"/>
              <a:t> Pressure </a:t>
            </a:r>
            <a:r>
              <a:rPr lang="en-US" sz="3600" baseline="0" dirty="0" smtClean="0"/>
              <a:t>Systems Recommendations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Verify pressurant</a:t>
            </a:r>
            <a:r>
              <a:rPr lang="en-US" baseline="0" dirty="0" smtClean="0"/>
              <a:t> tanks are permanently isolated from propellant tanks or depressurized sufficiently so that valve failure will not </a:t>
            </a:r>
            <a:r>
              <a:rPr lang="en-US" baseline="0" dirty="0" err="1" smtClean="0"/>
              <a:t>overpressurize</a:t>
            </a:r>
            <a:r>
              <a:rPr lang="en-US" baseline="0" dirty="0" smtClean="0"/>
              <a:t> propellant</a:t>
            </a:r>
          </a:p>
          <a:p>
            <a:r>
              <a:rPr lang="en-US" baseline="0" dirty="0" smtClean="0"/>
              <a:t>Ensure permanent</a:t>
            </a:r>
            <a:r>
              <a:rPr lang="en-US" dirty="0" smtClean="0"/>
              <a:t> separation of </a:t>
            </a:r>
            <a:r>
              <a:rPr lang="en-US" baseline="0" dirty="0" smtClean="0"/>
              <a:t>oxidizer and fuel in bipropellant systems</a:t>
            </a:r>
          </a:p>
          <a:p>
            <a:r>
              <a:rPr lang="en-US" dirty="0" smtClean="0"/>
              <a:t>For liquids that decompose (e.g., hydrazine):</a:t>
            </a:r>
          </a:p>
          <a:p>
            <a:pPr lvl="1"/>
            <a:r>
              <a:rPr lang="en-US" dirty="0" smtClean="0"/>
              <a:t>Verify remaining mass is &lt;2% of initial mass, </a:t>
            </a:r>
          </a:p>
          <a:p>
            <a:pPr marL="201168" lvl="1" indent="0">
              <a:buNone/>
            </a:pPr>
            <a:r>
              <a:rPr lang="en-US" i="1" dirty="0" smtClean="0"/>
              <a:t>OR</a:t>
            </a:r>
          </a:p>
          <a:p>
            <a:pPr lvl="1"/>
            <a:r>
              <a:rPr lang="en-US" baseline="0" dirty="0" smtClean="0"/>
              <a:t>Confirm</a:t>
            </a:r>
            <a:r>
              <a:rPr lang="en-US" dirty="0" smtClean="0"/>
              <a:t> by testing or analysis that decomposition of assumed residual will not result in pressures above rated burst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8825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Analytical Tools to Determine Soft Passivation Thresholds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End of Life (EOL) Stored Tank Energy Compared to Energy Needed to Burst</a:t>
            </a:r>
          </a:p>
          <a:p>
            <a:pPr lvl="1"/>
            <a:r>
              <a:rPr lang="en-US" dirty="0"/>
              <a:t>EOL stored energy a function of EOL pressure, temperature</a:t>
            </a:r>
          </a:p>
          <a:p>
            <a:pPr lvl="1"/>
            <a:r>
              <a:rPr lang="en-US" dirty="0"/>
              <a:t>EOL energy to burst a function of design and anticipated tank and material degradation</a:t>
            </a:r>
          </a:p>
          <a:p>
            <a:pPr lvl="1"/>
            <a:r>
              <a:rPr lang="en-US" dirty="0"/>
              <a:t>Can be applied to metallic or COPVs</a:t>
            </a:r>
          </a:p>
          <a:p>
            <a:r>
              <a:rPr lang="en-US" dirty="0" smtClean="0"/>
              <a:t>MMOD </a:t>
            </a:r>
            <a:r>
              <a:rPr lang="en-US" dirty="0"/>
              <a:t>Risk</a:t>
            </a:r>
          </a:p>
          <a:p>
            <a:pPr lvl="1"/>
            <a:r>
              <a:rPr lang="en-US" dirty="0"/>
              <a:t>Rupture limit equations can provide </a:t>
            </a:r>
            <a:r>
              <a:rPr lang="en-US" dirty="0" smtClean="0"/>
              <a:t>MMOD </a:t>
            </a:r>
            <a:r>
              <a:rPr lang="en-US" dirty="0"/>
              <a:t>particle critical size</a:t>
            </a:r>
          </a:p>
          <a:p>
            <a:pPr lvl="1"/>
            <a:r>
              <a:rPr lang="en-US" dirty="0"/>
              <a:t>Estimate the number of critical-sized orbital debris particles until EOL using </a:t>
            </a:r>
            <a:r>
              <a:rPr lang="en-US" dirty="0" smtClean="0"/>
              <a:t>MMOD </a:t>
            </a:r>
            <a:r>
              <a:rPr lang="en-US" dirty="0"/>
              <a:t>risk assessment tools</a:t>
            </a:r>
          </a:p>
          <a:p>
            <a:pPr lvl="1"/>
            <a:r>
              <a:rPr lang="en-US" dirty="0"/>
              <a:t>Can be converted to a probability</a:t>
            </a:r>
          </a:p>
          <a:p>
            <a:r>
              <a:rPr lang="en-US" dirty="0"/>
              <a:t>Decomposition Pressure Increase</a:t>
            </a:r>
          </a:p>
          <a:p>
            <a:pPr lvl="1"/>
            <a:r>
              <a:rPr lang="en-US" dirty="0"/>
              <a:t>Propellant decomposition may increase pressure</a:t>
            </a:r>
          </a:p>
          <a:p>
            <a:pPr lvl="1"/>
            <a:r>
              <a:rPr lang="en-US" dirty="0"/>
              <a:t>Use initial fill fraction, Dalton’s Low of Partial Pressures, decomposition behavior</a:t>
            </a:r>
          </a:p>
          <a:p>
            <a:pPr lvl="1"/>
            <a:r>
              <a:rPr lang="en-US" dirty="0"/>
              <a:t>Example in report for hydrazine is conservative, but does show significant pressure increase</a:t>
            </a:r>
          </a:p>
          <a:p>
            <a:pPr lvl="1"/>
            <a:r>
              <a:rPr lang="en-US" dirty="0"/>
              <a:t>Fluid dynamics model better solution for more accurate </a:t>
            </a:r>
            <a:r>
              <a:rPr lang="en-US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803393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EOM planning requires a different mindset than operations mindset of preserving functionality</a:t>
            </a:r>
          </a:p>
          <a:p>
            <a:r>
              <a:rPr lang="en-US" dirty="0" smtClean="0"/>
              <a:t>Spacecraft</a:t>
            </a:r>
            <a:r>
              <a:rPr lang="en-US" baseline="0" dirty="0" smtClean="0"/>
              <a:t> </a:t>
            </a:r>
            <a:r>
              <a:rPr lang="en-US" baseline="0" dirty="0" smtClean="0"/>
              <a:t>can be made more resistant to EOM break-ups through design and passivation</a:t>
            </a:r>
          </a:p>
          <a:p>
            <a:r>
              <a:rPr lang="en-US" baseline="0" dirty="0" smtClean="0"/>
              <a:t>100</a:t>
            </a:r>
            <a:r>
              <a:rPr lang="en-US" baseline="0" dirty="0" smtClean="0"/>
              <a:t>% hard </a:t>
            </a:r>
            <a:r>
              <a:rPr lang="en-US" baseline="0" dirty="0" smtClean="0"/>
              <a:t>passivation is elusive – acceptable limits can be established</a:t>
            </a:r>
          </a:p>
          <a:p>
            <a:r>
              <a:rPr lang="en-US" dirty="0" smtClean="0"/>
              <a:t>Spacecraft that are no longer in orbit </a:t>
            </a:r>
            <a:r>
              <a:rPr lang="en-US" dirty="0" smtClean="0"/>
              <a:t>will </a:t>
            </a:r>
            <a:r>
              <a:rPr lang="en-US" dirty="0" smtClean="0"/>
              <a:t>produce no debris (deorbit </a:t>
            </a:r>
            <a:r>
              <a:rPr lang="en-US" dirty="0" smtClean="0"/>
              <a:t>intact </a:t>
            </a:r>
            <a:r>
              <a:rPr lang="en-US" dirty="0" smtClean="0"/>
              <a:t>objects after EOM)</a:t>
            </a:r>
          </a:p>
          <a:p>
            <a:r>
              <a:rPr lang="en-US" baseline="0" dirty="0" smtClean="0"/>
              <a:t>Architectural</a:t>
            </a:r>
            <a:r>
              <a:rPr lang="en-US" dirty="0" smtClean="0"/>
              <a:t> </a:t>
            </a:r>
            <a:r>
              <a:rPr lang="en-US" dirty="0" smtClean="0"/>
              <a:t>decisions (e.g., shielding) that improve mission success can also improve EOM protection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767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116" y="2917120"/>
            <a:ext cx="10058400" cy="738156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2666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12810</TotalTime>
  <Words>1306</Words>
  <Application>Microsoft Office PowerPoint</Application>
  <PresentationFormat>Widescreen</PresentationFormat>
  <Paragraphs>183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Trebuchet MS</vt:lpstr>
      <vt:lpstr>Retrospect</vt:lpstr>
      <vt:lpstr>Considerations for Spacecraft Passivation</vt:lpstr>
      <vt:lpstr>Why End of Mission (EOM) Passivation</vt:lpstr>
      <vt:lpstr>Break-up Examples</vt:lpstr>
      <vt:lpstr>Definitions of Passivation</vt:lpstr>
      <vt:lpstr>Electrical Power Systems</vt:lpstr>
      <vt:lpstr>Electrical Power Systems (EPS)</vt:lpstr>
      <vt:lpstr>Lithium-ion Batteries (LIB)</vt:lpstr>
      <vt:lpstr>LIB Safety Features</vt:lpstr>
      <vt:lpstr>Hypervelocity Impact Testing -- Batteries</vt:lpstr>
      <vt:lpstr>Alkaline Batteries</vt:lpstr>
      <vt:lpstr>Pressurized Systems</vt:lpstr>
      <vt:lpstr>Pressurized Systems</vt:lpstr>
      <vt:lpstr>Tank Impact Testing</vt:lpstr>
      <vt:lpstr>Soft Passivation Guidelines</vt:lpstr>
      <vt:lpstr>Other Pressure Systems Recommendations</vt:lpstr>
      <vt:lpstr>Analytical Tools to Determine Soft Passivation Thresholds</vt:lpstr>
      <vt:lpstr>Concluding Remarks</vt:lpstr>
      <vt:lpstr>Questions?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Squire</dc:creator>
  <cp:lastModifiedBy>Squire, Michael D. (LARC-C103)</cp:lastModifiedBy>
  <cp:revision>171</cp:revision>
  <dcterms:created xsi:type="dcterms:W3CDTF">2011-04-20T19:21:39Z</dcterms:created>
  <dcterms:modified xsi:type="dcterms:W3CDTF">2021-03-30T18:43:36Z</dcterms:modified>
</cp:coreProperties>
</file>