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301" r:id="rId2"/>
    <p:sldId id="286" r:id="rId3"/>
    <p:sldId id="267" r:id="rId4"/>
    <p:sldId id="329" r:id="rId5"/>
    <p:sldId id="319" r:id="rId6"/>
    <p:sldId id="280" r:id="rId7"/>
    <p:sldId id="288" r:id="rId8"/>
    <p:sldId id="289" r:id="rId9"/>
    <p:sldId id="290" r:id="rId10"/>
    <p:sldId id="291" r:id="rId11"/>
    <p:sldId id="292" r:id="rId12"/>
    <p:sldId id="330" r:id="rId13"/>
    <p:sldId id="293" r:id="rId14"/>
    <p:sldId id="326" r:id="rId15"/>
    <p:sldId id="332" r:id="rId16"/>
    <p:sldId id="331" r:id="rId17"/>
    <p:sldId id="324" r:id="rId18"/>
    <p:sldId id="269" r:id="rId19"/>
    <p:sldId id="325" r:id="rId20"/>
    <p:sldId id="320" r:id="rId21"/>
    <p:sldId id="322" r:id="rId22"/>
    <p:sldId id="323" r:id="rId23"/>
    <p:sldId id="333" r:id="rId24"/>
  </p:sldIdLst>
  <p:sldSz cx="10058400" cy="7772400"/>
  <p:notesSz cx="7010400" cy="92964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ed O. Hasan" initials="SOH" lastIdx="3" clrIdx="0">
    <p:extLst>
      <p:ext uri="{19B8F6BF-5375-455C-9EA6-DF929625EA0E}">
        <p15:presenceInfo xmlns:p15="http://schemas.microsoft.com/office/powerpoint/2012/main" userId="S-1-5-21-849244205-1627188687-2990508370-56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00"/>
    <a:srgbClr val="FF3300"/>
    <a:srgbClr val="3366FF"/>
    <a:srgbClr val="006600"/>
    <a:srgbClr val="00FF00"/>
    <a:srgbClr val="FDFCE1"/>
    <a:srgbClr val="FFFFCC"/>
    <a:srgbClr val="E2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26" autoAdjust="0"/>
    <p:restoredTop sz="94660"/>
  </p:normalViewPr>
  <p:slideViewPr>
    <p:cSldViewPr snapToGrid="0">
      <p:cViewPr varScale="1">
        <p:scale>
          <a:sx n="44" d="100"/>
          <a:sy n="44" d="100"/>
        </p:scale>
        <p:origin x="1284"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9T17:02:52.677" idx="3">
    <p:pos x="10" y="10"/>
    <p:text>Add date and title in footer, and reviewed for export control in slide master below</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0CC394-D78F-4ABD-8848-81BBC9CE31A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9B5100-B91D-4AD1-B8F4-F057BFE4D83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516984E-154A-44CB-A3D5-85397194076D}" type="datetimeFigureOut">
              <a:rPr lang="en-US" smtClean="0"/>
              <a:t>3/30/2021</a:t>
            </a:fld>
            <a:endParaRPr lang="en-US"/>
          </a:p>
        </p:txBody>
      </p:sp>
      <p:sp>
        <p:nvSpPr>
          <p:cNvPr id="4" name="Footer Placeholder 3">
            <a:extLst>
              <a:ext uri="{FF2B5EF4-FFF2-40B4-BE49-F238E27FC236}">
                <a16:creationId xmlns:a16="http://schemas.microsoft.com/office/drawing/2014/main" id="{3655E47A-ABD1-45F5-AE40-66A15403D81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62B23F-71E2-45F4-A249-9956AC9142C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038E956-9391-4CC6-A393-9273DB69AE34}" type="slidenum">
              <a:rPr lang="en-US" smtClean="0"/>
              <a:t>‹#›</a:t>
            </a:fld>
            <a:endParaRPr lang="en-US"/>
          </a:p>
        </p:txBody>
      </p:sp>
    </p:spTree>
    <p:extLst>
      <p:ext uri="{BB962C8B-B14F-4D97-AF65-F5344CB8AC3E}">
        <p14:creationId xmlns:p14="http://schemas.microsoft.com/office/powerpoint/2010/main" val="2596062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F1DF69-63BB-4A8C-9F07-AA24096E52B5}" type="datetimeFigureOut">
              <a:rPr lang="en-US" smtClean="0"/>
              <a:t>3/30/2021</a:t>
            </a:fld>
            <a:endParaRPr lang="en-US" dirty="0"/>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CE3E47-F471-49A9-AF3F-A0F32CBC992B}" type="slidenum">
              <a:rPr lang="en-US" smtClean="0"/>
              <a:t>‹#›</a:t>
            </a:fld>
            <a:endParaRPr lang="en-US" dirty="0"/>
          </a:p>
        </p:txBody>
      </p:sp>
    </p:spTree>
    <p:extLst>
      <p:ext uri="{BB962C8B-B14F-4D97-AF65-F5344CB8AC3E}">
        <p14:creationId xmlns:p14="http://schemas.microsoft.com/office/powerpoint/2010/main" val="347681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3</a:t>
            </a:fld>
            <a:endParaRPr lang="en-US" dirty="0"/>
          </a:p>
        </p:txBody>
      </p:sp>
    </p:spTree>
    <p:extLst>
      <p:ext uri="{BB962C8B-B14F-4D97-AF65-F5344CB8AC3E}">
        <p14:creationId xmlns:p14="http://schemas.microsoft.com/office/powerpoint/2010/main" val="1178162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12</a:t>
            </a:fld>
            <a:endParaRPr lang="en-US" dirty="0"/>
          </a:p>
        </p:txBody>
      </p:sp>
    </p:spTree>
    <p:extLst>
      <p:ext uri="{BB962C8B-B14F-4D97-AF65-F5344CB8AC3E}">
        <p14:creationId xmlns:p14="http://schemas.microsoft.com/office/powerpoint/2010/main" val="160892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E3E47-F471-49A9-AF3F-A0F32CBC992B}" type="slidenum">
              <a:rPr lang="en-US" smtClean="0"/>
              <a:t>13</a:t>
            </a:fld>
            <a:endParaRPr lang="en-US"/>
          </a:p>
        </p:txBody>
      </p:sp>
    </p:spTree>
    <p:extLst>
      <p:ext uri="{BB962C8B-B14F-4D97-AF65-F5344CB8AC3E}">
        <p14:creationId xmlns:p14="http://schemas.microsoft.com/office/powerpoint/2010/main" val="393858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14</a:t>
            </a:fld>
            <a:endParaRPr lang="en-US" dirty="0"/>
          </a:p>
        </p:txBody>
      </p:sp>
    </p:spTree>
    <p:extLst>
      <p:ext uri="{BB962C8B-B14F-4D97-AF65-F5344CB8AC3E}">
        <p14:creationId xmlns:p14="http://schemas.microsoft.com/office/powerpoint/2010/main" val="34068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15</a:t>
            </a:fld>
            <a:endParaRPr lang="en-US" dirty="0"/>
          </a:p>
        </p:txBody>
      </p:sp>
    </p:spTree>
    <p:extLst>
      <p:ext uri="{BB962C8B-B14F-4D97-AF65-F5344CB8AC3E}">
        <p14:creationId xmlns:p14="http://schemas.microsoft.com/office/powerpoint/2010/main" val="98972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16</a:t>
            </a:fld>
            <a:endParaRPr lang="en-US" dirty="0"/>
          </a:p>
        </p:txBody>
      </p:sp>
    </p:spTree>
    <p:extLst>
      <p:ext uri="{BB962C8B-B14F-4D97-AF65-F5344CB8AC3E}">
        <p14:creationId xmlns:p14="http://schemas.microsoft.com/office/powerpoint/2010/main" val="3942045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17</a:t>
            </a:fld>
            <a:endParaRPr lang="en-US" dirty="0"/>
          </a:p>
        </p:txBody>
      </p:sp>
    </p:spTree>
    <p:extLst>
      <p:ext uri="{BB962C8B-B14F-4D97-AF65-F5344CB8AC3E}">
        <p14:creationId xmlns:p14="http://schemas.microsoft.com/office/powerpoint/2010/main" val="587035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18</a:t>
            </a:fld>
            <a:endParaRPr lang="en-US" dirty="0"/>
          </a:p>
        </p:txBody>
      </p:sp>
    </p:spTree>
    <p:extLst>
      <p:ext uri="{BB962C8B-B14F-4D97-AF65-F5344CB8AC3E}">
        <p14:creationId xmlns:p14="http://schemas.microsoft.com/office/powerpoint/2010/main" val="2167690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19</a:t>
            </a:fld>
            <a:endParaRPr lang="en-US" dirty="0"/>
          </a:p>
        </p:txBody>
      </p:sp>
    </p:spTree>
    <p:extLst>
      <p:ext uri="{BB962C8B-B14F-4D97-AF65-F5344CB8AC3E}">
        <p14:creationId xmlns:p14="http://schemas.microsoft.com/office/powerpoint/2010/main" val="100890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20</a:t>
            </a:fld>
            <a:endParaRPr lang="en-US" dirty="0"/>
          </a:p>
        </p:txBody>
      </p:sp>
    </p:spTree>
    <p:extLst>
      <p:ext uri="{BB962C8B-B14F-4D97-AF65-F5344CB8AC3E}">
        <p14:creationId xmlns:p14="http://schemas.microsoft.com/office/powerpoint/2010/main" val="1728956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21</a:t>
            </a:fld>
            <a:endParaRPr lang="en-US" dirty="0"/>
          </a:p>
        </p:txBody>
      </p:sp>
    </p:spTree>
    <p:extLst>
      <p:ext uri="{BB962C8B-B14F-4D97-AF65-F5344CB8AC3E}">
        <p14:creationId xmlns:p14="http://schemas.microsoft.com/office/powerpoint/2010/main" val="309315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4</a:t>
            </a:fld>
            <a:endParaRPr lang="en-US" dirty="0"/>
          </a:p>
        </p:txBody>
      </p:sp>
    </p:spTree>
    <p:extLst>
      <p:ext uri="{BB962C8B-B14F-4D97-AF65-F5344CB8AC3E}">
        <p14:creationId xmlns:p14="http://schemas.microsoft.com/office/powerpoint/2010/main" val="510719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22</a:t>
            </a:fld>
            <a:endParaRPr lang="en-US" dirty="0"/>
          </a:p>
        </p:txBody>
      </p:sp>
    </p:spTree>
    <p:extLst>
      <p:ext uri="{BB962C8B-B14F-4D97-AF65-F5344CB8AC3E}">
        <p14:creationId xmlns:p14="http://schemas.microsoft.com/office/powerpoint/2010/main" val="3151786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23</a:t>
            </a:fld>
            <a:endParaRPr lang="en-US" dirty="0"/>
          </a:p>
        </p:txBody>
      </p:sp>
    </p:spTree>
    <p:extLst>
      <p:ext uri="{BB962C8B-B14F-4D97-AF65-F5344CB8AC3E}">
        <p14:creationId xmlns:p14="http://schemas.microsoft.com/office/powerpoint/2010/main" val="60826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CE3E47-F471-49A9-AF3F-A0F32CBC992B}" type="slidenum">
              <a:rPr lang="en-US" smtClean="0"/>
              <a:t>5</a:t>
            </a:fld>
            <a:endParaRPr lang="en-US" dirty="0"/>
          </a:p>
        </p:txBody>
      </p:sp>
    </p:spTree>
    <p:extLst>
      <p:ext uri="{BB962C8B-B14F-4D97-AF65-F5344CB8AC3E}">
        <p14:creationId xmlns:p14="http://schemas.microsoft.com/office/powerpoint/2010/main" val="214764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E3E47-F471-49A9-AF3F-A0F32CBC992B}" type="slidenum">
              <a:rPr lang="en-US" smtClean="0"/>
              <a:t>6</a:t>
            </a:fld>
            <a:endParaRPr lang="en-US"/>
          </a:p>
        </p:txBody>
      </p:sp>
    </p:spTree>
    <p:extLst>
      <p:ext uri="{BB962C8B-B14F-4D97-AF65-F5344CB8AC3E}">
        <p14:creationId xmlns:p14="http://schemas.microsoft.com/office/powerpoint/2010/main" val="87508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E3E47-F471-49A9-AF3F-A0F32CBC992B}" type="slidenum">
              <a:rPr lang="en-US" smtClean="0"/>
              <a:t>7</a:t>
            </a:fld>
            <a:endParaRPr lang="en-US"/>
          </a:p>
        </p:txBody>
      </p:sp>
    </p:spTree>
    <p:extLst>
      <p:ext uri="{BB962C8B-B14F-4D97-AF65-F5344CB8AC3E}">
        <p14:creationId xmlns:p14="http://schemas.microsoft.com/office/powerpoint/2010/main" val="251294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E3E47-F471-49A9-AF3F-A0F32CBC992B}" type="slidenum">
              <a:rPr lang="en-US" smtClean="0"/>
              <a:t>8</a:t>
            </a:fld>
            <a:endParaRPr lang="en-US"/>
          </a:p>
        </p:txBody>
      </p:sp>
    </p:spTree>
    <p:extLst>
      <p:ext uri="{BB962C8B-B14F-4D97-AF65-F5344CB8AC3E}">
        <p14:creationId xmlns:p14="http://schemas.microsoft.com/office/powerpoint/2010/main" val="4029377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E3E47-F471-49A9-AF3F-A0F32CBC992B}" type="slidenum">
              <a:rPr lang="en-US" smtClean="0"/>
              <a:t>9</a:t>
            </a:fld>
            <a:endParaRPr lang="en-US"/>
          </a:p>
        </p:txBody>
      </p:sp>
    </p:spTree>
    <p:extLst>
      <p:ext uri="{BB962C8B-B14F-4D97-AF65-F5344CB8AC3E}">
        <p14:creationId xmlns:p14="http://schemas.microsoft.com/office/powerpoint/2010/main" val="399395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E3E47-F471-49A9-AF3F-A0F32CBC992B}" type="slidenum">
              <a:rPr lang="en-US" smtClean="0"/>
              <a:t>10</a:t>
            </a:fld>
            <a:endParaRPr lang="en-US"/>
          </a:p>
        </p:txBody>
      </p:sp>
    </p:spTree>
    <p:extLst>
      <p:ext uri="{BB962C8B-B14F-4D97-AF65-F5344CB8AC3E}">
        <p14:creationId xmlns:p14="http://schemas.microsoft.com/office/powerpoint/2010/main" val="390313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CE3E47-F471-49A9-AF3F-A0F32CBC992B}" type="slidenum">
              <a:rPr lang="en-US" smtClean="0"/>
              <a:t>11</a:t>
            </a:fld>
            <a:endParaRPr lang="en-US"/>
          </a:p>
        </p:txBody>
      </p:sp>
    </p:spTree>
    <p:extLst>
      <p:ext uri="{BB962C8B-B14F-4D97-AF65-F5344CB8AC3E}">
        <p14:creationId xmlns:p14="http://schemas.microsoft.com/office/powerpoint/2010/main" val="202383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8344" y="104775"/>
            <a:ext cx="1135137" cy="943583"/>
          </a:xfrm>
          <a:prstGeom prst="rect">
            <a:avLst/>
          </a:prstGeom>
        </p:spPr>
      </p:pic>
      <p:pic>
        <p:nvPicPr>
          <p:cNvPr id="5" name="Picture 18"/>
          <p:cNvPicPr>
            <a:picLocks noChangeAspect="1" noChangeArrowheads="1"/>
          </p:cNvPicPr>
          <p:nvPr userDrawn="1"/>
        </p:nvPicPr>
        <p:blipFill>
          <a:blip r:embed="rId3"/>
          <a:srcRect/>
          <a:stretch>
            <a:fillRect/>
          </a:stretch>
        </p:blipFill>
        <p:spPr bwMode="auto">
          <a:xfrm>
            <a:off x="184557" y="157582"/>
            <a:ext cx="951945" cy="890776"/>
          </a:xfrm>
          <a:prstGeom prst="rect">
            <a:avLst/>
          </a:prstGeom>
          <a:noFill/>
          <a:ln w="9525">
            <a:noFill/>
            <a:miter lim="800000"/>
            <a:headEnd/>
            <a:tailEnd/>
          </a:ln>
        </p:spPr>
      </p:pic>
    </p:spTree>
    <p:extLst>
      <p:ext uri="{BB962C8B-B14F-4D97-AF65-F5344CB8AC3E}">
        <p14:creationId xmlns:p14="http://schemas.microsoft.com/office/powerpoint/2010/main" val="223259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98344" y="104775"/>
            <a:ext cx="1135137" cy="943583"/>
          </a:xfrm>
          <a:prstGeom prst="rect">
            <a:avLst/>
          </a:prstGeom>
        </p:spPr>
      </p:pic>
      <p:cxnSp>
        <p:nvCxnSpPr>
          <p:cNvPr id="4" name="Straight Connector 3"/>
          <p:cNvCxnSpPr/>
          <p:nvPr userDrawn="1"/>
        </p:nvCxnSpPr>
        <p:spPr>
          <a:xfrm>
            <a:off x="0" y="1157589"/>
            <a:ext cx="100584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7"/>
          <p:cNvSpPr>
            <a:spLocks noChangeArrowheads="1"/>
          </p:cNvSpPr>
          <p:nvPr userDrawn="1"/>
        </p:nvSpPr>
        <p:spPr bwMode="auto">
          <a:xfrm>
            <a:off x="8693518" y="7415953"/>
            <a:ext cx="1273175" cy="274434"/>
          </a:xfrm>
          <a:prstGeom prst="rect">
            <a:avLst/>
          </a:prstGeom>
          <a:noFill/>
          <a:ln w="12700">
            <a:noFill/>
            <a:miter lim="800000"/>
            <a:headEnd/>
            <a:tailEnd/>
          </a:ln>
          <a:effectLst/>
        </p:spPr>
        <p:txBody>
          <a:bodyPr lIns="90487" tIns="44450" rIns="90487" bIns="44450">
            <a:spAutoFit/>
          </a:bodyPr>
          <a:lstStyle/>
          <a:p>
            <a:pPr>
              <a:defRPr/>
            </a:pPr>
            <a:r>
              <a:rPr lang="en-US" sz="1200" dirty="0">
                <a:latin typeface="Times" pitchFamily="18" charset="0"/>
              </a:rPr>
              <a:t>                     </a:t>
            </a:r>
            <a:fld id="{2E158FB7-A64D-4DD8-85FE-2F488377349C}" type="slidenum">
              <a:rPr lang="en-US" sz="1200" b="1" i="0" baseline="0">
                <a:solidFill>
                  <a:schemeClr val="tx1"/>
                </a:solidFill>
                <a:latin typeface="Arial Black" panose="020B0A04020102020204" pitchFamily="34" charset="0"/>
              </a:rPr>
              <a:pPr>
                <a:defRPr/>
              </a:pPr>
              <a:t>‹#›</a:t>
            </a:fld>
            <a:endParaRPr lang="en-US" sz="1200" b="1" i="0" baseline="0" dirty="0">
              <a:solidFill>
                <a:schemeClr val="tx1"/>
              </a:solidFill>
              <a:latin typeface="Arial Black" panose="020B0A04020102020204" pitchFamily="34" charset="0"/>
            </a:endParaRPr>
          </a:p>
        </p:txBody>
      </p:sp>
      <p:pic>
        <p:nvPicPr>
          <p:cNvPr id="6" name="Picture 18"/>
          <p:cNvPicPr>
            <a:picLocks noChangeAspect="1" noChangeArrowheads="1"/>
          </p:cNvPicPr>
          <p:nvPr userDrawn="1"/>
        </p:nvPicPr>
        <p:blipFill>
          <a:blip r:embed="rId3"/>
          <a:srcRect/>
          <a:stretch>
            <a:fillRect/>
          </a:stretch>
        </p:blipFill>
        <p:spPr bwMode="auto">
          <a:xfrm>
            <a:off x="184557" y="157582"/>
            <a:ext cx="951945" cy="890776"/>
          </a:xfrm>
          <a:prstGeom prst="rect">
            <a:avLst/>
          </a:prstGeom>
          <a:noFill/>
          <a:ln w="9525">
            <a:noFill/>
            <a:miter lim="800000"/>
            <a:headEnd/>
            <a:tailEnd/>
          </a:ln>
        </p:spPr>
      </p:pic>
      <p:sp>
        <p:nvSpPr>
          <p:cNvPr id="3" name="TextBox 2">
            <a:extLst>
              <a:ext uri="{FF2B5EF4-FFF2-40B4-BE49-F238E27FC236}">
                <a16:creationId xmlns:a16="http://schemas.microsoft.com/office/drawing/2014/main" id="{0B488B06-C845-402B-9DB8-23A04632C8C8}"/>
              </a:ext>
            </a:extLst>
          </p:cNvPr>
          <p:cNvSpPr txBox="1"/>
          <p:nvPr userDrawn="1"/>
        </p:nvSpPr>
        <p:spPr>
          <a:xfrm>
            <a:off x="184557" y="7413388"/>
            <a:ext cx="886781" cy="276999"/>
          </a:xfrm>
          <a:prstGeom prst="rect">
            <a:avLst/>
          </a:prstGeom>
          <a:noFill/>
        </p:spPr>
        <p:txBody>
          <a:bodyPr wrap="none" rtlCol="0">
            <a:spAutoFit/>
          </a:bodyPr>
          <a:lstStyle/>
          <a:p>
            <a:r>
              <a:rPr lang="en-US" sz="1200" b="1" dirty="0">
                <a:latin typeface="Arial Black" panose="020B0A04020102020204" pitchFamily="34" charset="0"/>
              </a:rPr>
              <a:t>04/07/21</a:t>
            </a:r>
          </a:p>
        </p:txBody>
      </p:sp>
    </p:spTree>
    <p:extLst>
      <p:ext uri="{BB962C8B-B14F-4D97-AF65-F5344CB8AC3E}">
        <p14:creationId xmlns:p14="http://schemas.microsoft.com/office/powerpoint/2010/main" val="25928409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55960"/>
      </p:ext>
    </p:extLst>
  </p:cSld>
  <p:clrMap bg1="lt1" tx1="dk1" bg2="lt2" tx2="dk2" accent1="accent1" accent2="accent2" accent3="accent3" accent4="accent4" accent5="accent5" accent6="accent6" hlink="hlink" folHlink="folHlink"/>
  <p:sldLayoutIdLst>
    <p:sldLayoutId id="2147483674" r:id="rId1"/>
    <p:sldLayoutId id="2147483673" r:id="rId2"/>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D14ABF-F25D-448E-8977-403E77C3BE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3271" y="2085565"/>
            <a:ext cx="4851858" cy="3638894"/>
          </a:xfrm>
          <a:prstGeom prst="rect">
            <a:avLst/>
          </a:prstGeom>
        </p:spPr>
      </p:pic>
      <p:sp>
        <p:nvSpPr>
          <p:cNvPr id="4" name="TextBox 3"/>
          <p:cNvSpPr txBox="1"/>
          <p:nvPr/>
        </p:nvSpPr>
        <p:spPr>
          <a:xfrm>
            <a:off x="1387677" y="381709"/>
            <a:ext cx="7076099" cy="1768176"/>
          </a:xfrm>
          <a:prstGeom prst="rect">
            <a:avLst/>
          </a:prstGeom>
          <a:noFill/>
          <a:effectLst>
            <a:glow rad="101600">
              <a:schemeClr val="accent1">
                <a:satMod val="175000"/>
                <a:alpha val="40000"/>
              </a:schemeClr>
            </a:glow>
          </a:effectLst>
        </p:spPr>
        <p:txBody>
          <a:bodyPr wrap="square" rtlCol="0">
            <a:spAutoFit/>
          </a:bodyPr>
          <a:lstStyle/>
          <a:p>
            <a:pPr algn="ctr">
              <a:lnSpc>
                <a:spcPct val="80000"/>
              </a:lnSpc>
            </a:pPr>
            <a:r>
              <a:rPr lang="en-US" sz="4500" b="1" dirty="0">
                <a:solidFill>
                  <a:schemeClr val="bg1"/>
                </a:solidFill>
                <a:cs typeface="Times New Roman" panose="02020603050405020304" pitchFamily="18" charset="0"/>
              </a:rPr>
              <a:t>Conjunction Assessment (CA) Support Overview for the EOS Satellites</a:t>
            </a:r>
            <a:endParaRPr lang="en-US" sz="4500" b="1" dirty="0">
              <a:solidFill>
                <a:schemeClr val="bg1"/>
              </a:solidFill>
              <a:effectLst>
                <a:outerShdw blurRad="50800" dist="50800" dir="5400000" algn="ctr" rotWithShape="0">
                  <a:schemeClr val="tx1"/>
                </a:outerShdw>
              </a:effectLst>
              <a:cs typeface="Times New Roman" panose="02020603050405020304" pitchFamily="18" charset="0"/>
            </a:endParaRPr>
          </a:p>
        </p:txBody>
      </p:sp>
      <p:sp>
        <p:nvSpPr>
          <p:cNvPr id="9" name="TextBox 8"/>
          <p:cNvSpPr txBox="1"/>
          <p:nvPr/>
        </p:nvSpPr>
        <p:spPr>
          <a:xfrm>
            <a:off x="2952990" y="7171074"/>
            <a:ext cx="4152419" cy="461665"/>
          </a:xfrm>
          <a:prstGeom prst="rect">
            <a:avLst/>
          </a:prstGeom>
          <a:noFill/>
        </p:spPr>
        <p:txBody>
          <a:bodyPr wrap="none" rtlCol="0">
            <a:spAutoFit/>
          </a:bodyPr>
          <a:lstStyle/>
          <a:p>
            <a:pPr algn="ctr"/>
            <a:r>
              <a:rPr lang="en-US" sz="2400" b="1" dirty="0">
                <a:solidFill>
                  <a:srgbClr val="FF0000"/>
                </a:solidFill>
              </a:rPr>
              <a:t>Presentation Date: </a:t>
            </a:r>
            <a:r>
              <a:rPr lang="en-US" sz="2400" b="1" dirty="0">
                <a:solidFill>
                  <a:srgbClr val="FF0000"/>
                </a:solidFill>
                <a:cs typeface="Calibri" panose="020F0502020204030204" pitchFamily="34" charset="0"/>
              </a:rPr>
              <a:t>04/07/2021</a:t>
            </a:r>
            <a:endParaRPr lang="en-US" sz="2400" b="1" i="1" dirty="0">
              <a:solidFill>
                <a:srgbClr val="FF0000"/>
              </a:solidFill>
              <a:cs typeface="Calibri" panose="020F0502020204030204" pitchFamily="34" charset="0"/>
            </a:endParaRPr>
          </a:p>
        </p:txBody>
      </p:sp>
      <p:sp>
        <p:nvSpPr>
          <p:cNvPr id="10" name="TextBox 9"/>
          <p:cNvSpPr txBox="1"/>
          <p:nvPr/>
        </p:nvSpPr>
        <p:spPr>
          <a:xfrm>
            <a:off x="3159392" y="6022287"/>
            <a:ext cx="3739613" cy="1200329"/>
          </a:xfrm>
          <a:prstGeom prst="rect">
            <a:avLst/>
          </a:prstGeom>
          <a:noFill/>
        </p:spPr>
        <p:txBody>
          <a:bodyPr wrap="none" rtlCol="0">
            <a:spAutoFit/>
          </a:bodyPr>
          <a:lstStyle/>
          <a:p>
            <a:pPr algn="ctr"/>
            <a:r>
              <a:rPr lang="en-US" sz="2400" b="1" dirty="0">
                <a:solidFill>
                  <a:srgbClr val="3366FF"/>
                </a:solidFill>
              </a:rPr>
              <a:t>Presented By: Syed Hasan</a:t>
            </a:r>
          </a:p>
          <a:p>
            <a:pPr algn="ctr"/>
            <a:r>
              <a:rPr lang="en-US" sz="2400" b="1" i="1" dirty="0">
                <a:solidFill>
                  <a:srgbClr val="3366FF"/>
                </a:solidFill>
              </a:rPr>
              <a:t>NASA EOS Lead CA Engineer</a:t>
            </a:r>
          </a:p>
          <a:p>
            <a:pPr algn="ctr"/>
            <a:r>
              <a:rPr lang="en-US" sz="2400" b="1" dirty="0">
                <a:solidFill>
                  <a:srgbClr val="3366FF"/>
                </a:solidFill>
              </a:rPr>
              <a:t>syed.o.hasan@nasa.gov</a:t>
            </a:r>
          </a:p>
        </p:txBody>
      </p:sp>
      <p:pic>
        <p:nvPicPr>
          <p:cNvPr id="12" name="Picture 11">
            <a:extLst>
              <a:ext uri="{FF2B5EF4-FFF2-40B4-BE49-F238E27FC236}">
                <a16:creationId xmlns:a16="http://schemas.microsoft.com/office/drawing/2014/main" id="{DB4179A4-2B33-4D7F-AFB2-AA06B2647E11}"/>
              </a:ext>
            </a:extLst>
          </p:cNvPr>
          <p:cNvPicPr>
            <a:picLocks noChangeAspect="1"/>
          </p:cNvPicPr>
          <p:nvPr/>
        </p:nvPicPr>
        <p:blipFill>
          <a:blip r:embed="rId3"/>
          <a:stretch>
            <a:fillRect/>
          </a:stretch>
        </p:blipFill>
        <p:spPr>
          <a:xfrm>
            <a:off x="8698367" y="76874"/>
            <a:ext cx="1272563" cy="1138609"/>
          </a:xfrm>
          <a:prstGeom prst="rect">
            <a:avLst/>
          </a:prstGeom>
        </p:spPr>
      </p:pic>
      <p:sp>
        <p:nvSpPr>
          <p:cNvPr id="2" name="TextBox 1">
            <a:extLst>
              <a:ext uri="{FF2B5EF4-FFF2-40B4-BE49-F238E27FC236}">
                <a16:creationId xmlns:a16="http://schemas.microsoft.com/office/drawing/2014/main" id="{49A8A147-5FBC-47F8-AA4F-FC9F4FF1BFBD}"/>
              </a:ext>
            </a:extLst>
          </p:cNvPr>
          <p:cNvSpPr txBox="1"/>
          <p:nvPr/>
        </p:nvSpPr>
        <p:spPr>
          <a:xfrm>
            <a:off x="2878458" y="5750988"/>
            <a:ext cx="4203395" cy="215444"/>
          </a:xfrm>
          <a:prstGeom prst="rect">
            <a:avLst/>
          </a:prstGeom>
          <a:noFill/>
        </p:spPr>
        <p:txBody>
          <a:bodyPr wrap="none" rtlCol="0">
            <a:spAutoFit/>
          </a:bodyPr>
          <a:lstStyle/>
          <a:p>
            <a:r>
              <a:rPr lang="en-US" sz="800" dirty="0">
                <a:solidFill>
                  <a:schemeClr val="bg1"/>
                </a:solidFill>
              </a:rPr>
              <a:t>Image Credit: https://scitechdaily.com/images/Space-Debris-Objects-Low-Earth-Orbit-scaled.jpg</a:t>
            </a:r>
          </a:p>
        </p:txBody>
      </p:sp>
    </p:spTree>
    <p:extLst>
      <p:ext uri="{BB962C8B-B14F-4D97-AF65-F5344CB8AC3E}">
        <p14:creationId xmlns:p14="http://schemas.microsoft.com/office/powerpoint/2010/main" val="3636902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58104" y="1153604"/>
            <a:ext cx="5075003" cy="6491283"/>
          </a:xfrm>
          <a:prstGeom prst="rect">
            <a:avLst/>
          </a:prstGeom>
        </p:spPr>
      </p:pic>
      <p:sp>
        <p:nvSpPr>
          <p:cNvPr id="2" name="TextBox 1"/>
          <p:cNvSpPr txBox="1"/>
          <p:nvPr/>
        </p:nvSpPr>
        <p:spPr>
          <a:xfrm>
            <a:off x="194553" y="291830"/>
            <a:ext cx="9659566" cy="769441"/>
          </a:xfrm>
          <a:prstGeom prst="rect">
            <a:avLst/>
          </a:prstGeom>
          <a:noFill/>
        </p:spPr>
        <p:txBody>
          <a:bodyPr wrap="square" rtlCol="0">
            <a:spAutoFit/>
          </a:bodyPr>
          <a:lstStyle/>
          <a:p>
            <a:pPr algn="ctr"/>
            <a:r>
              <a:rPr lang="en-US" sz="4400" b="1" dirty="0">
                <a:cs typeface="Arial" panose="020B0604020202020204" pitchFamily="34" charset="0"/>
              </a:rPr>
              <a:t>CRMS Maneuver Reports (3 of 3)</a:t>
            </a:r>
          </a:p>
        </p:txBody>
      </p:sp>
      <p:sp>
        <p:nvSpPr>
          <p:cNvPr id="22" name="Content Placeholder 2"/>
          <p:cNvSpPr txBox="1">
            <a:spLocks/>
          </p:cNvSpPr>
          <p:nvPr/>
        </p:nvSpPr>
        <p:spPr>
          <a:xfrm>
            <a:off x="293688" y="1328796"/>
            <a:ext cx="4295245" cy="5654374"/>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dirty="0"/>
              <a:t>Along with the MTS plots, the CRMS maneuver planning report also contains detailed plots and charts for each secondary object of concern (identified through user-defined thresholds). It is important for the CA Engineer to analyze the orbit determination quality, Pc and miss distance trends, and sensitivity analysis of any secondary object that poses a threat to our spacecraft, so that proper planning can be taken.</a:t>
            </a:r>
          </a:p>
        </p:txBody>
      </p:sp>
      <p:sp>
        <p:nvSpPr>
          <p:cNvPr id="24" name="TextBox 23"/>
          <p:cNvSpPr txBox="1"/>
          <p:nvPr/>
        </p:nvSpPr>
        <p:spPr>
          <a:xfrm>
            <a:off x="392180" y="4520958"/>
            <a:ext cx="3942538" cy="2862322"/>
          </a:xfrm>
          <a:prstGeom prst="rect">
            <a:avLst/>
          </a:prstGeom>
          <a:solidFill>
            <a:srgbClr val="00FF00"/>
          </a:solidFill>
          <a:ln>
            <a:solidFill>
              <a:schemeClr val="tx1"/>
            </a:solidFill>
          </a:ln>
        </p:spPr>
        <p:txBody>
          <a:bodyPr wrap="square" rtlCol="0">
            <a:spAutoFit/>
          </a:bodyPr>
          <a:lstStyle/>
          <a:p>
            <a:pPr algn="ctr"/>
            <a:r>
              <a:rPr lang="en-US" sz="2000" dirty="0"/>
              <a:t>The Probability Sensitivity Analysis plots display how the Pc changes if the Hard Body Radius (HBR) radius is adjusted, as well as how the Pc changes if the covariance is adjusted (which is also very useful for planning because more tracking data can mean inflation or deflation in covariance) </a:t>
            </a:r>
          </a:p>
        </p:txBody>
      </p:sp>
      <p:cxnSp>
        <p:nvCxnSpPr>
          <p:cNvPr id="14" name="Straight Connector 13"/>
          <p:cNvCxnSpPr>
            <a:cxnSpLocks/>
            <a:stCxn id="24" idx="3"/>
          </p:cNvCxnSpPr>
          <p:nvPr/>
        </p:nvCxnSpPr>
        <p:spPr>
          <a:xfrm>
            <a:off x="4334718" y="5952119"/>
            <a:ext cx="377601" cy="258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56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928" y="291830"/>
            <a:ext cx="9153727" cy="769441"/>
          </a:xfrm>
          <a:prstGeom prst="rect">
            <a:avLst/>
          </a:prstGeom>
          <a:noFill/>
        </p:spPr>
        <p:txBody>
          <a:bodyPr wrap="square" rtlCol="0">
            <a:spAutoFit/>
          </a:bodyPr>
          <a:lstStyle/>
          <a:p>
            <a:pPr algn="ctr"/>
            <a:r>
              <a:rPr lang="en-US" sz="4400" b="1" dirty="0">
                <a:cs typeface="Arial" panose="020B0604020202020204" pitchFamily="34" charset="0"/>
              </a:rPr>
              <a:t>CRMS Manual Support</a:t>
            </a:r>
          </a:p>
        </p:txBody>
      </p:sp>
      <p:cxnSp>
        <p:nvCxnSpPr>
          <p:cNvPr id="7" name="Straight Connector 6"/>
          <p:cNvCxnSpPr/>
          <p:nvPr/>
        </p:nvCxnSpPr>
        <p:spPr>
          <a:xfrm>
            <a:off x="603118" y="1157589"/>
            <a:ext cx="88327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93688" y="1555750"/>
            <a:ext cx="4487862" cy="4886325"/>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600" dirty="0"/>
          </a:p>
        </p:txBody>
      </p:sp>
      <p:sp>
        <p:nvSpPr>
          <p:cNvPr id="8" name="Content Placeholder 2"/>
          <p:cNvSpPr txBox="1">
            <a:spLocks/>
          </p:cNvSpPr>
          <p:nvPr/>
        </p:nvSpPr>
        <p:spPr>
          <a:xfrm>
            <a:off x="182225" y="1364390"/>
            <a:ext cx="4599325" cy="6116173"/>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00" dirty="0"/>
              <a:t>Often the CA Engineer is required to open up CRMS and run a service manually through the utilities provided in the system. This occurs in instances such as:</a:t>
            </a:r>
          </a:p>
          <a:p>
            <a:pPr lvl="1"/>
            <a:r>
              <a:rPr lang="en-US" sz="1800" dirty="0"/>
              <a:t>The automated maneuver planning report does not provide a desirable risk mitigation solution</a:t>
            </a:r>
          </a:p>
          <a:p>
            <a:pPr lvl="1"/>
            <a:r>
              <a:rPr lang="en-US" sz="1800" dirty="0"/>
              <a:t>The mission desires to use different parameters  instead of the default values</a:t>
            </a:r>
          </a:p>
          <a:p>
            <a:pPr lvl="1"/>
            <a:r>
              <a:rPr lang="en-US" sz="1800" dirty="0"/>
              <a:t>The automated maneuver planning report does not include a critical post-maneuver secondary object of concern</a:t>
            </a:r>
          </a:p>
          <a:p>
            <a:pPr lvl="1"/>
            <a:r>
              <a:rPr lang="en-US" sz="1800" dirty="0"/>
              <a:t>The mission desires to see an MTS plot for an event that did not trigger the maneuver planning thresholds</a:t>
            </a:r>
          </a:p>
          <a:p>
            <a:pPr lvl="1"/>
            <a:r>
              <a:rPr lang="en-US" sz="1800" dirty="0"/>
              <a:t>Summary reports show that a routine orbit maintenance maneuver leads to a potential HIE, therefore manual processing is required to determine how altering the routine maneuver can decrease the risk</a:t>
            </a:r>
          </a:p>
          <a:p>
            <a:pPr lvl="1"/>
            <a:endParaRPr lang="en-US" sz="1360" dirty="0"/>
          </a:p>
          <a:p>
            <a:endParaRPr lang="en-US" sz="1800" dirty="0"/>
          </a:p>
        </p:txBody>
      </p:sp>
      <p:pic>
        <p:nvPicPr>
          <p:cNvPr id="2050" name="Picture 2" descr="maneuver_service_maneuver_trade_space_g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791" y="1438894"/>
            <a:ext cx="4590982" cy="550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66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69441"/>
          </a:xfrm>
          <a:prstGeom prst="rect">
            <a:avLst/>
          </a:prstGeom>
          <a:noFill/>
        </p:spPr>
        <p:txBody>
          <a:bodyPr wrap="square" rtlCol="0">
            <a:spAutoFit/>
          </a:bodyPr>
          <a:lstStyle/>
          <a:p>
            <a:pPr algn="ctr"/>
            <a:r>
              <a:rPr lang="en-US" sz="4400" b="1" dirty="0">
                <a:cs typeface="Arial" panose="020B0604020202020204" pitchFamily="34" charset="0"/>
              </a:rPr>
              <a:t>ESMO CA Process Flow</a:t>
            </a:r>
          </a:p>
        </p:txBody>
      </p:sp>
      <p:pic>
        <p:nvPicPr>
          <p:cNvPr id="9" name="Picture 8"/>
          <p:cNvPicPr>
            <a:picLocks noChangeAspect="1"/>
          </p:cNvPicPr>
          <p:nvPr/>
        </p:nvPicPr>
        <p:blipFill>
          <a:blip r:embed="rId3"/>
          <a:stretch>
            <a:fillRect/>
          </a:stretch>
        </p:blipFill>
        <p:spPr>
          <a:xfrm>
            <a:off x="195190" y="1519244"/>
            <a:ext cx="9863210" cy="5545436"/>
          </a:xfrm>
          <a:prstGeom prst="rect">
            <a:avLst/>
          </a:prstGeom>
        </p:spPr>
      </p:pic>
    </p:spTree>
    <p:extLst>
      <p:ext uri="{BB962C8B-B14F-4D97-AF65-F5344CB8AC3E}">
        <p14:creationId xmlns:p14="http://schemas.microsoft.com/office/powerpoint/2010/main" val="84632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928" y="291830"/>
            <a:ext cx="9153727" cy="769441"/>
          </a:xfrm>
          <a:prstGeom prst="rect">
            <a:avLst/>
          </a:prstGeom>
          <a:noFill/>
        </p:spPr>
        <p:txBody>
          <a:bodyPr wrap="square" rtlCol="0">
            <a:spAutoFit/>
          </a:bodyPr>
          <a:lstStyle/>
          <a:p>
            <a:pPr algn="ctr"/>
            <a:r>
              <a:rPr lang="en-US" sz="4400" b="1" dirty="0">
                <a:cs typeface="Arial" panose="020B0604020202020204" pitchFamily="34" charset="0"/>
              </a:rPr>
              <a:t>HIE Statistics</a:t>
            </a:r>
          </a:p>
        </p:txBody>
      </p:sp>
      <p:cxnSp>
        <p:nvCxnSpPr>
          <p:cNvPr id="7" name="Straight Connector 6"/>
          <p:cNvCxnSpPr/>
          <p:nvPr/>
        </p:nvCxnSpPr>
        <p:spPr>
          <a:xfrm>
            <a:off x="603118" y="1157589"/>
            <a:ext cx="88327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10210" y="1275033"/>
            <a:ext cx="9418534" cy="1554197"/>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buNone/>
            </a:pPr>
            <a:r>
              <a:rPr lang="en-US" sz="2100" dirty="0"/>
              <a:t>Another important responsibility of the EOS CA team is to keep statistics for every conjunction event that is classified as an HIE. HIE details are tracked in a spreadsheet along with several important details about the support provided for maneuver planning. These details are used for providing statistical plots which are used for monthly reporting, as well as special request reports requested by the MDs.</a:t>
            </a:r>
          </a:p>
        </p:txBody>
      </p:sp>
      <p:pic>
        <p:nvPicPr>
          <p:cNvPr id="9" name="Picture 8">
            <a:extLst>
              <a:ext uri="{FF2B5EF4-FFF2-40B4-BE49-F238E27FC236}">
                <a16:creationId xmlns:a16="http://schemas.microsoft.com/office/drawing/2014/main" id="{5500CBBB-7597-4750-BD7E-8CAC0EE96647}"/>
              </a:ext>
            </a:extLst>
          </p:cNvPr>
          <p:cNvPicPr>
            <a:picLocks noChangeAspect="1"/>
          </p:cNvPicPr>
          <p:nvPr/>
        </p:nvPicPr>
        <p:blipFill>
          <a:blip r:embed="rId3"/>
          <a:stretch>
            <a:fillRect/>
          </a:stretch>
        </p:blipFill>
        <p:spPr>
          <a:xfrm>
            <a:off x="621699" y="2840116"/>
            <a:ext cx="8844183" cy="4546307"/>
          </a:xfrm>
          <a:prstGeom prst="rect">
            <a:avLst/>
          </a:prstGeom>
        </p:spPr>
      </p:pic>
    </p:spTree>
    <p:extLst>
      <p:ext uri="{BB962C8B-B14F-4D97-AF65-F5344CB8AC3E}">
        <p14:creationId xmlns:p14="http://schemas.microsoft.com/office/powerpoint/2010/main" val="259184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69441"/>
          </a:xfrm>
          <a:prstGeom prst="rect">
            <a:avLst/>
          </a:prstGeom>
          <a:noFill/>
        </p:spPr>
        <p:txBody>
          <a:bodyPr wrap="square" rtlCol="0">
            <a:spAutoFit/>
          </a:bodyPr>
          <a:lstStyle/>
          <a:p>
            <a:pPr algn="ctr"/>
            <a:r>
              <a:rPr lang="en-US" sz="4400" b="1" dirty="0">
                <a:cs typeface="Arial" panose="020B0604020202020204" pitchFamily="34" charset="0"/>
              </a:rPr>
              <a:t>2020 Statistics Roll-Up</a:t>
            </a:r>
          </a:p>
        </p:txBody>
      </p:sp>
      <p:sp>
        <p:nvSpPr>
          <p:cNvPr id="4" name="Rectangle 3"/>
          <p:cNvSpPr/>
          <p:nvPr/>
        </p:nvSpPr>
        <p:spPr>
          <a:xfrm>
            <a:off x="187774" y="1204324"/>
            <a:ext cx="9682841" cy="646331"/>
          </a:xfrm>
          <a:prstGeom prst="rect">
            <a:avLst/>
          </a:prstGeom>
        </p:spPr>
        <p:txBody>
          <a:bodyPr wrap="square">
            <a:spAutoFit/>
          </a:bodyPr>
          <a:lstStyle/>
          <a:p>
            <a:pPr algn="ctr">
              <a:spcBef>
                <a:spcPts val="600"/>
              </a:spcBef>
              <a:spcAft>
                <a:spcPts val="600"/>
              </a:spcAft>
              <a:defRPr/>
            </a:pPr>
            <a:r>
              <a:rPr lang="en-US" sz="1800" dirty="0"/>
              <a:t>Below are some statistics for HIE support during 2020, which demonstrate the number of events dealt with in the duration of a year and the number of Debris Avoidance Maneuvers (DAMs) executed.</a:t>
            </a:r>
          </a:p>
        </p:txBody>
      </p:sp>
      <p:graphicFrame>
        <p:nvGraphicFramePr>
          <p:cNvPr id="5" name="Table 4">
            <a:extLst>
              <a:ext uri="{FF2B5EF4-FFF2-40B4-BE49-F238E27FC236}">
                <a16:creationId xmlns:a16="http://schemas.microsoft.com/office/drawing/2014/main" id="{3927320D-DCD2-415E-8FD6-10E5A6EF6EAC}"/>
              </a:ext>
            </a:extLst>
          </p:cNvPr>
          <p:cNvGraphicFramePr>
            <a:graphicFrameLocks noGrp="1"/>
          </p:cNvGraphicFramePr>
          <p:nvPr>
            <p:extLst>
              <p:ext uri="{D42A27DB-BD31-4B8C-83A1-F6EECF244321}">
                <p14:modId xmlns:p14="http://schemas.microsoft.com/office/powerpoint/2010/main" val="1766903269"/>
              </p:ext>
            </p:extLst>
          </p:nvPr>
        </p:nvGraphicFramePr>
        <p:xfrm>
          <a:off x="1176388" y="2222567"/>
          <a:ext cx="7705617" cy="1813560"/>
        </p:xfrm>
        <a:graphic>
          <a:graphicData uri="http://schemas.openxmlformats.org/drawingml/2006/table">
            <a:tbl>
              <a:tblPr/>
              <a:tblGrid>
                <a:gridCol w="1219206">
                  <a:extLst>
                    <a:ext uri="{9D8B030D-6E8A-4147-A177-3AD203B41FA5}">
                      <a16:colId xmlns:a16="http://schemas.microsoft.com/office/drawing/2014/main" val="1680514799"/>
                    </a:ext>
                  </a:extLst>
                </a:gridCol>
                <a:gridCol w="1124810">
                  <a:extLst>
                    <a:ext uri="{9D8B030D-6E8A-4147-A177-3AD203B41FA5}">
                      <a16:colId xmlns:a16="http://schemas.microsoft.com/office/drawing/2014/main" val="2292080472"/>
                    </a:ext>
                  </a:extLst>
                </a:gridCol>
                <a:gridCol w="1198951">
                  <a:extLst>
                    <a:ext uri="{9D8B030D-6E8A-4147-A177-3AD203B41FA5}">
                      <a16:colId xmlns:a16="http://schemas.microsoft.com/office/drawing/2014/main" val="2606563474"/>
                    </a:ext>
                  </a:extLst>
                </a:gridCol>
                <a:gridCol w="1387550">
                  <a:extLst>
                    <a:ext uri="{9D8B030D-6E8A-4147-A177-3AD203B41FA5}">
                      <a16:colId xmlns:a16="http://schemas.microsoft.com/office/drawing/2014/main" val="745683701"/>
                    </a:ext>
                  </a:extLst>
                </a:gridCol>
                <a:gridCol w="1387550">
                  <a:extLst>
                    <a:ext uri="{9D8B030D-6E8A-4147-A177-3AD203B41FA5}">
                      <a16:colId xmlns:a16="http://schemas.microsoft.com/office/drawing/2014/main" val="792509534"/>
                    </a:ext>
                  </a:extLst>
                </a:gridCol>
                <a:gridCol w="1387550">
                  <a:extLst>
                    <a:ext uri="{9D8B030D-6E8A-4147-A177-3AD203B41FA5}">
                      <a16:colId xmlns:a16="http://schemas.microsoft.com/office/drawing/2014/main" val="820543477"/>
                    </a:ext>
                  </a:extLst>
                </a:gridCol>
              </a:tblGrid>
              <a:tr h="0">
                <a:tc>
                  <a:txBody>
                    <a:bodyPr/>
                    <a:lstStyle/>
                    <a:p>
                      <a:pPr algn="ctr" fontAlgn="ctr"/>
                      <a:r>
                        <a:rPr lang="en-US" sz="1800" b="0" i="0" u="none" strike="noStrike" dirty="0">
                          <a:solidFill>
                            <a:srgbClr val="FFFFFF"/>
                          </a:solidFill>
                          <a:effectLst/>
                          <a:latin typeface="Arial" panose="020B0604020202020204" pitchFamily="34" charset="0"/>
                        </a:rPr>
                        <a:t>Satellite Name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FFFFFF"/>
                          </a:solidFill>
                          <a:effectLst/>
                          <a:latin typeface="Arial" panose="020B0604020202020204" pitchFamily="34" charset="0"/>
                        </a:rPr>
                        <a:t># of Events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FFFFFF"/>
                          </a:solidFill>
                          <a:effectLst/>
                          <a:latin typeface="Arial" panose="020B0604020202020204" pitchFamily="34" charset="0"/>
                        </a:rPr>
                        <a:t># of</a:t>
                      </a:r>
                      <a:br>
                        <a:rPr lang="en-US" sz="1800" b="0" i="0" u="none" strike="noStrike" dirty="0">
                          <a:solidFill>
                            <a:srgbClr val="FFFFFF"/>
                          </a:solidFill>
                          <a:effectLst/>
                          <a:latin typeface="Arial" panose="020B0604020202020204" pitchFamily="34" charset="0"/>
                        </a:rPr>
                      </a:br>
                      <a:r>
                        <a:rPr lang="en-US" sz="1800" b="0" i="0" u="none" strike="noStrike" dirty="0">
                          <a:solidFill>
                            <a:srgbClr val="FFFFFF"/>
                          </a:solidFill>
                          <a:effectLst/>
                          <a:latin typeface="Arial" panose="020B0604020202020204" pitchFamily="34" charset="0"/>
                        </a:rPr>
                        <a:t>HIEs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FFFFFF"/>
                          </a:solidFill>
                          <a:effectLst/>
                          <a:latin typeface="Arial" panose="020B0604020202020204" pitchFamily="34" charset="0"/>
                        </a:rPr>
                        <a:t># of Ephems Screened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FFFFFF"/>
                          </a:solidFill>
                          <a:effectLst/>
                          <a:latin typeface="Arial" panose="020B0604020202020204" pitchFamily="34" charset="0"/>
                        </a:rPr>
                        <a:t>Maneuvers Postponed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800" b="0" i="0" u="none" strike="noStrike" dirty="0">
                          <a:solidFill>
                            <a:srgbClr val="FFFFFF"/>
                          </a:solidFill>
                          <a:effectLst/>
                          <a:latin typeface="Arial" panose="020B0604020202020204" pitchFamily="34" charset="0"/>
                        </a:rPr>
                        <a:t>DAMs Executed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948931483"/>
                  </a:ext>
                </a:extLst>
              </a:tr>
              <a:tr h="316230">
                <a:tc>
                  <a:txBody>
                    <a:bodyPr/>
                    <a:lstStyle/>
                    <a:p>
                      <a:pPr algn="ctr" fontAlgn="ctr"/>
                      <a:r>
                        <a:rPr lang="en-US" sz="1800" b="1" i="0" u="none" strike="noStrike" dirty="0">
                          <a:solidFill>
                            <a:schemeClr val="tx1"/>
                          </a:solidFill>
                          <a:effectLst/>
                          <a:latin typeface="Arial" panose="020B0604020202020204" pitchFamily="34" charset="0"/>
                        </a:rPr>
                        <a:t>Aqua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600" b="0" i="0" u="none" strike="noStrike" dirty="0">
                          <a:solidFill>
                            <a:schemeClr val="tx1"/>
                          </a:solidFill>
                          <a:effectLst/>
                          <a:latin typeface="Arial" panose="020B0604020202020204" pitchFamily="34" charset="0"/>
                        </a:rPr>
                        <a:t>3378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600" b="0" i="0" u="none" strike="noStrike" dirty="0">
                          <a:solidFill>
                            <a:schemeClr val="tx1"/>
                          </a:solidFill>
                          <a:effectLst/>
                          <a:latin typeface="Arial" panose="020B0604020202020204" pitchFamily="34" charset="0"/>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600" b="0" i="0" u="none" strike="noStrike" dirty="0">
                          <a:solidFill>
                            <a:schemeClr val="tx1"/>
                          </a:solidFill>
                          <a:effectLst/>
                          <a:latin typeface="Arial" panose="020B0604020202020204" pitchFamily="34" charset="0"/>
                        </a:rPr>
                        <a:t>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600" b="0" i="0" u="none" strike="noStrike" dirty="0">
                          <a:solidFill>
                            <a:schemeClr val="tx1"/>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600" b="0" i="0" u="none" strike="noStrike" dirty="0">
                          <a:solidFill>
                            <a:schemeClr val="tx1"/>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150484188"/>
                  </a:ext>
                </a:extLst>
              </a:tr>
              <a:tr h="316230">
                <a:tc>
                  <a:txBody>
                    <a:bodyPr/>
                    <a:lstStyle/>
                    <a:p>
                      <a:pPr algn="ctr" fontAlgn="ctr"/>
                      <a:r>
                        <a:rPr lang="en-US" sz="1800" b="1" i="0" u="none" strike="noStrike">
                          <a:solidFill>
                            <a:schemeClr val="tx1"/>
                          </a:solidFill>
                          <a:effectLst/>
                          <a:latin typeface="Arial" panose="020B0604020202020204" pitchFamily="34" charset="0"/>
                        </a:rPr>
                        <a:t>Aura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1600" b="0" i="0" u="none" strike="noStrike" dirty="0">
                          <a:solidFill>
                            <a:schemeClr val="tx1"/>
                          </a:solidFill>
                          <a:effectLst/>
                          <a:latin typeface="Arial" panose="020B0604020202020204" pitchFamily="34" charset="0"/>
                        </a:rPr>
                        <a:t>3683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1600" b="0" i="0" u="none" strike="noStrike" dirty="0">
                          <a:solidFill>
                            <a:schemeClr val="tx1"/>
                          </a:solidFill>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1600" b="0" i="0" u="none" strike="noStrike" dirty="0">
                          <a:solidFill>
                            <a:schemeClr val="tx1"/>
                          </a:solidFill>
                          <a:effectLst/>
                          <a:latin typeface="Arial" panose="020B0604020202020204" pitchFamily="34"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1600" b="0" i="0" u="none" strike="noStrike" dirty="0">
                          <a:solidFill>
                            <a:schemeClr val="tx1"/>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1600" b="0" i="0" u="none" strike="noStrike" dirty="0">
                          <a:solidFill>
                            <a:schemeClr val="tx1"/>
                          </a:solidFill>
                          <a:effectLst/>
                          <a:latin typeface="Arial" panose="020B0604020202020204" pitchFamily="34"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388176132"/>
                  </a:ext>
                </a:extLst>
              </a:tr>
              <a:tr h="316230">
                <a:tc>
                  <a:txBody>
                    <a:bodyPr/>
                    <a:lstStyle/>
                    <a:p>
                      <a:pPr algn="ctr" fontAlgn="ctr"/>
                      <a:r>
                        <a:rPr lang="en-US" sz="1800" b="1" i="0" u="none" strike="noStrike" dirty="0">
                          <a:solidFill>
                            <a:schemeClr val="tx1"/>
                          </a:solidFill>
                          <a:effectLst/>
                          <a:latin typeface="Arial" panose="020B0604020202020204" pitchFamily="34" charset="0"/>
                        </a:rPr>
                        <a:t>Terra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fontAlgn="ctr"/>
                      <a:r>
                        <a:rPr lang="en-US" sz="1600" b="0" i="0" u="none" strike="noStrike" dirty="0">
                          <a:solidFill>
                            <a:schemeClr val="tx1"/>
                          </a:solidFill>
                          <a:effectLst/>
                          <a:latin typeface="Arial" panose="020B0604020202020204" pitchFamily="34" charset="0"/>
                        </a:rPr>
                        <a:t>3124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fontAlgn="ctr"/>
                      <a:r>
                        <a:rPr lang="en-US" sz="1600" b="0" i="0" u="none" strike="noStrike" dirty="0">
                          <a:solidFill>
                            <a:schemeClr val="tx1"/>
                          </a:solidFill>
                          <a:effectLst/>
                          <a:latin typeface="Arial" panose="020B0604020202020204" pitchFamily="34" charset="0"/>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fontAlgn="ctr"/>
                      <a:r>
                        <a:rPr lang="en-US" sz="1600" b="0" i="0" u="none" strike="noStrike" dirty="0">
                          <a:solidFill>
                            <a:schemeClr val="tx1"/>
                          </a:solidFill>
                          <a:effectLst/>
                          <a:latin typeface="Arial" panose="020B0604020202020204" pitchFamily="34" charset="0"/>
                        </a:rPr>
                        <a:t>55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fontAlgn="ctr"/>
                      <a:r>
                        <a:rPr lang="en-US" sz="1600" b="0" i="0" u="none" strike="noStrike" dirty="0">
                          <a:solidFill>
                            <a:schemeClr val="tx1"/>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fontAlgn="ctr"/>
                      <a:r>
                        <a:rPr lang="en-US" sz="1600" b="0" i="0" u="none" strike="noStrike" dirty="0">
                          <a:solidFill>
                            <a:schemeClr val="tx1"/>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3590919498"/>
                  </a:ext>
                </a:extLst>
              </a:tr>
              <a:tr h="316230">
                <a:tc>
                  <a:txBody>
                    <a:bodyPr/>
                    <a:lstStyle/>
                    <a:p>
                      <a:pPr algn="ctr" fontAlgn="ctr"/>
                      <a:r>
                        <a:rPr lang="en-US" sz="1800" b="1" i="0" u="none" strike="noStrike" dirty="0">
                          <a:solidFill>
                            <a:srgbClr val="FF0000"/>
                          </a:solidFill>
                          <a:effectLst/>
                          <a:latin typeface="Arial" panose="020B0604020202020204" pitchFamily="34" charset="0"/>
                        </a:rPr>
                        <a:t>Total EOS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FF0000"/>
                          </a:solidFill>
                          <a:effectLst/>
                          <a:latin typeface="Arial" panose="020B0604020202020204" pitchFamily="34" charset="0"/>
                        </a:rPr>
                        <a:t>10185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FF0000"/>
                          </a:solidFill>
                          <a:effectLst/>
                          <a:latin typeface="Arial" panose="020B0604020202020204" pitchFamily="34"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FF0000"/>
                          </a:solidFill>
                          <a:effectLst/>
                          <a:latin typeface="Arial" panose="020B0604020202020204" pitchFamily="34" charset="0"/>
                        </a:rPr>
                        <a:t>139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FF0000"/>
                          </a:solidFill>
                          <a:effectLst/>
                          <a:latin typeface="Arial" panose="020B0604020202020204" pitchFamily="34"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600" b="0" i="0" u="none" strike="noStrike" dirty="0">
                          <a:solidFill>
                            <a:srgbClr val="FF0000"/>
                          </a:solidFill>
                          <a:effectLst/>
                          <a:latin typeface="Arial" panose="020B0604020202020204" pitchFamily="34"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49859733"/>
                  </a:ext>
                </a:extLst>
              </a:tr>
            </a:tbl>
          </a:graphicData>
        </a:graphic>
      </p:graphicFrame>
      <p:sp>
        <p:nvSpPr>
          <p:cNvPr id="6" name="Rectangle 5">
            <a:extLst>
              <a:ext uri="{FF2B5EF4-FFF2-40B4-BE49-F238E27FC236}">
                <a16:creationId xmlns:a16="http://schemas.microsoft.com/office/drawing/2014/main" id="{E94F5F42-72E3-4A10-9E9E-6122FC6DE160}"/>
              </a:ext>
            </a:extLst>
          </p:cNvPr>
          <p:cNvSpPr/>
          <p:nvPr/>
        </p:nvSpPr>
        <p:spPr>
          <a:xfrm>
            <a:off x="503750" y="1850655"/>
            <a:ext cx="9050891" cy="430887"/>
          </a:xfrm>
          <a:prstGeom prst="rect">
            <a:avLst/>
          </a:prstGeom>
        </p:spPr>
        <p:txBody>
          <a:bodyPr wrap="square">
            <a:spAutoFit/>
          </a:bodyPr>
          <a:lstStyle/>
          <a:p>
            <a:pPr algn="ctr"/>
            <a:r>
              <a:rPr lang="en-US" sz="2200" b="1" dirty="0">
                <a:solidFill>
                  <a:srgbClr val="000099"/>
                </a:solidFill>
              </a:rPr>
              <a:t>2020 Conjunction Event Support Summary</a:t>
            </a:r>
          </a:p>
        </p:txBody>
      </p:sp>
      <p:pic>
        <p:nvPicPr>
          <p:cNvPr id="7" name="Picture 6">
            <a:extLst>
              <a:ext uri="{FF2B5EF4-FFF2-40B4-BE49-F238E27FC236}">
                <a16:creationId xmlns:a16="http://schemas.microsoft.com/office/drawing/2014/main" id="{D6CA9F15-4318-4E71-9A28-202B07D017B5}"/>
              </a:ext>
            </a:extLst>
          </p:cNvPr>
          <p:cNvPicPr>
            <a:picLocks noChangeAspect="1"/>
          </p:cNvPicPr>
          <p:nvPr/>
        </p:nvPicPr>
        <p:blipFill>
          <a:blip r:embed="rId3"/>
          <a:stretch>
            <a:fillRect/>
          </a:stretch>
        </p:blipFill>
        <p:spPr>
          <a:xfrm>
            <a:off x="1176388" y="4071257"/>
            <a:ext cx="7705618" cy="3646714"/>
          </a:xfrm>
          <a:prstGeom prst="rect">
            <a:avLst/>
          </a:prstGeom>
        </p:spPr>
      </p:pic>
    </p:spTree>
    <p:extLst>
      <p:ext uri="{BB962C8B-B14F-4D97-AF65-F5344CB8AC3E}">
        <p14:creationId xmlns:p14="http://schemas.microsoft.com/office/powerpoint/2010/main" val="357545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69441"/>
          </a:xfrm>
          <a:prstGeom prst="rect">
            <a:avLst/>
          </a:prstGeom>
          <a:noFill/>
        </p:spPr>
        <p:txBody>
          <a:bodyPr wrap="square" rtlCol="0">
            <a:spAutoFit/>
          </a:bodyPr>
          <a:lstStyle/>
          <a:p>
            <a:pPr algn="ctr"/>
            <a:r>
              <a:rPr lang="en-US" sz="4400" b="1" dirty="0">
                <a:cs typeface="Arial" panose="020B0604020202020204" pitchFamily="34" charset="0"/>
              </a:rPr>
              <a:t>Interesting HIEs in 2020</a:t>
            </a:r>
          </a:p>
        </p:txBody>
      </p:sp>
      <p:sp>
        <p:nvSpPr>
          <p:cNvPr id="6" name="Content Placeholder 2"/>
          <p:cNvSpPr txBox="1">
            <a:spLocks/>
          </p:cNvSpPr>
          <p:nvPr/>
        </p:nvSpPr>
        <p:spPr>
          <a:xfrm>
            <a:off x="293688" y="1555750"/>
            <a:ext cx="4487862" cy="4886325"/>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600" dirty="0"/>
          </a:p>
        </p:txBody>
      </p:sp>
      <p:sp>
        <p:nvSpPr>
          <p:cNvPr id="7" name="Content Placeholder 2">
            <a:extLst>
              <a:ext uri="{FF2B5EF4-FFF2-40B4-BE49-F238E27FC236}">
                <a16:creationId xmlns:a16="http://schemas.microsoft.com/office/drawing/2014/main" id="{44EDE719-9E09-46EB-A57D-2DA433674C8B}"/>
              </a:ext>
            </a:extLst>
          </p:cNvPr>
          <p:cNvSpPr txBox="1">
            <a:spLocks/>
          </p:cNvSpPr>
          <p:nvPr/>
        </p:nvSpPr>
        <p:spPr>
          <a:xfrm>
            <a:off x="293689" y="1418429"/>
            <a:ext cx="9471023" cy="6158028"/>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Terra vs. 80326 (Unknown) - TCA on 1/10/20 at 21:55:17 GMT</a:t>
            </a:r>
          </a:p>
          <a:p>
            <a:pPr lvl="1"/>
            <a:r>
              <a:rPr lang="en-US" sz="1600" dirty="0"/>
              <a:t>Jumped in Pc on the morning of TCA from E-12 to E-3</a:t>
            </a:r>
          </a:p>
          <a:p>
            <a:pPr lvl="1"/>
            <a:r>
              <a:rPr lang="en-US" sz="1600" dirty="0"/>
              <a:t>Once maneuver planning began, we verified that there were no more tracking opportunities until TCA</a:t>
            </a:r>
          </a:p>
          <a:p>
            <a:pPr lvl="1"/>
            <a:r>
              <a:rPr lang="en-US" sz="1600" dirty="0"/>
              <a:t>Risk mitigation maneuver was executed successfully</a:t>
            </a:r>
          </a:p>
          <a:p>
            <a:pPr lvl="1"/>
            <a:r>
              <a:rPr lang="en-US" sz="1900" dirty="0"/>
              <a:t>Max Pc: </a:t>
            </a:r>
            <a:r>
              <a:rPr lang="en-US" sz="1900" b="1" dirty="0">
                <a:highlight>
                  <a:srgbClr val="FF0000"/>
                </a:highlight>
              </a:rPr>
              <a:t>4.2E-3</a:t>
            </a:r>
            <a:r>
              <a:rPr lang="en-US" sz="1900" dirty="0"/>
              <a:t> / Final Pc before TCA: </a:t>
            </a:r>
            <a:r>
              <a:rPr lang="en-US" sz="1900" b="1" dirty="0">
                <a:highlight>
                  <a:srgbClr val="FF0000"/>
                </a:highlight>
              </a:rPr>
              <a:t>4.1E-3</a:t>
            </a:r>
            <a:endParaRPr lang="en-US" sz="1900" dirty="0"/>
          </a:p>
          <a:p>
            <a:pPr marL="502920" lvl="1" indent="0">
              <a:buNone/>
            </a:pPr>
            <a:endParaRPr lang="en-US" sz="600" dirty="0"/>
          </a:p>
          <a:p>
            <a:r>
              <a:rPr lang="en-US" sz="2100" b="1" dirty="0"/>
              <a:t>Aura vs. 13809 (Cosmos 1275 Deb) - TCA on 9/19/20 at 20:03:13 GMT</a:t>
            </a:r>
          </a:p>
          <a:p>
            <a:pPr lvl="1"/>
            <a:r>
              <a:rPr lang="en-US" sz="1600" dirty="0"/>
              <a:t>Pc started off high at an E-3 level but dropped significantly with updated tracks and reduced covariance</a:t>
            </a:r>
          </a:p>
          <a:p>
            <a:pPr lvl="1"/>
            <a:r>
              <a:rPr lang="en-US" sz="1600" dirty="0"/>
              <a:t>Miss distance remained low at 74m total miss &amp; 74m radial miss</a:t>
            </a:r>
          </a:p>
          <a:p>
            <a:pPr lvl="1"/>
            <a:r>
              <a:rPr lang="en-US" sz="1600" dirty="0"/>
              <a:t>Small maneuver was planned and successfully executed to increase the miss distance to 103m total  &amp; 103m radial </a:t>
            </a:r>
          </a:p>
          <a:p>
            <a:pPr lvl="1"/>
            <a:r>
              <a:rPr lang="en-US" sz="1900" dirty="0"/>
              <a:t>Max Pc: </a:t>
            </a:r>
            <a:r>
              <a:rPr lang="en-US" sz="1900" b="1" dirty="0">
                <a:highlight>
                  <a:srgbClr val="FF0000"/>
                </a:highlight>
              </a:rPr>
              <a:t>8.1E-3</a:t>
            </a:r>
            <a:r>
              <a:rPr lang="en-US" sz="1900" dirty="0"/>
              <a:t> / Final Pc before TCA: </a:t>
            </a:r>
            <a:r>
              <a:rPr lang="en-US" sz="1900" b="1" dirty="0">
                <a:highlight>
                  <a:srgbClr val="00FF00"/>
                </a:highlight>
              </a:rPr>
              <a:t>7.2E-23</a:t>
            </a:r>
          </a:p>
          <a:p>
            <a:pPr marL="502920" lvl="1" indent="0">
              <a:buNone/>
            </a:pPr>
            <a:endParaRPr lang="en-US" sz="600" b="1" dirty="0">
              <a:highlight>
                <a:srgbClr val="00FF00"/>
              </a:highlight>
            </a:endParaRPr>
          </a:p>
          <a:p>
            <a:r>
              <a:rPr lang="en-US" sz="2100" b="1" dirty="0"/>
              <a:t>Terra vs. 42901 (Venus) - TCA on 12/05/20 at 10:46:41 GMT</a:t>
            </a:r>
          </a:p>
          <a:p>
            <a:pPr lvl="1"/>
            <a:r>
              <a:rPr lang="en-US" sz="1600" dirty="0"/>
              <a:t>High risk (E-2) conjunction event with Venus secondary which was not labeled as maneuverable in CDM </a:t>
            </a:r>
          </a:p>
          <a:p>
            <a:pPr lvl="1"/>
            <a:r>
              <a:rPr lang="en-US" sz="1600" dirty="0"/>
              <a:t>CA Engineer reached out to CARA OSA with concern that payload is active, based on investigation, and OSA reached out to Venus O/O at CNES with CA Engineer contact information</a:t>
            </a:r>
          </a:p>
          <a:p>
            <a:pPr lvl="1"/>
            <a:r>
              <a:rPr lang="en-US" sz="1600" dirty="0"/>
              <a:t>After communication and coordination with CNES, </a:t>
            </a:r>
            <a:r>
              <a:rPr lang="en-US" sz="1600" dirty="0">
                <a:effectLst/>
                <a:latin typeface="Calibri" panose="020F0502020204030204" pitchFamily="34" charset="0"/>
                <a:ea typeface="Calibri" panose="020F0502020204030204" pitchFamily="34" charset="0"/>
              </a:rPr>
              <a:t>it was identified that VENUS is maneuverable and determined VENUS will perform a DAM to mitigate the risk</a:t>
            </a:r>
            <a:r>
              <a:rPr lang="en-US" sz="1600" dirty="0"/>
              <a:t>, which was successfully executed</a:t>
            </a:r>
          </a:p>
          <a:p>
            <a:pPr lvl="1"/>
            <a:r>
              <a:rPr lang="en-US" sz="1900" dirty="0"/>
              <a:t>Max Pc: </a:t>
            </a:r>
            <a:r>
              <a:rPr lang="en-US" sz="1900" b="1" dirty="0">
                <a:solidFill>
                  <a:schemeClr val="bg1"/>
                </a:solidFill>
                <a:highlight>
                  <a:srgbClr val="000000"/>
                </a:highlight>
              </a:rPr>
              <a:t>1.1E-2</a:t>
            </a:r>
            <a:r>
              <a:rPr lang="en-US" sz="1900" dirty="0"/>
              <a:t> / Final Pc before TCA: </a:t>
            </a:r>
            <a:r>
              <a:rPr lang="en-US" sz="1900" b="1" dirty="0">
                <a:highlight>
                  <a:srgbClr val="00FF00"/>
                </a:highlight>
              </a:rPr>
              <a:t>0.0E+0</a:t>
            </a:r>
          </a:p>
          <a:p>
            <a:pPr marL="502920" lvl="1" indent="0">
              <a:buNone/>
            </a:pPr>
            <a:endParaRPr lang="en-US" sz="1800" b="1" dirty="0">
              <a:highlight>
                <a:srgbClr val="00FF00"/>
              </a:highlight>
            </a:endParaRPr>
          </a:p>
          <a:p>
            <a:pPr marL="502920" lvl="1" indent="0">
              <a:buNone/>
            </a:pPr>
            <a:endParaRPr lang="en-US" sz="2100" dirty="0"/>
          </a:p>
          <a:p>
            <a:pPr lvl="1"/>
            <a:endParaRPr lang="en-US" sz="2100" dirty="0"/>
          </a:p>
          <a:p>
            <a:endParaRPr lang="en-US" sz="2100" dirty="0"/>
          </a:p>
        </p:txBody>
      </p:sp>
    </p:spTree>
    <p:extLst>
      <p:ext uri="{BB962C8B-B14F-4D97-AF65-F5344CB8AC3E}">
        <p14:creationId xmlns:p14="http://schemas.microsoft.com/office/powerpoint/2010/main" val="51519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69441"/>
          </a:xfrm>
          <a:prstGeom prst="rect">
            <a:avLst/>
          </a:prstGeom>
          <a:noFill/>
        </p:spPr>
        <p:txBody>
          <a:bodyPr wrap="square" rtlCol="0">
            <a:spAutoFit/>
          </a:bodyPr>
          <a:lstStyle/>
          <a:p>
            <a:pPr algn="ctr"/>
            <a:r>
              <a:rPr lang="en-US" sz="4400" b="1" dirty="0">
                <a:cs typeface="Arial" panose="020B0604020202020204" pitchFamily="34" charset="0"/>
              </a:rPr>
              <a:t>Future CA Plans for EOS</a:t>
            </a:r>
          </a:p>
        </p:txBody>
      </p:sp>
      <p:sp>
        <p:nvSpPr>
          <p:cNvPr id="6" name="Content Placeholder 2"/>
          <p:cNvSpPr txBox="1">
            <a:spLocks/>
          </p:cNvSpPr>
          <p:nvPr/>
        </p:nvSpPr>
        <p:spPr>
          <a:xfrm>
            <a:off x="293688" y="1555750"/>
            <a:ext cx="4487862" cy="4886325"/>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600" dirty="0"/>
          </a:p>
        </p:txBody>
      </p:sp>
      <p:sp>
        <p:nvSpPr>
          <p:cNvPr id="7" name="Content Placeholder 2">
            <a:extLst>
              <a:ext uri="{FF2B5EF4-FFF2-40B4-BE49-F238E27FC236}">
                <a16:creationId xmlns:a16="http://schemas.microsoft.com/office/drawing/2014/main" id="{44EDE719-9E09-46EB-A57D-2DA433674C8B}"/>
              </a:ext>
            </a:extLst>
          </p:cNvPr>
          <p:cNvSpPr txBox="1">
            <a:spLocks/>
          </p:cNvSpPr>
          <p:nvPr/>
        </p:nvSpPr>
        <p:spPr>
          <a:xfrm>
            <a:off x="826664" y="1653490"/>
            <a:ext cx="8405071" cy="5509309"/>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980" dirty="0"/>
              <a:t>Validate upcoming new CRMS Release and deploy to operations</a:t>
            </a:r>
          </a:p>
          <a:p>
            <a:endParaRPr lang="en-US" sz="500" dirty="0"/>
          </a:p>
          <a:p>
            <a:r>
              <a:rPr lang="en-US" sz="2980" dirty="0"/>
              <a:t>Analyze CDMs and derived parameters for past events to gain a better understanding of how tracking updates impact covariance values</a:t>
            </a:r>
          </a:p>
          <a:p>
            <a:endParaRPr lang="en-US" sz="500" dirty="0"/>
          </a:p>
          <a:p>
            <a:r>
              <a:rPr lang="en-US" sz="2980" dirty="0"/>
              <a:t>Implement High Interest Event alert system for late notice high risk conjunction events</a:t>
            </a:r>
          </a:p>
          <a:p>
            <a:endParaRPr lang="en-US" sz="500" dirty="0"/>
          </a:p>
          <a:p>
            <a:r>
              <a:rPr lang="en-US" sz="2980" dirty="0"/>
              <a:t>Update CA process as needed to account for any future changes at the </a:t>
            </a:r>
            <a:r>
              <a:rPr lang="en-US" sz="2980" dirty="0" err="1"/>
              <a:t>CSpOC</a:t>
            </a:r>
            <a:r>
              <a:rPr lang="en-US" sz="2980" dirty="0"/>
              <a:t> or new advancements in the CA environment</a:t>
            </a:r>
          </a:p>
        </p:txBody>
      </p:sp>
    </p:spTree>
    <p:extLst>
      <p:ext uri="{BB962C8B-B14F-4D97-AF65-F5344CB8AC3E}">
        <p14:creationId xmlns:p14="http://schemas.microsoft.com/office/powerpoint/2010/main" val="804163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441" y="3247972"/>
            <a:ext cx="9153727" cy="1061829"/>
          </a:xfrm>
          <a:prstGeom prst="rect">
            <a:avLst/>
          </a:prstGeom>
          <a:noFill/>
        </p:spPr>
        <p:txBody>
          <a:bodyPr wrap="square" rtlCol="0">
            <a:spAutoFit/>
          </a:bodyPr>
          <a:lstStyle/>
          <a:p>
            <a:pPr algn="ctr"/>
            <a:r>
              <a:rPr lang="en-US" sz="6300" b="1" dirty="0">
                <a:cs typeface="Arial" panose="020B0604020202020204" pitchFamily="34" charset="0"/>
              </a:rPr>
              <a:t>Back-Up Slides</a:t>
            </a:r>
          </a:p>
        </p:txBody>
      </p:sp>
    </p:spTree>
    <p:extLst>
      <p:ext uri="{BB962C8B-B14F-4D97-AF65-F5344CB8AC3E}">
        <p14:creationId xmlns:p14="http://schemas.microsoft.com/office/powerpoint/2010/main" val="267337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07886"/>
          </a:xfrm>
          <a:prstGeom prst="rect">
            <a:avLst/>
          </a:prstGeom>
          <a:noFill/>
        </p:spPr>
        <p:txBody>
          <a:bodyPr wrap="square" rtlCol="0">
            <a:spAutoFit/>
          </a:bodyPr>
          <a:lstStyle/>
          <a:p>
            <a:pPr algn="ctr"/>
            <a:r>
              <a:rPr lang="en-US" sz="4000" b="1" dirty="0">
                <a:cs typeface="Arial" panose="020B0604020202020204" pitchFamily="34" charset="0"/>
              </a:rPr>
              <a:t>Probability of Collision Thresholds</a:t>
            </a:r>
          </a:p>
        </p:txBody>
      </p:sp>
      <p:sp>
        <p:nvSpPr>
          <p:cNvPr id="8" name="Content Placeholder 2"/>
          <p:cNvSpPr txBox="1">
            <a:spLocks/>
          </p:cNvSpPr>
          <p:nvPr/>
        </p:nvSpPr>
        <p:spPr>
          <a:xfrm>
            <a:off x="273303" y="1313884"/>
            <a:ext cx="9511793" cy="1315173"/>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just">
              <a:buNone/>
            </a:pPr>
            <a:r>
              <a:rPr lang="en-US" sz="2100" dirty="0"/>
              <a:t>The Probability of collision (Pc) is the principal metric used to specify the risk of collision between the primary object (our satellite) colliding with the secondary object of concern. In the image below, Pc thresholds are defined and classified by color for our missions to specify what course of action is recommended for the MD. </a:t>
            </a:r>
          </a:p>
        </p:txBody>
      </p:sp>
      <p:graphicFrame>
        <p:nvGraphicFramePr>
          <p:cNvPr id="9" name="Table 8"/>
          <p:cNvGraphicFramePr>
            <a:graphicFrameLocks noGrp="1"/>
          </p:cNvGraphicFramePr>
          <p:nvPr>
            <p:extLst>
              <p:ext uri="{D42A27DB-BD31-4B8C-83A1-F6EECF244321}">
                <p14:modId xmlns:p14="http://schemas.microsoft.com/office/powerpoint/2010/main" val="684056033"/>
              </p:ext>
            </p:extLst>
          </p:nvPr>
        </p:nvGraphicFramePr>
        <p:xfrm>
          <a:off x="714737" y="2790825"/>
          <a:ext cx="8628924" cy="4470992"/>
        </p:xfrm>
        <a:graphic>
          <a:graphicData uri="http://schemas.openxmlformats.org/drawingml/2006/table">
            <a:tbl>
              <a:tblPr firstRow="1" firstCol="1" bandRow="1">
                <a:tableStyleId>{FABFCF23-3B69-468F-B69F-88F6DE6A72F2}</a:tableStyleId>
              </a:tblPr>
              <a:tblGrid>
                <a:gridCol w="968670">
                  <a:extLst>
                    <a:ext uri="{9D8B030D-6E8A-4147-A177-3AD203B41FA5}">
                      <a16:colId xmlns:a16="http://schemas.microsoft.com/office/drawing/2014/main" val="20000"/>
                    </a:ext>
                  </a:extLst>
                </a:gridCol>
                <a:gridCol w="1466973">
                  <a:extLst>
                    <a:ext uri="{9D8B030D-6E8A-4147-A177-3AD203B41FA5}">
                      <a16:colId xmlns:a16="http://schemas.microsoft.com/office/drawing/2014/main" val="20001"/>
                    </a:ext>
                  </a:extLst>
                </a:gridCol>
                <a:gridCol w="1284853">
                  <a:extLst>
                    <a:ext uri="{9D8B030D-6E8A-4147-A177-3AD203B41FA5}">
                      <a16:colId xmlns:a16="http://schemas.microsoft.com/office/drawing/2014/main" val="20002"/>
                    </a:ext>
                  </a:extLst>
                </a:gridCol>
                <a:gridCol w="1452249">
                  <a:extLst>
                    <a:ext uri="{9D8B030D-6E8A-4147-A177-3AD203B41FA5}">
                      <a16:colId xmlns:a16="http://schemas.microsoft.com/office/drawing/2014/main" val="20003"/>
                    </a:ext>
                  </a:extLst>
                </a:gridCol>
                <a:gridCol w="3456179">
                  <a:extLst>
                    <a:ext uri="{9D8B030D-6E8A-4147-A177-3AD203B41FA5}">
                      <a16:colId xmlns:a16="http://schemas.microsoft.com/office/drawing/2014/main" val="20004"/>
                    </a:ext>
                  </a:extLst>
                </a:gridCol>
              </a:tblGrid>
              <a:tr h="588225">
                <a:tc>
                  <a:txBody>
                    <a:bodyPr/>
                    <a:lstStyle/>
                    <a:p>
                      <a:pPr marL="0" marR="0" algn="ctr">
                        <a:spcBef>
                          <a:spcPts val="0"/>
                        </a:spcBef>
                        <a:spcAft>
                          <a:spcPts val="0"/>
                        </a:spcAft>
                      </a:pPr>
                      <a:r>
                        <a:rPr lang="en-US" sz="1800" dirty="0">
                          <a:effectLst/>
                        </a:rPr>
                        <a:t/>
                      </a:r>
                      <a:br>
                        <a:rPr lang="en-US" sz="1800" dirty="0">
                          <a:effectLst/>
                        </a:rPr>
                      </a:br>
                      <a:r>
                        <a:rPr lang="en-US" sz="1800" dirty="0">
                          <a:effectLst/>
                        </a:rPr>
                        <a:t> </a:t>
                      </a:r>
                      <a:endParaRPr lang="en-US" sz="1800" b="0" dirty="0">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Pc Thresholds</a:t>
                      </a:r>
                      <a:endParaRPr lang="en-US" sz="1800" b="0" dirty="0">
                        <a:effectLst/>
                        <a:latin typeface="+mn-lt"/>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Odds Range</a:t>
                      </a:r>
                      <a:endParaRPr lang="en-US" sz="1800" b="0" dirty="0">
                        <a:effectLst/>
                        <a:latin typeface="+mn-lt"/>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Course of Action</a:t>
                      </a:r>
                      <a:endParaRPr lang="en-US" sz="1800" b="0" dirty="0">
                        <a:effectLst/>
                        <a:latin typeface="+mn-lt"/>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dirty="0">
                          <a:effectLst/>
                        </a:rPr>
                        <a:t>Sample Scenarios</a:t>
                      </a:r>
                      <a:endParaRPr lang="en-US" sz="1800" b="0" dirty="0">
                        <a:effectLst/>
                        <a:latin typeface="+mn-lt"/>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7234">
                <a:tc>
                  <a:txBody>
                    <a:bodyPr/>
                    <a:lstStyle/>
                    <a:p>
                      <a:pPr marL="0" marR="0" algn="ctr">
                        <a:spcBef>
                          <a:spcPts val="0"/>
                        </a:spcBef>
                        <a:spcAft>
                          <a:spcPts val="0"/>
                        </a:spcAft>
                      </a:pPr>
                      <a:r>
                        <a:rPr lang="en-US" sz="2000" dirty="0">
                          <a:solidFill>
                            <a:srgbClr val="006600"/>
                          </a:solidFill>
                          <a:effectLst/>
                        </a:rPr>
                        <a:t>Green</a:t>
                      </a:r>
                      <a:endParaRPr lang="en-US" sz="2000" b="1" dirty="0">
                        <a:solidFill>
                          <a:srgbClr val="006600"/>
                        </a:solidFill>
                        <a:effectLst/>
                        <a:latin typeface="+mn-lt"/>
                        <a:ea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b="0" dirty="0">
                          <a:effectLst/>
                        </a:rPr>
                        <a:t>&lt;1.0e</a:t>
                      </a:r>
                      <a:r>
                        <a:rPr lang="en-US" sz="1800" b="0" baseline="30000" dirty="0">
                          <a:effectLst/>
                        </a:rPr>
                        <a:t>-5</a:t>
                      </a:r>
                      <a:endParaRPr lang="en-US" sz="20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b="0" dirty="0">
                          <a:effectLst/>
                        </a:rPr>
                        <a:t>1:100,000 to 0</a:t>
                      </a:r>
                      <a:endParaRPr lang="en-US" sz="18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b="0" dirty="0">
                          <a:effectLst/>
                        </a:rPr>
                        <a:t>No DAM</a:t>
                      </a:r>
                      <a:endParaRPr lang="en-US" sz="18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400" dirty="0">
                          <a:effectLst/>
                        </a:rPr>
                        <a:t/>
                      </a:r>
                      <a:br>
                        <a:rPr lang="en-US" sz="1400" dirty="0">
                          <a:effectLst/>
                        </a:rPr>
                      </a:br>
                      <a:endParaRPr lang="en-US" sz="2000" b="0" dirty="0">
                        <a:effectLst/>
                        <a:latin typeface="+mn-lt"/>
                        <a:ea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228723">
                <a:tc>
                  <a:txBody>
                    <a:bodyPr/>
                    <a:lstStyle/>
                    <a:p>
                      <a:pPr marL="0" marR="0" algn="ctr">
                        <a:spcBef>
                          <a:spcPts val="0"/>
                        </a:spcBef>
                        <a:spcAft>
                          <a:spcPts val="0"/>
                        </a:spcAft>
                      </a:pPr>
                      <a:r>
                        <a:rPr lang="en-US" sz="2000" dirty="0">
                          <a:solidFill>
                            <a:srgbClr val="FFFF00"/>
                          </a:solidFill>
                          <a:effectLst>
                            <a:outerShdw blurRad="38100" dist="38100" dir="2700000" algn="tl">
                              <a:srgbClr val="000000">
                                <a:alpha val="43137"/>
                              </a:srgbClr>
                            </a:outerShdw>
                          </a:effectLst>
                        </a:rPr>
                        <a:t>Yellow</a:t>
                      </a:r>
                      <a:endParaRPr lang="en-US" sz="2000" b="1" dirty="0">
                        <a:solidFill>
                          <a:srgbClr val="FFFF00"/>
                        </a:solidFill>
                        <a:effectLst>
                          <a:outerShdw blurRad="38100" dist="38100" dir="2700000" algn="tl">
                            <a:srgbClr val="000000">
                              <a:alpha val="43137"/>
                            </a:srgbClr>
                          </a:outerShdw>
                        </a:effectLst>
                        <a:latin typeface="+mn-lt"/>
                        <a:ea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800" b="0" dirty="0">
                          <a:effectLst/>
                        </a:rPr>
                        <a:t>(1.0e</a:t>
                      </a:r>
                      <a:r>
                        <a:rPr lang="en-US" sz="1800" b="0" baseline="30000" dirty="0">
                          <a:effectLst/>
                        </a:rPr>
                        <a:t>-4</a:t>
                      </a:r>
                      <a:r>
                        <a:rPr lang="en-US" sz="1800" b="0" dirty="0">
                          <a:effectLst/>
                        </a:rPr>
                        <a:t>-1.0e</a:t>
                      </a:r>
                      <a:r>
                        <a:rPr lang="en-US" sz="1800" b="0" baseline="30000" dirty="0">
                          <a:effectLst/>
                        </a:rPr>
                        <a:t>-5</a:t>
                      </a:r>
                      <a:r>
                        <a:rPr lang="en-US" sz="1800" b="0" dirty="0">
                          <a:effectLst/>
                        </a:rPr>
                        <a:t>)</a:t>
                      </a:r>
                      <a:endParaRPr lang="en-US" sz="20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800" b="0" dirty="0">
                          <a:effectLst/>
                        </a:rPr>
                        <a:t>1:10,000 to</a:t>
                      </a:r>
                    </a:p>
                    <a:p>
                      <a:pPr marL="0" marR="0" algn="ctr">
                        <a:spcBef>
                          <a:spcPts val="0"/>
                        </a:spcBef>
                        <a:spcAft>
                          <a:spcPts val="0"/>
                        </a:spcAft>
                      </a:pPr>
                      <a:r>
                        <a:rPr lang="en-US" sz="1800" b="0" dirty="0">
                          <a:effectLst/>
                        </a:rPr>
                        <a:t>1:100,000</a:t>
                      </a:r>
                      <a:endParaRPr lang="en-US" sz="18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30"/>
                        </a:spcBef>
                        <a:spcAft>
                          <a:spcPts val="0"/>
                        </a:spcAft>
                      </a:pPr>
                      <a:r>
                        <a:rPr lang="en-US" sz="1800" b="0" dirty="0">
                          <a:effectLst/>
                        </a:rPr>
                        <a:t>Altered DMUM/No DAM</a:t>
                      </a:r>
                      <a:endParaRPr lang="en-US" sz="1800" b="0" dirty="0">
                        <a:solidFill>
                          <a:srgbClr val="000000"/>
                        </a:solidFill>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a:spcBef>
                          <a:spcPts val="30"/>
                        </a:spcBef>
                        <a:spcAft>
                          <a:spcPts val="0"/>
                        </a:spcAft>
                        <a:buFont typeface="Arial" panose="020B0604020202020204" pitchFamily="34" charset="0"/>
                        <a:buNone/>
                      </a:pPr>
                      <a:r>
                        <a:rPr lang="en-US" sz="1400" dirty="0">
                          <a:effectLst/>
                        </a:rPr>
                        <a:t>Re-plan Nominal DMUM burn time or execute DMUM early </a:t>
                      </a:r>
                      <a:r>
                        <a:rPr lang="en-US" sz="1400" u="sng" dirty="0">
                          <a:effectLst/>
                        </a:rPr>
                        <a:t>if available</a:t>
                      </a:r>
                    </a:p>
                    <a:p>
                      <a:pPr marL="0" marR="0" indent="0" algn="ctr">
                        <a:spcBef>
                          <a:spcPts val="30"/>
                        </a:spcBef>
                        <a:spcAft>
                          <a:spcPts val="0"/>
                        </a:spcAft>
                        <a:buFont typeface="Arial" panose="020B0604020202020204" pitchFamily="34" charset="0"/>
                        <a:buNone/>
                      </a:pPr>
                      <a:endParaRPr lang="en-US" sz="1000" dirty="0">
                        <a:effectLst/>
                      </a:endParaRPr>
                    </a:p>
                    <a:p>
                      <a:pPr marL="0" marR="0" indent="0" algn="ctr">
                        <a:spcBef>
                          <a:spcPts val="30"/>
                        </a:spcBef>
                        <a:spcAft>
                          <a:spcPts val="0"/>
                        </a:spcAft>
                        <a:buFont typeface="Arial" panose="020B0604020202020204" pitchFamily="34" charset="0"/>
                        <a:buNone/>
                      </a:pPr>
                      <a:r>
                        <a:rPr lang="en-US" sz="1400" dirty="0">
                          <a:effectLst/>
                        </a:rPr>
                        <a:t>For well-tracked objects with small miss distances</a:t>
                      </a:r>
                      <a:endParaRPr lang="en-US" sz="2000" b="0" dirty="0">
                        <a:solidFill>
                          <a:srgbClr val="000000"/>
                        </a:solidFill>
                        <a:effectLst/>
                        <a:latin typeface="+mn-lt"/>
                        <a:ea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589788">
                <a:tc>
                  <a:txBody>
                    <a:bodyPr/>
                    <a:lstStyle/>
                    <a:p>
                      <a:pPr marL="0" marR="0" algn="ctr">
                        <a:spcBef>
                          <a:spcPts val="0"/>
                        </a:spcBef>
                        <a:spcAft>
                          <a:spcPts val="0"/>
                        </a:spcAft>
                      </a:pPr>
                      <a:r>
                        <a:rPr lang="en-US" sz="2000" dirty="0">
                          <a:solidFill>
                            <a:schemeClr val="accent2"/>
                          </a:solidFill>
                          <a:effectLst/>
                        </a:rPr>
                        <a:t>Orange</a:t>
                      </a:r>
                      <a:endParaRPr lang="en-US" sz="2000" b="1" dirty="0">
                        <a:solidFill>
                          <a:schemeClr val="accent2"/>
                        </a:solidFill>
                        <a:effectLst/>
                        <a:latin typeface="+mn-lt"/>
                        <a:ea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b="0" dirty="0">
                          <a:effectLst/>
                        </a:rPr>
                        <a:t>(1.0e</a:t>
                      </a:r>
                      <a:r>
                        <a:rPr lang="en-US" sz="1800" b="0" baseline="30000" dirty="0">
                          <a:effectLst/>
                        </a:rPr>
                        <a:t>-3</a:t>
                      </a:r>
                      <a:r>
                        <a:rPr lang="en-US" sz="1800" b="0" dirty="0">
                          <a:effectLst/>
                        </a:rPr>
                        <a:t>-1.0e</a:t>
                      </a:r>
                      <a:r>
                        <a:rPr lang="en-US" sz="1800" b="0" baseline="30000" dirty="0">
                          <a:effectLst/>
                        </a:rPr>
                        <a:t>-4</a:t>
                      </a:r>
                      <a:r>
                        <a:rPr lang="en-US" sz="1800" b="0" dirty="0">
                          <a:effectLst/>
                        </a:rPr>
                        <a:t>)</a:t>
                      </a:r>
                      <a:endParaRPr lang="en-US" sz="20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b="0" dirty="0">
                          <a:effectLst/>
                        </a:rPr>
                        <a:t>1:1,000 to 1:10,000</a:t>
                      </a:r>
                      <a:endParaRPr lang="en-US" sz="18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30"/>
                        </a:spcBef>
                        <a:spcAft>
                          <a:spcPts val="0"/>
                        </a:spcAft>
                      </a:pPr>
                      <a:r>
                        <a:rPr lang="en-US" sz="1800" b="0" dirty="0">
                          <a:effectLst/>
                        </a:rPr>
                        <a:t>DAM</a:t>
                      </a:r>
                      <a:endParaRPr lang="en-US" sz="1800" b="0" dirty="0">
                        <a:solidFill>
                          <a:srgbClr val="000000"/>
                        </a:solidFill>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a:spcBef>
                          <a:spcPts val="30"/>
                        </a:spcBef>
                        <a:spcAft>
                          <a:spcPts val="0"/>
                        </a:spcAft>
                        <a:buFont typeface="Arial" panose="020B0604020202020204" pitchFamily="34" charset="0"/>
                        <a:buNone/>
                      </a:pPr>
                      <a:r>
                        <a:rPr lang="en-US" sz="1400" dirty="0">
                          <a:effectLst/>
                        </a:rPr>
                        <a:t>Solution </a:t>
                      </a:r>
                      <a:r>
                        <a:rPr lang="en-US" sz="1400" u="sng" dirty="0">
                          <a:effectLst/>
                        </a:rPr>
                        <a:t>within</a:t>
                      </a:r>
                      <a:r>
                        <a:rPr lang="en-US" sz="1400" dirty="0">
                          <a:effectLst/>
                        </a:rPr>
                        <a:t> mission/science requirements and low</a:t>
                      </a:r>
                      <a:r>
                        <a:rPr lang="en-US" sz="1400" baseline="0" dirty="0">
                          <a:effectLst/>
                        </a:rPr>
                        <a:t> uncertainties</a:t>
                      </a:r>
                      <a:endParaRPr lang="en-US" sz="2000" b="0" dirty="0">
                        <a:solidFill>
                          <a:srgbClr val="000000"/>
                        </a:solidFill>
                        <a:effectLst/>
                        <a:latin typeface="+mn-lt"/>
                        <a:ea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89788">
                <a:tc>
                  <a:txBody>
                    <a:bodyPr/>
                    <a:lstStyle/>
                    <a:p>
                      <a:pPr marL="0" marR="0" algn="ctr">
                        <a:spcBef>
                          <a:spcPts val="0"/>
                        </a:spcBef>
                        <a:spcAft>
                          <a:spcPts val="0"/>
                        </a:spcAft>
                      </a:pPr>
                      <a:r>
                        <a:rPr lang="en-US" sz="2000" dirty="0">
                          <a:solidFill>
                            <a:srgbClr val="E20000"/>
                          </a:solidFill>
                          <a:effectLst/>
                        </a:rPr>
                        <a:t>Red</a:t>
                      </a:r>
                      <a:endParaRPr lang="en-US" sz="2000" b="1" dirty="0">
                        <a:solidFill>
                          <a:srgbClr val="E20000"/>
                        </a:solidFill>
                        <a:effectLst/>
                        <a:latin typeface="+mn-lt"/>
                        <a:ea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800" b="0" dirty="0">
                          <a:effectLst/>
                        </a:rPr>
                        <a:t>(1.0e</a:t>
                      </a:r>
                      <a:r>
                        <a:rPr lang="en-US" sz="1800" b="0" baseline="30000" dirty="0">
                          <a:effectLst/>
                        </a:rPr>
                        <a:t>-2</a:t>
                      </a:r>
                      <a:r>
                        <a:rPr lang="en-US" sz="1800" b="0" dirty="0">
                          <a:effectLst/>
                        </a:rPr>
                        <a:t>-1.0e</a:t>
                      </a:r>
                      <a:r>
                        <a:rPr lang="en-US" sz="1800" b="0" baseline="30000" dirty="0">
                          <a:effectLst/>
                        </a:rPr>
                        <a:t>-3</a:t>
                      </a:r>
                      <a:r>
                        <a:rPr lang="en-US" sz="1800" b="0" dirty="0">
                          <a:effectLst/>
                        </a:rPr>
                        <a:t>)</a:t>
                      </a:r>
                      <a:endParaRPr lang="en-US" sz="20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0"/>
                        </a:spcBef>
                        <a:spcAft>
                          <a:spcPts val="0"/>
                        </a:spcAft>
                      </a:pPr>
                      <a:r>
                        <a:rPr lang="en-US" sz="1800" b="0" dirty="0">
                          <a:effectLst/>
                        </a:rPr>
                        <a:t>1:100 to 1:1,000</a:t>
                      </a:r>
                      <a:endParaRPr lang="en-US" sz="18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30"/>
                        </a:spcBef>
                        <a:spcAft>
                          <a:spcPts val="0"/>
                        </a:spcAft>
                      </a:pPr>
                      <a:r>
                        <a:rPr lang="en-US" sz="1800" b="0" dirty="0">
                          <a:effectLst/>
                        </a:rPr>
                        <a:t>DAM</a:t>
                      </a:r>
                      <a:endParaRPr lang="en-US" sz="1800" b="0" dirty="0">
                        <a:solidFill>
                          <a:srgbClr val="000000"/>
                        </a:solidFill>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algn="ctr">
                        <a:spcBef>
                          <a:spcPts val="30"/>
                        </a:spcBef>
                        <a:spcAft>
                          <a:spcPts val="0"/>
                        </a:spcAft>
                      </a:pPr>
                      <a:r>
                        <a:rPr lang="en-US" sz="1400" dirty="0">
                          <a:effectLst/>
                        </a:rPr>
                        <a:t>Execute even if </a:t>
                      </a:r>
                      <a:r>
                        <a:rPr lang="en-US" sz="1400" u="sng" dirty="0">
                          <a:effectLst/>
                        </a:rPr>
                        <a:t>outside</a:t>
                      </a:r>
                      <a:r>
                        <a:rPr lang="en-US" sz="1400" dirty="0">
                          <a:effectLst/>
                        </a:rPr>
                        <a:t> mission/science requirements</a:t>
                      </a:r>
                      <a:endParaRPr lang="en-US" sz="2000" b="0" dirty="0">
                        <a:solidFill>
                          <a:srgbClr val="000000"/>
                        </a:solidFill>
                        <a:effectLst/>
                        <a:latin typeface="+mn-lt"/>
                        <a:ea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737234">
                <a:tc>
                  <a:txBody>
                    <a:bodyPr/>
                    <a:lstStyle/>
                    <a:p>
                      <a:pPr marL="0" marR="0" algn="ctr">
                        <a:spcBef>
                          <a:spcPts val="0"/>
                        </a:spcBef>
                        <a:spcAft>
                          <a:spcPts val="0"/>
                        </a:spcAft>
                      </a:pPr>
                      <a:r>
                        <a:rPr lang="en-US" sz="2000" dirty="0">
                          <a:effectLst/>
                        </a:rPr>
                        <a:t>Black</a:t>
                      </a:r>
                      <a:endParaRPr lang="en-US" sz="2000" b="1" dirty="0">
                        <a:effectLst/>
                        <a:latin typeface="+mn-lt"/>
                        <a:ea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b="0" dirty="0">
                          <a:effectLst/>
                        </a:rPr>
                        <a:t>≥1.0e</a:t>
                      </a:r>
                      <a:r>
                        <a:rPr lang="en-US" sz="1800" b="0" baseline="30000" dirty="0">
                          <a:effectLst/>
                        </a:rPr>
                        <a:t>-2</a:t>
                      </a:r>
                      <a:endParaRPr lang="en-US" sz="20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1800" b="0" dirty="0">
                          <a:effectLst/>
                        </a:rPr>
                        <a:t>1:1 to</a:t>
                      </a:r>
                    </a:p>
                    <a:p>
                      <a:pPr marL="0" marR="0" algn="ctr">
                        <a:spcBef>
                          <a:spcPts val="0"/>
                        </a:spcBef>
                        <a:spcAft>
                          <a:spcPts val="0"/>
                        </a:spcAft>
                      </a:pPr>
                      <a:r>
                        <a:rPr lang="en-US" sz="1800" b="0" dirty="0">
                          <a:effectLst/>
                        </a:rPr>
                        <a:t>1:100</a:t>
                      </a:r>
                      <a:endParaRPr lang="en-US" sz="1800" b="0" dirty="0">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30"/>
                        </a:spcBef>
                        <a:spcAft>
                          <a:spcPts val="0"/>
                        </a:spcAft>
                      </a:pPr>
                      <a:r>
                        <a:rPr lang="en-US" sz="1800" b="0" dirty="0">
                          <a:effectLst/>
                        </a:rPr>
                        <a:t>DAM</a:t>
                      </a:r>
                      <a:endParaRPr lang="en-US" sz="1800" b="0" dirty="0">
                        <a:solidFill>
                          <a:srgbClr val="000000"/>
                        </a:solidFill>
                        <a:effectLst/>
                        <a:latin typeface="+mn-lt"/>
                        <a:ea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30"/>
                        </a:spcBef>
                        <a:spcAft>
                          <a:spcPts val="0"/>
                        </a:spcAft>
                      </a:pPr>
                      <a:r>
                        <a:rPr lang="en-US" sz="1400" dirty="0">
                          <a:effectLst/>
                        </a:rPr>
                        <a:t>Maneuver at all costs</a:t>
                      </a:r>
                      <a:endParaRPr lang="en-US" sz="2000" dirty="0">
                        <a:effectLst/>
                      </a:endParaRPr>
                    </a:p>
                    <a:p>
                      <a:pPr marL="0" marR="0" lvl="0" indent="0" algn="ctr" defTabSz="914400" rtl="0" eaLnBrk="1" fontAlgn="auto" latinLnBrk="0" hangingPunct="1">
                        <a:lnSpc>
                          <a:spcPct val="100000"/>
                        </a:lnSpc>
                        <a:spcBef>
                          <a:spcPts val="30"/>
                        </a:spcBef>
                        <a:spcAft>
                          <a:spcPts val="0"/>
                        </a:spcAft>
                        <a:buClrTx/>
                        <a:buSzTx/>
                        <a:buFontTx/>
                        <a:buNone/>
                        <a:tabLst/>
                        <a:defRPr/>
                      </a:pPr>
                      <a:r>
                        <a:rPr lang="en-US" sz="1400" dirty="0">
                          <a:effectLst/>
                        </a:rPr>
                        <a:t>Even if Ongoing Anomaly</a:t>
                      </a:r>
                      <a:endParaRPr lang="en-US" sz="2000" dirty="0">
                        <a:effectLst/>
                      </a:endParaRPr>
                    </a:p>
                    <a:p>
                      <a:pPr marL="0" marR="0" algn="ctr">
                        <a:spcBef>
                          <a:spcPts val="30"/>
                        </a:spcBef>
                        <a:spcAft>
                          <a:spcPts val="0"/>
                        </a:spcAft>
                      </a:pPr>
                      <a:r>
                        <a:rPr lang="en-US" sz="1400" baseline="0" dirty="0">
                          <a:effectLst/>
                        </a:rPr>
                        <a:t> (Non-Maneuver Component)</a:t>
                      </a:r>
                      <a:endParaRPr lang="en-US" sz="2000" b="0" dirty="0">
                        <a:solidFill>
                          <a:srgbClr val="000000"/>
                        </a:solidFill>
                        <a:effectLst/>
                        <a:latin typeface="+mn-lt"/>
                        <a:ea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142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07886"/>
          </a:xfrm>
          <a:prstGeom prst="rect">
            <a:avLst/>
          </a:prstGeom>
          <a:noFill/>
        </p:spPr>
        <p:txBody>
          <a:bodyPr wrap="square" rtlCol="0">
            <a:spAutoFit/>
          </a:bodyPr>
          <a:lstStyle/>
          <a:p>
            <a:pPr algn="ctr"/>
            <a:r>
              <a:rPr lang="en-US" sz="4000" b="1" dirty="0">
                <a:cs typeface="Arial" panose="020B0604020202020204" pitchFamily="34" charset="0"/>
              </a:rPr>
              <a:t>ESMO CA PROCESS ENHANCEMENT</a:t>
            </a:r>
          </a:p>
        </p:txBody>
      </p:sp>
      <p:graphicFrame>
        <p:nvGraphicFramePr>
          <p:cNvPr id="3" name="Table 2"/>
          <p:cNvGraphicFramePr>
            <a:graphicFrameLocks noGrp="1"/>
          </p:cNvGraphicFramePr>
          <p:nvPr>
            <p:extLst>
              <p:ext uri="{D42A27DB-BD31-4B8C-83A1-F6EECF244321}">
                <p14:modId xmlns:p14="http://schemas.microsoft.com/office/powerpoint/2010/main" val="539249185"/>
              </p:ext>
            </p:extLst>
          </p:nvPr>
        </p:nvGraphicFramePr>
        <p:xfrm>
          <a:off x="119743" y="1206623"/>
          <a:ext cx="9818914" cy="6174232"/>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5018314">
                  <a:extLst>
                    <a:ext uri="{9D8B030D-6E8A-4147-A177-3AD203B41FA5}">
                      <a16:colId xmlns:a16="http://schemas.microsoft.com/office/drawing/2014/main" val="20001"/>
                    </a:ext>
                  </a:extLst>
                </a:gridCol>
              </a:tblGrid>
              <a:tr h="370840">
                <a:tc>
                  <a:txBody>
                    <a:bodyPr/>
                    <a:lstStyle/>
                    <a:p>
                      <a:r>
                        <a:rPr lang="en-US" dirty="0"/>
                        <a:t>HISTORIC</a:t>
                      </a:r>
                      <a:r>
                        <a:rPr lang="en-US" baseline="0" dirty="0"/>
                        <a:t> PROCESS</a:t>
                      </a:r>
                      <a:endParaRPr lang="en-US" dirty="0"/>
                    </a:p>
                  </a:txBody>
                  <a:tcPr/>
                </a:tc>
                <a:tc>
                  <a:txBody>
                    <a:bodyPr/>
                    <a:lstStyle/>
                    <a:p>
                      <a:r>
                        <a:rPr lang="en-US" dirty="0">
                          <a:latin typeface="+mn-lt"/>
                        </a:rPr>
                        <a:t>CURRENT PROCESS</a:t>
                      </a:r>
                    </a:p>
                  </a:txBody>
                  <a:tcPr/>
                </a:tc>
                <a:extLst>
                  <a:ext uri="{0D108BD9-81ED-4DB2-BD59-A6C34878D82A}">
                    <a16:rowId xmlns:a16="http://schemas.microsoft.com/office/drawing/2014/main" val="10000"/>
                  </a:ext>
                </a:extLst>
              </a:tr>
              <a:tr h="37084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t>Identify HIE via visual inspection of CARA Summary Report</a:t>
                      </a:r>
                    </a:p>
                  </a:txBody>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solidFill>
                            <a:srgbClr val="0000FF"/>
                          </a:solidFill>
                          <a:latin typeface="+mn-lt"/>
                        </a:rPr>
                        <a:t>Identify HIE via </a:t>
                      </a:r>
                      <a:r>
                        <a:rPr lang="en-US" sz="1500" baseline="0" dirty="0">
                          <a:solidFill>
                            <a:srgbClr val="0000FF"/>
                          </a:solidFill>
                          <a:latin typeface="+mn-lt"/>
                        </a:rPr>
                        <a:t>t</a:t>
                      </a:r>
                      <a:r>
                        <a:rPr lang="en-US" sz="1500" dirty="0">
                          <a:solidFill>
                            <a:srgbClr val="0000FF"/>
                          </a:solidFill>
                          <a:latin typeface="+mn-lt"/>
                        </a:rPr>
                        <a:t>ext message sent by CRMS</a:t>
                      </a:r>
                      <a:r>
                        <a:rPr lang="en-US" sz="1500" baseline="0" dirty="0">
                          <a:solidFill>
                            <a:srgbClr val="0000FF"/>
                          </a:solidFill>
                          <a:latin typeface="+mn-lt"/>
                        </a:rPr>
                        <a:t> </a:t>
                      </a:r>
                      <a:r>
                        <a:rPr lang="en-US" sz="1500" baseline="0" dirty="0">
                          <a:solidFill>
                            <a:schemeClr val="dk1"/>
                          </a:solidFill>
                          <a:latin typeface="+mn-lt"/>
                        </a:rPr>
                        <a:t>and </a:t>
                      </a:r>
                      <a:r>
                        <a:rPr lang="en-US" sz="1500" baseline="0" dirty="0">
                          <a:latin typeface="+mn-lt"/>
                        </a:rPr>
                        <a:t>v</a:t>
                      </a:r>
                      <a:r>
                        <a:rPr lang="en-US" sz="1500" dirty="0">
                          <a:latin typeface="+mn-lt"/>
                        </a:rPr>
                        <a:t>isual inspection of CRMS Summary Report </a:t>
                      </a:r>
                    </a:p>
                  </a:txBody>
                  <a:tcPr/>
                </a:tc>
                <a:extLst>
                  <a:ext uri="{0D108BD9-81ED-4DB2-BD59-A6C34878D82A}">
                    <a16:rowId xmlns:a16="http://schemas.microsoft.com/office/drawing/2014/main" val="10001"/>
                  </a:ext>
                </a:extLst>
              </a:tr>
              <a:tr h="370840">
                <a:tc>
                  <a:txBody>
                    <a:bodyPr/>
                    <a:lstStyle/>
                    <a:p>
                      <a:r>
                        <a:rPr lang="en-US" sz="1500" dirty="0"/>
                        <a:t>Call HIE Briefing Meeting to gather details of conjunction</a:t>
                      </a:r>
                      <a:r>
                        <a:rPr lang="en-US" sz="1500" baseline="0" dirty="0"/>
                        <a:t> with </a:t>
                      </a:r>
                      <a:r>
                        <a:rPr lang="en-US" sz="1500" dirty="0"/>
                        <a:t>CARA presenting HIE slides</a:t>
                      </a:r>
                    </a:p>
                  </a:txBody>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solidFill>
                            <a:srgbClr val="0000FF"/>
                          </a:solidFill>
                          <a:latin typeface="+mn-lt"/>
                        </a:rPr>
                        <a:t>CRMS produces maneuver report with all conjunction details and mitigation options</a:t>
                      </a:r>
                    </a:p>
                  </a:txBody>
                  <a:tcPr/>
                </a:tc>
                <a:extLst>
                  <a:ext uri="{0D108BD9-81ED-4DB2-BD59-A6C34878D82A}">
                    <a16:rowId xmlns:a16="http://schemas.microsoft.com/office/drawing/2014/main" val="10002"/>
                  </a:ext>
                </a:extLst>
              </a:tr>
              <a:tr h="37084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t>Pick mitigation solutions from selecting points off a Maneuver Trade Space Plot</a:t>
                      </a:r>
                    </a:p>
                  </a:txBody>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solidFill>
                            <a:srgbClr val="0000FF"/>
                          </a:solidFill>
                          <a:latin typeface="+mn-lt"/>
                        </a:rPr>
                        <a:t>CRMS produces new report every time new data is received and recomputes mitigation solutions</a:t>
                      </a:r>
                    </a:p>
                  </a:txBody>
                  <a:tcPr/>
                </a:tc>
                <a:extLst>
                  <a:ext uri="{0D108BD9-81ED-4DB2-BD59-A6C34878D82A}">
                    <a16:rowId xmlns:a16="http://schemas.microsoft.com/office/drawing/2014/main" val="10003"/>
                  </a:ext>
                </a:extLst>
              </a:tr>
              <a:tr h="37084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t>Flight Operations Team (FOT) schedules additional contacts</a:t>
                      </a:r>
                    </a:p>
                  </a:txBody>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latin typeface="+mn-lt"/>
                        </a:rPr>
                        <a:t>FOT schedules additional contacts</a:t>
                      </a:r>
                    </a:p>
                  </a:txBody>
                  <a:tcPr/>
                </a:tc>
                <a:extLst>
                  <a:ext uri="{0D108BD9-81ED-4DB2-BD59-A6C34878D82A}">
                    <a16:rowId xmlns:a16="http://schemas.microsoft.com/office/drawing/2014/main" val="10004"/>
                  </a:ext>
                </a:extLst>
              </a:tr>
              <a:tr h="37084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t>FDS generates </a:t>
                      </a:r>
                      <a:r>
                        <a:rPr lang="en-US" sz="1500" dirty="0" err="1"/>
                        <a:t>ephems</a:t>
                      </a:r>
                      <a:r>
                        <a:rPr lang="en-US" sz="1500" dirty="0"/>
                        <a:t> for each maneuver solution (~ 1 </a:t>
                      </a:r>
                      <a:r>
                        <a:rPr lang="en-US" sz="1500" dirty="0" err="1"/>
                        <a:t>hr</a:t>
                      </a:r>
                      <a:r>
                        <a:rPr lang="en-US" sz="1500" dirty="0"/>
                        <a:t> per </a:t>
                      </a:r>
                      <a:r>
                        <a:rPr lang="en-US" sz="1500" dirty="0" err="1"/>
                        <a:t>ephem</a:t>
                      </a:r>
                      <a:r>
                        <a:rPr lang="en-US" sz="1500" dirty="0"/>
                        <a:t>)</a:t>
                      </a:r>
                    </a:p>
                  </a:txBody>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solidFill>
                            <a:srgbClr val="0000FF"/>
                          </a:solidFill>
                          <a:latin typeface="+mn-lt"/>
                        </a:rPr>
                        <a:t>FDS generates </a:t>
                      </a:r>
                      <a:r>
                        <a:rPr lang="en-US" sz="1500" dirty="0" err="1">
                          <a:solidFill>
                            <a:srgbClr val="0000FF"/>
                          </a:solidFill>
                          <a:latin typeface="+mn-lt"/>
                        </a:rPr>
                        <a:t>ephems</a:t>
                      </a:r>
                      <a:r>
                        <a:rPr lang="en-US" sz="1500" dirty="0">
                          <a:solidFill>
                            <a:srgbClr val="0000FF"/>
                          </a:solidFill>
                          <a:latin typeface="+mn-lt"/>
                        </a:rPr>
                        <a:t> for each maneuver solution automatically based on output from CRMS</a:t>
                      </a:r>
                    </a:p>
                  </a:txBody>
                  <a:tcPr/>
                </a:tc>
                <a:extLst>
                  <a:ext uri="{0D108BD9-81ED-4DB2-BD59-A6C34878D82A}">
                    <a16:rowId xmlns:a16="http://schemas.microsoft.com/office/drawing/2014/main" val="10005"/>
                  </a:ext>
                </a:extLst>
              </a:tr>
              <a:tr h="37084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t>CARA transfers </a:t>
                      </a:r>
                      <a:r>
                        <a:rPr lang="en-US" sz="1500" dirty="0" err="1"/>
                        <a:t>ephems</a:t>
                      </a:r>
                      <a:r>
                        <a:rPr lang="en-US" sz="1500" dirty="0"/>
                        <a:t> to </a:t>
                      </a:r>
                      <a:r>
                        <a:rPr lang="en-US" sz="1500" dirty="0" err="1"/>
                        <a:t>CSpOC</a:t>
                      </a:r>
                      <a:r>
                        <a:rPr lang="en-US" sz="1500" dirty="0"/>
                        <a:t> for screening</a:t>
                      </a:r>
                    </a:p>
                  </a:txBody>
                  <a:tcPr/>
                </a:tc>
                <a:tc>
                  <a:txBody>
                    <a:bodyPr/>
                    <a:lstStyle/>
                    <a:p>
                      <a:r>
                        <a:rPr lang="en-US" sz="1500" dirty="0">
                          <a:solidFill>
                            <a:srgbClr val="0000FF"/>
                          </a:solidFill>
                          <a:latin typeface="+mn-lt"/>
                        </a:rPr>
                        <a:t>FDS automatically transfers </a:t>
                      </a:r>
                      <a:r>
                        <a:rPr lang="en-US" sz="1500" dirty="0" err="1">
                          <a:solidFill>
                            <a:srgbClr val="0000FF"/>
                          </a:solidFill>
                          <a:latin typeface="+mn-lt"/>
                        </a:rPr>
                        <a:t>ephems</a:t>
                      </a:r>
                      <a:r>
                        <a:rPr lang="en-US" sz="1500" dirty="0">
                          <a:solidFill>
                            <a:srgbClr val="0000FF"/>
                          </a:solidFill>
                          <a:latin typeface="+mn-lt"/>
                        </a:rPr>
                        <a:t> to CARA &amp; </a:t>
                      </a:r>
                      <a:r>
                        <a:rPr lang="en-US" sz="1500" dirty="0" err="1">
                          <a:solidFill>
                            <a:srgbClr val="0000FF"/>
                          </a:solidFill>
                          <a:latin typeface="+mn-lt"/>
                        </a:rPr>
                        <a:t>SpaceTrack</a:t>
                      </a:r>
                      <a:endParaRPr lang="en-US" sz="1500" dirty="0">
                        <a:solidFill>
                          <a:srgbClr val="0000FF"/>
                        </a:solidFill>
                        <a:latin typeface="+mn-lt"/>
                      </a:endParaRPr>
                    </a:p>
                    <a:p>
                      <a:pPr marL="0" indent="0">
                        <a:buNone/>
                      </a:pPr>
                      <a:r>
                        <a:rPr lang="en-US" sz="1500" dirty="0">
                          <a:solidFill>
                            <a:srgbClr val="0000FF"/>
                          </a:solidFill>
                          <a:latin typeface="+mn-lt"/>
                        </a:rPr>
                        <a:t>(</a:t>
                      </a:r>
                      <a:r>
                        <a:rPr lang="en-US" sz="1500" dirty="0" err="1">
                          <a:solidFill>
                            <a:srgbClr val="0000FF"/>
                          </a:solidFill>
                          <a:latin typeface="+mn-lt"/>
                        </a:rPr>
                        <a:t>JSpOC</a:t>
                      </a:r>
                      <a:r>
                        <a:rPr lang="en-US" sz="1500" dirty="0">
                          <a:solidFill>
                            <a:srgbClr val="0000FF"/>
                          </a:solidFill>
                          <a:latin typeface="+mn-lt"/>
                        </a:rPr>
                        <a:t>) for screening</a:t>
                      </a:r>
                    </a:p>
                  </a:txBody>
                  <a:tcPr/>
                </a:tc>
                <a:extLst>
                  <a:ext uri="{0D108BD9-81ED-4DB2-BD59-A6C34878D82A}">
                    <a16:rowId xmlns:a16="http://schemas.microsoft.com/office/drawing/2014/main" val="10006"/>
                  </a:ext>
                </a:extLst>
              </a:tr>
              <a:tr h="37084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err="1"/>
                        <a:t>JSpOC</a:t>
                      </a:r>
                      <a:r>
                        <a:rPr lang="en-US" sz="1500" dirty="0"/>
                        <a:t> transfers screening results back to CARA</a:t>
                      </a:r>
                    </a:p>
                  </a:txBody>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err="1">
                          <a:latin typeface="+mn-lt"/>
                        </a:rPr>
                        <a:t>JSpOC</a:t>
                      </a:r>
                      <a:r>
                        <a:rPr lang="en-US" sz="1500" dirty="0">
                          <a:latin typeface="+mn-lt"/>
                        </a:rPr>
                        <a:t> posts screening results on </a:t>
                      </a:r>
                      <a:r>
                        <a:rPr lang="en-US" sz="1500" dirty="0" err="1">
                          <a:latin typeface="+mn-lt"/>
                        </a:rPr>
                        <a:t>SpaceTrack</a:t>
                      </a:r>
                      <a:r>
                        <a:rPr lang="en-US" sz="1500" dirty="0">
                          <a:latin typeface="+mn-lt"/>
                        </a:rPr>
                        <a:t> &amp; sends to CARA</a:t>
                      </a:r>
                    </a:p>
                  </a:txBody>
                  <a:tcPr/>
                </a:tc>
                <a:extLst>
                  <a:ext uri="{0D108BD9-81ED-4DB2-BD59-A6C34878D82A}">
                    <a16:rowId xmlns:a16="http://schemas.microsoft.com/office/drawing/2014/main" val="10007"/>
                  </a:ext>
                </a:extLst>
              </a:tr>
              <a:tr h="37084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t>CARA generates screening results report and briefs interested parties</a:t>
                      </a:r>
                    </a:p>
                  </a:txBody>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solidFill>
                            <a:srgbClr val="0000FF"/>
                          </a:solidFill>
                          <a:latin typeface="+mn-lt"/>
                        </a:rPr>
                        <a:t>CRMS generates screening results report automatically based on CDMs posted to </a:t>
                      </a:r>
                      <a:r>
                        <a:rPr lang="en-US" sz="1500" dirty="0" err="1">
                          <a:solidFill>
                            <a:srgbClr val="0000FF"/>
                          </a:solidFill>
                          <a:latin typeface="+mn-lt"/>
                        </a:rPr>
                        <a:t>SpaceTrack</a:t>
                      </a:r>
                      <a:endParaRPr lang="en-US" sz="1500" dirty="0">
                        <a:solidFill>
                          <a:srgbClr val="0000FF"/>
                        </a:solidFill>
                        <a:latin typeface="+mn-lt"/>
                      </a:endParaRPr>
                    </a:p>
                  </a:txBody>
                  <a:tcPr/>
                </a:tc>
                <a:extLst>
                  <a:ext uri="{0D108BD9-81ED-4DB2-BD59-A6C34878D82A}">
                    <a16:rowId xmlns:a16="http://schemas.microsoft.com/office/drawing/2014/main" val="10008"/>
                  </a:ext>
                </a:extLst>
              </a:tr>
              <a:tr h="37084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t>MD/Team selects or iterates on final solution</a:t>
                      </a:r>
                    </a:p>
                  </a:txBody>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latin typeface="+mn-lt"/>
                        </a:rPr>
                        <a:t>MD/Team selects or iterates on final solution</a:t>
                      </a:r>
                    </a:p>
                  </a:txBody>
                  <a:tcPr/>
                </a:tc>
                <a:extLst>
                  <a:ext uri="{0D108BD9-81ED-4DB2-BD59-A6C34878D82A}">
                    <a16:rowId xmlns:a16="http://schemas.microsoft.com/office/drawing/2014/main" val="10009"/>
                  </a:ext>
                </a:extLst>
              </a:tr>
              <a:tr h="37084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t>Hold Command Authorization Meeting (CAM)</a:t>
                      </a:r>
                    </a:p>
                  </a:txBody>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latin typeface="+mn-lt"/>
                        </a:rPr>
                        <a:t>Hold CAM</a:t>
                      </a:r>
                    </a:p>
                  </a:txBody>
                  <a:tcPr/>
                </a:tc>
                <a:extLst>
                  <a:ext uri="{0D108BD9-81ED-4DB2-BD59-A6C34878D82A}">
                    <a16:rowId xmlns:a16="http://schemas.microsoft.com/office/drawing/2014/main" val="10010"/>
                  </a:ext>
                </a:extLst>
              </a:tr>
              <a:tr h="370840">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t>Execute DAM or Waive-Off </a:t>
                      </a:r>
                    </a:p>
                    <a:p>
                      <a:pPr marL="0" marR="0" lvl="0" indent="0" algn="l" defTabSz="1005840" rtl="0" eaLnBrk="1" fontAlgn="auto" latinLnBrk="0" hangingPunct="1">
                        <a:lnSpc>
                          <a:spcPct val="100000"/>
                        </a:lnSpc>
                        <a:spcBef>
                          <a:spcPts val="0"/>
                        </a:spcBef>
                        <a:spcAft>
                          <a:spcPts val="0"/>
                        </a:spcAft>
                        <a:buClrTx/>
                        <a:buSzTx/>
                        <a:buFontTx/>
                        <a:buNone/>
                        <a:tabLst/>
                        <a:defRPr/>
                      </a:pPr>
                      <a:r>
                        <a:rPr lang="en-US" sz="1500" dirty="0"/>
                        <a:t>(Maneuver included in daily command load with manual instrument configurations</a:t>
                      </a:r>
                      <a:r>
                        <a:rPr lang="en-US" sz="1500" baseline="0" dirty="0"/>
                        <a:t> with </a:t>
                      </a:r>
                      <a:r>
                        <a:rPr lang="en-US" sz="1500" dirty="0"/>
                        <a:t>1-2 days needed prior to maneuver)</a:t>
                      </a:r>
                    </a:p>
                  </a:txBody>
                  <a:tcPr/>
                </a:tc>
                <a:tc>
                  <a:txBody>
                    <a:bodyPr/>
                    <a:lstStyle/>
                    <a:p>
                      <a:r>
                        <a:rPr lang="en-US" sz="1500" dirty="0">
                          <a:latin typeface="+mn-lt"/>
                        </a:rPr>
                        <a:t>Execute DAM or Waive-Off</a:t>
                      </a:r>
                    </a:p>
                    <a:p>
                      <a:r>
                        <a:rPr lang="en-US" sz="1500" dirty="0">
                          <a:solidFill>
                            <a:srgbClr val="0000FF"/>
                          </a:solidFill>
                          <a:latin typeface="+mn-lt"/>
                        </a:rPr>
                        <a:t>(Maneuver in telemetry monitoring command sequences </a:t>
                      </a:r>
                      <a:r>
                        <a:rPr lang="en-US" sz="1500" dirty="0">
                          <a:solidFill>
                            <a:schemeClr val="dk1"/>
                          </a:solidFill>
                          <a:latin typeface="+mn-lt"/>
                        </a:rPr>
                        <a:t>with</a:t>
                      </a:r>
                      <a:r>
                        <a:rPr lang="en-US" sz="1500" baseline="0" dirty="0">
                          <a:solidFill>
                            <a:schemeClr val="dk1"/>
                          </a:solidFill>
                          <a:latin typeface="+mn-lt"/>
                        </a:rPr>
                        <a:t> </a:t>
                      </a:r>
                      <a:r>
                        <a:rPr lang="en-US" sz="1500" dirty="0">
                          <a:latin typeface="+mn-lt"/>
                        </a:rPr>
                        <a:t>2 hours lead time needed)</a:t>
                      </a:r>
                    </a:p>
                  </a:txBody>
                  <a:tcPr/>
                </a:tc>
                <a:extLst>
                  <a:ext uri="{0D108BD9-81ED-4DB2-BD59-A6C34878D82A}">
                    <a16:rowId xmlns:a16="http://schemas.microsoft.com/office/drawing/2014/main" val="10011"/>
                  </a:ext>
                </a:extLst>
              </a:tr>
            </a:tbl>
          </a:graphicData>
        </a:graphic>
      </p:graphicFrame>
      <p:sp>
        <p:nvSpPr>
          <p:cNvPr id="7" name="TextBox 6"/>
          <p:cNvSpPr txBox="1"/>
          <p:nvPr/>
        </p:nvSpPr>
        <p:spPr>
          <a:xfrm>
            <a:off x="2711884" y="7371393"/>
            <a:ext cx="2642992" cy="369332"/>
          </a:xfrm>
          <a:prstGeom prst="rect">
            <a:avLst/>
          </a:prstGeom>
          <a:noFill/>
          <a:ln w="15875">
            <a:noFill/>
          </a:ln>
        </p:spPr>
        <p:txBody>
          <a:bodyPr wrap="square" rtlCol="0">
            <a:spAutoFit/>
          </a:bodyPr>
          <a:lstStyle/>
          <a:p>
            <a:pPr marL="285750" indent="-285750">
              <a:buFont typeface="Arial" panose="020B0604020202020204" pitchFamily="34" charset="0"/>
              <a:buChar char="•"/>
            </a:pPr>
            <a:r>
              <a:rPr lang="en-US" sz="1800" dirty="0"/>
              <a:t>Black text = Manual</a:t>
            </a:r>
          </a:p>
        </p:txBody>
      </p:sp>
      <p:sp>
        <p:nvSpPr>
          <p:cNvPr id="9" name="TextBox 8"/>
          <p:cNvSpPr txBox="1"/>
          <p:nvPr/>
        </p:nvSpPr>
        <p:spPr>
          <a:xfrm>
            <a:off x="5091830" y="7371393"/>
            <a:ext cx="2866373" cy="369332"/>
          </a:xfrm>
          <a:prstGeom prst="rect">
            <a:avLst/>
          </a:prstGeom>
          <a:noFill/>
          <a:ln w="15875">
            <a:noFill/>
          </a:ln>
        </p:spPr>
        <p:txBody>
          <a:bodyPr wrap="square" rtlCol="0">
            <a:spAutoFit/>
          </a:bodyPr>
          <a:lstStyle/>
          <a:p>
            <a:pPr marL="285750" indent="-285750">
              <a:buFont typeface="Arial" panose="020B0604020202020204" pitchFamily="34" charset="0"/>
              <a:buChar char="•"/>
            </a:pPr>
            <a:r>
              <a:rPr lang="en-US" sz="1800" dirty="0">
                <a:solidFill>
                  <a:srgbClr val="0000FF"/>
                </a:solidFill>
              </a:rPr>
              <a:t>Blue text </a:t>
            </a:r>
            <a:r>
              <a:rPr lang="en-US" sz="1800" dirty="0"/>
              <a:t>= Automated</a:t>
            </a:r>
          </a:p>
        </p:txBody>
      </p:sp>
    </p:spTree>
    <p:extLst>
      <p:ext uri="{BB962C8B-B14F-4D97-AF65-F5344CB8AC3E}">
        <p14:creationId xmlns:p14="http://schemas.microsoft.com/office/powerpoint/2010/main" val="176187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337" y="291830"/>
            <a:ext cx="9153727" cy="769441"/>
          </a:xfrm>
          <a:prstGeom prst="rect">
            <a:avLst/>
          </a:prstGeom>
          <a:noFill/>
        </p:spPr>
        <p:txBody>
          <a:bodyPr wrap="square" rtlCol="0">
            <a:spAutoFit/>
          </a:bodyPr>
          <a:lstStyle/>
          <a:p>
            <a:pPr algn="ctr"/>
            <a:r>
              <a:rPr lang="en-US" sz="4400" b="1" dirty="0">
                <a:cs typeface="Arial" panose="020B0604020202020204" pitchFamily="34" charset="0"/>
              </a:rPr>
              <a:t>Agenda </a:t>
            </a:r>
          </a:p>
        </p:txBody>
      </p:sp>
      <p:sp>
        <p:nvSpPr>
          <p:cNvPr id="4" name="TextBox 3"/>
          <p:cNvSpPr txBox="1"/>
          <p:nvPr/>
        </p:nvSpPr>
        <p:spPr>
          <a:xfrm>
            <a:off x="874056" y="1319457"/>
            <a:ext cx="8601380" cy="5940088"/>
          </a:xfrm>
          <a:prstGeom prst="rect">
            <a:avLst/>
          </a:prstGeom>
          <a:noFill/>
        </p:spPr>
        <p:txBody>
          <a:bodyPr wrap="square" rtlCol="0">
            <a:spAutoFit/>
          </a:bodyPr>
          <a:lstStyle/>
          <a:p>
            <a:pPr marL="457200" indent="-457200">
              <a:buFont typeface="Arial" panose="020B0604020202020204" pitchFamily="34" charset="0"/>
              <a:buChar char="•"/>
            </a:pPr>
            <a:r>
              <a:rPr lang="en-US" sz="3800" b="1" dirty="0"/>
              <a:t>CA Data Organization</a:t>
            </a:r>
          </a:p>
          <a:p>
            <a:pPr marL="457200" indent="-457200">
              <a:buFont typeface="Arial" panose="020B0604020202020204" pitchFamily="34" charset="0"/>
              <a:buChar char="•"/>
            </a:pPr>
            <a:r>
              <a:rPr lang="en-US" sz="3800" b="1" dirty="0"/>
              <a:t>CA Engineer Personnel</a:t>
            </a:r>
          </a:p>
          <a:p>
            <a:pPr marL="457200" indent="-457200">
              <a:buFont typeface="Arial" panose="020B0604020202020204" pitchFamily="34" charset="0"/>
              <a:buChar char="•"/>
            </a:pPr>
            <a:r>
              <a:rPr lang="en-US" sz="3800" b="1" dirty="0"/>
              <a:t>Devolved Support</a:t>
            </a:r>
          </a:p>
          <a:p>
            <a:pPr marL="457200" indent="-457200">
              <a:buFont typeface="Arial" panose="020B0604020202020204" pitchFamily="34" charset="0"/>
              <a:buChar char="•"/>
            </a:pPr>
            <a:r>
              <a:rPr lang="en-US" sz="3800" b="1" dirty="0"/>
              <a:t>CRMS Overview</a:t>
            </a:r>
          </a:p>
          <a:p>
            <a:pPr marL="457200" indent="-457200">
              <a:buFont typeface="Arial" panose="020B0604020202020204" pitchFamily="34" charset="0"/>
              <a:buChar char="•"/>
            </a:pPr>
            <a:r>
              <a:rPr lang="en-US" sz="3800" b="1" dirty="0"/>
              <a:t>CRMS Reports</a:t>
            </a:r>
          </a:p>
          <a:p>
            <a:pPr marL="457200" indent="-457200">
              <a:buFont typeface="Arial" panose="020B0604020202020204" pitchFamily="34" charset="0"/>
              <a:buChar char="•"/>
            </a:pPr>
            <a:r>
              <a:rPr lang="en-US" sz="3800" b="1" dirty="0"/>
              <a:t>CRMS Manual Support</a:t>
            </a:r>
          </a:p>
          <a:p>
            <a:pPr marL="457200" indent="-457200">
              <a:buFont typeface="Arial" panose="020B0604020202020204" pitchFamily="34" charset="0"/>
              <a:buChar char="•"/>
            </a:pPr>
            <a:r>
              <a:rPr lang="en-US" sz="3800" b="1" dirty="0"/>
              <a:t>HIE Statistics</a:t>
            </a:r>
          </a:p>
          <a:p>
            <a:pPr marL="457200" indent="-457200">
              <a:buFont typeface="Arial" panose="020B0604020202020204" pitchFamily="34" charset="0"/>
              <a:buChar char="•"/>
            </a:pPr>
            <a:r>
              <a:rPr lang="en-US" sz="3800" b="1" dirty="0"/>
              <a:t>2020 Statistics Roll-Up</a:t>
            </a:r>
          </a:p>
          <a:p>
            <a:pPr marL="457200" indent="-457200">
              <a:buFont typeface="Arial" panose="020B0604020202020204" pitchFamily="34" charset="0"/>
              <a:buChar char="•"/>
            </a:pPr>
            <a:r>
              <a:rPr lang="en-US" sz="3800" b="1" dirty="0"/>
              <a:t>Interesting HIEs in 2020</a:t>
            </a:r>
          </a:p>
          <a:p>
            <a:pPr marL="457200" indent="-457200">
              <a:buFont typeface="Arial" panose="020B0604020202020204" pitchFamily="34" charset="0"/>
              <a:buChar char="•"/>
            </a:pPr>
            <a:r>
              <a:rPr lang="en-US" sz="3800" b="1" dirty="0"/>
              <a:t>Future EOS CA Plans</a:t>
            </a:r>
          </a:p>
        </p:txBody>
      </p:sp>
    </p:spTree>
    <p:extLst>
      <p:ext uri="{BB962C8B-B14F-4D97-AF65-F5344CB8AC3E}">
        <p14:creationId xmlns:p14="http://schemas.microsoft.com/office/powerpoint/2010/main" val="3631604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3803" y="1178231"/>
            <a:ext cx="9533466" cy="969496"/>
          </a:xfrm>
          <a:prstGeom prst="rect">
            <a:avLst/>
          </a:prstGeom>
        </p:spPr>
        <p:txBody>
          <a:bodyPr wrap="square">
            <a:spAutoFit/>
          </a:bodyPr>
          <a:lstStyle/>
          <a:p>
            <a:r>
              <a:rPr lang="en-US" sz="1900" b="1" dirty="0"/>
              <a:t>In order for ESMO to complete devolution parallel operations, the following criteria items had to be successfully demonstrated (with artifacts) to the CARA team:</a:t>
            </a:r>
          </a:p>
          <a:p>
            <a:endParaRPr lang="en-US" sz="1900" dirty="0">
              <a:solidFill>
                <a:srgbClr val="000099"/>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2861704205"/>
              </p:ext>
            </p:extLst>
          </p:nvPr>
        </p:nvGraphicFramePr>
        <p:xfrm>
          <a:off x="137160" y="1859226"/>
          <a:ext cx="9784080" cy="5579867"/>
        </p:xfrm>
        <a:graphic>
          <a:graphicData uri="http://schemas.openxmlformats.org/drawingml/2006/table">
            <a:tbl>
              <a:tblPr firstRow="1" bandRow="1">
                <a:tableStyleId>{5C22544A-7EE6-4342-B048-85BDC9FD1C3A}</a:tableStyleId>
              </a:tblPr>
              <a:tblGrid>
                <a:gridCol w="379086">
                  <a:extLst>
                    <a:ext uri="{9D8B030D-6E8A-4147-A177-3AD203B41FA5}">
                      <a16:colId xmlns:a16="http://schemas.microsoft.com/office/drawing/2014/main" val="20001"/>
                    </a:ext>
                  </a:extLst>
                </a:gridCol>
                <a:gridCol w="6974318">
                  <a:extLst>
                    <a:ext uri="{9D8B030D-6E8A-4147-A177-3AD203B41FA5}">
                      <a16:colId xmlns:a16="http://schemas.microsoft.com/office/drawing/2014/main" val="20000"/>
                    </a:ext>
                  </a:extLst>
                </a:gridCol>
                <a:gridCol w="1215025">
                  <a:extLst>
                    <a:ext uri="{9D8B030D-6E8A-4147-A177-3AD203B41FA5}">
                      <a16:colId xmlns:a16="http://schemas.microsoft.com/office/drawing/2014/main" val="1725603874"/>
                    </a:ext>
                  </a:extLst>
                </a:gridCol>
                <a:gridCol w="1215651">
                  <a:extLst>
                    <a:ext uri="{9D8B030D-6E8A-4147-A177-3AD203B41FA5}">
                      <a16:colId xmlns:a16="http://schemas.microsoft.com/office/drawing/2014/main" val="2439899215"/>
                    </a:ext>
                  </a:extLst>
                </a:gridCol>
              </a:tblGrid>
              <a:tr h="463319">
                <a:tc>
                  <a:txBody>
                    <a:bodyPr/>
                    <a:lstStyle/>
                    <a:p>
                      <a:endParaRPr lang="en-US" sz="1400" dirty="0">
                        <a:latin typeface="+mj-lt"/>
                      </a:endParaRPr>
                    </a:p>
                  </a:txBody>
                  <a:tcPr/>
                </a:tc>
                <a:tc>
                  <a:txBody>
                    <a:bodyPr/>
                    <a:lstStyle>
                      <a:lvl1pPr marL="0" algn="l" defTabSz="914186" rtl="0" eaLnBrk="1" latinLnBrk="0" hangingPunct="1">
                        <a:defRPr sz="1800" b="1" kern="1200">
                          <a:solidFill>
                            <a:schemeClr val="lt1"/>
                          </a:solidFill>
                          <a:latin typeface="Calibri" panose="020F0502020204030204"/>
                        </a:defRPr>
                      </a:lvl1pPr>
                      <a:lvl2pPr marL="457092" algn="l" defTabSz="914186" rtl="0" eaLnBrk="1" latinLnBrk="0" hangingPunct="1">
                        <a:defRPr sz="1800" b="1" kern="1200">
                          <a:solidFill>
                            <a:schemeClr val="lt1"/>
                          </a:solidFill>
                          <a:latin typeface="Calibri" panose="020F0502020204030204"/>
                        </a:defRPr>
                      </a:lvl2pPr>
                      <a:lvl3pPr marL="914186" algn="l" defTabSz="914186" rtl="0" eaLnBrk="1" latinLnBrk="0" hangingPunct="1">
                        <a:defRPr sz="1800" b="1" kern="1200">
                          <a:solidFill>
                            <a:schemeClr val="lt1"/>
                          </a:solidFill>
                          <a:latin typeface="Calibri" panose="020F0502020204030204"/>
                        </a:defRPr>
                      </a:lvl3pPr>
                      <a:lvl4pPr marL="1371279" algn="l" defTabSz="914186" rtl="0" eaLnBrk="1" latinLnBrk="0" hangingPunct="1">
                        <a:defRPr sz="1800" b="1" kern="1200">
                          <a:solidFill>
                            <a:schemeClr val="lt1"/>
                          </a:solidFill>
                          <a:latin typeface="Calibri" panose="020F0502020204030204"/>
                        </a:defRPr>
                      </a:lvl4pPr>
                      <a:lvl5pPr marL="1828373" algn="l" defTabSz="914186" rtl="0" eaLnBrk="1" latinLnBrk="0" hangingPunct="1">
                        <a:defRPr sz="1800" b="1" kern="1200">
                          <a:solidFill>
                            <a:schemeClr val="lt1"/>
                          </a:solidFill>
                          <a:latin typeface="Calibri" panose="020F0502020204030204"/>
                        </a:defRPr>
                      </a:lvl5pPr>
                      <a:lvl6pPr marL="2285466" algn="l" defTabSz="914186" rtl="0" eaLnBrk="1" latinLnBrk="0" hangingPunct="1">
                        <a:defRPr sz="1800" b="1" kern="1200">
                          <a:solidFill>
                            <a:schemeClr val="lt1"/>
                          </a:solidFill>
                          <a:latin typeface="Calibri" panose="020F0502020204030204"/>
                        </a:defRPr>
                      </a:lvl6pPr>
                      <a:lvl7pPr marL="2742558" algn="l" defTabSz="914186" rtl="0" eaLnBrk="1" latinLnBrk="0" hangingPunct="1">
                        <a:defRPr sz="1800" b="1" kern="1200">
                          <a:solidFill>
                            <a:schemeClr val="lt1"/>
                          </a:solidFill>
                          <a:latin typeface="Calibri" panose="020F0502020204030204"/>
                        </a:defRPr>
                      </a:lvl7pPr>
                      <a:lvl8pPr marL="3199652" algn="l" defTabSz="914186" rtl="0" eaLnBrk="1" latinLnBrk="0" hangingPunct="1">
                        <a:defRPr sz="1800" b="1" kern="1200">
                          <a:solidFill>
                            <a:schemeClr val="lt1"/>
                          </a:solidFill>
                          <a:latin typeface="Calibri" panose="020F0502020204030204"/>
                        </a:defRPr>
                      </a:lvl8pPr>
                      <a:lvl9pPr marL="3656744" algn="l" defTabSz="914186" rtl="0" eaLnBrk="1" latinLnBrk="0" hangingPunct="1">
                        <a:defRPr sz="1800" b="1" kern="1200">
                          <a:solidFill>
                            <a:schemeClr val="lt1"/>
                          </a:solidFill>
                          <a:latin typeface="Calibri" panose="020F0502020204030204"/>
                        </a:defRPr>
                      </a:lvl9pPr>
                    </a:lstStyle>
                    <a:p>
                      <a:r>
                        <a:rPr lang="en-US" sz="1400" dirty="0"/>
                        <a:t>Success Criteria</a:t>
                      </a:r>
                      <a:endParaRPr lang="en-US" sz="1400" dirty="0">
                        <a:latin typeface="+mj-lt"/>
                      </a:endParaRPr>
                    </a:p>
                  </a:txBody>
                  <a:tcPr/>
                </a:tc>
                <a:tc>
                  <a:txBody>
                    <a:bodyPr/>
                    <a:lstStyle/>
                    <a:p>
                      <a:pPr algn="ctr"/>
                      <a:r>
                        <a:rPr lang="en-US" sz="1400" dirty="0"/>
                        <a:t>Date Verified</a:t>
                      </a:r>
                      <a:r>
                        <a:rPr lang="en-US" sz="1400" baseline="0" dirty="0"/>
                        <a:t> by ESMO</a:t>
                      </a:r>
                      <a:endParaRPr lang="en-US" sz="1400" dirty="0">
                        <a:latin typeface="+mj-lt"/>
                      </a:endParaRPr>
                    </a:p>
                  </a:txBody>
                  <a:tcPr/>
                </a:tc>
                <a:tc>
                  <a:txBody>
                    <a:bodyPr/>
                    <a:lstStyle/>
                    <a:p>
                      <a:pPr algn="ctr"/>
                      <a:r>
                        <a:rPr lang="en-US" sz="1400" dirty="0"/>
                        <a:t>Date</a:t>
                      </a:r>
                      <a:r>
                        <a:rPr lang="en-US" sz="1400" baseline="0" dirty="0"/>
                        <a:t> </a:t>
                      </a:r>
                      <a:r>
                        <a:rPr lang="en-US" sz="1400" dirty="0"/>
                        <a:t>Verified by CARA</a:t>
                      </a:r>
                      <a:endParaRPr lang="en-US" sz="1400" dirty="0">
                        <a:latin typeface="+mj-lt"/>
                      </a:endParaRPr>
                    </a:p>
                  </a:txBody>
                  <a:tcPr/>
                </a:tc>
                <a:extLst>
                  <a:ext uri="{0D108BD9-81ED-4DB2-BD59-A6C34878D82A}">
                    <a16:rowId xmlns:a16="http://schemas.microsoft.com/office/drawing/2014/main" val="10000"/>
                  </a:ext>
                </a:extLst>
              </a:tr>
              <a:tr h="331591">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1</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Deliver ephemerides for each ESMO mission to the CARA OSAs</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strike="noStrike" kern="1200" dirty="0"/>
                        <a:t>3/26/19</a:t>
                      </a:r>
                      <a:endParaRPr lang="en-US" sz="1400" b="0" strike="noStrike" kern="1200" dirty="0">
                        <a:solidFill>
                          <a:schemeClr val="tx1"/>
                        </a:solidFill>
                        <a:latin typeface="+mj-lt"/>
                        <a:ea typeface="+mn-ea"/>
                        <a:cs typeface="+mn-cs"/>
                      </a:endParaRPr>
                    </a:p>
                  </a:txBody>
                  <a:tcPr>
                    <a:solidFill>
                      <a:srgbClr val="00B050"/>
                    </a:solidFill>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algn="ctr"/>
                      <a:r>
                        <a:rPr lang="en-US" sz="1400" strike="noStrike" dirty="0"/>
                        <a:t>3/26/19</a:t>
                      </a:r>
                      <a:endParaRPr lang="en-US" sz="1400" b="0" strike="noStrike" dirty="0">
                        <a:solidFill>
                          <a:schemeClr val="tx1"/>
                        </a:solidFill>
                        <a:latin typeface="+mj-lt"/>
                      </a:endParaRPr>
                    </a:p>
                  </a:txBody>
                  <a:tcPr>
                    <a:solidFill>
                      <a:srgbClr val="00B050"/>
                    </a:solidFill>
                  </a:tcPr>
                </a:tc>
                <a:extLst>
                  <a:ext uri="{0D108BD9-81ED-4DB2-BD59-A6C34878D82A}">
                    <a16:rowId xmlns:a16="http://schemas.microsoft.com/office/drawing/2014/main" val="10001"/>
                  </a:ext>
                </a:extLst>
              </a:tr>
              <a:tr h="336339">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2</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Receive and process all CDMs for each nominal screening (3 times per day) for all missions</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strike="noStrike" kern="1200" dirty="0"/>
                        <a:t>3/26/19</a:t>
                      </a:r>
                      <a:endParaRPr lang="en-US" sz="1400" b="0" baseline="0" dirty="0">
                        <a:solidFill>
                          <a:schemeClr val="tx1"/>
                        </a:solidFill>
                        <a:latin typeface="+mj-lt"/>
                      </a:endParaRPr>
                    </a:p>
                  </a:txBody>
                  <a:tcPr>
                    <a:solidFill>
                      <a:srgbClr val="00B050"/>
                    </a:solidFill>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strike="noStrike" dirty="0"/>
                        <a:t>3/26/19</a:t>
                      </a:r>
                      <a:endParaRPr lang="en-US" sz="1400" b="0" strike="noStrike" dirty="0">
                        <a:solidFill>
                          <a:schemeClr val="tx1"/>
                        </a:solidFill>
                        <a:latin typeface="+mj-lt"/>
                      </a:endParaRPr>
                    </a:p>
                  </a:txBody>
                  <a:tcPr>
                    <a:solidFill>
                      <a:srgbClr val="00B050"/>
                    </a:solidFill>
                  </a:tcPr>
                </a:tc>
                <a:extLst>
                  <a:ext uri="{0D108BD9-81ED-4DB2-BD59-A6C34878D82A}">
                    <a16:rowId xmlns:a16="http://schemas.microsoft.com/office/drawing/2014/main" val="10002"/>
                  </a:ext>
                </a:extLst>
              </a:tr>
              <a:tr h="331591">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3</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Deliver DAM ephemerides for special screening by the CARA OSAs</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strike="noStrike" kern="1200" dirty="0"/>
                        <a:t>3/26/19</a:t>
                      </a:r>
                      <a:endParaRPr lang="en-US" sz="1400" b="0" strike="noStrike" kern="1200" dirty="0">
                        <a:solidFill>
                          <a:schemeClr val="tx1"/>
                        </a:solidFill>
                        <a:latin typeface="+mj-lt"/>
                        <a:ea typeface="+mn-ea"/>
                        <a:cs typeface="+mn-cs"/>
                      </a:endParaRPr>
                    </a:p>
                  </a:txBody>
                  <a:tcPr>
                    <a:solidFill>
                      <a:srgbClr val="00B050"/>
                    </a:solidFill>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strike="noStrike" dirty="0"/>
                        <a:t>3/26/19</a:t>
                      </a:r>
                      <a:endParaRPr lang="en-US" sz="1400" b="0" strike="noStrike" dirty="0">
                        <a:solidFill>
                          <a:schemeClr val="tx1"/>
                        </a:solidFill>
                        <a:latin typeface="+mj-lt"/>
                      </a:endParaRPr>
                    </a:p>
                  </a:txBody>
                  <a:tcPr>
                    <a:solidFill>
                      <a:srgbClr val="00B050"/>
                    </a:solidFill>
                  </a:tcPr>
                </a:tc>
                <a:extLst>
                  <a:ext uri="{0D108BD9-81ED-4DB2-BD59-A6C34878D82A}">
                    <a16:rowId xmlns:a16="http://schemas.microsoft.com/office/drawing/2014/main" val="10004"/>
                  </a:ext>
                </a:extLst>
              </a:tr>
              <a:tr h="331591">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4</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Receive and process all CDMs from a special screening</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strike="noStrike" kern="1200" dirty="0"/>
                        <a:t>3/27/19</a:t>
                      </a:r>
                      <a:endParaRPr lang="en-US" sz="1400" b="0" strike="noStrike" kern="1200" dirty="0">
                        <a:solidFill>
                          <a:schemeClr val="tx1"/>
                        </a:solidFill>
                        <a:latin typeface="+mj-lt"/>
                        <a:ea typeface="+mn-ea"/>
                        <a:cs typeface="+mn-cs"/>
                      </a:endParaRPr>
                    </a:p>
                  </a:txBody>
                  <a:tcPr>
                    <a:solidFill>
                      <a:srgbClr val="00B050"/>
                    </a:solidFill>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strike="noStrike" dirty="0"/>
                        <a:t>3/26/19</a:t>
                      </a:r>
                      <a:endParaRPr lang="en-US" sz="1400" b="0" strike="noStrike" dirty="0">
                        <a:solidFill>
                          <a:schemeClr val="tx1"/>
                        </a:solidFill>
                        <a:latin typeface="+mj-lt"/>
                      </a:endParaRPr>
                    </a:p>
                  </a:txBody>
                  <a:tcPr>
                    <a:solidFill>
                      <a:srgbClr val="00B050"/>
                    </a:solidFill>
                  </a:tcPr>
                </a:tc>
                <a:extLst>
                  <a:ext uri="{0D108BD9-81ED-4DB2-BD59-A6C34878D82A}">
                    <a16:rowId xmlns:a16="http://schemas.microsoft.com/office/drawing/2014/main" val="10005"/>
                  </a:ext>
                </a:extLst>
              </a:tr>
              <a:tr h="463319">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5</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Process a routine “red” event (by CARA threshold), including maneuver planning</a:t>
                      </a:r>
                      <a:r>
                        <a:rPr lang="en-US" sz="1400" kern="1200" baseline="0" dirty="0">
                          <a:effectLst/>
                        </a:rPr>
                        <a:t> and </a:t>
                      </a:r>
                      <a:r>
                        <a:rPr lang="en-US" sz="1400" kern="1200" dirty="0">
                          <a:effectLst/>
                        </a:rPr>
                        <a:t>maneuver screening and selection</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strike="noStrike" kern="1200" dirty="0"/>
                        <a:t>4/13/19</a:t>
                      </a:r>
                      <a:endParaRPr lang="en-US" sz="1400" b="0" strike="noStrike" kern="1200" dirty="0">
                        <a:solidFill>
                          <a:schemeClr val="tx1"/>
                        </a:solidFill>
                        <a:latin typeface="+mj-lt"/>
                        <a:ea typeface="+mn-ea"/>
                        <a:cs typeface="+mn-cs"/>
                      </a:endParaRPr>
                    </a:p>
                  </a:txBody>
                  <a:tcPr>
                    <a:solidFill>
                      <a:srgbClr val="00B050"/>
                    </a:solidFill>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strike="noStrike" kern="1200" dirty="0"/>
                        <a:t>4/13/19</a:t>
                      </a:r>
                      <a:endParaRPr lang="en-US" sz="1400" b="0" strike="noStrike" kern="1200" dirty="0">
                        <a:solidFill>
                          <a:schemeClr val="tx1"/>
                        </a:solidFill>
                        <a:latin typeface="+mj-lt"/>
                        <a:ea typeface="+mn-ea"/>
                        <a:cs typeface="+mn-cs"/>
                      </a:endParaRPr>
                    </a:p>
                  </a:txBody>
                  <a:tcPr>
                    <a:solidFill>
                      <a:srgbClr val="00B050"/>
                    </a:solidFill>
                  </a:tcPr>
                </a:tc>
                <a:extLst>
                  <a:ext uri="{0D108BD9-81ED-4DB2-BD59-A6C34878D82A}">
                    <a16:rowId xmlns:a16="http://schemas.microsoft.com/office/drawing/2014/main" val="10006"/>
                  </a:ext>
                </a:extLst>
              </a:tr>
              <a:tr h="331591">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strike="noStrike" kern="1200" baseline="0" dirty="0">
                          <a:solidFill>
                            <a:schemeClr val="dk1"/>
                          </a:solidFill>
                          <a:effectLst/>
                          <a:latin typeface="+mj-lt"/>
                          <a:ea typeface="+mn-ea"/>
                          <a:cs typeface="+mn-cs"/>
                        </a:rPr>
                        <a:t>6</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Process a routine “yellow” event (by CARA threshold)</a:t>
                      </a:r>
                      <a:endParaRPr lang="en-US" sz="1400" strike="sngStrike" kern="1200" baseline="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strike="noStrike" kern="1200" dirty="0"/>
                        <a:t>3/26/19</a:t>
                      </a:r>
                      <a:endParaRPr lang="en-US" sz="1400" b="0" strike="noStrike" kern="1200" dirty="0">
                        <a:solidFill>
                          <a:schemeClr val="tx1"/>
                        </a:solidFill>
                        <a:latin typeface="+mj-lt"/>
                        <a:ea typeface="+mn-ea"/>
                        <a:cs typeface="+mn-cs"/>
                      </a:endParaRPr>
                    </a:p>
                  </a:txBody>
                  <a:tcPr>
                    <a:solidFill>
                      <a:srgbClr val="00B050"/>
                    </a:solidFill>
                  </a:tcPr>
                </a:tc>
                <a:tc>
                  <a:txBody>
                    <a:bodyPr/>
                    <a:lstStyle/>
                    <a:p>
                      <a:pPr marL="0" indent="0" algn="ctr">
                        <a:buFont typeface="Arial" panose="020B0604020202020204" pitchFamily="34" charset="0"/>
                        <a:buNone/>
                      </a:pPr>
                      <a:r>
                        <a:rPr lang="en-US" sz="1400" dirty="0"/>
                        <a:t>3/26/19</a:t>
                      </a:r>
                      <a:endParaRPr lang="en-US" sz="1400" b="0" dirty="0">
                        <a:solidFill>
                          <a:schemeClr val="tx1"/>
                        </a:solidFill>
                        <a:latin typeface="+mj-lt"/>
                      </a:endParaRPr>
                    </a:p>
                  </a:txBody>
                  <a:tcPr>
                    <a:solidFill>
                      <a:srgbClr val="00B050"/>
                    </a:solidFill>
                  </a:tcPr>
                </a:tc>
                <a:extLst>
                  <a:ext uri="{0D108BD9-81ED-4DB2-BD59-A6C34878D82A}">
                    <a16:rowId xmlns:a16="http://schemas.microsoft.com/office/drawing/2014/main" val="10007"/>
                  </a:ext>
                </a:extLst>
              </a:tr>
              <a:tr h="331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7</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Process a routine “green” event (by CARA threshold)</a:t>
                      </a:r>
                      <a:endParaRPr lang="en-US" sz="1400" kern="1200" dirty="0">
                        <a:solidFill>
                          <a:schemeClr val="dk1"/>
                        </a:solidFill>
                        <a:effectLst/>
                        <a:latin typeface="+mj-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strike="noStrike" kern="1200" dirty="0"/>
                        <a:t>3/26/19</a:t>
                      </a:r>
                      <a:endParaRPr lang="en-US" sz="1400" b="0" strike="noStrike" kern="1200" dirty="0">
                        <a:solidFill>
                          <a:schemeClr val="tx1"/>
                        </a:solidFill>
                        <a:latin typeface="+mj-lt"/>
                        <a:ea typeface="+mn-ea"/>
                        <a:cs typeface="+mn-cs"/>
                      </a:endParaRP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t>3/26/19</a:t>
                      </a:r>
                      <a:endParaRPr lang="en-US" sz="1400" dirty="0">
                        <a:solidFill>
                          <a:schemeClr val="tx1"/>
                        </a:solidFill>
                        <a:latin typeface="+mj-lt"/>
                      </a:endParaRPr>
                    </a:p>
                  </a:txBody>
                  <a:tcPr>
                    <a:solidFill>
                      <a:srgbClr val="00B050"/>
                    </a:solidFill>
                  </a:tcPr>
                </a:tc>
                <a:extLst>
                  <a:ext uri="{0D108BD9-81ED-4DB2-BD59-A6C34878D82A}">
                    <a16:rowId xmlns:a16="http://schemas.microsoft.com/office/drawing/2014/main" val="10008"/>
                  </a:ext>
                </a:extLst>
              </a:tr>
              <a:tr h="463319">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8</a:t>
                      </a:r>
                    </a:p>
                  </a:txBody>
                  <a:tcPr/>
                </a:tc>
                <a:tc>
                  <a: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Exercise special screening during OSA off hours</a:t>
                      </a:r>
                      <a:endParaRPr lang="en-US" sz="1400" kern="1200" dirty="0">
                        <a:solidFill>
                          <a:schemeClr val="dk1"/>
                        </a:solidFill>
                        <a:effectLst/>
                        <a:latin typeface="+mj-lt"/>
                        <a:ea typeface="+mn-ea"/>
                        <a:cs typeface="+mn-cs"/>
                      </a:endParaRPr>
                    </a:p>
                  </a:txBody>
                  <a:tcPr/>
                </a:tc>
                <a:tc>
                  <a:txBody>
                    <a:bodyPr/>
                    <a:lstStyle/>
                    <a:p>
                      <a:pPr algn="ctr"/>
                      <a:r>
                        <a:rPr lang="en-US" sz="1400" u="none" dirty="0"/>
                        <a:t>8/14/19</a:t>
                      </a:r>
                    </a:p>
                    <a:p>
                      <a:pPr algn="ctr"/>
                      <a:r>
                        <a:rPr lang="en-US" sz="1400" kern="1200" dirty="0"/>
                        <a:t>(*Simulation)</a:t>
                      </a:r>
                      <a:endParaRPr lang="en-US" sz="1400" b="0" u="none" dirty="0">
                        <a:solidFill>
                          <a:schemeClr val="tx1"/>
                        </a:solidFill>
                        <a:latin typeface="+mj-lt"/>
                      </a:endParaRPr>
                    </a:p>
                  </a:txBody>
                  <a:tcPr>
                    <a:solidFill>
                      <a:srgbClr val="00B050"/>
                    </a:solidFill>
                  </a:tcPr>
                </a:tc>
                <a:tc>
                  <a:txBody>
                    <a:bodyPr/>
                    <a:lstStyle/>
                    <a:p>
                      <a:pPr algn="ctr"/>
                      <a:r>
                        <a:rPr lang="en-US" sz="1400" u="none" dirty="0"/>
                        <a:t>8/14/19</a:t>
                      </a:r>
                    </a:p>
                    <a:p>
                      <a:pPr algn="ctr"/>
                      <a:r>
                        <a:rPr lang="en-US" sz="1400" kern="1200" dirty="0"/>
                        <a:t>(*Simulation)</a:t>
                      </a:r>
                      <a:endParaRPr lang="en-US" sz="1400" b="0" u="none" dirty="0">
                        <a:solidFill>
                          <a:schemeClr val="tx1"/>
                        </a:solidFill>
                        <a:latin typeface="+mj-lt"/>
                      </a:endParaRPr>
                    </a:p>
                  </a:txBody>
                  <a:tcPr>
                    <a:solidFill>
                      <a:srgbClr val="00B050"/>
                    </a:solidFill>
                  </a:tcPr>
                </a:tc>
                <a:extLst>
                  <a:ext uri="{0D108BD9-81ED-4DB2-BD59-A6C34878D82A}">
                    <a16:rowId xmlns:a16="http://schemas.microsoft.com/office/drawing/2014/main" val="10009"/>
                  </a:ext>
                </a:extLst>
              </a:tr>
              <a:tr h="463319">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9</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Process a late-notice red event (&lt;12 </a:t>
                      </a:r>
                      <a:r>
                        <a:rPr lang="en-US" sz="1400" kern="1200" dirty="0" err="1">
                          <a:effectLst/>
                        </a:rPr>
                        <a:t>hrs</a:t>
                      </a:r>
                      <a:r>
                        <a:rPr lang="en-US" sz="1400" kern="1200" dirty="0">
                          <a:effectLst/>
                        </a:rPr>
                        <a:t> to </a:t>
                      </a:r>
                      <a:r>
                        <a:rPr lang="en-US" sz="1400" strike="noStrike" kern="1200" dirty="0">
                          <a:effectLst/>
                        </a:rPr>
                        <a:t>TCA or to Burn for</a:t>
                      </a:r>
                      <a:r>
                        <a:rPr lang="en-US" sz="1400" strike="noStrike" kern="1200" baseline="0" dirty="0">
                          <a:effectLst/>
                        </a:rPr>
                        <a:t> some circumstances</a:t>
                      </a:r>
                      <a:r>
                        <a:rPr lang="en-US" sz="1400" kern="1200" dirty="0">
                          <a:effectLst/>
                        </a:rPr>
                        <a:t>)</a:t>
                      </a:r>
                      <a:endParaRPr lang="en-US" sz="1400" kern="1200" dirty="0">
                        <a:solidFill>
                          <a:schemeClr val="dk1"/>
                        </a:solidFill>
                        <a:effectLst/>
                        <a:latin typeface="+mj-lt"/>
                        <a:ea typeface="+mn-ea"/>
                        <a:cs typeface="+mn-cs"/>
                      </a:endParaRPr>
                    </a:p>
                  </a:txBody>
                  <a:tcPr/>
                </a:tc>
                <a:tc>
                  <a:txBody>
                    <a:bodyPr/>
                    <a:lstStyle/>
                    <a:p>
                      <a:pPr marL="0" indent="0" algn="ctr">
                        <a:buFont typeface="Arial" panose="020B0604020202020204" pitchFamily="34" charset="0"/>
                        <a:buNone/>
                      </a:pPr>
                      <a:r>
                        <a:rPr lang="en-US" sz="1400" baseline="0" dirty="0"/>
                        <a:t>8/14/19</a:t>
                      </a:r>
                    </a:p>
                    <a:p>
                      <a:pPr marL="0" indent="0" algn="ctr">
                        <a:buFont typeface="Arial" panose="020B0604020202020204" pitchFamily="34" charset="0"/>
                        <a:buNone/>
                      </a:pPr>
                      <a:r>
                        <a:rPr lang="en-US" sz="1400" kern="1200" dirty="0"/>
                        <a:t>(*Simulation)</a:t>
                      </a:r>
                      <a:endParaRPr lang="en-US" sz="1400" b="0" baseline="0" dirty="0">
                        <a:solidFill>
                          <a:schemeClr val="tx1"/>
                        </a:solidFill>
                        <a:latin typeface="+mj-lt"/>
                      </a:endParaRPr>
                    </a:p>
                  </a:txBody>
                  <a:tcPr>
                    <a:solidFill>
                      <a:srgbClr val="00B050"/>
                    </a:solidFill>
                  </a:tcPr>
                </a:tc>
                <a:tc>
                  <a:txBody>
                    <a:bodyPr/>
                    <a:lstStyle/>
                    <a:p>
                      <a:pPr marL="0" indent="0" algn="ctr">
                        <a:buFont typeface="Arial" panose="020B0604020202020204" pitchFamily="34" charset="0"/>
                        <a:buNone/>
                      </a:pPr>
                      <a:r>
                        <a:rPr lang="en-US" sz="1400" baseline="0" dirty="0"/>
                        <a:t>8/14/19</a:t>
                      </a:r>
                    </a:p>
                    <a:p>
                      <a:pPr marL="0" indent="0" algn="ctr">
                        <a:buFont typeface="Arial" panose="020B0604020202020204" pitchFamily="34" charset="0"/>
                        <a:buNone/>
                      </a:pPr>
                      <a:r>
                        <a:rPr lang="en-US" sz="1400" kern="1200" dirty="0"/>
                        <a:t>(*Simulation)</a:t>
                      </a:r>
                      <a:endParaRPr lang="en-US" sz="1400" b="0" baseline="0" dirty="0">
                        <a:solidFill>
                          <a:schemeClr val="tx1"/>
                        </a:solidFill>
                        <a:latin typeface="+mj-lt"/>
                      </a:endParaRPr>
                    </a:p>
                  </a:txBody>
                  <a:tcPr>
                    <a:solidFill>
                      <a:srgbClr val="00B050"/>
                    </a:solidFill>
                  </a:tcPr>
                </a:tc>
                <a:extLst>
                  <a:ext uri="{0D108BD9-81ED-4DB2-BD59-A6C34878D82A}">
                    <a16:rowId xmlns:a16="http://schemas.microsoft.com/office/drawing/2014/main" val="10010"/>
                  </a:ext>
                </a:extLst>
              </a:tr>
              <a:tr h="331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10</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Exercise headcount request</a:t>
                      </a:r>
                      <a:endParaRPr lang="en-US" sz="1400" kern="1200" dirty="0">
                        <a:solidFill>
                          <a:schemeClr val="dk1"/>
                        </a:solidFill>
                        <a:effectLst/>
                        <a:latin typeface="+mj-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strike="noStrike" kern="1200" dirty="0"/>
                        <a:t>6/23/19</a:t>
                      </a:r>
                      <a:endParaRPr lang="en-US" sz="1400" b="0" strike="noStrike" kern="1200" dirty="0">
                        <a:solidFill>
                          <a:schemeClr val="tx1"/>
                        </a:solidFill>
                        <a:latin typeface="+mj-lt"/>
                        <a:ea typeface="+mn-ea"/>
                        <a:cs typeface="+mn-cs"/>
                      </a:endParaRPr>
                    </a:p>
                  </a:txBody>
                  <a:tcPr>
                    <a:solidFill>
                      <a:srgbClr val="00B050"/>
                    </a:solidFill>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algn="ctr"/>
                      <a:r>
                        <a:rPr lang="en-US" sz="1400" dirty="0"/>
                        <a:t>8/1/19</a:t>
                      </a:r>
                      <a:endParaRPr lang="en-US" sz="1400" dirty="0">
                        <a:latin typeface="+mj-lt"/>
                      </a:endParaRPr>
                    </a:p>
                  </a:txBody>
                  <a:tcPr>
                    <a:solidFill>
                      <a:srgbClr val="00B050"/>
                    </a:solidFill>
                  </a:tcPr>
                </a:tc>
                <a:extLst>
                  <a:ext uri="{0D108BD9-81ED-4DB2-BD59-A6C34878D82A}">
                    <a16:rowId xmlns:a16="http://schemas.microsoft.com/office/drawing/2014/main" val="10011"/>
                  </a:ext>
                </a:extLst>
              </a:tr>
              <a:tr h="331591">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11</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Exercise the NASA HQ notification process</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strike="noStrike" kern="1200" dirty="0"/>
                        <a:t>3/26/19</a:t>
                      </a:r>
                      <a:endParaRPr lang="en-US" sz="1400" b="0" strike="noStrike" kern="1200" dirty="0">
                        <a:solidFill>
                          <a:schemeClr val="tx1"/>
                        </a:solidFill>
                        <a:latin typeface="+mj-lt"/>
                        <a:ea typeface="+mn-ea"/>
                        <a:cs typeface="+mn-cs"/>
                      </a:endParaRPr>
                    </a:p>
                  </a:txBody>
                  <a:tcPr>
                    <a:solidFill>
                      <a:srgbClr val="00B050"/>
                    </a:solidFill>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strike="noStrike" dirty="0"/>
                        <a:t>3/26/19</a:t>
                      </a:r>
                      <a:endParaRPr lang="en-US" sz="1400" b="0" strike="noStrike" dirty="0">
                        <a:solidFill>
                          <a:schemeClr val="tx1"/>
                        </a:solidFill>
                        <a:latin typeface="+mj-lt"/>
                      </a:endParaRPr>
                    </a:p>
                  </a:txBody>
                  <a:tcPr>
                    <a:solidFill>
                      <a:srgbClr val="00B050"/>
                    </a:solidFill>
                  </a:tcPr>
                </a:tc>
                <a:extLst>
                  <a:ext uri="{0D108BD9-81ED-4DB2-BD59-A6C34878D82A}">
                    <a16:rowId xmlns:a16="http://schemas.microsoft.com/office/drawing/2014/main" val="10012"/>
                  </a:ext>
                </a:extLst>
              </a:tr>
              <a:tr h="331591">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12</a:t>
                      </a:r>
                    </a:p>
                  </a:txBody>
                  <a:tcPr/>
                </a:tc>
                <a:tc>
                  <a: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Request and receive updated tasking for a secondary object</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strike="noStrike" kern="1200" dirty="0"/>
                        <a:t>8/21/19</a:t>
                      </a:r>
                      <a:endParaRPr lang="en-US" sz="1400" b="0" dirty="0">
                        <a:solidFill>
                          <a:schemeClr val="tx1"/>
                        </a:solidFill>
                        <a:latin typeface="+mj-lt"/>
                      </a:endParaRPr>
                    </a:p>
                  </a:txBody>
                  <a:tcPr>
                    <a:solidFill>
                      <a:srgbClr val="00B050"/>
                    </a:solidFill>
                  </a:tcPr>
                </a:tc>
                <a:tc>
                  <a:txBody>
                    <a:bodyPr/>
                    <a:lstStyle/>
                    <a:p>
                      <a:pPr algn="ctr"/>
                      <a:r>
                        <a:rPr lang="en-US" sz="1400" dirty="0"/>
                        <a:t>9/16/19</a:t>
                      </a:r>
                      <a:endParaRPr lang="en-US" sz="1400" b="0" dirty="0">
                        <a:solidFill>
                          <a:schemeClr val="tx1"/>
                        </a:solidFill>
                        <a:latin typeface="+mj-lt"/>
                      </a:endParaRPr>
                    </a:p>
                  </a:txBody>
                  <a:tcPr>
                    <a:solidFill>
                      <a:srgbClr val="00B050"/>
                    </a:solidFill>
                  </a:tcPr>
                </a:tc>
                <a:extLst>
                  <a:ext uri="{0D108BD9-81ED-4DB2-BD59-A6C34878D82A}">
                    <a16:rowId xmlns:a16="http://schemas.microsoft.com/office/drawing/2014/main" val="10013"/>
                  </a:ext>
                </a:extLst>
              </a:tr>
              <a:tr h="463319">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13</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Execute an OD quality assessment with the CARA OSAs for a poorly tracked object, including requesting and receiving a 1v1</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t>9/16/19</a:t>
                      </a:r>
                    </a:p>
                  </a:txBody>
                  <a:tcPr>
                    <a:solidFill>
                      <a:srgbClr val="00B050"/>
                    </a:solidFill>
                  </a:tcPr>
                </a:tc>
                <a:tc>
                  <a:txBody>
                    <a:bodyPr/>
                    <a:lstStyle/>
                    <a:p>
                      <a:pPr marL="0" marR="0" lvl="0" indent="0" algn="ctr" defTabSz="9141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t>9/16/19</a:t>
                      </a:r>
                    </a:p>
                  </a:txBody>
                  <a:tcPr>
                    <a:solidFill>
                      <a:srgbClr val="00B050"/>
                    </a:solidFill>
                  </a:tcPr>
                </a:tc>
                <a:extLst>
                  <a:ext uri="{0D108BD9-81ED-4DB2-BD59-A6C34878D82A}">
                    <a16:rowId xmlns:a16="http://schemas.microsoft.com/office/drawing/2014/main" val="10014"/>
                  </a:ext>
                </a:extLst>
              </a:tr>
            </a:tbl>
          </a:graphicData>
        </a:graphic>
      </p:graphicFrame>
      <p:sp>
        <p:nvSpPr>
          <p:cNvPr id="7" name="TextBox 6"/>
          <p:cNvSpPr txBox="1"/>
          <p:nvPr/>
        </p:nvSpPr>
        <p:spPr>
          <a:xfrm>
            <a:off x="452337" y="291830"/>
            <a:ext cx="9153727" cy="707886"/>
          </a:xfrm>
          <a:prstGeom prst="rect">
            <a:avLst/>
          </a:prstGeom>
          <a:noFill/>
        </p:spPr>
        <p:txBody>
          <a:bodyPr wrap="square" rtlCol="0">
            <a:spAutoFit/>
          </a:bodyPr>
          <a:lstStyle/>
          <a:p>
            <a:pPr algn="ctr"/>
            <a:r>
              <a:rPr lang="en-US" sz="4000" b="1" dirty="0">
                <a:cs typeface="Arial" panose="020B0604020202020204" pitchFamily="34" charset="0"/>
              </a:rPr>
              <a:t>Parallel Ops Success Criteria (1 of 2)</a:t>
            </a:r>
          </a:p>
        </p:txBody>
      </p:sp>
    </p:spTree>
    <p:extLst>
      <p:ext uri="{BB962C8B-B14F-4D97-AF65-F5344CB8AC3E}">
        <p14:creationId xmlns:p14="http://schemas.microsoft.com/office/powerpoint/2010/main" val="1135342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07886"/>
          </a:xfrm>
          <a:prstGeom prst="rect">
            <a:avLst/>
          </a:prstGeom>
          <a:noFill/>
        </p:spPr>
        <p:txBody>
          <a:bodyPr wrap="square" rtlCol="0">
            <a:spAutoFit/>
          </a:bodyPr>
          <a:lstStyle/>
          <a:p>
            <a:pPr algn="ctr"/>
            <a:r>
              <a:rPr lang="en-US" sz="4000" b="1" dirty="0">
                <a:cs typeface="Arial" panose="020B0604020202020204" pitchFamily="34" charset="0"/>
              </a:rPr>
              <a:t>Parallel Ops Success Criteria (2 of 2)</a:t>
            </a:r>
          </a:p>
        </p:txBody>
      </p:sp>
      <p:graphicFrame>
        <p:nvGraphicFramePr>
          <p:cNvPr id="4" name="Content Placeholder 5"/>
          <p:cNvGraphicFramePr>
            <a:graphicFrameLocks/>
          </p:cNvGraphicFramePr>
          <p:nvPr/>
        </p:nvGraphicFramePr>
        <p:xfrm>
          <a:off x="144252" y="1174623"/>
          <a:ext cx="9769896" cy="6287930"/>
        </p:xfrm>
        <a:graphic>
          <a:graphicData uri="http://schemas.openxmlformats.org/drawingml/2006/table">
            <a:tbl>
              <a:tblPr firstRow="1" bandRow="1">
                <a:tableStyleId>{5C22544A-7EE6-4342-B048-85BDC9FD1C3A}</a:tableStyleId>
              </a:tblPr>
              <a:tblGrid>
                <a:gridCol w="375048">
                  <a:extLst>
                    <a:ext uri="{9D8B030D-6E8A-4147-A177-3AD203B41FA5}">
                      <a16:colId xmlns:a16="http://schemas.microsoft.com/office/drawing/2014/main" val="20001"/>
                    </a:ext>
                  </a:extLst>
                </a:gridCol>
                <a:gridCol w="6482749">
                  <a:extLst>
                    <a:ext uri="{9D8B030D-6E8A-4147-A177-3AD203B41FA5}">
                      <a16:colId xmlns:a16="http://schemas.microsoft.com/office/drawing/2014/main" val="20000"/>
                    </a:ext>
                  </a:extLst>
                </a:gridCol>
                <a:gridCol w="1528176">
                  <a:extLst>
                    <a:ext uri="{9D8B030D-6E8A-4147-A177-3AD203B41FA5}">
                      <a16:colId xmlns:a16="http://schemas.microsoft.com/office/drawing/2014/main" val="20002"/>
                    </a:ext>
                  </a:extLst>
                </a:gridCol>
                <a:gridCol w="1383923">
                  <a:extLst>
                    <a:ext uri="{9D8B030D-6E8A-4147-A177-3AD203B41FA5}">
                      <a16:colId xmlns:a16="http://schemas.microsoft.com/office/drawing/2014/main" val="20004"/>
                    </a:ext>
                  </a:extLst>
                </a:gridCol>
              </a:tblGrid>
              <a:tr h="326828">
                <a:tc>
                  <a:txBody>
                    <a:bodyPr/>
                    <a:lstStyle/>
                    <a:p>
                      <a:endParaRPr lang="en-US" sz="1400" dirty="0">
                        <a:latin typeface="+mj-lt"/>
                      </a:endParaRPr>
                    </a:p>
                  </a:txBody>
                  <a:tcPr/>
                </a:tc>
                <a:tc>
                  <a:txBody>
                    <a:bodyPr/>
                    <a:lstStyle>
                      <a:lvl1pPr marL="0" algn="l" defTabSz="914186" rtl="0" eaLnBrk="1" latinLnBrk="0" hangingPunct="1">
                        <a:defRPr sz="1800" b="1" kern="1200">
                          <a:solidFill>
                            <a:schemeClr val="lt1"/>
                          </a:solidFill>
                          <a:latin typeface="Calibri" panose="020F0502020204030204"/>
                        </a:defRPr>
                      </a:lvl1pPr>
                      <a:lvl2pPr marL="457092" algn="l" defTabSz="914186" rtl="0" eaLnBrk="1" latinLnBrk="0" hangingPunct="1">
                        <a:defRPr sz="1800" b="1" kern="1200">
                          <a:solidFill>
                            <a:schemeClr val="lt1"/>
                          </a:solidFill>
                          <a:latin typeface="Calibri" panose="020F0502020204030204"/>
                        </a:defRPr>
                      </a:lvl2pPr>
                      <a:lvl3pPr marL="914186" algn="l" defTabSz="914186" rtl="0" eaLnBrk="1" latinLnBrk="0" hangingPunct="1">
                        <a:defRPr sz="1800" b="1" kern="1200">
                          <a:solidFill>
                            <a:schemeClr val="lt1"/>
                          </a:solidFill>
                          <a:latin typeface="Calibri" panose="020F0502020204030204"/>
                        </a:defRPr>
                      </a:lvl3pPr>
                      <a:lvl4pPr marL="1371279" algn="l" defTabSz="914186" rtl="0" eaLnBrk="1" latinLnBrk="0" hangingPunct="1">
                        <a:defRPr sz="1800" b="1" kern="1200">
                          <a:solidFill>
                            <a:schemeClr val="lt1"/>
                          </a:solidFill>
                          <a:latin typeface="Calibri" panose="020F0502020204030204"/>
                        </a:defRPr>
                      </a:lvl4pPr>
                      <a:lvl5pPr marL="1828373" algn="l" defTabSz="914186" rtl="0" eaLnBrk="1" latinLnBrk="0" hangingPunct="1">
                        <a:defRPr sz="1800" b="1" kern="1200">
                          <a:solidFill>
                            <a:schemeClr val="lt1"/>
                          </a:solidFill>
                          <a:latin typeface="Calibri" panose="020F0502020204030204"/>
                        </a:defRPr>
                      </a:lvl5pPr>
                      <a:lvl6pPr marL="2285466" algn="l" defTabSz="914186" rtl="0" eaLnBrk="1" latinLnBrk="0" hangingPunct="1">
                        <a:defRPr sz="1800" b="1" kern="1200">
                          <a:solidFill>
                            <a:schemeClr val="lt1"/>
                          </a:solidFill>
                          <a:latin typeface="Calibri" panose="020F0502020204030204"/>
                        </a:defRPr>
                      </a:lvl6pPr>
                      <a:lvl7pPr marL="2742558" algn="l" defTabSz="914186" rtl="0" eaLnBrk="1" latinLnBrk="0" hangingPunct="1">
                        <a:defRPr sz="1800" b="1" kern="1200">
                          <a:solidFill>
                            <a:schemeClr val="lt1"/>
                          </a:solidFill>
                          <a:latin typeface="Calibri" panose="020F0502020204030204"/>
                        </a:defRPr>
                      </a:lvl7pPr>
                      <a:lvl8pPr marL="3199652" algn="l" defTabSz="914186" rtl="0" eaLnBrk="1" latinLnBrk="0" hangingPunct="1">
                        <a:defRPr sz="1800" b="1" kern="1200">
                          <a:solidFill>
                            <a:schemeClr val="lt1"/>
                          </a:solidFill>
                          <a:latin typeface="Calibri" panose="020F0502020204030204"/>
                        </a:defRPr>
                      </a:lvl8pPr>
                      <a:lvl9pPr marL="3656744" algn="l" defTabSz="914186" rtl="0" eaLnBrk="1" latinLnBrk="0" hangingPunct="1">
                        <a:defRPr sz="1800" b="1" kern="1200">
                          <a:solidFill>
                            <a:schemeClr val="lt1"/>
                          </a:solidFill>
                          <a:latin typeface="Calibri" panose="020F0502020204030204"/>
                        </a:defRPr>
                      </a:lvl9pPr>
                    </a:lstStyle>
                    <a:p>
                      <a:r>
                        <a:rPr lang="en-US" sz="1300" dirty="0"/>
                        <a:t>Success Criteria</a:t>
                      </a:r>
                      <a:endParaRPr lang="en-US" sz="1300" dirty="0">
                        <a:latin typeface="+mj-lt"/>
                      </a:endParaRPr>
                    </a:p>
                  </a:txBody>
                  <a:tcPr/>
                </a:tc>
                <a:tc>
                  <a:txBody>
                    <a:bodyPr/>
                    <a:lstStyle/>
                    <a:p>
                      <a:pPr algn="ctr"/>
                      <a:r>
                        <a:rPr lang="en-US" sz="1300" dirty="0"/>
                        <a:t>Date Verified</a:t>
                      </a:r>
                      <a:r>
                        <a:rPr lang="en-US" sz="1300" baseline="0" dirty="0"/>
                        <a:t>         by ESMO</a:t>
                      </a:r>
                      <a:endParaRPr lang="en-US" sz="1300" dirty="0">
                        <a:latin typeface="+mj-lt"/>
                      </a:endParaRPr>
                    </a:p>
                  </a:txBody>
                  <a:tcPr/>
                </a:tc>
                <a:tc>
                  <a:txBody>
                    <a:bodyPr/>
                    <a:lstStyle/>
                    <a:p>
                      <a:pPr algn="ctr"/>
                      <a:r>
                        <a:rPr lang="en-US" sz="1300" dirty="0"/>
                        <a:t>Date</a:t>
                      </a:r>
                      <a:r>
                        <a:rPr lang="en-US" sz="1300" baseline="0" dirty="0"/>
                        <a:t> </a:t>
                      </a:r>
                      <a:r>
                        <a:rPr lang="en-US" sz="1300" dirty="0"/>
                        <a:t>Verified    by CARA</a:t>
                      </a:r>
                      <a:endParaRPr lang="en-US" sz="1300" dirty="0">
                        <a:latin typeface="+mj-lt"/>
                      </a:endParaRPr>
                    </a:p>
                  </a:txBody>
                  <a:tcPr/>
                </a:tc>
                <a:extLst>
                  <a:ext uri="{0D108BD9-81ED-4DB2-BD59-A6C34878D82A}">
                    <a16:rowId xmlns:a16="http://schemas.microsoft.com/office/drawing/2014/main" val="10000"/>
                  </a:ext>
                </a:extLst>
              </a:tr>
              <a:tr h="4507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14</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Address event determined to have inactionable OD</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t>9/25/19</a:t>
                      </a:r>
                    </a:p>
                    <a:p>
                      <a:pPr marL="0" marR="0" lvl="0" indent="0" algn="ctr" defTabSz="9141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t>(*Simulation)</a:t>
                      </a:r>
                      <a:endParaRPr lang="en-US" sz="1300" b="1" dirty="0">
                        <a:solidFill>
                          <a:schemeClr val="tx1"/>
                        </a:solidFill>
                        <a:latin typeface="+mj-lt"/>
                      </a:endParaRPr>
                    </a:p>
                  </a:txBody>
                  <a:tcPr>
                    <a:solidFill>
                      <a:srgbClr val="00B050"/>
                    </a:solidFill>
                  </a:tcPr>
                </a:tc>
                <a:tc>
                  <a:txBody>
                    <a:bodyPr/>
                    <a:lstStyle/>
                    <a:p>
                      <a:pPr marL="0" marR="0" lvl="0" indent="0" algn="ctr" defTabSz="9141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t>9/25/19</a:t>
                      </a:r>
                    </a:p>
                    <a:p>
                      <a:pPr marL="0" marR="0" lvl="0" indent="0" algn="ctr" defTabSz="91418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kern="1200" dirty="0"/>
                        <a:t>(*Simulation)</a:t>
                      </a:r>
                      <a:endParaRPr lang="en-US" sz="1300" b="1" dirty="0">
                        <a:solidFill>
                          <a:schemeClr val="tx1"/>
                        </a:solidFill>
                        <a:latin typeface="+mj-lt"/>
                      </a:endParaRPr>
                    </a:p>
                  </a:txBody>
                  <a:tcPr>
                    <a:solidFill>
                      <a:srgbClr val="00B050"/>
                    </a:solidFill>
                  </a:tcPr>
                </a:tc>
                <a:extLst>
                  <a:ext uri="{0D108BD9-81ED-4DB2-BD59-A6C34878D82A}">
                    <a16:rowId xmlns:a16="http://schemas.microsoft.com/office/drawing/2014/main" val="10002"/>
                  </a:ext>
                </a:extLst>
              </a:tr>
              <a:tr h="322581">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15</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Process a red or yellow event with inadequate 2-D Pc requiring Monte Carlo runs</a:t>
                      </a:r>
                      <a:endParaRPr lang="en-US" sz="1400" kern="1200" dirty="0">
                        <a:solidFill>
                          <a:schemeClr val="dk1"/>
                        </a:solidFill>
                        <a:effectLst/>
                        <a:latin typeface="+mj-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strike="noStrike" kern="1200" dirty="0"/>
                        <a:t>4/18/19</a:t>
                      </a:r>
                      <a:endParaRPr lang="en-US" sz="1300" b="0" strike="noStrike" kern="1200" dirty="0">
                        <a:solidFill>
                          <a:schemeClr val="tx1"/>
                        </a:solidFill>
                        <a:latin typeface="+mj-lt"/>
                        <a:ea typeface="+mn-ea"/>
                        <a:cs typeface="+mn-cs"/>
                      </a:endParaRP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u="none" strike="noStrike" kern="1200" cap="none" spc="0" normalizeH="0" baseline="0" noProof="0" dirty="0">
                          <a:ln>
                            <a:noFill/>
                          </a:ln>
                          <a:effectLst/>
                          <a:uLnTx/>
                          <a:uFillTx/>
                        </a:rPr>
                        <a:t>4/18/19</a:t>
                      </a:r>
                      <a:endParaRPr kumimoji="0" lang="en-US" sz="1300" b="0" i="0" u="none" strike="noStrike" kern="1200" cap="none" spc="0" normalizeH="0" baseline="0" noProof="0" dirty="0">
                        <a:ln>
                          <a:noFill/>
                        </a:ln>
                        <a:solidFill>
                          <a:srgbClr val="000000"/>
                        </a:solidFill>
                        <a:effectLst/>
                        <a:uLnTx/>
                        <a:uFillTx/>
                        <a:latin typeface="+mj-lt"/>
                        <a:ea typeface="+mn-ea"/>
                        <a:cs typeface="+mn-cs"/>
                      </a:endParaRPr>
                    </a:p>
                  </a:txBody>
                  <a:tcPr>
                    <a:solidFill>
                      <a:srgbClr val="00B050"/>
                    </a:solidFill>
                  </a:tcPr>
                </a:tc>
                <a:extLst>
                  <a:ext uri="{0D108BD9-81ED-4DB2-BD59-A6C34878D82A}">
                    <a16:rowId xmlns:a16="http://schemas.microsoft.com/office/drawing/2014/main" val="10003"/>
                  </a:ext>
                </a:extLst>
              </a:tr>
              <a:tr h="265135">
                <a:tc rowSpan="3">
                  <a:txBody>
                    <a:bodyPr/>
                    <a:lstStyle/>
                    <a:p>
                      <a:pPr marL="0" marR="0" lvl="0" indent="0" algn="ctr" defTabSz="914186" rtl="0" eaLnBrk="1" fontAlgn="auto" latinLnBrk="0" hangingPunct="1">
                        <a:lnSpc>
                          <a:spcPct val="100000"/>
                        </a:lnSpc>
                        <a:spcBef>
                          <a:spcPts val="0"/>
                        </a:spcBef>
                        <a:spcAft>
                          <a:spcPts val="0"/>
                        </a:spcAft>
                        <a:buClrTx/>
                        <a:buSzTx/>
                        <a:buFont typeface="+mj-lt"/>
                        <a:buNone/>
                        <a:tabLst/>
                        <a:defRPr/>
                      </a:pPr>
                      <a:r>
                        <a:rPr lang="en-US" sz="1400" b="1" strike="noStrike" kern="1200" dirty="0">
                          <a:solidFill>
                            <a:schemeClr val="tx1"/>
                          </a:solidFill>
                          <a:effectLst/>
                          <a:latin typeface="+mj-lt"/>
                          <a:ea typeface="+mn-ea"/>
                          <a:cs typeface="+mn-cs"/>
                        </a:rPr>
                        <a:t>16</a:t>
                      </a:r>
                    </a:p>
                  </a:txBody>
                  <a:tcPr/>
                </a:tc>
                <a:tc rowSpan="3">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strike="noStrike" kern="1200" dirty="0">
                          <a:effectLst/>
                        </a:rPr>
                        <a:t>Process an event with flagged covariance due to:</a:t>
                      </a:r>
                    </a:p>
                    <a:p>
                      <a:pPr marL="342900" marR="0" lvl="0" indent="-342900" algn="l" defTabSz="914186" rtl="0" eaLnBrk="1" fontAlgn="auto" latinLnBrk="0" hangingPunct="1">
                        <a:lnSpc>
                          <a:spcPct val="100000"/>
                        </a:lnSpc>
                        <a:spcBef>
                          <a:spcPts val="0"/>
                        </a:spcBef>
                        <a:spcAft>
                          <a:spcPts val="0"/>
                        </a:spcAft>
                        <a:buClrTx/>
                        <a:buSzTx/>
                        <a:buFont typeface="+mj-lt"/>
                        <a:buAutoNum type="arabicPeriod"/>
                        <a:tabLst/>
                        <a:defRPr/>
                      </a:pPr>
                      <a:r>
                        <a:rPr lang="en-US" sz="1400" strike="noStrike" kern="1200" dirty="0">
                          <a:effectLst/>
                        </a:rPr>
                        <a:t>Non-positive definite covariance on ASW primary or secondary</a:t>
                      </a:r>
                    </a:p>
                    <a:p>
                      <a:pPr marL="342900" marR="0" lvl="0" indent="-342900" algn="l" defTabSz="914186" rtl="0" eaLnBrk="1" fontAlgn="auto" latinLnBrk="0" hangingPunct="1">
                        <a:lnSpc>
                          <a:spcPct val="100000"/>
                        </a:lnSpc>
                        <a:spcBef>
                          <a:spcPts val="0"/>
                        </a:spcBef>
                        <a:spcAft>
                          <a:spcPts val="0"/>
                        </a:spcAft>
                        <a:buClrTx/>
                        <a:buSzTx/>
                        <a:buFont typeface="+mj-lt"/>
                        <a:buAutoNum type="arabicPeriod"/>
                        <a:tabLst/>
                        <a:defRPr/>
                      </a:pPr>
                      <a:r>
                        <a:rPr lang="en-US" sz="1400" strike="noStrike" kern="1200" dirty="0">
                          <a:effectLst/>
                        </a:rPr>
                        <a:t>“Default”, “Zero”, or “Missing” Covariance on primary </a:t>
                      </a:r>
                    </a:p>
                    <a:p>
                      <a:pPr marL="342900" marR="0" lvl="0" indent="-342900" algn="l" defTabSz="914186" rtl="0" eaLnBrk="1" fontAlgn="auto" latinLnBrk="0" hangingPunct="1">
                        <a:lnSpc>
                          <a:spcPct val="100000"/>
                        </a:lnSpc>
                        <a:spcBef>
                          <a:spcPts val="0"/>
                        </a:spcBef>
                        <a:spcAft>
                          <a:spcPts val="0"/>
                        </a:spcAft>
                        <a:buClrTx/>
                        <a:buSzTx/>
                        <a:buFont typeface="+mj-lt"/>
                        <a:buAutoNum type="arabicPeriod"/>
                        <a:tabLst/>
                        <a:defRPr/>
                      </a:pPr>
                      <a:r>
                        <a:rPr lang="en-US" sz="1400" strike="noStrike" kern="1200" dirty="0">
                          <a:effectLst/>
                        </a:rPr>
                        <a:t>ASW “Default”, “Zero”, or “Missing” Covariance on Secondary </a:t>
                      </a:r>
                      <a:endParaRPr lang="en-US" sz="1400" strike="noStrike" kern="1200" dirty="0">
                        <a:solidFill>
                          <a:schemeClr val="tx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u="none" kern="1200" dirty="0"/>
                        <a:t>8/9/19 (*Simulation)</a:t>
                      </a:r>
                      <a:endParaRPr lang="en-US" sz="1300" b="0" u="none" dirty="0">
                        <a:solidFill>
                          <a:schemeClr val="tx1"/>
                        </a:solidFill>
                        <a:latin typeface="+mj-lt"/>
                      </a:endParaRP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u="none" dirty="0"/>
                        <a:t>8/9/19 </a:t>
                      </a:r>
                      <a:r>
                        <a:rPr lang="en-US" sz="1300" u="none" kern="1200" dirty="0"/>
                        <a:t>(*Simulation)</a:t>
                      </a:r>
                      <a:endParaRPr lang="en-US" sz="1300" b="0" u="none" dirty="0">
                        <a:solidFill>
                          <a:schemeClr val="tx1"/>
                        </a:solidFill>
                        <a:latin typeface="+mj-lt"/>
                      </a:endParaRPr>
                    </a:p>
                  </a:txBody>
                  <a:tcPr>
                    <a:solidFill>
                      <a:srgbClr val="00B050"/>
                    </a:solidFill>
                  </a:tcPr>
                </a:tc>
                <a:extLst>
                  <a:ext uri="{0D108BD9-81ED-4DB2-BD59-A6C34878D82A}">
                    <a16:rowId xmlns:a16="http://schemas.microsoft.com/office/drawing/2014/main" val="10001"/>
                  </a:ext>
                </a:extLst>
              </a:tr>
              <a:tr h="273973">
                <a:tc vMerge="1">
                  <a:txBody>
                    <a:bodyPr/>
                    <a:lstStyle/>
                    <a:p>
                      <a:endParaRPr lang="en-US"/>
                    </a:p>
                  </a:txBody>
                  <a:tcPr/>
                </a:tc>
                <a:tc vMerge="1">
                  <a:txBody>
                    <a:bodyPr/>
                    <a:lstStyle/>
                    <a:p>
                      <a:endParaRPr lang="en-US"/>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u="none" kern="1200" dirty="0"/>
                        <a:t>8/9/19 (*Simulation)</a:t>
                      </a:r>
                      <a:endParaRPr lang="en-US" sz="1300" b="0" u="none" dirty="0">
                        <a:solidFill>
                          <a:schemeClr val="tx1"/>
                        </a:solidFill>
                        <a:latin typeface="+mj-lt"/>
                      </a:endParaRPr>
                    </a:p>
                  </a:txBody>
                  <a:tcPr>
                    <a:solidFill>
                      <a:srgbClr val="00B050"/>
                    </a:solidFill>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u="none" dirty="0"/>
                        <a:t>8/9/19 </a:t>
                      </a:r>
                      <a:r>
                        <a:rPr lang="en-US" sz="1300" u="none" kern="1200" dirty="0"/>
                        <a:t>(*Simulation)</a:t>
                      </a:r>
                    </a:p>
                  </a:txBody>
                  <a:tcPr>
                    <a:solidFill>
                      <a:srgbClr val="00B050"/>
                    </a:solidFill>
                  </a:tcPr>
                </a:tc>
                <a:extLst>
                  <a:ext uri="{0D108BD9-81ED-4DB2-BD59-A6C34878D82A}">
                    <a16:rowId xmlns:a16="http://schemas.microsoft.com/office/drawing/2014/main" val="10004"/>
                  </a:ext>
                </a:extLst>
              </a:tr>
              <a:tr h="413259">
                <a:tc vMerge="1">
                  <a:txBody>
                    <a:bodyPr/>
                    <a:lstStyle/>
                    <a:p>
                      <a:endParaRPr lang="en-US"/>
                    </a:p>
                  </a:txBody>
                  <a:tcPr/>
                </a:tc>
                <a:tc vMerge="1">
                  <a:txBody>
                    <a:bodyPr/>
                    <a:lstStyle/>
                    <a:p>
                      <a:endParaRPr lang="en-US"/>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u="none" kern="1200" dirty="0"/>
                        <a:t>8/9/19 (*Simulation)</a:t>
                      </a:r>
                      <a:endParaRPr lang="en-US" sz="1300" b="0" u="none" dirty="0">
                        <a:solidFill>
                          <a:schemeClr val="tx1"/>
                        </a:solidFill>
                        <a:latin typeface="+mj-lt"/>
                      </a:endParaRPr>
                    </a:p>
                  </a:txBody>
                  <a:tcPr>
                    <a:solidFill>
                      <a:srgbClr val="00B050"/>
                    </a:solidFill>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u="none" dirty="0"/>
                        <a:t>8/9/19 </a:t>
                      </a:r>
                      <a:r>
                        <a:rPr lang="en-US" sz="1300" u="none" kern="1200" dirty="0"/>
                        <a:t>(*Simulation)</a:t>
                      </a:r>
                    </a:p>
                  </a:txBody>
                  <a:tcPr>
                    <a:solidFill>
                      <a:srgbClr val="00B050"/>
                    </a:solidFill>
                  </a:tcPr>
                </a:tc>
                <a:extLst>
                  <a:ext uri="{0D108BD9-81ED-4DB2-BD59-A6C34878D82A}">
                    <a16:rowId xmlns:a16="http://schemas.microsoft.com/office/drawing/2014/main" val="10005"/>
                  </a:ext>
                </a:extLst>
              </a:tr>
              <a:tr h="362950">
                <a:tc rowSpan="2">
                  <a:txBody>
                    <a:bodyPr/>
                    <a:lstStyle/>
                    <a:p>
                      <a:pPr marL="0" marR="0" lvl="0" indent="0" algn="ctr" defTabSz="914186" rtl="0" eaLnBrk="1" fontAlgn="auto" latinLnBrk="0" hangingPunct="1">
                        <a:lnSpc>
                          <a:spcPct val="100000"/>
                        </a:lnSpc>
                        <a:spcBef>
                          <a:spcPts val="0"/>
                        </a:spcBef>
                        <a:spcAft>
                          <a:spcPts val="0"/>
                        </a:spcAft>
                        <a:buClrTx/>
                        <a:buSzTx/>
                        <a:buFont typeface="+mj-lt"/>
                        <a:buNone/>
                        <a:tabLst/>
                        <a:defRPr/>
                      </a:pPr>
                      <a:r>
                        <a:rPr lang="en-US" sz="1400" b="1" strike="noStrike" kern="1200" dirty="0">
                          <a:solidFill>
                            <a:schemeClr val="tx1"/>
                          </a:solidFill>
                          <a:effectLst/>
                          <a:latin typeface="+mj-lt"/>
                          <a:ea typeface="+mn-ea"/>
                          <a:cs typeface="+mn-cs"/>
                        </a:rPr>
                        <a:t>17</a:t>
                      </a:r>
                    </a:p>
                  </a:txBody>
                  <a:tcPr/>
                </a:tc>
                <a:tc rowSpan="2">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strike="noStrike" kern="1200" dirty="0">
                          <a:effectLst/>
                        </a:rPr>
                        <a:t>Process an event with flagged covariance due to:</a:t>
                      </a:r>
                    </a:p>
                    <a:p>
                      <a:pPr marL="342900" marR="0" lvl="0" indent="-342900" algn="l" defTabSz="914186" rtl="0" eaLnBrk="1" fontAlgn="auto" latinLnBrk="0" hangingPunct="1">
                        <a:lnSpc>
                          <a:spcPct val="100000"/>
                        </a:lnSpc>
                        <a:spcBef>
                          <a:spcPts val="0"/>
                        </a:spcBef>
                        <a:spcAft>
                          <a:spcPts val="0"/>
                        </a:spcAft>
                        <a:buClrTx/>
                        <a:buSzTx/>
                        <a:buFont typeface="+mj-lt"/>
                        <a:buAutoNum type="arabicPeriod" startAt="4"/>
                        <a:tabLst/>
                        <a:defRPr/>
                      </a:pPr>
                      <a:r>
                        <a:rPr lang="en-US" sz="1400" strike="noStrike" kern="1200" dirty="0">
                          <a:effectLst/>
                        </a:rPr>
                        <a:t>O/O Covariance missing on Secondary </a:t>
                      </a:r>
                    </a:p>
                    <a:p>
                      <a:pPr marL="342900" marR="0" lvl="0" indent="-342900" algn="l" defTabSz="914186" rtl="0" eaLnBrk="1" fontAlgn="auto" latinLnBrk="0" hangingPunct="1">
                        <a:lnSpc>
                          <a:spcPct val="100000"/>
                        </a:lnSpc>
                        <a:spcBef>
                          <a:spcPts val="0"/>
                        </a:spcBef>
                        <a:spcAft>
                          <a:spcPts val="0"/>
                        </a:spcAft>
                        <a:buClrTx/>
                        <a:buSzTx/>
                        <a:buFont typeface="+mj-lt"/>
                        <a:buAutoNum type="arabicPeriod" startAt="4"/>
                        <a:tabLst/>
                        <a:defRPr/>
                      </a:pPr>
                      <a:r>
                        <a:rPr lang="en-US" sz="1400" strike="noStrike" kern="1200" dirty="0">
                          <a:effectLst/>
                        </a:rPr>
                        <a:t>“Default”, “Zero”, or “Missing” Covariance on primary and secondary</a:t>
                      </a:r>
                      <a:endParaRPr lang="en-US" sz="1400" strike="noStrike" kern="1200" dirty="0">
                        <a:solidFill>
                          <a:schemeClr val="tx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u="none" kern="1200" dirty="0"/>
                        <a:t>8/9/19 (*Simulation)</a:t>
                      </a:r>
                      <a:endParaRPr lang="en-US" sz="1300" b="0" u="none" dirty="0">
                        <a:solidFill>
                          <a:schemeClr val="tx1"/>
                        </a:solidFill>
                        <a:latin typeface="+mj-lt"/>
                      </a:endParaRPr>
                    </a:p>
                  </a:txBody>
                  <a:tcPr>
                    <a:solidFill>
                      <a:srgbClr val="00B050"/>
                    </a:solidFill>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u="none" kern="1200" dirty="0"/>
                        <a:t>8/9/19 (*Simulation)</a:t>
                      </a:r>
                    </a:p>
                  </a:txBody>
                  <a:tcPr>
                    <a:solidFill>
                      <a:srgbClr val="00B050"/>
                    </a:solidFill>
                  </a:tcPr>
                </a:tc>
                <a:extLst>
                  <a:ext uri="{0D108BD9-81ED-4DB2-BD59-A6C34878D82A}">
                    <a16:rowId xmlns:a16="http://schemas.microsoft.com/office/drawing/2014/main" val="10006"/>
                  </a:ext>
                </a:extLst>
              </a:tr>
              <a:tr h="362950">
                <a:tc vMerge="1">
                  <a:txBody>
                    <a:bodyPr/>
                    <a:lstStyle/>
                    <a:p>
                      <a:endParaRPr lang="en-US"/>
                    </a:p>
                  </a:txBody>
                  <a:tcPr/>
                </a:tc>
                <a:tc vMerge="1">
                  <a:txBody>
                    <a:bodyPr/>
                    <a:lstStyle/>
                    <a:p>
                      <a:endParaRPr lang="en-US"/>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u="none" kern="1200" dirty="0"/>
                        <a:t>8/9/19 (*Simulation)</a:t>
                      </a:r>
                      <a:endParaRPr lang="en-US" sz="1300" b="0" u="none" dirty="0">
                        <a:solidFill>
                          <a:schemeClr val="tx1"/>
                        </a:solidFill>
                        <a:latin typeface="+mj-lt"/>
                      </a:endParaRPr>
                    </a:p>
                  </a:txBody>
                  <a:tcPr>
                    <a:solidFill>
                      <a:srgbClr val="00B050"/>
                    </a:solidFill>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u="none" dirty="0"/>
                        <a:t>8/9/19 </a:t>
                      </a:r>
                      <a:r>
                        <a:rPr lang="en-US" sz="1300" u="none" kern="1200" dirty="0"/>
                        <a:t>(*Simulation)</a:t>
                      </a:r>
                    </a:p>
                  </a:txBody>
                  <a:tcPr>
                    <a:solidFill>
                      <a:srgbClr val="00B050"/>
                    </a:solidFill>
                  </a:tcPr>
                </a:tc>
                <a:extLst>
                  <a:ext uri="{0D108BD9-81ED-4DB2-BD59-A6C34878D82A}">
                    <a16:rowId xmlns:a16="http://schemas.microsoft.com/office/drawing/2014/main" val="10007"/>
                  </a:ext>
                </a:extLst>
              </a:tr>
              <a:tr h="362950">
                <a:tc rowSpan="2">
                  <a:txBody>
                    <a:bodyPr/>
                    <a:lstStyle/>
                    <a:p>
                      <a:pPr marL="0" marR="0" lvl="0" indent="0" algn="ctr">
                        <a:spcBef>
                          <a:spcPts val="0"/>
                        </a:spcBef>
                        <a:spcAft>
                          <a:spcPts val="0"/>
                        </a:spcAft>
                        <a:buFont typeface="+mj-lt"/>
                        <a:buNone/>
                      </a:pPr>
                      <a:r>
                        <a:rPr lang="en-US" sz="1400" b="1" dirty="0">
                          <a:effectLst/>
                          <a:latin typeface="+mj-lt"/>
                          <a:ea typeface="Calibri" panose="020F0502020204030204" pitchFamily="34" charset="0"/>
                          <a:cs typeface="Times New Roman" panose="02020603050405020304" pitchFamily="18" charset="0"/>
                        </a:rPr>
                        <a:t>18</a:t>
                      </a:r>
                    </a:p>
                  </a:txBody>
                  <a:tcPr marL="68580" marR="68580" marT="0" marB="0"/>
                </a:tc>
                <a:tc rowSpan="2">
                  <a:txBody>
                    <a:bodyPr/>
                    <a:lstStyle/>
                    <a:p>
                      <a:pPr marL="0" marR="0">
                        <a:lnSpc>
                          <a:spcPct val="107000"/>
                        </a:lnSpc>
                        <a:spcBef>
                          <a:spcPts val="0"/>
                        </a:spcBef>
                        <a:spcAft>
                          <a:spcPts val="0"/>
                        </a:spcAft>
                      </a:pPr>
                      <a:r>
                        <a:rPr lang="en-US" sz="1400" dirty="0">
                          <a:effectLst/>
                        </a:rPr>
                        <a:t>Exercise the Secondary O/O Contact Procedure</a:t>
                      </a:r>
                    </a:p>
                    <a:p>
                      <a:pPr marL="342900" marR="0" indent="-342900">
                        <a:lnSpc>
                          <a:spcPct val="107000"/>
                        </a:lnSpc>
                        <a:spcBef>
                          <a:spcPts val="0"/>
                        </a:spcBef>
                        <a:spcAft>
                          <a:spcPts val="0"/>
                        </a:spcAft>
                        <a:buFont typeface="+mj-lt"/>
                        <a:buAutoNum type="arabicPeriod"/>
                      </a:pPr>
                      <a:r>
                        <a:rPr lang="en-US" sz="1300" dirty="0">
                          <a:effectLst/>
                        </a:rPr>
                        <a:t>Potentially active non-restricted country</a:t>
                      </a:r>
                    </a:p>
                    <a:p>
                      <a:pPr marL="342900" marR="0" indent="-342900">
                        <a:lnSpc>
                          <a:spcPct val="107000"/>
                        </a:lnSpc>
                        <a:spcBef>
                          <a:spcPts val="0"/>
                        </a:spcBef>
                        <a:spcAft>
                          <a:spcPts val="0"/>
                        </a:spcAft>
                        <a:buFont typeface="+mj-lt"/>
                        <a:buAutoNum type="arabicPeriod"/>
                      </a:pPr>
                      <a:r>
                        <a:rPr lang="en-US" sz="1300" dirty="0">
                          <a:effectLst/>
                        </a:rPr>
                        <a:t>Potentially active restricted country</a:t>
                      </a:r>
                    </a:p>
                    <a:p>
                      <a:pPr marL="342900" marR="0" lvl="0" indent="-342900">
                        <a:spcBef>
                          <a:spcPts val="0"/>
                        </a:spcBef>
                        <a:spcAft>
                          <a:spcPts val="0"/>
                        </a:spcAft>
                        <a:buFont typeface="+mj-lt"/>
                        <a:buAutoNum type="arabicPeriod"/>
                      </a:pPr>
                      <a:r>
                        <a:rPr lang="en-US" sz="1300" dirty="0">
                          <a:effectLst/>
                        </a:rPr>
                        <a:t>No action needed; mission determined to be non-maneuverable/inactive</a:t>
                      </a:r>
                      <a:endParaRPr lang="en-US" sz="13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300" u="none" dirty="0"/>
                        <a:t>5/8/19</a:t>
                      </a:r>
                      <a:endParaRPr lang="en-US" sz="1300" b="0" u="none" dirty="0">
                        <a:solidFill>
                          <a:schemeClr val="tx1"/>
                        </a:solidFill>
                        <a:latin typeface="+mj-lt"/>
                      </a:endParaRPr>
                    </a:p>
                  </a:txBody>
                  <a:tcPr>
                    <a:solidFill>
                      <a:srgbClr val="00B050"/>
                    </a:solidFill>
                  </a:tcPr>
                </a:tc>
                <a:tc>
                  <a:txBody>
                    <a:bodyPr/>
                    <a:lstStyle/>
                    <a:p>
                      <a:pPr algn="ctr"/>
                      <a:r>
                        <a:rPr lang="en-US" sz="1300" u="none" dirty="0"/>
                        <a:t>5/29/19</a:t>
                      </a:r>
                      <a:endParaRPr lang="en-US" sz="1300" b="0" u="none" dirty="0">
                        <a:solidFill>
                          <a:schemeClr val="tx1"/>
                        </a:solidFill>
                        <a:latin typeface="+mj-lt"/>
                      </a:endParaRPr>
                    </a:p>
                  </a:txBody>
                  <a:tcPr>
                    <a:solidFill>
                      <a:srgbClr val="00B050"/>
                    </a:solidFill>
                  </a:tcPr>
                </a:tc>
                <a:extLst>
                  <a:ext uri="{0D108BD9-81ED-4DB2-BD59-A6C34878D82A}">
                    <a16:rowId xmlns:a16="http://schemas.microsoft.com/office/drawing/2014/main" val="10008"/>
                  </a:ext>
                </a:extLst>
              </a:tr>
              <a:tr h="418369">
                <a:tc vMerge="1">
                  <a:txBody>
                    <a:bodyPr/>
                    <a:lstStyle/>
                    <a:p>
                      <a:endParaRPr lang="en-US"/>
                    </a:p>
                  </a:txBody>
                  <a:tcPr/>
                </a:tc>
                <a:tc vMerge="1">
                  <a:txBody>
                    <a:bodyPr/>
                    <a:lstStyle/>
                    <a:p>
                      <a:endParaRPr lang="en-US"/>
                    </a:p>
                  </a:txBody>
                  <a:tcPr/>
                </a:tc>
                <a:tc>
                  <a:txBody>
                    <a:bodyPr/>
                    <a:lstStyle/>
                    <a:p>
                      <a:pPr algn="ctr"/>
                      <a:r>
                        <a:rPr lang="en-US" sz="1300" u="none" dirty="0"/>
                        <a:t>4/19/19</a:t>
                      </a:r>
                      <a:endParaRPr lang="en-US" sz="1300" b="0" u="none" dirty="0">
                        <a:solidFill>
                          <a:schemeClr val="tx1"/>
                        </a:solidFill>
                        <a:latin typeface="+mj-lt"/>
                      </a:endParaRPr>
                    </a:p>
                  </a:txBody>
                  <a:tcPr>
                    <a:solidFill>
                      <a:srgbClr val="00B050"/>
                    </a:solidFill>
                  </a:tcPr>
                </a:tc>
                <a:tc>
                  <a:txBody>
                    <a:bodyPr/>
                    <a:lstStyle/>
                    <a:p>
                      <a:pPr algn="ctr"/>
                      <a:r>
                        <a:rPr lang="en-US" sz="1300" u="none" dirty="0"/>
                        <a:t>4/19/19</a:t>
                      </a:r>
                      <a:endParaRPr lang="en-US" sz="1300" b="0" u="none" dirty="0">
                        <a:solidFill>
                          <a:schemeClr val="tx1"/>
                        </a:solidFill>
                        <a:latin typeface="+mj-lt"/>
                      </a:endParaRPr>
                    </a:p>
                  </a:txBody>
                  <a:tcPr>
                    <a:solidFill>
                      <a:srgbClr val="00B050"/>
                    </a:solidFill>
                  </a:tcPr>
                </a:tc>
                <a:extLst>
                  <a:ext uri="{0D108BD9-81ED-4DB2-BD59-A6C34878D82A}">
                    <a16:rowId xmlns:a16="http://schemas.microsoft.com/office/drawing/2014/main" val="10009"/>
                  </a:ext>
                </a:extLst>
              </a:tr>
              <a:tr h="362950">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19</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Address event with different ASW and O/O Pc values to determine appropriate action</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dirty="0"/>
                        <a:t>8/9/19</a:t>
                      </a:r>
                      <a:r>
                        <a:rPr lang="en-US" sz="1300" baseline="0" dirty="0"/>
                        <a:t> </a:t>
                      </a:r>
                      <a:r>
                        <a:rPr lang="en-US" sz="1300" kern="1200" dirty="0"/>
                        <a:t>(*Simulation)</a:t>
                      </a:r>
                    </a:p>
                  </a:txBody>
                  <a:tcPr>
                    <a:solidFill>
                      <a:srgbClr val="00B050"/>
                    </a:solidFill>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dirty="0"/>
                        <a:t>8/9/19</a:t>
                      </a:r>
                      <a:r>
                        <a:rPr lang="en-US" sz="1300" baseline="0" dirty="0"/>
                        <a:t> </a:t>
                      </a:r>
                      <a:r>
                        <a:rPr lang="en-US" sz="1300" kern="1200" dirty="0"/>
                        <a:t>(*Simulation)</a:t>
                      </a:r>
                    </a:p>
                  </a:txBody>
                  <a:tcPr>
                    <a:solidFill>
                      <a:srgbClr val="00B050"/>
                    </a:solidFill>
                  </a:tcPr>
                </a:tc>
                <a:extLst>
                  <a:ext uri="{0D108BD9-81ED-4DB2-BD59-A6C34878D82A}">
                    <a16:rowId xmlns:a16="http://schemas.microsoft.com/office/drawing/2014/main" val="10010"/>
                  </a:ext>
                </a:extLst>
              </a:tr>
              <a:tr h="362950">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tc>
                <a:tc>
                  <a:txBody>
                    <a:bodyPr/>
                    <a:lstStyle/>
                    <a:p>
                      <a:pPr marL="0" marR="0">
                        <a:lnSpc>
                          <a:spcPct val="107000"/>
                        </a:lnSpc>
                        <a:spcBef>
                          <a:spcPts val="0"/>
                        </a:spcBef>
                        <a:spcAft>
                          <a:spcPts val="0"/>
                        </a:spcAft>
                      </a:pPr>
                      <a:r>
                        <a:rPr lang="en-US" sz="1400" dirty="0">
                          <a:effectLst/>
                        </a:rPr>
                        <a:t>Exercise Classified Information Communication process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kern="1200" dirty="0"/>
                        <a:t>8/14/19 (*Simulation)</a:t>
                      </a:r>
                    </a:p>
                  </a:txBody>
                  <a:tcPr>
                    <a:solidFill>
                      <a:srgbClr val="00B050"/>
                    </a:solidFill>
                  </a:tcPr>
                </a:tc>
                <a:tc>
                  <a:txBody>
                    <a:bodyPr/>
                    <a:lstStyle/>
                    <a:p>
                      <a:pPr algn="ctr"/>
                      <a:r>
                        <a:rPr lang="en-US" sz="1300" dirty="0"/>
                        <a:t>8/14/19 (*Simulation)</a:t>
                      </a:r>
                      <a:endParaRPr lang="en-US" sz="1300" b="0" dirty="0">
                        <a:solidFill>
                          <a:schemeClr val="tx1"/>
                        </a:solidFill>
                        <a:latin typeface="+mj-lt"/>
                      </a:endParaRPr>
                    </a:p>
                  </a:txBody>
                  <a:tcPr>
                    <a:solidFill>
                      <a:srgbClr val="00B050"/>
                    </a:solidFill>
                  </a:tcPr>
                </a:tc>
                <a:extLst>
                  <a:ext uri="{0D108BD9-81ED-4DB2-BD59-A6C34878D82A}">
                    <a16:rowId xmlns:a16="http://schemas.microsoft.com/office/drawing/2014/main" val="10011"/>
                  </a:ext>
                </a:extLst>
              </a:tr>
              <a:tr h="362950">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21</a:t>
                      </a: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Exercise Breakup indications scenario</a:t>
                      </a:r>
                      <a:endParaRPr lang="en-US" sz="1400" kern="1200" dirty="0">
                        <a:solidFill>
                          <a:schemeClr val="dk1"/>
                        </a:solidFill>
                        <a:effectLst/>
                        <a:latin typeface="+mj-lt"/>
                        <a:ea typeface="+mn-ea"/>
                        <a:cs typeface="+mn-cs"/>
                      </a:endParaRPr>
                    </a:p>
                  </a:txBody>
                  <a:tcPr/>
                </a:tc>
                <a:tc>
                  <a:txBody>
                    <a:bodyPr/>
                    <a:lstStyle>
                      <a:lvl1pPr marL="0" algn="l" defTabSz="914186" rtl="0" eaLnBrk="1" latinLnBrk="0" hangingPunct="1">
                        <a:defRPr sz="1800" kern="1200">
                          <a:solidFill>
                            <a:schemeClr val="dk1"/>
                          </a:solidFill>
                          <a:latin typeface="Calibri" panose="020F0502020204030204"/>
                        </a:defRPr>
                      </a:lvl1pPr>
                      <a:lvl2pPr marL="457092" algn="l" defTabSz="914186" rtl="0" eaLnBrk="1" latinLnBrk="0" hangingPunct="1">
                        <a:defRPr sz="1800" kern="1200">
                          <a:solidFill>
                            <a:schemeClr val="dk1"/>
                          </a:solidFill>
                          <a:latin typeface="Calibri" panose="020F0502020204030204"/>
                        </a:defRPr>
                      </a:lvl2pPr>
                      <a:lvl3pPr marL="914186" algn="l" defTabSz="914186" rtl="0" eaLnBrk="1" latinLnBrk="0" hangingPunct="1">
                        <a:defRPr sz="1800" kern="1200">
                          <a:solidFill>
                            <a:schemeClr val="dk1"/>
                          </a:solidFill>
                          <a:latin typeface="Calibri" panose="020F0502020204030204"/>
                        </a:defRPr>
                      </a:lvl3pPr>
                      <a:lvl4pPr marL="1371279" algn="l" defTabSz="914186" rtl="0" eaLnBrk="1" latinLnBrk="0" hangingPunct="1">
                        <a:defRPr sz="1800" kern="1200">
                          <a:solidFill>
                            <a:schemeClr val="dk1"/>
                          </a:solidFill>
                          <a:latin typeface="Calibri" panose="020F0502020204030204"/>
                        </a:defRPr>
                      </a:lvl4pPr>
                      <a:lvl5pPr marL="1828373" algn="l" defTabSz="914186" rtl="0" eaLnBrk="1" latinLnBrk="0" hangingPunct="1">
                        <a:defRPr sz="1800" kern="1200">
                          <a:solidFill>
                            <a:schemeClr val="dk1"/>
                          </a:solidFill>
                          <a:latin typeface="Calibri" panose="020F0502020204030204"/>
                        </a:defRPr>
                      </a:lvl5pPr>
                      <a:lvl6pPr marL="2285466" algn="l" defTabSz="914186" rtl="0" eaLnBrk="1" latinLnBrk="0" hangingPunct="1">
                        <a:defRPr sz="1800" kern="1200">
                          <a:solidFill>
                            <a:schemeClr val="dk1"/>
                          </a:solidFill>
                          <a:latin typeface="Calibri" panose="020F0502020204030204"/>
                        </a:defRPr>
                      </a:lvl6pPr>
                      <a:lvl7pPr marL="2742558" algn="l" defTabSz="914186" rtl="0" eaLnBrk="1" latinLnBrk="0" hangingPunct="1">
                        <a:defRPr sz="1800" kern="1200">
                          <a:solidFill>
                            <a:schemeClr val="dk1"/>
                          </a:solidFill>
                          <a:latin typeface="Calibri" panose="020F0502020204030204"/>
                        </a:defRPr>
                      </a:lvl7pPr>
                      <a:lvl8pPr marL="3199652" algn="l" defTabSz="914186" rtl="0" eaLnBrk="1" latinLnBrk="0" hangingPunct="1">
                        <a:defRPr sz="1800" kern="1200">
                          <a:solidFill>
                            <a:schemeClr val="dk1"/>
                          </a:solidFill>
                          <a:latin typeface="Calibri" panose="020F0502020204030204"/>
                        </a:defRPr>
                      </a:lvl8pPr>
                      <a:lvl9pPr marL="3656744" algn="l" defTabSz="914186"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u="none" strike="noStrike" kern="1200" cap="none" spc="0" normalizeH="0" baseline="0" noProof="0" dirty="0">
                          <a:ln>
                            <a:noFill/>
                          </a:ln>
                          <a:effectLst/>
                          <a:uLnTx/>
                          <a:uFillTx/>
                        </a:rPr>
                        <a:t>4/23/19</a:t>
                      </a:r>
                      <a:endParaRPr kumimoji="0" lang="en-US" sz="1300" b="0" i="0" u="none" strike="noStrike" kern="1200" cap="none" spc="0" normalizeH="0" baseline="0" noProof="0" dirty="0">
                        <a:ln>
                          <a:noFill/>
                        </a:ln>
                        <a:solidFill>
                          <a:srgbClr val="000000"/>
                        </a:solidFill>
                        <a:effectLst/>
                        <a:uLnTx/>
                        <a:uFillTx/>
                        <a:latin typeface="+mj-lt"/>
                        <a:ea typeface="+mn-ea"/>
                        <a:cs typeface="+mn-cs"/>
                      </a:endParaRPr>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5/29/19</a:t>
                      </a:r>
                      <a:endParaRPr lang="en-US" sz="1300" dirty="0">
                        <a:solidFill>
                          <a:schemeClr val="tx1"/>
                        </a:solidFill>
                        <a:latin typeface="+mj-lt"/>
                      </a:endParaRPr>
                    </a:p>
                  </a:txBody>
                  <a:tcPr>
                    <a:solidFill>
                      <a:srgbClr val="00B050"/>
                    </a:solidFill>
                  </a:tcPr>
                </a:tc>
                <a:extLst>
                  <a:ext uri="{0D108BD9-81ED-4DB2-BD59-A6C34878D82A}">
                    <a16:rowId xmlns:a16="http://schemas.microsoft.com/office/drawing/2014/main" val="10012"/>
                  </a:ext>
                </a:extLst>
              </a:tr>
              <a:tr h="362950">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effectLst/>
                          <a:latin typeface="+mj-lt"/>
                          <a:ea typeface="+mn-ea"/>
                          <a:cs typeface="+mn-cs"/>
                        </a:rPr>
                        <a:t>22</a:t>
                      </a:r>
                    </a:p>
                  </a:txBody>
                  <a:tcPr/>
                </a:tc>
                <a:tc>
                  <a:txBody>
                    <a:bodyPr/>
                    <a:lstStyle/>
                    <a:p>
                      <a:pPr marL="0" marR="0" lvl="0" indent="0" algn="l" defTabSz="914186" rtl="0" eaLnBrk="1" fontAlgn="auto" latinLnBrk="0" hangingPunct="1">
                        <a:lnSpc>
                          <a:spcPct val="100000"/>
                        </a:lnSpc>
                        <a:spcBef>
                          <a:spcPts val="0"/>
                        </a:spcBef>
                        <a:spcAft>
                          <a:spcPts val="0"/>
                        </a:spcAft>
                        <a:buClrTx/>
                        <a:buSzTx/>
                        <a:buFontTx/>
                        <a:buNone/>
                        <a:tabLst/>
                        <a:defRPr/>
                      </a:pPr>
                      <a:r>
                        <a:rPr lang="en-US" sz="1400" kern="1200" dirty="0">
                          <a:effectLst/>
                        </a:rPr>
                        <a:t>Generate and report metrics for CARA</a:t>
                      </a:r>
                      <a:endParaRPr lang="en-US" sz="1400" kern="1200" dirty="0">
                        <a:solidFill>
                          <a:schemeClr val="dk1"/>
                        </a:solidFill>
                        <a:effectLst/>
                        <a:latin typeface="+mj-lt"/>
                        <a:ea typeface="+mn-ea"/>
                        <a:cs typeface="+mn-cs"/>
                      </a:endParaRPr>
                    </a:p>
                  </a:txBody>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strike="noStrike" kern="1200" dirty="0"/>
                        <a:t>4/04/19</a:t>
                      </a:r>
                      <a:endParaRPr lang="en-US" sz="1300" b="0" strike="noStrike" kern="1200" dirty="0">
                        <a:solidFill>
                          <a:schemeClr val="tx1"/>
                        </a:solidFill>
                        <a:latin typeface="+mj-lt"/>
                        <a:ea typeface="+mn-ea"/>
                        <a:cs typeface="+mn-cs"/>
                      </a:endParaRPr>
                    </a:p>
                  </a:txBody>
                  <a:tcPr>
                    <a:solidFill>
                      <a:srgbClr val="00B050"/>
                    </a:solidFill>
                  </a:tcPr>
                </a:tc>
                <a:tc>
                  <a:txBody>
                    <a:bodyPr/>
                    <a:lstStyle/>
                    <a:p>
                      <a:pPr marL="0" marR="0" lvl="0" indent="0" algn="ctr" defTabSz="914186" rtl="0" eaLnBrk="1" fontAlgn="auto" latinLnBrk="0" hangingPunct="1">
                        <a:lnSpc>
                          <a:spcPct val="100000"/>
                        </a:lnSpc>
                        <a:spcBef>
                          <a:spcPts val="0"/>
                        </a:spcBef>
                        <a:spcAft>
                          <a:spcPts val="0"/>
                        </a:spcAft>
                        <a:buClrTx/>
                        <a:buSzTx/>
                        <a:buFontTx/>
                        <a:buNone/>
                        <a:tabLst/>
                        <a:defRPr/>
                      </a:pPr>
                      <a:r>
                        <a:rPr lang="en-US" sz="1300" strike="noStrike" kern="1200" dirty="0"/>
                        <a:t>4/04/19</a:t>
                      </a:r>
                      <a:endParaRPr lang="en-US" sz="1300" b="0" strike="noStrike" kern="1200" dirty="0">
                        <a:solidFill>
                          <a:schemeClr val="tx1"/>
                        </a:solidFill>
                        <a:latin typeface="+mj-lt"/>
                        <a:ea typeface="+mn-ea"/>
                        <a:cs typeface="+mn-cs"/>
                      </a:endParaRPr>
                    </a:p>
                  </a:txBody>
                  <a:tcPr>
                    <a:solidFill>
                      <a:srgbClr val="00B05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657775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69441"/>
          </a:xfrm>
          <a:prstGeom prst="rect">
            <a:avLst/>
          </a:prstGeom>
          <a:noFill/>
        </p:spPr>
        <p:txBody>
          <a:bodyPr wrap="square" rtlCol="0">
            <a:spAutoFit/>
          </a:bodyPr>
          <a:lstStyle/>
          <a:p>
            <a:pPr algn="ctr"/>
            <a:r>
              <a:rPr lang="en-US" sz="4400" b="1" dirty="0">
                <a:cs typeface="Arial" panose="020B0604020202020204" pitchFamily="34" charset="0"/>
              </a:rPr>
              <a:t>Special Case Flags and Actions</a:t>
            </a:r>
          </a:p>
        </p:txBody>
      </p:sp>
      <p:sp>
        <p:nvSpPr>
          <p:cNvPr id="3" name="TextBox 2"/>
          <p:cNvSpPr txBox="1"/>
          <p:nvPr/>
        </p:nvSpPr>
        <p:spPr>
          <a:xfrm>
            <a:off x="0" y="2641061"/>
            <a:ext cx="10058400" cy="3231654"/>
          </a:xfrm>
          <a:prstGeom prst="rect">
            <a:avLst/>
          </a:prstGeom>
          <a:noFill/>
        </p:spPr>
        <p:txBody>
          <a:bodyPr wrap="square" rtlCol="0">
            <a:spAutoFit/>
          </a:bodyPr>
          <a:lstStyle/>
          <a:p>
            <a:pPr marL="342900" indent="-342900">
              <a:buFont typeface="Arial" panose="020B0604020202020204" pitchFamily="34" charset="0"/>
              <a:buChar char="•"/>
            </a:pPr>
            <a:r>
              <a:rPr lang="en-US" sz="1800" b="1" dirty="0"/>
              <a:t>CRMS has a total of 31 flags, that are triggered off violations based off data in the CDMs</a:t>
            </a:r>
          </a:p>
          <a:p>
            <a:pPr lvl="1"/>
            <a:endParaRPr lang="en-US" sz="1200" dirty="0"/>
          </a:p>
          <a:p>
            <a:pPr marL="342900" indent="-342900">
              <a:buFont typeface="Arial" panose="020B0604020202020204" pitchFamily="34" charset="0"/>
              <a:buChar char="•"/>
            </a:pPr>
            <a:r>
              <a:rPr lang="en-US" sz="1800" b="1" dirty="0"/>
              <a:t>CRMS flags are organized into 4 different categories:</a:t>
            </a:r>
          </a:p>
          <a:p>
            <a:pPr marL="966612" lvl="1" indent="-457200">
              <a:buFont typeface="+mj-lt"/>
              <a:buAutoNum type="arabicPeriod"/>
            </a:pPr>
            <a:r>
              <a:rPr lang="en-US" sz="1800" i="1" dirty="0"/>
              <a:t>Atypical Covariance </a:t>
            </a:r>
            <a:r>
              <a:rPr lang="en-US" sz="1800" dirty="0"/>
              <a:t>– Missing or unexpected covariance matrix </a:t>
            </a:r>
          </a:p>
          <a:p>
            <a:pPr marL="966612" lvl="1" indent="-457200">
              <a:buFont typeface="+mj-lt"/>
              <a:buAutoNum type="arabicPeriod"/>
            </a:pPr>
            <a:r>
              <a:rPr lang="en-US" sz="1800" i="1" dirty="0"/>
              <a:t>OD Quality </a:t>
            </a:r>
            <a:r>
              <a:rPr lang="en-US" sz="1800" dirty="0"/>
              <a:t>- Indicators of a poor or questionable state solution</a:t>
            </a:r>
          </a:p>
          <a:p>
            <a:pPr marL="966612" lvl="1" indent="-457200">
              <a:buFont typeface="+mj-lt"/>
              <a:buAutoNum type="arabicPeriod"/>
            </a:pPr>
            <a:r>
              <a:rPr lang="en-US" sz="1800" i="1" dirty="0"/>
              <a:t>State Information </a:t>
            </a:r>
            <a:r>
              <a:rPr lang="en-US" sz="1800" dirty="0"/>
              <a:t>– Ancillary information for a given object</a:t>
            </a:r>
          </a:p>
          <a:p>
            <a:pPr marL="966612" lvl="1" indent="-457200">
              <a:buFont typeface="+mj-lt"/>
              <a:buAutoNum type="arabicPeriod"/>
            </a:pPr>
            <a:r>
              <a:rPr lang="en-US" sz="1800" i="1" dirty="0"/>
              <a:t>Conjunction Event Information </a:t>
            </a:r>
            <a:r>
              <a:rPr lang="en-US" sz="1800" dirty="0"/>
              <a:t>– Conjunction event specific</a:t>
            </a:r>
          </a:p>
          <a:p>
            <a:pPr marL="966612" lvl="1" indent="-457200">
              <a:buFont typeface="+mj-lt"/>
              <a:buAutoNum type="arabicPeriod"/>
            </a:pPr>
            <a:endParaRPr lang="en-US" sz="1200" dirty="0"/>
          </a:p>
          <a:p>
            <a:pPr marL="457200" indent="-457200">
              <a:buFont typeface="Arial" panose="020B0604020202020204" pitchFamily="34" charset="0"/>
              <a:buChar char="•"/>
            </a:pPr>
            <a:r>
              <a:rPr lang="en-US" sz="1800" b="1" dirty="0"/>
              <a:t>Several flags were recently added to CRMS to address edge-cases and outliers </a:t>
            </a:r>
          </a:p>
          <a:p>
            <a:pPr marL="457200" indent="-457200">
              <a:buFont typeface="Arial" panose="020B0604020202020204" pitchFamily="34" charset="0"/>
              <a:buChar char="•"/>
            </a:pPr>
            <a:endParaRPr lang="en-US" sz="1200" b="1" dirty="0"/>
          </a:p>
          <a:p>
            <a:pPr marL="457200" indent="-457200">
              <a:buFont typeface="Arial" panose="020B0604020202020204" pitchFamily="34" charset="0"/>
              <a:buChar char="•"/>
            </a:pPr>
            <a:r>
              <a:rPr lang="en-US" sz="1800" b="1" dirty="0"/>
              <a:t>A courses of action table was added to the CRMS summary report in our latest system release, which provides the correct action required for the special cases that arise</a:t>
            </a:r>
          </a:p>
        </p:txBody>
      </p:sp>
      <p:pic>
        <p:nvPicPr>
          <p:cNvPr id="6" name="Picture 5"/>
          <p:cNvPicPr>
            <a:picLocks noChangeAspect="1"/>
          </p:cNvPicPr>
          <p:nvPr/>
        </p:nvPicPr>
        <p:blipFill>
          <a:blip r:embed="rId3"/>
          <a:stretch>
            <a:fillRect/>
          </a:stretch>
        </p:blipFill>
        <p:spPr>
          <a:xfrm>
            <a:off x="0" y="1188119"/>
            <a:ext cx="10058400" cy="1428232"/>
          </a:xfrm>
          <a:prstGeom prst="rect">
            <a:avLst/>
          </a:prstGeom>
        </p:spPr>
      </p:pic>
      <p:pic>
        <p:nvPicPr>
          <p:cNvPr id="7" name="Picture 6"/>
          <p:cNvPicPr>
            <a:picLocks noChangeAspect="1"/>
          </p:cNvPicPr>
          <p:nvPr/>
        </p:nvPicPr>
        <p:blipFill>
          <a:blip r:embed="rId4"/>
          <a:stretch>
            <a:fillRect/>
          </a:stretch>
        </p:blipFill>
        <p:spPr>
          <a:xfrm>
            <a:off x="0" y="5837020"/>
            <a:ext cx="10058400" cy="1635559"/>
          </a:xfrm>
          <a:prstGeom prst="rect">
            <a:avLst/>
          </a:prstGeom>
        </p:spPr>
      </p:pic>
    </p:spTree>
    <p:extLst>
      <p:ext uri="{BB962C8B-B14F-4D97-AF65-F5344CB8AC3E}">
        <p14:creationId xmlns:p14="http://schemas.microsoft.com/office/powerpoint/2010/main" val="10813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69441"/>
          </a:xfrm>
          <a:prstGeom prst="rect">
            <a:avLst/>
          </a:prstGeom>
          <a:noFill/>
        </p:spPr>
        <p:txBody>
          <a:bodyPr wrap="square" rtlCol="0">
            <a:spAutoFit/>
          </a:bodyPr>
          <a:lstStyle/>
          <a:p>
            <a:pPr algn="ctr"/>
            <a:r>
              <a:rPr lang="en-US" sz="4400" b="1" dirty="0">
                <a:cs typeface="Arial" panose="020B0604020202020204" pitchFamily="34" charset="0"/>
              </a:rPr>
              <a:t>Abbreviations/Acronyms List</a:t>
            </a:r>
          </a:p>
        </p:txBody>
      </p:sp>
      <p:sp>
        <p:nvSpPr>
          <p:cNvPr id="8" name="Rectangle 3">
            <a:extLst>
              <a:ext uri="{FF2B5EF4-FFF2-40B4-BE49-F238E27FC236}">
                <a16:creationId xmlns:a16="http://schemas.microsoft.com/office/drawing/2014/main" id="{0815541B-F4B7-4CD9-86A9-C56CB5CAC80E}"/>
              </a:ext>
            </a:extLst>
          </p:cNvPr>
          <p:cNvSpPr txBox="1">
            <a:spLocks noChangeArrowheads="1"/>
          </p:cNvSpPr>
          <p:nvPr/>
        </p:nvSpPr>
        <p:spPr>
          <a:xfrm>
            <a:off x="59260" y="1377139"/>
            <a:ext cx="9939880" cy="5611489"/>
          </a:xfrm>
          <a:prstGeom prst="rect">
            <a:avLst/>
          </a:prstGeom>
          <a:noFill/>
        </p:spPr>
        <p:txBody>
          <a:bodyPr numCol="3" spcCol="0"/>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857250" lvl="1" indent="-771525" defTabSz="1196975">
              <a:buFont typeface="Arial" panose="020B0604020202020204" pitchFamily="34" charset="0"/>
              <a:buNone/>
              <a:tabLst>
                <a:tab pos="1376363" algn="l"/>
                <a:tab pos="5541963" algn="l"/>
              </a:tabLst>
            </a:pPr>
            <a:r>
              <a:rPr lang="en-US" sz="1600" dirty="0"/>
              <a:t>ASW – 	Astrodynamics Support Workstation</a:t>
            </a:r>
          </a:p>
          <a:p>
            <a:pPr marL="857250" lvl="1" indent="-771525" defTabSz="1196975">
              <a:buFont typeface="Arial" panose="020B0604020202020204" pitchFamily="34" charset="0"/>
              <a:buNone/>
              <a:tabLst>
                <a:tab pos="1376363" algn="l"/>
                <a:tab pos="5541963" algn="l"/>
              </a:tabLst>
            </a:pPr>
            <a:r>
              <a:rPr lang="en-US" sz="1600" dirty="0"/>
              <a:t>CA – 	Conjunction Assessment</a:t>
            </a:r>
          </a:p>
          <a:p>
            <a:pPr marL="857250" lvl="1" indent="-771525" defTabSz="1196975">
              <a:buNone/>
              <a:tabLst>
                <a:tab pos="1376363" algn="l"/>
                <a:tab pos="5541963" algn="l"/>
              </a:tabLst>
            </a:pPr>
            <a:r>
              <a:rPr lang="en-US" sz="1600" dirty="0"/>
              <a:t>CAM – 	Command Authorization Meeting</a:t>
            </a:r>
          </a:p>
          <a:p>
            <a:pPr marL="857250" lvl="1" indent="-771525" defTabSz="1196975">
              <a:buFont typeface="Arial" panose="020B0604020202020204" pitchFamily="34" charset="0"/>
              <a:buNone/>
              <a:tabLst>
                <a:tab pos="1376363" algn="l"/>
                <a:tab pos="5541963" algn="l"/>
              </a:tabLst>
            </a:pPr>
            <a:r>
              <a:rPr lang="en-US" sz="1600" dirty="0"/>
              <a:t>CARA – 	Conjunction Assessment  Risk Analysis</a:t>
            </a:r>
          </a:p>
          <a:p>
            <a:pPr marL="857250" lvl="1" indent="-771525" defTabSz="1196975">
              <a:buFont typeface="Arial" panose="020B0604020202020204" pitchFamily="34" charset="0"/>
              <a:buNone/>
              <a:tabLst>
                <a:tab pos="1376363" algn="l"/>
                <a:tab pos="5541963" algn="l"/>
              </a:tabLst>
            </a:pPr>
            <a:r>
              <a:rPr lang="en-US" sz="1600" dirty="0"/>
              <a:t>CDM – 	Conjunction Data Message</a:t>
            </a:r>
          </a:p>
          <a:p>
            <a:pPr marL="857250" lvl="1" indent="-771525" defTabSz="1196975">
              <a:buFont typeface="Arial" panose="020B0604020202020204" pitchFamily="34" charset="0"/>
              <a:buNone/>
              <a:tabLst>
                <a:tab pos="1376363" algn="l"/>
                <a:tab pos="5541963" algn="l"/>
              </a:tabLst>
            </a:pPr>
            <a:r>
              <a:rPr lang="en-US" sz="1600" dirty="0"/>
              <a:t>CRMS – 	Collision Risk Management System</a:t>
            </a:r>
          </a:p>
          <a:p>
            <a:pPr marL="857250" lvl="1" indent="-771525" defTabSz="1196975">
              <a:buFont typeface="Arial" panose="020B0604020202020204" pitchFamily="34" charset="0"/>
              <a:buNone/>
              <a:tabLst>
                <a:tab pos="1376363" algn="l"/>
                <a:tab pos="5541963" algn="l"/>
              </a:tabLst>
            </a:pPr>
            <a:r>
              <a:rPr lang="en-US" sz="1600" dirty="0" err="1"/>
              <a:t>CSpOC</a:t>
            </a:r>
            <a:r>
              <a:rPr lang="en-US" sz="1600" dirty="0"/>
              <a:t> – 	Combined Space Operations Center</a:t>
            </a:r>
          </a:p>
          <a:p>
            <a:pPr marL="857250" lvl="1" indent="-771525" defTabSz="1196975">
              <a:buFont typeface="Arial" panose="020B0604020202020204" pitchFamily="34" charset="0"/>
              <a:buNone/>
              <a:tabLst>
                <a:tab pos="1376363" algn="l"/>
                <a:tab pos="5541963" algn="l"/>
              </a:tabLst>
            </a:pPr>
            <a:r>
              <a:rPr lang="en-US" sz="1600" dirty="0"/>
              <a:t>DAM – 	Debris Avoidance Maneuver</a:t>
            </a:r>
          </a:p>
          <a:p>
            <a:pPr marL="857250" lvl="1" indent="-771525" defTabSz="1196975">
              <a:buFont typeface="Arial" panose="020B0604020202020204" pitchFamily="34" charset="0"/>
              <a:buNone/>
              <a:tabLst>
                <a:tab pos="1376363" algn="l"/>
                <a:tab pos="5541963" algn="l"/>
              </a:tabLst>
            </a:pPr>
            <a:r>
              <a:rPr lang="en-US" sz="1600" dirty="0"/>
              <a:t>DMUM – Drag Make-up Maneuver</a:t>
            </a:r>
          </a:p>
          <a:p>
            <a:pPr marL="857250" lvl="1" indent="-771525" defTabSz="1196975">
              <a:buFont typeface="Arial" panose="020B0604020202020204" pitchFamily="34" charset="0"/>
              <a:buNone/>
              <a:tabLst>
                <a:tab pos="1376363" algn="l"/>
                <a:tab pos="5541963" algn="l"/>
              </a:tabLst>
            </a:pPr>
            <a:r>
              <a:rPr lang="en-US" sz="1600" dirty="0"/>
              <a:t>EOS – 	Earth Observing System</a:t>
            </a:r>
          </a:p>
          <a:p>
            <a:pPr marL="857250" lvl="1" indent="-771525" defTabSz="1196975">
              <a:buFont typeface="Arial" panose="020B0604020202020204" pitchFamily="34" charset="0"/>
              <a:buNone/>
              <a:tabLst>
                <a:tab pos="1376363" algn="l"/>
                <a:tab pos="5541963" algn="l"/>
              </a:tabLst>
            </a:pPr>
            <a:r>
              <a:rPr lang="en-US" sz="1600" dirty="0"/>
              <a:t>ESMO – 	Earth Science Mission Operations</a:t>
            </a:r>
          </a:p>
          <a:p>
            <a:pPr marL="857250" lvl="1" indent="-771525" defTabSz="1196975">
              <a:buFont typeface="Arial" panose="020B0604020202020204" pitchFamily="34" charset="0"/>
              <a:buNone/>
              <a:tabLst>
                <a:tab pos="1376363" algn="l"/>
                <a:tab pos="5541963" algn="l"/>
              </a:tabLst>
            </a:pPr>
            <a:r>
              <a:rPr lang="en-US" sz="1600" dirty="0"/>
              <a:t>FDS – 	Flight Dynamics Support</a:t>
            </a:r>
          </a:p>
          <a:p>
            <a:pPr marL="857250" lvl="1" indent="-771525" defTabSz="1196975">
              <a:buNone/>
              <a:tabLst>
                <a:tab pos="1376363" algn="l"/>
                <a:tab pos="5541963" algn="l"/>
              </a:tabLst>
            </a:pPr>
            <a:r>
              <a:rPr lang="en-US" sz="1600" dirty="0"/>
              <a:t>FOT – 	Flight Operations Team</a:t>
            </a:r>
          </a:p>
          <a:p>
            <a:pPr marL="857250" lvl="1" indent="-771525" defTabSz="1196975">
              <a:buFont typeface="Arial" panose="020B0604020202020204" pitchFamily="34" charset="0"/>
              <a:buNone/>
              <a:tabLst>
                <a:tab pos="1376363" algn="l"/>
                <a:tab pos="5541963" algn="l"/>
              </a:tabLst>
            </a:pPr>
            <a:r>
              <a:rPr lang="en-US" sz="1600" dirty="0"/>
              <a:t>GMT – 	Greenwich Mean Time</a:t>
            </a:r>
          </a:p>
          <a:p>
            <a:pPr marL="857250" lvl="1" indent="-771525" defTabSz="1196975">
              <a:buFont typeface="Arial" panose="020B0604020202020204" pitchFamily="34" charset="0"/>
              <a:buNone/>
              <a:tabLst>
                <a:tab pos="1376363" algn="l"/>
                <a:tab pos="5541963" algn="l"/>
              </a:tabLst>
            </a:pPr>
            <a:r>
              <a:rPr lang="en-US" sz="1600" dirty="0"/>
              <a:t>HBR – 	Hard Body Radius</a:t>
            </a:r>
          </a:p>
          <a:p>
            <a:pPr marL="857250" lvl="1" indent="-771525" defTabSz="1196975">
              <a:buFont typeface="Arial" panose="020B0604020202020204" pitchFamily="34" charset="0"/>
              <a:buNone/>
              <a:tabLst>
                <a:tab pos="1376363" algn="l"/>
                <a:tab pos="5541963" algn="l"/>
              </a:tabLst>
            </a:pPr>
            <a:r>
              <a:rPr lang="en-US" sz="1600" dirty="0"/>
              <a:t>MD – 	Mission Director</a:t>
            </a:r>
          </a:p>
          <a:p>
            <a:pPr marL="857250" lvl="1" indent="-771525" defTabSz="1196975">
              <a:buFont typeface="Arial" panose="020B0604020202020204" pitchFamily="34" charset="0"/>
              <a:buNone/>
              <a:tabLst>
                <a:tab pos="1376363" algn="l"/>
                <a:tab pos="5541963" algn="l"/>
              </a:tabLst>
            </a:pPr>
            <a:r>
              <a:rPr lang="en-US" sz="1600" dirty="0"/>
              <a:t>MTS – 	Maneuver Trade Space</a:t>
            </a:r>
          </a:p>
          <a:p>
            <a:pPr marL="857250" lvl="1" indent="-771525" defTabSz="1196975">
              <a:buFont typeface="Arial" panose="020B0604020202020204" pitchFamily="34" charset="0"/>
              <a:buNone/>
              <a:tabLst>
                <a:tab pos="1376363" algn="l"/>
                <a:tab pos="5541963" algn="l"/>
              </a:tabLst>
            </a:pPr>
            <a:r>
              <a:rPr lang="en-US" sz="1600" dirty="0"/>
              <a:t>NASA – 	National Aeronautics &amp; Space Administration</a:t>
            </a:r>
          </a:p>
          <a:p>
            <a:pPr marL="857250" lvl="1" indent="-771525" defTabSz="1196975">
              <a:buFont typeface="Arial" panose="020B0604020202020204" pitchFamily="34" charset="0"/>
              <a:buNone/>
              <a:tabLst>
                <a:tab pos="1376363" algn="l"/>
                <a:tab pos="5541963" algn="l"/>
              </a:tabLst>
            </a:pPr>
            <a:r>
              <a:rPr lang="en-US" sz="1600" dirty="0"/>
              <a:t>OD – 	Orbit Determination</a:t>
            </a:r>
          </a:p>
          <a:p>
            <a:pPr marL="857250" lvl="1" indent="-771525" defTabSz="1196975">
              <a:buFont typeface="Arial" panose="020B0604020202020204" pitchFamily="34" charset="0"/>
              <a:buNone/>
              <a:tabLst>
                <a:tab pos="1376363" algn="l"/>
                <a:tab pos="5541963" algn="l"/>
              </a:tabLst>
            </a:pPr>
            <a:r>
              <a:rPr lang="en-US" sz="1600" dirty="0"/>
              <a:t>OSA – 	Orbital Safety Analyst</a:t>
            </a:r>
          </a:p>
          <a:p>
            <a:pPr marL="857250" lvl="1" indent="-771525" defTabSz="1196975">
              <a:buFont typeface="Arial" panose="020B0604020202020204" pitchFamily="34" charset="0"/>
              <a:buNone/>
              <a:tabLst>
                <a:tab pos="1376363" algn="l"/>
                <a:tab pos="5541963" algn="l"/>
              </a:tabLst>
            </a:pPr>
            <a:r>
              <a:rPr lang="en-US" sz="1600" dirty="0"/>
              <a:t>O/O – 	Owner/Operator</a:t>
            </a:r>
          </a:p>
          <a:p>
            <a:pPr marL="857250" lvl="1" indent="-771525" defTabSz="1196975">
              <a:buFont typeface="Arial" panose="020B0604020202020204" pitchFamily="34" charset="0"/>
              <a:buNone/>
              <a:tabLst>
                <a:tab pos="1376363" algn="l"/>
                <a:tab pos="5541963" algn="l"/>
              </a:tabLst>
            </a:pPr>
            <a:r>
              <a:rPr lang="en-US" sz="1600" dirty="0"/>
              <a:t>Pc – 	Probability of Collision</a:t>
            </a:r>
          </a:p>
          <a:p>
            <a:pPr marL="857250" lvl="1" indent="-771525" defTabSz="1196975">
              <a:buFont typeface="Arial" panose="020B0604020202020204" pitchFamily="34" charset="0"/>
              <a:buNone/>
              <a:tabLst>
                <a:tab pos="1376363" algn="l"/>
                <a:tab pos="5541963" algn="l"/>
              </a:tabLst>
            </a:pPr>
            <a:r>
              <a:rPr lang="en-US" sz="1600" dirty="0"/>
              <a:t>SSA – 	Space Situational Awareness</a:t>
            </a:r>
          </a:p>
          <a:p>
            <a:pPr marL="857250" lvl="1" indent="-771525" defTabSz="1196975">
              <a:buFont typeface="Arial" panose="020B0604020202020204" pitchFamily="34" charset="0"/>
              <a:buNone/>
              <a:tabLst>
                <a:tab pos="1376363" algn="l"/>
                <a:tab pos="5541963" algn="l"/>
              </a:tabLst>
            </a:pPr>
            <a:r>
              <a:rPr lang="en-US" sz="1600" dirty="0"/>
              <a:t>TCA – 	Time of Closest Approach</a:t>
            </a:r>
          </a:p>
          <a:p>
            <a:pPr marL="857250" lvl="1" indent="-771525" defTabSz="1196975">
              <a:buFont typeface="Arial" panose="020B0604020202020204" pitchFamily="34" charset="0"/>
              <a:buNone/>
              <a:tabLst>
                <a:tab pos="1376363" algn="l"/>
                <a:tab pos="5541963" algn="l"/>
              </a:tabLst>
            </a:pPr>
            <a:r>
              <a:rPr lang="en-US" sz="1600" dirty="0"/>
              <a:t>VAFB – 	Vandenberg Air Force Base</a:t>
            </a:r>
          </a:p>
          <a:p>
            <a:pPr marL="857250" lvl="1" indent="-771525" defTabSz="1196975">
              <a:buFont typeface="Arial" panose="020B0604020202020204" pitchFamily="34" charset="0"/>
              <a:buNone/>
              <a:tabLst>
                <a:tab pos="5541963" algn="l"/>
              </a:tabLst>
            </a:pPr>
            <a:endParaRPr lang="en-US" sz="1600" dirty="0"/>
          </a:p>
        </p:txBody>
      </p:sp>
    </p:spTree>
    <p:extLst>
      <p:ext uri="{BB962C8B-B14F-4D97-AF65-F5344CB8AC3E}">
        <p14:creationId xmlns:p14="http://schemas.microsoft.com/office/powerpoint/2010/main" val="3780326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69441"/>
          </a:xfrm>
          <a:prstGeom prst="rect">
            <a:avLst/>
          </a:prstGeom>
          <a:noFill/>
        </p:spPr>
        <p:txBody>
          <a:bodyPr wrap="square" rtlCol="0">
            <a:spAutoFit/>
          </a:bodyPr>
          <a:lstStyle/>
          <a:p>
            <a:pPr algn="ctr"/>
            <a:r>
              <a:rPr lang="en-US" sz="4400" b="1" dirty="0">
                <a:cs typeface="Arial" panose="020B0604020202020204" pitchFamily="34" charset="0"/>
              </a:rPr>
              <a:t>CA Data Organization</a:t>
            </a:r>
          </a:p>
        </p:txBody>
      </p:sp>
      <p:sp>
        <p:nvSpPr>
          <p:cNvPr id="6" name="Content Placeholder 2"/>
          <p:cNvSpPr txBox="1">
            <a:spLocks/>
          </p:cNvSpPr>
          <p:nvPr/>
        </p:nvSpPr>
        <p:spPr>
          <a:xfrm>
            <a:off x="328225" y="1302693"/>
            <a:ext cx="9401950" cy="6300606"/>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nSpc>
                <a:spcPct val="100000"/>
              </a:lnSpc>
            </a:pPr>
            <a:r>
              <a:rPr lang="en-US" sz="2200" dirty="0"/>
              <a:t> The Combined Space Operations Center (</a:t>
            </a:r>
            <a:r>
              <a:rPr lang="en-US" sz="2200" dirty="0" err="1"/>
              <a:t>CSpOC</a:t>
            </a:r>
            <a:r>
              <a:rPr lang="en-US" sz="2200" dirty="0"/>
              <a:t>), located at Vandenberg Air Force Base (VAFB) in California provides Space Situational Awareness (SSA) data for the NASA Earth Observing System (EOS) Aqua, Aura, and Terra satellites </a:t>
            </a:r>
          </a:p>
          <a:p>
            <a:pPr marL="0" indent="0">
              <a:lnSpc>
                <a:spcPct val="100000"/>
              </a:lnSpc>
            </a:pPr>
            <a:r>
              <a:rPr lang="en-US" sz="2200" dirty="0"/>
              <a:t> This data is posted multiple times a day to </a:t>
            </a:r>
            <a:r>
              <a:rPr lang="en-US" sz="2200" dirty="0">
                <a:solidFill>
                  <a:srgbClr val="000099"/>
                </a:solidFill>
              </a:rPr>
              <a:t>space-track.org</a:t>
            </a:r>
            <a:r>
              <a:rPr lang="en-US" sz="2200" dirty="0">
                <a:solidFill>
                  <a:srgbClr val="C00000"/>
                </a:solidFill>
              </a:rPr>
              <a:t> </a:t>
            </a:r>
            <a:r>
              <a:rPr lang="en-US" sz="2200" dirty="0"/>
              <a:t>by the Conjunction Assessment Risk Analysis (CARA) Orbital Safety Analysts (OSAs)</a:t>
            </a:r>
          </a:p>
          <a:p>
            <a:pPr marL="0" indent="0">
              <a:lnSpc>
                <a:spcPct val="100000"/>
              </a:lnSpc>
            </a:pPr>
            <a:r>
              <a:rPr lang="en-US" sz="2200" dirty="0"/>
              <a:t> The Earth Science Mission Operations (ESMO) Collision Risk Mitigation System (CRMS) tool downloads this data and performs conjunction assessment risk analysis and determines mitigation maneuver solutions based on specific spacecraft constraints</a:t>
            </a:r>
          </a:p>
          <a:p>
            <a:pPr marL="0" indent="0">
              <a:lnSpc>
                <a:spcPct val="100000"/>
              </a:lnSpc>
            </a:pPr>
            <a:r>
              <a:rPr lang="en-US" sz="2200" dirty="0"/>
              <a:t> The Flight Dynamics Support (FDS) team generates ephemerides based on each of these maneuver solutions and delivers them to </a:t>
            </a:r>
            <a:r>
              <a:rPr lang="en-US" sz="2200" dirty="0">
                <a:solidFill>
                  <a:srgbClr val="000099"/>
                </a:solidFill>
              </a:rPr>
              <a:t>space-track.org</a:t>
            </a:r>
            <a:r>
              <a:rPr lang="en-US" sz="2200" dirty="0"/>
              <a:t> for screening </a:t>
            </a:r>
          </a:p>
          <a:p>
            <a:pPr marL="0" indent="0">
              <a:lnSpc>
                <a:spcPct val="100000"/>
              </a:lnSpc>
            </a:pPr>
            <a:r>
              <a:rPr lang="en-US" sz="2200" dirty="0"/>
              <a:t> The decision-making responsibility regarding risk-mitigating maneuvers is left to each individual Mission Director (MD), who seeks consultation from the EOS CA Engineers</a:t>
            </a:r>
          </a:p>
        </p:txBody>
      </p:sp>
    </p:spTree>
    <p:extLst>
      <p:ext uri="{BB962C8B-B14F-4D97-AF65-F5344CB8AC3E}">
        <p14:creationId xmlns:p14="http://schemas.microsoft.com/office/powerpoint/2010/main" val="48090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69441"/>
          </a:xfrm>
          <a:prstGeom prst="rect">
            <a:avLst/>
          </a:prstGeom>
          <a:noFill/>
        </p:spPr>
        <p:txBody>
          <a:bodyPr wrap="square" rtlCol="0">
            <a:spAutoFit/>
          </a:bodyPr>
          <a:lstStyle/>
          <a:p>
            <a:pPr algn="ctr"/>
            <a:r>
              <a:rPr lang="en-US" sz="4400" b="1" dirty="0">
                <a:cs typeface="Arial" panose="020B0604020202020204" pitchFamily="34" charset="0"/>
              </a:rPr>
              <a:t>CA Engineer Personnel</a:t>
            </a:r>
          </a:p>
        </p:txBody>
      </p:sp>
      <p:sp>
        <p:nvSpPr>
          <p:cNvPr id="6" name="Content Placeholder 2"/>
          <p:cNvSpPr txBox="1">
            <a:spLocks/>
          </p:cNvSpPr>
          <p:nvPr/>
        </p:nvSpPr>
        <p:spPr>
          <a:xfrm>
            <a:off x="293688" y="1555750"/>
            <a:ext cx="4487862" cy="4886325"/>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600" dirty="0"/>
          </a:p>
        </p:txBody>
      </p:sp>
      <p:sp>
        <p:nvSpPr>
          <p:cNvPr id="7" name="Content Placeholder 2">
            <a:extLst>
              <a:ext uri="{FF2B5EF4-FFF2-40B4-BE49-F238E27FC236}">
                <a16:creationId xmlns:a16="http://schemas.microsoft.com/office/drawing/2014/main" id="{3D5B71B0-15E6-44F7-AE45-B6B5CC99975A}"/>
              </a:ext>
            </a:extLst>
          </p:cNvPr>
          <p:cNvSpPr txBox="1">
            <a:spLocks/>
          </p:cNvSpPr>
          <p:nvPr/>
        </p:nvSpPr>
        <p:spPr>
          <a:xfrm>
            <a:off x="204686" y="3503611"/>
            <a:ext cx="9560026" cy="573133"/>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buNone/>
            </a:pPr>
            <a:r>
              <a:rPr lang="en-US" sz="2800" b="1" u="sng" dirty="0">
                <a:solidFill>
                  <a:srgbClr val="000099"/>
                </a:solidFill>
              </a:rPr>
              <a:t>Primary Daily CA Operational Duties</a:t>
            </a:r>
          </a:p>
        </p:txBody>
      </p:sp>
      <p:sp>
        <p:nvSpPr>
          <p:cNvPr id="9" name="Content Placeholder 2">
            <a:extLst>
              <a:ext uri="{FF2B5EF4-FFF2-40B4-BE49-F238E27FC236}">
                <a16:creationId xmlns:a16="http://schemas.microsoft.com/office/drawing/2014/main" id="{C7D01ED0-1891-4586-B4B3-95B214C6CF4D}"/>
              </a:ext>
            </a:extLst>
          </p:cNvPr>
          <p:cNvSpPr txBox="1">
            <a:spLocks/>
          </p:cNvSpPr>
          <p:nvPr/>
        </p:nvSpPr>
        <p:spPr>
          <a:xfrm>
            <a:off x="374256" y="2189156"/>
            <a:ext cx="9231808" cy="1326927"/>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lvl="1"/>
            <a:endParaRPr lang="en-US" sz="3140" dirty="0"/>
          </a:p>
        </p:txBody>
      </p:sp>
      <p:sp>
        <p:nvSpPr>
          <p:cNvPr id="14" name="TextBox 13">
            <a:extLst>
              <a:ext uri="{FF2B5EF4-FFF2-40B4-BE49-F238E27FC236}">
                <a16:creationId xmlns:a16="http://schemas.microsoft.com/office/drawing/2014/main" id="{D256378E-E841-47EF-9A49-9076D2E60DCD}"/>
              </a:ext>
            </a:extLst>
          </p:cNvPr>
          <p:cNvSpPr txBox="1"/>
          <p:nvPr/>
        </p:nvSpPr>
        <p:spPr>
          <a:xfrm>
            <a:off x="783772" y="4017993"/>
            <a:ext cx="8970054" cy="3487750"/>
          </a:xfrm>
          <a:prstGeom prst="rect">
            <a:avLst/>
          </a:prstGeom>
          <a:noFill/>
        </p:spPr>
        <p:txBody>
          <a:bodyPr wrap="square">
            <a:spAutoFit/>
          </a:bodyPr>
          <a:lstStyle/>
          <a:p>
            <a:pPr marL="342900" indent="-342900">
              <a:buFont typeface="Arial" panose="020B0604020202020204" pitchFamily="34" charset="0"/>
              <a:buChar char="•"/>
            </a:pPr>
            <a:r>
              <a:rPr lang="en-US" dirty="0"/>
              <a:t>Evaluate CRMS summary report data content 	</a:t>
            </a:r>
          </a:p>
          <a:p>
            <a:pPr marL="342900" indent="-342900">
              <a:buFont typeface="Arial" panose="020B0604020202020204" pitchFamily="34" charset="0"/>
              <a:buChar char="•"/>
            </a:pPr>
            <a:r>
              <a:rPr lang="en-US" dirty="0"/>
              <a:t>Check if any flags are triggered in summary report and take actions	</a:t>
            </a:r>
          </a:p>
          <a:p>
            <a:pPr marL="342900" indent="-342900">
              <a:buFont typeface="Arial" panose="020B0604020202020204" pitchFamily="34" charset="0"/>
              <a:buChar char="•"/>
            </a:pPr>
            <a:r>
              <a:rPr lang="en-US" dirty="0"/>
              <a:t>Assess Orbit Determination (OD) quality of secondary objects	</a:t>
            </a:r>
          </a:p>
          <a:p>
            <a:pPr marL="342900" indent="-342900">
              <a:buFont typeface="Arial" panose="020B0604020202020204" pitchFamily="34" charset="0"/>
              <a:buChar char="•"/>
            </a:pPr>
            <a:r>
              <a:rPr lang="en-US" dirty="0"/>
              <a:t>Confirm consistency between Astrodynamics Support Workstation (ASW) and Owner/Operator (O/O) data for High Interest Events (HIEs)</a:t>
            </a:r>
          </a:p>
          <a:p>
            <a:pPr marL="342900" indent="-342900">
              <a:buFont typeface="Arial" panose="020B0604020202020204" pitchFamily="34" charset="0"/>
              <a:buChar char="•"/>
            </a:pPr>
            <a:r>
              <a:rPr lang="en-US" dirty="0"/>
              <a:t>Run OSA HIE worklist tool and verify events  are tasked appropriately	</a:t>
            </a:r>
          </a:p>
          <a:p>
            <a:pPr marL="342900" indent="-342900">
              <a:buFont typeface="Arial" panose="020B0604020202020204" pitchFamily="34" charset="0"/>
              <a:buChar char="•"/>
            </a:pPr>
            <a:r>
              <a:rPr lang="en-US" dirty="0"/>
              <a:t>Evaluate automated maneuver planning reports 	</a:t>
            </a:r>
          </a:p>
          <a:p>
            <a:pPr marL="342900" indent="-342900">
              <a:buFont typeface="Arial" panose="020B0604020202020204" pitchFamily="34" charset="0"/>
              <a:buChar char="•"/>
            </a:pPr>
            <a:r>
              <a:rPr lang="en-US" dirty="0"/>
              <a:t>Generate manual maneuver trade space reports as needed	</a:t>
            </a:r>
          </a:p>
          <a:p>
            <a:pPr marL="342900" indent="-342900">
              <a:buFont typeface="Arial" panose="020B0604020202020204" pitchFamily="34" charset="0"/>
              <a:buChar char="•"/>
            </a:pPr>
            <a:r>
              <a:rPr lang="en-US" dirty="0"/>
              <a:t>Evaluate space weather conditions </a:t>
            </a:r>
          </a:p>
          <a:p>
            <a:pPr marL="342900" indent="-342900">
              <a:buFont typeface="Arial" panose="020B0604020202020204" pitchFamily="34" charset="0"/>
              <a:buChar char="•"/>
            </a:pPr>
            <a:r>
              <a:rPr lang="en-US" dirty="0"/>
              <a:t>Input HIE metrics and generate statistical reports</a:t>
            </a:r>
          </a:p>
          <a:p>
            <a:pPr marL="342900" indent="-342900">
              <a:buFont typeface="Arial" panose="020B0604020202020204" pitchFamily="34" charset="0"/>
              <a:buChar char="•"/>
            </a:pPr>
            <a:r>
              <a:rPr lang="en-US" dirty="0"/>
              <a:t>Monitor and coordinate special ephemeris screenings with OSAs	</a:t>
            </a:r>
          </a:p>
        </p:txBody>
      </p:sp>
      <p:sp>
        <p:nvSpPr>
          <p:cNvPr id="15" name="Content Placeholder 2">
            <a:extLst>
              <a:ext uri="{FF2B5EF4-FFF2-40B4-BE49-F238E27FC236}">
                <a16:creationId xmlns:a16="http://schemas.microsoft.com/office/drawing/2014/main" id="{73A44E1C-6EA9-41AF-BEF8-087B007FA652}"/>
              </a:ext>
            </a:extLst>
          </p:cNvPr>
          <p:cNvSpPr txBox="1">
            <a:spLocks/>
          </p:cNvSpPr>
          <p:nvPr/>
        </p:nvSpPr>
        <p:spPr>
          <a:xfrm>
            <a:off x="242327" y="1343326"/>
            <a:ext cx="9522385" cy="573133"/>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buNone/>
            </a:pPr>
            <a:r>
              <a:rPr lang="en-US" sz="2800" b="1" u="sng" dirty="0">
                <a:solidFill>
                  <a:srgbClr val="000099"/>
                </a:solidFill>
              </a:rPr>
              <a:t>EOS CA Engineer Staff</a:t>
            </a:r>
          </a:p>
        </p:txBody>
      </p:sp>
      <p:sp>
        <p:nvSpPr>
          <p:cNvPr id="16" name="TextBox 15">
            <a:extLst>
              <a:ext uri="{FF2B5EF4-FFF2-40B4-BE49-F238E27FC236}">
                <a16:creationId xmlns:a16="http://schemas.microsoft.com/office/drawing/2014/main" id="{3D721A9E-F4DF-4FBE-A33D-0B52EFF05650}"/>
              </a:ext>
            </a:extLst>
          </p:cNvPr>
          <p:cNvSpPr txBox="1"/>
          <p:nvPr/>
        </p:nvSpPr>
        <p:spPr>
          <a:xfrm>
            <a:off x="662346" y="1805479"/>
            <a:ext cx="8733708" cy="1569660"/>
          </a:xfrm>
          <a:prstGeom prst="rect">
            <a:avLst/>
          </a:prstGeom>
          <a:noFill/>
        </p:spPr>
        <p:txBody>
          <a:bodyPr wrap="square">
            <a:spAutoFit/>
          </a:bodyPr>
          <a:lstStyle/>
          <a:p>
            <a:pPr algn="ctr"/>
            <a:r>
              <a:rPr lang="en-US" sz="2400" dirty="0"/>
              <a:t>Syed Hasan – CA Engineer</a:t>
            </a:r>
          </a:p>
          <a:p>
            <a:pPr algn="ctr"/>
            <a:r>
              <a:rPr lang="en-US" sz="2400" dirty="0"/>
              <a:t>Ian Crum – CA Engineer</a:t>
            </a:r>
          </a:p>
          <a:p>
            <a:pPr algn="ctr"/>
            <a:r>
              <a:rPr lang="en-US" sz="2400" dirty="0"/>
              <a:t>Max Fisher – Backup CA Engineer</a:t>
            </a:r>
          </a:p>
          <a:p>
            <a:pPr algn="ctr"/>
            <a:r>
              <a:rPr lang="en-US" sz="2400" dirty="0"/>
              <a:t>Joshua Bowman – Backup CA Engineer</a:t>
            </a:r>
          </a:p>
        </p:txBody>
      </p:sp>
    </p:spTree>
    <p:extLst>
      <p:ext uri="{BB962C8B-B14F-4D97-AF65-F5344CB8AC3E}">
        <p14:creationId xmlns:p14="http://schemas.microsoft.com/office/powerpoint/2010/main" val="43845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337" y="291830"/>
            <a:ext cx="9153727" cy="769441"/>
          </a:xfrm>
          <a:prstGeom prst="rect">
            <a:avLst/>
          </a:prstGeom>
          <a:noFill/>
        </p:spPr>
        <p:txBody>
          <a:bodyPr wrap="square" rtlCol="0">
            <a:spAutoFit/>
          </a:bodyPr>
          <a:lstStyle/>
          <a:p>
            <a:pPr algn="ctr"/>
            <a:r>
              <a:rPr lang="en-US" sz="4400" b="1" dirty="0">
                <a:cs typeface="Arial" panose="020B0604020202020204" pitchFamily="34" charset="0"/>
              </a:rPr>
              <a:t>ESMO/CARA Devolved Support</a:t>
            </a:r>
          </a:p>
        </p:txBody>
      </p:sp>
      <p:sp>
        <p:nvSpPr>
          <p:cNvPr id="8" name="Content Placeholder 2"/>
          <p:cNvSpPr txBox="1">
            <a:spLocks/>
          </p:cNvSpPr>
          <p:nvPr/>
        </p:nvSpPr>
        <p:spPr>
          <a:xfrm>
            <a:off x="215900" y="4122828"/>
            <a:ext cx="9626600" cy="3257686"/>
          </a:xfrm>
          <a:prstGeom prst="rect">
            <a:avLst/>
          </a:prstGeom>
        </p:spPr>
        <p:txBody>
          <a:bodyPr wrap="square">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lvl="1" algn="just"/>
            <a:r>
              <a:rPr lang="en-US" sz="2200" dirty="0">
                <a:solidFill>
                  <a:srgbClr val="000099"/>
                </a:solidFill>
              </a:rPr>
              <a:t>Ephemeris generation/delivery to space-track for screening</a:t>
            </a:r>
          </a:p>
          <a:p>
            <a:pPr lvl="1" algn="just"/>
            <a:r>
              <a:rPr lang="en-US" sz="2200" dirty="0">
                <a:solidFill>
                  <a:srgbClr val="000099"/>
                </a:solidFill>
              </a:rPr>
              <a:t>Conjunction Data Message (CDM) retrieval from space-track for data assessment</a:t>
            </a:r>
          </a:p>
          <a:p>
            <a:pPr lvl="1" algn="just"/>
            <a:r>
              <a:rPr lang="en-US" sz="2200" dirty="0">
                <a:solidFill>
                  <a:srgbClr val="000099"/>
                </a:solidFill>
              </a:rPr>
              <a:t>Direct contact with CARA OSAs for data processing support</a:t>
            </a:r>
          </a:p>
          <a:p>
            <a:pPr lvl="1" algn="just"/>
            <a:r>
              <a:rPr lang="en-US" sz="2200" dirty="0">
                <a:solidFill>
                  <a:srgbClr val="000099"/>
                </a:solidFill>
              </a:rPr>
              <a:t>Analysis and action for all HIEs that violate Probability of collision (Pc) maneuver thresholds</a:t>
            </a:r>
          </a:p>
          <a:p>
            <a:pPr lvl="1" algn="just"/>
            <a:r>
              <a:rPr lang="en-US" sz="2200" dirty="0">
                <a:solidFill>
                  <a:srgbClr val="000099"/>
                </a:solidFill>
              </a:rPr>
              <a:t>CA GO/NO-GO decision making at Command Authorization Meetings</a:t>
            </a:r>
          </a:p>
          <a:p>
            <a:pPr lvl="1" algn="just"/>
            <a:r>
              <a:rPr lang="en-US" sz="2200" dirty="0">
                <a:solidFill>
                  <a:srgbClr val="000099"/>
                </a:solidFill>
              </a:rPr>
              <a:t>Notification to NASA Headquarters regarding maneuver plans</a:t>
            </a:r>
          </a:p>
          <a:p>
            <a:pPr lvl="1" algn="just"/>
            <a:r>
              <a:rPr lang="en-US" sz="2200" dirty="0">
                <a:solidFill>
                  <a:srgbClr val="000099"/>
                </a:solidFill>
              </a:rPr>
              <a:t>Reporting of HIE statistics and actions taken for each event </a:t>
            </a:r>
          </a:p>
        </p:txBody>
      </p:sp>
      <p:sp>
        <p:nvSpPr>
          <p:cNvPr id="4" name="Rectangle 3"/>
          <p:cNvSpPr/>
          <p:nvPr/>
        </p:nvSpPr>
        <p:spPr>
          <a:xfrm>
            <a:off x="215900" y="1383617"/>
            <a:ext cx="9626600" cy="2739211"/>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defRPr/>
            </a:pPr>
            <a:r>
              <a:rPr lang="en-US" sz="2700" b="1" dirty="0"/>
              <a:t>Parallel Operations for ESMO/CARA Devolution was successfully completed on </a:t>
            </a:r>
            <a:r>
              <a:rPr lang="en-US" sz="2700" b="1" dirty="0">
                <a:solidFill>
                  <a:srgbClr val="C00000"/>
                </a:solidFill>
              </a:rPr>
              <a:t>09/25/19, after 6 months of demonstrating achievement of satisfying various success criteria items, including several special case scenarios</a:t>
            </a:r>
            <a:endParaRPr lang="en-US" sz="2700" b="1" dirty="0"/>
          </a:p>
          <a:p>
            <a:pPr marL="457200" indent="-457200">
              <a:spcBef>
                <a:spcPts val="600"/>
              </a:spcBef>
              <a:spcAft>
                <a:spcPts val="600"/>
              </a:spcAft>
              <a:buFont typeface="Arial" panose="020B0604020202020204" pitchFamily="34" charset="0"/>
              <a:buChar char="•"/>
              <a:defRPr/>
            </a:pPr>
            <a:r>
              <a:rPr lang="en-US" sz="2700" b="1" dirty="0"/>
              <a:t>The following prime responsibilities have been incorporated by ESMO since Devolution parallel operations was completed: </a:t>
            </a:r>
          </a:p>
        </p:txBody>
      </p:sp>
    </p:spTree>
    <p:extLst>
      <p:ext uri="{BB962C8B-B14F-4D97-AF65-F5344CB8AC3E}">
        <p14:creationId xmlns:p14="http://schemas.microsoft.com/office/powerpoint/2010/main" val="286090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928" y="291830"/>
            <a:ext cx="9153727" cy="769441"/>
          </a:xfrm>
          <a:prstGeom prst="rect">
            <a:avLst/>
          </a:prstGeom>
          <a:noFill/>
        </p:spPr>
        <p:txBody>
          <a:bodyPr wrap="square" rtlCol="0">
            <a:spAutoFit/>
          </a:bodyPr>
          <a:lstStyle/>
          <a:p>
            <a:pPr algn="ctr"/>
            <a:r>
              <a:rPr lang="en-US" sz="4400" b="1" dirty="0">
                <a:cs typeface="Arial" panose="020B0604020202020204" pitchFamily="34" charset="0"/>
              </a:rPr>
              <a:t>CRMS Overview</a:t>
            </a:r>
          </a:p>
        </p:txBody>
      </p:sp>
      <p:cxnSp>
        <p:nvCxnSpPr>
          <p:cNvPr id="7" name="Straight Connector 6"/>
          <p:cNvCxnSpPr/>
          <p:nvPr/>
        </p:nvCxnSpPr>
        <p:spPr>
          <a:xfrm>
            <a:off x="603118" y="1157589"/>
            <a:ext cx="88327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93688" y="1555750"/>
            <a:ext cx="4487862" cy="4886325"/>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600" dirty="0"/>
          </a:p>
        </p:txBody>
      </p:sp>
      <p:sp>
        <p:nvSpPr>
          <p:cNvPr id="8" name="Content Placeholder 2"/>
          <p:cNvSpPr txBox="1">
            <a:spLocks/>
          </p:cNvSpPr>
          <p:nvPr/>
        </p:nvSpPr>
        <p:spPr>
          <a:xfrm>
            <a:off x="293688" y="1400103"/>
            <a:ext cx="4295245" cy="6080451"/>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dirty="0"/>
              <a:t>The Collision Risk Management System (CRMS) in-house tool used by EOS has been created and is maintained by </a:t>
            </a:r>
            <a:r>
              <a:rPr lang="en-US" sz="2100" dirty="0" err="1"/>
              <a:t>SpaceNav</a:t>
            </a:r>
            <a:r>
              <a:rPr lang="en-US" sz="2100" dirty="0"/>
              <a:t>. </a:t>
            </a:r>
          </a:p>
          <a:p>
            <a:r>
              <a:rPr lang="en-US" sz="2100" dirty="0"/>
              <a:t>It is used by our team to quantify and mitigate high-risk collision events. </a:t>
            </a:r>
          </a:p>
          <a:p>
            <a:r>
              <a:rPr lang="en-US" sz="2100" dirty="0"/>
              <a:t>The software is configured to run through automation, where various sets of analyses are performed, and the results are automatically delivered via email to necessary recipients. </a:t>
            </a:r>
          </a:p>
          <a:p>
            <a:r>
              <a:rPr lang="en-US" sz="2100" dirty="0"/>
              <a:t>The software can also be executed manually by the CA Engineer for analysis that isn’t covered through automation or requires a different output from what the automation has produced.</a:t>
            </a:r>
          </a:p>
        </p:txBody>
      </p:sp>
      <p:pic>
        <p:nvPicPr>
          <p:cNvPr id="1026" name="Picture 2" descr="main_gu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611" y="1549581"/>
            <a:ext cx="4902044" cy="510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1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928" y="291830"/>
            <a:ext cx="9153727" cy="769441"/>
          </a:xfrm>
          <a:prstGeom prst="rect">
            <a:avLst/>
          </a:prstGeom>
          <a:noFill/>
        </p:spPr>
        <p:txBody>
          <a:bodyPr wrap="square" rtlCol="0">
            <a:spAutoFit/>
          </a:bodyPr>
          <a:lstStyle/>
          <a:p>
            <a:pPr algn="ctr"/>
            <a:r>
              <a:rPr lang="en-US" sz="4400" b="1" dirty="0">
                <a:cs typeface="Arial" panose="020B0604020202020204" pitchFamily="34" charset="0"/>
              </a:rPr>
              <a:t>CRMS CA Summary Reports</a:t>
            </a:r>
          </a:p>
        </p:txBody>
      </p:sp>
      <p:cxnSp>
        <p:nvCxnSpPr>
          <p:cNvPr id="7" name="Straight Connector 6"/>
          <p:cNvCxnSpPr/>
          <p:nvPr/>
        </p:nvCxnSpPr>
        <p:spPr>
          <a:xfrm>
            <a:off x="603118" y="1157589"/>
            <a:ext cx="88327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293688" y="1555750"/>
            <a:ext cx="4487862" cy="4886325"/>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600" dirty="0"/>
          </a:p>
        </p:txBody>
      </p:sp>
      <p:sp>
        <p:nvSpPr>
          <p:cNvPr id="8" name="Content Placeholder 2"/>
          <p:cNvSpPr txBox="1">
            <a:spLocks/>
          </p:cNvSpPr>
          <p:nvPr/>
        </p:nvSpPr>
        <p:spPr>
          <a:xfrm>
            <a:off x="141050" y="1157589"/>
            <a:ext cx="9776297" cy="2240213"/>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850" dirty="0"/>
              <a:t>CRMS delivers a summary report to us three times a day during nominal </a:t>
            </a:r>
            <a:r>
              <a:rPr lang="en-US" sz="1850" dirty="0" err="1"/>
              <a:t>CSpOC</a:t>
            </a:r>
            <a:r>
              <a:rPr lang="en-US" sz="1850" dirty="0"/>
              <a:t> screening times. The reports come in at ~4 AM, ~1 PM and ~8 PM ET daily. Additional reports also come in between for special maneuver screenings and primary vs. secondary only screenings.</a:t>
            </a:r>
          </a:p>
          <a:p>
            <a:r>
              <a:rPr lang="en-US" sz="1850" dirty="0"/>
              <a:t>The summary report for Aura in the image below shows several parameters for each event, including the objects information, data source, screening and close approach time, Pc, miss distance and uncertainty (covariance), and tracking information. The time of the last track, and time of the next tracking opportunity, are always key factors in the maneuver planning decision making process. The report also contains flags, which identify potential issues in the data which require specific courses of action.</a:t>
            </a:r>
          </a:p>
        </p:txBody>
      </p:sp>
      <p:sp>
        <p:nvSpPr>
          <p:cNvPr id="5" name="TextBox 4"/>
          <p:cNvSpPr txBox="1"/>
          <p:nvPr/>
        </p:nvSpPr>
        <p:spPr>
          <a:xfrm>
            <a:off x="3185458" y="6225267"/>
            <a:ext cx="3687483" cy="401007"/>
          </a:xfrm>
          <a:prstGeom prst="rect">
            <a:avLst/>
          </a:prstGeom>
          <a:noFill/>
          <a:effectLst>
            <a:glow rad="127000">
              <a:schemeClr val="bg1"/>
            </a:glow>
          </a:effectLst>
        </p:spPr>
        <p:txBody>
          <a:bodyPr wrap="none" rtlCol="0">
            <a:spAutoFit/>
          </a:bodyPr>
          <a:lstStyle/>
          <a:p>
            <a:pPr algn="ctr"/>
            <a:r>
              <a:rPr lang="en-US" dirty="0"/>
              <a:t>Color-codes used by CRMS for Pc:</a:t>
            </a:r>
          </a:p>
        </p:txBody>
      </p:sp>
      <p:pic>
        <p:nvPicPr>
          <p:cNvPr id="9" name="Picture 8">
            <a:extLst>
              <a:ext uri="{FF2B5EF4-FFF2-40B4-BE49-F238E27FC236}">
                <a16:creationId xmlns:a16="http://schemas.microsoft.com/office/drawing/2014/main" id="{BA1B1FE9-9817-4292-A8A8-9AEAB832DE73}"/>
              </a:ext>
            </a:extLst>
          </p:cNvPr>
          <p:cNvPicPr>
            <a:picLocks noChangeAspect="1"/>
          </p:cNvPicPr>
          <p:nvPr/>
        </p:nvPicPr>
        <p:blipFill>
          <a:blip r:embed="rId3"/>
          <a:stretch>
            <a:fillRect/>
          </a:stretch>
        </p:blipFill>
        <p:spPr>
          <a:xfrm>
            <a:off x="141050" y="3713878"/>
            <a:ext cx="9776297" cy="2477436"/>
          </a:xfrm>
          <a:prstGeom prst="rect">
            <a:avLst/>
          </a:prstGeom>
        </p:spPr>
      </p:pic>
      <p:graphicFrame>
        <p:nvGraphicFramePr>
          <p:cNvPr id="10" name="Table 10">
            <a:extLst>
              <a:ext uri="{FF2B5EF4-FFF2-40B4-BE49-F238E27FC236}">
                <a16:creationId xmlns:a16="http://schemas.microsoft.com/office/drawing/2014/main" id="{C4479122-33C9-4292-A936-51E9DBD026AB}"/>
              </a:ext>
            </a:extLst>
          </p:cNvPr>
          <p:cNvGraphicFramePr>
            <a:graphicFrameLocks noGrp="1"/>
          </p:cNvGraphicFramePr>
          <p:nvPr>
            <p:extLst>
              <p:ext uri="{D42A27DB-BD31-4B8C-83A1-F6EECF244321}">
                <p14:modId xmlns:p14="http://schemas.microsoft.com/office/powerpoint/2010/main" val="96349995"/>
              </p:ext>
            </p:extLst>
          </p:nvPr>
        </p:nvGraphicFramePr>
        <p:xfrm>
          <a:off x="293688" y="6593618"/>
          <a:ext cx="9326965" cy="764032"/>
        </p:xfrm>
        <a:graphic>
          <a:graphicData uri="http://schemas.openxmlformats.org/drawingml/2006/table">
            <a:tbl>
              <a:tblPr firstRow="1" bandRow="1">
                <a:tableStyleId>{5C22544A-7EE6-4342-B048-85BDC9FD1C3A}</a:tableStyleId>
              </a:tblPr>
              <a:tblGrid>
                <a:gridCol w="1731055">
                  <a:extLst>
                    <a:ext uri="{9D8B030D-6E8A-4147-A177-3AD203B41FA5}">
                      <a16:colId xmlns:a16="http://schemas.microsoft.com/office/drawing/2014/main" val="2463306758"/>
                    </a:ext>
                  </a:extLst>
                </a:gridCol>
                <a:gridCol w="1905000">
                  <a:extLst>
                    <a:ext uri="{9D8B030D-6E8A-4147-A177-3AD203B41FA5}">
                      <a16:colId xmlns:a16="http://schemas.microsoft.com/office/drawing/2014/main" val="238083424"/>
                    </a:ext>
                  </a:extLst>
                </a:gridCol>
                <a:gridCol w="1970314">
                  <a:extLst>
                    <a:ext uri="{9D8B030D-6E8A-4147-A177-3AD203B41FA5}">
                      <a16:colId xmlns:a16="http://schemas.microsoft.com/office/drawing/2014/main" val="1845451970"/>
                    </a:ext>
                  </a:extLst>
                </a:gridCol>
                <a:gridCol w="1894114">
                  <a:extLst>
                    <a:ext uri="{9D8B030D-6E8A-4147-A177-3AD203B41FA5}">
                      <a16:colId xmlns:a16="http://schemas.microsoft.com/office/drawing/2014/main" val="818469913"/>
                    </a:ext>
                  </a:extLst>
                </a:gridCol>
                <a:gridCol w="1826482">
                  <a:extLst>
                    <a:ext uri="{9D8B030D-6E8A-4147-A177-3AD203B41FA5}">
                      <a16:colId xmlns:a16="http://schemas.microsoft.com/office/drawing/2014/main" val="1863674992"/>
                    </a:ext>
                  </a:extLst>
                </a:gridCol>
              </a:tblGrid>
              <a:tr h="370840">
                <a:tc>
                  <a:txBody>
                    <a:bodyPr/>
                    <a:lstStyle/>
                    <a:p>
                      <a:pPr algn="ctr" rtl="0" fontAlgn="ctr"/>
                      <a:r>
                        <a:rPr lang="en-US" sz="1980" b="1" i="0" u="none" strike="noStrike">
                          <a:solidFill>
                            <a:srgbClr val="000000"/>
                          </a:solidFill>
                          <a:effectLst/>
                          <a:latin typeface="Calibri" panose="020F0502020204030204" pitchFamily="34" charset="0"/>
                        </a:rPr>
                        <a:t>Pc &lt; 1E-5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980" b="1" i="0" u="none" strike="noStrike" dirty="0">
                          <a:solidFill>
                            <a:srgbClr val="000000"/>
                          </a:solidFill>
                          <a:effectLst/>
                          <a:latin typeface="Calibri" panose="020F0502020204030204" pitchFamily="34" charset="0"/>
                        </a:rPr>
                        <a:t>1E-5 ≤ Pc &lt; 1E-4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980" b="1" i="0" u="none" strike="noStrike" dirty="0">
                          <a:solidFill>
                            <a:srgbClr val="000000"/>
                          </a:solidFill>
                          <a:effectLst/>
                          <a:latin typeface="Calibri" panose="020F0502020204030204" pitchFamily="34" charset="0"/>
                        </a:rPr>
                        <a:t>1E-4 ≤ Pc &lt; 1E-3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980" b="1" i="0" u="none" strike="noStrike" dirty="0">
                          <a:solidFill>
                            <a:srgbClr val="000000"/>
                          </a:solidFill>
                          <a:effectLst/>
                          <a:latin typeface="Calibri" panose="020F0502020204030204" pitchFamily="34" charset="0"/>
                        </a:rPr>
                        <a:t>1E-3 ≤ Pc &lt; 1E-2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980" b="1" i="0" u="none" strike="noStrike" dirty="0">
                          <a:solidFill>
                            <a:srgbClr val="000000"/>
                          </a:solidFill>
                          <a:effectLst/>
                          <a:latin typeface="Calibri" panose="020F0502020204030204" pitchFamily="34" charset="0"/>
                        </a:rPr>
                        <a:t>Pc ≥ 1E-2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4583499"/>
                  </a:ext>
                </a:extLst>
              </a:tr>
              <a:tr h="370840">
                <a:tc>
                  <a:txBody>
                    <a:bodyPr/>
                    <a:lstStyle/>
                    <a:p>
                      <a:pPr algn="ctr"/>
                      <a:r>
                        <a:rPr lang="en-US" dirty="0">
                          <a:solidFill>
                            <a:schemeClr val="tx1"/>
                          </a:solidFill>
                        </a:rPr>
                        <a:t>White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Yellow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Orange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a:txBody>
                    <a:bodyPr/>
                    <a:lstStyle/>
                    <a:p>
                      <a:pPr algn="ctr"/>
                      <a:r>
                        <a:rPr lang="en-US" dirty="0">
                          <a:solidFill>
                            <a:schemeClr val="tx1"/>
                          </a:solidFill>
                        </a:rPr>
                        <a:t>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rPr>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827444696"/>
                  </a:ext>
                </a:extLst>
              </a:tr>
            </a:tbl>
          </a:graphicData>
        </a:graphic>
      </p:graphicFrame>
    </p:spTree>
    <p:extLst>
      <p:ext uri="{BB962C8B-B14F-4D97-AF65-F5344CB8AC3E}">
        <p14:creationId xmlns:p14="http://schemas.microsoft.com/office/powerpoint/2010/main" val="7149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928" y="291830"/>
            <a:ext cx="9153727" cy="769441"/>
          </a:xfrm>
          <a:prstGeom prst="rect">
            <a:avLst/>
          </a:prstGeom>
          <a:noFill/>
        </p:spPr>
        <p:txBody>
          <a:bodyPr wrap="square" rtlCol="0">
            <a:spAutoFit/>
          </a:bodyPr>
          <a:lstStyle/>
          <a:p>
            <a:pPr algn="ctr"/>
            <a:r>
              <a:rPr lang="en-US" sz="4400" b="1" dirty="0">
                <a:cs typeface="Arial" panose="020B0604020202020204" pitchFamily="34" charset="0"/>
              </a:rPr>
              <a:t>CRMS Maneuver Reports (1 of 3)</a:t>
            </a:r>
          </a:p>
        </p:txBody>
      </p:sp>
      <p:cxnSp>
        <p:nvCxnSpPr>
          <p:cNvPr id="7" name="Straight Connector 6"/>
          <p:cNvCxnSpPr/>
          <p:nvPr/>
        </p:nvCxnSpPr>
        <p:spPr>
          <a:xfrm>
            <a:off x="603118" y="1157589"/>
            <a:ext cx="88327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1007512" y="5846632"/>
            <a:ext cx="8023929" cy="2254440"/>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buNone/>
            </a:pPr>
            <a:r>
              <a:rPr lang="en-US" sz="1800" dirty="0"/>
              <a:t>The MTS plot is the heart of the maneuver planning report, although other useful information is also given. Underneath the plot, eight optimal maneuver plans are provided, which correspond to configured constraints we set in the database. Currently these constraints are set to no science box requirement for optimal plan 1, and the 0, 10 and 20 kilometer box requirements for optimal plans 2-4, for the 24-hour time period. Options 5 to 8 are the same as 1 to 4, except constrained in time to the last 2.5 revs prior to the Time of Closest Approach (TCA).</a:t>
            </a:r>
          </a:p>
          <a:p>
            <a:pPr algn="ctr"/>
            <a:endParaRPr lang="en-US" sz="1800" dirty="0"/>
          </a:p>
        </p:txBody>
      </p:sp>
      <p:sp>
        <p:nvSpPr>
          <p:cNvPr id="8" name="Content Placeholder 2"/>
          <p:cNvSpPr txBox="1">
            <a:spLocks/>
          </p:cNvSpPr>
          <p:nvPr/>
        </p:nvSpPr>
        <p:spPr>
          <a:xfrm>
            <a:off x="293688" y="1502401"/>
            <a:ext cx="3420116" cy="4204809"/>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buNone/>
            </a:pPr>
            <a:r>
              <a:rPr lang="en-US" sz="1800" dirty="0"/>
              <a:t>CRMS delivers a maneuver planning report to us every time a conjunction event falls within our configurable planning threshold, which is currently set to TCA ≤ 3 days and Pc ≥ 1E-5. </a:t>
            </a:r>
          </a:p>
          <a:p>
            <a:pPr marL="0" indent="0">
              <a:buNone/>
            </a:pPr>
            <a:endParaRPr lang="en-US" sz="1200" dirty="0"/>
          </a:p>
          <a:p>
            <a:pPr marL="0" indent="0">
              <a:buNone/>
            </a:pPr>
            <a:r>
              <a:rPr lang="en-US" sz="1800" dirty="0"/>
              <a:t>When maneuver planning is triggered by such an event, CRMS generates an automated maneuver plan which includes an aggregate Maneuver Trade Space (MTS) plot with objects of concern up to 3 days after the TCA of the triggering object.</a:t>
            </a:r>
          </a:p>
        </p:txBody>
      </p:sp>
      <p:pic>
        <p:nvPicPr>
          <p:cNvPr id="5" name="Picture 4">
            <a:extLst>
              <a:ext uri="{FF2B5EF4-FFF2-40B4-BE49-F238E27FC236}">
                <a16:creationId xmlns:a16="http://schemas.microsoft.com/office/drawing/2014/main" id="{C1FD3AC4-EFAC-44C2-AE76-C25884A008FC}"/>
              </a:ext>
            </a:extLst>
          </p:cNvPr>
          <p:cNvPicPr>
            <a:picLocks noChangeAspect="1"/>
          </p:cNvPicPr>
          <p:nvPr/>
        </p:nvPicPr>
        <p:blipFill>
          <a:blip r:embed="rId3"/>
          <a:stretch>
            <a:fillRect/>
          </a:stretch>
        </p:blipFill>
        <p:spPr>
          <a:xfrm>
            <a:off x="3713805" y="1243022"/>
            <a:ext cx="6050907" cy="4616224"/>
          </a:xfrm>
          <a:prstGeom prst="rect">
            <a:avLst/>
          </a:prstGeom>
        </p:spPr>
      </p:pic>
    </p:spTree>
    <p:extLst>
      <p:ext uri="{BB962C8B-B14F-4D97-AF65-F5344CB8AC3E}">
        <p14:creationId xmlns:p14="http://schemas.microsoft.com/office/powerpoint/2010/main" val="987703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CE4AD6-5BB3-4D7A-914C-A451C6888ABF}"/>
              </a:ext>
            </a:extLst>
          </p:cNvPr>
          <p:cNvPicPr>
            <a:picLocks noChangeAspect="1"/>
          </p:cNvPicPr>
          <p:nvPr/>
        </p:nvPicPr>
        <p:blipFill>
          <a:blip r:embed="rId3"/>
          <a:stretch>
            <a:fillRect/>
          </a:stretch>
        </p:blipFill>
        <p:spPr>
          <a:xfrm>
            <a:off x="159546" y="1340899"/>
            <a:ext cx="4120632" cy="3296505"/>
          </a:xfrm>
          <a:prstGeom prst="rect">
            <a:avLst/>
          </a:prstGeom>
        </p:spPr>
      </p:pic>
      <p:sp>
        <p:nvSpPr>
          <p:cNvPr id="2" name="TextBox 1"/>
          <p:cNvSpPr txBox="1"/>
          <p:nvPr/>
        </p:nvSpPr>
        <p:spPr>
          <a:xfrm>
            <a:off x="194553" y="291830"/>
            <a:ext cx="9659566" cy="769441"/>
          </a:xfrm>
          <a:prstGeom prst="rect">
            <a:avLst/>
          </a:prstGeom>
          <a:noFill/>
        </p:spPr>
        <p:txBody>
          <a:bodyPr wrap="square" rtlCol="0">
            <a:spAutoFit/>
          </a:bodyPr>
          <a:lstStyle/>
          <a:p>
            <a:pPr algn="ctr"/>
            <a:r>
              <a:rPr lang="en-US" sz="4400" b="1" dirty="0">
                <a:cs typeface="Arial" panose="020B0604020202020204" pitchFamily="34" charset="0"/>
              </a:rPr>
              <a:t>CRMS Maneuver Reports (2 of 3)</a:t>
            </a:r>
          </a:p>
        </p:txBody>
      </p:sp>
      <p:cxnSp>
        <p:nvCxnSpPr>
          <p:cNvPr id="7" name="Straight Connector 6"/>
          <p:cNvCxnSpPr/>
          <p:nvPr/>
        </p:nvCxnSpPr>
        <p:spPr>
          <a:xfrm>
            <a:off x="603118" y="1157589"/>
            <a:ext cx="88327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0C04086-0F59-4AE9-9E64-78BD69317D65}"/>
              </a:ext>
            </a:extLst>
          </p:cNvPr>
          <p:cNvPicPr>
            <a:picLocks noChangeAspect="1"/>
          </p:cNvPicPr>
          <p:nvPr/>
        </p:nvPicPr>
        <p:blipFill>
          <a:blip r:embed="rId4"/>
          <a:stretch>
            <a:fillRect/>
          </a:stretch>
        </p:blipFill>
        <p:spPr>
          <a:xfrm>
            <a:off x="4953326" y="1398359"/>
            <a:ext cx="4120632" cy="3296506"/>
          </a:xfrm>
          <a:prstGeom prst="rect">
            <a:avLst/>
          </a:prstGeom>
        </p:spPr>
      </p:pic>
      <p:sp>
        <p:nvSpPr>
          <p:cNvPr id="8" name="Content Placeholder 2"/>
          <p:cNvSpPr txBox="1">
            <a:spLocks/>
          </p:cNvSpPr>
          <p:nvPr/>
        </p:nvSpPr>
        <p:spPr>
          <a:xfrm>
            <a:off x="4435812" y="4303906"/>
            <a:ext cx="5155659" cy="3054833"/>
          </a:xfrm>
          <a:prstGeom prst="rect">
            <a:avLst/>
          </a:prstGeom>
        </p:spPr>
        <p:txBody>
          <a:bodyPr>
            <a:no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lgn="ctr">
              <a:buNone/>
            </a:pPr>
            <a:r>
              <a:rPr lang="en-US" sz="1900" dirty="0"/>
              <a:t>Along with the combined aggregate Pc MTS plot, the CRMS maneuver planning report also provides individual event MTS plots. This information is very useful for the CA Engineer to analyze what impact each individual event has to the overall risk assessment. Some events get better with a maneuver, while some can get worse (like the one in the top right box) and some don’t change at all. The CA Engineer must factor the event’s time to TCA and Pc levels to decide if an event should be considered or ignored for maneuver planning.</a:t>
            </a:r>
          </a:p>
        </p:txBody>
      </p:sp>
      <p:pic>
        <p:nvPicPr>
          <p:cNvPr id="4" name="Picture 3">
            <a:extLst>
              <a:ext uri="{FF2B5EF4-FFF2-40B4-BE49-F238E27FC236}">
                <a16:creationId xmlns:a16="http://schemas.microsoft.com/office/drawing/2014/main" id="{868CABE0-5004-4F67-9C81-9D0879A1CE94}"/>
              </a:ext>
            </a:extLst>
          </p:cNvPr>
          <p:cNvPicPr>
            <a:picLocks noChangeAspect="1"/>
          </p:cNvPicPr>
          <p:nvPr/>
        </p:nvPicPr>
        <p:blipFill>
          <a:blip r:embed="rId5"/>
          <a:stretch>
            <a:fillRect/>
          </a:stretch>
        </p:blipFill>
        <p:spPr>
          <a:xfrm>
            <a:off x="159546" y="4412766"/>
            <a:ext cx="4105275" cy="2828925"/>
          </a:xfrm>
          <a:prstGeom prst="rect">
            <a:avLst/>
          </a:prstGeom>
        </p:spPr>
      </p:pic>
    </p:spTree>
    <p:extLst>
      <p:ext uri="{BB962C8B-B14F-4D97-AF65-F5344CB8AC3E}">
        <p14:creationId xmlns:p14="http://schemas.microsoft.com/office/powerpoint/2010/main" val="4419300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14671</TotalTime>
  <Words>2980</Words>
  <Application>Microsoft Office PowerPoint</Application>
  <PresentationFormat>Custom</PresentationFormat>
  <Paragraphs>397</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Syed O. Hasan</dc:creator>
  <cp:lastModifiedBy>Annadale, Selene R. (GSFC-428.0)[ASRC FEDERAL SYSTEM SOLUTIONS]</cp:lastModifiedBy>
  <cp:revision>278</cp:revision>
  <cp:lastPrinted>2016-10-26T18:53:44Z</cp:lastPrinted>
  <dcterms:created xsi:type="dcterms:W3CDTF">2015-10-29T19:03:07Z</dcterms:created>
  <dcterms:modified xsi:type="dcterms:W3CDTF">2021-03-30T22:42:38Z</dcterms:modified>
</cp:coreProperties>
</file>