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4"/>
  </p:sldMasterIdLst>
  <p:notesMasterIdLst>
    <p:notesMasterId r:id="rId13"/>
  </p:notesMasterIdLst>
  <p:handoutMasterIdLst>
    <p:handoutMasterId r:id="rId14"/>
  </p:handoutMasterIdLst>
  <p:sldIdLst>
    <p:sldId id="1264" r:id="rId5"/>
    <p:sldId id="1300" r:id="rId6"/>
    <p:sldId id="1266" r:id="rId7"/>
    <p:sldId id="1297" r:id="rId8"/>
    <p:sldId id="327" r:id="rId9"/>
    <p:sldId id="1302" r:id="rId10"/>
    <p:sldId id="1298" r:id="rId11"/>
    <p:sldId id="1301" r:id="rId12"/>
  </p:sldIdLst>
  <p:sldSz cx="9144000" cy="5143500" type="screen16x9"/>
  <p:notesSz cx="6985000" cy="9283700"/>
  <p:defaultTextStyle>
    <a:defPPr>
      <a:defRPr lang="en-US"/>
    </a:defPPr>
    <a:lvl1pPr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56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28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00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7213" indent="1588" algn="l" defTabSz="912813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087" userDrawn="1">
          <p15:clr>
            <a:srgbClr val="A4A3A4"/>
          </p15:clr>
        </p15:guide>
        <p15:guide id="4" orient="horz" pos="17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ngland, Dwight (MSFC-EV43)" initials="ED(" lastIdx="1" clrIdx="0">
    <p:extLst>
      <p:ext uri="{19B8F6BF-5375-455C-9EA6-DF929625EA0E}">
        <p15:presenceInfo xmlns:p15="http://schemas.microsoft.com/office/powerpoint/2012/main" userId="S-1-5-21-330711430-3775241029-4075259233-6118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C00E9"/>
    <a:srgbClr val="000000"/>
    <a:srgbClr val="94CE58"/>
    <a:srgbClr val="DC6115"/>
    <a:srgbClr val="D14B12"/>
    <a:srgbClr val="342D25"/>
    <a:srgbClr val="CE4B1C"/>
    <a:srgbClr val="362F25"/>
    <a:srgbClr val="4840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12" autoAdjust="0"/>
    <p:restoredTop sz="94093" autoAdjust="0"/>
  </p:normalViewPr>
  <p:slideViewPr>
    <p:cSldViewPr snapToGrid="0">
      <p:cViewPr varScale="1">
        <p:scale>
          <a:sx n="171" d="100"/>
          <a:sy n="171" d="100"/>
        </p:scale>
        <p:origin x="696" y="176"/>
      </p:cViewPr>
      <p:guideLst>
        <p:guide orient="horz" pos="1620"/>
        <p:guide pos="2880"/>
        <p:guide orient="horz" pos="2087"/>
        <p:guide orient="horz" pos="17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1" d="100"/>
        <a:sy n="201" d="100"/>
      </p:scale>
      <p:origin x="0" y="0"/>
    </p:cViewPr>
  </p:sorterViewPr>
  <p:notesViewPr>
    <p:cSldViewPr snapToGrid="0">
      <p:cViewPr varScale="1">
        <p:scale>
          <a:sx n="96" d="100"/>
          <a:sy n="96" d="100"/>
        </p:scale>
        <p:origin x="352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27466" cy="464503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 defTabSz="911877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>
              <a:latin typeface="Arial Regular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5953" y="0"/>
            <a:ext cx="3027466" cy="464503"/>
          </a:xfrm>
          <a:prstGeom prst="rect">
            <a:avLst/>
          </a:prstGeom>
        </p:spPr>
        <p:txBody>
          <a:bodyPr vert="horz" wrap="square" lIns="92953" tIns="46477" rIns="92953" bIns="4647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2C7921DD-AAE5-4092-8349-EACC69FDEFDB}" type="datetimeFigureOut">
              <a:rPr lang="en-US" altLang="en-US">
                <a:latin typeface="Arial Regular"/>
              </a:rPr>
              <a:pPr/>
              <a:t>4/1/21</a:t>
            </a:fld>
            <a:endParaRPr lang="en-US" altLang="en-US">
              <a:latin typeface="Arial Regular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17612"/>
            <a:ext cx="3027466" cy="464503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 defTabSz="911877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>
              <a:latin typeface="Arial Regular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5953" y="8817612"/>
            <a:ext cx="3027466" cy="464503"/>
          </a:xfrm>
          <a:prstGeom prst="rect">
            <a:avLst/>
          </a:prstGeom>
        </p:spPr>
        <p:txBody>
          <a:bodyPr vert="horz" wrap="square" lIns="92953" tIns="46477" rIns="92953" bIns="4647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F29E17E4-00F5-479B-BD26-147F041D5C11}" type="slidenum">
              <a:rPr lang="en-US" altLang="en-US">
                <a:latin typeface="Arial Regular"/>
              </a:rPr>
              <a:pPr/>
              <a:t>‹#›</a:t>
            </a:fld>
            <a:endParaRPr lang="en-US" altLang="en-US">
              <a:latin typeface="Arial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4444197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27466" cy="464503"/>
          </a:xfrm>
          <a:prstGeom prst="rect">
            <a:avLst/>
          </a:prstGeom>
        </p:spPr>
        <p:txBody>
          <a:bodyPr vert="horz" lIns="92953" tIns="46477" rIns="92953" bIns="46477" rtlCol="0"/>
          <a:lstStyle>
            <a:lvl1pPr algn="l" defTabSz="911877" fontAlgn="auto">
              <a:spcBef>
                <a:spcPts val="0"/>
              </a:spcBef>
              <a:spcAft>
                <a:spcPts val="0"/>
              </a:spcAft>
              <a:defRPr sz="1200" b="0" i="0" dirty="0">
                <a:latin typeface="Arial Regular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5953" y="0"/>
            <a:ext cx="3027466" cy="464503"/>
          </a:xfrm>
          <a:prstGeom prst="rect">
            <a:avLst/>
          </a:prstGeom>
        </p:spPr>
        <p:txBody>
          <a:bodyPr vert="horz" wrap="square" lIns="92953" tIns="46477" rIns="92953" bIns="46477" numCol="1" anchor="t" anchorCtr="0" compatLnSpc="1">
            <a:prstTxWarp prst="textNoShape">
              <a:avLst/>
            </a:prstTxWarp>
          </a:bodyPr>
          <a:lstStyle>
            <a:lvl1pPr algn="r">
              <a:defRPr sz="1200" b="0" i="0">
                <a:latin typeface="Arial Regular"/>
              </a:defRPr>
            </a:lvl1pPr>
          </a:lstStyle>
          <a:p>
            <a:fld id="{DEA0C338-0A8D-42BD-B66C-CF13AD5FC728}" type="datetimeFigureOut">
              <a:rPr lang="en-US" altLang="en-US" smtClean="0"/>
              <a:pPr/>
              <a:t>4/1/21</a:t>
            </a:fld>
            <a:endParaRPr lang="en-US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8463" y="695325"/>
            <a:ext cx="6188075" cy="3481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3" tIns="46477" rIns="92953" bIns="4647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9133" y="4410392"/>
            <a:ext cx="5586735" cy="4177348"/>
          </a:xfrm>
          <a:prstGeom prst="rect">
            <a:avLst/>
          </a:prstGeom>
        </p:spPr>
        <p:txBody>
          <a:bodyPr vert="horz" lIns="92953" tIns="46477" rIns="92953" bIns="46477" rtlCol="0"/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17612"/>
            <a:ext cx="3027466" cy="464503"/>
          </a:xfrm>
          <a:prstGeom prst="rect">
            <a:avLst/>
          </a:prstGeom>
        </p:spPr>
        <p:txBody>
          <a:bodyPr vert="horz" lIns="92953" tIns="46477" rIns="92953" bIns="46477" rtlCol="0" anchor="b"/>
          <a:lstStyle>
            <a:lvl1pPr algn="l" defTabSz="911877" fontAlgn="auto">
              <a:spcBef>
                <a:spcPts val="0"/>
              </a:spcBef>
              <a:spcAft>
                <a:spcPts val="0"/>
              </a:spcAft>
              <a:defRPr sz="1200" b="0" i="0" dirty="0">
                <a:latin typeface="Arial Regular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5953" y="8817612"/>
            <a:ext cx="3027466" cy="464503"/>
          </a:xfrm>
          <a:prstGeom prst="rect">
            <a:avLst/>
          </a:prstGeom>
        </p:spPr>
        <p:txBody>
          <a:bodyPr vert="horz" wrap="square" lIns="92953" tIns="46477" rIns="92953" bIns="46477" numCol="1" anchor="b" anchorCtr="0" compatLnSpc="1">
            <a:prstTxWarp prst="textNoShape">
              <a:avLst/>
            </a:prstTxWarp>
          </a:bodyPr>
          <a:lstStyle>
            <a:lvl1pPr algn="r">
              <a:defRPr sz="1200" b="0" i="0">
                <a:latin typeface="Arial Regular"/>
              </a:defRPr>
            </a:lvl1pPr>
          </a:lstStyle>
          <a:p>
            <a:fld id="{DEA0D56B-D0D4-43EF-9403-963A0EE0895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969533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5613" rtl="0" fontAlgn="base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Arial Regular"/>
        <a:ea typeface="MS PGothic" panose="020B0600070205080204" pitchFamily="34" charset="-128"/>
        <a:cs typeface="+mn-cs"/>
      </a:defRPr>
    </a:lvl1pPr>
    <a:lvl2pPr marL="455613" algn="l" defTabSz="455613" rtl="0" fontAlgn="base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Arial Regular"/>
        <a:ea typeface="MS PGothic" panose="020B0600070205080204" pitchFamily="34" charset="-128"/>
        <a:cs typeface="+mn-cs"/>
      </a:defRPr>
    </a:lvl2pPr>
    <a:lvl3pPr marL="912813" algn="l" defTabSz="455613" rtl="0" fontAlgn="base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Arial Regular"/>
        <a:ea typeface="MS PGothic" panose="020B0600070205080204" pitchFamily="34" charset="-128"/>
        <a:cs typeface="+mn-cs"/>
      </a:defRPr>
    </a:lvl3pPr>
    <a:lvl4pPr marL="1370013" algn="l" defTabSz="455613" rtl="0" fontAlgn="base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Arial Regular"/>
        <a:ea typeface="MS PGothic" panose="020B0600070205080204" pitchFamily="34" charset="-128"/>
        <a:cs typeface="+mn-cs"/>
      </a:defRPr>
    </a:lvl4pPr>
    <a:lvl5pPr marL="1827213" algn="l" defTabSz="455613" rtl="0" fontAlgn="base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Arial Regular"/>
        <a:ea typeface="MS PGothic" panose="020B0600070205080204" pitchFamily="34" charset="-128"/>
        <a:cs typeface="+mn-cs"/>
      </a:defRPr>
    </a:lvl5pPr>
    <a:lvl6pPr marL="2285181" algn="l" defTabSz="4570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219" algn="l" defTabSz="4570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252" algn="l" defTabSz="4570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291" algn="l" defTabSz="45703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A0D56B-D0D4-43EF-9403-963A0EE0895A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269212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SLS Slide Master Aug 20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00AAAC3-8F78-1C4C-B959-8C6F368DC1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5" name="TextBox 7"/>
          <p:cNvSpPr txBox="1">
            <a:spLocks noChangeArrowheads="1"/>
          </p:cNvSpPr>
          <p:nvPr/>
        </p:nvSpPr>
        <p:spPr bwMode="auto">
          <a:xfrm>
            <a:off x="1178620" y="2136637"/>
            <a:ext cx="7863043" cy="791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4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EV01</a:t>
            </a:r>
          </a:p>
        </p:txBody>
      </p:sp>
      <p:sp>
        <p:nvSpPr>
          <p:cNvPr id="41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634592" y="3330358"/>
            <a:ext cx="4377668" cy="371084"/>
          </a:xfrm>
          <a:prstGeom prst="rect">
            <a:avLst/>
          </a:prstGeom>
        </p:spPr>
        <p:txBody>
          <a:bodyPr vert="horz" anchor="ctr"/>
          <a:lstStyle>
            <a:lvl1pPr marL="0" indent="0" algn="r">
              <a:lnSpc>
                <a:spcPct val="100000"/>
              </a:lnSpc>
              <a:buNone/>
              <a:defRPr sz="2200" b="0" i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Arial Regular"/>
                <a:cs typeface="Arial Regular"/>
              </a:defRPr>
            </a:lvl1pPr>
            <a:lvl2pPr marL="338018" indent="0">
              <a:buNone/>
              <a:defRPr/>
            </a:lvl2pPr>
            <a:lvl3pPr marL="566534" indent="0">
              <a:buNone/>
              <a:defRPr/>
            </a:lvl3pPr>
            <a:lvl4pPr marL="739512" indent="0">
              <a:buNone/>
              <a:defRPr/>
            </a:lvl4pPr>
            <a:lvl5pPr marL="922009" indent="0">
              <a:buNone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2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4441357" y="3803008"/>
            <a:ext cx="4563311" cy="954107"/>
          </a:xfrm>
          <a:prstGeom prst="rect">
            <a:avLst/>
          </a:prstGeom>
        </p:spPr>
        <p:txBody>
          <a:bodyPr vert="horz" wrap="square" anchor="b">
            <a:spAutoFit/>
          </a:bodyPr>
          <a:lstStyle>
            <a:lvl1pPr marL="0" indent="0" algn="r">
              <a:buFontTx/>
              <a:buNone/>
              <a:defRPr sz="2400" b="0" i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Arial Regular"/>
                <a:cs typeface="Arial Regular"/>
              </a:defRPr>
            </a:lvl1pPr>
            <a:lvl2pPr marL="338137" indent="0" algn="r">
              <a:buNone/>
              <a:defRPr sz="1600" b="0" i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Arial Regular"/>
                <a:cs typeface="Arial Regular"/>
              </a:defRPr>
            </a:lvl2pPr>
          </a:lstStyle>
          <a:p>
            <a:pPr lvl="0"/>
            <a:r>
              <a:rPr lang="en-US" dirty="0"/>
              <a:t>Click to edit Name</a:t>
            </a:r>
          </a:p>
          <a:p>
            <a:pPr lvl="1"/>
            <a:r>
              <a:rPr lang="en-US" dirty="0"/>
              <a:t>Second level</a:t>
            </a:r>
          </a:p>
          <a:p>
            <a:pPr lvl="1"/>
            <a:r>
              <a:rPr lang="en-US" dirty="0"/>
              <a:t>Third level</a:t>
            </a:r>
          </a:p>
        </p:txBody>
      </p:sp>
      <p:sp>
        <p:nvSpPr>
          <p:cNvPr id="43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5862579" y="2893105"/>
            <a:ext cx="314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 algn="r">
              <a:buFontTx/>
              <a:buNone/>
              <a:defRPr lang="en-US" sz="1400" b="0" i="0" kern="12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Arial Regular"/>
                <a:cs typeface="Arial Regular"/>
              </a:defRPr>
            </a:lvl1pPr>
            <a:lvl2pPr>
              <a:defRPr lang="en-US" sz="1800" kern="1200" smtClean="0">
                <a:solidFill>
                  <a:schemeClr val="tx1"/>
                </a:solidFill>
                <a:ea typeface="+mn-ea"/>
                <a:cs typeface="+mn-cs"/>
              </a:defRPr>
            </a:lvl2pPr>
            <a:lvl3pPr>
              <a:defRPr lang="en-US" sz="1800" kern="1200" smtClean="0">
                <a:solidFill>
                  <a:schemeClr val="tx1"/>
                </a:solidFill>
                <a:ea typeface="+mn-ea"/>
                <a:cs typeface="+mn-cs"/>
              </a:defRPr>
            </a:lvl3pPr>
            <a:lvl4pPr>
              <a:defRPr lang="en-US" sz="1800" kern="1200" smtClean="0">
                <a:solidFill>
                  <a:schemeClr val="tx1"/>
                </a:solidFill>
                <a:ea typeface="+mn-ea"/>
                <a:cs typeface="+mn-cs"/>
              </a:defRPr>
            </a:lvl4pPr>
            <a:lvl5pPr>
              <a:defRPr lang="en-US" sz="1800" kern="1200">
                <a:solidFill>
                  <a:schemeClr val="tx1"/>
                </a:solidFill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1" name="Pictur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256103" y="194138"/>
            <a:ext cx="774192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8"/>
          <p:cNvSpPr>
            <a:spLocks noChangeArrowheads="1"/>
          </p:cNvSpPr>
          <p:nvPr userDrawn="1"/>
        </p:nvSpPr>
        <p:spPr bwMode="auto">
          <a:xfrm>
            <a:off x="117475" y="360313"/>
            <a:ext cx="2205038" cy="153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45697" rIns="91395" bIns="0">
            <a:spAutoFit/>
          </a:bodyPr>
          <a:lstStyle/>
          <a:p>
            <a:r>
              <a:rPr lang="en-US" sz="700">
                <a:solidFill>
                  <a:srgbClr val="F8F8F8"/>
                </a:solidFill>
              </a:rPr>
              <a:t>National Aeronautics and Space Administration </a:t>
            </a:r>
            <a:endParaRPr lang="en-US">
              <a:solidFill>
                <a:srgbClr val="F8F8F8"/>
              </a:solidFill>
            </a:endParaRPr>
          </a:p>
        </p:txBody>
      </p:sp>
      <p:sp>
        <p:nvSpPr>
          <p:cNvPr id="18" name="TextBox 14"/>
          <p:cNvSpPr txBox="1">
            <a:spLocks noChangeArrowheads="1"/>
          </p:cNvSpPr>
          <p:nvPr userDrawn="1"/>
        </p:nvSpPr>
        <p:spPr bwMode="auto">
          <a:xfrm>
            <a:off x="7391400" y="2118100"/>
            <a:ext cx="173637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128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000">
                <a:solidFill>
                  <a:srgbClr val="FFFFFF"/>
                </a:solidFill>
              </a:rPr>
              <a:t>5 . . . 4 . . . 3 . . . 2 . . . 1 . . .</a:t>
            </a:r>
          </a:p>
        </p:txBody>
      </p:sp>
    </p:spTree>
    <p:extLst>
      <p:ext uri="{BB962C8B-B14F-4D97-AF65-F5344CB8AC3E}">
        <p14:creationId xmlns:p14="http://schemas.microsoft.com/office/powerpoint/2010/main" val="19891070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3" orient="horz" pos="288" userDrawn="1">
          <p15:clr>
            <a:srgbClr val="FBAE40"/>
          </p15:clr>
        </p15:guide>
        <p15:guide id="4" pos="2880" userDrawn="1">
          <p15:clr>
            <a:srgbClr val="FBAE40"/>
          </p15:clr>
        </p15:guide>
        <p15:guide id="5" pos="561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20221" y="1"/>
            <a:ext cx="8295154" cy="636614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>
            <a:lvl1pPr>
              <a:defRPr b="0" i="0">
                <a:latin typeface="Arial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128" y="5028916"/>
            <a:ext cx="1597492" cy="126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697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sz="525" b="0" i="0" smtClean="0">
                <a:solidFill>
                  <a:schemeClr val="bg2"/>
                </a:solidFill>
                <a:latin typeface="Arial" charset="0"/>
                <a:cs typeface="Arial" charset="0"/>
              </a:defRPr>
            </a:lvl1pPr>
          </a:lstStyle>
          <a:p>
            <a:fld id="{1DB06A72-4B32-4526-9F26-DEE0842B4C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3"/>
          <p:cNvSpPr>
            <a:spLocks noGrp="1"/>
          </p:cNvSpPr>
          <p:nvPr>
            <p:ph sz="quarter" idx="10"/>
          </p:nvPr>
        </p:nvSpPr>
        <p:spPr>
          <a:xfrm>
            <a:off x="493713" y="789385"/>
            <a:ext cx="8253412" cy="4054078"/>
          </a:xfrm>
          <a:prstGeom prst="rect">
            <a:avLst/>
          </a:prstGeom>
        </p:spPr>
        <p:txBody>
          <a:bodyPr/>
          <a:lstStyle>
            <a:lvl1pPr marL="129779" indent="-129779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1pPr>
            <a:lvl2pPr marL="383381" indent="-129779">
              <a:buClr>
                <a:schemeClr val="accent2"/>
              </a:buClr>
              <a:buFont typeface="Century Gothic" panose="020B0502020202020204" pitchFamily="34" charset="0"/>
              <a:buChar char="–"/>
              <a:defRPr>
                <a:latin typeface="+mn-lt"/>
              </a:defRPr>
            </a:lvl2pPr>
            <a:lvl3pPr marL="509404" indent="-84503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3pPr>
            <a:lvl4pPr marL="639137" indent="-84503">
              <a:buClr>
                <a:schemeClr val="accent2"/>
              </a:buClr>
              <a:buFont typeface="Century Gothic" panose="020B0502020202020204" pitchFamily="34" charset="0"/>
              <a:buChar char="–"/>
              <a:defRPr>
                <a:latin typeface="+mn-lt"/>
              </a:defRPr>
            </a:lvl4pPr>
            <a:lvl5pPr marL="779582" indent="-88075">
              <a:buClr>
                <a:schemeClr val="accent2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775343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8077200" cy="557213"/>
          </a:xfrm>
        </p:spPr>
        <p:txBody>
          <a:bodyPr/>
          <a:lstStyle>
            <a:lvl1pPr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7C384-89D6-8141-B091-9776852F31EF}" type="slidenum">
              <a:rPr lang="en-US" altLang="x-none"/>
              <a:pPr>
                <a:defRPr/>
              </a:pPr>
              <a:t>‹#›</a:t>
            </a:fld>
            <a:endParaRPr lang="en-US" altLang="x-none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342900">
              <a:defRPr>
                <a:latin typeface="Calibri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529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8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nternal No Bot Bar Slide.jpg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41"/>
            <a:ext cx="9144000" cy="5142356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48846" y="20319"/>
            <a:ext cx="8295154" cy="61629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839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24128" y="5028916"/>
            <a:ext cx="1597492" cy="153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697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sz="700" smtClean="0">
                <a:solidFill>
                  <a:schemeClr val="bg2"/>
                </a:solidFill>
                <a:latin typeface="+mj-lt"/>
                <a:cs typeface="Arial" charset="0"/>
              </a:defRPr>
            </a:lvl1pPr>
          </a:lstStyle>
          <a:p>
            <a:r>
              <a:rPr lang="en-US" altLang="en-US" dirty="0"/>
              <a:t>.</a:t>
            </a:r>
            <a:fld id="{C4961C3E-E491-4178-9B50-C7E0FC0B8D1C}" type="slidenum">
              <a:rPr lang="en-US" altLang="en-US" smtClean="0">
                <a:cs typeface="+mn-cs"/>
              </a:rPr>
              <a:pPr/>
              <a:t>‹#›</a:t>
            </a:fld>
            <a:endParaRPr lang="en-US" altLang="en-US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8182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816" r:id="rId2"/>
    <p:sldLayoutId id="2147483817" r:id="rId3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0" i="0">
          <a:solidFill>
            <a:srgbClr val="FFFFFF"/>
          </a:solidFill>
          <a:effectLst/>
          <a:latin typeface="Arial Regular"/>
          <a:ea typeface="ＭＳ Ｐゴシック" pitchFamily="-108" charset="-128"/>
          <a:cs typeface="Arial Regular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AEAEA"/>
          </a:solidFill>
          <a:latin typeface="Arial Narrow" charset="0"/>
          <a:ea typeface="ＭＳ Ｐゴシック" pitchFamily="-108" charset="-128"/>
          <a:cs typeface="ＭＳ Ｐゴシック" pitchFamily="-108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AEAEA"/>
          </a:solidFill>
          <a:latin typeface="Arial Narrow" charset="0"/>
          <a:ea typeface="ＭＳ Ｐゴシック" pitchFamily="-108" charset="-128"/>
          <a:cs typeface="ＭＳ Ｐゴシック" pitchFamily="-108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AEAEA"/>
          </a:solidFill>
          <a:latin typeface="Arial Narrow" charset="0"/>
          <a:ea typeface="ＭＳ Ｐゴシック" pitchFamily="-108" charset="-128"/>
          <a:cs typeface="ＭＳ Ｐゴシック" pitchFamily="-108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rgbClr val="EAEAEA"/>
          </a:solidFill>
          <a:latin typeface="Arial Narrow" charset="0"/>
          <a:ea typeface="ＭＳ Ｐゴシック" pitchFamily="-108" charset="-128"/>
          <a:cs typeface="ＭＳ Ｐゴシック" pitchFamily="-108" charset="-128"/>
        </a:defRPr>
      </a:lvl5pPr>
      <a:lvl6pPr marL="410144" algn="l" defTabSz="914279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08" charset="0"/>
        </a:defRPr>
      </a:lvl6pPr>
      <a:lvl7pPr marL="820289" algn="l" defTabSz="914279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08" charset="0"/>
        </a:defRPr>
      </a:lvl7pPr>
      <a:lvl8pPr marL="1230433" algn="l" defTabSz="914279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08" charset="0"/>
        </a:defRPr>
      </a:lvl8pPr>
      <a:lvl9pPr marL="1640577" algn="l" defTabSz="914279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08" charset="0"/>
        </a:defRPr>
      </a:lvl9pPr>
    </p:titleStyle>
    <p:bodyStyle>
      <a:lvl1pPr marL="338017" indent="-338017" algn="l" rtl="0" eaLnBrk="1" fontAlgn="base" hangingPunct="1">
        <a:lnSpc>
          <a:spcPct val="100000"/>
        </a:lnSpc>
        <a:spcBef>
          <a:spcPct val="0"/>
        </a:spcBef>
        <a:spcAft>
          <a:spcPts val="0"/>
        </a:spcAft>
        <a:buClrTx/>
        <a:buSzPct val="100000"/>
        <a:buFont typeface="Wingdings" charset="2"/>
        <a:buChar char="u"/>
        <a:tabLst/>
        <a:defRPr sz="2000" b="1">
          <a:solidFill>
            <a:schemeClr val="bg2"/>
          </a:solidFill>
          <a:latin typeface="+mn-lt"/>
          <a:ea typeface="ＭＳ Ｐゴシック" pitchFamily="-108" charset="-128"/>
          <a:cs typeface="ＭＳ Ｐゴシック" charset="-128"/>
        </a:defRPr>
      </a:lvl1pPr>
      <a:lvl2pPr marL="455451" indent="-117433" algn="l" rtl="0" eaLnBrk="1" fontAlgn="base" hangingPunct="1">
        <a:lnSpc>
          <a:spcPct val="100000"/>
        </a:lnSpc>
        <a:spcBef>
          <a:spcPct val="0"/>
        </a:spcBef>
        <a:spcAft>
          <a:spcPts val="0"/>
        </a:spcAft>
        <a:buClrTx/>
        <a:buFont typeface="Arial" charset="0"/>
        <a:buChar char="•"/>
        <a:defRPr b="0">
          <a:solidFill>
            <a:schemeClr val="bg2"/>
          </a:solidFill>
          <a:latin typeface="+mn-lt"/>
          <a:ea typeface="ＭＳ Ｐゴシック" charset="0"/>
          <a:cs typeface="Arial Narrow"/>
        </a:defRPr>
      </a:lvl2pPr>
      <a:lvl3pPr marL="679205" indent="-112671" algn="l" rtl="0" eaLnBrk="1" fontAlgn="base" hangingPunct="1">
        <a:lnSpc>
          <a:spcPct val="100000"/>
        </a:lnSpc>
        <a:spcBef>
          <a:spcPct val="0"/>
        </a:spcBef>
        <a:spcAft>
          <a:spcPts val="0"/>
        </a:spcAft>
        <a:buClrTx/>
        <a:buSzPct val="90000"/>
        <a:buFont typeface="Lucida Grande"/>
        <a:buChar char="‒"/>
        <a:tabLst/>
        <a:defRPr sz="1600">
          <a:solidFill>
            <a:schemeClr val="bg2"/>
          </a:solidFill>
          <a:latin typeface="+mn-lt"/>
          <a:ea typeface="Arial Narrow" pitchFamily="-112" charset="0"/>
          <a:cs typeface="Arial Narrow"/>
        </a:defRPr>
      </a:lvl3pPr>
      <a:lvl4pPr marL="852183" indent="-112671" algn="l" rtl="0" eaLnBrk="1" fontAlgn="base" hangingPunct="1">
        <a:lnSpc>
          <a:spcPct val="100000"/>
        </a:lnSpc>
        <a:spcBef>
          <a:spcPct val="0"/>
        </a:spcBef>
        <a:spcAft>
          <a:spcPts val="0"/>
        </a:spcAft>
        <a:buClrTx/>
        <a:buFont typeface="Arial" charset="0"/>
        <a:buChar char="•"/>
        <a:defRPr sz="1400">
          <a:solidFill>
            <a:schemeClr val="bg2"/>
          </a:solidFill>
          <a:latin typeface="+mn-lt"/>
          <a:ea typeface="Arial Narrow" pitchFamily="-112" charset="0"/>
          <a:cs typeface="Arial Narrow"/>
        </a:defRPr>
      </a:lvl4pPr>
      <a:lvl5pPr marL="1039442" indent="-117433" algn="l" rtl="0" eaLnBrk="1" fontAlgn="base" hangingPunct="1">
        <a:lnSpc>
          <a:spcPct val="100000"/>
        </a:lnSpc>
        <a:spcBef>
          <a:spcPct val="0"/>
        </a:spcBef>
        <a:spcAft>
          <a:spcPts val="0"/>
        </a:spcAft>
        <a:buClrTx/>
        <a:buFont typeface="Lucida Grande"/>
        <a:buChar char="‒"/>
        <a:defRPr sz="1200">
          <a:solidFill>
            <a:schemeClr val="bg2"/>
          </a:solidFill>
          <a:latin typeface="+mn-lt"/>
          <a:ea typeface="Arial Narrow" pitchFamily="-112" charset="0"/>
          <a:cs typeface="Arial Narrow"/>
        </a:defRPr>
      </a:lvl5pPr>
      <a:lvl6pPr marL="2466564" indent="-227856" algn="l" defTabSz="914279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08" charset="-128"/>
        </a:defRPr>
      </a:lvl6pPr>
      <a:lvl7pPr marL="2876707" indent="-227856" algn="l" defTabSz="914279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08" charset="-128"/>
        </a:defRPr>
      </a:lvl7pPr>
      <a:lvl8pPr marL="3286853" indent="-227856" algn="l" defTabSz="914279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08" charset="-128"/>
        </a:defRPr>
      </a:lvl8pPr>
      <a:lvl9pPr marL="3696997" indent="-227856" algn="l" defTabSz="914279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08" charset="-128"/>
        </a:defRPr>
      </a:lvl9pPr>
    </p:bodyStyle>
    <p:otherStyle>
      <a:defPPr>
        <a:defRPr lang="en-US"/>
      </a:defPPr>
      <a:lvl1pPr marL="0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0144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0289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0433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0577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0721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0866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1010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81154" algn="l" defTabSz="410144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18" Type="http://schemas.openxmlformats.org/officeDocument/2006/relationships/image" Target="../media/image18.emf"/><Relationship Id="rId3" Type="http://schemas.openxmlformats.org/officeDocument/2006/relationships/image" Target="../media/image5.jpeg"/><Relationship Id="rId21" Type="http://schemas.openxmlformats.org/officeDocument/2006/relationships/image" Target="../media/image21.png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1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6.jpeg"/><Relationship Id="rId20" Type="http://schemas.openxmlformats.org/officeDocument/2006/relationships/image" Target="../media/image20.jpeg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gif"/><Relationship Id="rId11" Type="http://schemas.openxmlformats.org/officeDocument/2006/relationships/image" Target="../media/image13.png"/><Relationship Id="rId5" Type="http://schemas.openxmlformats.org/officeDocument/2006/relationships/image" Target="../media/image7.emf"/><Relationship Id="rId15" Type="http://schemas.openxmlformats.org/officeDocument/2006/relationships/image" Target="../media/image4.png"/><Relationship Id="rId23" Type="http://schemas.openxmlformats.org/officeDocument/2006/relationships/image" Target="../media/image23.jpeg"/><Relationship Id="rId10" Type="http://schemas.openxmlformats.org/officeDocument/2006/relationships/image" Target="../media/image12.png"/><Relationship Id="rId19" Type="http://schemas.openxmlformats.org/officeDocument/2006/relationships/image" Target="../media/image19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Relationship Id="rId14" Type="http://schemas.openxmlformats.org/officeDocument/2006/relationships/oleObject" Target="../embeddings/oleObject1.bin"/><Relationship Id="rId22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jpeg"/><Relationship Id="rId18" Type="http://schemas.openxmlformats.org/officeDocument/2006/relationships/image" Target="../media/image38.png"/><Relationship Id="rId3" Type="http://schemas.microsoft.com/office/2007/relationships/hdphoto" Target="../media/hdphoto1.wdp"/><Relationship Id="rId21" Type="http://schemas.openxmlformats.org/officeDocument/2006/relationships/image" Target="../media/image41.jpeg"/><Relationship Id="rId7" Type="http://schemas.openxmlformats.org/officeDocument/2006/relationships/image" Target="../media/image28.png"/><Relationship Id="rId12" Type="http://schemas.microsoft.com/office/2007/relationships/hdphoto" Target="../media/hdphoto2.wdp"/><Relationship Id="rId17" Type="http://schemas.openxmlformats.org/officeDocument/2006/relationships/image" Target="../media/image37.png"/><Relationship Id="rId2" Type="http://schemas.openxmlformats.org/officeDocument/2006/relationships/image" Target="../media/image24.png"/><Relationship Id="rId16" Type="http://schemas.openxmlformats.org/officeDocument/2006/relationships/image" Target="../media/image36.png"/><Relationship Id="rId20" Type="http://schemas.openxmlformats.org/officeDocument/2006/relationships/image" Target="../media/image4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24" Type="http://schemas.openxmlformats.org/officeDocument/2006/relationships/image" Target="../media/image44.png"/><Relationship Id="rId5" Type="http://schemas.openxmlformats.org/officeDocument/2006/relationships/image" Target="../media/image26.png"/><Relationship Id="rId15" Type="http://schemas.openxmlformats.org/officeDocument/2006/relationships/image" Target="../media/image35.png"/><Relationship Id="rId23" Type="http://schemas.openxmlformats.org/officeDocument/2006/relationships/image" Target="../media/image43.jpg"/><Relationship Id="rId10" Type="http://schemas.openxmlformats.org/officeDocument/2006/relationships/image" Target="../media/image31.png"/><Relationship Id="rId19" Type="http://schemas.openxmlformats.org/officeDocument/2006/relationships/image" Target="../media/image39.png"/><Relationship Id="rId4" Type="http://schemas.openxmlformats.org/officeDocument/2006/relationships/image" Target="../media/image25.jpeg"/><Relationship Id="rId9" Type="http://schemas.openxmlformats.org/officeDocument/2006/relationships/image" Target="../media/image30.png"/><Relationship Id="rId14" Type="http://schemas.openxmlformats.org/officeDocument/2006/relationships/image" Target="../media/image34.png"/><Relationship Id="rId22" Type="http://schemas.openxmlformats.org/officeDocument/2006/relationships/image" Target="../media/image4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chad.a.summers@nasa.gov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7343367" y="4577136"/>
            <a:ext cx="1639395" cy="400110"/>
          </a:xfrm>
        </p:spPr>
        <p:txBody>
          <a:bodyPr/>
          <a:lstStyle/>
          <a:p>
            <a:r>
              <a:rPr lang="en-US" sz="2000" dirty="0"/>
              <a:t>4/6/2021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B832F99B-FF75-D542-8444-02414C1C8BEA}"/>
              </a:ext>
            </a:extLst>
          </p:cNvPr>
          <p:cNvSpPr txBox="1">
            <a:spLocks/>
          </p:cNvSpPr>
          <p:nvPr/>
        </p:nvSpPr>
        <p:spPr>
          <a:xfrm>
            <a:off x="304800" y="1446716"/>
            <a:ext cx="8677962" cy="2315387"/>
          </a:xfrm>
          <a:prstGeom prst="rect">
            <a:avLst/>
          </a:prstGeom>
        </p:spPr>
        <p:txBody>
          <a:bodyPr vert="horz" anchor="ctr"/>
          <a:lstStyle>
            <a:lvl1pPr marL="0" indent="0" algn="r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Wingdings" charset="2"/>
              <a:buNone/>
              <a:tabLst/>
              <a:defRPr sz="2200" b="0" i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egular"/>
                <a:ea typeface="Arial Regular"/>
                <a:cs typeface="Arial Regular"/>
              </a:defRPr>
            </a:lvl1pPr>
            <a:lvl2pPr marL="338018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Font typeface="Arial" charset="0"/>
              <a:buNone/>
              <a:defRPr b="0">
                <a:solidFill>
                  <a:schemeClr val="bg2"/>
                </a:solidFill>
                <a:latin typeface="+mn-lt"/>
                <a:ea typeface="ＭＳ Ｐゴシック" charset="0"/>
                <a:cs typeface="Arial Narrow"/>
              </a:defRPr>
            </a:lvl2pPr>
            <a:lvl3pPr marL="566534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90000"/>
              <a:buFont typeface="Lucida Grande"/>
              <a:buNone/>
              <a:tabLst/>
              <a:defRPr sz="1600">
                <a:solidFill>
                  <a:schemeClr val="bg2"/>
                </a:solidFill>
                <a:latin typeface="+mn-lt"/>
                <a:ea typeface="Arial Narrow" pitchFamily="-112" charset="0"/>
                <a:cs typeface="Arial Narrow"/>
              </a:defRPr>
            </a:lvl3pPr>
            <a:lvl4pPr marL="739512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Font typeface="Arial" charset="0"/>
              <a:buNone/>
              <a:defRPr sz="1400">
                <a:solidFill>
                  <a:schemeClr val="bg2"/>
                </a:solidFill>
                <a:latin typeface="+mn-lt"/>
                <a:ea typeface="Arial Narrow" pitchFamily="-112" charset="0"/>
                <a:cs typeface="Arial Narrow"/>
              </a:defRPr>
            </a:lvl4pPr>
            <a:lvl5pPr marL="922009" indent="0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Font typeface="Lucida Grande"/>
              <a:buNone/>
              <a:defRPr sz="1200">
                <a:solidFill>
                  <a:schemeClr val="bg2"/>
                </a:solidFill>
                <a:latin typeface="+mn-lt"/>
                <a:ea typeface="Arial Narrow" pitchFamily="-112" charset="0"/>
                <a:cs typeface="Arial Narrow"/>
              </a:defRPr>
            </a:lvl5pPr>
            <a:lvl6pPr marL="2466564" indent="-227856" algn="l" defTabSz="914279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6pPr>
            <a:lvl7pPr marL="2876707" indent="-227856" algn="l" defTabSz="914279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7pPr>
            <a:lvl8pPr marL="3286853" indent="-227856" algn="l" defTabSz="914279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8pPr>
            <a:lvl9pPr marL="3696997" indent="-227856" algn="l" defTabSz="914279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9pPr>
          </a:lstStyle>
          <a:p>
            <a:pPr defTabSz="914400"/>
            <a:r>
              <a:rPr lang="en-US" sz="3200" b="1" kern="0" dirty="0"/>
              <a:t>EV Potential Partnerships with RUAG</a:t>
            </a:r>
          </a:p>
          <a:p>
            <a:pPr defTabSz="914400"/>
            <a:endParaRPr lang="en-US" sz="3200" b="1" kern="0" dirty="0"/>
          </a:p>
          <a:p>
            <a:pPr defTabSz="914400"/>
            <a:endParaRPr lang="en-US" sz="3200" b="1" kern="0" dirty="0"/>
          </a:p>
          <a:p>
            <a:pPr defTabSz="914400"/>
            <a:endParaRPr lang="en-US" sz="3200" b="1" kern="0" dirty="0"/>
          </a:p>
          <a:p>
            <a:pPr defTabSz="914400"/>
            <a:r>
              <a:rPr lang="en-US" sz="2000" b="1" kern="0" dirty="0"/>
              <a:t>Spacecraft &amp; Vehicle Systems Department</a:t>
            </a:r>
          </a:p>
          <a:p>
            <a:pPr defTabSz="914400"/>
            <a:r>
              <a:rPr lang="en-US" sz="2000" b="1" kern="0" dirty="0"/>
              <a:t>Angelia Walker, Director</a:t>
            </a:r>
          </a:p>
          <a:p>
            <a:pPr defTabSz="914400"/>
            <a:r>
              <a:rPr lang="en-US" sz="2000" b="1" kern="0" dirty="0"/>
              <a:t>Paula </a:t>
            </a:r>
            <a:r>
              <a:rPr lang="en-US" sz="2000" b="1" kern="0" dirty="0" err="1"/>
              <a:t>Decesaris</a:t>
            </a:r>
            <a:r>
              <a:rPr lang="en-US" sz="2000" b="1" kern="0" dirty="0"/>
              <a:t>, Deputy Director </a:t>
            </a:r>
          </a:p>
        </p:txBody>
      </p:sp>
    </p:spTree>
    <p:extLst>
      <p:ext uri="{BB962C8B-B14F-4D97-AF65-F5344CB8AC3E}">
        <p14:creationId xmlns:p14="http://schemas.microsoft.com/office/powerpoint/2010/main" val="1988597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EV30 Composites Capabilities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B06A72-4B32-4526-9F26-DEE0842B4C21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545964" y="974838"/>
            <a:ext cx="8253412" cy="4054078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Broad experience base in a variety of aerospace structures from components to fully integrated launch vehicles</a:t>
            </a:r>
          </a:p>
          <a:p>
            <a:r>
              <a:rPr lang="en-US" dirty="0">
                <a:solidFill>
                  <a:schemeClr val="bg1"/>
                </a:solidFill>
              </a:rPr>
              <a:t>Structural design and analysis of large scale metallic and composite structures</a:t>
            </a:r>
          </a:p>
          <a:p>
            <a:r>
              <a:rPr lang="en-US" dirty="0">
                <a:solidFill>
                  <a:schemeClr val="bg1"/>
                </a:solidFill>
              </a:rPr>
              <a:t>Thermal analysis of composite structures and components</a:t>
            </a:r>
          </a:p>
          <a:p>
            <a:r>
              <a:rPr lang="en-US" dirty="0">
                <a:solidFill>
                  <a:schemeClr val="bg1"/>
                </a:solidFill>
              </a:rPr>
              <a:t>Dynamic design optimization (e.g. mass optimization while meeting frequency target)</a:t>
            </a:r>
          </a:p>
          <a:p>
            <a:r>
              <a:rPr lang="en-US" dirty="0">
                <a:solidFill>
                  <a:schemeClr val="bg1"/>
                </a:solidFill>
              </a:rPr>
              <a:t>Acoustic testing of composite panels and measuring vibration response</a:t>
            </a:r>
          </a:p>
          <a:p>
            <a:r>
              <a:rPr lang="en-US" dirty="0">
                <a:solidFill>
                  <a:schemeClr val="bg1"/>
                </a:solidFill>
              </a:rPr>
              <a:t>Pyrotechnic and Non-pyrotechnic separation systems for small and large applications (e.g. Mars Ascent Vehicle, SLS Payload Adaptor)</a:t>
            </a:r>
          </a:p>
          <a:p>
            <a:r>
              <a:rPr lang="en-US" dirty="0">
                <a:solidFill>
                  <a:schemeClr val="bg1"/>
                </a:solidFill>
              </a:rPr>
              <a:t>Transmission of pyro shock in composite structures</a:t>
            </a:r>
          </a:p>
        </p:txBody>
      </p:sp>
    </p:spTree>
    <p:extLst>
      <p:ext uri="{BB962C8B-B14F-4D97-AF65-F5344CB8AC3E}">
        <p14:creationId xmlns:p14="http://schemas.microsoft.com/office/powerpoint/2010/main" val="116505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EV30 Composites Experience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B06A72-4B32-4526-9F26-DEE0842B4C2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36C7F53-67B6-4EDD-962A-AB005D32F0F6}"/>
              </a:ext>
            </a:extLst>
          </p:cNvPr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3EFB788-6A7C-4C60-B967-FD0DD13FDE01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3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85AEAC-D130-4504-9336-94DBC3A19F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1847" y="3437573"/>
            <a:ext cx="1219200" cy="914400"/>
          </a:xfrm>
          <a:prstGeom prst="rect">
            <a:avLst/>
          </a:prstGeom>
          <a:noFill/>
          <a:ln w="25400">
            <a:solidFill>
              <a:srgbClr val="ED7D31">
                <a:lumMod val="75000"/>
              </a:srgb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C:\Users\swrichar\AppData\Local\Microsoft\Windows\Temporary Internet Files\Content.Outlook\TWVSWIIE\IMG_4868 (3).jpg">
            <a:extLst>
              <a:ext uri="{FF2B5EF4-FFF2-40B4-BE49-F238E27FC236}">
                <a16:creationId xmlns:a16="http://schemas.microsoft.com/office/drawing/2014/main" id="{43A90B42-C4D8-4383-93BB-2A87D6E189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24"/>
          <a:stretch/>
        </p:blipFill>
        <p:spPr bwMode="auto">
          <a:xfrm>
            <a:off x="1726781" y="3437572"/>
            <a:ext cx="866851" cy="931301"/>
          </a:xfrm>
          <a:prstGeom prst="rect">
            <a:avLst/>
          </a:prstGeom>
          <a:noFill/>
          <a:ln w="254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2DF4473-8378-4E4F-8B37-6BF369A894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94" y="759212"/>
            <a:ext cx="1249325" cy="914400"/>
          </a:xfrm>
          <a:prstGeom prst="rect">
            <a:avLst/>
          </a:prstGeom>
          <a:noFill/>
          <a:ln w="25400">
            <a:solidFill>
              <a:srgbClr val="00B05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242A6D3-7CA0-45AF-9BB2-A8C98AB18F4D}"/>
              </a:ext>
            </a:extLst>
          </p:cNvPr>
          <p:cNvSpPr txBox="1"/>
          <p:nvPr/>
        </p:nvSpPr>
        <p:spPr>
          <a:xfrm>
            <a:off x="663422" y="1654669"/>
            <a:ext cx="17812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DC-XA LH2 Tank &amp; </a:t>
            </a:r>
            <a:r>
              <a:rPr lang="en-US" sz="1100" b="1" dirty="0" err="1">
                <a:solidFill>
                  <a:prstClr val="black"/>
                </a:solidFill>
                <a:latin typeface="Calibri" panose="020F0502020204030204"/>
                <a:ea typeface="+mn-ea"/>
              </a:rPr>
              <a:t>Feedline</a:t>
            </a:r>
            <a:endParaRPr lang="en-US" sz="1100" b="1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52A9E7-95D7-4535-B303-B38867E83FD6}"/>
              </a:ext>
            </a:extLst>
          </p:cNvPr>
          <p:cNvSpPr txBox="1"/>
          <p:nvPr/>
        </p:nvSpPr>
        <p:spPr>
          <a:xfrm>
            <a:off x="3007453" y="4871477"/>
            <a:ext cx="663940" cy="215444"/>
          </a:xfrm>
          <a:prstGeom prst="rect">
            <a:avLst/>
          </a:prstGeom>
          <a:noFill/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8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Fabrication</a:t>
            </a:r>
          </a:p>
        </p:txBody>
      </p:sp>
      <p:pic>
        <p:nvPicPr>
          <p:cNvPr id="12" name="Picture 11" descr="MSFC.GIF">
            <a:extLst>
              <a:ext uri="{FF2B5EF4-FFF2-40B4-BE49-F238E27FC236}">
                <a16:creationId xmlns:a16="http://schemas.microsoft.com/office/drawing/2014/main" id="{E493FCD1-F196-497C-ADDF-5BFAF614D92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33567" y="755376"/>
            <a:ext cx="1000125" cy="914400"/>
          </a:xfrm>
          <a:prstGeom prst="rect">
            <a:avLst/>
          </a:prstGeom>
          <a:ln w="25400">
            <a:solidFill>
              <a:srgbClr val="7030A0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2016806-DEA6-40DF-A79B-0365A88D82CC}"/>
              </a:ext>
            </a:extLst>
          </p:cNvPr>
          <p:cNvSpPr txBox="1"/>
          <p:nvPr/>
        </p:nvSpPr>
        <p:spPr>
          <a:xfrm>
            <a:off x="3081316" y="1658753"/>
            <a:ext cx="10903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MSFC </a:t>
            </a:r>
            <a:r>
              <a:rPr lang="en-US" sz="1100" b="1" dirty="0" err="1">
                <a:solidFill>
                  <a:prstClr val="black"/>
                </a:solidFill>
                <a:latin typeface="Calibri" panose="020F0502020204030204"/>
                <a:ea typeface="+mn-ea"/>
              </a:rPr>
              <a:t>Intertank</a:t>
            </a:r>
            <a:endParaRPr lang="en-US" sz="1100" b="1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1FFC4A00-E55A-4DBC-9F61-B637027BB06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962" y="763153"/>
            <a:ext cx="580575" cy="914400"/>
          </a:xfrm>
          <a:prstGeom prst="rect">
            <a:avLst/>
          </a:prstGeom>
          <a:ln w="25400">
            <a:solidFill>
              <a:srgbClr val="7030A0"/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6928D10-8F6E-4F0D-B006-3A6EBEE8E9D0}"/>
              </a:ext>
            </a:extLst>
          </p:cNvPr>
          <p:cNvSpPr txBox="1"/>
          <p:nvPr/>
        </p:nvSpPr>
        <p:spPr>
          <a:xfrm>
            <a:off x="4186915" y="1654879"/>
            <a:ext cx="101983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 err="1">
                <a:solidFill>
                  <a:prstClr val="black"/>
                </a:solidFill>
                <a:latin typeface="Calibri" panose="020F0502020204030204"/>
                <a:ea typeface="+mn-ea"/>
              </a:rPr>
              <a:t>Fastrac</a:t>
            </a: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 Nozzle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4A7432-367F-443A-9DAA-F56609027F7C}"/>
              </a:ext>
            </a:extLst>
          </p:cNvPr>
          <p:cNvSpPr txBox="1"/>
          <p:nvPr/>
        </p:nvSpPr>
        <p:spPr>
          <a:xfrm>
            <a:off x="1302997" y="4356867"/>
            <a:ext cx="1714417" cy="438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 err="1">
                <a:solidFill>
                  <a:prstClr val="black"/>
                </a:solidFill>
                <a:latin typeface="Calibri" panose="020F0502020204030204"/>
                <a:ea typeface="+mn-ea"/>
              </a:rPr>
              <a:t>Cryotank</a:t>
            </a: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 Technologies </a:t>
            </a: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&amp; Demonstration (CCTD)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282AE1-0395-4C24-80AE-C5E5BA645175}"/>
              </a:ext>
            </a:extLst>
          </p:cNvPr>
          <p:cNvSpPr txBox="1"/>
          <p:nvPr/>
        </p:nvSpPr>
        <p:spPr>
          <a:xfrm>
            <a:off x="2883236" y="4364831"/>
            <a:ext cx="139637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Composite Tank Set</a:t>
            </a: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(Common Bulkhead)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AECDE7-4718-49D1-A994-1EE65EE75FD8}"/>
              </a:ext>
            </a:extLst>
          </p:cNvPr>
          <p:cNvSpPr txBox="1"/>
          <p:nvPr/>
        </p:nvSpPr>
        <p:spPr>
          <a:xfrm>
            <a:off x="3863876" y="4872491"/>
            <a:ext cx="831466" cy="215444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8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Design &amp; Build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2E2D59-6D75-4D70-8661-55E20CD3CCCF}"/>
              </a:ext>
            </a:extLst>
          </p:cNvPr>
          <p:cNvSpPr txBox="1"/>
          <p:nvPr/>
        </p:nvSpPr>
        <p:spPr>
          <a:xfrm>
            <a:off x="4887825" y="4874576"/>
            <a:ext cx="591099" cy="215444"/>
          </a:xfrm>
          <a:prstGeom prst="rect">
            <a:avLst/>
          </a:prstGeom>
          <a:noFill/>
          <a:ln w="19050">
            <a:solidFill>
              <a:srgbClr val="ED7D31">
                <a:lumMod val="75000"/>
              </a:srgbClr>
            </a:solidFill>
          </a:ln>
        </p:spPr>
        <p:txBody>
          <a:bodyPr wrap="squar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8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Oversight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594E2B-24EE-4472-AFBD-A2614D4CF1D3}"/>
              </a:ext>
            </a:extLst>
          </p:cNvPr>
          <p:cNvSpPr txBox="1"/>
          <p:nvPr/>
        </p:nvSpPr>
        <p:spPr>
          <a:xfrm>
            <a:off x="5671407" y="4867468"/>
            <a:ext cx="502513" cy="215444"/>
          </a:xfrm>
          <a:prstGeom prst="rect">
            <a:avLst/>
          </a:prstGeom>
          <a:noFill/>
          <a:ln w="2222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8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Design</a:t>
            </a:r>
          </a:p>
        </p:txBody>
      </p:sp>
      <p:pic>
        <p:nvPicPr>
          <p:cNvPr id="24" name="Picture 23" descr="D:\Documents and Settings\palmto\My Documents\My Pictures\Complete Tank copy.jpg">
            <a:extLst>
              <a:ext uri="{FF2B5EF4-FFF2-40B4-BE49-F238E27FC236}">
                <a16:creationId xmlns:a16="http://schemas.microsoft.com/office/drawing/2014/main" id="{0ABB4A4D-ABA6-4812-950B-7423CD44FF4B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52520" y="1945171"/>
            <a:ext cx="1217085" cy="914400"/>
          </a:xfrm>
          <a:prstGeom prst="rect">
            <a:avLst/>
          </a:prstGeom>
          <a:noFill/>
          <a:ln w="25400">
            <a:solidFill>
              <a:srgbClr val="ED7D31">
                <a:lumMod val="75000"/>
              </a:srgbClr>
            </a:solidFill>
            <a:miter lim="800000"/>
            <a:headEnd/>
            <a:tailEnd/>
          </a:ln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69838FF-83C6-4016-B51B-313F2747965E}"/>
              </a:ext>
            </a:extLst>
          </p:cNvPr>
          <p:cNvSpPr txBox="1"/>
          <p:nvPr/>
        </p:nvSpPr>
        <p:spPr>
          <a:xfrm>
            <a:off x="3807889" y="2846105"/>
            <a:ext cx="17037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Space Launch Initiative LH2 Tank (NGC) </a:t>
            </a:r>
          </a:p>
        </p:txBody>
      </p:sp>
      <p:pic>
        <p:nvPicPr>
          <p:cNvPr id="26" name="Picture 25" descr="Interstage Assembly">
            <a:extLst>
              <a:ext uri="{FF2B5EF4-FFF2-40B4-BE49-F238E27FC236}">
                <a16:creationId xmlns:a16="http://schemas.microsoft.com/office/drawing/2014/main" id="{967A8F2F-FA09-4308-805D-8DDCB84FF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3" r="4863"/>
          <a:stretch>
            <a:fillRect/>
          </a:stretch>
        </p:blipFill>
        <p:spPr bwMode="auto">
          <a:xfrm>
            <a:off x="5580422" y="1954651"/>
            <a:ext cx="964045" cy="914400"/>
          </a:xfrm>
          <a:prstGeom prst="rect">
            <a:avLst/>
          </a:prstGeom>
          <a:noFill/>
          <a:ln w="254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9B38D51-CB7E-46C8-BBFF-3E02512A330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870" y="1954651"/>
            <a:ext cx="1083735" cy="914400"/>
          </a:xfrm>
          <a:prstGeom prst="rect">
            <a:avLst/>
          </a:prstGeom>
          <a:ln w="25400">
            <a:solidFill>
              <a:srgbClr val="0070C0"/>
            </a:solidFill>
          </a:ln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526033E2-43A3-4925-BD40-5F8330086F66}"/>
              </a:ext>
            </a:extLst>
          </p:cNvPr>
          <p:cNvSpPr txBox="1"/>
          <p:nvPr/>
        </p:nvSpPr>
        <p:spPr>
          <a:xfrm>
            <a:off x="5484904" y="2859571"/>
            <a:ext cx="35490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Ares I </a:t>
            </a:r>
            <a:r>
              <a:rPr lang="en-US" sz="1100" b="1" dirty="0" err="1">
                <a:solidFill>
                  <a:prstClr val="black"/>
                </a:solidFill>
                <a:latin typeface="Calibri" panose="020F0502020204030204"/>
                <a:ea typeface="+mn-ea"/>
              </a:rPr>
              <a:t>Interstage</a:t>
            </a: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, Upper Stage Systems Tunnel &amp; Frustum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ABE8FBE-A605-4AD8-98AE-FCF0E68F4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577292" y="763703"/>
            <a:ext cx="1295400" cy="914400"/>
          </a:xfrm>
          <a:prstGeom prst="rect">
            <a:avLst/>
          </a:prstGeom>
          <a:noFill/>
          <a:ln w="25400">
            <a:solidFill>
              <a:srgbClr val="ED7D31">
                <a:lumMod val="75000"/>
              </a:srgbClr>
            </a:solidFill>
            <a:miter lim="800000"/>
            <a:headEnd/>
            <a:tailEnd/>
          </a:ln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4A9FB27-4358-4B52-B3A9-C133189022D5}"/>
              </a:ext>
            </a:extLst>
          </p:cNvPr>
          <p:cNvSpPr txBox="1"/>
          <p:nvPr/>
        </p:nvSpPr>
        <p:spPr>
          <a:xfrm>
            <a:off x="7682658" y="1654669"/>
            <a:ext cx="10278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X-34 LOX Tank</a:t>
            </a:r>
          </a:p>
        </p:txBody>
      </p:sp>
      <p:pic>
        <p:nvPicPr>
          <p:cNvPr id="31" name="Picture 2" descr="http://web.csulb.edu/colleges/coe/ae/engr370i/ch10/sect_3-2/image38.jpg">
            <a:extLst>
              <a:ext uri="{FF2B5EF4-FFF2-40B4-BE49-F238E27FC236}">
                <a16:creationId xmlns:a16="http://schemas.microsoft.com/office/drawing/2014/main" id="{743BE87C-25D5-4A04-8A78-6F3A31A3D9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94" t="39485" r="32403" b="25557"/>
          <a:stretch/>
        </p:blipFill>
        <p:spPr bwMode="auto">
          <a:xfrm>
            <a:off x="150348" y="1954651"/>
            <a:ext cx="633045" cy="914400"/>
          </a:xfrm>
          <a:prstGeom prst="rect">
            <a:avLst/>
          </a:prstGeom>
          <a:noFill/>
          <a:ln w="25400">
            <a:solidFill>
              <a:srgbClr val="ED7D31">
                <a:lumMod val="75000"/>
              </a:srgb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FA5487F-6A1B-47C7-B887-A2102C693A8E}"/>
              </a:ext>
            </a:extLst>
          </p:cNvPr>
          <p:cNvSpPr txBox="1"/>
          <p:nvPr/>
        </p:nvSpPr>
        <p:spPr>
          <a:xfrm>
            <a:off x="-41378" y="2843237"/>
            <a:ext cx="101662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X-33 LH2 Tank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4E0E7B34-BBCF-406B-952A-20BD45F73D1E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81" t="26128" r="12825" b="31898"/>
          <a:stretch/>
        </p:blipFill>
        <p:spPr>
          <a:xfrm>
            <a:off x="5268256" y="766953"/>
            <a:ext cx="2071905" cy="914400"/>
          </a:xfrm>
          <a:prstGeom prst="rect">
            <a:avLst/>
          </a:prstGeom>
          <a:ln w="25400">
            <a:solidFill>
              <a:srgbClr val="7030A0"/>
            </a:solidFill>
          </a:ln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AB54AA2C-ED7E-4B75-B0F9-790059145C12}"/>
              </a:ext>
            </a:extLst>
          </p:cNvPr>
          <p:cNvSpPr txBox="1"/>
          <p:nvPr/>
        </p:nvSpPr>
        <p:spPr>
          <a:xfrm>
            <a:off x="5618700" y="1658753"/>
            <a:ext cx="13302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Composite RP Tank</a:t>
            </a:r>
          </a:p>
        </p:txBody>
      </p:sp>
      <p:graphicFrame>
        <p:nvGraphicFramePr>
          <p:cNvPr id="35" name="Object 4">
            <a:extLst>
              <a:ext uri="{FF2B5EF4-FFF2-40B4-BE49-F238E27FC236}">
                <a16:creationId xmlns:a16="http://schemas.microsoft.com/office/drawing/2014/main" id="{81F925D0-2D5D-462B-A8B2-048262413D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7937812"/>
              </p:ext>
            </p:extLst>
          </p:nvPr>
        </p:nvGraphicFramePr>
        <p:xfrm>
          <a:off x="2214920" y="1950815"/>
          <a:ext cx="1575985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Photo Editor Photo" r:id="rId14" imgW="7895238" imgH="4580952" progId="MSPhotoEd.3">
                  <p:embed/>
                </p:oleObj>
              </mc:Choice>
              <mc:Fallback>
                <p:oleObj name="Photo Editor Photo" r:id="rId14" imgW="7895238" imgH="4580952" progId="MSPhotoEd.3">
                  <p:embed/>
                  <p:pic>
                    <p:nvPicPr>
                      <p:cNvPr id="35" name="Object 4">
                        <a:extLst>
                          <a:ext uri="{FF2B5EF4-FFF2-40B4-BE49-F238E27FC236}">
                            <a16:creationId xmlns:a16="http://schemas.microsoft.com/office/drawing/2014/main" id="{81F925D0-2D5D-462B-A8B2-048262413D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4920" y="1950815"/>
                        <a:ext cx="1575985" cy="914400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rgbClr val="0070C0"/>
                        </a:solidFill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>
            <a:extLst>
              <a:ext uri="{FF2B5EF4-FFF2-40B4-BE49-F238E27FC236}">
                <a16:creationId xmlns:a16="http://schemas.microsoft.com/office/drawing/2014/main" id="{CF658FA0-4FFC-4A85-BB5C-5B1808FC9568}"/>
              </a:ext>
            </a:extLst>
          </p:cNvPr>
          <p:cNvSpPr txBox="1"/>
          <p:nvPr/>
        </p:nvSpPr>
        <p:spPr>
          <a:xfrm>
            <a:off x="2088176" y="2841343"/>
            <a:ext cx="187647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Cryogenic, Conformal Common Bulkhead, Aerogel-insulated Tank (CBAT)</a:t>
            </a:r>
          </a:p>
        </p:txBody>
      </p:sp>
      <p:pic>
        <p:nvPicPr>
          <p:cNvPr id="37" name="Picture 3">
            <a:extLst>
              <a:ext uri="{FF2B5EF4-FFF2-40B4-BE49-F238E27FC236}">
                <a16:creationId xmlns:a16="http://schemas.microsoft.com/office/drawing/2014/main" id="{28BF6E1A-BDDB-438B-8A88-2BD5AD66A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4" r="9613"/>
          <a:stretch>
            <a:fillRect/>
          </a:stretch>
        </p:blipFill>
        <p:spPr bwMode="auto">
          <a:xfrm>
            <a:off x="1078640" y="1954651"/>
            <a:ext cx="923404" cy="914400"/>
          </a:xfrm>
          <a:prstGeom prst="rect">
            <a:avLst/>
          </a:prstGeom>
          <a:noFill/>
          <a:ln w="25400">
            <a:solidFill>
              <a:srgbClr val="ED7D31">
                <a:lumMod val="75000"/>
              </a:srgb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03EBDD39-3AE7-4506-8331-D07CE6989557}"/>
              </a:ext>
            </a:extLst>
          </p:cNvPr>
          <p:cNvSpPr txBox="1"/>
          <p:nvPr/>
        </p:nvSpPr>
        <p:spPr>
          <a:xfrm>
            <a:off x="994470" y="2829138"/>
            <a:ext cx="10790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External Tank Nose Cone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A650525B-75C6-4FF1-A6A4-C3638B5A10D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54051" y="756287"/>
            <a:ext cx="1352435" cy="914400"/>
          </a:xfrm>
          <a:prstGeom prst="rect">
            <a:avLst/>
          </a:prstGeom>
          <a:ln w="25400">
            <a:solidFill>
              <a:srgbClr val="00B050"/>
            </a:solidFill>
          </a:ln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069D1A84-B44E-4B7F-B2C7-D075DD51696C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10426" r="20547"/>
          <a:stretch/>
        </p:blipFill>
        <p:spPr>
          <a:xfrm>
            <a:off x="7792473" y="1954651"/>
            <a:ext cx="1167973" cy="914400"/>
          </a:xfrm>
          <a:prstGeom prst="rect">
            <a:avLst/>
          </a:prstGeom>
          <a:ln w="25400">
            <a:solidFill>
              <a:srgbClr val="ED7D31">
                <a:lumMod val="75000"/>
              </a:srgbClr>
            </a:solidFill>
          </a:ln>
        </p:spPr>
      </p:pic>
      <p:pic>
        <p:nvPicPr>
          <p:cNvPr id="47" name="Picture 2" descr="Related image">
            <a:extLst>
              <a:ext uri="{FF2B5EF4-FFF2-40B4-BE49-F238E27FC236}">
                <a16:creationId xmlns:a16="http://schemas.microsoft.com/office/drawing/2014/main" id="{78AA2882-CA49-44B1-80AD-BE752E415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841" y="3442467"/>
            <a:ext cx="1268814" cy="914400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377A3A26-E4B0-4023-8955-5F0CADCEE887}"/>
              </a:ext>
            </a:extLst>
          </p:cNvPr>
          <p:cNvSpPr txBox="1"/>
          <p:nvPr/>
        </p:nvSpPr>
        <p:spPr>
          <a:xfrm>
            <a:off x="341335" y="4346350"/>
            <a:ext cx="8290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SLS MSA </a:t>
            </a: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Diaphragm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73E88A1-3C09-4DB3-BEBE-4162D5AEBD9E}"/>
              </a:ext>
            </a:extLst>
          </p:cNvPr>
          <p:cNvSpPr txBox="1"/>
          <p:nvPr/>
        </p:nvSpPr>
        <p:spPr>
          <a:xfrm>
            <a:off x="7875360" y="4346351"/>
            <a:ext cx="100219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SLS Payload </a:t>
            </a: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Adaptor (PLA)</a:t>
            </a:r>
          </a:p>
        </p:txBody>
      </p:sp>
      <p:pic>
        <p:nvPicPr>
          <p:cNvPr id="1026" name="Picture 1">
            <a:extLst>
              <a:ext uri="{FF2B5EF4-FFF2-40B4-BE49-F238E27FC236}">
                <a16:creationId xmlns:a16="http://schemas.microsoft.com/office/drawing/2014/main" id="{8B147A9C-F7B1-40EC-90DC-D77E9DB636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25" r="13301"/>
          <a:stretch/>
        </p:blipFill>
        <p:spPr bwMode="auto">
          <a:xfrm>
            <a:off x="7656770" y="3425632"/>
            <a:ext cx="1332207" cy="941612"/>
          </a:xfrm>
          <a:prstGeom prst="rect">
            <a:avLst/>
          </a:prstGeom>
          <a:noFill/>
          <a:ln w="2857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B5F850EF-6B1D-4BD2-B66E-79F2AE478CDD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473873" y="3433531"/>
            <a:ext cx="989569" cy="931300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00D2F9D5-3AD1-4B62-A396-DF85AA796181}"/>
              </a:ext>
            </a:extLst>
          </p:cNvPr>
          <p:cNvSpPr txBox="1"/>
          <p:nvPr/>
        </p:nvSpPr>
        <p:spPr>
          <a:xfrm>
            <a:off x="4316498" y="4356223"/>
            <a:ext cx="13708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Comp. Skin Stringer </a:t>
            </a: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Manu. Demo/Test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A500CCF-A3D9-49DA-96EF-63569225D618}"/>
              </a:ext>
            </a:extLst>
          </p:cNvPr>
          <p:cNvSpPr txBox="1"/>
          <p:nvPr/>
        </p:nvSpPr>
        <p:spPr>
          <a:xfrm>
            <a:off x="5532158" y="4315256"/>
            <a:ext cx="102624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Shell Buckling </a:t>
            </a: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Knockdown </a:t>
            </a: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Factor (SBKF)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94B61DD7-02E2-4A29-BD5D-A42D5C65056F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736068" y="3435693"/>
            <a:ext cx="618423" cy="929138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47C151D0-D556-4836-91D0-B041F42BEB1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580080" y="3431774"/>
            <a:ext cx="837139" cy="925997"/>
          </a:xfrm>
          <a:prstGeom prst="rect">
            <a:avLst/>
          </a:prstGeom>
          <a:ln w="28575">
            <a:solidFill>
              <a:srgbClr val="7030A0"/>
            </a:solidFill>
          </a:ln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46FC52E9-B7E3-4AA5-9C9A-8A0723DF8A5A}"/>
              </a:ext>
            </a:extLst>
          </p:cNvPr>
          <p:cNvSpPr txBox="1"/>
          <p:nvPr/>
        </p:nvSpPr>
        <p:spPr>
          <a:xfrm>
            <a:off x="6413471" y="4313109"/>
            <a:ext cx="1205778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Acoustic Blanket </a:t>
            </a: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Response on</a:t>
            </a:r>
          </a:p>
          <a:p>
            <a:pPr algn="ctr" defTabSz="914400" fontAlgn="auto"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solidFill>
                  <a:prstClr val="black"/>
                </a:solidFill>
                <a:latin typeface="Calibri" panose="020F0502020204030204"/>
                <a:ea typeface="+mn-ea"/>
              </a:rPr>
              <a:t>Comp. Panels</a:t>
            </a:r>
          </a:p>
        </p:txBody>
      </p:sp>
    </p:spTree>
    <p:extLst>
      <p:ext uri="{BB962C8B-B14F-4D97-AF65-F5344CB8AC3E}">
        <p14:creationId xmlns:p14="http://schemas.microsoft.com/office/powerpoint/2010/main" val="2179902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EV30 Potential Composites Partnerships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B06A72-4B32-4526-9F26-DEE0842B4C21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Evaluating the impacts of advanced composites manufacturing techniques on design and analysis methodologies: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Out-of-Autoclave (OOA) Composites 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Thermoplastics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Composite welding using </a:t>
            </a:r>
            <a:r>
              <a:rPr lang="en-US" sz="2000" dirty="0" err="1">
                <a:solidFill>
                  <a:schemeClr val="bg1"/>
                </a:solidFill>
              </a:rPr>
              <a:t>ultrasonics</a:t>
            </a:r>
            <a:endParaRPr lang="en-US" sz="2000" dirty="0">
              <a:solidFill>
                <a:schemeClr val="bg1"/>
              </a:solidFill>
            </a:endParaRP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Composite rings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Additive Manufacturing (AM)</a:t>
            </a:r>
          </a:p>
          <a:p>
            <a:pPr lvl="1"/>
            <a:r>
              <a:rPr lang="en-US" sz="2000" dirty="0">
                <a:solidFill>
                  <a:schemeClr val="bg1"/>
                </a:solidFill>
              </a:rPr>
              <a:t>Bond-line certification (i.e. process control, NDE, analysis)</a:t>
            </a:r>
          </a:p>
          <a:p>
            <a:r>
              <a:rPr lang="en-US" dirty="0">
                <a:solidFill>
                  <a:schemeClr val="bg1"/>
                </a:solidFill>
              </a:rPr>
              <a:t>Mass reduction and performance enhancement of thermal radiators, heat exchangers, and other components using composites</a:t>
            </a:r>
          </a:p>
          <a:p>
            <a:r>
              <a:rPr lang="en-US" dirty="0">
                <a:solidFill>
                  <a:schemeClr val="bg1"/>
                </a:solidFill>
              </a:rPr>
              <a:t>Clamp Band applications for long duration in-space missions</a:t>
            </a:r>
          </a:p>
          <a:p>
            <a:r>
              <a:rPr lang="en-US" dirty="0">
                <a:solidFill>
                  <a:schemeClr val="bg1"/>
                </a:solidFill>
              </a:rPr>
              <a:t>Large diameter Clamp Band assemblies for larger class payloads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endParaRPr lang="en-US" sz="2200" dirty="0">
              <a:solidFill>
                <a:schemeClr val="bg1"/>
              </a:solidFill>
            </a:endParaRPr>
          </a:p>
          <a:p>
            <a:pPr lvl="1"/>
            <a:endParaRPr lang="en-US" sz="22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093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>
            <a:spLocks noChangeAspect="1"/>
          </p:cNvSpPr>
          <p:nvPr/>
        </p:nvSpPr>
        <p:spPr>
          <a:xfrm>
            <a:off x="0" y="633714"/>
            <a:ext cx="9144000" cy="450978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2307C7-BCC7-4446-B67A-54914E0F4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135" y="20439"/>
            <a:ext cx="7025243" cy="557213"/>
          </a:xfrm>
        </p:spPr>
        <p:txBody>
          <a:bodyPr/>
          <a:lstStyle/>
          <a:p>
            <a:r>
              <a:rPr lang="en-US" sz="1350" dirty="0"/>
              <a:t>MSFC Capabilities within the Flight Mechanics &amp; Analysis Division/EV40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B20418-12B2-8746-A45B-FF79AD7A86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87C384-89D6-8141-B091-9776852F31EF}" type="slidenum">
              <a:rPr lang="en-US" altLang="x-none" smtClean="0"/>
              <a:pPr>
                <a:defRPr/>
              </a:pPr>
              <a:t>5</a:t>
            </a:fld>
            <a:endParaRPr lang="en-US" altLang="x-none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40000"/>
                    </a14:imgEffect>
                  </a14:imgLayer>
                </a14:imgProps>
              </a:ext>
            </a:extLst>
          </a:blip>
          <a:srcRect l="7315" t="22663" r="25672" b="28664"/>
          <a:stretch/>
        </p:blipFill>
        <p:spPr>
          <a:xfrm>
            <a:off x="297029" y="2080783"/>
            <a:ext cx="4273220" cy="308610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6063" y="2059234"/>
            <a:ext cx="9144000" cy="86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4570249" y="633714"/>
            <a:ext cx="1752" cy="140113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0" y="633714"/>
            <a:ext cx="317586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solidFill>
                  <a:srgbClr val="FFFFFF"/>
                </a:solidFill>
                <a:latin typeface="Arial"/>
                <a:cs typeface="Arial"/>
              </a:rPr>
              <a:t>Cruise and Proximity Operations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50264" y="513214"/>
            <a:ext cx="2236511" cy="4501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500" b="1" dirty="0">
                <a:solidFill>
                  <a:srgbClr val="FFFFFF"/>
                </a:solidFill>
                <a:latin typeface="Arial"/>
                <a:cs typeface="Arial"/>
              </a:rPr>
              <a:t>Natural Environments </a:t>
            </a:r>
          </a:p>
          <a:p>
            <a:pPr algn="ctr"/>
            <a:r>
              <a:rPr lang="en-US" sz="825" b="1" dirty="0">
                <a:solidFill>
                  <a:srgbClr val="FFFFFF"/>
                </a:solidFill>
                <a:latin typeface="Arial"/>
                <a:cs typeface="Arial"/>
              </a:rPr>
              <a:t>Across All Phases of Flight</a:t>
            </a:r>
          </a:p>
        </p:txBody>
      </p:sp>
      <p:sp>
        <p:nvSpPr>
          <p:cNvPr id="41" name="Arc 40"/>
          <p:cNvSpPr/>
          <p:nvPr/>
        </p:nvSpPr>
        <p:spPr>
          <a:xfrm>
            <a:off x="4846255" y="3697309"/>
            <a:ext cx="2607637" cy="2409689"/>
          </a:xfrm>
          <a:prstGeom prst="arc">
            <a:avLst>
              <a:gd name="adj1" fmla="val 11832362"/>
              <a:gd name="adj2" fmla="val 15754202"/>
            </a:avLst>
          </a:prstGeom>
          <a:ln w="38100" cap="flat" cmpd="sng" algn="ctr">
            <a:solidFill>
              <a:schemeClr val="dk1"/>
            </a:solidFill>
            <a:prstDash val="dash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" t="-20533" r="-174" b="-15358"/>
          <a:stretch/>
        </p:blipFill>
        <p:spPr>
          <a:xfrm>
            <a:off x="4577289" y="2074012"/>
            <a:ext cx="4575650" cy="3468413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581155" y="4409297"/>
            <a:ext cx="258115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b="1" dirty="0">
                <a:solidFill>
                  <a:srgbClr val="FFFFFF"/>
                </a:solidFill>
                <a:latin typeface="Arial"/>
                <a:cs typeface="Arial"/>
              </a:rPr>
              <a:t>Descent, Landing, </a:t>
            </a:r>
          </a:p>
          <a:p>
            <a:r>
              <a:rPr lang="en-US" sz="2100" b="1" dirty="0">
                <a:solidFill>
                  <a:srgbClr val="FFFFFF"/>
                </a:solidFill>
                <a:latin typeface="Arial"/>
                <a:cs typeface="Arial"/>
              </a:rPr>
              <a:t>and Ascent</a:t>
            </a:r>
          </a:p>
        </p:txBody>
      </p:sp>
      <p:sp>
        <p:nvSpPr>
          <p:cNvPr id="36" name="Arc 35"/>
          <p:cNvSpPr/>
          <p:nvPr/>
        </p:nvSpPr>
        <p:spPr>
          <a:xfrm flipH="1">
            <a:off x="188144" y="643450"/>
            <a:ext cx="4536842" cy="2774814"/>
          </a:xfrm>
          <a:prstGeom prst="arc">
            <a:avLst>
              <a:gd name="adj1" fmla="val 11832362"/>
              <a:gd name="adj2" fmla="val 14921455"/>
            </a:avLst>
          </a:prstGeom>
          <a:ln w="38100" cap="flat" cmpd="sng" algn="ctr">
            <a:solidFill>
              <a:schemeClr val="bg1"/>
            </a:solidFill>
            <a:prstDash val="dash"/>
            <a:round/>
            <a:headEnd type="triangl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  <a:highlight>
                <a:srgbClr val="FFFFFF"/>
              </a:highlight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4299" y="854862"/>
            <a:ext cx="2416553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FFFFFF"/>
                </a:solidFill>
                <a:latin typeface="Arial"/>
                <a:cs typeface="Arial"/>
              </a:rPr>
              <a:t>Mission Design, Trajectory Optimization, Vehicle Steering, Attitude Determination and Control, Relative Navigation Sensor and Algorithm Development, Approach Guidance, Sensor Integration, Divert Algorithm Development, Multibody-Dynamics, Inter-space Navigation and Awareness</a:t>
            </a:r>
          </a:p>
          <a:p>
            <a:endParaRPr lang="en-US" sz="105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4676870" y="2240210"/>
            <a:ext cx="1918935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FFFFFF"/>
                </a:solidFill>
                <a:latin typeface="Arial"/>
                <a:cs typeface="Arial"/>
              </a:rPr>
              <a:t>Trajectory Design and Optimization (including end-to-end), Inertial Navigation and Initial State Determination, Ascent Guidance, Vehicle TVC-based Control, 6DOF Vehicle Simulation, Liftoff Clearance, Verification and Validation, Vehicle Abort Design, Human-rating Requirements, Beacon-aided Navigation, Sensor Fusion and State Estimation, Landing Guidance Algorithms, Vehicle RCS-based Control, In-situ Navigation</a:t>
            </a: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5"/>
          <a:srcRect l="31426"/>
          <a:stretch/>
        </p:blipFill>
        <p:spPr>
          <a:xfrm>
            <a:off x="8219754" y="2751767"/>
            <a:ext cx="915956" cy="741705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 rotWithShape="1">
          <a:blip r:embed="rId6"/>
          <a:srcRect r="4566"/>
          <a:stretch/>
        </p:blipFill>
        <p:spPr>
          <a:xfrm>
            <a:off x="8211887" y="2107238"/>
            <a:ext cx="927651" cy="646421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7"/>
          <a:srcRect l="24363" t="15166" r="26649" b="15933"/>
          <a:stretch/>
        </p:blipFill>
        <p:spPr>
          <a:xfrm>
            <a:off x="8211886" y="4003332"/>
            <a:ext cx="880405" cy="646828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96270" y="3502389"/>
            <a:ext cx="949501" cy="526996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013" y="62195"/>
            <a:ext cx="418200" cy="52275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342" y="39262"/>
            <a:ext cx="612701" cy="60812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1">
            <a:clrChange>
              <a:clrFrom>
                <a:srgbClr val="FBFBFD"/>
              </a:clrFrom>
              <a:clrTo>
                <a:srgbClr val="FBFBFD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202" b="96798" l="6667" r="97949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6397611">
            <a:off x="3105628" y="561834"/>
            <a:ext cx="356439" cy="371063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227636" y="2105849"/>
            <a:ext cx="98296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latin typeface="Arial"/>
                <a:cs typeface="Arial"/>
              </a:rPr>
              <a:t>SLS Mission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708840" y="2715465"/>
            <a:ext cx="48442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solidFill>
                  <a:srgbClr val="FFFFFF"/>
                </a:solidFill>
                <a:latin typeface="Arial"/>
                <a:cs typeface="Arial"/>
              </a:rPr>
              <a:t>MAV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669494" y="3463112"/>
            <a:ext cx="53091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solidFill>
                  <a:srgbClr val="FFFFFF"/>
                </a:solidFill>
                <a:latin typeface="Arial"/>
                <a:cs typeface="Arial"/>
              </a:rPr>
              <a:t>VIPER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29" y="868788"/>
            <a:ext cx="1206763" cy="94278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639180" y="881499"/>
            <a:ext cx="36351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FFFFFF"/>
                </a:solidFill>
                <a:cs typeface="Arial" panose="020B0604020202020204" pitchFamily="34" charset="0"/>
              </a:rPr>
              <a:t>Extensive expertise characterizing: ionizing radiation, meteoroids, plasma, spacecraft charging, natural thermal, </a:t>
            </a:r>
          </a:p>
          <a:p>
            <a:r>
              <a:rPr lang="en-US" sz="900" b="1" dirty="0">
                <a:solidFill>
                  <a:srgbClr val="FFFFFF"/>
                </a:solidFill>
                <a:cs typeface="Arial" panose="020B0604020202020204" pitchFamily="34" charset="0"/>
              </a:rPr>
              <a:t>lunar surface (regolith, ejecta, etc.), &amp; atmospheric environments</a:t>
            </a:r>
          </a:p>
          <a:p>
            <a:r>
              <a:rPr lang="en-US" sz="900" b="1" dirty="0">
                <a:solidFill>
                  <a:srgbClr val="FFFFFF"/>
                </a:solidFill>
                <a:cs typeface="Arial" panose="020B0604020202020204" pitchFamily="34" charset="0"/>
              </a:rPr>
              <a:t>Characterization defined for SLS, Orion, EGS, Gateway, </a:t>
            </a:r>
          </a:p>
          <a:p>
            <a:r>
              <a:rPr lang="en-US" sz="900" b="1" dirty="0">
                <a:solidFill>
                  <a:srgbClr val="FFFFFF"/>
                </a:solidFill>
                <a:cs typeface="Arial" panose="020B0604020202020204" pitchFamily="34" charset="0"/>
              </a:rPr>
              <a:t>Human Landing Systems, and Exploration EVA via Cross Program Design Specification for Natural Environments</a:t>
            </a:r>
          </a:p>
          <a:p>
            <a:r>
              <a:rPr lang="en-US" sz="900" b="1" dirty="0">
                <a:solidFill>
                  <a:srgbClr val="FFFFFF"/>
                </a:solidFill>
                <a:cs typeface="Arial" panose="020B0604020202020204" pitchFamily="34" charset="0"/>
              </a:rPr>
              <a:t>(SLS-SPEC-159)</a:t>
            </a: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908666" y="1563067"/>
            <a:ext cx="832208" cy="466571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70201" y="1563067"/>
            <a:ext cx="766870" cy="471782"/>
          </a:xfrm>
          <a:prstGeom prst="rect">
            <a:avLst/>
          </a:prstGeom>
        </p:spPr>
      </p:pic>
      <p:grpSp>
        <p:nvGrpSpPr>
          <p:cNvPr id="13" name="Group 12"/>
          <p:cNvGrpSpPr>
            <a:grpSpLocks noChangeAspect="1"/>
          </p:cNvGrpSpPr>
          <p:nvPr/>
        </p:nvGrpSpPr>
        <p:grpSpPr>
          <a:xfrm>
            <a:off x="2371457" y="1010744"/>
            <a:ext cx="743017" cy="491928"/>
            <a:chOff x="2046636" y="1684147"/>
            <a:chExt cx="1314645" cy="870385"/>
          </a:xfrm>
        </p:grpSpPr>
        <p:pic>
          <p:nvPicPr>
            <p:cNvPr id="50" name="Picture 49"/>
            <p:cNvPicPr>
              <a:picLocks noChangeAspect="1"/>
            </p:cNvPicPr>
            <p:nvPr/>
          </p:nvPicPr>
          <p:blipFill rotWithShape="1">
            <a:blip r:embed="rId16"/>
            <a:srcRect b="52472"/>
            <a:stretch/>
          </p:blipFill>
          <p:spPr>
            <a:xfrm>
              <a:off x="2046636" y="1684147"/>
              <a:ext cx="1314645" cy="84814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2104579" y="2365308"/>
              <a:ext cx="262466" cy="1892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2871894" y="1525643"/>
            <a:ext cx="96693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latin typeface="Arial"/>
                <a:cs typeface="Arial"/>
              </a:rPr>
              <a:t>Artemis 1 SLS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818139" y="1835303"/>
            <a:ext cx="74892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 err="1">
                <a:solidFill>
                  <a:srgbClr val="FFFFFF"/>
                </a:solidFill>
                <a:latin typeface="Arial"/>
                <a:cs typeface="Arial"/>
              </a:rPr>
              <a:t>NEAScout</a:t>
            </a:r>
            <a:endParaRPr lang="en-US" sz="9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grpSp>
        <p:nvGrpSpPr>
          <p:cNvPr id="18" name="Group 17"/>
          <p:cNvGrpSpPr>
            <a:grpSpLocks noChangeAspect="1"/>
          </p:cNvGrpSpPr>
          <p:nvPr/>
        </p:nvGrpSpPr>
        <p:grpSpPr>
          <a:xfrm rot="3018317">
            <a:off x="3600157" y="412752"/>
            <a:ext cx="248717" cy="892720"/>
            <a:chOff x="8307487" y="902520"/>
            <a:chExt cx="836513" cy="300248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7DD6E83-C749-9348-B958-74B1A06FC7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/>
            <a:srcRect l="49160" t="21450" r="40474" b="12452"/>
            <a:stretch/>
          </p:blipFill>
          <p:spPr>
            <a:xfrm>
              <a:off x="8307487" y="902520"/>
              <a:ext cx="836513" cy="3002489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8307488" y="1555495"/>
              <a:ext cx="228358" cy="34950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846194" y="2615732"/>
              <a:ext cx="297806" cy="20849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9098281" y="902520"/>
              <a:ext cx="45719" cy="15716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446819" y="1292710"/>
            <a:ext cx="55816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latin typeface="Arial"/>
                <a:cs typeface="Arial"/>
              </a:rPr>
              <a:t>SVGS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18"/>
          <a:srcRect l="7314" t="6367" r="6951" b="7253"/>
          <a:stretch/>
        </p:blipFill>
        <p:spPr>
          <a:xfrm>
            <a:off x="3770200" y="1109236"/>
            <a:ext cx="480599" cy="484213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8227503" y="4483131"/>
            <a:ext cx="880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 err="1">
                <a:solidFill>
                  <a:srgbClr val="FFFFFF"/>
                </a:solidFill>
                <a:latin typeface="Arial"/>
                <a:cs typeface="Arial"/>
              </a:rPr>
              <a:t>Astrobotic</a:t>
            </a:r>
            <a:r>
              <a:rPr lang="en-US" sz="900" b="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</a:p>
          <a:p>
            <a:pPr algn="ctr"/>
            <a:r>
              <a:rPr lang="en-US" sz="900" b="1" dirty="0">
                <a:solidFill>
                  <a:srgbClr val="FFFFFF"/>
                </a:solidFill>
                <a:latin typeface="Arial"/>
                <a:cs typeface="Arial"/>
              </a:rPr>
              <a:t>(CATALYST)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-10242" y="3835763"/>
            <a:ext cx="42191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dirty="0">
                <a:latin typeface="Arial"/>
                <a:cs typeface="Arial"/>
              </a:rPr>
              <a:t>CFD</a:t>
            </a:r>
          </a:p>
        </p:txBody>
      </p:sp>
      <p:pic>
        <p:nvPicPr>
          <p:cNvPr id="72" name="Picture 71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822" y="2092447"/>
            <a:ext cx="1939214" cy="8620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6" y="2108930"/>
            <a:ext cx="1413696" cy="780026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946621" y="2358857"/>
            <a:ext cx="484428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latin typeface="Arial"/>
                <a:cs typeface="Arial"/>
              </a:rPr>
              <a:t>MAV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93" r="26899"/>
          <a:stretch/>
        </p:blipFill>
        <p:spPr>
          <a:xfrm>
            <a:off x="53968" y="4019533"/>
            <a:ext cx="958362" cy="1108379"/>
          </a:xfrm>
          <a:prstGeom prst="rect">
            <a:avLst/>
          </a:prstGeom>
        </p:spPr>
      </p:pic>
      <p:sp>
        <p:nvSpPr>
          <p:cNvPr id="82" name="TextBox 81"/>
          <p:cNvSpPr txBox="1"/>
          <p:nvPr/>
        </p:nvSpPr>
        <p:spPr>
          <a:xfrm>
            <a:off x="164807" y="4135845"/>
            <a:ext cx="44595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latin typeface="Arial"/>
                <a:cs typeface="Arial"/>
              </a:rPr>
              <a:t>SLS</a:t>
            </a:r>
          </a:p>
        </p:txBody>
      </p:sp>
      <p:pic>
        <p:nvPicPr>
          <p:cNvPr id="1026" name="Picture 2" descr="Zap! LADEE's laser breaks space communication record">
            <a:extLst>
              <a:ext uri="{FF2B5EF4-FFF2-40B4-BE49-F238E27FC236}">
                <a16:creationId xmlns:a16="http://schemas.microsoft.com/office/drawing/2014/main" id="{C9E0E7CA-83EA-486C-BD34-F3A163CC1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60" y="3020369"/>
            <a:ext cx="939840" cy="70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Rectangle 55"/>
          <p:cNvSpPr/>
          <p:nvPr/>
        </p:nvSpPr>
        <p:spPr>
          <a:xfrm>
            <a:off x="1113990" y="2940844"/>
            <a:ext cx="339250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Arial"/>
                <a:cs typeface="Arial"/>
              </a:rPr>
              <a:t>Integrated System Health Management</a:t>
            </a:r>
            <a:endParaRPr lang="en-US" sz="900" b="1" dirty="0">
              <a:solidFill>
                <a:srgbClr val="FFFFFF"/>
              </a:solidFill>
              <a:cs typeface="Arial" panose="020B0604020202020204" pitchFamily="34" charset="0"/>
            </a:endParaRPr>
          </a:p>
          <a:p>
            <a:r>
              <a:rPr lang="en-US" sz="900" b="1" dirty="0">
                <a:solidFill>
                  <a:srgbClr val="FFFFFF"/>
                </a:solidFill>
                <a:cs typeface="Arial" panose="020B0604020202020204" pitchFamily="34" charset="0"/>
              </a:rPr>
              <a:t>System Functional Design &amp; Analysis for Autonomous Flight; Algorithm Design, Integration, Modeling, and Test for Nominal and Off-Nominal Autonomous Operations;  </a:t>
            </a:r>
            <a:r>
              <a:rPr lang="en-US" sz="900" b="1" dirty="0" err="1">
                <a:solidFill>
                  <a:srgbClr val="FFFFFF"/>
                </a:solidFill>
                <a:cs typeface="Arial" panose="020B0604020202020204" pitchFamily="34" charset="0"/>
              </a:rPr>
              <a:t>cFS</a:t>
            </a:r>
            <a:r>
              <a:rPr lang="en-US" sz="900" b="1" dirty="0">
                <a:solidFill>
                  <a:srgbClr val="FFFFFF"/>
                </a:solidFill>
                <a:cs typeface="Arial" panose="020B0604020202020204" pitchFamily="34" charset="0"/>
              </a:rPr>
              <a:t> Limit Checker Auto-code, Nominal Mission Management; Fault/Failure Determination and Response Functions (Monitored Conditions and Response Reporting, Redundancy Management, Safing, Aborts);  Integrated Vehicle Level State Analysis Modeling &amp; Test, Failure Propagation Analysis, Mission Timeline Contingency Support, Abort  Analysis (Abortability, False Positive/Negative Rates, Hazards, Risks Support to S&amp;MA); Anomaly Resolution Teams</a:t>
            </a: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448" y="2120443"/>
            <a:ext cx="997985" cy="59502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5" name="TextBox 74"/>
          <p:cNvSpPr txBox="1"/>
          <p:nvPr/>
        </p:nvSpPr>
        <p:spPr>
          <a:xfrm>
            <a:off x="285536" y="3503793"/>
            <a:ext cx="64152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>
                <a:latin typeface="Arial"/>
                <a:cs typeface="Arial"/>
              </a:rPr>
              <a:t>LADEE</a:t>
            </a:r>
          </a:p>
        </p:txBody>
      </p:sp>
      <p:pic>
        <p:nvPicPr>
          <p:cNvPr id="58" name="Picture 4" descr="image001">
            <a:extLst>
              <a:ext uri="{FF2B5EF4-FFF2-40B4-BE49-F238E27FC236}">
                <a16:creationId xmlns:a16="http://schemas.microsoft.com/office/drawing/2014/main" id="{3ABEB0A8-88E8-4BCA-9BA1-DD875F13E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958" y="2115926"/>
            <a:ext cx="508530" cy="586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4D8D7D70-64E4-4262-8675-C7A58F3D8EE2}"/>
              </a:ext>
            </a:extLst>
          </p:cNvPr>
          <p:cNvSpPr txBox="1"/>
          <p:nvPr/>
        </p:nvSpPr>
        <p:spPr>
          <a:xfrm>
            <a:off x="6901794" y="2261545"/>
            <a:ext cx="859455" cy="456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88" b="1" dirty="0">
                <a:solidFill>
                  <a:srgbClr val="FFFFFF"/>
                </a:solidFill>
                <a:latin typeface="Arial"/>
                <a:cs typeface="Arial"/>
              </a:rPr>
              <a:t>Lunar Node 1</a:t>
            </a:r>
          </a:p>
          <a:p>
            <a:pPr algn="ctr"/>
            <a:r>
              <a:rPr lang="en-US" sz="788" b="1" dirty="0">
                <a:solidFill>
                  <a:srgbClr val="FFFFFF"/>
                </a:solidFill>
                <a:latin typeface="Arial"/>
                <a:cs typeface="Arial"/>
              </a:rPr>
              <a:t>Beacon</a:t>
            </a:r>
          </a:p>
          <a:p>
            <a:endParaRPr lang="en-US" sz="788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86CD456D-0062-864D-928C-D595151840E2}"/>
              </a:ext>
            </a:extLst>
          </p:cNvPr>
          <p:cNvCxnSpPr>
            <a:cxnSpLocks/>
          </p:cNvCxnSpPr>
          <p:nvPr/>
        </p:nvCxnSpPr>
        <p:spPr>
          <a:xfrm flipV="1">
            <a:off x="-10242" y="2071807"/>
            <a:ext cx="9154242" cy="8976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9DFD1D29-56AE-7044-9CDD-DC4276C95B41}"/>
              </a:ext>
            </a:extLst>
          </p:cNvPr>
          <p:cNvCxnSpPr>
            <a:cxnSpLocks/>
          </p:cNvCxnSpPr>
          <p:nvPr/>
        </p:nvCxnSpPr>
        <p:spPr>
          <a:xfrm>
            <a:off x="4564391" y="681457"/>
            <a:ext cx="0" cy="1348181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9561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221" y="1"/>
            <a:ext cx="8600408" cy="636614"/>
          </a:xfrm>
        </p:spPr>
        <p:txBody>
          <a:bodyPr/>
          <a:lstStyle/>
          <a:p>
            <a:r>
              <a:rPr lang="en-US" dirty="0"/>
              <a:t>EV40 Potential </a:t>
            </a:r>
            <a:r>
              <a:rPr lang="en-US" dirty="0" err="1"/>
              <a:t>Pseudolite</a:t>
            </a:r>
            <a:r>
              <a:rPr lang="en-US" dirty="0"/>
              <a:t> Development Partnership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B06A72-4B32-4526-9F26-DEE0842B4C2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A26C4F5-8621-F34C-BE3D-FF9ED32AAA74}"/>
              </a:ext>
            </a:extLst>
          </p:cNvPr>
          <p:cNvSpPr txBox="1">
            <a:spLocks/>
          </p:cNvSpPr>
          <p:nvPr/>
        </p:nvSpPr>
        <p:spPr>
          <a:xfrm>
            <a:off x="85407" y="974015"/>
            <a:ext cx="8832170" cy="373732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38017" indent="-338017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100000"/>
              <a:buFont typeface="Wingdings" charset="2"/>
              <a:buChar char="u"/>
              <a:tabLst/>
              <a:defRPr sz="2000" b="1">
                <a:solidFill>
                  <a:schemeClr val="bg2"/>
                </a:solidFill>
                <a:latin typeface="+mn-lt"/>
                <a:ea typeface="ＭＳ Ｐゴシック" pitchFamily="-108" charset="-128"/>
                <a:cs typeface="ＭＳ Ｐゴシック" charset="-128"/>
              </a:defRPr>
            </a:lvl1pPr>
            <a:lvl2pPr marL="455451" indent="-11743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Font typeface="Arial" charset="0"/>
              <a:buChar char="•"/>
              <a:defRPr b="0">
                <a:solidFill>
                  <a:schemeClr val="bg2"/>
                </a:solidFill>
                <a:latin typeface="+mn-lt"/>
                <a:ea typeface="ＭＳ Ｐゴシック" charset="0"/>
                <a:cs typeface="Arial Narrow"/>
              </a:defRPr>
            </a:lvl2pPr>
            <a:lvl3pPr marL="679205" indent="-112671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Pct val="90000"/>
              <a:buFont typeface="Lucida Grande"/>
              <a:buChar char="‒"/>
              <a:tabLst/>
              <a:defRPr sz="1600">
                <a:solidFill>
                  <a:schemeClr val="bg2"/>
                </a:solidFill>
                <a:latin typeface="+mn-lt"/>
                <a:ea typeface="Arial Narrow" pitchFamily="-112" charset="0"/>
                <a:cs typeface="Arial Narrow"/>
              </a:defRPr>
            </a:lvl3pPr>
            <a:lvl4pPr marL="852183" indent="-112671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Font typeface="Arial" charset="0"/>
              <a:buChar char="•"/>
              <a:defRPr sz="1400">
                <a:solidFill>
                  <a:schemeClr val="bg2"/>
                </a:solidFill>
                <a:latin typeface="+mn-lt"/>
                <a:ea typeface="Arial Narrow" pitchFamily="-112" charset="0"/>
                <a:cs typeface="Arial Narrow"/>
              </a:defRPr>
            </a:lvl4pPr>
            <a:lvl5pPr marL="1039442" indent="-117433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Font typeface="Lucida Grande"/>
              <a:buChar char="‒"/>
              <a:defRPr sz="1200">
                <a:solidFill>
                  <a:schemeClr val="bg2"/>
                </a:solidFill>
                <a:latin typeface="+mn-lt"/>
                <a:ea typeface="Arial Narrow" pitchFamily="-112" charset="0"/>
                <a:cs typeface="Arial Narrow"/>
              </a:defRPr>
            </a:lvl5pPr>
            <a:lvl6pPr marL="2466564" indent="-227856" algn="l" defTabSz="914279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6pPr>
            <a:lvl7pPr marL="2876707" indent="-227856" algn="l" defTabSz="914279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7pPr>
            <a:lvl8pPr marL="3286853" indent="-227856" algn="l" defTabSz="914279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8pPr>
            <a:lvl9pPr marL="3696997" indent="-227856" algn="l" defTabSz="914279" rtl="0" eaLnBrk="1" fontAlgn="base" hangingPunct="1">
              <a:lnSpc>
                <a:spcPts val="2602"/>
              </a:lnSpc>
              <a:spcBef>
                <a:spcPct val="0"/>
              </a:spcBef>
              <a:spcAft>
                <a:spcPts val="595"/>
              </a:spcAft>
              <a:defRPr sz="1300">
                <a:solidFill>
                  <a:srgbClr val="666666"/>
                </a:solidFill>
                <a:latin typeface="+mn-lt"/>
                <a:ea typeface="ＭＳ Ｐゴシック" pitchFamily="-108" charset="-128"/>
              </a:defRPr>
            </a:lvl9pPr>
          </a:lstStyle>
          <a:p>
            <a:pPr defTabSz="914400"/>
            <a:r>
              <a:rPr lang="en-US" kern="0" dirty="0"/>
              <a:t>Need for broad architectures for lunar Position, Navigation &amp; Timing (PNT) support</a:t>
            </a:r>
          </a:p>
          <a:p>
            <a:pPr lvl="1" defTabSz="914400"/>
            <a:r>
              <a:rPr lang="en-US" kern="0" dirty="0"/>
              <a:t>Includes constellations and beacons on surface and in orbit</a:t>
            </a:r>
          </a:p>
          <a:p>
            <a:pPr lvl="1" defTabSz="914400"/>
            <a:r>
              <a:rPr lang="en-US" kern="0" dirty="0"/>
              <a:t>Supports lunar landing, descent, surface, and orbital operations</a:t>
            </a:r>
          </a:p>
          <a:p>
            <a:pPr lvl="1" defTabSz="914400"/>
            <a:r>
              <a:rPr lang="en-US" kern="0" dirty="0"/>
              <a:t>Lunar Comm and Nav Services RFI one example of impetus of the need.</a:t>
            </a:r>
          </a:p>
          <a:p>
            <a:pPr defTabSz="914400"/>
            <a:endParaRPr lang="en-US" kern="0" dirty="0"/>
          </a:p>
          <a:p>
            <a:pPr defTabSz="914400"/>
            <a:r>
              <a:rPr lang="en-US" kern="0" dirty="0"/>
              <a:t>MSFC developing technologies to demonstrate these approaches in ground and lunar demos</a:t>
            </a:r>
          </a:p>
          <a:p>
            <a:pPr defTabSz="914400"/>
            <a:endParaRPr lang="en-US" kern="0" dirty="0"/>
          </a:p>
          <a:p>
            <a:pPr defTabSz="914400"/>
            <a:r>
              <a:rPr lang="en-US" kern="0" dirty="0"/>
              <a:t>Opportunity:</a:t>
            </a:r>
          </a:p>
          <a:p>
            <a:pPr lvl="1" defTabSz="914400"/>
            <a:r>
              <a:rPr lang="en-US" kern="0" dirty="0"/>
              <a:t>Co-develop and test application of GPS-like signals for lunar architecture support</a:t>
            </a:r>
          </a:p>
          <a:p>
            <a:pPr lvl="2" defTabSz="914400"/>
            <a:r>
              <a:rPr lang="en-US" kern="0" dirty="0"/>
              <a:t>Both transmitter and receiver of these signals</a:t>
            </a:r>
          </a:p>
          <a:p>
            <a:pPr lvl="2" defTabSz="914400"/>
            <a:r>
              <a:rPr lang="en-US" kern="0" dirty="0"/>
              <a:t>Key differentiator is to move baseband signal out of L-Band for lunar operations (conflict with Space Science requirements)</a:t>
            </a:r>
          </a:p>
          <a:p>
            <a:pPr lvl="1" defTabSz="914400"/>
            <a:r>
              <a:rPr lang="en-US" kern="0" dirty="0"/>
              <a:t>Test networks of </a:t>
            </a:r>
            <a:r>
              <a:rPr lang="en-US" kern="0" dirty="0" err="1"/>
              <a:t>pseudolites</a:t>
            </a:r>
            <a:r>
              <a:rPr lang="en-US" kern="0" dirty="0"/>
              <a:t> in surface applications</a:t>
            </a:r>
          </a:p>
        </p:txBody>
      </p:sp>
    </p:spTree>
    <p:extLst>
      <p:ext uri="{BB962C8B-B14F-4D97-AF65-F5344CB8AC3E}">
        <p14:creationId xmlns:p14="http://schemas.microsoft.com/office/powerpoint/2010/main" val="456994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EV30 Contact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B06A72-4B32-4526-9F26-DEE0842B4C2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Marshall Space Flight Center</a:t>
            </a:r>
          </a:p>
          <a:p>
            <a:pPr marL="0" indent="0">
              <a:buNone/>
            </a:pPr>
            <a:r>
              <a:rPr lang="en-US" dirty="0"/>
              <a:t>Structural Design &amp; Analysis Division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Division Chief:  Chad Summers </a:t>
            </a:r>
          </a:p>
          <a:p>
            <a:pPr marL="0" indent="0">
              <a:buNone/>
            </a:pPr>
            <a:r>
              <a:rPr lang="en-US" dirty="0"/>
              <a:t>(256) 544-7353</a:t>
            </a:r>
          </a:p>
          <a:p>
            <a:pPr marL="0" indent="0">
              <a:buNone/>
            </a:pPr>
            <a:r>
              <a:rPr lang="en-US" dirty="0">
                <a:hlinkClick r:id="rId2"/>
              </a:rPr>
              <a:t>chad.a.summers@nasa.gov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Deputy Division Chief:  Janet Sisk</a:t>
            </a:r>
          </a:p>
          <a:p>
            <a:pPr marL="0" indent="0">
              <a:buNone/>
            </a:pPr>
            <a:r>
              <a:rPr lang="en-US" dirty="0"/>
              <a:t>(256) 961-9649</a:t>
            </a:r>
          </a:p>
          <a:p>
            <a:pPr marL="0" indent="0">
              <a:buNone/>
            </a:pPr>
            <a:r>
              <a:rPr lang="en-US" dirty="0" err="1"/>
              <a:t>janet.w.sisk@nasa.gov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596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EV40 Contact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DB06A72-4B32-4526-9F26-DEE0842B4C2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Marshall Space Flight Center</a:t>
            </a:r>
          </a:p>
          <a:p>
            <a:pPr marL="0" indent="0">
              <a:buNone/>
            </a:pPr>
            <a:r>
              <a:rPr lang="en-US"/>
              <a:t>Flight </a:t>
            </a:r>
            <a:r>
              <a:rPr lang="en-US" dirty="0"/>
              <a:t>Mechanics &amp; Analysis Division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Division Chief:  Glenn </a:t>
            </a:r>
            <a:r>
              <a:rPr lang="en-US" dirty="0" err="1"/>
              <a:t>Overbey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(256) 544-6053</a:t>
            </a:r>
          </a:p>
          <a:p>
            <a:pPr marL="0" indent="0">
              <a:buNone/>
            </a:pPr>
            <a:r>
              <a:rPr lang="en-US" dirty="0" err="1"/>
              <a:t>glenn.overbey@nasa.gov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Deputy Division Chief:  Dwight England</a:t>
            </a:r>
          </a:p>
          <a:p>
            <a:pPr marL="0" indent="0">
              <a:buNone/>
            </a:pPr>
            <a:r>
              <a:rPr lang="en-US" dirty="0"/>
              <a:t>(256) 544-7644</a:t>
            </a:r>
          </a:p>
          <a:p>
            <a:pPr marL="0" indent="0">
              <a:buNone/>
            </a:pPr>
            <a:r>
              <a:rPr lang="en-US" dirty="0" err="1"/>
              <a:t>dwight.england@nasa.gov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64325"/>
      </p:ext>
    </p:extLst>
  </p:cSld>
  <p:clrMapOvr>
    <a:masterClrMapping/>
  </p:clrMapOvr>
</p:sld>
</file>

<file path=ppt/theme/theme1.xml><?xml version="1.0" encoding="utf-8"?>
<a:theme xmlns:a="http://schemas.openxmlformats.org/drawingml/2006/main" name="SLS_Internal_PPT Template_NOV 2015">
  <a:themeElements>
    <a:clrScheme name="October 2015">
      <a:dk1>
        <a:srgbClr val="000000"/>
      </a:dk1>
      <a:lt1>
        <a:srgbClr val="000000"/>
      </a:lt1>
      <a:dk2>
        <a:srgbClr val="000000"/>
      </a:dk2>
      <a:lt2>
        <a:srgbClr val="000000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0" i="0" u="none" strike="noStrike" cap="none" normalizeH="0" baseline="0">
            <a:ln>
              <a:noFill/>
            </a:ln>
            <a:solidFill>
              <a:srgbClr val="666666"/>
            </a:solidFill>
            <a:effectLst/>
            <a:latin typeface="55 Helvetica Roma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0" i="0" u="none" strike="noStrike" cap="none" normalizeH="0" baseline="0">
            <a:ln>
              <a:noFill/>
            </a:ln>
            <a:solidFill>
              <a:srgbClr val="666666"/>
            </a:solidFill>
            <a:effectLst/>
            <a:latin typeface="55 Helvetica Roman" pitchFamily="1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4D4D4D"/>
        </a:dk1>
        <a:lt1>
          <a:srgbClr val="FFFFD9"/>
        </a:lt1>
        <a:dk2>
          <a:srgbClr val="000000"/>
        </a:dk2>
        <a:lt2>
          <a:srgbClr val="7F7F7D"/>
        </a:lt2>
        <a:accent1>
          <a:srgbClr val="DEDACF"/>
        </a:accent1>
        <a:accent2>
          <a:srgbClr val="536D89"/>
        </a:accent2>
        <a:accent3>
          <a:srgbClr val="FFFFE9"/>
        </a:accent3>
        <a:accent4>
          <a:srgbClr val="404040"/>
        </a:accent4>
        <a:accent5>
          <a:srgbClr val="ECEAE4"/>
        </a:accent5>
        <a:accent6>
          <a:srgbClr val="4A627C"/>
        </a:accent6>
        <a:hlink>
          <a:srgbClr val="943C35"/>
        </a:hlink>
        <a:folHlink>
          <a:srgbClr val="63406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E1EAED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EEF3F4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85B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666666"/>
        </a:dk1>
        <a:lt1>
          <a:srgbClr val="FFFFFF"/>
        </a:lt1>
        <a:dk2>
          <a:srgbClr val="000000"/>
        </a:dk2>
        <a:lt2>
          <a:srgbClr val="333333"/>
        </a:lt2>
        <a:accent1>
          <a:srgbClr val="D7DCC8"/>
        </a:accent1>
        <a:accent2>
          <a:srgbClr val="8DC6FF"/>
        </a:accent2>
        <a:accent3>
          <a:srgbClr val="FFFFFF"/>
        </a:accent3>
        <a:accent4>
          <a:srgbClr val="565656"/>
        </a:accent4>
        <a:accent5>
          <a:srgbClr val="E8EBE0"/>
        </a:accent5>
        <a:accent6>
          <a:srgbClr val="7FB3E7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58572B"/>
        </a:dk1>
        <a:lt1>
          <a:srgbClr val="FFFFFF"/>
        </a:lt1>
        <a:dk2>
          <a:srgbClr val="808000"/>
        </a:dk2>
        <a:lt2>
          <a:srgbClr val="333333"/>
        </a:lt2>
        <a:accent1>
          <a:srgbClr val="CCCC99"/>
        </a:accent1>
        <a:accent2>
          <a:srgbClr val="FFFFCC"/>
        </a:accent2>
        <a:accent3>
          <a:srgbClr val="FFFFFF"/>
        </a:accent3>
        <a:accent4>
          <a:srgbClr val="4A4923"/>
        </a:accent4>
        <a:accent5>
          <a:srgbClr val="E2E2CA"/>
        </a:accent5>
        <a:accent6>
          <a:srgbClr val="E7E7B9"/>
        </a:accent6>
        <a:hlink>
          <a:srgbClr val="9900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666633"/>
        </a:dk1>
        <a:lt1>
          <a:srgbClr val="008080"/>
        </a:lt1>
        <a:dk2>
          <a:srgbClr val="808000"/>
        </a:dk2>
        <a:lt2>
          <a:srgbClr val="005A58"/>
        </a:lt2>
        <a:accent1>
          <a:srgbClr val="B5C6B3"/>
        </a:accent1>
        <a:accent2>
          <a:srgbClr val="FFA962"/>
        </a:accent2>
        <a:accent3>
          <a:srgbClr val="AAC0C0"/>
        </a:accent3>
        <a:accent4>
          <a:srgbClr val="56562A"/>
        </a:accent4>
        <a:accent5>
          <a:srgbClr val="D7DFD6"/>
        </a:accent5>
        <a:accent6>
          <a:srgbClr val="E79958"/>
        </a:accent6>
        <a:hlink>
          <a:srgbClr val="FFEFCE"/>
        </a:hlink>
        <a:folHlink>
          <a:srgbClr val="A741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003366"/>
        </a:dk1>
        <a:lt1>
          <a:srgbClr val="A28E73"/>
        </a:lt1>
        <a:dk2>
          <a:srgbClr val="000099"/>
        </a:dk2>
        <a:lt2>
          <a:srgbClr val="D2C368"/>
        </a:lt2>
        <a:accent1>
          <a:srgbClr val="D1EBEA"/>
        </a:accent1>
        <a:accent2>
          <a:srgbClr val="CEC975"/>
        </a:accent2>
        <a:accent3>
          <a:srgbClr val="AAAACA"/>
        </a:accent3>
        <a:accent4>
          <a:srgbClr val="8A7861"/>
        </a:accent4>
        <a:accent5>
          <a:srgbClr val="E5F3F3"/>
        </a:accent5>
        <a:accent6>
          <a:srgbClr val="BAB669"/>
        </a:accent6>
        <a:hlink>
          <a:srgbClr val="7EBA93"/>
        </a:hlink>
        <a:folHlink>
          <a:srgbClr val="F09D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36699"/>
        </a:dk1>
        <a:lt1>
          <a:srgbClr val="969696"/>
        </a:lt1>
        <a:dk2>
          <a:srgbClr val="000000"/>
        </a:dk2>
        <a:lt2>
          <a:srgbClr val="517FA1"/>
        </a:lt2>
        <a:accent1>
          <a:srgbClr val="F3F5DD"/>
        </a:accent1>
        <a:accent2>
          <a:srgbClr val="CB4B0A"/>
        </a:accent2>
        <a:accent3>
          <a:srgbClr val="AAAAAA"/>
        </a:accent3>
        <a:accent4>
          <a:srgbClr val="7F7F7F"/>
        </a:accent4>
        <a:accent5>
          <a:srgbClr val="F8F9EB"/>
        </a:accent5>
        <a:accent6>
          <a:srgbClr val="B84308"/>
        </a:accent6>
        <a:hlink>
          <a:srgbClr val="D4B224"/>
        </a:hlink>
        <a:folHlink>
          <a:srgbClr val="D58E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5C1F00"/>
        </a:dk1>
        <a:lt1>
          <a:srgbClr val="8FA418"/>
        </a:lt1>
        <a:dk2>
          <a:srgbClr val="800000"/>
        </a:dk2>
        <a:lt2>
          <a:srgbClr val="A89546"/>
        </a:lt2>
        <a:accent1>
          <a:srgbClr val="EDF6BE"/>
        </a:accent1>
        <a:accent2>
          <a:srgbClr val="ADBC00"/>
        </a:accent2>
        <a:accent3>
          <a:srgbClr val="C0AAAA"/>
        </a:accent3>
        <a:accent4>
          <a:srgbClr val="798B13"/>
        </a:accent4>
        <a:accent5>
          <a:srgbClr val="F4FADB"/>
        </a:accent5>
        <a:accent6>
          <a:srgbClr val="9CAA00"/>
        </a:accent6>
        <a:hlink>
          <a:srgbClr val="FF7500"/>
        </a:hlink>
        <a:folHlink>
          <a:srgbClr val="3E5E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LS_Internal_2018_16x9 - Copy" id="{3CCE34F9-F5E1-7641-8076-104584A16283}" vid="{34294202-1941-CE4C-BEB0-A948D100284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73FE07C98F93341BB44F192DE05FB44" ma:contentTypeVersion="13" ma:contentTypeDescription="Create a new document." ma:contentTypeScope="" ma:versionID="e915bf8aa1213f61fef9033385df46ad">
  <xsd:schema xmlns:xsd="http://www.w3.org/2001/XMLSchema" xmlns:xs="http://www.w3.org/2001/XMLSchema" xmlns:p="http://schemas.microsoft.com/office/2006/metadata/properties" xmlns:ns1="http://schemas.microsoft.com/sharepoint/v3" xmlns:ns3="95351f8c-3420-49f7-a091-28e53b5dd0e8" xmlns:ns4="3bbb31d1-623b-489b-bce0-e344ebdbbf16" targetNamespace="http://schemas.microsoft.com/office/2006/metadata/properties" ma:root="true" ma:fieldsID="339313d1698d8ef482c9b088c5270f0f" ns1:_="" ns3:_="" ns4:_="">
    <xsd:import namespace="http://schemas.microsoft.com/sharepoint/v3"/>
    <xsd:import namespace="95351f8c-3420-49f7-a091-28e53b5dd0e8"/>
    <xsd:import namespace="3bbb31d1-623b-489b-bce0-e344ebdbbf1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1:_ip_UnifiedCompliancePolicyProperties" minOccurs="0"/>
                <xsd:element ref="ns1:_ip_UnifiedCompliancePolicyUIAc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351f8c-3420-49f7-a091-28e53b5dd0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bb31d1-623b-489b-bce0-e344ebdbbf1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40B1BCF-28C9-4D92-8538-12340BD82BB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5351f8c-3420-49f7-a091-28e53b5dd0e8"/>
    <ds:schemaRef ds:uri="3bbb31d1-623b-489b-bce0-e344ebdbbf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DF6007B-9ADA-4E96-AAC5-2C420865F64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110520E-E855-47DC-99CE-F8CD192F13CC}">
  <ds:schemaRefs>
    <ds:schemaRef ds:uri="http://purl.org/dc/elements/1.1/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schemas.microsoft.com/sharepoint/v3"/>
    <ds:schemaRef ds:uri="3bbb31d1-623b-489b-bce0-e344ebdbbf16"/>
    <ds:schemaRef ds:uri="http://schemas.openxmlformats.org/package/2006/metadata/core-properties"/>
    <ds:schemaRef ds:uri="95351f8c-3420-49f7-a091-28e53b5dd0e8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SLS_Internal_PPT Template_NOV 2015</Template>
  <TotalTime>64951</TotalTime>
  <Words>817</Words>
  <Application>Microsoft Macintosh PowerPoint</Application>
  <PresentationFormat>On-screen Show (16:9)</PresentationFormat>
  <Paragraphs>134</Paragraphs>
  <Slides>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Arial Narrow</vt:lpstr>
      <vt:lpstr>Arial Regular</vt:lpstr>
      <vt:lpstr>Calibri</vt:lpstr>
      <vt:lpstr>Century Gothic</vt:lpstr>
      <vt:lpstr>Lucida Grande</vt:lpstr>
      <vt:lpstr>Wingdings</vt:lpstr>
      <vt:lpstr>SLS_Internal_PPT Template_NOV 2015</vt:lpstr>
      <vt:lpstr>Photo Editor Photo</vt:lpstr>
      <vt:lpstr>PowerPoint Presentation</vt:lpstr>
      <vt:lpstr>EV30 Composites Capabilities</vt:lpstr>
      <vt:lpstr>EV30 Composites Experience</vt:lpstr>
      <vt:lpstr>EV30 Potential Composites Partnerships</vt:lpstr>
      <vt:lpstr>MSFC Capabilities within the Flight Mechanics &amp; Analysis Division/EV40</vt:lpstr>
      <vt:lpstr>EV40 Potential Pseudolite Development Partnership</vt:lpstr>
      <vt:lpstr>EV30 Contact</vt:lpstr>
      <vt:lpstr>EV40 Contact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dwight.england@nasa.gov</dc:creator>
  <cp:keywords/>
  <dc:description/>
  <cp:lastModifiedBy>Jackson, Scott E. (MSFC-EV01)</cp:lastModifiedBy>
  <cp:revision>314</cp:revision>
  <cp:lastPrinted>2015-09-30T12:39:13Z</cp:lastPrinted>
  <dcterms:created xsi:type="dcterms:W3CDTF">2019-04-12T12:55:45Z</dcterms:created>
  <dcterms:modified xsi:type="dcterms:W3CDTF">2021-04-01T16:45:12Z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0x010100F73FE07C98F93341BB44F192DE05FB44</vt:lpwstr>
  </property>
</Properties>
</file>