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7"/>
  </p:notesMasterIdLst>
  <p:sldIdLst>
    <p:sldId id="889" r:id="rId5"/>
    <p:sldId id="890" r:id="rId6"/>
    <p:sldId id="891" r:id="rId7"/>
    <p:sldId id="882" r:id="rId8"/>
    <p:sldId id="895" r:id="rId9"/>
    <p:sldId id="896" r:id="rId10"/>
    <p:sldId id="897" r:id="rId11"/>
    <p:sldId id="903" r:id="rId12"/>
    <p:sldId id="909" r:id="rId13"/>
    <p:sldId id="793" r:id="rId14"/>
    <p:sldId id="854" r:id="rId15"/>
    <p:sldId id="888" r:id="rId16"/>
    <p:sldId id="834" r:id="rId17"/>
    <p:sldId id="855" r:id="rId18"/>
    <p:sldId id="870" r:id="rId19"/>
    <p:sldId id="871" r:id="rId20"/>
    <p:sldId id="856" r:id="rId21"/>
    <p:sldId id="864" r:id="rId22"/>
    <p:sldId id="908" r:id="rId23"/>
    <p:sldId id="865" r:id="rId24"/>
    <p:sldId id="868" r:id="rId25"/>
    <p:sldId id="90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8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C4A"/>
    <a:srgbClr val="F1E5FF"/>
    <a:srgbClr val="9C42E4"/>
    <a:srgbClr val="4646B9"/>
    <a:srgbClr val="EDC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2F1045-8797-46D0-8794-ED9FECA89C1C}" v="60" dt="2021-03-16T02:03:03.838"/>
    <p1510:client id="{903ABA2D-275E-4D3F-887E-2B565C061897}" v="1" dt="2021-03-16T12:36:03.887"/>
    <p1510:client id="{F598850C-F3EF-D046-A161-23F576383E49}" v="933" dt="2021-03-16T12:26:22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86"/>
    <p:restoredTop sz="94335"/>
  </p:normalViewPr>
  <p:slideViewPr>
    <p:cSldViewPr snapToGrid="0" snapToObjects="1" showGuides="1">
      <p:cViewPr varScale="1">
        <p:scale>
          <a:sx n="112" d="100"/>
          <a:sy n="112" d="100"/>
        </p:scale>
        <p:origin x="208" y="368"/>
      </p:cViewPr>
      <p:guideLst>
        <p:guide orient="horz" pos="768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er, Patrick E. (LARC-D309)" userId="S::pleser@ndc.nasa.gov::cc162b1c-6ae0-4345-9dcc-c7fc0cc6a770" providerId="AD" clId="Web-{562F1045-8797-46D0-8794-ED9FECA89C1C}"/>
    <pc:docChg chg="modSld">
      <pc:chgData name="Leser, Patrick E. (LARC-D309)" userId="S::pleser@ndc.nasa.gov::cc162b1c-6ae0-4345-9dcc-c7fc0cc6a770" providerId="AD" clId="Web-{562F1045-8797-46D0-8794-ED9FECA89C1C}" dt="2021-03-16T02:03:01.681" v="27" actId="20577"/>
      <pc:docMkLst>
        <pc:docMk/>
      </pc:docMkLst>
      <pc:sldChg chg="modSp">
        <pc:chgData name="Leser, Patrick E. (LARC-D309)" userId="S::pleser@ndc.nasa.gov::cc162b1c-6ae0-4345-9dcc-c7fc0cc6a770" providerId="AD" clId="Web-{562F1045-8797-46D0-8794-ED9FECA89C1C}" dt="2021-03-16T02:03:01.681" v="27" actId="20577"/>
        <pc:sldMkLst>
          <pc:docMk/>
          <pc:sldMk cId="327653992" sldId="854"/>
        </pc:sldMkLst>
        <pc:spChg chg="mod">
          <ac:chgData name="Leser, Patrick E. (LARC-D309)" userId="S::pleser@ndc.nasa.gov::cc162b1c-6ae0-4345-9dcc-c7fc0cc6a770" providerId="AD" clId="Web-{562F1045-8797-46D0-8794-ED9FECA89C1C}" dt="2021-03-16T02:03:01.681" v="27" actId="20577"/>
          <ac:spMkLst>
            <pc:docMk/>
            <pc:sldMk cId="327653992" sldId="854"/>
            <ac:spMk id="197" creationId="{6659B304-EA54-5441-9E0E-87741E14B9CE}"/>
          </ac:spMkLst>
        </pc:spChg>
      </pc:sldChg>
    </pc:docChg>
  </pc:docChgLst>
  <pc:docChgLst>
    <pc:chgData name="Leser, Patrick E. (LARC-D309)" userId="S::pleser@ndc.nasa.gov::cc162b1c-6ae0-4345-9dcc-c7fc0cc6a770" providerId="AD" clId="Web-{903ABA2D-275E-4D3F-887E-2B565C061897}"/>
    <pc:docChg chg="modSld">
      <pc:chgData name="Leser, Patrick E. (LARC-D309)" userId="S::pleser@ndc.nasa.gov::cc162b1c-6ae0-4345-9dcc-c7fc0cc6a770" providerId="AD" clId="Web-{903ABA2D-275E-4D3F-887E-2B565C061897}" dt="2021-03-16T12:36:03.887" v="0" actId="20577"/>
      <pc:docMkLst>
        <pc:docMk/>
      </pc:docMkLst>
      <pc:sldChg chg="modSp">
        <pc:chgData name="Leser, Patrick E. (LARC-D309)" userId="S::pleser@ndc.nasa.gov::cc162b1c-6ae0-4345-9dcc-c7fc0cc6a770" providerId="AD" clId="Web-{903ABA2D-275E-4D3F-887E-2B565C061897}" dt="2021-03-16T12:36:03.887" v="0" actId="20577"/>
        <pc:sldMkLst>
          <pc:docMk/>
          <pc:sldMk cId="1434835283" sldId="873"/>
        </pc:sldMkLst>
        <pc:spChg chg="mod">
          <ac:chgData name="Leser, Patrick E. (LARC-D309)" userId="S::pleser@ndc.nasa.gov::cc162b1c-6ae0-4345-9dcc-c7fc0cc6a770" providerId="AD" clId="Web-{903ABA2D-275E-4D3F-887E-2B565C061897}" dt="2021-03-16T12:36:03.887" v="0" actId="20577"/>
          <ac:spMkLst>
            <pc:docMk/>
            <pc:sldMk cId="1434835283" sldId="873"/>
            <ac:spMk id="61" creationId="{00000000-0000-0000-0000-000000000000}"/>
          </ac:spMkLst>
        </pc:spChg>
      </pc:sldChg>
    </pc:docChg>
  </pc:docChgLst>
  <pc:docChgLst>
    <pc:chgData name="Warner, James E. (LARC-D309)" userId="b0f5035a-483f-41c3-a8ff-0f3c601f4208" providerId="ADAL" clId="{F598850C-F3EF-D046-A161-23F576383E49}"/>
    <pc:docChg chg="undo custSel addSld delSld modSld sldOrd">
      <pc:chgData name="Warner, James E. (LARC-D309)" userId="b0f5035a-483f-41c3-a8ff-0f3c601f4208" providerId="ADAL" clId="{F598850C-F3EF-D046-A161-23F576383E49}" dt="2021-03-16T12:26:22.615" v="3374" actId="113"/>
      <pc:docMkLst>
        <pc:docMk/>
      </pc:docMkLst>
      <pc:sldChg chg="addSp delSp modSp del mod">
        <pc:chgData name="Warner, James E. (LARC-D309)" userId="b0f5035a-483f-41c3-a8ff-0f3c601f4208" providerId="ADAL" clId="{F598850C-F3EF-D046-A161-23F576383E49}" dt="2021-03-16T12:06:35.678" v="3216" actId="2696"/>
        <pc:sldMkLst>
          <pc:docMk/>
          <pc:sldMk cId="81648969" sldId="256"/>
        </pc:sldMkLst>
        <pc:spChg chg="mod">
          <ac:chgData name="Warner, James E. (LARC-D309)" userId="b0f5035a-483f-41c3-a8ff-0f3c601f4208" providerId="ADAL" clId="{F598850C-F3EF-D046-A161-23F576383E49}" dt="2021-03-15T17:53:33.051" v="61" actId="255"/>
          <ac:spMkLst>
            <pc:docMk/>
            <pc:sldMk cId="81648969" sldId="256"/>
            <ac:spMk id="2" creationId="{9ACF3DBF-DE7D-144C-97EE-B6AF4FF6CAAC}"/>
          </ac:spMkLst>
        </pc:spChg>
        <pc:spChg chg="mod">
          <ac:chgData name="Warner, James E. (LARC-D309)" userId="b0f5035a-483f-41c3-a8ff-0f3c601f4208" providerId="ADAL" clId="{F598850C-F3EF-D046-A161-23F576383E49}" dt="2021-03-15T19:16:03.699" v="1325" actId="20577"/>
          <ac:spMkLst>
            <pc:docMk/>
            <pc:sldMk cId="81648969" sldId="256"/>
            <ac:spMk id="3" creationId="{8F707C2B-041A-F94C-AEE1-015A1181AA91}"/>
          </ac:spMkLst>
        </pc:spChg>
        <pc:picChg chg="add del mod">
          <ac:chgData name="Warner, James E. (LARC-D309)" userId="b0f5035a-483f-41c3-a8ff-0f3c601f4208" providerId="ADAL" clId="{F598850C-F3EF-D046-A161-23F576383E49}" dt="2021-03-15T20:43:45.250" v="3030" actId="478"/>
          <ac:picMkLst>
            <pc:docMk/>
            <pc:sldMk cId="81648969" sldId="256"/>
            <ac:picMk id="6" creationId="{4867923E-5DD4-EC45-A3B1-5CFAEA7D5F8C}"/>
          </ac:picMkLst>
        </pc:picChg>
      </pc:sldChg>
      <pc:sldChg chg="del">
        <pc:chgData name="Warner, James E. (LARC-D309)" userId="b0f5035a-483f-41c3-a8ff-0f3c601f4208" providerId="ADAL" clId="{F598850C-F3EF-D046-A161-23F576383E49}" dt="2021-03-15T17:53:06.558" v="58" actId="2696"/>
        <pc:sldMkLst>
          <pc:docMk/>
          <pc:sldMk cId="3358744225" sldId="753"/>
        </pc:sldMkLst>
      </pc:sldChg>
      <pc:sldChg chg="del">
        <pc:chgData name="Warner, James E. (LARC-D309)" userId="b0f5035a-483f-41c3-a8ff-0f3c601f4208" providerId="ADAL" clId="{F598850C-F3EF-D046-A161-23F576383E49}" dt="2021-03-15T17:53:07.574" v="59" actId="2696"/>
        <pc:sldMkLst>
          <pc:docMk/>
          <pc:sldMk cId="3266391349" sldId="754"/>
        </pc:sldMkLst>
      </pc:sldChg>
      <pc:sldChg chg="add">
        <pc:chgData name="Warner, James E. (LARC-D309)" userId="b0f5035a-483f-41c3-a8ff-0f3c601f4208" providerId="ADAL" clId="{F598850C-F3EF-D046-A161-23F576383E49}" dt="2021-03-15T19:03:55.753" v="1256"/>
        <pc:sldMkLst>
          <pc:docMk/>
          <pc:sldMk cId="1908689540" sldId="769"/>
        </pc:sldMkLst>
      </pc:sldChg>
      <pc:sldChg chg="add">
        <pc:chgData name="Warner, James E. (LARC-D309)" userId="b0f5035a-483f-41c3-a8ff-0f3c601f4208" providerId="ADAL" clId="{F598850C-F3EF-D046-A161-23F576383E49}" dt="2021-03-15T19:03:55.753" v="1256"/>
        <pc:sldMkLst>
          <pc:docMk/>
          <pc:sldMk cId="4260582465" sldId="770"/>
        </pc:sldMkLst>
      </pc:sldChg>
      <pc:sldChg chg="addSp delSp modSp del mod">
        <pc:chgData name="Warner, James E. (LARC-D309)" userId="b0f5035a-483f-41c3-a8ff-0f3c601f4208" providerId="ADAL" clId="{F598850C-F3EF-D046-A161-23F576383E49}" dt="2021-03-15T19:37:40.186" v="2307" actId="2696"/>
        <pc:sldMkLst>
          <pc:docMk/>
          <pc:sldMk cId="921429872" sldId="775"/>
        </pc:sldMkLst>
        <pc:spChg chg="add del mod">
          <ac:chgData name="Warner, James E. (LARC-D309)" userId="b0f5035a-483f-41c3-a8ff-0f3c601f4208" providerId="ADAL" clId="{F598850C-F3EF-D046-A161-23F576383E49}" dt="2021-03-15T19:23:09.315" v="1572" actId="478"/>
          <ac:spMkLst>
            <pc:docMk/>
            <pc:sldMk cId="921429872" sldId="775"/>
            <ac:spMk id="22" creationId="{51DC0CC6-48AA-4242-8439-85852AB58856}"/>
          </ac:spMkLst>
        </pc:spChg>
        <pc:picChg chg="add del mod">
          <ac:chgData name="Warner, James E. (LARC-D309)" userId="b0f5035a-483f-41c3-a8ff-0f3c601f4208" providerId="ADAL" clId="{F598850C-F3EF-D046-A161-23F576383E49}" dt="2021-03-15T19:23:12.779" v="1574" actId="478"/>
          <ac:picMkLst>
            <pc:docMk/>
            <pc:sldMk cId="921429872" sldId="775"/>
            <ac:picMk id="21" creationId="{61C73D8A-5EF3-504E-A196-5F3093189485}"/>
          </ac:picMkLst>
        </pc:picChg>
      </pc:sldChg>
      <pc:sldChg chg="del">
        <pc:chgData name="Warner, James E. (LARC-D309)" userId="b0f5035a-483f-41c3-a8ff-0f3c601f4208" providerId="ADAL" clId="{F598850C-F3EF-D046-A161-23F576383E49}" dt="2021-03-15T17:53:06.052" v="57" actId="2696"/>
        <pc:sldMkLst>
          <pc:docMk/>
          <pc:sldMk cId="3521328853" sldId="811"/>
        </pc:sldMkLst>
      </pc:sldChg>
      <pc:sldChg chg="del">
        <pc:chgData name="Warner, James E. (LARC-D309)" userId="b0f5035a-483f-41c3-a8ff-0f3c601f4208" providerId="ADAL" clId="{F598850C-F3EF-D046-A161-23F576383E49}" dt="2021-03-15T17:53:20.441" v="60" actId="2696"/>
        <pc:sldMkLst>
          <pc:docMk/>
          <pc:sldMk cId="773498769" sldId="812"/>
        </pc:sldMkLst>
      </pc:sldChg>
      <pc:sldChg chg="addSp modSp del mod modAnim">
        <pc:chgData name="Warner, James E. (LARC-D309)" userId="b0f5035a-483f-41c3-a8ff-0f3c601f4208" providerId="ADAL" clId="{F598850C-F3EF-D046-A161-23F576383E49}" dt="2021-03-15T20:26:12.797" v="2818" actId="2696"/>
        <pc:sldMkLst>
          <pc:docMk/>
          <pc:sldMk cId="3048383225" sldId="819"/>
        </pc:sldMkLst>
        <pc:spChg chg="add mod">
          <ac:chgData name="Warner, James E. (LARC-D309)" userId="b0f5035a-483f-41c3-a8ff-0f3c601f4208" providerId="ADAL" clId="{F598850C-F3EF-D046-A161-23F576383E49}" dt="2021-03-15T20:03:00.268" v="2475" actId="255"/>
          <ac:spMkLst>
            <pc:docMk/>
            <pc:sldMk cId="3048383225" sldId="819"/>
            <ac:spMk id="112" creationId="{B0A2707F-0FCA-B640-AD90-6AD2B550214D}"/>
          </ac:spMkLst>
        </pc:spChg>
      </pc:sldChg>
      <pc:sldChg chg="del ord">
        <pc:chgData name="Warner, James E. (LARC-D309)" userId="b0f5035a-483f-41c3-a8ff-0f3c601f4208" providerId="ADAL" clId="{F598850C-F3EF-D046-A161-23F576383E49}" dt="2021-03-16T12:06:47.937" v="3227" actId="2696"/>
        <pc:sldMkLst>
          <pc:docMk/>
          <pc:sldMk cId="1403676504" sldId="820"/>
        </pc:sldMkLst>
      </pc:sldChg>
      <pc:sldChg chg="del">
        <pc:chgData name="Warner, James E. (LARC-D309)" userId="b0f5035a-483f-41c3-a8ff-0f3c601f4208" providerId="ADAL" clId="{F598850C-F3EF-D046-A161-23F576383E49}" dt="2021-03-16T12:06:46.825" v="3225" actId="2696"/>
        <pc:sldMkLst>
          <pc:docMk/>
          <pc:sldMk cId="738140840" sldId="821"/>
        </pc:sldMkLst>
      </pc:sldChg>
      <pc:sldChg chg="del">
        <pc:chgData name="Warner, James E. (LARC-D309)" userId="b0f5035a-483f-41c3-a8ff-0f3c601f4208" providerId="ADAL" clId="{F598850C-F3EF-D046-A161-23F576383E49}" dt="2021-03-16T12:06:47.458" v="3226" actId="2696"/>
        <pc:sldMkLst>
          <pc:docMk/>
          <pc:sldMk cId="3336455567" sldId="822"/>
        </pc:sldMkLst>
      </pc:sldChg>
      <pc:sldChg chg="del">
        <pc:chgData name="Warner, James E. (LARC-D309)" userId="b0f5035a-483f-41c3-a8ff-0f3c601f4208" providerId="ADAL" clId="{F598850C-F3EF-D046-A161-23F576383E49}" dt="2021-03-16T12:06:49.693" v="3228" actId="2696"/>
        <pc:sldMkLst>
          <pc:docMk/>
          <pc:sldMk cId="1791393079" sldId="823"/>
        </pc:sldMkLst>
      </pc:sldChg>
      <pc:sldChg chg="del">
        <pc:chgData name="Warner, James E. (LARC-D309)" userId="b0f5035a-483f-41c3-a8ff-0f3c601f4208" providerId="ADAL" clId="{F598850C-F3EF-D046-A161-23F576383E49}" dt="2021-03-15T20:17:14.714" v="2682" actId="2696"/>
        <pc:sldMkLst>
          <pc:docMk/>
          <pc:sldMk cId="769044452" sldId="836"/>
        </pc:sldMkLst>
      </pc:sldChg>
      <pc:sldChg chg="ord">
        <pc:chgData name="Warner, James E. (LARC-D309)" userId="b0f5035a-483f-41c3-a8ff-0f3c601f4208" providerId="ADAL" clId="{F598850C-F3EF-D046-A161-23F576383E49}" dt="2021-03-15T14:19:54.298" v="3" actId="20578"/>
        <pc:sldMkLst>
          <pc:docMk/>
          <pc:sldMk cId="3960795668" sldId="870"/>
        </pc:sldMkLst>
      </pc:sldChg>
      <pc:sldChg chg="del">
        <pc:chgData name="Warner, James E. (LARC-D309)" userId="b0f5035a-483f-41c3-a8ff-0f3c601f4208" providerId="ADAL" clId="{F598850C-F3EF-D046-A161-23F576383E49}" dt="2021-03-15T19:03:58.474" v="1257" actId="2696"/>
        <pc:sldMkLst>
          <pc:docMk/>
          <pc:sldMk cId="3691085764" sldId="872"/>
        </pc:sldMkLst>
      </pc:sldChg>
      <pc:sldChg chg="modSp new del mod">
        <pc:chgData name="Warner, James E. (LARC-D309)" userId="b0f5035a-483f-41c3-a8ff-0f3c601f4208" providerId="ADAL" clId="{F598850C-F3EF-D046-A161-23F576383E49}" dt="2021-03-15T18:45:39.217" v="63" actId="2696"/>
        <pc:sldMkLst>
          <pc:docMk/>
          <pc:sldMk cId="2180382992" sldId="874"/>
        </pc:sldMkLst>
        <pc:spChg chg="mod">
          <ac:chgData name="Warner, James E. (LARC-D309)" userId="b0f5035a-483f-41c3-a8ff-0f3c601f4208" providerId="ADAL" clId="{F598850C-F3EF-D046-A161-23F576383E49}" dt="2021-03-15T17:51:55.203" v="16" actId="122"/>
          <ac:spMkLst>
            <pc:docMk/>
            <pc:sldMk cId="2180382992" sldId="874"/>
            <ac:spMk id="2" creationId="{11A4640F-332A-3D44-84FC-1A5D18DFA2E6}"/>
          </ac:spMkLst>
        </pc:spChg>
        <pc:spChg chg="mod">
          <ac:chgData name="Warner, James E. (LARC-D309)" userId="b0f5035a-483f-41c3-a8ff-0f3c601f4208" providerId="ADAL" clId="{F598850C-F3EF-D046-A161-23F576383E49}" dt="2021-03-15T17:52:00.777" v="17" actId="1076"/>
          <ac:spMkLst>
            <pc:docMk/>
            <pc:sldMk cId="2180382992" sldId="874"/>
            <ac:spMk id="3" creationId="{01031F56-6049-114D-BB01-37AC694BF211}"/>
          </ac:spMkLst>
        </pc:spChg>
      </pc:sldChg>
      <pc:sldChg chg="modSp new del mod modAnim">
        <pc:chgData name="Warner, James E. (LARC-D309)" userId="b0f5035a-483f-41c3-a8ff-0f3c601f4208" providerId="ADAL" clId="{F598850C-F3EF-D046-A161-23F576383E49}" dt="2021-03-16T12:06:44.343" v="3221" actId="2696"/>
        <pc:sldMkLst>
          <pc:docMk/>
          <pc:sldMk cId="64559531" sldId="875"/>
        </pc:sldMkLst>
        <pc:spChg chg="mod">
          <ac:chgData name="Warner, James E. (LARC-D309)" userId="b0f5035a-483f-41c3-a8ff-0f3c601f4208" providerId="ADAL" clId="{F598850C-F3EF-D046-A161-23F576383E49}" dt="2021-03-15T18:48:40.946" v="211" actId="20577"/>
          <ac:spMkLst>
            <pc:docMk/>
            <pc:sldMk cId="64559531" sldId="875"/>
            <ac:spMk id="2" creationId="{B967AA17-9424-134C-AF8C-89B4192C833A}"/>
          </ac:spMkLst>
        </pc:spChg>
        <pc:spChg chg="mod">
          <ac:chgData name="Warner, James E. (LARC-D309)" userId="b0f5035a-483f-41c3-a8ff-0f3c601f4208" providerId="ADAL" clId="{F598850C-F3EF-D046-A161-23F576383E49}" dt="2021-03-15T19:42:18.752" v="2366" actId="12"/>
          <ac:spMkLst>
            <pc:docMk/>
            <pc:sldMk cId="64559531" sldId="875"/>
            <ac:spMk id="3" creationId="{517D6AA2-118E-4E40-A764-84F7EB594A78}"/>
          </ac:spMkLst>
        </pc:spChg>
      </pc:sldChg>
      <pc:sldChg chg="modSp add del mod">
        <pc:chgData name="Warner, James E. (LARC-D309)" userId="b0f5035a-483f-41c3-a8ff-0f3c601f4208" providerId="ADAL" clId="{F598850C-F3EF-D046-A161-23F576383E49}" dt="2021-03-16T12:06:42.465" v="3217" actId="2696"/>
        <pc:sldMkLst>
          <pc:docMk/>
          <pc:sldMk cId="4031289388" sldId="876"/>
        </pc:sldMkLst>
        <pc:spChg chg="mod">
          <ac:chgData name="Warner, James E. (LARC-D309)" userId="b0f5035a-483f-41c3-a8ff-0f3c601f4208" providerId="ADAL" clId="{F598850C-F3EF-D046-A161-23F576383E49}" dt="2021-03-15T19:40:20.622" v="2362" actId="20577"/>
          <ac:spMkLst>
            <pc:docMk/>
            <pc:sldMk cId="4031289388" sldId="876"/>
            <ac:spMk id="3" creationId="{A0119C1B-2860-C94B-8C99-B712C4E9F3E0}"/>
          </ac:spMkLst>
        </pc:spChg>
      </pc:sldChg>
      <pc:sldChg chg="addSp delSp modSp add del mod ord delAnim modAnim">
        <pc:chgData name="Warner, James E. (LARC-D309)" userId="b0f5035a-483f-41c3-a8ff-0f3c601f4208" providerId="ADAL" clId="{F598850C-F3EF-D046-A161-23F576383E49}" dt="2021-03-16T12:06:45.170" v="3222" actId="2696"/>
        <pc:sldMkLst>
          <pc:docMk/>
          <pc:sldMk cId="1370089181" sldId="877"/>
        </pc:sldMkLst>
        <pc:spChg chg="mod">
          <ac:chgData name="Warner, James E. (LARC-D309)" userId="b0f5035a-483f-41c3-a8ff-0f3c601f4208" providerId="ADAL" clId="{F598850C-F3EF-D046-A161-23F576383E49}" dt="2021-03-15T19:38:14.413" v="2346" actId="1035"/>
          <ac:spMkLst>
            <pc:docMk/>
            <pc:sldMk cId="1370089181" sldId="877"/>
            <ac:spMk id="2" creationId="{6DFCBA85-E98D-C44C-A2EC-2A61857C2433}"/>
          </ac:spMkLst>
        </pc:spChg>
        <pc:spChg chg="del mod">
          <ac:chgData name="Warner, James E. (LARC-D309)" userId="b0f5035a-483f-41c3-a8ff-0f3c601f4208" providerId="ADAL" clId="{F598850C-F3EF-D046-A161-23F576383E49}" dt="2021-03-15T20:52:01.711" v="3214" actId="478"/>
          <ac:spMkLst>
            <pc:docMk/>
            <pc:sldMk cId="1370089181" sldId="877"/>
            <ac:spMk id="6" creationId="{959889DB-F09D-A944-A7D2-1152EC021884}"/>
          </ac:spMkLst>
        </pc:spChg>
        <pc:spChg chg="del">
          <ac:chgData name="Warner, James E. (LARC-D309)" userId="b0f5035a-483f-41c3-a8ff-0f3c601f4208" providerId="ADAL" clId="{F598850C-F3EF-D046-A161-23F576383E49}" dt="2021-03-15T19:23:46.865" v="1581" actId="478"/>
          <ac:spMkLst>
            <pc:docMk/>
            <pc:sldMk cId="1370089181" sldId="877"/>
            <ac:spMk id="12" creationId="{6ABA4587-BB3E-3845-99A4-FE6D9F9E3F49}"/>
          </ac:spMkLst>
        </pc:spChg>
        <pc:spChg chg="del">
          <ac:chgData name="Warner, James E. (LARC-D309)" userId="b0f5035a-483f-41c3-a8ff-0f3c601f4208" providerId="ADAL" clId="{F598850C-F3EF-D046-A161-23F576383E49}" dt="2021-03-15T19:21:58.782" v="1557" actId="478"/>
          <ac:spMkLst>
            <pc:docMk/>
            <pc:sldMk cId="1370089181" sldId="877"/>
            <ac:spMk id="13" creationId="{4A64455A-C360-6544-BC3A-CF30B0F5851E}"/>
          </ac:spMkLst>
        </pc:spChg>
        <pc:spChg chg="del">
          <ac:chgData name="Warner, James E. (LARC-D309)" userId="b0f5035a-483f-41c3-a8ff-0f3c601f4208" providerId="ADAL" clId="{F598850C-F3EF-D046-A161-23F576383E49}" dt="2021-03-15T19:22:07.595" v="1561" actId="478"/>
          <ac:spMkLst>
            <pc:docMk/>
            <pc:sldMk cId="1370089181" sldId="877"/>
            <ac:spMk id="15" creationId="{E25863F1-1003-D743-9FEC-1E1E1C582978}"/>
          </ac:spMkLst>
        </pc:spChg>
        <pc:spChg chg="del">
          <ac:chgData name="Warner, James E. (LARC-D309)" userId="b0f5035a-483f-41c3-a8ff-0f3c601f4208" providerId="ADAL" clId="{F598850C-F3EF-D046-A161-23F576383E49}" dt="2021-03-15T19:22:12.132" v="1564" actId="478"/>
          <ac:spMkLst>
            <pc:docMk/>
            <pc:sldMk cId="1370089181" sldId="877"/>
            <ac:spMk id="17" creationId="{BA714E21-F0C3-6C43-888E-FC30DC1C5641}"/>
          </ac:spMkLst>
        </pc:spChg>
        <pc:spChg chg="del">
          <ac:chgData name="Warner, James E. (LARC-D309)" userId="b0f5035a-483f-41c3-a8ff-0f3c601f4208" providerId="ADAL" clId="{F598850C-F3EF-D046-A161-23F576383E49}" dt="2021-03-15T19:22:09.740" v="1562" actId="478"/>
          <ac:spMkLst>
            <pc:docMk/>
            <pc:sldMk cId="1370089181" sldId="877"/>
            <ac:spMk id="18" creationId="{8657FAAA-B609-8D41-A50C-12834D778E2A}"/>
          </ac:spMkLst>
        </pc:spChg>
        <pc:spChg chg="del">
          <ac:chgData name="Warner, James E. (LARC-D309)" userId="b0f5035a-483f-41c3-a8ff-0f3c601f4208" providerId="ADAL" clId="{F598850C-F3EF-D046-A161-23F576383E49}" dt="2021-03-15T19:22:10.896" v="1563" actId="478"/>
          <ac:spMkLst>
            <pc:docMk/>
            <pc:sldMk cId="1370089181" sldId="877"/>
            <ac:spMk id="19" creationId="{ECB7A02D-4D60-F949-83DA-EA52D15417D0}"/>
          </ac:spMkLst>
        </pc:spChg>
        <pc:spChg chg="del">
          <ac:chgData name="Warner, James E. (LARC-D309)" userId="b0f5035a-483f-41c3-a8ff-0f3c601f4208" providerId="ADAL" clId="{F598850C-F3EF-D046-A161-23F576383E49}" dt="2021-03-15T19:22:14.728" v="1565" actId="478"/>
          <ac:spMkLst>
            <pc:docMk/>
            <pc:sldMk cId="1370089181" sldId="877"/>
            <ac:spMk id="20" creationId="{91048C7D-D8EA-D64E-B8D5-65F9A288DB18}"/>
          </ac:spMkLst>
        </pc:spChg>
        <pc:spChg chg="mod">
          <ac:chgData name="Warner, James E. (LARC-D309)" userId="b0f5035a-483f-41c3-a8ff-0f3c601f4208" providerId="ADAL" clId="{F598850C-F3EF-D046-A161-23F576383E49}" dt="2021-03-15T20:45:40.095" v="3031" actId="20577"/>
          <ac:spMkLst>
            <pc:docMk/>
            <pc:sldMk cId="1370089181" sldId="877"/>
            <ac:spMk id="22" creationId="{51DC0CC6-48AA-4242-8439-85852AB58856}"/>
          </ac:spMkLst>
        </pc:spChg>
        <pc:spChg chg="add mod">
          <ac:chgData name="Warner, James E. (LARC-D309)" userId="b0f5035a-483f-41c3-a8ff-0f3c601f4208" providerId="ADAL" clId="{F598850C-F3EF-D046-A161-23F576383E49}" dt="2021-03-15T19:29:41.661" v="1765" actId="1076"/>
          <ac:spMkLst>
            <pc:docMk/>
            <pc:sldMk cId="1370089181" sldId="877"/>
            <ac:spMk id="24" creationId="{F30C939D-288C-DE45-AC2B-7B139E35FD8B}"/>
          </ac:spMkLst>
        </pc:spChg>
        <pc:spChg chg="mod">
          <ac:chgData name="Warner, James E. (LARC-D309)" userId="b0f5035a-483f-41c3-a8ff-0f3c601f4208" providerId="ADAL" clId="{F598850C-F3EF-D046-A161-23F576383E49}" dt="2021-03-15T19:29:41.661" v="1765" actId="1076"/>
          <ac:spMkLst>
            <pc:docMk/>
            <pc:sldMk cId="1370089181" sldId="877"/>
            <ac:spMk id="26" creationId="{B8FC164D-B5D7-A147-8CFA-FB11435257FF}"/>
          </ac:spMkLst>
        </pc:spChg>
        <pc:spChg chg="add mod">
          <ac:chgData name="Warner, James E. (LARC-D309)" userId="b0f5035a-483f-41c3-a8ff-0f3c601f4208" providerId="ADAL" clId="{F598850C-F3EF-D046-A161-23F576383E49}" dt="2021-03-15T20:39:41.063" v="2935" actId="1036"/>
          <ac:spMkLst>
            <pc:docMk/>
            <pc:sldMk cId="1370089181" sldId="877"/>
            <ac:spMk id="28" creationId="{5A5645E5-8D44-194B-A86B-44609C18D878}"/>
          </ac:spMkLst>
        </pc:spChg>
        <pc:grpChg chg="del">
          <ac:chgData name="Warner, James E. (LARC-D309)" userId="b0f5035a-483f-41c3-a8ff-0f3c601f4208" providerId="ADAL" clId="{F598850C-F3EF-D046-A161-23F576383E49}" dt="2021-03-15T19:22:22.009" v="1566" actId="478"/>
          <ac:grpSpMkLst>
            <pc:docMk/>
            <pc:sldMk cId="1370089181" sldId="877"/>
            <ac:grpSpMk id="16" creationId="{956B20DA-B7DB-7B4A-AE71-76B134ED6247}"/>
          </ac:grpSpMkLst>
        </pc:grpChg>
        <pc:grpChg chg="add mod">
          <ac:chgData name="Warner, James E. (LARC-D309)" userId="b0f5035a-483f-41c3-a8ff-0f3c601f4208" providerId="ADAL" clId="{F598850C-F3EF-D046-A161-23F576383E49}" dt="2021-03-15T19:29:41.661" v="1765" actId="1076"/>
          <ac:grpSpMkLst>
            <pc:docMk/>
            <pc:sldMk cId="1370089181" sldId="877"/>
            <ac:grpSpMk id="25" creationId="{3CA35881-6526-E84A-B3C7-24D29ACBD29F}"/>
          </ac:grpSpMkLst>
        </pc:grpChg>
        <pc:picChg chg="del mod">
          <ac:chgData name="Warner, James E. (LARC-D309)" userId="b0f5035a-483f-41c3-a8ff-0f3c601f4208" providerId="ADAL" clId="{F598850C-F3EF-D046-A161-23F576383E49}" dt="2021-03-15T20:52:00.369" v="3213" actId="478"/>
          <ac:picMkLst>
            <pc:docMk/>
            <pc:sldMk cId="1370089181" sldId="877"/>
            <ac:picMk id="21" creationId="{61C73D8A-5EF3-504E-A196-5F3093189485}"/>
          </ac:picMkLst>
        </pc:picChg>
        <pc:picChg chg="add mod">
          <ac:chgData name="Warner, James E. (LARC-D309)" userId="b0f5035a-483f-41c3-a8ff-0f3c601f4208" providerId="ADAL" clId="{F598850C-F3EF-D046-A161-23F576383E49}" dt="2021-03-15T19:29:41.661" v="1765" actId="1076"/>
          <ac:picMkLst>
            <pc:docMk/>
            <pc:sldMk cId="1370089181" sldId="877"/>
            <ac:picMk id="23" creationId="{DB97456F-6DF7-F741-9706-1701454291DE}"/>
          </ac:picMkLst>
        </pc:picChg>
        <pc:picChg chg="mod">
          <ac:chgData name="Warner, James E. (LARC-D309)" userId="b0f5035a-483f-41c3-a8ff-0f3c601f4208" providerId="ADAL" clId="{F598850C-F3EF-D046-A161-23F576383E49}" dt="2021-03-15T19:29:41.661" v="1765" actId="1076"/>
          <ac:picMkLst>
            <pc:docMk/>
            <pc:sldMk cId="1370089181" sldId="877"/>
            <ac:picMk id="27" creationId="{6AEBE2B6-6CBC-F346-AB29-09D070C9556D}"/>
          </ac:picMkLst>
        </pc:picChg>
      </pc:sldChg>
      <pc:sldChg chg="addSp delSp modSp add del mod delAnim modAnim">
        <pc:chgData name="Warner, James E. (LARC-D309)" userId="b0f5035a-483f-41c3-a8ff-0f3c601f4208" providerId="ADAL" clId="{F598850C-F3EF-D046-A161-23F576383E49}" dt="2021-03-16T12:06:42.938" v="3218" actId="2696"/>
        <pc:sldMkLst>
          <pc:docMk/>
          <pc:sldMk cId="2734563436" sldId="878"/>
        </pc:sldMkLst>
        <pc:spChg chg="mod topLvl">
          <ac:chgData name="Warner, James E. (LARC-D309)" userId="b0f5035a-483f-41c3-a8ff-0f3c601f4208" providerId="ADAL" clId="{F598850C-F3EF-D046-A161-23F576383E49}" dt="2021-03-15T20:15:52.833" v="2681" actId="167"/>
          <ac:spMkLst>
            <pc:docMk/>
            <pc:sldMk cId="2734563436" sldId="878"/>
            <ac:spMk id="14" creationId="{EA4871B2-590E-DB47-81BD-7A55249833A2}"/>
          </ac:spMkLst>
        </pc:spChg>
        <pc:spChg chg="mod topLvl">
          <ac:chgData name="Warner, James E. (LARC-D309)" userId="b0f5035a-483f-41c3-a8ff-0f3c601f4208" providerId="ADAL" clId="{F598850C-F3EF-D046-A161-23F576383E49}" dt="2021-03-15T20:10:42.537" v="2515" actId="1036"/>
          <ac:spMkLst>
            <pc:docMk/>
            <pc:sldMk cId="2734563436" sldId="878"/>
            <ac:spMk id="15" creationId="{A0F8075B-982C-FC4C-BF6B-1F56EAE709BC}"/>
          </ac:spMkLst>
        </pc:spChg>
        <pc:spChg chg="mod topLvl">
          <ac:chgData name="Warner, James E. (LARC-D309)" userId="b0f5035a-483f-41c3-a8ff-0f3c601f4208" providerId="ADAL" clId="{F598850C-F3EF-D046-A161-23F576383E49}" dt="2021-03-15T20:10:42.537" v="2515" actId="1036"/>
          <ac:spMkLst>
            <pc:docMk/>
            <pc:sldMk cId="2734563436" sldId="878"/>
            <ac:spMk id="17" creationId="{D31D5713-F1F1-9145-87BF-6C1811DDC856}"/>
          </ac:spMkLst>
        </pc:spChg>
        <pc:spChg chg="del">
          <ac:chgData name="Warner, James E. (LARC-D309)" userId="b0f5035a-483f-41c3-a8ff-0f3c601f4208" providerId="ADAL" clId="{F598850C-F3EF-D046-A161-23F576383E49}" dt="2021-03-15T20:03:06.042" v="2477" actId="478"/>
          <ac:spMkLst>
            <pc:docMk/>
            <pc:sldMk cId="2734563436" sldId="878"/>
            <ac:spMk id="18" creationId="{3616EC97-7FCD-904B-B211-316FFCC356B2}"/>
          </ac:spMkLst>
        </pc:spChg>
        <pc:spChg chg="mod topLvl">
          <ac:chgData name="Warner, James E. (LARC-D309)" userId="b0f5035a-483f-41c3-a8ff-0f3c601f4208" providerId="ADAL" clId="{F598850C-F3EF-D046-A161-23F576383E49}" dt="2021-03-15T20:10:42.537" v="2515" actId="1036"/>
          <ac:spMkLst>
            <pc:docMk/>
            <pc:sldMk cId="2734563436" sldId="878"/>
            <ac:spMk id="19" creationId="{63A182C1-B73F-134D-B71D-683D38C326C1}"/>
          </ac:spMkLst>
        </pc:spChg>
        <pc:spChg chg="mod topLvl">
          <ac:chgData name="Warner, James E. (LARC-D309)" userId="b0f5035a-483f-41c3-a8ff-0f3c601f4208" providerId="ADAL" clId="{F598850C-F3EF-D046-A161-23F576383E49}" dt="2021-03-15T20:10:42.537" v="2515" actId="1036"/>
          <ac:spMkLst>
            <pc:docMk/>
            <pc:sldMk cId="2734563436" sldId="878"/>
            <ac:spMk id="21" creationId="{F56BE1BB-B2AE-8E44-8B7D-34F8679BE62E}"/>
          </ac:spMkLst>
        </pc:spChg>
        <pc:spChg chg="mod topLvl">
          <ac:chgData name="Warner, James E. (LARC-D309)" userId="b0f5035a-483f-41c3-a8ff-0f3c601f4208" providerId="ADAL" clId="{F598850C-F3EF-D046-A161-23F576383E49}" dt="2021-03-15T20:10:42.537" v="2515" actId="1036"/>
          <ac:spMkLst>
            <pc:docMk/>
            <pc:sldMk cId="2734563436" sldId="878"/>
            <ac:spMk id="29" creationId="{ADBAFBA2-C92E-324B-A079-9AA8D09DE626}"/>
          </ac:spMkLst>
        </pc:spChg>
        <pc:spChg chg="mod">
          <ac:chgData name="Warner, James E. (LARC-D309)" userId="b0f5035a-483f-41c3-a8ff-0f3c601f4208" providerId="ADAL" clId="{F598850C-F3EF-D046-A161-23F576383E49}" dt="2021-03-15T20:12:23.006" v="2578" actId="165"/>
          <ac:spMkLst>
            <pc:docMk/>
            <pc:sldMk cId="2734563436" sldId="878"/>
            <ac:spMk id="75" creationId="{9E26A7B7-790D-9346-98DA-F2666CD82367}"/>
          </ac:spMkLst>
        </pc:spChg>
        <pc:spChg chg="mod">
          <ac:chgData name="Warner, James E. (LARC-D309)" userId="b0f5035a-483f-41c3-a8ff-0f3c601f4208" providerId="ADAL" clId="{F598850C-F3EF-D046-A161-23F576383E49}" dt="2021-03-15T20:12:23.006" v="2578" actId="165"/>
          <ac:spMkLst>
            <pc:docMk/>
            <pc:sldMk cId="2734563436" sldId="878"/>
            <ac:spMk id="80" creationId="{365FD4EB-80EB-8141-A13E-DD8319356E20}"/>
          </ac:spMkLst>
        </pc:spChg>
        <pc:spChg chg="mod">
          <ac:chgData name="Warner, James E. (LARC-D309)" userId="b0f5035a-483f-41c3-a8ff-0f3c601f4208" providerId="ADAL" clId="{F598850C-F3EF-D046-A161-23F576383E49}" dt="2021-03-15T20:12:23.006" v="2578" actId="165"/>
          <ac:spMkLst>
            <pc:docMk/>
            <pc:sldMk cId="2734563436" sldId="878"/>
            <ac:spMk id="81" creationId="{692F9956-61B4-7148-84D4-89C55345ED43}"/>
          </ac:spMkLst>
        </pc:spChg>
        <pc:spChg chg="mod topLvl">
          <ac:chgData name="Warner, James E. (LARC-D309)" userId="b0f5035a-483f-41c3-a8ff-0f3c601f4208" providerId="ADAL" clId="{F598850C-F3EF-D046-A161-23F576383E49}" dt="2021-03-15T20:15:05.642" v="2680" actId="1038"/>
          <ac:spMkLst>
            <pc:docMk/>
            <pc:sldMk cId="2734563436" sldId="878"/>
            <ac:spMk id="92" creationId="{4446E679-4316-5240-AA3C-48183139ED15}"/>
          </ac:spMkLst>
        </pc:spChg>
        <pc:spChg chg="add mod">
          <ac:chgData name="Warner, James E. (LARC-D309)" userId="b0f5035a-483f-41c3-a8ff-0f3c601f4208" providerId="ADAL" clId="{F598850C-F3EF-D046-A161-23F576383E49}" dt="2021-03-15T20:12:08.037" v="2575" actId="167"/>
          <ac:spMkLst>
            <pc:docMk/>
            <pc:sldMk cId="2734563436" sldId="878"/>
            <ac:spMk id="94" creationId="{5D837436-1E2B-7146-8387-C62B7B0064D6}"/>
          </ac:spMkLst>
        </pc:spChg>
        <pc:spChg chg="mod topLvl">
          <ac:chgData name="Warner, James E. (LARC-D309)" userId="b0f5035a-483f-41c3-a8ff-0f3c601f4208" providerId="ADAL" clId="{F598850C-F3EF-D046-A161-23F576383E49}" dt="2021-03-15T20:10:42.537" v="2515" actId="1036"/>
          <ac:spMkLst>
            <pc:docMk/>
            <pc:sldMk cId="2734563436" sldId="878"/>
            <ac:spMk id="95" creationId="{661E8AA1-D750-6441-B069-81A8EE25272E}"/>
          </ac:spMkLst>
        </pc:spChg>
        <pc:spChg chg="mod topLvl">
          <ac:chgData name="Warner, James E. (LARC-D309)" userId="b0f5035a-483f-41c3-a8ff-0f3c601f4208" providerId="ADAL" clId="{F598850C-F3EF-D046-A161-23F576383E49}" dt="2021-03-15T20:10:42.537" v="2515" actId="1036"/>
          <ac:spMkLst>
            <pc:docMk/>
            <pc:sldMk cId="2734563436" sldId="878"/>
            <ac:spMk id="100" creationId="{669770C2-8432-4942-B69A-84DC14632F52}"/>
          </ac:spMkLst>
        </pc:spChg>
        <pc:spChg chg="mod topLvl">
          <ac:chgData name="Warner, James E. (LARC-D309)" userId="b0f5035a-483f-41c3-a8ff-0f3c601f4208" providerId="ADAL" clId="{F598850C-F3EF-D046-A161-23F576383E49}" dt="2021-03-15T20:10:42.537" v="2515" actId="1036"/>
          <ac:spMkLst>
            <pc:docMk/>
            <pc:sldMk cId="2734563436" sldId="878"/>
            <ac:spMk id="101" creationId="{5914037F-0AAD-EC4C-A458-06C2FF751324}"/>
          </ac:spMkLst>
        </pc:spChg>
        <pc:spChg chg="mod topLvl">
          <ac:chgData name="Warner, James E. (LARC-D309)" userId="b0f5035a-483f-41c3-a8ff-0f3c601f4208" providerId="ADAL" clId="{F598850C-F3EF-D046-A161-23F576383E49}" dt="2021-03-15T20:10:42.537" v="2515" actId="1036"/>
          <ac:spMkLst>
            <pc:docMk/>
            <pc:sldMk cId="2734563436" sldId="878"/>
            <ac:spMk id="102" creationId="{0CB6C0FD-485D-C849-9B26-91EEB49CE6EE}"/>
          </ac:spMkLst>
        </pc:spChg>
        <pc:grpChg chg="add mod">
          <ac:chgData name="Warner, James E. (LARC-D309)" userId="b0f5035a-483f-41c3-a8ff-0f3c601f4208" providerId="ADAL" clId="{F598850C-F3EF-D046-A161-23F576383E49}" dt="2021-03-15T20:03:22.001" v="2482" actId="338"/>
          <ac:grpSpMkLst>
            <pc:docMk/>
            <pc:sldMk cId="2734563436" sldId="878"/>
            <ac:grpSpMk id="4" creationId="{F83C92EB-C575-BA49-AD43-2833C20EB7AB}"/>
          </ac:grpSpMkLst>
        </pc:grpChg>
        <pc:grpChg chg="del">
          <ac:chgData name="Warner, James E. (LARC-D309)" userId="b0f5035a-483f-41c3-a8ff-0f3c601f4208" providerId="ADAL" clId="{F598850C-F3EF-D046-A161-23F576383E49}" dt="2021-03-15T20:03:06.860" v="2478" actId="478"/>
          <ac:grpSpMkLst>
            <pc:docMk/>
            <pc:sldMk cId="2734563436" sldId="878"/>
            <ac:grpSpMk id="9" creationId="{F0731AC1-6056-7141-82C3-CC687C7CF5E5}"/>
          </ac:grpSpMkLst>
        </pc:grpChg>
        <pc:grpChg chg="del mod topLvl">
          <ac:chgData name="Warner, James E. (LARC-D309)" userId="b0f5035a-483f-41c3-a8ff-0f3c601f4208" providerId="ADAL" clId="{F598850C-F3EF-D046-A161-23F576383E49}" dt="2021-03-15T20:03:24.699" v="2483" actId="165"/>
          <ac:grpSpMkLst>
            <pc:docMk/>
            <pc:sldMk cId="2734563436" sldId="878"/>
            <ac:grpSpMk id="11" creationId="{0C0E2648-BE7C-3D44-8043-6130BA1B5D50}"/>
          </ac:grpSpMkLst>
        </pc:grpChg>
        <pc:grpChg chg="del mod">
          <ac:chgData name="Warner, James E. (LARC-D309)" userId="b0f5035a-483f-41c3-a8ff-0f3c601f4208" providerId="ADAL" clId="{F598850C-F3EF-D046-A161-23F576383E49}" dt="2021-03-15T20:03:16.004" v="2480" actId="165"/>
          <ac:grpSpMkLst>
            <pc:docMk/>
            <pc:sldMk cId="2734563436" sldId="878"/>
            <ac:grpSpMk id="30" creationId="{80084118-85A7-214F-B1DC-61CA5621FB7C}"/>
          </ac:grpSpMkLst>
        </pc:grpChg>
        <pc:grpChg chg="del mod topLvl">
          <ac:chgData name="Warner, James E. (LARC-D309)" userId="b0f5035a-483f-41c3-a8ff-0f3c601f4208" providerId="ADAL" clId="{F598850C-F3EF-D046-A161-23F576383E49}" dt="2021-03-15T20:12:23.006" v="2578" actId="165"/>
          <ac:grpSpMkLst>
            <pc:docMk/>
            <pc:sldMk cId="2734563436" sldId="878"/>
            <ac:grpSpMk id="66" creationId="{62DB654E-F2BA-6344-A0CB-7B26D4CF3E8F}"/>
          </ac:grpSpMkLst>
        </pc:grpChg>
        <pc:grpChg chg="mod topLvl">
          <ac:chgData name="Warner, James E. (LARC-D309)" userId="b0f5035a-483f-41c3-a8ff-0f3c601f4208" providerId="ADAL" clId="{F598850C-F3EF-D046-A161-23F576383E49}" dt="2021-03-15T20:12:27.189" v="2580" actId="1036"/>
          <ac:grpSpMkLst>
            <pc:docMk/>
            <pc:sldMk cId="2734563436" sldId="878"/>
            <ac:grpSpMk id="67" creationId="{F42C0281-92FE-8641-8A4E-080CCFC23E72}"/>
          </ac:grpSpMkLst>
        </pc:grpChg>
        <pc:grpChg chg="mod">
          <ac:chgData name="Warner, James E. (LARC-D309)" userId="b0f5035a-483f-41c3-a8ff-0f3c601f4208" providerId="ADAL" clId="{F598850C-F3EF-D046-A161-23F576383E49}" dt="2021-03-15T20:12:23.006" v="2578" actId="165"/>
          <ac:grpSpMkLst>
            <pc:docMk/>
            <pc:sldMk cId="2734563436" sldId="878"/>
            <ac:grpSpMk id="74" creationId="{13C5F1DC-2418-6C43-8A8E-EF46A6F5C7DF}"/>
          </ac:grpSpMkLst>
        </pc:grpChg>
        <pc:grpChg chg="mod">
          <ac:chgData name="Warner, James E. (LARC-D309)" userId="b0f5035a-483f-41c3-a8ff-0f3c601f4208" providerId="ADAL" clId="{F598850C-F3EF-D046-A161-23F576383E49}" dt="2021-03-15T20:12:23.006" v="2578" actId="165"/>
          <ac:grpSpMkLst>
            <pc:docMk/>
            <pc:sldMk cId="2734563436" sldId="878"/>
            <ac:grpSpMk id="77" creationId="{EDC7A660-470B-C149-A0CF-D96942CC0BF2}"/>
          </ac:grpSpMkLst>
        </pc:grpChg>
        <pc:grpChg chg="mod">
          <ac:chgData name="Warner, James E. (LARC-D309)" userId="b0f5035a-483f-41c3-a8ff-0f3c601f4208" providerId="ADAL" clId="{F598850C-F3EF-D046-A161-23F576383E49}" dt="2021-03-15T20:12:23.006" v="2578" actId="165"/>
          <ac:grpSpMkLst>
            <pc:docMk/>
            <pc:sldMk cId="2734563436" sldId="878"/>
            <ac:grpSpMk id="79" creationId="{A44C392F-4D36-6D42-B7D2-C46F29413B52}"/>
          </ac:grpSpMkLst>
        </pc:grpChg>
        <pc:cxnChg chg="mod topLvl">
          <ac:chgData name="Warner, James E. (LARC-D309)" userId="b0f5035a-483f-41c3-a8ff-0f3c601f4208" providerId="ADAL" clId="{F598850C-F3EF-D046-A161-23F576383E49}" dt="2021-03-15T20:10:42.537" v="2515" actId="1036"/>
          <ac:cxnSpMkLst>
            <pc:docMk/>
            <pc:sldMk cId="2734563436" sldId="878"/>
            <ac:cxnSpMk id="25" creationId="{35CA8402-24B7-3649-88E2-DA49A53EB299}"/>
          </ac:cxnSpMkLst>
        </pc:cxnChg>
        <pc:cxnChg chg="mod topLvl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68" creationId="{33D9D4A1-BDBB-004E-B7B5-C8AA93ED20D8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78" creationId="{59E743E0-E5A7-0C42-B981-F0837A04178D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82" creationId="{90461C12-3AF3-3E48-A3EC-0E9EFCBF1309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83" creationId="{2699F591-EF79-6145-9164-56197106B41D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84" creationId="{4E547988-FE6B-0248-AE44-B20323C7DEF2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85" creationId="{D523D151-8B9E-8040-A3FD-8A1DAE2754CA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86" creationId="{05359976-AC38-3F4D-BED9-61A5631A418D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87" creationId="{27FAC560-F720-784E-B0D6-7F8A38CD64A5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88" creationId="{752A87D1-B985-7D43-9A5D-A04A1DF83FD1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89" creationId="{4690EEF3-A664-1740-AC16-9995F227F61F}"/>
          </ac:cxnSpMkLst>
        </pc:cxnChg>
        <pc:cxnChg chg="mod">
          <ac:chgData name="Warner, James E. (LARC-D309)" userId="b0f5035a-483f-41c3-a8ff-0f3c601f4208" providerId="ADAL" clId="{F598850C-F3EF-D046-A161-23F576383E49}" dt="2021-03-15T20:12:23.006" v="2578" actId="165"/>
          <ac:cxnSpMkLst>
            <pc:docMk/>
            <pc:sldMk cId="2734563436" sldId="878"/>
            <ac:cxnSpMk id="90" creationId="{D731FCEF-0B60-5044-9F7A-6DCB8AE44967}"/>
          </ac:cxnSpMkLst>
        </pc:cxnChg>
        <pc:cxnChg chg="mod topLvl">
          <ac:chgData name="Warner, James E. (LARC-D309)" userId="b0f5035a-483f-41c3-a8ff-0f3c601f4208" providerId="ADAL" clId="{F598850C-F3EF-D046-A161-23F576383E49}" dt="2021-03-15T20:10:42.537" v="2515" actId="1036"/>
          <ac:cxnSpMkLst>
            <pc:docMk/>
            <pc:sldMk cId="2734563436" sldId="878"/>
            <ac:cxnSpMk id="103" creationId="{FAB7B3BD-456D-B34A-93F1-62C36D9F77B9}"/>
          </ac:cxnSpMkLst>
        </pc:cxnChg>
      </pc:sldChg>
      <pc:sldChg chg="addSp delSp modSp add del mod delAnim modAnim">
        <pc:chgData name="Warner, James E. (LARC-D309)" userId="b0f5035a-483f-41c3-a8ff-0f3c601f4208" providerId="ADAL" clId="{F598850C-F3EF-D046-A161-23F576383E49}" dt="2021-03-16T12:06:45.913" v="3223" actId="2696"/>
        <pc:sldMkLst>
          <pc:docMk/>
          <pc:sldMk cId="3972967820" sldId="879"/>
        </pc:sldMkLst>
        <pc:spChg chg="mod topLvl">
          <ac:chgData name="Warner, James E. (LARC-D309)" userId="b0f5035a-483f-41c3-a8ff-0f3c601f4208" providerId="ADAL" clId="{F598850C-F3EF-D046-A161-23F576383E49}" dt="2021-03-15T20:48:18.367" v="3156" actId="165"/>
          <ac:spMkLst>
            <pc:docMk/>
            <pc:sldMk cId="3972967820" sldId="879"/>
            <ac:spMk id="3" creationId="{D404CE24-91E7-2F44-9954-08B8C81B9E9B}"/>
          </ac:spMkLst>
        </pc:spChg>
        <pc:spChg chg="mod topLvl">
          <ac:chgData name="Warner, James E. (LARC-D309)" userId="b0f5035a-483f-41c3-a8ff-0f3c601f4208" providerId="ADAL" clId="{F598850C-F3EF-D046-A161-23F576383E49}" dt="2021-03-15T20:24:44.549" v="2769" actId="948"/>
          <ac:spMkLst>
            <pc:docMk/>
            <pc:sldMk cId="3972967820" sldId="879"/>
            <ac:spMk id="6" creationId="{503CC63A-81CD-6F47-88BE-B9453B8CECE8}"/>
          </ac:spMkLst>
        </pc:spChg>
        <pc:spChg chg="mod topLvl">
          <ac:chgData name="Warner, James E. (LARC-D309)" userId="b0f5035a-483f-41c3-a8ff-0f3c601f4208" providerId="ADAL" clId="{F598850C-F3EF-D046-A161-23F576383E49}" dt="2021-03-15T20:25:14.715" v="2793" actId="20577"/>
          <ac:spMkLst>
            <pc:docMk/>
            <pc:sldMk cId="3972967820" sldId="879"/>
            <ac:spMk id="7" creationId="{59E7C857-E40F-A548-8FAC-97087FE9666C}"/>
          </ac:spMkLst>
        </pc:spChg>
        <pc:spChg chg="del topLvl">
          <ac:chgData name="Warner, James E. (LARC-D309)" userId="b0f5035a-483f-41c3-a8ff-0f3c601f4208" providerId="ADAL" clId="{F598850C-F3EF-D046-A161-23F576383E49}" dt="2021-03-15T20:23:08.547" v="2699" actId="478"/>
          <ac:spMkLst>
            <pc:docMk/>
            <pc:sldMk cId="3972967820" sldId="879"/>
            <ac:spMk id="9" creationId="{4BCC9D1A-1AF2-424D-9CAE-04CD93652C04}"/>
          </ac:spMkLst>
        </pc:spChg>
        <pc:spChg chg="mod">
          <ac:chgData name="Warner, James E. (LARC-D309)" userId="b0f5035a-483f-41c3-a8ff-0f3c601f4208" providerId="ADAL" clId="{F598850C-F3EF-D046-A161-23F576383E49}" dt="2021-03-15T20:25:52.874" v="2814" actId="1037"/>
          <ac:spMkLst>
            <pc:docMk/>
            <pc:sldMk cId="3972967820" sldId="879"/>
            <ac:spMk id="18" creationId="{E10D53DD-D0A5-A942-B03B-30CD843A77B2}"/>
          </ac:spMkLst>
        </pc:spChg>
        <pc:spChg chg="mod">
          <ac:chgData name="Warner, James E. (LARC-D309)" userId="b0f5035a-483f-41c3-a8ff-0f3c601f4208" providerId="ADAL" clId="{F598850C-F3EF-D046-A161-23F576383E49}" dt="2021-03-15T20:25:47.823" v="2808" actId="1038"/>
          <ac:spMkLst>
            <pc:docMk/>
            <pc:sldMk cId="3972967820" sldId="879"/>
            <ac:spMk id="19" creationId="{4A34C460-0C06-304B-927C-3602D477D90C}"/>
          </ac:spMkLst>
        </pc:spChg>
        <pc:spChg chg="add del mod">
          <ac:chgData name="Warner, James E. (LARC-D309)" userId="b0f5035a-483f-41c3-a8ff-0f3c601f4208" providerId="ADAL" clId="{F598850C-F3EF-D046-A161-23F576383E49}" dt="2021-03-15T20:22:58.764" v="2696" actId="478"/>
          <ac:spMkLst>
            <pc:docMk/>
            <pc:sldMk cId="3972967820" sldId="879"/>
            <ac:spMk id="22" creationId="{F8E6B812-7C48-8A47-AFAA-18A7FE4E1E1E}"/>
          </ac:spMkLst>
        </pc:spChg>
        <pc:spChg chg="del">
          <ac:chgData name="Warner, James E. (LARC-D309)" userId="b0f5035a-483f-41c3-a8ff-0f3c601f4208" providerId="ADAL" clId="{F598850C-F3EF-D046-A161-23F576383E49}" dt="2021-03-15T20:23:06.661" v="2698" actId="478"/>
          <ac:spMkLst>
            <pc:docMk/>
            <pc:sldMk cId="3972967820" sldId="879"/>
            <ac:spMk id="80" creationId="{9A03464D-954B-E34D-9A50-C227C6E24090}"/>
          </ac:spMkLst>
        </pc:spChg>
        <pc:spChg chg="del">
          <ac:chgData name="Warner, James E. (LARC-D309)" userId="b0f5035a-483f-41c3-a8ff-0f3c601f4208" providerId="ADAL" clId="{F598850C-F3EF-D046-A161-23F576383E49}" dt="2021-03-15T20:25:39.217" v="2794" actId="478"/>
          <ac:spMkLst>
            <pc:docMk/>
            <pc:sldMk cId="3972967820" sldId="879"/>
            <ac:spMk id="112" creationId="{B0A2707F-0FCA-B640-AD90-6AD2B550214D}"/>
          </ac:spMkLst>
        </pc:spChg>
        <pc:spChg chg="mod">
          <ac:chgData name="Warner, James E. (LARC-D309)" userId="b0f5035a-483f-41c3-a8ff-0f3c601f4208" providerId="ADAL" clId="{F598850C-F3EF-D046-A161-23F576383E49}" dt="2021-03-15T20:49:10.029" v="3163" actId="164"/>
          <ac:spMkLst>
            <pc:docMk/>
            <pc:sldMk cId="3972967820" sldId="879"/>
            <ac:spMk id="127" creationId="{5322B64C-59A0-DD45-8C42-ED7A62C5F87E}"/>
          </ac:spMkLst>
        </pc:spChg>
        <pc:spChg chg="mod">
          <ac:chgData name="Warner, James E. (LARC-D309)" userId="b0f5035a-483f-41c3-a8ff-0f3c601f4208" providerId="ADAL" clId="{F598850C-F3EF-D046-A161-23F576383E49}" dt="2021-03-15T20:49:10.029" v="3163" actId="164"/>
          <ac:spMkLst>
            <pc:docMk/>
            <pc:sldMk cId="3972967820" sldId="879"/>
            <ac:spMk id="128" creationId="{83C47BC7-EA50-5442-9E18-7BB228109202}"/>
          </ac:spMkLst>
        </pc:spChg>
        <pc:spChg chg="mod topLvl">
          <ac:chgData name="Warner, James E. (LARC-D309)" userId="b0f5035a-483f-41c3-a8ff-0f3c601f4208" providerId="ADAL" clId="{F598850C-F3EF-D046-A161-23F576383E49}" dt="2021-03-15T20:48:37.604" v="3158" actId="164"/>
          <ac:spMkLst>
            <pc:docMk/>
            <pc:sldMk cId="3972967820" sldId="879"/>
            <ac:spMk id="153" creationId="{0E74F8B1-FE6E-B842-9A2D-3E5648F7E2A6}"/>
          </ac:spMkLst>
        </pc:spChg>
        <pc:spChg chg="mod topLvl">
          <ac:chgData name="Warner, James E. (LARC-D309)" userId="b0f5035a-483f-41c3-a8ff-0f3c601f4208" providerId="ADAL" clId="{F598850C-F3EF-D046-A161-23F576383E49}" dt="2021-03-15T20:48:37.604" v="3158" actId="164"/>
          <ac:spMkLst>
            <pc:docMk/>
            <pc:sldMk cId="3972967820" sldId="879"/>
            <ac:spMk id="154" creationId="{A8056784-E10A-574F-975B-2AB6F760D9BA}"/>
          </ac:spMkLst>
        </pc:spChg>
        <pc:spChg chg="mod topLvl">
          <ac:chgData name="Warner, James E. (LARC-D309)" userId="b0f5035a-483f-41c3-a8ff-0f3c601f4208" providerId="ADAL" clId="{F598850C-F3EF-D046-A161-23F576383E49}" dt="2021-03-15T20:48:22.496" v="3157" actId="165"/>
          <ac:spMkLst>
            <pc:docMk/>
            <pc:sldMk cId="3972967820" sldId="879"/>
            <ac:spMk id="156" creationId="{ADF7A00B-BE84-0C49-BD88-C8DF59F7EF73}"/>
          </ac:spMkLst>
        </pc:spChg>
        <pc:spChg chg="mod topLvl">
          <ac:chgData name="Warner, James E. (LARC-D309)" userId="b0f5035a-483f-41c3-a8ff-0f3c601f4208" providerId="ADAL" clId="{F598850C-F3EF-D046-A161-23F576383E49}" dt="2021-03-15T20:48:22.496" v="3157" actId="165"/>
          <ac:spMkLst>
            <pc:docMk/>
            <pc:sldMk cId="3972967820" sldId="879"/>
            <ac:spMk id="157" creationId="{B3D46358-4824-7945-9385-DC7FBC80C38A}"/>
          </ac:spMkLst>
        </pc:spChg>
        <pc:spChg chg="mod topLvl">
          <ac:chgData name="Warner, James E. (LARC-D309)" userId="b0f5035a-483f-41c3-a8ff-0f3c601f4208" providerId="ADAL" clId="{F598850C-F3EF-D046-A161-23F576383E49}" dt="2021-03-15T20:48:22.496" v="3157" actId="165"/>
          <ac:spMkLst>
            <pc:docMk/>
            <pc:sldMk cId="3972967820" sldId="879"/>
            <ac:spMk id="158" creationId="{2B82D423-29C2-1A47-A872-9A9CA9EC1B23}"/>
          </ac:spMkLst>
        </pc:spChg>
        <pc:spChg chg="mod topLvl">
          <ac:chgData name="Warner, James E. (LARC-D309)" userId="b0f5035a-483f-41c3-a8ff-0f3c601f4208" providerId="ADAL" clId="{F598850C-F3EF-D046-A161-23F576383E49}" dt="2021-03-15T20:48:37.604" v="3158" actId="164"/>
          <ac:spMkLst>
            <pc:docMk/>
            <pc:sldMk cId="3972967820" sldId="879"/>
            <ac:spMk id="159" creationId="{41420622-3A82-124C-969C-664B98D4C38B}"/>
          </ac:spMkLst>
        </pc:spChg>
        <pc:spChg chg="del topLvl">
          <ac:chgData name="Warner, James E. (LARC-D309)" userId="b0f5035a-483f-41c3-a8ff-0f3c601f4208" providerId="ADAL" clId="{F598850C-F3EF-D046-A161-23F576383E49}" dt="2021-03-15T20:23:04.595" v="2697" actId="478"/>
          <ac:spMkLst>
            <pc:docMk/>
            <pc:sldMk cId="3972967820" sldId="879"/>
            <ac:spMk id="164" creationId="{02FE8910-47DA-FC49-BB04-39C1C1F59DAE}"/>
          </ac:spMkLst>
        </pc:spChg>
        <pc:grpChg chg="del">
          <ac:chgData name="Warner, James E. (LARC-D309)" userId="b0f5035a-483f-41c3-a8ff-0f3c601f4208" providerId="ADAL" clId="{F598850C-F3EF-D046-A161-23F576383E49}" dt="2021-03-15T20:48:18.367" v="3156" actId="165"/>
          <ac:grpSpMkLst>
            <pc:docMk/>
            <pc:sldMk cId="3972967820" sldId="879"/>
            <ac:grpSpMk id="4" creationId="{E272C086-16E1-9245-9C43-BDEC25C64C7E}"/>
          </ac:grpSpMkLst>
        </pc:grpChg>
        <pc:grpChg chg="del">
          <ac:chgData name="Warner, James E. (LARC-D309)" userId="b0f5035a-483f-41c3-a8ff-0f3c601f4208" providerId="ADAL" clId="{F598850C-F3EF-D046-A161-23F576383E49}" dt="2021-03-15T20:23:08.547" v="2699" actId="478"/>
          <ac:grpSpMkLst>
            <pc:docMk/>
            <pc:sldMk cId="3972967820" sldId="879"/>
            <ac:grpSpMk id="14" creationId="{2D7AE67F-C8EC-6547-8CD4-5827002153B4}"/>
          </ac:grpSpMkLst>
        </pc:grpChg>
        <pc:grpChg chg="del">
          <ac:chgData name="Warner, James E. (LARC-D309)" userId="b0f5035a-483f-41c3-a8ff-0f3c601f4208" providerId="ADAL" clId="{F598850C-F3EF-D046-A161-23F576383E49}" dt="2021-03-15T20:23:04.595" v="2697" actId="478"/>
          <ac:grpSpMkLst>
            <pc:docMk/>
            <pc:sldMk cId="3972967820" sldId="879"/>
            <ac:grpSpMk id="15" creationId="{A9F9F197-FBBA-CE42-884F-9C739C5485F0}"/>
          </ac:grpSpMkLst>
        </pc:grpChg>
        <pc:grpChg chg="add mod">
          <ac:chgData name="Warner, James E. (LARC-D309)" userId="b0f5035a-483f-41c3-a8ff-0f3c601f4208" providerId="ADAL" clId="{F598850C-F3EF-D046-A161-23F576383E49}" dt="2021-03-15T20:49:28.797" v="3174" actId="167"/>
          <ac:grpSpMkLst>
            <pc:docMk/>
            <pc:sldMk cId="3972967820" sldId="879"/>
            <ac:grpSpMk id="23" creationId="{691D493E-0835-8A45-AB6C-9BF9C190ADEE}"/>
          </ac:grpSpMkLst>
        </pc:grpChg>
        <pc:grpChg chg="add mod">
          <ac:chgData name="Warner, James E. (LARC-D309)" userId="b0f5035a-483f-41c3-a8ff-0f3c601f4208" providerId="ADAL" clId="{F598850C-F3EF-D046-A161-23F576383E49}" dt="2021-03-15T20:49:10.029" v="3163" actId="164"/>
          <ac:grpSpMkLst>
            <pc:docMk/>
            <pc:sldMk cId="3972967820" sldId="879"/>
            <ac:grpSpMk id="24" creationId="{CC434F06-F441-BF44-A5FC-991B000E0D23}"/>
          </ac:grpSpMkLst>
        </pc:grpChg>
        <pc:grpChg chg="mod">
          <ac:chgData name="Warner, James E. (LARC-D309)" userId="b0f5035a-483f-41c3-a8ff-0f3c601f4208" providerId="ADAL" clId="{F598850C-F3EF-D046-A161-23F576383E49}" dt="2021-03-15T20:49:10.029" v="3163" actId="164"/>
          <ac:grpSpMkLst>
            <pc:docMk/>
            <pc:sldMk cId="3972967820" sldId="879"/>
            <ac:grpSpMk id="123" creationId="{3FB7291F-A8D3-E642-B2AB-F2A96ABFB41D}"/>
          </ac:grpSpMkLst>
        </pc:grpChg>
        <pc:grpChg chg="mod">
          <ac:chgData name="Warner, James E. (LARC-D309)" userId="b0f5035a-483f-41c3-a8ff-0f3c601f4208" providerId="ADAL" clId="{F598850C-F3EF-D046-A161-23F576383E49}" dt="2021-03-15T20:49:10.029" v="3163" actId="164"/>
          <ac:grpSpMkLst>
            <pc:docMk/>
            <pc:sldMk cId="3972967820" sldId="879"/>
            <ac:grpSpMk id="124" creationId="{1AFC7895-2686-BE4C-A71F-13384ABBC304}"/>
          </ac:grpSpMkLst>
        </pc:grpChg>
        <pc:grpChg chg="mod">
          <ac:chgData name="Warner, James E. (LARC-D309)" userId="b0f5035a-483f-41c3-a8ff-0f3c601f4208" providerId="ADAL" clId="{F598850C-F3EF-D046-A161-23F576383E49}" dt="2021-03-15T20:49:10.029" v="3163" actId="164"/>
          <ac:grpSpMkLst>
            <pc:docMk/>
            <pc:sldMk cId="3972967820" sldId="879"/>
            <ac:grpSpMk id="126" creationId="{E11D3E2D-A365-CA4C-9304-523678541928}"/>
          </ac:grpSpMkLst>
        </pc:grpChg>
        <pc:grpChg chg="del mod topLvl">
          <ac:chgData name="Warner, James E. (LARC-D309)" userId="b0f5035a-483f-41c3-a8ff-0f3c601f4208" providerId="ADAL" clId="{F598850C-F3EF-D046-A161-23F576383E49}" dt="2021-03-15T20:48:22.496" v="3157" actId="165"/>
          <ac:grpSpMkLst>
            <pc:docMk/>
            <pc:sldMk cId="3972967820" sldId="879"/>
            <ac:grpSpMk id="151" creationId="{6F15CDD9-7E93-D043-9774-59E0A7060877}"/>
          </ac:grpSpMkLst>
        </pc:grpChg>
        <pc:grpChg chg="mod topLvl">
          <ac:chgData name="Warner, James E. (LARC-D309)" userId="b0f5035a-483f-41c3-a8ff-0f3c601f4208" providerId="ADAL" clId="{F598850C-F3EF-D046-A161-23F576383E49}" dt="2021-03-15T20:48:37.604" v="3158" actId="164"/>
          <ac:grpSpMkLst>
            <pc:docMk/>
            <pc:sldMk cId="3972967820" sldId="879"/>
            <ac:grpSpMk id="152" creationId="{F1BCD8CA-94C4-AF45-9B21-3D396528EF0E}"/>
          </ac:grpSpMkLst>
        </pc:grpChg>
        <pc:picChg chg="add del mod">
          <ac:chgData name="Warner, James E. (LARC-D309)" userId="b0f5035a-483f-41c3-a8ff-0f3c601f4208" providerId="ADAL" clId="{F598850C-F3EF-D046-A161-23F576383E49}" dt="2021-03-15T20:35:46.394" v="2821" actId="478"/>
          <ac:picMkLst>
            <pc:docMk/>
            <pc:sldMk cId="3972967820" sldId="879"/>
            <ac:picMk id="115" creationId="{445F1D1B-4894-974E-B127-A5B426620229}"/>
          </ac:picMkLst>
        </pc:picChg>
        <pc:cxnChg chg="mod topLvl">
          <ac:chgData name="Warner, James E. (LARC-D309)" userId="b0f5035a-483f-41c3-a8ff-0f3c601f4208" providerId="ADAL" clId="{F598850C-F3EF-D046-A161-23F576383E49}" dt="2021-03-15T20:48:22.496" v="3157" actId="165"/>
          <ac:cxnSpMkLst>
            <pc:docMk/>
            <pc:sldMk cId="3972967820" sldId="879"/>
            <ac:cxnSpMk id="155" creationId="{BE40BBEF-F9B5-9942-A01D-A22DE8E0B36C}"/>
          </ac:cxnSpMkLst>
        </pc:cxnChg>
        <pc:cxnChg chg="mod">
          <ac:chgData name="Warner, James E. (LARC-D309)" userId="b0f5035a-483f-41c3-a8ff-0f3c601f4208" providerId="ADAL" clId="{F598850C-F3EF-D046-A161-23F576383E49}" dt="2021-03-15T20:48:22.496" v="3157" actId="165"/>
          <ac:cxnSpMkLst>
            <pc:docMk/>
            <pc:sldMk cId="3972967820" sldId="879"/>
            <ac:cxnSpMk id="160" creationId="{65932514-1791-FC41-92C6-DBD5831636BB}"/>
          </ac:cxnSpMkLst>
        </pc:cxnChg>
        <pc:cxnChg chg="mod">
          <ac:chgData name="Warner, James E. (LARC-D309)" userId="b0f5035a-483f-41c3-a8ff-0f3c601f4208" providerId="ADAL" clId="{F598850C-F3EF-D046-A161-23F576383E49}" dt="2021-03-15T20:48:22.496" v="3157" actId="165"/>
          <ac:cxnSpMkLst>
            <pc:docMk/>
            <pc:sldMk cId="3972967820" sldId="879"/>
            <ac:cxnSpMk id="161" creationId="{ACDF6FD8-A931-5A4B-A324-BEF1D0A38C78}"/>
          </ac:cxnSpMkLst>
        </pc:cxnChg>
      </pc:sldChg>
      <pc:sldChg chg="addSp delSp modSp add del mod delAnim modAnim">
        <pc:chgData name="Warner, James E. (LARC-D309)" userId="b0f5035a-483f-41c3-a8ff-0f3c601f4208" providerId="ADAL" clId="{F598850C-F3EF-D046-A161-23F576383E49}" dt="2021-03-15T20:49:54.849" v="3184" actId="2696"/>
        <pc:sldMkLst>
          <pc:docMk/>
          <pc:sldMk cId="1298592207" sldId="880"/>
        </pc:sldMkLst>
        <pc:spChg chg="del">
          <ac:chgData name="Warner, James E. (LARC-D309)" userId="b0f5035a-483f-41c3-a8ff-0f3c601f4208" providerId="ADAL" clId="{F598850C-F3EF-D046-A161-23F576383E49}" dt="2021-03-15T20:46:09.995" v="3033" actId="478"/>
          <ac:spMkLst>
            <pc:docMk/>
            <pc:sldMk cId="1298592207" sldId="880"/>
            <ac:spMk id="6" creationId="{503CC63A-81CD-6F47-88BE-B9453B8CECE8}"/>
          </ac:spMkLst>
        </pc:spChg>
        <pc:spChg chg="mod">
          <ac:chgData name="Warner, James E. (LARC-D309)" userId="b0f5035a-483f-41c3-a8ff-0f3c601f4208" providerId="ADAL" clId="{F598850C-F3EF-D046-A161-23F576383E49}" dt="2021-03-15T20:47:41.292" v="3154" actId="1076"/>
          <ac:spMkLst>
            <pc:docMk/>
            <pc:sldMk cId="1298592207" sldId="880"/>
            <ac:spMk id="7" creationId="{59E7C857-E40F-A548-8FAC-97087FE9666C}"/>
          </ac:spMkLst>
        </pc:spChg>
        <pc:spChg chg="del">
          <ac:chgData name="Warner, James E. (LARC-D309)" userId="b0f5035a-483f-41c3-a8ff-0f3c601f4208" providerId="ADAL" clId="{F598850C-F3EF-D046-A161-23F576383E49}" dt="2021-03-15T20:46:08.750" v="3032" actId="478"/>
          <ac:spMkLst>
            <pc:docMk/>
            <pc:sldMk cId="1298592207" sldId="880"/>
            <ac:spMk id="18" creationId="{E10D53DD-D0A5-A942-B03B-30CD843A77B2}"/>
          </ac:spMkLst>
        </pc:spChg>
        <pc:spChg chg="del">
          <ac:chgData name="Warner, James E. (LARC-D309)" userId="b0f5035a-483f-41c3-a8ff-0f3c601f4208" providerId="ADAL" clId="{F598850C-F3EF-D046-A161-23F576383E49}" dt="2021-03-15T20:46:11.406" v="3034" actId="478"/>
          <ac:spMkLst>
            <pc:docMk/>
            <pc:sldMk cId="1298592207" sldId="880"/>
            <ac:spMk id="19" creationId="{4A34C460-0C06-304B-927C-3602D477D90C}"/>
          </ac:spMkLst>
        </pc:spChg>
        <pc:picChg chg="add del mod">
          <ac:chgData name="Warner, James E. (LARC-D309)" userId="b0f5035a-483f-41c3-a8ff-0f3c601f4208" providerId="ADAL" clId="{F598850C-F3EF-D046-A161-23F576383E49}" dt="2021-03-15T20:47:27.046" v="3151" actId="478"/>
          <ac:picMkLst>
            <pc:docMk/>
            <pc:sldMk cId="1298592207" sldId="880"/>
            <ac:picMk id="112" creationId="{F8805BE9-40A0-7748-9877-07F052B93FA2}"/>
          </ac:picMkLst>
        </pc:picChg>
      </pc:sldChg>
      <pc:sldChg chg="add del">
        <pc:chgData name="Warner, James E. (LARC-D309)" userId="b0f5035a-483f-41c3-a8ff-0f3c601f4208" providerId="ADAL" clId="{F598850C-F3EF-D046-A161-23F576383E49}" dt="2021-03-15T20:37:15.530" v="2822" actId="2696"/>
        <pc:sldMkLst>
          <pc:docMk/>
          <pc:sldMk cId="3231682517" sldId="880"/>
        </pc:sldMkLst>
      </pc:sldChg>
      <pc:sldChg chg="addSp delSp modSp add del mod delAnim">
        <pc:chgData name="Warner, James E. (LARC-D309)" userId="b0f5035a-483f-41c3-a8ff-0f3c601f4208" providerId="ADAL" clId="{F598850C-F3EF-D046-A161-23F576383E49}" dt="2021-03-16T12:06:46.412" v="3224" actId="2696"/>
        <pc:sldMkLst>
          <pc:docMk/>
          <pc:sldMk cId="2459934755" sldId="882"/>
        </pc:sldMkLst>
        <pc:spChg chg="del mod">
          <ac:chgData name="Warner, James E. (LARC-D309)" userId="b0f5035a-483f-41c3-a8ff-0f3c601f4208" providerId="ADAL" clId="{F598850C-F3EF-D046-A161-23F576383E49}" dt="2021-03-15T20:49:47.880" v="3180" actId="478"/>
          <ac:spMkLst>
            <pc:docMk/>
            <pc:sldMk cId="2459934755" sldId="882"/>
            <ac:spMk id="6" creationId="{503CC63A-81CD-6F47-88BE-B9453B8CECE8}"/>
          </ac:spMkLst>
        </pc:spChg>
        <pc:spChg chg="del">
          <ac:chgData name="Warner, James E. (LARC-D309)" userId="b0f5035a-483f-41c3-a8ff-0f3c601f4208" providerId="ADAL" clId="{F598850C-F3EF-D046-A161-23F576383E49}" dt="2021-03-15T20:49:46.473" v="3178" actId="478"/>
          <ac:spMkLst>
            <pc:docMk/>
            <pc:sldMk cId="2459934755" sldId="882"/>
            <ac:spMk id="7" creationId="{59E7C857-E40F-A548-8FAC-97087FE9666C}"/>
          </ac:spMkLst>
        </pc:spChg>
        <pc:spChg chg="del">
          <ac:chgData name="Warner, James E. (LARC-D309)" userId="b0f5035a-483f-41c3-a8ff-0f3c601f4208" providerId="ADAL" clId="{F598850C-F3EF-D046-A161-23F576383E49}" dt="2021-03-15T20:49:48.749" v="3181" actId="478"/>
          <ac:spMkLst>
            <pc:docMk/>
            <pc:sldMk cId="2459934755" sldId="882"/>
            <ac:spMk id="18" creationId="{E10D53DD-D0A5-A942-B03B-30CD843A77B2}"/>
          </ac:spMkLst>
        </pc:spChg>
        <pc:spChg chg="del">
          <ac:chgData name="Warner, James E. (LARC-D309)" userId="b0f5035a-483f-41c3-a8ff-0f3c601f4208" providerId="ADAL" clId="{F598850C-F3EF-D046-A161-23F576383E49}" dt="2021-03-15T20:49:49.637" v="3182" actId="478"/>
          <ac:spMkLst>
            <pc:docMk/>
            <pc:sldMk cId="2459934755" sldId="882"/>
            <ac:spMk id="19" creationId="{4A34C460-0C06-304B-927C-3602D477D90C}"/>
          </ac:spMkLst>
        </pc:spChg>
        <pc:spChg chg="add mod">
          <ac:chgData name="Warner, James E. (LARC-D309)" userId="b0f5035a-483f-41c3-a8ff-0f3c601f4208" providerId="ADAL" clId="{F598850C-F3EF-D046-A161-23F576383E49}" dt="2021-03-15T20:49:52.962" v="3183"/>
          <ac:spMkLst>
            <pc:docMk/>
            <pc:sldMk cId="2459934755" sldId="882"/>
            <ac:spMk id="112" creationId="{5A3B3CE5-09DF-0046-9495-C4C8972B41CC}"/>
          </ac:spMkLst>
        </pc:spChg>
      </pc:sldChg>
      <pc:sldChg chg="del">
        <pc:chgData name="Warner, James E. (LARC-D309)" userId="b0f5035a-483f-41c3-a8ff-0f3c601f4208" providerId="ADAL" clId="{F598850C-F3EF-D046-A161-23F576383E49}" dt="2021-03-16T12:06:43.377" v="3219" actId="2696"/>
        <pc:sldMkLst>
          <pc:docMk/>
          <pc:sldMk cId="2628472782" sldId="886"/>
        </pc:sldMkLst>
      </pc:sldChg>
      <pc:sldChg chg="del">
        <pc:chgData name="Warner, James E. (LARC-D309)" userId="b0f5035a-483f-41c3-a8ff-0f3c601f4208" providerId="ADAL" clId="{F598850C-F3EF-D046-A161-23F576383E49}" dt="2021-03-16T12:06:43.863" v="3220" actId="2696"/>
        <pc:sldMkLst>
          <pc:docMk/>
          <pc:sldMk cId="2317348380" sldId="887"/>
        </pc:sldMkLst>
      </pc:sldChg>
      <pc:sldChg chg="add">
        <pc:chgData name="Warner, James E. (LARC-D309)" userId="b0f5035a-483f-41c3-a8ff-0f3c601f4208" providerId="ADAL" clId="{F598850C-F3EF-D046-A161-23F576383E49}" dt="2021-03-16T12:06:32.976" v="3215"/>
        <pc:sldMkLst>
          <pc:docMk/>
          <pc:sldMk cId="4183402138" sldId="889"/>
        </pc:sldMkLst>
      </pc:sldChg>
      <pc:sldChg chg="add">
        <pc:chgData name="Warner, James E. (LARC-D309)" userId="b0f5035a-483f-41c3-a8ff-0f3c601f4208" providerId="ADAL" clId="{F598850C-F3EF-D046-A161-23F576383E49}" dt="2021-03-16T12:06:32.976" v="3215"/>
        <pc:sldMkLst>
          <pc:docMk/>
          <pc:sldMk cId="2256295852" sldId="890"/>
        </pc:sldMkLst>
      </pc:sldChg>
      <pc:sldChg chg="add">
        <pc:chgData name="Warner, James E. (LARC-D309)" userId="b0f5035a-483f-41c3-a8ff-0f3c601f4208" providerId="ADAL" clId="{F598850C-F3EF-D046-A161-23F576383E49}" dt="2021-03-16T12:06:32.976" v="3215"/>
        <pc:sldMkLst>
          <pc:docMk/>
          <pc:sldMk cId="3193551868" sldId="891"/>
        </pc:sldMkLst>
      </pc:sldChg>
      <pc:sldChg chg="modSp add mod">
        <pc:chgData name="Warner, James E. (LARC-D309)" userId="b0f5035a-483f-41c3-a8ff-0f3c601f4208" providerId="ADAL" clId="{F598850C-F3EF-D046-A161-23F576383E49}" dt="2021-03-16T12:26:22.615" v="3374" actId="113"/>
        <pc:sldMkLst>
          <pc:docMk/>
          <pc:sldMk cId="2488630790" sldId="892"/>
        </pc:sldMkLst>
        <pc:spChg chg="mod">
          <ac:chgData name="Warner, James E. (LARC-D309)" userId="b0f5035a-483f-41c3-a8ff-0f3c601f4208" providerId="ADAL" clId="{F598850C-F3EF-D046-A161-23F576383E49}" dt="2021-03-16T12:26:22.615" v="3374" actId="113"/>
          <ac:spMkLst>
            <pc:docMk/>
            <pc:sldMk cId="2488630790" sldId="892"/>
            <ac:spMk id="22" creationId="{51DC0CC6-48AA-4242-8439-85852AB58856}"/>
          </ac:spMkLst>
        </pc:spChg>
      </pc:sldChg>
      <pc:sldChg chg="add">
        <pc:chgData name="Warner, James E. (LARC-D309)" userId="b0f5035a-483f-41c3-a8ff-0f3c601f4208" providerId="ADAL" clId="{F598850C-F3EF-D046-A161-23F576383E49}" dt="2021-03-16T12:06:32.976" v="3215"/>
        <pc:sldMkLst>
          <pc:docMk/>
          <pc:sldMk cId="2362593467" sldId="893"/>
        </pc:sldMkLst>
      </pc:sldChg>
      <pc:sldChg chg="add">
        <pc:chgData name="Warner, James E. (LARC-D309)" userId="b0f5035a-483f-41c3-a8ff-0f3c601f4208" providerId="ADAL" clId="{F598850C-F3EF-D046-A161-23F576383E49}" dt="2021-03-16T12:06:32.976" v="3215"/>
        <pc:sldMkLst>
          <pc:docMk/>
          <pc:sldMk cId="785083158" sldId="894"/>
        </pc:sldMkLst>
      </pc:sldChg>
      <pc:sldChg chg="add">
        <pc:chgData name="Warner, James E. (LARC-D309)" userId="b0f5035a-483f-41c3-a8ff-0f3c601f4208" providerId="ADAL" clId="{F598850C-F3EF-D046-A161-23F576383E49}" dt="2021-03-16T12:06:32.976" v="3215"/>
        <pc:sldMkLst>
          <pc:docMk/>
          <pc:sldMk cId="2187390911" sldId="895"/>
        </pc:sldMkLst>
      </pc:sldChg>
      <pc:sldChg chg="add">
        <pc:chgData name="Warner, James E. (LARC-D309)" userId="b0f5035a-483f-41c3-a8ff-0f3c601f4208" providerId="ADAL" clId="{F598850C-F3EF-D046-A161-23F576383E49}" dt="2021-03-16T12:06:32.976" v="3215"/>
        <pc:sldMkLst>
          <pc:docMk/>
          <pc:sldMk cId="4149930831" sldId="896"/>
        </pc:sldMkLst>
      </pc:sldChg>
      <pc:sldChg chg="add">
        <pc:chgData name="Warner, James E. (LARC-D309)" userId="b0f5035a-483f-41c3-a8ff-0f3c601f4208" providerId="ADAL" clId="{F598850C-F3EF-D046-A161-23F576383E49}" dt="2021-03-16T12:06:32.976" v="3215"/>
        <pc:sldMkLst>
          <pc:docMk/>
          <pc:sldMk cId="1521218215" sldId="8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650E5-BEB9-8542-BFEB-05B0D37080BA}" type="datetimeFigureOut">
              <a:rPr lang="en-US" smtClean="0"/>
              <a:t>3/31/21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A120D-F35C-934E-938A-FFFC680A2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84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57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99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89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61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*coupon model – 2 hours on 4 CPU cores</a:t>
            </a:r>
          </a:p>
          <a:p>
            <a:r>
              <a:rPr lang="en-US"/>
              <a:t>*assembly model - 16 hours on 10 CPU cores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30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242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89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41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“assumed” is a best guess without data; adding on estimated error with Gaussian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8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“assumed” is a best guess without data; adding on estimated error with Gaussian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31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0CEFB-62EC-B74A-9108-33FB14965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C3928-9DB5-874B-BB55-9716BC0EF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4EAD3-63E9-C448-A6EF-9AF5226D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CB17E-7792-794D-91C1-AA8E4B51932F}" type="datetime1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D51F9-7FED-F24F-8500-93EC956E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CC2DF-8546-0A49-B17A-50BB4F3B3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03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CBAD8-84EC-7542-A3A5-B4E94BB58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454B-70B9-4B47-9FA3-8EEB85D1C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19A88-911C-1D47-999F-926BB9C3E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0D92-30B6-584B-9223-58ABA2451863}" type="datetime1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DD35D-80A7-1045-9FF4-5703DB759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ECCC1-48A2-104F-8273-0C9C73882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42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ED54B-DD7C-5D4F-9D12-831A07B9F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0A89B-0DB4-1046-AE4E-23660DB15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FDA39-962D-3F40-84E9-99C4A55F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AFC7F-EA40-4F48-8398-783630C80C64}" type="datetime1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DE550-8D12-DD4A-A155-0FA764063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69D0B-EC70-CB4B-85CD-5A6BED104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2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EE30-E5AE-D849-BF63-7E8DF15CD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ADFF8-F1FC-B648-9E66-C5196A0DA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67995-F36F-6944-B151-6998C0D95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10DDA-23A4-8C4F-A8D5-9F3F180AC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E0189-3132-234B-9A60-792DD43ED308}" type="datetime1">
              <a:rPr lang="en-US" smtClean="0"/>
              <a:t>3/31/21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5CD25-3D8A-404D-991E-7A260B73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65C26-5C8A-C941-99D2-8A16D1AA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34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74FF-711E-6049-81E1-BD2EBA810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BA709-CE33-5746-B1EA-05E000AE7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94BAC-D39C-2D45-ACDA-66A2C3A39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0DFDB-2922-4547-934E-408587309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47203C-B9EE-5A49-84FB-B9B76C7348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E126F1-20EA-9D49-BF4A-1E77AE0C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DAA51-3E63-E14F-AA97-472567E2C4BD}" type="datetime1">
              <a:rPr lang="en-US" smtClean="0"/>
              <a:t>3/31/21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10E8BA-2797-984B-BFE3-6DD6EC597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87A639-FB2D-0A4A-8CD0-1B6894DE6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6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46BBD-F855-194F-8E71-B16FACB28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0238A-C0CE-1546-99E7-69C16BAA9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6F529-772C-8547-A036-7ADAC3322713}" type="datetime1">
              <a:rPr lang="en-US" smtClean="0"/>
              <a:t>3/31/21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0F84AD-8E9B-3544-9D22-203547212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F5AEF-FF86-4D4E-B35D-150FDC463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33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EDBE59-A235-C740-A285-5D54F548A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1EE98-A3B2-5746-B087-A6D6B7EFA7A2}" type="datetime1">
              <a:rPr lang="en-US" smtClean="0"/>
              <a:t>3/31/21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B884C8-8BC1-D24F-9F4A-CA81AF173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45DA7-1FF7-8A49-AE83-C73A6C867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5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51A03-CBD3-D848-908C-853A0FA08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F537B-12EE-1E48-9C91-2A95BF21D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C2A8B-BFAA-9F48-BC2A-789C83E92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46989-F61E-A649-980C-F29406B19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57029-F2BF-1941-8B97-53F4C677F878}" type="datetime1">
              <a:rPr lang="en-US" smtClean="0"/>
              <a:t>3/31/21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A4305-8485-0F4F-8C5C-2A1240B93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29848-3557-2141-82B9-65EB87183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04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86574-6ED3-B443-9A08-501CEC34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639FA9-C340-E94D-B29D-6E9407EEC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4FB8-6E3D-3545-BC3B-0D9262D2B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9A442-1CF7-9C46-A172-9AEB5D28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8B24-BBB4-654F-856E-7CA194BD5C9C}" type="datetime1">
              <a:rPr lang="en-US" smtClean="0"/>
              <a:t>3/31/21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A0BEFE-DF2A-A346-975C-F5CEC0BF6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E68173-941E-5F45-A263-6703B1BA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2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BA9B-109F-3B44-8B06-CAE579C23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4879BB-6F2E-ED43-8583-3676693B4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9BA04-BB9A-924A-A9E6-30AD14287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EFCDE-16D9-9D41-83D1-705B79B63D52}" type="datetime1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06E50-3225-4347-B436-9AEBF8A6F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495A9-0DDA-514F-A280-9D3C3B4D2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764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40CCD3-874C-D648-9823-903850B4A7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AA2F4-A12E-E148-BAE9-3FD1AF1F0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40339-81EE-8341-8781-4EE9B58A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4C950-BFEB-2643-AF4A-A6B537CE8D45}" type="datetime1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31E62-0E54-024A-971A-E01C70BD3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A945E-35FB-5F4B-B0EE-73760839D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81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4166C9-0881-5148-A56A-7D64EA8C3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78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347B3-9D15-6840-815D-FFE975B76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C53DC-055C-5F4E-95D8-D386A55A74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80EE-14C4-424B-A58B-A717A68459AF}" type="datetime1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AE449-27FE-1847-998E-9EF50302CB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1AEE9-4025-7047-B963-B21F505A9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32E8175-08E1-7E42-9D2F-E5AB8BF9E22B}"/>
              </a:ext>
            </a:extLst>
          </p:cNvPr>
          <p:cNvGrpSpPr/>
          <p:nvPr userDrawn="1"/>
        </p:nvGrpSpPr>
        <p:grpSpPr>
          <a:xfrm flipV="1">
            <a:off x="-1762" y="851061"/>
            <a:ext cx="12194250" cy="0"/>
            <a:chOff x="-2252" y="806819"/>
            <a:chExt cx="9146252" cy="672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A26E96C-9A4F-EE43-9368-2FDB1D62CC78}"/>
                </a:ext>
              </a:extLst>
            </p:cNvPr>
            <p:cNvCxnSpPr/>
            <p:nvPr userDrawn="1"/>
          </p:nvCxnSpPr>
          <p:spPr>
            <a:xfrm flipV="1">
              <a:off x="0" y="806819"/>
              <a:ext cx="9144000" cy="6724"/>
            </a:xfrm>
            <a:prstGeom prst="line">
              <a:avLst/>
            </a:prstGeom>
            <a:ln w="63500" cmpd="sng">
              <a:solidFill>
                <a:srgbClr val="12198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680BA49-6E79-5145-9EF2-39C8B98E363E}"/>
                </a:ext>
              </a:extLst>
            </p:cNvPr>
            <p:cNvCxnSpPr/>
            <p:nvPr userDrawn="1"/>
          </p:nvCxnSpPr>
          <p:spPr>
            <a:xfrm flipV="1">
              <a:off x="-2252" y="807859"/>
              <a:ext cx="9144000" cy="0"/>
            </a:xfrm>
            <a:prstGeom prst="line">
              <a:avLst/>
            </a:prstGeom>
            <a:ln w="12700" cmpd="sng">
              <a:solidFill>
                <a:srgbClr val="D408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4" descr="MEATBALL">
            <a:extLst>
              <a:ext uri="{FF2B5EF4-FFF2-40B4-BE49-F238E27FC236}">
                <a16:creationId xmlns:a16="http://schemas.microsoft.com/office/drawing/2014/main" id="{984C5706-88FA-B64E-AF70-F9E5780AD8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6"/>
          <a:stretch>
            <a:fillRect/>
          </a:stretch>
        </p:blipFill>
        <p:spPr bwMode="auto">
          <a:xfrm>
            <a:off x="11341274" y="73764"/>
            <a:ext cx="758596" cy="66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796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nasa.gov/specials/artemi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11" Type="http://schemas.openxmlformats.org/officeDocument/2006/relationships/image" Target="../media/image20.emf"/><Relationship Id="rId5" Type="http://schemas.openxmlformats.org/officeDocument/2006/relationships/image" Target="../media/image15.emf"/><Relationship Id="rId10" Type="http://schemas.openxmlformats.org/officeDocument/2006/relationships/image" Target="../media/image19.emf"/><Relationship Id="rId4" Type="http://schemas.openxmlformats.org/officeDocument/2006/relationships/image" Target="../media/image14.emf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2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F3DBF-DE7D-144C-97EE-B6AF4FF6C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760464"/>
            <a:ext cx="12191999" cy="2387600"/>
          </a:xfrm>
        </p:spPr>
        <p:txBody>
          <a:bodyPr>
            <a:normAutofit/>
          </a:bodyPr>
          <a:lstStyle/>
          <a:p>
            <a:r>
              <a:rPr lang="en-US" sz="4200" b="1" dirty="0"/>
              <a:t>Assessing Next-Gen Spacesuit Reliability:</a:t>
            </a:r>
            <a:br>
              <a:rPr lang="en-US" sz="4200" b="1" dirty="0"/>
            </a:br>
            <a:r>
              <a:rPr lang="en-US" sz="4200" b="1" dirty="0"/>
              <a:t>A Probabilistic Analysis Case Study at NASA</a:t>
            </a:r>
            <a:endParaRPr lang="en-US" sz="4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B9525-8374-5049-927B-F8D001BEFF7D}"/>
              </a:ext>
            </a:extLst>
          </p:cNvPr>
          <p:cNvSpPr txBox="1"/>
          <p:nvPr/>
        </p:nvSpPr>
        <p:spPr>
          <a:xfrm>
            <a:off x="0" y="3630690"/>
            <a:ext cx="1219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Jim Warner</a:t>
            </a:r>
            <a:r>
              <a:rPr lang="en-US" sz="2200" baseline="30000" dirty="0"/>
              <a:t>1</a:t>
            </a:r>
            <a:r>
              <a:rPr lang="en-US" sz="2200" dirty="0"/>
              <a:t>, Patrick Leser</a:t>
            </a:r>
            <a:r>
              <a:rPr lang="en-US" sz="2200" baseline="30000" dirty="0"/>
              <a:t>1</a:t>
            </a:r>
            <a:r>
              <a:rPr lang="en-US" sz="2200" dirty="0"/>
              <a:t>, Paul Leser</a:t>
            </a:r>
            <a:r>
              <a:rPr lang="en-US" sz="2200" baseline="30000" dirty="0"/>
              <a:t>1</a:t>
            </a:r>
            <a:r>
              <a:rPr lang="en-US" sz="2200" dirty="0"/>
              <a:t>, Geoffrey Bomarito</a:t>
            </a:r>
            <a:r>
              <a:rPr lang="en-US" sz="2200" baseline="30000" dirty="0"/>
              <a:t>1</a:t>
            </a:r>
            <a:r>
              <a:rPr lang="en-US" sz="2200" dirty="0"/>
              <a:t>, Austin Cole</a:t>
            </a:r>
            <a:r>
              <a:rPr lang="en-US" sz="2200" baseline="30000" dirty="0"/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707C2B-041A-F94C-AEE1-015A1181AA91}"/>
              </a:ext>
            </a:extLst>
          </p:cNvPr>
          <p:cNvSpPr txBox="1"/>
          <p:nvPr/>
        </p:nvSpPr>
        <p:spPr>
          <a:xfrm>
            <a:off x="4427640" y="4413576"/>
            <a:ext cx="3374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NASA Langley Research Center</a:t>
            </a:r>
          </a:p>
          <a:p>
            <a:pPr marL="342900" indent="-342900">
              <a:buAutoNum type="arabicPeriod"/>
            </a:pPr>
            <a:r>
              <a:rPr lang="en-US" dirty="0"/>
              <a:t>Virginia Tech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1C7FD8-7694-6E4C-B34E-021980C9AE57}"/>
              </a:ext>
            </a:extLst>
          </p:cNvPr>
          <p:cNvSpPr txBox="1"/>
          <p:nvPr/>
        </p:nvSpPr>
        <p:spPr>
          <a:xfrm>
            <a:off x="4949078" y="5653088"/>
            <a:ext cx="22938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/>
              <a:t>DATAWorks</a:t>
            </a:r>
            <a:r>
              <a:rPr lang="en-US" sz="2400" dirty="0"/>
              <a:t> 2021</a:t>
            </a:r>
          </a:p>
          <a:p>
            <a:pPr algn="ctr"/>
            <a:r>
              <a:rPr lang="en-US" sz="2400" dirty="0"/>
              <a:t>April 13</a:t>
            </a:r>
            <a:r>
              <a:rPr lang="en-US" sz="2400" baseline="30000" dirty="0"/>
              <a:t>th</a:t>
            </a:r>
            <a:r>
              <a:rPr lang="en-US" sz="2400" dirty="0"/>
              <a:t>, 2021</a:t>
            </a:r>
          </a:p>
        </p:txBody>
      </p:sp>
    </p:spTree>
    <p:extLst>
      <p:ext uri="{BB962C8B-B14F-4D97-AF65-F5344CB8AC3E}">
        <p14:creationId xmlns:p14="http://schemas.microsoft.com/office/powerpoint/2010/main" val="4183402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1FD64F-E8F5-1B4A-A3DE-2EA6D4C0C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AB024F1-304C-C746-8C7A-F2CEE524E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</a:t>
            </a:r>
          </a:p>
        </p:txBody>
      </p:sp>
      <p:pic>
        <p:nvPicPr>
          <p:cNvPr id="12" name="Picture 2" descr="Artist concept of an astronaut in the xEMU space suit setting up a science experiment on the lunar surface.">
            <a:extLst>
              <a:ext uri="{FF2B5EF4-FFF2-40B4-BE49-F238E27FC236}">
                <a16:creationId xmlns:a16="http://schemas.microsoft.com/office/drawing/2014/main" id="{C4939652-68D0-BA42-97C3-86E2E7FD5E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661972" y="2744731"/>
            <a:ext cx="6918059" cy="38943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A5D2BD1-883C-BD4C-9D28-79FE75C52F0B}"/>
              </a:ext>
            </a:extLst>
          </p:cNvPr>
          <p:cNvSpPr/>
          <p:nvPr/>
        </p:nvSpPr>
        <p:spPr>
          <a:xfrm>
            <a:off x="3459397" y="5446588"/>
            <a:ext cx="1429409" cy="6217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Probability of fall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E131B1-C4F8-D148-A29D-E192D238AD4C}"/>
              </a:ext>
            </a:extLst>
          </p:cNvPr>
          <p:cNvSpPr/>
          <p:nvPr/>
        </p:nvSpPr>
        <p:spPr>
          <a:xfrm>
            <a:off x="4718524" y="3227982"/>
            <a:ext cx="1429409" cy="6217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Probability of impact location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89921C-07EF-7B45-AE67-4AF44F99C77F}"/>
              </a:ext>
            </a:extLst>
          </p:cNvPr>
          <p:cNvSpPr/>
          <p:nvPr/>
        </p:nvSpPr>
        <p:spPr>
          <a:xfrm>
            <a:off x="2138098" y="4004811"/>
            <a:ext cx="1429409" cy="6217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Mission-related probabilities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837F4849-F951-8141-92ED-2C4773766072}"/>
              </a:ext>
            </a:extLst>
          </p:cNvPr>
          <p:cNvCxnSpPr>
            <a:stCxn id="13" idx="1"/>
            <a:endCxn id="15" idx="2"/>
          </p:cNvCxnSpPr>
          <p:nvPr/>
        </p:nvCxnSpPr>
        <p:spPr>
          <a:xfrm rot="10800000">
            <a:off x="2852803" y="4626605"/>
            <a:ext cx="606594" cy="1130881"/>
          </a:xfrm>
          <a:prstGeom prst="bentConnector2">
            <a:avLst/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2D149F2E-F3F0-D747-9E4A-B766F00B9AB6}"/>
              </a:ext>
            </a:extLst>
          </p:cNvPr>
          <p:cNvCxnSpPr>
            <a:stCxn id="15" idx="3"/>
          </p:cNvCxnSpPr>
          <p:nvPr/>
        </p:nvCxnSpPr>
        <p:spPr>
          <a:xfrm>
            <a:off x="3567507" y="4315708"/>
            <a:ext cx="1039472" cy="820629"/>
          </a:xfrm>
          <a:prstGeom prst="bentConnector3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6C1189AC-D8DC-A44E-B8B6-8D69EF23F4B5}"/>
              </a:ext>
            </a:extLst>
          </p:cNvPr>
          <p:cNvCxnSpPr>
            <a:cxnSpLocks/>
            <a:stCxn id="14" idx="2"/>
          </p:cNvCxnSpPr>
          <p:nvPr/>
        </p:nvCxnSpPr>
        <p:spPr>
          <a:xfrm rot="16200000" flipH="1">
            <a:off x="5291872" y="3991131"/>
            <a:ext cx="1060983" cy="778269"/>
          </a:xfrm>
          <a:prstGeom prst="bentConnector3">
            <a:avLst>
              <a:gd name="adj1" fmla="val 98315"/>
            </a:avLst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4750290-7189-024D-8C72-6CEE8F23F5BE}"/>
              </a:ext>
            </a:extLst>
          </p:cNvPr>
          <p:cNvSpPr/>
          <p:nvPr/>
        </p:nvSpPr>
        <p:spPr>
          <a:xfrm>
            <a:off x="4081186" y="5971447"/>
            <a:ext cx="1429409" cy="6217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Impact velocity uncertainty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540678-C769-0D4A-9FEE-645D4289DE8E}"/>
              </a:ext>
            </a:extLst>
          </p:cNvPr>
          <p:cNvSpPr/>
          <p:nvPr/>
        </p:nvSpPr>
        <p:spPr>
          <a:xfrm>
            <a:off x="9870695" y="4069615"/>
            <a:ext cx="1429409" cy="6217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Material Uncertainties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996E82-E076-2C45-90C6-F8C73911CCE1}"/>
              </a:ext>
            </a:extLst>
          </p:cNvPr>
          <p:cNvSpPr/>
          <p:nvPr/>
        </p:nvSpPr>
        <p:spPr>
          <a:xfrm>
            <a:off x="7248612" y="6012740"/>
            <a:ext cx="1429409" cy="6217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Probability of rock size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4D2911E-370C-C841-84B7-2BC39A9C2D56}"/>
              </a:ext>
            </a:extLst>
          </p:cNvPr>
          <p:cNvGrpSpPr/>
          <p:nvPr/>
        </p:nvGrpSpPr>
        <p:grpSpPr>
          <a:xfrm>
            <a:off x="6988468" y="2758382"/>
            <a:ext cx="2572939" cy="1568064"/>
            <a:chOff x="8981803" y="2906756"/>
            <a:chExt cx="2572939" cy="156806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E030A4E-CA12-4346-98FA-5876623A4E5C}"/>
                </a:ext>
              </a:extLst>
            </p:cNvPr>
            <p:cNvSpPr/>
            <p:nvPr/>
          </p:nvSpPr>
          <p:spPr>
            <a:xfrm>
              <a:off x="9106498" y="2906756"/>
              <a:ext cx="2448244" cy="14522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C08652-BAD7-E64C-96B4-8ADC7B037E7A}"/>
                </a:ext>
              </a:extLst>
            </p:cNvPr>
            <p:cNvSpPr txBox="1"/>
            <p:nvPr/>
          </p:nvSpPr>
          <p:spPr>
            <a:xfrm>
              <a:off x="9525235" y="2919446"/>
              <a:ext cx="19096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Impact Damage Simulation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4EDE52B-76F1-EB43-B06B-357F7F30F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336" b="88417" l="6352" r="96311">
                          <a14:foregroundMark x1="21721" y1="7722" x2="21721" y2="7722"/>
                          <a14:foregroundMark x1="6967" y1="34363" x2="6967" y2="34363"/>
                          <a14:foregroundMark x1="46107" y1="14672" x2="46107" y2="14672"/>
                          <a14:foregroundMark x1="89754" y1="51737" x2="89754" y2="51737"/>
                          <a14:foregroundMark x1="86475" y1="42471" x2="93033" y2="65251"/>
                          <a14:foregroundMark x1="94057" y1="57915" x2="96311" y2="6100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81803" y="3125918"/>
              <a:ext cx="2541560" cy="1348902"/>
            </a:xfrm>
            <a:prstGeom prst="rect">
              <a:avLst/>
            </a:prstGeom>
          </p:spPr>
        </p:pic>
      </p:grp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1102FE59-4579-6941-A4FA-C80D8F6865B8}"/>
              </a:ext>
            </a:extLst>
          </p:cNvPr>
          <p:cNvCxnSpPr>
            <a:cxnSpLocks/>
          </p:cNvCxnSpPr>
          <p:nvPr/>
        </p:nvCxnSpPr>
        <p:spPr>
          <a:xfrm rot="5400000">
            <a:off x="5929932" y="3716231"/>
            <a:ext cx="1487473" cy="924340"/>
          </a:xfrm>
          <a:prstGeom prst="bentConnector3">
            <a:avLst>
              <a:gd name="adj1" fmla="val 32303"/>
            </a:avLst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9117644A-97C7-8040-B7B3-D0F89AD08EC4}"/>
              </a:ext>
            </a:extLst>
          </p:cNvPr>
          <p:cNvCxnSpPr>
            <a:cxnSpLocks/>
            <a:stCxn id="22" idx="1"/>
          </p:cNvCxnSpPr>
          <p:nvPr/>
        </p:nvCxnSpPr>
        <p:spPr>
          <a:xfrm rot="10800000">
            <a:off x="8586835" y="3894010"/>
            <a:ext cx="1283861" cy="486502"/>
          </a:xfrm>
          <a:prstGeom prst="bentConnector3">
            <a:avLst>
              <a:gd name="adj1" fmla="val 98783"/>
            </a:avLst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EF7ED7A-78A2-4B42-A3C9-63F8ABA46B63}"/>
              </a:ext>
            </a:extLst>
          </p:cNvPr>
          <p:cNvGrpSpPr/>
          <p:nvPr/>
        </p:nvGrpSpPr>
        <p:grpSpPr>
          <a:xfrm>
            <a:off x="10418707" y="1018741"/>
            <a:ext cx="1426823" cy="1599883"/>
            <a:chOff x="10424628" y="5178553"/>
            <a:chExt cx="1426823" cy="1599883"/>
          </a:xfrm>
        </p:grpSpPr>
        <p:pic>
          <p:nvPicPr>
            <p:cNvPr id="31" name="Picture 2" descr="Blueprint of space suits">
              <a:extLst>
                <a:ext uri="{FF2B5EF4-FFF2-40B4-BE49-F238E27FC236}">
                  <a16:creationId xmlns:a16="http://schemas.microsoft.com/office/drawing/2014/main" id="{510FCEB9-CC58-A143-9A91-656E250007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4631" y="5346300"/>
              <a:ext cx="1106820" cy="1432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4539A64-1C5E-BB4C-BEA9-5B4661853A71}"/>
                </a:ext>
              </a:extLst>
            </p:cNvPr>
            <p:cNvGrpSpPr/>
            <p:nvPr/>
          </p:nvGrpSpPr>
          <p:grpSpPr>
            <a:xfrm>
              <a:off x="10424628" y="5178553"/>
              <a:ext cx="667726" cy="672347"/>
              <a:chOff x="5363183" y="1357409"/>
              <a:chExt cx="1558761" cy="1558761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4ABF6A8-C10F-3848-972C-6C30C47CE153}"/>
                  </a:ext>
                </a:extLst>
              </p:cNvPr>
              <p:cNvSpPr/>
              <p:nvPr/>
            </p:nvSpPr>
            <p:spPr>
              <a:xfrm>
                <a:off x="5363183" y="1357409"/>
                <a:ext cx="1558761" cy="1558761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4" name="Picture 4" descr="Artemis Logo">
                <a:extLst>
                  <a:ext uri="{FF2B5EF4-FFF2-40B4-BE49-F238E27FC236}">
                    <a16:creationId xmlns:a16="http://schemas.microsoft.com/office/drawing/2014/main" id="{24F7D949-5816-2C4A-B188-28CA44FB6A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11" t="12931" r="28862" b="21791"/>
              <a:stretch/>
            </p:blipFill>
            <p:spPr bwMode="auto">
              <a:xfrm>
                <a:off x="5363183" y="1357409"/>
                <a:ext cx="1508622" cy="13396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3EF8D4E-80C2-0A44-81CB-B3326C04458C}"/>
              </a:ext>
            </a:extLst>
          </p:cNvPr>
          <p:cNvSpPr txBox="1"/>
          <p:nvPr/>
        </p:nvSpPr>
        <p:spPr>
          <a:xfrm>
            <a:off x="567234" y="1007732"/>
            <a:ext cx="9397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Designing the Exploration Extravehicular Mobility Unit (</a:t>
            </a:r>
            <a:r>
              <a:rPr lang="en-US" sz="2400" b="1" dirty="0" err="1"/>
              <a:t>xEMU</a:t>
            </a:r>
            <a:r>
              <a:rPr lang="en-US" sz="2400" b="1" dirty="0"/>
              <a:t>) spacesuit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21AB98F-278E-C84A-8A7A-F37C3F269B5B}"/>
              </a:ext>
            </a:extLst>
          </p:cNvPr>
          <p:cNvSpPr/>
          <p:nvPr/>
        </p:nvSpPr>
        <p:spPr>
          <a:xfrm>
            <a:off x="7553346" y="4557851"/>
            <a:ext cx="1429409" cy="621793"/>
          </a:xfrm>
          <a:prstGeom prst="rect">
            <a:avLst/>
          </a:prstGeom>
          <a:solidFill>
            <a:srgbClr val="9C42E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Variability in lunar regolith</a:t>
            </a:r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A4FB23AD-427F-DE4D-B229-F39F5FDEA05E}"/>
              </a:ext>
            </a:extLst>
          </p:cNvPr>
          <p:cNvCxnSpPr>
            <a:cxnSpLocks/>
            <a:endCxn id="36" idx="2"/>
          </p:cNvCxnSpPr>
          <p:nvPr/>
        </p:nvCxnSpPr>
        <p:spPr>
          <a:xfrm rot="5400000" flipH="1" flipV="1">
            <a:off x="7888097" y="5234772"/>
            <a:ext cx="435081" cy="32482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1B29004-E62B-A847-BC54-AF58C945F013}"/>
              </a:ext>
            </a:extLst>
          </p:cNvPr>
          <p:cNvSpPr txBox="1"/>
          <p:nvPr/>
        </p:nvSpPr>
        <p:spPr>
          <a:xfrm>
            <a:off x="963776" y="1491972"/>
            <a:ext cx="9309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Traditional approach of considering worst-case type loading and applying conservative factors of safety for certification was likely to be infeasible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Instead: introduce &amp; verify a probabilistic requirement based on the probability of no impact failure (</a:t>
            </a:r>
            <a:r>
              <a:rPr lang="en-US" dirty="0" err="1"/>
              <a:t>PnIF</a:t>
            </a:r>
            <a:r>
              <a:rPr lang="en-US" dirty="0"/>
              <a:t>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D486C19-9A70-4840-B72A-BDC1673B2AF9}"/>
              </a:ext>
            </a:extLst>
          </p:cNvPr>
          <p:cNvSpPr/>
          <p:nvPr/>
        </p:nvSpPr>
        <p:spPr>
          <a:xfrm>
            <a:off x="10328068" y="2602389"/>
            <a:ext cx="18870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>
                <a:hlinkClick r:id="rId7"/>
              </a:rPr>
              <a:t>https://www.nasa.gov/specials/artemis/</a:t>
            </a:r>
            <a:endParaRPr lang="en-US" sz="800" dirty="0"/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25F0A588-33D7-CB41-81D1-6CA81914575E}"/>
              </a:ext>
            </a:extLst>
          </p:cNvPr>
          <p:cNvCxnSpPr>
            <a:cxnSpLocks/>
            <a:stCxn id="23" idx="1"/>
            <a:endCxn id="13" idx="3"/>
          </p:cNvCxnSpPr>
          <p:nvPr/>
        </p:nvCxnSpPr>
        <p:spPr>
          <a:xfrm rot="10800000">
            <a:off x="4888806" y="5757485"/>
            <a:ext cx="2359806" cy="56615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AC82CE57-D8BE-994F-9FC4-40027AA381D4}"/>
              </a:ext>
            </a:extLst>
          </p:cNvPr>
          <p:cNvCxnSpPr>
            <a:cxnSpLocks/>
            <a:endCxn id="23" idx="0"/>
          </p:cNvCxnSpPr>
          <p:nvPr/>
        </p:nvCxnSpPr>
        <p:spPr>
          <a:xfrm rot="10800000" flipV="1">
            <a:off x="7963317" y="5757484"/>
            <a:ext cx="1478208" cy="255255"/>
          </a:xfrm>
          <a:prstGeom prst="bentConnector2">
            <a:avLst/>
          </a:prstGeom>
          <a:ln w="28575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29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 animBg="1"/>
      <p:bldP spid="22" grpId="0" animBg="1"/>
      <p:bldP spid="23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D6AA2-118E-4E40-A764-84F7EB594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32" y="1096329"/>
            <a:ext cx="11170920" cy="3876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Motivated by the </a:t>
            </a:r>
            <a:r>
              <a:rPr lang="en-US" dirty="0" err="1"/>
              <a:t>xEMU</a:t>
            </a:r>
            <a:r>
              <a:rPr lang="en-US" dirty="0"/>
              <a:t>, a case study was conducted to demonstrate the application of uncertainty quantification (UQ) to estimate spacesuit reliability</a:t>
            </a:r>
          </a:p>
          <a:p>
            <a:pPr lvl="1"/>
            <a:r>
              <a:rPr lang="en-US" dirty="0"/>
              <a:t>A previous generation of spacesuit (</a:t>
            </a:r>
            <a:r>
              <a:rPr lang="en-US" i="1" dirty="0"/>
              <a:t>Z-2</a:t>
            </a:r>
            <a:r>
              <a:rPr lang="en-US" dirty="0"/>
              <a:t>) was considered for demonstration</a:t>
            </a:r>
          </a:p>
          <a:p>
            <a:r>
              <a:rPr lang="en-US" dirty="0"/>
              <a:t>Case study demonstrated approaches for overcoming two common challenges in reliability analysis: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Computational expense associated with using high-fidelity models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Quantifying uncertainty in model input parameters</a:t>
            </a:r>
          </a:p>
          <a:p>
            <a:r>
              <a:rPr lang="en-US" dirty="0"/>
              <a:t>Research focus of the project: leveraging &amp; developing </a:t>
            </a:r>
            <a:r>
              <a:rPr lang="en-US" i="1" dirty="0" err="1"/>
              <a:t>multifidelity</a:t>
            </a:r>
            <a:r>
              <a:rPr lang="en-US" i="1" dirty="0"/>
              <a:t> UQ methods</a:t>
            </a:r>
            <a:r>
              <a:rPr lang="en-US" dirty="0"/>
              <a:t> for efficient and accurate reliability estimation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2B1CF-00CB-2D44-8432-4C8FBA2F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63043B3-DFA6-DB45-A6C1-3F126085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 Study Overview</a:t>
            </a:r>
          </a:p>
        </p:txBody>
      </p:sp>
    </p:spTree>
    <p:extLst>
      <p:ext uri="{BB962C8B-B14F-4D97-AF65-F5344CB8AC3E}">
        <p14:creationId xmlns:p14="http://schemas.microsoft.com/office/powerpoint/2010/main" val="3193551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691D493E-0835-8A45-AB6C-9BF9C190ADEE}"/>
              </a:ext>
            </a:extLst>
          </p:cNvPr>
          <p:cNvGrpSpPr/>
          <p:nvPr/>
        </p:nvGrpSpPr>
        <p:grpSpPr>
          <a:xfrm>
            <a:off x="9209593" y="2636381"/>
            <a:ext cx="1453557" cy="1068760"/>
            <a:chOff x="9209593" y="2636381"/>
            <a:chExt cx="1453557" cy="1068760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F1BCD8CA-94C4-AF45-9B21-3D396528EF0E}"/>
                </a:ext>
              </a:extLst>
            </p:cNvPr>
            <p:cNvGrpSpPr/>
            <p:nvPr/>
          </p:nvGrpSpPr>
          <p:grpSpPr>
            <a:xfrm>
              <a:off x="9453303" y="2636381"/>
              <a:ext cx="1209847" cy="834042"/>
              <a:chOff x="10075792" y="1547604"/>
              <a:chExt cx="1633573" cy="979002"/>
            </a:xfrm>
          </p:grpSpPr>
          <p:cxnSp>
            <p:nvCxnSpPr>
              <p:cNvPr id="160" name="Straight Arrow Connector 159">
                <a:extLst>
                  <a:ext uri="{FF2B5EF4-FFF2-40B4-BE49-F238E27FC236}">
                    <a16:creationId xmlns:a16="http://schemas.microsoft.com/office/drawing/2014/main" id="{65932514-1791-FC41-92C6-DBD5831636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75827" y="1547604"/>
                <a:ext cx="0" cy="979001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Arrow Connector 160">
                <a:extLst>
                  <a:ext uri="{FF2B5EF4-FFF2-40B4-BE49-F238E27FC236}">
                    <a16:creationId xmlns:a16="http://schemas.microsoft.com/office/drawing/2014/main" id="{ACDF6FD8-A931-5A4B-A324-BEF1D0A38C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75792" y="2526606"/>
                <a:ext cx="1633573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0E74F8B1-FE6E-B842-9A2D-3E5648F7E2A6}"/>
                </a:ext>
              </a:extLst>
            </p:cNvPr>
            <p:cNvSpPr txBox="1"/>
            <p:nvPr/>
          </p:nvSpPr>
          <p:spPr>
            <a:xfrm>
              <a:off x="9688644" y="3426848"/>
              <a:ext cx="548439" cy="2782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Output</a:t>
              </a:r>
            </a:p>
          </p:txBody>
        </p:sp>
        <p:sp>
          <p:nvSpPr>
            <p:cNvPr id="154" name="Freeform 153">
              <a:extLst>
                <a:ext uri="{FF2B5EF4-FFF2-40B4-BE49-F238E27FC236}">
                  <a16:creationId xmlns:a16="http://schemas.microsoft.com/office/drawing/2014/main" id="{A8056784-E10A-574F-975B-2AB6F760D9BA}"/>
                </a:ext>
              </a:extLst>
            </p:cNvPr>
            <p:cNvSpPr/>
            <p:nvPr/>
          </p:nvSpPr>
          <p:spPr>
            <a:xfrm>
              <a:off x="9451900" y="2745957"/>
              <a:ext cx="1147827" cy="724141"/>
            </a:xfrm>
            <a:custGeom>
              <a:avLst/>
              <a:gdLst>
                <a:gd name="connsiteX0" fmla="*/ 0 w 1549831"/>
                <a:gd name="connsiteY0" fmla="*/ 684281 h 699780"/>
                <a:gd name="connsiteX1" fmla="*/ 139485 w 1549831"/>
                <a:gd name="connsiteY1" fmla="*/ 374315 h 699780"/>
                <a:gd name="connsiteX2" fmla="*/ 263471 w 1549831"/>
                <a:gd name="connsiteY2" fmla="*/ 141841 h 699780"/>
                <a:gd name="connsiteX3" fmla="*/ 480448 w 1549831"/>
                <a:gd name="connsiteY3" fmla="*/ 2356 h 699780"/>
                <a:gd name="connsiteX4" fmla="*/ 697424 w 1549831"/>
                <a:gd name="connsiteY4" fmla="*/ 79848 h 699780"/>
                <a:gd name="connsiteX5" fmla="*/ 867905 w 1549831"/>
                <a:gd name="connsiteY5" fmla="*/ 389814 h 699780"/>
                <a:gd name="connsiteX6" fmla="*/ 1239865 w 1549831"/>
                <a:gd name="connsiteY6" fmla="*/ 606790 h 699780"/>
                <a:gd name="connsiteX7" fmla="*/ 1270861 w 1549831"/>
                <a:gd name="connsiteY7" fmla="*/ 622288 h 699780"/>
                <a:gd name="connsiteX8" fmla="*/ 1549831 w 1549831"/>
                <a:gd name="connsiteY8" fmla="*/ 699780 h 69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9831" h="699780">
                  <a:moveTo>
                    <a:pt x="0" y="684281"/>
                  </a:moveTo>
                  <a:cubicBezTo>
                    <a:pt x="47786" y="574501"/>
                    <a:pt x="95573" y="464722"/>
                    <a:pt x="139485" y="374315"/>
                  </a:cubicBezTo>
                  <a:cubicBezTo>
                    <a:pt x="183397" y="283908"/>
                    <a:pt x="206644" y="203834"/>
                    <a:pt x="263471" y="141841"/>
                  </a:cubicBezTo>
                  <a:cubicBezTo>
                    <a:pt x="320298" y="79848"/>
                    <a:pt x="408123" y="12688"/>
                    <a:pt x="480448" y="2356"/>
                  </a:cubicBezTo>
                  <a:cubicBezTo>
                    <a:pt x="552774" y="-7976"/>
                    <a:pt x="632848" y="15272"/>
                    <a:pt x="697424" y="79848"/>
                  </a:cubicBezTo>
                  <a:cubicBezTo>
                    <a:pt x="762000" y="144424"/>
                    <a:pt x="777498" y="301990"/>
                    <a:pt x="867905" y="389814"/>
                  </a:cubicBezTo>
                  <a:cubicBezTo>
                    <a:pt x="958312" y="477638"/>
                    <a:pt x="1172706" y="568044"/>
                    <a:pt x="1239865" y="606790"/>
                  </a:cubicBezTo>
                  <a:cubicBezTo>
                    <a:pt x="1307024" y="645536"/>
                    <a:pt x="1219200" y="606790"/>
                    <a:pt x="1270861" y="622288"/>
                  </a:cubicBezTo>
                  <a:cubicBezTo>
                    <a:pt x="1322522" y="637786"/>
                    <a:pt x="1436176" y="668783"/>
                    <a:pt x="1549831" y="699780"/>
                  </a:cubicBezTo>
                </a:path>
              </a:pathLst>
            </a:custGeom>
            <a:pattFill prst="ltUpDiag">
              <a:fgClr>
                <a:schemeClr val="accent1">
                  <a:lumMod val="75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41420622-3A82-124C-969C-664B98D4C38B}"/>
                </a:ext>
              </a:extLst>
            </p:cNvPr>
            <p:cNvSpPr txBox="1"/>
            <p:nvPr/>
          </p:nvSpPr>
          <p:spPr>
            <a:xfrm rot="16200000">
              <a:off x="8909132" y="2971625"/>
              <a:ext cx="842852" cy="24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Probability</a:t>
              </a:r>
            </a:p>
          </p:txBody>
        </p:sp>
      </p:grp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531AD0-F319-FC4D-AACE-699E4DCF2567}"/>
              </a:ext>
            </a:extLst>
          </p:cNvPr>
          <p:cNvSpPr/>
          <p:nvPr/>
        </p:nvSpPr>
        <p:spPr>
          <a:xfrm>
            <a:off x="4542400" y="2253183"/>
            <a:ext cx="4041495" cy="1470633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3000"/>
            </a:schemeClr>
          </a:solidFill>
          <a:ln w="254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6C67FE-8830-1F48-97A9-AB1B49A946A0}"/>
              </a:ext>
            </a:extLst>
          </p:cNvPr>
          <p:cNvSpPr txBox="1"/>
          <p:nvPr/>
        </p:nvSpPr>
        <p:spPr>
          <a:xfrm>
            <a:off x="7500988" y="2353845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46EC3-0E94-6D4C-952B-076688953667}"/>
              </a:ext>
            </a:extLst>
          </p:cNvPr>
          <p:cNvSpPr txBox="1"/>
          <p:nvPr/>
        </p:nvSpPr>
        <p:spPr>
          <a:xfrm>
            <a:off x="4832463" y="2353285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8567E4-FBC3-1345-9CE2-B6F07CC00129}"/>
              </a:ext>
            </a:extLst>
          </p:cNvPr>
          <p:cNvSpPr txBox="1"/>
          <p:nvPr/>
        </p:nvSpPr>
        <p:spPr>
          <a:xfrm>
            <a:off x="4688304" y="3060006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Load parameters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6A86AE-63DA-B94A-A443-247D2C904A30}"/>
              </a:ext>
            </a:extLst>
          </p:cNvPr>
          <p:cNvSpPr txBox="1"/>
          <p:nvPr/>
        </p:nvSpPr>
        <p:spPr>
          <a:xfrm>
            <a:off x="4652300" y="2608097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Strength parameters</a:t>
            </a:r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9F5C8747-27D5-D047-B5E0-DF09B9A9F0B7}"/>
              </a:ext>
            </a:extLst>
          </p:cNvPr>
          <p:cNvSpPr/>
          <p:nvPr/>
        </p:nvSpPr>
        <p:spPr>
          <a:xfrm>
            <a:off x="5575007" y="2879574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F072A9-0523-7749-A62D-65391B240549}"/>
              </a:ext>
            </a:extLst>
          </p:cNvPr>
          <p:cNvGrpSpPr/>
          <p:nvPr/>
        </p:nvGrpSpPr>
        <p:grpSpPr>
          <a:xfrm>
            <a:off x="5727510" y="2696334"/>
            <a:ext cx="1459086" cy="652060"/>
            <a:chOff x="5158501" y="2766547"/>
            <a:chExt cx="1592716" cy="76539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34A74B-457A-C442-BC5C-D1824346E2F2}"/>
                </a:ext>
              </a:extLst>
            </p:cNvPr>
            <p:cNvSpPr/>
            <p:nvPr/>
          </p:nvSpPr>
          <p:spPr>
            <a:xfrm>
              <a:off x="5323990" y="2766547"/>
              <a:ext cx="1289393" cy="765392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39C4D9-0984-3B43-B9D5-F7E1387FA0F4}"/>
                </a:ext>
              </a:extLst>
            </p:cNvPr>
            <p:cNvSpPr txBox="1"/>
            <p:nvPr/>
          </p:nvSpPr>
          <p:spPr>
            <a:xfrm>
              <a:off x="5158501" y="2854766"/>
              <a:ext cx="1592716" cy="614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Computational Model</a:t>
              </a:r>
            </a:p>
          </p:txBody>
        </p:sp>
      </p:grp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DCD4B39C-6D88-8843-879E-C0442CD522B7}"/>
              </a:ext>
            </a:extLst>
          </p:cNvPr>
          <p:cNvSpPr/>
          <p:nvPr/>
        </p:nvSpPr>
        <p:spPr>
          <a:xfrm>
            <a:off x="7111204" y="2855537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4920"/>
            <a:ext cx="2743200" cy="365125"/>
          </a:xfrm>
        </p:spPr>
        <p:txBody>
          <a:bodyPr/>
          <a:lstStyle/>
          <a:p>
            <a:fld id="{AC27D473-F236-9644-BD31-908F1D01D613}" type="slidenum">
              <a:rPr lang="en-US" smtClean="0"/>
              <a:t>4</a:t>
            </a:fld>
            <a:endParaRPr lang="en-US"/>
          </a:p>
        </p:txBody>
      </p:sp>
      <p:sp>
        <p:nvSpPr>
          <p:cNvPr id="125" name="Up Arrow 124">
            <a:extLst>
              <a:ext uri="{FF2B5EF4-FFF2-40B4-BE49-F238E27FC236}">
                <a16:creationId xmlns:a16="http://schemas.microsoft.com/office/drawing/2014/main" id="{441D1258-DE55-2840-A2F4-095FE22DF31D}"/>
              </a:ext>
            </a:extLst>
          </p:cNvPr>
          <p:cNvSpPr/>
          <p:nvPr/>
        </p:nvSpPr>
        <p:spPr>
          <a:xfrm rot="10800000">
            <a:off x="6346137" y="2095631"/>
            <a:ext cx="241931" cy="460545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0E5EB6E-2DF4-9245-8F03-E0C480A5298E}"/>
              </a:ext>
            </a:extLst>
          </p:cNvPr>
          <p:cNvGrpSpPr/>
          <p:nvPr/>
        </p:nvGrpSpPr>
        <p:grpSpPr>
          <a:xfrm>
            <a:off x="5821713" y="1422527"/>
            <a:ext cx="1321023" cy="576676"/>
            <a:chOff x="6210235" y="4276119"/>
            <a:chExt cx="1321023" cy="57667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F34FFBF-8094-AB43-A453-149DFDAB9DC4}"/>
                </a:ext>
              </a:extLst>
            </p:cNvPr>
            <p:cNvSpPr txBox="1"/>
            <p:nvPr/>
          </p:nvSpPr>
          <p:spPr>
            <a:xfrm>
              <a:off x="6210235" y="4290840"/>
              <a:ext cx="13210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Spacesuit Design </a:t>
              </a:r>
            </a:p>
          </p:txBody>
        </p: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9E638EFD-E7F0-5448-847A-1A87EA501B81}"/>
                </a:ext>
              </a:extLst>
            </p:cNvPr>
            <p:cNvSpPr/>
            <p:nvPr/>
          </p:nvSpPr>
          <p:spPr>
            <a:xfrm>
              <a:off x="6370217" y="4276119"/>
              <a:ext cx="964327" cy="576676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E829844-474A-7847-92F5-495A3DFE02E0}"/>
              </a:ext>
            </a:extLst>
          </p:cNvPr>
          <p:cNvSpPr txBox="1"/>
          <p:nvPr/>
        </p:nvSpPr>
        <p:spPr>
          <a:xfrm>
            <a:off x="7295257" y="2626041"/>
            <a:ext cx="12470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Max. Stress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Damage Index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...</a:t>
            </a:r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AEAB8C98-E7E7-FA4F-BC31-61090687E007}"/>
              </a:ext>
            </a:extLst>
          </p:cNvPr>
          <p:cNvSpPr/>
          <p:nvPr/>
        </p:nvSpPr>
        <p:spPr>
          <a:xfrm>
            <a:off x="4203941" y="2626041"/>
            <a:ext cx="579167" cy="189756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53A288A5-4E5D-8540-A540-14D42B4AA10F}"/>
              </a:ext>
            </a:extLst>
          </p:cNvPr>
          <p:cNvSpPr/>
          <p:nvPr/>
        </p:nvSpPr>
        <p:spPr>
          <a:xfrm>
            <a:off x="4112518" y="3215274"/>
            <a:ext cx="627784" cy="162966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9881A02-0183-A24B-947B-9EF67DB32B76}"/>
              </a:ext>
            </a:extLst>
          </p:cNvPr>
          <p:cNvGrpSpPr/>
          <p:nvPr/>
        </p:nvGrpSpPr>
        <p:grpSpPr>
          <a:xfrm>
            <a:off x="2834521" y="1515655"/>
            <a:ext cx="1463040" cy="1508477"/>
            <a:chOff x="3947465" y="1545026"/>
            <a:chExt cx="1463040" cy="150847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D89C7E1-4B9B-AD45-B842-E36C6C65C403}"/>
                </a:ext>
              </a:extLst>
            </p:cNvPr>
            <p:cNvGrpSpPr/>
            <p:nvPr/>
          </p:nvGrpSpPr>
          <p:grpSpPr>
            <a:xfrm>
              <a:off x="4688436" y="1992851"/>
              <a:ext cx="651042" cy="565561"/>
              <a:chOff x="4657234" y="931648"/>
              <a:chExt cx="879056" cy="663859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02D144B7-97DC-6047-9EA6-8C3C447B8171}"/>
                  </a:ext>
                </a:extLst>
              </p:cNvPr>
              <p:cNvGrpSpPr/>
              <p:nvPr/>
            </p:nvGrpSpPr>
            <p:grpSpPr>
              <a:xfrm>
                <a:off x="4852573" y="931648"/>
                <a:ext cx="626648" cy="456115"/>
                <a:chOff x="7785966" y="1581606"/>
                <a:chExt cx="999944" cy="727888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10860FF9-931F-2F4C-BE8E-A75637D629C1}"/>
                    </a:ext>
                  </a:extLst>
                </p:cNvPr>
                <p:cNvGrpSpPr/>
                <p:nvPr/>
              </p:nvGrpSpPr>
              <p:grpSpPr>
                <a:xfrm>
                  <a:off x="7785966" y="1581606"/>
                  <a:ext cx="999944" cy="727888"/>
                  <a:chOff x="7785966" y="1581606"/>
                  <a:chExt cx="999944" cy="727888"/>
                </a:xfrm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1D2957D7-96F2-5D4C-9F28-2F4A1BA4A7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96429" y="1581606"/>
                    <a:ext cx="2769" cy="72788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A9623A6-2D92-EE44-B5BA-CB3F2CA8A2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85966" y="2305705"/>
                    <a:ext cx="999944" cy="3789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BD7A30B6-5DE3-5B41-8F24-0061F2F2DA5E}"/>
                    </a:ext>
                  </a:extLst>
                </p:cNvPr>
                <p:cNvSpPr/>
                <p:nvPr/>
              </p:nvSpPr>
              <p:spPr>
                <a:xfrm>
                  <a:off x="7815266" y="1733782"/>
                  <a:ext cx="829780" cy="552218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wdUp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11" name="TextBox 8">
                <a:extLst>
                  <a:ext uri="{FF2B5EF4-FFF2-40B4-BE49-F238E27FC236}">
                    <a16:creationId xmlns:a16="http://schemas.microsoft.com/office/drawing/2014/main" id="{6939CF33-6B40-0741-9946-03637BDF4456}"/>
                  </a:ext>
                </a:extLst>
              </p:cNvPr>
              <p:cNvSpPr txBox="1"/>
              <p:nvPr/>
            </p:nvSpPr>
            <p:spPr>
              <a:xfrm>
                <a:off x="4810537" y="1350512"/>
                <a:ext cx="725753" cy="24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Param1</a:t>
                </a:r>
              </a:p>
            </p:txBody>
          </p:sp>
          <p:sp>
            <p:nvSpPr>
              <p:cNvPr id="114" name="TextBox 41">
                <a:extLst>
                  <a:ext uri="{FF2B5EF4-FFF2-40B4-BE49-F238E27FC236}">
                    <a16:creationId xmlns:a16="http://schemas.microsoft.com/office/drawing/2014/main" id="{2B41CC0A-1CFF-CE43-9F7C-60A6F8CF152E}"/>
                  </a:ext>
                </a:extLst>
              </p:cNvPr>
              <p:cNvSpPr txBox="1"/>
              <p:nvPr/>
            </p:nvSpPr>
            <p:spPr>
              <a:xfrm rot="16200000">
                <a:off x="4521126" y="1088883"/>
                <a:ext cx="517214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 Prob 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08E4F4D-4E0F-A14D-A582-8BF72774310A}"/>
                </a:ext>
              </a:extLst>
            </p:cNvPr>
            <p:cNvGrpSpPr/>
            <p:nvPr/>
          </p:nvGrpSpPr>
          <p:grpSpPr>
            <a:xfrm>
              <a:off x="4035928" y="1944791"/>
              <a:ext cx="571427" cy="581053"/>
              <a:chOff x="4629953" y="1496730"/>
              <a:chExt cx="771558" cy="682043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1174223-CA94-C549-B527-142BB87B3216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4C0D90C-B8F6-A74F-98F6-BD71A2B8CCCA}"/>
                    </a:ext>
                  </a:extLst>
                </p:cNvPr>
                <p:cNvGrpSpPr/>
                <p:nvPr/>
              </p:nvGrpSpPr>
              <p:grpSpPr>
                <a:xfrm>
                  <a:off x="8017255" y="4532338"/>
                  <a:ext cx="904576" cy="741919"/>
                  <a:chOff x="8017255" y="4532338"/>
                  <a:chExt cx="904576" cy="741919"/>
                </a:xfrm>
              </p:grpSpPr>
              <p:cxnSp>
                <p:nvCxnSpPr>
                  <p:cNvPr id="108" name="Straight Arrow Connector 107">
                    <a:extLst>
                      <a:ext uri="{FF2B5EF4-FFF2-40B4-BE49-F238E27FC236}">
                        <a16:creationId xmlns:a16="http://schemas.microsoft.com/office/drawing/2014/main" id="{F662CA3C-EA88-974B-9FF9-8DF7CABA5D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26094" y="4532338"/>
                    <a:ext cx="1628" cy="7355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Arrow Connector 108">
                    <a:extLst>
                      <a:ext uri="{FF2B5EF4-FFF2-40B4-BE49-F238E27FC236}">
                        <a16:creationId xmlns:a16="http://schemas.microsoft.com/office/drawing/2014/main" id="{8BC43DA4-EA21-DB4D-AC94-6EF513FA21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70745"/>
                    <a:ext cx="904576" cy="3512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7" name="Freeform 106">
                  <a:extLst>
                    <a:ext uri="{FF2B5EF4-FFF2-40B4-BE49-F238E27FC236}">
                      <a16:creationId xmlns:a16="http://schemas.microsoft.com/office/drawing/2014/main" id="{376AF89C-95EC-7E45-8397-F062B91AFB31}"/>
                    </a:ext>
                  </a:extLst>
                </p:cNvPr>
                <p:cNvSpPr/>
                <p:nvPr/>
              </p:nvSpPr>
              <p:spPr>
                <a:xfrm>
                  <a:off x="8042335" y="4685338"/>
                  <a:ext cx="722831" cy="557181"/>
                </a:xfrm>
                <a:custGeom>
                  <a:avLst/>
                  <a:gdLst>
                    <a:gd name="connsiteX0" fmla="*/ 0 w 556054"/>
                    <a:gd name="connsiteY0" fmla="*/ 475293 h 475293"/>
                    <a:gd name="connsiteX1" fmla="*/ 61784 w 556054"/>
                    <a:gd name="connsiteY1" fmla="*/ 154018 h 475293"/>
                    <a:gd name="connsiteX2" fmla="*/ 86497 w 556054"/>
                    <a:gd name="connsiteY2" fmla="*/ 30450 h 475293"/>
                    <a:gd name="connsiteX3" fmla="*/ 148281 w 556054"/>
                    <a:gd name="connsiteY3" fmla="*/ 5737 h 475293"/>
                    <a:gd name="connsiteX4" fmla="*/ 222421 w 556054"/>
                    <a:gd name="connsiteY4" fmla="*/ 116947 h 475293"/>
                    <a:gd name="connsiteX5" fmla="*/ 259492 w 556054"/>
                    <a:gd name="connsiteY5" fmla="*/ 327012 h 475293"/>
                    <a:gd name="connsiteX6" fmla="*/ 556054 w 556054"/>
                    <a:gd name="connsiteY6" fmla="*/ 475293 h 475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054" h="475293">
                      <a:moveTo>
                        <a:pt x="0" y="475293"/>
                      </a:moveTo>
                      <a:cubicBezTo>
                        <a:pt x="23684" y="351725"/>
                        <a:pt x="47368" y="228158"/>
                        <a:pt x="61784" y="154018"/>
                      </a:cubicBezTo>
                      <a:cubicBezTo>
                        <a:pt x="76200" y="79878"/>
                        <a:pt x="72081" y="55163"/>
                        <a:pt x="86497" y="30450"/>
                      </a:cubicBezTo>
                      <a:cubicBezTo>
                        <a:pt x="100913" y="5736"/>
                        <a:pt x="125627" y="-8679"/>
                        <a:pt x="148281" y="5737"/>
                      </a:cubicBezTo>
                      <a:cubicBezTo>
                        <a:pt x="170935" y="20153"/>
                        <a:pt x="203886" y="63401"/>
                        <a:pt x="222421" y="116947"/>
                      </a:cubicBezTo>
                      <a:cubicBezTo>
                        <a:pt x="240956" y="170493"/>
                        <a:pt x="203887" y="267288"/>
                        <a:pt x="259492" y="327012"/>
                      </a:cubicBezTo>
                      <a:cubicBezTo>
                        <a:pt x="315097" y="386736"/>
                        <a:pt x="435575" y="431014"/>
                        <a:pt x="556054" y="475293"/>
                      </a:cubicBezTo>
                    </a:path>
                  </a:pathLst>
                </a:custGeom>
                <a:solidFill>
                  <a:schemeClr val="accent2">
                    <a:lumMod val="20000"/>
                    <a:lumOff val="80000"/>
                    <a:alpha val="51000"/>
                  </a:schemeClr>
                </a:solid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04" name="TextBox 40">
                <a:extLst>
                  <a:ext uri="{FF2B5EF4-FFF2-40B4-BE49-F238E27FC236}">
                    <a16:creationId xmlns:a16="http://schemas.microsoft.com/office/drawing/2014/main" id="{39CFE0EF-8A29-E544-A248-8A3E162EA089}"/>
                  </a:ext>
                </a:extLst>
              </p:cNvPr>
              <p:cNvSpPr txBox="1"/>
              <p:nvPr/>
            </p:nvSpPr>
            <p:spPr>
              <a:xfrm>
                <a:off x="4721723" y="1933777"/>
                <a:ext cx="67978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Param2</a:t>
                </a:r>
              </a:p>
            </p:txBody>
          </p:sp>
          <p:sp>
            <p:nvSpPr>
              <p:cNvPr id="105" name="TextBox 50">
                <a:extLst>
                  <a:ext uri="{FF2B5EF4-FFF2-40B4-BE49-F238E27FC236}">
                    <a16:creationId xmlns:a16="http://schemas.microsoft.com/office/drawing/2014/main" id="{A2CE891C-5453-E941-B9BF-DC855C960926}"/>
                  </a:ext>
                </a:extLst>
              </p:cNvPr>
              <p:cNvSpPr txBox="1"/>
              <p:nvPr/>
            </p:nvSpPr>
            <p:spPr>
              <a:xfrm rot="16200000">
                <a:off x="4521491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8BB0C95-9C8E-BB4B-A6A9-B1655CD26332}"/>
                </a:ext>
              </a:extLst>
            </p:cNvPr>
            <p:cNvGrpSpPr/>
            <p:nvPr/>
          </p:nvGrpSpPr>
          <p:grpSpPr>
            <a:xfrm>
              <a:off x="4359129" y="2464372"/>
              <a:ext cx="628327" cy="589131"/>
              <a:chOff x="4593140" y="2206216"/>
              <a:chExt cx="848386" cy="691525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B99B8C6-7B7B-8F47-8E2C-6CABCFF15151}"/>
                  </a:ext>
                </a:extLst>
              </p:cNvPr>
              <p:cNvGrpSpPr/>
              <p:nvPr/>
            </p:nvGrpSpPr>
            <p:grpSpPr>
              <a:xfrm>
                <a:off x="4809567" y="2206216"/>
                <a:ext cx="605801" cy="468642"/>
                <a:chOff x="7669764" y="1586298"/>
                <a:chExt cx="966672" cy="747878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16B58481-43E3-ED40-BF97-B65416BF1F61}"/>
                    </a:ext>
                  </a:extLst>
                </p:cNvPr>
                <p:cNvGrpSpPr/>
                <p:nvPr/>
              </p:nvGrpSpPr>
              <p:grpSpPr>
                <a:xfrm>
                  <a:off x="7669764" y="1586298"/>
                  <a:ext cx="966672" cy="747878"/>
                  <a:chOff x="7669764" y="1586298"/>
                  <a:chExt cx="966672" cy="747878"/>
                </a:xfrm>
              </p:grpSpPr>
              <p:cxnSp>
                <p:nvCxnSpPr>
                  <p:cNvPr id="101" name="Straight Arrow Connector 100">
                    <a:extLst>
                      <a:ext uri="{FF2B5EF4-FFF2-40B4-BE49-F238E27FC236}">
                        <a16:creationId xmlns:a16="http://schemas.microsoft.com/office/drawing/2014/main" id="{1295D38C-77F6-7B4B-884F-2881E0EAE6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74835" y="1586298"/>
                    <a:ext cx="0" cy="72319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Arrow Connector 101">
                    <a:extLst>
                      <a:ext uri="{FF2B5EF4-FFF2-40B4-BE49-F238E27FC236}">
                        <a16:creationId xmlns:a16="http://schemas.microsoft.com/office/drawing/2014/main" id="{2B3AF32A-5610-D341-83DF-98C849054A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669764" y="2325972"/>
                    <a:ext cx="966672" cy="820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E33E147E-57FA-7D45-8E85-0F29D6F8FE3C}"/>
                    </a:ext>
                  </a:extLst>
                </p:cNvPr>
                <p:cNvSpPr/>
                <p:nvPr/>
              </p:nvSpPr>
              <p:spPr>
                <a:xfrm>
                  <a:off x="7777848" y="1586298"/>
                  <a:ext cx="568258" cy="730105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ltDn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95" name="TextBox 51">
                <a:extLst>
                  <a:ext uri="{FF2B5EF4-FFF2-40B4-BE49-F238E27FC236}">
                    <a16:creationId xmlns:a16="http://schemas.microsoft.com/office/drawing/2014/main" id="{619D0C39-EDEE-774C-911D-391891341309}"/>
                  </a:ext>
                </a:extLst>
              </p:cNvPr>
              <p:cNvSpPr txBox="1"/>
              <p:nvPr/>
            </p:nvSpPr>
            <p:spPr>
              <a:xfrm rot="16200000">
                <a:off x="4484678" y="2351467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98" name="TextBox 52">
                <a:extLst>
                  <a:ext uri="{FF2B5EF4-FFF2-40B4-BE49-F238E27FC236}">
                    <a16:creationId xmlns:a16="http://schemas.microsoft.com/office/drawing/2014/main" id="{D8CF53CC-95B5-6245-BF46-4D808DC2ED06}"/>
                  </a:ext>
                </a:extLst>
              </p:cNvPr>
              <p:cNvSpPr txBox="1"/>
              <p:nvPr/>
            </p:nvSpPr>
            <p:spPr>
              <a:xfrm>
                <a:off x="4684558" y="2652745"/>
                <a:ext cx="75696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B4B765-6494-4A4C-B04D-BE891214FDC3}"/>
                </a:ext>
              </a:extLst>
            </p:cNvPr>
            <p:cNvSpPr txBox="1"/>
            <p:nvPr/>
          </p:nvSpPr>
          <p:spPr>
            <a:xfrm>
              <a:off x="4207277" y="1574302"/>
              <a:ext cx="946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Structures &amp; Materials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41579D-90A3-504D-A38F-07F12C461C6D}"/>
                </a:ext>
              </a:extLst>
            </p:cNvPr>
            <p:cNvSpPr/>
            <p:nvPr/>
          </p:nvSpPr>
          <p:spPr>
            <a:xfrm>
              <a:off x="3947465" y="1545026"/>
              <a:ext cx="1463040" cy="146304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434F06-F441-BF44-A5FC-991B000E0D23}"/>
              </a:ext>
            </a:extLst>
          </p:cNvPr>
          <p:cNvGrpSpPr/>
          <p:nvPr/>
        </p:nvGrpSpPr>
        <p:grpSpPr>
          <a:xfrm>
            <a:off x="2809064" y="3132432"/>
            <a:ext cx="1554460" cy="1463040"/>
            <a:chOff x="2809064" y="3132432"/>
            <a:chExt cx="1554460" cy="1463040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3FB7291F-A8D3-E642-B2AB-F2A96ABFB41D}"/>
                </a:ext>
              </a:extLst>
            </p:cNvPr>
            <p:cNvGrpSpPr/>
            <p:nvPr/>
          </p:nvGrpSpPr>
          <p:grpSpPr>
            <a:xfrm>
              <a:off x="3541222" y="3489375"/>
              <a:ext cx="822302" cy="546920"/>
              <a:chOff x="4657235" y="931648"/>
              <a:chExt cx="1110297" cy="641978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DA971D29-FA4A-A147-9150-1050AC33FC6F}"/>
                  </a:ext>
                </a:extLst>
              </p:cNvPr>
              <p:cNvGrpSpPr/>
              <p:nvPr/>
            </p:nvGrpSpPr>
            <p:grpSpPr>
              <a:xfrm>
                <a:off x="4852573" y="931648"/>
                <a:ext cx="626648" cy="456115"/>
                <a:chOff x="7785966" y="1581606"/>
                <a:chExt cx="999944" cy="727888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9CCF1AA6-04AF-4341-BA5A-96A3B8FE9172}"/>
                    </a:ext>
                  </a:extLst>
                </p:cNvPr>
                <p:cNvGrpSpPr/>
                <p:nvPr/>
              </p:nvGrpSpPr>
              <p:grpSpPr>
                <a:xfrm>
                  <a:off x="7785966" y="1581606"/>
                  <a:ext cx="999944" cy="727888"/>
                  <a:chOff x="7785966" y="1581606"/>
                  <a:chExt cx="999944" cy="727888"/>
                </a:xfrm>
              </p:grpSpPr>
              <p:cxnSp>
                <p:nvCxnSpPr>
                  <p:cNvPr id="148" name="Straight Arrow Connector 147">
                    <a:extLst>
                      <a:ext uri="{FF2B5EF4-FFF2-40B4-BE49-F238E27FC236}">
                        <a16:creationId xmlns:a16="http://schemas.microsoft.com/office/drawing/2014/main" id="{E126A915-CD7D-4B44-86B5-CC4B9376C8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96429" y="1581606"/>
                    <a:ext cx="2769" cy="72788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" name="Straight Arrow Connector 148">
                    <a:extLst>
                      <a:ext uri="{FF2B5EF4-FFF2-40B4-BE49-F238E27FC236}">
                        <a16:creationId xmlns:a16="http://schemas.microsoft.com/office/drawing/2014/main" id="{4616E030-1606-204D-A071-97241DB5FE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85966" y="2305705"/>
                    <a:ext cx="999944" cy="3789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7" name="Freeform 146">
                  <a:extLst>
                    <a:ext uri="{FF2B5EF4-FFF2-40B4-BE49-F238E27FC236}">
                      <a16:creationId xmlns:a16="http://schemas.microsoft.com/office/drawing/2014/main" id="{852F65DA-516D-C246-9494-34AA7F651483}"/>
                    </a:ext>
                  </a:extLst>
                </p:cNvPr>
                <p:cNvSpPr/>
                <p:nvPr/>
              </p:nvSpPr>
              <p:spPr>
                <a:xfrm>
                  <a:off x="7815266" y="1733782"/>
                  <a:ext cx="829780" cy="552218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wdUpDiag">
                  <a:fgClr>
                    <a:schemeClr val="accent1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44" name="TextBox 8">
                <a:extLst>
                  <a:ext uri="{FF2B5EF4-FFF2-40B4-BE49-F238E27FC236}">
                    <a16:creationId xmlns:a16="http://schemas.microsoft.com/office/drawing/2014/main" id="{5A1E7E57-7E76-E043-A41E-2E3E961BFBC7}"/>
                  </a:ext>
                </a:extLst>
              </p:cNvPr>
              <p:cNvSpPr txBox="1"/>
              <p:nvPr/>
            </p:nvSpPr>
            <p:spPr>
              <a:xfrm>
                <a:off x="4817302" y="1356864"/>
                <a:ext cx="95023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Param2</a:t>
                </a:r>
              </a:p>
            </p:txBody>
          </p:sp>
          <p:sp>
            <p:nvSpPr>
              <p:cNvPr id="145" name="TextBox 41">
                <a:extLst>
                  <a:ext uri="{FF2B5EF4-FFF2-40B4-BE49-F238E27FC236}">
                    <a16:creationId xmlns:a16="http://schemas.microsoft.com/office/drawing/2014/main" id="{65D08958-92D9-2B46-8C60-6765A925530B}"/>
                  </a:ext>
                </a:extLst>
              </p:cNvPr>
              <p:cNvSpPr txBox="1"/>
              <p:nvPr/>
            </p:nvSpPr>
            <p:spPr>
              <a:xfrm rot="16200000">
                <a:off x="4521126" y="1088883"/>
                <a:ext cx="517214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 Prob 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1AFC7895-2686-BE4C-A71F-13384ABBC304}"/>
                </a:ext>
              </a:extLst>
            </p:cNvPr>
            <p:cNvGrpSpPr/>
            <p:nvPr/>
          </p:nvGrpSpPr>
          <p:grpSpPr>
            <a:xfrm>
              <a:off x="3148898" y="4031245"/>
              <a:ext cx="830990" cy="543124"/>
              <a:chOff x="4440434" y="4209598"/>
              <a:chExt cx="830990" cy="543124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25DC17EE-4528-FC43-A3ED-AC4A80C5FBC3}"/>
                  </a:ext>
                </a:extLst>
              </p:cNvPr>
              <p:cNvGrpSpPr/>
              <p:nvPr/>
            </p:nvGrpSpPr>
            <p:grpSpPr>
              <a:xfrm>
                <a:off x="4440434" y="4209598"/>
                <a:ext cx="830990" cy="543124"/>
                <a:chOff x="4505223" y="2220920"/>
                <a:chExt cx="1122028" cy="637522"/>
              </a:xfrm>
            </p:grpSpPr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E8AD701B-465E-2845-8044-7437663692A6}"/>
                    </a:ext>
                  </a:extLst>
                </p:cNvPr>
                <p:cNvGrpSpPr/>
                <p:nvPr/>
              </p:nvGrpSpPr>
              <p:grpSpPr>
                <a:xfrm>
                  <a:off x="4809567" y="2220920"/>
                  <a:ext cx="605801" cy="453939"/>
                  <a:chOff x="7669764" y="1609762"/>
                  <a:chExt cx="966672" cy="724414"/>
                </a:xfrm>
              </p:grpSpPr>
              <p:cxnSp>
                <p:nvCxnSpPr>
                  <p:cNvPr id="141" name="Straight Arrow Connector 140">
                    <a:extLst>
                      <a:ext uri="{FF2B5EF4-FFF2-40B4-BE49-F238E27FC236}">
                        <a16:creationId xmlns:a16="http://schemas.microsoft.com/office/drawing/2014/main" id="{EF8B8B0C-E644-8046-882B-1D3990C490E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74836" y="1609762"/>
                    <a:ext cx="0" cy="72319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Straight Arrow Connector 141">
                    <a:extLst>
                      <a:ext uri="{FF2B5EF4-FFF2-40B4-BE49-F238E27FC236}">
                        <a16:creationId xmlns:a16="http://schemas.microsoft.com/office/drawing/2014/main" id="{E344F570-563E-5E40-87C2-C91F24A92D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669764" y="2325972"/>
                    <a:ext cx="966672" cy="820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9" name="TextBox 51">
                  <a:extLst>
                    <a:ext uri="{FF2B5EF4-FFF2-40B4-BE49-F238E27FC236}">
                      <a16:creationId xmlns:a16="http://schemas.microsoft.com/office/drawing/2014/main" id="{5624EEC2-84BF-7E4C-B421-5A852B2A1FA4}"/>
                    </a:ext>
                  </a:extLst>
                </p:cNvPr>
                <p:cNvSpPr txBox="1"/>
                <p:nvPr/>
              </p:nvSpPr>
              <p:spPr>
                <a:xfrm rot="16200000">
                  <a:off x="4484679" y="2351467"/>
                  <a:ext cx="461921" cy="244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"/>
                    <a:t>Prob</a:t>
                  </a:r>
                </a:p>
              </p:txBody>
            </p:sp>
            <p:sp>
              <p:nvSpPr>
                <p:cNvPr id="140" name="TextBox 52">
                  <a:extLst>
                    <a:ext uri="{FF2B5EF4-FFF2-40B4-BE49-F238E27FC236}">
                      <a16:creationId xmlns:a16="http://schemas.microsoft.com/office/drawing/2014/main" id="{8C40E269-EBFA-F84C-9F47-D16AC1B6A7EA}"/>
                    </a:ext>
                  </a:extLst>
                </p:cNvPr>
                <p:cNvSpPr txBox="1"/>
                <p:nvPr/>
              </p:nvSpPr>
              <p:spPr>
                <a:xfrm>
                  <a:off x="4505223" y="2641680"/>
                  <a:ext cx="1122028" cy="2167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600"/>
                    <a:t>Param3</a:t>
                  </a:r>
                </a:p>
              </p:txBody>
            </p:sp>
          </p:grpSp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5E8C456B-85DC-3A44-A92B-6156653A3705}"/>
                  </a:ext>
                </a:extLst>
              </p:cNvPr>
              <p:cNvSpPr/>
              <p:nvPr/>
            </p:nvSpPr>
            <p:spPr>
              <a:xfrm>
                <a:off x="4690705" y="4252173"/>
                <a:ext cx="368396" cy="330214"/>
              </a:xfrm>
              <a:custGeom>
                <a:avLst/>
                <a:gdLst>
                  <a:gd name="connsiteX0" fmla="*/ 0 w 556054"/>
                  <a:gd name="connsiteY0" fmla="*/ 475293 h 475293"/>
                  <a:gd name="connsiteX1" fmla="*/ 61784 w 556054"/>
                  <a:gd name="connsiteY1" fmla="*/ 154018 h 475293"/>
                  <a:gd name="connsiteX2" fmla="*/ 86497 w 556054"/>
                  <a:gd name="connsiteY2" fmla="*/ 30450 h 475293"/>
                  <a:gd name="connsiteX3" fmla="*/ 148281 w 556054"/>
                  <a:gd name="connsiteY3" fmla="*/ 5737 h 475293"/>
                  <a:gd name="connsiteX4" fmla="*/ 222421 w 556054"/>
                  <a:gd name="connsiteY4" fmla="*/ 116947 h 475293"/>
                  <a:gd name="connsiteX5" fmla="*/ 259492 w 556054"/>
                  <a:gd name="connsiteY5" fmla="*/ 327012 h 475293"/>
                  <a:gd name="connsiteX6" fmla="*/ 556054 w 556054"/>
                  <a:gd name="connsiteY6" fmla="*/ 475293 h 475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6054" h="475293">
                    <a:moveTo>
                      <a:pt x="0" y="475293"/>
                    </a:moveTo>
                    <a:cubicBezTo>
                      <a:pt x="23684" y="351725"/>
                      <a:pt x="47368" y="228158"/>
                      <a:pt x="61784" y="154018"/>
                    </a:cubicBezTo>
                    <a:cubicBezTo>
                      <a:pt x="76200" y="79878"/>
                      <a:pt x="72081" y="55163"/>
                      <a:pt x="86497" y="30450"/>
                    </a:cubicBezTo>
                    <a:cubicBezTo>
                      <a:pt x="100913" y="5736"/>
                      <a:pt x="125627" y="-8679"/>
                      <a:pt x="148281" y="5737"/>
                    </a:cubicBezTo>
                    <a:cubicBezTo>
                      <a:pt x="170935" y="20153"/>
                      <a:pt x="203886" y="63401"/>
                      <a:pt x="222421" y="116947"/>
                    </a:cubicBezTo>
                    <a:cubicBezTo>
                      <a:pt x="240956" y="170493"/>
                      <a:pt x="203887" y="267288"/>
                      <a:pt x="259492" y="327012"/>
                    </a:cubicBezTo>
                    <a:cubicBezTo>
                      <a:pt x="315097" y="386736"/>
                      <a:pt x="435575" y="431014"/>
                      <a:pt x="556054" y="475293"/>
                    </a:cubicBezTo>
                  </a:path>
                </a:pathLst>
              </a:custGeom>
              <a:pattFill prst="dkDn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E11D3E2D-A365-CA4C-9304-523678541928}"/>
                </a:ext>
              </a:extLst>
            </p:cNvPr>
            <p:cNvGrpSpPr/>
            <p:nvPr/>
          </p:nvGrpSpPr>
          <p:grpSpPr>
            <a:xfrm>
              <a:off x="2901460" y="3479216"/>
              <a:ext cx="670433" cy="557000"/>
              <a:chOff x="3994335" y="3737395"/>
              <a:chExt cx="670433" cy="557000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7B1E892B-7E54-4C4B-B832-5CBBD02D8250}"/>
                  </a:ext>
                </a:extLst>
              </p:cNvPr>
              <p:cNvGrpSpPr/>
              <p:nvPr/>
            </p:nvGrpSpPr>
            <p:grpSpPr>
              <a:xfrm>
                <a:off x="3994335" y="3737395"/>
                <a:ext cx="670433" cy="557000"/>
                <a:chOff x="4629954" y="1496730"/>
                <a:chExt cx="905239" cy="653810"/>
              </a:xfrm>
            </p:grpSpPr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id="{C201CDB5-40CB-C847-88EF-053EC33BCDAD}"/>
                    </a:ext>
                  </a:extLst>
                </p:cNvPr>
                <p:cNvGrpSpPr/>
                <p:nvPr/>
              </p:nvGrpSpPr>
              <p:grpSpPr>
                <a:xfrm>
                  <a:off x="4830379" y="1496730"/>
                  <a:ext cx="566884" cy="464908"/>
                  <a:chOff x="8017255" y="4532338"/>
                  <a:chExt cx="904576" cy="741919"/>
                </a:xfrm>
              </p:grpSpPr>
              <p:cxnSp>
                <p:nvCxnSpPr>
                  <p:cNvPr id="134" name="Straight Arrow Connector 133">
                    <a:extLst>
                      <a:ext uri="{FF2B5EF4-FFF2-40B4-BE49-F238E27FC236}">
                        <a16:creationId xmlns:a16="http://schemas.microsoft.com/office/drawing/2014/main" id="{798560E4-568C-ED43-A416-FD664AB180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26094" y="4532338"/>
                    <a:ext cx="1628" cy="7355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Straight Arrow Connector 134">
                    <a:extLst>
                      <a:ext uri="{FF2B5EF4-FFF2-40B4-BE49-F238E27FC236}">
                        <a16:creationId xmlns:a16="http://schemas.microsoft.com/office/drawing/2014/main" id="{6E93A713-2150-644F-A5A1-0CAD9F88CE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70745"/>
                    <a:ext cx="904576" cy="3512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2" name="TextBox 40">
                  <a:extLst>
                    <a:ext uri="{FF2B5EF4-FFF2-40B4-BE49-F238E27FC236}">
                      <a16:creationId xmlns:a16="http://schemas.microsoft.com/office/drawing/2014/main" id="{0EFD14AC-0A23-CB43-9274-51DB7B167D0B}"/>
                    </a:ext>
                  </a:extLst>
                </p:cNvPr>
                <p:cNvSpPr txBox="1"/>
                <p:nvPr/>
              </p:nvSpPr>
              <p:spPr>
                <a:xfrm>
                  <a:off x="4651153" y="1933778"/>
                  <a:ext cx="884040" cy="2167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600"/>
                    <a:t>Param1</a:t>
                  </a:r>
                </a:p>
              </p:txBody>
            </p:sp>
            <p:sp>
              <p:nvSpPr>
                <p:cNvPr id="133" name="TextBox 50">
                  <a:extLst>
                    <a:ext uri="{FF2B5EF4-FFF2-40B4-BE49-F238E27FC236}">
                      <a16:creationId xmlns:a16="http://schemas.microsoft.com/office/drawing/2014/main" id="{8A315FA9-39B9-8942-BE32-46434F5186FD}"/>
                    </a:ext>
                  </a:extLst>
                </p:cNvPr>
                <p:cNvSpPr txBox="1"/>
                <p:nvPr/>
              </p:nvSpPr>
              <p:spPr>
                <a:xfrm rot="16200000">
                  <a:off x="4521492" y="1658630"/>
                  <a:ext cx="461920" cy="2449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"/>
                    <a:t>Prob</a:t>
                  </a:r>
                </a:p>
              </p:txBody>
            </p:sp>
          </p:grp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64F5812E-C22A-C94D-ABC6-0BD508F419DA}"/>
                  </a:ext>
                </a:extLst>
              </p:cNvPr>
              <p:cNvSpPr/>
              <p:nvPr/>
            </p:nvSpPr>
            <p:spPr>
              <a:xfrm>
                <a:off x="4176342" y="3805283"/>
                <a:ext cx="281079" cy="315376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79000"/>
                </a:schemeClr>
              </a:solid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322B64C-59A0-DD45-8C42-ED7A62C5F87E}"/>
                </a:ext>
              </a:extLst>
            </p:cNvPr>
            <p:cNvSpPr txBox="1"/>
            <p:nvPr/>
          </p:nvSpPr>
          <p:spPr>
            <a:xfrm>
              <a:off x="3021908" y="3171445"/>
              <a:ext cx="10310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Loads</a:t>
              </a: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83C47BC7-EA50-5442-9E18-7BB228109202}"/>
                </a:ext>
              </a:extLst>
            </p:cNvPr>
            <p:cNvSpPr/>
            <p:nvPr/>
          </p:nvSpPr>
          <p:spPr>
            <a:xfrm>
              <a:off x="2809064" y="3132432"/>
              <a:ext cx="1463040" cy="1463040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E40BBEF-F9B5-9942-A01D-A22DE8E0B36C}"/>
              </a:ext>
            </a:extLst>
          </p:cNvPr>
          <p:cNvCxnSpPr>
            <a:cxnSpLocks/>
          </p:cNvCxnSpPr>
          <p:nvPr/>
        </p:nvCxnSpPr>
        <p:spPr>
          <a:xfrm flipV="1">
            <a:off x="10395111" y="2927736"/>
            <a:ext cx="0" cy="542362"/>
          </a:xfrm>
          <a:prstGeom prst="line">
            <a:avLst/>
          </a:prstGeom>
          <a:ln w="158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Freeform 155">
            <a:extLst>
              <a:ext uri="{FF2B5EF4-FFF2-40B4-BE49-F238E27FC236}">
                <a16:creationId xmlns:a16="http://schemas.microsoft.com/office/drawing/2014/main" id="{ADF7A00B-BE84-0C49-BD88-C8DF59F7EF73}"/>
              </a:ext>
            </a:extLst>
          </p:cNvPr>
          <p:cNvSpPr/>
          <p:nvPr/>
        </p:nvSpPr>
        <p:spPr>
          <a:xfrm>
            <a:off x="10402165" y="3400687"/>
            <a:ext cx="178710" cy="70327"/>
          </a:xfrm>
          <a:custGeom>
            <a:avLst/>
            <a:gdLst>
              <a:gd name="connsiteX0" fmla="*/ 3175 w 241300"/>
              <a:gd name="connsiteY0" fmla="*/ 0 h 82550"/>
              <a:gd name="connsiteX1" fmla="*/ 0 w 241300"/>
              <a:gd name="connsiteY1" fmla="*/ 79375 h 82550"/>
              <a:gd name="connsiteX2" fmla="*/ 241300 w 241300"/>
              <a:gd name="connsiteY2" fmla="*/ 82550 h 82550"/>
              <a:gd name="connsiteX3" fmla="*/ 3175 w 241300"/>
              <a:gd name="connsiteY3" fmla="*/ 0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300" h="82550">
                <a:moveTo>
                  <a:pt x="3175" y="0"/>
                </a:moveTo>
                <a:lnTo>
                  <a:pt x="0" y="79375"/>
                </a:lnTo>
                <a:lnTo>
                  <a:pt x="241300" y="82550"/>
                </a:lnTo>
                <a:lnTo>
                  <a:pt x="3175" y="0"/>
                </a:lnTo>
                <a:close/>
              </a:path>
            </a:pathLst>
          </a:cu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B3D46358-4824-7945-9385-DC7FBC80C38A}"/>
              </a:ext>
            </a:extLst>
          </p:cNvPr>
          <p:cNvSpPr txBox="1"/>
          <p:nvPr/>
        </p:nvSpPr>
        <p:spPr>
          <a:xfrm>
            <a:off x="9367073" y="2166056"/>
            <a:ext cx="1028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/>
              <a:t>Reliability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2B82D423-29C2-1A47-A872-9A9CA9EC1B23}"/>
              </a:ext>
            </a:extLst>
          </p:cNvPr>
          <p:cNvSpPr txBox="1"/>
          <p:nvPr/>
        </p:nvSpPr>
        <p:spPr>
          <a:xfrm>
            <a:off x="10062780" y="2570080"/>
            <a:ext cx="678771" cy="417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>
                <a:solidFill>
                  <a:srgbClr val="FF0000"/>
                </a:solidFill>
              </a:rPr>
              <a:t>Failure Threshold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D404CE24-91E7-2F44-9954-08B8C81B9E9B}"/>
              </a:ext>
            </a:extLst>
          </p:cNvPr>
          <p:cNvSpPr/>
          <p:nvPr/>
        </p:nvSpPr>
        <p:spPr>
          <a:xfrm>
            <a:off x="9740692" y="2495486"/>
            <a:ext cx="84734" cy="558937"/>
          </a:xfrm>
          <a:custGeom>
            <a:avLst/>
            <a:gdLst>
              <a:gd name="connsiteX0" fmla="*/ 84734 w 84734"/>
              <a:gd name="connsiteY0" fmla="*/ 0 h 558937"/>
              <a:gd name="connsiteX1" fmla="*/ 328 w 84734"/>
              <a:gd name="connsiteY1" fmla="*/ 140677 h 558937"/>
              <a:gd name="connsiteX2" fmla="*/ 56599 w 84734"/>
              <a:gd name="connsiteY2" fmla="*/ 506437 h 558937"/>
              <a:gd name="connsiteX3" fmla="*/ 84734 w 84734"/>
              <a:gd name="connsiteY3" fmla="*/ 548640 h 55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34" h="558937">
                <a:moveTo>
                  <a:pt x="84734" y="0"/>
                </a:moveTo>
                <a:cubicBezTo>
                  <a:pt x="44875" y="28135"/>
                  <a:pt x="5017" y="56271"/>
                  <a:pt x="328" y="140677"/>
                </a:cubicBezTo>
                <a:cubicBezTo>
                  <a:pt x="-4361" y="225083"/>
                  <a:pt x="42531" y="438443"/>
                  <a:pt x="56599" y="506437"/>
                </a:cubicBezTo>
                <a:cubicBezTo>
                  <a:pt x="70667" y="574431"/>
                  <a:pt x="77700" y="561535"/>
                  <a:pt x="84734" y="548640"/>
                </a:cubicBezTo>
              </a:path>
            </a:pathLst>
          </a:custGeom>
          <a:noFill/>
          <a:ln>
            <a:solidFill>
              <a:schemeClr val="tx1"/>
            </a:solidFill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ight Arrow 161">
            <a:extLst>
              <a:ext uri="{FF2B5EF4-FFF2-40B4-BE49-F238E27FC236}">
                <a16:creationId xmlns:a16="http://schemas.microsoft.com/office/drawing/2014/main" id="{3AB0EFA1-5168-C948-B07A-A69086CD976E}"/>
              </a:ext>
            </a:extLst>
          </p:cNvPr>
          <p:cNvSpPr/>
          <p:nvPr/>
        </p:nvSpPr>
        <p:spPr>
          <a:xfrm>
            <a:off x="8724796" y="2783481"/>
            <a:ext cx="346176" cy="41148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679F6D2-4B59-274C-A5C6-F451F3F657D2}"/>
              </a:ext>
            </a:extLst>
          </p:cNvPr>
          <p:cNvSpPr txBox="1"/>
          <p:nvPr/>
        </p:nvSpPr>
        <p:spPr>
          <a:xfrm>
            <a:off x="2837326" y="1153885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Input Parameters</a:t>
            </a:r>
          </a:p>
        </p:txBody>
      </p:sp>
      <p:sp>
        <p:nvSpPr>
          <p:cNvPr id="115" name="Title 7">
            <a:extLst>
              <a:ext uri="{FF2B5EF4-FFF2-40B4-BE49-F238E27FC236}">
                <a16:creationId xmlns:a16="http://schemas.microsoft.com/office/drawing/2014/main" id="{3A12A291-8554-4842-9F54-DB3B2C954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Assessing Design Reliability with UQ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7BD719B-AC64-6F44-A927-7C759423ACA0}"/>
              </a:ext>
            </a:extLst>
          </p:cNvPr>
          <p:cNvSpPr txBox="1"/>
          <p:nvPr/>
        </p:nvSpPr>
        <p:spPr>
          <a:xfrm>
            <a:off x="2272397" y="5233666"/>
            <a:ext cx="70322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1) A validated computational model for the spacesuit is available</a:t>
            </a:r>
          </a:p>
          <a:p>
            <a:r>
              <a:rPr lang="en-US" dirty="0"/>
              <a:t>2) Reliable estimates for uncertainty in all input parameters are available </a:t>
            </a:r>
          </a:p>
          <a:p>
            <a:r>
              <a:rPr lang="en-US" dirty="0"/>
              <a:t>3) Computation time is not an issue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D1F170B-09A7-FA44-A566-B945C79CC199}"/>
              </a:ext>
            </a:extLst>
          </p:cNvPr>
          <p:cNvSpPr txBox="1"/>
          <p:nvPr/>
        </p:nvSpPr>
        <p:spPr>
          <a:xfrm>
            <a:off x="1222873" y="4875646"/>
            <a:ext cx="9773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reliability of a spacesuit design could be straightforwardly assessed with Monte Carlo simulation </a:t>
            </a:r>
            <a:r>
              <a:rPr lang="en-US" b="1" i="1" dirty="0"/>
              <a:t>if</a:t>
            </a:r>
            <a:r>
              <a:rPr lang="en-US" dirty="0"/>
              <a:t>: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C6C0EE59-8EE6-A549-B749-D5D3A3F2E444}"/>
              </a:ext>
            </a:extLst>
          </p:cNvPr>
          <p:cNvSpPr/>
          <p:nvPr/>
        </p:nvSpPr>
        <p:spPr>
          <a:xfrm>
            <a:off x="2296871" y="5560606"/>
            <a:ext cx="6912721" cy="56532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2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17" grpId="0"/>
      <p:bldP spid="20" grpId="0"/>
      <p:bldP spid="21" grpId="0"/>
      <p:bldP spid="74" grpId="0" animBg="1"/>
      <p:bldP spid="113" grpId="0" animBg="1"/>
      <p:bldP spid="125" grpId="0" animBg="1"/>
      <p:bldP spid="8" grpId="0"/>
      <p:bldP spid="86" grpId="0" animBg="1"/>
      <p:bldP spid="87" grpId="0" animBg="1"/>
      <p:bldP spid="156" grpId="0" animBg="1"/>
      <p:bldP spid="157" grpId="0"/>
      <p:bldP spid="158" grpId="0"/>
      <p:bldP spid="3" grpId="0" animBg="1"/>
      <p:bldP spid="162" grpId="0" animBg="1"/>
      <p:bldP spid="122" grpId="0"/>
      <p:bldP spid="116" grpId="0"/>
      <p:bldP spid="117" grpId="0"/>
      <p:bldP spid="1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Box 162">
            <a:extLst>
              <a:ext uri="{FF2B5EF4-FFF2-40B4-BE49-F238E27FC236}">
                <a16:creationId xmlns:a16="http://schemas.microsoft.com/office/drawing/2014/main" id="{A47732D0-6073-3D4C-A12D-997C1B09CBD9}"/>
              </a:ext>
            </a:extLst>
          </p:cNvPr>
          <p:cNvSpPr txBox="1"/>
          <p:nvPr/>
        </p:nvSpPr>
        <p:spPr>
          <a:xfrm>
            <a:off x="533386" y="5092230"/>
            <a:ext cx="10515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 i="1" dirty="0"/>
              <a:t>Sensitivity analysis</a:t>
            </a:r>
            <a:r>
              <a:rPr lang="en-US" sz="2200" b="1" dirty="0"/>
              <a:t> </a:t>
            </a:r>
            <a:r>
              <a:rPr lang="en-US" sz="2200" dirty="0"/>
              <a:t>identifies the most influential system parameters to properly focus effort/resources in a probabilistic analysis</a:t>
            </a:r>
          </a:p>
          <a:p>
            <a:pPr lvl="1"/>
            <a:endParaRPr lang="en-US" sz="400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531AD0-F319-FC4D-AACE-699E4DCF2567}"/>
              </a:ext>
            </a:extLst>
          </p:cNvPr>
          <p:cNvSpPr/>
          <p:nvPr/>
        </p:nvSpPr>
        <p:spPr>
          <a:xfrm>
            <a:off x="4542400" y="2253183"/>
            <a:ext cx="4041495" cy="1470633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3000"/>
            </a:schemeClr>
          </a:solidFill>
          <a:ln w="254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6C67FE-8830-1F48-97A9-AB1B49A946A0}"/>
              </a:ext>
            </a:extLst>
          </p:cNvPr>
          <p:cNvSpPr txBox="1"/>
          <p:nvPr/>
        </p:nvSpPr>
        <p:spPr>
          <a:xfrm>
            <a:off x="7500988" y="2353845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46EC3-0E94-6D4C-952B-076688953667}"/>
              </a:ext>
            </a:extLst>
          </p:cNvPr>
          <p:cNvSpPr txBox="1"/>
          <p:nvPr/>
        </p:nvSpPr>
        <p:spPr>
          <a:xfrm>
            <a:off x="4832463" y="2353285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8567E4-FBC3-1345-9CE2-B6F07CC00129}"/>
              </a:ext>
            </a:extLst>
          </p:cNvPr>
          <p:cNvSpPr txBox="1"/>
          <p:nvPr/>
        </p:nvSpPr>
        <p:spPr>
          <a:xfrm>
            <a:off x="4688304" y="3060006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Load parameters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6A86AE-63DA-B94A-A443-247D2C904A30}"/>
              </a:ext>
            </a:extLst>
          </p:cNvPr>
          <p:cNvSpPr txBox="1"/>
          <p:nvPr/>
        </p:nvSpPr>
        <p:spPr>
          <a:xfrm>
            <a:off x="4652300" y="2608097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Strength parameters</a:t>
            </a:r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9F5C8747-27D5-D047-B5E0-DF09B9A9F0B7}"/>
              </a:ext>
            </a:extLst>
          </p:cNvPr>
          <p:cNvSpPr/>
          <p:nvPr/>
        </p:nvSpPr>
        <p:spPr>
          <a:xfrm>
            <a:off x="5575007" y="2879574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F072A9-0523-7749-A62D-65391B240549}"/>
              </a:ext>
            </a:extLst>
          </p:cNvPr>
          <p:cNvGrpSpPr/>
          <p:nvPr/>
        </p:nvGrpSpPr>
        <p:grpSpPr>
          <a:xfrm>
            <a:off x="5727510" y="2696334"/>
            <a:ext cx="1459086" cy="652060"/>
            <a:chOff x="5158501" y="2766547"/>
            <a:chExt cx="1592716" cy="76539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34A74B-457A-C442-BC5C-D1824346E2F2}"/>
                </a:ext>
              </a:extLst>
            </p:cNvPr>
            <p:cNvSpPr/>
            <p:nvPr/>
          </p:nvSpPr>
          <p:spPr>
            <a:xfrm>
              <a:off x="5323990" y="2766547"/>
              <a:ext cx="1289393" cy="765392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39C4D9-0984-3B43-B9D5-F7E1387FA0F4}"/>
                </a:ext>
              </a:extLst>
            </p:cNvPr>
            <p:cNvSpPr txBox="1"/>
            <p:nvPr/>
          </p:nvSpPr>
          <p:spPr>
            <a:xfrm>
              <a:off x="5158501" y="2854766"/>
              <a:ext cx="1592716" cy="614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Computational Model</a:t>
              </a:r>
            </a:p>
          </p:txBody>
        </p:sp>
      </p:grp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DCD4B39C-6D88-8843-879E-C0442CD522B7}"/>
              </a:ext>
            </a:extLst>
          </p:cNvPr>
          <p:cNvSpPr/>
          <p:nvPr/>
        </p:nvSpPr>
        <p:spPr>
          <a:xfrm>
            <a:off x="7111204" y="2855537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5</a:t>
            </a:fld>
            <a:endParaRPr lang="en-US"/>
          </a:p>
        </p:txBody>
      </p:sp>
      <p:sp>
        <p:nvSpPr>
          <p:cNvPr id="125" name="Up Arrow 124">
            <a:extLst>
              <a:ext uri="{FF2B5EF4-FFF2-40B4-BE49-F238E27FC236}">
                <a16:creationId xmlns:a16="http://schemas.microsoft.com/office/drawing/2014/main" id="{441D1258-DE55-2840-A2F4-095FE22DF31D}"/>
              </a:ext>
            </a:extLst>
          </p:cNvPr>
          <p:cNvSpPr/>
          <p:nvPr/>
        </p:nvSpPr>
        <p:spPr>
          <a:xfrm rot="10800000">
            <a:off x="6346137" y="2095631"/>
            <a:ext cx="241931" cy="460545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829844-474A-7847-92F5-495A3DFE02E0}"/>
              </a:ext>
            </a:extLst>
          </p:cNvPr>
          <p:cNvSpPr txBox="1"/>
          <p:nvPr/>
        </p:nvSpPr>
        <p:spPr>
          <a:xfrm>
            <a:off x="7295257" y="2626041"/>
            <a:ext cx="12470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Max. Stress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Damage Index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...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9881A02-0183-A24B-947B-9EF67DB32B76}"/>
              </a:ext>
            </a:extLst>
          </p:cNvPr>
          <p:cNvGrpSpPr/>
          <p:nvPr/>
        </p:nvGrpSpPr>
        <p:grpSpPr>
          <a:xfrm>
            <a:off x="2834521" y="1515655"/>
            <a:ext cx="1463040" cy="1508477"/>
            <a:chOff x="3947465" y="1545026"/>
            <a:chExt cx="1463040" cy="150847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D89C7E1-4B9B-AD45-B842-E36C6C65C403}"/>
                </a:ext>
              </a:extLst>
            </p:cNvPr>
            <p:cNvGrpSpPr/>
            <p:nvPr/>
          </p:nvGrpSpPr>
          <p:grpSpPr>
            <a:xfrm>
              <a:off x="4688436" y="1992851"/>
              <a:ext cx="651042" cy="565561"/>
              <a:chOff x="4657234" y="931648"/>
              <a:chExt cx="879056" cy="663859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02D144B7-97DC-6047-9EA6-8C3C447B8171}"/>
                  </a:ext>
                </a:extLst>
              </p:cNvPr>
              <p:cNvGrpSpPr/>
              <p:nvPr/>
            </p:nvGrpSpPr>
            <p:grpSpPr>
              <a:xfrm>
                <a:off x="4852573" y="931648"/>
                <a:ext cx="626648" cy="456115"/>
                <a:chOff x="7785966" y="1581606"/>
                <a:chExt cx="999944" cy="727888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10860FF9-931F-2F4C-BE8E-A75637D629C1}"/>
                    </a:ext>
                  </a:extLst>
                </p:cNvPr>
                <p:cNvGrpSpPr/>
                <p:nvPr/>
              </p:nvGrpSpPr>
              <p:grpSpPr>
                <a:xfrm>
                  <a:off x="7785966" y="1581606"/>
                  <a:ext cx="999944" cy="727888"/>
                  <a:chOff x="7785966" y="1581606"/>
                  <a:chExt cx="999944" cy="727888"/>
                </a:xfrm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1D2957D7-96F2-5D4C-9F28-2F4A1BA4A7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96429" y="1581606"/>
                    <a:ext cx="2769" cy="72788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A9623A6-2D92-EE44-B5BA-CB3F2CA8A2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85966" y="2305705"/>
                    <a:ext cx="999944" cy="3789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BD7A30B6-5DE3-5B41-8F24-0061F2F2DA5E}"/>
                    </a:ext>
                  </a:extLst>
                </p:cNvPr>
                <p:cNvSpPr/>
                <p:nvPr/>
              </p:nvSpPr>
              <p:spPr>
                <a:xfrm>
                  <a:off x="7815266" y="1733782"/>
                  <a:ext cx="829780" cy="552218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wdUp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11" name="TextBox 8">
                <a:extLst>
                  <a:ext uri="{FF2B5EF4-FFF2-40B4-BE49-F238E27FC236}">
                    <a16:creationId xmlns:a16="http://schemas.microsoft.com/office/drawing/2014/main" id="{6939CF33-6B40-0741-9946-03637BDF4456}"/>
                  </a:ext>
                </a:extLst>
              </p:cNvPr>
              <p:cNvSpPr txBox="1"/>
              <p:nvPr/>
            </p:nvSpPr>
            <p:spPr>
              <a:xfrm>
                <a:off x="4810537" y="1350512"/>
                <a:ext cx="725753" cy="24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Param1</a:t>
                </a:r>
              </a:p>
            </p:txBody>
          </p:sp>
          <p:sp>
            <p:nvSpPr>
              <p:cNvPr id="114" name="TextBox 41">
                <a:extLst>
                  <a:ext uri="{FF2B5EF4-FFF2-40B4-BE49-F238E27FC236}">
                    <a16:creationId xmlns:a16="http://schemas.microsoft.com/office/drawing/2014/main" id="{2B41CC0A-1CFF-CE43-9F7C-60A6F8CF152E}"/>
                  </a:ext>
                </a:extLst>
              </p:cNvPr>
              <p:cNvSpPr txBox="1"/>
              <p:nvPr/>
            </p:nvSpPr>
            <p:spPr>
              <a:xfrm rot="16200000">
                <a:off x="4521126" y="1088883"/>
                <a:ext cx="517214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 Prob 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08E4F4D-4E0F-A14D-A582-8BF72774310A}"/>
                </a:ext>
              </a:extLst>
            </p:cNvPr>
            <p:cNvGrpSpPr/>
            <p:nvPr/>
          </p:nvGrpSpPr>
          <p:grpSpPr>
            <a:xfrm>
              <a:off x="4035928" y="1944791"/>
              <a:ext cx="571427" cy="581053"/>
              <a:chOff x="4629953" y="1496730"/>
              <a:chExt cx="771558" cy="682043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1174223-CA94-C549-B527-142BB87B3216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4C0D90C-B8F6-A74F-98F6-BD71A2B8CCCA}"/>
                    </a:ext>
                  </a:extLst>
                </p:cNvPr>
                <p:cNvGrpSpPr/>
                <p:nvPr/>
              </p:nvGrpSpPr>
              <p:grpSpPr>
                <a:xfrm>
                  <a:off x="8017255" y="4532338"/>
                  <a:ext cx="904576" cy="741919"/>
                  <a:chOff x="8017255" y="4532338"/>
                  <a:chExt cx="904576" cy="741919"/>
                </a:xfrm>
              </p:grpSpPr>
              <p:cxnSp>
                <p:nvCxnSpPr>
                  <p:cNvPr id="108" name="Straight Arrow Connector 107">
                    <a:extLst>
                      <a:ext uri="{FF2B5EF4-FFF2-40B4-BE49-F238E27FC236}">
                        <a16:creationId xmlns:a16="http://schemas.microsoft.com/office/drawing/2014/main" id="{F662CA3C-EA88-974B-9FF9-8DF7CABA5D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26094" y="4532338"/>
                    <a:ext cx="1628" cy="7355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Arrow Connector 108">
                    <a:extLst>
                      <a:ext uri="{FF2B5EF4-FFF2-40B4-BE49-F238E27FC236}">
                        <a16:creationId xmlns:a16="http://schemas.microsoft.com/office/drawing/2014/main" id="{8BC43DA4-EA21-DB4D-AC94-6EF513FA21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70745"/>
                    <a:ext cx="904576" cy="3512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7" name="Freeform 106">
                  <a:extLst>
                    <a:ext uri="{FF2B5EF4-FFF2-40B4-BE49-F238E27FC236}">
                      <a16:creationId xmlns:a16="http://schemas.microsoft.com/office/drawing/2014/main" id="{376AF89C-95EC-7E45-8397-F062B91AFB31}"/>
                    </a:ext>
                  </a:extLst>
                </p:cNvPr>
                <p:cNvSpPr/>
                <p:nvPr/>
              </p:nvSpPr>
              <p:spPr>
                <a:xfrm>
                  <a:off x="8042335" y="4685338"/>
                  <a:ext cx="722831" cy="557181"/>
                </a:xfrm>
                <a:custGeom>
                  <a:avLst/>
                  <a:gdLst>
                    <a:gd name="connsiteX0" fmla="*/ 0 w 556054"/>
                    <a:gd name="connsiteY0" fmla="*/ 475293 h 475293"/>
                    <a:gd name="connsiteX1" fmla="*/ 61784 w 556054"/>
                    <a:gd name="connsiteY1" fmla="*/ 154018 h 475293"/>
                    <a:gd name="connsiteX2" fmla="*/ 86497 w 556054"/>
                    <a:gd name="connsiteY2" fmla="*/ 30450 h 475293"/>
                    <a:gd name="connsiteX3" fmla="*/ 148281 w 556054"/>
                    <a:gd name="connsiteY3" fmla="*/ 5737 h 475293"/>
                    <a:gd name="connsiteX4" fmla="*/ 222421 w 556054"/>
                    <a:gd name="connsiteY4" fmla="*/ 116947 h 475293"/>
                    <a:gd name="connsiteX5" fmla="*/ 259492 w 556054"/>
                    <a:gd name="connsiteY5" fmla="*/ 327012 h 475293"/>
                    <a:gd name="connsiteX6" fmla="*/ 556054 w 556054"/>
                    <a:gd name="connsiteY6" fmla="*/ 475293 h 475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054" h="475293">
                      <a:moveTo>
                        <a:pt x="0" y="475293"/>
                      </a:moveTo>
                      <a:cubicBezTo>
                        <a:pt x="23684" y="351725"/>
                        <a:pt x="47368" y="228158"/>
                        <a:pt x="61784" y="154018"/>
                      </a:cubicBezTo>
                      <a:cubicBezTo>
                        <a:pt x="76200" y="79878"/>
                        <a:pt x="72081" y="55163"/>
                        <a:pt x="86497" y="30450"/>
                      </a:cubicBezTo>
                      <a:cubicBezTo>
                        <a:pt x="100913" y="5736"/>
                        <a:pt x="125627" y="-8679"/>
                        <a:pt x="148281" y="5737"/>
                      </a:cubicBezTo>
                      <a:cubicBezTo>
                        <a:pt x="170935" y="20153"/>
                        <a:pt x="203886" y="63401"/>
                        <a:pt x="222421" y="116947"/>
                      </a:cubicBezTo>
                      <a:cubicBezTo>
                        <a:pt x="240956" y="170493"/>
                        <a:pt x="203887" y="267288"/>
                        <a:pt x="259492" y="327012"/>
                      </a:cubicBezTo>
                      <a:cubicBezTo>
                        <a:pt x="315097" y="386736"/>
                        <a:pt x="435575" y="431014"/>
                        <a:pt x="556054" y="475293"/>
                      </a:cubicBezTo>
                    </a:path>
                  </a:pathLst>
                </a:custGeom>
                <a:solidFill>
                  <a:schemeClr val="accent2">
                    <a:lumMod val="20000"/>
                    <a:lumOff val="80000"/>
                    <a:alpha val="51000"/>
                  </a:schemeClr>
                </a:solid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04" name="TextBox 40">
                <a:extLst>
                  <a:ext uri="{FF2B5EF4-FFF2-40B4-BE49-F238E27FC236}">
                    <a16:creationId xmlns:a16="http://schemas.microsoft.com/office/drawing/2014/main" id="{39CFE0EF-8A29-E544-A248-8A3E162EA089}"/>
                  </a:ext>
                </a:extLst>
              </p:cNvPr>
              <p:cNvSpPr txBox="1"/>
              <p:nvPr/>
            </p:nvSpPr>
            <p:spPr>
              <a:xfrm>
                <a:off x="4721723" y="1933777"/>
                <a:ext cx="67978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Param2</a:t>
                </a:r>
              </a:p>
            </p:txBody>
          </p:sp>
          <p:sp>
            <p:nvSpPr>
              <p:cNvPr id="105" name="TextBox 50">
                <a:extLst>
                  <a:ext uri="{FF2B5EF4-FFF2-40B4-BE49-F238E27FC236}">
                    <a16:creationId xmlns:a16="http://schemas.microsoft.com/office/drawing/2014/main" id="{A2CE891C-5453-E941-B9BF-DC855C960926}"/>
                  </a:ext>
                </a:extLst>
              </p:cNvPr>
              <p:cNvSpPr txBox="1"/>
              <p:nvPr/>
            </p:nvSpPr>
            <p:spPr>
              <a:xfrm rot="16200000">
                <a:off x="4521491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8BB0C95-9C8E-BB4B-A6A9-B1655CD26332}"/>
                </a:ext>
              </a:extLst>
            </p:cNvPr>
            <p:cNvGrpSpPr/>
            <p:nvPr/>
          </p:nvGrpSpPr>
          <p:grpSpPr>
            <a:xfrm>
              <a:off x="4359129" y="2464372"/>
              <a:ext cx="628327" cy="589131"/>
              <a:chOff x="4593140" y="2206216"/>
              <a:chExt cx="848386" cy="691525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B99B8C6-7B7B-8F47-8E2C-6CABCFF15151}"/>
                  </a:ext>
                </a:extLst>
              </p:cNvPr>
              <p:cNvGrpSpPr/>
              <p:nvPr/>
            </p:nvGrpSpPr>
            <p:grpSpPr>
              <a:xfrm>
                <a:off x="4809567" y="2206216"/>
                <a:ext cx="605801" cy="468642"/>
                <a:chOff x="7669764" y="1586298"/>
                <a:chExt cx="966672" cy="747878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16B58481-43E3-ED40-BF97-B65416BF1F61}"/>
                    </a:ext>
                  </a:extLst>
                </p:cNvPr>
                <p:cNvGrpSpPr/>
                <p:nvPr/>
              </p:nvGrpSpPr>
              <p:grpSpPr>
                <a:xfrm>
                  <a:off x="7669764" y="1586298"/>
                  <a:ext cx="966672" cy="747878"/>
                  <a:chOff x="7669764" y="1586298"/>
                  <a:chExt cx="966672" cy="747878"/>
                </a:xfrm>
              </p:grpSpPr>
              <p:cxnSp>
                <p:nvCxnSpPr>
                  <p:cNvPr id="101" name="Straight Arrow Connector 100">
                    <a:extLst>
                      <a:ext uri="{FF2B5EF4-FFF2-40B4-BE49-F238E27FC236}">
                        <a16:creationId xmlns:a16="http://schemas.microsoft.com/office/drawing/2014/main" id="{1295D38C-77F6-7B4B-884F-2881E0EAE6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74835" y="1586298"/>
                    <a:ext cx="0" cy="72319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Arrow Connector 101">
                    <a:extLst>
                      <a:ext uri="{FF2B5EF4-FFF2-40B4-BE49-F238E27FC236}">
                        <a16:creationId xmlns:a16="http://schemas.microsoft.com/office/drawing/2014/main" id="{2B3AF32A-5610-D341-83DF-98C849054A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669764" y="2325972"/>
                    <a:ext cx="966672" cy="820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E33E147E-57FA-7D45-8E85-0F29D6F8FE3C}"/>
                    </a:ext>
                  </a:extLst>
                </p:cNvPr>
                <p:cNvSpPr/>
                <p:nvPr/>
              </p:nvSpPr>
              <p:spPr>
                <a:xfrm>
                  <a:off x="7777848" y="1586298"/>
                  <a:ext cx="568258" cy="730105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ltDn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95" name="TextBox 51">
                <a:extLst>
                  <a:ext uri="{FF2B5EF4-FFF2-40B4-BE49-F238E27FC236}">
                    <a16:creationId xmlns:a16="http://schemas.microsoft.com/office/drawing/2014/main" id="{619D0C39-EDEE-774C-911D-391891341309}"/>
                  </a:ext>
                </a:extLst>
              </p:cNvPr>
              <p:cNvSpPr txBox="1"/>
              <p:nvPr/>
            </p:nvSpPr>
            <p:spPr>
              <a:xfrm rot="16200000">
                <a:off x="4484678" y="2351467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98" name="TextBox 52">
                <a:extLst>
                  <a:ext uri="{FF2B5EF4-FFF2-40B4-BE49-F238E27FC236}">
                    <a16:creationId xmlns:a16="http://schemas.microsoft.com/office/drawing/2014/main" id="{D8CF53CC-95B5-6245-BF46-4D808DC2ED06}"/>
                  </a:ext>
                </a:extLst>
              </p:cNvPr>
              <p:cNvSpPr txBox="1"/>
              <p:nvPr/>
            </p:nvSpPr>
            <p:spPr>
              <a:xfrm>
                <a:off x="4684558" y="2652745"/>
                <a:ext cx="75696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B4B765-6494-4A4C-B04D-BE891214FDC3}"/>
                </a:ext>
              </a:extLst>
            </p:cNvPr>
            <p:cNvSpPr txBox="1"/>
            <p:nvPr/>
          </p:nvSpPr>
          <p:spPr>
            <a:xfrm>
              <a:off x="4207277" y="1574302"/>
              <a:ext cx="946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Structures &amp; Materials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41579D-90A3-504D-A38F-07F12C461C6D}"/>
                </a:ext>
              </a:extLst>
            </p:cNvPr>
            <p:cNvSpPr/>
            <p:nvPr/>
          </p:nvSpPr>
          <p:spPr>
            <a:xfrm>
              <a:off x="3947465" y="1545026"/>
              <a:ext cx="1463040" cy="1463040"/>
            </a:xfrm>
            <a:prstGeom prst="ellipse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FB7291F-A8D3-E642-B2AB-F2A96ABFB41D}"/>
              </a:ext>
            </a:extLst>
          </p:cNvPr>
          <p:cNvGrpSpPr/>
          <p:nvPr/>
        </p:nvGrpSpPr>
        <p:grpSpPr>
          <a:xfrm>
            <a:off x="3541222" y="3489375"/>
            <a:ext cx="822302" cy="546920"/>
            <a:chOff x="4657235" y="931648"/>
            <a:chExt cx="1110297" cy="641978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DA971D29-FA4A-A147-9150-1050AC33FC6F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9CCF1AA6-04AF-4341-BA5A-96A3B8FE9172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148" name="Straight Arrow Connector 147">
                  <a:extLst>
                    <a:ext uri="{FF2B5EF4-FFF2-40B4-BE49-F238E27FC236}">
                      <a16:creationId xmlns:a16="http://schemas.microsoft.com/office/drawing/2014/main" id="{E126A915-CD7D-4B44-86B5-CC4B9376C8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>
                  <a:extLst>
                    <a:ext uri="{FF2B5EF4-FFF2-40B4-BE49-F238E27FC236}">
                      <a16:creationId xmlns:a16="http://schemas.microsoft.com/office/drawing/2014/main" id="{4616E030-1606-204D-A071-97241DB5FE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852F65DA-516D-C246-9494-34AA7F651483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44" name="TextBox 8">
              <a:extLst>
                <a:ext uri="{FF2B5EF4-FFF2-40B4-BE49-F238E27FC236}">
                  <a16:creationId xmlns:a16="http://schemas.microsoft.com/office/drawing/2014/main" id="{5A1E7E57-7E76-E043-A41E-2E3E961BFBC7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Param2</a:t>
              </a:r>
            </a:p>
          </p:txBody>
        </p:sp>
        <p:sp>
          <p:nvSpPr>
            <p:cNvPr id="145" name="TextBox 41">
              <a:extLst>
                <a:ext uri="{FF2B5EF4-FFF2-40B4-BE49-F238E27FC236}">
                  <a16:creationId xmlns:a16="http://schemas.microsoft.com/office/drawing/2014/main" id="{65D08958-92D9-2B46-8C60-6765A925530B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AFC7895-2686-BE4C-A71F-13384ABBC304}"/>
              </a:ext>
            </a:extLst>
          </p:cNvPr>
          <p:cNvGrpSpPr/>
          <p:nvPr/>
        </p:nvGrpSpPr>
        <p:grpSpPr>
          <a:xfrm>
            <a:off x="3148898" y="4031245"/>
            <a:ext cx="830990" cy="543124"/>
            <a:chOff x="4440434" y="4209598"/>
            <a:chExt cx="830990" cy="543124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5DC17EE-4528-FC43-A3ED-AC4A80C5FBC3}"/>
                </a:ext>
              </a:extLst>
            </p:cNvPr>
            <p:cNvGrpSpPr/>
            <p:nvPr/>
          </p:nvGrpSpPr>
          <p:grpSpPr>
            <a:xfrm>
              <a:off x="4440434" y="4209598"/>
              <a:ext cx="830990" cy="543124"/>
              <a:chOff x="4505223" y="2220920"/>
              <a:chExt cx="1122028" cy="637522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E8AD701B-465E-2845-8044-7437663692A6}"/>
                  </a:ext>
                </a:extLst>
              </p:cNvPr>
              <p:cNvGrpSpPr/>
              <p:nvPr/>
            </p:nvGrpSpPr>
            <p:grpSpPr>
              <a:xfrm>
                <a:off x="4809567" y="2220920"/>
                <a:ext cx="605801" cy="453939"/>
                <a:chOff x="7669764" y="1609762"/>
                <a:chExt cx="966672" cy="724414"/>
              </a:xfrm>
            </p:grpSpPr>
            <p:cxnSp>
              <p:nvCxnSpPr>
                <p:cNvPr id="141" name="Straight Arrow Connector 140">
                  <a:extLst>
                    <a:ext uri="{FF2B5EF4-FFF2-40B4-BE49-F238E27FC236}">
                      <a16:creationId xmlns:a16="http://schemas.microsoft.com/office/drawing/2014/main" id="{EF8B8B0C-E644-8046-882B-1D3990C490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74836" y="1609762"/>
                  <a:ext cx="0" cy="72319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Arrow Connector 141">
                  <a:extLst>
                    <a:ext uri="{FF2B5EF4-FFF2-40B4-BE49-F238E27FC236}">
                      <a16:creationId xmlns:a16="http://schemas.microsoft.com/office/drawing/2014/main" id="{E344F570-563E-5E40-87C2-C91F24A92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9764" y="2325972"/>
                  <a:ext cx="966672" cy="820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TextBox 51">
                <a:extLst>
                  <a:ext uri="{FF2B5EF4-FFF2-40B4-BE49-F238E27FC236}">
                    <a16:creationId xmlns:a16="http://schemas.microsoft.com/office/drawing/2014/main" id="{5624EEC2-84BF-7E4C-B421-5A852B2A1FA4}"/>
                  </a:ext>
                </a:extLst>
              </p:cNvPr>
              <p:cNvSpPr txBox="1"/>
              <p:nvPr/>
            </p:nvSpPr>
            <p:spPr>
              <a:xfrm rot="16200000">
                <a:off x="4484679" y="2351467"/>
                <a:ext cx="461921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140" name="TextBox 52">
                <a:extLst>
                  <a:ext uri="{FF2B5EF4-FFF2-40B4-BE49-F238E27FC236}">
                    <a16:creationId xmlns:a16="http://schemas.microsoft.com/office/drawing/2014/main" id="{8C40E269-EBFA-F84C-9F47-D16AC1B6A7EA}"/>
                  </a:ext>
                </a:extLst>
              </p:cNvPr>
              <p:cNvSpPr txBox="1"/>
              <p:nvPr/>
            </p:nvSpPr>
            <p:spPr>
              <a:xfrm>
                <a:off x="4505223" y="2641680"/>
                <a:ext cx="1122028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5E8C456B-85DC-3A44-A92B-6156653A3705}"/>
                </a:ext>
              </a:extLst>
            </p:cNvPr>
            <p:cNvSpPr/>
            <p:nvPr/>
          </p:nvSpPr>
          <p:spPr>
            <a:xfrm>
              <a:off x="4690705" y="4252173"/>
              <a:ext cx="368396" cy="330214"/>
            </a:xfrm>
            <a:custGeom>
              <a:avLst/>
              <a:gdLst>
                <a:gd name="connsiteX0" fmla="*/ 0 w 556054"/>
                <a:gd name="connsiteY0" fmla="*/ 475293 h 475293"/>
                <a:gd name="connsiteX1" fmla="*/ 61784 w 556054"/>
                <a:gd name="connsiteY1" fmla="*/ 154018 h 475293"/>
                <a:gd name="connsiteX2" fmla="*/ 86497 w 556054"/>
                <a:gd name="connsiteY2" fmla="*/ 30450 h 475293"/>
                <a:gd name="connsiteX3" fmla="*/ 148281 w 556054"/>
                <a:gd name="connsiteY3" fmla="*/ 5737 h 475293"/>
                <a:gd name="connsiteX4" fmla="*/ 222421 w 556054"/>
                <a:gd name="connsiteY4" fmla="*/ 116947 h 475293"/>
                <a:gd name="connsiteX5" fmla="*/ 259492 w 556054"/>
                <a:gd name="connsiteY5" fmla="*/ 327012 h 475293"/>
                <a:gd name="connsiteX6" fmla="*/ 556054 w 556054"/>
                <a:gd name="connsiteY6" fmla="*/ 475293 h 47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6054" h="475293">
                  <a:moveTo>
                    <a:pt x="0" y="475293"/>
                  </a:moveTo>
                  <a:cubicBezTo>
                    <a:pt x="23684" y="351725"/>
                    <a:pt x="47368" y="228158"/>
                    <a:pt x="61784" y="154018"/>
                  </a:cubicBezTo>
                  <a:cubicBezTo>
                    <a:pt x="76200" y="79878"/>
                    <a:pt x="72081" y="55163"/>
                    <a:pt x="86497" y="30450"/>
                  </a:cubicBezTo>
                  <a:cubicBezTo>
                    <a:pt x="100913" y="5736"/>
                    <a:pt x="125627" y="-8679"/>
                    <a:pt x="148281" y="5737"/>
                  </a:cubicBezTo>
                  <a:cubicBezTo>
                    <a:pt x="170935" y="20153"/>
                    <a:pt x="203886" y="63401"/>
                    <a:pt x="222421" y="116947"/>
                  </a:cubicBezTo>
                  <a:cubicBezTo>
                    <a:pt x="240956" y="170493"/>
                    <a:pt x="203887" y="267288"/>
                    <a:pt x="259492" y="327012"/>
                  </a:cubicBezTo>
                  <a:cubicBezTo>
                    <a:pt x="315097" y="386736"/>
                    <a:pt x="435575" y="431014"/>
                    <a:pt x="556054" y="475293"/>
                  </a:cubicBezTo>
                </a:path>
              </a:pathLst>
            </a:custGeom>
            <a:pattFill prst="dkDn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11D3E2D-A365-CA4C-9304-523678541928}"/>
              </a:ext>
            </a:extLst>
          </p:cNvPr>
          <p:cNvGrpSpPr/>
          <p:nvPr/>
        </p:nvGrpSpPr>
        <p:grpSpPr>
          <a:xfrm>
            <a:off x="2901460" y="3479216"/>
            <a:ext cx="670433" cy="557000"/>
            <a:chOff x="3994335" y="3737395"/>
            <a:chExt cx="670433" cy="557000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B1E892B-7E54-4C4B-B832-5CBBD02D8250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C201CDB5-40CB-C847-88EF-053EC33BCDAD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134" name="Straight Arrow Connector 133">
                  <a:extLst>
                    <a:ext uri="{FF2B5EF4-FFF2-40B4-BE49-F238E27FC236}">
                      <a16:creationId xmlns:a16="http://schemas.microsoft.com/office/drawing/2014/main" id="{798560E4-568C-ED43-A416-FD664AB180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>
                  <a:extLst>
                    <a:ext uri="{FF2B5EF4-FFF2-40B4-BE49-F238E27FC236}">
                      <a16:creationId xmlns:a16="http://schemas.microsoft.com/office/drawing/2014/main" id="{6E93A713-2150-644F-A5A1-0CAD9F88CE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2" name="TextBox 40">
                <a:extLst>
                  <a:ext uri="{FF2B5EF4-FFF2-40B4-BE49-F238E27FC236}">
                    <a16:creationId xmlns:a16="http://schemas.microsoft.com/office/drawing/2014/main" id="{0EFD14AC-0A23-CB43-9274-51DB7B167D0B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Param1</a:t>
                </a:r>
              </a:p>
            </p:txBody>
          </p:sp>
          <p:sp>
            <p:nvSpPr>
              <p:cNvPr id="133" name="TextBox 50">
                <a:extLst>
                  <a:ext uri="{FF2B5EF4-FFF2-40B4-BE49-F238E27FC236}">
                    <a16:creationId xmlns:a16="http://schemas.microsoft.com/office/drawing/2014/main" id="{8A315FA9-39B9-8942-BE32-46434F5186FD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64F5812E-C22A-C94D-ABC6-0BD508F419DA}"/>
                </a:ext>
              </a:extLst>
            </p:cNvPr>
            <p:cNvSpPr/>
            <p:nvPr/>
          </p:nvSpPr>
          <p:spPr>
            <a:xfrm>
              <a:off x="4176342" y="3805283"/>
              <a:ext cx="281079" cy="315376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  <a:alpha val="79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5322B64C-59A0-DD45-8C42-ED7A62C5F87E}"/>
              </a:ext>
            </a:extLst>
          </p:cNvPr>
          <p:cNvSpPr txBox="1"/>
          <p:nvPr/>
        </p:nvSpPr>
        <p:spPr>
          <a:xfrm>
            <a:off x="3021908" y="3171445"/>
            <a:ext cx="1031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Loads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83C47BC7-EA50-5442-9E18-7BB228109202}"/>
              </a:ext>
            </a:extLst>
          </p:cNvPr>
          <p:cNvSpPr/>
          <p:nvPr/>
        </p:nvSpPr>
        <p:spPr>
          <a:xfrm>
            <a:off x="2809064" y="3132432"/>
            <a:ext cx="1463040" cy="1463040"/>
          </a:xfrm>
          <a:prstGeom prst="ellipse">
            <a:avLst/>
          </a:prstGeom>
          <a:noFill/>
          <a:ln w="349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272C086-16E1-9245-9C43-BDEC25C64C7E}"/>
              </a:ext>
            </a:extLst>
          </p:cNvPr>
          <p:cNvGrpSpPr/>
          <p:nvPr/>
        </p:nvGrpSpPr>
        <p:grpSpPr>
          <a:xfrm>
            <a:off x="9209593" y="2166056"/>
            <a:ext cx="1531958" cy="1539085"/>
            <a:chOff x="8735632" y="2026395"/>
            <a:chExt cx="1531958" cy="1539085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F15CDD9-7E93-D043-9774-59E0A7060877}"/>
                </a:ext>
              </a:extLst>
            </p:cNvPr>
            <p:cNvGrpSpPr/>
            <p:nvPr/>
          </p:nvGrpSpPr>
          <p:grpSpPr>
            <a:xfrm>
              <a:off x="8735632" y="2026395"/>
              <a:ext cx="1531958" cy="1539085"/>
              <a:chOff x="9746727" y="995534"/>
              <a:chExt cx="2068497" cy="1806585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1BCD8CA-94C4-AF45-9B21-3D396528EF0E}"/>
                  </a:ext>
                </a:extLst>
              </p:cNvPr>
              <p:cNvGrpSpPr/>
              <p:nvPr/>
            </p:nvGrpSpPr>
            <p:grpSpPr>
              <a:xfrm>
                <a:off x="10075792" y="1547604"/>
                <a:ext cx="1633573" cy="979002"/>
                <a:chOff x="10075792" y="1547604"/>
                <a:chExt cx="1633573" cy="979002"/>
              </a:xfrm>
            </p:grpSpPr>
            <p:cxnSp>
              <p:nvCxnSpPr>
                <p:cNvPr id="160" name="Straight Arrow Connector 159">
                  <a:extLst>
                    <a:ext uri="{FF2B5EF4-FFF2-40B4-BE49-F238E27FC236}">
                      <a16:creationId xmlns:a16="http://schemas.microsoft.com/office/drawing/2014/main" id="{65932514-1791-FC41-92C6-DBD5831636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75827" y="1547604"/>
                  <a:ext cx="0" cy="979001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>
                  <a:extLst>
                    <a:ext uri="{FF2B5EF4-FFF2-40B4-BE49-F238E27FC236}">
                      <a16:creationId xmlns:a16="http://schemas.microsoft.com/office/drawing/2014/main" id="{ACDF6FD8-A931-5A4B-A324-BEF1D0A38C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75792" y="2526606"/>
                  <a:ext cx="1633573" cy="0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0E74F8B1-FE6E-B842-9A2D-3E5648F7E2A6}"/>
                  </a:ext>
                </a:extLst>
              </p:cNvPr>
              <p:cNvSpPr txBox="1"/>
              <p:nvPr/>
            </p:nvSpPr>
            <p:spPr>
              <a:xfrm>
                <a:off x="10393556" y="2475457"/>
                <a:ext cx="740519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Output</a:t>
                </a:r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A8056784-E10A-574F-975B-2AB6F760D9BA}"/>
                  </a:ext>
                </a:extLst>
              </p:cNvPr>
              <p:cNvSpPr/>
              <p:nvPr/>
            </p:nvSpPr>
            <p:spPr>
              <a:xfrm>
                <a:off x="10073898" y="1676224"/>
                <a:ext cx="1549831" cy="850000"/>
              </a:xfrm>
              <a:custGeom>
                <a:avLst/>
                <a:gdLst>
                  <a:gd name="connsiteX0" fmla="*/ 0 w 1549831"/>
                  <a:gd name="connsiteY0" fmla="*/ 684281 h 699780"/>
                  <a:gd name="connsiteX1" fmla="*/ 139485 w 1549831"/>
                  <a:gd name="connsiteY1" fmla="*/ 374315 h 699780"/>
                  <a:gd name="connsiteX2" fmla="*/ 263471 w 1549831"/>
                  <a:gd name="connsiteY2" fmla="*/ 141841 h 699780"/>
                  <a:gd name="connsiteX3" fmla="*/ 480448 w 1549831"/>
                  <a:gd name="connsiteY3" fmla="*/ 2356 h 699780"/>
                  <a:gd name="connsiteX4" fmla="*/ 697424 w 1549831"/>
                  <a:gd name="connsiteY4" fmla="*/ 79848 h 699780"/>
                  <a:gd name="connsiteX5" fmla="*/ 867905 w 1549831"/>
                  <a:gd name="connsiteY5" fmla="*/ 389814 h 699780"/>
                  <a:gd name="connsiteX6" fmla="*/ 1239865 w 1549831"/>
                  <a:gd name="connsiteY6" fmla="*/ 606790 h 699780"/>
                  <a:gd name="connsiteX7" fmla="*/ 1270861 w 1549831"/>
                  <a:gd name="connsiteY7" fmla="*/ 622288 h 699780"/>
                  <a:gd name="connsiteX8" fmla="*/ 1549831 w 1549831"/>
                  <a:gd name="connsiteY8" fmla="*/ 699780 h 699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9831" h="699780">
                    <a:moveTo>
                      <a:pt x="0" y="684281"/>
                    </a:moveTo>
                    <a:cubicBezTo>
                      <a:pt x="47786" y="574501"/>
                      <a:pt x="95573" y="464722"/>
                      <a:pt x="139485" y="374315"/>
                    </a:cubicBezTo>
                    <a:cubicBezTo>
                      <a:pt x="183397" y="283908"/>
                      <a:pt x="206644" y="203834"/>
                      <a:pt x="263471" y="141841"/>
                    </a:cubicBezTo>
                    <a:cubicBezTo>
                      <a:pt x="320298" y="79848"/>
                      <a:pt x="408123" y="12688"/>
                      <a:pt x="480448" y="2356"/>
                    </a:cubicBezTo>
                    <a:cubicBezTo>
                      <a:pt x="552774" y="-7976"/>
                      <a:pt x="632848" y="15272"/>
                      <a:pt x="697424" y="79848"/>
                    </a:cubicBezTo>
                    <a:cubicBezTo>
                      <a:pt x="762000" y="144424"/>
                      <a:pt x="777498" y="301990"/>
                      <a:pt x="867905" y="389814"/>
                    </a:cubicBezTo>
                    <a:cubicBezTo>
                      <a:pt x="958312" y="477638"/>
                      <a:pt x="1172706" y="568044"/>
                      <a:pt x="1239865" y="606790"/>
                    </a:cubicBezTo>
                    <a:cubicBezTo>
                      <a:pt x="1307024" y="645536"/>
                      <a:pt x="1219200" y="606790"/>
                      <a:pt x="1270861" y="622288"/>
                    </a:cubicBezTo>
                    <a:cubicBezTo>
                      <a:pt x="1322522" y="637786"/>
                      <a:pt x="1436176" y="668783"/>
                      <a:pt x="1549831" y="699780"/>
                    </a:cubicBezTo>
                  </a:path>
                </a:pathLst>
              </a:custGeom>
              <a:pattFill prst="ltUpDiag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BE40BBEF-F9B5-9942-A01D-A22DE8E0B3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7450" y="1889598"/>
                <a:ext cx="0" cy="636627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ADF7A00B-BE84-0C49-BD88-C8DF59F7EF73}"/>
                  </a:ext>
                </a:extLst>
              </p:cNvPr>
              <p:cNvSpPr/>
              <p:nvPr/>
            </p:nvSpPr>
            <p:spPr>
              <a:xfrm>
                <a:off x="11356975" y="2444750"/>
                <a:ext cx="241300" cy="82550"/>
              </a:xfrm>
              <a:custGeom>
                <a:avLst/>
                <a:gdLst>
                  <a:gd name="connsiteX0" fmla="*/ 3175 w 241300"/>
                  <a:gd name="connsiteY0" fmla="*/ 0 h 82550"/>
                  <a:gd name="connsiteX1" fmla="*/ 0 w 241300"/>
                  <a:gd name="connsiteY1" fmla="*/ 79375 h 82550"/>
                  <a:gd name="connsiteX2" fmla="*/ 241300 w 241300"/>
                  <a:gd name="connsiteY2" fmla="*/ 82550 h 82550"/>
                  <a:gd name="connsiteX3" fmla="*/ 3175 w 241300"/>
                  <a:gd name="connsiteY3" fmla="*/ 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1300" h="82550">
                    <a:moveTo>
                      <a:pt x="3175" y="0"/>
                    </a:moveTo>
                    <a:lnTo>
                      <a:pt x="0" y="79375"/>
                    </a:lnTo>
                    <a:lnTo>
                      <a:pt x="241300" y="82550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B3D46358-4824-7945-9385-DC7FBC80C38A}"/>
                  </a:ext>
                </a:extLst>
              </p:cNvPr>
              <p:cNvSpPr txBox="1"/>
              <p:nvPr/>
            </p:nvSpPr>
            <p:spPr>
              <a:xfrm>
                <a:off x="9959361" y="995534"/>
                <a:ext cx="1388089" cy="397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/>
                  <a:t>Reliability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2B82D423-29C2-1A47-A872-9A9CA9EC1B23}"/>
                  </a:ext>
                </a:extLst>
              </p:cNvPr>
              <p:cNvSpPr txBox="1"/>
              <p:nvPr/>
            </p:nvSpPr>
            <p:spPr>
              <a:xfrm>
                <a:off x="10898726" y="1469779"/>
                <a:ext cx="916498" cy="489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41420622-3A82-124C-969C-664B98D4C38B}"/>
                  </a:ext>
                </a:extLst>
              </p:cNvPr>
              <p:cNvSpPr txBox="1"/>
              <p:nvPr/>
            </p:nvSpPr>
            <p:spPr>
              <a:xfrm rot="16200000">
                <a:off x="9415386" y="1919773"/>
                <a:ext cx="989343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Probability</a:t>
                </a:r>
              </a:p>
            </p:txBody>
          </p:sp>
        </p:grpSp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D404CE24-91E7-2F44-9954-08B8C81B9E9B}"/>
                </a:ext>
              </a:extLst>
            </p:cNvPr>
            <p:cNvSpPr/>
            <p:nvPr/>
          </p:nvSpPr>
          <p:spPr>
            <a:xfrm>
              <a:off x="9266731" y="2355825"/>
              <a:ext cx="84734" cy="558937"/>
            </a:xfrm>
            <a:custGeom>
              <a:avLst/>
              <a:gdLst>
                <a:gd name="connsiteX0" fmla="*/ 84734 w 84734"/>
                <a:gd name="connsiteY0" fmla="*/ 0 h 558937"/>
                <a:gd name="connsiteX1" fmla="*/ 328 w 84734"/>
                <a:gd name="connsiteY1" fmla="*/ 140677 h 558937"/>
                <a:gd name="connsiteX2" fmla="*/ 56599 w 84734"/>
                <a:gd name="connsiteY2" fmla="*/ 506437 h 558937"/>
                <a:gd name="connsiteX3" fmla="*/ 84734 w 84734"/>
                <a:gd name="connsiteY3" fmla="*/ 548640 h 55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34" h="558937">
                  <a:moveTo>
                    <a:pt x="84734" y="0"/>
                  </a:moveTo>
                  <a:cubicBezTo>
                    <a:pt x="44875" y="28135"/>
                    <a:pt x="5017" y="56271"/>
                    <a:pt x="328" y="140677"/>
                  </a:cubicBezTo>
                  <a:cubicBezTo>
                    <a:pt x="-4361" y="225083"/>
                    <a:pt x="42531" y="438443"/>
                    <a:pt x="56599" y="506437"/>
                  </a:cubicBezTo>
                  <a:cubicBezTo>
                    <a:pt x="70667" y="574431"/>
                    <a:pt x="77700" y="561535"/>
                    <a:pt x="84734" y="54864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2" name="Right Arrow 161">
            <a:extLst>
              <a:ext uri="{FF2B5EF4-FFF2-40B4-BE49-F238E27FC236}">
                <a16:creationId xmlns:a16="http://schemas.microsoft.com/office/drawing/2014/main" id="{3AB0EFA1-5168-C948-B07A-A69086CD976E}"/>
              </a:ext>
            </a:extLst>
          </p:cNvPr>
          <p:cNvSpPr/>
          <p:nvPr/>
        </p:nvSpPr>
        <p:spPr>
          <a:xfrm>
            <a:off x="8724796" y="2783481"/>
            <a:ext cx="346176" cy="41148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44D625F-9973-4840-AA00-66ABCFE75AD0}"/>
              </a:ext>
            </a:extLst>
          </p:cNvPr>
          <p:cNvSpPr/>
          <p:nvPr/>
        </p:nvSpPr>
        <p:spPr>
          <a:xfrm>
            <a:off x="546086" y="1502817"/>
            <a:ext cx="3773866" cy="1488578"/>
          </a:xfrm>
          <a:prstGeom prst="roundRect">
            <a:avLst/>
          </a:prstGeom>
          <a:noFill/>
          <a:ln w="19050">
            <a:solidFill>
              <a:srgbClr val="FF0000">
                <a:alpha val="64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0B13E9A9-F6AF-E644-8CD4-410542A2E291}"/>
              </a:ext>
            </a:extLst>
          </p:cNvPr>
          <p:cNvSpPr/>
          <p:nvPr/>
        </p:nvSpPr>
        <p:spPr>
          <a:xfrm>
            <a:off x="558786" y="3112223"/>
            <a:ext cx="3729084" cy="1496997"/>
          </a:xfrm>
          <a:prstGeom prst="roundRect">
            <a:avLst/>
          </a:prstGeom>
          <a:noFill/>
          <a:ln w="19050">
            <a:solidFill>
              <a:srgbClr val="4646B9">
                <a:alpha val="64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33D780BF-564F-9341-9111-420AF22A51E0}"/>
              </a:ext>
            </a:extLst>
          </p:cNvPr>
          <p:cNvSpPr/>
          <p:nvPr/>
        </p:nvSpPr>
        <p:spPr>
          <a:xfrm>
            <a:off x="272933" y="1054655"/>
            <a:ext cx="4186123" cy="39389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30C87059-F02D-8A44-96FA-0E6586EA5469}"/>
              </a:ext>
            </a:extLst>
          </p:cNvPr>
          <p:cNvGrpSpPr/>
          <p:nvPr/>
        </p:nvGrpSpPr>
        <p:grpSpPr>
          <a:xfrm>
            <a:off x="705206" y="3332104"/>
            <a:ext cx="670433" cy="557000"/>
            <a:chOff x="3994335" y="3737395"/>
            <a:chExt cx="670433" cy="557000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2A853401-BD7E-6F43-91F0-5C44CDE182B7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9EFB545D-4CA4-0B4B-B04B-552F26E385F7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172" name="Straight Arrow Connector 171">
                  <a:extLst>
                    <a:ext uri="{FF2B5EF4-FFF2-40B4-BE49-F238E27FC236}">
                      <a16:creationId xmlns:a16="http://schemas.microsoft.com/office/drawing/2014/main" id="{818A358B-7FC1-1049-A5D7-B87594D078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Arrow Connector 172">
                  <a:extLst>
                    <a:ext uri="{FF2B5EF4-FFF2-40B4-BE49-F238E27FC236}">
                      <a16:creationId xmlns:a16="http://schemas.microsoft.com/office/drawing/2014/main" id="{4C2AE33C-0847-0543-93E0-1C5FCC2E35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0" name="TextBox 40">
                <a:extLst>
                  <a:ext uri="{FF2B5EF4-FFF2-40B4-BE49-F238E27FC236}">
                    <a16:creationId xmlns:a16="http://schemas.microsoft.com/office/drawing/2014/main" id="{ED1F1D74-5B24-C94A-B242-E5A208F90139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 A</a:t>
                </a:r>
              </a:p>
            </p:txBody>
          </p:sp>
          <p:sp>
            <p:nvSpPr>
              <p:cNvPr id="171" name="TextBox 50">
                <a:extLst>
                  <a:ext uri="{FF2B5EF4-FFF2-40B4-BE49-F238E27FC236}">
                    <a16:creationId xmlns:a16="http://schemas.microsoft.com/office/drawing/2014/main" id="{E01107F2-914D-A94F-83F4-44F7839F1100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E1BDBC9A-CC95-B044-9FB8-646ADA7F40B5}"/>
                </a:ext>
              </a:extLst>
            </p:cNvPr>
            <p:cNvSpPr/>
            <p:nvPr/>
          </p:nvSpPr>
          <p:spPr>
            <a:xfrm>
              <a:off x="4176342" y="3895639"/>
              <a:ext cx="396114" cy="225020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  <a:alpha val="79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E342B56-19E4-A24F-8532-81CFB0C0958E}"/>
              </a:ext>
            </a:extLst>
          </p:cNvPr>
          <p:cNvGrpSpPr/>
          <p:nvPr/>
        </p:nvGrpSpPr>
        <p:grpSpPr>
          <a:xfrm>
            <a:off x="1372455" y="3989020"/>
            <a:ext cx="670433" cy="557000"/>
            <a:chOff x="3994335" y="3737395"/>
            <a:chExt cx="670433" cy="557000"/>
          </a:xfrm>
        </p:grpSpPr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A0F32189-2AA8-E04D-8037-906E8F8049C9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91F713CE-90E0-8942-AAD9-1852B61B741B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180" name="Straight Arrow Connector 179">
                  <a:extLst>
                    <a:ext uri="{FF2B5EF4-FFF2-40B4-BE49-F238E27FC236}">
                      <a16:creationId xmlns:a16="http://schemas.microsoft.com/office/drawing/2014/main" id="{557B1B0F-1ADA-A345-A144-9F1F2013BD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Arrow Connector 180">
                  <a:extLst>
                    <a:ext uri="{FF2B5EF4-FFF2-40B4-BE49-F238E27FC236}">
                      <a16:creationId xmlns:a16="http://schemas.microsoft.com/office/drawing/2014/main" id="{7283E27A-0252-784F-9ECB-08A807A5AB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8" name="TextBox 40">
                <a:extLst>
                  <a:ext uri="{FF2B5EF4-FFF2-40B4-BE49-F238E27FC236}">
                    <a16:creationId xmlns:a16="http://schemas.microsoft.com/office/drawing/2014/main" id="{EF3D718D-E42E-C042-9487-9C322D111C7F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 E</a:t>
                </a:r>
              </a:p>
            </p:txBody>
          </p:sp>
          <p:sp>
            <p:nvSpPr>
              <p:cNvPr id="179" name="TextBox 50">
                <a:extLst>
                  <a:ext uri="{FF2B5EF4-FFF2-40B4-BE49-F238E27FC236}">
                    <a16:creationId xmlns:a16="http://schemas.microsoft.com/office/drawing/2014/main" id="{442F75B0-43D5-334F-96A5-EC8F57104BFC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2E0F26AA-2722-1947-86AA-09C2003A588F}"/>
                </a:ext>
              </a:extLst>
            </p:cNvPr>
            <p:cNvSpPr/>
            <p:nvPr/>
          </p:nvSpPr>
          <p:spPr>
            <a:xfrm>
              <a:off x="4176342" y="3805283"/>
              <a:ext cx="281079" cy="315376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  <a:alpha val="79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7E7EEC48-38F9-2646-BE81-495C0BC8ACA9}"/>
              </a:ext>
            </a:extLst>
          </p:cNvPr>
          <p:cNvGrpSpPr/>
          <p:nvPr/>
        </p:nvGrpSpPr>
        <p:grpSpPr>
          <a:xfrm>
            <a:off x="2022896" y="3330332"/>
            <a:ext cx="670433" cy="557000"/>
            <a:chOff x="3994335" y="3737395"/>
            <a:chExt cx="670433" cy="557000"/>
          </a:xfrm>
        </p:grpSpPr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33205894-17CC-7244-8A51-1FC0498DE477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4FA6235D-E794-6F40-BC3C-4AAC5697351E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188" name="Straight Arrow Connector 187">
                  <a:extLst>
                    <a:ext uri="{FF2B5EF4-FFF2-40B4-BE49-F238E27FC236}">
                      <a16:creationId xmlns:a16="http://schemas.microsoft.com/office/drawing/2014/main" id="{F0BD6C5D-CA98-FC40-9AE3-67C3F07538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Arrow Connector 188">
                  <a:extLst>
                    <a:ext uri="{FF2B5EF4-FFF2-40B4-BE49-F238E27FC236}">
                      <a16:creationId xmlns:a16="http://schemas.microsoft.com/office/drawing/2014/main" id="{14105F9D-E903-A745-A9C3-BD273488DD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6" name="TextBox 40">
                <a:extLst>
                  <a:ext uri="{FF2B5EF4-FFF2-40B4-BE49-F238E27FC236}">
                    <a16:creationId xmlns:a16="http://schemas.microsoft.com/office/drawing/2014/main" id="{E9C6027F-6AA0-2648-B217-6E8BA2DD203D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 C</a:t>
                </a:r>
              </a:p>
            </p:txBody>
          </p:sp>
          <p:sp>
            <p:nvSpPr>
              <p:cNvPr id="187" name="TextBox 50">
                <a:extLst>
                  <a:ext uri="{FF2B5EF4-FFF2-40B4-BE49-F238E27FC236}">
                    <a16:creationId xmlns:a16="http://schemas.microsoft.com/office/drawing/2014/main" id="{B3D9020A-A825-1F48-A7E7-ED108413716E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184" name="Freeform 183">
              <a:extLst>
                <a:ext uri="{FF2B5EF4-FFF2-40B4-BE49-F238E27FC236}">
                  <a16:creationId xmlns:a16="http://schemas.microsoft.com/office/drawing/2014/main" id="{A6719FBB-AD6F-EB43-8467-1C426EBAB81F}"/>
                </a:ext>
              </a:extLst>
            </p:cNvPr>
            <p:cNvSpPr/>
            <p:nvPr/>
          </p:nvSpPr>
          <p:spPr>
            <a:xfrm>
              <a:off x="4247264" y="3782384"/>
              <a:ext cx="210157" cy="338275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  <a:alpha val="79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AD344223-C947-3A40-8D46-386CF1960A8C}"/>
              </a:ext>
            </a:extLst>
          </p:cNvPr>
          <p:cNvGrpSpPr/>
          <p:nvPr/>
        </p:nvGrpSpPr>
        <p:grpSpPr>
          <a:xfrm>
            <a:off x="714908" y="3997142"/>
            <a:ext cx="822302" cy="546920"/>
            <a:chOff x="4657235" y="931648"/>
            <a:chExt cx="1110297" cy="641978"/>
          </a:xfrm>
        </p:grpSpPr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CCE94EA9-1288-2344-9BD5-D6CF112C4AC3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93A5A54C-83F9-CA47-9A84-BD14B6AA0379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196" name="Straight Arrow Connector 195">
                  <a:extLst>
                    <a:ext uri="{FF2B5EF4-FFF2-40B4-BE49-F238E27FC236}">
                      <a16:creationId xmlns:a16="http://schemas.microsoft.com/office/drawing/2014/main" id="{7319C5CD-569B-7045-9A32-76F7C72F7D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Arrow Connector 196">
                  <a:extLst>
                    <a:ext uri="{FF2B5EF4-FFF2-40B4-BE49-F238E27FC236}">
                      <a16:creationId xmlns:a16="http://schemas.microsoft.com/office/drawing/2014/main" id="{69022FAA-5580-B241-8538-DD70BD93F9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5" name="Freeform 194">
                <a:extLst>
                  <a:ext uri="{FF2B5EF4-FFF2-40B4-BE49-F238E27FC236}">
                    <a16:creationId xmlns:a16="http://schemas.microsoft.com/office/drawing/2014/main" id="{7622C1D4-A177-A044-988E-82C306CEF111}"/>
                  </a:ext>
                </a:extLst>
              </p:cNvPr>
              <p:cNvSpPr/>
              <p:nvPr/>
            </p:nvSpPr>
            <p:spPr>
              <a:xfrm>
                <a:off x="7815268" y="1641640"/>
                <a:ext cx="455975" cy="644360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92" name="TextBox 8">
              <a:extLst>
                <a:ext uri="{FF2B5EF4-FFF2-40B4-BE49-F238E27FC236}">
                  <a16:creationId xmlns:a16="http://schemas.microsoft.com/office/drawing/2014/main" id="{188E59F7-F81F-A644-AA52-4FE7D61179EE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 D</a:t>
              </a:r>
            </a:p>
          </p:txBody>
        </p:sp>
        <p:sp>
          <p:nvSpPr>
            <p:cNvPr id="193" name="TextBox 41">
              <a:extLst>
                <a:ext uri="{FF2B5EF4-FFF2-40B4-BE49-F238E27FC236}">
                  <a16:creationId xmlns:a16="http://schemas.microsoft.com/office/drawing/2014/main" id="{BEBCDD2C-1C37-0E4C-A860-7C25C0FD34FF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FC88FCB-BF05-EB41-86D4-20CE6E160600}"/>
              </a:ext>
            </a:extLst>
          </p:cNvPr>
          <p:cNvGrpSpPr/>
          <p:nvPr/>
        </p:nvGrpSpPr>
        <p:grpSpPr>
          <a:xfrm>
            <a:off x="2025348" y="3990780"/>
            <a:ext cx="822302" cy="546920"/>
            <a:chOff x="4657235" y="931648"/>
            <a:chExt cx="1110297" cy="641978"/>
          </a:xfrm>
        </p:grpSpPr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EC84834C-E4C6-6345-9625-82CCF550C820}"/>
                </a:ext>
              </a:extLst>
            </p:cNvPr>
            <p:cNvGrpSpPr/>
            <p:nvPr/>
          </p:nvGrpSpPr>
          <p:grpSpPr>
            <a:xfrm>
              <a:off x="4852574" y="931648"/>
              <a:ext cx="645010" cy="456115"/>
              <a:chOff x="7785966" y="1581606"/>
              <a:chExt cx="1029244" cy="727888"/>
            </a:xfrm>
          </p:grpSpPr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4AB268D6-ABA1-ED4A-8C8E-F9B0F6C5D79D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204" name="Straight Arrow Connector 203">
                  <a:extLst>
                    <a:ext uri="{FF2B5EF4-FFF2-40B4-BE49-F238E27FC236}">
                      <a16:creationId xmlns:a16="http://schemas.microsoft.com/office/drawing/2014/main" id="{0E39469E-05AA-A445-895B-F270122874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Arrow Connector 204">
                  <a:extLst>
                    <a:ext uri="{FF2B5EF4-FFF2-40B4-BE49-F238E27FC236}">
                      <a16:creationId xmlns:a16="http://schemas.microsoft.com/office/drawing/2014/main" id="{7B5F66C2-EA77-E946-A089-746BF2FFC2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3" name="Freeform 202">
                <a:extLst>
                  <a:ext uri="{FF2B5EF4-FFF2-40B4-BE49-F238E27FC236}">
                    <a16:creationId xmlns:a16="http://schemas.microsoft.com/office/drawing/2014/main" id="{9F7C6F44-15B9-604A-A06C-DF5FA4CB7AA3}"/>
                  </a:ext>
                </a:extLst>
              </p:cNvPr>
              <p:cNvSpPr/>
              <p:nvPr/>
            </p:nvSpPr>
            <p:spPr>
              <a:xfrm>
                <a:off x="7815266" y="1845067"/>
                <a:ext cx="999944" cy="440933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00" name="TextBox 8">
              <a:extLst>
                <a:ext uri="{FF2B5EF4-FFF2-40B4-BE49-F238E27FC236}">
                  <a16:creationId xmlns:a16="http://schemas.microsoft.com/office/drawing/2014/main" id="{365578FB-9921-4A4C-840B-2E3560F1D161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 F</a:t>
              </a:r>
            </a:p>
          </p:txBody>
        </p:sp>
        <p:sp>
          <p:nvSpPr>
            <p:cNvPr id="201" name="TextBox 41">
              <a:extLst>
                <a:ext uri="{FF2B5EF4-FFF2-40B4-BE49-F238E27FC236}">
                  <a16:creationId xmlns:a16="http://schemas.microsoft.com/office/drawing/2014/main" id="{3ADD840B-7EDD-404C-89DE-4A6B069F775E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9E4B296A-F3AE-E147-9049-4337BF0F776C}"/>
              </a:ext>
            </a:extLst>
          </p:cNvPr>
          <p:cNvGrpSpPr/>
          <p:nvPr/>
        </p:nvGrpSpPr>
        <p:grpSpPr>
          <a:xfrm>
            <a:off x="1380881" y="3349286"/>
            <a:ext cx="822302" cy="546920"/>
            <a:chOff x="4657235" y="931648"/>
            <a:chExt cx="1110297" cy="641978"/>
          </a:xfrm>
        </p:grpSpPr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3146CA4F-D800-1A4A-BDA6-A2AEE75F587D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210" name="Group 209">
                <a:extLst>
                  <a:ext uri="{FF2B5EF4-FFF2-40B4-BE49-F238E27FC236}">
                    <a16:creationId xmlns:a16="http://schemas.microsoft.com/office/drawing/2014/main" id="{5A1F1BE5-8CF3-F641-9247-6706F25E2B2D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212" name="Straight Arrow Connector 211">
                  <a:extLst>
                    <a:ext uri="{FF2B5EF4-FFF2-40B4-BE49-F238E27FC236}">
                      <a16:creationId xmlns:a16="http://schemas.microsoft.com/office/drawing/2014/main" id="{E44C4647-92B4-2544-A4E8-19DC4FEFA6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Arrow Connector 212">
                  <a:extLst>
                    <a:ext uri="{FF2B5EF4-FFF2-40B4-BE49-F238E27FC236}">
                      <a16:creationId xmlns:a16="http://schemas.microsoft.com/office/drawing/2014/main" id="{A73F99F4-F800-644C-8D7D-9228514BA4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1" name="Freeform 210">
                <a:extLst>
                  <a:ext uri="{FF2B5EF4-FFF2-40B4-BE49-F238E27FC236}">
                    <a16:creationId xmlns:a16="http://schemas.microsoft.com/office/drawing/2014/main" id="{B05C1C7E-56C7-404A-949D-3A671C9B9430}"/>
                  </a:ext>
                </a:extLst>
              </p:cNvPr>
              <p:cNvSpPr/>
              <p:nvPr/>
            </p:nvSpPr>
            <p:spPr>
              <a:xfrm>
                <a:off x="7815266" y="1790068"/>
                <a:ext cx="543974" cy="495930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08" name="TextBox 8">
              <a:extLst>
                <a:ext uri="{FF2B5EF4-FFF2-40B4-BE49-F238E27FC236}">
                  <a16:creationId xmlns:a16="http://schemas.microsoft.com/office/drawing/2014/main" id="{81441F57-1606-4B49-8FD2-F955A2CF9B9F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 B</a:t>
              </a:r>
            </a:p>
          </p:txBody>
        </p:sp>
        <p:sp>
          <p:nvSpPr>
            <p:cNvPr id="209" name="TextBox 41">
              <a:extLst>
                <a:ext uri="{FF2B5EF4-FFF2-40B4-BE49-F238E27FC236}">
                  <a16:creationId xmlns:a16="http://schemas.microsoft.com/office/drawing/2014/main" id="{B6E6F30A-4E77-864F-8676-6E49EF16904D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EECCB9B5-1EB0-F741-A4E7-228EE7DDDBC3}"/>
              </a:ext>
            </a:extLst>
          </p:cNvPr>
          <p:cNvGrpSpPr/>
          <p:nvPr/>
        </p:nvGrpSpPr>
        <p:grpSpPr>
          <a:xfrm>
            <a:off x="743080" y="1668651"/>
            <a:ext cx="670433" cy="557000"/>
            <a:chOff x="3994335" y="3737395"/>
            <a:chExt cx="670433" cy="557000"/>
          </a:xfrm>
        </p:grpSpPr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E8947B04-E56E-AB48-960E-61FB19A4599D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601D3EDA-E99C-4345-8EAA-651B116391B4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220" name="Straight Arrow Connector 219">
                  <a:extLst>
                    <a:ext uri="{FF2B5EF4-FFF2-40B4-BE49-F238E27FC236}">
                      <a16:creationId xmlns:a16="http://schemas.microsoft.com/office/drawing/2014/main" id="{8BA438D6-D82B-BE48-AA06-E9594F18CD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Arrow Connector 220">
                  <a:extLst>
                    <a:ext uri="{FF2B5EF4-FFF2-40B4-BE49-F238E27FC236}">
                      <a16:creationId xmlns:a16="http://schemas.microsoft.com/office/drawing/2014/main" id="{A99C9C70-8CD7-894D-8437-14B27F85DB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8" name="TextBox 40">
                <a:extLst>
                  <a:ext uri="{FF2B5EF4-FFF2-40B4-BE49-F238E27FC236}">
                    <a16:creationId xmlns:a16="http://schemas.microsoft.com/office/drawing/2014/main" id="{29419947-E661-864C-BEF8-34D1DBF6E1D9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 A</a:t>
                </a:r>
              </a:p>
            </p:txBody>
          </p:sp>
          <p:sp>
            <p:nvSpPr>
              <p:cNvPr id="219" name="TextBox 50">
                <a:extLst>
                  <a:ext uri="{FF2B5EF4-FFF2-40B4-BE49-F238E27FC236}">
                    <a16:creationId xmlns:a16="http://schemas.microsoft.com/office/drawing/2014/main" id="{C5B167F4-0ABD-9E41-8C04-9911C009382C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33113E83-DC53-C946-B9CA-0F1CE124DBAC}"/>
                </a:ext>
              </a:extLst>
            </p:cNvPr>
            <p:cNvSpPr/>
            <p:nvPr/>
          </p:nvSpPr>
          <p:spPr>
            <a:xfrm>
              <a:off x="4176342" y="3780612"/>
              <a:ext cx="222237" cy="340047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rgbClr val="EDCFC5">
                <a:alpha val="37000"/>
              </a:srgbClr>
            </a:solidFill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1F434A6F-AC9E-EC4B-8A39-D3242EA9B030}"/>
              </a:ext>
            </a:extLst>
          </p:cNvPr>
          <p:cNvGrpSpPr/>
          <p:nvPr/>
        </p:nvGrpSpPr>
        <p:grpSpPr>
          <a:xfrm>
            <a:off x="1410329" y="2325567"/>
            <a:ext cx="670433" cy="557000"/>
            <a:chOff x="3994335" y="3737395"/>
            <a:chExt cx="670433" cy="557000"/>
          </a:xfrm>
        </p:grpSpPr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7B7108B7-60CF-7847-81A3-4C776545189C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8F221DEF-1084-4744-940E-29CDA4685D0C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228" name="Straight Arrow Connector 227">
                  <a:extLst>
                    <a:ext uri="{FF2B5EF4-FFF2-40B4-BE49-F238E27FC236}">
                      <a16:creationId xmlns:a16="http://schemas.microsoft.com/office/drawing/2014/main" id="{4D607AE9-0CBA-4443-9A59-640C7DC8A8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Arrow Connector 228">
                  <a:extLst>
                    <a:ext uri="{FF2B5EF4-FFF2-40B4-BE49-F238E27FC236}">
                      <a16:creationId xmlns:a16="http://schemas.microsoft.com/office/drawing/2014/main" id="{93FDE769-4D56-AC4C-BB1E-08A76701A5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" name="TextBox 40">
                <a:extLst>
                  <a:ext uri="{FF2B5EF4-FFF2-40B4-BE49-F238E27FC236}">
                    <a16:creationId xmlns:a16="http://schemas.microsoft.com/office/drawing/2014/main" id="{3AD06FAA-2748-5E45-9739-FEED12319E92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 E</a:t>
                </a:r>
              </a:p>
            </p:txBody>
          </p:sp>
          <p:sp>
            <p:nvSpPr>
              <p:cNvPr id="227" name="TextBox 50">
                <a:extLst>
                  <a:ext uri="{FF2B5EF4-FFF2-40B4-BE49-F238E27FC236}">
                    <a16:creationId xmlns:a16="http://schemas.microsoft.com/office/drawing/2014/main" id="{B75BE845-3C61-4645-8B40-8CA8D0766E1A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224" name="Freeform 223">
              <a:extLst>
                <a:ext uri="{FF2B5EF4-FFF2-40B4-BE49-F238E27FC236}">
                  <a16:creationId xmlns:a16="http://schemas.microsoft.com/office/drawing/2014/main" id="{E310EF38-64B0-6645-BAE9-AB034DA78D28}"/>
                </a:ext>
              </a:extLst>
            </p:cNvPr>
            <p:cNvSpPr/>
            <p:nvPr/>
          </p:nvSpPr>
          <p:spPr>
            <a:xfrm>
              <a:off x="4322393" y="3752379"/>
              <a:ext cx="183524" cy="368280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rgbClr val="EDCFC5">
                <a:alpha val="32000"/>
              </a:srgbClr>
            </a:solidFill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DC5979B5-09A5-9947-A3F1-74AB32CB045B}"/>
              </a:ext>
            </a:extLst>
          </p:cNvPr>
          <p:cNvGrpSpPr/>
          <p:nvPr/>
        </p:nvGrpSpPr>
        <p:grpSpPr>
          <a:xfrm>
            <a:off x="2060770" y="1666879"/>
            <a:ext cx="670433" cy="557000"/>
            <a:chOff x="3994335" y="3737395"/>
            <a:chExt cx="670433" cy="557000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E13197EA-1C0A-3E4E-A4CF-518F5DCDB985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233" name="Group 232">
                <a:extLst>
                  <a:ext uri="{FF2B5EF4-FFF2-40B4-BE49-F238E27FC236}">
                    <a16:creationId xmlns:a16="http://schemas.microsoft.com/office/drawing/2014/main" id="{F1383D6C-DA79-B043-AF39-90ED1675A7C4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236" name="Straight Arrow Connector 235">
                  <a:extLst>
                    <a:ext uri="{FF2B5EF4-FFF2-40B4-BE49-F238E27FC236}">
                      <a16:creationId xmlns:a16="http://schemas.microsoft.com/office/drawing/2014/main" id="{1B7BAEA6-36B3-4B4E-A71B-F051DCC162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Straight Arrow Connector 236">
                  <a:extLst>
                    <a:ext uri="{FF2B5EF4-FFF2-40B4-BE49-F238E27FC236}">
                      <a16:creationId xmlns:a16="http://schemas.microsoft.com/office/drawing/2014/main" id="{7C24D1B1-BFA4-E844-9F8C-2CE10E7C07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4" name="TextBox 40">
                <a:extLst>
                  <a:ext uri="{FF2B5EF4-FFF2-40B4-BE49-F238E27FC236}">
                    <a16:creationId xmlns:a16="http://schemas.microsoft.com/office/drawing/2014/main" id="{89533476-C7F4-6D46-9E24-EF7BA4D6E9F1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 C</a:t>
                </a:r>
              </a:p>
            </p:txBody>
          </p:sp>
          <p:sp>
            <p:nvSpPr>
              <p:cNvPr id="235" name="TextBox 50">
                <a:extLst>
                  <a:ext uri="{FF2B5EF4-FFF2-40B4-BE49-F238E27FC236}">
                    <a16:creationId xmlns:a16="http://schemas.microsoft.com/office/drawing/2014/main" id="{D0810301-B66F-B745-A9CC-68800315E3D5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B9C838C5-A64F-3C43-8B9B-6EF022F6E0B7}"/>
                </a:ext>
              </a:extLst>
            </p:cNvPr>
            <p:cNvSpPr/>
            <p:nvPr/>
          </p:nvSpPr>
          <p:spPr>
            <a:xfrm>
              <a:off x="4167756" y="3839623"/>
              <a:ext cx="275789" cy="285963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rgbClr val="EDCFC5">
                <a:alpha val="48000"/>
              </a:srgbClr>
            </a:solidFill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B6691CEF-90A1-8B4C-814A-6EAC9460136D}"/>
              </a:ext>
            </a:extLst>
          </p:cNvPr>
          <p:cNvGrpSpPr/>
          <p:nvPr/>
        </p:nvGrpSpPr>
        <p:grpSpPr>
          <a:xfrm>
            <a:off x="752782" y="2333689"/>
            <a:ext cx="822302" cy="546920"/>
            <a:chOff x="4657235" y="931648"/>
            <a:chExt cx="1110297" cy="641978"/>
          </a:xfrm>
        </p:grpSpPr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0964BA38-4F09-724A-B24B-0BB00420A61D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242" name="Group 241">
                <a:extLst>
                  <a:ext uri="{FF2B5EF4-FFF2-40B4-BE49-F238E27FC236}">
                    <a16:creationId xmlns:a16="http://schemas.microsoft.com/office/drawing/2014/main" id="{B49961D9-2D66-F042-A15D-B83B3E498894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244" name="Straight Arrow Connector 243">
                  <a:extLst>
                    <a:ext uri="{FF2B5EF4-FFF2-40B4-BE49-F238E27FC236}">
                      <a16:creationId xmlns:a16="http://schemas.microsoft.com/office/drawing/2014/main" id="{93AF5742-1088-5945-B42C-F27E8F1A3F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Straight Arrow Connector 244">
                  <a:extLst>
                    <a:ext uri="{FF2B5EF4-FFF2-40B4-BE49-F238E27FC236}">
                      <a16:creationId xmlns:a16="http://schemas.microsoft.com/office/drawing/2014/main" id="{4687FE29-65B8-2448-8AD0-B50BA528D7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3" name="Freeform 242">
                <a:extLst>
                  <a:ext uri="{FF2B5EF4-FFF2-40B4-BE49-F238E27FC236}">
                    <a16:creationId xmlns:a16="http://schemas.microsoft.com/office/drawing/2014/main" id="{23D8C5EF-87BC-E643-8C0E-55EA09822474}"/>
                  </a:ext>
                </a:extLst>
              </p:cNvPr>
              <p:cNvSpPr/>
              <p:nvPr/>
            </p:nvSpPr>
            <p:spPr>
              <a:xfrm>
                <a:off x="7814576" y="1802943"/>
                <a:ext cx="743977" cy="48305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rgbClr val="EDCFC5"/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40" name="TextBox 8">
              <a:extLst>
                <a:ext uri="{FF2B5EF4-FFF2-40B4-BE49-F238E27FC236}">
                  <a16:creationId xmlns:a16="http://schemas.microsoft.com/office/drawing/2014/main" id="{19C4AEA9-7B9D-934A-B4B1-4D9FB5DA2736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 D</a:t>
              </a:r>
            </a:p>
          </p:txBody>
        </p:sp>
        <p:sp>
          <p:nvSpPr>
            <p:cNvPr id="241" name="TextBox 41">
              <a:extLst>
                <a:ext uri="{FF2B5EF4-FFF2-40B4-BE49-F238E27FC236}">
                  <a16:creationId xmlns:a16="http://schemas.microsoft.com/office/drawing/2014/main" id="{ED298C97-8869-5245-8254-511BB9209F3E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5AC16002-1B07-914B-93C4-D4CF8E5EC74F}"/>
              </a:ext>
            </a:extLst>
          </p:cNvPr>
          <p:cNvGrpSpPr/>
          <p:nvPr/>
        </p:nvGrpSpPr>
        <p:grpSpPr>
          <a:xfrm>
            <a:off x="2063222" y="2327327"/>
            <a:ext cx="822302" cy="546920"/>
            <a:chOff x="4657235" y="931648"/>
            <a:chExt cx="1110297" cy="641978"/>
          </a:xfrm>
        </p:grpSpPr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6804B160-8687-1948-B7DC-284F4A0A62E3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6D948C02-4021-F14F-9A2A-8DED913E1F0D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252" name="Straight Arrow Connector 251">
                  <a:extLst>
                    <a:ext uri="{FF2B5EF4-FFF2-40B4-BE49-F238E27FC236}">
                      <a16:creationId xmlns:a16="http://schemas.microsoft.com/office/drawing/2014/main" id="{9AAA4E4B-628A-3744-9B2D-548C2FADD5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" name="Straight Arrow Connector 252">
                  <a:extLst>
                    <a:ext uri="{FF2B5EF4-FFF2-40B4-BE49-F238E27FC236}">
                      <a16:creationId xmlns:a16="http://schemas.microsoft.com/office/drawing/2014/main" id="{F36FB5D4-2CFC-1649-9422-6FB003A160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1" name="Freeform 250">
                <a:extLst>
                  <a:ext uri="{FF2B5EF4-FFF2-40B4-BE49-F238E27FC236}">
                    <a16:creationId xmlns:a16="http://schemas.microsoft.com/office/drawing/2014/main" id="{D8CD0863-CD4D-F547-A79C-8883068C91BF}"/>
                  </a:ext>
                </a:extLst>
              </p:cNvPr>
              <p:cNvSpPr/>
              <p:nvPr/>
            </p:nvSpPr>
            <p:spPr>
              <a:xfrm>
                <a:off x="7815268" y="1680682"/>
                <a:ext cx="526201" cy="6053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rgbClr val="EDCFC5"/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48" name="TextBox 8">
              <a:extLst>
                <a:ext uri="{FF2B5EF4-FFF2-40B4-BE49-F238E27FC236}">
                  <a16:creationId xmlns:a16="http://schemas.microsoft.com/office/drawing/2014/main" id="{AA68B7FA-9782-1F4D-BC5B-D9C7EFA4B2E6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 F</a:t>
              </a:r>
            </a:p>
          </p:txBody>
        </p:sp>
        <p:sp>
          <p:nvSpPr>
            <p:cNvPr id="249" name="TextBox 41">
              <a:extLst>
                <a:ext uri="{FF2B5EF4-FFF2-40B4-BE49-F238E27FC236}">
                  <a16:creationId xmlns:a16="http://schemas.microsoft.com/office/drawing/2014/main" id="{05321769-CE81-144B-B21A-88982BFEEA1B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376A00CE-5B2A-B644-A4C0-3D7FC141C270}"/>
              </a:ext>
            </a:extLst>
          </p:cNvPr>
          <p:cNvGrpSpPr/>
          <p:nvPr/>
        </p:nvGrpSpPr>
        <p:grpSpPr>
          <a:xfrm>
            <a:off x="1418755" y="1685833"/>
            <a:ext cx="822302" cy="546920"/>
            <a:chOff x="4657235" y="931648"/>
            <a:chExt cx="1110297" cy="641978"/>
          </a:xfrm>
        </p:grpSpPr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771B6527-B6E9-BB4D-A9F5-C628F41DDC23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A3610842-1753-9549-9D23-83E2D4F69AF2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260" name="Straight Arrow Connector 259">
                  <a:extLst>
                    <a:ext uri="{FF2B5EF4-FFF2-40B4-BE49-F238E27FC236}">
                      <a16:creationId xmlns:a16="http://schemas.microsoft.com/office/drawing/2014/main" id="{B3ED5A79-9B32-4D45-B860-E48BD450D3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Straight Arrow Connector 260">
                  <a:extLst>
                    <a:ext uri="{FF2B5EF4-FFF2-40B4-BE49-F238E27FC236}">
                      <a16:creationId xmlns:a16="http://schemas.microsoft.com/office/drawing/2014/main" id="{A400A3A1-06C3-1D46-A57C-658C5F1DC9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9" name="Freeform 258">
                <a:extLst>
                  <a:ext uri="{FF2B5EF4-FFF2-40B4-BE49-F238E27FC236}">
                    <a16:creationId xmlns:a16="http://schemas.microsoft.com/office/drawing/2014/main" id="{92EFEF12-98F9-E24D-BEEA-48E98B0B36AC}"/>
                  </a:ext>
                </a:extLst>
              </p:cNvPr>
              <p:cNvSpPr/>
              <p:nvPr/>
            </p:nvSpPr>
            <p:spPr>
              <a:xfrm>
                <a:off x="8129940" y="1790068"/>
                <a:ext cx="543974" cy="495930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rgbClr val="EDCFC5"/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56" name="TextBox 8">
              <a:extLst>
                <a:ext uri="{FF2B5EF4-FFF2-40B4-BE49-F238E27FC236}">
                  <a16:creationId xmlns:a16="http://schemas.microsoft.com/office/drawing/2014/main" id="{4D182AA2-A50B-8A4A-AA58-947859B90FD2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 B</a:t>
              </a:r>
            </a:p>
          </p:txBody>
        </p:sp>
        <p:sp>
          <p:nvSpPr>
            <p:cNvPr id="257" name="TextBox 41">
              <a:extLst>
                <a:ext uri="{FF2B5EF4-FFF2-40B4-BE49-F238E27FC236}">
                  <a16:creationId xmlns:a16="http://schemas.microsoft.com/office/drawing/2014/main" id="{84E9E663-47D6-0643-B668-A9511966C763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sp>
        <p:nvSpPr>
          <p:cNvPr id="262" name="Rectangle 261">
            <a:extLst>
              <a:ext uri="{FF2B5EF4-FFF2-40B4-BE49-F238E27FC236}">
                <a16:creationId xmlns:a16="http://schemas.microsoft.com/office/drawing/2014/main" id="{A76CC96B-7A0B-B34C-A713-856A15971D7D}"/>
              </a:ext>
            </a:extLst>
          </p:cNvPr>
          <p:cNvSpPr/>
          <p:nvPr/>
        </p:nvSpPr>
        <p:spPr>
          <a:xfrm>
            <a:off x="733229" y="1564637"/>
            <a:ext cx="1987722" cy="1386656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F6518595-9EDE-4749-ADB9-FA45F758011D}"/>
              </a:ext>
            </a:extLst>
          </p:cNvPr>
          <p:cNvSpPr/>
          <p:nvPr/>
        </p:nvSpPr>
        <p:spPr>
          <a:xfrm>
            <a:off x="720798" y="3177924"/>
            <a:ext cx="1987722" cy="1386656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F7FAEAD9-B260-164A-9DD1-3A2BC67B2025}"/>
              </a:ext>
            </a:extLst>
          </p:cNvPr>
          <p:cNvSpPr txBox="1"/>
          <p:nvPr/>
        </p:nvSpPr>
        <p:spPr>
          <a:xfrm>
            <a:off x="1481381" y="4683219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Sensitivity Analysis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2A7390C3-E278-0942-9D9D-4D9EF10E7BAC}"/>
              </a:ext>
            </a:extLst>
          </p:cNvPr>
          <p:cNvSpPr txBox="1"/>
          <p:nvPr/>
        </p:nvSpPr>
        <p:spPr>
          <a:xfrm>
            <a:off x="1579077" y="1141514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Input Parameters</a:t>
            </a:r>
          </a:p>
        </p:txBody>
      </p: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D7BDBD24-8D31-D048-8728-008707DD0F26}"/>
              </a:ext>
            </a:extLst>
          </p:cNvPr>
          <p:cNvGrpSpPr/>
          <p:nvPr/>
        </p:nvGrpSpPr>
        <p:grpSpPr>
          <a:xfrm>
            <a:off x="5821713" y="1422527"/>
            <a:ext cx="1321023" cy="576676"/>
            <a:chOff x="6210235" y="4276119"/>
            <a:chExt cx="1321023" cy="576676"/>
          </a:xfrm>
        </p:grpSpPr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E2E86966-19ED-5A4A-9971-8509E49DA041}"/>
                </a:ext>
              </a:extLst>
            </p:cNvPr>
            <p:cNvSpPr txBox="1"/>
            <p:nvPr/>
          </p:nvSpPr>
          <p:spPr>
            <a:xfrm>
              <a:off x="6210235" y="4290840"/>
              <a:ext cx="13210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Spacesuit Design</a:t>
              </a:r>
            </a:p>
          </p:txBody>
        </p:sp>
        <p:sp>
          <p:nvSpPr>
            <p:cNvPr id="268" name="Rounded Rectangle 267">
              <a:extLst>
                <a:ext uri="{FF2B5EF4-FFF2-40B4-BE49-F238E27FC236}">
                  <a16:creationId xmlns:a16="http://schemas.microsoft.com/office/drawing/2014/main" id="{2FD5E691-CEB9-AB4B-94DE-936E36F445E5}"/>
                </a:ext>
              </a:extLst>
            </p:cNvPr>
            <p:cNvSpPr/>
            <p:nvPr/>
          </p:nvSpPr>
          <p:spPr>
            <a:xfrm>
              <a:off x="6370217" y="4276119"/>
              <a:ext cx="964327" cy="576676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9" name="Freeform 268">
            <a:extLst>
              <a:ext uri="{FF2B5EF4-FFF2-40B4-BE49-F238E27FC236}">
                <a16:creationId xmlns:a16="http://schemas.microsoft.com/office/drawing/2014/main" id="{F7E24545-9C4B-8E48-9989-32440936D28F}"/>
              </a:ext>
            </a:extLst>
          </p:cNvPr>
          <p:cNvSpPr/>
          <p:nvPr/>
        </p:nvSpPr>
        <p:spPr>
          <a:xfrm>
            <a:off x="4203941" y="2626041"/>
            <a:ext cx="579167" cy="189756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270" name="Freeform 269">
            <a:extLst>
              <a:ext uri="{FF2B5EF4-FFF2-40B4-BE49-F238E27FC236}">
                <a16:creationId xmlns:a16="http://schemas.microsoft.com/office/drawing/2014/main" id="{E160AFC6-6D00-0448-83A8-0EBC76A603ED}"/>
              </a:ext>
            </a:extLst>
          </p:cNvPr>
          <p:cNvSpPr/>
          <p:nvPr/>
        </p:nvSpPr>
        <p:spPr>
          <a:xfrm>
            <a:off x="4112518" y="3215274"/>
            <a:ext cx="627784" cy="162966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ED239BD-EE7B-A243-A157-2A608E982241}"/>
              </a:ext>
            </a:extLst>
          </p:cNvPr>
          <p:cNvSpPr/>
          <p:nvPr/>
        </p:nvSpPr>
        <p:spPr>
          <a:xfrm>
            <a:off x="4499062" y="1015926"/>
            <a:ext cx="6855226" cy="393895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Title 7">
            <a:extLst>
              <a:ext uri="{FF2B5EF4-FFF2-40B4-BE49-F238E27FC236}">
                <a16:creationId xmlns:a16="http://schemas.microsoft.com/office/drawing/2014/main" id="{7AF8D46C-902A-F841-AFD6-7C0FBBFF2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UQ Workflow for Assessing Design Reliability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CF9847-6C3E-FC44-80EA-DC23F03BC34E}"/>
              </a:ext>
            </a:extLst>
          </p:cNvPr>
          <p:cNvSpPr txBox="1"/>
          <p:nvPr/>
        </p:nvSpPr>
        <p:spPr>
          <a:xfrm>
            <a:off x="1558794" y="5810371"/>
            <a:ext cx="8253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In this work: sensitivities computed using </a:t>
            </a:r>
            <a:r>
              <a:rPr lang="en-US" i="1" dirty="0"/>
              <a:t>delta moment-independent measures </a:t>
            </a:r>
            <a:r>
              <a:rPr lang="en-US" dirty="0"/>
              <a:t>[1]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86D166-7F1E-0841-820C-950137BE64DB}"/>
              </a:ext>
            </a:extLst>
          </p:cNvPr>
          <p:cNvSpPr txBox="1"/>
          <p:nvPr/>
        </p:nvSpPr>
        <p:spPr>
          <a:xfrm>
            <a:off x="3542997" y="6478095"/>
            <a:ext cx="5126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[1] </a:t>
            </a:r>
            <a:r>
              <a:rPr lang="en-US" sz="1400" dirty="0" err="1"/>
              <a:t>Plischke</a:t>
            </a:r>
            <a:r>
              <a:rPr lang="en-US" sz="1400" dirty="0"/>
              <a:t> et al. Global sensitivity measures from given data. 2013.</a:t>
            </a:r>
          </a:p>
        </p:txBody>
      </p:sp>
    </p:spTree>
    <p:extLst>
      <p:ext uri="{BB962C8B-B14F-4D97-AF65-F5344CB8AC3E}">
        <p14:creationId xmlns:p14="http://schemas.microsoft.com/office/powerpoint/2010/main" val="218739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4">
            <a:extLst>
              <a:ext uri="{FF2B5EF4-FFF2-40B4-BE49-F238E27FC236}">
                <a16:creationId xmlns:a16="http://schemas.microsoft.com/office/drawing/2014/main" id="{7D939103-4763-0643-BF83-842E8C3127DC}"/>
              </a:ext>
            </a:extLst>
          </p:cNvPr>
          <p:cNvSpPr txBox="1"/>
          <p:nvPr/>
        </p:nvSpPr>
        <p:spPr>
          <a:xfrm>
            <a:off x="520686" y="5090634"/>
            <a:ext cx="1074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 i="1" dirty="0"/>
              <a:t>Model calibration </a:t>
            </a:r>
            <a:r>
              <a:rPr lang="en-US" sz="2200" dirty="0"/>
              <a:t>explicitly quantifies model input uncertainties using experimental data (can be used to improve or update initial assumptions)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531AD0-F319-FC4D-AACE-699E4DCF2567}"/>
              </a:ext>
            </a:extLst>
          </p:cNvPr>
          <p:cNvSpPr/>
          <p:nvPr/>
        </p:nvSpPr>
        <p:spPr>
          <a:xfrm>
            <a:off x="4542400" y="2253183"/>
            <a:ext cx="4041495" cy="1470633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3000"/>
            </a:schemeClr>
          </a:solidFill>
          <a:ln w="254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6C67FE-8830-1F48-97A9-AB1B49A946A0}"/>
              </a:ext>
            </a:extLst>
          </p:cNvPr>
          <p:cNvSpPr txBox="1"/>
          <p:nvPr/>
        </p:nvSpPr>
        <p:spPr>
          <a:xfrm>
            <a:off x="7500988" y="2353845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46EC3-0E94-6D4C-952B-076688953667}"/>
              </a:ext>
            </a:extLst>
          </p:cNvPr>
          <p:cNvSpPr txBox="1"/>
          <p:nvPr/>
        </p:nvSpPr>
        <p:spPr>
          <a:xfrm>
            <a:off x="4832463" y="2353285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8567E4-FBC3-1345-9CE2-B6F07CC00129}"/>
              </a:ext>
            </a:extLst>
          </p:cNvPr>
          <p:cNvSpPr txBox="1"/>
          <p:nvPr/>
        </p:nvSpPr>
        <p:spPr>
          <a:xfrm>
            <a:off x="4688304" y="3060006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Load parameters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6A86AE-63DA-B94A-A443-247D2C904A30}"/>
              </a:ext>
            </a:extLst>
          </p:cNvPr>
          <p:cNvSpPr txBox="1"/>
          <p:nvPr/>
        </p:nvSpPr>
        <p:spPr>
          <a:xfrm>
            <a:off x="4652300" y="2608097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Strength parameters</a:t>
            </a:r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9F5C8747-27D5-D047-B5E0-DF09B9A9F0B7}"/>
              </a:ext>
            </a:extLst>
          </p:cNvPr>
          <p:cNvSpPr/>
          <p:nvPr/>
        </p:nvSpPr>
        <p:spPr>
          <a:xfrm>
            <a:off x="5575007" y="2879574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F072A9-0523-7749-A62D-65391B240549}"/>
              </a:ext>
            </a:extLst>
          </p:cNvPr>
          <p:cNvGrpSpPr/>
          <p:nvPr/>
        </p:nvGrpSpPr>
        <p:grpSpPr>
          <a:xfrm>
            <a:off x="5727510" y="2696334"/>
            <a:ext cx="1459086" cy="652060"/>
            <a:chOff x="5158501" y="2766547"/>
            <a:chExt cx="1592716" cy="76539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34A74B-457A-C442-BC5C-D1824346E2F2}"/>
                </a:ext>
              </a:extLst>
            </p:cNvPr>
            <p:cNvSpPr/>
            <p:nvPr/>
          </p:nvSpPr>
          <p:spPr>
            <a:xfrm>
              <a:off x="5323990" y="2766547"/>
              <a:ext cx="1289393" cy="765392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39C4D9-0984-3B43-B9D5-F7E1387FA0F4}"/>
                </a:ext>
              </a:extLst>
            </p:cNvPr>
            <p:cNvSpPr txBox="1"/>
            <p:nvPr/>
          </p:nvSpPr>
          <p:spPr>
            <a:xfrm>
              <a:off x="5158501" y="2854766"/>
              <a:ext cx="1592716" cy="614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Computational Model</a:t>
              </a:r>
            </a:p>
          </p:txBody>
        </p:sp>
      </p:grp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DCD4B39C-6D88-8843-879E-C0442CD522B7}"/>
              </a:ext>
            </a:extLst>
          </p:cNvPr>
          <p:cNvSpPr/>
          <p:nvPr/>
        </p:nvSpPr>
        <p:spPr>
          <a:xfrm>
            <a:off x="7111204" y="2855537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6</a:t>
            </a:fld>
            <a:endParaRPr lang="en-US"/>
          </a:p>
        </p:txBody>
      </p:sp>
      <p:sp>
        <p:nvSpPr>
          <p:cNvPr id="125" name="Up Arrow 124">
            <a:extLst>
              <a:ext uri="{FF2B5EF4-FFF2-40B4-BE49-F238E27FC236}">
                <a16:creationId xmlns:a16="http://schemas.microsoft.com/office/drawing/2014/main" id="{441D1258-DE55-2840-A2F4-095FE22DF31D}"/>
              </a:ext>
            </a:extLst>
          </p:cNvPr>
          <p:cNvSpPr/>
          <p:nvPr/>
        </p:nvSpPr>
        <p:spPr>
          <a:xfrm rot="10800000">
            <a:off x="6346137" y="2095631"/>
            <a:ext cx="241931" cy="460545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829844-474A-7847-92F5-495A3DFE02E0}"/>
              </a:ext>
            </a:extLst>
          </p:cNvPr>
          <p:cNvSpPr txBox="1"/>
          <p:nvPr/>
        </p:nvSpPr>
        <p:spPr>
          <a:xfrm>
            <a:off x="7295257" y="2626041"/>
            <a:ext cx="12470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Max. Stress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Damage Index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...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9881A02-0183-A24B-947B-9EF67DB32B76}"/>
              </a:ext>
            </a:extLst>
          </p:cNvPr>
          <p:cNvGrpSpPr/>
          <p:nvPr/>
        </p:nvGrpSpPr>
        <p:grpSpPr>
          <a:xfrm>
            <a:off x="2834521" y="1515655"/>
            <a:ext cx="1463040" cy="1508477"/>
            <a:chOff x="3947465" y="1545026"/>
            <a:chExt cx="1463040" cy="150847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D89C7E1-4B9B-AD45-B842-E36C6C65C403}"/>
                </a:ext>
              </a:extLst>
            </p:cNvPr>
            <p:cNvGrpSpPr/>
            <p:nvPr/>
          </p:nvGrpSpPr>
          <p:grpSpPr>
            <a:xfrm>
              <a:off x="4688436" y="1992851"/>
              <a:ext cx="651042" cy="565561"/>
              <a:chOff x="4657234" y="931648"/>
              <a:chExt cx="879056" cy="663859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02D144B7-97DC-6047-9EA6-8C3C447B8171}"/>
                  </a:ext>
                </a:extLst>
              </p:cNvPr>
              <p:cNvGrpSpPr/>
              <p:nvPr/>
            </p:nvGrpSpPr>
            <p:grpSpPr>
              <a:xfrm>
                <a:off x="4852573" y="931648"/>
                <a:ext cx="626648" cy="456115"/>
                <a:chOff x="7785966" y="1581606"/>
                <a:chExt cx="999944" cy="727888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10860FF9-931F-2F4C-BE8E-A75637D629C1}"/>
                    </a:ext>
                  </a:extLst>
                </p:cNvPr>
                <p:cNvGrpSpPr/>
                <p:nvPr/>
              </p:nvGrpSpPr>
              <p:grpSpPr>
                <a:xfrm>
                  <a:off x="7785966" y="1581606"/>
                  <a:ext cx="999944" cy="727888"/>
                  <a:chOff x="7785966" y="1581606"/>
                  <a:chExt cx="999944" cy="727888"/>
                </a:xfrm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1D2957D7-96F2-5D4C-9F28-2F4A1BA4A7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96429" y="1581606"/>
                    <a:ext cx="2769" cy="72788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A9623A6-2D92-EE44-B5BA-CB3F2CA8A2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85966" y="2305705"/>
                    <a:ext cx="999944" cy="3789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BD7A30B6-5DE3-5B41-8F24-0061F2F2DA5E}"/>
                    </a:ext>
                  </a:extLst>
                </p:cNvPr>
                <p:cNvSpPr/>
                <p:nvPr/>
              </p:nvSpPr>
              <p:spPr>
                <a:xfrm>
                  <a:off x="7815266" y="1733782"/>
                  <a:ext cx="829780" cy="552218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wdUp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11" name="TextBox 8">
                <a:extLst>
                  <a:ext uri="{FF2B5EF4-FFF2-40B4-BE49-F238E27FC236}">
                    <a16:creationId xmlns:a16="http://schemas.microsoft.com/office/drawing/2014/main" id="{6939CF33-6B40-0741-9946-03637BDF4456}"/>
                  </a:ext>
                </a:extLst>
              </p:cNvPr>
              <p:cNvSpPr txBox="1"/>
              <p:nvPr/>
            </p:nvSpPr>
            <p:spPr>
              <a:xfrm>
                <a:off x="4810537" y="1350512"/>
                <a:ext cx="725753" cy="24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 dirty="0"/>
                  <a:t>Param1</a:t>
                </a:r>
              </a:p>
            </p:txBody>
          </p:sp>
          <p:sp>
            <p:nvSpPr>
              <p:cNvPr id="114" name="TextBox 41">
                <a:extLst>
                  <a:ext uri="{FF2B5EF4-FFF2-40B4-BE49-F238E27FC236}">
                    <a16:creationId xmlns:a16="http://schemas.microsoft.com/office/drawing/2014/main" id="{2B41CC0A-1CFF-CE43-9F7C-60A6F8CF152E}"/>
                  </a:ext>
                </a:extLst>
              </p:cNvPr>
              <p:cNvSpPr txBox="1"/>
              <p:nvPr/>
            </p:nvSpPr>
            <p:spPr>
              <a:xfrm rot="16200000">
                <a:off x="4521126" y="1088883"/>
                <a:ext cx="517214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 Prob 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08E4F4D-4E0F-A14D-A582-8BF72774310A}"/>
                </a:ext>
              </a:extLst>
            </p:cNvPr>
            <p:cNvGrpSpPr/>
            <p:nvPr/>
          </p:nvGrpSpPr>
          <p:grpSpPr>
            <a:xfrm>
              <a:off x="4035928" y="1944791"/>
              <a:ext cx="571427" cy="581053"/>
              <a:chOff x="4629953" y="1496730"/>
              <a:chExt cx="771558" cy="682043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1174223-CA94-C549-B527-142BB87B3216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4C0D90C-B8F6-A74F-98F6-BD71A2B8CCCA}"/>
                    </a:ext>
                  </a:extLst>
                </p:cNvPr>
                <p:cNvGrpSpPr/>
                <p:nvPr/>
              </p:nvGrpSpPr>
              <p:grpSpPr>
                <a:xfrm>
                  <a:off x="8017255" y="4532338"/>
                  <a:ext cx="904576" cy="741919"/>
                  <a:chOff x="8017255" y="4532338"/>
                  <a:chExt cx="904576" cy="741919"/>
                </a:xfrm>
              </p:grpSpPr>
              <p:cxnSp>
                <p:nvCxnSpPr>
                  <p:cNvPr id="108" name="Straight Arrow Connector 107">
                    <a:extLst>
                      <a:ext uri="{FF2B5EF4-FFF2-40B4-BE49-F238E27FC236}">
                        <a16:creationId xmlns:a16="http://schemas.microsoft.com/office/drawing/2014/main" id="{F662CA3C-EA88-974B-9FF9-8DF7CABA5D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26094" y="4532338"/>
                    <a:ext cx="1628" cy="7355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Arrow Connector 108">
                    <a:extLst>
                      <a:ext uri="{FF2B5EF4-FFF2-40B4-BE49-F238E27FC236}">
                        <a16:creationId xmlns:a16="http://schemas.microsoft.com/office/drawing/2014/main" id="{8BC43DA4-EA21-DB4D-AC94-6EF513FA21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70745"/>
                    <a:ext cx="904576" cy="3512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7" name="Freeform 106">
                  <a:extLst>
                    <a:ext uri="{FF2B5EF4-FFF2-40B4-BE49-F238E27FC236}">
                      <a16:creationId xmlns:a16="http://schemas.microsoft.com/office/drawing/2014/main" id="{376AF89C-95EC-7E45-8397-F062B91AFB31}"/>
                    </a:ext>
                  </a:extLst>
                </p:cNvPr>
                <p:cNvSpPr/>
                <p:nvPr/>
              </p:nvSpPr>
              <p:spPr>
                <a:xfrm>
                  <a:off x="8042335" y="4685338"/>
                  <a:ext cx="722831" cy="557181"/>
                </a:xfrm>
                <a:custGeom>
                  <a:avLst/>
                  <a:gdLst>
                    <a:gd name="connsiteX0" fmla="*/ 0 w 556054"/>
                    <a:gd name="connsiteY0" fmla="*/ 475293 h 475293"/>
                    <a:gd name="connsiteX1" fmla="*/ 61784 w 556054"/>
                    <a:gd name="connsiteY1" fmla="*/ 154018 h 475293"/>
                    <a:gd name="connsiteX2" fmla="*/ 86497 w 556054"/>
                    <a:gd name="connsiteY2" fmla="*/ 30450 h 475293"/>
                    <a:gd name="connsiteX3" fmla="*/ 148281 w 556054"/>
                    <a:gd name="connsiteY3" fmla="*/ 5737 h 475293"/>
                    <a:gd name="connsiteX4" fmla="*/ 222421 w 556054"/>
                    <a:gd name="connsiteY4" fmla="*/ 116947 h 475293"/>
                    <a:gd name="connsiteX5" fmla="*/ 259492 w 556054"/>
                    <a:gd name="connsiteY5" fmla="*/ 327012 h 475293"/>
                    <a:gd name="connsiteX6" fmla="*/ 556054 w 556054"/>
                    <a:gd name="connsiteY6" fmla="*/ 475293 h 475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054" h="475293">
                      <a:moveTo>
                        <a:pt x="0" y="475293"/>
                      </a:moveTo>
                      <a:cubicBezTo>
                        <a:pt x="23684" y="351725"/>
                        <a:pt x="47368" y="228158"/>
                        <a:pt x="61784" y="154018"/>
                      </a:cubicBezTo>
                      <a:cubicBezTo>
                        <a:pt x="76200" y="79878"/>
                        <a:pt x="72081" y="55163"/>
                        <a:pt x="86497" y="30450"/>
                      </a:cubicBezTo>
                      <a:cubicBezTo>
                        <a:pt x="100913" y="5736"/>
                        <a:pt x="125627" y="-8679"/>
                        <a:pt x="148281" y="5737"/>
                      </a:cubicBezTo>
                      <a:cubicBezTo>
                        <a:pt x="170935" y="20153"/>
                        <a:pt x="203886" y="63401"/>
                        <a:pt x="222421" y="116947"/>
                      </a:cubicBezTo>
                      <a:cubicBezTo>
                        <a:pt x="240956" y="170493"/>
                        <a:pt x="203887" y="267288"/>
                        <a:pt x="259492" y="327012"/>
                      </a:cubicBezTo>
                      <a:cubicBezTo>
                        <a:pt x="315097" y="386736"/>
                        <a:pt x="435575" y="431014"/>
                        <a:pt x="556054" y="475293"/>
                      </a:cubicBezTo>
                    </a:path>
                  </a:pathLst>
                </a:custGeom>
                <a:solidFill>
                  <a:schemeClr val="accent2">
                    <a:lumMod val="20000"/>
                    <a:lumOff val="80000"/>
                    <a:alpha val="51000"/>
                  </a:schemeClr>
                </a:solid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04" name="TextBox 40">
                <a:extLst>
                  <a:ext uri="{FF2B5EF4-FFF2-40B4-BE49-F238E27FC236}">
                    <a16:creationId xmlns:a16="http://schemas.microsoft.com/office/drawing/2014/main" id="{39CFE0EF-8A29-E544-A248-8A3E162EA089}"/>
                  </a:ext>
                </a:extLst>
              </p:cNvPr>
              <p:cNvSpPr txBox="1"/>
              <p:nvPr/>
            </p:nvSpPr>
            <p:spPr>
              <a:xfrm>
                <a:off x="4721723" y="1933777"/>
                <a:ext cx="67978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Param2</a:t>
                </a:r>
              </a:p>
            </p:txBody>
          </p:sp>
          <p:sp>
            <p:nvSpPr>
              <p:cNvPr id="105" name="TextBox 50">
                <a:extLst>
                  <a:ext uri="{FF2B5EF4-FFF2-40B4-BE49-F238E27FC236}">
                    <a16:creationId xmlns:a16="http://schemas.microsoft.com/office/drawing/2014/main" id="{A2CE891C-5453-E941-B9BF-DC855C960926}"/>
                  </a:ext>
                </a:extLst>
              </p:cNvPr>
              <p:cNvSpPr txBox="1"/>
              <p:nvPr/>
            </p:nvSpPr>
            <p:spPr>
              <a:xfrm rot="16200000">
                <a:off x="4521491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8BB0C95-9C8E-BB4B-A6A9-B1655CD26332}"/>
                </a:ext>
              </a:extLst>
            </p:cNvPr>
            <p:cNvGrpSpPr/>
            <p:nvPr/>
          </p:nvGrpSpPr>
          <p:grpSpPr>
            <a:xfrm>
              <a:off x="4359129" y="2464372"/>
              <a:ext cx="628327" cy="589131"/>
              <a:chOff x="4593140" y="2206216"/>
              <a:chExt cx="848386" cy="691525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B99B8C6-7B7B-8F47-8E2C-6CABCFF15151}"/>
                  </a:ext>
                </a:extLst>
              </p:cNvPr>
              <p:cNvGrpSpPr/>
              <p:nvPr/>
            </p:nvGrpSpPr>
            <p:grpSpPr>
              <a:xfrm>
                <a:off x="4809567" y="2206216"/>
                <a:ext cx="605801" cy="468642"/>
                <a:chOff x="7669764" y="1586298"/>
                <a:chExt cx="966672" cy="747878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16B58481-43E3-ED40-BF97-B65416BF1F61}"/>
                    </a:ext>
                  </a:extLst>
                </p:cNvPr>
                <p:cNvGrpSpPr/>
                <p:nvPr/>
              </p:nvGrpSpPr>
              <p:grpSpPr>
                <a:xfrm>
                  <a:off x="7669764" y="1586298"/>
                  <a:ext cx="966672" cy="747878"/>
                  <a:chOff x="7669764" y="1586298"/>
                  <a:chExt cx="966672" cy="747878"/>
                </a:xfrm>
              </p:grpSpPr>
              <p:cxnSp>
                <p:nvCxnSpPr>
                  <p:cNvPr id="101" name="Straight Arrow Connector 100">
                    <a:extLst>
                      <a:ext uri="{FF2B5EF4-FFF2-40B4-BE49-F238E27FC236}">
                        <a16:creationId xmlns:a16="http://schemas.microsoft.com/office/drawing/2014/main" id="{1295D38C-77F6-7B4B-884F-2881E0EAE6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74835" y="1586298"/>
                    <a:ext cx="0" cy="72319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Arrow Connector 101">
                    <a:extLst>
                      <a:ext uri="{FF2B5EF4-FFF2-40B4-BE49-F238E27FC236}">
                        <a16:creationId xmlns:a16="http://schemas.microsoft.com/office/drawing/2014/main" id="{2B3AF32A-5610-D341-83DF-98C849054A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669764" y="2325972"/>
                    <a:ext cx="966672" cy="820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E33E147E-57FA-7D45-8E85-0F29D6F8FE3C}"/>
                    </a:ext>
                  </a:extLst>
                </p:cNvPr>
                <p:cNvSpPr/>
                <p:nvPr/>
              </p:nvSpPr>
              <p:spPr>
                <a:xfrm>
                  <a:off x="7777848" y="1586298"/>
                  <a:ext cx="568258" cy="730105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ltDn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95" name="TextBox 51">
                <a:extLst>
                  <a:ext uri="{FF2B5EF4-FFF2-40B4-BE49-F238E27FC236}">
                    <a16:creationId xmlns:a16="http://schemas.microsoft.com/office/drawing/2014/main" id="{619D0C39-EDEE-774C-911D-391891341309}"/>
                  </a:ext>
                </a:extLst>
              </p:cNvPr>
              <p:cNvSpPr txBox="1"/>
              <p:nvPr/>
            </p:nvSpPr>
            <p:spPr>
              <a:xfrm rot="16200000">
                <a:off x="4484678" y="2351467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98" name="TextBox 52">
                <a:extLst>
                  <a:ext uri="{FF2B5EF4-FFF2-40B4-BE49-F238E27FC236}">
                    <a16:creationId xmlns:a16="http://schemas.microsoft.com/office/drawing/2014/main" id="{D8CF53CC-95B5-6245-BF46-4D808DC2ED06}"/>
                  </a:ext>
                </a:extLst>
              </p:cNvPr>
              <p:cNvSpPr txBox="1"/>
              <p:nvPr/>
            </p:nvSpPr>
            <p:spPr>
              <a:xfrm>
                <a:off x="4684558" y="2652745"/>
                <a:ext cx="75696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B4B765-6494-4A4C-B04D-BE891214FDC3}"/>
                </a:ext>
              </a:extLst>
            </p:cNvPr>
            <p:cNvSpPr txBox="1"/>
            <p:nvPr/>
          </p:nvSpPr>
          <p:spPr>
            <a:xfrm>
              <a:off x="4207277" y="1574302"/>
              <a:ext cx="946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Structures &amp; Materials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41579D-90A3-504D-A38F-07F12C461C6D}"/>
                </a:ext>
              </a:extLst>
            </p:cNvPr>
            <p:cNvSpPr/>
            <p:nvPr/>
          </p:nvSpPr>
          <p:spPr>
            <a:xfrm>
              <a:off x="3947465" y="1545026"/>
              <a:ext cx="1463040" cy="146304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FB7291F-A8D3-E642-B2AB-F2A96ABFB41D}"/>
              </a:ext>
            </a:extLst>
          </p:cNvPr>
          <p:cNvGrpSpPr/>
          <p:nvPr/>
        </p:nvGrpSpPr>
        <p:grpSpPr>
          <a:xfrm>
            <a:off x="3541222" y="3489375"/>
            <a:ext cx="822302" cy="546920"/>
            <a:chOff x="4657235" y="931648"/>
            <a:chExt cx="1110297" cy="641978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DA971D29-FA4A-A147-9150-1050AC33FC6F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9CCF1AA6-04AF-4341-BA5A-96A3B8FE9172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148" name="Straight Arrow Connector 147">
                  <a:extLst>
                    <a:ext uri="{FF2B5EF4-FFF2-40B4-BE49-F238E27FC236}">
                      <a16:creationId xmlns:a16="http://schemas.microsoft.com/office/drawing/2014/main" id="{E126A915-CD7D-4B44-86B5-CC4B9376C8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>
                  <a:extLst>
                    <a:ext uri="{FF2B5EF4-FFF2-40B4-BE49-F238E27FC236}">
                      <a16:creationId xmlns:a16="http://schemas.microsoft.com/office/drawing/2014/main" id="{4616E030-1606-204D-A071-97241DB5FE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852F65DA-516D-C246-9494-34AA7F651483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44" name="TextBox 8">
              <a:extLst>
                <a:ext uri="{FF2B5EF4-FFF2-40B4-BE49-F238E27FC236}">
                  <a16:creationId xmlns:a16="http://schemas.microsoft.com/office/drawing/2014/main" id="{5A1E7E57-7E76-E043-A41E-2E3E961BFBC7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Param2</a:t>
              </a:r>
            </a:p>
          </p:txBody>
        </p:sp>
        <p:sp>
          <p:nvSpPr>
            <p:cNvPr id="145" name="TextBox 41">
              <a:extLst>
                <a:ext uri="{FF2B5EF4-FFF2-40B4-BE49-F238E27FC236}">
                  <a16:creationId xmlns:a16="http://schemas.microsoft.com/office/drawing/2014/main" id="{65D08958-92D9-2B46-8C60-6765A925530B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AFC7895-2686-BE4C-A71F-13384ABBC304}"/>
              </a:ext>
            </a:extLst>
          </p:cNvPr>
          <p:cNvGrpSpPr/>
          <p:nvPr/>
        </p:nvGrpSpPr>
        <p:grpSpPr>
          <a:xfrm>
            <a:off x="3148898" y="4031245"/>
            <a:ext cx="830990" cy="543124"/>
            <a:chOff x="4440434" y="4209598"/>
            <a:chExt cx="830990" cy="543124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5DC17EE-4528-FC43-A3ED-AC4A80C5FBC3}"/>
                </a:ext>
              </a:extLst>
            </p:cNvPr>
            <p:cNvGrpSpPr/>
            <p:nvPr/>
          </p:nvGrpSpPr>
          <p:grpSpPr>
            <a:xfrm>
              <a:off x="4440434" y="4209598"/>
              <a:ext cx="830990" cy="543124"/>
              <a:chOff x="4505223" y="2220920"/>
              <a:chExt cx="1122028" cy="637522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E8AD701B-465E-2845-8044-7437663692A6}"/>
                  </a:ext>
                </a:extLst>
              </p:cNvPr>
              <p:cNvGrpSpPr/>
              <p:nvPr/>
            </p:nvGrpSpPr>
            <p:grpSpPr>
              <a:xfrm>
                <a:off x="4809567" y="2220920"/>
                <a:ext cx="605801" cy="453939"/>
                <a:chOff x="7669764" y="1609762"/>
                <a:chExt cx="966672" cy="724414"/>
              </a:xfrm>
            </p:grpSpPr>
            <p:cxnSp>
              <p:nvCxnSpPr>
                <p:cNvPr id="141" name="Straight Arrow Connector 140">
                  <a:extLst>
                    <a:ext uri="{FF2B5EF4-FFF2-40B4-BE49-F238E27FC236}">
                      <a16:creationId xmlns:a16="http://schemas.microsoft.com/office/drawing/2014/main" id="{EF8B8B0C-E644-8046-882B-1D3990C490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74836" y="1609762"/>
                  <a:ext cx="0" cy="72319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Arrow Connector 141">
                  <a:extLst>
                    <a:ext uri="{FF2B5EF4-FFF2-40B4-BE49-F238E27FC236}">
                      <a16:creationId xmlns:a16="http://schemas.microsoft.com/office/drawing/2014/main" id="{E344F570-563E-5E40-87C2-C91F24A92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9764" y="2325972"/>
                  <a:ext cx="966672" cy="820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TextBox 51">
                <a:extLst>
                  <a:ext uri="{FF2B5EF4-FFF2-40B4-BE49-F238E27FC236}">
                    <a16:creationId xmlns:a16="http://schemas.microsoft.com/office/drawing/2014/main" id="{5624EEC2-84BF-7E4C-B421-5A852B2A1FA4}"/>
                  </a:ext>
                </a:extLst>
              </p:cNvPr>
              <p:cNvSpPr txBox="1"/>
              <p:nvPr/>
            </p:nvSpPr>
            <p:spPr>
              <a:xfrm rot="16200000">
                <a:off x="4484679" y="2351467"/>
                <a:ext cx="461921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140" name="TextBox 52">
                <a:extLst>
                  <a:ext uri="{FF2B5EF4-FFF2-40B4-BE49-F238E27FC236}">
                    <a16:creationId xmlns:a16="http://schemas.microsoft.com/office/drawing/2014/main" id="{8C40E269-EBFA-F84C-9F47-D16AC1B6A7EA}"/>
                  </a:ext>
                </a:extLst>
              </p:cNvPr>
              <p:cNvSpPr txBox="1"/>
              <p:nvPr/>
            </p:nvSpPr>
            <p:spPr>
              <a:xfrm>
                <a:off x="4505223" y="2641680"/>
                <a:ext cx="1122028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5E8C456B-85DC-3A44-A92B-6156653A3705}"/>
                </a:ext>
              </a:extLst>
            </p:cNvPr>
            <p:cNvSpPr/>
            <p:nvPr/>
          </p:nvSpPr>
          <p:spPr>
            <a:xfrm>
              <a:off x="4690705" y="4252173"/>
              <a:ext cx="368396" cy="330214"/>
            </a:xfrm>
            <a:custGeom>
              <a:avLst/>
              <a:gdLst>
                <a:gd name="connsiteX0" fmla="*/ 0 w 556054"/>
                <a:gd name="connsiteY0" fmla="*/ 475293 h 475293"/>
                <a:gd name="connsiteX1" fmla="*/ 61784 w 556054"/>
                <a:gd name="connsiteY1" fmla="*/ 154018 h 475293"/>
                <a:gd name="connsiteX2" fmla="*/ 86497 w 556054"/>
                <a:gd name="connsiteY2" fmla="*/ 30450 h 475293"/>
                <a:gd name="connsiteX3" fmla="*/ 148281 w 556054"/>
                <a:gd name="connsiteY3" fmla="*/ 5737 h 475293"/>
                <a:gd name="connsiteX4" fmla="*/ 222421 w 556054"/>
                <a:gd name="connsiteY4" fmla="*/ 116947 h 475293"/>
                <a:gd name="connsiteX5" fmla="*/ 259492 w 556054"/>
                <a:gd name="connsiteY5" fmla="*/ 327012 h 475293"/>
                <a:gd name="connsiteX6" fmla="*/ 556054 w 556054"/>
                <a:gd name="connsiteY6" fmla="*/ 475293 h 47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6054" h="475293">
                  <a:moveTo>
                    <a:pt x="0" y="475293"/>
                  </a:moveTo>
                  <a:cubicBezTo>
                    <a:pt x="23684" y="351725"/>
                    <a:pt x="47368" y="228158"/>
                    <a:pt x="61784" y="154018"/>
                  </a:cubicBezTo>
                  <a:cubicBezTo>
                    <a:pt x="76200" y="79878"/>
                    <a:pt x="72081" y="55163"/>
                    <a:pt x="86497" y="30450"/>
                  </a:cubicBezTo>
                  <a:cubicBezTo>
                    <a:pt x="100913" y="5736"/>
                    <a:pt x="125627" y="-8679"/>
                    <a:pt x="148281" y="5737"/>
                  </a:cubicBezTo>
                  <a:cubicBezTo>
                    <a:pt x="170935" y="20153"/>
                    <a:pt x="203886" y="63401"/>
                    <a:pt x="222421" y="116947"/>
                  </a:cubicBezTo>
                  <a:cubicBezTo>
                    <a:pt x="240956" y="170493"/>
                    <a:pt x="203887" y="267288"/>
                    <a:pt x="259492" y="327012"/>
                  </a:cubicBezTo>
                  <a:cubicBezTo>
                    <a:pt x="315097" y="386736"/>
                    <a:pt x="435575" y="431014"/>
                    <a:pt x="556054" y="475293"/>
                  </a:cubicBezTo>
                </a:path>
              </a:pathLst>
            </a:custGeom>
            <a:pattFill prst="dkDn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11D3E2D-A365-CA4C-9304-523678541928}"/>
              </a:ext>
            </a:extLst>
          </p:cNvPr>
          <p:cNvGrpSpPr/>
          <p:nvPr/>
        </p:nvGrpSpPr>
        <p:grpSpPr>
          <a:xfrm>
            <a:off x="2901460" y="3479216"/>
            <a:ext cx="670433" cy="557000"/>
            <a:chOff x="3994335" y="3737395"/>
            <a:chExt cx="670433" cy="557000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B1E892B-7E54-4C4B-B832-5CBBD02D8250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C201CDB5-40CB-C847-88EF-053EC33BCDAD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134" name="Straight Arrow Connector 133">
                  <a:extLst>
                    <a:ext uri="{FF2B5EF4-FFF2-40B4-BE49-F238E27FC236}">
                      <a16:creationId xmlns:a16="http://schemas.microsoft.com/office/drawing/2014/main" id="{798560E4-568C-ED43-A416-FD664AB180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>
                  <a:extLst>
                    <a:ext uri="{FF2B5EF4-FFF2-40B4-BE49-F238E27FC236}">
                      <a16:creationId xmlns:a16="http://schemas.microsoft.com/office/drawing/2014/main" id="{6E93A713-2150-644F-A5A1-0CAD9F88CE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2" name="TextBox 40">
                <a:extLst>
                  <a:ext uri="{FF2B5EF4-FFF2-40B4-BE49-F238E27FC236}">
                    <a16:creationId xmlns:a16="http://schemas.microsoft.com/office/drawing/2014/main" id="{0EFD14AC-0A23-CB43-9274-51DB7B167D0B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Param1</a:t>
                </a:r>
              </a:p>
            </p:txBody>
          </p:sp>
          <p:sp>
            <p:nvSpPr>
              <p:cNvPr id="133" name="TextBox 50">
                <a:extLst>
                  <a:ext uri="{FF2B5EF4-FFF2-40B4-BE49-F238E27FC236}">
                    <a16:creationId xmlns:a16="http://schemas.microsoft.com/office/drawing/2014/main" id="{8A315FA9-39B9-8942-BE32-46434F5186FD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64F5812E-C22A-C94D-ABC6-0BD508F419DA}"/>
                </a:ext>
              </a:extLst>
            </p:cNvPr>
            <p:cNvSpPr/>
            <p:nvPr/>
          </p:nvSpPr>
          <p:spPr>
            <a:xfrm>
              <a:off x="4176342" y="3805283"/>
              <a:ext cx="281079" cy="315376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  <a:alpha val="79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5322B64C-59A0-DD45-8C42-ED7A62C5F87E}"/>
              </a:ext>
            </a:extLst>
          </p:cNvPr>
          <p:cNvSpPr txBox="1"/>
          <p:nvPr/>
        </p:nvSpPr>
        <p:spPr>
          <a:xfrm>
            <a:off x="3021908" y="3171445"/>
            <a:ext cx="1031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Loads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83C47BC7-EA50-5442-9E18-7BB228109202}"/>
              </a:ext>
            </a:extLst>
          </p:cNvPr>
          <p:cNvSpPr/>
          <p:nvPr/>
        </p:nvSpPr>
        <p:spPr>
          <a:xfrm>
            <a:off x="2809064" y="3132432"/>
            <a:ext cx="1463040" cy="1463040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7ABDA5BC-018F-1441-B7DE-A32200655ADE}"/>
              </a:ext>
            </a:extLst>
          </p:cNvPr>
          <p:cNvSpPr txBox="1"/>
          <p:nvPr/>
        </p:nvSpPr>
        <p:spPr>
          <a:xfrm>
            <a:off x="2837326" y="1153885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Input Parameters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272C086-16E1-9245-9C43-BDEC25C64C7E}"/>
              </a:ext>
            </a:extLst>
          </p:cNvPr>
          <p:cNvGrpSpPr/>
          <p:nvPr/>
        </p:nvGrpSpPr>
        <p:grpSpPr>
          <a:xfrm>
            <a:off x="9209593" y="2166056"/>
            <a:ext cx="1531958" cy="1539085"/>
            <a:chOff x="8735632" y="2026395"/>
            <a:chExt cx="1531958" cy="1539085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F15CDD9-7E93-D043-9774-59E0A7060877}"/>
                </a:ext>
              </a:extLst>
            </p:cNvPr>
            <p:cNvGrpSpPr/>
            <p:nvPr/>
          </p:nvGrpSpPr>
          <p:grpSpPr>
            <a:xfrm>
              <a:off x="8735632" y="2026395"/>
              <a:ext cx="1531958" cy="1539085"/>
              <a:chOff x="9746727" y="995534"/>
              <a:chExt cx="2068497" cy="1806585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1BCD8CA-94C4-AF45-9B21-3D396528EF0E}"/>
                  </a:ext>
                </a:extLst>
              </p:cNvPr>
              <p:cNvGrpSpPr/>
              <p:nvPr/>
            </p:nvGrpSpPr>
            <p:grpSpPr>
              <a:xfrm>
                <a:off x="10075792" y="1547604"/>
                <a:ext cx="1633573" cy="979002"/>
                <a:chOff x="10075792" y="1547604"/>
                <a:chExt cx="1633573" cy="979002"/>
              </a:xfrm>
            </p:grpSpPr>
            <p:cxnSp>
              <p:nvCxnSpPr>
                <p:cNvPr id="160" name="Straight Arrow Connector 159">
                  <a:extLst>
                    <a:ext uri="{FF2B5EF4-FFF2-40B4-BE49-F238E27FC236}">
                      <a16:creationId xmlns:a16="http://schemas.microsoft.com/office/drawing/2014/main" id="{65932514-1791-FC41-92C6-DBD5831636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75827" y="1547604"/>
                  <a:ext cx="0" cy="979001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>
                  <a:extLst>
                    <a:ext uri="{FF2B5EF4-FFF2-40B4-BE49-F238E27FC236}">
                      <a16:creationId xmlns:a16="http://schemas.microsoft.com/office/drawing/2014/main" id="{ACDF6FD8-A931-5A4B-A324-BEF1D0A38C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75792" y="2526606"/>
                  <a:ext cx="1633573" cy="0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0E74F8B1-FE6E-B842-9A2D-3E5648F7E2A6}"/>
                  </a:ext>
                </a:extLst>
              </p:cNvPr>
              <p:cNvSpPr txBox="1"/>
              <p:nvPr/>
            </p:nvSpPr>
            <p:spPr>
              <a:xfrm>
                <a:off x="10393556" y="2475457"/>
                <a:ext cx="740519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Output</a:t>
                </a:r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A8056784-E10A-574F-975B-2AB6F760D9BA}"/>
                  </a:ext>
                </a:extLst>
              </p:cNvPr>
              <p:cNvSpPr/>
              <p:nvPr/>
            </p:nvSpPr>
            <p:spPr>
              <a:xfrm>
                <a:off x="10073898" y="1676224"/>
                <a:ext cx="1549831" cy="850000"/>
              </a:xfrm>
              <a:custGeom>
                <a:avLst/>
                <a:gdLst>
                  <a:gd name="connsiteX0" fmla="*/ 0 w 1549831"/>
                  <a:gd name="connsiteY0" fmla="*/ 684281 h 699780"/>
                  <a:gd name="connsiteX1" fmla="*/ 139485 w 1549831"/>
                  <a:gd name="connsiteY1" fmla="*/ 374315 h 699780"/>
                  <a:gd name="connsiteX2" fmla="*/ 263471 w 1549831"/>
                  <a:gd name="connsiteY2" fmla="*/ 141841 h 699780"/>
                  <a:gd name="connsiteX3" fmla="*/ 480448 w 1549831"/>
                  <a:gd name="connsiteY3" fmla="*/ 2356 h 699780"/>
                  <a:gd name="connsiteX4" fmla="*/ 697424 w 1549831"/>
                  <a:gd name="connsiteY4" fmla="*/ 79848 h 699780"/>
                  <a:gd name="connsiteX5" fmla="*/ 867905 w 1549831"/>
                  <a:gd name="connsiteY5" fmla="*/ 389814 h 699780"/>
                  <a:gd name="connsiteX6" fmla="*/ 1239865 w 1549831"/>
                  <a:gd name="connsiteY6" fmla="*/ 606790 h 699780"/>
                  <a:gd name="connsiteX7" fmla="*/ 1270861 w 1549831"/>
                  <a:gd name="connsiteY7" fmla="*/ 622288 h 699780"/>
                  <a:gd name="connsiteX8" fmla="*/ 1549831 w 1549831"/>
                  <a:gd name="connsiteY8" fmla="*/ 699780 h 699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9831" h="699780">
                    <a:moveTo>
                      <a:pt x="0" y="684281"/>
                    </a:moveTo>
                    <a:cubicBezTo>
                      <a:pt x="47786" y="574501"/>
                      <a:pt x="95573" y="464722"/>
                      <a:pt x="139485" y="374315"/>
                    </a:cubicBezTo>
                    <a:cubicBezTo>
                      <a:pt x="183397" y="283908"/>
                      <a:pt x="206644" y="203834"/>
                      <a:pt x="263471" y="141841"/>
                    </a:cubicBezTo>
                    <a:cubicBezTo>
                      <a:pt x="320298" y="79848"/>
                      <a:pt x="408123" y="12688"/>
                      <a:pt x="480448" y="2356"/>
                    </a:cubicBezTo>
                    <a:cubicBezTo>
                      <a:pt x="552774" y="-7976"/>
                      <a:pt x="632848" y="15272"/>
                      <a:pt x="697424" y="79848"/>
                    </a:cubicBezTo>
                    <a:cubicBezTo>
                      <a:pt x="762000" y="144424"/>
                      <a:pt x="777498" y="301990"/>
                      <a:pt x="867905" y="389814"/>
                    </a:cubicBezTo>
                    <a:cubicBezTo>
                      <a:pt x="958312" y="477638"/>
                      <a:pt x="1172706" y="568044"/>
                      <a:pt x="1239865" y="606790"/>
                    </a:cubicBezTo>
                    <a:cubicBezTo>
                      <a:pt x="1307024" y="645536"/>
                      <a:pt x="1219200" y="606790"/>
                      <a:pt x="1270861" y="622288"/>
                    </a:cubicBezTo>
                    <a:cubicBezTo>
                      <a:pt x="1322522" y="637786"/>
                      <a:pt x="1436176" y="668783"/>
                      <a:pt x="1549831" y="699780"/>
                    </a:cubicBezTo>
                  </a:path>
                </a:pathLst>
              </a:custGeom>
              <a:pattFill prst="ltUpDiag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BE40BBEF-F9B5-9942-A01D-A22DE8E0B3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7450" y="1889598"/>
                <a:ext cx="0" cy="636627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ADF7A00B-BE84-0C49-BD88-C8DF59F7EF73}"/>
                  </a:ext>
                </a:extLst>
              </p:cNvPr>
              <p:cNvSpPr/>
              <p:nvPr/>
            </p:nvSpPr>
            <p:spPr>
              <a:xfrm>
                <a:off x="11356975" y="2444750"/>
                <a:ext cx="241300" cy="82550"/>
              </a:xfrm>
              <a:custGeom>
                <a:avLst/>
                <a:gdLst>
                  <a:gd name="connsiteX0" fmla="*/ 3175 w 241300"/>
                  <a:gd name="connsiteY0" fmla="*/ 0 h 82550"/>
                  <a:gd name="connsiteX1" fmla="*/ 0 w 241300"/>
                  <a:gd name="connsiteY1" fmla="*/ 79375 h 82550"/>
                  <a:gd name="connsiteX2" fmla="*/ 241300 w 241300"/>
                  <a:gd name="connsiteY2" fmla="*/ 82550 h 82550"/>
                  <a:gd name="connsiteX3" fmla="*/ 3175 w 241300"/>
                  <a:gd name="connsiteY3" fmla="*/ 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1300" h="82550">
                    <a:moveTo>
                      <a:pt x="3175" y="0"/>
                    </a:moveTo>
                    <a:lnTo>
                      <a:pt x="0" y="79375"/>
                    </a:lnTo>
                    <a:lnTo>
                      <a:pt x="241300" y="82550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B3D46358-4824-7945-9385-DC7FBC80C38A}"/>
                  </a:ext>
                </a:extLst>
              </p:cNvPr>
              <p:cNvSpPr txBox="1"/>
              <p:nvPr/>
            </p:nvSpPr>
            <p:spPr>
              <a:xfrm>
                <a:off x="9959361" y="995534"/>
                <a:ext cx="1388089" cy="397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/>
                  <a:t>Reliability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2B82D423-29C2-1A47-A872-9A9CA9EC1B23}"/>
                  </a:ext>
                </a:extLst>
              </p:cNvPr>
              <p:cNvSpPr txBox="1"/>
              <p:nvPr/>
            </p:nvSpPr>
            <p:spPr>
              <a:xfrm>
                <a:off x="10898726" y="1469779"/>
                <a:ext cx="916498" cy="489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41420622-3A82-124C-969C-664B98D4C38B}"/>
                  </a:ext>
                </a:extLst>
              </p:cNvPr>
              <p:cNvSpPr txBox="1"/>
              <p:nvPr/>
            </p:nvSpPr>
            <p:spPr>
              <a:xfrm rot="16200000">
                <a:off x="9415386" y="1919773"/>
                <a:ext cx="989343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Probability</a:t>
                </a:r>
              </a:p>
            </p:txBody>
          </p:sp>
        </p:grpSp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D404CE24-91E7-2F44-9954-08B8C81B9E9B}"/>
                </a:ext>
              </a:extLst>
            </p:cNvPr>
            <p:cNvSpPr/>
            <p:nvPr/>
          </p:nvSpPr>
          <p:spPr>
            <a:xfrm>
              <a:off x="9266731" y="2355825"/>
              <a:ext cx="84734" cy="558937"/>
            </a:xfrm>
            <a:custGeom>
              <a:avLst/>
              <a:gdLst>
                <a:gd name="connsiteX0" fmla="*/ 84734 w 84734"/>
                <a:gd name="connsiteY0" fmla="*/ 0 h 558937"/>
                <a:gd name="connsiteX1" fmla="*/ 328 w 84734"/>
                <a:gd name="connsiteY1" fmla="*/ 140677 h 558937"/>
                <a:gd name="connsiteX2" fmla="*/ 56599 w 84734"/>
                <a:gd name="connsiteY2" fmla="*/ 506437 h 558937"/>
                <a:gd name="connsiteX3" fmla="*/ 84734 w 84734"/>
                <a:gd name="connsiteY3" fmla="*/ 548640 h 55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34" h="558937">
                  <a:moveTo>
                    <a:pt x="84734" y="0"/>
                  </a:moveTo>
                  <a:cubicBezTo>
                    <a:pt x="44875" y="28135"/>
                    <a:pt x="5017" y="56271"/>
                    <a:pt x="328" y="140677"/>
                  </a:cubicBezTo>
                  <a:cubicBezTo>
                    <a:pt x="-4361" y="225083"/>
                    <a:pt x="42531" y="438443"/>
                    <a:pt x="56599" y="506437"/>
                  </a:cubicBezTo>
                  <a:cubicBezTo>
                    <a:pt x="70667" y="574431"/>
                    <a:pt x="77700" y="561535"/>
                    <a:pt x="84734" y="54864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2" name="Right Arrow 161">
            <a:extLst>
              <a:ext uri="{FF2B5EF4-FFF2-40B4-BE49-F238E27FC236}">
                <a16:creationId xmlns:a16="http://schemas.microsoft.com/office/drawing/2014/main" id="{3AB0EFA1-5168-C948-B07A-A69086CD976E}"/>
              </a:ext>
            </a:extLst>
          </p:cNvPr>
          <p:cNvSpPr/>
          <p:nvPr/>
        </p:nvSpPr>
        <p:spPr>
          <a:xfrm>
            <a:off x="8724796" y="2783481"/>
            <a:ext cx="346176" cy="41148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912060-740D-E34D-B65E-0F1719CD4D8C}"/>
              </a:ext>
            </a:extLst>
          </p:cNvPr>
          <p:cNvGrpSpPr/>
          <p:nvPr/>
        </p:nvGrpSpPr>
        <p:grpSpPr>
          <a:xfrm>
            <a:off x="940154" y="3831454"/>
            <a:ext cx="1267494" cy="535531"/>
            <a:chOff x="549381" y="1515655"/>
            <a:chExt cx="1267494" cy="535531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AB723F9-B25D-274D-B421-6B0620F11E68}"/>
                </a:ext>
              </a:extLst>
            </p:cNvPr>
            <p:cNvSpPr txBox="1"/>
            <p:nvPr/>
          </p:nvSpPr>
          <p:spPr>
            <a:xfrm>
              <a:off x="549381" y="1558797"/>
              <a:ext cx="1267494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/>
                <a:t>Laboratory Testing</a:t>
              </a: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7FAED54B-62AC-6E40-AD37-075414FBDE98}"/>
                </a:ext>
              </a:extLst>
            </p:cNvPr>
            <p:cNvSpPr/>
            <p:nvPr/>
          </p:nvSpPr>
          <p:spPr>
            <a:xfrm>
              <a:off x="705822" y="1515655"/>
              <a:ext cx="967844" cy="535531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A34CC95-F091-A440-A8E2-54E9A59835F7}"/>
              </a:ext>
            </a:extLst>
          </p:cNvPr>
          <p:cNvGrpSpPr/>
          <p:nvPr/>
        </p:nvGrpSpPr>
        <p:grpSpPr>
          <a:xfrm>
            <a:off x="1064898" y="2008770"/>
            <a:ext cx="1002871" cy="535531"/>
            <a:chOff x="754762" y="2283688"/>
            <a:chExt cx="1002871" cy="535531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F1F0F8A1-F18A-D340-BBD4-034D31D87DE7}"/>
                </a:ext>
              </a:extLst>
            </p:cNvPr>
            <p:cNvSpPr txBox="1"/>
            <p:nvPr/>
          </p:nvSpPr>
          <p:spPr>
            <a:xfrm>
              <a:off x="754762" y="2284723"/>
              <a:ext cx="10009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/>
                <a:t>Model Calibration</a:t>
              </a: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4975A292-E2F5-D34A-AF94-C24D8C3CA606}"/>
                </a:ext>
              </a:extLst>
            </p:cNvPr>
            <p:cNvSpPr/>
            <p:nvPr/>
          </p:nvSpPr>
          <p:spPr>
            <a:xfrm>
              <a:off x="767839" y="2283688"/>
              <a:ext cx="989794" cy="535531"/>
            </a:xfrm>
            <a:prstGeom prst="rect">
              <a:avLst/>
            </a:prstGeom>
            <a:noFill/>
            <a:ln w="25400">
              <a:solidFill>
                <a:srgbClr val="009C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sp>
        <p:nvSpPr>
          <p:cNvPr id="167" name="Rectangle 166">
            <a:extLst>
              <a:ext uri="{FF2B5EF4-FFF2-40B4-BE49-F238E27FC236}">
                <a16:creationId xmlns:a16="http://schemas.microsoft.com/office/drawing/2014/main" id="{115D10F4-0B23-A043-B00E-9D47A814B14C}"/>
              </a:ext>
            </a:extLst>
          </p:cNvPr>
          <p:cNvSpPr/>
          <p:nvPr/>
        </p:nvSpPr>
        <p:spPr>
          <a:xfrm>
            <a:off x="703025" y="1047257"/>
            <a:ext cx="3756031" cy="377649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F7A5B3-B69E-5D41-B540-97A401343BB7}"/>
              </a:ext>
            </a:extLst>
          </p:cNvPr>
          <p:cNvSpPr txBox="1"/>
          <p:nvPr/>
        </p:nvSpPr>
        <p:spPr>
          <a:xfrm rot="16200000">
            <a:off x="1219177" y="2974439"/>
            <a:ext cx="1187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Experimental Data</a:t>
            </a:r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247508E6-0F76-284B-B7F8-132E9E0F502F}"/>
              </a:ext>
            </a:extLst>
          </p:cNvPr>
          <p:cNvSpPr/>
          <p:nvPr/>
        </p:nvSpPr>
        <p:spPr>
          <a:xfrm>
            <a:off x="1498600" y="2653590"/>
            <a:ext cx="137160" cy="1051560"/>
          </a:xfrm>
          <a:prstGeom prst="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BC3C28CC-8CC7-1043-A17A-06DBEE537D30}"/>
              </a:ext>
            </a:extLst>
          </p:cNvPr>
          <p:cNvSpPr/>
          <p:nvPr/>
        </p:nvSpPr>
        <p:spPr>
          <a:xfrm>
            <a:off x="2095500" y="2260600"/>
            <a:ext cx="673100" cy="13170"/>
          </a:xfrm>
          <a:custGeom>
            <a:avLst/>
            <a:gdLst>
              <a:gd name="connsiteX0" fmla="*/ 0 w 673100"/>
              <a:gd name="connsiteY0" fmla="*/ 12700 h 13170"/>
              <a:gd name="connsiteX1" fmla="*/ 228600 w 673100"/>
              <a:gd name="connsiteY1" fmla="*/ 12700 h 13170"/>
              <a:gd name="connsiteX2" fmla="*/ 673100 w 673100"/>
              <a:gd name="connsiteY2" fmla="*/ 0 h 13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3100" h="13170">
                <a:moveTo>
                  <a:pt x="0" y="12700"/>
                </a:moveTo>
                <a:cubicBezTo>
                  <a:pt x="58208" y="13758"/>
                  <a:pt x="228600" y="12700"/>
                  <a:pt x="228600" y="12700"/>
                </a:cubicBezTo>
                <a:lnTo>
                  <a:pt x="673100" y="0"/>
                </a:lnTo>
              </a:path>
            </a:pathLst>
          </a:custGeom>
          <a:noFill/>
          <a:ln w="25400">
            <a:solidFill>
              <a:schemeClr val="tx1"/>
            </a:solidFill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926530EF-BC18-7447-A279-7FE689C54960}"/>
              </a:ext>
            </a:extLst>
          </p:cNvPr>
          <p:cNvSpPr/>
          <p:nvPr/>
        </p:nvSpPr>
        <p:spPr>
          <a:xfrm>
            <a:off x="2108200" y="2361654"/>
            <a:ext cx="635000" cy="1435646"/>
          </a:xfrm>
          <a:custGeom>
            <a:avLst/>
            <a:gdLst>
              <a:gd name="connsiteX0" fmla="*/ 0 w 635000"/>
              <a:gd name="connsiteY0" fmla="*/ 546 h 1435646"/>
              <a:gd name="connsiteX1" fmla="*/ 50800 w 635000"/>
              <a:gd name="connsiteY1" fmla="*/ 13246 h 1435646"/>
              <a:gd name="connsiteX2" fmla="*/ 165100 w 635000"/>
              <a:gd name="connsiteY2" fmla="*/ 89446 h 1435646"/>
              <a:gd name="connsiteX3" fmla="*/ 254000 w 635000"/>
              <a:gd name="connsiteY3" fmla="*/ 584746 h 1435646"/>
              <a:gd name="connsiteX4" fmla="*/ 215900 w 635000"/>
              <a:gd name="connsiteY4" fmla="*/ 1232446 h 1435646"/>
              <a:gd name="connsiteX5" fmla="*/ 635000 w 635000"/>
              <a:gd name="connsiteY5" fmla="*/ 1435646 h 143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000" h="1435646">
                <a:moveTo>
                  <a:pt x="0" y="546"/>
                </a:moveTo>
                <a:cubicBezTo>
                  <a:pt x="11641" y="-513"/>
                  <a:pt x="23283" y="-1571"/>
                  <a:pt x="50800" y="13246"/>
                </a:cubicBezTo>
                <a:cubicBezTo>
                  <a:pt x="78317" y="28063"/>
                  <a:pt x="131233" y="-5804"/>
                  <a:pt x="165100" y="89446"/>
                </a:cubicBezTo>
                <a:cubicBezTo>
                  <a:pt x="198967" y="184696"/>
                  <a:pt x="245533" y="394246"/>
                  <a:pt x="254000" y="584746"/>
                </a:cubicBezTo>
                <a:cubicBezTo>
                  <a:pt x="262467" y="775246"/>
                  <a:pt x="152400" y="1090629"/>
                  <a:pt x="215900" y="1232446"/>
                </a:cubicBezTo>
                <a:cubicBezTo>
                  <a:pt x="279400" y="1374263"/>
                  <a:pt x="457200" y="1404954"/>
                  <a:pt x="635000" y="1435646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D11C5506-B35D-564B-8629-22BD62D960C0}"/>
              </a:ext>
            </a:extLst>
          </p:cNvPr>
          <p:cNvGrpSpPr/>
          <p:nvPr/>
        </p:nvGrpSpPr>
        <p:grpSpPr>
          <a:xfrm>
            <a:off x="5821713" y="1422527"/>
            <a:ext cx="1321023" cy="576676"/>
            <a:chOff x="6210235" y="4276119"/>
            <a:chExt cx="1321023" cy="576676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BA5CB75-E825-7F4E-9113-037594F34A6A}"/>
                </a:ext>
              </a:extLst>
            </p:cNvPr>
            <p:cNvSpPr txBox="1"/>
            <p:nvPr/>
          </p:nvSpPr>
          <p:spPr>
            <a:xfrm>
              <a:off x="6210235" y="4290840"/>
              <a:ext cx="13210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Spacesuit Design</a:t>
              </a:r>
            </a:p>
          </p:txBody>
        </p:sp>
        <p:sp>
          <p:nvSpPr>
            <p:cNvPr id="172" name="Rounded Rectangle 171">
              <a:extLst>
                <a:ext uri="{FF2B5EF4-FFF2-40B4-BE49-F238E27FC236}">
                  <a16:creationId xmlns:a16="http://schemas.microsoft.com/office/drawing/2014/main" id="{5229CE13-D928-2543-8D13-5D1FFF3B987B}"/>
                </a:ext>
              </a:extLst>
            </p:cNvPr>
            <p:cNvSpPr/>
            <p:nvPr/>
          </p:nvSpPr>
          <p:spPr>
            <a:xfrm>
              <a:off x="6370217" y="4276119"/>
              <a:ext cx="964327" cy="576676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Freeform 111">
            <a:extLst>
              <a:ext uri="{FF2B5EF4-FFF2-40B4-BE49-F238E27FC236}">
                <a16:creationId xmlns:a16="http://schemas.microsoft.com/office/drawing/2014/main" id="{F268CD5F-EB4F-D248-A9D1-9E4523BFB70A}"/>
              </a:ext>
            </a:extLst>
          </p:cNvPr>
          <p:cNvSpPr/>
          <p:nvPr/>
        </p:nvSpPr>
        <p:spPr>
          <a:xfrm>
            <a:off x="4203941" y="2626041"/>
            <a:ext cx="579167" cy="189756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16" name="Freeform 115">
            <a:extLst>
              <a:ext uri="{FF2B5EF4-FFF2-40B4-BE49-F238E27FC236}">
                <a16:creationId xmlns:a16="http://schemas.microsoft.com/office/drawing/2014/main" id="{9088BC8B-1D3A-FA49-B2E2-51619788B5C8}"/>
              </a:ext>
            </a:extLst>
          </p:cNvPr>
          <p:cNvSpPr/>
          <p:nvPr/>
        </p:nvSpPr>
        <p:spPr>
          <a:xfrm>
            <a:off x="4112518" y="3215274"/>
            <a:ext cx="627784" cy="162966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BA0398D2-4E7C-D946-A583-B27AF9562FA1}"/>
              </a:ext>
            </a:extLst>
          </p:cNvPr>
          <p:cNvSpPr/>
          <p:nvPr/>
        </p:nvSpPr>
        <p:spPr>
          <a:xfrm>
            <a:off x="4498573" y="1032971"/>
            <a:ext cx="6855226" cy="393895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itle 7">
            <a:extLst>
              <a:ext uri="{FF2B5EF4-FFF2-40B4-BE49-F238E27FC236}">
                <a16:creationId xmlns:a16="http://schemas.microsoft.com/office/drawing/2014/main" id="{EFF36068-C430-C442-918A-9980AAF4A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UQ Workflow for Assessing Design Reliability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9256912D-773F-024B-B0B2-D88197844F53}"/>
              </a:ext>
            </a:extLst>
          </p:cNvPr>
          <p:cNvSpPr txBox="1"/>
          <p:nvPr/>
        </p:nvSpPr>
        <p:spPr>
          <a:xfrm>
            <a:off x="1558794" y="5810371"/>
            <a:ext cx="10357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In this work: calibration performed using </a:t>
            </a:r>
            <a:r>
              <a:rPr lang="en-US" i="1" dirty="0"/>
              <a:t>Bayesian inference </a:t>
            </a:r>
            <a:r>
              <a:rPr lang="en-US" dirty="0"/>
              <a:t>and </a:t>
            </a:r>
            <a:r>
              <a:rPr lang="en-US" i="1" dirty="0"/>
              <a:t>Markov Chain Monte Carlo sampling </a:t>
            </a:r>
            <a:r>
              <a:rPr lang="en-US" dirty="0"/>
              <a:t>[2] 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2602E415-CDE0-4F42-9360-306C05605F16}"/>
              </a:ext>
            </a:extLst>
          </p:cNvPr>
          <p:cNvSpPr txBox="1"/>
          <p:nvPr/>
        </p:nvSpPr>
        <p:spPr>
          <a:xfrm>
            <a:off x="3397523" y="6478095"/>
            <a:ext cx="5422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[2] Kennedy &amp; O’Hagan. Bayesian calibration of computer models. 2001.</a:t>
            </a:r>
          </a:p>
        </p:txBody>
      </p:sp>
    </p:spTree>
    <p:extLst>
      <p:ext uri="{BB962C8B-B14F-4D97-AF65-F5344CB8AC3E}">
        <p14:creationId xmlns:p14="http://schemas.microsoft.com/office/powerpoint/2010/main" val="414993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  <p:bldP spid="1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531AD0-F319-FC4D-AACE-699E4DCF2567}"/>
              </a:ext>
            </a:extLst>
          </p:cNvPr>
          <p:cNvSpPr/>
          <p:nvPr/>
        </p:nvSpPr>
        <p:spPr>
          <a:xfrm>
            <a:off x="4542400" y="2253183"/>
            <a:ext cx="4041495" cy="1470633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3000"/>
            </a:schemeClr>
          </a:solidFill>
          <a:ln w="254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6C67FE-8830-1F48-97A9-AB1B49A946A0}"/>
              </a:ext>
            </a:extLst>
          </p:cNvPr>
          <p:cNvSpPr txBox="1"/>
          <p:nvPr/>
        </p:nvSpPr>
        <p:spPr>
          <a:xfrm>
            <a:off x="7500988" y="2353845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46EC3-0E94-6D4C-952B-076688953667}"/>
              </a:ext>
            </a:extLst>
          </p:cNvPr>
          <p:cNvSpPr txBox="1"/>
          <p:nvPr/>
        </p:nvSpPr>
        <p:spPr>
          <a:xfrm>
            <a:off x="4832463" y="2353285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8567E4-FBC3-1345-9CE2-B6F07CC00129}"/>
              </a:ext>
            </a:extLst>
          </p:cNvPr>
          <p:cNvSpPr txBox="1"/>
          <p:nvPr/>
        </p:nvSpPr>
        <p:spPr>
          <a:xfrm>
            <a:off x="4688304" y="3060006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Load parameters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6A86AE-63DA-B94A-A443-247D2C904A30}"/>
              </a:ext>
            </a:extLst>
          </p:cNvPr>
          <p:cNvSpPr txBox="1"/>
          <p:nvPr/>
        </p:nvSpPr>
        <p:spPr>
          <a:xfrm>
            <a:off x="4652300" y="2608097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Strength parameters</a:t>
            </a:r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9F5C8747-27D5-D047-B5E0-DF09B9A9F0B7}"/>
              </a:ext>
            </a:extLst>
          </p:cNvPr>
          <p:cNvSpPr/>
          <p:nvPr/>
        </p:nvSpPr>
        <p:spPr>
          <a:xfrm>
            <a:off x="5575007" y="2879574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F072A9-0523-7749-A62D-65391B240549}"/>
              </a:ext>
            </a:extLst>
          </p:cNvPr>
          <p:cNvGrpSpPr/>
          <p:nvPr/>
        </p:nvGrpSpPr>
        <p:grpSpPr>
          <a:xfrm>
            <a:off x="5727510" y="2696334"/>
            <a:ext cx="1459086" cy="652060"/>
            <a:chOff x="5158501" y="2766547"/>
            <a:chExt cx="1592716" cy="76539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34A74B-457A-C442-BC5C-D1824346E2F2}"/>
                </a:ext>
              </a:extLst>
            </p:cNvPr>
            <p:cNvSpPr/>
            <p:nvPr/>
          </p:nvSpPr>
          <p:spPr>
            <a:xfrm>
              <a:off x="5323990" y="2766547"/>
              <a:ext cx="1289393" cy="765392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39C4D9-0984-3B43-B9D5-F7E1387FA0F4}"/>
                </a:ext>
              </a:extLst>
            </p:cNvPr>
            <p:cNvSpPr txBox="1"/>
            <p:nvPr/>
          </p:nvSpPr>
          <p:spPr>
            <a:xfrm>
              <a:off x="5158501" y="2854766"/>
              <a:ext cx="1592716" cy="614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Computational Model</a:t>
              </a:r>
            </a:p>
          </p:txBody>
        </p:sp>
      </p:grp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DCD4B39C-6D88-8843-879E-C0442CD522B7}"/>
              </a:ext>
            </a:extLst>
          </p:cNvPr>
          <p:cNvSpPr/>
          <p:nvPr/>
        </p:nvSpPr>
        <p:spPr>
          <a:xfrm>
            <a:off x="7111204" y="2855537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7</a:t>
            </a:fld>
            <a:endParaRPr lang="en-US"/>
          </a:p>
        </p:txBody>
      </p:sp>
      <p:sp>
        <p:nvSpPr>
          <p:cNvPr id="125" name="Up Arrow 124">
            <a:extLst>
              <a:ext uri="{FF2B5EF4-FFF2-40B4-BE49-F238E27FC236}">
                <a16:creationId xmlns:a16="http://schemas.microsoft.com/office/drawing/2014/main" id="{441D1258-DE55-2840-A2F4-095FE22DF31D}"/>
              </a:ext>
            </a:extLst>
          </p:cNvPr>
          <p:cNvSpPr/>
          <p:nvPr/>
        </p:nvSpPr>
        <p:spPr>
          <a:xfrm rot="10800000">
            <a:off x="6346137" y="2095631"/>
            <a:ext cx="241931" cy="460545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829844-474A-7847-92F5-495A3DFE02E0}"/>
              </a:ext>
            </a:extLst>
          </p:cNvPr>
          <p:cNvSpPr txBox="1"/>
          <p:nvPr/>
        </p:nvSpPr>
        <p:spPr>
          <a:xfrm>
            <a:off x="7295257" y="2626041"/>
            <a:ext cx="12470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Max. Stress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Damage Index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...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9881A02-0183-A24B-947B-9EF67DB32B76}"/>
              </a:ext>
            </a:extLst>
          </p:cNvPr>
          <p:cNvGrpSpPr/>
          <p:nvPr/>
        </p:nvGrpSpPr>
        <p:grpSpPr>
          <a:xfrm>
            <a:off x="2834521" y="1515655"/>
            <a:ext cx="1463040" cy="1508477"/>
            <a:chOff x="3947465" y="1545026"/>
            <a:chExt cx="1463040" cy="150847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D89C7E1-4B9B-AD45-B842-E36C6C65C403}"/>
                </a:ext>
              </a:extLst>
            </p:cNvPr>
            <p:cNvGrpSpPr/>
            <p:nvPr/>
          </p:nvGrpSpPr>
          <p:grpSpPr>
            <a:xfrm>
              <a:off x="4688436" y="1992851"/>
              <a:ext cx="651042" cy="565561"/>
              <a:chOff x="4657234" y="931648"/>
              <a:chExt cx="879056" cy="663859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02D144B7-97DC-6047-9EA6-8C3C447B8171}"/>
                  </a:ext>
                </a:extLst>
              </p:cNvPr>
              <p:cNvGrpSpPr/>
              <p:nvPr/>
            </p:nvGrpSpPr>
            <p:grpSpPr>
              <a:xfrm>
                <a:off x="4852573" y="931648"/>
                <a:ext cx="626648" cy="456115"/>
                <a:chOff x="7785966" y="1581606"/>
                <a:chExt cx="999944" cy="727888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10860FF9-931F-2F4C-BE8E-A75637D629C1}"/>
                    </a:ext>
                  </a:extLst>
                </p:cNvPr>
                <p:cNvGrpSpPr/>
                <p:nvPr/>
              </p:nvGrpSpPr>
              <p:grpSpPr>
                <a:xfrm>
                  <a:off x="7785966" y="1581606"/>
                  <a:ext cx="999944" cy="727888"/>
                  <a:chOff x="7785966" y="1581606"/>
                  <a:chExt cx="999944" cy="727888"/>
                </a:xfrm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1D2957D7-96F2-5D4C-9F28-2F4A1BA4A7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96429" y="1581606"/>
                    <a:ext cx="2769" cy="72788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A9623A6-2D92-EE44-B5BA-CB3F2CA8A2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85966" y="2305705"/>
                    <a:ext cx="999944" cy="3789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BD7A30B6-5DE3-5B41-8F24-0061F2F2DA5E}"/>
                    </a:ext>
                  </a:extLst>
                </p:cNvPr>
                <p:cNvSpPr/>
                <p:nvPr/>
              </p:nvSpPr>
              <p:spPr>
                <a:xfrm>
                  <a:off x="7815266" y="1733782"/>
                  <a:ext cx="829780" cy="552218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wdUp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11" name="TextBox 8">
                <a:extLst>
                  <a:ext uri="{FF2B5EF4-FFF2-40B4-BE49-F238E27FC236}">
                    <a16:creationId xmlns:a16="http://schemas.microsoft.com/office/drawing/2014/main" id="{6939CF33-6B40-0741-9946-03637BDF4456}"/>
                  </a:ext>
                </a:extLst>
              </p:cNvPr>
              <p:cNvSpPr txBox="1"/>
              <p:nvPr/>
            </p:nvSpPr>
            <p:spPr>
              <a:xfrm>
                <a:off x="4810537" y="1350512"/>
                <a:ext cx="725753" cy="24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Param1</a:t>
                </a:r>
              </a:p>
            </p:txBody>
          </p:sp>
          <p:sp>
            <p:nvSpPr>
              <p:cNvPr id="114" name="TextBox 41">
                <a:extLst>
                  <a:ext uri="{FF2B5EF4-FFF2-40B4-BE49-F238E27FC236}">
                    <a16:creationId xmlns:a16="http://schemas.microsoft.com/office/drawing/2014/main" id="{2B41CC0A-1CFF-CE43-9F7C-60A6F8CF152E}"/>
                  </a:ext>
                </a:extLst>
              </p:cNvPr>
              <p:cNvSpPr txBox="1"/>
              <p:nvPr/>
            </p:nvSpPr>
            <p:spPr>
              <a:xfrm rot="16200000">
                <a:off x="4521126" y="1088883"/>
                <a:ext cx="517214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 Prob 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08E4F4D-4E0F-A14D-A582-8BF72774310A}"/>
                </a:ext>
              </a:extLst>
            </p:cNvPr>
            <p:cNvGrpSpPr/>
            <p:nvPr/>
          </p:nvGrpSpPr>
          <p:grpSpPr>
            <a:xfrm>
              <a:off x="4035928" y="1944791"/>
              <a:ext cx="571427" cy="581053"/>
              <a:chOff x="4629953" y="1496730"/>
              <a:chExt cx="771558" cy="682043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1174223-CA94-C549-B527-142BB87B3216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4C0D90C-B8F6-A74F-98F6-BD71A2B8CCCA}"/>
                    </a:ext>
                  </a:extLst>
                </p:cNvPr>
                <p:cNvGrpSpPr/>
                <p:nvPr/>
              </p:nvGrpSpPr>
              <p:grpSpPr>
                <a:xfrm>
                  <a:off x="8017255" y="4532338"/>
                  <a:ext cx="904576" cy="741919"/>
                  <a:chOff x="8017255" y="4532338"/>
                  <a:chExt cx="904576" cy="741919"/>
                </a:xfrm>
              </p:grpSpPr>
              <p:cxnSp>
                <p:nvCxnSpPr>
                  <p:cNvPr id="108" name="Straight Arrow Connector 107">
                    <a:extLst>
                      <a:ext uri="{FF2B5EF4-FFF2-40B4-BE49-F238E27FC236}">
                        <a16:creationId xmlns:a16="http://schemas.microsoft.com/office/drawing/2014/main" id="{F662CA3C-EA88-974B-9FF9-8DF7CABA5D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26094" y="4532338"/>
                    <a:ext cx="1628" cy="7355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Arrow Connector 108">
                    <a:extLst>
                      <a:ext uri="{FF2B5EF4-FFF2-40B4-BE49-F238E27FC236}">
                        <a16:creationId xmlns:a16="http://schemas.microsoft.com/office/drawing/2014/main" id="{8BC43DA4-EA21-DB4D-AC94-6EF513FA21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70745"/>
                    <a:ext cx="904576" cy="3512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7" name="Freeform 106">
                  <a:extLst>
                    <a:ext uri="{FF2B5EF4-FFF2-40B4-BE49-F238E27FC236}">
                      <a16:creationId xmlns:a16="http://schemas.microsoft.com/office/drawing/2014/main" id="{376AF89C-95EC-7E45-8397-F062B91AFB31}"/>
                    </a:ext>
                  </a:extLst>
                </p:cNvPr>
                <p:cNvSpPr/>
                <p:nvPr/>
              </p:nvSpPr>
              <p:spPr>
                <a:xfrm>
                  <a:off x="8042335" y="4685338"/>
                  <a:ext cx="722831" cy="557181"/>
                </a:xfrm>
                <a:custGeom>
                  <a:avLst/>
                  <a:gdLst>
                    <a:gd name="connsiteX0" fmla="*/ 0 w 556054"/>
                    <a:gd name="connsiteY0" fmla="*/ 475293 h 475293"/>
                    <a:gd name="connsiteX1" fmla="*/ 61784 w 556054"/>
                    <a:gd name="connsiteY1" fmla="*/ 154018 h 475293"/>
                    <a:gd name="connsiteX2" fmla="*/ 86497 w 556054"/>
                    <a:gd name="connsiteY2" fmla="*/ 30450 h 475293"/>
                    <a:gd name="connsiteX3" fmla="*/ 148281 w 556054"/>
                    <a:gd name="connsiteY3" fmla="*/ 5737 h 475293"/>
                    <a:gd name="connsiteX4" fmla="*/ 222421 w 556054"/>
                    <a:gd name="connsiteY4" fmla="*/ 116947 h 475293"/>
                    <a:gd name="connsiteX5" fmla="*/ 259492 w 556054"/>
                    <a:gd name="connsiteY5" fmla="*/ 327012 h 475293"/>
                    <a:gd name="connsiteX6" fmla="*/ 556054 w 556054"/>
                    <a:gd name="connsiteY6" fmla="*/ 475293 h 475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054" h="475293">
                      <a:moveTo>
                        <a:pt x="0" y="475293"/>
                      </a:moveTo>
                      <a:cubicBezTo>
                        <a:pt x="23684" y="351725"/>
                        <a:pt x="47368" y="228158"/>
                        <a:pt x="61784" y="154018"/>
                      </a:cubicBezTo>
                      <a:cubicBezTo>
                        <a:pt x="76200" y="79878"/>
                        <a:pt x="72081" y="55163"/>
                        <a:pt x="86497" y="30450"/>
                      </a:cubicBezTo>
                      <a:cubicBezTo>
                        <a:pt x="100913" y="5736"/>
                        <a:pt x="125627" y="-8679"/>
                        <a:pt x="148281" y="5737"/>
                      </a:cubicBezTo>
                      <a:cubicBezTo>
                        <a:pt x="170935" y="20153"/>
                        <a:pt x="203886" y="63401"/>
                        <a:pt x="222421" y="116947"/>
                      </a:cubicBezTo>
                      <a:cubicBezTo>
                        <a:pt x="240956" y="170493"/>
                        <a:pt x="203887" y="267288"/>
                        <a:pt x="259492" y="327012"/>
                      </a:cubicBezTo>
                      <a:cubicBezTo>
                        <a:pt x="315097" y="386736"/>
                        <a:pt x="435575" y="431014"/>
                        <a:pt x="556054" y="475293"/>
                      </a:cubicBezTo>
                    </a:path>
                  </a:pathLst>
                </a:custGeom>
                <a:solidFill>
                  <a:schemeClr val="accent2">
                    <a:lumMod val="20000"/>
                    <a:lumOff val="80000"/>
                    <a:alpha val="51000"/>
                  </a:schemeClr>
                </a:solid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04" name="TextBox 40">
                <a:extLst>
                  <a:ext uri="{FF2B5EF4-FFF2-40B4-BE49-F238E27FC236}">
                    <a16:creationId xmlns:a16="http://schemas.microsoft.com/office/drawing/2014/main" id="{39CFE0EF-8A29-E544-A248-8A3E162EA089}"/>
                  </a:ext>
                </a:extLst>
              </p:cNvPr>
              <p:cNvSpPr txBox="1"/>
              <p:nvPr/>
            </p:nvSpPr>
            <p:spPr>
              <a:xfrm>
                <a:off x="4721723" y="1933777"/>
                <a:ext cx="67978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 dirty="0"/>
                  <a:t>Param2</a:t>
                </a:r>
              </a:p>
            </p:txBody>
          </p:sp>
          <p:sp>
            <p:nvSpPr>
              <p:cNvPr id="105" name="TextBox 50">
                <a:extLst>
                  <a:ext uri="{FF2B5EF4-FFF2-40B4-BE49-F238E27FC236}">
                    <a16:creationId xmlns:a16="http://schemas.microsoft.com/office/drawing/2014/main" id="{A2CE891C-5453-E941-B9BF-DC855C960926}"/>
                  </a:ext>
                </a:extLst>
              </p:cNvPr>
              <p:cNvSpPr txBox="1"/>
              <p:nvPr/>
            </p:nvSpPr>
            <p:spPr>
              <a:xfrm rot="16200000">
                <a:off x="4521491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8BB0C95-9C8E-BB4B-A6A9-B1655CD26332}"/>
                </a:ext>
              </a:extLst>
            </p:cNvPr>
            <p:cNvGrpSpPr/>
            <p:nvPr/>
          </p:nvGrpSpPr>
          <p:grpSpPr>
            <a:xfrm>
              <a:off x="4359129" y="2464372"/>
              <a:ext cx="628327" cy="589131"/>
              <a:chOff x="4593140" y="2206216"/>
              <a:chExt cx="848386" cy="691525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B99B8C6-7B7B-8F47-8E2C-6CABCFF15151}"/>
                  </a:ext>
                </a:extLst>
              </p:cNvPr>
              <p:cNvGrpSpPr/>
              <p:nvPr/>
            </p:nvGrpSpPr>
            <p:grpSpPr>
              <a:xfrm>
                <a:off x="4809567" y="2206216"/>
                <a:ext cx="605801" cy="468642"/>
                <a:chOff x="7669764" y="1586298"/>
                <a:chExt cx="966672" cy="747878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16B58481-43E3-ED40-BF97-B65416BF1F61}"/>
                    </a:ext>
                  </a:extLst>
                </p:cNvPr>
                <p:cNvGrpSpPr/>
                <p:nvPr/>
              </p:nvGrpSpPr>
              <p:grpSpPr>
                <a:xfrm>
                  <a:off x="7669764" y="1586298"/>
                  <a:ext cx="966672" cy="747878"/>
                  <a:chOff x="7669764" y="1586298"/>
                  <a:chExt cx="966672" cy="747878"/>
                </a:xfrm>
              </p:grpSpPr>
              <p:cxnSp>
                <p:nvCxnSpPr>
                  <p:cNvPr id="101" name="Straight Arrow Connector 100">
                    <a:extLst>
                      <a:ext uri="{FF2B5EF4-FFF2-40B4-BE49-F238E27FC236}">
                        <a16:creationId xmlns:a16="http://schemas.microsoft.com/office/drawing/2014/main" id="{1295D38C-77F6-7B4B-884F-2881E0EAE6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74835" y="1586298"/>
                    <a:ext cx="0" cy="72319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Arrow Connector 101">
                    <a:extLst>
                      <a:ext uri="{FF2B5EF4-FFF2-40B4-BE49-F238E27FC236}">
                        <a16:creationId xmlns:a16="http://schemas.microsoft.com/office/drawing/2014/main" id="{2B3AF32A-5610-D341-83DF-98C849054A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669764" y="2325972"/>
                    <a:ext cx="966672" cy="820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E33E147E-57FA-7D45-8E85-0F29D6F8FE3C}"/>
                    </a:ext>
                  </a:extLst>
                </p:cNvPr>
                <p:cNvSpPr/>
                <p:nvPr/>
              </p:nvSpPr>
              <p:spPr>
                <a:xfrm>
                  <a:off x="7777848" y="1586298"/>
                  <a:ext cx="568258" cy="730105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ltDn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95" name="TextBox 51">
                <a:extLst>
                  <a:ext uri="{FF2B5EF4-FFF2-40B4-BE49-F238E27FC236}">
                    <a16:creationId xmlns:a16="http://schemas.microsoft.com/office/drawing/2014/main" id="{619D0C39-EDEE-774C-911D-391891341309}"/>
                  </a:ext>
                </a:extLst>
              </p:cNvPr>
              <p:cNvSpPr txBox="1"/>
              <p:nvPr/>
            </p:nvSpPr>
            <p:spPr>
              <a:xfrm rot="16200000">
                <a:off x="4484678" y="2351467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98" name="TextBox 52">
                <a:extLst>
                  <a:ext uri="{FF2B5EF4-FFF2-40B4-BE49-F238E27FC236}">
                    <a16:creationId xmlns:a16="http://schemas.microsoft.com/office/drawing/2014/main" id="{D8CF53CC-95B5-6245-BF46-4D808DC2ED06}"/>
                  </a:ext>
                </a:extLst>
              </p:cNvPr>
              <p:cNvSpPr txBox="1"/>
              <p:nvPr/>
            </p:nvSpPr>
            <p:spPr>
              <a:xfrm>
                <a:off x="4684558" y="2652745"/>
                <a:ext cx="75696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B4B765-6494-4A4C-B04D-BE891214FDC3}"/>
                </a:ext>
              </a:extLst>
            </p:cNvPr>
            <p:cNvSpPr txBox="1"/>
            <p:nvPr/>
          </p:nvSpPr>
          <p:spPr>
            <a:xfrm>
              <a:off x="4207277" y="1574302"/>
              <a:ext cx="946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Structures &amp; Materials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41579D-90A3-504D-A38F-07F12C461C6D}"/>
                </a:ext>
              </a:extLst>
            </p:cNvPr>
            <p:cNvSpPr/>
            <p:nvPr/>
          </p:nvSpPr>
          <p:spPr>
            <a:xfrm>
              <a:off x="3947465" y="1545026"/>
              <a:ext cx="1463040" cy="146304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FB7291F-A8D3-E642-B2AB-F2A96ABFB41D}"/>
              </a:ext>
            </a:extLst>
          </p:cNvPr>
          <p:cNvGrpSpPr/>
          <p:nvPr/>
        </p:nvGrpSpPr>
        <p:grpSpPr>
          <a:xfrm>
            <a:off x="3541222" y="3489375"/>
            <a:ext cx="822302" cy="546920"/>
            <a:chOff x="4657235" y="931648"/>
            <a:chExt cx="1110297" cy="641978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DA971D29-FA4A-A147-9150-1050AC33FC6F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9CCF1AA6-04AF-4341-BA5A-96A3B8FE9172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148" name="Straight Arrow Connector 147">
                  <a:extLst>
                    <a:ext uri="{FF2B5EF4-FFF2-40B4-BE49-F238E27FC236}">
                      <a16:creationId xmlns:a16="http://schemas.microsoft.com/office/drawing/2014/main" id="{E126A915-CD7D-4B44-86B5-CC4B9376C8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>
                  <a:extLst>
                    <a:ext uri="{FF2B5EF4-FFF2-40B4-BE49-F238E27FC236}">
                      <a16:creationId xmlns:a16="http://schemas.microsoft.com/office/drawing/2014/main" id="{4616E030-1606-204D-A071-97241DB5FE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852F65DA-516D-C246-9494-34AA7F651483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44" name="TextBox 8">
              <a:extLst>
                <a:ext uri="{FF2B5EF4-FFF2-40B4-BE49-F238E27FC236}">
                  <a16:creationId xmlns:a16="http://schemas.microsoft.com/office/drawing/2014/main" id="{5A1E7E57-7E76-E043-A41E-2E3E961BFBC7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Param2</a:t>
              </a:r>
            </a:p>
          </p:txBody>
        </p:sp>
        <p:sp>
          <p:nvSpPr>
            <p:cNvPr id="145" name="TextBox 41">
              <a:extLst>
                <a:ext uri="{FF2B5EF4-FFF2-40B4-BE49-F238E27FC236}">
                  <a16:creationId xmlns:a16="http://schemas.microsoft.com/office/drawing/2014/main" id="{65D08958-92D9-2B46-8C60-6765A925530B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AFC7895-2686-BE4C-A71F-13384ABBC304}"/>
              </a:ext>
            </a:extLst>
          </p:cNvPr>
          <p:cNvGrpSpPr/>
          <p:nvPr/>
        </p:nvGrpSpPr>
        <p:grpSpPr>
          <a:xfrm>
            <a:off x="3148898" y="4031245"/>
            <a:ext cx="830990" cy="543124"/>
            <a:chOff x="4440434" y="4209598"/>
            <a:chExt cx="830990" cy="543124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5DC17EE-4528-FC43-A3ED-AC4A80C5FBC3}"/>
                </a:ext>
              </a:extLst>
            </p:cNvPr>
            <p:cNvGrpSpPr/>
            <p:nvPr/>
          </p:nvGrpSpPr>
          <p:grpSpPr>
            <a:xfrm>
              <a:off x="4440434" y="4209598"/>
              <a:ext cx="830990" cy="543124"/>
              <a:chOff x="4505223" y="2220920"/>
              <a:chExt cx="1122028" cy="637522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E8AD701B-465E-2845-8044-7437663692A6}"/>
                  </a:ext>
                </a:extLst>
              </p:cNvPr>
              <p:cNvGrpSpPr/>
              <p:nvPr/>
            </p:nvGrpSpPr>
            <p:grpSpPr>
              <a:xfrm>
                <a:off x="4809567" y="2220920"/>
                <a:ext cx="605801" cy="453939"/>
                <a:chOff x="7669764" y="1609762"/>
                <a:chExt cx="966672" cy="724414"/>
              </a:xfrm>
            </p:grpSpPr>
            <p:cxnSp>
              <p:nvCxnSpPr>
                <p:cNvPr id="141" name="Straight Arrow Connector 140">
                  <a:extLst>
                    <a:ext uri="{FF2B5EF4-FFF2-40B4-BE49-F238E27FC236}">
                      <a16:creationId xmlns:a16="http://schemas.microsoft.com/office/drawing/2014/main" id="{EF8B8B0C-E644-8046-882B-1D3990C490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74836" y="1609762"/>
                  <a:ext cx="0" cy="72319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Arrow Connector 141">
                  <a:extLst>
                    <a:ext uri="{FF2B5EF4-FFF2-40B4-BE49-F238E27FC236}">
                      <a16:creationId xmlns:a16="http://schemas.microsoft.com/office/drawing/2014/main" id="{E344F570-563E-5E40-87C2-C91F24A92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9764" y="2325972"/>
                  <a:ext cx="966672" cy="820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TextBox 51">
                <a:extLst>
                  <a:ext uri="{FF2B5EF4-FFF2-40B4-BE49-F238E27FC236}">
                    <a16:creationId xmlns:a16="http://schemas.microsoft.com/office/drawing/2014/main" id="{5624EEC2-84BF-7E4C-B421-5A852B2A1FA4}"/>
                  </a:ext>
                </a:extLst>
              </p:cNvPr>
              <p:cNvSpPr txBox="1"/>
              <p:nvPr/>
            </p:nvSpPr>
            <p:spPr>
              <a:xfrm rot="16200000">
                <a:off x="4484679" y="2351467"/>
                <a:ext cx="461921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140" name="TextBox 52">
                <a:extLst>
                  <a:ext uri="{FF2B5EF4-FFF2-40B4-BE49-F238E27FC236}">
                    <a16:creationId xmlns:a16="http://schemas.microsoft.com/office/drawing/2014/main" id="{8C40E269-EBFA-F84C-9F47-D16AC1B6A7EA}"/>
                  </a:ext>
                </a:extLst>
              </p:cNvPr>
              <p:cNvSpPr txBox="1"/>
              <p:nvPr/>
            </p:nvSpPr>
            <p:spPr>
              <a:xfrm>
                <a:off x="4505223" y="2641680"/>
                <a:ext cx="1122028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5E8C456B-85DC-3A44-A92B-6156653A3705}"/>
                </a:ext>
              </a:extLst>
            </p:cNvPr>
            <p:cNvSpPr/>
            <p:nvPr/>
          </p:nvSpPr>
          <p:spPr>
            <a:xfrm>
              <a:off x="4690705" y="4252173"/>
              <a:ext cx="368396" cy="330214"/>
            </a:xfrm>
            <a:custGeom>
              <a:avLst/>
              <a:gdLst>
                <a:gd name="connsiteX0" fmla="*/ 0 w 556054"/>
                <a:gd name="connsiteY0" fmla="*/ 475293 h 475293"/>
                <a:gd name="connsiteX1" fmla="*/ 61784 w 556054"/>
                <a:gd name="connsiteY1" fmla="*/ 154018 h 475293"/>
                <a:gd name="connsiteX2" fmla="*/ 86497 w 556054"/>
                <a:gd name="connsiteY2" fmla="*/ 30450 h 475293"/>
                <a:gd name="connsiteX3" fmla="*/ 148281 w 556054"/>
                <a:gd name="connsiteY3" fmla="*/ 5737 h 475293"/>
                <a:gd name="connsiteX4" fmla="*/ 222421 w 556054"/>
                <a:gd name="connsiteY4" fmla="*/ 116947 h 475293"/>
                <a:gd name="connsiteX5" fmla="*/ 259492 w 556054"/>
                <a:gd name="connsiteY5" fmla="*/ 327012 h 475293"/>
                <a:gd name="connsiteX6" fmla="*/ 556054 w 556054"/>
                <a:gd name="connsiteY6" fmla="*/ 475293 h 47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6054" h="475293">
                  <a:moveTo>
                    <a:pt x="0" y="475293"/>
                  </a:moveTo>
                  <a:cubicBezTo>
                    <a:pt x="23684" y="351725"/>
                    <a:pt x="47368" y="228158"/>
                    <a:pt x="61784" y="154018"/>
                  </a:cubicBezTo>
                  <a:cubicBezTo>
                    <a:pt x="76200" y="79878"/>
                    <a:pt x="72081" y="55163"/>
                    <a:pt x="86497" y="30450"/>
                  </a:cubicBezTo>
                  <a:cubicBezTo>
                    <a:pt x="100913" y="5736"/>
                    <a:pt x="125627" y="-8679"/>
                    <a:pt x="148281" y="5737"/>
                  </a:cubicBezTo>
                  <a:cubicBezTo>
                    <a:pt x="170935" y="20153"/>
                    <a:pt x="203886" y="63401"/>
                    <a:pt x="222421" y="116947"/>
                  </a:cubicBezTo>
                  <a:cubicBezTo>
                    <a:pt x="240956" y="170493"/>
                    <a:pt x="203887" y="267288"/>
                    <a:pt x="259492" y="327012"/>
                  </a:cubicBezTo>
                  <a:cubicBezTo>
                    <a:pt x="315097" y="386736"/>
                    <a:pt x="435575" y="431014"/>
                    <a:pt x="556054" y="475293"/>
                  </a:cubicBezTo>
                </a:path>
              </a:pathLst>
            </a:custGeom>
            <a:pattFill prst="dkDn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11D3E2D-A365-CA4C-9304-523678541928}"/>
              </a:ext>
            </a:extLst>
          </p:cNvPr>
          <p:cNvGrpSpPr/>
          <p:nvPr/>
        </p:nvGrpSpPr>
        <p:grpSpPr>
          <a:xfrm>
            <a:off x="2901460" y="3479216"/>
            <a:ext cx="670433" cy="557000"/>
            <a:chOff x="3994335" y="3737395"/>
            <a:chExt cx="670433" cy="557000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B1E892B-7E54-4C4B-B832-5CBBD02D8250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C201CDB5-40CB-C847-88EF-053EC33BCDAD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134" name="Straight Arrow Connector 133">
                  <a:extLst>
                    <a:ext uri="{FF2B5EF4-FFF2-40B4-BE49-F238E27FC236}">
                      <a16:creationId xmlns:a16="http://schemas.microsoft.com/office/drawing/2014/main" id="{798560E4-568C-ED43-A416-FD664AB180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>
                  <a:extLst>
                    <a:ext uri="{FF2B5EF4-FFF2-40B4-BE49-F238E27FC236}">
                      <a16:creationId xmlns:a16="http://schemas.microsoft.com/office/drawing/2014/main" id="{6E93A713-2150-644F-A5A1-0CAD9F88CE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2" name="TextBox 40">
                <a:extLst>
                  <a:ext uri="{FF2B5EF4-FFF2-40B4-BE49-F238E27FC236}">
                    <a16:creationId xmlns:a16="http://schemas.microsoft.com/office/drawing/2014/main" id="{0EFD14AC-0A23-CB43-9274-51DB7B167D0B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Param1</a:t>
                </a:r>
              </a:p>
            </p:txBody>
          </p:sp>
          <p:sp>
            <p:nvSpPr>
              <p:cNvPr id="133" name="TextBox 50">
                <a:extLst>
                  <a:ext uri="{FF2B5EF4-FFF2-40B4-BE49-F238E27FC236}">
                    <a16:creationId xmlns:a16="http://schemas.microsoft.com/office/drawing/2014/main" id="{8A315FA9-39B9-8942-BE32-46434F5186FD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64F5812E-C22A-C94D-ABC6-0BD508F419DA}"/>
                </a:ext>
              </a:extLst>
            </p:cNvPr>
            <p:cNvSpPr/>
            <p:nvPr/>
          </p:nvSpPr>
          <p:spPr>
            <a:xfrm>
              <a:off x="4176342" y="3805283"/>
              <a:ext cx="281079" cy="315376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  <a:alpha val="79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5322B64C-59A0-DD45-8C42-ED7A62C5F87E}"/>
              </a:ext>
            </a:extLst>
          </p:cNvPr>
          <p:cNvSpPr txBox="1"/>
          <p:nvPr/>
        </p:nvSpPr>
        <p:spPr>
          <a:xfrm>
            <a:off x="3021908" y="3171445"/>
            <a:ext cx="1031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Loads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83C47BC7-EA50-5442-9E18-7BB228109202}"/>
              </a:ext>
            </a:extLst>
          </p:cNvPr>
          <p:cNvSpPr/>
          <p:nvPr/>
        </p:nvSpPr>
        <p:spPr>
          <a:xfrm>
            <a:off x="2809064" y="3132432"/>
            <a:ext cx="1463040" cy="1463040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272C086-16E1-9245-9C43-BDEC25C64C7E}"/>
              </a:ext>
            </a:extLst>
          </p:cNvPr>
          <p:cNvGrpSpPr/>
          <p:nvPr/>
        </p:nvGrpSpPr>
        <p:grpSpPr>
          <a:xfrm>
            <a:off x="9209593" y="2166056"/>
            <a:ext cx="1531958" cy="1539085"/>
            <a:chOff x="8735632" y="2026395"/>
            <a:chExt cx="1531958" cy="1539085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F15CDD9-7E93-D043-9774-59E0A7060877}"/>
                </a:ext>
              </a:extLst>
            </p:cNvPr>
            <p:cNvGrpSpPr/>
            <p:nvPr/>
          </p:nvGrpSpPr>
          <p:grpSpPr>
            <a:xfrm>
              <a:off x="8735632" y="2026395"/>
              <a:ext cx="1531958" cy="1539085"/>
              <a:chOff x="9746727" y="995534"/>
              <a:chExt cx="2068497" cy="1806585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1BCD8CA-94C4-AF45-9B21-3D396528EF0E}"/>
                  </a:ext>
                </a:extLst>
              </p:cNvPr>
              <p:cNvGrpSpPr/>
              <p:nvPr/>
            </p:nvGrpSpPr>
            <p:grpSpPr>
              <a:xfrm>
                <a:off x="10075792" y="1547604"/>
                <a:ext cx="1633573" cy="979002"/>
                <a:chOff x="10075792" y="1547604"/>
                <a:chExt cx="1633573" cy="979002"/>
              </a:xfrm>
            </p:grpSpPr>
            <p:cxnSp>
              <p:nvCxnSpPr>
                <p:cNvPr id="160" name="Straight Arrow Connector 159">
                  <a:extLst>
                    <a:ext uri="{FF2B5EF4-FFF2-40B4-BE49-F238E27FC236}">
                      <a16:creationId xmlns:a16="http://schemas.microsoft.com/office/drawing/2014/main" id="{65932514-1791-FC41-92C6-DBD5831636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75827" y="1547604"/>
                  <a:ext cx="0" cy="979001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Arrow Connector 160">
                  <a:extLst>
                    <a:ext uri="{FF2B5EF4-FFF2-40B4-BE49-F238E27FC236}">
                      <a16:creationId xmlns:a16="http://schemas.microsoft.com/office/drawing/2014/main" id="{ACDF6FD8-A931-5A4B-A324-BEF1D0A38C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75792" y="2526606"/>
                  <a:ext cx="1633573" cy="0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0E74F8B1-FE6E-B842-9A2D-3E5648F7E2A6}"/>
                  </a:ext>
                </a:extLst>
              </p:cNvPr>
              <p:cNvSpPr txBox="1"/>
              <p:nvPr/>
            </p:nvSpPr>
            <p:spPr>
              <a:xfrm>
                <a:off x="10393556" y="2475457"/>
                <a:ext cx="740519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Output</a:t>
                </a:r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A8056784-E10A-574F-975B-2AB6F760D9BA}"/>
                  </a:ext>
                </a:extLst>
              </p:cNvPr>
              <p:cNvSpPr/>
              <p:nvPr/>
            </p:nvSpPr>
            <p:spPr>
              <a:xfrm>
                <a:off x="10073898" y="1676224"/>
                <a:ext cx="1549831" cy="850000"/>
              </a:xfrm>
              <a:custGeom>
                <a:avLst/>
                <a:gdLst>
                  <a:gd name="connsiteX0" fmla="*/ 0 w 1549831"/>
                  <a:gd name="connsiteY0" fmla="*/ 684281 h 699780"/>
                  <a:gd name="connsiteX1" fmla="*/ 139485 w 1549831"/>
                  <a:gd name="connsiteY1" fmla="*/ 374315 h 699780"/>
                  <a:gd name="connsiteX2" fmla="*/ 263471 w 1549831"/>
                  <a:gd name="connsiteY2" fmla="*/ 141841 h 699780"/>
                  <a:gd name="connsiteX3" fmla="*/ 480448 w 1549831"/>
                  <a:gd name="connsiteY3" fmla="*/ 2356 h 699780"/>
                  <a:gd name="connsiteX4" fmla="*/ 697424 w 1549831"/>
                  <a:gd name="connsiteY4" fmla="*/ 79848 h 699780"/>
                  <a:gd name="connsiteX5" fmla="*/ 867905 w 1549831"/>
                  <a:gd name="connsiteY5" fmla="*/ 389814 h 699780"/>
                  <a:gd name="connsiteX6" fmla="*/ 1239865 w 1549831"/>
                  <a:gd name="connsiteY6" fmla="*/ 606790 h 699780"/>
                  <a:gd name="connsiteX7" fmla="*/ 1270861 w 1549831"/>
                  <a:gd name="connsiteY7" fmla="*/ 622288 h 699780"/>
                  <a:gd name="connsiteX8" fmla="*/ 1549831 w 1549831"/>
                  <a:gd name="connsiteY8" fmla="*/ 699780 h 699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9831" h="699780">
                    <a:moveTo>
                      <a:pt x="0" y="684281"/>
                    </a:moveTo>
                    <a:cubicBezTo>
                      <a:pt x="47786" y="574501"/>
                      <a:pt x="95573" y="464722"/>
                      <a:pt x="139485" y="374315"/>
                    </a:cubicBezTo>
                    <a:cubicBezTo>
                      <a:pt x="183397" y="283908"/>
                      <a:pt x="206644" y="203834"/>
                      <a:pt x="263471" y="141841"/>
                    </a:cubicBezTo>
                    <a:cubicBezTo>
                      <a:pt x="320298" y="79848"/>
                      <a:pt x="408123" y="12688"/>
                      <a:pt x="480448" y="2356"/>
                    </a:cubicBezTo>
                    <a:cubicBezTo>
                      <a:pt x="552774" y="-7976"/>
                      <a:pt x="632848" y="15272"/>
                      <a:pt x="697424" y="79848"/>
                    </a:cubicBezTo>
                    <a:cubicBezTo>
                      <a:pt x="762000" y="144424"/>
                      <a:pt x="777498" y="301990"/>
                      <a:pt x="867905" y="389814"/>
                    </a:cubicBezTo>
                    <a:cubicBezTo>
                      <a:pt x="958312" y="477638"/>
                      <a:pt x="1172706" y="568044"/>
                      <a:pt x="1239865" y="606790"/>
                    </a:cubicBezTo>
                    <a:cubicBezTo>
                      <a:pt x="1307024" y="645536"/>
                      <a:pt x="1219200" y="606790"/>
                      <a:pt x="1270861" y="622288"/>
                    </a:cubicBezTo>
                    <a:cubicBezTo>
                      <a:pt x="1322522" y="637786"/>
                      <a:pt x="1436176" y="668783"/>
                      <a:pt x="1549831" y="699780"/>
                    </a:cubicBezTo>
                  </a:path>
                </a:pathLst>
              </a:custGeom>
              <a:pattFill prst="ltUpDiag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BE40BBEF-F9B5-9942-A01D-A22DE8E0B3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7450" y="1889598"/>
                <a:ext cx="0" cy="636627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ADF7A00B-BE84-0C49-BD88-C8DF59F7EF73}"/>
                  </a:ext>
                </a:extLst>
              </p:cNvPr>
              <p:cNvSpPr/>
              <p:nvPr/>
            </p:nvSpPr>
            <p:spPr>
              <a:xfrm>
                <a:off x="11356975" y="2444750"/>
                <a:ext cx="241300" cy="82550"/>
              </a:xfrm>
              <a:custGeom>
                <a:avLst/>
                <a:gdLst>
                  <a:gd name="connsiteX0" fmla="*/ 3175 w 241300"/>
                  <a:gd name="connsiteY0" fmla="*/ 0 h 82550"/>
                  <a:gd name="connsiteX1" fmla="*/ 0 w 241300"/>
                  <a:gd name="connsiteY1" fmla="*/ 79375 h 82550"/>
                  <a:gd name="connsiteX2" fmla="*/ 241300 w 241300"/>
                  <a:gd name="connsiteY2" fmla="*/ 82550 h 82550"/>
                  <a:gd name="connsiteX3" fmla="*/ 3175 w 241300"/>
                  <a:gd name="connsiteY3" fmla="*/ 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1300" h="82550">
                    <a:moveTo>
                      <a:pt x="3175" y="0"/>
                    </a:moveTo>
                    <a:lnTo>
                      <a:pt x="0" y="79375"/>
                    </a:lnTo>
                    <a:lnTo>
                      <a:pt x="241300" y="82550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B3D46358-4824-7945-9385-DC7FBC80C38A}"/>
                  </a:ext>
                </a:extLst>
              </p:cNvPr>
              <p:cNvSpPr txBox="1"/>
              <p:nvPr/>
            </p:nvSpPr>
            <p:spPr>
              <a:xfrm>
                <a:off x="9959361" y="995534"/>
                <a:ext cx="1388089" cy="397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Reliability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2B82D423-29C2-1A47-A872-9A9CA9EC1B23}"/>
                  </a:ext>
                </a:extLst>
              </p:cNvPr>
              <p:cNvSpPr txBox="1"/>
              <p:nvPr/>
            </p:nvSpPr>
            <p:spPr>
              <a:xfrm>
                <a:off x="10898726" y="1469779"/>
                <a:ext cx="916498" cy="489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41420622-3A82-124C-969C-664B98D4C38B}"/>
                  </a:ext>
                </a:extLst>
              </p:cNvPr>
              <p:cNvSpPr txBox="1"/>
              <p:nvPr/>
            </p:nvSpPr>
            <p:spPr>
              <a:xfrm rot="16200000">
                <a:off x="9415386" y="1919773"/>
                <a:ext cx="989343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Probability</a:t>
                </a:r>
              </a:p>
            </p:txBody>
          </p:sp>
        </p:grpSp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D404CE24-91E7-2F44-9954-08B8C81B9E9B}"/>
                </a:ext>
              </a:extLst>
            </p:cNvPr>
            <p:cNvSpPr/>
            <p:nvPr/>
          </p:nvSpPr>
          <p:spPr>
            <a:xfrm>
              <a:off x="9266731" y="2355825"/>
              <a:ext cx="84734" cy="558937"/>
            </a:xfrm>
            <a:custGeom>
              <a:avLst/>
              <a:gdLst>
                <a:gd name="connsiteX0" fmla="*/ 84734 w 84734"/>
                <a:gd name="connsiteY0" fmla="*/ 0 h 558937"/>
                <a:gd name="connsiteX1" fmla="*/ 328 w 84734"/>
                <a:gd name="connsiteY1" fmla="*/ 140677 h 558937"/>
                <a:gd name="connsiteX2" fmla="*/ 56599 w 84734"/>
                <a:gd name="connsiteY2" fmla="*/ 506437 h 558937"/>
                <a:gd name="connsiteX3" fmla="*/ 84734 w 84734"/>
                <a:gd name="connsiteY3" fmla="*/ 548640 h 55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34" h="558937">
                  <a:moveTo>
                    <a:pt x="84734" y="0"/>
                  </a:moveTo>
                  <a:cubicBezTo>
                    <a:pt x="44875" y="28135"/>
                    <a:pt x="5017" y="56271"/>
                    <a:pt x="328" y="140677"/>
                  </a:cubicBezTo>
                  <a:cubicBezTo>
                    <a:pt x="-4361" y="225083"/>
                    <a:pt x="42531" y="438443"/>
                    <a:pt x="56599" y="506437"/>
                  </a:cubicBezTo>
                  <a:cubicBezTo>
                    <a:pt x="70667" y="574431"/>
                    <a:pt x="77700" y="561535"/>
                    <a:pt x="84734" y="54864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2" name="Right Arrow 161">
            <a:extLst>
              <a:ext uri="{FF2B5EF4-FFF2-40B4-BE49-F238E27FC236}">
                <a16:creationId xmlns:a16="http://schemas.microsoft.com/office/drawing/2014/main" id="{3AB0EFA1-5168-C948-B07A-A69086CD976E}"/>
              </a:ext>
            </a:extLst>
          </p:cNvPr>
          <p:cNvSpPr/>
          <p:nvPr/>
        </p:nvSpPr>
        <p:spPr>
          <a:xfrm>
            <a:off x="8724796" y="2783481"/>
            <a:ext cx="346176" cy="41148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0566BED-8683-C34A-812F-E0B3A3120578}"/>
              </a:ext>
            </a:extLst>
          </p:cNvPr>
          <p:cNvSpPr txBox="1"/>
          <p:nvPr/>
        </p:nvSpPr>
        <p:spPr>
          <a:xfrm>
            <a:off x="524226" y="5092230"/>
            <a:ext cx="1074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 i="1" dirty="0"/>
              <a:t>Uncertainty propagation</a:t>
            </a:r>
            <a:r>
              <a:rPr lang="en-US" sz="2200" b="1" dirty="0"/>
              <a:t> </a:t>
            </a:r>
            <a:r>
              <a:rPr lang="en-US" sz="2200" dirty="0"/>
              <a:t>produces probabilistic predictions of quantities of interest (</a:t>
            </a:r>
            <a:r>
              <a:rPr lang="en-US" sz="2200" dirty="0" err="1"/>
              <a:t>QoIs</a:t>
            </a:r>
            <a:r>
              <a:rPr lang="en-US" sz="2200" dirty="0"/>
              <a:t>) and determines system reliability given quantified model input uncertainties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0C5360-6081-764C-B4DE-60CE15070EB3}"/>
              </a:ext>
            </a:extLst>
          </p:cNvPr>
          <p:cNvSpPr/>
          <p:nvPr/>
        </p:nvSpPr>
        <p:spPr>
          <a:xfrm>
            <a:off x="2461846" y="1041009"/>
            <a:ext cx="8722172" cy="39389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40361475-1CA2-5642-A91D-F73746572875}"/>
              </a:ext>
            </a:extLst>
          </p:cNvPr>
          <p:cNvSpPr/>
          <p:nvPr/>
        </p:nvSpPr>
        <p:spPr>
          <a:xfrm>
            <a:off x="3584593" y="4726798"/>
            <a:ext cx="6021623" cy="184666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B64E46-5E21-214F-B7B7-2CB33B6F7ACF}"/>
              </a:ext>
            </a:extLst>
          </p:cNvPr>
          <p:cNvSpPr txBox="1"/>
          <p:nvPr/>
        </p:nvSpPr>
        <p:spPr>
          <a:xfrm>
            <a:off x="5595162" y="4481182"/>
            <a:ext cx="1971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Uncertainty Propagation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689B4EC-E1C4-354C-A3F3-998F447AF237}"/>
              </a:ext>
            </a:extLst>
          </p:cNvPr>
          <p:cNvSpPr txBox="1"/>
          <p:nvPr/>
        </p:nvSpPr>
        <p:spPr>
          <a:xfrm>
            <a:off x="2837326" y="1153885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Input Parameters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81BFAEA-3195-AF4F-ADB1-8A6620EB5128}"/>
              </a:ext>
            </a:extLst>
          </p:cNvPr>
          <p:cNvGrpSpPr/>
          <p:nvPr/>
        </p:nvGrpSpPr>
        <p:grpSpPr>
          <a:xfrm>
            <a:off x="5821713" y="1422527"/>
            <a:ext cx="1321023" cy="576676"/>
            <a:chOff x="6210235" y="4276119"/>
            <a:chExt cx="1321023" cy="576676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AA64F38-A71F-1043-97C5-27F6A07CDEFD}"/>
                </a:ext>
              </a:extLst>
            </p:cNvPr>
            <p:cNvSpPr txBox="1"/>
            <p:nvPr/>
          </p:nvSpPr>
          <p:spPr>
            <a:xfrm>
              <a:off x="6210235" y="4290840"/>
              <a:ext cx="13210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Spacesuit Design</a:t>
              </a:r>
            </a:p>
          </p:txBody>
        </p:sp>
        <p:sp>
          <p:nvSpPr>
            <p:cNvPr id="165" name="Rounded Rectangle 164">
              <a:extLst>
                <a:ext uri="{FF2B5EF4-FFF2-40B4-BE49-F238E27FC236}">
                  <a16:creationId xmlns:a16="http://schemas.microsoft.com/office/drawing/2014/main" id="{AB53E956-1F6D-094D-826E-9874BAB63064}"/>
                </a:ext>
              </a:extLst>
            </p:cNvPr>
            <p:cNvSpPr/>
            <p:nvPr/>
          </p:nvSpPr>
          <p:spPr>
            <a:xfrm>
              <a:off x="6370217" y="4276119"/>
              <a:ext cx="964327" cy="576676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Freeform 95">
            <a:extLst>
              <a:ext uri="{FF2B5EF4-FFF2-40B4-BE49-F238E27FC236}">
                <a16:creationId xmlns:a16="http://schemas.microsoft.com/office/drawing/2014/main" id="{0510144F-4A44-9243-A983-14E974340770}"/>
              </a:ext>
            </a:extLst>
          </p:cNvPr>
          <p:cNvSpPr/>
          <p:nvPr/>
        </p:nvSpPr>
        <p:spPr>
          <a:xfrm>
            <a:off x="4203941" y="2626041"/>
            <a:ext cx="579167" cy="189756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97" name="Freeform 96">
            <a:extLst>
              <a:ext uri="{FF2B5EF4-FFF2-40B4-BE49-F238E27FC236}">
                <a16:creationId xmlns:a16="http://schemas.microsoft.com/office/drawing/2014/main" id="{6BC9FEA5-2CF8-D94C-8546-AEB3C62B34C1}"/>
              </a:ext>
            </a:extLst>
          </p:cNvPr>
          <p:cNvSpPr/>
          <p:nvPr/>
        </p:nvSpPr>
        <p:spPr>
          <a:xfrm>
            <a:off x="4112518" y="3215274"/>
            <a:ext cx="627784" cy="162966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15" name="Title 7">
            <a:extLst>
              <a:ext uri="{FF2B5EF4-FFF2-40B4-BE49-F238E27FC236}">
                <a16:creationId xmlns:a16="http://schemas.microsoft.com/office/drawing/2014/main" id="{1AB73F3B-45B6-804C-898B-CE83CD3E5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UQ Workflow for Assessing Design Reliability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F3D5776A-5824-6547-A3FE-416B34D6BB5A}"/>
              </a:ext>
            </a:extLst>
          </p:cNvPr>
          <p:cNvSpPr txBox="1"/>
          <p:nvPr/>
        </p:nvSpPr>
        <p:spPr>
          <a:xfrm>
            <a:off x="1558794" y="5810371"/>
            <a:ext cx="7605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In this work: reliability estimated using </a:t>
            </a:r>
            <a:r>
              <a:rPr lang="en-US" i="1" dirty="0" err="1"/>
              <a:t>multifidelity</a:t>
            </a:r>
            <a:r>
              <a:rPr lang="en-US" i="1" dirty="0"/>
              <a:t> importance sampling </a:t>
            </a:r>
            <a:r>
              <a:rPr lang="en-US" dirty="0"/>
              <a:t>[3] 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083B76C-FD5A-AC43-93DD-9D576C0B6F92}"/>
              </a:ext>
            </a:extLst>
          </p:cNvPr>
          <p:cNvSpPr txBox="1"/>
          <p:nvPr/>
        </p:nvSpPr>
        <p:spPr>
          <a:xfrm>
            <a:off x="3730035" y="6478095"/>
            <a:ext cx="4751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[3] </a:t>
            </a:r>
            <a:r>
              <a:rPr lang="en-US" sz="1400" dirty="0" err="1"/>
              <a:t>Peherstorfer</a:t>
            </a:r>
            <a:r>
              <a:rPr lang="en-US" sz="1400" dirty="0"/>
              <a:t> et al. </a:t>
            </a:r>
            <a:r>
              <a:rPr lang="en-US" sz="1400" i="1" dirty="0" err="1"/>
              <a:t>Multifidelity</a:t>
            </a:r>
            <a:r>
              <a:rPr lang="en-US" sz="1400" i="1" dirty="0"/>
              <a:t> importance sampling</a:t>
            </a:r>
            <a:r>
              <a:rPr lang="en-US" sz="1400" dirty="0"/>
              <a:t>. 2015.</a:t>
            </a:r>
          </a:p>
        </p:txBody>
      </p:sp>
    </p:spTree>
    <p:extLst>
      <p:ext uri="{BB962C8B-B14F-4D97-AF65-F5344CB8AC3E}">
        <p14:creationId xmlns:p14="http://schemas.microsoft.com/office/powerpoint/2010/main" val="152121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622A6-695F-2D4A-9034-BB652348A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Multifidelity</a:t>
            </a:r>
            <a:r>
              <a:rPr lang="en-US" dirty="0"/>
              <a:t> UQ Methods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E0359-B29C-7341-A898-74F048F3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8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EC41B6A-E0E8-5E46-84B7-B481C73AD450}"/>
              </a:ext>
            </a:extLst>
          </p:cNvPr>
          <p:cNvGrpSpPr/>
          <p:nvPr/>
        </p:nvGrpSpPr>
        <p:grpSpPr>
          <a:xfrm>
            <a:off x="2010059" y="1998420"/>
            <a:ext cx="3792245" cy="554496"/>
            <a:chOff x="4688782" y="2047735"/>
            <a:chExt cx="3792245" cy="55449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500C722-DCC6-3E4A-BB30-2F01627530C6}"/>
                </a:ext>
              </a:extLst>
            </p:cNvPr>
            <p:cNvGrpSpPr/>
            <p:nvPr/>
          </p:nvGrpSpPr>
          <p:grpSpPr>
            <a:xfrm>
              <a:off x="4688782" y="2053591"/>
              <a:ext cx="914400" cy="548640"/>
              <a:chOff x="788877" y="3037577"/>
              <a:chExt cx="914400" cy="548640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81EC1B43-3475-AC49-8093-6A19054C31F1}"/>
                  </a:ext>
                </a:extLst>
              </p:cNvPr>
              <p:cNvSpPr/>
              <p:nvPr/>
            </p:nvSpPr>
            <p:spPr>
              <a:xfrm>
                <a:off x="788877" y="3037577"/>
                <a:ext cx="914400" cy="54864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06B76D9-C1C4-D244-992F-DC81276DCC8D}"/>
                  </a:ext>
                </a:extLst>
              </p:cNvPr>
              <p:cNvSpPr txBox="1"/>
              <p:nvPr/>
            </p:nvSpPr>
            <p:spPr>
              <a:xfrm>
                <a:off x="881914" y="3154390"/>
                <a:ext cx="6719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Inputs</a:t>
                </a:r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493BAA4-E261-E443-AD26-AB031B3C8586}"/>
                </a:ext>
              </a:extLst>
            </p:cNvPr>
            <p:cNvSpPr/>
            <p:nvPr/>
          </p:nvSpPr>
          <p:spPr>
            <a:xfrm>
              <a:off x="6053737" y="2047735"/>
              <a:ext cx="1097280" cy="548640"/>
            </a:xfrm>
            <a:prstGeom prst="rect">
              <a:avLst/>
            </a:prstGeom>
            <a:solidFill>
              <a:srgbClr val="F1E5FF">
                <a:alpha val="5000"/>
              </a:srgbClr>
            </a:solidFill>
            <a:ln w="19050" cap="flat" cmpd="sng" algn="ctr">
              <a:solidFill>
                <a:srgbClr val="7030A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Physics Simulation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7662C82-E7E4-434E-B262-AEF580631BD4}"/>
                </a:ext>
              </a:extLst>
            </p:cNvPr>
            <p:cNvGrpSpPr/>
            <p:nvPr/>
          </p:nvGrpSpPr>
          <p:grpSpPr>
            <a:xfrm>
              <a:off x="7566627" y="2048934"/>
              <a:ext cx="914400" cy="548640"/>
              <a:chOff x="687560" y="3031550"/>
              <a:chExt cx="914400" cy="548640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10CFCF5-518E-4B48-B4EF-D2E603BBB8AC}"/>
                  </a:ext>
                </a:extLst>
              </p:cNvPr>
              <p:cNvSpPr/>
              <p:nvPr/>
            </p:nvSpPr>
            <p:spPr>
              <a:xfrm>
                <a:off x="687560" y="3031550"/>
                <a:ext cx="914400" cy="54864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B26801-4DB6-9A43-AE55-369F15126887}"/>
                  </a:ext>
                </a:extLst>
              </p:cNvPr>
              <p:cNvSpPr txBox="1"/>
              <p:nvPr/>
            </p:nvSpPr>
            <p:spPr>
              <a:xfrm>
                <a:off x="732722" y="3154264"/>
                <a:ext cx="8469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Outputs</a:t>
                </a:r>
              </a:p>
            </p:txBody>
          </p:sp>
        </p:grpSp>
        <p:sp>
          <p:nvSpPr>
            <p:cNvPr id="29" name="Right Arrow 28">
              <a:extLst>
                <a:ext uri="{FF2B5EF4-FFF2-40B4-BE49-F238E27FC236}">
                  <a16:creationId xmlns:a16="http://schemas.microsoft.com/office/drawing/2014/main" id="{F6F53F66-CB95-0843-A705-5197793B8AEC}"/>
                </a:ext>
              </a:extLst>
            </p:cNvPr>
            <p:cNvSpPr/>
            <p:nvPr/>
          </p:nvSpPr>
          <p:spPr>
            <a:xfrm>
              <a:off x="5709327" y="2261393"/>
              <a:ext cx="228600" cy="137160"/>
            </a:xfrm>
            <a:prstGeom prst="rightArrow">
              <a:avLst/>
            </a:prstGeom>
            <a:gradFill rotWithShape="1">
              <a:gsLst>
                <a:gs pos="0">
                  <a:srgbClr val="018E41"/>
                </a:gs>
                <a:gs pos="100000">
                  <a:sysClr val="window" lastClr="FFFFFF"/>
                </a:gs>
              </a:gsLst>
              <a:lin ang="5400000" scaled="0"/>
            </a:gra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0" name="Right Arrow 29">
              <a:extLst>
                <a:ext uri="{FF2B5EF4-FFF2-40B4-BE49-F238E27FC236}">
                  <a16:creationId xmlns:a16="http://schemas.microsoft.com/office/drawing/2014/main" id="{C06F3565-F313-6D48-B4E3-BDD5AC32E007}"/>
                </a:ext>
              </a:extLst>
            </p:cNvPr>
            <p:cNvSpPr/>
            <p:nvPr/>
          </p:nvSpPr>
          <p:spPr>
            <a:xfrm>
              <a:off x="7233012" y="2261391"/>
              <a:ext cx="228600" cy="137160"/>
            </a:xfrm>
            <a:prstGeom prst="rightArrow">
              <a:avLst/>
            </a:prstGeom>
            <a:gradFill rotWithShape="1">
              <a:gsLst>
                <a:gs pos="0">
                  <a:srgbClr val="018E41"/>
                </a:gs>
                <a:gs pos="100000">
                  <a:sysClr val="window" lastClr="FFFFFF"/>
                </a:gs>
              </a:gsLst>
              <a:lin ang="5400000" scaled="0"/>
            </a:gra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47481BAB-979E-BA4E-95E7-D1B2BC11FC85}"/>
              </a:ext>
            </a:extLst>
          </p:cNvPr>
          <p:cNvSpPr/>
          <p:nvPr/>
        </p:nvSpPr>
        <p:spPr>
          <a:xfrm>
            <a:off x="3348401" y="3584606"/>
            <a:ext cx="1097280" cy="54864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19050" cap="flat" cmpd="sng" algn="ctr">
            <a:solidFill>
              <a:srgbClr val="DE04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Machine Learning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D8A2F93-E202-FA42-886B-B76B9D579DA0}"/>
              </a:ext>
            </a:extLst>
          </p:cNvPr>
          <p:cNvGrpSpPr/>
          <p:nvPr/>
        </p:nvGrpSpPr>
        <p:grpSpPr>
          <a:xfrm>
            <a:off x="3626450" y="2799360"/>
            <a:ext cx="562975" cy="548640"/>
            <a:chOff x="818676" y="3015825"/>
            <a:chExt cx="562975" cy="54864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F593B98-26D6-C446-BC2F-19FF675BBAD5}"/>
                </a:ext>
              </a:extLst>
            </p:cNvPr>
            <p:cNvSpPr/>
            <p:nvPr/>
          </p:nvSpPr>
          <p:spPr>
            <a:xfrm>
              <a:off x="824088" y="3015825"/>
              <a:ext cx="548640" cy="548640"/>
            </a:xfrm>
            <a:prstGeom prst="ellipse">
              <a:avLst/>
            </a:prstGeom>
            <a:solidFill>
              <a:srgbClr val="F79646">
                <a:lumMod val="20000"/>
                <a:lumOff val="80000"/>
              </a:srgbClr>
            </a:solidFill>
            <a:ln w="19050" cap="flat" cmpd="sng" algn="ctr">
              <a:solidFill>
                <a:srgbClr val="FF7E2E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607875C-DC0B-F041-AD52-0A9AC0836477}"/>
                </a:ext>
              </a:extLst>
            </p:cNvPr>
            <p:cNvSpPr txBox="1"/>
            <p:nvPr/>
          </p:nvSpPr>
          <p:spPr>
            <a:xfrm>
              <a:off x="818676" y="3149489"/>
              <a:ext cx="5629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</a:rPr>
                <a:t>Data</a:t>
              </a:r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8450B29-AB95-0F49-B4DB-954F1A9F8481}"/>
              </a:ext>
            </a:extLst>
          </p:cNvPr>
          <p:cNvCxnSpPr>
            <a:cxnSpLocks/>
            <a:stCxn id="45" idx="4"/>
            <a:endCxn id="36" idx="0"/>
          </p:cNvCxnSpPr>
          <p:nvPr/>
        </p:nvCxnSpPr>
        <p:spPr>
          <a:xfrm flipH="1">
            <a:off x="3897041" y="3348000"/>
            <a:ext cx="9141" cy="236606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dash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1" name="Right Arrow 40">
            <a:extLst>
              <a:ext uri="{FF2B5EF4-FFF2-40B4-BE49-F238E27FC236}">
                <a16:creationId xmlns:a16="http://schemas.microsoft.com/office/drawing/2014/main" id="{557C0609-561D-914F-9DFE-6861928FDDE9}"/>
              </a:ext>
            </a:extLst>
          </p:cNvPr>
          <p:cNvSpPr/>
          <p:nvPr/>
        </p:nvSpPr>
        <p:spPr>
          <a:xfrm>
            <a:off x="3000719" y="3776302"/>
            <a:ext cx="228600" cy="137160"/>
          </a:xfrm>
          <a:prstGeom prst="rightArrow">
            <a:avLst/>
          </a:prstGeom>
          <a:gradFill rotWithShape="1">
            <a:gsLst>
              <a:gs pos="0">
                <a:srgbClr val="018E41"/>
              </a:gs>
              <a:gs pos="100000">
                <a:sysClr val="window" lastClr="FFFFFF"/>
              </a:gs>
            </a:gsLst>
            <a:lin ang="5400000" scaled="0"/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6E5C82F4-A7D2-A849-9240-E60576A10E75}"/>
              </a:ext>
            </a:extLst>
          </p:cNvPr>
          <p:cNvSpPr/>
          <p:nvPr/>
        </p:nvSpPr>
        <p:spPr>
          <a:xfrm>
            <a:off x="4535540" y="3776302"/>
            <a:ext cx="228600" cy="137160"/>
          </a:xfrm>
          <a:prstGeom prst="rightArrow">
            <a:avLst/>
          </a:prstGeom>
          <a:gradFill rotWithShape="1">
            <a:gsLst>
              <a:gs pos="0">
                <a:srgbClr val="018E41"/>
              </a:gs>
              <a:gs pos="100000">
                <a:sysClr val="window" lastClr="FFFFFF"/>
              </a:gs>
            </a:gsLst>
            <a:lin ang="5400000" scaled="0"/>
          </a:gra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115246A-A8AF-9349-AE4B-A46B0D863E66}"/>
              </a:ext>
            </a:extLst>
          </p:cNvPr>
          <p:cNvGrpSpPr/>
          <p:nvPr/>
        </p:nvGrpSpPr>
        <p:grpSpPr>
          <a:xfrm>
            <a:off x="1967878" y="3576360"/>
            <a:ext cx="914400" cy="548640"/>
            <a:chOff x="1110425" y="1466452"/>
            <a:chExt cx="914400" cy="54864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D18014D-7130-5D4F-AB51-AB78EDDA9C07}"/>
                </a:ext>
              </a:extLst>
            </p:cNvPr>
            <p:cNvSpPr/>
            <p:nvPr/>
          </p:nvSpPr>
          <p:spPr>
            <a:xfrm>
              <a:off x="1110425" y="1466452"/>
              <a:ext cx="914400" cy="5486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19050" cap="flat" cmpd="sng" algn="ctr">
              <a:solidFill>
                <a:srgbClr val="00B05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799DF04-B795-554C-9848-6155C6ABF69B}"/>
                </a:ext>
              </a:extLst>
            </p:cNvPr>
            <p:cNvSpPr txBox="1"/>
            <p:nvPr/>
          </p:nvSpPr>
          <p:spPr>
            <a:xfrm>
              <a:off x="1225764" y="1594416"/>
              <a:ext cx="6719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</a:rPr>
                <a:t>Inputs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6CC794C-EC8B-6944-83A9-8E43CD256B93}"/>
              </a:ext>
            </a:extLst>
          </p:cNvPr>
          <p:cNvGrpSpPr/>
          <p:nvPr/>
        </p:nvGrpSpPr>
        <p:grpSpPr>
          <a:xfrm>
            <a:off x="4852886" y="3581713"/>
            <a:ext cx="1095948" cy="548640"/>
            <a:chOff x="3804767" y="3334886"/>
            <a:chExt cx="1095948" cy="54864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23BC571-13D3-B948-98F8-913726BC5F92}"/>
                </a:ext>
              </a:extLst>
            </p:cNvPr>
            <p:cNvSpPr/>
            <p:nvPr/>
          </p:nvSpPr>
          <p:spPr>
            <a:xfrm>
              <a:off x="3804767" y="3334886"/>
              <a:ext cx="914400" cy="5486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19050" cap="flat" cmpd="sng" algn="ctr">
              <a:solidFill>
                <a:srgbClr val="00B05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B108CE9-AD0A-2E43-ACA4-149177DE31FC}"/>
                </a:ext>
              </a:extLst>
            </p:cNvPr>
            <p:cNvSpPr txBox="1"/>
            <p:nvPr/>
          </p:nvSpPr>
          <p:spPr>
            <a:xfrm>
              <a:off x="3868750" y="3471888"/>
              <a:ext cx="1031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</a:rPr>
                <a:t>Outputs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C67D717E-9FC0-7845-BA74-4B745A0A5ED4}"/>
              </a:ext>
            </a:extLst>
          </p:cNvPr>
          <p:cNvSpPr txBox="1"/>
          <p:nvPr/>
        </p:nvSpPr>
        <p:spPr>
          <a:xfrm>
            <a:off x="2790347" y="944644"/>
            <a:ext cx="2110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Surrogate Modeling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EC50D4E-A89F-E14D-9978-C8A8CD4FD287}"/>
              </a:ext>
            </a:extLst>
          </p:cNvPr>
          <p:cNvSpPr txBox="1"/>
          <p:nvPr/>
        </p:nvSpPr>
        <p:spPr>
          <a:xfrm>
            <a:off x="7723735" y="953739"/>
            <a:ext cx="2335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Multifidelity</a:t>
            </a:r>
            <a:r>
              <a:rPr lang="en-US" b="1" dirty="0"/>
              <a:t> Methods</a:t>
            </a:r>
            <a:endParaRPr lang="en-US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3F389D6-34F8-CB4D-A111-264C8B58F20A}"/>
              </a:ext>
            </a:extLst>
          </p:cNvPr>
          <p:cNvGrpSpPr/>
          <p:nvPr/>
        </p:nvGrpSpPr>
        <p:grpSpPr>
          <a:xfrm>
            <a:off x="6926930" y="1966702"/>
            <a:ext cx="4316260" cy="2152583"/>
            <a:chOff x="7207346" y="1198606"/>
            <a:chExt cx="4316260" cy="215258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B9A297A-F2AC-A24C-A32F-BE6A5A76B648}"/>
                </a:ext>
              </a:extLst>
            </p:cNvPr>
            <p:cNvSpPr/>
            <p:nvPr/>
          </p:nvSpPr>
          <p:spPr>
            <a:xfrm>
              <a:off x="8587869" y="1996044"/>
              <a:ext cx="1097280" cy="548640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19050" cap="flat" cmpd="sng" algn="ctr">
              <a:solidFill>
                <a:srgbClr val="DE04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Machine Learning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8E3B8C5-90F3-E444-8A9D-EA9CD75E48C5}"/>
                </a:ext>
              </a:extLst>
            </p:cNvPr>
            <p:cNvGrpSpPr/>
            <p:nvPr/>
          </p:nvGrpSpPr>
          <p:grpSpPr>
            <a:xfrm>
              <a:off x="8865918" y="1198606"/>
              <a:ext cx="562975" cy="548640"/>
              <a:chOff x="818676" y="3015825"/>
              <a:chExt cx="562975" cy="548640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5B3D6D0C-E447-4E49-BDB3-42D613637D5B}"/>
                  </a:ext>
                </a:extLst>
              </p:cNvPr>
              <p:cNvSpPr/>
              <p:nvPr/>
            </p:nvSpPr>
            <p:spPr>
              <a:xfrm>
                <a:off x="824088" y="3015825"/>
                <a:ext cx="548640" cy="548640"/>
              </a:xfrm>
              <a:prstGeom prst="ellipse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9050" cap="flat" cmpd="sng" algn="ctr">
                <a:solidFill>
                  <a:srgbClr val="FF7E2E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844A950-0747-D246-A97F-F944D1734551}"/>
                  </a:ext>
                </a:extLst>
              </p:cNvPr>
              <p:cNvSpPr txBox="1"/>
              <p:nvPr/>
            </p:nvSpPr>
            <p:spPr>
              <a:xfrm>
                <a:off x="818676" y="3125105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Data</a:t>
                </a:r>
              </a:p>
            </p:txBody>
          </p:sp>
        </p:grp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58396057-8687-9646-BBDE-5509FC4A5B9C}"/>
                </a:ext>
              </a:extLst>
            </p:cNvPr>
            <p:cNvCxnSpPr>
              <a:cxnSpLocks/>
              <a:stCxn id="61" idx="4"/>
              <a:endCxn id="59" idx="0"/>
            </p:cNvCxnSpPr>
            <p:nvPr/>
          </p:nvCxnSpPr>
          <p:spPr>
            <a:xfrm flipH="1">
              <a:off x="9136509" y="1747246"/>
              <a:ext cx="9141" cy="248798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64" name="Right Arrow 63">
              <a:extLst>
                <a:ext uri="{FF2B5EF4-FFF2-40B4-BE49-F238E27FC236}">
                  <a16:creationId xmlns:a16="http://schemas.microsoft.com/office/drawing/2014/main" id="{0AB2B2C7-0A88-6A4F-ADC5-A88D26877A70}"/>
                </a:ext>
              </a:extLst>
            </p:cNvPr>
            <p:cNvSpPr/>
            <p:nvPr/>
          </p:nvSpPr>
          <p:spPr>
            <a:xfrm>
              <a:off x="8227995" y="2187740"/>
              <a:ext cx="228600" cy="137160"/>
            </a:xfrm>
            <a:prstGeom prst="rightArrow">
              <a:avLst/>
            </a:prstGeom>
            <a:gradFill rotWithShape="1">
              <a:gsLst>
                <a:gs pos="0">
                  <a:srgbClr val="018E41"/>
                </a:gs>
                <a:gs pos="100000">
                  <a:sysClr val="window" lastClr="FFFFFF"/>
                </a:gs>
              </a:gsLst>
              <a:lin ang="5400000" scaled="0"/>
            </a:gra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8E55B624-D5B0-D84A-AAAA-506CB9151B0F}"/>
                </a:ext>
              </a:extLst>
            </p:cNvPr>
            <p:cNvGrpSpPr/>
            <p:nvPr/>
          </p:nvGrpSpPr>
          <p:grpSpPr>
            <a:xfrm>
              <a:off x="7207346" y="1987798"/>
              <a:ext cx="914400" cy="548640"/>
              <a:chOff x="1110425" y="1466452"/>
              <a:chExt cx="914400" cy="548640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5B2B1A4B-2949-0043-9A5C-DB56D355903B}"/>
                  </a:ext>
                </a:extLst>
              </p:cNvPr>
              <p:cNvSpPr/>
              <p:nvPr/>
            </p:nvSpPr>
            <p:spPr>
              <a:xfrm>
                <a:off x="1110425" y="1466452"/>
                <a:ext cx="914400" cy="54864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FD7F75C-94B1-874D-9C4C-06887D8C2196}"/>
                  </a:ext>
                </a:extLst>
              </p:cNvPr>
              <p:cNvSpPr txBox="1"/>
              <p:nvPr/>
            </p:nvSpPr>
            <p:spPr>
              <a:xfrm>
                <a:off x="1225764" y="1573396"/>
                <a:ext cx="6719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Inputs</a:t>
                </a:r>
              </a:p>
            </p:txBody>
          </p:sp>
        </p:grpSp>
        <p:sp>
          <p:nvSpPr>
            <p:cNvPr id="72" name="Bent-Up Arrow 71">
              <a:extLst>
                <a:ext uri="{FF2B5EF4-FFF2-40B4-BE49-F238E27FC236}">
                  <a16:creationId xmlns:a16="http://schemas.microsoft.com/office/drawing/2014/main" id="{53113B0D-32E0-994C-AE03-3FE8A0EBF3F1}"/>
                </a:ext>
              </a:extLst>
            </p:cNvPr>
            <p:cNvSpPr/>
            <p:nvPr/>
          </p:nvSpPr>
          <p:spPr>
            <a:xfrm rot="5400000">
              <a:off x="7797032" y="2455588"/>
              <a:ext cx="548638" cy="850420"/>
            </a:xfrm>
            <a:prstGeom prst="bentUpArrow">
              <a:avLst>
                <a:gd name="adj1" fmla="val 8966"/>
                <a:gd name="adj2" fmla="val 9382"/>
                <a:gd name="adj3" fmla="val 12445"/>
              </a:avLst>
            </a:prstGeom>
            <a:gradFill rotWithShape="1">
              <a:gsLst>
                <a:gs pos="0">
                  <a:srgbClr val="018E41"/>
                </a:gs>
                <a:gs pos="100000">
                  <a:sysClr val="window" lastClr="FFFFFF"/>
                </a:gs>
              </a:gsLst>
              <a:lin ang="14100000" scaled="0"/>
            </a:gra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74E7F1B-4EC6-9E4B-A771-3E38637142EA}"/>
                </a:ext>
              </a:extLst>
            </p:cNvPr>
            <p:cNvSpPr/>
            <p:nvPr/>
          </p:nvSpPr>
          <p:spPr>
            <a:xfrm>
              <a:off x="8586477" y="2802549"/>
              <a:ext cx="1097280" cy="548640"/>
            </a:xfrm>
            <a:prstGeom prst="rect">
              <a:avLst/>
            </a:prstGeom>
            <a:solidFill>
              <a:srgbClr val="F1E5FF">
                <a:alpha val="6000"/>
              </a:srgbClr>
            </a:solidFill>
            <a:ln w="19050" cap="flat" cmpd="sng" algn="ctr">
              <a:solidFill>
                <a:srgbClr val="7030A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Physics Simulation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A05AF80-5029-3F4D-A548-6D0D2585CDC3}"/>
                </a:ext>
              </a:extLst>
            </p:cNvPr>
            <p:cNvCxnSpPr>
              <a:cxnSpLocks/>
              <a:endCxn id="75" idx="1"/>
            </p:cNvCxnSpPr>
            <p:nvPr/>
          </p:nvCxnSpPr>
          <p:spPr>
            <a:xfrm>
              <a:off x="9685149" y="2259854"/>
              <a:ext cx="282658" cy="10192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5" name="Diamond 74">
              <a:extLst>
                <a:ext uri="{FF2B5EF4-FFF2-40B4-BE49-F238E27FC236}">
                  <a16:creationId xmlns:a16="http://schemas.microsoft.com/office/drawing/2014/main" id="{C005F8C7-C608-F946-9600-B63F90F75356}"/>
                </a:ext>
              </a:extLst>
            </p:cNvPr>
            <p:cNvSpPr/>
            <p:nvPr/>
          </p:nvSpPr>
          <p:spPr>
            <a:xfrm>
              <a:off x="9967807" y="2192322"/>
              <a:ext cx="155448" cy="155448"/>
            </a:xfrm>
            <a:prstGeom prst="diamond">
              <a:avLst/>
            </a:prstGeom>
            <a:solidFill>
              <a:srgbClr val="FFF6C8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cxnSp>
          <p:nvCxnSpPr>
            <p:cNvPr id="76" name="Elbow Connector 75">
              <a:extLst>
                <a:ext uri="{FF2B5EF4-FFF2-40B4-BE49-F238E27FC236}">
                  <a16:creationId xmlns:a16="http://schemas.microsoft.com/office/drawing/2014/main" id="{9AB2E9BF-9B44-024D-8F02-9644E61ACB25}"/>
                </a:ext>
              </a:extLst>
            </p:cNvPr>
            <p:cNvCxnSpPr>
              <a:cxnSpLocks/>
              <a:stCxn id="73" idx="3"/>
              <a:endCxn id="75" idx="2"/>
            </p:cNvCxnSpPr>
            <p:nvPr/>
          </p:nvCxnSpPr>
          <p:spPr>
            <a:xfrm flipV="1">
              <a:off x="9683757" y="2347770"/>
              <a:ext cx="361774" cy="729099"/>
            </a:xfrm>
            <a:prstGeom prst="bentConnector2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9" name="Right Arrow 78">
              <a:extLst>
                <a:ext uri="{FF2B5EF4-FFF2-40B4-BE49-F238E27FC236}">
                  <a16:creationId xmlns:a16="http://schemas.microsoft.com/office/drawing/2014/main" id="{1FA03B29-14DE-8142-B41E-1E5C6BE9B2F9}"/>
                </a:ext>
              </a:extLst>
            </p:cNvPr>
            <p:cNvSpPr/>
            <p:nvPr/>
          </p:nvSpPr>
          <p:spPr>
            <a:xfrm>
              <a:off x="10166086" y="2185860"/>
              <a:ext cx="182880" cy="137160"/>
            </a:xfrm>
            <a:prstGeom prst="rightArrow">
              <a:avLst/>
            </a:prstGeom>
            <a:gradFill rotWithShape="1">
              <a:gsLst>
                <a:gs pos="0">
                  <a:srgbClr val="018E41"/>
                </a:gs>
                <a:gs pos="100000">
                  <a:sysClr val="window" lastClr="FFFFFF"/>
                </a:gs>
              </a:gsLst>
              <a:lin ang="5400000" scaled="0"/>
            </a:gra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963B6861-DF0F-F341-ACAD-7D4059CB9294}"/>
                </a:ext>
              </a:extLst>
            </p:cNvPr>
            <p:cNvGrpSpPr/>
            <p:nvPr/>
          </p:nvGrpSpPr>
          <p:grpSpPr>
            <a:xfrm>
              <a:off x="10427658" y="1991450"/>
              <a:ext cx="1095948" cy="548640"/>
              <a:chOff x="3804767" y="3334886"/>
              <a:chExt cx="1095948" cy="548640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EC511CA0-B377-FD46-A726-649E296C9C32}"/>
                  </a:ext>
                </a:extLst>
              </p:cNvPr>
              <p:cNvSpPr/>
              <p:nvPr/>
            </p:nvSpPr>
            <p:spPr>
              <a:xfrm>
                <a:off x="3804767" y="3334886"/>
                <a:ext cx="914400" cy="54864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B05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12270DB-21DE-9941-BC69-D0F551D55C47}"/>
                  </a:ext>
                </a:extLst>
              </p:cNvPr>
              <p:cNvSpPr txBox="1"/>
              <p:nvPr/>
            </p:nvSpPr>
            <p:spPr>
              <a:xfrm>
                <a:off x="3868750" y="3471888"/>
                <a:ext cx="1031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Outputs</a:t>
                </a:r>
              </a:p>
            </p:txBody>
          </p:sp>
        </p:grpSp>
      </p:grpSp>
      <p:sp>
        <p:nvSpPr>
          <p:cNvPr id="85" name="Freeform 84">
            <a:extLst>
              <a:ext uri="{FF2B5EF4-FFF2-40B4-BE49-F238E27FC236}">
                <a16:creationId xmlns:a16="http://schemas.microsoft.com/office/drawing/2014/main" id="{3B2CB526-A6BB-074E-B18B-281E0D481BF7}"/>
              </a:ext>
            </a:extLst>
          </p:cNvPr>
          <p:cNvSpPr/>
          <p:nvPr/>
        </p:nvSpPr>
        <p:spPr>
          <a:xfrm>
            <a:off x="2609088" y="2633472"/>
            <a:ext cx="902208" cy="451104"/>
          </a:xfrm>
          <a:custGeom>
            <a:avLst/>
            <a:gdLst>
              <a:gd name="connsiteX0" fmla="*/ 0 w 902208"/>
              <a:gd name="connsiteY0" fmla="*/ 0 h 451104"/>
              <a:gd name="connsiteX1" fmla="*/ 170688 w 902208"/>
              <a:gd name="connsiteY1" fmla="*/ 170688 h 451104"/>
              <a:gd name="connsiteX2" fmla="*/ 560832 w 902208"/>
              <a:gd name="connsiteY2" fmla="*/ 365760 h 451104"/>
              <a:gd name="connsiteX3" fmla="*/ 902208 w 902208"/>
              <a:gd name="connsiteY3" fmla="*/ 451104 h 45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2208" h="451104">
                <a:moveTo>
                  <a:pt x="0" y="0"/>
                </a:moveTo>
                <a:cubicBezTo>
                  <a:pt x="38608" y="54864"/>
                  <a:pt x="77216" y="109728"/>
                  <a:pt x="170688" y="170688"/>
                </a:cubicBezTo>
                <a:cubicBezTo>
                  <a:pt x="264160" y="231648"/>
                  <a:pt x="438912" y="319024"/>
                  <a:pt x="560832" y="365760"/>
                </a:cubicBezTo>
                <a:cubicBezTo>
                  <a:pt x="682752" y="412496"/>
                  <a:pt x="792480" y="431800"/>
                  <a:pt x="902208" y="45110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D3C0E73D-EC1A-D844-813A-40A87FE2DC9B}"/>
              </a:ext>
            </a:extLst>
          </p:cNvPr>
          <p:cNvSpPr/>
          <p:nvPr/>
        </p:nvSpPr>
        <p:spPr>
          <a:xfrm>
            <a:off x="4279392" y="2633472"/>
            <a:ext cx="950976" cy="451104"/>
          </a:xfrm>
          <a:custGeom>
            <a:avLst/>
            <a:gdLst>
              <a:gd name="connsiteX0" fmla="*/ 950976 w 950976"/>
              <a:gd name="connsiteY0" fmla="*/ 0 h 451104"/>
              <a:gd name="connsiteX1" fmla="*/ 682752 w 950976"/>
              <a:gd name="connsiteY1" fmla="*/ 195072 h 451104"/>
              <a:gd name="connsiteX2" fmla="*/ 207264 w 950976"/>
              <a:gd name="connsiteY2" fmla="*/ 402336 h 451104"/>
              <a:gd name="connsiteX3" fmla="*/ 0 w 950976"/>
              <a:gd name="connsiteY3" fmla="*/ 451104 h 45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976" h="451104">
                <a:moveTo>
                  <a:pt x="950976" y="0"/>
                </a:moveTo>
                <a:cubicBezTo>
                  <a:pt x="878840" y="64008"/>
                  <a:pt x="806704" y="128016"/>
                  <a:pt x="682752" y="195072"/>
                </a:cubicBezTo>
                <a:cubicBezTo>
                  <a:pt x="558800" y="262128"/>
                  <a:pt x="321056" y="359664"/>
                  <a:pt x="207264" y="402336"/>
                </a:cubicBezTo>
                <a:cubicBezTo>
                  <a:pt x="93472" y="445008"/>
                  <a:pt x="46736" y="448056"/>
                  <a:pt x="0" y="45110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44DDF04-075D-E544-A1EE-DC59C6C3F4AC}"/>
              </a:ext>
            </a:extLst>
          </p:cNvPr>
          <p:cNvSpPr txBox="1"/>
          <p:nvPr/>
        </p:nvSpPr>
        <p:spPr>
          <a:xfrm>
            <a:off x="727609" y="1257407"/>
            <a:ext cx="5680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Replace</a:t>
            </a:r>
            <a:r>
              <a:rPr lang="en-US" sz="1600" dirty="0"/>
              <a:t> expensive high-fidelity model with fast low-fidelity model for more efficient (but biased) UQ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DFCFD37-E0A8-AF46-AD37-7BE4A277603B}"/>
              </a:ext>
            </a:extLst>
          </p:cNvPr>
          <p:cNvSpPr txBox="1"/>
          <p:nvPr/>
        </p:nvSpPr>
        <p:spPr>
          <a:xfrm>
            <a:off x="6469191" y="1276290"/>
            <a:ext cx="530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Combine</a:t>
            </a:r>
            <a:r>
              <a:rPr lang="en-US" sz="1600" dirty="0"/>
              <a:t> high-fidelity and low-fidelity model predictions for </a:t>
            </a:r>
            <a:r>
              <a:rPr lang="en-US" sz="1600" i="1" dirty="0"/>
              <a:t>accurate</a:t>
            </a:r>
            <a:r>
              <a:rPr lang="en-US" sz="1600" dirty="0"/>
              <a:t> &amp; </a:t>
            </a:r>
            <a:r>
              <a:rPr lang="en-US" sz="1600" i="1" dirty="0"/>
              <a:t>efficient </a:t>
            </a:r>
            <a:r>
              <a:rPr lang="en-US" sz="1600" dirty="0"/>
              <a:t>UQ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579827C-03C2-6D44-B082-136ACE19D6AD}"/>
              </a:ext>
            </a:extLst>
          </p:cNvPr>
          <p:cNvSpPr/>
          <p:nvPr/>
        </p:nvSpPr>
        <p:spPr>
          <a:xfrm>
            <a:off x="1842121" y="1886388"/>
            <a:ext cx="4128122" cy="71553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501F5AA-A783-DD46-829B-8E1E3060C2DB}"/>
              </a:ext>
            </a:extLst>
          </p:cNvPr>
          <p:cNvSpPr/>
          <p:nvPr/>
        </p:nvSpPr>
        <p:spPr>
          <a:xfrm>
            <a:off x="2064504" y="2635135"/>
            <a:ext cx="1495815" cy="71553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527446B-03B9-2C4C-97DD-94C3F816A6C9}"/>
              </a:ext>
            </a:extLst>
          </p:cNvPr>
          <p:cNvSpPr/>
          <p:nvPr/>
        </p:nvSpPr>
        <p:spPr>
          <a:xfrm>
            <a:off x="4254162" y="2632462"/>
            <a:ext cx="1495815" cy="71553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6954ED91-0E78-9343-8AB2-8BD15418D635}"/>
              </a:ext>
            </a:extLst>
          </p:cNvPr>
          <p:cNvSpPr txBox="1">
            <a:spLocks/>
          </p:cNvSpPr>
          <p:nvPr/>
        </p:nvSpPr>
        <p:spPr>
          <a:xfrm>
            <a:off x="1004476" y="4669533"/>
            <a:ext cx="8881193" cy="19805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err="1"/>
              <a:t>Multifidelity</a:t>
            </a:r>
            <a:r>
              <a:rPr lang="en-US" sz="2400" b="1" dirty="0"/>
              <a:t> methods vs. other advanced UQ methods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Relatively straightforward extension of a commonly used approach (surrogate modeling)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Generally perform well for high dimensional problems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Lend themselves to a hierarchical UQ analysis: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Surrogate model based-analysis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/>
              <a:t>Multifidelity</a:t>
            </a:r>
            <a:r>
              <a:rPr lang="en-US" sz="2000" dirty="0"/>
              <a:t> analysis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High-fidelity analysis</a:t>
            </a:r>
          </a:p>
          <a:p>
            <a:pPr lvl="1"/>
            <a:endParaRPr lang="en-US" dirty="0"/>
          </a:p>
        </p:txBody>
      </p:sp>
      <p:sp>
        <p:nvSpPr>
          <p:cNvPr id="101" name="Down Arrow 100">
            <a:extLst>
              <a:ext uri="{FF2B5EF4-FFF2-40B4-BE49-F238E27FC236}">
                <a16:creationId xmlns:a16="http://schemas.microsoft.com/office/drawing/2014/main" id="{114DAEFC-B92E-9742-BB49-837065681D89}"/>
              </a:ext>
            </a:extLst>
          </p:cNvPr>
          <p:cNvSpPr/>
          <p:nvPr/>
        </p:nvSpPr>
        <p:spPr>
          <a:xfrm>
            <a:off x="5176114" y="5910368"/>
            <a:ext cx="206794" cy="7473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4259D1-E546-864F-ACF8-9D1784A18F62}"/>
              </a:ext>
            </a:extLst>
          </p:cNvPr>
          <p:cNvSpPr txBox="1"/>
          <p:nvPr/>
        </p:nvSpPr>
        <p:spPr>
          <a:xfrm>
            <a:off x="5193123" y="5989221"/>
            <a:ext cx="1765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Increasing rigor &amp; analysis time</a:t>
            </a:r>
          </a:p>
        </p:txBody>
      </p:sp>
    </p:spTree>
    <p:extLst>
      <p:ext uri="{BB962C8B-B14F-4D97-AF65-F5344CB8AC3E}">
        <p14:creationId xmlns:p14="http://schemas.microsoft.com/office/powerpoint/2010/main" val="426966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1" grpId="0" animBg="1"/>
      <p:bldP spid="42" grpId="0" animBg="1"/>
      <p:bldP spid="56" grpId="0"/>
      <p:bldP spid="85" grpId="0" animBg="1"/>
      <p:bldP spid="87" grpId="0" animBg="1"/>
      <p:bldP spid="91" grpId="0"/>
      <p:bldP spid="92" grpId="0" animBg="1"/>
      <p:bldP spid="93" grpId="0" animBg="1"/>
      <p:bldP spid="94" grpId="0" animBg="1"/>
      <p:bldP spid="96" grpId="0"/>
      <p:bldP spid="101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0CE2C-6DEE-284E-B44E-4D5075CE1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0426"/>
            <a:ext cx="10515600" cy="1325563"/>
          </a:xfrm>
        </p:spPr>
        <p:txBody>
          <a:bodyPr/>
          <a:lstStyle/>
          <a:p>
            <a:r>
              <a:rPr lang="en-US" dirty="0" err="1"/>
              <a:t>Multifidelity</a:t>
            </a:r>
            <a:r>
              <a:rPr lang="en-US" dirty="0"/>
              <a:t> Importance Sampling (MFIS)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7D324-E4A3-3C4C-BFD2-18AFA4FE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9</a:t>
            </a:fld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F0BA2C9-F0F9-6244-B6BC-5D3FFB3CBA6B}"/>
              </a:ext>
            </a:extLst>
          </p:cNvPr>
          <p:cNvGrpSpPr/>
          <p:nvPr/>
        </p:nvGrpSpPr>
        <p:grpSpPr>
          <a:xfrm>
            <a:off x="7098790" y="1238737"/>
            <a:ext cx="1842011" cy="1693841"/>
            <a:chOff x="6482852" y="819993"/>
            <a:chExt cx="1842011" cy="169384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2991579-C0C8-8742-87BA-A742BC9F234E}"/>
                </a:ext>
              </a:extLst>
            </p:cNvPr>
            <p:cNvGrpSpPr/>
            <p:nvPr/>
          </p:nvGrpSpPr>
          <p:grpSpPr>
            <a:xfrm>
              <a:off x="6770468" y="1112396"/>
              <a:ext cx="1554395" cy="1155425"/>
              <a:chOff x="10075792" y="1170363"/>
              <a:chExt cx="2098792" cy="1356244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98D14647-8AE8-E24D-815E-D6B636D7A9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075792" y="1170363"/>
                <a:ext cx="35" cy="1356242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13EB6772-7E4A-1D48-BB00-B86D9DBA73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75792" y="2526605"/>
                <a:ext cx="2098792" cy="2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4E18D51-E406-7447-9EC7-E0CD52412D2A}"/>
                </a:ext>
              </a:extLst>
            </p:cNvPr>
            <p:cNvSpPr txBox="1"/>
            <p:nvPr/>
          </p:nvSpPr>
          <p:spPr>
            <a:xfrm>
              <a:off x="7197052" y="2236835"/>
              <a:ext cx="6303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Output</a:t>
              </a: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A6FA294-BBA8-B648-A770-7DEF2D017AD2}"/>
                </a:ext>
              </a:extLst>
            </p:cNvPr>
            <p:cNvSpPr/>
            <p:nvPr/>
          </p:nvSpPr>
          <p:spPr>
            <a:xfrm rot="21540000">
              <a:off x="6819063" y="1411206"/>
              <a:ext cx="1253913" cy="855370"/>
            </a:xfrm>
            <a:custGeom>
              <a:avLst/>
              <a:gdLst>
                <a:gd name="connsiteX0" fmla="*/ 0 w 1549831"/>
                <a:gd name="connsiteY0" fmla="*/ 684281 h 699780"/>
                <a:gd name="connsiteX1" fmla="*/ 139485 w 1549831"/>
                <a:gd name="connsiteY1" fmla="*/ 374315 h 699780"/>
                <a:gd name="connsiteX2" fmla="*/ 263471 w 1549831"/>
                <a:gd name="connsiteY2" fmla="*/ 141841 h 699780"/>
                <a:gd name="connsiteX3" fmla="*/ 480448 w 1549831"/>
                <a:gd name="connsiteY3" fmla="*/ 2356 h 699780"/>
                <a:gd name="connsiteX4" fmla="*/ 697424 w 1549831"/>
                <a:gd name="connsiteY4" fmla="*/ 79848 h 699780"/>
                <a:gd name="connsiteX5" fmla="*/ 867905 w 1549831"/>
                <a:gd name="connsiteY5" fmla="*/ 389814 h 699780"/>
                <a:gd name="connsiteX6" fmla="*/ 1239865 w 1549831"/>
                <a:gd name="connsiteY6" fmla="*/ 606790 h 699780"/>
                <a:gd name="connsiteX7" fmla="*/ 1270861 w 1549831"/>
                <a:gd name="connsiteY7" fmla="*/ 622288 h 699780"/>
                <a:gd name="connsiteX8" fmla="*/ 1549831 w 1549831"/>
                <a:gd name="connsiteY8" fmla="*/ 699780 h 69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9831" h="699780">
                  <a:moveTo>
                    <a:pt x="0" y="684281"/>
                  </a:moveTo>
                  <a:cubicBezTo>
                    <a:pt x="47786" y="574501"/>
                    <a:pt x="95573" y="464722"/>
                    <a:pt x="139485" y="374315"/>
                  </a:cubicBezTo>
                  <a:cubicBezTo>
                    <a:pt x="183397" y="283908"/>
                    <a:pt x="206644" y="203834"/>
                    <a:pt x="263471" y="141841"/>
                  </a:cubicBezTo>
                  <a:cubicBezTo>
                    <a:pt x="320298" y="79848"/>
                    <a:pt x="408123" y="12688"/>
                    <a:pt x="480448" y="2356"/>
                  </a:cubicBezTo>
                  <a:cubicBezTo>
                    <a:pt x="552774" y="-7976"/>
                    <a:pt x="632848" y="15272"/>
                    <a:pt x="697424" y="79848"/>
                  </a:cubicBezTo>
                  <a:cubicBezTo>
                    <a:pt x="762000" y="144424"/>
                    <a:pt x="777498" y="301990"/>
                    <a:pt x="867905" y="389814"/>
                  </a:cubicBezTo>
                  <a:cubicBezTo>
                    <a:pt x="958312" y="477638"/>
                    <a:pt x="1172706" y="568044"/>
                    <a:pt x="1239865" y="606790"/>
                  </a:cubicBezTo>
                  <a:cubicBezTo>
                    <a:pt x="1307024" y="645536"/>
                    <a:pt x="1219200" y="606790"/>
                    <a:pt x="1270861" y="622288"/>
                  </a:cubicBezTo>
                  <a:cubicBezTo>
                    <a:pt x="1322522" y="637786"/>
                    <a:pt x="1436176" y="668783"/>
                    <a:pt x="1549831" y="699780"/>
                  </a:cubicBezTo>
                </a:path>
              </a:pathLst>
            </a:custGeom>
            <a:pattFill prst="ltUpDiag">
              <a:fgClr>
                <a:schemeClr val="accent1">
                  <a:lumMod val="75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68A5D57-2C48-3A43-BE37-9E6E4F61DC75}"/>
                </a:ext>
              </a:extLst>
            </p:cNvPr>
            <p:cNvSpPr/>
            <p:nvPr/>
          </p:nvSpPr>
          <p:spPr>
            <a:xfrm>
              <a:off x="7868553" y="2182210"/>
              <a:ext cx="209045" cy="82343"/>
            </a:xfrm>
            <a:custGeom>
              <a:avLst/>
              <a:gdLst>
                <a:gd name="connsiteX0" fmla="*/ 3175 w 241300"/>
                <a:gd name="connsiteY0" fmla="*/ 0 h 82550"/>
                <a:gd name="connsiteX1" fmla="*/ 0 w 241300"/>
                <a:gd name="connsiteY1" fmla="*/ 79375 h 82550"/>
                <a:gd name="connsiteX2" fmla="*/ 241300 w 241300"/>
                <a:gd name="connsiteY2" fmla="*/ 82550 h 82550"/>
                <a:gd name="connsiteX3" fmla="*/ 3175 w 241300"/>
                <a:gd name="connsiteY3" fmla="*/ 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300" h="82550">
                  <a:moveTo>
                    <a:pt x="3175" y="0"/>
                  </a:moveTo>
                  <a:lnTo>
                    <a:pt x="0" y="79375"/>
                  </a:lnTo>
                  <a:lnTo>
                    <a:pt x="241300" y="82550"/>
                  </a:lnTo>
                  <a:lnTo>
                    <a:pt x="3175" y="0"/>
                  </a:lnTo>
                  <a:close/>
                </a:path>
              </a:pathLst>
            </a:custGeom>
            <a:solidFill>
              <a:srgbClr val="FF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93F659-C2A4-6A4D-B504-B06EAF71B04A}"/>
                </a:ext>
              </a:extLst>
            </p:cNvPr>
            <p:cNvSpPr txBox="1"/>
            <p:nvPr/>
          </p:nvSpPr>
          <p:spPr>
            <a:xfrm>
              <a:off x="7512202" y="819993"/>
              <a:ext cx="7298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</a:rPr>
                <a:t>Failure Threshold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9622A7E-2251-5946-9D4D-0F9142ACC3A3}"/>
                </a:ext>
              </a:extLst>
            </p:cNvPr>
            <p:cNvSpPr txBox="1"/>
            <p:nvPr/>
          </p:nvSpPr>
          <p:spPr>
            <a:xfrm rot="16200000">
              <a:off x="6079447" y="1459871"/>
              <a:ext cx="1083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Probability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ED68177-442F-8C40-BC0C-83A26CB70F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61199" y="1174484"/>
              <a:ext cx="0" cy="1084043"/>
            </a:xfrm>
            <a:prstGeom prst="line">
              <a:avLst/>
            </a:prstGeom>
            <a:ln w="158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379234A-120B-D041-93EE-C541070DA2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0125" y="3600131"/>
                <a:ext cx="10752882" cy="30896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i="1" dirty="0"/>
                  <a:t>Monte Carlo (MC) simulation </a:t>
                </a:r>
                <a:r>
                  <a:rPr lang="en-US" dirty="0"/>
                  <a:t>can require a huge number of samples to estimate reliability since the probability of failure is generally a rare event</a:t>
                </a:r>
              </a:p>
              <a:p>
                <a:pPr lvl="1"/>
                <a:r>
                  <a:rPr lang="en-US" dirty="0"/>
                  <a:t>Rule of thumb: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dirty="0"/>
                  <a:t>10 failed samples for accurate estimate (e.g., 10M total for prob. of failure = 10</a:t>
                </a:r>
                <a:r>
                  <a:rPr lang="en-US" baseline="30000" dirty="0"/>
                  <a:t>-6</a:t>
                </a:r>
                <a:r>
                  <a:rPr lang="en-US" dirty="0"/>
                  <a:t>)</a:t>
                </a:r>
              </a:p>
              <a:p>
                <a:r>
                  <a:rPr lang="en-US" i="1" dirty="0"/>
                  <a:t>Importance sampling (IS) </a:t>
                </a:r>
                <a:r>
                  <a:rPr lang="en-US" dirty="0"/>
                  <a:t>leverages an alternate (“biasing”) input distribution designed to produce more failures; then reweights the samples to maintain unbiased estimator</a:t>
                </a:r>
              </a:p>
              <a:p>
                <a:pPr lvl="1"/>
                <a:r>
                  <a:rPr lang="en-US" dirty="0"/>
                  <a:t>But it can be challenging to construct an effective biasing distribution, especially in high dimensions</a:t>
                </a:r>
              </a:p>
              <a:p>
                <a:r>
                  <a:rPr lang="en-US" dirty="0" err="1"/>
                  <a:t>Multifidelity</a:t>
                </a:r>
                <a:r>
                  <a:rPr lang="en-US" dirty="0"/>
                  <a:t> IS (MFIS) constructs a bias distribution using a surrogate model for </a:t>
                </a:r>
                <a:r>
                  <a:rPr lang="en-US" i="1" dirty="0"/>
                  <a:t>efficiency</a:t>
                </a:r>
                <a:r>
                  <a:rPr lang="en-US" dirty="0"/>
                  <a:t> then estimates reliability using the high-fidelity model for </a:t>
                </a:r>
                <a:r>
                  <a:rPr lang="en-US" i="1" dirty="0"/>
                  <a:t>unbiasedness </a:t>
                </a:r>
              </a:p>
              <a:p>
                <a:pPr lvl="1"/>
                <a:r>
                  <a:rPr lang="en-US" i="1" dirty="0"/>
                  <a:t>As long as the surrogate model is accurate at/near the failure region</a:t>
                </a:r>
                <a:r>
                  <a:rPr lang="en-US" dirty="0"/>
                  <a:t>, significant performance gains are possible versus MC  </a:t>
                </a:r>
              </a:p>
            </p:txBody>
          </p:sp>
        </mc:Choice>
        <mc:Fallback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379234A-120B-D041-93EE-C541070DA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25" y="3600131"/>
                <a:ext cx="10752882" cy="3089671"/>
              </a:xfrm>
              <a:prstGeom prst="rect">
                <a:avLst/>
              </a:prstGeom>
              <a:blipFill>
                <a:blip r:embed="rId2"/>
                <a:stretch>
                  <a:fillRect l="-708" t="-40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23268B1A-5757-034A-AA57-C1029522EBE5}"/>
              </a:ext>
            </a:extLst>
          </p:cNvPr>
          <p:cNvGrpSpPr/>
          <p:nvPr/>
        </p:nvGrpSpPr>
        <p:grpSpPr>
          <a:xfrm>
            <a:off x="3429443" y="1124181"/>
            <a:ext cx="1360349" cy="1114460"/>
            <a:chOff x="4866795" y="2655162"/>
            <a:chExt cx="1360349" cy="111446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A495B61-6490-4344-A093-AEE9C0705DC9}"/>
                </a:ext>
              </a:extLst>
            </p:cNvPr>
            <p:cNvGrpSpPr/>
            <p:nvPr/>
          </p:nvGrpSpPr>
          <p:grpSpPr>
            <a:xfrm>
              <a:off x="5029788" y="2836754"/>
              <a:ext cx="1197356" cy="932868"/>
              <a:chOff x="4573339" y="1104929"/>
              <a:chExt cx="1616704" cy="1095008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AF42F6B9-0D2A-4246-809F-72F792D19584}"/>
                  </a:ext>
                </a:extLst>
              </p:cNvPr>
              <p:cNvGrpSpPr/>
              <p:nvPr/>
            </p:nvGrpSpPr>
            <p:grpSpPr>
              <a:xfrm>
                <a:off x="4830381" y="1104929"/>
                <a:ext cx="1182594" cy="858664"/>
                <a:chOff x="8017255" y="3907083"/>
                <a:chExt cx="1887063" cy="1370289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B9E7F095-2F18-A74E-975E-38A2F25A3006}"/>
                    </a:ext>
                  </a:extLst>
                </p:cNvPr>
                <p:cNvGrpSpPr/>
                <p:nvPr/>
              </p:nvGrpSpPr>
              <p:grpSpPr>
                <a:xfrm>
                  <a:off x="8017255" y="3907083"/>
                  <a:ext cx="1887063" cy="1370289"/>
                  <a:chOff x="8017255" y="3907083"/>
                  <a:chExt cx="1887063" cy="1370289"/>
                </a:xfrm>
              </p:grpSpPr>
              <p:cxnSp>
                <p:nvCxnSpPr>
                  <p:cNvPr id="49" name="Straight Arrow Connector 48">
                    <a:extLst>
                      <a:ext uri="{FF2B5EF4-FFF2-40B4-BE49-F238E27FC236}">
                        <a16:creationId xmlns:a16="http://schemas.microsoft.com/office/drawing/2014/main" id="{F8D6A56C-7B1F-7E43-B2CC-9583917897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772" y="3907083"/>
                    <a:ext cx="0" cy="1370289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Arrow Connector 49">
                    <a:extLst>
                      <a:ext uri="{FF2B5EF4-FFF2-40B4-BE49-F238E27FC236}">
                        <a16:creationId xmlns:a16="http://schemas.microsoft.com/office/drawing/2014/main" id="{C3641861-BC9A-5D45-AFD0-7DADDBDA40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64763"/>
                    <a:ext cx="1887063" cy="0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965610D2-CD34-CD45-B78C-08BBCB7034C5}"/>
                    </a:ext>
                  </a:extLst>
                </p:cNvPr>
                <p:cNvSpPr/>
                <p:nvPr/>
              </p:nvSpPr>
              <p:spPr>
                <a:xfrm flipH="1">
                  <a:off x="8151273" y="4030400"/>
                  <a:ext cx="1389298" cy="1209174"/>
                </a:xfrm>
                <a:custGeom>
                  <a:avLst/>
                  <a:gdLst>
                    <a:gd name="connsiteX0" fmla="*/ 0 w 556054"/>
                    <a:gd name="connsiteY0" fmla="*/ 475293 h 475293"/>
                    <a:gd name="connsiteX1" fmla="*/ 61784 w 556054"/>
                    <a:gd name="connsiteY1" fmla="*/ 154018 h 475293"/>
                    <a:gd name="connsiteX2" fmla="*/ 86497 w 556054"/>
                    <a:gd name="connsiteY2" fmla="*/ 30450 h 475293"/>
                    <a:gd name="connsiteX3" fmla="*/ 148281 w 556054"/>
                    <a:gd name="connsiteY3" fmla="*/ 5737 h 475293"/>
                    <a:gd name="connsiteX4" fmla="*/ 222421 w 556054"/>
                    <a:gd name="connsiteY4" fmla="*/ 116947 h 475293"/>
                    <a:gd name="connsiteX5" fmla="*/ 259492 w 556054"/>
                    <a:gd name="connsiteY5" fmla="*/ 327012 h 475293"/>
                    <a:gd name="connsiteX6" fmla="*/ 556054 w 556054"/>
                    <a:gd name="connsiteY6" fmla="*/ 475293 h 475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054" h="475293">
                      <a:moveTo>
                        <a:pt x="0" y="475293"/>
                      </a:moveTo>
                      <a:cubicBezTo>
                        <a:pt x="23684" y="351725"/>
                        <a:pt x="47368" y="228158"/>
                        <a:pt x="61784" y="154018"/>
                      </a:cubicBezTo>
                      <a:cubicBezTo>
                        <a:pt x="76200" y="79878"/>
                        <a:pt x="72081" y="55163"/>
                        <a:pt x="86497" y="30450"/>
                      </a:cubicBezTo>
                      <a:cubicBezTo>
                        <a:pt x="100913" y="5736"/>
                        <a:pt x="125627" y="-8679"/>
                        <a:pt x="148281" y="5737"/>
                      </a:cubicBezTo>
                      <a:cubicBezTo>
                        <a:pt x="170935" y="20153"/>
                        <a:pt x="203886" y="63401"/>
                        <a:pt x="222421" y="116947"/>
                      </a:cubicBezTo>
                      <a:cubicBezTo>
                        <a:pt x="240956" y="170493"/>
                        <a:pt x="203887" y="267288"/>
                        <a:pt x="259492" y="327012"/>
                      </a:cubicBezTo>
                      <a:cubicBezTo>
                        <a:pt x="315097" y="386736"/>
                        <a:pt x="435575" y="431014"/>
                        <a:pt x="556054" y="475293"/>
                      </a:cubicBezTo>
                    </a:path>
                  </a:pathLst>
                </a:custGeom>
                <a:solidFill>
                  <a:schemeClr val="accent2">
                    <a:lumMod val="20000"/>
                    <a:lumOff val="80000"/>
                    <a:alpha val="51000"/>
                  </a:schemeClr>
                </a:solid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45" name="TextBox 40">
                <a:extLst>
                  <a:ext uri="{FF2B5EF4-FFF2-40B4-BE49-F238E27FC236}">
                    <a16:creationId xmlns:a16="http://schemas.microsoft.com/office/drawing/2014/main" id="{8E2E7E06-DE45-F34F-8FDF-E52D66B44403}"/>
                  </a:ext>
                </a:extLst>
              </p:cNvPr>
              <p:cNvSpPr txBox="1"/>
              <p:nvPr/>
            </p:nvSpPr>
            <p:spPr>
              <a:xfrm>
                <a:off x="4573339" y="1910921"/>
                <a:ext cx="1616704" cy="289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dirty="0"/>
                  <a:t>Strength</a:t>
                </a:r>
              </a:p>
            </p:txBody>
          </p:sp>
        </p:grpSp>
        <p:sp>
          <p:nvSpPr>
            <p:cNvPr id="61" name="TextBox 40">
              <a:extLst>
                <a:ext uri="{FF2B5EF4-FFF2-40B4-BE49-F238E27FC236}">
                  <a16:creationId xmlns:a16="http://schemas.microsoft.com/office/drawing/2014/main" id="{BCC22804-00A5-BC47-A863-1BFF132E640E}"/>
                </a:ext>
              </a:extLst>
            </p:cNvPr>
            <p:cNvSpPr txBox="1"/>
            <p:nvPr/>
          </p:nvSpPr>
          <p:spPr>
            <a:xfrm rot="16200000">
              <a:off x="4472462" y="3049495"/>
              <a:ext cx="10348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dirty="0"/>
                <a:t>Probability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1537CE0-0B24-1B4E-B013-708EFE33AA73}"/>
              </a:ext>
            </a:extLst>
          </p:cNvPr>
          <p:cNvGrpSpPr/>
          <p:nvPr/>
        </p:nvGrpSpPr>
        <p:grpSpPr>
          <a:xfrm>
            <a:off x="3502415" y="2295238"/>
            <a:ext cx="1289601" cy="1034887"/>
            <a:chOff x="4321197" y="3173788"/>
            <a:chExt cx="1289601" cy="1034887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28EFCAC-A43D-3B4E-8989-216B1E95032D}"/>
                </a:ext>
              </a:extLst>
            </p:cNvPr>
            <p:cNvGrpSpPr/>
            <p:nvPr/>
          </p:nvGrpSpPr>
          <p:grpSpPr>
            <a:xfrm>
              <a:off x="4321197" y="3173788"/>
              <a:ext cx="1289601" cy="1034887"/>
              <a:chOff x="4943893" y="2776742"/>
              <a:chExt cx="1289601" cy="1034887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45ED18B2-3494-5843-AB20-528F2A0A4791}"/>
                  </a:ext>
                </a:extLst>
              </p:cNvPr>
              <p:cNvGrpSpPr/>
              <p:nvPr/>
            </p:nvGrpSpPr>
            <p:grpSpPr>
              <a:xfrm>
                <a:off x="5036138" y="2830573"/>
                <a:ext cx="1197356" cy="943504"/>
                <a:chOff x="4581913" y="1097672"/>
                <a:chExt cx="1616704" cy="1107489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EBE2CBC4-756A-9944-B936-A4E136CD080F}"/>
                    </a:ext>
                  </a:extLst>
                </p:cNvPr>
                <p:cNvGrpSpPr/>
                <p:nvPr/>
              </p:nvGrpSpPr>
              <p:grpSpPr>
                <a:xfrm>
                  <a:off x="4830380" y="1097672"/>
                  <a:ext cx="1182593" cy="858661"/>
                  <a:chOff x="8017255" y="3895495"/>
                  <a:chExt cx="1887063" cy="1370282"/>
                </a:xfrm>
              </p:grpSpPr>
              <p:cxnSp>
                <p:nvCxnSpPr>
                  <p:cNvPr id="70" name="Straight Arrow Connector 69">
                    <a:extLst>
                      <a:ext uri="{FF2B5EF4-FFF2-40B4-BE49-F238E27FC236}">
                        <a16:creationId xmlns:a16="http://schemas.microsoft.com/office/drawing/2014/main" id="{050A7FCB-0F11-7448-A1F3-85E8125268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772" y="3895495"/>
                    <a:ext cx="0" cy="1370282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Arrow Connector 70">
                    <a:extLst>
                      <a:ext uri="{FF2B5EF4-FFF2-40B4-BE49-F238E27FC236}">
                        <a16:creationId xmlns:a16="http://schemas.microsoft.com/office/drawing/2014/main" id="{9696295A-F532-4C47-8658-117C66373C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64763"/>
                    <a:ext cx="1887063" cy="0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7" name="TextBox 40">
                  <a:extLst>
                    <a:ext uri="{FF2B5EF4-FFF2-40B4-BE49-F238E27FC236}">
                      <a16:creationId xmlns:a16="http://schemas.microsoft.com/office/drawing/2014/main" id="{99BD6786-B122-8C40-A4D4-C88284633FF7}"/>
                    </a:ext>
                  </a:extLst>
                </p:cNvPr>
                <p:cNvSpPr txBox="1"/>
                <p:nvPr/>
              </p:nvSpPr>
              <p:spPr>
                <a:xfrm>
                  <a:off x="4581913" y="1916146"/>
                  <a:ext cx="1616704" cy="2890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000" dirty="0"/>
                    <a:t>Load</a:t>
                  </a:r>
                </a:p>
              </p:txBody>
            </p:sp>
          </p:grpSp>
          <p:sp>
            <p:nvSpPr>
              <p:cNvPr id="65" name="TextBox 40">
                <a:extLst>
                  <a:ext uri="{FF2B5EF4-FFF2-40B4-BE49-F238E27FC236}">
                    <a16:creationId xmlns:a16="http://schemas.microsoft.com/office/drawing/2014/main" id="{FCB042DE-18D1-CF43-82EE-CC6BE006F33E}"/>
                  </a:ext>
                </a:extLst>
              </p:cNvPr>
              <p:cNvSpPr txBox="1"/>
              <p:nvPr/>
            </p:nvSpPr>
            <p:spPr>
              <a:xfrm rot="16200000">
                <a:off x="4549560" y="3171075"/>
                <a:ext cx="10348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dirty="0"/>
                  <a:t>Probability</a:t>
                </a:r>
              </a:p>
            </p:txBody>
          </p:sp>
        </p:grp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A78503A5-C09C-B04A-AD24-AB14D5A09550}"/>
                </a:ext>
              </a:extLst>
            </p:cNvPr>
            <p:cNvSpPr/>
            <p:nvPr/>
          </p:nvSpPr>
          <p:spPr>
            <a:xfrm>
              <a:off x="4656427" y="3326384"/>
              <a:ext cx="607711" cy="631253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sp>
        <p:nvSpPr>
          <p:cNvPr id="74" name="Freeform 73">
            <a:extLst>
              <a:ext uri="{FF2B5EF4-FFF2-40B4-BE49-F238E27FC236}">
                <a16:creationId xmlns:a16="http://schemas.microsoft.com/office/drawing/2014/main" id="{28D28BD3-EE06-7941-8CCB-1E438FA4FE99}"/>
              </a:ext>
            </a:extLst>
          </p:cNvPr>
          <p:cNvSpPr/>
          <p:nvPr/>
        </p:nvSpPr>
        <p:spPr>
          <a:xfrm>
            <a:off x="3827902" y="1371532"/>
            <a:ext cx="724395" cy="652300"/>
          </a:xfrm>
          <a:custGeom>
            <a:avLst/>
            <a:gdLst>
              <a:gd name="connsiteX0" fmla="*/ 0 w 724395"/>
              <a:gd name="connsiteY0" fmla="*/ 653356 h 653356"/>
              <a:gd name="connsiteX1" fmla="*/ 71252 w 724395"/>
              <a:gd name="connsiteY1" fmla="*/ 546479 h 653356"/>
              <a:gd name="connsiteX2" fmla="*/ 178130 w 724395"/>
              <a:gd name="connsiteY2" fmla="*/ 261471 h 653356"/>
              <a:gd name="connsiteX3" fmla="*/ 213756 w 724395"/>
              <a:gd name="connsiteY3" fmla="*/ 118967 h 653356"/>
              <a:gd name="connsiteX4" fmla="*/ 273133 w 724395"/>
              <a:gd name="connsiteY4" fmla="*/ 214 h 653356"/>
              <a:gd name="connsiteX5" fmla="*/ 368135 w 724395"/>
              <a:gd name="connsiteY5" fmla="*/ 95216 h 653356"/>
              <a:gd name="connsiteX6" fmla="*/ 403761 w 724395"/>
              <a:gd name="connsiteY6" fmla="*/ 285221 h 653356"/>
              <a:gd name="connsiteX7" fmla="*/ 403761 w 724395"/>
              <a:gd name="connsiteY7" fmla="*/ 332723 h 653356"/>
              <a:gd name="connsiteX8" fmla="*/ 463138 w 724395"/>
              <a:gd name="connsiteY8" fmla="*/ 498977 h 653356"/>
              <a:gd name="connsiteX9" fmla="*/ 522515 w 724395"/>
              <a:gd name="connsiteY9" fmla="*/ 570229 h 653356"/>
              <a:gd name="connsiteX10" fmla="*/ 617517 w 724395"/>
              <a:gd name="connsiteY10" fmla="*/ 605855 h 653356"/>
              <a:gd name="connsiteX11" fmla="*/ 724395 w 724395"/>
              <a:gd name="connsiteY11" fmla="*/ 653356 h 65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4395" h="653356">
                <a:moveTo>
                  <a:pt x="0" y="653356"/>
                </a:moveTo>
                <a:cubicBezTo>
                  <a:pt x="20782" y="632574"/>
                  <a:pt x="41564" y="611793"/>
                  <a:pt x="71252" y="546479"/>
                </a:cubicBezTo>
                <a:cubicBezTo>
                  <a:pt x="100940" y="481165"/>
                  <a:pt x="154379" y="332723"/>
                  <a:pt x="178130" y="261471"/>
                </a:cubicBezTo>
                <a:cubicBezTo>
                  <a:pt x="201881" y="190219"/>
                  <a:pt x="197922" y="162510"/>
                  <a:pt x="213756" y="118967"/>
                </a:cubicBezTo>
                <a:cubicBezTo>
                  <a:pt x="229590" y="75424"/>
                  <a:pt x="247403" y="4172"/>
                  <a:pt x="273133" y="214"/>
                </a:cubicBezTo>
                <a:cubicBezTo>
                  <a:pt x="298863" y="-3744"/>
                  <a:pt x="346364" y="47715"/>
                  <a:pt x="368135" y="95216"/>
                </a:cubicBezTo>
                <a:cubicBezTo>
                  <a:pt x="389906" y="142717"/>
                  <a:pt x="397823" y="245636"/>
                  <a:pt x="403761" y="285221"/>
                </a:cubicBezTo>
                <a:cubicBezTo>
                  <a:pt x="409699" y="324806"/>
                  <a:pt x="393865" y="297097"/>
                  <a:pt x="403761" y="332723"/>
                </a:cubicBezTo>
                <a:cubicBezTo>
                  <a:pt x="413657" y="368349"/>
                  <a:pt x="443346" y="459393"/>
                  <a:pt x="463138" y="498977"/>
                </a:cubicBezTo>
                <a:cubicBezTo>
                  <a:pt x="482930" y="538561"/>
                  <a:pt x="496785" y="552416"/>
                  <a:pt x="522515" y="570229"/>
                </a:cubicBezTo>
                <a:cubicBezTo>
                  <a:pt x="548245" y="588042"/>
                  <a:pt x="583870" y="592001"/>
                  <a:pt x="617517" y="605855"/>
                </a:cubicBezTo>
                <a:cubicBezTo>
                  <a:pt x="651164" y="619709"/>
                  <a:pt x="687779" y="636532"/>
                  <a:pt x="724395" y="653356"/>
                </a:cubicBezTo>
              </a:path>
            </a:pathLst>
          </a:custGeom>
          <a:solidFill>
            <a:schemeClr val="accent6">
              <a:lumMod val="40000"/>
              <a:lumOff val="60000"/>
              <a:alpha val="50000"/>
            </a:schemeClr>
          </a:solidFill>
          <a:ln w="19050">
            <a:solidFill>
              <a:srgbClr val="009C4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BF785EDC-BA00-9B4E-B736-50B6A114147E}"/>
              </a:ext>
            </a:extLst>
          </p:cNvPr>
          <p:cNvSpPr/>
          <p:nvPr/>
        </p:nvSpPr>
        <p:spPr>
          <a:xfrm flipH="1">
            <a:off x="3906945" y="2440523"/>
            <a:ext cx="639759" cy="643939"/>
          </a:xfrm>
          <a:custGeom>
            <a:avLst/>
            <a:gdLst>
              <a:gd name="connsiteX0" fmla="*/ 0 w 724395"/>
              <a:gd name="connsiteY0" fmla="*/ 653356 h 653356"/>
              <a:gd name="connsiteX1" fmla="*/ 71252 w 724395"/>
              <a:gd name="connsiteY1" fmla="*/ 546479 h 653356"/>
              <a:gd name="connsiteX2" fmla="*/ 178130 w 724395"/>
              <a:gd name="connsiteY2" fmla="*/ 261471 h 653356"/>
              <a:gd name="connsiteX3" fmla="*/ 213756 w 724395"/>
              <a:gd name="connsiteY3" fmla="*/ 118967 h 653356"/>
              <a:gd name="connsiteX4" fmla="*/ 273133 w 724395"/>
              <a:gd name="connsiteY4" fmla="*/ 214 h 653356"/>
              <a:gd name="connsiteX5" fmla="*/ 368135 w 724395"/>
              <a:gd name="connsiteY5" fmla="*/ 95216 h 653356"/>
              <a:gd name="connsiteX6" fmla="*/ 403761 w 724395"/>
              <a:gd name="connsiteY6" fmla="*/ 285221 h 653356"/>
              <a:gd name="connsiteX7" fmla="*/ 403761 w 724395"/>
              <a:gd name="connsiteY7" fmla="*/ 332723 h 653356"/>
              <a:gd name="connsiteX8" fmla="*/ 463138 w 724395"/>
              <a:gd name="connsiteY8" fmla="*/ 498977 h 653356"/>
              <a:gd name="connsiteX9" fmla="*/ 522515 w 724395"/>
              <a:gd name="connsiteY9" fmla="*/ 570229 h 653356"/>
              <a:gd name="connsiteX10" fmla="*/ 617517 w 724395"/>
              <a:gd name="connsiteY10" fmla="*/ 605855 h 653356"/>
              <a:gd name="connsiteX11" fmla="*/ 724395 w 724395"/>
              <a:gd name="connsiteY11" fmla="*/ 653356 h 65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4395" h="653356">
                <a:moveTo>
                  <a:pt x="0" y="653356"/>
                </a:moveTo>
                <a:cubicBezTo>
                  <a:pt x="20782" y="632574"/>
                  <a:pt x="41564" y="611793"/>
                  <a:pt x="71252" y="546479"/>
                </a:cubicBezTo>
                <a:cubicBezTo>
                  <a:pt x="100940" y="481165"/>
                  <a:pt x="154379" y="332723"/>
                  <a:pt x="178130" y="261471"/>
                </a:cubicBezTo>
                <a:cubicBezTo>
                  <a:pt x="201881" y="190219"/>
                  <a:pt x="197922" y="162510"/>
                  <a:pt x="213756" y="118967"/>
                </a:cubicBezTo>
                <a:cubicBezTo>
                  <a:pt x="229590" y="75424"/>
                  <a:pt x="247403" y="4172"/>
                  <a:pt x="273133" y="214"/>
                </a:cubicBezTo>
                <a:cubicBezTo>
                  <a:pt x="298863" y="-3744"/>
                  <a:pt x="346364" y="47715"/>
                  <a:pt x="368135" y="95216"/>
                </a:cubicBezTo>
                <a:cubicBezTo>
                  <a:pt x="389906" y="142717"/>
                  <a:pt x="397823" y="245636"/>
                  <a:pt x="403761" y="285221"/>
                </a:cubicBezTo>
                <a:cubicBezTo>
                  <a:pt x="409699" y="324806"/>
                  <a:pt x="393865" y="297097"/>
                  <a:pt x="403761" y="332723"/>
                </a:cubicBezTo>
                <a:cubicBezTo>
                  <a:pt x="413657" y="368349"/>
                  <a:pt x="443346" y="459393"/>
                  <a:pt x="463138" y="498977"/>
                </a:cubicBezTo>
                <a:cubicBezTo>
                  <a:pt x="482930" y="538561"/>
                  <a:pt x="496785" y="552416"/>
                  <a:pt x="522515" y="570229"/>
                </a:cubicBezTo>
                <a:cubicBezTo>
                  <a:pt x="548245" y="588042"/>
                  <a:pt x="583870" y="592001"/>
                  <a:pt x="617517" y="605855"/>
                </a:cubicBezTo>
                <a:cubicBezTo>
                  <a:pt x="651164" y="619709"/>
                  <a:pt x="687779" y="636532"/>
                  <a:pt x="724395" y="653356"/>
                </a:cubicBezTo>
              </a:path>
            </a:pathLst>
          </a:custGeom>
          <a:solidFill>
            <a:schemeClr val="accent6">
              <a:lumMod val="40000"/>
              <a:lumOff val="60000"/>
              <a:alpha val="50000"/>
            </a:schemeClr>
          </a:solidFill>
          <a:ln w="19050">
            <a:solidFill>
              <a:srgbClr val="009C4A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6C3F460-F227-BB40-A172-7E342EE23C54}"/>
              </a:ext>
            </a:extLst>
          </p:cNvPr>
          <p:cNvGrpSpPr/>
          <p:nvPr/>
        </p:nvGrpSpPr>
        <p:grpSpPr>
          <a:xfrm>
            <a:off x="5333549" y="1907915"/>
            <a:ext cx="1459086" cy="616549"/>
            <a:chOff x="5183771" y="2766547"/>
            <a:chExt cx="1592716" cy="723709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AD27C7B-FDAE-C24A-B351-E893835EDBF4}"/>
                </a:ext>
              </a:extLst>
            </p:cNvPr>
            <p:cNvSpPr/>
            <p:nvPr/>
          </p:nvSpPr>
          <p:spPr>
            <a:xfrm>
              <a:off x="5323991" y="2766547"/>
              <a:ext cx="1289393" cy="723709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6C2CED6-1C64-C54F-A38C-34921983E1F3}"/>
                </a:ext>
              </a:extLst>
            </p:cNvPr>
            <p:cNvSpPr txBox="1"/>
            <p:nvPr/>
          </p:nvSpPr>
          <p:spPr>
            <a:xfrm>
              <a:off x="5183771" y="2827592"/>
              <a:ext cx="1592716" cy="614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Computational Model</a:t>
              </a: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8F438D56-1F84-A049-ADAA-898623A40CD8}"/>
              </a:ext>
            </a:extLst>
          </p:cNvPr>
          <p:cNvSpPr txBox="1"/>
          <p:nvPr/>
        </p:nvSpPr>
        <p:spPr>
          <a:xfrm>
            <a:off x="7436140" y="1457904"/>
            <a:ext cx="822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Reliability</a:t>
            </a:r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526AE85D-D416-C542-8B02-80F1E06BB110}"/>
              </a:ext>
            </a:extLst>
          </p:cNvPr>
          <p:cNvSpPr/>
          <p:nvPr/>
        </p:nvSpPr>
        <p:spPr>
          <a:xfrm rot="21059750">
            <a:off x="7746270" y="1693427"/>
            <a:ext cx="103181" cy="540470"/>
          </a:xfrm>
          <a:custGeom>
            <a:avLst/>
            <a:gdLst>
              <a:gd name="connsiteX0" fmla="*/ 84734 w 84734"/>
              <a:gd name="connsiteY0" fmla="*/ 0 h 558937"/>
              <a:gd name="connsiteX1" fmla="*/ 328 w 84734"/>
              <a:gd name="connsiteY1" fmla="*/ 140677 h 558937"/>
              <a:gd name="connsiteX2" fmla="*/ 56599 w 84734"/>
              <a:gd name="connsiteY2" fmla="*/ 506437 h 558937"/>
              <a:gd name="connsiteX3" fmla="*/ 84734 w 84734"/>
              <a:gd name="connsiteY3" fmla="*/ 548640 h 558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34" h="558937">
                <a:moveTo>
                  <a:pt x="84734" y="0"/>
                </a:moveTo>
                <a:cubicBezTo>
                  <a:pt x="44875" y="28135"/>
                  <a:pt x="5017" y="56271"/>
                  <a:pt x="328" y="140677"/>
                </a:cubicBezTo>
                <a:cubicBezTo>
                  <a:pt x="-4361" y="225083"/>
                  <a:pt x="42531" y="438443"/>
                  <a:pt x="56599" y="506437"/>
                </a:cubicBezTo>
                <a:cubicBezTo>
                  <a:pt x="70667" y="574431"/>
                  <a:pt x="77700" y="561535"/>
                  <a:pt x="84734" y="548640"/>
                </a:cubicBezTo>
              </a:path>
            </a:pathLst>
          </a:custGeom>
          <a:noFill/>
          <a:ln>
            <a:solidFill>
              <a:schemeClr val="tx1"/>
            </a:solidFill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>
            <a:extLst>
              <a:ext uri="{FF2B5EF4-FFF2-40B4-BE49-F238E27FC236}">
                <a16:creationId xmlns:a16="http://schemas.microsoft.com/office/drawing/2014/main" id="{4AA04F33-44E3-C640-9E50-A5C593168F6B}"/>
              </a:ext>
            </a:extLst>
          </p:cNvPr>
          <p:cNvSpPr/>
          <p:nvPr/>
        </p:nvSpPr>
        <p:spPr>
          <a:xfrm>
            <a:off x="5092416" y="2078156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87" name="Right Arrow 86">
            <a:extLst>
              <a:ext uri="{FF2B5EF4-FFF2-40B4-BE49-F238E27FC236}">
                <a16:creationId xmlns:a16="http://schemas.microsoft.com/office/drawing/2014/main" id="{07380064-6214-1C4A-82EB-1A6773004450}"/>
              </a:ext>
            </a:extLst>
          </p:cNvPr>
          <p:cNvSpPr/>
          <p:nvPr/>
        </p:nvSpPr>
        <p:spPr>
          <a:xfrm>
            <a:off x="6785060" y="2080980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93" name="Right Brace 92">
            <a:extLst>
              <a:ext uri="{FF2B5EF4-FFF2-40B4-BE49-F238E27FC236}">
                <a16:creationId xmlns:a16="http://schemas.microsoft.com/office/drawing/2014/main" id="{A6D2CBE0-D5BE-0B48-85CC-382041203C68}"/>
              </a:ext>
            </a:extLst>
          </p:cNvPr>
          <p:cNvSpPr/>
          <p:nvPr/>
        </p:nvSpPr>
        <p:spPr>
          <a:xfrm>
            <a:off x="4731654" y="1340955"/>
            <a:ext cx="257229" cy="174985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4071D93-A51F-6844-BF62-49D5AE9FDE72}"/>
              </a:ext>
            </a:extLst>
          </p:cNvPr>
          <p:cNvGrpSpPr/>
          <p:nvPr/>
        </p:nvGrpSpPr>
        <p:grpSpPr>
          <a:xfrm>
            <a:off x="7997836" y="1723018"/>
            <a:ext cx="695700" cy="957488"/>
            <a:chOff x="7782668" y="1631544"/>
            <a:chExt cx="695700" cy="718909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93F287CA-DF6A-6D4E-9C8F-4919E4BB7DA6}"/>
                </a:ext>
              </a:extLst>
            </p:cNvPr>
            <p:cNvSpPr/>
            <p:nvPr/>
          </p:nvSpPr>
          <p:spPr>
            <a:xfrm>
              <a:off x="7782668" y="1631544"/>
              <a:ext cx="695700" cy="718909"/>
            </a:xfrm>
            <a:custGeom>
              <a:avLst/>
              <a:gdLst>
                <a:gd name="connsiteX0" fmla="*/ 0 w 771896"/>
                <a:gd name="connsiteY0" fmla="*/ 773216 h 786880"/>
                <a:gd name="connsiteX1" fmla="*/ 190005 w 771896"/>
                <a:gd name="connsiteY1" fmla="*/ 571335 h 786880"/>
                <a:gd name="connsiteX2" fmla="*/ 261257 w 771896"/>
                <a:gd name="connsiteY2" fmla="*/ 274452 h 786880"/>
                <a:gd name="connsiteX3" fmla="*/ 320634 w 771896"/>
                <a:gd name="connsiteY3" fmla="*/ 84447 h 786880"/>
                <a:gd name="connsiteX4" fmla="*/ 475013 w 771896"/>
                <a:gd name="connsiteY4" fmla="*/ 1320 h 786880"/>
                <a:gd name="connsiteX5" fmla="*/ 581891 w 771896"/>
                <a:gd name="connsiteY5" fmla="*/ 143824 h 786880"/>
                <a:gd name="connsiteX6" fmla="*/ 617517 w 771896"/>
                <a:gd name="connsiteY6" fmla="*/ 381330 h 786880"/>
                <a:gd name="connsiteX7" fmla="*/ 665018 w 771896"/>
                <a:gd name="connsiteY7" fmla="*/ 606961 h 786880"/>
                <a:gd name="connsiteX8" fmla="*/ 748146 w 771896"/>
                <a:gd name="connsiteY8" fmla="*/ 761340 h 786880"/>
                <a:gd name="connsiteX9" fmla="*/ 771896 w 771896"/>
                <a:gd name="connsiteY9" fmla="*/ 785091 h 786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1896" h="786880">
                  <a:moveTo>
                    <a:pt x="0" y="773216"/>
                  </a:moveTo>
                  <a:cubicBezTo>
                    <a:pt x="73231" y="713839"/>
                    <a:pt x="146462" y="654462"/>
                    <a:pt x="190005" y="571335"/>
                  </a:cubicBezTo>
                  <a:cubicBezTo>
                    <a:pt x="233548" y="488208"/>
                    <a:pt x="239486" y="355600"/>
                    <a:pt x="261257" y="274452"/>
                  </a:cubicBezTo>
                  <a:cubicBezTo>
                    <a:pt x="283028" y="193304"/>
                    <a:pt x="285008" y="129969"/>
                    <a:pt x="320634" y="84447"/>
                  </a:cubicBezTo>
                  <a:cubicBezTo>
                    <a:pt x="356260" y="38925"/>
                    <a:pt x="431470" y="-8576"/>
                    <a:pt x="475013" y="1320"/>
                  </a:cubicBezTo>
                  <a:cubicBezTo>
                    <a:pt x="518556" y="11216"/>
                    <a:pt x="558140" y="80489"/>
                    <a:pt x="581891" y="143824"/>
                  </a:cubicBezTo>
                  <a:cubicBezTo>
                    <a:pt x="605642" y="207159"/>
                    <a:pt x="603662" y="304140"/>
                    <a:pt x="617517" y="381330"/>
                  </a:cubicBezTo>
                  <a:cubicBezTo>
                    <a:pt x="631372" y="458520"/>
                    <a:pt x="643247" y="543626"/>
                    <a:pt x="665018" y="606961"/>
                  </a:cubicBezTo>
                  <a:cubicBezTo>
                    <a:pt x="686789" y="670296"/>
                    <a:pt x="748146" y="761340"/>
                    <a:pt x="748146" y="761340"/>
                  </a:cubicBezTo>
                  <a:cubicBezTo>
                    <a:pt x="765959" y="791028"/>
                    <a:pt x="768927" y="788059"/>
                    <a:pt x="771896" y="785091"/>
                  </a:cubicBezTo>
                </a:path>
              </a:pathLst>
            </a:custGeom>
            <a:solidFill>
              <a:schemeClr val="accent6">
                <a:lumMod val="40000"/>
                <a:lumOff val="60000"/>
                <a:alpha val="50000"/>
              </a:schemeClr>
            </a:solidFill>
            <a:ln w="19050">
              <a:solidFill>
                <a:srgbClr val="009C4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F341DE1D-57B1-D349-BB56-672774257BD6}"/>
                </a:ext>
              </a:extLst>
            </p:cNvPr>
            <p:cNvSpPr/>
            <p:nvPr/>
          </p:nvSpPr>
          <p:spPr>
            <a:xfrm>
              <a:off x="8270240" y="1681480"/>
              <a:ext cx="187960" cy="665480"/>
            </a:xfrm>
            <a:custGeom>
              <a:avLst/>
              <a:gdLst>
                <a:gd name="connsiteX0" fmla="*/ 0 w 187960"/>
                <a:gd name="connsiteY0" fmla="*/ 0 h 665480"/>
                <a:gd name="connsiteX1" fmla="*/ 0 w 187960"/>
                <a:gd name="connsiteY1" fmla="*/ 665480 h 665480"/>
                <a:gd name="connsiteX2" fmla="*/ 187960 w 187960"/>
                <a:gd name="connsiteY2" fmla="*/ 665480 h 665480"/>
                <a:gd name="connsiteX3" fmla="*/ 142240 w 187960"/>
                <a:gd name="connsiteY3" fmla="*/ 599440 h 665480"/>
                <a:gd name="connsiteX4" fmla="*/ 101600 w 187960"/>
                <a:gd name="connsiteY4" fmla="*/ 518160 h 665480"/>
                <a:gd name="connsiteX5" fmla="*/ 86360 w 187960"/>
                <a:gd name="connsiteY5" fmla="*/ 447040 h 665480"/>
                <a:gd name="connsiteX6" fmla="*/ 66040 w 187960"/>
                <a:gd name="connsiteY6" fmla="*/ 335280 h 665480"/>
                <a:gd name="connsiteX7" fmla="*/ 60960 w 187960"/>
                <a:gd name="connsiteY7" fmla="*/ 238760 h 665480"/>
                <a:gd name="connsiteX8" fmla="*/ 50800 w 187960"/>
                <a:gd name="connsiteY8" fmla="*/ 167640 h 665480"/>
                <a:gd name="connsiteX9" fmla="*/ 35560 w 187960"/>
                <a:gd name="connsiteY9" fmla="*/ 111760 h 665480"/>
                <a:gd name="connsiteX10" fmla="*/ 0 w 187960"/>
                <a:gd name="connsiteY10" fmla="*/ 0 h 66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960" h="665480">
                  <a:moveTo>
                    <a:pt x="0" y="0"/>
                  </a:moveTo>
                  <a:lnTo>
                    <a:pt x="0" y="665480"/>
                  </a:lnTo>
                  <a:lnTo>
                    <a:pt x="187960" y="665480"/>
                  </a:lnTo>
                  <a:lnTo>
                    <a:pt x="142240" y="599440"/>
                  </a:lnTo>
                  <a:lnTo>
                    <a:pt x="101600" y="518160"/>
                  </a:lnTo>
                  <a:lnTo>
                    <a:pt x="86360" y="447040"/>
                  </a:lnTo>
                  <a:lnTo>
                    <a:pt x="66040" y="335280"/>
                  </a:lnTo>
                  <a:lnTo>
                    <a:pt x="60960" y="238760"/>
                  </a:lnTo>
                  <a:lnTo>
                    <a:pt x="50800" y="167640"/>
                  </a:lnTo>
                  <a:lnTo>
                    <a:pt x="35560" y="111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B2976D96-48E0-9444-93F0-D7B8E2DF2E04}"/>
              </a:ext>
            </a:extLst>
          </p:cNvPr>
          <p:cNvSpPr txBox="1"/>
          <p:nvPr/>
        </p:nvSpPr>
        <p:spPr>
          <a:xfrm>
            <a:off x="3592436" y="1002940"/>
            <a:ext cx="1130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009C4A"/>
                </a:solidFill>
              </a:rPr>
              <a:t>Biasing distribution</a:t>
            </a:r>
          </a:p>
        </p:txBody>
      </p:sp>
    </p:spTree>
    <p:extLst>
      <p:ext uri="{BB962C8B-B14F-4D97-AF65-F5344CB8AC3E}">
        <p14:creationId xmlns:p14="http://schemas.microsoft.com/office/powerpoint/2010/main" val="187622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0A6126-4A71-264A-B9E3-FAAA297E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10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0FD6B7-ECBD-E045-B184-9308A88EAB99}"/>
              </a:ext>
            </a:extLst>
          </p:cNvPr>
          <p:cNvSpPr txBox="1"/>
          <p:nvPr/>
        </p:nvSpPr>
        <p:spPr>
          <a:xfrm>
            <a:off x="637129" y="1016137"/>
            <a:ext cx="8483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Given: </a:t>
            </a:r>
            <a:r>
              <a:rPr lang="en-US" sz="2000"/>
              <a:t>existing test data &amp; models for the Z2 spacesuit:</a:t>
            </a:r>
            <a:endParaRPr lang="en-US" sz="16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334EC9-3967-4544-88B0-A6E83C7E26BF}"/>
              </a:ext>
            </a:extLst>
          </p:cNvPr>
          <p:cNvGrpSpPr/>
          <p:nvPr/>
        </p:nvGrpSpPr>
        <p:grpSpPr>
          <a:xfrm>
            <a:off x="2045988" y="1544692"/>
            <a:ext cx="1567185" cy="1337714"/>
            <a:chOff x="2616003" y="1462480"/>
            <a:chExt cx="1567185" cy="13377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0000000-0008-0000-0000-000002000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6003" y="1733714"/>
              <a:ext cx="1567185" cy="106648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FB61DA1-88AE-4B4A-B6C4-30C75034E2FF}"/>
                </a:ext>
              </a:extLst>
            </p:cNvPr>
            <p:cNvSpPr txBox="1"/>
            <p:nvPr/>
          </p:nvSpPr>
          <p:spPr>
            <a:xfrm>
              <a:off x="2906727" y="1462480"/>
              <a:ext cx="11069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LVI Test Data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255E78-1E46-5F45-AF2F-D0E87682EDCB}"/>
              </a:ext>
            </a:extLst>
          </p:cNvPr>
          <p:cNvGrpSpPr/>
          <p:nvPr/>
        </p:nvGrpSpPr>
        <p:grpSpPr>
          <a:xfrm>
            <a:off x="4738710" y="1544610"/>
            <a:ext cx="1797514" cy="1291513"/>
            <a:chOff x="5356225" y="1462398"/>
            <a:chExt cx="1797514" cy="129151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3F08589-345F-ED49-9968-244605B70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56225" y="1654711"/>
              <a:ext cx="1797514" cy="10992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7D7968-DA7A-424B-917F-FCF92031969E}"/>
                </a:ext>
              </a:extLst>
            </p:cNvPr>
            <p:cNvSpPr txBox="1"/>
            <p:nvPr/>
          </p:nvSpPr>
          <p:spPr>
            <a:xfrm>
              <a:off x="5429478" y="1462398"/>
              <a:ext cx="16818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Dyna Coupon Model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493169-AB85-D743-BD60-A97ADD4DCC54}"/>
              </a:ext>
            </a:extLst>
          </p:cNvPr>
          <p:cNvGrpSpPr/>
          <p:nvPr/>
        </p:nvGrpSpPr>
        <p:grpSpPr>
          <a:xfrm>
            <a:off x="7456180" y="1542510"/>
            <a:ext cx="1947564" cy="1301900"/>
            <a:chOff x="7859940" y="1460298"/>
            <a:chExt cx="1947564" cy="13019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F40E312-991D-D64F-90AE-658ED4BD1F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7915"/>
            <a:stretch/>
          </p:blipFill>
          <p:spPr>
            <a:xfrm>
              <a:off x="7859940" y="1783211"/>
              <a:ext cx="1860340" cy="97898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918464D-976F-CF47-8A39-98D767469374}"/>
                </a:ext>
              </a:extLst>
            </p:cNvPr>
            <p:cNvSpPr txBox="1"/>
            <p:nvPr/>
          </p:nvSpPr>
          <p:spPr>
            <a:xfrm>
              <a:off x="8010217" y="1460298"/>
              <a:ext cx="17972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Dyna Assembly model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0153402-7229-E441-9267-5457E02E423E}"/>
              </a:ext>
            </a:extLst>
          </p:cNvPr>
          <p:cNvSpPr txBox="1"/>
          <p:nvPr/>
        </p:nvSpPr>
        <p:spPr>
          <a:xfrm>
            <a:off x="637127" y="3099804"/>
            <a:ext cx="1113131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Goal: </a:t>
            </a:r>
            <a:r>
              <a:rPr lang="en-US" sz="2000" dirty="0"/>
              <a:t>estimate the probability of no impact failure (</a:t>
            </a:r>
            <a:r>
              <a:rPr lang="en-US" sz="2000" dirty="0" err="1"/>
              <a:t>PnIF</a:t>
            </a:r>
            <a:r>
              <a:rPr lang="en-US" sz="2000" dirty="0"/>
              <a:t>) in the Z2 suit due to impact</a:t>
            </a:r>
            <a:endParaRPr lang="en-US" sz="1600" dirty="0"/>
          </a:p>
          <a:p>
            <a:pPr marL="914400" lvl="1" indent="-457200">
              <a:buFont typeface="+mj-lt"/>
              <a:buAutoNum type="arabicPeriod"/>
            </a:pPr>
            <a:r>
              <a:rPr lang="en-US" i="1" dirty="0"/>
              <a:t>Sensitivity analysis </a:t>
            </a:r>
            <a:r>
              <a:rPr lang="en-US" dirty="0"/>
              <a:t>to identify the most/least important material model parameters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i="1" dirty="0"/>
              <a:t>Model calibration </a:t>
            </a:r>
            <a:r>
              <a:rPr lang="en-US" dirty="0"/>
              <a:t>to quantify uncertainty in the material model parameters</a:t>
            </a:r>
            <a:endParaRPr lang="en-US" i="1" dirty="0"/>
          </a:p>
          <a:p>
            <a:pPr marL="914400" lvl="1" indent="-457200">
              <a:buFont typeface="+mj-lt"/>
              <a:buAutoNum type="arabicPeriod"/>
            </a:pPr>
            <a:r>
              <a:rPr lang="en-US" i="1" dirty="0"/>
              <a:t>Uncertainty propagation </a:t>
            </a:r>
            <a:r>
              <a:rPr lang="en-US" dirty="0"/>
              <a:t>to predict </a:t>
            </a:r>
            <a:r>
              <a:rPr lang="en-US" dirty="0" err="1"/>
              <a:t>PnIF</a:t>
            </a:r>
            <a:endParaRPr lang="en-US" i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2834FB-A836-9E42-96D0-84253379F5FD}"/>
              </a:ext>
            </a:extLst>
          </p:cNvPr>
          <p:cNvSpPr txBox="1"/>
          <p:nvPr/>
        </p:nvSpPr>
        <p:spPr>
          <a:xfrm>
            <a:off x="649003" y="4455359"/>
            <a:ext cx="1038317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Assumptions/simplifications: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u="sng" dirty="0"/>
              <a:t>Impact load uncertainty</a:t>
            </a:r>
            <a:r>
              <a:rPr lang="en-US" b="1" dirty="0"/>
              <a:t> </a:t>
            </a:r>
            <a:r>
              <a:rPr lang="en-US" dirty="0"/>
              <a:t>is the result of </a:t>
            </a:r>
            <a:r>
              <a:rPr lang="en-US" i="1" dirty="0"/>
              <a:t>specified</a:t>
            </a:r>
            <a:r>
              <a:rPr lang="en-US" dirty="0"/>
              <a:t> variability in </a:t>
            </a:r>
            <a:r>
              <a:rPr lang="en-US" i="1" dirty="0"/>
              <a:t>impact velocity only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u="sng" dirty="0"/>
              <a:t>Failure criteria </a:t>
            </a:r>
            <a:r>
              <a:rPr lang="en-US" dirty="0"/>
              <a:t>based on max contact force in lieu of a TBD leak rate formula for </a:t>
            </a:r>
            <a:r>
              <a:rPr lang="en-US" dirty="0" err="1"/>
              <a:t>xEMU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u="sng" dirty="0"/>
              <a:t>Parameter uncertainty</a:t>
            </a:r>
            <a:r>
              <a:rPr lang="en-US" dirty="0"/>
              <a:t> only considered for one of two composite laminate materials; other parameters fixed at nominal values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B2A59B9-8285-1443-8E1B-AE6972D5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 Study: Z2 Spacesuit Reliability</a:t>
            </a:r>
          </a:p>
        </p:txBody>
      </p:sp>
    </p:spTree>
    <p:extLst>
      <p:ext uri="{BB962C8B-B14F-4D97-AF65-F5344CB8AC3E}">
        <p14:creationId xmlns:p14="http://schemas.microsoft.com/office/powerpoint/2010/main" val="266471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11</a:t>
            </a:fld>
            <a:endParaRPr lang="en-US"/>
          </a:p>
        </p:txBody>
      </p:sp>
      <p:sp>
        <p:nvSpPr>
          <p:cNvPr id="152" name="Content Placeholder 2">
            <a:extLst>
              <a:ext uri="{FF2B5EF4-FFF2-40B4-BE49-F238E27FC236}">
                <a16:creationId xmlns:a16="http://schemas.microsoft.com/office/drawing/2014/main" id="{A803627D-6EEF-2448-AE6F-E3EC9D848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6"/>
            <a:ext cx="10849304" cy="22549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Useful models are often </a:t>
            </a:r>
            <a:r>
              <a:rPr lang="en-US" i="1" dirty="0"/>
              <a:t>expensive</a:t>
            </a:r>
          </a:p>
          <a:p>
            <a:pPr lvl="1"/>
            <a:r>
              <a:rPr lang="en-US" dirty="0"/>
              <a:t>Coupon model: 2 </a:t>
            </a:r>
            <a:r>
              <a:rPr lang="en-US" dirty="0" err="1"/>
              <a:t>hr</a:t>
            </a:r>
            <a:r>
              <a:rPr lang="en-US" dirty="0"/>
              <a:t> on 4 CPU cores; Assembly model: 16 </a:t>
            </a:r>
            <a:r>
              <a:rPr lang="en-US" dirty="0" err="1"/>
              <a:t>hr</a:t>
            </a:r>
            <a:r>
              <a:rPr lang="en-US" dirty="0"/>
              <a:t> on 10 CPU cores</a:t>
            </a:r>
          </a:p>
          <a:p>
            <a:pPr lvl="1"/>
            <a:r>
              <a:rPr lang="en-US" dirty="0"/>
              <a:t>Training a surrogate model still requires a lot of computational resources</a:t>
            </a:r>
          </a:p>
          <a:p>
            <a:r>
              <a:rPr lang="en-US" dirty="0"/>
              <a:t>Developed </a:t>
            </a:r>
            <a:r>
              <a:rPr lang="en-US" i="1" dirty="0" err="1"/>
              <a:t>SimTools</a:t>
            </a:r>
            <a:r>
              <a:rPr lang="en-US" dirty="0"/>
              <a:t> for easy, parallel execution of finite element simulations</a:t>
            </a:r>
          </a:p>
          <a:p>
            <a:pPr lvl="1"/>
            <a:r>
              <a:rPr lang="en-US" dirty="0"/>
              <a:t>Interfaces with common FEA codes (Abaqus, LS-Dyna, Marc)</a:t>
            </a:r>
          </a:p>
          <a:p>
            <a:pPr lvl="1"/>
            <a:r>
              <a:rPr lang="en-US" dirty="0"/>
              <a:t>Automated job submission/monitoring using NASA’s Portable Batch System (PBS)</a:t>
            </a:r>
          </a:p>
          <a:p>
            <a:pPr lvl="1"/>
            <a:endParaRPr lang="en-US" dirty="0"/>
          </a:p>
        </p:txBody>
      </p:sp>
      <p:sp>
        <p:nvSpPr>
          <p:cNvPr id="153" name="TextBox 152"/>
          <p:cNvSpPr txBox="1"/>
          <p:nvPr/>
        </p:nvSpPr>
        <p:spPr>
          <a:xfrm>
            <a:off x="853142" y="5733893"/>
            <a:ext cx="1081387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Example: </a:t>
            </a:r>
            <a:r>
              <a:rPr lang="en-US"/>
              <a:t>Needed full suit simulations for 200 different inputs; Ran 15 simulations at a time on 10 processors each</a:t>
            </a:r>
          </a:p>
          <a:p>
            <a:endParaRPr lang="en-US" sz="100"/>
          </a:p>
          <a:p>
            <a:pPr marL="742950" lvl="1" indent="-285750">
              <a:buFont typeface="Wingdings" charset="2"/>
              <a:buChar char="Ø"/>
            </a:pPr>
            <a:r>
              <a:rPr lang="en-US"/>
              <a:t>Performed 1+ years of serial computation time in around 1 week of wall time, minimal user effort</a:t>
            </a:r>
          </a:p>
        </p:txBody>
      </p:sp>
      <p:graphicFrame>
        <p:nvGraphicFramePr>
          <p:cNvPr id="154" name="Table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158976"/>
              </p:ext>
            </p:extLst>
          </p:nvPr>
        </p:nvGraphicFramePr>
        <p:xfrm>
          <a:off x="9303087" y="4194097"/>
          <a:ext cx="1484839" cy="78054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9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6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0942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00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00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462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082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55" name="Table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083678"/>
              </p:ext>
            </p:extLst>
          </p:nvPr>
        </p:nvGraphicFramePr>
        <p:xfrm>
          <a:off x="3905611" y="3837427"/>
          <a:ext cx="1432651" cy="137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2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AM1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VEL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0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12.4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14.3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13.1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6" name="Right Brace 155"/>
          <p:cNvSpPr/>
          <p:nvPr/>
        </p:nvSpPr>
        <p:spPr>
          <a:xfrm>
            <a:off x="3152075" y="3809107"/>
            <a:ext cx="356980" cy="15485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77475D90-E64F-994E-A2AB-847DEC3FFAD3}"/>
              </a:ext>
            </a:extLst>
          </p:cNvPr>
          <p:cNvGrpSpPr/>
          <p:nvPr/>
        </p:nvGrpSpPr>
        <p:grpSpPr>
          <a:xfrm>
            <a:off x="2346135" y="3742452"/>
            <a:ext cx="651042" cy="565561"/>
            <a:chOff x="4657234" y="931648"/>
            <a:chExt cx="879056" cy="663859"/>
          </a:xfrm>
        </p:grpSpPr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873F0041-6DAD-384F-AFA7-82B7F92162E3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C576D868-B679-5E44-9E37-01C34D168AE6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184" name="Straight Arrow Connector 183">
                  <a:extLst>
                    <a:ext uri="{FF2B5EF4-FFF2-40B4-BE49-F238E27FC236}">
                      <a16:creationId xmlns:a16="http://schemas.microsoft.com/office/drawing/2014/main" id="{B1C96A6F-ABE8-0349-A8F6-DE0F6B3917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Arrow Connector 184">
                  <a:extLst>
                    <a:ext uri="{FF2B5EF4-FFF2-40B4-BE49-F238E27FC236}">
                      <a16:creationId xmlns:a16="http://schemas.microsoft.com/office/drawing/2014/main" id="{66C10287-A553-0247-9BE8-A20CDF13C7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2" name="Freeform 181">
                <a:extLst>
                  <a:ext uri="{FF2B5EF4-FFF2-40B4-BE49-F238E27FC236}">
                    <a16:creationId xmlns:a16="http://schemas.microsoft.com/office/drawing/2014/main" id="{13BDCF30-71A2-AD4A-884F-8D1332D12E5D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2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67" name="TextBox 8">
              <a:extLst>
                <a:ext uri="{FF2B5EF4-FFF2-40B4-BE49-F238E27FC236}">
                  <a16:creationId xmlns:a16="http://schemas.microsoft.com/office/drawing/2014/main" id="{E6D815BF-40E7-DD41-BBD6-7AA7562A6769}"/>
                </a:ext>
              </a:extLst>
            </p:cNvPr>
            <p:cNvSpPr txBox="1"/>
            <p:nvPr/>
          </p:nvSpPr>
          <p:spPr>
            <a:xfrm>
              <a:off x="4810537" y="1350512"/>
              <a:ext cx="725753" cy="24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Param1</a:t>
              </a:r>
            </a:p>
          </p:txBody>
        </p:sp>
        <p:sp>
          <p:nvSpPr>
            <p:cNvPr id="168" name="TextBox 41">
              <a:extLst>
                <a:ext uri="{FF2B5EF4-FFF2-40B4-BE49-F238E27FC236}">
                  <a16:creationId xmlns:a16="http://schemas.microsoft.com/office/drawing/2014/main" id="{0C6AAE26-02EA-F545-BDC8-229124FAC564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82EBAA15-B3D5-6D4A-8DFE-9F41D184EF86}"/>
              </a:ext>
            </a:extLst>
          </p:cNvPr>
          <p:cNvGrpSpPr/>
          <p:nvPr/>
        </p:nvGrpSpPr>
        <p:grpSpPr>
          <a:xfrm>
            <a:off x="2344475" y="4323266"/>
            <a:ext cx="628327" cy="589131"/>
            <a:chOff x="4593140" y="2206216"/>
            <a:chExt cx="848386" cy="691525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1681918D-39C3-0B4A-97D4-CE8566F49551}"/>
                </a:ext>
              </a:extLst>
            </p:cNvPr>
            <p:cNvGrpSpPr/>
            <p:nvPr/>
          </p:nvGrpSpPr>
          <p:grpSpPr>
            <a:xfrm>
              <a:off x="4809567" y="2206216"/>
              <a:ext cx="605801" cy="468642"/>
              <a:chOff x="7669764" y="1586298"/>
              <a:chExt cx="966672" cy="747878"/>
            </a:xfrm>
          </p:grpSpPr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A0FE1AF1-7C69-1740-A9D5-75B5AC8D39CE}"/>
                  </a:ext>
                </a:extLst>
              </p:cNvPr>
              <p:cNvGrpSpPr/>
              <p:nvPr/>
            </p:nvGrpSpPr>
            <p:grpSpPr>
              <a:xfrm>
                <a:off x="7669764" y="1586298"/>
                <a:ext cx="966672" cy="747878"/>
                <a:chOff x="7669764" y="1586298"/>
                <a:chExt cx="966672" cy="747878"/>
              </a:xfrm>
            </p:grpSpPr>
            <p:cxnSp>
              <p:nvCxnSpPr>
                <p:cNvPr id="207" name="Straight Arrow Connector 206">
                  <a:extLst>
                    <a:ext uri="{FF2B5EF4-FFF2-40B4-BE49-F238E27FC236}">
                      <a16:creationId xmlns:a16="http://schemas.microsoft.com/office/drawing/2014/main" id="{843E616F-BACF-1C4C-B150-03E7ACC82B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74835" y="1586298"/>
                  <a:ext cx="0" cy="72319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Arrow Connector 207">
                  <a:extLst>
                    <a:ext uri="{FF2B5EF4-FFF2-40B4-BE49-F238E27FC236}">
                      <a16:creationId xmlns:a16="http://schemas.microsoft.com/office/drawing/2014/main" id="{54F59F6D-AE09-5241-B207-46E8F5892D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9764" y="2325972"/>
                  <a:ext cx="966672" cy="820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6" name="Freeform 205">
                <a:extLst>
                  <a:ext uri="{FF2B5EF4-FFF2-40B4-BE49-F238E27FC236}">
                    <a16:creationId xmlns:a16="http://schemas.microsoft.com/office/drawing/2014/main" id="{B6B1509B-213A-AD4A-8DD5-2815EC86E37D}"/>
                  </a:ext>
                </a:extLst>
              </p:cNvPr>
              <p:cNvSpPr/>
              <p:nvPr/>
            </p:nvSpPr>
            <p:spPr>
              <a:xfrm>
                <a:off x="7777848" y="1586298"/>
                <a:ext cx="568258" cy="730105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ltDnDiag">
                <a:fgClr>
                  <a:schemeClr val="accent2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96" name="TextBox 51">
              <a:extLst>
                <a:ext uri="{FF2B5EF4-FFF2-40B4-BE49-F238E27FC236}">
                  <a16:creationId xmlns:a16="http://schemas.microsoft.com/office/drawing/2014/main" id="{00C45267-D8F6-1B4C-B1DF-E154F97257EA}"/>
                </a:ext>
              </a:extLst>
            </p:cNvPr>
            <p:cNvSpPr txBox="1"/>
            <p:nvPr/>
          </p:nvSpPr>
          <p:spPr>
            <a:xfrm rot="16200000">
              <a:off x="4484678" y="2351467"/>
              <a:ext cx="461920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Prob</a:t>
              </a:r>
            </a:p>
          </p:txBody>
        </p:sp>
        <p:sp>
          <p:nvSpPr>
            <p:cNvPr id="204" name="TextBox 52">
              <a:extLst>
                <a:ext uri="{FF2B5EF4-FFF2-40B4-BE49-F238E27FC236}">
                  <a16:creationId xmlns:a16="http://schemas.microsoft.com/office/drawing/2014/main" id="{B263513A-BA09-C64C-8D90-603344BBB40D}"/>
                </a:ext>
              </a:extLst>
            </p:cNvPr>
            <p:cNvSpPr txBox="1"/>
            <p:nvPr/>
          </p:nvSpPr>
          <p:spPr>
            <a:xfrm>
              <a:off x="4684558" y="2652745"/>
              <a:ext cx="756968" cy="244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/>
                <a:t>Param3</a:t>
              </a: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7B385B34-0F2F-8C49-9E37-9C12B41CF88E}"/>
              </a:ext>
            </a:extLst>
          </p:cNvPr>
          <p:cNvGrpSpPr/>
          <p:nvPr/>
        </p:nvGrpSpPr>
        <p:grpSpPr>
          <a:xfrm>
            <a:off x="2349374" y="4879896"/>
            <a:ext cx="737897" cy="558495"/>
            <a:chOff x="4657235" y="931648"/>
            <a:chExt cx="996330" cy="655565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50983E4E-F946-1B41-85DC-22A33AF09B47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4ACE3B7C-4E1C-4540-965D-CE5F715FABF8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215" name="Straight Arrow Connector 214">
                  <a:extLst>
                    <a:ext uri="{FF2B5EF4-FFF2-40B4-BE49-F238E27FC236}">
                      <a16:creationId xmlns:a16="http://schemas.microsoft.com/office/drawing/2014/main" id="{5C7A04E4-08C6-DC44-9B1B-7AE3B8F2A6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Arrow Connector 215">
                  <a:extLst>
                    <a:ext uri="{FF2B5EF4-FFF2-40B4-BE49-F238E27FC236}">
                      <a16:creationId xmlns:a16="http://schemas.microsoft.com/office/drawing/2014/main" id="{BAC1395F-E61F-9A47-8427-2B051D71CD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4" name="Freeform 213">
                <a:extLst>
                  <a:ext uri="{FF2B5EF4-FFF2-40B4-BE49-F238E27FC236}">
                    <a16:creationId xmlns:a16="http://schemas.microsoft.com/office/drawing/2014/main" id="{53299DEA-48E1-5941-9337-41CC527847CE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11" name="TextBox 8">
              <a:extLst>
                <a:ext uri="{FF2B5EF4-FFF2-40B4-BE49-F238E27FC236}">
                  <a16:creationId xmlns:a16="http://schemas.microsoft.com/office/drawing/2014/main" id="{BF4507EF-50B5-454B-A0DE-1D45C9C6B3E6}"/>
                </a:ext>
              </a:extLst>
            </p:cNvPr>
            <p:cNvSpPr txBox="1"/>
            <p:nvPr/>
          </p:nvSpPr>
          <p:spPr>
            <a:xfrm>
              <a:off x="4703335" y="1370451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Impact Velocity</a:t>
              </a:r>
            </a:p>
          </p:txBody>
        </p:sp>
        <p:sp>
          <p:nvSpPr>
            <p:cNvPr id="212" name="TextBox 41">
              <a:extLst>
                <a:ext uri="{FF2B5EF4-FFF2-40B4-BE49-F238E27FC236}">
                  <a16:creationId xmlns:a16="http://schemas.microsoft.com/office/drawing/2014/main" id="{EAC0C3CB-7D47-794B-99D1-D0F7E4761F4E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sp>
        <p:nvSpPr>
          <p:cNvPr id="217" name="TextBox 216">
            <a:extLst>
              <a:ext uri="{FF2B5EF4-FFF2-40B4-BE49-F238E27FC236}">
                <a16:creationId xmlns:a16="http://schemas.microsoft.com/office/drawing/2014/main" id="{475DD539-390E-CD42-98F5-2BD7E77DDE75}"/>
              </a:ext>
            </a:extLst>
          </p:cNvPr>
          <p:cNvSpPr txBox="1"/>
          <p:nvPr/>
        </p:nvSpPr>
        <p:spPr>
          <a:xfrm>
            <a:off x="838200" y="3702948"/>
            <a:ext cx="1544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/>
              <a:t>Input Distributions or bounds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475DD539-390E-CD42-98F5-2BD7E77DDE75}"/>
              </a:ext>
            </a:extLst>
          </p:cNvPr>
          <p:cNvSpPr txBox="1"/>
          <p:nvPr/>
        </p:nvSpPr>
        <p:spPr>
          <a:xfrm>
            <a:off x="3857348" y="3576170"/>
            <a:ext cx="1544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Inputs</a:t>
            </a:r>
          </a:p>
        </p:txBody>
      </p:sp>
      <p:pic>
        <p:nvPicPr>
          <p:cNvPr id="279" name="Picture 278">
            <a:extLst>
              <a:ext uri="{FF2B5EF4-FFF2-40B4-BE49-F238E27FC236}">
                <a16:creationId xmlns:a16="http://schemas.microsoft.com/office/drawing/2014/main" id="{C96DBB9C-095B-7D43-A051-50F8037D6D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915"/>
          <a:stretch/>
        </p:blipFill>
        <p:spPr>
          <a:xfrm>
            <a:off x="6310094" y="3542142"/>
            <a:ext cx="1011695" cy="587640"/>
          </a:xfrm>
          <a:prstGeom prst="rect">
            <a:avLst/>
          </a:prstGeom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C96DBB9C-095B-7D43-A051-50F8037D6D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915"/>
          <a:stretch/>
        </p:blipFill>
        <p:spPr>
          <a:xfrm>
            <a:off x="6324634" y="4118417"/>
            <a:ext cx="1011695" cy="587640"/>
          </a:xfrm>
          <a:prstGeom prst="rect">
            <a:avLst/>
          </a:prstGeom>
        </p:spPr>
      </p:pic>
      <p:pic>
        <p:nvPicPr>
          <p:cNvPr id="281" name="Picture 280">
            <a:extLst>
              <a:ext uri="{FF2B5EF4-FFF2-40B4-BE49-F238E27FC236}">
                <a16:creationId xmlns:a16="http://schemas.microsoft.com/office/drawing/2014/main" id="{C96DBB9C-095B-7D43-A051-50F8037D6D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915"/>
          <a:stretch/>
        </p:blipFill>
        <p:spPr>
          <a:xfrm>
            <a:off x="6324634" y="4938673"/>
            <a:ext cx="1011695" cy="587640"/>
          </a:xfrm>
          <a:prstGeom prst="rect">
            <a:avLst/>
          </a:prstGeom>
        </p:spPr>
      </p:pic>
      <p:sp>
        <p:nvSpPr>
          <p:cNvPr id="364" name="TextBox 363"/>
          <p:cNvSpPr txBox="1"/>
          <p:nvPr/>
        </p:nvSpPr>
        <p:spPr>
          <a:xfrm rot="5400000">
            <a:off x="6759790" y="4539308"/>
            <a:ext cx="468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r-IN" sz="3200"/>
              <a:t>…</a:t>
            </a:r>
            <a:endParaRPr lang="en-US" sz="3200"/>
          </a:p>
        </p:txBody>
      </p: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1B94603-BB7C-8B4E-A64C-2BF2CC911404}"/>
              </a:ext>
            </a:extLst>
          </p:cNvPr>
          <p:cNvGrpSpPr/>
          <p:nvPr/>
        </p:nvGrpSpPr>
        <p:grpSpPr>
          <a:xfrm>
            <a:off x="7374754" y="4304030"/>
            <a:ext cx="1221440" cy="218468"/>
            <a:chOff x="7229876" y="2681724"/>
            <a:chExt cx="1221440" cy="218468"/>
          </a:xfrm>
        </p:grpSpPr>
        <p:cxnSp>
          <p:nvCxnSpPr>
            <p:cNvPr id="371" name="Straight Arrow Connector 370">
              <a:extLst>
                <a:ext uri="{FF2B5EF4-FFF2-40B4-BE49-F238E27FC236}">
                  <a16:creationId xmlns:a16="http://schemas.microsoft.com/office/drawing/2014/main" id="{B108F636-60B8-644C-8E9D-C6215B56384A}"/>
                </a:ext>
              </a:extLst>
            </p:cNvPr>
            <p:cNvCxnSpPr>
              <a:cxnSpLocks/>
              <a:endCxn id="373" idx="1"/>
            </p:cNvCxnSpPr>
            <p:nvPr/>
          </p:nvCxnSpPr>
          <p:spPr>
            <a:xfrm flipV="1">
              <a:off x="7229876" y="2789851"/>
              <a:ext cx="166483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2" name="Group 371">
              <a:extLst>
                <a:ext uri="{FF2B5EF4-FFF2-40B4-BE49-F238E27FC236}">
                  <a16:creationId xmlns:a16="http://schemas.microsoft.com/office/drawing/2014/main" id="{C6B89E0A-166E-6341-80DB-A8F843A70791}"/>
                </a:ext>
              </a:extLst>
            </p:cNvPr>
            <p:cNvGrpSpPr/>
            <p:nvPr/>
          </p:nvGrpSpPr>
          <p:grpSpPr>
            <a:xfrm>
              <a:off x="7462805" y="2729496"/>
              <a:ext cx="915863" cy="114222"/>
              <a:chOff x="7462805" y="2735846"/>
              <a:chExt cx="915863" cy="114222"/>
            </a:xfrm>
          </p:grpSpPr>
          <p:sp>
            <p:nvSpPr>
              <p:cNvPr id="377" name="Rectangle 376">
                <a:extLst>
                  <a:ext uri="{FF2B5EF4-FFF2-40B4-BE49-F238E27FC236}">
                    <a16:creationId xmlns:a16="http://schemas.microsoft.com/office/drawing/2014/main" id="{A9EC5E17-4E38-834D-B09A-DEDEB6CF0236}"/>
                  </a:ext>
                </a:extLst>
              </p:cNvPr>
              <p:cNvSpPr/>
              <p:nvPr/>
            </p:nvSpPr>
            <p:spPr>
              <a:xfrm>
                <a:off x="7462805" y="2735846"/>
                <a:ext cx="914400" cy="11422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8" name="Rectangle 377">
                <a:extLst>
                  <a:ext uri="{FF2B5EF4-FFF2-40B4-BE49-F238E27FC236}">
                    <a16:creationId xmlns:a16="http://schemas.microsoft.com/office/drawing/2014/main" id="{B82A0D5B-1F54-BC4A-9DDB-ED61ADC0271E}"/>
                  </a:ext>
                </a:extLst>
              </p:cNvPr>
              <p:cNvSpPr/>
              <p:nvPr/>
            </p:nvSpPr>
            <p:spPr>
              <a:xfrm flipH="1">
                <a:off x="7463352" y="273852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9" name="Rectangle 378">
                <a:extLst>
                  <a:ext uri="{FF2B5EF4-FFF2-40B4-BE49-F238E27FC236}">
                    <a16:creationId xmlns:a16="http://schemas.microsoft.com/office/drawing/2014/main" id="{9AACF941-5056-E342-B066-A6C21DC80BE5}"/>
                  </a:ext>
                </a:extLst>
              </p:cNvPr>
              <p:cNvSpPr/>
              <p:nvPr/>
            </p:nvSpPr>
            <p:spPr>
              <a:xfrm flipH="1">
                <a:off x="7693989" y="2738130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0" name="Rectangle 379">
                <a:extLst>
                  <a:ext uri="{FF2B5EF4-FFF2-40B4-BE49-F238E27FC236}">
                    <a16:creationId xmlns:a16="http://schemas.microsoft.com/office/drawing/2014/main" id="{CECDB0C7-72E6-2E4D-9C34-2204005CED5F}"/>
                  </a:ext>
                </a:extLst>
              </p:cNvPr>
              <p:cNvSpPr/>
              <p:nvPr/>
            </p:nvSpPr>
            <p:spPr>
              <a:xfrm flipH="1">
                <a:off x="7921297" y="273905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1" name="Rectangle 380">
                <a:extLst>
                  <a:ext uri="{FF2B5EF4-FFF2-40B4-BE49-F238E27FC236}">
                    <a16:creationId xmlns:a16="http://schemas.microsoft.com/office/drawing/2014/main" id="{80CB8313-BC94-4844-B09D-43B625292BB5}"/>
                  </a:ext>
                </a:extLst>
              </p:cNvPr>
              <p:cNvSpPr/>
              <p:nvPr/>
            </p:nvSpPr>
            <p:spPr>
              <a:xfrm flipH="1">
                <a:off x="8150068" y="2738886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0863C868-9A12-584A-B2ED-36C4053F11C7}"/>
                </a:ext>
              </a:extLst>
            </p:cNvPr>
            <p:cNvSpPr txBox="1"/>
            <p:nvPr/>
          </p:nvSpPr>
          <p:spPr>
            <a:xfrm>
              <a:off x="7396359" y="2682129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96D197CE-808A-3648-8AEE-49EFB2741857}"/>
                </a:ext>
              </a:extLst>
            </p:cNvPr>
            <p:cNvSpPr txBox="1"/>
            <p:nvPr/>
          </p:nvSpPr>
          <p:spPr>
            <a:xfrm>
              <a:off x="7631388" y="2681724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E33C06AC-FBF3-9A41-9553-93451215BD3D}"/>
                </a:ext>
              </a:extLst>
            </p:cNvPr>
            <p:cNvSpPr txBox="1"/>
            <p:nvPr/>
          </p:nvSpPr>
          <p:spPr>
            <a:xfrm>
              <a:off x="7853141" y="2684748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26A9143A-BEA8-114A-9876-62FB12D515AC}"/>
                </a:ext>
              </a:extLst>
            </p:cNvPr>
            <p:cNvSpPr txBox="1"/>
            <p:nvPr/>
          </p:nvSpPr>
          <p:spPr>
            <a:xfrm>
              <a:off x="8081523" y="2684121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81B94603-BB7C-8B4E-A64C-2BF2CC911404}"/>
              </a:ext>
            </a:extLst>
          </p:cNvPr>
          <p:cNvGrpSpPr/>
          <p:nvPr/>
        </p:nvGrpSpPr>
        <p:grpSpPr>
          <a:xfrm>
            <a:off x="7360214" y="3710430"/>
            <a:ext cx="1221440" cy="218468"/>
            <a:chOff x="7229876" y="2681724"/>
            <a:chExt cx="1221440" cy="218468"/>
          </a:xfrm>
        </p:grpSpPr>
        <p:cxnSp>
          <p:nvCxnSpPr>
            <p:cNvPr id="383" name="Straight Arrow Connector 382">
              <a:extLst>
                <a:ext uri="{FF2B5EF4-FFF2-40B4-BE49-F238E27FC236}">
                  <a16:creationId xmlns:a16="http://schemas.microsoft.com/office/drawing/2014/main" id="{B108F636-60B8-644C-8E9D-C6215B56384A}"/>
                </a:ext>
              </a:extLst>
            </p:cNvPr>
            <p:cNvCxnSpPr>
              <a:cxnSpLocks/>
              <a:endCxn id="385" idx="1"/>
            </p:cNvCxnSpPr>
            <p:nvPr/>
          </p:nvCxnSpPr>
          <p:spPr>
            <a:xfrm flipV="1">
              <a:off x="7229876" y="2789851"/>
              <a:ext cx="166483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4" name="Group 383">
              <a:extLst>
                <a:ext uri="{FF2B5EF4-FFF2-40B4-BE49-F238E27FC236}">
                  <a16:creationId xmlns:a16="http://schemas.microsoft.com/office/drawing/2014/main" id="{C6B89E0A-166E-6341-80DB-A8F843A70791}"/>
                </a:ext>
              </a:extLst>
            </p:cNvPr>
            <p:cNvGrpSpPr/>
            <p:nvPr/>
          </p:nvGrpSpPr>
          <p:grpSpPr>
            <a:xfrm>
              <a:off x="7462805" y="2729496"/>
              <a:ext cx="915863" cy="114222"/>
              <a:chOff x="7462805" y="2735846"/>
              <a:chExt cx="915863" cy="114222"/>
            </a:xfrm>
          </p:grpSpPr>
          <p:sp>
            <p:nvSpPr>
              <p:cNvPr id="389" name="Rectangle 388">
                <a:extLst>
                  <a:ext uri="{FF2B5EF4-FFF2-40B4-BE49-F238E27FC236}">
                    <a16:creationId xmlns:a16="http://schemas.microsoft.com/office/drawing/2014/main" id="{A9EC5E17-4E38-834D-B09A-DEDEB6CF0236}"/>
                  </a:ext>
                </a:extLst>
              </p:cNvPr>
              <p:cNvSpPr/>
              <p:nvPr/>
            </p:nvSpPr>
            <p:spPr>
              <a:xfrm>
                <a:off x="7462805" y="2735846"/>
                <a:ext cx="914400" cy="11422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0" name="Rectangle 389">
                <a:extLst>
                  <a:ext uri="{FF2B5EF4-FFF2-40B4-BE49-F238E27FC236}">
                    <a16:creationId xmlns:a16="http://schemas.microsoft.com/office/drawing/2014/main" id="{B82A0D5B-1F54-BC4A-9DDB-ED61ADC0271E}"/>
                  </a:ext>
                </a:extLst>
              </p:cNvPr>
              <p:cNvSpPr/>
              <p:nvPr/>
            </p:nvSpPr>
            <p:spPr>
              <a:xfrm flipH="1">
                <a:off x="7463352" y="273852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1" name="Rectangle 390">
                <a:extLst>
                  <a:ext uri="{FF2B5EF4-FFF2-40B4-BE49-F238E27FC236}">
                    <a16:creationId xmlns:a16="http://schemas.microsoft.com/office/drawing/2014/main" id="{9AACF941-5056-E342-B066-A6C21DC80BE5}"/>
                  </a:ext>
                </a:extLst>
              </p:cNvPr>
              <p:cNvSpPr/>
              <p:nvPr/>
            </p:nvSpPr>
            <p:spPr>
              <a:xfrm flipH="1">
                <a:off x="7693989" y="2738130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2" name="Rectangle 391">
                <a:extLst>
                  <a:ext uri="{FF2B5EF4-FFF2-40B4-BE49-F238E27FC236}">
                    <a16:creationId xmlns:a16="http://schemas.microsoft.com/office/drawing/2014/main" id="{CECDB0C7-72E6-2E4D-9C34-2204005CED5F}"/>
                  </a:ext>
                </a:extLst>
              </p:cNvPr>
              <p:cNvSpPr/>
              <p:nvPr/>
            </p:nvSpPr>
            <p:spPr>
              <a:xfrm flipH="1">
                <a:off x="7921297" y="273905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3" name="Rectangle 392">
                <a:extLst>
                  <a:ext uri="{FF2B5EF4-FFF2-40B4-BE49-F238E27FC236}">
                    <a16:creationId xmlns:a16="http://schemas.microsoft.com/office/drawing/2014/main" id="{80CB8313-BC94-4844-B09D-43B625292BB5}"/>
                  </a:ext>
                </a:extLst>
              </p:cNvPr>
              <p:cNvSpPr/>
              <p:nvPr/>
            </p:nvSpPr>
            <p:spPr>
              <a:xfrm flipH="1">
                <a:off x="8150068" y="2738886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0863C868-9A12-584A-B2ED-36C4053F11C7}"/>
                </a:ext>
              </a:extLst>
            </p:cNvPr>
            <p:cNvSpPr txBox="1"/>
            <p:nvPr/>
          </p:nvSpPr>
          <p:spPr>
            <a:xfrm>
              <a:off x="7396359" y="2682129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386" name="TextBox 385">
              <a:extLst>
                <a:ext uri="{FF2B5EF4-FFF2-40B4-BE49-F238E27FC236}">
                  <a16:creationId xmlns:a16="http://schemas.microsoft.com/office/drawing/2014/main" id="{96D197CE-808A-3648-8AEE-49EFB2741857}"/>
                </a:ext>
              </a:extLst>
            </p:cNvPr>
            <p:cNvSpPr txBox="1"/>
            <p:nvPr/>
          </p:nvSpPr>
          <p:spPr>
            <a:xfrm>
              <a:off x="7631388" y="2681724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E33C06AC-FBF3-9A41-9553-93451215BD3D}"/>
                </a:ext>
              </a:extLst>
            </p:cNvPr>
            <p:cNvSpPr txBox="1"/>
            <p:nvPr/>
          </p:nvSpPr>
          <p:spPr>
            <a:xfrm>
              <a:off x="7853141" y="2684748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26A9143A-BEA8-114A-9876-62FB12D515AC}"/>
                </a:ext>
              </a:extLst>
            </p:cNvPr>
            <p:cNvSpPr txBox="1"/>
            <p:nvPr/>
          </p:nvSpPr>
          <p:spPr>
            <a:xfrm>
              <a:off x="8081523" y="2684121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23724" y="3787632"/>
            <a:ext cx="936353" cy="1547814"/>
            <a:chOff x="6681342" y="2126855"/>
            <a:chExt cx="936353" cy="4042952"/>
          </a:xfrm>
        </p:grpSpPr>
        <p:sp>
          <p:nvSpPr>
            <p:cNvPr id="394" name="Freeform 393"/>
            <p:cNvSpPr/>
            <p:nvPr/>
          </p:nvSpPr>
          <p:spPr>
            <a:xfrm>
              <a:off x="6682975" y="2126855"/>
              <a:ext cx="934720" cy="1093341"/>
            </a:xfrm>
            <a:custGeom>
              <a:avLst/>
              <a:gdLst>
                <a:gd name="connsiteX0" fmla="*/ 0 w 934720"/>
                <a:gd name="connsiteY0" fmla="*/ 1137920 h 1146102"/>
                <a:gd name="connsiteX1" fmla="*/ 142240 w 934720"/>
                <a:gd name="connsiteY1" fmla="*/ 1117600 h 1146102"/>
                <a:gd name="connsiteX2" fmla="*/ 274320 w 934720"/>
                <a:gd name="connsiteY2" fmla="*/ 904240 h 1146102"/>
                <a:gd name="connsiteX3" fmla="*/ 406400 w 934720"/>
                <a:gd name="connsiteY3" fmla="*/ 396240 h 1146102"/>
                <a:gd name="connsiteX4" fmla="*/ 528320 w 934720"/>
                <a:gd name="connsiteY4" fmla="*/ 81280 h 1146102"/>
                <a:gd name="connsiteX5" fmla="*/ 934720 w 934720"/>
                <a:gd name="connsiteY5" fmla="*/ 0 h 114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4720" h="1146102">
                  <a:moveTo>
                    <a:pt x="0" y="1137920"/>
                  </a:moveTo>
                  <a:cubicBezTo>
                    <a:pt x="48260" y="1147233"/>
                    <a:pt x="96520" y="1156547"/>
                    <a:pt x="142240" y="1117600"/>
                  </a:cubicBezTo>
                  <a:cubicBezTo>
                    <a:pt x="187960" y="1078653"/>
                    <a:pt x="230293" y="1024467"/>
                    <a:pt x="274320" y="904240"/>
                  </a:cubicBezTo>
                  <a:cubicBezTo>
                    <a:pt x="318347" y="784013"/>
                    <a:pt x="364067" y="533400"/>
                    <a:pt x="406400" y="396240"/>
                  </a:cubicBezTo>
                  <a:cubicBezTo>
                    <a:pt x="448733" y="259080"/>
                    <a:pt x="440267" y="147320"/>
                    <a:pt x="528320" y="81280"/>
                  </a:cubicBezTo>
                  <a:cubicBezTo>
                    <a:pt x="616373" y="15240"/>
                    <a:pt x="934720" y="0"/>
                    <a:pt x="934720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Freeform 394"/>
            <p:cNvSpPr/>
            <p:nvPr/>
          </p:nvSpPr>
          <p:spPr>
            <a:xfrm>
              <a:off x="6693135" y="3229149"/>
              <a:ext cx="924560" cy="858896"/>
            </a:xfrm>
            <a:custGeom>
              <a:avLst/>
              <a:gdLst>
                <a:gd name="connsiteX0" fmla="*/ 0 w 924560"/>
                <a:gd name="connsiteY0" fmla="*/ 257186 h 261729"/>
                <a:gd name="connsiteX1" fmla="*/ 172720 w 924560"/>
                <a:gd name="connsiteY1" fmla="*/ 247026 h 261729"/>
                <a:gd name="connsiteX2" fmla="*/ 365760 w 924560"/>
                <a:gd name="connsiteY2" fmla="*/ 135266 h 261729"/>
                <a:gd name="connsiteX3" fmla="*/ 548640 w 924560"/>
                <a:gd name="connsiteY3" fmla="*/ 13346 h 261729"/>
                <a:gd name="connsiteX4" fmla="*/ 924560 w 924560"/>
                <a:gd name="connsiteY4" fmla="*/ 3186 h 26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560" h="261729">
                  <a:moveTo>
                    <a:pt x="0" y="257186"/>
                  </a:moveTo>
                  <a:cubicBezTo>
                    <a:pt x="55880" y="262266"/>
                    <a:pt x="111760" y="267346"/>
                    <a:pt x="172720" y="247026"/>
                  </a:cubicBezTo>
                  <a:cubicBezTo>
                    <a:pt x="233680" y="226706"/>
                    <a:pt x="303107" y="174213"/>
                    <a:pt x="365760" y="135266"/>
                  </a:cubicBezTo>
                  <a:cubicBezTo>
                    <a:pt x="428413" y="96319"/>
                    <a:pt x="455507" y="35359"/>
                    <a:pt x="548640" y="13346"/>
                  </a:cubicBezTo>
                  <a:cubicBezTo>
                    <a:pt x="641773" y="-8667"/>
                    <a:pt x="924560" y="3186"/>
                    <a:pt x="924560" y="3186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Freeform 395"/>
            <p:cNvSpPr/>
            <p:nvPr/>
          </p:nvSpPr>
          <p:spPr>
            <a:xfrm flipV="1">
              <a:off x="6681342" y="5382541"/>
              <a:ext cx="924560" cy="787266"/>
            </a:xfrm>
            <a:custGeom>
              <a:avLst/>
              <a:gdLst>
                <a:gd name="connsiteX0" fmla="*/ 0 w 924560"/>
                <a:gd name="connsiteY0" fmla="*/ 257186 h 261729"/>
                <a:gd name="connsiteX1" fmla="*/ 172720 w 924560"/>
                <a:gd name="connsiteY1" fmla="*/ 247026 h 261729"/>
                <a:gd name="connsiteX2" fmla="*/ 365760 w 924560"/>
                <a:gd name="connsiteY2" fmla="*/ 135266 h 261729"/>
                <a:gd name="connsiteX3" fmla="*/ 548640 w 924560"/>
                <a:gd name="connsiteY3" fmla="*/ 13346 h 261729"/>
                <a:gd name="connsiteX4" fmla="*/ 924560 w 924560"/>
                <a:gd name="connsiteY4" fmla="*/ 3186 h 26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560" h="261729">
                  <a:moveTo>
                    <a:pt x="0" y="257186"/>
                  </a:moveTo>
                  <a:cubicBezTo>
                    <a:pt x="55880" y="262266"/>
                    <a:pt x="111760" y="267346"/>
                    <a:pt x="172720" y="247026"/>
                  </a:cubicBezTo>
                  <a:cubicBezTo>
                    <a:pt x="233680" y="226706"/>
                    <a:pt x="303107" y="174213"/>
                    <a:pt x="365760" y="135266"/>
                  </a:cubicBezTo>
                  <a:cubicBezTo>
                    <a:pt x="428413" y="96319"/>
                    <a:pt x="455507" y="35359"/>
                    <a:pt x="548640" y="13346"/>
                  </a:cubicBezTo>
                  <a:cubicBezTo>
                    <a:pt x="641773" y="-8667"/>
                    <a:pt x="924560" y="3186"/>
                    <a:pt x="924560" y="3186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81B94603-BB7C-8B4E-A64C-2BF2CC911404}"/>
              </a:ext>
            </a:extLst>
          </p:cNvPr>
          <p:cNvGrpSpPr/>
          <p:nvPr/>
        </p:nvGrpSpPr>
        <p:grpSpPr>
          <a:xfrm>
            <a:off x="7363264" y="5137676"/>
            <a:ext cx="1221440" cy="218468"/>
            <a:chOff x="7229876" y="2681724"/>
            <a:chExt cx="1221440" cy="218468"/>
          </a:xfrm>
        </p:grpSpPr>
        <p:cxnSp>
          <p:nvCxnSpPr>
            <p:cNvPr id="399" name="Straight Arrow Connector 398">
              <a:extLst>
                <a:ext uri="{FF2B5EF4-FFF2-40B4-BE49-F238E27FC236}">
                  <a16:creationId xmlns:a16="http://schemas.microsoft.com/office/drawing/2014/main" id="{B108F636-60B8-644C-8E9D-C6215B56384A}"/>
                </a:ext>
              </a:extLst>
            </p:cNvPr>
            <p:cNvCxnSpPr>
              <a:cxnSpLocks/>
              <a:endCxn id="401" idx="1"/>
            </p:cNvCxnSpPr>
            <p:nvPr/>
          </p:nvCxnSpPr>
          <p:spPr>
            <a:xfrm flipV="1">
              <a:off x="7229876" y="2789851"/>
              <a:ext cx="166483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C6B89E0A-166E-6341-80DB-A8F843A70791}"/>
                </a:ext>
              </a:extLst>
            </p:cNvPr>
            <p:cNvGrpSpPr/>
            <p:nvPr/>
          </p:nvGrpSpPr>
          <p:grpSpPr>
            <a:xfrm>
              <a:off x="7462805" y="2729496"/>
              <a:ext cx="915863" cy="114222"/>
              <a:chOff x="7462805" y="2735846"/>
              <a:chExt cx="915863" cy="114222"/>
            </a:xfrm>
          </p:grpSpPr>
          <p:sp>
            <p:nvSpPr>
              <p:cNvPr id="405" name="Rectangle 404">
                <a:extLst>
                  <a:ext uri="{FF2B5EF4-FFF2-40B4-BE49-F238E27FC236}">
                    <a16:creationId xmlns:a16="http://schemas.microsoft.com/office/drawing/2014/main" id="{A9EC5E17-4E38-834D-B09A-DEDEB6CF0236}"/>
                  </a:ext>
                </a:extLst>
              </p:cNvPr>
              <p:cNvSpPr/>
              <p:nvPr/>
            </p:nvSpPr>
            <p:spPr>
              <a:xfrm>
                <a:off x="7462805" y="2735846"/>
                <a:ext cx="914400" cy="11422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6" name="Rectangle 405">
                <a:extLst>
                  <a:ext uri="{FF2B5EF4-FFF2-40B4-BE49-F238E27FC236}">
                    <a16:creationId xmlns:a16="http://schemas.microsoft.com/office/drawing/2014/main" id="{B82A0D5B-1F54-BC4A-9DDB-ED61ADC0271E}"/>
                  </a:ext>
                </a:extLst>
              </p:cNvPr>
              <p:cNvSpPr/>
              <p:nvPr/>
            </p:nvSpPr>
            <p:spPr>
              <a:xfrm flipH="1">
                <a:off x="7463352" y="273852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7" name="Rectangle 406">
                <a:extLst>
                  <a:ext uri="{FF2B5EF4-FFF2-40B4-BE49-F238E27FC236}">
                    <a16:creationId xmlns:a16="http://schemas.microsoft.com/office/drawing/2014/main" id="{9AACF941-5056-E342-B066-A6C21DC80BE5}"/>
                  </a:ext>
                </a:extLst>
              </p:cNvPr>
              <p:cNvSpPr/>
              <p:nvPr/>
            </p:nvSpPr>
            <p:spPr>
              <a:xfrm flipH="1">
                <a:off x="7693989" y="2738130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8" name="Rectangle 407">
                <a:extLst>
                  <a:ext uri="{FF2B5EF4-FFF2-40B4-BE49-F238E27FC236}">
                    <a16:creationId xmlns:a16="http://schemas.microsoft.com/office/drawing/2014/main" id="{CECDB0C7-72E6-2E4D-9C34-2204005CED5F}"/>
                  </a:ext>
                </a:extLst>
              </p:cNvPr>
              <p:cNvSpPr/>
              <p:nvPr/>
            </p:nvSpPr>
            <p:spPr>
              <a:xfrm flipH="1">
                <a:off x="7921297" y="273905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9" name="Rectangle 408">
                <a:extLst>
                  <a:ext uri="{FF2B5EF4-FFF2-40B4-BE49-F238E27FC236}">
                    <a16:creationId xmlns:a16="http://schemas.microsoft.com/office/drawing/2014/main" id="{80CB8313-BC94-4844-B09D-43B625292BB5}"/>
                  </a:ext>
                </a:extLst>
              </p:cNvPr>
              <p:cNvSpPr/>
              <p:nvPr/>
            </p:nvSpPr>
            <p:spPr>
              <a:xfrm flipH="1">
                <a:off x="8150068" y="2738886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1" name="TextBox 400">
              <a:extLst>
                <a:ext uri="{FF2B5EF4-FFF2-40B4-BE49-F238E27FC236}">
                  <a16:creationId xmlns:a16="http://schemas.microsoft.com/office/drawing/2014/main" id="{0863C868-9A12-584A-B2ED-36C4053F11C7}"/>
                </a:ext>
              </a:extLst>
            </p:cNvPr>
            <p:cNvSpPr txBox="1"/>
            <p:nvPr/>
          </p:nvSpPr>
          <p:spPr>
            <a:xfrm>
              <a:off x="7396359" y="2682129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96D197CE-808A-3648-8AEE-49EFB2741857}"/>
                </a:ext>
              </a:extLst>
            </p:cNvPr>
            <p:cNvSpPr txBox="1"/>
            <p:nvPr/>
          </p:nvSpPr>
          <p:spPr>
            <a:xfrm>
              <a:off x="7631388" y="2681724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E33C06AC-FBF3-9A41-9553-93451215BD3D}"/>
                </a:ext>
              </a:extLst>
            </p:cNvPr>
            <p:cNvSpPr txBox="1"/>
            <p:nvPr/>
          </p:nvSpPr>
          <p:spPr>
            <a:xfrm>
              <a:off x="7853141" y="2684748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26A9143A-BEA8-114A-9876-62FB12D515AC}"/>
                </a:ext>
              </a:extLst>
            </p:cNvPr>
            <p:cNvSpPr txBox="1"/>
            <p:nvPr/>
          </p:nvSpPr>
          <p:spPr>
            <a:xfrm>
              <a:off x="8081523" y="2684121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</p:grpSp>
      <p:sp>
        <p:nvSpPr>
          <p:cNvPr id="415" name="Freeform 414"/>
          <p:cNvSpPr/>
          <p:nvPr/>
        </p:nvSpPr>
        <p:spPr>
          <a:xfrm>
            <a:off x="5359307" y="4689334"/>
            <a:ext cx="924560" cy="72116"/>
          </a:xfrm>
          <a:custGeom>
            <a:avLst/>
            <a:gdLst>
              <a:gd name="connsiteX0" fmla="*/ 0 w 924560"/>
              <a:gd name="connsiteY0" fmla="*/ 257186 h 261729"/>
              <a:gd name="connsiteX1" fmla="*/ 172720 w 924560"/>
              <a:gd name="connsiteY1" fmla="*/ 247026 h 261729"/>
              <a:gd name="connsiteX2" fmla="*/ 365760 w 924560"/>
              <a:gd name="connsiteY2" fmla="*/ 135266 h 261729"/>
              <a:gd name="connsiteX3" fmla="*/ 548640 w 924560"/>
              <a:gd name="connsiteY3" fmla="*/ 13346 h 261729"/>
              <a:gd name="connsiteX4" fmla="*/ 924560 w 924560"/>
              <a:gd name="connsiteY4" fmla="*/ 3186 h 26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560" h="261729">
                <a:moveTo>
                  <a:pt x="0" y="257186"/>
                </a:moveTo>
                <a:cubicBezTo>
                  <a:pt x="55880" y="262266"/>
                  <a:pt x="111760" y="267346"/>
                  <a:pt x="172720" y="247026"/>
                </a:cubicBezTo>
                <a:cubicBezTo>
                  <a:pt x="233680" y="226706"/>
                  <a:pt x="303107" y="174213"/>
                  <a:pt x="365760" y="135266"/>
                </a:cubicBezTo>
                <a:cubicBezTo>
                  <a:pt x="428413" y="96319"/>
                  <a:pt x="455507" y="35359"/>
                  <a:pt x="548640" y="13346"/>
                </a:cubicBezTo>
                <a:cubicBezTo>
                  <a:pt x="641773" y="-8667"/>
                  <a:pt x="924560" y="3186"/>
                  <a:pt x="924560" y="318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Freeform 415"/>
          <p:cNvSpPr/>
          <p:nvPr/>
        </p:nvSpPr>
        <p:spPr>
          <a:xfrm flipV="1">
            <a:off x="5359307" y="4817252"/>
            <a:ext cx="924560" cy="129036"/>
          </a:xfrm>
          <a:custGeom>
            <a:avLst/>
            <a:gdLst>
              <a:gd name="connsiteX0" fmla="*/ 0 w 924560"/>
              <a:gd name="connsiteY0" fmla="*/ 257186 h 261729"/>
              <a:gd name="connsiteX1" fmla="*/ 172720 w 924560"/>
              <a:gd name="connsiteY1" fmla="*/ 247026 h 261729"/>
              <a:gd name="connsiteX2" fmla="*/ 365760 w 924560"/>
              <a:gd name="connsiteY2" fmla="*/ 135266 h 261729"/>
              <a:gd name="connsiteX3" fmla="*/ 548640 w 924560"/>
              <a:gd name="connsiteY3" fmla="*/ 13346 h 261729"/>
              <a:gd name="connsiteX4" fmla="*/ 924560 w 924560"/>
              <a:gd name="connsiteY4" fmla="*/ 3186 h 26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560" h="261729">
                <a:moveTo>
                  <a:pt x="0" y="257186"/>
                </a:moveTo>
                <a:cubicBezTo>
                  <a:pt x="55880" y="262266"/>
                  <a:pt x="111760" y="267346"/>
                  <a:pt x="172720" y="247026"/>
                </a:cubicBezTo>
                <a:cubicBezTo>
                  <a:pt x="233680" y="226706"/>
                  <a:pt x="303107" y="174213"/>
                  <a:pt x="365760" y="135266"/>
                </a:cubicBezTo>
                <a:cubicBezTo>
                  <a:pt x="428413" y="96319"/>
                  <a:pt x="455507" y="35359"/>
                  <a:pt x="548640" y="13346"/>
                </a:cubicBezTo>
                <a:cubicBezTo>
                  <a:pt x="641773" y="-8667"/>
                  <a:pt x="924560" y="3186"/>
                  <a:pt x="924560" y="318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Right Brace 416"/>
          <p:cNvSpPr/>
          <p:nvPr/>
        </p:nvSpPr>
        <p:spPr>
          <a:xfrm>
            <a:off x="8742139" y="3765932"/>
            <a:ext cx="356980" cy="15485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475DD539-390E-CD42-98F5-2BD7E77DDE75}"/>
              </a:ext>
            </a:extLst>
          </p:cNvPr>
          <p:cNvSpPr txBox="1"/>
          <p:nvPr/>
        </p:nvSpPr>
        <p:spPr>
          <a:xfrm>
            <a:off x="9289731" y="3909611"/>
            <a:ext cx="1544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Inputs and Outputs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475DD539-390E-CD42-98F5-2BD7E77DDE75}"/>
              </a:ext>
            </a:extLst>
          </p:cNvPr>
          <p:cNvSpPr txBox="1"/>
          <p:nvPr/>
        </p:nvSpPr>
        <p:spPr>
          <a:xfrm>
            <a:off x="6341502" y="3345477"/>
            <a:ext cx="225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/>
              <a:t>Parallel execution of models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EBDAE9-0F74-8644-AFB8-7224491FB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Step 0: Computational Efficiency</a:t>
            </a:r>
          </a:p>
        </p:txBody>
      </p:sp>
    </p:spTree>
    <p:extLst>
      <p:ext uri="{BB962C8B-B14F-4D97-AF65-F5344CB8AC3E}">
        <p14:creationId xmlns:p14="http://schemas.microsoft.com/office/powerpoint/2010/main" val="32765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86370D1-50BD-8E4C-A86F-1344E7DCD6C0}"/>
              </a:ext>
            </a:extLst>
          </p:cNvPr>
          <p:cNvGrpSpPr/>
          <p:nvPr/>
        </p:nvGrpSpPr>
        <p:grpSpPr>
          <a:xfrm>
            <a:off x="6361063" y="2756601"/>
            <a:ext cx="1459086" cy="977807"/>
            <a:chOff x="7072084" y="2499198"/>
            <a:chExt cx="1459086" cy="977807"/>
          </a:xfrm>
        </p:grpSpPr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BDCFEDE3-3A00-3F44-BA7F-7E9A7948E9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915"/>
            <a:stretch/>
          </p:blipFill>
          <p:spPr>
            <a:xfrm>
              <a:off x="7167314" y="2785047"/>
              <a:ext cx="1270574" cy="668628"/>
            </a:xfrm>
            <a:prstGeom prst="rect">
              <a:avLst/>
            </a:prstGeom>
          </p:spPr>
        </p:pic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68987026-0CE6-474C-ABE6-44FC037BC31A}"/>
                </a:ext>
              </a:extLst>
            </p:cNvPr>
            <p:cNvGrpSpPr/>
            <p:nvPr/>
          </p:nvGrpSpPr>
          <p:grpSpPr>
            <a:xfrm>
              <a:off x="7072084" y="2499198"/>
              <a:ext cx="1459086" cy="977807"/>
              <a:chOff x="5232545" y="2622888"/>
              <a:chExt cx="1592716" cy="1147755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FC0C454F-ECC2-0840-9630-3289ABDA146B}"/>
                  </a:ext>
                </a:extLst>
              </p:cNvPr>
              <p:cNvSpPr/>
              <p:nvPr/>
            </p:nvSpPr>
            <p:spPr>
              <a:xfrm>
                <a:off x="5323990" y="2652706"/>
                <a:ext cx="1424863" cy="1117937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A98F85CE-A0DF-9140-93FD-35E7752969DD}"/>
                  </a:ext>
                </a:extLst>
              </p:cNvPr>
              <p:cNvSpPr txBox="1"/>
              <p:nvPr/>
            </p:nvSpPr>
            <p:spPr>
              <a:xfrm>
                <a:off x="5232545" y="2622888"/>
                <a:ext cx="1592716" cy="361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Assembly Model</a:t>
                </a:r>
              </a:p>
            </p:txBody>
          </p:sp>
        </p:grpSp>
      </p:grpSp>
      <p:sp>
        <p:nvSpPr>
          <p:cNvPr id="165" name="Rounded Rectangle 164">
            <a:extLst>
              <a:ext uri="{FF2B5EF4-FFF2-40B4-BE49-F238E27FC236}">
                <a16:creationId xmlns:a16="http://schemas.microsoft.com/office/drawing/2014/main" id="{9B25845C-814D-6D4F-B8F4-EF62DFBBDF0A}"/>
              </a:ext>
            </a:extLst>
          </p:cNvPr>
          <p:cNvSpPr/>
          <p:nvPr/>
        </p:nvSpPr>
        <p:spPr>
          <a:xfrm>
            <a:off x="5413065" y="2561522"/>
            <a:ext cx="3667878" cy="141748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3000"/>
            </a:schemeClr>
          </a:solidFill>
          <a:ln w="254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6C67FE-8830-1F48-97A9-AB1B49A946A0}"/>
              </a:ext>
            </a:extLst>
          </p:cNvPr>
          <p:cNvSpPr txBox="1"/>
          <p:nvPr/>
        </p:nvSpPr>
        <p:spPr>
          <a:xfrm>
            <a:off x="8183908" y="2609037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46EC3-0E94-6D4C-952B-076688953667}"/>
              </a:ext>
            </a:extLst>
          </p:cNvPr>
          <p:cNvSpPr txBox="1"/>
          <p:nvPr/>
        </p:nvSpPr>
        <p:spPr>
          <a:xfrm>
            <a:off x="5573258" y="2608477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8567E4-FBC3-1345-9CE2-B6F07CC00129}"/>
              </a:ext>
            </a:extLst>
          </p:cNvPr>
          <p:cNvSpPr txBox="1"/>
          <p:nvPr/>
        </p:nvSpPr>
        <p:spPr>
          <a:xfrm>
            <a:off x="5429099" y="3315198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Impact Load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6A86AE-63DA-B94A-A443-247D2C904A30}"/>
              </a:ext>
            </a:extLst>
          </p:cNvPr>
          <p:cNvSpPr txBox="1"/>
          <p:nvPr/>
        </p:nvSpPr>
        <p:spPr>
          <a:xfrm>
            <a:off x="5393095" y="2886439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Material Model</a:t>
            </a:r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9F5C8747-27D5-D047-B5E0-DF09B9A9F0B7}"/>
              </a:ext>
            </a:extLst>
          </p:cNvPr>
          <p:cNvSpPr/>
          <p:nvPr/>
        </p:nvSpPr>
        <p:spPr>
          <a:xfrm>
            <a:off x="6188477" y="3123191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DCD4B39C-6D88-8843-879E-C0442CD522B7}"/>
              </a:ext>
            </a:extLst>
          </p:cNvPr>
          <p:cNvSpPr/>
          <p:nvPr/>
        </p:nvSpPr>
        <p:spPr>
          <a:xfrm>
            <a:off x="7794124" y="3133879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12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829844-474A-7847-92F5-495A3DFE02E0}"/>
              </a:ext>
            </a:extLst>
          </p:cNvPr>
          <p:cNvSpPr txBox="1"/>
          <p:nvPr/>
        </p:nvSpPr>
        <p:spPr>
          <a:xfrm>
            <a:off x="7978177" y="2881233"/>
            <a:ext cx="1046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Max. Force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Leak Rate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...</a:t>
            </a:r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AEAB8C98-E7E7-FA4F-BC31-61090687E007}"/>
              </a:ext>
            </a:extLst>
          </p:cNvPr>
          <p:cNvSpPr/>
          <p:nvPr/>
        </p:nvSpPr>
        <p:spPr>
          <a:xfrm>
            <a:off x="5009410" y="2884092"/>
            <a:ext cx="560793" cy="186897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53A288A5-4E5D-8540-A540-14D42B4AA10F}"/>
              </a:ext>
            </a:extLst>
          </p:cNvPr>
          <p:cNvSpPr/>
          <p:nvPr/>
        </p:nvSpPr>
        <p:spPr>
          <a:xfrm>
            <a:off x="4899612" y="3488172"/>
            <a:ext cx="688861" cy="145260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9881A02-0183-A24B-947B-9EF67DB32B76}"/>
              </a:ext>
            </a:extLst>
          </p:cNvPr>
          <p:cNvGrpSpPr/>
          <p:nvPr/>
        </p:nvGrpSpPr>
        <p:grpSpPr>
          <a:xfrm>
            <a:off x="3621616" y="1770847"/>
            <a:ext cx="1463040" cy="1508477"/>
            <a:chOff x="3947465" y="1545026"/>
            <a:chExt cx="1463040" cy="150847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D89C7E1-4B9B-AD45-B842-E36C6C65C403}"/>
                </a:ext>
              </a:extLst>
            </p:cNvPr>
            <p:cNvGrpSpPr/>
            <p:nvPr/>
          </p:nvGrpSpPr>
          <p:grpSpPr>
            <a:xfrm>
              <a:off x="4688436" y="1992851"/>
              <a:ext cx="651042" cy="565561"/>
              <a:chOff x="4657234" y="931648"/>
              <a:chExt cx="879056" cy="663859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02D144B7-97DC-6047-9EA6-8C3C447B8171}"/>
                  </a:ext>
                </a:extLst>
              </p:cNvPr>
              <p:cNvGrpSpPr/>
              <p:nvPr/>
            </p:nvGrpSpPr>
            <p:grpSpPr>
              <a:xfrm>
                <a:off x="4852573" y="931648"/>
                <a:ext cx="626648" cy="456115"/>
                <a:chOff x="7785966" y="1581606"/>
                <a:chExt cx="999944" cy="727888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10860FF9-931F-2F4C-BE8E-A75637D629C1}"/>
                    </a:ext>
                  </a:extLst>
                </p:cNvPr>
                <p:cNvGrpSpPr/>
                <p:nvPr/>
              </p:nvGrpSpPr>
              <p:grpSpPr>
                <a:xfrm>
                  <a:off x="7785966" y="1581606"/>
                  <a:ext cx="999944" cy="727888"/>
                  <a:chOff x="7785966" y="1581606"/>
                  <a:chExt cx="999944" cy="727888"/>
                </a:xfrm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1D2957D7-96F2-5D4C-9F28-2F4A1BA4A7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96429" y="1581606"/>
                    <a:ext cx="2769" cy="72788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A9623A6-2D92-EE44-B5BA-CB3F2CA8A2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85966" y="2305705"/>
                    <a:ext cx="999944" cy="3789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BD7A30B6-5DE3-5B41-8F24-0061F2F2DA5E}"/>
                    </a:ext>
                  </a:extLst>
                </p:cNvPr>
                <p:cNvSpPr/>
                <p:nvPr/>
              </p:nvSpPr>
              <p:spPr>
                <a:xfrm>
                  <a:off x="7815266" y="1733782"/>
                  <a:ext cx="829780" cy="552218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wdUp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11" name="TextBox 8">
                <a:extLst>
                  <a:ext uri="{FF2B5EF4-FFF2-40B4-BE49-F238E27FC236}">
                    <a16:creationId xmlns:a16="http://schemas.microsoft.com/office/drawing/2014/main" id="{6939CF33-6B40-0741-9946-03637BDF4456}"/>
                  </a:ext>
                </a:extLst>
              </p:cNvPr>
              <p:cNvSpPr txBox="1"/>
              <p:nvPr/>
            </p:nvSpPr>
            <p:spPr>
              <a:xfrm>
                <a:off x="4810537" y="1350512"/>
                <a:ext cx="725753" cy="24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Param1</a:t>
                </a:r>
              </a:p>
            </p:txBody>
          </p:sp>
          <p:sp>
            <p:nvSpPr>
              <p:cNvPr id="114" name="TextBox 41">
                <a:extLst>
                  <a:ext uri="{FF2B5EF4-FFF2-40B4-BE49-F238E27FC236}">
                    <a16:creationId xmlns:a16="http://schemas.microsoft.com/office/drawing/2014/main" id="{2B41CC0A-1CFF-CE43-9F7C-60A6F8CF152E}"/>
                  </a:ext>
                </a:extLst>
              </p:cNvPr>
              <p:cNvSpPr txBox="1"/>
              <p:nvPr/>
            </p:nvSpPr>
            <p:spPr>
              <a:xfrm rot="16200000">
                <a:off x="4521126" y="1088883"/>
                <a:ext cx="517214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 Prob 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08E4F4D-4E0F-A14D-A582-8BF72774310A}"/>
                </a:ext>
              </a:extLst>
            </p:cNvPr>
            <p:cNvGrpSpPr/>
            <p:nvPr/>
          </p:nvGrpSpPr>
          <p:grpSpPr>
            <a:xfrm>
              <a:off x="4035928" y="1944791"/>
              <a:ext cx="571427" cy="581053"/>
              <a:chOff x="4629953" y="1496730"/>
              <a:chExt cx="771558" cy="682043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1174223-CA94-C549-B527-142BB87B3216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4C0D90C-B8F6-A74F-98F6-BD71A2B8CCCA}"/>
                    </a:ext>
                  </a:extLst>
                </p:cNvPr>
                <p:cNvGrpSpPr/>
                <p:nvPr/>
              </p:nvGrpSpPr>
              <p:grpSpPr>
                <a:xfrm>
                  <a:off x="8017255" y="4532338"/>
                  <a:ext cx="904576" cy="741919"/>
                  <a:chOff x="8017255" y="4532338"/>
                  <a:chExt cx="904576" cy="741919"/>
                </a:xfrm>
              </p:grpSpPr>
              <p:cxnSp>
                <p:nvCxnSpPr>
                  <p:cNvPr id="108" name="Straight Arrow Connector 107">
                    <a:extLst>
                      <a:ext uri="{FF2B5EF4-FFF2-40B4-BE49-F238E27FC236}">
                        <a16:creationId xmlns:a16="http://schemas.microsoft.com/office/drawing/2014/main" id="{F662CA3C-EA88-974B-9FF9-8DF7CABA5D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26094" y="4532338"/>
                    <a:ext cx="1628" cy="7355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Arrow Connector 108">
                    <a:extLst>
                      <a:ext uri="{FF2B5EF4-FFF2-40B4-BE49-F238E27FC236}">
                        <a16:creationId xmlns:a16="http://schemas.microsoft.com/office/drawing/2014/main" id="{8BC43DA4-EA21-DB4D-AC94-6EF513FA21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70745"/>
                    <a:ext cx="904576" cy="3512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7" name="Freeform 106">
                  <a:extLst>
                    <a:ext uri="{FF2B5EF4-FFF2-40B4-BE49-F238E27FC236}">
                      <a16:creationId xmlns:a16="http://schemas.microsoft.com/office/drawing/2014/main" id="{376AF89C-95EC-7E45-8397-F062B91AFB31}"/>
                    </a:ext>
                  </a:extLst>
                </p:cNvPr>
                <p:cNvSpPr/>
                <p:nvPr/>
              </p:nvSpPr>
              <p:spPr>
                <a:xfrm>
                  <a:off x="8042335" y="4685338"/>
                  <a:ext cx="722831" cy="557181"/>
                </a:xfrm>
                <a:custGeom>
                  <a:avLst/>
                  <a:gdLst>
                    <a:gd name="connsiteX0" fmla="*/ 0 w 556054"/>
                    <a:gd name="connsiteY0" fmla="*/ 475293 h 475293"/>
                    <a:gd name="connsiteX1" fmla="*/ 61784 w 556054"/>
                    <a:gd name="connsiteY1" fmla="*/ 154018 h 475293"/>
                    <a:gd name="connsiteX2" fmla="*/ 86497 w 556054"/>
                    <a:gd name="connsiteY2" fmla="*/ 30450 h 475293"/>
                    <a:gd name="connsiteX3" fmla="*/ 148281 w 556054"/>
                    <a:gd name="connsiteY3" fmla="*/ 5737 h 475293"/>
                    <a:gd name="connsiteX4" fmla="*/ 222421 w 556054"/>
                    <a:gd name="connsiteY4" fmla="*/ 116947 h 475293"/>
                    <a:gd name="connsiteX5" fmla="*/ 259492 w 556054"/>
                    <a:gd name="connsiteY5" fmla="*/ 327012 h 475293"/>
                    <a:gd name="connsiteX6" fmla="*/ 556054 w 556054"/>
                    <a:gd name="connsiteY6" fmla="*/ 475293 h 475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054" h="475293">
                      <a:moveTo>
                        <a:pt x="0" y="475293"/>
                      </a:moveTo>
                      <a:cubicBezTo>
                        <a:pt x="23684" y="351725"/>
                        <a:pt x="47368" y="228158"/>
                        <a:pt x="61784" y="154018"/>
                      </a:cubicBezTo>
                      <a:cubicBezTo>
                        <a:pt x="76200" y="79878"/>
                        <a:pt x="72081" y="55163"/>
                        <a:pt x="86497" y="30450"/>
                      </a:cubicBezTo>
                      <a:cubicBezTo>
                        <a:pt x="100913" y="5736"/>
                        <a:pt x="125627" y="-8679"/>
                        <a:pt x="148281" y="5737"/>
                      </a:cubicBezTo>
                      <a:cubicBezTo>
                        <a:pt x="170935" y="20153"/>
                        <a:pt x="203886" y="63401"/>
                        <a:pt x="222421" y="116947"/>
                      </a:cubicBezTo>
                      <a:cubicBezTo>
                        <a:pt x="240956" y="170493"/>
                        <a:pt x="203887" y="267288"/>
                        <a:pt x="259492" y="327012"/>
                      </a:cubicBezTo>
                      <a:cubicBezTo>
                        <a:pt x="315097" y="386736"/>
                        <a:pt x="435575" y="431014"/>
                        <a:pt x="556054" y="475293"/>
                      </a:cubicBezTo>
                    </a:path>
                  </a:pathLst>
                </a:custGeom>
                <a:solidFill>
                  <a:schemeClr val="accent2">
                    <a:lumMod val="20000"/>
                    <a:lumOff val="80000"/>
                    <a:alpha val="51000"/>
                  </a:schemeClr>
                </a:solid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04" name="TextBox 40">
                <a:extLst>
                  <a:ext uri="{FF2B5EF4-FFF2-40B4-BE49-F238E27FC236}">
                    <a16:creationId xmlns:a16="http://schemas.microsoft.com/office/drawing/2014/main" id="{39CFE0EF-8A29-E544-A248-8A3E162EA089}"/>
                  </a:ext>
                </a:extLst>
              </p:cNvPr>
              <p:cNvSpPr txBox="1"/>
              <p:nvPr/>
            </p:nvSpPr>
            <p:spPr>
              <a:xfrm>
                <a:off x="4721723" y="1933777"/>
                <a:ext cx="67978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Param2</a:t>
                </a:r>
              </a:p>
            </p:txBody>
          </p:sp>
          <p:sp>
            <p:nvSpPr>
              <p:cNvPr id="105" name="TextBox 50">
                <a:extLst>
                  <a:ext uri="{FF2B5EF4-FFF2-40B4-BE49-F238E27FC236}">
                    <a16:creationId xmlns:a16="http://schemas.microsoft.com/office/drawing/2014/main" id="{A2CE891C-5453-E941-B9BF-DC855C960926}"/>
                  </a:ext>
                </a:extLst>
              </p:cNvPr>
              <p:cNvSpPr txBox="1"/>
              <p:nvPr/>
            </p:nvSpPr>
            <p:spPr>
              <a:xfrm rot="16200000">
                <a:off x="4521491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8BB0C95-9C8E-BB4B-A6A9-B1655CD26332}"/>
                </a:ext>
              </a:extLst>
            </p:cNvPr>
            <p:cNvGrpSpPr/>
            <p:nvPr/>
          </p:nvGrpSpPr>
          <p:grpSpPr>
            <a:xfrm>
              <a:off x="4359129" y="2464372"/>
              <a:ext cx="628327" cy="589131"/>
              <a:chOff x="4593140" y="2206216"/>
              <a:chExt cx="848386" cy="691525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B99B8C6-7B7B-8F47-8E2C-6CABCFF15151}"/>
                  </a:ext>
                </a:extLst>
              </p:cNvPr>
              <p:cNvGrpSpPr/>
              <p:nvPr/>
            </p:nvGrpSpPr>
            <p:grpSpPr>
              <a:xfrm>
                <a:off x="4809567" y="2206216"/>
                <a:ext cx="605801" cy="468642"/>
                <a:chOff x="7669764" y="1586298"/>
                <a:chExt cx="966672" cy="747878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16B58481-43E3-ED40-BF97-B65416BF1F61}"/>
                    </a:ext>
                  </a:extLst>
                </p:cNvPr>
                <p:cNvGrpSpPr/>
                <p:nvPr/>
              </p:nvGrpSpPr>
              <p:grpSpPr>
                <a:xfrm>
                  <a:off x="7669764" y="1586298"/>
                  <a:ext cx="966672" cy="747878"/>
                  <a:chOff x="7669764" y="1586298"/>
                  <a:chExt cx="966672" cy="747878"/>
                </a:xfrm>
              </p:grpSpPr>
              <p:cxnSp>
                <p:nvCxnSpPr>
                  <p:cNvPr id="101" name="Straight Arrow Connector 100">
                    <a:extLst>
                      <a:ext uri="{FF2B5EF4-FFF2-40B4-BE49-F238E27FC236}">
                        <a16:creationId xmlns:a16="http://schemas.microsoft.com/office/drawing/2014/main" id="{1295D38C-77F6-7B4B-884F-2881E0EAE6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74835" y="1586298"/>
                    <a:ext cx="0" cy="72319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Arrow Connector 101">
                    <a:extLst>
                      <a:ext uri="{FF2B5EF4-FFF2-40B4-BE49-F238E27FC236}">
                        <a16:creationId xmlns:a16="http://schemas.microsoft.com/office/drawing/2014/main" id="{2B3AF32A-5610-D341-83DF-98C849054A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669764" y="2325972"/>
                    <a:ext cx="966672" cy="820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E33E147E-57FA-7D45-8E85-0F29D6F8FE3C}"/>
                    </a:ext>
                  </a:extLst>
                </p:cNvPr>
                <p:cNvSpPr/>
                <p:nvPr/>
              </p:nvSpPr>
              <p:spPr>
                <a:xfrm>
                  <a:off x="7777848" y="1586298"/>
                  <a:ext cx="568258" cy="730105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ltDn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95" name="TextBox 51">
                <a:extLst>
                  <a:ext uri="{FF2B5EF4-FFF2-40B4-BE49-F238E27FC236}">
                    <a16:creationId xmlns:a16="http://schemas.microsoft.com/office/drawing/2014/main" id="{619D0C39-EDEE-774C-911D-391891341309}"/>
                  </a:ext>
                </a:extLst>
              </p:cNvPr>
              <p:cNvSpPr txBox="1"/>
              <p:nvPr/>
            </p:nvSpPr>
            <p:spPr>
              <a:xfrm rot="16200000">
                <a:off x="4484678" y="2351467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98" name="TextBox 52">
                <a:extLst>
                  <a:ext uri="{FF2B5EF4-FFF2-40B4-BE49-F238E27FC236}">
                    <a16:creationId xmlns:a16="http://schemas.microsoft.com/office/drawing/2014/main" id="{D8CF53CC-95B5-6245-BF46-4D808DC2ED06}"/>
                  </a:ext>
                </a:extLst>
              </p:cNvPr>
              <p:cNvSpPr txBox="1"/>
              <p:nvPr/>
            </p:nvSpPr>
            <p:spPr>
              <a:xfrm>
                <a:off x="4684558" y="2652745"/>
                <a:ext cx="75696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B4B765-6494-4A4C-B04D-BE891214FDC3}"/>
                </a:ext>
              </a:extLst>
            </p:cNvPr>
            <p:cNvSpPr txBox="1"/>
            <p:nvPr/>
          </p:nvSpPr>
          <p:spPr>
            <a:xfrm>
              <a:off x="4207277" y="1574302"/>
              <a:ext cx="946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Material Parameters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41579D-90A3-504D-A38F-07F12C461C6D}"/>
                </a:ext>
              </a:extLst>
            </p:cNvPr>
            <p:cNvSpPr/>
            <p:nvPr/>
          </p:nvSpPr>
          <p:spPr>
            <a:xfrm>
              <a:off x="3947465" y="1545026"/>
              <a:ext cx="1463040" cy="146304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FB7291F-A8D3-E642-B2AB-F2A96ABFB41D}"/>
              </a:ext>
            </a:extLst>
          </p:cNvPr>
          <p:cNvGrpSpPr/>
          <p:nvPr/>
        </p:nvGrpSpPr>
        <p:grpSpPr>
          <a:xfrm>
            <a:off x="4328317" y="3744567"/>
            <a:ext cx="822302" cy="546920"/>
            <a:chOff x="4657235" y="931648"/>
            <a:chExt cx="1110297" cy="641978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DA971D29-FA4A-A147-9150-1050AC33FC6F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9CCF1AA6-04AF-4341-BA5A-96A3B8FE9172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148" name="Straight Arrow Connector 147">
                  <a:extLst>
                    <a:ext uri="{FF2B5EF4-FFF2-40B4-BE49-F238E27FC236}">
                      <a16:creationId xmlns:a16="http://schemas.microsoft.com/office/drawing/2014/main" id="{E126A915-CD7D-4B44-86B5-CC4B9376C8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>
                  <a:extLst>
                    <a:ext uri="{FF2B5EF4-FFF2-40B4-BE49-F238E27FC236}">
                      <a16:creationId xmlns:a16="http://schemas.microsoft.com/office/drawing/2014/main" id="{4616E030-1606-204D-A071-97241DB5FE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852F65DA-516D-C246-9494-34AA7F651483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44" name="TextBox 8">
              <a:extLst>
                <a:ext uri="{FF2B5EF4-FFF2-40B4-BE49-F238E27FC236}">
                  <a16:creationId xmlns:a16="http://schemas.microsoft.com/office/drawing/2014/main" id="{5A1E7E57-7E76-E043-A41E-2E3E961BFBC7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Param2</a:t>
              </a:r>
            </a:p>
          </p:txBody>
        </p:sp>
        <p:sp>
          <p:nvSpPr>
            <p:cNvPr id="145" name="TextBox 41">
              <a:extLst>
                <a:ext uri="{FF2B5EF4-FFF2-40B4-BE49-F238E27FC236}">
                  <a16:creationId xmlns:a16="http://schemas.microsoft.com/office/drawing/2014/main" id="{65D08958-92D9-2B46-8C60-6765A925530B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AFC7895-2686-BE4C-A71F-13384ABBC304}"/>
              </a:ext>
            </a:extLst>
          </p:cNvPr>
          <p:cNvGrpSpPr/>
          <p:nvPr/>
        </p:nvGrpSpPr>
        <p:grpSpPr>
          <a:xfrm>
            <a:off x="3935993" y="4286437"/>
            <a:ext cx="830990" cy="543124"/>
            <a:chOff x="4440434" y="4209598"/>
            <a:chExt cx="830990" cy="543124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5DC17EE-4528-FC43-A3ED-AC4A80C5FBC3}"/>
                </a:ext>
              </a:extLst>
            </p:cNvPr>
            <p:cNvGrpSpPr/>
            <p:nvPr/>
          </p:nvGrpSpPr>
          <p:grpSpPr>
            <a:xfrm>
              <a:off x="4440434" y="4209598"/>
              <a:ext cx="830990" cy="543124"/>
              <a:chOff x="4505223" y="2220920"/>
              <a:chExt cx="1122028" cy="637522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E8AD701B-465E-2845-8044-7437663692A6}"/>
                  </a:ext>
                </a:extLst>
              </p:cNvPr>
              <p:cNvGrpSpPr/>
              <p:nvPr/>
            </p:nvGrpSpPr>
            <p:grpSpPr>
              <a:xfrm>
                <a:off x="4809567" y="2220920"/>
                <a:ext cx="605801" cy="453939"/>
                <a:chOff x="7669764" y="1609762"/>
                <a:chExt cx="966672" cy="724414"/>
              </a:xfrm>
            </p:grpSpPr>
            <p:cxnSp>
              <p:nvCxnSpPr>
                <p:cNvPr id="141" name="Straight Arrow Connector 140">
                  <a:extLst>
                    <a:ext uri="{FF2B5EF4-FFF2-40B4-BE49-F238E27FC236}">
                      <a16:creationId xmlns:a16="http://schemas.microsoft.com/office/drawing/2014/main" id="{EF8B8B0C-E644-8046-882B-1D3990C490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74836" y="1609762"/>
                  <a:ext cx="0" cy="72319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Arrow Connector 141">
                  <a:extLst>
                    <a:ext uri="{FF2B5EF4-FFF2-40B4-BE49-F238E27FC236}">
                      <a16:creationId xmlns:a16="http://schemas.microsoft.com/office/drawing/2014/main" id="{E344F570-563E-5E40-87C2-C91F24A92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9764" y="2325972"/>
                  <a:ext cx="966672" cy="820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TextBox 51">
                <a:extLst>
                  <a:ext uri="{FF2B5EF4-FFF2-40B4-BE49-F238E27FC236}">
                    <a16:creationId xmlns:a16="http://schemas.microsoft.com/office/drawing/2014/main" id="{5624EEC2-84BF-7E4C-B421-5A852B2A1FA4}"/>
                  </a:ext>
                </a:extLst>
              </p:cNvPr>
              <p:cNvSpPr txBox="1"/>
              <p:nvPr/>
            </p:nvSpPr>
            <p:spPr>
              <a:xfrm rot="16200000">
                <a:off x="4484679" y="2351467"/>
                <a:ext cx="461921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140" name="TextBox 52">
                <a:extLst>
                  <a:ext uri="{FF2B5EF4-FFF2-40B4-BE49-F238E27FC236}">
                    <a16:creationId xmlns:a16="http://schemas.microsoft.com/office/drawing/2014/main" id="{8C40E269-EBFA-F84C-9F47-D16AC1B6A7EA}"/>
                  </a:ext>
                </a:extLst>
              </p:cNvPr>
              <p:cNvSpPr txBox="1"/>
              <p:nvPr/>
            </p:nvSpPr>
            <p:spPr>
              <a:xfrm>
                <a:off x="4505223" y="2641680"/>
                <a:ext cx="1122028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5E8C456B-85DC-3A44-A92B-6156653A3705}"/>
                </a:ext>
              </a:extLst>
            </p:cNvPr>
            <p:cNvSpPr/>
            <p:nvPr/>
          </p:nvSpPr>
          <p:spPr>
            <a:xfrm>
              <a:off x="4690705" y="4252173"/>
              <a:ext cx="368396" cy="330214"/>
            </a:xfrm>
            <a:custGeom>
              <a:avLst/>
              <a:gdLst>
                <a:gd name="connsiteX0" fmla="*/ 0 w 556054"/>
                <a:gd name="connsiteY0" fmla="*/ 475293 h 475293"/>
                <a:gd name="connsiteX1" fmla="*/ 61784 w 556054"/>
                <a:gd name="connsiteY1" fmla="*/ 154018 h 475293"/>
                <a:gd name="connsiteX2" fmla="*/ 86497 w 556054"/>
                <a:gd name="connsiteY2" fmla="*/ 30450 h 475293"/>
                <a:gd name="connsiteX3" fmla="*/ 148281 w 556054"/>
                <a:gd name="connsiteY3" fmla="*/ 5737 h 475293"/>
                <a:gd name="connsiteX4" fmla="*/ 222421 w 556054"/>
                <a:gd name="connsiteY4" fmla="*/ 116947 h 475293"/>
                <a:gd name="connsiteX5" fmla="*/ 259492 w 556054"/>
                <a:gd name="connsiteY5" fmla="*/ 327012 h 475293"/>
                <a:gd name="connsiteX6" fmla="*/ 556054 w 556054"/>
                <a:gd name="connsiteY6" fmla="*/ 475293 h 47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6054" h="475293">
                  <a:moveTo>
                    <a:pt x="0" y="475293"/>
                  </a:moveTo>
                  <a:cubicBezTo>
                    <a:pt x="23684" y="351725"/>
                    <a:pt x="47368" y="228158"/>
                    <a:pt x="61784" y="154018"/>
                  </a:cubicBezTo>
                  <a:cubicBezTo>
                    <a:pt x="76200" y="79878"/>
                    <a:pt x="72081" y="55163"/>
                    <a:pt x="86497" y="30450"/>
                  </a:cubicBezTo>
                  <a:cubicBezTo>
                    <a:pt x="100913" y="5736"/>
                    <a:pt x="125627" y="-8679"/>
                    <a:pt x="148281" y="5737"/>
                  </a:cubicBezTo>
                  <a:cubicBezTo>
                    <a:pt x="170935" y="20153"/>
                    <a:pt x="203886" y="63401"/>
                    <a:pt x="222421" y="116947"/>
                  </a:cubicBezTo>
                  <a:cubicBezTo>
                    <a:pt x="240956" y="170493"/>
                    <a:pt x="203887" y="267288"/>
                    <a:pt x="259492" y="327012"/>
                  </a:cubicBezTo>
                  <a:cubicBezTo>
                    <a:pt x="315097" y="386736"/>
                    <a:pt x="435575" y="431014"/>
                    <a:pt x="556054" y="475293"/>
                  </a:cubicBezTo>
                </a:path>
              </a:pathLst>
            </a:custGeom>
            <a:pattFill prst="dkDn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11D3E2D-A365-CA4C-9304-523678541928}"/>
              </a:ext>
            </a:extLst>
          </p:cNvPr>
          <p:cNvGrpSpPr/>
          <p:nvPr/>
        </p:nvGrpSpPr>
        <p:grpSpPr>
          <a:xfrm>
            <a:off x="3688555" y="3734408"/>
            <a:ext cx="670433" cy="557000"/>
            <a:chOff x="3994335" y="3737395"/>
            <a:chExt cx="670433" cy="557000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B1E892B-7E54-4C4B-B832-5CBBD02D8250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C201CDB5-40CB-C847-88EF-053EC33BCDAD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134" name="Straight Arrow Connector 133">
                  <a:extLst>
                    <a:ext uri="{FF2B5EF4-FFF2-40B4-BE49-F238E27FC236}">
                      <a16:creationId xmlns:a16="http://schemas.microsoft.com/office/drawing/2014/main" id="{798560E4-568C-ED43-A416-FD664AB180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>
                  <a:extLst>
                    <a:ext uri="{FF2B5EF4-FFF2-40B4-BE49-F238E27FC236}">
                      <a16:creationId xmlns:a16="http://schemas.microsoft.com/office/drawing/2014/main" id="{6E93A713-2150-644F-A5A1-0CAD9F88CE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2" name="TextBox 40">
                <a:extLst>
                  <a:ext uri="{FF2B5EF4-FFF2-40B4-BE49-F238E27FC236}">
                    <a16:creationId xmlns:a16="http://schemas.microsoft.com/office/drawing/2014/main" id="{0EFD14AC-0A23-CB43-9274-51DB7B167D0B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Param1</a:t>
                </a:r>
              </a:p>
            </p:txBody>
          </p:sp>
          <p:sp>
            <p:nvSpPr>
              <p:cNvPr id="133" name="TextBox 50">
                <a:extLst>
                  <a:ext uri="{FF2B5EF4-FFF2-40B4-BE49-F238E27FC236}">
                    <a16:creationId xmlns:a16="http://schemas.microsoft.com/office/drawing/2014/main" id="{8A315FA9-39B9-8942-BE32-46434F5186FD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64F5812E-C22A-C94D-ABC6-0BD508F419DA}"/>
                </a:ext>
              </a:extLst>
            </p:cNvPr>
            <p:cNvSpPr/>
            <p:nvPr/>
          </p:nvSpPr>
          <p:spPr>
            <a:xfrm>
              <a:off x="4176342" y="3805283"/>
              <a:ext cx="281079" cy="315376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  <a:alpha val="79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5322B64C-59A0-DD45-8C42-ED7A62C5F87E}"/>
              </a:ext>
            </a:extLst>
          </p:cNvPr>
          <p:cNvSpPr txBox="1"/>
          <p:nvPr/>
        </p:nvSpPr>
        <p:spPr>
          <a:xfrm>
            <a:off x="3809003" y="3361321"/>
            <a:ext cx="1031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Load Parameters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83C47BC7-EA50-5442-9E18-7BB228109202}"/>
              </a:ext>
            </a:extLst>
          </p:cNvPr>
          <p:cNvSpPr/>
          <p:nvPr/>
        </p:nvSpPr>
        <p:spPr>
          <a:xfrm>
            <a:off x="3596159" y="3387624"/>
            <a:ext cx="1463040" cy="1463040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ight Arrow 161">
            <a:extLst>
              <a:ext uri="{FF2B5EF4-FFF2-40B4-BE49-F238E27FC236}">
                <a16:creationId xmlns:a16="http://schemas.microsoft.com/office/drawing/2014/main" id="{3AB0EFA1-5168-C948-B07A-A69086CD976E}"/>
              </a:ext>
            </a:extLst>
          </p:cNvPr>
          <p:cNvSpPr/>
          <p:nvPr/>
        </p:nvSpPr>
        <p:spPr>
          <a:xfrm>
            <a:off x="9222518" y="3085063"/>
            <a:ext cx="359676" cy="36509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6A28730-1EFD-1B41-98E3-CE6773166620}"/>
              </a:ext>
            </a:extLst>
          </p:cNvPr>
          <p:cNvGrpSpPr/>
          <p:nvPr/>
        </p:nvGrpSpPr>
        <p:grpSpPr>
          <a:xfrm>
            <a:off x="9573644" y="2494123"/>
            <a:ext cx="1615506" cy="1444802"/>
            <a:chOff x="9920519" y="1406168"/>
            <a:chExt cx="1615506" cy="1444802"/>
          </a:xfrm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5748E003-4BDB-0146-9631-3E572373DE2E}"/>
                </a:ext>
              </a:extLst>
            </p:cNvPr>
            <p:cNvGrpSpPr/>
            <p:nvPr/>
          </p:nvGrpSpPr>
          <p:grpSpPr>
            <a:xfrm>
              <a:off x="9920519" y="1406168"/>
              <a:ext cx="1615506" cy="1444802"/>
              <a:chOff x="9633916" y="1106203"/>
              <a:chExt cx="2181308" cy="1695916"/>
            </a:xfrm>
          </p:grpSpPr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821B88F9-5153-0742-AFB5-AD170C8F3A83}"/>
                  </a:ext>
                </a:extLst>
              </p:cNvPr>
              <p:cNvGrpSpPr/>
              <p:nvPr/>
            </p:nvGrpSpPr>
            <p:grpSpPr>
              <a:xfrm>
                <a:off x="10075792" y="1547604"/>
                <a:ext cx="1633573" cy="979002"/>
                <a:chOff x="10075792" y="1547604"/>
                <a:chExt cx="1633573" cy="979002"/>
              </a:xfrm>
            </p:grpSpPr>
            <p:cxnSp>
              <p:nvCxnSpPr>
                <p:cNvPr id="178" name="Straight Arrow Connector 177">
                  <a:extLst>
                    <a:ext uri="{FF2B5EF4-FFF2-40B4-BE49-F238E27FC236}">
                      <a16:creationId xmlns:a16="http://schemas.microsoft.com/office/drawing/2014/main" id="{7244145A-3D99-A440-9382-1855439222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75827" y="1547604"/>
                  <a:ext cx="0" cy="979001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Arrow Connector 178">
                  <a:extLst>
                    <a:ext uri="{FF2B5EF4-FFF2-40B4-BE49-F238E27FC236}">
                      <a16:creationId xmlns:a16="http://schemas.microsoft.com/office/drawing/2014/main" id="{05A62F6A-5F46-4742-9959-83416EDAE9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75792" y="2526606"/>
                  <a:ext cx="1633573" cy="0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950F6CA6-5C68-504A-B16D-985BE2834D39}"/>
                  </a:ext>
                </a:extLst>
              </p:cNvPr>
              <p:cNvSpPr txBox="1"/>
              <p:nvPr/>
            </p:nvSpPr>
            <p:spPr>
              <a:xfrm>
                <a:off x="10393556" y="2475457"/>
                <a:ext cx="740519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Output</a:t>
                </a:r>
              </a:p>
            </p:txBody>
          </p:sp>
          <p:sp>
            <p:nvSpPr>
              <p:cNvPr id="172" name="Freeform 171">
                <a:extLst>
                  <a:ext uri="{FF2B5EF4-FFF2-40B4-BE49-F238E27FC236}">
                    <a16:creationId xmlns:a16="http://schemas.microsoft.com/office/drawing/2014/main" id="{4CDB6FAE-8842-A244-A50E-6BAB08010F1E}"/>
                  </a:ext>
                </a:extLst>
              </p:cNvPr>
              <p:cNvSpPr/>
              <p:nvPr/>
            </p:nvSpPr>
            <p:spPr>
              <a:xfrm>
                <a:off x="10073897" y="1676224"/>
                <a:ext cx="1549831" cy="850000"/>
              </a:xfrm>
              <a:custGeom>
                <a:avLst/>
                <a:gdLst>
                  <a:gd name="connsiteX0" fmla="*/ 0 w 1549831"/>
                  <a:gd name="connsiteY0" fmla="*/ 684281 h 699780"/>
                  <a:gd name="connsiteX1" fmla="*/ 139485 w 1549831"/>
                  <a:gd name="connsiteY1" fmla="*/ 374315 h 699780"/>
                  <a:gd name="connsiteX2" fmla="*/ 263471 w 1549831"/>
                  <a:gd name="connsiteY2" fmla="*/ 141841 h 699780"/>
                  <a:gd name="connsiteX3" fmla="*/ 480448 w 1549831"/>
                  <a:gd name="connsiteY3" fmla="*/ 2356 h 699780"/>
                  <a:gd name="connsiteX4" fmla="*/ 697424 w 1549831"/>
                  <a:gd name="connsiteY4" fmla="*/ 79848 h 699780"/>
                  <a:gd name="connsiteX5" fmla="*/ 867905 w 1549831"/>
                  <a:gd name="connsiteY5" fmla="*/ 389814 h 699780"/>
                  <a:gd name="connsiteX6" fmla="*/ 1239865 w 1549831"/>
                  <a:gd name="connsiteY6" fmla="*/ 606790 h 699780"/>
                  <a:gd name="connsiteX7" fmla="*/ 1270861 w 1549831"/>
                  <a:gd name="connsiteY7" fmla="*/ 622288 h 699780"/>
                  <a:gd name="connsiteX8" fmla="*/ 1549831 w 1549831"/>
                  <a:gd name="connsiteY8" fmla="*/ 699780 h 699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9831" h="699780">
                    <a:moveTo>
                      <a:pt x="0" y="684281"/>
                    </a:moveTo>
                    <a:cubicBezTo>
                      <a:pt x="47786" y="574501"/>
                      <a:pt x="95573" y="464722"/>
                      <a:pt x="139485" y="374315"/>
                    </a:cubicBezTo>
                    <a:cubicBezTo>
                      <a:pt x="183397" y="283908"/>
                      <a:pt x="206644" y="203834"/>
                      <a:pt x="263471" y="141841"/>
                    </a:cubicBezTo>
                    <a:cubicBezTo>
                      <a:pt x="320298" y="79848"/>
                      <a:pt x="408123" y="12688"/>
                      <a:pt x="480448" y="2356"/>
                    </a:cubicBezTo>
                    <a:cubicBezTo>
                      <a:pt x="552774" y="-7976"/>
                      <a:pt x="632848" y="15272"/>
                      <a:pt x="697424" y="79848"/>
                    </a:cubicBezTo>
                    <a:cubicBezTo>
                      <a:pt x="762000" y="144424"/>
                      <a:pt x="777498" y="301990"/>
                      <a:pt x="867905" y="389814"/>
                    </a:cubicBezTo>
                    <a:cubicBezTo>
                      <a:pt x="958312" y="477638"/>
                      <a:pt x="1172706" y="568044"/>
                      <a:pt x="1239865" y="606790"/>
                    </a:cubicBezTo>
                    <a:cubicBezTo>
                      <a:pt x="1307024" y="645536"/>
                      <a:pt x="1219200" y="606790"/>
                      <a:pt x="1270861" y="622288"/>
                    </a:cubicBezTo>
                    <a:cubicBezTo>
                      <a:pt x="1322522" y="637786"/>
                      <a:pt x="1436176" y="668783"/>
                      <a:pt x="1549831" y="699780"/>
                    </a:cubicBezTo>
                  </a:path>
                </a:pathLst>
              </a:custGeom>
              <a:pattFill prst="ltUpDiag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DD99904E-2AAA-C24A-8CB4-E418C81927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7450" y="1889598"/>
                <a:ext cx="0" cy="636627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Freeform 173">
                <a:extLst>
                  <a:ext uri="{FF2B5EF4-FFF2-40B4-BE49-F238E27FC236}">
                    <a16:creationId xmlns:a16="http://schemas.microsoft.com/office/drawing/2014/main" id="{9834DD08-FF11-4E42-B354-E95B3FD49F5F}"/>
                  </a:ext>
                </a:extLst>
              </p:cNvPr>
              <p:cNvSpPr/>
              <p:nvPr/>
            </p:nvSpPr>
            <p:spPr>
              <a:xfrm>
                <a:off x="11356975" y="2444750"/>
                <a:ext cx="241300" cy="82550"/>
              </a:xfrm>
              <a:custGeom>
                <a:avLst/>
                <a:gdLst>
                  <a:gd name="connsiteX0" fmla="*/ 3175 w 241300"/>
                  <a:gd name="connsiteY0" fmla="*/ 0 h 82550"/>
                  <a:gd name="connsiteX1" fmla="*/ 0 w 241300"/>
                  <a:gd name="connsiteY1" fmla="*/ 79375 h 82550"/>
                  <a:gd name="connsiteX2" fmla="*/ 241300 w 241300"/>
                  <a:gd name="connsiteY2" fmla="*/ 82550 h 82550"/>
                  <a:gd name="connsiteX3" fmla="*/ 3175 w 241300"/>
                  <a:gd name="connsiteY3" fmla="*/ 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1300" h="82550">
                    <a:moveTo>
                      <a:pt x="3175" y="0"/>
                    </a:moveTo>
                    <a:lnTo>
                      <a:pt x="0" y="79375"/>
                    </a:lnTo>
                    <a:lnTo>
                      <a:pt x="241300" y="82550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BF82A22B-5450-824C-AA3D-4E828F9AF448}"/>
                  </a:ext>
                </a:extLst>
              </p:cNvPr>
              <p:cNvSpPr txBox="1"/>
              <p:nvPr/>
            </p:nvSpPr>
            <p:spPr>
              <a:xfrm>
                <a:off x="9633916" y="1106203"/>
                <a:ext cx="1942924" cy="361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/>
                  <a:t>Reliability/</a:t>
                </a:r>
                <a:r>
                  <a:rPr lang="en-US" sz="1400" b="1" err="1"/>
                  <a:t>PnIF</a:t>
                </a:r>
                <a:endParaRPr lang="en-US" sz="1400" b="1"/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C79D5F74-96F6-3044-8076-0F3B68FF2420}"/>
                  </a:ext>
                </a:extLst>
              </p:cNvPr>
              <p:cNvSpPr txBox="1"/>
              <p:nvPr/>
            </p:nvSpPr>
            <p:spPr>
              <a:xfrm>
                <a:off x="10898726" y="1469779"/>
                <a:ext cx="916498" cy="489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04DBF53F-CCC7-0940-AFC8-F4B9C3BE86CC}"/>
                  </a:ext>
                </a:extLst>
              </p:cNvPr>
              <p:cNvSpPr txBox="1"/>
              <p:nvPr/>
            </p:nvSpPr>
            <p:spPr>
              <a:xfrm rot="16200000">
                <a:off x="9415386" y="1919773"/>
                <a:ext cx="989343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Probability</a:t>
                </a:r>
              </a:p>
            </p:txBody>
          </p:sp>
        </p:grp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E4F3DF29-483E-B74A-92B2-5B2109C365D7}"/>
                </a:ext>
              </a:extLst>
            </p:cNvPr>
            <p:cNvSpPr/>
            <p:nvPr/>
          </p:nvSpPr>
          <p:spPr>
            <a:xfrm>
              <a:off x="10493596" y="1663710"/>
              <a:ext cx="84734" cy="622735"/>
            </a:xfrm>
            <a:custGeom>
              <a:avLst/>
              <a:gdLst>
                <a:gd name="connsiteX0" fmla="*/ 84734 w 84734"/>
                <a:gd name="connsiteY0" fmla="*/ 0 h 558937"/>
                <a:gd name="connsiteX1" fmla="*/ 328 w 84734"/>
                <a:gd name="connsiteY1" fmla="*/ 140677 h 558937"/>
                <a:gd name="connsiteX2" fmla="*/ 56599 w 84734"/>
                <a:gd name="connsiteY2" fmla="*/ 506437 h 558937"/>
                <a:gd name="connsiteX3" fmla="*/ 84734 w 84734"/>
                <a:gd name="connsiteY3" fmla="*/ 548640 h 55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34" h="558937">
                  <a:moveTo>
                    <a:pt x="84734" y="0"/>
                  </a:moveTo>
                  <a:cubicBezTo>
                    <a:pt x="44875" y="28135"/>
                    <a:pt x="5017" y="56271"/>
                    <a:pt x="328" y="140677"/>
                  </a:cubicBezTo>
                  <a:cubicBezTo>
                    <a:pt x="-4361" y="225083"/>
                    <a:pt x="42531" y="438443"/>
                    <a:pt x="56599" y="506437"/>
                  </a:cubicBezTo>
                  <a:cubicBezTo>
                    <a:pt x="70667" y="574431"/>
                    <a:pt x="77700" y="561535"/>
                    <a:pt x="84734" y="54864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5" name="Up Arrow 124">
            <a:extLst>
              <a:ext uri="{FF2B5EF4-FFF2-40B4-BE49-F238E27FC236}">
                <a16:creationId xmlns:a16="http://schemas.microsoft.com/office/drawing/2014/main" id="{D29EFE20-6D4E-134F-85AE-522C60FFC781}"/>
              </a:ext>
            </a:extLst>
          </p:cNvPr>
          <p:cNvSpPr/>
          <p:nvPr/>
        </p:nvSpPr>
        <p:spPr>
          <a:xfrm rot="10800000">
            <a:off x="7004631" y="2317030"/>
            <a:ext cx="252693" cy="408507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87C7578-115E-5544-86EB-D5C27F9B664C}"/>
              </a:ext>
            </a:extLst>
          </p:cNvPr>
          <p:cNvGrpSpPr/>
          <p:nvPr/>
        </p:nvGrpSpPr>
        <p:grpSpPr>
          <a:xfrm>
            <a:off x="6562508" y="1667078"/>
            <a:ext cx="1124309" cy="576676"/>
            <a:chOff x="6291260" y="4276119"/>
            <a:chExt cx="1124309" cy="576676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A748D8E-EE25-5F46-9A67-B6E2A293191E}"/>
                </a:ext>
              </a:extLst>
            </p:cNvPr>
            <p:cNvSpPr txBox="1"/>
            <p:nvPr/>
          </p:nvSpPr>
          <p:spPr>
            <a:xfrm>
              <a:off x="6291260" y="4302415"/>
              <a:ext cx="11243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Z2</a:t>
              </a:r>
            </a:p>
            <a:p>
              <a:pPr algn="ctr"/>
              <a:r>
                <a:rPr lang="en-US" sz="1400" dirty="0"/>
                <a:t> Design </a:t>
              </a: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C916B57A-336E-3741-9797-B64635DAD64F}"/>
                </a:ext>
              </a:extLst>
            </p:cNvPr>
            <p:cNvSpPr/>
            <p:nvPr/>
          </p:nvSpPr>
          <p:spPr>
            <a:xfrm>
              <a:off x="6370217" y="4276119"/>
              <a:ext cx="964327" cy="576676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0" name="Rounded Rectangle 239">
            <a:extLst>
              <a:ext uri="{FF2B5EF4-FFF2-40B4-BE49-F238E27FC236}">
                <a16:creationId xmlns:a16="http://schemas.microsoft.com/office/drawing/2014/main" id="{A2E84549-D612-E941-AC89-32C83108DBB1}"/>
              </a:ext>
            </a:extLst>
          </p:cNvPr>
          <p:cNvSpPr/>
          <p:nvPr/>
        </p:nvSpPr>
        <p:spPr>
          <a:xfrm>
            <a:off x="1311638" y="1758009"/>
            <a:ext cx="3773866" cy="1488578"/>
          </a:xfrm>
          <a:prstGeom prst="roundRect">
            <a:avLst/>
          </a:prstGeom>
          <a:noFill/>
          <a:ln w="19050">
            <a:solidFill>
              <a:srgbClr val="FF0000">
                <a:alpha val="64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4FBF25E-C6E7-CA43-B6AE-56B212EE9B21}"/>
              </a:ext>
            </a:extLst>
          </p:cNvPr>
          <p:cNvSpPr/>
          <p:nvPr/>
        </p:nvSpPr>
        <p:spPr>
          <a:xfrm>
            <a:off x="1081251" y="1429963"/>
            <a:ext cx="4111825" cy="1910256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D2BDD612-D155-B64F-8334-EE08BC9076F1}"/>
              </a:ext>
            </a:extLst>
          </p:cNvPr>
          <p:cNvGrpSpPr/>
          <p:nvPr/>
        </p:nvGrpSpPr>
        <p:grpSpPr>
          <a:xfrm>
            <a:off x="1508632" y="1923843"/>
            <a:ext cx="670433" cy="557000"/>
            <a:chOff x="3994335" y="3737395"/>
            <a:chExt cx="670433" cy="557000"/>
          </a:xfrm>
        </p:grpSpPr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F46D8FAC-BFA2-A34C-877C-EF8C6D52F350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9BA7D0DF-C9BA-F044-A66F-C67209641417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297" name="Straight Arrow Connector 296">
                  <a:extLst>
                    <a:ext uri="{FF2B5EF4-FFF2-40B4-BE49-F238E27FC236}">
                      <a16:creationId xmlns:a16="http://schemas.microsoft.com/office/drawing/2014/main" id="{1AD5B5E8-2A26-8344-BDBD-65354D6866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Arrow Connector 297">
                  <a:extLst>
                    <a:ext uri="{FF2B5EF4-FFF2-40B4-BE49-F238E27FC236}">
                      <a16:creationId xmlns:a16="http://schemas.microsoft.com/office/drawing/2014/main" id="{5EEE2405-AE93-234B-947E-3FB41EB3A7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5" name="TextBox 40">
                <a:extLst>
                  <a:ext uri="{FF2B5EF4-FFF2-40B4-BE49-F238E27FC236}">
                    <a16:creationId xmlns:a16="http://schemas.microsoft.com/office/drawing/2014/main" id="{461BACEE-4ECF-774C-9451-26C2F1480E97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 A</a:t>
                </a:r>
              </a:p>
            </p:txBody>
          </p:sp>
          <p:sp>
            <p:nvSpPr>
              <p:cNvPr id="296" name="TextBox 50">
                <a:extLst>
                  <a:ext uri="{FF2B5EF4-FFF2-40B4-BE49-F238E27FC236}">
                    <a16:creationId xmlns:a16="http://schemas.microsoft.com/office/drawing/2014/main" id="{B4F93633-1A92-3542-B79C-03F588CB2D76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293" name="Freeform 292">
              <a:extLst>
                <a:ext uri="{FF2B5EF4-FFF2-40B4-BE49-F238E27FC236}">
                  <a16:creationId xmlns:a16="http://schemas.microsoft.com/office/drawing/2014/main" id="{DBC9DB6F-C921-5249-A3A9-1994012B2325}"/>
                </a:ext>
              </a:extLst>
            </p:cNvPr>
            <p:cNvSpPr/>
            <p:nvPr/>
          </p:nvSpPr>
          <p:spPr>
            <a:xfrm>
              <a:off x="4176342" y="3780612"/>
              <a:ext cx="222237" cy="340047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rgbClr val="EDCFC5">
                <a:alpha val="37000"/>
              </a:srgbClr>
            </a:solidFill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447D36DA-61DA-7647-9AF8-D97BEABD3BDC}"/>
              </a:ext>
            </a:extLst>
          </p:cNvPr>
          <p:cNvGrpSpPr/>
          <p:nvPr/>
        </p:nvGrpSpPr>
        <p:grpSpPr>
          <a:xfrm>
            <a:off x="2175881" y="2580759"/>
            <a:ext cx="670433" cy="557000"/>
            <a:chOff x="3994335" y="3737395"/>
            <a:chExt cx="670433" cy="557000"/>
          </a:xfrm>
        </p:grpSpPr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DE317BB7-8290-FF4B-9B11-388B9FDB51D9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302" name="Group 301">
                <a:extLst>
                  <a:ext uri="{FF2B5EF4-FFF2-40B4-BE49-F238E27FC236}">
                    <a16:creationId xmlns:a16="http://schemas.microsoft.com/office/drawing/2014/main" id="{43AA946A-382D-AA47-B161-F224F46052FF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305" name="Straight Arrow Connector 304">
                  <a:extLst>
                    <a:ext uri="{FF2B5EF4-FFF2-40B4-BE49-F238E27FC236}">
                      <a16:creationId xmlns:a16="http://schemas.microsoft.com/office/drawing/2014/main" id="{7599EFBD-3A99-6048-B736-A993BADAAC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Straight Arrow Connector 305">
                  <a:extLst>
                    <a:ext uri="{FF2B5EF4-FFF2-40B4-BE49-F238E27FC236}">
                      <a16:creationId xmlns:a16="http://schemas.microsoft.com/office/drawing/2014/main" id="{73F93B19-8BA5-3F45-87CA-45C4C1E978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3" name="TextBox 40">
                <a:extLst>
                  <a:ext uri="{FF2B5EF4-FFF2-40B4-BE49-F238E27FC236}">
                    <a16:creationId xmlns:a16="http://schemas.microsoft.com/office/drawing/2014/main" id="{FFEFC34F-E175-FB47-8595-3C896D8D780D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 E</a:t>
                </a:r>
              </a:p>
            </p:txBody>
          </p:sp>
          <p:sp>
            <p:nvSpPr>
              <p:cNvPr id="304" name="TextBox 50">
                <a:extLst>
                  <a:ext uri="{FF2B5EF4-FFF2-40B4-BE49-F238E27FC236}">
                    <a16:creationId xmlns:a16="http://schemas.microsoft.com/office/drawing/2014/main" id="{B5B5692C-CD97-6E4D-9A3A-99EAB5D5C262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301" name="Freeform 300">
              <a:extLst>
                <a:ext uri="{FF2B5EF4-FFF2-40B4-BE49-F238E27FC236}">
                  <a16:creationId xmlns:a16="http://schemas.microsoft.com/office/drawing/2014/main" id="{4BFDCA2F-B3B7-5849-B92C-BAEF015FDDEA}"/>
                </a:ext>
              </a:extLst>
            </p:cNvPr>
            <p:cNvSpPr/>
            <p:nvPr/>
          </p:nvSpPr>
          <p:spPr>
            <a:xfrm>
              <a:off x="4322393" y="3752379"/>
              <a:ext cx="183524" cy="368280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rgbClr val="EDCFC5">
                <a:alpha val="32000"/>
              </a:srgbClr>
            </a:solidFill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B11E84AA-E3A9-3B42-9B37-8A5BC8415C18}"/>
              </a:ext>
            </a:extLst>
          </p:cNvPr>
          <p:cNvGrpSpPr/>
          <p:nvPr/>
        </p:nvGrpSpPr>
        <p:grpSpPr>
          <a:xfrm>
            <a:off x="2826322" y="1922071"/>
            <a:ext cx="670433" cy="557000"/>
            <a:chOff x="3994335" y="3737395"/>
            <a:chExt cx="670433" cy="557000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70FB4FC5-5A09-2F4D-BB75-38B3F7F4DB53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310" name="Group 309">
                <a:extLst>
                  <a:ext uri="{FF2B5EF4-FFF2-40B4-BE49-F238E27FC236}">
                    <a16:creationId xmlns:a16="http://schemas.microsoft.com/office/drawing/2014/main" id="{8139BE77-D7B7-F84D-9D0A-806B27ECA4C5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313" name="Straight Arrow Connector 312">
                  <a:extLst>
                    <a:ext uri="{FF2B5EF4-FFF2-40B4-BE49-F238E27FC236}">
                      <a16:creationId xmlns:a16="http://schemas.microsoft.com/office/drawing/2014/main" id="{B9323B5A-0EA6-8E44-B806-30CCCC8A05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" name="Straight Arrow Connector 313">
                  <a:extLst>
                    <a:ext uri="{FF2B5EF4-FFF2-40B4-BE49-F238E27FC236}">
                      <a16:creationId xmlns:a16="http://schemas.microsoft.com/office/drawing/2014/main" id="{8DA368CC-1D51-0B4C-8A45-064E95F99E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1" name="TextBox 40">
                <a:extLst>
                  <a:ext uri="{FF2B5EF4-FFF2-40B4-BE49-F238E27FC236}">
                    <a16:creationId xmlns:a16="http://schemas.microsoft.com/office/drawing/2014/main" id="{2B5A66BE-2B56-604C-AC23-26CA513F883C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 C</a:t>
                </a:r>
              </a:p>
            </p:txBody>
          </p:sp>
          <p:sp>
            <p:nvSpPr>
              <p:cNvPr id="312" name="TextBox 50">
                <a:extLst>
                  <a:ext uri="{FF2B5EF4-FFF2-40B4-BE49-F238E27FC236}">
                    <a16:creationId xmlns:a16="http://schemas.microsoft.com/office/drawing/2014/main" id="{4AD8339D-DB8D-BD4A-A0B6-9FADFBB38BE4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B978E24B-AAB8-8741-A000-72F21A95DA9E}"/>
                </a:ext>
              </a:extLst>
            </p:cNvPr>
            <p:cNvSpPr/>
            <p:nvPr/>
          </p:nvSpPr>
          <p:spPr>
            <a:xfrm>
              <a:off x="4167756" y="3839623"/>
              <a:ext cx="275789" cy="285963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rgbClr val="EDCFC5">
                <a:alpha val="48000"/>
              </a:srgbClr>
            </a:solidFill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BE44739F-1857-EC45-B4CE-4835DE564DC7}"/>
              </a:ext>
            </a:extLst>
          </p:cNvPr>
          <p:cNvGrpSpPr/>
          <p:nvPr/>
        </p:nvGrpSpPr>
        <p:grpSpPr>
          <a:xfrm>
            <a:off x="1518334" y="2588881"/>
            <a:ext cx="822302" cy="546920"/>
            <a:chOff x="4657235" y="931648"/>
            <a:chExt cx="1110297" cy="641978"/>
          </a:xfrm>
        </p:grpSpPr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39EB0E65-0DF0-2F4A-B358-3FDE213AB379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319" name="Group 318">
                <a:extLst>
                  <a:ext uri="{FF2B5EF4-FFF2-40B4-BE49-F238E27FC236}">
                    <a16:creationId xmlns:a16="http://schemas.microsoft.com/office/drawing/2014/main" id="{8D0A681C-7798-7448-B393-2BEC6FA40F11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321" name="Straight Arrow Connector 320">
                  <a:extLst>
                    <a:ext uri="{FF2B5EF4-FFF2-40B4-BE49-F238E27FC236}">
                      <a16:creationId xmlns:a16="http://schemas.microsoft.com/office/drawing/2014/main" id="{D0A382BC-8EBF-764A-8AEC-948494E464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2" name="Straight Arrow Connector 321">
                  <a:extLst>
                    <a:ext uri="{FF2B5EF4-FFF2-40B4-BE49-F238E27FC236}">
                      <a16:creationId xmlns:a16="http://schemas.microsoft.com/office/drawing/2014/main" id="{C6CCA9F6-C30B-2C41-95EE-3F1EBCB150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0" name="Freeform 319">
                <a:extLst>
                  <a:ext uri="{FF2B5EF4-FFF2-40B4-BE49-F238E27FC236}">
                    <a16:creationId xmlns:a16="http://schemas.microsoft.com/office/drawing/2014/main" id="{05539719-8120-8E48-9259-25527BBC77DF}"/>
                  </a:ext>
                </a:extLst>
              </p:cNvPr>
              <p:cNvSpPr/>
              <p:nvPr/>
            </p:nvSpPr>
            <p:spPr>
              <a:xfrm>
                <a:off x="7814576" y="1802943"/>
                <a:ext cx="743977" cy="48305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rgbClr val="EDCFC5"/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317" name="TextBox 8">
              <a:extLst>
                <a:ext uri="{FF2B5EF4-FFF2-40B4-BE49-F238E27FC236}">
                  <a16:creationId xmlns:a16="http://schemas.microsoft.com/office/drawing/2014/main" id="{B99B94CE-DF18-F646-8008-160AEE120665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 D</a:t>
              </a:r>
            </a:p>
          </p:txBody>
        </p:sp>
        <p:sp>
          <p:nvSpPr>
            <p:cNvPr id="318" name="TextBox 41">
              <a:extLst>
                <a:ext uri="{FF2B5EF4-FFF2-40B4-BE49-F238E27FC236}">
                  <a16:creationId xmlns:a16="http://schemas.microsoft.com/office/drawing/2014/main" id="{10DDF889-961F-D842-BAFE-950B5BCF424C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1C7EE45F-E7C1-CA4F-BD69-9362E71D5C4E}"/>
              </a:ext>
            </a:extLst>
          </p:cNvPr>
          <p:cNvGrpSpPr/>
          <p:nvPr/>
        </p:nvGrpSpPr>
        <p:grpSpPr>
          <a:xfrm>
            <a:off x="2828774" y="2582519"/>
            <a:ext cx="822302" cy="546920"/>
            <a:chOff x="4657235" y="931648"/>
            <a:chExt cx="1110297" cy="641978"/>
          </a:xfrm>
        </p:grpSpPr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3AE3A041-65E6-A14E-A2B5-2646A270CFBD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5DC306C2-9EEB-5D40-AA8D-60DEF071BC34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329" name="Straight Arrow Connector 328">
                  <a:extLst>
                    <a:ext uri="{FF2B5EF4-FFF2-40B4-BE49-F238E27FC236}">
                      <a16:creationId xmlns:a16="http://schemas.microsoft.com/office/drawing/2014/main" id="{A5D9DFA6-BA2D-C949-9584-F1F0FD802A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Straight Arrow Connector 329">
                  <a:extLst>
                    <a:ext uri="{FF2B5EF4-FFF2-40B4-BE49-F238E27FC236}">
                      <a16:creationId xmlns:a16="http://schemas.microsoft.com/office/drawing/2014/main" id="{67526EFC-1314-644F-B2CF-760D6DB5D9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8" name="Freeform 327">
                <a:extLst>
                  <a:ext uri="{FF2B5EF4-FFF2-40B4-BE49-F238E27FC236}">
                    <a16:creationId xmlns:a16="http://schemas.microsoft.com/office/drawing/2014/main" id="{09700E01-202E-6C40-8244-5B13E453E952}"/>
                  </a:ext>
                </a:extLst>
              </p:cNvPr>
              <p:cNvSpPr/>
              <p:nvPr/>
            </p:nvSpPr>
            <p:spPr>
              <a:xfrm>
                <a:off x="7815268" y="1680682"/>
                <a:ext cx="526201" cy="6053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rgbClr val="EDCFC5"/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325" name="TextBox 8">
              <a:extLst>
                <a:ext uri="{FF2B5EF4-FFF2-40B4-BE49-F238E27FC236}">
                  <a16:creationId xmlns:a16="http://schemas.microsoft.com/office/drawing/2014/main" id="{5E0BF352-B01D-F140-A9E4-62349FA529C7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 F</a:t>
              </a:r>
            </a:p>
          </p:txBody>
        </p:sp>
        <p:sp>
          <p:nvSpPr>
            <p:cNvPr id="326" name="TextBox 41">
              <a:extLst>
                <a:ext uri="{FF2B5EF4-FFF2-40B4-BE49-F238E27FC236}">
                  <a16:creationId xmlns:a16="http://schemas.microsoft.com/office/drawing/2014/main" id="{D6BF07E8-EAFF-DA44-9670-19EF0A09E077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AA687557-BEFD-6A46-A107-B08084FE139C}"/>
              </a:ext>
            </a:extLst>
          </p:cNvPr>
          <p:cNvGrpSpPr/>
          <p:nvPr/>
        </p:nvGrpSpPr>
        <p:grpSpPr>
          <a:xfrm>
            <a:off x="2184307" y="1941025"/>
            <a:ext cx="822302" cy="546920"/>
            <a:chOff x="4657235" y="931648"/>
            <a:chExt cx="1110297" cy="641978"/>
          </a:xfrm>
        </p:grpSpPr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6E67EF5D-7414-984E-942D-9EA4ACD24E18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335" name="Group 334">
                <a:extLst>
                  <a:ext uri="{FF2B5EF4-FFF2-40B4-BE49-F238E27FC236}">
                    <a16:creationId xmlns:a16="http://schemas.microsoft.com/office/drawing/2014/main" id="{3B78FAF6-F74B-C54D-9BB8-AD388305C1F7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337" name="Straight Arrow Connector 336">
                  <a:extLst>
                    <a:ext uri="{FF2B5EF4-FFF2-40B4-BE49-F238E27FC236}">
                      <a16:creationId xmlns:a16="http://schemas.microsoft.com/office/drawing/2014/main" id="{DDA960CE-5628-BD44-8CCF-0E2FB78178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Arrow Connector 337">
                  <a:extLst>
                    <a:ext uri="{FF2B5EF4-FFF2-40B4-BE49-F238E27FC236}">
                      <a16:creationId xmlns:a16="http://schemas.microsoft.com/office/drawing/2014/main" id="{AD996F2D-CD8F-DE42-A4C5-5FA570F1CB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A86D724E-22E0-E241-8F59-E787EC18474A}"/>
                  </a:ext>
                </a:extLst>
              </p:cNvPr>
              <p:cNvSpPr/>
              <p:nvPr/>
            </p:nvSpPr>
            <p:spPr>
              <a:xfrm>
                <a:off x="8129940" y="1790068"/>
                <a:ext cx="543974" cy="495930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rgbClr val="EDCFC5"/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333" name="TextBox 8">
              <a:extLst>
                <a:ext uri="{FF2B5EF4-FFF2-40B4-BE49-F238E27FC236}">
                  <a16:creationId xmlns:a16="http://schemas.microsoft.com/office/drawing/2014/main" id="{E5E7D1BE-8DAC-5548-AA6D-DA0D0DFFBD26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 B</a:t>
              </a:r>
            </a:p>
          </p:txBody>
        </p:sp>
        <p:sp>
          <p:nvSpPr>
            <p:cNvPr id="334" name="TextBox 41">
              <a:extLst>
                <a:ext uri="{FF2B5EF4-FFF2-40B4-BE49-F238E27FC236}">
                  <a16:creationId xmlns:a16="http://schemas.microsoft.com/office/drawing/2014/main" id="{2398382D-CFC1-B94B-925D-FF2460A87023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sp>
        <p:nvSpPr>
          <p:cNvPr id="339" name="Rectangle 338">
            <a:extLst>
              <a:ext uri="{FF2B5EF4-FFF2-40B4-BE49-F238E27FC236}">
                <a16:creationId xmlns:a16="http://schemas.microsoft.com/office/drawing/2014/main" id="{41A289D2-9B7F-AD47-8D3D-B409ED359835}"/>
              </a:ext>
            </a:extLst>
          </p:cNvPr>
          <p:cNvSpPr/>
          <p:nvPr/>
        </p:nvSpPr>
        <p:spPr>
          <a:xfrm>
            <a:off x="1498781" y="1819829"/>
            <a:ext cx="1987722" cy="1386656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8D57F7DF-930E-0E41-A20C-1BDFBD826B1D}"/>
              </a:ext>
            </a:extLst>
          </p:cNvPr>
          <p:cNvSpPr txBox="1"/>
          <p:nvPr/>
        </p:nvSpPr>
        <p:spPr>
          <a:xfrm>
            <a:off x="2344629" y="1396706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Input Parameters</a:t>
            </a: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72CFE877-9F78-F449-8758-28C49A0454FD}"/>
              </a:ext>
            </a:extLst>
          </p:cNvPr>
          <p:cNvSpPr/>
          <p:nvPr/>
        </p:nvSpPr>
        <p:spPr>
          <a:xfrm>
            <a:off x="5214568" y="1155190"/>
            <a:ext cx="6550896" cy="393895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E7A6DF6-883C-7648-A318-70C5DE533C7F}"/>
              </a:ext>
            </a:extLst>
          </p:cNvPr>
          <p:cNvSpPr txBox="1"/>
          <p:nvPr/>
        </p:nvSpPr>
        <p:spPr>
          <a:xfrm>
            <a:off x="527055" y="5418759"/>
            <a:ext cx="10515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Goal</a:t>
            </a:r>
            <a:r>
              <a:rPr lang="en-US" sz="2000" b="1" dirty="0"/>
              <a:t>: </a:t>
            </a:r>
            <a:r>
              <a:rPr lang="en-US" sz="2000" dirty="0"/>
              <a:t>Identify most/least important material model parameters to identify a subset that can be fixed at nominal values for the remaining UQ process </a:t>
            </a:r>
            <a:endParaRPr lang="en-US" sz="2000" dirty="0">
              <a:solidFill>
                <a:srgbClr val="FF0000"/>
              </a:solidFill>
            </a:endParaRPr>
          </a:p>
          <a:p>
            <a:pPr lvl="1"/>
            <a:endParaRPr lang="en-US" sz="400" dirty="0"/>
          </a:p>
          <a:p>
            <a:pPr lvl="1"/>
            <a:endParaRPr lang="en-US" sz="400" dirty="0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653A2197-4B7B-4F4A-8674-4397512AC727}"/>
              </a:ext>
            </a:extLst>
          </p:cNvPr>
          <p:cNvSpPr/>
          <p:nvPr/>
        </p:nvSpPr>
        <p:spPr>
          <a:xfrm>
            <a:off x="1344844" y="3433238"/>
            <a:ext cx="1987722" cy="1386656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A9E4BEE3-CAFF-A24F-B3FE-786994E6EBE5}"/>
              </a:ext>
            </a:extLst>
          </p:cNvPr>
          <p:cNvGrpSpPr/>
          <p:nvPr/>
        </p:nvGrpSpPr>
        <p:grpSpPr>
          <a:xfrm>
            <a:off x="829749" y="3602681"/>
            <a:ext cx="2344828" cy="1049610"/>
            <a:chOff x="1221459" y="3509476"/>
            <a:chExt cx="2344828" cy="1049610"/>
          </a:xfrm>
        </p:grpSpPr>
        <p:sp>
          <p:nvSpPr>
            <p:cNvPr id="200" name="Rounded Rectangle 199">
              <a:extLst>
                <a:ext uri="{FF2B5EF4-FFF2-40B4-BE49-F238E27FC236}">
                  <a16:creationId xmlns:a16="http://schemas.microsoft.com/office/drawing/2014/main" id="{AA39C8F8-8467-B145-A13A-81E7AB5338B8}"/>
                </a:ext>
              </a:extLst>
            </p:cNvPr>
            <p:cNvSpPr/>
            <p:nvPr/>
          </p:nvSpPr>
          <p:spPr>
            <a:xfrm>
              <a:off x="1221459" y="3509476"/>
              <a:ext cx="2344828" cy="104961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13000"/>
              </a:schemeClr>
            </a:solidFill>
            <a:ln w="25400">
              <a:solidFill>
                <a:schemeClr val="accent2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itchFamily="2" charset="2"/>
                <a:buChar char="Ø"/>
              </a:pPr>
              <a:endParaRPr lang="en-US" sz="1100"/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73536B6E-4084-6840-BCB9-390C6D008734}"/>
                </a:ext>
              </a:extLst>
            </p:cNvPr>
            <p:cNvSpPr txBox="1"/>
            <p:nvPr/>
          </p:nvSpPr>
          <p:spPr>
            <a:xfrm>
              <a:off x="1431105" y="3533126"/>
              <a:ext cx="197361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Loads Analysis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Suit fall probability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Suit impact mapping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Impact analysis</a:t>
              </a:r>
            </a:p>
          </p:txBody>
        </p:sp>
      </p:grpSp>
      <p:sp>
        <p:nvSpPr>
          <p:cNvPr id="202" name="Right Arrow 201">
            <a:extLst>
              <a:ext uri="{FF2B5EF4-FFF2-40B4-BE49-F238E27FC236}">
                <a16:creationId xmlns:a16="http://schemas.microsoft.com/office/drawing/2014/main" id="{FBDC0C27-D060-F445-95BA-2076C19257AA}"/>
              </a:ext>
            </a:extLst>
          </p:cNvPr>
          <p:cNvSpPr/>
          <p:nvPr/>
        </p:nvSpPr>
        <p:spPr>
          <a:xfrm>
            <a:off x="3267345" y="3988825"/>
            <a:ext cx="248438" cy="27699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F7799230-3C4C-D044-84C0-F0DE793DC476}"/>
              </a:ext>
            </a:extLst>
          </p:cNvPr>
          <p:cNvSpPr/>
          <p:nvPr/>
        </p:nvSpPr>
        <p:spPr>
          <a:xfrm>
            <a:off x="580717" y="3362079"/>
            <a:ext cx="4566148" cy="153078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C9AD90-C261-F148-BA21-1F1CAF6B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Step 1: Sensitivity Analysis</a:t>
            </a:r>
          </a:p>
        </p:txBody>
      </p:sp>
    </p:spTree>
    <p:extLst>
      <p:ext uri="{BB962C8B-B14F-4D97-AF65-F5344CB8AC3E}">
        <p14:creationId xmlns:p14="http://schemas.microsoft.com/office/powerpoint/2010/main" val="155781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6CC87E9-5845-D449-9029-AED6804B1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130" y="1966851"/>
            <a:ext cx="6400800" cy="4394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D8FF60-E0CB-CE46-A5E6-EA8495C77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E7D098-1AC2-164B-81D9-AAC407DB3F7E}"/>
              </a:ext>
            </a:extLst>
          </p:cNvPr>
          <p:cNvSpPr txBox="1"/>
          <p:nvPr/>
        </p:nvSpPr>
        <p:spPr>
          <a:xfrm>
            <a:off x="935420" y="1078236"/>
            <a:ext cx="10794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/>
              <a:t>Global Sensitivity Analysis </a:t>
            </a:r>
            <a:r>
              <a:rPr lang="en-US" dirty="0"/>
              <a:t>was used to rank the material parameters based on how much effect each has on the predicted force vs time using the FEM coupon model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833241" y="2179782"/>
            <a:ext cx="3184635" cy="3814618"/>
            <a:chOff x="3740727" y="2179782"/>
            <a:chExt cx="3565238" cy="3814618"/>
          </a:xfrm>
        </p:grpSpPr>
        <p:sp>
          <p:nvSpPr>
            <p:cNvPr id="8" name="Rounded Rectangle 7"/>
            <p:cNvSpPr/>
            <p:nvPr/>
          </p:nvSpPr>
          <p:spPr>
            <a:xfrm>
              <a:off x="3740727" y="2179782"/>
              <a:ext cx="3565237" cy="3814618"/>
            </a:xfrm>
            <a:prstGeom prst="roundRect">
              <a:avLst>
                <a:gd name="adj" fmla="val 4173"/>
              </a:avLst>
            </a:prstGeom>
            <a:noFill/>
            <a:ln w="28575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81601" y="2179782"/>
              <a:ext cx="21243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/>
                <a:t>Selected Parameters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04B5B49-E74F-6740-80B0-8CD3F7AC0110}"/>
              </a:ext>
            </a:extLst>
          </p:cNvPr>
          <p:cNvSpPr txBox="1"/>
          <p:nvPr/>
        </p:nvSpPr>
        <p:spPr>
          <a:xfrm>
            <a:off x="1019143" y="5468219"/>
            <a:ext cx="3318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1. MAT162 User Manual Version 17A-2017.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7415D5-24B9-7948-836C-BC6F51E0BE8B}"/>
              </a:ext>
            </a:extLst>
          </p:cNvPr>
          <p:cNvGrpSpPr/>
          <p:nvPr/>
        </p:nvGrpSpPr>
        <p:grpSpPr>
          <a:xfrm>
            <a:off x="935420" y="2179782"/>
            <a:ext cx="3485856" cy="3288437"/>
            <a:chOff x="166255" y="1966851"/>
            <a:chExt cx="4583874" cy="247190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6AF3901-02D1-FD4B-82B9-3A179AC40440}"/>
                </a:ext>
              </a:extLst>
            </p:cNvPr>
            <p:cNvSpPr txBox="1"/>
            <p:nvPr/>
          </p:nvSpPr>
          <p:spPr>
            <a:xfrm>
              <a:off x="356256" y="2038100"/>
              <a:ext cx="4393873" cy="1619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Material Model Parameters</a:t>
              </a:r>
              <a:r>
                <a:rPr lang="en-US" sz="2000" baseline="30000" dirty="0"/>
                <a:t>1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u="sng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u="sng" dirty="0"/>
                <a:t>AM1-AM4</a:t>
              </a:r>
              <a:r>
                <a:rPr lang="en-US" dirty="0"/>
                <a:t>: Strain softening coefficients for different damage modes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u="sng" dirty="0"/>
                <a:t>ELIMIT</a:t>
              </a:r>
              <a:r>
                <a:rPr lang="en-US" dirty="0"/>
                <a:t>: Element eroding axial strain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600" dirty="0"/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9AC61FAB-D9E0-3C4B-93AF-B758A0164B63}"/>
                </a:ext>
              </a:extLst>
            </p:cNvPr>
            <p:cNvSpPr/>
            <p:nvPr/>
          </p:nvSpPr>
          <p:spPr>
            <a:xfrm>
              <a:off x="166255" y="1966851"/>
              <a:ext cx="4583874" cy="2471906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A3AB1DA-88C3-7D45-8194-4D920543D00C}"/>
              </a:ext>
            </a:extLst>
          </p:cNvPr>
          <p:cNvSpPr txBox="1"/>
          <p:nvPr/>
        </p:nvSpPr>
        <p:spPr>
          <a:xfrm>
            <a:off x="1187067" y="4504262"/>
            <a:ext cx="28021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Note: Additional parameters OMGMX &amp; EEXPN fixed at nominal values provided by SMEs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262AC83D-0B5D-2443-B312-7C44426E5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Sensitivity Analysis</a:t>
            </a:r>
          </a:p>
        </p:txBody>
      </p:sp>
    </p:spTree>
    <p:extLst>
      <p:ext uri="{BB962C8B-B14F-4D97-AF65-F5344CB8AC3E}">
        <p14:creationId xmlns:p14="http://schemas.microsoft.com/office/powerpoint/2010/main" val="88954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 155">
            <a:extLst>
              <a:ext uri="{FF2B5EF4-FFF2-40B4-BE49-F238E27FC236}">
                <a16:creationId xmlns:a16="http://schemas.microsoft.com/office/drawing/2014/main" id="{E9B4CB44-268C-6648-8B8A-3F3B6802CE4E}"/>
              </a:ext>
            </a:extLst>
          </p:cNvPr>
          <p:cNvGrpSpPr/>
          <p:nvPr/>
        </p:nvGrpSpPr>
        <p:grpSpPr>
          <a:xfrm>
            <a:off x="6369334" y="2744123"/>
            <a:ext cx="1459086" cy="977807"/>
            <a:chOff x="7072084" y="2499198"/>
            <a:chExt cx="1459086" cy="977807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23B6C990-43C3-484F-AACB-ED1DF2F084B1}"/>
                </a:ext>
              </a:extLst>
            </p:cNvPr>
            <p:cNvGrpSpPr/>
            <p:nvPr/>
          </p:nvGrpSpPr>
          <p:grpSpPr>
            <a:xfrm>
              <a:off x="7072084" y="2499198"/>
              <a:ext cx="1459086" cy="977807"/>
              <a:chOff x="5232545" y="2622888"/>
              <a:chExt cx="1592716" cy="1147755"/>
            </a:xfrm>
          </p:grpSpPr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59AD2ACD-E982-2D4B-9E7C-4EE169E5AE78}"/>
                  </a:ext>
                </a:extLst>
              </p:cNvPr>
              <p:cNvSpPr/>
              <p:nvPr/>
            </p:nvSpPr>
            <p:spPr>
              <a:xfrm>
                <a:off x="5323990" y="2652706"/>
                <a:ext cx="1424863" cy="1117937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6CE7DE21-04F1-0940-A455-52462090BE13}"/>
                  </a:ext>
                </a:extLst>
              </p:cNvPr>
              <p:cNvSpPr txBox="1"/>
              <p:nvPr/>
            </p:nvSpPr>
            <p:spPr>
              <a:xfrm>
                <a:off x="5232545" y="2622888"/>
                <a:ext cx="1592716" cy="361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Assembly Model</a:t>
                </a:r>
              </a:p>
            </p:txBody>
          </p:sp>
        </p:grpSp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13D03C99-1D0A-0F48-B1FB-3D1D6AB5A4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915"/>
            <a:stretch/>
          </p:blipFill>
          <p:spPr>
            <a:xfrm>
              <a:off x="7167314" y="2785047"/>
              <a:ext cx="1270574" cy="668628"/>
            </a:xfrm>
            <a:prstGeom prst="rect">
              <a:avLst/>
            </a:prstGeom>
          </p:spPr>
        </p:pic>
      </p:grpSp>
      <p:sp>
        <p:nvSpPr>
          <p:cNvPr id="165" name="Rounded Rectangle 164">
            <a:extLst>
              <a:ext uri="{FF2B5EF4-FFF2-40B4-BE49-F238E27FC236}">
                <a16:creationId xmlns:a16="http://schemas.microsoft.com/office/drawing/2014/main" id="{9B25845C-814D-6D4F-B8F4-EF62DFBBDF0A}"/>
              </a:ext>
            </a:extLst>
          </p:cNvPr>
          <p:cNvSpPr/>
          <p:nvPr/>
        </p:nvSpPr>
        <p:spPr>
          <a:xfrm>
            <a:off x="5413065" y="2561522"/>
            <a:ext cx="3667878" cy="141748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3000"/>
            </a:schemeClr>
          </a:solidFill>
          <a:ln w="254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6C67FE-8830-1F48-97A9-AB1B49A946A0}"/>
              </a:ext>
            </a:extLst>
          </p:cNvPr>
          <p:cNvSpPr txBox="1"/>
          <p:nvPr/>
        </p:nvSpPr>
        <p:spPr>
          <a:xfrm>
            <a:off x="8183908" y="2609037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46EC3-0E94-6D4C-952B-076688953667}"/>
              </a:ext>
            </a:extLst>
          </p:cNvPr>
          <p:cNvSpPr txBox="1"/>
          <p:nvPr/>
        </p:nvSpPr>
        <p:spPr>
          <a:xfrm>
            <a:off x="5573258" y="2608477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8567E4-FBC3-1345-9CE2-B6F07CC00129}"/>
              </a:ext>
            </a:extLst>
          </p:cNvPr>
          <p:cNvSpPr txBox="1"/>
          <p:nvPr/>
        </p:nvSpPr>
        <p:spPr>
          <a:xfrm>
            <a:off x="5429099" y="3315198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Impact Load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6A86AE-63DA-B94A-A443-247D2C904A30}"/>
              </a:ext>
            </a:extLst>
          </p:cNvPr>
          <p:cNvSpPr txBox="1"/>
          <p:nvPr/>
        </p:nvSpPr>
        <p:spPr>
          <a:xfrm>
            <a:off x="5393095" y="2886439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Material Model</a:t>
            </a:r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9F5C8747-27D5-D047-B5E0-DF09B9A9F0B7}"/>
              </a:ext>
            </a:extLst>
          </p:cNvPr>
          <p:cNvSpPr/>
          <p:nvPr/>
        </p:nvSpPr>
        <p:spPr>
          <a:xfrm>
            <a:off x="6188477" y="3123191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DCD4B39C-6D88-8843-879E-C0442CD522B7}"/>
              </a:ext>
            </a:extLst>
          </p:cNvPr>
          <p:cNvSpPr/>
          <p:nvPr/>
        </p:nvSpPr>
        <p:spPr>
          <a:xfrm>
            <a:off x="7794124" y="3133879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829844-474A-7847-92F5-495A3DFE02E0}"/>
              </a:ext>
            </a:extLst>
          </p:cNvPr>
          <p:cNvSpPr txBox="1"/>
          <p:nvPr/>
        </p:nvSpPr>
        <p:spPr>
          <a:xfrm>
            <a:off x="7978177" y="2881233"/>
            <a:ext cx="1046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Max. Force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Leak Rate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...</a:t>
            </a:r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AEAB8C98-E7E7-FA4F-BC31-61090687E007}"/>
              </a:ext>
            </a:extLst>
          </p:cNvPr>
          <p:cNvSpPr/>
          <p:nvPr/>
        </p:nvSpPr>
        <p:spPr>
          <a:xfrm>
            <a:off x="5009410" y="2884092"/>
            <a:ext cx="560793" cy="186897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53A288A5-4E5D-8540-A540-14D42B4AA10F}"/>
              </a:ext>
            </a:extLst>
          </p:cNvPr>
          <p:cNvSpPr/>
          <p:nvPr/>
        </p:nvSpPr>
        <p:spPr>
          <a:xfrm>
            <a:off x="4899612" y="3488172"/>
            <a:ext cx="688861" cy="145260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9881A02-0183-A24B-947B-9EF67DB32B76}"/>
              </a:ext>
            </a:extLst>
          </p:cNvPr>
          <p:cNvGrpSpPr/>
          <p:nvPr/>
        </p:nvGrpSpPr>
        <p:grpSpPr>
          <a:xfrm>
            <a:off x="3621616" y="1770847"/>
            <a:ext cx="1463040" cy="1508477"/>
            <a:chOff x="3947465" y="1545026"/>
            <a:chExt cx="1463040" cy="150847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D89C7E1-4B9B-AD45-B842-E36C6C65C403}"/>
                </a:ext>
              </a:extLst>
            </p:cNvPr>
            <p:cNvGrpSpPr/>
            <p:nvPr/>
          </p:nvGrpSpPr>
          <p:grpSpPr>
            <a:xfrm>
              <a:off x="4688436" y="1992851"/>
              <a:ext cx="651042" cy="565561"/>
              <a:chOff x="4657234" y="931648"/>
              <a:chExt cx="879056" cy="663859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02D144B7-97DC-6047-9EA6-8C3C447B8171}"/>
                  </a:ext>
                </a:extLst>
              </p:cNvPr>
              <p:cNvGrpSpPr/>
              <p:nvPr/>
            </p:nvGrpSpPr>
            <p:grpSpPr>
              <a:xfrm>
                <a:off x="4852573" y="931648"/>
                <a:ext cx="626648" cy="456115"/>
                <a:chOff x="7785966" y="1581606"/>
                <a:chExt cx="999944" cy="727888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10860FF9-931F-2F4C-BE8E-A75637D629C1}"/>
                    </a:ext>
                  </a:extLst>
                </p:cNvPr>
                <p:cNvGrpSpPr/>
                <p:nvPr/>
              </p:nvGrpSpPr>
              <p:grpSpPr>
                <a:xfrm>
                  <a:off x="7785966" y="1581606"/>
                  <a:ext cx="999944" cy="727888"/>
                  <a:chOff x="7785966" y="1581606"/>
                  <a:chExt cx="999944" cy="727888"/>
                </a:xfrm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1D2957D7-96F2-5D4C-9F28-2F4A1BA4A7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96429" y="1581606"/>
                    <a:ext cx="2769" cy="72788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A9623A6-2D92-EE44-B5BA-CB3F2CA8A2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85966" y="2305705"/>
                    <a:ext cx="999944" cy="3789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BD7A30B6-5DE3-5B41-8F24-0061F2F2DA5E}"/>
                    </a:ext>
                  </a:extLst>
                </p:cNvPr>
                <p:cNvSpPr/>
                <p:nvPr/>
              </p:nvSpPr>
              <p:spPr>
                <a:xfrm>
                  <a:off x="7815266" y="1733782"/>
                  <a:ext cx="829780" cy="552218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wdUp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11" name="TextBox 8">
                <a:extLst>
                  <a:ext uri="{FF2B5EF4-FFF2-40B4-BE49-F238E27FC236}">
                    <a16:creationId xmlns:a16="http://schemas.microsoft.com/office/drawing/2014/main" id="{6939CF33-6B40-0741-9946-03637BDF4456}"/>
                  </a:ext>
                </a:extLst>
              </p:cNvPr>
              <p:cNvSpPr txBox="1"/>
              <p:nvPr/>
            </p:nvSpPr>
            <p:spPr>
              <a:xfrm>
                <a:off x="4810537" y="1350512"/>
                <a:ext cx="725753" cy="24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Param1</a:t>
                </a:r>
              </a:p>
            </p:txBody>
          </p:sp>
          <p:sp>
            <p:nvSpPr>
              <p:cNvPr id="114" name="TextBox 41">
                <a:extLst>
                  <a:ext uri="{FF2B5EF4-FFF2-40B4-BE49-F238E27FC236}">
                    <a16:creationId xmlns:a16="http://schemas.microsoft.com/office/drawing/2014/main" id="{2B41CC0A-1CFF-CE43-9F7C-60A6F8CF152E}"/>
                  </a:ext>
                </a:extLst>
              </p:cNvPr>
              <p:cNvSpPr txBox="1"/>
              <p:nvPr/>
            </p:nvSpPr>
            <p:spPr>
              <a:xfrm rot="16200000">
                <a:off x="4521126" y="1088883"/>
                <a:ext cx="517214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 Prob 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08E4F4D-4E0F-A14D-A582-8BF72774310A}"/>
                </a:ext>
              </a:extLst>
            </p:cNvPr>
            <p:cNvGrpSpPr/>
            <p:nvPr/>
          </p:nvGrpSpPr>
          <p:grpSpPr>
            <a:xfrm>
              <a:off x="4035928" y="1944791"/>
              <a:ext cx="571427" cy="581053"/>
              <a:chOff x="4629953" y="1496730"/>
              <a:chExt cx="771558" cy="682043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1174223-CA94-C549-B527-142BB87B3216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4C0D90C-B8F6-A74F-98F6-BD71A2B8CCCA}"/>
                    </a:ext>
                  </a:extLst>
                </p:cNvPr>
                <p:cNvGrpSpPr/>
                <p:nvPr/>
              </p:nvGrpSpPr>
              <p:grpSpPr>
                <a:xfrm>
                  <a:off x="8017255" y="4532338"/>
                  <a:ext cx="904576" cy="741919"/>
                  <a:chOff x="8017255" y="4532338"/>
                  <a:chExt cx="904576" cy="741919"/>
                </a:xfrm>
              </p:grpSpPr>
              <p:cxnSp>
                <p:nvCxnSpPr>
                  <p:cNvPr id="108" name="Straight Arrow Connector 107">
                    <a:extLst>
                      <a:ext uri="{FF2B5EF4-FFF2-40B4-BE49-F238E27FC236}">
                        <a16:creationId xmlns:a16="http://schemas.microsoft.com/office/drawing/2014/main" id="{F662CA3C-EA88-974B-9FF9-8DF7CABA5D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26094" y="4532338"/>
                    <a:ext cx="1628" cy="7355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Arrow Connector 108">
                    <a:extLst>
                      <a:ext uri="{FF2B5EF4-FFF2-40B4-BE49-F238E27FC236}">
                        <a16:creationId xmlns:a16="http://schemas.microsoft.com/office/drawing/2014/main" id="{8BC43DA4-EA21-DB4D-AC94-6EF513FA21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70745"/>
                    <a:ext cx="904576" cy="3512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7" name="Freeform 106">
                  <a:extLst>
                    <a:ext uri="{FF2B5EF4-FFF2-40B4-BE49-F238E27FC236}">
                      <a16:creationId xmlns:a16="http://schemas.microsoft.com/office/drawing/2014/main" id="{376AF89C-95EC-7E45-8397-F062B91AFB31}"/>
                    </a:ext>
                  </a:extLst>
                </p:cNvPr>
                <p:cNvSpPr/>
                <p:nvPr/>
              </p:nvSpPr>
              <p:spPr>
                <a:xfrm>
                  <a:off x="8042335" y="4685338"/>
                  <a:ext cx="722831" cy="557181"/>
                </a:xfrm>
                <a:custGeom>
                  <a:avLst/>
                  <a:gdLst>
                    <a:gd name="connsiteX0" fmla="*/ 0 w 556054"/>
                    <a:gd name="connsiteY0" fmla="*/ 475293 h 475293"/>
                    <a:gd name="connsiteX1" fmla="*/ 61784 w 556054"/>
                    <a:gd name="connsiteY1" fmla="*/ 154018 h 475293"/>
                    <a:gd name="connsiteX2" fmla="*/ 86497 w 556054"/>
                    <a:gd name="connsiteY2" fmla="*/ 30450 h 475293"/>
                    <a:gd name="connsiteX3" fmla="*/ 148281 w 556054"/>
                    <a:gd name="connsiteY3" fmla="*/ 5737 h 475293"/>
                    <a:gd name="connsiteX4" fmla="*/ 222421 w 556054"/>
                    <a:gd name="connsiteY4" fmla="*/ 116947 h 475293"/>
                    <a:gd name="connsiteX5" fmla="*/ 259492 w 556054"/>
                    <a:gd name="connsiteY5" fmla="*/ 327012 h 475293"/>
                    <a:gd name="connsiteX6" fmla="*/ 556054 w 556054"/>
                    <a:gd name="connsiteY6" fmla="*/ 475293 h 475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054" h="475293">
                      <a:moveTo>
                        <a:pt x="0" y="475293"/>
                      </a:moveTo>
                      <a:cubicBezTo>
                        <a:pt x="23684" y="351725"/>
                        <a:pt x="47368" y="228158"/>
                        <a:pt x="61784" y="154018"/>
                      </a:cubicBezTo>
                      <a:cubicBezTo>
                        <a:pt x="76200" y="79878"/>
                        <a:pt x="72081" y="55163"/>
                        <a:pt x="86497" y="30450"/>
                      </a:cubicBezTo>
                      <a:cubicBezTo>
                        <a:pt x="100913" y="5736"/>
                        <a:pt x="125627" y="-8679"/>
                        <a:pt x="148281" y="5737"/>
                      </a:cubicBezTo>
                      <a:cubicBezTo>
                        <a:pt x="170935" y="20153"/>
                        <a:pt x="203886" y="63401"/>
                        <a:pt x="222421" y="116947"/>
                      </a:cubicBezTo>
                      <a:cubicBezTo>
                        <a:pt x="240956" y="170493"/>
                        <a:pt x="203887" y="267288"/>
                        <a:pt x="259492" y="327012"/>
                      </a:cubicBezTo>
                      <a:cubicBezTo>
                        <a:pt x="315097" y="386736"/>
                        <a:pt x="435575" y="431014"/>
                        <a:pt x="556054" y="475293"/>
                      </a:cubicBezTo>
                    </a:path>
                  </a:pathLst>
                </a:custGeom>
                <a:solidFill>
                  <a:schemeClr val="accent2">
                    <a:lumMod val="20000"/>
                    <a:lumOff val="80000"/>
                    <a:alpha val="51000"/>
                  </a:schemeClr>
                </a:solid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04" name="TextBox 40">
                <a:extLst>
                  <a:ext uri="{FF2B5EF4-FFF2-40B4-BE49-F238E27FC236}">
                    <a16:creationId xmlns:a16="http://schemas.microsoft.com/office/drawing/2014/main" id="{39CFE0EF-8A29-E544-A248-8A3E162EA089}"/>
                  </a:ext>
                </a:extLst>
              </p:cNvPr>
              <p:cNvSpPr txBox="1"/>
              <p:nvPr/>
            </p:nvSpPr>
            <p:spPr>
              <a:xfrm>
                <a:off x="4721723" y="1933777"/>
                <a:ext cx="67978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Param2</a:t>
                </a:r>
              </a:p>
            </p:txBody>
          </p:sp>
          <p:sp>
            <p:nvSpPr>
              <p:cNvPr id="105" name="TextBox 50">
                <a:extLst>
                  <a:ext uri="{FF2B5EF4-FFF2-40B4-BE49-F238E27FC236}">
                    <a16:creationId xmlns:a16="http://schemas.microsoft.com/office/drawing/2014/main" id="{A2CE891C-5453-E941-B9BF-DC855C960926}"/>
                  </a:ext>
                </a:extLst>
              </p:cNvPr>
              <p:cNvSpPr txBox="1"/>
              <p:nvPr/>
            </p:nvSpPr>
            <p:spPr>
              <a:xfrm rot="16200000">
                <a:off x="4521491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8BB0C95-9C8E-BB4B-A6A9-B1655CD26332}"/>
                </a:ext>
              </a:extLst>
            </p:cNvPr>
            <p:cNvGrpSpPr/>
            <p:nvPr/>
          </p:nvGrpSpPr>
          <p:grpSpPr>
            <a:xfrm>
              <a:off x="4359129" y="2464372"/>
              <a:ext cx="628327" cy="589131"/>
              <a:chOff x="4593140" y="2206216"/>
              <a:chExt cx="848386" cy="691525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B99B8C6-7B7B-8F47-8E2C-6CABCFF15151}"/>
                  </a:ext>
                </a:extLst>
              </p:cNvPr>
              <p:cNvGrpSpPr/>
              <p:nvPr/>
            </p:nvGrpSpPr>
            <p:grpSpPr>
              <a:xfrm>
                <a:off x="4809567" y="2206216"/>
                <a:ext cx="605801" cy="468642"/>
                <a:chOff x="7669764" y="1586298"/>
                <a:chExt cx="966672" cy="747878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16B58481-43E3-ED40-BF97-B65416BF1F61}"/>
                    </a:ext>
                  </a:extLst>
                </p:cNvPr>
                <p:cNvGrpSpPr/>
                <p:nvPr/>
              </p:nvGrpSpPr>
              <p:grpSpPr>
                <a:xfrm>
                  <a:off x="7669764" y="1586298"/>
                  <a:ext cx="966672" cy="747878"/>
                  <a:chOff x="7669764" y="1586298"/>
                  <a:chExt cx="966672" cy="747878"/>
                </a:xfrm>
              </p:grpSpPr>
              <p:cxnSp>
                <p:nvCxnSpPr>
                  <p:cNvPr id="101" name="Straight Arrow Connector 100">
                    <a:extLst>
                      <a:ext uri="{FF2B5EF4-FFF2-40B4-BE49-F238E27FC236}">
                        <a16:creationId xmlns:a16="http://schemas.microsoft.com/office/drawing/2014/main" id="{1295D38C-77F6-7B4B-884F-2881E0EAE6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74835" y="1586298"/>
                    <a:ext cx="0" cy="72319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Arrow Connector 101">
                    <a:extLst>
                      <a:ext uri="{FF2B5EF4-FFF2-40B4-BE49-F238E27FC236}">
                        <a16:creationId xmlns:a16="http://schemas.microsoft.com/office/drawing/2014/main" id="{2B3AF32A-5610-D341-83DF-98C849054A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669764" y="2325972"/>
                    <a:ext cx="966672" cy="820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E33E147E-57FA-7D45-8E85-0F29D6F8FE3C}"/>
                    </a:ext>
                  </a:extLst>
                </p:cNvPr>
                <p:cNvSpPr/>
                <p:nvPr/>
              </p:nvSpPr>
              <p:spPr>
                <a:xfrm>
                  <a:off x="7777848" y="1586298"/>
                  <a:ext cx="568258" cy="730105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ltDn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95" name="TextBox 51">
                <a:extLst>
                  <a:ext uri="{FF2B5EF4-FFF2-40B4-BE49-F238E27FC236}">
                    <a16:creationId xmlns:a16="http://schemas.microsoft.com/office/drawing/2014/main" id="{619D0C39-EDEE-774C-911D-391891341309}"/>
                  </a:ext>
                </a:extLst>
              </p:cNvPr>
              <p:cNvSpPr txBox="1"/>
              <p:nvPr/>
            </p:nvSpPr>
            <p:spPr>
              <a:xfrm rot="16200000">
                <a:off x="4484678" y="2351467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98" name="TextBox 52">
                <a:extLst>
                  <a:ext uri="{FF2B5EF4-FFF2-40B4-BE49-F238E27FC236}">
                    <a16:creationId xmlns:a16="http://schemas.microsoft.com/office/drawing/2014/main" id="{D8CF53CC-95B5-6245-BF46-4D808DC2ED06}"/>
                  </a:ext>
                </a:extLst>
              </p:cNvPr>
              <p:cNvSpPr txBox="1"/>
              <p:nvPr/>
            </p:nvSpPr>
            <p:spPr>
              <a:xfrm>
                <a:off x="4684558" y="2652745"/>
                <a:ext cx="75696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B4B765-6494-4A4C-B04D-BE891214FDC3}"/>
                </a:ext>
              </a:extLst>
            </p:cNvPr>
            <p:cNvSpPr txBox="1"/>
            <p:nvPr/>
          </p:nvSpPr>
          <p:spPr>
            <a:xfrm>
              <a:off x="4207277" y="1574302"/>
              <a:ext cx="946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Material Parameters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41579D-90A3-504D-A38F-07F12C461C6D}"/>
                </a:ext>
              </a:extLst>
            </p:cNvPr>
            <p:cNvSpPr/>
            <p:nvPr/>
          </p:nvSpPr>
          <p:spPr>
            <a:xfrm>
              <a:off x="3947465" y="1545026"/>
              <a:ext cx="1463040" cy="146304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FB7291F-A8D3-E642-B2AB-F2A96ABFB41D}"/>
              </a:ext>
            </a:extLst>
          </p:cNvPr>
          <p:cNvGrpSpPr/>
          <p:nvPr/>
        </p:nvGrpSpPr>
        <p:grpSpPr>
          <a:xfrm>
            <a:off x="4328317" y="3744567"/>
            <a:ext cx="822302" cy="546920"/>
            <a:chOff x="4657235" y="931648"/>
            <a:chExt cx="1110297" cy="641978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DA971D29-FA4A-A147-9150-1050AC33FC6F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9CCF1AA6-04AF-4341-BA5A-96A3B8FE9172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148" name="Straight Arrow Connector 147">
                  <a:extLst>
                    <a:ext uri="{FF2B5EF4-FFF2-40B4-BE49-F238E27FC236}">
                      <a16:creationId xmlns:a16="http://schemas.microsoft.com/office/drawing/2014/main" id="{E126A915-CD7D-4B44-86B5-CC4B9376C8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>
                  <a:extLst>
                    <a:ext uri="{FF2B5EF4-FFF2-40B4-BE49-F238E27FC236}">
                      <a16:creationId xmlns:a16="http://schemas.microsoft.com/office/drawing/2014/main" id="{4616E030-1606-204D-A071-97241DB5FE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852F65DA-516D-C246-9494-34AA7F651483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44" name="TextBox 8">
              <a:extLst>
                <a:ext uri="{FF2B5EF4-FFF2-40B4-BE49-F238E27FC236}">
                  <a16:creationId xmlns:a16="http://schemas.microsoft.com/office/drawing/2014/main" id="{5A1E7E57-7E76-E043-A41E-2E3E961BFBC7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Param2</a:t>
              </a:r>
            </a:p>
          </p:txBody>
        </p:sp>
        <p:sp>
          <p:nvSpPr>
            <p:cNvPr id="145" name="TextBox 41">
              <a:extLst>
                <a:ext uri="{FF2B5EF4-FFF2-40B4-BE49-F238E27FC236}">
                  <a16:creationId xmlns:a16="http://schemas.microsoft.com/office/drawing/2014/main" id="{65D08958-92D9-2B46-8C60-6765A925530B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AFC7895-2686-BE4C-A71F-13384ABBC304}"/>
              </a:ext>
            </a:extLst>
          </p:cNvPr>
          <p:cNvGrpSpPr/>
          <p:nvPr/>
        </p:nvGrpSpPr>
        <p:grpSpPr>
          <a:xfrm>
            <a:off x="3935993" y="4286437"/>
            <a:ext cx="830990" cy="543124"/>
            <a:chOff x="4440434" y="4209598"/>
            <a:chExt cx="830990" cy="543124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5DC17EE-4528-FC43-A3ED-AC4A80C5FBC3}"/>
                </a:ext>
              </a:extLst>
            </p:cNvPr>
            <p:cNvGrpSpPr/>
            <p:nvPr/>
          </p:nvGrpSpPr>
          <p:grpSpPr>
            <a:xfrm>
              <a:off x="4440434" y="4209598"/>
              <a:ext cx="830990" cy="543124"/>
              <a:chOff x="4505223" y="2220920"/>
              <a:chExt cx="1122028" cy="637522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E8AD701B-465E-2845-8044-7437663692A6}"/>
                  </a:ext>
                </a:extLst>
              </p:cNvPr>
              <p:cNvGrpSpPr/>
              <p:nvPr/>
            </p:nvGrpSpPr>
            <p:grpSpPr>
              <a:xfrm>
                <a:off x="4809567" y="2220920"/>
                <a:ext cx="605801" cy="453939"/>
                <a:chOff x="7669764" y="1609762"/>
                <a:chExt cx="966672" cy="724414"/>
              </a:xfrm>
            </p:grpSpPr>
            <p:cxnSp>
              <p:nvCxnSpPr>
                <p:cNvPr id="141" name="Straight Arrow Connector 140">
                  <a:extLst>
                    <a:ext uri="{FF2B5EF4-FFF2-40B4-BE49-F238E27FC236}">
                      <a16:creationId xmlns:a16="http://schemas.microsoft.com/office/drawing/2014/main" id="{EF8B8B0C-E644-8046-882B-1D3990C490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74836" y="1609762"/>
                  <a:ext cx="0" cy="72319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Arrow Connector 141">
                  <a:extLst>
                    <a:ext uri="{FF2B5EF4-FFF2-40B4-BE49-F238E27FC236}">
                      <a16:creationId xmlns:a16="http://schemas.microsoft.com/office/drawing/2014/main" id="{E344F570-563E-5E40-87C2-C91F24A92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9764" y="2325972"/>
                  <a:ext cx="966672" cy="820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TextBox 51">
                <a:extLst>
                  <a:ext uri="{FF2B5EF4-FFF2-40B4-BE49-F238E27FC236}">
                    <a16:creationId xmlns:a16="http://schemas.microsoft.com/office/drawing/2014/main" id="{5624EEC2-84BF-7E4C-B421-5A852B2A1FA4}"/>
                  </a:ext>
                </a:extLst>
              </p:cNvPr>
              <p:cNvSpPr txBox="1"/>
              <p:nvPr/>
            </p:nvSpPr>
            <p:spPr>
              <a:xfrm rot="16200000">
                <a:off x="4484679" y="2351467"/>
                <a:ext cx="461921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140" name="TextBox 52">
                <a:extLst>
                  <a:ext uri="{FF2B5EF4-FFF2-40B4-BE49-F238E27FC236}">
                    <a16:creationId xmlns:a16="http://schemas.microsoft.com/office/drawing/2014/main" id="{8C40E269-EBFA-F84C-9F47-D16AC1B6A7EA}"/>
                  </a:ext>
                </a:extLst>
              </p:cNvPr>
              <p:cNvSpPr txBox="1"/>
              <p:nvPr/>
            </p:nvSpPr>
            <p:spPr>
              <a:xfrm>
                <a:off x="4505223" y="2641680"/>
                <a:ext cx="1122028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5E8C456B-85DC-3A44-A92B-6156653A3705}"/>
                </a:ext>
              </a:extLst>
            </p:cNvPr>
            <p:cNvSpPr/>
            <p:nvPr/>
          </p:nvSpPr>
          <p:spPr>
            <a:xfrm>
              <a:off x="4690705" y="4252173"/>
              <a:ext cx="368396" cy="330214"/>
            </a:xfrm>
            <a:custGeom>
              <a:avLst/>
              <a:gdLst>
                <a:gd name="connsiteX0" fmla="*/ 0 w 556054"/>
                <a:gd name="connsiteY0" fmla="*/ 475293 h 475293"/>
                <a:gd name="connsiteX1" fmla="*/ 61784 w 556054"/>
                <a:gd name="connsiteY1" fmla="*/ 154018 h 475293"/>
                <a:gd name="connsiteX2" fmla="*/ 86497 w 556054"/>
                <a:gd name="connsiteY2" fmla="*/ 30450 h 475293"/>
                <a:gd name="connsiteX3" fmla="*/ 148281 w 556054"/>
                <a:gd name="connsiteY3" fmla="*/ 5737 h 475293"/>
                <a:gd name="connsiteX4" fmla="*/ 222421 w 556054"/>
                <a:gd name="connsiteY4" fmla="*/ 116947 h 475293"/>
                <a:gd name="connsiteX5" fmla="*/ 259492 w 556054"/>
                <a:gd name="connsiteY5" fmla="*/ 327012 h 475293"/>
                <a:gd name="connsiteX6" fmla="*/ 556054 w 556054"/>
                <a:gd name="connsiteY6" fmla="*/ 475293 h 47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6054" h="475293">
                  <a:moveTo>
                    <a:pt x="0" y="475293"/>
                  </a:moveTo>
                  <a:cubicBezTo>
                    <a:pt x="23684" y="351725"/>
                    <a:pt x="47368" y="228158"/>
                    <a:pt x="61784" y="154018"/>
                  </a:cubicBezTo>
                  <a:cubicBezTo>
                    <a:pt x="76200" y="79878"/>
                    <a:pt x="72081" y="55163"/>
                    <a:pt x="86497" y="30450"/>
                  </a:cubicBezTo>
                  <a:cubicBezTo>
                    <a:pt x="100913" y="5736"/>
                    <a:pt x="125627" y="-8679"/>
                    <a:pt x="148281" y="5737"/>
                  </a:cubicBezTo>
                  <a:cubicBezTo>
                    <a:pt x="170935" y="20153"/>
                    <a:pt x="203886" y="63401"/>
                    <a:pt x="222421" y="116947"/>
                  </a:cubicBezTo>
                  <a:cubicBezTo>
                    <a:pt x="240956" y="170493"/>
                    <a:pt x="203887" y="267288"/>
                    <a:pt x="259492" y="327012"/>
                  </a:cubicBezTo>
                  <a:cubicBezTo>
                    <a:pt x="315097" y="386736"/>
                    <a:pt x="435575" y="431014"/>
                    <a:pt x="556054" y="475293"/>
                  </a:cubicBezTo>
                </a:path>
              </a:pathLst>
            </a:custGeom>
            <a:pattFill prst="dkDn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11D3E2D-A365-CA4C-9304-523678541928}"/>
              </a:ext>
            </a:extLst>
          </p:cNvPr>
          <p:cNvGrpSpPr/>
          <p:nvPr/>
        </p:nvGrpSpPr>
        <p:grpSpPr>
          <a:xfrm>
            <a:off x="3688555" y="3734408"/>
            <a:ext cx="670433" cy="557000"/>
            <a:chOff x="3994335" y="3737395"/>
            <a:chExt cx="670433" cy="557000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B1E892B-7E54-4C4B-B832-5CBBD02D8250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C201CDB5-40CB-C847-88EF-053EC33BCDAD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134" name="Straight Arrow Connector 133">
                  <a:extLst>
                    <a:ext uri="{FF2B5EF4-FFF2-40B4-BE49-F238E27FC236}">
                      <a16:creationId xmlns:a16="http://schemas.microsoft.com/office/drawing/2014/main" id="{798560E4-568C-ED43-A416-FD664AB180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>
                  <a:extLst>
                    <a:ext uri="{FF2B5EF4-FFF2-40B4-BE49-F238E27FC236}">
                      <a16:creationId xmlns:a16="http://schemas.microsoft.com/office/drawing/2014/main" id="{6E93A713-2150-644F-A5A1-0CAD9F88CE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2" name="TextBox 40">
                <a:extLst>
                  <a:ext uri="{FF2B5EF4-FFF2-40B4-BE49-F238E27FC236}">
                    <a16:creationId xmlns:a16="http://schemas.microsoft.com/office/drawing/2014/main" id="{0EFD14AC-0A23-CB43-9274-51DB7B167D0B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Param1</a:t>
                </a:r>
              </a:p>
            </p:txBody>
          </p:sp>
          <p:sp>
            <p:nvSpPr>
              <p:cNvPr id="133" name="TextBox 50">
                <a:extLst>
                  <a:ext uri="{FF2B5EF4-FFF2-40B4-BE49-F238E27FC236}">
                    <a16:creationId xmlns:a16="http://schemas.microsoft.com/office/drawing/2014/main" id="{8A315FA9-39B9-8942-BE32-46434F5186FD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64F5812E-C22A-C94D-ABC6-0BD508F419DA}"/>
                </a:ext>
              </a:extLst>
            </p:cNvPr>
            <p:cNvSpPr/>
            <p:nvPr/>
          </p:nvSpPr>
          <p:spPr>
            <a:xfrm>
              <a:off x="4176342" y="3805283"/>
              <a:ext cx="281079" cy="315376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  <a:alpha val="79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5322B64C-59A0-DD45-8C42-ED7A62C5F87E}"/>
              </a:ext>
            </a:extLst>
          </p:cNvPr>
          <p:cNvSpPr txBox="1"/>
          <p:nvPr/>
        </p:nvSpPr>
        <p:spPr>
          <a:xfrm>
            <a:off x="3809003" y="3361321"/>
            <a:ext cx="1031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Load Parameters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83C47BC7-EA50-5442-9E18-7BB228109202}"/>
              </a:ext>
            </a:extLst>
          </p:cNvPr>
          <p:cNvSpPr/>
          <p:nvPr/>
        </p:nvSpPr>
        <p:spPr>
          <a:xfrm>
            <a:off x="3596159" y="3387624"/>
            <a:ext cx="1463040" cy="1463040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ight Arrow 161">
            <a:extLst>
              <a:ext uri="{FF2B5EF4-FFF2-40B4-BE49-F238E27FC236}">
                <a16:creationId xmlns:a16="http://schemas.microsoft.com/office/drawing/2014/main" id="{3AB0EFA1-5168-C948-B07A-A69086CD976E}"/>
              </a:ext>
            </a:extLst>
          </p:cNvPr>
          <p:cNvSpPr/>
          <p:nvPr/>
        </p:nvSpPr>
        <p:spPr>
          <a:xfrm>
            <a:off x="9222518" y="3085063"/>
            <a:ext cx="359676" cy="36509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679F6D2-4B59-274C-A5C6-F451F3F657D2}"/>
              </a:ext>
            </a:extLst>
          </p:cNvPr>
          <p:cNvSpPr txBox="1"/>
          <p:nvPr/>
        </p:nvSpPr>
        <p:spPr>
          <a:xfrm>
            <a:off x="3615501" y="1473673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Input Parameters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6A28730-1EFD-1B41-98E3-CE6773166620}"/>
              </a:ext>
            </a:extLst>
          </p:cNvPr>
          <p:cNvGrpSpPr/>
          <p:nvPr/>
        </p:nvGrpSpPr>
        <p:grpSpPr>
          <a:xfrm>
            <a:off x="9573644" y="2494123"/>
            <a:ext cx="1615506" cy="1444802"/>
            <a:chOff x="9920519" y="1406168"/>
            <a:chExt cx="1615506" cy="1444802"/>
          </a:xfrm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5748E003-4BDB-0146-9631-3E572373DE2E}"/>
                </a:ext>
              </a:extLst>
            </p:cNvPr>
            <p:cNvGrpSpPr/>
            <p:nvPr/>
          </p:nvGrpSpPr>
          <p:grpSpPr>
            <a:xfrm>
              <a:off x="9920519" y="1406168"/>
              <a:ext cx="1615506" cy="1444802"/>
              <a:chOff x="9633916" y="1106203"/>
              <a:chExt cx="2181308" cy="1695916"/>
            </a:xfrm>
          </p:grpSpPr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821B88F9-5153-0742-AFB5-AD170C8F3A83}"/>
                  </a:ext>
                </a:extLst>
              </p:cNvPr>
              <p:cNvGrpSpPr/>
              <p:nvPr/>
            </p:nvGrpSpPr>
            <p:grpSpPr>
              <a:xfrm>
                <a:off x="10075792" y="1547604"/>
                <a:ext cx="1633573" cy="979002"/>
                <a:chOff x="10075792" y="1547604"/>
                <a:chExt cx="1633573" cy="979002"/>
              </a:xfrm>
            </p:grpSpPr>
            <p:cxnSp>
              <p:nvCxnSpPr>
                <p:cNvPr id="178" name="Straight Arrow Connector 177">
                  <a:extLst>
                    <a:ext uri="{FF2B5EF4-FFF2-40B4-BE49-F238E27FC236}">
                      <a16:creationId xmlns:a16="http://schemas.microsoft.com/office/drawing/2014/main" id="{7244145A-3D99-A440-9382-1855439222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75827" y="1547604"/>
                  <a:ext cx="0" cy="979001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Arrow Connector 178">
                  <a:extLst>
                    <a:ext uri="{FF2B5EF4-FFF2-40B4-BE49-F238E27FC236}">
                      <a16:creationId xmlns:a16="http://schemas.microsoft.com/office/drawing/2014/main" id="{05A62F6A-5F46-4742-9959-83416EDAE9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75792" y="2526606"/>
                  <a:ext cx="1633573" cy="0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950F6CA6-5C68-504A-B16D-985BE2834D39}"/>
                  </a:ext>
                </a:extLst>
              </p:cNvPr>
              <p:cNvSpPr txBox="1"/>
              <p:nvPr/>
            </p:nvSpPr>
            <p:spPr>
              <a:xfrm>
                <a:off x="10393556" y="2475457"/>
                <a:ext cx="740519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Output</a:t>
                </a:r>
              </a:p>
            </p:txBody>
          </p:sp>
          <p:sp>
            <p:nvSpPr>
              <p:cNvPr id="172" name="Freeform 171">
                <a:extLst>
                  <a:ext uri="{FF2B5EF4-FFF2-40B4-BE49-F238E27FC236}">
                    <a16:creationId xmlns:a16="http://schemas.microsoft.com/office/drawing/2014/main" id="{4CDB6FAE-8842-A244-A50E-6BAB08010F1E}"/>
                  </a:ext>
                </a:extLst>
              </p:cNvPr>
              <p:cNvSpPr/>
              <p:nvPr/>
            </p:nvSpPr>
            <p:spPr>
              <a:xfrm>
                <a:off x="10073897" y="1676224"/>
                <a:ext cx="1549831" cy="850000"/>
              </a:xfrm>
              <a:custGeom>
                <a:avLst/>
                <a:gdLst>
                  <a:gd name="connsiteX0" fmla="*/ 0 w 1549831"/>
                  <a:gd name="connsiteY0" fmla="*/ 684281 h 699780"/>
                  <a:gd name="connsiteX1" fmla="*/ 139485 w 1549831"/>
                  <a:gd name="connsiteY1" fmla="*/ 374315 h 699780"/>
                  <a:gd name="connsiteX2" fmla="*/ 263471 w 1549831"/>
                  <a:gd name="connsiteY2" fmla="*/ 141841 h 699780"/>
                  <a:gd name="connsiteX3" fmla="*/ 480448 w 1549831"/>
                  <a:gd name="connsiteY3" fmla="*/ 2356 h 699780"/>
                  <a:gd name="connsiteX4" fmla="*/ 697424 w 1549831"/>
                  <a:gd name="connsiteY4" fmla="*/ 79848 h 699780"/>
                  <a:gd name="connsiteX5" fmla="*/ 867905 w 1549831"/>
                  <a:gd name="connsiteY5" fmla="*/ 389814 h 699780"/>
                  <a:gd name="connsiteX6" fmla="*/ 1239865 w 1549831"/>
                  <a:gd name="connsiteY6" fmla="*/ 606790 h 699780"/>
                  <a:gd name="connsiteX7" fmla="*/ 1270861 w 1549831"/>
                  <a:gd name="connsiteY7" fmla="*/ 622288 h 699780"/>
                  <a:gd name="connsiteX8" fmla="*/ 1549831 w 1549831"/>
                  <a:gd name="connsiteY8" fmla="*/ 699780 h 699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9831" h="699780">
                    <a:moveTo>
                      <a:pt x="0" y="684281"/>
                    </a:moveTo>
                    <a:cubicBezTo>
                      <a:pt x="47786" y="574501"/>
                      <a:pt x="95573" y="464722"/>
                      <a:pt x="139485" y="374315"/>
                    </a:cubicBezTo>
                    <a:cubicBezTo>
                      <a:pt x="183397" y="283908"/>
                      <a:pt x="206644" y="203834"/>
                      <a:pt x="263471" y="141841"/>
                    </a:cubicBezTo>
                    <a:cubicBezTo>
                      <a:pt x="320298" y="79848"/>
                      <a:pt x="408123" y="12688"/>
                      <a:pt x="480448" y="2356"/>
                    </a:cubicBezTo>
                    <a:cubicBezTo>
                      <a:pt x="552774" y="-7976"/>
                      <a:pt x="632848" y="15272"/>
                      <a:pt x="697424" y="79848"/>
                    </a:cubicBezTo>
                    <a:cubicBezTo>
                      <a:pt x="762000" y="144424"/>
                      <a:pt x="777498" y="301990"/>
                      <a:pt x="867905" y="389814"/>
                    </a:cubicBezTo>
                    <a:cubicBezTo>
                      <a:pt x="958312" y="477638"/>
                      <a:pt x="1172706" y="568044"/>
                      <a:pt x="1239865" y="606790"/>
                    </a:cubicBezTo>
                    <a:cubicBezTo>
                      <a:pt x="1307024" y="645536"/>
                      <a:pt x="1219200" y="606790"/>
                      <a:pt x="1270861" y="622288"/>
                    </a:cubicBezTo>
                    <a:cubicBezTo>
                      <a:pt x="1322522" y="637786"/>
                      <a:pt x="1436176" y="668783"/>
                      <a:pt x="1549831" y="699780"/>
                    </a:cubicBezTo>
                  </a:path>
                </a:pathLst>
              </a:custGeom>
              <a:pattFill prst="ltUpDiag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DD99904E-2AAA-C24A-8CB4-E418C81927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7450" y="1889598"/>
                <a:ext cx="0" cy="636627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Freeform 173">
                <a:extLst>
                  <a:ext uri="{FF2B5EF4-FFF2-40B4-BE49-F238E27FC236}">
                    <a16:creationId xmlns:a16="http://schemas.microsoft.com/office/drawing/2014/main" id="{9834DD08-FF11-4E42-B354-E95B3FD49F5F}"/>
                  </a:ext>
                </a:extLst>
              </p:cNvPr>
              <p:cNvSpPr/>
              <p:nvPr/>
            </p:nvSpPr>
            <p:spPr>
              <a:xfrm>
                <a:off x="11356975" y="2444750"/>
                <a:ext cx="241300" cy="82550"/>
              </a:xfrm>
              <a:custGeom>
                <a:avLst/>
                <a:gdLst>
                  <a:gd name="connsiteX0" fmla="*/ 3175 w 241300"/>
                  <a:gd name="connsiteY0" fmla="*/ 0 h 82550"/>
                  <a:gd name="connsiteX1" fmla="*/ 0 w 241300"/>
                  <a:gd name="connsiteY1" fmla="*/ 79375 h 82550"/>
                  <a:gd name="connsiteX2" fmla="*/ 241300 w 241300"/>
                  <a:gd name="connsiteY2" fmla="*/ 82550 h 82550"/>
                  <a:gd name="connsiteX3" fmla="*/ 3175 w 241300"/>
                  <a:gd name="connsiteY3" fmla="*/ 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1300" h="82550">
                    <a:moveTo>
                      <a:pt x="3175" y="0"/>
                    </a:moveTo>
                    <a:lnTo>
                      <a:pt x="0" y="79375"/>
                    </a:lnTo>
                    <a:lnTo>
                      <a:pt x="241300" y="82550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BF82A22B-5450-824C-AA3D-4E828F9AF448}"/>
                  </a:ext>
                </a:extLst>
              </p:cNvPr>
              <p:cNvSpPr txBox="1"/>
              <p:nvPr/>
            </p:nvSpPr>
            <p:spPr>
              <a:xfrm>
                <a:off x="9633916" y="1106203"/>
                <a:ext cx="1942924" cy="361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/>
                  <a:t>Reliability/</a:t>
                </a:r>
                <a:r>
                  <a:rPr lang="en-US" sz="1400" b="1" err="1"/>
                  <a:t>PnIF</a:t>
                </a:r>
                <a:endParaRPr lang="en-US" sz="1400" b="1"/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C79D5F74-96F6-3044-8076-0F3B68FF2420}"/>
                  </a:ext>
                </a:extLst>
              </p:cNvPr>
              <p:cNvSpPr txBox="1"/>
              <p:nvPr/>
            </p:nvSpPr>
            <p:spPr>
              <a:xfrm>
                <a:off x="10898726" y="1469779"/>
                <a:ext cx="916498" cy="489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04DBF53F-CCC7-0940-AFC8-F4B9C3BE86CC}"/>
                  </a:ext>
                </a:extLst>
              </p:cNvPr>
              <p:cNvSpPr txBox="1"/>
              <p:nvPr/>
            </p:nvSpPr>
            <p:spPr>
              <a:xfrm rot="16200000">
                <a:off x="9415386" y="1919773"/>
                <a:ext cx="989343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Probability</a:t>
                </a:r>
              </a:p>
            </p:txBody>
          </p:sp>
        </p:grp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E4F3DF29-483E-B74A-92B2-5B2109C365D7}"/>
                </a:ext>
              </a:extLst>
            </p:cNvPr>
            <p:cNvSpPr/>
            <p:nvPr/>
          </p:nvSpPr>
          <p:spPr>
            <a:xfrm>
              <a:off x="10493596" y="1663710"/>
              <a:ext cx="84734" cy="622735"/>
            </a:xfrm>
            <a:custGeom>
              <a:avLst/>
              <a:gdLst>
                <a:gd name="connsiteX0" fmla="*/ 84734 w 84734"/>
                <a:gd name="connsiteY0" fmla="*/ 0 h 558937"/>
                <a:gd name="connsiteX1" fmla="*/ 328 w 84734"/>
                <a:gd name="connsiteY1" fmla="*/ 140677 h 558937"/>
                <a:gd name="connsiteX2" fmla="*/ 56599 w 84734"/>
                <a:gd name="connsiteY2" fmla="*/ 506437 h 558937"/>
                <a:gd name="connsiteX3" fmla="*/ 84734 w 84734"/>
                <a:gd name="connsiteY3" fmla="*/ 548640 h 55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34" h="558937">
                  <a:moveTo>
                    <a:pt x="84734" y="0"/>
                  </a:moveTo>
                  <a:cubicBezTo>
                    <a:pt x="44875" y="28135"/>
                    <a:pt x="5017" y="56271"/>
                    <a:pt x="328" y="140677"/>
                  </a:cubicBezTo>
                  <a:cubicBezTo>
                    <a:pt x="-4361" y="225083"/>
                    <a:pt x="42531" y="438443"/>
                    <a:pt x="56599" y="506437"/>
                  </a:cubicBezTo>
                  <a:cubicBezTo>
                    <a:pt x="70667" y="574431"/>
                    <a:pt x="77700" y="561535"/>
                    <a:pt x="84734" y="54864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7DC55CEE-3053-1C4A-893C-0B5F1E4D92E0}"/>
              </a:ext>
            </a:extLst>
          </p:cNvPr>
          <p:cNvGrpSpPr/>
          <p:nvPr/>
        </p:nvGrpSpPr>
        <p:grpSpPr>
          <a:xfrm>
            <a:off x="-21231" y="1577112"/>
            <a:ext cx="1533424" cy="1329831"/>
            <a:chOff x="-219592" y="1223707"/>
            <a:chExt cx="1533424" cy="1329831"/>
          </a:xfrm>
        </p:grpSpPr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994B95BD-6A61-DB4F-B7C5-8D987F8CF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000" t="3537" r="7440" b="8091"/>
            <a:stretch/>
          </p:blipFill>
          <p:spPr>
            <a:xfrm>
              <a:off x="-4901" y="1742467"/>
              <a:ext cx="1121555" cy="81107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D8C8344-EF9B-514C-B1B4-0C868CFB1284}"/>
                </a:ext>
              </a:extLst>
            </p:cNvPr>
            <p:cNvSpPr txBox="1"/>
            <p:nvPr/>
          </p:nvSpPr>
          <p:spPr>
            <a:xfrm>
              <a:off x="-219592" y="1223707"/>
              <a:ext cx="153342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/>
                <a:t>Impact Test Data</a:t>
              </a:r>
            </a:p>
          </p:txBody>
        </p:sp>
      </p:grpSp>
      <p:sp>
        <p:nvSpPr>
          <p:cNvPr id="187" name="Right Arrow 186">
            <a:extLst>
              <a:ext uri="{FF2B5EF4-FFF2-40B4-BE49-F238E27FC236}">
                <a16:creationId xmlns:a16="http://schemas.microsoft.com/office/drawing/2014/main" id="{4E70FA91-BA0D-3D4A-9E01-0A5F015536C6}"/>
              </a:ext>
            </a:extLst>
          </p:cNvPr>
          <p:cNvSpPr/>
          <p:nvPr/>
        </p:nvSpPr>
        <p:spPr>
          <a:xfrm>
            <a:off x="1394986" y="2365231"/>
            <a:ext cx="248438" cy="27699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7F8507-3B01-6F4D-AE61-317398C3E75D}"/>
              </a:ext>
            </a:extLst>
          </p:cNvPr>
          <p:cNvGrpSpPr/>
          <p:nvPr/>
        </p:nvGrpSpPr>
        <p:grpSpPr>
          <a:xfrm>
            <a:off x="1693863" y="1870741"/>
            <a:ext cx="1540044" cy="1255893"/>
            <a:chOff x="1740163" y="1673424"/>
            <a:chExt cx="1540044" cy="1255893"/>
          </a:xfrm>
        </p:grpSpPr>
        <p:sp>
          <p:nvSpPr>
            <p:cNvPr id="166" name="Rounded Rectangle 165">
              <a:extLst>
                <a:ext uri="{FF2B5EF4-FFF2-40B4-BE49-F238E27FC236}">
                  <a16:creationId xmlns:a16="http://schemas.microsoft.com/office/drawing/2014/main" id="{CAFC529A-4DD4-A44B-BF6C-A06F60A035EC}"/>
                </a:ext>
              </a:extLst>
            </p:cNvPr>
            <p:cNvSpPr/>
            <p:nvPr/>
          </p:nvSpPr>
          <p:spPr>
            <a:xfrm>
              <a:off x="1764896" y="1673424"/>
              <a:ext cx="1495449" cy="125589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  <a:alpha val="13000"/>
              </a:schemeClr>
            </a:solidFill>
            <a:ln w="254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itchFamily="2" charset="2"/>
                <a:buChar char="Ø"/>
              </a:pPr>
              <a:endParaRPr lang="en-US" sz="11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F90E9430-5AB2-A841-929E-9648C2C493AD}"/>
                </a:ext>
              </a:extLst>
            </p:cNvPr>
            <p:cNvSpPr/>
            <p:nvPr/>
          </p:nvSpPr>
          <p:spPr>
            <a:xfrm>
              <a:off x="1899291" y="2003030"/>
              <a:ext cx="1216163" cy="799205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622FC02-F694-B74A-9B36-F1BEC0AB3B2A}"/>
                </a:ext>
              </a:extLst>
            </p:cNvPr>
            <p:cNvSpPr txBox="1"/>
            <p:nvPr/>
          </p:nvSpPr>
          <p:spPr>
            <a:xfrm>
              <a:off x="1756264" y="1702449"/>
              <a:ext cx="15239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/>
                <a:t>Model Calibration</a:t>
              </a:r>
            </a:p>
          </p:txBody>
        </p:sp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6C6DCE9D-E871-0944-B052-9833CC00E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7794"/>
            <a:stretch/>
          </p:blipFill>
          <p:spPr>
            <a:xfrm rot="265519">
              <a:off x="1974322" y="2149469"/>
              <a:ext cx="1078683" cy="669108"/>
            </a:xfrm>
            <a:prstGeom prst="rect">
              <a:avLst/>
            </a:prstGeom>
          </p:spPr>
        </p:pic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AF7C469-EDF0-8B45-A8DF-A503C969CFE0}"/>
                </a:ext>
              </a:extLst>
            </p:cNvPr>
            <p:cNvSpPr txBox="1"/>
            <p:nvPr/>
          </p:nvSpPr>
          <p:spPr>
            <a:xfrm>
              <a:off x="1740163" y="1981478"/>
              <a:ext cx="14590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Coupon Model</a:t>
              </a:r>
            </a:p>
          </p:txBody>
        </p:sp>
      </p:grpSp>
      <p:sp>
        <p:nvSpPr>
          <p:cNvPr id="193" name="Right Arrow 192">
            <a:extLst>
              <a:ext uri="{FF2B5EF4-FFF2-40B4-BE49-F238E27FC236}">
                <a16:creationId xmlns:a16="http://schemas.microsoft.com/office/drawing/2014/main" id="{2D2D2337-2D3F-E14C-BCB3-B0D4E7E71BB8}"/>
              </a:ext>
            </a:extLst>
          </p:cNvPr>
          <p:cNvSpPr/>
          <p:nvPr/>
        </p:nvSpPr>
        <p:spPr>
          <a:xfrm>
            <a:off x="3294582" y="2364592"/>
            <a:ext cx="248438" cy="27699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857EFFF5-05CC-DE46-A943-DCBE24F3CA07}"/>
              </a:ext>
            </a:extLst>
          </p:cNvPr>
          <p:cNvGrpSpPr/>
          <p:nvPr/>
        </p:nvGrpSpPr>
        <p:grpSpPr>
          <a:xfrm>
            <a:off x="829749" y="3602681"/>
            <a:ext cx="2344828" cy="1049610"/>
            <a:chOff x="1221459" y="3509476"/>
            <a:chExt cx="2344828" cy="1049610"/>
          </a:xfrm>
        </p:grpSpPr>
        <p:sp>
          <p:nvSpPr>
            <p:cNvPr id="195" name="Rounded Rectangle 194">
              <a:extLst>
                <a:ext uri="{FF2B5EF4-FFF2-40B4-BE49-F238E27FC236}">
                  <a16:creationId xmlns:a16="http://schemas.microsoft.com/office/drawing/2014/main" id="{0DCD0360-D7A5-9449-A17E-92760F0D9670}"/>
                </a:ext>
              </a:extLst>
            </p:cNvPr>
            <p:cNvSpPr/>
            <p:nvPr/>
          </p:nvSpPr>
          <p:spPr>
            <a:xfrm>
              <a:off x="1221459" y="3509476"/>
              <a:ext cx="2344828" cy="104961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13000"/>
              </a:schemeClr>
            </a:solidFill>
            <a:ln w="25400">
              <a:solidFill>
                <a:schemeClr val="accent2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itchFamily="2" charset="2"/>
                <a:buChar char="Ø"/>
              </a:pPr>
              <a:endParaRPr lang="en-US" sz="1100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934E827-05C4-284A-9DEE-91A5B76AFCE1}"/>
                </a:ext>
              </a:extLst>
            </p:cNvPr>
            <p:cNvSpPr txBox="1"/>
            <p:nvPr/>
          </p:nvSpPr>
          <p:spPr>
            <a:xfrm>
              <a:off x="1431105" y="3533126"/>
              <a:ext cx="197361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Loads Analysis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Suit fall probability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Suit impact mapping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Impact analysis</a:t>
              </a:r>
            </a:p>
          </p:txBody>
        </p:sp>
      </p:grpSp>
      <p:sp>
        <p:nvSpPr>
          <p:cNvPr id="188" name="Right Arrow 187">
            <a:extLst>
              <a:ext uri="{FF2B5EF4-FFF2-40B4-BE49-F238E27FC236}">
                <a16:creationId xmlns:a16="http://schemas.microsoft.com/office/drawing/2014/main" id="{0ABC8311-090C-1D43-871C-6494CC6CD5AE}"/>
              </a:ext>
            </a:extLst>
          </p:cNvPr>
          <p:cNvSpPr/>
          <p:nvPr/>
        </p:nvSpPr>
        <p:spPr>
          <a:xfrm>
            <a:off x="3267345" y="3988825"/>
            <a:ext cx="248438" cy="27699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25" name="Up Arrow 124">
            <a:extLst>
              <a:ext uri="{FF2B5EF4-FFF2-40B4-BE49-F238E27FC236}">
                <a16:creationId xmlns:a16="http://schemas.microsoft.com/office/drawing/2014/main" id="{D29EFE20-6D4E-134F-85AE-522C60FFC781}"/>
              </a:ext>
            </a:extLst>
          </p:cNvPr>
          <p:cNvSpPr/>
          <p:nvPr/>
        </p:nvSpPr>
        <p:spPr>
          <a:xfrm rot="10800000">
            <a:off x="7004631" y="2317030"/>
            <a:ext cx="252693" cy="408507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87C7578-115E-5544-86EB-D5C27F9B664C}"/>
              </a:ext>
            </a:extLst>
          </p:cNvPr>
          <p:cNvGrpSpPr/>
          <p:nvPr/>
        </p:nvGrpSpPr>
        <p:grpSpPr>
          <a:xfrm>
            <a:off x="6562508" y="1667078"/>
            <a:ext cx="1124309" cy="576676"/>
            <a:chOff x="6291260" y="4276119"/>
            <a:chExt cx="1124309" cy="576676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A748D8E-EE25-5F46-9A67-B6E2A293191E}"/>
                </a:ext>
              </a:extLst>
            </p:cNvPr>
            <p:cNvSpPr txBox="1"/>
            <p:nvPr/>
          </p:nvSpPr>
          <p:spPr>
            <a:xfrm>
              <a:off x="6291260" y="4302415"/>
              <a:ext cx="11243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Z2</a:t>
              </a:r>
            </a:p>
            <a:p>
              <a:pPr algn="ctr"/>
              <a:r>
                <a:rPr lang="en-US" sz="1400" dirty="0"/>
                <a:t> Design </a:t>
              </a: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C916B57A-336E-3741-9797-B64635DAD64F}"/>
                </a:ext>
              </a:extLst>
            </p:cNvPr>
            <p:cNvSpPr/>
            <p:nvPr/>
          </p:nvSpPr>
          <p:spPr>
            <a:xfrm>
              <a:off x="6370217" y="4276119"/>
              <a:ext cx="964327" cy="576676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A22E1FE-51FE-B047-85BF-16BCC1E42C12}"/>
              </a:ext>
            </a:extLst>
          </p:cNvPr>
          <p:cNvSpPr/>
          <p:nvPr/>
        </p:nvSpPr>
        <p:spPr>
          <a:xfrm>
            <a:off x="90413" y="1471929"/>
            <a:ext cx="5076861" cy="1840102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C50F911A-9192-D842-8FF9-DFC162937C32}"/>
              </a:ext>
            </a:extLst>
          </p:cNvPr>
          <p:cNvSpPr/>
          <p:nvPr/>
        </p:nvSpPr>
        <p:spPr>
          <a:xfrm>
            <a:off x="5231952" y="1225362"/>
            <a:ext cx="6812950" cy="393895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DADBACC7-A5DE-A548-9078-B84540768517}"/>
              </a:ext>
            </a:extLst>
          </p:cNvPr>
          <p:cNvSpPr/>
          <p:nvPr/>
        </p:nvSpPr>
        <p:spPr>
          <a:xfrm>
            <a:off x="520185" y="3361700"/>
            <a:ext cx="4750886" cy="15786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47134CE-1D66-D84A-8A4C-A076C9FA6093}"/>
              </a:ext>
            </a:extLst>
          </p:cNvPr>
          <p:cNvSpPr txBox="1"/>
          <p:nvPr/>
        </p:nvSpPr>
        <p:spPr>
          <a:xfrm>
            <a:off x="321307" y="5413908"/>
            <a:ext cx="11159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Goal: </a:t>
            </a:r>
            <a:r>
              <a:rPr lang="en-US" sz="2000" dirty="0"/>
              <a:t> Estimate uncertainty in material parameters based on given impact test data using Bayesian inference and Markov chain MC sampling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D04487-04FE-1345-AC24-B94ACEEAA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Step 2: Material Parameter Calibration</a:t>
            </a:r>
          </a:p>
        </p:txBody>
      </p:sp>
    </p:spTree>
    <p:extLst>
      <p:ext uri="{BB962C8B-B14F-4D97-AF65-F5344CB8AC3E}">
        <p14:creationId xmlns:p14="http://schemas.microsoft.com/office/powerpoint/2010/main" val="601533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3E52F6BE-A646-CA48-A33A-43B6E5CD6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280160"/>
            <a:ext cx="2286000" cy="171574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54EA47C-6015-D74C-BBF8-555615848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" y="3008376"/>
            <a:ext cx="2286000" cy="171574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AFF44ED-4E13-A441-86CC-AEC14F7C8E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624" y="4791456"/>
            <a:ext cx="2286000" cy="1715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22340A-9CDE-7149-93A2-6BC23A8FD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1280160"/>
            <a:ext cx="2286000" cy="1715740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899E160E-EFB7-2A49-A803-DBB142D927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5491" y="1410429"/>
            <a:ext cx="5702300" cy="43815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5A91F0-B4FE-9D47-81F2-69E80910E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1008" y="6492875"/>
            <a:ext cx="2743200" cy="365125"/>
          </a:xfrm>
        </p:spPr>
        <p:txBody>
          <a:bodyPr/>
          <a:lstStyle/>
          <a:p>
            <a:fld id="{AC27D473-F236-9644-BD31-908F1D01D613}" type="slidenum">
              <a:rPr lang="en-US" smtClean="0"/>
              <a:t>15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B9C89C-7D59-3B40-ABD7-A691733AF5CE}"/>
              </a:ext>
            </a:extLst>
          </p:cNvPr>
          <p:cNvGrpSpPr/>
          <p:nvPr/>
        </p:nvGrpSpPr>
        <p:grpSpPr>
          <a:xfrm>
            <a:off x="3370918" y="3108269"/>
            <a:ext cx="2067924" cy="1344576"/>
            <a:chOff x="3282123" y="2972300"/>
            <a:chExt cx="2067924" cy="13445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5FA000-6458-2547-9FE7-518FC9CABE17}"/>
                </a:ext>
              </a:extLst>
            </p:cNvPr>
            <p:cNvSpPr/>
            <p:nvPr/>
          </p:nvSpPr>
          <p:spPr>
            <a:xfrm>
              <a:off x="3282123" y="2972300"/>
              <a:ext cx="2067924" cy="1325563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EC27A70-C7BD-9F4C-A6B4-63B585C017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7794"/>
            <a:stretch/>
          </p:blipFill>
          <p:spPr>
            <a:xfrm rot="265519">
              <a:off x="3348303" y="3111848"/>
              <a:ext cx="1942652" cy="120502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DF0B6C8-E950-744F-8132-46481D16C4D4}"/>
                </a:ext>
              </a:extLst>
            </p:cNvPr>
            <p:cNvSpPr txBox="1"/>
            <p:nvPr/>
          </p:nvSpPr>
          <p:spPr>
            <a:xfrm>
              <a:off x="3374536" y="2984573"/>
              <a:ext cx="18262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Coupon </a:t>
              </a:r>
              <a:r>
                <a:rPr lang="en-US" sz="1200" b="1" i="1"/>
                <a:t>Surrogate</a:t>
              </a:r>
              <a:r>
                <a:rPr lang="en-US" sz="1200"/>
                <a:t> Model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4A03A25-0489-2B44-94C4-99B6171013E5}"/>
              </a:ext>
            </a:extLst>
          </p:cNvPr>
          <p:cNvGrpSpPr/>
          <p:nvPr/>
        </p:nvGrpSpPr>
        <p:grpSpPr>
          <a:xfrm>
            <a:off x="8772042" y="1611824"/>
            <a:ext cx="2427880" cy="2832497"/>
            <a:chOff x="8772042" y="1611824"/>
            <a:chExt cx="2427880" cy="2832497"/>
          </a:xfrm>
        </p:grpSpPr>
        <p:pic>
          <p:nvPicPr>
            <p:cNvPr id="5" name="Picture 4" descr="Chart, line chart&#10;&#10;Description automatically generated">
              <a:extLst>
                <a:ext uri="{FF2B5EF4-FFF2-40B4-BE49-F238E27FC236}">
                  <a16:creationId xmlns:a16="http://schemas.microsoft.com/office/drawing/2014/main" id="{05BFE5FB-4440-0844-A6FB-D75BBE524A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4236" b="12969"/>
            <a:stretch/>
          </p:blipFill>
          <p:spPr>
            <a:xfrm>
              <a:off x="8772042" y="2874528"/>
              <a:ext cx="2427880" cy="1569793"/>
            </a:xfrm>
            <a:prstGeom prst="rect">
              <a:avLst/>
            </a:prstGeom>
            <a:ln w="22225">
              <a:solidFill>
                <a:schemeClr val="tx1"/>
              </a:solidFill>
              <a:prstDash val="dash"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CC92AE7-38B9-4B42-B331-9CE22A292A5A}"/>
                </a:ext>
              </a:extLst>
            </p:cNvPr>
            <p:cNvSpPr/>
            <p:nvPr/>
          </p:nvSpPr>
          <p:spPr>
            <a:xfrm>
              <a:off x="8927024" y="1611824"/>
              <a:ext cx="976393" cy="42335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944D206-E875-5A44-8E78-17D71259D233}"/>
                </a:ext>
              </a:extLst>
            </p:cNvPr>
            <p:cNvCxnSpPr/>
            <p:nvPr/>
          </p:nvCxnSpPr>
          <p:spPr>
            <a:xfrm flipH="1">
              <a:off x="8772042" y="2035175"/>
              <a:ext cx="154982" cy="8393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FF5B1F7-0012-CE46-8B38-6837210BF5BA}"/>
                </a:ext>
              </a:extLst>
            </p:cNvPr>
            <p:cNvCxnSpPr>
              <a:cxnSpLocks/>
            </p:cNvCxnSpPr>
            <p:nvPr/>
          </p:nvCxnSpPr>
          <p:spPr>
            <a:xfrm>
              <a:off x="9900836" y="2035175"/>
              <a:ext cx="1299086" cy="8393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ight Brace 26">
            <a:extLst>
              <a:ext uri="{FF2B5EF4-FFF2-40B4-BE49-F238E27FC236}">
                <a16:creationId xmlns:a16="http://schemas.microsoft.com/office/drawing/2014/main" id="{7E2D161B-2453-454D-8494-20CA4C277F05}"/>
              </a:ext>
            </a:extLst>
          </p:cNvPr>
          <p:cNvSpPr/>
          <p:nvPr/>
        </p:nvSpPr>
        <p:spPr>
          <a:xfrm>
            <a:off x="2929180" y="2185261"/>
            <a:ext cx="263471" cy="330113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E1EE1D07-5463-A94F-9A0E-6AC3FE82D445}"/>
              </a:ext>
            </a:extLst>
          </p:cNvPr>
          <p:cNvSpPr/>
          <p:nvPr/>
        </p:nvSpPr>
        <p:spPr>
          <a:xfrm>
            <a:off x="5552222" y="3540244"/>
            <a:ext cx="233564" cy="45716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116017-E643-6B48-BA88-00E2CDB5E508}"/>
              </a:ext>
            </a:extLst>
          </p:cNvPr>
          <p:cNvGrpSpPr/>
          <p:nvPr/>
        </p:nvGrpSpPr>
        <p:grpSpPr>
          <a:xfrm>
            <a:off x="3530541" y="1434055"/>
            <a:ext cx="1973617" cy="938575"/>
            <a:chOff x="3465225" y="1483042"/>
            <a:chExt cx="1973617" cy="93857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65FEB2-E659-924E-A658-BD5E802E7469}"/>
                </a:ext>
              </a:extLst>
            </p:cNvPr>
            <p:cNvSpPr txBox="1"/>
            <p:nvPr/>
          </p:nvSpPr>
          <p:spPr>
            <a:xfrm>
              <a:off x="3465225" y="1483042"/>
              <a:ext cx="19736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 Random Samples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8E55CFD-7B8B-6441-AFDC-731D54BDBBA6}"/>
                </a:ext>
              </a:extLst>
            </p:cNvPr>
            <p:cNvCxnSpPr>
              <a:cxnSpLocks/>
            </p:cNvCxnSpPr>
            <p:nvPr/>
          </p:nvCxnSpPr>
          <p:spPr>
            <a:xfrm>
              <a:off x="3619757" y="1953530"/>
              <a:ext cx="1645920" cy="0"/>
            </a:xfrm>
            <a:prstGeom prst="line">
              <a:avLst/>
            </a:prstGeom>
            <a:ln w="2540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96AA822-AA64-8C4E-9768-10092564179A}"/>
                </a:ext>
              </a:extLst>
            </p:cNvPr>
            <p:cNvCxnSpPr>
              <a:cxnSpLocks/>
            </p:cNvCxnSpPr>
            <p:nvPr/>
          </p:nvCxnSpPr>
          <p:spPr>
            <a:xfrm>
              <a:off x="3619757" y="2183995"/>
              <a:ext cx="1645920" cy="0"/>
            </a:xfrm>
            <a:prstGeom prst="line">
              <a:avLst/>
            </a:prstGeom>
            <a:ln w="25400">
              <a:solidFill>
                <a:srgbClr val="4646B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BB0AEDE-2138-314E-8F54-6E0959816067}"/>
                </a:ext>
              </a:extLst>
            </p:cNvPr>
            <p:cNvCxnSpPr/>
            <p:nvPr/>
          </p:nvCxnSpPr>
          <p:spPr>
            <a:xfrm>
              <a:off x="3619907" y="2421617"/>
              <a:ext cx="1645920" cy="0"/>
            </a:xfrm>
            <a:prstGeom prst="line">
              <a:avLst/>
            </a:prstGeom>
            <a:ln w="25400">
              <a:solidFill>
                <a:srgbClr val="009C4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A020554E-3A1D-444E-BE75-DE1CB29293C2}"/>
              </a:ext>
            </a:extLst>
          </p:cNvPr>
          <p:cNvSpPr txBox="1"/>
          <p:nvPr/>
        </p:nvSpPr>
        <p:spPr>
          <a:xfrm>
            <a:off x="3181974" y="5794042"/>
            <a:ext cx="8766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Different material parameter values result in comparable agreement with experimental data; probabilistic model calibration considers a range of plausible values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82BE111-38DF-1A40-BB7E-0538EBE98067}"/>
              </a:ext>
            </a:extLst>
          </p:cNvPr>
          <p:cNvSpPr txBox="1"/>
          <p:nvPr/>
        </p:nvSpPr>
        <p:spPr>
          <a:xfrm>
            <a:off x="472884" y="1023779"/>
            <a:ext cx="2540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Calibrated Material Uncertainty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FA1F555-1041-B040-8350-6C82BD08D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Material Calibration Results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8D8D4B-3537-AD4F-8728-96166C04C3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336" y="3008376"/>
            <a:ext cx="2286000" cy="17157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1E3BCB-BD74-B049-B292-A265ED6ED4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624" y="4791456"/>
            <a:ext cx="2286000" cy="171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9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8" grpId="1" animBg="1"/>
      <p:bldP spid="37" grpId="0"/>
      <p:bldP spid="3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5A91F0-B4FE-9D47-81F2-69E80910E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1008" y="6492875"/>
            <a:ext cx="2743200" cy="365125"/>
          </a:xfrm>
        </p:spPr>
        <p:txBody>
          <a:bodyPr/>
          <a:lstStyle/>
          <a:p>
            <a:fld id="{AC27D473-F236-9644-BD31-908F1D01D613}" type="slidenum">
              <a:rPr lang="en-US" smtClean="0"/>
              <a:t>16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B9C89C-7D59-3B40-ABD7-A691733AF5CE}"/>
              </a:ext>
            </a:extLst>
          </p:cNvPr>
          <p:cNvGrpSpPr/>
          <p:nvPr/>
        </p:nvGrpSpPr>
        <p:grpSpPr>
          <a:xfrm>
            <a:off x="3370918" y="3108269"/>
            <a:ext cx="2067924" cy="1344576"/>
            <a:chOff x="3282123" y="2972300"/>
            <a:chExt cx="2067924" cy="134457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5FA000-6458-2547-9FE7-518FC9CABE17}"/>
                </a:ext>
              </a:extLst>
            </p:cNvPr>
            <p:cNvSpPr/>
            <p:nvPr/>
          </p:nvSpPr>
          <p:spPr>
            <a:xfrm>
              <a:off x="3282123" y="2972300"/>
              <a:ext cx="2067924" cy="1325563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EC27A70-C7BD-9F4C-A6B4-63B585C017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794"/>
            <a:stretch/>
          </p:blipFill>
          <p:spPr>
            <a:xfrm rot="265519">
              <a:off x="3348303" y="3111848"/>
              <a:ext cx="1942652" cy="120502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DF0B6C8-E950-744F-8132-46481D16C4D4}"/>
                </a:ext>
              </a:extLst>
            </p:cNvPr>
            <p:cNvSpPr txBox="1"/>
            <p:nvPr/>
          </p:nvSpPr>
          <p:spPr>
            <a:xfrm>
              <a:off x="3374536" y="2984573"/>
              <a:ext cx="18262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Coupon </a:t>
              </a:r>
              <a:r>
                <a:rPr lang="en-US" sz="1200" b="1" i="1"/>
                <a:t>Surrogate</a:t>
              </a:r>
              <a:r>
                <a:rPr lang="en-US" sz="1200"/>
                <a:t> Model</a:t>
              </a:r>
            </a:p>
          </p:txBody>
        </p:sp>
      </p:grpSp>
      <p:sp>
        <p:nvSpPr>
          <p:cNvPr id="27" name="Right Brace 26">
            <a:extLst>
              <a:ext uri="{FF2B5EF4-FFF2-40B4-BE49-F238E27FC236}">
                <a16:creationId xmlns:a16="http://schemas.microsoft.com/office/drawing/2014/main" id="{7E2D161B-2453-454D-8494-20CA4C277F05}"/>
              </a:ext>
            </a:extLst>
          </p:cNvPr>
          <p:cNvSpPr/>
          <p:nvPr/>
        </p:nvSpPr>
        <p:spPr>
          <a:xfrm>
            <a:off x="2929180" y="2185261"/>
            <a:ext cx="263471" cy="330113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E1EE1D07-5463-A94F-9A0E-6AC3FE82D445}"/>
              </a:ext>
            </a:extLst>
          </p:cNvPr>
          <p:cNvSpPr/>
          <p:nvPr/>
        </p:nvSpPr>
        <p:spPr>
          <a:xfrm>
            <a:off x="5552222" y="3540244"/>
            <a:ext cx="233564" cy="457164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22157A-F98C-1A49-AACA-000F64BD22F8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1418809"/>
            <a:ext cx="5705856" cy="43799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E486646-8F95-F74E-A98F-DEE167FD1621}"/>
              </a:ext>
            </a:extLst>
          </p:cNvPr>
          <p:cNvSpPr txBox="1"/>
          <p:nvPr/>
        </p:nvSpPr>
        <p:spPr>
          <a:xfrm>
            <a:off x="6565877" y="5694347"/>
            <a:ext cx="522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Credible intervals contain 95% of simulations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Prediction intervals contain a future data point with 95% probability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7D743A-DD78-B343-8B6C-7869146A301D}"/>
              </a:ext>
            </a:extLst>
          </p:cNvPr>
          <p:cNvSpPr txBox="1"/>
          <p:nvPr/>
        </p:nvSpPr>
        <p:spPr>
          <a:xfrm>
            <a:off x="3299774" y="1434055"/>
            <a:ext cx="2392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Propagating material uncertainty with MC simulation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5FFCD6-B575-D240-A361-EC0CD1395191}"/>
              </a:ext>
            </a:extLst>
          </p:cNvPr>
          <p:cNvSpPr txBox="1"/>
          <p:nvPr/>
        </p:nvSpPr>
        <p:spPr>
          <a:xfrm>
            <a:off x="472884" y="1023779"/>
            <a:ext cx="2540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Calibrated Material Uncertainty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8757159-9FF0-8647-AA50-CC8B95B2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Material Calibration Results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C3D56B4-D1B3-A749-9F8E-32F22E800C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" y="3008376"/>
            <a:ext cx="2286000" cy="171574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4EDE1D9-205F-FF4F-A455-EC03CA825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1280160"/>
            <a:ext cx="2286000" cy="171574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F66E168-67EA-2742-9B41-1869FE81B7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36" y="3008376"/>
            <a:ext cx="2286000" cy="171574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BE129F0-2B0B-6240-873C-CFB2AEEDAE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624" y="4791456"/>
            <a:ext cx="2286000" cy="171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04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ounded Rectangle 164">
            <a:extLst>
              <a:ext uri="{FF2B5EF4-FFF2-40B4-BE49-F238E27FC236}">
                <a16:creationId xmlns:a16="http://schemas.microsoft.com/office/drawing/2014/main" id="{9B25845C-814D-6D4F-B8F4-EF62DFBBDF0A}"/>
              </a:ext>
            </a:extLst>
          </p:cNvPr>
          <p:cNvSpPr/>
          <p:nvPr/>
        </p:nvSpPr>
        <p:spPr>
          <a:xfrm>
            <a:off x="5413065" y="2561522"/>
            <a:ext cx="3667878" cy="141748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13000"/>
            </a:schemeClr>
          </a:solidFill>
          <a:ln w="254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6C67FE-8830-1F48-97A9-AB1B49A946A0}"/>
              </a:ext>
            </a:extLst>
          </p:cNvPr>
          <p:cNvSpPr txBox="1"/>
          <p:nvPr/>
        </p:nvSpPr>
        <p:spPr>
          <a:xfrm>
            <a:off x="8183908" y="2609037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46EC3-0E94-6D4C-952B-076688953667}"/>
              </a:ext>
            </a:extLst>
          </p:cNvPr>
          <p:cNvSpPr txBox="1"/>
          <p:nvPr/>
        </p:nvSpPr>
        <p:spPr>
          <a:xfrm>
            <a:off x="5573258" y="2608477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8567E4-FBC3-1345-9CE2-B6F07CC00129}"/>
              </a:ext>
            </a:extLst>
          </p:cNvPr>
          <p:cNvSpPr txBox="1"/>
          <p:nvPr/>
        </p:nvSpPr>
        <p:spPr>
          <a:xfrm>
            <a:off x="5429099" y="3315198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Impact Load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6A86AE-63DA-B94A-A443-247D2C904A30}"/>
              </a:ext>
            </a:extLst>
          </p:cNvPr>
          <p:cNvSpPr txBox="1"/>
          <p:nvPr/>
        </p:nvSpPr>
        <p:spPr>
          <a:xfrm>
            <a:off x="5393095" y="2886439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Material Model</a:t>
            </a:r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9F5C8747-27D5-D047-B5E0-DF09B9A9F0B7}"/>
              </a:ext>
            </a:extLst>
          </p:cNvPr>
          <p:cNvSpPr/>
          <p:nvPr/>
        </p:nvSpPr>
        <p:spPr>
          <a:xfrm>
            <a:off x="6188477" y="3123191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DCD4B39C-6D88-8843-879E-C0442CD522B7}"/>
              </a:ext>
            </a:extLst>
          </p:cNvPr>
          <p:cNvSpPr/>
          <p:nvPr/>
        </p:nvSpPr>
        <p:spPr>
          <a:xfrm>
            <a:off x="7794124" y="3133879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17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829844-474A-7847-92F5-495A3DFE02E0}"/>
              </a:ext>
            </a:extLst>
          </p:cNvPr>
          <p:cNvSpPr txBox="1"/>
          <p:nvPr/>
        </p:nvSpPr>
        <p:spPr>
          <a:xfrm>
            <a:off x="7978177" y="2881233"/>
            <a:ext cx="1046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Max. Force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Leak Rate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...</a:t>
            </a:r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AEAB8C98-E7E7-FA4F-BC31-61090687E007}"/>
              </a:ext>
            </a:extLst>
          </p:cNvPr>
          <p:cNvSpPr/>
          <p:nvPr/>
        </p:nvSpPr>
        <p:spPr>
          <a:xfrm>
            <a:off x="5009410" y="2884092"/>
            <a:ext cx="560793" cy="186897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53A288A5-4E5D-8540-A540-14D42B4AA10F}"/>
              </a:ext>
            </a:extLst>
          </p:cNvPr>
          <p:cNvSpPr/>
          <p:nvPr/>
        </p:nvSpPr>
        <p:spPr>
          <a:xfrm>
            <a:off x="4899612" y="3488172"/>
            <a:ext cx="688861" cy="145260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9881A02-0183-A24B-947B-9EF67DB32B76}"/>
              </a:ext>
            </a:extLst>
          </p:cNvPr>
          <p:cNvGrpSpPr/>
          <p:nvPr/>
        </p:nvGrpSpPr>
        <p:grpSpPr>
          <a:xfrm>
            <a:off x="3621616" y="1770847"/>
            <a:ext cx="1463040" cy="1508477"/>
            <a:chOff x="3947465" y="1545026"/>
            <a:chExt cx="1463040" cy="150847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D89C7E1-4B9B-AD45-B842-E36C6C65C403}"/>
                </a:ext>
              </a:extLst>
            </p:cNvPr>
            <p:cNvGrpSpPr/>
            <p:nvPr/>
          </p:nvGrpSpPr>
          <p:grpSpPr>
            <a:xfrm>
              <a:off x="4688436" y="1992851"/>
              <a:ext cx="651042" cy="565561"/>
              <a:chOff x="4657234" y="931648"/>
              <a:chExt cx="879056" cy="663859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02D144B7-97DC-6047-9EA6-8C3C447B8171}"/>
                  </a:ext>
                </a:extLst>
              </p:cNvPr>
              <p:cNvGrpSpPr/>
              <p:nvPr/>
            </p:nvGrpSpPr>
            <p:grpSpPr>
              <a:xfrm>
                <a:off x="4852573" y="931648"/>
                <a:ext cx="626648" cy="456115"/>
                <a:chOff x="7785966" y="1581606"/>
                <a:chExt cx="999944" cy="727888"/>
              </a:xfrm>
            </p:grpSpPr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10860FF9-931F-2F4C-BE8E-A75637D629C1}"/>
                    </a:ext>
                  </a:extLst>
                </p:cNvPr>
                <p:cNvGrpSpPr/>
                <p:nvPr/>
              </p:nvGrpSpPr>
              <p:grpSpPr>
                <a:xfrm>
                  <a:off x="7785966" y="1581606"/>
                  <a:ext cx="999944" cy="727888"/>
                  <a:chOff x="7785966" y="1581606"/>
                  <a:chExt cx="999944" cy="727888"/>
                </a:xfrm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1D2957D7-96F2-5D4C-9F28-2F4A1BA4A7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796429" y="1581606"/>
                    <a:ext cx="2769" cy="72788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3A9623A6-2D92-EE44-B5BA-CB3F2CA8A2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85966" y="2305705"/>
                    <a:ext cx="999944" cy="3789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BD7A30B6-5DE3-5B41-8F24-0061F2F2DA5E}"/>
                    </a:ext>
                  </a:extLst>
                </p:cNvPr>
                <p:cNvSpPr/>
                <p:nvPr/>
              </p:nvSpPr>
              <p:spPr>
                <a:xfrm>
                  <a:off x="7815266" y="1733782"/>
                  <a:ext cx="829780" cy="552218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wdUp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11" name="TextBox 8">
                <a:extLst>
                  <a:ext uri="{FF2B5EF4-FFF2-40B4-BE49-F238E27FC236}">
                    <a16:creationId xmlns:a16="http://schemas.microsoft.com/office/drawing/2014/main" id="{6939CF33-6B40-0741-9946-03637BDF4456}"/>
                  </a:ext>
                </a:extLst>
              </p:cNvPr>
              <p:cNvSpPr txBox="1"/>
              <p:nvPr/>
            </p:nvSpPr>
            <p:spPr>
              <a:xfrm>
                <a:off x="4810537" y="1350512"/>
                <a:ext cx="725753" cy="24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Param1</a:t>
                </a:r>
              </a:p>
            </p:txBody>
          </p:sp>
          <p:sp>
            <p:nvSpPr>
              <p:cNvPr id="114" name="TextBox 41">
                <a:extLst>
                  <a:ext uri="{FF2B5EF4-FFF2-40B4-BE49-F238E27FC236}">
                    <a16:creationId xmlns:a16="http://schemas.microsoft.com/office/drawing/2014/main" id="{2B41CC0A-1CFF-CE43-9F7C-60A6F8CF152E}"/>
                  </a:ext>
                </a:extLst>
              </p:cNvPr>
              <p:cNvSpPr txBox="1"/>
              <p:nvPr/>
            </p:nvSpPr>
            <p:spPr>
              <a:xfrm rot="16200000">
                <a:off x="4521126" y="1088883"/>
                <a:ext cx="517214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 Prob 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08E4F4D-4E0F-A14D-A582-8BF72774310A}"/>
                </a:ext>
              </a:extLst>
            </p:cNvPr>
            <p:cNvGrpSpPr/>
            <p:nvPr/>
          </p:nvGrpSpPr>
          <p:grpSpPr>
            <a:xfrm>
              <a:off x="4035928" y="1944791"/>
              <a:ext cx="571427" cy="581053"/>
              <a:chOff x="4629953" y="1496730"/>
              <a:chExt cx="771558" cy="682043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1174223-CA94-C549-B527-142BB87B3216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54C0D90C-B8F6-A74F-98F6-BD71A2B8CCCA}"/>
                    </a:ext>
                  </a:extLst>
                </p:cNvPr>
                <p:cNvGrpSpPr/>
                <p:nvPr/>
              </p:nvGrpSpPr>
              <p:grpSpPr>
                <a:xfrm>
                  <a:off x="8017255" y="4532338"/>
                  <a:ext cx="904576" cy="741919"/>
                  <a:chOff x="8017255" y="4532338"/>
                  <a:chExt cx="904576" cy="741919"/>
                </a:xfrm>
              </p:grpSpPr>
              <p:cxnSp>
                <p:nvCxnSpPr>
                  <p:cNvPr id="108" name="Straight Arrow Connector 107">
                    <a:extLst>
                      <a:ext uri="{FF2B5EF4-FFF2-40B4-BE49-F238E27FC236}">
                        <a16:creationId xmlns:a16="http://schemas.microsoft.com/office/drawing/2014/main" id="{F662CA3C-EA88-974B-9FF9-8DF7CABA5D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26094" y="4532338"/>
                    <a:ext cx="1628" cy="73557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Arrow Connector 108">
                    <a:extLst>
                      <a:ext uri="{FF2B5EF4-FFF2-40B4-BE49-F238E27FC236}">
                        <a16:creationId xmlns:a16="http://schemas.microsoft.com/office/drawing/2014/main" id="{8BC43DA4-EA21-DB4D-AC94-6EF513FA21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017255" y="5270745"/>
                    <a:ext cx="904576" cy="3512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7" name="Freeform 106">
                  <a:extLst>
                    <a:ext uri="{FF2B5EF4-FFF2-40B4-BE49-F238E27FC236}">
                      <a16:creationId xmlns:a16="http://schemas.microsoft.com/office/drawing/2014/main" id="{376AF89C-95EC-7E45-8397-F062B91AFB31}"/>
                    </a:ext>
                  </a:extLst>
                </p:cNvPr>
                <p:cNvSpPr/>
                <p:nvPr/>
              </p:nvSpPr>
              <p:spPr>
                <a:xfrm>
                  <a:off x="8042335" y="4685338"/>
                  <a:ext cx="722831" cy="557181"/>
                </a:xfrm>
                <a:custGeom>
                  <a:avLst/>
                  <a:gdLst>
                    <a:gd name="connsiteX0" fmla="*/ 0 w 556054"/>
                    <a:gd name="connsiteY0" fmla="*/ 475293 h 475293"/>
                    <a:gd name="connsiteX1" fmla="*/ 61784 w 556054"/>
                    <a:gd name="connsiteY1" fmla="*/ 154018 h 475293"/>
                    <a:gd name="connsiteX2" fmla="*/ 86497 w 556054"/>
                    <a:gd name="connsiteY2" fmla="*/ 30450 h 475293"/>
                    <a:gd name="connsiteX3" fmla="*/ 148281 w 556054"/>
                    <a:gd name="connsiteY3" fmla="*/ 5737 h 475293"/>
                    <a:gd name="connsiteX4" fmla="*/ 222421 w 556054"/>
                    <a:gd name="connsiteY4" fmla="*/ 116947 h 475293"/>
                    <a:gd name="connsiteX5" fmla="*/ 259492 w 556054"/>
                    <a:gd name="connsiteY5" fmla="*/ 327012 h 475293"/>
                    <a:gd name="connsiteX6" fmla="*/ 556054 w 556054"/>
                    <a:gd name="connsiteY6" fmla="*/ 475293 h 475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6054" h="475293">
                      <a:moveTo>
                        <a:pt x="0" y="475293"/>
                      </a:moveTo>
                      <a:cubicBezTo>
                        <a:pt x="23684" y="351725"/>
                        <a:pt x="47368" y="228158"/>
                        <a:pt x="61784" y="154018"/>
                      </a:cubicBezTo>
                      <a:cubicBezTo>
                        <a:pt x="76200" y="79878"/>
                        <a:pt x="72081" y="55163"/>
                        <a:pt x="86497" y="30450"/>
                      </a:cubicBezTo>
                      <a:cubicBezTo>
                        <a:pt x="100913" y="5736"/>
                        <a:pt x="125627" y="-8679"/>
                        <a:pt x="148281" y="5737"/>
                      </a:cubicBezTo>
                      <a:cubicBezTo>
                        <a:pt x="170935" y="20153"/>
                        <a:pt x="203886" y="63401"/>
                        <a:pt x="222421" y="116947"/>
                      </a:cubicBezTo>
                      <a:cubicBezTo>
                        <a:pt x="240956" y="170493"/>
                        <a:pt x="203887" y="267288"/>
                        <a:pt x="259492" y="327012"/>
                      </a:cubicBezTo>
                      <a:cubicBezTo>
                        <a:pt x="315097" y="386736"/>
                        <a:pt x="435575" y="431014"/>
                        <a:pt x="556054" y="475293"/>
                      </a:cubicBezTo>
                    </a:path>
                  </a:pathLst>
                </a:custGeom>
                <a:solidFill>
                  <a:schemeClr val="accent2">
                    <a:lumMod val="20000"/>
                    <a:lumOff val="80000"/>
                    <a:alpha val="51000"/>
                  </a:schemeClr>
                </a:solid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104" name="TextBox 40">
                <a:extLst>
                  <a:ext uri="{FF2B5EF4-FFF2-40B4-BE49-F238E27FC236}">
                    <a16:creationId xmlns:a16="http://schemas.microsoft.com/office/drawing/2014/main" id="{39CFE0EF-8A29-E544-A248-8A3E162EA089}"/>
                  </a:ext>
                </a:extLst>
              </p:cNvPr>
              <p:cNvSpPr txBox="1"/>
              <p:nvPr/>
            </p:nvSpPr>
            <p:spPr>
              <a:xfrm>
                <a:off x="4721723" y="1933777"/>
                <a:ext cx="67978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Param2</a:t>
                </a:r>
              </a:p>
            </p:txBody>
          </p:sp>
          <p:sp>
            <p:nvSpPr>
              <p:cNvPr id="105" name="TextBox 50">
                <a:extLst>
                  <a:ext uri="{FF2B5EF4-FFF2-40B4-BE49-F238E27FC236}">
                    <a16:creationId xmlns:a16="http://schemas.microsoft.com/office/drawing/2014/main" id="{A2CE891C-5453-E941-B9BF-DC855C960926}"/>
                  </a:ext>
                </a:extLst>
              </p:cNvPr>
              <p:cNvSpPr txBox="1"/>
              <p:nvPr/>
            </p:nvSpPr>
            <p:spPr>
              <a:xfrm rot="16200000">
                <a:off x="4521491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8BB0C95-9C8E-BB4B-A6A9-B1655CD26332}"/>
                </a:ext>
              </a:extLst>
            </p:cNvPr>
            <p:cNvGrpSpPr/>
            <p:nvPr/>
          </p:nvGrpSpPr>
          <p:grpSpPr>
            <a:xfrm>
              <a:off x="4359129" y="2464372"/>
              <a:ext cx="628327" cy="589131"/>
              <a:chOff x="4593140" y="2206216"/>
              <a:chExt cx="848386" cy="691525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DB99B8C6-7B7B-8F47-8E2C-6CABCFF15151}"/>
                  </a:ext>
                </a:extLst>
              </p:cNvPr>
              <p:cNvGrpSpPr/>
              <p:nvPr/>
            </p:nvGrpSpPr>
            <p:grpSpPr>
              <a:xfrm>
                <a:off x="4809567" y="2206216"/>
                <a:ext cx="605801" cy="468642"/>
                <a:chOff x="7669764" y="1586298"/>
                <a:chExt cx="966672" cy="747878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16B58481-43E3-ED40-BF97-B65416BF1F61}"/>
                    </a:ext>
                  </a:extLst>
                </p:cNvPr>
                <p:cNvGrpSpPr/>
                <p:nvPr/>
              </p:nvGrpSpPr>
              <p:grpSpPr>
                <a:xfrm>
                  <a:off x="7669764" y="1586298"/>
                  <a:ext cx="966672" cy="747878"/>
                  <a:chOff x="7669764" y="1586298"/>
                  <a:chExt cx="966672" cy="747878"/>
                </a:xfrm>
              </p:grpSpPr>
              <p:cxnSp>
                <p:nvCxnSpPr>
                  <p:cNvPr id="101" name="Straight Arrow Connector 100">
                    <a:extLst>
                      <a:ext uri="{FF2B5EF4-FFF2-40B4-BE49-F238E27FC236}">
                        <a16:creationId xmlns:a16="http://schemas.microsoft.com/office/drawing/2014/main" id="{1295D38C-77F6-7B4B-884F-2881E0EAE6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674835" y="1586298"/>
                    <a:ext cx="0" cy="723198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Straight Arrow Connector 101">
                    <a:extLst>
                      <a:ext uri="{FF2B5EF4-FFF2-40B4-BE49-F238E27FC236}">
                        <a16:creationId xmlns:a16="http://schemas.microsoft.com/office/drawing/2014/main" id="{2B3AF32A-5610-D341-83DF-98C849054A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669764" y="2325972"/>
                    <a:ext cx="966672" cy="8204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E33E147E-57FA-7D45-8E85-0F29D6F8FE3C}"/>
                    </a:ext>
                  </a:extLst>
                </p:cNvPr>
                <p:cNvSpPr/>
                <p:nvPr/>
              </p:nvSpPr>
              <p:spPr>
                <a:xfrm>
                  <a:off x="7777848" y="1586298"/>
                  <a:ext cx="568258" cy="730105"/>
                </a:xfrm>
                <a:custGeom>
                  <a:avLst/>
                  <a:gdLst>
                    <a:gd name="connsiteX0" fmla="*/ 0 w 630195"/>
                    <a:gd name="connsiteY0" fmla="*/ 494122 h 494122"/>
                    <a:gd name="connsiteX1" fmla="*/ 135924 w 630195"/>
                    <a:gd name="connsiteY1" fmla="*/ 395268 h 494122"/>
                    <a:gd name="connsiteX2" fmla="*/ 296562 w 630195"/>
                    <a:gd name="connsiteY2" fmla="*/ 12208 h 494122"/>
                    <a:gd name="connsiteX3" fmla="*/ 432486 w 630195"/>
                    <a:gd name="connsiteY3" fmla="*/ 123419 h 494122"/>
                    <a:gd name="connsiteX4" fmla="*/ 506627 w 630195"/>
                    <a:gd name="connsiteY4" fmla="*/ 407625 h 494122"/>
                    <a:gd name="connsiteX5" fmla="*/ 630195 w 630195"/>
                    <a:gd name="connsiteY5" fmla="*/ 481765 h 494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195" h="494122">
                      <a:moveTo>
                        <a:pt x="0" y="494122"/>
                      </a:moveTo>
                      <a:cubicBezTo>
                        <a:pt x="43248" y="484854"/>
                        <a:pt x="86497" y="475587"/>
                        <a:pt x="135924" y="395268"/>
                      </a:cubicBezTo>
                      <a:cubicBezTo>
                        <a:pt x="185351" y="314949"/>
                        <a:pt x="247135" y="57516"/>
                        <a:pt x="296562" y="12208"/>
                      </a:cubicBezTo>
                      <a:cubicBezTo>
                        <a:pt x="345989" y="-33100"/>
                        <a:pt x="397475" y="57516"/>
                        <a:pt x="432486" y="123419"/>
                      </a:cubicBezTo>
                      <a:cubicBezTo>
                        <a:pt x="467497" y="189322"/>
                        <a:pt x="473676" y="347901"/>
                        <a:pt x="506627" y="407625"/>
                      </a:cubicBezTo>
                      <a:cubicBezTo>
                        <a:pt x="539579" y="467349"/>
                        <a:pt x="584887" y="474557"/>
                        <a:pt x="630195" y="481765"/>
                      </a:cubicBezTo>
                    </a:path>
                  </a:pathLst>
                </a:custGeom>
                <a:pattFill prst="ltDn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1100"/>
                </a:p>
              </p:txBody>
            </p:sp>
          </p:grpSp>
          <p:sp>
            <p:nvSpPr>
              <p:cNvPr id="95" name="TextBox 51">
                <a:extLst>
                  <a:ext uri="{FF2B5EF4-FFF2-40B4-BE49-F238E27FC236}">
                    <a16:creationId xmlns:a16="http://schemas.microsoft.com/office/drawing/2014/main" id="{619D0C39-EDEE-774C-911D-391891341309}"/>
                  </a:ext>
                </a:extLst>
              </p:cNvPr>
              <p:cNvSpPr txBox="1"/>
              <p:nvPr/>
            </p:nvSpPr>
            <p:spPr>
              <a:xfrm rot="16200000">
                <a:off x="4484678" y="2351467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98" name="TextBox 52">
                <a:extLst>
                  <a:ext uri="{FF2B5EF4-FFF2-40B4-BE49-F238E27FC236}">
                    <a16:creationId xmlns:a16="http://schemas.microsoft.com/office/drawing/2014/main" id="{D8CF53CC-95B5-6245-BF46-4D808DC2ED06}"/>
                  </a:ext>
                </a:extLst>
              </p:cNvPr>
              <p:cNvSpPr txBox="1"/>
              <p:nvPr/>
            </p:nvSpPr>
            <p:spPr>
              <a:xfrm>
                <a:off x="4684558" y="2652745"/>
                <a:ext cx="756968" cy="244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B4B765-6494-4A4C-B04D-BE891214FDC3}"/>
                </a:ext>
              </a:extLst>
            </p:cNvPr>
            <p:cNvSpPr txBox="1"/>
            <p:nvPr/>
          </p:nvSpPr>
          <p:spPr>
            <a:xfrm>
              <a:off x="4207277" y="1574302"/>
              <a:ext cx="946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/>
                <a:t>Material Parameters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8241579D-90A3-504D-A38F-07F12C461C6D}"/>
                </a:ext>
              </a:extLst>
            </p:cNvPr>
            <p:cNvSpPr/>
            <p:nvPr/>
          </p:nvSpPr>
          <p:spPr>
            <a:xfrm>
              <a:off x="3947465" y="1545026"/>
              <a:ext cx="1463040" cy="146304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FB7291F-A8D3-E642-B2AB-F2A96ABFB41D}"/>
              </a:ext>
            </a:extLst>
          </p:cNvPr>
          <p:cNvGrpSpPr/>
          <p:nvPr/>
        </p:nvGrpSpPr>
        <p:grpSpPr>
          <a:xfrm>
            <a:off x="4328317" y="3744567"/>
            <a:ext cx="822302" cy="546920"/>
            <a:chOff x="4657235" y="931648"/>
            <a:chExt cx="1110297" cy="641978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DA971D29-FA4A-A147-9150-1050AC33FC6F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9CCF1AA6-04AF-4341-BA5A-96A3B8FE9172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148" name="Straight Arrow Connector 147">
                  <a:extLst>
                    <a:ext uri="{FF2B5EF4-FFF2-40B4-BE49-F238E27FC236}">
                      <a16:creationId xmlns:a16="http://schemas.microsoft.com/office/drawing/2014/main" id="{E126A915-CD7D-4B44-86B5-CC4B9376C8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Arrow Connector 148">
                  <a:extLst>
                    <a:ext uri="{FF2B5EF4-FFF2-40B4-BE49-F238E27FC236}">
                      <a16:creationId xmlns:a16="http://schemas.microsoft.com/office/drawing/2014/main" id="{4616E030-1606-204D-A071-97241DB5FE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852F65DA-516D-C246-9494-34AA7F651483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44" name="TextBox 8">
              <a:extLst>
                <a:ext uri="{FF2B5EF4-FFF2-40B4-BE49-F238E27FC236}">
                  <a16:creationId xmlns:a16="http://schemas.microsoft.com/office/drawing/2014/main" id="{5A1E7E57-7E76-E043-A41E-2E3E961BFBC7}"/>
                </a:ext>
              </a:extLst>
            </p:cNvPr>
            <p:cNvSpPr txBox="1"/>
            <p:nvPr/>
          </p:nvSpPr>
          <p:spPr>
            <a:xfrm>
              <a:off x="4817302" y="1356864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Param2</a:t>
              </a:r>
            </a:p>
          </p:txBody>
        </p:sp>
        <p:sp>
          <p:nvSpPr>
            <p:cNvPr id="145" name="TextBox 41">
              <a:extLst>
                <a:ext uri="{FF2B5EF4-FFF2-40B4-BE49-F238E27FC236}">
                  <a16:creationId xmlns:a16="http://schemas.microsoft.com/office/drawing/2014/main" id="{65D08958-92D9-2B46-8C60-6765A925530B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AFC7895-2686-BE4C-A71F-13384ABBC304}"/>
              </a:ext>
            </a:extLst>
          </p:cNvPr>
          <p:cNvGrpSpPr/>
          <p:nvPr/>
        </p:nvGrpSpPr>
        <p:grpSpPr>
          <a:xfrm>
            <a:off x="3935993" y="4286437"/>
            <a:ext cx="830990" cy="543124"/>
            <a:chOff x="4440434" y="4209598"/>
            <a:chExt cx="830990" cy="543124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25DC17EE-4528-FC43-A3ED-AC4A80C5FBC3}"/>
                </a:ext>
              </a:extLst>
            </p:cNvPr>
            <p:cNvGrpSpPr/>
            <p:nvPr/>
          </p:nvGrpSpPr>
          <p:grpSpPr>
            <a:xfrm>
              <a:off x="4440434" y="4209598"/>
              <a:ext cx="830990" cy="543124"/>
              <a:chOff x="4505223" y="2220920"/>
              <a:chExt cx="1122028" cy="637522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E8AD701B-465E-2845-8044-7437663692A6}"/>
                  </a:ext>
                </a:extLst>
              </p:cNvPr>
              <p:cNvGrpSpPr/>
              <p:nvPr/>
            </p:nvGrpSpPr>
            <p:grpSpPr>
              <a:xfrm>
                <a:off x="4809567" y="2220920"/>
                <a:ext cx="605801" cy="453939"/>
                <a:chOff x="7669764" y="1609762"/>
                <a:chExt cx="966672" cy="724414"/>
              </a:xfrm>
            </p:grpSpPr>
            <p:cxnSp>
              <p:nvCxnSpPr>
                <p:cNvPr id="141" name="Straight Arrow Connector 140">
                  <a:extLst>
                    <a:ext uri="{FF2B5EF4-FFF2-40B4-BE49-F238E27FC236}">
                      <a16:creationId xmlns:a16="http://schemas.microsoft.com/office/drawing/2014/main" id="{EF8B8B0C-E644-8046-882B-1D3990C490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74836" y="1609762"/>
                  <a:ext cx="0" cy="72319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Arrow Connector 141">
                  <a:extLst>
                    <a:ext uri="{FF2B5EF4-FFF2-40B4-BE49-F238E27FC236}">
                      <a16:creationId xmlns:a16="http://schemas.microsoft.com/office/drawing/2014/main" id="{E344F570-563E-5E40-87C2-C91F24A92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9764" y="2325972"/>
                  <a:ext cx="966672" cy="820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" name="TextBox 51">
                <a:extLst>
                  <a:ext uri="{FF2B5EF4-FFF2-40B4-BE49-F238E27FC236}">
                    <a16:creationId xmlns:a16="http://schemas.microsoft.com/office/drawing/2014/main" id="{5624EEC2-84BF-7E4C-B421-5A852B2A1FA4}"/>
                  </a:ext>
                </a:extLst>
              </p:cNvPr>
              <p:cNvSpPr txBox="1"/>
              <p:nvPr/>
            </p:nvSpPr>
            <p:spPr>
              <a:xfrm rot="16200000">
                <a:off x="4484679" y="2351467"/>
                <a:ext cx="461921" cy="244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  <p:sp>
            <p:nvSpPr>
              <p:cNvPr id="140" name="TextBox 52">
                <a:extLst>
                  <a:ext uri="{FF2B5EF4-FFF2-40B4-BE49-F238E27FC236}">
                    <a16:creationId xmlns:a16="http://schemas.microsoft.com/office/drawing/2014/main" id="{8C40E269-EBFA-F84C-9F47-D16AC1B6A7EA}"/>
                  </a:ext>
                </a:extLst>
              </p:cNvPr>
              <p:cNvSpPr txBox="1"/>
              <p:nvPr/>
            </p:nvSpPr>
            <p:spPr>
              <a:xfrm>
                <a:off x="4505223" y="2641680"/>
                <a:ext cx="1122028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Param3</a:t>
                </a:r>
              </a:p>
            </p:txBody>
          </p:sp>
        </p:grp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5E8C456B-85DC-3A44-A92B-6156653A3705}"/>
                </a:ext>
              </a:extLst>
            </p:cNvPr>
            <p:cNvSpPr/>
            <p:nvPr/>
          </p:nvSpPr>
          <p:spPr>
            <a:xfrm>
              <a:off x="4690705" y="4252173"/>
              <a:ext cx="368396" cy="330214"/>
            </a:xfrm>
            <a:custGeom>
              <a:avLst/>
              <a:gdLst>
                <a:gd name="connsiteX0" fmla="*/ 0 w 556054"/>
                <a:gd name="connsiteY0" fmla="*/ 475293 h 475293"/>
                <a:gd name="connsiteX1" fmla="*/ 61784 w 556054"/>
                <a:gd name="connsiteY1" fmla="*/ 154018 h 475293"/>
                <a:gd name="connsiteX2" fmla="*/ 86497 w 556054"/>
                <a:gd name="connsiteY2" fmla="*/ 30450 h 475293"/>
                <a:gd name="connsiteX3" fmla="*/ 148281 w 556054"/>
                <a:gd name="connsiteY3" fmla="*/ 5737 h 475293"/>
                <a:gd name="connsiteX4" fmla="*/ 222421 w 556054"/>
                <a:gd name="connsiteY4" fmla="*/ 116947 h 475293"/>
                <a:gd name="connsiteX5" fmla="*/ 259492 w 556054"/>
                <a:gd name="connsiteY5" fmla="*/ 327012 h 475293"/>
                <a:gd name="connsiteX6" fmla="*/ 556054 w 556054"/>
                <a:gd name="connsiteY6" fmla="*/ 475293 h 47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6054" h="475293">
                  <a:moveTo>
                    <a:pt x="0" y="475293"/>
                  </a:moveTo>
                  <a:cubicBezTo>
                    <a:pt x="23684" y="351725"/>
                    <a:pt x="47368" y="228158"/>
                    <a:pt x="61784" y="154018"/>
                  </a:cubicBezTo>
                  <a:cubicBezTo>
                    <a:pt x="76200" y="79878"/>
                    <a:pt x="72081" y="55163"/>
                    <a:pt x="86497" y="30450"/>
                  </a:cubicBezTo>
                  <a:cubicBezTo>
                    <a:pt x="100913" y="5736"/>
                    <a:pt x="125627" y="-8679"/>
                    <a:pt x="148281" y="5737"/>
                  </a:cubicBezTo>
                  <a:cubicBezTo>
                    <a:pt x="170935" y="20153"/>
                    <a:pt x="203886" y="63401"/>
                    <a:pt x="222421" y="116947"/>
                  </a:cubicBezTo>
                  <a:cubicBezTo>
                    <a:pt x="240956" y="170493"/>
                    <a:pt x="203887" y="267288"/>
                    <a:pt x="259492" y="327012"/>
                  </a:cubicBezTo>
                  <a:cubicBezTo>
                    <a:pt x="315097" y="386736"/>
                    <a:pt x="435575" y="431014"/>
                    <a:pt x="556054" y="475293"/>
                  </a:cubicBezTo>
                </a:path>
              </a:pathLst>
            </a:custGeom>
            <a:pattFill prst="dkDn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11D3E2D-A365-CA4C-9304-523678541928}"/>
              </a:ext>
            </a:extLst>
          </p:cNvPr>
          <p:cNvGrpSpPr/>
          <p:nvPr/>
        </p:nvGrpSpPr>
        <p:grpSpPr>
          <a:xfrm>
            <a:off x="3688555" y="3734408"/>
            <a:ext cx="670433" cy="557000"/>
            <a:chOff x="3994335" y="3737395"/>
            <a:chExt cx="670433" cy="557000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B1E892B-7E54-4C4B-B832-5CBBD02D8250}"/>
                </a:ext>
              </a:extLst>
            </p:cNvPr>
            <p:cNvGrpSpPr/>
            <p:nvPr/>
          </p:nvGrpSpPr>
          <p:grpSpPr>
            <a:xfrm>
              <a:off x="3994335" y="3737395"/>
              <a:ext cx="670433" cy="557000"/>
              <a:chOff x="4629954" y="1496730"/>
              <a:chExt cx="905239" cy="653810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C201CDB5-40CB-C847-88EF-053EC33BCDAD}"/>
                  </a:ext>
                </a:extLst>
              </p:cNvPr>
              <p:cNvGrpSpPr/>
              <p:nvPr/>
            </p:nvGrpSpPr>
            <p:grpSpPr>
              <a:xfrm>
                <a:off x="4830379" y="1496730"/>
                <a:ext cx="566884" cy="464908"/>
                <a:chOff x="8017255" y="4532338"/>
                <a:chExt cx="904576" cy="741919"/>
              </a:xfrm>
            </p:grpSpPr>
            <p:cxnSp>
              <p:nvCxnSpPr>
                <p:cNvPr id="134" name="Straight Arrow Connector 133">
                  <a:extLst>
                    <a:ext uri="{FF2B5EF4-FFF2-40B4-BE49-F238E27FC236}">
                      <a16:creationId xmlns:a16="http://schemas.microsoft.com/office/drawing/2014/main" id="{798560E4-568C-ED43-A416-FD664AB180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>
                  <a:extLst>
                    <a:ext uri="{FF2B5EF4-FFF2-40B4-BE49-F238E27FC236}">
                      <a16:creationId xmlns:a16="http://schemas.microsoft.com/office/drawing/2014/main" id="{6E93A713-2150-644F-A5A1-0CAD9F88CE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2" name="TextBox 40">
                <a:extLst>
                  <a:ext uri="{FF2B5EF4-FFF2-40B4-BE49-F238E27FC236}">
                    <a16:creationId xmlns:a16="http://schemas.microsoft.com/office/drawing/2014/main" id="{0EFD14AC-0A23-CB43-9274-51DB7B167D0B}"/>
                  </a:ext>
                </a:extLst>
              </p:cNvPr>
              <p:cNvSpPr txBox="1"/>
              <p:nvPr/>
            </p:nvSpPr>
            <p:spPr>
              <a:xfrm>
                <a:off x="4651153" y="1933778"/>
                <a:ext cx="884040" cy="216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600"/>
                  <a:t>Param1</a:t>
                </a:r>
              </a:p>
            </p:txBody>
          </p:sp>
          <p:sp>
            <p:nvSpPr>
              <p:cNvPr id="133" name="TextBox 50">
                <a:extLst>
                  <a:ext uri="{FF2B5EF4-FFF2-40B4-BE49-F238E27FC236}">
                    <a16:creationId xmlns:a16="http://schemas.microsoft.com/office/drawing/2014/main" id="{8A315FA9-39B9-8942-BE32-46434F5186FD}"/>
                  </a:ext>
                </a:extLst>
              </p:cNvPr>
              <p:cNvSpPr txBox="1"/>
              <p:nvPr/>
            </p:nvSpPr>
            <p:spPr>
              <a:xfrm rot="16200000">
                <a:off x="4521492" y="1658630"/>
                <a:ext cx="461920" cy="244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sz="600"/>
                  <a:t>Prob</a:t>
                </a:r>
              </a:p>
            </p:txBody>
          </p:sp>
        </p:grp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64F5812E-C22A-C94D-ABC6-0BD508F419DA}"/>
                </a:ext>
              </a:extLst>
            </p:cNvPr>
            <p:cNvSpPr/>
            <p:nvPr/>
          </p:nvSpPr>
          <p:spPr>
            <a:xfrm>
              <a:off x="4176342" y="3805283"/>
              <a:ext cx="281079" cy="315376"/>
            </a:xfrm>
            <a:custGeom>
              <a:avLst/>
              <a:gdLst>
                <a:gd name="connsiteX0" fmla="*/ 0 w 630195"/>
                <a:gd name="connsiteY0" fmla="*/ 494122 h 494122"/>
                <a:gd name="connsiteX1" fmla="*/ 135924 w 630195"/>
                <a:gd name="connsiteY1" fmla="*/ 395268 h 494122"/>
                <a:gd name="connsiteX2" fmla="*/ 296562 w 630195"/>
                <a:gd name="connsiteY2" fmla="*/ 12208 h 494122"/>
                <a:gd name="connsiteX3" fmla="*/ 432486 w 630195"/>
                <a:gd name="connsiteY3" fmla="*/ 123419 h 494122"/>
                <a:gd name="connsiteX4" fmla="*/ 506627 w 630195"/>
                <a:gd name="connsiteY4" fmla="*/ 407625 h 494122"/>
                <a:gd name="connsiteX5" fmla="*/ 630195 w 630195"/>
                <a:gd name="connsiteY5" fmla="*/ 481765 h 494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195" h="494122">
                  <a:moveTo>
                    <a:pt x="0" y="494122"/>
                  </a:moveTo>
                  <a:cubicBezTo>
                    <a:pt x="43248" y="484854"/>
                    <a:pt x="86497" y="475587"/>
                    <a:pt x="135924" y="395268"/>
                  </a:cubicBezTo>
                  <a:cubicBezTo>
                    <a:pt x="185351" y="314949"/>
                    <a:pt x="247135" y="57516"/>
                    <a:pt x="296562" y="12208"/>
                  </a:cubicBezTo>
                  <a:cubicBezTo>
                    <a:pt x="345989" y="-33100"/>
                    <a:pt x="397475" y="57516"/>
                    <a:pt x="432486" y="123419"/>
                  </a:cubicBezTo>
                  <a:cubicBezTo>
                    <a:pt x="467497" y="189322"/>
                    <a:pt x="473676" y="347901"/>
                    <a:pt x="506627" y="407625"/>
                  </a:cubicBezTo>
                  <a:cubicBezTo>
                    <a:pt x="539579" y="467349"/>
                    <a:pt x="584887" y="474557"/>
                    <a:pt x="630195" y="481765"/>
                  </a:cubicBezTo>
                </a:path>
              </a:pathLst>
            </a:custGeom>
            <a:solidFill>
              <a:schemeClr val="accent1">
                <a:lumMod val="20000"/>
                <a:lumOff val="80000"/>
                <a:alpha val="79000"/>
              </a:schemeClr>
            </a:solidFill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5322B64C-59A0-DD45-8C42-ED7A62C5F87E}"/>
              </a:ext>
            </a:extLst>
          </p:cNvPr>
          <p:cNvSpPr txBox="1"/>
          <p:nvPr/>
        </p:nvSpPr>
        <p:spPr>
          <a:xfrm>
            <a:off x="3809003" y="3361321"/>
            <a:ext cx="1031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Load Parameters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83C47BC7-EA50-5442-9E18-7BB228109202}"/>
              </a:ext>
            </a:extLst>
          </p:cNvPr>
          <p:cNvSpPr/>
          <p:nvPr/>
        </p:nvSpPr>
        <p:spPr>
          <a:xfrm>
            <a:off x="3608859" y="3387624"/>
            <a:ext cx="1463040" cy="1463040"/>
          </a:xfrm>
          <a:prstGeom prst="ellipse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ight Arrow 161">
            <a:extLst>
              <a:ext uri="{FF2B5EF4-FFF2-40B4-BE49-F238E27FC236}">
                <a16:creationId xmlns:a16="http://schemas.microsoft.com/office/drawing/2014/main" id="{3AB0EFA1-5168-C948-B07A-A69086CD976E}"/>
              </a:ext>
            </a:extLst>
          </p:cNvPr>
          <p:cNvSpPr/>
          <p:nvPr/>
        </p:nvSpPr>
        <p:spPr>
          <a:xfrm>
            <a:off x="9222518" y="3085063"/>
            <a:ext cx="359676" cy="36509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679F6D2-4B59-274C-A5C6-F451F3F657D2}"/>
              </a:ext>
            </a:extLst>
          </p:cNvPr>
          <p:cNvSpPr txBox="1"/>
          <p:nvPr/>
        </p:nvSpPr>
        <p:spPr>
          <a:xfrm>
            <a:off x="3615501" y="1473673"/>
            <a:ext cx="1531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Input Parameters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6A28730-1EFD-1B41-98E3-CE6773166620}"/>
              </a:ext>
            </a:extLst>
          </p:cNvPr>
          <p:cNvGrpSpPr/>
          <p:nvPr/>
        </p:nvGrpSpPr>
        <p:grpSpPr>
          <a:xfrm>
            <a:off x="9573644" y="2494123"/>
            <a:ext cx="1615506" cy="1444802"/>
            <a:chOff x="9920519" y="1406168"/>
            <a:chExt cx="1615506" cy="1444802"/>
          </a:xfrm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5748E003-4BDB-0146-9631-3E572373DE2E}"/>
                </a:ext>
              </a:extLst>
            </p:cNvPr>
            <p:cNvGrpSpPr/>
            <p:nvPr/>
          </p:nvGrpSpPr>
          <p:grpSpPr>
            <a:xfrm>
              <a:off x="9920519" y="1406168"/>
              <a:ext cx="1615506" cy="1444802"/>
              <a:chOff x="9633916" y="1106203"/>
              <a:chExt cx="2181308" cy="1695916"/>
            </a:xfrm>
          </p:grpSpPr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821B88F9-5153-0742-AFB5-AD170C8F3A83}"/>
                  </a:ext>
                </a:extLst>
              </p:cNvPr>
              <p:cNvGrpSpPr/>
              <p:nvPr/>
            </p:nvGrpSpPr>
            <p:grpSpPr>
              <a:xfrm>
                <a:off x="10075792" y="1547604"/>
                <a:ext cx="1633573" cy="979002"/>
                <a:chOff x="10075792" y="1547604"/>
                <a:chExt cx="1633573" cy="979002"/>
              </a:xfrm>
            </p:grpSpPr>
            <p:cxnSp>
              <p:nvCxnSpPr>
                <p:cNvPr id="178" name="Straight Arrow Connector 177">
                  <a:extLst>
                    <a:ext uri="{FF2B5EF4-FFF2-40B4-BE49-F238E27FC236}">
                      <a16:creationId xmlns:a16="http://schemas.microsoft.com/office/drawing/2014/main" id="{7244145A-3D99-A440-9382-1855439222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75827" y="1547604"/>
                  <a:ext cx="0" cy="979001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Arrow Connector 178">
                  <a:extLst>
                    <a:ext uri="{FF2B5EF4-FFF2-40B4-BE49-F238E27FC236}">
                      <a16:creationId xmlns:a16="http://schemas.microsoft.com/office/drawing/2014/main" id="{05A62F6A-5F46-4742-9959-83416EDAE9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75792" y="2526606"/>
                  <a:ext cx="1633573" cy="0"/>
                </a:xfrm>
                <a:prstGeom prst="straightConnector1">
                  <a:avLst/>
                </a:prstGeom>
                <a:ln w="158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950F6CA6-5C68-504A-B16D-985BE2834D39}"/>
                  </a:ext>
                </a:extLst>
              </p:cNvPr>
              <p:cNvSpPr txBox="1"/>
              <p:nvPr/>
            </p:nvSpPr>
            <p:spPr>
              <a:xfrm>
                <a:off x="10393556" y="2475457"/>
                <a:ext cx="740519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Output</a:t>
                </a:r>
              </a:p>
            </p:txBody>
          </p:sp>
          <p:sp>
            <p:nvSpPr>
              <p:cNvPr id="172" name="Freeform 171">
                <a:extLst>
                  <a:ext uri="{FF2B5EF4-FFF2-40B4-BE49-F238E27FC236}">
                    <a16:creationId xmlns:a16="http://schemas.microsoft.com/office/drawing/2014/main" id="{4CDB6FAE-8842-A244-A50E-6BAB08010F1E}"/>
                  </a:ext>
                </a:extLst>
              </p:cNvPr>
              <p:cNvSpPr/>
              <p:nvPr/>
            </p:nvSpPr>
            <p:spPr>
              <a:xfrm>
                <a:off x="10073897" y="1676224"/>
                <a:ext cx="1549831" cy="850000"/>
              </a:xfrm>
              <a:custGeom>
                <a:avLst/>
                <a:gdLst>
                  <a:gd name="connsiteX0" fmla="*/ 0 w 1549831"/>
                  <a:gd name="connsiteY0" fmla="*/ 684281 h 699780"/>
                  <a:gd name="connsiteX1" fmla="*/ 139485 w 1549831"/>
                  <a:gd name="connsiteY1" fmla="*/ 374315 h 699780"/>
                  <a:gd name="connsiteX2" fmla="*/ 263471 w 1549831"/>
                  <a:gd name="connsiteY2" fmla="*/ 141841 h 699780"/>
                  <a:gd name="connsiteX3" fmla="*/ 480448 w 1549831"/>
                  <a:gd name="connsiteY3" fmla="*/ 2356 h 699780"/>
                  <a:gd name="connsiteX4" fmla="*/ 697424 w 1549831"/>
                  <a:gd name="connsiteY4" fmla="*/ 79848 h 699780"/>
                  <a:gd name="connsiteX5" fmla="*/ 867905 w 1549831"/>
                  <a:gd name="connsiteY5" fmla="*/ 389814 h 699780"/>
                  <a:gd name="connsiteX6" fmla="*/ 1239865 w 1549831"/>
                  <a:gd name="connsiteY6" fmla="*/ 606790 h 699780"/>
                  <a:gd name="connsiteX7" fmla="*/ 1270861 w 1549831"/>
                  <a:gd name="connsiteY7" fmla="*/ 622288 h 699780"/>
                  <a:gd name="connsiteX8" fmla="*/ 1549831 w 1549831"/>
                  <a:gd name="connsiteY8" fmla="*/ 699780 h 699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49831" h="699780">
                    <a:moveTo>
                      <a:pt x="0" y="684281"/>
                    </a:moveTo>
                    <a:cubicBezTo>
                      <a:pt x="47786" y="574501"/>
                      <a:pt x="95573" y="464722"/>
                      <a:pt x="139485" y="374315"/>
                    </a:cubicBezTo>
                    <a:cubicBezTo>
                      <a:pt x="183397" y="283908"/>
                      <a:pt x="206644" y="203834"/>
                      <a:pt x="263471" y="141841"/>
                    </a:cubicBezTo>
                    <a:cubicBezTo>
                      <a:pt x="320298" y="79848"/>
                      <a:pt x="408123" y="12688"/>
                      <a:pt x="480448" y="2356"/>
                    </a:cubicBezTo>
                    <a:cubicBezTo>
                      <a:pt x="552774" y="-7976"/>
                      <a:pt x="632848" y="15272"/>
                      <a:pt x="697424" y="79848"/>
                    </a:cubicBezTo>
                    <a:cubicBezTo>
                      <a:pt x="762000" y="144424"/>
                      <a:pt x="777498" y="301990"/>
                      <a:pt x="867905" y="389814"/>
                    </a:cubicBezTo>
                    <a:cubicBezTo>
                      <a:pt x="958312" y="477638"/>
                      <a:pt x="1172706" y="568044"/>
                      <a:pt x="1239865" y="606790"/>
                    </a:cubicBezTo>
                    <a:cubicBezTo>
                      <a:pt x="1307024" y="645536"/>
                      <a:pt x="1219200" y="606790"/>
                      <a:pt x="1270861" y="622288"/>
                    </a:cubicBezTo>
                    <a:cubicBezTo>
                      <a:pt x="1322522" y="637786"/>
                      <a:pt x="1436176" y="668783"/>
                      <a:pt x="1549831" y="699780"/>
                    </a:cubicBezTo>
                  </a:path>
                </a:pathLst>
              </a:custGeom>
              <a:pattFill prst="ltUpDiag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DD99904E-2AAA-C24A-8CB4-E418C81927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7450" y="1889598"/>
                <a:ext cx="0" cy="636627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Freeform 173">
                <a:extLst>
                  <a:ext uri="{FF2B5EF4-FFF2-40B4-BE49-F238E27FC236}">
                    <a16:creationId xmlns:a16="http://schemas.microsoft.com/office/drawing/2014/main" id="{9834DD08-FF11-4E42-B354-E95B3FD49F5F}"/>
                  </a:ext>
                </a:extLst>
              </p:cNvPr>
              <p:cNvSpPr/>
              <p:nvPr/>
            </p:nvSpPr>
            <p:spPr>
              <a:xfrm>
                <a:off x="11356975" y="2444750"/>
                <a:ext cx="241300" cy="82550"/>
              </a:xfrm>
              <a:custGeom>
                <a:avLst/>
                <a:gdLst>
                  <a:gd name="connsiteX0" fmla="*/ 3175 w 241300"/>
                  <a:gd name="connsiteY0" fmla="*/ 0 h 82550"/>
                  <a:gd name="connsiteX1" fmla="*/ 0 w 241300"/>
                  <a:gd name="connsiteY1" fmla="*/ 79375 h 82550"/>
                  <a:gd name="connsiteX2" fmla="*/ 241300 w 241300"/>
                  <a:gd name="connsiteY2" fmla="*/ 82550 h 82550"/>
                  <a:gd name="connsiteX3" fmla="*/ 3175 w 241300"/>
                  <a:gd name="connsiteY3" fmla="*/ 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1300" h="82550">
                    <a:moveTo>
                      <a:pt x="3175" y="0"/>
                    </a:moveTo>
                    <a:lnTo>
                      <a:pt x="0" y="79375"/>
                    </a:lnTo>
                    <a:lnTo>
                      <a:pt x="241300" y="82550"/>
                    </a:lnTo>
                    <a:lnTo>
                      <a:pt x="3175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BF82A22B-5450-824C-AA3D-4E828F9AF448}"/>
                  </a:ext>
                </a:extLst>
              </p:cNvPr>
              <p:cNvSpPr txBox="1"/>
              <p:nvPr/>
            </p:nvSpPr>
            <p:spPr>
              <a:xfrm>
                <a:off x="9633916" y="1106203"/>
                <a:ext cx="1942924" cy="361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/>
                  <a:t>Reliability/</a:t>
                </a:r>
                <a:r>
                  <a:rPr lang="en-US" sz="1400" b="1" err="1"/>
                  <a:t>PnIF</a:t>
                </a:r>
                <a:endParaRPr lang="en-US" sz="1400" b="1"/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C79D5F74-96F6-3044-8076-0F3B68FF2420}"/>
                  </a:ext>
                </a:extLst>
              </p:cNvPr>
              <p:cNvSpPr txBox="1"/>
              <p:nvPr/>
            </p:nvSpPr>
            <p:spPr>
              <a:xfrm>
                <a:off x="10898726" y="1469779"/>
                <a:ext cx="916498" cy="489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04DBF53F-CCC7-0940-AFC8-F4B9C3BE86CC}"/>
                  </a:ext>
                </a:extLst>
              </p:cNvPr>
              <p:cNvSpPr txBox="1"/>
              <p:nvPr/>
            </p:nvSpPr>
            <p:spPr>
              <a:xfrm rot="16200000">
                <a:off x="9415386" y="1919773"/>
                <a:ext cx="989343" cy="326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/>
                  <a:t>Probability</a:t>
                </a:r>
              </a:p>
            </p:txBody>
          </p:sp>
        </p:grp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E4F3DF29-483E-B74A-92B2-5B2109C365D7}"/>
                </a:ext>
              </a:extLst>
            </p:cNvPr>
            <p:cNvSpPr/>
            <p:nvPr/>
          </p:nvSpPr>
          <p:spPr>
            <a:xfrm>
              <a:off x="10493596" y="1663710"/>
              <a:ext cx="84734" cy="622735"/>
            </a:xfrm>
            <a:custGeom>
              <a:avLst/>
              <a:gdLst>
                <a:gd name="connsiteX0" fmla="*/ 84734 w 84734"/>
                <a:gd name="connsiteY0" fmla="*/ 0 h 558937"/>
                <a:gd name="connsiteX1" fmla="*/ 328 w 84734"/>
                <a:gd name="connsiteY1" fmla="*/ 140677 h 558937"/>
                <a:gd name="connsiteX2" fmla="*/ 56599 w 84734"/>
                <a:gd name="connsiteY2" fmla="*/ 506437 h 558937"/>
                <a:gd name="connsiteX3" fmla="*/ 84734 w 84734"/>
                <a:gd name="connsiteY3" fmla="*/ 548640 h 55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34" h="558937">
                  <a:moveTo>
                    <a:pt x="84734" y="0"/>
                  </a:moveTo>
                  <a:cubicBezTo>
                    <a:pt x="44875" y="28135"/>
                    <a:pt x="5017" y="56271"/>
                    <a:pt x="328" y="140677"/>
                  </a:cubicBezTo>
                  <a:cubicBezTo>
                    <a:pt x="-4361" y="225083"/>
                    <a:pt x="42531" y="438443"/>
                    <a:pt x="56599" y="506437"/>
                  </a:cubicBezTo>
                  <a:cubicBezTo>
                    <a:pt x="70667" y="574431"/>
                    <a:pt x="77700" y="561535"/>
                    <a:pt x="84734" y="54864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stealth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7DC55CEE-3053-1C4A-893C-0B5F1E4D92E0}"/>
              </a:ext>
            </a:extLst>
          </p:cNvPr>
          <p:cNvGrpSpPr/>
          <p:nvPr/>
        </p:nvGrpSpPr>
        <p:grpSpPr>
          <a:xfrm>
            <a:off x="-21231" y="1577112"/>
            <a:ext cx="1533424" cy="1329831"/>
            <a:chOff x="-219592" y="1223707"/>
            <a:chExt cx="1533424" cy="1329831"/>
          </a:xfrm>
        </p:grpSpPr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994B95BD-6A61-DB4F-B7C5-8D987F8CF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000" t="3537" r="7440" b="8091"/>
            <a:stretch/>
          </p:blipFill>
          <p:spPr>
            <a:xfrm>
              <a:off x="-4901" y="1742467"/>
              <a:ext cx="1121555" cy="81107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D8C8344-EF9B-514C-B1B4-0C868CFB1284}"/>
                </a:ext>
              </a:extLst>
            </p:cNvPr>
            <p:cNvSpPr txBox="1"/>
            <p:nvPr/>
          </p:nvSpPr>
          <p:spPr>
            <a:xfrm>
              <a:off x="-219592" y="1223707"/>
              <a:ext cx="153342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/>
                <a:t>Impact Test Data</a:t>
              </a:r>
            </a:p>
          </p:txBody>
        </p:sp>
      </p:grpSp>
      <p:sp>
        <p:nvSpPr>
          <p:cNvPr id="187" name="Right Arrow 186">
            <a:extLst>
              <a:ext uri="{FF2B5EF4-FFF2-40B4-BE49-F238E27FC236}">
                <a16:creationId xmlns:a16="http://schemas.microsoft.com/office/drawing/2014/main" id="{4E70FA91-BA0D-3D4A-9E01-0A5F015536C6}"/>
              </a:ext>
            </a:extLst>
          </p:cNvPr>
          <p:cNvSpPr/>
          <p:nvPr/>
        </p:nvSpPr>
        <p:spPr>
          <a:xfrm>
            <a:off x="1394986" y="2365231"/>
            <a:ext cx="248438" cy="27699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7F8507-3B01-6F4D-AE61-317398C3E75D}"/>
              </a:ext>
            </a:extLst>
          </p:cNvPr>
          <p:cNvGrpSpPr/>
          <p:nvPr/>
        </p:nvGrpSpPr>
        <p:grpSpPr>
          <a:xfrm>
            <a:off x="1693863" y="1870741"/>
            <a:ext cx="1540044" cy="1255893"/>
            <a:chOff x="1740163" y="1673424"/>
            <a:chExt cx="1540044" cy="1255893"/>
          </a:xfrm>
        </p:grpSpPr>
        <p:sp>
          <p:nvSpPr>
            <p:cNvPr id="166" name="Rounded Rectangle 165">
              <a:extLst>
                <a:ext uri="{FF2B5EF4-FFF2-40B4-BE49-F238E27FC236}">
                  <a16:creationId xmlns:a16="http://schemas.microsoft.com/office/drawing/2014/main" id="{CAFC529A-4DD4-A44B-BF6C-A06F60A035EC}"/>
                </a:ext>
              </a:extLst>
            </p:cNvPr>
            <p:cNvSpPr/>
            <p:nvPr/>
          </p:nvSpPr>
          <p:spPr>
            <a:xfrm>
              <a:off x="1764896" y="1673424"/>
              <a:ext cx="1495449" cy="125589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  <a:alpha val="13000"/>
              </a:schemeClr>
            </a:solidFill>
            <a:ln w="25400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itchFamily="2" charset="2"/>
                <a:buChar char="Ø"/>
              </a:pPr>
              <a:endParaRPr lang="en-US" sz="110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F90E9430-5AB2-A841-929E-9648C2C493AD}"/>
                </a:ext>
              </a:extLst>
            </p:cNvPr>
            <p:cNvSpPr/>
            <p:nvPr/>
          </p:nvSpPr>
          <p:spPr>
            <a:xfrm>
              <a:off x="1899291" y="2003030"/>
              <a:ext cx="1216163" cy="799205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622FC02-F694-B74A-9B36-F1BEC0AB3B2A}"/>
                </a:ext>
              </a:extLst>
            </p:cNvPr>
            <p:cNvSpPr txBox="1"/>
            <p:nvPr/>
          </p:nvSpPr>
          <p:spPr>
            <a:xfrm>
              <a:off x="1756264" y="1702449"/>
              <a:ext cx="15239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/>
                <a:t>Model Calibration</a:t>
              </a:r>
            </a:p>
          </p:txBody>
        </p:sp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6C6DCE9D-E871-0944-B052-9833CC00E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7794"/>
            <a:stretch/>
          </p:blipFill>
          <p:spPr>
            <a:xfrm rot="265519">
              <a:off x="1974322" y="2149469"/>
              <a:ext cx="1078683" cy="669108"/>
            </a:xfrm>
            <a:prstGeom prst="rect">
              <a:avLst/>
            </a:prstGeom>
          </p:spPr>
        </p:pic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AF7C469-EDF0-8B45-A8DF-A503C969CFE0}"/>
                </a:ext>
              </a:extLst>
            </p:cNvPr>
            <p:cNvSpPr txBox="1"/>
            <p:nvPr/>
          </p:nvSpPr>
          <p:spPr>
            <a:xfrm>
              <a:off x="1740163" y="1981478"/>
              <a:ext cx="14590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Coupon Model</a:t>
              </a:r>
            </a:p>
          </p:txBody>
        </p:sp>
      </p:grpSp>
      <p:sp>
        <p:nvSpPr>
          <p:cNvPr id="193" name="Right Arrow 192">
            <a:extLst>
              <a:ext uri="{FF2B5EF4-FFF2-40B4-BE49-F238E27FC236}">
                <a16:creationId xmlns:a16="http://schemas.microsoft.com/office/drawing/2014/main" id="{2D2D2337-2D3F-E14C-BCB3-B0D4E7E71BB8}"/>
              </a:ext>
            </a:extLst>
          </p:cNvPr>
          <p:cNvSpPr/>
          <p:nvPr/>
        </p:nvSpPr>
        <p:spPr>
          <a:xfrm>
            <a:off x="3294582" y="2364592"/>
            <a:ext cx="248438" cy="27699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857EFFF5-05CC-DE46-A943-DCBE24F3CA07}"/>
              </a:ext>
            </a:extLst>
          </p:cNvPr>
          <p:cNvGrpSpPr/>
          <p:nvPr/>
        </p:nvGrpSpPr>
        <p:grpSpPr>
          <a:xfrm>
            <a:off x="829749" y="3602681"/>
            <a:ext cx="2344828" cy="1049610"/>
            <a:chOff x="1221459" y="3509476"/>
            <a:chExt cx="2344828" cy="1049610"/>
          </a:xfrm>
        </p:grpSpPr>
        <p:sp>
          <p:nvSpPr>
            <p:cNvPr id="195" name="Rounded Rectangle 194">
              <a:extLst>
                <a:ext uri="{FF2B5EF4-FFF2-40B4-BE49-F238E27FC236}">
                  <a16:creationId xmlns:a16="http://schemas.microsoft.com/office/drawing/2014/main" id="{0DCD0360-D7A5-9449-A17E-92760F0D9670}"/>
                </a:ext>
              </a:extLst>
            </p:cNvPr>
            <p:cNvSpPr/>
            <p:nvPr/>
          </p:nvSpPr>
          <p:spPr>
            <a:xfrm>
              <a:off x="1221459" y="3509476"/>
              <a:ext cx="2344828" cy="104961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13000"/>
              </a:schemeClr>
            </a:solidFill>
            <a:ln w="25400">
              <a:solidFill>
                <a:schemeClr val="accent2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itchFamily="2" charset="2"/>
                <a:buChar char="Ø"/>
              </a:pPr>
              <a:endParaRPr lang="en-US" sz="1100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934E827-05C4-284A-9DEE-91A5B76AFCE1}"/>
                </a:ext>
              </a:extLst>
            </p:cNvPr>
            <p:cNvSpPr txBox="1"/>
            <p:nvPr/>
          </p:nvSpPr>
          <p:spPr>
            <a:xfrm>
              <a:off x="1431105" y="3533126"/>
              <a:ext cx="197361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Loads Analysis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Suit fall probability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Suit impact mapping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/>
                <a:t>Impact analysis</a:t>
              </a:r>
            </a:p>
          </p:txBody>
        </p:sp>
      </p:grpSp>
      <p:sp>
        <p:nvSpPr>
          <p:cNvPr id="188" name="Right Arrow 187">
            <a:extLst>
              <a:ext uri="{FF2B5EF4-FFF2-40B4-BE49-F238E27FC236}">
                <a16:creationId xmlns:a16="http://schemas.microsoft.com/office/drawing/2014/main" id="{0ABC8311-090C-1D43-871C-6494CC6CD5AE}"/>
              </a:ext>
            </a:extLst>
          </p:cNvPr>
          <p:cNvSpPr/>
          <p:nvPr/>
        </p:nvSpPr>
        <p:spPr>
          <a:xfrm>
            <a:off x="3267345" y="3988825"/>
            <a:ext cx="248438" cy="276999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25" name="Up Arrow 124">
            <a:extLst>
              <a:ext uri="{FF2B5EF4-FFF2-40B4-BE49-F238E27FC236}">
                <a16:creationId xmlns:a16="http://schemas.microsoft.com/office/drawing/2014/main" id="{D29EFE20-6D4E-134F-85AE-522C60FFC781}"/>
              </a:ext>
            </a:extLst>
          </p:cNvPr>
          <p:cNvSpPr/>
          <p:nvPr/>
        </p:nvSpPr>
        <p:spPr>
          <a:xfrm rot="10800000">
            <a:off x="7004631" y="2317030"/>
            <a:ext cx="252693" cy="408507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87C7578-115E-5544-86EB-D5C27F9B664C}"/>
              </a:ext>
            </a:extLst>
          </p:cNvPr>
          <p:cNvGrpSpPr/>
          <p:nvPr/>
        </p:nvGrpSpPr>
        <p:grpSpPr>
          <a:xfrm>
            <a:off x="6562508" y="1667078"/>
            <a:ext cx="1124309" cy="576676"/>
            <a:chOff x="6291260" y="4276119"/>
            <a:chExt cx="1124309" cy="576676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A748D8E-EE25-5F46-9A67-B6E2A293191E}"/>
                </a:ext>
              </a:extLst>
            </p:cNvPr>
            <p:cNvSpPr txBox="1"/>
            <p:nvPr/>
          </p:nvSpPr>
          <p:spPr>
            <a:xfrm>
              <a:off x="6291260" y="4363312"/>
              <a:ext cx="11243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Z2 Design </a:t>
              </a: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C916B57A-336E-3741-9797-B64635DAD64F}"/>
                </a:ext>
              </a:extLst>
            </p:cNvPr>
            <p:cNvSpPr/>
            <p:nvPr/>
          </p:nvSpPr>
          <p:spPr>
            <a:xfrm>
              <a:off x="6370217" y="4276119"/>
              <a:ext cx="964327" cy="576676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AD11CA4-0FB0-E242-BC87-F27CB3DAF5EF}"/>
              </a:ext>
            </a:extLst>
          </p:cNvPr>
          <p:cNvSpPr/>
          <p:nvPr/>
        </p:nvSpPr>
        <p:spPr>
          <a:xfrm>
            <a:off x="3566124" y="1384212"/>
            <a:ext cx="7630593" cy="364655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ight Arrow 151">
            <a:extLst>
              <a:ext uri="{FF2B5EF4-FFF2-40B4-BE49-F238E27FC236}">
                <a16:creationId xmlns:a16="http://schemas.microsoft.com/office/drawing/2014/main" id="{9CCC0CAB-F3E2-AF41-8A73-4CDA2108C780}"/>
              </a:ext>
            </a:extLst>
          </p:cNvPr>
          <p:cNvSpPr/>
          <p:nvPr/>
        </p:nvSpPr>
        <p:spPr>
          <a:xfrm>
            <a:off x="4930793" y="4739498"/>
            <a:ext cx="6021623" cy="184666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CB6DBD7-3DDD-954D-A849-8DD41FB04530}"/>
              </a:ext>
            </a:extLst>
          </p:cNvPr>
          <p:cNvSpPr txBox="1"/>
          <p:nvPr/>
        </p:nvSpPr>
        <p:spPr>
          <a:xfrm>
            <a:off x="6941362" y="4493882"/>
            <a:ext cx="1971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/>
              <a:t>Uncertainty Propagation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6F17A24-68B1-1243-A558-F8FF1E2826B4}"/>
              </a:ext>
            </a:extLst>
          </p:cNvPr>
          <p:cNvSpPr txBox="1"/>
          <p:nvPr/>
        </p:nvSpPr>
        <p:spPr>
          <a:xfrm>
            <a:off x="536926" y="5415504"/>
            <a:ext cx="1074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Goal:</a:t>
            </a:r>
            <a:r>
              <a:rPr lang="en-US" sz="2000" dirty="0"/>
              <a:t> Estimate the probability of no impact failure in the Z2 spacesuit under materials/load uncertainties using MFIS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0CDF88F8-7645-2A4E-8957-2508EAFB44B9}"/>
              </a:ext>
            </a:extLst>
          </p:cNvPr>
          <p:cNvSpPr/>
          <p:nvPr/>
        </p:nvSpPr>
        <p:spPr>
          <a:xfrm>
            <a:off x="86260" y="1293749"/>
            <a:ext cx="3456760" cy="364655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31D550FF-68B1-5D45-A696-584EC60B792A}"/>
              </a:ext>
            </a:extLst>
          </p:cNvPr>
          <p:cNvGrpSpPr/>
          <p:nvPr/>
        </p:nvGrpSpPr>
        <p:grpSpPr>
          <a:xfrm>
            <a:off x="6368606" y="2768969"/>
            <a:ext cx="1459086" cy="977807"/>
            <a:chOff x="7072084" y="2499198"/>
            <a:chExt cx="1459086" cy="977807"/>
          </a:xfrm>
        </p:grpSpPr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FA0BEEB8-E440-7C4E-BE25-ADBF75C02C1F}"/>
                </a:ext>
              </a:extLst>
            </p:cNvPr>
            <p:cNvGrpSpPr/>
            <p:nvPr/>
          </p:nvGrpSpPr>
          <p:grpSpPr>
            <a:xfrm>
              <a:off x="7072084" y="2499198"/>
              <a:ext cx="1459086" cy="977807"/>
              <a:chOff x="5232545" y="2622888"/>
              <a:chExt cx="1592716" cy="1147755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2A633E6F-559B-6340-9FCB-52CE0B8EF868}"/>
                  </a:ext>
                </a:extLst>
              </p:cNvPr>
              <p:cNvSpPr/>
              <p:nvPr/>
            </p:nvSpPr>
            <p:spPr>
              <a:xfrm>
                <a:off x="5323990" y="2652706"/>
                <a:ext cx="1424863" cy="1117937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826A952D-3054-1D46-865B-4A229ADE2870}"/>
                  </a:ext>
                </a:extLst>
              </p:cNvPr>
              <p:cNvSpPr txBox="1"/>
              <p:nvPr/>
            </p:nvSpPr>
            <p:spPr>
              <a:xfrm>
                <a:off x="5232545" y="2622888"/>
                <a:ext cx="1592716" cy="361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Assembly Model</a:t>
                </a:r>
              </a:p>
            </p:txBody>
          </p:sp>
        </p:grpSp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AF0B8545-C1DE-FF4D-8EC0-E3AB6E275F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7915"/>
            <a:stretch/>
          </p:blipFill>
          <p:spPr>
            <a:xfrm>
              <a:off x="7167314" y="2785047"/>
              <a:ext cx="1270574" cy="668628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53147B8-ABE0-6A48-8CFF-4B781EDA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Step 3: Uncertainty Propagation</a:t>
            </a:r>
          </a:p>
        </p:txBody>
      </p:sp>
    </p:spTree>
    <p:extLst>
      <p:ext uri="{BB962C8B-B14F-4D97-AF65-F5344CB8AC3E}">
        <p14:creationId xmlns:p14="http://schemas.microsoft.com/office/powerpoint/2010/main" val="385965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/>
      <p:bldP spid="193" grpId="0" animBg="1"/>
      <p:bldP spid="1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C0E2D9C0-F03C-5640-99D5-9D81ACD0C930}"/>
              </a:ext>
            </a:extLst>
          </p:cNvPr>
          <p:cNvSpPr txBox="1"/>
          <p:nvPr/>
        </p:nvSpPr>
        <p:spPr>
          <a:xfrm>
            <a:off x="1495562" y="1188941"/>
            <a:ext cx="1979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Input Distributions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BBAC0E79-CE12-034B-B414-C8FA0A298374}"/>
              </a:ext>
            </a:extLst>
          </p:cNvPr>
          <p:cNvSpPr/>
          <p:nvPr/>
        </p:nvSpPr>
        <p:spPr>
          <a:xfrm>
            <a:off x="231483" y="1578836"/>
            <a:ext cx="4224403" cy="294823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599A379-EE84-F343-9A9B-5BCBAF92E46A}"/>
              </a:ext>
            </a:extLst>
          </p:cNvPr>
          <p:cNvSpPr txBox="1"/>
          <p:nvPr/>
        </p:nvSpPr>
        <p:spPr>
          <a:xfrm>
            <a:off x="1422992" y="1537294"/>
            <a:ext cx="2139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/>
              <a:t>Material Parameters</a:t>
            </a:r>
          </a:p>
        </p:txBody>
      </p:sp>
      <p:sp>
        <p:nvSpPr>
          <p:cNvPr id="72" name="Freeform 71"/>
          <p:cNvSpPr/>
          <p:nvPr/>
        </p:nvSpPr>
        <p:spPr>
          <a:xfrm>
            <a:off x="4449695" y="2771896"/>
            <a:ext cx="640080" cy="475488"/>
          </a:xfrm>
          <a:custGeom>
            <a:avLst/>
            <a:gdLst>
              <a:gd name="connsiteX0" fmla="*/ 640080 w 640080"/>
              <a:gd name="connsiteY0" fmla="*/ 475488 h 508394"/>
              <a:gd name="connsiteX1" fmla="*/ 402336 w 640080"/>
              <a:gd name="connsiteY1" fmla="*/ 469392 h 508394"/>
              <a:gd name="connsiteX2" fmla="*/ 316992 w 640080"/>
              <a:gd name="connsiteY2" fmla="*/ 85344 h 508394"/>
              <a:gd name="connsiteX3" fmla="*/ 0 w 640080"/>
              <a:gd name="connsiteY3" fmla="*/ 0 h 508394"/>
              <a:gd name="connsiteX0" fmla="*/ 640080 w 640080"/>
              <a:gd name="connsiteY0" fmla="*/ 475488 h 498292"/>
              <a:gd name="connsiteX1" fmla="*/ 402336 w 640080"/>
              <a:gd name="connsiteY1" fmla="*/ 469392 h 498292"/>
              <a:gd name="connsiteX2" fmla="*/ 316992 w 640080"/>
              <a:gd name="connsiteY2" fmla="*/ 85344 h 498292"/>
              <a:gd name="connsiteX3" fmla="*/ 0 w 640080"/>
              <a:gd name="connsiteY3" fmla="*/ 0 h 498292"/>
              <a:gd name="connsiteX0" fmla="*/ 640080 w 640080"/>
              <a:gd name="connsiteY0" fmla="*/ 475488 h 485773"/>
              <a:gd name="connsiteX1" fmla="*/ 341376 w 640080"/>
              <a:gd name="connsiteY1" fmla="*/ 451104 h 485773"/>
              <a:gd name="connsiteX2" fmla="*/ 316992 w 640080"/>
              <a:gd name="connsiteY2" fmla="*/ 85344 h 485773"/>
              <a:gd name="connsiteX3" fmla="*/ 0 w 640080"/>
              <a:gd name="connsiteY3" fmla="*/ 0 h 485773"/>
              <a:gd name="connsiteX0" fmla="*/ 640080 w 640080"/>
              <a:gd name="connsiteY0" fmla="*/ 475488 h 485773"/>
              <a:gd name="connsiteX1" fmla="*/ 341376 w 640080"/>
              <a:gd name="connsiteY1" fmla="*/ 451104 h 485773"/>
              <a:gd name="connsiteX2" fmla="*/ 316992 w 640080"/>
              <a:gd name="connsiteY2" fmla="*/ 85344 h 485773"/>
              <a:gd name="connsiteX3" fmla="*/ 0 w 640080"/>
              <a:gd name="connsiteY3" fmla="*/ 0 h 485773"/>
              <a:gd name="connsiteX0" fmla="*/ 640080 w 640080"/>
              <a:gd name="connsiteY0" fmla="*/ 475488 h 475488"/>
              <a:gd name="connsiteX1" fmla="*/ 286512 w 640080"/>
              <a:gd name="connsiteY1" fmla="*/ 426720 h 475488"/>
              <a:gd name="connsiteX2" fmla="*/ 316992 w 640080"/>
              <a:gd name="connsiteY2" fmla="*/ 85344 h 475488"/>
              <a:gd name="connsiteX3" fmla="*/ 0 w 640080"/>
              <a:gd name="connsiteY3" fmla="*/ 0 h 47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080" h="475488">
                <a:moveTo>
                  <a:pt x="640080" y="475488"/>
                </a:moveTo>
                <a:cubicBezTo>
                  <a:pt x="426212" y="468376"/>
                  <a:pt x="340360" y="491744"/>
                  <a:pt x="286512" y="426720"/>
                </a:cubicBezTo>
                <a:cubicBezTo>
                  <a:pt x="232664" y="361696"/>
                  <a:pt x="364744" y="156464"/>
                  <a:pt x="316992" y="85344"/>
                </a:cubicBezTo>
                <a:cubicBezTo>
                  <a:pt x="269240" y="14224"/>
                  <a:pt x="124968" y="3556"/>
                  <a:pt x="0" y="0"/>
                </a:cubicBezTo>
              </a:path>
            </a:pathLst>
          </a:custGeom>
          <a:noFill/>
          <a:ln w="28575"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 rot="343777">
            <a:off x="4154915" y="3550563"/>
            <a:ext cx="843809" cy="1946284"/>
          </a:xfrm>
          <a:custGeom>
            <a:avLst/>
            <a:gdLst>
              <a:gd name="connsiteX0" fmla="*/ 847344 w 847344"/>
              <a:gd name="connsiteY0" fmla="*/ 8394 h 1337322"/>
              <a:gd name="connsiteX1" fmla="*/ 536448 w 847344"/>
              <a:gd name="connsiteY1" fmla="*/ 14490 h 1337322"/>
              <a:gd name="connsiteX2" fmla="*/ 292608 w 847344"/>
              <a:gd name="connsiteY2" fmla="*/ 142506 h 1337322"/>
              <a:gd name="connsiteX3" fmla="*/ 646176 w 847344"/>
              <a:gd name="connsiteY3" fmla="*/ 1117866 h 1337322"/>
              <a:gd name="connsiteX4" fmla="*/ 0 w 847344"/>
              <a:gd name="connsiteY4" fmla="*/ 1337322 h 1337322"/>
              <a:gd name="connsiteX0" fmla="*/ 847344 w 847344"/>
              <a:gd name="connsiteY0" fmla="*/ 0 h 1328928"/>
              <a:gd name="connsiteX1" fmla="*/ 292608 w 847344"/>
              <a:gd name="connsiteY1" fmla="*/ 134112 h 1328928"/>
              <a:gd name="connsiteX2" fmla="*/ 646176 w 847344"/>
              <a:gd name="connsiteY2" fmla="*/ 1109472 h 1328928"/>
              <a:gd name="connsiteX3" fmla="*/ 0 w 847344"/>
              <a:gd name="connsiteY3" fmla="*/ 1328928 h 1328928"/>
              <a:gd name="connsiteX0" fmla="*/ 847344 w 847344"/>
              <a:gd name="connsiteY0" fmla="*/ 7513 h 1336441"/>
              <a:gd name="connsiteX1" fmla="*/ 292608 w 847344"/>
              <a:gd name="connsiteY1" fmla="*/ 141625 h 1336441"/>
              <a:gd name="connsiteX2" fmla="*/ 646176 w 847344"/>
              <a:gd name="connsiteY2" fmla="*/ 1116985 h 1336441"/>
              <a:gd name="connsiteX3" fmla="*/ 0 w 847344"/>
              <a:gd name="connsiteY3" fmla="*/ 1336441 h 1336441"/>
              <a:gd name="connsiteX0" fmla="*/ 623824 w 650311"/>
              <a:gd name="connsiteY0" fmla="*/ 20 h 1664228"/>
              <a:gd name="connsiteX1" fmla="*/ 292608 w 650311"/>
              <a:gd name="connsiteY1" fmla="*/ 469412 h 1664228"/>
              <a:gd name="connsiteX2" fmla="*/ 646176 w 650311"/>
              <a:gd name="connsiteY2" fmla="*/ 1444772 h 1664228"/>
              <a:gd name="connsiteX3" fmla="*/ 0 w 650311"/>
              <a:gd name="connsiteY3" fmla="*/ 1664228 h 1664228"/>
              <a:gd name="connsiteX0" fmla="*/ 623824 w 649047"/>
              <a:gd name="connsiteY0" fmla="*/ 29 h 1664237"/>
              <a:gd name="connsiteX1" fmla="*/ 251968 w 649047"/>
              <a:gd name="connsiteY1" fmla="*/ 398301 h 1664237"/>
              <a:gd name="connsiteX2" fmla="*/ 646176 w 649047"/>
              <a:gd name="connsiteY2" fmla="*/ 1444781 h 1664237"/>
              <a:gd name="connsiteX3" fmla="*/ 0 w 649047"/>
              <a:gd name="connsiteY3" fmla="*/ 1664237 h 1664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9047" h="1664237">
                <a:moveTo>
                  <a:pt x="623824" y="29"/>
                </a:moveTo>
                <a:cubicBezTo>
                  <a:pt x="313182" y="-2511"/>
                  <a:pt x="248243" y="157509"/>
                  <a:pt x="251968" y="398301"/>
                </a:cubicBezTo>
                <a:cubicBezTo>
                  <a:pt x="255693" y="639093"/>
                  <a:pt x="688171" y="1233792"/>
                  <a:pt x="646176" y="1444781"/>
                </a:cubicBezTo>
                <a:cubicBezTo>
                  <a:pt x="604181" y="1655770"/>
                  <a:pt x="298704" y="1654077"/>
                  <a:pt x="0" y="1664237"/>
                </a:cubicBezTo>
              </a:path>
            </a:pathLst>
          </a:custGeom>
          <a:noFill/>
          <a:ln w="28575"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AD55C59D-6C0E-3048-8BA5-19C8062BEB49}"/>
              </a:ext>
            </a:extLst>
          </p:cNvPr>
          <p:cNvSpPr/>
          <p:nvPr/>
        </p:nvSpPr>
        <p:spPr>
          <a:xfrm>
            <a:off x="7248384" y="3125298"/>
            <a:ext cx="462868" cy="457164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9C3310-CB60-624A-8B28-C317430E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18</a:t>
            </a:fld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E8B7975-28AC-CB44-9222-302738D07BC4}"/>
              </a:ext>
            </a:extLst>
          </p:cNvPr>
          <p:cNvSpPr txBox="1"/>
          <p:nvPr/>
        </p:nvSpPr>
        <p:spPr>
          <a:xfrm>
            <a:off x="4769735" y="1015995"/>
            <a:ext cx="7417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Estimating Z2 reliability using high-fidelity </a:t>
            </a:r>
            <a:r>
              <a:rPr lang="en-US" sz="2000" b="1" dirty="0"/>
              <a:t>MC simulation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7AAC9077-4147-9244-B940-5DD1E78B962C}"/>
              </a:ext>
            </a:extLst>
          </p:cNvPr>
          <p:cNvSpPr/>
          <p:nvPr/>
        </p:nvSpPr>
        <p:spPr>
          <a:xfrm>
            <a:off x="802586" y="4619542"/>
            <a:ext cx="3050894" cy="1978028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8EF466D-670B-1F4F-9F65-DD6E4123E9C5}"/>
              </a:ext>
            </a:extLst>
          </p:cNvPr>
          <p:cNvSpPr txBox="1"/>
          <p:nvPr/>
        </p:nvSpPr>
        <p:spPr>
          <a:xfrm>
            <a:off x="1532780" y="4583009"/>
            <a:ext cx="175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/>
              <a:t>Load Parameters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EEBA90D-E83A-784D-A074-E28C6BE5D837}"/>
              </a:ext>
            </a:extLst>
          </p:cNvPr>
          <p:cNvGrpSpPr/>
          <p:nvPr/>
        </p:nvGrpSpPr>
        <p:grpSpPr>
          <a:xfrm>
            <a:off x="5143399" y="2657490"/>
            <a:ext cx="2208478" cy="1234578"/>
            <a:chOff x="3703178" y="3709955"/>
            <a:chExt cx="2208478" cy="1234578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7F8D852-58E3-8241-9BEE-C1770BD60C89}"/>
                </a:ext>
              </a:extLst>
            </p:cNvPr>
            <p:cNvSpPr/>
            <p:nvPr/>
          </p:nvSpPr>
          <p:spPr>
            <a:xfrm>
              <a:off x="3938317" y="3737375"/>
              <a:ext cx="1727627" cy="1207158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85B6BB1-A4EA-F247-834C-9444ED20BEFC}"/>
                </a:ext>
              </a:extLst>
            </p:cNvPr>
            <p:cNvSpPr txBox="1"/>
            <p:nvPr/>
          </p:nvSpPr>
          <p:spPr>
            <a:xfrm>
              <a:off x="3703178" y="3709955"/>
              <a:ext cx="22084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Z2 Suit Model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E3CA4423-9D7D-B04A-8A42-3E69DB13F4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15"/>
          <a:stretch/>
        </p:blipFill>
        <p:spPr>
          <a:xfrm>
            <a:off x="5399133" y="2979727"/>
            <a:ext cx="1689140" cy="88889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3059D3B-2112-1240-B0D5-73CB44106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Uncertainty Propagation Results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A5679C-51D6-944C-9935-9EE9F2326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" y="1856232"/>
            <a:ext cx="1827480" cy="1371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6800C7-D5E3-9F41-BC27-9E15CBEB6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152" y="1856232"/>
            <a:ext cx="1828800" cy="13725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37AB7A3-345E-5A40-BE89-F9B6BFF00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608" y="3136392"/>
            <a:ext cx="1828800" cy="13725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AD4F5E-7CFE-7941-B166-94D55E950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8976" y="1944808"/>
            <a:ext cx="4020453" cy="3017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D84F0E-D310-4540-B861-45D3DEF8F0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136" y="4850892"/>
            <a:ext cx="2286000" cy="17157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48D3A5-4FDA-3340-BAE3-422CAA1FB13E}"/>
              </a:ext>
            </a:extLst>
          </p:cNvPr>
          <p:cNvSpPr txBox="1"/>
          <p:nvPr/>
        </p:nvSpPr>
        <p:spPr>
          <a:xfrm rot="16200000">
            <a:off x="966106" y="2539251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Nominal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7DD274-28C2-9D43-A118-39386403ABA3}"/>
              </a:ext>
            </a:extLst>
          </p:cNvPr>
          <p:cNvSpPr txBox="1"/>
          <p:nvPr/>
        </p:nvSpPr>
        <p:spPr>
          <a:xfrm rot="16200000">
            <a:off x="2071898" y="3839955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Nominal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BD6528-CBBE-F44D-8F65-BB5DA32BA8BF}"/>
              </a:ext>
            </a:extLst>
          </p:cNvPr>
          <p:cNvSpPr txBox="1"/>
          <p:nvPr/>
        </p:nvSpPr>
        <p:spPr>
          <a:xfrm rot="16200000">
            <a:off x="3004925" y="2540151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Nominal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544CAC-DDC8-7945-A744-585DB1879EF7}"/>
              </a:ext>
            </a:extLst>
          </p:cNvPr>
          <p:cNvSpPr txBox="1"/>
          <p:nvPr/>
        </p:nvSpPr>
        <p:spPr>
          <a:xfrm rot="16200000">
            <a:off x="2224519" y="5753550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Nominal</a:t>
            </a:r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9FCF1E08-783A-6247-B844-04D992AC0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500347"/>
              </p:ext>
            </p:extLst>
          </p:nvPr>
        </p:nvGraphicFramePr>
        <p:xfrm>
          <a:off x="5532105" y="5269548"/>
          <a:ext cx="2981658" cy="13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645">
                  <a:extLst>
                    <a:ext uri="{9D8B030D-6E8A-4147-A177-3AD203B41FA5}">
                      <a16:colId xmlns:a16="http://schemas.microsoft.com/office/drawing/2014/main" val="2550277015"/>
                    </a:ext>
                  </a:extLst>
                </a:gridCol>
                <a:gridCol w="1243013">
                  <a:extLst>
                    <a:ext uri="{9D8B030D-6E8A-4147-A177-3AD203B41FA5}">
                      <a16:colId xmlns:a16="http://schemas.microsoft.com/office/drawing/2014/main" val="1702627771"/>
                    </a:ext>
                  </a:extLst>
                </a:gridCol>
              </a:tblGrid>
              <a:tr h="332012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High-fidelity MC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986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Reliability (</a:t>
                      </a:r>
                      <a:r>
                        <a:rPr lang="en-US" b="1" dirty="0" err="1"/>
                        <a:t>PnIF</a:t>
                      </a:r>
                      <a:r>
                        <a:rPr lang="en-US" b="1" dirty="0"/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0.9932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4947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# FEM evals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2500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272534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9ADF4E25-ED85-244B-81F9-A5B90F651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501329"/>
              </p:ext>
            </p:extLst>
          </p:nvPr>
        </p:nvGraphicFramePr>
        <p:xfrm>
          <a:off x="5378538" y="7796087"/>
          <a:ext cx="5612833" cy="13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645">
                  <a:extLst>
                    <a:ext uri="{9D8B030D-6E8A-4147-A177-3AD203B41FA5}">
                      <a16:colId xmlns:a16="http://schemas.microsoft.com/office/drawing/2014/main" val="2550277015"/>
                    </a:ext>
                  </a:extLst>
                </a:gridCol>
                <a:gridCol w="1243013">
                  <a:extLst>
                    <a:ext uri="{9D8B030D-6E8A-4147-A177-3AD203B41FA5}">
                      <a16:colId xmlns:a16="http://schemas.microsoft.com/office/drawing/2014/main" val="1702627771"/>
                    </a:ext>
                  </a:extLst>
                </a:gridCol>
                <a:gridCol w="1300162">
                  <a:extLst>
                    <a:ext uri="{9D8B030D-6E8A-4147-A177-3AD203B41FA5}">
                      <a16:colId xmlns:a16="http://schemas.microsoft.com/office/drawing/2014/main" val="3059819756"/>
                    </a:ext>
                  </a:extLst>
                </a:gridCol>
                <a:gridCol w="1331013">
                  <a:extLst>
                    <a:ext uri="{9D8B030D-6E8A-4147-A177-3AD203B41FA5}">
                      <a16:colId xmlns:a16="http://schemas.microsoft.com/office/drawing/2014/main" val="3977881044"/>
                    </a:ext>
                  </a:extLst>
                </a:gridCol>
              </a:tblGrid>
              <a:tr h="332012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High-fidelity MC</a:t>
                      </a: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Multifidelity</a:t>
                      </a:r>
                      <a:r>
                        <a:rPr lang="en-US" sz="1600" dirty="0"/>
                        <a:t> IS</a:t>
                      </a: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Low-fidelity MC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986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Reliability (</a:t>
                      </a:r>
                      <a:r>
                        <a:rPr lang="en-US" b="1" dirty="0" err="1"/>
                        <a:t>PnIF</a:t>
                      </a:r>
                      <a:r>
                        <a:rPr lang="en-US" b="1" dirty="0"/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0.9915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0.9852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4947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# FEM evals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2500</a:t>
                      </a: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450</a:t>
                      </a: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272534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1B02AD3D-9504-8E46-9FAA-A35C3C3CE0FE}"/>
              </a:ext>
            </a:extLst>
          </p:cNvPr>
          <p:cNvSpPr txBox="1"/>
          <p:nvPr/>
        </p:nvSpPr>
        <p:spPr>
          <a:xfrm rot="16200000">
            <a:off x="9639627" y="2974411"/>
            <a:ext cx="1260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Failure Threshold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BE4B714-28D7-F34A-A45A-0B1361F2FA85}"/>
              </a:ext>
            </a:extLst>
          </p:cNvPr>
          <p:cNvSpPr txBox="1"/>
          <p:nvPr/>
        </p:nvSpPr>
        <p:spPr>
          <a:xfrm>
            <a:off x="9056070" y="1676558"/>
            <a:ext cx="2062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Output Distribution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41FB291-AFF7-B143-9458-823F4C6B1E1C}"/>
              </a:ext>
            </a:extLst>
          </p:cNvPr>
          <p:cNvSpPr txBox="1"/>
          <p:nvPr/>
        </p:nvSpPr>
        <p:spPr>
          <a:xfrm>
            <a:off x="6178438" y="4960510"/>
            <a:ext cx="1809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Reliability Estimate</a:t>
            </a:r>
          </a:p>
        </p:txBody>
      </p:sp>
    </p:spTree>
    <p:extLst>
      <p:ext uri="{BB962C8B-B14F-4D97-AF65-F5344CB8AC3E}">
        <p14:creationId xmlns:p14="http://schemas.microsoft.com/office/powerpoint/2010/main" val="3832974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C0E2D9C0-F03C-5640-99D5-9D81ACD0C930}"/>
              </a:ext>
            </a:extLst>
          </p:cNvPr>
          <p:cNvSpPr txBox="1"/>
          <p:nvPr/>
        </p:nvSpPr>
        <p:spPr>
          <a:xfrm>
            <a:off x="1495562" y="1188941"/>
            <a:ext cx="1979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Input Distributions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BBAC0E79-CE12-034B-B414-C8FA0A298374}"/>
              </a:ext>
            </a:extLst>
          </p:cNvPr>
          <p:cNvSpPr/>
          <p:nvPr/>
        </p:nvSpPr>
        <p:spPr>
          <a:xfrm>
            <a:off x="231483" y="1578836"/>
            <a:ext cx="4224403" cy="294823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599A379-EE84-F343-9A9B-5BCBAF92E46A}"/>
              </a:ext>
            </a:extLst>
          </p:cNvPr>
          <p:cNvSpPr txBox="1"/>
          <p:nvPr/>
        </p:nvSpPr>
        <p:spPr>
          <a:xfrm>
            <a:off x="1422992" y="1537294"/>
            <a:ext cx="2139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/>
              <a:t>Material Parameters</a:t>
            </a:r>
          </a:p>
        </p:txBody>
      </p:sp>
      <p:sp>
        <p:nvSpPr>
          <p:cNvPr id="72" name="Freeform 71"/>
          <p:cNvSpPr/>
          <p:nvPr/>
        </p:nvSpPr>
        <p:spPr>
          <a:xfrm>
            <a:off x="4449695" y="2771896"/>
            <a:ext cx="640080" cy="475488"/>
          </a:xfrm>
          <a:custGeom>
            <a:avLst/>
            <a:gdLst>
              <a:gd name="connsiteX0" fmla="*/ 640080 w 640080"/>
              <a:gd name="connsiteY0" fmla="*/ 475488 h 508394"/>
              <a:gd name="connsiteX1" fmla="*/ 402336 w 640080"/>
              <a:gd name="connsiteY1" fmla="*/ 469392 h 508394"/>
              <a:gd name="connsiteX2" fmla="*/ 316992 w 640080"/>
              <a:gd name="connsiteY2" fmla="*/ 85344 h 508394"/>
              <a:gd name="connsiteX3" fmla="*/ 0 w 640080"/>
              <a:gd name="connsiteY3" fmla="*/ 0 h 508394"/>
              <a:gd name="connsiteX0" fmla="*/ 640080 w 640080"/>
              <a:gd name="connsiteY0" fmla="*/ 475488 h 498292"/>
              <a:gd name="connsiteX1" fmla="*/ 402336 w 640080"/>
              <a:gd name="connsiteY1" fmla="*/ 469392 h 498292"/>
              <a:gd name="connsiteX2" fmla="*/ 316992 w 640080"/>
              <a:gd name="connsiteY2" fmla="*/ 85344 h 498292"/>
              <a:gd name="connsiteX3" fmla="*/ 0 w 640080"/>
              <a:gd name="connsiteY3" fmla="*/ 0 h 498292"/>
              <a:gd name="connsiteX0" fmla="*/ 640080 w 640080"/>
              <a:gd name="connsiteY0" fmla="*/ 475488 h 485773"/>
              <a:gd name="connsiteX1" fmla="*/ 341376 w 640080"/>
              <a:gd name="connsiteY1" fmla="*/ 451104 h 485773"/>
              <a:gd name="connsiteX2" fmla="*/ 316992 w 640080"/>
              <a:gd name="connsiteY2" fmla="*/ 85344 h 485773"/>
              <a:gd name="connsiteX3" fmla="*/ 0 w 640080"/>
              <a:gd name="connsiteY3" fmla="*/ 0 h 485773"/>
              <a:gd name="connsiteX0" fmla="*/ 640080 w 640080"/>
              <a:gd name="connsiteY0" fmla="*/ 475488 h 485773"/>
              <a:gd name="connsiteX1" fmla="*/ 341376 w 640080"/>
              <a:gd name="connsiteY1" fmla="*/ 451104 h 485773"/>
              <a:gd name="connsiteX2" fmla="*/ 316992 w 640080"/>
              <a:gd name="connsiteY2" fmla="*/ 85344 h 485773"/>
              <a:gd name="connsiteX3" fmla="*/ 0 w 640080"/>
              <a:gd name="connsiteY3" fmla="*/ 0 h 485773"/>
              <a:gd name="connsiteX0" fmla="*/ 640080 w 640080"/>
              <a:gd name="connsiteY0" fmla="*/ 475488 h 475488"/>
              <a:gd name="connsiteX1" fmla="*/ 286512 w 640080"/>
              <a:gd name="connsiteY1" fmla="*/ 426720 h 475488"/>
              <a:gd name="connsiteX2" fmla="*/ 316992 w 640080"/>
              <a:gd name="connsiteY2" fmla="*/ 85344 h 475488"/>
              <a:gd name="connsiteX3" fmla="*/ 0 w 640080"/>
              <a:gd name="connsiteY3" fmla="*/ 0 h 47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080" h="475488">
                <a:moveTo>
                  <a:pt x="640080" y="475488"/>
                </a:moveTo>
                <a:cubicBezTo>
                  <a:pt x="426212" y="468376"/>
                  <a:pt x="340360" y="491744"/>
                  <a:pt x="286512" y="426720"/>
                </a:cubicBezTo>
                <a:cubicBezTo>
                  <a:pt x="232664" y="361696"/>
                  <a:pt x="364744" y="156464"/>
                  <a:pt x="316992" y="85344"/>
                </a:cubicBezTo>
                <a:cubicBezTo>
                  <a:pt x="269240" y="14224"/>
                  <a:pt x="124968" y="3556"/>
                  <a:pt x="0" y="0"/>
                </a:cubicBezTo>
              </a:path>
            </a:pathLst>
          </a:custGeom>
          <a:noFill/>
          <a:ln w="28575"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/>
          <p:cNvSpPr/>
          <p:nvPr/>
        </p:nvSpPr>
        <p:spPr>
          <a:xfrm rot="343777">
            <a:off x="4154915" y="3550563"/>
            <a:ext cx="843809" cy="1946284"/>
          </a:xfrm>
          <a:custGeom>
            <a:avLst/>
            <a:gdLst>
              <a:gd name="connsiteX0" fmla="*/ 847344 w 847344"/>
              <a:gd name="connsiteY0" fmla="*/ 8394 h 1337322"/>
              <a:gd name="connsiteX1" fmla="*/ 536448 w 847344"/>
              <a:gd name="connsiteY1" fmla="*/ 14490 h 1337322"/>
              <a:gd name="connsiteX2" fmla="*/ 292608 w 847344"/>
              <a:gd name="connsiteY2" fmla="*/ 142506 h 1337322"/>
              <a:gd name="connsiteX3" fmla="*/ 646176 w 847344"/>
              <a:gd name="connsiteY3" fmla="*/ 1117866 h 1337322"/>
              <a:gd name="connsiteX4" fmla="*/ 0 w 847344"/>
              <a:gd name="connsiteY4" fmla="*/ 1337322 h 1337322"/>
              <a:gd name="connsiteX0" fmla="*/ 847344 w 847344"/>
              <a:gd name="connsiteY0" fmla="*/ 0 h 1328928"/>
              <a:gd name="connsiteX1" fmla="*/ 292608 w 847344"/>
              <a:gd name="connsiteY1" fmla="*/ 134112 h 1328928"/>
              <a:gd name="connsiteX2" fmla="*/ 646176 w 847344"/>
              <a:gd name="connsiteY2" fmla="*/ 1109472 h 1328928"/>
              <a:gd name="connsiteX3" fmla="*/ 0 w 847344"/>
              <a:gd name="connsiteY3" fmla="*/ 1328928 h 1328928"/>
              <a:gd name="connsiteX0" fmla="*/ 847344 w 847344"/>
              <a:gd name="connsiteY0" fmla="*/ 7513 h 1336441"/>
              <a:gd name="connsiteX1" fmla="*/ 292608 w 847344"/>
              <a:gd name="connsiteY1" fmla="*/ 141625 h 1336441"/>
              <a:gd name="connsiteX2" fmla="*/ 646176 w 847344"/>
              <a:gd name="connsiteY2" fmla="*/ 1116985 h 1336441"/>
              <a:gd name="connsiteX3" fmla="*/ 0 w 847344"/>
              <a:gd name="connsiteY3" fmla="*/ 1336441 h 1336441"/>
              <a:gd name="connsiteX0" fmla="*/ 623824 w 650311"/>
              <a:gd name="connsiteY0" fmla="*/ 20 h 1664228"/>
              <a:gd name="connsiteX1" fmla="*/ 292608 w 650311"/>
              <a:gd name="connsiteY1" fmla="*/ 469412 h 1664228"/>
              <a:gd name="connsiteX2" fmla="*/ 646176 w 650311"/>
              <a:gd name="connsiteY2" fmla="*/ 1444772 h 1664228"/>
              <a:gd name="connsiteX3" fmla="*/ 0 w 650311"/>
              <a:gd name="connsiteY3" fmla="*/ 1664228 h 1664228"/>
              <a:gd name="connsiteX0" fmla="*/ 623824 w 649047"/>
              <a:gd name="connsiteY0" fmla="*/ 29 h 1664237"/>
              <a:gd name="connsiteX1" fmla="*/ 251968 w 649047"/>
              <a:gd name="connsiteY1" fmla="*/ 398301 h 1664237"/>
              <a:gd name="connsiteX2" fmla="*/ 646176 w 649047"/>
              <a:gd name="connsiteY2" fmla="*/ 1444781 h 1664237"/>
              <a:gd name="connsiteX3" fmla="*/ 0 w 649047"/>
              <a:gd name="connsiteY3" fmla="*/ 1664237 h 1664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9047" h="1664237">
                <a:moveTo>
                  <a:pt x="623824" y="29"/>
                </a:moveTo>
                <a:cubicBezTo>
                  <a:pt x="313182" y="-2511"/>
                  <a:pt x="248243" y="157509"/>
                  <a:pt x="251968" y="398301"/>
                </a:cubicBezTo>
                <a:cubicBezTo>
                  <a:pt x="255693" y="639093"/>
                  <a:pt x="688171" y="1233792"/>
                  <a:pt x="646176" y="1444781"/>
                </a:cubicBezTo>
                <a:cubicBezTo>
                  <a:pt x="604181" y="1655770"/>
                  <a:pt x="298704" y="1654077"/>
                  <a:pt x="0" y="1664237"/>
                </a:cubicBezTo>
              </a:path>
            </a:pathLst>
          </a:custGeom>
          <a:noFill/>
          <a:ln w="28575"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ight Arrow 73">
            <a:extLst>
              <a:ext uri="{FF2B5EF4-FFF2-40B4-BE49-F238E27FC236}">
                <a16:creationId xmlns:a16="http://schemas.microsoft.com/office/drawing/2014/main" id="{AD55C59D-6C0E-3048-8BA5-19C8062BEB49}"/>
              </a:ext>
            </a:extLst>
          </p:cNvPr>
          <p:cNvSpPr/>
          <p:nvPr/>
        </p:nvSpPr>
        <p:spPr>
          <a:xfrm>
            <a:off x="7248384" y="3125298"/>
            <a:ext cx="462868" cy="457164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9C3310-CB60-624A-8B28-C317430E7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8880" y="6347969"/>
            <a:ext cx="2743200" cy="365125"/>
          </a:xfrm>
        </p:spPr>
        <p:txBody>
          <a:bodyPr/>
          <a:lstStyle/>
          <a:p>
            <a:fld id="{AC27D473-F236-9644-BD31-908F1D01D613}" type="slidenum">
              <a:rPr lang="en-US" smtClean="0"/>
              <a:t>19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E6097F-282E-6049-9D29-E000701753EA}"/>
              </a:ext>
            </a:extLst>
          </p:cNvPr>
          <p:cNvSpPr txBox="1"/>
          <p:nvPr/>
        </p:nvSpPr>
        <p:spPr>
          <a:xfrm rot="16200000">
            <a:off x="10481357" y="3289999"/>
            <a:ext cx="1260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Failure Threshold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7AAC9077-4147-9244-B940-5DD1E78B962C}"/>
              </a:ext>
            </a:extLst>
          </p:cNvPr>
          <p:cNvSpPr/>
          <p:nvPr/>
        </p:nvSpPr>
        <p:spPr>
          <a:xfrm>
            <a:off x="802586" y="4619542"/>
            <a:ext cx="3050894" cy="1978028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8EF466D-670B-1F4F-9F65-DD6E4123E9C5}"/>
              </a:ext>
            </a:extLst>
          </p:cNvPr>
          <p:cNvSpPr txBox="1"/>
          <p:nvPr/>
        </p:nvSpPr>
        <p:spPr>
          <a:xfrm>
            <a:off x="1532780" y="4583009"/>
            <a:ext cx="175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/>
              <a:t>Load Parameters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EEBA90D-E83A-784D-A074-E28C6BE5D837}"/>
              </a:ext>
            </a:extLst>
          </p:cNvPr>
          <p:cNvGrpSpPr/>
          <p:nvPr/>
        </p:nvGrpSpPr>
        <p:grpSpPr>
          <a:xfrm>
            <a:off x="5143399" y="2657490"/>
            <a:ext cx="2208478" cy="1234578"/>
            <a:chOff x="3703178" y="3709955"/>
            <a:chExt cx="2208478" cy="1234578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7F8D852-58E3-8241-9BEE-C1770BD60C89}"/>
                </a:ext>
              </a:extLst>
            </p:cNvPr>
            <p:cNvSpPr/>
            <p:nvPr/>
          </p:nvSpPr>
          <p:spPr>
            <a:xfrm>
              <a:off x="3938317" y="3737375"/>
              <a:ext cx="1727627" cy="1207158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85B6BB1-A4EA-F247-834C-9444ED20BEFC}"/>
                </a:ext>
              </a:extLst>
            </p:cNvPr>
            <p:cNvSpPr txBox="1"/>
            <p:nvPr/>
          </p:nvSpPr>
          <p:spPr>
            <a:xfrm>
              <a:off x="3703178" y="3709955"/>
              <a:ext cx="22084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Z2 Suit Model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E3CA4423-9D7D-B04A-8A42-3E69DB13F4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15"/>
          <a:stretch/>
        </p:blipFill>
        <p:spPr>
          <a:xfrm>
            <a:off x="5399133" y="2979727"/>
            <a:ext cx="1689140" cy="88889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3059D3B-2112-1240-B0D5-73CB44106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Uncertainty Propagation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68D474-5EA6-954C-8A49-BE4FB3A6B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" y="1856232"/>
            <a:ext cx="1827479" cy="1371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505565-CE25-074B-AAB8-9BA94D8B1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152" y="1856232"/>
            <a:ext cx="1827479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9C7E7C-CC6D-6546-AC04-6483623E3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608" y="3136392"/>
            <a:ext cx="1827480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91C983-8409-9A4A-9940-6CB91614C9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0688" y="1940808"/>
            <a:ext cx="4023360" cy="301970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B1A9EC8-3B41-6C42-A216-3E58FC97FD50}"/>
              </a:ext>
            </a:extLst>
          </p:cNvPr>
          <p:cNvSpPr txBox="1"/>
          <p:nvPr/>
        </p:nvSpPr>
        <p:spPr>
          <a:xfrm rot="16200000">
            <a:off x="9639627" y="2974411"/>
            <a:ext cx="1260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Failure Threshold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563F34-92E9-0B46-885D-840BF4719D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136" y="4850892"/>
            <a:ext cx="2286000" cy="171574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D59950C-CDB4-594B-B5AE-0674BF0E854D}"/>
              </a:ext>
            </a:extLst>
          </p:cNvPr>
          <p:cNvSpPr txBox="1"/>
          <p:nvPr/>
        </p:nvSpPr>
        <p:spPr>
          <a:xfrm rot="16200000">
            <a:off x="966106" y="2539251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Nominal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1B8E434-1431-5749-A0B8-7ABA25BFE248}"/>
              </a:ext>
            </a:extLst>
          </p:cNvPr>
          <p:cNvSpPr txBox="1"/>
          <p:nvPr/>
        </p:nvSpPr>
        <p:spPr>
          <a:xfrm rot="16200000">
            <a:off x="2071898" y="3839955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Nominal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C037DF1-15C4-D743-AD80-E1719830D271}"/>
              </a:ext>
            </a:extLst>
          </p:cNvPr>
          <p:cNvSpPr txBox="1"/>
          <p:nvPr/>
        </p:nvSpPr>
        <p:spPr>
          <a:xfrm rot="16200000">
            <a:off x="3004925" y="2540151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Nominal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0C00EC-8B2F-9F40-9B74-BE8377FC9902}"/>
              </a:ext>
            </a:extLst>
          </p:cNvPr>
          <p:cNvSpPr txBox="1"/>
          <p:nvPr/>
        </p:nvSpPr>
        <p:spPr>
          <a:xfrm rot="16200000">
            <a:off x="2224519" y="5753550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Nominal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D7E93DD-6034-C449-8C2B-A55DE6D3A7B4}"/>
              </a:ext>
            </a:extLst>
          </p:cNvPr>
          <p:cNvSpPr txBox="1"/>
          <p:nvPr/>
        </p:nvSpPr>
        <p:spPr>
          <a:xfrm>
            <a:off x="4769735" y="1015995"/>
            <a:ext cx="5361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Estimating Z2 reliability using </a:t>
            </a:r>
            <a:r>
              <a:rPr lang="en-US" sz="2000" b="1" dirty="0"/>
              <a:t>MFIS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129C1A-88F1-D042-8367-64286B463973}"/>
              </a:ext>
            </a:extLst>
          </p:cNvPr>
          <p:cNvSpPr txBox="1"/>
          <p:nvPr/>
        </p:nvSpPr>
        <p:spPr>
          <a:xfrm>
            <a:off x="9056070" y="1676558"/>
            <a:ext cx="2062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Output Distribution</a:t>
            </a:r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E0E396C5-EEE5-3646-A7A3-E182A572B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55628"/>
              </p:ext>
            </p:extLst>
          </p:nvPr>
        </p:nvGraphicFramePr>
        <p:xfrm>
          <a:off x="5532105" y="5271462"/>
          <a:ext cx="5612833" cy="13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645">
                  <a:extLst>
                    <a:ext uri="{9D8B030D-6E8A-4147-A177-3AD203B41FA5}">
                      <a16:colId xmlns:a16="http://schemas.microsoft.com/office/drawing/2014/main" val="2550277015"/>
                    </a:ext>
                  </a:extLst>
                </a:gridCol>
                <a:gridCol w="1243013">
                  <a:extLst>
                    <a:ext uri="{9D8B030D-6E8A-4147-A177-3AD203B41FA5}">
                      <a16:colId xmlns:a16="http://schemas.microsoft.com/office/drawing/2014/main" val="1702627771"/>
                    </a:ext>
                  </a:extLst>
                </a:gridCol>
                <a:gridCol w="1300162">
                  <a:extLst>
                    <a:ext uri="{9D8B030D-6E8A-4147-A177-3AD203B41FA5}">
                      <a16:colId xmlns:a16="http://schemas.microsoft.com/office/drawing/2014/main" val="3059819756"/>
                    </a:ext>
                  </a:extLst>
                </a:gridCol>
                <a:gridCol w="1331013">
                  <a:extLst>
                    <a:ext uri="{9D8B030D-6E8A-4147-A177-3AD203B41FA5}">
                      <a16:colId xmlns:a16="http://schemas.microsoft.com/office/drawing/2014/main" val="3977881044"/>
                    </a:ext>
                  </a:extLst>
                </a:gridCol>
              </a:tblGrid>
              <a:tr h="332012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High-fidelity MC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MFIS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Low-fidelity MC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986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Reliability (</a:t>
                      </a:r>
                      <a:r>
                        <a:rPr lang="en-US" b="1" dirty="0" err="1"/>
                        <a:t>PnIF</a:t>
                      </a:r>
                      <a:r>
                        <a:rPr lang="en-US" b="1" dirty="0"/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0.9932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0.9930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0.9852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4947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# FEM evals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2500</a:t>
                      </a: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450</a:t>
                      </a: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27253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E253523D-6776-4847-9A0B-13FB86430B53}"/>
              </a:ext>
            </a:extLst>
          </p:cNvPr>
          <p:cNvSpPr txBox="1"/>
          <p:nvPr/>
        </p:nvSpPr>
        <p:spPr>
          <a:xfrm>
            <a:off x="7550049" y="4960510"/>
            <a:ext cx="1891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Reliability Estimates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BDB19E-4F4F-6A49-8E79-E4C337ED4863}"/>
              </a:ext>
            </a:extLst>
          </p:cNvPr>
          <p:cNvSpPr txBox="1"/>
          <p:nvPr/>
        </p:nvSpPr>
        <p:spPr>
          <a:xfrm>
            <a:off x="5271744" y="1350637"/>
            <a:ext cx="44746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1600" dirty="0"/>
              <a:t>Biasing failure rate: 6.4%; MC failure rate: 0.68%</a:t>
            </a:r>
          </a:p>
        </p:txBody>
      </p:sp>
    </p:spTree>
    <p:extLst>
      <p:ext uri="{BB962C8B-B14F-4D97-AF65-F5344CB8AC3E}">
        <p14:creationId xmlns:p14="http://schemas.microsoft.com/office/powerpoint/2010/main" val="1615540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3627D-6EEF-2448-AE6F-E3EC9D848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5981"/>
            <a:ext cx="10849304" cy="4578296"/>
          </a:xfrm>
        </p:spPr>
        <p:txBody>
          <a:bodyPr>
            <a:normAutofit/>
          </a:bodyPr>
          <a:lstStyle/>
          <a:p>
            <a:r>
              <a:rPr lang="en-US" dirty="0"/>
              <a:t>Demonstrated UQ workflow for assessing reliability of Z-2 spacesuit:</a:t>
            </a:r>
          </a:p>
          <a:p>
            <a:pPr lvl="1"/>
            <a:r>
              <a:rPr lang="en-US" dirty="0"/>
              <a:t>1) Sensitivity analysis, 2) model calibration, 3) uncertainty propagation</a:t>
            </a:r>
          </a:p>
          <a:p>
            <a:pPr lvl="1"/>
            <a:r>
              <a:rPr lang="en-US" dirty="0"/>
              <a:t>Overcame computational burden using high performance computing (with the help of </a:t>
            </a:r>
            <a:r>
              <a:rPr lang="en-US" i="1" dirty="0" err="1"/>
              <a:t>SimTools</a:t>
            </a:r>
            <a:r>
              <a:rPr lang="en-US" dirty="0"/>
              <a:t>), surrogate modeling, and </a:t>
            </a:r>
            <a:r>
              <a:rPr lang="en-US" dirty="0" err="1"/>
              <a:t>multifidelity</a:t>
            </a:r>
            <a:r>
              <a:rPr lang="en-US" dirty="0"/>
              <a:t> methods</a:t>
            </a:r>
          </a:p>
          <a:p>
            <a:pPr lvl="1"/>
            <a:r>
              <a:rPr lang="en-US" dirty="0"/>
              <a:t>Showed that ignoring materials/loads uncertainties can overestimate reliability</a:t>
            </a:r>
          </a:p>
          <a:p>
            <a:r>
              <a:rPr lang="en-US" dirty="0"/>
              <a:t>MFIS was demonstrated to be an efficient alternative to MC simulation for estimating reliability</a:t>
            </a:r>
          </a:p>
          <a:p>
            <a:pPr lvl="1"/>
            <a:r>
              <a:rPr lang="en-US" dirty="0"/>
              <a:t>A biasing distribution constructed using a surrogate model resulted in a 9.5X higher failure rate</a:t>
            </a:r>
          </a:p>
          <a:p>
            <a:pPr lvl="1"/>
            <a:r>
              <a:rPr lang="en-US" dirty="0"/>
              <a:t>Motivated research on surrogate models designed for superior accuracy near failure region (focus of next presentation)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ACDC0-325F-C140-BF70-5DDA1FA30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20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1FF918D-D360-A54E-AB98-5D3007A5F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64470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95F44-1E7A-2746-B2E0-FAEA2FE6A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5364"/>
            <a:ext cx="10515600" cy="1431533"/>
          </a:xfrm>
        </p:spPr>
        <p:txBody>
          <a:bodyPr>
            <a:normAutofit fontScale="92500"/>
          </a:bodyPr>
          <a:lstStyle/>
          <a:p>
            <a:r>
              <a:rPr lang="en-US" dirty="0"/>
              <a:t>The capabilities developed and lesson learned under the presented case study are currently being applied under the </a:t>
            </a:r>
            <a:r>
              <a:rPr lang="en-US" dirty="0" err="1"/>
              <a:t>xEMU</a:t>
            </a:r>
            <a:r>
              <a:rPr lang="en-US" dirty="0"/>
              <a:t> certification effort</a:t>
            </a:r>
          </a:p>
          <a:p>
            <a:r>
              <a:rPr lang="en-US" dirty="0"/>
              <a:t>E.g., soil model calibration for simulating impact on lunar regolith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589ED-79D2-AE49-B4C4-2F1F9AE9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21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C8D9236-7B58-BF41-9140-A1E9C61B6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 – </a:t>
            </a:r>
            <a:r>
              <a:rPr lang="en-US" dirty="0" err="1"/>
              <a:t>xEMU</a:t>
            </a:r>
            <a:r>
              <a:rPr lang="en-US" dirty="0"/>
              <a:t> Certification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14A858-50F6-374E-B1D5-A976EB107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329" y="2872746"/>
            <a:ext cx="3720522" cy="2793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7995C0-A7AC-F14B-9A00-75367A210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35" y="3569206"/>
            <a:ext cx="1885199" cy="2377336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21FDAF2-3DC7-1249-A13B-04AF83EECCF0}"/>
              </a:ext>
            </a:extLst>
          </p:cNvPr>
          <p:cNvSpPr/>
          <p:nvPr/>
        </p:nvSpPr>
        <p:spPr>
          <a:xfrm>
            <a:off x="4209905" y="2712834"/>
            <a:ext cx="1229795" cy="585876"/>
          </a:xfrm>
          <a:prstGeom prst="roundRect">
            <a:avLst/>
          </a:prstGeom>
          <a:solidFill>
            <a:srgbClr val="FF00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Sensitivity Analysis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F24F58C-C00F-444C-9127-46ECB62B05EE}"/>
              </a:ext>
            </a:extLst>
          </p:cNvPr>
          <p:cNvSpPr/>
          <p:nvPr/>
        </p:nvSpPr>
        <p:spPr>
          <a:xfrm>
            <a:off x="5309442" y="3901173"/>
            <a:ext cx="1219800" cy="568880"/>
          </a:xfrm>
          <a:prstGeom prst="roundRect">
            <a:avLst/>
          </a:prstGeom>
          <a:solidFill>
            <a:srgbClr val="FF00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Model Calibration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EC97DC-2FE8-8B4D-8AE8-9D2606C32E87}"/>
              </a:ext>
            </a:extLst>
          </p:cNvPr>
          <p:cNvSpPr/>
          <p:nvPr/>
        </p:nvSpPr>
        <p:spPr>
          <a:xfrm>
            <a:off x="2588846" y="3368716"/>
            <a:ext cx="1314762" cy="674816"/>
          </a:xfrm>
          <a:prstGeom prst="rect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LS-Dyna Penetrometer Model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C6F56D-EE95-B947-98B2-86B86741EB4B}"/>
              </a:ext>
            </a:extLst>
          </p:cNvPr>
          <p:cNvSpPr/>
          <p:nvPr/>
        </p:nvSpPr>
        <p:spPr>
          <a:xfrm>
            <a:off x="6962867" y="3928883"/>
            <a:ext cx="1034907" cy="511890"/>
          </a:xfrm>
          <a:prstGeom prst="rect">
            <a:avLst/>
          </a:prstGeom>
          <a:solidFill>
            <a:srgbClr val="7030A0"/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Calibrated Soil Model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B5F6D7-99BF-BE4E-90EF-F00AAEA8DFD7}"/>
              </a:ext>
            </a:extLst>
          </p:cNvPr>
          <p:cNvSpPr/>
          <p:nvPr/>
        </p:nvSpPr>
        <p:spPr>
          <a:xfrm>
            <a:off x="2594950" y="4384932"/>
            <a:ext cx="1314762" cy="674816"/>
          </a:xfrm>
          <a:prstGeom prst="rect">
            <a:avLst/>
          </a:prstGeom>
          <a:solidFill>
            <a:srgbClr val="00B05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Penetrometer Measurement 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275975-428D-FB45-9E9C-9DFAA08EBF63}"/>
              </a:ext>
            </a:extLst>
          </p:cNvPr>
          <p:cNvSpPr txBox="1"/>
          <p:nvPr/>
        </p:nvSpPr>
        <p:spPr>
          <a:xfrm>
            <a:off x="452545" y="3356611"/>
            <a:ext cx="1885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Apollo mission lunar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CC336E-5D9F-CD42-98C6-B792269B942C}"/>
              </a:ext>
            </a:extLst>
          </p:cNvPr>
          <p:cNvSpPr txBox="1"/>
          <p:nvPr/>
        </p:nvSpPr>
        <p:spPr>
          <a:xfrm>
            <a:off x="5829477" y="2537719"/>
            <a:ext cx="1075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Most Influential Soil Model Parameters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7E71AC84-B145-1E4F-9C67-98AC0CF90F77}"/>
              </a:ext>
            </a:extLst>
          </p:cNvPr>
          <p:cNvCxnSpPr>
            <a:cxnSpLocks/>
            <a:stCxn id="9" idx="3"/>
            <a:endCxn id="10" idx="0"/>
          </p:cNvCxnSpPr>
          <p:nvPr/>
        </p:nvCxnSpPr>
        <p:spPr>
          <a:xfrm>
            <a:off x="5439700" y="3005772"/>
            <a:ext cx="479642" cy="895401"/>
          </a:xfrm>
          <a:prstGeom prst="bentConnector2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17B9F2A1-3476-3D44-BAE8-9D2965B9AE77}"/>
              </a:ext>
            </a:extLst>
          </p:cNvPr>
          <p:cNvCxnSpPr>
            <a:cxnSpLocks/>
            <a:stCxn id="11" idx="0"/>
            <a:endCxn id="9" idx="1"/>
          </p:cNvCxnSpPr>
          <p:nvPr/>
        </p:nvCxnSpPr>
        <p:spPr>
          <a:xfrm rot="5400000" flipH="1" flipV="1">
            <a:off x="3546594" y="2705405"/>
            <a:ext cx="362944" cy="963678"/>
          </a:xfrm>
          <a:prstGeom prst="bentConnector2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6DEE9DB5-71F6-EC44-AE12-829D8DDB4C28}"/>
              </a:ext>
            </a:extLst>
          </p:cNvPr>
          <p:cNvCxnSpPr>
            <a:cxnSpLocks/>
            <a:stCxn id="13" idx="3"/>
            <a:endCxn id="10" idx="1"/>
          </p:cNvCxnSpPr>
          <p:nvPr/>
        </p:nvCxnSpPr>
        <p:spPr>
          <a:xfrm flipV="1">
            <a:off x="3909712" y="4185613"/>
            <a:ext cx="1399730" cy="536727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1FE2AAF-4679-9446-B339-265FB332572A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2230421" y="4722340"/>
            <a:ext cx="36452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E3BF4206-C5C1-9748-8E31-83B08EB68F77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>
            <a:off x="3903608" y="3706124"/>
            <a:ext cx="1405834" cy="47948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8E89866-3E51-8F48-98A8-96F81E4842B1}"/>
              </a:ext>
            </a:extLst>
          </p:cNvPr>
          <p:cNvSpPr txBox="1"/>
          <p:nvPr/>
        </p:nvSpPr>
        <p:spPr>
          <a:xfrm>
            <a:off x="9157625" y="2910112"/>
            <a:ext cx="2325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Calibrated soil model vs data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E387E0-47D4-994E-9F20-CA2EE8545325}"/>
              </a:ext>
            </a:extLst>
          </p:cNvPr>
          <p:cNvCxnSpPr>
            <a:stCxn id="10" idx="3"/>
            <a:endCxn id="12" idx="1"/>
          </p:cNvCxnSpPr>
          <p:nvPr/>
        </p:nvCxnSpPr>
        <p:spPr>
          <a:xfrm flipV="1">
            <a:off x="6529242" y="4184828"/>
            <a:ext cx="433625" cy="78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DC5576A-5BD9-CD48-8289-5C5B9BDC47BC}"/>
              </a:ext>
            </a:extLst>
          </p:cNvPr>
          <p:cNvCxnSpPr>
            <a:cxnSpLocks/>
          </p:cNvCxnSpPr>
          <p:nvPr/>
        </p:nvCxnSpPr>
        <p:spPr>
          <a:xfrm flipH="1">
            <a:off x="8008051" y="4198683"/>
            <a:ext cx="36452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941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7DAC7-2654-104A-9241-B71F53CB3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A32CD-313F-C54A-8BE1-0214CFBB5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22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E20F7D-7E62-8048-A544-1EF5EC5E529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316470"/>
            <a:ext cx="10305288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References:</a:t>
            </a:r>
          </a:p>
          <a:p>
            <a:pPr lvl="1"/>
            <a:r>
              <a:rPr lang="en-US" sz="1800" dirty="0"/>
              <a:t>[1] </a:t>
            </a:r>
            <a:r>
              <a:rPr lang="en-US" sz="1800" dirty="0" err="1"/>
              <a:t>Plischke</a:t>
            </a:r>
            <a:r>
              <a:rPr lang="en-US" sz="1800" dirty="0"/>
              <a:t> et al. Global sensitivity measures from given data. 2013.</a:t>
            </a:r>
          </a:p>
          <a:p>
            <a:pPr lvl="1"/>
            <a:r>
              <a:rPr lang="en-US" sz="1800" dirty="0"/>
              <a:t>[2] Kennedy &amp; O’Hagan. Bayesian calibration of computer models. 2001.</a:t>
            </a:r>
          </a:p>
          <a:p>
            <a:pPr lvl="1"/>
            <a:r>
              <a:rPr lang="en-US" sz="1800" dirty="0"/>
              <a:t>[3] </a:t>
            </a:r>
            <a:r>
              <a:rPr lang="en-US" sz="1800" dirty="0" err="1"/>
              <a:t>Peherstorfer</a:t>
            </a:r>
            <a:r>
              <a:rPr lang="en-US" sz="1800" dirty="0"/>
              <a:t> et al. </a:t>
            </a:r>
            <a:r>
              <a:rPr lang="en-US" sz="1800" i="1" dirty="0" err="1"/>
              <a:t>Multifidelity</a:t>
            </a:r>
            <a:r>
              <a:rPr lang="en-US" sz="1800" i="1" dirty="0"/>
              <a:t> importance sampling</a:t>
            </a:r>
            <a:r>
              <a:rPr lang="en-US" sz="1800" dirty="0"/>
              <a:t>. 2015.</a:t>
            </a:r>
          </a:p>
          <a:p>
            <a:pPr lvl="1"/>
            <a:r>
              <a:rPr lang="en-US" sz="1800" dirty="0"/>
              <a:t>[4] Warner et al. Assessing next-gen spacesuit reliability: A probabilistic analysis case study. In review.</a:t>
            </a:r>
          </a:p>
          <a:p>
            <a:r>
              <a:rPr lang="en-US" sz="2400" b="1" dirty="0"/>
              <a:t>Email</a:t>
            </a:r>
            <a:r>
              <a:rPr lang="en-US" sz="2400" dirty="0"/>
              <a:t>: </a:t>
            </a:r>
            <a:r>
              <a:rPr lang="en-US" sz="2400" dirty="0" err="1"/>
              <a:t>james.e.warner@nasa.gov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8837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B1CA95448E8341BAC02D84F836706E" ma:contentTypeVersion="6" ma:contentTypeDescription="Create a new document." ma:contentTypeScope="" ma:versionID="2327688fe12e390352dabca167932040">
  <xsd:schema xmlns:xsd="http://www.w3.org/2001/XMLSchema" xmlns:xs="http://www.w3.org/2001/XMLSchema" xmlns:p="http://schemas.microsoft.com/office/2006/metadata/properties" xmlns:ns1="http://schemas.microsoft.com/sharepoint/v3" xmlns:ns2="1b5a303a-3c2d-46af-894d-5a63675fdf5d" xmlns:ns3="13bd0950-6268-4383-96fe-5fe3a48110ec" targetNamespace="http://schemas.microsoft.com/office/2006/metadata/properties" ma:root="true" ma:fieldsID="e90c3ecbaea61ae9ab22f72bf2f79284" ns1:_="" ns2:_="" ns3:_="">
    <xsd:import namespace="http://schemas.microsoft.com/sharepoint/v3"/>
    <xsd:import namespace="1b5a303a-3c2d-46af-894d-5a63675fdf5d"/>
    <xsd:import namespace="13bd0950-6268-4383-96fe-5fe3a481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a303a-3c2d-46af-894d-5a63675fdf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d0950-6268-4383-96fe-5fe3a481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C5D13AA-4D9B-4D8C-ACD8-BF37CD08D5F2}">
  <ds:schemaRefs>
    <ds:schemaRef ds:uri="13bd0950-6268-4383-96fe-5fe3a48110ec"/>
    <ds:schemaRef ds:uri="1b5a303a-3c2d-46af-894d-5a63675fdf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26EFCB0-BC31-47CE-8B57-D7E97A2B47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65AA4C-0100-47CE-AE5A-B29F07D7E0C4}">
  <ds:schemaRefs>
    <ds:schemaRef ds:uri="http://purl.org/dc/elements/1.1/"/>
    <ds:schemaRef ds:uri="http://schemas.microsoft.com/office/2006/metadata/properties"/>
    <ds:schemaRef ds:uri="http://schemas.microsoft.com/sharepoint/v3"/>
    <ds:schemaRef ds:uri="13bd0950-6268-4383-96fe-5fe3a48110ec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b5a303a-3c2d-46af-894d-5a63675fdf5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2102</Words>
  <Application>Microsoft Macintosh PowerPoint</Application>
  <PresentationFormat>Widescreen</PresentationFormat>
  <Paragraphs>587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Helvetica</vt:lpstr>
      <vt:lpstr>Wingdings</vt:lpstr>
      <vt:lpstr>Office Theme</vt:lpstr>
      <vt:lpstr>Assessing Next-Gen Spacesuit Reliability: A Probabilistic Analysis Case Study at NASA</vt:lpstr>
      <vt:lpstr>Motivation</vt:lpstr>
      <vt:lpstr>Case Study Overview</vt:lpstr>
      <vt:lpstr>Assessing Design Reliability with UQ</vt:lpstr>
      <vt:lpstr>UQ Workflow for Assessing Design Reliability</vt:lpstr>
      <vt:lpstr>UQ Workflow for Assessing Design Reliability</vt:lpstr>
      <vt:lpstr>UQ Workflow for Assessing Design Reliability</vt:lpstr>
      <vt:lpstr>Multifidelity UQ Methods</vt:lpstr>
      <vt:lpstr>Multifidelity Importance Sampling (MFIS)</vt:lpstr>
      <vt:lpstr>Case Study: Z2 Spacesuit Reliability</vt:lpstr>
      <vt:lpstr>Step 0: Computational Efficiency</vt:lpstr>
      <vt:lpstr>Step 1: Sensitivity Analysis</vt:lpstr>
      <vt:lpstr>Sensitivity Analysis</vt:lpstr>
      <vt:lpstr>Step 2: Material Parameter Calibration</vt:lpstr>
      <vt:lpstr>Material Calibration Results</vt:lpstr>
      <vt:lpstr>Material Calibration Results</vt:lpstr>
      <vt:lpstr>Step 3: Uncertainty Propagation</vt:lpstr>
      <vt:lpstr>Uncertainty Propagation Results</vt:lpstr>
      <vt:lpstr>Uncertainty Propagation Results</vt:lpstr>
      <vt:lpstr>Summary</vt:lpstr>
      <vt:lpstr>Future Work – xEMU Certification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Warner, James E. (LARC-D309)</dc:creator>
  <cp:lastModifiedBy>Warner, James E. (LARC-D309)</cp:lastModifiedBy>
  <cp:revision>311</cp:revision>
  <dcterms:created xsi:type="dcterms:W3CDTF">2020-04-22T20:27:45Z</dcterms:created>
  <dcterms:modified xsi:type="dcterms:W3CDTF">2021-03-31T21:38:44Z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0x0101000DB1CA95448E8341BAC02D84F836706E</vt:lpwstr>
  </property>
</Properties>
</file>