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 id="2147483674" r:id="rId5"/>
  </p:sldMasterIdLst>
  <p:notesMasterIdLst>
    <p:notesMasterId r:id="rId23"/>
  </p:notesMasterIdLst>
  <p:sldIdLst>
    <p:sldId id="260" r:id="rId6"/>
    <p:sldId id="266" r:id="rId7"/>
    <p:sldId id="269" r:id="rId8"/>
    <p:sldId id="270" r:id="rId9"/>
    <p:sldId id="267" r:id="rId10"/>
    <p:sldId id="277" r:id="rId11"/>
    <p:sldId id="276" r:id="rId12"/>
    <p:sldId id="274" r:id="rId13"/>
    <p:sldId id="275" r:id="rId14"/>
    <p:sldId id="278" r:id="rId15"/>
    <p:sldId id="271" r:id="rId16"/>
    <p:sldId id="279" r:id="rId17"/>
    <p:sldId id="283" r:id="rId18"/>
    <p:sldId id="281" r:id="rId19"/>
    <p:sldId id="273" r:id="rId20"/>
    <p:sldId id="282" r:id="rId21"/>
    <p:sldId id="268"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00" autoAdjust="0"/>
    <p:restoredTop sz="94660"/>
  </p:normalViewPr>
  <p:slideViewPr>
    <p:cSldViewPr snapToGrid="0">
      <p:cViewPr varScale="1">
        <p:scale>
          <a:sx n="64" d="100"/>
          <a:sy n="64" d="100"/>
        </p:scale>
        <p:origin x="581" y="62"/>
      </p:cViewPr>
      <p:guideLst/>
    </p:cSldViewPr>
  </p:slideViewPr>
  <p:notesTextViewPr>
    <p:cViewPr>
      <p:scale>
        <a:sx n="1" d="1"/>
        <a:sy n="1" d="1"/>
      </p:scale>
      <p:origin x="0" y="0"/>
    </p:cViewPr>
  </p:notesTextViewPr>
  <p:sorterViewPr>
    <p:cViewPr>
      <p:scale>
        <a:sx n="100" d="100"/>
        <a:sy n="100" d="100"/>
      </p:scale>
      <p:origin x="0" y="-2628"/>
    </p:cViewPr>
  </p:sorterViewPr>
  <p:notesViewPr>
    <p:cSldViewPr snapToGrid="0">
      <p:cViewPr varScale="1">
        <p:scale>
          <a:sx n="50" d="100"/>
          <a:sy n="50" d="100"/>
        </p:scale>
        <p:origin x="2640" y="2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6E41A6-4206-4D4F-8EBB-72FFD8930D53}" type="datetimeFigureOut">
              <a:rPr lang="en-US" smtClean="0"/>
              <a:t>4/7/2021</a:t>
            </a:fld>
            <a:endParaRPr lang="en-US"/>
          </a:p>
        </p:txBody>
      </p:sp>
      <p:sp>
        <p:nvSpPr>
          <p:cNvPr id="4" name="Slide Image Placeholder 3"/>
          <p:cNvSpPr>
            <a:spLocks noGrp="1" noRot="1" noChangeAspect="1"/>
          </p:cNvSpPr>
          <p:nvPr>
            <p:ph type="sldImg" idx="2"/>
          </p:nvPr>
        </p:nvSpPr>
        <p:spPr>
          <a:xfrm>
            <a:off x="685800" y="1143001"/>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1803BE-7FAE-4E70-9875-CD4F69801ECA}" type="slidenum">
              <a:rPr lang="en-US" smtClean="0"/>
              <a:t>‹#›</a:t>
            </a:fld>
            <a:endParaRPr lang="en-US"/>
          </a:p>
        </p:txBody>
      </p:sp>
    </p:spTree>
    <p:extLst>
      <p:ext uri="{BB962C8B-B14F-4D97-AF65-F5344CB8AC3E}">
        <p14:creationId xmlns:p14="http://schemas.microsoft.com/office/powerpoint/2010/main" val="14990208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41803BE-7FAE-4E70-9875-CD4F69801ECA}" type="slidenum">
              <a:rPr lang="en-US" smtClean="0"/>
              <a:t>2</a:t>
            </a:fld>
            <a:endParaRPr lang="en-US"/>
          </a:p>
        </p:txBody>
      </p:sp>
    </p:spTree>
    <p:extLst>
      <p:ext uri="{BB962C8B-B14F-4D97-AF65-F5344CB8AC3E}">
        <p14:creationId xmlns:p14="http://schemas.microsoft.com/office/powerpoint/2010/main" val="12523602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A7CF82-33B0-4DB1-8402-C74595F23944}" type="slidenum">
              <a:rPr kumimoji="0" lang="en-US" alt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433"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dist="35921" dir="2700000" algn="ctr" rotWithShape="0">
                    <a:srgbClr val="808080"/>
                  </a:outerShdw>
                </a:effectLst>
              </a14:hiddenEffects>
            </a:ext>
          </a:extLst>
        </p:spPr>
      </p:sp>
      <p:sp>
        <p:nvSpPr>
          <p:cNvPr id="18434"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3465A4"/>
                </a:solidFill>
                <a:round/>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wrap="none" anchor="ct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i="1" u="none" kern="1200" dirty="0">
              <a:solidFill>
                <a:schemeClr val="tx1"/>
              </a:solidFill>
              <a:effectLst/>
              <a:latin typeface="+mn-lt"/>
              <a:ea typeface="+mn-ea"/>
              <a:cs typeface="+mn-cs"/>
            </a:endParaRPr>
          </a:p>
          <a:p>
            <a:endParaRPr lang="en-US" altLang="en-US" dirty="0"/>
          </a:p>
          <a:p>
            <a:endParaRPr lang="en-US" altLang="en-US" dirty="0"/>
          </a:p>
        </p:txBody>
      </p:sp>
    </p:spTree>
    <p:extLst>
      <p:ext uri="{BB962C8B-B14F-4D97-AF65-F5344CB8AC3E}">
        <p14:creationId xmlns:p14="http://schemas.microsoft.com/office/powerpoint/2010/main" val="26237707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68" descr="Background.jpg"/>
          <p:cNvPicPr>
            <a:picLocks noChangeAspect="1"/>
          </p:cNvPicPr>
          <p:nvPr/>
        </p:nvPicPr>
        <p:blipFill>
          <a:blip r:embed="rId2" cstate="print"/>
          <a:srcRect/>
          <a:stretch>
            <a:fillRect/>
          </a:stretch>
        </p:blipFill>
        <p:spPr bwMode="auto">
          <a:xfrm>
            <a:off x="-19051" y="0"/>
            <a:ext cx="12211051" cy="7203282"/>
          </a:xfrm>
          <a:prstGeom prst="rect">
            <a:avLst/>
          </a:prstGeom>
          <a:noFill/>
          <a:ln w="9525">
            <a:solidFill>
              <a:schemeClr val="tx1"/>
            </a:solidFill>
            <a:miter lim="800000"/>
            <a:headEnd/>
            <a:tailEnd/>
          </a:ln>
        </p:spPr>
      </p:pic>
      <p:sp>
        <p:nvSpPr>
          <p:cNvPr id="5" name="Line 34"/>
          <p:cNvSpPr>
            <a:spLocks noChangeShapeType="1"/>
          </p:cNvSpPr>
          <p:nvPr/>
        </p:nvSpPr>
        <p:spPr bwMode="auto">
          <a:xfrm>
            <a:off x="0" y="1603375"/>
            <a:ext cx="77216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6" name="Line 35"/>
          <p:cNvSpPr>
            <a:spLocks noChangeShapeType="1"/>
          </p:cNvSpPr>
          <p:nvPr/>
        </p:nvSpPr>
        <p:spPr bwMode="auto">
          <a:xfrm>
            <a:off x="0" y="1835150"/>
            <a:ext cx="74168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7" name="Line 36"/>
          <p:cNvSpPr>
            <a:spLocks noChangeShapeType="1"/>
          </p:cNvSpPr>
          <p:nvPr/>
        </p:nvSpPr>
        <p:spPr bwMode="auto">
          <a:xfrm>
            <a:off x="0" y="2062166"/>
            <a:ext cx="72136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8" name="Line 37"/>
          <p:cNvSpPr>
            <a:spLocks noChangeShapeType="1"/>
          </p:cNvSpPr>
          <p:nvPr/>
        </p:nvSpPr>
        <p:spPr bwMode="auto">
          <a:xfrm>
            <a:off x="0" y="1371600"/>
            <a:ext cx="80264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9" name="Line 43"/>
          <p:cNvSpPr>
            <a:spLocks noChangeShapeType="1"/>
          </p:cNvSpPr>
          <p:nvPr/>
        </p:nvSpPr>
        <p:spPr bwMode="auto">
          <a:xfrm rot="16200000">
            <a:off x="5149851" y="6515100"/>
            <a:ext cx="68580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0" name="Line 44"/>
          <p:cNvSpPr>
            <a:spLocks noChangeShapeType="1"/>
          </p:cNvSpPr>
          <p:nvPr/>
        </p:nvSpPr>
        <p:spPr bwMode="auto">
          <a:xfrm rot="16200000">
            <a:off x="4773084" y="6438900"/>
            <a:ext cx="83820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1" name="Line 45"/>
          <p:cNvSpPr>
            <a:spLocks noChangeShapeType="1"/>
          </p:cNvSpPr>
          <p:nvPr/>
        </p:nvSpPr>
        <p:spPr bwMode="auto">
          <a:xfrm rot="16200000">
            <a:off x="3477684" y="6057900"/>
            <a:ext cx="160020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2" name="Line 46"/>
          <p:cNvSpPr>
            <a:spLocks noChangeShapeType="1"/>
          </p:cNvSpPr>
          <p:nvPr/>
        </p:nvSpPr>
        <p:spPr bwMode="auto">
          <a:xfrm rot="16200000">
            <a:off x="3977217" y="6248400"/>
            <a:ext cx="121920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3" name="Line 47"/>
          <p:cNvSpPr>
            <a:spLocks noChangeShapeType="1"/>
          </p:cNvSpPr>
          <p:nvPr/>
        </p:nvSpPr>
        <p:spPr bwMode="auto">
          <a:xfrm rot="16200000">
            <a:off x="4396317" y="6362700"/>
            <a:ext cx="99060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4" name="Line 48"/>
          <p:cNvSpPr>
            <a:spLocks noChangeShapeType="1"/>
          </p:cNvSpPr>
          <p:nvPr/>
        </p:nvSpPr>
        <p:spPr bwMode="auto">
          <a:xfrm rot="16200000">
            <a:off x="2978151" y="5867400"/>
            <a:ext cx="198120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5" name="Text Box 74"/>
          <p:cNvSpPr txBox="1">
            <a:spLocks noChangeArrowheads="1"/>
          </p:cNvSpPr>
          <p:nvPr/>
        </p:nvSpPr>
        <p:spPr bwMode="auto">
          <a:xfrm>
            <a:off x="624421" y="423868"/>
            <a:ext cx="8824383" cy="244475"/>
          </a:xfrm>
          <a:prstGeom prst="rect">
            <a:avLst/>
          </a:prstGeom>
          <a:noFill/>
          <a:ln>
            <a:noFill/>
          </a:ln>
          <a:extLst/>
        </p:spPr>
        <p:txBody>
          <a:bodyPr>
            <a:spAutoFit/>
          </a:bodyPr>
          <a:lstStyle>
            <a:lvl1pPr eaLnBrk="0" hangingPunct="0">
              <a:defRPr sz="2400">
                <a:solidFill>
                  <a:schemeClr val="tx1"/>
                </a:solidFill>
                <a:latin typeface="Arial" pitchFamily="34" charset="0"/>
                <a:ea typeface="ヒラギノ角ゴ Pro W3" charset="-128"/>
              </a:defRPr>
            </a:lvl1pPr>
            <a:lvl2pPr marL="742950" indent="-285750" eaLnBrk="0" hangingPunct="0">
              <a:defRPr sz="2400">
                <a:solidFill>
                  <a:schemeClr val="tx1"/>
                </a:solidFill>
                <a:latin typeface="Arial" pitchFamily="34" charset="0"/>
                <a:ea typeface="ヒラギノ角ゴ Pro W3" charset="-128"/>
              </a:defRPr>
            </a:lvl2pPr>
            <a:lvl3pPr marL="1143000" indent="-228600" eaLnBrk="0" hangingPunct="0">
              <a:defRPr sz="2400">
                <a:solidFill>
                  <a:schemeClr val="tx1"/>
                </a:solidFill>
                <a:latin typeface="Arial" pitchFamily="34" charset="0"/>
                <a:ea typeface="ヒラギノ角ゴ Pro W3" charset="-128"/>
              </a:defRPr>
            </a:lvl3pPr>
            <a:lvl4pPr marL="1600200" indent="-228600" eaLnBrk="0" hangingPunct="0">
              <a:defRPr sz="2400">
                <a:solidFill>
                  <a:schemeClr val="tx1"/>
                </a:solidFill>
                <a:latin typeface="Arial" pitchFamily="34" charset="0"/>
                <a:ea typeface="ヒラギノ角ゴ Pro W3" charset="-128"/>
              </a:defRPr>
            </a:lvl4pPr>
            <a:lvl5pPr marL="2057400" indent="-228600" eaLnBrk="0" hangingPunct="0">
              <a:defRPr sz="2400">
                <a:solidFill>
                  <a:schemeClr val="tx1"/>
                </a:solidFill>
                <a:latin typeface="Arial" pitchFamily="34" charset="0"/>
                <a:ea typeface="ヒラギノ角ゴ Pro W3"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ヒラギノ角ゴ Pro W3"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ヒラギノ角ゴ Pro W3"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ヒラギノ角ゴ Pro W3"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ヒラギノ角ゴ Pro W3" charset="-128"/>
              </a:defRPr>
            </a:lvl9pPr>
          </a:lstStyle>
          <a:p>
            <a:pPr eaLnBrk="1" hangingPunct="1">
              <a:spcBef>
                <a:spcPct val="50000"/>
              </a:spcBef>
              <a:defRPr/>
            </a:pPr>
            <a:r>
              <a:rPr lang="en-US" sz="1000" dirty="0">
                <a:latin typeface="Helvetica" charset="0"/>
                <a:ea typeface="MS PGothic" pitchFamily="34" charset="-128"/>
                <a:cs typeface="+mn-cs"/>
              </a:rPr>
              <a:t>National Aeronautics and Space Administration</a:t>
            </a:r>
          </a:p>
        </p:txBody>
      </p:sp>
      <p:sp>
        <p:nvSpPr>
          <p:cNvPr id="16" name="Line 113"/>
          <p:cNvSpPr>
            <a:spLocks noChangeShapeType="1"/>
          </p:cNvSpPr>
          <p:nvPr/>
        </p:nvSpPr>
        <p:spPr bwMode="auto">
          <a:xfrm rot="16200000">
            <a:off x="5524500" y="6591300"/>
            <a:ext cx="53340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7" name="Line 123"/>
          <p:cNvSpPr>
            <a:spLocks noChangeShapeType="1"/>
          </p:cNvSpPr>
          <p:nvPr/>
        </p:nvSpPr>
        <p:spPr bwMode="auto">
          <a:xfrm>
            <a:off x="0" y="2284418"/>
            <a:ext cx="67056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8" name="Line 124"/>
          <p:cNvSpPr>
            <a:spLocks noChangeShapeType="1"/>
          </p:cNvSpPr>
          <p:nvPr/>
        </p:nvSpPr>
        <p:spPr bwMode="auto">
          <a:xfrm>
            <a:off x="0" y="2516193"/>
            <a:ext cx="55880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9" name="Line 125"/>
          <p:cNvSpPr>
            <a:spLocks noChangeShapeType="1"/>
          </p:cNvSpPr>
          <p:nvPr/>
        </p:nvSpPr>
        <p:spPr bwMode="auto">
          <a:xfrm>
            <a:off x="0" y="2743200"/>
            <a:ext cx="52832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0" name="Line 127"/>
          <p:cNvSpPr>
            <a:spLocks noChangeShapeType="1"/>
          </p:cNvSpPr>
          <p:nvPr/>
        </p:nvSpPr>
        <p:spPr bwMode="auto">
          <a:xfrm>
            <a:off x="0" y="2974975"/>
            <a:ext cx="49784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1" name="Line 128"/>
          <p:cNvSpPr>
            <a:spLocks noChangeShapeType="1"/>
          </p:cNvSpPr>
          <p:nvPr/>
        </p:nvSpPr>
        <p:spPr bwMode="auto">
          <a:xfrm>
            <a:off x="0" y="3206750"/>
            <a:ext cx="46736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2" name="Line 129"/>
          <p:cNvSpPr>
            <a:spLocks noChangeShapeType="1"/>
          </p:cNvSpPr>
          <p:nvPr/>
        </p:nvSpPr>
        <p:spPr bwMode="auto">
          <a:xfrm>
            <a:off x="0" y="3433768"/>
            <a:ext cx="43688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3" name="Line 131"/>
          <p:cNvSpPr>
            <a:spLocks noChangeShapeType="1"/>
          </p:cNvSpPr>
          <p:nvPr/>
        </p:nvSpPr>
        <p:spPr bwMode="auto">
          <a:xfrm>
            <a:off x="0" y="3656013"/>
            <a:ext cx="40640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4" name="Line 132"/>
          <p:cNvSpPr>
            <a:spLocks noChangeShapeType="1"/>
          </p:cNvSpPr>
          <p:nvPr/>
        </p:nvSpPr>
        <p:spPr bwMode="auto">
          <a:xfrm>
            <a:off x="0" y="3887789"/>
            <a:ext cx="38608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5" name="Line 133"/>
          <p:cNvSpPr>
            <a:spLocks noChangeShapeType="1"/>
          </p:cNvSpPr>
          <p:nvPr/>
        </p:nvSpPr>
        <p:spPr bwMode="auto">
          <a:xfrm>
            <a:off x="0" y="4114800"/>
            <a:ext cx="36576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6" name="Line 134"/>
          <p:cNvSpPr>
            <a:spLocks noChangeShapeType="1"/>
          </p:cNvSpPr>
          <p:nvPr/>
        </p:nvSpPr>
        <p:spPr bwMode="auto">
          <a:xfrm>
            <a:off x="0" y="4344993"/>
            <a:ext cx="36576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7" name="Line 135"/>
          <p:cNvSpPr>
            <a:spLocks noChangeShapeType="1"/>
          </p:cNvSpPr>
          <p:nvPr/>
        </p:nvSpPr>
        <p:spPr bwMode="auto">
          <a:xfrm>
            <a:off x="0" y="4576768"/>
            <a:ext cx="38608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8" name="Line 136"/>
          <p:cNvSpPr>
            <a:spLocks noChangeShapeType="1"/>
          </p:cNvSpPr>
          <p:nvPr/>
        </p:nvSpPr>
        <p:spPr bwMode="auto">
          <a:xfrm>
            <a:off x="0" y="4803775"/>
            <a:ext cx="40640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9" name="Line 138"/>
          <p:cNvSpPr>
            <a:spLocks noChangeShapeType="1"/>
          </p:cNvSpPr>
          <p:nvPr/>
        </p:nvSpPr>
        <p:spPr bwMode="auto">
          <a:xfrm>
            <a:off x="0" y="5026025"/>
            <a:ext cx="40640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30" name="Line 139"/>
          <p:cNvSpPr>
            <a:spLocks noChangeShapeType="1"/>
          </p:cNvSpPr>
          <p:nvPr/>
        </p:nvSpPr>
        <p:spPr bwMode="auto">
          <a:xfrm>
            <a:off x="0" y="5257800"/>
            <a:ext cx="44704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31" name="Line 140"/>
          <p:cNvSpPr>
            <a:spLocks noChangeShapeType="1"/>
          </p:cNvSpPr>
          <p:nvPr/>
        </p:nvSpPr>
        <p:spPr bwMode="auto">
          <a:xfrm>
            <a:off x="0" y="5484818"/>
            <a:ext cx="44704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32" name="Line 141"/>
          <p:cNvSpPr>
            <a:spLocks noChangeShapeType="1"/>
          </p:cNvSpPr>
          <p:nvPr/>
        </p:nvSpPr>
        <p:spPr bwMode="auto">
          <a:xfrm>
            <a:off x="0" y="5716593"/>
            <a:ext cx="47752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33" name="Line 142"/>
          <p:cNvSpPr>
            <a:spLocks noChangeShapeType="1"/>
          </p:cNvSpPr>
          <p:nvPr/>
        </p:nvSpPr>
        <p:spPr bwMode="auto">
          <a:xfrm>
            <a:off x="0" y="5948368"/>
            <a:ext cx="50800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34" name="Line 143"/>
          <p:cNvSpPr>
            <a:spLocks noChangeShapeType="1"/>
          </p:cNvSpPr>
          <p:nvPr/>
        </p:nvSpPr>
        <p:spPr bwMode="auto">
          <a:xfrm>
            <a:off x="0" y="6175375"/>
            <a:ext cx="55880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35" name="Line 144"/>
          <p:cNvSpPr>
            <a:spLocks noChangeShapeType="1"/>
          </p:cNvSpPr>
          <p:nvPr/>
        </p:nvSpPr>
        <p:spPr bwMode="auto">
          <a:xfrm>
            <a:off x="0" y="6397625"/>
            <a:ext cx="58928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36" name="Line 145"/>
          <p:cNvSpPr>
            <a:spLocks noChangeShapeType="1"/>
          </p:cNvSpPr>
          <p:nvPr/>
        </p:nvSpPr>
        <p:spPr bwMode="auto">
          <a:xfrm>
            <a:off x="0" y="6469061"/>
            <a:ext cx="61976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grpSp>
        <p:nvGrpSpPr>
          <p:cNvPr id="2" name="Group 158"/>
          <p:cNvGrpSpPr>
            <a:grpSpLocks/>
          </p:cNvGrpSpPr>
          <p:nvPr/>
        </p:nvGrpSpPr>
        <p:grpSpPr bwMode="auto">
          <a:xfrm>
            <a:off x="310092" y="1006476"/>
            <a:ext cx="7609416" cy="5791200"/>
            <a:chOff x="149" y="672"/>
            <a:chExt cx="3595" cy="3648"/>
          </a:xfrm>
        </p:grpSpPr>
        <p:sp>
          <p:nvSpPr>
            <p:cNvPr id="38" name="Line 60"/>
            <p:cNvSpPr>
              <a:spLocks noChangeShapeType="1"/>
            </p:cNvSpPr>
            <p:nvPr userDrawn="1"/>
          </p:nvSpPr>
          <p:spPr bwMode="auto">
            <a:xfrm rot="-5400000">
              <a:off x="-1674" y="2495"/>
              <a:ext cx="3648"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grpSp>
          <p:nvGrpSpPr>
            <p:cNvPr id="3" name="Group 157"/>
            <p:cNvGrpSpPr>
              <a:grpSpLocks/>
            </p:cNvGrpSpPr>
            <p:nvPr userDrawn="1"/>
          </p:nvGrpSpPr>
          <p:grpSpPr bwMode="auto">
            <a:xfrm>
              <a:off x="270" y="670"/>
              <a:ext cx="3474" cy="3653"/>
              <a:chOff x="270" y="718"/>
              <a:chExt cx="3474" cy="3602"/>
            </a:xfrm>
          </p:grpSpPr>
          <p:sp>
            <p:nvSpPr>
              <p:cNvPr id="40" name="Line 39"/>
              <p:cNvSpPr>
                <a:spLocks noChangeShapeType="1"/>
              </p:cNvSpPr>
              <p:nvPr userDrawn="1"/>
            </p:nvSpPr>
            <p:spPr bwMode="auto">
              <a:xfrm rot="-5400000">
                <a:off x="2814" y="1080"/>
                <a:ext cx="72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1" name="Line 41"/>
              <p:cNvSpPr>
                <a:spLocks noChangeShapeType="1"/>
              </p:cNvSpPr>
              <p:nvPr userDrawn="1"/>
            </p:nvSpPr>
            <p:spPr bwMode="auto">
              <a:xfrm rot="-5400000">
                <a:off x="2507" y="1102"/>
                <a:ext cx="767"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2" name="Line 42"/>
              <p:cNvSpPr>
                <a:spLocks noChangeShapeType="1"/>
              </p:cNvSpPr>
              <p:nvPr userDrawn="1"/>
            </p:nvSpPr>
            <p:spPr bwMode="auto">
              <a:xfrm rot="-5400000">
                <a:off x="2647" y="1104"/>
                <a:ext cx="768"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3" name="Line 49"/>
              <p:cNvSpPr>
                <a:spLocks noChangeShapeType="1"/>
              </p:cNvSpPr>
              <p:nvPr userDrawn="1"/>
            </p:nvSpPr>
            <p:spPr bwMode="auto">
              <a:xfrm rot="-5400000">
                <a:off x="-392"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4" name="Line 50"/>
              <p:cNvSpPr>
                <a:spLocks noChangeShapeType="1"/>
              </p:cNvSpPr>
              <p:nvPr userDrawn="1"/>
            </p:nvSpPr>
            <p:spPr bwMode="auto">
              <a:xfrm rot="-5400000">
                <a:off x="-250"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5" name="Line 51"/>
              <p:cNvSpPr>
                <a:spLocks noChangeShapeType="1"/>
              </p:cNvSpPr>
              <p:nvPr userDrawn="1"/>
            </p:nvSpPr>
            <p:spPr bwMode="auto">
              <a:xfrm rot="-5400000">
                <a:off x="-108"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6" name="Line 52"/>
              <p:cNvSpPr>
                <a:spLocks noChangeShapeType="1"/>
              </p:cNvSpPr>
              <p:nvPr userDrawn="1"/>
            </p:nvSpPr>
            <p:spPr bwMode="auto">
              <a:xfrm rot="-5400000">
                <a:off x="-536"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7" name="Line 53"/>
              <p:cNvSpPr>
                <a:spLocks noChangeShapeType="1"/>
              </p:cNvSpPr>
              <p:nvPr userDrawn="1"/>
            </p:nvSpPr>
            <p:spPr bwMode="auto">
              <a:xfrm rot="-5400000">
                <a:off x="-968"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8" name="Line 54"/>
              <p:cNvSpPr>
                <a:spLocks noChangeShapeType="1"/>
              </p:cNvSpPr>
              <p:nvPr userDrawn="1"/>
            </p:nvSpPr>
            <p:spPr bwMode="auto">
              <a:xfrm rot="-5400000">
                <a:off x="-822"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9" name="Line 55"/>
              <p:cNvSpPr>
                <a:spLocks noChangeShapeType="1"/>
              </p:cNvSpPr>
              <p:nvPr userDrawn="1"/>
            </p:nvSpPr>
            <p:spPr bwMode="auto">
              <a:xfrm rot="-5400000">
                <a:off x="-680"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0" name="Line 56"/>
              <p:cNvSpPr>
                <a:spLocks noChangeShapeType="1"/>
              </p:cNvSpPr>
              <p:nvPr userDrawn="1"/>
            </p:nvSpPr>
            <p:spPr bwMode="auto">
              <a:xfrm rot="-5400000">
                <a:off x="-1114"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1" name="Line 57"/>
              <p:cNvSpPr>
                <a:spLocks noChangeShapeType="1"/>
              </p:cNvSpPr>
              <p:nvPr userDrawn="1"/>
            </p:nvSpPr>
            <p:spPr bwMode="auto">
              <a:xfrm rot="-5400000">
                <a:off x="-1542"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2" name="Line 58"/>
              <p:cNvSpPr>
                <a:spLocks noChangeShapeType="1"/>
              </p:cNvSpPr>
              <p:nvPr userDrawn="1"/>
            </p:nvSpPr>
            <p:spPr bwMode="auto">
              <a:xfrm rot="-5400000">
                <a:off x="-1400"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3" name="Line 59"/>
              <p:cNvSpPr>
                <a:spLocks noChangeShapeType="1"/>
              </p:cNvSpPr>
              <p:nvPr userDrawn="1"/>
            </p:nvSpPr>
            <p:spPr bwMode="auto">
              <a:xfrm rot="-5400000">
                <a:off x="-1258"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4" name="Line 112"/>
              <p:cNvSpPr>
                <a:spLocks noChangeShapeType="1"/>
              </p:cNvSpPr>
              <p:nvPr userDrawn="1"/>
            </p:nvSpPr>
            <p:spPr bwMode="auto">
              <a:xfrm rot="-5400000">
                <a:off x="2334" y="1128"/>
                <a:ext cx="816"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5" name="Line 114"/>
              <p:cNvSpPr>
                <a:spLocks noChangeShapeType="1"/>
              </p:cNvSpPr>
              <p:nvPr userDrawn="1"/>
            </p:nvSpPr>
            <p:spPr bwMode="auto">
              <a:xfrm rot="-5400000">
                <a:off x="2137" y="1176"/>
                <a:ext cx="912"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6" name="Line 115"/>
              <p:cNvSpPr>
                <a:spLocks noChangeShapeType="1"/>
              </p:cNvSpPr>
              <p:nvPr userDrawn="1"/>
            </p:nvSpPr>
            <p:spPr bwMode="auto">
              <a:xfrm rot="-5400000">
                <a:off x="1921" y="1248"/>
                <a:ext cx="1056"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7" name="Line 116"/>
              <p:cNvSpPr>
                <a:spLocks noChangeShapeType="1"/>
              </p:cNvSpPr>
              <p:nvPr userDrawn="1"/>
            </p:nvSpPr>
            <p:spPr bwMode="auto">
              <a:xfrm rot="-5400000">
                <a:off x="1729" y="1296"/>
                <a:ext cx="1152"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8" name="Line 117"/>
              <p:cNvSpPr>
                <a:spLocks noChangeShapeType="1"/>
              </p:cNvSpPr>
              <p:nvPr userDrawn="1"/>
            </p:nvSpPr>
            <p:spPr bwMode="auto">
              <a:xfrm rot="-5400000">
                <a:off x="1489" y="1392"/>
                <a:ext cx="1344"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9" name="Line 118"/>
              <p:cNvSpPr>
                <a:spLocks noChangeShapeType="1"/>
              </p:cNvSpPr>
              <p:nvPr userDrawn="1"/>
            </p:nvSpPr>
            <p:spPr bwMode="auto">
              <a:xfrm rot="-5400000">
                <a:off x="1297" y="1440"/>
                <a:ext cx="144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60" name="Line 119"/>
              <p:cNvSpPr>
                <a:spLocks noChangeShapeType="1"/>
              </p:cNvSpPr>
              <p:nvPr userDrawn="1"/>
            </p:nvSpPr>
            <p:spPr bwMode="auto">
              <a:xfrm rot="-5400000">
                <a:off x="1081" y="1512"/>
                <a:ext cx="1584"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61" name="Line 120"/>
              <p:cNvSpPr>
                <a:spLocks noChangeShapeType="1"/>
              </p:cNvSpPr>
              <p:nvPr userDrawn="1"/>
            </p:nvSpPr>
            <p:spPr bwMode="auto">
              <a:xfrm rot="-5400000">
                <a:off x="3192" y="984"/>
                <a:ext cx="53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62" name="Line 122"/>
              <p:cNvSpPr>
                <a:spLocks noChangeShapeType="1"/>
              </p:cNvSpPr>
              <p:nvPr userDrawn="1"/>
            </p:nvSpPr>
            <p:spPr bwMode="auto">
              <a:xfrm rot="-5400000">
                <a:off x="2977" y="1056"/>
                <a:ext cx="672"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63" name="Line 153"/>
              <p:cNvSpPr>
                <a:spLocks noChangeShapeType="1"/>
              </p:cNvSpPr>
              <p:nvPr userDrawn="1"/>
            </p:nvSpPr>
            <p:spPr bwMode="auto">
              <a:xfrm rot="-5400000">
                <a:off x="3408" y="912"/>
                <a:ext cx="384"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64" name="Line 156"/>
              <p:cNvSpPr>
                <a:spLocks noChangeShapeType="1"/>
              </p:cNvSpPr>
              <p:nvPr userDrawn="1"/>
            </p:nvSpPr>
            <p:spPr bwMode="auto">
              <a:xfrm rot="-5400000">
                <a:off x="3624" y="840"/>
                <a:ext cx="24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grpSp>
      </p:grpSp>
      <p:sp>
        <p:nvSpPr>
          <p:cNvPr id="65" name="Line 180"/>
          <p:cNvSpPr>
            <a:spLocks noChangeShapeType="1"/>
          </p:cNvSpPr>
          <p:nvPr/>
        </p:nvSpPr>
        <p:spPr bwMode="auto">
          <a:xfrm>
            <a:off x="0" y="1139825"/>
            <a:ext cx="82296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8268" name="Rectangle 76"/>
          <p:cNvSpPr>
            <a:spLocks noGrp="1" noChangeArrowheads="1"/>
          </p:cNvSpPr>
          <p:nvPr>
            <p:ph type="ctrTitle"/>
          </p:nvPr>
        </p:nvSpPr>
        <p:spPr>
          <a:xfrm>
            <a:off x="611717" y="1728788"/>
            <a:ext cx="10930467" cy="1090612"/>
          </a:xfrm>
          <a:effectLst>
            <a:outerShdw blurRad="63500" dist="17961" dir="2700000" algn="ctr" rotWithShape="0">
              <a:schemeClr val="tx1">
                <a:alpha val="74998"/>
              </a:schemeClr>
            </a:outerShdw>
          </a:effectLst>
        </p:spPr>
        <p:txBody>
          <a:bodyPr/>
          <a:lstStyle>
            <a:lvl1pPr>
              <a:defRPr sz="3600"/>
            </a:lvl1pPr>
          </a:lstStyle>
          <a:p>
            <a:r>
              <a:rPr lang="en-US" dirty="0"/>
              <a:t>Click to edit Master title style</a:t>
            </a:r>
          </a:p>
        </p:txBody>
      </p:sp>
      <p:sp>
        <p:nvSpPr>
          <p:cNvPr id="8381" name="Rectangle 189"/>
          <p:cNvSpPr>
            <a:spLocks noGrp="1" noChangeArrowheads="1"/>
          </p:cNvSpPr>
          <p:nvPr>
            <p:ph type="subTitle" sz="quarter" idx="1" hasCustomPrompt="1"/>
          </p:nvPr>
        </p:nvSpPr>
        <p:spPr>
          <a:xfrm>
            <a:off x="978959" y="5556253"/>
            <a:ext cx="8128000" cy="506408"/>
          </a:xfrm>
          <a:effectLst>
            <a:outerShdw blurRad="63500" dist="17961" dir="2700000" algn="ctr" rotWithShape="0">
              <a:schemeClr val="tx1">
                <a:alpha val="74998"/>
              </a:schemeClr>
            </a:outerShdw>
          </a:effectLst>
        </p:spPr>
        <p:txBody>
          <a:bodyPr/>
          <a:lstStyle>
            <a:lvl1pPr marL="0" indent="0">
              <a:buFontTx/>
              <a:buNone/>
              <a:defRPr b="1">
                <a:solidFill>
                  <a:schemeClr val="bg1"/>
                </a:solidFill>
                <a:latin typeface="Helvetica" pitchFamily="-112" charset="0"/>
              </a:defRPr>
            </a:lvl1pPr>
          </a:lstStyle>
          <a:p>
            <a:r>
              <a:rPr lang="en-US" dirty="0" smtClean="0"/>
              <a:t>Expanding the Boundaries of Space Medicine and </a:t>
            </a:r>
            <a:r>
              <a:rPr lang="en-US" dirty="0" err="1" smtClean="0"/>
              <a:t>Technolog</a:t>
            </a:r>
            <a:endParaRPr lang="en-US" dirty="0"/>
          </a:p>
        </p:txBody>
      </p:sp>
      <p:pic>
        <p:nvPicPr>
          <p:cNvPr id="68" name="Picture 67" descr="NASA insignia RGB">
            <a:extLst>
              <a:ext uri="{FF2B5EF4-FFF2-40B4-BE49-F238E27FC236}">
                <a16:creationId xmlns:a16="http://schemas.microsoft.com/office/drawing/2014/main" id="{608C338A-E8D4-42E0-8560-3A87E362BCA1}"/>
              </a:ext>
            </a:extLst>
          </p:cNvPr>
          <p:cNvPicPr>
            <a:picLocks noChangeArrowheads="1"/>
          </p:cNvPicPr>
          <p:nvPr userDrawn="1"/>
        </p:nvPicPr>
        <p:blipFill>
          <a:blip r:embed="rId3" cstate="print"/>
          <a:srcRect/>
          <a:stretch>
            <a:fillRect/>
          </a:stretch>
        </p:blipFill>
        <p:spPr bwMode="auto">
          <a:xfrm>
            <a:off x="11018982" y="137618"/>
            <a:ext cx="978285" cy="767545"/>
          </a:xfrm>
          <a:prstGeom prst="rect">
            <a:avLst/>
          </a:prstGeom>
          <a:noFill/>
          <a:ln w="9525">
            <a:noFill/>
            <a:miter lim="800000"/>
            <a:headEnd/>
            <a:tailEnd/>
          </a:ln>
        </p:spPr>
      </p:pic>
    </p:spTree>
    <p:extLst>
      <p:ext uri="{BB962C8B-B14F-4D97-AF65-F5344CB8AC3E}">
        <p14:creationId xmlns:p14="http://schemas.microsoft.com/office/powerpoint/2010/main" val="10558679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1378" y="152400"/>
            <a:ext cx="10366625" cy="609600"/>
          </a:xfrm>
          <a:noFill/>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a:defRPr b="1"/>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tx1"/>
                </a:solidFill>
              </a:defRPr>
            </a:lvl1pPr>
          </a:lstStyle>
          <a:p>
            <a:r>
              <a:rPr lang="en-US" smtClean="0"/>
              <a:t>Trade names and trademarks are used in this report for identification only. Their usage does not constitute an official endorsement, either expressed or implied, by the National Aeronautics and Space Administration.</a:t>
            </a:r>
            <a:endParaRPr lang="en-US" dirty="0"/>
          </a:p>
        </p:txBody>
      </p:sp>
      <p:sp>
        <p:nvSpPr>
          <p:cNvPr id="6"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tx1"/>
                </a:solidFill>
                <a:latin typeface="+mn-lt"/>
              </a:defRPr>
            </a:lvl1pPr>
          </a:lstStyle>
          <a:p>
            <a:fld id="{60E58D69-6F75-46EC-B381-A34C4F305958}" type="slidenum">
              <a:rPr lang="en-US" smtClean="0"/>
              <a:pPr/>
              <a:t>‹#›</a:t>
            </a:fld>
            <a:endParaRPr lang="en-US" sz="1000" dirty="0"/>
          </a:p>
        </p:txBody>
      </p:sp>
    </p:spTree>
    <p:extLst>
      <p:ext uri="{BB962C8B-B14F-4D97-AF65-F5344CB8AC3E}">
        <p14:creationId xmlns:p14="http://schemas.microsoft.com/office/powerpoint/2010/main" val="282612273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3600" y="2590805"/>
            <a:ext cx="10363200" cy="1362075"/>
          </a:xfrm>
        </p:spPr>
        <p:txBody>
          <a:bodyPr anchor="b"/>
          <a:lstStyle>
            <a:lvl1pPr algn="l">
              <a:defRPr sz="4000" b="1" cap="all">
                <a:solidFill>
                  <a:srgbClr val="000000"/>
                </a:solidFill>
              </a:defRPr>
            </a:lvl1pPr>
          </a:lstStyle>
          <a:p>
            <a:r>
              <a:rPr lang="en-US"/>
              <a:t>Click to edit Master title style</a:t>
            </a:r>
            <a:endParaRPr lang="en-US" dirty="0"/>
          </a:p>
        </p:txBody>
      </p:sp>
      <p:sp>
        <p:nvSpPr>
          <p:cNvPr id="3" name="Text Placeholder 2"/>
          <p:cNvSpPr>
            <a:spLocks noGrp="1"/>
          </p:cNvSpPr>
          <p:nvPr>
            <p:ph type="body" idx="1"/>
          </p:nvPr>
        </p:nvSpPr>
        <p:spPr>
          <a:xfrm>
            <a:off x="863600" y="4214818"/>
            <a:ext cx="10363200" cy="1500187"/>
          </a:xfrm>
        </p:spPr>
        <p:txBody>
          <a:bodyPr anchor="t"/>
          <a:lstStyle>
            <a:lvl1pPr marL="0" indent="0">
              <a:buNone/>
              <a:defRPr sz="2000">
                <a:solidFill>
                  <a:srgbClr val="000000"/>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tx1"/>
                </a:solidFill>
              </a:defRPr>
            </a:lvl1pPr>
          </a:lstStyle>
          <a:p>
            <a:r>
              <a:rPr lang="en-US" smtClean="0"/>
              <a:t>Trade names and trademarks are used in this report for identification only. Their usage does not constitute an official endorsement, either expressed or implied, by the National Aeronautics and Space Administration.</a:t>
            </a:r>
            <a:endParaRPr lang="en-US" dirty="0"/>
          </a:p>
        </p:txBody>
      </p:sp>
      <p:sp>
        <p:nvSpPr>
          <p:cNvPr id="6"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tx1"/>
                </a:solidFill>
              </a:defRPr>
            </a:lvl1pPr>
          </a:lstStyle>
          <a:p>
            <a:fld id="{7F6290EF-6B7A-4CC3-93EE-77532C7427BA}" type="slidenum">
              <a:rPr lang="en-US" smtClean="0"/>
              <a:pPr/>
              <a:t>‹#›</a:t>
            </a:fld>
            <a:endParaRPr lang="en-US" sz="1000" dirty="0">
              <a:latin typeface="Times New Roman" pitchFamily="1" charset="0"/>
            </a:endParaRPr>
          </a:p>
        </p:txBody>
      </p:sp>
    </p:spTree>
    <p:extLst>
      <p:ext uri="{BB962C8B-B14F-4D97-AF65-F5344CB8AC3E}">
        <p14:creationId xmlns:p14="http://schemas.microsoft.com/office/powerpoint/2010/main" val="41191045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219200"/>
            <a:ext cx="508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19200"/>
            <a:ext cx="508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tx1"/>
                </a:solidFill>
              </a:defRPr>
            </a:lvl1pPr>
          </a:lstStyle>
          <a:p>
            <a:r>
              <a:rPr lang="en-US" smtClean="0"/>
              <a:t>Trade names and trademarks are used in this report for identification only. Their usage does not constitute an official endorsement, either expressed or implied, by the National Aeronautics and Space Administration.</a:t>
            </a:r>
            <a:endParaRPr lang="en-US" dirty="0"/>
          </a:p>
        </p:txBody>
      </p:sp>
      <p:sp>
        <p:nvSpPr>
          <p:cNvPr id="7"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tx1"/>
                </a:solidFill>
                <a:latin typeface="+mn-lt"/>
              </a:defRPr>
            </a:lvl1pPr>
          </a:lstStyle>
          <a:p>
            <a:fld id="{D69C1F80-93C5-4DEC-9FB2-B3D806245515}" type="slidenum">
              <a:rPr lang="en-US" smtClean="0"/>
              <a:pPr/>
              <a:t>‹#›</a:t>
            </a:fld>
            <a:endParaRPr lang="en-US" sz="1000" dirty="0"/>
          </a:p>
        </p:txBody>
      </p:sp>
    </p:spTree>
    <p:extLst>
      <p:ext uri="{BB962C8B-B14F-4D97-AF65-F5344CB8AC3E}">
        <p14:creationId xmlns:p14="http://schemas.microsoft.com/office/powerpoint/2010/main" val="1585011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017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41479"/>
            <a:ext cx="5386917" cy="45307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3370" y="10017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0" y="1641479"/>
            <a:ext cx="5389033" cy="45307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8"/>
          <p:cNvSpPr>
            <a:spLocks noGrp="1"/>
          </p:cNvSpPr>
          <p:nvPr>
            <p:ph type="ftr" sz="quarter" idx="10"/>
          </p:nvPr>
        </p:nvSpPr>
        <p:spPr>
          <a:xfrm>
            <a:off x="2997201" y="6445255"/>
            <a:ext cx="8314267" cy="365125"/>
          </a:xfrm>
          <a:prstGeom prst="rect">
            <a:avLst/>
          </a:prstGeom>
        </p:spPr>
        <p:txBody>
          <a:bodyPr vert="horz" lIns="91440" tIns="45720" rIns="91440" bIns="45720" rtlCol="0" anchor="ctr"/>
          <a:lstStyle>
            <a:lvl1pPr algn="ctr">
              <a:defRPr sz="1200">
                <a:solidFill>
                  <a:schemeClr val="tx1"/>
                </a:solidFill>
              </a:defRPr>
            </a:lvl1pPr>
          </a:lstStyle>
          <a:p>
            <a:r>
              <a:rPr lang="en-US" smtClean="0"/>
              <a:t>Trade names and trademarks are used in this report for identification only. Their usage does not constitute an official endorsement, either expressed or implied, by the National Aeronautics and Space Administration.</a:t>
            </a:r>
            <a:endParaRPr lang="en-US" dirty="0"/>
          </a:p>
        </p:txBody>
      </p:sp>
      <p:sp>
        <p:nvSpPr>
          <p:cNvPr id="9" name="Slide Number Placeholder 10"/>
          <p:cNvSpPr>
            <a:spLocks noGrp="1"/>
          </p:cNvSpPr>
          <p:nvPr>
            <p:ph type="sldNum" sz="quarter" idx="12"/>
          </p:nvPr>
        </p:nvSpPr>
        <p:spPr>
          <a:xfrm>
            <a:off x="11379201" y="6454780"/>
            <a:ext cx="745067" cy="365125"/>
          </a:xfrm>
          <a:prstGeom prst="rect">
            <a:avLst/>
          </a:prstGeom>
        </p:spPr>
        <p:txBody>
          <a:bodyPr vert="horz" lIns="91440" tIns="45720" rIns="91440" bIns="45720" rtlCol="0" anchor="ctr"/>
          <a:lstStyle>
            <a:lvl1pPr algn="r">
              <a:defRPr sz="1200">
                <a:solidFill>
                  <a:schemeClr val="tx1"/>
                </a:solidFill>
              </a:defRPr>
            </a:lvl1pPr>
          </a:lstStyle>
          <a:p>
            <a:fld id="{98A70AA8-900F-4D4B-A735-22E1C3C5EB1F}" type="slidenum">
              <a:rPr lang="en-US" smtClean="0"/>
              <a:pPr/>
              <a:t>‹#›</a:t>
            </a:fld>
            <a:endParaRPr lang="en-US" sz="1000" dirty="0">
              <a:latin typeface="Times New Roman" pitchFamily="1" charset="0"/>
            </a:endParaRPr>
          </a:p>
        </p:txBody>
      </p:sp>
      <p:sp>
        <p:nvSpPr>
          <p:cNvPr id="10" name="Title 1"/>
          <p:cNvSpPr>
            <a:spLocks noGrp="1"/>
          </p:cNvSpPr>
          <p:nvPr>
            <p:ph type="title"/>
          </p:nvPr>
        </p:nvSpPr>
        <p:spPr>
          <a:xfrm>
            <a:off x="1049868" y="152400"/>
            <a:ext cx="9618133" cy="609600"/>
          </a:xfrm>
        </p:spPr>
        <p:txBody>
          <a:bodyPr/>
          <a:lstStyle/>
          <a:p>
            <a:r>
              <a:rPr lang="en-US"/>
              <a:t>Click to edit Master title style</a:t>
            </a:r>
          </a:p>
        </p:txBody>
      </p:sp>
    </p:spTree>
    <p:extLst>
      <p:ext uri="{BB962C8B-B14F-4D97-AF65-F5344CB8AC3E}">
        <p14:creationId xmlns:p14="http://schemas.microsoft.com/office/powerpoint/2010/main" val="40007541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42472" y="152400"/>
            <a:ext cx="10325528" cy="609600"/>
          </a:xfrm>
        </p:spPr>
        <p:txBody>
          <a:bodyPr/>
          <a:lstStyle/>
          <a:p>
            <a:r>
              <a:rPr lang="en-US" dirty="0"/>
              <a:t>Click to edit Master title style</a:t>
            </a:r>
          </a:p>
        </p:txBody>
      </p:sp>
      <p:sp>
        <p:nvSpPr>
          <p:cNvPr id="3"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tx1"/>
                </a:solidFill>
              </a:defRPr>
            </a:lvl1pPr>
          </a:lstStyle>
          <a:p>
            <a:r>
              <a:rPr lang="en-US" smtClean="0"/>
              <a:t>Trade names and trademarks are used in this report for identification only. Their usage does not constitute an official endorsement, either expressed or implied, by the National Aeronautics and Space Administration.</a:t>
            </a:r>
            <a:endParaRPr lang="en-US" dirty="0"/>
          </a:p>
        </p:txBody>
      </p:sp>
      <p:sp>
        <p:nvSpPr>
          <p:cNvPr id="4" name="Date Placeholder 9"/>
          <p:cNvSpPr>
            <a:spLocks noGrp="1"/>
          </p:cNvSpPr>
          <p:nvPr>
            <p:ph type="dt" sz="half" idx="2"/>
          </p:nvPr>
        </p:nvSpPr>
        <p:spPr>
          <a:xfrm>
            <a:off x="67733" y="6454780"/>
            <a:ext cx="2844800" cy="365125"/>
          </a:xfrm>
          <a:prstGeom prst="rect">
            <a:avLst/>
          </a:prstGeom>
        </p:spPr>
        <p:txBody>
          <a:bodyPr vert="horz" lIns="91440" tIns="45720" rIns="91440" bIns="45720" rtlCol="0" anchor="ctr"/>
          <a:lstStyle>
            <a:lvl1pPr algn="l">
              <a:defRPr sz="1200">
                <a:solidFill>
                  <a:schemeClr val="tx1"/>
                </a:solidFill>
              </a:defRPr>
            </a:lvl1pPr>
          </a:lstStyle>
          <a:p>
            <a:endParaRPr lang="en-US" dirty="0"/>
          </a:p>
        </p:txBody>
      </p:sp>
      <p:sp>
        <p:nvSpPr>
          <p:cNvPr id="5"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tx1"/>
                </a:solidFill>
              </a:defRPr>
            </a:lvl1pPr>
          </a:lstStyle>
          <a:p>
            <a:fld id="{22E67ABD-C830-42F2-84DE-889032800E76}" type="slidenum">
              <a:rPr lang="en-US" smtClean="0"/>
              <a:pPr/>
              <a:t>‹#›</a:t>
            </a:fld>
            <a:endParaRPr lang="en-US" sz="1000" dirty="0">
              <a:latin typeface="Times New Roman" pitchFamily="1" charset="0"/>
            </a:endParaRPr>
          </a:p>
        </p:txBody>
      </p:sp>
    </p:spTree>
    <p:extLst>
      <p:ext uri="{BB962C8B-B14F-4D97-AF65-F5344CB8AC3E}">
        <p14:creationId xmlns:p14="http://schemas.microsoft.com/office/powerpoint/2010/main" val="15230651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tx1"/>
                </a:solidFill>
              </a:defRPr>
            </a:lvl1pPr>
          </a:lstStyle>
          <a:p>
            <a:r>
              <a:rPr lang="en-US" smtClean="0"/>
              <a:t>Trade names and trademarks are used in this report for identification only. Their usage does not constitute an official endorsement, either expressed or implied, by the National Aeronautics and Space Administration.</a:t>
            </a:r>
            <a:endParaRPr lang="en-US" dirty="0"/>
          </a:p>
        </p:txBody>
      </p:sp>
      <p:sp>
        <p:nvSpPr>
          <p:cNvPr id="3" name="Date Placeholder 9"/>
          <p:cNvSpPr>
            <a:spLocks noGrp="1"/>
          </p:cNvSpPr>
          <p:nvPr>
            <p:ph type="dt" sz="half" idx="2"/>
          </p:nvPr>
        </p:nvSpPr>
        <p:spPr>
          <a:xfrm>
            <a:off x="67733" y="6454780"/>
            <a:ext cx="2844800" cy="365125"/>
          </a:xfrm>
          <a:prstGeom prst="rect">
            <a:avLst/>
          </a:prstGeom>
        </p:spPr>
        <p:txBody>
          <a:bodyPr vert="horz" lIns="91440" tIns="45720" rIns="91440" bIns="45720" rtlCol="0" anchor="ctr"/>
          <a:lstStyle>
            <a:lvl1pPr algn="l">
              <a:defRPr sz="1200">
                <a:solidFill>
                  <a:schemeClr val="tx1"/>
                </a:solidFill>
              </a:defRPr>
            </a:lvl1pPr>
          </a:lstStyle>
          <a:p>
            <a:endParaRPr lang="en-US" dirty="0"/>
          </a:p>
        </p:txBody>
      </p:sp>
      <p:sp>
        <p:nvSpPr>
          <p:cNvPr id="4"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tx1"/>
                </a:solidFill>
              </a:defRPr>
            </a:lvl1pPr>
          </a:lstStyle>
          <a:p>
            <a:fld id="{B4CC938F-F4A8-4EF5-BCC6-E49C6988B2EB}" type="slidenum">
              <a:rPr lang="en-US" smtClean="0"/>
              <a:pPr/>
              <a:t>‹#›</a:t>
            </a:fld>
            <a:endParaRPr lang="en-US" sz="1000" dirty="0">
              <a:latin typeface="Times New Roman" pitchFamily="1" charset="0"/>
            </a:endParaRPr>
          </a:p>
        </p:txBody>
      </p:sp>
    </p:spTree>
    <p:extLst>
      <p:ext uri="{BB962C8B-B14F-4D97-AF65-F5344CB8AC3E}">
        <p14:creationId xmlns:p14="http://schemas.microsoft.com/office/powerpoint/2010/main" val="3399021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solidFill>
                  <a:srgbClr val="000000"/>
                </a:solidFill>
              </a:defRPr>
            </a:lvl1pPr>
          </a:lstStyle>
          <a:p>
            <a:r>
              <a:rPr lang="en-US"/>
              <a:t>Click to edit Master title style</a:t>
            </a:r>
          </a:p>
        </p:txBody>
      </p:sp>
      <p:sp>
        <p:nvSpPr>
          <p:cNvPr id="3" name="Content Placeholder 2"/>
          <p:cNvSpPr>
            <a:spLocks noGrp="1"/>
          </p:cNvSpPr>
          <p:nvPr>
            <p:ph idx="1"/>
          </p:nvPr>
        </p:nvSpPr>
        <p:spPr>
          <a:xfrm>
            <a:off x="4766733" y="273055"/>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bg1"/>
                </a:solidFill>
              </a:defRPr>
            </a:lvl1pPr>
          </a:lstStyle>
          <a:p>
            <a:r>
              <a:rPr lang="en-US" smtClean="0"/>
              <a:t>Trade names and trademarks are used in this report for identification only. Their usage does not constitute an official endorsement, either expressed or implied, by the National Aeronautics and Space Administration.</a:t>
            </a:r>
            <a:endParaRPr lang="en-US" dirty="0"/>
          </a:p>
        </p:txBody>
      </p:sp>
      <p:sp>
        <p:nvSpPr>
          <p:cNvPr id="6" name="Date Placeholder 9"/>
          <p:cNvSpPr>
            <a:spLocks noGrp="1"/>
          </p:cNvSpPr>
          <p:nvPr>
            <p:ph type="dt" sz="half" idx="10"/>
          </p:nvPr>
        </p:nvSpPr>
        <p:spPr>
          <a:xfrm>
            <a:off x="67733" y="6454780"/>
            <a:ext cx="2844800" cy="365125"/>
          </a:xfrm>
          <a:prstGeom prst="rect">
            <a:avLst/>
          </a:prstGeom>
        </p:spPr>
        <p:txBody>
          <a:bodyPr vert="horz" lIns="91440" tIns="45720" rIns="91440" bIns="45720" rtlCol="0" anchor="ctr"/>
          <a:lstStyle>
            <a:lvl1pPr algn="l">
              <a:defRPr sz="1200">
                <a:solidFill>
                  <a:srgbClr val="FFFFFF"/>
                </a:solidFill>
              </a:defRPr>
            </a:lvl1pPr>
          </a:lstStyle>
          <a:p>
            <a:endParaRPr lang="en-US" dirty="0"/>
          </a:p>
        </p:txBody>
      </p:sp>
      <p:sp>
        <p:nvSpPr>
          <p:cNvPr id="7"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rgbClr val="FFFFFF"/>
                </a:solidFill>
              </a:defRPr>
            </a:lvl1pPr>
          </a:lstStyle>
          <a:p>
            <a:fld id="{0D2584DC-FB79-4EC8-B101-F631349954DA}" type="slidenum">
              <a:rPr lang="en-US" smtClean="0"/>
              <a:pPr/>
              <a:t>‹#›</a:t>
            </a:fld>
            <a:endParaRPr lang="en-US" sz="1000" dirty="0">
              <a:latin typeface="Times New Roman" pitchFamily="1" charset="0"/>
            </a:endParaRPr>
          </a:p>
        </p:txBody>
      </p:sp>
    </p:spTree>
    <p:extLst>
      <p:ext uri="{BB962C8B-B14F-4D97-AF65-F5344CB8AC3E}">
        <p14:creationId xmlns:p14="http://schemas.microsoft.com/office/powerpoint/2010/main" val="1744573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bg1"/>
                </a:solidFill>
              </a:defRPr>
            </a:lvl1pPr>
          </a:lstStyle>
          <a:p>
            <a:r>
              <a:rPr lang="en-US" smtClean="0"/>
              <a:t>Trade names and trademarks are used in this report for identification only. Their usage does not constitute an official endorsement, either expressed or implied, by the National Aeronautics and Space Administration.</a:t>
            </a:r>
            <a:endParaRPr lang="en-US" dirty="0"/>
          </a:p>
        </p:txBody>
      </p:sp>
      <p:sp>
        <p:nvSpPr>
          <p:cNvPr id="6" name="Date Placeholder 9"/>
          <p:cNvSpPr>
            <a:spLocks noGrp="1"/>
          </p:cNvSpPr>
          <p:nvPr>
            <p:ph type="dt" sz="half" idx="10"/>
          </p:nvPr>
        </p:nvSpPr>
        <p:spPr>
          <a:xfrm>
            <a:off x="67733" y="6454780"/>
            <a:ext cx="2844800" cy="365125"/>
          </a:xfrm>
          <a:prstGeom prst="rect">
            <a:avLst/>
          </a:prstGeom>
        </p:spPr>
        <p:txBody>
          <a:bodyPr vert="horz" lIns="91440" tIns="45720" rIns="91440" bIns="45720" rtlCol="0" anchor="ctr"/>
          <a:lstStyle>
            <a:lvl1pPr algn="l">
              <a:defRPr sz="1200">
                <a:solidFill>
                  <a:srgbClr val="FFFFFF"/>
                </a:solidFill>
              </a:defRPr>
            </a:lvl1pPr>
          </a:lstStyle>
          <a:p>
            <a:endParaRPr lang="en-US" dirty="0"/>
          </a:p>
        </p:txBody>
      </p:sp>
      <p:sp>
        <p:nvSpPr>
          <p:cNvPr id="7"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rgbClr val="FFFFFF"/>
                </a:solidFill>
              </a:defRPr>
            </a:lvl1pPr>
          </a:lstStyle>
          <a:p>
            <a:fld id="{2A7B4D72-F554-45CA-A8A3-B0D518A19DBE}" type="slidenum">
              <a:rPr lang="en-US" smtClean="0"/>
              <a:pPr/>
              <a:t>‹#›</a:t>
            </a:fld>
            <a:endParaRPr lang="en-US" sz="1000" dirty="0">
              <a:latin typeface="Times New Roman" pitchFamily="1" charset="0"/>
            </a:endParaRPr>
          </a:p>
        </p:txBody>
      </p:sp>
    </p:spTree>
    <p:extLst>
      <p:ext uri="{BB962C8B-B14F-4D97-AF65-F5344CB8AC3E}">
        <p14:creationId xmlns:p14="http://schemas.microsoft.com/office/powerpoint/2010/main" val="14997809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bg1"/>
                </a:solidFill>
              </a:defRPr>
            </a:lvl1pPr>
          </a:lstStyle>
          <a:p>
            <a:r>
              <a:rPr lang="en-US" smtClean="0"/>
              <a:t>Trade names and trademarks are used in this report for identification only. Their usage does not constitute an official endorsement, either expressed or implied, by the National Aeronautics and Space Administration.</a:t>
            </a:r>
            <a:endParaRPr lang="en-US" dirty="0"/>
          </a:p>
        </p:txBody>
      </p:sp>
      <p:sp>
        <p:nvSpPr>
          <p:cNvPr id="5" name="Date Placeholder 9"/>
          <p:cNvSpPr>
            <a:spLocks noGrp="1"/>
          </p:cNvSpPr>
          <p:nvPr>
            <p:ph type="dt" sz="half" idx="2"/>
          </p:nvPr>
        </p:nvSpPr>
        <p:spPr>
          <a:xfrm>
            <a:off x="67733" y="6454780"/>
            <a:ext cx="2844800" cy="365125"/>
          </a:xfrm>
          <a:prstGeom prst="rect">
            <a:avLst/>
          </a:prstGeom>
        </p:spPr>
        <p:txBody>
          <a:bodyPr vert="horz" lIns="91440" tIns="45720" rIns="91440" bIns="45720" rtlCol="0" anchor="ctr"/>
          <a:lstStyle>
            <a:lvl1pPr algn="l">
              <a:defRPr sz="1200">
                <a:solidFill>
                  <a:srgbClr val="FFFFFF"/>
                </a:solidFill>
              </a:defRPr>
            </a:lvl1pPr>
          </a:lstStyle>
          <a:p>
            <a:endParaRPr lang="en-US" dirty="0"/>
          </a:p>
        </p:txBody>
      </p:sp>
      <p:sp>
        <p:nvSpPr>
          <p:cNvPr id="6"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bg1"/>
                </a:solidFill>
              </a:defRPr>
            </a:lvl1pPr>
          </a:lstStyle>
          <a:p>
            <a:fld id="{24254312-A63A-4985-AC68-7A0A6205A89D}" type="slidenum">
              <a:rPr lang="en-US" smtClean="0"/>
              <a:pPr/>
              <a:t>‹#›</a:t>
            </a:fld>
            <a:endParaRPr lang="en-US" sz="1000" dirty="0">
              <a:latin typeface="Times New Roman" pitchFamily="1" charset="0"/>
            </a:endParaRPr>
          </a:p>
        </p:txBody>
      </p:sp>
    </p:spTree>
    <p:extLst>
      <p:ext uri="{BB962C8B-B14F-4D97-AF65-F5344CB8AC3E}">
        <p14:creationId xmlns:p14="http://schemas.microsoft.com/office/powerpoint/2010/main" val="4328542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12717" y="939800"/>
            <a:ext cx="2664883" cy="5156200"/>
          </a:xfrm>
        </p:spPr>
        <p:txBody>
          <a:bodyPr vert="eaVert"/>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611717" y="939800"/>
            <a:ext cx="7797800" cy="5156200"/>
          </a:xfrm>
        </p:spPr>
        <p:txBody>
          <a:bodyPr vert="eaVert"/>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bg1"/>
                </a:solidFill>
              </a:defRPr>
            </a:lvl1pPr>
          </a:lstStyle>
          <a:p>
            <a:r>
              <a:rPr lang="en-US" smtClean="0"/>
              <a:t>Trade names and trademarks are used in this report for identification only. Their usage does not constitute an official endorsement, either expressed or implied, by the National Aeronautics and Space Administration.</a:t>
            </a:r>
            <a:endParaRPr lang="en-US" dirty="0"/>
          </a:p>
        </p:txBody>
      </p:sp>
      <p:sp>
        <p:nvSpPr>
          <p:cNvPr id="5" name="Date Placeholder 9"/>
          <p:cNvSpPr>
            <a:spLocks noGrp="1"/>
          </p:cNvSpPr>
          <p:nvPr>
            <p:ph type="dt" sz="half" idx="2"/>
          </p:nvPr>
        </p:nvSpPr>
        <p:spPr>
          <a:xfrm>
            <a:off x="67733" y="6454780"/>
            <a:ext cx="2844800" cy="365125"/>
          </a:xfrm>
          <a:prstGeom prst="rect">
            <a:avLst/>
          </a:prstGeom>
        </p:spPr>
        <p:txBody>
          <a:bodyPr vert="horz" lIns="91440" tIns="45720" rIns="91440" bIns="45720" rtlCol="0" anchor="ctr"/>
          <a:lstStyle>
            <a:lvl1pPr algn="l">
              <a:defRPr sz="1200">
                <a:solidFill>
                  <a:srgbClr val="FFFFFF"/>
                </a:solidFill>
              </a:defRPr>
            </a:lvl1pPr>
          </a:lstStyle>
          <a:p>
            <a:endParaRPr lang="en-US" dirty="0"/>
          </a:p>
        </p:txBody>
      </p:sp>
      <p:sp>
        <p:nvSpPr>
          <p:cNvPr id="6"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bg1"/>
                </a:solidFill>
              </a:defRPr>
            </a:lvl1pPr>
          </a:lstStyle>
          <a:p>
            <a:fld id="{25C164D4-12EE-4DD3-9BD3-9E0CF0397981}" type="slidenum">
              <a:rPr lang="en-US" smtClean="0"/>
              <a:pPr/>
              <a:t>‹#›</a:t>
            </a:fld>
            <a:endParaRPr lang="en-US" sz="1000" dirty="0">
              <a:latin typeface="Times New Roman" pitchFamily="1" charset="0"/>
            </a:endParaRPr>
          </a:p>
        </p:txBody>
      </p:sp>
    </p:spTree>
    <p:extLst>
      <p:ext uri="{BB962C8B-B14F-4D97-AF65-F5344CB8AC3E}">
        <p14:creationId xmlns:p14="http://schemas.microsoft.com/office/powerpoint/2010/main" val="34534680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Content, and 2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914400" y="1219200"/>
            <a:ext cx="50800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219200"/>
            <a:ext cx="5080000" cy="2362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3733800"/>
            <a:ext cx="5080000" cy="2362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8"/>
          <p:cNvSpPr>
            <a:spLocks noGrp="1"/>
          </p:cNvSpPr>
          <p:nvPr>
            <p:ph type="ftr" sz="quarter" idx="10"/>
          </p:nvPr>
        </p:nvSpPr>
        <p:spPr>
          <a:xfrm>
            <a:off x="2997201" y="6445255"/>
            <a:ext cx="8314267" cy="365125"/>
          </a:xfrm>
          <a:prstGeom prst="rect">
            <a:avLst/>
          </a:prstGeom>
        </p:spPr>
        <p:txBody>
          <a:bodyPr vert="horz" lIns="91440" tIns="45720" rIns="91440" bIns="45720" rtlCol="0" anchor="ctr"/>
          <a:lstStyle>
            <a:lvl1pPr algn="ctr">
              <a:defRPr sz="1200">
                <a:solidFill>
                  <a:schemeClr val="bg1"/>
                </a:solidFill>
              </a:defRPr>
            </a:lvl1pPr>
          </a:lstStyle>
          <a:p>
            <a:r>
              <a:rPr lang="en-US" smtClean="0"/>
              <a:t>Trade names and trademarks are used in this report for identification only. Their usage does not constitute an official endorsement, either expressed or implied, by the National Aeronautics and Space Administration.</a:t>
            </a:r>
            <a:endParaRPr lang="en-US" dirty="0"/>
          </a:p>
        </p:txBody>
      </p:sp>
      <p:sp>
        <p:nvSpPr>
          <p:cNvPr id="7" name="Date Placeholder 9"/>
          <p:cNvSpPr>
            <a:spLocks noGrp="1"/>
          </p:cNvSpPr>
          <p:nvPr>
            <p:ph type="dt" sz="half" idx="11"/>
          </p:nvPr>
        </p:nvSpPr>
        <p:spPr>
          <a:xfrm>
            <a:off x="67733" y="6454780"/>
            <a:ext cx="2844800" cy="365125"/>
          </a:xfrm>
          <a:prstGeom prst="rect">
            <a:avLst/>
          </a:prstGeom>
        </p:spPr>
        <p:txBody>
          <a:bodyPr vert="horz" lIns="91440" tIns="45720" rIns="91440" bIns="45720" rtlCol="0" anchor="ctr"/>
          <a:lstStyle>
            <a:lvl1pPr algn="l">
              <a:defRPr sz="1200">
                <a:solidFill>
                  <a:srgbClr val="FFFFFF"/>
                </a:solidFill>
              </a:defRPr>
            </a:lvl1pPr>
          </a:lstStyle>
          <a:p>
            <a:endParaRPr lang="en-US" dirty="0"/>
          </a:p>
        </p:txBody>
      </p:sp>
      <p:sp>
        <p:nvSpPr>
          <p:cNvPr id="8"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bg1"/>
                </a:solidFill>
              </a:defRPr>
            </a:lvl1pPr>
          </a:lstStyle>
          <a:p>
            <a:fld id="{6BE9692B-6899-41C0-B3E9-4952193339A3}" type="slidenum">
              <a:rPr lang="en-US" smtClean="0"/>
              <a:pPr/>
              <a:t>‹#›</a:t>
            </a:fld>
            <a:endParaRPr lang="en-US" sz="1000" dirty="0">
              <a:latin typeface="Times New Roman" pitchFamily="1" charset="0"/>
            </a:endParaRPr>
          </a:p>
        </p:txBody>
      </p:sp>
      <p:sp>
        <p:nvSpPr>
          <p:cNvPr id="9" name="Title 1"/>
          <p:cNvSpPr>
            <a:spLocks noGrp="1"/>
          </p:cNvSpPr>
          <p:nvPr>
            <p:ph type="title"/>
          </p:nvPr>
        </p:nvSpPr>
        <p:spPr>
          <a:xfrm>
            <a:off x="1049868" y="152400"/>
            <a:ext cx="9618133" cy="609600"/>
          </a:xfrm>
        </p:spPr>
        <p:txBody>
          <a:bodyPr/>
          <a:lstStyle/>
          <a:p>
            <a:r>
              <a:rPr lang="en-US"/>
              <a:t>Click to edit Master title style</a:t>
            </a:r>
          </a:p>
        </p:txBody>
      </p:sp>
    </p:spTree>
    <p:extLst>
      <p:ext uri="{BB962C8B-B14F-4D97-AF65-F5344CB8AC3E}">
        <p14:creationId xmlns:p14="http://schemas.microsoft.com/office/powerpoint/2010/main" val="9640349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and Table">
    <p:spTree>
      <p:nvGrpSpPr>
        <p:cNvPr id="1" name=""/>
        <p:cNvGrpSpPr/>
        <p:nvPr/>
      </p:nvGrpSpPr>
      <p:grpSpPr>
        <a:xfrm>
          <a:off x="0" y="0"/>
          <a:ext cx="0" cy="0"/>
          <a:chOff x="0" y="0"/>
          <a:chExt cx="0" cy="0"/>
        </a:xfrm>
      </p:grpSpPr>
      <p:sp>
        <p:nvSpPr>
          <p:cNvPr id="3" name="Table Placeholder 2"/>
          <p:cNvSpPr>
            <a:spLocks noGrp="1"/>
          </p:cNvSpPr>
          <p:nvPr>
            <p:ph type="tbl" idx="1"/>
          </p:nvPr>
        </p:nvSpPr>
        <p:spPr>
          <a:xfrm>
            <a:off x="914400" y="1219200"/>
            <a:ext cx="10363200" cy="4876800"/>
          </a:xfrm>
        </p:spPr>
        <p:txBody>
          <a:bodyPr/>
          <a:lstStyle/>
          <a:p>
            <a:pPr lvl="0"/>
            <a:r>
              <a:rPr lang="en-US" noProof="0" dirty="0"/>
              <a:t>Click icon to add table</a:t>
            </a:r>
          </a:p>
        </p:txBody>
      </p:sp>
      <p:sp>
        <p:nvSpPr>
          <p:cNvPr id="4"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bg1"/>
                </a:solidFill>
              </a:defRPr>
            </a:lvl1pPr>
          </a:lstStyle>
          <a:p>
            <a:r>
              <a:rPr lang="en-US" smtClean="0"/>
              <a:t>Trade names and trademarks are used in this report for identification only. Their usage does not constitute an official endorsement, either expressed or implied, by the National Aeronautics and Space Administration.</a:t>
            </a:r>
            <a:endParaRPr lang="en-US" dirty="0"/>
          </a:p>
        </p:txBody>
      </p:sp>
      <p:sp>
        <p:nvSpPr>
          <p:cNvPr id="5" name="Date Placeholder 9"/>
          <p:cNvSpPr>
            <a:spLocks noGrp="1"/>
          </p:cNvSpPr>
          <p:nvPr>
            <p:ph type="dt" sz="half" idx="2"/>
          </p:nvPr>
        </p:nvSpPr>
        <p:spPr>
          <a:xfrm>
            <a:off x="67733" y="6454780"/>
            <a:ext cx="2844800" cy="365125"/>
          </a:xfrm>
          <a:prstGeom prst="rect">
            <a:avLst/>
          </a:prstGeom>
        </p:spPr>
        <p:txBody>
          <a:bodyPr vert="horz" lIns="91440" tIns="45720" rIns="91440" bIns="45720" rtlCol="0" anchor="ctr"/>
          <a:lstStyle>
            <a:lvl1pPr algn="l">
              <a:defRPr sz="1200">
                <a:solidFill>
                  <a:srgbClr val="FFFFFF"/>
                </a:solidFill>
              </a:defRPr>
            </a:lvl1pPr>
          </a:lstStyle>
          <a:p>
            <a:endParaRPr lang="en-US" dirty="0"/>
          </a:p>
        </p:txBody>
      </p:sp>
      <p:sp>
        <p:nvSpPr>
          <p:cNvPr id="6"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bg1"/>
                </a:solidFill>
              </a:defRPr>
            </a:lvl1pPr>
          </a:lstStyle>
          <a:p>
            <a:fld id="{6BE9692B-6899-41C0-B3E9-4952193339A3}" type="slidenum">
              <a:rPr lang="en-US" smtClean="0"/>
              <a:pPr/>
              <a:t>‹#›</a:t>
            </a:fld>
            <a:endParaRPr lang="en-US" sz="1000" dirty="0">
              <a:latin typeface="Times New Roman" pitchFamily="1" charset="0"/>
            </a:endParaRPr>
          </a:p>
        </p:txBody>
      </p:sp>
      <p:sp>
        <p:nvSpPr>
          <p:cNvPr id="7" name="Title 1"/>
          <p:cNvSpPr>
            <a:spLocks noGrp="1"/>
          </p:cNvSpPr>
          <p:nvPr>
            <p:ph type="title"/>
          </p:nvPr>
        </p:nvSpPr>
        <p:spPr>
          <a:xfrm>
            <a:off x="1049868" y="152400"/>
            <a:ext cx="9618133" cy="609600"/>
          </a:xfrm>
        </p:spPr>
        <p:txBody>
          <a:bodyPr/>
          <a:lstStyle/>
          <a:p>
            <a:r>
              <a:rPr lang="en-US"/>
              <a:t>Click to edit Master title style</a:t>
            </a:r>
          </a:p>
        </p:txBody>
      </p:sp>
    </p:spTree>
    <p:extLst>
      <p:ext uri="{BB962C8B-B14F-4D97-AF65-F5344CB8AC3E}">
        <p14:creationId xmlns:p14="http://schemas.microsoft.com/office/powerpoint/2010/main" val="28013336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Trade names and trademarks are used in this report for identification only. Their usage does not constitute an official endorsement, either expressed or implied, by the National Aeronautics and Space Administration.</a:t>
            </a:r>
            <a:endParaRPr lang="en-US"/>
          </a:p>
        </p:txBody>
      </p:sp>
      <p:sp>
        <p:nvSpPr>
          <p:cNvPr id="6" name="Slide Number Placeholder 5"/>
          <p:cNvSpPr>
            <a:spLocks noGrp="1"/>
          </p:cNvSpPr>
          <p:nvPr>
            <p:ph type="sldNum" sz="quarter" idx="12"/>
          </p:nvPr>
        </p:nvSpPr>
        <p:spPr/>
        <p:txBody>
          <a:bodyPr/>
          <a:lstStyle/>
          <a:p>
            <a:fld id="{8A95CCDF-25DC-458D-A0F7-8CE1826B73C7}" type="slidenum">
              <a:rPr lang="en-US" smtClean="0"/>
              <a:t>‹#›</a:t>
            </a:fld>
            <a:endParaRPr lang="en-US"/>
          </a:p>
        </p:txBody>
      </p:sp>
    </p:spTree>
    <p:extLst>
      <p:ext uri="{BB962C8B-B14F-4D97-AF65-F5344CB8AC3E}">
        <p14:creationId xmlns:p14="http://schemas.microsoft.com/office/powerpoint/2010/main" val="24554669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Trade names and trademarks are used in this report for identification only. Their usage does not constitute an official endorsement, either expressed or implied, by the National Aeronautics and Space Administration.</a:t>
            </a:r>
            <a:endParaRPr lang="en-US"/>
          </a:p>
        </p:txBody>
      </p:sp>
      <p:sp>
        <p:nvSpPr>
          <p:cNvPr id="6" name="Slide Number Placeholder 5"/>
          <p:cNvSpPr>
            <a:spLocks noGrp="1"/>
          </p:cNvSpPr>
          <p:nvPr>
            <p:ph type="sldNum" sz="quarter" idx="12"/>
          </p:nvPr>
        </p:nvSpPr>
        <p:spPr/>
        <p:txBody>
          <a:bodyPr/>
          <a:lstStyle/>
          <a:p>
            <a:fld id="{8A95CCDF-25DC-458D-A0F7-8CE1826B73C7}" type="slidenum">
              <a:rPr lang="en-US" smtClean="0"/>
              <a:t>‹#›</a:t>
            </a:fld>
            <a:endParaRPr lang="en-US"/>
          </a:p>
        </p:txBody>
      </p:sp>
    </p:spTree>
    <p:extLst>
      <p:ext uri="{BB962C8B-B14F-4D97-AF65-F5344CB8AC3E}">
        <p14:creationId xmlns:p14="http://schemas.microsoft.com/office/powerpoint/2010/main" val="11918636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Trade names and trademarks are used in this report for identification only. Their usage does not constitute an official endorsement, either expressed or implied, by the National Aeronautics and Space Administration.</a:t>
            </a:r>
            <a:endParaRPr lang="en-US"/>
          </a:p>
        </p:txBody>
      </p:sp>
      <p:sp>
        <p:nvSpPr>
          <p:cNvPr id="6" name="Slide Number Placeholder 5"/>
          <p:cNvSpPr>
            <a:spLocks noGrp="1"/>
          </p:cNvSpPr>
          <p:nvPr>
            <p:ph type="sldNum" sz="quarter" idx="12"/>
          </p:nvPr>
        </p:nvSpPr>
        <p:spPr/>
        <p:txBody>
          <a:bodyPr/>
          <a:lstStyle/>
          <a:p>
            <a:fld id="{8A95CCDF-25DC-458D-A0F7-8CE1826B73C7}" type="slidenum">
              <a:rPr lang="en-US" smtClean="0"/>
              <a:t>‹#›</a:t>
            </a:fld>
            <a:endParaRPr lang="en-US"/>
          </a:p>
        </p:txBody>
      </p:sp>
    </p:spTree>
    <p:extLst>
      <p:ext uri="{BB962C8B-B14F-4D97-AF65-F5344CB8AC3E}">
        <p14:creationId xmlns:p14="http://schemas.microsoft.com/office/powerpoint/2010/main" val="32513849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smtClean="0"/>
              <a:t>Trade names and trademarks are used in this report for identification only. Their usage does not constitute an official endorsement, either expressed or implied, by the National Aeronautics and Space Administration.</a:t>
            </a:r>
            <a:endParaRPr lang="en-US"/>
          </a:p>
        </p:txBody>
      </p:sp>
      <p:sp>
        <p:nvSpPr>
          <p:cNvPr id="7" name="Slide Number Placeholder 6"/>
          <p:cNvSpPr>
            <a:spLocks noGrp="1"/>
          </p:cNvSpPr>
          <p:nvPr>
            <p:ph type="sldNum" sz="quarter" idx="12"/>
          </p:nvPr>
        </p:nvSpPr>
        <p:spPr/>
        <p:txBody>
          <a:bodyPr/>
          <a:lstStyle/>
          <a:p>
            <a:fld id="{8A95CCDF-25DC-458D-A0F7-8CE1826B73C7}" type="slidenum">
              <a:rPr lang="en-US" smtClean="0"/>
              <a:t>‹#›</a:t>
            </a:fld>
            <a:endParaRPr lang="en-US"/>
          </a:p>
        </p:txBody>
      </p:sp>
    </p:spTree>
    <p:extLst>
      <p:ext uri="{BB962C8B-B14F-4D97-AF65-F5344CB8AC3E}">
        <p14:creationId xmlns:p14="http://schemas.microsoft.com/office/powerpoint/2010/main" val="3090589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r>
              <a:rPr lang="en-US" smtClean="0"/>
              <a:t>Trade names and trademarks are used in this report for identification only. Their usage does not constitute an official endorsement, either expressed or implied, by the National Aeronautics and Space Administration.</a:t>
            </a:r>
            <a:endParaRPr lang="en-US"/>
          </a:p>
        </p:txBody>
      </p:sp>
      <p:sp>
        <p:nvSpPr>
          <p:cNvPr id="9" name="Slide Number Placeholder 8"/>
          <p:cNvSpPr>
            <a:spLocks noGrp="1"/>
          </p:cNvSpPr>
          <p:nvPr>
            <p:ph type="sldNum" sz="quarter" idx="12"/>
          </p:nvPr>
        </p:nvSpPr>
        <p:spPr/>
        <p:txBody>
          <a:bodyPr/>
          <a:lstStyle/>
          <a:p>
            <a:fld id="{8A95CCDF-25DC-458D-A0F7-8CE1826B73C7}" type="slidenum">
              <a:rPr lang="en-US" smtClean="0"/>
              <a:t>‹#›</a:t>
            </a:fld>
            <a:endParaRPr lang="en-US"/>
          </a:p>
        </p:txBody>
      </p:sp>
    </p:spTree>
    <p:extLst>
      <p:ext uri="{BB962C8B-B14F-4D97-AF65-F5344CB8AC3E}">
        <p14:creationId xmlns:p14="http://schemas.microsoft.com/office/powerpoint/2010/main" val="19294102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r>
              <a:rPr lang="en-US" smtClean="0"/>
              <a:t>Trade names and trademarks are used in this report for identification only. Their usage does not constitute an official endorsement, either expressed or implied, by the National Aeronautics and Space Administration.</a:t>
            </a:r>
            <a:endParaRPr lang="en-US"/>
          </a:p>
        </p:txBody>
      </p:sp>
      <p:sp>
        <p:nvSpPr>
          <p:cNvPr id="5" name="Slide Number Placeholder 4"/>
          <p:cNvSpPr>
            <a:spLocks noGrp="1"/>
          </p:cNvSpPr>
          <p:nvPr>
            <p:ph type="sldNum" sz="quarter" idx="12"/>
          </p:nvPr>
        </p:nvSpPr>
        <p:spPr/>
        <p:txBody>
          <a:bodyPr/>
          <a:lstStyle/>
          <a:p>
            <a:fld id="{8A95CCDF-25DC-458D-A0F7-8CE1826B73C7}" type="slidenum">
              <a:rPr lang="en-US" smtClean="0"/>
              <a:t>‹#›</a:t>
            </a:fld>
            <a:endParaRPr lang="en-US"/>
          </a:p>
        </p:txBody>
      </p:sp>
    </p:spTree>
    <p:extLst>
      <p:ext uri="{BB962C8B-B14F-4D97-AF65-F5344CB8AC3E}">
        <p14:creationId xmlns:p14="http://schemas.microsoft.com/office/powerpoint/2010/main" val="8649710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r>
              <a:rPr lang="en-US" smtClean="0"/>
              <a:t>Trade names and trademarks are used in this report for identification only. Their usage does not constitute an official endorsement, either expressed or implied, by the National Aeronautics and Space Administration.</a:t>
            </a:r>
            <a:endParaRPr lang="en-US"/>
          </a:p>
        </p:txBody>
      </p:sp>
      <p:sp>
        <p:nvSpPr>
          <p:cNvPr id="4" name="Slide Number Placeholder 3"/>
          <p:cNvSpPr>
            <a:spLocks noGrp="1"/>
          </p:cNvSpPr>
          <p:nvPr>
            <p:ph type="sldNum" sz="quarter" idx="12"/>
          </p:nvPr>
        </p:nvSpPr>
        <p:spPr/>
        <p:txBody>
          <a:bodyPr/>
          <a:lstStyle/>
          <a:p>
            <a:fld id="{8A95CCDF-25DC-458D-A0F7-8CE1826B73C7}" type="slidenum">
              <a:rPr lang="en-US" smtClean="0"/>
              <a:t>‹#›</a:t>
            </a:fld>
            <a:endParaRPr lang="en-US"/>
          </a:p>
        </p:txBody>
      </p:sp>
    </p:spTree>
    <p:extLst>
      <p:ext uri="{BB962C8B-B14F-4D97-AF65-F5344CB8AC3E}">
        <p14:creationId xmlns:p14="http://schemas.microsoft.com/office/powerpoint/2010/main" val="20763489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smtClean="0"/>
              <a:t>Trade names and trademarks are used in this report for identification only. Their usage does not constitute an official endorsement, either expressed or implied, by the National Aeronautics and Space Administration.</a:t>
            </a:r>
            <a:endParaRPr lang="en-US"/>
          </a:p>
        </p:txBody>
      </p:sp>
      <p:sp>
        <p:nvSpPr>
          <p:cNvPr id="7" name="Slide Number Placeholder 6"/>
          <p:cNvSpPr>
            <a:spLocks noGrp="1"/>
          </p:cNvSpPr>
          <p:nvPr>
            <p:ph type="sldNum" sz="quarter" idx="12"/>
          </p:nvPr>
        </p:nvSpPr>
        <p:spPr/>
        <p:txBody>
          <a:bodyPr/>
          <a:lstStyle/>
          <a:p>
            <a:fld id="{8A95CCDF-25DC-458D-A0F7-8CE1826B73C7}" type="slidenum">
              <a:rPr lang="en-US" smtClean="0"/>
              <a:t>‹#›</a:t>
            </a:fld>
            <a:endParaRPr lang="en-US"/>
          </a:p>
        </p:txBody>
      </p:sp>
    </p:spTree>
    <p:extLst>
      <p:ext uri="{BB962C8B-B14F-4D97-AF65-F5344CB8AC3E}">
        <p14:creationId xmlns:p14="http://schemas.microsoft.com/office/powerpoint/2010/main" val="28422596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smtClean="0"/>
              <a:t>Trade names and trademarks are used in this report for identification only. Their usage does not constitute an official endorsement, either expressed or implied, by the National Aeronautics and Space Administration.</a:t>
            </a:r>
            <a:endParaRPr lang="en-US"/>
          </a:p>
        </p:txBody>
      </p:sp>
      <p:sp>
        <p:nvSpPr>
          <p:cNvPr id="7" name="Slide Number Placeholder 6"/>
          <p:cNvSpPr>
            <a:spLocks noGrp="1"/>
          </p:cNvSpPr>
          <p:nvPr>
            <p:ph type="sldNum" sz="quarter" idx="12"/>
          </p:nvPr>
        </p:nvSpPr>
        <p:spPr/>
        <p:txBody>
          <a:bodyPr/>
          <a:lstStyle/>
          <a:p>
            <a:fld id="{8A95CCDF-25DC-458D-A0F7-8CE1826B73C7}" type="slidenum">
              <a:rPr lang="en-US" smtClean="0"/>
              <a:t>‹#›</a:t>
            </a:fld>
            <a:endParaRPr lang="en-US"/>
          </a:p>
        </p:txBody>
      </p:sp>
    </p:spTree>
    <p:extLst>
      <p:ext uri="{BB962C8B-B14F-4D97-AF65-F5344CB8AC3E}">
        <p14:creationId xmlns:p14="http://schemas.microsoft.com/office/powerpoint/2010/main" val="24875580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Trade names and trademarks are used in this report for identification only. Their usage does not constitute an official endorsement, either expressed or implied, by the National Aeronautics and Space Administration.</a:t>
            </a:r>
            <a:endParaRPr lang="en-US"/>
          </a:p>
        </p:txBody>
      </p:sp>
      <p:sp>
        <p:nvSpPr>
          <p:cNvPr id="6" name="Slide Number Placeholder 5"/>
          <p:cNvSpPr>
            <a:spLocks noGrp="1"/>
          </p:cNvSpPr>
          <p:nvPr>
            <p:ph type="sldNum" sz="quarter" idx="12"/>
          </p:nvPr>
        </p:nvSpPr>
        <p:spPr/>
        <p:txBody>
          <a:bodyPr/>
          <a:lstStyle/>
          <a:p>
            <a:fld id="{8A95CCDF-25DC-458D-A0F7-8CE1826B73C7}" type="slidenum">
              <a:rPr lang="en-US" smtClean="0"/>
              <a:t>‹#›</a:t>
            </a:fld>
            <a:endParaRPr lang="en-US"/>
          </a:p>
        </p:txBody>
      </p:sp>
    </p:spTree>
    <p:extLst>
      <p:ext uri="{BB962C8B-B14F-4D97-AF65-F5344CB8AC3E}">
        <p14:creationId xmlns:p14="http://schemas.microsoft.com/office/powerpoint/2010/main" val="37610613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Trade names and trademarks are used in this report for identification only. Their usage does not constitute an official endorsement, either expressed or implied, by the National Aeronautics and Space Administration.</a:t>
            </a:r>
            <a:endParaRPr lang="en-US"/>
          </a:p>
        </p:txBody>
      </p:sp>
      <p:sp>
        <p:nvSpPr>
          <p:cNvPr id="6" name="Slide Number Placeholder 5"/>
          <p:cNvSpPr>
            <a:spLocks noGrp="1"/>
          </p:cNvSpPr>
          <p:nvPr>
            <p:ph type="sldNum" sz="quarter" idx="12"/>
          </p:nvPr>
        </p:nvSpPr>
        <p:spPr/>
        <p:txBody>
          <a:bodyPr/>
          <a:lstStyle/>
          <a:p>
            <a:fld id="{8A95CCDF-25DC-458D-A0F7-8CE1826B73C7}" type="slidenum">
              <a:rPr lang="en-US" smtClean="0"/>
              <a:t>‹#›</a:t>
            </a:fld>
            <a:endParaRPr lang="en-US"/>
          </a:p>
        </p:txBody>
      </p:sp>
    </p:spTree>
    <p:extLst>
      <p:ext uri="{BB962C8B-B14F-4D97-AF65-F5344CB8AC3E}">
        <p14:creationId xmlns:p14="http://schemas.microsoft.com/office/powerpoint/2010/main" val="15845153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194" name="Picture 7" descr="top.jpg"/>
          <p:cNvPicPr>
            <a:picLocks noChangeAspect="1"/>
          </p:cNvPicPr>
          <p:nvPr/>
        </p:nvPicPr>
        <p:blipFill>
          <a:blip r:embed="rId15" cstate="print"/>
          <a:srcRect/>
          <a:stretch>
            <a:fillRect/>
          </a:stretch>
        </p:blipFill>
        <p:spPr bwMode="auto">
          <a:xfrm>
            <a:off x="0" y="-23813"/>
            <a:ext cx="12192000" cy="879476"/>
          </a:xfrm>
          <a:prstGeom prst="rect">
            <a:avLst/>
          </a:prstGeom>
          <a:noFill/>
          <a:ln w="0">
            <a:solidFill>
              <a:schemeClr val="tx1"/>
            </a:solidFill>
            <a:miter lim="800000"/>
            <a:headEnd/>
            <a:tailEnd/>
          </a:ln>
        </p:spPr>
      </p:pic>
      <p:sp>
        <p:nvSpPr>
          <p:cNvPr id="8196" name="Rectangle 3"/>
          <p:cNvSpPr>
            <a:spLocks noGrp="1" noChangeArrowheads="1"/>
          </p:cNvSpPr>
          <p:nvPr>
            <p:ph type="body" idx="1"/>
          </p:nvPr>
        </p:nvSpPr>
        <p:spPr bwMode="auto">
          <a:xfrm>
            <a:off x="914400" y="1219200"/>
            <a:ext cx="103632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197" name="Rectangle 73"/>
          <p:cNvSpPr>
            <a:spLocks noGrp="1" noChangeArrowheads="1"/>
          </p:cNvSpPr>
          <p:nvPr>
            <p:ph type="title"/>
          </p:nvPr>
        </p:nvSpPr>
        <p:spPr bwMode="auto">
          <a:xfrm>
            <a:off x="1049868" y="152400"/>
            <a:ext cx="9618133" cy="609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9"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tx1"/>
                </a:solidFill>
              </a:defRPr>
            </a:lvl1pPr>
          </a:lstStyle>
          <a:p>
            <a:r>
              <a:rPr lang="en-US" smtClean="0"/>
              <a:t>Trade names and trademarks are used in this report for identification only. Their usage does not constitute an official endorsement, either expressed or implied, by the National Aeronautics and Space Administration.</a:t>
            </a:r>
            <a:endParaRPr lang="en-US" dirty="0"/>
          </a:p>
        </p:txBody>
      </p:sp>
      <p:sp>
        <p:nvSpPr>
          <p:cNvPr id="10" name="Date Placeholder 9"/>
          <p:cNvSpPr>
            <a:spLocks noGrp="1"/>
          </p:cNvSpPr>
          <p:nvPr>
            <p:ph type="dt" sz="half" idx="2"/>
          </p:nvPr>
        </p:nvSpPr>
        <p:spPr>
          <a:xfrm>
            <a:off x="67733" y="6454780"/>
            <a:ext cx="2844800" cy="365125"/>
          </a:xfrm>
          <a:prstGeom prst="rect">
            <a:avLst/>
          </a:prstGeom>
        </p:spPr>
        <p:txBody>
          <a:bodyPr vert="horz" lIns="91440" tIns="45720" rIns="91440" bIns="45720" rtlCol="0" anchor="ctr"/>
          <a:lstStyle>
            <a:lvl1pPr algn="l">
              <a:defRPr sz="1200">
                <a:solidFill>
                  <a:schemeClr val="tx1"/>
                </a:solidFill>
              </a:defRPr>
            </a:lvl1pPr>
          </a:lstStyle>
          <a:p>
            <a:endParaRPr lang="en-US" dirty="0"/>
          </a:p>
        </p:txBody>
      </p:sp>
      <p:sp>
        <p:nvSpPr>
          <p:cNvPr id="11"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tx1"/>
                </a:solidFill>
              </a:defRPr>
            </a:lvl1pPr>
          </a:lstStyle>
          <a:p>
            <a:fld id="{6BE9692B-6899-41C0-B3E9-4952193339A3}" type="slidenum">
              <a:rPr lang="en-US" smtClean="0"/>
              <a:pPr/>
              <a:t>‹#›</a:t>
            </a:fld>
            <a:endParaRPr lang="en-US" sz="1000" dirty="0">
              <a:latin typeface="Times New Roman" pitchFamily="1" charset="0"/>
            </a:endParaRPr>
          </a:p>
        </p:txBody>
      </p:sp>
      <p:pic>
        <p:nvPicPr>
          <p:cNvPr id="8199" name="Picture 67" descr="NASA insignia RGB"/>
          <p:cNvPicPr>
            <a:picLocks noChangeArrowheads="1"/>
          </p:cNvPicPr>
          <p:nvPr/>
        </p:nvPicPr>
        <p:blipFill>
          <a:blip r:embed="rId16" cstate="print"/>
          <a:srcRect/>
          <a:stretch>
            <a:fillRect/>
          </a:stretch>
        </p:blipFill>
        <p:spPr bwMode="auto">
          <a:xfrm>
            <a:off x="11311467" y="137619"/>
            <a:ext cx="685800" cy="556612"/>
          </a:xfrm>
          <a:prstGeom prst="rect">
            <a:avLst/>
          </a:prstGeom>
          <a:noFill/>
          <a:ln w="9525">
            <a:noFill/>
            <a:miter lim="800000"/>
            <a:headEnd/>
            <a:tailEnd/>
          </a:ln>
        </p:spPr>
      </p:pic>
    </p:spTree>
    <p:extLst>
      <p:ext uri="{BB962C8B-B14F-4D97-AF65-F5344CB8AC3E}">
        <p14:creationId xmlns:p14="http://schemas.microsoft.com/office/powerpoint/2010/main" val="22230253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iming>
    <p:tnLst>
      <p:par>
        <p:cTn id="1" dur="indefinite" restart="never" nodeType="tmRoot"/>
      </p:par>
    </p:tnLst>
  </p:timing>
  <p:hf sldNum="0" hdr="0" dt="0"/>
  <p:txStyles>
    <p:titleStyle>
      <a:lvl1pPr algn="l" rtl="0" eaLnBrk="1" fontAlgn="base" hangingPunct="1">
        <a:spcBef>
          <a:spcPct val="0"/>
        </a:spcBef>
        <a:spcAft>
          <a:spcPct val="0"/>
        </a:spcAft>
        <a:defRPr sz="2400" b="1">
          <a:solidFill>
            <a:schemeClr val="bg1"/>
          </a:solidFill>
          <a:latin typeface="+mj-lt"/>
          <a:ea typeface="MS PGothic" pitchFamily="34" charset="-128"/>
          <a:cs typeface="+mj-cs"/>
        </a:defRPr>
      </a:lvl1pPr>
      <a:lvl2pPr algn="l" rtl="0" eaLnBrk="1" fontAlgn="base" hangingPunct="1">
        <a:spcBef>
          <a:spcPct val="0"/>
        </a:spcBef>
        <a:spcAft>
          <a:spcPct val="0"/>
        </a:spcAft>
        <a:defRPr sz="2400" b="1">
          <a:solidFill>
            <a:schemeClr val="bg1"/>
          </a:solidFill>
          <a:latin typeface="Helvetica" pitchFamily="-112" charset="0"/>
          <a:ea typeface="MS PGothic" pitchFamily="34" charset="-128"/>
          <a:cs typeface="ＭＳ Ｐゴシック" pitchFamily="-112" charset="-128"/>
        </a:defRPr>
      </a:lvl2pPr>
      <a:lvl3pPr algn="l" rtl="0" eaLnBrk="1" fontAlgn="base" hangingPunct="1">
        <a:spcBef>
          <a:spcPct val="0"/>
        </a:spcBef>
        <a:spcAft>
          <a:spcPct val="0"/>
        </a:spcAft>
        <a:defRPr sz="2400" b="1">
          <a:solidFill>
            <a:schemeClr val="bg1"/>
          </a:solidFill>
          <a:latin typeface="Helvetica" pitchFamily="-112" charset="0"/>
          <a:ea typeface="MS PGothic" pitchFamily="34" charset="-128"/>
          <a:cs typeface="ＭＳ Ｐゴシック" pitchFamily="-112" charset="-128"/>
        </a:defRPr>
      </a:lvl3pPr>
      <a:lvl4pPr algn="l" rtl="0" eaLnBrk="1" fontAlgn="base" hangingPunct="1">
        <a:spcBef>
          <a:spcPct val="0"/>
        </a:spcBef>
        <a:spcAft>
          <a:spcPct val="0"/>
        </a:spcAft>
        <a:defRPr sz="2400" b="1">
          <a:solidFill>
            <a:schemeClr val="bg1"/>
          </a:solidFill>
          <a:latin typeface="Helvetica" pitchFamily="-112" charset="0"/>
          <a:ea typeface="MS PGothic" pitchFamily="34" charset="-128"/>
          <a:cs typeface="ＭＳ Ｐゴシック" pitchFamily="-112" charset="-128"/>
        </a:defRPr>
      </a:lvl4pPr>
      <a:lvl5pPr algn="l" rtl="0" eaLnBrk="1" fontAlgn="base" hangingPunct="1">
        <a:spcBef>
          <a:spcPct val="0"/>
        </a:spcBef>
        <a:spcAft>
          <a:spcPct val="0"/>
        </a:spcAft>
        <a:defRPr sz="2400" b="1">
          <a:solidFill>
            <a:schemeClr val="bg1"/>
          </a:solidFill>
          <a:latin typeface="Helvetica" pitchFamily="-112" charset="0"/>
          <a:ea typeface="MS PGothic" pitchFamily="34" charset="-128"/>
          <a:cs typeface="ＭＳ Ｐゴシック" pitchFamily="-112" charset="-128"/>
        </a:defRPr>
      </a:lvl5pPr>
      <a:lvl6pPr marL="457200" algn="l" rtl="0" eaLnBrk="1" fontAlgn="base" hangingPunct="1">
        <a:spcBef>
          <a:spcPct val="0"/>
        </a:spcBef>
        <a:spcAft>
          <a:spcPct val="0"/>
        </a:spcAft>
        <a:defRPr sz="2400" b="1">
          <a:solidFill>
            <a:schemeClr val="bg1"/>
          </a:solidFill>
          <a:latin typeface="Helvetica" pitchFamily="-112" charset="0"/>
          <a:ea typeface="ＭＳ Ｐゴシック" pitchFamily="-112" charset="-128"/>
          <a:cs typeface="ＭＳ Ｐゴシック" pitchFamily="-112" charset="-128"/>
        </a:defRPr>
      </a:lvl6pPr>
      <a:lvl7pPr marL="914400" algn="l" rtl="0" eaLnBrk="1" fontAlgn="base" hangingPunct="1">
        <a:spcBef>
          <a:spcPct val="0"/>
        </a:spcBef>
        <a:spcAft>
          <a:spcPct val="0"/>
        </a:spcAft>
        <a:defRPr sz="2400" b="1">
          <a:solidFill>
            <a:schemeClr val="bg1"/>
          </a:solidFill>
          <a:latin typeface="Helvetica" pitchFamily="-112" charset="0"/>
          <a:ea typeface="ＭＳ Ｐゴシック" pitchFamily="-112" charset="-128"/>
          <a:cs typeface="ＭＳ Ｐゴシック" pitchFamily="-112" charset="-128"/>
        </a:defRPr>
      </a:lvl7pPr>
      <a:lvl8pPr marL="1371600" algn="l" rtl="0" eaLnBrk="1" fontAlgn="base" hangingPunct="1">
        <a:spcBef>
          <a:spcPct val="0"/>
        </a:spcBef>
        <a:spcAft>
          <a:spcPct val="0"/>
        </a:spcAft>
        <a:defRPr sz="2400" b="1">
          <a:solidFill>
            <a:schemeClr val="bg1"/>
          </a:solidFill>
          <a:latin typeface="Helvetica" pitchFamily="-112" charset="0"/>
          <a:ea typeface="ＭＳ Ｐゴシック" pitchFamily="-112" charset="-128"/>
          <a:cs typeface="ＭＳ Ｐゴシック" pitchFamily="-112" charset="-128"/>
        </a:defRPr>
      </a:lvl8pPr>
      <a:lvl9pPr marL="1828800" algn="l" rtl="0" eaLnBrk="1" fontAlgn="base" hangingPunct="1">
        <a:spcBef>
          <a:spcPct val="0"/>
        </a:spcBef>
        <a:spcAft>
          <a:spcPct val="0"/>
        </a:spcAft>
        <a:defRPr sz="2400" b="1">
          <a:solidFill>
            <a:schemeClr val="bg1"/>
          </a:solidFill>
          <a:latin typeface="Helvetica" pitchFamily="-112" charset="0"/>
          <a:ea typeface="ＭＳ Ｐゴシック" pitchFamily="-112" charset="-128"/>
          <a:cs typeface="ＭＳ Ｐゴシック" pitchFamily="-112" charset="-128"/>
        </a:defRPr>
      </a:lvl9pPr>
    </p:titleStyle>
    <p:bodyStyle>
      <a:lvl1pPr marL="225425" indent="-225425" algn="l" rtl="0" eaLnBrk="1" fontAlgn="base" hangingPunct="1">
        <a:spcBef>
          <a:spcPct val="20000"/>
        </a:spcBef>
        <a:spcAft>
          <a:spcPct val="0"/>
        </a:spcAft>
        <a:buChar char="•"/>
        <a:defRPr>
          <a:solidFill>
            <a:schemeClr val="tx1"/>
          </a:solidFill>
          <a:latin typeface="+mn-lt"/>
          <a:ea typeface="MS PGothic" pitchFamily="34" charset="-128"/>
          <a:cs typeface="+mn-cs"/>
        </a:defRPr>
      </a:lvl1pPr>
      <a:lvl2pPr marL="460375" indent="-233363" algn="l" rtl="0" eaLnBrk="1" fontAlgn="base" hangingPunct="1">
        <a:spcBef>
          <a:spcPct val="20000"/>
        </a:spcBef>
        <a:spcAft>
          <a:spcPct val="0"/>
        </a:spcAft>
        <a:buChar char="–"/>
        <a:defRPr>
          <a:solidFill>
            <a:schemeClr val="tx1"/>
          </a:solidFill>
          <a:latin typeface="+mn-lt"/>
          <a:ea typeface="MS PGothic" pitchFamily="34" charset="-128"/>
          <a:cs typeface="ＭＳ Ｐゴシック"/>
        </a:defRPr>
      </a:lvl2pPr>
      <a:lvl3pPr marL="687388" indent="-225425" algn="l" rtl="0" eaLnBrk="1" fontAlgn="base" hangingPunct="1">
        <a:spcBef>
          <a:spcPct val="20000"/>
        </a:spcBef>
        <a:spcAft>
          <a:spcPct val="0"/>
        </a:spcAft>
        <a:buChar char="•"/>
        <a:defRPr>
          <a:solidFill>
            <a:schemeClr val="tx1"/>
          </a:solidFill>
          <a:latin typeface="+mn-lt"/>
          <a:ea typeface="ヒラギノ角ゴ Pro W3" pitchFamily="-106" charset="-128"/>
          <a:cs typeface="ヒラギノ角ゴ Pro W3" charset="-128"/>
        </a:defRPr>
      </a:lvl3pPr>
      <a:lvl4pPr marL="915988" indent="-227013" algn="l" rtl="0" eaLnBrk="1" fontAlgn="base" hangingPunct="1">
        <a:spcBef>
          <a:spcPct val="20000"/>
        </a:spcBef>
        <a:spcAft>
          <a:spcPct val="0"/>
        </a:spcAft>
        <a:buChar char="–"/>
        <a:defRPr>
          <a:solidFill>
            <a:schemeClr val="tx1"/>
          </a:solidFill>
          <a:latin typeface="+mn-lt"/>
          <a:ea typeface="ヒラギノ角ゴ Pro W3" pitchFamily="-106" charset="-128"/>
          <a:cs typeface="ヒラギノ角ゴ Pro W3" charset="-128"/>
        </a:defRPr>
      </a:lvl4pPr>
      <a:lvl5pPr marL="1144588" indent="-227013" algn="l" rtl="0" eaLnBrk="1" fontAlgn="base" hangingPunct="1">
        <a:spcBef>
          <a:spcPct val="20000"/>
        </a:spcBef>
        <a:spcAft>
          <a:spcPct val="0"/>
        </a:spcAft>
        <a:buChar char="»"/>
        <a:defRPr>
          <a:solidFill>
            <a:schemeClr val="tx1"/>
          </a:solidFill>
          <a:latin typeface="+mn-lt"/>
          <a:ea typeface="ヒラギノ角ゴ Pro W3" pitchFamily="-106" charset="-128"/>
          <a:cs typeface="ヒラギノ角ゴ Pro W3" charset="-128"/>
        </a:defRPr>
      </a:lvl5pPr>
      <a:lvl6pPr marL="1601788" indent="-227013" algn="l" rtl="0" eaLnBrk="1" fontAlgn="base" hangingPunct="1">
        <a:spcBef>
          <a:spcPct val="20000"/>
        </a:spcBef>
        <a:spcAft>
          <a:spcPct val="0"/>
        </a:spcAft>
        <a:buChar char="»"/>
        <a:defRPr>
          <a:solidFill>
            <a:schemeClr val="tx1"/>
          </a:solidFill>
          <a:latin typeface="+mn-lt"/>
          <a:ea typeface="+mn-ea"/>
        </a:defRPr>
      </a:lvl6pPr>
      <a:lvl7pPr marL="2058988" indent="-227013" algn="l" rtl="0" eaLnBrk="1" fontAlgn="base" hangingPunct="1">
        <a:spcBef>
          <a:spcPct val="20000"/>
        </a:spcBef>
        <a:spcAft>
          <a:spcPct val="0"/>
        </a:spcAft>
        <a:buChar char="»"/>
        <a:defRPr>
          <a:solidFill>
            <a:schemeClr val="tx1"/>
          </a:solidFill>
          <a:latin typeface="+mn-lt"/>
          <a:ea typeface="+mn-ea"/>
        </a:defRPr>
      </a:lvl7pPr>
      <a:lvl8pPr marL="2516188" indent="-227013" algn="l" rtl="0" eaLnBrk="1" fontAlgn="base" hangingPunct="1">
        <a:spcBef>
          <a:spcPct val="20000"/>
        </a:spcBef>
        <a:spcAft>
          <a:spcPct val="0"/>
        </a:spcAft>
        <a:buChar char="»"/>
        <a:defRPr>
          <a:solidFill>
            <a:schemeClr val="tx1"/>
          </a:solidFill>
          <a:latin typeface="+mn-lt"/>
          <a:ea typeface="+mn-ea"/>
        </a:defRPr>
      </a:lvl8pPr>
      <a:lvl9pPr marL="2973388" indent="-227013" algn="l" rtl="0" eaLnBrk="1" fontAlgn="base" hangingPunct="1">
        <a:spcBef>
          <a:spcPct val="20000"/>
        </a:spcBef>
        <a:spcAft>
          <a:spcPct val="0"/>
        </a:spcAft>
        <a:buChar char="»"/>
        <a:defRPr>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Trade names and trademarks are used in this report for identification only. Their usage does not constitute an official endorsement, either expressed or implied, by the National Aeronautics and Space Administration.</a:t>
            </a: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95CCDF-25DC-458D-A0F7-8CE1826B73C7}" type="slidenum">
              <a:rPr lang="en-US" smtClean="0"/>
              <a:t>‹#›</a:t>
            </a:fld>
            <a:endParaRPr lang="en-US"/>
          </a:p>
        </p:txBody>
      </p:sp>
    </p:spTree>
    <p:extLst>
      <p:ext uri="{BB962C8B-B14F-4D97-AF65-F5344CB8AC3E}">
        <p14:creationId xmlns:p14="http://schemas.microsoft.com/office/powerpoint/2010/main" val="933137668"/>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6.xml"/><Relationship Id="rId5" Type="http://schemas.openxmlformats.org/officeDocument/2006/relationships/image" Target="../media/image7.jp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jpg"/><Relationship Id="rId5" Type="http://schemas.openxmlformats.org/officeDocument/2006/relationships/image" Target="../media/image6.pn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emf"/><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4.xml"/><Relationship Id="rId5" Type="http://schemas.openxmlformats.org/officeDocument/2006/relationships/image" Target="../media/image21.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F0EF5-60F5-4D93-87C2-AB95BD222FDF}"/>
              </a:ext>
            </a:extLst>
          </p:cNvPr>
          <p:cNvSpPr>
            <a:spLocks noGrp="1"/>
          </p:cNvSpPr>
          <p:nvPr>
            <p:ph type="ctrTitle"/>
          </p:nvPr>
        </p:nvSpPr>
        <p:spPr>
          <a:xfrm>
            <a:off x="304572" y="837986"/>
            <a:ext cx="10234119" cy="1687105"/>
          </a:xfrm>
        </p:spPr>
        <p:txBody>
          <a:bodyPr>
            <a:normAutofit/>
          </a:bodyPr>
          <a:lstStyle/>
          <a:p>
            <a:r>
              <a:rPr lang="en-US" dirty="0" smtClean="0"/>
              <a:t>Developing Autonomous Medical Capabilities for Exploration Spaceflight</a:t>
            </a:r>
            <a:endParaRPr lang="en-US" dirty="0"/>
          </a:p>
        </p:txBody>
      </p:sp>
      <p:sp>
        <p:nvSpPr>
          <p:cNvPr id="3" name="Subtitle 2">
            <a:extLst>
              <a:ext uri="{FF2B5EF4-FFF2-40B4-BE49-F238E27FC236}">
                <a16:creationId xmlns:a16="http://schemas.microsoft.com/office/drawing/2014/main" id="{6E4CBF58-09FC-45A6-981F-3FB2531024D5}"/>
              </a:ext>
            </a:extLst>
          </p:cNvPr>
          <p:cNvSpPr>
            <a:spLocks noGrp="1"/>
          </p:cNvSpPr>
          <p:nvPr>
            <p:ph type="subTitle" sz="quarter" idx="1"/>
          </p:nvPr>
        </p:nvSpPr>
        <p:spPr>
          <a:xfrm>
            <a:off x="304572" y="3439491"/>
            <a:ext cx="6013102" cy="2194691"/>
          </a:xfrm>
        </p:spPr>
        <p:txBody>
          <a:bodyPr>
            <a:normAutofit lnSpcReduction="10000"/>
          </a:bodyPr>
          <a:lstStyle/>
          <a:p>
            <a:r>
              <a:rPr lang="en-US" sz="2000" dirty="0" smtClean="0"/>
              <a:t>Dr. Kris Lehnhardt and Dr. Ben Easter</a:t>
            </a:r>
          </a:p>
          <a:p>
            <a:r>
              <a:rPr lang="en-US" sz="2000" dirty="0" smtClean="0"/>
              <a:t>Element and Deputy Element Scientist</a:t>
            </a:r>
          </a:p>
          <a:p>
            <a:r>
              <a:rPr lang="en-US" sz="2000" dirty="0"/>
              <a:t>Exploration Medical </a:t>
            </a:r>
            <a:r>
              <a:rPr lang="en-US" sz="2000" dirty="0" smtClean="0"/>
              <a:t>Capability</a:t>
            </a:r>
          </a:p>
          <a:p>
            <a:r>
              <a:rPr lang="en-US" sz="2000" dirty="0" smtClean="0"/>
              <a:t>NASA Human Research Program</a:t>
            </a:r>
          </a:p>
          <a:p>
            <a:endParaRPr lang="en-US" sz="2000" dirty="0" smtClean="0"/>
          </a:p>
          <a:p>
            <a:r>
              <a:rPr lang="en-US" sz="2000" dirty="0" smtClean="0"/>
              <a:t>April 2021</a:t>
            </a:r>
          </a:p>
          <a:p>
            <a:endParaRPr lang="en-US" sz="2000" dirty="0"/>
          </a:p>
          <a:p>
            <a:endParaRPr lang="en-US" sz="2000" dirty="0" smtClean="0"/>
          </a:p>
        </p:txBody>
      </p:sp>
      <p:sp>
        <p:nvSpPr>
          <p:cNvPr id="5" name="TextBox 4"/>
          <p:cNvSpPr txBox="1"/>
          <p:nvPr/>
        </p:nvSpPr>
        <p:spPr>
          <a:xfrm>
            <a:off x="2641600" y="6363855"/>
            <a:ext cx="7610763" cy="369332"/>
          </a:xfrm>
          <a:prstGeom prst="rect">
            <a:avLst/>
          </a:prstGeom>
          <a:noFill/>
        </p:spPr>
        <p:txBody>
          <a:bodyPr wrap="square" rtlCol="0">
            <a:spAutoFit/>
          </a:bodyPr>
          <a:lstStyle/>
          <a:p>
            <a:r>
              <a:rPr lang="en-US" b="1" dirty="0" smtClean="0">
                <a:solidFill>
                  <a:schemeClr val="bg1"/>
                </a:solidFill>
              </a:rPr>
              <a:t>“Expanding the Boundaries of Space Medicine and Technology”</a:t>
            </a:r>
            <a:endParaRPr lang="en-US" b="1" dirty="0">
              <a:solidFill>
                <a:schemeClr val="bg1"/>
              </a:solidFill>
            </a:endParaRPr>
          </a:p>
        </p:txBody>
      </p:sp>
    </p:spTree>
    <p:extLst>
      <p:ext uri="{BB962C8B-B14F-4D97-AF65-F5344CB8AC3E}">
        <p14:creationId xmlns:p14="http://schemas.microsoft.com/office/powerpoint/2010/main" val="19992267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75709" y="92983"/>
            <a:ext cx="5421748" cy="609600"/>
          </a:xfrm>
        </p:spPr>
        <p:txBody>
          <a:bodyPr/>
          <a:lstStyle/>
          <a:p>
            <a:pPr algn="ctr"/>
            <a:r>
              <a:rPr lang="en-US" dirty="0" smtClean="0"/>
              <a:t>Outline</a:t>
            </a:r>
            <a:endParaRPr lang="en-US" dirty="0"/>
          </a:p>
        </p:txBody>
      </p:sp>
      <p:sp>
        <p:nvSpPr>
          <p:cNvPr id="3" name="Content Placeholder 2"/>
          <p:cNvSpPr>
            <a:spLocks noGrp="1"/>
          </p:cNvSpPr>
          <p:nvPr>
            <p:ph idx="1"/>
          </p:nvPr>
        </p:nvSpPr>
        <p:spPr>
          <a:xfrm>
            <a:off x="838200" y="1366982"/>
            <a:ext cx="10515600" cy="5153891"/>
          </a:xfrm>
        </p:spPr>
        <p:txBody>
          <a:bodyPr>
            <a:normAutofit/>
          </a:bodyPr>
          <a:lstStyle/>
          <a:p>
            <a:r>
              <a:rPr lang="en-US" dirty="0"/>
              <a:t>Exploration challenges</a:t>
            </a:r>
          </a:p>
          <a:p>
            <a:r>
              <a:rPr lang="en-US" dirty="0"/>
              <a:t>Define autonomy</a:t>
            </a:r>
          </a:p>
          <a:p>
            <a:r>
              <a:rPr lang="en-US" dirty="0"/>
              <a:t>Sliders</a:t>
            </a:r>
          </a:p>
          <a:p>
            <a:r>
              <a:rPr lang="en-US" dirty="0"/>
              <a:t>Bandwidth</a:t>
            </a:r>
          </a:p>
          <a:p>
            <a:r>
              <a:rPr lang="en-US" dirty="0"/>
              <a:t>Yule study – the challenge of </a:t>
            </a:r>
            <a:r>
              <a:rPr lang="en-US" dirty="0" err="1"/>
              <a:t>comm</a:t>
            </a:r>
            <a:r>
              <a:rPr lang="en-US" dirty="0"/>
              <a:t> delay is real.</a:t>
            </a:r>
          </a:p>
          <a:p>
            <a:r>
              <a:rPr lang="en-US" dirty="0"/>
              <a:t>Lab analysis – </a:t>
            </a:r>
            <a:r>
              <a:rPr lang="en-US" dirty="0" err="1"/>
              <a:t>Hemacue</a:t>
            </a:r>
            <a:r>
              <a:rPr lang="en-US" dirty="0"/>
              <a:t> and </a:t>
            </a:r>
            <a:r>
              <a:rPr lang="en-US" dirty="0" err="1"/>
              <a:t>rHealth</a:t>
            </a:r>
            <a:r>
              <a:rPr lang="en-US" dirty="0"/>
              <a:t>, Raman spectroscopy, Urinary calcium measurement</a:t>
            </a:r>
          </a:p>
          <a:p>
            <a:r>
              <a:rPr lang="en-US" dirty="0"/>
              <a:t>Imaging – </a:t>
            </a:r>
            <a:r>
              <a:rPr lang="en-US" dirty="0" err="1"/>
              <a:t>Stellarray</a:t>
            </a:r>
            <a:r>
              <a:rPr lang="en-US" dirty="0"/>
              <a:t>, Butterfly</a:t>
            </a:r>
          </a:p>
          <a:p>
            <a:r>
              <a:rPr lang="en-US" dirty="0"/>
              <a:t>SBIRs on autonomous capabilities – e.g. Jayant</a:t>
            </a:r>
          </a:p>
          <a:p>
            <a:r>
              <a:rPr lang="en-US" dirty="0"/>
              <a:t>CDS</a:t>
            </a:r>
          </a:p>
          <a:p>
            <a:r>
              <a:rPr lang="en-US" dirty="0"/>
              <a:t>AMOS – procedure guidance</a:t>
            </a:r>
          </a:p>
          <a:p>
            <a:r>
              <a:rPr lang="en-US" dirty="0"/>
              <a:t>IVGEN and IV placement</a:t>
            </a:r>
          </a:p>
          <a:p>
            <a:r>
              <a:rPr lang="en-US" dirty="0"/>
              <a:t> (Detect, decide, do</a:t>
            </a:r>
            <a:r>
              <a:rPr lang="en-US" dirty="0" smtClean="0"/>
              <a:t>)</a:t>
            </a:r>
          </a:p>
          <a:p>
            <a:endParaRPr lang="en-US" dirty="0"/>
          </a:p>
        </p:txBody>
      </p:sp>
      <p:sp>
        <p:nvSpPr>
          <p:cNvPr id="4" name="Footer Placeholder 3"/>
          <p:cNvSpPr>
            <a:spLocks noGrp="1"/>
          </p:cNvSpPr>
          <p:nvPr>
            <p:ph type="ftr" sz="quarter" idx="3"/>
          </p:nvPr>
        </p:nvSpPr>
        <p:spPr/>
        <p:txBody>
          <a:bodyPr/>
          <a:lstStyle/>
          <a:p>
            <a:r>
              <a:rPr lang="en-US" smtClean="0"/>
              <a:t>Trade names and trademarks are used in this report for identification only. Their usage does not constitute an official endorsement, either expressed or implied, by the National Aeronautics and Space Administration.</a:t>
            </a:r>
            <a:endParaRPr lang="en-US" dirty="0"/>
          </a:p>
        </p:txBody>
      </p:sp>
    </p:spTree>
    <p:extLst>
      <p:ext uri="{BB962C8B-B14F-4D97-AF65-F5344CB8AC3E}">
        <p14:creationId xmlns:p14="http://schemas.microsoft.com/office/powerpoint/2010/main" val="20033136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2976" y="91725"/>
            <a:ext cx="8692243" cy="609600"/>
          </a:xfrm>
        </p:spPr>
        <p:txBody>
          <a:bodyPr/>
          <a:lstStyle/>
          <a:p>
            <a:r>
              <a:rPr lang="en-US" kern="1200" dirty="0" smtClean="0"/>
              <a:t>Today, Tomorrow, and the Future</a:t>
            </a:r>
            <a:endParaRPr lang="en-US" dirty="0"/>
          </a:p>
        </p:txBody>
      </p:sp>
      <p:pic>
        <p:nvPicPr>
          <p:cNvPr id="5" name="Picture 4">
            <a:extLst>
              <a:ext uri="{FF2B5EF4-FFF2-40B4-BE49-F238E27FC236}">
                <a16:creationId xmlns:a16="http://schemas.microsoft.com/office/drawing/2014/main" id="{9A0ACDB4-99E5-AC44-B236-AA989864C1E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12976" y="1583688"/>
            <a:ext cx="2447060" cy="1835294"/>
          </a:xfrm>
          <a:prstGeom prst="rect">
            <a:avLst/>
          </a:prstGeom>
        </p:spPr>
      </p:pic>
      <p:pic>
        <p:nvPicPr>
          <p:cNvPr id="6" name="Picture 5">
            <a:extLst>
              <a:ext uri="{FF2B5EF4-FFF2-40B4-BE49-F238E27FC236}">
                <a16:creationId xmlns:a16="http://schemas.microsoft.com/office/drawing/2014/main" id="{590723AC-FED1-E045-82FB-8361BA6665B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528854" y="1591279"/>
            <a:ext cx="2447060" cy="1835295"/>
          </a:xfrm>
          <a:prstGeom prst="rect">
            <a:avLst/>
          </a:prstGeom>
        </p:spPr>
      </p:pic>
      <p:pic>
        <p:nvPicPr>
          <p:cNvPr id="7" name="Picture 2">
            <a:extLst>
              <a:ext uri="{FF2B5EF4-FFF2-40B4-BE49-F238E27FC236}">
                <a16:creationId xmlns:a16="http://schemas.microsoft.com/office/drawing/2014/main" id="{40015464-1F22-A740-B400-AFCFA22876A5}"/>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9178435" y="1591279"/>
            <a:ext cx="2780658" cy="1827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36EE24CF-DFD0-5B40-88F7-53092E597FAA}"/>
              </a:ext>
            </a:extLst>
          </p:cNvPr>
          <p:cNvSpPr txBox="1"/>
          <p:nvPr/>
        </p:nvSpPr>
        <p:spPr>
          <a:xfrm>
            <a:off x="1416686" y="1191169"/>
            <a:ext cx="497252" cy="400110"/>
          </a:xfrm>
          <a:prstGeom prst="rect">
            <a:avLst/>
          </a:prstGeom>
          <a:noFill/>
        </p:spPr>
        <p:txBody>
          <a:bodyPr wrap="none" rtlCol="0">
            <a:spAutoFit/>
          </a:bodyPr>
          <a:lstStyle/>
          <a:p>
            <a:r>
              <a:rPr lang="en-US" sz="2000" b="1"/>
              <a:t>ISS</a:t>
            </a:r>
          </a:p>
        </p:txBody>
      </p:sp>
      <p:sp>
        <p:nvSpPr>
          <p:cNvPr id="9" name="TextBox 8">
            <a:extLst>
              <a:ext uri="{FF2B5EF4-FFF2-40B4-BE49-F238E27FC236}">
                <a16:creationId xmlns:a16="http://schemas.microsoft.com/office/drawing/2014/main" id="{3BE1563F-368B-3E4E-842C-FBD18273AA16}"/>
              </a:ext>
            </a:extLst>
          </p:cNvPr>
          <p:cNvSpPr txBox="1"/>
          <p:nvPr/>
        </p:nvSpPr>
        <p:spPr>
          <a:xfrm>
            <a:off x="4184213" y="1196514"/>
            <a:ext cx="1117870" cy="400110"/>
          </a:xfrm>
          <a:prstGeom prst="rect">
            <a:avLst/>
          </a:prstGeom>
          <a:noFill/>
        </p:spPr>
        <p:txBody>
          <a:bodyPr wrap="none" rtlCol="0">
            <a:spAutoFit/>
          </a:bodyPr>
          <a:lstStyle/>
          <a:p>
            <a:r>
              <a:rPr lang="en-US" sz="2000" b="1" dirty="0"/>
              <a:t>Gateway</a:t>
            </a:r>
          </a:p>
        </p:txBody>
      </p:sp>
      <p:sp>
        <p:nvSpPr>
          <p:cNvPr id="10" name="TextBox 9">
            <a:extLst>
              <a:ext uri="{FF2B5EF4-FFF2-40B4-BE49-F238E27FC236}">
                <a16:creationId xmlns:a16="http://schemas.microsoft.com/office/drawing/2014/main" id="{CEE86900-C9D4-4244-B4F6-21D6CCA36592}"/>
              </a:ext>
            </a:extLst>
          </p:cNvPr>
          <p:cNvSpPr txBox="1"/>
          <p:nvPr/>
        </p:nvSpPr>
        <p:spPr>
          <a:xfrm>
            <a:off x="9674901" y="1214846"/>
            <a:ext cx="1501245" cy="400110"/>
          </a:xfrm>
          <a:prstGeom prst="rect">
            <a:avLst/>
          </a:prstGeom>
          <a:noFill/>
        </p:spPr>
        <p:txBody>
          <a:bodyPr wrap="none" rtlCol="0">
            <a:spAutoFit/>
          </a:bodyPr>
          <a:lstStyle/>
          <a:p>
            <a:r>
              <a:rPr lang="en-US" sz="2000" b="1"/>
              <a:t>Mars Transit</a:t>
            </a:r>
          </a:p>
        </p:txBody>
      </p:sp>
      <p:sp>
        <p:nvSpPr>
          <p:cNvPr id="11" name="TextBox 10">
            <a:extLst>
              <a:ext uri="{FF2B5EF4-FFF2-40B4-BE49-F238E27FC236}">
                <a16:creationId xmlns:a16="http://schemas.microsoft.com/office/drawing/2014/main" id="{9DB24B03-F6D8-9E4B-B75D-EF04FC1ACE01}"/>
              </a:ext>
            </a:extLst>
          </p:cNvPr>
          <p:cNvSpPr txBox="1"/>
          <p:nvPr/>
        </p:nvSpPr>
        <p:spPr>
          <a:xfrm>
            <a:off x="6088559" y="1195416"/>
            <a:ext cx="2238113" cy="400110"/>
          </a:xfrm>
          <a:prstGeom prst="rect">
            <a:avLst/>
          </a:prstGeom>
          <a:noFill/>
        </p:spPr>
        <p:txBody>
          <a:bodyPr wrap="none" rtlCol="0">
            <a:spAutoFit/>
          </a:bodyPr>
          <a:lstStyle/>
          <a:p>
            <a:r>
              <a:rPr lang="en-US" sz="2000" b="1" dirty="0"/>
              <a:t>Boots on the Moon</a:t>
            </a:r>
          </a:p>
        </p:txBody>
      </p:sp>
      <p:sp>
        <p:nvSpPr>
          <p:cNvPr id="12" name="Right Arrow 11">
            <a:extLst>
              <a:ext uri="{FF2B5EF4-FFF2-40B4-BE49-F238E27FC236}">
                <a16:creationId xmlns:a16="http://schemas.microsoft.com/office/drawing/2014/main" id="{52809032-58FA-8046-8909-C28DE88AF429}"/>
              </a:ext>
            </a:extLst>
          </p:cNvPr>
          <p:cNvSpPr/>
          <p:nvPr/>
        </p:nvSpPr>
        <p:spPr>
          <a:xfrm>
            <a:off x="2716402" y="2308973"/>
            <a:ext cx="828377" cy="444500"/>
          </a:xfrm>
          <a:prstGeom prst="rightArrow">
            <a:avLst/>
          </a:prstGeom>
          <a:solidFill>
            <a:schemeClr val="accent4">
              <a:lumMod val="40000"/>
              <a:lumOff val="6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1032CC04-B676-5945-91BF-874BCCAF7590}"/>
              </a:ext>
            </a:extLst>
          </p:cNvPr>
          <p:cNvSpPr txBox="1"/>
          <p:nvPr/>
        </p:nvSpPr>
        <p:spPr>
          <a:xfrm>
            <a:off x="116555" y="3921799"/>
            <a:ext cx="5475494" cy="2446824"/>
          </a:xfrm>
          <a:prstGeom prst="rect">
            <a:avLst/>
          </a:prstGeom>
          <a:noFill/>
        </p:spPr>
        <p:txBody>
          <a:bodyPr wrap="square" rtlCol="0">
            <a:spAutoFit/>
          </a:bodyPr>
          <a:lstStyle/>
          <a:p>
            <a:pPr marL="12700" algn="ctr"/>
            <a:r>
              <a:rPr lang="en-US" b="1" dirty="0"/>
              <a:t>Current State</a:t>
            </a:r>
          </a:p>
          <a:p>
            <a:pPr marL="234950" indent="-222250">
              <a:buFont typeface="Arial" panose="020B0604020202020204" pitchFamily="34" charset="0"/>
              <a:buChar char="•"/>
            </a:pPr>
            <a:r>
              <a:rPr lang="en-US" sz="1500" b="1" dirty="0" smtClean="0">
                <a:latin typeface="+mj-lt"/>
              </a:rPr>
              <a:t>180–360 day mission </a:t>
            </a:r>
            <a:r>
              <a:rPr lang="en-US" sz="1500" b="1" dirty="0">
                <a:latin typeface="+mj-lt"/>
              </a:rPr>
              <a:t>duration </a:t>
            </a:r>
            <a:r>
              <a:rPr lang="en-US" sz="1500" dirty="0">
                <a:latin typeface="+mj-lt"/>
              </a:rPr>
              <a:t>with </a:t>
            </a:r>
            <a:r>
              <a:rPr lang="en-US" sz="1500" b="1" dirty="0">
                <a:latin typeface="+mj-lt"/>
              </a:rPr>
              <a:t>strong</a:t>
            </a:r>
            <a:r>
              <a:rPr lang="en-US" sz="1500" dirty="0">
                <a:latin typeface="+mj-lt"/>
              </a:rPr>
              <a:t> consumables resupply</a:t>
            </a:r>
          </a:p>
          <a:p>
            <a:pPr marL="234950" indent="-222250">
              <a:buFont typeface="Arial" panose="020B0604020202020204" pitchFamily="34" charset="0"/>
              <a:buChar char="•"/>
            </a:pPr>
            <a:r>
              <a:rPr lang="en-US" sz="1500" b="1" dirty="0" smtClean="0">
                <a:latin typeface="+mj-lt"/>
              </a:rPr>
              <a:t>Real-time</a:t>
            </a:r>
            <a:r>
              <a:rPr lang="en-US" sz="1500" dirty="0" smtClean="0">
                <a:latin typeface="+mj-lt"/>
              </a:rPr>
              <a:t> </a:t>
            </a:r>
            <a:r>
              <a:rPr lang="en-US" sz="1500" b="1" dirty="0">
                <a:latin typeface="+mj-lt"/>
              </a:rPr>
              <a:t>c</a:t>
            </a:r>
            <a:r>
              <a:rPr lang="en-US" sz="1500" b="1" dirty="0" smtClean="0">
                <a:latin typeface="+mj-lt"/>
              </a:rPr>
              <a:t>ommunications</a:t>
            </a:r>
            <a:r>
              <a:rPr lang="en-US" sz="1500" dirty="0" smtClean="0">
                <a:latin typeface="+mj-lt"/>
              </a:rPr>
              <a:t> = decision </a:t>
            </a:r>
            <a:r>
              <a:rPr lang="en-US" sz="1500" dirty="0">
                <a:latin typeface="+mj-lt"/>
              </a:rPr>
              <a:t>making centered at MCC</a:t>
            </a:r>
          </a:p>
          <a:p>
            <a:pPr marL="234950" indent="-222250">
              <a:buFont typeface="Arial" panose="020B0604020202020204" pitchFamily="34" charset="0"/>
              <a:buChar char="•"/>
            </a:pPr>
            <a:r>
              <a:rPr lang="en-US" sz="1500" b="1" dirty="0">
                <a:latin typeface="+mj-lt"/>
              </a:rPr>
              <a:t>Regular</a:t>
            </a:r>
            <a:r>
              <a:rPr lang="en-US" sz="1500" dirty="0">
                <a:latin typeface="+mj-lt"/>
              </a:rPr>
              <a:t> sample return to Earth allows detailed analysis if unknown </a:t>
            </a:r>
            <a:r>
              <a:rPr lang="en-US" sz="1500" dirty="0" smtClean="0">
                <a:latin typeface="+mj-lt"/>
              </a:rPr>
              <a:t>problems develop</a:t>
            </a:r>
            <a:endParaRPr lang="en-US" sz="1500" dirty="0">
              <a:latin typeface="+mj-lt"/>
            </a:endParaRPr>
          </a:p>
          <a:p>
            <a:pPr marL="234950" indent="-222250">
              <a:buFont typeface="Arial" panose="020B0604020202020204" pitchFamily="34" charset="0"/>
              <a:buChar char="•"/>
            </a:pPr>
            <a:r>
              <a:rPr lang="en-US" sz="1500" dirty="0">
                <a:latin typeface="+mj-lt"/>
              </a:rPr>
              <a:t>In the event of an emergency, crew to be stabilized and </a:t>
            </a:r>
            <a:r>
              <a:rPr lang="en-US" sz="1500" b="1" dirty="0">
                <a:latin typeface="+mj-lt"/>
              </a:rPr>
              <a:t>evacuated</a:t>
            </a:r>
            <a:r>
              <a:rPr lang="en-US" sz="1500" dirty="0">
                <a:latin typeface="+mj-lt"/>
              </a:rPr>
              <a:t> </a:t>
            </a:r>
            <a:r>
              <a:rPr lang="en-US" sz="1500" dirty="0" smtClean="0">
                <a:latin typeface="+mj-lt"/>
              </a:rPr>
              <a:t>(generally &lt;1 day </a:t>
            </a:r>
            <a:r>
              <a:rPr lang="en-US" sz="1500" dirty="0">
                <a:latin typeface="+mj-lt"/>
              </a:rPr>
              <a:t>to terrestrial care)</a:t>
            </a:r>
          </a:p>
          <a:p>
            <a:pPr marL="234950" indent="-222250">
              <a:buFont typeface="Arial" panose="020B0604020202020204" pitchFamily="34" charset="0"/>
              <a:buChar char="•"/>
            </a:pPr>
            <a:r>
              <a:rPr lang="en-US" sz="1500" b="1" dirty="0" smtClean="0">
                <a:latin typeface="+mj-lt"/>
              </a:rPr>
              <a:t>Limited</a:t>
            </a:r>
            <a:r>
              <a:rPr lang="en-US" sz="1500" dirty="0" smtClean="0">
                <a:latin typeface="+mj-lt"/>
              </a:rPr>
              <a:t> on-board medical knowledge/skills/abilities (Earth reliant)</a:t>
            </a:r>
            <a:endParaRPr lang="en-US" sz="1500" dirty="0">
              <a:latin typeface="+mj-lt"/>
            </a:endParaRPr>
          </a:p>
        </p:txBody>
      </p:sp>
      <p:sp>
        <p:nvSpPr>
          <p:cNvPr id="14" name="TextBox 13">
            <a:extLst>
              <a:ext uri="{FF2B5EF4-FFF2-40B4-BE49-F238E27FC236}">
                <a16:creationId xmlns:a16="http://schemas.microsoft.com/office/drawing/2014/main" id="{69A97CE3-2C95-C940-833D-50267A2A3DB0}"/>
              </a:ext>
            </a:extLst>
          </p:cNvPr>
          <p:cNvSpPr txBox="1"/>
          <p:nvPr/>
        </p:nvSpPr>
        <p:spPr>
          <a:xfrm>
            <a:off x="6130435" y="3921799"/>
            <a:ext cx="6096000" cy="2677656"/>
          </a:xfrm>
          <a:prstGeom prst="rect">
            <a:avLst/>
          </a:prstGeom>
          <a:noFill/>
        </p:spPr>
        <p:txBody>
          <a:bodyPr wrap="square" rtlCol="0">
            <a:spAutoFit/>
          </a:bodyPr>
          <a:lstStyle/>
          <a:p>
            <a:pPr algn="ctr"/>
            <a:r>
              <a:rPr lang="en-US" b="1" dirty="0"/>
              <a:t>Exploration Class Missions</a:t>
            </a:r>
          </a:p>
          <a:p>
            <a:pPr marL="342900" indent="-342900">
              <a:buFont typeface="Arial" panose="020B0604020202020204" pitchFamily="34" charset="0"/>
              <a:buChar char="•"/>
            </a:pPr>
            <a:r>
              <a:rPr lang="en-US" sz="1500" b="1" dirty="0" smtClean="0">
                <a:latin typeface="+mj-lt"/>
              </a:rPr>
              <a:t>650 to &gt; 900 day mission duration</a:t>
            </a:r>
            <a:r>
              <a:rPr lang="en-US" sz="1500" dirty="0" smtClean="0">
                <a:latin typeface="+mj-lt"/>
              </a:rPr>
              <a:t> </a:t>
            </a:r>
            <a:r>
              <a:rPr lang="en-US" sz="1500" dirty="0">
                <a:latin typeface="+mj-lt"/>
              </a:rPr>
              <a:t>with </a:t>
            </a:r>
            <a:r>
              <a:rPr lang="en-US" sz="1500" b="1" dirty="0" smtClean="0">
                <a:latin typeface="+mj-lt"/>
              </a:rPr>
              <a:t>Zero</a:t>
            </a:r>
            <a:r>
              <a:rPr lang="en-US" sz="1500" dirty="0" smtClean="0">
                <a:latin typeface="+mj-lt"/>
              </a:rPr>
              <a:t> </a:t>
            </a:r>
            <a:r>
              <a:rPr lang="en-US" sz="1500" dirty="0">
                <a:latin typeface="+mj-lt"/>
              </a:rPr>
              <a:t>Consumables Resupply</a:t>
            </a:r>
            <a:endParaRPr lang="en-US" sz="1500" b="1" dirty="0">
              <a:latin typeface="+mj-lt"/>
            </a:endParaRPr>
          </a:p>
          <a:p>
            <a:pPr marL="342900" indent="-342900">
              <a:buFont typeface="Arial" panose="020B0604020202020204" pitchFamily="34" charset="0"/>
              <a:buChar char="•"/>
            </a:pPr>
            <a:r>
              <a:rPr lang="en-US" sz="1500" b="1" dirty="0">
                <a:latin typeface="+mj-lt"/>
              </a:rPr>
              <a:t>No </a:t>
            </a:r>
            <a:r>
              <a:rPr lang="en-US" sz="1500" b="1" dirty="0" smtClean="0">
                <a:latin typeface="+mj-lt"/>
              </a:rPr>
              <a:t>Real-time communications </a:t>
            </a:r>
            <a:r>
              <a:rPr lang="en-US" sz="1500" dirty="0" smtClean="0">
                <a:latin typeface="+mj-lt"/>
              </a:rPr>
              <a:t>= crew </a:t>
            </a:r>
            <a:r>
              <a:rPr lang="en-US" sz="1500" dirty="0">
                <a:latin typeface="+mj-lt"/>
              </a:rPr>
              <a:t>must </a:t>
            </a:r>
            <a:r>
              <a:rPr lang="en-US" sz="1500" b="1" dirty="0" smtClean="0">
                <a:latin typeface="+mj-lt"/>
              </a:rPr>
              <a:t>autonomously </a:t>
            </a:r>
            <a:r>
              <a:rPr lang="en-US" sz="1500" b="1" dirty="0">
                <a:latin typeface="+mj-lt"/>
              </a:rPr>
              <a:t>address </a:t>
            </a:r>
            <a:r>
              <a:rPr lang="en-US" sz="1500" b="1" dirty="0" smtClean="0">
                <a:latin typeface="+mj-lt"/>
              </a:rPr>
              <a:t>emergencies</a:t>
            </a:r>
            <a:r>
              <a:rPr lang="en-US" sz="1500" dirty="0" smtClean="0">
                <a:latin typeface="+mj-lt"/>
              </a:rPr>
              <a:t>; </a:t>
            </a:r>
            <a:r>
              <a:rPr lang="en-US" sz="1500" dirty="0">
                <a:latin typeface="+mj-lt"/>
              </a:rPr>
              <a:t>MCC </a:t>
            </a:r>
            <a:r>
              <a:rPr lang="en-US" sz="1500" dirty="0" smtClean="0">
                <a:latin typeface="+mj-lt"/>
              </a:rPr>
              <a:t>serves in more of a supporting role</a:t>
            </a:r>
            <a:endParaRPr lang="en-US" sz="1500" dirty="0">
              <a:latin typeface="+mj-lt"/>
            </a:endParaRPr>
          </a:p>
          <a:p>
            <a:pPr marL="342900" indent="-342900">
              <a:buFont typeface="Arial" panose="020B0604020202020204" pitchFamily="34" charset="0"/>
              <a:buChar char="•"/>
            </a:pPr>
            <a:r>
              <a:rPr lang="en-US" sz="1500" dirty="0" smtClean="0">
                <a:latin typeface="+mj-lt"/>
              </a:rPr>
              <a:t>Primary </a:t>
            </a:r>
            <a:r>
              <a:rPr lang="en-US" sz="1500" dirty="0">
                <a:latin typeface="+mj-lt"/>
              </a:rPr>
              <a:t>enabler for </a:t>
            </a:r>
            <a:r>
              <a:rPr lang="en-US" sz="1500" dirty="0" smtClean="0">
                <a:latin typeface="+mj-lt"/>
              </a:rPr>
              <a:t>autonomy is access to information – </a:t>
            </a:r>
            <a:r>
              <a:rPr lang="en-US" sz="1500" b="1" dirty="0" smtClean="0">
                <a:latin typeface="+mj-lt"/>
              </a:rPr>
              <a:t>no sample return</a:t>
            </a:r>
            <a:r>
              <a:rPr lang="en-US" sz="1500" dirty="0" smtClean="0">
                <a:latin typeface="+mj-lt"/>
              </a:rPr>
              <a:t> requires on-board analytical capabilities</a:t>
            </a:r>
            <a:endParaRPr lang="en-US" sz="1500" dirty="0">
              <a:latin typeface="+mj-lt"/>
            </a:endParaRPr>
          </a:p>
          <a:p>
            <a:pPr marL="342900" indent="-342900">
              <a:buFont typeface="Arial" panose="020B0604020202020204" pitchFamily="34" charset="0"/>
              <a:buChar char="•"/>
            </a:pPr>
            <a:r>
              <a:rPr lang="en-US" sz="1500" dirty="0">
                <a:latin typeface="+mj-lt"/>
              </a:rPr>
              <a:t>Limited mass, power, </a:t>
            </a:r>
            <a:r>
              <a:rPr lang="en-US" sz="1500" dirty="0" smtClean="0">
                <a:latin typeface="+mj-lt"/>
              </a:rPr>
              <a:t>volume, </a:t>
            </a:r>
            <a:r>
              <a:rPr lang="en-US" sz="1500" dirty="0">
                <a:latin typeface="+mj-lt"/>
              </a:rPr>
              <a:t>and data will require </a:t>
            </a:r>
            <a:r>
              <a:rPr lang="en-US" sz="1500" b="1" dirty="0">
                <a:latin typeface="+mj-lt"/>
              </a:rPr>
              <a:t>crew health systems to be integrated with the vehicle</a:t>
            </a:r>
            <a:r>
              <a:rPr lang="en-US" sz="1500" dirty="0">
                <a:latin typeface="+mj-lt"/>
              </a:rPr>
              <a:t>.  </a:t>
            </a:r>
          </a:p>
          <a:p>
            <a:pPr marL="342900" indent="-342900">
              <a:buFont typeface="Arial" panose="020B0604020202020204" pitchFamily="34" charset="0"/>
              <a:buChar char="•"/>
            </a:pPr>
            <a:r>
              <a:rPr lang="en-US" sz="1500" b="1" dirty="0">
                <a:latin typeface="+mj-lt"/>
              </a:rPr>
              <a:t>No </a:t>
            </a:r>
            <a:r>
              <a:rPr lang="en-US" sz="1500" b="1" dirty="0" smtClean="0">
                <a:latin typeface="+mj-lt"/>
              </a:rPr>
              <a:t>Evacuation </a:t>
            </a:r>
            <a:r>
              <a:rPr lang="en-US" sz="1500" dirty="0" smtClean="0">
                <a:latin typeface="+mj-lt"/>
              </a:rPr>
              <a:t>= </a:t>
            </a:r>
            <a:r>
              <a:rPr lang="en-US" sz="1500" dirty="0">
                <a:latin typeface="+mj-lt"/>
              </a:rPr>
              <a:t>crew must have sufficient supplies </a:t>
            </a:r>
            <a:r>
              <a:rPr lang="en-US" sz="1500" dirty="0" smtClean="0">
                <a:latin typeface="+mj-lt"/>
              </a:rPr>
              <a:t>plus knowledge/skills/abilities to </a:t>
            </a:r>
            <a:r>
              <a:rPr lang="en-US" sz="1500" dirty="0">
                <a:latin typeface="+mj-lt"/>
              </a:rPr>
              <a:t>fully manage medical/health </a:t>
            </a:r>
            <a:r>
              <a:rPr lang="en-US" sz="1500" dirty="0" smtClean="0">
                <a:latin typeface="+mj-lt"/>
              </a:rPr>
              <a:t>issues independently</a:t>
            </a:r>
            <a:endParaRPr lang="en-US" sz="1500" dirty="0">
              <a:latin typeface="+mj-lt"/>
            </a:endParaRPr>
          </a:p>
        </p:txBody>
      </p:sp>
      <p:cxnSp>
        <p:nvCxnSpPr>
          <p:cNvPr id="15" name="Straight Arrow Connector 14">
            <a:extLst>
              <a:ext uri="{FF2B5EF4-FFF2-40B4-BE49-F238E27FC236}">
                <a16:creationId xmlns:a16="http://schemas.microsoft.com/office/drawing/2014/main" id="{95368F1E-69AA-1348-9A40-19FCAB55EEB3}"/>
              </a:ext>
            </a:extLst>
          </p:cNvPr>
          <p:cNvCxnSpPr/>
          <p:nvPr/>
        </p:nvCxnSpPr>
        <p:spPr bwMode="auto">
          <a:xfrm flipV="1">
            <a:off x="3491919" y="3548117"/>
            <a:ext cx="4756727" cy="18473"/>
          </a:xfrm>
          <a:prstGeom prst="straightConnector1">
            <a:avLst/>
          </a:prstGeom>
          <a:noFill/>
          <a:ln w="76200" cap="flat" cmpd="sng" algn="ctr">
            <a:solidFill>
              <a:srgbClr val="FF0000"/>
            </a:solidFill>
            <a:prstDash val="solid"/>
            <a:round/>
            <a:headEnd type="none" w="med" len="med"/>
            <a:tailEnd type="triangle"/>
          </a:ln>
          <a:effectLst>
            <a:outerShdw blurRad="63500" dist="17961" dir="2700000" algn="ctr" rotWithShape="0">
              <a:schemeClr val="tx1">
                <a:alpha val="74998"/>
              </a:schemeClr>
            </a:outerShdw>
          </a:effectLst>
        </p:spPr>
      </p:cxnSp>
      <p:sp>
        <p:nvSpPr>
          <p:cNvPr id="16" name="TextBox 15">
            <a:extLst>
              <a:ext uri="{FF2B5EF4-FFF2-40B4-BE49-F238E27FC236}">
                <a16:creationId xmlns:a16="http://schemas.microsoft.com/office/drawing/2014/main" id="{24DFCD3E-C0BB-6048-A708-303FF820A0CC}"/>
              </a:ext>
            </a:extLst>
          </p:cNvPr>
          <p:cNvSpPr txBox="1"/>
          <p:nvPr/>
        </p:nvSpPr>
        <p:spPr>
          <a:xfrm>
            <a:off x="4152345" y="3586763"/>
            <a:ext cx="3417795" cy="400110"/>
          </a:xfrm>
          <a:prstGeom prst="rect">
            <a:avLst/>
          </a:prstGeom>
          <a:noFill/>
        </p:spPr>
        <p:txBody>
          <a:bodyPr wrap="none" rtlCol="0">
            <a:spAutoFit/>
          </a:bodyPr>
          <a:lstStyle/>
          <a:p>
            <a:r>
              <a:rPr lang="en-US" sz="2000" dirty="0">
                <a:solidFill>
                  <a:srgbClr val="FF0000"/>
                </a:solidFill>
              </a:rPr>
              <a:t>Increasing exposure to Hazards</a:t>
            </a:r>
          </a:p>
        </p:txBody>
      </p:sp>
      <p:pic>
        <p:nvPicPr>
          <p:cNvPr id="17" name="Picture 16">
            <a:extLst>
              <a:ext uri="{FF2B5EF4-FFF2-40B4-BE49-F238E27FC236}">
                <a16:creationId xmlns:a16="http://schemas.microsoft.com/office/drawing/2014/main" id="{21B8A8EF-544C-8C41-91C4-F926FFC9BACB}"/>
              </a:ext>
            </a:extLst>
          </p:cNvPr>
          <p:cNvPicPr>
            <a:picLocks noChangeAspect="1"/>
          </p:cNvPicPr>
          <p:nvPr/>
        </p:nvPicPr>
        <p:blipFill>
          <a:blip r:embed="rId5"/>
          <a:stretch>
            <a:fillRect/>
          </a:stretch>
        </p:blipFill>
        <p:spPr>
          <a:xfrm>
            <a:off x="5975378" y="1589424"/>
            <a:ext cx="2424297" cy="1842030"/>
          </a:xfrm>
          <a:prstGeom prst="rect">
            <a:avLst/>
          </a:prstGeom>
        </p:spPr>
      </p:pic>
      <p:sp>
        <p:nvSpPr>
          <p:cNvPr id="18" name="Right Arrow 17">
            <a:extLst>
              <a:ext uri="{FF2B5EF4-FFF2-40B4-BE49-F238E27FC236}">
                <a16:creationId xmlns:a16="http://schemas.microsoft.com/office/drawing/2014/main" id="{B86F09EC-3682-3D4C-BB65-B669CADA82ED}"/>
              </a:ext>
            </a:extLst>
          </p:cNvPr>
          <p:cNvSpPr/>
          <p:nvPr/>
        </p:nvSpPr>
        <p:spPr>
          <a:xfrm>
            <a:off x="8391324" y="2275289"/>
            <a:ext cx="828377" cy="444500"/>
          </a:xfrm>
          <a:prstGeom prst="rightArrow">
            <a:avLst/>
          </a:prstGeom>
          <a:solidFill>
            <a:schemeClr val="accent4">
              <a:lumMod val="40000"/>
              <a:lumOff val="6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p:cNvSpPr>
            <a:spLocks noGrp="1"/>
          </p:cNvSpPr>
          <p:nvPr>
            <p:ph type="ftr" sz="quarter" idx="3"/>
          </p:nvPr>
        </p:nvSpPr>
        <p:spPr/>
        <p:txBody>
          <a:bodyPr/>
          <a:lstStyle/>
          <a:p>
            <a:r>
              <a:rPr lang="en-US" smtClean="0"/>
              <a:t>Trade names and trademarks are used in this report for identification only. Their usage does not constitute an official endorsement, either expressed or implied, by the National Aeronautics and Space Administration.</a:t>
            </a:r>
            <a:endParaRPr lang="en-US" dirty="0"/>
          </a:p>
        </p:txBody>
      </p:sp>
    </p:spTree>
    <p:extLst>
      <p:ext uri="{BB962C8B-B14F-4D97-AF65-F5344CB8AC3E}">
        <p14:creationId xmlns:p14="http://schemas.microsoft.com/office/powerpoint/2010/main" val="33019196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1"/>
          <p:cNvSpPr>
            <a:spLocks noGrp="1"/>
          </p:cNvSpPr>
          <p:nvPr>
            <p:ph type="title"/>
          </p:nvPr>
        </p:nvSpPr>
        <p:spPr>
          <a:xfrm>
            <a:off x="402413" y="0"/>
            <a:ext cx="9102653" cy="783755"/>
          </a:xfrm>
        </p:spPr>
        <p:txBody>
          <a:bodyPr/>
          <a:lstStyle/>
          <a:p>
            <a:r>
              <a:rPr lang="en-US" dirty="0" smtClean="0">
                <a:latin typeface="Helvetica" pitchFamily="34" charset="0"/>
              </a:rPr>
              <a:t>Risk Drivers for Medical System Needs</a:t>
            </a:r>
            <a:endParaRPr lang="en-US" dirty="0">
              <a:latin typeface="Helvetica" pitchFamily="34" charset="0"/>
            </a:endParaRPr>
          </a:p>
        </p:txBody>
      </p:sp>
      <p:grpSp>
        <p:nvGrpSpPr>
          <p:cNvPr id="5" name="Group 4"/>
          <p:cNvGrpSpPr/>
          <p:nvPr/>
        </p:nvGrpSpPr>
        <p:grpSpPr>
          <a:xfrm>
            <a:off x="1959598" y="1029134"/>
            <a:ext cx="1611282" cy="5412019"/>
            <a:chOff x="1885760" y="1312149"/>
            <a:chExt cx="1611282" cy="5412019"/>
          </a:xfrm>
        </p:grpSpPr>
        <p:grpSp>
          <p:nvGrpSpPr>
            <p:cNvPr id="9" name="Group 8"/>
            <p:cNvGrpSpPr/>
            <p:nvPr/>
          </p:nvGrpSpPr>
          <p:grpSpPr>
            <a:xfrm>
              <a:off x="2064102" y="2090905"/>
              <a:ext cx="1200868" cy="4633263"/>
              <a:chOff x="2264820" y="2046301"/>
              <a:chExt cx="1200868" cy="4633263"/>
            </a:xfrm>
          </p:grpSpPr>
          <p:sp>
            <p:nvSpPr>
              <p:cNvPr id="30" name="TextBox 29"/>
              <p:cNvSpPr txBox="1"/>
              <p:nvPr/>
            </p:nvSpPr>
            <p:spPr>
              <a:xfrm>
                <a:off x="2264820" y="2046301"/>
                <a:ext cx="1200868"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srgbClr val="000000"/>
                    </a:solidFill>
                    <a:effectLst/>
                    <a:uLnTx/>
                    <a:uFillTx/>
                    <a:latin typeface="Helvetica" pitchFamily="34" charset="0"/>
                    <a:ea typeface="ＭＳ Ｐゴシック"/>
                  </a:rPr>
                  <a:t>Shorter</a:t>
                </a:r>
                <a:endParaRPr kumimoji="0" lang="en-US" sz="2400" b="0" i="0" u="none" strike="noStrike" kern="1200" cap="none" spc="0" normalizeH="0" baseline="0" noProof="0" dirty="0">
                  <a:ln>
                    <a:noFill/>
                  </a:ln>
                  <a:solidFill>
                    <a:srgbClr val="000000"/>
                  </a:solidFill>
                  <a:effectLst/>
                  <a:uLnTx/>
                  <a:uFillTx/>
                  <a:latin typeface="Helvetica" pitchFamily="34" charset="0"/>
                  <a:ea typeface="ＭＳ Ｐゴシック"/>
                </a:endParaRPr>
              </a:p>
            </p:txBody>
          </p:sp>
          <p:sp>
            <p:nvSpPr>
              <p:cNvPr id="31" name="TextBox 30"/>
              <p:cNvSpPr txBox="1"/>
              <p:nvPr/>
            </p:nvSpPr>
            <p:spPr>
              <a:xfrm>
                <a:off x="2297151" y="6217899"/>
                <a:ext cx="1143084"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srgbClr val="000000"/>
                    </a:solidFill>
                    <a:effectLst/>
                    <a:uLnTx/>
                    <a:uFillTx/>
                    <a:latin typeface="Helvetica" pitchFamily="34" charset="0"/>
                    <a:ea typeface="ＭＳ Ｐゴシック"/>
                  </a:rPr>
                  <a:t>Longer</a:t>
                </a:r>
                <a:endParaRPr kumimoji="0" lang="en-US" sz="2400" b="0" i="0" u="none" strike="noStrike" kern="1200" cap="none" spc="0" normalizeH="0" baseline="0" noProof="0" dirty="0">
                  <a:ln>
                    <a:noFill/>
                  </a:ln>
                  <a:solidFill>
                    <a:srgbClr val="000000"/>
                  </a:solidFill>
                  <a:effectLst/>
                  <a:uLnTx/>
                  <a:uFillTx/>
                  <a:latin typeface="Helvetica" pitchFamily="34" charset="0"/>
                  <a:ea typeface="ＭＳ Ｐゴシック"/>
                </a:endParaRPr>
              </a:p>
            </p:txBody>
          </p:sp>
          <p:cxnSp>
            <p:nvCxnSpPr>
              <p:cNvPr id="6" name="Straight Arrow Connector 5"/>
              <p:cNvCxnSpPr>
                <a:stCxn id="30" idx="2"/>
                <a:endCxn id="31" idx="0"/>
              </p:cNvCxnSpPr>
              <p:nvPr/>
            </p:nvCxnSpPr>
            <p:spPr>
              <a:xfrm>
                <a:off x="2865254" y="2507966"/>
                <a:ext cx="3439" cy="3709933"/>
              </a:xfrm>
              <a:prstGeom prst="straightConnector1">
                <a:avLst/>
              </a:prstGeom>
              <a:ln w="38100">
                <a:solidFill>
                  <a:schemeClr val="tx1"/>
                </a:solidFill>
                <a:headEnd type="none" w="lg" len="lg"/>
                <a:tailEnd type="triangle" w="lg" len="lg"/>
              </a:ln>
            </p:spPr>
            <p:style>
              <a:lnRef idx="2">
                <a:schemeClr val="accent1"/>
              </a:lnRef>
              <a:fillRef idx="0">
                <a:schemeClr val="accent1"/>
              </a:fillRef>
              <a:effectRef idx="1">
                <a:schemeClr val="accent1"/>
              </a:effectRef>
              <a:fontRef idx="minor">
                <a:schemeClr val="tx1"/>
              </a:fontRef>
            </p:style>
          </p:cxnSp>
        </p:grpSp>
        <p:sp>
          <p:nvSpPr>
            <p:cNvPr id="65" name="Rectangle 20"/>
            <p:cNvSpPr>
              <a:spLocks noChangeArrowheads="1"/>
            </p:cNvSpPr>
            <p:nvPr/>
          </p:nvSpPr>
          <p:spPr bwMode="auto">
            <a:xfrm>
              <a:off x="1885760" y="1312149"/>
              <a:ext cx="1611282" cy="667611"/>
            </a:xfrm>
            <a:prstGeom prst="rect">
              <a:avLst/>
            </a:prstGeom>
            <a:solidFill>
              <a:schemeClr val="accent3">
                <a:lumMod val="60000"/>
                <a:lumOff val="40000"/>
              </a:schemeClr>
            </a:solidFill>
            <a:ln w="9525" cap="flat">
              <a:solidFill>
                <a:schemeClr val="accent3"/>
              </a:solidFill>
              <a:round/>
              <a:headEnd/>
              <a:tailEnd/>
            </a:ln>
            <a:effectLst/>
          </p:spPr>
          <p:txBody>
            <a:bodyPr wrap="none" lIns="81638" tIns="53260" rIns="81638" bIns="40819" anchor="ctr"/>
            <a:lstStyle>
              <a:lvl1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1pPr>
              <a:lvl2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2pPr>
              <a:lvl3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3pPr>
              <a:lvl4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4pPr>
              <a:lvl5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tab pos="457200" algn="l"/>
                  <a:tab pos="914400" algn="l"/>
                  <a:tab pos="1371600" algn="l"/>
                  <a:tab pos="1828800" algn="l"/>
                </a:tabLst>
                <a:defRPr/>
              </a:pPr>
              <a:r>
                <a:rPr kumimoji="0" lang="en-US" altLang="en-US" sz="1633" b="1" i="0" u="none" strike="noStrike" kern="1200" cap="none" spc="0" normalizeH="0" baseline="0" noProof="0" dirty="0" smtClean="0">
                  <a:ln>
                    <a:noFill/>
                  </a:ln>
                  <a:solidFill>
                    <a:srgbClr val="000000"/>
                  </a:solidFill>
                  <a:effectLst/>
                  <a:uLnTx/>
                  <a:uFillTx/>
                  <a:latin typeface="Arial" panose="020B0604020202020204" pitchFamily="34" charset="0"/>
                </a:rPr>
                <a:t>Mission Duration </a:t>
              </a:r>
            </a:p>
            <a:p>
              <a:pPr marL="0" marR="0" lvl="0" indent="0" algn="ctr" defTabSz="914400" rtl="0" eaLnBrk="1" fontAlgn="auto" latinLnBrk="0" hangingPunct="1">
                <a:lnSpc>
                  <a:spcPct val="100000"/>
                </a:lnSpc>
                <a:spcBef>
                  <a:spcPts val="0"/>
                </a:spcBef>
                <a:spcAft>
                  <a:spcPts val="0"/>
                </a:spcAft>
                <a:buClrTx/>
                <a:buSzTx/>
                <a:buFontTx/>
                <a:buNone/>
                <a:tabLst>
                  <a:tab pos="457200" algn="l"/>
                  <a:tab pos="914400" algn="l"/>
                  <a:tab pos="1371600" algn="l"/>
                  <a:tab pos="1828800" algn="l"/>
                </a:tabLst>
                <a:defRPr/>
              </a:pPr>
              <a:r>
                <a:rPr kumimoji="0" lang="en-US" altLang="en-US" sz="1633" b="1" i="0" u="none" strike="noStrike" kern="1200" cap="none" spc="0" normalizeH="0" baseline="0" noProof="0" dirty="0" smtClean="0">
                  <a:ln>
                    <a:noFill/>
                  </a:ln>
                  <a:solidFill>
                    <a:srgbClr val="000000"/>
                  </a:solidFill>
                  <a:effectLst/>
                  <a:uLnTx/>
                  <a:uFillTx/>
                  <a:latin typeface="Arial" panose="020B0604020202020204" pitchFamily="34" charset="0"/>
                </a:rPr>
                <a:t>&amp; </a:t>
              </a:r>
            </a:p>
            <a:p>
              <a:pPr marL="0" marR="0" lvl="0" indent="0" algn="ctr" defTabSz="914400" rtl="0" eaLnBrk="1" fontAlgn="auto" latinLnBrk="0" hangingPunct="1">
                <a:lnSpc>
                  <a:spcPct val="100000"/>
                </a:lnSpc>
                <a:spcBef>
                  <a:spcPts val="0"/>
                </a:spcBef>
                <a:spcAft>
                  <a:spcPts val="0"/>
                </a:spcAft>
                <a:buClrTx/>
                <a:buSzTx/>
                <a:buFontTx/>
                <a:buNone/>
                <a:tabLst>
                  <a:tab pos="457200" algn="l"/>
                  <a:tab pos="914400" algn="l"/>
                  <a:tab pos="1371600" algn="l"/>
                  <a:tab pos="1828800" algn="l"/>
                </a:tabLst>
                <a:defRPr/>
              </a:pPr>
              <a:r>
                <a:rPr kumimoji="0" lang="en-US" altLang="en-US" sz="1633" b="1" i="0" u="none" strike="noStrike" kern="1200" cap="none" spc="0" normalizeH="0" baseline="0" noProof="0" dirty="0" smtClean="0">
                  <a:ln>
                    <a:noFill/>
                  </a:ln>
                  <a:solidFill>
                    <a:srgbClr val="000000"/>
                  </a:solidFill>
                  <a:effectLst/>
                  <a:uLnTx/>
                  <a:uFillTx/>
                  <a:latin typeface="Arial" panose="020B0604020202020204" pitchFamily="34" charset="0"/>
                </a:rPr>
                <a:t>Hazard Exposure</a:t>
              </a:r>
              <a:endParaRPr kumimoji="0" lang="en-US" altLang="en-US" sz="1633" b="1" i="0" u="none" strike="noStrike" kern="1200" cap="none" spc="0" normalizeH="0" baseline="0" noProof="0" dirty="0">
                <a:ln>
                  <a:noFill/>
                </a:ln>
                <a:solidFill>
                  <a:srgbClr val="000000"/>
                </a:solidFill>
                <a:effectLst/>
                <a:uLnTx/>
                <a:uFillTx/>
                <a:latin typeface="Arial" panose="020B0604020202020204" pitchFamily="34" charset="0"/>
              </a:endParaRPr>
            </a:p>
          </p:txBody>
        </p:sp>
      </p:grpSp>
      <p:grpSp>
        <p:nvGrpSpPr>
          <p:cNvPr id="8" name="Group 7"/>
          <p:cNvGrpSpPr/>
          <p:nvPr/>
        </p:nvGrpSpPr>
        <p:grpSpPr>
          <a:xfrm>
            <a:off x="3481278" y="917989"/>
            <a:ext cx="4677146" cy="5523164"/>
            <a:chOff x="3374782" y="1201003"/>
            <a:chExt cx="4677146" cy="5523164"/>
          </a:xfrm>
        </p:grpSpPr>
        <p:grpSp>
          <p:nvGrpSpPr>
            <p:cNvPr id="4" name="Group 3"/>
            <p:cNvGrpSpPr/>
            <p:nvPr/>
          </p:nvGrpSpPr>
          <p:grpSpPr>
            <a:xfrm>
              <a:off x="3374782" y="1201003"/>
              <a:ext cx="4677146" cy="5523164"/>
              <a:chOff x="3374782" y="1201003"/>
              <a:chExt cx="4677146" cy="5523164"/>
            </a:xfrm>
          </p:grpSpPr>
          <p:sp>
            <p:nvSpPr>
              <p:cNvPr id="28" name="TextBox 27"/>
              <p:cNvSpPr txBox="1"/>
              <p:nvPr/>
            </p:nvSpPr>
            <p:spPr>
              <a:xfrm>
                <a:off x="3374782" y="1201003"/>
                <a:ext cx="1895708"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Arial"/>
                  <a:ea typeface="ＭＳ Ｐゴシック"/>
                </a:endParaRPr>
              </a:p>
            </p:txBody>
          </p:sp>
          <p:grpSp>
            <p:nvGrpSpPr>
              <p:cNvPr id="39" name="Group 38"/>
              <p:cNvGrpSpPr/>
              <p:nvPr/>
            </p:nvGrpSpPr>
            <p:grpSpPr>
              <a:xfrm>
                <a:off x="3462890" y="2068607"/>
                <a:ext cx="4589038" cy="4655560"/>
                <a:chOff x="1921226" y="2027332"/>
                <a:chExt cx="4589038" cy="4655560"/>
              </a:xfrm>
            </p:grpSpPr>
            <p:sp>
              <p:nvSpPr>
                <p:cNvPr id="40" name="TextBox 39"/>
                <p:cNvSpPr txBox="1"/>
                <p:nvPr/>
              </p:nvSpPr>
              <p:spPr>
                <a:xfrm>
                  <a:off x="2098553" y="2027332"/>
                  <a:ext cx="1364838"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srgbClr val="000000"/>
                      </a:solidFill>
                      <a:effectLst/>
                      <a:uLnTx/>
                      <a:uFillTx/>
                      <a:latin typeface="Helvetica" pitchFamily="34" charset="0"/>
                      <a:ea typeface="ＭＳ Ｐゴシック"/>
                    </a:rPr>
                    <a:t>Possible</a:t>
                  </a:r>
                  <a:endParaRPr kumimoji="0" lang="en-US" sz="2400" b="0" i="0" u="none" strike="noStrike" kern="1200" cap="none" spc="0" normalizeH="0" baseline="0" noProof="0" dirty="0">
                    <a:ln>
                      <a:noFill/>
                    </a:ln>
                    <a:solidFill>
                      <a:srgbClr val="000000"/>
                    </a:solidFill>
                    <a:effectLst/>
                    <a:uLnTx/>
                    <a:uFillTx/>
                    <a:latin typeface="Helvetica" pitchFamily="34" charset="0"/>
                    <a:ea typeface="ＭＳ Ｐゴシック"/>
                  </a:endParaRPr>
                </a:p>
              </p:txBody>
            </p:sp>
            <p:sp>
              <p:nvSpPr>
                <p:cNvPr id="41" name="TextBox 40"/>
                <p:cNvSpPr txBox="1"/>
                <p:nvPr/>
              </p:nvSpPr>
              <p:spPr>
                <a:xfrm>
                  <a:off x="1921226" y="6221227"/>
                  <a:ext cx="171949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srgbClr val="000000"/>
                      </a:solidFill>
                      <a:effectLst/>
                      <a:uLnTx/>
                      <a:uFillTx/>
                      <a:latin typeface="Helvetica" pitchFamily="34" charset="0"/>
                      <a:ea typeface="ＭＳ Ｐゴシック"/>
                    </a:rPr>
                    <a:t>Impossible</a:t>
                  </a:r>
                  <a:endParaRPr kumimoji="0" lang="en-US" sz="2400" b="0" i="0" u="none" strike="noStrike" kern="1200" cap="none" spc="0" normalizeH="0" baseline="0" noProof="0" dirty="0">
                    <a:ln>
                      <a:noFill/>
                    </a:ln>
                    <a:solidFill>
                      <a:srgbClr val="000000"/>
                    </a:solidFill>
                    <a:effectLst/>
                    <a:uLnTx/>
                    <a:uFillTx/>
                    <a:latin typeface="Helvetica" pitchFamily="34" charset="0"/>
                    <a:ea typeface="ＭＳ Ｐゴシック"/>
                  </a:endParaRPr>
                </a:p>
              </p:txBody>
            </p:sp>
            <p:cxnSp>
              <p:nvCxnSpPr>
                <p:cNvPr id="42" name="Straight Arrow Connector 41"/>
                <p:cNvCxnSpPr/>
                <p:nvPr/>
              </p:nvCxnSpPr>
              <p:spPr>
                <a:xfrm>
                  <a:off x="6510264" y="2465351"/>
                  <a:ext cx="0" cy="3717493"/>
                </a:xfrm>
                <a:prstGeom prst="straightConnector1">
                  <a:avLst/>
                </a:prstGeom>
                <a:ln w="38100">
                  <a:solidFill>
                    <a:schemeClr val="tx1"/>
                  </a:solidFill>
                  <a:headEnd type="none" w="med" len="med"/>
                  <a:tailEnd type="triangle" w="lg" len="lg"/>
                </a:ln>
              </p:spPr>
              <p:style>
                <a:lnRef idx="2">
                  <a:schemeClr val="accent1"/>
                </a:lnRef>
                <a:fillRef idx="0">
                  <a:schemeClr val="accent1"/>
                </a:fillRef>
                <a:effectRef idx="1">
                  <a:schemeClr val="accent1"/>
                </a:effectRef>
                <a:fontRef idx="minor">
                  <a:schemeClr val="tx1"/>
                </a:fontRef>
              </p:style>
            </p:cxnSp>
          </p:grpSp>
        </p:grpSp>
        <p:sp>
          <p:nvSpPr>
            <p:cNvPr id="67" name="Rectangle 20"/>
            <p:cNvSpPr>
              <a:spLocks noChangeArrowheads="1"/>
            </p:cNvSpPr>
            <p:nvPr/>
          </p:nvSpPr>
          <p:spPr bwMode="auto">
            <a:xfrm>
              <a:off x="3538168" y="1266362"/>
              <a:ext cx="1677254" cy="667611"/>
            </a:xfrm>
            <a:prstGeom prst="rect">
              <a:avLst/>
            </a:prstGeom>
            <a:solidFill>
              <a:schemeClr val="accent3">
                <a:lumMod val="60000"/>
                <a:lumOff val="40000"/>
              </a:schemeClr>
            </a:solidFill>
            <a:ln w="9525" cap="flat">
              <a:solidFill>
                <a:schemeClr val="accent3"/>
              </a:solidFill>
              <a:round/>
              <a:headEnd/>
              <a:tailEnd/>
            </a:ln>
            <a:effectLst/>
          </p:spPr>
          <p:txBody>
            <a:bodyPr wrap="none" lIns="81638" tIns="53260" rIns="81638" bIns="40819" anchor="ctr"/>
            <a:lstStyle>
              <a:lvl1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1pPr>
              <a:lvl2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2pPr>
              <a:lvl3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3pPr>
              <a:lvl4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4pPr>
              <a:lvl5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tab pos="457200" algn="l"/>
                  <a:tab pos="914400" algn="l"/>
                  <a:tab pos="1371600" algn="l"/>
                  <a:tab pos="1828800" algn="l"/>
                </a:tabLst>
                <a:defRPr/>
              </a:pPr>
              <a:r>
                <a:rPr kumimoji="0" lang="en-US" altLang="en-US" sz="1633" b="1" i="0" u="none" strike="noStrike" kern="1200" cap="none" spc="0" normalizeH="0" baseline="0" noProof="0" dirty="0" smtClean="0">
                  <a:ln>
                    <a:noFill/>
                  </a:ln>
                  <a:solidFill>
                    <a:srgbClr val="000000"/>
                  </a:solidFill>
                  <a:effectLst/>
                  <a:uLnTx/>
                  <a:uFillTx/>
                  <a:latin typeface="Arial" panose="020B0604020202020204" pitchFamily="34" charset="0"/>
                </a:rPr>
                <a:t>Resupply &amp; </a:t>
              </a:r>
            </a:p>
            <a:p>
              <a:pPr marL="0" marR="0" lvl="0" indent="0" algn="ctr" defTabSz="914400" rtl="0" eaLnBrk="1" fontAlgn="auto" latinLnBrk="0" hangingPunct="1">
                <a:lnSpc>
                  <a:spcPct val="100000"/>
                </a:lnSpc>
                <a:spcBef>
                  <a:spcPts val="0"/>
                </a:spcBef>
                <a:spcAft>
                  <a:spcPts val="0"/>
                </a:spcAft>
                <a:buClrTx/>
                <a:buSzTx/>
                <a:buFontTx/>
                <a:buNone/>
                <a:tabLst>
                  <a:tab pos="457200" algn="l"/>
                  <a:tab pos="914400" algn="l"/>
                  <a:tab pos="1371600" algn="l"/>
                  <a:tab pos="1828800" algn="l"/>
                </a:tabLst>
                <a:defRPr/>
              </a:pPr>
              <a:r>
                <a:rPr kumimoji="0" lang="en-US" altLang="en-US" sz="1633" b="1" i="0" u="none" strike="noStrike" kern="1200" cap="none" spc="0" normalizeH="0" baseline="0" noProof="0" dirty="0" smtClean="0">
                  <a:ln>
                    <a:noFill/>
                  </a:ln>
                  <a:solidFill>
                    <a:srgbClr val="000000"/>
                  </a:solidFill>
                  <a:effectLst/>
                  <a:uLnTx/>
                  <a:uFillTx/>
                  <a:latin typeface="Arial" panose="020B0604020202020204" pitchFamily="34" charset="0"/>
                </a:rPr>
                <a:t>Evacuation </a:t>
              </a:r>
            </a:p>
            <a:p>
              <a:pPr marL="0" marR="0" lvl="0" indent="0" algn="ctr" defTabSz="914400" rtl="0" eaLnBrk="1" fontAlgn="auto" latinLnBrk="0" hangingPunct="1">
                <a:lnSpc>
                  <a:spcPct val="100000"/>
                </a:lnSpc>
                <a:spcBef>
                  <a:spcPts val="0"/>
                </a:spcBef>
                <a:spcAft>
                  <a:spcPts val="0"/>
                </a:spcAft>
                <a:buClrTx/>
                <a:buSzTx/>
                <a:buFontTx/>
                <a:buNone/>
                <a:tabLst>
                  <a:tab pos="457200" algn="l"/>
                  <a:tab pos="914400" algn="l"/>
                  <a:tab pos="1371600" algn="l"/>
                  <a:tab pos="1828800" algn="l"/>
                </a:tabLst>
                <a:defRPr/>
              </a:pPr>
              <a:r>
                <a:rPr kumimoji="0" lang="en-US" altLang="en-US" sz="1633" b="1" i="0" u="none" strike="noStrike" kern="1200" cap="none" spc="0" normalizeH="0" baseline="0" noProof="0" dirty="0" smtClean="0">
                  <a:ln>
                    <a:noFill/>
                  </a:ln>
                  <a:solidFill>
                    <a:srgbClr val="000000"/>
                  </a:solidFill>
                  <a:effectLst/>
                  <a:uLnTx/>
                  <a:uFillTx/>
                  <a:latin typeface="Arial" panose="020B0604020202020204" pitchFamily="34" charset="0"/>
                </a:rPr>
                <a:t>Capability</a:t>
              </a:r>
              <a:endParaRPr kumimoji="0" lang="en-US" altLang="en-US" sz="1633" b="1" i="0" u="none" strike="noStrike" kern="1200" cap="none" spc="0" normalizeH="0" baseline="0" noProof="0" dirty="0">
                <a:ln>
                  <a:noFill/>
                </a:ln>
                <a:solidFill>
                  <a:srgbClr val="000000"/>
                </a:solidFill>
                <a:effectLst/>
                <a:uLnTx/>
                <a:uFillTx/>
                <a:latin typeface="Arial" panose="020B0604020202020204" pitchFamily="34" charset="0"/>
              </a:endParaRPr>
            </a:p>
          </p:txBody>
        </p:sp>
      </p:grpSp>
      <p:grpSp>
        <p:nvGrpSpPr>
          <p:cNvPr id="7" name="Group 6"/>
          <p:cNvGrpSpPr/>
          <p:nvPr/>
        </p:nvGrpSpPr>
        <p:grpSpPr>
          <a:xfrm>
            <a:off x="5023795" y="917760"/>
            <a:ext cx="2386361" cy="5523393"/>
            <a:chOff x="4966285" y="1184446"/>
            <a:chExt cx="2386361" cy="5523393"/>
          </a:xfrm>
        </p:grpSpPr>
        <p:grpSp>
          <p:nvGrpSpPr>
            <p:cNvPr id="3" name="Group 2"/>
            <p:cNvGrpSpPr/>
            <p:nvPr/>
          </p:nvGrpSpPr>
          <p:grpSpPr>
            <a:xfrm>
              <a:off x="4966285" y="1184446"/>
              <a:ext cx="2386361" cy="5523393"/>
              <a:chOff x="4982614" y="1184446"/>
              <a:chExt cx="2386361" cy="5523393"/>
            </a:xfrm>
          </p:grpSpPr>
          <p:sp>
            <p:nvSpPr>
              <p:cNvPr id="29" name="TextBox 28"/>
              <p:cNvSpPr txBox="1"/>
              <p:nvPr/>
            </p:nvSpPr>
            <p:spPr>
              <a:xfrm>
                <a:off x="4982614" y="1184446"/>
                <a:ext cx="2386361"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Arial"/>
                  <a:ea typeface="ＭＳ Ｐゴシック"/>
                </a:endParaRPr>
              </a:p>
            </p:txBody>
          </p:sp>
          <p:grpSp>
            <p:nvGrpSpPr>
              <p:cNvPr id="43" name="Group 42"/>
              <p:cNvGrpSpPr/>
              <p:nvPr/>
            </p:nvGrpSpPr>
            <p:grpSpPr>
              <a:xfrm>
                <a:off x="5373447" y="2045160"/>
                <a:ext cx="1806501" cy="4662679"/>
                <a:chOff x="1937266" y="1999153"/>
                <a:chExt cx="1806501" cy="4662679"/>
              </a:xfrm>
            </p:grpSpPr>
            <p:sp>
              <p:nvSpPr>
                <p:cNvPr id="44" name="TextBox 43"/>
                <p:cNvSpPr txBox="1"/>
                <p:nvPr/>
              </p:nvSpPr>
              <p:spPr>
                <a:xfrm>
                  <a:off x="2126031" y="1999153"/>
                  <a:ext cx="136815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srgbClr val="000000"/>
                      </a:solidFill>
                      <a:effectLst/>
                      <a:uLnTx/>
                      <a:uFillTx/>
                      <a:latin typeface="Helvetica" pitchFamily="34" charset="0"/>
                      <a:ea typeface="ＭＳ Ｐゴシック"/>
                    </a:rPr>
                    <a:t>Minimal</a:t>
                  </a:r>
                  <a:endParaRPr kumimoji="0" lang="en-US" sz="2400" b="0" i="0" u="none" strike="noStrike" kern="1200" cap="none" spc="0" normalizeH="0" baseline="0" noProof="0" dirty="0">
                    <a:ln>
                      <a:noFill/>
                    </a:ln>
                    <a:solidFill>
                      <a:srgbClr val="000000"/>
                    </a:solidFill>
                    <a:effectLst/>
                    <a:uLnTx/>
                    <a:uFillTx/>
                    <a:latin typeface="Helvetica" pitchFamily="34" charset="0"/>
                    <a:ea typeface="ＭＳ Ｐゴシック"/>
                  </a:endParaRPr>
                </a:p>
              </p:txBody>
            </p:sp>
            <p:sp>
              <p:nvSpPr>
                <p:cNvPr id="45" name="TextBox 44"/>
                <p:cNvSpPr txBox="1"/>
                <p:nvPr/>
              </p:nvSpPr>
              <p:spPr>
                <a:xfrm>
                  <a:off x="1937266" y="6200167"/>
                  <a:ext cx="1806501"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srgbClr val="000000"/>
                      </a:solidFill>
                      <a:effectLst/>
                      <a:uLnTx/>
                      <a:uFillTx/>
                      <a:latin typeface="Helvetica" pitchFamily="34" charset="0"/>
                      <a:ea typeface="ＭＳ Ｐゴシック"/>
                    </a:rPr>
                    <a:t>Substantial</a:t>
                  </a:r>
                  <a:endParaRPr kumimoji="0" lang="en-US" sz="2400" b="0" i="0" u="none" strike="noStrike" kern="1200" cap="none" spc="0" normalizeH="0" baseline="0" noProof="0" dirty="0">
                    <a:ln>
                      <a:noFill/>
                    </a:ln>
                    <a:solidFill>
                      <a:srgbClr val="000000"/>
                    </a:solidFill>
                    <a:effectLst/>
                    <a:uLnTx/>
                    <a:uFillTx/>
                    <a:latin typeface="Helvetica" pitchFamily="34" charset="0"/>
                    <a:ea typeface="ＭＳ Ｐゴシック"/>
                  </a:endParaRPr>
                </a:p>
              </p:txBody>
            </p:sp>
            <p:cxnSp>
              <p:nvCxnSpPr>
                <p:cNvPr id="46" name="Straight Arrow Connector 45"/>
                <p:cNvCxnSpPr>
                  <a:stCxn id="44" idx="2"/>
                </p:cNvCxnSpPr>
                <p:nvPr/>
              </p:nvCxnSpPr>
              <p:spPr>
                <a:xfrm>
                  <a:off x="2810107" y="2453243"/>
                  <a:ext cx="0" cy="3717493"/>
                </a:xfrm>
                <a:prstGeom prst="straightConnector1">
                  <a:avLst/>
                </a:prstGeom>
                <a:ln w="38100">
                  <a:solidFill>
                    <a:schemeClr val="tx1"/>
                  </a:solidFill>
                  <a:headEnd type="none" w="med" len="med"/>
                  <a:tailEnd type="triangle" w="lg" len="lg"/>
                </a:ln>
              </p:spPr>
              <p:style>
                <a:lnRef idx="2">
                  <a:schemeClr val="accent1"/>
                </a:lnRef>
                <a:fillRef idx="0">
                  <a:schemeClr val="accent1"/>
                </a:fillRef>
                <a:effectRef idx="1">
                  <a:schemeClr val="accent1"/>
                </a:effectRef>
                <a:fontRef idx="minor">
                  <a:schemeClr val="tx1"/>
                </a:fontRef>
              </p:style>
            </p:cxnSp>
          </p:grpSp>
        </p:grpSp>
        <p:sp>
          <p:nvSpPr>
            <p:cNvPr id="68" name="Rectangle 20"/>
            <p:cNvSpPr>
              <a:spLocks noChangeArrowheads="1"/>
            </p:cNvSpPr>
            <p:nvPr/>
          </p:nvSpPr>
          <p:spPr bwMode="auto">
            <a:xfrm>
              <a:off x="5202694" y="1219045"/>
              <a:ext cx="2105795" cy="809588"/>
            </a:xfrm>
            <a:prstGeom prst="rect">
              <a:avLst/>
            </a:prstGeom>
            <a:solidFill>
              <a:schemeClr val="accent3">
                <a:lumMod val="60000"/>
                <a:lumOff val="40000"/>
              </a:schemeClr>
            </a:solidFill>
            <a:ln w="9525" cap="flat">
              <a:solidFill>
                <a:schemeClr val="accent3"/>
              </a:solidFill>
              <a:round/>
              <a:headEnd/>
              <a:tailEnd/>
            </a:ln>
            <a:effectLst/>
          </p:spPr>
          <p:txBody>
            <a:bodyPr wrap="none" lIns="81638" tIns="53260" rIns="81638" bIns="40819" anchor="ctr"/>
            <a:lstStyle>
              <a:lvl1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1pPr>
              <a:lvl2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2pPr>
              <a:lvl3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3pPr>
              <a:lvl4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4pPr>
              <a:lvl5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tab pos="457200" algn="l"/>
                  <a:tab pos="914400" algn="l"/>
                  <a:tab pos="1371600" algn="l"/>
                  <a:tab pos="1828800" algn="l"/>
                </a:tabLst>
                <a:defRPr/>
              </a:pPr>
              <a:r>
                <a:rPr kumimoji="0" lang="en-US" altLang="en-US" sz="1633" b="1" i="0" u="none" strike="noStrike" kern="1200" cap="none" spc="0" normalizeH="0" baseline="0" noProof="0" dirty="0" smtClean="0">
                  <a:ln>
                    <a:noFill/>
                  </a:ln>
                  <a:solidFill>
                    <a:srgbClr val="000000"/>
                  </a:solidFill>
                  <a:effectLst/>
                  <a:uLnTx/>
                  <a:uFillTx/>
                  <a:latin typeface="Arial" panose="020B0604020202020204" pitchFamily="34" charset="0"/>
                </a:rPr>
                <a:t>On-Board</a:t>
              </a:r>
              <a:endParaRPr kumimoji="0" lang="en-US" altLang="en-US" sz="1633" b="1" i="0" u="none" strike="noStrike" kern="1200" cap="none" spc="0" normalizeH="0" baseline="0" noProof="0" dirty="0">
                <a:ln>
                  <a:noFill/>
                </a:ln>
                <a:solidFill>
                  <a:srgbClr val="000000"/>
                </a:solidFill>
                <a:effectLst/>
                <a:uLnTx/>
                <a:uFillTx/>
                <a:latin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tab pos="457200" algn="l"/>
                  <a:tab pos="914400" algn="l"/>
                  <a:tab pos="1371600" algn="l"/>
                  <a:tab pos="1828800" algn="l"/>
                </a:tabLst>
                <a:defRPr/>
              </a:pPr>
              <a:r>
                <a:rPr kumimoji="0" lang="en-US" altLang="en-US" sz="1633" b="1" i="0" u="none" strike="noStrike" kern="1200" cap="none" spc="0" normalizeH="0" baseline="0" noProof="0" dirty="0">
                  <a:ln>
                    <a:noFill/>
                  </a:ln>
                  <a:solidFill>
                    <a:srgbClr val="000000"/>
                  </a:solidFill>
                  <a:effectLst/>
                  <a:uLnTx/>
                  <a:uFillTx/>
                  <a:latin typeface="Arial" panose="020B0604020202020204" pitchFamily="34" charset="0"/>
                </a:rPr>
                <a:t> Decision </a:t>
              </a:r>
              <a:r>
                <a:rPr kumimoji="0" lang="en-US" altLang="en-US" sz="1633" b="1" i="0" u="none" strike="noStrike" kern="1200" cap="none" spc="0" normalizeH="0" baseline="0" noProof="0" dirty="0" smtClean="0">
                  <a:ln>
                    <a:noFill/>
                  </a:ln>
                  <a:solidFill>
                    <a:srgbClr val="000000"/>
                  </a:solidFill>
                  <a:effectLst/>
                  <a:uLnTx/>
                  <a:uFillTx/>
                  <a:latin typeface="Arial" panose="020B0604020202020204" pitchFamily="34" charset="0"/>
                </a:rPr>
                <a:t>Making </a:t>
              </a:r>
            </a:p>
            <a:p>
              <a:pPr marL="0" marR="0" lvl="0" indent="0" algn="ctr" defTabSz="914400" rtl="0" eaLnBrk="1" fontAlgn="auto" latinLnBrk="0" hangingPunct="1">
                <a:lnSpc>
                  <a:spcPct val="100000"/>
                </a:lnSpc>
                <a:spcBef>
                  <a:spcPts val="0"/>
                </a:spcBef>
                <a:spcAft>
                  <a:spcPts val="0"/>
                </a:spcAft>
                <a:buClrTx/>
                <a:buSzTx/>
                <a:buFontTx/>
                <a:buNone/>
                <a:tabLst>
                  <a:tab pos="457200" algn="l"/>
                  <a:tab pos="914400" algn="l"/>
                  <a:tab pos="1371600" algn="l"/>
                  <a:tab pos="1828800" algn="l"/>
                </a:tabLst>
                <a:defRPr/>
              </a:pPr>
              <a:r>
                <a:rPr kumimoji="0" lang="en-US" altLang="en-US" sz="1633" b="1" i="0" u="none" strike="noStrike" kern="1200" cap="none" spc="0" normalizeH="0" baseline="0" noProof="0" dirty="0" smtClean="0">
                  <a:ln>
                    <a:noFill/>
                  </a:ln>
                  <a:solidFill>
                    <a:srgbClr val="000000"/>
                  </a:solidFill>
                  <a:effectLst/>
                  <a:uLnTx/>
                  <a:uFillTx/>
                  <a:latin typeface="Arial" panose="020B0604020202020204" pitchFamily="34" charset="0"/>
                </a:rPr>
                <a:t>(</a:t>
              </a:r>
              <a:r>
                <a:rPr kumimoji="0" lang="en-US" altLang="en-US" sz="1633" b="1" i="0" u="none" strike="noStrike" kern="1200" cap="none" spc="0" normalizeH="0" baseline="0" noProof="0" dirty="0" err="1" smtClean="0">
                  <a:ln>
                    <a:noFill/>
                  </a:ln>
                  <a:solidFill>
                    <a:srgbClr val="000000"/>
                  </a:solidFill>
                  <a:effectLst/>
                  <a:uLnTx/>
                  <a:uFillTx/>
                  <a:latin typeface="Arial" panose="020B0604020202020204" pitchFamily="34" charset="0"/>
                </a:rPr>
                <a:t>comm</a:t>
              </a:r>
              <a:r>
                <a:rPr kumimoji="0" lang="en-US" altLang="en-US" sz="1633" b="1" i="0" u="none" strike="noStrike" kern="1200" cap="none" spc="0" normalizeH="0" baseline="0" noProof="0" dirty="0" smtClean="0">
                  <a:ln>
                    <a:noFill/>
                  </a:ln>
                  <a:solidFill>
                    <a:srgbClr val="000000"/>
                  </a:solidFill>
                  <a:effectLst/>
                  <a:uLnTx/>
                  <a:uFillTx/>
                  <a:latin typeface="Arial" panose="020B0604020202020204" pitchFamily="34" charset="0"/>
                </a:rPr>
                <a:t> delay)</a:t>
              </a:r>
              <a:endParaRPr kumimoji="0" lang="en-US" altLang="en-US" sz="1633" b="0" i="0" u="none" strike="noStrike" kern="1200" cap="none" spc="0" normalizeH="0" baseline="0" noProof="0" dirty="0">
                <a:ln>
                  <a:noFill/>
                </a:ln>
                <a:solidFill>
                  <a:srgbClr val="000000"/>
                </a:solidFill>
                <a:effectLst/>
                <a:uLnTx/>
                <a:uFillTx/>
                <a:latin typeface="Arial" panose="020B0604020202020204" pitchFamily="34" charset="0"/>
              </a:endParaRPr>
            </a:p>
          </p:txBody>
        </p:sp>
      </p:grpSp>
      <p:grpSp>
        <p:nvGrpSpPr>
          <p:cNvPr id="10" name="Group 9"/>
          <p:cNvGrpSpPr/>
          <p:nvPr/>
        </p:nvGrpSpPr>
        <p:grpSpPr>
          <a:xfrm>
            <a:off x="4429132" y="956019"/>
            <a:ext cx="4589661" cy="5485134"/>
            <a:chOff x="4477160" y="1222704"/>
            <a:chExt cx="4589661" cy="5485134"/>
          </a:xfrm>
        </p:grpSpPr>
        <p:grpSp>
          <p:nvGrpSpPr>
            <p:cNvPr id="2" name="Group 1"/>
            <p:cNvGrpSpPr/>
            <p:nvPr/>
          </p:nvGrpSpPr>
          <p:grpSpPr>
            <a:xfrm>
              <a:off x="4477160" y="1289156"/>
              <a:ext cx="4589661" cy="5418682"/>
              <a:chOff x="4477160" y="1338143"/>
              <a:chExt cx="4589661" cy="5418682"/>
            </a:xfrm>
          </p:grpSpPr>
          <p:grpSp>
            <p:nvGrpSpPr>
              <p:cNvPr id="19" name="Group 18"/>
              <p:cNvGrpSpPr/>
              <p:nvPr/>
            </p:nvGrpSpPr>
            <p:grpSpPr>
              <a:xfrm>
                <a:off x="7318610" y="1338143"/>
                <a:ext cx="1748211" cy="5418682"/>
                <a:chOff x="3225232" y="1269832"/>
                <a:chExt cx="1748211" cy="5418682"/>
              </a:xfrm>
            </p:grpSpPr>
            <p:sp>
              <p:nvSpPr>
                <p:cNvPr id="27" name="TextBox 26"/>
                <p:cNvSpPr txBox="1"/>
                <p:nvPr/>
              </p:nvSpPr>
              <p:spPr>
                <a:xfrm>
                  <a:off x="3345364" y="1269832"/>
                  <a:ext cx="162807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Arial"/>
                    <a:ea typeface="ＭＳ Ｐゴシック"/>
                  </a:endParaRPr>
                </a:p>
              </p:txBody>
            </p:sp>
            <p:grpSp>
              <p:nvGrpSpPr>
                <p:cNvPr id="47" name="Group 46"/>
                <p:cNvGrpSpPr/>
                <p:nvPr/>
              </p:nvGrpSpPr>
              <p:grpSpPr>
                <a:xfrm>
                  <a:off x="3225232" y="2009308"/>
                  <a:ext cx="1657238" cy="4679206"/>
                  <a:chOff x="1869098" y="2009310"/>
                  <a:chExt cx="1657238" cy="4679206"/>
                </a:xfrm>
              </p:grpSpPr>
              <p:sp>
                <p:nvSpPr>
                  <p:cNvPr id="48" name="TextBox 47"/>
                  <p:cNvSpPr txBox="1"/>
                  <p:nvPr/>
                </p:nvSpPr>
                <p:spPr>
                  <a:xfrm>
                    <a:off x="2254136" y="2009310"/>
                    <a:ext cx="102591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srgbClr val="000000"/>
                        </a:solidFill>
                        <a:effectLst/>
                        <a:uLnTx/>
                        <a:uFillTx/>
                        <a:latin typeface="Helvetica" pitchFamily="34" charset="0"/>
                        <a:ea typeface="ＭＳ Ｐゴシック"/>
                      </a:rPr>
                      <a:t>Less</a:t>
                    </a:r>
                    <a:endParaRPr kumimoji="0" lang="en-US" sz="2400" b="0" i="0" u="none" strike="noStrike" kern="1200" cap="none" spc="0" normalizeH="0" baseline="0" noProof="0" dirty="0">
                      <a:ln>
                        <a:noFill/>
                      </a:ln>
                      <a:solidFill>
                        <a:srgbClr val="000000"/>
                      </a:solidFill>
                      <a:effectLst/>
                      <a:uLnTx/>
                      <a:uFillTx/>
                      <a:latin typeface="Helvetica" pitchFamily="34" charset="0"/>
                      <a:ea typeface="ＭＳ Ｐゴシック"/>
                    </a:endParaRPr>
                  </a:p>
                </p:txBody>
              </p:sp>
              <p:sp>
                <p:nvSpPr>
                  <p:cNvPr id="49" name="TextBox 48"/>
                  <p:cNvSpPr txBox="1"/>
                  <p:nvPr/>
                </p:nvSpPr>
                <p:spPr>
                  <a:xfrm>
                    <a:off x="1869098" y="6226851"/>
                    <a:ext cx="1657238"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srgbClr val="000000"/>
                        </a:solidFill>
                        <a:effectLst/>
                        <a:uLnTx/>
                        <a:uFillTx/>
                        <a:latin typeface="Helvetica" pitchFamily="34" charset="0"/>
                        <a:ea typeface="ＭＳ Ｐゴシック"/>
                      </a:rPr>
                      <a:t>More</a:t>
                    </a:r>
                    <a:endParaRPr kumimoji="0" lang="en-US" sz="2400" b="0" i="0" u="none" strike="noStrike" kern="1200" cap="none" spc="0" normalizeH="0" baseline="0" noProof="0" dirty="0">
                      <a:ln>
                        <a:noFill/>
                      </a:ln>
                      <a:solidFill>
                        <a:srgbClr val="000000"/>
                      </a:solidFill>
                      <a:effectLst/>
                      <a:uLnTx/>
                      <a:uFillTx/>
                      <a:latin typeface="Helvetica" pitchFamily="34" charset="0"/>
                      <a:ea typeface="ＭＳ Ｐゴシック"/>
                    </a:endParaRPr>
                  </a:p>
                </p:txBody>
              </p:sp>
            </p:grpSp>
          </p:grpSp>
          <p:cxnSp>
            <p:nvCxnSpPr>
              <p:cNvPr id="51" name="Straight Arrow Connector 50"/>
              <p:cNvCxnSpPr/>
              <p:nvPr/>
            </p:nvCxnSpPr>
            <p:spPr>
              <a:xfrm flipV="1">
                <a:off x="4477160" y="2640178"/>
                <a:ext cx="0" cy="3533608"/>
              </a:xfrm>
              <a:prstGeom prst="straightConnector1">
                <a:avLst/>
              </a:prstGeom>
              <a:ln w="38100">
                <a:solidFill>
                  <a:schemeClr val="tx1"/>
                </a:solidFill>
                <a:headEnd type="none" w="lg" len="lg"/>
                <a:tailEnd type="triangle" w="lg" len="lg"/>
              </a:ln>
            </p:spPr>
            <p:style>
              <a:lnRef idx="2">
                <a:schemeClr val="accent1"/>
              </a:lnRef>
              <a:fillRef idx="0">
                <a:schemeClr val="accent1"/>
              </a:fillRef>
              <a:effectRef idx="1">
                <a:schemeClr val="accent1"/>
              </a:effectRef>
              <a:fontRef idx="minor">
                <a:schemeClr val="tx1"/>
              </a:fontRef>
            </p:style>
          </p:cxnSp>
        </p:grpSp>
        <p:sp>
          <p:nvSpPr>
            <p:cNvPr id="69" name="Rectangle 20"/>
            <p:cNvSpPr>
              <a:spLocks noChangeArrowheads="1"/>
            </p:cNvSpPr>
            <p:nvPr/>
          </p:nvSpPr>
          <p:spPr bwMode="auto">
            <a:xfrm>
              <a:off x="7269157" y="1222704"/>
              <a:ext cx="1756145" cy="667611"/>
            </a:xfrm>
            <a:prstGeom prst="rect">
              <a:avLst/>
            </a:prstGeom>
            <a:solidFill>
              <a:schemeClr val="accent3">
                <a:lumMod val="60000"/>
                <a:lumOff val="40000"/>
              </a:schemeClr>
            </a:solidFill>
            <a:ln w="9525" cap="flat">
              <a:solidFill>
                <a:schemeClr val="accent3"/>
              </a:solidFill>
              <a:round/>
              <a:headEnd/>
              <a:tailEnd/>
            </a:ln>
            <a:effectLst/>
          </p:spPr>
          <p:txBody>
            <a:bodyPr wrap="none" lIns="81638" tIns="53260" rIns="81638" bIns="40819" anchor="ctr"/>
            <a:lstStyle>
              <a:lvl1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1pPr>
              <a:lvl2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2pPr>
              <a:lvl3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3pPr>
              <a:lvl4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4pPr>
              <a:lvl5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tab pos="457200" algn="l"/>
                  <a:tab pos="914400" algn="l"/>
                  <a:tab pos="1371600" algn="l"/>
                  <a:tab pos="1828800" algn="l"/>
                </a:tabLst>
                <a:defRPr/>
              </a:pPr>
              <a:r>
                <a:rPr kumimoji="0" lang="en-US" altLang="en-US" sz="1633" b="1" i="0" u="none" strike="noStrike" kern="1200" cap="none" spc="0" normalizeH="0" baseline="0" noProof="0" dirty="0">
                  <a:ln>
                    <a:noFill/>
                  </a:ln>
                  <a:solidFill>
                    <a:srgbClr val="000000"/>
                  </a:solidFill>
                  <a:effectLst/>
                  <a:uLnTx/>
                  <a:uFillTx/>
                  <a:latin typeface="Arial" panose="020B0604020202020204" pitchFamily="34" charset="0"/>
                </a:rPr>
                <a:t>On-Board </a:t>
              </a:r>
            </a:p>
            <a:p>
              <a:pPr marL="0" marR="0" lvl="0" indent="0" algn="ctr" defTabSz="914400" rtl="0" eaLnBrk="1" fontAlgn="auto" latinLnBrk="0" hangingPunct="1">
                <a:lnSpc>
                  <a:spcPct val="100000"/>
                </a:lnSpc>
                <a:spcBef>
                  <a:spcPts val="0"/>
                </a:spcBef>
                <a:spcAft>
                  <a:spcPts val="0"/>
                </a:spcAft>
                <a:buClrTx/>
                <a:buSzTx/>
                <a:buFontTx/>
                <a:buNone/>
                <a:tabLst>
                  <a:tab pos="457200" algn="l"/>
                  <a:tab pos="914400" algn="l"/>
                  <a:tab pos="1371600" algn="l"/>
                  <a:tab pos="1828800" algn="l"/>
                </a:tabLst>
                <a:defRPr/>
              </a:pPr>
              <a:r>
                <a:rPr kumimoji="0" lang="en-US" altLang="en-US" sz="1633" b="1" i="0" u="none" strike="noStrike" kern="1200" cap="none" spc="0" normalizeH="0" baseline="0" noProof="0" dirty="0">
                  <a:ln>
                    <a:noFill/>
                  </a:ln>
                  <a:solidFill>
                    <a:srgbClr val="000000"/>
                  </a:solidFill>
                  <a:effectLst/>
                  <a:uLnTx/>
                  <a:uFillTx/>
                  <a:latin typeface="Arial" panose="020B0604020202020204" pitchFamily="34" charset="0"/>
                </a:rPr>
                <a:t> </a:t>
              </a:r>
              <a:r>
                <a:rPr kumimoji="0" lang="en-US" altLang="en-US" sz="1633" b="1" i="0" u="none" strike="noStrike" kern="1200" cap="none" spc="0" normalizeH="0" baseline="0" noProof="0" dirty="0" smtClean="0">
                  <a:ln>
                    <a:noFill/>
                  </a:ln>
                  <a:solidFill>
                    <a:srgbClr val="000000"/>
                  </a:solidFill>
                  <a:effectLst/>
                  <a:uLnTx/>
                  <a:uFillTx/>
                  <a:latin typeface="Arial" panose="020B0604020202020204" pitchFamily="34" charset="0"/>
                </a:rPr>
                <a:t>Capabilities</a:t>
              </a:r>
              <a:endParaRPr kumimoji="0" lang="en-US" altLang="en-US" sz="1633" b="0" i="0" u="none" strike="noStrike" kern="1200" cap="none" spc="0" normalizeH="0" baseline="0" noProof="0" dirty="0">
                <a:ln>
                  <a:noFill/>
                </a:ln>
                <a:solidFill>
                  <a:srgbClr val="000000"/>
                </a:solidFill>
                <a:effectLst/>
                <a:uLnTx/>
                <a:uFillTx/>
                <a:latin typeface="Arial" panose="020B0604020202020204" pitchFamily="34" charset="0"/>
              </a:endParaRPr>
            </a:p>
          </p:txBody>
        </p:sp>
      </p:grpSp>
      <p:sp>
        <p:nvSpPr>
          <p:cNvPr id="50" name="Content Placeholder 1"/>
          <p:cNvSpPr>
            <a:spLocks noGrp="1"/>
          </p:cNvSpPr>
          <p:nvPr>
            <p:ph idx="1"/>
          </p:nvPr>
        </p:nvSpPr>
        <p:spPr>
          <a:xfrm>
            <a:off x="8689652" y="2186593"/>
            <a:ext cx="3428460" cy="3752398"/>
          </a:xfrm>
        </p:spPr>
        <p:txBody>
          <a:bodyPr/>
          <a:lstStyle/>
          <a:p>
            <a:pPr marL="0" indent="0">
              <a:buNone/>
            </a:pPr>
            <a:r>
              <a:rPr lang="en-US" sz="1600" u="sng" dirty="0" smtClean="0">
                <a:latin typeface="Helvetica" pitchFamily="34" charset="0"/>
              </a:rPr>
              <a:t>Influencers</a:t>
            </a:r>
            <a:endParaRPr lang="en-US" sz="1600" u="sng" dirty="0">
              <a:latin typeface="Helvetica" pitchFamily="34" charset="0"/>
            </a:endParaRPr>
          </a:p>
          <a:p>
            <a:r>
              <a:rPr lang="en-US" sz="1600" b="0" dirty="0">
                <a:latin typeface="Helvetica" pitchFamily="34" charset="0"/>
              </a:rPr>
              <a:t>Mission </a:t>
            </a:r>
            <a:r>
              <a:rPr lang="en-US" sz="1600" b="0" dirty="0" smtClean="0">
                <a:latin typeface="Helvetica" pitchFamily="34" charset="0"/>
              </a:rPr>
              <a:t>duration and high-level objectives</a:t>
            </a:r>
            <a:endParaRPr lang="en-US" sz="1600" b="0" dirty="0">
              <a:latin typeface="Helvetica" pitchFamily="34" charset="0"/>
            </a:endParaRPr>
          </a:p>
          <a:p>
            <a:r>
              <a:rPr lang="en-US" sz="1600" b="0" dirty="0" smtClean="0">
                <a:latin typeface="Helvetica" pitchFamily="34" charset="0"/>
              </a:rPr>
              <a:t>Distance from Earth</a:t>
            </a:r>
            <a:endParaRPr lang="en-US" sz="1600" b="0" dirty="0">
              <a:latin typeface="Helvetica" pitchFamily="34" charset="0"/>
            </a:endParaRPr>
          </a:p>
          <a:p>
            <a:r>
              <a:rPr lang="en-US" sz="1600" b="0" dirty="0">
                <a:latin typeface="Helvetica" pitchFamily="34" charset="0"/>
              </a:rPr>
              <a:t>Acceptable mission </a:t>
            </a:r>
            <a:r>
              <a:rPr lang="en-US" sz="1600" b="0" dirty="0" smtClean="0">
                <a:latin typeface="Helvetica" pitchFamily="34" charset="0"/>
              </a:rPr>
              <a:t>risk</a:t>
            </a:r>
          </a:p>
          <a:p>
            <a:r>
              <a:rPr lang="en-US" sz="1600" b="0" dirty="0" smtClean="0">
                <a:latin typeface="Helvetica" pitchFamily="34" charset="0"/>
              </a:rPr>
              <a:t>Time </a:t>
            </a:r>
            <a:r>
              <a:rPr lang="en-US" sz="1600" b="0" dirty="0">
                <a:latin typeface="Helvetica" pitchFamily="34" charset="0"/>
              </a:rPr>
              <a:t>to d</a:t>
            </a:r>
            <a:r>
              <a:rPr lang="en-US" sz="1600" b="0" dirty="0" smtClean="0">
                <a:latin typeface="Helvetica" pitchFamily="34" charset="0"/>
              </a:rPr>
              <a:t>efinitive medical </a:t>
            </a:r>
            <a:r>
              <a:rPr lang="en-US" sz="1600" b="0" dirty="0">
                <a:latin typeface="Helvetica" pitchFamily="34" charset="0"/>
              </a:rPr>
              <a:t>c</a:t>
            </a:r>
            <a:r>
              <a:rPr lang="en-US" sz="1600" b="0" dirty="0" smtClean="0">
                <a:latin typeface="Helvetica" pitchFamily="34" charset="0"/>
              </a:rPr>
              <a:t>are</a:t>
            </a:r>
            <a:endParaRPr lang="en-US" sz="1600" b="0" dirty="0">
              <a:latin typeface="Helvetica" pitchFamily="34" charset="0"/>
            </a:endParaRPr>
          </a:p>
          <a:p>
            <a:r>
              <a:rPr lang="en-US" sz="1600" b="0" dirty="0">
                <a:latin typeface="Helvetica" pitchFamily="34" charset="0"/>
              </a:rPr>
              <a:t>Health and p</a:t>
            </a:r>
            <a:r>
              <a:rPr lang="en-US" sz="1600" b="0" dirty="0" smtClean="0">
                <a:latin typeface="Helvetica" pitchFamily="34" charset="0"/>
              </a:rPr>
              <a:t>erformance needs</a:t>
            </a:r>
            <a:endParaRPr lang="en-US" sz="1600" b="0" dirty="0">
              <a:latin typeface="Helvetica" pitchFamily="34" charset="0"/>
            </a:endParaRPr>
          </a:p>
          <a:p>
            <a:r>
              <a:rPr lang="en-US" sz="1600" b="0" dirty="0">
                <a:latin typeface="Helvetica" pitchFamily="34" charset="0"/>
              </a:rPr>
              <a:t>Level of </a:t>
            </a:r>
            <a:r>
              <a:rPr lang="en-US" sz="1600" b="0" dirty="0" smtClean="0">
                <a:latin typeface="Helvetica" pitchFamily="34" charset="0"/>
              </a:rPr>
              <a:t>training </a:t>
            </a:r>
            <a:r>
              <a:rPr lang="en-US" sz="1600" b="0" dirty="0">
                <a:latin typeface="Helvetica" pitchFamily="34" charset="0"/>
              </a:rPr>
              <a:t>for </a:t>
            </a:r>
            <a:r>
              <a:rPr lang="en-US" sz="1600" b="0" dirty="0" smtClean="0">
                <a:latin typeface="Helvetica" pitchFamily="34" charset="0"/>
              </a:rPr>
              <a:t>on-board </a:t>
            </a:r>
            <a:r>
              <a:rPr lang="en-US" sz="1600" b="0" dirty="0">
                <a:latin typeface="Helvetica" pitchFamily="34" charset="0"/>
              </a:rPr>
              <a:t>m</a:t>
            </a:r>
            <a:r>
              <a:rPr lang="en-US" sz="1600" b="0" dirty="0" smtClean="0">
                <a:latin typeface="Helvetica" pitchFamily="34" charset="0"/>
              </a:rPr>
              <a:t>edical provider(s)</a:t>
            </a:r>
            <a:endParaRPr lang="en-US" sz="1600" b="0" dirty="0">
              <a:latin typeface="Helvetica" pitchFamily="34" charset="0"/>
            </a:endParaRPr>
          </a:p>
          <a:p>
            <a:r>
              <a:rPr lang="en-US" sz="1600" b="0" dirty="0">
                <a:latin typeface="Helvetica" pitchFamily="34" charset="0"/>
              </a:rPr>
              <a:t>T</a:t>
            </a:r>
            <a:r>
              <a:rPr lang="en-US" sz="1600" b="0" dirty="0" smtClean="0">
                <a:latin typeface="Helvetica" pitchFamily="34" charset="0"/>
              </a:rPr>
              <a:t>echnology developments and </a:t>
            </a:r>
            <a:r>
              <a:rPr lang="en-US" sz="1600" b="0" dirty="0">
                <a:latin typeface="Helvetica" pitchFamily="34" charset="0"/>
              </a:rPr>
              <a:t>m</a:t>
            </a:r>
            <a:r>
              <a:rPr lang="en-US" sz="1600" b="0" dirty="0" smtClean="0">
                <a:latin typeface="Helvetica" pitchFamily="34" charset="0"/>
              </a:rPr>
              <a:t>edical advances</a:t>
            </a:r>
          </a:p>
          <a:p>
            <a:r>
              <a:rPr lang="en-US" sz="1600" b="0" dirty="0" smtClean="0">
                <a:latin typeface="Helvetica" pitchFamily="34" charset="0"/>
              </a:rPr>
              <a:t>Crew selection and pre-flight health status</a:t>
            </a:r>
            <a:endParaRPr lang="en-US" sz="1600" b="0" dirty="0">
              <a:latin typeface="Helvetica" pitchFamily="34" charset="0"/>
            </a:endParaRPr>
          </a:p>
        </p:txBody>
      </p:sp>
      <p:pic>
        <p:nvPicPr>
          <p:cNvPr id="52" name="Picture 5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2302" y="2055266"/>
            <a:ext cx="1338413" cy="1003810"/>
          </a:xfrm>
          <a:prstGeom prst="rect">
            <a:avLst/>
          </a:prstGeom>
        </p:spPr>
      </p:pic>
      <p:pic>
        <p:nvPicPr>
          <p:cNvPr id="53" name="Picture 52"/>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62587" y="3059076"/>
            <a:ext cx="1367164" cy="1059345"/>
          </a:xfrm>
          <a:prstGeom prst="rect">
            <a:avLst/>
          </a:prstGeom>
        </p:spPr>
      </p:pic>
      <p:pic>
        <p:nvPicPr>
          <p:cNvPr id="54" name="Picture 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71624" y="5236604"/>
            <a:ext cx="1358127" cy="1050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 name="Picture 54">
            <a:extLst>
              <a:ext uri="{FF2B5EF4-FFF2-40B4-BE49-F238E27FC236}">
                <a16:creationId xmlns:a16="http://schemas.microsoft.com/office/drawing/2014/main" id="{21B8A8EF-544C-8C41-91C4-F926FFC9BACB}"/>
              </a:ext>
            </a:extLst>
          </p:cNvPr>
          <p:cNvPicPr>
            <a:picLocks noChangeAspect="1"/>
          </p:cNvPicPr>
          <p:nvPr/>
        </p:nvPicPr>
        <p:blipFill>
          <a:blip r:embed="rId6"/>
          <a:stretch>
            <a:fillRect/>
          </a:stretch>
        </p:blipFill>
        <p:spPr>
          <a:xfrm>
            <a:off x="471624" y="4118421"/>
            <a:ext cx="1358127" cy="1108922"/>
          </a:xfrm>
          <a:prstGeom prst="rect">
            <a:avLst/>
          </a:prstGeom>
        </p:spPr>
      </p:pic>
      <p:sp>
        <p:nvSpPr>
          <p:cNvPr id="11" name="Footer Placeholder 10"/>
          <p:cNvSpPr>
            <a:spLocks noGrp="1"/>
          </p:cNvSpPr>
          <p:nvPr>
            <p:ph type="ftr" sz="quarter" idx="3"/>
          </p:nvPr>
        </p:nvSpPr>
        <p:spPr/>
        <p:txBody>
          <a:bodyPr/>
          <a:lstStyle/>
          <a:p>
            <a:r>
              <a:rPr lang="en-US" smtClean="0"/>
              <a:t>Trade names and trademarks are used in this report for identification only. Their usage does not constitute an official endorsement, either expressed or implied, by the National Aeronautics and Space Administration.</a:t>
            </a:r>
            <a:endParaRPr lang="en-US" dirty="0"/>
          </a:p>
        </p:txBody>
      </p:sp>
    </p:spTree>
    <p:extLst>
      <p:ext uri="{BB962C8B-B14F-4D97-AF65-F5344CB8AC3E}">
        <p14:creationId xmlns:p14="http://schemas.microsoft.com/office/powerpoint/2010/main" val="303442724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378" y="106219"/>
            <a:ext cx="10366625" cy="609600"/>
          </a:xfrm>
        </p:spPr>
        <p:txBody>
          <a:bodyPr/>
          <a:lstStyle/>
          <a:p>
            <a:r>
              <a:rPr lang="en-US" dirty="0" smtClean="0"/>
              <a:t>What does “autonomy” mean for medical capabilities?</a:t>
            </a:r>
            <a:endParaRPr lang="en-US" dirty="0"/>
          </a:p>
        </p:txBody>
      </p:sp>
      <p:sp>
        <p:nvSpPr>
          <p:cNvPr id="3" name="Content Placeholder 2"/>
          <p:cNvSpPr>
            <a:spLocks noGrp="1"/>
          </p:cNvSpPr>
          <p:nvPr>
            <p:ph idx="1"/>
          </p:nvPr>
        </p:nvSpPr>
        <p:spPr>
          <a:xfrm>
            <a:off x="914400" y="1219200"/>
            <a:ext cx="10363200" cy="5235580"/>
          </a:xfrm>
        </p:spPr>
        <p:txBody>
          <a:bodyPr/>
          <a:lstStyle/>
          <a:p>
            <a:r>
              <a:rPr lang="en-US" dirty="0" smtClean="0"/>
              <a:t>As the need for on-board decision making and on-board medical capabilities increases for exploration missions, autonomy means </a:t>
            </a:r>
            <a:r>
              <a:rPr lang="en-US" dirty="0" smtClean="0">
                <a:solidFill>
                  <a:srgbClr val="FF0000"/>
                </a:solidFill>
              </a:rPr>
              <a:t>progressive Earth independence</a:t>
            </a:r>
          </a:p>
          <a:p>
            <a:endParaRPr lang="en-US" dirty="0" smtClean="0"/>
          </a:p>
          <a:p>
            <a:r>
              <a:rPr lang="en-US" dirty="0" smtClean="0"/>
              <a:t>New paradigm when compared with medical operations in low Earth orbit</a:t>
            </a:r>
          </a:p>
          <a:p>
            <a:endParaRPr lang="en-US" dirty="0" smtClean="0"/>
          </a:p>
          <a:p>
            <a:endParaRPr lang="en-US" dirty="0"/>
          </a:p>
          <a:p>
            <a:pPr marL="0" indent="0">
              <a:buNone/>
            </a:pPr>
            <a:r>
              <a:rPr lang="en-US" u="sng" dirty="0" smtClean="0"/>
              <a:t>Examples of autonomous medical capabilities</a:t>
            </a:r>
          </a:p>
          <a:p>
            <a:pPr lvl="1"/>
            <a:endParaRPr lang="en-US" dirty="0" smtClean="0"/>
          </a:p>
          <a:p>
            <a:r>
              <a:rPr lang="en-US" dirty="0" smtClean="0"/>
              <a:t>In-situ analysis (versus sample collection and return to Earth for analysis)</a:t>
            </a:r>
          </a:p>
          <a:p>
            <a:r>
              <a:rPr lang="en-US" dirty="0" smtClean="0"/>
              <a:t>Enhanced medical procedure in-mission support </a:t>
            </a:r>
          </a:p>
          <a:p>
            <a:r>
              <a:rPr lang="en-US" dirty="0" smtClean="0"/>
              <a:t>Advanced computing tools to support on-board clinical decision-making </a:t>
            </a:r>
          </a:p>
          <a:p>
            <a:r>
              <a:rPr lang="en-US" dirty="0"/>
              <a:t>E</a:t>
            </a:r>
            <a:r>
              <a:rPr lang="en-US" dirty="0" smtClean="0"/>
              <a:t>fficient and novel uses of on-board resources to minimize re-supply needs</a:t>
            </a:r>
          </a:p>
        </p:txBody>
      </p:sp>
      <p:sp>
        <p:nvSpPr>
          <p:cNvPr id="4" name="Footer Placeholder 3"/>
          <p:cNvSpPr>
            <a:spLocks noGrp="1"/>
          </p:cNvSpPr>
          <p:nvPr>
            <p:ph type="ftr" sz="quarter" idx="3"/>
          </p:nvPr>
        </p:nvSpPr>
        <p:spPr/>
        <p:txBody>
          <a:bodyPr/>
          <a:lstStyle/>
          <a:p>
            <a:r>
              <a:rPr lang="en-US" smtClean="0"/>
              <a:t>Trade names and trademarks are used in this report for identification only. Their usage does not constitute an official endorsement, either expressed or implied, by the National Aeronautics and Space Administration.</a:t>
            </a:r>
            <a:endParaRPr lang="en-US" dirty="0"/>
          </a:p>
        </p:txBody>
      </p:sp>
    </p:spTree>
    <p:extLst>
      <p:ext uri="{BB962C8B-B14F-4D97-AF65-F5344CB8AC3E}">
        <p14:creationId xmlns:p14="http://schemas.microsoft.com/office/powerpoint/2010/main" val="33904845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In-situ analysis</a:t>
            </a:r>
            <a:endParaRPr lang="en-US" dirty="0"/>
          </a:p>
        </p:txBody>
      </p:sp>
      <p:sp>
        <p:nvSpPr>
          <p:cNvPr id="3" name="Text Placeholder 2"/>
          <p:cNvSpPr>
            <a:spLocks noGrp="1"/>
          </p:cNvSpPr>
          <p:nvPr>
            <p:ph type="body" idx="1"/>
          </p:nvPr>
        </p:nvSpPr>
        <p:spPr/>
        <p:txBody>
          <a:bodyPr/>
          <a:lstStyle/>
          <a:p>
            <a:r>
              <a:rPr lang="en-US" dirty="0" smtClean="0"/>
              <a:t>Laboratory and Pharmaceutical</a:t>
            </a:r>
            <a:endParaRPr lang="en-US" dirty="0"/>
          </a:p>
        </p:txBody>
      </p:sp>
      <p:sp>
        <p:nvSpPr>
          <p:cNvPr id="5" name="Footer Placeholder 4"/>
          <p:cNvSpPr>
            <a:spLocks noGrp="1"/>
          </p:cNvSpPr>
          <p:nvPr>
            <p:ph type="ftr" sz="quarter" idx="3"/>
          </p:nvPr>
        </p:nvSpPr>
        <p:spPr/>
        <p:txBody>
          <a:bodyPr/>
          <a:lstStyle/>
          <a:p>
            <a:r>
              <a:rPr lang="en-US" smtClean="0"/>
              <a:t>Trade names and trademarks are used in this report for identification only. Their usage does not constitute an official endorsement, either expressed or implied, by the National Aeronautics and Space Administration.</a:t>
            </a:r>
            <a:endParaRPr lang="en-US" dirty="0"/>
          </a:p>
        </p:txBody>
      </p:sp>
    </p:spTree>
    <p:extLst>
      <p:ext uri="{BB962C8B-B14F-4D97-AF65-F5344CB8AC3E}">
        <p14:creationId xmlns:p14="http://schemas.microsoft.com/office/powerpoint/2010/main" val="34024823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F8B0061-33FE-4211-8179-3ABE3C4D5AD9}"/>
              </a:ext>
            </a:extLst>
          </p:cNvPr>
          <p:cNvSpPr/>
          <p:nvPr/>
        </p:nvSpPr>
        <p:spPr>
          <a:xfrm>
            <a:off x="456326" y="1298868"/>
            <a:ext cx="6052629" cy="5355312"/>
          </a:xfrm>
          <a:prstGeom prst="rect">
            <a:avLst/>
          </a:prstGeom>
        </p:spPr>
        <p:txBody>
          <a:bodyPr wrap="square">
            <a:spAutoFit/>
          </a:bodyPr>
          <a:lstStyle/>
          <a:p>
            <a:r>
              <a:rPr lang="en-US" b="1" dirty="0">
                <a:solidFill>
                  <a:srgbClr val="000000"/>
                </a:solidFill>
                <a:latin typeface="Arial" panose="020B0604020202020204" pitchFamily="34" charset="0"/>
                <a:ea typeface="MS Mincho" panose="02020609040205080304" pitchFamily="49" charset="-128"/>
                <a:cs typeface="Times New Roman" panose="02020603050405020304" pitchFamily="18" charset="0"/>
              </a:rPr>
              <a:t>ISS on-board testing is currently in-process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solidFill>
                <a:srgbClr val="000000"/>
              </a:solidFill>
              <a:latin typeface="Arial" panose="020B0604020202020204" pitchFamily="34" charset="0"/>
              <a:ea typeface="MS Mincho" panose="02020609040205080304" pitchFamily="49" charset="-128"/>
              <a:cs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srgbClr val="000000"/>
                </a:solidFill>
                <a:effectLst/>
                <a:uLnTx/>
                <a:uFillTx/>
                <a:latin typeface="Arial" panose="020B0604020202020204" pitchFamily="34" charset="0"/>
                <a:ea typeface="MS Mincho" panose="02020609040205080304" pitchFamily="49" charset="-128"/>
                <a:cs typeface="Times New Roman" panose="02020603050405020304" pitchFamily="18" charset="0"/>
              </a:rPr>
              <a:t>Doctors on Earth</a:t>
            </a:r>
            <a:r>
              <a:rPr kumimoji="0" lang="en-US" sz="1800" b="0" i="0" u="none" strike="noStrike" kern="1200" cap="none" spc="0" normalizeH="0" noProof="0" dirty="0" smtClean="0">
                <a:ln>
                  <a:noFill/>
                </a:ln>
                <a:solidFill>
                  <a:srgbClr val="000000"/>
                </a:solidFill>
                <a:effectLst/>
                <a:uLnTx/>
                <a:uFillTx/>
                <a:latin typeface="Arial" panose="020B0604020202020204" pitchFamily="34" charset="0"/>
                <a:ea typeface="MS Mincho" panose="02020609040205080304" pitchFamily="49" charset="-128"/>
                <a:cs typeface="Times New Roman" panose="02020603050405020304" pitchFamily="18" charset="0"/>
              </a:rPr>
              <a:t> </a:t>
            </a:r>
            <a:r>
              <a:rPr kumimoji="0" lang="en-US" sz="1800" b="0" i="0" u="none" strike="noStrike" kern="1200" cap="none" spc="0" normalizeH="0" baseline="0" noProof="0" dirty="0" smtClean="0">
                <a:ln>
                  <a:noFill/>
                </a:ln>
                <a:solidFill>
                  <a:srgbClr val="000000"/>
                </a:solidFill>
                <a:effectLst/>
                <a:uLnTx/>
                <a:uFillTx/>
                <a:latin typeface="Arial" panose="020B0604020202020204" pitchFamily="34" charset="0"/>
                <a:ea typeface="MS Mincho" panose="02020609040205080304" pitchFamily="49" charset="-128"/>
                <a:cs typeface="Times New Roman" panose="02020603050405020304" pitchFamily="18" charset="0"/>
              </a:rPr>
              <a:t>commonly </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S Mincho" panose="02020609040205080304" pitchFamily="49" charset="-128"/>
                <a:cs typeface="Times New Roman" panose="02020603050405020304" pitchFamily="18" charset="0"/>
              </a:rPr>
              <a:t>use a white blood cell count to aid in their diagnosis of sick </a:t>
            </a:r>
            <a:r>
              <a:rPr kumimoji="0" lang="en-US" sz="1800" b="0" i="0" u="none" strike="noStrike" kern="1200" cap="none" spc="0" normalizeH="0" baseline="0" noProof="0" dirty="0" smtClean="0">
                <a:ln>
                  <a:noFill/>
                </a:ln>
                <a:solidFill>
                  <a:srgbClr val="000000"/>
                </a:solidFill>
                <a:effectLst/>
                <a:uLnTx/>
                <a:uFillTx/>
                <a:latin typeface="Arial" panose="020B0604020202020204" pitchFamily="34" charset="0"/>
                <a:ea typeface="MS Mincho" panose="02020609040205080304" pitchFamily="49" charset="-128"/>
                <a:cs typeface="Times New Roman" panose="02020603050405020304" pitchFamily="18" charset="0"/>
              </a:rPr>
              <a:t>or injured patients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smtClean="0">
              <a:ln>
                <a:noFill/>
              </a:ln>
              <a:solidFill>
                <a:srgbClr val="000000"/>
              </a:solidFill>
              <a:effectLst/>
              <a:uLnTx/>
              <a:uFillTx/>
              <a:latin typeface="Arial" panose="020B0604020202020204" pitchFamily="34" charset="0"/>
              <a:ea typeface="MS Mincho" panose="02020609040205080304" pitchFamily="49" charset="-128"/>
              <a:cs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srgbClr val="000000"/>
                </a:solidFill>
                <a:effectLst/>
                <a:uLnTx/>
                <a:uFillTx/>
                <a:latin typeface="Arial" panose="020B0604020202020204" pitchFamily="34" charset="0"/>
                <a:ea typeface="MS Mincho" panose="02020609040205080304" pitchFamily="49" charset="-128"/>
                <a:cs typeface="Times New Roman" panose="02020603050405020304" pitchFamily="18" charset="0"/>
              </a:rPr>
              <a:t>This</a:t>
            </a:r>
            <a:r>
              <a:rPr kumimoji="0" lang="en-US" sz="1800" b="0" i="0" u="none" strike="noStrike" kern="1200" cap="none" spc="0" normalizeH="0" noProof="0" dirty="0" smtClean="0">
                <a:ln>
                  <a:noFill/>
                </a:ln>
                <a:solidFill>
                  <a:srgbClr val="000000"/>
                </a:solidFill>
                <a:effectLst/>
                <a:uLnTx/>
                <a:uFillTx/>
                <a:latin typeface="Arial" panose="020B0604020202020204" pitchFamily="34" charset="0"/>
                <a:ea typeface="MS Mincho" panose="02020609040205080304" pitchFamily="49" charset="-128"/>
                <a:cs typeface="Times New Roman" panose="02020603050405020304" pitchFamily="18" charset="0"/>
              </a:rPr>
              <a:t> </a:t>
            </a:r>
            <a:r>
              <a:rPr kumimoji="0" lang="en-US" sz="1800" b="0" i="0" u="none" strike="noStrike" kern="1200" cap="none" spc="0" normalizeH="0" baseline="0" noProof="0" dirty="0" smtClean="0">
                <a:ln>
                  <a:noFill/>
                </a:ln>
                <a:solidFill>
                  <a:srgbClr val="000000"/>
                </a:solidFill>
                <a:effectLst/>
                <a:uLnTx/>
                <a:uFillTx/>
                <a:latin typeface="Arial" panose="020B0604020202020204" pitchFamily="34" charset="0"/>
                <a:ea typeface="MS Mincho" panose="02020609040205080304" pitchFamily="49" charset="-128"/>
                <a:cs typeface="Times New Roman" panose="02020603050405020304" pitchFamily="18" charset="0"/>
              </a:rPr>
              <a:t>technology has</a:t>
            </a:r>
            <a:r>
              <a:rPr kumimoji="0" lang="en-US" sz="1800" b="0" i="0" u="none" strike="noStrike" kern="1200" cap="none" spc="0" normalizeH="0" noProof="0" dirty="0" smtClean="0">
                <a:ln>
                  <a:noFill/>
                </a:ln>
                <a:solidFill>
                  <a:srgbClr val="000000"/>
                </a:solidFill>
                <a:effectLst/>
                <a:uLnTx/>
                <a:uFillTx/>
                <a:latin typeface="Arial" panose="020B0604020202020204" pitchFamily="34" charset="0"/>
                <a:ea typeface="MS Mincho" panose="02020609040205080304" pitchFamily="49" charset="-128"/>
                <a:cs typeface="Times New Roman" panose="02020603050405020304" pitchFamily="18" charset="0"/>
              </a:rPr>
              <a:t> the </a:t>
            </a:r>
            <a:r>
              <a:rPr kumimoji="0" lang="en-US" sz="1800" b="0" i="0" u="none" strike="noStrike" kern="1200" cap="none" spc="0" normalizeH="0" baseline="0" noProof="0" dirty="0" smtClean="0">
                <a:ln>
                  <a:noFill/>
                </a:ln>
                <a:solidFill>
                  <a:srgbClr val="000000"/>
                </a:solidFill>
                <a:effectLst/>
                <a:uLnTx/>
                <a:uFillTx/>
                <a:latin typeface="Arial" panose="020B0604020202020204" pitchFamily="34" charset="0"/>
                <a:ea typeface="MS Mincho" panose="02020609040205080304" pitchFamily="49" charset="-128"/>
                <a:cs typeface="Times New Roman" panose="02020603050405020304" pitchFamily="18" charset="0"/>
              </a:rPr>
              <a:t>ability to rapidly </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S Mincho" panose="02020609040205080304" pitchFamily="49" charset="-128"/>
                <a:cs typeface="Times New Roman" panose="02020603050405020304" pitchFamily="18" charset="0"/>
              </a:rPr>
              <a:t>provide total and differentiated white blood cell counts in </a:t>
            </a:r>
            <a:r>
              <a:rPr kumimoji="0" lang="en-US" sz="1800" b="0" i="0" u="none" strike="noStrike" kern="1200" cap="none" spc="0" normalizeH="0" baseline="0" noProof="0" dirty="0" smtClean="0">
                <a:ln>
                  <a:noFill/>
                </a:ln>
                <a:solidFill>
                  <a:srgbClr val="000000"/>
                </a:solidFill>
                <a:effectLst/>
                <a:uLnTx/>
                <a:uFillTx/>
                <a:latin typeface="Arial" panose="020B0604020202020204" pitchFamily="34" charset="0"/>
                <a:ea typeface="MS Mincho" panose="02020609040205080304" pitchFamily="49" charset="-128"/>
                <a:cs typeface="Times New Roman" panose="02020603050405020304" pitchFamily="18" charset="0"/>
              </a:rPr>
              <a:t>the spaceflight environment </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S Mincho" panose="02020609040205080304" pitchFamily="49" charset="-128"/>
                <a:cs typeface="Times New Roman" panose="02020603050405020304" pitchFamily="18" charset="0"/>
              </a:rPr>
              <a:t>with </a:t>
            </a:r>
            <a:r>
              <a:rPr kumimoji="0" lang="en-US" sz="1800" b="0" i="0" u="none" strike="noStrike" kern="1200" cap="none" spc="0" normalizeH="0" baseline="0" noProof="0" dirty="0" smtClean="0">
                <a:ln>
                  <a:noFill/>
                </a:ln>
                <a:solidFill>
                  <a:srgbClr val="000000"/>
                </a:solidFill>
                <a:effectLst/>
                <a:uLnTx/>
                <a:uFillTx/>
                <a:latin typeface="Arial" panose="020B0604020202020204" pitchFamily="34" charset="0"/>
                <a:ea typeface="MS Mincho" panose="02020609040205080304" pitchFamily="49" charset="-128"/>
                <a:cs typeface="Times New Roman" panose="02020603050405020304" pitchFamily="18" charset="0"/>
              </a:rPr>
              <a:t>Earth lab-accurate results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smtClean="0">
              <a:ln>
                <a:noFill/>
              </a:ln>
              <a:solidFill>
                <a:srgbClr val="000000"/>
              </a:solidFill>
              <a:effectLst/>
              <a:uLnTx/>
              <a:uFillTx/>
              <a:latin typeface="Arial" panose="020B0604020202020204" pitchFamily="34" charset="0"/>
              <a:ea typeface="MS Mincho" panose="02020609040205080304" pitchFamily="49" charset="-128"/>
              <a:cs typeface="Times New Roman" panose="02020603050405020304" pitchFamily="18" charset="0"/>
            </a:endParaRPr>
          </a:p>
          <a:p>
            <a:pPr marL="285750" indent="-285750">
              <a:buFont typeface="Arial" panose="020B0604020202020204" pitchFamily="34" charset="0"/>
              <a:buChar char="•"/>
            </a:pPr>
            <a:r>
              <a:rPr lang="en-US" dirty="0" smtClean="0"/>
              <a:t>Uses include diagnosing illness </a:t>
            </a:r>
            <a:r>
              <a:rPr lang="en-US" dirty="0"/>
              <a:t>and monitor conditions such as a bacterial/viral infection or radiation exposure, track the response to </a:t>
            </a:r>
            <a:r>
              <a:rPr lang="en-US" dirty="0" smtClean="0"/>
              <a:t>treatment, </a:t>
            </a:r>
            <a:r>
              <a:rPr lang="en-US" dirty="0"/>
              <a:t>and assess the severity of an illness </a:t>
            </a:r>
            <a:r>
              <a:rPr lang="en-US" dirty="0" smtClean="0"/>
              <a:t>in-mission</a:t>
            </a:r>
          </a:p>
          <a:p>
            <a:pPr marL="285750" indent="-285750">
              <a:buFont typeface="Arial" panose="020B0604020202020204" pitchFamily="34" charset="0"/>
              <a:buChar char="•"/>
            </a:pPr>
            <a:endParaRPr kumimoji="0" lang="en-US" sz="1800" b="0" i="0" u="none" strike="noStrike" kern="1200" cap="none" spc="0" normalizeH="0" baseline="0" noProof="0" dirty="0" smtClean="0">
              <a:ln>
                <a:noFill/>
              </a:ln>
              <a:solidFill>
                <a:srgbClr val="000000"/>
              </a:solidFill>
              <a:effectLst/>
              <a:uLnTx/>
              <a:uFillTx/>
              <a:latin typeface="Arial" panose="020B0604020202020204" pitchFamily="34" charset="0"/>
              <a:ea typeface="MS Mincho" panose="02020609040205080304" pitchFamily="49" charset="-128"/>
              <a:cs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srgbClr val="000000"/>
                </a:solidFill>
                <a:effectLst/>
                <a:uLnTx/>
                <a:uFillTx/>
                <a:latin typeface="Arial" panose="020B0604020202020204" pitchFamily="34" charset="0"/>
                <a:ea typeface="MS Mincho" panose="02020609040205080304" pitchFamily="49" charset="-128"/>
                <a:cs typeface="Times New Roman" panose="02020603050405020304" pitchFamily="18" charset="0"/>
              </a:rPr>
              <a:t>Successful integration </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S Mincho" panose="02020609040205080304" pitchFamily="49" charset="-128"/>
                <a:cs typeface="Times New Roman" panose="02020603050405020304" pitchFamily="18" charset="0"/>
              </a:rPr>
              <a:t>of an </a:t>
            </a:r>
            <a:r>
              <a:rPr kumimoji="0" lang="en-US" sz="1800" b="0" i="0" u="none" strike="noStrike" kern="1200" cap="none" spc="0" normalizeH="0" baseline="0" noProof="0" dirty="0" smtClean="0">
                <a:ln>
                  <a:noFill/>
                </a:ln>
                <a:solidFill>
                  <a:srgbClr val="000000"/>
                </a:solidFill>
                <a:effectLst/>
                <a:uLnTx/>
                <a:uFillTx/>
                <a:latin typeface="Arial" panose="020B0604020202020204" pitchFamily="34" charset="0"/>
                <a:ea typeface="MS Mincho" panose="02020609040205080304" pitchFamily="49" charset="-128"/>
                <a:cs typeface="Times New Roman" panose="02020603050405020304" pitchFamily="18" charset="0"/>
              </a:rPr>
              <a:t>on-board</a:t>
            </a:r>
            <a:r>
              <a:rPr kumimoji="0" lang="en-US" sz="1800" b="0" i="0" u="none" strike="noStrike" kern="1200" cap="none" spc="0" normalizeH="0" noProof="0" dirty="0" smtClean="0">
                <a:ln>
                  <a:noFill/>
                </a:ln>
                <a:solidFill>
                  <a:srgbClr val="000000"/>
                </a:solidFill>
                <a:effectLst/>
                <a:uLnTx/>
                <a:uFillTx/>
                <a:latin typeface="Arial" panose="020B0604020202020204" pitchFamily="34" charset="0"/>
                <a:ea typeface="MS Mincho" panose="02020609040205080304" pitchFamily="49" charset="-128"/>
                <a:cs typeface="Times New Roman" panose="02020603050405020304" pitchFamily="18" charset="0"/>
              </a:rPr>
              <a:t> </a:t>
            </a:r>
            <a:r>
              <a:rPr kumimoji="0" lang="en-US" sz="1800" b="0" i="0" u="none" strike="noStrike" kern="1200" cap="none" spc="0" normalizeH="0" baseline="0" noProof="0" dirty="0" smtClean="0">
                <a:ln>
                  <a:noFill/>
                </a:ln>
                <a:solidFill>
                  <a:srgbClr val="000000"/>
                </a:solidFill>
                <a:effectLst/>
                <a:uLnTx/>
                <a:uFillTx/>
                <a:latin typeface="Arial" panose="020B0604020202020204" pitchFamily="34" charset="0"/>
                <a:ea typeface="MS Mincho" panose="02020609040205080304" pitchFamily="49" charset="-128"/>
                <a:cs typeface="Times New Roman" panose="02020603050405020304" pitchFamily="18" charset="0"/>
              </a:rPr>
              <a:t>medical </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S Mincho" panose="02020609040205080304" pitchFamily="49" charset="-128"/>
                <a:cs typeface="Times New Roman" panose="02020603050405020304" pitchFamily="18" charset="0"/>
              </a:rPr>
              <a:t>capability for blood analysis could provide an important tool for meeting the medical </a:t>
            </a:r>
            <a:r>
              <a:rPr kumimoji="0" lang="en-US" sz="1800" b="0" i="0" u="none" strike="noStrike" kern="1200" cap="none" spc="0" normalizeH="0" baseline="0" noProof="0" dirty="0" smtClean="0">
                <a:ln>
                  <a:noFill/>
                </a:ln>
                <a:solidFill>
                  <a:srgbClr val="000000"/>
                </a:solidFill>
                <a:effectLst/>
                <a:uLnTx/>
                <a:uFillTx/>
                <a:latin typeface="Arial" panose="020B0604020202020204" pitchFamily="34" charset="0"/>
                <a:ea typeface="MS Mincho" panose="02020609040205080304" pitchFamily="49" charset="-128"/>
                <a:cs typeface="Times New Roman" panose="02020603050405020304" pitchFamily="18" charset="0"/>
              </a:rPr>
              <a:t>diagnostic </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S Mincho" panose="02020609040205080304" pitchFamily="49" charset="-128"/>
                <a:cs typeface="Times New Roman" panose="02020603050405020304" pitchFamily="18" charset="0"/>
              </a:rPr>
              <a:t>needs of </a:t>
            </a:r>
            <a:r>
              <a:rPr kumimoji="0" lang="en-US" sz="1800" b="0" i="0" u="none" strike="noStrike" kern="1200" cap="none" spc="0" normalizeH="0" baseline="0" noProof="0" dirty="0" smtClean="0">
                <a:ln>
                  <a:noFill/>
                </a:ln>
                <a:solidFill>
                  <a:srgbClr val="000000"/>
                </a:solidFill>
                <a:effectLst/>
                <a:uLnTx/>
                <a:uFillTx/>
                <a:latin typeface="Arial" panose="020B0604020202020204" pitchFamily="34" charset="0"/>
                <a:ea typeface="MS Mincho" panose="02020609040205080304" pitchFamily="49" charset="-128"/>
                <a:cs typeface="Times New Roman" panose="02020603050405020304" pitchFamily="18" charset="0"/>
              </a:rPr>
              <a:t>exploration </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S Mincho" panose="02020609040205080304" pitchFamily="49" charset="-128"/>
                <a:cs typeface="Times New Roman" panose="02020603050405020304" pitchFamily="18" charset="0"/>
              </a:rPr>
              <a:t>missions beyond </a:t>
            </a:r>
            <a:r>
              <a:rPr kumimoji="0" lang="en-US" sz="1800" b="0" i="0" u="none" strike="noStrike" kern="1200" cap="none" spc="0" normalizeH="0" baseline="0" noProof="0" dirty="0" smtClean="0">
                <a:ln>
                  <a:noFill/>
                </a:ln>
                <a:solidFill>
                  <a:srgbClr val="000000"/>
                </a:solidFill>
                <a:effectLst/>
                <a:uLnTx/>
                <a:uFillTx/>
                <a:latin typeface="Arial" panose="020B0604020202020204" pitchFamily="34" charset="0"/>
                <a:ea typeface="MS Mincho" panose="02020609040205080304" pitchFamily="49" charset="-128"/>
                <a:cs typeface="Times New Roman" panose="02020603050405020304" pitchFamily="18" charset="0"/>
              </a:rPr>
              <a:t>low</a:t>
            </a:r>
            <a:r>
              <a:rPr kumimoji="0" lang="en-US" sz="1800" b="0" i="0" u="none" strike="noStrike" kern="1200" cap="none" spc="0" normalizeH="0" noProof="0" dirty="0" smtClean="0">
                <a:ln>
                  <a:noFill/>
                </a:ln>
                <a:solidFill>
                  <a:srgbClr val="000000"/>
                </a:solidFill>
                <a:effectLst/>
                <a:uLnTx/>
                <a:uFillTx/>
                <a:latin typeface="Arial" panose="020B0604020202020204" pitchFamily="34" charset="0"/>
                <a:ea typeface="MS Mincho" panose="02020609040205080304" pitchFamily="49" charset="-128"/>
                <a:cs typeface="Times New Roman" panose="02020603050405020304" pitchFamily="18" charset="0"/>
              </a:rPr>
              <a:t> E</a:t>
            </a:r>
            <a:r>
              <a:rPr kumimoji="0" lang="en-US" sz="1800" b="0" i="0" u="none" strike="noStrike" kern="1200" cap="none" spc="0" normalizeH="0" baseline="0" noProof="0" dirty="0" smtClean="0">
                <a:ln>
                  <a:noFill/>
                </a:ln>
                <a:solidFill>
                  <a:srgbClr val="000000"/>
                </a:solidFill>
                <a:effectLst/>
                <a:uLnTx/>
                <a:uFillTx/>
                <a:latin typeface="Arial" panose="020B0604020202020204" pitchFamily="34" charset="0"/>
                <a:ea typeface="MS Mincho" panose="02020609040205080304" pitchFamily="49" charset="-128"/>
                <a:cs typeface="Times New Roman" panose="02020603050405020304" pitchFamily="18" charset="0"/>
              </a:rPr>
              <a:t>arth </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S Mincho" panose="02020609040205080304" pitchFamily="49" charset="-128"/>
                <a:cs typeface="Times New Roman" panose="02020603050405020304" pitchFamily="18" charset="0"/>
              </a:rPr>
              <a:t>orbit.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smtClean="0">
              <a:ln>
                <a:noFill/>
              </a:ln>
              <a:solidFill>
                <a:srgbClr val="000000"/>
              </a:solidFill>
              <a:effectLst/>
              <a:uLnTx/>
              <a:uFillTx/>
              <a:latin typeface="Arial" panose="020B0604020202020204" pitchFamily="34" charset="0"/>
              <a:ea typeface="MS Mincho" panose="02020609040205080304" pitchFamily="49" charset="-128"/>
              <a:cs typeface="Times New Roman" panose="02020603050405020304" pitchFamily="18" charset="0"/>
            </a:endParaRPr>
          </a:p>
        </p:txBody>
      </p:sp>
      <p:sp>
        <p:nvSpPr>
          <p:cNvPr id="5" name="Title 4"/>
          <p:cNvSpPr>
            <a:spLocks noGrp="1"/>
          </p:cNvSpPr>
          <p:nvPr>
            <p:ph type="title"/>
          </p:nvPr>
        </p:nvSpPr>
        <p:spPr>
          <a:xfrm>
            <a:off x="203055" y="122906"/>
            <a:ext cx="10366625" cy="609600"/>
          </a:xfrm>
        </p:spPr>
        <p:txBody>
          <a:bodyPr/>
          <a:lstStyle/>
          <a:p>
            <a:pPr lvl="0"/>
            <a:r>
              <a:rPr lang="en-US" dirty="0" err="1">
                <a:latin typeface="Arial" panose="020B0604020202020204" pitchFamily="34" charset="0"/>
                <a:ea typeface="MS Mincho" panose="02020609040205080304" pitchFamily="49" charset="-128"/>
                <a:cs typeface="Times New Roman" panose="02020603050405020304" pitchFamily="18" charset="0"/>
              </a:rPr>
              <a:t>HemoCue</a:t>
            </a:r>
            <a:r>
              <a:rPr lang="en-US" dirty="0">
                <a:latin typeface="Arial" panose="020B0604020202020204" pitchFamily="34" charset="0"/>
                <a:ea typeface="MS Mincho" panose="02020609040205080304" pitchFamily="49" charset="-128"/>
                <a:cs typeface="Times New Roman" panose="02020603050405020304" pitchFamily="18" charset="0"/>
              </a:rPr>
              <a:t>® </a:t>
            </a:r>
            <a:r>
              <a:rPr lang="en-US" dirty="0" smtClean="0">
                <a:latin typeface="Arial" panose="020B0604020202020204" pitchFamily="34" charset="0"/>
                <a:ea typeface="MS Mincho" panose="02020609040205080304" pitchFamily="49" charset="-128"/>
                <a:cs typeface="Times New Roman" panose="02020603050405020304" pitchFamily="18" charset="0"/>
              </a:rPr>
              <a:t>Technology Demonstration</a:t>
            </a:r>
            <a:endParaRPr lang="en-US" kern="1200" dirty="0">
              <a:latin typeface="Arial" panose="020B0604020202020204" pitchFamily="34" charset="0"/>
              <a:ea typeface="MS Mincho" panose="02020609040205080304" pitchFamily="49" charset="-128"/>
              <a:cs typeface="Times New Roman" panose="02020603050405020304" pitchFamily="18" charset="0"/>
            </a:endParaRPr>
          </a:p>
        </p:txBody>
      </p:sp>
      <p:pic>
        <p:nvPicPr>
          <p:cNvPr id="29" name="Picture 28">
            <a:extLst>
              <a:ext uri="{FF2B5EF4-FFF2-40B4-BE49-F238E27FC236}">
                <a16:creationId xmlns:a16="http://schemas.microsoft.com/office/drawing/2014/main" id="{A0E7E5C8-245D-4A75-B994-7AEE4FA45C31}"/>
              </a:ext>
            </a:extLst>
          </p:cNvPr>
          <p:cNvPicPr>
            <a:picLocks noChangeAspect="1"/>
          </p:cNvPicPr>
          <p:nvPr/>
        </p:nvPicPr>
        <p:blipFill>
          <a:blip r:embed="rId2"/>
          <a:stretch>
            <a:fillRect/>
          </a:stretch>
        </p:blipFill>
        <p:spPr>
          <a:xfrm>
            <a:off x="6724975" y="2046120"/>
            <a:ext cx="4993666" cy="3784410"/>
          </a:xfrm>
          <a:prstGeom prst="rect">
            <a:avLst/>
          </a:prstGeom>
        </p:spPr>
      </p:pic>
      <p:sp>
        <p:nvSpPr>
          <p:cNvPr id="2" name="Footer Placeholder 1"/>
          <p:cNvSpPr>
            <a:spLocks noGrp="1"/>
          </p:cNvSpPr>
          <p:nvPr>
            <p:ph type="ftr" sz="quarter" idx="3"/>
          </p:nvPr>
        </p:nvSpPr>
        <p:spPr/>
        <p:txBody>
          <a:bodyPr/>
          <a:lstStyle/>
          <a:p>
            <a:r>
              <a:rPr lang="en-US" smtClean="0"/>
              <a:t>Trade names and trademarks are used in this report for identification only. Their usage does not constitute an official endorsement, either expressed or implied, by the National Aeronautics and Space Administration.</a:t>
            </a:r>
            <a:endParaRPr lang="en-US" dirty="0"/>
          </a:p>
        </p:txBody>
      </p:sp>
    </p:spTree>
    <p:extLst>
      <p:ext uri="{BB962C8B-B14F-4D97-AF65-F5344CB8AC3E}">
        <p14:creationId xmlns:p14="http://schemas.microsoft.com/office/powerpoint/2010/main" val="25445233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indent="0">
              <a:lnSpc>
                <a:spcPct val="107000"/>
              </a:lnSpc>
              <a:spcBef>
                <a:spcPts val="0"/>
              </a:spcBef>
              <a:buNone/>
            </a:pPr>
            <a:r>
              <a:rPr lang="en-US" dirty="0" err="1"/>
              <a:t>rHEALTH</a:t>
            </a:r>
            <a:r>
              <a:rPr lang="en-US" dirty="0"/>
              <a:t> ONE</a:t>
            </a:r>
            <a:r>
              <a:rPr lang="en-US" dirty="0">
                <a:latin typeface="Arial" panose="020B0604020202020204" pitchFamily="34" charset="0"/>
                <a:ea typeface="MS Mincho" panose="02020609040205080304" pitchFamily="49" charset="-128"/>
                <a:cs typeface="Times New Roman" panose="02020603050405020304" pitchFamily="18" charset="0"/>
              </a:rPr>
              <a:t>®</a:t>
            </a:r>
            <a:r>
              <a:rPr lang="en-US" dirty="0"/>
              <a:t> - ISS </a:t>
            </a:r>
            <a:r>
              <a:rPr lang="en-US" dirty="0" smtClean="0"/>
              <a:t>Technology Demonstration </a:t>
            </a:r>
            <a:r>
              <a:rPr lang="en-US" dirty="0"/>
              <a:t>in d</a:t>
            </a:r>
            <a:r>
              <a:rPr lang="en-US" dirty="0" smtClean="0"/>
              <a:t>evelopment</a:t>
            </a:r>
            <a:endParaRPr lang="en-US" dirty="0"/>
          </a:p>
        </p:txBody>
      </p:sp>
      <p:sp>
        <p:nvSpPr>
          <p:cNvPr id="3" name="Text Placeholder 2"/>
          <p:cNvSpPr>
            <a:spLocks noGrp="1"/>
          </p:cNvSpPr>
          <p:nvPr>
            <p:ph idx="1"/>
          </p:nvPr>
        </p:nvSpPr>
        <p:spPr>
          <a:xfrm>
            <a:off x="914400" y="1101213"/>
            <a:ext cx="10363200" cy="4876800"/>
          </a:xfrm>
          <a:prstGeom prst="rect">
            <a:avLst/>
          </a:prstGeom>
        </p:spPr>
        <p:txBody>
          <a:bodyPr/>
          <a:lstStyle/>
          <a:p>
            <a:pPr>
              <a:lnSpc>
                <a:spcPct val="107000"/>
              </a:lnSpc>
              <a:spcBef>
                <a:spcPts val="0"/>
              </a:spcBef>
            </a:pPr>
            <a:endParaRPr lang="en-US" b="0" kern="1200" dirty="0" smtClean="0">
              <a:solidFill>
                <a:srgbClr val="000000"/>
              </a:solidFill>
              <a:latin typeface="Arial" panose="020B0604020202020204" pitchFamily="34" charset="0"/>
              <a:ea typeface="MS Mincho" panose="02020609040205080304" pitchFamily="49" charset="-128"/>
              <a:cs typeface="Times New Roman" panose="02020603050405020304" pitchFamily="18" charset="0"/>
            </a:endParaRPr>
          </a:p>
          <a:p>
            <a:pPr>
              <a:lnSpc>
                <a:spcPct val="107000"/>
              </a:lnSpc>
              <a:spcBef>
                <a:spcPts val="0"/>
              </a:spcBef>
            </a:pPr>
            <a:r>
              <a:rPr lang="en-US" b="0" kern="1200" dirty="0" smtClean="0">
                <a:solidFill>
                  <a:srgbClr val="000000"/>
                </a:solidFill>
                <a:latin typeface="Arial" panose="020B0604020202020204" pitchFamily="34" charset="0"/>
                <a:ea typeface="MS Mincho" panose="02020609040205080304" pitchFamily="49" charset="-128"/>
                <a:cs typeface="Times New Roman" panose="02020603050405020304" pitchFamily="18" charset="0"/>
              </a:rPr>
              <a:t>Integrated </a:t>
            </a:r>
            <a:r>
              <a:rPr lang="en-US" b="0" kern="1200" dirty="0">
                <a:solidFill>
                  <a:srgbClr val="000000"/>
                </a:solidFill>
                <a:latin typeface="Arial" panose="020B0604020202020204" pitchFamily="34" charset="0"/>
                <a:ea typeface="MS Mincho" panose="02020609040205080304" pitchFamily="49" charset="-128"/>
                <a:cs typeface="Times New Roman" panose="02020603050405020304" pitchFamily="18" charset="0"/>
              </a:rPr>
              <a:t>blood analyzer and vital signs </a:t>
            </a:r>
            <a:r>
              <a:rPr lang="en-US" b="0" kern="1200" dirty="0" smtClean="0">
                <a:solidFill>
                  <a:srgbClr val="000000"/>
                </a:solidFill>
                <a:latin typeface="Arial" panose="020B0604020202020204" pitchFamily="34" charset="0"/>
                <a:ea typeface="MS Mincho" panose="02020609040205080304" pitchFamily="49" charset="-128"/>
                <a:cs typeface="Times New Roman" panose="02020603050405020304" pitchFamily="18" charset="0"/>
              </a:rPr>
              <a:t>sensor</a:t>
            </a:r>
          </a:p>
          <a:p>
            <a:pPr>
              <a:lnSpc>
                <a:spcPct val="107000"/>
              </a:lnSpc>
              <a:spcBef>
                <a:spcPts val="0"/>
              </a:spcBef>
            </a:pPr>
            <a:endParaRPr lang="en-US" b="0" kern="1200" dirty="0" smtClean="0">
              <a:solidFill>
                <a:srgbClr val="000000"/>
              </a:solidFill>
              <a:latin typeface="Arial" panose="020B0604020202020204" pitchFamily="34" charset="0"/>
              <a:ea typeface="MS Mincho" panose="02020609040205080304" pitchFamily="49" charset="-128"/>
              <a:cs typeface="Times New Roman" panose="02020603050405020304" pitchFamily="18" charset="0"/>
            </a:endParaRPr>
          </a:p>
          <a:p>
            <a:pPr>
              <a:lnSpc>
                <a:spcPct val="107000"/>
              </a:lnSpc>
              <a:spcBef>
                <a:spcPts val="0"/>
              </a:spcBef>
            </a:pPr>
            <a:r>
              <a:rPr lang="en-US" sz="1800" b="0" kern="1200" dirty="0" smtClean="0">
                <a:solidFill>
                  <a:srgbClr val="000000"/>
                </a:solidFill>
                <a:latin typeface="Arial" panose="020B0604020202020204" pitchFamily="34" charset="0"/>
                <a:ea typeface="MS Mincho" panose="02020609040205080304" pitchFamily="49" charset="-128"/>
                <a:cs typeface="Times New Roman" panose="02020603050405020304" pitchFamily="18" charset="0"/>
              </a:rPr>
              <a:t>Cytometry </a:t>
            </a:r>
            <a:r>
              <a:rPr lang="en-US" sz="1800" b="0" kern="1200" dirty="0">
                <a:solidFill>
                  <a:srgbClr val="000000"/>
                </a:solidFill>
                <a:latin typeface="Arial" panose="020B0604020202020204" pitchFamily="34" charset="0"/>
                <a:ea typeface="MS Mincho" panose="02020609040205080304" pitchFamily="49" charset="-128"/>
                <a:cs typeface="Times New Roman" panose="02020603050405020304" pitchFamily="18" charset="0"/>
              </a:rPr>
              <a:t>measures blood cells, light level measures hemoglobin and </a:t>
            </a:r>
            <a:r>
              <a:rPr lang="en-US" sz="1800" b="0" kern="1200" dirty="0" err="1">
                <a:solidFill>
                  <a:srgbClr val="000000"/>
                </a:solidFill>
                <a:latin typeface="Arial" panose="020B0604020202020204" pitchFamily="34" charset="0"/>
                <a:ea typeface="MS Mincho" panose="02020609040205080304" pitchFamily="49" charset="-128"/>
                <a:cs typeface="Times New Roman" panose="02020603050405020304" pitchFamily="18" charset="0"/>
              </a:rPr>
              <a:t>nano</a:t>
            </a:r>
            <a:r>
              <a:rPr lang="en-US" sz="1800" b="0" kern="1200" dirty="0">
                <a:solidFill>
                  <a:srgbClr val="000000"/>
                </a:solidFill>
                <a:latin typeface="Arial" panose="020B0604020202020204" pitchFamily="34" charset="0"/>
                <a:ea typeface="MS Mincho" panose="02020609040205080304" pitchFamily="49" charset="-128"/>
                <a:cs typeface="Times New Roman" panose="02020603050405020304" pitchFamily="18" charset="0"/>
              </a:rPr>
              <a:t>-strips measure other analyte concentrations  </a:t>
            </a:r>
          </a:p>
          <a:p>
            <a:endParaRPr lang="en-US" dirty="0"/>
          </a:p>
        </p:txBody>
      </p:sp>
      <p:pic>
        <p:nvPicPr>
          <p:cNvPr id="10" name="Picture 9"/>
          <p:cNvPicPr>
            <a:picLocks noChangeAspect="1"/>
          </p:cNvPicPr>
          <p:nvPr/>
        </p:nvPicPr>
        <p:blipFill>
          <a:blip r:embed="rId2"/>
          <a:stretch>
            <a:fillRect/>
          </a:stretch>
        </p:blipFill>
        <p:spPr>
          <a:xfrm>
            <a:off x="7774736" y="3221653"/>
            <a:ext cx="3161886" cy="2632552"/>
          </a:xfrm>
          <a:prstGeom prst="rect">
            <a:avLst/>
          </a:prstGeom>
        </p:spPr>
      </p:pic>
      <p:pic>
        <p:nvPicPr>
          <p:cNvPr id="11" name="Picture 10"/>
          <p:cNvPicPr>
            <a:picLocks noChangeAspect="1"/>
          </p:cNvPicPr>
          <p:nvPr/>
        </p:nvPicPr>
        <p:blipFill>
          <a:blip r:embed="rId3"/>
          <a:stretch>
            <a:fillRect/>
          </a:stretch>
        </p:blipFill>
        <p:spPr>
          <a:xfrm>
            <a:off x="3039514" y="4794407"/>
            <a:ext cx="2179628" cy="1561944"/>
          </a:xfrm>
          <a:prstGeom prst="rect">
            <a:avLst/>
          </a:prstGeom>
        </p:spPr>
      </p:pic>
      <p:pic>
        <p:nvPicPr>
          <p:cNvPr id="12" name="Picture 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44569" t="16071" r="18762" b="14789"/>
          <a:stretch/>
        </p:blipFill>
        <p:spPr bwMode="auto">
          <a:xfrm>
            <a:off x="1146341" y="3005918"/>
            <a:ext cx="1264350" cy="15806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4"/>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9354" t="2124" r="19004" b="17210"/>
          <a:stretch/>
        </p:blipFill>
        <p:spPr bwMode="auto">
          <a:xfrm>
            <a:off x="2755132" y="3017775"/>
            <a:ext cx="2502851" cy="15687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Picture 2"/>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8527" r="8102" b="4553"/>
          <a:stretch/>
        </p:blipFill>
        <p:spPr bwMode="auto">
          <a:xfrm>
            <a:off x="1161159" y="4735351"/>
            <a:ext cx="1721076" cy="17236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Picture 1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09946" y="3718142"/>
            <a:ext cx="1857133" cy="1736762"/>
          </a:xfrm>
          <a:prstGeom prst="rect">
            <a:avLst/>
          </a:prstGeom>
        </p:spPr>
      </p:pic>
      <p:sp>
        <p:nvSpPr>
          <p:cNvPr id="5" name="Footer Placeholder 4"/>
          <p:cNvSpPr>
            <a:spLocks noGrp="1"/>
          </p:cNvSpPr>
          <p:nvPr>
            <p:ph type="ftr" sz="quarter" idx="3"/>
          </p:nvPr>
        </p:nvSpPr>
        <p:spPr/>
        <p:txBody>
          <a:bodyPr/>
          <a:lstStyle/>
          <a:p>
            <a:r>
              <a:rPr lang="en-US" smtClean="0"/>
              <a:t>Trade names and trademarks are used in this report for identification only. Their usage does not constitute an official endorsement, either expressed or implied, by the National Aeronautics and Space Administration.</a:t>
            </a:r>
            <a:endParaRPr lang="en-US" dirty="0"/>
          </a:p>
        </p:txBody>
      </p:sp>
    </p:spTree>
    <p:extLst>
      <p:ext uri="{BB962C8B-B14F-4D97-AF65-F5344CB8AC3E}">
        <p14:creationId xmlns:p14="http://schemas.microsoft.com/office/powerpoint/2010/main" val="26842814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noChangeArrowheads="1"/>
          </p:cNvSpPr>
          <p:nvPr>
            <p:ph type="body" idx="1"/>
          </p:nvPr>
        </p:nvSpPr>
        <p:spPr>
          <a:xfrm>
            <a:off x="637904" y="1183006"/>
            <a:ext cx="10695709" cy="4987636"/>
          </a:xfrm>
        </p:spPr>
        <p:txBody>
          <a:bodyPr/>
          <a:lstStyle/>
          <a:p>
            <a:r>
              <a:rPr lang="en-US" altLang="en-US" b="0" dirty="0" smtClean="0"/>
              <a:t>Potential future technology demonstration could include </a:t>
            </a:r>
            <a:r>
              <a:rPr lang="en-US" altLang="en-US" b="0" dirty="0"/>
              <a:t>Raman spectrometer </a:t>
            </a:r>
            <a:r>
              <a:rPr lang="en-US" altLang="en-US" b="0" dirty="0" smtClean="0"/>
              <a:t>&amp; automated indexing </a:t>
            </a:r>
            <a:r>
              <a:rPr lang="en-US" altLang="en-US" b="0" dirty="0"/>
              <a:t>mechanism to align </a:t>
            </a:r>
            <a:r>
              <a:rPr lang="en-US" altLang="en-US" b="0" dirty="0" smtClean="0"/>
              <a:t>pharmaceuticals for analysis</a:t>
            </a:r>
          </a:p>
          <a:p>
            <a:endParaRPr lang="en-US" altLang="en-US" b="0" dirty="0"/>
          </a:p>
          <a:p>
            <a:r>
              <a:rPr lang="en-US" altLang="en-US" b="0" dirty="0" smtClean="0"/>
              <a:t>Capability could be integrated into future exploration medical systems to increase confidence in medication effectiveness after long-duration exposure to the spaceflight environment</a:t>
            </a:r>
            <a:endParaRPr lang="en-US" altLang="en-US" b="0" dirty="0"/>
          </a:p>
          <a:p>
            <a:pPr marL="0" indent="0">
              <a:buNone/>
            </a:pPr>
            <a:endParaRPr lang="en-US" altLang="en-US" sz="1800" dirty="0"/>
          </a:p>
          <a:p>
            <a:pPr marL="0" indent="0">
              <a:buNone/>
            </a:pPr>
            <a:endParaRPr lang="en-US" altLang="en-US" sz="1800" dirty="0"/>
          </a:p>
        </p:txBody>
      </p:sp>
      <p:pic>
        <p:nvPicPr>
          <p:cNvPr id="2" name="Picture 1"/>
          <p:cNvPicPr>
            <a:picLocks noChangeAspect="1"/>
          </p:cNvPicPr>
          <p:nvPr/>
        </p:nvPicPr>
        <p:blipFill>
          <a:blip r:embed="rId2"/>
          <a:stretch>
            <a:fillRect/>
          </a:stretch>
        </p:blipFill>
        <p:spPr>
          <a:xfrm>
            <a:off x="1949342" y="3468897"/>
            <a:ext cx="7646943" cy="2809900"/>
          </a:xfrm>
          <a:prstGeom prst="rect">
            <a:avLst/>
          </a:prstGeom>
        </p:spPr>
      </p:pic>
      <p:sp>
        <p:nvSpPr>
          <p:cNvPr id="3" name="Title 2"/>
          <p:cNvSpPr>
            <a:spLocks noGrp="1"/>
          </p:cNvSpPr>
          <p:nvPr>
            <p:ph type="title"/>
          </p:nvPr>
        </p:nvSpPr>
        <p:spPr/>
        <p:txBody>
          <a:bodyPr/>
          <a:lstStyle/>
          <a:p>
            <a:pPr marL="0" indent="0">
              <a:buNone/>
            </a:pPr>
            <a:r>
              <a:rPr lang="en-US" altLang="en-US" dirty="0" smtClean="0"/>
              <a:t>Real-Time Medication Stability Assessment</a:t>
            </a:r>
            <a:endParaRPr lang="en-US" altLang="en-US" dirty="0"/>
          </a:p>
        </p:txBody>
      </p:sp>
      <p:pic>
        <p:nvPicPr>
          <p:cNvPr id="9" name="Picture 8"/>
          <p:cNvPicPr/>
          <p:nvPr/>
        </p:nvPicPr>
        <p:blipFill>
          <a:blip r:embed="rId3">
            <a:clrChange>
              <a:clrFrom>
                <a:srgbClr val="FFFFFF"/>
              </a:clrFrom>
              <a:clrTo>
                <a:srgbClr val="FFFFFF">
                  <a:alpha val="0"/>
                </a:srgbClr>
              </a:clrTo>
            </a:clrChange>
          </a:blip>
          <a:stretch>
            <a:fillRect/>
          </a:stretch>
        </p:blipFill>
        <p:spPr>
          <a:xfrm>
            <a:off x="5985759" y="3293349"/>
            <a:ext cx="3726859" cy="3040062"/>
          </a:xfrm>
          <a:prstGeom prst="rect">
            <a:avLst/>
          </a:prstGeom>
          <a:scene3d>
            <a:camera prst="orthographicFront">
              <a:rot lat="0" lon="0" rev="0"/>
            </a:camera>
            <a:lightRig rig="threePt" dir="t"/>
          </a:scene3d>
        </p:spPr>
      </p:pic>
      <p:pic>
        <p:nvPicPr>
          <p:cNvPr id="10" name="Picture 2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27250" y="4138855"/>
            <a:ext cx="2527300" cy="1443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3"/>
          </p:nvPr>
        </p:nvSpPr>
        <p:spPr/>
        <p:txBody>
          <a:bodyPr/>
          <a:lstStyle/>
          <a:p>
            <a:r>
              <a:rPr lang="en-US" smtClean="0"/>
              <a:t>Trade names and trademarks are used in this report for identification only. Their usage does not constitute an official endorsement, either expressed or implied, by the National Aeronautics and Space Administration.</a:t>
            </a:r>
            <a:endParaRPr lang="en-US" dirty="0"/>
          </a:p>
        </p:txBody>
      </p:sp>
    </p:spTree>
    <p:extLst>
      <p:ext uri="{BB962C8B-B14F-4D97-AF65-F5344CB8AC3E}">
        <p14:creationId xmlns:p14="http://schemas.microsoft.com/office/powerpoint/2010/main" val="6689730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Medical procedure support</a:t>
            </a:r>
            <a:endParaRPr lang="en-US" dirty="0"/>
          </a:p>
        </p:txBody>
      </p:sp>
      <p:sp>
        <p:nvSpPr>
          <p:cNvPr id="3" name="Text Placeholder 2"/>
          <p:cNvSpPr>
            <a:spLocks noGrp="1"/>
          </p:cNvSpPr>
          <p:nvPr>
            <p:ph type="body" idx="1"/>
          </p:nvPr>
        </p:nvSpPr>
        <p:spPr/>
        <p:txBody>
          <a:bodyPr/>
          <a:lstStyle/>
          <a:p>
            <a:endParaRPr lang="en-US"/>
          </a:p>
        </p:txBody>
      </p:sp>
      <p:sp>
        <p:nvSpPr>
          <p:cNvPr id="5" name="Footer Placeholder 4"/>
          <p:cNvSpPr>
            <a:spLocks noGrp="1"/>
          </p:cNvSpPr>
          <p:nvPr>
            <p:ph type="ftr" sz="quarter" idx="3"/>
          </p:nvPr>
        </p:nvSpPr>
        <p:spPr/>
        <p:txBody>
          <a:bodyPr/>
          <a:lstStyle/>
          <a:p>
            <a:r>
              <a:rPr lang="en-US" smtClean="0"/>
              <a:t>Trade names and trademarks are used in this report for identification only. Their usage does not constitute an official endorsement, either expressed or implied, by the National Aeronautics and Space Administration.</a:t>
            </a:r>
            <a:endParaRPr lang="en-US" dirty="0"/>
          </a:p>
        </p:txBody>
      </p:sp>
    </p:spTree>
    <p:extLst>
      <p:ext uri="{BB962C8B-B14F-4D97-AF65-F5344CB8AC3E}">
        <p14:creationId xmlns:p14="http://schemas.microsoft.com/office/powerpoint/2010/main" val="3301397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74604" y="762001"/>
            <a:ext cx="6422124" cy="6622472"/>
          </a:xfrm>
          <a:prstGeom prst="rect">
            <a:avLst/>
          </a:prstGeom>
          <a:blipFill dpi="0" rotWithShape="1">
            <a:blip r:embed="rId2">
              <a:alphaModFix amt="10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p:cNvSpPr txBox="1"/>
          <p:nvPr/>
        </p:nvSpPr>
        <p:spPr>
          <a:xfrm>
            <a:off x="274604" y="1169016"/>
            <a:ext cx="6558178" cy="533479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2400" b="1" i="0" u="none" strike="noStrike" kern="1200" cap="none" spc="0" normalizeH="0" baseline="0" noProof="0" dirty="0" smtClean="0">
                <a:ln>
                  <a:noFill/>
                </a:ln>
                <a:solidFill>
                  <a:prstClr val="black"/>
                </a:solidFill>
                <a:effectLst/>
                <a:uLnTx/>
                <a:uFillTx/>
                <a:latin typeface="Calibri" panose="020F0502020204030204"/>
                <a:ea typeface="+mn-ea"/>
                <a:cs typeface="+mn-cs"/>
              </a:rPr>
              <a:t>Autonomous Medical Officer Support (AMOS) Software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prstClr val="black"/>
                </a:solidFill>
                <a:effectLst/>
                <a:uLnTx/>
                <a:uFillTx/>
                <a:latin typeface="Calibri" panose="020F0502020204030204"/>
                <a:ea typeface="+mn-ea"/>
                <a:cs typeface="+mn-cs"/>
              </a:rPr>
              <a:t>Description: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a:ea typeface="+mn-ea"/>
                <a:cs typeface="+mn-cs"/>
              </a:rPr>
              <a:t>Software tool that can fulfill three functions:</a:t>
            </a:r>
          </a:p>
          <a:p>
            <a:pPr marL="800100" marR="0" lvl="1"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a:ea typeface="+mn-ea"/>
                <a:cs typeface="+mn-cs"/>
              </a:rPr>
              <a:t>Prefight training</a:t>
            </a:r>
          </a:p>
          <a:p>
            <a:pPr marL="800100" marR="0" lvl="1"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O</a:t>
            </a:r>
            <a:r>
              <a:rPr kumimoji="0" lang="en-US" sz="1800" b="0" i="0" u="none" strike="noStrike" kern="1200" cap="none" spc="0" normalizeH="0" baseline="0" noProof="0" dirty="0" smtClean="0">
                <a:ln>
                  <a:noFill/>
                </a:ln>
                <a:solidFill>
                  <a:prstClr val="black"/>
                </a:solidFill>
                <a:effectLst/>
                <a:uLnTx/>
                <a:uFillTx/>
                <a:latin typeface="Calibri" panose="020F0502020204030204"/>
                <a:ea typeface="+mn-ea"/>
                <a:cs typeface="+mn-cs"/>
              </a:rPr>
              <a:t>nboard just-in-time (JIT) or refresher training</a:t>
            </a:r>
          </a:p>
          <a:p>
            <a:pPr marL="800100" marR="0" lvl="1"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a:ea typeface="+mn-ea"/>
                <a:cs typeface="+mn-cs"/>
              </a:rPr>
              <a:t>Guidance for autonomous medical procedures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a:ea typeface="+mn-ea"/>
                <a:cs typeface="+mn-cs"/>
              </a:rPr>
              <a:t>Intuitive menu-driven, human-centered, modular design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a:ea typeface="+mn-ea"/>
                <a:cs typeface="+mn-cs"/>
              </a:rPr>
              <a:t>Current modules include kidney and urinary bladder ultrasound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a:ea typeface="+mn-ea"/>
                <a:cs typeface="+mn-cs"/>
              </a:rPr>
              <a:t>Platform technology - extensible to other non-medical subject areas</a:t>
            </a:r>
          </a:p>
          <a:p>
            <a:pPr marL="0" marR="0" lvl="0" indent="0" algn="l" defTabSz="914400" rtl="0" eaLnBrk="1" fontAlgn="auto" latinLnBrk="0" hangingPunct="1">
              <a:lnSpc>
                <a:spcPct val="100000"/>
              </a:lnSpc>
              <a:spcBef>
                <a:spcPts val="1200"/>
              </a:spcBef>
              <a:spcAft>
                <a:spcPts val="0"/>
              </a:spcAft>
              <a:buClrTx/>
              <a:buSzTx/>
              <a:buFontTx/>
              <a:buNone/>
              <a:tabLst/>
              <a:defRPr/>
            </a:pPr>
            <a:r>
              <a:rPr kumimoji="0" lang="en-US" sz="2000" b="1" i="0" u="none" strike="noStrike" kern="1200" cap="none" spc="0" normalizeH="0" baseline="0" noProof="0" dirty="0" smtClean="0">
                <a:ln>
                  <a:noFill/>
                </a:ln>
                <a:solidFill>
                  <a:prstClr val="black"/>
                </a:solidFill>
                <a:effectLst/>
                <a:uLnTx/>
                <a:uFillTx/>
                <a:latin typeface="Calibri" panose="020F0502020204030204"/>
                <a:ea typeface="+mn-ea"/>
                <a:cs typeface="+mn-cs"/>
              </a:rPr>
              <a:t>Purposes: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a:ea typeface="+mn-ea"/>
                <a:cs typeface="+mn-cs"/>
              </a:rPr>
              <a:t>Enhance telemedicine capabilities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a:ea typeface="+mn-ea"/>
                <a:cs typeface="+mn-cs"/>
              </a:rPr>
              <a:t>Enable autonomous procedure performance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a:ea typeface="+mn-ea"/>
                <a:cs typeface="+mn-cs"/>
              </a:rPr>
              <a:t>Streamline training and skill retention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prstClr val="black"/>
                </a:solidFill>
                <a:effectLst/>
                <a:uLnTx/>
                <a:uFillTx/>
                <a:latin typeface="Calibri" panose="020F0502020204030204"/>
                <a:ea typeface="+mn-ea"/>
                <a:cs typeface="+mn-cs"/>
              </a:rPr>
              <a:t>ISS technology</a:t>
            </a:r>
            <a:r>
              <a:rPr kumimoji="0" lang="en-US" sz="2000" b="1" i="0" u="none" strike="noStrike" kern="1200" cap="none" spc="0" normalizeH="0" noProof="0" dirty="0" smtClean="0">
                <a:ln>
                  <a:noFill/>
                </a:ln>
                <a:solidFill>
                  <a:prstClr val="black"/>
                </a:solidFill>
                <a:effectLst/>
                <a:uLnTx/>
                <a:uFillTx/>
                <a:latin typeface="Calibri" panose="020F0502020204030204"/>
                <a:ea typeface="+mn-ea"/>
                <a:cs typeface="+mn-cs"/>
              </a:rPr>
              <a:t> demonstration completed – Spring 2020</a:t>
            </a:r>
            <a:endParaRPr kumimoji="0" lang="en-US" sz="2000" b="1" i="0" u="none" strike="noStrike" kern="1200" cap="none" spc="0" normalizeH="0" baseline="0" noProof="0" dirty="0" smtClean="0">
              <a:ln>
                <a:noFill/>
              </a:ln>
              <a:solidFill>
                <a:prstClr val="black"/>
              </a:solidFill>
              <a:effectLst/>
              <a:uLnTx/>
              <a:uFillTx/>
              <a:latin typeface="Calibri" panose="020F0502020204030204"/>
              <a:ea typeface="+mn-ea"/>
              <a:cs typeface="+mn-cs"/>
            </a:endParaRPr>
          </a:p>
        </p:txBody>
      </p:sp>
      <p:pic>
        <p:nvPicPr>
          <p:cNvPr id="4" name="Picture 3"/>
          <p:cNvPicPr>
            <a:picLocks noChangeAspect="1"/>
          </p:cNvPicPr>
          <p:nvPr/>
        </p:nvPicPr>
        <p:blipFill>
          <a:blip r:embed="rId3"/>
          <a:stretch>
            <a:fillRect/>
          </a:stretch>
        </p:blipFill>
        <p:spPr>
          <a:xfrm>
            <a:off x="6968836" y="3987458"/>
            <a:ext cx="4835234" cy="2718144"/>
          </a:xfrm>
          <a:prstGeom prst="rect">
            <a:avLst/>
          </a:prstGeom>
          <a:ln w="25400">
            <a:solidFill>
              <a:schemeClr val="tx1"/>
            </a:solidFill>
          </a:ln>
        </p:spPr>
      </p:pic>
      <p:pic>
        <p:nvPicPr>
          <p:cNvPr id="11" name="Picture 10"/>
          <p:cNvPicPr>
            <a:picLocks noChangeAspect="1"/>
          </p:cNvPicPr>
          <p:nvPr/>
        </p:nvPicPr>
        <p:blipFill>
          <a:blip r:embed="rId4"/>
          <a:stretch>
            <a:fillRect/>
          </a:stretch>
        </p:blipFill>
        <p:spPr>
          <a:xfrm>
            <a:off x="6968836" y="1107960"/>
            <a:ext cx="4835234" cy="2728453"/>
          </a:xfrm>
          <a:prstGeom prst="rect">
            <a:avLst/>
          </a:prstGeom>
          <a:ln w="25400">
            <a:solidFill>
              <a:schemeClr val="tx1"/>
            </a:solidFill>
          </a:ln>
        </p:spPr>
      </p:pic>
      <p:pic>
        <p:nvPicPr>
          <p:cNvPr id="12" name="Picture 11"/>
          <p:cNvPicPr>
            <a:picLocks noChangeAspect="1"/>
          </p:cNvPicPr>
          <p:nvPr/>
        </p:nvPicPr>
        <p:blipFill>
          <a:blip r:embed="rId5"/>
          <a:stretch>
            <a:fillRect/>
          </a:stretch>
        </p:blipFill>
        <p:spPr>
          <a:xfrm>
            <a:off x="0" y="0"/>
            <a:ext cx="12192000" cy="990600"/>
          </a:xfrm>
          <a:prstGeom prst="rect">
            <a:avLst/>
          </a:prstGeom>
        </p:spPr>
      </p:pic>
    </p:spTree>
    <p:extLst>
      <p:ext uri="{BB962C8B-B14F-4D97-AF65-F5344CB8AC3E}">
        <p14:creationId xmlns:p14="http://schemas.microsoft.com/office/powerpoint/2010/main" val="24391335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On-board clinical decision-making support</a:t>
            </a:r>
            <a:endParaRPr lang="en-US" dirty="0"/>
          </a:p>
        </p:txBody>
      </p:sp>
      <p:sp>
        <p:nvSpPr>
          <p:cNvPr id="5" name="Text Placeholder 4"/>
          <p:cNvSpPr>
            <a:spLocks noGrp="1"/>
          </p:cNvSpPr>
          <p:nvPr>
            <p:ph type="body" idx="1"/>
          </p:nvPr>
        </p:nvSpPr>
        <p:spPr/>
        <p:txBody>
          <a:bodyPr/>
          <a:lstStyle/>
          <a:p>
            <a:endParaRPr lang="en-US"/>
          </a:p>
        </p:txBody>
      </p:sp>
      <p:sp>
        <p:nvSpPr>
          <p:cNvPr id="2" name="Footer Placeholder 1"/>
          <p:cNvSpPr>
            <a:spLocks noGrp="1"/>
          </p:cNvSpPr>
          <p:nvPr>
            <p:ph type="ftr" sz="quarter" idx="3"/>
          </p:nvPr>
        </p:nvSpPr>
        <p:spPr/>
        <p:txBody>
          <a:bodyPr/>
          <a:lstStyle/>
          <a:p>
            <a:r>
              <a:rPr lang="en-US" smtClean="0"/>
              <a:t>Trade names and trademarks are used in this report for identification only. Their usage does not constitute an official endorsement, either expressed or implied, by the National Aeronautics and Space Administration.</a:t>
            </a:r>
            <a:endParaRPr lang="en-US" dirty="0"/>
          </a:p>
        </p:txBody>
      </p:sp>
    </p:spTree>
    <p:extLst>
      <p:ext uri="{BB962C8B-B14F-4D97-AF65-F5344CB8AC3E}">
        <p14:creationId xmlns:p14="http://schemas.microsoft.com/office/powerpoint/2010/main" val="20546009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A6AB3-3582-6841-8CD6-75391C90ED86}"/>
              </a:ext>
            </a:extLst>
          </p:cNvPr>
          <p:cNvSpPr>
            <a:spLocks noGrp="1"/>
          </p:cNvSpPr>
          <p:nvPr>
            <p:ph type="title"/>
          </p:nvPr>
        </p:nvSpPr>
        <p:spPr/>
        <p:txBody>
          <a:bodyPr/>
          <a:lstStyle/>
          <a:p>
            <a:r>
              <a:rPr lang="en-AU" dirty="0" smtClean="0"/>
              <a:t>Clinical Decision Support (CDS) Project  </a:t>
            </a:r>
            <a:endParaRPr lang="en-AU" dirty="0"/>
          </a:p>
        </p:txBody>
      </p:sp>
      <p:sp>
        <p:nvSpPr>
          <p:cNvPr id="7" name="Content Placeholder 2">
            <a:extLst>
              <a:ext uri="{FF2B5EF4-FFF2-40B4-BE49-F238E27FC236}">
                <a16:creationId xmlns:a16="http://schemas.microsoft.com/office/drawing/2014/main" id="{01595674-1D5F-0C4E-861D-27650E1CEB09}"/>
              </a:ext>
            </a:extLst>
          </p:cNvPr>
          <p:cNvSpPr txBox="1">
            <a:spLocks/>
          </p:cNvSpPr>
          <p:nvPr/>
        </p:nvSpPr>
        <p:spPr bwMode="auto">
          <a:xfrm>
            <a:off x="301378" y="1107093"/>
            <a:ext cx="11347424" cy="2810013"/>
          </a:xfrm>
          <a:prstGeom prst="rect">
            <a:avLst/>
          </a:prstGeom>
          <a:noFill/>
          <a:ln w="9525">
            <a:noFill/>
            <a:miter lim="800000"/>
            <a:headEnd/>
            <a:tailEnd/>
          </a:ln>
          <a:effectLst>
            <a:glow rad="127000">
              <a:schemeClr val="accent3">
                <a:lumMod val="75000"/>
              </a:schemeClr>
            </a:glow>
          </a:effectLst>
        </p:spPr>
        <p:txBody>
          <a:bodyPr vert="horz" wrap="square" lIns="91440" tIns="45720" rIns="91440" bIns="45720" numCol="1" anchor="t" anchorCtr="0" compatLnSpc="1">
            <a:prstTxWarp prst="textNoShape">
              <a:avLst/>
            </a:prstTxWarp>
            <a:normAutofit fontScale="92500" lnSpcReduction="20000"/>
          </a:bodyPr>
          <a:lstStyle>
            <a:lvl1pPr marL="225425" indent="-225425" algn="l" rtl="0" eaLnBrk="1" fontAlgn="base" hangingPunct="1">
              <a:spcBef>
                <a:spcPct val="20000"/>
              </a:spcBef>
              <a:spcAft>
                <a:spcPct val="0"/>
              </a:spcAft>
              <a:buChar char="•"/>
              <a:defRPr b="1">
                <a:solidFill>
                  <a:schemeClr val="tx1"/>
                </a:solidFill>
                <a:latin typeface="+mn-lt"/>
                <a:ea typeface="MS PGothic" pitchFamily="34" charset="-128"/>
                <a:cs typeface="+mn-cs"/>
              </a:defRPr>
            </a:lvl1pPr>
            <a:lvl2pPr marL="460375" indent="-233363" algn="l" rtl="0" eaLnBrk="1" fontAlgn="base" hangingPunct="1">
              <a:spcBef>
                <a:spcPct val="20000"/>
              </a:spcBef>
              <a:spcAft>
                <a:spcPct val="0"/>
              </a:spcAft>
              <a:buChar char="–"/>
              <a:defRPr sz="1600">
                <a:solidFill>
                  <a:schemeClr val="tx1"/>
                </a:solidFill>
                <a:latin typeface="+mn-lt"/>
                <a:ea typeface="MS PGothic" pitchFamily="34" charset="-128"/>
                <a:cs typeface="ＭＳ Ｐゴシック"/>
              </a:defRPr>
            </a:lvl2pPr>
            <a:lvl3pPr marL="687388" indent="-225425" algn="l" rtl="0" eaLnBrk="1" fontAlgn="base" hangingPunct="1">
              <a:spcBef>
                <a:spcPct val="20000"/>
              </a:spcBef>
              <a:spcAft>
                <a:spcPct val="0"/>
              </a:spcAft>
              <a:buChar char="•"/>
              <a:defRPr sz="1400">
                <a:solidFill>
                  <a:schemeClr val="tx1"/>
                </a:solidFill>
                <a:latin typeface="+mn-lt"/>
                <a:ea typeface="ヒラギノ角ゴ Pro W3" pitchFamily="-106" charset="-128"/>
                <a:cs typeface="ヒラギノ角ゴ Pro W3" charset="-128"/>
              </a:defRPr>
            </a:lvl3pPr>
            <a:lvl4pPr marL="915988" indent="-227013" algn="l" rtl="0" eaLnBrk="1" fontAlgn="base" hangingPunct="1">
              <a:spcBef>
                <a:spcPct val="20000"/>
              </a:spcBef>
              <a:spcAft>
                <a:spcPct val="0"/>
              </a:spcAft>
              <a:buChar char="–"/>
              <a:defRPr sz="1200">
                <a:solidFill>
                  <a:schemeClr val="tx1"/>
                </a:solidFill>
                <a:latin typeface="+mn-lt"/>
                <a:ea typeface="ヒラギノ角ゴ Pro W3" pitchFamily="-106" charset="-128"/>
                <a:cs typeface="ヒラギノ角ゴ Pro W3" charset="-128"/>
              </a:defRPr>
            </a:lvl4pPr>
            <a:lvl5pPr marL="1144588" indent="-227013" algn="l" rtl="0" eaLnBrk="1" fontAlgn="base" hangingPunct="1">
              <a:spcBef>
                <a:spcPct val="20000"/>
              </a:spcBef>
              <a:spcAft>
                <a:spcPct val="0"/>
              </a:spcAft>
              <a:buChar char="»"/>
              <a:defRPr sz="1200">
                <a:solidFill>
                  <a:schemeClr val="tx1"/>
                </a:solidFill>
                <a:latin typeface="+mn-lt"/>
                <a:ea typeface="ヒラギノ角ゴ Pro W3" pitchFamily="-106" charset="-128"/>
                <a:cs typeface="ヒラギノ角ゴ Pro W3" charset="-128"/>
              </a:defRPr>
            </a:lvl5pPr>
            <a:lvl6pPr marL="1601788" indent="-227013" algn="l" rtl="0" eaLnBrk="1" fontAlgn="base" hangingPunct="1">
              <a:spcBef>
                <a:spcPct val="20000"/>
              </a:spcBef>
              <a:spcAft>
                <a:spcPct val="0"/>
              </a:spcAft>
              <a:buChar char="»"/>
              <a:defRPr>
                <a:solidFill>
                  <a:schemeClr val="tx1"/>
                </a:solidFill>
                <a:latin typeface="+mn-lt"/>
                <a:ea typeface="+mn-ea"/>
              </a:defRPr>
            </a:lvl6pPr>
            <a:lvl7pPr marL="2058988" indent="-227013" algn="l" rtl="0" eaLnBrk="1" fontAlgn="base" hangingPunct="1">
              <a:spcBef>
                <a:spcPct val="20000"/>
              </a:spcBef>
              <a:spcAft>
                <a:spcPct val="0"/>
              </a:spcAft>
              <a:buChar char="»"/>
              <a:defRPr>
                <a:solidFill>
                  <a:schemeClr val="tx1"/>
                </a:solidFill>
                <a:latin typeface="+mn-lt"/>
                <a:ea typeface="+mn-ea"/>
              </a:defRPr>
            </a:lvl7pPr>
            <a:lvl8pPr marL="2516188" indent="-227013" algn="l" rtl="0" eaLnBrk="1" fontAlgn="base" hangingPunct="1">
              <a:spcBef>
                <a:spcPct val="20000"/>
              </a:spcBef>
              <a:spcAft>
                <a:spcPct val="0"/>
              </a:spcAft>
              <a:buChar char="»"/>
              <a:defRPr>
                <a:solidFill>
                  <a:schemeClr val="tx1"/>
                </a:solidFill>
                <a:latin typeface="+mn-lt"/>
                <a:ea typeface="+mn-ea"/>
              </a:defRPr>
            </a:lvl8pPr>
            <a:lvl9pPr marL="2973388" indent="-227013" algn="l" rtl="0" eaLnBrk="1" fontAlgn="base" hangingPunct="1">
              <a:spcBef>
                <a:spcPct val="20000"/>
              </a:spcBef>
              <a:spcAft>
                <a:spcPct val="0"/>
              </a:spcAft>
              <a:buChar char="»"/>
              <a:defRPr>
                <a:solidFill>
                  <a:schemeClr val="tx1"/>
                </a:solidFill>
                <a:latin typeface="+mn-lt"/>
                <a:ea typeface="+mn-ea"/>
              </a:defRPr>
            </a:lvl9pPr>
          </a:lstStyle>
          <a:p>
            <a:pPr lvl="1">
              <a:buFont typeface="Arial" panose="020B0604020202020204" pitchFamily="34" charset="0"/>
              <a:buChar char="•"/>
            </a:pPr>
            <a:r>
              <a:rPr lang="en-AU" sz="2300" kern="0" dirty="0" smtClean="0"/>
              <a:t>For exploration missions, computational and data resources will play an important role in maintaining crew health, wellness, and performance (where the crew will need to be more self-reliant</a:t>
            </a:r>
            <a:r>
              <a:rPr lang="en-AU" sz="2300" kern="0" dirty="0"/>
              <a:t>)</a:t>
            </a:r>
            <a:endParaRPr lang="en-AU" sz="2300" kern="0" dirty="0" smtClean="0"/>
          </a:p>
          <a:p>
            <a:pPr lvl="1">
              <a:buFont typeface="Arial" panose="020B0604020202020204" pitchFamily="34" charset="0"/>
              <a:buChar char="•"/>
            </a:pPr>
            <a:r>
              <a:rPr lang="en-AU" sz="2300" kern="0" dirty="0" smtClean="0"/>
              <a:t>CDS objectives include: </a:t>
            </a:r>
          </a:p>
          <a:p>
            <a:pPr lvl="2"/>
            <a:r>
              <a:rPr lang="en-AU" sz="2300" kern="0" dirty="0"/>
              <a:t>D</a:t>
            </a:r>
            <a:r>
              <a:rPr lang="en-AU" sz="2300" kern="0" dirty="0" smtClean="0"/>
              <a:t>evelop potential </a:t>
            </a:r>
            <a:r>
              <a:rPr lang="en-AU" sz="2300" kern="0" dirty="0"/>
              <a:t>requirements for </a:t>
            </a:r>
            <a:r>
              <a:rPr lang="en-AU" sz="2300" kern="0" dirty="0" smtClean="0"/>
              <a:t>an in-vehicle integrated crew health and performance (CHP) data management and clinical decision support system</a:t>
            </a:r>
            <a:endParaRPr lang="en-AU" sz="2300" dirty="0"/>
          </a:p>
          <a:p>
            <a:pPr lvl="2"/>
            <a:r>
              <a:rPr lang="en-AU" sz="2300" dirty="0" smtClean="0"/>
              <a:t>Enhance on-board applications of health and performance knowledge and information to enable the crew to make complex clinical decisions that would otherwise be made by Earth-based support personnel</a:t>
            </a:r>
          </a:p>
          <a:p>
            <a:pPr lvl="1"/>
            <a:endParaRPr lang="en-AU" kern="0" dirty="0"/>
          </a:p>
        </p:txBody>
      </p:sp>
      <p:grpSp>
        <p:nvGrpSpPr>
          <p:cNvPr id="3" name="Group 2"/>
          <p:cNvGrpSpPr/>
          <p:nvPr/>
        </p:nvGrpSpPr>
        <p:grpSpPr>
          <a:xfrm>
            <a:off x="2760017" y="3695299"/>
            <a:ext cx="6430146" cy="2759481"/>
            <a:chOff x="3102960" y="3711847"/>
            <a:chExt cx="6701975" cy="3006791"/>
          </a:xfrm>
        </p:grpSpPr>
        <p:sp>
          <p:nvSpPr>
            <p:cNvPr id="9" name="Rounded Rectangle 8">
              <a:extLst>
                <a:ext uri="{FF2B5EF4-FFF2-40B4-BE49-F238E27FC236}">
                  <a16:creationId xmlns:a16="http://schemas.microsoft.com/office/drawing/2014/main" id="{E3129092-0749-114F-8CB1-16D9812C93F5}"/>
                </a:ext>
              </a:extLst>
            </p:cNvPr>
            <p:cNvSpPr/>
            <p:nvPr/>
          </p:nvSpPr>
          <p:spPr bwMode="auto">
            <a:xfrm>
              <a:off x="6540585" y="4598040"/>
              <a:ext cx="2938046" cy="819762"/>
            </a:xfrm>
            <a:prstGeom prst="roundRect">
              <a:avLst>
                <a:gd name="adj" fmla="val 12148"/>
              </a:avLst>
            </a:prstGeom>
            <a:solidFill>
              <a:srgbClr val="0096FF">
                <a:alpha val="5098"/>
              </a:srgbClr>
            </a:solidFill>
            <a:ln w="9525" cap="flat" cmpd="sng" algn="ctr">
              <a:noFill/>
              <a:prstDash val="solid"/>
              <a:round/>
              <a:headEnd type="none" w="med" len="med"/>
              <a:tailEnd type="none" w="med" len="med"/>
            </a:ln>
            <a:effectLst>
              <a:outerShdw blurRad="63500" dist="17961" dir="2700000" algn="ctr" rotWithShape="0">
                <a:schemeClr val="tx1">
                  <a:alpha val="74998"/>
                </a:scheme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AU"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10" name="Rounded Rectangle 9">
              <a:extLst>
                <a:ext uri="{FF2B5EF4-FFF2-40B4-BE49-F238E27FC236}">
                  <a16:creationId xmlns:a16="http://schemas.microsoft.com/office/drawing/2014/main" id="{73121D7B-B4DE-8742-9C02-6AF2087FCD88}"/>
                </a:ext>
              </a:extLst>
            </p:cNvPr>
            <p:cNvSpPr/>
            <p:nvPr/>
          </p:nvSpPr>
          <p:spPr bwMode="auto">
            <a:xfrm>
              <a:off x="6526113" y="3711847"/>
              <a:ext cx="2938046" cy="819762"/>
            </a:xfrm>
            <a:prstGeom prst="roundRect">
              <a:avLst>
                <a:gd name="adj" fmla="val 12148"/>
              </a:avLst>
            </a:prstGeom>
            <a:solidFill>
              <a:srgbClr val="0096FF">
                <a:alpha val="5098"/>
              </a:srgbClr>
            </a:solidFill>
            <a:ln w="9525" cap="flat" cmpd="sng" algn="ctr">
              <a:noFill/>
              <a:prstDash val="solid"/>
              <a:round/>
              <a:headEnd type="none" w="med" len="med"/>
              <a:tailEnd type="none" w="med" len="med"/>
            </a:ln>
            <a:effectLst>
              <a:outerShdw blurRad="63500" dist="17961" dir="2700000" algn="ctr" rotWithShape="0">
                <a:schemeClr val="tx1">
                  <a:alpha val="74998"/>
                </a:scheme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AU"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11" name="Rounded Rectangle 10">
              <a:extLst>
                <a:ext uri="{FF2B5EF4-FFF2-40B4-BE49-F238E27FC236}">
                  <a16:creationId xmlns:a16="http://schemas.microsoft.com/office/drawing/2014/main" id="{DB7DAA7E-48F5-6348-BCDE-898E8434CB69}"/>
                </a:ext>
              </a:extLst>
            </p:cNvPr>
            <p:cNvSpPr/>
            <p:nvPr/>
          </p:nvSpPr>
          <p:spPr bwMode="auto">
            <a:xfrm>
              <a:off x="6560283" y="5506033"/>
              <a:ext cx="2938046" cy="819762"/>
            </a:xfrm>
            <a:prstGeom prst="roundRect">
              <a:avLst>
                <a:gd name="adj" fmla="val 12148"/>
              </a:avLst>
            </a:prstGeom>
            <a:solidFill>
              <a:srgbClr val="0096FF">
                <a:alpha val="5098"/>
              </a:srgbClr>
            </a:solidFill>
            <a:ln w="9525" cap="flat" cmpd="sng" algn="ctr">
              <a:noFill/>
              <a:prstDash val="solid"/>
              <a:round/>
              <a:headEnd type="none" w="med" len="med"/>
              <a:tailEnd type="none" w="med" len="med"/>
            </a:ln>
            <a:effectLst>
              <a:outerShdw blurRad="63500" dist="17961" dir="2700000" algn="ctr" rotWithShape="0">
                <a:schemeClr val="tx1">
                  <a:alpha val="74998"/>
                </a:scheme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AU"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grpSp>
          <p:nvGrpSpPr>
            <p:cNvPr id="13" name="Group 12">
              <a:extLst>
                <a:ext uri="{FF2B5EF4-FFF2-40B4-BE49-F238E27FC236}">
                  <a16:creationId xmlns:a16="http://schemas.microsoft.com/office/drawing/2014/main" id="{B15E6CB1-93D9-1746-B6F1-7A8B0BED2F15}"/>
                </a:ext>
              </a:extLst>
            </p:cNvPr>
            <p:cNvGrpSpPr/>
            <p:nvPr/>
          </p:nvGrpSpPr>
          <p:grpSpPr>
            <a:xfrm>
              <a:off x="7801317" y="3747864"/>
              <a:ext cx="1571702" cy="727952"/>
              <a:chOff x="2166289" y="2908499"/>
              <a:chExt cx="2530301" cy="1196817"/>
            </a:xfrm>
          </p:grpSpPr>
          <p:grpSp>
            <p:nvGrpSpPr>
              <p:cNvPr id="14" name="Group 13">
                <a:extLst>
                  <a:ext uri="{FF2B5EF4-FFF2-40B4-BE49-F238E27FC236}">
                    <a16:creationId xmlns:a16="http://schemas.microsoft.com/office/drawing/2014/main" id="{2900E714-D819-E349-A559-26EC257661B4}"/>
                  </a:ext>
                </a:extLst>
              </p:cNvPr>
              <p:cNvGrpSpPr/>
              <p:nvPr/>
            </p:nvGrpSpPr>
            <p:grpSpPr>
              <a:xfrm>
                <a:off x="2166289" y="2908499"/>
                <a:ext cx="937647" cy="1196817"/>
                <a:chOff x="1183185" y="1778858"/>
                <a:chExt cx="937647" cy="1196817"/>
              </a:xfrm>
            </p:grpSpPr>
            <p:sp>
              <p:nvSpPr>
                <p:cNvPr id="16" name="Rectangle 15">
                  <a:extLst>
                    <a:ext uri="{FF2B5EF4-FFF2-40B4-BE49-F238E27FC236}">
                      <a16:creationId xmlns:a16="http://schemas.microsoft.com/office/drawing/2014/main" id="{9843AB14-2A2F-1C43-9ECA-05EFC94F3BAD}"/>
                    </a:ext>
                  </a:extLst>
                </p:cNvPr>
                <p:cNvSpPr/>
                <p:nvPr/>
              </p:nvSpPr>
              <p:spPr bwMode="auto">
                <a:xfrm>
                  <a:off x="1183185" y="1778858"/>
                  <a:ext cx="937647" cy="1196817"/>
                </a:xfrm>
                <a:prstGeom prst="rect">
                  <a:avLst/>
                </a:prstGeom>
                <a:solidFill>
                  <a:schemeClr val="bg1">
                    <a:lumMod val="85000"/>
                  </a:scheme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AU"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17" name="TextBox 16">
                  <a:extLst>
                    <a:ext uri="{FF2B5EF4-FFF2-40B4-BE49-F238E27FC236}">
                      <a16:creationId xmlns:a16="http://schemas.microsoft.com/office/drawing/2014/main" id="{ED1B09F5-1C50-E24E-933A-2D8D2211B57D}"/>
                    </a:ext>
                  </a:extLst>
                </p:cNvPr>
                <p:cNvSpPr txBox="1"/>
                <p:nvPr/>
              </p:nvSpPr>
              <p:spPr>
                <a:xfrm>
                  <a:off x="1303999" y="1801628"/>
                  <a:ext cx="647934" cy="215444"/>
                </a:xfrm>
                <a:prstGeom prst="rect">
                  <a:avLst/>
                </a:prstGeom>
                <a:noFill/>
              </p:spPr>
              <p:txBody>
                <a:bodyPr wrap="none" rtlCol="0">
                  <a:spAutoFit/>
                </a:bodyPr>
                <a:lstStyle/>
                <a:p>
                  <a:r>
                    <a:rPr lang="en-AU" sz="800" dirty="0"/>
                    <a:t>CLINICAL</a:t>
                  </a:r>
                </a:p>
              </p:txBody>
            </p:sp>
            <p:sp>
              <p:nvSpPr>
                <p:cNvPr id="18" name="Rectangle 17">
                  <a:extLst>
                    <a:ext uri="{FF2B5EF4-FFF2-40B4-BE49-F238E27FC236}">
                      <a16:creationId xmlns:a16="http://schemas.microsoft.com/office/drawing/2014/main" id="{381D192E-E3C1-BC41-A286-8BDDB014567E}"/>
                    </a:ext>
                  </a:extLst>
                </p:cNvPr>
                <p:cNvSpPr/>
                <p:nvPr/>
              </p:nvSpPr>
              <p:spPr bwMode="auto">
                <a:xfrm>
                  <a:off x="1270861" y="2062047"/>
                  <a:ext cx="724513" cy="274367"/>
                </a:xfrm>
                <a:prstGeom prst="rect">
                  <a:avLst/>
                </a:prstGeom>
                <a:solidFill>
                  <a:schemeClr val="bg1">
                    <a:lumMod val="75000"/>
                  </a:scheme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AU"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19" name="Oval 18">
                  <a:extLst>
                    <a:ext uri="{FF2B5EF4-FFF2-40B4-BE49-F238E27FC236}">
                      <a16:creationId xmlns:a16="http://schemas.microsoft.com/office/drawing/2014/main" id="{3387E3CC-2F23-CC4B-A798-0C325387DAD1}"/>
                    </a:ext>
                  </a:extLst>
                </p:cNvPr>
                <p:cNvSpPr/>
                <p:nvPr/>
              </p:nvSpPr>
              <p:spPr bwMode="auto">
                <a:xfrm flipH="1" flipV="1">
                  <a:off x="1503596" y="2401492"/>
                  <a:ext cx="49953" cy="46284"/>
                </a:xfrm>
                <a:prstGeom prst="ellipse">
                  <a:avLst/>
                </a:prstGeom>
                <a:solidFill>
                  <a:schemeClr val="bg1">
                    <a:lumMod val="65000"/>
                  </a:scheme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AU"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20" name="Oval 19">
                  <a:extLst>
                    <a:ext uri="{FF2B5EF4-FFF2-40B4-BE49-F238E27FC236}">
                      <a16:creationId xmlns:a16="http://schemas.microsoft.com/office/drawing/2014/main" id="{44EE9146-3177-854A-A000-E4F271C2E668}"/>
                    </a:ext>
                  </a:extLst>
                </p:cNvPr>
                <p:cNvSpPr/>
                <p:nvPr/>
              </p:nvSpPr>
              <p:spPr bwMode="auto">
                <a:xfrm flipH="1" flipV="1">
                  <a:off x="1608140" y="2401492"/>
                  <a:ext cx="49953" cy="46284"/>
                </a:xfrm>
                <a:prstGeom prst="ellipse">
                  <a:avLst/>
                </a:prstGeom>
                <a:solidFill>
                  <a:schemeClr val="bg1">
                    <a:lumMod val="65000"/>
                  </a:scheme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AU"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21" name="Oval 20">
                  <a:extLst>
                    <a:ext uri="{FF2B5EF4-FFF2-40B4-BE49-F238E27FC236}">
                      <a16:creationId xmlns:a16="http://schemas.microsoft.com/office/drawing/2014/main" id="{D0DDDDBB-14BD-4E4D-A80B-E1512CF8EFBB}"/>
                    </a:ext>
                  </a:extLst>
                </p:cNvPr>
                <p:cNvSpPr/>
                <p:nvPr/>
              </p:nvSpPr>
              <p:spPr bwMode="auto">
                <a:xfrm flipH="1" flipV="1">
                  <a:off x="1706756" y="2400426"/>
                  <a:ext cx="49953" cy="46284"/>
                </a:xfrm>
                <a:prstGeom prst="ellipse">
                  <a:avLst/>
                </a:prstGeom>
                <a:solidFill>
                  <a:schemeClr val="bg1">
                    <a:lumMod val="65000"/>
                  </a:scheme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AU"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22" name="Rectangle 21">
                  <a:extLst>
                    <a:ext uri="{FF2B5EF4-FFF2-40B4-BE49-F238E27FC236}">
                      <a16:creationId xmlns:a16="http://schemas.microsoft.com/office/drawing/2014/main" id="{61087076-F46D-4245-B45F-A47F8FF6731D}"/>
                    </a:ext>
                  </a:extLst>
                </p:cNvPr>
                <p:cNvSpPr/>
                <p:nvPr/>
              </p:nvSpPr>
              <p:spPr bwMode="auto">
                <a:xfrm>
                  <a:off x="1255870" y="2498022"/>
                  <a:ext cx="297680" cy="274367"/>
                </a:xfrm>
                <a:prstGeom prst="rect">
                  <a:avLst/>
                </a:prstGeom>
                <a:solidFill>
                  <a:schemeClr val="bg1">
                    <a:lumMod val="75000"/>
                  </a:scheme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AU"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23" name="Rectangle 22">
                  <a:extLst>
                    <a:ext uri="{FF2B5EF4-FFF2-40B4-BE49-F238E27FC236}">
                      <a16:creationId xmlns:a16="http://schemas.microsoft.com/office/drawing/2014/main" id="{F74B467B-19D1-1E4E-9248-66ED8E6CAB9C}"/>
                    </a:ext>
                  </a:extLst>
                </p:cNvPr>
                <p:cNvSpPr/>
                <p:nvPr/>
              </p:nvSpPr>
              <p:spPr bwMode="auto">
                <a:xfrm flipV="1">
                  <a:off x="1313137" y="2529158"/>
                  <a:ext cx="183145" cy="45719"/>
                </a:xfrm>
                <a:prstGeom prst="rect">
                  <a:avLst/>
                </a:prstGeom>
                <a:solidFill>
                  <a:schemeClr val="bg1">
                    <a:lumMod val="50000"/>
                  </a:scheme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AU"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24" name="Rectangle 23">
                  <a:extLst>
                    <a:ext uri="{FF2B5EF4-FFF2-40B4-BE49-F238E27FC236}">
                      <a16:creationId xmlns:a16="http://schemas.microsoft.com/office/drawing/2014/main" id="{B6F22439-CA8C-9341-927C-218ED2061BE0}"/>
                    </a:ext>
                  </a:extLst>
                </p:cNvPr>
                <p:cNvSpPr/>
                <p:nvPr/>
              </p:nvSpPr>
              <p:spPr bwMode="auto">
                <a:xfrm flipV="1">
                  <a:off x="1313137" y="2622143"/>
                  <a:ext cx="183145" cy="45719"/>
                </a:xfrm>
                <a:prstGeom prst="rect">
                  <a:avLst/>
                </a:prstGeom>
                <a:solidFill>
                  <a:schemeClr val="bg1">
                    <a:lumMod val="65000"/>
                  </a:scheme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AU"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25" name="Rectangle 24">
                  <a:extLst>
                    <a:ext uri="{FF2B5EF4-FFF2-40B4-BE49-F238E27FC236}">
                      <a16:creationId xmlns:a16="http://schemas.microsoft.com/office/drawing/2014/main" id="{49CDADE8-1B99-4B4C-813F-0416E879C5B3}"/>
                    </a:ext>
                  </a:extLst>
                </p:cNvPr>
                <p:cNvSpPr/>
                <p:nvPr/>
              </p:nvSpPr>
              <p:spPr bwMode="auto">
                <a:xfrm>
                  <a:off x="1711521" y="2498022"/>
                  <a:ext cx="297680" cy="274367"/>
                </a:xfrm>
                <a:prstGeom prst="rect">
                  <a:avLst/>
                </a:prstGeom>
                <a:solidFill>
                  <a:schemeClr val="bg1">
                    <a:lumMod val="75000"/>
                  </a:scheme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AU"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26" name="Rectangle 25">
                  <a:extLst>
                    <a:ext uri="{FF2B5EF4-FFF2-40B4-BE49-F238E27FC236}">
                      <a16:creationId xmlns:a16="http://schemas.microsoft.com/office/drawing/2014/main" id="{60E227DF-19A0-F745-AD59-18703F76C209}"/>
                    </a:ext>
                  </a:extLst>
                </p:cNvPr>
                <p:cNvSpPr/>
                <p:nvPr/>
              </p:nvSpPr>
              <p:spPr bwMode="auto">
                <a:xfrm flipV="1">
                  <a:off x="1768788" y="2529158"/>
                  <a:ext cx="183145" cy="45719"/>
                </a:xfrm>
                <a:prstGeom prst="rect">
                  <a:avLst/>
                </a:prstGeom>
                <a:solidFill>
                  <a:schemeClr val="bg1">
                    <a:lumMod val="50000"/>
                  </a:scheme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AU"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27" name="Rectangle 26">
                  <a:extLst>
                    <a:ext uri="{FF2B5EF4-FFF2-40B4-BE49-F238E27FC236}">
                      <a16:creationId xmlns:a16="http://schemas.microsoft.com/office/drawing/2014/main" id="{92DF676C-C064-484D-905E-393F8EC02203}"/>
                    </a:ext>
                  </a:extLst>
                </p:cNvPr>
                <p:cNvSpPr/>
                <p:nvPr/>
              </p:nvSpPr>
              <p:spPr bwMode="auto">
                <a:xfrm flipV="1">
                  <a:off x="1768788" y="2622143"/>
                  <a:ext cx="183145" cy="45719"/>
                </a:xfrm>
                <a:prstGeom prst="rect">
                  <a:avLst/>
                </a:prstGeom>
                <a:solidFill>
                  <a:schemeClr val="bg1">
                    <a:lumMod val="65000"/>
                  </a:scheme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AU"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grpSp>
          <p:sp>
            <p:nvSpPr>
              <p:cNvPr id="15" name="TextBox 14">
                <a:extLst>
                  <a:ext uri="{FF2B5EF4-FFF2-40B4-BE49-F238E27FC236}">
                    <a16:creationId xmlns:a16="http://schemas.microsoft.com/office/drawing/2014/main" id="{050B30D3-AD7D-F042-84C7-2CA3496B4CB8}"/>
                  </a:ext>
                </a:extLst>
              </p:cNvPr>
              <p:cNvSpPr txBox="1"/>
              <p:nvPr/>
            </p:nvSpPr>
            <p:spPr>
              <a:xfrm>
                <a:off x="3546916" y="3260335"/>
                <a:ext cx="1149674" cy="276999"/>
              </a:xfrm>
              <a:prstGeom prst="rect">
                <a:avLst/>
              </a:prstGeom>
              <a:noFill/>
            </p:spPr>
            <p:txBody>
              <a:bodyPr wrap="none" rtlCol="0">
                <a:spAutoFit/>
              </a:bodyPr>
              <a:lstStyle/>
              <a:p>
                <a:r>
                  <a:rPr lang="en-US" sz="1200" dirty="0"/>
                  <a:t>User Interface</a:t>
                </a:r>
              </a:p>
            </p:txBody>
          </p:sp>
        </p:grpSp>
        <p:sp>
          <p:nvSpPr>
            <p:cNvPr id="28" name="TextBox 27">
              <a:extLst>
                <a:ext uri="{FF2B5EF4-FFF2-40B4-BE49-F238E27FC236}">
                  <a16:creationId xmlns:a16="http://schemas.microsoft.com/office/drawing/2014/main" id="{7F507A1C-4551-0C47-8E1B-8DB0A1E314E8}"/>
                </a:ext>
              </a:extLst>
            </p:cNvPr>
            <p:cNvSpPr txBox="1"/>
            <p:nvPr/>
          </p:nvSpPr>
          <p:spPr>
            <a:xfrm>
              <a:off x="8801134" y="5715001"/>
              <a:ext cx="1003801" cy="461665"/>
            </a:xfrm>
            <a:prstGeom prst="rect">
              <a:avLst/>
            </a:prstGeom>
            <a:noFill/>
          </p:spPr>
          <p:txBody>
            <a:bodyPr wrap="none" rtlCol="0">
              <a:spAutoFit/>
            </a:bodyPr>
            <a:lstStyle/>
            <a:p>
              <a:r>
                <a:rPr lang="en-US" sz="1200" dirty="0"/>
                <a:t>Data </a:t>
              </a:r>
            </a:p>
            <a:p>
              <a:r>
                <a:rPr lang="en-US" sz="1200" dirty="0"/>
                <a:t>Architecture</a:t>
              </a:r>
            </a:p>
          </p:txBody>
        </p:sp>
        <p:grpSp>
          <p:nvGrpSpPr>
            <p:cNvPr id="29" name="Group 28">
              <a:extLst>
                <a:ext uri="{FF2B5EF4-FFF2-40B4-BE49-F238E27FC236}">
                  <a16:creationId xmlns:a16="http://schemas.microsoft.com/office/drawing/2014/main" id="{492C6DE4-D9C0-CF40-85A3-4B1D187D8A7F}"/>
                </a:ext>
              </a:extLst>
            </p:cNvPr>
            <p:cNvGrpSpPr/>
            <p:nvPr/>
          </p:nvGrpSpPr>
          <p:grpSpPr>
            <a:xfrm>
              <a:off x="6970043" y="4678113"/>
              <a:ext cx="882818" cy="721712"/>
              <a:chOff x="1999989" y="4307739"/>
              <a:chExt cx="1421259" cy="1161891"/>
            </a:xfrm>
          </p:grpSpPr>
          <p:grpSp>
            <p:nvGrpSpPr>
              <p:cNvPr id="30" name="Group 29">
                <a:extLst>
                  <a:ext uri="{FF2B5EF4-FFF2-40B4-BE49-F238E27FC236}">
                    <a16:creationId xmlns:a16="http://schemas.microsoft.com/office/drawing/2014/main" id="{67FBF35E-1ACC-AA48-B764-4A8C8BC6BF5A}"/>
                  </a:ext>
                </a:extLst>
              </p:cNvPr>
              <p:cNvGrpSpPr/>
              <p:nvPr/>
            </p:nvGrpSpPr>
            <p:grpSpPr>
              <a:xfrm>
                <a:off x="1999989" y="4307739"/>
                <a:ext cx="1421259" cy="1132477"/>
                <a:chOff x="1041024" y="3459928"/>
                <a:chExt cx="1421259" cy="1132477"/>
              </a:xfrm>
            </p:grpSpPr>
            <p:pic>
              <p:nvPicPr>
                <p:cNvPr id="32" name="Picture 31">
                  <a:extLst>
                    <a:ext uri="{FF2B5EF4-FFF2-40B4-BE49-F238E27FC236}">
                      <a16:creationId xmlns:a16="http://schemas.microsoft.com/office/drawing/2014/main" id="{1507E927-8707-BD49-976B-A36F8A5D63D2}"/>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051190" y="4198401"/>
                  <a:ext cx="381000" cy="266700"/>
                </a:xfrm>
                <a:prstGeom prst="rect">
                  <a:avLst/>
                </a:prstGeom>
              </p:spPr>
            </p:pic>
            <p:grpSp>
              <p:nvGrpSpPr>
                <p:cNvPr id="33" name="Group 32">
                  <a:extLst>
                    <a:ext uri="{FF2B5EF4-FFF2-40B4-BE49-F238E27FC236}">
                      <a16:creationId xmlns:a16="http://schemas.microsoft.com/office/drawing/2014/main" id="{97FFD9FD-8732-9B4B-A532-9300BAAF1095}"/>
                    </a:ext>
                  </a:extLst>
                </p:cNvPr>
                <p:cNvGrpSpPr/>
                <p:nvPr/>
              </p:nvGrpSpPr>
              <p:grpSpPr>
                <a:xfrm>
                  <a:off x="1041024" y="3459928"/>
                  <a:ext cx="1421259" cy="1132477"/>
                  <a:chOff x="8095112" y="4432300"/>
                  <a:chExt cx="1421259" cy="1132477"/>
                </a:xfrm>
              </p:grpSpPr>
              <p:sp>
                <p:nvSpPr>
                  <p:cNvPr id="34" name="Rectangle 33">
                    <a:extLst>
                      <a:ext uri="{FF2B5EF4-FFF2-40B4-BE49-F238E27FC236}">
                        <a16:creationId xmlns:a16="http://schemas.microsoft.com/office/drawing/2014/main" id="{B19536BE-9B23-A548-B037-983BC21C30D5}"/>
                      </a:ext>
                    </a:extLst>
                  </p:cNvPr>
                  <p:cNvSpPr/>
                  <p:nvPr/>
                </p:nvSpPr>
                <p:spPr bwMode="auto">
                  <a:xfrm>
                    <a:off x="8095112" y="4432300"/>
                    <a:ext cx="1421259" cy="1132477"/>
                  </a:xfrm>
                  <a:prstGeom prst="rect">
                    <a:avLst/>
                  </a:prstGeom>
                  <a:solidFill>
                    <a:schemeClr val="bg1"/>
                  </a:solidFill>
                  <a:ln w="28575" cap="flat" cmpd="sng" algn="ctr">
                    <a:solidFill>
                      <a:srgbClr val="2D9CED"/>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AU" sz="24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endParaRPr>
                  </a:p>
                  <a:p>
                    <a:pPr marL="0" marR="0" indent="0" algn="l" defTabSz="914400" rtl="0" eaLnBrk="1" fontAlgn="base" latinLnBrk="0" hangingPunct="1">
                      <a:lnSpc>
                        <a:spcPct val="100000"/>
                      </a:lnSpc>
                      <a:spcBef>
                        <a:spcPct val="20000"/>
                      </a:spcBef>
                      <a:spcAft>
                        <a:spcPct val="0"/>
                      </a:spcAft>
                      <a:buClrTx/>
                      <a:buSzTx/>
                      <a:buFontTx/>
                      <a:buNone/>
                      <a:tabLst/>
                    </a:pPr>
                    <a:endParaRPr lang="en-AU" sz="2400" dirty="0">
                      <a:solidFill>
                        <a:schemeClr val="bg1"/>
                      </a:solidFill>
                      <a:latin typeface="Helvetica Neue Black Condensed" pitchFamily="-112" charset="0"/>
                      <a:ea typeface="ＭＳ Ｐゴシック" pitchFamily="-112" charset="-128"/>
                      <a:cs typeface="ＭＳ Ｐゴシック" pitchFamily="-112" charset="-128"/>
                    </a:endParaRPr>
                  </a:p>
                  <a:p>
                    <a:pPr marL="0" marR="0" indent="0" algn="l" defTabSz="914400" rtl="0" eaLnBrk="1" fontAlgn="base" latinLnBrk="0" hangingPunct="1">
                      <a:lnSpc>
                        <a:spcPct val="100000"/>
                      </a:lnSpc>
                      <a:spcBef>
                        <a:spcPct val="20000"/>
                      </a:spcBef>
                      <a:spcAft>
                        <a:spcPct val="0"/>
                      </a:spcAft>
                      <a:buClrTx/>
                      <a:buSzTx/>
                      <a:buFontTx/>
                      <a:buNone/>
                      <a:tabLst/>
                    </a:pPr>
                    <a:endParaRPr kumimoji="0" lang="en-AU" sz="24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endParaRPr>
                  </a:p>
                  <a:p>
                    <a:pPr marL="0" marR="0" indent="0" algn="l" defTabSz="914400" rtl="0" eaLnBrk="1" fontAlgn="base" latinLnBrk="0" hangingPunct="1">
                      <a:lnSpc>
                        <a:spcPct val="100000"/>
                      </a:lnSpc>
                      <a:spcBef>
                        <a:spcPct val="20000"/>
                      </a:spcBef>
                      <a:spcAft>
                        <a:spcPct val="0"/>
                      </a:spcAft>
                      <a:buClrTx/>
                      <a:buSzTx/>
                      <a:buFontTx/>
                      <a:buNone/>
                      <a:tabLst/>
                    </a:pPr>
                    <a:endParaRPr kumimoji="0" lang="en-AU" sz="24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35" name="Rectangle 34">
                    <a:extLst>
                      <a:ext uri="{FF2B5EF4-FFF2-40B4-BE49-F238E27FC236}">
                        <a16:creationId xmlns:a16="http://schemas.microsoft.com/office/drawing/2014/main" id="{C4F753B5-1782-3E4D-A14C-2F45DC3B1D22}"/>
                      </a:ext>
                    </a:extLst>
                  </p:cNvPr>
                  <p:cNvSpPr/>
                  <p:nvPr/>
                </p:nvSpPr>
                <p:spPr>
                  <a:xfrm>
                    <a:off x="8217621" y="4531671"/>
                    <a:ext cx="835883" cy="907563"/>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900" dirty="0">
                        <a:solidFill>
                          <a:schemeClr val="tx1"/>
                        </a:solidFill>
                      </a:rPr>
                      <a:t>Model</a:t>
                    </a:r>
                  </a:p>
                </p:txBody>
              </p:sp>
              <p:grpSp>
                <p:nvGrpSpPr>
                  <p:cNvPr id="36" name="Group 35">
                    <a:extLst>
                      <a:ext uri="{FF2B5EF4-FFF2-40B4-BE49-F238E27FC236}">
                        <a16:creationId xmlns:a16="http://schemas.microsoft.com/office/drawing/2014/main" id="{81A6E18E-AFBB-054C-BA7F-FE4D33218C6A}"/>
                      </a:ext>
                    </a:extLst>
                  </p:cNvPr>
                  <p:cNvGrpSpPr/>
                  <p:nvPr/>
                </p:nvGrpSpPr>
                <p:grpSpPr>
                  <a:xfrm>
                    <a:off x="8446076" y="5023999"/>
                    <a:ext cx="405691" cy="314550"/>
                    <a:chOff x="2873712" y="3919907"/>
                    <a:chExt cx="405691" cy="314550"/>
                  </a:xfrm>
                </p:grpSpPr>
                <p:sp>
                  <p:nvSpPr>
                    <p:cNvPr id="37" name="Oval 36">
                      <a:extLst>
                        <a:ext uri="{FF2B5EF4-FFF2-40B4-BE49-F238E27FC236}">
                          <a16:creationId xmlns:a16="http://schemas.microsoft.com/office/drawing/2014/main" id="{2752B610-0459-2B4C-8D6B-7903D5BDA167}"/>
                        </a:ext>
                      </a:extLst>
                    </p:cNvPr>
                    <p:cNvSpPr/>
                    <p:nvPr/>
                  </p:nvSpPr>
                  <p:spPr bwMode="auto">
                    <a:xfrm>
                      <a:off x="2873712" y="4108081"/>
                      <a:ext cx="77642" cy="68852"/>
                    </a:xfrm>
                    <a:prstGeom prst="ellipse">
                      <a:avLst/>
                    </a:prstGeom>
                    <a:noFill/>
                    <a:ln w="28575" cap="flat" cmpd="sng" algn="ctr">
                      <a:solidFill>
                        <a:schemeClr val="bg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AU"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38" name="Oval 37">
                      <a:extLst>
                        <a:ext uri="{FF2B5EF4-FFF2-40B4-BE49-F238E27FC236}">
                          <a16:creationId xmlns:a16="http://schemas.microsoft.com/office/drawing/2014/main" id="{81446186-FC2F-1843-9975-00B8611B58AB}"/>
                        </a:ext>
                      </a:extLst>
                    </p:cNvPr>
                    <p:cNvSpPr/>
                    <p:nvPr/>
                  </p:nvSpPr>
                  <p:spPr bwMode="auto">
                    <a:xfrm>
                      <a:off x="2873712" y="3992226"/>
                      <a:ext cx="77642" cy="68852"/>
                    </a:xfrm>
                    <a:prstGeom prst="ellipse">
                      <a:avLst/>
                    </a:prstGeom>
                    <a:noFill/>
                    <a:ln w="28575" cap="flat" cmpd="sng" algn="ctr">
                      <a:solidFill>
                        <a:schemeClr val="bg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AU"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39" name="Oval 38">
                      <a:extLst>
                        <a:ext uri="{FF2B5EF4-FFF2-40B4-BE49-F238E27FC236}">
                          <a16:creationId xmlns:a16="http://schemas.microsoft.com/office/drawing/2014/main" id="{7F972135-D407-3F4F-BDCC-E86F22D0216F}"/>
                        </a:ext>
                      </a:extLst>
                    </p:cNvPr>
                    <p:cNvSpPr/>
                    <p:nvPr/>
                  </p:nvSpPr>
                  <p:spPr bwMode="auto">
                    <a:xfrm>
                      <a:off x="3027171" y="3919907"/>
                      <a:ext cx="77642" cy="68852"/>
                    </a:xfrm>
                    <a:prstGeom prst="ellipse">
                      <a:avLst/>
                    </a:prstGeom>
                    <a:noFill/>
                    <a:ln w="28575" cap="flat" cmpd="sng" algn="ctr">
                      <a:solidFill>
                        <a:schemeClr val="bg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AU"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40" name="Oval 39">
                      <a:extLst>
                        <a:ext uri="{FF2B5EF4-FFF2-40B4-BE49-F238E27FC236}">
                          <a16:creationId xmlns:a16="http://schemas.microsoft.com/office/drawing/2014/main" id="{1623F05F-E1FE-0E4C-91D2-2C7F1D94AA3C}"/>
                        </a:ext>
                      </a:extLst>
                    </p:cNvPr>
                    <p:cNvSpPr/>
                    <p:nvPr/>
                  </p:nvSpPr>
                  <p:spPr bwMode="auto">
                    <a:xfrm>
                      <a:off x="3027171" y="4038987"/>
                      <a:ext cx="77642" cy="68852"/>
                    </a:xfrm>
                    <a:prstGeom prst="ellipse">
                      <a:avLst/>
                    </a:prstGeom>
                    <a:noFill/>
                    <a:ln w="28575" cap="flat" cmpd="sng" algn="ctr">
                      <a:solidFill>
                        <a:schemeClr val="bg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AU"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41" name="Oval 40">
                      <a:extLst>
                        <a:ext uri="{FF2B5EF4-FFF2-40B4-BE49-F238E27FC236}">
                          <a16:creationId xmlns:a16="http://schemas.microsoft.com/office/drawing/2014/main" id="{F8B665BF-98EB-F648-A119-CCC6B54CD28C}"/>
                        </a:ext>
                      </a:extLst>
                    </p:cNvPr>
                    <p:cNvSpPr/>
                    <p:nvPr/>
                  </p:nvSpPr>
                  <p:spPr bwMode="auto">
                    <a:xfrm>
                      <a:off x="3031070" y="4165605"/>
                      <a:ext cx="77642" cy="68852"/>
                    </a:xfrm>
                    <a:prstGeom prst="ellipse">
                      <a:avLst/>
                    </a:prstGeom>
                    <a:noFill/>
                    <a:ln w="28575" cap="flat" cmpd="sng" algn="ctr">
                      <a:solidFill>
                        <a:schemeClr val="bg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AU"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42" name="Oval 41">
                      <a:extLst>
                        <a:ext uri="{FF2B5EF4-FFF2-40B4-BE49-F238E27FC236}">
                          <a16:creationId xmlns:a16="http://schemas.microsoft.com/office/drawing/2014/main" id="{D4131B6A-764C-3340-93AE-989F0CF30D2D}"/>
                        </a:ext>
                      </a:extLst>
                    </p:cNvPr>
                    <p:cNvSpPr/>
                    <p:nvPr/>
                  </p:nvSpPr>
                  <p:spPr bwMode="auto">
                    <a:xfrm>
                      <a:off x="3201761" y="4038987"/>
                      <a:ext cx="77642" cy="68852"/>
                    </a:xfrm>
                    <a:prstGeom prst="ellipse">
                      <a:avLst/>
                    </a:prstGeom>
                    <a:noFill/>
                    <a:ln w="28575" cap="flat" cmpd="sng" algn="ctr">
                      <a:solidFill>
                        <a:schemeClr val="bg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AU"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cxnSp>
                  <p:nvCxnSpPr>
                    <p:cNvPr id="43" name="Straight Connector 42">
                      <a:extLst>
                        <a:ext uri="{FF2B5EF4-FFF2-40B4-BE49-F238E27FC236}">
                          <a16:creationId xmlns:a16="http://schemas.microsoft.com/office/drawing/2014/main" id="{EF4E27FC-DBA7-E749-ACDD-E4563580EB0D}"/>
                        </a:ext>
                      </a:extLst>
                    </p:cNvPr>
                    <p:cNvCxnSpPr>
                      <a:stCxn id="39" idx="7"/>
                      <a:endCxn id="42" idx="2"/>
                    </p:cNvCxnSpPr>
                    <p:nvPr/>
                  </p:nvCxnSpPr>
                  <p:spPr bwMode="auto">
                    <a:xfrm>
                      <a:off x="3093443" y="3929990"/>
                      <a:ext cx="108318" cy="143423"/>
                    </a:xfrm>
                    <a:prstGeom prst="line">
                      <a:avLst/>
                    </a:prstGeom>
                    <a:noFill/>
                    <a:ln w="12700" cap="flat" cmpd="sng" algn="ctr">
                      <a:solidFill>
                        <a:schemeClr val="bg2"/>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338E2C27-1B18-434C-8AA0-7913355D907F}"/>
                        </a:ext>
                      </a:extLst>
                    </p:cNvPr>
                    <p:cNvCxnSpPr>
                      <a:stCxn id="40" idx="6"/>
                      <a:endCxn id="42" idx="2"/>
                    </p:cNvCxnSpPr>
                    <p:nvPr/>
                  </p:nvCxnSpPr>
                  <p:spPr bwMode="auto">
                    <a:xfrm>
                      <a:off x="3104813" y="4073413"/>
                      <a:ext cx="96948" cy="0"/>
                    </a:xfrm>
                    <a:prstGeom prst="line">
                      <a:avLst/>
                    </a:prstGeom>
                    <a:noFill/>
                    <a:ln w="12700" cap="flat" cmpd="sng" algn="ctr">
                      <a:solidFill>
                        <a:schemeClr val="bg2"/>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DD91DA10-A9B9-8041-9673-A64D99522697}"/>
                        </a:ext>
                      </a:extLst>
                    </p:cNvPr>
                    <p:cNvCxnSpPr>
                      <a:cxnSpLocks/>
                      <a:stCxn id="42" idx="2"/>
                      <a:endCxn id="41" idx="6"/>
                    </p:cNvCxnSpPr>
                    <p:nvPr/>
                  </p:nvCxnSpPr>
                  <p:spPr bwMode="auto">
                    <a:xfrm flipH="1">
                      <a:off x="3108712" y="4073413"/>
                      <a:ext cx="93049" cy="126618"/>
                    </a:xfrm>
                    <a:prstGeom prst="line">
                      <a:avLst/>
                    </a:prstGeom>
                    <a:noFill/>
                    <a:ln w="12700" cap="flat" cmpd="sng" algn="ctr">
                      <a:solidFill>
                        <a:schemeClr val="bg2"/>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9BF44AF6-6539-1B47-9706-E6E4D3A5575C}"/>
                        </a:ext>
                      </a:extLst>
                    </p:cNvPr>
                    <p:cNvCxnSpPr>
                      <a:cxnSpLocks/>
                      <a:stCxn id="38" idx="6"/>
                      <a:endCxn id="40" idx="2"/>
                    </p:cNvCxnSpPr>
                    <p:nvPr/>
                  </p:nvCxnSpPr>
                  <p:spPr bwMode="auto">
                    <a:xfrm>
                      <a:off x="2951354" y="4026652"/>
                      <a:ext cx="75817" cy="46761"/>
                    </a:xfrm>
                    <a:prstGeom prst="line">
                      <a:avLst/>
                    </a:prstGeom>
                    <a:noFill/>
                    <a:ln w="12700" cap="flat" cmpd="sng" algn="ctr">
                      <a:solidFill>
                        <a:schemeClr val="bg2"/>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76923B69-5256-1C41-B382-49204455143E}"/>
                        </a:ext>
                      </a:extLst>
                    </p:cNvPr>
                    <p:cNvCxnSpPr>
                      <a:cxnSpLocks/>
                      <a:stCxn id="38" idx="6"/>
                      <a:endCxn id="39" idx="2"/>
                    </p:cNvCxnSpPr>
                    <p:nvPr/>
                  </p:nvCxnSpPr>
                  <p:spPr bwMode="auto">
                    <a:xfrm flipV="1">
                      <a:off x="2951354" y="3954333"/>
                      <a:ext cx="75817" cy="72319"/>
                    </a:xfrm>
                    <a:prstGeom prst="line">
                      <a:avLst/>
                    </a:prstGeom>
                    <a:noFill/>
                    <a:ln w="12700" cap="flat" cmpd="sng" algn="ctr">
                      <a:solidFill>
                        <a:schemeClr val="bg2"/>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211342DE-E475-B54C-8D8B-BE33DDDF15DE}"/>
                        </a:ext>
                      </a:extLst>
                    </p:cNvPr>
                    <p:cNvCxnSpPr>
                      <a:cxnSpLocks/>
                      <a:stCxn id="38" idx="6"/>
                      <a:endCxn id="41" idx="2"/>
                    </p:cNvCxnSpPr>
                    <p:nvPr/>
                  </p:nvCxnSpPr>
                  <p:spPr bwMode="auto">
                    <a:xfrm>
                      <a:off x="2951354" y="4026652"/>
                      <a:ext cx="79716" cy="173379"/>
                    </a:xfrm>
                    <a:prstGeom prst="line">
                      <a:avLst/>
                    </a:prstGeom>
                    <a:noFill/>
                    <a:ln w="12700" cap="flat" cmpd="sng" algn="ctr">
                      <a:solidFill>
                        <a:schemeClr val="bg2"/>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EDC01BBB-CA4F-C14E-9659-0384ABDF37B1}"/>
                        </a:ext>
                      </a:extLst>
                    </p:cNvPr>
                    <p:cNvCxnSpPr>
                      <a:cxnSpLocks/>
                      <a:stCxn id="37" idx="6"/>
                      <a:endCxn id="41" idx="2"/>
                    </p:cNvCxnSpPr>
                    <p:nvPr/>
                  </p:nvCxnSpPr>
                  <p:spPr bwMode="auto">
                    <a:xfrm>
                      <a:off x="2951354" y="4142507"/>
                      <a:ext cx="79716" cy="57524"/>
                    </a:xfrm>
                    <a:prstGeom prst="line">
                      <a:avLst/>
                    </a:prstGeom>
                    <a:noFill/>
                    <a:ln w="12700" cap="flat" cmpd="sng" algn="ctr">
                      <a:solidFill>
                        <a:schemeClr val="bg2"/>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703AE002-A9B1-814A-B726-5775E8B798AD}"/>
                        </a:ext>
                      </a:extLst>
                    </p:cNvPr>
                    <p:cNvCxnSpPr>
                      <a:cxnSpLocks/>
                      <a:stCxn id="37" idx="6"/>
                      <a:endCxn id="40" idx="2"/>
                    </p:cNvCxnSpPr>
                    <p:nvPr/>
                  </p:nvCxnSpPr>
                  <p:spPr bwMode="auto">
                    <a:xfrm flipV="1">
                      <a:off x="2951354" y="4073413"/>
                      <a:ext cx="75817" cy="69094"/>
                    </a:xfrm>
                    <a:prstGeom prst="line">
                      <a:avLst/>
                    </a:prstGeom>
                    <a:noFill/>
                    <a:ln w="12700" cap="flat" cmpd="sng" algn="ctr">
                      <a:solidFill>
                        <a:schemeClr val="bg2"/>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FCD4B8A6-8F88-4E4E-BADA-F977345ED298}"/>
                        </a:ext>
                      </a:extLst>
                    </p:cNvPr>
                    <p:cNvCxnSpPr>
                      <a:cxnSpLocks/>
                      <a:stCxn id="37" idx="6"/>
                      <a:endCxn id="39" idx="2"/>
                    </p:cNvCxnSpPr>
                    <p:nvPr/>
                  </p:nvCxnSpPr>
                  <p:spPr bwMode="auto">
                    <a:xfrm flipV="1">
                      <a:off x="2951354" y="3954333"/>
                      <a:ext cx="75817" cy="188174"/>
                    </a:xfrm>
                    <a:prstGeom prst="line">
                      <a:avLst/>
                    </a:prstGeom>
                    <a:noFill/>
                    <a:ln w="12700" cap="flat" cmpd="sng" algn="ctr">
                      <a:solidFill>
                        <a:schemeClr val="bg2"/>
                      </a:solidFill>
                      <a:prstDash val="solid"/>
                      <a:round/>
                      <a:headEnd type="none" w="med" len="med"/>
                      <a:tailEnd type="none" w="med" len="med"/>
                    </a:ln>
                    <a:effectLst/>
                  </p:spPr>
                </p:cxnSp>
              </p:grpSp>
            </p:grpSp>
          </p:grpSp>
          <p:sp>
            <p:nvSpPr>
              <p:cNvPr id="31" name="Oval 30">
                <a:extLst>
                  <a:ext uri="{FF2B5EF4-FFF2-40B4-BE49-F238E27FC236}">
                    <a16:creationId xmlns:a16="http://schemas.microsoft.com/office/drawing/2014/main" id="{360B241B-5EE4-794C-AAE4-18DE30361365}"/>
                  </a:ext>
                </a:extLst>
              </p:cNvPr>
              <p:cNvSpPr/>
              <p:nvPr/>
            </p:nvSpPr>
            <p:spPr bwMode="auto">
              <a:xfrm>
                <a:off x="2479386" y="5345012"/>
                <a:ext cx="136785" cy="124618"/>
              </a:xfrm>
              <a:prstGeom prst="ellipse">
                <a:avLst/>
              </a:prstGeom>
              <a:solidFill>
                <a:srgbClr val="FFC000"/>
              </a:solidFill>
              <a:ln w="2857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AU"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grpSp>
        <p:cxnSp>
          <p:nvCxnSpPr>
            <p:cNvPr id="52" name="Straight Arrow Connector 51">
              <a:extLst>
                <a:ext uri="{FF2B5EF4-FFF2-40B4-BE49-F238E27FC236}">
                  <a16:creationId xmlns:a16="http://schemas.microsoft.com/office/drawing/2014/main" id="{4A6F90B5-4C19-BF4F-9B81-D6A62046D5DA}"/>
                </a:ext>
              </a:extLst>
            </p:cNvPr>
            <p:cNvCxnSpPr>
              <a:cxnSpLocks/>
            </p:cNvCxnSpPr>
            <p:nvPr/>
          </p:nvCxnSpPr>
          <p:spPr bwMode="auto">
            <a:xfrm flipV="1">
              <a:off x="8251192" y="4492443"/>
              <a:ext cx="783" cy="133976"/>
            </a:xfrm>
            <a:prstGeom prst="straightConnector1">
              <a:avLst/>
            </a:prstGeom>
            <a:noFill/>
            <a:ln w="12700" cap="flat" cmpd="sng" algn="ctr">
              <a:solidFill>
                <a:srgbClr val="FF0000"/>
              </a:solidFill>
              <a:prstDash val="solid"/>
              <a:round/>
              <a:headEnd type="triangle" w="med" len="med"/>
              <a:tailEnd type="triangle" w="med" len="med"/>
            </a:ln>
            <a:effectLst/>
          </p:spPr>
        </p:cxnSp>
        <p:sp>
          <p:nvSpPr>
            <p:cNvPr id="53" name="TextBox 52">
              <a:extLst>
                <a:ext uri="{FF2B5EF4-FFF2-40B4-BE49-F238E27FC236}">
                  <a16:creationId xmlns:a16="http://schemas.microsoft.com/office/drawing/2014/main" id="{67A56E5A-1EA2-3648-A5D2-208AC07455C6}"/>
                </a:ext>
              </a:extLst>
            </p:cNvPr>
            <p:cNvSpPr txBox="1"/>
            <p:nvPr/>
          </p:nvSpPr>
          <p:spPr>
            <a:xfrm>
              <a:off x="8990310" y="4908660"/>
              <a:ext cx="479135" cy="286764"/>
            </a:xfrm>
            <a:prstGeom prst="rect">
              <a:avLst/>
            </a:prstGeom>
            <a:noFill/>
          </p:spPr>
          <p:txBody>
            <a:bodyPr wrap="none" rtlCol="0">
              <a:spAutoFit/>
            </a:bodyPr>
            <a:lstStyle/>
            <a:p>
              <a:r>
                <a:rPr lang="en-US" sz="1200" dirty="0"/>
                <a:t>Decision</a:t>
              </a:r>
            </a:p>
            <a:p>
              <a:r>
                <a:rPr lang="en-US" sz="1200" dirty="0"/>
                <a:t>Model</a:t>
              </a:r>
            </a:p>
          </p:txBody>
        </p:sp>
        <p:cxnSp>
          <p:nvCxnSpPr>
            <p:cNvPr id="54" name="Curved Connector 53">
              <a:extLst>
                <a:ext uri="{FF2B5EF4-FFF2-40B4-BE49-F238E27FC236}">
                  <a16:creationId xmlns:a16="http://schemas.microsoft.com/office/drawing/2014/main" id="{08709959-5457-CB43-9119-73B5AA343D04}"/>
                </a:ext>
              </a:extLst>
            </p:cNvPr>
            <p:cNvCxnSpPr/>
            <p:nvPr/>
          </p:nvCxnSpPr>
          <p:spPr bwMode="auto">
            <a:xfrm>
              <a:off x="6623462" y="5771682"/>
              <a:ext cx="567982" cy="567982"/>
            </a:xfrm>
            <a:prstGeom prst="curvedConnector3">
              <a:avLst/>
            </a:prstGeom>
            <a:noFill/>
            <a:ln w="9525" cap="flat" cmpd="sng" algn="ctr">
              <a:noFill/>
              <a:prstDash val="solid"/>
              <a:round/>
              <a:headEnd type="none" w="med" len="med"/>
              <a:tailEnd type="triangle"/>
            </a:ln>
            <a:effectLst>
              <a:outerShdw blurRad="63500" dist="17961" dir="2700000" algn="ctr" rotWithShape="0">
                <a:schemeClr val="tx1">
                  <a:alpha val="74998"/>
                </a:schemeClr>
              </a:outerShdw>
            </a:effectLst>
          </p:spPr>
        </p:cxnSp>
        <p:grpSp>
          <p:nvGrpSpPr>
            <p:cNvPr id="55" name="Group 54">
              <a:extLst>
                <a:ext uri="{FF2B5EF4-FFF2-40B4-BE49-F238E27FC236}">
                  <a16:creationId xmlns:a16="http://schemas.microsoft.com/office/drawing/2014/main" id="{41D4CE58-20AF-AA44-9CA3-A58B46930541}"/>
                </a:ext>
              </a:extLst>
            </p:cNvPr>
            <p:cNvGrpSpPr/>
            <p:nvPr/>
          </p:nvGrpSpPr>
          <p:grpSpPr>
            <a:xfrm>
              <a:off x="7087184" y="5022137"/>
              <a:ext cx="1705661" cy="1287660"/>
              <a:chOff x="6253274" y="3398119"/>
              <a:chExt cx="2745962" cy="2073017"/>
            </a:xfrm>
          </p:grpSpPr>
          <p:sp>
            <p:nvSpPr>
              <p:cNvPr id="56" name="TextBox 55">
                <a:extLst>
                  <a:ext uri="{FF2B5EF4-FFF2-40B4-BE49-F238E27FC236}">
                    <a16:creationId xmlns:a16="http://schemas.microsoft.com/office/drawing/2014/main" id="{C7B2C66C-A32B-574A-A8EC-FCCA1444F630}"/>
                  </a:ext>
                </a:extLst>
              </p:cNvPr>
              <p:cNvSpPr txBox="1"/>
              <p:nvPr/>
            </p:nvSpPr>
            <p:spPr>
              <a:xfrm>
                <a:off x="7833547" y="5175735"/>
                <a:ext cx="840295" cy="276999"/>
              </a:xfrm>
              <a:prstGeom prst="rect">
                <a:avLst/>
              </a:prstGeom>
              <a:noFill/>
            </p:spPr>
            <p:txBody>
              <a:bodyPr wrap="none" rtlCol="0">
                <a:spAutoFit/>
              </a:bodyPr>
              <a:lstStyle/>
              <a:p>
                <a:r>
                  <a:rPr lang="en-US" sz="1200" dirty="0"/>
                  <a:t>Database</a:t>
                </a:r>
              </a:p>
            </p:txBody>
          </p:sp>
          <p:cxnSp>
            <p:nvCxnSpPr>
              <p:cNvPr id="57" name="Straight Arrow Connector 56">
                <a:extLst>
                  <a:ext uri="{FF2B5EF4-FFF2-40B4-BE49-F238E27FC236}">
                    <a16:creationId xmlns:a16="http://schemas.microsoft.com/office/drawing/2014/main" id="{2C51BA42-80B7-9B49-97CD-BBFA2318D172}"/>
                  </a:ext>
                </a:extLst>
              </p:cNvPr>
              <p:cNvCxnSpPr>
                <a:cxnSpLocks/>
                <a:endCxn id="31" idx="4"/>
              </p:cNvCxnSpPr>
              <p:nvPr/>
            </p:nvCxnSpPr>
            <p:spPr bwMode="auto">
              <a:xfrm flipH="1" flipV="1">
                <a:off x="6612478" y="4006162"/>
                <a:ext cx="3412" cy="362011"/>
              </a:xfrm>
              <a:prstGeom prst="straightConnector1">
                <a:avLst/>
              </a:prstGeom>
              <a:noFill/>
              <a:ln w="12700" cap="flat" cmpd="sng" algn="ctr">
                <a:solidFill>
                  <a:srgbClr val="92D050"/>
                </a:solidFill>
                <a:prstDash val="solid"/>
                <a:round/>
                <a:headEnd type="triangle" w="med" len="med"/>
                <a:tailEnd type="triangle" w="med" len="med"/>
              </a:ln>
              <a:effectLst/>
            </p:spPr>
          </p:cxnSp>
          <p:grpSp>
            <p:nvGrpSpPr>
              <p:cNvPr id="58" name="Group 57">
                <a:extLst>
                  <a:ext uri="{FF2B5EF4-FFF2-40B4-BE49-F238E27FC236}">
                    <a16:creationId xmlns:a16="http://schemas.microsoft.com/office/drawing/2014/main" id="{7C6562AB-8419-614C-950A-AA51A867D42F}"/>
                  </a:ext>
                </a:extLst>
              </p:cNvPr>
              <p:cNvGrpSpPr/>
              <p:nvPr/>
            </p:nvGrpSpPr>
            <p:grpSpPr>
              <a:xfrm>
                <a:off x="6415652" y="4242493"/>
                <a:ext cx="2355230" cy="445944"/>
                <a:chOff x="1120624" y="5055120"/>
                <a:chExt cx="2355230" cy="445944"/>
              </a:xfrm>
            </p:grpSpPr>
            <p:sp>
              <p:nvSpPr>
                <p:cNvPr id="64" name="Rectangle 63">
                  <a:extLst>
                    <a:ext uri="{FF2B5EF4-FFF2-40B4-BE49-F238E27FC236}">
                      <a16:creationId xmlns:a16="http://schemas.microsoft.com/office/drawing/2014/main" id="{61A211C4-D954-7845-80A6-5D0D1AD8B365}"/>
                    </a:ext>
                  </a:extLst>
                </p:cNvPr>
                <p:cNvSpPr/>
                <p:nvPr/>
              </p:nvSpPr>
              <p:spPr bwMode="auto">
                <a:xfrm>
                  <a:off x="1120624" y="5180800"/>
                  <a:ext cx="2355230" cy="199389"/>
                </a:xfrm>
                <a:prstGeom prst="rect">
                  <a:avLst/>
                </a:prstGeom>
                <a:solidFill>
                  <a:srgbClr val="92D050"/>
                </a:solidFill>
                <a:ln w="28575" cap="flat" cmpd="sng" algn="ctr">
                  <a:solidFill>
                    <a:srgbClr val="92D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AU"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65" name="TextBox 64">
                  <a:extLst>
                    <a:ext uri="{FF2B5EF4-FFF2-40B4-BE49-F238E27FC236}">
                      <a16:creationId xmlns:a16="http://schemas.microsoft.com/office/drawing/2014/main" id="{14B1781C-5A7B-7845-AB65-9A1B0357E4EE}"/>
                    </a:ext>
                  </a:extLst>
                </p:cNvPr>
                <p:cNvSpPr txBox="1"/>
                <p:nvPr/>
              </p:nvSpPr>
              <p:spPr>
                <a:xfrm>
                  <a:off x="1582193" y="5055120"/>
                  <a:ext cx="1379767" cy="445944"/>
                </a:xfrm>
                <a:prstGeom prst="rect">
                  <a:avLst/>
                </a:prstGeom>
                <a:noFill/>
              </p:spPr>
              <p:txBody>
                <a:bodyPr wrap="square" rtlCol="0">
                  <a:spAutoFit/>
                </a:bodyPr>
                <a:lstStyle/>
                <a:p>
                  <a:pPr algn="just"/>
                  <a:r>
                    <a:rPr lang="en-AU" sz="1200" dirty="0">
                      <a:solidFill>
                        <a:schemeClr val="tx1">
                          <a:lumMod val="65000"/>
                          <a:lumOff val="35000"/>
                        </a:schemeClr>
                      </a:solidFill>
                    </a:rPr>
                    <a:t>Data Bus</a:t>
                  </a:r>
                </a:p>
              </p:txBody>
            </p:sp>
            <p:sp>
              <p:nvSpPr>
                <p:cNvPr id="66" name="Oval 65">
                  <a:extLst>
                    <a:ext uri="{FF2B5EF4-FFF2-40B4-BE49-F238E27FC236}">
                      <a16:creationId xmlns:a16="http://schemas.microsoft.com/office/drawing/2014/main" id="{F6700297-C38F-6B40-AA97-E888BB76A95F}"/>
                    </a:ext>
                  </a:extLst>
                </p:cNvPr>
                <p:cNvSpPr/>
                <p:nvPr/>
              </p:nvSpPr>
              <p:spPr bwMode="auto">
                <a:xfrm>
                  <a:off x="2878438" y="5347981"/>
                  <a:ext cx="59303" cy="49567"/>
                </a:xfrm>
                <a:prstGeom prst="ellipse">
                  <a:avLst/>
                </a:prstGeom>
                <a:solidFill>
                  <a:srgbClr val="92D050"/>
                </a:solidFill>
                <a:ln w="28575" cap="flat" cmpd="sng" algn="ctr">
                  <a:solidFill>
                    <a:srgbClr val="92D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AU"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grpSp>
          <p:sp>
            <p:nvSpPr>
              <p:cNvPr id="59" name="Can 58">
                <a:extLst>
                  <a:ext uri="{FF2B5EF4-FFF2-40B4-BE49-F238E27FC236}">
                    <a16:creationId xmlns:a16="http://schemas.microsoft.com/office/drawing/2014/main" id="{0246FD15-D524-A34E-B9DF-7408E9A23EF3}"/>
                  </a:ext>
                </a:extLst>
              </p:cNvPr>
              <p:cNvSpPr/>
              <p:nvPr/>
            </p:nvSpPr>
            <p:spPr>
              <a:xfrm>
                <a:off x="7108629" y="4782195"/>
                <a:ext cx="381965" cy="393540"/>
              </a:xfrm>
              <a:prstGeom prst="can">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TextBox 59">
                <a:extLst>
                  <a:ext uri="{FF2B5EF4-FFF2-40B4-BE49-F238E27FC236}">
                    <a16:creationId xmlns:a16="http://schemas.microsoft.com/office/drawing/2014/main" id="{361A8F6C-A4F7-754D-B35C-F786352ED6C1}"/>
                  </a:ext>
                </a:extLst>
              </p:cNvPr>
              <p:cNvSpPr txBox="1"/>
              <p:nvPr/>
            </p:nvSpPr>
            <p:spPr>
              <a:xfrm>
                <a:off x="6253274" y="5194136"/>
                <a:ext cx="840295" cy="277000"/>
              </a:xfrm>
              <a:prstGeom prst="rect">
                <a:avLst/>
              </a:prstGeom>
              <a:noFill/>
            </p:spPr>
            <p:txBody>
              <a:bodyPr wrap="none" rtlCol="0">
                <a:spAutoFit/>
              </a:bodyPr>
              <a:lstStyle/>
              <a:p>
                <a:r>
                  <a:rPr lang="en-US" sz="1200" dirty="0"/>
                  <a:t>Database</a:t>
                </a:r>
              </a:p>
            </p:txBody>
          </p:sp>
          <p:cxnSp>
            <p:nvCxnSpPr>
              <p:cNvPr id="61" name="Straight Arrow Connector 60">
                <a:extLst>
                  <a:ext uri="{FF2B5EF4-FFF2-40B4-BE49-F238E27FC236}">
                    <a16:creationId xmlns:a16="http://schemas.microsoft.com/office/drawing/2014/main" id="{9443EA8E-CFC7-FB46-838A-95D47E4FB9EC}"/>
                  </a:ext>
                </a:extLst>
              </p:cNvPr>
              <p:cNvCxnSpPr>
                <a:cxnSpLocks/>
                <a:endCxn id="59" idx="1"/>
              </p:cNvCxnSpPr>
              <p:nvPr/>
            </p:nvCxnSpPr>
            <p:spPr bwMode="auto">
              <a:xfrm flipH="1">
                <a:off x="7299612" y="4584921"/>
                <a:ext cx="4078" cy="197274"/>
              </a:xfrm>
              <a:prstGeom prst="straightConnector1">
                <a:avLst/>
              </a:prstGeom>
              <a:noFill/>
              <a:ln w="12700" cap="flat" cmpd="sng" algn="ctr">
                <a:solidFill>
                  <a:srgbClr val="92D050"/>
                </a:solidFill>
                <a:prstDash val="solid"/>
                <a:round/>
                <a:headEnd type="triangle" w="med" len="med"/>
                <a:tailEnd type="triangle" w="med" len="med"/>
              </a:ln>
              <a:effectLst/>
            </p:spPr>
          </p:cxnSp>
          <p:sp>
            <p:nvSpPr>
              <p:cNvPr id="62" name="Oval 61">
                <a:extLst>
                  <a:ext uri="{FF2B5EF4-FFF2-40B4-BE49-F238E27FC236}">
                    <a16:creationId xmlns:a16="http://schemas.microsoft.com/office/drawing/2014/main" id="{5423CEE8-5354-4645-9DD2-3DA2461698A1}"/>
                  </a:ext>
                </a:extLst>
              </p:cNvPr>
              <p:cNvSpPr/>
              <p:nvPr/>
            </p:nvSpPr>
            <p:spPr bwMode="auto">
              <a:xfrm>
                <a:off x="7274986" y="4537626"/>
                <a:ext cx="59303" cy="49567"/>
              </a:xfrm>
              <a:prstGeom prst="ellipse">
                <a:avLst/>
              </a:prstGeom>
              <a:solidFill>
                <a:srgbClr val="92D050"/>
              </a:solidFill>
              <a:ln w="28575" cap="flat" cmpd="sng" algn="ctr">
                <a:solidFill>
                  <a:srgbClr val="92D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AU"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cxnSp>
            <p:nvCxnSpPr>
              <p:cNvPr id="63" name="Curved Connector 62">
                <a:extLst>
                  <a:ext uri="{FF2B5EF4-FFF2-40B4-BE49-F238E27FC236}">
                    <a16:creationId xmlns:a16="http://schemas.microsoft.com/office/drawing/2014/main" id="{F9B4096A-0301-0346-B0A1-19560EA1F96A}"/>
                  </a:ext>
                </a:extLst>
              </p:cNvPr>
              <p:cNvCxnSpPr>
                <a:cxnSpLocks/>
                <a:stCxn id="64" idx="3"/>
                <a:endCxn id="80" idx="3"/>
              </p:cNvCxnSpPr>
              <p:nvPr/>
            </p:nvCxnSpPr>
            <p:spPr bwMode="auto">
              <a:xfrm flipV="1">
                <a:off x="8770882" y="3398119"/>
                <a:ext cx="228354" cy="1069749"/>
              </a:xfrm>
              <a:prstGeom prst="curvedConnector3">
                <a:avLst>
                  <a:gd name="adj1" fmla="val 200108"/>
                </a:avLst>
              </a:prstGeom>
              <a:ln w="28575">
                <a:solidFill>
                  <a:srgbClr val="FF2600"/>
                </a:solidFill>
                <a:prstDash val="dash"/>
                <a:headEnd type="none" w="med" len="med"/>
                <a:tailEnd type="triangle" w="lg" len="lg"/>
              </a:ln>
            </p:spPr>
            <p:style>
              <a:lnRef idx="1">
                <a:schemeClr val="accent2"/>
              </a:lnRef>
              <a:fillRef idx="0">
                <a:schemeClr val="accent2"/>
              </a:fillRef>
              <a:effectRef idx="0">
                <a:schemeClr val="accent2"/>
              </a:effectRef>
              <a:fontRef idx="minor">
                <a:schemeClr val="tx1"/>
              </a:fontRef>
            </p:style>
          </p:cxnSp>
        </p:grpSp>
        <p:cxnSp>
          <p:nvCxnSpPr>
            <p:cNvPr id="67" name="Curved Connector 66">
              <a:extLst>
                <a:ext uri="{FF2B5EF4-FFF2-40B4-BE49-F238E27FC236}">
                  <a16:creationId xmlns:a16="http://schemas.microsoft.com/office/drawing/2014/main" id="{86298A18-143E-B743-94C1-43D6172E131F}"/>
                </a:ext>
              </a:extLst>
            </p:cNvPr>
            <p:cNvCxnSpPr>
              <a:cxnSpLocks/>
              <a:endCxn id="64" idx="1"/>
            </p:cNvCxnSpPr>
            <p:nvPr/>
          </p:nvCxnSpPr>
          <p:spPr bwMode="auto">
            <a:xfrm flipV="1">
              <a:off x="5346738" y="5686615"/>
              <a:ext cx="1841307" cy="3357"/>
            </a:xfrm>
            <a:prstGeom prst="curvedConnector3">
              <a:avLst>
                <a:gd name="adj1" fmla="val 50000"/>
              </a:avLst>
            </a:prstGeom>
            <a:ln w="28575">
              <a:solidFill>
                <a:srgbClr val="FF2600"/>
              </a:solidFill>
              <a:prstDash val="dash"/>
              <a:headEnd type="none" w="med" len="med"/>
              <a:tailEnd type="triangle" w="lg" len="lg"/>
            </a:ln>
          </p:spPr>
          <p:style>
            <a:lnRef idx="1">
              <a:schemeClr val="accent2"/>
            </a:lnRef>
            <a:fillRef idx="0">
              <a:schemeClr val="accent2"/>
            </a:fillRef>
            <a:effectRef idx="0">
              <a:schemeClr val="accent2"/>
            </a:effectRef>
            <a:fontRef idx="minor">
              <a:schemeClr val="tx1"/>
            </a:fontRef>
          </p:style>
        </p:cxnSp>
        <p:cxnSp>
          <p:nvCxnSpPr>
            <p:cNvPr id="68" name="Curved Connector 67">
              <a:extLst>
                <a:ext uri="{FF2B5EF4-FFF2-40B4-BE49-F238E27FC236}">
                  <a16:creationId xmlns:a16="http://schemas.microsoft.com/office/drawing/2014/main" id="{C852D17F-E693-BB4B-89FD-A0EA3CE1CA77}"/>
                </a:ext>
              </a:extLst>
            </p:cNvPr>
            <p:cNvCxnSpPr>
              <a:cxnSpLocks/>
              <a:stCxn id="64" idx="1"/>
              <a:endCxn id="31" idx="3"/>
            </p:cNvCxnSpPr>
            <p:nvPr/>
          </p:nvCxnSpPr>
          <p:spPr bwMode="auto">
            <a:xfrm rot="10800000" flipH="1">
              <a:off x="7188045" y="5388488"/>
              <a:ext cx="92219" cy="298126"/>
            </a:xfrm>
            <a:prstGeom prst="curvedConnector4">
              <a:avLst>
                <a:gd name="adj1" fmla="val -153976"/>
                <a:gd name="adj2" fmla="val 88423"/>
              </a:avLst>
            </a:prstGeom>
            <a:ln w="28575">
              <a:solidFill>
                <a:srgbClr val="FF2600"/>
              </a:solidFill>
              <a:prstDash val="dash"/>
              <a:headEnd type="triangle" w="lg" len="lg"/>
              <a:tailEnd type="triangle" w="lg" len="lg"/>
            </a:ln>
          </p:spPr>
          <p:style>
            <a:lnRef idx="1">
              <a:schemeClr val="accent2"/>
            </a:lnRef>
            <a:fillRef idx="0">
              <a:schemeClr val="accent2"/>
            </a:fillRef>
            <a:effectRef idx="0">
              <a:schemeClr val="accent2"/>
            </a:effectRef>
            <a:fontRef idx="minor">
              <a:schemeClr val="tx1"/>
            </a:fontRef>
          </p:style>
        </p:cxnSp>
        <p:cxnSp>
          <p:nvCxnSpPr>
            <p:cNvPr id="73" name="Curved Connector 72">
              <a:extLst>
                <a:ext uri="{FF2B5EF4-FFF2-40B4-BE49-F238E27FC236}">
                  <a16:creationId xmlns:a16="http://schemas.microsoft.com/office/drawing/2014/main" id="{CCD737FD-F8C8-8848-A43D-07B525E3F40C}"/>
                </a:ext>
              </a:extLst>
            </p:cNvPr>
            <p:cNvCxnSpPr>
              <a:cxnSpLocks/>
            </p:cNvCxnSpPr>
            <p:nvPr/>
          </p:nvCxnSpPr>
          <p:spPr bwMode="auto">
            <a:xfrm flipH="1" flipV="1">
              <a:off x="8578477" y="4111840"/>
              <a:ext cx="235317" cy="891971"/>
            </a:xfrm>
            <a:prstGeom prst="curvedConnector3">
              <a:avLst>
                <a:gd name="adj1" fmla="val -60342"/>
              </a:avLst>
            </a:prstGeom>
            <a:ln w="28575">
              <a:solidFill>
                <a:srgbClr val="FF2600"/>
              </a:solidFill>
              <a:prstDash val="dash"/>
              <a:headEnd type="triangle" w="lg" len="lg"/>
              <a:tailEnd type="triangle" w="lg" len="lg"/>
            </a:ln>
          </p:spPr>
          <p:style>
            <a:lnRef idx="1">
              <a:schemeClr val="accent2"/>
            </a:lnRef>
            <a:fillRef idx="0">
              <a:schemeClr val="accent2"/>
            </a:fillRef>
            <a:effectRef idx="0">
              <a:schemeClr val="accent2"/>
            </a:effectRef>
            <a:fontRef idx="minor">
              <a:schemeClr val="tx1"/>
            </a:fontRef>
          </p:style>
        </p:cxnSp>
        <p:grpSp>
          <p:nvGrpSpPr>
            <p:cNvPr id="74" name="Group 73">
              <a:extLst>
                <a:ext uri="{FF2B5EF4-FFF2-40B4-BE49-F238E27FC236}">
                  <a16:creationId xmlns:a16="http://schemas.microsoft.com/office/drawing/2014/main" id="{FA1044C1-9EFA-EF4D-9B29-FBBFE5C96860}"/>
                </a:ext>
              </a:extLst>
            </p:cNvPr>
            <p:cNvGrpSpPr/>
            <p:nvPr/>
          </p:nvGrpSpPr>
          <p:grpSpPr>
            <a:xfrm>
              <a:off x="7910026" y="4647953"/>
              <a:ext cx="882818" cy="744174"/>
              <a:chOff x="1999989" y="4271576"/>
              <a:chExt cx="1421259" cy="1198054"/>
            </a:xfrm>
          </p:grpSpPr>
          <p:grpSp>
            <p:nvGrpSpPr>
              <p:cNvPr id="75" name="Group 74">
                <a:extLst>
                  <a:ext uri="{FF2B5EF4-FFF2-40B4-BE49-F238E27FC236}">
                    <a16:creationId xmlns:a16="http://schemas.microsoft.com/office/drawing/2014/main" id="{BC557110-7702-4449-858E-35B31F2DA2AE}"/>
                  </a:ext>
                </a:extLst>
              </p:cNvPr>
              <p:cNvGrpSpPr/>
              <p:nvPr/>
            </p:nvGrpSpPr>
            <p:grpSpPr>
              <a:xfrm>
                <a:off x="1999989" y="4307739"/>
                <a:ext cx="1421259" cy="1132477"/>
                <a:chOff x="1041024" y="3459928"/>
                <a:chExt cx="1421259" cy="1132477"/>
              </a:xfrm>
            </p:grpSpPr>
            <p:pic>
              <p:nvPicPr>
                <p:cNvPr id="78" name="Picture 77">
                  <a:extLst>
                    <a:ext uri="{FF2B5EF4-FFF2-40B4-BE49-F238E27FC236}">
                      <a16:creationId xmlns:a16="http://schemas.microsoft.com/office/drawing/2014/main" id="{E6D71245-5E97-A447-994C-54585755F3E8}"/>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051190" y="4198401"/>
                  <a:ext cx="381000" cy="266700"/>
                </a:xfrm>
                <a:prstGeom prst="rect">
                  <a:avLst/>
                </a:prstGeom>
              </p:spPr>
            </p:pic>
            <p:grpSp>
              <p:nvGrpSpPr>
                <p:cNvPr id="79" name="Group 78">
                  <a:extLst>
                    <a:ext uri="{FF2B5EF4-FFF2-40B4-BE49-F238E27FC236}">
                      <a16:creationId xmlns:a16="http://schemas.microsoft.com/office/drawing/2014/main" id="{362A1213-7505-4B4E-A499-E75FC1386F97}"/>
                    </a:ext>
                  </a:extLst>
                </p:cNvPr>
                <p:cNvGrpSpPr/>
                <p:nvPr/>
              </p:nvGrpSpPr>
              <p:grpSpPr>
                <a:xfrm>
                  <a:off x="1041024" y="3459928"/>
                  <a:ext cx="1421259" cy="1132477"/>
                  <a:chOff x="8095112" y="4432300"/>
                  <a:chExt cx="1421259" cy="1132477"/>
                </a:xfrm>
              </p:grpSpPr>
              <p:sp>
                <p:nvSpPr>
                  <p:cNvPr id="80" name="Rectangle 79">
                    <a:extLst>
                      <a:ext uri="{FF2B5EF4-FFF2-40B4-BE49-F238E27FC236}">
                        <a16:creationId xmlns:a16="http://schemas.microsoft.com/office/drawing/2014/main" id="{2BCD8FF6-0E90-2540-A3EB-943C8585451F}"/>
                      </a:ext>
                    </a:extLst>
                  </p:cNvPr>
                  <p:cNvSpPr/>
                  <p:nvPr/>
                </p:nvSpPr>
                <p:spPr bwMode="auto">
                  <a:xfrm>
                    <a:off x="8095112" y="4432300"/>
                    <a:ext cx="1421259" cy="1132477"/>
                  </a:xfrm>
                  <a:prstGeom prst="rect">
                    <a:avLst/>
                  </a:prstGeom>
                  <a:solidFill>
                    <a:schemeClr val="bg1"/>
                  </a:solidFill>
                  <a:ln w="28575" cap="flat" cmpd="sng" algn="ctr">
                    <a:solidFill>
                      <a:srgbClr val="2D9CED"/>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AU" sz="24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endParaRPr>
                  </a:p>
                  <a:p>
                    <a:pPr marL="0" marR="0" indent="0" algn="l" defTabSz="914400" rtl="0" eaLnBrk="1" fontAlgn="base" latinLnBrk="0" hangingPunct="1">
                      <a:lnSpc>
                        <a:spcPct val="100000"/>
                      </a:lnSpc>
                      <a:spcBef>
                        <a:spcPct val="20000"/>
                      </a:spcBef>
                      <a:spcAft>
                        <a:spcPct val="0"/>
                      </a:spcAft>
                      <a:buClrTx/>
                      <a:buSzTx/>
                      <a:buFontTx/>
                      <a:buNone/>
                      <a:tabLst/>
                    </a:pPr>
                    <a:endParaRPr lang="en-AU" sz="2400" dirty="0">
                      <a:solidFill>
                        <a:schemeClr val="bg1"/>
                      </a:solidFill>
                      <a:latin typeface="Helvetica Neue Black Condensed" pitchFamily="-112" charset="0"/>
                      <a:ea typeface="ＭＳ Ｐゴシック" pitchFamily="-112" charset="-128"/>
                      <a:cs typeface="ＭＳ Ｐゴシック" pitchFamily="-112" charset="-128"/>
                    </a:endParaRPr>
                  </a:p>
                  <a:p>
                    <a:pPr marL="0" marR="0" indent="0" algn="l" defTabSz="914400" rtl="0" eaLnBrk="1" fontAlgn="base" latinLnBrk="0" hangingPunct="1">
                      <a:lnSpc>
                        <a:spcPct val="100000"/>
                      </a:lnSpc>
                      <a:spcBef>
                        <a:spcPct val="20000"/>
                      </a:spcBef>
                      <a:spcAft>
                        <a:spcPct val="0"/>
                      </a:spcAft>
                      <a:buClrTx/>
                      <a:buSzTx/>
                      <a:buFontTx/>
                      <a:buNone/>
                      <a:tabLst/>
                    </a:pPr>
                    <a:endParaRPr kumimoji="0" lang="en-AU" sz="24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endParaRPr>
                  </a:p>
                  <a:p>
                    <a:pPr marL="0" marR="0" indent="0" algn="l" defTabSz="914400" rtl="0" eaLnBrk="1" fontAlgn="base" latinLnBrk="0" hangingPunct="1">
                      <a:lnSpc>
                        <a:spcPct val="100000"/>
                      </a:lnSpc>
                      <a:spcBef>
                        <a:spcPct val="20000"/>
                      </a:spcBef>
                      <a:spcAft>
                        <a:spcPct val="0"/>
                      </a:spcAft>
                      <a:buClrTx/>
                      <a:buSzTx/>
                      <a:buFontTx/>
                      <a:buNone/>
                      <a:tabLst/>
                    </a:pPr>
                    <a:endParaRPr kumimoji="0" lang="en-AU" sz="24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81" name="Rectangle 80">
                    <a:extLst>
                      <a:ext uri="{FF2B5EF4-FFF2-40B4-BE49-F238E27FC236}">
                        <a16:creationId xmlns:a16="http://schemas.microsoft.com/office/drawing/2014/main" id="{705EEE5A-4C63-4B40-A4F4-C22F145A8A64}"/>
                      </a:ext>
                    </a:extLst>
                  </p:cNvPr>
                  <p:cNvSpPr/>
                  <p:nvPr/>
                </p:nvSpPr>
                <p:spPr>
                  <a:xfrm>
                    <a:off x="8217621" y="4531671"/>
                    <a:ext cx="835883" cy="907563"/>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000" dirty="0">
                        <a:solidFill>
                          <a:schemeClr val="tx1"/>
                        </a:solidFill>
                      </a:rPr>
                      <a:t>Model</a:t>
                    </a:r>
                  </a:p>
                </p:txBody>
              </p:sp>
              <p:grpSp>
                <p:nvGrpSpPr>
                  <p:cNvPr id="82" name="Group 81">
                    <a:extLst>
                      <a:ext uri="{FF2B5EF4-FFF2-40B4-BE49-F238E27FC236}">
                        <a16:creationId xmlns:a16="http://schemas.microsoft.com/office/drawing/2014/main" id="{36175C61-C277-894C-A665-FC633CBA1D71}"/>
                      </a:ext>
                    </a:extLst>
                  </p:cNvPr>
                  <p:cNvGrpSpPr/>
                  <p:nvPr/>
                </p:nvGrpSpPr>
                <p:grpSpPr>
                  <a:xfrm>
                    <a:off x="8446076" y="5023999"/>
                    <a:ext cx="405691" cy="314550"/>
                    <a:chOff x="2873712" y="3919907"/>
                    <a:chExt cx="405691" cy="314550"/>
                  </a:xfrm>
                </p:grpSpPr>
                <p:sp>
                  <p:nvSpPr>
                    <p:cNvPr id="83" name="Oval 82">
                      <a:extLst>
                        <a:ext uri="{FF2B5EF4-FFF2-40B4-BE49-F238E27FC236}">
                          <a16:creationId xmlns:a16="http://schemas.microsoft.com/office/drawing/2014/main" id="{EEF4A74D-75EB-0F41-A903-82C6213422D9}"/>
                        </a:ext>
                      </a:extLst>
                    </p:cNvPr>
                    <p:cNvSpPr/>
                    <p:nvPr/>
                  </p:nvSpPr>
                  <p:spPr bwMode="auto">
                    <a:xfrm>
                      <a:off x="2873712" y="4108081"/>
                      <a:ext cx="77642" cy="68852"/>
                    </a:xfrm>
                    <a:prstGeom prst="ellipse">
                      <a:avLst/>
                    </a:prstGeom>
                    <a:noFill/>
                    <a:ln w="28575" cap="flat" cmpd="sng" algn="ctr">
                      <a:solidFill>
                        <a:schemeClr val="bg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AU"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84" name="Oval 83">
                      <a:extLst>
                        <a:ext uri="{FF2B5EF4-FFF2-40B4-BE49-F238E27FC236}">
                          <a16:creationId xmlns:a16="http://schemas.microsoft.com/office/drawing/2014/main" id="{23085B8B-F665-D546-90F6-B42C7F1D53BF}"/>
                        </a:ext>
                      </a:extLst>
                    </p:cNvPr>
                    <p:cNvSpPr/>
                    <p:nvPr/>
                  </p:nvSpPr>
                  <p:spPr bwMode="auto">
                    <a:xfrm>
                      <a:off x="2873712" y="3992226"/>
                      <a:ext cx="77642" cy="68852"/>
                    </a:xfrm>
                    <a:prstGeom prst="ellipse">
                      <a:avLst/>
                    </a:prstGeom>
                    <a:noFill/>
                    <a:ln w="28575" cap="flat" cmpd="sng" algn="ctr">
                      <a:solidFill>
                        <a:schemeClr val="bg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AU"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85" name="Oval 84">
                      <a:extLst>
                        <a:ext uri="{FF2B5EF4-FFF2-40B4-BE49-F238E27FC236}">
                          <a16:creationId xmlns:a16="http://schemas.microsoft.com/office/drawing/2014/main" id="{3776EE42-01F3-A742-8BFF-CA94D74DFB9F}"/>
                        </a:ext>
                      </a:extLst>
                    </p:cNvPr>
                    <p:cNvSpPr/>
                    <p:nvPr/>
                  </p:nvSpPr>
                  <p:spPr bwMode="auto">
                    <a:xfrm>
                      <a:off x="3027171" y="3919907"/>
                      <a:ext cx="77642" cy="68852"/>
                    </a:xfrm>
                    <a:prstGeom prst="ellipse">
                      <a:avLst/>
                    </a:prstGeom>
                    <a:noFill/>
                    <a:ln w="28575" cap="flat" cmpd="sng" algn="ctr">
                      <a:solidFill>
                        <a:schemeClr val="bg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AU"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86" name="Oval 85">
                      <a:extLst>
                        <a:ext uri="{FF2B5EF4-FFF2-40B4-BE49-F238E27FC236}">
                          <a16:creationId xmlns:a16="http://schemas.microsoft.com/office/drawing/2014/main" id="{74A2B955-8F6B-244D-BF95-DD7CE9ACFCA7}"/>
                        </a:ext>
                      </a:extLst>
                    </p:cNvPr>
                    <p:cNvSpPr/>
                    <p:nvPr/>
                  </p:nvSpPr>
                  <p:spPr bwMode="auto">
                    <a:xfrm>
                      <a:off x="3027171" y="4038987"/>
                      <a:ext cx="77642" cy="68852"/>
                    </a:xfrm>
                    <a:prstGeom prst="ellipse">
                      <a:avLst/>
                    </a:prstGeom>
                    <a:noFill/>
                    <a:ln w="28575" cap="flat" cmpd="sng" algn="ctr">
                      <a:solidFill>
                        <a:schemeClr val="bg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AU"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87" name="Oval 86">
                      <a:extLst>
                        <a:ext uri="{FF2B5EF4-FFF2-40B4-BE49-F238E27FC236}">
                          <a16:creationId xmlns:a16="http://schemas.microsoft.com/office/drawing/2014/main" id="{370374D5-4389-504B-AED9-C29B46735A55}"/>
                        </a:ext>
                      </a:extLst>
                    </p:cNvPr>
                    <p:cNvSpPr/>
                    <p:nvPr/>
                  </p:nvSpPr>
                  <p:spPr bwMode="auto">
                    <a:xfrm>
                      <a:off x="3031070" y="4165605"/>
                      <a:ext cx="77642" cy="68852"/>
                    </a:xfrm>
                    <a:prstGeom prst="ellipse">
                      <a:avLst/>
                    </a:prstGeom>
                    <a:noFill/>
                    <a:ln w="28575" cap="flat" cmpd="sng" algn="ctr">
                      <a:solidFill>
                        <a:schemeClr val="bg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AU"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88" name="Oval 87">
                      <a:extLst>
                        <a:ext uri="{FF2B5EF4-FFF2-40B4-BE49-F238E27FC236}">
                          <a16:creationId xmlns:a16="http://schemas.microsoft.com/office/drawing/2014/main" id="{59EAF811-0929-0E4A-A3D6-385D15B0E5B3}"/>
                        </a:ext>
                      </a:extLst>
                    </p:cNvPr>
                    <p:cNvSpPr/>
                    <p:nvPr/>
                  </p:nvSpPr>
                  <p:spPr bwMode="auto">
                    <a:xfrm>
                      <a:off x="3201761" y="4038987"/>
                      <a:ext cx="77642" cy="68852"/>
                    </a:xfrm>
                    <a:prstGeom prst="ellipse">
                      <a:avLst/>
                    </a:prstGeom>
                    <a:noFill/>
                    <a:ln w="28575" cap="flat" cmpd="sng" algn="ctr">
                      <a:solidFill>
                        <a:schemeClr val="bg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AU"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cxnSp>
                  <p:nvCxnSpPr>
                    <p:cNvPr id="89" name="Straight Connector 88">
                      <a:extLst>
                        <a:ext uri="{FF2B5EF4-FFF2-40B4-BE49-F238E27FC236}">
                          <a16:creationId xmlns:a16="http://schemas.microsoft.com/office/drawing/2014/main" id="{C58C287F-C66D-F64E-BC95-70583743A192}"/>
                        </a:ext>
                      </a:extLst>
                    </p:cNvPr>
                    <p:cNvCxnSpPr>
                      <a:stCxn id="85" idx="7"/>
                      <a:endCxn id="88" idx="2"/>
                    </p:cNvCxnSpPr>
                    <p:nvPr/>
                  </p:nvCxnSpPr>
                  <p:spPr bwMode="auto">
                    <a:xfrm>
                      <a:off x="3093443" y="3929990"/>
                      <a:ext cx="108318" cy="143423"/>
                    </a:xfrm>
                    <a:prstGeom prst="line">
                      <a:avLst/>
                    </a:prstGeom>
                    <a:noFill/>
                    <a:ln w="12700" cap="flat" cmpd="sng" algn="ctr">
                      <a:solidFill>
                        <a:schemeClr val="bg2"/>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C447DDA0-5DDA-3A4A-8B1C-B4618F2B19AF}"/>
                        </a:ext>
                      </a:extLst>
                    </p:cNvPr>
                    <p:cNvCxnSpPr>
                      <a:stCxn id="86" idx="6"/>
                      <a:endCxn id="88" idx="2"/>
                    </p:cNvCxnSpPr>
                    <p:nvPr/>
                  </p:nvCxnSpPr>
                  <p:spPr bwMode="auto">
                    <a:xfrm>
                      <a:off x="3104813" y="4073413"/>
                      <a:ext cx="96948" cy="0"/>
                    </a:xfrm>
                    <a:prstGeom prst="line">
                      <a:avLst/>
                    </a:prstGeom>
                    <a:noFill/>
                    <a:ln w="12700" cap="flat" cmpd="sng" algn="ctr">
                      <a:solidFill>
                        <a:schemeClr val="bg2"/>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5059163D-BABE-0E49-BE6C-EF1754C3D7FD}"/>
                        </a:ext>
                      </a:extLst>
                    </p:cNvPr>
                    <p:cNvCxnSpPr>
                      <a:cxnSpLocks/>
                      <a:stCxn id="88" idx="2"/>
                      <a:endCxn id="87" idx="6"/>
                    </p:cNvCxnSpPr>
                    <p:nvPr/>
                  </p:nvCxnSpPr>
                  <p:spPr bwMode="auto">
                    <a:xfrm flipH="1">
                      <a:off x="3108712" y="4073413"/>
                      <a:ext cx="93049" cy="126618"/>
                    </a:xfrm>
                    <a:prstGeom prst="line">
                      <a:avLst/>
                    </a:prstGeom>
                    <a:noFill/>
                    <a:ln w="12700" cap="flat" cmpd="sng" algn="ctr">
                      <a:solidFill>
                        <a:schemeClr val="bg2"/>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C05DBAF5-2787-1F4E-9653-6BF938E5EE04}"/>
                        </a:ext>
                      </a:extLst>
                    </p:cNvPr>
                    <p:cNvCxnSpPr>
                      <a:cxnSpLocks/>
                      <a:stCxn id="84" idx="6"/>
                      <a:endCxn id="86" idx="2"/>
                    </p:cNvCxnSpPr>
                    <p:nvPr/>
                  </p:nvCxnSpPr>
                  <p:spPr bwMode="auto">
                    <a:xfrm>
                      <a:off x="2951354" y="4026652"/>
                      <a:ext cx="75817" cy="46761"/>
                    </a:xfrm>
                    <a:prstGeom prst="line">
                      <a:avLst/>
                    </a:prstGeom>
                    <a:noFill/>
                    <a:ln w="12700" cap="flat" cmpd="sng" algn="ctr">
                      <a:solidFill>
                        <a:schemeClr val="bg2"/>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F8CAF865-31A2-CC4A-B196-38D26C0A412E}"/>
                        </a:ext>
                      </a:extLst>
                    </p:cNvPr>
                    <p:cNvCxnSpPr>
                      <a:cxnSpLocks/>
                      <a:stCxn id="84" idx="6"/>
                      <a:endCxn id="85" idx="2"/>
                    </p:cNvCxnSpPr>
                    <p:nvPr/>
                  </p:nvCxnSpPr>
                  <p:spPr bwMode="auto">
                    <a:xfrm flipV="1">
                      <a:off x="2951354" y="3954333"/>
                      <a:ext cx="75817" cy="72319"/>
                    </a:xfrm>
                    <a:prstGeom prst="line">
                      <a:avLst/>
                    </a:prstGeom>
                    <a:noFill/>
                    <a:ln w="12700" cap="flat" cmpd="sng" algn="ctr">
                      <a:solidFill>
                        <a:schemeClr val="bg2"/>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9A424526-E6B9-154A-884D-CE46B112E48A}"/>
                        </a:ext>
                      </a:extLst>
                    </p:cNvPr>
                    <p:cNvCxnSpPr>
                      <a:cxnSpLocks/>
                      <a:stCxn id="84" idx="6"/>
                      <a:endCxn id="87" idx="2"/>
                    </p:cNvCxnSpPr>
                    <p:nvPr/>
                  </p:nvCxnSpPr>
                  <p:spPr bwMode="auto">
                    <a:xfrm>
                      <a:off x="2951354" y="4026652"/>
                      <a:ext cx="79716" cy="173379"/>
                    </a:xfrm>
                    <a:prstGeom prst="line">
                      <a:avLst/>
                    </a:prstGeom>
                    <a:noFill/>
                    <a:ln w="12700" cap="flat" cmpd="sng" algn="ctr">
                      <a:solidFill>
                        <a:schemeClr val="bg2"/>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EE2C09BF-1385-7945-A7C3-879DA923BA7A}"/>
                        </a:ext>
                      </a:extLst>
                    </p:cNvPr>
                    <p:cNvCxnSpPr>
                      <a:cxnSpLocks/>
                      <a:stCxn id="83" idx="6"/>
                      <a:endCxn id="87" idx="2"/>
                    </p:cNvCxnSpPr>
                    <p:nvPr/>
                  </p:nvCxnSpPr>
                  <p:spPr bwMode="auto">
                    <a:xfrm>
                      <a:off x="2951354" y="4142507"/>
                      <a:ext cx="79716" cy="57524"/>
                    </a:xfrm>
                    <a:prstGeom prst="line">
                      <a:avLst/>
                    </a:prstGeom>
                    <a:noFill/>
                    <a:ln w="12700" cap="flat" cmpd="sng" algn="ctr">
                      <a:solidFill>
                        <a:schemeClr val="bg2"/>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F13AAABE-F826-E645-B126-500556B8AAF4}"/>
                        </a:ext>
                      </a:extLst>
                    </p:cNvPr>
                    <p:cNvCxnSpPr>
                      <a:cxnSpLocks/>
                      <a:stCxn id="83" idx="6"/>
                      <a:endCxn id="86" idx="2"/>
                    </p:cNvCxnSpPr>
                    <p:nvPr/>
                  </p:nvCxnSpPr>
                  <p:spPr bwMode="auto">
                    <a:xfrm flipV="1">
                      <a:off x="2951354" y="4073413"/>
                      <a:ext cx="75817" cy="69094"/>
                    </a:xfrm>
                    <a:prstGeom prst="line">
                      <a:avLst/>
                    </a:prstGeom>
                    <a:noFill/>
                    <a:ln w="12700" cap="flat" cmpd="sng" algn="ctr">
                      <a:solidFill>
                        <a:schemeClr val="bg2"/>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83E69ABD-9F4A-1141-B969-3853E1127F19}"/>
                        </a:ext>
                      </a:extLst>
                    </p:cNvPr>
                    <p:cNvCxnSpPr>
                      <a:cxnSpLocks/>
                      <a:stCxn id="83" idx="6"/>
                      <a:endCxn id="85" idx="2"/>
                    </p:cNvCxnSpPr>
                    <p:nvPr/>
                  </p:nvCxnSpPr>
                  <p:spPr bwMode="auto">
                    <a:xfrm flipV="1">
                      <a:off x="2951354" y="3954333"/>
                      <a:ext cx="75817" cy="188174"/>
                    </a:xfrm>
                    <a:prstGeom prst="line">
                      <a:avLst/>
                    </a:prstGeom>
                    <a:noFill/>
                    <a:ln w="12700" cap="flat" cmpd="sng" algn="ctr">
                      <a:solidFill>
                        <a:schemeClr val="bg2"/>
                      </a:solidFill>
                      <a:prstDash val="solid"/>
                      <a:round/>
                      <a:headEnd type="none" w="med" len="med"/>
                      <a:tailEnd type="none" w="med" len="med"/>
                    </a:ln>
                    <a:effectLst/>
                  </p:spPr>
                </p:cxnSp>
              </p:grpSp>
            </p:grpSp>
          </p:grpSp>
          <p:sp>
            <p:nvSpPr>
              <p:cNvPr id="76" name="Oval 75">
                <a:extLst>
                  <a:ext uri="{FF2B5EF4-FFF2-40B4-BE49-F238E27FC236}">
                    <a16:creationId xmlns:a16="http://schemas.microsoft.com/office/drawing/2014/main" id="{716376A0-0EC9-3A41-AD74-1EE22A180EBD}"/>
                  </a:ext>
                </a:extLst>
              </p:cNvPr>
              <p:cNvSpPr/>
              <p:nvPr/>
            </p:nvSpPr>
            <p:spPr bwMode="auto">
              <a:xfrm>
                <a:off x="2497833" y="4271576"/>
                <a:ext cx="136785" cy="124618"/>
              </a:xfrm>
              <a:prstGeom prst="ellipse">
                <a:avLst/>
              </a:prstGeom>
              <a:solidFill>
                <a:srgbClr val="FFC000"/>
              </a:solidFill>
              <a:ln w="2857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AU"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77" name="Oval 76">
                <a:extLst>
                  <a:ext uri="{FF2B5EF4-FFF2-40B4-BE49-F238E27FC236}">
                    <a16:creationId xmlns:a16="http://schemas.microsoft.com/office/drawing/2014/main" id="{1BC86EB4-D477-7D40-86A0-F93C25C9A95A}"/>
                  </a:ext>
                </a:extLst>
              </p:cNvPr>
              <p:cNvSpPr/>
              <p:nvPr/>
            </p:nvSpPr>
            <p:spPr bwMode="auto">
              <a:xfrm>
                <a:off x="2479386" y="5345012"/>
                <a:ext cx="136785" cy="124618"/>
              </a:xfrm>
              <a:prstGeom prst="ellipse">
                <a:avLst/>
              </a:prstGeom>
              <a:solidFill>
                <a:srgbClr val="FFC000"/>
              </a:solidFill>
              <a:ln w="2857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AU"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grpSp>
        <p:sp>
          <p:nvSpPr>
            <p:cNvPr id="98" name="Can 97">
              <a:extLst>
                <a:ext uri="{FF2B5EF4-FFF2-40B4-BE49-F238E27FC236}">
                  <a16:creationId xmlns:a16="http://schemas.microsoft.com/office/drawing/2014/main" id="{259C431F-D785-9444-AB6B-38334DEEC968}"/>
                </a:ext>
              </a:extLst>
            </p:cNvPr>
            <p:cNvSpPr/>
            <p:nvPr/>
          </p:nvSpPr>
          <p:spPr>
            <a:xfrm>
              <a:off x="7916654" y="5877360"/>
              <a:ext cx="237258" cy="244448"/>
            </a:xfrm>
            <a:prstGeom prst="can">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9" name="Straight Arrow Connector 98">
              <a:extLst>
                <a:ext uri="{FF2B5EF4-FFF2-40B4-BE49-F238E27FC236}">
                  <a16:creationId xmlns:a16="http://schemas.microsoft.com/office/drawing/2014/main" id="{37C8F9D4-DFD4-1940-8BF1-CCA8077103B9}"/>
                </a:ext>
              </a:extLst>
            </p:cNvPr>
            <p:cNvCxnSpPr>
              <a:cxnSpLocks/>
              <a:endCxn id="98" idx="1"/>
            </p:cNvCxnSpPr>
            <p:nvPr/>
          </p:nvCxnSpPr>
          <p:spPr bwMode="auto">
            <a:xfrm flipH="1">
              <a:off x="8035283" y="5754823"/>
              <a:ext cx="2533" cy="122537"/>
            </a:xfrm>
            <a:prstGeom prst="straightConnector1">
              <a:avLst/>
            </a:prstGeom>
            <a:noFill/>
            <a:ln w="12700" cap="flat" cmpd="sng" algn="ctr">
              <a:solidFill>
                <a:srgbClr val="92D050"/>
              </a:solidFill>
              <a:prstDash val="solid"/>
              <a:round/>
              <a:headEnd type="triangle" w="med" len="med"/>
              <a:tailEnd type="triangle" w="med" len="med"/>
            </a:ln>
            <a:effectLst/>
          </p:spPr>
        </p:cxnSp>
        <p:sp>
          <p:nvSpPr>
            <p:cNvPr id="100" name="TextBox 99">
              <a:extLst>
                <a:ext uri="{FF2B5EF4-FFF2-40B4-BE49-F238E27FC236}">
                  <a16:creationId xmlns:a16="http://schemas.microsoft.com/office/drawing/2014/main" id="{FF962948-8BDC-8641-BDE4-A03083B598E2}"/>
                </a:ext>
              </a:extLst>
            </p:cNvPr>
            <p:cNvSpPr txBox="1"/>
            <p:nvPr/>
          </p:nvSpPr>
          <p:spPr>
            <a:xfrm>
              <a:off x="6645258" y="6410861"/>
              <a:ext cx="3039615" cy="307777"/>
            </a:xfrm>
            <a:prstGeom prst="rect">
              <a:avLst/>
            </a:prstGeom>
            <a:noFill/>
          </p:spPr>
          <p:txBody>
            <a:bodyPr wrap="none" rtlCol="0">
              <a:spAutoFit/>
            </a:bodyPr>
            <a:lstStyle/>
            <a:p>
              <a:r>
                <a:rPr lang="en-AU" sz="1400" b="1" dirty="0"/>
                <a:t>Clinical Decision Support System</a:t>
              </a:r>
            </a:p>
          </p:txBody>
        </p:sp>
        <p:cxnSp>
          <p:nvCxnSpPr>
            <p:cNvPr id="102" name="Straight Arrow Connector 101">
              <a:extLst>
                <a:ext uri="{FF2B5EF4-FFF2-40B4-BE49-F238E27FC236}">
                  <a16:creationId xmlns:a16="http://schemas.microsoft.com/office/drawing/2014/main" id="{37941832-F499-494E-8F72-5BFC3B96D582}"/>
                </a:ext>
              </a:extLst>
            </p:cNvPr>
            <p:cNvCxnSpPr>
              <a:cxnSpLocks/>
            </p:cNvCxnSpPr>
            <p:nvPr/>
          </p:nvCxnSpPr>
          <p:spPr bwMode="auto">
            <a:xfrm flipH="1" flipV="1">
              <a:off x="8259324" y="5380960"/>
              <a:ext cx="2119" cy="224864"/>
            </a:xfrm>
            <a:prstGeom prst="straightConnector1">
              <a:avLst/>
            </a:prstGeom>
            <a:noFill/>
            <a:ln w="12700" cap="flat" cmpd="sng" algn="ctr">
              <a:solidFill>
                <a:srgbClr val="92D050"/>
              </a:solidFill>
              <a:prstDash val="solid"/>
              <a:round/>
              <a:headEnd type="triangle" w="med" len="med"/>
              <a:tailEnd type="triangle" w="med" len="med"/>
            </a:ln>
            <a:effectLst/>
          </p:spPr>
        </p:cxnSp>
        <p:grpSp>
          <p:nvGrpSpPr>
            <p:cNvPr id="107" name="Group 106">
              <a:extLst>
                <a:ext uri="{FF2B5EF4-FFF2-40B4-BE49-F238E27FC236}">
                  <a16:creationId xmlns:a16="http://schemas.microsoft.com/office/drawing/2014/main" id="{1ED5B5F4-2FF8-1442-9815-3C5094EDFFED}"/>
                </a:ext>
              </a:extLst>
            </p:cNvPr>
            <p:cNvGrpSpPr/>
            <p:nvPr/>
          </p:nvGrpSpPr>
          <p:grpSpPr>
            <a:xfrm>
              <a:off x="3102960" y="4380219"/>
              <a:ext cx="2334940" cy="2279819"/>
              <a:chOff x="2270822" y="4357524"/>
              <a:chExt cx="2334940" cy="2279819"/>
            </a:xfrm>
          </p:grpSpPr>
          <p:sp>
            <p:nvSpPr>
              <p:cNvPr id="12" name="Rectangle 11">
                <a:extLst>
                  <a:ext uri="{FF2B5EF4-FFF2-40B4-BE49-F238E27FC236}">
                    <a16:creationId xmlns:a16="http://schemas.microsoft.com/office/drawing/2014/main" id="{7D998CAF-DB6A-F54F-BAF4-E2163993AB03}"/>
                  </a:ext>
                </a:extLst>
              </p:cNvPr>
              <p:cNvSpPr/>
              <p:nvPr/>
            </p:nvSpPr>
            <p:spPr bwMode="auto">
              <a:xfrm>
                <a:off x="2270822" y="4357524"/>
                <a:ext cx="2334940" cy="2279819"/>
              </a:xfrm>
              <a:prstGeom prst="rect">
                <a:avLst/>
              </a:prstGeom>
              <a:solidFill>
                <a:srgbClr val="0096FF">
                  <a:alpha val="18824"/>
                </a:srgbClr>
              </a:solidFill>
              <a:ln w="9525" cap="flat" cmpd="sng" algn="ctr">
                <a:noFill/>
                <a:prstDash val="solid"/>
                <a:round/>
                <a:headEnd type="none" w="med" len="med"/>
                <a:tailEnd type="none" w="med" len="med"/>
              </a:ln>
              <a:effectLst>
                <a:outerShdw blurRad="63500" dist="17961" dir="2700000" algn="ctr" rotWithShape="0">
                  <a:schemeClr val="tx1">
                    <a:alpha val="74998"/>
                  </a:scheme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AU"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pic>
            <p:nvPicPr>
              <p:cNvPr id="69" name="Picture 68" descr="A screenshot of a cell phone&#10;&#10;Description automatically generated">
                <a:extLst>
                  <a:ext uri="{FF2B5EF4-FFF2-40B4-BE49-F238E27FC236}">
                    <a16:creationId xmlns:a16="http://schemas.microsoft.com/office/drawing/2014/main" id="{4D4C4F62-7BE8-1A49-A778-D07A6B0CED0F}"/>
                  </a:ext>
                </a:extLst>
              </p:cNvPr>
              <p:cNvPicPr>
                <a:picLocks noChangeAspect="1"/>
              </p:cNvPicPr>
              <p:nvPr/>
            </p:nvPicPr>
            <p:blipFill rotWithShape="1">
              <a:blip r:embed="rId3"/>
              <a:srcRect l="2898" t="4607" r="1"/>
              <a:stretch/>
            </p:blipFill>
            <p:spPr>
              <a:xfrm>
                <a:off x="2371190" y="4497192"/>
                <a:ext cx="1257963" cy="1172994"/>
              </a:xfrm>
              <a:prstGeom prst="rect">
                <a:avLst/>
              </a:prstGeom>
              <a:ln>
                <a:solidFill>
                  <a:schemeClr val="tx1"/>
                </a:solidFill>
              </a:ln>
            </p:spPr>
          </p:pic>
          <p:pic>
            <p:nvPicPr>
              <p:cNvPr id="70" name="Picture 69" descr="A screenshot of a cell phone&#10;&#10;Description automatically generated">
                <a:extLst>
                  <a:ext uri="{FF2B5EF4-FFF2-40B4-BE49-F238E27FC236}">
                    <a16:creationId xmlns:a16="http://schemas.microsoft.com/office/drawing/2014/main" id="{0F213AA7-4016-4C4B-B257-2BAA4682BC8C}"/>
                  </a:ext>
                </a:extLst>
              </p:cNvPr>
              <p:cNvPicPr>
                <a:picLocks noChangeAspect="1"/>
              </p:cNvPicPr>
              <p:nvPr/>
            </p:nvPicPr>
            <p:blipFill>
              <a:blip r:embed="rId4"/>
              <a:stretch>
                <a:fillRect/>
              </a:stretch>
            </p:blipFill>
            <p:spPr>
              <a:xfrm>
                <a:off x="2603702" y="4678113"/>
                <a:ext cx="1198977" cy="1120317"/>
              </a:xfrm>
              <a:prstGeom prst="rect">
                <a:avLst/>
              </a:prstGeom>
              <a:ln>
                <a:solidFill>
                  <a:schemeClr val="tx1"/>
                </a:solidFill>
              </a:ln>
            </p:spPr>
          </p:pic>
          <p:pic>
            <p:nvPicPr>
              <p:cNvPr id="71" name="Picture 70" descr="A screenshot of a cell phone&#10;&#10;Description automatically generated">
                <a:extLst>
                  <a:ext uri="{FF2B5EF4-FFF2-40B4-BE49-F238E27FC236}">
                    <a16:creationId xmlns:a16="http://schemas.microsoft.com/office/drawing/2014/main" id="{7D16E3AA-0A46-9D41-8EA2-43A8BC25672F}"/>
                  </a:ext>
                </a:extLst>
              </p:cNvPr>
              <p:cNvPicPr>
                <a:picLocks noChangeAspect="1"/>
              </p:cNvPicPr>
              <p:nvPr/>
            </p:nvPicPr>
            <p:blipFill>
              <a:blip r:embed="rId5"/>
              <a:stretch>
                <a:fillRect/>
              </a:stretch>
            </p:blipFill>
            <p:spPr>
              <a:xfrm>
                <a:off x="3255252" y="4966296"/>
                <a:ext cx="686644" cy="1059394"/>
              </a:xfrm>
              <a:prstGeom prst="rect">
                <a:avLst/>
              </a:prstGeom>
              <a:ln>
                <a:solidFill>
                  <a:schemeClr val="tx1"/>
                </a:solidFill>
              </a:ln>
            </p:spPr>
          </p:pic>
          <p:pic>
            <p:nvPicPr>
              <p:cNvPr id="72" name="Picture 71" descr="A screenshot of a cell phone&#10;&#10;Description automatically generated">
                <a:extLst>
                  <a:ext uri="{FF2B5EF4-FFF2-40B4-BE49-F238E27FC236}">
                    <a16:creationId xmlns:a16="http://schemas.microsoft.com/office/drawing/2014/main" id="{756653C3-AF57-2C4E-93B5-21C0102D43DF}"/>
                  </a:ext>
                </a:extLst>
              </p:cNvPr>
              <p:cNvPicPr>
                <a:picLocks noChangeAspect="1"/>
              </p:cNvPicPr>
              <p:nvPr/>
            </p:nvPicPr>
            <p:blipFill>
              <a:blip r:embed="rId6"/>
              <a:stretch>
                <a:fillRect/>
              </a:stretch>
            </p:blipFill>
            <p:spPr>
              <a:xfrm>
                <a:off x="3518621" y="5265923"/>
                <a:ext cx="994605" cy="1120317"/>
              </a:xfrm>
              <a:prstGeom prst="rect">
                <a:avLst/>
              </a:prstGeom>
              <a:ln>
                <a:solidFill>
                  <a:schemeClr val="tx1"/>
                </a:solidFill>
              </a:ln>
            </p:spPr>
          </p:pic>
          <p:pic>
            <p:nvPicPr>
              <p:cNvPr id="103" name="Picture 102">
                <a:extLst>
                  <a:ext uri="{FF2B5EF4-FFF2-40B4-BE49-F238E27FC236}">
                    <a16:creationId xmlns:a16="http://schemas.microsoft.com/office/drawing/2014/main" id="{19343483-58FD-2B4A-8212-8331DE07A088}"/>
                  </a:ext>
                </a:extLst>
              </p:cNvPr>
              <p:cNvPicPr>
                <a:picLocks noChangeAspect="1"/>
              </p:cNvPicPr>
              <p:nvPr/>
            </p:nvPicPr>
            <p:blipFill>
              <a:blip r:embed="rId7"/>
              <a:stretch>
                <a:fillRect/>
              </a:stretch>
            </p:blipFill>
            <p:spPr>
              <a:xfrm>
                <a:off x="2516340" y="5933895"/>
                <a:ext cx="375601" cy="567982"/>
              </a:xfrm>
              <a:prstGeom prst="rect">
                <a:avLst/>
              </a:prstGeom>
            </p:spPr>
          </p:pic>
          <p:cxnSp>
            <p:nvCxnSpPr>
              <p:cNvPr id="104" name="Curved Connector 103">
                <a:extLst>
                  <a:ext uri="{FF2B5EF4-FFF2-40B4-BE49-F238E27FC236}">
                    <a16:creationId xmlns:a16="http://schemas.microsoft.com/office/drawing/2014/main" id="{0965F897-87F8-1548-B7F0-7973CA834DD8}"/>
                  </a:ext>
                </a:extLst>
              </p:cNvPr>
              <p:cNvCxnSpPr>
                <a:cxnSpLocks/>
              </p:cNvCxnSpPr>
              <p:nvPr/>
            </p:nvCxnSpPr>
            <p:spPr bwMode="auto">
              <a:xfrm>
                <a:off x="2891941" y="6232499"/>
                <a:ext cx="384667" cy="7889"/>
              </a:xfrm>
              <a:prstGeom prst="curvedConnector3">
                <a:avLst>
                  <a:gd name="adj1" fmla="val 50000"/>
                </a:avLst>
              </a:prstGeom>
              <a:ln w="28575">
                <a:solidFill>
                  <a:srgbClr val="FF2600"/>
                </a:solidFill>
                <a:prstDash val="dash"/>
                <a:headEnd type="none" w="med" len="med"/>
                <a:tailEnd type="triangle" w="lg" len="lg"/>
              </a:ln>
            </p:spPr>
            <p:style>
              <a:lnRef idx="1">
                <a:schemeClr val="accent2"/>
              </a:lnRef>
              <a:fillRef idx="0">
                <a:schemeClr val="accent2"/>
              </a:fillRef>
              <a:effectRef idx="0">
                <a:schemeClr val="accent2"/>
              </a:effectRef>
              <a:fontRef idx="minor">
                <a:schemeClr val="tx1"/>
              </a:fontRef>
            </p:style>
          </p:cxnSp>
        </p:grpSp>
      </p:grpSp>
      <p:sp>
        <p:nvSpPr>
          <p:cNvPr id="6" name="Footer Placeholder 5"/>
          <p:cNvSpPr>
            <a:spLocks noGrp="1"/>
          </p:cNvSpPr>
          <p:nvPr>
            <p:ph type="ftr" sz="quarter" idx="3"/>
          </p:nvPr>
        </p:nvSpPr>
        <p:spPr/>
        <p:txBody>
          <a:bodyPr/>
          <a:lstStyle/>
          <a:p>
            <a:r>
              <a:rPr lang="en-US" smtClean="0"/>
              <a:t>Trade names and trademarks are used in this report for identification only. Their usage does not constitute an official endorsement, either expressed or implied, by the National Aeronautics and Space Administration.</a:t>
            </a:r>
            <a:endParaRPr lang="en-US" dirty="0"/>
          </a:p>
        </p:txBody>
      </p:sp>
    </p:spTree>
    <p:extLst>
      <p:ext uri="{BB962C8B-B14F-4D97-AF65-F5344CB8AC3E}">
        <p14:creationId xmlns:p14="http://schemas.microsoft.com/office/powerpoint/2010/main" val="22026753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Novel uses of on-board resources</a:t>
            </a:r>
            <a:endParaRPr lang="en-US" dirty="0"/>
          </a:p>
        </p:txBody>
      </p:sp>
      <p:sp>
        <p:nvSpPr>
          <p:cNvPr id="3" name="Text Placeholder 2"/>
          <p:cNvSpPr>
            <a:spLocks noGrp="1"/>
          </p:cNvSpPr>
          <p:nvPr>
            <p:ph type="body" idx="1"/>
          </p:nvPr>
        </p:nvSpPr>
        <p:spPr/>
        <p:txBody>
          <a:bodyPr/>
          <a:lstStyle/>
          <a:p>
            <a:endParaRPr lang="en-US"/>
          </a:p>
        </p:txBody>
      </p:sp>
      <p:sp>
        <p:nvSpPr>
          <p:cNvPr id="5" name="Footer Placeholder 4"/>
          <p:cNvSpPr>
            <a:spLocks noGrp="1"/>
          </p:cNvSpPr>
          <p:nvPr>
            <p:ph type="ftr" sz="quarter" idx="3"/>
          </p:nvPr>
        </p:nvSpPr>
        <p:spPr/>
        <p:txBody>
          <a:bodyPr/>
          <a:lstStyle/>
          <a:p>
            <a:r>
              <a:rPr lang="en-US" smtClean="0"/>
              <a:t>Trade names and trademarks are used in this report for identification only. Their usage does not constitute an official endorsement, either expressed or implied, by the National Aeronautics and Space Administration.</a:t>
            </a:r>
            <a:endParaRPr lang="en-US" dirty="0"/>
          </a:p>
        </p:txBody>
      </p:sp>
    </p:spTree>
    <p:extLst>
      <p:ext uri="{BB962C8B-B14F-4D97-AF65-F5344CB8AC3E}">
        <p14:creationId xmlns:p14="http://schemas.microsoft.com/office/powerpoint/2010/main" val="20755501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4294967295"/>
          </p:nvPr>
        </p:nvSpPr>
        <p:spPr>
          <a:xfrm>
            <a:off x="600364" y="1133397"/>
            <a:ext cx="10954327" cy="5419803"/>
          </a:xfrm>
          <a:prstGeom prst="rect">
            <a:avLst/>
          </a:prstGeom>
        </p:spPr>
        <p:txBody>
          <a:bodyPr/>
          <a:lstStyle/>
          <a:p>
            <a:pPr eaLnBrk="1" hangingPunct="1">
              <a:lnSpc>
                <a:spcPct val="107000"/>
              </a:lnSpc>
              <a:spcBef>
                <a:spcPts val="0"/>
              </a:spcBef>
            </a:pPr>
            <a:r>
              <a:rPr lang="en-US" dirty="0" smtClean="0"/>
              <a:t>Developed </a:t>
            </a:r>
            <a:r>
              <a:rPr lang="en-US" dirty="0"/>
              <a:t>and delivered a compact water purification system producing </a:t>
            </a:r>
            <a:r>
              <a:rPr lang="en-US" dirty="0" smtClean="0"/>
              <a:t>sterile </a:t>
            </a:r>
            <a:r>
              <a:rPr lang="en-US" dirty="0"/>
              <a:t>w</a:t>
            </a:r>
            <a:r>
              <a:rPr lang="en-US" dirty="0" smtClean="0"/>
              <a:t>ater </a:t>
            </a:r>
            <a:r>
              <a:rPr lang="en-US" dirty="0"/>
              <a:t>for </a:t>
            </a:r>
            <a:r>
              <a:rPr lang="en-US" dirty="0" smtClean="0"/>
              <a:t>injection </a:t>
            </a:r>
            <a:r>
              <a:rPr lang="en-US" dirty="0"/>
              <a:t>from </a:t>
            </a:r>
            <a:r>
              <a:rPr lang="en-US" dirty="0" smtClean="0"/>
              <a:t>potable water on-board ISS</a:t>
            </a:r>
          </a:p>
          <a:p>
            <a:pPr eaLnBrk="1" hangingPunct="1">
              <a:lnSpc>
                <a:spcPct val="107000"/>
              </a:lnSpc>
              <a:spcBef>
                <a:spcPts val="0"/>
              </a:spcBef>
            </a:pPr>
            <a:r>
              <a:rPr lang="en-US" sz="1800" b="0" dirty="0" smtClean="0">
                <a:solidFill>
                  <a:prstClr val="black"/>
                </a:solidFill>
                <a:ea typeface="+mn-ea"/>
                <a:cs typeface="+mn-cs"/>
              </a:rPr>
              <a:t>Needs:</a:t>
            </a:r>
            <a:endParaRPr lang="en-US" sz="1800" b="0" dirty="0">
              <a:solidFill>
                <a:prstClr val="black"/>
              </a:solidFill>
              <a:ea typeface="+mn-ea"/>
              <a:cs typeface="+mn-cs"/>
            </a:endParaRPr>
          </a:p>
          <a:p>
            <a:pPr lvl="1" eaLnBrk="1" hangingPunct="1">
              <a:lnSpc>
                <a:spcPct val="107000"/>
              </a:lnSpc>
              <a:spcBef>
                <a:spcPts val="0"/>
              </a:spcBef>
            </a:pPr>
            <a:r>
              <a:rPr lang="en-US" dirty="0" smtClean="0">
                <a:solidFill>
                  <a:prstClr val="black"/>
                </a:solidFill>
                <a:ea typeface="+mn-ea"/>
                <a:cs typeface="+mn-cs"/>
              </a:rPr>
              <a:t>Produce </a:t>
            </a:r>
            <a:r>
              <a:rPr lang="en-US" dirty="0">
                <a:solidFill>
                  <a:prstClr val="black"/>
                </a:solidFill>
                <a:ea typeface="+mn-ea"/>
                <a:cs typeface="+mn-cs"/>
              </a:rPr>
              <a:t>sterile water </a:t>
            </a:r>
            <a:r>
              <a:rPr lang="en-US" dirty="0" smtClean="0">
                <a:solidFill>
                  <a:prstClr val="black"/>
                </a:solidFill>
                <a:ea typeface="+mn-ea"/>
                <a:cs typeface="+mn-cs"/>
              </a:rPr>
              <a:t>in sufficient quantities as needed for medical operations</a:t>
            </a:r>
          </a:p>
          <a:p>
            <a:pPr lvl="1" eaLnBrk="1" hangingPunct="1">
              <a:lnSpc>
                <a:spcPct val="107000"/>
              </a:lnSpc>
              <a:spcBef>
                <a:spcPts val="0"/>
              </a:spcBef>
            </a:pPr>
            <a:r>
              <a:rPr lang="en-US" sz="1800" b="0" dirty="0" smtClean="0">
                <a:solidFill>
                  <a:prstClr val="black"/>
                </a:solidFill>
                <a:ea typeface="+mn-ea"/>
                <a:cs typeface="+mn-cs"/>
              </a:rPr>
              <a:t>Mass </a:t>
            </a:r>
            <a:r>
              <a:rPr lang="en-US" sz="1800" b="0" dirty="0">
                <a:solidFill>
                  <a:prstClr val="black"/>
                </a:solidFill>
                <a:ea typeface="+mn-ea"/>
                <a:cs typeface="+mn-cs"/>
              </a:rPr>
              <a:t>limitations </a:t>
            </a:r>
            <a:r>
              <a:rPr lang="en-US" sz="1800" b="0" dirty="0" smtClean="0">
                <a:solidFill>
                  <a:prstClr val="black"/>
                </a:solidFill>
                <a:ea typeface="+mn-ea"/>
                <a:cs typeface="+mn-cs"/>
              </a:rPr>
              <a:t>and access to refrigeration limit the </a:t>
            </a:r>
            <a:r>
              <a:rPr lang="en-US" sz="1800" b="0" dirty="0">
                <a:solidFill>
                  <a:prstClr val="black"/>
                </a:solidFill>
                <a:ea typeface="+mn-ea"/>
                <a:cs typeface="+mn-cs"/>
              </a:rPr>
              <a:t>type and volume of </a:t>
            </a:r>
            <a:r>
              <a:rPr lang="en-US" sz="1800" b="0" dirty="0" smtClean="0">
                <a:solidFill>
                  <a:prstClr val="black"/>
                </a:solidFill>
                <a:ea typeface="+mn-ea"/>
                <a:cs typeface="+mn-cs"/>
              </a:rPr>
              <a:t>IV fluids </a:t>
            </a:r>
            <a:r>
              <a:rPr lang="en-US" sz="1800" b="0" dirty="0">
                <a:solidFill>
                  <a:prstClr val="black"/>
                </a:solidFill>
                <a:ea typeface="+mn-ea"/>
                <a:cs typeface="+mn-cs"/>
              </a:rPr>
              <a:t>that can be carried aboard </a:t>
            </a:r>
            <a:r>
              <a:rPr lang="en-US" dirty="0" smtClean="0">
                <a:solidFill>
                  <a:prstClr val="black"/>
                </a:solidFill>
                <a:ea typeface="+mn-ea"/>
                <a:cs typeface="+mn-cs"/>
              </a:rPr>
              <a:t>a </a:t>
            </a:r>
            <a:r>
              <a:rPr lang="en-US" sz="1800" b="0" dirty="0" smtClean="0">
                <a:solidFill>
                  <a:prstClr val="black"/>
                </a:solidFill>
                <a:ea typeface="+mn-ea"/>
                <a:cs typeface="+mn-cs"/>
              </a:rPr>
              <a:t>spacecraft</a:t>
            </a:r>
            <a:endParaRPr lang="en-US" dirty="0" smtClean="0">
              <a:solidFill>
                <a:prstClr val="black"/>
              </a:solidFill>
              <a:ea typeface="+mn-ea"/>
              <a:cs typeface="+mn-cs"/>
            </a:endParaRPr>
          </a:p>
          <a:p>
            <a:pPr lvl="1" eaLnBrk="1" hangingPunct="1">
              <a:lnSpc>
                <a:spcPct val="107000"/>
              </a:lnSpc>
              <a:spcBef>
                <a:spcPts val="0"/>
              </a:spcBef>
            </a:pPr>
            <a:r>
              <a:rPr lang="en-US" sz="1800" b="0" dirty="0" smtClean="0">
                <a:solidFill>
                  <a:prstClr val="black"/>
                </a:solidFill>
                <a:ea typeface="+mn-ea"/>
                <a:cs typeface="+mn-cs"/>
              </a:rPr>
              <a:t>Solution </a:t>
            </a:r>
            <a:r>
              <a:rPr lang="en-US" sz="1800" b="0" dirty="0">
                <a:solidFill>
                  <a:prstClr val="black"/>
                </a:solidFill>
                <a:ea typeface="+mn-ea"/>
                <a:cs typeface="+mn-cs"/>
              </a:rPr>
              <a:t>must require significantly less volume and mass than flying IV </a:t>
            </a:r>
            <a:r>
              <a:rPr lang="en-US" sz="1800" b="0" dirty="0" smtClean="0">
                <a:solidFill>
                  <a:prstClr val="black"/>
                </a:solidFill>
                <a:ea typeface="+mn-ea"/>
                <a:cs typeface="+mn-cs"/>
              </a:rPr>
              <a:t>fluids from Earth</a:t>
            </a:r>
            <a:endParaRPr lang="en-US" sz="1800" b="0" dirty="0">
              <a:solidFill>
                <a:prstClr val="black"/>
              </a:solidFill>
              <a:ea typeface="+mn-ea"/>
              <a:cs typeface="+mn-cs"/>
            </a:endParaRPr>
          </a:p>
          <a:p>
            <a:pPr fontAlgn="auto">
              <a:spcBef>
                <a:spcPts val="0"/>
              </a:spcBef>
              <a:spcAft>
                <a:spcPts val="0"/>
              </a:spcAft>
            </a:pPr>
            <a:r>
              <a:rPr lang="en-US" b="0" dirty="0" smtClean="0">
                <a:solidFill>
                  <a:prstClr val="black"/>
                </a:solidFill>
                <a:ea typeface="+mn-ea"/>
                <a:cs typeface="+mn-cs"/>
              </a:rPr>
              <a:t>ISS </a:t>
            </a:r>
            <a:r>
              <a:rPr lang="en-US" b="0" dirty="0">
                <a:solidFill>
                  <a:prstClr val="black"/>
                </a:solidFill>
                <a:ea typeface="+mn-ea"/>
                <a:cs typeface="+mn-cs"/>
              </a:rPr>
              <a:t>Tech Demonstration—Expedition </a:t>
            </a:r>
            <a:r>
              <a:rPr lang="en-US" b="0" dirty="0" smtClean="0">
                <a:solidFill>
                  <a:prstClr val="black"/>
                </a:solidFill>
                <a:ea typeface="+mn-ea"/>
                <a:cs typeface="+mn-cs"/>
              </a:rPr>
              <a:t>23</a:t>
            </a:r>
          </a:p>
          <a:p>
            <a:pPr lvl="1" defTabSz="914400" eaLnBrk="1" fontAlgn="auto" hangingPunct="1">
              <a:spcBef>
                <a:spcPts val="0"/>
              </a:spcBef>
              <a:spcAft>
                <a:spcPts val="0"/>
              </a:spcAft>
            </a:pPr>
            <a:r>
              <a:rPr lang="en-US" b="0" dirty="0" smtClean="0">
                <a:solidFill>
                  <a:prstClr val="black"/>
                </a:solidFill>
                <a:ea typeface="+mn-ea"/>
                <a:cs typeface="+mn-cs"/>
              </a:rPr>
              <a:t>Utilizing </a:t>
            </a:r>
            <a:r>
              <a:rPr lang="en-US" b="0" dirty="0">
                <a:solidFill>
                  <a:prstClr val="black"/>
                </a:solidFill>
                <a:ea typeface="+mn-ea"/>
                <a:cs typeface="+mn-cs"/>
              </a:rPr>
              <a:t>in situ potable water, </a:t>
            </a:r>
            <a:r>
              <a:rPr lang="en-US" b="0" dirty="0" smtClean="0">
                <a:solidFill>
                  <a:prstClr val="black"/>
                </a:solidFill>
                <a:ea typeface="+mn-ea"/>
                <a:cs typeface="+mn-cs"/>
              </a:rPr>
              <a:t>demonstrated:</a:t>
            </a:r>
          </a:p>
          <a:p>
            <a:pPr lvl="2" defTabSz="914400" eaLnBrk="1" fontAlgn="auto" hangingPunct="1">
              <a:spcBef>
                <a:spcPts val="0"/>
              </a:spcBef>
              <a:spcAft>
                <a:spcPts val="0"/>
              </a:spcAft>
            </a:pPr>
            <a:r>
              <a:rPr lang="en-US" sz="1800" b="0" dirty="0" smtClean="0">
                <a:solidFill>
                  <a:prstClr val="black"/>
                </a:solidFill>
                <a:ea typeface="+mn-ea"/>
                <a:cs typeface="+mn-cs"/>
              </a:rPr>
              <a:t>Purification and bubble removal</a:t>
            </a:r>
          </a:p>
          <a:p>
            <a:pPr lvl="2" defTabSz="914400" eaLnBrk="1" fontAlgn="auto" hangingPunct="1">
              <a:spcBef>
                <a:spcPts val="0"/>
              </a:spcBef>
              <a:spcAft>
                <a:spcPts val="0"/>
              </a:spcAft>
            </a:pPr>
            <a:r>
              <a:rPr lang="en-US" sz="1800" b="0" dirty="0" smtClean="0">
                <a:solidFill>
                  <a:prstClr val="black"/>
                </a:solidFill>
                <a:ea typeface="+mn-ea"/>
                <a:cs typeface="+mn-cs"/>
              </a:rPr>
              <a:t>Sterilization</a:t>
            </a:r>
            <a:endParaRPr lang="en-US" sz="1800" dirty="0" smtClean="0">
              <a:solidFill>
                <a:prstClr val="black"/>
              </a:solidFill>
              <a:ea typeface="+mn-ea"/>
              <a:cs typeface="+mn-cs"/>
            </a:endParaRPr>
          </a:p>
          <a:p>
            <a:pPr lvl="2" defTabSz="914400" eaLnBrk="1" fontAlgn="auto" hangingPunct="1">
              <a:spcBef>
                <a:spcPts val="0"/>
              </a:spcBef>
              <a:spcAft>
                <a:spcPts val="0"/>
              </a:spcAft>
            </a:pPr>
            <a:r>
              <a:rPr lang="en-US" sz="1800" b="0" dirty="0" smtClean="0">
                <a:solidFill>
                  <a:prstClr val="black"/>
                </a:solidFill>
                <a:ea typeface="+mn-ea"/>
                <a:cs typeface="+mn-cs"/>
              </a:rPr>
              <a:t>Microgravity mixing</a:t>
            </a:r>
          </a:p>
          <a:p>
            <a:pPr lvl="2" defTabSz="914400" eaLnBrk="1" fontAlgn="auto" hangingPunct="1">
              <a:spcBef>
                <a:spcPts val="0"/>
              </a:spcBef>
              <a:spcAft>
                <a:spcPts val="0"/>
              </a:spcAft>
            </a:pPr>
            <a:r>
              <a:rPr lang="en-US" dirty="0" smtClean="0">
                <a:solidFill>
                  <a:prstClr val="black"/>
                </a:solidFill>
                <a:ea typeface="+mn-ea"/>
                <a:cs typeface="+mn-cs"/>
              </a:rPr>
              <a:t>C</a:t>
            </a:r>
            <a:r>
              <a:rPr lang="en-US" sz="1800" b="0" dirty="0" smtClean="0">
                <a:solidFill>
                  <a:prstClr val="black"/>
                </a:solidFill>
                <a:ea typeface="+mn-ea"/>
                <a:cs typeface="+mn-cs"/>
              </a:rPr>
              <a:t>ompliance with medical standards</a:t>
            </a:r>
          </a:p>
          <a:p>
            <a:pPr fontAlgn="auto">
              <a:spcBef>
                <a:spcPts val="0"/>
              </a:spcBef>
              <a:spcAft>
                <a:spcPts val="0"/>
              </a:spcAft>
            </a:pPr>
            <a:r>
              <a:rPr lang="en-US" dirty="0" smtClean="0">
                <a:solidFill>
                  <a:prstClr val="black"/>
                </a:solidFill>
                <a:ea typeface="+mn-ea"/>
                <a:cs typeface="+mn-cs"/>
              </a:rPr>
              <a:t>Work beginning now to:</a:t>
            </a:r>
          </a:p>
          <a:p>
            <a:pPr lvl="1" fontAlgn="auto">
              <a:spcBef>
                <a:spcPts val="0"/>
              </a:spcBef>
              <a:spcAft>
                <a:spcPts val="0"/>
              </a:spcAft>
            </a:pPr>
            <a:r>
              <a:rPr lang="en-US" dirty="0">
                <a:solidFill>
                  <a:prstClr val="black"/>
                </a:solidFill>
                <a:ea typeface="+mn-ea"/>
                <a:cs typeface="+mn-cs"/>
              </a:rPr>
              <a:t>M</a:t>
            </a:r>
            <a:r>
              <a:rPr lang="en-US" dirty="0" smtClean="0">
                <a:solidFill>
                  <a:prstClr val="black"/>
                </a:solidFill>
                <a:ea typeface="+mn-ea"/>
                <a:cs typeface="+mn-cs"/>
              </a:rPr>
              <a:t>iniaturize capability</a:t>
            </a:r>
          </a:p>
          <a:p>
            <a:pPr lvl="1" fontAlgn="auto">
              <a:spcBef>
                <a:spcPts val="0"/>
              </a:spcBef>
              <a:spcAft>
                <a:spcPts val="0"/>
              </a:spcAft>
            </a:pPr>
            <a:r>
              <a:rPr lang="en-US" dirty="0" smtClean="0">
                <a:solidFill>
                  <a:prstClr val="black"/>
                </a:solidFill>
                <a:ea typeface="+mn-ea"/>
                <a:cs typeface="+mn-cs"/>
              </a:rPr>
              <a:t>Integrate with life support systems</a:t>
            </a:r>
          </a:p>
          <a:p>
            <a:pPr lvl="1" fontAlgn="auto">
              <a:spcBef>
                <a:spcPts val="0"/>
              </a:spcBef>
              <a:spcAft>
                <a:spcPts val="0"/>
              </a:spcAft>
            </a:pPr>
            <a:endParaRPr lang="en-US" dirty="0">
              <a:solidFill>
                <a:prstClr val="black"/>
              </a:solidFill>
            </a:endParaRPr>
          </a:p>
          <a:p>
            <a:pPr marL="0" indent="0">
              <a:spcBef>
                <a:spcPts val="0"/>
              </a:spcBef>
              <a:buNone/>
            </a:pPr>
            <a:r>
              <a:rPr lang="en-US" sz="1400" dirty="0">
                <a:solidFill>
                  <a:prstClr val="black"/>
                </a:solidFill>
              </a:rPr>
              <a:t>	</a:t>
            </a:r>
          </a:p>
          <a:p>
            <a:pPr marL="0" indent="0">
              <a:spcBef>
                <a:spcPts val="0"/>
              </a:spcBef>
              <a:buNone/>
            </a:pPr>
            <a:endParaRPr lang="en-US" sz="1400" dirty="0">
              <a:solidFill>
                <a:prstClr val="black"/>
              </a:solidFill>
            </a:endParaRPr>
          </a:p>
          <a:p>
            <a:pPr marL="0" indent="0">
              <a:spcBef>
                <a:spcPts val="0"/>
              </a:spcBef>
              <a:buNone/>
            </a:pPr>
            <a:endParaRPr lang="en-US" sz="1400" dirty="0">
              <a:solidFill>
                <a:prstClr val="black"/>
              </a:solidFill>
            </a:endParaRPr>
          </a:p>
          <a:p>
            <a:pPr marL="0" indent="0">
              <a:spcBef>
                <a:spcPts val="0"/>
              </a:spcBef>
              <a:buNone/>
            </a:pPr>
            <a:endParaRPr lang="en-US" sz="1400" dirty="0">
              <a:solidFill>
                <a:prstClr val="black"/>
              </a:solidFill>
            </a:endParaRPr>
          </a:p>
          <a:p>
            <a:pPr marL="0" indent="0">
              <a:spcBef>
                <a:spcPts val="0"/>
              </a:spcBef>
              <a:buNone/>
            </a:pPr>
            <a:endParaRPr lang="en-US" sz="1400" dirty="0">
              <a:solidFill>
                <a:prstClr val="black"/>
              </a:solidFill>
            </a:endParaRPr>
          </a:p>
          <a:p>
            <a:pPr marL="0" indent="0">
              <a:spcBef>
                <a:spcPts val="0"/>
              </a:spcBef>
              <a:buNone/>
            </a:pPr>
            <a:r>
              <a:rPr lang="en-US" sz="1400" dirty="0">
                <a:solidFill>
                  <a:prstClr val="black"/>
                </a:solidFill>
              </a:rPr>
              <a:t>          </a:t>
            </a:r>
            <a:endParaRPr lang="en-US" dirty="0"/>
          </a:p>
        </p:txBody>
      </p:sp>
      <p:sp>
        <p:nvSpPr>
          <p:cNvPr id="6" name="Title 1"/>
          <p:cNvSpPr txBox="1">
            <a:spLocks/>
          </p:cNvSpPr>
          <p:nvPr/>
        </p:nvSpPr>
        <p:spPr bwMode="auto">
          <a:xfrm>
            <a:off x="2486025" y="76201"/>
            <a:ext cx="7219950" cy="715963"/>
          </a:xfrm>
          <a:prstGeom prst="rect">
            <a:avLst/>
          </a:prstGeom>
          <a:noFill/>
          <a:ln w="9525">
            <a:noFill/>
            <a:miter lim="800000"/>
            <a:headEnd/>
            <a:tailEnd/>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b="1" kern="1200">
                <a:solidFill>
                  <a:schemeClr val="tx1"/>
                </a:solidFill>
                <a:latin typeface="Arial" pitchFamily="34" charset="0"/>
                <a:ea typeface="+mj-ea"/>
                <a:cs typeface="Arial" pitchFamily="34" charset="0"/>
              </a:defRPr>
            </a:lvl1pPr>
            <a:lvl2pPr algn="ctr" rtl="0" eaLnBrk="0" fontAlgn="base" hangingPunct="0">
              <a:spcBef>
                <a:spcPct val="0"/>
              </a:spcBef>
              <a:spcAft>
                <a:spcPct val="0"/>
              </a:spcAft>
              <a:defRPr b="1">
                <a:solidFill>
                  <a:schemeClr val="tx1"/>
                </a:solidFill>
                <a:latin typeface="Arial" pitchFamily="34" charset="0"/>
                <a:cs typeface="Arial" pitchFamily="34" charset="0"/>
              </a:defRPr>
            </a:lvl2pPr>
            <a:lvl3pPr algn="ctr" rtl="0" eaLnBrk="0" fontAlgn="base" hangingPunct="0">
              <a:spcBef>
                <a:spcPct val="0"/>
              </a:spcBef>
              <a:spcAft>
                <a:spcPct val="0"/>
              </a:spcAft>
              <a:defRPr b="1">
                <a:solidFill>
                  <a:schemeClr val="tx1"/>
                </a:solidFill>
                <a:latin typeface="Arial" pitchFamily="34" charset="0"/>
                <a:cs typeface="Arial" pitchFamily="34" charset="0"/>
              </a:defRPr>
            </a:lvl3pPr>
            <a:lvl4pPr algn="ctr" rtl="0" eaLnBrk="0" fontAlgn="base" hangingPunct="0">
              <a:spcBef>
                <a:spcPct val="0"/>
              </a:spcBef>
              <a:spcAft>
                <a:spcPct val="0"/>
              </a:spcAft>
              <a:defRPr b="1">
                <a:solidFill>
                  <a:schemeClr val="tx1"/>
                </a:solidFill>
                <a:latin typeface="Arial" pitchFamily="34" charset="0"/>
                <a:cs typeface="Arial" pitchFamily="34" charset="0"/>
              </a:defRPr>
            </a:lvl4pPr>
            <a:lvl5pPr algn="ctr" rtl="0" eaLnBrk="0" fontAlgn="base" hangingPunct="0">
              <a:spcBef>
                <a:spcPct val="0"/>
              </a:spcBef>
              <a:spcAft>
                <a:spcPct val="0"/>
              </a:spcAft>
              <a:defRPr b="1">
                <a:solidFill>
                  <a:schemeClr val="tx1"/>
                </a:solidFill>
                <a:latin typeface="Arial" pitchFamily="34" charset="0"/>
                <a:cs typeface="Arial" pitchFamily="34" charset="0"/>
              </a:defRPr>
            </a:lvl5pPr>
            <a:lvl6pPr marL="457200" algn="ctr" rtl="0" fontAlgn="base">
              <a:spcBef>
                <a:spcPct val="0"/>
              </a:spcBef>
              <a:spcAft>
                <a:spcPct val="0"/>
              </a:spcAft>
              <a:defRPr b="1">
                <a:solidFill>
                  <a:schemeClr val="tx1"/>
                </a:solidFill>
                <a:latin typeface="Arial" pitchFamily="34" charset="0"/>
                <a:cs typeface="Arial" pitchFamily="34" charset="0"/>
              </a:defRPr>
            </a:lvl6pPr>
            <a:lvl7pPr marL="914400" algn="ctr" rtl="0" fontAlgn="base">
              <a:spcBef>
                <a:spcPct val="0"/>
              </a:spcBef>
              <a:spcAft>
                <a:spcPct val="0"/>
              </a:spcAft>
              <a:defRPr b="1">
                <a:solidFill>
                  <a:schemeClr val="tx1"/>
                </a:solidFill>
                <a:latin typeface="Arial" pitchFamily="34" charset="0"/>
                <a:cs typeface="Arial" pitchFamily="34" charset="0"/>
              </a:defRPr>
            </a:lvl7pPr>
            <a:lvl8pPr marL="1371600" algn="ctr" rtl="0" fontAlgn="base">
              <a:spcBef>
                <a:spcPct val="0"/>
              </a:spcBef>
              <a:spcAft>
                <a:spcPct val="0"/>
              </a:spcAft>
              <a:defRPr b="1">
                <a:solidFill>
                  <a:schemeClr val="tx1"/>
                </a:solidFill>
                <a:latin typeface="Arial" pitchFamily="34" charset="0"/>
                <a:cs typeface="Arial" pitchFamily="34" charset="0"/>
              </a:defRPr>
            </a:lvl8pPr>
            <a:lvl9pPr marL="1828800" algn="ctr" rtl="0" fontAlgn="base">
              <a:spcBef>
                <a:spcPct val="0"/>
              </a:spcBef>
              <a:spcAft>
                <a:spcPct val="0"/>
              </a:spcAft>
              <a:defRPr b="1">
                <a:solidFill>
                  <a:schemeClr val="tx1"/>
                </a:solidFill>
                <a:latin typeface="Arial" pitchFamily="34" charset="0"/>
                <a:cs typeface="Arial" pitchFamily="34" charset="0"/>
              </a:defRPr>
            </a:lvl9pPr>
          </a:lstStyle>
          <a:p>
            <a:r>
              <a:rPr lang="en-US" sz="2400" dirty="0">
                <a:solidFill>
                  <a:prstClr val="black"/>
                </a:solidFill>
              </a:rPr>
              <a:t>ExMC/GRC Projects ELA Portfolio</a:t>
            </a:r>
          </a:p>
        </p:txBody>
      </p:sp>
      <p:sp>
        <p:nvSpPr>
          <p:cNvPr id="18" name="Rectangle 17"/>
          <p:cNvSpPr/>
          <p:nvPr/>
        </p:nvSpPr>
        <p:spPr>
          <a:xfrm>
            <a:off x="299885" y="172572"/>
            <a:ext cx="7224926" cy="523220"/>
          </a:xfrm>
          <a:prstGeom prst="rect">
            <a:avLst/>
          </a:prstGeom>
        </p:spPr>
        <p:txBody>
          <a:bodyPr wrap="square">
            <a:spAutoFit/>
          </a:bodyPr>
          <a:lstStyle/>
          <a:p>
            <a:r>
              <a:rPr lang="en-US" sz="2800" b="1" dirty="0" smtClean="0">
                <a:solidFill>
                  <a:prstClr val="white"/>
                </a:solidFill>
                <a:latin typeface="Calibri"/>
              </a:rPr>
              <a:t>Intravenous </a:t>
            </a:r>
            <a:r>
              <a:rPr lang="en-US" sz="2800" b="1" dirty="0">
                <a:solidFill>
                  <a:prstClr val="white"/>
                </a:solidFill>
                <a:latin typeface="Calibri"/>
              </a:rPr>
              <a:t>Fluid Generation (IVGEN)</a:t>
            </a:r>
            <a:endParaRPr lang="en-US" sz="2800" dirty="0">
              <a:solidFill>
                <a:prstClr val="white"/>
              </a:solidFill>
              <a:latin typeface="Calibri"/>
            </a:endParaRPr>
          </a:p>
        </p:txBody>
      </p:sp>
      <p:pic>
        <p:nvPicPr>
          <p:cNvPr id="24"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87604" y="4160960"/>
            <a:ext cx="2646391" cy="2027115"/>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1A7A4888-3C6F-724B-890D-FDC86D1F8F02}"/>
              </a:ext>
            </a:extLst>
          </p:cNvPr>
          <p:cNvPicPr>
            <a:picLocks noChangeAspect="1"/>
          </p:cNvPicPr>
          <p:nvPr/>
        </p:nvPicPr>
        <p:blipFill>
          <a:blip r:embed="rId3"/>
          <a:stretch>
            <a:fillRect/>
          </a:stretch>
        </p:blipFill>
        <p:spPr>
          <a:xfrm>
            <a:off x="5422472" y="4187576"/>
            <a:ext cx="3079360" cy="2102394"/>
          </a:xfrm>
          <a:prstGeom prst="rect">
            <a:avLst/>
          </a:prstGeom>
        </p:spPr>
      </p:pic>
      <p:sp>
        <p:nvSpPr>
          <p:cNvPr id="2" name="Footer Placeholder 1"/>
          <p:cNvSpPr>
            <a:spLocks noGrp="1"/>
          </p:cNvSpPr>
          <p:nvPr>
            <p:ph type="ftr" sz="quarter" idx="3"/>
          </p:nvPr>
        </p:nvSpPr>
        <p:spPr/>
        <p:txBody>
          <a:bodyPr/>
          <a:lstStyle/>
          <a:p>
            <a:r>
              <a:rPr lang="en-US" smtClean="0"/>
              <a:t>Trade names and trademarks are used in this report for identification only. Their usage does not constitute an official endorsement, either expressed or implied, by the National Aeronautics and Space Administration.</a:t>
            </a:r>
            <a:endParaRPr lang="en-US" dirty="0"/>
          </a:p>
        </p:txBody>
      </p:sp>
    </p:spTree>
    <p:extLst>
      <p:ext uri="{BB962C8B-B14F-4D97-AF65-F5344CB8AC3E}">
        <p14:creationId xmlns:p14="http://schemas.microsoft.com/office/powerpoint/2010/main" val="315506850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dirty="0" smtClean="0"/>
              <a:t>The NASA Human Research Program has been working on autonomous medical capabilities for a decade</a:t>
            </a:r>
          </a:p>
          <a:p>
            <a:pPr marL="0" indent="0">
              <a:buNone/>
            </a:pPr>
            <a:endParaRPr lang="en-US" dirty="0" smtClean="0"/>
          </a:p>
          <a:p>
            <a:r>
              <a:rPr lang="en-US" dirty="0" smtClean="0"/>
              <a:t>Many necessary steps in order to gain acceptance and buy-in from all stakeholders:</a:t>
            </a:r>
          </a:p>
          <a:p>
            <a:pPr lvl="1"/>
            <a:r>
              <a:rPr lang="en-US" dirty="0"/>
              <a:t>G</a:t>
            </a:r>
            <a:r>
              <a:rPr lang="en-US" dirty="0" smtClean="0"/>
              <a:t>round development and testing </a:t>
            </a:r>
          </a:p>
          <a:p>
            <a:pPr lvl="1"/>
            <a:r>
              <a:rPr lang="en-US" dirty="0" smtClean="0"/>
              <a:t>Creation of new approaches to medical protocols and procedures </a:t>
            </a:r>
          </a:p>
          <a:p>
            <a:pPr lvl="1"/>
            <a:r>
              <a:rPr lang="en-US" dirty="0" smtClean="0"/>
              <a:t>Deployment into analog environments </a:t>
            </a:r>
          </a:p>
          <a:p>
            <a:pPr lvl="1"/>
            <a:r>
              <a:rPr lang="en-US" dirty="0" smtClean="0"/>
              <a:t>Technology demonstrations on ISS, in lunar orbit, and on the lunar surface</a:t>
            </a:r>
          </a:p>
          <a:p>
            <a:pPr lvl="1"/>
            <a:r>
              <a:rPr lang="en-US" dirty="0" smtClean="0"/>
              <a:t>Transition to operations</a:t>
            </a:r>
          </a:p>
          <a:p>
            <a:pPr lvl="1"/>
            <a:endParaRPr lang="en-US" dirty="0" smtClean="0"/>
          </a:p>
          <a:p>
            <a:r>
              <a:rPr lang="en-US" dirty="0" smtClean="0"/>
              <a:t>Increased effort now to integrate these progressively Earth independent capabilities into future medical and vehicle systems for the Moon and Mars</a:t>
            </a:r>
            <a:endParaRPr lang="en-US" dirty="0"/>
          </a:p>
        </p:txBody>
      </p:sp>
      <p:sp>
        <p:nvSpPr>
          <p:cNvPr id="5" name="Footer Placeholder 4"/>
          <p:cNvSpPr>
            <a:spLocks noGrp="1"/>
          </p:cNvSpPr>
          <p:nvPr>
            <p:ph type="ftr" sz="quarter" idx="3"/>
          </p:nvPr>
        </p:nvSpPr>
        <p:spPr/>
        <p:txBody>
          <a:bodyPr/>
          <a:lstStyle/>
          <a:p>
            <a:r>
              <a:rPr lang="en-US" smtClean="0"/>
              <a:t>Trade names and trademarks are used in this report for identification only. Their usage does not constitute an official endorsement, either expressed or implied, by the National Aeronautics and Space Administration.</a:t>
            </a:r>
            <a:endParaRPr lang="en-US" dirty="0"/>
          </a:p>
        </p:txBody>
      </p:sp>
    </p:spTree>
    <p:extLst>
      <p:ext uri="{BB962C8B-B14F-4D97-AF65-F5344CB8AC3E}">
        <p14:creationId xmlns:p14="http://schemas.microsoft.com/office/powerpoint/2010/main" val="10043722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8516" y="152400"/>
            <a:ext cx="7774969" cy="609600"/>
          </a:xfrm>
        </p:spPr>
        <p:txBody>
          <a:bodyPr/>
          <a:lstStyle/>
          <a:p>
            <a:pPr algn="ctr"/>
            <a:r>
              <a:rPr lang="en-US" dirty="0" smtClean="0"/>
              <a:t>Discussion</a:t>
            </a:r>
            <a:endParaRPr lang="en-US" dirty="0"/>
          </a:p>
        </p:txBody>
      </p:sp>
      <p:pic>
        <p:nvPicPr>
          <p:cNvPr id="5" name="Content Placeholder 4" descr="Attachment-1.jpeg"/>
          <p:cNvPicPr>
            <a:picLocks noGrp="1" noChangeAspect="1"/>
          </p:cNvPicPr>
          <p:nvPr>
            <p:ph idx="1"/>
          </p:nvPr>
        </p:nvPicPr>
        <p:blipFill>
          <a:blip r:embed="rId2" cstate="print">
            <a:extLst>
              <a:ext uri="{28A0092B-C50C-407E-A947-70E740481C1C}">
                <a14:useLocalDpi xmlns:a14="http://schemas.microsoft.com/office/drawing/2010/main" val="0"/>
              </a:ext>
            </a:extLst>
          </a:blip>
          <a:srcRect l="5189" r="5189"/>
          <a:stretch>
            <a:fillRect/>
          </a:stretch>
        </p:blipFill>
        <p:spPr>
          <a:xfrm>
            <a:off x="1564481" y="990600"/>
            <a:ext cx="9027319" cy="5664200"/>
          </a:xfrm>
        </p:spPr>
      </p:pic>
      <p:sp>
        <p:nvSpPr>
          <p:cNvPr id="3" name="Footer Placeholder 2"/>
          <p:cNvSpPr>
            <a:spLocks noGrp="1"/>
          </p:cNvSpPr>
          <p:nvPr>
            <p:ph type="ftr" sz="quarter" idx="3"/>
          </p:nvPr>
        </p:nvSpPr>
        <p:spPr/>
        <p:txBody>
          <a:bodyPr/>
          <a:lstStyle/>
          <a:p>
            <a:r>
              <a:rPr lang="en-US" smtClean="0"/>
              <a:t>Trade names and trademarks are used in this report for identification only. Their usage does not constitute an official endorsement, either expressed or implied, by the National Aeronautics and Space Administration.</a:t>
            </a:r>
            <a:endParaRPr lang="en-US" dirty="0"/>
          </a:p>
        </p:txBody>
      </p:sp>
    </p:spTree>
    <p:extLst>
      <p:ext uri="{BB962C8B-B14F-4D97-AF65-F5344CB8AC3E}">
        <p14:creationId xmlns:p14="http://schemas.microsoft.com/office/powerpoint/2010/main" val="6364962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Earth-Moon-May2012_HRP">
  <a:themeElements>
    <a:clrScheme name="Exploration Ambassador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Exploration Ambassadors">
      <a:majorFont>
        <a:latin typeface="Helvetica"/>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cap="flat" cmpd="sng" algn="ctr">
          <a:solidFill>
            <a:srgbClr val="0070C0"/>
          </a:solid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outerShdw blurRad="63500" dist="17961" dir="2700000" algn="ctr" rotWithShape="0">
            <a:schemeClr val="tx1">
              <a:alpha val="74998"/>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en-US"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defRPr>
        </a:defPPr>
      </a:lstStyle>
    </a:lnDef>
  </a:objectDefaults>
  <a:extraClrSchemeLst>
    <a:extraClrScheme>
      <a:clrScheme name="Exploration Ambassador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Exploration Ambassador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Exploration Ambassador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Exploration Ambassador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Exploration Ambassador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Exploration Ambassador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Exploration Ambassadors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Exploration Ambassador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Exploration Ambassador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Exploration Ambassador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Exploration Ambassador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Exploration Ambassador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Entity xmlns="a535a5c2-cc66-4cd6-a99a-e1a3643b003a">Element</Entity>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99BAAD3041C3741907894F903E0C0D3" ma:contentTypeVersion="2" ma:contentTypeDescription="Create a new document." ma:contentTypeScope="" ma:versionID="6f97ca962da0de545d3fbfa777fface3">
  <xsd:schema xmlns:xsd="http://www.w3.org/2001/XMLSchema" xmlns:xs="http://www.w3.org/2001/XMLSchema" xmlns:p="http://schemas.microsoft.com/office/2006/metadata/properties" xmlns:ns2="a535a5c2-cc66-4cd6-a99a-e1a3643b003a" xmlns:ns3="a20c7e08-6245-4eb6-b638-c3d07fbf44d4" targetNamespace="http://schemas.microsoft.com/office/2006/metadata/properties" ma:root="true" ma:fieldsID="4a82129251451e04b3ca055081ea194c" ns2:_="" ns3:_="">
    <xsd:import namespace="a535a5c2-cc66-4cd6-a99a-e1a3643b003a"/>
    <xsd:import namespace="a20c7e08-6245-4eb6-b638-c3d07fbf44d4"/>
    <xsd:element name="properties">
      <xsd:complexType>
        <xsd:sequence>
          <xsd:element name="documentManagement">
            <xsd:complexType>
              <xsd:all>
                <xsd:element ref="ns2:Entity"/>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535a5c2-cc66-4cd6-a99a-e1a3643b003a" elementFormDefault="qualified">
    <xsd:import namespace="http://schemas.microsoft.com/office/2006/documentManagement/types"/>
    <xsd:import namespace="http://schemas.microsoft.com/office/infopath/2007/PartnerControls"/>
    <xsd:element name="Entity" ma:index="8" ma:displayName="Source" ma:default="Agency" ma:format="Dropdown" ma:internalName="Entity">
      <xsd:simpleType>
        <xsd:restriction base="dms:Choice">
          <xsd:enumeration value="Agency"/>
          <xsd:enumeration value="Element"/>
          <xsd:enumeration value="Program"/>
        </xsd:restriction>
      </xsd:simpleType>
    </xsd:element>
  </xsd:schema>
  <xsd:schema xmlns:xsd="http://www.w3.org/2001/XMLSchema" xmlns:xs="http://www.w3.org/2001/XMLSchema" xmlns:dms="http://schemas.microsoft.com/office/2006/documentManagement/types" xmlns:pc="http://schemas.microsoft.com/office/infopath/2007/PartnerControls" targetNamespace="a20c7e08-6245-4eb6-b638-c3d07fbf44d4" elementFormDefault="qualified">
    <xsd:import namespace="http://schemas.microsoft.com/office/2006/documentManagement/types"/>
    <xsd:import namespace="http://schemas.microsoft.com/office/infopath/2007/PartnerControls"/>
    <xsd:element name="SharedWithUsers" ma:index="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D6918FC-92BA-431B-B676-3AA460CDDAF5}">
  <ds:schemaRefs>
    <ds:schemaRef ds:uri="http://schemas.microsoft.com/sharepoint/v3/contenttype/forms"/>
  </ds:schemaRefs>
</ds:datastoreItem>
</file>

<file path=customXml/itemProps2.xml><?xml version="1.0" encoding="utf-8"?>
<ds:datastoreItem xmlns:ds="http://schemas.openxmlformats.org/officeDocument/2006/customXml" ds:itemID="{C7E7273F-E1B4-463E-AD2E-4D345807E263}">
  <ds:schemaRefs>
    <ds:schemaRef ds:uri="http://schemas.microsoft.com/office/2006/documentManagement/types"/>
    <ds:schemaRef ds:uri="http://purl.org/dc/dcmitype/"/>
    <ds:schemaRef ds:uri="a20c7e08-6245-4eb6-b638-c3d07fbf44d4"/>
    <ds:schemaRef ds:uri="http://purl.org/dc/elements/1.1/"/>
    <ds:schemaRef ds:uri="http://schemas.microsoft.com/office/infopath/2007/PartnerControls"/>
    <ds:schemaRef ds:uri="http://schemas.openxmlformats.org/package/2006/metadata/core-properties"/>
    <ds:schemaRef ds:uri="http://purl.org/dc/terms/"/>
    <ds:schemaRef ds:uri="a535a5c2-cc66-4cd6-a99a-e1a3643b003a"/>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85D3644E-3FD4-43F2-90BF-DC502909CA0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535a5c2-cc66-4cd6-a99a-e1a3643b003a"/>
    <ds:schemaRef ds:uri="a20c7e08-6245-4eb6-b638-c3d07fbf44d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4299</TotalTime>
  <Words>1542</Words>
  <Application>Microsoft Office PowerPoint</Application>
  <PresentationFormat>Widescreen</PresentationFormat>
  <Paragraphs>193</Paragraphs>
  <Slides>17</Slides>
  <Notes>2</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17</vt:i4>
      </vt:variant>
    </vt:vector>
  </HeadingPairs>
  <TitlesOfParts>
    <vt:vector size="30" baseType="lpstr">
      <vt:lpstr>MS PGothic</vt:lpstr>
      <vt:lpstr>MS PGothic</vt:lpstr>
      <vt:lpstr>Arial</vt:lpstr>
      <vt:lpstr>Calibri</vt:lpstr>
      <vt:lpstr>Calibri Light</vt:lpstr>
      <vt:lpstr>Droid Sans Fallback</vt:lpstr>
      <vt:lpstr>Helvetica</vt:lpstr>
      <vt:lpstr>Helvetica Neue Black Condensed</vt:lpstr>
      <vt:lpstr>MS Mincho</vt:lpstr>
      <vt:lpstr>Times New Roman</vt:lpstr>
      <vt:lpstr>ヒラギノ角ゴ Pro W3</vt:lpstr>
      <vt:lpstr>Earth-Moon-May2012_HRP</vt:lpstr>
      <vt:lpstr>Office Theme</vt:lpstr>
      <vt:lpstr>Developing Autonomous Medical Capabilities for Exploration Spaceflight</vt:lpstr>
      <vt:lpstr>Outline</vt:lpstr>
      <vt:lpstr>Today, Tomorrow, and the Future</vt:lpstr>
      <vt:lpstr>Risk Drivers for Medical System Needs</vt:lpstr>
      <vt:lpstr>What does “autonomy” mean for medical capabilities?</vt:lpstr>
      <vt:lpstr>In-situ analysis</vt:lpstr>
      <vt:lpstr>HemoCue® Technology Demonstration</vt:lpstr>
      <vt:lpstr>rHEALTH ONE® - ISS Technology Demonstration in development</vt:lpstr>
      <vt:lpstr>Real-Time Medication Stability Assessment</vt:lpstr>
      <vt:lpstr>Medical procedure support</vt:lpstr>
      <vt:lpstr>PowerPoint Presentation</vt:lpstr>
      <vt:lpstr>On-board clinical decision-making support</vt:lpstr>
      <vt:lpstr>Clinical Decision Support (CDS) Project  </vt:lpstr>
      <vt:lpstr>Novel uses of on-board resources</vt:lpstr>
      <vt:lpstr>PowerPoint Presentation</vt:lpstr>
      <vt:lpstr>Summary</vt:lpstr>
      <vt:lpstr>Discussion</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Template_Dark ppt _ExMC Blue</dc:title>
  <dc:creator>FLEMING, NANCY K (JSC-XB111)</dc:creator>
  <cp:lastModifiedBy>Gomez, Isis (JSC-SA4)[VETERAN ENTERPRISE TECHNOLOGY SERVICES, LLC (VETS)]</cp:lastModifiedBy>
  <cp:revision>54</cp:revision>
  <dcterms:created xsi:type="dcterms:W3CDTF">2018-08-02T14:31:37Z</dcterms:created>
  <dcterms:modified xsi:type="dcterms:W3CDTF">2021-04-07T14:11:52Z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0x010100599BAAD3041C3741907894F903E0C0D3</vt:lpwstr>
  </property>
</Properties>
</file>