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5611" r:id="rId1"/>
    <p:sldMasterId id="2147485735" r:id="rId2"/>
    <p:sldMasterId id="2147485918" r:id="rId3"/>
    <p:sldMasterId id="2147485922" r:id="rId4"/>
  </p:sldMasterIdLst>
  <p:notesMasterIdLst>
    <p:notesMasterId r:id="rId9"/>
  </p:notesMasterIdLst>
  <p:handoutMasterIdLst>
    <p:handoutMasterId r:id="rId10"/>
  </p:handoutMasterIdLst>
  <p:sldIdLst>
    <p:sldId id="2689" r:id="rId5"/>
    <p:sldId id="2690" r:id="rId6"/>
    <p:sldId id="2691" r:id="rId7"/>
    <p:sldId id="2688" r:id="rId8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971CFF"/>
    <a:srgbClr val="FFF6C4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61" autoAdjust="0"/>
    <p:restoredTop sz="93204" autoAdjust="0"/>
  </p:normalViewPr>
  <p:slideViewPr>
    <p:cSldViewPr snapToGrid="0">
      <p:cViewPr varScale="1">
        <p:scale>
          <a:sx n="114" d="100"/>
          <a:sy n="114" d="100"/>
        </p:scale>
        <p:origin x="345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74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5D856371-CFA3-9440-8267-557155727DE4}" type="datetime1">
              <a:rPr lang="en-US"/>
              <a:pPr>
                <a:defRPr/>
              </a:pPr>
              <a:t>4/1/2021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FDDD28EC-E6AA-3446-84A3-5545F326C7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510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9EE81838-1560-CE47-9A29-F5A896806D4C}" type="datetime1">
              <a:rPr lang="en-US"/>
              <a:pPr>
                <a:defRPr/>
              </a:pPr>
              <a:t>4/1/2021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fld id="{3038A271-4932-2F41-8308-499AE0EE9F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469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38A271-4932-2F41-8308-499AE0EE9F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49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4/1/2021</a:t>
            </a:fld>
            <a:endParaRPr lang="en-US" sz="2400" dirty="0">
              <a:solidFill>
                <a:srgbClr val="003296"/>
              </a:solidFill>
              <a:latin typeface="Times" pitchFamily="1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‹#›</a:t>
            </a:fld>
            <a:endParaRPr lang="en-US" sz="2400" dirty="0">
              <a:solidFill>
                <a:srgbClr val="003296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38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 bwMode="auto">
          <a:xfrm>
            <a:off x="228600" y="889000"/>
            <a:ext cx="77724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9083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6DB70-6748-49C6-8F57-6F1FA1821A34}" type="datetimeFigureOut">
              <a:rPr lang="en-US">
                <a:solidFill>
                  <a:srgbClr val="003296"/>
                </a:solidFill>
              </a:rPr>
              <a:pPr>
                <a:defRPr/>
              </a:pPr>
              <a:t>4/1/2021</a:t>
            </a:fld>
            <a:endParaRPr lang="en-US" dirty="0">
              <a:solidFill>
                <a:srgbClr val="00329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771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 eaLnBrk="0" hangingPunct="0">
              <a:defRPr i="1">
                <a:solidFill>
                  <a:prstClr val="black">
                    <a:tint val="75000"/>
                  </a:prstClr>
                </a:solidFill>
                <a:latin typeface="Helvetica BlackOblique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0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4/1/2021</a:t>
            </a:fld>
            <a:endParaRPr lang="en-US" sz="2400" dirty="0">
              <a:solidFill>
                <a:srgbClr val="003296"/>
              </a:solidFill>
              <a:latin typeface="Times" pitchFamily="1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04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310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‹#›</a:t>
            </a:fld>
            <a:endParaRPr lang="en-US" sz="2400" dirty="0">
              <a:solidFill>
                <a:srgbClr val="003296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3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6DB70-6748-49C6-8F57-6F1FA1821A34}" type="datetimeFigureOut">
              <a:rPr lang="en-US">
                <a:solidFill>
                  <a:srgbClr val="003296"/>
                </a:solidFill>
              </a:rPr>
              <a:pPr>
                <a:defRPr/>
              </a:pPr>
              <a:t>4/1/2021</a:t>
            </a:fld>
            <a:endParaRPr lang="en-US" dirty="0">
              <a:solidFill>
                <a:srgbClr val="00329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0B0F-B503-1740-8A77-2FD081CE1A1D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5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  <a:ea typeface="+mn-ea"/>
                <a:cs typeface="+mn-cs"/>
              </a:rPr>
              <a:pPr eaLnBrk="0" hangingPunct="0">
                <a:defRPr/>
              </a:pPr>
              <a:t>4/1/2021</a:t>
            </a:fld>
            <a:endParaRPr lang="en-US" sz="2400" dirty="0">
              <a:solidFill>
                <a:srgbClr val="003296"/>
              </a:solidFill>
              <a:latin typeface="Times" pitchFamily="1" charset="0"/>
              <a:ea typeface="+mn-ea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  <a:ea typeface="+mn-ea"/>
                <a:cs typeface="+mn-cs"/>
              </a:rPr>
              <a:pPr eaLnBrk="0" hangingPunct="0">
                <a:defRPr/>
              </a:pPr>
              <a:t>‹#›</a:t>
            </a:fld>
            <a:endParaRPr lang="en-US" sz="2400" dirty="0">
              <a:solidFill>
                <a:srgbClr val="003296"/>
              </a:solidFill>
              <a:latin typeface="Times" pitchFamily="1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770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  <a:cs typeface="+mn-cs"/>
              </a:rPr>
              <a:pPr eaLnBrk="0" hangingPunct="0">
                <a:defRPr/>
              </a:pPr>
              <a:t>4/1/2021</a:t>
            </a:fld>
            <a:endParaRPr lang="en-US" sz="2400" dirty="0">
              <a:solidFill>
                <a:srgbClr val="003296"/>
              </a:solidFill>
              <a:latin typeface="Times" pitchFamily="1" charset="0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804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6DB70-6748-49C6-8F57-6F1FA1821A34}" type="datetimeFigureOut">
              <a:rPr lang="en-US">
                <a:solidFill>
                  <a:srgbClr val="003296"/>
                </a:solidFill>
                <a:cs typeface="+mn-cs"/>
              </a:rPr>
              <a:pPr>
                <a:defRPr/>
              </a:pPr>
              <a:t>4/1/2021</a:t>
            </a:fld>
            <a:endParaRPr lang="en-US" dirty="0">
              <a:solidFill>
                <a:srgbClr val="003296"/>
              </a:solidFill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76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  <a:cs typeface="+mn-cs"/>
              </a:rPr>
              <a:pPr eaLnBrk="0" hangingPunct="0">
                <a:defRPr/>
              </a:pPr>
              <a:t>4/1/2021</a:t>
            </a:fld>
            <a:endParaRPr lang="en-US" sz="2400" dirty="0">
              <a:solidFill>
                <a:srgbClr val="003296"/>
              </a:solidFill>
              <a:latin typeface="Times" pitchFamily="1" charset="0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  <a:cs typeface="+mn-cs"/>
              </a:rPr>
              <a:pPr eaLnBrk="0" hangingPunct="0">
                <a:defRPr/>
              </a:pPr>
              <a:t>‹#›</a:t>
            </a:fld>
            <a:endParaRPr lang="en-US" sz="2400" dirty="0">
              <a:solidFill>
                <a:srgbClr val="003296"/>
              </a:solidFill>
              <a:latin typeface="Times" pitchFamily="1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150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6DB70-6748-49C6-8F57-6F1FA1821A34}" type="datetimeFigureOut">
              <a:rPr lang="en-US">
                <a:solidFill>
                  <a:srgbClr val="003296"/>
                </a:solidFill>
                <a:cs typeface="+mn-cs"/>
              </a:rPr>
              <a:pPr>
                <a:defRPr/>
              </a:pPr>
              <a:t>4/1/2021</a:t>
            </a:fld>
            <a:endParaRPr lang="en-US" dirty="0">
              <a:solidFill>
                <a:srgbClr val="003296"/>
              </a:solidFill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0B0F-B503-1740-8A77-2FD081CE1A1D}" type="slidenum">
              <a:rPr lang="en-US">
                <a:solidFill>
                  <a:srgbClr val="003296"/>
                </a:solidFill>
                <a:cs typeface="+mn-cs"/>
              </a:rPr>
              <a:pPr>
                <a:defRPr/>
              </a:pPr>
              <a:t>‹#›</a:t>
            </a:fld>
            <a:endParaRPr lang="en-US" dirty="0">
              <a:solidFill>
                <a:srgbClr val="003296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71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  <a:cs typeface="+mn-cs"/>
              </a:rPr>
              <a:pPr eaLnBrk="0" hangingPunct="0">
                <a:defRPr/>
              </a:pPr>
              <a:t>‹#›</a:t>
            </a:fld>
            <a:endParaRPr lang="en-US" sz="2400" dirty="0">
              <a:solidFill>
                <a:srgbClr val="003296"/>
              </a:solidFill>
              <a:latin typeface="Times" pitchFamily="1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54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99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i="0">
                <a:solidFill>
                  <a:srgbClr val="003296"/>
                </a:solidFill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fld id="{1217126B-614B-234F-BAB3-CD494BA3906D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6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34098C4F-6E4F-234F-A249-81590CA0DF3E}" type="datetimeFigureOut">
              <a:rPr lang="en-US" smtClean="0"/>
              <a:pPr eaLnBrk="0" hangingPunct="0"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8659CA68-17B4-8642-9DC4-ADF507CD5214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15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D851BB5B-ADE2-8442-890F-C35A9472FE71}" type="datetimeFigureOut">
              <a:rPr lang="en-US" smtClean="0"/>
              <a:pPr eaLnBrk="0" hangingPunct="0"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29875C60-079A-E54C-A773-011BACB6E38A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12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5C8FAADF-B9BD-6E4D-A74C-830416DDA802}" type="datetimeFigureOut">
              <a:rPr lang="en-US" smtClean="0"/>
              <a:pPr eaLnBrk="0" hangingPunct="0"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D0FB1218-C83D-B443-89F4-10759EEEDF59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66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i="0">
                <a:solidFill>
                  <a:srgbClr val="003296"/>
                </a:solidFill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fld id="{C245CA76-40D4-9C4F-9004-4309092B6A21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i="0">
                <a:solidFill>
                  <a:srgbClr val="003296"/>
                </a:solidFill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fld id="{F1038551-68DD-8343-B2AB-0F8D01B771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73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13EB6AD1-4157-A84E-92E0-8810C6E49F9A}" type="datetimeFigureOut">
              <a:rPr lang="en-US" smtClean="0"/>
              <a:pPr eaLnBrk="0" hangingPunct="0"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8F879374-ACA7-8744-B471-F68865F01D80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34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D6485EE5-8CD1-4448-9C7A-57B6DC471B93}" type="datetimeFigureOut">
              <a:rPr lang="en-US" smtClean="0"/>
              <a:pPr eaLnBrk="0" hangingPunct="0"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9A69FAC8-CB6F-894F-A20D-7B1F2E316DEC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78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 bwMode="auto">
          <a:xfrm>
            <a:off x="228600" y="889000"/>
            <a:ext cx="77724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5290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0F2D4641-3C4A-7A4F-B7C8-DD69C253946C}" type="datetimeFigureOut">
              <a:rPr lang="en-US" smtClean="0"/>
              <a:pPr eaLnBrk="0" hangingPunct="0"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2B72D0EC-C423-0647-B861-0161AAD269ED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7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3C6DB065-90B2-9E4E-AFC5-B1705C12EE56}" type="datetimeFigureOut">
              <a:rPr lang="en-US" smtClean="0"/>
              <a:pPr eaLnBrk="0" hangingPunct="0"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04DE56AF-D588-9343-8D32-EF22937A6C68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07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i="0">
                <a:solidFill>
                  <a:srgbClr val="003296"/>
                </a:solidFill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fld id="{933CD355-A97F-4146-9436-F45D528E16CE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i="0">
                <a:solidFill>
                  <a:srgbClr val="003296"/>
                </a:solidFill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fld id="{AD0321A6-C374-7A4B-B420-FAE451B929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94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ABD7991F-107C-0C42-AB49-35B49C31DD66}" type="datetimeFigureOut">
              <a:rPr lang="en-US" smtClean="0"/>
              <a:pPr eaLnBrk="0" hangingPunct="0"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A3E72AEF-1F2C-8E45-92F2-8070671CEA64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04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A6D52B70-ED55-7044-82A7-0358EB2F9B86}" type="datetimeFigureOut">
              <a:rPr lang="en-US" smtClean="0"/>
              <a:pPr eaLnBrk="0" hangingPunct="0"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98EEC344-AA0C-5949-95C7-598E2C9441A9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752922C0-7415-6644-BF82-BA2CC0133E94}" type="datetimeFigureOut">
              <a:rPr lang="en-US" smtClean="0"/>
              <a:pPr eaLnBrk="0" hangingPunct="0"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4B8C694E-AA79-1047-904A-F49BCE20E667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89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352ED45F-73E9-7640-8250-4D9B357A40CE}" type="datetimeFigureOut">
              <a:rPr lang="en-US" smtClean="0"/>
              <a:pPr eaLnBrk="0" hangingPunct="0"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E9A0D15D-5EFD-1544-90D1-B555287C0438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23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i="0">
                <a:solidFill>
                  <a:srgbClr val="003296"/>
                </a:solidFill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fld id="{DC4A00FA-469A-FA43-A217-0E1907743D86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i="0">
                <a:solidFill>
                  <a:srgbClr val="003296"/>
                </a:solidFill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fld id="{EEC7C75E-E449-7448-B097-58E779255B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37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A57BFA6B-B5AF-7D41-B5C1-F89CBB68D08F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23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 i="0">
                <a:solidFill>
                  <a:srgbClr val="003296"/>
                </a:solidFill>
                <a:latin typeface="Times" charset="0"/>
                <a:ea typeface="MS PGothic" charset="0"/>
                <a:cs typeface="MS PGothic" charset="0"/>
              </a:defRPr>
            </a:lvl1pPr>
          </a:lstStyle>
          <a:p>
            <a:pPr eaLnBrk="0" hangingPunct="0"/>
            <a:fld id="{440B9F0F-A202-7A4A-8D5E-D32BA002A801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19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705600" y="6356350"/>
            <a:ext cx="1981200" cy="365760"/>
          </a:xfrm>
          <a:prstGeom prst="rect">
            <a:avLst/>
          </a:prstGeom>
        </p:spPr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BA160F9F-5A53-4DFD-BA55-8E3063BB41B2}" type="slidenum">
              <a:rPr lang="en-US">
                <a:solidFill>
                  <a:srgbClr val="464653"/>
                </a:solidFill>
                <a:latin typeface="Gill Sans MT"/>
                <a:ea typeface="ＭＳ Ｐゴシック"/>
                <a:cs typeface="ＭＳ Ｐゴシック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64653"/>
              </a:solidFill>
              <a:latin typeface="Gill Sans MT"/>
              <a:ea typeface="ＭＳ Ｐゴシック"/>
              <a:cs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pPr defTabSz="457200"/>
            <a:r>
              <a:rPr lang="en-US" dirty="0">
                <a:solidFill>
                  <a:prstClr val="black">
                    <a:tint val="75000"/>
                  </a:prstClr>
                </a:solidFill>
                <a:latin typeface="Gill Sans MT"/>
                <a:ea typeface="ＭＳ Ｐゴシック"/>
                <a:cs typeface="ＭＳ Ｐゴシック"/>
              </a:rPr>
              <a:t>www.nasa.gov</a:t>
            </a:r>
          </a:p>
        </p:txBody>
      </p:sp>
    </p:spTree>
    <p:extLst>
      <p:ext uri="{BB962C8B-B14F-4D97-AF65-F5344CB8AC3E}">
        <p14:creationId xmlns:p14="http://schemas.microsoft.com/office/powerpoint/2010/main" val="348516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4/1/2021</a:t>
            </a:fld>
            <a:endParaRPr lang="en-US" sz="2400" dirty="0">
              <a:solidFill>
                <a:srgbClr val="003296"/>
              </a:solidFill>
              <a:latin typeface="Times" pitchFamily="1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‹#›</a:t>
            </a:fld>
            <a:endParaRPr lang="en-US" sz="2400" dirty="0">
              <a:solidFill>
                <a:srgbClr val="003296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92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6DB70-6748-49C6-8F57-6F1FA1821A34}" type="datetimeFigureOut">
              <a:rPr lang="en-US">
                <a:solidFill>
                  <a:srgbClr val="003296"/>
                </a:solidFill>
              </a:rPr>
              <a:pPr>
                <a:defRPr/>
              </a:pPr>
              <a:t>4/1/2021</a:t>
            </a:fld>
            <a:endParaRPr lang="en-US" dirty="0">
              <a:solidFill>
                <a:srgbClr val="00329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0B0F-B503-1740-8A77-2FD081CE1A1D}" type="slidenum">
              <a:rPr lang="en-US">
                <a:solidFill>
                  <a:srgbClr val="00329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32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72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6DB70-6748-49C6-8F57-6F1FA1821A34}" type="datetimeFigureOut">
              <a:rPr lang="en-US">
                <a:solidFill>
                  <a:srgbClr val="003296"/>
                </a:solidFill>
              </a:rPr>
              <a:pPr>
                <a:defRPr/>
              </a:pPr>
              <a:t>4/1/2021</a:t>
            </a:fld>
            <a:endParaRPr lang="en-US" dirty="0">
              <a:solidFill>
                <a:srgbClr val="003296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972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1E6DB70-6748-49C6-8F57-6F1FA1821A34}" type="datetimeFigureOut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4/1/2021</a:t>
            </a:fld>
            <a:endParaRPr lang="en-US" sz="2400" dirty="0">
              <a:solidFill>
                <a:srgbClr val="003296"/>
              </a:solidFill>
              <a:latin typeface="Times" pitchFamily="1" charset="0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8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782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Arial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32460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3AAB0B0F-B503-1740-8A77-2FD081CE1A1D}" type="slidenum">
              <a:rPr lang="en-US" sz="2400">
                <a:solidFill>
                  <a:srgbClr val="003296"/>
                </a:solidFill>
                <a:latin typeface="Times" pitchFamily="1" charset="0"/>
              </a:rPr>
              <a:pPr eaLnBrk="0" hangingPunct="0">
                <a:defRPr/>
              </a:pPr>
              <a:t>‹#›</a:t>
            </a:fld>
            <a:endParaRPr lang="en-US" sz="2400" dirty="0">
              <a:solidFill>
                <a:srgbClr val="003296"/>
              </a:solidFill>
              <a:latin typeface="Times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33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28600" y="1005840"/>
            <a:ext cx="8229600" cy="4937760"/>
          </a:xfr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57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  <a:latin typeface="Gill Sans MT"/>
              </a:rPr>
              <a:t>For Internal NASA Use Only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A160F9F-5A53-4DFD-BA55-8E3063BB41B2}" type="slidenum">
              <a:rPr lang="en-US" smtClean="0">
                <a:solidFill>
                  <a:srgbClr val="464653"/>
                </a:solidFill>
                <a:latin typeface="Gill Sans MT"/>
              </a:rPr>
              <a:pPr/>
              <a:t>‹#›</a:t>
            </a:fld>
            <a:endParaRPr lang="en-US" dirty="0">
              <a:solidFill>
                <a:srgbClr val="464653"/>
              </a:solidFill>
              <a:latin typeface="Gill Sans M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546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010400" y="6499154"/>
            <a:ext cx="2057400" cy="365125"/>
          </a:xfrm>
          <a:prstGeom prst="rect">
            <a:avLst/>
          </a:prstGeom>
        </p:spPr>
        <p:txBody>
          <a:bodyPr/>
          <a:lstStyle/>
          <a:p>
            <a:fld id="{BA160F9F-5A53-4DFD-BA55-8E3063BB41B2}" type="slidenum">
              <a:rPr lang="en-US">
                <a:solidFill>
                  <a:srgbClr val="464653"/>
                </a:solidFill>
                <a:latin typeface="Gill Sans MT"/>
              </a:rPr>
              <a:pPr/>
              <a:t>‹#›</a:t>
            </a:fld>
            <a:endParaRPr lang="en-US" dirty="0">
              <a:solidFill>
                <a:srgbClr val="464653"/>
              </a:solidFill>
              <a:latin typeface="Gill Sans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  <a:latin typeface="Gill Sans MT"/>
              </a:rPr>
              <a:t>For Internal NASA Use Only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671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0400" y="6499154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4A6E67-DA7D-4B3D-84A8-E37BCFFD0232}" type="slidenum">
              <a:rPr lang="en-US" altLang="en-US" smtClean="0">
                <a:solidFill>
                  <a:srgbClr val="464653"/>
                </a:solidFill>
              </a:rPr>
              <a:pPr/>
              <a:t>‹#›</a:t>
            </a:fld>
            <a:endParaRPr lang="en-US" altLang="en-US" dirty="0">
              <a:solidFill>
                <a:srgbClr val="464653"/>
              </a:solidFill>
              <a:latin typeface="Times New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66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0463674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CC471-2FE2-D847-B976-1102E9171A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18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7DC83-A940-9243-A5E3-D08B9CFDB3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57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20C28-8A3E-DB43-85CB-1EA5DABD58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67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1" y="4114800"/>
            <a:ext cx="4262438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40" y="4114800"/>
            <a:ext cx="4264025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BF177-5071-344B-AA86-DA3195B2ED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77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3231D-3C13-9F46-9EDB-363939F5DE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11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B8C7F9-29B1-D041-A49F-C2F1FBBB65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2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3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2191C-98BA-F645-98FE-38679CFC30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1A691-1D61-4346-AE8D-D5479EBCE7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8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0A9E4-7207-BA4D-A7F1-1E97E0FEBD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63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01FCB2-94CD-084E-A3B2-C544A1FEA8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9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66700"/>
            <a:ext cx="2171700" cy="5995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66700"/>
            <a:ext cx="6362700" cy="5995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34EDC-F0F1-7B46-BE10-E1BF0E38EF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17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188" y="266700"/>
            <a:ext cx="8685212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2" y="4114800"/>
            <a:ext cx="8678863" cy="2147888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C0E0C-FE7B-7D4F-B956-1DECAB509E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14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188" y="266700"/>
            <a:ext cx="8685212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1" y="4114800"/>
            <a:ext cx="4262438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40" y="4114800"/>
            <a:ext cx="4264025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9DC7B-9639-9D4C-A293-26821B3203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65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000" y="228434"/>
            <a:ext cx="610490" cy="5048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5" y="223671"/>
            <a:ext cx="8554605" cy="50482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US" sz="2800" b="1" kern="1200" dirty="0">
                <a:solidFill>
                  <a:schemeClr val="accent1">
                    <a:lumMod val="75000"/>
                  </a:schemeClr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352" y="1108041"/>
            <a:ext cx="8671940" cy="5018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www.nasa.gov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v2 05-24-16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534F-D91E-47CD-BC63-BD3259A592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5206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040" y="6492879"/>
            <a:ext cx="2359891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www.nasa.gov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85FA-DC2F-8940-8F22-1CA46041ED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9374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1086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000" y="228434"/>
            <a:ext cx="610490" cy="5048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95" y="223671"/>
            <a:ext cx="8554605" cy="50482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US" sz="2800" b="1" kern="1200" dirty="0">
                <a:solidFill>
                  <a:schemeClr val="accent1">
                    <a:lumMod val="75000"/>
                  </a:schemeClr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352" y="1108041"/>
            <a:ext cx="8671940" cy="5018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www.nasa.gov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v2 05-24-16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4534F-D91E-47CD-BC63-BD3259A592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15"/>
          <p:cNvSpPr txBox="1">
            <a:spLocks noChangeArrowheads="1"/>
          </p:cNvSpPr>
          <p:nvPr userDrawn="1"/>
        </p:nvSpPr>
        <p:spPr bwMode="auto">
          <a:xfrm>
            <a:off x="8578851" y="6477000"/>
            <a:ext cx="56515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1882" tIns="50941" rIns="101882" bIns="50941" anchor="b">
            <a:prstTxWarp prst="textNoShape">
              <a:avLst/>
            </a:prstTxWarp>
          </a:bodyPr>
          <a:lstStyle/>
          <a:p>
            <a:pPr algn="r" defTabSz="457200">
              <a:defRPr/>
            </a:pPr>
            <a:fld id="{85F47F51-C293-C340-8F74-DB005D0768D5}" type="slidenum">
              <a:rPr lang="en-US" sz="1000" smtClean="0">
                <a:solidFill>
                  <a:srgbClr val="800000"/>
                </a:solidFill>
                <a:latin typeface="75 Helvetica Bold" charset="0"/>
                <a:ea typeface="ＭＳ Ｐゴシック" pitchFamily="1" charset="-128"/>
                <a:cs typeface="ＭＳ Ｐゴシック" pitchFamily="1" charset="-128"/>
              </a:rPr>
              <a:pPr algn="r" defTabSz="457200">
                <a:defRPr/>
              </a:pPr>
              <a:t>‹#›</a:t>
            </a:fld>
            <a:endParaRPr lang="en-US" sz="1000" dirty="0">
              <a:solidFill>
                <a:srgbClr val="800000"/>
              </a:solidFill>
              <a:latin typeface="75 Helvetica Bold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883269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3040" y="6492879"/>
            <a:ext cx="2359891" cy="365125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www.nasa.gov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85FA-DC2F-8940-8F22-1CA46041ED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218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032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43181" y="0"/>
            <a:ext cx="7943864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34174" y="891731"/>
            <a:ext cx="8637376" cy="546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0" name="Straight Connector 19"/>
          <p:cNvCxnSpPr/>
          <p:nvPr userDrawn="1"/>
        </p:nvCxnSpPr>
        <p:spPr bwMode="auto">
          <a:xfrm>
            <a:off x="228600" y="762000"/>
            <a:ext cx="77724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9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46" cstate="print"/>
          <a:srcRect/>
          <a:stretch>
            <a:fillRect/>
          </a:stretch>
        </p:blipFill>
        <p:spPr bwMode="auto">
          <a:xfrm>
            <a:off x="8129590" y="76200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i="0">
                <a:solidFill>
                  <a:srgbClr val="898989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5"/>
          <p:cNvSpPr txBox="1">
            <a:spLocks noChangeArrowheads="1"/>
          </p:cNvSpPr>
          <p:nvPr userDrawn="1"/>
        </p:nvSpPr>
        <p:spPr bwMode="auto">
          <a:xfrm>
            <a:off x="8578851" y="6477000"/>
            <a:ext cx="56515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1882" tIns="50941" rIns="101882" bIns="50941" anchor="b">
            <a:prstTxWarp prst="textNoShape">
              <a:avLst/>
            </a:prstTxWarp>
          </a:bodyPr>
          <a:lstStyle/>
          <a:p>
            <a:pPr algn="r" defTabSz="457200">
              <a:defRPr/>
            </a:pPr>
            <a:fld id="{85F47F51-C293-C340-8F74-DB005D0768D5}" type="slidenum">
              <a:rPr lang="en-US" sz="1000" smtClean="0">
                <a:solidFill>
                  <a:srgbClr val="800000"/>
                </a:solidFill>
                <a:latin typeface="75 Helvetica Bold" charset="0"/>
                <a:ea typeface="ＭＳ Ｐゴシック" pitchFamily="1" charset="-128"/>
                <a:cs typeface="ＭＳ Ｐゴシック" pitchFamily="1" charset="-128"/>
              </a:rPr>
              <a:pPr algn="r" defTabSz="457200">
                <a:defRPr/>
              </a:pPr>
              <a:t>‹#›</a:t>
            </a:fld>
            <a:endParaRPr lang="en-US" sz="1000" dirty="0">
              <a:solidFill>
                <a:srgbClr val="800000"/>
              </a:solidFill>
              <a:latin typeface="75 Helvetica Bold" charset="0"/>
              <a:ea typeface="ＭＳ Ｐゴシック" pitchFamily="1" charset="-128"/>
              <a:cs typeface="ＭＳ Ｐゴシック" pitchFamily="1" charset="-128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 userDrawn="1"/>
        </p:nvSpPr>
        <p:spPr bwMode="auto">
          <a:xfrm>
            <a:off x="17037" y="6493679"/>
            <a:ext cx="29547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1000" dirty="0">
                <a:solidFill>
                  <a:srgbClr val="800000"/>
                </a:solidFill>
                <a:latin typeface="Helvetica"/>
                <a:cs typeface="Helvetica"/>
              </a:rPr>
              <a:t>Advanced Composites Project</a:t>
            </a:r>
          </a:p>
          <a:p>
            <a:pPr eaLnBrk="0" hangingPunct="0"/>
            <a:r>
              <a:rPr lang="en-US" sz="1000" dirty="0">
                <a:solidFill>
                  <a:srgbClr val="800000"/>
                </a:solidFill>
                <a:latin typeface="Helvetica"/>
                <a:cs typeface="Helvetica"/>
              </a:rPr>
              <a:t>Advanced Air Vehicles Program</a:t>
            </a:r>
          </a:p>
        </p:txBody>
      </p:sp>
    </p:spTree>
    <p:extLst>
      <p:ext uri="{BB962C8B-B14F-4D97-AF65-F5344CB8AC3E}">
        <p14:creationId xmlns:p14="http://schemas.microsoft.com/office/powerpoint/2010/main" val="340357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16" r:id="rId1"/>
    <p:sldLayoutId id="2147485618" r:id="rId2"/>
    <p:sldLayoutId id="2147485622" r:id="rId3"/>
    <p:sldLayoutId id="2147485630" r:id="rId4"/>
    <p:sldLayoutId id="2147485631" r:id="rId5"/>
    <p:sldLayoutId id="2147485632" r:id="rId6"/>
    <p:sldLayoutId id="2147485650" r:id="rId7"/>
    <p:sldLayoutId id="2147484367" r:id="rId8"/>
    <p:sldLayoutId id="2147484059" r:id="rId9"/>
    <p:sldLayoutId id="2147484727" r:id="rId10"/>
    <p:sldLayoutId id="2147484729" r:id="rId11"/>
    <p:sldLayoutId id="2147484731" r:id="rId12"/>
    <p:sldLayoutId id="2147484734" r:id="rId13"/>
    <p:sldLayoutId id="2147484747" r:id="rId14"/>
    <p:sldLayoutId id="2147485582" r:id="rId15"/>
    <p:sldLayoutId id="2147485583" r:id="rId16"/>
    <p:sldLayoutId id="2147485585" r:id="rId17"/>
    <p:sldLayoutId id="2147485586" r:id="rId18"/>
    <p:sldLayoutId id="2147485587" r:id="rId19"/>
    <p:sldLayoutId id="2147485588" r:id="rId20"/>
    <p:sldLayoutId id="2147485589" r:id="rId21"/>
    <p:sldLayoutId id="2147485590" r:id="rId22"/>
    <p:sldLayoutId id="2147485591" r:id="rId23"/>
    <p:sldLayoutId id="2147485593" r:id="rId24"/>
    <p:sldLayoutId id="2147485594" r:id="rId25"/>
    <p:sldLayoutId id="2147485595" r:id="rId26"/>
    <p:sldLayoutId id="2147485596" r:id="rId27"/>
    <p:sldLayoutId id="2147485597" r:id="rId28"/>
    <p:sldLayoutId id="2147485598" r:id="rId29"/>
    <p:sldLayoutId id="2147485599" r:id="rId30"/>
    <p:sldLayoutId id="2147485600" r:id="rId31"/>
    <p:sldLayoutId id="2147485601" r:id="rId32"/>
    <p:sldLayoutId id="2147485602" r:id="rId33"/>
    <p:sldLayoutId id="2147485665" r:id="rId34"/>
    <p:sldLayoutId id="2147485666" r:id="rId35"/>
    <p:sldLayoutId id="2147485669" r:id="rId36"/>
    <p:sldLayoutId id="2147485676" r:id="rId37"/>
    <p:sldLayoutId id="2147485684" r:id="rId38"/>
    <p:sldLayoutId id="2147485685" r:id="rId39"/>
    <p:sldLayoutId id="2147485702" r:id="rId40"/>
    <p:sldLayoutId id="2147485704" r:id="rId41"/>
    <p:sldLayoutId id="2147485705" r:id="rId42"/>
    <p:sldLayoutId id="2147485706" r:id="rId43"/>
    <p:sldLayoutId id="2147485926" r:id="rId4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•"/>
        <a:defRPr sz="20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–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•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–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»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230188" y="266700"/>
            <a:ext cx="86852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2" y="1219200"/>
            <a:ext cx="8678863" cy="504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14800" y="6378579"/>
            <a:ext cx="4275138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677085"/>
                </a:solidFill>
                <a:latin typeface="Arial" pitchFamily="34" charset="0"/>
                <a:ea typeface="ＭＳ Ｐゴシック" pitchFamily="-112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cs typeface="ＭＳ Ｐゴシック"/>
              </a:rPr>
              <a:t>2009_09_28_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8200" y="6392867"/>
            <a:ext cx="41275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677085"/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3376129-3AB4-FC4E-B510-57655C9EF3DC}" type="slidenum">
              <a:rPr lang="en-US" sz="1000"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ea typeface="ＭＳ Ｐゴシック" charset="0"/>
              <a:cs typeface="ＭＳ Ｐゴシック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228600" y="889000"/>
            <a:ext cx="77724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31" name="Picture 13" descr="NASA insigniaCMYK"/>
          <p:cNvPicPr preferRelativeResize="0"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527" y="268288"/>
            <a:ext cx="77787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12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36" r:id="rId1"/>
    <p:sldLayoutId id="2147485737" r:id="rId2"/>
    <p:sldLayoutId id="2147485738" r:id="rId3"/>
    <p:sldLayoutId id="2147485739" r:id="rId4"/>
    <p:sldLayoutId id="2147485740" r:id="rId5"/>
    <p:sldLayoutId id="2147485741" r:id="rId6"/>
    <p:sldLayoutId id="2147485742" r:id="rId7"/>
    <p:sldLayoutId id="2147485743" r:id="rId8"/>
    <p:sldLayoutId id="2147485744" r:id="rId9"/>
    <p:sldLayoutId id="2147485745" r:id="rId10"/>
    <p:sldLayoutId id="2147485746" r:id="rId11"/>
    <p:sldLayoutId id="2147485747" r:id="rId12"/>
    <p:sldLayoutId id="2147485748" r:id="rId1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352427" y="228601"/>
            <a:ext cx="7781925" cy="393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52427" y="1101725"/>
            <a:ext cx="8162925" cy="5075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173039" y="6492879"/>
            <a:ext cx="2022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ea typeface="+mn-ea"/>
              </a:rPr>
              <a:t>www.nasa.gov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3028950" y="649287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ea typeface="+mn-ea"/>
              </a:rPr>
              <a:t>v2 05-24-16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948025" y="6492879"/>
            <a:ext cx="20467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AF4534F-D91E-47CD-BC63-BD3259A59244}" type="slidenum">
              <a:rPr lang="en-US" smtClean="0">
                <a:solidFill>
                  <a:prstClr val="black">
                    <a:tint val="75000"/>
                  </a:prstClr>
                </a:solidFill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4104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19" r:id="rId1"/>
    <p:sldLayoutId id="2147485920" r:id="rId2"/>
    <p:sldLayoutId id="2147485921" r:id="rId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lang="en-US" sz="2800" b="1" kern="1200" dirty="0">
          <a:solidFill>
            <a:schemeClr val="accent1">
              <a:lumMod val="75000"/>
            </a:schemeClr>
          </a:solidFill>
          <a:latin typeface="Arial Narrow"/>
          <a:ea typeface="+mj-ea"/>
          <a:cs typeface="Arial Narrow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3pPr>
      <a:lvl4pPr marL="1714500" indent="-3429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352427" y="228601"/>
            <a:ext cx="7781925" cy="393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52427" y="1101725"/>
            <a:ext cx="8162925" cy="5075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173039" y="6492879"/>
            <a:ext cx="2022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ea typeface="+mn-ea"/>
              </a:rPr>
              <a:t>www.nasa.gov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3028950" y="649287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>
                    <a:tint val="75000"/>
                  </a:prstClr>
                </a:solidFill>
                <a:ea typeface="+mn-ea"/>
              </a:rPr>
              <a:t>v2 05-24-16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6948025" y="6492879"/>
            <a:ext cx="20467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AF4534F-D91E-47CD-BC63-BD3259A59244}" type="slidenum">
              <a:rPr lang="en-US" smtClean="0">
                <a:solidFill>
                  <a:prstClr val="black">
                    <a:tint val="75000"/>
                  </a:prstClr>
                </a:solidFill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75221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23" r:id="rId1"/>
    <p:sldLayoutId id="2147485924" r:id="rId2"/>
    <p:sldLayoutId id="2147485925" r:id="rId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lang="en-US" sz="2800" b="1" kern="1200" dirty="0">
          <a:solidFill>
            <a:schemeClr val="accent1">
              <a:lumMod val="75000"/>
            </a:schemeClr>
          </a:solidFill>
          <a:latin typeface="Arial Narrow"/>
          <a:ea typeface="+mj-ea"/>
          <a:cs typeface="Arial Narrow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3pPr>
      <a:lvl4pPr marL="1714500" indent="-3429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340990" y="0"/>
            <a:ext cx="8134846" cy="838200"/>
          </a:xfrm>
        </p:spPr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Accurate Strength &amp; Life Prediction Summary Report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0990" y="1104165"/>
            <a:ext cx="8727708" cy="470898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Brief Summary of Completion / Accomplishment:</a:t>
            </a:r>
          </a:p>
          <a:p>
            <a:r>
              <a:rPr lang="en-US" sz="1400" dirty="0">
                <a:latin typeface="Arial"/>
                <a:cs typeface="Arial"/>
              </a:rPr>
              <a:t>     Progressive Damage Subcomponent Validation: </a:t>
            </a:r>
            <a:r>
              <a:rPr lang="en-US" sz="1400" dirty="0"/>
              <a:t>Completed test/analysis correlation for four-stringer test articles with initial damage, Teflon inserts or impact damage, subjected to static loading and single-stringer specimens with Teflon inserts subjected to fatigue loading. The analyses predicted well the observed damage modes and sequence of damage events and predicted max loads within 15% of the average experimental failure load for the four-stringer panel with Teflon inserts.</a:t>
            </a:r>
            <a:endParaRPr lang="en-US" sz="1400" dirty="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cs typeface="Arial"/>
              </a:rPr>
              <a:t>    High Energy Dynamic Impact Complex Subcomponent Validation: </a:t>
            </a:r>
            <a:r>
              <a:rPr lang="en-US" sz="1400" dirty="0"/>
              <a:t>Post-test simulations of the sub-scale curved configured test article were conducted with LS-DYNA MAT162, MAT261 and </a:t>
            </a:r>
            <a:r>
              <a:rPr lang="en-US" sz="1400" dirty="0" err="1"/>
              <a:t>Peridynamics</a:t>
            </a:r>
            <a:r>
              <a:rPr lang="en-US" sz="1400" dirty="0"/>
              <a:t> and compared with test results.  For backside deflection in the mid-bay area, </a:t>
            </a:r>
            <a:r>
              <a:rPr lang="en-US" sz="1400" dirty="0" err="1"/>
              <a:t>Peridynamics</a:t>
            </a:r>
            <a:r>
              <a:rPr lang="en-US" sz="1400" dirty="0"/>
              <a:t> showed the best correlation with test data at -17.5% error of the peak value, meeting the minimum success criterion.  MAT162 and MAT261 over-predicted the deflection at 103.5% and 38.3% respectively.  For the threshold penetration velocity the MAT261 model provided the most accurate prediction, with an error of less than 4% compared to the test result, meeting the stretch success criterion.</a:t>
            </a:r>
          </a:p>
          <a:p>
            <a:r>
              <a:rPr lang="en-US" sz="1400" dirty="0">
                <a:latin typeface="Arial"/>
                <a:cs typeface="Arial"/>
              </a:rPr>
              <a:t>     Rapid Design Tools - Optimizer Demo on Component:  </a:t>
            </a:r>
            <a:r>
              <a:rPr lang="en-US" sz="1400" dirty="0"/>
              <a:t>BVID/CAI and Ply-Drop (UTRC), 2-Bay Crack (Spirit/Boeing), Post-buckling and Bonded Joint (Collier), were validated through exercising the tools and comparing results to test data. Team members (Collier, Aurora, Spirit AeroSystems, Boeing, Northrop Grumman, UTRC, NASA) used the </a:t>
            </a:r>
            <a:r>
              <a:rPr lang="en-US" sz="1400" dirty="0" err="1"/>
              <a:t>HyperSizer</a:t>
            </a:r>
            <a:r>
              <a:rPr lang="en-US" sz="1400" dirty="0"/>
              <a:t>® stress framework with rapid tools integrated to analyze/size global finite element models of company-specific structures. Some members reported qualitative and quantitative benefits using the stress framework regarding design cycle times. </a:t>
            </a:r>
            <a:endParaRPr lang="en-US" sz="1400" dirty="0">
              <a:latin typeface="Arial"/>
              <a:cs typeface="Arial"/>
            </a:endParaRPr>
          </a:p>
          <a:p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Beginning TRL 2, Final TRL 5-6</a:t>
            </a:r>
          </a:p>
        </p:txBody>
      </p:sp>
    </p:spTree>
    <p:extLst>
      <p:ext uri="{BB962C8B-B14F-4D97-AF65-F5344CB8AC3E}">
        <p14:creationId xmlns:p14="http://schemas.microsoft.com/office/powerpoint/2010/main" val="371586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3967" y="16282"/>
            <a:ext cx="8134846" cy="838200"/>
          </a:xfrm>
        </p:spPr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Accurate Strength &amp; Life Prediction Publications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3382F00-D02B-8E4C-9652-DE13F945EC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323738"/>
              </p:ext>
            </p:extLst>
          </p:nvPr>
        </p:nvGraphicFramePr>
        <p:xfrm>
          <a:off x="113967" y="854482"/>
          <a:ext cx="8916065" cy="5316880"/>
        </p:xfrm>
        <a:graphic>
          <a:graphicData uri="http://schemas.openxmlformats.org/drawingml/2006/table">
            <a:tbl>
              <a:tblPr/>
              <a:tblGrid>
                <a:gridCol w="3737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5125">
                  <a:extLst>
                    <a:ext uri="{9D8B030D-6E8A-4147-A177-3AD203B41FA5}">
                      <a16:colId xmlns:a16="http://schemas.microsoft.com/office/drawing/2014/main" val="3290326281"/>
                    </a:ext>
                  </a:extLst>
                </a:gridCol>
                <a:gridCol w="1753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6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Author(s)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 presented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Dávila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C. G., and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Bisagni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C.,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Fatigue Life and Damage Tolerance of Postbuckled Composite Stiffened Structures with Indentation Damage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Journal of Composite Materials; p. 931-943; 52; 7, June 2017 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9622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Lyle R.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Deobald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Gerald E. Mabson, Steve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Engelstad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M. Prabhakar Rao, Mark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Gurvich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Waruna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Seneviratne,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Shenal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Perera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T. Kevin O’Brien, Gretchen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Murri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James Ratcliffe, Carlos Davila, Nelson Carvalho, Ronald Krueger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Guidelines for VCCT-based Interlaminar Fatigue and Progressive Failure Finite Element Analysis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NASA/TM–2017-219663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0975010"/>
                  </a:ext>
                </a:extLst>
              </a:tr>
              <a:tr h="356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Steven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Wanthal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Joseph Schaefer, Brian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Justusson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Imran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Hyder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Stephen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Engelstad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Cheryl Rose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Verification and Validation Process for Progressive Damage and Failure Analysis Methods in the NASA Advanced Composites Consortium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American Society for Composites (ASC) 2017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795857"/>
                  </a:ext>
                </a:extLst>
              </a:tr>
              <a:tr h="267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 Davila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 Cohesive Fatigue Model based on the S-N Diagram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American Society for Composites (ASC) 2018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041710"/>
                  </a:ext>
                </a:extLst>
              </a:tr>
              <a:tr h="356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Alex S.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Selvarathinam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Nelson V. De Carvalho,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Banavara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R. Seshadri, Vivian Johnson, William M. Johnston, Wade C. Jackson, Cheryl Rose, Thomas K. O'Brien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Validation of Floating Node Method Using Three-Point Bend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Doubler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Under Quasi-Static Loading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SciTech 2019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23484"/>
                  </a:ext>
                </a:extLst>
              </a:tr>
              <a:tr h="356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Endel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V.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Iarve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Kevin H.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Hoos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Hari K.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Adluru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J. Scott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McQuien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Yu-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Jui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Liang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Fatigue Life Prediction of Rotor Spars by Using Discrete Damage Modeling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NASA/CR-2019-220279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8835145"/>
                  </a:ext>
                </a:extLst>
              </a:tr>
              <a:tr h="356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Andrew C. Bergan, Frank A. Leone Jr., Stewart Boyd, Imran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Hyder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Joseph D. Schaefer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Computational Considerations in Scaling the Application of Progressive Damage Analysis Methods from Coupons to Sub-Components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34th American Society for Composites Technical Conf, Sept 2019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3424299"/>
                  </a:ext>
                </a:extLst>
              </a:tr>
              <a:tr h="356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Frank A. Leone,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Kyongchan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Song, Cheryl A. Rose, Wade C. Jackson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Progressive Damage Analysis of Post-Buckled Stiffened Panels under Static Compressive Loading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SciTech 2020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155779"/>
                  </a:ext>
                </a:extLst>
              </a:tr>
              <a:tr h="23758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A. C. Bergan, S. J. Murphy, and L. F. Miles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Analysis of Open Hole Compression Specimens Using the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CompDam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Continuum Damage Mechanics Model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NASA/TM-2020-5009618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2306704"/>
                  </a:ext>
                </a:extLst>
              </a:tr>
              <a:tr h="346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Eric M. Roberts, Brian P. Justusson, Joseph D. Schaefer, Steven P. Wanthal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Improved Benchmarking of Cohesive Elements in Abaqus Standard for Predicting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Disbond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and Delamination in Composite Structures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SciTech 2021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426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21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3967" y="16282"/>
            <a:ext cx="8134846" cy="838200"/>
          </a:xfrm>
        </p:spPr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Accurate Strength &amp; Life Prediction Publications (cont.)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3382F00-D02B-8E4C-9652-DE13F945EC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389794"/>
              </p:ext>
            </p:extLst>
          </p:nvPr>
        </p:nvGraphicFramePr>
        <p:xfrm>
          <a:off x="113967" y="854482"/>
          <a:ext cx="8916065" cy="5164480"/>
        </p:xfrm>
        <a:graphic>
          <a:graphicData uri="http://schemas.openxmlformats.org/drawingml/2006/table">
            <a:tbl>
              <a:tblPr/>
              <a:tblGrid>
                <a:gridCol w="3737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5125">
                  <a:extLst>
                    <a:ext uri="{9D8B030D-6E8A-4147-A177-3AD203B41FA5}">
                      <a16:colId xmlns:a16="http://schemas.microsoft.com/office/drawing/2014/main" val="3290326281"/>
                    </a:ext>
                  </a:extLst>
                </a:gridCol>
                <a:gridCol w="1753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6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Author(s)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Where presented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Matthew Molitor, Brian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Justusson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Jaffar Iqbal, Alan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Byar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Mostafa </a:t>
                      </a:r>
                      <a:r>
                        <a:rPr lang="en-US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Rassaian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Verification Benchmarks and Validation of MAT261 for High Energy Dynamic Impact Applications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SciTech 2019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1949842"/>
                  </a:ext>
                </a:extLst>
              </a:tr>
              <a:tr h="31771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Shyamsunder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L.; Khaled, B.;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Rajan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S.D.; Goldberg, R.K.; Carney, K.S.; DuBois, P.; and Blankenhorn, G.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Implementing deformation, damage, and failure in an orthotropic plastic material model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Journal of Composite Materials, DOI:10.1177/0021998319865006, 2019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Akhil Bhasin, Suresh Raju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Keshavanarayana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Luis Gomez,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Aswini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Kona Ravi, Brian P.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Justusson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Gerardo Olivares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Progressive Damage and Failure Analysis of Bonded Composite Joints at High Energy Dynamic Impacts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34th American Society for Composites Technical Conf, Sept 2019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Cuenca, F.,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Weckner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O.,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Silling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S.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Building Block Approach For Determination of Ballistic Limit of Composite Panels Using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Peridynamics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SciTech 2020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4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David Manan,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Jeongho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Kim, Gautam Gopinath,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Gulperi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Aksel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Peter Finnigan, Larry Foster, Rajiv Naik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Development of LS-DYNA MAT261 Material Parameters for Tri-axially Braided Composite Materials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SciTech 2020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40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Sorini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C.; Chattopadhyay, A.; and Goldberg, R.K.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 Improved Plastically Dilatant Unified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Viscoplastic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Constitutive Formulation for Multiscale Analysis of Polymer Matrix Composites Under High Strain Rate Loading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Composites Part B: Vol. 184, 107669, 2020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39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Patrick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Enjuto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Mark Lobo, Tomas H. Walker, Gerardo Pena, Eric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Cregger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and Steven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Wanthal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Investigation of Stiffening Effects on Notch Growth Trajectory of Composite Stiffened Panels with Large Transverse Notches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SciTech 2019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18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Craig S. Collier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Unified Analysis of Aerospace Structures Through Implementation of Rapid Tools into a Stress Framework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SciTech 2020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8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Stephen P. Jones, Bertram Stier, Brett A.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Bednarcyk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Evan J. Pineda,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Upul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R.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Palliyaguru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Verification, Validation, and Limits of Applicability of a Rapid Bonded Joint Analysis Tool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SciTech 2020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Luke Borkowski, Rajesh S. Kumar,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Upul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R.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Palliyaguru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Efficient Framework for Coupled Analysis of Impact Damage and Compression-After-Impact Strength of Composite Laminates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Composite Structures / Elsevier, 2020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15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 bwMode="auto">
          <a:xfrm>
            <a:off x="223968" y="86690"/>
            <a:ext cx="7777032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defTabSz="45710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1pPr>
            <a:lvl2pPr marL="457108" algn="l" defTabSz="45710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2pPr>
            <a:lvl3pPr marL="914219" algn="l" defTabSz="45710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3pPr>
            <a:lvl4pPr marL="1371327" algn="l" defTabSz="45710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4pPr>
            <a:lvl5pPr marL="1828437" algn="l" defTabSz="45710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5pPr>
            <a:lvl6pPr marL="2285546" algn="l" defTabSz="91421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6pPr>
            <a:lvl7pPr marL="2742656" algn="l" defTabSz="91421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7pPr>
            <a:lvl8pPr marL="3199764" algn="l" defTabSz="91421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8pPr>
            <a:lvl9pPr marL="3656874" algn="l" defTabSz="91421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9pPr>
          </a:lstStyle>
          <a:p>
            <a:r>
              <a:rPr lang="en-US" sz="2200" b="1" dirty="0">
                <a:latin typeface="Helvetica" charset="0"/>
                <a:ea typeface="MS PGothic" charset="0"/>
              </a:rPr>
              <a:t>Composites: Accurate Strength &amp; Life Prediction</a:t>
            </a:r>
            <a:endParaRPr lang="en-US" sz="2200" b="1" dirty="0">
              <a:latin typeface="Helvetica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1" name="TextBox 11"/>
          <p:cNvSpPr txBox="1">
            <a:spLocks noChangeArrowheads="1"/>
          </p:cNvSpPr>
          <p:nvPr/>
        </p:nvSpPr>
        <p:spPr bwMode="auto">
          <a:xfrm>
            <a:off x="243632" y="835425"/>
            <a:ext cx="5547567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defTabSz="45710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1pPr>
            <a:lvl2pPr marL="457108" algn="l" defTabSz="45710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2pPr>
            <a:lvl3pPr marL="914219" algn="l" defTabSz="45710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3pPr>
            <a:lvl4pPr marL="1371327" algn="l" defTabSz="45710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4pPr>
            <a:lvl5pPr marL="1828437" algn="l" defTabSz="45710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5pPr>
            <a:lvl6pPr marL="2285546" algn="l" defTabSz="91421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6pPr>
            <a:lvl7pPr marL="2742656" algn="l" defTabSz="91421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7pPr>
            <a:lvl8pPr marL="3199764" algn="l" defTabSz="91421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8pPr>
            <a:lvl9pPr marL="3656874" algn="l" defTabSz="91421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1" charset="-128"/>
                <a:cs typeface="+mn-cs"/>
              </a:defRPr>
            </a:lvl9pPr>
          </a:lstStyle>
          <a:p>
            <a:pPr>
              <a:buFont typeface="Arial" charset="0"/>
              <a:buNone/>
            </a:pPr>
            <a:r>
              <a:rPr lang="en-US" sz="1400" b="1" i="0" dirty="0">
                <a:latin typeface="Helvetica" charset="0"/>
              </a:rPr>
              <a:t>Problem</a:t>
            </a:r>
          </a:p>
          <a:p>
            <a:r>
              <a:rPr lang="en-US" sz="1300" dirty="0">
                <a:solidFill>
                  <a:srgbClr val="000000"/>
                </a:solidFill>
                <a:latin typeface="Helvetica" charset="0"/>
                <a:ea typeface="MS PGothic" charset="0"/>
                <a:cs typeface="MS PGothic" charset="0"/>
              </a:rPr>
              <a:t>Lack of confidence in strength and life prediction tools for composite structures results in extensive (lengthy and costly) test programs.</a:t>
            </a:r>
            <a:endParaRPr lang="en-US" sz="1300" i="0" dirty="0">
              <a:solidFill>
                <a:srgbClr val="000000"/>
              </a:solidFill>
              <a:latin typeface="Helvetica" charset="0"/>
              <a:ea typeface="MS PGothic" charset="0"/>
              <a:cs typeface="MS PGothic" charset="0"/>
            </a:endParaRPr>
          </a:p>
          <a:p>
            <a:pPr>
              <a:buFont typeface="Arial" charset="0"/>
              <a:buNone/>
            </a:pPr>
            <a:endParaRPr lang="en-US" sz="800" b="1" dirty="0">
              <a:latin typeface="Helvetica" pitchFamily="34" charset="0"/>
            </a:endParaRPr>
          </a:p>
          <a:p>
            <a:r>
              <a:rPr lang="en-US" sz="1400" b="1" dirty="0">
                <a:latin typeface="Helvetica" charset="0"/>
              </a:rPr>
              <a:t>Objective</a:t>
            </a:r>
          </a:p>
          <a:p>
            <a:r>
              <a:rPr lang="en-US" sz="1300" dirty="0">
                <a:solidFill>
                  <a:prstClr val="black"/>
                </a:solidFill>
                <a:latin typeface="Helvetica" pitchFamily="2" charset="0"/>
                <a:ea typeface="Helvetica" charset="0"/>
                <a:cs typeface="Helvetica" charset="0"/>
              </a:rPr>
              <a:t>Develop validated strength and life prediction tools with known accuracy for complex composite structures and standardized procedures for their reliable use.</a:t>
            </a:r>
          </a:p>
          <a:p>
            <a:pPr>
              <a:defRPr/>
            </a:pPr>
            <a:endParaRPr lang="en-US" sz="800" b="1" dirty="0">
              <a:latin typeface="Helvetica" panose="020B0604020202020204" pitchFamily="34" charset="0"/>
              <a:ea typeface="ヒラギノ角ゴ Pro W3" charset="0"/>
              <a:cs typeface="Helvetica" panose="020B0604020202020204" pitchFamily="34" charset="0"/>
            </a:endParaRPr>
          </a:p>
          <a:p>
            <a:pPr>
              <a:defRPr/>
            </a:pPr>
            <a:r>
              <a:rPr lang="en-US" sz="1400" b="1" dirty="0">
                <a:latin typeface="Helvetica" charset="0"/>
              </a:rPr>
              <a:t>Results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300" dirty="0">
                <a:latin typeface="Helvetica" charset="0"/>
              </a:rPr>
              <a:t>Developed </a:t>
            </a:r>
            <a:r>
              <a:rPr lang="en-US" sz="1300" dirty="0">
                <a:solidFill>
                  <a:srgbClr val="000000"/>
                </a:solidFill>
                <a:latin typeface="Helvetica"/>
                <a:ea typeface="ＭＳ Ｐゴシック"/>
                <a:cs typeface="Helvetica Condensed"/>
              </a:rPr>
              <a:t>high fidelity analysis methods to reliably predict the onset and progression of damage in </a:t>
            </a:r>
            <a:r>
              <a:rPr lang="en-US" sz="1300" dirty="0" err="1">
                <a:solidFill>
                  <a:srgbClr val="000000"/>
                </a:solidFill>
                <a:latin typeface="Helvetica"/>
                <a:ea typeface="ＭＳ Ｐゴシック"/>
                <a:cs typeface="Helvetica Condensed"/>
              </a:rPr>
              <a:t>postbuckled</a:t>
            </a:r>
            <a:r>
              <a:rPr lang="en-US" sz="1300" dirty="0">
                <a:solidFill>
                  <a:srgbClr val="000000"/>
                </a:solidFill>
                <a:latin typeface="Helvetica"/>
                <a:ea typeface="ＭＳ Ｐゴシック"/>
                <a:cs typeface="Helvetica Condensed"/>
              </a:rPr>
              <a:t> composite stiffened panels with impact damage, predicting strength within 15% of tests.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300" dirty="0">
                <a:latin typeface="Helvetica" charset="0"/>
              </a:rPr>
              <a:t>Developed</a:t>
            </a:r>
            <a:r>
              <a:rPr lang="en-US" sz="1300" dirty="0">
                <a:solidFill>
                  <a:srgbClr val="000000"/>
                </a:solidFill>
                <a:latin typeface="Helvetica"/>
                <a:ea typeface="ＭＳ Ｐゴシック"/>
                <a:cs typeface="Helvetica Condensed"/>
              </a:rPr>
              <a:t> high energy dynamic impact analysis methods able to predict threshold penetration velocity within 20% of test results.</a:t>
            </a:r>
            <a:endParaRPr lang="en-US" sz="1300" dirty="0">
              <a:latin typeface="Helvetica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300" dirty="0">
                <a:latin typeface="Helvetica" charset="0"/>
              </a:rPr>
              <a:t>Developed</a:t>
            </a:r>
            <a:r>
              <a:rPr lang="en-US" sz="1300" dirty="0">
                <a:solidFill>
                  <a:srgbClr val="000000"/>
                </a:solidFill>
                <a:latin typeface="Helvetica"/>
                <a:ea typeface="ＭＳ Ｐゴシック"/>
                <a:cs typeface="Helvetica Condensed"/>
              </a:rPr>
              <a:t> Rapid Analysis Tools able to predict within 30% the effect of  in-service damage, and manufacturing defects on performance</a:t>
            </a:r>
            <a:r>
              <a:rPr lang="en-US" sz="1300" dirty="0">
                <a:latin typeface="Helvetica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300" dirty="0">
                <a:latin typeface="Helvetica" charset="0"/>
              </a:rPr>
              <a:t>Demonstrated validated analysis tools with subcomponent tests and transitioned tools, standardized procedures, benchmark cases, and V&amp;V processes.</a:t>
            </a:r>
          </a:p>
          <a:p>
            <a:pPr>
              <a:defRPr/>
            </a:pPr>
            <a:endParaRPr lang="en-US" sz="800" b="1" dirty="0">
              <a:latin typeface="Helvetica" panose="020B0604020202020204" pitchFamily="34" charset="0"/>
              <a:ea typeface="ヒラギノ角ゴ Pro W3" charset="0"/>
              <a:cs typeface="Helvetica" panose="020B0604020202020204" pitchFamily="34" charset="0"/>
            </a:endParaRPr>
          </a:p>
          <a:p>
            <a:pPr>
              <a:defRPr/>
            </a:pPr>
            <a:r>
              <a:rPr lang="en-US" sz="1400" b="1" dirty="0">
                <a:latin typeface="Helvetica" charset="0"/>
              </a:rPr>
              <a:t>Significance</a:t>
            </a:r>
          </a:p>
          <a:p>
            <a:pPr>
              <a:defRPr/>
            </a:pPr>
            <a:r>
              <a:rPr lang="en-US" sz="1300" dirty="0"/>
              <a:t>Validated analysis tools and standardized procedures transitioned to industry partners can reduce design iterations during development and reduce validation testing.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1884" y="5885354"/>
            <a:ext cx="3972453" cy="523220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Helvetica"/>
                <a:cs typeface="Helvetica"/>
              </a:rPr>
              <a:t>Improved, reliable analysis methods provide confidence needed to reduce testing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989505-E961-BD4A-B6AF-D0CDC0F561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24" b="23125"/>
          <a:stretch/>
        </p:blipFill>
        <p:spPr>
          <a:xfrm>
            <a:off x="6935055" y="835425"/>
            <a:ext cx="1688507" cy="16606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FD8CD2-0418-664D-8528-A238D3AE5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939" y="2928975"/>
            <a:ext cx="1780378" cy="14148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5EA336-DA43-8347-A0DD-2C6DDBF55E90}"/>
              </a:ext>
            </a:extLst>
          </p:cNvPr>
          <p:cNvSpPr txBox="1"/>
          <p:nvPr/>
        </p:nvSpPr>
        <p:spPr>
          <a:xfrm>
            <a:off x="6164344" y="2527556"/>
            <a:ext cx="301556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Helvetica" pitchFamily="2" charset="0"/>
              </a:rPr>
              <a:t>Predicted peak load within 15% of test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64DD8C-4227-1A4A-A043-7774C0BC9FE1}"/>
              </a:ext>
            </a:extLst>
          </p:cNvPr>
          <p:cNvSpPr txBox="1"/>
          <p:nvPr/>
        </p:nvSpPr>
        <p:spPr>
          <a:xfrm>
            <a:off x="6164344" y="4375357"/>
            <a:ext cx="30887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Helvetica" pitchFamily="2" charset="0"/>
                <a:cs typeface="Calibri" panose="020F0502020204030204" pitchFamily="34" charset="0"/>
              </a:rPr>
              <a:t>Predicted threshold velocity within 20%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0DF15C-FFBF-574D-8612-035565AE1F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9926" y="4636923"/>
            <a:ext cx="2469673" cy="15900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1CADDC9-93AA-4743-AC95-AB5589959BB6}"/>
              </a:ext>
            </a:extLst>
          </p:cNvPr>
          <p:cNvSpPr txBox="1"/>
          <p:nvPr/>
        </p:nvSpPr>
        <p:spPr>
          <a:xfrm>
            <a:off x="5900821" y="6146964"/>
            <a:ext cx="30155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>
                <a:latin typeface="Helvetica" pitchFamily="2" charset="0"/>
                <a:cs typeface="Calibri" panose="020F0502020204030204" pitchFamily="34" charset="0"/>
              </a:rPr>
              <a:t>Predicted residual strength after impact within 20% of tests</a:t>
            </a:r>
          </a:p>
        </p:txBody>
      </p:sp>
    </p:spTree>
    <p:extLst>
      <p:ext uri="{BB962C8B-B14F-4D97-AF65-F5344CB8AC3E}">
        <p14:creationId xmlns:p14="http://schemas.microsoft.com/office/powerpoint/2010/main" val="326876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theme/theme1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1509</TotalTime>
  <Words>1309</Words>
  <Application>Microsoft Office PowerPoint</Application>
  <PresentationFormat>On-screen Show (4:3)</PresentationFormat>
  <Paragraphs>95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7" baseType="lpstr">
      <vt:lpstr>75 Helvetica Bold</vt:lpstr>
      <vt:lpstr>Arial</vt:lpstr>
      <vt:lpstr>Arial Narrow</vt:lpstr>
      <vt:lpstr>Calibri</vt:lpstr>
      <vt:lpstr>Gill Sans MT</vt:lpstr>
      <vt:lpstr>Helvetica</vt:lpstr>
      <vt:lpstr>Helvetica BlackOblique</vt:lpstr>
      <vt:lpstr>Times</vt:lpstr>
      <vt:lpstr>Times New Roman</vt:lpstr>
      <vt:lpstr>12_Office Theme</vt:lpstr>
      <vt:lpstr>1_Blank Presentation</vt:lpstr>
      <vt:lpstr>1_Office Theme</vt:lpstr>
      <vt:lpstr>2_Office Theme</vt:lpstr>
      <vt:lpstr>Accurate Strength &amp; Life Prediction Summary Report</vt:lpstr>
      <vt:lpstr>Accurate Strength &amp; Life Prediction Publications</vt:lpstr>
      <vt:lpstr>Accurate Strength &amp; Life Prediction Publications (cont.)</vt:lpstr>
      <vt:lpstr>PowerPoint Presentation</vt:lpstr>
    </vt:vector>
  </TitlesOfParts>
  <Company>NASA/ODIN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FY12 ARMD 6-mo Review/DPMC</dc:title>
  <dc:creator>Heidmann, James D. (GRC-K000)</dc:creator>
  <cp:keywords>Unsure</cp:keywords>
  <cp:lastModifiedBy>Boylan, Kristy A. (HQ-EA000)[SAIC]</cp:lastModifiedBy>
  <cp:revision>3056</cp:revision>
  <cp:lastPrinted>2018-08-08T13:50:20Z</cp:lastPrinted>
  <dcterms:created xsi:type="dcterms:W3CDTF">2012-04-23T17:00:03Z</dcterms:created>
  <dcterms:modified xsi:type="dcterms:W3CDTF">2021-04-01T15:34:40Z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a1b6609d-c108-481e-b3e4-83eb4398ff13</vt:lpwstr>
  </property>
  <property fmtid="{D5CDD505-2E9C-101B-9397-08002B2CF9AE}" pid="3" name="UTCTechnicalData">
    <vt:lpwstr>Unsure</vt:lpwstr>
  </property>
  <property fmtid="{D5CDD505-2E9C-101B-9397-08002B2CF9AE}" pid="4" name="UTCTechnicalDataKeyword">
    <vt:lpwstr>Unsure</vt:lpwstr>
  </property>
</Properties>
</file>