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ldx" ContentType="application/vnd.openxmlformats-officedocument.presentationml.slide"/>
  <Default Extension="tiff" ContentType="image/tiff"/>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omments/comment1.xml" ContentType="application/vnd.openxmlformats-officedocument.presentationml.comments+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8" r:id="rId2"/>
    <p:sldMasterId id="2147483696" r:id="rId3"/>
  </p:sldMasterIdLst>
  <p:notesMasterIdLst>
    <p:notesMasterId r:id="rId15"/>
  </p:notesMasterIdLst>
  <p:sldIdLst>
    <p:sldId id="257" r:id="rId4"/>
    <p:sldId id="582" r:id="rId5"/>
    <p:sldId id="580" r:id="rId6"/>
    <p:sldId id="484" r:id="rId7"/>
    <p:sldId id="386" r:id="rId8"/>
    <p:sldId id="498" r:id="rId9"/>
    <p:sldId id="1706" r:id="rId10"/>
    <p:sldId id="570" r:id="rId11"/>
    <p:sldId id="1776" r:id="rId12"/>
    <p:sldId id="1774" r:id="rId13"/>
    <p:sldId id="1756"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orge, Kerry A. (JSC-SK)[WYLE LABORATORIES, INC.]" initials="GKA(LI" lastIdx="9" clrIdx="0">
    <p:extLst>
      <p:ext uri="{19B8F6BF-5375-455C-9EA6-DF929625EA0E}">
        <p15:presenceInfo xmlns:p15="http://schemas.microsoft.com/office/powerpoint/2012/main" userId="S::kgeorge@ndc.nasa.gov::ef2d6e0a-589d-4513-b08b-7fa6f96f888e"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00FF"/>
    <a:srgbClr val="DDA3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10"/>
    <p:restoredTop sz="96327"/>
  </p:normalViewPr>
  <p:slideViewPr>
    <p:cSldViewPr snapToGrid="0" snapToObjects="1" showGuides="1">
      <p:cViewPr>
        <p:scale>
          <a:sx n="108" d="100"/>
          <a:sy n="108" d="100"/>
        </p:scale>
        <p:origin x="1272" y="52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viewProps" Target="viewProps.xml"/><Relationship Id="rId3" Type="http://schemas.openxmlformats.org/officeDocument/2006/relationships/slideMaster" Target="slideMasters/slideMaster3.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5" Type="http://schemas.openxmlformats.org/officeDocument/2006/relationships/slide" Target="slides/slide2.xml"/><Relationship Id="rId15" Type="http://schemas.openxmlformats.org/officeDocument/2006/relationships/notesMaster" Target="notesMasters/notesMaster1.xml"/><Relationship Id="rId10" Type="http://schemas.openxmlformats.org/officeDocument/2006/relationships/slide" Target="slides/slide7.xml"/><Relationship Id="rId19"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s>
</file>

<file path=ppt/comments/comment1.xml><?xml version="1.0" encoding="utf-8"?>
<p:cmLst xmlns:a="http://schemas.openxmlformats.org/drawingml/2006/main" xmlns:r="http://schemas.openxmlformats.org/officeDocument/2006/relationships" xmlns:p="http://schemas.openxmlformats.org/presentationml/2006/main">
  <p:cm authorId="1" dt="2021-04-01T08:27:29.614" idx="9">
    <p:pos x="703" y="2650"/>
    <p:text>remove heading on the left</p:text>
    <p:extLst>
      <p:ext uri="{C676402C-5697-4E1C-873F-D02D1690AC5C}">
        <p15:threadingInfo xmlns:p15="http://schemas.microsoft.com/office/powerpoint/2012/main" timeZoneBias="300"/>
      </p:ext>
    </p:extLst>
  </p:cm>
</p:cmLst>
</file>

<file path=ppt/drawings/_rels/vmlDrawing1.vml.rels><?xml version="1.0" encoding="UTF-8" standalone="yes"?>
<Relationships xmlns="http://schemas.openxmlformats.org/package/2006/relationships"><Relationship Id="rId2" Type="http://schemas.openxmlformats.org/officeDocument/2006/relationships/image" Target="../media/image29.emf"/><Relationship Id="rId1" Type="http://schemas.openxmlformats.org/officeDocument/2006/relationships/image" Target="../media/image28.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AC94D6-E90E-4742-B984-917F3C330D38}" type="datetimeFigureOut">
              <a:rPr lang="en-US" smtClean="0"/>
              <a:t>4/1/21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3B7425-49C1-B74C-A708-14EB7A17EF73}" type="slidenum">
              <a:rPr lang="en-US" smtClean="0"/>
              <a:t>‹#›</a:t>
            </a:fld>
            <a:endParaRPr lang="en-US"/>
          </a:p>
        </p:txBody>
      </p:sp>
    </p:spTree>
    <p:extLst>
      <p:ext uri="{BB962C8B-B14F-4D97-AF65-F5344CB8AC3E}">
        <p14:creationId xmlns:p14="http://schemas.microsoft.com/office/powerpoint/2010/main" val="37116275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DF25DA-B6DA-41A2-B780-CF1C7EC4B7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61629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p>
            <a:pPr marL="0" marR="0" lvl="0" indent="0" algn="r" defTabSz="929579" rtl="0" eaLnBrk="1" fontAlgn="base" latinLnBrk="0" hangingPunct="1">
              <a:lnSpc>
                <a:spcPct val="100000"/>
              </a:lnSpc>
              <a:spcBef>
                <a:spcPct val="0"/>
              </a:spcBef>
              <a:spcAft>
                <a:spcPct val="0"/>
              </a:spcAft>
              <a:buClrTx/>
              <a:buSzTx/>
              <a:buFontTx/>
              <a:buNone/>
              <a:tabLst/>
              <a:defRPr/>
            </a:pPr>
            <a:fld id="{F479D590-DDF2-46B8-8251-048BD7CA7F33}" type="slidenum">
              <a:rPr kumimoji="0" lang="en-US" sz="1200" b="0" i="0" u="none" strike="noStrike" kern="1200" cap="none" spc="0" normalizeH="0" baseline="0" noProof="0">
                <a:ln>
                  <a:noFill/>
                </a:ln>
                <a:solidFill>
                  <a:prstClr val="black"/>
                </a:solidFill>
                <a:effectLst/>
                <a:uLnTx/>
                <a:uFillTx/>
                <a:latin typeface="Arial" panose="020B0604020202020204" pitchFamily="34" charset="0"/>
                <a:ea typeface="ＭＳ Ｐゴシック" pitchFamily="64" charset="-128"/>
                <a:cs typeface="Arial" panose="020B0604020202020204" pitchFamily="34" charset="0"/>
              </a:rPr>
              <a:pPr marL="0" marR="0" lvl="0" indent="0" algn="r" defTabSz="929579" rtl="0" eaLnBrk="1" fontAlgn="base" latinLnBrk="0" hangingPunct="1">
                <a:lnSpc>
                  <a:spcPct val="100000"/>
                </a:lnSpc>
                <a:spcBef>
                  <a:spcPct val="0"/>
                </a:spcBef>
                <a:spcAft>
                  <a:spcPct val="0"/>
                </a:spcAft>
                <a:buClrTx/>
                <a:buSzTx/>
                <a:buFontTx/>
                <a:buNone/>
                <a:tabLst/>
                <a:defRPr/>
              </a:pPr>
              <a:t>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ＭＳ Ｐゴシック" pitchFamily="64" charset="-128"/>
              <a:cs typeface="Arial" panose="020B0604020202020204" pitchFamily="34" charset="0"/>
            </a:endParaRPr>
          </a:p>
        </p:txBody>
      </p:sp>
      <p:sp>
        <p:nvSpPr>
          <p:cNvPr id="38915" name="Rectangle 2"/>
          <p:cNvSpPr>
            <a:spLocks noGrp="1" noRot="1" noChangeAspect="1" noChangeArrowheads="1" noTextEdit="1"/>
          </p:cNvSpPr>
          <p:nvPr>
            <p:ph type="sldImg"/>
          </p:nvPr>
        </p:nvSpPr>
        <p:spPr bwMode="auto">
          <a:xfrm>
            <a:off x="-544513" y="114300"/>
            <a:ext cx="8189913" cy="4606925"/>
          </a:xfrm>
          <a:noFill/>
          <a:ln>
            <a:solidFill>
              <a:srgbClr val="000000"/>
            </a:solidFill>
            <a:miter lim="800000"/>
            <a:headEnd/>
            <a:tailEnd/>
          </a:ln>
        </p:spPr>
      </p:sp>
      <p:sp>
        <p:nvSpPr>
          <p:cNvPr id="38916" name="Rectangle 3"/>
          <p:cNvSpPr>
            <a:spLocks noGrp="1" noChangeArrowheads="1"/>
          </p:cNvSpPr>
          <p:nvPr>
            <p:ph type="body" idx="1"/>
          </p:nvPr>
        </p:nvSpPr>
        <p:spPr>
          <a:xfrm>
            <a:off x="714670" y="4927133"/>
            <a:ext cx="5710884" cy="4248582"/>
          </a:xfrm>
          <a:noFill/>
          <a:ln/>
        </p:spPr>
        <p:txBody>
          <a:bodyPr/>
          <a:lstStyle/>
          <a:p>
            <a:pPr defTabSz="929579">
              <a:defRPr/>
            </a:pPr>
            <a:r>
              <a:rPr lang="en-US" dirty="0"/>
              <a:t>Risks associated with spaceflight can be categorized or grouped according to the occurrences of factors/hazards  that contribute to them.  Here are five of them including altered G, space radiation, distance from earth, isolation and closed environment.</a:t>
            </a:r>
          </a:p>
          <a:p>
            <a:pPr eaLnBrk="1" hangingPunct="1"/>
            <a:endParaRPr lang="en-US" dirty="0">
              <a:ea typeface="ＭＳ Ｐゴシック" pitchFamily="64" charset="-128"/>
            </a:endParaRPr>
          </a:p>
          <a:p>
            <a:pPr eaLnBrk="1" hangingPunct="1"/>
            <a:r>
              <a:rPr lang="en-US" dirty="0">
                <a:ea typeface="ＭＳ Ｐゴシック" pitchFamily="64" charset="-128"/>
              </a:rPr>
              <a:t>Considerable amount of research work over the years have shown that each of these spaceflight hazard independently cause deleterious effects on physiological systems both during the mission and some have prolonged effects after the mission has ended over the longer term.  </a:t>
            </a:r>
          </a:p>
          <a:p>
            <a:pPr eaLnBrk="1" hangingPunct="1"/>
            <a:endParaRPr lang="en-US" dirty="0">
              <a:ea typeface="ＭＳ Ｐゴシック" pitchFamily="64" charset="-128"/>
            </a:endParaRPr>
          </a:p>
          <a:p>
            <a:pPr eaLnBrk="1" hangingPunct="1"/>
            <a:r>
              <a:rPr lang="en-US" dirty="0">
                <a:ea typeface="ＭＳ Ｐゴシック" pitchFamily="64" charset="-128"/>
              </a:rPr>
              <a:t>Having identified these traditionally held hazards, From program perspective you are always on the lookout for black swan events that can potentially cause outlier/extreme effects on crew health that in hind sight one would feel that could have been predicted if evaluated systematically.</a:t>
            </a:r>
          </a:p>
          <a:p>
            <a:pPr eaLnBrk="1" hangingPunct="1"/>
            <a:endParaRPr lang="en-US" dirty="0">
              <a:ea typeface="ＭＳ Ｐゴシック" pitchFamily="64" charset="-128"/>
            </a:endParaRPr>
          </a:p>
          <a:p>
            <a:pPr eaLnBrk="1" hangingPunct="1"/>
            <a:r>
              <a:rPr lang="en-US" dirty="0">
                <a:ea typeface="ＭＳ Ｐゴシック" pitchFamily="64" charset="-128"/>
              </a:rPr>
              <a:t>One such example is the combinatorial effects across multiple hazards of space radiation, </a:t>
            </a:r>
            <a:r>
              <a:rPr lang="en-US" dirty="0" err="1">
                <a:ea typeface="ＭＳ Ｐゴシック" pitchFamily="64" charset="-128"/>
              </a:rPr>
              <a:t>Bmed</a:t>
            </a:r>
            <a:r>
              <a:rPr lang="en-US" dirty="0">
                <a:ea typeface="ＭＳ Ｐゴシック" pitchFamily="64" charset="-128"/>
              </a:rPr>
              <a:t> and Altered gravity where each individual hazard has shown deleterious effects and now what do we expect the combination of the three risks spanning on CNS risks due to could end up to be bigger than the three individually.</a:t>
            </a:r>
          </a:p>
          <a:p>
            <a:pPr eaLnBrk="1" hangingPunct="1"/>
            <a:endParaRPr lang="en-US" dirty="0">
              <a:ea typeface="ＭＳ Ｐゴシック" pitchFamily="64" charset="-128"/>
            </a:endParaRPr>
          </a:p>
        </p:txBody>
      </p:sp>
    </p:spTree>
    <p:extLst>
      <p:ext uri="{BB962C8B-B14F-4D97-AF65-F5344CB8AC3E}">
        <p14:creationId xmlns:p14="http://schemas.microsoft.com/office/powerpoint/2010/main" val="31241421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Slide Image Placeholder 1"/>
          <p:cNvSpPr>
            <a:spLocks noGrp="1" noRot="1" noChangeAspect="1" noTextEdit="1"/>
          </p:cNvSpPr>
          <p:nvPr>
            <p:ph type="sldImg"/>
          </p:nvPr>
        </p:nvSpPr>
        <p:spPr>
          <a:xfrm>
            <a:off x="395288" y="692150"/>
            <a:ext cx="6146800" cy="3457575"/>
          </a:xfrm>
          <a:ln/>
        </p:spPr>
      </p:sp>
      <p:sp>
        <p:nvSpPr>
          <p:cNvPr id="37891" name="Notes Placeholder 2"/>
          <p:cNvSpPr>
            <a:spLocks noGrp="1"/>
          </p:cNvSpPr>
          <p:nvPr>
            <p:ph type="body" idx="1"/>
          </p:nvPr>
        </p:nvSpPr>
        <p:spPr>
          <a:noFill/>
        </p:spPr>
        <p:txBody>
          <a:bodyPr/>
          <a:lstStyle/>
          <a:p>
            <a:pPr eaLnBrk="1" hangingPunct="1"/>
            <a:endParaRPr lang="en-US" altLang="en-US" dirty="0"/>
          </a:p>
        </p:txBody>
      </p:sp>
      <p:sp>
        <p:nvSpPr>
          <p:cNvPr id="37892" name="Slide Number Placeholder 3"/>
          <p:cNvSpPr>
            <a:spLocks noGrp="1"/>
          </p:cNvSpPr>
          <p:nvPr>
            <p:ph type="sldNum" sz="quarter" idx="5"/>
          </p:nvPr>
        </p:nvSpPr>
        <p:spPr>
          <a:xfrm>
            <a:off x="3928018" y="8758246"/>
            <a:ext cx="3004610" cy="460379"/>
          </a:xfrm>
          <a:prstGeom prst="rect">
            <a:avLst/>
          </a:prstGeom>
          <a:noFill/>
        </p:spPr>
        <p:txBody>
          <a:bodyPr/>
          <a:lstStyle>
            <a:lvl1pPr defTabSz="922320">
              <a:defRPr sz="900">
                <a:solidFill>
                  <a:srgbClr val="666666"/>
                </a:solidFill>
                <a:latin typeface="55 Helvetica Roman" pitchFamily="1" charset="0"/>
              </a:defRPr>
            </a:lvl1pPr>
            <a:lvl2pPr marL="729131" indent="-280435" defTabSz="922320">
              <a:defRPr sz="900">
                <a:solidFill>
                  <a:srgbClr val="666666"/>
                </a:solidFill>
                <a:latin typeface="55 Helvetica Roman" pitchFamily="1" charset="0"/>
              </a:defRPr>
            </a:lvl2pPr>
            <a:lvl3pPr marL="1121740" indent="-224348" defTabSz="922320">
              <a:defRPr sz="900">
                <a:solidFill>
                  <a:srgbClr val="666666"/>
                </a:solidFill>
                <a:latin typeface="55 Helvetica Roman" pitchFamily="1" charset="0"/>
              </a:defRPr>
            </a:lvl3pPr>
            <a:lvl4pPr marL="1570436" indent="-224348" defTabSz="922320">
              <a:defRPr sz="900">
                <a:solidFill>
                  <a:srgbClr val="666666"/>
                </a:solidFill>
                <a:latin typeface="55 Helvetica Roman" pitchFamily="1" charset="0"/>
              </a:defRPr>
            </a:lvl4pPr>
            <a:lvl5pPr marL="2019132" indent="-224348" defTabSz="922320">
              <a:defRPr sz="900">
                <a:solidFill>
                  <a:srgbClr val="666666"/>
                </a:solidFill>
                <a:latin typeface="55 Helvetica Roman" pitchFamily="1" charset="0"/>
              </a:defRPr>
            </a:lvl5pPr>
            <a:lvl6pPr marL="2467828" indent="-224348" defTabSz="922320" eaLnBrk="0" fontAlgn="base" hangingPunct="0">
              <a:spcBef>
                <a:spcPct val="0"/>
              </a:spcBef>
              <a:spcAft>
                <a:spcPct val="0"/>
              </a:spcAft>
              <a:defRPr sz="900">
                <a:solidFill>
                  <a:srgbClr val="666666"/>
                </a:solidFill>
                <a:latin typeface="55 Helvetica Roman" pitchFamily="1" charset="0"/>
              </a:defRPr>
            </a:lvl6pPr>
            <a:lvl7pPr marL="2916525" indent="-224348" defTabSz="922320" eaLnBrk="0" fontAlgn="base" hangingPunct="0">
              <a:spcBef>
                <a:spcPct val="0"/>
              </a:spcBef>
              <a:spcAft>
                <a:spcPct val="0"/>
              </a:spcAft>
              <a:defRPr sz="900">
                <a:solidFill>
                  <a:srgbClr val="666666"/>
                </a:solidFill>
                <a:latin typeface="55 Helvetica Roman" pitchFamily="1" charset="0"/>
              </a:defRPr>
            </a:lvl7pPr>
            <a:lvl8pPr marL="3365221" indent="-224348" defTabSz="922320" eaLnBrk="0" fontAlgn="base" hangingPunct="0">
              <a:spcBef>
                <a:spcPct val="0"/>
              </a:spcBef>
              <a:spcAft>
                <a:spcPct val="0"/>
              </a:spcAft>
              <a:defRPr sz="900">
                <a:solidFill>
                  <a:srgbClr val="666666"/>
                </a:solidFill>
                <a:latin typeface="55 Helvetica Roman" pitchFamily="1" charset="0"/>
              </a:defRPr>
            </a:lvl8pPr>
            <a:lvl9pPr marL="3813917" indent="-224348" defTabSz="922320" eaLnBrk="0" fontAlgn="base" hangingPunct="0">
              <a:spcBef>
                <a:spcPct val="0"/>
              </a:spcBef>
              <a:spcAft>
                <a:spcPct val="0"/>
              </a:spcAft>
              <a:defRPr sz="900">
                <a:solidFill>
                  <a:srgbClr val="666666"/>
                </a:solidFill>
                <a:latin typeface="55 Helvetica Roman" pitchFamily="1" charset="0"/>
              </a:defRPr>
            </a:lvl9pPr>
          </a:lstStyle>
          <a:p>
            <a:fld id="{9A6D6F48-DB24-4E08-819D-4D402CF66175}" type="slidenum">
              <a:rPr lang="en-US" altLang="en-US" sz="1200">
                <a:solidFill>
                  <a:srgbClr val="000000"/>
                </a:solidFill>
              </a:rPr>
              <a:pPr/>
              <a:t>4</a:t>
            </a:fld>
            <a:endParaRPr lang="en-US" altLang="en-US" sz="1200">
              <a:solidFill>
                <a:srgbClr val="000000"/>
              </a:solidFill>
            </a:endParaRPr>
          </a:p>
        </p:txBody>
      </p:sp>
    </p:spTree>
    <p:extLst>
      <p:ext uri="{BB962C8B-B14F-4D97-AF65-F5344CB8AC3E}">
        <p14:creationId xmlns:p14="http://schemas.microsoft.com/office/powerpoint/2010/main" val="27357555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p:spPr>
        <p:txBody>
          <a:bodyPr/>
          <a:lstStyle/>
          <a:p>
            <a:pPr marL="229126" indent="-229126"/>
            <a:endParaRPr lang="en-US" dirty="0"/>
          </a:p>
        </p:txBody>
      </p:sp>
    </p:spTree>
    <p:extLst>
      <p:ext uri="{BB962C8B-B14F-4D97-AF65-F5344CB8AC3E}">
        <p14:creationId xmlns:p14="http://schemas.microsoft.com/office/powerpoint/2010/main" val="12914752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49325" rtl="0" eaLnBrk="0" fontAlgn="base" latinLnBrk="0" hangingPunct="0">
              <a:lnSpc>
                <a:spcPct val="87000"/>
              </a:lnSpc>
              <a:spcBef>
                <a:spcPct val="40000"/>
              </a:spcBef>
              <a:spcAft>
                <a:spcPct val="0"/>
              </a:spcAft>
              <a:buClrTx/>
              <a:buSzTx/>
              <a:buFontTx/>
              <a:buNone/>
              <a:tabLst/>
              <a:defRPr/>
            </a:pPr>
            <a:r>
              <a:rPr lang="en-US" sz="1200" b="0" i="0" u="none" strike="noStrike" kern="1200" baseline="0" dirty="0">
                <a:solidFill>
                  <a:schemeClr val="tx1"/>
                </a:solidFill>
                <a:latin typeface="Arial" charset="0"/>
                <a:ea typeface="+mn-ea"/>
                <a:cs typeface="+mn-cs"/>
              </a:rPr>
              <a:t>Inflight data include 1,066 nights on Shuttle (n=78 before EVA) and 3,201 nights on ISS. Terrestrial data collection intervals include 3,109 nights from Shuttle crewmembers and 904 from ISS crewmembers. </a:t>
            </a:r>
            <a:endParaRPr lang="en-US" dirty="0"/>
          </a:p>
          <a:p>
            <a:endParaRPr lang="en-US" dirty="0"/>
          </a:p>
        </p:txBody>
      </p:sp>
    </p:spTree>
    <p:extLst>
      <p:ext uri="{BB962C8B-B14F-4D97-AF65-F5344CB8AC3E}">
        <p14:creationId xmlns:p14="http://schemas.microsoft.com/office/powerpoint/2010/main" val="2860452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Animation 1: Another study by Bock and Bloomberg (PI: </a:t>
            </a:r>
            <a:r>
              <a:rPr lang="en-US" dirty="0" err="1"/>
              <a:t>Otmar</a:t>
            </a:r>
            <a:r>
              <a:rPr lang="en-US" dirty="0"/>
              <a:t> Bock) reported/ measured ability to perform manual control while being simultaneously tasked – pressing a button press pattern – during and after spaceflight in four subjects.</a:t>
            </a:r>
          </a:p>
          <a:p>
            <a:endParaRPr lang="en-US" dirty="0"/>
          </a:p>
          <a:p>
            <a:r>
              <a:rPr lang="en-US" dirty="0"/>
              <a:t>Animation 2:  They reported that astronauts make more errors while the degree of difficulty of the secondary task increased.  More importantly, this effect lasted the duration of spaceflight (6 months) and also showed up after landing back on Earth.  Investigators pointed to the lack of cognitive reserve or reduced cognitive reserve available to multi task in microgravity.</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E59CC184-7B19-CC45-82EF-98A856BF0C48}" type="slidenum">
              <a:rPr kumimoji="0" lang="en-US" sz="1200" b="0" i="0" u="none" strike="noStrike" kern="1200" cap="none" spc="0" normalizeH="0" baseline="0" noProof="0" smtClean="0">
                <a:ln>
                  <a:noFill/>
                </a:ln>
                <a:solidFill>
                  <a:srgbClr val="000000"/>
                </a:solidFill>
                <a:effectLst/>
                <a:uLnTx/>
                <a:uFillTx/>
                <a:latin typeface="Times"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7</a:t>
            </a:fld>
            <a:endParaRPr kumimoji="0" lang="en-US" sz="1200" b="0" i="0" u="none" strike="noStrike" kern="1200" cap="none" spc="0" normalizeH="0" baseline="0" noProof="0">
              <a:ln>
                <a:noFill/>
              </a:ln>
              <a:solidFill>
                <a:srgbClr val="000000"/>
              </a:solidFill>
              <a:effectLst/>
              <a:uLnTx/>
              <a:uFillTx/>
              <a:latin typeface="Times" charset="0"/>
              <a:ea typeface="+mn-ea"/>
              <a:cs typeface="+mn-cs"/>
            </a:endParaRPr>
          </a:p>
        </p:txBody>
      </p:sp>
    </p:spTree>
    <p:extLst>
      <p:ext uri="{BB962C8B-B14F-4D97-AF65-F5344CB8AC3E}">
        <p14:creationId xmlns:p14="http://schemas.microsoft.com/office/powerpoint/2010/main" val="27990145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DF25DA-B6DA-41A2-B780-CF1C7EC4B73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88590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5DF25DA-B6DA-41A2-B780-CF1C7EC4B737}" type="slidenum">
              <a:rPr lang="en-US" smtClean="0"/>
              <a:t>11</a:t>
            </a:fld>
            <a:endParaRPr lang="en-US"/>
          </a:p>
        </p:txBody>
      </p:sp>
    </p:spTree>
    <p:extLst>
      <p:ext uri="{BB962C8B-B14F-4D97-AF65-F5344CB8AC3E}">
        <p14:creationId xmlns:p14="http://schemas.microsoft.com/office/powerpoint/2010/main" val="23510869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Layouts/_rels/slideLayout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B23F7E-C2DE-D146-BB8B-D646B3C9757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E342264-E79D-004E-B4F3-9D7248DA8CC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395199-2B69-084A-B116-887A04420199}"/>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7E1383E9-C8FC-2141-ADE5-BDFB0A937A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950542-78C3-4041-AB8B-C4DFFCBE0E5C}"/>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1490997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478C-FA61-D34B-944C-FE32EFD89A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6FB6D1-B9E5-514A-93F2-FDA9037943A0}"/>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960D0-1A0C-004E-A342-465A5966DCE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6532EE6-8197-B94C-B16F-08FE1437E0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A4363AE-0235-EE4D-9DE1-F181AA2BEDA2}"/>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34154223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096C8-5312-A243-844F-C644640C4AB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17D5340-6BE4-0A47-AF5B-6477871769A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3197A42-30D2-2142-AB5F-84AC18A15E2E}"/>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66AFB5A0-B19D-7743-9ADF-19C9C9C0867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B18911E-44B6-DB4A-83D3-7E8AB42440D4}"/>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20725780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4485C-4040-EA48-A34C-8E341966E0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C2908-7D05-0240-A203-6430606F378E}"/>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B65DEC6-EB92-8047-B366-D4308F66BBA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1300B3-D281-2A49-9BDC-932F7495E68D}"/>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0EF118A9-F044-CC42-BF6C-12030CEF74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FD908D-7DE0-064F-BCD9-FD525E3A6CCE}"/>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147044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A7847C-F46C-AB4B-9C33-6F848B2447E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366EB07-4BAB-6645-A918-1B4B42EB46F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09124F4-39CE-8643-8EFF-7FBA45B89A8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D498E7F-31E7-2940-8B63-DDB8EA894A4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5387BE0-EB7E-4440-A458-A7072D797649}"/>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4EEE231-FB20-604A-8BCD-72FB481E7767}"/>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4EA519C5-EB68-764C-8AF2-9A2A021EDC4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17EB803-29C1-7D43-9ED4-1BF31347D9B5}"/>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2820030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1D2A9-FDB4-D44B-8894-5F0F6466890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A1F1EC-313E-3E46-89B1-CDE0EEA6A2E3}"/>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61E6F539-5D10-6645-8557-CE7647F7551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224CFD-5274-274A-AD5C-75C7E9134B58}"/>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21807760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AAE1E0-63E3-D54D-ADFD-2F6110F31DC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68CEC26-3B74-2E45-8E0A-8F12C29FC6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FA1D5B-DA1C-6D4C-8BA5-126FE14BB513}"/>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13138292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B1E87-5EB7-B440-8B88-F3FA5084B17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E2FC617-E07A-504C-99EC-9F90B76A319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C1DB4E8-714A-C641-AE6A-1017251010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E05F3ACD-DFBE-D041-A019-D27CEC8484F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A65D0E7E-BF2F-E04E-9D5E-E8301497C0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4D05594-2EAC-B442-8720-A77BDA0458E2}"/>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21657592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FDD3E-BF04-A542-950E-85ED00DD4A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B05B4F9-E044-BF42-92EE-ADA62B5ABF7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23F2C7F-363C-1D47-862B-665E066FE92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04F494-9334-CC43-AD81-E91F189ECF7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28FFB97E-7B02-F04B-BA8A-11A0C0FB05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351D70-37C1-DC42-A719-1F91733EA22C}"/>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1086049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02E55-18FE-AB41-8BD9-CA3A5A670C75}"/>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15F15B6-873F-EE42-8362-206680D7F5F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F9EDB-ED18-444D-8058-9F653E70D78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AE8E170-9869-9341-9228-A84711BD48C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8431172-CB3C-0F43-BF24-D2918F9F9A7A}"/>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5332041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99D615-C064-ED42-8B41-AD83ADF4B17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0AA2B8C-A9AE-B445-AC63-825D923E5CB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248A47-1AFD-DF49-AC76-F8AACC342F4D}"/>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BB1A297-5C11-2941-A06D-EC49CFE9BE5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8A7DB5-985E-AB41-BE8A-FF4398E097E3}"/>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30222031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CBS Template">
    <p:spTree>
      <p:nvGrpSpPr>
        <p:cNvPr id="1" name=""/>
        <p:cNvGrpSpPr/>
        <p:nvPr/>
      </p:nvGrpSpPr>
      <p:grpSpPr>
        <a:xfrm>
          <a:off x="0" y="0"/>
          <a:ext cx="0" cy="0"/>
          <a:chOff x="0" y="0"/>
          <a:chExt cx="0" cy="0"/>
        </a:xfrm>
      </p:grpSpPr>
      <p:sp>
        <p:nvSpPr>
          <p:cNvPr id="13" name="Rectangle 12"/>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1391482" y="105703"/>
            <a:ext cx="9486123" cy="988159"/>
          </a:xfrm>
        </p:spPr>
        <p:txBody>
          <a:bodyPr anchor="b">
            <a:normAutofit/>
          </a:bodyPr>
          <a:lstStyle>
            <a:lvl1pPr>
              <a:defRPr lang="en-US" sz="4400" kern="1200" dirty="0">
                <a:solidFill>
                  <a:schemeClr val="bg1"/>
                </a:solidFill>
                <a:latin typeface="+mn-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1560444" y="1417233"/>
            <a:ext cx="9793356"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188844" y="6409441"/>
            <a:ext cx="2743200" cy="365125"/>
          </a:xfrm>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a:xfrm>
            <a:off x="4038600" y="6409441"/>
            <a:ext cx="4114800" cy="365125"/>
          </a:xfrm>
        </p:spPr>
        <p:txBody>
          <a:bodyPr/>
          <a:lstStyle/>
          <a:p>
            <a:endParaRPr lang="en-US"/>
          </a:p>
        </p:txBody>
      </p:sp>
      <p:sp>
        <p:nvSpPr>
          <p:cNvPr id="6" name="Slide Number Placeholder 5"/>
          <p:cNvSpPr>
            <a:spLocks noGrp="1"/>
          </p:cNvSpPr>
          <p:nvPr>
            <p:ph type="sldNum" sz="quarter" idx="12"/>
          </p:nvPr>
        </p:nvSpPr>
        <p:spPr>
          <a:xfrm>
            <a:off x="11264900" y="6409441"/>
            <a:ext cx="507646" cy="365125"/>
          </a:xfrm>
        </p:spPr>
        <p:txBody>
          <a:bodyPr/>
          <a:lstStyle>
            <a:lvl1pPr>
              <a:defRPr>
                <a:solidFill>
                  <a:schemeClr val="tx1"/>
                </a:solidFill>
              </a:defRPr>
            </a:lvl1pPr>
          </a:lstStyle>
          <a:p>
            <a:fld id="{A9F8B485-250A-4814-B6F8-61D6EAFC1AAB}" type="slidenum">
              <a:rPr lang="en-US" smtClean="0"/>
              <a:pPr/>
              <a:t>‹#›</a:t>
            </a:fld>
            <a:endParaRPr lang="en-US"/>
          </a:p>
        </p:txBody>
      </p:sp>
      <p:pic>
        <p:nvPicPr>
          <p:cNvPr id="15" name="Picture 14"/>
          <p:cNvPicPr>
            <a:picLocks noChangeAspect="1"/>
          </p:cNvPicPr>
          <p:nvPr/>
        </p:nvPicPr>
        <p:blipFill>
          <a:blip r:embed="rId2">
            <a:clrChange>
              <a:clrFrom>
                <a:srgbClr val="F0F7FF"/>
              </a:clrFrom>
              <a:clrTo>
                <a:srgbClr val="F0F7FF">
                  <a:alpha val="0"/>
                </a:srgbClr>
              </a:clrTo>
            </a:clrChange>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190607" y="191742"/>
            <a:ext cx="805617" cy="816080"/>
          </a:xfrm>
          <a:prstGeom prst="rect">
            <a:avLst/>
          </a:prstGeom>
        </p:spPr>
      </p:pic>
      <p:pic>
        <p:nvPicPr>
          <p:cNvPr id="10" name="Picture 2" descr="Image result for NASA logo"/>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10877605" y="105703"/>
            <a:ext cx="1274261" cy="105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68238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4" name="Picture 7" descr="HEOMD-Domestic-template-07152014.jpg"/>
          <p:cNvPicPr>
            <a:picLocks noChangeAspect="1"/>
          </p:cNvPicPr>
          <p:nvPr userDrawn="1"/>
        </p:nvPicPr>
        <p:blipFill>
          <a:blip r:embed="rId2">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74"/>
          <p:cNvSpPr txBox="1">
            <a:spLocks noChangeArrowheads="1"/>
          </p:cNvSpPr>
          <p:nvPr userDrawn="1"/>
        </p:nvSpPr>
        <p:spPr bwMode="auto">
          <a:xfrm>
            <a:off x="622301" y="455613"/>
            <a:ext cx="2832100" cy="184150"/>
          </a:xfrm>
          <a:prstGeom prst="rect">
            <a:avLst/>
          </a:prstGeom>
          <a:noFill/>
          <a:ln>
            <a:noFill/>
          </a:ln>
        </p:spPr>
        <p:txBody>
          <a:bodyPr>
            <a:spAutoFit/>
          </a:bodyPr>
          <a:lstStyle>
            <a:lvl1pPr>
              <a:defRPr>
                <a:solidFill>
                  <a:schemeClr val="tx1"/>
                </a:solidFill>
                <a:latin typeface="Calibri" charset="0"/>
                <a:ea typeface="ＭＳ Ｐゴシック" charset="0"/>
                <a:cs typeface="ＭＳ Ｐゴシック" charset="0"/>
              </a:defRPr>
            </a:lvl1pPr>
            <a:lvl2pPr marL="742950" indent="-285750">
              <a:defRPr>
                <a:solidFill>
                  <a:schemeClr val="tx1"/>
                </a:solidFill>
                <a:latin typeface="Calibri" charset="0"/>
                <a:ea typeface="ＭＳ Ｐゴシック" charset="0"/>
              </a:defRPr>
            </a:lvl2pPr>
            <a:lvl3pPr marL="1143000" indent="-228600">
              <a:defRPr>
                <a:solidFill>
                  <a:schemeClr val="tx1"/>
                </a:solidFill>
                <a:latin typeface="Calibri" charset="0"/>
                <a:ea typeface="ＭＳ Ｐゴシック" charset="0"/>
              </a:defRPr>
            </a:lvl3pPr>
            <a:lvl4pPr marL="1600200" indent="-228600">
              <a:defRPr>
                <a:solidFill>
                  <a:schemeClr val="tx1"/>
                </a:solidFill>
                <a:latin typeface="Calibri" charset="0"/>
                <a:ea typeface="ＭＳ Ｐゴシック" charset="0"/>
              </a:defRPr>
            </a:lvl4pPr>
            <a:lvl5pPr marL="2057400" indent="-228600">
              <a:defRPr>
                <a:solidFill>
                  <a:schemeClr val="tx1"/>
                </a:solidFill>
                <a:latin typeface="Calibri" charset="0"/>
                <a:ea typeface="ＭＳ Ｐゴシック" charset="0"/>
              </a:defRPr>
            </a:lvl5pPr>
            <a:lvl6pPr marL="2514600" indent="-228600" fontAlgn="base">
              <a:spcBef>
                <a:spcPct val="0"/>
              </a:spcBef>
              <a:spcAft>
                <a:spcPct val="0"/>
              </a:spcAft>
              <a:defRPr>
                <a:solidFill>
                  <a:schemeClr val="tx1"/>
                </a:solidFill>
                <a:latin typeface="Calibri" charset="0"/>
                <a:ea typeface="ＭＳ Ｐゴシック" charset="0"/>
              </a:defRPr>
            </a:lvl6pPr>
            <a:lvl7pPr marL="2971800" indent="-228600" fontAlgn="base">
              <a:spcBef>
                <a:spcPct val="0"/>
              </a:spcBef>
              <a:spcAft>
                <a:spcPct val="0"/>
              </a:spcAft>
              <a:defRPr>
                <a:solidFill>
                  <a:schemeClr val="tx1"/>
                </a:solidFill>
                <a:latin typeface="Calibri" charset="0"/>
                <a:ea typeface="ＭＳ Ｐゴシック" charset="0"/>
              </a:defRPr>
            </a:lvl7pPr>
            <a:lvl8pPr marL="3429000" indent="-228600" fontAlgn="base">
              <a:spcBef>
                <a:spcPct val="0"/>
              </a:spcBef>
              <a:spcAft>
                <a:spcPct val="0"/>
              </a:spcAft>
              <a:defRPr>
                <a:solidFill>
                  <a:schemeClr val="tx1"/>
                </a:solidFill>
                <a:latin typeface="Calibri" charset="0"/>
                <a:ea typeface="ＭＳ Ｐゴシック" charset="0"/>
              </a:defRPr>
            </a:lvl8pPr>
            <a:lvl9pPr marL="3886200" indent="-228600" fontAlgn="base">
              <a:spcBef>
                <a:spcPct val="0"/>
              </a:spcBef>
              <a:spcAft>
                <a:spcPct val="0"/>
              </a:spcAft>
              <a:defRPr>
                <a:solidFill>
                  <a:schemeClr val="tx1"/>
                </a:solidFill>
                <a:latin typeface="Calibri" charset="0"/>
                <a:ea typeface="ＭＳ Ｐゴシック" charset="0"/>
              </a:defRPr>
            </a:lvl9pPr>
          </a:lstStyle>
          <a:p>
            <a:pPr defTabSz="457200" eaLnBrk="0" fontAlgn="base" hangingPunct="0">
              <a:spcBef>
                <a:spcPct val="50000"/>
              </a:spcBef>
              <a:spcAft>
                <a:spcPct val="0"/>
              </a:spcAft>
              <a:defRPr/>
            </a:pPr>
            <a:r>
              <a:rPr lang="en-US" sz="600">
                <a:solidFill>
                  <a:srgbClr val="FFFFFF"/>
                </a:solidFill>
                <a:latin typeface="Arial" charset="0"/>
                <a:ea typeface="ヒラギノ角ゴ Pro W3" charset="0"/>
              </a:rPr>
              <a:t>National Aeronautics and Space Administration</a:t>
            </a:r>
          </a:p>
        </p:txBody>
      </p:sp>
      <p:sp>
        <p:nvSpPr>
          <p:cNvPr id="7" name="Rectangle 162"/>
          <p:cNvSpPr>
            <a:spLocks noGrp="1" noChangeArrowheads="1"/>
          </p:cNvSpPr>
          <p:nvPr>
            <p:ph type="ctrTitle"/>
          </p:nvPr>
        </p:nvSpPr>
        <p:spPr>
          <a:xfrm>
            <a:off x="611718" y="1139826"/>
            <a:ext cx="6489700" cy="1090613"/>
          </a:xfrm>
          <a:ln>
            <a:noFill/>
          </a:ln>
        </p:spPr>
        <p:txBody>
          <a:bodyPr/>
          <a:lstStyle/>
          <a:p>
            <a:r>
              <a:rPr lang="en-US" dirty="0"/>
              <a:t>[Title]</a:t>
            </a:r>
          </a:p>
        </p:txBody>
      </p:sp>
      <p:sp>
        <p:nvSpPr>
          <p:cNvPr id="9" name="Rectangle 163"/>
          <p:cNvSpPr>
            <a:spLocks noGrp="1" noChangeArrowheads="1"/>
          </p:cNvSpPr>
          <p:nvPr>
            <p:ph type="subTitle" idx="1"/>
          </p:nvPr>
        </p:nvSpPr>
        <p:spPr>
          <a:xfrm>
            <a:off x="611717" y="2479487"/>
            <a:ext cx="9751483" cy="1917285"/>
          </a:xfrm>
          <a:ln>
            <a:noFill/>
          </a:ln>
        </p:spPr>
        <p:txBody>
          <a:bodyPr/>
          <a:lstStyle>
            <a:lvl1pPr>
              <a:buNone/>
              <a:defRPr/>
            </a:lvl1pPr>
          </a:lstStyle>
          <a:p>
            <a:r>
              <a:rPr lang="en-US" dirty="0"/>
              <a:t>[Presenter]</a:t>
            </a:r>
          </a:p>
          <a:p>
            <a:r>
              <a:rPr lang="en-US" dirty="0"/>
              <a:t>[Date]</a:t>
            </a:r>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103105" y="247655"/>
            <a:ext cx="715837" cy="592854"/>
          </a:xfrm>
          <a:prstGeom prst="rect">
            <a:avLst/>
          </a:prstGeom>
        </p:spPr>
      </p:pic>
    </p:spTree>
    <p:extLst>
      <p:ext uri="{BB962C8B-B14F-4D97-AF65-F5344CB8AC3E}">
        <p14:creationId xmlns:p14="http://schemas.microsoft.com/office/powerpoint/2010/main" val="15527461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CBS Templat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9667875" y="6028420"/>
            <a:ext cx="2533650" cy="829580"/>
          </a:xfrm>
          <a:prstGeom prst="rect">
            <a:avLst/>
          </a:prstGeom>
        </p:spPr>
      </p:pic>
      <p:pic>
        <p:nvPicPr>
          <p:cNvPr id="9" name="Picture 8"/>
          <p:cNvPicPr>
            <a:picLocks noChangeAspect="1"/>
          </p:cNvPicPr>
          <p:nvPr userDrawn="1"/>
        </p:nvPicPr>
        <p:blipFill>
          <a:blip r:embed="rId3"/>
          <a:stretch>
            <a:fillRect/>
          </a:stretch>
        </p:blipFill>
        <p:spPr>
          <a:xfrm>
            <a:off x="5867400" y="6028423"/>
            <a:ext cx="2114550" cy="829577"/>
          </a:xfrm>
          <a:prstGeom prst="rect">
            <a:avLst/>
          </a:prstGeom>
        </p:spPr>
      </p:pic>
      <p:pic>
        <p:nvPicPr>
          <p:cNvPr id="10" name="Picture 9"/>
          <p:cNvPicPr>
            <a:picLocks noChangeAspect="1"/>
          </p:cNvPicPr>
          <p:nvPr userDrawn="1"/>
        </p:nvPicPr>
        <p:blipFill>
          <a:blip r:embed="rId4"/>
          <a:stretch>
            <a:fillRect/>
          </a:stretch>
        </p:blipFill>
        <p:spPr>
          <a:xfrm>
            <a:off x="7981950" y="6028422"/>
            <a:ext cx="1876883" cy="829578"/>
          </a:xfrm>
          <a:prstGeom prst="rect">
            <a:avLst/>
          </a:prstGeom>
        </p:spPr>
      </p:pic>
      <p:pic>
        <p:nvPicPr>
          <p:cNvPr id="11" name="Picture 10"/>
          <p:cNvPicPr>
            <a:picLocks noChangeAspect="1"/>
          </p:cNvPicPr>
          <p:nvPr userDrawn="1"/>
        </p:nvPicPr>
        <p:blipFill rotWithShape="1">
          <a:blip r:embed="rId5">
            <a:extLst>
              <a:ext uri="{28A0092B-C50C-407E-A947-70E740481C1C}">
                <a14:useLocalDpi xmlns:a14="http://schemas.microsoft.com/office/drawing/2010/main"/>
              </a:ext>
            </a:extLst>
          </a:blip>
          <a:srcRect/>
          <a:stretch/>
        </p:blipFill>
        <p:spPr>
          <a:xfrm>
            <a:off x="0" y="6032979"/>
            <a:ext cx="2658111" cy="825021"/>
          </a:xfrm>
          <a:prstGeom prst="rect">
            <a:avLst/>
          </a:prstGeom>
        </p:spPr>
      </p:pic>
      <p:pic>
        <p:nvPicPr>
          <p:cNvPr id="12" name="Picture 11"/>
          <p:cNvPicPr>
            <a:picLocks noChangeAspect="1"/>
          </p:cNvPicPr>
          <p:nvPr userDrawn="1"/>
        </p:nvPicPr>
        <p:blipFill rotWithShape="1">
          <a:blip r:embed="rId6">
            <a:extLst>
              <a:ext uri="{28A0092B-C50C-407E-A947-70E740481C1C}">
                <a14:useLocalDpi xmlns:a14="http://schemas.microsoft.com/office/drawing/2010/main"/>
              </a:ext>
            </a:extLst>
          </a:blip>
          <a:srcRect/>
          <a:stretch/>
        </p:blipFill>
        <p:spPr>
          <a:xfrm>
            <a:off x="2362200" y="6032979"/>
            <a:ext cx="3505200" cy="825021"/>
          </a:xfrm>
          <a:prstGeom prst="rect">
            <a:avLst/>
          </a:prstGeom>
        </p:spPr>
      </p:pic>
      <p:sp>
        <p:nvSpPr>
          <p:cNvPr id="13" name="Rectangle 12"/>
          <p:cNvSpPr/>
          <p:nvPr userDrawn="1"/>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838200" y="105703"/>
            <a:ext cx="10515600" cy="988159"/>
          </a:xfrm>
        </p:spPr>
        <p:txBody>
          <a:bodyPr anchor="b"/>
          <a:lstStyle>
            <a:lvl1pPr>
              <a:defRPr>
                <a:solidFill>
                  <a:schemeClr val="accent2">
                    <a:lumMod val="60000"/>
                    <a:lumOff val="40000"/>
                  </a:schemeClr>
                </a:solidFill>
              </a:defRPr>
            </a:lvl1pPr>
          </a:lstStyle>
          <a:p>
            <a:r>
              <a:rPr lang="en-US"/>
              <a:t>Click to edit Master title style</a:t>
            </a:r>
          </a:p>
        </p:txBody>
      </p:sp>
      <p:sp>
        <p:nvSpPr>
          <p:cNvPr id="3" name="Content Placeholder 2"/>
          <p:cNvSpPr>
            <a:spLocks noGrp="1"/>
          </p:cNvSpPr>
          <p:nvPr>
            <p:ph idx="1"/>
          </p:nvPr>
        </p:nvSpPr>
        <p:spPr>
          <a:xfrm>
            <a:off x="838200" y="1417233"/>
            <a:ext cx="10515600"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9029346" y="6356350"/>
            <a:ext cx="2743200" cy="365125"/>
          </a:xfrm>
        </p:spPr>
        <p:txBody>
          <a:bodyPr/>
          <a:lstStyle>
            <a:lvl1pPr>
              <a:defRPr>
                <a:solidFill>
                  <a:schemeClr val="bg1"/>
                </a:solidFill>
              </a:defRPr>
            </a:lvl1pPr>
          </a:lstStyle>
          <a:p>
            <a:fld id="{A9F8B485-250A-4814-B6F8-61D6EAFC1AAB}" type="slidenum">
              <a:rPr lang="en-US" smtClean="0"/>
              <a:pPr/>
              <a:t>‹#›</a:t>
            </a:fld>
            <a:endParaRPr lang="en-US"/>
          </a:p>
        </p:txBody>
      </p:sp>
    </p:spTree>
    <p:extLst>
      <p:ext uri="{BB962C8B-B14F-4D97-AF65-F5344CB8AC3E}">
        <p14:creationId xmlns:p14="http://schemas.microsoft.com/office/powerpoint/2010/main" val="3208964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5pPr>
              <a:defRPr>
                <a:latin typeface="Calibri" panose="020F0502020204030204" pitchFamily="34" charset="0"/>
                <a:cs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98518075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095500" y="323850"/>
            <a:ext cx="8568267" cy="496888"/>
          </a:xfrm>
        </p:spPr>
        <p:txBody>
          <a:bodyPr/>
          <a:lstStyle/>
          <a:p>
            <a:r>
              <a:rPr lang="en-US"/>
              <a:t>Click to edit Master title style</a:t>
            </a:r>
          </a:p>
        </p:txBody>
      </p:sp>
      <p:sp>
        <p:nvSpPr>
          <p:cNvPr id="3" name="Table Placeholder 2"/>
          <p:cNvSpPr>
            <a:spLocks noGrp="1"/>
          </p:cNvSpPr>
          <p:nvPr>
            <p:ph type="tbl" idx="1"/>
          </p:nvPr>
        </p:nvSpPr>
        <p:spPr>
          <a:xfrm>
            <a:off x="579968" y="1490664"/>
            <a:ext cx="10977033" cy="4814887"/>
          </a:xfrm>
        </p:spPr>
        <p:txBody>
          <a:bodyPr/>
          <a:lstStyle/>
          <a:p>
            <a:pPr lvl="0"/>
            <a:endParaRPr lang="en-US" noProof="0"/>
          </a:p>
        </p:txBody>
      </p:sp>
    </p:spTree>
    <p:extLst>
      <p:ext uri="{BB962C8B-B14F-4D97-AF65-F5344CB8AC3E}">
        <p14:creationId xmlns:p14="http://schemas.microsoft.com/office/powerpoint/2010/main" val="35792928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914400" y="6248400"/>
            <a:ext cx="2540000" cy="457200"/>
          </a:xfrm>
          <a:prstGeom prst="rect">
            <a:avLst/>
          </a:prstGeom>
        </p:spPr>
        <p:txBody>
          <a:bodyPr/>
          <a:lstStyle/>
          <a:p>
            <a:endParaRPr lang="en-US">
              <a:solidFill>
                <a:srgbClr val="000000"/>
              </a:solidFill>
            </a:endParaRPr>
          </a:p>
        </p:txBody>
      </p:sp>
      <p:sp>
        <p:nvSpPr>
          <p:cNvPr id="5" name="Footer Placeholder 4"/>
          <p:cNvSpPr>
            <a:spLocks noGrp="1"/>
          </p:cNvSpPr>
          <p:nvPr>
            <p:ph type="ftr" sz="quarter" idx="11"/>
          </p:nvPr>
        </p:nvSpPr>
        <p:spPr>
          <a:xfrm>
            <a:off x="4165600" y="6248400"/>
            <a:ext cx="3860800" cy="457200"/>
          </a:xfrm>
          <a:prstGeom prst="rect">
            <a:avLst/>
          </a:prstGeom>
        </p:spPr>
        <p:txBody>
          <a:bodyPr/>
          <a:lstStyle/>
          <a:p>
            <a:endParaRPr lang="en-US">
              <a:solidFill>
                <a:srgbClr val="000000"/>
              </a:solidFill>
            </a:endParaRPr>
          </a:p>
        </p:txBody>
      </p:sp>
      <p:sp>
        <p:nvSpPr>
          <p:cNvPr id="6" name="Slide Number Placeholder 5"/>
          <p:cNvSpPr>
            <a:spLocks noGrp="1"/>
          </p:cNvSpPr>
          <p:nvPr>
            <p:ph type="sldNum" sz="quarter" idx="12"/>
          </p:nvPr>
        </p:nvSpPr>
        <p:spPr>
          <a:xfrm>
            <a:off x="8737600" y="6248400"/>
            <a:ext cx="2540000" cy="457200"/>
          </a:xfrm>
          <a:prstGeom prst="rect">
            <a:avLst/>
          </a:prstGeom>
        </p:spPr>
        <p:txBody>
          <a:bodyPr/>
          <a:lstStyle/>
          <a:p>
            <a:fld id="{625C997C-3F1D-6D4A-919B-294E85A9299E}" type="slidenum">
              <a:rPr lang="en-US" smtClean="0">
                <a:solidFill>
                  <a:srgbClr val="000000"/>
                </a:solidFill>
              </a:rPr>
              <a:pPr/>
              <a:t>‹#›</a:t>
            </a:fld>
            <a:endParaRPr lang="en-US">
              <a:solidFill>
                <a:srgbClr val="000000"/>
              </a:solidFill>
            </a:endParaRPr>
          </a:p>
        </p:txBody>
      </p:sp>
    </p:spTree>
    <p:extLst>
      <p:ext uri="{BB962C8B-B14F-4D97-AF65-F5344CB8AC3E}">
        <p14:creationId xmlns:p14="http://schemas.microsoft.com/office/powerpoint/2010/main" val="153574257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2"/>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4" name="Rectangle 13"/>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5" name="Rectangle 14"/>
          <p:cNvSpPr>
            <a:spLocks noGrp="1" noChangeArrowheads="1"/>
          </p:cNvSpPr>
          <p:nvPr>
            <p:ph type="sldNum" sz="quarter" idx="12"/>
          </p:nvPr>
        </p:nvSpPr>
        <p:spPr>
          <a:ln/>
        </p:spPr>
        <p:txBody>
          <a:bodyPr/>
          <a:lstStyle>
            <a:lvl1pPr>
              <a:defRPr/>
            </a:lvl1pPr>
          </a:lstStyle>
          <a:p>
            <a:fld id="{5B52025C-960C-D948-82EF-1C64444DC3B8}" type="slidenum">
              <a:rPr lang="en-US">
                <a:solidFill>
                  <a:srgbClr val="FFFFFF"/>
                </a:solidFill>
              </a:rPr>
              <a:pPr/>
              <a:t>‹#›</a:t>
            </a:fld>
            <a:endParaRPr lang="en-US">
              <a:solidFill>
                <a:srgbClr val="FFFFFF"/>
              </a:solidFill>
            </a:endParaRPr>
          </a:p>
        </p:txBody>
      </p:sp>
    </p:spTree>
    <p:extLst>
      <p:ext uri="{BB962C8B-B14F-4D97-AF65-F5344CB8AC3E}">
        <p14:creationId xmlns:p14="http://schemas.microsoft.com/office/powerpoint/2010/main" val="108098216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B4D9040D-104D-184E-92BF-26C7E95FB66F}" type="slidenum">
              <a:rPr lang="en-US"/>
              <a:pPr>
                <a:defRPr/>
              </a:pPr>
              <a:t>‹#›</a:t>
            </a:fld>
            <a:endParaRPr lang="en-US"/>
          </a:p>
        </p:txBody>
      </p:sp>
    </p:spTree>
    <p:extLst>
      <p:ext uri="{BB962C8B-B14F-4D97-AF65-F5344CB8AC3E}">
        <p14:creationId xmlns:p14="http://schemas.microsoft.com/office/powerpoint/2010/main" val="3591425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DAAE1E0-63E3-D54D-ADFD-2F6110F31DCF}"/>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68CEC26-3B74-2E45-8E0A-8F12C29FC6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AFA1D5B-DA1C-6D4C-8BA5-126FE14BB513}"/>
              </a:ext>
            </a:extLst>
          </p:cNvPr>
          <p:cNvSpPr>
            <a:spLocks noGrp="1"/>
          </p:cNvSpPr>
          <p:nvPr>
            <p:ph type="sldNum" sz="quarter" idx="12"/>
          </p:nvPr>
        </p:nvSpPr>
        <p:spPr/>
        <p:txBody>
          <a:bodyPr/>
          <a:lstStyle/>
          <a:p>
            <a:fld id="{A17DA753-69CF-A344-BD65-08AE2C1A4D29}" type="slidenum">
              <a:rPr lang="en-US" smtClean="0"/>
              <a:t>‹#›</a:t>
            </a:fld>
            <a:endParaRPr lang="en-US"/>
          </a:p>
        </p:txBody>
      </p:sp>
    </p:spTree>
    <p:extLst>
      <p:ext uri="{BB962C8B-B14F-4D97-AF65-F5344CB8AC3E}">
        <p14:creationId xmlns:p14="http://schemas.microsoft.com/office/powerpoint/2010/main" val="39295054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58895830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BS Template">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9667875" y="6028420"/>
            <a:ext cx="2533650" cy="829580"/>
          </a:xfrm>
          <a:prstGeom prst="rect">
            <a:avLst/>
          </a:prstGeom>
        </p:spPr>
      </p:pic>
      <p:pic>
        <p:nvPicPr>
          <p:cNvPr id="9" name="Picture 8"/>
          <p:cNvPicPr>
            <a:picLocks noChangeAspect="1"/>
          </p:cNvPicPr>
          <p:nvPr/>
        </p:nvPicPr>
        <p:blipFill>
          <a:blip r:embed="rId3"/>
          <a:stretch>
            <a:fillRect/>
          </a:stretch>
        </p:blipFill>
        <p:spPr>
          <a:xfrm>
            <a:off x="5867400" y="6028423"/>
            <a:ext cx="2114550" cy="829577"/>
          </a:xfrm>
          <a:prstGeom prst="rect">
            <a:avLst/>
          </a:prstGeom>
        </p:spPr>
      </p:pic>
      <p:pic>
        <p:nvPicPr>
          <p:cNvPr id="10" name="Picture 9"/>
          <p:cNvPicPr>
            <a:picLocks noChangeAspect="1"/>
          </p:cNvPicPr>
          <p:nvPr/>
        </p:nvPicPr>
        <p:blipFill>
          <a:blip r:embed="rId4"/>
          <a:stretch>
            <a:fillRect/>
          </a:stretch>
        </p:blipFill>
        <p:spPr>
          <a:xfrm>
            <a:off x="7981950" y="6028422"/>
            <a:ext cx="1876883" cy="829578"/>
          </a:xfrm>
          <a:prstGeom prst="rect">
            <a:avLst/>
          </a:prstGeom>
        </p:spPr>
      </p:pic>
      <p:pic>
        <p:nvPicPr>
          <p:cNvPr id="11" name="Picture 10"/>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0" y="6032979"/>
            <a:ext cx="2658111" cy="825021"/>
          </a:xfrm>
          <a:prstGeom prst="rect">
            <a:avLst/>
          </a:prstGeom>
        </p:spPr>
      </p:pic>
      <p:pic>
        <p:nvPicPr>
          <p:cNvPr id="12" name="Picture 11"/>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362200" y="6032979"/>
            <a:ext cx="3505200" cy="825021"/>
          </a:xfrm>
          <a:prstGeom prst="rect">
            <a:avLst/>
          </a:prstGeom>
        </p:spPr>
      </p:pic>
      <p:sp>
        <p:nvSpPr>
          <p:cNvPr id="13" name="Rectangle 12"/>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838200" y="105703"/>
            <a:ext cx="10515600" cy="988159"/>
          </a:xfrm>
        </p:spPr>
        <p:txBody>
          <a:bodyPr anchor="b">
            <a:normAutofit/>
          </a:bodyPr>
          <a:lstStyle>
            <a:lvl1pPr>
              <a:defRPr lang="en-US" sz="4400" kern="1200" dirty="0">
                <a:solidFill>
                  <a:schemeClr val="bg1"/>
                </a:solidFill>
                <a:latin typeface="+mn-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838200" y="1417233"/>
            <a:ext cx="10515600"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029346" y="6356350"/>
            <a:ext cx="2743200" cy="365125"/>
          </a:xfrm>
        </p:spPr>
        <p:txBody>
          <a:bodyPr/>
          <a:lstStyle>
            <a:lvl1pPr>
              <a:defRPr>
                <a:solidFill>
                  <a:schemeClr val="bg1"/>
                </a:solidFill>
              </a:defRPr>
            </a:lvl1pPr>
          </a:lstStyle>
          <a:p>
            <a:fld id="{A9F8B485-250A-4814-B6F8-61D6EAFC1AAB}" type="slidenum">
              <a:rPr lang="en-US" smtClean="0"/>
              <a:pPr/>
              <a:t>‹#›</a:t>
            </a:fld>
            <a:endParaRPr lang="en-US"/>
          </a:p>
        </p:txBody>
      </p:sp>
      <p:pic>
        <p:nvPicPr>
          <p:cNvPr id="15" name="Picture 14"/>
          <p:cNvPicPr>
            <a:picLocks noChangeAspect="1"/>
          </p:cNvPicPr>
          <p:nvPr/>
        </p:nvPicPr>
        <p:blipFill>
          <a:blip r:embed="rId7">
            <a:clrChange>
              <a:clrFrom>
                <a:srgbClr val="F0F7FF"/>
              </a:clrFrom>
              <a:clrTo>
                <a:srgbClr val="F0F7FF">
                  <a:alpha val="0"/>
                </a:srgbClr>
              </a:clrTo>
            </a:clrChange>
            <a:extLst>
              <a:ext uri="{BEBA8EAE-BF5A-486C-A8C5-ECC9F3942E4B}">
                <a14:imgProps xmlns:a14="http://schemas.microsoft.com/office/drawing/2010/main">
                  <a14:imgLayer r:embed="rId8">
                    <a14:imgEffect>
                      <a14:colorTemperature colorTemp="5900"/>
                    </a14:imgEffect>
                  </a14:imgLayer>
                </a14:imgProps>
              </a:ext>
            </a:extLst>
          </a:blip>
          <a:stretch>
            <a:fillRect/>
          </a:stretch>
        </p:blipFill>
        <p:spPr>
          <a:xfrm>
            <a:off x="40134" y="291499"/>
            <a:ext cx="805617" cy="816080"/>
          </a:xfrm>
          <a:prstGeom prst="rect">
            <a:avLst/>
          </a:prstGeom>
        </p:spPr>
      </p:pic>
      <p:pic>
        <p:nvPicPr>
          <p:cNvPr id="14" name="Picture 13"/>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9667875" y="6028420"/>
            <a:ext cx="2533650" cy="829580"/>
          </a:xfrm>
          <a:prstGeom prst="rect">
            <a:avLst/>
          </a:prstGeom>
        </p:spPr>
      </p:pic>
      <p:pic>
        <p:nvPicPr>
          <p:cNvPr id="16" name="Picture 15"/>
          <p:cNvPicPr>
            <a:picLocks noChangeAspect="1"/>
          </p:cNvPicPr>
          <p:nvPr userDrawn="1"/>
        </p:nvPicPr>
        <p:blipFill>
          <a:blip r:embed="rId3"/>
          <a:stretch>
            <a:fillRect/>
          </a:stretch>
        </p:blipFill>
        <p:spPr>
          <a:xfrm>
            <a:off x="5867400" y="6028423"/>
            <a:ext cx="2114550" cy="829577"/>
          </a:xfrm>
          <a:prstGeom prst="rect">
            <a:avLst/>
          </a:prstGeom>
        </p:spPr>
      </p:pic>
      <p:pic>
        <p:nvPicPr>
          <p:cNvPr id="17" name="Picture 16"/>
          <p:cNvPicPr>
            <a:picLocks noChangeAspect="1"/>
          </p:cNvPicPr>
          <p:nvPr userDrawn="1"/>
        </p:nvPicPr>
        <p:blipFill>
          <a:blip r:embed="rId4"/>
          <a:stretch>
            <a:fillRect/>
          </a:stretch>
        </p:blipFill>
        <p:spPr>
          <a:xfrm>
            <a:off x="7981950" y="6028422"/>
            <a:ext cx="1876883" cy="829578"/>
          </a:xfrm>
          <a:prstGeom prst="rect">
            <a:avLst/>
          </a:prstGeom>
        </p:spPr>
      </p:pic>
      <p:pic>
        <p:nvPicPr>
          <p:cNvPr id="18" name="Picture 17"/>
          <p:cNvPicPr>
            <a:picLocks noChangeAspect="1"/>
          </p:cNvPicPr>
          <p:nvPr userDrawn="1"/>
        </p:nvPicPr>
        <p:blipFill rotWithShape="1">
          <a:blip r:embed="rId5">
            <a:extLst>
              <a:ext uri="{28A0092B-C50C-407E-A947-70E740481C1C}">
                <a14:useLocalDpi xmlns:a14="http://schemas.microsoft.com/office/drawing/2010/main"/>
              </a:ext>
            </a:extLst>
          </a:blip>
          <a:srcRect/>
          <a:stretch/>
        </p:blipFill>
        <p:spPr>
          <a:xfrm>
            <a:off x="0" y="6032979"/>
            <a:ext cx="2658111" cy="825021"/>
          </a:xfrm>
          <a:prstGeom prst="rect">
            <a:avLst/>
          </a:prstGeom>
        </p:spPr>
      </p:pic>
      <p:pic>
        <p:nvPicPr>
          <p:cNvPr id="19" name="Picture 18"/>
          <p:cNvPicPr>
            <a:picLocks noChangeAspect="1"/>
          </p:cNvPicPr>
          <p:nvPr userDrawn="1"/>
        </p:nvPicPr>
        <p:blipFill rotWithShape="1">
          <a:blip r:embed="rId6">
            <a:extLst>
              <a:ext uri="{28A0092B-C50C-407E-A947-70E740481C1C}">
                <a14:useLocalDpi xmlns:a14="http://schemas.microsoft.com/office/drawing/2010/main"/>
              </a:ext>
            </a:extLst>
          </a:blip>
          <a:srcRect/>
          <a:stretch/>
        </p:blipFill>
        <p:spPr>
          <a:xfrm>
            <a:off x="2362200" y="6032979"/>
            <a:ext cx="3505200" cy="825021"/>
          </a:xfrm>
          <a:prstGeom prst="rect">
            <a:avLst/>
          </a:prstGeom>
        </p:spPr>
      </p:pic>
      <p:sp>
        <p:nvSpPr>
          <p:cNvPr id="20" name="Rectangle 19"/>
          <p:cNvSpPr/>
          <p:nvPr userDrawn="1"/>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Tree>
    <p:extLst>
      <p:ext uri="{BB962C8B-B14F-4D97-AF65-F5344CB8AC3E}">
        <p14:creationId xmlns:p14="http://schemas.microsoft.com/office/powerpoint/2010/main" val="175492907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CBS Template">
    <p:spTree>
      <p:nvGrpSpPr>
        <p:cNvPr id="1" name=""/>
        <p:cNvGrpSpPr/>
        <p:nvPr/>
      </p:nvGrpSpPr>
      <p:grpSpPr>
        <a:xfrm>
          <a:off x="0" y="0"/>
          <a:ext cx="0" cy="0"/>
          <a:chOff x="0" y="0"/>
          <a:chExt cx="0" cy="0"/>
        </a:xfrm>
      </p:grpSpPr>
      <p:sp>
        <p:nvSpPr>
          <p:cNvPr id="14" name="Rectangle 13"/>
          <p:cNvSpPr/>
          <p:nvPr userDrawn="1"/>
        </p:nvSpPr>
        <p:spPr>
          <a:xfrm>
            <a:off x="0" y="6356350"/>
            <a:ext cx="12192000" cy="50165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13" name="Rectangle 12"/>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838200" y="105703"/>
            <a:ext cx="10515600" cy="988159"/>
          </a:xfrm>
        </p:spPr>
        <p:txBody>
          <a:bodyPr anchor="b">
            <a:normAutofit/>
          </a:bodyPr>
          <a:lstStyle>
            <a:lvl1pPr>
              <a:defRPr lang="en-US" sz="4400" kern="1200" dirty="0">
                <a:solidFill>
                  <a:schemeClr val="bg1"/>
                </a:solidFill>
                <a:latin typeface="+mn-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838200" y="1417233"/>
            <a:ext cx="10515600"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9029346" y="6409441"/>
            <a:ext cx="2743200" cy="365125"/>
          </a:xfrm>
        </p:spPr>
        <p:txBody>
          <a:bodyPr/>
          <a:lstStyle>
            <a:lvl1pPr>
              <a:defRPr>
                <a:solidFill>
                  <a:schemeClr val="bg1"/>
                </a:solidFill>
              </a:defRPr>
            </a:lvl1pPr>
          </a:lstStyle>
          <a:p>
            <a:fld id="{A9F8B485-250A-4814-B6F8-61D6EAFC1AAB}" type="slidenum">
              <a:rPr lang="en-US" smtClean="0"/>
              <a:t>‹#›</a:t>
            </a:fld>
            <a:endParaRPr lang="en-US"/>
          </a:p>
        </p:txBody>
      </p:sp>
      <p:pic>
        <p:nvPicPr>
          <p:cNvPr id="16" name="Picture 15"/>
          <p:cNvPicPr>
            <a:picLocks noChangeAspect="1"/>
          </p:cNvPicPr>
          <p:nvPr/>
        </p:nvPicPr>
        <p:blipFill>
          <a:blip r:embed="rId2">
            <a:clrChange>
              <a:clrFrom>
                <a:srgbClr val="F0F7FF"/>
              </a:clrFrom>
              <a:clrTo>
                <a:srgbClr val="F0F7FF">
                  <a:alpha val="0"/>
                </a:srgbClr>
              </a:clrTo>
            </a:clrChange>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40134" y="291499"/>
            <a:ext cx="805617" cy="816080"/>
          </a:xfrm>
          <a:prstGeom prst="rect">
            <a:avLst/>
          </a:prstGeom>
        </p:spPr>
      </p:pic>
      <p:pic>
        <p:nvPicPr>
          <p:cNvPr id="1026" name="Picture 2" descr="Image result for NASA logo"/>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p:blipFill>
        <p:spPr bwMode="auto">
          <a:xfrm>
            <a:off x="10877605" y="105703"/>
            <a:ext cx="1274261" cy="105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1038784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CBS Template">
    <p:spTree>
      <p:nvGrpSpPr>
        <p:cNvPr id="1" name=""/>
        <p:cNvGrpSpPr/>
        <p:nvPr/>
      </p:nvGrpSpPr>
      <p:grpSpPr>
        <a:xfrm>
          <a:off x="0" y="0"/>
          <a:ext cx="0" cy="0"/>
          <a:chOff x="0" y="0"/>
          <a:chExt cx="0" cy="0"/>
        </a:xfrm>
      </p:grpSpPr>
      <p:sp>
        <p:nvSpPr>
          <p:cNvPr id="13" name="Rectangle 12"/>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1391482" y="105703"/>
            <a:ext cx="9486123" cy="988159"/>
          </a:xfrm>
        </p:spPr>
        <p:txBody>
          <a:bodyPr anchor="b">
            <a:normAutofit/>
          </a:bodyPr>
          <a:lstStyle>
            <a:lvl1pPr>
              <a:defRPr lang="en-US" sz="4400" kern="1200" dirty="0">
                <a:solidFill>
                  <a:schemeClr val="bg1"/>
                </a:solidFill>
                <a:latin typeface="+mn-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1560444" y="1417233"/>
            <a:ext cx="9793356"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264900" y="6409441"/>
            <a:ext cx="507646" cy="365125"/>
          </a:xfrm>
        </p:spPr>
        <p:txBody>
          <a:bodyPr/>
          <a:lstStyle>
            <a:lvl1pPr>
              <a:defRPr>
                <a:solidFill>
                  <a:schemeClr val="tx1"/>
                </a:solidFill>
              </a:defRPr>
            </a:lvl1pPr>
          </a:lstStyle>
          <a:p>
            <a:fld id="{A9F8B485-250A-4814-B6F8-61D6EAFC1AAB}" type="slidenum">
              <a:rPr lang="en-US" smtClean="0"/>
              <a:pPr/>
              <a:t>‹#›</a:t>
            </a:fld>
            <a:endParaRPr lang="en-US"/>
          </a:p>
        </p:txBody>
      </p:sp>
    </p:spTree>
    <p:extLst>
      <p:ext uri="{BB962C8B-B14F-4D97-AF65-F5344CB8AC3E}">
        <p14:creationId xmlns:p14="http://schemas.microsoft.com/office/powerpoint/2010/main" val="10666259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4_CBS Template">
    <p:spTree>
      <p:nvGrpSpPr>
        <p:cNvPr id="1" name=""/>
        <p:cNvGrpSpPr/>
        <p:nvPr/>
      </p:nvGrpSpPr>
      <p:grpSpPr>
        <a:xfrm>
          <a:off x="0" y="0"/>
          <a:ext cx="0" cy="0"/>
          <a:chOff x="0" y="0"/>
          <a:chExt cx="0" cy="0"/>
        </a:xfrm>
      </p:grpSpPr>
      <p:sp>
        <p:nvSpPr>
          <p:cNvPr id="13" name="Rectangle 12"/>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1391482" y="105703"/>
            <a:ext cx="9486123" cy="988159"/>
          </a:xfrm>
        </p:spPr>
        <p:txBody>
          <a:bodyPr anchor="b">
            <a:normAutofit/>
          </a:bodyPr>
          <a:lstStyle>
            <a:lvl1pPr>
              <a:defRPr lang="en-US" sz="4400" kern="1200" dirty="0">
                <a:solidFill>
                  <a:schemeClr val="bg1"/>
                </a:solidFill>
                <a:latin typeface="+mn-lt"/>
                <a:ea typeface="+mn-ea"/>
                <a:cs typeface="+mn-cs"/>
              </a:defRPr>
            </a:lvl1pPr>
          </a:lstStyle>
          <a:p>
            <a:r>
              <a:rPr lang="en-US"/>
              <a:t>Click to edit Master title style</a:t>
            </a:r>
            <a:endParaRPr lang="en-US" dirty="0"/>
          </a:p>
        </p:txBody>
      </p:sp>
      <p:sp>
        <p:nvSpPr>
          <p:cNvPr id="3" name="Content Placeholder 2"/>
          <p:cNvSpPr>
            <a:spLocks noGrp="1"/>
          </p:cNvSpPr>
          <p:nvPr>
            <p:ph idx="1"/>
          </p:nvPr>
        </p:nvSpPr>
        <p:spPr>
          <a:xfrm>
            <a:off x="1560444" y="1417233"/>
            <a:ext cx="9793356"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Slide Number Placeholder 5"/>
          <p:cNvSpPr>
            <a:spLocks noGrp="1"/>
          </p:cNvSpPr>
          <p:nvPr>
            <p:ph type="sldNum" sz="quarter" idx="12"/>
          </p:nvPr>
        </p:nvSpPr>
        <p:spPr>
          <a:xfrm>
            <a:off x="11188700" y="6409441"/>
            <a:ext cx="583846" cy="365125"/>
          </a:xfrm>
        </p:spPr>
        <p:txBody>
          <a:bodyPr/>
          <a:lstStyle>
            <a:lvl1pPr>
              <a:defRPr>
                <a:solidFill>
                  <a:schemeClr val="tx1"/>
                </a:solidFill>
              </a:defRPr>
            </a:lvl1pPr>
          </a:lstStyle>
          <a:p>
            <a:fld id="{A9F8B485-250A-4814-B6F8-61D6EAFC1AAB}" type="slidenum">
              <a:rPr lang="en-US" smtClean="0"/>
              <a:pPr/>
              <a:t>‹#›</a:t>
            </a:fld>
            <a:endParaRPr lang="en-US"/>
          </a:p>
        </p:txBody>
      </p:sp>
      <p:pic>
        <p:nvPicPr>
          <p:cNvPr id="15" name="Picture 14"/>
          <p:cNvPicPr>
            <a:picLocks noChangeAspect="1"/>
          </p:cNvPicPr>
          <p:nvPr/>
        </p:nvPicPr>
        <p:blipFill>
          <a:blip r:embed="rId2">
            <a:clrChange>
              <a:clrFrom>
                <a:srgbClr val="F0F7FF"/>
              </a:clrFrom>
              <a:clrTo>
                <a:srgbClr val="F0F7FF">
                  <a:alpha val="0"/>
                </a:srgbClr>
              </a:clrTo>
            </a:clrChange>
            <a:extLst>
              <a:ext uri="{BEBA8EAE-BF5A-486C-A8C5-ECC9F3942E4B}">
                <a14:imgProps xmlns:a14="http://schemas.microsoft.com/office/drawing/2010/main">
                  <a14:imgLayer r:embed="rId3">
                    <a14:imgEffect>
                      <a14:colorTemperature colorTemp="5900"/>
                    </a14:imgEffect>
                  </a14:imgLayer>
                </a14:imgProps>
              </a:ext>
            </a:extLst>
          </a:blip>
          <a:stretch>
            <a:fillRect/>
          </a:stretch>
        </p:blipFill>
        <p:spPr>
          <a:xfrm>
            <a:off x="190607" y="191742"/>
            <a:ext cx="805617" cy="816080"/>
          </a:xfrm>
          <a:prstGeom prst="rect">
            <a:avLst/>
          </a:prstGeom>
        </p:spPr>
      </p:pic>
      <p:pic>
        <p:nvPicPr>
          <p:cNvPr id="10" name="Picture 2" descr="Image result for NASA logo"/>
          <p:cNvPicPr>
            <a:picLocks noChangeAspect="1" noChangeArrowheads="1"/>
          </p:cNvPicPr>
          <p:nvPr userDrawn="1"/>
        </p:nvPicPr>
        <p:blipFill rotWithShape="1">
          <a:blip r:embed="rId4" cstate="print">
            <a:extLst>
              <a:ext uri="{28A0092B-C50C-407E-A947-70E740481C1C}">
                <a14:useLocalDpi xmlns:a14="http://schemas.microsoft.com/office/drawing/2010/main"/>
              </a:ext>
            </a:extLst>
          </a:blip>
          <a:srcRect/>
          <a:stretch/>
        </p:blipFill>
        <p:spPr bwMode="auto">
          <a:xfrm>
            <a:off x="10877605" y="105703"/>
            <a:ext cx="1274261" cy="10530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815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32532134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11148376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39237445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4135023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419107904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122950797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327149644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948222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8B485-250A-4814-B6F8-61D6EAFC1AAB}" type="slidenum">
              <a:rPr lang="en-US" smtClean="0"/>
              <a:t>‹#›</a:t>
            </a:fld>
            <a:endParaRPr lang="en-US"/>
          </a:p>
        </p:txBody>
      </p:sp>
    </p:spTree>
    <p:extLst>
      <p:ext uri="{BB962C8B-B14F-4D97-AF65-F5344CB8AC3E}">
        <p14:creationId xmlns:p14="http://schemas.microsoft.com/office/powerpoint/2010/main" val="330057864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_CBS Template">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a:extLst>
              <a:ext uri="{28A0092B-C50C-407E-A947-70E740481C1C}">
                <a14:useLocalDpi xmlns:a14="http://schemas.microsoft.com/office/drawing/2010/main"/>
              </a:ext>
            </a:extLst>
          </a:blip>
          <a:srcRect/>
          <a:stretch/>
        </p:blipFill>
        <p:spPr>
          <a:xfrm>
            <a:off x="9667875" y="6028420"/>
            <a:ext cx="2533650" cy="829580"/>
          </a:xfrm>
          <a:prstGeom prst="rect">
            <a:avLst/>
          </a:prstGeom>
        </p:spPr>
      </p:pic>
      <p:pic>
        <p:nvPicPr>
          <p:cNvPr id="9" name="Picture 8"/>
          <p:cNvPicPr>
            <a:picLocks noChangeAspect="1"/>
          </p:cNvPicPr>
          <p:nvPr userDrawn="1"/>
        </p:nvPicPr>
        <p:blipFill>
          <a:blip r:embed="rId3"/>
          <a:stretch>
            <a:fillRect/>
          </a:stretch>
        </p:blipFill>
        <p:spPr>
          <a:xfrm>
            <a:off x="5867400" y="6028423"/>
            <a:ext cx="2114550" cy="829577"/>
          </a:xfrm>
          <a:prstGeom prst="rect">
            <a:avLst/>
          </a:prstGeom>
        </p:spPr>
      </p:pic>
      <p:pic>
        <p:nvPicPr>
          <p:cNvPr id="10" name="Picture 9"/>
          <p:cNvPicPr>
            <a:picLocks noChangeAspect="1"/>
          </p:cNvPicPr>
          <p:nvPr userDrawn="1"/>
        </p:nvPicPr>
        <p:blipFill>
          <a:blip r:embed="rId4"/>
          <a:stretch>
            <a:fillRect/>
          </a:stretch>
        </p:blipFill>
        <p:spPr>
          <a:xfrm>
            <a:off x="7981950" y="6028422"/>
            <a:ext cx="1876883" cy="829578"/>
          </a:xfrm>
          <a:prstGeom prst="rect">
            <a:avLst/>
          </a:prstGeom>
        </p:spPr>
      </p:pic>
      <p:pic>
        <p:nvPicPr>
          <p:cNvPr id="11" name="Picture 10"/>
          <p:cNvPicPr>
            <a:picLocks noChangeAspect="1"/>
          </p:cNvPicPr>
          <p:nvPr userDrawn="1"/>
        </p:nvPicPr>
        <p:blipFill rotWithShape="1">
          <a:blip r:embed="rId5">
            <a:extLst>
              <a:ext uri="{28A0092B-C50C-407E-A947-70E740481C1C}">
                <a14:useLocalDpi xmlns:a14="http://schemas.microsoft.com/office/drawing/2010/main"/>
              </a:ext>
            </a:extLst>
          </a:blip>
          <a:srcRect/>
          <a:stretch/>
        </p:blipFill>
        <p:spPr>
          <a:xfrm>
            <a:off x="0" y="6032979"/>
            <a:ext cx="2658111" cy="825021"/>
          </a:xfrm>
          <a:prstGeom prst="rect">
            <a:avLst/>
          </a:prstGeom>
        </p:spPr>
      </p:pic>
      <p:pic>
        <p:nvPicPr>
          <p:cNvPr id="12" name="Picture 11"/>
          <p:cNvPicPr>
            <a:picLocks noChangeAspect="1"/>
          </p:cNvPicPr>
          <p:nvPr userDrawn="1"/>
        </p:nvPicPr>
        <p:blipFill rotWithShape="1">
          <a:blip r:embed="rId6">
            <a:extLst>
              <a:ext uri="{28A0092B-C50C-407E-A947-70E740481C1C}">
                <a14:useLocalDpi xmlns:a14="http://schemas.microsoft.com/office/drawing/2010/main"/>
              </a:ext>
            </a:extLst>
          </a:blip>
          <a:srcRect/>
          <a:stretch/>
        </p:blipFill>
        <p:spPr>
          <a:xfrm>
            <a:off x="2362200" y="6032979"/>
            <a:ext cx="3505200" cy="825021"/>
          </a:xfrm>
          <a:prstGeom prst="rect">
            <a:avLst/>
          </a:prstGeom>
        </p:spPr>
      </p:pic>
      <p:sp>
        <p:nvSpPr>
          <p:cNvPr id="13" name="Rectangle 12"/>
          <p:cNvSpPr/>
          <p:nvPr userDrawn="1"/>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a:p>
        </p:txBody>
      </p:sp>
      <p:sp>
        <p:nvSpPr>
          <p:cNvPr id="2" name="Title 1"/>
          <p:cNvSpPr>
            <a:spLocks noGrp="1"/>
          </p:cNvSpPr>
          <p:nvPr>
            <p:ph type="title"/>
          </p:nvPr>
        </p:nvSpPr>
        <p:spPr>
          <a:xfrm>
            <a:off x="838200" y="105703"/>
            <a:ext cx="10515600" cy="988159"/>
          </a:xfrm>
        </p:spPr>
        <p:txBody>
          <a:bodyPr anchor="b"/>
          <a:lstStyle>
            <a:lvl1pPr>
              <a:defRPr>
                <a:solidFill>
                  <a:schemeClr val="accent2">
                    <a:lumMod val="60000"/>
                    <a:lumOff val="40000"/>
                  </a:schemeClr>
                </a:solidFill>
              </a:defRPr>
            </a:lvl1pPr>
          </a:lstStyle>
          <a:p>
            <a:r>
              <a:rPr lang="en-US"/>
              <a:t>Click to edit Master title style</a:t>
            </a:r>
          </a:p>
        </p:txBody>
      </p:sp>
      <p:sp>
        <p:nvSpPr>
          <p:cNvPr id="3" name="Content Placeholder 2"/>
          <p:cNvSpPr>
            <a:spLocks noGrp="1"/>
          </p:cNvSpPr>
          <p:nvPr>
            <p:ph idx="1"/>
          </p:nvPr>
        </p:nvSpPr>
        <p:spPr>
          <a:xfrm>
            <a:off x="838200" y="1417233"/>
            <a:ext cx="10515600" cy="455325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solidFill>
                  <a:schemeClr val="bg1"/>
                </a:solidFill>
              </a:defRPr>
            </a:lvl1pPr>
          </a:lstStyle>
          <a:p>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9029346" y="6356350"/>
            <a:ext cx="2743200" cy="365125"/>
          </a:xfrm>
        </p:spPr>
        <p:txBody>
          <a:bodyPr/>
          <a:lstStyle>
            <a:lvl1pPr>
              <a:defRPr>
                <a:solidFill>
                  <a:schemeClr val="bg1"/>
                </a:solidFill>
              </a:defRPr>
            </a:lvl1pPr>
          </a:lstStyle>
          <a:p>
            <a:fld id="{A9F8B485-250A-4814-B6F8-61D6EAFC1AAB}" type="slidenum">
              <a:rPr lang="en-US" smtClean="0"/>
              <a:pPr/>
              <a:t>‹#›</a:t>
            </a:fld>
            <a:endParaRPr lang="en-US"/>
          </a:p>
        </p:txBody>
      </p:sp>
    </p:spTree>
    <p:extLst>
      <p:ext uri="{BB962C8B-B14F-4D97-AF65-F5344CB8AC3E}">
        <p14:creationId xmlns:p14="http://schemas.microsoft.com/office/powerpoint/2010/main" val="5547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theme" Target="../theme/theme2.xml"/><Relationship Id="rId4"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6" Type="http://schemas.openxmlformats.org/officeDocument/2006/relationships/theme" Target="../theme/theme3.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52169B1-3E11-E045-974B-DE7110510C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45B4F6E-7F69-F340-ACEB-95D9125589E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3D716B3-E931-0B43-B728-5606453D805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7E45317-FB16-1748-9443-49C4491C782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A975CA6-4DCB-6D4E-9FAD-171CD2E6FD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7DA753-69CF-A344-BD65-08AE2C1A4D29}" type="slidenum">
              <a:rPr lang="en-US" smtClean="0"/>
              <a:t>‹#›</a:t>
            </a:fld>
            <a:endParaRPr lang="en-US"/>
          </a:p>
        </p:txBody>
      </p:sp>
    </p:spTree>
    <p:extLst>
      <p:ext uri="{BB962C8B-B14F-4D97-AF65-F5344CB8AC3E}">
        <p14:creationId xmlns:p14="http://schemas.microsoft.com/office/powerpoint/2010/main" val="14158056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3" r:id="rId12"/>
    <p:sldLayoutId id="2147483674" r:id="rId13"/>
    <p:sldLayoutId id="2147483675" r:id="rId14"/>
    <p:sldLayoutId id="2147483676" r:id="rId15"/>
    <p:sldLayoutId id="2147483682" r:id="rId16"/>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bwMode="auto">
          <a:xfrm>
            <a:off x="914400" y="609600"/>
            <a:ext cx="10363200" cy="11430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34819" name="Rectangle 3"/>
          <p:cNvSpPr>
            <a:spLocks noGrp="1" noChangeArrowheads="1"/>
          </p:cNvSpPr>
          <p:nvPr>
            <p:ph type="body" idx="1"/>
          </p:nvPr>
        </p:nvSpPr>
        <p:spPr bwMode="auto">
          <a:xfrm>
            <a:off x="914400" y="1981200"/>
            <a:ext cx="10363200" cy="4114800"/>
          </a:xfrm>
          <a:prstGeom prst="rect">
            <a:avLst/>
          </a:prstGeom>
          <a:noFill/>
          <a:ln>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9144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000000"/>
              </a:solidFill>
              <a:latin typeface="Helvetica" charset="0"/>
              <a:ea typeface="ヒラギノ角ゴ Pro W3" charset="0"/>
              <a:cs typeface="ヒラギノ角ゴ Pro W3" charset="0"/>
            </a:endParaRPr>
          </a:p>
        </p:txBody>
      </p:sp>
      <p:sp>
        <p:nvSpPr>
          <p:cNvPr id="1029" name="Rectangle 5"/>
          <p:cNvSpPr>
            <a:spLocks noGrp="1" noChangeArrowheads="1"/>
          </p:cNvSpPr>
          <p:nvPr>
            <p:ph type="ftr" sz="quarter" idx="3"/>
          </p:nvPr>
        </p:nvSpPr>
        <p:spPr bwMode="auto">
          <a:xfrm>
            <a:off x="4165600" y="6248400"/>
            <a:ext cx="3860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000000"/>
              </a:solidFill>
              <a:latin typeface="Helvetica" charset="0"/>
              <a:ea typeface="ヒラギノ角ゴ Pro W3" charset="0"/>
              <a:cs typeface="ヒラギノ角ゴ Pro W3" charset="0"/>
            </a:endParaRPr>
          </a:p>
        </p:txBody>
      </p:sp>
      <p:sp>
        <p:nvSpPr>
          <p:cNvPr id="1030" name="Rectangle 6"/>
          <p:cNvSpPr>
            <a:spLocks noGrp="1" noChangeArrowheads="1"/>
          </p:cNvSpPr>
          <p:nvPr>
            <p:ph type="sldNum" sz="quarter" idx="4"/>
          </p:nvPr>
        </p:nvSpPr>
        <p:spPr bwMode="auto">
          <a:xfrm>
            <a:off x="8737600" y="6248400"/>
            <a:ext cx="2540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829C16D1-8F9E-B94D-B386-F7B6C28D12C8}" type="slidenum">
              <a:rPr lang="en-US" smtClean="0">
                <a:solidFill>
                  <a:srgbClr val="000000"/>
                </a:solidFill>
                <a:latin typeface="Helvetica" charset="0"/>
                <a:ea typeface="ヒラギノ角ゴ Pro W3" charset="0"/>
                <a:cs typeface="ヒラギノ角ゴ Pro W3" charset="0"/>
              </a:rPr>
              <a:pPr/>
              <a:t>‹#›</a:t>
            </a:fld>
            <a:endParaRPr lang="en-US">
              <a:solidFill>
                <a:srgbClr val="000000"/>
              </a:solidFill>
              <a:latin typeface="Helvetica" charset="0"/>
              <a:ea typeface="ヒラギノ角ゴ Pro W3" charset="0"/>
              <a:cs typeface="ヒラギノ角ゴ Pro W3" charset="0"/>
            </a:endParaRPr>
          </a:p>
        </p:txBody>
      </p:sp>
    </p:spTree>
    <p:extLst>
      <p:ext uri="{BB962C8B-B14F-4D97-AF65-F5344CB8AC3E}">
        <p14:creationId xmlns:p14="http://schemas.microsoft.com/office/powerpoint/2010/main" val="45132128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729" r:id="rId4"/>
  </p:sldLayoutIdLst>
  <p:hf hdr="0" ftr="0" dt="0"/>
  <p:txStyles>
    <p:titleStyle>
      <a:lvl1pPr algn="ctr" rtl="0" eaLnBrk="0" fontAlgn="base" hangingPunct="0">
        <a:spcBef>
          <a:spcPct val="0"/>
        </a:spcBef>
        <a:spcAft>
          <a:spcPct val="0"/>
        </a:spcAft>
        <a:defRPr sz="4400">
          <a:solidFill>
            <a:schemeClr val="tx2"/>
          </a:solidFill>
          <a:latin typeface="+mj-lt"/>
          <a:ea typeface="ヒラギノ角ゴ Pro W3" pitchFamily="-107" charset="-128"/>
          <a:cs typeface="ヒラギノ角ゴ Pro W3" pitchFamily="-107" charset="-128"/>
        </a:defRPr>
      </a:lvl1pPr>
      <a:lvl2pPr algn="ctr" rtl="0" eaLnBrk="0" fontAlgn="base" hangingPunct="0">
        <a:spcBef>
          <a:spcPct val="0"/>
        </a:spcBef>
        <a:spcAft>
          <a:spcPct val="0"/>
        </a:spcAft>
        <a:defRPr sz="4400">
          <a:solidFill>
            <a:schemeClr val="tx2"/>
          </a:solidFill>
          <a:latin typeface="Times New Roman" pitchFamily="-107" charset="0"/>
          <a:ea typeface="ヒラギノ角ゴ Pro W3" pitchFamily="-107" charset="-128"/>
          <a:cs typeface="ヒラギノ角ゴ Pro W3" pitchFamily="-107" charset="-128"/>
        </a:defRPr>
      </a:lvl2pPr>
      <a:lvl3pPr algn="ctr" rtl="0" eaLnBrk="0" fontAlgn="base" hangingPunct="0">
        <a:spcBef>
          <a:spcPct val="0"/>
        </a:spcBef>
        <a:spcAft>
          <a:spcPct val="0"/>
        </a:spcAft>
        <a:defRPr sz="4400">
          <a:solidFill>
            <a:schemeClr val="tx2"/>
          </a:solidFill>
          <a:latin typeface="Times New Roman" pitchFamily="-107" charset="0"/>
          <a:ea typeface="ヒラギノ角ゴ Pro W3" pitchFamily="-107" charset="-128"/>
          <a:cs typeface="ヒラギノ角ゴ Pro W3" pitchFamily="-107" charset="-128"/>
        </a:defRPr>
      </a:lvl3pPr>
      <a:lvl4pPr algn="ctr" rtl="0" eaLnBrk="0" fontAlgn="base" hangingPunct="0">
        <a:spcBef>
          <a:spcPct val="0"/>
        </a:spcBef>
        <a:spcAft>
          <a:spcPct val="0"/>
        </a:spcAft>
        <a:defRPr sz="4400">
          <a:solidFill>
            <a:schemeClr val="tx2"/>
          </a:solidFill>
          <a:latin typeface="Times New Roman" pitchFamily="-107" charset="0"/>
          <a:ea typeface="ヒラギノ角ゴ Pro W3" pitchFamily="-107" charset="-128"/>
          <a:cs typeface="ヒラギノ角ゴ Pro W3" pitchFamily="-107" charset="-128"/>
        </a:defRPr>
      </a:lvl4pPr>
      <a:lvl5pPr algn="ctr" rtl="0" eaLnBrk="0" fontAlgn="base" hangingPunct="0">
        <a:spcBef>
          <a:spcPct val="0"/>
        </a:spcBef>
        <a:spcAft>
          <a:spcPct val="0"/>
        </a:spcAft>
        <a:defRPr sz="4400">
          <a:solidFill>
            <a:schemeClr val="tx2"/>
          </a:solidFill>
          <a:latin typeface="Times New Roman" pitchFamily="-107" charset="0"/>
          <a:ea typeface="ヒラギノ角ゴ Pro W3" pitchFamily="-107" charset="-128"/>
          <a:cs typeface="ヒラギノ角ゴ Pro W3" pitchFamily="-107" charset="-128"/>
        </a:defRPr>
      </a:lvl5pPr>
      <a:lvl6pPr marL="457200" algn="ctr" rtl="0" fontAlgn="base">
        <a:spcBef>
          <a:spcPct val="0"/>
        </a:spcBef>
        <a:spcAft>
          <a:spcPct val="0"/>
        </a:spcAft>
        <a:defRPr sz="4400">
          <a:solidFill>
            <a:schemeClr val="tx2"/>
          </a:solidFill>
          <a:latin typeface="Times New Roman" pitchFamily="-107" charset="0"/>
        </a:defRPr>
      </a:lvl6pPr>
      <a:lvl7pPr marL="914400" algn="ctr" rtl="0" fontAlgn="base">
        <a:spcBef>
          <a:spcPct val="0"/>
        </a:spcBef>
        <a:spcAft>
          <a:spcPct val="0"/>
        </a:spcAft>
        <a:defRPr sz="4400">
          <a:solidFill>
            <a:schemeClr val="tx2"/>
          </a:solidFill>
          <a:latin typeface="Times New Roman" pitchFamily="-107" charset="0"/>
        </a:defRPr>
      </a:lvl7pPr>
      <a:lvl8pPr marL="1371600" algn="ctr" rtl="0" fontAlgn="base">
        <a:spcBef>
          <a:spcPct val="0"/>
        </a:spcBef>
        <a:spcAft>
          <a:spcPct val="0"/>
        </a:spcAft>
        <a:defRPr sz="4400">
          <a:solidFill>
            <a:schemeClr val="tx2"/>
          </a:solidFill>
          <a:latin typeface="Times New Roman" pitchFamily="-107" charset="0"/>
        </a:defRPr>
      </a:lvl8pPr>
      <a:lvl9pPr marL="1828800" algn="ctr" rtl="0" fontAlgn="base">
        <a:spcBef>
          <a:spcPct val="0"/>
        </a:spcBef>
        <a:spcAft>
          <a:spcPct val="0"/>
        </a:spcAft>
        <a:defRPr sz="4400">
          <a:solidFill>
            <a:schemeClr val="tx2"/>
          </a:solidFill>
          <a:latin typeface="Times New Roman" pitchFamily="-107"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ヒラギノ角ゴ Pro W3" pitchFamily="-107" charset="-128"/>
          <a:cs typeface="ヒラギノ角ゴ Pro W3"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07" charset="-128"/>
          <a:cs typeface="ヒラギノ角ゴ Pro W3" charset="0"/>
        </a:defRPr>
      </a:lvl2pPr>
      <a:lvl3pPr marL="1143000" indent="-228600" algn="l" rtl="0" eaLnBrk="0" fontAlgn="base" hangingPunct="0">
        <a:spcBef>
          <a:spcPct val="20000"/>
        </a:spcBef>
        <a:spcAft>
          <a:spcPct val="0"/>
        </a:spcAft>
        <a:buChar char="•"/>
        <a:defRPr sz="2400">
          <a:solidFill>
            <a:schemeClr val="tx1"/>
          </a:solidFill>
          <a:latin typeface="+mn-lt"/>
          <a:ea typeface="ヒラギノ角ゴ Pro W3" pitchFamily="-107" charset="-128"/>
          <a:cs typeface="ヒラギノ角ゴ Pro W3" charset="0"/>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07" charset="-128"/>
          <a:cs typeface="ヒラギノ角ゴ Pro W3" charset="0"/>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07" charset="-128"/>
          <a:cs typeface="ヒラギノ角ゴ Pro W3" charset="0"/>
        </a:defRPr>
      </a:lvl5pPr>
      <a:lvl6pPr marL="2514600" indent="-228600" algn="l" rtl="0" fontAlgn="base">
        <a:spcBef>
          <a:spcPct val="20000"/>
        </a:spcBef>
        <a:spcAft>
          <a:spcPct val="0"/>
        </a:spcAft>
        <a:buChar char="»"/>
        <a:defRPr sz="2000">
          <a:solidFill>
            <a:schemeClr val="tx1"/>
          </a:solidFill>
          <a:latin typeface="+mn-lt"/>
          <a:ea typeface="ヒラギノ角ゴ Pro W3" pitchFamily="-107"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07"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07"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0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9F8B485-250A-4814-B6F8-61D6EAFC1AAB}" type="slidenum">
              <a:rPr lang="en-US" smtClean="0"/>
              <a:t>‹#›</a:t>
            </a:fld>
            <a:endParaRPr lang="en-US"/>
          </a:p>
        </p:txBody>
      </p:sp>
    </p:spTree>
    <p:extLst>
      <p:ext uri="{BB962C8B-B14F-4D97-AF65-F5344CB8AC3E}">
        <p14:creationId xmlns:p14="http://schemas.microsoft.com/office/powerpoint/2010/main" val="48077749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2" r:id="rId15"/>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3.xml"/><Relationship Id="rId5" Type="http://schemas.openxmlformats.org/officeDocument/2006/relationships/image" Target="../media/image12.png"/><Relationship Id="rId4" Type="http://schemas.openxmlformats.org/officeDocument/2006/relationships/image" Target="../media/image11.png"/></Relationships>
</file>

<file path=ppt/slides/_rels/slide2.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3.png"/><Relationship Id="rId7" Type="http://schemas.openxmlformats.org/officeDocument/2006/relationships/image" Target="../media/image16.tiff"/><Relationship Id="rId2" Type="http://schemas.openxmlformats.org/officeDocument/2006/relationships/notesSlide" Target="../notesSlides/notesSlide2.xml"/><Relationship Id="rId1" Type="http://schemas.openxmlformats.org/officeDocument/2006/relationships/slideLayout" Target="../slideLayouts/slideLayout24.xml"/><Relationship Id="rId6" Type="http://schemas.openxmlformats.org/officeDocument/2006/relationships/image" Target="../media/image15.tiff"/><Relationship Id="rId11" Type="http://schemas.openxmlformats.org/officeDocument/2006/relationships/image" Target="../media/image12.png"/><Relationship Id="rId5" Type="http://schemas.openxmlformats.org/officeDocument/2006/relationships/image" Target="../media/image14.tiff"/><Relationship Id="rId10" Type="http://schemas.openxmlformats.org/officeDocument/2006/relationships/image" Target="../media/image11.png"/><Relationship Id="rId4" Type="http://schemas.microsoft.com/office/2007/relationships/hdphoto" Target="../media/hdphoto2.wdp"/><Relationship Id="rId9" Type="http://schemas.openxmlformats.org/officeDocument/2006/relationships/image" Target="../media/image18.png"/></Relationships>
</file>

<file path=ppt/slides/_rels/slide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15.xml"/><Relationship Id="rId5" Type="http://schemas.openxmlformats.org/officeDocument/2006/relationships/image" Target="../media/image12.png"/><Relationship Id="rId4" Type="http://schemas.openxmlformats.org/officeDocument/2006/relationships/image" Target="../media/image11.pn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22.wmf"/><Relationship Id="rId2" Type="http://schemas.openxmlformats.org/officeDocument/2006/relationships/notesSlide" Target="../notesSlides/notesSlide4.xml"/><Relationship Id="rId1" Type="http://schemas.openxmlformats.org/officeDocument/2006/relationships/slideLayout" Target="../slideLayouts/slideLayout15.xml"/><Relationship Id="rId6" Type="http://schemas.openxmlformats.org/officeDocument/2006/relationships/image" Target="../media/image2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xml"/><Relationship Id="rId1" Type="http://schemas.openxmlformats.org/officeDocument/2006/relationships/slideLayout" Target="../slideLayouts/slideLayout16.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25.tiff"/><Relationship Id="rId7"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11.png"/><Relationship Id="rId5" Type="http://schemas.openxmlformats.org/officeDocument/2006/relationships/image" Target="../media/image27.tiff"/><Relationship Id="rId4" Type="http://schemas.openxmlformats.org/officeDocument/2006/relationships/image" Target="../media/image26.tiff"/></Relationships>
</file>

<file path=ppt/slides/_rels/slide8.xml.rels><?xml version="1.0" encoding="UTF-8" standalone="yes"?>
<Relationships xmlns="http://schemas.openxmlformats.org/package/2006/relationships"><Relationship Id="rId8" Type="http://schemas.openxmlformats.org/officeDocument/2006/relationships/image" Target="../media/image29.emf"/><Relationship Id="rId3" Type="http://schemas.openxmlformats.org/officeDocument/2006/relationships/oleObject" Target="../embeddings/oleObject1.bin"/><Relationship Id="rId7" Type="http://schemas.openxmlformats.org/officeDocument/2006/relationships/oleObject" Target="../embeddings/oleObject2.bin"/><Relationship Id="rId2" Type="http://schemas.openxmlformats.org/officeDocument/2006/relationships/slideLayout" Target="../slideLayouts/slideLayout20.xml"/><Relationship Id="rId1" Type="http://schemas.openxmlformats.org/officeDocument/2006/relationships/vmlDrawing" Target="../drawings/vmlDrawing1.vml"/><Relationship Id="rId6"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12.png"/><Relationship Id="rId4" Type="http://schemas.openxmlformats.org/officeDocument/2006/relationships/image" Target="../media/image28.emf"/><Relationship Id="rId9" Type="http://schemas.openxmlformats.org/officeDocument/2006/relationships/image" Target="../media/image11.png"/></Relationships>
</file>

<file path=ppt/slides/_rels/slide9.xml.rels><?xml version="1.0" encoding="UTF-8" standalone="yes"?>
<Relationships xmlns="http://schemas.openxmlformats.org/package/2006/relationships"><Relationship Id="rId8" Type="http://schemas.openxmlformats.org/officeDocument/2006/relationships/image" Target="../media/image32.emf"/><Relationship Id="rId13" Type="http://schemas.openxmlformats.org/officeDocument/2006/relationships/image" Target="../media/image39.png"/><Relationship Id="rId3" Type="http://schemas.openxmlformats.org/officeDocument/2006/relationships/image" Target="../media/image33.jpg"/><Relationship Id="rId7" Type="http://schemas.openxmlformats.org/officeDocument/2006/relationships/package" Target="../embeddings/Microsoft_PowerPoint_Slide.sldx"/><Relationship Id="rId12" Type="http://schemas.openxmlformats.org/officeDocument/2006/relationships/image" Target="../media/image38.png"/><Relationship Id="rId2" Type="http://schemas.openxmlformats.org/officeDocument/2006/relationships/slideLayout" Target="../slideLayouts/slideLayout20.xml"/><Relationship Id="rId1" Type="http://schemas.openxmlformats.org/officeDocument/2006/relationships/vmlDrawing" Target="../drawings/vmlDrawing2.vml"/><Relationship Id="rId6" Type="http://schemas.openxmlformats.org/officeDocument/2006/relationships/image" Target="../media/image36.png"/><Relationship Id="rId11" Type="http://schemas.openxmlformats.org/officeDocument/2006/relationships/image" Target="../media/image37.png"/><Relationship Id="rId5" Type="http://schemas.openxmlformats.org/officeDocument/2006/relationships/image" Target="../media/image35.png"/><Relationship Id="rId15" Type="http://schemas.openxmlformats.org/officeDocument/2006/relationships/image" Target="../media/image41.png"/><Relationship Id="rId10" Type="http://schemas.openxmlformats.org/officeDocument/2006/relationships/image" Target="../media/image12.png"/><Relationship Id="rId4" Type="http://schemas.openxmlformats.org/officeDocument/2006/relationships/image" Target="../media/image34.png"/><Relationship Id="rId9" Type="http://schemas.openxmlformats.org/officeDocument/2006/relationships/image" Target="../media/image11.png"/><Relationship Id="rId14" Type="http://schemas.openxmlformats.org/officeDocument/2006/relationships/image" Target="../media/image40.png"/></Relationships>
</file>

<file path=ppt/slides/_rels/slide10.xml.rels><?xml version="1.0" encoding="UTF-8" standalone="yes"?>
<Relationships xmlns="http://schemas.openxmlformats.org/package/2006/relationships"><Relationship Id="rId3" Type="http://schemas.openxmlformats.org/officeDocument/2006/relationships/image" Target="../media/image42.tiff"/><Relationship Id="rId7" Type="http://schemas.openxmlformats.org/officeDocument/2006/relationships/comments" Target="../comments/comment1.xml"/><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43.tiff"/></Relationships>
</file>

<file path=ppt/slides/_rels/slide1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D961A4DB-D360-CC44-8D0D-2C8658489784}"/>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2" name="Title 1"/>
          <p:cNvSpPr>
            <a:spLocks noGrp="1"/>
          </p:cNvSpPr>
          <p:nvPr>
            <p:ph type="ctrTitle"/>
          </p:nvPr>
        </p:nvSpPr>
        <p:spPr>
          <a:xfrm>
            <a:off x="1186831" y="105703"/>
            <a:ext cx="9719401" cy="4425200"/>
          </a:xfrm>
        </p:spPr>
        <p:txBody>
          <a:bodyPr>
            <a:normAutofit/>
          </a:bodyPr>
          <a:lstStyle/>
          <a:p>
            <a:pPr algn="ctr"/>
            <a:r>
              <a:rPr lang="en-US" b="1" dirty="0">
                <a:solidFill>
                  <a:schemeClr val="bg1"/>
                </a:solidFill>
                <a:latin typeface="Helvetica" pitchFamily="2" charset="0"/>
              </a:rPr>
              <a:t>Sleep, Circadian Rhythms, and Workload in Spaceflight</a:t>
            </a:r>
            <a:br>
              <a:rPr lang="en-US" dirty="0">
                <a:solidFill>
                  <a:schemeClr val="bg1"/>
                </a:solidFill>
                <a:latin typeface="Helvetica" pitchFamily="2" charset="0"/>
              </a:rPr>
            </a:br>
            <a:br>
              <a:rPr lang="en-US" dirty="0">
                <a:solidFill>
                  <a:schemeClr val="bg1"/>
                </a:solidFill>
                <a:latin typeface="Helvetica" pitchFamily="2" charset="0"/>
              </a:rPr>
            </a:br>
            <a:br>
              <a:rPr lang="en-US" dirty="0">
                <a:solidFill>
                  <a:schemeClr val="bg1"/>
                </a:solidFill>
                <a:latin typeface="Helvetica" pitchFamily="2" charset="0"/>
              </a:rPr>
            </a:br>
            <a:br>
              <a:rPr lang="en-US" dirty="0">
                <a:solidFill>
                  <a:schemeClr val="bg1"/>
                </a:solidFill>
                <a:latin typeface="Helvetica" pitchFamily="2" charset="0"/>
              </a:rPr>
            </a:br>
            <a:endParaRPr lang="en-US" sz="3100" baseline="30000" dirty="0">
              <a:solidFill>
                <a:schemeClr val="bg1"/>
              </a:solidFill>
              <a:latin typeface="Helvetica" pitchFamily="2" charset="0"/>
            </a:endParaRPr>
          </a:p>
        </p:txBody>
      </p:sp>
      <p:sp>
        <p:nvSpPr>
          <p:cNvPr id="3" name="Subtitle 2"/>
          <p:cNvSpPr>
            <a:spLocks noGrp="1"/>
          </p:cNvSpPr>
          <p:nvPr>
            <p:ph type="subTitle" idx="1"/>
          </p:nvPr>
        </p:nvSpPr>
        <p:spPr>
          <a:xfrm>
            <a:off x="13100" y="4190033"/>
            <a:ext cx="12151866" cy="2659249"/>
          </a:xfrm>
        </p:spPr>
        <p:txBody>
          <a:bodyPr>
            <a:noAutofit/>
          </a:bodyPr>
          <a:lstStyle/>
          <a:p>
            <a:pPr algn="ctr"/>
            <a:r>
              <a:rPr lang="en-US" dirty="0">
                <a:solidFill>
                  <a:schemeClr val="bg1"/>
                </a:solidFill>
                <a:latin typeface="Helvetica" pitchFamily="2" charset="0"/>
              </a:rPr>
              <a:t>A.P. Mulavara</a:t>
            </a:r>
            <a:r>
              <a:rPr lang="en-US" baseline="30000" dirty="0">
                <a:solidFill>
                  <a:schemeClr val="bg1"/>
                </a:solidFill>
                <a:latin typeface="Helvetica" pitchFamily="2" charset="0"/>
              </a:rPr>
              <a:t>1</a:t>
            </a:r>
            <a:r>
              <a:rPr lang="en-US" dirty="0">
                <a:solidFill>
                  <a:schemeClr val="bg1"/>
                </a:solidFill>
                <a:latin typeface="Helvetica" pitchFamily="2" charset="0"/>
              </a:rPr>
              <a:t>, A. M. Whitmire</a:t>
            </a:r>
            <a:r>
              <a:rPr lang="en-US" baseline="30000" dirty="0">
                <a:solidFill>
                  <a:schemeClr val="bg1"/>
                </a:solidFill>
                <a:latin typeface="Helvetica" pitchFamily="2" charset="0"/>
              </a:rPr>
              <a:t>2</a:t>
            </a:r>
            <a:r>
              <a:rPr lang="en-US" dirty="0">
                <a:solidFill>
                  <a:schemeClr val="bg1"/>
                </a:solidFill>
                <a:latin typeface="Helvetica" pitchFamily="2" charset="0"/>
              </a:rPr>
              <a:t>, T. J. Williams</a:t>
            </a:r>
            <a:r>
              <a:rPr lang="en-US" baseline="30000" dirty="0">
                <a:solidFill>
                  <a:schemeClr val="bg1"/>
                </a:solidFill>
                <a:latin typeface="Helvetica" pitchFamily="2" charset="0"/>
              </a:rPr>
              <a:t>2</a:t>
            </a:r>
            <a:r>
              <a:rPr lang="en-US" dirty="0">
                <a:solidFill>
                  <a:schemeClr val="bg1"/>
                </a:solidFill>
                <a:latin typeface="Helvetica" pitchFamily="2" charset="0"/>
              </a:rPr>
              <a:t>, A. Hanson</a:t>
            </a:r>
            <a:r>
              <a:rPr lang="en-US" baseline="30000" dirty="0">
                <a:solidFill>
                  <a:schemeClr val="bg1"/>
                </a:solidFill>
                <a:latin typeface="Helvetica" pitchFamily="2" charset="0"/>
              </a:rPr>
              <a:t>2</a:t>
            </a:r>
            <a:r>
              <a:rPr lang="en-US" dirty="0">
                <a:solidFill>
                  <a:schemeClr val="bg1"/>
                </a:solidFill>
                <a:latin typeface="Helvetica" pitchFamily="2" charset="0"/>
              </a:rPr>
              <a:t>, J. Roy Choudhury</a:t>
            </a:r>
            <a:r>
              <a:rPr lang="en-US" baseline="30000" dirty="0">
                <a:solidFill>
                  <a:schemeClr val="bg1"/>
                </a:solidFill>
                <a:latin typeface="Helvetica" pitchFamily="2" charset="0"/>
              </a:rPr>
              <a:t>1</a:t>
            </a:r>
            <a:r>
              <a:rPr lang="en-US" dirty="0">
                <a:solidFill>
                  <a:schemeClr val="bg1"/>
                </a:solidFill>
                <a:latin typeface="Helvetica" pitchFamily="2" charset="0"/>
              </a:rPr>
              <a:t>, and E. Flynn-Evans</a:t>
            </a:r>
            <a:r>
              <a:rPr lang="en-US" baseline="30000" dirty="0">
                <a:solidFill>
                  <a:schemeClr val="bg1"/>
                </a:solidFill>
                <a:latin typeface="Helvetica" pitchFamily="2" charset="0"/>
              </a:rPr>
              <a:t>3 </a:t>
            </a:r>
          </a:p>
          <a:p>
            <a:pPr algn="ctr"/>
            <a:r>
              <a:rPr lang="en-US" baseline="30000" dirty="0">
                <a:solidFill>
                  <a:schemeClr val="bg1"/>
                </a:solidFill>
                <a:latin typeface="Helvetica" pitchFamily="2" charset="0"/>
              </a:rPr>
              <a:t>1</a:t>
            </a:r>
            <a:r>
              <a:rPr lang="en-US" dirty="0">
                <a:solidFill>
                  <a:schemeClr val="bg1"/>
                </a:solidFill>
                <a:latin typeface="Helvetica" pitchFamily="2" charset="0"/>
              </a:rPr>
              <a:t> KBR, Houston, TX</a:t>
            </a:r>
            <a:r>
              <a:rPr lang="en-US" strike="sngStrike" baseline="30000" dirty="0">
                <a:solidFill>
                  <a:srgbClr val="FF0000"/>
                </a:solidFill>
                <a:latin typeface="Helvetica" pitchFamily="2" charset="0"/>
              </a:rPr>
              <a:t> </a:t>
            </a:r>
          </a:p>
          <a:p>
            <a:pPr algn="ctr"/>
            <a:r>
              <a:rPr lang="en-US" baseline="30000" dirty="0">
                <a:solidFill>
                  <a:schemeClr val="bg1"/>
                </a:solidFill>
                <a:latin typeface="Helvetica" pitchFamily="2" charset="0"/>
              </a:rPr>
              <a:t>2 </a:t>
            </a:r>
            <a:r>
              <a:rPr lang="en-US" dirty="0">
                <a:solidFill>
                  <a:schemeClr val="bg1"/>
                </a:solidFill>
                <a:latin typeface="Helvetica" pitchFamily="2" charset="0"/>
              </a:rPr>
              <a:t>NASA Johnson Space Center, Houston, TX </a:t>
            </a:r>
          </a:p>
          <a:p>
            <a:pPr algn="ctr"/>
            <a:r>
              <a:rPr lang="en-US" baseline="30000" dirty="0">
                <a:solidFill>
                  <a:schemeClr val="bg1"/>
                </a:solidFill>
                <a:latin typeface="Helvetica" pitchFamily="2" charset="0"/>
              </a:rPr>
              <a:t>3</a:t>
            </a:r>
            <a:r>
              <a:rPr lang="en-US" dirty="0">
                <a:solidFill>
                  <a:schemeClr val="bg1"/>
                </a:solidFill>
                <a:latin typeface="Helvetica" pitchFamily="2" charset="0"/>
              </a:rPr>
              <a:t> NASA Ames Research Center, </a:t>
            </a:r>
            <a:r>
              <a:rPr lang="en-US" dirty="0" err="1">
                <a:solidFill>
                  <a:schemeClr val="bg1"/>
                </a:solidFill>
                <a:latin typeface="Helvetica" pitchFamily="2" charset="0"/>
              </a:rPr>
              <a:t>Moffet</a:t>
            </a:r>
            <a:r>
              <a:rPr lang="en-US" dirty="0">
                <a:solidFill>
                  <a:schemeClr val="bg1"/>
                </a:solidFill>
                <a:latin typeface="Helvetica" pitchFamily="2" charset="0"/>
              </a:rPr>
              <a:t> Field, CA</a:t>
            </a:r>
          </a:p>
          <a:p>
            <a:endParaRPr lang="en-US" dirty="0">
              <a:solidFill>
                <a:schemeClr val="bg1"/>
              </a:solidFill>
              <a:latin typeface="Helvetica" pitchFamily="2" charset="0"/>
            </a:endParaRPr>
          </a:p>
          <a:p>
            <a:endParaRPr lang="en-US" dirty="0">
              <a:solidFill>
                <a:schemeClr val="bg1"/>
              </a:solidFill>
              <a:latin typeface="Helvetica" pitchFamily="2" charset="0"/>
            </a:endParaRPr>
          </a:p>
          <a:p>
            <a:endParaRPr lang="en-US" dirty="0">
              <a:solidFill>
                <a:schemeClr val="bg1"/>
              </a:solidFill>
              <a:latin typeface="Helvetica" pitchFamily="2" charset="0"/>
            </a:endParaRPr>
          </a:p>
        </p:txBody>
      </p:sp>
      <p:pic>
        <p:nvPicPr>
          <p:cNvPr id="6" name="Picture 2" descr="Image result for NASA logo">
            <a:extLst>
              <a:ext uri="{FF2B5EF4-FFF2-40B4-BE49-F238E27FC236}">
                <a16:creationId xmlns:a16="http://schemas.microsoft.com/office/drawing/2014/main" id="{146BFED6-CEC2-D543-8043-9AEBE608DA75}"/>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365" r="20130"/>
          <a:stretch/>
        </p:blipFill>
        <p:spPr bwMode="auto">
          <a:xfrm>
            <a:off x="10779519" y="54325"/>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C341504C-B055-C04C-88F8-1FEE620504DA}"/>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626" y="58714"/>
            <a:ext cx="1148417" cy="1133428"/>
          </a:xfrm>
          <a:prstGeom prst="rect">
            <a:avLst/>
          </a:prstGeom>
        </p:spPr>
      </p:pic>
    </p:spTree>
    <p:extLst>
      <p:ext uri="{BB962C8B-B14F-4D97-AF65-F5344CB8AC3E}">
        <p14:creationId xmlns:p14="http://schemas.microsoft.com/office/powerpoint/2010/main" val="14644275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0EA5C730-96FE-6645-8F69-5CA7DBBCEB56}"/>
              </a:ext>
            </a:extLst>
          </p:cNvPr>
          <p:cNvSpPr/>
          <p:nvPr/>
        </p:nvSpPr>
        <p:spPr>
          <a:xfrm>
            <a:off x="0" y="0"/>
            <a:ext cx="12192000" cy="1239140"/>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Helvetica" pitchFamily="2" charset="0"/>
              <a:ea typeface="+mn-ea"/>
              <a:cs typeface="+mn-cs"/>
            </a:endParaRPr>
          </a:p>
        </p:txBody>
      </p:sp>
      <p:sp>
        <p:nvSpPr>
          <p:cNvPr id="5" name="Title 4"/>
          <p:cNvSpPr>
            <a:spLocks noGrp="1"/>
          </p:cNvSpPr>
          <p:nvPr>
            <p:ph type="title"/>
          </p:nvPr>
        </p:nvSpPr>
        <p:spPr/>
        <p:txBody>
          <a:bodyPr anchor="ctr">
            <a:noAutofit/>
          </a:bodyPr>
          <a:lstStyle/>
          <a:p>
            <a:pPr algn="ctr"/>
            <a:r>
              <a:rPr lang="en-US" sz="3200" dirty="0">
                <a:solidFill>
                  <a:schemeClr val="bg1"/>
                </a:solidFill>
              </a:rPr>
              <a:t>Introduction</a:t>
            </a:r>
          </a:p>
        </p:txBody>
      </p:sp>
      <p:pic>
        <p:nvPicPr>
          <p:cNvPr id="36" name="Picture 4" descr="BODA2"/>
          <p:cNvPicPr>
            <a:picLocks noChangeAspect="1" noChangeArrowheads="1"/>
          </p:cNvPicPr>
          <p:nvPr/>
        </p:nvPicPr>
        <p:blipFill>
          <a:blip r:embed="rId3" cstate="screen">
            <a:lum bright="20000" contrast="-30000"/>
            <a:extLst>
              <a:ext uri="{BEBA8EAE-BF5A-486C-A8C5-ECC9F3942E4B}">
                <a14:imgProps xmlns:a14="http://schemas.microsoft.com/office/drawing/2010/main">
                  <a14:imgLayer r:embed="rId4">
                    <a14:imgEffect>
                      <a14:sharpenSoften amount="50000"/>
                    </a14:imgEffect>
                  </a14:imgLayer>
                </a14:imgProps>
              </a:ext>
            </a:extLst>
          </a:blip>
          <a:srcRect/>
          <a:stretch>
            <a:fillRect/>
          </a:stretch>
        </p:blipFill>
        <p:spPr bwMode="invGray">
          <a:xfrm>
            <a:off x="5634848" y="1747743"/>
            <a:ext cx="1176218" cy="3051986"/>
          </a:xfrm>
          <a:prstGeom prst="rect">
            <a:avLst/>
          </a:prstGeom>
          <a:ln>
            <a:noFill/>
          </a:ln>
          <a:effectLst>
            <a:outerShdw blurRad="292100" dist="139700" dir="2700000" algn="tl" rotWithShape="0">
              <a:srgbClr val="333333">
                <a:alpha val="65000"/>
              </a:srgbClr>
            </a:outerShdw>
          </a:effectLst>
        </p:spPr>
      </p:pic>
      <p:sp>
        <p:nvSpPr>
          <p:cNvPr id="37" name="Rectangle 9"/>
          <p:cNvSpPr>
            <a:spLocks noChangeArrowheads="1"/>
          </p:cNvSpPr>
          <p:nvPr/>
        </p:nvSpPr>
        <p:spPr bwMode="auto">
          <a:xfrm>
            <a:off x="1384508" y="3523914"/>
            <a:ext cx="1889056" cy="905994"/>
          </a:xfrm>
          <a:prstGeom prst="rect">
            <a:avLst/>
          </a:prstGeom>
          <a:noFill/>
          <a:ln w="9525">
            <a:noFill/>
            <a:miter lim="800000"/>
            <a:headEnd/>
            <a:tailEnd/>
          </a:ln>
        </p:spPr>
        <p:txBody>
          <a:bodyPr lIns="63601" tIns="31801" rIns="63601" bIns="31801"/>
          <a:lstStyle/>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Acute In-flight effects</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Long-term cancer risk</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CNS-Cognitive</a:t>
            </a:r>
          </a:p>
        </p:txBody>
      </p:sp>
      <p:sp>
        <p:nvSpPr>
          <p:cNvPr id="38" name="Text Box 11"/>
          <p:cNvSpPr txBox="1">
            <a:spLocks noChangeArrowheads="1"/>
          </p:cNvSpPr>
          <p:nvPr/>
        </p:nvSpPr>
        <p:spPr bwMode="auto">
          <a:xfrm>
            <a:off x="1250664" y="1912774"/>
            <a:ext cx="1933827" cy="1060975"/>
          </a:xfrm>
          <a:prstGeom prst="rect">
            <a:avLst/>
          </a:prstGeom>
          <a:noFill/>
          <a:ln w="12700">
            <a:noFill/>
            <a:miter lim="800000"/>
            <a:headEnd type="none" w="sm" len="sm"/>
            <a:tailEnd type="none" w="sm" len="sm"/>
          </a:ln>
        </p:spPr>
        <p:txBody>
          <a:bodyPr wrap="square" lIns="63162" tIns="31581" rIns="63162" bIns="31581">
            <a:spAutoFit/>
          </a:bodyPr>
          <a:lstStyle/>
          <a:p>
            <a:pPr marL="78581" marR="0" lvl="1" indent="0" algn="ctr" defTabSz="631031"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Balance Disorders</a:t>
            </a:r>
          </a:p>
          <a:p>
            <a:pPr marL="78581" marR="0" lvl="1" indent="0" algn="ctr" defTabSz="631031"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Fluid Shifts</a:t>
            </a:r>
          </a:p>
          <a:p>
            <a:pPr marL="78581" marR="0" lvl="1" indent="0" algn="ctr" defTabSz="631031"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Cardiovascular Deconditioning</a:t>
            </a:r>
          </a:p>
          <a:p>
            <a:pPr marL="78581" marR="0" lvl="1" indent="0" algn="ctr" defTabSz="631031"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Muscle Atrophy</a:t>
            </a:r>
          </a:p>
          <a:p>
            <a:pPr marL="78581" marR="0" lvl="1" indent="0" algn="ctr" defTabSz="631031"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Bone Loss</a:t>
            </a:r>
          </a:p>
        </p:txBody>
      </p:sp>
      <p:sp>
        <p:nvSpPr>
          <p:cNvPr id="39" name="Rectangle 9"/>
          <p:cNvSpPr>
            <a:spLocks noChangeArrowheads="1"/>
          </p:cNvSpPr>
          <p:nvPr/>
        </p:nvSpPr>
        <p:spPr bwMode="auto">
          <a:xfrm>
            <a:off x="9928629" y="1924115"/>
            <a:ext cx="2028415" cy="266460"/>
          </a:xfrm>
          <a:prstGeom prst="rect">
            <a:avLst/>
          </a:prstGeom>
          <a:noFill/>
          <a:ln w="9525">
            <a:noFill/>
            <a:miter lim="800000"/>
            <a:headEnd/>
            <a:tailEnd/>
          </a:ln>
        </p:spPr>
        <p:txBody>
          <a:bodyPr lIns="63601" tIns="31801" rIns="63601" bIns="31801"/>
          <a:lstStyle/>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Drives the need for additional “autonomous” medical care capacity – cannot come home for treatment</a:t>
            </a:r>
          </a:p>
        </p:txBody>
      </p:sp>
      <p:sp>
        <p:nvSpPr>
          <p:cNvPr id="40" name="Rectangle 9"/>
          <p:cNvSpPr>
            <a:spLocks noChangeArrowheads="1"/>
          </p:cNvSpPr>
          <p:nvPr/>
        </p:nvSpPr>
        <p:spPr bwMode="auto">
          <a:xfrm>
            <a:off x="7364867" y="5175978"/>
            <a:ext cx="2563761" cy="1064840"/>
          </a:xfrm>
          <a:prstGeom prst="rect">
            <a:avLst/>
          </a:prstGeom>
          <a:noFill/>
          <a:ln w="9525">
            <a:noFill/>
            <a:miter lim="800000"/>
            <a:headEnd/>
            <a:tailEnd/>
          </a:ln>
        </p:spPr>
        <p:txBody>
          <a:bodyPr lIns="63601" tIns="31801" rIns="63601" bIns="31801"/>
          <a:lstStyle/>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Behavioral aspect of isolation</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Sensory deprivation</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Sleep disorders (circadian dysregulation)</a:t>
            </a:r>
          </a:p>
        </p:txBody>
      </p:sp>
      <p:sp>
        <p:nvSpPr>
          <p:cNvPr id="41" name="Rectangle 9"/>
          <p:cNvSpPr>
            <a:spLocks noChangeArrowheads="1"/>
          </p:cNvSpPr>
          <p:nvPr/>
        </p:nvSpPr>
        <p:spPr bwMode="auto">
          <a:xfrm>
            <a:off x="9928628" y="3549911"/>
            <a:ext cx="2138131" cy="1472193"/>
          </a:xfrm>
          <a:prstGeom prst="rect">
            <a:avLst/>
          </a:prstGeom>
          <a:noFill/>
          <a:ln w="9525">
            <a:noFill/>
            <a:miter lim="800000"/>
            <a:headEnd/>
            <a:tailEnd/>
          </a:ln>
        </p:spPr>
        <p:txBody>
          <a:bodyPr lIns="63601" tIns="31801" rIns="63601" bIns="31801"/>
          <a:lstStyle/>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Vehicle Design</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Acceleration/Vibration/ Noise</a:t>
            </a:r>
          </a:p>
          <a:p>
            <a:pPr marL="0" marR="0" lvl="0"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Environmental – CO</a:t>
            </a:r>
            <a:r>
              <a:rPr kumimoji="0" lang="en-US" sz="1350" b="1" i="0" u="none" strike="noStrike" kern="1200" cap="none" spc="0" normalizeH="0" baseline="-25000" noProof="0" dirty="0">
                <a:ln>
                  <a:noFill/>
                </a:ln>
                <a:solidFill>
                  <a:srgbClr val="0070C0"/>
                </a:solidFill>
                <a:effectLst/>
                <a:uLnTx/>
                <a:uFillTx/>
                <a:latin typeface="Helvetica" pitchFamily="2" charset="0"/>
                <a:ea typeface="+mn-ea"/>
                <a:cs typeface="Arial" panose="020B0604020202020204" pitchFamily="34" charset="0"/>
              </a:rPr>
              <a:t>2</a:t>
            </a: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 Levels, Toxic Exposures, Water, Food</a:t>
            </a:r>
            <a:r>
              <a:rPr kumimoji="0" lang="en-US" sz="1350" b="1" i="0" u="none" strike="noStrike" kern="1200" cap="none" spc="0" normalizeH="0" baseline="0" noProof="0" dirty="0">
                <a:ln>
                  <a:noFill/>
                </a:ln>
                <a:solidFill>
                  <a:srgbClr val="FF0000"/>
                </a:solidFill>
                <a:effectLst/>
                <a:uLnTx/>
                <a:uFillTx/>
                <a:latin typeface="Helvetica" pitchFamily="2" charset="0"/>
                <a:ea typeface="+mn-ea"/>
                <a:cs typeface="Arial" panose="020B0604020202020204" pitchFamily="34" charset="0"/>
              </a:rPr>
              <a:t>,</a:t>
            </a:r>
          </a:p>
          <a:p>
            <a:pPr marL="0" marR="0" lvl="1" indent="0" algn="ctr" defTabSz="342900" rtl="0" eaLnBrk="1" fontAlgn="base" latinLnBrk="0" hangingPunct="1">
              <a:lnSpc>
                <a:spcPct val="80000"/>
              </a:lnSpc>
              <a:spcBef>
                <a:spcPct val="0"/>
              </a:spcBef>
              <a:spcAft>
                <a:spcPct val="0"/>
              </a:spcAft>
              <a:buClrTx/>
              <a:buSzTx/>
              <a:buFontTx/>
              <a:buNone/>
              <a:tabLst/>
              <a:defRPr/>
            </a:pPr>
            <a:r>
              <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rPr>
              <a:t>Decreased Immune Function</a:t>
            </a:r>
          </a:p>
          <a:p>
            <a:pPr marL="0" marR="0" lvl="0" indent="0" algn="ctr" defTabSz="342900" rtl="0" eaLnBrk="1" fontAlgn="base" latinLnBrk="0" hangingPunct="1">
              <a:lnSpc>
                <a:spcPct val="80000"/>
              </a:lnSpc>
              <a:spcBef>
                <a:spcPct val="0"/>
              </a:spcBef>
              <a:spcAft>
                <a:spcPct val="0"/>
              </a:spcAft>
              <a:buClrTx/>
              <a:buSzTx/>
              <a:buFontTx/>
              <a:buNone/>
              <a:tabLst/>
              <a:defRPr/>
            </a:pPr>
            <a:endParaRPr kumimoji="0" lang="en-US" sz="1350" b="1" i="0" u="none" strike="noStrike" kern="1200" cap="none" spc="0" normalizeH="0" baseline="0" noProof="0" dirty="0">
              <a:ln>
                <a:noFill/>
              </a:ln>
              <a:solidFill>
                <a:srgbClr val="0070C0"/>
              </a:solidFill>
              <a:effectLst/>
              <a:uLnTx/>
              <a:uFillTx/>
              <a:latin typeface="Helvetica" pitchFamily="2" charset="0"/>
              <a:ea typeface="+mn-ea"/>
              <a:cs typeface="Arial" panose="020B0604020202020204" pitchFamily="34" charset="0"/>
            </a:endParaRPr>
          </a:p>
        </p:txBody>
      </p:sp>
      <p:pic>
        <p:nvPicPr>
          <p:cNvPr id="42" name="Picture 41">
            <a:extLst>
              <a:ext uri="{FF2B5EF4-FFF2-40B4-BE49-F238E27FC236}">
                <a16:creationId xmlns:a16="http://schemas.microsoft.com/office/drawing/2014/main" id="{B2BC8C72-E97D-784B-BC4F-BA1E05A490AF}"/>
              </a:ext>
            </a:extLst>
          </p:cNvPr>
          <p:cNvPicPr>
            <a:picLocks noChangeAspect="1"/>
          </p:cNvPicPr>
          <p:nvPr/>
        </p:nvPicPr>
        <p:blipFill>
          <a:blip r:embed="rId5"/>
          <a:stretch>
            <a:fillRect/>
          </a:stretch>
        </p:blipFill>
        <p:spPr>
          <a:xfrm>
            <a:off x="5272997" y="5097978"/>
            <a:ext cx="1988379" cy="1157267"/>
          </a:xfrm>
          <a:prstGeom prst="rect">
            <a:avLst/>
          </a:prstGeom>
        </p:spPr>
      </p:pic>
      <p:pic>
        <p:nvPicPr>
          <p:cNvPr id="45" name="Picture 44">
            <a:extLst>
              <a:ext uri="{FF2B5EF4-FFF2-40B4-BE49-F238E27FC236}">
                <a16:creationId xmlns:a16="http://schemas.microsoft.com/office/drawing/2014/main" id="{A495ABA7-7A78-C442-9A52-9F87D5140D1A}"/>
              </a:ext>
            </a:extLst>
          </p:cNvPr>
          <p:cNvPicPr>
            <a:picLocks noChangeAspect="1"/>
          </p:cNvPicPr>
          <p:nvPr/>
        </p:nvPicPr>
        <p:blipFill>
          <a:blip r:embed="rId6"/>
          <a:stretch>
            <a:fillRect/>
          </a:stretch>
        </p:blipFill>
        <p:spPr>
          <a:xfrm>
            <a:off x="3273564" y="3495888"/>
            <a:ext cx="1987413" cy="1111709"/>
          </a:xfrm>
          <a:prstGeom prst="rect">
            <a:avLst/>
          </a:prstGeom>
        </p:spPr>
      </p:pic>
      <p:pic>
        <p:nvPicPr>
          <p:cNvPr id="46" name="Picture 45">
            <a:extLst>
              <a:ext uri="{FF2B5EF4-FFF2-40B4-BE49-F238E27FC236}">
                <a16:creationId xmlns:a16="http://schemas.microsoft.com/office/drawing/2014/main" id="{3E51941A-7ED6-BD4C-81AF-7CD5D2EA9488}"/>
              </a:ext>
            </a:extLst>
          </p:cNvPr>
          <p:cNvPicPr>
            <a:picLocks noChangeAspect="1"/>
          </p:cNvPicPr>
          <p:nvPr/>
        </p:nvPicPr>
        <p:blipFill>
          <a:blip r:embed="rId7"/>
          <a:stretch>
            <a:fillRect/>
          </a:stretch>
        </p:blipFill>
        <p:spPr>
          <a:xfrm>
            <a:off x="3292462" y="1912259"/>
            <a:ext cx="1895519" cy="1061490"/>
          </a:xfrm>
          <a:prstGeom prst="rect">
            <a:avLst/>
          </a:prstGeom>
        </p:spPr>
      </p:pic>
      <p:pic>
        <p:nvPicPr>
          <p:cNvPr id="47" name="Picture 2" descr="HRP">
            <a:extLst>
              <a:ext uri="{FF2B5EF4-FFF2-40B4-BE49-F238E27FC236}">
                <a16:creationId xmlns:a16="http://schemas.microsoft.com/office/drawing/2014/main" id="{BE92D5BC-BE43-264E-8A1D-96415A6B9A93}"/>
              </a:ext>
            </a:extLst>
          </p:cNvPr>
          <p:cNvPicPr>
            <a:picLocks noChangeAspect="1" noChangeArrowheads="1"/>
          </p:cNvPicPr>
          <p:nvPr/>
        </p:nvPicPr>
        <p:blipFill>
          <a:blip r:embed="rId8">
            <a:extLst>
              <a:ext uri="{28A0092B-C50C-407E-A947-70E740481C1C}">
                <a14:useLocalDpi xmlns:a14="http://schemas.microsoft.com/office/drawing/2010/main"/>
              </a:ext>
            </a:extLst>
          </a:blip>
          <a:srcRect/>
          <a:stretch>
            <a:fillRect/>
          </a:stretch>
        </p:blipFill>
        <p:spPr bwMode="auto">
          <a:xfrm>
            <a:off x="7696344" y="1912850"/>
            <a:ext cx="1895519" cy="1060307"/>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HRP">
            <a:extLst>
              <a:ext uri="{FF2B5EF4-FFF2-40B4-BE49-F238E27FC236}">
                <a16:creationId xmlns:a16="http://schemas.microsoft.com/office/drawing/2014/main" id="{6B372782-BFCB-BD4C-A107-E28706D36B23}"/>
              </a:ext>
            </a:extLst>
          </p:cNvPr>
          <p:cNvPicPr>
            <a:picLocks noChangeAspect="1" noChangeArrowheads="1"/>
          </p:cNvPicPr>
          <p:nvPr/>
        </p:nvPicPr>
        <p:blipFill>
          <a:blip r:embed="rId9">
            <a:extLst>
              <a:ext uri="{28A0092B-C50C-407E-A947-70E740481C1C}">
                <a14:useLocalDpi xmlns:a14="http://schemas.microsoft.com/office/drawing/2010/main"/>
              </a:ext>
            </a:extLst>
          </a:blip>
          <a:srcRect/>
          <a:stretch>
            <a:fillRect/>
          </a:stretch>
        </p:blipFill>
        <p:spPr bwMode="auto">
          <a:xfrm>
            <a:off x="7696344" y="3481912"/>
            <a:ext cx="1991388" cy="1113933"/>
          </a:xfrm>
          <a:prstGeom prst="rect">
            <a:avLst/>
          </a:prstGeom>
          <a:noFill/>
          <a:extLst>
            <a:ext uri="{909E8E84-426E-40DD-AFC4-6F175D3DCCD1}">
              <a14:hiddenFill xmlns:a14="http://schemas.microsoft.com/office/drawing/2010/main">
                <a:solidFill>
                  <a:srgbClr val="FFFFFF"/>
                </a:solidFill>
              </a14:hiddenFill>
            </a:ext>
          </a:extLst>
        </p:spPr>
      </p:pic>
      <p:sp>
        <p:nvSpPr>
          <p:cNvPr id="7" name="Slide Number Placeholder 6"/>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F8B485-250A-4814-B6F8-61D6EAFC1A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2" name="Picture 2" descr="Image result for NASA logo">
            <a:extLst>
              <a:ext uri="{FF2B5EF4-FFF2-40B4-BE49-F238E27FC236}">
                <a16:creationId xmlns:a16="http://schemas.microsoft.com/office/drawing/2014/main" id="{169A5D25-863E-7744-AD8E-8308A58AA450}"/>
              </a:ext>
            </a:extLst>
          </p:cNvPr>
          <p:cNvPicPr>
            <a:picLocks noChangeAspect="1" noChangeArrowheads="1"/>
          </p:cNvPicPr>
          <p:nvPr/>
        </p:nvPicPr>
        <p:blipFill rotWithShape="1">
          <a:blip r:embed="rId10" cstate="print">
            <a:extLst>
              <a:ext uri="{28A0092B-C50C-407E-A947-70E740481C1C}">
                <a14:useLocalDpi xmlns:a14="http://schemas.microsoft.com/office/drawing/2010/main"/>
              </a:ext>
            </a:extLst>
          </a:blip>
          <a:srcRect l="19365" r="20130"/>
          <a:stretch/>
        </p:blipFill>
        <p:spPr bwMode="auto">
          <a:xfrm>
            <a:off x="10779519" y="54325"/>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32">
            <a:extLst>
              <a:ext uri="{FF2B5EF4-FFF2-40B4-BE49-F238E27FC236}">
                <a16:creationId xmlns:a16="http://schemas.microsoft.com/office/drawing/2014/main" id="{6FE5B10D-0FD9-BF40-BFA9-4E5DE7A888B3}"/>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35626" y="58714"/>
            <a:ext cx="1148417" cy="1133428"/>
          </a:xfrm>
          <a:prstGeom prst="rect">
            <a:avLst/>
          </a:prstGeom>
        </p:spPr>
      </p:pic>
    </p:spTree>
    <p:extLst>
      <p:ext uri="{BB962C8B-B14F-4D97-AF65-F5344CB8AC3E}">
        <p14:creationId xmlns:p14="http://schemas.microsoft.com/office/powerpoint/2010/main" val="167754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ppt_x"/>
                                          </p:val>
                                        </p:tav>
                                        <p:tav tm="100000">
                                          <p:val>
                                            <p:strVal val="#ppt_x"/>
                                          </p:val>
                                        </p:tav>
                                      </p:tavLst>
                                    </p:anim>
                                    <p:anim calcmode="lin" valueType="num">
                                      <p:cBhvr additive="base">
                                        <p:cTn id="8" dur="500" fill="hold"/>
                                        <p:tgtEl>
                                          <p:spTgt spid="4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500" fill="hold"/>
                                        <p:tgtEl>
                                          <p:spTgt spid="38"/>
                                        </p:tgtEl>
                                        <p:attrNameLst>
                                          <p:attrName>ppt_x</p:attrName>
                                        </p:attrNameLst>
                                      </p:cBhvr>
                                      <p:tavLst>
                                        <p:tav tm="0">
                                          <p:val>
                                            <p:strVal val="#ppt_x"/>
                                          </p:val>
                                        </p:tav>
                                        <p:tav tm="100000">
                                          <p:val>
                                            <p:strVal val="#ppt_x"/>
                                          </p:val>
                                        </p:tav>
                                      </p:tavLst>
                                    </p:anim>
                                    <p:anim calcmode="lin" valueType="num">
                                      <p:cBhvr additive="base">
                                        <p:cTn id="12" dur="500" fill="hold"/>
                                        <p:tgtEl>
                                          <p:spTgt spid="38"/>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5"/>
                                        </p:tgtEl>
                                        <p:attrNameLst>
                                          <p:attrName>style.visibility</p:attrName>
                                        </p:attrNameLst>
                                      </p:cBhvr>
                                      <p:to>
                                        <p:strVal val="visible"/>
                                      </p:to>
                                    </p:set>
                                    <p:anim calcmode="lin" valueType="num">
                                      <p:cBhvr additive="base">
                                        <p:cTn id="17" dur="500" fill="hold"/>
                                        <p:tgtEl>
                                          <p:spTgt spid="45"/>
                                        </p:tgtEl>
                                        <p:attrNameLst>
                                          <p:attrName>ppt_x</p:attrName>
                                        </p:attrNameLst>
                                      </p:cBhvr>
                                      <p:tavLst>
                                        <p:tav tm="0">
                                          <p:val>
                                            <p:strVal val="#ppt_x"/>
                                          </p:val>
                                        </p:tav>
                                        <p:tav tm="100000">
                                          <p:val>
                                            <p:strVal val="#ppt_x"/>
                                          </p:val>
                                        </p:tav>
                                      </p:tavLst>
                                    </p:anim>
                                    <p:anim calcmode="lin" valueType="num">
                                      <p:cBhvr additive="base">
                                        <p:cTn id="18" dur="500" fill="hold"/>
                                        <p:tgtEl>
                                          <p:spTgt spid="45"/>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500" fill="hold"/>
                                        <p:tgtEl>
                                          <p:spTgt spid="37"/>
                                        </p:tgtEl>
                                        <p:attrNameLst>
                                          <p:attrName>ppt_x</p:attrName>
                                        </p:attrNameLst>
                                      </p:cBhvr>
                                      <p:tavLst>
                                        <p:tav tm="0">
                                          <p:val>
                                            <p:strVal val="#ppt_x"/>
                                          </p:val>
                                        </p:tav>
                                        <p:tav tm="100000">
                                          <p:val>
                                            <p:strVal val="#ppt_x"/>
                                          </p:val>
                                        </p:tav>
                                      </p:tavLst>
                                    </p:anim>
                                    <p:anim calcmode="lin" valueType="num">
                                      <p:cBhvr additive="base">
                                        <p:cTn id="22"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42"/>
                                        </p:tgtEl>
                                        <p:attrNameLst>
                                          <p:attrName>style.visibility</p:attrName>
                                        </p:attrNameLst>
                                      </p:cBhvr>
                                      <p:to>
                                        <p:strVal val="visible"/>
                                      </p:to>
                                    </p:set>
                                    <p:anim calcmode="lin" valueType="num">
                                      <p:cBhvr additive="base">
                                        <p:cTn id="27" dur="500" fill="hold"/>
                                        <p:tgtEl>
                                          <p:spTgt spid="42"/>
                                        </p:tgtEl>
                                        <p:attrNameLst>
                                          <p:attrName>ppt_x</p:attrName>
                                        </p:attrNameLst>
                                      </p:cBhvr>
                                      <p:tavLst>
                                        <p:tav tm="0">
                                          <p:val>
                                            <p:strVal val="#ppt_x"/>
                                          </p:val>
                                        </p:tav>
                                        <p:tav tm="100000">
                                          <p:val>
                                            <p:strVal val="#ppt_x"/>
                                          </p:val>
                                        </p:tav>
                                      </p:tavLst>
                                    </p:anim>
                                    <p:anim calcmode="lin" valueType="num">
                                      <p:cBhvr additive="base">
                                        <p:cTn id="28" dur="500" fill="hold"/>
                                        <p:tgtEl>
                                          <p:spTgt spid="42"/>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0"/>
                                        </p:tgtEl>
                                        <p:attrNameLst>
                                          <p:attrName>style.visibility</p:attrName>
                                        </p:attrNameLst>
                                      </p:cBhvr>
                                      <p:to>
                                        <p:strVal val="visible"/>
                                      </p:to>
                                    </p:set>
                                    <p:anim calcmode="lin" valueType="num">
                                      <p:cBhvr additive="base">
                                        <p:cTn id="31" dur="500" fill="hold"/>
                                        <p:tgtEl>
                                          <p:spTgt spid="40"/>
                                        </p:tgtEl>
                                        <p:attrNameLst>
                                          <p:attrName>ppt_x</p:attrName>
                                        </p:attrNameLst>
                                      </p:cBhvr>
                                      <p:tavLst>
                                        <p:tav tm="0">
                                          <p:val>
                                            <p:strVal val="#ppt_x"/>
                                          </p:val>
                                        </p:tav>
                                        <p:tav tm="100000">
                                          <p:val>
                                            <p:strVal val="#ppt_x"/>
                                          </p:val>
                                        </p:tav>
                                      </p:tavLst>
                                    </p:anim>
                                    <p:anim calcmode="lin" valueType="num">
                                      <p:cBhvr additive="base">
                                        <p:cTn id="32"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48"/>
                                        </p:tgtEl>
                                        <p:attrNameLst>
                                          <p:attrName>style.visibility</p:attrName>
                                        </p:attrNameLst>
                                      </p:cBhvr>
                                      <p:to>
                                        <p:strVal val="visible"/>
                                      </p:to>
                                    </p:set>
                                    <p:anim calcmode="lin" valueType="num">
                                      <p:cBhvr additive="base">
                                        <p:cTn id="37" dur="500" fill="hold"/>
                                        <p:tgtEl>
                                          <p:spTgt spid="48"/>
                                        </p:tgtEl>
                                        <p:attrNameLst>
                                          <p:attrName>ppt_x</p:attrName>
                                        </p:attrNameLst>
                                      </p:cBhvr>
                                      <p:tavLst>
                                        <p:tav tm="0">
                                          <p:val>
                                            <p:strVal val="#ppt_x"/>
                                          </p:val>
                                        </p:tav>
                                        <p:tav tm="100000">
                                          <p:val>
                                            <p:strVal val="#ppt_x"/>
                                          </p:val>
                                        </p:tav>
                                      </p:tavLst>
                                    </p:anim>
                                    <p:anim calcmode="lin" valueType="num">
                                      <p:cBhvr additive="base">
                                        <p:cTn id="38" dur="500" fill="hold"/>
                                        <p:tgtEl>
                                          <p:spTgt spid="4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additive="base">
                                        <p:cTn id="41" dur="500" fill="hold"/>
                                        <p:tgtEl>
                                          <p:spTgt spid="41"/>
                                        </p:tgtEl>
                                        <p:attrNameLst>
                                          <p:attrName>ppt_x</p:attrName>
                                        </p:attrNameLst>
                                      </p:cBhvr>
                                      <p:tavLst>
                                        <p:tav tm="0">
                                          <p:val>
                                            <p:strVal val="#ppt_x"/>
                                          </p:val>
                                        </p:tav>
                                        <p:tav tm="100000">
                                          <p:val>
                                            <p:strVal val="#ppt_x"/>
                                          </p:val>
                                        </p:tav>
                                      </p:tavLst>
                                    </p:anim>
                                    <p:anim calcmode="lin" valueType="num">
                                      <p:cBhvr additive="base">
                                        <p:cTn id="42"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47"/>
                                        </p:tgtEl>
                                        <p:attrNameLst>
                                          <p:attrName>style.visibility</p:attrName>
                                        </p:attrNameLst>
                                      </p:cBhvr>
                                      <p:to>
                                        <p:strVal val="visible"/>
                                      </p:to>
                                    </p:set>
                                    <p:anim calcmode="lin" valueType="num">
                                      <p:cBhvr additive="base">
                                        <p:cTn id="47" dur="500" fill="hold"/>
                                        <p:tgtEl>
                                          <p:spTgt spid="47"/>
                                        </p:tgtEl>
                                        <p:attrNameLst>
                                          <p:attrName>ppt_x</p:attrName>
                                        </p:attrNameLst>
                                      </p:cBhvr>
                                      <p:tavLst>
                                        <p:tav tm="0">
                                          <p:val>
                                            <p:strVal val="#ppt_x"/>
                                          </p:val>
                                        </p:tav>
                                        <p:tav tm="100000">
                                          <p:val>
                                            <p:strVal val="#ppt_x"/>
                                          </p:val>
                                        </p:tav>
                                      </p:tavLst>
                                    </p:anim>
                                    <p:anim calcmode="lin" valueType="num">
                                      <p:cBhvr additive="base">
                                        <p:cTn id="48" dur="500" fill="hold"/>
                                        <p:tgtEl>
                                          <p:spTgt spid="47"/>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9"/>
                                        </p:tgtEl>
                                        <p:attrNameLst>
                                          <p:attrName>style.visibility</p:attrName>
                                        </p:attrNameLst>
                                      </p:cBhvr>
                                      <p:to>
                                        <p:strVal val="visible"/>
                                      </p:to>
                                    </p:set>
                                    <p:anim calcmode="lin" valueType="num">
                                      <p:cBhvr additive="base">
                                        <p:cTn id="51" dur="500" fill="hold"/>
                                        <p:tgtEl>
                                          <p:spTgt spid="39"/>
                                        </p:tgtEl>
                                        <p:attrNameLst>
                                          <p:attrName>ppt_x</p:attrName>
                                        </p:attrNameLst>
                                      </p:cBhvr>
                                      <p:tavLst>
                                        <p:tav tm="0">
                                          <p:val>
                                            <p:strVal val="#ppt_x"/>
                                          </p:val>
                                        </p:tav>
                                        <p:tav tm="100000">
                                          <p:val>
                                            <p:strVal val="#ppt_x"/>
                                          </p:val>
                                        </p:tav>
                                      </p:tavLst>
                                    </p:anim>
                                    <p:anim calcmode="lin" valueType="num">
                                      <p:cBhvr additive="base">
                                        <p:cTn id="5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Rectangle 33">
            <a:extLst>
              <a:ext uri="{FF2B5EF4-FFF2-40B4-BE49-F238E27FC236}">
                <a16:creationId xmlns:a16="http://schemas.microsoft.com/office/drawing/2014/main" id="{829B2410-A7FE-064F-95E2-6D794A2D1980}"/>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Helvetica" panose="020B0604020202020204" pitchFamily="34" charset="0"/>
              <a:cs typeface="Helvetica" panose="020B0604020202020204" pitchFamily="34" charset="0"/>
            </a:endParaRPr>
          </a:p>
        </p:txBody>
      </p:sp>
      <p:pic>
        <p:nvPicPr>
          <p:cNvPr id="3" name="Picture 19">
            <a:extLst>
              <a:ext uri="{FF2B5EF4-FFF2-40B4-BE49-F238E27FC236}">
                <a16:creationId xmlns:a16="http://schemas.microsoft.com/office/drawing/2014/main" id="{2DCC847F-5239-7A43-8318-3972A8BA9FE9}"/>
              </a:ext>
            </a:extLst>
          </p:cNvPr>
          <p:cNvPicPr>
            <a:picLocks noChangeAspect="1"/>
          </p:cNvPicPr>
          <p:nvPr/>
        </p:nvPicPr>
        <p:blipFill>
          <a:blip r:embed="rId2">
            <a:extLst>
              <a:ext uri="{28A0092B-C50C-407E-A947-70E740481C1C}">
                <a14:useLocalDpi xmlns:a14="http://schemas.microsoft.com/office/drawing/2010/main"/>
              </a:ext>
            </a:extLst>
          </a:blip>
          <a:srcRect t="5196"/>
          <a:stretch>
            <a:fillRect/>
          </a:stretch>
        </p:blipFill>
        <p:spPr bwMode="auto">
          <a:xfrm>
            <a:off x="262235" y="1773457"/>
            <a:ext cx="6193600" cy="412906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4" name="Rectangle 2">
            <a:extLst>
              <a:ext uri="{FF2B5EF4-FFF2-40B4-BE49-F238E27FC236}">
                <a16:creationId xmlns:a16="http://schemas.microsoft.com/office/drawing/2014/main" id="{04D25CA9-B693-F74D-A9E1-1FD5FAA33E15}"/>
              </a:ext>
            </a:extLst>
          </p:cNvPr>
          <p:cNvSpPr txBox="1">
            <a:spLocks noChangeArrowheads="1"/>
          </p:cNvSpPr>
          <p:nvPr/>
        </p:nvSpPr>
        <p:spPr bwMode="auto">
          <a:xfrm>
            <a:off x="636998" y="257175"/>
            <a:ext cx="10448818" cy="496888"/>
          </a:xfrm>
          <a:prstGeom prst="rect">
            <a:avLst/>
          </a:prstGeom>
          <a:noFill/>
          <a:ln w="9525">
            <a:noFill/>
            <a:miter lim="800000"/>
            <a:headEnd/>
            <a:tailEnd/>
          </a:ln>
        </p:spPr>
        <p:txBody>
          <a:bodyPr lIns="90488" tIns="44450" rIns="90488" bIns="44450" anchor="ctr"/>
          <a:lstStyle/>
          <a:p>
            <a:pPr algn="ctr"/>
            <a:r>
              <a:rPr lang="en-US" sz="2800" dirty="0">
                <a:solidFill>
                  <a:schemeClr val="bg1"/>
                </a:solidFill>
                <a:latin typeface="Calibri" panose="020F0502020204030204" pitchFamily="34" charset="0"/>
              </a:rPr>
              <a:t>Crewmembers Average Six Hours of Sleep during Spaceflight</a:t>
            </a:r>
          </a:p>
        </p:txBody>
      </p:sp>
      <p:sp>
        <p:nvSpPr>
          <p:cNvPr id="5" name="TextBox 4">
            <a:extLst>
              <a:ext uri="{FF2B5EF4-FFF2-40B4-BE49-F238E27FC236}">
                <a16:creationId xmlns:a16="http://schemas.microsoft.com/office/drawing/2014/main" id="{2D722852-9C81-9545-97C2-7FD90D3E29F5}"/>
              </a:ext>
            </a:extLst>
          </p:cNvPr>
          <p:cNvSpPr txBox="1"/>
          <p:nvPr/>
        </p:nvSpPr>
        <p:spPr>
          <a:xfrm>
            <a:off x="8526128" y="5902523"/>
            <a:ext cx="2658144" cy="369332"/>
          </a:xfrm>
          <a:prstGeom prst="rect">
            <a:avLst/>
          </a:prstGeom>
          <a:noFill/>
        </p:spPr>
        <p:txBody>
          <a:bodyPr wrap="square" rtlCol="0">
            <a:spAutoFit/>
          </a:bodyPr>
          <a:lstStyle/>
          <a:p>
            <a:r>
              <a:rPr lang="en-US" dirty="0">
                <a:solidFill>
                  <a:schemeClr val="bg1"/>
                </a:solidFill>
                <a:latin typeface="Calibri" panose="020F0502020204030204" pitchFamily="34" charset="0"/>
                <a:cs typeface="Calibri" panose="020F0502020204030204" pitchFamily="34" charset="0"/>
              </a:rPr>
              <a:t>Real </a:t>
            </a:r>
            <a:r>
              <a:rPr lang="en-US" i="1" dirty="0">
                <a:solidFill>
                  <a:schemeClr val="bg1"/>
                </a:solidFill>
                <a:latin typeface="Calibri" panose="020F0502020204030204" pitchFamily="34" charset="0"/>
                <a:cs typeface="Calibri" panose="020F0502020204030204" pitchFamily="34" charset="0"/>
              </a:rPr>
              <a:t>et al.</a:t>
            </a:r>
            <a:r>
              <a:rPr lang="en-US" dirty="0">
                <a:solidFill>
                  <a:schemeClr val="bg1"/>
                </a:solidFill>
                <a:latin typeface="Calibri" panose="020F0502020204030204" pitchFamily="34" charset="0"/>
                <a:cs typeface="Calibri" panose="020F0502020204030204" pitchFamily="34" charset="0"/>
              </a:rPr>
              <a:t> 2016</a:t>
            </a:r>
          </a:p>
        </p:txBody>
      </p:sp>
      <p:pic>
        <p:nvPicPr>
          <p:cNvPr id="33" name="Picture 32">
            <a:extLst>
              <a:ext uri="{FF2B5EF4-FFF2-40B4-BE49-F238E27FC236}">
                <a16:creationId xmlns:a16="http://schemas.microsoft.com/office/drawing/2014/main" id="{61D6449A-47AC-0940-9538-85EC83B4B72C}"/>
              </a:ext>
            </a:extLst>
          </p:cNvPr>
          <p:cNvPicPr>
            <a:picLocks noChangeAspect="1"/>
          </p:cNvPicPr>
          <p:nvPr/>
        </p:nvPicPr>
        <p:blipFill>
          <a:blip r:embed="rId3"/>
          <a:stretch>
            <a:fillRect/>
          </a:stretch>
        </p:blipFill>
        <p:spPr>
          <a:xfrm>
            <a:off x="6756193" y="1632835"/>
            <a:ext cx="5417577" cy="4243228"/>
          </a:xfrm>
          <a:prstGeom prst="rect">
            <a:avLst/>
          </a:prstGeom>
        </p:spPr>
      </p:pic>
      <p:pic>
        <p:nvPicPr>
          <p:cNvPr id="35" name="Picture 2" descr="Image result for NASA logo">
            <a:extLst>
              <a:ext uri="{FF2B5EF4-FFF2-40B4-BE49-F238E27FC236}">
                <a16:creationId xmlns:a16="http://schemas.microsoft.com/office/drawing/2014/main" id="{A4C8CC4B-91E2-4A40-88B2-DA0BF866F20D}"/>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35">
            <a:extLst>
              <a:ext uri="{FF2B5EF4-FFF2-40B4-BE49-F238E27FC236}">
                <a16:creationId xmlns:a16="http://schemas.microsoft.com/office/drawing/2014/main" id="{57779E78-3E7D-6141-A798-50A6BE9D7D3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sp>
        <p:nvSpPr>
          <p:cNvPr id="37" name="TextBox 36">
            <a:extLst>
              <a:ext uri="{FF2B5EF4-FFF2-40B4-BE49-F238E27FC236}">
                <a16:creationId xmlns:a16="http://schemas.microsoft.com/office/drawing/2014/main" id="{E131D67B-D581-6047-8B04-5B0A3AEA8776}"/>
              </a:ext>
            </a:extLst>
          </p:cNvPr>
          <p:cNvSpPr txBox="1"/>
          <p:nvPr/>
        </p:nvSpPr>
        <p:spPr>
          <a:xfrm>
            <a:off x="2052331" y="1341908"/>
            <a:ext cx="2613408" cy="369332"/>
          </a:xfrm>
          <a:prstGeom prst="rect">
            <a:avLst/>
          </a:prstGeom>
          <a:noFill/>
        </p:spPr>
        <p:txBody>
          <a:bodyPr wrap="none" rtlCol="0">
            <a:spAutoFit/>
          </a:bodyPr>
          <a:lstStyle/>
          <a:p>
            <a:r>
              <a:rPr lang="en-US" dirty="0"/>
              <a:t>Short-duration spaceflight</a:t>
            </a:r>
          </a:p>
        </p:txBody>
      </p:sp>
      <p:sp>
        <p:nvSpPr>
          <p:cNvPr id="38" name="TextBox 37">
            <a:extLst>
              <a:ext uri="{FF2B5EF4-FFF2-40B4-BE49-F238E27FC236}">
                <a16:creationId xmlns:a16="http://schemas.microsoft.com/office/drawing/2014/main" id="{4FA6C9C7-D7C9-6544-A2A2-C7AE531C7CBE}"/>
              </a:ext>
            </a:extLst>
          </p:cNvPr>
          <p:cNvSpPr txBox="1"/>
          <p:nvPr/>
        </p:nvSpPr>
        <p:spPr>
          <a:xfrm>
            <a:off x="8201736" y="1404125"/>
            <a:ext cx="2942024" cy="369332"/>
          </a:xfrm>
          <a:prstGeom prst="rect">
            <a:avLst/>
          </a:prstGeom>
          <a:noFill/>
        </p:spPr>
        <p:txBody>
          <a:bodyPr wrap="none" rtlCol="0">
            <a:spAutoFit/>
          </a:bodyPr>
          <a:lstStyle/>
          <a:p>
            <a:r>
              <a:rPr lang="en-US" dirty="0"/>
              <a:t>Long-duration spaceflight: ISS</a:t>
            </a:r>
          </a:p>
        </p:txBody>
      </p:sp>
    </p:spTree>
    <p:extLst>
      <p:ext uri="{BB962C8B-B14F-4D97-AF65-F5344CB8AC3E}">
        <p14:creationId xmlns:p14="http://schemas.microsoft.com/office/powerpoint/2010/main" val="2893509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CADF551-5795-E448-B462-16808A81913C}"/>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Helvetica" pitchFamily="2" charset="0"/>
              <a:cs typeface="Helvetica" panose="020B0604020202020204" pitchFamily="34" charset="0"/>
            </a:endParaRPr>
          </a:p>
        </p:txBody>
      </p:sp>
      <p:pic>
        <p:nvPicPr>
          <p:cNvPr id="4" name="Picture 3"/>
          <p:cNvPicPr>
            <a:picLocks noChangeAspect="1"/>
          </p:cNvPicPr>
          <p:nvPr/>
        </p:nvPicPr>
        <p:blipFill>
          <a:blip r:embed="rId3"/>
          <a:stretch>
            <a:fillRect/>
          </a:stretch>
        </p:blipFill>
        <p:spPr>
          <a:xfrm>
            <a:off x="7132169" y="1084327"/>
            <a:ext cx="5072039" cy="3068797"/>
          </a:xfrm>
          <a:prstGeom prst="rect">
            <a:avLst/>
          </a:prstGeom>
        </p:spPr>
      </p:pic>
      <p:sp>
        <p:nvSpPr>
          <p:cNvPr id="27650" name="Slide Number Placeholder 4"/>
          <p:cNvSpPr>
            <a:spLocks noGrp="1"/>
          </p:cNvSpPr>
          <p:nvPr>
            <p:ph type="sldNum" sz="quarter" idx="4294967295"/>
          </p:nvPr>
        </p:nvSpPr>
        <p:spPr>
          <a:xfrm>
            <a:off x="8458490" y="6552641"/>
            <a:ext cx="2133023" cy="229721"/>
          </a:xfrm>
          <a:prstGeom prst="rect">
            <a:avLst/>
          </a:prstGeom>
          <a:noFill/>
        </p:spPr>
        <p:txBody>
          <a:bodyPr vert="horz" lIns="82058" tIns="41029" rIns="82058" bIns="41029" rtlCol="0" anchor="ctr"/>
          <a:lstStyle>
            <a:lvl1pPr defTabSz="914608">
              <a:defRPr sz="800">
                <a:solidFill>
                  <a:srgbClr val="666666"/>
                </a:solidFill>
                <a:latin typeface="55 Helvetica Roman" pitchFamily="1" charset="0"/>
              </a:defRPr>
            </a:lvl1pPr>
            <a:lvl2pPr marL="666723" indent="-256432" defTabSz="914608">
              <a:defRPr sz="800">
                <a:solidFill>
                  <a:srgbClr val="666666"/>
                </a:solidFill>
                <a:latin typeface="55 Helvetica Roman" pitchFamily="1" charset="0"/>
              </a:defRPr>
            </a:lvl2pPr>
            <a:lvl3pPr marL="1025728" indent="-205146" defTabSz="914608">
              <a:defRPr sz="800">
                <a:solidFill>
                  <a:srgbClr val="666666"/>
                </a:solidFill>
                <a:latin typeface="55 Helvetica Roman" pitchFamily="1" charset="0"/>
              </a:defRPr>
            </a:lvl3pPr>
            <a:lvl4pPr marL="1436019" indent="-205146" defTabSz="914608">
              <a:defRPr sz="800">
                <a:solidFill>
                  <a:srgbClr val="666666"/>
                </a:solidFill>
                <a:latin typeface="55 Helvetica Roman" pitchFamily="1" charset="0"/>
              </a:defRPr>
            </a:lvl4pPr>
            <a:lvl5pPr marL="1846311" indent="-205146" defTabSz="914608">
              <a:defRPr sz="800">
                <a:solidFill>
                  <a:srgbClr val="666666"/>
                </a:solidFill>
                <a:latin typeface="55 Helvetica Roman" pitchFamily="1" charset="0"/>
              </a:defRPr>
            </a:lvl5pPr>
            <a:lvl6pPr marL="2256602" indent="-205146" defTabSz="914608" eaLnBrk="0" fontAlgn="base" hangingPunct="0">
              <a:spcBef>
                <a:spcPct val="0"/>
              </a:spcBef>
              <a:spcAft>
                <a:spcPct val="0"/>
              </a:spcAft>
              <a:defRPr sz="800">
                <a:solidFill>
                  <a:srgbClr val="666666"/>
                </a:solidFill>
                <a:latin typeface="55 Helvetica Roman" pitchFamily="1" charset="0"/>
              </a:defRPr>
            </a:lvl6pPr>
            <a:lvl7pPr marL="2666893" indent="-205146" defTabSz="914608" eaLnBrk="0" fontAlgn="base" hangingPunct="0">
              <a:spcBef>
                <a:spcPct val="0"/>
              </a:spcBef>
              <a:spcAft>
                <a:spcPct val="0"/>
              </a:spcAft>
              <a:defRPr sz="800">
                <a:solidFill>
                  <a:srgbClr val="666666"/>
                </a:solidFill>
                <a:latin typeface="55 Helvetica Roman" pitchFamily="1" charset="0"/>
              </a:defRPr>
            </a:lvl7pPr>
            <a:lvl8pPr marL="3077185" indent="-205146" defTabSz="914608" eaLnBrk="0" fontAlgn="base" hangingPunct="0">
              <a:spcBef>
                <a:spcPct val="0"/>
              </a:spcBef>
              <a:spcAft>
                <a:spcPct val="0"/>
              </a:spcAft>
              <a:defRPr sz="800">
                <a:solidFill>
                  <a:srgbClr val="666666"/>
                </a:solidFill>
                <a:latin typeface="55 Helvetica Roman" pitchFamily="1" charset="0"/>
              </a:defRPr>
            </a:lvl8pPr>
            <a:lvl9pPr marL="3487476" indent="-205146" defTabSz="914608" eaLnBrk="0" fontAlgn="base" hangingPunct="0">
              <a:spcBef>
                <a:spcPct val="0"/>
              </a:spcBef>
              <a:spcAft>
                <a:spcPct val="0"/>
              </a:spcAft>
              <a:defRPr sz="800">
                <a:solidFill>
                  <a:srgbClr val="666666"/>
                </a:solidFill>
                <a:latin typeface="55 Helvetica Roman" pitchFamily="1" charset="0"/>
              </a:defRPr>
            </a:lvl9pPr>
          </a:lstStyle>
          <a:p>
            <a:fld id="{2F63F9AF-5785-4C07-8CE9-CCBA1607C71B}" type="slidenum">
              <a:rPr lang="en-US" altLang="en-US" sz="700">
                <a:solidFill>
                  <a:srgbClr val="677085"/>
                </a:solidFill>
                <a:latin typeface="Helvetica" pitchFamily="2" charset="0"/>
              </a:rPr>
              <a:pPr/>
              <a:t>4</a:t>
            </a:fld>
            <a:endParaRPr lang="en-US" altLang="en-US" sz="700">
              <a:solidFill>
                <a:srgbClr val="677085"/>
              </a:solidFill>
              <a:latin typeface="Helvetica" pitchFamily="2" charset="0"/>
            </a:endParaRPr>
          </a:p>
        </p:txBody>
      </p:sp>
      <p:sp>
        <p:nvSpPr>
          <p:cNvPr id="8" name="Rectangle 7"/>
          <p:cNvSpPr/>
          <p:nvPr/>
        </p:nvSpPr>
        <p:spPr>
          <a:xfrm>
            <a:off x="508823" y="1428214"/>
            <a:ext cx="6323699" cy="2021852"/>
          </a:xfrm>
          <a:prstGeom prst="rect">
            <a:avLst/>
          </a:prstGeom>
        </p:spPr>
        <p:txBody>
          <a:bodyPr wrap="square" lIns="82058" tIns="41029" rIns="82058" bIns="41029">
            <a:spAutoFit/>
          </a:bodyPr>
          <a:lstStyle/>
          <a:p>
            <a:pPr marL="0" lvl="2"/>
            <a:r>
              <a:rPr lang="en-US" dirty="0">
                <a:solidFill>
                  <a:srgbClr val="000000"/>
                </a:solidFill>
                <a:latin typeface="Helvetica" pitchFamily="2" charset="0"/>
              </a:rPr>
              <a:t>Seven days of sleep similar to</a:t>
            </a:r>
            <a:r>
              <a:rPr lang="en-US" dirty="0">
                <a:latin typeface="Helvetica" pitchFamily="2" charset="0"/>
              </a:rPr>
              <a:t> quantities </a:t>
            </a:r>
            <a:r>
              <a:rPr lang="en-US" dirty="0">
                <a:solidFill>
                  <a:srgbClr val="000000"/>
                </a:solidFill>
                <a:latin typeface="Helvetica" pitchFamily="2" charset="0"/>
              </a:rPr>
              <a:t>experienced by astronauts leads to lapses of attention equivalent to lapses seen after one night of total sleep deprivation</a:t>
            </a:r>
          </a:p>
          <a:p>
            <a:pPr marL="0" lvl="2"/>
            <a:r>
              <a:rPr lang="en-US" dirty="0">
                <a:solidFill>
                  <a:srgbClr val="000000"/>
                </a:solidFill>
                <a:latin typeface="Helvetica" pitchFamily="2" charset="0"/>
              </a:rPr>
              <a:t> </a:t>
            </a:r>
          </a:p>
          <a:p>
            <a:pPr marL="0" lvl="2"/>
            <a:r>
              <a:rPr lang="en-US" dirty="0">
                <a:latin typeface="Helvetica" pitchFamily="2" charset="0"/>
              </a:rPr>
              <a:t>Af</a:t>
            </a:r>
            <a:r>
              <a:rPr lang="en-US" dirty="0">
                <a:solidFill>
                  <a:srgbClr val="000000"/>
                </a:solidFill>
                <a:latin typeface="Helvetica" pitchFamily="2" charset="0"/>
              </a:rPr>
              <a:t>ter 11 nights of reduced sleep (4-6 hours “time in bed”, TIB), lapses of attention correlate with lapses seen </a:t>
            </a:r>
            <a:r>
              <a:rPr lang="en-US" dirty="0">
                <a:latin typeface="Helvetica" pitchFamily="2" charset="0"/>
              </a:rPr>
              <a:t>after 2 </a:t>
            </a:r>
            <a:r>
              <a:rPr lang="en-US" dirty="0">
                <a:solidFill>
                  <a:srgbClr val="000000"/>
                </a:solidFill>
                <a:latin typeface="Helvetica" pitchFamily="2" charset="0"/>
              </a:rPr>
              <a:t>nights of total sleep deprivation </a:t>
            </a:r>
            <a:r>
              <a:rPr lang="en-US" i="1" dirty="0">
                <a:solidFill>
                  <a:srgbClr val="000000"/>
                </a:solidFill>
                <a:latin typeface="Helvetica" pitchFamily="2" charset="0"/>
              </a:rPr>
              <a:t>(Van </a:t>
            </a:r>
            <a:r>
              <a:rPr lang="en-US" i="1" dirty="0" err="1">
                <a:solidFill>
                  <a:srgbClr val="000000"/>
                </a:solidFill>
                <a:latin typeface="Helvetica" pitchFamily="2" charset="0"/>
              </a:rPr>
              <a:t>Dongen</a:t>
            </a:r>
            <a:r>
              <a:rPr lang="en-US" i="1" dirty="0">
                <a:solidFill>
                  <a:srgbClr val="000000"/>
                </a:solidFill>
                <a:latin typeface="Helvetica" pitchFamily="2" charset="0"/>
              </a:rPr>
              <a:t> et al., 2003)</a:t>
            </a:r>
            <a:endParaRPr lang="en-US" dirty="0">
              <a:solidFill>
                <a:srgbClr val="000000"/>
              </a:solidFill>
              <a:latin typeface="Helvetica" pitchFamily="2" charset="0"/>
            </a:endParaRPr>
          </a:p>
        </p:txBody>
      </p:sp>
      <p:sp>
        <p:nvSpPr>
          <p:cNvPr id="10" name="Text Box 8"/>
          <p:cNvSpPr txBox="1">
            <a:spLocks noChangeArrowheads="1"/>
          </p:cNvSpPr>
          <p:nvPr/>
        </p:nvSpPr>
        <p:spPr bwMode="auto">
          <a:xfrm>
            <a:off x="7687226" y="1422901"/>
            <a:ext cx="3348906" cy="307777"/>
          </a:xfrm>
          <a:prstGeom prst="rect">
            <a:avLst/>
          </a:prstGeom>
          <a:noFill/>
          <a:ln w="9525">
            <a:noFill/>
            <a:miter lim="800000"/>
            <a:headEnd/>
            <a:tailEnd/>
          </a:ln>
        </p:spPr>
        <p:txBody>
          <a:bodyPr wrap="square">
            <a:prstTxWarp prst="textNoShape">
              <a:avLst/>
            </a:prstTxWarp>
            <a:spAutoFit/>
          </a:bodyPr>
          <a:lstStyle/>
          <a:p>
            <a:r>
              <a:rPr lang="en-US" sz="1400" dirty="0">
                <a:solidFill>
                  <a:srgbClr val="CC0000"/>
                </a:solidFill>
                <a:latin typeface="Helvetica" pitchFamily="2" charset="0"/>
              </a:rPr>
              <a:t>2 nights sleep deprivation</a:t>
            </a:r>
          </a:p>
        </p:txBody>
      </p:sp>
      <p:sp>
        <p:nvSpPr>
          <p:cNvPr id="11" name="Text Box 9"/>
          <p:cNvSpPr txBox="1">
            <a:spLocks noChangeArrowheads="1"/>
          </p:cNvSpPr>
          <p:nvPr/>
        </p:nvSpPr>
        <p:spPr bwMode="auto">
          <a:xfrm>
            <a:off x="7680944" y="2142615"/>
            <a:ext cx="3026892" cy="307777"/>
          </a:xfrm>
          <a:prstGeom prst="rect">
            <a:avLst/>
          </a:prstGeom>
          <a:noFill/>
          <a:ln w="9525">
            <a:noFill/>
            <a:miter lim="800000"/>
            <a:headEnd/>
            <a:tailEnd/>
          </a:ln>
        </p:spPr>
        <p:txBody>
          <a:bodyPr wrap="square">
            <a:prstTxWarp prst="textNoShape">
              <a:avLst/>
            </a:prstTxWarp>
            <a:spAutoFit/>
          </a:bodyPr>
          <a:lstStyle/>
          <a:p>
            <a:r>
              <a:rPr lang="en-US" sz="1400" dirty="0">
                <a:solidFill>
                  <a:srgbClr val="CC0000"/>
                </a:solidFill>
                <a:latin typeface="Helvetica" pitchFamily="2" charset="0"/>
              </a:rPr>
              <a:t>1 night sleep deprivation</a:t>
            </a:r>
          </a:p>
        </p:txBody>
      </p:sp>
      <p:sp>
        <p:nvSpPr>
          <p:cNvPr id="3" name="TextBox 2"/>
          <p:cNvSpPr txBox="1"/>
          <p:nvPr/>
        </p:nvSpPr>
        <p:spPr>
          <a:xfrm>
            <a:off x="7301251" y="1011541"/>
            <a:ext cx="4515010" cy="276999"/>
          </a:xfrm>
          <a:prstGeom prst="rect">
            <a:avLst/>
          </a:prstGeom>
          <a:noFill/>
        </p:spPr>
        <p:txBody>
          <a:bodyPr wrap="square" rtlCol="0">
            <a:spAutoFit/>
          </a:bodyPr>
          <a:lstStyle/>
          <a:p>
            <a:pPr algn="ctr"/>
            <a:r>
              <a:rPr lang="en-US" sz="1200" b="1" dirty="0">
                <a:solidFill>
                  <a:srgbClr val="000000"/>
                </a:solidFill>
                <a:latin typeface="Helvetica" pitchFamily="2" charset="0"/>
              </a:rPr>
              <a:t>Psychomotor Vigilance Task relative to TIB</a:t>
            </a:r>
          </a:p>
        </p:txBody>
      </p:sp>
      <p:sp>
        <p:nvSpPr>
          <p:cNvPr id="12" name="Rectangle 2"/>
          <p:cNvSpPr txBox="1">
            <a:spLocks noChangeArrowheads="1"/>
          </p:cNvSpPr>
          <p:nvPr/>
        </p:nvSpPr>
        <p:spPr bwMode="auto">
          <a:xfrm>
            <a:off x="1758756" y="255165"/>
            <a:ext cx="8638247" cy="496888"/>
          </a:xfrm>
          <a:prstGeom prst="rect">
            <a:avLst/>
          </a:prstGeom>
          <a:noFill/>
          <a:ln w="9525">
            <a:noFill/>
            <a:miter lim="800000"/>
            <a:headEnd/>
            <a:tailEnd/>
          </a:ln>
        </p:spPr>
        <p:txBody>
          <a:bodyPr lIns="90488" tIns="44450" rIns="90488" bIns="44450" anchor="ctr"/>
          <a:lstStyle/>
          <a:p>
            <a:pPr algn="ctr">
              <a:lnSpc>
                <a:spcPct val="87000"/>
              </a:lnSpc>
              <a:spcBef>
                <a:spcPct val="0"/>
              </a:spcBef>
              <a:defRPr/>
            </a:pPr>
            <a:r>
              <a:rPr lang="en-US" sz="2800" kern="0" dirty="0">
                <a:solidFill>
                  <a:schemeClr val="bg1"/>
                </a:solidFill>
                <a:latin typeface="Helvetica" pitchFamily="2" charset="0"/>
              </a:rPr>
              <a:t>Sleep-Dependent Performance Outcomes</a:t>
            </a:r>
          </a:p>
        </p:txBody>
      </p:sp>
      <p:sp>
        <p:nvSpPr>
          <p:cNvPr id="6" name="Rectangle 5"/>
          <p:cNvSpPr/>
          <p:nvPr/>
        </p:nvSpPr>
        <p:spPr>
          <a:xfrm>
            <a:off x="508824" y="3802235"/>
            <a:ext cx="7183995" cy="1200329"/>
          </a:xfrm>
          <a:prstGeom prst="rect">
            <a:avLst/>
          </a:prstGeom>
        </p:spPr>
        <p:txBody>
          <a:bodyPr wrap="square">
            <a:spAutoFit/>
          </a:bodyPr>
          <a:lstStyle/>
          <a:p>
            <a:pPr marR="68570"/>
            <a:r>
              <a:rPr lang="en-US" dirty="0">
                <a:solidFill>
                  <a:srgbClr val="000000"/>
                </a:solidFill>
                <a:latin typeface="Helvetica" pitchFamily="2" charset="0"/>
              </a:rPr>
              <a:t>National </a:t>
            </a:r>
            <a:r>
              <a:rPr lang="en-US" dirty="0" err="1">
                <a:solidFill>
                  <a:srgbClr val="000000"/>
                </a:solidFill>
                <a:latin typeface="Helvetica" pitchFamily="2" charset="0"/>
              </a:rPr>
              <a:t>Trnsportation</a:t>
            </a:r>
            <a:r>
              <a:rPr lang="en-US" dirty="0">
                <a:solidFill>
                  <a:srgbClr val="000000"/>
                </a:solidFill>
                <a:latin typeface="Helvetica" pitchFamily="2" charset="0"/>
              </a:rPr>
              <a:t> Safety Board (NTSB, Rosekind, 2013) estimates fatigue* leads to </a:t>
            </a:r>
            <a:r>
              <a:rPr lang="en-US" b="1" u="sng" dirty="0">
                <a:solidFill>
                  <a:srgbClr val="000000"/>
                </a:solidFill>
                <a:latin typeface="Helvetica" pitchFamily="2" charset="0"/>
              </a:rPr>
              <a:t>degradation of 20 – 50%+</a:t>
            </a:r>
            <a:r>
              <a:rPr lang="en-US" u="sng" dirty="0">
                <a:solidFill>
                  <a:srgbClr val="000000"/>
                </a:solidFill>
                <a:latin typeface="Helvetica" pitchFamily="2" charset="0"/>
              </a:rPr>
              <a:t> </a:t>
            </a:r>
            <a:r>
              <a:rPr lang="en-US" dirty="0">
                <a:solidFill>
                  <a:srgbClr val="000000"/>
                </a:solidFill>
                <a:latin typeface="Helvetica" pitchFamily="2" charset="0"/>
              </a:rPr>
              <a:t>in: </a:t>
            </a:r>
          </a:p>
          <a:p>
            <a:pPr marL="285750" marR="28370" indent="-285750">
              <a:buFontTx/>
              <a:buChar char="-"/>
            </a:pPr>
            <a:r>
              <a:rPr lang="en-US" dirty="0">
                <a:solidFill>
                  <a:srgbClr val="000000"/>
                </a:solidFill>
                <a:latin typeface="Helvetica" pitchFamily="2" charset="0"/>
              </a:rPr>
              <a:t>Reaction time </a:t>
            </a:r>
          </a:p>
          <a:p>
            <a:pPr marL="285750" marR="28370" indent="-285750">
              <a:buFontTx/>
              <a:buChar char="-"/>
            </a:pPr>
            <a:r>
              <a:rPr lang="en-US" dirty="0">
                <a:solidFill>
                  <a:srgbClr val="000000"/>
                </a:solidFill>
                <a:latin typeface="Helvetica" pitchFamily="2" charset="0"/>
              </a:rPr>
              <a:t>Judgment </a:t>
            </a:r>
          </a:p>
        </p:txBody>
      </p:sp>
      <p:sp>
        <p:nvSpPr>
          <p:cNvPr id="7" name="TextBox 6"/>
          <p:cNvSpPr txBox="1"/>
          <p:nvPr/>
        </p:nvSpPr>
        <p:spPr>
          <a:xfrm>
            <a:off x="3825447" y="4728381"/>
            <a:ext cx="184731" cy="369332"/>
          </a:xfrm>
          <a:prstGeom prst="rect">
            <a:avLst/>
          </a:prstGeom>
          <a:noFill/>
        </p:spPr>
        <p:txBody>
          <a:bodyPr wrap="none" rtlCol="0">
            <a:spAutoFit/>
          </a:bodyPr>
          <a:lstStyle/>
          <a:p>
            <a:endParaRPr lang="en-US" dirty="0">
              <a:solidFill>
                <a:srgbClr val="000000"/>
              </a:solidFill>
              <a:latin typeface="Helvetica" pitchFamily="2" charset="0"/>
            </a:endParaRPr>
          </a:p>
        </p:txBody>
      </p:sp>
      <p:sp>
        <p:nvSpPr>
          <p:cNvPr id="15" name="Rectangle 14"/>
          <p:cNvSpPr/>
          <p:nvPr/>
        </p:nvSpPr>
        <p:spPr>
          <a:xfrm>
            <a:off x="2376020" y="4351448"/>
            <a:ext cx="2827037" cy="646331"/>
          </a:xfrm>
          <a:prstGeom prst="rect">
            <a:avLst/>
          </a:prstGeom>
        </p:spPr>
        <p:txBody>
          <a:bodyPr wrap="square">
            <a:spAutoFit/>
          </a:bodyPr>
          <a:lstStyle/>
          <a:p>
            <a:pPr marL="285750" marR="28370" indent="-285750">
              <a:buFontTx/>
              <a:buChar char="-"/>
            </a:pPr>
            <a:r>
              <a:rPr lang="en-US" dirty="0">
                <a:solidFill>
                  <a:srgbClr val="000000"/>
                </a:solidFill>
                <a:latin typeface="Helvetica" pitchFamily="2" charset="0"/>
              </a:rPr>
              <a:t>Communication </a:t>
            </a:r>
          </a:p>
          <a:p>
            <a:pPr marL="285750" marR="28370" indent="-285750">
              <a:buFontTx/>
              <a:buChar char="-"/>
            </a:pPr>
            <a:r>
              <a:rPr lang="en-US" dirty="0">
                <a:solidFill>
                  <a:srgbClr val="000000"/>
                </a:solidFill>
                <a:latin typeface="Helvetica" pitchFamily="2" charset="0"/>
              </a:rPr>
              <a:t>Mood </a:t>
            </a:r>
          </a:p>
        </p:txBody>
      </p:sp>
      <p:sp>
        <p:nvSpPr>
          <p:cNvPr id="17" name="Rectangle 16"/>
          <p:cNvSpPr/>
          <p:nvPr/>
        </p:nvSpPr>
        <p:spPr>
          <a:xfrm>
            <a:off x="508823" y="4980521"/>
            <a:ext cx="7859943" cy="923330"/>
          </a:xfrm>
          <a:prstGeom prst="rect">
            <a:avLst/>
          </a:prstGeom>
        </p:spPr>
        <p:txBody>
          <a:bodyPr wrap="square">
            <a:spAutoFit/>
          </a:bodyPr>
          <a:lstStyle/>
          <a:p>
            <a:pPr marR="68570"/>
            <a:r>
              <a:rPr lang="en-US" dirty="0">
                <a:latin typeface="Helvetica" pitchFamily="2" charset="0"/>
              </a:rPr>
              <a:t>And </a:t>
            </a:r>
            <a:r>
              <a:rPr lang="en-US" b="1" u="sng" dirty="0">
                <a:latin typeface="Helvetica" pitchFamily="2" charset="0"/>
              </a:rPr>
              <a:t>increases</a:t>
            </a:r>
            <a:r>
              <a:rPr lang="en-US" b="1" u="sng" dirty="0">
                <a:solidFill>
                  <a:srgbClr val="000000"/>
                </a:solidFill>
                <a:latin typeface="Helvetica" pitchFamily="2" charset="0"/>
              </a:rPr>
              <a:t>:</a:t>
            </a:r>
          </a:p>
          <a:p>
            <a:pPr marL="285750" marR="28370" indent="-285750">
              <a:buFontTx/>
              <a:buChar char="-"/>
            </a:pPr>
            <a:r>
              <a:rPr lang="en-US" dirty="0">
                <a:solidFill>
                  <a:srgbClr val="000000"/>
                </a:solidFill>
                <a:latin typeface="Helvetica" pitchFamily="2" charset="0"/>
              </a:rPr>
              <a:t>Microsleeps	-   Attentional lapses    -    Impulsivity	 </a:t>
            </a:r>
          </a:p>
          <a:p>
            <a:pPr marL="285750" marR="28370" indent="-285750">
              <a:buFontTx/>
              <a:buChar char="-"/>
            </a:pPr>
            <a:r>
              <a:rPr lang="en-US" dirty="0">
                <a:solidFill>
                  <a:srgbClr val="000000"/>
                </a:solidFill>
                <a:latin typeface="Helvetica" pitchFamily="2" charset="0"/>
              </a:rPr>
              <a:t>Apathy 	-   Irritability	     -    Under-evaluation of threats</a:t>
            </a:r>
          </a:p>
        </p:txBody>
      </p:sp>
      <p:sp>
        <p:nvSpPr>
          <p:cNvPr id="2" name="Rectangle 1"/>
          <p:cNvSpPr/>
          <p:nvPr/>
        </p:nvSpPr>
        <p:spPr>
          <a:xfrm>
            <a:off x="496948" y="5899953"/>
            <a:ext cx="11490426" cy="800219"/>
          </a:xfrm>
          <a:prstGeom prst="rect">
            <a:avLst/>
          </a:prstGeom>
        </p:spPr>
        <p:txBody>
          <a:bodyPr wrap="square">
            <a:spAutoFit/>
          </a:bodyPr>
          <a:lstStyle/>
          <a:p>
            <a:r>
              <a:rPr lang="en-US" dirty="0">
                <a:latin typeface="Helvetica" pitchFamily="2" charset="0"/>
              </a:rPr>
              <a:t>NTSB estimated </a:t>
            </a:r>
            <a:r>
              <a:rPr lang="en-US" dirty="0">
                <a:solidFill>
                  <a:srgbClr val="000000"/>
                </a:solidFill>
                <a:latin typeface="Helvetica" pitchFamily="2" charset="0"/>
              </a:rPr>
              <a:t>(2008) that fatigue, even given increased automation, contributes to 20-30% of transport accidents (15-20% in aviation specifically)</a:t>
            </a:r>
          </a:p>
          <a:p>
            <a:r>
              <a:rPr lang="en-US" sz="1000" dirty="0">
                <a:solidFill>
                  <a:srgbClr val="000000"/>
                </a:solidFill>
                <a:latin typeface="Helvetica" pitchFamily="2" charset="0"/>
              </a:rPr>
              <a:t>* Presence of one or more of risk factors</a:t>
            </a:r>
          </a:p>
        </p:txBody>
      </p:sp>
      <p:sp>
        <p:nvSpPr>
          <p:cNvPr id="5" name="Rectangle 4"/>
          <p:cNvSpPr/>
          <p:nvPr/>
        </p:nvSpPr>
        <p:spPr>
          <a:xfrm>
            <a:off x="4438438" y="4320198"/>
            <a:ext cx="1547435" cy="923330"/>
          </a:xfrm>
          <a:prstGeom prst="rect">
            <a:avLst/>
          </a:prstGeom>
        </p:spPr>
        <p:txBody>
          <a:bodyPr wrap="square">
            <a:spAutoFit/>
          </a:bodyPr>
          <a:lstStyle/>
          <a:p>
            <a:pPr marL="285750" marR="28370" indent="-285750">
              <a:buFontTx/>
              <a:buChar char="-"/>
            </a:pPr>
            <a:r>
              <a:rPr lang="en-US" dirty="0">
                <a:solidFill>
                  <a:srgbClr val="000000"/>
                </a:solidFill>
                <a:latin typeface="Helvetica" pitchFamily="2" charset="0"/>
              </a:rPr>
              <a:t>Memory</a:t>
            </a:r>
          </a:p>
          <a:p>
            <a:pPr marL="285750" marR="28370" indent="-285750">
              <a:buFontTx/>
              <a:buChar char="-"/>
            </a:pPr>
            <a:r>
              <a:rPr lang="en-US" dirty="0">
                <a:solidFill>
                  <a:srgbClr val="000000"/>
                </a:solidFill>
                <a:latin typeface="Helvetica" pitchFamily="2" charset="0"/>
              </a:rPr>
              <a:t>Attention </a:t>
            </a:r>
          </a:p>
          <a:p>
            <a:pPr marL="285750" marR="28370" indent="-285750">
              <a:buFontTx/>
              <a:buChar char="-"/>
            </a:pPr>
            <a:endParaRPr lang="en-US" dirty="0">
              <a:solidFill>
                <a:srgbClr val="000000"/>
              </a:solidFill>
              <a:latin typeface="Helvetica" pitchFamily="2" charset="0"/>
            </a:endParaRPr>
          </a:p>
        </p:txBody>
      </p:sp>
      <p:sp>
        <p:nvSpPr>
          <p:cNvPr id="9" name="Rectangle 8"/>
          <p:cNvSpPr/>
          <p:nvPr/>
        </p:nvSpPr>
        <p:spPr>
          <a:xfrm>
            <a:off x="5897866" y="4325508"/>
            <a:ext cx="2117703" cy="646331"/>
          </a:xfrm>
          <a:prstGeom prst="rect">
            <a:avLst/>
          </a:prstGeom>
        </p:spPr>
        <p:txBody>
          <a:bodyPr wrap="square">
            <a:spAutoFit/>
          </a:bodyPr>
          <a:lstStyle/>
          <a:p>
            <a:pPr marL="285750" marR="28370" indent="-285750">
              <a:buFontTx/>
              <a:buChar char="-"/>
            </a:pPr>
            <a:r>
              <a:rPr lang="en-US" dirty="0">
                <a:solidFill>
                  <a:srgbClr val="000000"/>
                </a:solidFill>
                <a:latin typeface="Helvetica" pitchFamily="2" charset="0"/>
              </a:rPr>
              <a:t>Situational awareness</a:t>
            </a:r>
          </a:p>
        </p:txBody>
      </p:sp>
      <p:pic>
        <p:nvPicPr>
          <p:cNvPr id="21" name="Picture 2" descr="Image result for NASA logo">
            <a:extLst>
              <a:ext uri="{FF2B5EF4-FFF2-40B4-BE49-F238E27FC236}">
                <a16:creationId xmlns:a16="http://schemas.microsoft.com/office/drawing/2014/main" id="{CCB21B01-9718-4E41-B355-B6307E901A17}"/>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1">
            <a:extLst>
              <a:ext uri="{FF2B5EF4-FFF2-40B4-BE49-F238E27FC236}">
                <a16:creationId xmlns:a16="http://schemas.microsoft.com/office/drawing/2014/main" id="{9C439823-9874-E243-98C1-A231849AD47D}"/>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spTree>
    <p:extLst>
      <p:ext uri="{BB962C8B-B14F-4D97-AF65-F5344CB8AC3E}">
        <p14:creationId xmlns:p14="http://schemas.microsoft.com/office/powerpoint/2010/main" val="9894913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409F843D-96D0-F841-BE24-17F5FC4982A8}"/>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Helvetica" panose="020B0604020202020204" pitchFamily="34" charset="0"/>
              <a:cs typeface="Helvetica" panose="020B0604020202020204" pitchFamily="34" charset="0"/>
            </a:endParaRPr>
          </a:p>
        </p:txBody>
      </p:sp>
      <p:sp>
        <p:nvSpPr>
          <p:cNvPr id="12" name="Rectangle 2"/>
          <p:cNvSpPr txBox="1">
            <a:spLocks noChangeArrowheads="1"/>
          </p:cNvSpPr>
          <p:nvPr/>
        </p:nvSpPr>
        <p:spPr bwMode="auto">
          <a:xfrm>
            <a:off x="3095625" y="257175"/>
            <a:ext cx="6426200" cy="496888"/>
          </a:xfrm>
          <a:prstGeom prst="rect">
            <a:avLst/>
          </a:prstGeom>
          <a:noFill/>
          <a:ln w="9525">
            <a:noFill/>
            <a:miter lim="800000"/>
            <a:headEnd/>
            <a:tailEnd/>
          </a:ln>
        </p:spPr>
        <p:txBody>
          <a:bodyPr lIns="90488" tIns="44450" rIns="90488" bIns="44450" anchor="ctr"/>
          <a:lstStyle/>
          <a:p>
            <a:pPr algn="ctr" eaLnBrk="0" fontAlgn="base" hangingPunct="0">
              <a:lnSpc>
                <a:spcPct val="87000"/>
              </a:lnSpc>
              <a:spcBef>
                <a:spcPct val="0"/>
              </a:spcBef>
              <a:spcAft>
                <a:spcPct val="0"/>
              </a:spcAft>
              <a:defRPr/>
            </a:pPr>
            <a:r>
              <a:rPr lang="en-US" sz="2800" kern="0" dirty="0">
                <a:solidFill>
                  <a:schemeClr val="bg1"/>
                </a:solidFill>
                <a:latin typeface="Calibri" panose="020F0502020204030204" pitchFamily="34" charset="0"/>
              </a:rPr>
              <a:t>Circadian Desynchronization</a:t>
            </a:r>
          </a:p>
        </p:txBody>
      </p:sp>
      <p:sp>
        <p:nvSpPr>
          <p:cNvPr id="11" name="Rectangle 10"/>
          <p:cNvSpPr/>
          <p:nvPr/>
        </p:nvSpPr>
        <p:spPr>
          <a:xfrm>
            <a:off x="164387" y="1153023"/>
            <a:ext cx="11788722" cy="646331"/>
          </a:xfrm>
          <a:prstGeom prst="rect">
            <a:avLst/>
          </a:prstGeom>
        </p:spPr>
        <p:txBody>
          <a:bodyPr wrap="square">
            <a:spAutoFit/>
          </a:bodyPr>
          <a:lstStyle/>
          <a:p>
            <a:pPr eaLnBrk="0" fontAlgn="base" hangingPunct="0">
              <a:spcBef>
                <a:spcPct val="50000"/>
              </a:spcBef>
              <a:spcAft>
                <a:spcPct val="0"/>
              </a:spcAft>
            </a:pPr>
            <a:r>
              <a:rPr lang="en-US" dirty="0">
                <a:solidFill>
                  <a:srgbClr val="000000"/>
                </a:solidFill>
                <a:latin typeface="Calibri" panose="020F0502020204030204" pitchFamily="34" charset="0"/>
              </a:rPr>
              <a:t>The ‘body clock’ or circadian pacemaker </a:t>
            </a:r>
            <a:r>
              <a:rPr lang="en-US" b="1" dirty="0">
                <a:solidFill>
                  <a:srgbClr val="000000"/>
                </a:solidFill>
                <a:latin typeface="Calibri" panose="020F0502020204030204" pitchFamily="34" charset="0"/>
              </a:rPr>
              <a:t>controls the timing</a:t>
            </a:r>
            <a:r>
              <a:rPr lang="en-US" dirty="0">
                <a:solidFill>
                  <a:srgbClr val="000000"/>
                </a:solidFill>
                <a:latin typeface="Calibri" panose="020F0502020204030204" pitchFamily="34" charset="0"/>
              </a:rPr>
              <a:t> of most 24-hour behavioral and physiological rhythms including the sleep-wake cycle, alertness and performance rhythms, hormone production, temperature regulation, and metabolism.</a:t>
            </a:r>
          </a:p>
        </p:txBody>
      </p:sp>
      <p:sp>
        <p:nvSpPr>
          <p:cNvPr id="2" name="Rectangle 1"/>
          <p:cNvSpPr/>
          <p:nvPr/>
        </p:nvSpPr>
        <p:spPr>
          <a:xfrm>
            <a:off x="531200" y="1901812"/>
            <a:ext cx="11242983" cy="369332"/>
          </a:xfrm>
          <a:prstGeom prst="rect">
            <a:avLst/>
          </a:prstGeom>
        </p:spPr>
        <p:txBody>
          <a:bodyPr wrap="square">
            <a:spAutoFit/>
          </a:bodyPr>
          <a:lstStyle/>
          <a:p>
            <a:pPr algn="ctr" eaLnBrk="0" fontAlgn="base" hangingPunct="0">
              <a:spcBef>
                <a:spcPct val="50000"/>
              </a:spcBef>
              <a:spcAft>
                <a:spcPct val="0"/>
              </a:spcAft>
            </a:pPr>
            <a:r>
              <a:rPr lang="en-US" b="1" i="1" dirty="0">
                <a:solidFill>
                  <a:srgbClr val="618FFD">
                    <a:lumMod val="50000"/>
                  </a:srgbClr>
                </a:solidFill>
                <a:latin typeface="Calibri" panose="020F0502020204030204" pitchFamily="34" charset="0"/>
              </a:rPr>
              <a:t>Circadian Desynchronization: </a:t>
            </a:r>
            <a:r>
              <a:rPr lang="en-US" i="1" dirty="0">
                <a:solidFill>
                  <a:srgbClr val="618FFD">
                    <a:lumMod val="50000"/>
                  </a:srgbClr>
                </a:solidFill>
                <a:latin typeface="Calibri" panose="020F0502020204030204" pitchFamily="34" charset="0"/>
              </a:rPr>
              <a:t>Loss of simultaneous occurrence between circadian rhythms and the environment</a:t>
            </a:r>
          </a:p>
        </p:txBody>
      </p:sp>
      <p:grpSp>
        <p:nvGrpSpPr>
          <p:cNvPr id="6" name="Group 25">
            <a:extLst>
              <a:ext uri="{FF2B5EF4-FFF2-40B4-BE49-F238E27FC236}">
                <a16:creationId xmlns:a16="http://schemas.microsoft.com/office/drawing/2014/main" id="{7540E319-136E-5442-A5D0-92FE9EA9FD6C}"/>
              </a:ext>
            </a:extLst>
          </p:cNvPr>
          <p:cNvGrpSpPr>
            <a:grpSpLocks noChangeAspect="1"/>
          </p:cNvGrpSpPr>
          <p:nvPr/>
        </p:nvGrpSpPr>
        <p:grpSpPr bwMode="auto">
          <a:xfrm>
            <a:off x="6745184" y="2762099"/>
            <a:ext cx="4911969" cy="3557016"/>
            <a:chOff x="108" y="309"/>
            <a:chExt cx="2737" cy="1975"/>
          </a:xfrm>
        </p:grpSpPr>
        <p:pic>
          <p:nvPicPr>
            <p:cNvPr id="7" name="Picture 26">
              <a:extLst>
                <a:ext uri="{FF2B5EF4-FFF2-40B4-BE49-F238E27FC236}">
                  <a16:creationId xmlns:a16="http://schemas.microsoft.com/office/drawing/2014/main" id="{D8694783-B4E0-E84E-93BD-0907D9C5B732}"/>
                </a:ext>
              </a:extLst>
            </p:cNvPr>
            <p:cNvPicPr>
              <a:picLocks noChangeAspect="1" noChangeArrowheads="1"/>
            </p:cNvPicPr>
            <p:nvPr/>
          </p:nvPicPr>
          <p:blipFill>
            <a:blip r:embed="rId3">
              <a:extLst>
                <a:ext uri="{28A0092B-C50C-407E-A947-70E740481C1C}">
                  <a14:useLocalDpi xmlns:a14="http://schemas.microsoft.com/office/drawing/2010/main"/>
                </a:ext>
              </a:extLst>
            </a:blip>
            <a:srcRect t="12491" b="12848"/>
            <a:stretch>
              <a:fillRect/>
            </a:stretch>
          </p:blipFill>
          <p:spPr bwMode="auto">
            <a:xfrm>
              <a:off x="108" y="556"/>
              <a:ext cx="2737" cy="154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8" name="Rectangle 27">
              <a:extLst>
                <a:ext uri="{FF2B5EF4-FFF2-40B4-BE49-F238E27FC236}">
                  <a16:creationId xmlns:a16="http://schemas.microsoft.com/office/drawing/2014/main" id="{56E08788-86C1-A84B-B773-B0CB6C611DB0}"/>
                </a:ext>
              </a:extLst>
            </p:cNvPr>
            <p:cNvSpPr>
              <a:spLocks noChangeArrowheads="1"/>
            </p:cNvSpPr>
            <p:nvPr/>
          </p:nvSpPr>
          <p:spPr bwMode="auto">
            <a:xfrm>
              <a:off x="745" y="309"/>
              <a:ext cx="1420" cy="357"/>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a:endParaRPr lang="en-US" sz="4400">
                <a:solidFill>
                  <a:srgbClr val="FFFF00"/>
                </a:solidFill>
              </a:endParaRPr>
            </a:p>
          </p:txBody>
        </p:sp>
        <p:sp>
          <p:nvSpPr>
            <p:cNvPr id="9" name="Rectangle 28">
              <a:extLst>
                <a:ext uri="{FF2B5EF4-FFF2-40B4-BE49-F238E27FC236}">
                  <a16:creationId xmlns:a16="http://schemas.microsoft.com/office/drawing/2014/main" id="{1F2ACE03-788E-2444-AFF2-45DB90D866B5}"/>
                </a:ext>
              </a:extLst>
            </p:cNvPr>
            <p:cNvSpPr>
              <a:spLocks noChangeArrowheads="1"/>
            </p:cNvSpPr>
            <p:nvPr/>
          </p:nvSpPr>
          <p:spPr bwMode="auto">
            <a:xfrm>
              <a:off x="1251" y="2096"/>
              <a:ext cx="735" cy="188"/>
            </a:xfrm>
            <a:prstGeom prst="rect">
              <a:avLst/>
            </a:prstGeom>
            <a:solidFill>
              <a:schemeClr val="bg1"/>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wrap="none" anchor="ctr"/>
            <a:lstStyle/>
            <a:p>
              <a:pPr algn="r"/>
              <a:endParaRPr lang="en-US" sz="4400">
                <a:solidFill>
                  <a:srgbClr val="FFFF00"/>
                </a:solidFill>
              </a:endParaRPr>
            </a:p>
          </p:txBody>
        </p:sp>
      </p:grpSp>
      <p:sp>
        <p:nvSpPr>
          <p:cNvPr id="3" name="Rectangle 2">
            <a:extLst>
              <a:ext uri="{FF2B5EF4-FFF2-40B4-BE49-F238E27FC236}">
                <a16:creationId xmlns:a16="http://schemas.microsoft.com/office/drawing/2014/main" id="{FF60EA10-FE4A-7F41-8FE9-4A556BE42BF0}"/>
              </a:ext>
            </a:extLst>
          </p:cNvPr>
          <p:cNvSpPr/>
          <p:nvPr/>
        </p:nvSpPr>
        <p:spPr>
          <a:xfrm>
            <a:off x="7433953" y="3469870"/>
            <a:ext cx="1531916" cy="2089913"/>
          </a:xfrm>
          <a:prstGeom prst="rect">
            <a:avLst/>
          </a:prstGeom>
          <a:solidFill>
            <a:schemeClr val="bg2">
              <a:lumMod val="75000"/>
              <a:alpha val="59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3">
            <a:extLst>
              <a:ext uri="{FF2B5EF4-FFF2-40B4-BE49-F238E27FC236}">
                <a16:creationId xmlns:a16="http://schemas.microsoft.com/office/drawing/2014/main" id="{5928CC3A-4E88-9546-8C77-AF2F7C216525}"/>
              </a:ext>
            </a:extLst>
          </p:cNvPr>
          <p:cNvSpPr txBox="1">
            <a:spLocks noChangeArrowheads="1"/>
          </p:cNvSpPr>
          <p:nvPr/>
        </p:nvSpPr>
        <p:spPr bwMode="auto">
          <a:xfrm>
            <a:off x="8468224" y="2864705"/>
            <a:ext cx="2640089" cy="2769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spcBef>
                <a:spcPct val="20000"/>
              </a:spcBef>
              <a:buChar char="•"/>
              <a:defRPr sz="3200">
                <a:solidFill>
                  <a:schemeClr val="tx1"/>
                </a:solidFill>
                <a:latin typeface="Arial" pitchFamily="34" charset="0"/>
              </a:defRPr>
            </a:lvl1pPr>
            <a:lvl2pPr marL="742950" indent="-285750" eaLnBrk="0" hangingPunct="0">
              <a:spcBef>
                <a:spcPct val="20000"/>
              </a:spcBef>
              <a:buChar char="–"/>
              <a:defRPr sz="2800">
                <a:solidFill>
                  <a:schemeClr val="tx1"/>
                </a:solidFill>
                <a:latin typeface="Arial" pitchFamily="34" charset="0"/>
              </a:defRPr>
            </a:lvl2pPr>
            <a:lvl3pPr marL="1143000" indent="-228600" eaLnBrk="0" hangingPunct="0">
              <a:spcBef>
                <a:spcPct val="20000"/>
              </a:spcBef>
              <a:buChar char="•"/>
              <a:defRPr sz="2400">
                <a:solidFill>
                  <a:schemeClr val="tx1"/>
                </a:solidFill>
                <a:latin typeface="Arial" pitchFamily="34" charset="0"/>
              </a:defRPr>
            </a:lvl3pPr>
            <a:lvl4pPr marL="1600200" indent="-228600" eaLnBrk="0" hangingPunct="0">
              <a:spcBef>
                <a:spcPct val="20000"/>
              </a:spcBef>
              <a:buChar char="–"/>
              <a:defRPr sz="2000">
                <a:solidFill>
                  <a:schemeClr val="tx1"/>
                </a:solidFill>
                <a:latin typeface="Arial" pitchFamily="34" charset="0"/>
              </a:defRPr>
            </a:lvl4pPr>
            <a:lvl5pPr marL="2057400" indent="-228600" eaLnBrk="0" hangingPunct="0">
              <a:spcBef>
                <a:spcPct val="20000"/>
              </a:spcBef>
              <a:buChar char="»"/>
              <a:defRPr sz="2000">
                <a:solidFill>
                  <a:schemeClr val="tx1"/>
                </a:solidFill>
                <a:latin typeface="Arial" pitchFamily="34" charset="0"/>
              </a:defRPr>
            </a:lvl5pPr>
            <a:lvl6pPr marL="2514600" indent="-228600" eaLnBrk="0" fontAlgn="base" hangingPunct="0">
              <a:spcBef>
                <a:spcPct val="20000"/>
              </a:spcBef>
              <a:spcAft>
                <a:spcPct val="0"/>
              </a:spcAft>
              <a:buChar char="»"/>
              <a:defRPr sz="2000">
                <a:solidFill>
                  <a:schemeClr val="tx1"/>
                </a:solidFill>
                <a:latin typeface="Arial" pitchFamily="34" charset="0"/>
              </a:defRPr>
            </a:lvl6pPr>
            <a:lvl7pPr marL="2971800" indent="-228600" eaLnBrk="0" fontAlgn="base" hangingPunct="0">
              <a:spcBef>
                <a:spcPct val="20000"/>
              </a:spcBef>
              <a:spcAft>
                <a:spcPct val="0"/>
              </a:spcAft>
              <a:buChar char="»"/>
              <a:defRPr sz="2000">
                <a:solidFill>
                  <a:schemeClr val="tx1"/>
                </a:solidFill>
                <a:latin typeface="Arial" pitchFamily="34" charset="0"/>
              </a:defRPr>
            </a:lvl7pPr>
            <a:lvl8pPr marL="3429000" indent="-228600" eaLnBrk="0" fontAlgn="base" hangingPunct="0">
              <a:spcBef>
                <a:spcPct val="20000"/>
              </a:spcBef>
              <a:spcAft>
                <a:spcPct val="0"/>
              </a:spcAft>
              <a:buChar char="»"/>
              <a:defRPr sz="2000">
                <a:solidFill>
                  <a:schemeClr val="tx1"/>
                </a:solidFill>
                <a:latin typeface="Arial" pitchFamily="34" charset="0"/>
              </a:defRPr>
            </a:lvl8pPr>
            <a:lvl9pPr marL="3886200" indent="-228600" eaLnBrk="0" fontAlgn="base" hangingPunct="0">
              <a:spcBef>
                <a:spcPct val="20000"/>
              </a:spcBef>
              <a:spcAft>
                <a:spcPct val="0"/>
              </a:spcAft>
              <a:buChar char="»"/>
              <a:defRPr sz="2000">
                <a:solidFill>
                  <a:schemeClr val="tx1"/>
                </a:solidFill>
                <a:latin typeface="Arial" pitchFamily="34" charset="0"/>
              </a:defRPr>
            </a:lvl9pPr>
          </a:lstStyle>
          <a:p>
            <a:pPr eaLnBrk="1" hangingPunct="1">
              <a:spcBef>
                <a:spcPct val="0"/>
              </a:spcBef>
              <a:buFontTx/>
              <a:buNone/>
              <a:defRPr/>
            </a:pPr>
            <a:r>
              <a:rPr lang="en-US" altLang="en-US" sz="1200" b="1" dirty="0">
                <a:latin typeface="Helvetica" pitchFamily="2" charset="0"/>
              </a:rPr>
              <a:t>Single vehicle trucking accidents</a:t>
            </a:r>
          </a:p>
        </p:txBody>
      </p:sp>
      <p:pic>
        <p:nvPicPr>
          <p:cNvPr id="15" name="Picture 2" descr="Image result for NASA logo">
            <a:extLst>
              <a:ext uri="{FF2B5EF4-FFF2-40B4-BE49-F238E27FC236}">
                <a16:creationId xmlns:a16="http://schemas.microsoft.com/office/drawing/2014/main" id="{34189571-DCCD-054A-B3F9-50D49F3ED51A}"/>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EE4BA06A-5BF9-004C-B050-CD167361132B}"/>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pic>
        <p:nvPicPr>
          <p:cNvPr id="17" name="Picture 16">
            <a:extLst>
              <a:ext uri="{FF2B5EF4-FFF2-40B4-BE49-F238E27FC236}">
                <a16:creationId xmlns:a16="http://schemas.microsoft.com/office/drawing/2014/main" id="{452A85FB-6233-1F49-A4F5-A12D542E4420}"/>
              </a:ext>
            </a:extLst>
          </p:cNvPr>
          <p:cNvPicPr>
            <a:picLocks noChangeAspect="1"/>
          </p:cNvPicPr>
          <p:nvPr/>
        </p:nvPicPr>
        <p:blipFill rotWithShape="1">
          <a:blip r:embed="rId6"/>
          <a:srcRect t="5925" r="5353" b="24322"/>
          <a:stretch/>
        </p:blipFill>
        <p:spPr>
          <a:xfrm>
            <a:off x="59858" y="2876447"/>
            <a:ext cx="6796132" cy="3185961"/>
          </a:xfrm>
          <a:prstGeom prst="rect">
            <a:avLst/>
          </a:prstGeom>
        </p:spPr>
      </p:pic>
    </p:spTree>
    <p:extLst>
      <p:ext uri="{BB962C8B-B14F-4D97-AF65-F5344CB8AC3E}">
        <p14:creationId xmlns:p14="http://schemas.microsoft.com/office/powerpoint/2010/main" val="42517808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0E5225F-3868-A842-B79E-DDC08D667DE3}"/>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solidFill>
                <a:schemeClr val="bg1"/>
              </a:solidFill>
              <a:latin typeface="Helvetica" panose="020B0604020202020204" pitchFamily="34" charset="0"/>
              <a:cs typeface="Helvetica" panose="020B0604020202020204" pitchFamily="34" charset="0"/>
            </a:endParaRPr>
          </a:p>
        </p:txBody>
      </p:sp>
      <p:sp>
        <p:nvSpPr>
          <p:cNvPr id="2" name="Title 1"/>
          <p:cNvSpPr>
            <a:spLocks noGrp="1"/>
          </p:cNvSpPr>
          <p:nvPr>
            <p:ph type="title"/>
          </p:nvPr>
        </p:nvSpPr>
        <p:spPr>
          <a:xfrm>
            <a:off x="1345324" y="71729"/>
            <a:ext cx="9652932" cy="948668"/>
          </a:xfrm>
        </p:spPr>
        <p:txBody>
          <a:bodyPr>
            <a:noAutofit/>
          </a:bodyPr>
          <a:lstStyle/>
          <a:p>
            <a:r>
              <a:rPr lang="en-US" sz="2400" dirty="0">
                <a:solidFill>
                  <a:schemeClr val="bg1"/>
                </a:solidFill>
                <a:latin typeface="Helvetica" pitchFamily="2" charset="0"/>
              </a:rPr>
              <a:t>Spaceflight: Circadian Misalignment Associated with Short Sleep and Increased Medication Use</a:t>
            </a:r>
          </a:p>
        </p:txBody>
      </p:sp>
      <p:sp>
        <p:nvSpPr>
          <p:cNvPr id="12" name="Title 3"/>
          <p:cNvSpPr txBox="1">
            <a:spLocks/>
          </p:cNvSpPr>
          <p:nvPr/>
        </p:nvSpPr>
        <p:spPr bwMode="auto">
          <a:xfrm>
            <a:off x="2762096" y="1062762"/>
            <a:ext cx="8828221" cy="331759"/>
          </a:xfrm>
          <a:prstGeom prst="rect">
            <a:avLst/>
          </a:prstGeom>
          <a:noFill/>
          <a:ln w="9525">
            <a:noFill/>
            <a:miter lim="800000"/>
            <a:headEnd/>
            <a:tailEnd/>
          </a:ln>
        </p:spPr>
        <p:txBody>
          <a:bodyPr vert="horz" wrap="square" lIns="90488" tIns="44450" rIns="90488" bIns="44450" numCol="1" anchor="t" anchorCtr="0" compatLnSpc="1">
            <a:prstTxWarp prst="textNoShape">
              <a:avLst/>
            </a:prstTxWarp>
          </a:bodyPr>
          <a:lstStyle>
            <a:lvl1pPr algn="ctr" rtl="0" eaLnBrk="0" fontAlgn="base" hangingPunct="0">
              <a:lnSpc>
                <a:spcPct val="87000"/>
              </a:lnSpc>
              <a:spcBef>
                <a:spcPct val="0"/>
              </a:spcBef>
              <a:spcAft>
                <a:spcPct val="0"/>
              </a:spcAft>
              <a:defRPr sz="2800" b="1">
                <a:solidFill>
                  <a:schemeClr val="tx2"/>
                </a:solidFill>
                <a:latin typeface="+mj-lt"/>
                <a:ea typeface="+mj-ea"/>
                <a:cs typeface="+mj-cs"/>
              </a:defRPr>
            </a:lvl1pPr>
            <a:lvl2pPr algn="ctr" rtl="0" eaLnBrk="0" fontAlgn="base" hangingPunct="0">
              <a:lnSpc>
                <a:spcPct val="87000"/>
              </a:lnSpc>
              <a:spcBef>
                <a:spcPct val="0"/>
              </a:spcBef>
              <a:spcAft>
                <a:spcPct val="0"/>
              </a:spcAft>
              <a:defRPr sz="2800" b="1">
                <a:solidFill>
                  <a:schemeClr val="tx2"/>
                </a:solidFill>
                <a:latin typeface="Microsoft Sans Serif" pitchFamily="34" charset="0"/>
              </a:defRPr>
            </a:lvl2pPr>
            <a:lvl3pPr algn="ctr" rtl="0" eaLnBrk="0" fontAlgn="base" hangingPunct="0">
              <a:lnSpc>
                <a:spcPct val="87000"/>
              </a:lnSpc>
              <a:spcBef>
                <a:spcPct val="0"/>
              </a:spcBef>
              <a:spcAft>
                <a:spcPct val="0"/>
              </a:spcAft>
              <a:defRPr sz="2800" b="1">
                <a:solidFill>
                  <a:schemeClr val="tx2"/>
                </a:solidFill>
                <a:latin typeface="Microsoft Sans Serif" pitchFamily="34" charset="0"/>
              </a:defRPr>
            </a:lvl3pPr>
            <a:lvl4pPr algn="ctr" rtl="0" eaLnBrk="0" fontAlgn="base" hangingPunct="0">
              <a:lnSpc>
                <a:spcPct val="87000"/>
              </a:lnSpc>
              <a:spcBef>
                <a:spcPct val="0"/>
              </a:spcBef>
              <a:spcAft>
                <a:spcPct val="0"/>
              </a:spcAft>
              <a:defRPr sz="2800" b="1">
                <a:solidFill>
                  <a:schemeClr val="tx2"/>
                </a:solidFill>
                <a:latin typeface="Microsoft Sans Serif" pitchFamily="34" charset="0"/>
              </a:defRPr>
            </a:lvl4pPr>
            <a:lvl5pPr algn="ctr" rtl="0" eaLnBrk="0" fontAlgn="base" hangingPunct="0">
              <a:lnSpc>
                <a:spcPct val="87000"/>
              </a:lnSpc>
              <a:spcBef>
                <a:spcPct val="0"/>
              </a:spcBef>
              <a:spcAft>
                <a:spcPct val="0"/>
              </a:spcAft>
              <a:defRPr sz="2800" b="1">
                <a:solidFill>
                  <a:schemeClr val="tx2"/>
                </a:solidFill>
                <a:latin typeface="Microsoft Sans Serif" pitchFamily="34" charset="0"/>
              </a:defRPr>
            </a:lvl5pPr>
            <a:lvl6pPr marL="457200" algn="ctr" rtl="0" eaLnBrk="0" fontAlgn="base" hangingPunct="0">
              <a:lnSpc>
                <a:spcPct val="87000"/>
              </a:lnSpc>
              <a:spcBef>
                <a:spcPct val="0"/>
              </a:spcBef>
              <a:spcAft>
                <a:spcPct val="0"/>
              </a:spcAft>
              <a:defRPr sz="2800" b="1">
                <a:solidFill>
                  <a:schemeClr val="tx2"/>
                </a:solidFill>
                <a:latin typeface="Microsoft Sans Serif" pitchFamily="34" charset="0"/>
              </a:defRPr>
            </a:lvl6pPr>
            <a:lvl7pPr marL="914400" algn="ctr" rtl="0" eaLnBrk="0" fontAlgn="base" hangingPunct="0">
              <a:lnSpc>
                <a:spcPct val="87000"/>
              </a:lnSpc>
              <a:spcBef>
                <a:spcPct val="0"/>
              </a:spcBef>
              <a:spcAft>
                <a:spcPct val="0"/>
              </a:spcAft>
              <a:defRPr sz="2800" b="1">
                <a:solidFill>
                  <a:schemeClr val="tx2"/>
                </a:solidFill>
                <a:latin typeface="Microsoft Sans Serif" pitchFamily="34" charset="0"/>
              </a:defRPr>
            </a:lvl7pPr>
            <a:lvl8pPr marL="1371600" algn="ctr" rtl="0" eaLnBrk="0" fontAlgn="base" hangingPunct="0">
              <a:lnSpc>
                <a:spcPct val="87000"/>
              </a:lnSpc>
              <a:spcBef>
                <a:spcPct val="0"/>
              </a:spcBef>
              <a:spcAft>
                <a:spcPct val="0"/>
              </a:spcAft>
              <a:defRPr sz="2800" b="1">
                <a:solidFill>
                  <a:schemeClr val="tx2"/>
                </a:solidFill>
                <a:latin typeface="Microsoft Sans Serif" pitchFamily="34" charset="0"/>
              </a:defRPr>
            </a:lvl8pPr>
            <a:lvl9pPr marL="1828800" algn="ctr" rtl="0" eaLnBrk="0" fontAlgn="base" hangingPunct="0">
              <a:lnSpc>
                <a:spcPct val="87000"/>
              </a:lnSpc>
              <a:spcBef>
                <a:spcPct val="0"/>
              </a:spcBef>
              <a:spcAft>
                <a:spcPct val="0"/>
              </a:spcAft>
              <a:defRPr sz="2800" b="1">
                <a:solidFill>
                  <a:schemeClr val="tx2"/>
                </a:solidFill>
                <a:latin typeface="Microsoft Sans Serif" pitchFamily="34" charset="0"/>
              </a:defRPr>
            </a:lvl9pPr>
          </a:lstStyle>
          <a:p>
            <a:pPr eaLnBrk="1" hangingPunct="1"/>
            <a:r>
              <a:rPr lang="en-US" altLang="en-US" sz="1600" i="1" kern="0" dirty="0">
                <a:solidFill>
                  <a:schemeClr val="tx1"/>
                </a:solidFill>
                <a:latin typeface="Calibri" panose="020F0502020204030204" pitchFamily="34" charset="0"/>
              </a:rPr>
              <a:t>Sleep-Wake </a:t>
            </a:r>
            <a:r>
              <a:rPr lang="en-US" altLang="en-US" sz="1600" i="1" kern="0" dirty="0" err="1">
                <a:solidFill>
                  <a:schemeClr val="tx1"/>
                </a:solidFill>
                <a:latin typeface="Calibri" panose="020F0502020204030204" pitchFamily="34" charset="0"/>
              </a:rPr>
              <a:t>Actigraphy</a:t>
            </a:r>
            <a:r>
              <a:rPr lang="en-US" altLang="en-US" sz="1600" i="1" kern="0" dirty="0">
                <a:solidFill>
                  <a:schemeClr val="tx1"/>
                </a:solidFill>
                <a:latin typeface="Calibri" panose="020F0502020204030204" pitchFamily="34" charset="0"/>
              </a:rPr>
              <a:t> During Spaceflight (PIs: Drs. Charles </a:t>
            </a:r>
            <a:r>
              <a:rPr lang="en-US" altLang="en-US" sz="1600" i="1" kern="0" dirty="0" err="1">
                <a:solidFill>
                  <a:schemeClr val="tx1"/>
                </a:solidFill>
                <a:latin typeface="Calibri" panose="020F0502020204030204" pitchFamily="34" charset="0"/>
              </a:rPr>
              <a:t>Czeisler</a:t>
            </a:r>
            <a:r>
              <a:rPr lang="en-US" altLang="en-US" sz="1600" i="1" kern="0" dirty="0">
                <a:solidFill>
                  <a:schemeClr val="tx1"/>
                </a:solidFill>
                <a:latin typeface="Calibri" panose="020F0502020204030204" pitchFamily="34" charset="0"/>
              </a:rPr>
              <a:t>, Laura Barger, Erin Flynn-Evans)</a:t>
            </a:r>
            <a:endParaRPr lang="en-US" altLang="en-US" i="1" kern="0" dirty="0">
              <a:solidFill>
                <a:schemeClr val="tx1"/>
              </a:solidFill>
              <a:latin typeface="Calibri" panose="020F0502020204030204" pitchFamily="34" charset="0"/>
            </a:endParaRPr>
          </a:p>
        </p:txBody>
      </p:sp>
      <p:pic>
        <p:nvPicPr>
          <p:cNvPr id="4" name="Picture 3"/>
          <p:cNvPicPr>
            <a:picLocks noChangeAspect="1"/>
          </p:cNvPicPr>
          <p:nvPr/>
        </p:nvPicPr>
        <p:blipFill>
          <a:blip r:embed="rId3"/>
          <a:stretch>
            <a:fillRect/>
          </a:stretch>
        </p:blipFill>
        <p:spPr>
          <a:xfrm>
            <a:off x="5186032" y="1914214"/>
            <a:ext cx="6724919" cy="4197627"/>
          </a:xfrm>
          <a:prstGeom prst="rect">
            <a:avLst/>
          </a:prstGeom>
        </p:spPr>
      </p:pic>
      <p:sp>
        <p:nvSpPr>
          <p:cNvPr id="5" name="TextBox 4"/>
          <p:cNvSpPr txBox="1"/>
          <p:nvPr/>
        </p:nvSpPr>
        <p:spPr>
          <a:xfrm>
            <a:off x="174662" y="2252242"/>
            <a:ext cx="5031200" cy="4247317"/>
          </a:xfrm>
          <a:prstGeom prst="rect">
            <a:avLst/>
          </a:prstGeom>
          <a:noFill/>
        </p:spPr>
        <p:txBody>
          <a:bodyPr wrap="square" rtlCol="0">
            <a:spAutoFit/>
          </a:bodyPr>
          <a:lstStyle/>
          <a:p>
            <a:pPr marL="285750" indent="-285750">
              <a:buFont typeface="Arial"/>
              <a:buChar char="•"/>
            </a:pPr>
            <a:r>
              <a:rPr lang="en-US" dirty="0"/>
              <a:t>20% of nights were misaligned during long</a:t>
            </a:r>
            <a:r>
              <a:rPr lang="en-US" dirty="0">
                <a:solidFill>
                  <a:srgbClr val="FF0000"/>
                </a:solidFill>
              </a:rPr>
              <a:t>-</a:t>
            </a:r>
            <a:r>
              <a:rPr lang="en-US" dirty="0"/>
              <a:t>duration flights</a:t>
            </a:r>
          </a:p>
          <a:p>
            <a:pPr marL="285750" indent="-285750">
              <a:buFont typeface="Arial"/>
              <a:buChar char="•"/>
            </a:pPr>
            <a:r>
              <a:rPr lang="en-US" dirty="0"/>
              <a:t>Sleep duration was 1 hour longer during circadian aligned vs. misaligned sleep episodes (6.4 +/- 1.2 h vs. 5.4 +/- 1.4 h)</a:t>
            </a:r>
          </a:p>
          <a:p>
            <a:pPr marL="285750" indent="-285750">
              <a:buFont typeface="Arial"/>
              <a:buChar char="•"/>
            </a:pPr>
            <a:r>
              <a:rPr lang="en-US" dirty="0"/>
              <a:t>23% of misaligned sleep episodes were during docking</a:t>
            </a:r>
          </a:p>
          <a:p>
            <a:pPr marL="285750" indent="-285750">
              <a:buFont typeface="Arial"/>
              <a:buChar char="•"/>
            </a:pPr>
            <a:r>
              <a:rPr lang="en-US" dirty="0"/>
              <a:t>medication use increased during circadian misaligned vs. aligned sleep episodes</a:t>
            </a:r>
          </a:p>
          <a:p>
            <a:pPr marL="742950" lvl="1" indent="-285750">
              <a:buFont typeface="Arial"/>
              <a:buChar char="•"/>
            </a:pPr>
            <a:r>
              <a:rPr lang="en-US" dirty="0"/>
              <a:t>Sleep medications taken = 11% of sleep episodes when aligned, 24% of sleep episodes when misaligned</a:t>
            </a:r>
          </a:p>
          <a:p>
            <a:pPr marL="742950" lvl="1" indent="-285750">
              <a:buFont typeface="Arial"/>
              <a:buChar char="•"/>
            </a:pPr>
            <a:r>
              <a:rPr lang="en-US" dirty="0"/>
              <a:t>All medications taken = 49% of days when circadian aligned, 69% of days when circadian misaligned   </a:t>
            </a:r>
          </a:p>
        </p:txBody>
      </p:sp>
      <p:sp>
        <p:nvSpPr>
          <p:cNvPr id="6" name="TextBox 5">
            <a:extLst>
              <a:ext uri="{FF2B5EF4-FFF2-40B4-BE49-F238E27FC236}">
                <a16:creationId xmlns:a16="http://schemas.microsoft.com/office/drawing/2014/main" id="{5AEBBFD8-82D7-F648-8893-5298E75F2136}"/>
              </a:ext>
            </a:extLst>
          </p:cNvPr>
          <p:cNvSpPr txBox="1"/>
          <p:nvPr/>
        </p:nvSpPr>
        <p:spPr>
          <a:xfrm>
            <a:off x="7358744" y="6121400"/>
            <a:ext cx="3868057" cy="369332"/>
          </a:xfrm>
          <a:prstGeom prst="rect">
            <a:avLst/>
          </a:prstGeom>
          <a:noFill/>
        </p:spPr>
        <p:txBody>
          <a:bodyPr wrap="square" rtlCol="0">
            <a:spAutoFit/>
          </a:bodyPr>
          <a:lstStyle/>
          <a:p>
            <a:r>
              <a:rPr lang="en-US" dirty="0"/>
              <a:t>Flynn-Evans </a:t>
            </a:r>
            <a:r>
              <a:rPr lang="en-US" i="1" dirty="0"/>
              <a:t>et al. Nature Micro</a:t>
            </a:r>
            <a:r>
              <a:rPr lang="en-US" dirty="0"/>
              <a:t> 2014</a:t>
            </a:r>
          </a:p>
        </p:txBody>
      </p:sp>
      <p:sp>
        <p:nvSpPr>
          <p:cNvPr id="9" name="TextBox 8">
            <a:extLst>
              <a:ext uri="{FF2B5EF4-FFF2-40B4-BE49-F238E27FC236}">
                <a16:creationId xmlns:a16="http://schemas.microsoft.com/office/drawing/2014/main" id="{998AF8A1-6081-F74E-89FC-ADC371DB1B00}"/>
              </a:ext>
            </a:extLst>
          </p:cNvPr>
          <p:cNvSpPr txBox="1"/>
          <p:nvPr/>
        </p:nvSpPr>
        <p:spPr>
          <a:xfrm>
            <a:off x="786249" y="1454729"/>
            <a:ext cx="10644026" cy="400110"/>
          </a:xfrm>
          <a:prstGeom prst="rect">
            <a:avLst/>
          </a:prstGeom>
          <a:noFill/>
        </p:spPr>
        <p:txBody>
          <a:bodyPr wrap="square" rtlCol="0">
            <a:spAutoFit/>
          </a:bodyPr>
          <a:lstStyle/>
          <a:p>
            <a:r>
              <a:rPr lang="en-US" sz="2000" i="1" dirty="0">
                <a:solidFill>
                  <a:srgbClr val="FF0000"/>
                </a:solidFill>
                <a:latin typeface="Calibri" panose="020F0502020204030204" pitchFamily="34" charset="0"/>
              </a:rPr>
              <a:t>Relevance to Spaceflight: Circadian misalignment causes shorter sleep and increased medication use.</a:t>
            </a:r>
            <a:endParaRPr lang="en-US" sz="2000" dirty="0">
              <a:solidFill>
                <a:srgbClr val="FF0000"/>
              </a:solidFill>
            </a:endParaRPr>
          </a:p>
        </p:txBody>
      </p:sp>
      <p:pic>
        <p:nvPicPr>
          <p:cNvPr id="11" name="Picture 2" descr="Image result for NASA logo">
            <a:extLst>
              <a:ext uri="{FF2B5EF4-FFF2-40B4-BE49-F238E27FC236}">
                <a16:creationId xmlns:a16="http://schemas.microsoft.com/office/drawing/2014/main" id="{3F77E6E8-D7AB-484D-A659-F40A9BB9219D}"/>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513BBA79-0EE8-004B-82BF-58F859A0B427}"/>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spTree>
    <p:extLst>
      <p:ext uri="{BB962C8B-B14F-4D97-AF65-F5344CB8AC3E}">
        <p14:creationId xmlns:p14="http://schemas.microsoft.com/office/powerpoint/2010/main" val="18482513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Rectangle 47">
            <a:extLst>
              <a:ext uri="{FF2B5EF4-FFF2-40B4-BE49-F238E27FC236}">
                <a16:creationId xmlns:a16="http://schemas.microsoft.com/office/drawing/2014/main" id="{8968D060-F838-F945-8A46-752E584A933C}"/>
              </a:ext>
            </a:extLst>
          </p:cNvPr>
          <p:cNvSpPr/>
          <p:nvPr/>
        </p:nvSpPr>
        <p:spPr>
          <a:xfrm>
            <a:off x="0" y="0"/>
            <a:ext cx="12192000" cy="1239140"/>
          </a:xfrm>
          <a:prstGeom prst="rect">
            <a:avLst/>
          </a:prstGeom>
          <a:solidFill>
            <a:srgbClr val="3B383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imes New Roman"/>
              <a:ea typeface="+mn-ea"/>
              <a:cs typeface="+mn-cs"/>
            </a:endParaRPr>
          </a:p>
        </p:txBody>
      </p:sp>
      <p:sp>
        <p:nvSpPr>
          <p:cNvPr id="2" name="Slide Number Placeholder 1">
            <a:extLst>
              <a:ext uri="{FF2B5EF4-FFF2-40B4-BE49-F238E27FC236}">
                <a16:creationId xmlns:a16="http://schemas.microsoft.com/office/drawing/2014/main" id="{5A82A999-0FF7-3E4D-BDA7-687E8E0408C2}"/>
              </a:ext>
            </a:extLst>
          </p:cNvPr>
          <p:cNvSpPr>
            <a:spLocks noGrp="1"/>
          </p:cNvSpPr>
          <p:nvPr>
            <p:ph type="sldNum" sz="quarter" idx="12"/>
          </p:nvPr>
        </p:nvSpPr>
        <p:spPr>
          <a:xfrm>
            <a:off x="9611866" y="6476999"/>
            <a:ext cx="2540000" cy="31112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D9040D-104D-184E-92BF-26C7E95FB66F}" type="slidenum">
              <a:rPr kumimoji="0" lang="en-US" sz="1400" b="0" i="0" u="none" strike="noStrike" kern="1200" cap="none" spc="0" normalizeH="0" baseline="0" noProof="0" smtClean="0">
                <a:ln>
                  <a:noFill/>
                </a:ln>
                <a:solidFill>
                  <a:srgbClr val="000000"/>
                </a:solidFill>
                <a:effectLst/>
                <a:uLnTx/>
                <a:uFillTx/>
                <a:latin typeface="Calibri" panose="020F0502020204030204" pitchFamily="34" charset="0"/>
                <a:ea typeface="+mn-ea"/>
                <a:cs typeface="Calibri" panose="020F05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pic>
        <p:nvPicPr>
          <p:cNvPr id="75" name="Picture 74">
            <a:extLst>
              <a:ext uri="{FF2B5EF4-FFF2-40B4-BE49-F238E27FC236}">
                <a16:creationId xmlns:a16="http://schemas.microsoft.com/office/drawing/2014/main" id="{7D54BC26-2106-7144-978F-2F23227BE6D5}"/>
              </a:ext>
            </a:extLst>
          </p:cNvPr>
          <p:cNvPicPr>
            <a:picLocks noChangeAspect="1"/>
          </p:cNvPicPr>
          <p:nvPr/>
        </p:nvPicPr>
        <p:blipFill>
          <a:blip r:embed="rId3"/>
          <a:stretch>
            <a:fillRect/>
          </a:stretch>
        </p:blipFill>
        <p:spPr>
          <a:xfrm>
            <a:off x="5225143" y="1344843"/>
            <a:ext cx="2819578" cy="3037868"/>
          </a:xfrm>
          <a:prstGeom prst="rect">
            <a:avLst/>
          </a:prstGeom>
        </p:spPr>
      </p:pic>
      <p:sp>
        <p:nvSpPr>
          <p:cNvPr id="76" name="TextBox 75">
            <a:extLst>
              <a:ext uri="{FF2B5EF4-FFF2-40B4-BE49-F238E27FC236}">
                <a16:creationId xmlns:a16="http://schemas.microsoft.com/office/drawing/2014/main" id="{FC3F335A-12A0-6347-91D0-445CFCB2A43D}"/>
              </a:ext>
            </a:extLst>
          </p:cNvPr>
          <p:cNvSpPr txBox="1"/>
          <p:nvPr/>
        </p:nvSpPr>
        <p:spPr>
          <a:xfrm>
            <a:off x="261258" y="1422397"/>
            <a:ext cx="4013860" cy="4524315"/>
          </a:xfrm>
          <a:prstGeom prst="rect">
            <a:avLst/>
          </a:prstGeom>
          <a:noFill/>
        </p:spPr>
        <p:txBody>
          <a:bodyPr wrap="square" rtlCol="0">
            <a:spAutoFit/>
          </a:bodyPr>
          <a:lstStyle/>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mn-cs"/>
              </a:rPr>
              <a:t>Sleep pressure markers during wakefulness were measured in </a:t>
            </a:r>
            <a:r>
              <a:rPr kumimoji="0" lang="en-US" sz="1800" b="0" i="0" u="none" strike="noStrike" kern="1200" cap="none" spc="0" normalizeH="0" baseline="0" noProof="0" dirty="0">
                <a:ln>
                  <a:noFill/>
                </a:ln>
                <a:effectLst/>
                <a:uLnTx/>
                <a:uFillTx/>
                <a:latin typeface="Helvetica" pitchFamily="2" charset="0"/>
                <a:ea typeface="+mn-ea"/>
                <a:cs typeface="+mn-cs"/>
              </a:rPr>
              <a:t>5 </a:t>
            </a: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mn-cs"/>
              </a:rPr>
              <a:t>astronauts throughout their 6-month ISS mission using electroencephalographic recordings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Helvetica" pitchFamily="2"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Calibri" panose="020F0502020204030204" pitchFamily="34" charset="0"/>
              </a:rPr>
              <a:t>Performance on a Soyuz docking simulation was associated with an increase in sleep pressure markers when reaction times were slower</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800" b="0" i="0" u="none" strike="noStrike" kern="1200" cap="none" spc="0" normalizeH="0" baseline="0" noProof="0" dirty="0">
              <a:ln>
                <a:noFill/>
              </a:ln>
              <a:solidFill>
                <a:srgbClr val="000000"/>
              </a:solidFill>
              <a:effectLst/>
              <a:uLnTx/>
              <a:uFillTx/>
              <a:latin typeface="Helvetica" pitchFamily="2" charset="0"/>
              <a:ea typeface="+mn-ea"/>
              <a:cs typeface="Calibri" panose="020F0502020204030204" pitchFamily="34" charset="0"/>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Calibri" panose="020F0502020204030204" pitchFamily="34" charset="0"/>
              </a:rPr>
              <a:t>Reaction time on the docking simulation slowed </a:t>
            </a:r>
            <a:r>
              <a:rPr kumimoji="0" lang="en-US" sz="1800" b="0" i="0" u="none" strike="noStrike" kern="1200" cap="none" spc="0" normalizeH="0" baseline="0" noProof="0" dirty="0">
                <a:ln>
                  <a:noFill/>
                </a:ln>
                <a:effectLst/>
                <a:uLnTx/>
                <a:uFillTx/>
                <a:latin typeface="Helvetica" pitchFamily="2" charset="0"/>
                <a:ea typeface="+mn-ea"/>
                <a:cs typeface="Calibri" panose="020F0502020204030204" pitchFamily="34" charset="0"/>
              </a:rPr>
              <a:t>during 2 </a:t>
            </a:r>
            <a:r>
              <a:rPr kumimoji="0" lang="en-US" sz="1800" b="0" i="0" u="none" strike="noStrike" kern="1200" cap="none" spc="0" normalizeH="0" baseline="0" noProof="0" dirty="0">
                <a:ln>
                  <a:noFill/>
                </a:ln>
                <a:solidFill>
                  <a:srgbClr val="000000"/>
                </a:solidFill>
                <a:effectLst/>
                <a:uLnTx/>
                <a:uFillTx/>
                <a:latin typeface="Helvetica" pitchFamily="2" charset="0"/>
                <a:ea typeface="+mn-ea"/>
                <a:cs typeface="Calibri" panose="020F0502020204030204" pitchFamily="34" charset="0"/>
              </a:rPr>
              <a:t>months in space</a:t>
            </a:r>
          </a:p>
        </p:txBody>
      </p:sp>
      <p:sp>
        <p:nvSpPr>
          <p:cNvPr id="77" name="TextBox 76">
            <a:extLst>
              <a:ext uri="{FF2B5EF4-FFF2-40B4-BE49-F238E27FC236}">
                <a16:creationId xmlns:a16="http://schemas.microsoft.com/office/drawing/2014/main" id="{7A5EA966-961B-1049-AAC4-36CCC7FAF244}"/>
              </a:ext>
            </a:extLst>
          </p:cNvPr>
          <p:cNvSpPr txBox="1"/>
          <p:nvPr/>
        </p:nvSpPr>
        <p:spPr>
          <a:xfrm>
            <a:off x="2095335" y="6460558"/>
            <a:ext cx="2867025" cy="307777"/>
          </a:xfrm>
          <a:prstGeom prst="rect">
            <a:avLst/>
          </a:prstGeom>
          <a:noFill/>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Helvetica" pitchFamily="2" charset="0"/>
                <a:ea typeface="+mn-ea"/>
                <a:cs typeface="+mn-cs"/>
              </a:rPr>
              <a:t>Petit et al. (2019)</a:t>
            </a:r>
          </a:p>
        </p:txBody>
      </p:sp>
      <p:pic>
        <p:nvPicPr>
          <p:cNvPr id="78" name="Picture 77">
            <a:extLst>
              <a:ext uri="{FF2B5EF4-FFF2-40B4-BE49-F238E27FC236}">
                <a16:creationId xmlns:a16="http://schemas.microsoft.com/office/drawing/2014/main" id="{E9238B38-AD84-5B40-814E-E419A1E0E5D9}"/>
              </a:ext>
            </a:extLst>
          </p:cNvPr>
          <p:cNvPicPr>
            <a:picLocks noChangeAspect="1"/>
          </p:cNvPicPr>
          <p:nvPr/>
        </p:nvPicPr>
        <p:blipFill>
          <a:blip r:embed="rId4"/>
          <a:stretch>
            <a:fillRect/>
          </a:stretch>
        </p:blipFill>
        <p:spPr>
          <a:xfrm>
            <a:off x="5712082" y="4390858"/>
            <a:ext cx="6051035" cy="2510686"/>
          </a:xfrm>
          <a:prstGeom prst="rect">
            <a:avLst/>
          </a:prstGeom>
        </p:spPr>
      </p:pic>
      <p:pic>
        <p:nvPicPr>
          <p:cNvPr id="79" name="Picture 78">
            <a:extLst>
              <a:ext uri="{FF2B5EF4-FFF2-40B4-BE49-F238E27FC236}">
                <a16:creationId xmlns:a16="http://schemas.microsoft.com/office/drawing/2014/main" id="{E0275032-9F3F-7A4B-990B-8176739FDDE0}"/>
              </a:ext>
            </a:extLst>
          </p:cNvPr>
          <p:cNvPicPr>
            <a:picLocks noChangeAspect="1"/>
          </p:cNvPicPr>
          <p:nvPr/>
        </p:nvPicPr>
        <p:blipFill>
          <a:blip r:embed="rId5"/>
          <a:stretch>
            <a:fillRect/>
          </a:stretch>
        </p:blipFill>
        <p:spPr>
          <a:xfrm>
            <a:off x="8027719" y="1372501"/>
            <a:ext cx="4125370" cy="2771987"/>
          </a:xfrm>
          <a:prstGeom prst="rect">
            <a:avLst/>
          </a:prstGeom>
        </p:spPr>
      </p:pic>
      <p:sp>
        <p:nvSpPr>
          <p:cNvPr id="80" name="Title 1">
            <a:extLst>
              <a:ext uri="{FF2B5EF4-FFF2-40B4-BE49-F238E27FC236}">
                <a16:creationId xmlns:a16="http://schemas.microsoft.com/office/drawing/2014/main" id="{889E5EA5-4F13-A045-B451-2FA667630E97}"/>
              </a:ext>
            </a:extLst>
          </p:cNvPr>
          <p:cNvSpPr>
            <a:spLocks noGrp="1"/>
          </p:cNvSpPr>
          <p:nvPr>
            <p:ph type="title"/>
          </p:nvPr>
        </p:nvSpPr>
        <p:spPr>
          <a:xfrm>
            <a:off x="1326314" y="198691"/>
            <a:ext cx="9476936" cy="902119"/>
          </a:xfrm>
        </p:spPr>
        <p:txBody>
          <a:bodyPr anchor="ctr"/>
          <a:lstStyle/>
          <a:p>
            <a:r>
              <a:rPr lang="en-US" sz="3200" b="0" dirty="0">
                <a:solidFill>
                  <a:schemeClr val="bg1"/>
                </a:solidFill>
                <a:latin typeface="Calibri" panose="020F0502020204030204" pitchFamily="34" charset="0"/>
                <a:cs typeface="Calibri" panose="020F0502020204030204" pitchFamily="34" charset="0"/>
              </a:rPr>
              <a:t>Sleep Pressure Markers Associated with Reduced Performance During Spaceflight</a:t>
            </a:r>
          </a:p>
        </p:txBody>
      </p:sp>
      <p:pic>
        <p:nvPicPr>
          <p:cNvPr id="14" name="Picture 2" descr="Image result for NASA logo">
            <a:extLst>
              <a:ext uri="{FF2B5EF4-FFF2-40B4-BE49-F238E27FC236}">
                <a16:creationId xmlns:a16="http://schemas.microsoft.com/office/drawing/2014/main" id="{1B298F17-B98E-9C42-9C07-3B21E9B5FA18}"/>
              </a:ext>
            </a:extLst>
          </p:cNvPr>
          <p:cNvPicPr>
            <a:picLocks noChangeAspect="1" noChangeArrowheads="1"/>
          </p:cNvPicPr>
          <p:nvPr/>
        </p:nvPicPr>
        <p:blipFill rotWithShape="1">
          <a:blip r:embed="rId6" cstate="print">
            <a:extLst>
              <a:ext uri="{28A0092B-C50C-407E-A947-70E740481C1C}">
                <a14:useLocalDpi xmlns:a14="http://schemas.microsoft.com/office/drawing/2010/main"/>
              </a:ext>
            </a:extLst>
          </a:blip>
          <a:srcRect l="19365" r="20130"/>
          <a:stretch/>
        </p:blipFill>
        <p:spPr bwMode="auto">
          <a:xfrm>
            <a:off x="10815144" y="16725"/>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7645D3FE-CA43-0641-BDB2-5383DB88D03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0" y="7057"/>
            <a:ext cx="1148417" cy="1133428"/>
          </a:xfrm>
          <a:prstGeom prst="rect">
            <a:avLst/>
          </a:prstGeom>
        </p:spPr>
      </p:pic>
    </p:spTree>
    <p:extLst>
      <p:ext uri="{BB962C8B-B14F-4D97-AF65-F5344CB8AC3E}">
        <p14:creationId xmlns:p14="http://schemas.microsoft.com/office/powerpoint/2010/main" val="18232372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DE39065-A3EB-904D-A497-034618605690}"/>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Helvetica" panose="020B0604020202020204" pitchFamily="34" charset="0"/>
              <a:cs typeface="Helvetica" panose="020B0604020202020204" pitchFamily="34" charset="0"/>
            </a:endParaRPr>
          </a:p>
        </p:txBody>
      </p:sp>
      <p:sp>
        <p:nvSpPr>
          <p:cNvPr id="12" name="TextBox 11">
            <a:extLst>
              <a:ext uri="{FF2B5EF4-FFF2-40B4-BE49-F238E27FC236}">
                <a16:creationId xmlns:a16="http://schemas.microsoft.com/office/drawing/2014/main" id="{23C61D8C-1CB0-7449-8374-2640FC82DB13}"/>
              </a:ext>
            </a:extLst>
          </p:cNvPr>
          <p:cNvSpPr txBox="1"/>
          <p:nvPr/>
        </p:nvSpPr>
        <p:spPr>
          <a:xfrm>
            <a:off x="160429" y="1010436"/>
            <a:ext cx="11767868" cy="830997"/>
          </a:xfrm>
          <a:prstGeom prst="rect">
            <a:avLst/>
          </a:prstGeom>
          <a:noFill/>
        </p:spPr>
        <p:txBody>
          <a:bodyPr wrap="square" rtlCol="0">
            <a:spAutoFit/>
          </a:bodyPr>
          <a:lstStyle/>
          <a:p>
            <a:r>
              <a:rPr lang="en-US" sz="2400" i="1" dirty="0">
                <a:solidFill>
                  <a:srgbClr val="FF0000"/>
                </a:solidFill>
                <a:latin typeface="Calibri" panose="020F0502020204030204" pitchFamily="34" charset="0"/>
              </a:rPr>
              <a:t>Relevance to Spaceflight: Autonomous systems are unlikely to be a panacea and may yield new challenges for training and response to such systems.</a:t>
            </a:r>
            <a:endParaRPr lang="en-US" sz="2400" dirty="0">
              <a:solidFill>
                <a:srgbClr val="FF0000"/>
              </a:solidFill>
            </a:endParaRPr>
          </a:p>
        </p:txBody>
      </p:sp>
      <p:sp>
        <p:nvSpPr>
          <p:cNvPr id="2" name="Rectangle 2">
            <a:extLst>
              <a:ext uri="{FF2B5EF4-FFF2-40B4-BE49-F238E27FC236}">
                <a16:creationId xmlns:a16="http://schemas.microsoft.com/office/drawing/2014/main" id="{CD8CE07D-C628-5448-8ADE-7F4B53230A40}"/>
              </a:ext>
            </a:extLst>
          </p:cNvPr>
          <p:cNvSpPr txBox="1">
            <a:spLocks noChangeArrowheads="1"/>
          </p:cNvSpPr>
          <p:nvPr/>
        </p:nvSpPr>
        <p:spPr bwMode="auto">
          <a:xfrm>
            <a:off x="963815" y="66593"/>
            <a:ext cx="10243570" cy="830997"/>
          </a:xfrm>
          <a:prstGeom prst="rect">
            <a:avLst/>
          </a:prstGeom>
          <a:noFill/>
          <a:ln w="9525">
            <a:noFill/>
            <a:miter lim="800000"/>
            <a:headEnd/>
            <a:tailEnd/>
          </a:ln>
        </p:spPr>
        <p:txBody>
          <a:bodyPr lIns="90488" tIns="44450" rIns="90488" bIns="44450" anchor="ctr"/>
          <a:lstStyle/>
          <a:p>
            <a:pPr algn="ctr">
              <a:lnSpc>
                <a:spcPct val="87000"/>
              </a:lnSpc>
              <a:spcBef>
                <a:spcPct val="0"/>
              </a:spcBef>
              <a:defRPr/>
            </a:pPr>
            <a:r>
              <a:rPr lang="en-US" sz="2800" kern="0" dirty="0">
                <a:solidFill>
                  <a:schemeClr val="bg1"/>
                </a:solidFill>
                <a:latin typeface="Calibri" panose="020F0502020204030204" pitchFamily="34" charset="0"/>
                <a:ea typeface="+mj-ea"/>
                <a:cs typeface="+mj-cs"/>
              </a:rPr>
              <a:t>Interaction between Supervision of Autonomous Systems and Sleep Loss</a:t>
            </a:r>
          </a:p>
        </p:txBody>
      </p:sp>
      <p:graphicFrame>
        <p:nvGraphicFramePr>
          <p:cNvPr id="3" name="Object 3">
            <a:extLst>
              <a:ext uri="{FF2B5EF4-FFF2-40B4-BE49-F238E27FC236}">
                <a16:creationId xmlns:a16="http://schemas.microsoft.com/office/drawing/2014/main" id="{F57D4DDC-DDE0-5247-8A73-6DFB1E0DA5C5}"/>
              </a:ext>
            </a:extLst>
          </p:cNvPr>
          <p:cNvGraphicFramePr>
            <a:graphicFrameLocks noChangeAspect="1"/>
          </p:cNvGraphicFramePr>
          <p:nvPr>
            <p:extLst>
              <p:ext uri="{D42A27DB-BD31-4B8C-83A1-F6EECF244321}">
                <p14:modId xmlns:p14="http://schemas.microsoft.com/office/powerpoint/2010/main" val="2614240002"/>
              </p:ext>
            </p:extLst>
          </p:nvPr>
        </p:nvGraphicFramePr>
        <p:xfrm>
          <a:off x="4950027" y="3073691"/>
          <a:ext cx="3842229" cy="3024036"/>
        </p:xfrm>
        <a:graphic>
          <a:graphicData uri="http://schemas.openxmlformats.org/presentationml/2006/ole">
            <mc:AlternateContent xmlns:mc="http://schemas.openxmlformats.org/markup-compatibility/2006">
              <mc:Choice xmlns:v="urn:schemas-microsoft-com:vml" Requires="v">
                <p:oleObj spid="_x0000_s9281" name="SPW 13.0 Graph" r:id="rId3" imgW="5359400" imgH="4229100" progId="SigmaPlotGraphicObject.12">
                  <p:embed/>
                </p:oleObj>
              </mc:Choice>
              <mc:Fallback>
                <p:oleObj name="SPW 13.0 Graph" r:id="rId3" imgW="5359400" imgH="4229100" progId="SigmaPlotGraphicObject.12">
                  <p:embed/>
                  <p:pic>
                    <p:nvPicPr>
                      <p:cNvPr id="3" name="Object 3">
                        <a:extLst>
                          <a:ext uri="{FF2B5EF4-FFF2-40B4-BE49-F238E27FC236}">
                            <a16:creationId xmlns:a16="http://schemas.microsoft.com/office/drawing/2014/main" id="{F57D4DDC-DDE0-5247-8A73-6DFB1E0DA5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50027" y="3073691"/>
                        <a:ext cx="3842229" cy="30240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pic>
        <p:nvPicPr>
          <p:cNvPr id="4" name="Picture 4">
            <a:extLst>
              <a:ext uri="{FF2B5EF4-FFF2-40B4-BE49-F238E27FC236}">
                <a16:creationId xmlns:a16="http://schemas.microsoft.com/office/drawing/2014/main" id="{D91B0393-6265-EB4F-9DB3-95947ABC1CE8}"/>
              </a:ext>
            </a:extLst>
          </p:cNvPr>
          <p:cNvPicPr>
            <a:picLocks noChangeAspect="1"/>
          </p:cNvPicPr>
          <p:nvPr/>
        </p:nvPicPr>
        <p:blipFill>
          <a:blip r:embed="rId5" cstate="print">
            <a:extLst>
              <a:ext uri="{28A0092B-C50C-407E-A947-70E740481C1C}">
                <a14:useLocalDpi xmlns:a14="http://schemas.microsoft.com/office/drawing/2010/main"/>
              </a:ext>
            </a:extLst>
          </a:blip>
          <a:srcRect/>
          <a:stretch>
            <a:fillRect/>
          </a:stretch>
        </p:blipFill>
        <p:spPr bwMode="auto">
          <a:xfrm>
            <a:off x="8080894" y="4382399"/>
            <a:ext cx="3950677" cy="139146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5" name="Picture 5">
            <a:extLst>
              <a:ext uri="{FF2B5EF4-FFF2-40B4-BE49-F238E27FC236}">
                <a16:creationId xmlns:a16="http://schemas.microsoft.com/office/drawing/2014/main" id="{DF9B0D1B-E4D7-CC46-9BBE-7BFDDDCEEE48}"/>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bwMode="auto">
          <a:xfrm>
            <a:off x="8080895" y="2951366"/>
            <a:ext cx="3950676" cy="13995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aphicFrame>
        <p:nvGraphicFramePr>
          <p:cNvPr id="6" name="Object 3">
            <a:extLst>
              <a:ext uri="{FF2B5EF4-FFF2-40B4-BE49-F238E27FC236}">
                <a16:creationId xmlns:a16="http://schemas.microsoft.com/office/drawing/2014/main" id="{319CE748-FEBB-2148-B5D5-75D63DE03BD1}"/>
              </a:ext>
            </a:extLst>
          </p:cNvPr>
          <p:cNvGraphicFramePr>
            <a:graphicFrameLocks noChangeAspect="1"/>
          </p:cNvGraphicFramePr>
          <p:nvPr>
            <p:extLst>
              <p:ext uri="{D42A27DB-BD31-4B8C-83A1-F6EECF244321}">
                <p14:modId xmlns:p14="http://schemas.microsoft.com/office/powerpoint/2010/main" val="2299980452"/>
              </p:ext>
            </p:extLst>
          </p:nvPr>
        </p:nvGraphicFramePr>
        <p:xfrm>
          <a:off x="700423" y="2480050"/>
          <a:ext cx="4851090" cy="3550880"/>
        </p:xfrm>
        <a:graphic>
          <a:graphicData uri="http://schemas.openxmlformats.org/presentationml/2006/ole">
            <mc:AlternateContent xmlns:mc="http://schemas.openxmlformats.org/markup-compatibility/2006">
              <mc:Choice xmlns:v="urn:schemas-microsoft-com:vml" Requires="v">
                <p:oleObj spid="_x0000_s9282" name="SPW 13.0 Graph" r:id="rId7" imgW="5537200" imgH="4051300" progId="SigmaPlotGraphicObject.12">
                  <p:embed/>
                </p:oleObj>
              </mc:Choice>
              <mc:Fallback>
                <p:oleObj name="SPW 13.0 Graph" r:id="rId7" imgW="5537200" imgH="4051300" progId="SigmaPlotGraphicObject.12">
                  <p:embed/>
                  <p:pic>
                    <p:nvPicPr>
                      <p:cNvPr id="6" name="Object 3">
                        <a:extLst>
                          <a:ext uri="{FF2B5EF4-FFF2-40B4-BE49-F238E27FC236}">
                            <a16:creationId xmlns:a16="http://schemas.microsoft.com/office/drawing/2014/main" id="{319CE748-FEBB-2148-B5D5-75D63DE03BD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00423" y="2480050"/>
                        <a:ext cx="4851090" cy="355088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oleObj>
              </mc:Fallback>
            </mc:AlternateContent>
          </a:graphicData>
        </a:graphic>
      </p:graphicFrame>
      <p:sp>
        <p:nvSpPr>
          <p:cNvPr id="7" name="TextBox 4">
            <a:extLst>
              <a:ext uri="{FF2B5EF4-FFF2-40B4-BE49-F238E27FC236}">
                <a16:creationId xmlns:a16="http://schemas.microsoft.com/office/drawing/2014/main" id="{457602EB-F5DC-F449-9A8D-A24BAA7ECC53}"/>
              </a:ext>
            </a:extLst>
          </p:cNvPr>
          <p:cNvSpPr txBox="1">
            <a:spLocks noChangeArrowheads="1"/>
          </p:cNvSpPr>
          <p:nvPr/>
        </p:nvSpPr>
        <p:spPr bwMode="auto">
          <a:xfrm>
            <a:off x="160429" y="5325250"/>
            <a:ext cx="791430"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en-US" dirty="0"/>
              <a:t>Alert</a:t>
            </a:r>
          </a:p>
        </p:txBody>
      </p:sp>
      <p:sp>
        <p:nvSpPr>
          <p:cNvPr id="8" name="TextBox 5">
            <a:extLst>
              <a:ext uri="{FF2B5EF4-FFF2-40B4-BE49-F238E27FC236}">
                <a16:creationId xmlns:a16="http://schemas.microsoft.com/office/drawing/2014/main" id="{7363B012-D4BA-1543-84E2-CDB0041A4818}"/>
              </a:ext>
            </a:extLst>
          </p:cNvPr>
          <p:cNvSpPr txBox="1">
            <a:spLocks noChangeArrowheads="1"/>
          </p:cNvSpPr>
          <p:nvPr/>
        </p:nvSpPr>
        <p:spPr bwMode="auto">
          <a:xfrm>
            <a:off x="160429" y="2951366"/>
            <a:ext cx="958248"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r>
              <a:rPr lang="en-US" altLang="en-US" dirty="0"/>
              <a:t>Sleepy</a:t>
            </a:r>
          </a:p>
        </p:txBody>
      </p:sp>
      <p:sp>
        <p:nvSpPr>
          <p:cNvPr id="9" name="TextBox 8">
            <a:extLst>
              <a:ext uri="{FF2B5EF4-FFF2-40B4-BE49-F238E27FC236}">
                <a16:creationId xmlns:a16="http://schemas.microsoft.com/office/drawing/2014/main" id="{A67C2E55-31BD-9F4F-B639-BDA5C9A53D13}"/>
              </a:ext>
            </a:extLst>
          </p:cNvPr>
          <p:cNvSpPr txBox="1"/>
          <p:nvPr/>
        </p:nvSpPr>
        <p:spPr>
          <a:xfrm>
            <a:off x="2058202" y="1737358"/>
            <a:ext cx="8381094" cy="1107996"/>
          </a:xfrm>
          <a:prstGeom prst="rect">
            <a:avLst/>
          </a:prstGeom>
          <a:noFill/>
        </p:spPr>
        <p:txBody>
          <a:bodyPr wrap="square" rtlCol="0">
            <a:spAutoFit/>
          </a:bodyPr>
          <a:lstStyle/>
          <a:p>
            <a:r>
              <a:rPr lang="en-US" sz="2200" dirty="0">
                <a:latin typeface="Calibri" panose="020F0502020204030204" pitchFamily="34" charset="0"/>
              </a:rPr>
              <a:t>While supervising an autonomous vehicle (relative to manual control):</a:t>
            </a:r>
          </a:p>
          <a:p>
            <a:pPr marL="342900" indent="-342900">
              <a:buFont typeface="Arial" panose="020B0604020202020204" pitchFamily="34" charset="0"/>
              <a:buChar char="•"/>
            </a:pPr>
            <a:r>
              <a:rPr lang="en-US" sz="2200" dirty="0">
                <a:latin typeface="Calibri" panose="020F0502020204030204" pitchFamily="34" charset="0"/>
              </a:rPr>
              <a:t>Individuals rate themselves as sleepier</a:t>
            </a:r>
          </a:p>
          <a:p>
            <a:pPr marL="342900" indent="-342900">
              <a:buFont typeface="Arial" panose="020B0604020202020204" pitchFamily="34" charset="0"/>
              <a:buChar char="•"/>
            </a:pPr>
            <a:r>
              <a:rPr lang="en-US" sz="2200" dirty="0">
                <a:latin typeface="Calibri" panose="020F0502020204030204" pitchFamily="34" charset="0"/>
              </a:rPr>
              <a:t>Individuals have more microsleep and slow eye movement episodes</a:t>
            </a:r>
          </a:p>
        </p:txBody>
      </p:sp>
      <p:sp>
        <p:nvSpPr>
          <p:cNvPr id="10" name="TextBox 9">
            <a:extLst>
              <a:ext uri="{FF2B5EF4-FFF2-40B4-BE49-F238E27FC236}">
                <a16:creationId xmlns:a16="http://schemas.microsoft.com/office/drawing/2014/main" id="{E351F4F2-A475-F745-A5E6-9359AB83DDA1}"/>
              </a:ext>
            </a:extLst>
          </p:cNvPr>
          <p:cNvSpPr txBox="1"/>
          <p:nvPr/>
        </p:nvSpPr>
        <p:spPr>
          <a:xfrm>
            <a:off x="8454654" y="6035386"/>
            <a:ext cx="3737346" cy="369332"/>
          </a:xfrm>
          <a:prstGeom prst="rect">
            <a:avLst/>
          </a:prstGeom>
          <a:noFill/>
        </p:spPr>
        <p:txBody>
          <a:bodyPr wrap="square" rtlCol="0">
            <a:spAutoFit/>
          </a:bodyPr>
          <a:lstStyle/>
          <a:p>
            <a:r>
              <a:rPr lang="en-US" dirty="0"/>
              <a:t>Wong </a:t>
            </a:r>
            <a:r>
              <a:rPr lang="en-US" i="1" dirty="0"/>
              <a:t>et al. in preparation</a:t>
            </a:r>
            <a:r>
              <a:rPr lang="en-US" dirty="0"/>
              <a:t> 2019</a:t>
            </a:r>
          </a:p>
        </p:txBody>
      </p:sp>
      <p:pic>
        <p:nvPicPr>
          <p:cNvPr id="14" name="Picture 2" descr="Image result for NASA logo">
            <a:extLst>
              <a:ext uri="{FF2B5EF4-FFF2-40B4-BE49-F238E27FC236}">
                <a16:creationId xmlns:a16="http://schemas.microsoft.com/office/drawing/2014/main" id="{BF551BBF-33AB-5841-944B-3AE0E377829C}"/>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5EC3C327-9EDA-5644-AA75-CFA73E35F2A9}"/>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spTree>
    <p:extLst>
      <p:ext uri="{BB962C8B-B14F-4D97-AF65-F5344CB8AC3E}">
        <p14:creationId xmlns:p14="http://schemas.microsoft.com/office/powerpoint/2010/main" val="9963125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a:extLst>
              <a:ext uri="{FF2B5EF4-FFF2-40B4-BE49-F238E27FC236}">
                <a16:creationId xmlns:a16="http://schemas.microsoft.com/office/drawing/2014/main" id="{C3DC9A9C-2C0D-2E40-ACFE-40D2B846624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0969403" y="4469824"/>
            <a:ext cx="980896" cy="980896"/>
          </a:xfrm>
          <a:prstGeom prst="rect">
            <a:avLst/>
          </a:prstGeom>
          <a:solidFill>
            <a:srgbClr val="FFFF00"/>
          </a:solidFill>
          <a:ln>
            <a:noFill/>
          </a:ln>
        </p:spPr>
      </p:pic>
      <p:sp>
        <p:nvSpPr>
          <p:cNvPr id="25" name="Rectangle 24">
            <a:extLst>
              <a:ext uri="{FF2B5EF4-FFF2-40B4-BE49-F238E27FC236}">
                <a16:creationId xmlns:a16="http://schemas.microsoft.com/office/drawing/2014/main" id="{DB086910-C94F-7748-8E18-F5EAF9C62CA3}"/>
              </a:ext>
            </a:extLst>
          </p:cNvPr>
          <p:cNvSpPr/>
          <p:nvPr/>
        </p:nvSpPr>
        <p:spPr>
          <a:xfrm>
            <a:off x="0" y="0"/>
            <a:ext cx="12173770" cy="1008993"/>
          </a:xfrm>
          <a:prstGeom prst="rect">
            <a:avLst/>
          </a:prstGeom>
          <a:solidFill>
            <a:schemeClr val="bg2">
              <a:lumMod val="2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US" dirty="0">
              <a:latin typeface="Helvetica" panose="020B0604020202020204" pitchFamily="34" charset="0"/>
              <a:cs typeface="Helvetica" panose="020B0604020202020204" pitchFamily="34" charset="0"/>
            </a:endParaRPr>
          </a:p>
        </p:txBody>
      </p:sp>
      <p:sp>
        <p:nvSpPr>
          <p:cNvPr id="2" name="Slide Number Placeholder 1">
            <a:extLst>
              <a:ext uri="{FF2B5EF4-FFF2-40B4-BE49-F238E27FC236}">
                <a16:creationId xmlns:a16="http://schemas.microsoft.com/office/drawing/2014/main" id="{37374DA3-51CF-6D4E-98AD-81E534D6EE8D}"/>
              </a:ext>
            </a:extLst>
          </p:cNvPr>
          <p:cNvSpPr>
            <a:spLocks noGrp="1"/>
          </p:cNvSpPr>
          <p:nvPr>
            <p:ph type="sldNum" sz="quarter" idx="12"/>
          </p:nvPr>
        </p:nvSpPr>
        <p:spPr/>
        <p:txBody>
          <a:bodyPr/>
          <a:lstStyle/>
          <a:p>
            <a:fld id="{A17DA753-69CF-A344-BD65-08AE2C1A4D29}" type="slidenum">
              <a:rPr lang="en-US" smtClean="0"/>
              <a:t>9</a:t>
            </a:fld>
            <a:endParaRPr lang="en-US"/>
          </a:p>
        </p:txBody>
      </p:sp>
      <p:pic>
        <p:nvPicPr>
          <p:cNvPr id="4" name="Picture 3">
            <a:extLst>
              <a:ext uri="{FF2B5EF4-FFF2-40B4-BE49-F238E27FC236}">
                <a16:creationId xmlns:a16="http://schemas.microsoft.com/office/drawing/2014/main" id="{F47700F8-52D2-0149-9021-8D5A61623708}"/>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65221" y="1159288"/>
            <a:ext cx="5692454" cy="1248844"/>
          </a:xfrm>
          <a:prstGeom prst="rect">
            <a:avLst/>
          </a:prstGeom>
        </p:spPr>
      </p:pic>
      <p:pic>
        <p:nvPicPr>
          <p:cNvPr id="5" name="Picture 4">
            <a:extLst>
              <a:ext uri="{FF2B5EF4-FFF2-40B4-BE49-F238E27FC236}">
                <a16:creationId xmlns:a16="http://schemas.microsoft.com/office/drawing/2014/main" id="{2A3C6109-2CCD-B642-9A21-389BD5DC9D76}"/>
              </a:ext>
            </a:extLst>
          </p:cNvPr>
          <p:cNvPicPr>
            <a:picLocks noChangeAspect="1"/>
          </p:cNvPicPr>
          <p:nvPr/>
        </p:nvPicPr>
        <p:blipFill>
          <a:blip r:embed="rId5"/>
          <a:stretch>
            <a:fillRect/>
          </a:stretch>
        </p:blipFill>
        <p:spPr>
          <a:xfrm>
            <a:off x="6253332" y="1071210"/>
            <a:ext cx="5424184" cy="1374820"/>
          </a:xfrm>
          <a:prstGeom prst="rect">
            <a:avLst/>
          </a:prstGeom>
        </p:spPr>
      </p:pic>
      <p:pic>
        <p:nvPicPr>
          <p:cNvPr id="14" name="Picture 13">
            <a:extLst>
              <a:ext uri="{FF2B5EF4-FFF2-40B4-BE49-F238E27FC236}">
                <a16:creationId xmlns:a16="http://schemas.microsoft.com/office/drawing/2014/main" id="{E6260D59-FA26-5D49-9FAC-B40540112B0A}"/>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2952430" y="2367711"/>
            <a:ext cx="2457681" cy="1824079"/>
          </a:xfrm>
          <a:prstGeom prst="rect">
            <a:avLst/>
          </a:prstGeom>
        </p:spPr>
      </p:pic>
      <p:graphicFrame>
        <p:nvGraphicFramePr>
          <p:cNvPr id="16" name="Object 15">
            <a:extLst>
              <a:ext uri="{FF2B5EF4-FFF2-40B4-BE49-F238E27FC236}">
                <a16:creationId xmlns:a16="http://schemas.microsoft.com/office/drawing/2014/main" id="{3245C93E-2503-9143-B3C9-ACE4407B9377}"/>
              </a:ext>
            </a:extLst>
          </p:cNvPr>
          <p:cNvGraphicFramePr>
            <a:graphicFrameLocks noChangeAspect="1"/>
          </p:cNvGraphicFramePr>
          <p:nvPr>
            <p:extLst>
              <p:ext uri="{D42A27DB-BD31-4B8C-83A1-F6EECF244321}">
                <p14:modId xmlns:p14="http://schemas.microsoft.com/office/powerpoint/2010/main" val="677068659"/>
              </p:ext>
            </p:extLst>
          </p:nvPr>
        </p:nvGraphicFramePr>
        <p:xfrm>
          <a:off x="95864" y="4186411"/>
          <a:ext cx="3094398" cy="2627830"/>
        </p:xfrm>
        <a:graphic>
          <a:graphicData uri="http://schemas.openxmlformats.org/presentationml/2006/ole">
            <mc:AlternateContent xmlns:mc="http://schemas.openxmlformats.org/markup-compatibility/2006">
              <mc:Choice xmlns:v="urn:schemas-microsoft-com:vml" Requires="v">
                <p:oleObj spid="_x0000_s11295" name="Slide" r:id="rId7" imgW="4556685" imgH="3416639" progId="PowerPoint.Slide.12">
                  <p:embed/>
                </p:oleObj>
              </mc:Choice>
              <mc:Fallback>
                <p:oleObj name="Slide" r:id="rId7" imgW="4556685" imgH="3416639" progId="PowerPoint.Slide.12">
                  <p:embed/>
                  <p:pic>
                    <p:nvPicPr>
                      <p:cNvPr id="7" name="Object 6">
                        <a:extLst>
                          <a:ext uri="{FF2B5EF4-FFF2-40B4-BE49-F238E27FC236}">
                            <a16:creationId xmlns:a16="http://schemas.microsoft.com/office/drawing/2014/main" id="{4DC3BA10-D76F-604F-8CAC-068BD2325A5C}"/>
                          </a:ext>
                        </a:extLst>
                      </p:cNvPr>
                      <p:cNvPicPr>
                        <a:picLocks noChangeAspect="1" noChangeArrowheads="1"/>
                      </p:cNvPicPr>
                      <p:nvPr/>
                    </p:nvPicPr>
                    <p:blipFill>
                      <a:blip r:embed="rId8"/>
                      <a:srcRect l="2371" t="1053" r="11699" b="1474"/>
                      <a:stretch>
                        <a:fillRect/>
                      </a:stretch>
                    </p:blipFill>
                    <p:spPr bwMode="auto">
                      <a:xfrm>
                        <a:off x="95864" y="4186411"/>
                        <a:ext cx="3094398" cy="2627830"/>
                      </a:xfrm>
                      <a:prstGeom prst="rect">
                        <a:avLst/>
                      </a:prstGeom>
                      <a:gradFill rotWithShape="1">
                        <a:gsLst>
                          <a:gs pos="0">
                            <a:srgbClr val="FF0000">
                              <a:gamma/>
                              <a:shade val="46275"/>
                              <a:invGamma/>
                            </a:srgbClr>
                          </a:gs>
                          <a:gs pos="100000">
                            <a:srgbClr val="FF0000">
                              <a:alpha val="67000"/>
                            </a:srgbClr>
                          </a:gs>
                        </a:gsLst>
                        <a:lin ang="18900000" scaled="1"/>
                      </a:gradFill>
                    </p:spPr>
                  </p:pic>
                </p:oleObj>
              </mc:Fallback>
            </mc:AlternateContent>
          </a:graphicData>
        </a:graphic>
      </p:graphicFrame>
      <p:sp>
        <p:nvSpPr>
          <p:cNvPr id="17" name="TextBox 16">
            <a:extLst>
              <a:ext uri="{FF2B5EF4-FFF2-40B4-BE49-F238E27FC236}">
                <a16:creationId xmlns:a16="http://schemas.microsoft.com/office/drawing/2014/main" id="{2093E3A2-9814-3741-BC08-392828E0710E}"/>
              </a:ext>
            </a:extLst>
          </p:cNvPr>
          <p:cNvSpPr txBox="1"/>
          <p:nvPr/>
        </p:nvSpPr>
        <p:spPr>
          <a:xfrm>
            <a:off x="1843109" y="5617371"/>
            <a:ext cx="1694717" cy="461665"/>
          </a:xfrm>
          <a:prstGeom prst="rect">
            <a:avLst/>
          </a:prstGeom>
          <a:solidFill>
            <a:schemeClr val="bg1"/>
          </a:solidFill>
        </p:spPr>
        <p:txBody>
          <a:bodyPr wrap="square" rtlCol="0">
            <a:spAutoFit/>
          </a:bodyPr>
          <a:lstStyle/>
          <a:p>
            <a:r>
              <a:rPr lang="en-US" sz="1200" dirty="0">
                <a:latin typeface="Helvetica" pitchFamily="2" charset="0"/>
              </a:rPr>
              <a:t>“Good Rats” exposed to sleep fragmentation</a:t>
            </a:r>
          </a:p>
        </p:txBody>
      </p:sp>
      <p:sp>
        <p:nvSpPr>
          <p:cNvPr id="18" name="Content Placeholder 2">
            <a:extLst>
              <a:ext uri="{FF2B5EF4-FFF2-40B4-BE49-F238E27FC236}">
                <a16:creationId xmlns:a16="http://schemas.microsoft.com/office/drawing/2014/main" id="{21870166-A48D-4B41-98A6-779217CFE8D5}"/>
              </a:ext>
            </a:extLst>
          </p:cNvPr>
          <p:cNvSpPr txBox="1">
            <a:spLocks/>
          </p:cNvSpPr>
          <p:nvPr/>
        </p:nvSpPr>
        <p:spPr>
          <a:xfrm>
            <a:off x="9410298" y="5518844"/>
            <a:ext cx="2540001" cy="1200328"/>
          </a:xfrm>
          <a:prstGeom prst="rect">
            <a:avLst/>
          </a:prstGeom>
          <a:solidFill>
            <a:srgbClr val="FFFF00"/>
          </a:solidFill>
        </p:spPr>
        <p:txBody>
          <a:bodyPr/>
          <a:lstStyle>
            <a:lvl1pPr marL="342900" indent="-342900" algn="l" rtl="0" eaLnBrk="0" fontAlgn="base" hangingPunct="0">
              <a:spcBef>
                <a:spcPct val="20000"/>
              </a:spcBef>
              <a:spcAft>
                <a:spcPct val="0"/>
              </a:spcAft>
              <a:buChar char="•"/>
              <a:defRPr sz="3200">
                <a:solidFill>
                  <a:schemeClr val="tx1"/>
                </a:solidFill>
                <a:latin typeface="+mn-lt"/>
                <a:ea typeface="ヒラギノ角ゴ Pro W3" pitchFamily="-107" charset="-128"/>
                <a:cs typeface="ヒラギノ角ゴ Pro W3" pitchFamily="-107" charset="-128"/>
              </a:defRPr>
            </a:lvl1pPr>
            <a:lvl2pPr marL="742950" indent="-285750" algn="l" rtl="0" eaLnBrk="0" fontAlgn="base" hangingPunct="0">
              <a:spcBef>
                <a:spcPct val="20000"/>
              </a:spcBef>
              <a:spcAft>
                <a:spcPct val="0"/>
              </a:spcAft>
              <a:buChar char="–"/>
              <a:defRPr sz="2800">
                <a:solidFill>
                  <a:schemeClr val="tx1"/>
                </a:solidFill>
                <a:latin typeface="+mn-lt"/>
                <a:ea typeface="ヒラギノ角ゴ Pro W3" pitchFamily="-107" charset="-128"/>
                <a:cs typeface="ヒラギノ角ゴ Pro W3" charset="0"/>
              </a:defRPr>
            </a:lvl2pPr>
            <a:lvl3pPr marL="1143000" indent="-228600" algn="l" rtl="0" eaLnBrk="0" fontAlgn="base" hangingPunct="0">
              <a:spcBef>
                <a:spcPct val="20000"/>
              </a:spcBef>
              <a:spcAft>
                <a:spcPct val="0"/>
              </a:spcAft>
              <a:buChar char="•"/>
              <a:defRPr sz="2400">
                <a:solidFill>
                  <a:schemeClr val="tx1"/>
                </a:solidFill>
                <a:latin typeface="+mn-lt"/>
                <a:ea typeface="ヒラギノ角ゴ Pro W3" pitchFamily="-107" charset="-128"/>
                <a:cs typeface="ヒラギノ角ゴ Pro W3" charset="0"/>
              </a:defRPr>
            </a:lvl3pPr>
            <a:lvl4pPr marL="1600200" indent="-228600" algn="l" rtl="0" eaLnBrk="0" fontAlgn="base" hangingPunct="0">
              <a:spcBef>
                <a:spcPct val="20000"/>
              </a:spcBef>
              <a:spcAft>
                <a:spcPct val="0"/>
              </a:spcAft>
              <a:buChar char="–"/>
              <a:defRPr sz="2000">
                <a:solidFill>
                  <a:schemeClr val="tx1"/>
                </a:solidFill>
                <a:latin typeface="+mn-lt"/>
                <a:ea typeface="ヒラギノ角ゴ Pro W3" pitchFamily="-107" charset="-128"/>
                <a:cs typeface="ヒラギノ角ゴ Pro W3" charset="0"/>
              </a:defRPr>
            </a:lvl4pPr>
            <a:lvl5pPr marL="2057400" indent="-228600" algn="l" rtl="0" eaLnBrk="0" fontAlgn="base" hangingPunct="0">
              <a:spcBef>
                <a:spcPct val="20000"/>
              </a:spcBef>
              <a:spcAft>
                <a:spcPct val="0"/>
              </a:spcAft>
              <a:buChar char="»"/>
              <a:defRPr sz="2000">
                <a:solidFill>
                  <a:schemeClr val="tx1"/>
                </a:solidFill>
                <a:latin typeface="+mn-lt"/>
                <a:ea typeface="ヒラギノ角ゴ Pro W3" pitchFamily="-107" charset="-128"/>
                <a:cs typeface="ヒラギノ角ゴ Pro W3" charset="0"/>
              </a:defRPr>
            </a:lvl5pPr>
            <a:lvl6pPr marL="2514600" indent="-228600" algn="l" rtl="0" fontAlgn="base">
              <a:spcBef>
                <a:spcPct val="20000"/>
              </a:spcBef>
              <a:spcAft>
                <a:spcPct val="0"/>
              </a:spcAft>
              <a:buChar char="»"/>
              <a:defRPr sz="2000">
                <a:solidFill>
                  <a:schemeClr val="tx1"/>
                </a:solidFill>
                <a:latin typeface="+mn-lt"/>
                <a:ea typeface="ヒラギノ角ゴ Pro W3" pitchFamily="-107" charset="-128"/>
              </a:defRPr>
            </a:lvl6pPr>
            <a:lvl7pPr marL="2971800" indent="-228600" algn="l" rtl="0" fontAlgn="base">
              <a:spcBef>
                <a:spcPct val="20000"/>
              </a:spcBef>
              <a:spcAft>
                <a:spcPct val="0"/>
              </a:spcAft>
              <a:buChar char="»"/>
              <a:defRPr sz="2000">
                <a:solidFill>
                  <a:schemeClr val="tx1"/>
                </a:solidFill>
                <a:latin typeface="+mn-lt"/>
                <a:ea typeface="ヒラギノ角ゴ Pro W3" pitchFamily="-107" charset="-128"/>
              </a:defRPr>
            </a:lvl7pPr>
            <a:lvl8pPr marL="3429000" indent="-228600" algn="l" rtl="0" fontAlgn="base">
              <a:spcBef>
                <a:spcPct val="20000"/>
              </a:spcBef>
              <a:spcAft>
                <a:spcPct val="0"/>
              </a:spcAft>
              <a:buChar char="»"/>
              <a:defRPr sz="2000">
                <a:solidFill>
                  <a:schemeClr val="tx1"/>
                </a:solidFill>
                <a:latin typeface="+mn-lt"/>
                <a:ea typeface="ヒラギノ角ゴ Pro W3" pitchFamily="-107" charset="-128"/>
              </a:defRPr>
            </a:lvl8pPr>
            <a:lvl9pPr marL="3886200" indent="-228600" algn="l" rtl="0" fontAlgn="base">
              <a:spcBef>
                <a:spcPct val="20000"/>
              </a:spcBef>
              <a:spcAft>
                <a:spcPct val="0"/>
              </a:spcAft>
              <a:buChar char="»"/>
              <a:defRPr sz="2000">
                <a:solidFill>
                  <a:schemeClr val="tx1"/>
                </a:solidFill>
                <a:latin typeface="+mn-lt"/>
                <a:ea typeface="ヒラギノ角ゴ Pro W3" pitchFamily="-107" charset="-128"/>
              </a:defRPr>
            </a:lvl9pPr>
          </a:lstStyle>
          <a:p>
            <a:pPr marL="0" indent="0">
              <a:buClr>
                <a:srgbClr val="FFFF00"/>
              </a:buClr>
              <a:buNone/>
            </a:pPr>
            <a:r>
              <a:rPr lang="en-US" sz="1200" b="1" kern="0" dirty="0" err="1">
                <a:latin typeface="Helvetica" pitchFamily="2" charset="0"/>
              </a:rPr>
              <a:t>SleepFragmentation</a:t>
            </a:r>
            <a:r>
              <a:rPr lang="en-US" sz="1200" b="1" kern="0" dirty="0">
                <a:latin typeface="Helvetica" pitchFamily="2" charset="0"/>
              </a:rPr>
              <a:t>:  </a:t>
            </a:r>
          </a:p>
          <a:p>
            <a:pPr marL="0" indent="0">
              <a:buClr>
                <a:srgbClr val="FFFF00"/>
              </a:buClr>
              <a:buNone/>
            </a:pPr>
            <a:r>
              <a:rPr lang="en-US" sz="1200" kern="0" dirty="0">
                <a:latin typeface="Helvetica" pitchFamily="2" charset="0"/>
              </a:rPr>
              <a:t>Rats placed in Sleep Fragmentation chamber, Active/Sleep (Dark/Light), Sweep time 2 mins, Allows dozing but not deep (REM) sleep.</a:t>
            </a:r>
            <a:endParaRPr lang="en-US" sz="1200" dirty="0">
              <a:latin typeface="Helvetica" pitchFamily="2" charset="0"/>
            </a:endParaRPr>
          </a:p>
          <a:p>
            <a:pPr marL="0" indent="0">
              <a:buClr>
                <a:srgbClr val="FFFF00"/>
              </a:buClr>
              <a:buNone/>
            </a:pPr>
            <a:endParaRPr lang="en-US" sz="1200" dirty="0">
              <a:latin typeface="Helvetica" pitchFamily="2" charset="0"/>
            </a:endParaRPr>
          </a:p>
          <a:p>
            <a:pPr marL="0" indent="0">
              <a:buClr>
                <a:srgbClr val="FFFF00"/>
              </a:buClr>
              <a:buNone/>
            </a:pPr>
            <a:endParaRPr lang="en-US" sz="1200" kern="0" dirty="0">
              <a:latin typeface="Helvetica" pitchFamily="2" charset="0"/>
            </a:endParaRPr>
          </a:p>
          <a:p>
            <a:pPr marL="0" indent="0">
              <a:buClr>
                <a:srgbClr val="FFFF00"/>
              </a:buClr>
              <a:buNone/>
            </a:pPr>
            <a:endParaRPr lang="en-US" sz="1200" kern="0" dirty="0">
              <a:latin typeface="Helvetica" pitchFamily="2" charset="0"/>
            </a:endParaRPr>
          </a:p>
        </p:txBody>
      </p:sp>
      <p:sp>
        <p:nvSpPr>
          <p:cNvPr id="21" name="Rectangle 20">
            <a:extLst>
              <a:ext uri="{FF2B5EF4-FFF2-40B4-BE49-F238E27FC236}">
                <a16:creationId xmlns:a16="http://schemas.microsoft.com/office/drawing/2014/main" id="{0D9B4014-E3E7-1147-884C-72D571731FD4}"/>
              </a:ext>
            </a:extLst>
          </p:cNvPr>
          <p:cNvSpPr/>
          <p:nvPr/>
        </p:nvSpPr>
        <p:spPr>
          <a:xfrm>
            <a:off x="1435335" y="10360"/>
            <a:ext cx="9379810" cy="1077218"/>
          </a:xfrm>
          <a:prstGeom prst="rect">
            <a:avLst/>
          </a:prstGeom>
        </p:spPr>
        <p:txBody>
          <a:bodyPr wrap="square">
            <a:spAutoFit/>
          </a:bodyPr>
          <a:lstStyle/>
          <a:p>
            <a:pPr algn="ctr"/>
            <a:r>
              <a:rPr lang="en-US" sz="3200" dirty="0">
                <a:solidFill>
                  <a:schemeClr val="bg1"/>
                </a:solidFill>
                <a:effectLst/>
                <a:latin typeface="Calibri" panose="020F0502020204030204" pitchFamily="34" charset="0"/>
                <a:cs typeface="Calibri" panose="020F0502020204030204" pitchFamily="34" charset="0"/>
              </a:rPr>
              <a:t>Sleep fragmentation unmasking of latent ATSET deficits following neutron and Si radiation exposures</a:t>
            </a:r>
          </a:p>
        </p:txBody>
      </p:sp>
      <p:pic>
        <p:nvPicPr>
          <p:cNvPr id="26" name="Picture 2" descr="Image result for NASA logo">
            <a:extLst>
              <a:ext uri="{FF2B5EF4-FFF2-40B4-BE49-F238E27FC236}">
                <a16:creationId xmlns:a16="http://schemas.microsoft.com/office/drawing/2014/main" id="{2F03301A-57F4-254B-AE07-20CEF89CF5DF}"/>
              </a:ext>
            </a:extLst>
          </p:cNvPr>
          <p:cNvPicPr>
            <a:picLocks noChangeAspect="1" noChangeArrowheads="1"/>
          </p:cNvPicPr>
          <p:nvPr/>
        </p:nvPicPr>
        <p:blipFill rotWithShape="1">
          <a:blip r:embed="rId9" cstate="print">
            <a:extLst>
              <a:ext uri="{28A0092B-C50C-407E-A947-70E740481C1C}">
                <a14:useLocalDpi xmlns:a14="http://schemas.microsoft.com/office/drawing/2010/main"/>
              </a:ext>
            </a:extLst>
          </a:blip>
          <a:srcRect l="19365" r="20130"/>
          <a:stretch/>
        </p:blipFill>
        <p:spPr bwMode="auto">
          <a:xfrm>
            <a:off x="10815144" y="-52550"/>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6">
            <a:extLst>
              <a:ext uri="{FF2B5EF4-FFF2-40B4-BE49-F238E27FC236}">
                <a16:creationId xmlns:a16="http://schemas.microsoft.com/office/drawing/2014/main" id="{E9CF4548-DD5A-234E-864E-95841ACAD917}"/>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0" y="-62218"/>
            <a:ext cx="1148417" cy="1133428"/>
          </a:xfrm>
          <a:prstGeom prst="rect">
            <a:avLst/>
          </a:prstGeom>
        </p:spPr>
      </p:pic>
      <p:pic>
        <p:nvPicPr>
          <p:cNvPr id="29" name="Picture 28">
            <a:extLst>
              <a:ext uri="{FF2B5EF4-FFF2-40B4-BE49-F238E27FC236}">
                <a16:creationId xmlns:a16="http://schemas.microsoft.com/office/drawing/2014/main" id="{D01BC250-0C11-7D45-82CB-AEF66FF38F81}"/>
              </a:ext>
            </a:extLst>
          </p:cNvPr>
          <p:cNvPicPr>
            <a:picLocks noChangeAspect="1"/>
          </p:cNvPicPr>
          <p:nvPr/>
        </p:nvPicPr>
        <p:blipFill rotWithShape="1">
          <a:blip r:embed="rId11">
            <a:extLst>
              <a:ext uri="{28A0092B-C50C-407E-A947-70E740481C1C}">
                <a14:useLocalDpi xmlns:a14="http://schemas.microsoft.com/office/drawing/2010/main"/>
              </a:ext>
            </a:extLst>
          </a:blip>
          <a:srcRect/>
          <a:stretch/>
        </p:blipFill>
        <p:spPr>
          <a:xfrm>
            <a:off x="6201452" y="2625851"/>
            <a:ext cx="2779324" cy="1874704"/>
          </a:xfrm>
          <a:prstGeom prst="rect">
            <a:avLst/>
          </a:prstGeom>
        </p:spPr>
      </p:pic>
      <p:pic>
        <p:nvPicPr>
          <p:cNvPr id="30" name="Picture 29">
            <a:extLst>
              <a:ext uri="{FF2B5EF4-FFF2-40B4-BE49-F238E27FC236}">
                <a16:creationId xmlns:a16="http://schemas.microsoft.com/office/drawing/2014/main" id="{5F116275-2F53-B24B-AC30-163D59D13D23}"/>
              </a:ext>
            </a:extLst>
          </p:cNvPr>
          <p:cNvPicPr>
            <a:picLocks noChangeAspect="1"/>
          </p:cNvPicPr>
          <p:nvPr/>
        </p:nvPicPr>
        <p:blipFill rotWithShape="1">
          <a:blip r:embed="rId12">
            <a:extLst>
              <a:ext uri="{28A0092B-C50C-407E-A947-70E740481C1C}">
                <a14:useLocalDpi xmlns:a14="http://schemas.microsoft.com/office/drawing/2010/main"/>
              </a:ext>
            </a:extLst>
          </a:blip>
          <a:srcRect/>
          <a:stretch/>
        </p:blipFill>
        <p:spPr>
          <a:xfrm>
            <a:off x="9177146" y="2728075"/>
            <a:ext cx="2779324" cy="1827079"/>
          </a:xfrm>
          <a:prstGeom prst="rect">
            <a:avLst/>
          </a:prstGeom>
          <a:noFill/>
        </p:spPr>
      </p:pic>
      <p:pic>
        <p:nvPicPr>
          <p:cNvPr id="32" name="Picture 31">
            <a:extLst>
              <a:ext uri="{FF2B5EF4-FFF2-40B4-BE49-F238E27FC236}">
                <a16:creationId xmlns:a16="http://schemas.microsoft.com/office/drawing/2014/main" id="{B59FAA3D-42B9-954E-8FA8-3AA3C7CF26A9}"/>
              </a:ext>
            </a:extLst>
          </p:cNvPr>
          <p:cNvPicPr>
            <a:picLocks noChangeAspect="1"/>
          </p:cNvPicPr>
          <p:nvPr/>
        </p:nvPicPr>
        <p:blipFill rotWithShape="1">
          <a:blip r:embed="rId13">
            <a:extLst>
              <a:ext uri="{28A0092B-C50C-407E-A947-70E740481C1C}">
                <a14:useLocalDpi xmlns:a14="http://schemas.microsoft.com/office/drawing/2010/main"/>
              </a:ext>
            </a:extLst>
          </a:blip>
          <a:srcRect/>
          <a:stretch/>
        </p:blipFill>
        <p:spPr>
          <a:xfrm>
            <a:off x="617279" y="2417378"/>
            <a:ext cx="2317628" cy="1824079"/>
          </a:xfrm>
          <a:prstGeom prst="rect">
            <a:avLst/>
          </a:prstGeom>
        </p:spPr>
      </p:pic>
      <p:sp>
        <p:nvSpPr>
          <p:cNvPr id="34" name="Rectangle 33">
            <a:extLst>
              <a:ext uri="{FF2B5EF4-FFF2-40B4-BE49-F238E27FC236}">
                <a16:creationId xmlns:a16="http://schemas.microsoft.com/office/drawing/2014/main" id="{18FB31EC-D2B8-044B-80B6-AB98A7DD1CE9}"/>
              </a:ext>
            </a:extLst>
          </p:cNvPr>
          <p:cNvSpPr/>
          <p:nvPr/>
        </p:nvSpPr>
        <p:spPr>
          <a:xfrm>
            <a:off x="3634811" y="5518844"/>
            <a:ext cx="2618652" cy="1015663"/>
          </a:xfrm>
          <a:prstGeom prst="rect">
            <a:avLst/>
          </a:prstGeom>
          <a:solidFill>
            <a:srgbClr val="FFFF00"/>
          </a:solidFill>
        </p:spPr>
        <p:txBody>
          <a:bodyPr wrap="square">
            <a:spAutoFit/>
          </a:bodyPr>
          <a:lstStyle/>
          <a:p>
            <a:pPr>
              <a:buClr>
                <a:srgbClr val="FFFF00"/>
              </a:buClr>
            </a:pPr>
            <a:r>
              <a:rPr lang="en-US" sz="1200" b="1" kern="0" dirty="0">
                <a:latin typeface="Helvetica" pitchFamily="2" charset="0"/>
              </a:rPr>
              <a:t>Si Radiation: </a:t>
            </a:r>
          </a:p>
          <a:p>
            <a:pPr>
              <a:buClr>
                <a:srgbClr val="FFFF00"/>
              </a:buClr>
            </a:pPr>
            <a:r>
              <a:rPr lang="en-US" sz="1200" b="1" kern="0" dirty="0">
                <a:latin typeface="Helvetica" pitchFamily="2" charset="0"/>
              </a:rPr>
              <a:t>W</a:t>
            </a:r>
            <a:r>
              <a:rPr lang="en-US" sz="1200" dirty="0">
                <a:latin typeface="Helvetica" pitchFamily="2" charset="0"/>
              </a:rPr>
              <a:t>hole-body irradiation with 600 MeV/n Si ions at the NASA Space Radiation Laboratory. Sham (n = 14); Si irradiation 5 </a:t>
            </a:r>
            <a:r>
              <a:rPr lang="en-US" sz="1200" dirty="0" err="1">
                <a:latin typeface="Helvetica" pitchFamily="2" charset="0"/>
              </a:rPr>
              <a:t>cGy</a:t>
            </a:r>
            <a:r>
              <a:rPr lang="en-US" sz="1200" dirty="0">
                <a:latin typeface="Helvetica" pitchFamily="2" charset="0"/>
              </a:rPr>
              <a:t> (n = 11)</a:t>
            </a:r>
          </a:p>
        </p:txBody>
      </p:sp>
      <p:sp>
        <p:nvSpPr>
          <p:cNvPr id="35" name="Rectangle 34">
            <a:extLst>
              <a:ext uri="{FF2B5EF4-FFF2-40B4-BE49-F238E27FC236}">
                <a16:creationId xmlns:a16="http://schemas.microsoft.com/office/drawing/2014/main" id="{999494AA-A1FE-5643-A9E2-FE3CC7911464}"/>
              </a:ext>
            </a:extLst>
          </p:cNvPr>
          <p:cNvSpPr/>
          <p:nvPr/>
        </p:nvSpPr>
        <p:spPr>
          <a:xfrm>
            <a:off x="6431827" y="5518844"/>
            <a:ext cx="2904728" cy="1200329"/>
          </a:xfrm>
          <a:prstGeom prst="rect">
            <a:avLst/>
          </a:prstGeom>
          <a:solidFill>
            <a:srgbClr val="FFFF00"/>
          </a:solidFill>
        </p:spPr>
        <p:txBody>
          <a:bodyPr wrap="square">
            <a:spAutoFit/>
          </a:bodyPr>
          <a:lstStyle/>
          <a:p>
            <a:r>
              <a:rPr lang="en-US" sz="1200" b="1" dirty="0">
                <a:latin typeface="Helvetica" pitchFamily="2" charset="0"/>
              </a:rPr>
              <a:t>Neutron radiation: </a:t>
            </a:r>
          </a:p>
          <a:p>
            <a:r>
              <a:rPr lang="en-US" sz="1200" dirty="0">
                <a:latin typeface="Helvetica" pitchFamily="2" charset="0"/>
              </a:rPr>
              <a:t>Radiation spectrum and dosimetry (</a:t>
            </a:r>
            <a:r>
              <a:rPr lang="en-US" sz="1200" dirty="0" err="1">
                <a:latin typeface="Helvetica" pitchFamily="2" charset="0"/>
              </a:rPr>
              <a:t>Borak</a:t>
            </a:r>
            <a:r>
              <a:rPr lang="en-US" sz="1200" dirty="0">
                <a:latin typeface="Helvetica" pitchFamily="2" charset="0"/>
              </a:rPr>
              <a:t> et al. 2019). The rats were exposed to neutrons for 15.9–18.3 h/day (accounting for the decay of the source; N.30),</a:t>
            </a:r>
          </a:p>
        </p:txBody>
      </p:sp>
      <p:pic>
        <p:nvPicPr>
          <p:cNvPr id="37" name="Picture 36">
            <a:extLst>
              <a:ext uri="{FF2B5EF4-FFF2-40B4-BE49-F238E27FC236}">
                <a16:creationId xmlns:a16="http://schemas.microsoft.com/office/drawing/2014/main" id="{0A69B349-CBC1-494F-933C-BBBF021F29F7}"/>
              </a:ext>
            </a:extLst>
          </p:cNvPr>
          <p:cNvPicPr>
            <a:picLocks noChangeAspect="1"/>
          </p:cNvPicPr>
          <p:nvPr/>
        </p:nvPicPr>
        <p:blipFill>
          <a:blip r:embed="rId14"/>
          <a:stretch>
            <a:fillRect/>
          </a:stretch>
        </p:blipFill>
        <p:spPr>
          <a:xfrm>
            <a:off x="9273315" y="2189720"/>
            <a:ext cx="2692400" cy="457200"/>
          </a:xfrm>
          <a:prstGeom prst="rect">
            <a:avLst/>
          </a:prstGeom>
        </p:spPr>
      </p:pic>
      <p:pic>
        <p:nvPicPr>
          <p:cNvPr id="39" name="Picture 38">
            <a:extLst>
              <a:ext uri="{FF2B5EF4-FFF2-40B4-BE49-F238E27FC236}">
                <a16:creationId xmlns:a16="http://schemas.microsoft.com/office/drawing/2014/main" id="{E42F0C4F-A3DD-6B4D-844F-09811BAF6D4D}"/>
              </a:ext>
            </a:extLst>
          </p:cNvPr>
          <p:cNvPicPr>
            <a:picLocks noChangeAspect="1"/>
          </p:cNvPicPr>
          <p:nvPr/>
        </p:nvPicPr>
        <p:blipFill rotWithShape="1">
          <a:blip r:embed="rId15">
            <a:extLst>
              <a:ext uri="{28A0092B-C50C-407E-A947-70E740481C1C}">
                <a14:useLocalDpi xmlns:a14="http://schemas.microsoft.com/office/drawing/2010/main"/>
              </a:ext>
            </a:extLst>
          </a:blip>
          <a:srcRect/>
          <a:stretch/>
        </p:blipFill>
        <p:spPr>
          <a:xfrm>
            <a:off x="20693" y="1982785"/>
            <a:ext cx="1784174" cy="643066"/>
          </a:xfrm>
          <a:prstGeom prst="rect">
            <a:avLst/>
          </a:prstGeom>
        </p:spPr>
      </p:pic>
      <p:sp>
        <p:nvSpPr>
          <p:cNvPr id="3" name="TextBox 2">
            <a:extLst>
              <a:ext uri="{FF2B5EF4-FFF2-40B4-BE49-F238E27FC236}">
                <a16:creationId xmlns:a16="http://schemas.microsoft.com/office/drawing/2014/main" id="{AA3FC644-B3EC-064C-B9A0-F89082C78C65}"/>
              </a:ext>
            </a:extLst>
          </p:cNvPr>
          <p:cNvSpPr txBox="1"/>
          <p:nvPr/>
        </p:nvSpPr>
        <p:spPr>
          <a:xfrm>
            <a:off x="4993872" y="4413620"/>
            <a:ext cx="2468946" cy="861774"/>
          </a:xfrm>
          <a:prstGeom prst="rect">
            <a:avLst/>
          </a:prstGeom>
          <a:solidFill>
            <a:schemeClr val="bg1"/>
          </a:solidFill>
          <a:ln>
            <a:solidFill>
              <a:schemeClr val="tx1"/>
            </a:solidFill>
          </a:ln>
        </p:spPr>
        <p:txBody>
          <a:bodyPr wrap="none" rtlCol="0">
            <a:spAutoFit/>
          </a:bodyPr>
          <a:lstStyle/>
          <a:p>
            <a:r>
              <a:rPr lang="en-US" sz="1000" dirty="0">
                <a:latin typeface="Helvetica" pitchFamily="2" charset="0"/>
              </a:rPr>
              <a:t>ATSET – attentional set-shifting</a:t>
            </a:r>
          </a:p>
          <a:p>
            <a:r>
              <a:rPr lang="en-US" sz="1000" dirty="0">
                <a:latin typeface="Helvetica" pitchFamily="2" charset="0"/>
              </a:rPr>
              <a:t>ATRC –  attempts to reach criteria</a:t>
            </a:r>
          </a:p>
          <a:p>
            <a:r>
              <a:rPr lang="en-US" sz="1000" dirty="0">
                <a:latin typeface="Helvetica" pitchFamily="2" charset="0"/>
              </a:rPr>
              <a:t>SR –  space radiation</a:t>
            </a:r>
          </a:p>
          <a:p>
            <a:r>
              <a:rPr lang="en-US" sz="1000" dirty="0">
                <a:latin typeface="Helvetica" pitchFamily="2" charset="0"/>
              </a:rPr>
              <a:t>EVMS – Eastern Virginia Medical school</a:t>
            </a:r>
          </a:p>
          <a:p>
            <a:r>
              <a:rPr lang="en-US" sz="1000" dirty="0">
                <a:latin typeface="Helvetica" pitchFamily="2" charset="0"/>
              </a:rPr>
              <a:t>BNL –  Brookhaven National Laboratory</a:t>
            </a:r>
          </a:p>
        </p:txBody>
      </p:sp>
      <p:sp>
        <p:nvSpPr>
          <p:cNvPr id="6" name="Rectangle 5">
            <a:extLst>
              <a:ext uri="{FF2B5EF4-FFF2-40B4-BE49-F238E27FC236}">
                <a16:creationId xmlns:a16="http://schemas.microsoft.com/office/drawing/2014/main" id="{2334A3CA-847C-094C-961A-5C478B3AFB94}"/>
              </a:ext>
            </a:extLst>
          </p:cNvPr>
          <p:cNvSpPr/>
          <p:nvPr/>
        </p:nvSpPr>
        <p:spPr>
          <a:xfrm>
            <a:off x="9204716" y="4710078"/>
            <a:ext cx="1747533" cy="553998"/>
          </a:xfrm>
          <a:prstGeom prst="rect">
            <a:avLst/>
          </a:prstGeom>
          <a:solidFill>
            <a:schemeClr val="bg1"/>
          </a:solidFill>
        </p:spPr>
        <p:txBody>
          <a:bodyPr wrap="square">
            <a:spAutoFit/>
          </a:bodyPr>
          <a:lstStyle/>
          <a:p>
            <a:r>
              <a:rPr lang="en-US" sz="1000" dirty="0"/>
              <a:t>Sleep Fragmentation Chamber (Lafayette Instrument Co., Lafayette, IN)</a:t>
            </a:r>
            <a:endParaRPr lang="en-US" sz="1000" dirty="0">
              <a:effectLst/>
            </a:endParaRPr>
          </a:p>
        </p:txBody>
      </p:sp>
      <p:sp>
        <p:nvSpPr>
          <p:cNvPr id="10" name="Rectangle 9">
            <a:extLst>
              <a:ext uri="{FF2B5EF4-FFF2-40B4-BE49-F238E27FC236}">
                <a16:creationId xmlns:a16="http://schemas.microsoft.com/office/drawing/2014/main" id="{34D5BB35-1631-D440-B2E7-70A8D2A019B6}"/>
              </a:ext>
            </a:extLst>
          </p:cNvPr>
          <p:cNvSpPr/>
          <p:nvPr/>
        </p:nvSpPr>
        <p:spPr>
          <a:xfrm>
            <a:off x="1966903" y="4256408"/>
            <a:ext cx="2608406" cy="1169551"/>
          </a:xfrm>
          <a:prstGeom prst="rect">
            <a:avLst/>
          </a:prstGeom>
          <a:ln>
            <a:solidFill>
              <a:schemeClr val="tx1"/>
            </a:solidFill>
          </a:ln>
        </p:spPr>
        <p:txBody>
          <a:bodyPr wrap="none">
            <a:spAutoFit/>
          </a:bodyPr>
          <a:lstStyle/>
          <a:p>
            <a:r>
              <a:rPr lang="en-US" sz="1000" dirty="0">
                <a:solidFill>
                  <a:srgbClr val="000000"/>
                </a:solidFill>
                <a:latin typeface="Helvetica" pitchFamily="2" charset="0"/>
              </a:rPr>
              <a:t>SD – Simple Discrimination</a:t>
            </a:r>
            <a:endParaRPr lang="en-US" sz="1000" dirty="0">
              <a:latin typeface="Helvetica" pitchFamily="2" charset="0"/>
            </a:endParaRPr>
          </a:p>
          <a:p>
            <a:r>
              <a:rPr lang="en-US" sz="1000" dirty="0">
                <a:latin typeface="Helvetica" pitchFamily="2" charset="0"/>
              </a:rPr>
              <a:t>CD </a:t>
            </a:r>
            <a:r>
              <a:rPr lang="en-US" sz="1000" dirty="0">
                <a:solidFill>
                  <a:srgbClr val="000000"/>
                </a:solidFill>
                <a:latin typeface="Helvetica" pitchFamily="2" charset="0"/>
              </a:rPr>
              <a:t>– </a:t>
            </a:r>
            <a:r>
              <a:rPr lang="en-US" sz="1000" dirty="0">
                <a:latin typeface="Helvetica" pitchFamily="2" charset="0"/>
              </a:rPr>
              <a:t>Compound Discrimination</a:t>
            </a:r>
          </a:p>
          <a:p>
            <a:r>
              <a:rPr lang="en-US" sz="1000" dirty="0">
                <a:solidFill>
                  <a:srgbClr val="000000"/>
                </a:solidFill>
                <a:latin typeface="Helvetica" pitchFamily="2" charset="0"/>
              </a:rPr>
              <a:t>CDR – Compound Discrimination Reversal</a:t>
            </a:r>
            <a:endParaRPr lang="en-US" sz="1000" dirty="0">
              <a:latin typeface="Helvetica" pitchFamily="2" charset="0"/>
            </a:endParaRPr>
          </a:p>
          <a:p>
            <a:r>
              <a:rPr lang="en-US" sz="1000" dirty="0">
                <a:solidFill>
                  <a:srgbClr val="000000"/>
                </a:solidFill>
                <a:latin typeface="Helvetica" pitchFamily="2" charset="0"/>
              </a:rPr>
              <a:t>IDS – Intra Dimensional Shift</a:t>
            </a:r>
          </a:p>
          <a:p>
            <a:r>
              <a:rPr lang="en-US" sz="1000" dirty="0">
                <a:solidFill>
                  <a:srgbClr val="000000"/>
                </a:solidFill>
                <a:latin typeface="Helvetica" pitchFamily="2" charset="0"/>
              </a:rPr>
              <a:t>IDR – Intra Dimension Reversal</a:t>
            </a:r>
          </a:p>
          <a:p>
            <a:r>
              <a:rPr lang="en-US" sz="1000" dirty="0">
                <a:solidFill>
                  <a:srgbClr val="000000"/>
                </a:solidFill>
                <a:latin typeface="Helvetica" pitchFamily="2" charset="0"/>
              </a:rPr>
              <a:t>EDS – Extra Dimensional Shift</a:t>
            </a:r>
          </a:p>
          <a:p>
            <a:r>
              <a:rPr lang="en-US" sz="1000" dirty="0">
                <a:solidFill>
                  <a:srgbClr val="000000"/>
                </a:solidFill>
                <a:latin typeface="Helvetica" pitchFamily="2" charset="0"/>
              </a:rPr>
              <a:t>EDR – Extra Dimensional Reversal</a:t>
            </a:r>
            <a:endParaRPr lang="en-US" sz="1000" dirty="0">
              <a:latin typeface="Helvetica" pitchFamily="2" charset="0"/>
            </a:endParaRPr>
          </a:p>
        </p:txBody>
      </p:sp>
      <p:sp>
        <p:nvSpPr>
          <p:cNvPr id="11" name="Rectangle 10">
            <a:extLst>
              <a:ext uri="{FF2B5EF4-FFF2-40B4-BE49-F238E27FC236}">
                <a16:creationId xmlns:a16="http://schemas.microsoft.com/office/drawing/2014/main" id="{ABF0B10D-5F20-2444-A6DA-384040A82594}"/>
              </a:ext>
            </a:extLst>
          </p:cNvPr>
          <p:cNvSpPr/>
          <p:nvPr/>
        </p:nvSpPr>
        <p:spPr>
          <a:xfrm>
            <a:off x="9204716" y="4500555"/>
            <a:ext cx="2745583" cy="919111"/>
          </a:xfrm>
          <a:prstGeom prst="rect">
            <a:avLst/>
          </a:prstGeom>
          <a:noFill/>
          <a:ln>
            <a:solidFill>
              <a:schemeClr val="tx1">
                <a:lumMod val="95000"/>
                <a:lumOff val="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52326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69A80-D1AC-4F48-8A10-9C44B12F2CCA}"/>
              </a:ext>
            </a:extLst>
          </p:cNvPr>
          <p:cNvSpPr>
            <a:spLocks noGrp="1"/>
          </p:cNvSpPr>
          <p:nvPr>
            <p:ph type="title"/>
          </p:nvPr>
        </p:nvSpPr>
        <p:spPr/>
        <p:txBody>
          <a:bodyPr/>
          <a:lstStyle/>
          <a:p>
            <a:pPr algn="ctr"/>
            <a:r>
              <a:rPr lang="en-US" dirty="0"/>
              <a:t>Synergistic Effects?</a:t>
            </a:r>
          </a:p>
        </p:txBody>
      </p:sp>
      <p:pic>
        <p:nvPicPr>
          <p:cNvPr id="7" name="Content Placeholder 6">
            <a:extLst>
              <a:ext uri="{FF2B5EF4-FFF2-40B4-BE49-F238E27FC236}">
                <a16:creationId xmlns:a16="http://schemas.microsoft.com/office/drawing/2014/main" id="{876E0B38-E1C8-6948-8BF7-EAD1DD29F226}"/>
              </a:ext>
            </a:extLst>
          </p:cNvPr>
          <p:cNvPicPr>
            <a:picLocks noGrp="1" noChangeAspect="1"/>
          </p:cNvPicPr>
          <p:nvPr>
            <p:ph idx="1"/>
          </p:nvPr>
        </p:nvPicPr>
        <p:blipFill rotWithShape="1">
          <a:blip r:embed="rId3">
            <a:extLst>
              <a:ext uri="{28A0092B-C50C-407E-A947-70E740481C1C}">
                <a14:useLocalDpi xmlns:a14="http://schemas.microsoft.com/office/drawing/2010/main"/>
              </a:ext>
            </a:extLst>
          </a:blip>
          <a:srcRect/>
          <a:stretch/>
        </p:blipFill>
        <p:spPr>
          <a:xfrm>
            <a:off x="9870283" y="2117473"/>
            <a:ext cx="2280213" cy="3831220"/>
          </a:xfrm>
          <a:prstGeom prst="rect">
            <a:avLst/>
          </a:prstGeom>
        </p:spPr>
      </p:pic>
      <p:sp>
        <p:nvSpPr>
          <p:cNvPr id="5" name="Slide Number Placeholder 4">
            <a:extLst>
              <a:ext uri="{FF2B5EF4-FFF2-40B4-BE49-F238E27FC236}">
                <a16:creationId xmlns:a16="http://schemas.microsoft.com/office/drawing/2014/main" id="{0507848C-C9A0-AB43-A582-39CA1BCF74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F8B485-250A-4814-B6F8-61D6EAFC1AA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1326BB13-0B8D-C542-87A5-FD4F9ADBE730}"/>
              </a:ext>
            </a:extLst>
          </p:cNvPr>
          <p:cNvGrpSpPr/>
          <p:nvPr/>
        </p:nvGrpSpPr>
        <p:grpSpPr>
          <a:xfrm>
            <a:off x="8088757" y="2043691"/>
            <a:ext cx="3974585" cy="3958150"/>
            <a:chOff x="8021025" y="2043691"/>
            <a:chExt cx="3974585" cy="3958150"/>
          </a:xfrm>
        </p:grpSpPr>
        <p:pic>
          <p:nvPicPr>
            <p:cNvPr id="8" name="Picture 7">
              <a:extLst>
                <a:ext uri="{FF2B5EF4-FFF2-40B4-BE49-F238E27FC236}">
                  <a16:creationId xmlns:a16="http://schemas.microsoft.com/office/drawing/2014/main" id="{AC4C5CC0-2058-3245-82AE-CA8344DAD273}"/>
                </a:ext>
              </a:extLst>
            </p:cNvPr>
            <p:cNvPicPr>
              <a:picLocks noChangeAspect="1"/>
            </p:cNvPicPr>
            <p:nvPr/>
          </p:nvPicPr>
          <p:blipFill>
            <a:blip r:embed="rId4"/>
            <a:stretch>
              <a:fillRect/>
            </a:stretch>
          </p:blipFill>
          <p:spPr>
            <a:xfrm>
              <a:off x="8021025" y="2043691"/>
              <a:ext cx="1869199" cy="2494344"/>
            </a:xfrm>
            <a:prstGeom prst="rect">
              <a:avLst/>
            </a:prstGeom>
          </p:spPr>
        </p:pic>
        <p:sp>
          <p:nvSpPr>
            <p:cNvPr id="9" name="TextBox 8">
              <a:extLst>
                <a:ext uri="{FF2B5EF4-FFF2-40B4-BE49-F238E27FC236}">
                  <a16:creationId xmlns:a16="http://schemas.microsoft.com/office/drawing/2014/main" id="{2B5A510A-7DDD-F843-9407-FCD2CD42BCDB}"/>
                </a:ext>
              </a:extLst>
            </p:cNvPr>
            <p:cNvSpPr txBox="1"/>
            <p:nvPr/>
          </p:nvSpPr>
          <p:spPr>
            <a:xfrm>
              <a:off x="8021025" y="4647624"/>
              <a:ext cx="3974585" cy="1354217"/>
            </a:xfrm>
            <a:prstGeom prst="rect">
              <a:avLst/>
            </a:prstGeom>
            <a:solidFill>
              <a:srgbClr val="FFFF00"/>
            </a:solidFill>
          </p:spPr>
          <p:txBody>
            <a:bodyPr wrap="square"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anose="020B0604020202020204" pitchFamily="34" charset="0"/>
                  <a:ea typeface="+mn-ea"/>
                  <a:cs typeface="Helvetica" panose="020B0604020202020204" pitchFamily="34" charset="0"/>
                </a:rPr>
                <a:t>Paracelsus: biological effects of toxicant amplified when individual is weakened by additional, unfavorable factors</a:t>
              </a:r>
            </a:p>
          </p:txBody>
        </p:sp>
      </p:grpSp>
      <p:sp>
        <p:nvSpPr>
          <p:cNvPr id="10" name="TextBox 9">
            <a:extLst>
              <a:ext uri="{FF2B5EF4-FFF2-40B4-BE49-F238E27FC236}">
                <a16:creationId xmlns:a16="http://schemas.microsoft.com/office/drawing/2014/main" id="{0DF7BBD7-F998-F247-803B-6A3EB1AB0335}"/>
              </a:ext>
            </a:extLst>
          </p:cNvPr>
          <p:cNvSpPr txBox="1"/>
          <p:nvPr/>
        </p:nvSpPr>
        <p:spPr>
          <a:xfrm>
            <a:off x="128638" y="1257307"/>
            <a:ext cx="7872966" cy="541686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Helvetica" pitchFamily="2" charset="0"/>
                <a:ea typeface="+mn-ea"/>
                <a:cs typeface="+mn-cs"/>
              </a:rPr>
              <a:t>Null-hypothesis</a:t>
            </a:r>
            <a:r>
              <a:rPr kumimoji="0" lang="en-US" sz="1800" b="0" i="0" u="none" strike="noStrike" kern="1200" cap="none" spc="0" normalizeH="0" baseline="0" noProof="0" dirty="0">
                <a:ln>
                  <a:noFill/>
                </a:ln>
                <a:solidFill>
                  <a:srgbClr val="0000FF"/>
                </a:solidFill>
                <a:effectLst/>
                <a:uLnTx/>
                <a:uFillTx/>
                <a:latin typeface="Helvetica" pitchFamily="2" charset="0"/>
                <a:ea typeface="+mn-ea"/>
                <a:cs typeface="+mn-cs"/>
              </a:rPr>
              <a:t> -  Risks are non-interacting and do not</a:t>
            </a:r>
            <a:r>
              <a:rPr kumimoji="0" lang="en-US" sz="1800" b="0" i="0" u="none" strike="noStrike" kern="1200" cap="none" spc="0" normalizeH="0" baseline="0" noProof="0" dirty="0">
                <a:ln>
                  <a:noFill/>
                </a:ln>
                <a:solidFill>
                  <a:srgbClr val="1400FF"/>
                </a:solidFill>
                <a:effectLst/>
                <a:uLnTx/>
                <a:uFillTx/>
                <a:latin typeface="Helvetica" pitchFamily="2" charset="0"/>
                <a:ea typeface="+mn-ea"/>
                <a:cs typeface="+mn-cs"/>
              </a:rPr>
              <a:t> act disproportionately on different receptors</a:t>
            </a:r>
            <a:r>
              <a:rPr kumimoji="0" lang="en-US" sz="1800" b="0" i="0" u="none" kern="1200" cap="none" spc="0" normalizeH="0" baseline="0" noProof="0" dirty="0">
                <a:ln>
                  <a:noFill/>
                </a:ln>
                <a:solidFill>
                  <a:srgbClr val="1400FF"/>
                </a:solidFill>
                <a:effectLst/>
                <a:uLnTx/>
                <a:uFillTx/>
                <a:latin typeface="Helvetica" pitchFamily="2" charset="0"/>
                <a:ea typeface="+mn-ea"/>
                <a:cs typeface="+mn-cs"/>
              </a:rPr>
              <a:t>, and risk</a:t>
            </a:r>
            <a:r>
              <a:rPr kumimoji="0" lang="en-US" sz="1800" b="0" i="0" u="none" kern="1200" cap="none" spc="0" normalizeH="0" noProof="0" dirty="0">
                <a:ln>
                  <a:noFill/>
                </a:ln>
                <a:solidFill>
                  <a:srgbClr val="1400FF"/>
                </a:solidFill>
                <a:effectLst/>
                <a:uLnTx/>
                <a:uFillTx/>
                <a:latin typeface="Helvetica" pitchFamily="2" charset="0"/>
                <a:ea typeface="+mn-ea"/>
                <a:cs typeface="+mn-cs"/>
              </a:rPr>
              <a:t> </a:t>
            </a:r>
            <a:r>
              <a:rPr kumimoji="0" lang="en-US" sz="1800" b="0" i="0" u="none" strike="noStrike" kern="1200" cap="none" spc="0" normalizeH="0" baseline="0" noProof="0" dirty="0">
                <a:ln>
                  <a:noFill/>
                </a:ln>
                <a:solidFill>
                  <a:srgbClr val="1400FF"/>
                </a:solidFill>
                <a:effectLst/>
                <a:uLnTx/>
                <a:uFillTx/>
                <a:latin typeface="Helvetica" pitchFamily="2" charset="0"/>
                <a:ea typeface="+mn-ea"/>
                <a:cs typeface="+mn-cs"/>
              </a:rPr>
              <a:t>can be predicted based on response to single hazard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1400FF"/>
              </a:solidFill>
              <a:effectLst/>
              <a:uLnTx/>
              <a:uFillTx/>
              <a:latin typeface="Helvetica" pitchFamily="2" charset="0"/>
              <a:ea typeface="+mn-ea"/>
              <a:cs typeface="+mn-cs"/>
            </a:endParaRPr>
          </a:p>
          <a:p>
            <a:pPr marL="236538" marR="0" lvl="0" indent="-236538"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1. </a:t>
            </a: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Each crewmember has a certain capacity to tolerate all </a:t>
            </a:r>
            <a:r>
              <a:rPr kumimoji="0" lang="en-US" sz="2000" b="0" i="0" u="none" strike="noStrike" kern="1200" cap="none" spc="0" normalizeH="0" baseline="0" noProof="0" dirty="0">
                <a:ln>
                  <a:noFill/>
                </a:ln>
                <a:effectLst/>
                <a:uLnTx/>
                <a:uFillTx/>
                <a:latin typeface="Helvetica" pitchFamily="2" charset="0"/>
                <a:ea typeface="+mn-ea"/>
                <a:cs typeface="+mn-cs"/>
              </a:rPr>
              <a:t>3</a:t>
            </a:r>
            <a:r>
              <a:rPr kumimoji="0" lang="en-US" sz="2000" b="0" i="0" u="none" strike="noStrike" kern="1200" cap="none" spc="0" normalizeH="0" baseline="0" noProof="0" dirty="0">
                <a:ln>
                  <a:noFill/>
                </a:ln>
                <a:solidFill>
                  <a:srgbClr val="FF0000"/>
                </a:solidFill>
                <a:effectLst/>
                <a:uLnTx/>
                <a:uFillTx/>
                <a:latin typeface="Helvetica" pitchFamily="2" charset="0"/>
                <a:ea typeface="+mn-ea"/>
                <a:cs typeface="+mn-cs"/>
              </a:rPr>
              <a:t> </a:t>
            </a: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individual stressors</a:t>
            </a:r>
          </a:p>
          <a:p>
            <a:pPr marL="236538" marR="0" lvl="0" indent="-236538"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36538" marR="0" lvl="0" indent="-236538"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2. Additivity: one risk could be substituted for another (same mechanism of action)</a:t>
            </a:r>
          </a:p>
          <a:p>
            <a:pPr marL="236538" marR="0" lvl="0" indent="-236538"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236538" marR="0" lvl="0" indent="-236538"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3. Independence: different mechanisms of action, leading to addition of individual responses (i.e., specific-stress response relationships)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Helvetica" pitchFamily="2" charset="0"/>
                <a:ea typeface="+mn-ea"/>
                <a:cs typeface="+mn-cs"/>
              </a:rPr>
              <a:t>4. Challenge:</a:t>
            </a: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a:t>
            </a:r>
          </a:p>
          <a:p>
            <a:pPr marL="525463" marR="0" lvl="0" indent="-525463"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Helvetica" pitchFamily="2" charset="0"/>
                <a:ea typeface="+mn-ea"/>
                <a:cs typeface="+mn-cs"/>
              </a:rPr>
              <a:t>     a. </a:t>
            </a:r>
            <a:r>
              <a:rPr kumimoji="0" lang="en-US" b="0" i="0" u="none" strike="noStrike" kern="1200" cap="none" spc="0" normalizeH="0" baseline="0" noProof="0" dirty="0">
                <a:ln>
                  <a:noFill/>
                </a:ln>
                <a:solidFill>
                  <a:prstClr val="black"/>
                </a:solidFill>
                <a:effectLst/>
                <a:uLnTx/>
                <a:uFillTx/>
                <a:latin typeface="Helvetica" pitchFamily="2" charset="0"/>
                <a:ea typeface="+mn-ea"/>
                <a:cs typeface="+mn-cs"/>
              </a:rPr>
              <a:t>Quantitatively predicting the combined effects of the risks</a:t>
            </a:r>
          </a:p>
          <a:p>
            <a:pPr marL="525463" marR="0" lvl="0" indent="-525463"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Helvetica" pitchFamily="2" charset="0"/>
                <a:ea typeface="+mn-ea"/>
                <a:cs typeface="+mn-cs"/>
              </a:rPr>
              <a:t>      b. Characterize and categorize stressors according to domain of action</a:t>
            </a:r>
          </a:p>
          <a:p>
            <a:pPr marL="525463" marR="0" lvl="0" indent="-525463"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Helvetica" pitchFamily="2" charset="0"/>
                <a:ea typeface="+mn-ea"/>
                <a:cs typeface="+mn-cs"/>
              </a:rPr>
              <a:t>      c. Observed combination response and theoretical expectation</a:t>
            </a:r>
          </a:p>
        </p:txBody>
      </p:sp>
      <p:sp>
        <p:nvSpPr>
          <p:cNvPr id="6" name="Rectangle 5"/>
          <p:cNvSpPr/>
          <p:nvPr/>
        </p:nvSpPr>
        <p:spPr>
          <a:xfrm>
            <a:off x="10456833" y="6033980"/>
            <a:ext cx="1606530" cy="307777"/>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Helvetica" panose="020B0604020202020204" pitchFamily="34" charset="0"/>
                <a:ea typeface="+mn-ea"/>
                <a:cs typeface="+mn-cs"/>
              </a:rPr>
              <a:t>Liess</a:t>
            </a:r>
            <a:r>
              <a:rPr kumimoji="0" lang="en-US" sz="1400" b="0" i="0" u="none" strike="noStrike" kern="1200" cap="none" spc="0" normalizeH="0" baseline="0" noProof="0" dirty="0">
                <a:ln>
                  <a:noFill/>
                </a:ln>
                <a:solidFill>
                  <a:srgbClr val="000000"/>
                </a:solidFill>
                <a:effectLst/>
                <a:uLnTx/>
                <a:uFillTx/>
                <a:latin typeface="Helvetica" panose="020B0604020202020204" pitchFamily="34" charset="0"/>
                <a:ea typeface="+mn-ea"/>
                <a:cs typeface="+mn-cs"/>
              </a:rPr>
              <a:t> et al. (2016)</a:t>
            </a:r>
          </a:p>
        </p:txBody>
      </p:sp>
      <p:pic>
        <p:nvPicPr>
          <p:cNvPr id="13" name="Picture 2" descr="Image result for NASA logo">
            <a:extLst>
              <a:ext uri="{FF2B5EF4-FFF2-40B4-BE49-F238E27FC236}">
                <a16:creationId xmlns:a16="http://schemas.microsoft.com/office/drawing/2014/main" id="{2370C998-8859-4841-AD2C-0741C9725C3D}"/>
              </a:ext>
            </a:extLst>
          </p:cNvPr>
          <p:cNvPicPr>
            <a:picLocks noChangeAspect="1" noChangeArrowheads="1"/>
          </p:cNvPicPr>
          <p:nvPr/>
        </p:nvPicPr>
        <p:blipFill rotWithShape="1">
          <a:blip r:embed="rId5" cstate="print">
            <a:extLst>
              <a:ext uri="{28A0092B-C50C-407E-A947-70E740481C1C}">
                <a14:useLocalDpi xmlns:a14="http://schemas.microsoft.com/office/drawing/2010/main"/>
              </a:ext>
            </a:extLst>
          </a:blip>
          <a:srcRect l="19365" r="20130"/>
          <a:stretch/>
        </p:blipFill>
        <p:spPr bwMode="auto">
          <a:xfrm>
            <a:off x="10815144" y="16725"/>
            <a:ext cx="1376855" cy="113781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FCEAC67A-BA14-D847-BBA6-0BDEB599F519}"/>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0" y="7057"/>
            <a:ext cx="1148417" cy="1133428"/>
          </a:xfrm>
          <a:prstGeom prst="rect">
            <a:avLst/>
          </a:prstGeom>
        </p:spPr>
      </p:pic>
    </p:spTree>
    <p:extLst>
      <p:ext uri="{BB962C8B-B14F-4D97-AF65-F5344CB8AC3E}">
        <p14:creationId xmlns:p14="http://schemas.microsoft.com/office/powerpoint/2010/main" val="1038009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9"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animEffect transition="in" filter="dissolve">
                                      <p:cBhvr>
                                        <p:cTn id="15" dur="500"/>
                                        <p:tgtEl>
                                          <p:spTgt spid="10">
                                            <p:txEl>
                                              <p:pRg st="2" end="2"/>
                                            </p:txEl>
                                          </p:spTgt>
                                        </p:tgtEl>
                                      </p:cBhvr>
                                    </p:animEffect>
                                  </p:childTnLst>
                                </p:cTn>
                              </p:par>
                              <p:par>
                                <p:cTn id="16" presetID="9" presetClass="entr" presetSubtype="0" fill="hold" nodeType="withEffect">
                                  <p:stCondLst>
                                    <p:cond delay="0"/>
                                  </p:stCondLst>
                                  <p:childTnLst>
                                    <p:set>
                                      <p:cBhvr>
                                        <p:cTn id="17" dur="1" fill="hold">
                                          <p:stCondLst>
                                            <p:cond delay="0"/>
                                          </p:stCondLst>
                                        </p:cTn>
                                        <p:tgtEl>
                                          <p:spTgt spid="10">
                                            <p:txEl>
                                              <p:pRg st="4" end="4"/>
                                            </p:txEl>
                                          </p:spTgt>
                                        </p:tgtEl>
                                        <p:attrNameLst>
                                          <p:attrName>style.visibility</p:attrName>
                                        </p:attrNameLst>
                                      </p:cBhvr>
                                      <p:to>
                                        <p:strVal val="visible"/>
                                      </p:to>
                                    </p:set>
                                    <p:animEffect transition="in" filter="dissolve">
                                      <p:cBhvr>
                                        <p:cTn id="18" dur="500"/>
                                        <p:tgtEl>
                                          <p:spTgt spid="10">
                                            <p:txEl>
                                              <p:pRg st="4" end="4"/>
                                            </p:txEl>
                                          </p:spTgt>
                                        </p:tgtEl>
                                      </p:cBhvr>
                                    </p:animEffect>
                                  </p:childTnLst>
                                </p:cTn>
                              </p:par>
                              <p:par>
                                <p:cTn id="19" presetID="9" presetClass="entr" presetSubtype="0" fill="hold" nodeType="withEffect">
                                  <p:stCondLst>
                                    <p:cond delay="0"/>
                                  </p:stCondLst>
                                  <p:childTnLst>
                                    <p:set>
                                      <p:cBhvr>
                                        <p:cTn id="20" dur="1" fill="hold">
                                          <p:stCondLst>
                                            <p:cond delay="0"/>
                                          </p:stCondLst>
                                        </p:cTn>
                                        <p:tgtEl>
                                          <p:spTgt spid="10">
                                            <p:txEl>
                                              <p:pRg st="6" end="6"/>
                                            </p:txEl>
                                          </p:spTgt>
                                        </p:tgtEl>
                                        <p:attrNameLst>
                                          <p:attrName>style.visibility</p:attrName>
                                        </p:attrNameLst>
                                      </p:cBhvr>
                                      <p:to>
                                        <p:strVal val="visible"/>
                                      </p:to>
                                    </p:set>
                                    <p:animEffect transition="in" filter="dissolve">
                                      <p:cBhvr>
                                        <p:cTn id="21" dur="500"/>
                                        <p:tgtEl>
                                          <p:spTgt spid="10">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9" presetClass="entr" presetSubtype="0" fill="hold" nodeType="clickEffect">
                                  <p:stCondLst>
                                    <p:cond delay="0"/>
                                  </p:stCondLst>
                                  <p:childTnLst>
                                    <p:set>
                                      <p:cBhvr>
                                        <p:cTn id="25" dur="1" fill="hold">
                                          <p:stCondLst>
                                            <p:cond delay="0"/>
                                          </p:stCondLst>
                                        </p:cTn>
                                        <p:tgtEl>
                                          <p:spTgt spid="10">
                                            <p:txEl>
                                              <p:pRg st="8" end="8"/>
                                            </p:txEl>
                                          </p:spTgt>
                                        </p:tgtEl>
                                        <p:attrNameLst>
                                          <p:attrName>style.visibility</p:attrName>
                                        </p:attrNameLst>
                                      </p:cBhvr>
                                      <p:to>
                                        <p:strVal val="visible"/>
                                      </p:to>
                                    </p:set>
                                    <p:animEffect transition="in" filter="dissolve">
                                      <p:cBhvr>
                                        <p:cTn id="26" dur="500"/>
                                        <p:tgtEl>
                                          <p:spTgt spid="10">
                                            <p:txEl>
                                              <p:pRg st="8" end="8"/>
                                            </p:txEl>
                                          </p:spTgt>
                                        </p:tgtEl>
                                      </p:cBhvr>
                                    </p:animEffect>
                                  </p:childTnLst>
                                </p:cTn>
                              </p:par>
                              <p:par>
                                <p:cTn id="27" presetID="9" presetClass="entr" presetSubtype="0" fill="hold" nodeType="withEffect">
                                  <p:stCondLst>
                                    <p:cond delay="0"/>
                                  </p:stCondLst>
                                  <p:childTnLst>
                                    <p:set>
                                      <p:cBhvr>
                                        <p:cTn id="28" dur="1" fill="hold">
                                          <p:stCondLst>
                                            <p:cond delay="0"/>
                                          </p:stCondLst>
                                        </p:cTn>
                                        <p:tgtEl>
                                          <p:spTgt spid="10">
                                            <p:txEl>
                                              <p:pRg st="9" end="9"/>
                                            </p:txEl>
                                          </p:spTgt>
                                        </p:tgtEl>
                                        <p:attrNameLst>
                                          <p:attrName>style.visibility</p:attrName>
                                        </p:attrNameLst>
                                      </p:cBhvr>
                                      <p:to>
                                        <p:strVal val="visible"/>
                                      </p:to>
                                    </p:set>
                                    <p:animEffect transition="in" filter="dissolve">
                                      <p:cBhvr>
                                        <p:cTn id="29" dur="500"/>
                                        <p:tgtEl>
                                          <p:spTgt spid="10">
                                            <p:txEl>
                                              <p:pRg st="9" end="9"/>
                                            </p:txEl>
                                          </p:spTgt>
                                        </p:tgtEl>
                                      </p:cBhvr>
                                    </p:animEffect>
                                  </p:childTnLst>
                                </p:cTn>
                              </p:par>
                              <p:par>
                                <p:cTn id="30" presetID="9" presetClass="entr" presetSubtype="0" fill="hold" nodeType="withEffect">
                                  <p:stCondLst>
                                    <p:cond delay="0"/>
                                  </p:stCondLst>
                                  <p:childTnLst>
                                    <p:set>
                                      <p:cBhvr>
                                        <p:cTn id="31" dur="1" fill="hold">
                                          <p:stCondLst>
                                            <p:cond delay="0"/>
                                          </p:stCondLst>
                                        </p:cTn>
                                        <p:tgtEl>
                                          <p:spTgt spid="10">
                                            <p:txEl>
                                              <p:pRg st="10" end="10"/>
                                            </p:txEl>
                                          </p:spTgt>
                                        </p:tgtEl>
                                        <p:attrNameLst>
                                          <p:attrName>style.visibility</p:attrName>
                                        </p:attrNameLst>
                                      </p:cBhvr>
                                      <p:to>
                                        <p:strVal val="visible"/>
                                      </p:to>
                                    </p:set>
                                    <p:animEffect transition="in" filter="dissolve">
                                      <p:cBhvr>
                                        <p:cTn id="32" dur="500"/>
                                        <p:tgtEl>
                                          <p:spTgt spid="10">
                                            <p:txEl>
                                              <p:pRg st="10" end="10"/>
                                            </p:txEl>
                                          </p:spTgt>
                                        </p:tgtEl>
                                      </p:cBhvr>
                                    </p:animEffect>
                                  </p:childTnLst>
                                </p:cTn>
                              </p:par>
                              <p:par>
                                <p:cTn id="33" presetID="9" presetClass="entr" presetSubtype="0" fill="hold" nodeType="withEffect">
                                  <p:stCondLst>
                                    <p:cond delay="0"/>
                                  </p:stCondLst>
                                  <p:childTnLst>
                                    <p:set>
                                      <p:cBhvr>
                                        <p:cTn id="34" dur="1" fill="hold">
                                          <p:stCondLst>
                                            <p:cond delay="0"/>
                                          </p:stCondLst>
                                        </p:cTn>
                                        <p:tgtEl>
                                          <p:spTgt spid="10">
                                            <p:txEl>
                                              <p:pRg st="11" end="11"/>
                                            </p:txEl>
                                          </p:spTgt>
                                        </p:tgtEl>
                                        <p:attrNameLst>
                                          <p:attrName>style.visibility</p:attrName>
                                        </p:attrNameLst>
                                      </p:cBhvr>
                                      <p:to>
                                        <p:strVal val="visible"/>
                                      </p:to>
                                    </p:set>
                                    <p:animEffect transition="in" filter="dissolve">
                                      <p:cBhvr>
                                        <p:cTn id="35" dur="500"/>
                                        <p:tgtEl>
                                          <p:spTgt spid="10">
                                            <p:txEl>
                                              <p:pRg st="11" end="11"/>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9" presetClass="entr" presetSubtype="0" fill="hold" nodeType="clickEffect">
                                  <p:stCondLst>
                                    <p:cond delay="0"/>
                                  </p:stCondLst>
                                  <p:childTnLst>
                                    <p:set>
                                      <p:cBhvr>
                                        <p:cTn id="39" dur="1" fill="hold">
                                          <p:stCondLst>
                                            <p:cond delay="0"/>
                                          </p:stCondLst>
                                        </p:cTn>
                                        <p:tgtEl>
                                          <p:spTgt spid="10">
                                            <p:txEl>
                                              <p:pRg st="0" end="0"/>
                                            </p:txEl>
                                          </p:spTgt>
                                        </p:tgtEl>
                                        <p:attrNameLst>
                                          <p:attrName>style.visibility</p:attrName>
                                        </p:attrNameLst>
                                      </p:cBhvr>
                                      <p:to>
                                        <p:strVal val="visible"/>
                                      </p:to>
                                    </p:set>
                                    <p:animEffect transition="in" filter="dissolve">
                                      <p:cBhvr>
                                        <p:cTn id="4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85010" y="1918010"/>
            <a:ext cx="3021980" cy="3021980"/>
          </a:xfrm>
          <a:prstGeom prst="rect">
            <a:avLst/>
          </a:prstGeom>
        </p:spPr>
      </p:pic>
      <p:sp>
        <p:nvSpPr>
          <p:cNvPr id="2" name="Slide Number Placeholder 1">
            <a:extLst>
              <a:ext uri="{FF2B5EF4-FFF2-40B4-BE49-F238E27FC236}">
                <a16:creationId xmlns:a16="http://schemas.microsoft.com/office/drawing/2014/main" id="{A26D93EE-307C-874F-B569-CA8823E68783}"/>
              </a:ext>
            </a:extLst>
          </p:cNvPr>
          <p:cNvSpPr>
            <a:spLocks noGrp="1"/>
          </p:cNvSpPr>
          <p:nvPr>
            <p:ph type="sldNum" sz="quarter" idx="12"/>
          </p:nvPr>
        </p:nvSpPr>
        <p:spPr/>
        <p:txBody>
          <a:bodyPr/>
          <a:lstStyle/>
          <a:p>
            <a:fld id="{A17DA753-69CF-A344-BD65-08AE2C1A4D29}" type="slidenum">
              <a:rPr lang="en-US" smtClean="0"/>
              <a:t>11</a:t>
            </a:fld>
            <a:endParaRPr lang="en-US"/>
          </a:p>
        </p:txBody>
      </p:sp>
    </p:spTree>
    <p:extLst>
      <p:ext uri="{BB962C8B-B14F-4D97-AF65-F5344CB8AC3E}">
        <p14:creationId xmlns:p14="http://schemas.microsoft.com/office/powerpoint/2010/main" val="2996015119"/>
      </p:ext>
    </p:extLst>
  </p:cSld>
  <p:clrMapOvr>
    <a:masterClrMapping/>
  </p:clrMapOvr>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RPpresentation_Sept15_map_Nobackup" id="{0C94455A-CF1B-6046-A212-CCF1E61B539A}" vid="{9288B577-11BD-DC48-BC16-11F87F6500C2}"/>
    </a:ext>
  </a:extLst>
</a:theme>
</file>

<file path=ppt/theme/theme2.xml><?xml version="1.0" encoding="utf-8"?>
<a:theme xmlns:a="http://schemas.openxmlformats.org/drawingml/2006/main" name="10_Default 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RPpresentation_Sept15_map_Nobackup" id="{0C94455A-CF1B-6046-A212-CCF1E61B539A}" vid="{725198D9-65A2-9F4E-90CA-1A9625E0A5A1}"/>
    </a:ext>
  </a:extLst>
</a:theme>
</file>

<file path=ppt/theme/theme3.xml><?xml version="1.0" encoding="utf-8"?>
<a:theme xmlns:a="http://schemas.openxmlformats.org/drawingml/2006/main" name="2_CBS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BS2" id="{E319C2C1-B7F4-4241-97C2-5410CB00D495}" vid="{2CD77968-4A25-40BF-9A6B-32EF9B387DD1}"/>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782</TotalTime>
  <Words>1342</Words>
  <Application>Microsoft Macintosh PowerPoint</Application>
  <PresentationFormat>Widescreen</PresentationFormat>
  <Paragraphs>137</Paragraphs>
  <Slides>11</Slides>
  <Notes>8</Notes>
  <HiddenSlides>0</HiddenSlides>
  <MMClips>0</MMClips>
  <ScaleCrop>false</ScaleCrop>
  <HeadingPairs>
    <vt:vector size="8" baseType="variant">
      <vt:variant>
        <vt:lpstr>Fonts Used</vt:lpstr>
      </vt:variant>
      <vt:variant>
        <vt:i4>7</vt:i4>
      </vt:variant>
      <vt:variant>
        <vt:lpstr>Theme</vt:lpstr>
      </vt:variant>
      <vt:variant>
        <vt:i4>3</vt:i4>
      </vt:variant>
      <vt:variant>
        <vt:lpstr>Embedded OLE Servers</vt:lpstr>
      </vt:variant>
      <vt:variant>
        <vt:i4>2</vt:i4>
      </vt:variant>
      <vt:variant>
        <vt:lpstr>Slide Titles</vt:lpstr>
      </vt:variant>
      <vt:variant>
        <vt:i4>11</vt:i4>
      </vt:variant>
    </vt:vector>
  </HeadingPairs>
  <TitlesOfParts>
    <vt:vector size="23" baseType="lpstr">
      <vt:lpstr>55 Helvetica Roman</vt:lpstr>
      <vt:lpstr>Arial</vt:lpstr>
      <vt:lpstr>Calibri</vt:lpstr>
      <vt:lpstr>Calibri Light</vt:lpstr>
      <vt:lpstr>Helvetica</vt:lpstr>
      <vt:lpstr>Times</vt:lpstr>
      <vt:lpstr>Times New Roman</vt:lpstr>
      <vt:lpstr>3_Office Theme</vt:lpstr>
      <vt:lpstr>10_Default Design</vt:lpstr>
      <vt:lpstr>2_CBS2</vt:lpstr>
      <vt:lpstr>SPW 13.0 Graph</vt:lpstr>
      <vt:lpstr>Slide</vt:lpstr>
      <vt:lpstr>Sleep, Circadian Rhythms, and Workload in Spaceflight    </vt:lpstr>
      <vt:lpstr>Introduction</vt:lpstr>
      <vt:lpstr>PowerPoint Presentation</vt:lpstr>
      <vt:lpstr>PowerPoint Presentation</vt:lpstr>
      <vt:lpstr>PowerPoint Presentation</vt:lpstr>
      <vt:lpstr>Spaceflight: Circadian Misalignment Associated with Short Sleep and Increased Medication Use</vt:lpstr>
      <vt:lpstr>Sleep Pressure Markers Associated with Reduced Performance During Spaceflight</vt:lpstr>
      <vt:lpstr>PowerPoint Presentation</vt:lpstr>
      <vt:lpstr>PowerPoint Presentation</vt:lpstr>
      <vt:lpstr>Synergistic Effects?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Mulavara, Ajitkumar P. (JSC-SK)[WYLE LABORATORIES, INC.]</dc:creator>
  <cp:lastModifiedBy>Mulavara, Ajitkumar P. (JSC-SK)[WYLE LABORATORIES, INC.]</cp:lastModifiedBy>
  <cp:revision>39</cp:revision>
  <dcterms:created xsi:type="dcterms:W3CDTF">2021-03-31T12:09:10Z</dcterms:created>
  <dcterms:modified xsi:type="dcterms:W3CDTF">2021-04-01T19:18:06Z</dcterms:modified>
</cp:coreProperties>
</file>