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256" r:id="rId5"/>
    <p:sldId id="986" r:id="rId6"/>
    <p:sldId id="985" r:id="rId7"/>
    <p:sldId id="97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pardekar, Parimal H. (ARC-A)" initials="KPH(" lastIdx="1" clrIdx="0">
    <p:extLst>
      <p:ext uri="{19B8F6BF-5375-455C-9EA6-DF929625EA0E}">
        <p15:presenceInfo xmlns:p15="http://schemas.microsoft.com/office/powerpoint/2012/main" userId="S::pkoparde@ndc.nasa.gov::003f832e-8a3a-4d5b-8b28-a1bb8ea3f1e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70" autoAdjust="0"/>
    <p:restoredTop sz="94581"/>
  </p:normalViewPr>
  <p:slideViewPr>
    <p:cSldViewPr snapToGrid="0" snapToObjects="1">
      <p:cViewPr varScale="1">
        <p:scale>
          <a:sx n="69" d="100"/>
          <a:sy n="69" d="100"/>
        </p:scale>
        <p:origin x="2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368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volowsky, Anna E. (ARC-AFS)[SimLabs III Contract Management &amp; Technical Services]" userId="3821bee4-36ce-4a29-b8d0-64052ff3a8d7" providerId="ADAL" clId="{A6F821E2-87F8-49E8-AAF5-2C99D475633B}"/>
    <pc:docChg chg="custSel modSld">
      <pc:chgData name="Cavolowsky, Anna E. (ARC-AFS)[SimLabs III Contract Management &amp; Technical Services]" userId="3821bee4-36ce-4a29-b8d0-64052ff3a8d7" providerId="ADAL" clId="{A6F821E2-87F8-49E8-AAF5-2C99D475633B}" dt="2020-08-21T16:48:27.203" v="50" actId="20577"/>
      <pc:docMkLst>
        <pc:docMk/>
      </pc:docMkLst>
      <pc:sldChg chg="modSp">
        <pc:chgData name="Cavolowsky, Anna E. (ARC-AFS)[SimLabs III Contract Management &amp; Technical Services]" userId="3821bee4-36ce-4a29-b8d0-64052ff3a8d7" providerId="ADAL" clId="{A6F821E2-87F8-49E8-AAF5-2C99D475633B}" dt="2020-08-21T16:48:27.203" v="50" actId="20577"/>
        <pc:sldMkLst>
          <pc:docMk/>
          <pc:sldMk cId="3419973735" sldId="975"/>
        </pc:sldMkLst>
        <pc:spChg chg="mod">
          <ac:chgData name="Cavolowsky, Anna E. (ARC-AFS)[SimLabs III Contract Management &amp; Technical Services]" userId="3821bee4-36ce-4a29-b8d0-64052ff3a8d7" providerId="ADAL" clId="{A6F821E2-87F8-49E8-AAF5-2C99D475633B}" dt="2020-08-21T16:48:27.203" v="50" actId="20577"/>
          <ac:spMkLst>
            <pc:docMk/>
            <pc:sldMk cId="3419973735" sldId="975"/>
            <ac:spMk id="3" creationId="{F41319B5-1EC1-9E4B-88DE-5D3D5CDE07DC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svg"/><Relationship Id="rId1" Type="http://schemas.openxmlformats.org/officeDocument/2006/relationships/image" Target="../media/image4.png"/><Relationship Id="rId4" Type="http://schemas.openxmlformats.org/officeDocument/2006/relationships/image" Target="../media/image4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svg"/><Relationship Id="rId1" Type="http://schemas.openxmlformats.org/officeDocument/2006/relationships/image" Target="../media/image4.png"/><Relationship Id="rId4" Type="http://schemas.openxmlformats.org/officeDocument/2006/relationships/image" Target="../media/image4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A0BD2-6544-4C52-8E06-A39DB63D3C33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AA7B5FB8-972A-4BDD-9A9E-D46D6907A5E4}">
      <dgm:prSet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calls, texts, and interactions about looking for suppliers and manufacturers</a:t>
          </a:r>
        </a:p>
      </dgm:t>
    </dgm:pt>
    <dgm:pt modelId="{0B6543CC-FD99-4A9D-AAC1-12576B6D8BC0}" type="parTrans" cxnId="{CEFC615A-4E63-41FD-9E72-0F81DD2ABA59}">
      <dgm:prSet/>
      <dgm:spPr/>
      <dgm:t>
        <a:bodyPr/>
        <a:lstStyle/>
        <a:p>
          <a:endParaRPr lang="en-US"/>
        </a:p>
      </dgm:t>
    </dgm:pt>
    <dgm:pt modelId="{15832BC7-9280-4CAE-BEDD-6A02E4214327}" type="sibTrans" cxnId="{CEFC615A-4E63-41FD-9E72-0F81DD2ABA59}">
      <dgm:prSet/>
      <dgm:spPr/>
      <dgm:t>
        <a:bodyPr/>
        <a:lstStyle/>
        <a:p>
          <a:endParaRPr lang="en-US"/>
        </a:p>
      </dgm:t>
    </dgm:pt>
    <dgm:pt modelId="{0408B692-0E59-481F-8EC0-0C7DE8BC9F6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Over-molding</a:t>
          </a:r>
        </a:p>
      </dgm:t>
    </dgm:pt>
    <dgm:pt modelId="{A42B5C00-8A7F-42CA-81A6-772A52E2DA6F}" type="parTrans" cxnId="{DE7B3445-9ABB-4778-B88E-A9BEC2EEE049}">
      <dgm:prSet/>
      <dgm:spPr/>
      <dgm:t>
        <a:bodyPr/>
        <a:lstStyle/>
        <a:p>
          <a:endParaRPr lang="en-US"/>
        </a:p>
      </dgm:t>
    </dgm:pt>
    <dgm:pt modelId="{A72E07C9-2D09-4A75-B47B-C5D891C78823}" type="sibTrans" cxnId="{DE7B3445-9ABB-4778-B88E-A9BEC2EEE049}">
      <dgm:prSet/>
      <dgm:spPr/>
      <dgm:t>
        <a:bodyPr/>
        <a:lstStyle/>
        <a:p>
          <a:endParaRPr lang="en-US"/>
        </a:p>
      </dgm:t>
    </dgm:pt>
    <dgm:pt modelId="{7951DA9C-89D5-4D20-84F5-4E4B87AF40FA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Actuators</a:t>
          </a:r>
        </a:p>
      </dgm:t>
    </dgm:pt>
    <dgm:pt modelId="{DAF9AF9F-19A1-4F9B-8B3F-5DBC7D46743C}" type="parTrans" cxnId="{74DF76E9-9371-4AAA-A4CF-03213683D8C3}">
      <dgm:prSet/>
      <dgm:spPr/>
      <dgm:t>
        <a:bodyPr/>
        <a:lstStyle/>
        <a:p>
          <a:endParaRPr lang="en-US"/>
        </a:p>
      </dgm:t>
    </dgm:pt>
    <dgm:pt modelId="{8F79411E-F67F-47E3-9565-395428B42452}" type="sibTrans" cxnId="{74DF76E9-9371-4AAA-A4CF-03213683D8C3}">
      <dgm:prSet/>
      <dgm:spPr/>
      <dgm:t>
        <a:bodyPr/>
        <a:lstStyle/>
        <a:p>
          <a:endParaRPr lang="en-US"/>
        </a:p>
      </dgm:t>
    </dgm:pt>
    <dgm:pt modelId="{DF131795-6C9B-4AAC-A675-1481BBEEAC1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Electric motors</a:t>
          </a:r>
        </a:p>
      </dgm:t>
    </dgm:pt>
    <dgm:pt modelId="{1464EA09-42CA-4051-8C9C-0755A8B1FD10}" type="parTrans" cxnId="{8F19458C-F3A4-46DA-A4A7-DD6FDA65A423}">
      <dgm:prSet/>
      <dgm:spPr/>
      <dgm:t>
        <a:bodyPr/>
        <a:lstStyle/>
        <a:p>
          <a:endParaRPr lang="en-US"/>
        </a:p>
      </dgm:t>
    </dgm:pt>
    <dgm:pt modelId="{4DB6DB61-6E44-42DB-9D93-2F613C378478}" type="sibTrans" cxnId="{8F19458C-F3A4-46DA-A4A7-DD6FDA65A423}">
      <dgm:prSet/>
      <dgm:spPr/>
      <dgm:t>
        <a:bodyPr/>
        <a:lstStyle/>
        <a:p>
          <a:endParaRPr lang="en-US"/>
        </a:p>
      </dgm:t>
    </dgm:pt>
    <dgm:pt modelId="{45A6B513-CB0D-4CF3-9740-4E612136C182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Propellers</a:t>
          </a:r>
        </a:p>
      </dgm:t>
    </dgm:pt>
    <dgm:pt modelId="{B71F071C-D164-4217-BFCB-64D52D50373A}" type="parTrans" cxnId="{BE555FE3-3B2D-4052-8D01-EDDD4BF6A6FB}">
      <dgm:prSet/>
      <dgm:spPr/>
      <dgm:t>
        <a:bodyPr/>
        <a:lstStyle/>
        <a:p>
          <a:endParaRPr lang="en-US"/>
        </a:p>
      </dgm:t>
    </dgm:pt>
    <dgm:pt modelId="{F3B6312F-2AD8-4FB2-AF25-FE6A0513AEB2}" type="sibTrans" cxnId="{BE555FE3-3B2D-4052-8D01-EDDD4BF6A6FB}">
      <dgm:prSet/>
      <dgm:spPr/>
      <dgm:t>
        <a:bodyPr/>
        <a:lstStyle/>
        <a:p>
          <a:endParaRPr lang="en-US"/>
        </a:p>
      </dgm:t>
    </dgm:pt>
    <dgm:pt modelId="{2DF2CEDD-A561-43B1-9B53-DEE5BCBF3B4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Casting</a:t>
          </a:r>
        </a:p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other components and manufacturing needs</a:t>
          </a:r>
        </a:p>
      </dgm:t>
    </dgm:pt>
    <dgm:pt modelId="{62A3DADC-4B7E-46B6-9A56-B917325E8C0F}" type="parTrans" cxnId="{148A8B4E-6E02-4F97-88C8-8F6B862881CC}">
      <dgm:prSet/>
      <dgm:spPr/>
      <dgm:t>
        <a:bodyPr/>
        <a:lstStyle/>
        <a:p>
          <a:endParaRPr lang="en-US"/>
        </a:p>
      </dgm:t>
    </dgm:pt>
    <dgm:pt modelId="{279CFB0C-6DE2-4B19-A829-6A976D61FB0C}" type="sibTrans" cxnId="{148A8B4E-6E02-4F97-88C8-8F6B862881CC}">
      <dgm:prSet/>
      <dgm:spPr/>
      <dgm:t>
        <a:bodyPr/>
        <a:lstStyle/>
        <a:p>
          <a:endParaRPr lang="en-US"/>
        </a:p>
      </dgm:t>
    </dgm:pt>
    <dgm:pt modelId="{A8C1A2CB-5354-4485-8454-B5568AA88307}">
      <dgm:prSet custT="1"/>
      <dgm:spPr/>
      <dgm:t>
        <a:bodyPr/>
        <a:lstStyle/>
        <a:p>
          <a:pPr>
            <a:defRPr b="1"/>
          </a:pPr>
          <a:r>
            <a: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rPr>
            <a:t>Aerospace Needs Sustainable Supplier, Manufacturer, and MRO Network</a:t>
          </a:r>
          <a:endParaRPr lang="en-US" sz="24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2CFFEC-1DF3-47DF-A2E4-91258FB0A721}" type="parTrans" cxnId="{824C4ECC-9F1E-4C7A-A178-4E482F52AAA3}">
      <dgm:prSet/>
      <dgm:spPr/>
      <dgm:t>
        <a:bodyPr/>
        <a:lstStyle/>
        <a:p>
          <a:endParaRPr lang="en-US"/>
        </a:p>
      </dgm:t>
    </dgm:pt>
    <dgm:pt modelId="{FE2B0B5A-415B-42C4-AB49-81D44B07253E}" type="sibTrans" cxnId="{824C4ECC-9F1E-4C7A-A178-4E482F52AAA3}">
      <dgm:prSet/>
      <dgm:spPr/>
      <dgm:t>
        <a:bodyPr/>
        <a:lstStyle/>
        <a:p>
          <a:endParaRPr lang="en-US"/>
        </a:p>
      </dgm:t>
    </dgm:pt>
    <dgm:pt modelId="{BA61B337-7D4C-499D-9ADB-4262D5FFE007}" type="pres">
      <dgm:prSet presAssocID="{061A0BD2-6544-4C52-8E06-A39DB63D3C3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3201F7-09A3-40A1-B477-891D872CA6E3}" type="pres">
      <dgm:prSet presAssocID="{AA7B5FB8-972A-4BDD-9A9E-D46D6907A5E4}" presName="compNode" presStyleCnt="0"/>
      <dgm:spPr/>
    </dgm:pt>
    <dgm:pt modelId="{DBF3C3E0-7620-4D64-842E-50DB810641EA}" type="pres">
      <dgm:prSet presAssocID="{AA7B5FB8-972A-4BDD-9A9E-D46D6907A5E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icopter"/>
        </a:ext>
      </dgm:extLst>
    </dgm:pt>
    <dgm:pt modelId="{9A99FEA2-734B-4D87-979A-A4A0DB8D3857}" type="pres">
      <dgm:prSet presAssocID="{AA7B5FB8-972A-4BDD-9A9E-D46D6907A5E4}" presName="iconSpace" presStyleCnt="0"/>
      <dgm:spPr/>
    </dgm:pt>
    <dgm:pt modelId="{B0DE94DC-0A3C-4A1E-8808-7F9C4DF2416F}" type="pres">
      <dgm:prSet presAssocID="{AA7B5FB8-972A-4BDD-9A9E-D46D6907A5E4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FB0AFB5-1EA2-4059-B4E7-9B45FA401640}" type="pres">
      <dgm:prSet presAssocID="{AA7B5FB8-972A-4BDD-9A9E-D46D6907A5E4}" presName="txSpace" presStyleCnt="0"/>
      <dgm:spPr/>
    </dgm:pt>
    <dgm:pt modelId="{BDB6CDFA-A41F-475A-B58C-173127495266}" type="pres">
      <dgm:prSet presAssocID="{AA7B5FB8-972A-4BDD-9A9E-D46D6907A5E4}" presName="desTx" presStyleLbl="revTx" presStyleIdx="1" presStyleCnt="4" custLinFactNeighborX="-40" custLinFactNeighborY="-3661">
        <dgm:presLayoutVars/>
      </dgm:prSet>
      <dgm:spPr/>
      <dgm:t>
        <a:bodyPr/>
        <a:lstStyle/>
        <a:p>
          <a:endParaRPr lang="en-US"/>
        </a:p>
      </dgm:t>
    </dgm:pt>
    <dgm:pt modelId="{30613D64-2063-476F-9DC5-A0E5A7C4C71F}" type="pres">
      <dgm:prSet presAssocID="{15832BC7-9280-4CAE-BEDD-6A02E4214327}" presName="sibTrans" presStyleCnt="0"/>
      <dgm:spPr/>
    </dgm:pt>
    <dgm:pt modelId="{FA77938A-5771-494B-BA21-5F83BB7E352B}" type="pres">
      <dgm:prSet presAssocID="{A8C1A2CB-5354-4485-8454-B5568AA88307}" presName="compNode" presStyleCnt="0"/>
      <dgm:spPr/>
    </dgm:pt>
    <dgm:pt modelId="{37BB333B-7DC1-4A5D-82B3-2D8C9B34B146}" type="pres">
      <dgm:prSet presAssocID="{A8C1A2CB-5354-4485-8454-B5568AA8830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37A8C300-CFDE-4629-8D6B-9FA053346841}" type="pres">
      <dgm:prSet presAssocID="{A8C1A2CB-5354-4485-8454-B5568AA88307}" presName="iconSpace" presStyleCnt="0"/>
      <dgm:spPr/>
    </dgm:pt>
    <dgm:pt modelId="{3E75FB6F-CC70-4F70-87D2-3D95AC92A1A0}" type="pres">
      <dgm:prSet presAssocID="{A8C1A2CB-5354-4485-8454-B5568AA88307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F4EC5AC-F55E-4A60-BEEE-7521FE3BED7C}" type="pres">
      <dgm:prSet presAssocID="{A8C1A2CB-5354-4485-8454-B5568AA88307}" presName="txSpace" presStyleCnt="0"/>
      <dgm:spPr/>
    </dgm:pt>
    <dgm:pt modelId="{AA40F339-B5B1-4F1A-835C-16E7730C24A2}" type="pres">
      <dgm:prSet presAssocID="{A8C1A2CB-5354-4485-8454-B5568AA88307}" presName="desTx" presStyleLbl="revTx" presStyleIdx="3" presStyleCnt="4">
        <dgm:presLayoutVars/>
      </dgm:prSet>
      <dgm:spPr/>
    </dgm:pt>
  </dgm:ptLst>
  <dgm:cxnLst>
    <dgm:cxn modelId="{65A8C110-523A-457B-B9E7-0F9F5C4637C8}" type="presOf" srcId="{DF131795-6C9B-4AAC-A675-1481BBEEAC1F}" destId="{BDB6CDFA-A41F-475A-B58C-173127495266}" srcOrd="0" destOrd="2" presId="urn:microsoft.com/office/officeart/2018/2/layout/IconLabelDescriptionList"/>
    <dgm:cxn modelId="{8F19458C-F3A4-46DA-A4A7-DD6FDA65A423}" srcId="{AA7B5FB8-972A-4BDD-9A9E-D46D6907A5E4}" destId="{DF131795-6C9B-4AAC-A675-1481BBEEAC1F}" srcOrd="2" destOrd="0" parTransId="{1464EA09-42CA-4051-8C9C-0755A8B1FD10}" sibTransId="{4DB6DB61-6E44-42DB-9D93-2F613C378478}"/>
    <dgm:cxn modelId="{ACCEB039-31E0-4EFE-A98F-5BE4B4104236}" type="presOf" srcId="{AA7B5FB8-972A-4BDD-9A9E-D46D6907A5E4}" destId="{B0DE94DC-0A3C-4A1E-8808-7F9C4DF2416F}" srcOrd="0" destOrd="0" presId="urn:microsoft.com/office/officeart/2018/2/layout/IconLabelDescriptionList"/>
    <dgm:cxn modelId="{1015C8AC-64B4-4332-95C9-2BAB5D4861B6}" type="presOf" srcId="{0408B692-0E59-481F-8EC0-0C7DE8BC9F64}" destId="{BDB6CDFA-A41F-475A-B58C-173127495266}" srcOrd="0" destOrd="0" presId="urn:microsoft.com/office/officeart/2018/2/layout/IconLabelDescriptionList"/>
    <dgm:cxn modelId="{AB65261E-B8AA-42DD-9352-82115B64664B}" type="presOf" srcId="{A8C1A2CB-5354-4485-8454-B5568AA88307}" destId="{3E75FB6F-CC70-4F70-87D2-3D95AC92A1A0}" srcOrd="0" destOrd="0" presId="urn:microsoft.com/office/officeart/2018/2/layout/IconLabelDescriptionList"/>
    <dgm:cxn modelId="{3EBFD4B5-C845-4BC2-8761-0C1515B5B86F}" type="presOf" srcId="{7951DA9C-89D5-4D20-84F5-4E4B87AF40FA}" destId="{BDB6CDFA-A41F-475A-B58C-173127495266}" srcOrd="0" destOrd="1" presId="urn:microsoft.com/office/officeart/2018/2/layout/IconLabelDescriptionList"/>
    <dgm:cxn modelId="{A3DADA16-9978-46DC-86CE-F6860B166821}" type="presOf" srcId="{061A0BD2-6544-4C52-8E06-A39DB63D3C33}" destId="{BA61B337-7D4C-499D-9ADB-4262D5FFE007}" srcOrd="0" destOrd="0" presId="urn:microsoft.com/office/officeart/2018/2/layout/IconLabelDescriptionList"/>
    <dgm:cxn modelId="{74DF76E9-9371-4AAA-A4CF-03213683D8C3}" srcId="{AA7B5FB8-972A-4BDD-9A9E-D46D6907A5E4}" destId="{7951DA9C-89D5-4D20-84F5-4E4B87AF40FA}" srcOrd="1" destOrd="0" parTransId="{DAF9AF9F-19A1-4F9B-8B3F-5DBC7D46743C}" sibTransId="{8F79411E-F67F-47E3-9565-395428B42452}"/>
    <dgm:cxn modelId="{824C4ECC-9F1E-4C7A-A178-4E482F52AAA3}" srcId="{061A0BD2-6544-4C52-8E06-A39DB63D3C33}" destId="{A8C1A2CB-5354-4485-8454-B5568AA88307}" srcOrd="1" destOrd="0" parTransId="{082CFFEC-1DF3-47DF-A2E4-91258FB0A721}" sibTransId="{FE2B0B5A-415B-42C4-AB49-81D44B07253E}"/>
    <dgm:cxn modelId="{BE555FE3-3B2D-4052-8D01-EDDD4BF6A6FB}" srcId="{AA7B5FB8-972A-4BDD-9A9E-D46D6907A5E4}" destId="{45A6B513-CB0D-4CF3-9740-4E612136C182}" srcOrd="3" destOrd="0" parTransId="{B71F071C-D164-4217-BFCB-64D52D50373A}" sibTransId="{F3B6312F-2AD8-4FB2-AF25-FE6A0513AEB2}"/>
    <dgm:cxn modelId="{148A8B4E-6E02-4F97-88C8-8F6B862881CC}" srcId="{AA7B5FB8-972A-4BDD-9A9E-D46D6907A5E4}" destId="{2DF2CEDD-A561-43B1-9B53-DEE5BCBF3B43}" srcOrd="4" destOrd="0" parTransId="{62A3DADC-4B7E-46B6-9A56-B917325E8C0F}" sibTransId="{279CFB0C-6DE2-4B19-A829-6A976D61FB0C}"/>
    <dgm:cxn modelId="{E489A763-43D5-49C2-A90E-02AC5F35AA06}" type="presOf" srcId="{45A6B513-CB0D-4CF3-9740-4E612136C182}" destId="{BDB6CDFA-A41F-475A-B58C-173127495266}" srcOrd="0" destOrd="3" presId="urn:microsoft.com/office/officeart/2018/2/layout/IconLabelDescriptionList"/>
    <dgm:cxn modelId="{CEFC615A-4E63-41FD-9E72-0F81DD2ABA59}" srcId="{061A0BD2-6544-4C52-8E06-A39DB63D3C33}" destId="{AA7B5FB8-972A-4BDD-9A9E-D46D6907A5E4}" srcOrd="0" destOrd="0" parTransId="{0B6543CC-FD99-4A9D-AAC1-12576B6D8BC0}" sibTransId="{15832BC7-9280-4CAE-BEDD-6A02E4214327}"/>
    <dgm:cxn modelId="{DE7B3445-9ABB-4778-B88E-A9BEC2EEE049}" srcId="{AA7B5FB8-972A-4BDD-9A9E-D46D6907A5E4}" destId="{0408B692-0E59-481F-8EC0-0C7DE8BC9F64}" srcOrd="0" destOrd="0" parTransId="{A42B5C00-8A7F-42CA-81A6-772A52E2DA6F}" sibTransId="{A72E07C9-2D09-4A75-B47B-C5D891C78823}"/>
    <dgm:cxn modelId="{34B0E042-1CFA-4E39-AC5B-CF842CBE8885}" type="presOf" srcId="{2DF2CEDD-A561-43B1-9B53-DEE5BCBF3B43}" destId="{BDB6CDFA-A41F-475A-B58C-173127495266}" srcOrd="0" destOrd="4" presId="urn:microsoft.com/office/officeart/2018/2/layout/IconLabelDescriptionList"/>
    <dgm:cxn modelId="{2431591A-9F9D-4716-9F9B-2E4E5AFEF427}" type="presParOf" srcId="{BA61B337-7D4C-499D-9ADB-4262D5FFE007}" destId="{643201F7-09A3-40A1-B477-891D872CA6E3}" srcOrd="0" destOrd="0" presId="urn:microsoft.com/office/officeart/2018/2/layout/IconLabelDescriptionList"/>
    <dgm:cxn modelId="{4753470D-99F7-4B9A-957E-F981D817E12B}" type="presParOf" srcId="{643201F7-09A3-40A1-B477-891D872CA6E3}" destId="{DBF3C3E0-7620-4D64-842E-50DB810641EA}" srcOrd="0" destOrd="0" presId="urn:microsoft.com/office/officeart/2018/2/layout/IconLabelDescriptionList"/>
    <dgm:cxn modelId="{1E906480-8A01-48AD-92C5-02F57A796F8D}" type="presParOf" srcId="{643201F7-09A3-40A1-B477-891D872CA6E3}" destId="{9A99FEA2-734B-4D87-979A-A4A0DB8D3857}" srcOrd="1" destOrd="0" presId="urn:microsoft.com/office/officeart/2018/2/layout/IconLabelDescriptionList"/>
    <dgm:cxn modelId="{8554B2AD-975B-4723-8C22-23033E55654F}" type="presParOf" srcId="{643201F7-09A3-40A1-B477-891D872CA6E3}" destId="{B0DE94DC-0A3C-4A1E-8808-7F9C4DF2416F}" srcOrd="2" destOrd="0" presId="urn:microsoft.com/office/officeart/2018/2/layout/IconLabelDescriptionList"/>
    <dgm:cxn modelId="{200889AD-438A-46B9-9980-3AC2FAA497A2}" type="presParOf" srcId="{643201F7-09A3-40A1-B477-891D872CA6E3}" destId="{EFB0AFB5-1EA2-4059-B4E7-9B45FA401640}" srcOrd="3" destOrd="0" presId="urn:microsoft.com/office/officeart/2018/2/layout/IconLabelDescriptionList"/>
    <dgm:cxn modelId="{F9B72C2C-1AC8-4015-AAA8-339AD79F354A}" type="presParOf" srcId="{643201F7-09A3-40A1-B477-891D872CA6E3}" destId="{BDB6CDFA-A41F-475A-B58C-173127495266}" srcOrd="4" destOrd="0" presId="urn:microsoft.com/office/officeart/2018/2/layout/IconLabelDescriptionList"/>
    <dgm:cxn modelId="{4ED561D8-C05B-4A71-9E18-D9CA7800A574}" type="presParOf" srcId="{BA61B337-7D4C-499D-9ADB-4262D5FFE007}" destId="{30613D64-2063-476F-9DC5-A0E5A7C4C71F}" srcOrd="1" destOrd="0" presId="urn:microsoft.com/office/officeart/2018/2/layout/IconLabelDescriptionList"/>
    <dgm:cxn modelId="{2AE75056-F99F-4C3D-BAA6-DDCD87A3DD4A}" type="presParOf" srcId="{BA61B337-7D4C-499D-9ADB-4262D5FFE007}" destId="{FA77938A-5771-494B-BA21-5F83BB7E352B}" srcOrd="2" destOrd="0" presId="urn:microsoft.com/office/officeart/2018/2/layout/IconLabelDescriptionList"/>
    <dgm:cxn modelId="{94A8A6EB-3DB4-4640-AFB7-04909556CE23}" type="presParOf" srcId="{FA77938A-5771-494B-BA21-5F83BB7E352B}" destId="{37BB333B-7DC1-4A5D-82B3-2D8C9B34B146}" srcOrd="0" destOrd="0" presId="urn:microsoft.com/office/officeart/2018/2/layout/IconLabelDescriptionList"/>
    <dgm:cxn modelId="{6D53ED84-246F-4769-A2C5-D9599E4458C3}" type="presParOf" srcId="{FA77938A-5771-494B-BA21-5F83BB7E352B}" destId="{37A8C300-CFDE-4629-8D6B-9FA053346841}" srcOrd="1" destOrd="0" presId="urn:microsoft.com/office/officeart/2018/2/layout/IconLabelDescriptionList"/>
    <dgm:cxn modelId="{1723A446-40A2-4898-AA43-BF59FA5D7095}" type="presParOf" srcId="{FA77938A-5771-494B-BA21-5F83BB7E352B}" destId="{3E75FB6F-CC70-4F70-87D2-3D95AC92A1A0}" srcOrd="2" destOrd="0" presId="urn:microsoft.com/office/officeart/2018/2/layout/IconLabelDescriptionList"/>
    <dgm:cxn modelId="{FCAA7FCC-295B-4E8B-964B-ADC5C744F957}" type="presParOf" srcId="{FA77938A-5771-494B-BA21-5F83BB7E352B}" destId="{0F4EC5AC-F55E-4A60-BEEE-7521FE3BED7C}" srcOrd="3" destOrd="0" presId="urn:microsoft.com/office/officeart/2018/2/layout/IconLabelDescriptionList"/>
    <dgm:cxn modelId="{4ECCAD9B-F6DF-4913-8333-F198DFF13142}" type="presParOf" srcId="{FA77938A-5771-494B-BA21-5F83BB7E352B}" destId="{AA40F339-B5B1-4F1A-835C-16E7730C24A2}" srcOrd="4" destOrd="0" presId="urn:microsoft.com/office/officeart/2018/2/layout/IconLabelDescriptionList"/>
  </dgm:cxnLst>
  <dgm:bg>
    <a:solidFill>
      <a:schemeClr val="bg2">
        <a:lumMod val="2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3C3E0-7620-4D64-842E-50DB810641EA}">
      <dsp:nvSpPr>
        <dsp:cNvPr id="0" name=""/>
        <dsp:cNvSpPr/>
      </dsp:nvSpPr>
      <dsp:spPr>
        <a:xfrm>
          <a:off x="1712" y="152499"/>
          <a:ext cx="1501664" cy="15016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E94DC-0A3C-4A1E-8808-7F9C4DF2416F}">
      <dsp:nvSpPr>
        <dsp:cNvPr id="0" name=""/>
        <dsp:cNvSpPr/>
      </dsp:nvSpPr>
      <dsp:spPr>
        <a:xfrm>
          <a:off x="1712" y="1889840"/>
          <a:ext cx="4290468" cy="1267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4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calls, texts, and interactions about looking for suppliers and manufacturers</a:t>
          </a:r>
        </a:p>
      </dsp:txBody>
      <dsp:txXfrm>
        <a:off x="1712" y="1889840"/>
        <a:ext cx="4290468" cy="1267029"/>
      </dsp:txXfrm>
    </dsp:sp>
    <dsp:sp modelId="{BDB6CDFA-A41F-475A-B58C-173127495266}">
      <dsp:nvSpPr>
        <dsp:cNvPr id="0" name=""/>
        <dsp:cNvSpPr/>
      </dsp:nvSpPr>
      <dsp:spPr>
        <a:xfrm>
          <a:off x="0" y="3179874"/>
          <a:ext cx="4290468" cy="23657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Over-molding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Actuators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Electric motors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Propellers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Casting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other components and manufacturing needs</a:t>
          </a:r>
        </a:p>
      </dsp:txBody>
      <dsp:txXfrm>
        <a:off x="0" y="3179874"/>
        <a:ext cx="4290468" cy="2365787"/>
      </dsp:txXfrm>
    </dsp:sp>
    <dsp:sp modelId="{37BB333B-7DC1-4A5D-82B3-2D8C9B34B146}">
      <dsp:nvSpPr>
        <dsp:cNvPr id="0" name=""/>
        <dsp:cNvSpPr/>
      </dsp:nvSpPr>
      <dsp:spPr>
        <a:xfrm>
          <a:off x="5043013" y="152499"/>
          <a:ext cx="1501664" cy="15016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5FB6F-CC70-4F70-87D2-3D95AC92A1A0}">
      <dsp:nvSpPr>
        <dsp:cNvPr id="0" name=""/>
        <dsp:cNvSpPr/>
      </dsp:nvSpPr>
      <dsp:spPr>
        <a:xfrm>
          <a:off x="5043013" y="1889840"/>
          <a:ext cx="4290468" cy="1267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4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j-ea"/>
              <a:cs typeface="Arial" panose="020B0604020202020204" pitchFamily="34" charset="0"/>
            </a:rPr>
            <a:t>Aerospace Needs Sustainable Supplier, Manufacturer, and MRO Network</a:t>
          </a:r>
          <a:endParaRPr lang="en-US" sz="24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43013" y="1889840"/>
        <a:ext cx="4290468" cy="1267029"/>
      </dsp:txXfrm>
    </dsp:sp>
    <dsp:sp modelId="{AA40F339-B5B1-4F1A-835C-16E7730C24A2}">
      <dsp:nvSpPr>
        <dsp:cNvPr id="0" name=""/>
        <dsp:cNvSpPr/>
      </dsp:nvSpPr>
      <dsp:spPr>
        <a:xfrm>
          <a:off x="5043013" y="3266486"/>
          <a:ext cx="4290468" cy="23657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F5991E-C6B8-497C-9EA9-A1C5684E3D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B68DA-416D-4FE0-9AE6-5B1CCE3778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EE05E-88F2-4BF0-9754-82E805897706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7345C-AD70-41E1-A662-20E75CD4FF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22681-B8D8-464C-A17D-E608AAEBC5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1AF23-C353-4310-AEC8-639D4B313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44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F200-38E3-E34E-A510-9218E1A7816E}" type="datetimeFigureOut">
              <a:rPr lang="en-US" smtClean="0"/>
              <a:t>3/16/2021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D1E6C-D08D-164B-82B9-37A4E1F5A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56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07753-B876-7942-B5A2-325191737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0EBA4-7C56-A344-A1D4-CB6CBF3F1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1BA70E-9454-0347-BEBC-F8BB5BCAC3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477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A9C7-F0E3-074F-8F7C-0E67037F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365125"/>
            <a:ext cx="9900101" cy="782955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defRPr sz="36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51627-214E-8240-83E0-3AAD8A66E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680" y="1433738"/>
            <a:ext cx="9900101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991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7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0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1AFA10-0EF3-FC40-98D3-5EEF823DD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E9CF4-69A0-4810-86F1-9732D0CDC24F}" type="datetime1">
              <a:rPr lang="en-US" smtClean="0"/>
              <a:t>3/16/2021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2286-C516-8E47-830B-E05A4DFB9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C9E9A4E7-9099-B04B-B2D9-09587EA81901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6CDBA-4AAB-1C47-BE27-7AA0C0784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83486" y="6356350"/>
            <a:ext cx="2539200" cy="365125"/>
          </a:xfrm>
          <a:prstGeom prst="rect">
            <a:avLst/>
          </a:prstGeom>
        </p:spPr>
        <p:txBody>
          <a:bodyPr/>
          <a:lstStyle/>
          <a:p>
            <a:fld id="{BE7DB943-1A61-5749-8968-DC0755EA6BD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62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3BDB3-D2F0-274E-8884-5B0FE5D1C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383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1BA70E-9454-0347-BEBC-F8BB5BCAC33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37" y="144053"/>
            <a:ext cx="827595" cy="71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4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319B5-1EC1-9E4B-88DE-5D3D5CDE0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4396" y="4363095"/>
            <a:ext cx="6467072" cy="2151404"/>
          </a:xfrm>
          <a:ln>
            <a:noFill/>
          </a:ln>
        </p:spPr>
        <p:txBody>
          <a:bodyPr anchor="t">
            <a:noAutofit/>
          </a:bodyPr>
          <a:lstStyle/>
          <a:p>
            <a:pPr algn="r"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b="1" dirty="0">
                <a:solidFill>
                  <a:schemeClr val="bg1"/>
                </a:solidFill>
              </a:rPr>
              <a:t>Parimal Kopardekar, PhD (PK)</a:t>
            </a:r>
          </a:p>
          <a:p>
            <a:pPr algn="l">
              <a:lnSpc>
                <a:spcPct val="90000"/>
              </a:lnSpc>
            </a:pPr>
            <a:r>
              <a:rPr lang="en-US" b="1" dirty="0">
                <a:solidFill>
                  <a:schemeClr val="bg1"/>
                </a:solidFill>
              </a:rPr>
              <a:t>Director, NASA Aeronautics Research Institute (NARI)</a:t>
            </a:r>
          </a:p>
          <a:p>
            <a:pPr algn="l">
              <a:lnSpc>
                <a:spcPct val="90000"/>
              </a:lnSpc>
            </a:pPr>
            <a:r>
              <a:rPr lang="en-US" b="1" dirty="0">
                <a:solidFill>
                  <a:schemeClr val="bg1"/>
                </a:solidFill>
              </a:rPr>
              <a:t>Parimal.H.Kopardekar@nasa.gov</a:t>
            </a:r>
          </a:p>
          <a:p>
            <a:pPr algn="l">
              <a:lnSpc>
                <a:spcPct val="90000"/>
              </a:lnSpc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BE7D1D-19BF-454C-B784-5BB0393778C4}"/>
              </a:ext>
            </a:extLst>
          </p:cNvPr>
          <p:cNvSpPr txBox="1"/>
          <p:nvPr/>
        </p:nvSpPr>
        <p:spPr>
          <a:xfrm>
            <a:off x="6430268" y="1503681"/>
            <a:ext cx="50869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Future Proofing the Aerospace Supply Chain</a:t>
            </a:r>
          </a:p>
        </p:txBody>
      </p:sp>
      <p:pic>
        <p:nvPicPr>
          <p:cNvPr id="17" name="Picture 16" descr="NASA Logo Transparent Background.png">
            <a:extLst>
              <a:ext uri="{FF2B5EF4-FFF2-40B4-BE49-F238E27FC236}">
                <a16:creationId xmlns:a16="http://schemas.microsoft.com/office/drawing/2014/main" id="{16A299CA-E155-9346-BEC4-5B4A0C453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023" y="127929"/>
            <a:ext cx="827594" cy="718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71" y="724241"/>
            <a:ext cx="4280027" cy="42582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1995" y="2667034"/>
            <a:ext cx="331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Aerospace Supply Chain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1BA70E-9454-0347-BEBC-F8BB5BCAC33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63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03E0EA-1178-DD42-BA64-7495DB5F2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" y="0"/>
            <a:ext cx="12180461" cy="6859591"/>
          </a:xfrm>
          <a:prstGeom prst="rect">
            <a:avLst/>
          </a:prstGeom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14C0543B-62AD-7145-AD3B-B0DB900E350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2114" y="162675"/>
            <a:ext cx="570451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8724D7-C674-4948-8CE9-1BC017D093E0}"/>
              </a:ext>
            </a:extLst>
          </p:cNvPr>
          <p:cNvSpPr txBox="1"/>
          <p:nvPr/>
        </p:nvSpPr>
        <p:spPr>
          <a:xfrm>
            <a:off x="815963" y="657975"/>
            <a:ext cx="3971190" cy="1815882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spc="-100" dirty="0" smtClean="0">
                <a:latin typeface="Arial" panose="020B0604020202020204" pitchFamily="34" charset="0"/>
                <a:cs typeface="Arial" panose="020B0604020202020204" pitchFamily="34" charset="0"/>
              </a:rPr>
              <a:t>End-to-End</a:t>
            </a:r>
            <a:endParaRPr lang="en-US" sz="4000" spc="-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spc="-100" dirty="0">
                <a:latin typeface="Arial" panose="020B0604020202020204" pitchFamily="34" charset="0"/>
                <a:cs typeface="Arial" panose="020B0604020202020204" pitchFamily="34" charset="0"/>
              </a:rPr>
              <a:t>Air Transportation </a:t>
            </a:r>
          </a:p>
          <a:p>
            <a:endParaRPr lang="en-US" sz="3200" spc="-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2FBE93-7F39-074B-97FA-DA0297F810C6}"/>
              </a:ext>
            </a:extLst>
          </p:cNvPr>
          <p:cNvSpPr txBox="1"/>
          <p:nvPr/>
        </p:nvSpPr>
        <p:spPr>
          <a:xfrm>
            <a:off x="6222765" y="657975"/>
            <a:ext cx="5149349" cy="452431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Increased use of electric propulsion and air vehicles of all sizes are likely to impact future transportation options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society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Currently, transportation is one of the </a:t>
            </a:r>
            <a:r>
              <a:rPr lang="en-US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factors for location of businesses </a:t>
            </a:r>
            <a:r>
              <a:rPr lang="en-US" sz="24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housing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 future, aviation can get closer to businesses and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housing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0202529-6018-6E4B-83BF-36DCC2AA056F}"/>
              </a:ext>
            </a:extLst>
          </p:cNvPr>
          <p:cNvCxnSpPr>
            <a:cxnSpLocks/>
          </p:cNvCxnSpPr>
          <p:nvPr/>
        </p:nvCxnSpPr>
        <p:spPr>
          <a:xfrm>
            <a:off x="876511" y="2155047"/>
            <a:ext cx="3838924" cy="0"/>
          </a:xfrm>
          <a:prstGeom prst="straightConnector1">
            <a:avLst/>
          </a:prstGeom>
          <a:ln w="69850">
            <a:solidFill>
              <a:srgbClr val="3FB1E8">
                <a:alpha val="80000"/>
              </a:srgb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B943-1A61-5749-8968-DC0755EA6BDD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36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A765CD-A20C-B046-8FCB-118A61173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185" y="143488"/>
            <a:ext cx="8961985" cy="793214"/>
          </a:xfrm>
          <a:solidFill>
            <a:schemeClr val="bg2">
              <a:lumMod val="25000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Needs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4A4899-89BE-A041-B6EB-E91437106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 smtClean="0">
                <a:latin typeface="+mn-lt"/>
                <a:cs typeface="+mn-cs"/>
              </a:rPr>
              <a:pPr>
                <a:spcAft>
                  <a:spcPts val="600"/>
                </a:spcAft>
              </a:pPr>
              <a:t>3</a:t>
            </a:fld>
            <a:endParaRPr lang="en-US">
              <a:latin typeface="+mn-lt"/>
              <a:cs typeface="+mn-cs"/>
            </a:endParaRP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2487EBD1-499A-4532-B7DD-2566503D5F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3806224"/>
              </p:ext>
            </p:extLst>
          </p:nvPr>
        </p:nvGraphicFramePr>
        <p:xfrm>
          <a:off x="1743186" y="936702"/>
          <a:ext cx="9335194" cy="578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6092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609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1BA70E-9454-0347-BEBC-F8BB5BCAC33A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581316-5C98-7E4E-A1C7-67A982C487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3570" y="100612"/>
            <a:ext cx="912656" cy="7219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5851" y="461599"/>
            <a:ext cx="6979329" cy="313932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 lIns="0" rtlCol="0">
            <a:spAutoFit/>
          </a:bodyPr>
          <a:lstStyle/>
          <a:p>
            <a:pPr lvl="1"/>
            <a:r>
              <a:rPr lang="en-US" sz="36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Opportunities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</a:t>
            </a:r>
            <a:r>
              <a:rPr 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footprint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Aircraft development cycle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Aircraft production rate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chain resiliency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29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3" ma:contentTypeDescription="Create a new document." ma:contentTypeScope="" ma:versionID="87e2d693c247e245397903177ea26a34">
  <xsd:schema xmlns:xsd="http://www.w3.org/2001/XMLSchema" xmlns:xs="http://www.w3.org/2001/XMLSchema" xmlns:p="http://schemas.microsoft.com/office/2006/metadata/properties" xmlns:ns1="http://schemas.microsoft.com/sharepoint/v3" xmlns:ns3="c852713b-0caa-4ac0-ba75-048f00e27b76" xmlns:ns4="a3f7648c-ef34-4383-9913-3e4132c38d7f" targetNamespace="http://schemas.microsoft.com/office/2006/metadata/properties" ma:root="true" ma:fieldsID="e59a1eeeea7b066511570a7df52b8882" ns1:_="" ns3:_="" ns4:_="">
    <xsd:import namespace="http://schemas.microsoft.com/sharepoint/v3"/>
    <xsd:import namespace="c852713b-0caa-4ac0-ba75-048f00e27b76"/>
    <xsd:import namespace="a3f7648c-ef34-4383-9913-3e4132c38d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49FCFA-665D-46FF-B71F-35F11997B3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852713b-0caa-4ac0-ba75-048f00e27b76"/>
    <ds:schemaRef ds:uri="a3f7648c-ef34-4383-9913-3e4132c38d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DDD0640-0A82-4840-AD96-60AC866CA1BF}">
  <ds:schemaRefs>
    <ds:schemaRef ds:uri="http://schemas.microsoft.com/office/2006/metadata/properties"/>
    <ds:schemaRef ds:uri="c852713b-0caa-4ac0-ba75-048f00e27b76"/>
    <ds:schemaRef ds:uri="http://schemas.microsoft.com/sharepoint/v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a3f7648c-ef34-4383-9913-3e4132c38d7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6F6FE1E-753F-4557-9F3C-F11304F802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128</Words>
  <Application>Microsoft Office PowerPoint</Application>
  <PresentationFormat>Widescreen</PresentationFormat>
  <Paragraphs>32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Needs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Cavolowsky, Anna E. (ARC-AFS)[SimLabs III Contract Management &amp; Technical Services]</dc:creator>
  <cp:lastModifiedBy>Clark, Christine O. (ARC-A)</cp:lastModifiedBy>
  <cp:revision>21</cp:revision>
  <dcterms:created xsi:type="dcterms:W3CDTF">2020-08-21T16:38:02Z</dcterms:created>
  <dcterms:modified xsi:type="dcterms:W3CDTF">2021-03-16T22:37:34Z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