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5"/>
  </p:sldMasterIdLst>
  <p:notesMasterIdLst>
    <p:notesMasterId r:id="rId32"/>
  </p:notesMasterIdLst>
  <p:handoutMasterIdLst>
    <p:handoutMasterId r:id="rId33"/>
  </p:handoutMasterIdLst>
  <p:sldIdLst>
    <p:sldId id="256" r:id="rId6"/>
    <p:sldId id="292" r:id="rId7"/>
    <p:sldId id="293" r:id="rId8"/>
    <p:sldId id="294" r:id="rId9"/>
    <p:sldId id="296" r:id="rId10"/>
    <p:sldId id="259" r:id="rId11"/>
    <p:sldId id="299" r:id="rId12"/>
    <p:sldId id="266" r:id="rId13"/>
    <p:sldId id="267" r:id="rId14"/>
    <p:sldId id="271" r:id="rId15"/>
    <p:sldId id="261" r:id="rId16"/>
    <p:sldId id="260" r:id="rId17"/>
    <p:sldId id="298" r:id="rId18"/>
    <p:sldId id="273" r:id="rId19"/>
    <p:sldId id="280" r:id="rId20"/>
    <p:sldId id="281" r:id="rId21"/>
    <p:sldId id="282" r:id="rId22"/>
    <p:sldId id="283" r:id="rId23"/>
    <p:sldId id="278" r:id="rId24"/>
    <p:sldId id="284" r:id="rId25"/>
    <p:sldId id="286" r:id="rId26"/>
    <p:sldId id="272" r:id="rId27"/>
    <p:sldId id="285" r:id="rId28"/>
    <p:sldId id="275" r:id="rId29"/>
    <p:sldId id="277"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ge, Juliet (Volpe)" initials="PJ(" lastIdx="4" clrIdx="0">
    <p:extLst>
      <p:ext uri="{19B8F6BF-5375-455C-9EA6-DF929625EA0E}">
        <p15:presenceInfo xmlns:p15="http://schemas.microsoft.com/office/powerpoint/2012/main" userId="S-1-5-21-982035342-1880134254-310265210-3871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28F"/>
    <a:srgbClr val="FFF2CC"/>
    <a:srgbClr val="5B9BD5"/>
    <a:srgbClr val="B7D2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0" autoAdjust="0"/>
    <p:restoredTop sz="94422" autoAdjust="0"/>
  </p:normalViewPr>
  <p:slideViewPr>
    <p:cSldViewPr snapToGrid="0">
      <p:cViewPr varScale="1">
        <p:scale>
          <a:sx n="108" d="100"/>
          <a:sy n="108" d="100"/>
        </p:scale>
        <p:origin x="498" y="90"/>
      </p:cViewPr>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75" d="100"/>
          <a:sy n="75" d="100"/>
        </p:scale>
        <p:origin x="29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78A1C7-85EE-4973-8FD0-6930410A38FD}" type="datetimeFigureOut">
              <a:rPr lang="en-US" smtClean="0"/>
              <a:t>4/6/2021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81903-BF89-4522-9020-27ED7A58AB21}" type="slidenum">
              <a:rPr lang="en-US" smtClean="0"/>
              <a:t>‹#›</a:t>
            </a:fld>
            <a:endParaRPr lang="en-US"/>
          </a:p>
        </p:txBody>
      </p:sp>
    </p:spTree>
    <p:extLst>
      <p:ext uri="{BB962C8B-B14F-4D97-AF65-F5344CB8AC3E}">
        <p14:creationId xmlns:p14="http://schemas.microsoft.com/office/powerpoint/2010/main" val="1354331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02575-EAFD-48B6-A9F7-2FFF2179805D}" type="datetimeFigureOut">
              <a:rPr lang="en-US" smtClean="0"/>
              <a:t>4/6/2021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C1D33-C715-4584-B083-7FBAEA1975C3}" type="slidenum">
              <a:rPr lang="en-US" smtClean="0"/>
              <a:t>‹#›</a:t>
            </a:fld>
            <a:endParaRPr lang="en-US"/>
          </a:p>
        </p:txBody>
      </p:sp>
    </p:spTree>
    <p:extLst>
      <p:ext uri="{BB962C8B-B14F-4D97-AF65-F5344CB8AC3E}">
        <p14:creationId xmlns:p14="http://schemas.microsoft.com/office/powerpoint/2010/main" val="203001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C1D33-C715-4584-B083-7FBAEA1975C3}" type="slidenum">
              <a:rPr lang="en-US" smtClean="0"/>
              <a:t>1</a:t>
            </a:fld>
            <a:endParaRPr lang="en-US"/>
          </a:p>
        </p:txBody>
      </p:sp>
    </p:spTree>
    <p:extLst>
      <p:ext uri="{BB962C8B-B14F-4D97-AF65-F5344CB8AC3E}">
        <p14:creationId xmlns:p14="http://schemas.microsoft.com/office/powerpoint/2010/main" val="235549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C1D33-C715-4584-B083-7FBAEA1975C3}" type="slidenum">
              <a:rPr lang="en-US" smtClean="0"/>
              <a:t>5</a:t>
            </a:fld>
            <a:endParaRPr lang="en-US"/>
          </a:p>
        </p:txBody>
      </p:sp>
    </p:spTree>
    <p:extLst>
      <p:ext uri="{BB962C8B-B14F-4D97-AF65-F5344CB8AC3E}">
        <p14:creationId xmlns:p14="http://schemas.microsoft.com/office/powerpoint/2010/main" val="426427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C1D33-C715-4584-B083-7FBAEA1975C3}" type="slidenum">
              <a:rPr lang="en-US" smtClean="0"/>
              <a:t>12</a:t>
            </a:fld>
            <a:endParaRPr lang="en-US"/>
          </a:p>
        </p:txBody>
      </p:sp>
    </p:spTree>
    <p:extLst>
      <p:ext uri="{BB962C8B-B14F-4D97-AF65-F5344CB8AC3E}">
        <p14:creationId xmlns:p14="http://schemas.microsoft.com/office/powerpoint/2010/main" val="121463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C1D33-C715-4584-B083-7FBAEA1975C3}" type="slidenum">
              <a:rPr lang="en-US" smtClean="0"/>
              <a:t>19</a:t>
            </a:fld>
            <a:endParaRPr lang="en-US"/>
          </a:p>
        </p:txBody>
      </p:sp>
    </p:spTree>
    <p:extLst>
      <p:ext uri="{BB962C8B-B14F-4D97-AF65-F5344CB8AC3E}">
        <p14:creationId xmlns:p14="http://schemas.microsoft.com/office/powerpoint/2010/main" val="425048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 VOLPE IMAGE">
    <p:spTree>
      <p:nvGrpSpPr>
        <p:cNvPr id="1" name=""/>
        <p:cNvGrpSpPr/>
        <p:nvPr/>
      </p:nvGrpSpPr>
      <p:grpSpPr>
        <a:xfrm>
          <a:off x="0" y="0"/>
          <a:ext cx="0" cy="0"/>
          <a:chOff x="0" y="0"/>
          <a:chExt cx="0" cy="0"/>
        </a:xfrm>
      </p:grpSpPr>
      <p:sp>
        <p:nvSpPr>
          <p:cNvPr id="9" name="Rectangle 8"/>
          <p:cNvSpPr/>
          <p:nvPr userDrawn="1"/>
        </p:nvSpPr>
        <p:spPr>
          <a:xfrm>
            <a:off x="0" y="525339"/>
            <a:ext cx="12205139" cy="4787782"/>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7" name="Flowchart: Manual Input 3"/>
          <p:cNvSpPr/>
          <p:nvPr userDrawn="1"/>
        </p:nvSpPr>
        <p:spPr>
          <a:xfrm>
            <a:off x="-9524" y="5590422"/>
            <a:ext cx="12202744" cy="12675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itle 23"/>
          <p:cNvSpPr>
            <a:spLocks noGrp="1"/>
          </p:cNvSpPr>
          <p:nvPr>
            <p:ph type="title" hasCustomPrompt="1"/>
          </p:nvPr>
        </p:nvSpPr>
        <p:spPr>
          <a:xfrm>
            <a:off x="226809" y="1111085"/>
            <a:ext cx="7587154" cy="2302213"/>
          </a:xfrm>
        </p:spPr>
        <p:txBody>
          <a:bodyPr lIns="0" tIns="0" rIns="0" bIns="0" anchor="t" anchorCtr="0">
            <a:noAutofit/>
          </a:bodyPr>
          <a:lstStyle>
            <a:lvl1pPr>
              <a:lnSpc>
                <a:spcPts val="4200"/>
              </a:lnSpc>
              <a:defRPr sz="4400" b="1" baseline="0">
                <a:solidFill>
                  <a:schemeClr val="bg1"/>
                </a:solidFill>
                <a:latin typeface="Gill Sans MT" panose="020B0502020104020203" pitchFamily="34" charset="0"/>
              </a:defRPr>
            </a:lvl1pPr>
          </a:lstStyle>
          <a:p>
            <a:r>
              <a:rPr lang="en-US" dirty="0"/>
              <a:t>Title Slide. Keep Size + Line Spacing</a:t>
            </a:r>
          </a:p>
        </p:txBody>
      </p:sp>
      <p:sp>
        <p:nvSpPr>
          <p:cNvPr id="29" name="Content Placeholder 28"/>
          <p:cNvSpPr>
            <a:spLocks noGrp="1"/>
          </p:cNvSpPr>
          <p:nvPr>
            <p:ph sz="quarter" idx="10" hasCustomPrompt="1"/>
          </p:nvPr>
        </p:nvSpPr>
        <p:spPr>
          <a:xfrm>
            <a:off x="226809" y="3413298"/>
            <a:ext cx="7397750" cy="1758142"/>
          </a:xfrm>
        </p:spPr>
        <p:txBody>
          <a:bodyPr lIns="0" tIns="0" rIns="0" bIns="0" anchor="b" anchorCtr="0"/>
          <a:lstStyle>
            <a:lvl1pPr marL="0" indent="0">
              <a:lnSpc>
                <a:spcPts val="2400"/>
              </a:lnSpc>
              <a:buNone/>
              <a:defRPr b="1" cap="none" baseline="0">
                <a:solidFill>
                  <a:schemeClr val="bg1"/>
                </a:solidFill>
                <a:latin typeface="Gill Sans MT" panose="020B0502020104020203" pitchFamily="34" charset="0"/>
              </a:defRPr>
            </a:lvl1pPr>
          </a:lstStyle>
          <a:p>
            <a:pPr lvl="0"/>
            <a:r>
              <a:rPr lang="en-US" dirty="0"/>
              <a:t>Click To Edit SUBTITLE | MOVE DOWN IF NEEDED</a:t>
            </a:r>
          </a:p>
        </p:txBody>
      </p:sp>
    </p:spTree>
    <p:extLst>
      <p:ext uri="{BB962C8B-B14F-4D97-AF65-F5344CB8AC3E}">
        <p14:creationId xmlns:p14="http://schemas.microsoft.com/office/powerpoint/2010/main" val="219383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EADER + CONTENT + SLIDE#">
    <p:spTree>
      <p:nvGrpSpPr>
        <p:cNvPr id="1" name=""/>
        <p:cNvGrpSpPr/>
        <p:nvPr/>
      </p:nvGrpSpPr>
      <p:grpSpPr>
        <a:xfrm>
          <a:off x="0" y="0"/>
          <a:ext cx="0" cy="0"/>
          <a:chOff x="0" y="0"/>
          <a:chExt cx="0" cy="0"/>
        </a:xfrm>
      </p:grpSpPr>
      <p:sp>
        <p:nvSpPr>
          <p:cNvPr id="11"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3"/>
            <a:ext cx="12192000" cy="1371600"/>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8" name="Title 1"/>
          <p:cNvSpPr>
            <a:spLocks noGrp="1"/>
          </p:cNvSpPr>
          <p:nvPr>
            <p:ph type="title" hasCustomPrompt="1"/>
          </p:nvPr>
        </p:nvSpPr>
        <p:spPr>
          <a:xfrm>
            <a:off x="342901" y="165836"/>
            <a:ext cx="11010900" cy="1039933"/>
          </a:xfrm>
        </p:spPr>
        <p:txBody>
          <a:bodyPr lIns="0" tIns="0" rIns="0" bIns="0" anchor="ctr" anchorCtr="0">
            <a:noAutofit/>
          </a:bodyPr>
          <a:lstStyle>
            <a:lvl1pPr>
              <a:lnSpc>
                <a:spcPts val="4000"/>
              </a:lnSpc>
              <a:defRPr lang="en-US" sz="4000" b="1" kern="1200" cap="none" baseline="0" dirty="0" smtClean="0">
                <a:solidFill>
                  <a:schemeClr val="bg1">
                    <a:lumMod val="95000"/>
                  </a:schemeClr>
                </a:solidFill>
                <a:latin typeface="Gill Sans MT" panose="020B0502020104020203" pitchFamily="34" charset="0"/>
                <a:ea typeface="+mj-ea"/>
                <a:cs typeface="+mj-cs"/>
              </a:defRPr>
            </a:lvl1pPr>
          </a:lstStyle>
          <a:p>
            <a:r>
              <a:rPr lang="en-US" dirty="0"/>
              <a:t>This Master Has Slide #S</a:t>
            </a:r>
          </a:p>
        </p:txBody>
      </p:sp>
      <p:sp>
        <p:nvSpPr>
          <p:cNvPr id="10" name="Content Placeholder 2"/>
          <p:cNvSpPr>
            <a:spLocks noGrp="1"/>
          </p:cNvSpPr>
          <p:nvPr>
            <p:ph idx="10" hasCustomPrompt="1"/>
          </p:nvPr>
        </p:nvSpPr>
        <p:spPr>
          <a:xfrm>
            <a:off x="342901" y="1447800"/>
            <a:ext cx="11010900" cy="5238752"/>
          </a:xfrm>
        </p:spPr>
        <p:txBody>
          <a:bodyPr/>
          <a:lstStyle>
            <a:lvl1pPr>
              <a:lnSpc>
                <a:spcPct val="120000"/>
              </a:lnSpc>
              <a:spcBef>
                <a:spcPts val="0"/>
              </a:spcBef>
              <a:spcAft>
                <a:spcPts val="600"/>
              </a:spcAft>
              <a:defRPr>
                <a:solidFill>
                  <a:schemeClr val="tx1">
                    <a:lumMod val="75000"/>
                    <a:lumOff val="25000"/>
                  </a:schemeClr>
                </a:solidFill>
                <a:latin typeface="Gill Sans MT" panose="020B0502020104020203" pitchFamily="34" charset="0"/>
              </a:defRPr>
            </a:lvl1pPr>
            <a:lvl2pPr>
              <a:lnSpc>
                <a:spcPct val="120000"/>
              </a:lnSpc>
              <a:spcBef>
                <a:spcPts val="0"/>
              </a:spcBef>
              <a:spcAft>
                <a:spcPts val="600"/>
              </a:spcAft>
              <a:defRPr>
                <a:solidFill>
                  <a:schemeClr val="tx1">
                    <a:lumMod val="75000"/>
                    <a:lumOff val="25000"/>
                  </a:schemeClr>
                </a:solidFill>
                <a:latin typeface="Gill Sans MT" panose="020B0502020104020203" pitchFamily="34" charset="0"/>
              </a:defRPr>
            </a:lvl2pPr>
            <a:lvl3pPr>
              <a:lnSpc>
                <a:spcPct val="120000"/>
              </a:lnSpc>
              <a:spcBef>
                <a:spcPts val="0"/>
              </a:spcBef>
              <a:spcAft>
                <a:spcPts val="600"/>
              </a:spcAft>
              <a:defRPr>
                <a:solidFill>
                  <a:schemeClr val="tx1">
                    <a:lumMod val="75000"/>
                    <a:lumOff val="25000"/>
                  </a:schemeClr>
                </a:solidFill>
                <a:latin typeface="Gill Sans MT" panose="020B0502020104020203" pitchFamily="34" charset="0"/>
              </a:defRPr>
            </a:lvl3pPr>
            <a:lvl4pPr>
              <a:lnSpc>
                <a:spcPct val="120000"/>
              </a:lnSpc>
              <a:spcBef>
                <a:spcPts val="0"/>
              </a:spcBef>
              <a:spcAft>
                <a:spcPts val="600"/>
              </a:spcAft>
              <a:defRPr>
                <a:solidFill>
                  <a:schemeClr val="tx1">
                    <a:lumMod val="75000"/>
                    <a:lumOff val="25000"/>
                  </a:schemeClr>
                </a:solidFill>
                <a:latin typeface="Gill Sans MT" panose="020B0502020104020203" pitchFamily="34" charset="0"/>
              </a:defRPr>
            </a:lvl4pPr>
            <a:lvl5pPr>
              <a:lnSpc>
                <a:spcPct val="120000"/>
              </a:lnSpc>
              <a:spcBef>
                <a:spcPts val="0"/>
              </a:spcBef>
              <a:spcAft>
                <a:spcPts val="600"/>
              </a:spcAft>
              <a:defRPr>
                <a:solidFill>
                  <a:schemeClr val="tx1">
                    <a:lumMod val="75000"/>
                    <a:lumOff val="25000"/>
                  </a:schemeClr>
                </a:solidFill>
                <a:latin typeface="Gill Sans MT" panose="020B0502020104020203" pitchFamily="34"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6"/>
          <p:cNvSpPr>
            <a:spLocks noGrp="1"/>
          </p:cNvSpPr>
          <p:nvPr>
            <p:ph type="sldNum" sz="quarter" idx="12"/>
          </p:nvPr>
        </p:nvSpPr>
        <p:spPr>
          <a:xfrm>
            <a:off x="0" y="6492876"/>
            <a:ext cx="1148080" cy="365125"/>
          </a:xfrm>
        </p:spPr>
        <p:txBody>
          <a:bodyPr/>
          <a:lstStyle>
            <a:lvl1pPr>
              <a:defRPr sz="1400">
                <a:solidFill>
                  <a:schemeClr val="tx1">
                    <a:lumMod val="50000"/>
                    <a:lumOff val="50000"/>
                  </a:schemeClr>
                </a:solidFill>
                <a:latin typeface="Gill Sans MT" panose="020B0502020104020203" pitchFamily="34" charset="0"/>
              </a:defRPr>
            </a:lvl1pPr>
          </a:lstStyle>
          <a:p>
            <a:r>
              <a:rPr lang="en-US"/>
              <a:t>Slide </a:t>
            </a:r>
            <a:fld id="{0AB40DA4-FA10-48ED-9ACF-0ECC4D460407}" type="slidenum">
              <a:rPr lang="en-US" smtClean="0"/>
              <a:pPr/>
              <a:t>‹#›</a:t>
            </a:fld>
            <a:endParaRPr lang="en-US" dirty="0"/>
          </a:p>
        </p:txBody>
      </p:sp>
    </p:spTree>
    <p:extLst>
      <p:ext uri="{BB962C8B-B14F-4D97-AF65-F5344CB8AC3E}">
        <p14:creationId xmlns:p14="http://schemas.microsoft.com/office/powerpoint/2010/main" val="215148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YOUR IMAGE">
    <p:spTree>
      <p:nvGrpSpPr>
        <p:cNvPr id="1" name=""/>
        <p:cNvGrpSpPr/>
        <p:nvPr/>
      </p:nvGrpSpPr>
      <p:grpSpPr>
        <a:xfrm>
          <a:off x="0" y="0"/>
          <a:ext cx="0" cy="0"/>
          <a:chOff x="0" y="0"/>
          <a:chExt cx="0" cy="0"/>
        </a:xfrm>
      </p:grpSpPr>
      <p:sp>
        <p:nvSpPr>
          <p:cNvPr id="7" name="Flowchart: Manual Input 3"/>
          <p:cNvSpPr/>
          <p:nvPr userDrawn="1"/>
        </p:nvSpPr>
        <p:spPr>
          <a:xfrm>
            <a:off x="-9524" y="5590422"/>
            <a:ext cx="12202744" cy="12675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3139" y="1066802"/>
            <a:ext cx="12205139" cy="3905267"/>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12" name="Title 23"/>
          <p:cNvSpPr>
            <a:spLocks noGrp="1"/>
          </p:cNvSpPr>
          <p:nvPr>
            <p:ph type="title" hasCustomPrompt="1"/>
          </p:nvPr>
        </p:nvSpPr>
        <p:spPr>
          <a:xfrm>
            <a:off x="226810" y="1334605"/>
            <a:ext cx="7833233" cy="2302213"/>
          </a:xfrm>
        </p:spPr>
        <p:txBody>
          <a:bodyPr lIns="0" tIns="0" rIns="0" bIns="0" anchor="t" anchorCtr="0">
            <a:noAutofit/>
          </a:bodyPr>
          <a:lstStyle>
            <a:lvl1pPr>
              <a:lnSpc>
                <a:spcPts val="4200"/>
              </a:lnSpc>
              <a:defRPr sz="4400" b="1" baseline="0">
                <a:solidFill>
                  <a:schemeClr val="bg1">
                    <a:lumMod val="95000"/>
                  </a:schemeClr>
                </a:solidFill>
                <a:latin typeface="Gill Sans MT" panose="020B0502020104020203" pitchFamily="34" charset="0"/>
              </a:defRPr>
            </a:lvl1pPr>
          </a:lstStyle>
          <a:p>
            <a:r>
              <a:rPr lang="en-US" dirty="0"/>
              <a:t>Title Slide. Keep Size + Line Spacing</a:t>
            </a:r>
          </a:p>
        </p:txBody>
      </p:sp>
      <p:sp>
        <p:nvSpPr>
          <p:cNvPr id="16" name="Content Placeholder 28"/>
          <p:cNvSpPr>
            <a:spLocks noGrp="1"/>
          </p:cNvSpPr>
          <p:nvPr>
            <p:ph sz="quarter" idx="10" hasCustomPrompt="1"/>
          </p:nvPr>
        </p:nvSpPr>
        <p:spPr>
          <a:xfrm>
            <a:off x="226809" y="3789632"/>
            <a:ext cx="7397750" cy="1246187"/>
          </a:xfrm>
        </p:spPr>
        <p:txBody>
          <a:bodyPr lIns="0" tIns="0" rIns="0" bIns="0" anchor="b" anchorCtr="0"/>
          <a:lstStyle>
            <a:lvl1pPr marL="0" indent="0">
              <a:lnSpc>
                <a:spcPts val="2400"/>
              </a:lnSpc>
              <a:buNone/>
              <a:defRPr b="1" cap="none" baseline="0">
                <a:solidFill>
                  <a:schemeClr val="bg1">
                    <a:lumMod val="95000"/>
                  </a:schemeClr>
                </a:solidFill>
                <a:latin typeface="Gill Sans MT" panose="020B0502020104020203" pitchFamily="34" charset="0"/>
              </a:defRPr>
            </a:lvl1pPr>
          </a:lstStyle>
          <a:p>
            <a:pPr lvl="0"/>
            <a:r>
              <a:rPr lang="en-US" dirty="0"/>
              <a:t>Click To Edit SUBTITLE | MOVE DOWN IF NEEDED</a:t>
            </a:r>
          </a:p>
        </p:txBody>
      </p:sp>
      <p:sp>
        <p:nvSpPr>
          <p:cNvPr id="4" name="Content Placeholder 3"/>
          <p:cNvSpPr>
            <a:spLocks noGrp="1"/>
          </p:cNvSpPr>
          <p:nvPr>
            <p:ph sz="quarter" idx="11" hasCustomPrompt="1"/>
          </p:nvPr>
        </p:nvSpPr>
        <p:spPr>
          <a:xfrm>
            <a:off x="8581771" y="2869247"/>
            <a:ext cx="2203450" cy="1393825"/>
          </a:xfrm>
        </p:spPr>
        <p:txBody>
          <a:bodyPr/>
          <a:lstStyle>
            <a:lvl1pPr marL="0" indent="0">
              <a:buNone/>
              <a:defRPr baseline="0"/>
            </a:lvl1pPr>
          </a:lstStyle>
          <a:p>
            <a:pPr lvl="0"/>
            <a:r>
              <a:rPr lang="en-US" dirty="0"/>
              <a:t>Crop image to circle 4.5” diam.</a:t>
            </a:r>
          </a:p>
        </p:txBody>
      </p:sp>
    </p:spTree>
    <p:extLst>
      <p:ext uri="{BB962C8B-B14F-4D97-AF65-F5344CB8AC3E}">
        <p14:creationId xmlns:p14="http://schemas.microsoft.com/office/powerpoint/2010/main" val="1200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PAC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6" name="Title 1"/>
          <p:cNvSpPr>
            <a:spLocks noGrp="1"/>
          </p:cNvSpPr>
          <p:nvPr>
            <p:ph type="title" hasCustomPrompt="1"/>
          </p:nvPr>
        </p:nvSpPr>
        <p:spPr>
          <a:xfrm>
            <a:off x="347472" y="2289175"/>
            <a:ext cx="11049871" cy="3082925"/>
          </a:xfrm>
        </p:spPr>
        <p:txBody>
          <a:bodyPr lIns="0" tIns="0" rIns="0" bIns="0" anchor="ctr" anchorCtr="0">
            <a:noAutofit/>
          </a:bodyPr>
          <a:lstStyle>
            <a:lvl1pPr>
              <a:lnSpc>
                <a:spcPts val="4800"/>
              </a:lnSpc>
              <a:defRPr sz="4800" b="1" cap="none" baseline="0">
                <a:solidFill>
                  <a:schemeClr val="bg1">
                    <a:lumMod val="95000"/>
                  </a:schemeClr>
                </a:solidFill>
                <a:latin typeface="Gill Sans MT" panose="020B0502020104020203" pitchFamily="34" charset="0"/>
              </a:defRPr>
            </a:lvl1pPr>
          </a:lstStyle>
          <a:p>
            <a:r>
              <a:rPr lang="en-US" dirty="0"/>
              <a:t>Spacer Slide For A New Section Of Your Presentation</a:t>
            </a:r>
          </a:p>
        </p:txBody>
      </p:sp>
      <p:sp>
        <p:nvSpPr>
          <p:cNvPr id="7"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5340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CONTENT +3IMAGES">
    <p:spTree>
      <p:nvGrpSpPr>
        <p:cNvPr id="1" name=""/>
        <p:cNvGrpSpPr/>
        <p:nvPr/>
      </p:nvGrpSpPr>
      <p:grpSpPr>
        <a:xfrm>
          <a:off x="0" y="0"/>
          <a:ext cx="0" cy="0"/>
          <a:chOff x="0" y="0"/>
          <a:chExt cx="0" cy="0"/>
        </a:xfrm>
      </p:grpSpPr>
      <p:sp>
        <p:nvSpPr>
          <p:cNvPr id="7" name="Rectangle 6"/>
          <p:cNvSpPr/>
          <p:nvPr userDrawn="1"/>
        </p:nvSpPr>
        <p:spPr>
          <a:xfrm>
            <a:off x="0" y="2"/>
            <a:ext cx="12192000" cy="1371600"/>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42901" y="365127"/>
            <a:ext cx="11010900" cy="822812"/>
          </a:xfrm>
        </p:spPr>
        <p:txBody>
          <a:bodyPr lIns="0" tIns="0" rIns="0" bIns="0" anchor="ctr" anchorCtr="0">
            <a:noAutofit/>
          </a:bodyPr>
          <a:lstStyle>
            <a:lvl1pPr>
              <a:lnSpc>
                <a:spcPts val="4000"/>
              </a:lnSpc>
              <a:defRPr sz="4000" b="1" cap="none" baseline="0">
                <a:solidFill>
                  <a:schemeClr val="bg1">
                    <a:lumMod val="95000"/>
                  </a:schemeClr>
                </a:solidFill>
                <a:latin typeface="Gill Sans MT" panose="020B0502020104020203" pitchFamily="34" charset="0"/>
              </a:defRPr>
            </a:lvl1pPr>
          </a:lstStyle>
          <a:p>
            <a:r>
              <a:rPr lang="en-US" dirty="0"/>
              <a:t>Click To Edit Slide TITLE</a:t>
            </a:r>
          </a:p>
        </p:txBody>
      </p:sp>
      <p:sp>
        <p:nvSpPr>
          <p:cNvPr id="8" name="Content Placeholder 2"/>
          <p:cNvSpPr>
            <a:spLocks noGrp="1"/>
          </p:cNvSpPr>
          <p:nvPr>
            <p:ph idx="10" hasCustomPrompt="1"/>
          </p:nvPr>
        </p:nvSpPr>
        <p:spPr>
          <a:xfrm>
            <a:off x="342901" y="1477108"/>
            <a:ext cx="9514690" cy="5209444"/>
          </a:xfrm>
        </p:spPr>
        <p:txBody>
          <a:bodyPr/>
          <a:lstStyle>
            <a:lvl1pPr>
              <a:lnSpc>
                <a:spcPct val="120000"/>
              </a:lnSpc>
              <a:spcBef>
                <a:spcPts val="0"/>
              </a:spcBef>
              <a:spcAft>
                <a:spcPts val="600"/>
              </a:spcAft>
              <a:defRPr>
                <a:solidFill>
                  <a:schemeClr val="tx1">
                    <a:lumMod val="75000"/>
                    <a:lumOff val="25000"/>
                  </a:schemeClr>
                </a:solidFill>
                <a:latin typeface="Gill Sans MT" panose="020B0502020104020203" pitchFamily="34" charset="0"/>
              </a:defRPr>
            </a:lvl1pPr>
            <a:lvl2pPr>
              <a:lnSpc>
                <a:spcPct val="120000"/>
              </a:lnSpc>
              <a:spcBef>
                <a:spcPts val="0"/>
              </a:spcBef>
              <a:spcAft>
                <a:spcPts val="600"/>
              </a:spcAft>
              <a:defRPr>
                <a:solidFill>
                  <a:schemeClr val="tx1">
                    <a:lumMod val="75000"/>
                    <a:lumOff val="25000"/>
                  </a:schemeClr>
                </a:solidFill>
                <a:latin typeface="Gill Sans MT" panose="020B0502020104020203" pitchFamily="34" charset="0"/>
              </a:defRPr>
            </a:lvl2pPr>
            <a:lvl3pPr>
              <a:lnSpc>
                <a:spcPct val="120000"/>
              </a:lnSpc>
              <a:spcBef>
                <a:spcPts val="0"/>
              </a:spcBef>
              <a:spcAft>
                <a:spcPts val="600"/>
              </a:spcAft>
              <a:defRPr>
                <a:solidFill>
                  <a:schemeClr val="tx1">
                    <a:lumMod val="75000"/>
                    <a:lumOff val="25000"/>
                  </a:schemeClr>
                </a:solidFill>
                <a:latin typeface="Gill Sans MT" panose="020B0502020104020203" pitchFamily="34" charset="0"/>
              </a:defRPr>
            </a:lvl3pPr>
            <a:lvl4pPr>
              <a:lnSpc>
                <a:spcPct val="120000"/>
              </a:lnSpc>
              <a:spcBef>
                <a:spcPts val="0"/>
              </a:spcBef>
              <a:spcAft>
                <a:spcPts val="600"/>
              </a:spcAft>
              <a:defRPr>
                <a:solidFill>
                  <a:schemeClr val="tx1">
                    <a:lumMod val="75000"/>
                    <a:lumOff val="25000"/>
                  </a:schemeClr>
                </a:solidFill>
                <a:latin typeface="Gill Sans MT" panose="020B0502020104020203" pitchFamily="34" charset="0"/>
              </a:defRPr>
            </a:lvl4pPr>
            <a:lvl5pPr>
              <a:lnSpc>
                <a:spcPct val="120000"/>
              </a:lnSpc>
              <a:spcBef>
                <a:spcPts val="0"/>
              </a:spcBef>
              <a:spcAft>
                <a:spcPts val="600"/>
              </a:spcAft>
              <a:defRPr>
                <a:solidFill>
                  <a:schemeClr val="tx1">
                    <a:lumMod val="75000"/>
                    <a:lumOff val="25000"/>
                  </a:schemeClr>
                </a:solidFill>
                <a:latin typeface="Gill Sans MT" panose="020B0502020104020203" pitchFamily="34"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10058401" y="839162"/>
            <a:ext cx="1737360" cy="17373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p:cNvSpPr>
            <a:spLocks noGrp="1"/>
          </p:cNvSpPr>
          <p:nvPr>
            <p:ph sz="quarter" idx="11" hasCustomPrompt="1"/>
          </p:nvPr>
        </p:nvSpPr>
        <p:spPr>
          <a:xfrm>
            <a:off x="9857591" y="1071302"/>
            <a:ext cx="2138979" cy="1318668"/>
          </a:xfrm>
        </p:spPr>
        <p:txBody>
          <a:bodyPr/>
          <a:lstStyle>
            <a:lvl1pPr marL="0" indent="0">
              <a:buNone/>
              <a:defRPr baseline="0"/>
            </a:lvl1pPr>
          </a:lstStyle>
          <a:p>
            <a:pPr lvl="0"/>
            <a:r>
              <a:rPr lang="en-US" dirty="0"/>
              <a:t>Crop image to circle 1.9” diam.</a:t>
            </a:r>
          </a:p>
        </p:txBody>
      </p:sp>
      <p:sp>
        <p:nvSpPr>
          <p:cNvPr id="13" name="Oval 12"/>
          <p:cNvSpPr/>
          <p:nvPr userDrawn="1"/>
        </p:nvSpPr>
        <p:spPr>
          <a:xfrm>
            <a:off x="10058401" y="2673992"/>
            <a:ext cx="1737360" cy="17373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10058401" y="4511043"/>
            <a:ext cx="1737360" cy="17373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29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CONTENT +1HUGE IMAGES">
    <p:spTree>
      <p:nvGrpSpPr>
        <p:cNvPr id="1" name=""/>
        <p:cNvGrpSpPr/>
        <p:nvPr/>
      </p:nvGrpSpPr>
      <p:grpSpPr>
        <a:xfrm>
          <a:off x="0" y="0"/>
          <a:ext cx="0" cy="0"/>
          <a:chOff x="0" y="0"/>
          <a:chExt cx="0" cy="0"/>
        </a:xfrm>
      </p:grpSpPr>
      <p:sp>
        <p:nvSpPr>
          <p:cNvPr id="7" name="Rectangle 6"/>
          <p:cNvSpPr/>
          <p:nvPr userDrawn="1"/>
        </p:nvSpPr>
        <p:spPr>
          <a:xfrm>
            <a:off x="0" y="3"/>
            <a:ext cx="12192000" cy="1371600"/>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42901" y="150532"/>
            <a:ext cx="10186307" cy="1021777"/>
          </a:xfrm>
        </p:spPr>
        <p:txBody>
          <a:bodyPr lIns="0" tIns="0" rIns="0" bIns="0" anchor="ctr" anchorCtr="0">
            <a:noAutofit/>
          </a:bodyPr>
          <a:lstStyle>
            <a:lvl1pPr>
              <a:lnSpc>
                <a:spcPts val="4400"/>
              </a:lnSpc>
              <a:defRPr sz="4000" b="1" cap="none" baseline="0">
                <a:solidFill>
                  <a:schemeClr val="bg1">
                    <a:lumMod val="95000"/>
                  </a:schemeClr>
                </a:solidFill>
                <a:latin typeface="Gill Sans MT" panose="020B0502020104020203" pitchFamily="34" charset="0"/>
              </a:defRPr>
            </a:lvl1pPr>
          </a:lstStyle>
          <a:p>
            <a:r>
              <a:rPr lang="en-US" dirty="0"/>
              <a:t>Click To Edit Slide TITLE | CONTENT + BIG IMAGE</a:t>
            </a:r>
          </a:p>
        </p:txBody>
      </p:sp>
      <p:sp>
        <p:nvSpPr>
          <p:cNvPr id="8" name="Content Placeholder 2"/>
          <p:cNvSpPr>
            <a:spLocks noGrp="1"/>
          </p:cNvSpPr>
          <p:nvPr>
            <p:ph idx="10" hasCustomPrompt="1"/>
          </p:nvPr>
        </p:nvSpPr>
        <p:spPr>
          <a:xfrm>
            <a:off x="342901" y="1730638"/>
            <a:ext cx="4952999" cy="4955914"/>
          </a:xfrm>
        </p:spPr>
        <p:txBody>
          <a:bodyPr/>
          <a:lstStyle>
            <a:lvl1pPr>
              <a:lnSpc>
                <a:spcPct val="120000"/>
              </a:lnSpc>
              <a:spcBef>
                <a:spcPts val="0"/>
              </a:spcBef>
              <a:spcAft>
                <a:spcPts val="600"/>
              </a:spcAft>
              <a:defRPr>
                <a:solidFill>
                  <a:schemeClr val="tx1">
                    <a:lumMod val="75000"/>
                    <a:lumOff val="25000"/>
                  </a:schemeClr>
                </a:solidFill>
                <a:latin typeface="Gill Sans MT" panose="020B0502020104020203" pitchFamily="34" charset="0"/>
              </a:defRPr>
            </a:lvl1pPr>
            <a:lvl2pPr>
              <a:lnSpc>
                <a:spcPct val="120000"/>
              </a:lnSpc>
              <a:spcBef>
                <a:spcPts val="0"/>
              </a:spcBef>
              <a:spcAft>
                <a:spcPts val="600"/>
              </a:spcAft>
              <a:defRPr>
                <a:solidFill>
                  <a:schemeClr val="tx1">
                    <a:lumMod val="75000"/>
                    <a:lumOff val="25000"/>
                  </a:schemeClr>
                </a:solidFill>
                <a:latin typeface="Gill Sans MT" panose="020B0502020104020203" pitchFamily="34" charset="0"/>
              </a:defRPr>
            </a:lvl2pPr>
            <a:lvl3pPr>
              <a:lnSpc>
                <a:spcPct val="120000"/>
              </a:lnSpc>
              <a:spcBef>
                <a:spcPts val="0"/>
              </a:spcBef>
              <a:spcAft>
                <a:spcPts val="600"/>
              </a:spcAft>
              <a:defRPr>
                <a:solidFill>
                  <a:schemeClr val="tx1">
                    <a:lumMod val="75000"/>
                    <a:lumOff val="25000"/>
                  </a:schemeClr>
                </a:solidFill>
                <a:latin typeface="Gill Sans MT" panose="020B0502020104020203" pitchFamily="34" charset="0"/>
              </a:defRPr>
            </a:lvl3pPr>
            <a:lvl4pPr>
              <a:lnSpc>
                <a:spcPct val="120000"/>
              </a:lnSpc>
              <a:spcBef>
                <a:spcPts val="0"/>
              </a:spcBef>
              <a:spcAft>
                <a:spcPts val="600"/>
              </a:spcAft>
              <a:defRPr>
                <a:solidFill>
                  <a:schemeClr val="tx1">
                    <a:lumMod val="75000"/>
                    <a:lumOff val="25000"/>
                  </a:schemeClr>
                </a:solidFill>
                <a:latin typeface="Gill Sans MT" panose="020B0502020104020203" pitchFamily="34" charset="0"/>
              </a:defRPr>
            </a:lvl4pPr>
            <a:lvl5pPr>
              <a:lnSpc>
                <a:spcPct val="120000"/>
              </a:lnSpc>
              <a:spcBef>
                <a:spcPts val="0"/>
              </a:spcBef>
              <a:spcAft>
                <a:spcPts val="600"/>
              </a:spcAft>
              <a:defRPr>
                <a:solidFill>
                  <a:schemeClr val="tx1">
                    <a:lumMod val="75000"/>
                    <a:lumOff val="25000"/>
                  </a:schemeClr>
                </a:solidFill>
                <a:latin typeface="Gill Sans MT" panose="020B0502020104020203" pitchFamily="34"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6248399" y="953462"/>
            <a:ext cx="5760720" cy="57607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p:cNvSpPr>
            <a:spLocks noGrp="1"/>
          </p:cNvSpPr>
          <p:nvPr>
            <p:ph sz="quarter" idx="11" hasCustomPrompt="1"/>
          </p:nvPr>
        </p:nvSpPr>
        <p:spPr>
          <a:xfrm>
            <a:off x="7775988" y="2461543"/>
            <a:ext cx="2978298" cy="2206753"/>
          </a:xfrm>
        </p:spPr>
        <p:txBody>
          <a:bodyPr/>
          <a:lstStyle>
            <a:lvl1pPr marL="0" indent="0">
              <a:buNone/>
              <a:defRPr baseline="0"/>
            </a:lvl1pPr>
          </a:lstStyle>
          <a:p>
            <a:pPr lvl="0"/>
            <a:r>
              <a:rPr lang="en-US" dirty="0"/>
              <a:t>Crop image to circle 6.3” diam.</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9208" y="6395862"/>
            <a:ext cx="1553937" cy="320798"/>
          </a:xfrm>
          <a:prstGeom prst="rect">
            <a:avLst/>
          </a:prstGeom>
        </p:spPr>
      </p:pic>
    </p:spTree>
    <p:extLst>
      <p:ext uri="{BB962C8B-B14F-4D97-AF65-F5344CB8AC3E}">
        <p14:creationId xmlns:p14="http://schemas.microsoft.com/office/powerpoint/2010/main" val="31018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HUGE IMAGE">
    <p:spTree>
      <p:nvGrpSpPr>
        <p:cNvPr id="1" name=""/>
        <p:cNvGrpSpPr/>
        <p:nvPr/>
      </p:nvGrpSpPr>
      <p:grpSpPr>
        <a:xfrm>
          <a:off x="0" y="0"/>
          <a:ext cx="0" cy="0"/>
          <a:chOff x="0" y="0"/>
          <a:chExt cx="0" cy="0"/>
        </a:xfrm>
      </p:grpSpPr>
      <p:sp>
        <p:nvSpPr>
          <p:cNvPr id="7" name="Rectangle 6"/>
          <p:cNvSpPr/>
          <p:nvPr userDrawn="1"/>
        </p:nvSpPr>
        <p:spPr>
          <a:xfrm>
            <a:off x="0" y="3"/>
            <a:ext cx="12192000" cy="1371600"/>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23851" y="115890"/>
            <a:ext cx="6438899" cy="1139825"/>
          </a:xfrm>
        </p:spPr>
        <p:txBody>
          <a:bodyPr lIns="0" tIns="0" rIns="0" bIns="0" anchor="ctr" anchorCtr="0">
            <a:noAutofit/>
          </a:bodyPr>
          <a:lstStyle>
            <a:lvl1pPr>
              <a:lnSpc>
                <a:spcPts val="4400"/>
              </a:lnSpc>
              <a:defRPr sz="4000" b="1" cap="all" baseline="0">
                <a:solidFill>
                  <a:schemeClr val="bg1">
                    <a:lumMod val="95000"/>
                  </a:schemeClr>
                </a:solidFill>
                <a:latin typeface="Gill Sans MT" panose="020B0502020104020203" pitchFamily="34" charset="0"/>
              </a:defRPr>
            </a:lvl1pPr>
          </a:lstStyle>
          <a:p>
            <a:r>
              <a:rPr lang="en-US" dirty="0"/>
              <a:t>DON’T USE A TITLE W/GIANT IMAGE</a:t>
            </a:r>
          </a:p>
        </p:txBody>
      </p:sp>
      <p:sp>
        <p:nvSpPr>
          <p:cNvPr id="9"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5238749" y="3"/>
            <a:ext cx="6858000" cy="685799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p:cNvSpPr>
            <a:spLocks noGrp="1"/>
          </p:cNvSpPr>
          <p:nvPr>
            <p:ph sz="quarter" idx="11" hasCustomPrompt="1"/>
          </p:nvPr>
        </p:nvSpPr>
        <p:spPr>
          <a:xfrm>
            <a:off x="7775988" y="2461543"/>
            <a:ext cx="2978298" cy="2206753"/>
          </a:xfrm>
        </p:spPr>
        <p:txBody>
          <a:bodyPr/>
          <a:lstStyle>
            <a:lvl1pPr marL="0" indent="0">
              <a:buNone/>
              <a:defRPr baseline="0"/>
            </a:lvl1pPr>
          </a:lstStyle>
          <a:p>
            <a:pPr lvl="0"/>
            <a:r>
              <a:rPr lang="en-US" dirty="0"/>
              <a:t>Crop image to circle 7.5” diam.</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9208" y="6395862"/>
            <a:ext cx="1553937" cy="320798"/>
          </a:xfrm>
          <a:prstGeom prst="rect">
            <a:avLst/>
          </a:prstGeom>
        </p:spPr>
      </p:pic>
    </p:spTree>
    <p:extLst>
      <p:ext uri="{BB962C8B-B14F-4D97-AF65-F5344CB8AC3E}">
        <p14:creationId xmlns:p14="http://schemas.microsoft.com/office/powerpoint/2010/main" val="88319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HUGE IMAGE">
    <p:spTree>
      <p:nvGrpSpPr>
        <p:cNvPr id="1" name=""/>
        <p:cNvGrpSpPr/>
        <p:nvPr/>
      </p:nvGrpSpPr>
      <p:grpSpPr>
        <a:xfrm>
          <a:off x="0" y="0"/>
          <a:ext cx="0" cy="0"/>
          <a:chOff x="0" y="0"/>
          <a:chExt cx="0" cy="0"/>
        </a:xfrm>
      </p:grpSpPr>
      <p:sp>
        <p:nvSpPr>
          <p:cNvPr id="7" name="Rectangle 6"/>
          <p:cNvSpPr/>
          <p:nvPr userDrawn="1"/>
        </p:nvSpPr>
        <p:spPr>
          <a:xfrm>
            <a:off x="0" y="3"/>
            <a:ext cx="12192000" cy="1371600"/>
          </a:xfrm>
          <a:prstGeom prst="rect">
            <a:avLst/>
          </a:prstGeom>
          <a:solidFill>
            <a:srgbClr val="345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52426" y="115890"/>
            <a:ext cx="11277599" cy="1139825"/>
          </a:xfrm>
        </p:spPr>
        <p:txBody>
          <a:bodyPr lIns="0" tIns="0" rIns="0" bIns="0" anchor="ctr" anchorCtr="0">
            <a:noAutofit/>
          </a:bodyPr>
          <a:lstStyle>
            <a:lvl1pPr>
              <a:lnSpc>
                <a:spcPts val="4400"/>
              </a:lnSpc>
              <a:defRPr sz="4000" b="1" cap="none" baseline="0">
                <a:solidFill>
                  <a:schemeClr val="bg1">
                    <a:lumMod val="95000"/>
                  </a:schemeClr>
                </a:solidFill>
                <a:latin typeface="Gill Sans MT" panose="020B0502020104020203" pitchFamily="34" charset="0"/>
              </a:defRPr>
            </a:lvl1pPr>
          </a:lstStyle>
          <a:p>
            <a:r>
              <a:rPr lang="en-US" dirty="0"/>
              <a:t>Blank | Add Your Own Content</a:t>
            </a:r>
          </a:p>
        </p:txBody>
      </p:sp>
      <p:sp>
        <p:nvSpPr>
          <p:cNvPr id="9" name="Flowchart: Manual Input 3"/>
          <p:cNvSpPr/>
          <p:nvPr userDrawn="1"/>
        </p:nvSpPr>
        <p:spPr>
          <a:xfrm>
            <a:off x="-9524" y="6248402"/>
            <a:ext cx="12202744" cy="6095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8"/>
              <a:gd name="connsiteY0" fmla="*/ 4460 h 10000"/>
              <a:gd name="connsiteX1" fmla="*/ 10018 w 10018"/>
              <a:gd name="connsiteY1" fmla="*/ 0 h 10000"/>
              <a:gd name="connsiteX2" fmla="*/ 10018 w 10018"/>
              <a:gd name="connsiteY2" fmla="*/ 10000 h 10000"/>
              <a:gd name="connsiteX3" fmla="*/ 18 w 10018"/>
              <a:gd name="connsiteY3" fmla="*/ 10000 h 10000"/>
              <a:gd name="connsiteX4" fmla="*/ 0 w 10018"/>
              <a:gd name="connsiteY4" fmla="*/ 4460 h 10000"/>
              <a:gd name="connsiteX0" fmla="*/ 0 w 10018"/>
              <a:gd name="connsiteY0" fmla="*/ 5531 h 11071"/>
              <a:gd name="connsiteX1" fmla="*/ 10000 w 10018"/>
              <a:gd name="connsiteY1" fmla="*/ 0 h 11071"/>
              <a:gd name="connsiteX2" fmla="*/ 10018 w 10018"/>
              <a:gd name="connsiteY2" fmla="*/ 11071 h 11071"/>
              <a:gd name="connsiteX3" fmla="*/ 18 w 10018"/>
              <a:gd name="connsiteY3" fmla="*/ 11071 h 11071"/>
              <a:gd name="connsiteX4" fmla="*/ 0 w 10018"/>
              <a:gd name="connsiteY4" fmla="*/ 5531 h 11071"/>
              <a:gd name="connsiteX0" fmla="*/ 7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7 w 10002"/>
              <a:gd name="connsiteY4" fmla="*/ 5531 h 11071"/>
              <a:gd name="connsiteX0" fmla="*/ 13 w 10002"/>
              <a:gd name="connsiteY0" fmla="*/ 5531 h 11071"/>
              <a:gd name="connsiteX1" fmla="*/ 9984 w 10002"/>
              <a:gd name="connsiteY1" fmla="*/ 0 h 11071"/>
              <a:gd name="connsiteX2" fmla="*/ 10002 w 10002"/>
              <a:gd name="connsiteY2" fmla="*/ 11071 h 11071"/>
              <a:gd name="connsiteX3" fmla="*/ 2 w 10002"/>
              <a:gd name="connsiteY3" fmla="*/ 11071 h 11071"/>
              <a:gd name="connsiteX4" fmla="*/ 13 w 10002"/>
              <a:gd name="connsiteY4" fmla="*/ 5531 h 11071"/>
              <a:gd name="connsiteX0" fmla="*/ 1 w 9990"/>
              <a:gd name="connsiteY0" fmla="*/ 5531 h 11071"/>
              <a:gd name="connsiteX1" fmla="*/ 9972 w 9990"/>
              <a:gd name="connsiteY1" fmla="*/ 0 h 11071"/>
              <a:gd name="connsiteX2" fmla="*/ 9990 w 9990"/>
              <a:gd name="connsiteY2" fmla="*/ 11071 h 11071"/>
              <a:gd name="connsiteX3" fmla="*/ 2 w 9990"/>
              <a:gd name="connsiteY3" fmla="*/ 11071 h 11071"/>
              <a:gd name="connsiteX4" fmla="*/ 1 w 9990"/>
              <a:gd name="connsiteY4" fmla="*/ 5531 h 11071"/>
              <a:gd name="connsiteX0" fmla="*/ 1 w 10000"/>
              <a:gd name="connsiteY0" fmla="*/ 4996 h 10000"/>
              <a:gd name="connsiteX1" fmla="*/ 9994 w 10000"/>
              <a:gd name="connsiteY1" fmla="*/ 0 h 10000"/>
              <a:gd name="connsiteX2" fmla="*/ 10000 w 10000"/>
              <a:gd name="connsiteY2" fmla="*/ 10000 h 10000"/>
              <a:gd name="connsiteX3" fmla="*/ 2 w 10000"/>
              <a:gd name="connsiteY3" fmla="*/ 10000 h 10000"/>
              <a:gd name="connsiteX4" fmla="*/ 1 w 10000"/>
              <a:gd name="connsiteY4" fmla="*/ 4996 h 10000"/>
              <a:gd name="connsiteX0" fmla="*/ 1 w 10001"/>
              <a:gd name="connsiteY0" fmla="*/ 5052 h 10056"/>
              <a:gd name="connsiteX1" fmla="*/ 10000 w 10001"/>
              <a:gd name="connsiteY1" fmla="*/ 0 h 10056"/>
              <a:gd name="connsiteX2" fmla="*/ 10000 w 10001"/>
              <a:gd name="connsiteY2" fmla="*/ 10056 h 10056"/>
              <a:gd name="connsiteX3" fmla="*/ 2 w 10001"/>
              <a:gd name="connsiteY3" fmla="*/ 10056 h 10056"/>
              <a:gd name="connsiteX4" fmla="*/ 1 w 10001"/>
              <a:gd name="connsiteY4" fmla="*/ 5052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56">
                <a:moveTo>
                  <a:pt x="1" y="5052"/>
                </a:moveTo>
                <a:lnTo>
                  <a:pt x="10000" y="0"/>
                </a:lnTo>
                <a:cubicBezTo>
                  <a:pt x="10006" y="3333"/>
                  <a:pt x="9994" y="6723"/>
                  <a:pt x="10000" y="10056"/>
                </a:cubicBezTo>
                <a:lnTo>
                  <a:pt x="2" y="10056"/>
                </a:lnTo>
                <a:cubicBezTo>
                  <a:pt x="-4" y="8388"/>
                  <a:pt x="7" y="6720"/>
                  <a:pt x="1" y="5052"/>
                </a:cubicBezTo>
                <a:close/>
              </a:path>
            </a:pathLst>
          </a:custGeom>
          <a:solidFill>
            <a:srgbClr val="B7D2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9208" y="6395862"/>
            <a:ext cx="1553937" cy="320798"/>
          </a:xfrm>
          <a:prstGeom prst="rect">
            <a:avLst/>
          </a:prstGeom>
        </p:spPr>
      </p:pic>
    </p:spTree>
    <p:extLst>
      <p:ext uri="{BB962C8B-B14F-4D97-AF65-F5344CB8AC3E}">
        <p14:creationId xmlns:p14="http://schemas.microsoft.com/office/powerpoint/2010/main" val="2335085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3A715-2557-47F0-B75A-4D552792D38C}" type="datetimeFigureOut">
              <a:rPr lang="en-US" smtClean="0"/>
              <a:t>4/6/2021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40DA4-FA10-48ED-9ACF-0ECC4D460407}" type="slidenum">
              <a:rPr lang="en-US" smtClean="0"/>
              <a:pPr/>
              <a:t>‹#›</a:t>
            </a:fld>
            <a:endParaRPr lang="en-US" dirty="0"/>
          </a:p>
        </p:txBody>
      </p:sp>
    </p:spTree>
    <p:extLst>
      <p:ext uri="{BB962C8B-B14F-4D97-AF65-F5344CB8AC3E}">
        <p14:creationId xmlns:p14="http://schemas.microsoft.com/office/powerpoint/2010/main" val="1069319386"/>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60" r:id="rId3"/>
    <p:sldLayoutId id="2147483655" r:id="rId4"/>
    <p:sldLayoutId id="2147483661" r:id="rId5"/>
    <p:sldLayoutId id="2147483662" r:id="rId6"/>
    <p:sldLayoutId id="2147483663" r:id="rId7"/>
    <p:sldLayoutId id="2147483664"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10" y="777761"/>
            <a:ext cx="7587154" cy="2302213"/>
          </a:xfrm>
        </p:spPr>
        <p:txBody>
          <a:bodyPr/>
          <a:lstStyle/>
          <a:p>
            <a:br>
              <a:rPr lang="en-US" sz="3200" dirty="0"/>
            </a:br>
            <a:r>
              <a:rPr lang="en-US" sz="3200" dirty="0"/>
              <a:t>UAM Noise Working Group Meeting</a:t>
            </a:r>
            <a:br>
              <a:rPr lang="en-US" sz="3200" dirty="0"/>
            </a:br>
            <a:r>
              <a:rPr lang="en-US" sz="3200" dirty="0"/>
              <a:t>Subgroup 1: Tools &amp; Technology 	</a:t>
            </a:r>
          </a:p>
        </p:txBody>
      </p:sp>
      <p:sp>
        <p:nvSpPr>
          <p:cNvPr id="3" name="Content Placeholder 2"/>
          <p:cNvSpPr>
            <a:spLocks noGrp="1"/>
          </p:cNvSpPr>
          <p:nvPr>
            <p:ph sz="quarter" idx="10"/>
          </p:nvPr>
        </p:nvSpPr>
        <p:spPr>
          <a:xfrm>
            <a:off x="226810" y="2561573"/>
            <a:ext cx="11650116" cy="2678247"/>
          </a:xfrm>
        </p:spPr>
        <p:txBody>
          <a:bodyPr>
            <a:normAutofit/>
          </a:bodyPr>
          <a:lstStyle/>
          <a:p>
            <a:r>
              <a:rPr lang="en-US" sz="2400" dirty="0"/>
              <a:t>15 April 2021</a:t>
            </a:r>
          </a:p>
          <a:p>
            <a:r>
              <a:rPr lang="en-US" sz="2400" dirty="0"/>
              <a:t>Virtual Meeting</a:t>
            </a:r>
          </a:p>
          <a:p>
            <a:endParaRPr lang="en-US" sz="2400" dirty="0"/>
          </a:p>
          <a:p>
            <a:r>
              <a:rPr lang="en-US" sz="2000" dirty="0"/>
              <a:t>Group Leads:</a:t>
            </a:r>
          </a:p>
          <a:p>
            <a:r>
              <a:rPr lang="en-US" sz="2000" dirty="0"/>
              <a:t>Dr. D. Douglas Boyd Jr., Dr. Leonard V. Lopes (NASA Langley)</a:t>
            </a:r>
          </a:p>
          <a:p>
            <a:r>
              <a:rPr lang="en-US" sz="2000" dirty="0"/>
              <a:t>Jeremy Bain (</a:t>
            </a:r>
            <a:r>
              <a:rPr lang="en-US" sz="2000" dirty="0" err="1"/>
              <a:t>Joby</a:t>
            </a:r>
            <a:r>
              <a:rPr lang="en-US" sz="2000" dirty="0"/>
              <a:t> Aviation)</a:t>
            </a:r>
          </a:p>
        </p:txBody>
      </p:sp>
    </p:spTree>
    <p:extLst>
      <p:ext uri="{BB962C8B-B14F-4D97-AF65-F5344CB8AC3E}">
        <p14:creationId xmlns:p14="http://schemas.microsoft.com/office/powerpoint/2010/main" val="256967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9827-71E8-430C-9C88-8F81B7416BEC}"/>
              </a:ext>
            </a:extLst>
          </p:cNvPr>
          <p:cNvSpPr>
            <a:spLocks noGrp="1"/>
          </p:cNvSpPr>
          <p:nvPr>
            <p:ph type="title"/>
          </p:nvPr>
        </p:nvSpPr>
        <p:spPr/>
        <p:txBody>
          <a:bodyPr/>
          <a:lstStyle/>
          <a:p>
            <a:r>
              <a:rPr lang="en-US" dirty="0"/>
              <a:t>ITR Example Data: Noise Trends</a:t>
            </a:r>
          </a:p>
        </p:txBody>
      </p:sp>
      <p:sp>
        <p:nvSpPr>
          <p:cNvPr id="4" name="Slide Number Placeholder 3">
            <a:extLst>
              <a:ext uri="{FF2B5EF4-FFF2-40B4-BE49-F238E27FC236}">
                <a16:creationId xmlns:a16="http://schemas.microsoft.com/office/drawing/2014/main" id="{E1DE0945-0307-456B-9141-FF19F4BF438D}"/>
              </a:ext>
            </a:extLst>
          </p:cNvPr>
          <p:cNvSpPr>
            <a:spLocks noGrp="1"/>
          </p:cNvSpPr>
          <p:nvPr>
            <p:ph type="sldNum" sz="quarter" idx="12"/>
          </p:nvPr>
        </p:nvSpPr>
        <p:spPr/>
        <p:txBody>
          <a:bodyPr/>
          <a:lstStyle/>
          <a:p>
            <a:r>
              <a:rPr lang="en-US"/>
              <a:t>Slide </a:t>
            </a:r>
            <a:fld id="{0AB40DA4-FA10-48ED-9ACF-0ECC4D460407}" type="slidenum">
              <a:rPr lang="en-US" smtClean="0"/>
              <a:pPr/>
              <a:t>10</a:t>
            </a:fld>
            <a:endParaRPr lang="en-US" dirty="0"/>
          </a:p>
        </p:txBody>
      </p:sp>
      <p:pic>
        <p:nvPicPr>
          <p:cNvPr id="5" name="Picture 4">
            <a:extLst>
              <a:ext uri="{FF2B5EF4-FFF2-40B4-BE49-F238E27FC236}">
                <a16:creationId xmlns:a16="http://schemas.microsoft.com/office/drawing/2014/main" id="{531991FB-42BD-4EBA-B3E3-99702B3DB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649" y="2255679"/>
            <a:ext cx="3741772" cy="2585461"/>
          </a:xfrm>
          <a:prstGeom prst="rect">
            <a:avLst/>
          </a:prstGeom>
        </p:spPr>
      </p:pic>
      <p:pic>
        <p:nvPicPr>
          <p:cNvPr id="7" name="Picture 6">
            <a:extLst>
              <a:ext uri="{FF2B5EF4-FFF2-40B4-BE49-F238E27FC236}">
                <a16:creationId xmlns:a16="http://schemas.microsoft.com/office/drawing/2014/main" id="{DE00E8FA-8AE7-4156-8978-A9746AD1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702" y="2255680"/>
            <a:ext cx="3741774" cy="2591958"/>
          </a:xfrm>
          <a:prstGeom prst="rect">
            <a:avLst/>
          </a:prstGeom>
        </p:spPr>
      </p:pic>
      <mc:AlternateContent xmlns:mc="http://schemas.openxmlformats.org/markup-compatibility/2006" xmlns:a14="http://schemas.microsoft.com/office/drawing/2010/main">
        <mc:Choice Requires="a14">
          <p:sp>
            <p:nvSpPr>
              <p:cNvPr id="8" name="Text Placeholder 15">
                <a:extLst>
                  <a:ext uri="{FF2B5EF4-FFF2-40B4-BE49-F238E27FC236}">
                    <a16:creationId xmlns:a16="http://schemas.microsoft.com/office/drawing/2014/main" id="{67EDFB32-29DE-40C5-855F-2AF287231D80}"/>
                  </a:ext>
                </a:extLst>
              </p:cNvPr>
              <p:cNvSpPr txBox="1">
                <a:spLocks/>
              </p:cNvSpPr>
              <p:nvPr/>
            </p:nvSpPr>
            <p:spPr>
              <a:xfrm>
                <a:off x="4390896" y="5170307"/>
                <a:ext cx="7320555" cy="707742"/>
              </a:xfrm>
              <a:prstGeom prst="rect">
                <a:avLst/>
              </a:prstGeom>
            </p:spPr>
            <p:txBody>
              <a:bodyP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dirty="0"/>
                  <a:t>Spectral scaling</a:t>
                </a:r>
              </a:p>
              <a:p>
                <a:pPr lvl="1"/>
                <a:r>
                  <a:rPr lang="en-US" dirty="0" err="1"/>
                  <a:t>Strouhal</a:t>
                </a:r>
                <a:r>
                  <a:rPr lang="en-US" dirty="0"/>
                  <a:t> number (</a:t>
                </a:r>
                <a14:m>
                  <m:oMath xmlns:m="http://schemas.openxmlformats.org/officeDocument/2006/math">
                    <m:r>
                      <a:rPr lang="en-US" b="0" i="1" smtClean="0">
                        <a:latin typeface="Cambria Math" panose="02040503050406030204" pitchFamily="18" charset="0"/>
                      </a:rPr>
                      <m:t>𝑆𝑡</m:t>
                    </m:r>
                    <m:r>
                      <a:rPr lang="en-US" b="0" i="1" smtClean="0">
                        <a:latin typeface="Cambria Math" panose="02040503050406030204" pitchFamily="18" charset="0"/>
                      </a:rPr>
                      <m:t>=</m:t>
                    </m:r>
                    <m:r>
                      <a:rPr lang="en-US" b="0" i="1" smtClean="0">
                        <a:latin typeface="Cambria Math" panose="02040503050406030204" pitchFamily="18" charset="0"/>
                      </a:rPr>
                      <m:t>𝑓𝐻</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𝑡𝑖𝑝</m:t>
                        </m:r>
                      </m:sub>
                    </m:sSub>
                  </m:oMath>
                </a14:m>
                <a:r>
                  <a:rPr lang="en-US" dirty="0"/>
                  <a:t>) with bluntness thickness H as length scale</a:t>
                </a:r>
              </a:p>
              <a:p>
                <a:pPr lvl="1"/>
                <a:r>
                  <a:rPr lang="en-US" dirty="0"/>
                  <a:t>Tip Mach number to the 5</a:t>
                </a:r>
                <a:r>
                  <a:rPr lang="en-US" baseline="30000" dirty="0"/>
                  <a:t>th</a:t>
                </a:r>
                <a:r>
                  <a:rPr lang="en-US" dirty="0"/>
                  <a:t> power as velocity scale</a:t>
                </a:r>
              </a:p>
              <a:p>
                <a:pPr lvl="1"/>
                <a:endParaRPr lang="en-US" dirty="0"/>
              </a:p>
              <a:p>
                <a:pPr marL="0" indent="0">
                  <a:buNone/>
                </a:pPr>
                <a:endParaRPr lang="en-US" dirty="0"/>
              </a:p>
              <a:p>
                <a:pPr marL="0" indent="0">
                  <a:buNone/>
                </a:pPr>
                <a:endParaRPr lang="en-US" dirty="0"/>
              </a:p>
            </p:txBody>
          </p:sp>
        </mc:Choice>
        <mc:Fallback xmlns="">
          <p:sp>
            <p:nvSpPr>
              <p:cNvPr id="8" name="Text Placeholder 15">
                <a:extLst>
                  <a:ext uri="{FF2B5EF4-FFF2-40B4-BE49-F238E27FC236}">
                    <a16:creationId xmlns:a16="http://schemas.microsoft.com/office/drawing/2014/main" id="{67EDFB32-29DE-40C5-855F-2AF287231D80}"/>
                  </a:ext>
                </a:extLst>
              </p:cNvPr>
              <p:cNvSpPr txBox="1">
                <a:spLocks noRot="1" noChangeAspect="1" noMove="1" noResize="1" noEditPoints="1" noAdjustHandles="1" noChangeArrowheads="1" noChangeShapeType="1" noTextEdit="1"/>
              </p:cNvSpPr>
              <p:nvPr/>
            </p:nvSpPr>
            <p:spPr>
              <a:xfrm>
                <a:off x="4390896" y="5170307"/>
                <a:ext cx="7320555" cy="707742"/>
              </a:xfrm>
              <a:prstGeom prst="rect">
                <a:avLst/>
              </a:prstGeom>
              <a:blipFill>
                <a:blip r:embed="rId4"/>
                <a:stretch>
                  <a:fillRect l="-333" t="-6897" b="-344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BF6977C9-DF54-499A-84D2-CF797AF88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90" y="1115956"/>
            <a:ext cx="4020166" cy="1813016"/>
          </a:xfrm>
          <a:prstGeom prst="rect">
            <a:avLst/>
          </a:prstGeom>
        </p:spPr>
      </p:pic>
      <p:pic>
        <p:nvPicPr>
          <p:cNvPr id="10" name="Picture 9">
            <a:extLst>
              <a:ext uri="{FF2B5EF4-FFF2-40B4-BE49-F238E27FC236}">
                <a16:creationId xmlns:a16="http://schemas.microsoft.com/office/drawing/2014/main" id="{0A959BD9-B790-4E56-8981-BC020110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91" y="2926509"/>
            <a:ext cx="4020166" cy="1808090"/>
          </a:xfrm>
          <a:prstGeom prst="rect">
            <a:avLst/>
          </a:prstGeom>
        </p:spPr>
      </p:pic>
      <p:pic>
        <p:nvPicPr>
          <p:cNvPr id="11" name="Picture 10">
            <a:extLst>
              <a:ext uri="{FF2B5EF4-FFF2-40B4-BE49-F238E27FC236}">
                <a16:creationId xmlns:a16="http://schemas.microsoft.com/office/drawing/2014/main" id="{1162EAA1-202A-42C9-ADFE-3C9F91187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191" y="4734599"/>
            <a:ext cx="4020166" cy="1808090"/>
          </a:xfrm>
          <a:prstGeom prst="rect">
            <a:avLst/>
          </a:prstGeom>
        </p:spPr>
      </p:pic>
      <p:sp>
        <p:nvSpPr>
          <p:cNvPr id="12" name="Right Arrow 13">
            <a:extLst>
              <a:ext uri="{FF2B5EF4-FFF2-40B4-BE49-F238E27FC236}">
                <a16:creationId xmlns:a16="http://schemas.microsoft.com/office/drawing/2014/main" id="{D63DB9F3-9197-440A-846E-43BD7EED5238}"/>
              </a:ext>
            </a:extLst>
          </p:cNvPr>
          <p:cNvSpPr/>
          <p:nvPr/>
        </p:nvSpPr>
        <p:spPr>
          <a:xfrm>
            <a:off x="4058333" y="3098418"/>
            <a:ext cx="497832" cy="214364"/>
          </a:xfrm>
          <a:prstGeom prst="rightArrow">
            <a:avLst>
              <a:gd name="adj1" fmla="val 50000"/>
              <a:gd name="adj2" fmla="val 76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Arrow 14">
            <a:extLst>
              <a:ext uri="{FF2B5EF4-FFF2-40B4-BE49-F238E27FC236}">
                <a16:creationId xmlns:a16="http://schemas.microsoft.com/office/drawing/2014/main" id="{DF9A03C3-12F8-44F9-A71C-3C8C70838CD1}"/>
              </a:ext>
            </a:extLst>
          </p:cNvPr>
          <p:cNvSpPr/>
          <p:nvPr/>
        </p:nvSpPr>
        <p:spPr>
          <a:xfrm>
            <a:off x="7308402" y="4925851"/>
            <a:ext cx="1606372" cy="288472"/>
          </a:xfrm>
          <a:prstGeom prst="rightArrow">
            <a:avLst>
              <a:gd name="adj1" fmla="val 50000"/>
              <a:gd name="adj2" fmla="val 10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 Placeholder 15">
            <a:extLst>
              <a:ext uri="{FF2B5EF4-FFF2-40B4-BE49-F238E27FC236}">
                <a16:creationId xmlns:a16="http://schemas.microsoft.com/office/drawing/2014/main" id="{001F05ED-9442-48B6-ACA9-115D54BF7518}"/>
              </a:ext>
            </a:extLst>
          </p:cNvPr>
          <p:cNvSpPr txBox="1">
            <a:spLocks/>
          </p:cNvSpPr>
          <p:nvPr/>
        </p:nvSpPr>
        <p:spPr>
          <a:xfrm>
            <a:off x="5101985" y="1465841"/>
            <a:ext cx="6912839" cy="781710"/>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dirty="0"/>
              <a:t>Acoustic spectra for smooth blade experiments at microphone 5 (-35 deg. below the plane of the rotor)</a:t>
            </a:r>
          </a:p>
          <a:p>
            <a:pPr marL="0" indent="0">
              <a:buNone/>
            </a:pPr>
            <a:endParaRPr lang="en-US" dirty="0"/>
          </a:p>
          <a:p>
            <a:pPr marL="0" indent="0">
              <a:buNone/>
            </a:pPr>
            <a:endParaRPr lang="en-US" dirty="0"/>
          </a:p>
        </p:txBody>
      </p:sp>
      <p:sp>
        <p:nvSpPr>
          <p:cNvPr id="15" name="Text Placeholder 15">
            <a:extLst>
              <a:ext uri="{FF2B5EF4-FFF2-40B4-BE49-F238E27FC236}">
                <a16:creationId xmlns:a16="http://schemas.microsoft.com/office/drawing/2014/main" id="{C92A9453-919E-4C1F-A57B-8BA8B588AEBD}"/>
              </a:ext>
            </a:extLst>
          </p:cNvPr>
          <p:cNvSpPr txBox="1">
            <a:spLocks/>
          </p:cNvSpPr>
          <p:nvPr/>
        </p:nvSpPr>
        <p:spPr>
          <a:xfrm rot="16200000">
            <a:off x="-968039" y="3463268"/>
            <a:ext cx="2483163" cy="3479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FF33CC"/>
                </a:solidFill>
              </a:rPr>
              <a:t>Increasing blade tip pitch </a:t>
            </a:r>
          </a:p>
        </p:txBody>
      </p:sp>
      <p:sp>
        <p:nvSpPr>
          <p:cNvPr id="16" name="Text Placeholder 15">
            <a:extLst>
              <a:ext uri="{FF2B5EF4-FFF2-40B4-BE49-F238E27FC236}">
                <a16:creationId xmlns:a16="http://schemas.microsoft.com/office/drawing/2014/main" id="{B66BF713-0FDA-4868-BB69-C815737CC508}"/>
              </a:ext>
            </a:extLst>
          </p:cNvPr>
          <p:cNvSpPr txBox="1">
            <a:spLocks/>
          </p:cNvSpPr>
          <p:nvPr/>
        </p:nvSpPr>
        <p:spPr>
          <a:xfrm>
            <a:off x="3953418" y="1759621"/>
            <a:ext cx="1148567" cy="47980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0B0F0"/>
                </a:solidFill>
              </a:rPr>
              <a:t>Increasing rotation rate</a:t>
            </a:r>
          </a:p>
        </p:txBody>
      </p:sp>
      <p:cxnSp>
        <p:nvCxnSpPr>
          <p:cNvPr id="17" name="Straight Arrow Connector 16">
            <a:extLst>
              <a:ext uri="{FF2B5EF4-FFF2-40B4-BE49-F238E27FC236}">
                <a16:creationId xmlns:a16="http://schemas.microsoft.com/office/drawing/2014/main" id="{E20259EE-2C3D-4DB1-86D2-1CCEDFAACC8C}"/>
              </a:ext>
            </a:extLst>
          </p:cNvPr>
          <p:cNvCxnSpPr/>
          <p:nvPr/>
        </p:nvCxnSpPr>
        <p:spPr>
          <a:xfrm flipV="1">
            <a:off x="3559401" y="2022464"/>
            <a:ext cx="323300" cy="74637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59DFFB-6D24-4A4A-97CE-C2995951443E}"/>
              </a:ext>
            </a:extLst>
          </p:cNvPr>
          <p:cNvCxnSpPr/>
          <p:nvPr/>
        </p:nvCxnSpPr>
        <p:spPr>
          <a:xfrm flipV="1">
            <a:off x="3502034" y="3830554"/>
            <a:ext cx="400198" cy="79235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98BD5F-6C96-4061-A0E3-3794188F6585}"/>
              </a:ext>
            </a:extLst>
          </p:cNvPr>
          <p:cNvCxnSpPr/>
          <p:nvPr/>
        </p:nvCxnSpPr>
        <p:spPr>
          <a:xfrm flipV="1">
            <a:off x="3407115" y="5524178"/>
            <a:ext cx="495117" cy="63224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7368EC8-4209-4D70-89DB-1134B6E1A6D1}"/>
              </a:ext>
            </a:extLst>
          </p:cNvPr>
          <p:cNvCxnSpPr/>
          <p:nvPr/>
        </p:nvCxnSpPr>
        <p:spPr>
          <a:xfrm flipH="1">
            <a:off x="412124" y="1319695"/>
            <a:ext cx="13552" cy="5002400"/>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534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609FC-BFD8-44C8-9871-CAD5DA89F47E}"/>
              </a:ext>
            </a:extLst>
          </p:cNvPr>
          <p:cNvSpPr>
            <a:spLocks noGrp="1"/>
          </p:cNvSpPr>
          <p:nvPr>
            <p:ph idx="10"/>
          </p:nvPr>
        </p:nvSpPr>
        <p:spPr>
          <a:xfrm>
            <a:off x="590550" y="374374"/>
            <a:ext cx="11010900" cy="5238752"/>
          </a:xfrm>
        </p:spPr>
        <p:txBody>
          <a:bodyPr anchor="ctr"/>
          <a:lstStyle/>
          <a:p>
            <a:pPr marL="0" indent="0" algn="ctr">
              <a:buNone/>
            </a:pPr>
            <a:endParaRPr lang="en-US" dirty="0"/>
          </a:p>
          <a:p>
            <a:pPr marL="0" indent="0" algn="ctr">
              <a:buNone/>
            </a:pPr>
            <a:r>
              <a:rPr lang="en-US" dirty="0"/>
              <a:t>This represents work going on at NASA</a:t>
            </a:r>
          </a:p>
          <a:p>
            <a:pPr marL="0" indent="0" algn="ctr">
              <a:buNone/>
            </a:pPr>
            <a:r>
              <a:rPr lang="en-US" dirty="0"/>
              <a:t>There are, of course, other activities in government, industry, and academia</a:t>
            </a:r>
          </a:p>
          <a:p>
            <a:pPr marL="0" indent="0" algn="ctr">
              <a:buNone/>
            </a:pPr>
            <a:endParaRPr lang="en-US" dirty="0"/>
          </a:p>
          <a:p>
            <a:pPr marL="0" indent="0" algn="ctr">
              <a:buNone/>
            </a:pPr>
            <a:r>
              <a:rPr lang="en-US" dirty="0"/>
              <a:t>More details and discussions will occur during SG1 breakout session.</a:t>
            </a:r>
          </a:p>
          <a:p>
            <a:pPr marL="0" indent="0" algn="ctr">
              <a:buNone/>
            </a:pPr>
            <a:endParaRPr lang="en-US" dirty="0"/>
          </a:p>
          <a:p>
            <a:pPr marL="0" indent="0" algn="ctr">
              <a:buNone/>
            </a:pPr>
            <a:r>
              <a:rPr lang="en-US" dirty="0"/>
              <a:t>Any Questions?</a:t>
            </a:r>
          </a:p>
        </p:txBody>
      </p:sp>
      <p:sp>
        <p:nvSpPr>
          <p:cNvPr id="4" name="Slide Number Placeholder 3">
            <a:extLst>
              <a:ext uri="{FF2B5EF4-FFF2-40B4-BE49-F238E27FC236}">
                <a16:creationId xmlns:a16="http://schemas.microsoft.com/office/drawing/2014/main" id="{F8E2D0E3-E95C-4573-BC70-0B430DFE3FE0}"/>
              </a:ext>
            </a:extLst>
          </p:cNvPr>
          <p:cNvSpPr>
            <a:spLocks noGrp="1"/>
          </p:cNvSpPr>
          <p:nvPr>
            <p:ph type="sldNum" sz="quarter" idx="12"/>
          </p:nvPr>
        </p:nvSpPr>
        <p:spPr/>
        <p:txBody>
          <a:bodyPr/>
          <a:lstStyle/>
          <a:p>
            <a:r>
              <a:rPr lang="en-US"/>
              <a:t>Slide </a:t>
            </a:r>
            <a:fld id="{0AB40DA4-FA10-48ED-9ACF-0ECC4D460407}" type="slidenum">
              <a:rPr lang="en-US" smtClean="0"/>
              <a:pPr/>
              <a:t>11</a:t>
            </a:fld>
            <a:endParaRPr lang="en-US" dirty="0"/>
          </a:p>
        </p:txBody>
      </p:sp>
    </p:spTree>
    <p:extLst>
      <p:ext uri="{BB962C8B-B14F-4D97-AF65-F5344CB8AC3E}">
        <p14:creationId xmlns:p14="http://schemas.microsoft.com/office/powerpoint/2010/main" val="3231909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10" y="777761"/>
            <a:ext cx="9718856" cy="2302213"/>
          </a:xfrm>
        </p:spPr>
        <p:txBody>
          <a:bodyPr/>
          <a:lstStyle/>
          <a:p>
            <a:br>
              <a:rPr lang="en-US" sz="3200" dirty="0"/>
            </a:br>
            <a:r>
              <a:rPr lang="en-US" sz="3200" dirty="0"/>
              <a:t>UAM Noise Working Group Meeting</a:t>
            </a:r>
            <a:br>
              <a:rPr lang="en-US" sz="3200" dirty="0"/>
            </a:br>
            <a:r>
              <a:rPr lang="en-US" sz="3200" dirty="0"/>
              <a:t>Subgroup 1: Tools &amp; Technology (Breakout Session) 	</a:t>
            </a:r>
          </a:p>
        </p:txBody>
      </p:sp>
      <p:sp>
        <p:nvSpPr>
          <p:cNvPr id="3" name="Content Placeholder 2"/>
          <p:cNvSpPr>
            <a:spLocks noGrp="1"/>
          </p:cNvSpPr>
          <p:nvPr>
            <p:ph sz="quarter" idx="10"/>
          </p:nvPr>
        </p:nvSpPr>
        <p:spPr>
          <a:xfrm>
            <a:off x="226810" y="2561573"/>
            <a:ext cx="11650116" cy="2678247"/>
          </a:xfrm>
        </p:spPr>
        <p:txBody>
          <a:bodyPr>
            <a:normAutofit/>
          </a:bodyPr>
          <a:lstStyle/>
          <a:p>
            <a:r>
              <a:rPr lang="en-US" sz="2400" dirty="0"/>
              <a:t>15 April 2021</a:t>
            </a:r>
          </a:p>
          <a:p>
            <a:r>
              <a:rPr lang="en-US" sz="2400" dirty="0"/>
              <a:t>Virtual Meeting</a:t>
            </a:r>
          </a:p>
          <a:p>
            <a:endParaRPr lang="en-US" sz="2400" dirty="0"/>
          </a:p>
          <a:p>
            <a:r>
              <a:rPr lang="en-US" sz="2000" dirty="0"/>
              <a:t>Group Leads:</a:t>
            </a:r>
          </a:p>
          <a:p>
            <a:r>
              <a:rPr lang="en-US" sz="2000" dirty="0"/>
              <a:t>Dr. D. Douglas Boyd Jr., Dr. Leonard V. Lopes (NASA Langley)</a:t>
            </a:r>
          </a:p>
          <a:p>
            <a:r>
              <a:rPr lang="en-US" sz="2000" dirty="0"/>
              <a:t>Dr. Jeremy Bain (</a:t>
            </a:r>
            <a:r>
              <a:rPr lang="en-US" sz="2000" dirty="0" err="1"/>
              <a:t>Joby</a:t>
            </a:r>
            <a:r>
              <a:rPr lang="en-US" sz="2000" dirty="0"/>
              <a:t> Aviation)</a:t>
            </a:r>
          </a:p>
        </p:txBody>
      </p:sp>
    </p:spTree>
    <p:extLst>
      <p:ext uri="{BB962C8B-B14F-4D97-AF65-F5344CB8AC3E}">
        <p14:creationId xmlns:p14="http://schemas.microsoft.com/office/powerpoint/2010/main" val="3689323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0810E-FC62-4324-B11D-F2C11B080AA7}"/>
              </a:ext>
            </a:extLst>
          </p:cNvPr>
          <p:cNvSpPr>
            <a:spLocks noGrp="1"/>
          </p:cNvSpPr>
          <p:nvPr>
            <p:ph type="title"/>
          </p:nvPr>
        </p:nvSpPr>
        <p:spPr/>
        <p:txBody>
          <a:bodyPr/>
          <a:lstStyle/>
          <a:p>
            <a:r>
              <a:rPr lang="en-US" dirty="0"/>
              <a:t>Breakout topics</a:t>
            </a:r>
          </a:p>
        </p:txBody>
      </p:sp>
      <p:sp>
        <p:nvSpPr>
          <p:cNvPr id="3" name="Content Placeholder 2">
            <a:extLst>
              <a:ext uri="{FF2B5EF4-FFF2-40B4-BE49-F238E27FC236}">
                <a16:creationId xmlns:a16="http://schemas.microsoft.com/office/drawing/2014/main" id="{E767B8FC-0161-4C77-B5A7-753942C6B11D}"/>
              </a:ext>
            </a:extLst>
          </p:cNvPr>
          <p:cNvSpPr>
            <a:spLocks noGrp="1"/>
          </p:cNvSpPr>
          <p:nvPr>
            <p:ph idx="10"/>
          </p:nvPr>
        </p:nvSpPr>
        <p:spPr/>
        <p:txBody>
          <a:bodyPr/>
          <a:lstStyle/>
          <a:p>
            <a:r>
              <a:rPr lang="en-US" dirty="0">
                <a:solidFill>
                  <a:srgbClr val="FF0000"/>
                </a:solidFill>
              </a:rPr>
              <a:t>Current dataset dissemination</a:t>
            </a:r>
          </a:p>
          <a:p>
            <a:r>
              <a:rPr lang="en-US" dirty="0"/>
              <a:t>Tool development and needs</a:t>
            </a:r>
          </a:p>
          <a:p>
            <a:r>
              <a:rPr lang="en-US" dirty="0"/>
              <a:t>Potential validation datasets</a:t>
            </a:r>
          </a:p>
          <a:p>
            <a:r>
              <a:rPr lang="en-US" dirty="0"/>
              <a:t>Recommended potential wind tunnel tests</a:t>
            </a:r>
          </a:p>
        </p:txBody>
      </p:sp>
      <p:sp>
        <p:nvSpPr>
          <p:cNvPr id="4" name="Slide Number Placeholder 3">
            <a:extLst>
              <a:ext uri="{FF2B5EF4-FFF2-40B4-BE49-F238E27FC236}">
                <a16:creationId xmlns:a16="http://schemas.microsoft.com/office/drawing/2014/main" id="{12373FB1-0BEE-4A8C-BE70-D484036224B2}"/>
              </a:ext>
            </a:extLst>
          </p:cNvPr>
          <p:cNvSpPr>
            <a:spLocks noGrp="1"/>
          </p:cNvSpPr>
          <p:nvPr>
            <p:ph type="sldNum" sz="quarter" idx="12"/>
          </p:nvPr>
        </p:nvSpPr>
        <p:spPr/>
        <p:txBody>
          <a:bodyPr/>
          <a:lstStyle/>
          <a:p>
            <a:r>
              <a:rPr lang="en-US"/>
              <a:t>Slide </a:t>
            </a:r>
            <a:fld id="{0AB40DA4-FA10-48ED-9ACF-0ECC4D460407}" type="slidenum">
              <a:rPr lang="en-US" smtClean="0"/>
              <a:pPr/>
              <a:t>13</a:t>
            </a:fld>
            <a:endParaRPr lang="en-US" dirty="0"/>
          </a:p>
        </p:txBody>
      </p:sp>
    </p:spTree>
    <p:extLst>
      <p:ext uri="{BB962C8B-B14F-4D97-AF65-F5344CB8AC3E}">
        <p14:creationId xmlns:p14="http://schemas.microsoft.com/office/powerpoint/2010/main" val="130813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E25E-E82B-4F34-86DF-3A40059E234A}"/>
              </a:ext>
            </a:extLst>
          </p:cNvPr>
          <p:cNvSpPr>
            <a:spLocks noGrp="1"/>
          </p:cNvSpPr>
          <p:nvPr>
            <p:ph type="title"/>
          </p:nvPr>
        </p:nvSpPr>
        <p:spPr/>
        <p:txBody>
          <a:bodyPr/>
          <a:lstStyle/>
          <a:p>
            <a:r>
              <a:rPr lang="en-US" dirty="0"/>
              <a:t>ITR Papers (</a:t>
            </a:r>
            <a:r>
              <a:rPr lang="en-US" dirty="0" err="1"/>
              <a:t>Scitech</a:t>
            </a:r>
            <a:r>
              <a:rPr lang="en-US" dirty="0"/>
              <a:t> 2021)</a:t>
            </a:r>
          </a:p>
        </p:txBody>
      </p:sp>
      <p:sp>
        <p:nvSpPr>
          <p:cNvPr id="3" name="Content Placeholder 2">
            <a:extLst>
              <a:ext uri="{FF2B5EF4-FFF2-40B4-BE49-F238E27FC236}">
                <a16:creationId xmlns:a16="http://schemas.microsoft.com/office/drawing/2014/main" id="{BFB27EF0-FB63-4BDE-A063-7C0DC4412ABD}"/>
              </a:ext>
            </a:extLst>
          </p:cNvPr>
          <p:cNvSpPr>
            <a:spLocks noGrp="1"/>
          </p:cNvSpPr>
          <p:nvPr>
            <p:ph idx="10"/>
          </p:nvPr>
        </p:nvSpPr>
        <p:spPr/>
        <p:txBody>
          <a:bodyPr/>
          <a:lstStyle/>
          <a:p>
            <a:pPr marL="0" indent="0">
              <a:buNone/>
            </a:pPr>
            <a:r>
              <a:rPr lang="en-US" dirty="0"/>
              <a:t>“Acoustic and Performance Characteristics of an Ideally Twisted Rotor in Hover” – Pettingill, Zawodny, Thurman, and Lopes</a:t>
            </a:r>
          </a:p>
          <a:p>
            <a:pPr lvl="1"/>
            <a:r>
              <a:rPr lang="en-US" dirty="0"/>
              <a:t>Various collective pitch angles to identify noise trends</a:t>
            </a:r>
          </a:p>
          <a:p>
            <a:pPr lvl="1"/>
            <a:r>
              <a:rPr lang="en-US" dirty="0"/>
              <a:t>Tonal and broadband noise characteristics</a:t>
            </a:r>
          </a:p>
          <a:p>
            <a:pPr lvl="1"/>
            <a:r>
              <a:rPr lang="en-US" dirty="0"/>
              <a:t>Identification of success and challenges</a:t>
            </a:r>
          </a:p>
          <a:p>
            <a:pPr marL="0" indent="0">
              <a:buNone/>
            </a:pPr>
            <a:r>
              <a:rPr lang="en-US" dirty="0"/>
              <a:t>“Physics-Informed Broadband Noise Source Identification and Prediction of an Ideally Twisted Rotor” – Thurman, Zawodny, Pettingill, Lopes, and </a:t>
            </a:r>
            <a:r>
              <a:rPr lang="en-US" dirty="0" err="1"/>
              <a:t>Baeder</a:t>
            </a:r>
            <a:endParaRPr lang="en-US" dirty="0"/>
          </a:p>
          <a:p>
            <a:pPr lvl="1"/>
            <a:r>
              <a:rPr lang="en-US" dirty="0"/>
              <a:t>CFD based tonal and broadband noise prediction</a:t>
            </a:r>
          </a:p>
          <a:p>
            <a:pPr lvl="1"/>
            <a:r>
              <a:rPr lang="en-US" dirty="0"/>
              <a:t>Source localization to identify if predictions match source identification</a:t>
            </a:r>
          </a:p>
        </p:txBody>
      </p:sp>
      <p:sp>
        <p:nvSpPr>
          <p:cNvPr id="4" name="Slide Number Placeholder 3">
            <a:extLst>
              <a:ext uri="{FF2B5EF4-FFF2-40B4-BE49-F238E27FC236}">
                <a16:creationId xmlns:a16="http://schemas.microsoft.com/office/drawing/2014/main" id="{4F92A474-46E2-4514-8033-9CD65BCB4233}"/>
              </a:ext>
            </a:extLst>
          </p:cNvPr>
          <p:cNvSpPr>
            <a:spLocks noGrp="1"/>
          </p:cNvSpPr>
          <p:nvPr>
            <p:ph type="sldNum" sz="quarter" idx="12"/>
          </p:nvPr>
        </p:nvSpPr>
        <p:spPr/>
        <p:txBody>
          <a:bodyPr/>
          <a:lstStyle/>
          <a:p>
            <a:r>
              <a:rPr lang="en-US"/>
              <a:t>Slide </a:t>
            </a:r>
            <a:fld id="{0AB40DA4-FA10-48ED-9ACF-0ECC4D460407}" type="slidenum">
              <a:rPr lang="en-US" smtClean="0"/>
              <a:pPr/>
              <a:t>14</a:t>
            </a:fld>
            <a:endParaRPr lang="en-US" dirty="0"/>
          </a:p>
        </p:txBody>
      </p:sp>
    </p:spTree>
    <p:extLst>
      <p:ext uri="{BB962C8B-B14F-4D97-AF65-F5344CB8AC3E}">
        <p14:creationId xmlns:p14="http://schemas.microsoft.com/office/powerpoint/2010/main" val="340991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77CB-9E8C-4DC4-A35C-159743F48A06}"/>
              </a:ext>
            </a:extLst>
          </p:cNvPr>
          <p:cNvSpPr>
            <a:spLocks noGrp="1"/>
          </p:cNvSpPr>
          <p:nvPr>
            <p:ph type="title"/>
          </p:nvPr>
        </p:nvSpPr>
        <p:spPr/>
        <p:txBody>
          <a:bodyPr/>
          <a:lstStyle/>
          <a:p>
            <a:r>
              <a:rPr lang="en-US" dirty="0"/>
              <a:t>Ideally Twisted Rotor (ITR)</a:t>
            </a:r>
          </a:p>
        </p:txBody>
      </p:sp>
      <p:sp>
        <p:nvSpPr>
          <p:cNvPr id="3" name="Content Placeholder 2">
            <a:extLst>
              <a:ext uri="{FF2B5EF4-FFF2-40B4-BE49-F238E27FC236}">
                <a16:creationId xmlns:a16="http://schemas.microsoft.com/office/drawing/2014/main" id="{550289AD-5E31-489A-8137-C7765D1A5D1C}"/>
              </a:ext>
            </a:extLst>
          </p:cNvPr>
          <p:cNvSpPr>
            <a:spLocks noGrp="1"/>
          </p:cNvSpPr>
          <p:nvPr>
            <p:ph idx="10"/>
          </p:nvPr>
        </p:nvSpPr>
        <p:spPr/>
        <p:txBody>
          <a:bodyPr>
            <a:normAutofit/>
          </a:bodyPr>
          <a:lstStyle/>
          <a:p>
            <a:pPr lvl="1"/>
            <a:r>
              <a:rPr lang="en-US" dirty="0"/>
              <a:t>Ideally, radially constant induced inflow to minimize induced power.</a:t>
            </a:r>
          </a:p>
          <a:p>
            <a:pPr lvl="1"/>
            <a:r>
              <a:rPr lang="en-US" dirty="0"/>
              <a:t>From Blade Element Momentum Theory (BEMT) in hover: </a:t>
            </a:r>
          </a:p>
        </p:txBody>
      </p:sp>
      <p:sp>
        <p:nvSpPr>
          <p:cNvPr id="4" name="Slide Number Placeholder 3">
            <a:extLst>
              <a:ext uri="{FF2B5EF4-FFF2-40B4-BE49-F238E27FC236}">
                <a16:creationId xmlns:a16="http://schemas.microsoft.com/office/drawing/2014/main" id="{DC9E23A8-6BEC-4172-B012-748D7E4E7548}"/>
              </a:ext>
            </a:extLst>
          </p:cNvPr>
          <p:cNvSpPr>
            <a:spLocks noGrp="1"/>
          </p:cNvSpPr>
          <p:nvPr>
            <p:ph type="sldNum" sz="quarter" idx="12"/>
          </p:nvPr>
        </p:nvSpPr>
        <p:spPr/>
        <p:txBody>
          <a:bodyPr/>
          <a:lstStyle/>
          <a:p>
            <a:r>
              <a:rPr lang="en-US" dirty="0"/>
              <a:t>Slide </a:t>
            </a:r>
            <a:fld id="{0AB40DA4-FA10-48ED-9ACF-0ECC4D460407}" type="slidenum">
              <a:rPr lang="en-US" smtClean="0"/>
              <a:pPr/>
              <a:t>15</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C821C6-038B-48DF-88B2-846450D1B3FF}"/>
                  </a:ext>
                </a:extLst>
              </p:cNvPr>
              <p:cNvSpPr/>
              <p:nvPr/>
            </p:nvSpPr>
            <p:spPr>
              <a:xfrm>
                <a:off x="373642" y="2803091"/>
                <a:ext cx="4239686" cy="1083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λ</m:t>
                      </m:r>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i="0">
                          <a:latin typeface="Cambria Math" panose="02040503050406030204" pitchFamily="18" charset="0"/>
                        </a:rPr>
                        <m:t>=</m:t>
                      </m:r>
                      <m:f>
                        <m:fPr>
                          <m:ctrlPr>
                            <a:rPr lang="en-US" sz="2000" i="1">
                              <a:latin typeface="Cambria Math" panose="02040503050406030204" pitchFamily="18" charset="0"/>
                            </a:rPr>
                          </m:ctrlPr>
                        </m:fPr>
                        <m:num>
                          <m:r>
                            <m:rPr>
                              <m:sty m:val="p"/>
                            </m:rPr>
                            <a:rPr lang="en-US" sz="2000" i="0">
                              <a:latin typeface="Cambria Math" panose="02040503050406030204" pitchFamily="18" charset="0"/>
                            </a:rPr>
                            <m:t>σ</m:t>
                          </m:r>
                          <m:sSub>
                            <m:sSubPr>
                              <m:ctrlPr>
                                <a:rPr lang="en-US" sz="2000" i="1">
                                  <a:latin typeface="Cambria Math" panose="02040503050406030204" pitchFamily="18" charset="0"/>
                                </a:rPr>
                              </m:ctrlPr>
                            </m:sSubPr>
                            <m:e>
                              <m:r>
                                <a:rPr lang="en-US" sz="2000" i="1">
                                  <a:latin typeface="Cambria Math" panose="02040503050406030204" pitchFamily="18" charset="0"/>
                                </a:rPr>
                                <m:t>𝐶</m:t>
                              </m:r>
                            </m:e>
                            <m:sub>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m:rPr>
                                      <m:sty m:val="p"/>
                                    </m:rPr>
                                    <a:rPr lang="en-US" sz="2000" i="0">
                                      <a:latin typeface="Cambria Math" panose="02040503050406030204" pitchFamily="18" charset="0"/>
                                    </a:rPr>
                                    <m:t>α</m:t>
                                  </m:r>
                                </m:sub>
                              </m:sSub>
                            </m:sub>
                          </m:sSub>
                        </m:num>
                        <m:den>
                          <m:r>
                            <a:rPr lang="en-US" sz="2000" i="0">
                              <a:latin typeface="Cambria Math" panose="02040503050406030204" pitchFamily="18" charset="0"/>
                            </a:rPr>
                            <m:t>16</m:t>
                          </m:r>
                        </m:den>
                      </m:f>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0">
                                      <a:latin typeface="Cambria Math" panose="02040503050406030204" pitchFamily="18" charset="0"/>
                                    </a:rPr>
                                    <m:t>1+</m:t>
                                  </m:r>
                                  <m:f>
                                    <m:fPr>
                                      <m:ctrlPr>
                                        <a:rPr lang="en-US" sz="2000" i="1">
                                          <a:latin typeface="Cambria Math" panose="02040503050406030204" pitchFamily="18" charset="0"/>
                                        </a:rPr>
                                      </m:ctrlPr>
                                    </m:fPr>
                                    <m:num>
                                      <m:r>
                                        <a:rPr lang="en-US" sz="2000" i="0">
                                          <a:latin typeface="Cambria Math" panose="02040503050406030204" pitchFamily="18" charset="0"/>
                                        </a:rPr>
                                        <m:t>32</m:t>
                                      </m:r>
                                    </m:num>
                                    <m:den>
                                      <m:r>
                                        <m:rPr>
                                          <m:sty m:val="p"/>
                                        </m:rPr>
                                        <a:rPr lang="en-US" sz="2000" i="0">
                                          <a:latin typeface="Cambria Math" panose="02040503050406030204" pitchFamily="18" charset="0"/>
                                        </a:rPr>
                                        <m:t>σ</m:t>
                                      </m:r>
                                      <m:sSub>
                                        <m:sSubPr>
                                          <m:ctrlPr>
                                            <a:rPr lang="en-US" sz="2000" i="1">
                                              <a:latin typeface="Cambria Math" panose="02040503050406030204" pitchFamily="18" charset="0"/>
                                            </a:rPr>
                                          </m:ctrlPr>
                                        </m:sSubPr>
                                        <m:e>
                                          <m:r>
                                            <a:rPr lang="en-US" sz="2000" i="1">
                                              <a:latin typeface="Cambria Math" panose="02040503050406030204" pitchFamily="18" charset="0"/>
                                            </a:rPr>
                                            <m:t>𝐶</m:t>
                                          </m:r>
                                        </m:e>
                                        <m:sub>
                                          <m:sSub>
                                            <m:sSubPr>
                                              <m:ctrlPr>
                                                <a:rPr lang="en-US" sz="2000" i="1">
                                                  <a:latin typeface="Cambria Math" panose="02040503050406030204" pitchFamily="18" charset="0"/>
                                                </a:rPr>
                                              </m:ctrlPr>
                                            </m:sSubPr>
                                            <m:e>
                                              <m:r>
                                                <a:rPr lang="en-US" sz="2000" i="1">
                                                  <a:latin typeface="Cambria Math" panose="02040503050406030204" pitchFamily="18" charset="0"/>
                                                </a:rPr>
                                                <m:t>𝑙</m:t>
                                              </m:r>
                                            </m:e>
                                            <m:sub>
                                              <m:r>
                                                <m:rPr>
                                                  <m:sty m:val="p"/>
                                                </m:rPr>
                                                <a:rPr lang="en-US" sz="2000" i="0">
                                                  <a:latin typeface="Cambria Math" panose="02040503050406030204" pitchFamily="18" charset="0"/>
                                                </a:rPr>
                                                <m:t>α</m:t>
                                              </m:r>
                                            </m:sub>
                                          </m:sSub>
                                        </m:sub>
                                      </m:sSub>
                                    </m:den>
                                  </m:f>
                                  <m:r>
                                    <m:rPr>
                                      <m:sty m:val="p"/>
                                    </m:rPr>
                                    <a:rPr lang="en-US" sz="2000" i="0">
                                      <a:latin typeface="Cambria Math" panose="02040503050406030204" pitchFamily="18" charset="0"/>
                                    </a:rPr>
                                    <m:t>θ</m:t>
                                  </m:r>
                                  <m:r>
                                    <a:rPr lang="en-US" sz="2000" i="1">
                                      <a:latin typeface="Cambria Math" panose="02040503050406030204" pitchFamily="18" charset="0"/>
                                    </a:rPr>
                                    <m:t>𝑟</m:t>
                                  </m:r>
                                </m:e>
                              </m:d>
                            </m:e>
                            <m:sup>
                              <m:f>
                                <m:fPr>
                                  <m:type m:val="lin"/>
                                  <m:ctrlPr>
                                    <a:rPr lang="en-US" sz="2000" i="1">
                                      <a:latin typeface="Cambria Math" panose="02040503050406030204" pitchFamily="18" charset="0"/>
                                    </a:rPr>
                                  </m:ctrlPr>
                                </m:fPr>
                                <m:num>
                                  <m:r>
                                    <a:rPr lang="en-US" sz="2000" i="0">
                                      <a:latin typeface="Cambria Math" panose="02040503050406030204" pitchFamily="18" charset="0"/>
                                    </a:rPr>
                                    <m:t>1</m:t>
                                  </m:r>
                                </m:num>
                                <m:den>
                                  <m:r>
                                    <a:rPr lang="en-US" sz="2000" i="0">
                                      <a:latin typeface="Cambria Math" panose="02040503050406030204" pitchFamily="18" charset="0"/>
                                    </a:rPr>
                                    <m:t>2</m:t>
                                  </m:r>
                                </m:den>
                              </m:f>
                            </m:sup>
                          </m:sSup>
                          <m:r>
                            <a:rPr lang="en-US" sz="2000" i="0">
                              <a:latin typeface="Cambria Math" panose="02040503050406030204" pitchFamily="18" charset="0"/>
                            </a:rPr>
                            <m:t>−1</m:t>
                          </m:r>
                        </m:e>
                      </m:d>
                    </m:oMath>
                  </m:oMathPara>
                </a14:m>
                <a:endParaRPr lang="en-US" sz="1600" dirty="0"/>
              </a:p>
            </p:txBody>
          </p:sp>
        </mc:Choice>
        <mc:Fallback xmlns="">
          <p:sp>
            <p:nvSpPr>
              <p:cNvPr id="7" name="Rectangle 6">
                <a:extLst>
                  <a:ext uri="{FF2B5EF4-FFF2-40B4-BE49-F238E27FC236}">
                    <a16:creationId xmlns:a16="http://schemas.microsoft.com/office/drawing/2014/main" id="{60C821C6-038B-48DF-88B2-846450D1B3FF}"/>
                  </a:ext>
                </a:extLst>
              </p:cNvPr>
              <p:cNvSpPr>
                <a:spLocks noRot="1" noChangeAspect="1" noMove="1" noResize="1" noEditPoints="1" noAdjustHandles="1" noChangeArrowheads="1" noChangeShapeType="1" noTextEdit="1"/>
              </p:cNvSpPr>
              <p:nvPr/>
            </p:nvSpPr>
            <p:spPr>
              <a:xfrm>
                <a:off x="373642" y="2803091"/>
                <a:ext cx="4239686" cy="1083182"/>
              </a:xfrm>
              <a:prstGeom prst="rect">
                <a:avLst/>
              </a:prstGeom>
              <a:blipFill>
                <a:blip r:embed="rId2"/>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8604B3B-EE19-4C1C-98A2-C390366830DE}"/>
              </a:ext>
            </a:extLst>
          </p:cNvPr>
          <p:cNvSpPr txBox="1"/>
          <p:nvPr/>
        </p:nvSpPr>
        <p:spPr>
          <a:xfrm>
            <a:off x="296334" y="4255733"/>
            <a:ext cx="11580283" cy="461665"/>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Uniform inflow  constraint</a:t>
            </a:r>
            <a:endParaRPr lang="en-US" sz="1600"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AA976B6-80D9-46C6-A769-F0E8E8E02C1B}"/>
                  </a:ext>
                </a:extLst>
              </p:cNvPr>
              <p:cNvSpPr/>
              <p:nvPr/>
            </p:nvSpPr>
            <p:spPr>
              <a:xfrm>
                <a:off x="1342447" y="5018298"/>
                <a:ext cx="2171299"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θ</m:t>
                      </m:r>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b="0" i="1" smtClean="0">
                              <a:latin typeface="Cambria Math" panose="02040503050406030204" pitchFamily="18" charset="0"/>
                            </a:rPr>
                            <m:t>𝐶𝑜𝑛𝑠𝑡𝑎𝑛𝑡</m:t>
                          </m:r>
                        </m:num>
                        <m:den>
                          <m:r>
                            <a:rPr lang="en-US" sz="2400" i="1">
                              <a:latin typeface="Cambria Math" panose="02040503050406030204" pitchFamily="18" charset="0"/>
                            </a:rPr>
                            <m:t>𝑟</m:t>
                          </m:r>
                        </m:den>
                      </m:f>
                    </m:oMath>
                  </m:oMathPara>
                </a14:m>
                <a:endParaRPr lang="en-US" sz="1600" dirty="0"/>
              </a:p>
            </p:txBody>
          </p:sp>
        </mc:Choice>
        <mc:Fallback xmlns="">
          <p:sp>
            <p:nvSpPr>
              <p:cNvPr id="10" name="Rectangle 9">
                <a:extLst>
                  <a:ext uri="{FF2B5EF4-FFF2-40B4-BE49-F238E27FC236}">
                    <a16:creationId xmlns:a16="http://schemas.microsoft.com/office/drawing/2014/main" id="{3AA976B6-80D9-46C6-A769-F0E8E8E02C1B}"/>
                  </a:ext>
                </a:extLst>
              </p:cNvPr>
              <p:cNvSpPr>
                <a:spLocks noRot="1" noChangeAspect="1" noMove="1" noResize="1" noEditPoints="1" noAdjustHandles="1" noChangeArrowheads="1" noChangeShapeType="1" noTextEdit="1"/>
              </p:cNvSpPr>
              <p:nvPr/>
            </p:nvSpPr>
            <p:spPr>
              <a:xfrm>
                <a:off x="1342447" y="5018298"/>
                <a:ext cx="2171299" cy="783804"/>
              </a:xfrm>
              <a:prstGeom prst="rect">
                <a:avLst/>
              </a:prstGeom>
              <a:blipFill>
                <a:blip r:embed="rId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99B98FA-212E-44B0-87DA-DAADB0489AAF}"/>
              </a:ext>
            </a:extLst>
          </p:cNvPr>
          <p:cNvPicPr>
            <a:picLocks noChangeAspect="1"/>
          </p:cNvPicPr>
          <p:nvPr/>
        </p:nvPicPr>
        <p:blipFill rotWithShape="1">
          <a:blip r:embed="rId4"/>
          <a:srcRect l="65375" t="21705" b="11629"/>
          <a:stretch/>
        </p:blipFill>
        <p:spPr>
          <a:xfrm>
            <a:off x="4505424" y="2628668"/>
            <a:ext cx="3284791" cy="2933700"/>
          </a:xfrm>
          <a:prstGeom prst="rect">
            <a:avLst/>
          </a:prstGeom>
        </p:spPr>
      </p:pic>
      <p:pic>
        <p:nvPicPr>
          <p:cNvPr id="12" name="Picture 11">
            <a:extLst>
              <a:ext uri="{FF2B5EF4-FFF2-40B4-BE49-F238E27FC236}">
                <a16:creationId xmlns:a16="http://schemas.microsoft.com/office/drawing/2014/main" id="{F1F967FE-7A81-443F-8629-1106C5208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7543" y="2649482"/>
            <a:ext cx="4644457" cy="2958076"/>
          </a:xfrm>
          <a:prstGeom prst="rect">
            <a:avLst/>
          </a:prstGeom>
        </p:spPr>
      </p:pic>
    </p:spTree>
    <p:extLst>
      <p:ext uri="{BB962C8B-B14F-4D97-AF65-F5344CB8AC3E}">
        <p14:creationId xmlns:p14="http://schemas.microsoft.com/office/powerpoint/2010/main" val="448290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Twisted Rotor (ITR) Images</a:t>
            </a:r>
          </a:p>
        </p:txBody>
      </p:sp>
      <p:sp>
        <p:nvSpPr>
          <p:cNvPr id="4" name="Slide Number Placeholder 3"/>
          <p:cNvSpPr>
            <a:spLocks noGrp="1"/>
          </p:cNvSpPr>
          <p:nvPr>
            <p:ph type="sldNum" sz="quarter" idx="12"/>
          </p:nvPr>
        </p:nvSpPr>
        <p:spPr/>
        <p:txBody>
          <a:bodyPr/>
          <a:lstStyle/>
          <a:p>
            <a:r>
              <a:rPr lang="en-US"/>
              <a:t>Slide </a:t>
            </a:r>
            <a:fld id="{0AB40DA4-FA10-48ED-9ACF-0ECC4D460407}" type="slidenum">
              <a:rPr lang="en-US" smtClean="0"/>
              <a:pPr/>
              <a:t>16</a:t>
            </a:fld>
            <a:endParaRPr lang="en-US" dirty="0"/>
          </a:p>
        </p:txBody>
      </p:sp>
      <p:pic>
        <p:nvPicPr>
          <p:cNvPr id="7" name="Picture 6">
            <a:extLst>
              <a:ext uri="{FF2B5EF4-FFF2-40B4-BE49-F238E27FC236}">
                <a16:creationId xmlns:a16="http://schemas.microsoft.com/office/drawing/2014/main" id="{231F5CC4-D189-41BF-8C9B-26C9EF3118B2}"/>
              </a:ext>
            </a:extLst>
          </p:cNvPr>
          <p:cNvPicPr>
            <a:picLocks noChangeAspect="1"/>
          </p:cNvPicPr>
          <p:nvPr/>
        </p:nvPicPr>
        <p:blipFill>
          <a:blip r:embed="rId2"/>
          <a:stretch>
            <a:fillRect/>
          </a:stretch>
        </p:blipFill>
        <p:spPr>
          <a:xfrm>
            <a:off x="538539" y="1111479"/>
            <a:ext cx="3526032" cy="4662000"/>
          </a:xfrm>
          <a:prstGeom prst="rect">
            <a:avLst/>
          </a:prstGeom>
        </p:spPr>
      </p:pic>
      <p:grpSp>
        <p:nvGrpSpPr>
          <p:cNvPr id="8" name="Group 4">
            <a:extLst>
              <a:ext uri="{FF2B5EF4-FFF2-40B4-BE49-F238E27FC236}">
                <a16:creationId xmlns:a16="http://schemas.microsoft.com/office/drawing/2014/main" id="{9BCBEBC0-E61B-4213-9426-4021B78C31B4}"/>
              </a:ext>
            </a:extLst>
          </p:cNvPr>
          <p:cNvGrpSpPr>
            <a:grpSpLocks noChangeAspect="1"/>
          </p:cNvGrpSpPr>
          <p:nvPr/>
        </p:nvGrpSpPr>
        <p:grpSpPr bwMode="auto">
          <a:xfrm>
            <a:off x="3421982" y="1084521"/>
            <a:ext cx="5741987" cy="3838575"/>
            <a:chOff x="3703" y="757"/>
            <a:chExt cx="3617" cy="2418"/>
          </a:xfrm>
        </p:grpSpPr>
        <p:sp>
          <p:nvSpPr>
            <p:cNvPr id="11" name="AutoShape 3">
              <a:extLst>
                <a:ext uri="{FF2B5EF4-FFF2-40B4-BE49-F238E27FC236}">
                  <a16:creationId xmlns:a16="http://schemas.microsoft.com/office/drawing/2014/main" id="{F2906914-5030-437D-B513-BEDF92241E9F}"/>
                </a:ext>
              </a:extLst>
            </p:cNvPr>
            <p:cNvSpPr>
              <a:spLocks noChangeAspect="1" noChangeArrowheads="1" noTextEdit="1"/>
            </p:cNvSpPr>
            <p:nvPr/>
          </p:nvSpPr>
          <p:spPr bwMode="auto">
            <a:xfrm>
              <a:off x="3703" y="757"/>
              <a:ext cx="3617" cy="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 name="Picture 5">
              <a:extLst>
                <a:ext uri="{FF2B5EF4-FFF2-40B4-BE49-F238E27FC236}">
                  <a16:creationId xmlns:a16="http://schemas.microsoft.com/office/drawing/2014/main" id="{6DE5B6D4-1F29-4CAC-9582-6D75FE3B6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5" t="-2" r="13084" b="7311"/>
            <a:stretch/>
          </p:blipFill>
          <p:spPr bwMode="auto">
            <a:xfrm>
              <a:off x="4378" y="757"/>
              <a:ext cx="2477" cy="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19E8651C-37C5-4E61-86B6-436698F557C1}"/>
              </a:ext>
            </a:extLst>
          </p:cNvPr>
          <p:cNvSpPr txBox="1"/>
          <p:nvPr/>
        </p:nvSpPr>
        <p:spPr>
          <a:xfrm flipH="1">
            <a:off x="0" y="5785415"/>
            <a:ext cx="5248895" cy="646331"/>
          </a:xfrm>
          <a:prstGeom prst="rect">
            <a:avLst/>
          </a:prstGeom>
          <a:noFill/>
        </p:spPr>
        <p:txBody>
          <a:bodyPr wrap="square" rtlCol="0">
            <a:spAutoFit/>
          </a:bodyPr>
          <a:lstStyle/>
          <a:p>
            <a:pPr algn="ctr"/>
            <a:r>
              <a:rPr lang="en-US" dirty="0"/>
              <a:t>Rotor in Small Hover Anechoic Chamber (SHAC) at NASA Langley Research Center</a:t>
            </a:r>
          </a:p>
        </p:txBody>
      </p:sp>
      <p:pic>
        <p:nvPicPr>
          <p:cNvPr id="14" name="Picture 13">
            <a:extLst>
              <a:ext uri="{FF2B5EF4-FFF2-40B4-BE49-F238E27FC236}">
                <a16:creationId xmlns:a16="http://schemas.microsoft.com/office/drawing/2014/main" id="{1029F9F8-1FAB-4BF3-87B5-5E36D842FEAC}"/>
              </a:ext>
            </a:extLst>
          </p:cNvPr>
          <p:cNvPicPr>
            <a:picLocks noChangeAspect="1"/>
          </p:cNvPicPr>
          <p:nvPr/>
        </p:nvPicPr>
        <p:blipFill>
          <a:blip r:embed="rId4"/>
          <a:stretch>
            <a:fillRect/>
          </a:stretch>
        </p:blipFill>
        <p:spPr>
          <a:xfrm>
            <a:off x="8854754" y="4444319"/>
            <a:ext cx="2417850" cy="1814400"/>
          </a:xfrm>
          <a:prstGeom prst="rect">
            <a:avLst/>
          </a:prstGeom>
        </p:spPr>
      </p:pic>
      <p:pic>
        <p:nvPicPr>
          <p:cNvPr id="15" name="Picture 14">
            <a:extLst>
              <a:ext uri="{FF2B5EF4-FFF2-40B4-BE49-F238E27FC236}">
                <a16:creationId xmlns:a16="http://schemas.microsoft.com/office/drawing/2014/main" id="{0A73846D-F81C-4481-BC7F-CECBC009B46A}"/>
              </a:ext>
            </a:extLst>
          </p:cNvPr>
          <p:cNvPicPr>
            <a:picLocks noChangeAspect="1"/>
          </p:cNvPicPr>
          <p:nvPr/>
        </p:nvPicPr>
        <p:blipFill>
          <a:blip r:embed="rId5"/>
          <a:stretch>
            <a:fillRect/>
          </a:stretch>
        </p:blipFill>
        <p:spPr>
          <a:xfrm>
            <a:off x="8806738" y="1084521"/>
            <a:ext cx="2485013" cy="3309600"/>
          </a:xfrm>
          <a:prstGeom prst="rect">
            <a:avLst/>
          </a:prstGeom>
        </p:spPr>
      </p:pic>
    </p:spTree>
    <p:extLst>
      <p:ext uri="{BB962C8B-B14F-4D97-AF65-F5344CB8AC3E}">
        <p14:creationId xmlns:p14="http://schemas.microsoft.com/office/powerpoint/2010/main" val="82162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0AE5-7158-452C-8E46-E18C209B2D9D}"/>
              </a:ext>
            </a:extLst>
          </p:cNvPr>
          <p:cNvSpPr>
            <a:spLocks noGrp="1"/>
          </p:cNvSpPr>
          <p:nvPr>
            <p:ph type="title"/>
          </p:nvPr>
        </p:nvSpPr>
        <p:spPr/>
        <p:txBody>
          <a:bodyPr/>
          <a:lstStyle/>
          <a:p>
            <a:r>
              <a:rPr lang="en-US" dirty="0"/>
              <a:t>Experiment: Facility and Setup</a:t>
            </a:r>
          </a:p>
        </p:txBody>
      </p:sp>
      <p:sp>
        <p:nvSpPr>
          <p:cNvPr id="4" name="Slide Number Placeholder 3">
            <a:extLst>
              <a:ext uri="{FF2B5EF4-FFF2-40B4-BE49-F238E27FC236}">
                <a16:creationId xmlns:a16="http://schemas.microsoft.com/office/drawing/2014/main" id="{9BDE7CB9-A10A-4396-A279-395C970E5927}"/>
              </a:ext>
            </a:extLst>
          </p:cNvPr>
          <p:cNvSpPr>
            <a:spLocks noGrp="1"/>
          </p:cNvSpPr>
          <p:nvPr>
            <p:ph type="sldNum" sz="quarter" idx="12"/>
          </p:nvPr>
        </p:nvSpPr>
        <p:spPr/>
        <p:txBody>
          <a:bodyPr/>
          <a:lstStyle/>
          <a:p>
            <a:r>
              <a:rPr lang="en-US"/>
              <a:t>Slide </a:t>
            </a:r>
            <a:fld id="{0AB40DA4-FA10-48ED-9ACF-0ECC4D460407}" type="slidenum">
              <a:rPr lang="en-US" smtClean="0"/>
              <a:pPr/>
              <a:t>17</a:t>
            </a:fld>
            <a:endParaRPr lang="en-US" dirty="0"/>
          </a:p>
        </p:txBody>
      </p:sp>
      <p:sp>
        <p:nvSpPr>
          <p:cNvPr id="5" name="Text Placeholder 7">
            <a:extLst>
              <a:ext uri="{FF2B5EF4-FFF2-40B4-BE49-F238E27FC236}">
                <a16:creationId xmlns:a16="http://schemas.microsoft.com/office/drawing/2014/main" id="{8B1D928F-1271-4275-AB27-624E65B50275}"/>
              </a:ext>
            </a:extLst>
          </p:cNvPr>
          <p:cNvSpPr>
            <a:spLocks noGrp="1"/>
          </p:cNvSpPr>
          <p:nvPr/>
        </p:nvSpPr>
        <p:spPr>
          <a:xfrm>
            <a:off x="119852" y="1416102"/>
            <a:ext cx="3898958" cy="6141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In-house </a:t>
            </a:r>
            <a:r>
              <a:rPr lang="en-US" sz="2000" dirty="0" err="1"/>
              <a:t>Markforged</a:t>
            </a:r>
            <a:r>
              <a:rPr lang="en-US" sz="2000" dirty="0"/>
              <a:t> blades</a:t>
            </a:r>
          </a:p>
        </p:txBody>
      </p:sp>
      <p:pic>
        <p:nvPicPr>
          <p:cNvPr id="6" name="Content Placeholder 16">
            <a:extLst>
              <a:ext uri="{FF2B5EF4-FFF2-40B4-BE49-F238E27FC236}">
                <a16:creationId xmlns:a16="http://schemas.microsoft.com/office/drawing/2014/main" id="{31472284-52EB-4969-AB03-2A09F0543E62}"/>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3" y="1843094"/>
            <a:ext cx="3900487" cy="1060835"/>
          </a:xfrm>
          <a:prstGeom prst="rect">
            <a:avLst/>
          </a:prstGeom>
        </p:spPr>
      </p:pic>
      <p:sp>
        <p:nvSpPr>
          <p:cNvPr id="7" name="Text Placeholder 9">
            <a:extLst>
              <a:ext uri="{FF2B5EF4-FFF2-40B4-BE49-F238E27FC236}">
                <a16:creationId xmlns:a16="http://schemas.microsoft.com/office/drawing/2014/main" id="{1FA30396-6B3E-468A-A3F3-C0E7A298DC6E}"/>
              </a:ext>
            </a:extLst>
          </p:cNvPr>
          <p:cNvSpPr>
            <a:spLocks noGrp="1"/>
          </p:cNvSpPr>
          <p:nvPr/>
        </p:nvSpPr>
        <p:spPr>
          <a:xfrm>
            <a:off x="4064530" y="1416102"/>
            <a:ext cx="4163590" cy="6141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err="1"/>
              <a:t>Protolabs</a:t>
            </a:r>
            <a:r>
              <a:rPr lang="en-US" sz="2000" dirty="0"/>
              <a:t> SLA “smooth” blades</a:t>
            </a:r>
          </a:p>
        </p:txBody>
      </p:sp>
      <p:pic>
        <p:nvPicPr>
          <p:cNvPr id="8" name="Content Placeholder 17">
            <a:extLst>
              <a:ext uri="{FF2B5EF4-FFF2-40B4-BE49-F238E27FC236}">
                <a16:creationId xmlns:a16="http://schemas.microsoft.com/office/drawing/2014/main" id="{67A72E52-1EDB-4D13-B4E9-DA83C89F063B}"/>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105" y="1843459"/>
            <a:ext cx="3906066" cy="1056888"/>
          </a:xfrm>
          <a:prstGeom prst="rect">
            <a:avLst/>
          </a:prstGeom>
        </p:spPr>
      </p:pic>
      <p:sp>
        <p:nvSpPr>
          <p:cNvPr id="9" name="Text Placeholder 11">
            <a:extLst>
              <a:ext uri="{FF2B5EF4-FFF2-40B4-BE49-F238E27FC236}">
                <a16:creationId xmlns:a16="http://schemas.microsoft.com/office/drawing/2014/main" id="{077429C1-5883-46FC-9354-AEB5CD9520A5}"/>
              </a:ext>
            </a:extLst>
          </p:cNvPr>
          <p:cNvSpPr>
            <a:spLocks noGrp="1"/>
          </p:cNvSpPr>
          <p:nvPr/>
        </p:nvSpPr>
        <p:spPr>
          <a:xfrm>
            <a:off x="8273840" y="1416102"/>
            <a:ext cx="3918160" cy="6141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err="1"/>
              <a:t>Protolabs</a:t>
            </a:r>
            <a:r>
              <a:rPr lang="en-US" sz="2000" dirty="0"/>
              <a:t> SLS “rough” blades</a:t>
            </a:r>
          </a:p>
        </p:txBody>
      </p:sp>
      <p:pic>
        <p:nvPicPr>
          <p:cNvPr id="10" name="Content Placeholder 18">
            <a:extLst>
              <a:ext uri="{FF2B5EF4-FFF2-40B4-BE49-F238E27FC236}">
                <a16:creationId xmlns:a16="http://schemas.microsoft.com/office/drawing/2014/main" id="{DF743EE0-F563-42B6-8649-9907AEADD9AE}"/>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b="6135"/>
          <a:stretch/>
        </p:blipFill>
        <p:spPr>
          <a:xfrm>
            <a:off x="8228120" y="1826794"/>
            <a:ext cx="3917950" cy="1066941"/>
          </a:xfrm>
          <a:prstGeom prst="rect">
            <a:avLst/>
          </a:prstGeom>
        </p:spPr>
      </p:pic>
      <p:pic>
        <p:nvPicPr>
          <p:cNvPr id="11" name="Picture 10">
            <a:extLst>
              <a:ext uri="{FF2B5EF4-FFF2-40B4-BE49-F238E27FC236}">
                <a16:creationId xmlns:a16="http://schemas.microsoft.com/office/drawing/2014/main" id="{45C36776-9738-4880-812A-2E2A66F8C6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9259" y="2963483"/>
            <a:ext cx="1841007" cy="1380755"/>
          </a:xfrm>
          <a:prstGeom prst="rect">
            <a:avLst/>
          </a:prstGeom>
        </p:spPr>
      </p:pic>
      <p:pic>
        <p:nvPicPr>
          <p:cNvPr id="12" name="Picture 11">
            <a:extLst>
              <a:ext uri="{FF2B5EF4-FFF2-40B4-BE49-F238E27FC236}">
                <a16:creationId xmlns:a16="http://schemas.microsoft.com/office/drawing/2014/main" id="{3773B61C-5CC8-46BD-9DD4-F2465E26B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43" y="3001527"/>
            <a:ext cx="1764912" cy="1323684"/>
          </a:xfrm>
          <a:prstGeom prst="rect">
            <a:avLst/>
          </a:prstGeom>
        </p:spPr>
      </p:pic>
      <p:pic>
        <p:nvPicPr>
          <p:cNvPr id="13" name="Picture 12">
            <a:extLst>
              <a:ext uri="{FF2B5EF4-FFF2-40B4-BE49-F238E27FC236}">
                <a16:creationId xmlns:a16="http://schemas.microsoft.com/office/drawing/2014/main" id="{258D65F2-2AD7-42E8-8F68-14A555B71B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500" t="42570" r="53915" b="38176"/>
          <a:stretch/>
        </p:blipFill>
        <p:spPr>
          <a:xfrm rot="5400000">
            <a:off x="8479108" y="2723400"/>
            <a:ext cx="1377962" cy="1879938"/>
          </a:xfrm>
          <a:prstGeom prst="rect">
            <a:avLst/>
          </a:prstGeom>
        </p:spPr>
      </p:pic>
      <p:pic>
        <p:nvPicPr>
          <p:cNvPr id="14" name="Picture 13">
            <a:extLst>
              <a:ext uri="{FF2B5EF4-FFF2-40B4-BE49-F238E27FC236}">
                <a16:creationId xmlns:a16="http://schemas.microsoft.com/office/drawing/2014/main" id="{77C3D9BC-52A9-445F-8031-F2D2822475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783" t="42017" r="23793" b="31635"/>
          <a:stretch/>
        </p:blipFill>
        <p:spPr>
          <a:xfrm>
            <a:off x="4632685" y="5310442"/>
            <a:ext cx="1529773" cy="969705"/>
          </a:xfrm>
          <a:prstGeom prst="rect">
            <a:avLst/>
          </a:prstGeom>
        </p:spPr>
      </p:pic>
      <p:pic>
        <p:nvPicPr>
          <p:cNvPr id="15" name="Picture 14">
            <a:extLst>
              <a:ext uri="{FF2B5EF4-FFF2-40B4-BE49-F238E27FC236}">
                <a16:creationId xmlns:a16="http://schemas.microsoft.com/office/drawing/2014/main" id="{CEC8E83D-3BD9-477A-8172-A6878038B9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492" t="39317" r="27410" b="37040"/>
          <a:stretch/>
        </p:blipFill>
        <p:spPr>
          <a:xfrm>
            <a:off x="2829658" y="5310597"/>
            <a:ext cx="1510637" cy="969949"/>
          </a:xfrm>
          <a:prstGeom prst="rect">
            <a:avLst/>
          </a:prstGeom>
        </p:spPr>
      </p:pic>
      <p:pic>
        <p:nvPicPr>
          <p:cNvPr id="16" name="Picture 15">
            <a:extLst>
              <a:ext uri="{FF2B5EF4-FFF2-40B4-BE49-F238E27FC236}">
                <a16:creationId xmlns:a16="http://schemas.microsoft.com/office/drawing/2014/main" id="{E932D1BA-AF04-4467-870E-BBE177F577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712" t="32315" r="9230" b="32514"/>
          <a:stretch/>
        </p:blipFill>
        <p:spPr>
          <a:xfrm>
            <a:off x="1026632" y="5310442"/>
            <a:ext cx="1510637" cy="969705"/>
          </a:xfrm>
          <a:prstGeom prst="rect">
            <a:avLst/>
          </a:prstGeom>
        </p:spPr>
      </p:pic>
      <p:pic>
        <p:nvPicPr>
          <p:cNvPr id="17" name="Picture 16">
            <a:extLst>
              <a:ext uri="{FF2B5EF4-FFF2-40B4-BE49-F238E27FC236}">
                <a16:creationId xmlns:a16="http://schemas.microsoft.com/office/drawing/2014/main" id="{16DC2CF8-74BB-4F01-935C-CBB203CF4A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9861" r="22502"/>
          <a:stretch/>
        </p:blipFill>
        <p:spPr>
          <a:xfrm rot="5400000">
            <a:off x="9780554" y="4829313"/>
            <a:ext cx="971168" cy="1935289"/>
          </a:xfrm>
          <a:prstGeom prst="rect">
            <a:avLst/>
          </a:prstGeom>
        </p:spPr>
      </p:pic>
      <p:pic>
        <p:nvPicPr>
          <p:cNvPr id="18" name="Picture 17">
            <a:extLst>
              <a:ext uri="{FF2B5EF4-FFF2-40B4-BE49-F238E27FC236}">
                <a16:creationId xmlns:a16="http://schemas.microsoft.com/office/drawing/2014/main" id="{826C43CE-B7F3-4BBA-97EF-2821B0E3AC14}"/>
              </a:ext>
            </a:extLst>
          </p:cNvPr>
          <p:cNvPicPr>
            <a:picLocks noChangeAspect="1"/>
          </p:cNvPicPr>
          <p:nvPr/>
        </p:nvPicPr>
        <p:blipFill rotWithShape="1">
          <a:blip r:embed="rId12">
            <a:extLst>
              <a:ext uri="{28A0092B-C50C-407E-A947-70E740481C1C}">
                <a14:useLocalDpi xmlns:a14="http://schemas.microsoft.com/office/drawing/2010/main" val="0"/>
              </a:ext>
            </a:extLst>
          </a:blip>
          <a:srcRect l="642" t="69208" r="42172" b="7780"/>
          <a:stretch/>
        </p:blipFill>
        <p:spPr>
          <a:xfrm>
            <a:off x="6454848" y="5310566"/>
            <a:ext cx="2655030" cy="969899"/>
          </a:xfrm>
          <a:prstGeom prst="rect">
            <a:avLst/>
          </a:prstGeom>
        </p:spPr>
      </p:pic>
      <p:sp>
        <p:nvSpPr>
          <p:cNvPr id="19" name="Text Placeholder 9">
            <a:extLst>
              <a:ext uri="{FF2B5EF4-FFF2-40B4-BE49-F238E27FC236}">
                <a16:creationId xmlns:a16="http://schemas.microsoft.com/office/drawing/2014/main" id="{45417D2B-183E-4171-96B9-0027D9570064}"/>
              </a:ext>
            </a:extLst>
          </p:cNvPr>
          <p:cNvSpPr txBox="1">
            <a:spLocks/>
          </p:cNvSpPr>
          <p:nvPr/>
        </p:nvSpPr>
        <p:spPr>
          <a:xfrm>
            <a:off x="3566886" y="4836178"/>
            <a:ext cx="4163590" cy="61416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COTS </a:t>
            </a:r>
            <a:r>
              <a:rPr lang="en-US" sz="2000" dirty="0" err="1"/>
              <a:t>varioPROP</a:t>
            </a:r>
            <a:r>
              <a:rPr lang="en-US" sz="2000" dirty="0"/>
              <a:t> hub</a:t>
            </a:r>
          </a:p>
        </p:txBody>
      </p:sp>
      <p:sp>
        <p:nvSpPr>
          <p:cNvPr id="20" name="Content Placeholder 3">
            <a:extLst>
              <a:ext uri="{FF2B5EF4-FFF2-40B4-BE49-F238E27FC236}">
                <a16:creationId xmlns:a16="http://schemas.microsoft.com/office/drawing/2014/main" id="{B497D0C6-78D4-41F5-B017-EC0BD2986777}"/>
              </a:ext>
            </a:extLst>
          </p:cNvPr>
          <p:cNvSpPr txBox="1">
            <a:spLocks/>
          </p:cNvSpPr>
          <p:nvPr/>
        </p:nvSpPr>
        <p:spPr>
          <a:xfrm>
            <a:off x="1915830" y="2893735"/>
            <a:ext cx="2102980" cy="1614137"/>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b="0" dirty="0"/>
              <a:t>Onyx material: micro carbon fiber filled nylon plastic</a:t>
            </a:r>
          </a:p>
          <a:p>
            <a:pPr marL="285750" indent="-285750" algn="l">
              <a:buFont typeface="Arial" panose="020B0604020202020204" pitchFamily="34" charset="0"/>
              <a:buChar char="•"/>
            </a:pPr>
            <a:r>
              <a:rPr lang="en-US" sz="1600" b="0" dirty="0"/>
              <a:t>Aluminum ejector pin inserted span-wise to improve stiffness</a:t>
            </a:r>
          </a:p>
        </p:txBody>
      </p:sp>
      <p:sp>
        <p:nvSpPr>
          <p:cNvPr id="21" name="Content Placeholder 3">
            <a:extLst>
              <a:ext uri="{FF2B5EF4-FFF2-40B4-BE49-F238E27FC236}">
                <a16:creationId xmlns:a16="http://schemas.microsoft.com/office/drawing/2014/main" id="{13746955-91BB-491E-AF40-112E345BDC71}"/>
              </a:ext>
            </a:extLst>
          </p:cNvPr>
          <p:cNvSpPr txBox="1">
            <a:spLocks/>
          </p:cNvSpPr>
          <p:nvPr/>
        </p:nvSpPr>
        <p:spPr>
          <a:xfrm>
            <a:off x="6048966" y="2900346"/>
            <a:ext cx="2167479" cy="183863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400" b="0" dirty="0" err="1"/>
              <a:t>Accura</a:t>
            </a:r>
            <a:r>
              <a:rPr lang="en-US" sz="1400" b="0" dirty="0"/>
              <a:t> Xtreme White 200 material: like injection molded resin (“ABS-like”)</a:t>
            </a:r>
          </a:p>
          <a:p>
            <a:pPr marL="285750" indent="-285750" algn="l">
              <a:buFont typeface="Arial" panose="020B0604020202020204" pitchFamily="34" charset="0"/>
              <a:buChar char="•"/>
            </a:pPr>
            <a:r>
              <a:rPr lang="en-US" sz="1400" b="0" dirty="0"/>
              <a:t>Manufactured via stereolithography (SLA)</a:t>
            </a:r>
          </a:p>
        </p:txBody>
      </p:sp>
      <p:sp>
        <p:nvSpPr>
          <p:cNvPr id="22" name="Content Placeholder 3">
            <a:extLst>
              <a:ext uri="{FF2B5EF4-FFF2-40B4-BE49-F238E27FC236}">
                <a16:creationId xmlns:a16="http://schemas.microsoft.com/office/drawing/2014/main" id="{5BA3738B-D0B4-4F3F-A51A-56693E9FA865}"/>
              </a:ext>
            </a:extLst>
          </p:cNvPr>
          <p:cNvSpPr txBox="1">
            <a:spLocks/>
          </p:cNvSpPr>
          <p:nvPr/>
        </p:nvSpPr>
        <p:spPr>
          <a:xfrm>
            <a:off x="10150043" y="2933441"/>
            <a:ext cx="1996027" cy="183863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400" b="0" dirty="0"/>
              <a:t>PA 12 material: 25% mineral-filled nylon</a:t>
            </a:r>
          </a:p>
          <a:p>
            <a:pPr marL="285750" indent="-285750" algn="l">
              <a:buFont typeface="Arial" panose="020B0604020202020204" pitchFamily="34" charset="0"/>
              <a:buChar char="•"/>
            </a:pPr>
            <a:r>
              <a:rPr lang="en-US" sz="1400" b="0" dirty="0"/>
              <a:t>Manufactured via selective laser sintering (SLS)</a:t>
            </a:r>
          </a:p>
        </p:txBody>
      </p:sp>
    </p:spTree>
    <p:extLst>
      <p:ext uri="{BB962C8B-B14F-4D97-AF65-F5344CB8AC3E}">
        <p14:creationId xmlns:p14="http://schemas.microsoft.com/office/powerpoint/2010/main" val="199643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AF72-955D-4541-8DA2-DA1CC52141B7}"/>
              </a:ext>
            </a:extLst>
          </p:cNvPr>
          <p:cNvSpPr>
            <a:spLocks noGrp="1"/>
          </p:cNvSpPr>
          <p:nvPr>
            <p:ph type="title"/>
          </p:nvPr>
        </p:nvSpPr>
        <p:spPr/>
        <p:txBody>
          <a:bodyPr/>
          <a:lstStyle/>
          <a:p>
            <a:r>
              <a:rPr lang="en-US" dirty="0"/>
              <a:t>Experiment: Facility and Setup</a:t>
            </a:r>
          </a:p>
        </p:txBody>
      </p:sp>
      <p:sp>
        <p:nvSpPr>
          <p:cNvPr id="4" name="Slide Number Placeholder 3">
            <a:extLst>
              <a:ext uri="{FF2B5EF4-FFF2-40B4-BE49-F238E27FC236}">
                <a16:creationId xmlns:a16="http://schemas.microsoft.com/office/drawing/2014/main" id="{9C15B567-0C33-4321-B1D6-2E208C653AAC}"/>
              </a:ext>
            </a:extLst>
          </p:cNvPr>
          <p:cNvSpPr>
            <a:spLocks noGrp="1"/>
          </p:cNvSpPr>
          <p:nvPr>
            <p:ph type="sldNum" sz="quarter" idx="12"/>
          </p:nvPr>
        </p:nvSpPr>
        <p:spPr/>
        <p:txBody>
          <a:bodyPr/>
          <a:lstStyle/>
          <a:p>
            <a:r>
              <a:rPr lang="en-US"/>
              <a:t>Slide </a:t>
            </a:r>
            <a:fld id="{0AB40DA4-FA10-48ED-9ACF-0ECC4D460407}" type="slidenum">
              <a:rPr lang="en-US" smtClean="0"/>
              <a:pPr/>
              <a:t>18</a:t>
            </a:fld>
            <a:endParaRPr lang="en-US" dirty="0"/>
          </a:p>
        </p:txBody>
      </p:sp>
      <p:pic>
        <p:nvPicPr>
          <p:cNvPr id="5" name="Content Placeholder 10">
            <a:extLst>
              <a:ext uri="{FF2B5EF4-FFF2-40B4-BE49-F238E27FC236}">
                <a16:creationId xmlns:a16="http://schemas.microsoft.com/office/drawing/2014/main" id="{4AF0068B-7D34-4F6C-903B-B62BAA6318EE}"/>
              </a:ext>
            </a:extLst>
          </p:cNvPr>
          <p:cNvPicPr>
            <a:picLocks noChangeAspect="1"/>
          </p:cNvPicPr>
          <p:nvPr/>
        </p:nvPicPr>
        <p:blipFill>
          <a:blip r:embed="rId2"/>
          <a:stretch>
            <a:fillRect/>
          </a:stretch>
        </p:blipFill>
        <p:spPr>
          <a:xfrm>
            <a:off x="3301431" y="2975415"/>
            <a:ext cx="4359055" cy="3426848"/>
          </a:xfrm>
          <a:prstGeom prst="rect">
            <a:avLst/>
          </a:prstGeom>
        </p:spPr>
      </p:pic>
      <p:sp>
        <p:nvSpPr>
          <p:cNvPr id="6" name="Content Placeholder 10">
            <a:extLst>
              <a:ext uri="{FF2B5EF4-FFF2-40B4-BE49-F238E27FC236}">
                <a16:creationId xmlns:a16="http://schemas.microsoft.com/office/drawing/2014/main" id="{111F1B6E-711F-481E-B48D-1144E668843E}"/>
              </a:ext>
            </a:extLst>
          </p:cNvPr>
          <p:cNvSpPr>
            <a:spLocks noGrp="1"/>
          </p:cNvSpPr>
          <p:nvPr/>
        </p:nvSpPr>
        <p:spPr>
          <a:xfrm>
            <a:off x="335073" y="1894540"/>
            <a:ext cx="7247035" cy="209218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Room dimensions = [3.87 x 2.56 x 3.26] m</a:t>
            </a:r>
          </a:p>
          <a:p>
            <a:pPr>
              <a:lnSpc>
                <a:spcPct val="120000"/>
              </a:lnSpc>
            </a:pPr>
            <a:r>
              <a:rPr lang="en-US" dirty="0"/>
              <a:t>Acoustically treated (cutoff down to 250 Hz)</a:t>
            </a:r>
          </a:p>
          <a:p>
            <a:pPr>
              <a:lnSpc>
                <a:spcPct val="120000"/>
              </a:lnSpc>
            </a:pPr>
            <a:r>
              <a:rPr lang="en-US" dirty="0"/>
              <a:t>DAS: Brüel &amp; Kjær (BK) LAN-XI DAQ and BK Connect Software</a:t>
            </a:r>
          </a:p>
          <a:p>
            <a:pPr lvl="1">
              <a:lnSpc>
                <a:spcPct val="120000"/>
              </a:lnSpc>
            </a:pPr>
            <a:r>
              <a:rPr lang="en-US" dirty="0"/>
              <a:t>6 B&amp;K Type 4939 Free-Field microphones</a:t>
            </a:r>
          </a:p>
          <a:p>
            <a:pPr lvl="1">
              <a:lnSpc>
                <a:spcPct val="120000"/>
              </a:lnSpc>
            </a:pPr>
            <a:r>
              <a:rPr lang="en-US" dirty="0"/>
              <a:t>Laser sensor tachometer </a:t>
            </a:r>
          </a:p>
          <a:p>
            <a:pPr lvl="1">
              <a:lnSpc>
                <a:spcPct val="120000"/>
              </a:lnSpc>
            </a:pPr>
            <a:r>
              <a:rPr lang="en-US" dirty="0"/>
              <a:t>6-Component AI-IA mini40 </a:t>
            </a:r>
            <a:r>
              <a:rPr lang="en-US" dirty="0" err="1"/>
              <a:t>multiaxis</a:t>
            </a:r>
            <a:r>
              <a:rPr lang="en-US" dirty="0"/>
              <a:t> load cell</a:t>
            </a:r>
          </a:p>
          <a:p>
            <a:pPr>
              <a:lnSpc>
                <a:spcPct val="120000"/>
              </a:lnSpc>
            </a:pPr>
            <a:r>
              <a:rPr lang="en-US" dirty="0"/>
              <a:t>Scorpion Motor</a:t>
            </a:r>
            <a:endParaRPr lang="en-US" sz="4400" dirty="0"/>
          </a:p>
        </p:txBody>
      </p:sp>
      <p:pic>
        <p:nvPicPr>
          <p:cNvPr id="8" name="Picture 7">
            <a:extLst>
              <a:ext uri="{FF2B5EF4-FFF2-40B4-BE49-F238E27FC236}">
                <a16:creationId xmlns:a16="http://schemas.microsoft.com/office/drawing/2014/main" id="{A0113AF1-5066-4083-8424-07B8E94C06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06" t="33704" r="30239" b="31444"/>
          <a:stretch/>
        </p:blipFill>
        <p:spPr>
          <a:xfrm>
            <a:off x="7582109" y="898653"/>
            <a:ext cx="4274819" cy="3118240"/>
          </a:xfrm>
          <a:prstGeom prst="rect">
            <a:avLst/>
          </a:prstGeom>
        </p:spPr>
      </p:pic>
      <p:pic>
        <p:nvPicPr>
          <p:cNvPr id="9" name="Picture 8">
            <a:extLst>
              <a:ext uri="{FF2B5EF4-FFF2-40B4-BE49-F238E27FC236}">
                <a16:creationId xmlns:a16="http://schemas.microsoft.com/office/drawing/2014/main" id="{728FF723-6ED4-4603-8AC8-2717BF1BAC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 t="15583" b="7067"/>
          <a:stretch/>
        </p:blipFill>
        <p:spPr>
          <a:xfrm>
            <a:off x="7582108" y="4106888"/>
            <a:ext cx="4274819" cy="2218851"/>
          </a:xfrm>
          <a:prstGeom prst="rect">
            <a:avLst/>
          </a:prstGeom>
        </p:spPr>
      </p:pic>
      <p:sp>
        <p:nvSpPr>
          <p:cNvPr id="10" name="Text Placeholder 7">
            <a:extLst>
              <a:ext uri="{FF2B5EF4-FFF2-40B4-BE49-F238E27FC236}">
                <a16:creationId xmlns:a16="http://schemas.microsoft.com/office/drawing/2014/main" id="{14CF697C-EA81-49C3-B8DE-8F085216BBF1}"/>
              </a:ext>
            </a:extLst>
          </p:cNvPr>
          <p:cNvSpPr txBox="1">
            <a:spLocks/>
          </p:cNvSpPr>
          <p:nvPr/>
        </p:nvSpPr>
        <p:spPr>
          <a:xfrm>
            <a:off x="428581" y="4590801"/>
            <a:ext cx="3209109" cy="326286"/>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b="1" dirty="0"/>
              <a:t>Experiment Target Conditions</a:t>
            </a:r>
          </a:p>
        </p:txBody>
      </p:sp>
      <p:sp>
        <p:nvSpPr>
          <p:cNvPr id="11" name="Text Placeholder 7">
            <a:extLst>
              <a:ext uri="{FF2B5EF4-FFF2-40B4-BE49-F238E27FC236}">
                <a16:creationId xmlns:a16="http://schemas.microsoft.com/office/drawing/2014/main" id="{E2317804-0B40-4CBC-90AF-EC51C3DCE8D4}"/>
              </a:ext>
            </a:extLst>
          </p:cNvPr>
          <p:cNvSpPr txBox="1">
            <a:spLocks/>
          </p:cNvSpPr>
          <p:nvPr/>
        </p:nvSpPr>
        <p:spPr>
          <a:xfrm>
            <a:off x="335072" y="1568254"/>
            <a:ext cx="4217018" cy="326286"/>
          </a:xfrm>
          <a:prstGeom prst="rect">
            <a:avLst/>
          </a:prstGeom>
        </p:spPr>
        <p:txBody>
          <a:bodyPr vert="horz" lIns="91440" tIns="45720" rIns="91440" bIns="45720" rtlCol="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20000"/>
              </a:lnSpc>
              <a:buNone/>
            </a:pPr>
            <a:r>
              <a:rPr lang="en-US" sz="1600" b="1" dirty="0"/>
              <a:t>Small Hover Anechoic Chamber (SHAC)*</a:t>
            </a:r>
          </a:p>
        </p:txBody>
      </p:sp>
      <p:pic>
        <p:nvPicPr>
          <p:cNvPr id="12" name="Picture 11">
            <a:extLst>
              <a:ext uri="{FF2B5EF4-FFF2-40B4-BE49-F238E27FC236}">
                <a16:creationId xmlns:a16="http://schemas.microsoft.com/office/drawing/2014/main" id="{9C1656C4-25A3-434E-B520-237E0FE6CFBA}"/>
              </a:ext>
            </a:extLst>
          </p:cNvPr>
          <p:cNvPicPr>
            <a:picLocks noChangeAspect="1"/>
          </p:cNvPicPr>
          <p:nvPr/>
        </p:nvPicPr>
        <p:blipFill>
          <a:blip r:embed="rId5"/>
          <a:stretch>
            <a:fillRect/>
          </a:stretch>
        </p:blipFill>
        <p:spPr>
          <a:xfrm>
            <a:off x="428581" y="4962084"/>
            <a:ext cx="3594980" cy="1068896"/>
          </a:xfrm>
          <a:prstGeom prst="rect">
            <a:avLst/>
          </a:prstGeom>
        </p:spPr>
      </p:pic>
    </p:spTree>
    <p:extLst>
      <p:ext uri="{BB962C8B-B14F-4D97-AF65-F5344CB8AC3E}">
        <p14:creationId xmlns:p14="http://schemas.microsoft.com/office/powerpoint/2010/main" val="46449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08B3-EE2A-4FB5-A1C7-AE05CE24F1D6}"/>
              </a:ext>
            </a:extLst>
          </p:cNvPr>
          <p:cNvSpPr>
            <a:spLocks noGrp="1"/>
          </p:cNvSpPr>
          <p:nvPr>
            <p:ph type="title"/>
          </p:nvPr>
        </p:nvSpPr>
        <p:spPr/>
        <p:txBody>
          <a:bodyPr/>
          <a:lstStyle/>
          <a:p>
            <a:r>
              <a:rPr lang="en-US" dirty="0"/>
              <a:t>Performance Results</a:t>
            </a:r>
          </a:p>
        </p:txBody>
      </p:sp>
      <p:sp>
        <p:nvSpPr>
          <p:cNvPr id="4" name="Slide Number Placeholder 3">
            <a:extLst>
              <a:ext uri="{FF2B5EF4-FFF2-40B4-BE49-F238E27FC236}">
                <a16:creationId xmlns:a16="http://schemas.microsoft.com/office/drawing/2014/main" id="{C74935B1-2C15-40EE-9DAA-C7A1FC7B6858}"/>
              </a:ext>
            </a:extLst>
          </p:cNvPr>
          <p:cNvSpPr>
            <a:spLocks noGrp="1"/>
          </p:cNvSpPr>
          <p:nvPr>
            <p:ph type="sldNum" sz="quarter" idx="12"/>
          </p:nvPr>
        </p:nvSpPr>
        <p:spPr/>
        <p:txBody>
          <a:bodyPr/>
          <a:lstStyle/>
          <a:p>
            <a:r>
              <a:rPr lang="en-US"/>
              <a:t>Slide </a:t>
            </a:r>
            <a:fld id="{0AB40DA4-FA10-48ED-9ACF-0ECC4D460407}" type="slidenum">
              <a:rPr lang="en-US" smtClean="0"/>
              <a:pPr/>
              <a:t>19</a:t>
            </a:fld>
            <a:endParaRPr lang="en-US" dirty="0"/>
          </a:p>
        </p:txBody>
      </p:sp>
      <p:pic>
        <p:nvPicPr>
          <p:cNvPr id="21" name="Picture 20">
            <a:extLst>
              <a:ext uri="{FF2B5EF4-FFF2-40B4-BE49-F238E27FC236}">
                <a16:creationId xmlns:a16="http://schemas.microsoft.com/office/drawing/2014/main" id="{1D84AA7C-F345-4C89-B9D7-9A9001C1B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197" y="3008553"/>
            <a:ext cx="4869049" cy="3555178"/>
          </a:xfrm>
          <a:prstGeom prst="rect">
            <a:avLst/>
          </a:prstGeom>
        </p:spPr>
      </p:pic>
      <p:pic>
        <p:nvPicPr>
          <p:cNvPr id="22" name="Picture 21">
            <a:extLst>
              <a:ext uri="{FF2B5EF4-FFF2-40B4-BE49-F238E27FC236}">
                <a16:creationId xmlns:a16="http://schemas.microsoft.com/office/drawing/2014/main" id="{22F5AECF-20BC-45BD-8B3B-A8835B30C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503" y="1140746"/>
            <a:ext cx="3576828" cy="2611652"/>
          </a:xfrm>
          <a:prstGeom prst="rect">
            <a:avLst/>
          </a:prstGeom>
        </p:spPr>
      </p:pic>
      <p:pic>
        <p:nvPicPr>
          <p:cNvPr id="23" name="Picture 22">
            <a:extLst>
              <a:ext uri="{FF2B5EF4-FFF2-40B4-BE49-F238E27FC236}">
                <a16:creationId xmlns:a16="http://schemas.microsoft.com/office/drawing/2014/main" id="{FF114C97-BC12-43B2-825A-CAAAEE9AD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905" y="3812445"/>
            <a:ext cx="3564139" cy="2602387"/>
          </a:xfrm>
          <a:prstGeom prst="rect">
            <a:avLst/>
          </a:prstGeom>
        </p:spPr>
      </p:pic>
      <p:sp>
        <p:nvSpPr>
          <p:cNvPr id="24" name="Left Brace 23">
            <a:extLst>
              <a:ext uri="{FF2B5EF4-FFF2-40B4-BE49-F238E27FC236}">
                <a16:creationId xmlns:a16="http://schemas.microsoft.com/office/drawing/2014/main" id="{19FB1A67-F6C9-437A-B7D9-27DFF229E4F6}"/>
              </a:ext>
            </a:extLst>
          </p:cNvPr>
          <p:cNvSpPr/>
          <p:nvPr/>
        </p:nvSpPr>
        <p:spPr>
          <a:xfrm rot="10800000">
            <a:off x="5519485" y="4892334"/>
            <a:ext cx="256049" cy="620985"/>
          </a:xfrm>
          <a:prstGeom prst="leftBrace">
            <a:avLst>
              <a:gd name="adj1" fmla="val 97409"/>
              <a:gd name="adj2" fmla="val 5103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25" name="Straight Arrow Connector 24">
            <a:extLst>
              <a:ext uri="{FF2B5EF4-FFF2-40B4-BE49-F238E27FC236}">
                <a16:creationId xmlns:a16="http://schemas.microsoft.com/office/drawing/2014/main" id="{313BBD28-1B57-4585-8D5C-275F7E3C831D}"/>
              </a:ext>
            </a:extLst>
          </p:cNvPr>
          <p:cNvCxnSpPr/>
          <p:nvPr/>
        </p:nvCxnSpPr>
        <p:spPr>
          <a:xfrm flipH="1">
            <a:off x="5997066" y="4515878"/>
            <a:ext cx="471081" cy="674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Left Brace 25">
            <a:extLst>
              <a:ext uri="{FF2B5EF4-FFF2-40B4-BE49-F238E27FC236}">
                <a16:creationId xmlns:a16="http://schemas.microsoft.com/office/drawing/2014/main" id="{3AE4239D-DBD3-4CD4-AA89-671419AE38EB}"/>
              </a:ext>
            </a:extLst>
          </p:cNvPr>
          <p:cNvSpPr/>
          <p:nvPr/>
        </p:nvSpPr>
        <p:spPr>
          <a:xfrm>
            <a:off x="6492436" y="2869642"/>
            <a:ext cx="272508" cy="3328964"/>
          </a:xfrm>
          <a:prstGeom prst="leftBrace">
            <a:avLst>
              <a:gd name="adj1" fmla="val 97409"/>
              <a:gd name="adj2" fmla="val 4922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pic>
        <p:nvPicPr>
          <p:cNvPr id="27" name="Picture 26">
            <a:extLst>
              <a:ext uri="{FF2B5EF4-FFF2-40B4-BE49-F238E27FC236}">
                <a16:creationId xmlns:a16="http://schemas.microsoft.com/office/drawing/2014/main" id="{64013208-2304-44D6-9B3E-AD4C4232C5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394" b="46713"/>
          <a:stretch/>
        </p:blipFill>
        <p:spPr>
          <a:xfrm>
            <a:off x="6838805" y="4012661"/>
            <a:ext cx="1203784" cy="503217"/>
          </a:xfrm>
          <a:prstGeom prst="rect">
            <a:avLst/>
          </a:prstGeom>
        </p:spPr>
      </p:pic>
      <p:pic>
        <p:nvPicPr>
          <p:cNvPr id="28" name="Picture 27">
            <a:extLst>
              <a:ext uri="{FF2B5EF4-FFF2-40B4-BE49-F238E27FC236}">
                <a16:creationId xmlns:a16="http://schemas.microsoft.com/office/drawing/2014/main" id="{4DB4B193-EFFA-4E02-A58D-154FC8B0C9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6437"/>
          <a:stretch/>
        </p:blipFill>
        <p:spPr>
          <a:xfrm>
            <a:off x="6859961" y="2891130"/>
            <a:ext cx="1207065" cy="484904"/>
          </a:xfrm>
          <a:prstGeom prst="rect">
            <a:avLst/>
          </a:prstGeom>
        </p:spPr>
      </p:pic>
      <p:pic>
        <p:nvPicPr>
          <p:cNvPr id="29" name="Picture 28">
            <a:extLst>
              <a:ext uri="{FF2B5EF4-FFF2-40B4-BE49-F238E27FC236}">
                <a16:creationId xmlns:a16="http://schemas.microsoft.com/office/drawing/2014/main" id="{BA57D61D-2A34-404E-BF18-E345BF3189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193" t="43909" r="56071" b="38176"/>
          <a:stretch/>
        </p:blipFill>
        <p:spPr>
          <a:xfrm rot="5400000">
            <a:off x="7181133" y="4791750"/>
            <a:ext cx="510727" cy="1196287"/>
          </a:xfrm>
          <a:prstGeom prst="rect">
            <a:avLst/>
          </a:prstGeom>
        </p:spPr>
      </p:pic>
      <p:sp>
        <p:nvSpPr>
          <p:cNvPr id="30" name="Rectangle 29">
            <a:extLst>
              <a:ext uri="{FF2B5EF4-FFF2-40B4-BE49-F238E27FC236}">
                <a16:creationId xmlns:a16="http://schemas.microsoft.com/office/drawing/2014/main" id="{DCB0B946-BD18-4051-81C0-D77FAA037013}"/>
              </a:ext>
            </a:extLst>
          </p:cNvPr>
          <p:cNvSpPr/>
          <p:nvPr/>
        </p:nvSpPr>
        <p:spPr>
          <a:xfrm>
            <a:off x="6845735" y="4008680"/>
            <a:ext cx="1205945" cy="511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31" name="Text Placeholder 7">
            <a:extLst>
              <a:ext uri="{FF2B5EF4-FFF2-40B4-BE49-F238E27FC236}">
                <a16:creationId xmlns:a16="http://schemas.microsoft.com/office/drawing/2014/main" id="{7C6C19FB-EA79-4FB3-BB1D-F400772A3432}"/>
              </a:ext>
            </a:extLst>
          </p:cNvPr>
          <p:cNvSpPr>
            <a:spLocks noGrp="1"/>
          </p:cNvSpPr>
          <p:nvPr/>
        </p:nvSpPr>
        <p:spPr>
          <a:xfrm>
            <a:off x="6795645" y="3429818"/>
            <a:ext cx="1307763" cy="51881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dirty="0"/>
              <a:t>In-house </a:t>
            </a:r>
            <a:r>
              <a:rPr lang="en-US" sz="1200" dirty="0" err="1"/>
              <a:t>Markforged</a:t>
            </a:r>
            <a:r>
              <a:rPr lang="en-US" sz="1200" dirty="0"/>
              <a:t> blades</a:t>
            </a:r>
          </a:p>
        </p:txBody>
      </p:sp>
      <p:sp>
        <p:nvSpPr>
          <p:cNvPr id="32" name="Text Placeholder 9">
            <a:extLst>
              <a:ext uri="{FF2B5EF4-FFF2-40B4-BE49-F238E27FC236}">
                <a16:creationId xmlns:a16="http://schemas.microsoft.com/office/drawing/2014/main" id="{170AC6F9-69C8-47B2-ADC0-8120D4C02072}"/>
              </a:ext>
            </a:extLst>
          </p:cNvPr>
          <p:cNvSpPr>
            <a:spLocks noGrp="1"/>
          </p:cNvSpPr>
          <p:nvPr/>
        </p:nvSpPr>
        <p:spPr>
          <a:xfrm>
            <a:off x="6791068" y="4575925"/>
            <a:ext cx="1299258" cy="55860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dirty="0" err="1"/>
              <a:t>Protolabs</a:t>
            </a:r>
            <a:r>
              <a:rPr lang="en-US" sz="1200" dirty="0"/>
              <a:t> SLA “smooth” blades</a:t>
            </a:r>
          </a:p>
        </p:txBody>
      </p:sp>
      <p:sp>
        <p:nvSpPr>
          <p:cNvPr id="33" name="Text Placeholder 11">
            <a:extLst>
              <a:ext uri="{FF2B5EF4-FFF2-40B4-BE49-F238E27FC236}">
                <a16:creationId xmlns:a16="http://schemas.microsoft.com/office/drawing/2014/main" id="{DA29A55E-3B15-482E-9570-E3B347F74944}"/>
              </a:ext>
            </a:extLst>
          </p:cNvPr>
          <p:cNvSpPr>
            <a:spLocks noGrp="1"/>
          </p:cNvSpPr>
          <p:nvPr/>
        </p:nvSpPr>
        <p:spPr>
          <a:xfrm>
            <a:off x="6919630" y="5661959"/>
            <a:ext cx="1238642" cy="53664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dirty="0" err="1"/>
              <a:t>Protolabs</a:t>
            </a:r>
            <a:r>
              <a:rPr lang="en-US" sz="1200" dirty="0"/>
              <a:t> SLS “rough” blades</a:t>
            </a:r>
          </a:p>
        </p:txBody>
      </p:sp>
      <p:cxnSp>
        <p:nvCxnSpPr>
          <p:cNvPr id="34" name="Straight Arrow Connector 33">
            <a:extLst>
              <a:ext uri="{FF2B5EF4-FFF2-40B4-BE49-F238E27FC236}">
                <a16:creationId xmlns:a16="http://schemas.microsoft.com/office/drawing/2014/main" id="{298A43E5-DD58-40A9-90A1-A0EAE05D6745}"/>
              </a:ext>
            </a:extLst>
          </p:cNvPr>
          <p:cNvCxnSpPr/>
          <p:nvPr/>
        </p:nvCxnSpPr>
        <p:spPr>
          <a:xfrm>
            <a:off x="8217567" y="4515878"/>
            <a:ext cx="29502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314BAD1-0228-40BF-99CD-74A1B2D32F8D}"/>
              </a:ext>
            </a:extLst>
          </p:cNvPr>
          <p:cNvCxnSpPr/>
          <p:nvPr/>
        </p:nvCxnSpPr>
        <p:spPr>
          <a:xfrm flipV="1">
            <a:off x="8201398" y="3088891"/>
            <a:ext cx="504465" cy="9291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ontent Placeholder 24">
                <a:extLst>
                  <a:ext uri="{FF2B5EF4-FFF2-40B4-BE49-F238E27FC236}">
                    <a16:creationId xmlns:a16="http://schemas.microsoft.com/office/drawing/2014/main" id="{8439E251-D471-4768-AE32-D06715771DB0}"/>
                  </a:ext>
                </a:extLst>
              </p:cNvPr>
              <p:cNvSpPr>
                <a:spLocks noGrp="1"/>
              </p:cNvSpPr>
              <p:nvPr/>
            </p:nvSpPr>
            <p:spPr>
              <a:xfrm>
                <a:off x="0" y="1344680"/>
                <a:ext cx="8705863" cy="4853926"/>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Performance data for three blade sets compared</a:t>
                </a:r>
              </a:p>
              <a:p>
                <a:pPr lvl="1"/>
                <a:r>
                  <a:rPr lang="en-US" sz="1800" dirty="0"/>
                  <a:t>Thrust coefficient (</a:t>
                </a:r>
                <a14:m>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C</m:t>
                        </m:r>
                      </m:e>
                      <m:sub>
                        <m:r>
                          <m:rPr>
                            <m:sty m:val="p"/>
                          </m:rPr>
                          <a:rPr lang="en-US" sz="1800" b="0" i="0" smtClean="0">
                            <a:latin typeface="Cambria Math" panose="02040503050406030204" pitchFamily="18" charset="0"/>
                          </a:rPr>
                          <m:t>T</m:t>
                        </m:r>
                      </m:sub>
                    </m:sSub>
                  </m:oMath>
                </a14:m>
                <a:r>
                  <a:rPr lang="en-US" sz="1800" dirty="0"/>
                  <a:t>) expected to be constant if only rotation rate is varied</a:t>
                </a:r>
              </a:p>
              <a:p>
                <a:pPr lvl="1"/>
                <a:r>
                  <a:rPr lang="en-US" sz="1800" dirty="0"/>
                  <a:t>In-house blades showed high variance in </a:t>
                </a:r>
                <a14:m>
                  <m:oMath xmlns:m="http://schemas.openxmlformats.org/officeDocument/2006/math">
                    <m:sSub>
                      <m:sSubPr>
                        <m:ctrlPr>
                          <a:rPr lang="en-US" sz="1800" i="1">
                            <a:latin typeface="Cambria Math" panose="02040503050406030204" pitchFamily="18" charset="0"/>
                          </a:rPr>
                        </m:ctrlPr>
                      </m:sSubPr>
                      <m:e>
                        <m:r>
                          <m:rPr>
                            <m:sty m:val="p"/>
                          </m:rPr>
                          <a:rPr lang="en-US" sz="1800">
                            <a:latin typeface="Cambria Math" panose="02040503050406030204" pitchFamily="18" charset="0"/>
                          </a:rPr>
                          <m:t>C</m:t>
                        </m:r>
                      </m:e>
                      <m:sub>
                        <m:r>
                          <m:rPr>
                            <m:sty m:val="p"/>
                          </m:rPr>
                          <a:rPr lang="en-US" sz="1800">
                            <a:latin typeface="Cambria Math" panose="02040503050406030204" pitchFamily="18" charset="0"/>
                          </a:rPr>
                          <m:t>T</m:t>
                        </m:r>
                      </m:sub>
                    </m:sSub>
                  </m:oMath>
                </a14:m>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r>
                  <a:rPr lang="en-US" sz="2000" dirty="0" err="1"/>
                  <a:t>Protolabs</a:t>
                </a:r>
                <a:r>
                  <a:rPr lang="en-US" sz="2000" dirty="0"/>
                  <a:t> smooth blades chosen to be tested for additional tip pitch conditions</a:t>
                </a:r>
              </a:p>
              <a:p>
                <a:pPr lvl="1"/>
                <a:r>
                  <a:rPr lang="en-US" sz="1800" dirty="0"/>
                  <a:t>Produced 9.26% less thrust than design thrust of 11.12 N</a:t>
                </a:r>
              </a:p>
              <a:p>
                <a:endParaRPr lang="en-US" sz="2000" dirty="0"/>
              </a:p>
            </p:txBody>
          </p:sp>
        </mc:Choice>
        <mc:Fallback xmlns="">
          <p:sp>
            <p:nvSpPr>
              <p:cNvPr id="36" name="Content Placeholder 24">
                <a:extLst>
                  <a:ext uri="{FF2B5EF4-FFF2-40B4-BE49-F238E27FC236}">
                    <a16:creationId xmlns:a16="http://schemas.microsoft.com/office/drawing/2014/main" id="{8439E251-D471-4768-AE32-D06715771DB0}"/>
                  </a:ext>
                </a:extLst>
              </p:cNvPr>
              <p:cNvSpPr>
                <a:spLocks noGrp="1" noRot="1" noChangeAspect="1" noMove="1" noResize="1" noEditPoints="1" noAdjustHandles="1" noChangeArrowheads="1" noChangeShapeType="1" noTextEdit="1"/>
              </p:cNvSpPr>
              <p:nvPr/>
            </p:nvSpPr>
            <p:spPr>
              <a:xfrm>
                <a:off x="0" y="1344680"/>
                <a:ext cx="8705863" cy="4853926"/>
              </a:xfrm>
              <a:prstGeom prst="rect">
                <a:avLst/>
              </a:prstGeom>
              <a:blipFill>
                <a:blip r:embed="rId9"/>
                <a:stretch>
                  <a:fillRect l="-630" t="-1256" r="-770"/>
                </a:stretch>
              </a:blipFill>
            </p:spPr>
            <p:txBody>
              <a:bodyPr/>
              <a:lstStyle/>
              <a:p>
                <a:r>
                  <a:rPr lang="en-US">
                    <a:noFill/>
                  </a:rPr>
                  <a:t> </a:t>
                </a:r>
              </a:p>
            </p:txBody>
          </p:sp>
        </mc:Fallback>
      </mc:AlternateContent>
    </p:spTree>
    <p:extLst>
      <p:ext uri="{BB962C8B-B14F-4D97-AF65-F5344CB8AC3E}">
        <p14:creationId xmlns:p14="http://schemas.microsoft.com/office/powerpoint/2010/main" val="3543841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CBE4-3B87-4E80-BE7F-FEE7AEB0D5F3}"/>
              </a:ext>
            </a:extLst>
          </p:cNvPr>
          <p:cNvSpPr>
            <a:spLocks noGrp="1"/>
          </p:cNvSpPr>
          <p:nvPr>
            <p:ph type="title"/>
          </p:nvPr>
        </p:nvSpPr>
        <p:spPr>
          <a:xfrm>
            <a:off x="342901" y="165836"/>
            <a:ext cx="11189192" cy="1039933"/>
          </a:xfrm>
        </p:spPr>
        <p:txBody>
          <a:bodyPr/>
          <a:lstStyle/>
          <a:p>
            <a:r>
              <a:rPr lang="en-US" dirty="0"/>
              <a:t>UNWG SG1 Actions on Recommendations </a:t>
            </a:r>
            <a:br>
              <a:rPr lang="en-US" dirty="0"/>
            </a:br>
            <a:r>
              <a:rPr lang="en-US" dirty="0"/>
              <a:t>(1 of 2)</a:t>
            </a:r>
          </a:p>
        </p:txBody>
      </p:sp>
      <p:sp>
        <p:nvSpPr>
          <p:cNvPr id="4" name="Slide Number Placeholder 3">
            <a:extLst>
              <a:ext uri="{FF2B5EF4-FFF2-40B4-BE49-F238E27FC236}">
                <a16:creationId xmlns:a16="http://schemas.microsoft.com/office/drawing/2014/main" id="{425CBACB-5E3F-4E76-85F8-B588F079BE28}"/>
              </a:ext>
            </a:extLst>
          </p:cNvPr>
          <p:cNvSpPr>
            <a:spLocks noGrp="1"/>
          </p:cNvSpPr>
          <p:nvPr>
            <p:ph type="sldNum" sz="quarter" idx="12"/>
          </p:nvPr>
        </p:nvSpPr>
        <p:spPr/>
        <p:txBody>
          <a:bodyPr/>
          <a:lstStyle/>
          <a:p>
            <a:r>
              <a:rPr lang="en-US"/>
              <a:t>Slide </a:t>
            </a:r>
            <a:fld id="{0AB40DA4-FA10-48ED-9ACF-0ECC4D460407}" type="slidenum">
              <a:rPr lang="en-US" smtClean="0"/>
              <a:pPr/>
              <a:t>2</a:t>
            </a:fld>
            <a:endParaRPr lang="en-US" dirty="0"/>
          </a:p>
        </p:txBody>
      </p:sp>
      <p:sp>
        <p:nvSpPr>
          <p:cNvPr id="5" name="Content Placeholder 4">
            <a:extLst>
              <a:ext uri="{FF2B5EF4-FFF2-40B4-BE49-F238E27FC236}">
                <a16:creationId xmlns:a16="http://schemas.microsoft.com/office/drawing/2014/main" id="{18313359-3C7E-4609-824A-68FECD82E130}"/>
              </a:ext>
            </a:extLst>
          </p:cNvPr>
          <p:cNvSpPr txBox="1">
            <a:spLocks noGrp="1"/>
          </p:cNvSpPr>
          <p:nvPr>
            <p:ph idx="10"/>
          </p:nvPr>
        </p:nvSpPr>
        <p:spPr>
          <a:xfrm>
            <a:off x="342900" y="1447800"/>
            <a:ext cx="11010900" cy="4641014"/>
          </a:xfrm>
          <a:prstGeom prst="rect">
            <a:avLst/>
          </a:prstGeom>
          <a:noFill/>
        </p:spPr>
        <p:txBody>
          <a:bodyPr wrap="square" rtlCol="0">
            <a:spAutoFit/>
          </a:bodyPr>
          <a:lstStyle/>
          <a:p>
            <a:pPr marL="0" indent="0">
              <a:buNone/>
              <a:defRPr/>
            </a:pPr>
            <a:endParaRPr lang="en-US" sz="1600" dirty="0">
              <a:solidFill>
                <a:prstClr val="black"/>
              </a:solidFill>
              <a:cs typeface="Arial" charset="0"/>
            </a:endParaRPr>
          </a:p>
          <a:p>
            <a:pPr marL="342900" indent="-342900">
              <a:buFont typeface="+mj-lt"/>
              <a:buAutoNum type="arabicPeriod"/>
              <a:defRPr/>
            </a:pPr>
            <a:r>
              <a:rPr lang="en-US" sz="1600" dirty="0">
                <a:solidFill>
                  <a:prstClr val="black"/>
                </a:solidFill>
                <a:cs typeface="Arial" charset="0"/>
              </a:rPr>
              <a:t>System noise prediction tools be further developed for application to UAM vehicles and made available to the research and industrial communities.</a:t>
            </a:r>
          </a:p>
          <a:p>
            <a:pPr lvl="1">
              <a:buFont typeface="Wingdings" panose="05000000000000000000" pitchFamily="2" charset="2"/>
              <a:buChar char="Ø"/>
              <a:defRPr/>
            </a:pPr>
            <a:r>
              <a:rPr lang="en-US" sz="1400" dirty="0">
                <a:solidFill>
                  <a:srgbClr val="FF0000"/>
                </a:solidFill>
                <a:cs typeface="Arial" charset="0"/>
              </a:rPr>
              <a:t>Noise prediction framework updates, new capabilities and tools. </a:t>
            </a:r>
          </a:p>
          <a:p>
            <a:pPr marL="342900" indent="-342900">
              <a:buFont typeface="+mj-lt"/>
              <a:buAutoNum type="arabicPeriod"/>
              <a:defRPr/>
            </a:pPr>
            <a:r>
              <a:rPr lang="en-US" sz="1600" dirty="0">
                <a:solidFill>
                  <a:prstClr val="black"/>
                </a:solidFill>
                <a:cs typeface="Arial" charset="0"/>
              </a:rPr>
              <a:t>Research be performed to develop conventions on how to handle control redundancies to obtain preferred low-noise trim conditions and to further develop the acoustic tools to handle aperiodic sources.</a:t>
            </a:r>
          </a:p>
          <a:p>
            <a:pPr lvl="1">
              <a:buFont typeface="Wingdings" panose="05000000000000000000" pitchFamily="2" charset="2"/>
              <a:buChar char="Ø"/>
              <a:defRPr/>
            </a:pPr>
            <a:r>
              <a:rPr lang="en-US" sz="1400" dirty="0">
                <a:solidFill>
                  <a:srgbClr val="FF0000"/>
                </a:solidFill>
                <a:cs typeface="Arial" charset="0"/>
              </a:rPr>
              <a:t>Noise prediction framework updates, new capabilities and tools.</a:t>
            </a:r>
            <a:endParaRPr lang="en-US" sz="1600" dirty="0">
              <a:solidFill>
                <a:srgbClr val="FF0000"/>
              </a:solidFill>
              <a:cs typeface="Arial" charset="0"/>
            </a:endParaRPr>
          </a:p>
          <a:p>
            <a:pPr marL="342900" indent="-342900">
              <a:buFont typeface="+mj-lt"/>
              <a:buAutoNum type="arabicPeriod"/>
              <a:defRPr/>
            </a:pPr>
            <a:r>
              <a:rPr lang="en-US" sz="1600" dirty="0">
                <a:solidFill>
                  <a:prstClr val="black"/>
                </a:solidFill>
                <a:cs typeface="Arial" charset="0"/>
              </a:rPr>
              <a:t>Prediction models for the highest amplitude noise sources be validated with experimental data for isolated and installed configurations, and that flight test data be acquired to better understand variations under realistic operating conditions, particularly unsteady conditions (e.g., maneuvers and transition). </a:t>
            </a:r>
          </a:p>
          <a:p>
            <a:pPr lvl="1">
              <a:buFont typeface="Wingdings" panose="05000000000000000000" pitchFamily="2" charset="2"/>
              <a:buChar char="Ø"/>
              <a:defRPr/>
            </a:pPr>
            <a:r>
              <a:rPr lang="en-US" sz="1400" dirty="0">
                <a:solidFill>
                  <a:srgbClr val="FF0000"/>
                </a:solidFill>
                <a:cs typeface="Arial" charset="0"/>
              </a:rPr>
              <a:t>Dissemination of geometry and acoustic measurement of nominal rotor design for participants to validate their tools, potential workshop.</a:t>
            </a:r>
          </a:p>
          <a:p>
            <a:pPr marL="342900" indent="-342900">
              <a:buFont typeface="+mj-lt"/>
              <a:buAutoNum type="arabicPeriod"/>
              <a:defRPr/>
            </a:pPr>
            <a:r>
              <a:rPr lang="en-US" sz="1600" dirty="0">
                <a:solidFill>
                  <a:prstClr val="black"/>
                </a:solidFill>
                <a:cs typeface="Arial" charset="0"/>
              </a:rPr>
              <a:t>Continued development of auralization tools be performed to allow realization of flight operations (including takeoff, forward flight, landing, and transition) for a representative range of vehicle configurations.</a:t>
            </a:r>
          </a:p>
          <a:p>
            <a:pPr lvl="1">
              <a:buFont typeface="Wingdings" panose="05000000000000000000" pitchFamily="2" charset="2"/>
              <a:buChar char="Ø"/>
              <a:defRPr/>
            </a:pPr>
            <a:r>
              <a:rPr lang="en-US" sz="1400" dirty="0">
                <a:solidFill>
                  <a:srgbClr val="FF0000"/>
                </a:solidFill>
                <a:cs typeface="Arial" charset="0"/>
              </a:rPr>
              <a:t>Broadband noise prediction coupled into auralization framework</a:t>
            </a:r>
          </a:p>
        </p:txBody>
      </p:sp>
    </p:spTree>
    <p:extLst>
      <p:ext uri="{BB962C8B-B14F-4D97-AF65-F5344CB8AC3E}">
        <p14:creationId xmlns:p14="http://schemas.microsoft.com/office/powerpoint/2010/main" val="281475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9827-71E8-430C-9C88-8F81B7416BEC}"/>
              </a:ext>
            </a:extLst>
          </p:cNvPr>
          <p:cNvSpPr>
            <a:spLocks noGrp="1"/>
          </p:cNvSpPr>
          <p:nvPr>
            <p:ph type="title"/>
          </p:nvPr>
        </p:nvSpPr>
        <p:spPr/>
        <p:txBody>
          <a:bodyPr/>
          <a:lstStyle/>
          <a:p>
            <a:r>
              <a:rPr lang="en-US" dirty="0"/>
              <a:t>ITR Example Data: Noise Trends</a:t>
            </a:r>
          </a:p>
        </p:txBody>
      </p:sp>
      <p:sp>
        <p:nvSpPr>
          <p:cNvPr id="4" name="Slide Number Placeholder 3">
            <a:extLst>
              <a:ext uri="{FF2B5EF4-FFF2-40B4-BE49-F238E27FC236}">
                <a16:creationId xmlns:a16="http://schemas.microsoft.com/office/drawing/2014/main" id="{E1DE0945-0307-456B-9141-FF19F4BF438D}"/>
              </a:ext>
            </a:extLst>
          </p:cNvPr>
          <p:cNvSpPr>
            <a:spLocks noGrp="1"/>
          </p:cNvSpPr>
          <p:nvPr>
            <p:ph type="sldNum" sz="quarter" idx="12"/>
          </p:nvPr>
        </p:nvSpPr>
        <p:spPr/>
        <p:txBody>
          <a:bodyPr/>
          <a:lstStyle/>
          <a:p>
            <a:r>
              <a:rPr lang="en-US"/>
              <a:t>Slide </a:t>
            </a:r>
            <a:fld id="{0AB40DA4-FA10-48ED-9ACF-0ECC4D460407}" type="slidenum">
              <a:rPr lang="en-US" smtClean="0"/>
              <a:pPr/>
              <a:t>20</a:t>
            </a:fld>
            <a:endParaRPr lang="en-US" dirty="0"/>
          </a:p>
        </p:txBody>
      </p:sp>
      <p:pic>
        <p:nvPicPr>
          <p:cNvPr id="5" name="Picture 4">
            <a:extLst>
              <a:ext uri="{FF2B5EF4-FFF2-40B4-BE49-F238E27FC236}">
                <a16:creationId xmlns:a16="http://schemas.microsoft.com/office/drawing/2014/main" id="{531991FB-42BD-4EBA-B3E3-99702B3DB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649" y="2255679"/>
            <a:ext cx="3741772" cy="2585461"/>
          </a:xfrm>
          <a:prstGeom prst="rect">
            <a:avLst/>
          </a:prstGeom>
        </p:spPr>
      </p:pic>
      <p:pic>
        <p:nvPicPr>
          <p:cNvPr id="7" name="Picture 6">
            <a:extLst>
              <a:ext uri="{FF2B5EF4-FFF2-40B4-BE49-F238E27FC236}">
                <a16:creationId xmlns:a16="http://schemas.microsoft.com/office/drawing/2014/main" id="{DE00E8FA-8AE7-4156-8978-A9746AD1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702" y="2255680"/>
            <a:ext cx="3741774" cy="2591958"/>
          </a:xfrm>
          <a:prstGeom prst="rect">
            <a:avLst/>
          </a:prstGeom>
        </p:spPr>
      </p:pic>
      <mc:AlternateContent xmlns:mc="http://schemas.openxmlformats.org/markup-compatibility/2006" xmlns:a14="http://schemas.microsoft.com/office/drawing/2010/main">
        <mc:Choice Requires="a14">
          <p:sp>
            <p:nvSpPr>
              <p:cNvPr id="8" name="Text Placeholder 15">
                <a:extLst>
                  <a:ext uri="{FF2B5EF4-FFF2-40B4-BE49-F238E27FC236}">
                    <a16:creationId xmlns:a16="http://schemas.microsoft.com/office/drawing/2014/main" id="{67EDFB32-29DE-40C5-855F-2AF287231D80}"/>
                  </a:ext>
                </a:extLst>
              </p:cNvPr>
              <p:cNvSpPr txBox="1">
                <a:spLocks/>
              </p:cNvSpPr>
              <p:nvPr/>
            </p:nvSpPr>
            <p:spPr>
              <a:xfrm>
                <a:off x="4390896" y="5170307"/>
                <a:ext cx="7320555" cy="707742"/>
              </a:xfrm>
              <a:prstGeom prst="rect">
                <a:avLst/>
              </a:prstGeom>
            </p:spPr>
            <p:txBody>
              <a:bodyP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dirty="0"/>
                  <a:t>Spectral scaling</a:t>
                </a:r>
              </a:p>
              <a:p>
                <a:pPr lvl="1"/>
                <a:r>
                  <a:rPr lang="en-US" dirty="0" err="1"/>
                  <a:t>Strouhal</a:t>
                </a:r>
                <a:r>
                  <a:rPr lang="en-US" dirty="0"/>
                  <a:t> number (</a:t>
                </a:r>
                <a14:m>
                  <m:oMath xmlns:m="http://schemas.openxmlformats.org/officeDocument/2006/math">
                    <m:r>
                      <a:rPr lang="en-US" b="0" i="1" smtClean="0">
                        <a:latin typeface="Cambria Math" panose="02040503050406030204" pitchFamily="18" charset="0"/>
                      </a:rPr>
                      <m:t>𝑆𝑡</m:t>
                    </m:r>
                    <m:r>
                      <a:rPr lang="en-US" b="0" i="1" smtClean="0">
                        <a:latin typeface="Cambria Math" panose="02040503050406030204" pitchFamily="18" charset="0"/>
                      </a:rPr>
                      <m:t>=</m:t>
                    </m:r>
                    <m:r>
                      <a:rPr lang="en-US" b="0" i="1" smtClean="0">
                        <a:latin typeface="Cambria Math" panose="02040503050406030204" pitchFamily="18" charset="0"/>
                      </a:rPr>
                      <m:t>𝑓𝐻</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𝑡𝑖𝑝</m:t>
                        </m:r>
                      </m:sub>
                    </m:sSub>
                  </m:oMath>
                </a14:m>
                <a:r>
                  <a:rPr lang="en-US" dirty="0"/>
                  <a:t>) with bluntness thickness H as length scale</a:t>
                </a:r>
              </a:p>
              <a:p>
                <a:pPr lvl="1"/>
                <a:r>
                  <a:rPr lang="en-US" dirty="0"/>
                  <a:t>Tip Mach number to the 5</a:t>
                </a:r>
                <a:r>
                  <a:rPr lang="en-US" baseline="30000" dirty="0"/>
                  <a:t>th</a:t>
                </a:r>
                <a:r>
                  <a:rPr lang="en-US" dirty="0"/>
                  <a:t> power as velocity scale</a:t>
                </a:r>
              </a:p>
              <a:p>
                <a:pPr lvl="1"/>
                <a:endParaRPr lang="en-US" dirty="0"/>
              </a:p>
              <a:p>
                <a:pPr marL="0" indent="0">
                  <a:buNone/>
                </a:pPr>
                <a:endParaRPr lang="en-US" dirty="0"/>
              </a:p>
              <a:p>
                <a:pPr marL="0" indent="0">
                  <a:buNone/>
                </a:pPr>
                <a:endParaRPr lang="en-US" dirty="0"/>
              </a:p>
            </p:txBody>
          </p:sp>
        </mc:Choice>
        <mc:Fallback xmlns="">
          <p:sp>
            <p:nvSpPr>
              <p:cNvPr id="8" name="Text Placeholder 15">
                <a:extLst>
                  <a:ext uri="{FF2B5EF4-FFF2-40B4-BE49-F238E27FC236}">
                    <a16:creationId xmlns:a16="http://schemas.microsoft.com/office/drawing/2014/main" id="{67EDFB32-29DE-40C5-855F-2AF287231D80}"/>
                  </a:ext>
                </a:extLst>
              </p:cNvPr>
              <p:cNvSpPr txBox="1">
                <a:spLocks noRot="1" noChangeAspect="1" noMove="1" noResize="1" noEditPoints="1" noAdjustHandles="1" noChangeArrowheads="1" noChangeShapeType="1" noTextEdit="1"/>
              </p:cNvSpPr>
              <p:nvPr/>
            </p:nvSpPr>
            <p:spPr>
              <a:xfrm>
                <a:off x="4390896" y="5170307"/>
                <a:ext cx="7320555" cy="707742"/>
              </a:xfrm>
              <a:prstGeom prst="rect">
                <a:avLst/>
              </a:prstGeom>
              <a:blipFill>
                <a:blip r:embed="rId4"/>
                <a:stretch>
                  <a:fillRect l="-333" t="-6897" b="-344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BF6977C9-DF54-499A-84D2-CF797AF88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90" y="1115956"/>
            <a:ext cx="4020166" cy="1813016"/>
          </a:xfrm>
          <a:prstGeom prst="rect">
            <a:avLst/>
          </a:prstGeom>
        </p:spPr>
      </p:pic>
      <p:pic>
        <p:nvPicPr>
          <p:cNvPr id="10" name="Picture 9">
            <a:extLst>
              <a:ext uri="{FF2B5EF4-FFF2-40B4-BE49-F238E27FC236}">
                <a16:creationId xmlns:a16="http://schemas.microsoft.com/office/drawing/2014/main" id="{0A959BD9-B790-4E56-8981-BC020110F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91" y="2926509"/>
            <a:ext cx="4020166" cy="1808090"/>
          </a:xfrm>
          <a:prstGeom prst="rect">
            <a:avLst/>
          </a:prstGeom>
        </p:spPr>
      </p:pic>
      <p:pic>
        <p:nvPicPr>
          <p:cNvPr id="11" name="Picture 10">
            <a:extLst>
              <a:ext uri="{FF2B5EF4-FFF2-40B4-BE49-F238E27FC236}">
                <a16:creationId xmlns:a16="http://schemas.microsoft.com/office/drawing/2014/main" id="{1162EAA1-202A-42C9-ADFE-3C9F91187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191" y="4734599"/>
            <a:ext cx="4020166" cy="1808090"/>
          </a:xfrm>
          <a:prstGeom prst="rect">
            <a:avLst/>
          </a:prstGeom>
        </p:spPr>
      </p:pic>
      <p:sp>
        <p:nvSpPr>
          <p:cNvPr id="12" name="Right Arrow 13">
            <a:extLst>
              <a:ext uri="{FF2B5EF4-FFF2-40B4-BE49-F238E27FC236}">
                <a16:creationId xmlns:a16="http://schemas.microsoft.com/office/drawing/2014/main" id="{D63DB9F3-9197-440A-846E-43BD7EED5238}"/>
              </a:ext>
            </a:extLst>
          </p:cNvPr>
          <p:cNvSpPr/>
          <p:nvPr/>
        </p:nvSpPr>
        <p:spPr>
          <a:xfrm>
            <a:off x="4058333" y="3098418"/>
            <a:ext cx="497832" cy="214364"/>
          </a:xfrm>
          <a:prstGeom prst="rightArrow">
            <a:avLst>
              <a:gd name="adj1" fmla="val 50000"/>
              <a:gd name="adj2" fmla="val 76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ight Arrow 14">
            <a:extLst>
              <a:ext uri="{FF2B5EF4-FFF2-40B4-BE49-F238E27FC236}">
                <a16:creationId xmlns:a16="http://schemas.microsoft.com/office/drawing/2014/main" id="{DF9A03C3-12F8-44F9-A71C-3C8C70838CD1}"/>
              </a:ext>
            </a:extLst>
          </p:cNvPr>
          <p:cNvSpPr/>
          <p:nvPr/>
        </p:nvSpPr>
        <p:spPr>
          <a:xfrm>
            <a:off x="7308402" y="4925851"/>
            <a:ext cx="1606372" cy="288472"/>
          </a:xfrm>
          <a:prstGeom prst="rightArrow">
            <a:avLst>
              <a:gd name="adj1" fmla="val 50000"/>
              <a:gd name="adj2" fmla="val 10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 Placeholder 15">
            <a:extLst>
              <a:ext uri="{FF2B5EF4-FFF2-40B4-BE49-F238E27FC236}">
                <a16:creationId xmlns:a16="http://schemas.microsoft.com/office/drawing/2014/main" id="{001F05ED-9442-48B6-ACA9-115D54BF7518}"/>
              </a:ext>
            </a:extLst>
          </p:cNvPr>
          <p:cNvSpPr txBox="1">
            <a:spLocks/>
          </p:cNvSpPr>
          <p:nvPr/>
        </p:nvSpPr>
        <p:spPr>
          <a:xfrm>
            <a:off x="5101985" y="1465841"/>
            <a:ext cx="6912839" cy="781710"/>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dirty="0"/>
              <a:t>Acoustic spectra for smooth blade experiments at microphone 5 (-35 deg. below the plane of the rotor)</a:t>
            </a:r>
          </a:p>
          <a:p>
            <a:pPr marL="0" indent="0">
              <a:buNone/>
            </a:pPr>
            <a:endParaRPr lang="en-US" dirty="0"/>
          </a:p>
          <a:p>
            <a:pPr marL="0" indent="0">
              <a:buNone/>
            </a:pPr>
            <a:endParaRPr lang="en-US" dirty="0"/>
          </a:p>
        </p:txBody>
      </p:sp>
      <p:sp>
        <p:nvSpPr>
          <p:cNvPr id="15" name="Text Placeholder 15">
            <a:extLst>
              <a:ext uri="{FF2B5EF4-FFF2-40B4-BE49-F238E27FC236}">
                <a16:creationId xmlns:a16="http://schemas.microsoft.com/office/drawing/2014/main" id="{C92A9453-919E-4C1F-A57B-8BA8B588AEBD}"/>
              </a:ext>
            </a:extLst>
          </p:cNvPr>
          <p:cNvSpPr txBox="1">
            <a:spLocks/>
          </p:cNvSpPr>
          <p:nvPr/>
        </p:nvSpPr>
        <p:spPr>
          <a:xfrm rot="16200000">
            <a:off x="-968039" y="3463268"/>
            <a:ext cx="2483163" cy="3479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FF33CC"/>
                </a:solidFill>
              </a:rPr>
              <a:t>Increasing blade tip pitch </a:t>
            </a:r>
          </a:p>
        </p:txBody>
      </p:sp>
      <p:sp>
        <p:nvSpPr>
          <p:cNvPr id="16" name="Text Placeholder 15">
            <a:extLst>
              <a:ext uri="{FF2B5EF4-FFF2-40B4-BE49-F238E27FC236}">
                <a16:creationId xmlns:a16="http://schemas.microsoft.com/office/drawing/2014/main" id="{B66BF713-0FDA-4868-BB69-C815737CC508}"/>
              </a:ext>
            </a:extLst>
          </p:cNvPr>
          <p:cNvSpPr txBox="1">
            <a:spLocks/>
          </p:cNvSpPr>
          <p:nvPr/>
        </p:nvSpPr>
        <p:spPr>
          <a:xfrm>
            <a:off x="3953418" y="1759621"/>
            <a:ext cx="1148567" cy="47980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solidFill>
                  <a:srgbClr val="00B0F0"/>
                </a:solidFill>
              </a:rPr>
              <a:t>Increasing rotation rate</a:t>
            </a:r>
          </a:p>
        </p:txBody>
      </p:sp>
      <p:cxnSp>
        <p:nvCxnSpPr>
          <p:cNvPr id="17" name="Straight Arrow Connector 16">
            <a:extLst>
              <a:ext uri="{FF2B5EF4-FFF2-40B4-BE49-F238E27FC236}">
                <a16:creationId xmlns:a16="http://schemas.microsoft.com/office/drawing/2014/main" id="{E20259EE-2C3D-4DB1-86D2-1CCEDFAACC8C}"/>
              </a:ext>
            </a:extLst>
          </p:cNvPr>
          <p:cNvCxnSpPr/>
          <p:nvPr/>
        </p:nvCxnSpPr>
        <p:spPr>
          <a:xfrm flipV="1">
            <a:off x="3559401" y="2022464"/>
            <a:ext cx="323300" cy="74637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59DFFB-6D24-4A4A-97CE-C2995951443E}"/>
              </a:ext>
            </a:extLst>
          </p:cNvPr>
          <p:cNvCxnSpPr/>
          <p:nvPr/>
        </p:nvCxnSpPr>
        <p:spPr>
          <a:xfrm flipV="1">
            <a:off x="3502034" y="3830554"/>
            <a:ext cx="400198" cy="79235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098BD5F-6C96-4061-A0E3-3794188F6585}"/>
              </a:ext>
            </a:extLst>
          </p:cNvPr>
          <p:cNvCxnSpPr/>
          <p:nvPr/>
        </p:nvCxnSpPr>
        <p:spPr>
          <a:xfrm flipV="1">
            <a:off x="3407115" y="5524178"/>
            <a:ext cx="495117" cy="63224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7368EC8-4209-4D70-89DB-1134B6E1A6D1}"/>
              </a:ext>
            </a:extLst>
          </p:cNvPr>
          <p:cNvCxnSpPr/>
          <p:nvPr/>
        </p:nvCxnSpPr>
        <p:spPr>
          <a:xfrm flipH="1">
            <a:off x="412124" y="1319695"/>
            <a:ext cx="13552" cy="5002400"/>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956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2139-54BA-4781-8BFF-6F8AC6BA5122}"/>
              </a:ext>
            </a:extLst>
          </p:cNvPr>
          <p:cNvSpPr>
            <a:spLocks noGrp="1"/>
          </p:cNvSpPr>
          <p:nvPr>
            <p:ph type="title"/>
          </p:nvPr>
        </p:nvSpPr>
        <p:spPr/>
        <p:txBody>
          <a:bodyPr/>
          <a:lstStyle/>
          <a:p>
            <a:r>
              <a:rPr lang="en-US" dirty="0"/>
              <a:t>What NASA is Providing to Participants</a:t>
            </a:r>
            <a:br>
              <a:rPr lang="en-US" dirty="0"/>
            </a:br>
            <a:r>
              <a:rPr lang="en-US" sz="3200" dirty="0"/>
              <a:t>CAD Drawing and Raw Measurement Data</a:t>
            </a:r>
            <a:endParaRPr lang="en-US" dirty="0"/>
          </a:p>
        </p:txBody>
      </p:sp>
      <p:sp>
        <p:nvSpPr>
          <p:cNvPr id="4" name="Slide Number Placeholder 3">
            <a:extLst>
              <a:ext uri="{FF2B5EF4-FFF2-40B4-BE49-F238E27FC236}">
                <a16:creationId xmlns:a16="http://schemas.microsoft.com/office/drawing/2014/main" id="{0915A1CF-354B-474D-AAF7-2ECD56C96881}"/>
              </a:ext>
            </a:extLst>
          </p:cNvPr>
          <p:cNvSpPr>
            <a:spLocks noGrp="1"/>
          </p:cNvSpPr>
          <p:nvPr>
            <p:ph type="sldNum" sz="quarter" idx="12"/>
          </p:nvPr>
        </p:nvSpPr>
        <p:spPr/>
        <p:txBody>
          <a:bodyPr/>
          <a:lstStyle/>
          <a:p>
            <a:r>
              <a:rPr lang="en-US"/>
              <a:t>Slide </a:t>
            </a:r>
            <a:fld id="{0AB40DA4-FA10-48ED-9ACF-0ECC4D460407}" type="slidenum">
              <a:rPr lang="en-US" smtClean="0"/>
              <a:pPr/>
              <a:t>21</a:t>
            </a:fld>
            <a:endParaRPr lang="en-US" dirty="0"/>
          </a:p>
        </p:txBody>
      </p:sp>
      <p:pic>
        <p:nvPicPr>
          <p:cNvPr id="5" name="Picture 4">
            <a:extLst>
              <a:ext uri="{FF2B5EF4-FFF2-40B4-BE49-F238E27FC236}">
                <a16:creationId xmlns:a16="http://schemas.microsoft.com/office/drawing/2014/main" id="{4641F457-9484-420D-83A1-E35680E3E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3692" y="3552826"/>
            <a:ext cx="6789318" cy="2397348"/>
          </a:xfrm>
          <a:prstGeom prst="rect">
            <a:avLst/>
          </a:prstGeom>
        </p:spPr>
      </p:pic>
      <p:sp>
        <p:nvSpPr>
          <p:cNvPr id="7" name="Content Placeholder 2">
            <a:extLst>
              <a:ext uri="{FF2B5EF4-FFF2-40B4-BE49-F238E27FC236}">
                <a16:creationId xmlns:a16="http://schemas.microsoft.com/office/drawing/2014/main" id="{73ACCA9D-6EF4-4880-8801-799B7E158577}"/>
              </a:ext>
            </a:extLst>
          </p:cNvPr>
          <p:cNvSpPr>
            <a:spLocks noGrp="1"/>
          </p:cNvSpPr>
          <p:nvPr>
            <p:ph idx="10"/>
          </p:nvPr>
        </p:nvSpPr>
        <p:spPr>
          <a:xfrm>
            <a:off x="342901" y="1447800"/>
            <a:ext cx="11010900" cy="5238752"/>
          </a:xfrm>
        </p:spPr>
        <p:txBody>
          <a:bodyPr/>
          <a:lstStyle/>
          <a:p>
            <a:r>
              <a:rPr lang="en-US" dirty="0"/>
              <a:t>CAD Drawing</a:t>
            </a:r>
          </a:p>
          <a:p>
            <a:r>
              <a:rPr lang="en-US" dirty="0"/>
              <a:t>Raw measurement data from all microphones all entries</a:t>
            </a:r>
          </a:p>
          <a:p>
            <a:r>
              <a:rPr lang="en-US" dirty="0"/>
              <a:t>Raw data from figures in publications (measurement and predictions)</a:t>
            </a:r>
          </a:p>
          <a:p>
            <a:pPr lvl="1"/>
            <a:r>
              <a:rPr lang="en-US" dirty="0"/>
              <a:t>Approximately 1.8 GB of raw data</a:t>
            </a:r>
          </a:p>
          <a:p>
            <a:endParaRPr lang="en-US" dirty="0"/>
          </a:p>
        </p:txBody>
      </p:sp>
    </p:spTree>
    <p:extLst>
      <p:ext uri="{BB962C8B-B14F-4D97-AF65-F5344CB8AC3E}">
        <p14:creationId xmlns:p14="http://schemas.microsoft.com/office/powerpoint/2010/main" val="3740454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2139-54BA-4781-8BFF-6F8AC6BA5122}"/>
              </a:ext>
            </a:extLst>
          </p:cNvPr>
          <p:cNvSpPr>
            <a:spLocks noGrp="1"/>
          </p:cNvSpPr>
          <p:nvPr>
            <p:ph type="title"/>
          </p:nvPr>
        </p:nvSpPr>
        <p:spPr/>
        <p:txBody>
          <a:bodyPr/>
          <a:lstStyle/>
          <a:p>
            <a:r>
              <a:rPr lang="en-US" dirty="0"/>
              <a:t>What NASA is Providing to Participants</a:t>
            </a:r>
            <a:br>
              <a:rPr lang="en-US" dirty="0"/>
            </a:br>
            <a:r>
              <a:rPr lang="en-US" sz="3200" dirty="0"/>
              <a:t>Test Matrix</a:t>
            </a:r>
            <a:endParaRPr lang="en-US" dirty="0"/>
          </a:p>
        </p:txBody>
      </p:sp>
      <p:sp>
        <p:nvSpPr>
          <p:cNvPr id="4" name="Slide Number Placeholder 3">
            <a:extLst>
              <a:ext uri="{FF2B5EF4-FFF2-40B4-BE49-F238E27FC236}">
                <a16:creationId xmlns:a16="http://schemas.microsoft.com/office/drawing/2014/main" id="{0915A1CF-354B-474D-AAF7-2ECD56C96881}"/>
              </a:ext>
            </a:extLst>
          </p:cNvPr>
          <p:cNvSpPr>
            <a:spLocks noGrp="1"/>
          </p:cNvSpPr>
          <p:nvPr>
            <p:ph type="sldNum" sz="quarter" idx="12"/>
          </p:nvPr>
        </p:nvSpPr>
        <p:spPr/>
        <p:txBody>
          <a:bodyPr/>
          <a:lstStyle/>
          <a:p>
            <a:r>
              <a:rPr lang="en-US"/>
              <a:t>Slide </a:t>
            </a:r>
            <a:fld id="{0AB40DA4-FA10-48ED-9ACF-0ECC4D460407}" type="slidenum">
              <a:rPr lang="en-US" smtClean="0"/>
              <a:pPr/>
              <a:t>22</a:t>
            </a:fld>
            <a:endParaRPr lang="en-US" dirty="0"/>
          </a:p>
        </p:txBody>
      </p:sp>
      <p:graphicFrame>
        <p:nvGraphicFramePr>
          <p:cNvPr id="6" name="Table 5">
            <a:extLst>
              <a:ext uri="{FF2B5EF4-FFF2-40B4-BE49-F238E27FC236}">
                <a16:creationId xmlns:a16="http://schemas.microsoft.com/office/drawing/2014/main" id="{DDF75A0A-1CCE-4CD1-B6D1-775D57E9F4BD}"/>
              </a:ext>
            </a:extLst>
          </p:cNvPr>
          <p:cNvGraphicFramePr>
            <a:graphicFrameLocks noGrp="1"/>
          </p:cNvGraphicFramePr>
          <p:nvPr>
            <p:extLst>
              <p:ext uri="{D42A27DB-BD31-4B8C-83A1-F6EECF244321}">
                <p14:modId xmlns:p14="http://schemas.microsoft.com/office/powerpoint/2010/main" val="2801026256"/>
              </p:ext>
            </p:extLst>
          </p:nvPr>
        </p:nvGraphicFramePr>
        <p:xfrm>
          <a:off x="1401679" y="1737827"/>
          <a:ext cx="9626111" cy="4351326"/>
        </p:xfrm>
        <a:graphic>
          <a:graphicData uri="http://schemas.openxmlformats.org/drawingml/2006/table">
            <a:tbl>
              <a:tblPr>
                <a:tableStyleId>{5C22544A-7EE6-4342-B048-85BDC9FD1C3A}</a:tableStyleId>
              </a:tblPr>
              <a:tblGrid>
                <a:gridCol w="1727106">
                  <a:extLst>
                    <a:ext uri="{9D8B030D-6E8A-4147-A177-3AD203B41FA5}">
                      <a16:colId xmlns:a16="http://schemas.microsoft.com/office/drawing/2014/main" val="1481868903"/>
                    </a:ext>
                  </a:extLst>
                </a:gridCol>
                <a:gridCol w="755172">
                  <a:extLst>
                    <a:ext uri="{9D8B030D-6E8A-4147-A177-3AD203B41FA5}">
                      <a16:colId xmlns:a16="http://schemas.microsoft.com/office/drawing/2014/main" val="3108759910"/>
                    </a:ext>
                  </a:extLst>
                </a:gridCol>
                <a:gridCol w="943965">
                  <a:extLst>
                    <a:ext uri="{9D8B030D-6E8A-4147-A177-3AD203B41FA5}">
                      <a16:colId xmlns:a16="http://schemas.microsoft.com/office/drawing/2014/main" val="2641810495"/>
                    </a:ext>
                  </a:extLst>
                </a:gridCol>
                <a:gridCol w="764495">
                  <a:extLst>
                    <a:ext uri="{9D8B030D-6E8A-4147-A177-3AD203B41FA5}">
                      <a16:colId xmlns:a16="http://schemas.microsoft.com/office/drawing/2014/main" val="4000862080"/>
                    </a:ext>
                  </a:extLst>
                </a:gridCol>
                <a:gridCol w="587356">
                  <a:extLst>
                    <a:ext uri="{9D8B030D-6E8A-4147-A177-3AD203B41FA5}">
                      <a16:colId xmlns:a16="http://schemas.microsoft.com/office/drawing/2014/main" val="2646116393"/>
                    </a:ext>
                  </a:extLst>
                </a:gridCol>
                <a:gridCol w="624648">
                  <a:extLst>
                    <a:ext uri="{9D8B030D-6E8A-4147-A177-3AD203B41FA5}">
                      <a16:colId xmlns:a16="http://schemas.microsoft.com/office/drawing/2014/main" val="868141916"/>
                    </a:ext>
                  </a:extLst>
                </a:gridCol>
                <a:gridCol w="587356">
                  <a:extLst>
                    <a:ext uri="{9D8B030D-6E8A-4147-A177-3AD203B41FA5}">
                      <a16:colId xmlns:a16="http://schemas.microsoft.com/office/drawing/2014/main" val="4127132348"/>
                    </a:ext>
                  </a:extLst>
                </a:gridCol>
                <a:gridCol w="587356">
                  <a:extLst>
                    <a:ext uri="{9D8B030D-6E8A-4147-A177-3AD203B41FA5}">
                      <a16:colId xmlns:a16="http://schemas.microsoft.com/office/drawing/2014/main" val="2286039301"/>
                    </a:ext>
                  </a:extLst>
                </a:gridCol>
                <a:gridCol w="624648">
                  <a:extLst>
                    <a:ext uri="{9D8B030D-6E8A-4147-A177-3AD203B41FA5}">
                      <a16:colId xmlns:a16="http://schemas.microsoft.com/office/drawing/2014/main" val="2510015563"/>
                    </a:ext>
                  </a:extLst>
                </a:gridCol>
                <a:gridCol w="587356">
                  <a:extLst>
                    <a:ext uri="{9D8B030D-6E8A-4147-A177-3AD203B41FA5}">
                      <a16:colId xmlns:a16="http://schemas.microsoft.com/office/drawing/2014/main" val="1256985031"/>
                    </a:ext>
                  </a:extLst>
                </a:gridCol>
                <a:gridCol w="587356">
                  <a:extLst>
                    <a:ext uri="{9D8B030D-6E8A-4147-A177-3AD203B41FA5}">
                      <a16:colId xmlns:a16="http://schemas.microsoft.com/office/drawing/2014/main" val="4043069886"/>
                    </a:ext>
                  </a:extLst>
                </a:gridCol>
                <a:gridCol w="587356">
                  <a:extLst>
                    <a:ext uri="{9D8B030D-6E8A-4147-A177-3AD203B41FA5}">
                      <a16:colId xmlns:a16="http://schemas.microsoft.com/office/drawing/2014/main" val="1199890114"/>
                    </a:ext>
                  </a:extLst>
                </a:gridCol>
                <a:gridCol w="661941">
                  <a:extLst>
                    <a:ext uri="{9D8B030D-6E8A-4147-A177-3AD203B41FA5}">
                      <a16:colId xmlns:a16="http://schemas.microsoft.com/office/drawing/2014/main" val="4126608649"/>
                    </a:ext>
                  </a:extLst>
                </a:gridCol>
              </a:tblGrid>
              <a:tr h="146910">
                <a:tc>
                  <a:txBody>
                    <a:bodyPr/>
                    <a:lstStyle/>
                    <a:p>
                      <a:pPr algn="l" fontAlgn="b"/>
                      <a:r>
                        <a:rPr lang="en-US" sz="800" u="none" strike="noStrike">
                          <a:effectLst/>
                        </a:rPr>
                        <a:t>Blade Set Name</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Theta_tip (Deg.)</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Omega_mech (RPM)</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Omega_c (RPM) </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T (N)</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Q (N-m)</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M_tip</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CT</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CP</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CA (m/s)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dirty="0">
                          <a:effectLst/>
                        </a:rPr>
                        <a:t>PRESS (Pa)</a:t>
                      </a:r>
                      <a:endParaRPr lang="en-US" sz="800" b="0" i="0" u="none" strike="noStrike" dirty="0">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TEMP (K)</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l" fontAlgn="b"/>
                      <a:r>
                        <a:rPr lang="en-US" sz="800" u="none" strike="noStrike">
                          <a:effectLst/>
                        </a:rPr>
                        <a:t>RHO (kg/m^3)</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179625931"/>
                  </a:ext>
                </a:extLst>
              </a:tr>
              <a:tr h="146910">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5985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5919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13.40882117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-0.29060279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0.293444301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0.013255852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-0.001783287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344.0825391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102911.1878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294.5944444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1.216929328</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838010379"/>
                  </a:ext>
                </a:extLst>
              </a:tr>
              <a:tr h="139914">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5480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5418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10.6547454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-0.229733696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0.26858289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0.01257346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-0.001682833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344.212291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102911.1878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294.8166667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1.21601205</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531749035"/>
                  </a:ext>
                </a:extLst>
              </a:tr>
              <a:tr h="139914">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5070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5013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8.770033121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-0.187838944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0.248535024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0.01208633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-0.00160688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344.1474212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102911.1878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294.7055556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1.216470516</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892812382"/>
                  </a:ext>
                </a:extLst>
              </a:tr>
              <a:tr h="139914">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4470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4419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6.460282881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-0.138282857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0.21906066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0.011460941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-0.001522795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344.2447213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102904.293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294.8722222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1.215701493</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52247464"/>
                  </a:ext>
                </a:extLst>
              </a:tr>
              <a:tr h="139914">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4010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3963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4.956033652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-0.106396539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0.19648049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0.010929314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-0.001456433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344.3095728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102904.293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294.9833333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1.215243576</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112985236"/>
                  </a:ext>
                </a:extLst>
              </a:tr>
              <a:tr h="139914">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3375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3337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3.387606007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-0.07393918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0.165413733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0.010540162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-0.001428017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344.212291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102904.293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294.8166667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1.215930581</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74430519"/>
                  </a:ext>
                </a:extLst>
              </a:tr>
              <a:tr h="139914">
                <a:tc>
                  <a:txBody>
                    <a:bodyPr/>
                    <a:lstStyle/>
                    <a:p>
                      <a:pPr algn="l" fontAlgn="b"/>
                      <a:r>
                        <a:rPr lang="en-US" sz="800" u="none" strike="noStrike">
                          <a:effectLst/>
                        </a:rPr>
                        <a:t>In-house Markforged Onyx Blades</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2963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2929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2.492724639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-0.055636726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0.145221004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0.010062664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-0.001394134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344.212291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102904.293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294.8166667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1.215930581</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960932071"/>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5886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5770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7.08076072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-0.151924755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0.281893048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0.007909695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-0.001069042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347.1188864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101635.6572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299.8166667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1.180912305</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536743946"/>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5641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5535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6.448214682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-0.137590186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0.270410127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0.007827843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-0.001052147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346.7971343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101635.6572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299.2611111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1.183104579</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172741620"/>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5096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4999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5.13613091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-0.110966362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0.244216706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0.007644232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-0.00104034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346.8936913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101635.6572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299.4277778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1.182446042</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731131620"/>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4514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4427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3.934186617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-0.086226988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0.216285269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0.00746534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-0.001030681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346.9580476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101635.6572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299.5388889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1.182007425</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861785772"/>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3953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3877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2.92195252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-0.065687872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0.18938777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0.007231815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-0.001024108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346.9902213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101628.7624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299.5944444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1.181708068</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694299988"/>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3548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3479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2.310894036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-0.053229141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0.169937005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0.007104141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-0.001030783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347.0867246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101621.8676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299.7611111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1.180970914</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671649005"/>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3143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3082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1.748134972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-0.042283989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0.150552849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0.006847065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-0.001043258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347.0545598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101621.8676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299.7055556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1.181189827</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50948262"/>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5838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5739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10.97087994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-0.232060252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0.280374607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0.012356473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-0.001646418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346.1527331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101897.658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298.15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1.190574861</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345497696"/>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5605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5510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10.08604081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-0.213235766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0.26915952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0.012327103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-0.001641673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346.1849816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101890.7633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298.2055556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1.190272514</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654393895"/>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5015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4930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7.966269283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-0.168772199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0.240826939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0.01216199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-0.001623069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346.1849816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101890.7633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298.2055556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1.190272514</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453592605"/>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4468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4395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6.239990097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-0.132481977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0.214699315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0.011987035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-0.001603138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345.9591786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101883.8685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297.8166667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1.191746123</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686289713"/>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4022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3957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4.974340477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-0.106032852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0.193321928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0.01178669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-0.001582643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345.8623608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101876.9738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297.65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1.192332738</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2838128788"/>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3537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3479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3.779793324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-0.081082174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0.169978137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0.011585119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-0.001565468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345.926909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101876.9738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297.7611111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1.191887813</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352971256"/>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2938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2.608565759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-0.058028197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0.143546705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0.011210731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-0.001570932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345.926909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101876.9738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297.7611111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1.191887813</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771191652"/>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5601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5508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14.90249164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-0.34593362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0.269067708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0.018244694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-0.002667821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346.0559694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101787.3419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297.9833333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1.189951111</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253158167"/>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4999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4917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11.7524564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-0.271731804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0.240215281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0.018053344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-0.002629394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345.9591786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101780.4471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297.8166667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1.190536392</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767412883"/>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4527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4449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9.560316757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-0.220997181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0.217372286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0.017933489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-0.002611353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346.2172272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101787.3419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298.2611111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1.188842881</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3156853917"/>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3932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3864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7.163291036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-0.165630846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0.188767102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0.017819284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-0.002595405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346.2817092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101780.4471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298.3722222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1.188319667</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301557692"/>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3473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3415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5.566484289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-0.128811005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0.166855789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0.017722652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-0.002583372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346.0237088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101780.4471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297.9277778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1.190092386</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036299812"/>
                  </a:ext>
                </a:extLst>
              </a:tr>
              <a:tr h="139914">
                <a:tc>
                  <a:txBody>
                    <a:bodyPr/>
                    <a:lstStyle/>
                    <a:p>
                      <a:pPr algn="l" fontAlgn="b"/>
                      <a:r>
                        <a:rPr lang="sv-SE" sz="800" u="none" strike="noStrike">
                          <a:effectLst/>
                        </a:rPr>
                        <a:t>Protolabs SLA ABS-like Smooth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2914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4.021002232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-0.093793146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0.142358557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0.017588421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-0.002584341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345.8946364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101773.5524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297.7055556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1.190900051</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270074035"/>
                  </a:ext>
                </a:extLst>
              </a:tr>
              <a:tr h="139914">
                <a:tc>
                  <a:txBody>
                    <a:bodyPr/>
                    <a:lstStyle/>
                    <a:p>
                      <a:pPr algn="l" fontAlgn="b"/>
                      <a:r>
                        <a:rPr lang="sv-SE" sz="800" u="none" strike="noStrike">
                          <a:effectLst/>
                        </a:rPr>
                        <a:t>Protolabs SLS PA-12 Rough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5561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5465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9.512681179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-0.242266435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0.266971987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0.01182726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-0.001897408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346.2817092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101808.0262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298.3722222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1.188641662</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26265095"/>
                  </a:ext>
                </a:extLst>
              </a:tr>
              <a:tr h="139914">
                <a:tc>
                  <a:txBody>
                    <a:bodyPr/>
                    <a:lstStyle/>
                    <a:p>
                      <a:pPr algn="l" fontAlgn="b"/>
                      <a:r>
                        <a:rPr lang="sv-SE" sz="800" u="none" strike="noStrike">
                          <a:effectLst/>
                        </a:rPr>
                        <a:t>Protolabs SLS PA-12 Rough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3823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3757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4.473498534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-0.106950441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0.18353424</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0.011768625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-0.001772341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346.2817092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101808.0262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298.3722222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1.188641662</a:t>
                      </a:r>
                      <a:endParaRPr lang="en-US" sz="800" b="0" i="0" u="none" strike="noStrike">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2437780982"/>
                  </a:ext>
                </a:extLst>
              </a:tr>
              <a:tr h="139914">
                <a:tc>
                  <a:txBody>
                    <a:bodyPr/>
                    <a:lstStyle/>
                    <a:p>
                      <a:pPr algn="l" fontAlgn="b"/>
                      <a:r>
                        <a:rPr lang="sv-SE" sz="800" u="none" strike="noStrike">
                          <a:effectLst/>
                        </a:rPr>
                        <a:t>Protolabs SLS PA-12 Rough Blades</a:t>
                      </a:r>
                      <a:endParaRPr lang="sv-SE"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2975</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2923</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2.755445826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-0.064901621</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0.142810237</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0.011972526</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-0.001776379</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346.3139458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101808.0262</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a:effectLst/>
                        </a:rPr>
                        <a:t>298.4277778</a:t>
                      </a:r>
                      <a:endParaRPr lang="en-US" sz="800" b="0" i="0" u="none" strike="noStrike">
                        <a:solidFill>
                          <a:srgbClr val="000000"/>
                        </a:solidFill>
                        <a:effectLst/>
                        <a:latin typeface="Calibri" panose="020F0502020204030204" pitchFamily="34" charset="0"/>
                      </a:endParaRPr>
                    </a:p>
                  </a:txBody>
                  <a:tcPr marL="6996" marR="6996" marT="6996" marB="0" anchor="b"/>
                </a:tc>
                <a:tc>
                  <a:txBody>
                    <a:bodyPr/>
                    <a:lstStyle/>
                    <a:p>
                      <a:pPr algn="r" fontAlgn="b"/>
                      <a:r>
                        <a:rPr lang="en-US" sz="800" u="none" strike="noStrike" dirty="0">
                          <a:effectLst/>
                        </a:rPr>
                        <a:t>1.188420384</a:t>
                      </a:r>
                      <a:endParaRPr lang="en-US" sz="800" b="0" i="0" u="none" strike="noStrike" dirty="0">
                        <a:solidFill>
                          <a:srgbClr val="000000"/>
                        </a:solidFill>
                        <a:effectLst/>
                        <a:latin typeface="Calibri" panose="020F0502020204030204" pitchFamily="34" charset="0"/>
                      </a:endParaRPr>
                    </a:p>
                  </a:txBody>
                  <a:tcPr marL="6996" marR="6996" marT="6996" marB="0" anchor="b"/>
                </a:tc>
                <a:extLst>
                  <a:ext uri="{0D108BD9-81ED-4DB2-BD59-A6C34878D82A}">
                    <a16:rowId xmlns:a16="http://schemas.microsoft.com/office/drawing/2014/main" val="1143296415"/>
                  </a:ext>
                </a:extLst>
              </a:tr>
            </a:tbl>
          </a:graphicData>
        </a:graphic>
      </p:graphicFrame>
    </p:spTree>
    <p:extLst>
      <p:ext uri="{BB962C8B-B14F-4D97-AF65-F5344CB8AC3E}">
        <p14:creationId xmlns:p14="http://schemas.microsoft.com/office/powerpoint/2010/main" val="249263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2139-54BA-4781-8BFF-6F8AC6BA5122}"/>
              </a:ext>
            </a:extLst>
          </p:cNvPr>
          <p:cNvSpPr>
            <a:spLocks noGrp="1"/>
          </p:cNvSpPr>
          <p:nvPr>
            <p:ph type="title"/>
          </p:nvPr>
        </p:nvSpPr>
        <p:spPr/>
        <p:txBody>
          <a:bodyPr/>
          <a:lstStyle/>
          <a:p>
            <a:r>
              <a:rPr lang="en-US" dirty="0"/>
              <a:t>What NASA is Providing to Participants</a:t>
            </a:r>
            <a:br>
              <a:rPr lang="en-US" dirty="0"/>
            </a:br>
            <a:r>
              <a:rPr lang="en-US" sz="3200" dirty="0"/>
              <a:t>Figure Data (Dozens)</a:t>
            </a:r>
            <a:endParaRPr lang="en-US" dirty="0"/>
          </a:p>
        </p:txBody>
      </p:sp>
      <p:sp>
        <p:nvSpPr>
          <p:cNvPr id="4" name="Slide Number Placeholder 3">
            <a:extLst>
              <a:ext uri="{FF2B5EF4-FFF2-40B4-BE49-F238E27FC236}">
                <a16:creationId xmlns:a16="http://schemas.microsoft.com/office/drawing/2014/main" id="{0915A1CF-354B-474D-AAF7-2ECD56C96881}"/>
              </a:ext>
            </a:extLst>
          </p:cNvPr>
          <p:cNvSpPr>
            <a:spLocks noGrp="1"/>
          </p:cNvSpPr>
          <p:nvPr>
            <p:ph type="sldNum" sz="quarter" idx="12"/>
          </p:nvPr>
        </p:nvSpPr>
        <p:spPr/>
        <p:txBody>
          <a:bodyPr/>
          <a:lstStyle/>
          <a:p>
            <a:r>
              <a:rPr lang="en-US"/>
              <a:t>Slide </a:t>
            </a:r>
            <a:fld id="{0AB40DA4-FA10-48ED-9ACF-0ECC4D460407}" type="slidenum">
              <a:rPr lang="en-US" smtClean="0"/>
              <a:pPr/>
              <a:t>23</a:t>
            </a:fld>
            <a:endParaRPr lang="en-US" dirty="0"/>
          </a:p>
        </p:txBody>
      </p:sp>
      <p:graphicFrame>
        <p:nvGraphicFramePr>
          <p:cNvPr id="6" name="Table 5">
            <a:extLst>
              <a:ext uri="{FF2B5EF4-FFF2-40B4-BE49-F238E27FC236}">
                <a16:creationId xmlns:a16="http://schemas.microsoft.com/office/drawing/2014/main" id="{C448995C-2879-4396-94E8-117779C7DB0C}"/>
              </a:ext>
            </a:extLst>
          </p:cNvPr>
          <p:cNvGraphicFramePr>
            <a:graphicFrameLocks noGrp="1"/>
          </p:cNvGraphicFramePr>
          <p:nvPr>
            <p:extLst>
              <p:ext uri="{D42A27DB-BD31-4B8C-83A1-F6EECF244321}">
                <p14:modId xmlns:p14="http://schemas.microsoft.com/office/powerpoint/2010/main" val="952149221"/>
              </p:ext>
            </p:extLst>
          </p:nvPr>
        </p:nvGraphicFramePr>
        <p:xfrm>
          <a:off x="2140043" y="1521427"/>
          <a:ext cx="7416615" cy="4351350"/>
        </p:xfrm>
        <a:graphic>
          <a:graphicData uri="http://schemas.openxmlformats.org/drawingml/2006/table">
            <a:tbl>
              <a:tblPr>
                <a:tableStyleId>{5C22544A-7EE6-4342-B048-85BDC9FD1C3A}</a:tableStyleId>
              </a:tblPr>
              <a:tblGrid>
                <a:gridCol w="734893">
                  <a:extLst>
                    <a:ext uri="{9D8B030D-6E8A-4147-A177-3AD203B41FA5}">
                      <a16:colId xmlns:a16="http://schemas.microsoft.com/office/drawing/2014/main" val="4243701861"/>
                    </a:ext>
                  </a:extLst>
                </a:gridCol>
                <a:gridCol w="667205">
                  <a:extLst>
                    <a:ext uri="{9D8B030D-6E8A-4147-A177-3AD203B41FA5}">
                      <a16:colId xmlns:a16="http://schemas.microsoft.com/office/drawing/2014/main" val="1141030595"/>
                    </a:ext>
                  </a:extLst>
                </a:gridCol>
                <a:gridCol w="734893">
                  <a:extLst>
                    <a:ext uri="{9D8B030D-6E8A-4147-A177-3AD203B41FA5}">
                      <a16:colId xmlns:a16="http://schemas.microsoft.com/office/drawing/2014/main" val="2560301651"/>
                    </a:ext>
                  </a:extLst>
                </a:gridCol>
                <a:gridCol w="647866">
                  <a:extLst>
                    <a:ext uri="{9D8B030D-6E8A-4147-A177-3AD203B41FA5}">
                      <a16:colId xmlns:a16="http://schemas.microsoft.com/office/drawing/2014/main" val="3503103552"/>
                    </a:ext>
                  </a:extLst>
                </a:gridCol>
                <a:gridCol w="734893">
                  <a:extLst>
                    <a:ext uri="{9D8B030D-6E8A-4147-A177-3AD203B41FA5}">
                      <a16:colId xmlns:a16="http://schemas.microsoft.com/office/drawing/2014/main" val="2330098248"/>
                    </a:ext>
                  </a:extLst>
                </a:gridCol>
                <a:gridCol w="715553">
                  <a:extLst>
                    <a:ext uri="{9D8B030D-6E8A-4147-A177-3AD203B41FA5}">
                      <a16:colId xmlns:a16="http://schemas.microsoft.com/office/drawing/2014/main" val="3804738112"/>
                    </a:ext>
                  </a:extLst>
                </a:gridCol>
                <a:gridCol w="734893">
                  <a:extLst>
                    <a:ext uri="{9D8B030D-6E8A-4147-A177-3AD203B41FA5}">
                      <a16:colId xmlns:a16="http://schemas.microsoft.com/office/drawing/2014/main" val="381232076"/>
                    </a:ext>
                  </a:extLst>
                </a:gridCol>
                <a:gridCol w="831589">
                  <a:extLst>
                    <a:ext uri="{9D8B030D-6E8A-4147-A177-3AD203B41FA5}">
                      <a16:colId xmlns:a16="http://schemas.microsoft.com/office/drawing/2014/main" val="1042963492"/>
                    </a:ext>
                  </a:extLst>
                </a:gridCol>
                <a:gridCol w="734893">
                  <a:extLst>
                    <a:ext uri="{9D8B030D-6E8A-4147-A177-3AD203B41FA5}">
                      <a16:colId xmlns:a16="http://schemas.microsoft.com/office/drawing/2014/main" val="2676789262"/>
                    </a:ext>
                  </a:extLst>
                </a:gridCol>
                <a:gridCol w="879937">
                  <a:extLst>
                    <a:ext uri="{9D8B030D-6E8A-4147-A177-3AD203B41FA5}">
                      <a16:colId xmlns:a16="http://schemas.microsoft.com/office/drawing/2014/main" val="3767898200"/>
                    </a:ext>
                  </a:extLst>
                </a:gridCol>
              </a:tblGrid>
              <a:tr h="145045">
                <a:tc>
                  <a:txBody>
                    <a:bodyPr/>
                    <a:lstStyle/>
                    <a:p>
                      <a:pPr algn="l" fontAlgn="b"/>
                      <a:r>
                        <a:rPr lang="en-US" sz="800" u="none" strike="noStrike">
                          <a:effectLst/>
                        </a:rPr>
                        <a:t>Frequency (Hz)</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Total SPL (dB)</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Frequency (Hz)</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SPL_bb (dB)</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Frequency (Hz)</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SPL_bb,pr (dB)</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Frequency (Hz)</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Motor Noise (dB)</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Frequency (Hz)</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800" u="none" strike="noStrike">
                          <a:effectLst/>
                        </a:rPr>
                        <a:t>Facility Noise (dB)</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471980330"/>
                  </a:ext>
                </a:extLst>
              </a:tr>
              <a:tr h="145045">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49.32127913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-4.717195637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-4.717195637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41.6850737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42.27486367</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244279095"/>
                  </a:ext>
                </a:extLst>
              </a:tr>
              <a:tr h="145045">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55.46961043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4.656267405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4.656267405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48.13936905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48.0765236</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124057537"/>
                  </a:ext>
                </a:extLst>
              </a:tr>
              <a:tr h="145045">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52.60162959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23.06346841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23.06346841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46.44588642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46.15031763</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717514627"/>
                  </a:ext>
                </a:extLst>
              </a:tr>
              <a:tr h="145045">
                <a:tc>
                  <a:txBody>
                    <a:bodyPr/>
                    <a:lstStyle/>
                    <a:p>
                      <a:pPr algn="r" fontAlgn="b"/>
                      <a:r>
                        <a:rPr lang="en-US" sz="800" u="none" strike="noStrike">
                          <a:effectLst/>
                        </a:rPr>
                        <a:t>59.99633811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40.75929831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59.99633811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30.40715814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59.99633811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30.40715814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59.99633811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37.28609458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59.99633811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37.6151822</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044834058"/>
                  </a:ext>
                </a:extLst>
              </a:tr>
              <a:tr h="145045">
                <a:tc>
                  <a:txBody>
                    <a:bodyPr/>
                    <a:lstStyle/>
                    <a:p>
                      <a:pPr algn="r" fontAlgn="b"/>
                      <a:r>
                        <a:rPr lang="en-US" sz="800" u="none" strike="noStrike">
                          <a:effectLst/>
                        </a:rPr>
                        <a:t>79.99511749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39.25697272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79.99511749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32.0624142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79.99511749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32.0624142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79.99511749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31.74658308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79.99511749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32.42129357</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271457365"/>
                  </a:ext>
                </a:extLst>
              </a:tr>
              <a:tr h="145045">
                <a:tc>
                  <a:txBody>
                    <a:bodyPr/>
                    <a:lstStyle/>
                    <a:p>
                      <a:pPr algn="r" fontAlgn="b"/>
                      <a:r>
                        <a:rPr lang="en-US" sz="800" u="none" strike="noStrike">
                          <a:effectLst/>
                        </a:rPr>
                        <a:t>99.99389686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40.31993288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99.99389686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31.35698781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99.99389686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31.35698781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99.99389686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28.77509913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99.99389686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28.60058111</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746192202"/>
                  </a:ext>
                </a:extLst>
              </a:tr>
              <a:tr h="145045">
                <a:tc>
                  <a:txBody>
                    <a:bodyPr/>
                    <a:lstStyle/>
                    <a:p>
                      <a:pPr algn="r" fontAlgn="b"/>
                      <a:r>
                        <a:rPr lang="en-US" sz="800" u="none" strike="noStrike">
                          <a:effectLst/>
                        </a:rPr>
                        <a:t>119.9926762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33.39744242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119.9926762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31.56030091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119.9926762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31.56030091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119.9926762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25.76851548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119.9926762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26.29872392</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780329700"/>
                  </a:ext>
                </a:extLst>
              </a:tr>
              <a:tr h="145045">
                <a:tc>
                  <a:txBody>
                    <a:bodyPr/>
                    <a:lstStyle/>
                    <a:p>
                      <a:pPr algn="r" fontAlgn="b"/>
                      <a:r>
                        <a:rPr lang="en-US" sz="800" u="none" strike="noStrike">
                          <a:effectLst/>
                        </a:rPr>
                        <a:t>139.9914556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33.41748232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139.9914556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33.36226352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139.9914556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33.36226352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139.9914556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24.85844216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139.9914556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24.63004171</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84838018"/>
                  </a:ext>
                </a:extLst>
              </a:tr>
              <a:tr h="145045">
                <a:tc>
                  <a:txBody>
                    <a:bodyPr/>
                    <a:lstStyle/>
                    <a:p>
                      <a:pPr algn="r" fontAlgn="b"/>
                      <a:r>
                        <a:rPr lang="en-US" sz="800" u="none" strike="noStrike">
                          <a:effectLst/>
                        </a:rPr>
                        <a:t>159.990235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33.38189587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159.990235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33.28470786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159.990235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33.28470786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159.990235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23.86883498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159.990235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23.7711275</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623991086"/>
                  </a:ext>
                </a:extLst>
              </a:tr>
              <a:tr h="145045">
                <a:tc>
                  <a:txBody>
                    <a:bodyPr/>
                    <a:lstStyle/>
                    <a:p>
                      <a:pPr algn="r" fontAlgn="b"/>
                      <a:r>
                        <a:rPr lang="en-US" sz="800" u="none" strike="noStrike">
                          <a:effectLst/>
                        </a:rPr>
                        <a:t>179.9890143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35.42527833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179.9890143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32.04408198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179.9890143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32.04408198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179.9890143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23.55043212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179.9890143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22.54751288</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67759716"/>
                  </a:ext>
                </a:extLst>
              </a:tr>
              <a:tr h="145045">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33.72555348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30.34459252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30.34459252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22.84289898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199.9877937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21.85271616</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539726574"/>
                  </a:ext>
                </a:extLst>
              </a:tr>
              <a:tr h="145045">
                <a:tc>
                  <a:txBody>
                    <a:bodyPr/>
                    <a:lstStyle/>
                    <a:p>
                      <a:pPr algn="r" fontAlgn="b"/>
                      <a:r>
                        <a:rPr lang="en-US" sz="800" u="none" strike="noStrike">
                          <a:effectLst/>
                        </a:rPr>
                        <a:t>219.9865731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29.09703989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219.9865731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28.96038059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219.9865731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28.96038059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219.9865731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21.32962521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219.9865731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21.16254116</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630769088"/>
                  </a:ext>
                </a:extLst>
              </a:tr>
              <a:tr h="145045">
                <a:tc>
                  <a:txBody>
                    <a:bodyPr/>
                    <a:lstStyle/>
                    <a:p>
                      <a:pPr algn="r" fontAlgn="b"/>
                      <a:r>
                        <a:rPr lang="en-US" sz="800" u="none" strike="noStrike">
                          <a:effectLst/>
                        </a:rPr>
                        <a:t>239.9853525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30.4824622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239.9853525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30.3879933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239.9853525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29.16046469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239.9853525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20.92794745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239.9853525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20.743546</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707480885"/>
                  </a:ext>
                </a:extLst>
              </a:tr>
              <a:tr h="145045">
                <a:tc>
                  <a:txBody>
                    <a:bodyPr/>
                    <a:lstStyle/>
                    <a:p>
                      <a:pPr algn="r" fontAlgn="b"/>
                      <a:r>
                        <a:rPr lang="en-US" sz="800" u="none" strike="noStrike">
                          <a:effectLst/>
                        </a:rPr>
                        <a:t>259.9841318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31.3083955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259.9841318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31.2106894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259.9841318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29.16046469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259.9841318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20.63991555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259.9841318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19.53463806</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524468860"/>
                  </a:ext>
                </a:extLst>
              </a:tr>
              <a:tr h="145045">
                <a:tc>
                  <a:txBody>
                    <a:bodyPr/>
                    <a:lstStyle/>
                    <a:p>
                      <a:pPr algn="r" fontAlgn="b"/>
                      <a:r>
                        <a:rPr lang="en-US" sz="800" u="none" strike="noStrike">
                          <a:effectLst/>
                        </a:rPr>
                        <a:t>279.9829112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31.44078746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279.9829112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30.78128191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279.9829112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29.16046469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279.9829112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22.65902596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279.9829112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18.55555263</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978377162"/>
                  </a:ext>
                </a:extLst>
              </a:tr>
              <a:tr h="145045">
                <a:tc>
                  <a:txBody>
                    <a:bodyPr/>
                    <a:lstStyle/>
                    <a:p>
                      <a:pPr algn="r" fontAlgn="b"/>
                      <a:r>
                        <a:rPr lang="en-US" sz="800" u="none" strike="noStrike">
                          <a:effectLst/>
                        </a:rPr>
                        <a:t>299.9816906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29.66088321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299.9816906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29.36054879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299.9816906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29.36054879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299.9816906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20.59934705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299.9816906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18.75924262</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866465216"/>
                  </a:ext>
                </a:extLst>
              </a:tr>
              <a:tr h="145045">
                <a:tc>
                  <a:txBody>
                    <a:bodyPr/>
                    <a:lstStyle/>
                    <a:p>
                      <a:pPr algn="r" fontAlgn="b"/>
                      <a:r>
                        <a:rPr lang="en-US" sz="800" u="none" strike="noStrike">
                          <a:effectLst/>
                        </a:rPr>
                        <a:t>319.9804699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27.07970582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319.9804699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26.94834439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319.9804699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26.94834439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319.9804699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19.20498014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319.9804699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18.5175903</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830401660"/>
                  </a:ext>
                </a:extLst>
              </a:tr>
              <a:tr h="145045">
                <a:tc>
                  <a:txBody>
                    <a:bodyPr/>
                    <a:lstStyle/>
                    <a:p>
                      <a:pPr algn="r" fontAlgn="b"/>
                      <a:r>
                        <a:rPr lang="en-US" sz="800" u="none" strike="noStrike">
                          <a:effectLst/>
                        </a:rPr>
                        <a:t>339.9792493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32.52505965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339.9792493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25.77046308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339.9792493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27.12075032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339.9792493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18.67496872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339.9792493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17.76099127</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511991914"/>
                  </a:ext>
                </a:extLst>
              </a:tr>
              <a:tr h="145045">
                <a:tc>
                  <a:txBody>
                    <a:bodyPr/>
                    <a:lstStyle/>
                    <a:p>
                      <a:pPr algn="r" fontAlgn="b"/>
                      <a:r>
                        <a:rPr lang="en-US" sz="800" u="none" strike="noStrike">
                          <a:effectLst/>
                        </a:rPr>
                        <a:t>359.9780287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49.87176786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359.9780287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28.08591458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359.9780287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27.12075032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359.9780287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17.91434945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359.9780287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17.29042252</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951276851"/>
                  </a:ext>
                </a:extLst>
              </a:tr>
              <a:tr h="145045">
                <a:tc>
                  <a:txBody>
                    <a:bodyPr/>
                    <a:lstStyle/>
                    <a:p>
                      <a:pPr algn="r" fontAlgn="b"/>
                      <a:r>
                        <a:rPr lang="en-US" sz="800" u="none" strike="noStrike">
                          <a:effectLst/>
                        </a:rPr>
                        <a:t>379.9768081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51.99702137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379.9768081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29.74581657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379.9768081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27.12075032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379.9768081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16.73872252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379.9768081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16.59515617</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887465447"/>
                  </a:ext>
                </a:extLst>
              </a:tr>
              <a:tr h="145045">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41.69086066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31.07332541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27.29315626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16.96097422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399.9755874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16.46433257</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835525689"/>
                  </a:ext>
                </a:extLst>
              </a:tr>
              <a:tr h="145045">
                <a:tc>
                  <a:txBody>
                    <a:bodyPr/>
                    <a:lstStyle/>
                    <a:p>
                      <a:pPr algn="r" fontAlgn="b"/>
                      <a:r>
                        <a:rPr lang="en-US" sz="800" u="none" strike="noStrike">
                          <a:effectLst/>
                        </a:rPr>
                        <a:t>419.9743668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29.91522354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419.9743668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29.30886146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419.9743668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27.29315626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419.9743668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15.75793848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419.9743668</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16.11283739</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590388264"/>
                  </a:ext>
                </a:extLst>
              </a:tr>
              <a:tr h="145045">
                <a:tc>
                  <a:txBody>
                    <a:bodyPr/>
                    <a:lstStyle/>
                    <a:p>
                      <a:pPr algn="r" fontAlgn="b"/>
                      <a:r>
                        <a:rPr lang="en-US" sz="800" u="none" strike="noStrike">
                          <a:effectLst/>
                        </a:rPr>
                        <a:t>439.9731462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27.02277604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439.9731462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26.50039794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439.9731462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26.50039794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439.9731462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16.43154483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439.9731462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16.14634102</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008966460"/>
                  </a:ext>
                </a:extLst>
              </a:tr>
              <a:tr h="145045">
                <a:tc>
                  <a:txBody>
                    <a:bodyPr/>
                    <a:lstStyle/>
                    <a:p>
                      <a:pPr algn="r" fontAlgn="b"/>
                      <a:r>
                        <a:rPr lang="en-US" sz="800" u="none" strike="noStrike">
                          <a:effectLst/>
                        </a:rPr>
                        <a:t>459.9719255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29.65872703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459.9719255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25.29160079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459.9719255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25.29160079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459.9719255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16.23609927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459.9719255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15.85418599</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697266647"/>
                  </a:ext>
                </a:extLst>
              </a:tr>
              <a:tr h="145045">
                <a:tc>
                  <a:txBody>
                    <a:bodyPr/>
                    <a:lstStyle/>
                    <a:p>
                      <a:pPr algn="r" fontAlgn="b"/>
                      <a:r>
                        <a:rPr lang="en-US" sz="800" u="none" strike="noStrike">
                          <a:effectLst/>
                        </a:rPr>
                        <a:t>479.9707049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28.98930303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479.9707049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25.51709503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479.9707049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25.51709503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479.9707049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16.54564105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479.9707049</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15.43090919</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922504531"/>
                  </a:ext>
                </a:extLst>
              </a:tr>
              <a:tr h="145045">
                <a:tc>
                  <a:txBody>
                    <a:bodyPr/>
                    <a:lstStyle/>
                    <a:p>
                      <a:pPr algn="r" fontAlgn="b"/>
                      <a:r>
                        <a:rPr lang="en-US" sz="800" u="none" strike="noStrike">
                          <a:effectLst/>
                        </a:rPr>
                        <a:t>499.9694843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26.14236745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499.9694843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25.8956362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499.9694843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25.8956362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499.9694843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16.77692383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499.9694843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14.89141029</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625692293"/>
                  </a:ext>
                </a:extLst>
              </a:tr>
              <a:tr h="145045">
                <a:tc>
                  <a:txBody>
                    <a:bodyPr/>
                    <a:lstStyle/>
                    <a:p>
                      <a:pPr algn="r" fontAlgn="b"/>
                      <a:r>
                        <a:rPr lang="en-US" sz="800" u="none" strike="noStrike">
                          <a:effectLst/>
                        </a:rPr>
                        <a:t>519.9682637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26.05580256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519.9682637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26.10703753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519.9682637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26.10703753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519.9682637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17.40676985</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519.9682637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14.60057456</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867953565"/>
                  </a:ext>
                </a:extLst>
              </a:tr>
              <a:tr h="145045">
                <a:tc>
                  <a:txBody>
                    <a:bodyPr/>
                    <a:lstStyle/>
                    <a:p>
                      <a:pPr algn="r" fontAlgn="b"/>
                      <a:r>
                        <a:rPr lang="en-US" sz="800" u="none" strike="noStrike">
                          <a:effectLst/>
                        </a:rPr>
                        <a:t>539.967043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30.34150271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539.967043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27.13928746</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539.967043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25.13003957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539.967043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18.9115037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539.967043</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14.58420178</a:t>
                      </a:r>
                      <a:endParaRPr lang="en-US" sz="800" b="0" i="0" u="none" strike="noStrike">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667173923"/>
                  </a:ext>
                </a:extLst>
              </a:tr>
              <a:tr h="145045">
                <a:tc>
                  <a:txBody>
                    <a:bodyPr/>
                    <a:lstStyle/>
                    <a:p>
                      <a:pPr algn="r" fontAlgn="b"/>
                      <a:r>
                        <a:rPr lang="en-US" sz="800" u="none" strike="noStrike">
                          <a:effectLst/>
                        </a:rPr>
                        <a:t>559.9658224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34.77196012</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dirty="0">
                          <a:effectLst/>
                        </a:rPr>
                        <a:t>559.9658224</a:t>
                      </a:r>
                      <a:endParaRPr lang="en-US" sz="800" b="0" i="0" u="none" strike="noStrike" dirty="0">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27.72001604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559.9658224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25.13003957</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559.9658224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17.37314841</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a:effectLst/>
                        </a:rPr>
                        <a:t>559.9658224</a:t>
                      </a:r>
                      <a:endParaRPr lang="en-US" sz="800" b="0" i="0" u="none" strike="noStrike">
                        <a:solidFill>
                          <a:srgbClr val="000000"/>
                        </a:solidFill>
                        <a:effectLst/>
                        <a:latin typeface="Calibri" panose="020F0502020204030204" pitchFamily="34" charset="0"/>
                      </a:endParaRPr>
                    </a:p>
                  </a:txBody>
                  <a:tcPr marL="7252" marR="7252" marT="7252" marB="0" anchor="b"/>
                </a:tc>
                <a:tc>
                  <a:txBody>
                    <a:bodyPr/>
                    <a:lstStyle/>
                    <a:p>
                      <a:pPr algn="r" fontAlgn="b"/>
                      <a:r>
                        <a:rPr lang="en-US" sz="800" u="none" strike="noStrike" dirty="0">
                          <a:effectLst/>
                        </a:rPr>
                        <a:t>14.73616835</a:t>
                      </a:r>
                      <a:endParaRPr lang="en-US" sz="8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886243614"/>
                  </a:ext>
                </a:extLst>
              </a:tr>
            </a:tbl>
          </a:graphicData>
        </a:graphic>
      </p:graphicFrame>
    </p:spTree>
    <p:extLst>
      <p:ext uri="{BB962C8B-B14F-4D97-AF65-F5344CB8AC3E}">
        <p14:creationId xmlns:p14="http://schemas.microsoft.com/office/powerpoint/2010/main" val="1240567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3B66-DF7B-41AD-B265-8705C3712DC1}"/>
              </a:ext>
            </a:extLst>
          </p:cNvPr>
          <p:cNvSpPr>
            <a:spLocks noGrp="1"/>
          </p:cNvSpPr>
          <p:nvPr>
            <p:ph type="title"/>
          </p:nvPr>
        </p:nvSpPr>
        <p:spPr/>
        <p:txBody>
          <a:bodyPr/>
          <a:lstStyle/>
          <a:p>
            <a:r>
              <a:rPr lang="en-US" dirty="0"/>
              <a:t>Expectations of Participants</a:t>
            </a:r>
          </a:p>
        </p:txBody>
      </p:sp>
      <p:sp>
        <p:nvSpPr>
          <p:cNvPr id="3" name="Content Placeholder 2">
            <a:extLst>
              <a:ext uri="{FF2B5EF4-FFF2-40B4-BE49-F238E27FC236}">
                <a16:creationId xmlns:a16="http://schemas.microsoft.com/office/drawing/2014/main" id="{34B074AD-E651-4A0C-8061-FC165C0B23C3}"/>
              </a:ext>
            </a:extLst>
          </p:cNvPr>
          <p:cNvSpPr>
            <a:spLocks noGrp="1"/>
          </p:cNvSpPr>
          <p:nvPr>
            <p:ph idx="10"/>
          </p:nvPr>
        </p:nvSpPr>
        <p:spPr>
          <a:xfrm>
            <a:off x="342901" y="1550415"/>
            <a:ext cx="11010900" cy="4597815"/>
          </a:xfrm>
        </p:spPr>
        <p:txBody>
          <a:bodyPr/>
          <a:lstStyle/>
          <a:p>
            <a:pPr>
              <a:lnSpc>
                <a:spcPct val="150000"/>
              </a:lnSpc>
            </a:pPr>
            <a:r>
              <a:rPr lang="en-US" dirty="0"/>
              <a:t>Download dataset from NASA server, including CAD and measurements</a:t>
            </a:r>
          </a:p>
          <a:p>
            <a:pPr>
              <a:lnSpc>
                <a:spcPct val="150000"/>
              </a:lnSpc>
            </a:pPr>
            <a:r>
              <a:rPr lang="en-US" dirty="0"/>
              <a:t>Perform predictions of various flight conditions with your tools</a:t>
            </a:r>
          </a:p>
          <a:p>
            <a:pPr lvl="1">
              <a:lnSpc>
                <a:spcPct val="150000"/>
              </a:lnSpc>
            </a:pPr>
            <a:r>
              <a:rPr lang="en-US" dirty="0"/>
              <a:t>NASA tools also available for download (US and International Distributions)</a:t>
            </a:r>
          </a:p>
          <a:p>
            <a:pPr>
              <a:lnSpc>
                <a:spcPct val="150000"/>
              </a:lnSpc>
            </a:pPr>
            <a:r>
              <a:rPr lang="en-US" dirty="0"/>
              <a:t>Compare performance and noise metrics with measurement data</a:t>
            </a:r>
          </a:p>
          <a:p>
            <a:pPr>
              <a:lnSpc>
                <a:spcPct val="150000"/>
              </a:lnSpc>
            </a:pPr>
            <a:r>
              <a:rPr lang="en-US" dirty="0"/>
              <a:t>Communicate on discoveries (positive and negative)</a:t>
            </a:r>
          </a:p>
          <a:p>
            <a:pPr>
              <a:lnSpc>
                <a:spcPct val="150000"/>
              </a:lnSpc>
            </a:pPr>
            <a:r>
              <a:rPr lang="en-US" dirty="0"/>
              <a:t>Suggestion for future experiments</a:t>
            </a:r>
          </a:p>
        </p:txBody>
      </p:sp>
      <p:sp>
        <p:nvSpPr>
          <p:cNvPr id="4" name="Slide Number Placeholder 3">
            <a:extLst>
              <a:ext uri="{FF2B5EF4-FFF2-40B4-BE49-F238E27FC236}">
                <a16:creationId xmlns:a16="http://schemas.microsoft.com/office/drawing/2014/main" id="{EB7A98C4-C434-48D5-A0C4-B20EB5DF24D6}"/>
              </a:ext>
            </a:extLst>
          </p:cNvPr>
          <p:cNvSpPr>
            <a:spLocks noGrp="1"/>
          </p:cNvSpPr>
          <p:nvPr>
            <p:ph type="sldNum" sz="quarter" idx="12"/>
          </p:nvPr>
        </p:nvSpPr>
        <p:spPr/>
        <p:txBody>
          <a:bodyPr/>
          <a:lstStyle/>
          <a:p>
            <a:r>
              <a:rPr lang="en-US"/>
              <a:t>Slide </a:t>
            </a:r>
            <a:fld id="{0AB40DA4-FA10-48ED-9ACF-0ECC4D460407}" type="slidenum">
              <a:rPr lang="en-US" smtClean="0"/>
              <a:pPr/>
              <a:t>24</a:t>
            </a:fld>
            <a:endParaRPr lang="en-US" dirty="0"/>
          </a:p>
        </p:txBody>
      </p:sp>
    </p:spTree>
    <p:extLst>
      <p:ext uri="{BB962C8B-B14F-4D97-AF65-F5344CB8AC3E}">
        <p14:creationId xmlns:p14="http://schemas.microsoft.com/office/powerpoint/2010/main" val="300622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7D48-B294-4B13-9E52-38910CD6756B}"/>
              </a:ext>
            </a:extLst>
          </p:cNvPr>
          <p:cNvSpPr>
            <a:spLocks noGrp="1"/>
          </p:cNvSpPr>
          <p:nvPr>
            <p:ph type="title"/>
          </p:nvPr>
        </p:nvSpPr>
        <p:spPr/>
        <p:txBody>
          <a:bodyPr/>
          <a:lstStyle/>
          <a:p>
            <a:r>
              <a:rPr lang="en-US" dirty="0"/>
              <a:t>Future Datasets That May Be Possible</a:t>
            </a:r>
          </a:p>
        </p:txBody>
      </p:sp>
      <p:sp>
        <p:nvSpPr>
          <p:cNvPr id="3" name="Content Placeholder 2">
            <a:extLst>
              <a:ext uri="{FF2B5EF4-FFF2-40B4-BE49-F238E27FC236}">
                <a16:creationId xmlns:a16="http://schemas.microsoft.com/office/drawing/2014/main" id="{656D0FA3-E5DA-45BE-B3EE-00338FC4CD89}"/>
              </a:ext>
            </a:extLst>
          </p:cNvPr>
          <p:cNvSpPr>
            <a:spLocks noGrp="1"/>
          </p:cNvSpPr>
          <p:nvPr>
            <p:ph idx="10"/>
          </p:nvPr>
        </p:nvSpPr>
        <p:spPr/>
        <p:txBody>
          <a:bodyPr/>
          <a:lstStyle/>
          <a:p>
            <a:r>
              <a:rPr lang="en-US" dirty="0"/>
              <a:t>Ideally Twisted Rotor:</a:t>
            </a:r>
          </a:p>
          <a:p>
            <a:pPr lvl="1"/>
            <a:r>
              <a:rPr lang="en-US" dirty="0"/>
              <a:t>Place rotor in Low Speed </a:t>
            </a:r>
            <a:r>
              <a:rPr lang="en-US" dirty="0" err="1"/>
              <a:t>Aeroacoustic</a:t>
            </a:r>
            <a:r>
              <a:rPr lang="en-US" dirty="0"/>
              <a:t> Wind Tunnel (LSAWT) (Date: TBD)</a:t>
            </a:r>
          </a:p>
          <a:p>
            <a:pPr lvl="1"/>
            <a:r>
              <a:rPr lang="en-US" dirty="0"/>
              <a:t>Forward flight configurations</a:t>
            </a:r>
          </a:p>
          <a:p>
            <a:pPr lvl="1"/>
            <a:r>
              <a:rPr lang="en-US" dirty="0"/>
              <a:t>Rotor angles of attack</a:t>
            </a:r>
          </a:p>
          <a:p>
            <a:pPr lvl="1"/>
            <a:r>
              <a:rPr lang="en-US" dirty="0"/>
              <a:t>Installation effects</a:t>
            </a:r>
          </a:p>
          <a:p>
            <a:r>
              <a:rPr lang="en-US" dirty="0"/>
              <a:t>Other Rotors/Propellers</a:t>
            </a:r>
          </a:p>
          <a:p>
            <a:pPr lvl="1"/>
            <a:r>
              <a:rPr lang="en-US" dirty="0"/>
              <a:t>Suggestions?</a:t>
            </a:r>
          </a:p>
        </p:txBody>
      </p:sp>
      <p:sp>
        <p:nvSpPr>
          <p:cNvPr id="4" name="Slide Number Placeholder 3">
            <a:extLst>
              <a:ext uri="{FF2B5EF4-FFF2-40B4-BE49-F238E27FC236}">
                <a16:creationId xmlns:a16="http://schemas.microsoft.com/office/drawing/2014/main" id="{8405F22B-B6FA-4C1C-A9E7-C35DABA679EE}"/>
              </a:ext>
            </a:extLst>
          </p:cNvPr>
          <p:cNvSpPr>
            <a:spLocks noGrp="1"/>
          </p:cNvSpPr>
          <p:nvPr>
            <p:ph type="sldNum" sz="quarter" idx="12"/>
          </p:nvPr>
        </p:nvSpPr>
        <p:spPr/>
        <p:txBody>
          <a:bodyPr/>
          <a:lstStyle/>
          <a:p>
            <a:r>
              <a:rPr lang="en-US"/>
              <a:t>Slide </a:t>
            </a:r>
            <a:fld id="{0AB40DA4-FA10-48ED-9ACF-0ECC4D460407}" type="slidenum">
              <a:rPr lang="en-US" smtClean="0"/>
              <a:pPr/>
              <a:t>25</a:t>
            </a:fld>
            <a:endParaRPr lang="en-US" dirty="0"/>
          </a:p>
        </p:txBody>
      </p:sp>
    </p:spTree>
    <p:extLst>
      <p:ext uri="{BB962C8B-B14F-4D97-AF65-F5344CB8AC3E}">
        <p14:creationId xmlns:p14="http://schemas.microsoft.com/office/powerpoint/2010/main" val="1365109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609FC-BFD8-44C8-9871-CAD5DA89F47E}"/>
              </a:ext>
            </a:extLst>
          </p:cNvPr>
          <p:cNvSpPr>
            <a:spLocks noGrp="1"/>
          </p:cNvSpPr>
          <p:nvPr>
            <p:ph idx="10"/>
          </p:nvPr>
        </p:nvSpPr>
        <p:spPr>
          <a:xfrm>
            <a:off x="590550" y="374374"/>
            <a:ext cx="11010900" cy="5238752"/>
          </a:xfrm>
        </p:spPr>
        <p:txBody>
          <a:bodyPr anchor="ctr"/>
          <a:lstStyle/>
          <a:p>
            <a:pPr marL="0" indent="0" algn="ctr">
              <a:buNone/>
            </a:pPr>
            <a:r>
              <a:rPr lang="en-US" dirty="0"/>
              <a:t>Open Floor Discussion</a:t>
            </a:r>
          </a:p>
        </p:txBody>
      </p:sp>
      <p:sp>
        <p:nvSpPr>
          <p:cNvPr id="4" name="Slide Number Placeholder 3">
            <a:extLst>
              <a:ext uri="{FF2B5EF4-FFF2-40B4-BE49-F238E27FC236}">
                <a16:creationId xmlns:a16="http://schemas.microsoft.com/office/drawing/2014/main" id="{F8E2D0E3-E95C-4573-BC70-0B430DFE3FE0}"/>
              </a:ext>
            </a:extLst>
          </p:cNvPr>
          <p:cNvSpPr>
            <a:spLocks noGrp="1"/>
          </p:cNvSpPr>
          <p:nvPr>
            <p:ph type="sldNum" sz="quarter" idx="12"/>
          </p:nvPr>
        </p:nvSpPr>
        <p:spPr/>
        <p:txBody>
          <a:bodyPr/>
          <a:lstStyle/>
          <a:p>
            <a:r>
              <a:rPr lang="en-US"/>
              <a:t>Slide </a:t>
            </a:r>
            <a:fld id="{0AB40DA4-FA10-48ED-9ACF-0ECC4D460407}" type="slidenum">
              <a:rPr lang="en-US" smtClean="0"/>
              <a:pPr/>
              <a:t>26</a:t>
            </a:fld>
            <a:endParaRPr lang="en-US" dirty="0"/>
          </a:p>
        </p:txBody>
      </p:sp>
    </p:spTree>
    <p:extLst>
      <p:ext uri="{BB962C8B-B14F-4D97-AF65-F5344CB8AC3E}">
        <p14:creationId xmlns:p14="http://schemas.microsoft.com/office/powerpoint/2010/main" val="24291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CBE4-3B87-4E80-BE7F-FEE7AEB0D5F3}"/>
              </a:ext>
            </a:extLst>
          </p:cNvPr>
          <p:cNvSpPr>
            <a:spLocks noGrp="1"/>
          </p:cNvSpPr>
          <p:nvPr>
            <p:ph type="title"/>
          </p:nvPr>
        </p:nvSpPr>
        <p:spPr>
          <a:xfrm>
            <a:off x="342901" y="165836"/>
            <a:ext cx="11189192" cy="1039933"/>
          </a:xfrm>
        </p:spPr>
        <p:txBody>
          <a:bodyPr/>
          <a:lstStyle/>
          <a:p>
            <a:r>
              <a:rPr lang="en-US" dirty="0"/>
              <a:t>UNWG SG1 Actions on Recommendations </a:t>
            </a:r>
            <a:br>
              <a:rPr lang="en-US" dirty="0"/>
            </a:br>
            <a:r>
              <a:rPr lang="en-US" dirty="0"/>
              <a:t>(2 of 2)</a:t>
            </a:r>
          </a:p>
        </p:txBody>
      </p:sp>
      <p:sp>
        <p:nvSpPr>
          <p:cNvPr id="4" name="Slide Number Placeholder 3">
            <a:extLst>
              <a:ext uri="{FF2B5EF4-FFF2-40B4-BE49-F238E27FC236}">
                <a16:creationId xmlns:a16="http://schemas.microsoft.com/office/drawing/2014/main" id="{425CBACB-5E3F-4E76-85F8-B588F079BE28}"/>
              </a:ext>
            </a:extLst>
          </p:cNvPr>
          <p:cNvSpPr>
            <a:spLocks noGrp="1"/>
          </p:cNvSpPr>
          <p:nvPr>
            <p:ph type="sldNum" sz="quarter" idx="12"/>
          </p:nvPr>
        </p:nvSpPr>
        <p:spPr/>
        <p:txBody>
          <a:bodyPr/>
          <a:lstStyle/>
          <a:p>
            <a:r>
              <a:rPr lang="en-US"/>
              <a:t>Slide </a:t>
            </a:r>
            <a:fld id="{0AB40DA4-FA10-48ED-9ACF-0ECC4D460407}" type="slidenum">
              <a:rPr lang="en-US" smtClean="0"/>
              <a:pPr/>
              <a:t>3</a:t>
            </a:fld>
            <a:endParaRPr lang="en-US" dirty="0"/>
          </a:p>
        </p:txBody>
      </p:sp>
      <p:sp>
        <p:nvSpPr>
          <p:cNvPr id="5" name="Content Placeholder 4">
            <a:extLst>
              <a:ext uri="{FF2B5EF4-FFF2-40B4-BE49-F238E27FC236}">
                <a16:creationId xmlns:a16="http://schemas.microsoft.com/office/drawing/2014/main" id="{18313359-3C7E-4609-824A-68FECD82E130}"/>
              </a:ext>
            </a:extLst>
          </p:cNvPr>
          <p:cNvSpPr txBox="1">
            <a:spLocks noGrp="1"/>
          </p:cNvSpPr>
          <p:nvPr>
            <p:ph idx="10"/>
          </p:nvPr>
        </p:nvSpPr>
        <p:spPr>
          <a:xfrm>
            <a:off x="342900" y="1447800"/>
            <a:ext cx="11010900" cy="4631781"/>
          </a:xfrm>
          <a:prstGeom prst="rect">
            <a:avLst/>
          </a:prstGeom>
          <a:noFill/>
        </p:spPr>
        <p:txBody>
          <a:bodyPr wrap="square" rtlCol="0">
            <a:spAutoFit/>
          </a:bodyPr>
          <a:lstStyle/>
          <a:p>
            <a:pPr marL="342900" indent="-342900">
              <a:defRPr/>
            </a:pPr>
            <a:endParaRPr lang="en-US" sz="1600" dirty="0">
              <a:solidFill>
                <a:prstClr val="black"/>
              </a:solidFill>
              <a:cs typeface="Arial" charset="0"/>
            </a:endParaRPr>
          </a:p>
          <a:p>
            <a:pPr marL="342900" indent="-342900">
              <a:buFont typeface="+mj-lt"/>
              <a:buAutoNum type="arabicPeriod" startAt="5"/>
              <a:defRPr/>
            </a:pPr>
            <a:r>
              <a:rPr lang="en-US" sz="1600" dirty="0">
                <a:solidFill>
                  <a:prstClr val="black"/>
                </a:solidFill>
                <a:cs typeface="Arial" charset="0"/>
              </a:rPr>
              <a:t>A dedicated technology maturation effort be performed on the most promising noise mitigation technologies and that opportunities be sought to evaluate their efficacy in flight.</a:t>
            </a:r>
          </a:p>
          <a:p>
            <a:pPr marL="342900" indent="-342900">
              <a:buFont typeface="+mj-lt"/>
              <a:buAutoNum type="arabicPeriod" startAt="5"/>
              <a:defRPr/>
            </a:pPr>
            <a:r>
              <a:rPr lang="en-US" sz="1600" dirty="0">
                <a:solidFill>
                  <a:prstClr val="black"/>
                </a:solidFill>
                <a:cs typeface="Arial" charset="0"/>
              </a:rPr>
              <a:t>Surrogate or other reduced order model methods be developed so that designers can quickly determine the effects of design changes on noise early in the design process, and that sensitivities be fully implemented to enable optimization of low-noise vehicle designs and operations. </a:t>
            </a:r>
          </a:p>
          <a:p>
            <a:pPr lvl="1">
              <a:buFont typeface="Wingdings" panose="05000000000000000000" pitchFamily="2" charset="2"/>
              <a:buChar char="Ø"/>
              <a:defRPr/>
            </a:pPr>
            <a:r>
              <a:rPr lang="en-US" sz="1400" dirty="0">
                <a:solidFill>
                  <a:srgbClr val="FF0000"/>
                </a:solidFill>
                <a:cs typeface="Arial" charset="0"/>
              </a:rPr>
              <a:t>Additional tool development underway to evolve existing computational techniques and measurement data into reduced order model</a:t>
            </a:r>
          </a:p>
          <a:p>
            <a:pPr marL="342900" indent="-342900">
              <a:buFont typeface="+mj-lt"/>
              <a:buAutoNum type="arabicPeriod" startAt="5"/>
              <a:defRPr/>
            </a:pPr>
            <a:r>
              <a:rPr lang="en-US" sz="1600" dirty="0">
                <a:solidFill>
                  <a:prstClr val="black"/>
                </a:solidFill>
                <a:cs typeface="Arial" charset="0"/>
              </a:rPr>
              <a:t>Research be conducted to more fully explore limitations in methods for assessing community noise impact of UAM vehicles in their operational environments, and to generate a software development plan that addresses the limitations of current models over time.</a:t>
            </a:r>
          </a:p>
          <a:p>
            <a:pPr lvl="1">
              <a:buFont typeface="Wingdings" panose="05000000000000000000" pitchFamily="2" charset="2"/>
              <a:buChar char="Ø"/>
              <a:defRPr/>
            </a:pPr>
            <a:r>
              <a:rPr lang="en-US" sz="1400" dirty="0">
                <a:solidFill>
                  <a:srgbClr val="FF0000"/>
                </a:solidFill>
                <a:cs typeface="Arial" charset="0"/>
              </a:rPr>
              <a:t>Noise power distance (NPD) curve generation for UAM vehicles into integrated environment design tool (AEDT)</a:t>
            </a:r>
          </a:p>
          <a:p>
            <a:pPr lvl="1">
              <a:buFont typeface="Wingdings" panose="05000000000000000000" pitchFamily="2" charset="2"/>
              <a:buChar char="Ø"/>
              <a:defRPr/>
            </a:pPr>
            <a:r>
              <a:rPr lang="en-US" sz="1400" dirty="0">
                <a:solidFill>
                  <a:srgbClr val="FF0000"/>
                </a:solidFill>
                <a:cs typeface="Arial" charset="0"/>
              </a:rPr>
              <a:t>Advanced Acoustic Model (AAM) recent release with UAM vehicle updates to acoustic assessment evaluation</a:t>
            </a:r>
          </a:p>
          <a:p>
            <a:pPr marL="342900" indent="-342900">
              <a:buFont typeface="+mj-lt"/>
              <a:buAutoNum type="arabicPeriod" startAt="5"/>
              <a:defRPr/>
            </a:pPr>
            <a:r>
              <a:rPr lang="en-US" sz="1600" dirty="0">
                <a:solidFill>
                  <a:prstClr val="black"/>
                </a:solidFill>
                <a:cs typeface="Arial" charset="0"/>
              </a:rPr>
              <a:t>Manufacturers work with appropriate organizations to develop low noise guidance for piloted operations and automated low-noise procedures for autonomous operations that are specific to their products.</a:t>
            </a:r>
          </a:p>
        </p:txBody>
      </p:sp>
    </p:spTree>
    <p:extLst>
      <p:ext uri="{BB962C8B-B14F-4D97-AF65-F5344CB8AC3E}">
        <p14:creationId xmlns:p14="http://schemas.microsoft.com/office/powerpoint/2010/main" val="53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7E00-9B5A-468F-AF0A-8CB84219CAA9}"/>
              </a:ext>
            </a:extLst>
          </p:cNvPr>
          <p:cNvSpPr>
            <a:spLocks noGrp="1"/>
          </p:cNvSpPr>
          <p:nvPr>
            <p:ph type="title"/>
          </p:nvPr>
        </p:nvSpPr>
        <p:spPr/>
        <p:txBody>
          <a:bodyPr/>
          <a:lstStyle/>
          <a:p>
            <a:r>
              <a:rPr lang="en-US" dirty="0"/>
              <a:t>Aircraft Noise Prediction</a:t>
            </a:r>
          </a:p>
        </p:txBody>
      </p:sp>
      <p:sp>
        <p:nvSpPr>
          <p:cNvPr id="4" name="Slide Number Placeholder 3">
            <a:extLst>
              <a:ext uri="{FF2B5EF4-FFF2-40B4-BE49-F238E27FC236}">
                <a16:creationId xmlns:a16="http://schemas.microsoft.com/office/drawing/2014/main" id="{2C23F654-E22D-414D-8722-65DD92F217CE}"/>
              </a:ext>
            </a:extLst>
          </p:cNvPr>
          <p:cNvSpPr>
            <a:spLocks noGrp="1"/>
          </p:cNvSpPr>
          <p:nvPr>
            <p:ph type="sldNum" sz="quarter" idx="12"/>
          </p:nvPr>
        </p:nvSpPr>
        <p:spPr/>
        <p:txBody>
          <a:bodyPr/>
          <a:lstStyle/>
          <a:p>
            <a:r>
              <a:rPr lang="en-US"/>
              <a:t>Slide </a:t>
            </a:r>
            <a:fld id="{0AB40DA4-FA10-48ED-9ACF-0ECC4D460407}" type="slidenum">
              <a:rPr lang="en-US" smtClean="0"/>
              <a:pPr/>
              <a:t>4</a:t>
            </a:fld>
            <a:endParaRPr lang="en-US" dirty="0"/>
          </a:p>
        </p:txBody>
      </p:sp>
      <p:pic>
        <p:nvPicPr>
          <p:cNvPr id="5" name="Picture 4">
            <a:extLst>
              <a:ext uri="{FF2B5EF4-FFF2-40B4-BE49-F238E27FC236}">
                <a16:creationId xmlns:a16="http://schemas.microsoft.com/office/drawing/2014/main" id="{511259E2-D7A2-4CAF-BE24-2666A088F4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39" b="1350"/>
          <a:stretch/>
        </p:blipFill>
        <p:spPr>
          <a:xfrm>
            <a:off x="6820968" y="4197350"/>
            <a:ext cx="5107662" cy="2425700"/>
          </a:xfrm>
          <a:prstGeom prst="rect">
            <a:avLst/>
          </a:prstGeom>
        </p:spPr>
      </p:pic>
      <p:sp>
        <p:nvSpPr>
          <p:cNvPr id="6" name="TextBox 5">
            <a:extLst>
              <a:ext uri="{FF2B5EF4-FFF2-40B4-BE49-F238E27FC236}">
                <a16:creationId xmlns:a16="http://schemas.microsoft.com/office/drawing/2014/main" id="{4BC1FF6F-CB50-4228-8C80-3E31B50E314C}"/>
              </a:ext>
            </a:extLst>
          </p:cNvPr>
          <p:cNvSpPr txBox="1"/>
          <p:nvPr/>
        </p:nvSpPr>
        <p:spPr>
          <a:xfrm>
            <a:off x="7490206" y="1367900"/>
            <a:ext cx="3795141" cy="369332"/>
          </a:xfrm>
          <a:prstGeom prst="rect">
            <a:avLst/>
          </a:prstGeom>
          <a:noFill/>
        </p:spPr>
        <p:txBody>
          <a:bodyPr wrap="none" rtlCol="0">
            <a:spAutoFit/>
          </a:bodyPr>
          <a:lstStyle/>
          <a:p>
            <a:r>
              <a:rPr lang="en-US" u="sng" dirty="0"/>
              <a:t>Available tools incorporating self noise</a:t>
            </a:r>
          </a:p>
        </p:txBody>
      </p:sp>
      <p:sp>
        <p:nvSpPr>
          <p:cNvPr id="7" name="TextBox 6">
            <a:extLst>
              <a:ext uri="{FF2B5EF4-FFF2-40B4-BE49-F238E27FC236}">
                <a16:creationId xmlns:a16="http://schemas.microsoft.com/office/drawing/2014/main" id="{7C99808B-E6F0-46D2-85C2-4EAC9A856C10}"/>
              </a:ext>
            </a:extLst>
          </p:cNvPr>
          <p:cNvSpPr txBox="1"/>
          <p:nvPr/>
        </p:nvSpPr>
        <p:spPr>
          <a:xfrm>
            <a:off x="7801718" y="4012684"/>
            <a:ext cx="3270447" cy="369332"/>
          </a:xfrm>
          <a:prstGeom prst="rect">
            <a:avLst/>
          </a:prstGeom>
          <a:noFill/>
        </p:spPr>
        <p:txBody>
          <a:bodyPr wrap="none" rtlCol="0">
            <a:spAutoFit/>
          </a:bodyPr>
          <a:lstStyle/>
          <a:p>
            <a:r>
              <a:rPr lang="en-US" dirty="0"/>
              <a:t>Fast blade element tools (ABEAT)</a:t>
            </a:r>
          </a:p>
        </p:txBody>
      </p:sp>
      <p:sp>
        <p:nvSpPr>
          <p:cNvPr id="8" name="TextBox 7">
            <a:extLst>
              <a:ext uri="{FF2B5EF4-FFF2-40B4-BE49-F238E27FC236}">
                <a16:creationId xmlns:a16="http://schemas.microsoft.com/office/drawing/2014/main" id="{249F841E-D335-4DC1-B59C-8E121215D7B2}"/>
              </a:ext>
            </a:extLst>
          </p:cNvPr>
          <p:cNvSpPr txBox="1"/>
          <p:nvPr/>
        </p:nvSpPr>
        <p:spPr>
          <a:xfrm>
            <a:off x="7913992" y="1737232"/>
            <a:ext cx="3045898" cy="369332"/>
          </a:xfrm>
          <a:prstGeom prst="rect">
            <a:avLst/>
          </a:prstGeom>
          <a:noFill/>
        </p:spPr>
        <p:txBody>
          <a:bodyPr wrap="none" rtlCol="0">
            <a:spAutoFit/>
          </a:bodyPr>
          <a:lstStyle/>
          <a:p>
            <a:r>
              <a:rPr lang="en-US" dirty="0"/>
              <a:t>Comprehensive tools (AARON)</a:t>
            </a:r>
          </a:p>
        </p:txBody>
      </p:sp>
      <p:pic>
        <p:nvPicPr>
          <p:cNvPr id="9" name="Content Placeholder 8">
            <a:extLst>
              <a:ext uri="{FF2B5EF4-FFF2-40B4-BE49-F238E27FC236}">
                <a16:creationId xmlns:a16="http://schemas.microsoft.com/office/drawing/2014/main" id="{B75E160F-F8B7-4106-AC73-C01CD17DD695}"/>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3647316" y="4613734"/>
            <a:ext cx="2509537" cy="1914084"/>
          </a:xfrm>
          <a:prstGeom prst="rect">
            <a:avLst/>
          </a:prstGeom>
        </p:spPr>
      </p:pic>
      <p:pic>
        <p:nvPicPr>
          <p:cNvPr id="10" name="Picture 9">
            <a:extLst>
              <a:ext uri="{FF2B5EF4-FFF2-40B4-BE49-F238E27FC236}">
                <a16:creationId xmlns:a16="http://schemas.microsoft.com/office/drawing/2014/main" id="{97FE9BDC-DA35-4D5E-AF42-4ADC2F875798}"/>
              </a:ext>
            </a:extLst>
          </p:cNvPr>
          <p:cNvPicPr>
            <a:picLocks noChangeAspect="1"/>
          </p:cNvPicPr>
          <p:nvPr/>
        </p:nvPicPr>
        <p:blipFill rotWithShape="1">
          <a:blip r:embed="rId4"/>
          <a:srcRect t="3347" b="4649"/>
          <a:stretch/>
        </p:blipFill>
        <p:spPr>
          <a:xfrm>
            <a:off x="39770" y="4565575"/>
            <a:ext cx="3467588" cy="1927301"/>
          </a:xfrm>
          <a:prstGeom prst="rect">
            <a:avLst/>
          </a:prstGeom>
        </p:spPr>
      </p:pic>
      <p:sp>
        <p:nvSpPr>
          <p:cNvPr id="11" name="TextBox 10">
            <a:extLst>
              <a:ext uri="{FF2B5EF4-FFF2-40B4-BE49-F238E27FC236}">
                <a16:creationId xmlns:a16="http://schemas.microsoft.com/office/drawing/2014/main" id="{644AE9C9-0F30-420F-B346-E9B4EBB64B9A}"/>
              </a:ext>
            </a:extLst>
          </p:cNvPr>
          <p:cNvSpPr txBox="1"/>
          <p:nvPr/>
        </p:nvSpPr>
        <p:spPr>
          <a:xfrm>
            <a:off x="821317" y="3670578"/>
            <a:ext cx="5251887" cy="369332"/>
          </a:xfrm>
          <a:prstGeom prst="rect">
            <a:avLst/>
          </a:prstGeom>
          <a:noFill/>
        </p:spPr>
        <p:txBody>
          <a:bodyPr wrap="none" rtlCol="0">
            <a:spAutoFit/>
          </a:bodyPr>
          <a:lstStyle/>
          <a:p>
            <a:r>
              <a:rPr lang="en-US" u="sng" dirty="0"/>
              <a:t>Broadband self noise component prediction capability</a:t>
            </a:r>
          </a:p>
        </p:txBody>
      </p:sp>
      <p:cxnSp>
        <p:nvCxnSpPr>
          <p:cNvPr id="13" name="Straight Connector 12">
            <a:extLst>
              <a:ext uri="{FF2B5EF4-FFF2-40B4-BE49-F238E27FC236}">
                <a16:creationId xmlns:a16="http://schemas.microsoft.com/office/drawing/2014/main" id="{E20CAC3E-98E7-4CDA-A9C2-DDF7EC601257}"/>
              </a:ext>
            </a:extLst>
          </p:cNvPr>
          <p:cNvCxnSpPr/>
          <p:nvPr/>
        </p:nvCxnSpPr>
        <p:spPr>
          <a:xfrm>
            <a:off x="6649375" y="1447060"/>
            <a:ext cx="0" cy="5043713"/>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9D76845-225A-4F94-9175-4C6EFB781E4B}"/>
              </a:ext>
            </a:extLst>
          </p:cNvPr>
          <p:cNvCxnSpPr>
            <a:cxnSpLocks/>
          </p:cNvCxnSpPr>
          <p:nvPr/>
        </p:nvCxnSpPr>
        <p:spPr>
          <a:xfrm>
            <a:off x="342901" y="3613212"/>
            <a:ext cx="6306474"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7" name="Content Placeholder 2">
            <a:extLst>
              <a:ext uri="{FF2B5EF4-FFF2-40B4-BE49-F238E27FC236}">
                <a16:creationId xmlns:a16="http://schemas.microsoft.com/office/drawing/2014/main" id="{471F4D54-D3B6-4793-86C9-4CB5D972FDA7}"/>
              </a:ext>
            </a:extLst>
          </p:cNvPr>
          <p:cNvSpPr txBox="1">
            <a:spLocks/>
          </p:cNvSpPr>
          <p:nvPr/>
        </p:nvSpPr>
        <p:spPr>
          <a:xfrm>
            <a:off x="342901" y="1447800"/>
            <a:ext cx="11010900" cy="523875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0"/>
              </a:spcBef>
              <a:spcAft>
                <a:spcPts val="600"/>
              </a:spcAft>
              <a:buFont typeface="Arial" panose="020B0604020202020204" pitchFamily="34" charset="0"/>
              <a:buChar char="•"/>
              <a:defRPr sz="2800" kern="1200">
                <a:solidFill>
                  <a:schemeClr val="tx1">
                    <a:lumMod val="75000"/>
                    <a:lumOff val="25000"/>
                  </a:schemeClr>
                </a:solidFill>
                <a:latin typeface="Gill Sans MT" panose="020B0502020104020203" pitchFamily="34" charset="0"/>
                <a:ea typeface="+mn-ea"/>
                <a:cs typeface="+mn-cs"/>
              </a:defRPr>
            </a:lvl1pPr>
            <a:lvl2pPr marL="685800" indent="-228600" algn="l" defTabSz="914400" rtl="0" eaLnBrk="1" latinLnBrk="0" hangingPunct="1">
              <a:lnSpc>
                <a:spcPct val="120000"/>
              </a:lnSpc>
              <a:spcBef>
                <a:spcPts val="0"/>
              </a:spcBef>
              <a:spcAft>
                <a:spcPts val="600"/>
              </a:spcAft>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3000" indent="-228600" algn="l" defTabSz="914400" rtl="0" eaLnBrk="1" latinLnBrk="0" hangingPunct="1">
              <a:lnSpc>
                <a:spcPct val="120000"/>
              </a:lnSpc>
              <a:spcBef>
                <a:spcPts val="0"/>
              </a:spcBef>
              <a:spcAft>
                <a:spcPts val="600"/>
              </a:spcAft>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200" indent="-228600" algn="l" defTabSz="914400" rtl="0" eaLnBrk="1" latinLnBrk="0" hangingPunct="1">
              <a:lnSpc>
                <a:spcPct val="120000"/>
              </a:lnSpc>
              <a:spcBef>
                <a:spcPts val="0"/>
              </a:spcBef>
              <a:spcAft>
                <a:spcPts val="600"/>
              </a:spcAft>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400" indent="-228600" algn="l" defTabSz="914400" rtl="0" eaLnBrk="1" latinLnBrk="0" hangingPunct="1">
              <a:lnSpc>
                <a:spcPct val="120000"/>
              </a:lnSpc>
              <a:spcBef>
                <a:spcPts val="0"/>
              </a:spcBef>
              <a:spcAft>
                <a:spcPts val="600"/>
              </a:spcAft>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Ongoing tool development and distribution</a:t>
            </a:r>
          </a:p>
          <a:p>
            <a:pPr lvl="1"/>
            <a:r>
              <a:rPr lang="en-US" sz="2000" dirty="0"/>
              <a:t>ANOPP2 framework provides prediction platform </a:t>
            </a:r>
          </a:p>
          <a:p>
            <a:pPr lvl="1"/>
            <a:r>
              <a:rPr lang="en-US" sz="2000" dirty="0"/>
              <a:t>Component prediction and propagation capability</a:t>
            </a:r>
          </a:p>
          <a:p>
            <a:pPr lvl="1"/>
            <a:r>
              <a:rPr lang="en-US" sz="2000" dirty="0"/>
              <a:t>Tools for user interfaces and applications</a:t>
            </a:r>
          </a:p>
        </p:txBody>
      </p:sp>
      <p:sp>
        <p:nvSpPr>
          <p:cNvPr id="18" name="TextBox 17">
            <a:extLst>
              <a:ext uri="{FF2B5EF4-FFF2-40B4-BE49-F238E27FC236}">
                <a16:creationId xmlns:a16="http://schemas.microsoft.com/office/drawing/2014/main" id="{B11653B2-0207-4E44-84CA-7FF61E845D51}"/>
              </a:ext>
            </a:extLst>
          </p:cNvPr>
          <p:cNvSpPr txBox="1"/>
          <p:nvPr/>
        </p:nvSpPr>
        <p:spPr>
          <a:xfrm>
            <a:off x="507210" y="4058850"/>
            <a:ext cx="2233858" cy="646331"/>
          </a:xfrm>
          <a:prstGeom prst="rect">
            <a:avLst/>
          </a:prstGeom>
          <a:noFill/>
        </p:spPr>
        <p:txBody>
          <a:bodyPr wrap="square" rtlCol="0">
            <a:spAutoFit/>
          </a:bodyPr>
          <a:lstStyle/>
          <a:p>
            <a:pPr algn="ctr"/>
            <a:r>
              <a:rPr lang="en-US" dirty="0"/>
              <a:t>Single broadband noise element</a:t>
            </a:r>
          </a:p>
        </p:txBody>
      </p:sp>
      <p:sp>
        <p:nvSpPr>
          <p:cNvPr id="19" name="TextBox 18">
            <a:extLst>
              <a:ext uri="{FF2B5EF4-FFF2-40B4-BE49-F238E27FC236}">
                <a16:creationId xmlns:a16="http://schemas.microsoft.com/office/drawing/2014/main" id="{B463B3F0-860E-41F0-9755-DD07BCA94415}"/>
              </a:ext>
            </a:extLst>
          </p:cNvPr>
          <p:cNvSpPr txBox="1"/>
          <p:nvPr/>
        </p:nvSpPr>
        <p:spPr>
          <a:xfrm>
            <a:off x="3675361" y="4058850"/>
            <a:ext cx="2437893" cy="646331"/>
          </a:xfrm>
          <a:prstGeom prst="rect">
            <a:avLst/>
          </a:prstGeom>
          <a:noFill/>
        </p:spPr>
        <p:txBody>
          <a:bodyPr wrap="square" rtlCol="0">
            <a:spAutoFit/>
          </a:bodyPr>
          <a:lstStyle/>
          <a:p>
            <a:pPr algn="ctr"/>
            <a:r>
              <a:rPr lang="en-US" dirty="0"/>
              <a:t>Discretization of rotor into elements</a:t>
            </a:r>
          </a:p>
        </p:txBody>
      </p:sp>
      <p:pic>
        <p:nvPicPr>
          <p:cNvPr id="21" name="Picture 20">
            <a:extLst>
              <a:ext uri="{FF2B5EF4-FFF2-40B4-BE49-F238E27FC236}">
                <a16:creationId xmlns:a16="http://schemas.microsoft.com/office/drawing/2014/main" id="{8C4B9353-38DF-482D-A949-07EBDC201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1" t="11609" r="2748" b="6727"/>
          <a:stretch/>
        </p:blipFill>
        <p:spPr>
          <a:xfrm>
            <a:off x="7587847" y="2026664"/>
            <a:ext cx="3930263" cy="2059886"/>
          </a:xfrm>
          <a:prstGeom prst="rect">
            <a:avLst/>
          </a:prstGeom>
        </p:spPr>
      </p:pic>
    </p:spTree>
    <p:extLst>
      <p:ext uri="{BB962C8B-B14F-4D97-AF65-F5344CB8AC3E}">
        <p14:creationId xmlns:p14="http://schemas.microsoft.com/office/powerpoint/2010/main" val="1251892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35C8-FCD5-4392-A8DC-A18DFE82C133}"/>
              </a:ext>
            </a:extLst>
          </p:cNvPr>
          <p:cNvSpPr>
            <a:spLocks noGrp="1"/>
          </p:cNvSpPr>
          <p:nvPr>
            <p:ph type="title"/>
          </p:nvPr>
        </p:nvSpPr>
        <p:spPr/>
        <p:txBody>
          <a:bodyPr/>
          <a:lstStyle/>
          <a:p>
            <a:r>
              <a:rPr lang="en-US" dirty="0"/>
              <a:t>Reduced Order Models</a:t>
            </a:r>
          </a:p>
        </p:txBody>
      </p:sp>
      <p:sp>
        <p:nvSpPr>
          <p:cNvPr id="3" name="Content Placeholder 2">
            <a:extLst>
              <a:ext uri="{FF2B5EF4-FFF2-40B4-BE49-F238E27FC236}">
                <a16:creationId xmlns:a16="http://schemas.microsoft.com/office/drawing/2014/main" id="{1438394C-B4C7-445B-85D3-5090A1F3EF09}"/>
              </a:ext>
            </a:extLst>
          </p:cNvPr>
          <p:cNvSpPr>
            <a:spLocks noGrp="1"/>
          </p:cNvSpPr>
          <p:nvPr>
            <p:ph idx="10"/>
          </p:nvPr>
        </p:nvSpPr>
        <p:spPr>
          <a:xfrm>
            <a:off x="235488" y="1411116"/>
            <a:ext cx="6857770" cy="5238752"/>
          </a:xfrm>
        </p:spPr>
        <p:txBody>
          <a:bodyPr>
            <a:normAutofit/>
          </a:bodyPr>
          <a:lstStyle/>
          <a:p>
            <a:r>
              <a:rPr lang="en-US" sz="1800" dirty="0"/>
              <a:t>Computationally intensive predictions are prohibitive </a:t>
            </a:r>
          </a:p>
          <a:p>
            <a:pPr lvl="1"/>
            <a:r>
              <a:rPr lang="en-US" sz="1400" dirty="0"/>
              <a:t>Very prohibitive where several iterations are needed</a:t>
            </a:r>
          </a:p>
          <a:p>
            <a:r>
              <a:rPr lang="en-US" sz="1800" dirty="0"/>
              <a:t>Neural nets allow ‘training’ a system of neurons to interpolate within a complex database</a:t>
            </a:r>
          </a:p>
          <a:p>
            <a:pPr lvl="1"/>
            <a:r>
              <a:rPr lang="en-US" sz="1600" dirty="0"/>
              <a:t>Training data can be measurement or prediction</a:t>
            </a:r>
          </a:p>
          <a:p>
            <a:pPr lvl="1"/>
            <a:r>
              <a:rPr lang="en-US" sz="1600" dirty="0"/>
              <a:t>Predictions can be low or high order</a:t>
            </a:r>
          </a:p>
          <a:p>
            <a:r>
              <a:rPr lang="en-US" sz="1800" dirty="0"/>
              <a:t>ANOPP2’s Neural Network (ANNs) capability is under development</a:t>
            </a:r>
          </a:p>
          <a:p>
            <a:pPr lvl="1"/>
            <a:r>
              <a:rPr lang="en-US" sz="1600" dirty="0"/>
              <a:t>Training and applying neural networks</a:t>
            </a:r>
          </a:p>
          <a:p>
            <a:pPr lvl="1"/>
            <a:r>
              <a:rPr lang="en-US" sz="1600" dirty="0"/>
              <a:t>Coupled with array of prediction modules within ANOPP2</a:t>
            </a:r>
          </a:p>
          <a:p>
            <a:r>
              <a:rPr lang="en-US" sz="1800" dirty="0"/>
              <a:t>Applied ANOPP PAS to train model using tapered rotor</a:t>
            </a:r>
          </a:p>
          <a:p>
            <a:pPr lvl="1"/>
            <a:r>
              <a:rPr lang="en-US" sz="1400" dirty="0"/>
              <a:t>148 PAS computations were used to train neural network</a:t>
            </a:r>
          </a:p>
          <a:p>
            <a:pPr lvl="1"/>
            <a:r>
              <a:rPr lang="en-US" sz="1400" dirty="0"/>
              <a:t>Comparisons of neural network prediction to PAS computation show good agreement</a:t>
            </a:r>
          </a:p>
        </p:txBody>
      </p:sp>
      <p:sp>
        <p:nvSpPr>
          <p:cNvPr id="4" name="Slide Number Placeholder 3">
            <a:extLst>
              <a:ext uri="{FF2B5EF4-FFF2-40B4-BE49-F238E27FC236}">
                <a16:creationId xmlns:a16="http://schemas.microsoft.com/office/drawing/2014/main" id="{B196DBBB-7453-4F1F-B6F9-363F0878BCAA}"/>
              </a:ext>
            </a:extLst>
          </p:cNvPr>
          <p:cNvSpPr>
            <a:spLocks noGrp="1"/>
          </p:cNvSpPr>
          <p:nvPr>
            <p:ph type="sldNum" sz="quarter" idx="12"/>
          </p:nvPr>
        </p:nvSpPr>
        <p:spPr/>
        <p:txBody>
          <a:bodyPr/>
          <a:lstStyle/>
          <a:p>
            <a:r>
              <a:rPr lang="en-US"/>
              <a:t>Slide </a:t>
            </a:r>
            <a:fld id="{0AB40DA4-FA10-48ED-9ACF-0ECC4D460407}" type="slidenum">
              <a:rPr lang="en-US" smtClean="0"/>
              <a:pPr/>
              <a:t>5</a:t>
            </a:fld>
            <a:endParaRPr lang="en-US" dirty="0"/>
          </a:p>
        </p:txBody>
      </p:sp>
      <p:pic>
        <p:nvPicPr>
          <p:cNvPr id="5" name="Picture 4">
            <a:extLst>
              <a:ext uri="{FF2B5EF4-FFF2-40B4-BE49-F238E27FC236}">
                <a16:creationId xmlns:a16="http://schemas.microsoft.com/office/drawing/2014/main" id="{CF79AD94-FA0C-4D9B-912C-D29FEF79B7E9}"/>
              </a:ext>
            </a:extLst>
          </p:cNvPr>
          <p:cNvPicPr>
            <a:picLocks noChangeAspect="1"/>
          </p:cNvPicPr>
          <p:nvPr/>
        </p:nvPicPr>
        <p:blipFill>
          <a:blip r:embed="rId3"/>
          <a:stretch>
            <a:fillRect/>
          </a:stretch>
        </p:blipFill>
        <p:spPr>
          <a:xfrm>
            <a:off x="7784833" y="1047565"/>
            <a:ext cx="3652565" cy="2982927"/>
          </a:xfrm>
          <a:prstGeom prst="rect">
            <a:avLst/>
          </a:prstGeom>
        </p:spPr>
      </p:pic>
      <p:pic>
        <p:nvPicPr>
          <p:cNvPr id="6" name="Picture 5">
            <a:extLst>
              <a:ext uri="{FF2B5EF4-FFF2-40B4-BE49-F238E27FC236}">
                <a16:creationId xmlns:a16="http://schemas.microsoft.com/office/drawing/2014/main" id="{D973CCC4-CBB9-4AED-9282-5C01669AFACC}"/>
              </a:ext>
            </a:extLst>
          </p:cNvPr>
          <p:cNvPicPr>
            <a:picLocks noChangeAspect="1"/>
          </p:cNvPicPr>
          <p:nvPr/>
        </p:nvPicPr>
        <p:blipFill>
          <a:blip r:embed="rId4"/>
          <a:stretch>
            <a:fillRect/>
          </a:stretch>
        </p:blipFill>
        <p:spPr>
          <a:xfrm>
            <a:off x="6762695" y="4030492"/>
            <a:ext cx="5429305" cy="2639447"/>
          </a:xfrm>
          <a:prstGeom prst="rect">
            <a:avLst/>
          </a:prstGeom>
        </p:spPr>
      </p:pic>
    </p:spTree>
    <p:extLst>
      <p:ext uri="{BB962C8B-B14F-4D97-AF65-F5344CB8AC3E}">
        <p14:creationId xmlns:p14="http://schemas.microsoft.com/office/powerpoint/2010/main" val="846442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CF92-A12A-4141-8E51-1ADD37CF5705}"/>
              </a:ext>
            </a:extLst>
          </p:cNvPr>
          <p:cNvSpPr>
            <a:spLocks noGrp="1"/>
          </p:cNvSpPr>
          <p:nvPr>
            <p:ph type="title"/>
          </p:nvPr>
        </p:nvSpPr>
        <p:spPr>
          <a:xfrm>
            <a:off x="342901" y="37227"/>
            <a:ext cx="11010900" cy="1039933"/>
          </a:xfrm>
        </p:spPr>
        <p:txBody>
          <a:bodyPr/>
          <a:lstStyle/>
          <a:p>
            <a:r>
              <a:rPr lang="en-US" sz="3600" dirty="0"/>
              <a:t>NAF Auralization Developments</a:t>
            </a:r>
          </a:p>
        </p:txBody>
      </p:sp>
      <p:sp>
        <p:nvSpPr>
          <p:cNvPr id="3" name="Content Placeholder 2">
            <a:extLst>
              <a:ext uri="{FF2B5EF4-FFF2-40B4-BE49-F238E27FC236}">
                <a16:creationId xmlns:a16="http://schemas.microsoft.com/office/drawing/2014/main" id="{427FC56E-73EA-4A17-9BF3-3DC799D97E90}"/>
              </a:ext>
            </a:extLst>
          </p:cNvPr>
          <p:cNvSpPr>
            <a:spLocks noGrp="1"/>
          </p:cNvSpPr>
          <p:nvPr>
            <p:ph idx="10"/>
          </p:nvPr>
        </p:nvSpPr>
        <p:spPr>
          <a:xfrm>
            <a:off x="342901" y="1418556"/>
            <a:ext cx="6369107" cy="5238752"/>
          </a:xfrm>
        </p:spPr>
        <p:txBody>
          <a:bodyPr>
            <a:normAutofit/>
          </a:bodyPr>
          <a:lstStyle/>
          <a:p>
            <a:r>
              <a:rPr lang="en-US" sz="2400" dirty="0"/>
              <a:t>High fidelity loading and thickness (tonal) noise auralization for arbitrary vehicle maneuvers</a:t>
            </a:r>
          </a:p>
        </p:txBody>
      </p:sp>
      <p:sp>
        <p:nvSpPr>
          <p:cNvPr id="4" name="Slide Number Placeholder 3">
            <a:extLst>
              <a:ext uri="{FF2B5EF4-FFF2-40B4-BE49-F238E27FC236}">
                <a16:creationId xmlns:a16="http://schemas.microsoft.com/office/drawing/2014/main" id="{AAC937BE-CC44-483D-B532-DB94881EDF5A}"/>
              </a:ext>
            </a:extLst>
          </p:cNvPr>
          <p:cNvSpPr>
            <a:spLocks noGrp="1"/>
          </p:cNvSpPr>
          <p:nvPr>
            <p:ph type="sldNum" sz="quarter" idx="12"/>
          </p:nvPr>
        </p:nvSpPr>
        <p:spPr/>
        <p:txBody>
          <a:bodyPr/>
          <a:lstStyle/>
          <a:p>
            <a:r>
              <a:rPr lang="en-US"/>
              <a:t>Slide </a:t>
            </a:r>
            <a:fld id="{0AB40DA4-FA10-48ED-9ACF-0ECC4D460407}" type="slidenum">
              <a:rPr lang="en-US" smtClean="0"/>
              <a:pPr/>
              <a:t>6</a:t>
            </a:fld>
            <a:endParaRPr lang="en-US" dirty="0"/>
          </a:p>
        </p:txBody>
      </p:sp>
      <p:pic>
        <p:nvPicPr>
          <p:cNvPr id="6" name="Picture 5">
            <a:extLst>
              <a:ext uri="{FF2B5EF4-FFF2-40B4-BE49-F238E27FC236}">
                <a16:creationId xmlns:a16="http://schemas.microsoft.com/office/drawing/2014/main" id="{2FF0A97E-C1C5-4865-B074-CCB64BDB0F47}"/>
              </a:ext>
            </a:extLst>
          </p:cNvPr>
          <p:cNvPicPr>
            <a:picLocks noChangeAspect="1"/>
          </p:cNvPicPr>
          <p:nvPr/>
        </p:nvPicPr>
        <p:blipFill>
          <a:blip r:embed="rId2"/>
          <a:stretch>
            <a:fillRect/>
          </a:stretch>
        </p:blipFill>
        <p:spPr>
          <a:xfrm>
            <a:off x="817994" y="2377256"/>
            <a:ext cx="5765060" cy="3030401"/>
          </a:xfrm>
          <a:prstGeom prst="rect">
            <a:avLst/>
          </a:prstGeom>
        </p:spPr>
      </p:pic>
      <p:pic>
        <p:nvPicPr>
          <p:cNvPr id="7" name="Picture 6">
            <a:extLst>
              <a:ext uri="{FF2B5EF4-FFF2-40B4-BE49-F238E27FC236}">
                <a16:creationId xmlns:a16="http://schemas.microsoft.com/office/drawing/2014/main" id="{4462ADD5-4C1B-4AD9-BA96-BD9F082086D8}"/>
              </a:ext>
            </a:extLst>
          </p:cNvPr>
          <p:cNvPicPr>
            <a:picLocks noChangeAspect="1"/>
          </p:cNvPicPr>
          <p:nvPr/>
        </p:nvPicPr>
        <p:blipFill>
          <a:blip r:embed="rId3"/>
          <a:stretch>
            <a:fillRect/>
          </a:stretch>
        </p:blipFill>
        <p:spPr>
          <a:xfrm>
            <a:off x="154672" y="4924975"/>
            <a:ext cx="1915992" cy="1390937"/>
          </a:xfrm>
          <a:prstGeom prst="rect">
            <a:avLst/>
          </a:prstGeom>
        </p:spPr>
      </p:pic>
      <p:grpSp>
        <p:nvGrpSpPr>
          <p:cNvPr id="15" name="Group 14">
            <a:extLst>
              <a:ext uri="{FF2B5EF4-FFF2-40B4-BE49-F238E27FC236}">
                <a16:creationId xmlns:a16="http://schemas.microsoft.com/office/drawing/2014/main" id="{DBDF1062-39D3-4A46-A762-46C00AE5AF6A}"/>
              </a:ext>
            </a:extLst>
          </p:cNvPr>
          <p:cNvGrpSpPr/>
          <p:nvPr/>
        </p:nvGrpSpPr>
        <p:grpSpPr>
          <a:xfrm>
            <a:off x="2517413" y="4518107"/>
            <a:ext cx="2949882" cy="1974769"/>
            <a:chOff x="2070216" y="4812251"/>
            <a:chExt cx="2949882" cy="1974769"/>
          </a:xfrm>
        </p:grpSpPr>
        <p:pic>
          <p:nvPicPr>
            <p:cNvPr id="9" name="Picture 8">
              <a:extLst>
                <a:ext uri="{FF2B5EF4-FFF2-40B4-BE49-F238E27FC236}">
                  <a16:creationId xmlns:a16="http://schemas.microsoft.com/office/drawing/2014/main" id="{A0D38ACA-E605-4143-A41A-843E2D7C4F29}"/>
                </a:ext>
              </a:extLst>
            </p:cNvPr>
            <p:cNvPicPr>
              <a:picLocks noChangeAspect="1"/>
            </p:cNvPicPr>
            <p:nvPr/>
          </p:nvPicPr>
          <p:blipFill>
            <a:blip r:embed="rId4"/>
            <a:stretch>
              <a:fillRect/>
            </a:stretch>
          </p:blipFill>
          <p:spPr>
            <a:xfrm>
              <a:off x="2070216" y="5042591"/>
              <a:ext cx="2789850" cy="1744429"/>
            </a:xfrm>
            <a:prstGeom prst="rect">
              <a:avLst/>
            </a:prstGeom>
          </p:spPr>
        </p:pic>
        <p:sp>
          <p:nvSpPr>
            <p:cNvPr id="10" name="TextBox 9">
              <a:extLst>
                <a:ext uri="{FF2B5EF4-FFF2-40B4-BE49-F238E27FC236}">
                  <a16:creationId xmlns:a16="http://schemas.microsoft.com/office/drawing/2014/main" id="{5096ED47-DD4C-485A-BCEB-BB0856C59723}"/>
                </a:ext>
              </a:extLst>
            </p:cNvPr>
            <p:cNvSpPr txBox="1"/>
            <p:nvPr/>
          </p:nvSpPr>
          <p:spPr>
            <a:xfrm>
              <a:off x="2146998" y="4812251"/>
              <a:ext cx="2873100" cy="830997"/>
            </a:xfrm>
            <a:prstGeom prst="rect">
              <a:avLst/>
            </a:prstGeom>
            <a:noFill/>
          </p:spPr>
          <p:txBody>
            <a:bodyPr wrap="square" rtlCol="0">
              <a:spAutoFit/>
            </a:bodyPr>
            <a:lstStyle/>
            <a:p>
              <a:pPr algn="ctr">
                <a:buNone/>
              </a:pPr>
              <a:r>
                <a:rPr lang="en-US" sz="1600" b="1" dirty="0"/>
                <a:t>Simulated Bell 206B Pitch-Up Maneuver Tonal Noise at Ground Observer</a:t>
              </a:r>
            </a:p>
          </p:txBody>
        </p:sp>
      </p:grpSp>
      <p:cxnSp>
        <p:nvCxnSpPr>
          <p:cNvPr id="22" name="Straight Arrow Connector 21">
            <a:extLst>
              <a:ext uri="{FF2B5EF4-FFF2-40B4-BE49-F238E27FC236}">
                <a16:creationId xmlns:a16="http://schemas.microsoft.com/office/drawing/2014/main" id="{1696036D-F333-4C74-B7FE-0290A9B6CB1D}"/>
              </a:ext>
            </a:extLst>
          </p:cNvPr>
          <p:cNvCxnSpPr>
            <a:stCxn id="7" idx="3"/>
            <a:endCxn id="9" idx="1"/>
          </p:cNvCxnSpPr>
          <p:nvPr/>
        </p:nvCxnSpPr>
        <p:spPr>
          <a:xfrm>
            <a:off x="2070664" y="5620444"/>
            <a:ext cx="446749" cy="21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2B941B7-2B60-4B4C-8505-A0CB36593A0C}"/>
              </a:ext>
            </a:extLst>
          </p:cNvPr>
          <p:cNvSpPr txBox="1">
            <a:spLocks/>
          </p:cNvSpPr>
          <p:nvPr/>
        </p:nvSpPr>
        <p:spPr>
          <a:xfrm>
            <a:off x="7481775" y="1418556"/>
            <a:ext cx="4367324" cy="523875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0"/>
              </a:spcBef>
              <a:spcAft>
                <a:spcPts val="600"/>
              </a:spcAft>
              <a:buFont typeface="Arial" panose="020B0604020202020204" pitchFamily="34" charset="0"/>
              <a:buChar char="•"/>
              <a:defRPr sz="2800" kern="1200">
                <a:solidFill>
                  <a:schemeClr val="tx1">
                    <a:lumMod val="75000"/>
                    <a:lumOff val="25000"/>
                  </a:schemeClr>
                </a:solidFill>
                <a:latin typeface="Gill Sans MT" panose="020B0502020104020203" pitchFamily="34" charset="0"/>
                <a:ea typeface="+mn-ea"/>
                <a:cs typeface="+mn-cs"/>
              </a:defRPr>
            </a:lvl1pPr>
            <a:lvl2pPr marL="685800" indent="-228600" algn="l" defTabSz="914400" rtl="0" eaLnBrk="1" latinLnBrk="0" hangingPunct="1">
              <a:lnSpc>
                <a:spcPct val="120000"/>
              </a:lnSpc>
              <a:spcBef>
                <a:spcPts val="0"/>
              </a:spcBef>
              <a:spcAft>
                <a:spcPts val="600"/>
              </a:spcAft>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3000" indent="-228600" algn="l" defTabSz="914400" rtl="0" eaLnBrk="1" latinLnBrk="0" hangingPunct="1">
              <a:lnSpc>
                <a:spcPct val="120000"/>
              </a:lnSpc>
              <a:spcBef>
                <a:spcPts val="0"/>
              </a:spcBef>
              <a:spcAft>
                <a:spcPts val="600"/>
              </a:spcAft>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200" indent="-228600" algn="l" defTabSz="914400" rtl="0" eaLnBrk="1" latinLnBrk="0" hangingPunct="1">
              <a:lnSpc>
                <a:spcPct val="120000"/>
              </a:lnSpc>
              <a:spcBef>
                <a:spcPts val="0"/>
              </a:spcBef>
              <a:spcAft>
                <a:spcPts val="600"/>
              </a:spcAft>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400" indent="-228600" algn="l" defTabSz="914400" rtl="0" eaLnBrk="1" latinLnBrk="0" hangingPunct="1">
              <a:lnSpc>
                <a:spcPct val="120000"/>
              </a:lnSpc>
              <a:spcBef>
                <a:spcPts val="0"/>
              </a:spcBef>
              <a:spcAft>
                <a:spcPts val="600"/>
              </a:spcAft>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Modulated broadband synthesis for auralization with self noise</a:t>
            </a:r>
          </a:p>
        </p:txBody>
      </p:sp>
      <p:sp>
        <p:nvSpPr>
          <p:cNvPr id="26" name="TextBox 25">
            <a:extLst>
              <a:ext uri="{FF2B5EF4-FFF2-40B4-BE49-F238E27FC236}">
                <a16:creationId xmlns:a16="http://schemas.microsoft.com/office/drawing/2014/main" id="{E37DD58E-EDA9-4635-9DC5-05FE97A031AF}"/>
              </a:ext>
            </a:extLst>
          </p:cNvPr>
          <p:cNvSpPr txBox="1"/>
          <p:nvPr/>
        </p:nvSpPr>
        <p:spPr>
          <a:xfrm>
            <a:off x="5119693" y="2672615"/>
            <a:ext cx="2289291" cy="1200329"/>
          </a:xfrm>
          <a:prstGeom prst="rect">
            <a:avLst/>
          </a:prstGeom>
          <a:noFill/>
        </p:spPr>
        <p:txBody>
          <a:bodyPr wrap="square" rtlCol="0">
            <a:spAutoFit/>
          </a:bodyPr>
          <a:lstStyle/>
          <a:p>
            <a:r>
              <a:rPr lang="en-US" dirty="0"/>
              <a:t>F1A computation of sound pressures at each time step in simulated flyover</a:t>
            </a:r>
          </a:p>
        </p:txBody>
      </p:sp>
      <p:pic>
        <p:nvPicPr>
          <p:cNvPr id="30" name="Picture 29">
            <a:extLst>
              <a:ext uri="{FF2B5EF4-FFF2-40B4-BE49-F238E27FC236}">
                <a16:creationId xmlns:a16="http://schemas.microsoft.com/office/drawing/2014/main" id="{7720B8C0-FDE2-4AFB-AD4D-50A82758B9C1}"/>
              </a:ext>
            </a:extLst>
          </p:cNvPr>
          <p:cNvPicPr>
            <a:picLocks noChangeAspect="1"/>
          </p:cNvPicPr>
          <p:nvPr/>
        </p:nvPicPr>
        <p:blipFill rotWithShape="1">
          <a:blip r:embed="rId5"/>
          <a:srcRect l="2812" t="10576" r="56469" b="40148"/>
          <a:stretch/>
        </p:blipFill>
        <p:spPr>
          <a:xfrm>
            <a:off x="8052689" y="4384086"/>
            <a:ext cx="3984639" cy="2359348"/>
          </a:xfrm>
          <a:prstGeom prst="rect">
            <a:avLst/>
          </a:prstGeom>
        </p:spPr>
      </p:pic>
      <p:pic>
        <p:nvPicPr>
          <p:cNvPr id="31" name="Picture 30">
            <a:extLst>
              <a:ext uri="{FF2B5EF4-FFF2-40B4-BE49-F238E27FC236}">
                <a16:creationId xmlns:a16="http://schemas.microsoft.com/office/drawing/2014/main" id="{1B20CA29-7E86-4D9C-A1D0-C52E642F920B}"/>
              </a:ext>
            </a:extLst>
          </p:cNvPr>
          <p:cNvPicPr>
            <a:picLocks noChangeAspect="1"/>
          </p:cNvPicPr>
          <p:nvPr/>
        </p:nvPicPr>
        <p:blipFill>
          <a:blip r:embed="rId6"/>
          <a:stretch>
            <a:fillRect/>
          </a:stretch>
        </p:blipFill>
        <p:spPr>
          <a:xfrm rot="420000">
            <a:off x="7485488" y="2454022"/>
            <a:ext cx="3498610" cy="1229831"/>
          </a:xfrm>
          <a:prstGeom prst="rect">
            <a:avLst/>
          </a:prstGeom>
        </p:spPr>
      </p:pic>
      <p:cxnSp>
        <p:nvCxnSpPr>
          <p:cNvPr id="33" name="Straight Arrow Connector 32">
            <a:extLst>
              <a:ext uri="{FF2B5EF4-FFF2-40B4-BE49-F238E27FC236}">
                <a16:creationId xmlns:a16="http://schemas.microsoft.com/office/drawing/2014/main" id="{2426EB83-2ED8-4E0A-B7D5-0205205259F5}"/>
              </a:ext>
            </a:extLst>
          </p:cNvPr>
          <p:cNvCxnSpPr>
            <a:cxnSpLocks/>
          </p:cNvCxnSpPr>
          <p:nvPr/>
        </p:nvCxnSpPr>
        <p:spPr>
          <a:xfrm>
            <a:off x="10374923" y="3272779"/>
            <a:ext cx="140677" cy="111130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42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7E00-9B5A-468F-AF0A-8CB84219CAA9}"/>
              </a:ext>
            </a:extLst>
          </p:cNvPr>
          <p:cNvSpPr>
            <a:spLocks noGrp="1"/>
          </p:cNvSpPr>
          <p:nvPr>
            <p:ph type="title"/>
          </p:nvPr>
        </p:nvSpPr>
        <p:spPr/>
        <p:txBody>
          <a:bodyPr/>
          <a:lstStyle/>
          <a:p>
            <a:r>
              <a:rPr lang="en-US" dirty="0"/>
              <a:t>UAM Community Noise Assessment Using the FAA Aviation Environmental Design Tool</a:t>
            </a:r>
          </a:p>
        </p:txBody>
      </p:sp>
      <p:sp>
        <p:nvSpPr>
          <p:cNvPr id="4" name="Slide Number Placeholder 3">
            <a:extLst>
              <a:ext uri="{FF2B5EF4-FFF2-40B4-BE49-F238E27FC236}">
                <a16:creationId xmlns:a16="http://schemas.microsoft.com/office/drawing/2014/main" id="{2C23F654-E22D-414D-8722-65DD92F217CE}"/>
              </a:ext>
            </a:extLst>
          </p:cNvPr>
          <p:cNvSpPr>
            <a:spLocks noGrp="1"/>
          </p:cNvSpPr>
          <p:nvPr>
            <p:ph type="sldNum" sz="quarter" idx="12"/>
          </p:nvPr>
        </p:nvSpPr>
        <p:spPr/>
        <p:txBody>
          <a:bodyPr/>
          <a:lstStyle/>
          <a:p>
            <a:r>
              <a:rPr lang="en-US"/>
              <a:t>Slide </a:t>
            </a:r>
            <a:fld id="{0AB40DA4-FA10-48ED-9ACF-0ECC4D460407}" type="slidenum">
              <a:rPr lang="en-US" smtClean="0"/>
              <a:pPr/>
              <a:t>7</a:t>
            </a:fld>
            <a:endParaRPr lang="en-US" dirty="0"/>
          </a:p>
        </p:txBody>
      </p:sp>
      <p:sp>
        <p:nvSpPr>
          <p:cNvPr id="8" name="TextBox 7">
            <a:extLst>
              <a:ext uri="{FF2B5EF4-FFF2-40B4-BE49-F238E27FC236}">
                <a16:creationId xmlns:a16="http://schemas.microsoft.com/office/drawing/2014/main" id="{249F841E-D335-4DC1-B59C-8E121215D7B2}"/>
              </a:ext>
            </a:extLst>
          </p:cNvPr>
          <p:cNvSpPr txBox="1"/>
          <p:nvPr/>
        </p:nvSpPr>
        <p:spPr>
          <a:xfrm>
            <a:off x="666705" y="1543776"/>
            <a:ext cx="2416046" cy="369332"/>
          </a:xfrm>
          <a:prstGeom prst="rect">
            <a:avLst/>
          </a:prstGeom>
          <a:noFill/>
        </p:spPr>
        <p:txBody>
          <a:bodyPr wrap="none" rtlCol="0">
            <a:spAutoFit/>
          </a:bodyPr>
          <a:lstStyle/>
          <a:p>
            <a:r>
              <a:rPr lang="en-US" dirty="0"/>
              <a:t>Source Noise Prediction</a:t>
            </a:r>
          </a:p>
        </p:txBody>
      </p:sp>
      <p:grpSp>
        <p:nvGrpSpPr>
          <p:cNvPr id="20" name="Group 19"/>
          <p:cNvGrpSpPr>
            <a:grpSpLocks noChangeAspect="1"/>
          </p:cNvGrpSpPr>
          <p:nvPr/>
        </p:nvGrpSpPr>
        <p:grpSpPr>
          <a:xfrm>
            <a:off x="771935" y="1953424"/>
            <a:ext cx="2205586" cy="1846443"/>
            <a:chOff x="5837744" y="1675512"/>
            <a:chExt cx="2625700" cy="2198147"/>
          </a:xfrm>
        </p:grpSpPr>
        <p:grpSp>
          <p:nvGrpSpPr>
            <p:cNvPr id="21" name="Group 20">
              <a:extLst>
                <a:ext uri="{FF2B5EF4-FFF2-40B4-BE49-F238E27FC236}">
                  <a16:creationId xmlns:a16="http://schemas.microsoft.com/office/drawing/2014/main" id="{353CF50E-3E5C-4908-8A46-C531FAA21EF6}"/>
                </a:ext>
              </a:extLst>
            </p:cNvPr>
            <p:cNvGrpSpPr/>
            <p:nvPr/>
          </p:nvGrpSpPr>
          <p:grpSpPr>
            <a:xfrm>
              <a:off x="5837744" y="1675512"/>
              <a:ext cx="2625700" cy="2198147"/>
              <a:chOff x="5837744" y="1675512"/>
              <a:chExt cx="2625700" cy="2198147"/>
            </a:xfrm>
          </p:grpSpPr>
          <p:grpSp>
            <p:nvGrpSpPr>
              <p:cNvPr id="23" name="Group 22">
                <a:extLst>
                  <a:ext uri="{FF2B5EF4-FFF2-40B4-BE49-F238E27FC236}">
                    <a16:creationId xmlns:a16="http://schemas.microsoft.com/office/drawing/2014/main" id="{D2530982-1154-4E96-839B-6B8B3600735E}"/>
                  </a:ext>
                </a:extLst>
              </p:cNvPr>
              <p:cNvGrpSpPr/>
              <p:nvPr/>
            </p:nvGrpSpPr>
            <p:grpSpPr>
              <a:xfrm>
                <a:off x="5837744" y="1675512"/>
                <a:ext cx="2506791" cy="2198147"/>
                <a:chOff x="5797104" y="1512952"/>
                <a:chExt cx="2506791" cy="2198147"/>
              </a:xfrm>
            </p:grpSpPr>
            <p:pic>
              <p:nvPicPr>
                <p:cNvPr id="25" name="Picture 24">
                  <a:extLst>
                    <a:ext uri="{FF2B5EF4-FFF2-40B4-BE49-F238E27FC236}">
                      <a16:creationId xmlns:a16="http://schemas.microsoft.com/office/drawing/2014/main" id="{899555CF-B1A9-4607-9368-8B8A984E2B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73" t="8148" r="20112" b="8029"/>
                <a:stretch/>
              </p:blipFill>
              <p:spPr>
                <a:xfrm>
                  <a:off x="6208138" y="1608942"/>
                  <a:ext cx="2095757" cy="2102157"/>
                </a:xfrm>
                <a:prstGeom prst="rect">
                  <a:avLst/>
                </a:prstGeom>
              </p:spPr>
            </p:pic>
            <p:pic>
              <p:nvPicPr>
                <p:cNvPr id="26" name="Picture 25">
                  <a:extLst>
                    <a:ext uri="{FF2B5EF4-FFF2-40B4-BE49-F238E27FC236}">
                      <a16:creationId xmlns:a16="http://schemas.microsoft.com/office/drawing/2014/main" id="{2691E8C5-F37D-43A2-8ABE-A2A431D95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159" t="39187" r="11460" b="11691"/>
                <a:stretch/>
              </p:blipFill>
              <p:spPr>
                <a:xfrm>
                  <a:off x="6003725" y="1728395"/>
                  <a:ext cx="186834" cy="1863249"/>
                </a:xfrm>
                <a:prstGeom prst="rect">
                  <a:avLst/>
                </a:prstGeom>
              </p:spPr>
            </p:pic>
            <p:sp>
              <p:nvSpPr>
                <p:cNvPr id="27" name="TextBox 26">
                  <a:extLst>
                    <a:ext uri="{FF2B5EF4-FFF2-40B4-BE49-F238E27FC236}">
                      <a16:creationId xmlns:a16="http://schemas.microsoft.com/office/drawing/2014/main" id="{946E7B21-6C80-4C76-B201-D95FB1784DB9}"/>
                    </a:ext>
                  </a:extLst>
                </p:cNvPr>
                <p:cNvSpPr txBox="1"/>
                <p:nvPr/>
              </p:nvSpPr>
              <p:spPr>
                <a:xfrm>
                  <a:off x="5797104" y="1512952"/>
                  <a:ext cx="908742" cy="25648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SPL [dB]</a:t>
                  </a:r>
                </a:p>
              </p:txBody>
            </p:sp>
          </p:grpSp>
          <p:sp>
            <p:nvSpPr>
              <p:cNvPr id="24" name="Rectangle 23">
                <a:extLst>
                  <a:ext uri="{FF2B5EF4-FFF2-40B4-BE49-F238E27FC236}">
                    <a16:creationId xmlns:a16="http://schemas.microsoft.com/office/drawing/2014/main" id="{60D7BBA0-0814-4BF2-AA0B-9669951FDC39}"/>
                  </a:ext>
                </a:extLst>
              </p:cNvPr>
              <p:cNvSpPr/>
              <p:nvPr/>
            </p:nvSpPr>
            <p:spPr>
              <a:xfrm>
                <a:off x="8231434" y="1738363"/>
                <a:ext cx="232010" cy="262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Picture 21">
              <a:extLst>
                <a:ext uri="{FF2B5EF4-FFF2-40B4-BE49-F238E27FC236}">
                  <a16:creationId xmlns:a16="http://schemas.microsoft.com/office/drawing/2014/main" id="{93EA41F6-07FB-4EF6-87E4-B6E0AB8C78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38" t="12632" r="29129" b="14887"/>
            <a:stretch/>
          </p:blipFill>
          <p:spPr>
            <a:xfrm>
              <a:off x="6746486" y="2263060"/>
              <a:ext cx="1073928" cy="1082169"/>
            </a:xfrm>
            <a:prstGeom prst="rect">
              <a:avLst/>
            </a:prstGeom>
          </p:spPr>
        </p:pic>
      </p:grpSp>
      <p:sp>
        <p:nvSpPr>
          <p:cNvPr id="28" name="TextBox 27">
            <a:extLst>
              <a:ext uri="{FF2B5EF4-FFF2-40B4-BE49-F238E27FC236}">
                <a16:creationId xmlns:a16="http://schemas.microsoft.com/office/drawing/2014/main" id="{249F841E-D335-4DC1-B59C-8E121215D7B2}"/>
              </a:ext>
            </a:extLst>
          </p:cNvPr>
          <p:cNvSpPr txBox="1"/>
          <p:nvPr/>
        </p:nvSpPr>
        <p:spPr>
          <a:xfrm>
            <a:off x="3776276" y="3001460"/>
            <a:ext cx="2804294" cy="523220"/>
          </a:xfrm>
          <a:prstGeom prst="rect">
            <a:avLst/>
          </a:prstGeom>
          <a:noFill/>
        </p:spPr>
        <p:txBody>
          <a:bodyPr wrap="none" rtlCol="0">
            <a:spAutoFit/>
          </a:bodyPr>
          <a:lstStyle/>
          <a:p>
            <a:r>
              <a:rPr lang="en-US" sz="1400" dirty="0"/>
              <a:t>Gen 1: Loading &amp; Thickness Noise</a:t>
            </a:r>
          </a:p>
          <a:p>
            <a:r>
              <a:rPr lang="en-US" sz="1400" dirty="0"/>
              <a:t>Gen 2: Gen 1 + Broadband </a:t>
            </a:r>
            <a:r>
              <a:rPr lang="en-US" sz="1400" dirty="0" err="1"/>
              <a:t>Selfnoise</a:t>
            </a:r>
            <a:endParaRPr lang="en-US" sz="1400" dirty="0"/>
          </a:p>
        </p:txBody>
      </p:sp>
      <p:pic>
        <p:nvPicPr>
          <p:cNvPr id="29" name="Picture 28"/>
          <p:cNvPicPr>
            <a:picLocks noChangeAspect="1"/>
          </p:cNvPicPr>
          <p:nvPr/>
        </p:nvPicPr>
        <p:blipFill rotWithShape="1">
          <a:blip r:embed="rId5"/>
          <a:srcRect l="2299" t="7168" r="1916" b="9265"/>
          <a:stretch/>
        </p:blipFill>
        <p:spPr>
          <a:xfrm>
            <a:off x="6887002" y="1824252"/>
            <a:ext cx="4572000" cy="2185416"/>
          </a:xfrm>
          <a:prstGeom prst="rect">
            <a:avLst/>
          </a:prstGeom>
        </p:spPr>
      </p:pic>
      <p:sp>
        <p:nvSpPr>
          <p:cNvPr id="12" name="Right Arrow 11"/>
          <p:cNvSpPr/>
          <p:nvPr/>
        </p:nvSpPr>
        <p:spPr>
          <a:xfrm>
            <a:off x="3879539" y="2616739"/>
            <a:ext cx="2597769" cy="321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49F841E-D335-4DC1-B59C-8E121215D7B2}"/>
              </a:ext>
            </a:extLst>
          </p:cNvPr>
          <p:cNvSpPr txBox="1"/>
          <p:nvPr/>
        </p:nvSpPr>
        <p:spPr>
          <a:xfrm>
            <a:off x="3704911" y="2006219"/>
            <a:ext cx="2947025" cy="646331"/>
          </a:xfrm>
          <a:prstGeom prst="rect">
            <a:avLst/>
          </a:prstGeom>
          <a:noFill/>
        </p:spPr>
        <p:txBody>
          <a:bodyPr wrap="none" rtlCol="0">
            <a:spAutoFit/>
          </a:bodyPr>
          <a:lstStyle/>
          <a:p>
            <a:pPr algn="ctr"/>
            <a:r>
              <a:rPr lang="en-US" dirty="0"/>
              <a:t>NPD Database Generation</a:t>
            </a:r>
            <a:br>
              <a:rPr lang="en-US" dirty="0"/>
            </a:br>
            <a:r>
              <a:rPr lang="en-US" dirty="0"/>
              <a:t>for Quadrotor and </a:t>
            </a:r>
            <a:r>
              <a:rPr lang="en-US" dirty="0" err="1"/>
              <a:t>Lift+Cruise</a:t>
            </a:r>
            <a:endParaRPr lang="en-US" dirty="0"/>
          </a:p>
        </p:txBody>
      </p:sp>
      <p:sp>
        <p:nvSpPr>
          <p:cNvPr id="31" name="TextBox 30">
            <a:extLst>
              <a:ext uri="{FF2B5EF4-FFF2-40B4-BE49-F238E27FC236}">
                <a16:creationId xmlns:a16="http://schemas.microsoft.com/office/drawing/2014/main" id="{249F841E-D335-4DC1-B59C-8E121215D7B2}"/>
              </a:ext>
            </a:extLst>
          </p:cNvPr>
          <p:cNvSpPr txBox="1"/>
          <p:nvPr/>
        </p:nvSpPr>
        <p:spPr>
          <a:xfrm>
            <a:off x="7874767" y="1546271"/>
            <a:ext cx="2932469" cy="369332"/>
          </a:xfrm>
          <a:prstGeom prst="rect">
            <a:avLst/>
          </a:prstGeom>
          <a:noFill/>
        </p:spPr>
        <p:txBody>
          <a:bodyPr wrap="none" rtlCol="0">
            <a:spAutoFit/>
          </a:bodyPr>
          <a:lstStyle/>
          <a:p>
            <a:pPr algn="ctr"/>
            <a:r>
              <a:rPr lang="en-US" dirty="0"/>
              <a:t>Gen 2 SEL Data for Quadrotor</a:t>
            </a:r>
          </a:p>
        </p:txBody>
      </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4204" t="4655" r="4972" b="4839"/>
          <a:stretch/>
        </p:blipFill>
        <p:spPr>
          <a:xfrm>
            <a:off x="342901" y="3948700"/>
            <a:ext cx="3063655" cy="2395343"/>
          </a:xfrm>
          <a:prstGeom prst="rect">
            <a:avLst/>
          </a:prstGeom>
        </p:spPr>
      </p:pic>
      <p:sp>
        <p:nvSpPr>
          <p:cNvPr id="33" name="TextBox 32">
            <a:extLst>
              <a:ext uri="{FF2B5EF4-FFF2-40B4-BE49-F238E27FC236}">
                <a16:creationId xmlns:a16="http://schemas.microsoft.com/office/drawing/2014/main" id="{249F841E-D335-4DC1-B59C-8E121215D7B2}"/>
              </a:ext>
            </a:extLst>
          </p:cNvPr>
          <p:cNvSpPr txBox="1"/>
          <p:nvPr/>
        </p:nvSpPr>
        <p:spPr>
          <a:xfrm>
            <a:off x="4134518" y="4157045"/>
            <a:ext cx="2087811" cy="646331"/>
          </a:xfrm>
          <a:prstGeom prst="rect">
            <a:avLst/>
          </a:prstGeom>
          <a:noFill/>
        </p:spPr>
        <p:txBody>
          <a:bodyPr wrap="square" rtlCol="0">
            <a:spAutoFit/>
          </a:bodyPr>
          <a:lstStyle/>
          <a:p>
            <a:pPr algn="ctr"/>
            <a:r>
              <a:rPr lang="en-US" dirty="0"/>
              <a:t>Gen 1 Assessment of ATM-X Routes</a:t>
            </a:r>
          </a:p>
        </p:txBody>
      </p:sp>
      <p:sp>
        <p:nvSpPr>
          <p:cNvPr id="34" name="Right Arrow 33"/>
          <p:cNvSpPr/>
          <p:nvPr/>
        </p:nvSpPr>
        <p:spPr>
          <a:xfrm rot="10800000">
            <a:off x="3879539" y="4883357"/>
            <a:ext cx="2597769" cy="321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5400000">
            <a:off x="8411579" y="4051334"/>
            <a:ext cx="389579" cy="321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49F841E-D335-4DC1-B59C-8E121215D7B2}"/>
              </a:ext>
            </a:extLst>
          </p:cNvPr>
          <p:cNvSpPr txBox="1"/>
          <p:nvPr/>
        </p:nvSpPr>
        <p:spPr>
          <a:xfrm>
            <a:off x="9771920" y="4628151"/>
            <a:ext cx="2070632" cy="1200329"/>
          </a:xfrm>
          <a:prstGeom prst="rect">
            <a:avLst/>
          </a:prstGeom>
          <a:noFill/>
        </p:spPr>
        <p:txBody>
          <a:bodyPr wrap="square" rtlCol="0">
            <a:spAutoFit/>
          </a:bodyPr>
          <a:lstStyle/>
          <a:p>
            <a:pPr algn="ctr"/>
            <a:r>
              <a:rPr lang="en-US" dirty="0"/>
              <a:t>Construction of AEDT Study</a:t>
            </a:r>
            <a:br>
              <a:rPr lang="en-US" dirty="0"/>
            </a:br>
            <a:r>
              <a:rPr lang="en-US" dirty="0"/>
              <a:t>Using Fixed-Point Flight Profiles</a:t>
            </a:r>
          </a:p>
        </p:txBody>
      </p:sp>
      <p:pic>
        <p:nvPicPr>
          <p:cNvPr id="37" name="Picture 36"/>
          <p:cNvPicPr>
            <a:picLocks noChangeAspect="1"/>
          </p:cNvPicPr>
          <p:nvPr/>
        </p:nvPicPr>
        <p:blipFill>
          <a:blip r:embed="rId7"/>
          <a:stretch>
            <a:fillRect/>
          </a:stretch>
        </p:blipFill>
        <p:spPr>
          <a:xfrm>
            <a:off x="7612286" y="4414013"/>
            <a:ext cx="2159634" cy="1819692"/>
          </a:xfrm>
          <a:prstGeom prst="rect">
            <a:avLst/>
          </a:prstGeom>
        </p:spPr>
      </p:pic>
      <p:sp>
        <p:nvSpPr>
          <p:cNvPr id="38" name="TextBox 37">
            <a:extLst>
              <a:ext uri="{FF2B5EF4-FFF2-40B4-BE49-F238E27FC236}">
                <a16:creationId xmlns:a16="http://schemas.microsoft.com/office/drawing/2014/main" id="{249F841E-D335-4DC1-B59C-8E121215D7B2}"/>
              </a:ext>
            </a:extLst>
          </p:cNvPr>
          <p:cNvSpPr txBox="1"/>
          <p:nvPr/>
        </p:nvSpPr>
        <p:spPr>
          <a:xfrm>
            <a:off x="3776180" y="5323859"/>
            <a:ext cx="2804486" cy="307777"/>
          </a:xfrm>
          <a:prstGeom prst="rect">
            <a:avLst/>
          </a:prstGeom>
          <a:noFill/>
        </p:spPr>
        <p:txBody>
          <a:bodyPr wrap="none" rtlCol="0">
            <a:spAutoFit/>
          </a:bodyPr>
          <a:lstStyle/>
          <a:p>
            <a:r>
              <a:rPr lang="en-US" sz="1400" dirty="0"/>
              <a:t>600 Operations/Route of Quadrotor</a:t>
            </a:r>
          </a:p>
        </p:txBody>
      </p:sp>
    </p:spTree>
    <p:extLst>
      <p:ext uri="{BB962C8B-B14F-4D97-AF65-F5344CB8AC3E}">
        <p14:creationId xmlns:p14="http://schemas.microsoft.com/office/powerpoint/2010/main" val="3564745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1FA5-C5C9-4002-95A4-41B7CBB42A5F}"/>
              </a:ext>
            </a:extLst>
          </p:cNvPr>
          <p:cNvSpPr>
            <a:spLocks noGrp="1"/>
          </p:cNvSpPr>
          <p:nvPr>
            <p:ph type="title"/>
          </p:nvPr>
        </p:nvSpPr>
        <p:spPr/>
        <p:txBody>
          <a:bodyPr/>
          <a:lstStyle/>
          <a:p>
            <a:r>
              <a:rPr lang="en-US" dirty="0"/>
              <a:t>Workshop Dataset</a:t>
            </a:r>
          </a:p>
        </p:txBody>
      </p:sp>
      <p:sp>
        <p:nvSpPr>
          <p:cNvPr id="3" name="Content Placeholder 2">
            <a:extLst>
              <a:ext uri="{FF2B5EF4-FFF2-40B4-BE49-F238E27FC236}">
                <a16:creationId xmlns:a16="http://schemas.microsoft.com/office/drawing/2014/main" id="{8ED17309-FDE5-4797-9F18-96D6114FB4C4}"/>
              </a:ext>
            </a:extLst>
          </p:cNvPr>
          <p:cNvSpPr>
            <a:spLocks noGrp="1"/>
          </p:cNvSpPr>
          <p:nvPr>
            <p:ph idx="10"/>
          </p:nvPr>
        </p:nvSpPr>
        <p:spPr/>
        <p:txBody>
          <a:bodyPr/>
          <a:lstStyle/>
          <a:p>
            <a:r>
              <a:rPr lang="en-US" dirty="0"/>
              <a:t>Government, industry, and academia all have their tools</a:t>
            </a:r>
          </a:p>
          <a:p>
            <a:pPr lvl="1"/>
            <a:r>
              <a:rPr lang="en-US" dirty="0"/>
              <a:t>Lack consistent set of validation data</a:t>
            </a:r>
          </a:p>
          <a:p>
            <a:r>
              <a:rPr lang="en-US" dirty="0"/>
              <a:t>Dissemination challenges (including blade geometries) </a:t>
            </a:r>
          </a:p>
          <a:p>
            <a:pPr lvl="1"/>
            <a:r>
              <a:rPr lang="en-US" dirty="0"/>
              <a:t>Previously NASA used commercial blades because:</a:t>
            </a:r>
          </a:p>
          <a:p>
            <a:pPr lvl="2"/>
            <a:r>
              <a:rPr lang="en-US" dirty="0"/>
              <a:t>They were cost effective</a:t>
            </a:r>
          </a:p>
          <a:p>
            <a:pPr lvl="2"/>
            <a:r>
              <a:rPr lang="en-US" dirty="0"/>
              <a:t>They could be acquired quickly</a:t>
            </a:r>
          </a:p>
          <a:p>
            <a:pPr lvl="2"/>
            <a:r>
              <a:rPr lang="en-US" dirty="0"/>
              <a:t>They did not require design efforts</a:t>
            </a:r>
          </a:p>
          <a:p>
            <a:pPr lvl="1"/>
            <a:r>
              <a:rPr lang="en-US" dirty="0"/>
              <a:t>NASA promised efforts to create sharable database of nominal rotor design</a:t>
            </a:r>
          </a:p>
          <a:p>
            <a:pPr lvl="2"/>
            <a:r>
              <a:rPr lang="en-US" dirty="0"/>
              <a:t>Easy to define rotor properties</a:t>
            </a:r>
          </a:p>
          <a:p>
            <a:pPr lvl="2"/>
            <a:r>
              <a:rPr lang="en-US" dirty="0"/>
              <a:t>NASA fabricated several sets of blades with different materials</a:t>
            </a:r>
          </a:p>
        </p:txBody>
      </p:sp>
      <p:sp>
        <p:nvSpPr>
          <p:cNvPr id="4" name="Slide Number Placeholder 3">
            <a:extLst>
              <a:ext uri="{FF2B5EF4-FFF2-40B4-BE49-F238E27FC236}">
                <a16:creationId xmlns:a16="http://schemas.microsoft.com/office/drawing/2014/main" id="{7CE738D8-FCAD-4C2F-8DB0-FADAD63406CC}"/>
              </a:ext>
            </a:extLst>
          </p:cNvPr>
          <p:cNvSpPr>
            <a:spLocks noGrp="1"/>
          </p:cNvSpPr>
          <p:nvPr>
            <p:ph type="sldNum" sz="quarter" idx="12"/>
          </p:nvPr>
        </p:nvSpPr>
        <p:spPr/>
        <p:txBody>
          <a:bodyPr/>
          <a:lstStyle/>
          <a:p>
            <a:r>
              <a:rPr lang="en-US"/>
              <a:t>Slide </a:t>
            </a:r>
            <a:fld id="{0AB40DA4-FA10-48ED-9ACF-0ECC4D460407}" type="slidenum">
              <a:rPr lang="en-US" smtClean="0"/>
              <a:pPr/>
              <a:t>8</a:t>
            </a:fld>
            <a:endParaRPr lang="en-US" dirty="0"/>
          </a:p>
        </p:txBody>
      </p:sp>
    </p:spTree>
    <p:extLst>
      <p:ext uri="{BB962C8B-B14F-4D97-AF65-F5344CB8AC3E}">
        <p14:creationId xmlns:p14="http://schemas.microsoft.com/office/powerpoint/2010/main" val="382132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77CB-9E8C-4DC4-A35C-159743F48A06}"/>
              </a:ext>
            </a:extLst>
          </p:cNvPr>
          <p:cNvSpPr>
            <a:spLocks noGrp="1"/>
          </p:cNvSpPr>
          <p:nvPr>
            <p:ph type="title"/>
          </p:nvPr>
        </p:nvSpPr>
        <p:spPr/>
        <p:txBody>
          <a:bodyPr/>
          <a:lstStyle/>
          <a:p>
            <a:r>
              <a:rPr lang="en-US" dirty="0"/>
              <a:t>Ideally Twisted Rotor (ITR) Geometry</a:t>
            </a:r>
          </a:p>
        </p:txBody>
      </p:sp>
      <p:sp>
        <p:nvSpPr>
          <p:cNvPr id="3" name="Content Placeholder 2">
            <a:extLst>
              <a:ext uri="{FF2B5EF4-FFF2-40B4-BE49-F238E27FC236}">
                <a16:creationId xmlns:a16="http://schemas.microsoft.com/office/drawing/2014/main" id="{550289AD-5E31-489A-8137-C7765D1A5D1C}"/>
              </a:ext>
            </a:extLst>
          </p:cNvPr>
          <p:cNvSpPr>
            <a:spLocks noGrp="1"/>
          </p:cNvSpPr>
          <p:nvPr>
            <p:ph idx="10"/>
          </p:nvPr>
        </p:nvSpPr>
        <p:spPr/>
        <p:txBody>
          <a:bodyPr>
            <a:normAutofit/>
          </a:bodyPr>
          <a:lstStyle/>
          <a:p>
            <a:pPr lvl="1"/>
            <a:r>
              <a:rPr lang="en-US" sz="1800" dirty="0"/>
              <a:t>Ideally, radially constant induced inflow to minimize induced power.</a:t>
            </a:r>
          </a:p>
          <a:p>
            <a:pPr lvl="1"/>
            <a:r>
              <a:rPr lang="en-US" sz="1800" dirty="0"/>
              <a:t>From blade element momentum theory (BEMT) in hover: </a:t>
            </a:r>
          </a:p>
        </p:txBody>
      </p:sp>
      <p:sp>
        <p:nvSpPr>
          <p:cNvPr id="4" name="Slide Number Placeholder 3">
            <a:extLst>
              <a:ext uri="{FF2B5EF4-FFF2-40B4-BE49-F238E27FC236}">
                <a16:creationId xmlns:a16="http://schemas.microsoft.com/office/drawing/2014/main" id="{DC9E23A8-6BEC-4172-B012-748D7E4E7548}"/>
              </a:ext>
            </a:extLst>
          </p:cNvPr>
          <p:cNvSpPr>
            <a:spLocks noGrp="1"/>
          </p:cNvSpPr>
          <p:nvPr>
            <p:ph type="sldNum" sz="quarter" idx="12"/>
          </p:nvPr>
        </p:nvSpPr>
        <p:spPr/>
        <p:txBody>
          <a:bodyPr/>
          <a:lstStyle/>
          <a:p>
            <a:r>
              <a:rPr lang="en-US" dirty="0"/>
              <a:t>Slide </a:t>
            </a:r>
            <a:fld id="{0AB40DA4-FA10-48ED-9ACF-0ECC4D460407}" type="slidenum">
              <a:rPr lang="en-US" smtClean="0"/>
              <a:pPr/>
              <a:t>9</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C821C6-038B-48DF-88B2-846450D1B3FF}"/>
                  </a:ext>
                </a:extLst>
              </p:cNvPr>
              <p:cNvSpPr/>
              <p:nvPr/>
            </p:nvSpPr>
            <p:spPr>
              <a:xfrm>
                <a:off x="565967" y="2224433"/>
                <a:ext cx="3416641" cy="885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600">
                          <a:latin typeface="Cambria Math" panose="02040503050406030204" pitchFamily="18" charset="0"/>
                        </a:rPr>
                        <m:t>λ</m:t>
                      </m:r>
                      <m:d>
                        <m:dPr>
                          <m:ctrlPr>
                            <a:rPr lang="en-US" sz="1600" i="1">
                              <a:latin typeface="Cambria Math" panose="02040503050406030204" pitchFamily="18" charset="0"/>
                            </a:rPr>
                          </m:ctrlPr>
                        </m:dPr>
                        <m:e>
                          <m:r>
                            <a:rPr lang="en-US" sz="1600" i="1">
                              <a:latin typeface="Cambria Math" panose="02040503050406030204" pitchFamily="18" charset="0"/>
                            </a:rPr>
                            <m:t>𝑟</m:t>
                          </m:r>
                        </m:e>
                      </m:d>
                      <m:r>
                        <a:rPr lang="en-US" sz="1600" i="0">
                          <a:latin typeface="Cambria Math" panose="02040503050406030204" pitchFamily="18" charset="0"/>
                        </a:rPr>
                        <m:t>=</m:t>
                      </m:r>
                      <m:f>
                        <m:fPr>
                          <m:ctrlPr>
                            <a:rPr lang="en-US" sz="1600" i="1">
                              <a:latin typeface="Cambria Math" panose="02040503050406030204" pitchFamily="18" charset="0"/>
                            </a:rPr>
                          </m:ctrlPr>
                        </m:fPr>
                        <m:num>
                          <m:r>
                            <m:rPr>
                              <m:sty m:val="p"/>
                            </m:rPr>
                            <a:rPr lang="en-US" sz="1600" i="0">
                              <a:latin typeface="Cambria Math" panose="02040503050406030204" pitchFamily="18" charset="0"/>
                            </a:rPr>
                            <m:t>σ</m:t>
                          </m:r>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m:rPr>
                                      <m:sty m:val="p"/>
                                    </m:rPr>
                                    <a:rPr lang="en-US" sz="1600" i="0">
                                      <a:latin typeface="Cambria Math" panose="02040503050406030204" pitchFamily="18" charset="0"/>
                                    </a:rPr>
                                    <m:t>α</m:t>
                                  </m:r>
                                </m:sub>
                              </m:sSub>
                            </m:sub>
                          </m:sSub>
                        </m:num>
                        <m:den>
                          <m:r>
                            <a:rPr lang="en-US" sz="1600" i="0">
                              <a:latin typeface="Cambria Math" panose="02040503050406030204" pitchFamily="18" charset="0"/>
                            </a:rPr>
                            <m:t>16</m:t>
                          </m:r>
                        </m:den>
                      </m:f>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0">
                                      <a:latin typeface="Cambria Math" panose="02040503050406030204" pitchFamily="18" charset="0"/>
                                    </a:rPr>
                                    <m:t>1+</m:t>
                                  </m:r>
                                  <m:f>
                                    <m:fPr>
                                      <m:ctrlPr>
                                        <a:rPr lang="en-US" sz="1600" i="1">
                                          <a:latin typeface="Cambria Math" panose="02040503050406030204" pitchFamily="18" charset="0"/>
                                        </a:rPr>
                                      </m:ctrlPr>
                                    </m:fPr>
                                    <m:num>
                                      <m:r>
                                        <a:rPr lang="en-US" sz="1600" i="0">
                                          <a:latin typeface="Cambria Math" panose="02040503050406030204" pitchFamily="18" charset="0"/>
                                        </a:rPr>
                                        <m:t>32</m:t>
                                      </m:r>
                                    </m:num>
                                    <m:den>
                                      <m:r>
                                        <m:rPr>
                                          <m:sty m:val="p"/>
                                        </m:rPr>
                                        <a:rPr lang="en-US" sz="1600" i="0">
                                          <a:latin typeface="Cambria Math" panose="02040503050406030204" pitchFamily="18" charset="0"/>
                                        </a:rPr>
                                        <m:t>σ</m:t>
                                      </m:r>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sSub>
                                            <m:sSubPr>
                                              <m:ctrlPr>
                                                <a:rPr lang="en-US" sz="1600" i="1">
                                                  <a:latin typeface="Cambria Math" panose="02040503050406030204" pitchFamily="18" charset="0"/>
                                                </a:rPr>
                                              </m:ctrlPr>
                                            </m:sSubPr>
                                            <m:e>
                                              <m:r>
                                                <a:rPr lang="en-US" sz="1600" i="1">
                                                  <a:latin typeface="Cambria Math" panose="02040503050406030204" pitchFamily="18" charset="0"/>
                                                </a:rPr>
                                                <m:t>𝑙</m:t>
                                              </m:r>
                                            </m:e>
                                            <m:sub>
                                              <m:r>
                                                <m:rPr>
                                                  <m:sty m:val="p"/>
                                                </m:rPr>
                                                <a:rPr lang="en-US" sz="1600" i="0">
                                                  <a:latin typeface="Cambria Math" panose="02040503050406030204" pitchFamily="18" charset="0"/>
                                                </a:rPr>
                                                <m:t>α</m:t>
                                              </m:r>
                                            </m:sub>
                                          </m:sSub>
                                        </m:sub>
                                      </m:sSub>
                                    </m:den>
                                  </m:f>
                                  <m:r>
                                    <m:rPr>
                                      <m:sty m:val="p"/>
                                    </m:rPr>
                                    <a:rPr lang="en-US" sz="1600" i="0">
                                      <a:latin typeface="Cambria Math" panose="02040503050406030204" pitchFamily="18" charset="0"/>
                                    </a:rPr>
                                    <m:t>θ</m:t>
                                  </m:r>
                                  <m:r>
                                    <a:rPr lang="en-US" sz="1600" i="1">
                                      <a:latin typeface="Cambria Math" panose="02040503050406030204" pitchFamily="18" charset="0"/>
                                    </a:rPr>
                                    <m:t>𝑟</m:t>
                                  </m:r>
                                </m:e>
                              </m:d>
                            </m:e>
                            <m:sup>
                              <m:f>
                                <m:fPr>
                                  <m:type m:val="lin"/>
                                  <m:ctrlPr>
                                    <a:rPr lang="en-US" sz="1600" i="1">
                                      <a:latin typeface="Cambria Math" panose="02040503050406030204" pitchFamily="18" charset="0"/>
                                    </a:rPr>
                                  </m:ctrlPr>
                                </m:fPr>
                                <m:num>
                                  <m:r>
                                    <a:rPr lang="en-US" sz="1600" i="0">
                                      <a:latin typeface="Cambria Math" panose="02040503050406030204" pitchFamily="18" charset="0"/>
                                    </a:rPr>
                                    <m:t>1</m:t>
                                  </m:r>
                                </m:num>
                                <m:den>
                                  <m:r>
                                    <a:rPr lang="en-US" sz="1600" i="0">
                                      <a:latin typeface="Cambria Math" panose="02040503050406030204" pitchFamily="18" charset="0"/>
                                    </a:rPr>
                                    <m:t>2</m:t>
                                  </m:r>
                                </m:den>
                              </m:f>
                            </m:sup>
                          </m:sSup>
                          <m:r>
                            <a:rPr lang="en-US" sz="1600" i="0">
                              <a:latin typeface="Cambria Math" panose="02040503050406030204" pitchFamily="18" charset="0"/>
                            </a:rPr>
                            <m:t>−1</m:t>
                          </m:r>
                        </m:e>
                      </m:d>
                    </m:oMath>
                  </m:oMathPara>
                </a14:m>
                <a:endParaRPr lang="en-US" sz="1200" dirty="0"/>
              </a:p>
            </p:txBody>
          </p:sp>
        </mc:Choice>
        <mc:Fallback xmlns="">
          <p:sp>
            <p:nvSpPr>
              <p:cNvPr id="7" name="Rectangle 6">
                <a:extLst>
                  <a:ext uri="{FF2B5EF4-FFF2-40B4-BE49-F238E27FC236}">
                    <a16:creationId xmlns:a16="http://schemas.microsoft.com/office/drawing/2014/main" id="{60C821C6-038B-48DF-88B2-846450D1B3FF}"/>
                  </a:ext>
                </a:extLst>
              </p:cNvPr>
              <p:cNvSpPr>
                <a:spLocks noRot="1" noChangeAspect="1" noMove="1" noResize="1" noEditPoints="1" noAdjustHandles="1" noChangeArrowheads="1" noChangeShapeType="1" noTextEdit="1"/>
              </p:cNvSpPr>
              <p:nvPr/>
            </p:nvSpPr>
            <p:spPr>
              <a:xfrm>
                <a:off x="565967" y="2224433"/>
                <a:ext cx="3416641" cy="885050"/>
              </a:xfrm>
              <a:prstGeom prst="rect">
                <a:avLst/>
              </a:prstGeom>
              <a:blipFill>
                <a:blip r:embed="rId2"/>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8604B3B-EE19-4C1C-98A2-C390366830DE}"/>
              </a:ext>
            </a:extLst>
          </p:cNvPr>
          <p:cNvSpPr txBox="1"/>
          <p:nvPr/>
        </p:nvSpPr>
        <p:spPr>
          <a:xfrm>
            <a:off x="305858" y="3000352"/>
            <a:ext cx="11580283" cy="369332"/>
          </a:xfrm>
          <a:prstGeom prst="rect">
            <a:avLst/>
          </a:prstGeom>
          <a:noFill/>
        </p:spPr>
        <p:txBody>
          <a:bodyPr wrap="square" rtlCol="0">
            <a:spAutoFit/>
          </a:bodyPr>
          <a:lstStyle/>
          <a:p>
            <a:pPr marL="800100" lvl="1" indent="-342900">
              <a:buFont typeface="Arial" panose="020B0604020202020204" pitchFamily="34" charset="0"/>
              <a:buChar char="•"/>
            </a:pPr>
            <a:r>
              <a:rPr lang="en-US" dirty="0"/>
              <a:t>Uniform inflow  constraint</a:t>
            </a:r>
            <a:endParaRPr lang="en-US" sz="1200"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AA976B6-80D9-46C6-A769-F0E8E8E02C1B}"/>
                  </a:ext>
                </a:extLst>
              </p:cNvPr>
              <p:cNvSpPr/>
              <p:nvPr/>
            </p:nvSpPr>
            <p:spPr>
              <a:xfrm>
                <a:off x="4605577" y="2327270"/>
                <a:ext cx="166827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θ</m:t>
                      </m:r>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𝐶𝑜𝑛𝑠𝑡𝑎𝑛𝑡</m:t>
                          </m:r>
                        </m:num>
                        <m:den>
                          <m:r>
                            <a:rPr lang="en-US" i="1">
                              <a:latin typeface="Cambria Math" panose="02040503050406030204" pitchFamily="18" charset="0"/>
                            </a:rPr>
                            <m:t>𝑟</m:t>
                          </m:r>
                        </m:den>
                      </m:f>
                    </m:oMath>
                  </m:oMathPara>
                </a14:m>
                <a:endParaRPr lang="en-US" sz="1200" dirty="0"/>
              </a:p>
            </p:txBody>
          </p:sp>
        </mc:Choice>
        <mc:Fallback xmlns="">
          <p:sp>
            <p:nvSpPr>
              <p:cNvPr id="10" name="Rectangle 9">
                <a:extLst>
                  <a:ext uri="{FF2B5EF4-FFF2-40B4-BE49-F238E27FC236}">
                    <a16:creationId xmlns:a16="http://schemas.microsoft.com/office/drawing/2014/main" id="{3AA976B6-80D9-46C6-A769-F0E8E8E02C1B}"/>
                  </a:ext>
                </a:extLst>
              </p:cNvPr>
              <p:cNvSpPr>
                <a:spLocks noRot="1" noChangeAspect="1" noMove="1" noResize="1" noEditPoints="1" noAdjustHandles="1" noChangeArrowheads="1" noChangeShapeType="1" noTextEdit="1"/>
              </p:cNvSpPr>
              <p:nvPr/>
            </p:nvSpPr>
            <p:spPr>
              <a:xfrm>
                <a:off x="4605577" y="2327270"/>
                <a:ext cx="1668277" cy="610936"/>
              </a:xfrm>
              <a:prstGeom prst="rect">
                <a:avLst/>
              </a:prstGeom>
              <a:blipFill>
                <a:blip r:embed="rId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99B98FA-212E-44B0-87DA-DAADB0489AAF}"/>
              </a:ext>
            </a:extLst>
          </p:cNvPr>
          <p:cNvPicPr>
            <a:picLocks noChangeAspect="1"/>
          </p:cNvPicPr>
          <p:nvPr/>
        </p:nvPicPr>
        <p:blipFill rotWithShape="1">
          <a:blip r:embed="rId4"/>
          <a:srcRect l="65375" t="21705" b="11629"/>
          <a:stretch/>
        </p:blipFill>
        <p:spPr>
          <a:xfrm>
            <a:off x="164243" y="3522499"/>
            <a:ext cx="3284791" cy="2933700"/>
          </a:xfrm>
          <a:prstGeom prst="rect">
            <a:avLst/>
          </a:prstGeom>
        </p:spPr>
      </p:pic>
      <p:pic>
        <p:nvPicPr>
          <p:cNvPr id="12" name="Picture 11">
            <a:extLst>
              <a:ext uri="{FF2B5EF4-FFF2-40B4-BE49-F238E27FC236}">
                <a16:creationId xmlns:a16="http://schemas.microsoft.com/office/drawing/2014/main" id="{F1F967FE-7A81-443F-8629-1106C5208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118" y="3324444"/>
            <a:ext cx="4644457" cy="2958076"/>
          </a:xfrm>
          <a:prstGeom prst="rect">
            <a:avLst/>
          </a:prstGeom>
        </p:spPr>
      </p:pic>
      <p:pic>
        <p:nvPicPr>
          <p:cNvPr id="13" name="Content Placeholder 10">
            <a:extLst>
              <a:ext uri="{FF2B5EF4-FFF2-40B4-BE49-F238E27FC236}">
                <a16:creationId xmlns:a16="http://schemas.microsoft.com/office/drawing/2014/main" id="{9842F3C5-B00D-44F7-BB66-DED0B6388CD8}"/>
              </a:ext>
            </a:extLst>
          </p:cNvPr>
          <p:cNvPicPr>
            <a:picLocks noChangeAspect="1"/>
          </p:cNvPicPr>
          <p:nvPr/>
        </p:nvPicPr>
        <p:blipFill>
          <a:blip r:embed="rId6"/>
          <a:stretch>
            <a:fillRect/>
          </a:stretch>
        </p:blipFill>
        <p:spPr>
          <a:xfrm>
            <a:off x="7905618" y="3794841"/>
            <a:ext cx="3737910" cy="2938538"/>
          </a:xfrm>
          <a:prstGeom prst="rect">
            <a:avLst/>
          </a:prstGeom>
        </p:spPr>
      </p:pic>
      <p:pic>
        <p:nvPicPr>
          <p:cNvPr id="14" name="Picture 13">
            <a:extLst>
              <a:ext uri="{FF2B5EF4-FFF2-40B4-BE49-F238E27FC236}">
                <a16:creationId xmlns:a16="http://schemas.microsoft.com/office/drawing/2014/main" id="{C8053A5C-8FBF-4FE6-B4BC-B72CCD6BCC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06" t="33704" r="30239" b="31444"/>
          <a:stretch/>
        </p:blipFill>
        <p:spPr>
          <a:xfrm>
            <a:off x="7905618" y="1105926"/>
            <a:ext cx="3644296" cy="2658309"/>
          </a:xfrm>
          <a:prstGeom prst="rect">
            <a:avLst/>
          </a:prstGeom>
        </p:spPr>
      </p:pic>
    </p:spTree>
    <p:extLst>
      <p:ext uri="{BB962C8B-B14F-4D97-AF65-F5344CB8AC3E}">
        <p14:creationId xmlns:p14="http://schemas.microsoft.com/office/powerpoint/2010/main" val="2700097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C0CE8E52D997498F4D664B4C35548C" ma:contentTypeVersion="5" ma:contentTypeDescription="Create a new document." ma:contentTypeScope="" ma:versionID="3edb90869c21470d71e9ac2841aa4a08">
  <xsd:schema xmlns:xsd="http://www.w3.org/2001/XMLSchema" xmlns:xs="http://www.w3.org/2001/XMLSchema" xmlns:p="http://schemas.microsoft.com/office/2006/metadata/properties" xmlns:ns2="06aae0be-d389-4f48-9606-fc9cb0e35bd7" xmlns:ns3="041971dc-af97-4d23-b92c-502170f25562" targetNamespace="http://schemas.microsoft.com/office/2006/metadata/properties" ma:root="true" ma:fieldsID="6f014b31e7e7ebc87e6438cd93b4ca66" ns2:_="" ns3:_="">
    <xsd:import namespace="06aae0be-d389-4f48-9606-fc9cb0e35bd7"/>
    <xsd:import namespace="041971dc-af97-4d23-b92c-502170f25562"/>
    <xsd:element name="properties">
      <xsd:complexType>
        <xsd:sequence>
          <xsd:element name="documentManagement">
            <xsd:complexType>
              <xsd:all>
                <xsd:element ref="ns2:Content_x0020_Type" minOccurs="0"/>
                <xsd:element ref="ns2:Order_x0020_Number" minOccurs="0"/>
                <xsd:element ref="ns2:Thumbnail_x0020_Image" minOccurs="0"/>
                <xsd:element ref="ns2:Description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aae0be-d389-4f48-9606-fc9cb0e35bd7" elementFormDefault="qualified">
    <xsd:import namespace="http://schemas.microsoft.com/office/2006/documentManagement/types"/>
    <xsd:import namespace="http://schemas.microsoft.com/office/infopath/2007/PartnerControls"/>
    <xsd:element name="Content_x0020_Type" ma:index="8" nillable="true" ma:displayName="Document Type" ma:description="What type of content is this? Is it a part of the Communications Toolkit or is this a powerpoint template?" ma:internalName="Content_x0020_Type">
      <xsd:simpleType>
        <xsd:restriction base="dms:Text">
          <xsd:maxLength value="255"/>
        </xsd:restriction>
      </xsd:simpleType>
    </xsd:element>
    <xsd:element name="Order_x0020_Number" ma:index="9" nillable="true" ma:displayName="Order Number" ma:internalName="Order_x0020_Number">
      <xsd:simpleType>
        <xsd:restriction base="dms:Number"/>
      </xsd:simpleType>
    </xsd:element>
    <xsd:element name="Thumbnail_x0020_Image" ma:index="10" nillable="true" ma:displayName="Thumbnail Image" ma:format="Image" ma:internalName="Thumbnail_x0020_Image">
      <xsd:complexType>
        <xsd:complexContent>
          <xsd:extension base="dms:URL">
            <xsd:sequence>
              <xsd:element name="Url" type="dms:ValidUrl" minOccurs="0" nillable="true"/>
              <xsd:element name="Description" type="xsd:string" nillable="true"/>
            </xsd:sequence>
          </xsd:extension>
        </xsd:complexContent>
      </xsd:complexType>
    </xsd:element>
    <xsd:element name="Description0" ma:index="11" nillable="true" ma:displayName="Description"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1971dc-af97-4d23-b92c-502170f25562"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Content_x0020_Type xmlns="06aae0be-d389-4f48-9606-fc9cb0e35bd7">PowerPoint Presentations</Content_x0020_Type>
    <Order_x0020_Number xmlns="06aae0be-d389-4f48-9606-fc9cb0e35bd7">2</Order_x0020_Number>
    <Thumbnail_x0020_Image xmlns="06aae0be-d389-4f48-9606-fc9cb0e35bd7">
      <Url>http://spmain.volpe.dot.gov/sites/Tools/Communications/PublishingImages/Branded_Slides_Example_Thumbnail.jpg</Url>
      <Description xsi:nil="true"/>
    </Thumbnail_x0020_Image>
    <Description0 xmlns="06aae0be-d389-4f48-9606-fc9cb0e35bd7" xsi:nil="true"/>
    <_dlc_DocId xmlns="041971dc-af97-4d23-b92c-502170f25562">CQUDCC6DPA5S-70-200</_dlc_DocId>
    <_dlc_DocIdUrl xmlns="041971dc-af97-4d23-b92c-502170f25562">
      <Url>http://spmain.volpe.dot.gov/sites/Tools/Communications/_layouts/DocIdRedir.aspx?ID=CQUDCC6DPA5S-70-200</Url>
      <Description>CQUDCC6DPA5S-70-200</Description>
    </_dlc_DocIdUrl>
  </documentManagement>
</p:properties>
</file>

<file path=customXml/itemProps1.xml><?xml version="1.0" encoding="utf-8"?>
<ds:datastoreItem xmlns:ds="http://schemas.openxmlformats.org/officeDocument/2006/customXml" ds:itemID="{11ABD357-F5D6-40F5-888F-3169A7D531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aae0be-d389-4f48-9606-fc9cb0e35bd7"/>
    <ds:schemaRef ds:uri="041971dc-af97-4d23-b92c-502170f255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618312-969A-41D1-BC1C-7176827CAFB4}">
  <ds:schemaRefs>
    <ds:schemaRef ds:uri="http://schemas.microsoft.com/sharepoint/v3/contenttype/forms"/>
  </ds:schemaRefs>
</ds:datastoreItem>
</file>

<file path=customXml/itemProps3.xml><?xml version="1.0" encoding="utf-8"?>
<ds:datastoreItem xmlns:ds="http://schemas.openxmlformats.org/officeDocument/2006/customXml" ds:itemID="{2D142A49-C9F5-4D48-93B6-96CE692B0724}">
  <ds:schemaRefs>
    <ds:schemaRef ds:uri="http://schemas.microsoft.com/sharepoint/events"/>
  </ds:schemaRefs>
</ds:datastoreItem>
</file>

<file path=customXml/itemProps4.xml><?xml version="1.0" encoding="utf-8"?>
<ds:datastoreItem xmlns:ds="http://schemas.openxmlformats.org/officeDocument/2006/customXml" ds:itemID="{6D8A836D-82A0-4C63-B430-3CC897520C0B}">
  <ds:schemaRefs>
    <ds:schemaRef ds:uri="041971dc-af97-4d23-b92c-502170f25562"/>
    <ds:schemaRef ds:uri="http://purl.org/dc/terms/"/>
    <ds:schemaRef ds:uri="http://www.w3.org/XML/1998/namespace"/>
    <ds:schemaRef ds:uri="http://schemas.microsoft.com/office/infopath/2007/PartnerControls"/>
    <ds:schemaRef ds:uri="http://schemas.microsoft.com/office/2006/documentManagement/types"/>
    <ds:schemaRef ds:uri="06aae0be-d389-4f48-9606-fc9cb0e35bd7"/>
    <ds:schemaRef ds:uri="http://schemas.microsoft.com/office/2006/metadata/propertie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19387</TotalTime>
  <Words>2574</Words>
  <Application>Microsoft Office PowerPoint</Application>
  <PresentationFormat>Widescreen</PresentationFormat>
  <Paragraphs>925</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 Math</vt:lpstr>
      <vt:lpstr>Gill Sans MT</vt:lpstr>
      <vt:lpstr>Wingdings</vt:lpstr>
      <vt:lpstr>Office Theme</vt:lpstr>
      <vt:lpstr> UAM Noise Working Group Meeting Subgroup 1: Tools &amp; Technology  </vt:lpstr>
      <vt:lpstr>UNWG SG1 Actions on Recommendations  (1 of 2)</vt:lpstr>
      <vt:lpstr>UNWG SG1 Actions on Recommendations  (2 of 2)</vt:lpstr>
      <vt:lpstr>Aircraft Noise Prediction</vt:lpstr>
      <vt:lpstr>Reduced Order Models</vt:lpstr>
      <vt:lpstr>NAF Auralization Developments</vt:lpstr>
      <vt:lpstr>UAM Community Noise Assessment Using the FAA Aviation Environmental Design Tool</vt:lpstr>
      <vt:lpstr>Workshop Dataset</vt:lpstr>
      <vt:lpstr>Ideally Twisted Rotor (ITR) Geometry</vt:lpstr>
      <vt:lpstr>ITR Example Data: Noise Trends</vt:lpstr>
      <vt:lpstr>PowerPoint Presentation</vt:lpstr>
      <vt:lpstr> UAM Noise Working Group Meeting Subgroup 1: Tools &amp; Technology (Breakout Session)  </vt:lpstr>
      <vt:lpstr>Breakout topics</vt:lpstr>
      <vt:lpstr>ITR Papers (Scitech 2021)</vt:lpstr>
      <vt:lpstr>Ideally Twisted Rotor (ITR)</vt:lpstr>
      <vt:lpstr>Ideally Twisted Rotor (ITR) Images</vt:lpstr>
      <vt:lpstr>Experiment: Facility and Setup</vt:lpstr>
      <vt:lpstr>Experiment: Facility and Setup</vt:lpstr>
      <vt:lpstr>Performance Results</vt:lpstr>
      <vt:lpstr>ITR Example Data: Noise Trends</vt:lpstr>
      <vt:lpstr>What NASA is Providing to Participants CAD Drawing and Raw Measurement Data</vt:lpstr>
      <vt:lpstr>What NASA is Providing to Participants Test Matrix</vt:lpstr>
      <vt:lpstr>What NASA is Providing to Participants Figure Data (Dozens)</vt:lpstr>
      <vt:lpstr>Expectations of Participants</vt:lpstr>
      <vt:lpstr>Future Datasets That May Be Possible</vt:lpstr>
      <vt:lpstr>PowerPoint Presentation</vt:lpstr>
    </vt:vector>
  </TitlesOfParts>
  <Company>USDOT-Volpe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UNWG SG2</dc:title>
  <dc:creator>Juliet.Page@dot.gov</dc:creator>
  <cp:lastModifiedBy>Lopes, Leonard V. (LARC-D314)</cp:lastModifiedBy>
  <cp:revision>447</cp:revision>
  <dcterms:created xsi:type="dcterms:W3CDTF">2018-04-02T18:01:51Z</dcterms:created>
  <dcterms:modified xsi:type="dcterms:W3CDTF">2021-04-06T16:08:44Z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0x010100E4C0CE8E52D997498F4D664B4C35548C</vt:lpwstr>
  </property>
  <property fmtid="{D5CDD505-2E9C-101B-9397-08002B2CF9AE}" pid="3" name="_dlc_DocIdItemGuid">
    <vt:lpwstr>1f403501-100c-459e-8f02-354cb90efe35</vt:lpwstr>
  </property>
</Properties>
</file>