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4"/>
  </p:sldMasterIdLst>
  <p:notesMasterIdLst>
    <p:notesMasterId r:id="rId22"/>
  </p:notesMasterIdLst>
  <p:handoutMasterIdLst>
    <p:handoutMasterId r:id="rId23"/>
  </p:handoutMasterIdLst>
  <p:sldIdLst>
    <p:sldId id="498" r:id="rId5"/>
    <p:sldId id="500" r:id="rId6"/>
    <p:sldId id="501" r:id="rId7"/>
    <p:sldId id="502" r:id="rId8"/>
    <p:sldId id="503" r:id="rId9"/>
    <p:sldId id="504" r:id="rId10"/>
    <p:sldId id="506" r:id="rId11"/>
    <p:sldId id="508" r:id="rId12"/>
    <p:sldId id="507" r:id="rId13"/>
    <p:sldId id="509" r:id="rId14"/>
    <p:sldId id="520" r:id="rId15"/>
    <p:sldId id="511" r:id="rId16"/>
    <p:sldId id="512" r:id="rId17"/>
    <p:sldId id="505" r:id="rId18"/>
    <p:sldId id="518" r:id="rId19"/>
    <p:sldId id="517" r:id="rId20"/>
    <p:sldId id="275" r:id="rId21"/>
  </p:sldIdLst>
  <p:sldSz cx="12192000" cy="6858000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Rizzi, Stephen A. (LARC-D314)" initials="RSA(" lastIdx="9" clrIdx="0">
    <p:extLst>
      <p:ext uri="{19B8F6BF-5375-455C-9EA6-DF929625EA0E}">
        <p15:presenceInfo xmlns:p15="http://schemas.microsoft.com/office/powerpoint/2012/main" userId="S-1-5-21-330711430-3775241029-4075259233-79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F68B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6" autoAdjust="0"/>
    <p:restoredTop sz="88367" autoAdjust="0"/>
  </p:normalViewPr>
  <p:slideViewPr>
    <p:cSldViewPr>
      <p:cViewPr varScale="1">
        <p:scale>
          <a:sx n="101" d="100"/>
          <a:sy n="101" d="100"/>
        </p:scale>
        <p:origin x="4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951" y="0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9ECEE-48CA-534A-A1B1-C5A8910A0861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34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7951" y="6635034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12902-FF7C-614E-9809-D8DA26B2B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543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08B2F3A-BB96-42BB-BB43-3CDA96951E9F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3875"/>
            <a:ext cx="465455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2D238B1-1031-431A-9FC2-D0E9D6DA9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41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238B1-1031-431A-9FC2-D0E9D6DA9C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238B1-1031-431A-9FC2-D0E9D6DA9C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281C1B-0D3A-4C88-882D-EB85EC59A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460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4D5F52-2F9A-4171-9B10-52C6B9F68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83255"/>
            <a:ext cx="41148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Spring 2021 NASA Acoustics Technical Working Group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E72F67-20E8-4EA7-9F90-52A7396B4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4098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65C79E-C57D-4E7A-85E6-0D12B9F73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5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5A7926-EB84-4999-B2B6-19233BE67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460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F2DEB0-8D01-4247-991E-E2EF039D0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83255"/>
            <a:ext cx="41148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Spring 2021 NASA Acoustics Technical Working Group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78513E-EDAA-4538-A8DB-1C7F49715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4098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65C79E-C57D-4E7A-85E6-0D12B9F73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BB1CC70-372B-487A-9B52-93EC8B334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460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F07F5B-B63A-473B-821B-4031A5624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83255"/>
            <a:ext cx="41148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Spring 2021 NASA Acoustics Technical Working Group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55FF74-BCEF-4569-875A-2F9D26C43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4098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65C79E-C57D-4E7A-85E6-0D12B9F73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3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7890"/>
            <a:ext cx="10515600" cy="512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78316D-0F36-4AA1-B4FE-090081FAB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460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B78514F-9D6E-45A8-8D31-08A3FEE08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83255"/>
            <a:ext cx="41148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Spring 2021 NASA Acoustics Technical Working Group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DC9B94-3777-4D5E-8E7D-F70A7D347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4098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65C79E-C57D-4E7A-85E6-0D12B9F73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BF25B9D-F275-40F0-9CA6-48C9E75B2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460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095D36-5E10-45CA-A314-7578BA386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83255"/>
            <a:ext cx="41148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Spring 2021 NASA Acoustics Technical Working Group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A3BF63-693C-427B-8FCB-FC2FC91AD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4098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65C79E-C57D-4E7A-85E6-0D12B9F73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996CC37-4CC6-47B3-A115-744B6A8E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460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28F4EB6-DAF6-4BCE-A851-B0BCEC7AA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83255"/>
            <a:ext cx="41148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Spring 2021 NASA Acoustics Technical Working Group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D76AAFC-980C-4D79-8350-E77B526E1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4098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65C79E-C57D-4E7A-85E6-0D12B9F73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27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6310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02232"/>
            <a:ext cx="5157787" cy="4087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6310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02232"/>
            <a:ext cx="5183188" cy="4087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562F2F2-24F6-4797-B805-3D44D397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460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E2DDBE3-8697-4EB8-9E6F-90C7B20B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83255"/>
            <a:ext cx="41148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Spring 2021 NASA Acoustics Technical Working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B9E542-B8F7-40B6-AE9F-3AEFACD6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4098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65C79E-C57D-4E7A-85E6-0D12B9F73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464C6BD-458F-47D9-A736-8E8BD070C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460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B0EF34-A42C-4156-9356-8088B01F5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83255"/>
            <a:ext cx="41148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Spring 2021 NASA Acoustics Technical Working Group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279FBB-A421-4727-BC63-EE140518E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4098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65C79E-C57D-4E7A-85E6-0D12B9F73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039969-9597-4B46-A3E0-AB072C6D0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460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071911-3CD6-4FA3-8753-CF5F9F8B8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83255"/>
            <a:ext cx="41148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Spring 2021 NASA Acoustics Technical Working Group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382E96-C8FD-481E-AD8D-1E618ABF6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4098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65C79E-C57D-4E7A-85E6-0D12B9F73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BE26087-549B-4CC0-9DFD-B36A584F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460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C6FC92-5FFE-48F7-B87F-D1CDDFCE9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83255"/>
            <a:ext cx="41148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Spring 2021 NASA Acoustics Technical Working Group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9AE327D-8D12-49DC-8B0D-BC941AD9E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4098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65C79E-C57D-4E7A-85E6-0D12B9F73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076A03C-2851-4846-B9E5-E0F45F9F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460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E15356A-358A-447A-8017-2C3B283FD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83255"/>
            <a:ext cx="41148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Spring 2021 NASA Acoustics Technical Working Group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C280D5C-9037-4BA3-B108-2F66CEB85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4098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65C79E-C57D-4E7A-85E6-0D12B9F73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7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70292"/>
            <a:ext cx="10515600" cy="510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460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83255"/>
            <a:ext cx="41148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Spring 2021 NASA Acoustics Technical Working Group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4098" y="6683255"/>
            <a:ext cx="2743200" cy="184666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65C79E-C57D-4E7A-85E6-0D12B9F73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 bwMode="auto">
          <a:xfrm>
            <a:off x="157655" y="890588"/>
            <a:ext cx="106817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80000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13" descr="NASA insigniaCMYK">
            <a:extLst>
              <a:ext uri="{FF2B5EF4-FFF2-40B4-BE49-F238E27FC236}">
                <a16:creationId xmlns:a16="http://schemas.microsoft.com/office/drawing/2014/main" id="{6998EFE4-61CC-954A-8629-71472262CB3F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7097" y="182560"/>
            <a:ext cx="881457" cy="70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15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onard.v.lopes@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9667" y="971080"/>
            <a:ext cx="11252665" cy="556872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Plan and Progress on Experimental Validation of Computational Small Rotor Design Optimization Tools</a:t>
            </a:r>
            <a:br>
              <a:rPr lang="en-US" sz="3600" dirty="0">
                <a:latin typeface="+mn-lt"/>
              </a:rPr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>
                <a:latin typeface="+mn-lt"/>
              </a:rPr>
              <a:t>Leonard V. Lopes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NASA Langley Research Center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  <a:hlinkClick r:id="rId3"/>
              </a:rPr>
              <a:t>leonard.v.lopes@nasa.gov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1800" dirty="0">
                <a:latin typeface="+mn-lt"/>
              </a:rPr>
              <a:t>Acoustics Technical Working Group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April 13-14, 2021</a:t>
            </a:r>
            <a:endParaRPr lang="en-US" sz="5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5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7AF81-6877-44E5-98EF-21826619B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CCBlade.jl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FABDE-2450-48A6-B2C0-D72424587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0" y="1009486"/>
            <a:ext cx="10515600" cy="5129073"/>
          </a:xfrm>
        </p:spPr>
        <p:txBody>
          <a:bodyPr>
            <a:normAutofit/>
          </a:bodyPr>
          <a:lstStyle/>
          <a:p>
            <a:r>
              <a:rPr lang="en-US" sz="2000" dirty="0"/>
              <a:t>Blade element momentum theory (BEMT)</a:t>
            </a:r>
          </a:p>
          <a:p>
            <a:pPr lvl="1"/>
            <a:r>
              <a:rPr lang="en-US" sz="1800" dirty="0"/>
              <a:t>Compact formulation of F1A</a:t>
            </a:r>
          </a:p>
          <a:p>
            <a:pPr lvl="1"/>
            <a:r>
              <a:rPr lang="en-US" sz="1800" dirty="0"/>
              <a:t>Very fast approximation of the noise</a:t>
            </a:r>
          </a:p>
          <a:p>
            <a:pPr lvl="1"/>
            <a:r>
              <a:rPr lang="en-US" sz="1800" dirty="0"/>
              <a:t>Simple approximation of blade shape influence on airfoil section lift and drag</a:t>
            </a:r>
          </a:p>
          <a:p>
            <a:r>
              <a:rPr lang="en-US" sz="2000" dirty="0"/>
              <a:t>Much more detail and preliminary results in Dan Ingraham’s talk following this talk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F1A29-713B-44C5-8DD7-E8B446C5F5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498EE-861E-4900-8F88-3E77356FD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70A9F-80D9-47FA-981D-DDA62F76D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65C79E-C57D-4E7A-85E6-0D12B9F73A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64229F-A15B-4F28-B5D1-9BCCA4449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57" y="2737710"/>
            <a:ext cx="7631686" cy="387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4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87E0-DE27-43C5-BC92-6CCCFC91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ANOPP2’s Blade Element Acoustic Tool (ABEAT)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4BA-2FED-44E5-98B0-3974D94F06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86FCB-B633-4CEB-973F-231BE929C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C2ACE-102E-42DD-B52E-8C665F3A6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65C79E-C57D-4E7A-85E6-0D12B9F73A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A0AC199-AF22-4E4C-842E-9D24BEA50DB0}"/>
              </a:ext>
            </a:extLst>
          </p:cNvPr>
          <p:cNvSpPr txBox="1">
            <a:spLocks/>
          </p:cNvSpPr>
          <p:nvPr/>
        </p:nvSpPr>
        <p:spPr>
          <a:xfrm>
            <a:off x="584752" y="1189271"/>
            <a:ext cx="11022496" cy="48216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</a:p>
          <a:p>
            <a:pPr lvl="1">
              <a:lnSpc>
                <a:spcPct val="110000"/>
              </a:lnSpc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computation of noise from vehicle with single (helicopter) or multirotor (GL-10)</a:t>
            </a:r>
          </a:p>
          <a:p>
            <a:pPr lvl="1">
              <a:lnSpc>
                <a:spcPct val="110000"/>
              </a:lnSpc>
            </a:pPr>
            <a:r>
              <a:rPr lang="en-US" sz="16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rotor may have similar airfoil geometry but may differ in RPM, phase offset, inflow, rotor angle of attack</a:t>
            </a:r>
          </a:p>
          <a:p>
            <a:pPr lvl="1">
              <a:lnSpc>
                <a:spcPct val="110000"/>
              </a:lnSpc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Use linear inflow models (such as uniform, Pitt-Peters, etc.) but may also couple with user specified inflow</a:t>
            </a:r>
          </a:p>
          <a:p>
            <a:pPr lvl="1">
              <a:lnSpc>
                <a:spcPct val="110000"/>
              </a:lnSpc>
            </a:pPr>
            <a:r>
              <a:rPr lang="en-US" sz="16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clude empirical broadband noise prediction (define boundary layer conditions and noise predictions)</a:t>
            </a:r>
          </a:p>
          <a:p>
            <a:pPr lvl="1">
              <a:lnSpc>
                <a:spcPct val="110000"/>
              </a:lnSpc>
            </a:pPr>
            <a:r>
              <a:rPr lang="en-US" sz="1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trimming, kinematics of propeller/rotor blades are fixed pitch (currently)</a:t>
            </a:r>
          </a:p>
          <a:p>
            <a:pPr lvl="1">
              <a:lnSpc>
                <a:spcPct val="110000"/>
              </a:lnSpc>
            </a:pPr>
            <a:r>
              <a:rPr lang="en-US" sz="1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compact sources for tonal noise (currently, will be updated with next iteration)</a:t>
            </a:r>
          </a:p>
          <a:p>
            <a:pPr lvl="1">
              <a:lnSpc>
                <a:spcPct val="110000"/>
              </a:lnSpc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noise when ready</a:t>
            </a:r>
          </a:p>
          <a:p>
            <a:pPr>
              <a:lnSpc>
                <a:spcPct val="110000"/>
              </a:lnSpc>
            </a:pPr>
            <a:r>
              <a:rPr lang="en-US" sz="1600" b="0" kern="0" dirty="0">
                <a:latin typeface="Arial" panose="020B0604020202020204" pitchFamily="34" charset="0"/>
                <a:cs typeface="Arial" panose="020B0604020202020204" pitchFamily="34" charset="0"/>
              </a:rPr>
              <a:t>Available in ANOPP2v1.3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7305E4-7AEE-46B2-A89D-654F38E20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2" r="1681" b="15526"/>
          <a:stretch/>
        </p:blipFill>
        <p:spPr>
          <a:xfrm>
            <a:off x="6491836" y="3578901"/>
            <a:ext cx="5115412" cy="2898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34671A-EB22-422F-8426-90A1D6689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" b="1350"/>
          <a:stretch/>
        </p:blipFill>
        <p:spPr>
          <a:xfrm>
            <a:off x="988338" y="4051300"/>
            <a:ext cx="5107662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2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097F-4AFB-4A25-BDDC-8AD8615F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FUN3D CFD Solver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14F72-0806-482A-A7A9-74B6C7EC4A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CFAD6-3AFB-46F7-9DE7-B7320AD3B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74FC1-C3FF-46AC-B0DA-8E63607FD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65C79E-C57D-4E7A-85E6-0D12B9F73A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53D86-7846-4F6B-8DB4-F3D31C444CD5}"/>
              </a:ext>
            </a:extLst>
          </p:cNvPr>
          <p:cNvSpPr/>
          <p:nvPr/>
        </p:nvSpPr>
        <p:spPr>
          <a:xfrm>
            <a:off x="429890" y="1113065"/>
            <a:ext cx="5236030" cy="455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Physical time stepping: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order in time (BDF2OPT)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Spatial differencing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order row upwind for inviscid terms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order central differencing for viscous terms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Turbulence model 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Spalart-Allmaras one-equation model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Unstructured overset grids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Steady and unsteady Predictions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Adjoint capable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193752-003C-4864-A386-3A62877D5012}"/>
              </a:ext>
            </a:extLst>
          </p:cNvPr>
          <p:cNvGrpSpPr/>
          <p:nvPr/>
        </p:nvGrpSpPr>
        <p:grpSpPr>
          <a:xfrm>
            <a:off x="5097470" y="732785"/>
            <a:ext cx="6822289" cy="3897927"/>
            <a:chOff x="192536" y="49360"/>
            <a:chExt cx="11266363" cy="65980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6F02FEB-1AD6-4495-AAE2-175BF10D9428}"/>
                </a:ext>
              </a:extLst>
            </p:cNvPr>
            <p:cNvGrpSpPr/>
            <p:nvPr/>
          </p:nvGrpSpPr>
          <p:grpSpPr>
            <a:xfrm>
              <a:off x="4801885" y="2365332"/>
              <a:ext cx="2886720" cy="4282117"/>
              <a:chOff x="3738345" y="1920936"/>
              <a:chExt cx="3950260" cy="4314385"/>
            </a:xfrm>
          </p:grpSpPr>
          <p:pic>
            <p:nvPicPr>
              <p:cNvPr id="9" name="Picture 8" descr="A picture containing windmill, outdoor object&#10;&#10;Description automatically generated">
                <a:extLst>
                  <a:ext uri="{FF2B5EF4-FFF2-40B4-BE49-F238E27FC236}">
                    <a16:creationId xmlns:a16="http://schemas.microsoft.com/office/drawing/2014/main" id="{0C3D83D6-AE9F-4497-86A7-80CDC40F49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09" t="5446" r="25815"/>
              <a:stretch/>
            </p:blipFill>
            <p:spPr>
              <a:xfrm>
                <a:off x="3738345" y="1920936"/>
                <a:ext cx="3950260" cy="4314385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30B1B11-FFDF-4659-8159-657E24B32593}"/>
                  </a:ext>
                </a:extLst>
              </p:cNvPr>
              <p:cNvSpPr/>
              <p:nvPr/>
            </p:nvSpPr>
            <p:spPr>
              <a:xfrm>
                <a:off x="5328138" y="3235569"/>
                <a:ext cx="767862" cy="633046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9D52E1-8EF4-4D4D-96D5-2656D494E257}"/>
                  </a:ext>
                </a:extLst>
              </p:cNvPr>
              <p:cNvSpPr/>
              <p:nvPr/>
            </p:nvSpPr>
            <p:spPr>
              <a:xfrm>
                <a:off x="5328138" y="2021407"/>
                <a:ext cx="767862" cy="633046"/>
              </a:xfrm>
              <a:prstGeom prst="rect">
                <a:avLst/>
              </a:prstGeom>
              <a:noFill/>
              <a:ln w="2540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 descr="A picture containing dark, black, light, night sky&#10;&#10;Description automatically generated">
              <a:extLst>
                <a:ext uri="{FF2B5EF4-FFF2-40B4-BE49-F238E27FC236}">
                  <a16:creationId xmlns:a16="http://schemas.microsoft.com/office/drawing/2014/main" id="{C2F54F8B-14E8-4558-B14F-E6763BCE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1" r="34356"/>
            <a:stretch/>
          </p:blipFill>
          <p:spPr>
            <a:xfrm>
              <a:off x="7714013" y="838555"/>
              <a:ext cx="3744886" cy="5660942"/>
            </a:xfrm>
            <a:prstGeom prst="rect">
              <a:avLst/>
            </a:prstGeom>
          </p:spPr>
        </p:pic>
        <p:pic>
          <p:nvPicPr>
            <p:cNvPr id="13" name="Picture 12" descr="A picture containing dark, black, night sky&#10;&#10;Description automatically generated">
              <a:extLst>
                <a:ext uri="{FF2B5EF4-FFF2-40B4-BE49-F238E27FC236}">
                  <a16:creationId xmlns:a16="http://schemas.microsoft.com/office/drawing/2014/main" id="{29170C4E-BB71-4949-8214-F1F8A637A7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56" t="15128" r="33411"/>
            <a:stretch/>
          </p:blipFill>
          <p:spPr>
            <a:xfrm>
              <a:off x="192536" y="49360"/>
              <a:ext cx="3744886" cy="4804554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C7F5B4-3EE7-4CA3-8793-4DBEB1E6F70A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6524781" y="3791420"/>
              <a:ext cx="1928874" cy="192869"/>
            </a:xfrm>
            <a:prstGeom prst="line">
              <a:avLst/>
            </a:prstGeom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B62D51-35ED-4E00-9B94-585AC96F04CA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>
              <a:off x="3499338" y="2433534"/>
              <a:ext cx="2464315" cy="345674"/>
            </a:xfrm>
            <a:prstGeom prst="line">
              <a:avLst/>
            </a:prstGeom>
            <a:ln w="254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CE4CCAD-2DD3-42C8-B9F4-64C96708FF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24" y="4258269"/>
            <a:ext cx="3690619" cy="226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B5797-3BC5-4F1C-9BFE-64472D01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SU2 CFD Solver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7256E-3E54-4C1C-8627-8307F5805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“Stanford University Unstructured (SU2)” is an open source PDE solver</a:t>
            </a:r>
          </a:p>
          <a:p>
            <a:r>
              <a:rPr lang="en-US" sz="2000" dirty="0"/>
              <a:t>Active developer base around the world with many applications</a:t>
            </a:r>
          </a:p>
          <a:p>
            <a:r>
              <a:rPr lang="en-US" sz="2000" dirty="0"/>
              <a:t>Adjoint-based capable for design</a:t>
            </a:r>
          </a:p>
          <a:p>
            <a:r>
              <a:rPr lang="en-US" sz="2000" dirty="0"/>
              <a:t>Vertex-based, unsteady Reynolds-Averaged Navient-Stokes (URANS)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0669-9417-4361-BC9E-7CACA2D122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B0712-17A0-44B3-BDE5-F886F95F6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452B3-E2A9-4DE0-BA64-3472F371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65C79E-C57D-4E7A-85E6-0D12B9F73A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3982696-9476-4434-A0C4-440AADAA4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325" y="1117664"/>
            <a:ext cx="2960557" cy="18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14">
            <a:extLst>
              <a:ext uri="{FF2B5EF4-FFF2-40B4-BE49-F238E27FC236}">
                <a16:creationId xmlns:a16="http://schemas.microsoft.com/office/drawing/2014/main" id="{18784903-F82C-4A18-8234-5CFEBB559C94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0" y="2965325"/>
            <a:ext cx="4039021" cy="3470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1F70EC-F77D-4326-91E6-292913D2AF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55"/>
          <a:stretch/>
        </p:blipFill>
        <p:spPr>
          <a:xfrm>
            <a:off x="4221056" y="2926921"/>
            <a:ext cx="3932344" cy="32260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B17854-30EE-48AA-A3D4-DE6EDD1E55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459" b="11896"/>
          <a:stretch/>
        </p:blipFill>
        <p:spPr>
          <a:xfrm>
            <a:off x="8016250" y="3846369"/>
            <a:ext cx="3818947" cy="18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E1BC-4659-4503-A39D-85F9D3B9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Status and Plan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A56AA-2529-4434-995E-799E916AE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validating acoustic prediction of baseline design</a:t>
            </a:r>
          </a:p>
          <a:p>
            <a:pPr lvl="1"/>
            <a:r>
              <a:rPr lang="en-US" dirty="0"/>
              <a:t>Each of four methods at different stages of validation</a:t>
            </a:r>
          </a:p>
          <a:p>
            <a:pPr lvl="1"/>
            <a:r>
              <a:rPr lang="en-US" dirty="0"/>
              <a:t>Some methods have produced optimized designs with some success</a:t>
            </a:r>
          </a:p>
          <a:p>
            <a:pPr lvl="1"/>
            <a:r>
              <a:rPr lang="en-US" dirty="0"/>
              <a:t>Have not incorporated full objective function</a:t>
            </a:r>
          </a:p>
          <a:p>
            <a:pPr lvl="1"/>
            <a:r>
              <a:rPr lang="en-US" dirty="0"/>
              <a:t>Some code development still underway</a:t>
            </a:r>
          </a:p>
          <a:p>
            <a:r>
              <a:rPr lang="en-US" dirty="0"/>
              <a:t>Hope to have several optimized candidates by early summer </a:t>
            </a:r>
          </a:p>
          <a:p>
            <a:pPr lvl="1"/>
            <a:r>
              <a:rPr lang="en-US" dirty="0"/>
              <a:t>Currently have a few designs that can be fabricated but not final</a:t>
            </a:r>
          </a:p>
          <a:p>
            <a:pPr lvl="1"/>
            <a:r>
              <a:rPr lang="en-US" dirty="0"/>
              <a:t>New designs ready to fabricate by early summer</a:t>
            </a:r>
          </a:p>
          <a:p>
            <a:pPr lvl="1"/>
            <a:r>
              <a:rPr lang="en-US" dirty="0"/>
              <a:t>Placed in LSAWT in late summer / early fall</a:t>
            </a:r>
          </a:p>
          <a:p>
            <a:pPr lvl="1"/>
            <a:r>
              <a:rPr lang="en-US" dirty="0"/>
              <a:t>Maybe present preliminary comparisons at fall ATWG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21C94-7DE5-4520-90AF-DF06EDFDB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FC198-590A-42CE-9FAC-329522196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E9ACD-91C8-4708-89D6-0D43E1803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65C79E-C57D-4E7A-85E6-0D12B9F73A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F8E7-D493-4501-AEA1-F1429BFD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3A3E6-0BB1-489A-A96A-83C2A01F6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Justin Gray (NASA Glenn)</a:t>
            </a:r>
          </a:p>
          <a:p>
            <a:pPr lvl="1"/>
            <a:r>
              <a:rPr lang="en-US" dirty="0"/>
              <a:t>Leading Multidisciplinary Design Optimization (MDAO) effort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Daniel Ingraham (NASA Glenn)</a:t>
            </a:r>
          </a:p>
          <a:p>
            <a:pPr lvl="1"/>
            <a:r>
              <a:rPr lang="en-US" dirty="0"/>
              <a:t>Acoustic optimization using </a:t>
            </a:r>
            <a:r>
              <a:rPr lang="en-US" dirty="0" err="1"/>
              <a:t>CCBlade.jl</a:t>
            </a:r>
            <a:r>
              <a:rPr lang="en-US" dirty="0"/>
              <a:t> (following presentation)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Douglas Nark (NASA Langley)</a:t>
            </a:r>
          </a:p>
          <a:p>
            <a:pPr lvl="1"/>
            <a:r>
              <a:rPr lang="en-US" dirty="0"/>
              <a:t>FUN3D design optimization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Oktay Basal and Omur Icke (ODU) with Boris Diskin (NIA)</a:t>
            </a:r>
          </a:p>
          <a:p>
            <a:pPr lvl="1"/>
            <a:r>
              <a:rPr lang="en-US" dirty="0"/>
              <a:t>SU2 design optimization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Special thanks to Beckett Zhou of TU Kaiserslautern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Joshua Blake and ANOPP2 development team (NASA Langley)</a:t>
            </a:r>
          </a:p>
          <a:p>
            <a:pPr lvl="1"/>
            <a:r>
              <a:rPr lang="en-US" dirty="0"/>
              <a:t>ABEAT development and design optimization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Nikolas Zawodny (NASA Langley)</a:t>
            </a:r>
          </a:p>
          <a:p>
            <a:pPr lvl="1"/>
            <a:r>
              <a:rPr lang="en-US" dirty="0"/>
              <a:t>LSAWT experiments and validation database generation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A1C78-8B88-448C-998A-18048896AA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41AA0-5F2A-49CB-B3ED-B767A4C67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26C04-DBA2-404C-941E-49319CA14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65C79E-C57D-4E7A-85E6-0D12B9F73A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E1E4-8C27-4CCC-B244-A9E922DC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D3C9-EBDA-4DE1-8FA9-798D74C13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560"/>
            <a:ext cx="10515600" cy="4591403"/>
          </a:xfrm>
        </p:spPr>
        <p:txBody>
          <a:bodyPr/>
          <a:lstStyle/>
          <a:p>
            <a:r>
              <a:rPr lang="en-US" dirty="0"/>
              <a:t>Reviewed benefits of UAM vehicles to airspace</a:t>
            </a:r>
          </a:p>
          <a:p>
            <a:r>
              <a:rPr lang="en-US" dirty="0"/>
              <a:t>Presented a gradient based design optimizations approach for UAM</a:t>
            </a:r>
          </a:p>
          <a:p>
            <a:r>
              <a:rPr lang="en-US" dirty="0"/>
              <a:t>Outlined a methodology for validating optimization tools</a:t>
            </a:r>
          </a:p>
          <a:p>
            <a:r>
              <a:rPr lang="en-US" dirty="0"/>
              <a:t>Showed selection of helically twisted rotor test in LSAWT as baseline</a:t>
            </a:r>
          </a:p>
          <a:p>
            <a:r>
              <a:rPr lang="en-US" dirty="0"/>
              <a:t>Presented four optimization tools of differing fidelity and capability</a:t>
            </a:r>
          </a:p>
          <a:p>
            <a:r>
              <a:rPr lang="en-US" dirty="0"/>
              <a:t>Outlined plan for future measurements in LSAWT of optimized designs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30015-08E7-4D3E-B8A9-2BEBCF3B0A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A2183-1B72-4E22-8EFD-032AF4D11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1B55A-11CC-483F-A88A-B6E4432C9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65C79E-C57D-4E7A-85E6-0D12B9F73A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7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211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Support</a:t>
            </a:r>
          </a:p>
          <a:p>
            <a:pPr marL="0" indent="0" algn="ctr">
              <a:buNone/>
            </a:pPr>
            <a:r>
              <a:rPr lang="en-US" dirty="0"/>
              <a:t>Transformational Tools &amp; Technologies (TTT) Project in the Transformative Aeronautics Concepts Program (TACP)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AC87FB6-BFCE-47CE-B345-D34B8A891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460" y="6683255"/>
            <a:ext cx="2743200" cy="184666"/>
          </a:xfrm>
        </p:spPr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ACCFC4C-3EFD-4126-98CF-1B705AD01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83255"/>
            <a:ext cx="4114800" cy="184666"/>
          </a:xfrm>
        </p:spPr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783E3C0-9434-425D-A789-90F18861F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4098" y="6683255"/>
            <a:ext cx="2743200" cy="184666"/>
          </a:xfrm>
        </p:spPr>
        <p:txBody>
          <a:bodyPr/>
          <a:lstStyle/>
          <a:p>
            <a:fld id="{B065C79E-C57D-4E7A-85E6-0D12B9F73A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8"/>
    </mc:Choice>
    <mc:Fallback xmlns="">
      <p:transition spd="slow" advTm="22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2ACE-2E7E-4F8C-BF00-1AE8449A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Advanced Air Mobility (AAM)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42A39-BFD5-4C41-A474-A3A450030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75" y="1086295"/>
            <a:ext cx="5257800" cy="5129073"/>
          </a:xfrm>
        </p:spPr>
        <p:txBody>
          <a:bodyPr>
            <a:normAutofit/>
          </a:bodyPr>
          <a:lstStyle/>
          <a:p>
            <a:r>
              <a:rPr lang="en-US" sz="2400" dirty="0"/>
              <a:t>Opportunities of AAM vehicles are numerous </a:t>
            </a:r>
          </a:p>
          <a:p>
            <a:pPr lvl="1"/>
            <a:r>
              <a:rPr lang="en-US" sz="2000" dirty="0"/>
              <a:t>Large sized vehicles for intraregional transportation</a:t>
            </a:r>
          </a:p>
          <a:p>
            <a:pPr lvl="1"/>
            <a:r>
              <a:rPr lang="en-US" sz="2000" dirty="0"/>
              <a:t>Medium sized vehicles for urban and rural applications (UAM)</a:t>
            </a:r>
          </a:p>
          <a:p>
            <a:pPr lvl="1"/>
            <a:r>
              <a:rPr lang="en-US" sz="2000" dirty="0"/>
              <a:t>Small sized vehicles for package deliveries and surveillance (</a:t>
            </a:r>
            <a:r>
              <a:rPr lang="en-US" sz="2000" dirty="0" err="1"/>
              <a:t>sUAS</a:t>
            </a:r>
            <a:r>
              <a:rPr lang="en-US" sz="2000" dirty="0"/>
              <a:t>) </a:t>
            </a:r>
          </a:p>
          <a:p>
            <a:r>
              <a:rPr lang="en-US" sz="2400" dirty="0"/>
              <a:t>AAM challenges aeronautics community with unique challenges in performance and community impact</a:t>
            </a:r>
          </a:p>
          <a:p>
            <a:pPr lvl="1"/>
            <a:r>
              <a:rPr lang="en-US" sz="2000" dirty="0"/>
              <a:t>Safety</a:t>
            </a:r>
          </a:p>
          <a:p>
            <a:pPr lvl="1"/>
            <a:r>
              <a:rPr lang="en-US" sz="2000" dirty="0"/>
              <a:t>Reliability</a:t>
            </a:r>
          </a:p>
          <a:p>
            <a:pPr lvl="1"/>
            <a:r>
              <a:rPr lang="en-US" sz="2000" dirty="0"/>
              <a:t>Automation</a:t>
            </a:r>
          </a:p>
          <a:p>
            <a:pPr lvl="1"/>
            <a:r>
              <a:rPr lang="en-US" sz="2000" dirty="0"/>
              <a:t>Community impact (noise)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D9033-1D21-47CC-8B67-67440D509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4098" y="6683255"/>
            <a:ext cx="2743200" cy="184666"/>
          </a:xfrm>
        </p:spPr>
        <p:txBody>
          <a:bodyPr/>
          <a:lstStyle/>
          <a:p>
            <a:fld id="{B065C79E-C57D-4E7A-85E6-0D12B9F73A0A}" type="slidenum">
              <a:rPr lang="en-US" smtClean="0"/>
              <a:t>2</a:t>
            </a:fld>
            <a:endParaRPr lang="en-US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66592FE3-FB6F-6F4A-A578-67CBBBEBD6F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151"/>
          <a:stretch/>
        </p:blipFill>
        <p:spPr>
          <a:xfrm>
            <a:off x="5828098" y="1099382"/>
            <a:ext cx="5596235" cy="51159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147336-4E4D-4E82-A70F-5CE41CB345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3F868E6-53A7-4F87-8CE7-7CB2F72F4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8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92D2-BF5F-4CF4-972C-4D43EF27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AAM Challenge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CD72E-253E-46CC-ACEE-50BE06D680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4D1AA-FFA5-4F38-96E0-0AA27566C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C995-F08B-4DF8-9E18-FFAF4A55A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65C79E-C57D-4E7A-85E6-0D12B9F73A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EBCE26-963C-4671-B266-DE34522D9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115" y="428801"/>
            <a:ext cx="5257800" cy="3417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99331D-032F-4AD1-A4F3-B6077855D2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3" r="75881" b="40798"/>
          <a:stretch/>
        </p:blipFill>
        <p:spPr>
          <a:xfrm>
            <a:off x="6330115" y="3544214"/>
            <a:ext cx="5296205" cy="28214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0DADDD-67D4-42CD-95B8-B06C8C2B9060}"/>
              </a:ext>
            </a:extLst>
          </p:cNvPr>
          <p:cNvSpPr txBox="1">
            <a:spLocks/>
          </p:cNvSpPr>
          <p:nvPr/>
        </p:nvSpPr>
        <p:spPr>
          <a:xfrm>
            <a:off x="527274" y="1086295"/>
            <a:ext cx="6490446" cy="5129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Traditional large transport vehicles limit design opportunities</a:t>
            </a:r>
          </a:p>
          <a:p>
            <a:pPr lvl="1"/>
            <a:r>
              <a:rPr lang="en-US" sz="1800" dirty="0"/>
              <a:t>Tube and wing</a:t>
            </a:r>
          </a:p>
          <a:p>
            <a:r>
              <a:rPr lang="en-US" sz="2000" dirty="0"/>
              <a:t>Large helicopters and multirotor vehicles do have design opportunities but are limited also</a:t>
            </a:r>
          </a:p>
          <a:p>
            <a:pPr lvl="1"/>
            <a:r>
              <a:rPr lang="en-US" sz="1800" dirty="0"/>
              <a:t>Traditional main/tail configurations</a:t>
            </a:r>
          </a:p>
          <a:p>
            <a:pPr lvl="1"/>
            <a:r>
              <a:rPr lang="en-US" sz="1800" dirty="0"/>
              <a:t>X-rotors, tandem, etc.</a:t>
            </a:r>
          </a:p>
          <a:p>
            <a:r>
              <a:rPr lang="en-US" sz="2000" dirty="0"/>
              <a:t>AAM vehicles offer significantly more design opportunities</a:t>
            </a:r>
          </a:p>
          <a:p>
            <a:pPr lvl="1"/>
            <a:r>
              <a:rPr lang="en-US" sz="1800" dirty="0"/>
              <a:t>Rotor count, placement, blade count, rotation direction</a:t>
            </a:r>
          </a:p>
          <a:p>
            <a:pPr lvl="1"/>
            <a:r>
              <a:rPr lang="en-US" sz="1800" dirty="0"/>
              <a:t>Wing design and placement, installation effects</a:t>
            </a:r>
          </a:p>
          <a:p>
            <a:pPr lvl="1"/>
            <a:r>
              <a:rPr lang="en-US" sz="1800" dirty="0"/>
              <a:t>Blade shape and rotor sizing</a:t>
            </a:r>
          </a:p>
          <a:p>
            <a:r>
              <a:rPr lang="en-US" sz="2200" dirty="0"/>
              <a:t>AAM vehicles also have significantly different flight mission requirements</a:t>
            </a:r>
          </a:p>
          <a:p>
            <a:r>
              <a:rPr lang="en-US" sz="2200" dirty="0"/>
              <a:t>Offers opportunity to design from the ground up</a:t>
            </a:r>
          </a:p>
          <a:p>
            <a:r>
              <a:rPr lang="en-US" sz="2200" dirty="0"/>
              <a:t>What can our design tools predict, what do our design tools miss? </a:t>
            </a:r>
          </a:p>
          <a:p>
            <a:pPr lvl="1"/>
            <a:r>
              <a:rPr lang="en-US" sz="1800" dirty="0"/>
              <a:t>Do validation data exist?</a:t>
            </a:r>
          </a:p>
          <a:p>
            <a:pPr lvl="1"/>
            <a:endParaRPr lang="en-US" sz="1800" dirty="0"/>
          </a:p>
          <a:p>
            <a:pPr lvl="1"/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800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024A-093F-4505-8EF2-1F75536C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86FC5-0997-4336-85B9-3223D61F9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Many ways to optimize design for increased performance and/or reduced community impact</a:t>
            </a:r>
          </a:p>
          <a:p>
            <a:pPr lvl="1"/>
            <a:r>
              <a:rPr lang="en-US" sz="1800" dirty="0"/>
              <a:t>Genetic algorithms, neural nets, gradient based, etc.</a:t>
            </a:r>
          </a:p>
          <a:p>
            <a:r>
              <a:rPr lang="en-US" sz="2000" dirty="0"/>
              <a:t>Adjoint based design optimization and backwards differentiation allow for much finer grain</a:t>
            </a:r>
          </a:p>
          <a:p>
            <a:pPr lvl="1"/>
            <a:r>
              <a:rPr lang="en-US" sz="1800" dirty="0"/>
              <a:t>Perfect for small number of objectives (noise metric) with many design variables </a:t>
            </a:r>
          </a:p>
          <a:p>
            <a:pPr lvl="2"/>
            <a:r>
              <a:rPr lang="en-US" sz="1400" dirty="0"/>
              <a:t>Design variables: blade shape, installation parameters, mission performance requirements, mission flight paths, etc.</a:t>
            </a:r>
          </a:p>
          <a:p>
            <a:pPr lvl="1"/>
            <a:r>
              <a:rPr lang="en-US" sz="1800" dirty="0"/>
              <a:t>Can incorporate constraints (performance)</a:t>
            </a:r>
          </a:p>
          <a:p>
            <a:pPr lvl="1"/>
            <a:r>
              <a:rPr lang="en-US" sz="1800" dirty="0"/>
              <a:t>Challenging to do integer optimizations (such as rotor count)</a:t>
            </a:r>
          </a:p>
          <a:p>
            <a:pPr lvl="1"/>
            <a:r>
              <a:rPr lang="en-US" sz="1800" dirty="0"/>
              <a:t>Can (with adequate computational effort) do installation effects</a:t>
            </a:r>
          </a:p>
          <a:p>
            <a:r>
              <a:rPr lang="en-US" sz="2000" dirty="0"/>
              <a:t>Design optimization procedure: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A2B4C-2B37-4907-B915-03BAF730B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539" y="6683255"/>
            <a:ext cx="2743200" cy="184666"/>
          </a:xfrm>
        </p:spPr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94251-BC91-45D0-B16E-F5A94053B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679" y="6683255"/>
            <a:ext cx="4114800" cy="184666"/>
          </a:xfrm>
        </p:spPr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90C6D-A55E-4753-9B51-6D67BCBF8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9177" y="6683255"/>
            <a:ext cx="2743200" cy="184666"/>
          </a:xfrm>
        </p:spPr>
        <p:txBody>
          <a:bodyPr/>
          <a:lstStyle/>
          <a:p>
            <a:fld id="{B065C79E-C57D-4E7A-85E6-0D12B9F73A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A1E27D-BC5A-41A9-AAB6-835B116E82BB}"/>
              </a:ext>
            </a:extLst>
          </p:cNvPr>
          <p:cNvSpPr/>
          <p:nvPr/>
        </p:nvSpPr>
        <p:spPr>
          <a:xfrm>
            <a:off x="3292206" y="4100594"/>
            <a:ext cx="1319487" cy="1243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Design and Mission Parameters</a:t>
            </a:r>
          </a:p>
          <a:p>
            <a:pPr algn="ctr"/>
            <a:r>
              <a:rPr lang="en-US" sz="1200" dirty="0"/>
              <a:t>(e.g. Blade Shape)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92B1F3-37A4-4598-883F-B850BF7DA50C}"/>
              </a:ext>
            </a:extLst>
          </p:cNvPr>
          <p:cNvSpPr/>
          <p:nvPr/>
        </p:nvSpPr>
        <p:spPr>
          <a:xfrm>
            <a:off x="4893448" y="4100591"/>
            <a:ext cx="1497796" cy="124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Vehicle Geometry</a:t>
            </a:r>
          </a:p>
          <a:p>
            <a:pPr algn="ctr"/>
            <a:r>
              <a:rPr lang="en-US" sz="1200" dirty="0"/>
              <a:t>(e.g. Mesh)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71675A-AE96-43A8-B4D5-6738B19B9A19}"/>
              </a:ext>
            </a:extLst>
          </p:cNvPr>
          <p:cNvSpPr/>
          <p:nvPr/>
        </p:nvSpPr>
        <p:spPr>
          <a:xfrm>
            <a:off x="6672999" y="4100591"/>
            <a:ext cx="1497795" cy="124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Vehicle Dynamics, Performance, Loads</a:t>
            </a:r>
          </a:p>
          <a:p>
            <a:pPr algn="ctr"/>
            <a:r>
              <a:rPr lang="en-US" sz="1200" dirty="0"/>
              <a:t>(e.g. CFD)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A97EA2-5482-4A27-BE92-728712D0F63E}"/>
              </a:ext>
            </a:extLst>
          </p:cNvPr>
          <p:cNvSpPr/>
          <p:nvPr/>
        </p:nvSpPr>
        <p:spPr>
          <a:xfrm>
            <a:off x="8452549" y="4100588"/>
            <a:ext cx="1497795" cy="124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Acoustic Source Generation</a:t>
            </a:r>
          </a:p>
          <a:p>
            <a:pPr algn="ctr"/>
            <a:r>
              <a:rPr lang="en-US" sz="1200" dirty="0"/>
              <a:t>(e.g. F1A)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01F5BA1-4701-4EE4-8932-88DB1C120AC6}"/>
              </a:ext>
            </a:extLst>
          </p:cNvPr>
          <p:cNvSpPr/>
          <p:nvPr/>
        </p:nvSpPr>
        <p:spPr>
          <a:xfrm>
            <a:off x="10196596" y="4084574"/>
            <a:ext cx="1319487" cy="1243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Objective Function (F)</a:t>
            </a:r>
          </a:p>
          <a:p>
            <a:pPr algn="ctr"/>
            <a:r>
              <a:rPr lang="en-US" sz="1200" dirty="0"/>
              <a:t>(e.g. Sum of OASPL)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8E582C-FBA1-4DE6-B26E-36127CDA6F2E}"/>
              </a:ext>
            </a:extLst>
          </p:cNvPr>
          <p:cNvSpPr/>
          <p:nvPr/>
        </p:nvSpPr>
        <p:spPr>
          <a:xfrm>
            <a:off x="3292206" y="5378586"/>
            <a:ext cx="1319487" cy="12436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How F Changes with Vehicle’s Design and Mission Parameters</a:t>
            </a:r>
          </a:p>
          <a:p>
            <a:pPr algn="ctr"/>
            <a:r>
              <a:rPr lang="en-US" sz="1200" dirty="0"/>
              <a:t>(e.g. </a:t>
            </a:r>
            <a:r>
              <a:rPr lang="en-US" sz="1200" dirty="0" err="1"/>
              <a:t>dF</a:t>
            </a:r>
            <a:r>
              <a:rPr lang="en-US" sz="1200" dirty="0"/>
              <a:t>/</a:t>
            </a:r>
            <a:r>
              <a:rPr lang="en-US" sz="1200" dirty="0" err="1"/>
              <a:t>dBlade</a:t>
            </a:r>
            <a:r>
              <a:rPr lang="en-US" sz="1200" dirty="0"/>
              <a:t> Shape)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D19EDE-89F2-472E-B6C9-C1A3DF86FC3D}"/>
              </a:ext>
            </a:extLst>
          </p:cNvPr>
          <p:cNvSpPr/>
          <p:nvPr/>
        </p:nvSpPr>
        <p:spPr>
          <a:xfrm>
            <a:off x="4893448" y="5378583"/>
            <a:ext cx="1497796" cy="12436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How F Changes with Vehicle Geometry</a:t>
            </a:r>
          </a:p>
          <a:p>
            <a:pPr algn="ctr"/>
            <a:r>
              <a:rPr lang="en-US" sz="1200" dirty="0"/>
              <a:t>(e.g. </a:t>
            </a:r>
            <a:r>
              <a:rPr lang="en-US" sz="1200" dirty="0" err="1"/>
              <a:t>dF</a:t>
            </a:r>
            <a:r>
              <a:rPr lang="en-US" sz="1200" dirty="0"/>
              <a:t>/</a:t>
            </a:r>
            <a:r>
              <a:rPr lang="en-US" sz="1200" dirty="0" err="1"/>
              <a:t>dMesh</a:t>
            </a:r>
            <a:r>
              <a:rPr lang="en-US" sz="1200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AE6E6E-8561-46D9-B2CD-56D69B46464E}"/>
              </a:ext>
            </a:extLst>
          </p:cNvPr>
          <p:cNvSpPr/>
          <p:nvPr/>
        </p:nvSpPr>
        <p:spPr>
          <a:xfrm>
            <a:off x="6672999" y="5378583"/>
            <a:ext cx="1497795" cy="12436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How F Changes with Vehicle Dynamics, Performance, Loads</a:t>
            </a:r>
          </a:p>
          <a:p>
            <a:pPr algn="ctr"/>
            <a:r>
              <a:rPr lang="en-US" sz="1200" dirty="0"/>
              <a:t>(e.g. </a:t>
            </a:r>
            <a:r>
              <a:rPr lang="en-US" sz="1200" dirty="0" err="1"/>
              <a:t>dF</a:t>
            </a:r>
            <a:r>
              <a:rPr lang="en-US" sz="1200" dirty="0"/>
              <a:t>/</a:t>
            </a:r>
            <a:r>
              <a:rPr lang="en-US" sz="1200" dirty="0" err="1"/>
              <a:t>dCFD</a:t>
            </a:r>
            <a:r>
              <a:rPr lang="en-US" sz="1200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B378B5-7993-414C-92F1-D4EC231C80E1}"/>
              </a:ext>
            </a:extLst>
          </p:cNvPr>
          <p:cNvSpPr/>
          <p:nvPr/>
        </p:nvSpPr>
        <p:spPr>
          <a:xfrm>
            <a:off x="8452549" y="5378580"/>
            <a:ext cx="1497795" cy="12436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How F Changes with Acoustic Source Generation</a:t>
            </a:r>
          </a:p>
          <a:p>
            <a:pPr algn="ctr"/>
            <a:r>
              <a:rPr lang="en-US" sz="1200" dirty="0"/>
              <a:t>(e.g. </a:t>
            </a:r>
            <a:r>
              <a:rPr lang="en-US" sz="1200" dirty="0" err="1"/>
              <a:t>dF</a:t>
            </a:r>
            <a:r>
              <a:rPr lang="en-US" sz="1200" dirty="0"/>
              <a:t>/dF1A)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07F94A-7FF5-4D86-8019-D55C47DB45AF}"/>
              </a:ext>
            </a:extLst>
          </p:cNvPr>
          <p:cNvSpPr/>
          <p:nvPr/>
        </p:nvSpPr>
        <p:spPr>
          <a:xfrm>
            <a:off x="10196596" y="5362566"/>
            <a:ext cx="1319487" cy="12436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Seed Objective Function 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dF</a:t>
            </a:r>
            <a:r>
              <a:rPr lang="en-US" sz="1200" dirty="0"/>
              <a:t>/</a:t>
            </a:r>
            <a:r>
              <a:rPr lang="en-US" sz="1200" dirty="0" err="1"/>
              <a:t>dF</a:t>
            </a:r>
            <a:r>
              <a:rPr lang="en-US" sz="1200" dirty="0"/>
              <a:t> = 1)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4FECBDC-40D1-4C1C-8B96-CA38D070112E}"/>
              </a:ext>
            </a:extLst>
          </p:cNvPr>
          <p:cNvSpPr/>
          <p:nvPr/>
        </p:nvSpPr>
        <p:spPr>
          <a:xfrm>
            <a:off x="4528562" y="4599856"/>
            <a:ext cx="499265" cy="2724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24A9D5E-62E5-4A2B-B106-3B5F11D67F98}"/>
              </a:ext>
            </a:extLst>
          </p:cNvPr>
          <p:cNvSpPr/>
          <p:nvPr/>
        </p:nvSpPr>
        <p:spPr>
          <a:xfrm>
            <a:off x="6308089" y="4599855"/>
            <a:ext cx="499265" cy="2724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43727C7-CB6D-4689-9A99-AEA04BB9CB5E}"/>
              </a:ext>
            </a:extLst>
          </p:cNvPr>
          <p:cNvSpPr/>
          <p:nvPr/>
        </p:nvSpPr>
        <p:spPr>
          <a:xfrm>
            <a:off x="8093060" y="4586187"/>
            <a:ext cx="499265" cy="2724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187701F-24CD-44C9-9DAF-EB62663AF516}"/>
              </a:ext>
            </a:extLst>
          </p:cNvPr>
          <p:cNvSpPr/>
          <p:nvPr/>
        </p:nvSpPr>
        <p:spPr>
          <a:xfrm>
            <a:off x="9821285" y="4586188"/>
            <a:ext cx="499265" cy="2724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AAA5677-EDAB-4A65-BBE4-2B69285A33F1}"/>
              </a:ext>
            </a:extLst>
          </p:cNvPr>
          <p:cNvSpPr/>
          <p:nvPr/>
        </p:nvSpPr>
        <p:spPr>
          <a:xfrm rot="10800000">
            <a:off x="4466999" y="5853134"/>
            <a:ext cx="499265" cy="2724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16FC1CD-8166-4FDC-BA63-6F5379380169}"/>
              </a:ext>
            </a:extLst>
          </p:cNvPr>
          <p:cNvSpPr/>
          <p:nvPr/>
        </p:nvSpPr>
        <p:spPr>
          <a:xfrm rot="10800000">
            <a:off x="6246526" y="5853133"/>
            <a:ext cx="499265" cy="2724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6E5F992-7FE2-4FC2-9E65-966E64B1CA2D}"/>
              </a:ext>
            </a:extLst>
          </p:cNvPr>
          <p:cNvSpPr/>
          <p:nvPr/>
        </p:nvSpPr>
        <p:spPr>
          <a:xfrm rot="10800000">
            <a:off x="8016250" y="5839465"/>
            <a:ext cx="499265" cy="2724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C16D2E4-631A-442C-9477-F5A04A0D3C11}"/>
              </a:ext>
            </a:extLst>
          </p:cNvPr>
          <p:cNvSpPr/>
          <p:nvPr/>
        </p:nvSpPr>
        <p:spPr>
          <a:xfrm rot="10800000">
            <a:off x="9821285" y="5853131"/>
            <a:ext cx="499265" cy="2724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7660D477-8EDC-4319-A25E-DC36BD2457CA}"/>
              </a:ext>
            </a:extLst>
          </p:cNvPr>
          <p:cNvSpPr/>
          <p:nvPr/>
        </p:nvSpPr>
        <p:spPr>
          <a:xfrm rot="5400000">
            <a:off x="10636153" y="5240295"/>
            <a:ext cx="499265" cy="2724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Decision 33">
            <a:extLst>
              <a:ext uri="{FF2B5EF4-FFF2-40B4-BE49-F238E27FC236}">
                <a16:creationId xmlns:a16="http://schemas.microsoft.com/office/drawing/2014/main" id="{E8163EA4-B905-4F66-90A5-E118D1133C98}"/>
              </a:ext>
            </a:extLst>
          </p:cNvPr>
          <p:cNvSpPr/>
          <p:nvPr/>
        </p:nvSpPr>
        <p:spPr>
          <a:xfrm>
            <a:off x="1487400" y="5101388"/>
            <a:ext cx="1528320" cy="55024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spAutoFit/>
          </a:bodyPr>
          <a:lstStyle/>
          <a:p>
            <a:pPr algn="ctr"/>
            <a:r>
              <a:rPr lang="en-US" sz="1200" dirty="0"/>
              <a:t>Converged?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223D1D8D-5B8B-41CB-90EE-A1765C798C99}"/>
              </a:ext>
            </a:extLst>
          </p:cNvPr>
          <p:cNvCxnSpPr>
            <a:cxnSpLocks/>
            <a:stCxn id="14" idx="1"/>
            <a:endCxn id="34" idx="2"/>
          </p:cNvCxnSpPr>
          <p:nvPr/>
        </p:nvCxnSpPr>
        <p:spPr>
          <a:xfrm rot="10800000">
            <a:off x="2251560" y="5651636"/>
            <a:ext cx="1040646" cy="3487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3CFB0FB1-CA4C-452C-BD8E-338B294E529A}"/>
              </a:ext>
            </a:extLst>
          </p:cNvPr>
          <p:cNvSpPr/>
          <p:nvPr/>
        </p:nvSpPr>
        <p:spPr>
          <a:xfrm>
            <a:off x="1505378" y="4118460"/>
            <a:ext cx="1497796" cy="47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Update Design</a:t>
            </a:r>
          </a:p>
          <a:p>
            <a:pPr algn="ctr"/>
            <a:r>
              <a:rPr lang="en-US" sz="1200" dirty="0"/>
              <a:t>With Gradient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BF3E7BF-C934-4451-9FAB-821AAE61DE91}"/>
              </a:ext>
            </a:extLst>
          </p:cNvPr>
          <p:cNvCxnSpPr>
            <a:cxnSpLocks/>
            <a:stCxn id="34" idx="0"/>
            <a:endCxn id="45" idx="2"/>
          </p:cNvCxnSpPr>
          <p:nvPr/>
        </p:nvCxnSpPr>
        <p:spPr>
          <a:xfrm flipV="1">
            <a:off x="2251560" y="4590597"/>
            <a:ext cx="2716" cy="510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55E6E57F-EE40-4847-A4EA-84E9860B7588}"/>
              </a:ext>
            </a:extLst>
          </p:cNvPr>
          <p:cNvCxnSpPr>
            <a:cxnSpLocks/>
            <a:stCxn id="45" idx="3"/>
            <a:endCxn id="7" idx="1"/>
          </p:cNvCxnSpPr>
          <p:nvPr/>
        </p:nvCxnSpPr>
        <p:spPr>
          <a:xfrm>
            <a:off x="3003174" y="4354529"/>
            <a:ext cx="289032" cy="36788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6EA765E-1692-42D4-AAC8-A7A6DC4F6C7C}"/>
              </a:ext>
            </a:extLst>
          </p:cNvPr>
          <p:cNvSpPr txBox="1"/>
          <p:nvPr/>
        </p:nvSpPr>
        <p:spPr>
          <a:xfrm>
            <a:off x="1948868" y="4706868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92C069F-D405-4D1D-BAC8-C85C78BDBAED}"/>
              </a:ext>
            </a:extLst>
          </p:cNvPr>
          <p:cNvSpPr/>
          <p:nvPr/>
        </p:nvSpPr>
        <p:spPr>
          <a:xfrm>
            <a:off x="131460" y="5126880"/>
            <a:ext cx="981584" cy="499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Optimized Design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CF346F8-4AF4-4182-A7DD-5E88DA975987}"/>
              </a:ext>
            </a:extLst>
          </p:cNvPr>
          <p:cNvSpPr txBox="1"/>
          <p:nvPr/>
        </p:nvSpPr>
        <p:spPr>
          <a:xfrm>
            <a:off x="1165877" y="5122868"/>
            <a:ext cx="386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33FEEE9-B6CC-4A04-B7B7-F96EDB3F9C36}"/>
              </a:ext>
            </a:extLst>
          </p:cNvPr>
          <p:cNvCxnSpPr>
            <a:cxnSpLocks/>
            <a:stCxn id="34" idx="1"/>
            <a:endCxn id="54" idx="3"/>
          </p:cNvCxnSpPr>
          <p:nvPr/>
        </p:nvCxnSpPr>
        <p:spPr>
          <a:xfrm flipH="1">
            <a:off x="1113044" y="5376512"/>
            <a:ext cx="37435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BC957D9-D60F-42B7-8F27-CE7D3AAA5AD7}"/>
              </a:ext>
            </a:extLst>
          </p:cNvPr>
          <p:cNvSpPr txBox="1"/>
          <p:nvPr/>
        </p:nvSpPr>
        <p:spPr>
          <a:xfrm>
            <a:off x="368506" y="6108568"/>
            <a:ext cx="239071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Tools said it is but is it?</a:t>
            </a:r>
          </a:p>
        </p:txBody>
      </p:sp>
    </p:spTree>
    <p:extLst>
      <p:ext uri="{BB962C8B-B14F-4D97-AF65-F5344CB8AC3E}">
        <p14:creationId xmlns:p14="http://schemas.microsoft.com/office/powerpoint/2010/main" val="1804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45" grpId="0" animBg="1"/>
      <p:bldP spid="53" grpId="0"/>
      <p:bldP spid="54" grpId="0" animBg="1"/>
      <p:bldP spid="55" grpId="0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2E18-98AE-4999-A6BC-4D589EDB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1B800-E3BB-4B8A-A4C0-0B076191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Validate computational optimization design tools</a:t>
            </a:r>
          </a:p>
          <a:p>
            <a:pPr lvl="1"/>
            <a:r>
              <a:rPr lang="en-US" dirty="0"/>
              <a:t>Noise measurement and computation (multiple rotors, installation, etc.)</a:t>
            </a:r>
          </a:p>
          <a:p>
            <a:pPr lvl="1"/>
            <a:r>
              <a:rPr lang="en-US" dirty="0"/>
              <a:t>Mission from takeoff to landing (community impact objective)</a:t>
            </a:r>
          </a:p>
          <a:p>
            <a:pPr lvl="1"/>
            <a:r>
              <a:rPr lang="en-US" dirty="0"/>
              <a:t>Must have measurement data set of baseline configuration (starting point)</a:t>
            </a:r>
          </a:p>
          <a:p>
            <a:r>
              <a:rPr lang="en-US" dirty="0"/>
              <a:t>Process of validation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baseline configuration geometry and measurement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Validate our tools against baseline configuration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Run design tools to get optimized designs with performance constraints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Fabricate optimized designs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Test optimized designs under same conditions to see predicted improvement</a:t>
            </a:r>
          </a:p>
          <a:p>
            <a:r>
              <a:rPr lang="en-US" dirty="0"/>
              <a:t>What available data can be used as starting point</a:t>
            </a:r>
          </a:p>
          <a:p>
            <a:pPr lvl="1"/>
            <a:r>
              <a:rPr lang="en-US" dirty="0"/>
              <a:t>Limited full-scale data, restricted to isolated rotor at this time</a:t>
            </a:r>
          </a:p>
          <a:p>
            <a:pPr lvl="1"/>
            <a:r>
              <a:rPr lang="en-US" dirty="0"/>
              <a:t>Noisy rotor in a repeatable environment</a:t>
            </a:r>
          </a:p>
          <a:p>
            <a:pPr lvl="1"/>
            <a:r>
              <a:rPr lang="en-US" dirty="0"/>
              <a:t>More than one flight condition</a:t>
            </a:r>
          </a:p>
          <a:p>
            <a:pPr lvl="1"/>
            <a:r>
              <a:rPr lang="en-US" dirty="0"/>
              <a:t>Array of microphones for multiple emission angles (long duration flight)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14B28-DA61-4D66-B320-82509DB5B7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CCDD3-6596-415E-8A46-B1A9ECEE1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CFA91-F806-48C0-A014-AAC917254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65C79E-C57D-4E7A-85E6-0D12B9F73A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DA46B-0149-41D0-857F-7C37D29A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Available LSAWT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9BEEC-0BD9-4F00-A271-C69AA46137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7890"/>
                <a:ext cx="6141115" cy="512907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Helically Twisted Rotor (HTR) aka C24ND</a:t>
                </a:r>
              </a:p>
              <a:p>
                <a:pPr lvl="1"/>
                <a:r>
                  <a:rPr lang="en-US" sz="2000" dirty="0"/>
                  <a:t>Used for checkout of Propeller Test Stand (PTS)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atan</m:t>
                        </m:r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</m:den>
                        </m:f>
                      </m:e>
                    </m:func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D = 24” (prop diameter)</a:t>
                </a:r>
              </a:p>
              <a:p>
                <a:pPr lvl="1"/>
                <a:r>
                  <a:rPr lang="en-US" sz="2000" dirty="0"/>
                  <a:t>P = 16” (prop pitch)</a:t>
                </a:r>
              </a:p>
              <a:p>
                <a:pPr lvl="1"/>
                <a:r>
                  <a:rPr lang="en-US" sz="2000" dirty="0"/>
                  <a:t>C = 1.5” (constant chord length)</a:t>
                </a:r>
              </a:p>
              <a:p>
                <a:pPr lvl="1"/>
                <a:r>
                  <a:rPr lang="en-US" sz="2000" dirty="0"/>
                  <a:t>NACA 0012 airfoils</a:t>
                </a:r>
              </a:p>
              <a:p>
                <a:pPr lvl="1"/>
                <a:r>
                  <a:rPr lang="en-US" sz="2000" dirty="0"/>
                  <a:t>Measurement data for multiple flight conditions</a:t>
                </a:r>
              </a:p>
              <a:p>
                <a:r>
                  <a:rPr lang="en-US" sz="2400" dirty="0"/>
                  <a:t>This is a very noisy rotor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9BEEC-0BD9-4F00-A271-C69AA46137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7890"/>
                <a:ext cx="6141115" cy="5129073"/>
              </a:xfrm>
              <a:blipFill>
                <a:blip r:embed="rId2"/>
                <a:stretch>
                  <a:fillRect l="-1390" t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6DF03-EA84-4E28-B8B2-2A441ECD07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25FD7-D9A9-48AE-AD15-70801054B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EB336-B38E-4ECD-B065-DD08589E9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65C79E-C57D-4E7A-85E6-0D12B9F73A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7BDA4F-0669-4A5E-99BA-0EAB1BB75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98"/>
          <a:stretch/>
        </p:blipFill>
        <p:spPr>
          <a:xfrm>
            <a:off x="7607449" y="3984736"/>
            <a:ext cx="3765545" cy="2698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D73DD6-F036-4E15-92A1-4A3043FD5F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47" y="910798"/>
            <a:ext cx="4752620" cy="31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5C96-E620-446B-A674-5594FFE1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Helically Twisted Rotor (HTR)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FB8E-642B-4A77-B95A-42FC0449E3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DCAFA-FBD5-4D83-B947-34E02E7B7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23D1B-3E93-4F6E-A1F0-2D68648BB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65C79E-C57D-4E7A-85E6-0D12B9F73A0A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84D882B-21F7-4BA1-8D40-517940E9DE7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12060" y="1009487"/>
                <a:ext cx="4189966" cy="288296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Forward Flight Condition: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0.52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slsd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=7113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RPM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tip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=0.667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=0.11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=98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(22 lbs.)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1800" dirty="0"/>
                  <a:t>.2 Nm (72.2 in-lbs.)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84D882B-21F7-4BA1-8D40-517940E9D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2060" y="1009487"/>
                <a:ext cx="4189966" cy="2882966"/>
              </a:xfrm>
              <a:blipFill>
                <a:blip r:embed="rId2"/>
                <a:stretch>
                  <a:fillRect l="-131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3CA22D8-E1FE-4A67-988D-EA4A23BA0C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5460" y="3736240"/>
                <a:ext cx="5181600" cy="28829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Hover Condition: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smtClean="0">
                            <a:latin typeface="Cambria Math" panose="02040503050406030204" pitchFamily="18" charset="0"/>
                          </a:rPr>
                          <m:t>slsd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110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RPM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tip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=0.667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0.0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=262.9 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(59.1 lbs.)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800" dirty="0"/>
                  <a:t>16.3 Nm (144 in-lbs.)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3CA22D8-E1FE-4A67-988D-EA4A23BA0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60" y="3736240"/>
                <a:ext cx="5181600" cy="2882966"/>
              </a:xfrm>
              <a:prstGeom prst="rect">
                <a:avLst/>
              </a:prstGeom>
              <a:blipFill>
                <a:blip r:embed="rId3"/>
                <a:stretch>
                  <a:fillRect l="-105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9612B85-F1D9-4480-A726-FFD3F45BD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60" y="3736240"/>
            <a:ext cx="3232215" cy="275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145A28-6D2E-45E4-A1DA-DFCA4E49B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66" y="933180"/>
            <a:ext cx="3138524" cy="267672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A91390-24B0-4A90-A83A-FCD0D45014E0}"/>
              </a:ext>
            </a:extLst>
          </p:cNvPr>
          <p:cNvCxnSpPr>
            <a:cxnSpLocks/>
          </p:cNvCxnSpPr>
          <p:nvPr/>
        </p:nvCxnSpPr>
        <p:spPr>
          <a:xfrm>
            <a:off x="296845" y="3697835"/>
            <a:ext cx="8081877" cy="0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DE2884-A298-41DA-B616-5DDE9D368248}"/>
              </a:ext>
            </a:extLst>
          </p:cNvPr>
          <p:cNvSpPr txBox="1">
            <a:spLocks/>
          </p:cNvSpPr>
          <p:nvPr/>
        </p:nvSpPr>
        <p:spPr>
          <a:xfrm>
            <a:off x="8239764" y="2404887"/>
            <a:ext cx="3852187" cy="2882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Preliminary Data and Predictions:</a:t>
            </a:r>
          </a:p>
          <a:p>
            <a:pPr lvl="1"/>
            <a:r>
              <a:rPr lang="en-US" sz="1800" dirty="0"/>
              <a:t>Some thermal drift in thrust measurement may be present</a:t>
            </a:r>
          </a:p>
          <a:p>
            <a:pPr lvl="1"/>
            <a:r>
              <a:rPr lang="en-US" sz="1800" dirty="0"/>
              <a:t>Recent improvements to PTS improves thermal drift resulting in more accurate load measurements</a:t>
            </a:r>
          </a:p>
          <a:p>
            <a:pPr lvl="1"/>
            <a:r>
              <a:rPr lang="en-US" sz="1800" dirty="0"/>
              <a:t>ANOPP PAS has some difficulty predicting separation for hover condition</a:t>
            </a:r>
          </a:p>
          <a:p>
            <a:r>
              <a:rPr lang="en-US" sz="2000" dirty="0"/>
              <a:t>Credit Nikolas Zawodny</a:t>
            </a:r>
          </a:p>
        </p:txBody>
      </p:sp>
    </p:spTree>
    <p:extLst>
      <p:ext uri="{BB962C8B-B14F-4D97-AF65-F5344CB8AC3E}">
        <p14:creationId xmlns:p14="http://schemas.microsoft.com/office/powerpoint/2010/main" val="17425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5402-C78C-4A6E-9711-764C8687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037E6-8D0E-435B-8A1F-CC3F8A49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889"/>
            <a:ext cx="10515600" cy="30829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Incorporate as much as possible into objective function</a:t>
            </a:r>
          </a:p>
          <a:p>
            <a:pPr lvl="1"/>
            <a:r>
              <a:rPr lang="en-US" dirty="0"/>
              <a:t>Only have isolated rotor data</a:t>
            </a:r>
          </a:p>
          <a:p>
            <a:pPr lvl="1"/>
            <a:r>
              <a:rPr lang="en-US" dirty="0"/>
              <a:t>More than one flight condition to simulate maneuver</a:t>
            </a:r>
          </a:p>
          <a:p>
            <a:pPr lvl="1"/>
            <a:r>
              <a:rPr lang="en-US" dirty="0"/>
              <a:t>Directivity to simulate flyover and multiple observers</a:t>
            </a:r>
          </a:p>
          <a:p>
            <a:pPr lvl="1"/>
            <a:r>
              <a:rPr lang="en-US" dirty="0"/>
              <a:t>Frequency weighting to simulate human response</a:t>
            </a:r>
          </a:p>
          <a:p>
            <a:pPr lvl="1"/>
            <a:r>
              <a:rPr lang="en-US" dirty="0"/>
              <a:t>Performance constraints (not shown)</a:t>
            </a:r>
          </a:p>
          <a:p>
            <a:pPr lvl="2"/>
            <a:r>
              <a:rPr lang="en-US" dirty="0"/>
              <a:t>Optimized design must generate same thrust</a:t>
            </a:r>
          </a:p>
          <a:p>
            <a:pPr lvl="2"/>
            <a:r>
              <a:rPr lang="en-US" dirty="0"/>
              <a:t>Optimized design torque cannot increase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CB281-5DB4-4D7D-A680-691A97437E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8A5D-2BF8-4120-905C-D2A1C5957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25DC-B19F-4943-B0F1-8AD00BBEE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65C79E-C57D-4E7A-85E6-0D12B9F73A0A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0F59A2-DE09-4219-AA41-A4810755946E}"/>
                  </a:ext>
                </a:extLst>
              </p:cNvPr>
              <p:cNvSpPr txBox="1"/>
              <p:nvPr/>
            </p:nvSpPr>
            <p:spPr>
              <a:xfrm>
                <a:off x="696000" y="4943631"/>
                <a:ext cx="8361148" cy="9352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𝑓𝑓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𝑓𝑓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0F59A2-DE09-4219-AA41-A48107559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4943631"/>
                <a:ext cx="8361148" cy="9352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C751C6-602F-4E02-BEF6-A6CAAF9039A8}"/>
                  </a:ext>
                </a:extLst>
              </p:cNvPr>
              <p:cNvSpPr txBox="1"/>
              <p:nvPr/>
            </p:nvSpPr>
            <p:spPr>
              <a:xfrm>
                <a:off x="883841" y="4078224"/>
                <a:ext cx="67496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Integrate mean square pressure fluctuations over microphone array</a:t>
                </a:r>
              </a:p>
              <a:p>
                <a:r>
                  <a:rPr lang="en-US" dirty="0"/>
                  <a:t>Directivity limits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) are functions of tunnel speed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C751C6-602F-4E02-BEF6-A6CAAF903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41" y="4078224"/>
                <a:ext cx="6749668" cy="646331"/>
              </a:xfrm>
              <a:prstGeom prst="rect">
                <a:avLst/>
              </a:prstGeom>
              <a:blipFill>
                <a:blip r:embed="rId3"/>
                <a:stretch>
                  <a:fillRect l="-81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883857A6-82EE-4804-ACBC-493754AAE7AD}"/>
              </a:ext>
            </a:extLst>
          </p:cNvPr>
          <p:cNvSpPr/>
          <p:nvPr/>
        </p:nvSpPr>
        <p:spPr>
          <a:xfrm>
            <a:off x="2347415" y="4790011"/>
            <a:ext cx="576075" cy="1305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7B0875-0506-4B77-9053-7FF03F0AD1E2}"/>
              </a:ext>
            </a:extLst>
          </p:cNvPr>
          <p:cNvSpPr/>
          <p:nvPr/>
        </p:nvSpPr>
        <p:spPr>
          <a:xfrm>
            <a:off x="5212685" y="4790011"/>
            <a:ext cx="576075" cy="1305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D748D2-7128-4ED4-8561-20F6929EE6C2}"/>
              </a:ext>
            </a:extLst>
          </p:cNvPr>
          <p:cNvSpPr/>
          <p:nvPr/>
        </p:nvSpPr>
        <p:spPr>
          <a:xfrm>
            <a:off x="1420181" y="4787964"/>
            <a:ext cx="2743200" cy="1305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0DDA48-49B6-43C5-8D1C-8F6AB81A8866}"/>
              </a:ext>
            </a:extLst>
          </p:cNvPr>
          <p:cNvSpPr/>
          <p:nvPr/>
        </p:nvSpPr>
        <p:spPr>
          <a:xfrm>
            <a:off x="4382880" y="4787964"/>
            <a:ext cx="2573135" cy="1305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AEDA8C-E4D1-4885-97D0-64119AA020C3}"/>
              </a:ext>
            </a:extLst>
          </p:cNvPr>
          <p:cNvSpPr/>
          <p:nvPr/>
        </p:nvSpPr>
        <p:spPr>
          <a:xfrm>
            <a:off x="3230121" y="5165084"/>
            <a:ext cx="307850" cy="277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C76A62-DCF7-4F78-8C7F-42B7AA06510C}"/>
              </a:ext>
            </a:extLst>
          </p:cNvPr>
          <p:cNvSpPr/>
          <p:nvPr/>
        </p:nvSpPr>
        <p:spPr>
          <a:xfrm>
            <a:off x="6111105" y="5165069"/>
            <a:ext cx="307850" cy="277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3FEA8ED-6A81-4488-B728-F6C944BE6682}"/>
              </a:ext>
            </a:extLst>
          </p:cNvPr>
          <p:cNvCxnSpPr>
            <a:cxnSpLocks/>
          </p:cNvCxnSpPr>
          <p:nvPr/>
        </p:nvCxnSpPr>
        <p:spPr>
          <a:xfrm flipH="1">
            <a:off x="9094111" y="2052026"/>
            <a:ext cx="153620" cy="6528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5CD9AA-A3FB-4EAF-9FD7-56DC87351E3B}"/>
              </a:ext>
            </a:extLst>
          </p:cNvPr>
          <p:cNvCxnSpPr>
            <a:cxnSpLocks/>
          </p:cNvCxnSpPr>
          <p:nvPr/>
        </p:nvCxnSpPr>
        <p:spPr>
          <a:xfrm>
            <a:off x="10424448" y="2079176"/>
            <a:ext cx="172824" cy="5554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007102-2B0C-426C-90D7-9A74EB0C9CF3}"/>
              </a:ext>
            </a:extLst>
          </p:cNvPr>
          <p:cNvCxnSpPr>
            <a:cxnSpLocks/>
          </p:cNvCxnSpPr>
          <p:nvPr/>
        </p:nvCxnSpPr>
        <p:spPr>
          <a:xfrm>
            <a:off x="11346168" y="2088765"/>
            <a:ext cx="0" cy="338022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861D5E9-1AE0-45AD-8897-57745E86A735}"/>
              </a:ext>
            </a:extLst>
          </p:cNvPr>
          <p:cNvSpPr txBox="1"/>
          <p:nvPr/>
        </p:nvSpPr>
        <p:spPr>
          <a:xfrm rot="5400000">
            <a:off x="10588076" y="3463003"/>
            <a:ext cx="188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Microphone Array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6E2FDB-7A98-46F6-988B-F0F93933BF61}"/>
              </a:ext>
            </a:extLst>
          </p:cNvPr>
          <p:cNvSpPr txBox="1"/>
          <p:nvPr/>
        </p:nvSpPr>
        <p:spPr>
          <a:xfrm>
            <a:off x="9420801" y="2088765"/>
            <a:ext cx="869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Tunnel </a:t>
            </a:r>
          </a:p>
          <a:p>
            <a:pPr algn="ctr"/>
            <a:r>
              <a:rPr lang="en-US" dirty="0"/>
              <a:t>Inlet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1ACD40-4142-4612-B6A9-9BE85235669E}"/>
              </a:ext>
            </a:extLst>
          </p:cNvPr>
          <p:cNvCxnSpPr/>
          <p:nvPr/>
        </p:nvCxnSpPr>
        <p:spPr>
          <a:xfrm>
            <a:off x="9099477" y="4783478"/>
            <a:ext cx="230430" cy="6528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C49C75-B91C-4AB1-A8A4-DC00380EC1AF}"/>
              </a:ext>
            </a:extLst>
          </p:cNvPr>
          <p:cNvCxnSpPr>
            <a:cxnSpLocks/>
          </p:cNvCxnSpPr>
          <p:nvPr/>
        </p:nvCxnSpPr>
        <p:spPr>
          <a:xfrm flipH="1">
            <a:off x="10361990" y="4783478"/>
            <a:ext cx="235282" cy="6494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A42DC15-CF78-468D-821B-61B23D4692E8}"/>
              </a:ext>
            </a:extLst>
          </p:cNvPr>
          <p:cNvSpPr txBox="1"/>
          <p:nvPr/>
        </p:nvSpPr>
        <p:spPr>
          <a:xfrm>
            <a:off x="9342638" y="4783478"/>
            <a:ext cx="1025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Tunnel </a:t>
            </a:r>
          </a:p>
          <a:p>
            <a:pPr algn="ctr"/>
            <a:r>
              <a:rPr lang="en-US" dirty="0"/>
              <a:t>Collector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78EFE8-2C25-44D3-B192-A3A4F6031022}"/>
              </a:ext>
            </a:extLst>
          </p:cNvPr>
          <p:cNvCxnSpPr/>
          <p:nvPr/>
        </p:nvCxnSpPr>
        <p:spPr>
          <a:xfrm>
            <a:off x="9693604" y="3469708"/>
            <a:ext cx="27432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3805B01-A4B8-4306-8020-51D3C99532D5}"/>
              </a:ext>
            </a:extLst>
          </p:cNvPr>
          <p:cNvSpPr txBox="1"/>
          <p:nvPr/>
        </p:nvSpPr>
        <p:spPr>
          <a:xfrm>
            <a:off x="8886523" y="3255659"/>
            <a:ext cx="86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102FA5-4087-4BB7-B07D-BA82CC6635AE}"/>
              </a:ext>
            </a:extLst>
          </p:cNvPr>
          <p:cNvCxnSpPr/>
          <p:nvPr/>
        </p:nvCxnSpPr>
        <p:spPr>
          <a:xfrm>
            <a:off x="9839570" y="4078224"/>
            <a:ext cx="151540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9440FE-B029-4F24-8C0A-7BA9B22AAFBF}"/>
                  </a:ext>
                </a:extLst>
              </p:cNvPr>
              <p:cNvSpPr txBox="1"/>
              <p:nvPr/>
            </p:nvSpPr>
            <p:spPr>
              <a:xfrm>
                <a:off x="10471931" y="4114538"/>
                <a:ext cx="1851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9440FE-B029-4F24-8C0A-7BA9B22AA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931" y="4114538"/>
                <a:ext cx="185115" cy="276999"/>
              </a:xfrm>
              <a:prstGeom prst="rect">
                <a:avLst/>
              </a:prstGeom>
              <a:blipFill>
                <a:blip r:embed="rId4"/>
                <a:stretch>
                  <a:fillRect l="-33333" r="-30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8BA2A7-1B30-4418-953A-35824F11373C}"/>
              </a:ext>
            </a:extLst>
          </p:cNvPr>
          <p:cNvCxnSpPr>
            <a:cxnSpLocks/>
          </p:cNvCxnSpPr>
          <p:nvPr/>
        </p:nvCxnSpPr>
        <p:spPr>
          <a:xfrm flipH="1" flipV="1">
            <a:off x="9839570" y="2857248"/>
            <a:ext cx="24936" cy="183571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D2E582-DACF-4E3D-957A-9084939EC9B0}"/>
              </a:ext>
            </a:extLst>
          </p:cNvPr>
          <p:cNvCxnSpPr>
            <a:cxnSpLocks/>
          </p:cNvCxnSpPr>
          <p:nvPr/>
        </p:nvCxnSpPr>
        <p:spPr>
          <a:xfrm flipH="1">
            <a:off x="9844549" y="2857248"/>
            <a:ext cx="1463610" cy="6093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DDD020D-97EB-432E-88C0-8376798E22FC}"/>
                  </a:ext>
                </a:extLst>
              </p:cNvPr>
              <p:cNvSpPr txBox="1"/>
              <p:nvPr/>
            </p:nvSpPr>
            <p:spPr>
              <a:xfrm>
                <a:off x="9893977" y="3084819"/>
                <a:ext cx="1894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DDD020D-97EB-432E-88C0-8376798E2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977" y="3084819"/>
                <a:ext cx="189475" cy="276999"/>
              </a:xfrm>
              <a:prstGeom prst="rect">
                <a:avLst/>
              </a:prstGeom>
              <a:blipFill>
                <a:blip r:embed="rId5"/>
                <a:stretch>
                  <a:fillRect l="-29032" r="-2580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3A8B8917-ACC5-4E37-88F5-B4DA49FEC20B}"/>
              </a:ext>
            </a:extLst>
          </p:cNvPr>
          <p:cNvSpPr txBox="1"/>
          <p:nvPr/>
        </p:nvSpPr>
        <p:spPr>
          <a:xfrm>
            <a:off x="9071844" y="3893427"/>
            <a:ext cx="86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Tunnel Flow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613892-AA87-41CC-8DAD-501D1D339ED4}"/>
              </a:ext>
            </a:extLst>
          </p:cNvPr>
          <p:cNvSpPr txBox="1"/>
          <p:nvPr/>
        </p:nvSpPr>
        <p:spPr>
          <a:xfrm>
            <a:off x="5195464" y="6036595"/>
            <a:ext cx="7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2C9A99-B8DE-4A25-9B2F-B4D076B7B949}"/>
              </a:ext>
            </a:extLst>
          </p:cNvPr>
          <p:cNvSpPr txBox="1"/>
          <p:nvPr/>
        </p:nvSpPr>
        <p:spPr>
          <a:xfrm>
            <a:off x="1998803" y="6036595"/>
            <a:ext cx="153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 Flight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93FE26E-870C-4CC5-AB5E-39D26AA13E7F}"/>
              </a:ext>
            </a:extLst>
          </p:cNvPr>
          <p:cNvSpPr txBox="1"/>
          <p:nvPr/>
        </p:nvSpPr>
        <p:spPr>
          <a:xfrm>
            <a:off x="9244376" y="1567687"/>
            <a:ext cx="210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LSAWT (not to scale)</a:t>
            </a:r>
          </a:p>
        </p:txBody>
      </p:sp>
    </p:spTree>
    <p:extLst>
      <p:ext uri="{BB962C8B-B14F-4D97-AF65-F5344CB8AC3E}">
        <p14:creationId xmlns:p14="http://schemas.microsoft.com/office/powerpoint/2010/main" val="4802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55" grpId="0"/>
      <p:bldP spid="55" grpId="1"/>
      <p:bldP spid="56" grpId="0"/>
      <p:bldP spid="5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AC49-449A-422C-BEB3-8065866E3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48EF3-7DB4-4927-AA7C-5283C4F2D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tool fidelities</a:t>
            </a:r>
          </a:p>
          <a:p>
            <a:pPr lvl="1"/>
            <a:r>
              <a:rPr lang="en-US" dirty="0"/>
              <a:t>Low granularity / fast computation (BEMT) </a:t>
            </a:r>
          </a:p>
          <a:p>
            <a:pPr lvl="1"/>
            <a:r>
              <a:rPr lang="en-US" dirty="0"/>
              <a:t>High granularity / computationally intensive (CFD)</a:t>
            </a:r>
          </a:p>
          <a:p>
            <a:r>
              <a:rPr lang="en-US" dirty="0"/>
              <a:t>Four optimization tool approaches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CCBlade.jl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- BEMT code with compact acoustic sources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ABEAT</a:t>
            </a:r>
            <a:r>
              <a:rPr lang="en-US" dirty="0"/>
              <a:t> - BEMT code with compact/noncompact acoustic sources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FUN3D</a:t>
            </a:r>
            <a:r>
              <a:rPr lang="en-US" dirty="0"/>
              <a:t> - Unstructured CFD code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SU2</a:t>
            </a:r>
            <a:r>
              <a:rPr lang="en-US" dirty="0"/>
              <a:t> - Unstructured CFD code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88591-5CFA-4B28-969F-91DE1B6CF5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Leonard V Lopes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4F170-7D64-4121-933C-4ADDE7573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Spring 2021 NASA Acoustics Technical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24205-745C-479D-90F0-7BAEF5AC5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65C79E-C57D-4E7A-85E6-0D12B9F73A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2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EBDC488FE1394E9A783BF1F52D6D3A" ma:contentTypeVersion="" ma:contentTypeDescription="Create a new document." ma:contentTypeScope="" ma:versionID="6b576953b95360e2efb787bf2f7a7d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2BC7ED-D00D-4F5D-A746-154C7D7997F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4B5A185-91DC-487E-B64B-3800B48A67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2DF3CA-C823-4CED-9CE2-364C948C6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54242</TotalTime>
  <Words>1606</Words>
  <Application>Microsoft Office PowerPoint</Application>
  <PresentationFormat>Widescreen</PresentationFormat>
  <Paragraphs>264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Wingdings</vt:lpstr>
      <vt:lpstr>1_Office Theme</vt:lpstr>
      <vt:lpstr>Plan and Progress on Experimental Validation of Computational Small Rotor Design Optimization Tools   Leonard V. Lopes NASA Langley Research Center leonard.v.lopes@nasa.gov     Acoustics Technical Working Group April 13-14, 2021</vt:lpstr>
      <vt:lpstr>Advanced Air Mobility (AAM) Challenge</vt:lpstr>
      <vt:lpstr>AAM Challenge</vt:lpstr>
      <vt:lpstr>Design Optimization</vt:lpstr>
      <vt:lpstr>Objective</vt:lpstr>
      <vt:lpstr>Available LSAWT Data</vt:lpstr>
      <vt:lpstr>Helically Twisted Rotor (HTR) Data</vt:lpstr>
      <vt:lpstr>Objective Function</vt:lpstr>
      <vt:lpstr>Optimization Tools</vt:lpstr>
      <vt:lpstr>CCBlade.jl</vt:lpstr>
      <vt:lpstr>ANOPP2’s Blade Element Acoustic Tool (ABEAT)</vt:lpstr>
      <vt:lpstr>FUN3D CFD Solver</vt:lpstr>
      <vt:lpstr>SU2 CFD Solver</vt:lpstr>
      <vt:lpstr>Current Status and Plan Moving Forward</vt:lpstr>
      <vt:lpstr>Personnel</vt:lpstr>
      <vt:lpstr>Conclusions</vt:lpstr>
      <vt:lpstr>Acknowledgments</vt:lpstr>
    </vt:vector>
  </TitlesOfParts>
  <Company>MTSI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UAM Noise Working Group White Paper</dc:title>
  <dc:creator>stephen.a.rizzi@nasa.gov</dc:creator>
  <cp:keywords>Aerial Mobility: Noise Issues and Technology</cp:keywords>
  <cp:lastModifiedBy>Lopes, Leonard V. (LARC-D314)</cp:lastModifiedBy>
  <cp:revision>742</cp:revision>
  <cp:lastPrinted>2018-03-20T17:31:35Z</cp:lastPrinted>
  <dcterms:created xsi:type="dcterms:W3CDTF">2016-08-19T16:06:20Z</dcterms:created>
  <dcterms:modified xsi:type="dcterms:W3CDTF">2021-04-06T16:05:59Z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0x0101009EEBDC488FE1394E9A783BF1F52D6D3A</vt:lpwstr>
  </property>
</Properties>
</file>