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0"/>
  </p:notesMasterIdLst>
  <p:sldIdLst>
    <p:sldId id="256" r:id="rId3"/>
    <p:sldId id="791" r:id="rId4"/>
    <p:sldId id="793" r:id="rId5"/>
    <p:sldId id="803" r:id="rId6"/>
    <p:sldId id="795" r:id="rId7"/>
    <p:sldId id="794" r:id="rId8"/>
    <p:sldId id="782" r:id="rId9"/>
    <p:sldId id="783" r:id="rId10"/>
    <p:sldId id="773" r:id="rId11"/>
    <p:sldId id="801" r:id="rId12"/>
    <p:sldId id="796" r:id="rId13"/>
    <p:sldId id="802" r:id="rId14"/>
    <p:sldId id="787" r:id="rId15"/>
    <p:sldId id="799" r:id="rId16"/>
    <p:sldId id="804" r:id="rId17"/>
    <p:sldId id="781" r:id="rId18"/>
    <p:sldId id="80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0921763-EF78-4638-8867-5B973A02183D}">
          <p14:sldIdLst>
            <p14:sldId id="256"/>
            <p14:sldId id="791"/>
            <p14:sldId id="793"/>
            <p14:sldId id="803"/>
            <p14:sldId id="795"/>
            <p14:sldId id="794"/>
            <p14:sldId id="782"/>
            <p14:sldId id="783"/>
            <p14:sldId id="773"/>
            <p14:sldId id="801"/>
            <p14:sldId id="796"/>
            <p14:sldId id="802"/>
            <p14:sldId id="787"/>
            <p14:sldId id="799"/>
            <p14:sldId id="804"/>
            <p14:sldId id="781"/>
            <p14:sldId id="8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zzi, Stephen A. (LARC-D314)" initials="RSA(" lastIdx="25" clrIdx="0">
    <p:extLst>
      <p:ext uri="{19B8F6BF-5375-455C-9EA6-DF929625EA0E}">
        <p15:presenceInfo xmlns:p15="http://schemas.microsoft.com/office/powerpoint/2012/main" userId="S-1-5-21-330711430-3775241029-4075259233-79581" providerId="AD"/>
      </p:ext>
    </p:extLst>
  </p:cmAuthor>
  <p:cmAuthor id="2" name="Krishnamurthy, Siddhartha (LARC-D321)" initials="KS(" lastIdx="9" clrIdx="2">
    <p:extLst>
      <p:ext uri="{19B8F6BF-5375-455C-9EA6-DF929625EA0E}">
        <p15:presenceInfo xmlns:p15="http://schemas.microsoft.com/office/powerpoint/2012/main" userId="S::skrishn7@ndc.nasa.gov::b208ab93-8d41-4021-9dc7-1a9fca18bff9" providerId="AD"/>
      </p:ext>
    </p:extLst>
  </p:cmAuthor>
  <p:cmAuthor id="3" name="Aumann, Aric R. (LARC-D321)[TEAMS3]" initials="AAR(" lastIdx="1" clrIdx="3">
    <p:extLst>
      <p:ext uri="{19B8F6BF-5375-455C-9EA6-DF929625EA0E}">
        <p15:presenceInfo xmlns:p15="http://schemas.microsoft.com/office/powerpoint/2012/main" userId="S-1-5-21-330711430-3775241029-4075259233-702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35" autoAdjust="0"/>
    <p:restoredTop sz="87256" autoAdjust="0"/>
  </p:normalViewPr>
  <p:slideViewPr>
    <p:cSldViewPr snapToGrid="0">
      <p:cViewPr varScale="1">
        <p:scale>
          <a:sx n="86" d="100"/>
          <a:sy n="86" d="100"/>
        </p:scale>
        <p:origin x="120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31T09:10:37.761" idx="18">
    <p:pos x="7312" y="2014"/>
    <p:text>The figure on the right is a good tie in to what we saw in Fig 9a on the narrowband synth of the SUI Endurance.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4164C-6FAF-4B86-B424-3ACFB15C8C3A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767A7-12BD-4EFD-A196-584FA330A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62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110F9C-E1CB-44EB-873B-AF251BD798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605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be cut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145EB-15A1-46B6-A26B-1C45F3F9BB9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175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 Graveyard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722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0145EB-15A1-46B6-A26B-1C45F3F9BB9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7221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390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Input includes source</a:t>
            </a:r>
            <a:r>
              <a:rPr lang="en-US" baseline="0" dirty="0"/>
              <a:t> noise definition – Wind Tunnel, Predictions (ANOPP2), Flight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767A7-12BD-4EFD-A196-584FA330AC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55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 err="1"/>
              <a:t>auralization</a:t>
            </a:r>
            <a:r>
              <a:rPr lang="en-US" dirty="0"/>
              <a:t> in the NAF can be built from the pieces shown here, by</a:t>
            </a:r>
            <a:r>
              <a:rPr lang="en-US" baseline="0" dirty="0"/>
              <a:t> putting the pieces together in a custom user code, or by running NAFSNAP.</a:t>
            </a:r>
          </a:p>
          <a:p>
            <a:r>
              <a:rPr lang="en-US" baseline="0" dirty="0"/>
              <a:t>The listing pictured is meant to give an idea of the scope of capabilities present in the NAF, with the red text indicating those newer capabilities to be highlighted today.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767A7-12BD-4EFD-A196-584FA330AC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60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Spectrogram is zoomed on lower 2 kHz to capture</a:t>
            </a:r>
            <a:r>
              <a:rPr lang="en-US" baseline="0" dirty="0"/>
              <a:t> the </a:t>
            </a:r>
            <a:r>
              <a:rPr lang="en-US" baseline="0" dirty="0" err="1"/>
              <a:t>Buzzsaw</a:t>
            </a:r>
            <a:r>
              <a:rPr lang="en-US" baseline="0" dirty="0"/>
              <a:t> harmonic series.</a:t>
            </a:r>
          </a:p>
          <a:p>
            <a:r>
              <a:rPr lang="en-US" baseline="0" dirty="0"/>
              <a:t>Comb filtering from ground reflection.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767A7-12BD-4EFD-A196-584FA330AC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08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Link to </a:t>
            </a:r>
            <a:r>
              <a:rPr lang="en-US" baseline="0" dirty="0" err="1"/>
              <a:t>ModBB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767A7-12BD-4EFD-A196-584FA330AC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23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145EB-15A1-46B6-A26B-1C45F3F9BB9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577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mention restart loader as part of this plugin development.</a:t>
            </a:r>
          </a:p>
          <a:p>
            <a:r>
              <a:rPr lang="en-US" dirty="0"/>
              <a:t>Reference LSAWT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145EB-15A1-46B6-A26B-1C45F3F9BB9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70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722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0145EB-15A1-46B6-A26B-1C45F3F9BB9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7221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722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0145EB-15A1-46B6-A26B-1C45F3F9BB9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7221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021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89587"/>
            <a:ext cx="9144000" cy="2020376"/>
          </a:xfrm>
        </p:spPr>
        <p:txBody>
          <a:bodyPr anchor="b"/>
          <a:lstStyle>
            <a:lvl1pPr algn="ctr">
              <a:defRPr sz="600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49328"/>
            <a:ext cx="9144000" cy="1408471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212E-9630-479A-A1B9-2F76158C5E1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2D9F-BDBC-4006-ACC2-1178DE856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28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365126"/>
            <a:ext cx="9233965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1486004"/>
            <a:ext cx="11521440" cy="4802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212E-9630-479A-A1B9-2F76158C5E1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2D9F-BDBC-4006-ACC2-1178DE856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97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320881"/>
            <a:ext cx="9233966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280" y="1300265"/>
            <a:ext cx="11521440" cy="2377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5280" y="3896570"/>
            <a:ext cx="11521440" cy="23774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212E-9630-479A-A1B9-2F76158C5E1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2D9F-BDBC-4006-ACC2-1178DE856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64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" y="284905"/>
            <a:ext cx="9112045" cy="7315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280" y="1300265"/>
            <a:ext cx="5760720" cy="48766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00265"/>
            <a:ext cx="5760720" cy="48766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212E-9630-479A-A1B9-2F76158C5E1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2D9F-BDBC-4006-ACC2-1178DE856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50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961" y="365125"/>
            <a:ext cx="9173497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961" y="1263179"/>
            <a:ext cx="57607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3961" y="2253625"/>
            <a:ext cx="5760720" cy="39123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63179"/>
            <a:ext cx="57607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53625"/>
            <a:ext cx="5760720" cy="3936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212E-9630-479A-A1B9-2F76158C5E1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2D9F-BDBC-4006-ACC2-1178DE856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8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220" y="365126"/>
            <a:ext cx="9289026" cy="7557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212E-9630-479A-A1B9-2F76158C5E1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2D9F-BDBC-4006-ACC2-1178DE856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86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212E-9630-479A-A1B9-2F76158C5E1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2D9F-BDBC-4006-ACC2-1178DE856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75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13990"/>
            <a:ext cx="10972800" cy="5012173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buFontTx/>
              <a:buNone/>
            </a:pPr>
            <a:fld id="{7F6EBC59-334C-3345-ACC5-36C6E4C6D27C}" type="slidenum">
              <a:rPr lang="en-US" smtClean="0">
                <a:solidFill>
                  <a:prstClr val="black"/>
                </a:solidFill>
              </a:rPr>
              <a:pPr>
                <a:buFontTx/>
                <a:buNone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FontTx/>
              <a:buNone/>
              <a:defRPr sz="118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E9C00DAF-0B3E-4188-BA43-1B2DC392B7AD}" type="datetime1">
              <a:rPr lang="en-US" smtClean="0">
                <a:solidFill>
                  <a:prstClr val="black"/>
                </a:solidFill>
              </a:rPr>
              <a:t>4/2/2021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>
              <a:buFontTx/>
              <a:buNone/>
            </a:pPr>
            <a:r>
              <a:rPr lang="en-US">
                <a:solidFill>
                  <a:prstClr val="black"/>
                </a:solidFill>
              </a:rPr>
              <a:t>ASA 2019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80417" y="155451"/>
            <a:ext cx="10911840" cy="612648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9497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220" y="365126"/>
            <a:ext cx="9289026" cy="7557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1212E-9630-479A-A1B9-2F76158C5E1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2D9F-BDBC-4006-ACC2-1178DE856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59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" y="284905"/>
            <a:ext cx="9112045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" y="1486004"/>
            <a:ext cx="11521440" cy="4802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42089"/>
            <a:ext cx="1061884" cy="3159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1212E-9630-479A-A1B9-2F76158C5E19}" type="datetimeFigureOut">
              <a:rPr lang="en-US" smtClean="0"/>
              <a:t>4/2/2021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06980" y="6492875"/>
            <a:ext cx="585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E2D9F-BDBC-4006-ACC2-1178DE856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8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417" y="155451"/>
            <a:ext cx="10911840" cy="612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09605"/>
            <a:ext cx="11571818" cy="5238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304800" y="762000"/>
            <a:ext cx="103632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0">
                  <a:srgbClr val="800000"/>
                </a:gs>
                <a:gs pos="100000">
                  <a:prstClr val="white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defTabSz="450068"/>
            <a:fld id="{59C5F2C5-DDEB-447E-A4DB-79BFDDCA904D}" type="datetime1">
              <a:rPr lang="en-US" smtClean="0">
                <a:solidFill>
                  <a:prstClr val="black"/>
                </a:solidFill>
              </a:rPr>
              <a:pPr defTabSz="450068"/>
              <a:t>4/2/2021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defTabSz="450068"/>
            <a:r>
              <a:rPr lang="en-US">
                <a:solidFill>
                  <a:prstClr val="black"/>
                </a:solidFill>
              </a:rPr>
              <a:t>ASA 2019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1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defTabSz="450068"/>
            <a:fld id="{5B34F641-C950-48F9-BD78-092F68C17874}" type="slidenum">
              <a:rPr lang="en-US" smtClean="0">
                <a:solidFill>
                  <a:prstClr val="black"/>
                </a:solidFill>
              </a:rPr>
              <a:pPr defTabSz="450068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13" descr="NASA insigniaCMYK"/>
          <p:cNvPicPr preferRelativeResize="0"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3650" y="157014"/>
            <a:ext cx="765721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885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ransition spd="med">
    <p:fade/>
  </p:transition>
  <p:hf hdr="0" ftr="0" dt="0"/>
  <p:txStyles>
    <p:titleStyle>
      <a:lvl1pPr algn="l" defTabSz="450068" rtl="0" eaLnBrk="1" latinLnBrk="0" hangingPunct="1">
        <a:spcBef>
          <a:spcPct val="0"/>
        </a:spcBef>
        <a:buNone/>
        <a:defRPr sz="2363" b="1" i="0" kern="1200">
          <a:solidFill>
            <a:schemeClr val="tx1"/>
          </a:solidFill>
          <a:latin typeface="Calibri" panose="020F0502020204030204" pitchFamily="34" charset="0"/>
          <a:ea typeface="+mj-ea"/>
          <a:cs typeface="Arial"/>
        </a:defRPr>
      </a:lvl1pPr>
    </p:titleStyle>
    <p:bodyStyle>
      <a:lvl1pPr marL="337552" indent="-337552" algn="l" defTabSz="450068" rtl="0" eaLnBrk="1" latinLnBrk="0" hangingPunct="1">
        <a:spcBef>
          <a:spcPct val="20000"/>
        </a:spcBef>
        <a:buFont typeface="Arial"/>
        <a:buChar char="•"/>
        <a:defRPr sz="1969" b="1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31363" indent="-281293" algn="l" defTabSz="450068" rtl="0" eaLnBrk="1" latinLnBrk="0" hangingPunct="1">
        <a:spcBef>
          <a:spcPct val="20000"/>
        </a:spcBef>
        <a:buFont typeface="Arial"/>
        <a:buChar char="–"/>
        <a:defRPr sz="1772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25172" indent="-225035" algn="l" defTabSz="450068" rtl="0" eaLnBrk="1" latinLnBrk="0" hangingPunct="1">
        <a:spcBef>
          <a:spcPct val="20000"/>
        </a:spcBef>
        <a:buFont typeface="Arial"/>
        <a:buChar char="•"/>
        <a:defRPr sz="1575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575240" indent="-225035" algn="l" defTabSz="450068" rtl="0" eaLnBrk="1" latinLnBrk="0" hangingPunct="1">
        <a:spcBef>
          <a:spcPct val="20000"/>
        </a:spcBef>
        <a:buFont typeface="Arial"/>
        <a:buChar char="–"/>
        <a:defRPr sz="1378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25308" indent="-225035" algn="l" defTabSz="450068" rtl="0" eaLnBrk="1" latinLnBrk="0" hangingPunct="1">
        <a:spcBef>
          <a:spcPct val="20000"/>
        </a:spcBef>
        <a:buFont typeface="Arial"/>
        <a:buChar char="»"/>
        <a:defRPr sz="1378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475377" indent="-225035" algn="l" defTabSz="450068" rtl="0" eaLnBrk="1" latinLnBrk="0" hangingPunct="1">
        <a:spcBef>
          <a:spcPct val="20000"/>
        </a:spcBef>
        <a:buFont typeface="Arial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6pPr>
      <a:lvl7pPr marL="2925445" indent="-225035" algn="l" defTabSz="450068" rtl="0" eaLnBrk="1" latinLnBrk="0" hangingPunct="1">
        <a:spcBef>
          <a:spcPct val="20000"/>
        </a:spcBef>
        <a:buFont typeface="Arial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7pPr>
      <a:lvl8pPr marL="3375515" indent="-225035" algn="l" defTabSz="450068" rtl="0" eaLnBrk="1" latinLnBrk="0" hangingPunct="1">
        <a:spcBef>
          <a:spcPct val="20000"/>
        </a:spcBef>
        <a:buFont typeface="Arial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8pPr>
      <a:lvl9pPr marL="3825583" indent="-225035" algn="l" defTabSz="450068" rtl="0" eaLnBrk="1" latinLnBrk="0" hangingPunct="1">
        <a:spcBef>
          <a:spcPct val="20000"/>
        </a:spcBef>
        <a:buFont typeface="Arial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0068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1pPr>
      <a:lvl2pPr marL="450068" algn="l" defTabSz="450068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900138" algn="l" defTabSz="450068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350206" algn="l" defTabSz="450068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1800274" algn="l" defTabSz="450068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250342" algn="l" defTabSz="450068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700412" algn="l" defTabSz="450068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150480" algn="l" defTabSz="450068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600548" algn="l" defTabSz="450068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i.org/10.2514/6.2020-259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514/6.2020-0266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nasa.gov/software/LAR-19278-1" TargetMode="External"/><Relationship Id="rId2" Type="http://schemas.openxmlformats.org/officeDocument/2006/relationships/hyperlink" Target="https://software.nasa.gov/software/LAR-18541-1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software.nasa.gov/software/LAR-19861-1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i.org/10.2514/6.2021-0587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hyperlink" Target="https://doi.org/10.2514/6.2020-2582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2514/6.2019-2630" TargetMode="External"/><Relationship Id="rId3" Type="http://schemas.microsoft.com/office/2007/relationships/media" Target="../media/media3.wav"/><Relationship Id="rId7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12" Type="http://schemas.openxmlformats.org/officeDocument/2006/relationships/comments" Target="../comments/commen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NASA Auralization Framework 1.2 Upcoming Release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49329"/>
            <a:ext cx="9144000" cy="1037632"/>
          </a:xfrm>
        </p:spPr>
        <p:txBody>
          <a:bodyPr>
            <a:normAutofit/>
          </a:bodyPr>
          <a:lstStyle/>
          <a:p>
            <a:r>
              <a:rPr lang="en-US" dirty="0"/>
              <a:t>Aric Aumann, Analytical Services and Materials</a:t>
            </a:r>
          </a:p>
          <a:p>
            <a:r>
              <a:rPr lang="en-US" dirty="0"/>
              <a:t>Brian Tuttle, Analytical Mechanics Associates,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D1B92-D70B-4F8A-9F9E-E3E36D1692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1118" y="5399504"/>
            <a:ext cx="382976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Acoustics Technical Working Group Meeting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14, 2021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492" y="313270"/>
            <a:ext cx="10477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7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287" y="5193741"/>
            <a:ext cx="11406188" cy="1162614"/>
          </a:xfrm>
        </p:spPr>
        <p:txBody>
          <a:bodyPr>
            <a:noAutofit/>
          </a:bodyPr>
          <a:lstStyle/>
          <a:p>
            <a:r>
              <a:rPr lang="en-US" sz="2250" dirty="0"/>
              <a:t>NASA Auralization Framework (NAF) synthesizes and propagates sound to ground observer</a:t>
            </a:r>
          </a:p>
          <a:p>
            <a:r>
              <a:rPr lang="en-US" sz="2250" dirty="0"/>
              <a:t>The NAF F1A Synthesis Plugin synthesizes sound pressures at the tracking observer</a:t>
            </a:r>
          </a:p>
          <a:p>
            <a:r>
              <a:rPr lang="en-US" sz="2250" dirty="0"/>
              <a:t>Each vehicle noise source and each propagation path requires separate tracking observer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F1A Synthesis Tracking Observer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7250" eaLnBrk="0" fontAlgn="base" hangingPunct="0">
              <a:spcBef>
                <a:spcPct val="20000"/>
              </a:spcBef>
              <a:spcAft>
                <a:spcPct val="0"/>
              </a:spcAft>
            </a:pPr>
            <a:fld id="{7F6EBC59-334C-3345-ACC5-36C6E4C6D27C}" type="slidenum">
              <a:rPr lang="en-US">
                <a:solidFill>
                  <a:prstClr val="black"/>
                </a:solidFill>
              </a:rPr>
              <a:pPr defTabSz="857250" eaLnBrk="0" fontAlgn="base" hangingPunct="0">
                <a:spcBef>
                  <a:spcPct val="20000"/>
                </a:spcBef>
                <a:spcAft>
                  <a:spcPct val="0"/>
                </a:spcAft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802907" y="1069783"/>
            <a:ext cx="8478937" cy="4123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5287" y="5671039"/>
            <a:ext cx="11144617" cy="401149"/>
          </a:xfrm>
          <a:prstGeom prst="rect">
            <a:avLst/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en-US" sz="1875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1844" y="1052266"/>
            <a:ext cx="280987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72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250" b="1" dirty="0">
                <a:solidFill>
                  <a:prstClr val="black"/>
                </a:solidFill>
                <a:latin typeface="Arial" charset="0"/>
              </a:rPr>
              <a:t>Constant distance </a:t>
            </a:r>
            <a:r>
              <a:rPr lang="en-US" sz="22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50" b="1" dirty="0">
                <a:solidFill>
                  <a:prstClr val="black"/>
                </a:solidFill>
                <a:latin typeface="Arial" charset="0"/>
              </a:rPr>
              <a:t> maintained between source emission track and tracking observer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16D01B-7AA9-4C38-A3CA-35B9B7113F54}"/>
              </a:ext>
            </a:extLst>
          </p:cNvPr>
          <p:cNvSpPr/>
          <p:nvPr/>
        </p:nvSpPr>
        <p:spPr>
          <a:xfrm>
            <a:off x="2580218" y="1664259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1798FE-A6FF-4833-9A3B-48300329A12A}"/>
              </a:ext>
            </a:extLst>
          </p:cNvPr>
          <p:cNvSpPr/>
          <p:nvPr/>
        </p:nvSpPr>
        <p:spPr>
          <a:xfrm>
            <a:off x="7828796" y="1664259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E69DEF-4533-4BCC-841F-C9CD7576DD68}"/>
              </a:ext>
            </a:extLst>
          </p:cNvPr>
          <p:cNvSpPr txBox="1"/>
          <p:nvPr/>
        </p:nvSpPr>
        <p:spPr>
          <a:xfrm>
            <a:off x="280417" y="3691728"/>
            <a:ext cx="6144134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“A Synthesis Plug-in for Steady and Unsteady Loading and Thickness Noise </a:t>
            </a:r>
            <a:r>
              <a:rPr lang="en-US" dirty="0" err="1"/>
              <a:t>Auralization</a:t>
            </a:r>
            <a:r>
              <a:rPr lang="en-US" dirty="0"/>
              <a:t>”, Siddhartha Krishnamurthy, Brian C. Tuttle, and Stephen A. Rizzi, AIAA Aviation 2020 Forum, AIAA-2020-2597, Virtual Event, 15-19 June 2020. </a:t>
            </a:r>
            <a:r>
              <a:rPr lang="en-US" dirty="0">
                <a:hlinkClick r:id="rId4"/>
              </a:rPr>
              <a:t>https://doi.org/10.2514/6.2020-2597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608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409" y="580007"/>
            <a:ext cx="5172287" cy="44917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SAE ARP 866A Absorption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1486004"/>
            <a:ext cx="5268078" cy="4802186"/>
          </a:xfrm>
        </p:spPr>
        <p:txBody>
          <a:bodyPr/>
          <a:lstStyle/>
          <a:p>
            <a:r>
              <a:rPr lang="en-US" dirty="0"/>
              <a:t>Added model for calculating absorption according to SAE ARP 866 Revision A</a:t>
            </a:r>
          </a:p>
          <a:p>
            <a:r>
              <a:rPr lang="en-US" dirty="0"/>
              <a:t>Consistent with prediction tool chain</a:t>
            </a:r>
          </a:p>
          <a:p>
            <a:r>
              <a:rPr lang="en-US" dirty="0"/>
              <a:t>NAF Advanced Plugin Library now includes ANSI as well as SAE ARP 866A absorption 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0417" y="5491191"/>
            <a:ext cx="7081284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Auralization</a:t>
            </a:r>
            <a:r>
              <a:rPr lang="en-US" dirty="0"/>
              <a:t> of a Supersonic Business Jet Using Advanced Takeoff Procedures”, Stephen A. </a:t>
            </a:r>
            <a:r>
              <a:rPr lang="en-US" dirty="0" err="1"/>
              <a:t>Rizzi</a:t>
            </a:r>
            <a:r>
              <a:rPr lang="en-US" dirty="0"/>
              <a:t>, Jeffrey J. Berton, and Brian C. Tuttle, AIAA SciTech 2020, AIAA-2020-0266, Orlando, FL, USA, 6-10 January 2020. </a:t>
            </a:r>
            <a:r>
              <a:rPr lang="en-US" dirty="0">
                <a:hlinkClick r:id="rId3"/>
              </a:rPr>
              <a:t>https://doi.org/10.2514/6.2020-0266</a:t>
            </a:r>
            <a:r>
              <a:rPr lang="en-US" dirty="0"/>
              <a:t> </a:t>
            </a: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599CF909-400D-464F-957E-A4A396F24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5"/>
            <a:ext cx="2743200" cy="365125"/>
          </a:xfrm>
        </p:spPr>
        <p:txBody>
          <a:bodyPr/>
          <a:lstStyle/>
          <a:p>
            <a:fld id="{BF3E7690-0684-40BD-8DFD-17DF343ECDA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9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User manuals</a:t>
            </a:r>
          </a:p>
          <a:p>
            <a:pPr marL="792970" lvl="1" indent="-342900">
              <a:buFont typeface="+mj-lt"/>
              <a:buAutoNum type="arabicPeriod"/>
            </a:pPr>
            <a:r>
              <a:rPr lang="en-US" sz="2800" dirty="0"/>
              <a:t>NAF API Reference</a:t>
            </a:r>
          </a:p>
          <a:p>
            <a:pPr marL="792970" lvl="1" indent="-342900">
              <a:buFont typeface="+mj-lt"/>
              <a:buAutoNum type="arabicPeriod"/>
            </a:pPr>
            <a:r>
              <a:rPr lang="en-US" sz="2800" dirty="0"/>
              <a:t>F1A Synthesis Plugin</a:t>
            </a:r>
          </a:p>
          <a:p>
            <a:pPr marL="792970" lvl="1" indent="-342900">
              <a:buFont typeface="+mj-lt"/>
              <a:buAutoNum type="arabicPeriod"/>
            </a:pPr>
            <a:r>
              <a:rPr lang="en-US" sz="2800" dirty="0"/>
              <a:t>Modulated Broadband Plugin</a:t>
            </a:r>
          </a:p>
          <a:p>
            <a:r>
              <a:rPr lang="en-US" sz="2800" dirty="0"/>
              <a:t>Example codes for the plugins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Tx/>
              <a:buNone/>
            </a:pPr>
            <a:fld id="{7F6EBC59-334C-3345-ACC5-36C6E4C6D27C}" type="slidenum">
              <a:rPr lang="en-US" smtClean="0">
                <a:solidFill>
                  <a:prstClr val="black"/>
                </a:solidFill>
              </a:rPr>
              <a:pPr>
                <a:buFontTx/>
                <a:buNone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Documentation</a:t>
            </a:r>
          </a:p>
        </p:txBody>
      </p:sp>
    </p:spTree>
    <p:extLst>
      <p:ext uri="{BB962C8B-B14F-4D97-AF65-F5344CB8AC3E}">
        <p14:creationId xmlns:p14="http://schemas.microsoft.com/office/powerpoint/2010/main" val="19667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NASA </a:t>
            </a:r>
            <a:r>
              <a:rPr lang="en-US" sz="2800" dirty="0" err="1"/>
              <a:t>Auralization</a:t>
            </a:r>
            <a:r>
              <a:rPr lang="en-US" sz="2800" dirty="0"/>
              <a:t> Framework 1.2 available soon</a:t>
            </a:r>
          </a:p>
          <a:p>
            <a:r>
              <a:rPr lang="en-US" sz="2800" dirty="0"/>
              <a:t>Research driven development</a:t>
            </a:r>
            <a:endParaRPr lang="en-US" sz="2400" dirty="0"/>
          </a:p>
          <a:p>
            <a:pPr lvl="1"/>
            <a:r>
              <a:rPr lang="en-US" sz="2400" dirty="0"/>
              <a:t>Available soon after developed</a:t>
            </a:r>
          </a:p>
          <a:p>
            <a:pPr lvl="1"/>
            <a:r>
              <a:rPr lang="en-US" sz="2400" dirty="0"/>
              <a:t>Community benefit from NASA research</a:t>
            </a:r>
          </a:p>
          <a:p>
            <a:r>
              <a:rPr lang="en-US" sz="2800" dirty="0"/>
              <a:t>Documentation</a:t>
            </a:r>
          </a:p>
          <a:p>
            <a:r>
              <a:rPr lang="en-US" sz="2800" dirty="0"/>
              <a:t>Software Request Links (when available) – or search software.nasa.gov </a:t>
            </a:r>
          </a:p>
          <a:p>
            <a:pPr lvl="1"/>
            <a:r>
              <a:rPr lang="en-US" sz="2400" dirty="0"/>
              <a:t>NAF: </a:t>
            </a:r>
            <a:r>
              <a:rPr lang="en-US" sz="2400" dirty="0">
                <a:hlinkClick r:id="rId2"/>
              </a:rPr>
              <a:t>https://software.nasa.gov/software/LAR-18541-1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NAF-APL: </a:t>
            </a:r>
            <a:r>
              <a:rPr lang="en-US" sz="2400" dirty="0">
                <a:hlinkClick r:id="rId3"/>
              </a:rPr>
              <a:t>https://software.nasa.gov/software/LAR-19278-1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ANOPP2: </a:t>
            </a:r>
            <a:r>
              <a:rPr lang="en-US" sz="2400" dirty="0">
                <a:hlinkClick r:id="rId4"/>
              </a:rPr>
              <a:t>https://software.nasa.gov/software/LAR-19861-1</a:t>
            </a:r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47862406-3C4A-4437-A407-129C502E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5"/>
            <a:ext cx="2743200" cy="365125"/>
          </a:xfrm>
        </p:spPr>
        <p:txBody>
          <a:bodyPr/>
          <a:lstStyle/>
          <a:p>
            <a:pPr defTabSz="857250" eaLnBrk="0" fontAlgn="base" hangingPunct="0">
              <a:spcBef>
                <a:spcPct val="20000"/>
              </a:spcBef>
              <a:spcAft>
                <a:spcPct val="0"/>
              </a:spcAft>
            </a:pPr>
            <a:fld id="{7F6EBC59-334C-3345-ACC5-36C6E4C6D27C}" type="slidenum">
              <a:rPr lang="en-US">
                <a:solidFill>
                  <a:prstClr val="black"/>
                </a:solidFill>
              </a:rPr>
              <a:pPr defTabSz="857250" eaLnBrk="0" fontAlgn="base" hangingPunct="0">
                <a:spcBef>
                  <a:spcPct val="20000"/>
                </a:spcBef>
                <a:spcAft>
                  <a:spcPct val="0"/>
                </a:spcAft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220" y="148995"/>
            <a:ext cx="9289026" cy="755752"/>
          </a:xfrm>
        </p:spPr>
        <p:txBody>
          <a:bodyPr>
            <a:normAutofit/>
          </a:bodyPr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2D9F-BDBC-4006-ACC2-1178DE856CB2}" type="slidenum">
              <a:rPr lang="en-US" smtClean="0"/>
              <a:t>14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03513" y="1364384"/>
            <a:ext cx="102502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Transformational Tools and Technologies Project </a:t>
            </a:r>
          </a:p>
          <a:p>
            <a:r>
              <a:rPr lang="en-US" sz="3600" dirty="0"/>
              <a:t>	- NAF development</a:t>
            </a:r>
          </a:p>
          <a:p>
            <a:endParaRPr lang="en-US" sz="3600" dirty="0"/>
          </a:p>
          <a:p>
            <a:r>
              <a:rPr lang="en-US" sz="3600" dirty="0"/>
              <a:t>Revolutionary Vertical Lift Technology Project </a:t>
            </a:r>
          </a:p>
          <a:p>
            <a:r>
              <a:rPr lang="en-US" sz="3600" dirty="0"/>
              <a:t>	- research driven prototype developments</a:t>
            </a:r>
          </a:p>
        </p:txBody>
      </p:sp>
    </p:spTree>
    <p:extLst>
      <p:ext uri="{BB962C8B-B14F-4D97-AF65-F5344CB8AC3E}">
        <p14:creationId xmlns:p14="http://schemas.microsoft.com/office/powerpoint/2010/main" val="14577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220" y="145670"/>
            <a:ext cx="9289026" cy="755752"/>
          </a:xfrm>
        </p:spPr>
        <p:txBody>
          <a:bodyPr/>
          <a:lstStyle/>
          <a:p>
            <a:r>
              <a:rPr lang="en-US" dirty="0"/>
              <a:t>Graveyard - Hidden Slides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E2D9F-BDBC-4006-ACC2-1178DE856C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769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9905" y="897013"/>
            <a:ext cx="10972800" cy="5012173"/>
          </a:xfrm>
        </p:spPr>
        <p:txBody>
          <a:bodyPr/>
          <a:lstStyle/>
          <a:p>
            <a:r>
              <a:rPr lang="en-US" dirty="0"/>
              <a:t>Context: quadrotor flyover auralization to include sounds from both periodic noise and broadband self-noise predictions.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Tx/>
              <a:buNone/>
            </a:pPr>
            <a:fld id="{7F6EBC59-334C-3345-ACC5-36C6E4C6D27C}" type="slidenum">
              <a:rPr lang="en-US" smtClean="0">
                <a:solidFill>
                  <a:prstClr val="black"/>
                </a:solidFill>
              </a:rPr>
              <a:pPr>
                <a:buFontTx/>
                <a:buNone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25" dirty="0"/>
              <a:t>Modulated Broadband Synthesis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0000">
            <a:off x="51167" y="1810638"/>
            <a:ext cx="2876316" cy="1015628"/>
          </a:xfrm>
          <a:prstGeom prst="rect">
            <a:avLst/>
          </a:prstGeom>
        </p:spPr>
      </p:pic>
      <p:cxnSp>
        <p:nvCxnSpPr>
          <p:cNvPr id="17" name="Elbow Connector 16"/>
          <p:cNvCxnSpPr>
            <a:stCxn id="9" idx="2"/>
            <a:endCxn id="31" idx="0"/>
          </p:cNvCxnSpPr>
          <p:nvPr/>
        </p:nvCxnSpPr>
        <p:spPr>
          <a:xfrm rot="5400000">
            <a:off x="990012" y="2866617"/>
            <a:ext cx="481562" cy="393291"/>
          </a:xfrm>
          <a:prstGeom prst="bentConnector3">
            <a:avLst>
              <a:gd name="adj1" fmla="val 50000"/>
            </a:avLst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01952" y="3304043"/>
            <a:ext cx="1664390" cy="658931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88" dirty="0"/>
              <a:t>CAMRAD II (for this effort)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260413" y="3738136"/>
            <a:ext cx="1862350" cy="946814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88" dirty="0">
                <a:solidFill>
                  <a:schemeClr val="bg1"/>
                </a:solidFill>
              </a:rPr>
              <a:t>Blade Inflow Velocity &amp; Eff. Angle of Attack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387785" y="3738136"/>
            <a:ext cx="1862350" cy="946814"/>
          </a:xfrm>
          <a:prstGeom prst="rect">
            <a:avLst/>
          </a:prstGeom>
          <a:solidFill>
            <a:srgbClr val="0078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88" dirty="0">
                <a:solidFill>
                  <a:schemeClr val="bg1"/>
                </a:solidFill>
              </a:rPr>
              <a:t>Broadband Self Noise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515725" y="3716003"/>
            <a:ext cx="1862350" cy="946814"/>
          </a:xfrm>
          <a:prstGeom prst="rect">
            <a:avLst/>
          </a:prstGeom>
          <a:solidFill>
            <a:srgbClr val="5B351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88" dirty="0">
                <a:solidFill>
                  <a:schemeClr val="bg1"/>
                </a:solidFill>
              </a:rPr>
              <a:t>Flyover Self Noise Synthesis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646156" y="3716683"/>
            <a:ext cx="1862350" cy="94681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1688" dirty="0">
                <a:solidFill>
                  <a:schemeClr val="bg1"/>
                </a:solidFill>
              </a:rPr>
              <a:t>Propagate Synthesized Self Noise</a:t>
            </a:r>
          </a:p>
        </p:txBody>
      </p:sp>
      <p:cxnSp>
        <p:nvCxnSpPr>
          <p:cNvPr id="23" name="Elbow Connector 22"/>
          <p:cNvCxnSpPr>
            <a:stCxn id="31" idx="3"/>
            <a:endCxn id="35" idx="1"/>
          </p:cNvCxnSpPr>
          <p:nvPr/>
        </p:nvCxnSpPr>
        <p:spPr>
          <a:xfrm>
            <a:off x="1866342" y="3633508"/>
            <a:ext cx="394072" cy="578034"/>
          </a:xfrm>
          <a:prstGeom prst="bentConnector3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35" idx="3"/>
            <a:endCxn id="39" idx="1"/>
          </p:cNvCxnSpPr>
          <p:nvPr/>
        </p:nvCxnSpPr>
        <p:spPr>
          <a:xfrm>
            <a:off x="4122764" y="4211543"/>
            <a:ext cx="265021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39" idx="3"/>
          </p:cNvCxnSpPr>
          <p:nvPr/>
        </p:nvCxnSpPr>
        <p:spPr>
          <a:xfrm>
            <a:off x="6250134" y="4211542"/>
            <a:ext cx="265022" cy="9934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43" idx="3"/>
          </p:cNvCxnSpPr>
          <p:nvPr/>
        </p:nvCxnSpPr>
        <p:spPr>
          <a:xfrm flipV="1">
            <a:off x="8378075" y="4179474"/>
            <a:ext cx="264105" cy="9936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46" idx="3"/>
            <a:endCxn id="81" idx="3"/>
          </p:cNvCxnSpPr>
          <p:nvPr/>
        </p:nvCxnSpPr>
        <p:spPr>
          <a:xfrm>
            <a:off x="10508506" y="4190090"/>
            <a:ext cx="1268774" cy="2014999"/>
          </a:xfrm>
          <a:prstGeom prst="bentConnector3">
            <a:avLst>
              <a:gd name="adj1" fmla="val 118017"/>
            </a:avLst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8915934" y="5769296"/>
            <a:ext cx="2861346" cy="87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88" dirty="0"/>
              <a:t>Sum with sounds from  other rotors to complete auralization</a:t>
            </a:r>
          </a:p>
        </p:txBody>
      </p:sp>
      <p:cxnSp>
        <p:nvCxnSpPr>
          <p:cNvPr id="104" name="Straight Connector 103"/>
          <p:cNvCxnSpPr/>
          <p:nvPr/>
        </p:nvCxnSpPr>
        <p:spPr>
          <a:xfrm flipV="1">
            <a:off x="6382646" y="3304043"/>
            <a:ext cx="0" cy="170538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4295306" y="3304043"/>
            <a:ext cx="0" cy="1705381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1734089" y="1681229"/>
            <a:ext cx="2164546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88" dirty="0"/>
              <a:t>Input Blade Data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07381" y="4850190"/>
            <a:ext cx="2160377" cy="611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88" dirty="0"/>
              <a:t>Modulated Broadband Plugin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90599" y="4988088"/>
            <a:ext cx="2992353" cy="611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88" dirty="0"/>
              <a:t>ANOPP2 Self Noise Internal Functional Module (ASNIFM)</a:t>
            </a:r>
          </a:p>
        </p:txBody>
      </p:sp>
      <p:cxnSp>
        <p:nvCxnSpPr>
          <p:cNvPr id="47" name="Straight Arrow Connector 46"/>
          <p:cNvCxnSpPr>
            <a:stCxn id="44" idx="0"/>
            <a:endCxn id="39" idx="2"/>
          </p:cNvCxnSpPr>
          <p:nvPr/>
        </p:nvCxnSpPr>
        <p:spPr>
          <a:xfrm flipV="1">
            <a:off x="5286776" y="4684950"/>
            <a:ext cx="32184" cy="30313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823618" y="4958464"/>
            <a:ext cx="1724145" cy="611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88" dirty="0"/>
              <a:t>Propagation in NAF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>
          <a:xfrm flipV="1">
            <a:off x="9685691" y="4663496"/>
            <a:ext cx="3151" cy="2949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387784" y="3165584"/>
            <a:ext cx="1974545" cy="611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88" dirty="0"/>
              <a:t>Sound Pressure Prediction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178" y="5570298"/>
            <a:ext cx="7985170" cy="120032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“Prediction-Based </a:t>
            </a:r>
            <a:r>
              <a:rPr lang="en-US" dirty="0" err="1"/>
              <a:t>Auralization</a:t>
            </a:r>
            <a:r>
              <a:rPr lang="en-US" dirty="0"/>
              <a:t> of a Multirotor Urban Air Mobility Vehicle,” Siddhartha Krishnamurthy, Stephen A. </a:t>
            </a:r>
            <a:r>
              <a:rPr lang="en-US" dirty="0" err="1"/>
              <a:t>Rizzi</a:t>
            </a:r>
            <a:r>
              <a:rPr lang="en-US" dirty="0"/>
              <a:t>, Rui Cheng, D. Douglas Boyd, Jr., and Andrew Christian, AIAA SciTech 2021, AIAA-2021-0587, Virtual Event, 11-15 &amp; 19-21 January 2021. </a:t>
            </a:r>
            <a:r>
              <a:rPr lang="en-US" dirty="0">
                <a:hlinkClick r:id="rId4"/>
              </a:rPr>
              <a:t>https://doi.org/10.2514/6.2021-0587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7382391" y="4616393"/>
            <a:ext cx="3151" cy="2949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782508" y="2363768"/>
            <a:ext cx="3765256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88" dirty="0">
                <a:solidFill>
                  <a:schemeClr val="bg1">
                    <a:lumMod val="65000"/>
                  </a:schemeClr>
                </a:solidFill>
              </a:rPr>
              <a:t>NAF</a:t>
            </a:r>
          </a:p>
        </p:txBody>
      </p:sp>
      <p:sp>
        <p:nvSpPr>
          <p:cNvPr id="53" name="Right Brace 52"/>
          <p:cNvSpPr/>
          <p:nvPr/>
        </p:nvSpPr>
        <p:spPr>
          <a:xfrm rot="16200000">
            <a:off x="8295530" y="858664"/>
            <a:ext cx="437682" cy="4263446"/>
          </a:xfrm>
          <a:prstGeom prst="rightBrace">
            <a:avLst>
              <a:gd name="adj1" fmla="val 8333"/>
              <a:gd name="adj2" fmla="val 52058"/>
            </a:avLst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54" name="TextBox 53"/>
          <p:cNvSpPr txBox="1"/>
          <p:nvPr/>
        </p:nvSpPr>
        <p:spPr>
          <a:xfrm>
            <a:off x="3439180" y="2335922"/>
            <a:ext cx="4082221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88" dirty="0">
                <a:solidFill>
                  <a:schemeClr val="bg1">
                    <a:lumMod val="65000"/>
                  </a:schemeClr>
                </a:solidFill>
              </a:rPr>
              <a:t>ANOPP2</a:t>
            </a:r>
          </a:p>
        </p:txBody>
      </p:sp>
      <p:sp>
        <p:nvSpPr>
          <p:cNvPr id="55" name="Right Brace 54"/>
          <p:cNvSpPr/>
          <p:nvPr/>
        </p:nvSpPr>
        <p:spPr>
          <a:xfrm rot="16200000">
            <a:off x="5063113" y="1948045"/>
            <a:ext cx="541568" cy="2077182"/>
          </a:xfrm>
          <a:prstGeom prst="rightBrace">
            <a:avLst>
              <a:gd name="adj1" fmla="val 8333"/>
              <a:gd name="adj2" fmla="val 52058"/>
            </a:avLst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3087823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6712" y="742515"/>
            <a:ext cx="11291888" cy="5607489"/>
          </a:xfrm>
        </p:spPr>
        <p:txBody>
          <a:bodyPr>
            <a:noAutofit/>
          </a:bodyPr>
          <a:lstStyle/>
          <a:p>
            <a:r>
              <a:rPr lang="en-US" sz="2250" dirty="0"/>
              <a:t>Auralizations start with synthesizing sound near source and then propagating to ground</a:t>
            </a:r>
          </a:p>
          <a:p>
            <a:endParaRPr lang="en-US" sz="2250" dirty="0"/>
          </a:p>
          <a:p>
            <a:endParaRPr lang="en-US" sz="2250" dirty="0"/>
          </a:p>
          <a:p>
            <a:endParaRPr lang="en-US" sz="2250" dirty="0"/>
          </a:p>
          <a:p>
            <a:endParaRPr lang="en-US" sz="2250" dirty="0"/>
          </a:p>
          <a:p>
            <a:endParaRPr lang="en-US" sz="2250" dirty="0"/>
          </a:p>
          <a:p>
            <a:endParaRPr lang="en-US" sz="2250" dirty="0"/>
          </a:p>
          <a:p>
            <a:endParaRPr lang="en-US" sz="2250" dirty="0"/>
          </a:p>
          <a:p>
            <a:endParaRPr lang="en-US" sz="2250" dirty="0"/>
          </a:p>
          <a:p>
            <a:endParaRPr lang="en-US" sz="2250" dirty="0"/>
          </a:p>
          <a:p>
            <a:pPr marL="0" indent="0">
              <a:buNone/>
            </a:pPr>
            <a:endParaRPr lang="en-US" sz="2250" dirty="0"/>
          </a:p>
          <a:p>
            <a:endParaRPr lang="en-US" sz="2250" dirty="0"/>
          </a:p>
          <a:p>
            <a:r>
              <a:rPr lang="en-US" sz="2250" dirty="0"/>
              <a:t>Interpolation of magnitude and phase over discrete set of source </a:t>
            </a:r>
          </a:p>
          <a:p>
            <a:pPr marL="0" indent="0">
              <a:buNone/>
            </a:pPr>
            <a:r>
              <a:rPr lang="en-US" sz="2250" dirty="0"/>
              <a:t>	noise predictions may introduce audible artifacts for additive synthesis</a:t>
            </a:r>
          </a:p>
        </p:txBody>
      </p:sp>
      <p:sp>
        <p:nvSpPr>
          <p:cNvPr id="9" name="Rectangle 8"/>
          <p:cNvSpPr/>
          <p:nvPr/>
        </p:nvSpPr>
        <p:spPr>
          <a:xfrm>
            <a:off x="366712" y="5731213"/>
            <a:ext cx="9158288" cy="793411"/>
          </a:xfrm>
          <a:prstGeom prst="rect">
            <a:avLst/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72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87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method: Additive Synthesis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72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6EBC59-334C-3345-ACC5-36C6E4C6D27C}" type="slidenum">
              <a:rPr kumimoji="0" lang="en-US" sz="118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85725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8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778025" y="1226145"/>
            <a:ext cx="8577530" cy="4505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4842" y="1623808"/>
            <a:ext cx="375201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725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Formulation 1A (F1A) used to predict one blade passage or one revolution of sound pressures at discrete set of points on hemisphere</a:t>
            </a:r>
          </a:p>
        </p:txBody>
      </p:sp>
    </p:spTree>
    <p:extLst>
      <p:ext uri="{BB962C8B-B14F-4D97-AF65-F5344CB8AC3E}">
        <p14:creationId xmlns:p14="http://schemas.microsoft.com/office/powerpoint/2010/main" val="42325496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NASA </a:t>
            </a:r>
            <a:r>
              <a:rPr lang="en-US" sz="2400" dirty="0" err="1"/>
              <a:t>Auralization</a:t>
            </a:r>
            <a:r>
              <a:rPr lang="en-US" sz="2400" dirty="0"/>
              <a:t> Framework (NAF)</a:t>
            </a:r>
          </a:p>
          <a:p>
            <a:pPr lvl="1"/>
            <a:r>
              <a:rPr lang="en-US" sz="2400" dirty="0"/>
              <a:t>Overview</a:t>
            </a:r>
          </a:p>
          <a:p>
            <a:r>
              <a:rPr lang="en-US" sz="2400" dirty="0"/>
              <a:t>Recent Capability Enhancements – Research Driven Requirements</a:t>
            </a:r>
          </a:p>
          <a:p>
            <a:pPr lvl="1"/>
            <a:r>
              <a:rPr lang="en-US" sz="2400" dirty="0"/>
              <a:t>Multiple pure tones (</a:t>
            </a:r>
            <a:r>
              <a:rPr lang="en-US" sz="2400" dirty="0" err="1"/>
              <a:t>buzzsaw</a:t>
            </a:r>
            <a:r>
              <a:rPr lang="en-US" sz="2400" dirty="0"/>
              <a:t> tones)</a:t>
            </a:r>
          </a:p>
          <a:p>
            <a:pPr lvl="1"/>
            <a:r>
              <a:rPr lang="en-US" sz="2400" dirty="0"/>
              <a:t>Narrowband synthesis</a:t>
            </a:r>
          </a:p>
          <a:p>
            <a:pPr lvl="1"/>
            <a:r>
              <a:rPr lang="en-US" sz="2400" dirty="0"/>
              <a:t>Rotor self-noise (modulated broadband) </a:t>
            </a:r>
          </a:p>
          <a:p>
            <a:pPr lvl="1"/>
            <a:r>
              <a:rPr lang="en-US" sz="2400" dirty="0"/>
              <a:t>Unsteady blade loading and thickness noise (F1A synthesis) </a:t>
            </a:r>
          </a:p>
          <a:p>
            <a:pPr lvl="1"/>
            <a:r>
              <a:rPr lang="en-US" sz="2400" dirty="0"/>
              <a:t>SAE 866a atmosphere</a:t>
            </a:r>
          </a:p>
          <a:p>
            <a:r>
              <a:rPr lang="en-US" sz="2400" dirty="0"/>
              <a:t>Documentation</a:t>
            </a:r>
          </a:p>
          <a:p>
            <a:r>
              <a:rPr lang="en-US" sz="2400" dirty="0"/>
              <a:t>Summary</a:t>
            </a:r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4" name="Slide Number Placeholder 14">
            <a:extLst>
              <a:ext uri="{FF2B5EF4-FFF2-40B4-BE49-F238E27FC236}">
                <a16:creationId xmlns:a16="http://schemas.microsoft.com/office/drawing/2014/main" id="{40D84960-D103-49A3-AFCA-FC0BD7F6E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5"/>
            <a:ext cx="2743200" cy="365125"/>
          </a:xfrm>
        </p:spPr>
        <p:txBody>
          <a:bodyPr/>
          <a:lstStyle/>
          <a:p>
            <a:fld id="{BF3E7690-0684-40BD-8DFD-17DF343ECDA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/>
          <p:cNvSpPr/>
          <p:nvPr/>
        </p:nvSpPr>
        <p:spPr>
          <a:xfrm>
            <a:off x="3213100" y="5437115"/>
            <a:ext cx="444500" cy="4460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ne 37"/>
          <p:cNvSpPr>
            <a:spLocks noChangeShapeType="1"/>
          </p:cNvSpPr>
          <p:nvPr/>
        </p:nvSpPr>
        <p:spPr bwMode="auto">
          <a:xfrm>
            <a:off x="1905539" y="6305257"/>
            <a:ext cx="792540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6493" tIns="43247" rIns="86493" bIns="43247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120" y="151864"/>
            <a:ext cx="10515600" cy="757899"/>
          </a:xfrm>
        </p:spPr>
        <p:txBody>
          <a:bodyPr/>
          <a:lstStyle/>
          <a:p>
            <a:r>
              <a:rPr lang="en-US" dirty="0"/>
              <a:t>NAF Overview - Standard Use Case</a:t>
            </a:r>
          </a:p>
        </p:txBody>
      </p:sp>
      <p:sp>
        <p:nvSpPr>
          <p:cNvPr id="42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7690-0684-40BD-8DFD-17DF343ECDA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" y="861774"/>
            <a:ext cx="1696276" cy="800340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>
            <a:off x="1511078" y="1747905"/>
            <a:ext cx="1871980" cy="36752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>
            <a:off x="1480820" y="1747905"/>
            <a:ext cx="1583393" cy="455735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/>
          </p:cNvCxnSpPr>
          <p:nvPr/>
        </p:nvCxnSpPr>
        <p:spPr>
          <a:xfrm flipV="1">
            <a:off x="3064213" y="5886450"/>
            <a:ext cx="264775" cy="4188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cxnSpLocks/>
          </p:cNvCxnSpPr>
          <p:nvPr/>
        </p:nvCxnSpPr>
        <p:spPr>
          <a:xfrm>
            <a:off x="1531620" y="1785707"/>
            <a:ext cx="201930" cy="3931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cxnSpLocks/>
          </p:cNvCxnSpPr>
          <p:nvPr/>
        </p:nvCxnSpPr>
        <p:spPr>
          <a:xfrm>
            <a:off x="1511078" y="1838325"/>
            <a:ext cx="143891" cy="4095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69" name="Group 68"/>
          <p:cNvGrpSpPr>
            <a:grpSpLocks noChangeAspect="1"/>
          </p:cNvGrpSpPr>
          <p:nvPr/>
        </p:nvGrpSpPr>
        <p:grpSpPr>
          <a:xfrm>
            <a:off x="5003801" y="1174671"/>
            <a:ext cx="5778500" cy="4903004"/>
            <a:chOff x="3133832" y="1140529"/>
            <a:chExt cx="6702903" cy="5253218"/>
          </a:xfrm>
        </p:grpSpPr>
        <p:sp>
          <p:nvSpPr>
            <p:cNvPr id="70" name="Rounded Rectangle 69"/>
            <p:cNvSpPr/>
            <p:nvPr/>
          </p:nvSpPr>
          <p:spPr>
            <a:xfrm>
              <a:off x="3133832" y="2661920"/>
              <a:ext cx="6702903" cy="2499516"/>
            </a:xfrm>
            <a:prstGeom prst="roundRect">
              <a:avLst/>
            </a:prstGeom>
            <a:gradFill rotWithShape="1">
              <a:gsLst>
                <a:gs pos="0">
                  <a:srgbClr val="A5A5A5">
                    <a:lumMod val="110000"/>
                    <a:satMod val="105000"/>
                    <a:tint val="67000"/>
                  </a:srgbClr>
                </a:gs>
                <a:gs pos="50000">
                  <a:srgbClr val="A5A5A5">
                    <a:lumMod val="105000"/>
                    <a:satMod val="103000"/>
                    <a:tint val="73000"/>
                  </a:srgbClr>
                </a:gs>
                <a:gs pos="100000">
                  <a:srgbClr val="A5A5A5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vert="vert270" rtlCol="0" anchor="t" anchorCtr="0"/>
            <a:lstStyle/>
            <a:p>
              <a:pPr algn="ctr" defTabSz="1219170">
                <a:defRPr/>
              </a:pPr>
              <a:r>
                <a:rPr lang="en-US" sz="2133" kern="0" dirty="0">
                  <a:solidFill>
                    <a:prstClr val="black"/>
                  </a:solidFill>
                  <a:latin typeface="Calibri" panose="020F0502020204030204"/>
                </a:rPr>
                <a:t>Per Path</a:t>
              </a:r>
            </a:p>
          </p:txBody>
        </p:sp>
        <p:cxnSp>
          <p:nvCxnSpPr>
            <p:cNvPr id="71" name="Elbow Connector 70"/>
            <p:cNvCxnSpPr>
              <a:stCxn id="74" idx="2"/>
              <a:endCxn id="76" idx="0"/>
            </p:cNvCxnSpPr>
            <p:nvPr/>
          </p:nvCxnSpPr>
          <p:spPr>
            <a:xfrm rot="5400000">
              <a:off x="6774109" y="3322322"/>
              <a:ext cx="531086" cy="1541864"/>
            </a:xfrm>
            <a:prstGeom prst="bentConnector3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2" name="Rounded Rectangle 71"/>
            <p:cNvSpPr/>
            <p:nvPr/>
          </p:nvSpPr>
          <p:spPr>
            <a:xfrm>
              <a:off x="5399418" y="1140529"/>
              <a:ext cx="1767782" cy="5588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kern="0" dirty="0">
                  <a:solidFill>
                    <a:prstClr val="black"/>
                  </a:solidFill>
                  <a:latin typeface="Calibri" panose="020F0502020204030204"/>
                </a:rPr>
                <a:t>Update Scene</a:t>
              </a: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5399418" y="1910080"/>
              <a:ext cx="1767781" cy="5588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kern="0" dirty="0">
                  <a:solidFill>
                    <a:prstClr val="black"/>
                  </a:solidFill>
                  <a:latin typeface="Calibri" panose="020F0502020204030204"/>
                </a:rPr>
                <a:t>Find Paths</a:t>
              </a: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6459304" y="3058160"/>
              <a:ext cx="2702561" cy="76955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kern="0" dirty="0">
                  <a:solidFill>
                    <a:prstClr val="black"/>
                  </a:solidFill>
                  <a:latin typeface="Calibri" panose="020F0502020204030204"/>
                </a:rPr>
                <a:t>Path: </a:t>
              </a:r>
              <a:r>
                <a:rPr lang="en-US" sz="1867" b="1" kern="0" dirty="0">
                  <a:solidFill>
                    <a:prstClr val="black"/>
                  </a:solidFill>
                  <a:latin typeface="Calibri" panose="020F0502020204030204"/>
                </a:rPr>
                <a:t>G</a:t>
              </a:r>
              <a:r>
                <a:rPr lang="en-US" sz="1867" kern="0" dirty="0">
                  <a:solidFill>
                    <a:prstClr val="black"/>
                  </a:solidFill>
                  <a:latin typeface="Calibri" panose="020F0502020204030204"/>
                </a:rPr>
                <a:t>ain, </a:t>
              </a:r>
              <a:r>
                <a:rPr lang="en-US" sz="1867" b="1" kern="0" dirty="0">
                  <a:solidFill>
                    <a:prstClr val="black"/>
                  </a:solidFill>
                  <a:latin typeface="Calibri" panose="020F0502020204030204"/>
                </a:rPr>
                <a:t>T</a:t>
              </a:r>
              <a:r>
                <a:rPr lang="en-US" sz="1867" kern="0" dirty="0">
                  <a:solidFill>
                    <a:prstClr val="black"/>
                  </a:solidFill>
                  <a:latin typeface="Calibri" panose="020F0502020204030204"/>
                </a:rPr>
                <a:t>ime Delay, </a:t>
              </a:r>
              <a:r>
                <a:rPr lang="en-US" sz="1867" b="1" kern="0" dirty="0">
                  <a:solidFill>
                    <a:prstClr val="black"/>
                  </a:solidFill>
                  <a:latin typeface="Calibri" panose="020F0502020204030204"/>
                </a:rPr>
                <a:t>F</a:t>
              </a:r>
              <a:r>
                <a:rPr lang="en-US" sz="1867" kern="0" dirty="0">
                  <a:solidFill>
                    <a:prstClr val="black"/>
                  </a:solidFill>
                  <a:latin typeface="Calibri" panose="020F0502020204030204"/>
                </a:rPr>
                <a:t>ilters (GTF)</a:t>
              </a:r>
              <a:endParaRPr lang="en-US" sz="16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4032878" y="3058160"/>
              <a:ext cx="2140550" cy="769551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kern="0" dirty="0">
                  <a:solidFill>
                    <a:prstClr val="black"/>
                  </a:solidFill>
                  <a:latin typeface="Calibri" panose="020F0502020204030204"/>
                </a:rPr>
                <a:t>Synthesize Source Noise</a:t>
              </a:r>
              <a:endParaRPr lang="en-US" sz="160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4917440" y="4358797"/>
              <a:ext cx="2702560" cy="5588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kern="0" dirty="0">
                  <a:solidFill>
                    <a:prstClr val="black"/>
                  </a:solidFill>
                  <a:latin typeface="Calibri" panose="020F0502020204030204"/>
                </a:rPr>
                <a:t>Propagate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5455556" y="6053463"/>
              <a:ext cx="1630001" cy="340284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1867" kern="0" dirty="0">
                  <a:solidFill>
                    <a:prstClr val="black"/>
                  </a:solidFill>
                  <a:latin typeface="Calibri" panose="020F0502020204030204"/>
                </a:rPr>
                <a:t>Output</a:t>
              </a:r>
            </a:p>
          </p:txBody>
        </p:sp>
        <p:cxnSp>
          <p:nvCxnSpPr>
            <p:cNvPr id="78" name="Straight Arrow Connector 77"/>
            <p:cNvCxnSpPr>
              <a:stCxn id="72" idx="2"/>
              <a:endCxn id="73" idx="0"/>
            </p:cNvCxnSpPr>
            <p:nvPr/>
          </p:nvCxnSpPr>
          <p:spPr>
            <a:xfrm>
              <a:off x="6283309" y="1699329"/>
              <a:ext cx="0" cy="21075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9" name="Flowchart: Or 78"/>
            <p:cNvSpPr/>
            <p:nvPr/>
          </p:nvSpPr>
          <p:spPr>
            <a:xfrm>
              <a:off x="6086174" y="5420438"/>
              <a:ext cx="365092" cy="325120"/>
            </a:xfrm>
            <a:prstGeom prst="flowChartOr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80" name="Elbow Connector 79"/>
            <p:cNvCxnSpPr>
              <a:stCxn id="75" idx="2"/>
              <a:endCxn id="76" idx="0"/>
            </p:cNvCxnSpPr>
            <p:nvPr/>
          </p:nvCxnSpPr>
          <p:spPr>
            <a:xfrm rot="16200000" flipH="1">
              <a:off x="5420394" y="3510471"/>
              <a:ext cx="531086" cy="1165566"/>
            </a:xfrm>
            <a:prstGeom prst="bentConnector3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1" name="Elbow Connector 80"/>
            <p:cNvCxnSpPr>
              <a:stCxn id="73" idx="2"/>
              <a:endCxn id="75" idx="0"/>
            </p:cNvCxnSpPr>
            <p:nvPr/>
          </p:nvCxnSpPr>
          <p:spPr>
            <a:xfrm rot="5400000">
              <a:off x="5398592" y="2173443"/>
              <a:ext cx="589279" cy="1180155"/>
            </a:xfrm>
            <a:prstGeom prst="bentConnector3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2" name="Elbow Connector 81"/>
            <p:cNvCxnSpPr>
              <a:stCxn id="73" idx="2"/>
              <a:endCxn id="74" idx="0"/>
            </p:cNvCxnSpPr>
            <p:nvPr/>
          </p:nvCxnSpPr>
          <p:spPr>
            <a:xfrm rot="16200000" flipH="1">
              <a:off x="6752306" y="1999882"/>
              <a:ext cx="589279" cy="1527275"/>
            </a:xfrm>
            <a:prstGeom prst="bentConnector3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3" name="Straight Arrow Connector 82"/>
            <p:cNvCxnSpPr>
              <a:stCxn id="76" idx="2"/>
              <a:endCxn id="79" idx="0"/>
            </p:cNvCxnSpPr>
            <p:nvPr/>
          </p:nvCxnSpPr>
          <p:spPr>
            <a:xfrm>
              <a:off x="6268720" y="4917597"/>
              <a:ext cx="0" cy="50284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84" name="Straight Arrow Connector 83"/>
            <p:cNvCxnSpPr>
              <a:stCxn id="79" idx="4"/>
              <a:endCxn id="77" idx="0"/>
            </p:cNvCxnSpPr>
            <p:nvPr/>
          </p:nvCxnSpPr>
          <p:spPr>
            <a:xfrm>
              <a:off x="6268721" y="5745557"/>
              <a:ext cx="1835" cy="30790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5" name="TextBox 84"/>
            <p:cNvSpPr txBox="1"/>
            <p:nvPr/>
          </p:nvSpPr>
          <p:spPr>
            <a:xfrm>
              <a:off x="3640078" y="2711500"/>
              <a:ext cx="1431024" cy="340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en-US" sz="1467" kern="0" dirty="0">
                  <a:solidFill>
                    <a:prstClr val="black"/>
                  </a:solidFill>
                  <a:latin typeface="Calibri" panose="020F0502020204030204"/>
                </a:rPr>
                <a:t>Emission Angle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758985" y="2763519"/>
              <a:ext cx="572273" cy="340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en-US" sz="1467" kern="0" dirty="0">
                  <a:solidFill>
                    <a:prstClr val="black"/>
                  </a:solidFill>
                  <a:latin typeface="Calibri" panose="020F0502020204030204"/>
                </a:rPr>
                <a:t>Path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698337" y="3824223"/>
              <a:ext cx="1357171" cy="340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en-US" sz="1467" kern="0" dirty="0">
                  <a:solidFill>
                    <a:prstClr val="black"/>
                  </a:solidFill>
                  <a:latin typeface="Calibri" panose="020F0502020204030204"/>
                </a:rPr>
                <a:t>Sample Buffer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131697" y="3879299"/>
              <a:ext cx="1049738" cy="340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en-US" sz="1467" kern="0" dirty="0">
                  <a:solidFill>
                    <a:prstClr val="black"/>
                  </a:solidFill>
                  <a:latin typeface="Calibri" panose="020F0502020204030204"/>
                </a:rPr>
                <a:t>GTF Series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943523" y="4903368"/>
              <a:ext cx="1341714" cy="340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defRPr/>
              </a:pPr>
              <a:r>
                <a:rPr lang="en-US" sz="1467" kern="0" dirty="0">
                  <a:solidFill>
                    <a:prstClr val="black"/>
                  </a:solidFill>
                  <a:latin typeface="Calibri" panose="020F0502020204030204"/>
                </a:rPr>
                <a:t>Output Buffer</a:t>
              </a:r>
            </a:p>
          </p:txBody>
        </p:sp>
      </p:grpSp>
      <p:sp>
        <p:nvSpPr>
          <p:cNvPr id="139" name="Oval 138"/>
          <p:cNvSpPr/>
          <p:nvPr/>
        </p:nvSpPr>
        <p:spPr>
          <a:xfrm>
            <a:off x="6701531" y="947565"/>
            <a:ext cx="2051743" cy="94535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6729163" y="1722366"/>
            <a:ext cx="2051743" cy="94535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5678633" y="2840295"/>
            <a:ext cx="2051743" cy="94535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7950057" y="2785578"/>
            <a:ext cx="2390723" cy="1070089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6701531" y="3982165"/>
            <a:ext cx="2051743" cy="945354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Elbow Connector 144"/>
          <p:cNvCxnSpPr>
            <a:stCxn id="77" idx="2"/>
            <a:endCxn id="72" idx="0"/>
          </p:cNvCxnSpPr>
          <p:nvPr/>
        </p:nvCxnSpPr>
        <p:spPr>
          <a:xfrm rot="5400000" flipH="1" flipV="1">
            <a:off x="5261932" y="3620676"/>
            <a:ext cx="4903004" cy="10994"/>
          </a:xfrm>
          <a:prstGeom prst="bentConnector5">
            <a:avLst>
              <a:gd name="adj1" fmla="val -3108"/>
              <a:gd name="adj2" fmla="val 28979325"/>
              <a:gd name="adj3" fmla="val 10518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>
            <a:off x="9876550" y="587279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CED8E4-33DE-4923-81C5-3C89BF1DBF33}"/>
              </a:ext>
            </a:extLst>
          </p:cNvPr>
          <p:cNvSpPr txBox="1"/>
          <p:nvPr/>
        </p:nvSpPr>
        <p:spPr>
          <a:xfrm>
            <a:off x="2371725" y="318135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Direct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Path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2E242FA-8D59-4851-B858-0D6DA3683CE0}"/>
              </a:ext>
            </a:extLst>
          </p:cNvPr>
          <p:cNvSpPr txBox="1"/>
          <p:nvPr/>
        </p:nvSpPr>
        <p:spPr>
          <a:xfrm>
            <a:off x="1067632" y="4699935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Reflected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Path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D760C4-DB82-46BE-8713-2C00C2E24369}"/>
              </a:ext>
            </a:extLst>
          </p:cNvPr>
          <p:cNvSpPr txBox="1"/>
          <p:nvPr/>
        </p:nvSpPr>
        <p:spPr>
          <a:xfrm>
            <a:off x="3657600" y="5423198"/>
            <a:ext cx="1343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Ground Observer</a:t>
            </a:r>
          </a:p>
        </p:txBody>
      </p:sp>
    </p:spTree>
    <p:extLst>
      <p:ext uri="{BB962C8B-B14F-4D97-AF65-F5344CB8AC3E}">
        <p14:creationId xmlns:p14="http://schemas.microsoft.com/office/powerpoint/2010/main" val="343454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02045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201 0.00324 L 0.10586 0.0037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9" grpId="0"/>
      <p:bldP spid="14" grpId="0"/>
      <p:bldP spid="14" grpId="1"/>
      <p:bldP spid="52" grpId="0"/>
      <p:bldP spid="5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120" y="151864"/>
            <a:ext cx="10515600" cy="757899"/>
          </a:xfrm>
        </p:spPr>
        <p:txBody>
          <a:bodyPr/>
          <a:lstStyle/>
          <a:p>
            <a:r>
              <a:rPr lang="en-US" dirty="0"/>
              <a:t>NAF and Advanced Plugin Library 1.2 Contents</a:t>
            </a:r>
          </a:p>
        </p:txBody>
      </p:sp>
      <p:sp>
        <p:nvSpPr>
          <p:cNvPr id="42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E7690-0684-40BD-8DFD-17DF343ECDA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2213450" y="2682721"/>
            <a:ext cx="2537750" cy="3482552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600" b="1" u="sng" dirty="0"/>
              <a:t>Synth / Component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Directivity Loader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Restart Component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1/3 Octave 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Narrowband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Modulated 1/3 OB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Pure Tone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Periodic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Multiple Pure Tone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F1A Synthesis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Wave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Random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96762" y="3645509"/>
            <a:ext cx="1871980" cy="1508124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600" b="1" u="sng" dirty="0"/>
              <a:t>Directivity Loaders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NetCDF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TXT (ASCII)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Plot3D</a:t>
            </a:r>
          </a:p>
          <a:p>
            <a:pPr algn="ctr"/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8900010" y="2383847"/>
            <a:ext cx="2672859" cy="2776763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600" b="1" u="sng" dirty="0"/>
              <a:t>Atmosphere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Parameter definitions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Uniform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Isothermal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Lapse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Balloon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Absorption Standard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ANSI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SAE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SAE ARP 866A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040616" y="2612994"/>
            <a:ext cx="3569985" cy="1037576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600" b="1" u="sng" dirty="0"/>
              <a:t>Ground Reflection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Infinitely Hard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Delany-</a:t>
            </a:r>
            <a:r>
              <a:rPr lang="en-US" sz="1600" dirty="0" err="1"/>
              <a:t>Bazley</a:t>
            </a:r>
            <a:r>
              <a:rPr lang="en-US" sz="1600" dirty="0"/>
              <a:t> Impedance model</a:t>
            </a:r>
          </a:p>
          <a:p>
            <a:pPr algn="ctr"/>
            <a:endParaRPr lang="en-US" sz="1600" dirty="0"/>
          </a:p>
        </p:txBody>
      </p:sp>
      <p:sp>
        <p:nvSpPr>
          <p:cNvPr id="46" name="Rounded Rectangle 45"/>
          <p:cNvSpPr/>
          <p:nvPr/>
        </p:nvSpPr>
        <p:spPr>
          <a:xfrm>
            <a:off x="6984762" y="1120122"/>
            <a:ext cx="3251678" cy="1053366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600" b="1" u="sng" dirty="0"/>
              <a:t>Path Finder / Traverser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Straight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Receiver-based</a:t>
            </a:r>
          </a:p>
          <a:p>
            <a:pPr algn="ctr"/>
            <a:endParaRPr lang="en-US" sz="1600" dirty="0"/>
          </a:p>
        </p:txBody>
      </p:sp>
      <p:sp>
        <p:nvSpPr>
          <p:cNvPr id="47" name="Rounded Rectangle 46"/>
          <p:cNvSpPr/>
          <p:nvPr/>
        </p:nvSpPr>
        <p:spPr>
          <a:xfrm>
            <a:off x="5745756" y="3923225"/>
            <a:ext cx="2864845" cy="2798255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600" b="1" u="sng" dirty="0"/>
              <a:t>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Postprocessors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ANOPP2 Metrics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Normalization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Preprocessor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F1A Synth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Trajectory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CSV file - track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Higher order motion file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351595" y="822137"/>
            <a:ext cx="4632594" cy="1649337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1600" b="1" u="sng" dirty="0"/>
              <a:t>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NAFSNAP: Source Noise and Propagation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NAFExample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ANOPP2 Interface Examples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Quickstart</a:t>
            </a:r>
            <a:r>
              <a:rPr lang="en-US" sz="1600" dirty="0"/>
              <a:t>-modified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F1A Synthesis</a:t>
            </a:r>
          </a:p>
        </p:txBody>
      </p:sp>
    </p:spTree>
    <p:extLst>
      <p:ext uri="{BB962C8B-B14F-4D97-AF65-F5344CB8AC3E}">
        <p14:creationId xmlns:p14="http://schemas.microsoft.com/office/powerpoint/2010/main" val="221639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716" y="1024330"/>
            <a:ext cx="4610743" cy="43344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Pure Tone 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384" y="1592329"/>
            <a:ext cx="4962244" cy="3319913"/>
          </a:xfrm>
        </p:spPr>
        <p:txBody>
          <a:bodyPr/>
          <a:lstStyle/>
          <a:p>
            <a:r>
              <a:rPr lang="en-US" dirty="0"/>
              <a:t>AKA </a:t>
            </a:r>
            <a:r>
              <a:rPr lang="en-US" dirty="0" err="1"/>
              <a:t>Buzzsaw</a:t>
            </a:r>
            <a:r>
              <a:rPr lang="en-US" dirty="0"/>
              <a:t> or Combination Tones</a:t>
            </a:r>
          </a:p>
          <a:p>
            <a:r>
              <a:rPr lang="en-US" dirty="0"/>
              <a:t>Prediction is 1/3 octave band as predicted by ANOPP’s modified </a:t>
            </a:r>
            <a:r>
              <a:rPr lang="en-US" dirty="0" err="1"/>
              <a:t>Heidmann</a:t>
            </a:r>
            <a:r>
              <a:rPr lang="en-US" dirty="0"/>
              <a:t> fan</a:t>
            </a:r>
          </a:p>
          <a:p>
            <a:r>
              <a:rPr lang="en-US" dirty="0"/>
              <a:t>Generate shaft order harmonic series, matching band energies</a:t>
            </a:r>
          </a:p>
          <a:p>
            <a:r>
              <a:rPr lang="en-US" dirty="0"/>
              <a:t>Was part of pre-NAF Synthesis code, now available in NAF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5084" y="5425485"/>
            <a:ext cx="710254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“A Comparison of Aircraft Flyover </a:t>
            </a:r>
            <a:r>
              <a:rPr lang="en-US" dirty="0" err="1"/>
              <a:t>Auralizations</a:t>
            </a:r>
            <a:r>
              <a:rPr lang="en-US" dirty="0"/>
              <a:t> by the Aircraft Noise Simulation Working Group”, Stephen A. </a:t>
            </a:r>
            <a:r>
              <a:rPr lang="en-US" dirty="0" err="1"/>
              <a:t>Rizzi</a:t>
            </a:r>
            <a:r>
              <a:rPr lang="en-US" dirty="0"/>
              <a:t>, Ingrid </a:t>
            </a:r>
            <a:r>
              <a:rPr lang="en-US" dirty="0" err="1"/>
              <a:t>LeGriffon</a:t>
            </a:r>
            <a:r>
              <a:rPr lang="en-US" dirty="0"/>
              <a:t>, </a:t>
            </a:r>
            <a:r>
              <a:rPr lang="en-US" dirty="0" err="1"/>
              <a:t>Reto</a:t>
            </a:r>
            <a:r>
              <a:rPr lang="en-US" dirty="0"/>
              <a:t> </a:t>
            </a:r>
            <a:r>
              <a:rPr lang="en-US" dirty="0" err="1"/>
              <a:t>Pieren</a:t>
            </a:r>
            <a:r>
              <a:rPr lang="en-US" dirty="0"/>
              <a:t>, and </a:t>
            </a:r>
            <a:r>
              <a:rPr lang="en-US" dirty="0" err="1"/>
              <a:t>Lothar</a:t>
            </a:r>
            <a:r>
              <a:rPr lang="en-US" dirty="0"/>
              <a:t> </a:t>
            </a:r>
            <a:r>
              <a:rPr lang="en-US" dirty="0" err="1"/>
              <a:t>Bertsch</a:t>
            </a:r>
            <a:r>
              <a:rPr lang="en-US" dirty="0"/>
              <a:t>, AIAA AVIATION 2020, AIAA-2020-2582, Virtual Event, 15-19 June 2020. </a:t>
            </a:r>
            <a:r>
              <a:rPr lang="en-US" dirty="0">
                <a:hlinkClick r:id="rId6"/>
              </a:rPr>
              <a:t>https://doi.org/10.2514/6.2020-2582</a:t>
            </a:r>
            <a:r>
              <a:rPr lang="en-US" dirty="0"/>
              <a:t> </a:t>
            </a: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CD8AFAFF-CB08-4BAF-895A-44739492B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5"/>
            <a:ext cx="2743200" cy="365125"/>
          </a:xfrm>
        </p:spPr>
        <p:txBody>
          <a:bodyPr/>
          <a:lstStyle/>
          <a:p>
            <a:fld id="{BF3E7690-0684-40BD-8DFD-17DF343ECDA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VR-dep-case6-NA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9087" y="5425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9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17" y="991110"/>
            <a:ext cx="9590116" cy="2766243"/>
          </a:xfrm>
        </p:spPr>
        <p:txBody>
          <a:bodyPr/>
          <a:lstStyle/>
          <a:p>
            <a:r>
              <a:rPr lang="en-US" dirty="0"/>
              <a:t>Empirical data with magnitude and phase</a:t>
            </a:r>
          </a:p>
          <a:p>
            <a:r>
              <a:rPr lang="en-US" dirty="0"/>
              <a:t>Could also have prediction in narrowband </a:t>
            </a:r>
          </a:p>
          <a:p>
            <a:r>
              <a:rPr lang="en-US" dirty="0"/>
              <a:t>Was part of pre-NAF Synthesis code, now available in NAF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076" y="2332945"/>
            <a:ext cx="8768797" cy="3117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Narrowband Synthesis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280" y="5502220"/>
            <a:ext cx="881439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“On the use of Acoustic Wind Tunnel Data for the Simulation of </a:t>
            </a:r>
            <a:r>
              <a:rPr lang="en-US" dirty="0" err="1"/>
              <a:t>sUAS</a:t>
            </a:r>
            <a:r>
              <a:rPr lang="en-US" dirty="0"/>
              <a:t> Flyover Noise”, Stephen A. </a:t>
            </a:r>
            <a:r>
              <a:rPr lang="en-US" dirty="0" err="1"/>
              <a:t>Rizzi</a:t>
            </a:r>
            <a:r>
              <a:rPr lang="en-US" dirty="0"/>
              <a:t>, Nikolas S. </a:t>
            </a:r>
            <a:r>
              <a:rPr lang="en-US" dirty="0" err="1"/>
              <a:t>Zawodny</a:t>
            </a:r>
            <a:r>
              <a:rPr lang="en-US" dirty="0"/>
              <a:t>, and Nicole A. </a:t>
            </a:r>
            <a:r>
              <a:rPr lang="en-US" dirty="0" err="1"/>
              <a:t>Pettingill</a:t>
            </a:r>
            <a:r>
              <a:rPr lang="en-US" dirty="0"/>
              <a:t>, 25th AIAA/CEAS Aeroacoustics Conference, AIAA-2019-2630, Delft, NL, 20-23 May 2019. </a:t>
            </a:r>
            <a:r>
              <a:rPr lang="en-US" dirty="0">
                <a:hlinkClick r:id="rId8"/>
              </a:rPr>
              <a:t>https://doi.org/10.2514/6.2019-2630</a:t>
            </a:r>
            <a:r>
              <a:rPr lang="en-US" dirty="0"/>
              <a:t> </a:t>
            </a: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EA93A573-8F02-490E-974B-0D609E860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5"/>
            <a:ext cx="2743200" cy="365125"/>
          </a:xfrm>
        </p:spPr>
        <p:txBody>
          <a:bodyPr/>
          <a:lstStyle/>
          <a:p>
            <a:fld id="{BF3E7690-0684-40BD-8DFD-17DF343ECDA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94163" y="3380472"/>
            <a:ext cx="971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LSAWT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47270" y="4419029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Synthesized</a:t>
            </a:r>
          </a:p>
        </p:txBody>
      </p:sp>
      <p:pic>
        <p:nvPicPr>
          <p:cNvPr id="5" name="norm-lsaw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44616" y="2702343"/>
            <a:ext cx="609600" cy="609600"/>
          </a:xfrm>
          <a:prstGeom prst="rect">
            <a:avLst/>
          </a:prstGeom>
        </p:spPr>
      </p:pic>
      <p:pic>
        <p:nvPicPr>
          <p:cNvPr id="8" name="norm-synthn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11520" y="3774000"/>
            <a:ext cx="609600" cy="6096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9560329" y="5222384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Audio sample levels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adjusted for playback</a:t>
            </a:r>
          </a:p>
        </p:txBody>
      </p:sp>
    </p:spTree>
    <p:extLst>
      <p:ext uri="{BB962C8B-B14F-4D97-AF65-F5344CB8AC3E}">
        <p14:creationId xmlns:p14="http://schemas.microsoft.com/office/powerpoint/2010/main" val="316539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/>
          <p:nvPr/>
        </p:nvPicPr>
        <p:blipFill>
          <a:blip r:embed="rId3"/>
          <a:stretch>
            <a:fillRect/>
          </a:stretch>
        </p:blipFill>
        <p:spPr>
          <a:xfrm>
            <a:off x="755903" y="1731264"/>
            <a:ext cx="10141525" cy="523646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0417" y="786705"/>
            <a:ext cx="10972800" cy="5012173"/>
          </a:xfrm>
        </p:spPr>
        <p:txBody>
          <a:bodyPr>
            <a:normAutofit/>
          </a:bodyPr>
          <a:lstStyle/>
          <a:p>
            <a:r>
              <a:rPr lang="en-US" sz="2250" dirty="0"/>
              <a:t>Self noise sound pressure predictions from ANOPP2 Self Noise Internal Functional Module (ASNIFM) are sound pressure levels in each 1/3 octave band as a function of time over a single rotor revolution.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Tx/>
              <a:buNone/>
            </a:pPr>
            <a:fld id="{7F6EBC59-334C-3345-ACC5-36C6E4C6D27C}" type="slidenum">
              <a:rPr lang="en-US" smtClean="0">
                <a:solidFill>
                  <a:prstClr val="black"/>
                </a:solidFill>
              </a:rPr>
              <a:pPr>
                <a:buFontTx/>
                <a:buNone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25" dirty="0"/>
              <a:t>Broadband Self Noise Sound Pressure Predictions</a:t>
            </a:r>
          </a:p>
        </p:txBody>
      </p:sp>
    </p:spTree>
    <p:extLst>
      <p:ext uri="{BB962C8B-B14F-4D97-AF65-F5344CB8AC3E}">
        <p14:creationId xmlns:p14="http://schemas.microsoft.com/office/powerpoint/2010/main" val="290524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6287" y="5837357"/>
            <a:ext cx="699361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“A Synthesis Plugin for </a:t>
            </a:r>
            <a:r>
              <a:rPr lang="en-US" dirty="0" err="1"/>
              <a:t>Auralization</a:t>
            </a:r>
            <a:r>
              <a:rPr lang="en-US" dirty="0"/>
              <a:t> of Rotor Self Noise”, Siddhartha Krishnamurthy, Aric Aumann, Stephen </a:t>
            </a:r>
            <a:r>
              <a:rPr lang="en-US" dirty="0" err="1"/>
              <a:t>Rizzi</a:t>
            </a:r>
            <a:r>
              <a:rPr lang="en-US" dirty="0"/>
              <a:t>, AIAA Aviation Forum 2021, Virtual Event, 2-6 August, 2021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1" y="770319"/>
            <a:ext cx="10972800" cy="5012173"/>
          </a:xfrm>
        </p:spPr>
        <p:txBody>
          <a:bodyPr/>
          <a:lstStyle/>
          <a:p>
            <a:r>
              <a:rPr lang="en-US" sz="2063" dirty="0"/>
              <a:t>Details to be provided in plugin paper.</a:t>
            </a:r>
          </a:p>
          <a:p>
            <a:r>
              <a:rPr lang="en-US" sz="2063" dirty="0"/>
              <a:t>Primary Steps:</a:t>
            </a:r>
          </a:p>
          <a:p>
            <a:pPr marL="878694" lvl="1" indent="-428625">
              <a:buFont typeface="+mj-lt"/>
              <a:buAutoNum type="arabicPeriod"/>
            </a:pPr>
            <a:r>
              <a:rPr lang="en-US" sz="1866" b="1" dirty="0"/>
              <a:t>Interpolate over emission angles to get 1 revolution of self noise.</a:t>
            </a:r>
          </a:p>
          <a:p>
            <a:pPr marL="878694" lvl="1" indent="-428625">
              <a:buFont typeface="+mj-lt"/>
              <a:buAutoNum type="arabicPeriod"/>
            </a:pPr>
            <a:r>
              <a:rPr lang="en-US" sz="1866" b="1" dirty="0"/>
              <a:t>Extend or trim self noise to duration of current buffer.</a:t>
            </a:r>
          </a:p>
          <a:p>
            <a:pPr marL="878694" lvl="1" indent="-428625">
              <a:buFont typeface="+mj-lt"/>
              <a:buAutoNum type="arabicPeriod"/>
            </a:pPr>
            <a:r>
              <a:rPr lang="en-US" sz="1866" b="1" dirty="0"/>
              <a:t>Modulate stochastic signal by self noise data. 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Tx/>
              <a:buNone/>
            </a:pPr>
            <a:fld id="{7F6EBC59-334C-3345-ACC5-36C6E4C6D27C}" type="slidenum">
              <a:rPr lang="en-US" smtClean="0">
                <a:solidFill>
                  <a:prstClr val="black"/>
                </a:solidFill>
              </a:rPr>
              <a:pPr>
                <a:buFontTx/>
                <a:buNone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25" dirty="0"/>
              <a:t>Self Noise Flyover Sound Synthesis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65700" y="5143433"/>
            <a:ext cx="342004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166101" y="5031981"/>
            <a:ext cx="200154" cy="2229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p:sp>
        <p:nvSpPr>
          <p:cNvPr id="36" name="TextBox 35"/>
          <p:cNvSpPr txBox="1"/>
          <p:nvPr/>
        </p:nvSpPr>
        <p:spPr>
          <a:xfrm>
            <a:off x="1516403" y="5208051"/>
            <a:ext cx="2033786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88" dirty="0"/>
              <a:t>Ground Observer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23503"/>
            <a:ext cx="3442157" cy="1573191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7914925" y="2337793"/>
            <a:ext cx="4118883" cy="611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88" b="1" dirty="0"/>
              <a:t>Synthesized Sound Near Rotor to Propagate to Ground Observer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329230" y="5425527"/>
            <a:ext cx="2458953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88" b="1" dirty="0"/>
              <a:t>Flyover Duration [s]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8733304" y="5421570"/>
            <a:ext cx="2458953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88" b="1" dirty="0"/>
              <a:t>Flyover Duration [s]</a:t>
            </a:r>
          </a:p>
        </p:txBody>
      </p:sp>
      <p:cxnSp>
        <p:nvCxnSpPr>
          <p:cNvPr id="95" name="Straight Connector 94"/>
          <p:cNvCxnSpPr>
            <a:stCxn id="35" idx="1"/>
          </p:cNvCxnSpPr>
          <p:nvPr/>
        </p:nvCxnSpPr>
        <p:spPr>
          <a:xfrm flipH="1" flipV="1">
            <a:off x="2975166" y="4490883"/>
            <a:ext cx="220247" cy="5737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 flipV="1">
            <a:off x="2751276" y="3917139"/>
            <a:ext cx="220247" cy="573743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2739437" y="3917138"/>
            <a:ext cx="8936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3248710" y="4297886"/>
                <a:ext cx="256141" cy="3462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5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250" dirty="0"/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710" y="4297886"/>
                <a:ext cx="256141" cy="346249"/>
              </a:xfrm>
              <a:prstGeom prst="rect">
                <a:avLst/>
              </a:prstGeom>
              <a:blipFill>
                <a:blip r:embed="rId6"/>
                <a:stretch>
                  <a:fillRect l="-23810" r="-16667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Arc 101"/>
          <p:cNvSpPr/>
          <p:nvPr/>
        </p:nvSpPr>
        <p:spPr>
          <a:xfrm rot="3752964">
            <a:off x="2120234" y="3279687"/>
            <a:ext cx="1238408" cy="1485526"/>
          </a:xfrm>
          <a:prstGeom prst="arc">
            <a:avLst>
              <a:gd name="adj1" fmla="val 17731251"/>
              <a:gd name="adj2" fmla="val 2143902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88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 rot="16200000">
                <a:off x="3555151" y="5047748"/>
                <a:ext cx="765021" cy="2597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en-US" sz="1688" b="1" i="1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1688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88" b="1" dirty="0"/>
                  <a:t>[</a:t>
                </a:r>
                <a:r>
                  <a:rPr lang="en-US" sz="1688" b="1" dirty="0" err="1"/>
                  <a:t>deg</a:t>
                </a:r>
                <a:r>
                  <a:rPr lang="en-US" sz="1688" b="1" dirty="0"/>
                  <a:t>]</a:t>
                </a: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555151" y="5047748"/>
                <a:ext cx="765021" cy="259751"/>
              </a:xfrm>
              <a:prstGeom prst="rect">
                <a:avLst/>
              </a:prstGeom>
              <a:blipFill>
                <a:blip r:embed="rId7"/>
                <a:stretch>
                  <a:fillRect l="-26190" t="-8800" r="-50000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TextBox 105"/>
          <p:cNvSpPr txBox="1"/>
          <p:nvPr/>
        </p:nvSpPr>
        <p:spPr>
          <a:xfrm rot="16200000">
            <a:off x="3106203" y="3588251"/>
            <a:ext cx="1665340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88" b="1" dirty="0"/>
              <a:t>Band Number</a:t>
            </a:r>
          </a:p>
        </p:txBody>
      </p:sp>
      <p:sp>
        <p:nvSpPr>
          <p:cNvPr id="107" name="TextBox 106"/>
          <p:cNvSpPr txBox="1"/>
          <p:nvPr/>
        </p:nvSpPr>
        <p:spPr>
          <a:xfrm rot="16200000">
            <a:off x="7434951" y="3562173"/>
            <a:ext cx="1665340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88" b="1" dirty="0"/>
              <a:t>Pressure [Pa]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676895" y="2519716"/>
            <a:ext cx="4118883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88" b="1" dirty="0"/>
              <a:t>Sound Pressure Level Prediction Data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05116" y="4828777"/>
            <a:ext cx="2033786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88" dirty="0"/>
              <a:t>Ground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5323" t="9700" r="55643" b="26595"/>
          <a:stretch/>
        </p:blipFill>
        <p:spPr>
          <a:xfrm>
            <a:off x="8389409" y="2866861"/>
            <a:ext cx="3152738" cy="2517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51031" t="7750" r="3065" b="26080"/>
          <a:stretch/>
        </p:blipFill>
        <p:spPr>
          <a:xfrm>
            <a:off x="4088077" y="2857286"/>
            <a:ext cx="3707621" cy="26146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 rot="16200000">
                <a:off x="7931277" y="4975415"/>
                <a:ext cx="765021" cy="2597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r>
                      <a:rPr lang="en-US" sz="1688" b="1" i="1"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sz="1688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88" b="1" dirty="0"/>
                  <a:t>[</a:t>
                </a:r>
                <a:r>
                  <a:rPr lang="en-US" sz="1688" b="1" dirty="0" err="1"/>
                  <a:t>deg</a:t>
                </a:r>
                <a:r>
                  <a:rPr lang="en-US" sz="1688" b="1" dirty="0"/>
                  <a:t>]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931277" y="4975415"/>
                <a:ext cx="765021" cy="259751"/>
              </a:xfrm>
              <a:prstGeom prst="rect">
                <a:avLst/>
              </a:prstGeom>
              <a:blipFill>
                <a:blip r:embed="rId10"/>
                <a:stretch>
                  <a:fillRect l="-26190" t="-8800" r="-50000" b="-10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rotor1_selfNoise_syn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12672" y="5837357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91579" y="5942228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Rotor 1 Self Noise </a:t>
            </a:r>
          </a:p>
          <a:p>
            <a:pPr algn="ctr"/>
            <a:r>
              <a:rPr lang="en-US" dirty="0"/>
              <a:t>(25 sec)</a:t>
            </a:r>
          </a:p>
        </p:txBody>
      </p:sp>
    </p:spTree>
    <p:extLst>
      <p:ext uri="{BB962C8B-B14F-4D97-AF65-F5344CB8AC3E}">
        <p14:creationId xmlns:p14="http://schemas.microsoft.com/office/powerpoint/2010/main" val="188032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0418" y="5629275"/>
            <a:ext cx="6796657" cy="981076"/>
          </a:xfrm>
          <a:prstGeom prst="rect">
            <a:avLst/>
          </a:prstGeom>
          <a:solidFill>
            <a:schemeClr val="tx2">
              <a:lumMod val="60000"/>
              <a:lumOff val="4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72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en-US" sz="1875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0417" y="768099"/>
            <a:ext cx="10972800" cy="5607489"/>
          </a:xfrm>
        </p:spPr>
        <p:txBody>
          <a:bodyPr>
            <a:noAutofit/>
          </a:bodyPr>
          <a:lstStyle/>
          <a:p>
            <a:r>
              <a:rPr lang="en-US" sz="2250" dirty="0"/>
              <a:t>Sound pressures generated using F1A from ANOPP2 </a:t>
            </a:r>
            <a:r>
              <a:rPr lang="en-US" sz="2250" dirty="0" err="1"/>
              <a:t>Farassat’s</a:t>
            </a:r>
            <a:r>
              <a:rPr lang="en-US" sz="2250" dirty="0"/>
              <a:t> Formulations Internal Functional Module (AFFIFM)</a:t>
            </a:r>
          </a:p>
          <a:p>
            <a:endParaRPr lang="en-US" sz="2250" dirty="0"/>
          </a:p>
          <a:p>
            <a:endParaRPr lang="en-US" sz="2250" dirty="0"/>
          </a:p>
          <a:p>
            <a:endParaRPr lang="en-US" sz="2250" dirty="0"/>
          </a:p>
          <a:p>
            <a:endParaRPr lang="en-US" sz="2250" dirty="0"/>
          </a:p>
          <a:p>
            <a:endParaRPr lang="en-US" sz="2250" dirty="0"/>
          </a:p>
          <a:p>
            <a:endParaRPr lang="en-US" sz="2250" dirty="0"/>
          </a:p>
          <a:p>
            <a:endParaRPr lang="en-US" sz="2250" dirty="0"/>
          </a:p>
          <a:p>
            <a:endParaRPr lang="en-US" sz="2250" dirty="0"/>
          </a:p>
          <a:p>
            <a:endParaRPr lang="en-US" sz="2250" dirty="0"/>
          </a:p>
          <a:p>
            <a:r>
              <a:rPr lang="en-US" sz="2250" dirty="0"/>
              <a:t>Improved method avoids need for additional interpolation</a:t>
            </a:r>
          </a:p>
          <a:p>
            <a:r>
              <a:rPr lang="en-US" sz="2250" dirty="0"/>
              <a:t>Can be applied to steady and unsteady periodic and </a:t>
            </a:r>
          </a:p>
          <a:p>
            <a:pPr marL="0" indent="0">
              <a:buNone/>
            </a:pPr>
            <a:r>
              <a:rPr lang="en-US" sz="2250" dirty="0"/>
              <a:t>	unsteady aperiodic sound synthesis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F1A Synthesis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7250" eaLnBrk="0" fontAlgn="base" hangingPunct="0">
              <a:spcBef>
                <a:spcPct val="20000"/>
              </a:spcBef>
              <a:spcAft>
                <a:spcPct val="0"/>
              </a:spcAft>
            </a:pPr>
            <a:fld id="{7F6EBC59-334C-3345-ACC5-36C6E4C6D27C}" type="slidenum">
              <a:rPr lang="en-US">
                <a:solidFill>
                  <a:prstClr val="black"/>
                </a:solidFill>
              </a:rPr>
              <a:pPr defTabSz="857250" eaLnBrk="0" fontAlgn="base" hangingPunct="0">
                <a:spcBef>
                  <a:spcPct val="20000"/>
                </a:spcBef>
                <a:spcAft>
                  <a:spcPct val="0"/>
                </a:spcAft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D9D9A0-A06D-42D3-A35B-B2AB2F087859}"/>
              </a:ext>
            </a:extLst>
          </p:cNvPr>
          <p:cNvGrpSpPr/>
          <p:nvPr/>
        </p:nvGrpSpPr>
        <p:grpSpPr>
          <a:xfrm>
            <a:off x="2390508" y="1545728"/>
            <a:ext cx="8577530" cy="4504303"/>
            <a:chOff x="2390508" y="1545728"/>
            <a:chExt cx="8577530" cy="450430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0508" y="1545728"/>
              <a:ext cx="8577530" cy="4504303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929E6A-AEFB-4841-8001-473FEDD6BEF0}"/>
                </a:ext>
              </a:extLst>
            </p:cNvPr>
            <p:cNvSpPr/>
            <p:nvPr/>
          </p:nvSpPr>
          <p:spPr>
            <a:xfrm>
              <a:off x="8081010" y="2697480"/>
              <a:ext cx="194310" cy="18288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378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DAO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</TotalTime>
  <Words>1211</Words>
  <Application>Microsoft Office PowerPoint</Application>
  <PresentationFormat>Widescreen</PresentationFormat>
  <Paragraphs>237</Paragraphs>
  <Slides>17</Slides>
  <Notes>11</Notes>
  <HiddenSlides>3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Cambria Math</vt:lpstr>
      <vt:lpstr>Times New Roman</vt:lpstr>
      <vt:lpstr>1_Office Theme</vt:lpstr>
      <vt:lpstr>MDAO Theme</vt:lpstr>
      <vt:lpstr>NASA Auralization Framework 1.2 Upcoming Release</vt:lpstr>
      <vt:lpstr>Outline</vt:lpstr>
      <vt:lpstr>NAF Overview - Standard Use Case</vt:lpstr>
      <vt:lpstr>NAF and Advanced Plugin Library 1.2 Contents</vt:lpstr>
      <vt:lpstr>Multiple Pure Tone Synthesis</vt:lpstr>
      <vt:lpstr>Narrowband Synthesis</vt:lpstr>
      <vt:lpstr>Broadband Self Noise Sound Pressure Predictions</vt:lpstr>
      <vt:lpstr>Self Noise Flyover Sound Synthesis</vt:lpstr>
      <vt:lpstr>F1A Synthesis</vt:lpstr>
      <vt:lpstr>F1A Synthesis Tracking Observer</vt:lpstr>
      <vt:lpstr>SAE ARP 866A Absorption</vt:lpstr>
      <vt:lpstr>Documentation</vt:lpstr>
      <vt:lpstr>Summary</vt:lpstr>
      <vt:lpstr>Acknowledgements</vt:lpstr>
      <vt:lpstr>Graveyard - Hidden Slides</vt:lpstr>
      <vt:lpstr>Modulated Broadband Synthesis</vt:lpstr>
      <vt:lpstr>Current method: Additive Synthesis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 Auralization Framework 1.2 Upcoming Release</dc:title>
  <dc:creator>Tuttle, Brian C. (LARC-D314)[TEAMS3]</dc:creator>
  <cp:lastModifiedBy>Aumann, Aric R. (LARC-D321)[TEAMS3]</cp:lastModifiedBy>
  <cp:revision>104</cp:revision>
  <dcterms:created xsi:type="dcterms:W3CDTF">2021-03-18T05:00:48Z</dcterms:created>
  <dcterms:modified xsi:type="dcterms:W3CDTF">2021-04-02T20:08:26Z</dcterms:modified>
</cp:coreProperties>
</file>