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13" r:id="rId1"/>
  </p:sldMasterIdLst>
  <p:notesMasterIdLst>
    <p:notesMasterId r:id="rId29"/>
  </p:notesMasterIdLst>
  <p:handoutMasterIdLst>
    <p:handoutMasterId r:id="rId30"/>
  </p:handoutMasterIdLst>
  <p:sldIdLst>
    <p:sldId id="310" r:id="rId2"/>
    <p:sldId id="536" r:id="rId3"/>
    <p:sldId id="489" r:id="rId4"/>
    <p:sldId id="490" r:id="rId5"/>
    <p:sldId id="491" r:id="rId6"/>
    <p:sldId id="492" r:id="rId7"/>
    <p:sldId id="493" r:id="rId8"/>
    <p:sldId id="494" r:id="rId9"/>
    <p:sldId id="495" r:id="rId10"/>
    <p:sldId id="496" r:id="rId11"/>
    <p:sldId id="477" r:id="rId12"/>
    <p:sldId id="479" r:id="rId13"/>
    <p:sldId id="497" r:id="rId14"/>
    <p:sldId id="498" r:id="rId15"/>
    <p:sldId id="499" r:id="rId16"/>
    <p:sldId id="350" r:id="rId17"/>
    <p:sldId id="500" r:id="rId18"/>
    <p:sldId id="502" r:id="rId19"/>
    <p:sldId id="503" r:id="rId20"/>
    <p:sldId id="407" r:id="rId21"/>
    <p:sldId id="505" r:id="rId22"/>
    <p:sldId id="507" r:id="rId23"/>
    <p:sldId id="509" r:id="rId24"/>
    <p:sldId id="448" r:id="rId25"/>
    <p:sldId id="366" r:id="rId26"/>
    <p:sldId id="256" r:id="rId27"/>
    <p:sldId id="1668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D3FF"/>
    <a:srgbClr val="008EC0"/>
    <a:srgbClr val="FFFFCC"/>
    <a:srgbClr val="F9FA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02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7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72785-AF9B-42C9-933B-71B326311776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D9C64-D665-44E9-8B28-7A65E4402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42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C86F67-3193-44CA-A307-16108AA8019A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0D9A577-177E-406A-BAA8-F1476022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76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D35F1-7FF2-8E4E-943D-5DC221BEAF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877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5C316-9561-4093-B120-1B77699CA43F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739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46350" y="876300"/>
            <a:ext cx="4203700" cy="23653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3CB62-F64F-44E4-83CA-6D0ECC6CFAC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51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46350" y="876300"/>
            <a:ext cx="4203700" cy="23653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08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17550" y="1162050"/>
            <a:ext cx="5575300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/>
              <a:t>Veg-01 second crop,</a:t>
            </a:r>
            <a:r>
              <a:rPr lang="en-US" baseline="0" dirty="0"/>
              <a:t> first consumption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77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by Rachel Hobson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9A577-177E-406A-BAA8-F14760221DA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77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9A577-177E-406A-BAA8-F14760221DA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07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104AD-E1D1-4658-96BD-08ED91B3764D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130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9A577-177E-406A-BAA8-F14760221DA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2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104AD-E1D1-4658-96BD-08ED91B3764D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130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013C-D545-47E3-BAF4-37DF4B045225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84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4E620-1400-4E15-AE91-86E5554227BD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51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DF27-8FEE-475B-89A6-8F0976E3EFEF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4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D34C-2050-40A9-A44D-C41C95BDB702}" type="datetime1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20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162EE-9C24-4DB1-82D0-B319A631F4D8}" type="datetime1">
              <a:rPr lang="en-US" smtClean="0"/>
              <a:t>4/5/2021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51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CE9F-4211-43B6-994A-4DB8798D7A3B}" type="datetime1">
              <a:rPr lang="en-US" smtClean="0"/>
              <a:t>4/5/2021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9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E02F-94AA-46B8-A4A5-F87F2491D8B3}" type="datetime1">
              <a:rPr lang="en-US" smtClean="0"/>
              <a:t>4/5/2021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9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7E97-FB6A-4851-8906-8F7E9DC82F63}" type="datetime1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CA1B-D3D7-4C70-A4F3-6CDCC3EAA8BA}" type="datetime1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83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597D7-4456-4843-8268-635A5A08E21A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5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0CCF-8C46-4AEE-80AE-E8100FD61057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72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B7013-D195-4F6B-8BEF-0D70CCECF0D9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022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image" Target="../media/image32.WMF"/><Relationship Id="rId3" Type="http://schemas.openxmlformats.org/officeDocument/2006/relationships/image" Target="../media/image22.jpeg"/><Relationship Id="rId7" Type="http://schemas.openxmlformats.org/officeDocument/2006/relationships/image" Target="../media/image26.WMF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WMF"/><Relationship Id="rId11" Type="http://schemas.openxmlformats.org/officeDocument/2006/relationships/image" Target="../media/image30.WMF"/><Relationship Id="rId5" Type="http://schemas.openxmlformats.org/officeDocument/2006/relationships/image" Target="../media/image24.emf"/><Relationship Id="rId10" Type="http://schemas.openxmlformats.org/officeDocument/2006/relationships/image" Target="../media/image29.WMF"/><Relationship Id="rId4" Type="http://schemas.openxmlformats.org/officeDocument/2006/relationships/image" Target="../media/image23.emf"/><Relationship Id="rId9" Type="http://schemas.openxmlformats.org/officeDocument/2006/relationships/image" Target="../media/image28.WMF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41.png"/><Relationship Id="rId7" Type="http://schemas.openxmlformats.org/officeDocument/2006/relationships/image" Target="../media/image43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WMF"/><Relationship Id="rId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ISS%20Rockumentary%201.m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13" Type="http://schemas.openxmlformats.org/officeDocument/2006/relationships/image" Target="../media/image85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12" Type="http://schemas.openxmlformats.org/officeDocument/2006/relationships/image" Target="../media/image84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8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11" Type="http://schemas.openxmlformats.org/officeDocument/2006/relationships/image" Target="../media/image83.png"/><Relationship Id="rId5" Type="http://schemas.openxmlformats.org/officeDocument/2006/relationships/image" Target="../media/image77.jpeg"/><Relationship Id="rId15" Type="http://schemas.openxmlformats.org/officeDocument/2006/relationships/image" Target="../media/image87.jpeg"/><Relationship Id="rId10" Type="http://schemas.openxmlformats.org/officeDocument/2006/relationships/image" Target="../media/image82.jpeg"/><Relationship Id="rId4" Type="http://schemas.openxmlformats.org/officeDocument/2006/relationships/image" Target="../media/image76.jpeg"/><Relationship Id="rId9" Type="http://schemas.openxmlformats.org/officeDocument/2006/relationships/image" Target="../media/image81.jpeg"/><Relationship Id="rId14" Type="http://schemas.openxmlformats.org/officeDocument/2006/relationships/image" Target="../media/image8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-59689"/>
            <a:ext cx="12161520" cy="34626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630017" y="2712722"/>
            <a:ext cx="8931966" cy="169676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solidFill>
                  <a:srgbClr val="57D3FF"/>
                </a:solidFill>
              </a:rPr>
              <a:t>Growing Plants in Space</a:t>
            </a:r>
            <a:br>
              <a:rPr lang="en-US" sz="6600" b="1" dirty="0">
                <a:solidFill>
                  <a:srgbClr val="57D3FF"/>
                </a:solidFill>
              </a:rPr>
            </a:br>
            <a:endParaRPr lang="en-US" sz="6600" b="1" dirty="0">
              <a:solidFill>
                <a:srgbClr val="57D3FF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12932" y="4395834"/>
            <a:ext cx="7766136" cy="305074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solidFill>
                  <a:srgbClr val="00B0F0"/>
                </a:solidFill>
              </a:rPr>
              <a:t>Gioia Massa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B0F0"/>
                </a:solidFill>
              </a:rPr>
              <a:t>Exploration Research and Technology Programs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B0F0"/>
                </a:solidFill>
              </a:rPr>
              <a:t>NASA, Kennedy Space Center, FL, USA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26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C45486-9993-4386-8086-813BB44F2C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799" y="1572744"/>
            <a:ext cx="6569249" cy="4657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C8C60E-8D9B-472B-9485-7B6CB67188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358" y="1572744"/>
            <a:ext cx="4316913" cy="465772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E8274AC-131F-4E50-88CC-28AC9D2FBE7A}"/>
              </a:ext>
            </a:extLst>
          </p:cNvPr>
          <p:cNvCxnSpPr>
            <a:cxnSpLocks/>
          </p:cNvCxnSpPr>
          <p:nvPr/>
        </p:nvCxnSpPr>
        <p:spPr>
          <a:xfrm flipH="1" flipV="1">
            <a:off x="9472972" y="4932184"/>
            <a:ext cx="122977" cy="486729"/>
          </a:xfrm>
          <a:prstGeom prst="line">
            <a:avLst/>
          </a:prstGeom>
          <a:ln w="53975">
            <a:solidFill>
              <a:srgbClr val="0070C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715B01-D51B-4973-A14A-2E49D879EDC3}"/>
              </a:ext>
            </a:extLst>
          </p:cNvPr>
          <p:cNvCxnSpPr>
            <a:cxnSpLocks/>
          </p:cNvCxnSpPr>
          <p:nvPr/>
        </p:nvCxnSpPr>
        <p:spPr>
          <a:xfrm flipV="1">
            <a:off x="9603421" y="2343030"/>
            <a:ext cx="714893" cy="2209602"/>
          </a:xfrm>
          <a:prstGeom prst="line">
            <a:avLst/>
          </a:prstGeom>
          <a:ln w="53975">
            <a:solidFill>
              <a:srgbClr val="0070C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65BAD6-2BB5-4FC5-8A14-6849C0D7D6C1}"/>
              </a:ext>
            </a:extLst>
          </p:cNvPr>
          <p:cNvCxnSpPr>
            <a:cxnSpLocks/>
          </p:cNvCxnSpPr>
          <p:nvPr/>
        </p:nvCxnSpPr>
        <p:spPr>
          <a:xfrm flipV="1">
            <a:off x="3593403" y="2163556"/>
            <a:ext cx="6496792" cy="3381570"/>
          </a:xfrm>
          <a:prstGeom prst="line">
            <a:avLst/>
          </a:prstGeom>
          <a:ln w="53975">
            <a:solidFill>
              <a:srgbClr val="0070C0"/>
            </a:solidFill>
            <a:headEnd type="stealth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79BBEF-9C43-498A-AF07-D0F4DADCBBD0}"/>
              </a:ext>
            </a:extLst>
          </p:cNvPr>
          <p:cNvCxnSpPr>
            <a:cxnSpLocks/>
          </p:cNvCxnSpPr>
          <p:nvPr/>
        </p:nvCxnSpPr>
        <p:spPr>
          <a:xfrm flipV="1">
            <a:off x="10114594" y="2163556"/>
            <a:ext cx="156748" cy="179474"/>
          </a:xfrm>
          <a:prstGeom prst="line">
            <a:avLst/>
          </a:prstGeom>
          <a:ln w="53975">
            <a:solidFill>
              <a:srgbClr val="0070C0"/>
            </a:solidFill>
            <a:headEnd type="stealt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A1EB4B5-D4BD-45A2-B87F-0B13AA0ACB71}"/>
              </a:ext>
            </a:extLst>
          </p:cNvPr>
          <p:cNvCxnSpPr>
            <a:cxnSpLocks/>
          </p:cNvCxnSpPr>
          <p:nvPr/>
        </p:nvCxnSpPr>
        <p:spPr>
          <a:xfrm flipV="1">
            <a:off x="8692890" y="2454125"/>
            <a:ext cx="1121252" cy="77256"/>
          </a:xfrm>
          <a:prstGeom prst="line">
            <a:avLst/>
          </a:prstGeom>
          <a:ln w="53975">
            <a:solidFill>
              <a:srgbClr val="0070C0"/>
            </a:solidFill>
            <a:headEnd type="stealt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7C67132-9C55-42B4-98A3-A3F89D7718B0}"/>
              </a:ext>
            </a:extLst>
          </p:cNvPr>
          <p:cNvCxnSpPr>
            <a:cxnSpLocks/>
          </p:cNvCxnSpPr>
          <p:nvPr/>
        </p:nvCxnSpPr>
        <p:spPr>
          <a:xfrm flipH="1" flipV="1">
            <a:off x="8678431" y="2764739"/>
            <a:ext cx="896806" cy="1967368"/>
          </a:xfrm>
          <a:prstGeom prst="line">
            <a:avLst/>
          </a:prstGeom>
          <a:ln w="53975">
            <a:solidFill>
              <a:srgbClr val="0070C0"/>
            </a:solidFill>
            <a:headEnd type="stealt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61138FCB-753F-4AD4-83CE-32391F250A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099" y="876572"/>
            <a:ext cx="1371600" cy="13716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F5B6474-BD10-4AE2-A891-90327D74E4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142" y="676155"/>
            <a:ext cx="914400" cy="9144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CD82219-97EF-445E-AFE2-DC1D247FD90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6499" y="2343030"/>
            <a:ext cx="1600200" cy="13716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9B09911-C71C-42D9-BC09-E74E60E9016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100" y="3685468"/>
            <a:ext cx="1881554" cy="9144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A5F6DB5-E95A-47DD-9D67-53B633816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665" y="1249156"/>
            <a:ext cx="2068643" cy="13716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B3170A9-F00B-4EF3-B8F2-B0C7A302B74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777" y="953750"/>
            <a:ext cx="1364776" cy="9144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26C3E86-2FA6-47E6-BEA3-B39D2C92757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2752" y="4690419"/>
            <a:ext cx="1201948" cy="11887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45DF3D5-0217-4BA8-9185-02346BCB13B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4443" y="4690419"/>
            <a:ext cx="1047977" cy="11887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FE44728-5A19-4EF6-9F13-6C06F1B93D0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4948" y="3973601"/>
            <a:ext cx="1985898" cy="13716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BC8DF92-C35F-47D7-9486-7B56DBF7B28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713" y="3973601"/>
            <a:ext cx="1068343" cy="118872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56DC0A0-C863-4819-BD59-88BEB862244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500" y="4690419"/>
            <a:ext cx="1832331" cy="1828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7CA27B-A1B8-42A0-87C9-67634965F7E7}"/>
              </a:ext>
            </a:extLst>
          </p:cNvPr>
          <p:cNvSpPr txBox="1"/>
          <p:nvPr/>
        </p:nvSpPr>
        <p:spPr>
          <a:xfrm flipH="1">
            <a:off x="4029104" y="381307"/>
            <a:ext cx="4133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My Journey</a:t>
            </a:r>
          </a:p>
        </p:txBody>
      </p:sp>
    </p:spTree>
    <p:extLst>
      <p:ext uri="{BB962C8B-B14F-4D97-AF65-F5344CB8AC3E}">
        <p14:creationId xmlns:p14="http://schemas.microsoft.com/office/powerpoint/2010/main" val="215734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65" y="91313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Why grow plants in space?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109" y="1456088"/>
            <a:ext cx="4777450" cy="4351338"/>
          </a:xfrm>
        </p:spPr>
        <p:txBody>
          <a:bodyPr/>
          <a:lstStyle/>
          <a:p>
            <a:r>
              <a:rPr lang="en-US" dirty="0"/>
              <a:t>Food</a:t>
            </a:r>
          </a:p>
          <a:p>
            <a:r>
              <a:rPr lang="en-US" dirty="0"/>
              <a:t>Psychological well being</a:t>
            </a:r>
          </a:p>
          <a:p>
            <a:r>
              <a:rPr lang="en-US" dirty="0"/>
              <a:t>Atmosphere</a:t>
            </a:r>
          </a:p>
          <a:p>
            <a:r>
              <a:rPr lang="en-US" dirty="0"/>
              <a:t>Water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1259392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s://io.jsc.nasa.gov/photos/11169/hires/iss038e0093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9242" y="1613571"/>
            <a:ext cx="7620000" cy="506569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745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6" name="Picture 4"/>
          <p:cNvPicPr>
            <a:picLocks noChangeAspect="1" noChangeArrowheads="1"/>
          </p:cNvPicPr>
          <p:nvPr/>
        </p:nvPicPr>
        <p:blipFill>
          <a:blip r:embed="rId2" cstate="print">
            <a:lum bright="-16000" contras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66377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52650" y="286104"/>
            <a:ext cx="7886700" cy="955674"/>
          </a:xfrm>
        </p:spPr>
        <p:txBody>
          <a:bodyPr/>
          <a:lstStyle/>
          <a:p>
            <a:pPr algn="ctr"/>
            <a:r>
              <a:rPr lang="en-US" dirty="0"/>
              <a:t>Plant Factories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521" y="1185271"/>
            <a:ext cx="4046219" cy="5394960"/>
          </a:xfrm>
          <a:ln>
            <a:noFill/>
          </a:ln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261" y="1185271"/>
            <a:ext cx="4046219" cy="5394960"/>
          </a:xfrm>
          <a:ln>
            <a:noFill/>
          </a:ln>
        </p:spPr>
      </p:pic>
      <p:cxnSp>
        <p:nvCxnSpPr>
          <p:cNvPr id="8" name="Straight Connector 7"/>
          <p:cNvCxnSpPr/>
          <p:nvPr/>
        </p:nvCxnSpPr>
        <p:spPr>
          <a:xfrm>
            <a:off x="1866900" y="107527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480102" y="6546631"/>
            <a:ext cx="5844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Photos of Osaka Prefecture University training facility courtesy of Ray Wheeler</a:t>
            </a:r>
          </a:p>
        </p:txBody>
      </p:sp>
    </p:spTree>
    <p:extLst>
      <p:ext uri="{BB962C8B-B14F-4D97-AF65-F5344CB8AC3E}">
        <p14:creationId xmlns:p14="http://schemas.microsoft.com/office/powerpoint/2010/main" val="2557675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38008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0" b="-1164"/>
          <a:stretch/>
        </p:blipFill>
        <p:spPr>
          <a:xfrm>
            <a:off x="923584" y="0"/>
            <a:ext cx="10344832" cy="69500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83722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52650" y="8175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South Pole Greenhouse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410" y="1140373"/>
            <a:ext cx="7197181" cy="539496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866900" y="103214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38929" y="6418338"/>
            <a:ext cx="4332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 from “On the Ice” Blog of Russ </a:t>
            </a:r>
            <a:r>
              <a:rPr lang="en-US" dirty="0" err="1"/>
              <a:t>Durkee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70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6522" y="5331682"/>
            <a:ext cx="1775155" cy="118872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2527" y="2497648"/>
            <a:ext cx="1346649" cy="210312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9794" y="2857300"/>
            <a:ext cx="954413" cy="1737360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9209" y="-83839"/>
            <a:ext cx="8693585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Space Crop Production Candidates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80189" y="1150708"/>
            <a:ext cx="2278795" cy="33715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prstClr val="white"/>
                </a:solidFill>
              </a:rPr>
              <a:t>Salad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Leafy Greens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Tomato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Pepper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Radish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Strawberry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Green Onion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Pea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Carrot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17047" y="4697015"/>
            <a:ext cx="1421773" cy="20095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prstClr val="white"/>
                </a:solidFill>
              </a:rPr>
              <a:t>Herbs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Basil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Mint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Chives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Dill</a:t>
            </a:r>
          </a:p>
        </p:txBody>
      </p:sp>
      <p:sp>
        <p:nvSpPr>
          <p:cNvPr id="12" name="Line Callout 1 11"/>
          <p:cNvSpPr/>
          <p:nvPr/>
        </p:nvSpPr>
        <p:spPr>
          <a:xfrm>
            <a:off x="3567601" y="1136089"/>
            <a:ext cx="2065944" cy="1158719"/>
          </a:xfrm>
          <a:prstGeom prst="borderCallout1">
            <a:avLst>
              <a:gd name="adj1" fmla="val 46266"/>
              <a:gd name="adj2" fmla="val 993"/>
              <a:gd name="adj3" fmla="val 53738"/>
              <a:gd name="adj4" fmla="val -1454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Lettuce, Chinese cabbage, Swiss chard, </a:t>
            </a:r>
            <a:r>
              <a:rPr lang="en-US" dirty="0" err="1">
                <a:solidFill>
                  <a:prstClr val="white"/>
                </a:solidFill>
              </a:rPr>
              <a:t>Mizuna</a:t>
            </a:r>
            <a:r>
              <a:rPr lang="en-US" dirty="0">
                <a:solidFill>
                  <a:prstClr val="white"/>
                </a:solidFill>
              </a:rPr>
              <a:t>, Spinach</a:t>
            </a:r>
          </a:p>
        </p:txBody>
      </p:sp>
      <p:sp>
        <p:nvSpPr>
          <p:cNvPr id="13" name="Left-Up Arrow 12"/>
          <p:cNvSpPr/>
          <p:nvPr/>
        </p:nvSpPr>
        <p:spPr>
          <a:xfrm flipH="1">
            <a:off x="1758211" y="4561451"/>
            <a:ext cx="2642153" cy="1737360"/>
          </a:xfrm>
          <a:prstGeom prst="leftUpArrow">
            <a:avLst>
              <a:gd name="adj1" fmla="val 47500"/>
              <a:gd name="adj2" fmla="val 23750"/>
              <a:gd name="adj3" fmla="val 25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CONSUMED FRESH WITHOUT PROCESSING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A3132D-62AE-4BEA-9B1C-91D7333296BD}"/>
              </a:ext>
            </a:extLst>
          </p:cNvPr>
          <p:cNvGrpSpPr/>
          <p:nvPr/>
        </p:nvGrpSpPr>
        <p:grpSpPr>
          <a:xfrm>
            <a:off x="7337327" y="1728592"/>
            <a:ext cx="4529958" cy="3424613"/>
            <a:chOff x="7064067" y="1634002"/>
            <a:chExt cx="4529958" cy="3424613"/>
          </a:xfrm>
        </p:grpSpPr>
        <p:grpSp>
          <p:nvGrpSpPr>
            <p:cNvPr id="24" name="Group 23"/>
            <p:cNvGrpSpPr/>
            <p:nvPr/>
          </p:nvGrpSpPr>
          <p:grpSpPr>
            <a:xfrm>
              <a:off x="7064067" y="1634002"/>
              <a:ext cx="2238699" cy="3424613"/>
              <a:chOff x="6196082" y="-246634"/>
              <a:chExt cx="2984931" cy="4566151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6196082" y="-246634"/>
                <a:ext cx="2984931" cy="4566151"/>
              </a:xfrm>
              <a:prstGeom prst="roundRect">
                <a:avLst/>
              </a:prstGeom>
              <a:noFill/>
              <a:ln>
                <a:solidFill>
                  <a:srgbClr val="008E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u="sng" dirty="0">
                    <a:solidFill>
                      <a:prstClr val="white"/>
                    </a:solidFill>
                  </a:rPr>
                  <a:t>Staple Crops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White Potato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Sweet Potato</a:t>
                </a:r>
              </a:p>
              <a:p>
                <a:pPr algn="ctr"/>
                <a:endParaRPr lang="en-US" sz="2400" b="1" dirty="0">
                  <a:solidFill>
                    <a:prstClr val="white"/>
                  </a:solidFill>
                </a:endParaRP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Rice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Wheat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Dried Bean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Soybean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Peanut</a:t>
                </a:r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6196082" y="2314162"/>
                <a:ext cx="2275078" cy="0"/>
              </a:xfrm>
              <a:prstGeom prst="line">
                <a:avLst/>
              </a:prstGeom>
              <a:ln w="254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9864689" y="1975122"/>
              <a:ext cx="1699146" cy="923330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white"/>
                  </a:solidFill>
                </a:rPr>
                <a:t>MINIMAL PREPARATION / COOKING</a:t>
              </a:r>
            </a:p>
          </p:txBody>
        </p:sp>
        <p:sp>
          <p:nvSpPr>
            <p:cNvPr id="17" name="Right Brace 16"/>
            <p:cNvSpPr/>
            <p:nvPr/>
          </p:nvSpPr>
          <p:spPr>
            <a:xfrm>
              <a:off x="9451549" y="2107180"/>
              <a:ext cx="430219" cy="57084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19" name="Right Brace 18"/>
            <p:cNvSpPr/>
            <p:nvPr/>
          </p:nvSpPr>
          <p:spPr>
            <a:xfrm>
              <a:off x="9383713" y="3239193"/>
              <a:ext cx="430219" cy="1712307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894879" y="3633681"/>
              <a:ext cx="1699146" cy="923330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white"/>
                  </a:solidFill>
                </a:rPr>
                <a:t>SIGNIFICANT PREPARATION / COOKING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6176" y="4839596"/>
            <a:ext cx="1313768" cy="9144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5714" y="5469372"/>
            <a:ext cx="1271082" cy="914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0183" y="1099375"/>
            <a:ext cx="1210321" cy="96012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8272" y="1088255"/>
            <a:ext cx="1487954" cy="128016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751" y="5353970"/>
            <a:ext cx="1106704" cy="155448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997100">
            <a:off x="-98941" y="3872208"/>
            <a:ext cx="1076424" cy="82296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0546" y="2836487"/>
            <a:ext cx="372863" cy="128016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48077">
            <a:off x="165873" y="1370266"/>
            <a:ext cx="563916" cy="18288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34" b="8757"/>
          <a:stretch/>
        </p:blipFill>
        <p:spPr>
          <a:xfrm>
            <a:off x="539530" y="4959632"/>
            <a:ext cx="1069899" cy="1097280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>
            <a:off x="1866900" y="97632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502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6235" y="98290"/>
            <a:ext cx="817245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Plant Growth and the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1" y="1341301"/>
            <a:ext cx="5301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5 Cardinal Factors of Plant Growth</a:t>
            </a:r>
            <a:r>
              <a:rPr lang="en-US" sz="2400" b="1" dirty="0"/>
              <a:t>…..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9022" y="2434306"/>
            <a:ext cx="680460" cy="13990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3653" y="1846016"/>
            <a:ext cx="878799" cy="8229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5379" y="2409832"/>
            <a:ext cx="1188720" cy="118872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69B82A7-0BA8-4B8F-A38D-EED16652999C}"/>
              </a:ext>
            </a:extLst>
          </p:cNvPr>
          <p:cNvGrpSpPr>
            <a:grpSpLocks noChangeAspect="1"/>
          </p:cNvGrpSpPr>
          <p:nvPr/>
        </p:nvGrpSpPr>
        <p:grpSpPr>
          <a:xfrm>
            <a:off x="3771816" y="4908645"/>
            <a:ext cx="1463038" cy="608054"/>
            <a:chOff x="3810345" y="4989007"/>
            <a:chExt cx="1320071" cy="464302"/>
          </a:xfrm>
        </p:grpSpPr>
        <p:sp>
          <p:nvSpPr>
            <p:cNvPr id="7" name="Oval 6"/>
            <p:cNvSpPr/>
            <p:nvPr/>
          </p:nvSpPr>
          <p:spPr>
            <a:xfrm>
              <a:off x="3810345" y="5014612"/>
              <a:ext cx="725482" cy="438697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O</a:t>
              </a:r>
              <a:r>
                <a:rPr lang="en-US" sz="2000" b="1" baseline="-25000" dirty="0">
                  <a:solidFill>
                    <a:schemeClr val="bg1"/>
                  </a:solidFill>
                </a:rPr>
                <a:t>2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5174" y="4989007"/>
              <a:ext cx="735242" cy="448095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9112" y="4426470"/>
            <a:ext cx="904779" cy="11887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0742" y="3017237"/>
            <a:ext cx="1197406" cy="1694476"/>
          </a:xfrm>
          <a:prstGeom prst="rect">
            <a:avLst/>
          </a:prstGeom>
        </p:spPr>
      </p:pic>
      <p:cxnSp>
        <p:nvCxnSpPr>
          <p:cNvPr id="20" name="Straight Arrow Connector 19"/>
          <p:cNvCxnSpPr>
            <a:stCxn id="4" idx="3"/>
          </p:cNvCxnSpPr>
          <p:nvPr/>
        </p:nvCxnSpPr>
        <p:spPr>
          <a:xfrm>
            <a:off x="4279482" y="3133823"/>
            <a:ext cx="1372165" cy="17127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>
          <a:xfrm flipH="1">
            <a:off x="6363669" y="2695688"/>
            <a:ext cx="96685" cy="391512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cxnSpLocks/>
          </p:cNvCxnSpPr>
          <p:nvPr/>
        </p:nvCxnSpPr>
        <p:spPr>
          <a:xfrm flipH="1">
            <a:off x="6673517" y="2902797"/>
            <a:ext cx="1600797" cy="75404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</p:cNvCxnSpPr>
          <p:nvPr/>
        </p:nvCxnSpPr>
        <p:spPr>
          <a:xfrm flipH="1" flipV="1">
            <a:off x="6412011" y="4157345"/>
            <a:ext cx="1262433" cy="72547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 flipV="1">
            <a:off x="4564446" y="4216525"/>
            <a:ext cx="1226935" cy="61177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866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662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6822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The Space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4521" y="1196150"/>
            <a:ext cx="6422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….and how these work with and without </a:t>
            </a:r>
            <a:r>
              <a:rPr lang="en-US" b="1" u="sng" dirty="0"/>
              <a:t>Gravity!</a:t>
            </a:r>
          </a:p>
          <a:p>
            <a:pPr algn="ctr"/>
            <a:endParaRPr lang="en-US" b="1" u="sng" dirty="0"/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6210833" y="4024739"/>
            <a:ext cx="5852160" cy="2286000"/>
            <a:chOff x="6983367" y="4069884"/>
            <a:chExt cx="5117911" cy="2348361"/>
          </a:xfrm>
        </p:grpSpPr>
        <p:grpSp>
          <p:nvGrpSpPr>
            <p:cNvPr id="23" name="Group 22"/>
            <p:cNvGrpSpPr/>
            <p:nvPr/>
          </p:nvGrpSpPr>
          <p:grpSpPr>
            <a:xfrm>
              <a:off x="7134108" y="4497095"/>
              <a:ext cx="4811290" cy="1554480"/>
              <a:chOff x="7134108" y="4497095"/>
              <a:chExt cx="4811290" cy="155448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34108" y="4542815"/>
                <a:ext cx="1113568" cy="1463040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393099" y="4497095"/>
                <a:ext cx="1552299" cy="155448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8247676" y="4497095"/>
                <a:ext cx="2183642" cy="1359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Fertilizer is heavy to launch so we need to learn how to recycle plant waste</a:t>
                </a:r>
              </a:p>
            </p:txBody>
          </p:sp>
        </p:grpSp>
        <p:sp>
          <p:nvSpPr>
            <p:cNvPr id="27" name="Rounded Rectangle 26"/>
            <p:cNvSpPr/>
            <p:nvPr/>
          </p:nvSpPr>
          <p:spPr>
            <a:xfrm>
              <a:off x="6983367" y="4069884"/>
              <a:ext cx="5117911" cy="234836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>
          <a:xfrm>
            <a:off x="49820" y="4024739"/>
            <a:ext cx="5967655" cy="2286000"/>
            <a:chOff x="152479" y="4080680"/>
            <a:chExt cx="6079376" cy="2223996"/>
          </a:xfrm>
        </p:grpSpPr>
        <p:grpSp>
          <p:nvGrpSpPr>
            <p:cNvPr id="29" name="Group 28"/>
            <p:cNvGrpSpPr/>
            <p:nvPr/>
          </p:nvGrpSpPr>
          <p:grpSpPr>
            <a:xfrm>
              <a:off x="152479" y="4327841"/>
              <a:ext cx="5689973" cy="1910648"/>
              <a:chOff x="152479" y="4327841"/>
              <a:chExt cx="5689973" cy="191064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2479" y="4426425"/>
                <a:ext cx="1280160" cy="128016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97079" y="4394028"/>
                <a:ext cx="2545373" cy="1693831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473584" y="4327841"/>
                <a:ext cx="1958136" cy="1910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Water forms a ball, and water and air don’t mix well, and roots need both!</a:t>
                </a:r>
              </a:p>
            </p:txBody>
          </p:sp>
        </p:grpSp>
        <p:sp>
          <p:nvSpPr>
            <p:cNvPr id="30" name="Rounded Rectangle 29"/>
            <p:cNvSpPr/>
            <p:nvPr/>
          </p:nvSpPr>
          <p:spPr>
            <a:xfrm>
              <a:off x="270137" y="4080680"/>
              <a:ext cx="5961718" cy="222399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6223696" y="1835611"/>
            <a:ext cx="5852160" cy="2057400"/>
            <a:chOff x="6345345" y="1699604"/>
            <a:chExt cx="5632795" cy="2276363"/>
          </a:xfrm>
        </p:grpSpPr>
        <p:grpSp>
          <p:nvGrpSpPr>
            <p:cNvPr id="13" name="Group 12"/>
            <p:cNvGrpSpPr/>
            <p:nvPr/>
          </p:nvGrpSpPr>
          <p:grpSpPr>
            <a:xfrm>
              <a:off x="6686749" y="1867905"/>
              <a:ext cx="4848486" cy="1804821"/>
              <a:chOff x="6686749" y="1867905"/>
              <a:chExt cx="4848486" cy="1804821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686749" y="2279934"/>
                <a:ext cx="1074086" cy="100584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7820264" y="1867905"/>
                <a:ext cx="1852998" cy="1804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Humans like white light, but plants may grow well with other wavelengths</a:t>
                </a: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13260" y="1895750"/>
                <a:ext cx="1821975" cy="1774209"/>
              </a:xfrm>
              <a:prstGeom prst="rect">
                <a:avLst/>
              </a:prstGeom>
            </p:spPr>
          </p:pic>
        </p:grpSp>
        <p:sp>
          <p:nvSpPr>
            <p:cNvPr id="35" name="Rounded Rectangle 34"/>
            <p:cNvSpPr/>
            <p:nvPr/>
          </p:nvSpPr>
          <p:spPr>
            <a:xfrm>
              <a:off x="6345345" y="1699604"/>
              <a:ext cx="5632795" cy="227636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186332" y="1835611"/>
            <a:ext cx="5852160" cy="2056947"/>
            <a:chOff x="333420" y="1094711"/>
            <a:chExt cx="4798134" cy="2484464"/>
          </a:xfrm>
        </p:grpSpPr>
        <p:grpSp>
          <p:nvGrpSpPr>
            <p:cNvPr id="37" name="Group 36"/>
            <p:cNvGrpSpPr/>
            <p:nvPr/>
          </p:nvGrpSpPr>
          <p:grpSpPr>
            <a:xfrm>
              <a:off x="565436" y="1244839"/>
              <a:ext cx="4529003" cy="1554480"/>
              <a:chOff x="565436" y="1244839"/>
              <a:chExt cx="4529003" cy="155448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5436" y="1244839"/>
                <a:ext cx="756067" cy="1554480"/>
              </a:xfrm>
              <a:prstGeom prst="rect">
                <a:avLst/>
              </a:prstGeom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1326767" y="1758760"/>
                <a:ext cx="2811439" cy="8550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No convection in space so need to mix the air </a:t>
                </a: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15044" y="1381998"/>
                <a:ext cx="979395" cy="1280160"/>
              </a:xfrm>
              <a:prstGeom prst="rect">
                <a:avLst/>
              </a:prstGeom>
            </p:spPr>
          </p:pic>
        </p:grpSp>
        <p:sp>
          <p:nvSpPr>
            <p:cNvPr id="38" name="Rounded Rectangle 37"/>
            <p:cNvSpPr/>
            <p:nvPr/>
          </p:nvSpPr>
          <p:spPr>
            <a:xfrm>
              <a:off x="333420" y="1094711"/>
              <a:ext cx="4798134" cy="248446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1866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5E59857-3E39-49E1-8358-0F4149E2136C}"/>
              </a:ext>
            </a:extLst>
          </p:cNvPr>
          <p:cNvGrpSpPr>
            <a:grpSpLocks noChangeAspect="1"/>
          </p:cNvGrpSpPr>
          <p:nvPr/>
        </p:nvGrpSpPr>
        <p:grpSpPr>
          <a:xfrm>
            <a:off x="1855349" y="3188891"/>
            <a:ext cx="1463038" cy="608054"/>
            <a:chOff x="3810345" y="4989007"/>
            <a:chExt cx="1320071" cy="46430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D349010-4FA5-4E08-B3D8-3DE2F0325AC0}"/>
                </a:ext>
              </a:extLst>
            </p:cNvPr>
            <p:cNvSpPr/>
            <p:nvPr/>
          </p:nvSpPr>
          <p:spPr>
            <a:xfrm>
              <a:off x="3810345" y="5014612"/>
              <a:ext cx="725482" cy="438697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O</a:t>
              </a:r>
              <a:r>
                <a:rPr lang="en-US" sz="2000" b="1" baseline="-25000" dirty="0">
                  <a:solidFill>
                    <a:schemeClr val="bg1"/>
                  </a:solidFill>
                </a:rPr>
                <a:t>2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2C7AEB6-6E9C-47C9-A9CE-7E74BD5C4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5174" y="4989007"/>
              <a:ext cx="735242" cy="44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272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68227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The Space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74632" y="1196150"/>
            <a:ext cx="3699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….and how these work with and without </a:t>
            </a:r>
            <a:r>
              <a:rPr lang="en-US" b="1" u="sng" dirty="0">
                <a:solidFill>
                  <a:schemeClr val="bg1"/>
                </a:solidFill>
              </a:rPr>
              <a:t>Gravity!</a:t>
            </a:r>
          </a:p>
          <a:p>
            <a:endParaRPr lang="en-US" b="1" u="sng" dirty="0">
              <a:solidFill>
                <a:schemeClr val="bg1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866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ots-episode5 anti-bubble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494" end="68768.98880000001"/>
                  <p14:fade in="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6280" y="1331763"/>
            <a:ext cx="9619440" cy="538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6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68227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The Space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74632" y="1196150"/>
            <a:ext cx="3699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….and how these work with and without </a:t>
            </a:r>
            <a:r>
              <a:rPr lang="en-US" b="1" u="sng" dirty="0">
                <a:solidFill>
                  <a:schemeClr val="bg1"/>
                </a:solidFill>
              </a:rPr>
              <a:t>Gravity!</a:t>
            </a:r>
          </a:p>
          <a:p>
            <a:endParaRPr lang="en-US" b="1" u="sng" dirty="0">
              <a:solidFill>
                <a:schemeClr val="bg1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866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01664" y="2955074"/>
            <a:ext cx="49886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Please Play Video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schemeClr val="bg1"/>
                </a:solidFill>
              </a:rPr>
              <a:t>12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Video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1662" y="1310644"/>
            <a:ext cx="9988676" cy="561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nstott\Desktop\s133e010480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340" y="0"/>
            <a:ext cx="103373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28800" y="164177"/>
            <a:ext cx="853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Arial Black" panose="020B0A04020102020204" pitchFamily="34" charset="0"/>
              </a:rPr>
              <a:t>The International Space Station</a:t>
            </a:r>
          </a:p>
        </p:txBody>
      </p:sp>
    </p:spTree>
    <p:extLst>
      <p:ext uri="{BB962C8B-B14F-4D97-AF65-F5344CB8AC3E}">
        <p14:creationId xmlns:p14="http://schemas.microsoft.com/office/powerpoint/2010/main" val="3789657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714500" y="0"/>
            <a:ext cx="8763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Veggie on ISS</a:t>
            </a:r>
          </a:p>
        </p:txBody>
      </p:sp>
      <p:pic>
        <p:nvPicPr>
          <p:cNvPr id="3075" name="Picture 3" descr="C:\Users\tmsmith1\Documents\CASIS\VEGGIE\iss039e019414 Rick working in Columbu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608" y="688988"/>
            <a:ext cx="10078785" cy="612648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194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4601" y="-40751"/>
            <a:ext cx="7287547" cy="99417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Crop Selection for VEG-01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43654" y="1868190"/>
            <a:ext cx="5477465" cy="3394472"/>
          </a:xfrm>
        </p:spPr>
        <p:txBody>
          <a:bodyPr>
            <a:normAutofit/>
          </a:bodyPr>
          <a:lstStyle/>
          <a:p>
            <a:r>
              <a:rPr lang="en-US" dirty="0"/>
              <a:t>Reliable germination</a:t>
            </a:r>
          </a:p>
          <a:p>
            <a:r>
              <a:rPr lang="en-US" dirty="0"/>
              <a:t>Rapid growth</a:t>
            </a:r>
          </a:p>
          <a:p>
            <a:r>
              <a:rPr lang="en-US" dirty="0"/>
              <a:t>Attractiveness</a:t>
            </a:r>
          </a:p>
          <a:p>
            <a:r>
              <a:rPr lang="en-US" dirty="0"/>
              <a:t>Low native microbial levels</a:t>
            </a:r>
          </a:p>
          <a:p>
            <a:r>
              <a:rPr lang="en-US" dirty="0"/>
              <a:t>Palatability / acceptability</a:t>
            </a:r>
          </a:p>
          <a:p>
            <a:r>
              <a:rPr lang="en-US" dirty="0"/>
              <a:t>Antioxidants and Nutrients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836915" y="866242"/>
            <a:ext cx="2532876" cy="3262213"/>
            <a:chOff x="5381168" y="1600200"/>
            <a:chExt cx="2919040" cy="3453238"/>
          </a:xfrm>
        </p:grpSpPr>
        <p:pic>
          <p:nvPicPr>
            <p:cNvPr id="1026" name="Picture 2" descr="C:\Users\gmassa\Documents\VEGGIE Experimentation\VPT prototype\092412 harvest\IMG_089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81168" y="1600200"/>
              <a:ext cx="2919040" cy="2903833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992591" y="4467000"/>
              <a:ext cx="2024969" cy="586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/>
                <a:t>‘</a:t>
              </a:r>
              <a:r>
                <a:rPr lang="en-US" sz="1500" b="1" dirty="0" err="1"/>
                <a:t>Outredgeous</a:t>
              </a:r>
              <a:r>
                <a:rPr lang="en-US" sz="1500" b="1" dirty="0"/>
                <a:t>’ </a:t>
              </a:r>
            </a:p>
            <a:p>
              <a:pPr algn="ctr"/>
              <a:r>
                <a:rPr lang="en-US" sz="1500" b="1" dirty="0"/>
                <a:t>red romaine lettuce</a:t>
              </a:r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1866900" y="82467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66900" y="5433020"/>
            <a:ext cx="4366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VEG-01 consisted of two sets of ‘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Outredgeous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’ lettuce and one set of ‘Profusion’ zinnia pillows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32203" y="4070297"/>
            <a:ext cx="2337588" cy="2743200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2" name="TextBox 11"/>
          <p:cNvSpPr txBox="1"/>
          <p:nvPr/>
        </p:nvSpPr>
        <p:spPr>
          <a:xfrm>
            <a:off x="6915079" y="4876980"/>
            <a:ext cx="127460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b="1" dirty="0"/>
              <a:t>‘Profusion’ Zinnia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423" y="27297"/>
            <a:ext cx="2296869" cy="185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98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1866900" y="96933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d_Lettuce10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2603" y="1082928"/>
            <a:ext cx="10266794" cy="577507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81200" y="-22797"/>
            <a:ext cx="8229600" cy="1143000"/>
          </a:xfrm>
        </p:spPr>
        <p:txBody>
          <a:bodyPr/>
          <a:lstStyle/>
          <a:p>
            <a:r>
              <a:rPr lang="en-US" sz="4000" dirty="0"/>
              <a:t>VEG-01B Harvest (August 2015)</a:t>
            </a:r>
          </a:p>
        </p:txBody>
      </p:sp>
    </p:spTree>
    <p:extLst>
      <p:ext uri="{BB962C8B-B14F-4D97-AF65-F5344CB8AC3E}">
        <p14:creationId xmlns:p14="http://schemas.microsoft.com/office/powerpoint/2010/main" val="10986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123" y="3429000"/>
            <a:ext cx="4810622" cy="32004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40" y="3429000"/>
            <a:ext cx="4812232" cy="3200400"/>
          </a:xfrm>
          <a:prstGeom prst="rect">
            <a:avLst/>
          </a:prstGeom>
          <a:ln>
            <a:solidFill>
              <a:srgbClr val="00B0F0"/>
            </a:solidFill>
          </a:ln>
          <a:effectLst>
            <a:softEdge rad="0"/>
          </a:effec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12" y="1048187"/>
            <a:ext cx="5865688" cy="4525963"/>
          </a:xfrm>
        </p:spPr>
        <p:txBody>
          <a:bodyPr/>
          <a:lstStyle/>
          <a:p>
            <a:r>
              <a:rPr lang="en-US" sz="2400" dirty="0">
                <a:solidFill>
                  <a:srgbClr val="FFFFCC"/>
                </a:solidFill>
              </a:rPr>
              <a:t>Scott Kelly </a:t>
            </a:r>
          </a:p>
          <a:p>
            <a:pPr lvl="1"/>
            <a:r>
              <a:rPr lang="en-US" sz="2000" dirty="0"/>
              <a:t>the logistical complexity of having people live and work in space for long periods</a:t>
            </a:r>
          </a:p>
          <a:p>
            <a:pPr lvl="1"/>
            <a:r>
              <a:rPr lang="en-US" sz="2000" dirty="0"/>
              <a:t>the supply chain that is required </a:t>
            </a:r>
          </a:p>
          <a:p>
            <a:pPr lvl="1"/>
            <a:r>
              <a:rPr lang="en-US" sz="2000" dirty="0"/>
              <a:t>For Mars, need a space craft that is more self-sustainable with regards to its food supply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732980" y="1048187"/>
            <a:ext cx="6304908" cy="5077977"/>
          </a:xfrm>
        </p:spPr>
        <p:txBody>
          <a:bodyPr/>
          <a:lstStyle/>
          <a:p>
            <a:r>
              <a:rPr lang="en-US" sz="2400" dirty="0">
                <a:solidFill>
                  <a:srgbClr val="FFFFCC"/>
                </a:solidFill>
              </a:rPr>
              <a:t>Kjell Lindgren </a:t>
            </a:r>
          </a:p>
          <a:p>
            <a:pPr lvl="1"/>
            <a:r>
              <a:rPr lang="en-US" sz="2000" dirty="0"/>
              <a:t>benefit of eating the fresh food </a:t>
            </a:r>
          </a:p>
          <a:p>
            <a:pPr lvl="1"/>
            <a:r>
              <a:rPr lang="en-US" sz="2000" dirty="0"/>
              <a:t>contribution that plants have to the ISS ecosystem</a:t>
            </a:r>
          </a:p>
          <a:p>
            <a:pPr lvl="1"/>
            <a:r>
              <a:rPr lang="en-US" sz="2000" dirty="0"/>
              <a:t>psychological benefit  - it’s really fun to see green growing things in the sterile environment of the ISS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14500" y="107897"/>
            <a:ext cx="8763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Astronaut Comments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866900" y="931984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1249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81200" y="-126806"/>
            <a:ext cx="8229600" cy="1143000"/>
          </a:xfrm>
        </p:spPr>
        <p:txBody>
          <a:bodyPr/>
          <a:lstStyle/>
          <a:p>
            <a:pPr algn="ctr"/>
            <a:r>
              <a:rPr lang="en-US" sz="4000" dirty="0"/>
              <a:t>Zinnia Action Shots</a:t>
            </a:r>
            <a:endParaRPr lang="en-US" sz="4000" i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866900" y="706942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B469C48-6A73-4FBD-A9D9-D2B955C997FC}"/>
              </a:ext>
            </a:extLst>
          </p:cNvPr>
          <p:cNvGrpSpPr/>
          <p:nvPr/>
        </p:nvGrpSpPr>
        <p:grpSpPr>
          <a:xfrm>
            <a:off x="1517310" y="889332"/>
            <a:ext cx="9242423" cy="5907024"/>
            <a:chOff x="1517310" y="889332"/>
            <a:chExt cx="9242423" cy="590702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>
            <a:xfrm>
              <a:off x="5181893" y="889442"/>
              <a:ext cx="5577840" cy="2839929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B0F0"/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7310" y="889332"/>
              <a:ext cx="3664583" cy="590702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1893" y="3664263"/>
              <a:ext cx="5577840" cy="3132093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596136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524000" y="628587"/>
            <a:ext cx="9144000" cy="6219279"/>
            <a:chOff x="-13964" y="594759"/>
            <a:chExt cx="9144000" cy="62192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3964" y="594759"/>
              <a:ext cx="9144000" cy="621927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6287344" y="1047664"/>
              <a:ext cx="167075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</a:rPr>
                <a:t>71 DAI</a:t>
              </a: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81200" y="-273476"/>
            <a:ext cx="8229600" cy="1143000"/>
          </a:xfrm>
        </p:spPr>
        <p:txBody>
          <a:bodyPr/>
          <a:lstStyle/>
          <a:p>
            <a:r>
              <a:rPr lang="en-US" dirty="0"/>
              <a:t>And they bloomed, and bloomed...</a:t>
            </a:r>
            <a:endParaRPr lang="en-US" sz="1400" i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866900" y="594759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1532793" y="695984"/>
            <a:ext cx="9144000" cy="6087686"/>
            <a:chOff x="0" y="695984"/>
            <a:chExt cx="9144000" cy="60876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695984"/>
              <a:ext cx="9144000" cy="60876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5717822" y="784318"/>
              <a:ext cx="167075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</a:rPr>
                <a:t>77 DAI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172936" y="690231"/>
            <a:ext cx="9846128" cy="6126480"/>
            <a:chOff x="-359857" y="518248"/>
            <a:chExt cx="9846128" cy="612648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59857" y="518248"/>
              <a:ext cx="9846128" cy="612648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7278194" y="779017"/>
              <a:ext cx="167075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</a:rPr>
                <a:t>80 DAI</a:t>
              </a:r>
            </a:p>
          </p:txBody>
        </p:sp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583631" y="664712"/>
            <a:ext cx="11024739" cy="6126480"/>
            <a:chOff x="44758" y="1437514"/>
            <a:chExt cx="9272265" cy="515262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758" y="1437514"/>
              <a:ext cx="9144000" cy="51526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22" name="TextBox 21"/>
            <p:cNvSpPr txBox="1"/>
            <p:nvPr/>
          </p:nvSpPr>
          <p:spPr>
            <a:xfrm>
              <a:off x="7646267" y="1785114"/>
              <a:ext cx="1670756" cy="4918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57D3FF"/>
                  </a:solidFill>
                </a:rPr>
                <a:t>87 DAI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188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1825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Zinnia Harvest on February 14, 2016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775078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VdayHarvest_revise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000" y="857250"/>
            <a:ext cx="10668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3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2615"/>
            <a:ext cx="8229600" cy="1143000"/>
          </a:xfrm>
        </p:spPr>
        <p:txBody>
          <a:bodyPr/>
          <a:lstStyle/>
          <a:p>
            <a:r>
              <a:rPr lang="en-US" dirty="0"/>
              <a:t>Red Lettuce Cut-and-Come-Again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905069"/>
            <a:ext cx="9144000" cy="589694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782703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2615"/>
            <a:ext cx="8229600" cy="1143000"/>
          </a:xfrm>
        </p:spPr>
        <p:txBody>
          <a:bodyPr/>
          <a:lstStyle/>
          <a:p>
            <a:r>
              <a:rPr lang="en-US" dirty="0"/>
              <a:t>VEG-03C Cut-and-Come-Again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963169"/>
            <a:ext cx="8686800" cy="5781799"/>
          </a:xfrm>
          <a:prstGeom prst="rect">
            <a:avLst/>
          </a:prstGeom>
          <a:ln w="63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338107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866900" y="857258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4419" y="931170"/>
            <a:ext cx="7886388" cy="585216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24050" y="-74514"/>
            <a:ext cx="8343900" cy="1143000"/>
          </a:xfrm>
        </p:spPr>
        <p:txBody>
          <a:bodyPr/>
          <a:lstStyle/>
          <a:p>
            <a:pPr algn="ctr"/>
            <a:r>
              <a:rPr lang="en-US" dirty="0"/>
              <a:t>A Tale of Two Veggies</a:t>
            </a:r>
          </a:p>
        </p:txBody>
      </p:sp>
    </p:spTree>
    <p:extLst>
      <p:ext uri="{BB962C8B-B14F-4D97-AF65-F5344CB8AC3E}">
        <p14:creationId xmlns:p14="http://schemas.microsoft.com/office/powerpoint/2010/main" val="2953870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0282" y="-144124"/>
            <a:ext cx="8511436" cy="1143000"/>
          </a:xfrm>
        </p:spPr>
        <p:txBody>
          <a:bodyPr/>
          <a:lstStyle/>
          <a:p>
            <a:pPr algn="ctr"/>
            <a:r>
              <a:rPr lang="en-US" dirty="0"/>
              <a:t>VEG-03 New Crops on Orbit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33729"/>
            <a:ext cx="5239407" cy="4777015"/>
          </a:xfrm>
        </p:spPr>
        <p:txBody>
          <a:bodyPr>
            <a:normAutofit/>
          </a:bodyPr>
          <a:lstStyle/>
          <a:p>
            <a:r>
              <a:rPr lang="en-US" dirty="0"/>
              <a:t>Red Russian Kale</a:t>
            </a:r>
          </a:p>
          <a:p>
            <a:r>
              <a:rPr lang="en-US" dirty="0">
                <a:solidFill>
                  <a:srgbClr val="00B0F0"/>
                </a:solidFill>
              </a:rPr>
              <a:t>*Dragoon Lettuce</a:t>
            </a:r>
          </a:p>
          <a:p>
            <a:r>
              <a:rPr lang="en-US" dirty="0"/>
              <a:t>Wasabi Mustard </a:t>
            </a:r>
          </a:p>
          <a:p>
            <a:r>
              <a:rPr lang="en-US" dirty="0">
                <a:solidFill>
                  <a:srgbClr val="00B0F0"/>
                </a:solidFill>
              </a:rPr>
              <a:t>*Extra Dwarf Pak Choy</a:t>
            </a:r>
          </a:p>
          <a:p>
            <a:r>
              <a:rPr lang="en-US" dirty="0"/>
              <a:t>Amara Mustard</a:t>
            </a:r>
          </a:p>
          <a:p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dirty="0"/>
              <a:t>Grown in different combinations with Amara Mustard and Extra Dwarf Pak Choi growing now on ISS!</a:t>
            </a:r>
          </a:p>
          <a:p>
            <a:pPr marL="0" indent="0">
              <a:buNone/>
            </a:pPr>
            <a:endParaRPr lang="en-US" dirty="0">
              <a:solidFill>
                <a:srgbClr val="00B0F0"/>
              </a:solidFill>
            </a:endParaRPr>
          </a:p>
          <a:p>
            <a:endParaRPr lang="en-US" dirty="0">
              <a:solidFill>
                <a:srgbClr val="00B0F0"/>
              </a:solidFill>
            </a:endParaRPr>
          </a:p>
          <a:p>
            <a:endParaRPr lang="en-US" dirty="0">
              <a:solidFill>
                <a:srgbClr val="00B0F0"/>
              </a:solidFill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81175" y="742874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615322" y="6010744"/>
            <a:ext cx="6961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</a:rPr>
              <a:t>*= Student Selected Crops!</a:t>
            </a:r>
            <a:r>
              <a:rPr lang="en-US" sz="2800" dirty="0"/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5194" y="877946"/>
            <a:ext cx="2493816" cy="27432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3061" y="1136291"/>
            <a:ext cx="2768252" cy="278077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8454C9E-1D31-2D4F-8A16-8943AE6BED6A}"/>
              </a:ext>
              <a:ext uri="{147F2762-F138-4A5C-976F-8EAC2B608ADB}">
                <a16:predDERef xmlns:a16="http://schemas.microsoft.com/office/drawing/2014/main" pred="{DAE44CF0-9B50-4944-91C0-3B94086B11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1898" y="1543785"/>
            <a:ext cx="2881050" cy="27432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3753" y="1834704"/>
            <a:ext cx="2705622" cy="27432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 descr="A picture containing purple, arranged&#10;&#10;Description automatically generated">
            <a:extLst>
              <a:ext uri="{FF2B5EF4-FFF2-40B4-BE49-F238E27FC236}">
                <a16:creationId xmlns:a16="http://schemas.microsoft.com/office/drawing/2014/main" id="{3CE8E174-62E2-4AEF-A20E-0A7BAD43910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16" t="50855" r="34775" b="8596"/>
          <a:stretch/>
        </p:blipFill>
        <p:spPr>
          <a:xfrm>
            <a:off x="7933066" y="2379761"/>
            <a:ext cx="2730842" cy="27432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2114" y="838905"/>
            <a:ext cx="2275702" cy="22860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9534" y="2836813"/>
            <a:ext cx="2254687" cy="2286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77466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9900" y="89438"/>
            <a:ext cx="6172200" cy="857250"/>
          </a:xfrm>
        </p:spPr>
        <p:txBody>
          <a:bodyPr/>
          <a:lstStyle/>
          <a:p>
            <a:pPr algn="ctr"/>
            <a:r>
              <a:rPr lang="en-US" dirty="0"/>
              <a:t>Crew Engagement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924175" y="866264"/>
            <a:ext cx="634365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0270" y="1453507"/>
            <a:ext cx="5383660" cy="355061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820" y="1091724"/>
            <a:ext cx="5536180" cy="373241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C508B0-0CFE-4E52-AF21-328FB6CBA91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 bright="4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1542" y="4069716"/>
            <a:ext cx="2682506" cy="265176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63EBB5-0B12-4C30-B603-334BCBC1CA3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8946" y="3108960"/>
            <a:ext cx="6814107" cy="374904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73262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5">
            <a:extLst>
              <a:ext uri="{FF2B5EF4-FFF2-40B4-BE49-F238E27FC236}">
                <a16:creationId xmlns:a16="http://schemas.microsoft.com/office/drawing/2014/main" id="{4A198F1A-6D9E-4D0B-85AE-05922D5F332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382" y="1479432"/>
            <a:ext cx="2213900" cy="3397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"/>
          <a:stretch/>
        </p:blipFill>
        <p:spPr>
          <a:xfrm>
            <a:off x="10203640" y="115027"/>
            <a:ext cx="1819165" cy="2743200"/>
          </a:xfrm>
          <a:prstGeom prst="rect">
            <a:avLst/>
          </a:prstGeom>
        </p:spPr>
      </p:pic>
      <p:pic>
        <p:nvPicPr>
          <p:cNvPr id="6" name="Picture 2" descr="https://images-assets.nasa.gov/image/KSC-20180227-PH_DAC01_0025/KSC-20180227-PH_DAC01_0025~large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1"/>
          <a:stretch/>
        </p:blipFill>
        <p:spPr bwMode="auto">
          <a:xfrm>
            <a:off x="7414956" y="119194"/>
            <a:ext cx="2851145" cy="254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90" b="28663"/>
          <a:stretch/>
        </p:blipFill>
        <p:spPr>
          <a:xfrm rot="5400000">
            <a:off x="9827204" y="2217551"/>
            <a:ext cx="2579930" cy="182559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19770" r="43678" b="5746"/>
          <a:stretch/>
        </p:blipFill>
        <p:spPr>
          <a:xfrm>
            <a:off x="9396789" y="3875413"/>
            <a:ext cx="2633176" cy="2863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0" r="8248"/>
          <a:stretch/>
        </p:blipFill>
        <p:spPr>
          <a:xfrm>
            <a:off x="7354949" y="1861342"/>
            <a:ext cx="2911152" cy="24389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37" y="4008728"/>
            <a:ext cx="3643653" cy="27331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16"/>
          <a:stretch/>
        </p:blipFill>
        <p:spPr>
          <a:xfrm>
            <a:off x="168954" y="1479432"/>
            <a:ext cx="2315459" cy="2521819"/>
          </a:xfrm>
          <a:prstGeom prst="rect">
            <a:avLst/>
          </a:prstGeom>
        </p:spPr>
      </p:pic>
      <p:pic>
        <p:nvPicPr>
          <p:cNvPr id="19" name="Picture 18" descr="A picture containing person, music&#10;&#10;Description automatically generated">
            <a:extLst>
              <a:ext uri="{FF2B5EF4-FFF2-40B4-BE49-F238E27FC236}">
                <a16:creationId xmlns:a16="http://schemas.microsoft.com/office/drawing/2014/main" id="{F958048A-4151-457C-94F1-99D093FC2AD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040" y="155405"/>
            <a:ext cx="2760839" cy="36811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8" t="2733" r="-3099" b="37697"/>
          <a:stretch/>
        </p:blipFill>
        <p:spPr>
          <a:xfrm>
            <a:off x="4399889" y="2504439"/>
            <a:ext cx="3295460" cy="1760297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FFB1C65D-756A-4968-A85F-AA5953FAEA5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77" y="102403"/>
            <a:ext cx="2409717" cy="13624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22" t="8731" r="4264" b="7960"/>
          <a:stretch/>
        </p:blipFill>
        <p:spPr>
          <a:xfrm>
            <a:off x="2583473" y="103512"/>
            <a:ext cx="2274893" cy="13602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2"/>
          <a:stretch/>
        </p:blipFill>
        <p:spPr>
          <a:xfrm>
            <a:off x="7398677" y="4193692"/>
            <a:ext cx="2288649" cy="25314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1" t="14597" r="25927" b="16512"/>
          <a:stretch/>
        </p:blipFill>
        <p:spPr>
          <a:xfrm>
            <a:off x="3829140" y="4210172"/>
            <a:ext cx="3643653" cy="252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17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891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866900" y="1068659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https://pbs.twimg.com/media/CbMNbZYWAAI5Iz8.jpg:large">
            <a:extLst>
              <a:ext uri="{FF2B5EF4-FFF2-40B4-BE49-F238E27FC236}">
                <a16:creationId xmlns:a16="http://schemas.microsoft.com/office/drawing/2014/main" id="{AE38E9B7-B3A2-4450-8C93-FE6E70830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"/>
          <a:stretch/>
        </p:blipFill>
        <p:spPr bwMode="auto">
          <a:xfrm>
            <a:off x="2664106" y="1295400"/>
            <a:ext cx="6863787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793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469</Words>
  <Application>Microsoft Office PowerPoint</Application>
  <PresentationFormat>Widescreen</PresentationFormat>
  <Paragraphs>116</Paragraphs>
  <Slides>27</Slides>
  <Notes>10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Office Theme</vt:lpstr>
      <vt:lpstr>Growing Plants in Space </vt:lpstr>
      <vt:lpstr>PowerPoint Presentation</vt:lpstr>
      <vt:lpstr>Why grow plants in space?</vt:lpstr>
      <vt:lpstr>PowerPoint Presentation</vt:lpstr>
      <vt:lpstr>Plant Factories</vt:lpstr>
      <vt:lpstr>PowerPoint Presentation</vt:lpstr>
      <vt:lpstr>South Pole Greenhouse</vt:lpstr>
      <vt:lpstr>Space Crop Production Candidates</vt:lpstr>
      <vt:lpstr>Plant Growth and the Environment</vt:lpstr>
      <vt:lpstr>The Space Environment</vt:lpstr>
      <vt:lpstr>The Space Environment</vt:lpstr>
      <vt:lpstr>The Space Environment</vt:lpstr>
      <vt:lpstr>PowerPoint Presentation</vt:lpstr>
      <vt:lpstr>PowerPoint Presentation</vt:lpstr>
      <vt:lpstr>Crop Selection for VEG-01</vt:lpstr>
      <vt:lpstr>VEG-01B Harvest (August 2015)</vt:lpstr>
      <vt:lpstr>PowerPoint Presentation</vt:lpstr>
      <vt:lpstr>Zinnia Action Shots</vt:lpstr>
      <vt:lpstr>And they bloomed, and bloomed...</vt:lpstr>
      <vt:lpstr>Zinnia Harvest on February 14, 2016</vt:lpstr>
      <vt:lpstr>Red Lettuce Cut-and-Come-Again</vt:lpstr>
      <vt:lpstr>VEG-03C Cut-and-Come-Again</vt:lpstr>
      <vt:lpstr>A Tale of Two Veggies</vt:lpstr>
      <vt:lpstr>VEG-03 New Crops on Orbit</vt:lpstr>
      <vt:lpstr>Crew Engagement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2021-02-10T16:51:51Z</dcterms:created>
  <dcterms:modified xsi:type="dcterms:W3CDTF">2021-04-05T17:24:04Z</dcterms:modified>
</cp:coreProperties>
</file>