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2" r:id="rId3"/>
    <p:sldId id="273" r:id="rId4"/>
    <p:sldId id="274" r:id="rId5"/>
    <p:sldId id="257" r:id="rId6"/>
    <p:sldId id="271" r:id="rId7"/>
    <p:sldId id="258" r:id="rId8"/>
    <p:sldId id="259" r:id="rId9"/>
    <p:sldId id="260" r:id="rId10"/>
    <p:sldId id="261" r:id="rId11"/>
    <p:sldId id="278" r:id="rId12"/>
    <p:sldId id="263" r:id="rId13"/>
    <p:sldId id="264" r:id="rId14"/>
    <p:sldId id="265" r:id="rId15"/>
    <p:sldId id="275" r:id="rId16"/>
    <p:sldId id="276" r:id="rId17"/>
    <p:sldId id="272" r:id="rId18"/>
    <p:sldId id="266" r:id="rId19"/>
    <p:sldId id="277" r:id="rId20"/>
    <p:sldId id="268" r:id="rId21"/>
    <p:sldId id="269" r:id="rId22"/>
    <p:sldId id="279" r:id="rId23"/>
    <p:sldId id="270"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80" autoAdjust="0"/>
    <p:restoredTop sz="94660"/>
  </p:normalViewPr>
  <p:slideViewPr>
    <p:cSldViewPr snapToGrid="0">
      <p:cViewPr varScale="1">
        <p:scale>
          <a:sx n="115" d="100"/>
          <a:sy n="115" d="100"/>
        </p:scale>
        <p:origin x="222"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09E073F-3ECE-492D-ADA1-2F26CD0C29BE}" type="datetimeFigureOut">
              <a:rPr lang="en-US" smtClean="0"/>
              <a:t>4/2/2021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4D4F2B-6EF9-43BB-8301-2BBFF6478D84}" type="slidenum">
              <a:rPr lang="en-US" smtClean="0"/>
              <a:t>‹#›</a:t>
            </a:fld>
            <a:endParaRPr lang="en-US"/>
          </a:p>
        </p:txBody>
      </p:sp>
    </p:spTree>
    <p:extLst>
      <p:ext uri="{BB962C8B-B14F-4D97-AF65-F5344CB8AC3E}">
        <p14:creationId xmlns:p14="http://schemas.microsoft.com/office/powerpoint/2010/main" val="22610691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9E073F-3ECE-492D-ADA1-2F26CD0C29BE}" type="datetimeFigureOut">
              <a:rPr lang="en-US" smtClean="0"/>
              <a:t>4/2/2021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4D4F2B-6EF9-43BB-8301-2BBFF6478D84}" type="slidenum">
              <a:rPr lang="en-US" smtClean="0"/>
              <a:t>‹#›</a:t>
            </a:fld>
            <a:endParaRPr lang="en-US"/>
          </a:p>
        </p:txBody>
      </p:sp>
    </p:spTree>
    <p:extLst>
      <p:ext uri="{BB962C8B-B14F-4D97-AF65-F5344CB8AC3E}">
        <p14:creationId xmlns:p14="http://schemas.microsoft.com/office/powerpoint/2010/main" val="15383904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09E073F-3ECE-492D-ADA1-2F26CD0C29BE}" type="datetimeFigureOut">
              <a:rPr lang="en-US" smtClean="0"/>
              <a:t>4/2/2021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4D4F2B-6EF9-43BB-8301-2BBFF6478D84}" type="slidenum">
              <a:rPr lang="en-US" smtClean="0"/>
              <a:t>‹#›</a:t>
            </a:fld>
            <a:endParaRPr lang="en-US"/>
          </a:p>
        </p:txBody>
      </p:sp>
    </p:spTree>
    <p:extLst>
      <p:ext uri="{BB962C8B-B14F-4D97-AF65-F5344CB8AC3E}">
        <p14:creationId xmlns:p14="http://schemas.microsoft.com/office/powerpoint/2010/main" val="6442153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09E073F-3ECE-492D-ADA1-2F26CD0C29BE}" type="datetimeFigureOut">
              <a:rPr lang="en-US" smtClean="0"/>
              <a:t>4/2/2021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4D4F2B-6EF9-43BB-8301-2BBFF6478D84}" type="slidenum">
              <a:rPr lang="en-US" smtClean="0"/>
              <a:t>‹#›</a:t>
            </a:fld>
            <a:endParaRPr lang="en-US"/>
          </a:p>
        </p:txBody>
      </p:sp>
    </p:spTree>
    <p:extLst>
      <p:ext uri="{BB962C8B-B14F-4D97-AF65-F5344CB8AC3E}">
        <p14:creationId xmlns:p14="http://schemas.microsoft.com/office/powerpoint/2010/main" val="9419905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09E073F-3ECE-492D-ADA1-2F26CD0C29BE}" type="datetimeFigureOut">
              <a:rPr lang="en-US" smtClean="0"/>
              <a:t>4/2/2021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84D4F2B-6EF9-43BB-8301-2BBFF6478D84}" type="slidenum">
              <a:rPr lang="en-US" smtClean="0"/>
              <a:t>‹#›</a:t>
            </a:fld>
            <a:endParaRPr lang="en-US"/>
          </a:p>
        </p:txBody>
      </p:sp>
    </p:spTree>
    <p:extLst>
      <p:ext uri="{BB962C8B-B14F-4D97-AF65-F5344CB8AC3E}">
        <p14:creationId xmlns:p14="http://schemas.microsoft.com/office/powerpoint/2010/main" val="24636120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09E073F-3ECE-492D-ADA1-2F26CD0C29BE}" type="datetimeFigureOut">
              <a:rPr lang="en-US" smtClean="0"/>
              <a:t>4/2/2021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84D4F2B-6EF9-43BB-8301-2BBFF6478D84}" type="slidenum">
              <a:rPr lang="en-US" smtClean="0"/>
              <a:t>‹#›</a:t>
            </a:fld>
            <a:endParaRPr lang="en-US"/>
          </a:p>
        </p:txBody>
      </p:sp>
    </p:spTree>
    <p:extLst>
      <p:ext uri="{BB962C8B-B14F-4D97-AF65-F5344CB8AC3E}">
        <p14:creationId xmlns:p14="http://schemas.microsoft.com/office/powerpoint/2010/main" val="17339989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9E073F-3ECE-492D-ADA1-2F26CD0C29BE}" type="datetimeFigureOut">
              <a:rPr lang="en-US" smtClean="0"/>
              <a:t>4/2/2021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84D4F2B-6EF9-43BB-8301-2BBFF6478D84}" type="slidenum">
              <a:rPr lang="en-US" smtClean="0"/>
              <a:t>‹#›</a:t>
            </a:fld>
            <a:endParaRPr lang="en-US"/>
          </a:p>
        </p:txBody>
      </p:sp>
    </p:spTree>
    <p:extLst>
      <p:ext uri="{BB962C8B-B14F-4D97-AF65-F5344CB8AC3E}">
        <p14:creationId xmlns:p14="http://schemas.microsoft.com/office/powerpoint/2010/main" val="3985398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09E073F-3ECE-492D-ADA1-2F26CD0C29BE}" type="datetimeFigureOut">
              <a:rPr lang="en-US" smtClean="0"/>
              <a:t>4/2/2021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4D4F2B-6EF9-43BB-8301-2BBFF6478D84}" type="slidenum">
              <a:rPr lang="en-US" smtClean="0"/>
              <a:t>‹#›</a:t>
            </a:fld>
            <a:endParaRPr lang="en-US"/>
          </a:p>
        </p:txBody>
      </p:sp>
    </p:spTree>
    <p:extLst>
      <p:ext uri="{BB962C8B-B14F-4D97-AF65-F5344CB8AC3E}">
        <p14:creationId xmlns:p14="http://schemas.microsoft.com/office/powerpoint/2010/main" val="18884010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09E073F-3ECE-492D-ADA1-2F26CD0C29BE}" type="datetimeFigureOut">
              <a:rPr lang="en-US" smtClean="0"/>
              <a:t>4/2/2021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4D4F2B-6EF9-43BB-8301-2BBFF6478D84}" type="slidenum">
              <a:rPr lang="en-US" smtClean="0"/>
              <a:t>‹#›</a:t>
            </a:fld>
            <a:endParaRPr lang="en-US"/>
          </a:p>
        </p:txBody>
      </p:sp>
    </p:spTree>
    <p:extLst>
      <p:ext uri="{BB962C8B-B14F-4D97-AF65-F5344CB8AC3E}">
        <p14:creationId xmlns:p14="http://schemas.microsoft.com/office/powerpoint/2010/main" val="18202361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9E073F-3ECE-492D-ADA1-2F26CD0C29BE}" type="datetimeFigureOut">
              <a:rPr lang="en-US" smtClean="0"/>
              <a:t>4/2/2021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4D4F2B-6EF9-43BB-8301-2BBFF6478D84}" type="slidenum">
              <a:rPr lang="en-US" smtClean="0"/>
              <a:t>‹#›</a:t>
            </a:fld>
            <a:endParaRPr lang="en-US"/>
          </a:p>
        </p:txBody>
      </p:sp>
    </p:spTree>
    <p:extLst>
      <p:ext uri="{BB962C8B-B14F-4D97-AF65-F5344CB8AC3E}">
        <p14:creationId xmlns:p14="http://schemas.microsoft.com/office/powerpoint/2010/main" val="10531438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9E073F-3ECE-492D-ADA1-2F26CD0C29BE}" type="datetimeFigureOut">
              <a:rPr lang="en-US" smtClean="0"/>
              <a:t>4/2/2021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4D4F2B-6EF9-43BB-8301-2BBFF6478D84}" type="slidenum">
              <a:rPr lang="en-US" smtClean="0"/>
              <a:t>‹#›</a:t>
            </a:fld>
            <a:endParaRPr lang="en-US"/>
          </a:p>
        </p:txBody>
      </p:sp>
    </p:spTree>
    <p:extLst>
      <p:ext uri="{BB962C8B-B14F-4D97-AF65-F5344CB8AC3E}">
        <p14:creationId xmlns:p14="http://schemas.microsoft.com/office/powerpoint/2010/main" val="23135689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09E073F-3ECE-492D-ADA1-2F26CD0C29BE}" type="datetimeFigureOut">
              <a:rPr lang="en-US" smtClean="0"/>
              <a:t>4/2/2021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84D4F2B-6EF9-43BB-8301-2BBFF6478D84}" type="slidenum">
              <a:rPr lang="en-US" smtClean="0"/>
              <a:t>‹#›</a:t>
            </a:fld>
            <a:endParaRPr lang="en-US"/>
          </a:p>
        </p:txBody>
      </p:sp>
    </p:spTree>
    <p:extLst>
      <p:ext uri="{BB962C8B-B14F-4D97-AF65-F5344CB8AC3E}">
        <p14:creationId xmlns:p14="http://schemas.microsoft.com/office/powerpoint/2010/main" val="41598653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0" name="Rectangle 9"/>
          <p:cNvSpPr/>
          <p:nvPr/>
        </p:nvSpPr>
        <p:spPr>
          <a:xfrm>
            <a:off x="-8238" y="-18324"/>
            <a:ext cx="12200238" cy="1205345"/>
          </a:xfrm>
          <a:prstGeom prst="rect">
            <a:avLst/>
          </a:prstGeom>
          <a:gradFill flip="none" rotWithShape="1">
            <a:gsLst>
              <a:gs pos="0">
                <a:schemeClr val="tx2">
                  <a:lumMod val="60000"/>
                  <a:lumOff val="40000"/>
                  <a:shade val="30000"/>
                  <a:satMod val="115000"/>
                </a:schemeClr>
              </a:gs>
              <a:gs pos="50000">
                <a:schemeClr val="tx2">
                  <a:lumMod val="60000"/>
                  <a:lumOff val="40000"/>
                  <a:shade val="67500"/>
                  <a:satMod val="115000"/>
                </a:schemeClr>
              </a:gs>
              <a:gs pos="100000">
                <a:schemeClr val="tx2">
                  <a:lumMod val="60000"/>
                  <a:lumOff val="40000"/>
                  <a:shade val="100000"/>
                  <a:satMod val="115000"/>
                </a:scheme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8238" y="1091408"/>
            <a:ext cx="9308757" cy="179388"/>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434320" y="125367"/>
            <a:ext cx="9355600" cy="966042"/>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34081" y="1554129"/>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9E073F-3ECE-492D-ADA1-2F26CD0C29BE}" type="datetimeFigureOut">
              <a:rPr lang="en-US" smtClean="0"/>
              <a:t>4/2/2021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4D4F2B-6EF9-43BB-8301-2BBFF6478D84}" type="slidenum">
              <a:rPr lang="en-US" smtClean="0"/>
              <a:t>‹#›</a:t>
            </a:fld>
            <a:endParaRPr lang="en-US"/>
          </a:p>
        </p:txBody>
      </p:sp>
      <p:pic>
        <p:nvPicPr>
          <p:cNvPr id="7" name="Picture 2" descr="File:NASA logo.svg - Wikimedia Commons"/>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122674" y="44205"/>
            <a:ext cx="1192241" cy="99699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1028729" y="80530"/>
            <a:ext cx="924461" cy="930349"/>
          </a:xfrm>
          <a:prstGeom prst="rect">
            <a:avLst/>
          </a:prstGeom>
        </p:spPr>
      </p:pic>
    </p:spTree>
    <p:extLst>
      <p:ext uri="{BB962C8B-B14F-4D97-AF65-F5344CB8AC3E}">
        <p14:creationId xmlns:p14="http://schemas.microsoft.com/office/powerpoint/2010/main" val="73303836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sz="4400" kern="1200">
          <a:solidFill>
            <a:schemeClr val="bg1">
              <a:lumMod val="95000"/>
            </a:schemeClr>
          </a:solidFill>
          <a:effectLst>
            <a:outerShdw blurRad="38100" dist="38100" dir="2700000" algn="tl">
              <a:srgbClr val="000000">
                <a:alpha val="43137"/>
              </a:srgbClr>
            </a:outerShdw>
          </a:effectLst>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t="8232" b="6546"/>
          <a:stretch/>
        </p:blipFill>
        <p:spPr>
          <a:xfrm>
            <a:off x="0" y="-24939"/>
            <a:ext cx="12192000" cy="6925586"/>
          </a:xfrm>
          <a:prstGeom prst="rect">
            <a:avLst/>
          </a:prstGeom>
        </p:spPr>
      </p:pic>
      <p:sp>
        <p:nvSpPr>
          <p:cNvPr id="2" name="Title 1"/>
          <p:cNvSpPr>
            <a:spLocks noGrp="1"/>
          </p:cNvSpPr>
          <p:nvPr>
            <p:ph type="ctrTitle"/>
          </p:nvPr>
        </p:nvSpPr>
        <p:spPr>
          <a:xfrm>
            <a:off x="6783186" y="389612"/>
            <a:ext cx="5302798" cy="3550621"/>
          </a:xfrm>
        </p:spPr>
        <p:txBody>
          <a:bodyPr>
            <a:normAutofit fontScale="90000"/>
          </a:bodyPr>
          <a:lstStyle/>
          <a:p>
            <a:pPr algn="r"/>
            <a:r>
              <a:rPr lang="en-US" dirty="0" smtClean="0"/>
              <a:t>Designing Autonomy into Interfaces for </a:t>
            </a:r>
            <a:r>
              <a:rPr lang="en-US" dirty="0" smtClean="0"/>
              <a:t>Long-Duration Missions</a:t>
            </a:r>
            <a:endParaRPr lang="en-US" dirty="0"/>
          </a:p>
        </p:txBody>
      </p:sp>
      <p:sp>
        <p:nvSpPr>
          <p:cNvPr id="3" name="Subtitle 2"/>
          <p:cNvSpPr>
            <a:spLocks noGrp="1"/>
          </p:cNvSpPr>
          <p:nvPr>
            <p:ph type="subTitle" idx="1"/>
          </p:nvPr>
        </p:nvSpPr>
        <p:spPr>
          <a:xfrm>
            <a:off x="5987563" y="4201430"/>
            <a:ext cx="5951806" cy="1655762"/>
          </a:xfrm>
        </p:spPr>
        <p:txBody>
          <a:bodyPr>
            <a:noAutofit/>
          </a:bodyPr>
          <a:lstStyle/>
          <a:p>
            <a:pPr algn="r"/>
            <a:r>
              <a:rPr lang="en-US" sz="3200" dirty="0" smtClean="0">
                <a:effectLst>
                  <a:outerShdw blurRad="38100" dist="38100" dir="2700000" algn="tl">
                    <a:srgbClr val="000000">
                      <a:alpha val="43137"/>
                    </a:srgbClr>
                  </a:outerShdw>
                </a:effectLst>
              </a:rPr>
              <a:t>Brooke </a:t>
            </a:r>
            <a:r>
              <a:rPr lang="en-US" sz="3200" dirty="0" smtClean="0">
                <a:effectLst>
                  <a:outerShdw blurRad="38100" dist="38100" dir="2700000" algn="tl">
                    <a:srgbClr val="000000">
                      <a:alpha val="43137"/>
                    </a:srgbClr>
                  </a:outerShdw>
                </a:effectLst>
              </a:rPr>
              <a:t>Allen</a:t>
            </a:r>
          </a:p>
          <a:p>
            <a:pPr algn="r"/>
            <a:r>
              <a:rPr lang="en-US" sz="3200" dirty="0" smtClean="0">
                <a:effectLst>
                  <a:outerShdw blurRad="38100" dist="38100" dir="2700000" algn="tl">
                    <a:srgbClr val="000000">
                      <a:alpha val="43137"/>
                    </a:srgbClr>
                  </a:outerShdw>
                </a:effectLst>
              </a:rPr>
              <a:t>Haifa Moses</a:t>
            </a:r>
            <a:endParaRPr lang="en-US" sz="3200" dirty="0" smtClean="0">
              <a:effectLst>
                <a:outerShdw blurRad="38100" dist="38100" dir="2700000" algn="tl">
                  <a:srgbClr val="000000">
                    <a:alpha val="43137"/>
                  </a:srgbClr>
                </a:outerShdw>
              </a:effectLst>
            </a:endParaRPr>
          </a:p>
          <a:p>
            <a:pPr algn="r"/>
            <a:r>
              <a:rPr lang="en-US" sz="3200" dirty="0" smtClean="0">
                <a:effectLst>
                  <a:outerShdw blurRad="38100" dist="38100" dir="2700000" algn="tl">
                    <a:srgbClr val="000000">
                      <a:alpha val="43137"/>
                    </a:srgbClr>
                  </a:outerShdw>
                </a:effectLst>
              </a:rPr>
              <a:t>NASA </a:t>
            </a:r>
          </a:p>
          <a:p>
            <a:pPr algn="r"/>
            <a:r>
              <a:rPr lang="en-US" sz="3200" dirty="0" smtClean="0">
                <a:effectLst>
                  <a:outerShdw blurRad="38100" dist="38100" dir="2700000" algn="tl">
                    <a:srgbClr val="000000">
                      <a:alpha val="43137"/>
                    </a:srgbClr>
                  </a:outerShdw>
                </a:effectLst>
              </a:rPr>
              <a:t>SpaceOps 2021</a:t>
            </a:r>
            <a:endParaRPr lang="en-US" sz="32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02461632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Long-Duration Missions</a:t>
            </a:r>
            <a:endParaRPr lang="en-US" dirty="0"/>
          </a:p>
        </p:txBody>
      </p:sp>
      <p:sp>
        <p:nvSpPr>
          <p:cNvPr id="3" name="Content Placeholder 2"/>
          <p:cNvSpPr>
            <a:spLocks noGrp="1"/>
          </p:cNvSpPr>
          <p:nvPr>
            <p:ph idx="1"/>
          </p:nvPr>
        </p:nvSpPr>
        <p:spPr>
          <a:xfrm>
            <a:off x="576385" y="1546168"/>
            <a:ext cx="10828675" cy="4796444"/>
          </a:xfrm>
        </p:spPr>
        <p:txBody>
          <a:bodyPr>
            <a:normAutofit/>
          </a:bodyPr>
          <a:lstStyle/>
          <a:p>
            <a:pPr marL="0" indent="0">
              <a:buNone/>
            </a:pPr>
            <a:r>
              <a:rPr lang="en-US" dirty="0" smtClean="0"/>
              <a:t>Long-durations missions with added communication delays will require a paradigm </a:t>
            </a:r>
            <a:r>
              <a:rPr lang="en-US" dirty="0"/>
              <a:t>shift in how ground control teams manage crew activities and flight systems</a:t>
            </a:r>
            <a:endParaRPr lang="en-US" dirty="0" smtClean="0"/>
          </a:p>
          <a:p>
            <a:r>
              <a:rPr lang="en-US" dirty="0" smtClean="0"/>
              <a:t>More systems will need to be managed on-board</a:t>
            </a:r>
          </a:p>
          <a:p>
            <a:r>
              <a:rPr lang="en-US" dirty="0" smtClean="0"/>
              <a:t>Crew will need to be enabled to make critical decisions</a:t>
            </a:r>
          </a:p>
          <a:p>
            <a:endParaRPr lang="en-US" dirty="0" smtClean="0"/>
          </a:p>
          <a:p>
            <a:pPr marL="0" indent="0" algn="ctr">
              <a:buNone/>
            </a:pPr>
            <a:r>
              <a:rPr lang="en-US" dirty="0" smtClean="0"/>
              <a:t>System </a:t>
            </a:r>
            <a:r>
              <a:rPr lang="en-US" dirty="0"/>
              <a:t>autonomy and crew autonomy </a:t>
            </a:r>
            <a:r>
              <a:rPr lang="en-US" dirty="0" smtClean="0"/>
              <a:t>can potentially reduce </a:t>
            </a:r>
            <a:r>
              <a:rPr lang="en-US" dirty="0"/>
              <a:t>crew workload and </a:t>
            </a:r>
            <a:r>
              <a:rPr lang="en-US" dirty="0" smtClean="0"/>
              <a:t>improve </a:t>
            </a:r>
            <a:r>
              <a:rPr lang="en-US" dirty="0"/>
              <a:t>task performance </a:t>
            </a:r>
            <a:r>
              <a:rPr lang="en-US" dirty="0" smtClean="0"/>
              <a:t>forging a path for a successful </a:t>
            </a:r>
            <a:r>
              <a:rPr lang="en-US" dirty="0"/>
              <a:t>new dynamic </a:t>
            </a:r>
            <a:r>
              <a:rPr lang="en-US" dirty="0" smtClean="0"/>
              <a:t>for </a:t>
            </a:r>
            <a:r>
              <a:rPr lang="en-US" dirty="0"/>
              <a:t>crew and ground </a:t>
            </a:r>
            <a:r>
              <a:rPr lang="en-US" dirty="0" smtClean="0"/>
              <a:t>control teams </a:t>
            </a:r>
            <a:r>
              <a:rPr lang="en-US" dirty="0"/>
              <a:t>working </a:t>
            </a:r>
            <a:r>
              <a:rPr lang="en-US" dirty="0" smtClean="0"/>
              <a:t>under </a:t>
            </a:r>
            <a:r>
              <a:rPr lang="en-US" dirty="0"/>
              <a:t>long-duration mission </a:t>
            </a:r>
            <a:r>
              <a:rPr lang="en-US" dirty="0" smtClean="0"/>
              <a:t>limitations</a:t>
            </a:r>
          </a:p>
        </p:txBody>
      </p:sp>
    </p:spTree>
    <p:extLst>
      <p:ext uri="{BB962C8B-B14F-4D97-AF65-F5344CB8AC3E}">
        <p14:creationId xmlns:p14="http://schemas.microsoft.com/office/powerpoint/2010/main" val="55707451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Design Focus</a:t>
            </a:r>
            <a:endParaRPr lang="en-US" dirty="0"/>
          </a:p>
        </p:txBody>
      </p:sp>
      <p:sp>
        <p:nvSpPr>
          <p:cNvPr id="3" name="Content Placeholder 2"/>
          <p:cNvSpPr>
            <a:spLocks noGrp="1"/>
          </p:cNvSpPr>
          <p:nvPr>
            <p:ph idx="1"/>
          </p:nvPr>
        </p:nvSpPr>
        <p:spPr>
          <a:xfrm>
            <a:off x="834081" y="1554129"/>
            <a:ext cx="10515600" cy="5012926"/>
          </a:xfrm>
        </p:spPr>
        <p:txBody>
          <a:bodyPr>
            <a:normAutofit/>
          </a:bodyPr>
          <a:lstStyle/>
          <a:p>
            <a:r>
              <a:rPr lang="en-US" dirty="0"/>
              <a:t>The design of these autonomous systems should be </a:t>
            </a:r>
            <a:r>
              <a:rPr lang="en-US" dirty="0" smtClean="0"/>
              <a:t>human-centered </a:t>
            </a:r>
            <a:r>
              <a:rPr lang="en-US" dirty="0"/>
              <a:t>enabling the human to successfully interact with </a:t>
            </a:r>
            <a:r>
              <a:rPr lang="en-US" dirty="0" smtClean="0"/>
              <a:t>autonomy</a:t>
            </a:r>
          </a:p>
          <a:p>
            <a:r>
              <a:rPr lang="en-US" dirty="0" smtClean="0"/>
              <a:t>The </a:t>
            </a:r>
            <a:r>
              <a:rPr lang="en-US" dirty="0"/>
              <a:t>interface between the autonomous </a:t>
            </a:r>
            <a:r>
              <a:rPr lang="en-US" dirty="0" smtClean="0"/>
              <a:t>system </a:t>
            </a:r>
            <a:r>
              <a:rPr lang="en-US" dirty="0"/>
              <a:t>and the </a:t>
            </a:r>
            <a:r>
              <a:rPr lang="en-US" dirty="0" smtClean="0"/>
              <a:t>crew </a:t>
            </a:r>
            <a:r>
              <a:rPr lang="en-US" dirty="0"/>
              <a:t>must be designed so that the human and system are able to efficiently exchange the information needed for the system’s operational </a:t>
            </a:r>
            <a:r>
              <a:rPr lang="en-US" dirty="0" smtClean="0"/>
              <a:t>success</a:t>
            </a:r>
          </a:p>
          <a:p>
            <a:r>
              <a:rPr lang="en-US" dirty="0" smtClean="0"/>
              <a:t>Utilizing </a:t>
            </a:r>
            <a:r>
              <a:rPr lang="en-US" dirty="0"/>
              <a:t>human factors practices throughout the design process will result in an interface focused on the user and target the information that the crew will need from the </a:t>
            </a:r>
            <a:r>
              <a:rPr lang="en-US" dirty="0" smtClean="0"/>
              <a:t>system </a:t>
            </a:r>
          </a:p>
          <a:p>
            <a:r>
              <a:rPr lang="en-US" dirty="0" smtClean="0"/>
              <a:t>Testing autonomous </a:t>
            </a:r>
            <a:r>
              <a:rPr lang="en-US" dirty="0"/>
              <a:t>systems on current spacecraft helps </a:t>
            </a:r>
            <a:r>
              <a:rPr lang="en-US" dirty="0" smtClean="0"/>
              <a:t>determine </a:t>
            </a:r>
            <a:r>
              <a:rPr lang="en-US" dirty="0"/>
              <a:t>what information successfully enables astronaut </a:t>
            </a:r>
            <a:r>
              <a:rPr lang="en-US" dirty="0" smtClean="0"/>
              <a:t>crews </a:t>
            </a:r>
            <a:endParaRPr lang="en-US" dirty="0"/>
          </a:p>
        </p:txBody>
      </p:sp>
    </p:spTree>
    <p:extLst>
      <p:ext uri="{BB962C8B-B14F-4D97-AF65-F5344CB8AC3E}">
        <p14:creationId xmlns:p14="http://schemas.microsoft.com/office/powerpoint/2010/main" val="390801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Utilizing EXPRESS Racks</a:t>
            </a:r>
            <a:endParaRPr lang="en-US" dirty="0"/>
          </a:p>
        </p:txBody>
      </p:sp>
      <p:sp>
        <p:nvSpPr>
          <p:cNvPr id="3" name="Content Placeholder 2"/>
          <p:cNvSpPr>
            <a:spLocks noGrp="1"/>
          </p:cNvSpPr>
          <p:nvPr>
            <p:ph idx="1"/>
          </p:nvPr>
        </p:nvSpPr>
        <p:spPr>
          <a:xfrm>
            <a:off x="626263" y="1653882"/>
            <a:ext cx="10720610" cy="4921486"/>
          </a:xfrm>
        </p:spPr>
        <p:txBody>
          <a:bodyPr>
            <a:normAutofit/>
          </a:bodyPr>
          <a:lstStyle/>
          <a:p>
            <a:r>
              <a:rPr lang="en-US" dirty="0" smtClean="0"/>
              <a:t>Autonomous Systems and Operations</a:t>
            </a:r>
            <a:r>
              <a:rPr lang="en-US" dirty="0"/>
              <a:t> </a:t>
            </a:r>
            <a:r>
              <a:rPr lang="en-US" dirty="0" smtClean="0"/>
              <a:t>(ASO) </a:t>
            </a:r>
            <a:r>
              <a:rPr lang="en-US" dirty="0"/>
              <a:t>is utilizing EXPRESS racks </a:t>
            </a:r>
            <a:r>
              <a:rPr lang="en-US" dirty="0" smtClean="0"/>
              <a:t>on the </a:t>
            </a:r>
            <a:r>
              <a:rPr lang="en-US" dirty="0"/>
              <a:t>International Space Station (ISS</a:t>
            </a:r>
            <a:r>
              <a:rPr lang="en-US" dirty="0" smtClean="0"/>
              <a:t>) </a:t>
            </a:r>
            <a:r>
              <a:rPr lang="en-US" dirty="0"/>
              <a:t>to demonstrate autonomy and to develop a better understanding of what is necessary for astronauts to interface with systems in an autonomous </a:t>
            </a:r>
            <a:r>
              <a:rPr lang="en-US" dirty="0" smtClean="0"/>
              <a:t>state</a:t>
            </a:r>
            <a:endParaRPr lang="en-US" dirty="0"/>
          </a:p>
          <a:p>
            <a:r>
              <a:rPr lang="en-US" dirty="0"/>
              <a:t>The </a:t>
            </a:r>
            <a:r>
              <a:rPr lang="en-US" dirty="0" smtClean="0"/>
              <a:t>EXpedite </a:t>
            </a:r>
            <a:r>
              <a:rPr lang="en-US" dirty="0"/>
              <a:t>the PRocessing of Experiments for Space </a:t>
            </a:r>
            <a:r>
              <a:rPr lang="en-US" dirty="0" smtClean="0"/>
              <a:t>Station (EXPRESS) </a:t>
            </a:r>
            <a:r>
              <a:rPr lang="en-US" dirty="0"/>
              <a:t>rack is a system that accommodates payloads on-board the </a:t>
            </a:r>
            <a:r>
              <a:rPr lang="en-US" dirty="0" smtClean="0"/>
              <a:t>ISS</a:t>
            </a:r>
          </a:p>
          <a:p>
            <a:r>
              <a:rPr lang="en-US" dirty="0" smtClean="0"/>
              <a:t>Activation </a:t>
            </a:r>
            <a:r>
              <a:rPr lang="en-US" dirty="0"/>
              <a:t>of the EXPRESS rack </a:t>
            </a:r>
            <a:r>
              <a:rPr lang="en-US" dirty="0" smtClean="0"/>
              <a:t>is currently a ~40-page procedure requiring well-choreographed </a:t>
            </a:r>
            <a:r>
              <a:rPr lang="en-US" dirty="0"/>
              <a:t>and synchronized steps between </a:t>
            </a:r>
            <a:r>
              <a:rPr lang="en-US" dirty="0" smtClean="0"/>
              <a:t>ground control teams </a:t>
            </a:r>
            <a:r>
              <a:rPr lang="en-US" dirty="0"/>
              <a:t>and various procedures for changing the state of the </a:t>
            </a:r>
            <a:r>
              <a:rPr lang="en-US" dirty="0" smtClean="0"/>
              <a:t>rack</a:t>
            </a:r>
          </a:p>
        </p:txBody>
      </p:sp>
    </p:spTree>
    <p:extLst>
      <p:ext uri="{BB962C8B-B14F-4D97-AF65-F5344CB8AC3E}">
        <p14:creationId xmlns:p14="http://schemas.microsoft.com/office/powerpoint/2010/main" val="27446577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AMO </a:t>
            </a:r>
            <a:r>
              <a:rPr lang="en-US" dirty="0" smtClean="0"/>
              <a:t>EXPRESS Timeline</a:t>
            </a:r>
            <a:endParaRPr lang="en-US" dirty="0"/>
          </a:p>
        </p:txBody>
      </p:sp>
      <p:sp>
        <p:nvSpPr>
          <p:cNvPr id="4" name="Rectangle 3"/>
          <p:cNvSpPr/>
          <p:nvPr/>
        </p:nvSpPr>
        <p:spPr>
          <a:xfrm>
            <a:off x="481946" y="1312437"/>
            <a:ext cx="11538257" cy="738664"/>
          </a:xfrm>
          <a:prstGeom prst="rect">
            <a:avLst/>
          </a:prstGeom>
        </p:spPr>
        <p:txBody>
          <a:bodyPr wrap="square">
            <a:spAutoFit/>
          </a:bodyPr>
          <a:lstStyle/>
          <a:p>
            <a:r>
              <a:rPr lang="en-US" sz="1400" dirty="0" smtClean="0"/>
              <a:t>The ASO </a:t>
            </a:r>
            <a:r>
              <a:rPr lang="en-US" sz="1400" dirty="0"/>
              <a:t>team executed an </a:t>
            </a:r>
            <a:r>
              <a:rPr lang="en-US" sz="1400" dirty="0" smtClean="0"/>
              <a:t>initial experiment</a:t>
            </a:r>
            <a:r>
              <a:rPr lang="en-US" sz="1400" dirty="0"/>
              <a:t>, Autonomous Mission Operations (AMO) EXPRESS, which demonstrated that the EXPRESS rack can be configured to activate and deactivate with a single command from the ground reducing the need for considerable ground-system </a:t>
            </a:r>
            <a:r>
              <a:rPr lang="en-US" sz="1400" dirty="0" smtClean="0"/>
              <a:t>interaction. Utilizing the foundation of AMO EXPRESS, EXPRESS 2.0 and EXPRESS 2.5 were developed for furthering the research by incorporating crew interactions.</a:t>
            </a:r>
            <a:endParaRPr lang="en-US" sz="1400" dirty="0"/>
          </a:p>
        </p:txBody>
      </p:sp>
      <p:sp>
        <p:nvSpPr>
          <p:cNvPr id="5" name="Rectangle 4"/>
          <p:cNvSpPr/>
          <p:nvPr/>
        </p:nvSpPr>
        <p:spPr>
          <a:xfrm>
            <a:off x="315692" y="2220328"/>
            <a:ext cx="5145579" cy="2246769"/>
          </a:xfrm>
          <a:prstGeom prst="rect">
            <a:avLst/>
          </a:prstGeom>
        </p:spPr>
        <p:txBody>
          <a:bodyPr wrap="square">
            <a:spAutoFit/>
          </a:bodyPr>
          <a:lstStyle/>
          <a:p>
            <a:r>
              <a:rPr lang="en-US" sz="1400" dirty="0"/>
              <a:t>AMO EXPRESS 2.0 </a:t>
            </a:r>
            <a:endParaRPr lang="en-US" sz="1400" dirty="0" smtClean="0"/>
          </a:p>
          <a:p>
            <a:pPr marL="285750" indent="-285750">
              <a:buFont typeface="Arial" panose="020B0604020202020204" pitchFamily="34" charset="0"/>
              <a:buChar char="•"/>
            </a:pPr>
            <a:r>
              <a:rPr lang="en-US" sz="1400" dirty="0" smtClean="0"/>
              <a:t>Transferred </a:t>
            </a:r>
            <a:r>
              <a:rPr lang="en-US" sz="1400" dirty="0"/>
              <a:t>the single command capability from the ground to the crew on-board </a:t>
            </a:r>
            <a:r>
              <a:rPr lang="en-US" sz="1400" dirty="0" smtClean="0"/>
              <a:t>ISS</a:t>
            </a:r>
          </a:p>
          <a:p>
            <a:pPr marL="285750" indent="-285750">
              <a:buFont typeface="Arial" panose="020B0604020202020204" pitchFamily="34" charset="0"/>
              <a:buChar char="•"/>
            </a:pPr>
            <a:r>
              <a:rPr lang="en-US" sz="1400" dirty="0" smtClean="0"/>
              <a:t>Developed custom user </a:t>
            </a:r>
            <a:r>
              <a:rPr lang="en-US" sz="1400" dirty="0"/>
              <a:t>interface (UI) called WebPD to support the commanding capability for the </a:t>
            </a:r>
            <a:r>
              <a:rPr lang="en-US" sz="1400" dirty="0" smtClean="0"/>
              <a:t>crew</a:t>
            </a:r>
          </a:p>
          <a:p>
            <a:pPr marL="285750" indent="-285750">
              <a:buFont typeface="Arial" panose="020B0604020202020204" pitchFamily="34" charset="0"/>
              <a:buChar char="•"/>
            </a:pPr>
            <a:r>
              <a:rPr lang="en-US" sz="1400" dirty="0" smtClean="0"/>
              <a:t>WebPD allowed crew </a:t>
            </a:r>
            <a:r>
              <a:rPr lang="en-US" sz="1400" dirty="0"/>
              <a:t>to initiate the command to the EXPRESS rack and follow through the steps as they were </a:t>
            </a:r>
            <a:r>
              <a:rPr lang="en-US" sz="1400" dirty="0" smtClean="0"/>
              <a:t>executed</a:t>
            </a:r>
          </a:p>
          <a:p>
            <a:pPr marL="285750" indent="-285750">
              <a:buFont typeface="Arial" panose="020B0604020202020204" pitchFamily="34" charset="0"/>
              <a:buChar char="•"/>
            </a:pPr>
            <a:r>
              <a:rPr lang="en-US" sz="1400" dirty="0" smtClean="0"/>
              <a:t>If </a:t>
            </a:r>
            <a:r>
              <a:rPr lang="en-US" sz="1400" dirty="0"/>
              <a:t>the EXPRESS rack showed off-nominal behavior, the embedded fault detection, isolation, and recovery (FDIR) software logic provided the crew with information and recovery </a:t>
            </a:r>
            <a:r>
              <a:rPr lang="en-US" sz="1400" dirty="0" smtClean="0"/>
              <a:t>steps</a:t>
            </a:r>
            <a:endParaRPr lang="en-US" sz="1400" dirty="0"/>
          </a:p>
        </p:txBody>
      </p:sp>
      <p:sp>
        <p:nvSpPr>
          <p:cNvPr id="6" name="Rectangle 5"/>
          <p:cNvSpPr/>
          <p:nvPr/>
        </p:nvSpPr>
        <p:spPr>
          <a:xfrm>
            <a:off x="5619405" y="2112607"/>
            <a:ext cx="6267796" cy="2462213"/>
          </a:xfrm>
          <a:prstGeom prst="rect">
            <a:avLst/>
          </a:prstGeom>
        </p:spPr>
        <p:txBody>
          <a:bodyPr wrap="square">
            <a:spAutoFit/>
          </a:bodyPr>
          <a:lstStyle/>
          <a:p>
            <a:r>
              <a:rPr lang="en-US" sz="1400" dirty="0"/>
              <a:t>AMO EXPRESS 2.5 </a:t>
            </a:r>
            <a:endParaRPr lang="en-US" sz="1400" dirty="0" smtClean="0"/>
          </a:p>
          <a:p>
            <a:pPr marL="285750" indent="-285750">
              <a:buFont typeface="Arial" panose="020B0604020202020204" pitchFamily="34" charset="0"/>
              <a:buChar char="•"/>
            </a:pPr>
            <a:r>
              <a:rPr lang="en-US" sz="1400" dirty="0" smtClean="0"/>
              <a:t>On-going </a:t>
            </a:r>
            <a:r>
              <a:rPr lang="en-US" sz="1400" dirty="0"/>
              <a:t>demonstration that adds additional complexities to AMO EXPRESS 2.0 by including induced failures with autonomous system fault recovery, constraint-driven planning, crew-managed activity scheduling, and recommended troubleshooting </a:t>
            </a:r>
            <a:r>
              <a:rPr lang="en-US" sz="1400" dirty="0" smtClean="0"/>
              <a:t>actions</a:t>
            </a:r>
          </a:p>
          <a:p>
            <a:pPr marL="285750" indent="-285750">
              <a:buFont typeface="Arial" panose="020B0604020202020204" pitchFamily="34" charset="0"/>
              <a:buChar char="•"/>
            </a:pPr>
            <a:r>
              <a:rPr lang="en-US" sz="1400" dirty="0" smtClean="0"/>
              <a:t>Seeks </a:t>
            </a:r>
            <a:r>
              <a:rPr lang="en-US" sz="1400" dirty="0"/>
              <a:t>to enable more crew autonomy through </a:t>
            </a:r>
            <a:r>
              <a:rPr lang="en-US" sz="1400" dirty="0" smtClean="0"/>
              <a:t>these </a:t>
            </a:r>
            <a:r>
              <a:rPr lang="en-US" sz="1400" dirty="0"/>
              <a:t>added </a:t>
            </a:r>
            <a:r>
              <a:rPr lang="en-US" sz="1400" dirty="0" smtClean="0"/>
              <a:t>functionalities</a:t>
            </a:r>
          </a:p>
          <a:p>
            <a:pPr marL="285750" indent="-285750">
              <a:buFont typeface="Arial" panose="020B0604020202020204" pitchFamily="34" charset="0"/>
              <a:buChar char="•"/>
            </a:pPr>
            <a:r>
              <a:rPr lang="en-US" sz="1400" dirty="0" smtClean="0"/>
              <a:t>Crew </a:t>
            </a:r>
            <a:r>
              <a:rPr lang="en-US" sz="1400" dirty="0"/>
              <a:t>on-board will be given tasks to schedule an activation or deactivation of an EXPRESS rack; they will then have to find available time within their current schedule to complete the </a:t>
            </a:r>
            <a:r>
              <a:rPr lang="en-US" sz="1400" dirty="0" smtClean="0"/>
              <a:t>activity</a:t>
            </a:r>
          </a:p>
          <a:p>
            <a:pPr marL="285750" indent="-285750">
              <a:buFont typeface="Arial" panose="020B0604020202020204" pitchFamily="34" charset="0"/>
              <a:buChar char="•"/>
            </a:pPr>
            <a:r>
              <a:rPr lang="en-US" sz="1400" dirty="0" smtClean="0"/>
              <a:t>Once </a:t>
            </a:r>
            <a:r>
              <a:rPr lang="en-US" sz="1400" dirty="0"/>
              <a:t>the crew begins the activity, </a:t>
            </a:r>
            <a:r>
              <a:rPr lang="en-US" sz="1400" dirty="0" smtClean="0"/>
              <a:t>the UI will show activity progress and </a:t>
            </a:r>
            <a:r>
              <a:rPr lang="en-US" sz="1400" dirty="0"/>
              <a:t>feedback or instruction depending on the </a:t>
            </a:r>
            <a:r>
              <a:rPr lang="en-US" sz="1400" dirty="0" smtClean="0"/>
              <a:t>end result of the EXPRESS procedure</a:t>
            </a:r>
            <a:endParaRPr lang="en-US" sz="1400" dirty="0"/>
          </a:p>
        </p:txBody>
      </p:sp>
      <p:pic>
        <p:nvPicPr>
          <p:cNvPr id="8" name="Picture 2" descr="Timeline Flow Diagram"/>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924738" y="4636326"/>
            <a:ext cx="7821594" cy="2014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9445597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Goals for the User Interface</a:t>
            </a:r>
            <a:endParaRPr lang="en-US" dirty="0"/>
          </a:p>
        </p:txBody>
      </p:sp>
      <p:sp>
        <p:nvSpPr>
          <p:cNvPr id="3" name="Content Placeholder 2"/>
          <p:cNvSpPr>
            <a:spLocks noGrp="1"/>
          </p:cNvSpPr>
          <p:nvPr>
            <p:ph idx="1"/>
          </p:nvPr>
        </p:nvSpPr>
        <p:spPr>
          <a:xfrm>
            <a:off x="718564" y="1770260"/>
            <a:ext cx="10478679" cy="4780170"/>
          </a:xfrm>
        </p:spPr>
        <p:txBody>
          <a:bodyPr>
            <a:normAutofit/>
          </a:bodyPr>
          <a:lstStyle/>
          <a:p>
            <a:pPr marL="0" indent="0">
              <a:buNone/>
            </a:pPr>
            <a:r>
              <a:rPr lang="en-US" sz="2400" dirty="0" smtClean="0"/>
              <a:t>Goals that drove </a:t>
            </a:r>
            <a:r>
              <a:rPr lang="en-US" sz="2400" dirty="0"/>
              <a:t>the </a:t>
            </a:r>
            <a:r>
              <a:rPr lang="en-US" sz="2400" dirty="0" smtClean="0"/>
              <a:t>development </a:t>
            </a:r>
            <a:r>
              <a:rPr lang="en-US" sz="2400" dirty="0"/>
              <a:t>of the UI ensuring a human-centered and usable design. </a:t>
            </a:r>
          </a:p>
          <a:p>
            <a:r>
              <a:rPr lang="en-US" sz="2400" u="sng" dirty="0" smtClean="0"/>
              <a:t>Learnability </a:t>
            </a:r>
            <a:r>
              <a:rPr lang="en-US" sz="2400" u="sng" dirty="0"/>
              <a:t>and memorability - </a:t>
            </a:r>
            <a:r>
              <a:rPr lang="en-US" sz="2400" dirty="0"/>
              <a:t>no required training prior to use</a:t>
            </a:r>
          </a:p>
          <a:p>
            <a:r>
              <a:rPr lang="en-US" sz="2400" u="sng" dirty="0" smtClean="0"/>
              <a:t>Efficiency</a:t>
            </a:r>
            <a:r>
              <a:rPr lang="en-US" sz="2400" dirty="0" smtClean="0"/>
              <a:t> </a:t>
            </a:r>
            <a:r>
              <a:rPr lang="en-US" sz="2400" dirty="0"/>
              <a:t>- does not increase time to complete task</a:t>
            </a:r>
          </a:p>
          <a:p>
            <a:r>
              <a:rPr lang="en-US" sz="2400" u="sng" dirty="0" smtClean="0"/>
              <a:t>Error </a:t>
            </a:r>
            <a:r>
              <a:rPr lang="en-US" sz="2400" u="sng" dirty="0"/>
              <a:t>tolerance </a:t>
            </a:r>
            <a:r>
              <a:rPr lang="en-US" sz="2400" dirty="0"/>
              <a:t>- allows for easy error recovery and errors do not lead to a state that would result in harm to the system</a:t>
            </a:r>
          </a:p>
          <a:p>
            <a:r>
              <a:rPr lang="en-US" sz="2400" u="sng" dirty="0" smtClean="0"/>
              <a:t>Satisfaction</a:t>
            </a:r>
            <a:r>
              <a:rPr lang="en-US" sz="2400" dirty="0" smtClean="0"/>
              <a:t> </a:t>
            </a:r>
            <a:r>
              <a:rPr lang="en-US" sz="2400" dirty="0"/>
              <a:t>- system is enjoyable to use and crew will want to use the system for future tasks</a:t>
            </a:r>
          </a:p>
          <a:p>
            <a:r>
              <a:rPr lang="en-US" sz="2400" u="sng" dirty="0" smtClean="0"/>
              <a:t>Situational </a:t>
            </a:r>
            <a:r>
              <a:rPr lang="en-US" sz="2400" u="sng" dirty="0"/>
              <a:t>awareness </a:t>
            </a:r>
            <a:r>
              <a:rPr lang="en-US" sz="2400" dirty="0"/>
              <a:t>- Provides status on the state of the system and future tasks needed to be performed</a:t>
            </a:r>
          </a:p>
          <a:p>
            <a:endParaRPr lang="en-US" sz="2400" dirty="0"/>
          </a:p>
        </p:txBody>
      </p:sp>
    </p:spTree>
    <p:extLst>
      <p:ext uri="{BB962C8B-B14F-4D97-AF65-F5344CB8AC3E}">
        <p14:creationId xmlns:p14="http://schemas.microsoft.com/office/powerpoint/2010/main" val="40716392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EXPRESS 2.0 WebPD</a:t>
            </a:r>
            <a:endParaRPr lang="en-US" dirty="0"/>
          </a:p>
        </p:txBody>
      </p:sp>
      <p:pic>
        <p:nvPicPr>
          <p:cNvPr id="4" name="Content Placeholder 3"/>
          <p:cNvPicPr>
            <a:picLocks noGrp="1" noChangeAspect="1"/>
          </p:cNvPicPr>
          <p:nvPr>
            <p:ph idx="1"/>
          </p:nvPr>
        </p:nvPicPr>
        <p:blipFill>
          <a:blip r:embed="rId2"/>
          <a:stretch>
            <a:fillRect/>
          </a:stretch>
        </p:blipFill>
        <p:spPr>
          <a:xfrm>
            <a:off x="616586" y="1931375"/>
            <a:ext cx="7760236" cy="3978975"/>
          </a:xfrm>
          <a:prstGeom prst="rect">
            <a:avLst/>
          </a:prstGeom>
          <a:ln>
            <a:noFill/>
          </a:ln>
          <a:effectLst>
            <a:outerShdw blurRad="292100" dist="139700" dir="2700000" algn="tl" rotWithShape="0">
              <a:srgbClr val="333333">
                <a:alpha val="65000"/>
              </a:srgbClr>
            </a:outerShdw>
          </a:effectLst>
        </p:spPr>
      </p:pic>
      <p:pic>
        <p:nvPicPr>
          <p:cNvPr id="5" name="Picture 4"/>
          <p:cNvPicPr>
            <a:picLocks noChangeAspect="1"/>
          </p:cNvPicPr>
          <p:nvPr/>
        </p:nvPicPr>
        <p:blipFill>
          <a:blip r:embed="rId3"/>
          <a:stretch>
            <a:fillRect/>
          </a:stretch>
        </p:blipFill>
        <p:spPr>
          <a:xfrm>
            <a:off x="6864892" y="4553792"/>
            <a:ext cx="4795208" cy="1883831"/>
          </a:xfrm>
          <a:prstGeom prst="rect">
            <a:avLst/>
          </a:prstGeom>
          <a:ln>
            <a:noFill/>
          </a:ln>
          <a:effectLst>
            <a:outerShdw blurRad="292100" dist="139700" dir="2700000" algn="tl" rotWithShape="0">
              <a:srgbClr val="333333">
                <a:alpha val="65000"/>
              </a:srgbClr>
            </a:outerShdw>
          </a:effectLst>
        </p:spPr>
      </p:pic>
      <p:sp>
        <p:nvSpPr>
          <p:cNvPr id="6" name="TextBox 5"/>
          <p:cNvSpPr txBox="1"/>
          <p:nvPr/>
        </p:nvSpPr>
        <p:spPr>
          <a:xfrm>
            <a:off x="2751811" y="1562043"/>
            <a:ext cx="3005593" cy="369332"/>
          </a:xfrm>
          <a:prstGeom prst="rect">
            <a:avLst/>
          </a:prstGeom>
          <a:noFill/>
        </p:spPr>
        <p:txBody>
          <a:bodyPr wrap="square" rtlCol="0">
            <a:spAutoFit/>
          </a:bodyPr>
          <a:lstStyle/>
          <a:p>
            <a:pPr algn="ctr"/>
            <a:r>
              <a:rPr lang="en-US" dirty="0" smtClean="0"/>
              <a:t>Initial “WebPD” Design</a:t>
            </a:r>
            <a:endParaRPr lang="en-US" dirty="0"/>
          </a:p>
        </p:txBody>
      </p:sp>
      <p:sp>
        <p:nvSpPr>
          <p:cNvPr id="7" name="TextBox 6"/>
          <p:cNvSpPr txBox="1"/>
          <p:nvPr/>
        </p:nvSpPr>
        <p:spPr>
          <a:xfrm>
            <a:off x="8819803" y="2720533"/>
            <a:ext cx="2707293" cy="1200329"/>
          </a:xfrm>
          <a:prstGeom prst="rect">
            <a:avLst/>
          </a:prstGeom>
          <a:noFill/>
        </p:spPr>
        <p:txBody>
          <a:bodyPr wrap="square" rtlCol="0">
            <a:spAutoFit/>
          </a:bodyPr>
          <a:lstStyle/>
          <a:p>
            <a:pPr algn="ctr"/>
            <a:r>
              <a:rPr lang="en-US" dirty="0" smtClean="0"/>
              <a:t>Single-button activation and deactivation of EXPRESS rack autonomous procedures</a:t>
            </a:r>
            <a:endParaRPr lang="en-US" dirty="0"/>
          </a:p>
        </p:txBody>
      </p:sp>
    </p:spTree>
    <p:extLst>
      <p:ext uri="{BB962C8B-B14F-4D97-AF65-F5344CB8AC3E}">
        <p14:creationId xmlns:p14="http://schemas.microsoft.com/office/powerpoint/2010/main" val="12949047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SME &amp; Ground Crew Evaluations</a:t>
            </a:r>
            <a:endParaRPr lang="en-US" dirty="0"/>
          </a:p>
        </p:txBody>
      </p:sp>
      <p:pic>
        <p:nvPicPr>
          <p:cNvPr id="7" name="Content Placeholder 6"/>
          <p:cNvPicPr>
            <a:picLocks noGrp="1" noChangeAspect="1"/>
          </p:cNvPicPr>
          <p:nvPr>
            <p:ph idx="1"/>
          </p:nvPr>
        </p:nvPicPr>
        <p:blipFill>
          <a:blip r:embed="rId2"/>
          <a:stretch>
            <a:fillRect/>
          </a:stretch>
        </p:blipFill>
        <p:spPr>
          <a:xfrm>
            <a:off x="3841580" y="1579417"/>
            <a:ext cx="8113223" cy="4056611"/>
          </a:xfrm>
          <a:prstGeom prst="rect">
            <a:avLst/>
          </a:prstGeom>
        </p:spPr>
      </p:pic>
      <p:pic>
        <p:nvPicPr>
          <p:cNvPr id="8" name="Picture 7"/>
          <p:cNvPicPr>
            <a:picLocks noChangeAspect="1"/>
          </p:cNvPicPr>
          <p:nvPr/>
        </p:nvPicPr>
        <p:blipFill>
          <a:blip r:embed="rId3"/>
          <a:stretch>
            <a:fillRect/>
          </a:stretch>
        </p:blipFill>
        <p:spPr>
          <a:xfrm>
            <a:off x="1689750" y="5015314"/>
            <a:ext cx="4588625" cy="2086771"/>
          </a:xfrm>
          <a:prstGeom prst="rect">
            <a:avLst/>
          </a:prstGeom>
        </p:spPr>
      </p:pic>
      <p:sp>
        <p:nvSpPr>
          <p:cNvPr id="9" name="TextBox 8"/>
          <p:cNvSpPr txBox="1"/>
          <p:nvPr/>
        </p:nvSpPr>
        <p:spPr>
          <a:xfrm>
            <a:off x="249381" y="1698234"/>
            <a:ext cx="3325092" cy="2862322"/>
          </a:xfrm>
          <a:prstGeom prst="rect">
            <a:avLst/>
          </a:prstGeom>
          <a:noFill/>
        </p:spPr>
        <p:txBody>
          <a:bodyPr wrap="square" rtlCol="0">
            <a:spAutoFit/>
          </a:bodyPr>
          <a:lstStyle/>
          <a:p>
            <a:pPr marL="285750" indent="-285750">
              <a:buFont typeface="Arial" panose="020B0604020202020204" pitchFamily="34" charset="0"/>
              <a:buChar char="•"/>
            </a:pPr>
            <a:r>
              <a:rPr lang="en-US" dirty="0" smtClean="0"/>
              <a:t>Overall appearance was modified to meet ISS display standards (interface colors, buttons, nomenclature)</a:t>
            </a:r>
          </a:p>
          <a:p>
            <a:pPr marL="285750" indent="-285750">
              <a:buFont typeface="Arial" panose="020B0604020202020204" pitchFamily="34" charset="0"/>
              <a:buChar char="•"/>
            </a:pPr>
            <a:r>
              <a:rPr lang="en-US" dirty="0" smtClean="0"/>
              <a:t>Improved use of color for status change indications</a:t>
            </a:r>
          </a:p>
          <a:p>
            <a:pPr marL="285750" indent="-285750">
              <a:buFont typeface="Arial" panose="020B0604020202020204" pitchFamily="34" charset="0"/>
              <a:buChar char="•"/>
            </a:pPr>
            <a:r>
              <a:rPr lang="en-US" dirty="0" smtClean="0"/>
              <a:t>Added progress bar to reflect overall procedure status</a:t>
            </a:r>
          </a:p>
          <a:p>
            <a:pPr marL="285750" indent="-285750">
              <a:buFont typeface="Arial" panose="020B0604020202020204" pitchFamily="34" charset="0"/>
              <a:buChar char="•"/>
            </a:pPr>
            <a:endParaRPr lang="en-US" dirty="0" smtClean="0"/>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1374812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On-Orbit Execution &amp; Crew Feedback</a:t>
            </a:r>
            <a:endParaRPr lang="en-US" dirty="0"/>
          </a:p>
        </p:txBody>
      </p:sp>
      <p:sp>
        <p:nvSpPr>
          <p:cNvPr id="3" name="Content Placeholder 2"/>
          <p:cNvSpPr>
            <a:spLocks noGrp="1"/>
          </p:cNvSpPr>
          <p:nvPr>
            <p:ph idx="1"/>
          </p:nvPr>
        </p:nvSpPr>
        <p:spPr>
          <a:xfrm>
            <a:off x="792518" y="1421125"/>
            <a:ext cx="10512791" cy="5270619"/>
          </a:xfrm>
        </p:spPr>
        <p:txBody>
          <a:bodyPr>
            <a:normAutofit/>
          </a:bodyPr>
          <a:lstStyle/>
          <a:p>
            <a:pPr marL="0" indent="0">
              <a:buNone/>
            </a:pPr>
            <a:r>
              <a:rPr lang="en-US" sz="2000" dirty="0" smtClean="0"/>
              <a:t>Overall:</a:t>
            </a:r>
          </a:p>
          <a:p>
            <a:r>
              <a:rPr lang="en-US" sz="2000" dirty="0" smtClean="0"/>
              <a:t>Easy to use</a:t>
            </a:r>
          </a:p>
          <a:p>
            <a:r>
              <a:rPr lang="en-US" sz="2000" dirty="0" smtClean="0"/>
              <a:t>No difficulty in completing tasks</a:t>
            </a:r>
          </a:p>
          <a:p>
            <a:r>
              <a:rPr lang="en-US" sz="2000" dirty="0" smtClean="0"/>
              <a:t>Comfortable using the tool</a:t>
            </a:r>
          </a:p>
          <a:p>
            <a:pPr marL="0" indent="0">
              <a:buNone/>
            </a:pPr>
            <a:endParaRPr lang="en-US" sz="2000" dirty="0" smtClean="0"/>
          </a:p>
          <a:p>
            <a:pPr marL="0" indent="0">
              <a:buNone/>
            </a:pPr>
            <a:r>
              <a:rPr lang="en-US" sz="2000" dirty="0" smtClean="0"/>
              <a:t>Areas for Improvement:</a:t>
            </a:r>
            <a:endParaRPr lang="en-US" sz="2000" dirty="0"/>
          </a:p>
          <a:p>
            <a:r>
              <a:rPr lang="en-US" sz="2000" dirty="0" smtClean="0"/>
              <a:t>Difficulty deciphering different features used for in-work and completed statuses</a:t>
            </a:r>
          </a:p>
          <a:p>
            <a:r>
              <a:rPr lang="en-US" sz="2000" dirty="0" smtClean="0"/>
              <a:t>Use of technical terms that weren’t well understood, would prefer more common terminology</a:t>
            </a:r>
          </a:p>
          <a:p>
            <a:pPr lvl="0"/>
            <a:r>
              <a:rPr lang="en-GB" sz="2000" dirty="0" smtClean="0"/>
              <a:t>Titles </a:t>
            </a:r>
            <a:r>
              <a:rPr lang="en-GB" sz="2000" dirty="0"/>
              <a:t>of procedures should be clearly distinct from other procedures</a:t>
            </a:r>
            <a:endParaRPr lang="en-US" sz="2000" dirty="0"/>
          </a:p>
          <a:p>
            <a:pPr lvl="0"/>
            <a:r>
              <a:rPr lang="en-GB" sz="2000" dirty="0"/>
              <a:t>Telemetry should display a status and only </a:t>
            </a:r>
            <a:r>
              <a:rPr lang="en-GB" sz="2000" dirty="0" smtClean="0"/>
              <a:t>appear if </a:t>
            </a:r>
            <a:r>
              <a:rPr lang="en-GB" sz="2000" dirty="0"/>
              <a:t>crew is waiting on a </a:t>
            </a:r>
            <a:r>
              <a:rPr lang="en-GB" sz="2000" dirty="0" smtClean="0"/>
              <a:t>process</a:t>
            </a:r>
          </a:p>
          <a:p>
            <a:pPr lvl="0"/>
            <a:endParaRPr lang="en-GB" sz="2000" dirty="0"/>
          </a:p>
          <a:p>
            <a:pPr marL="0" indent="0">
              <a:buNone/>
            </a:pPr>
            <a:endParaRPr lang="en-US" sz="2000" dirty="0"/>
          </a:p>
        </p:txBody>
      </p:sp>
    </p:spTree>
    <p:extLst>
      <p:ext uri="{BB962C8B-B14F-4D97-AF65-F5344CB8AC3E}">
        <p14:creationId xmlns:p14="http://schemas.microsoft.com/office/powerpoint/2010/main" val="16469746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EXPRESS 2.5</a:t>
            </a:r>
            <a:endParaRPr lang="en-US" dirty="0"/>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995304" y="1570797"/>
            <a:ext cx="6576013" cy="4980364"/>
          </a:xfrm>
        </p:spPr>
      </p:pic>
      <p:sp>
        <p:nvSpPr>
          <p:cNvPr id="7" name="Rectangle 6"/>
          <p:cNvSpPr/>
          <p:nvPr/>
        </p:nvSpPr>
        <p:spPr>
          <a:xfrm>
            <a:off x="458961" y="2322041"/>
            <a:ext cx="4329170" cy="3477875"/>
          </a:xfrm>
          <a:prstGeom prst="rect">
            <a:avLst/>
          </a:prstGeom>
        </p:spPr>
        <p:txBody>
          <a:bodyPr wrap="square">
            <a:spAutoFit/>
          </a:bodyPr>
          <a:lstStyle/>
          <a:p>
            <a:r>
              <a:rPr lang="en-US" sz="2200" dirty="0"/>
              <a:t>Continued utilizing EXPRESS </a:t>
            </a:r>
            <a:r>
              <a:rPr lang="en-US" sz="2200" dirty="0" smtClean="0"/>
              <a:t>single command </a:t>
            </a:r>
            <a:r>
              <a:rPr lang="en-US" sz="2200" dirty="0"/>
              <a:t>of autonomous procedures </a:t>
            </a:r>
            <a:r>
              <a:rPr lang="en-US" sz="2200" dirty="0" smtClean="0"/>
              <a:t>but added capabilities to allow crew self-scheduling.</a:t>
            </a:r>
          </a:p>
          <a:p>
            <a:pPr marL="342900" indent="-342900">
              <a:buFont typeface="Arial" panose="020B0604020202020204" pitchFamily="34" charset="0"/>
              <a:buChar char="•"/>
            </a:pPr>
            <a:endParaRPr lang="en-US" sz="2200" dirty="0"/>
          </a:p>
          <a:p>
            <a:pPr marL="342900" indent="-342900">
              <a:buFont typeface="Arial" panose="020B0604020202020204" pitchFamily="34" charset="0"/>
              <a:buChar char="•"/>
            </a:pPr>
            <a:endParaRPr lang="en-US" sz="2200" dirty="0" smtClean="0"/>
          </a:p>
          <a:p>
            <a:r>
              <a:rPr lang="en-US" sz="2200" dirty="0" smtClean="0"/>
              <a:t>Developed six scenarios for EXPRESS 2.5, including nominal and off-nominal, to assess different functions of the UI.</a:t>
            </a:r>
            <a:endParaRPr lang="en-US" sz="2200" dirty="0"/>
          </a:p>
        </p:txBody>
      </p:sp>
    </p:spTree>
    <p:extLst>
      <p:ext uri="{BB962C8B-B14F-4D97-AF65-F5344CB8AC3E}">
        <p14:creationId xmlns:p14="http://schemas.microsoft.com/office/powerpoint/2010/main" val="21143711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EXPRESS 2.5</a:t>
            </a:r>
          </a:p>
        </p:txBody>
      </p:sp>
      <p:pic>
        <p:nvPicPr>
          <p:cNvPr id="4" name="Content Placeholder 3"/>
          <p:cNvPicPr>
            <a:picLocks noGrp="1" noChangeAspect="1"/>
          </p:cNvPicPr>
          <p:nvPr>
            <p:ph idx="1"/>
          </p:nvPr>
        </p:nvPicPr>
        <p:blipFill>
          <a:blip r:embed="rId2"/>
          <a:stretch>
            <a:fillRect/>
          </a:stretch>
        </p:blipFill>
        <p:spPr>
          <a:xfrm>
            <a:off x="1141110" y="1767394"/>
            <a:ext cx="6932814" cy="4196996"/>
          </a:xfrm>
          <a:prstGeom prst="rect">
            <a:avLst/>
          </a:prstGeom>
        </p:spPr>
      </p:pic>
      <p:sp>
        <p:nvSpPr>
          <p:cNvPr id="5" name="TextBox 4"/>
          <p:cNvSpPr txBox="1"/>
          <p:nvPr/>
        </p:nvSpPr>
        <p:spPr>
          <a:xfrm>
            <a:off x="3241964" y="6018982"/>
            <a:ext cx="2743200" cy="646331"/>
          </a:xfrm>
          <a:prstGeom prst="rect">
            <a:avLst/>
          </a:prstGeom>
          <a:noFill/>
        </p:spPr>
        <p:txBody>
          <a:bodyPr wrap="square" rtlCol="0">
            <a:spAutoFit/>
          </a:bodyPr>
          <a:lstStyle/>
          <a:p>
            <a:pPr algn="ctr"/>
            <a:r>
              <a:rPr lang="en-US" dirty="0" smtClean="0"/>
              <a:t>Overview page</a:t>
            </a:r>
          </a:p>
          <a:p>
            <a:pPr marL="285750" indent="-285750" algn="ctr">
              <a:buFont typeface="Arial" panose="020B0604020202020204" pitchFamily="34" charset="0"/>
              <a:buChar char="•"/>
            </a:pPr>
            <a:endParaRPr lang="en-US" dirty="0"/>
          </a:p>
        </p:txBody>
      </p:sp>
      <p:sp>
        <p:nvSpPr>
          <p:cNvPr id="12" name="TextBox 11"/>
          <p:cNvSpPr txBox="1"/>
          <p:nvPr/>
        </p:nvSpPr>
        <p:spPr>
          <a:xfrm>
            <a:off x="8255666" y="2883786"/>
            <a:ext cx="1831067" cy="369332"/>
          </a:xfrm>
          <a:prstGeom prst="rect">
            <a:avLst/>
          </a:prstGeom>
          <a:noFill/>
        </p:spPr>
        <p:txBody>
          <a:bodyPr wrap="square" rtlCol="0">
            <a:spAutoFit/>
          </a:bodyPr>
          <a:lstStyle/>
          <a:p>
            <a:pPr algn="ctr"/>
            <a:r>
              <a:rPr lang="en-US" dirty="0" smtClean="0"/>
              <a:t>Scheduling</a:t>
            </a:r>
            <a:endParaRPr lang="en-US" dirty="0"/>
          </a:p>
        </p:txBody>
      </p:sp>
      <p:sp>
        <p:nvSpPr>
          <p:cNvPr id="13" name="TextBox 12"/>
          <p:cNvSpPr txBox="1"/>
          <p:nvPr/>
        </p:nvSpPr>
        <p:spPr>
          <a:xfrm>
            <a:off x="8587047" y="4835898"/>
            <a:ext cx="2743200" cy="369332"/>
          </a:xfrm>
          <a:prstGeom prst="rect">
            <a:avLst/>
          </a:prstGeom>
          <a:noFill/>
        </p:spPr>
        <p:txBody>
          <a:bodyPr wrap="square" rtlCol="0">
            <a:spAutoFit/>
          </a:bodyPr>
          <a:lstStyle/>
          <a:p>
            <a:r>
              <a:rPr lang="en-US" dirty="0" smtClean="0"/>
              <a:t>Autonomous Activities</a:t>
            </a:r>
          </a:p>
        </p:txBody>
      </p:sp>
      <p:sp>
        <p:nvSpPr>
          <p:cNvPr id="19" name="Left Brace 18"/>
          <p:cNvSpPr/>
          <p:nvPr/>
        </p:nvSpPr>
        <p:spPr>
          <a:xfrm rot="10800000">
            <a:off x="8065609" y="4126616"/>
            <a:ext cx="513123" cy="1837774"/>
          </a:xfrm>
          <a:prstGeom prst="leftBrace">
            <a:avLst>
              <a:gd name="adj1" fmla="val 8333"/>
              <a:gd name="adj2" fmla="val 51021"/>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0" name="Left Brace 19"/>
          <p:cNvSpPr/>
          <p:nvPr/>
        </p:nvSpPr>
        <p:spPr>
          <a:xfrm rot="10800000">
            <a:off x="8073924" y="2166191"/>
            <a:ext cx="513123" cy="1837774"/>
          </a:xfrm>
          <a:prstGeom prst="leftBrace">
            <a:avLst>
              <a:gd name="adj1" fmla="val 8333"/>
              <a:gd name="adj2" fmla="val 51021"/>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8142685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EXPRESS 2.5 Scheduling </a:t>
            </a:r>
            <a:endParaRPr lang="en-US" dirty="0"/>
          </a:p>
        </p:txBody>
      </p:sp>
      <p:pic>
        <p:nvPicPr>
          <p:cNvPr id="4" name="Content Placeholder 3"/>
          <p:cNvPicPr>
            <a:picLocks noGrp="1" noChangeAspect="1"/>
          </p:cNvPicPr>
          <p:nvPr>
            <p:ph idx="1"/>
          </p:nvPr>
        </p:nvPicPr>
        <p:blipFill>
          <a:blip r:embed="rId2"/>
          <a:stretch>
            <a:fillRect/>
          </a:stretch>
        </p:blipFill>
        <p:spPr>
          <a:xfrm>
            <a:off x="5747542" y="3449783"/>
            <a:ext cx="5513602" cy="2793075"/>
          </a:xfrm>
          <a:prstGeom prst="rect">
            <a:avLst/>
          </a:prstGeom>
        </p:spPr>
      </p:pic>
      <p:pic>
        <p:nvPicPr>
          <p:cNvPr id="5" name="Picture 4"/>
          <p:cNvPicPr>
            <a:picLocks noChangeAspect="1"/>
          </p:cNvPicPr>
          <p:nvPr/>
        </p:nvPicPr>
        <p:blipFill>
          <a:blip r:embed="rId3"/>
          <a:stretch>
            <a:fillRect/>
          </a:stretch>
        </p:blipFill>
        <p:spPr>
          <a:xfrm>
            <a:off x="616882" y="1727739"/>
            <a:ext cx="5495238" cy="1085714"/>
          </a:xfrm>
          <a:prstGeom prst="rect">
            <a:avLst/>
          </a:prstGeom>
        </p:spPr>
      </p:pic>
      <p:sp>
        <p:nvSpPr>
          <p:cNvPr id="6" name="Rectangle 5"/>
          <p:cNvSpPr/>
          <p:nvPr/>
        </p:nvSpPr>
        <p:spPr>
          <a:xfrm>
            <a:off x="6406343" y="1936860"/>
            <a:ext cx="5090160" cy="646331"/>
          </a:xfrm>
          <a:prstGeom prst="rect">
            <a:avLst/>
          </a:prstGeom>
        </p:spPr>
        <p:txBody>
          <a:bodyPr wrap="square">
            <a:spAutoFit/>
          </a:bodyPr>
          <a:lstStyle/>
          <a:p>
            <a:r>
              <a:rPr lang="en-US" dirty="0" smtClean="0"/>
              <a:t>Timeline with bands for crew members and autonomous system</a:t>
            </a:r>
            <a:endParaRPr lang="en-US" dirty="0"/>
          </a:p>
        </p:txBody>
      </p:sp>
      <p:sp>
        <p:nvSpPr>
          <p:cNvPr id="7" name="Rectangle 6"/>
          <p:cNvSpPr/>
          <p:nvPr/>
        </p:nvSpPr>
        <p:spPr>
          <a:xfrm>
            <a:off x="315883" y="3753164"/>
            <a:ext cx="5323594" cy="2031325"/>
          </a:xfrm>
          <a:prstGeom prst="rect">
            <a:avLst/>
          </a:prstGeom>
        </p:spPr>
        <p:txBody>
          <a:bodyPr wrap="square">
            <a:spAutoFit/>
          </a:bodyPr>
          <a:lstStyle/>
          <a:p>
            <a:r>
              <a:rPr lang="en-US" dirty="0" smtClean="0"/>
              <a:t>Schedule activities with insight into scheduling constraints</a:t>
            </a:r>
          </a:p>
          <a:p>
            <a:endParaRPr lang="en-US" dirty="0" smtClean="0"/>
          </a:p>
          <a:p>
            <a:r>
              <a:rPr lang="en-US" dirty="0" smtClean="0"/>
              <a:t>Constraints through color-coding to determine “best fit”</a:t>
            </a:r>
          </a:p>
          <a:p>
            <a:pPr marL="285750" indent="-285750">
              <a:buFontTx/>
              <a:buChar char="-"/>
            </a:pPr>
            <a:r>
              <a:rPr lang="en-US" dirty="0" smtClean="0"/>
              <a:t>green </a:t>
            </a:r>
            <a:r>
              <a:rPr lang="en-US" dirty="0"/>
              <a:t>for activities with no </a:t>
            </a:r>
            <a:r>
              <a:rPr lang="en-US" dirty="0" smtClean="0"/>
              <a:t>conflicts </a:t>
            </a:r>
          </a:p>
          <a:p>
            <a:pPr marL="285750" indent="-285750">
              <a:buFontTx/>
              <a:buChar char="-"/>
            </a:pPr>
            <a:r>
              <a:rPr lang="en-US" dirty="0" smtClean="0"/>
              <a:t>yellow </a:t>
            </a:r>
            <a:r>
              <a:rPr lang="en-US" dirty="0"/>
              <a:t>for activities with a non-critical </a:t>
            </a:r>
            <a:r>
              <a:rPr lang="en-US" dirty="0" smtClean="0"/>
              <a:t>conflict</a:t>
            </a:r>
          </a:p>
          <a:p>
            <a:pPr marL="285750" indent="-285750">
              <a:buFontTx/>
              <a:buChar char="-"/>
            </a:pPr>
            <a:r>
              <a:rPr lang="en-US" dirty="0" smtClean="0"/>
              <a:t>grey </a:t>
            </a:r>
            <a:r>
              <a:rPr lang="en-US" dirty="0"/>
              <a:t>for activities with critical conflicts or unavailable time</a:t>
            </a:r>
          </a:p>
        </p:txBody>
      </p:sp>
    </p:spTree>
    <p:extLst>
      <p:ext uri="{BB962C8B-B14F-4D97-AF65-F5344CB8AC3E}">
        <p14:creationId xmlns:p14="http://schemas.microsoft.com/office/powerpoint/2010/main" val="31609681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EXPRESS 2.5 Procedure</a:t>
            </a:r>
            <a:endParaRPr lang="en-US" dirty="0"/>
          </a:p>
        </p:txBody>
      </p:sp>
      <p:pic>
        <p:nvPicPr>
          <p:cNvPr id="6" name="Picture 5"/>
          <p:cNvPicPr>
            <a:picLocks noChangeAspect="1"/>
          </p:cNvPicPr>
          <p:nvPr/>
        </p:nvPicPr>
        <p:blipFill>
          <a:blip r:embed="rId2"/>
          <a:stretch>
            <a:fillRect/>
          </a:stretch>
        </p:blipFill>
        <p:spPr>
          <a:xfrm>
            <a:off x="443029" y="1978430"/>
            <a:ext cx="7697208" cy="3823854"/>
          </a:xfrm>
          <a:prstGeom prst="rect">
            <a:avLst/>
          </a:prstGeom>
        </p:spPr>
      </p:pic>
      <p:sp>
        <p:nvSpPr>
          <p:cNvPr id="8" name="Rectangle 7"/>
          <p:cNvSpPr/>
          <p:nvPr/>
        </p:nvSpPr>
        <p:spPr>
          <a:xfrm>
            <a:off x="8370916" y="2597694"/>
            <a:ext cx="3616038" cy="2308324"/>
          </a:xfrm>
          <a:prstGeom prst="rect">
            <a:avLst/>
          </a:prstGeom>
        </p:spPr>
        <p:txBody>
          <a:bodyPr wrap="square">
            <a:spAutoFit/>
          </a:bodyPr>
          <a:lstStyle/>
          <a:p>
            <a:pPr marL="285750" indent="-285750">
              <a:buFont typeface="Arial" panose="020B0604020202020204" pitchFamily="34" charset="0"/>
              <a:buChar char="•"/>
            </a:pPr>
            <a:r>
              <a:rPr lang="en-US" dirty="0" smtClean="0"/>
              <a:t>Status for overall procedure progress and high-level steps</a:t>
            </a:r>
          </a:p>
          <a:p>
            <a:pPr marL="285750" indent="-285750">
              <a:buFont typeface="Arial" panose="020B0604020202020204" pitchFamily="34" charset="0"/>
              <a:buChar char="•"/>
            </a:pPr>
            <a:r>
              <a:rPr lang="en-US" dirty="0" smtClean="0"/>
              <a:t>Feedback regarding autonomous procedure recovery for crew situational awareness</a:t>
            </a:r>
          </a:p>
          <a:p>
            <a:pPr marL="285750" indent="-285750">
              <a:buFont typeface="Arial" panose="020B0604020202020204" pitchFamily="34" charset="0"/>
              <a:buChar char="•"/>
            </a:pPr>
            <a:r>
              <a:rPr lang="en-US" dirty="0" smtClean="0"/>
              <a:t>Used more common terminology rather than unique technical terms related to EXPRESS</a:t>
            </a:r>
            <a:endParaRPr lang="en-US" dirty="0"/>
          </a:p>
        </p:txBody>
      </p:sp>
    </p:spTree>
    <p:extLst>
      <p:ext uri="{BB962C8B-B14F-4D97-AF65-F5344CB8AC3E}">
        <p14:creationId xmlns:p14="http://schemas.microsoft.com/office/powerpoint/2010/main" val="8395872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EXPRESS 2.5 Procedure</a:t>
            </a:r>
            <a:endParaRPr lang="en-US" dirty="0"/>
          </a:p>
        </p:txBody>
      </p:sp>
      <p:pic>
        <p:nvPicPr>
          <p:cNvPr id="4" name="Content Placeholder 3"/>
          <p:cNvPicPr>
            <a:picLocks noGrp="1" noChangeAspect="1"/>
          </p:cNvPicPr>
          <p:nvPr>
            <p:ph idx="1"/>
          </p:nvPr>
        </p:nvPicPr>
        <p:blipFill rotWithShape="1">
          <a:blip r:embed="rId2"/>
          <a:srcRect b="2534"/>
          <a:stretch/>
        </p:blipFill>
        <p:spPr>
          <a:xfrm>
            <a:off x="588313" y="1943507"/>
            <a:ext cx="10515600" cy="3060678"/>
          </a:xfrm>
          <a:prstGeom prst="rect">
            <a:avLst/>
          </a:prstGeom>
        </p:spPr>
      </p:pic>
      <p:sp>
        <p:nvSpPr>
          <p:cNvPr id="5" name="Rectangle 4"/>
          <p:cNvSpPr/>
          <p:nvPr/>
        </p:nvSpPr>
        <p:spPr>
          <a:xfrm>
            <a:off x="859400" y="5283304"/>
            <a:ext cx="5524467" cy="369332"/>
          </a:xfrm>
          <a:prstGeom prst="rect">
            <a:avLst/>
          </a:prstGeom>
        </p:spPr>
        <p:txBody>
          <a:bodyPr wrap="square">
            <a:spAutoFit/>
          </a:bodyPr>
          <a:lstStyle/>
          <a:p>
            <a:pPr algn="ctr"/>
            <a:r>
              <a:rPr lang="en-US" dirty="0" smtClean="0"/>
              <a:t>UI provides prompts with recommend actions for crew</a:t>
            </a:r>
            <a:endParaRPr lang="en-US" dirty="0"/>
          </a:p>
        </p:txBody>
      </p:sp>
      <p:sp>
        <p:nvSpPr>
          <p:cNvPr id="6" name="Rectangle 5"/>
          <p:cNvSpPr/>
          <p:nvPr/>
        </p:nvSpPr>
        <p:spPr>
          <a:xfrm>
            <a:off x="7128932" y="5209952"/>
            <a:ext cx="4106335" cy="646331"/>
          </a:xfrm>
          <a:prstGeom prst="rect">
            <a:avLst/>
          </a:prstGeom>
        </p:spPr>
        <p:txBody>
          <a:bodyPr wrap="square">
            <a:spAutoFit/>
          </a:bodyPr>
          <a:lstStyle/>
          <a:p>
            <a:pPr algn="ctr"/>
            <a:r>
              <a:rPr lang="en-US" dirty="0" smtClean="0"/>
              <a:t>If crew action is required, prompt appears guiding crew to complete the action</a:t>
            </a:r>
            <a:endParaRPr lang="en-US" dirty="0"/>
          </a:p>
        </p:txBody>
      </p:sp>
    </p:spTree>
    <p:extLst>
      <p:ext uri="{BB962C8B-B14F-4D97-AF65-F5344CB8AC3E}">
        <p14:creationId xmlns:p14="http://schemas.microsoft.com/office/powerpoint/2010/main" val="10075376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EXPRESS 2.5 Procedure</a:t>
            </a:r>
            <a:endParaRPr lang="en-US" dirty="0"/>
          </a:p>
        </p:txBody>
      </p:sp>
      <p:sp>
        <p:nvSpPr>
          <p:cNvPr id="5" name="Rectangle 4"/>
          <p:cNvSpPr/>
          <p:nvPr/>
        </p:nvSpPr>
        <p:spPr>
          <a:xfrm>
            <a:off x="740867" y="5811587"/>
            <a:ext cx="5471183" cy="646331"/>
          </a:xfrm>
          <a:prstGeom prst="rect">
            <a:avLst/>
          </a:prstGeom>
        </p:spPr>
        <p:txBody>
          <a:bodyPr wrap="square">
            <a:spAutoFit/>
          </a:bodyPr>
          <a:lstStyle/>
          <a:p>
            <a:pPr algn="ctr"/>
            <a:r>
              <a:rPr lang="en-US" dirty="0" smtClean="0"/>
              <a:t>Details</a:t>
            </a:r>
          </a:p>
          <a:p>
            <a:pPr algn="ctr"/>
            <a:endParaRPr lang="en-US" dirty="0" smtClean="0"/>
          </a:p>
        </p:txBody>
      </p:sp>
      <p:sp>
        <p:nvSpPr>
          <p:cNvPr id="6" name="Rectangle 5"/>
          <p:cNvSpPr/>
          <p:nvPr/>
        </p:nvSpPr>
        <p:spPr>
          <a:xfrm>
            <a:off x="6989232" y="5811587"/>
            <a:ext cx="4106335" cy="369332"/>
          </a:xfrm>
          <a:prstGeom prst="rect">
            <a:avLst/>
          </a:prstGeom>
        </p:spPr>
        <p:txBody>
          <a:bodyPr wrap="square">
            <a:spAutoFit/>
          </a:bodyPr>
          <a:lstStyle/>
          <a:p>
            <a:pPr algn="ctr"/>
            <a:r>
              <a:rPr lang="en-US" dirty="0" smtClean="0"/>
              <a:t>Telemetry Log</a:t>
            </a:r>
            <a:endParaRPr lang="en-US" dirty="0"/>
          </a:p>
        </p:txBody>
      </p:sp>
      <p:pic>
        <p:nvPicPr>
          <p:cNvPr id="9" name="Content Placeholder 8"/>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740867" y="1587818"/>
            <a:ext cx="5417899" cy="4061590"/>
          </a:xfrm>
          <a:prstGeom prst="rect">
            <a:avLst/>
          </a:prstGeom>
        </p:spPr>
      </p:pic>
      <p:pic>
        <p:nvPicPr>
          <p:cNvPr id="10" name="Content Placehold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65334" y="1585410"/>
            <a:ext cx="5418666" cy="4063998"/>
          </a:xfrm>
          <a:prstGeom prst="rect">
            <a:avLst/>
          </a:prstGeom>
        </p:spPr>
      </p:pic>
    </p:spTree>
    <p:extLst>
      <p:ext uri="{BB962C8B-B14F-4D97-AF65-F5344CB8AC3E}">
        <p14:creationId xmlns:p14="http://schemas.microsoft.com/office/powerpoint/2010/main" val="21676477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EXPRESS 2.5 Procedure</a:t>
            </a:r>
            <a:endParaRPr lang="en-US" dirty="0"/>
          </a:p>
        </p:txBody>
      </p:sp>
      <p:pic>
        <p:nvPicPr>
          <p:cNvPr id="4" name="Content Placeholder 3"/>
          <p:cNvPicPr>
            <a:picLocks noGrp="1" noChangeAspect="1"/>
          </p:cNvPicPr>
          <p:nvPr>
            <p:ph idx="1"/>
          </p:nvPr>
        </p:nvPicPr>
        <p:blipFill>
          <a:blip r:embed="rId2"/>
          <a:stretch>
            <a:fillRect/>
          </a:stretch>
        </p:blipFill>
        <p:spPr>
          <a:xfrm>
            <a:off x="996805" y="1698645"/>
            <a:ext cx="4807134" cy="3609955"/>
          </a:xfrm>
          <a:prstGeom prst="rect">
            <a:avLst/>
          </a:prstGeom>
        </p:spPr>
      </p:pic>
      <p:sp>
        <p:nvSpPr>
          <p:cNvPr id="5" name="Rectangle 4"/>
          <p:cNvSpPr/>
          <p:nvPr/>
        </p:nvSpPr>
        <p:spPr>
          <a:xfrm>
            <a:off x="678339" y="5415188"/>
            <a:ext cx="5444066" cy="338554"/>
          </a:xfrm>
          <a:prstGeom prst="rect">
            <a:avLst/>
          </a:prstGeom>
        </p:spPr>
        <p:txBody>
          <a:bodyPr wrap="square">
            <a:spAutoFit/>
          </a:bodyPr>
          <a:lstStyle/>
          <a:p>
            <a:pPr algn="ctr"/>
            <a:r>
              <a:rPr lang="en-US" sz="1600" dirty="0" smtClean="0"/>
              <a:t>History</a:t>
            </a:r>
            <a:endParaRPr lang="en-US" sz="1600" dirty="0"/>
          </a:p>
        </p:txBody>
      </p:sp>
      <p:pic>
        <p:nvPicPr>
          <p:cNvPr id="6" name="Picture 5"/>
          <p:cNvPicPr>
            <a:picLocks noChangeAspect="1"/>
          </p:cNvPicPr>
          <p:nvPr/>
        </p:nvPicPr>
        <p:blipFill>
          <a:blip r:embed="rId3"/>
          <a:stretch>
            <a:fillRect/>
          </a:stretch>
        </p:blipFill>
        <p:spPr>
          <a:xfrm>
            <a:off x="6671395" y="2082799"/>
            <a:ext cx="4827761" cy="2929467"/>
          </a:xfrm>
          <a:prstGeom prst="rect">
            <a:avLst/>
          </a:prstGeom>
        </p:spPr>
      </p:pic>
      <p:sp>
        <p:nvSpPr>
          <p:cNvPr id="7" name="Rectangle 6"/>
          <p:cNvSpPr/>
          <p:nvPr/>
        </p:nvSpPr>
        <p:spPr>
          <a:xfrm>
            <a:off x="7611533" y="5139323"/>
            <a:ext cx="3116739" cy="338554"/>
          </a:xfrm>
          <a:prstGeom prst="rect">
            <a:avLst/>
          </a:prstGeom>
        </p:spPr>
        <p:txBody>
          <a:bodyPr wrap="square">
            <a:spAutoFit/>
          </a:bodyPr>
          <a:lstStyle/>
          <a:p>
            <a:pPr algn="ctr"/>
            <a:r>
              <a:rPr lang="en-US" sz="1600" dirty="0" smtClean="0"/>
              <a:t>Procedure List</a:t>
            </a:r>
            <a:endParaRPr lang="en-US" sz="1600" dirty="0"/>
          </a:p>
        </p:txBody>
      </p:sp>
    </p:spTree>
    <p:extLst>
      <p:ext uri="{BB962C8B-B14F-4D97-AF65-F5344CB8AC3E}">
        <p14:creationId xmlns:p14="http://schemas.microsoft.com/office/powerpoint/2010/main" val="16374442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SME &amp; Ground Crew Evaluations</a:t>
            </a:r>
            <a:endParaRPr lang="en-US" dirty="0"/>
          </a:p>
        </p:txBody>
      </p:sp>
      <p:sp>
        <p:nvSpPr>
          <p:cNvPr id="3" name="Content Placeholder 2"/>
          <p:cNvSpPr>
            <a:spLocks noGrp="1"/>
          </p:cNvSpPr>
          <p:nvPr>
            <p:ph idx="1"/>
          </p:nvPr>
        </p:nvSpPr>
        <p:spPr/>
        <p:txBody>
          <a:bodyPr>
            <a:normAutofit fontScale="92500" lnSpcReduction="10000"/>
          </a:bodyPr>
          <a:lstStyle/>
          <a:p>
            <a:pPr marL="0" indent="0">
              <a:buNone/>
            </a:pPr>
            <a:r>
              <a:rPr lang="en-US" dirty="0" smtClean="0"/>
              <a:t>Overall:</a:t>
            </a:r>
          </a:p>
          <a:p>
            <a:r>
              <a:rPr lang="en-US" dirty="0" smtClean="0"/>
              <a:t>Dynamic feedback when in-work or active</a:t>
            </a:r>
          </a:p>
          <a:p>
            <a:r>
              <a:rPr lang="en-US" dirty="0" smtClean="0"/>
              <a:t>Visible green checkmarks to validate success</a:t>
            </a:r>
          </a:p>
          <a:p>
            <a:r>
              <a:rPr lang="en-US" dirty="0" smtClean="0"/>
              <a:t>Simple login with no passwords</a:t>
            </a:r>
          </a:p>
          <a:p>
            <a:r>
              <a:rPr lang="en-US" dirty="0" smtClean="0"/>
              <a:t>Extensive “Help” section</a:t>
            </a:r>
          </a:p>
          <a:p>
            <a:pPr marL="0" indent="0">
              <a:buNone/>
            </a:pPr>
            <a:endParaRPr lang="en-US" dirty="0"/>
          </a:p>
          <a:p>
            <a:pPr marL="0" indent="0">
              <a:buNone/>
            </a:pPr>
            <a:r>
              <a:rPr lang="en-US" dirty="0" smtClean="0"/>
              <a:t>Areas for Improvement:</a:t>
            </a:r>
          </a:p>
          <a:p>
            <a:r>
              <a:rPr lang="en-US" dirty="0" smtClean="0"/>
              <a:t>Overall color scheme</a:t>
            </a:r>
          </a:p>
          <a:p>
            <a:r>
              <a:rPr lang="en-US" dirty="0" smtClean="0"/>
              <a:t>Relocation of certain buttons/features to increase visual saliency and situational awareness</a:t>
            </a:r>
          </a:p>
        </p:txBody>
      </p:sp>
    </p:spTree>
    <p:extLst>
      <p:ext uri="{BB962C8B-B14F-4D97-AF65-F5344CB8AC3E}">
        <p14:creationId xmlns:p14="http://schemas.microsoft.com/office/powerpoint/2010/main" val="3965195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EXPRESS 2.5 Updates</a:t>
            </a:r>
            <a:endParaRPr lang="en-US" dirty="0"/>
          </a:p>
        </p:txBody>
      </p:sp>
      <p:pic>
        <p:nvPicPr>
          <p:cNvPr id="7" name="Content Placeholder 3"/>
          <p:cNvPicPr>
            <a:picLocks noGrp="1" noChangeAspect="1"/>
          </p:cNvPicPr>
          <p:nvPr>
            <p:ph idx="1"/>
          </p:nvPr>
        </p:nvPicPr>
        <p:blipFill>
          <a:blip r:embed="rId2"/>
          <a:stretch>
            <a:fillRect/>
          </a:stretch>
        </p:blipFill>
        <p:spPr>
          <a:xfrm>
            <a:off x="74815" y="1421130"/>
            <a:ext cx="4854634" cy="2938904"/>
          </a:xfrm>
          <a:prstGeom prst="rect">
            <a:avLst/>
          </a:prstGeom>
        </p:spPr>
      </p:pic>
      <p:sp>
        <p:nvSpPr>
          <p:cNvPr id="6" name="TextBox 5"/>
          <p:cNvSpPr txBox="1"/>
          <p:nvPr/>
        </p:nvSpPr>
        <p:spPr>
          <a:xfrm>
            <a:off x="147162" y="4907055"/>
            <a:ext cx="4397431" cy="923330"/>
          </a:xfrm>
          <a:prstGeom prst="rect">
            <a:avLst/>
          </a:prstGeom>
          <a:noFill/>
        </p:spPr>
        <p:txBody>
          <a:bodyPr wrap="square" rtlCol="0">
            <a:spAutoFit/>
          </a:bodyPr>
          <a:lstStyle/>
          <a:p>
            <a:pPr marL="285750" indent="-285750">
              <a:buFont typeface="Arial" panose="020B0604020202020204" pitchFamily="34" charset="0"/>
              <a:buChar char="•"/>
            </a:pPr>
            <a:r>
              <a:rPr lang="en-US" dirty="0" smtClean="0"/>
              <a:t>Overall color scheme change</a:t>
            </a:r>
          </a:p>
          <a:p>
            <a:pPr marL="285750" indent="-285750">
              <a:buFont typeface="Arial" panose="020B0604020202020204" pitchFamily="34" charset="0"/>
              <a:buChar char="•"/>
            </a:pPr>
            <a:r>
              <a:rPr lang="en-US" dirty="0" smtClean="0"/>
              <a:t>Relocation of “Modify Timeline” button</a:t>
            </a:r>
          </a:p>
          <a:p>
            <a:pPr marL="285750" indent="-285750">
              <a:buFont typeface="Arial" panose="020B0604020202020204" pitchFamily="34" charset="0"/>
              <a:buChar char="•"/>
            </a:pPr>
            <a:r>
              <a:rPr lang="en-US" dirty="0" smtClean="0"/>
              <a:t>Added elapsed time to progress of activity</a:t>
            </a:r>
            <a:endParaRPr lang="en-US" dirty="0"/>
          </a:p>
        </p:txBody>
      </p:sp>
      <p:pic>
        <p:nvPicPr>
          <p:cNvPr id="3074" name="Content Placeholder 4"/>
          <p:cNvPicPr>
            <a:picLocks noChangeAspect="1" noChangeArrowheads="1"/>
          </p:cNvPicPr>
          <p:nvPr/>
        </p:nvPicPr>
        <p:blipFill>
          <a:blip r:embed="rId3">
            <a:extLst>
              <a:ext uri="{28A0092B-C50C-407E-A947-70E740481C1C}">
                <a14:useLocalDpi xmlns:a14="http://schemas.microsoft.com/office/drawing/2010/main" val="0"/>
              </a:ext>
            </a:extLst>
          </a:blip>
          <a:srcRect t="444" b="29800"/>
          <a:stretch>
            <a:fillRect/>
          </a:stretch>
        </p:blipFill>
        <p:spPr bwMode="auto">
          <a:xfrm>
            <a:off x="4616939" y="2830491"/>
            <a:ext cx="7425841" cy="371852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249461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EXPRESS 2.5 Updates</a:t>
            </a:r>
            <a:endParaRPr lang="en-US" dirty="0"/>
          </a:p>
        </p:txBody>
      </p:sp>
      <p:pic>
        <p:nvPicPr>
          <p:cNvPr id="3" name="Picture 2"/>
          <p:cNvPicPr>
            <a:picLocks noChangeAspect="1"/>
          </p:cNvPicPr>
          <p:nvPr/>
        </p:nvPicPr>
        <p:blipFill>
          <a:blip r:embed="rId2"/>
          <a:stretch>
            <a:fillRect/>
          </a:stretch>
        </p:blipFill>
        <p:spPr>
          <a:xfrm>
            <a:off x="248035" y="1434379"/>
            <a:ext cx="5241392" cy="2655484"/>
          </a:xfrm>
          <a:prstGeom prst="rect">
            <a:avLst/>
          </a:prstGeom>
        </p:spPr>
      </p:pic>
      <p:pic>
        <p:nvPicPr>
          <p:cNvPr id="4" name="Content Placeholder 3"/>
          <p:cNvPicPr>
            <a:picLocks noGrp="1" noChangeAspect="1"/>
          </p:cNvPicPr>
          <p:nvPr>
            <p:ph idx="1"/>
          </p:nvPr>
        </p:nvPicPr>
        <p:blipFill rotWithShape="1">
          <a:blip r:embed="rId3"/>
          <a:srcRect t="1949" b="1210"/>
          <a:stretch/>
        </p:blipFill>
        <p:spPr>
          <a:xfrm>
            <a:off x="4472247" y="3752505"/>
            <a:ext cx="7562466" cy="2839661"/>
          </a:xfrm>
          <a:prstGeom prst="rect">
            <a:avLst/>
          </a:prstGeom>
          <a:ln>
            <a:noFill/>
          </a:ln>
          <a:effectLst>
            <a:outerShdw blurRad="292100" dist="139700" dir="2700000" algn="tl" rotWithShape="0">
              <a:srgbClr val="333333">
                <a:alpha val="65000"/>
              </a:srgbClr>
            </a:outerShdw>
          </a:effectLst>
        </p:spPr>
      </p:pic>
      <p:sp>
        <p:nvSpPr>
          <p:cNvPr id="6" name="TextBox 5"/>
          <p:cNvSpPr txBox="1"/>
          <p:nvPr/>
        </p:nvSpPr>
        <p:spPr>
          <a:xfrm>
            <a:off x="248034" y="4432833"/>
            <a:ext cx="4116147" cy="1754326"/>
          </a:xfrm>
          <a:prstGeom prst="rect">
            <a:avLst/>
          </a:prstGeom>
          <a:noFill/>
        </p:spPr>
        <p:txBody>
          <a:bodyPr wrap="square" rtlCol="0">
            <a:spAutoFit/>
          </a:bodyPr>
          <a:lstStyle/>
          <a:p>
            <a:pPr marL="285750" indent="-285750">
              <a:buFont typeface="Arial" panose="020B0604020202020204" pitchFamily="34" charset="0"/>
              <a:buChar char="•"/>
            </a:pPr>
            <a:r>
              <a:rPr lang="en-US" dirty="0" smtClean="0"/>
              <a:t>Changed activity scheduling to allow for both dragging and tapping to move activity on timeline to accommodate use on both iPad and laptop</a:t>
            </a:r>
          </a:p>
          <a:p>
            <a:pPr marL="285750" indent="-285750">
              <a:buFont typeface="Arial" panose="020B0604020202020204" pitchFamily="34" charset="0"/>
              <a:buChar char="•"/>
            </a:pPr>
            <a:r>
              <a:rPr lang="en-US" dirty="0" smtClean="0"/>
              <a:t>Added new scheduling panel on left side of pop-up</a:t>
            </a:r>
            <a:endParaRPr lang="en-US" dirty="0"/>
          </a:p>
        </p:txBody>
      </p:sp>
    </p:spTree>
    <p:extLst>
      <p:ext uri="{BB962C8B-B14F-4D97-AF65-F5344CB8AC3E}">
        <p14:creationId xmlns:p14="http://schemas.microsoft.com/office/powerpoint/2010/main" val="25589485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EXPRESS 2.5 Updates</a:t>
            </a:r>
          </a:p>
        </p:txBody>
      </p:sp>
      <p:pic>
        <p:nvPicPr>
          <p:cNvPr id="8" name="Picture 7"/>
          <p:cNvPicPr>
            <a:picLocks noChangeAspect="1"/>
          </p:cNvPicPr>
          <p:nvPr/>
        </p:nvPicPr>
        <p:blipFill>
          <a:blip r:embed="rId2"/>
          <a:stretch>
            <a:fillRect/>
          </a:stretch>
        </p:blipFill>
        <p:spPr>
          <a:xfrm>
            <a:off x="708480" y="1400387"/>
            <a:ext cx="7403594" cy="2499606"/>
          </a:xfrm>
          <a:prstGeom prst="rect">
            <a:avLst/>
          </a:prstGeom>
        </p:spPr>
      </p:pic>
      <p:pic>
        <p:nvPicPr>
          <p:cNvPr id="10" name="Picture 9"/>
          <p:cNvPicPr>
            <a:picLocks noChangeAspect="1"/>
          </p:cNvPicPr>
          <p:nvPr/>
        </p:nvPicPr>
        <p:blipFill>
          <a:blip r:embed="rId3"/>
          <a:stretch>
            <a:fillRect/>
          </a:stretch>
        </p:blipFill>
        <p:spPr>
          <a:xfrm>
            <a:off x="5879335" y="3755285"/>
            <a:ext cx="5919729" cy="2938527"/>
          </a:xfrm>
          <a:prstGeom prst="rect">
            <a:avLst/>
          </a:prstGeom>
        </p:spPr>
      </p:pic>
      <p:sp>
        <p:nvSpPr>
          <p:cNvPr id="11" name="TextBox 10"/>
          <p:cNvSpPr txBox="1"/>
          <p:nvPr/>
        </p:nvSpPr>
        <p:spPr>
          <a:xfrm>
            <a:off x="1226502" y="3899993"/>
            <a:ext cx="3553316" cy="369332"/>
          </a:xfrm>
          <a:prstGeom prst="rect">
            <a:avLst/>
          </a:prstGeom>
          <a:noFill/>
        </p:spPr>
        <p:txBody>
          <a:bodyPr wrap="square" rtlCol="0">
            <a:spAutoFit/>
          </a:bodyPr>
          <a:lstStyle/>
          <a:p>
            <a:r>
              <a:rPr lang="en-US" dirty="0" smtClean="0"/>
              <a:t>Incorporated dynamic page titles</a:t>
            </a:r>
            <a:endParaRPr lang="en-US" dirty="0"/>
          </a:p>
        </p:txBody>
      </p:sp>
      <p:sp>
        <p:nvSpPr>
          <p:cNvPr id="12" name="TextBox 11"/>
          <p:cNvSpPr txBox="1"/>
          <p:nvPr/>
        </p:nvSpPr>
        <p:spPr>
          <a:xfrm>
            <a:off x="2762062" y="5363540"/>
            <a:ext cx="3117273" cy="1200329"/>
          </a:xfrm>
          <a:prstGeom prst="rect">
            <a:avLst/>
          </a:prstGeom>
          <a:noFill/>
        </p:spPr>
        <p:txBody>
          <a:bodyPr wrap="square" rtlCol="0">
            <a:spAutoFit/>
          </a:bodyPr>
          <a:lstStyle/>
          <a:p>
            <a:r>
              <a:rPr lang="en-US" dirty="0" smtClean="0"/>
              <a:t>Feedback was provided to ensure task information remains visible until task is completed, particularly with any pop-ups</a:t>
            </a:r>
            <a:endParaRPr lang="en-US" dirty="0"/>
          </a:p>
        </p:txBody>
      </p:sp>
    </p:spTree>
    <p:extLst>
      <p:ext uri="{BB962C8B-B14F-4D97-AF65-F5344CB8AC3E}">
        <p14:creationId xmlns:p14="http://schemas.microsoft.com/office/powerpoint/2010/main" val="9188669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EXPRESS 2.5 Forward Work</a:t>
            </a:r>
            <a:endParaRPr lang="en-US" dirty="0"/>
          </a:p>
        </p:txBody>
      </p:sp>
      <p:sp>
        <p:nvSpPr>
          <p:cNvPr id="3" name="Content Placeholder 2"/>
          <p:cNvSpPr>
            <a:spLocks noGrp="1"/>
          </p:cNvSpPr>
          <p:nvPr>
            <p:ph idx="1"/>
          </p:nvPr>
        </p:nvSpPr>
        <p:spPr>
          <a:xfrm>
            <a:off x="809143" y="1737009"/>
            <a:ext cx="9307446" cy="4351338"/>
          </a:xfrm>
        </p:spPr>
        <p:txBody>
          <a:bodyPr/>
          <a:lstStyle/>
          <a:p>
            <a:r>
              <a:rPr lang="en-US" dirty="0" smtClean="0"/>
              <a:t>On-orbit execution planned for late 2021</a:t>
            </a:r>
          </a:p>
          <a:p>
            <a:r>
              <a:rPr lang="en-US" dirty="0" smtClean="0"/>
              <a:t>Expected crew feedback via on-orbit surveys and post-mission crew debriefs</a:t>
            </a:r>
            <a:endParaRPr lang="en-US" dirty="0"/>
          </a:p>
        </p:txBody>
      </p:sp>
    </p:spTree>
    <p:extLst>
      <p:ext uri="{BB962C8B-B14F-4D97-AF65-F5344CB8AC3E}">
        <p14:creationId xmlns:p14="http://schemas.microsoft.com/office/powerpoint/2010/main" val="25485320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UI Development Takeaways</a:t>
            </a:r>
            <a:endParaRPr lang="en-US" dirty="0"/>
          </a:p>
        </p:txBody>
      </p:sp>
      <p:sp>
        <p:nvSpPr>
          <p:cNvPr id="3" name="Content Placeholder 2"/>
          <p:cNvSpPr>
            <a:spLocks noGrp="1"/>
          </p:cNvSpPr>
          <p:nvPr>
            <p:ph idx="1"/>
          </p:nvPr>
        </p:nvSpPr>
        <p:spPr>
          <a:xfrm>
            <a:off x="659514" y="1620631"/>
            <a:ext cx="10515600" cy="4351338"/>
          </a:xfrm>
        </p:spPr>
        <p:txBody>
          <a:bodyPr/>
          <a:lstStyle/>
          <a:p>
            <a:r>
              <a:rPr lang="en-US" dirty="0" smtClean="0"/>
              <a:t>Crew won’t </a:t>
            </a:r>
            <a:r>
              <a:rPr lang="en-US" dirty="0"/>
              <a:t>be able to be closely familiar with details of every system </a:t>
            </a:r>
            <a:r>
              <a:rPr lang="en-US" dirty="0" smtClean="0"/>
              <a:t>on-board, need to use common terminology as much as possible</a:t>
            </a:r>
          </a:p>
          <a:p>
            <a:r>
              <a:rPr lang="en-US" dirty="0"/>
              <a:t>T</a:t>
            </a:r>
            <a:r>
              <a:rPr lang="en-US" dirty="0" smtClean="0"/>
              <a:t>oo much detail will require interpretation that could become a task on it’s own potentially increasing crew workload</a:t>
            </a:r>
          </a:p>
          <a:p>
            <a:r>
              <a:rPr lang="en-US" dirty="0" smtClean="0"/>
              <a:t>Status information should be concise and consistent across the interface</a:t>
            </a:r>
          </a:p>
          <a:p>
            <a:r>
              <a:rPr lang="en-US" dirty="0" smtClean="0"/>
              <a:t>Utilize interface features similar to common commercially available tools where possible</a:t>
            </a:r>
            <a:endParaRPr lang="en-US" dirty="0"/>
          </a:p>
          <a:p>
            <a:endParaRPr lang="en-US" dirty="0"/>
          </a:p>
        </p:txBody>
      </p:sp>
    </p:spTree>
    <p:extLst>
      <p:ext uri="{BB962C8B-B14F-4D97-AF65-F5344CB8AC3E}">
        <p14:creationId xmlns:p14="http://schemas.microsoft.com/office/powerpoint/2010/main" val="16387905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a:xfrm>
            <a:off x="523701" y="1587381"/>
            <a:ext cx="10900794" cy="5021238"/>
          </a:xfrm>
        </p:spPr>
        <p:txBody>
          <a:bodyPr>
            <a:noAutofit/>
          </a:bodyPr>
          <a:lstStyle/>
          <a:p>
            <a:r>
              <a:rPr lang="en-US" sz="2200" dirty="0" smtClean="0"/>
              <a:t>New </a:t>
            </a:r>
            <a:r>
              <a:rPr lang="en-US" sz="2200" dirty="0"/>
              <a:t>ways to manage the complex systems used for human spaceflight must be established for astronauts to successfully </a:t>
            </a:r>
            <a:r>
              <a:rPr lang="en-US" sz="2200" dirty="0" smtClean="0"/>
              <a:t>accomplish long-duration </a:t>
            </a:r>
            <a:r>
              <a:rPr lang="en-US" sz="2200" dirty="0"/>
              <a:t>mission goals. </a:t>
            </a:r>
            <a:endParaRPr lang="en-US" sz="2200" dirty="0" smtClean="0"/>
          </a:p>
          <a:p>
            <a:r>
              <a:rPr lang="en-US" sz="2200" dirty="0" smtClean="0"/>
              <a:t>Systems must </a:t>
            </a:r>
            <a:r>
              <a:rPr lang="en-US" sz="2200" dirty="0"/>
              <a:t>provide appropriate situational awareness </a:t>
            </a:r>
            <a:r>
              <a:rPr lang="en-US" sz="2200" dirty="0" smtClean="0"/>
              <a:t>so </a:t>
            </a:r>
            <a:r>
              <a:rPr lang="en-US" sz="2200" dirty="0"/>
              <a:t>that the crew can make </a:t>
            </a:r>
            <a:r>
              <a:rPr lang="en-US" sz="2200" dirty="0" smtClean="0"/>
              <a:t>decisions </a:t>
            </a:r>
            <a:r>
              <a:rPr lang="en-US" sz="2200" dirty="0"/>
              <a:t>regarding the system and their mission. </a:t>
            </a:r>
            <a:endParaRPr lang="en-US" sz="2200" dirty="0" smtClean="0"/>
          </a:p>
          <a:p>
            <a:r>
              <a:rPr lang="en-US" sz="2200" dirty="0" smtClean="0"/>
              <a:t>Incorporating </a:t>
            </a:r>
            <a:r>
              <a:rPr lang="en-US" sz="2200" dirty="0"/>
              <a:t>human factors design principles and evaluation techniques into the design process keeps the human-centered focus that’s needed. </a:t>
            </a:r>
            <a:r>
              <a:rPr lang="en-US" sz="2200" dirty="0" smtClean="0"/>
              <a:t>As </a:t>
            </a:r>
            <a:r>
              <a:rPr lang="en-US" sz="2200" dirty="0"/>
              <a:t>seen throughout all phases of the design, significant improvements were made to the preliminary concepts following the SME and ground crew evaluations. </a:t>
            </a:r>
            <a:endParaRPr lang="en-US" sz="2200" dirty="0" smtClean="0"/>
          </a:p>
          <a:p>
            <a:r>
              <a:rPr lang="en-US" sz="2200" dirty="0" smtClean="0"/>
              <a:t>The </a:t>
            </a:r>
            <a:r>
              <a:rPr lang="en-US" sz="2200" dirty="0"/>
              <a:t>most critical steps in designing UIs for autonomy is the focus on the information that needs to be provided to the crew. Many of our findings revealed how information should be presented so that crewmembers could have full awareness of system actions. Reducing crew workload will be critical for these future missions. </a:t>
            </a:r>
            <a:r>
              <a:rPr lang="en-US" sz="2200" dirty="0" smtClean="0"/>
              <a:t>The </a:t>
            </a:r>
            <a:r>
              <a:rPr lang="en-US" sz="2200" dirty="0"/>
              <a:t>design should enable the crew to quickly process the visual information and allow them to take </a:t>
            </a:r>
            <a:r>
              <a:rPr lang="en-US" sz="2200" dirty="0" smtClean="0"/>
              <a:t>action and make decisions. </a:t>
            </a:r>
            <a:endParaRPr lang="en-US" sz="2200" dirty="0"/>
          </a:p>
          <a:p>
            <a:endParaRPr lang="en-US" sz="2200" dirty="0"/>
          </a:p>
        </p:txBody>
      </p:sp>
    </p:spTree>
    <p:extLst>
      <p:ext uri="{BB962C8B-B14F-4D97-AF65-F5344CB8AC3E}">
        <p14:creationId xmlns:p14="http://schemas.microsoft.com/office/powerpoint/2010/main" val="1538876899"/>
      </p:ext>
    </p:extLst>
  </p:cSld>
  <p:clrMapOvr>
    <a:masterClrMapping/>
  </p:clrMapOvr>
</p:sld>
</file>

<file path=ppt/theme/theme1.xml><?xml version="1.0" encoding="utf-8"?>
<a:theme xmlns:a="http://schemas.openxmlformats.org/drawingml/2006/main" name="ASO">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ustom 2">
      <a:majorFont>
        <a:latin typeface="Tw Cen MT"/>
        <a:ea typeface=""/>
        <a:cs typeface=""/>
      </a:majorFont>
      <a:minorFont>
        <a:latin typeface="Tw Cen M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pt3897.pptm [Recovered]" id="{51FEF854-850D-4169-8BD4-239AA293CCA0}" vid="{C080D586-27BD-4923-A2E1-DD56CC45BD5D}"/>
    </a:ext>
  </a:extLst>
</a:theme>
</file>

<file path=docProps/app.xml><?xml version="1.0" encoding="utf-8"?>
<Properties xmlns="http://schemas.openxmlformats.org/officeDocument/2006/extended-properties" xmlns:vt="http://schemas.openxmlformats.org/officeDocument/2006/docPropsVTypes">
  <Template>ASO</Template>
  <TotalTime>5759</TotalTime>
  <Words>1305</Words>
  <Application>Microsoft Office PowerPoint</Application>
  <PresentationFormat>Widescreen</PresentationFormat>
  <Paragraphs>120</Paragraphs>
  <Slides>23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23</vt:i4>
      </vt:variant>
    </vt:vector>
  </HeadingPairs>
  <TitlesOfParts>
    <vt:vector size="26" baseType="lpstr">
      <vt:lpstr>Arial</vt:lpstr>
      <vt:lpstr>Tw Cen MT</vt:lpstr>
      <vt:lpstr>ASO</vt:lpstr>
      <vt:lpstr>Designing Autonomy into Interfaces for Long-Duration Missions</vt:lpstr>
      <vt:lpstr>Long-Duration Missions</vt:lpstr>
      <vt:lpstr>Design Focus</vt:lpstr>
      <vt:lpstr>Utilizing EXPRESS Racks</vt:lpstr>
      <vt:lpstr>AMO EXPRESS Timeline</vt:lpstr>
      <vt:lpstr>Goals for the User Interface</vt:lpstr>
      <vt:lpstr>EXPRESS 2.0 WebPD</vt:lpstr>
      <vt:lpstr>SME &amp; Ground Crew Evaluations</vt:lpstr>
      <vt:lpstr>On-Orbit Execution &amp; Crew Feedback</vt:lpstr>
      <vt:lpstr>EXPRESS 2.5</vt:lpstr>
      <vt:lpstr>EXPRESS 2.5</vt:lpstr>
      <vt:lpstr>EXPRESS 2.5 Scheduling </vt:lpstr>
      <vt:lpstr>EXPRESS 2.5 Procedure</vt:lpstr>
      <vt:lpstr>EXPRESS 2.5 Procedure</vt:lpstr>
      <vt:lpstr>EXPRESS 2.5 Procedure</vt:lpstr>
      <vt:lpstr>EXPRESS 2.5 Procedure</vt:lpstr>
      <vt:lpstr>SME &amp; Ground Crew Evaluations</vt:lpstr>
      <vt:lpstr>EXPRESS 2.5 Updates</vt:lpstr>
      <vt:lpstr>EXPRESS 2.5 Updates</vt:lpstr>
      <vt:lpstr>EXPRESS 2.5 Updates</vt:lpstr>
      <vt:lpstr>EXPRESS 2.5 Forward Work</vt:lpstr>
      <vt:lpstr>UI Development Takeaways</vt:lpstr>
      <vt:lpstr>Summary</vt:lpstr>
    </vt:vector>
  </TitlesOfParts>
  <Company>HPES ACES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Interface Design for Autonomy for Long-Duration Missions</dc:title>
  <dc:creator>Allen, Brooke Cannon (MSFC-EV74)</dc:creator>
  <cp:lastModifiedBy>Allen, Brooke Cannon (MSFC-EV74)</cp:lastModifiedBy>
  <cp:revision>107</cp:revision>
  <dcterms:created xsi:type="dcterms:W3CDTF">2021-04-01T20:41:11Z</dcterms:created>
  <dcterms:modified xsi:type="dcterms:W3CDTF">2021-04-06T12:54:14Z</dcterms:modified>
</cp:coreProperties>
</file>