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minder Ghuman" initials="P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 autoAdjust="0"/>
    <p:restoredTop sz="94619"/>
  </p:normalViewPr>
  <p:slideViewPr>
    <p:cSldViewPr snapToGrid="0">
      <p:cViewPr varScale="1">
        <p:scale>
          <a:sx n="120" d="100"/>
          <a:sy n="120" d="100"/>
        </p:scale>
        <p:origin x="8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1" tIns="45455" rIns="90911" bIns="45455" numCol="1" anchor="t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1" tIns="45455" rIns="90911" bIns="45455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1" tIns="45455" rIns="90911" bIns="45455" numCol="1" anchor="b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1" tIns="45455" rIns="90911" bIns="45455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/>
            </a:lvl1pPr>
          </a:lstStyle>
          <a:p>
            <a:pPr>
              <a:defRPr/>
            </a:pPr>
            <a:fld id="{F95DAB51-88F6-456F-8508-78834B392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927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01ED0B-3BBE-4164-A253-76B9D7B2E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53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D6B9B7-7883-4E2E-BACC-FC7611E54B7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46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71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381000" y="901700"/>
            <a:ext cx="8301038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523875" y="949325"/>
            <a:ext cx="8301038" cy="0"/>
          </a:xfrm>
          <a:prstGeom prst="line">
            <a:avLst/>
          </a:prstGeom>
          <a:noFill/>
          <a:ln w="222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323850" y="6561138"/>
            <a:ext cx="6686550" cy="1587"/>
          </a:xfrm>
          <a:prstGeom prst="line">
            <a:avLst/>
          </a:prstGeom>
          <a:noFill/>
          <a:ln w="2222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320675" y="6521450"/>
            <a:ext cx="7000875" cy="0"/>
          </a:xfrm>
          <a:prstGeom prst="line">
            <a:avLst/>
          </a:prstGeom>
          <a:noFill/>
          <a:ln w="2222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pic>
        <p:nvPicPr>
          <p:cNvPr id="11" name="Picture 11" descr="NASA-logo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200" y="141288"/>
            <a:ext cx="762000" cy="628650"/>
          </a:xfrm>
          <a:prstGeom prst="rect">
            <a:avLst/>
          </a:prstGeom>
          <a:noFill/>
        </p:spPr>
      </p:pic>
      <p:pic>
        <p:nvPicPr>
          <p:cNvPr id="12" name="Picture 12" descr="esto-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6021388"/>
            <a:ext cx="1905000" cy="1165225"/>
          </a:xfrm>
          <a:prstGeom prst="rect">
            <a:avLst/>
          </a:prstGeom>
          <a:noFill/>
        </p:spPr>
      </p:pic>
      <p:sp>
        <p:nvSpPr>
          <p:cNvPr id="13" name="Line 20"/>
          <p:cNvSpPr>
            <a:spLocks noChangeShapeType="1"/>
          </p:cNvSpPr>
          <p:nvPr userDrawn="1"/>
        </p:nvSpPr>
        <p:spPr bwMode="auto">
          <a:xfrm>
            <a:off x="4495800" y="1143000"/>
            <a:ext cx="0" cy="519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" name="Line 21"/>
          <p:cNvSpPr>
            <a:spLocks noChangeShapeType="1"/>
          </p:cNvSpPr>
          <p:nvPr userDrawn="1"/>
        </p:nvSpPr>
        <p:spPr bwMode="auto">
          <a:xfrm>
            <a:off x="0" y="37469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 userDrawn="1"/>
        </p:nvSpPr>
        <p:spPr bwMode="auto">
          <a:xfrm>
            <a:off x="114300" y="977900"/>
            <a:ext cx="3468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u="sng" dirty="0">
                <a:latin typeface="Arial"/>
                <a:cs typeface="Arial"/>
              </a:rPr>
              <a:t>Objective</a:t>
            </a:r>
          </a:p>
        </p:txBody>
      </p:sp>
      <p:sp>
        <p:nvSpPr>
          <p:cNvPr id="16" name="Text Box 23"/>
          <p:cNvSpPr txBox="1">
            <a:spLocks noChangeArrowheads="1"/>
          </p:cNvSpPr>
          <p:nvPr userDrawn="1"/>
        </p:nvSpPr>
        <p:spPr bwMode="auto">
          <a:xfrm>
            <a:off x="4611202" y="3759672"/>
            <a:ext cx="339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u="sng" dirty="0">
                <a:latin typeface="Arial"/>
                <a:cs typeface="Arial"/>
              </a:rPr>
              <a:t>Key Milestones</a:t>
            </a:r>
          </a:p>
        </p:txBody>
      </p:sp>
      <p:sp>
        <p:nvSpPr>
          <p:cNvPr id="17" name="Text Box 24"/>
          <p:cNvSpPr txBox="1">
            <a:spLocks noChangeArrowheads="1"/>
          </p:cNvSpPr>
          <p:nvPr userDrawn="1"/>
        </p:nvSpPr>
        <p:spPr bwMode="auto">
          <a:xfrm>
            <a:off x="114300" y="3759672"/>
            <a:ext cx="184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u="sng" dirty="0">
                <a:latin typeface="Arial"/>
                <a:cs typeface="Arial"/>
              </a:rPr>
              <a:t>Approach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4606"/>
            <a:ext cx="6705600" cy="38100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800" b="1" dirty="0">
                <a:latin typeface="Arial"/>
                <a:cs typeface="Arial"/>
              </a:rPr>
              <a:t>Gigahertz </a:t>
            </a:r>
            <a:r>
              <a:rPr lang="en-US" altLang="en-US" sz="1800" b="1" dirty="0" smtClean="0">
                <a:latin typeface="Arial"/>
                <a:cs typeface="Arial"/>
              </a:rPr>
              <a:t>Photon-counting </a:t>
            </a:r>
            <a:r>
              <a:rPr lang="en-US" altLang="en-US" sz="1800" b="1" dirty="0">
                <a:latin typeface="Arial"/>
                <a:cs typeface="Arial"/>
              </a:rPr>
              <a:t>Array Detector (</a:t>
            </a:r>
            <a:r>
              <a:rPr lang="en-US" altLang="en-US" sz="1800" b="1" dirty="0" err="1" smtClean="0">
                <a:latin typeface="Arial"/>
                <a:cs typeface="Arial"/>
              </a:rPr>
              <a:t>GigaPAD</a:t>
            </a:r>
            <a:r>
              <a:rPr lang="en-US" altLang="en-US" sz="1800" b="1" dirty="0">
                <a:latin typeface="Arial"/>
                <a:cs typeface="Arial"/>
              </a:rPr>
              <a:t>)</a:t>
            </a:r>
          </a:p>
        </p:txBody>
      </p:sp>
      <p:sp>
        <p:nvSpPr>
          <p:cNvPr id="7181" name="Text Box 77"/>
          <p:cNvSpPr txBox="1">
            <a:spLocks noChangeArrowheads="1"/>
          </p:cNvSpPr>
          <p:nvPr/>
        </p:nvSpPr>
        <p:spPr bwMode="auto">
          <a:xfrm>
            <a:off x="2171700" y="548066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Arial"/>
                <a:cs typeface="Arial"/>
              </a:rPr>
              <a:t>PI: John A. Smith, NASA LaRC</a:t>
            </a:r>
          </a:p>
        </p:txBody>
      </p:sp>
      <p:sp>
        <p:nvSpPr>
          <p:cNvPr id="7182" name="Text Box 78"/>
          <p:cNvSpPr txBox="1">
            <a:spLocks noChangeArrowheads="1"/>
          </p:cNvSpPr>
          <p:nvPr/>
        </p:nvSpPr>
        <p:spPr bwMode="auto">
          <a:xfrm>
            <a:off x="90087" y="6022007"/>
            <a:ext cx="4356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7475" indent="-117475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9725" indent="169863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Co-Is/Partners: 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Richard J. </a:t>
            </a:r>
            <a:r>
              <a:rPr lang="en-US" altLang="en-US" sz="1200" dirty="0" smtClean="0">
                <a:solidFill>
                  <a:srgbClr val="000000"/>
                </a:solidFill>
                <a:latin typeface="Arial"/>
                <a:cs typeface="Arial"/>
              </a:rPr>
              <a:t>Hare (NASA LaRC), PHOTONIS (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Roden</a:t>
            </a:r>
            <a:r>
              <a:rPr lang="en-US" altLang="en-US" sz="1200" dirty="0" smtClean="0">
                <a:solidFill>
                  <a:srgbClr val="000000"/>
                </a:solidFill>
                <a:latin typeface="Arial"/>
                <a:cs typeface="Arial"/>
              </a:rPr>
              <a:t>, NL), Freedom Photonics (Santa Barbara, CA)</a:t>
            </a:r>
            <a:endParaRPr lang="en-US" alt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215823" y="1446594"/>
            <a:ext cx="4104780" cy="220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en-US" sz="1000" dirty="0" smtClean="0">
                <a:latin typeface="Arial"/>
                <a:cs typeface="Arial"/>
              </a:rPr>
              <a:t>	Design, fabricate and test a detector subassembly, capable of counting and timing photons at gigahertz rates, that will:</a:t>
            </a:r>
          </a:p>
          <a:p>
            <a:pPr marL="171450" indent="-171450" algn="just">
              <a:lnSpc>
                <a:spcPct val="80000"/>
              </a:lnSpc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000" dirty="0" smtClean="0">
                <a:latin typeface="Arial"/>
                <a:cs typeface="Arial"/>
              </a:rPr>
              <a:t>Enable retrieval of 	vertical profiles of ocean particulate backscatter (b</a:t>
            </a:r>
            <a:r>
              <a:rPr lang="en-US" altLang="en-US" sz="1000" baseline="-25000" dirty="0" smtClean="0">
                <a:latin typeface="Arial"/>
                <a:cs typeface="Arial"/>
              </a:rPr>
              <a:t>bp</a:t>
            </a:r>
            <a:r>
              <a:rPr lang="en-US" altLang="en-US" sz="1000" dirty="0" smtClean="0">
                <a:latin typeface="Arial"/>
                <a:cs typeface="Arial"/>
              </a:rPr>
              <a:t>) and diffuse attenuation (K</a:t>
            </a:r>
            <a:r>
              <a:rPr lang="en-US" altLang="en-US" sz="1000" baseline="-25000" dirty="0" smtClean="0">
                <a:latin typeface="Arial"/>
                <a:cs typeface="Arial"/>
              </a:rPr>
              <a:t>d</a:t>
            </a:r>
            <a:r>
              <a:rPr lang="en-US" altLang="en-US" sz="1000" dirty="0" smtClean="0">
                <a:latin typeface="Arial"/>
                <a:cs typeface="Arial"/>
              </a:rPr>
              <a:t>) from space for the first time, enhancing studies of ocean biology and the ocean carbon cycle</a:t>
            </a:r>
          </a:p>
          <a:p>
            <a:pPr marL="171450" indent="-171450" algn="just">
              <a:lnSpc>
                <a:spcPct val="80000"/>
              </a:lnSpc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000" dirty="0" smtClean="0">
                <a:latin typeface="Arial"/>
                <a:cs typeface="Arial"/>
              </a:rPr>
              <a:t>Enable retrieval of cloud properties that will improve cloud microphysical models, and enable detection of tenuous aerosol layers that play an important role in Earth’s radiative budget</a:t>
            </a:r>
          </a:p>
          <a:p>
            <a:pPr marL="0" indent="0" algn="just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en-US" sz="1000" dirty="0" smtClean="0">
                <a:latin typeface="Arial"/>
                <a:cs typeface="Arial"/>
              </a:rPr>
              <a:t>This development addresses the visible wavelength channel detector requirements for the </a:t>
            </a:r>
            <a:r>
              <a:rPr lang="en-US" altLang="en-US" sz="1000" b="1" dirty="0" smtClean="0">
                <a:latin typeface="Arial"/>
                <a:cs typeface="Arial"/>
              </a:rPr>
              <a:t>Clio</a:t>
            </a:r>
            <a:r>
              <a:rPr lang="en-US" altLang="en-US" sz="1000" dirty="0" smtClean="0">
                <a:latin typeface="Arial"/>
                <a:cs typeface="Arial"/>
              </a:rPr>
              <a:t> space-based high spectral resolution lidar mission concept developed by LaRC, and recommended for implementation by the Aerosol and Cloud, Convection and Precipitation (ACCP) mission panel.</a:t>
            </a:r>
            <a:endParaRPr lang="en-US" altLang="en-US" sz="1000" dirty="0">
              <a:latin typeface="Arial"/>
              <a:cs typeface="Arial"/>
            </a:endParaRPr>
          </a:p>
        </p:txBody>
      </p:sp>
      <p:sp>
        <p:nvSpPr>
          <p:cNvPr id="7187" name="Rectangle 83"/>
          <p:cNvSpPr>
            <a:spLocks noChangeArrowheads="1"/>
          </p:cNvSpPr>
          <p:nvPr/>
        </p:nvSpPr>
        <p:spPr bwMode="auto">
          <a:xfrm>
            <a:off x="6778625" y="45704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latin typeface="Arial"/>
              <a:cs typeface="Arial"/>
            </a:endParaRPr>
          </a:p>
        </p:txBody>
      </p:sp>
      <p:sp>
        <p:nvSpPr>
          <p:cNvPr id="7189" name="Text Box 85"/>
          <p:cNvSpPr txBox="1">
            <a:spLocks noChangeArrowheads="1"/>
          </p:cNvSpPr>
          <p:nvPr/>
        </p:nvSpPr>
        <p:spPr bwMode="auto">
          <a:xfrm>
            <a:off x="0" y="3981687"/>
            <a:ext cx="4450663" cy="20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87338" indent="-173038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62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77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92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64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36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608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80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 algn="just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latin typeface="Arial"/>
                <a:cs typeface="Arial"/>
              </a:rPr>
              <a:t>Combine an advanced microchannel plate photomultiplier tube (MCP-PMT) detector with state of the art reconfigurable logic, and custom-developed integrated circuit electronics, to enable a massively parallel, high speed photon counting detector. Key components include:</a:t>
            </a:r>
          </a:p>
          <a:p>
            <a:pPr marL="458788" lvl="1" indent="-171450" algn="just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latin typeface="Arial"/>
                <a:cs typeface="Arial"/>
              </a:rPr>
              <a:t>Custom PHOTONIS multi-anode MCP-PMT with reduced anode crosstalk, enhanced linearity, greatly extended lifetime, and </a:t>
            </a:r>
            <a:r>
              <a:rPr lang="en-US" altLang="en-US" sz="1000" dirty="0" err="1" smtClean="0">
                <a:latin typeface="Arial"/>
                <a:cs typeface="Arial"/>
              </a:rPr>
              <a:t>2x</a:t>
            </a:r>
            <a:r>
              <a:rPr lang="en-US" altLang="en-US" sz="1000" dirty="0" smtClean="0">
                <a:latin typeface="Arial"/>
                <a:cs typeface="Arial"/>
              </a:rPr>
              <a:t> the detection efficiency at 532 nm compared to the state of the art</a:t>
            </a:r>
          </a:p>
          <a:p>
            <a:pPr marL="457200" lvl="1" indent="-169863" algn="just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latin typeface="Arial"/>
                <a:cs typeface="Arial"/>
              </a:rPr>
              <a:t>Custom, high performance Freedom Photonics readout integrated circuit (ROIC) that converts small amplitude charge impulses from the MCP-PMT into logic levels compatible with a downstream FPGA</a:t>
            </a:r>
          </a:p>
          <a:p>
            <a:pPr marL="457200" lvl="1" indent="-169863" algn="just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latin typeface="Arial"/>
                <a:cs typeface="Arial"/>
              </a:rPr>
              <a:t>A state of the art, path to flight FPGA with firmware that instantiates an array of gigahertz-class counters that bins and averages counts to the desired vertical resolution for downlink</a:t>
            </a:r>
            <a:endParaRPr lang="en-US" altLang="en-US" sz="1000" dirty="0">
              <a:latin typeface="Arial"/>
              <a:cs typeface="Arial"/>
            </a:endParaRPr>
          </a:p>
        </p:txBody>
      </p:sp>
      <p:sp>
        <p:nvSpPr>
          <p:cNvPr id="7190" name="Text Box 87"/>
          <p:cNvSpPr txBox="1">
            <a:spLocks noChangeArrowheads="1"/>
          </p:cNvSpPr>
          <p:nvPr/>
        </p:nvSpPr>
        <p:spPr bwMode="auto">
          <a:xfrm>
            <a:off x="5160972" y="6077278"/>
            <a:ext cx="9185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5B5B5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 err="1">
                <a:solidFill>
                  <a:schemeClr val="tx2"/>
                </a:solidFill>
                <a:latin typeface="Arial"/>
                <a:cs typeface="Arial"/>
              </a:rPr>
              <a:t>TRL</a:t>
            </a:r>
            <a:r>
              <a:rPr lang="en-US" altLang="en-US" sz="1400" b="1" baseline="-25000" dirty="0" err="1">
                <a:solidFill>
                  <a:schemeClr val="tx2"/>
                </a:solidFill>
                <a:latin typeface="Arial"/>
                <a:cs typeface="Arial"/>
              </a:rPr>
              <a:t>in</a:t>
            </a:r>
            <a:r>
              <a:rPr lang="en-US" altLang="en-US" sz="1400" b="1" baseline="-25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altLang="en-US" sz="1400" b="1" dirty="0">
                <a:solidFill>
                  <a:schemeClr val="tx2"/>
                </a:solidFill>
                <a:latin typeface="Arial"/>
                <a:cs typeface="Arial"/>
              </a:rPr>
              <a:t>= 2</a:t>
            </a:r>
          </a:p>
        </p:txBody>
      </p:sp>
      <p:sp>
        <p:nvSpPr>
          <p:cNvPr id="7191" name="Rectangle 88"/>
          <p:cNvSpPr>
            <a:spLocks noChangeArrowheads="1"/>
          </p:cNvSpPr>
          <p:nvPr/>
        </p:nvSpPr>
        <p:spPr bwMode="auto">
          <a:xfrm>
            <a:off x="4609877" y="4177894"/>
            <a:ext cx="433749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Demonstrate single channel </a:t>
            </a:r>
            <a:r>
              <a:rPr lang="en-US" altLang="en-US" sz="1100" dirty="0" smtClean="0">
                <a:latin typeface="Arial"/>
                <a:cs typeface="Arial"/>
              </a:rPr>
              <a:t>	05/18 </a:t>
            </a:r>
            <a:r>
              <a:rPr lang="en-US" altLang="en-US" sz="1100" dirty="0" smtClean="0">
                <a:solidFill>
                  <a:srgbClr val="00B050"/>
                </a:solidFill>
                <a:latin typeface="Arial"/>
                <a:cs typeface="Arial"/>
              </a:rPr>
              <a:t>COMPLETE</a:t>
            </a:r>
            <a:endParaRPr lang="en-US" altLang="en-US" sz="1100" dirty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Demonstrate multiple channel 	</a:t>
            </a:r>
            <a:r>
              <a:rPr lang="en-US" altLang="en-US" sz="1100" dirty="0" smtClean="0">
                <a:latin typeface="Arial"/>
                <a:cs typeface="Arial"/>
              </a:rPr>
              <a:t>08/18 </a:t>
            </a:r>
            <a:r>
              <a:rPr lang="en-US" altLang="en-US" sz="1100" dirty="0" smtClean="0">
                <a:solidFill>
                  <a:srgbClr val="00B050"/>
                </a:solidFill>
                <a:latin typeface="Arial"/>
                <a:cs typeface="Arial"/>
              </a:rPr>
              <a:t>COMPLETE</a:t>
            </a:r>
            <a:endParaRPr lang="en-US" altLang="en-US" sz="1100" dirty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Characterize MCP 1 		</a:t>
            </a:r>
            <a:r>
              <a:rPr lang="en-US" altLang="en-US" sz="1100" dirty="0" smtClean="0">
                <a:latin typeface="Arial"/>
                <a:cs typeface="Arial"/>
              </a:rPr>
              <a:t>06/19 </a:t>
            </a:r>
            <a:r>
              <a:rPr lang="en-US" altLang="en-US" sz="1100" dirty="0" smtClean="0">
                <a:solidFill>
                  <a:srgbClr val="00B050"/>
                </a:solidFill>
                <a:latin typeface="Arial"/>
                <a:cs typeface="Arial"/>
              </a:rPr>
              <a:t>COMPLETE</a:t>
            </a:r>
            <a:endParaRPr lang="en-US" altLang="en-US" sz="1100" dirty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 smtClean="0">
                <a:latin typeface="Arial"/>
                <a:cs typeface="Arial"/>
              </a:rPr>
              <a:t>Hold preliminary design review	06/19 </a:t>
            </a:r>
            <a:r>
              <a:rPr lang="en-US" altLang="en-US" sz="1100" dirty="0" smtClean="0">
                <a:solidFill>
                  <a:srgbClr val="00B050"/>
                </a:solidFill>
                <a:latin typeface="Arial"/>
                <a:cs typeface="Arial"/>
              </a:rPr>
              <a:t>COMPLETE</a:t>
            </a:r>
          </a:p>
          <a:p>
            <a:pPr>
              <a:buFontTx/>
              <a:buChar char="•"/>
            </a:pPr>
            <a:r>
              <a:rPr lang="en-US" altLang="en-US" sz="1100" dirty="0" smtClean="0">
                <a:latin typeface="Arial"/>
                <a:cs typeface="Arial"/>
              </a:rPr>
              <a:t>Hold </a:t>
            </a:r>
            <a:r>
              <a:rPr lang="en-US" altLang="en-US" sz="1100" dirty="0">
                <a:latin typeface="Arial"/>
                <a:cs typeface="Arial"/>
              </a:rPr>
              <a:t>critical design review		</a:t>
            </a:r>
            <a:r>
              <a:rPr lang="en-US" altLang="en-US" sz="1100" strike="sngStrike" dirty="0" smtClean="0">
                <a:latin typeface="Arial"/>
                <a:cs typeface="Arial"/>
              </a:rPr>
              <a:t>08/19</a:t>
            </a:r>
            <a:r>
              <a:rPr lang="en-US" altLang="en-US" sz="1100" dirty="0" smtClean="0">
                <a:latin typeface="Arial"/>
                <a:cs typeface="Arial"/>
              </a:rPr>
              <a:t> 07/21</a:t>
            </a:r>
            <a:endParaRPr lang="en-US" altLang="en-US" sz="1100" dirty="0"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Fabricate engineering unit 		</a:t>
            </a:r>
            <a:r>
              <a:rPr lang="en-US" altLang="en-US" sz="1100" strike="sngStrike" dirty="0" smtClean="0">
                <a:latin typeface="Arial"/>
                <a:cs typeface="Arial"/>
              </a:rPr>
              <a:t>05/20</a:t>
            </a:r>
            <a:r>
              <a:rPr lang="en-US" altLang="en-US" sz="1100" dirty="0" smtClean="0">
                <a:latin typeface="Arial"/>
                <a:cs typeface="Arial"/>
              </a:rPr>
              <a:t> 10/21</a:t>
            </a:r>
            <a:endParaRPr lang="en-US" altLang="en-US" sz="1100" dirty="0"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Characterize MCP 2 		</a:t>
            </a:r>
            <a:r>
              <a:rPr lang="en-US" altLang="en-US" sz="1100" strike="sngStrike" dirty="0" smtClean="0">
                <a:latin typeface="Arial"/>
                <a:cs typeface="Arial"/>
              </a:rPr>
              <a:t>06/20</a:t>
            </a:r>
            <a:r>
              <a:rPr lang="en-US" altLang="en-US" sz="1100" dirty="0" smtClean="0">
                <a:latin typeface="Arial"/>
                <a:cs typeface="Arial"/>
              </a:rPr>
              <a:t> 09/21</a:t>
            </a:r>
            <a:endParaRPr lang="en-US" altLang="en-US" sz="1100" dirty="0"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Characterize engineering unit 	</a:t>
            </a:r>
            <a:r>
              <a:rPr lang="en-US" altLang="en-US" sz="1100" strike="sngStrike" dirty="0" smtClean="0">
                <a:latin typeface="Arial"/>
                <a:cs typeface="Arial"/>
              </a:rPr>
              <a:t>10/20</a:t>
            </a:r>
            <a:r>
              <a:rPr lang="en-US" altLang="en-US" sz="1100" dirty="0" smtClean="0">
                <a:latin typeface="Arial"/>
                <a:cs typeface="Arial"/>
              </a:rPr>
              <a:t> 02/22</a:t>
            </a:r>
            <a:endParaRPr lang="en-US" altLang="en-US" sz="1100" dirty="0"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n-US" altLang="en-US" sz="1100" dirty="0">
                <a:latin typeface="Arial"/>
                <a:cs typeface="Arial"/>
              </a:rPr>
              <a:t>Complete vibration testing		</a:t>
            </a:r>
            <a:r>
              <a:rPr lang="en-US" altLang="en-US" sz="1100" strike="sngStrike" dirty="0" smtClean="0">
                <a:latin typeface="Arial"/>
                <a:cs typeface="Arial"/>
              </a:rPr>
              <a:t>03/21</a:t>
            </a:r>
            <a:r>
              <a:rPr lang="en-US" altLang="en-US" sz="1100" dirty="0" smtClean="0">
                <a:latin typeface="Arial"/>
                <a:cs typeface="Arial"/>
              </a:rPr>
              <a:t> 11/21</a:t>
            </a:r>
            <a:endParaRPr lang="en-US" altLang="en-US" sz="1100" dirty="0">
              <a:latin typeface="Arial"/>
              <a:cs typeface="Arial"/>
            </a:endParaRPr>
          </a:p>
        </p:txBody>
      </p:sp>
      <p:sp>
        <p:nvSpPr>
          <p:cNvPr id="7193" name="Text Box 94"/>
          <p:cNvSpPr txBox="1">
            <a:spLocks noChangeArrowheads="1"/>
          </p:cNvSpPr>
          <p:nvPr/>
        </p:nvSpPr>
        <p:spPr bwMode="auto">
          <a:xfrm>
            <a:off x="228600" y="6584950"/>
            <a:ext cx="666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dirty="0" smtClean="0">
                <a:latin typeface="Arial"/>
                <a:cs typeface="Arial"/>
              </a:rPr>
              <a:t>04/21</a:t>
            </a:r>
            <a:endParaRPr lang="en-US" altLang="en-US" sz="1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6340" y="3100193"/>
            <a:ext cx="4747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MCP-PMTs convert </a:t>
            </a:r>
            <a:r>
              <a:rPr lang="en-US" sz="1000" dirty="0">
                <a:latin typeface="Arial"/>
                <a:cs typeface="Arial"/>
              </a:rPr>
              <a:t>photons to small-amplitude electrical </a:t>
            </a:r>
            <a:r>
              <a:rPr lang="en-US" sz="1000" dirty="0" smtClean="0">
                <a:latin typeface="Arial"/>
                <a:cs typeface="Arial"/>
              </a:rPr>
              <a:t>impulses that are </a:t>
            </a:r>
            <a:r>
              <a:rPr lang="en-US" sz="1000" dirty="0">
                <a:latin typeface="Arial"/>
                <a:cs typeface="Arial"/>
              </a:rPr>
              <a:t>converted to logic level transitions by </a:t>
            </a:r>
            <a:r>
              <a:rPr lang="en-US" sz="1000" dirty="0" smtClean="0">
                <a:latin typeface="Arial"/>
                <a:cs typeface="Arial"/>
              </a:rPr>
              <a:t>custom ROICs, then </a:t>
            </a:r>
            <a:r>
              <a:rPr lang="en-US" sz="1000" dirty="0">
                <a:latin typeface="Arial"/>
                <a:cs typeface="Arial"/>
              </a:rPr>
              <a:t>counted, binned, and averaged into ready-to-downlink lidar profiles by </a:t>
            </a:r>
            <a:r>
              <a:rPr lang="en-US" sz="1000" dirty="0" smtClean="0">
                <a:latin typeface="Arial"/>
                <a:cs typeface="Arial"/>
              </a:rPr>
              <a:t>a built-in FPGA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152767" y="6084972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/>
                <a:cs typeface="Arial"/>
              </a:rPr>
              <a:t>TRL</a:t>
            </a:r>
            <a:r>
              <a:rPr lang="en-US" sz="1300" b="1" baseline="-25000" dirty="0">
                <a:latin typeface="Arial"/>
                <a:cs typeface="Arial"/>
              </a:rPr>
              <a:t>current</a:t>
            </a:r>
            <a:r>
              <a:rPr lang="en-US" sz="1300" b="1" dirty="0">
                <a:latin typeface="Arial"/>
                <a:cs typeface="Arial"/>
              </a:rPr>
              <a:t> = </a:t>
            </a:r>
            <a:r>
              <a:rPr lang="en-US" sz="1300" b="1" dirty="0" smtClean="0">
                <a:latin typeface="Arial"/>
                <a:cs typeface="Arial"/>
              </a:rPr>
              <a:t>4</a:t>
            </a:r>
            <a:r>
              <a:rPr lang="en-US" sz="1300" b="1" baseline="-25000" dirty="0" smtClean="0">
                <a:latin typeface="Arial"/>
                <a:cs typeface="Arial"/>
              </a:rPr>
              <a:t> </a:t>
            </a:r>
            <a:endParaRPr lang="en-US" sz="1300" b="1" dirty="0">
              <a:latin typeface="Arial"/>
              <a:cs typeface="Arial"/>
            </a:endParaRPr>
          </a:p>
        </p:txBody>
      </p:sp>
      <p:sp>
        <p:nvSpPr>
          <p:cNvPr id="113" name="Text Box 94">
            <a:extLst>
              <a:ext uri="{FF2B5EF4-FFF2-40B4-BE49-F238E27FC236}">
                <a16:creationId xmlns:a16="http://schemas.microsoft.com/office/drawing/2014/main" id="{B6D96A20-E164-4043-A9B2-9FF51DD34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07" y="6583078"/>
            <a:ext cx="11100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ACT-17-0088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876" y="1026668"/>
            <a:ext cx="4470623" cy="21038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9472" y="1189303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3-channel </a:t>
            </a:r>
            <a:r>
              <a:rPr lang="en-US" sz="1000" dirty="0">
                <a:latin typeface="Arial"/>
                <a:cs typeface="Arial"/>
              </a:rPr>
              <a:t>detector subassembly</a:t>
            </a:r>
          </a:p>
        </p:txBody>
      </p:sp>
      <p:sp>
        <p:nvSpPr>
          <p:cNvPr id="5" name="Right Brace 4"/>
          <p:cNvSpPr/>
          <p:nvPr/>
        </p:nvSpPr>
        <p:spPr>
          <a:xfrm>
            <a:off x="8184685" y="4908550"/>
            <a:ext cx="98425" cy="812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58755" y="4905479"/>
            <a:ext cx="9207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Pivot to ROIC approach,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impacts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trictions xmlns="91b86d8a-4d95-4a0a-b51d-d8d93d71a4b9">
      <Value>None</Value>
    </Restriction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27BBDF5084F741B0D5FF73A71D0423" ma:contentTypeVersion="1" ma:contentTypeDescription="Create a new document." ma:contentTypeScope="" ma:versionID="e7f0c04102c5e9fea4940d88c2c2602f">
  <xsd:schema xmlns:xsd="http://www.w3.org/2001/XMLSchema" xmlns:xs="http://www.w3.org/2001/XMLSchema" xmlns:p="http://schemas.microsoft.com/office/2006/metadata/properties" xmlns:ns2="91b86d8a-4d95-4a0a-b51d-d8d93d71a4b9" targetNamespace="http://schemas.microsoft.com/office/2006/metadata/properties" ma:root="true" ma:fieldsID="56b9005d6a8c50a1fdd24a69beaf98fb" ns2:_="">
    <xsd:import namespace="91b86d8a-4d95-4a0a-b51d-d8d93d71a4b9"/>
    <xsd:element name="properties">
      <xsd:complexType>
        <xsd:sequence>
          <xsd:element name="documentManagement">
            <xsd:complexType>
              <xsd:all>
                <xsd:element ref="ns2:Restric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86d8a-4d95-4a0a-b51d-d8d93d71a4b9" elementFormDefault="qualified">
    <xsd:import namespace="http://schemas.microsoft.com/office/2006/documentManagement/types"/>
    <xsd:import namespace="http://schemas.microsoft.com/office/infopath/2007/PartnerControls"/>
    <xsd:element name="Restrictions" ma:index="2" nillable="true" ma:displayName="Restrictions" ma:default="None" ma:description="Select all applicable restrictions on the information in the document being uploaded." ma:internalName="Restriction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TAR"/>
                    <xsd:enumeration value="EAR"/>
                    <xsd:enumeration value="Proprietary"/>
                    <xsd:enumeration value="SBU"/>
                    <xsd:enumeration value="Non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F2AB01-CB71-4870-8646-887B0FF0C2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F19665-41AC-4F69-911D-EFDA2422B1E4}">
  <ds:schemaRefs>
    <ds:schemaRef ds:uri="91b86d8a-4d95-4a0a-b51d-d8d93d71a4b9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4991C3-DE21-4153-AFF9-7F50CC787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b86d8a-4d95-4a0a-b51d-d8d93d71a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6660</TotalTime>
  <Words>414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Times New Roman</vt:lpstr>
      <vt:lpstr>Default Design</vt:lpstr>
      <vt:lpstr>Gigahertz Photon-counting Array Detector (GigaPAD)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Pasciuto</dc:creator>
  <cp:lastModifiedBy>Smith, John A. (LARC-E304)</cp:lastModifiedBy>
  <cp:revision>209</cp:revision>
  <dcterms:created xsi:type="dcterms:W3CDTF">2003-12-10T15:04:02Z</dcterms:created>
  <dcterms:modified xsi:type="dcterms:W3CDTF">2021-04-07T00:40:17Z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0x010100D227BBDF5084F741B0D5FF73A71D0423</vt:lpwstr>
  </property>
</Properties>
</file>