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handoutMasterIdLst>
    <p:handoutMasterId r:id="rId17"/>
  </p:handoutMasterIdLst>
  <p:sldIdLst>
    <p:sldId id="270" r:id="rId2"/>
    <p:sldId id="296" r:id="rId3"/>
    <p:sldId id="301" r:id="rId4"/>
    <p:sldId id="298" r:id="rId5"/>
    <p:sldId id="465" r:id="rId6"/>
    <p:sldId id="466" r:id="rId7"/>
    <p:sldId id="290" r:id="rId8"/>
    <p:sldId id="291" r:id="rId9"/>
    <p:sldId id="292" r:id="rId10"/>
    <p:sldId id="293" r:id="rId11"/>
    <p:sldId id="294" r:id="rId12"/>
    <p:sldId id="295" r:id="rId13"/>
    <p:sldId id="467" r:id="rId14"/>
    <p:sldId id="30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D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27" autoAdjust="0"/>
  </p:normalViewPr>
  <p:slideViewPr>
    <p:cSldViewPr snapToGrid="0">
      <p:cViewPr varScale="1">
        <p:scale>
          <a:sx n="66" d="100"/>
          <a:sy n="66" d="100"/>
        </p:scale>
        <p:origin x="119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2C-E243-93FA-CB3AB286B0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2C-E243-93FA-CB3AB286B0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92C-E243-93FA-CB3AB286B0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92C-E243-93FA-CB3AB286B0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92C-E243-93FA-CB3AB286B0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92C-E243-93FA-CB3AB286B06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92C-E243-93FA-CB3AB286B06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92C-E243-93FA-CB3AB286B06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92C-E243-93FA-CB3AB286B06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92C-E243-93FA-CB3AB286B06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492C-E243-93FA-CB3AB286B06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492C-E243-93FA-CB3AB286B067}"/>
              </c:ext>
            </c:extLst>
          </c:dPt>
          <c:dLbls>
            <c:dLbl>
              <c:idx val="5"/>
              <c:layout>
                <c:manualLayout>
                  <c:x val="0.13307934908136482"/>
                  <c:y val="0.1461818864076272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92C-E243-93FA-CB3AB286B067}"/>
                </c:ext>
              </c:extLst>
            </c:dLbl>
            <c:dLbl>
              <c:idx val="6"/>
              <c:layout>
                <c:manualLayout>
                  <c:x val="-0.22055038320209974"/>
                  <c:y val="8.431797189573338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92C-E243-93FA-CB3AB286B067}"/>
                </c:ext>
              </c:extLst>
            </c:dLbl>
            <c:dLbl>
              <c:idx val="7"/>
              <c:layout>
                <c:manualLayout>
                  <c:x val="-0.1829421103426454"/>
                  <c:y val="2.267350293247942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92C-E243-93FA-CB3AB286B067}"/>
                </c:ext>
              </c:extLst>
            </c:dLbl>
            <c:dLbl>
              <c:idx val="8"/>
              <c:layout>
                <c:manualLayout>
                  <c:x val="-1.4640894792166459E-2"/>
                  <c:y val="-1.696419147592987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92C-E243-93FA-CB3AB286B067}"/>
                </c:ext>
              </c:extLst>
            </c:dLbl>
            <c:dLbl>
              <c:idx val="9"/>
              <c:layout>
                <c:manualLayout>
                  <c:x val="0.15624972701798817"/>
                  <c:y val="-3.06535250774838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92C-E243-93FA-CB3AB286B067}"/>
                </c:ext>
              </c:extLst>
            </c:dLbl>
            <c:dLbl>
              <c:idx val="10"/>
              <c:layout>
                <c:manualLayout>
                  <c:x val="0.33464043860889336"/>
                  <c:y val="1.170013238429662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92C-E243-93FA-CB3AB286B067}"/>
                </c:ext>
              </c:extLst>
            </c:dLbl>
            <c:dLbl>
              <c:idx val="11"/>
              <c:layout>
                <c:manualLayout>
                  <c:x val="0.39933648293963253"/>
                  <c:y val="0.124009082139285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92C-E243-93FA-CB3AB286B067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Sheet1!$A$2:$A$13</c:f>
              <c:strCache>
                <c:ptCount val="12"/>
                <c:pt idx="0">
                  <c:v>Synthetic Aperture Radar - land and ocean</c:v>
                </c:pt>
                <c:pt idx="1">
                  <c:v>Atmosphere - temperature, moisture</c:v>
                </c:pt>
                <c:pt idx="2">
                  <c:v>Atmosphere - chemistry, earth radiation</c:v>
                </c:pt>
                <c:pt idx="3">
                  <c:v>Land Cover, Land Use</c:v>
                </c:pt>
                <c:pt idx="4">
                  <c:v>Ocean Biology, ocean color</c:v>
                </c:pt>
                <c:pt idx="5">
                  <c:v>Atmosphere - composition, water cycle, ozone</c:v>
                </c:pt>
                <c:pt idx="6">
                  <c:v>Snow and Ice </c:v>
                </c:pt>
                <c:pt idx="7">
                  <c:v>Physical oceanography</c:v>
                </c:pt>
                <c:pt idx="8">
                  <c:v>Terrestrial ecology</c:v>
                </c:pt>
                <c:pt idx="9">
                  <c:v>Hydrometerology</c:v>
                </c:pt>
                <c:pt idx="10">
                  <c:v>GNSS, VLBI, Laser Ranging</c:v>
                </c:pt>
                <c:pt idx="11">
                  <c:v>Socio-economic data and indicators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12023.376552734375</c:v>
                </c:pt>
                <c:pt idx="1">
                  <c:v>10907.8874609375</c:v>
                </c:pt>
                <c:pt idx="2">
                  <c:v>5691.55</c:v>
                </c:pt>
                <c:pt idx="3">
                  <c:v>5008.8744433593747</c:v>
                </c:pt>
                <c:pt idx="4">
                  <c:v>3416.1539746093749</c:v>
                </c:pt>
                <c:pt idx="5">
                  <c:v>3240.997275390625</c:v>
                </c:pt>
                <c:pt idx="6">
                  <c:v>1393.63</c:v>
                </c:pt>
                <c:pt idx="7">
                  <c:v>672.48</c:v>
                </c:pt>
                <c:pt idx="8">
                  <c:v>418.81</c:v>
                </c:pt>
                <c:pt idx="9">
                  <c:v>43.3</c:v>
                </c:pt>
                <c:pt idx="10">
                  <c:v>38.22</c:v>
                </c:pt>
                <c:pt idx="11">
                  <c:v>9.8629492187499999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92C-E243-93FA-CB3AB286B06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3F38A-24F1-4C26-8935-1D40E4DE1223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3C35C-391F-426B-975A-46F03E23A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8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CDEA45-5117-4F31-8F31-B4DCE512F431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0B4251-1CB2-47DC-A30E-F189D6C14B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F852AD-587D-45EC-BFC5-E0BA93343F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707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Spell out MOSS and PCS or offer a recognizable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0FF63-AAA8-48EA-80D6-B1390BE859A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34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7924800" y="6618288"/>
            <a:ext cx="1219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9900" y="1103313"/>
            <a:ext cx="8343900" cy="6477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225" y="5854700"/>
            <a:ext cx="3708400" cy="889000"/>
          </a:xfrm>
        </p:spPr>
        <p:txBody>
          <a:bodyPr/>
          <a:lstStyle>
            <a:lvl1pPr marL="0" indent="0">
              <a:buFont typeface="Wingdings" pitchFamily="-107" charset="2"/>
              <a:buNone/>
              <a:defRPr sz="1600" b="1">
                <a:solidFill>
                  <a:srgbClr val="104A84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65888" y="63039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33D2C-CE13-420B-95DA-B996F42B514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08820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FE138-7094-432B-8354-0461F484D1A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761345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36513"/>
            <a:ext cx="1960563" cy="6391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3613" y="36513"/>
            <a:ext cx="5732462" cy="6391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DFC02-283E-413B-A62A-3021EE57F4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80425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9C0F1-BF59-4B8A-B57D-9A9BD26B9E67}" type="datetime1">
              <a:rPr lang="en-US" smtClean="0">
                <a:solidFill>
                  <a:srgbClr val="000000"/>
                </a:solidFill>
              </a:rPr>
              <a:t>4/6/2021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A66F-646F-483B-95D8-95EED87ECA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680551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9FDAC-D3A3-4025-95C3-ED09F0DD437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9532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613" y="1290638"/>
            <a:ext cx="3846512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2525" y="1290638"/>
            <a:ext cx="3846513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8ABF-CEAC-43C0-8780-BAF8872245B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0820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2A5D0-806E-4DF3-A3BD-59734EA0D6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5917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1B1B5-53DB-4081-B44F-C15D726C433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91738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A0DC-7ADC-4DA1-BD0D-C3E9E3CD573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04865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1C933-9A80-4F81-8068-9B5AF49164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2963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24E0B-62FD-460B-B80A-93DF911C69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4584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3425" y="6503988"/>
            <a:ext cx="190500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09454-2F6F-4568-BB71-ADFB2C553CE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36513"/>
            <a:ext cx="69500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3613" y="1290638"/>
            <a:ext cx="7845425" cy="5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>
            <a:hlinkClick r:id="" action="ppaction://hlinkshowjump?jump=lastslide"/>
          </p:cNvPr>
          <p:cNvSpPr>
            <a:spLocks noChangeArrowheads="1"/>
          </p:cNvSpPr>
          <p:nvPr/>
        </p:nvSpPr>
        <p:spPr bwMode="auto">
          <a:xfrm>
            <a:off x="8932863" y="0"/>
            <a:ext cx="211137" cy="25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152400" y="914400"/>
            <a:ext cx="8915400" cy="77788"/>
            <a:chOff x="281" y="734"/>
            <a:chExt cx="5616" cy="49"/>
          </a:xfrm>
        </p:grpSpPr>
        <p:sp>
          <p:nvSpPr>
            <p:cNvPr id="2" name="Line 7"/>
            <p:cNvSpPr>
              <a:spLocks noChangeShapeType="1"/>
            </p:cNvSpPr>
            <p:nvPr/>
          </p:nvSpPr>
          <p:spPr bwMode="auto">
            <a:xfrm>
              <a:off x="281" y="734"/>
              <a:ext cx="5616" cy="0"/>
            </a:xfrm>
            <a:prstGeom prst="line">
              <a:avLst/>
            </a:prstGeom>
            <a:noFill/>
            <a:ln w="50800">
              <a:solidFill>
                <a:srgbClr val="114FFB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281" y="783"/>
              <a:ext cx="5616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031" name="Picture 9" descr="nasa_3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77200" y="66675"/>
            <a:ext cx="1066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4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>
    <p:wipe dir="d"/>
  </p:transition>
  <p:hf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-107" charset="0"/>
        </a:defRPr>
      </a:lvl9pPr>
    </p:titleStyle>
    <p:bodyStyle>
      <a:lvl1pPr marL="282575" indent="-282575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SzPct val="7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36588" indent="-239713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Font typeface="Times" pitchFamily="29" charset="0"/>
        <a:buChar char="•"/>
        <a:defRPr sz="2000">
          <a:solidFill>
            <a:schemeClr val="tx1"/>
          </a:solidFill>
          <a:latin typeface="+mn-lt"/>
          <a:ea typeface="ＭＳ Ｐゴシック" pitchFamily="-107" charset="-128"/>
        </a:defRPr>
      </a:lvl2pPr>
      <a:lvl3pPr marL="917575" indent="-16668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11" charset="-128"/>
          <a:cs typeface="ヒラギノ角ゴ Pro W3" pitchFamily="-111" charset="-128"/>
        </a:defRPr>
      </a:lvl3pPr>
      <a:lvl4pPr marL="1255713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11" charset="-128"/>
        </a:defRPr>
      </a:lvl4pPr>
      <a:lvl5pPr marL="15938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5pPr>
      <a:lvl6pPr marL="20510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5082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29654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422650" indent="-223838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data.nasa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data.nasa.gov/esdis/eso/standards-and-referenc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0050" y="261976"/>
            <a:ext cx="8343900" cy="722607"/>
          </a:xfrm>
        </p:spPr>
        <p:txBody>
          <a:bodyPr/>
          <a:lstStyle/>
          <a:p>
            <a:r>
              <a:rPr lang="en-US" altLang="en-US" dirty="0"/>
              <a:t>EOSDIS Archive &amp; Data Stewardship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65932" y="1135190"/>
            <a:ext cx="7543230" cy="524611"/>
          </a:xfrm>
        </p:spPr>
        <p:txBody>
          <a:bodyPr/>
          <a:lstStyle/>
          <a:p>
            <a:pPr algn="ctr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Data Stewardship Interest Group session at</a:t>
            </a:r>
          </a:p>
          <a:p>
            <a:pPr algn="ctr"/>
            <a:r>
              <a:rPr lang="en-US" dirty="0"/>
              <a:t>CEOS WGISS  April 21, 2021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66170" y="5894119"/>
            <a:ext cx="5142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Andrew Mitchell</a:t>
            </a:r>
          </a:p>
          <a:p>
            <a:pPr algn="ctr"/>
            <a:r>
              <a:rPr lang="en-US" sz="1600" b="1" dirty="0"/>
              <a:t>ESDIS Project, NASA/Goddard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2591391103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06" y="1052513"/>
            <a:ext cx="8485188" cy="354012"/>
          </a:xfrm>
        </p:spPr>
        <p:txBody>
          <a:bodyPr/>
          <a:lstStyle/>
          <a:p>
            <a:r>
              <a:rPr lang="en-US" dirty="0"/>
              <a:t>On orbit/satellite 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8D6B3DA6-97A0-430C-8DE8-0AA0312F02A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362075" y="1406525"/>
            <a:ext cx="6419850" cy="3975100"/>
          </a:xfrm>
          <a:prstGeom prst="rect">
            <a:avLst/>
          </a:prstGeom>
          <a:ln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827ADD4-F3B6-4DCF-8472-CD264E6D00B4}"/>
              </a:ext>
            </a:extLst>
          </p:cNvPr>
          <p:cNvSpPr txBox="1"/>
          <p:nvPr/>
        </p:nvSpPr>
        <p:spPr>
          <a:xfrm>
            <a:off x="329406" y="5451475"/>
            <a:ext cx="83097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Figure shows organizations holding preservation contents during the life of a project. These contents must be gathered from these organizations for preservation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Guidance addresses each section of PCS and indicates how artifacts called for are to be gathered and organized for preservation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61749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135856"/>
            <a:ext cx="8832850" cy="5541169"/>
          </a:xfrm>
        </p:spPr>
        <p:txBody>
          <a:bodyPr/>
          <a:lstStyle/>
          <a:p>
            <a:r>
              <a:rPr lang="en-US" sz="2400" b="1" i="1" dirty="0"/>
              <a:t>Airborne and Field Investigations</a:t>
            </a:r>
          </a:p>
          <a:p>
            <a:pPr lvl="1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Guidance identifies types of documents that may apply to various PCS sections</a:t>
            </a:r>
          </a:p>
          <a:p>
            <a:pPr lvl="1"/>
            <a:r>
              <a:rPr lang="en-US" sz="2400" dirty="0"/>
              <a:t>Tables show how items unique to airborne and field investigations map to PCS</a:t>
            </a:r>
          </a:p>
          <a:p>
            <a:pPr lvl="1"/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presenting preservation materials, DAACs may choose whatever manner provides the best clarity for a given investigation.  E.g.,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instrument (and resulting data products)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platform (and the instrument data and derived products associated with that platform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By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product type (such as grouping the various aerosol data products, meteorological products, and support data products).  </a:t>
            </a: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Unique cases considered: Non-public Low-Level Data, Extremely Large Investigations, Data at Multiple DAACs, Facility Instruments contributing to multiple focus areas and investigations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51533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050131"/>
            <a:ext cx="8832850" cy="5617369"/>
          </a:xfrm>
        </p:spPr>
        <p:txBody>
          <a:bodyPr/>
          <a:lstStyle/>
          <a:p>
            <a:r>
              <a:rPr lang="en-US" sz="2400" dirty="0"/>
              <a:t>Data Producing Activities (e.g., Making Earth System Data Records for Use in Research Environments – MEaSUREs)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Some activities create merged products using data from multiple instruments over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Materials needing to be preserved extend beyond the specifics of merged product created, but also include details of every component included in the merged product.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If components leading to merged product have been well documented and preserved elsewhere, preservation of content can consist of identifying and preserving pointers to any existing component documentation and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If component information is not preserved, best efforts should be made to provide sufficient information about components to ensure future users’ understanding of merged product.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Guidance includes typical documents from such activities that meet specifications provided in PCS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/>
              <a:t>Guidance includes comments about the Commercial Smallsat Data Acquisition Program and the Citizen Science for Earth Science Program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94038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3E75-E7BF-8846-9337-703CC8BD3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6EE16-09C4-3149-8EA5-B3C734EC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Ongoing efforts to address integrity of Archive</a:t>
            </a:r>
          </a:p>
          <a:p>
            <a:pPr lvl="1"/>
            <a:r>
              <a:rPr lang="en-US" dirty="0"/>
              <a:t>Considering checksums; e.g. use of sha256 instead of md5 and how this affects our collections and our users</a:t>
            </a:r>
          </a:p>
          <a:p>
            <a:pPr lvl="1"/>
            <a:r>
              <a:rPr lang="en-US" dirty="0"/>
              <a:t>Ideas how to ‘watermark’ datasets to identify the origin of a dataset and ensure integrity </a:t>
            </a:r>
          </a:p>
          <a:p>
            <a:r>
              <a:rPr lang="en-US" dirty="0"/>
              <a:t>Vendor Lock-in on the Earthdata Cloud</a:t>
            </a:r>
          </a:p>
          <a:p>
            <a:pPr lvl="1"/>
            <a:r>
              <a:rPr lang="en-US" dirty="0"/>
              <a:t>Want to ensure that we have ways to move the collection from one Cloud vendor to another</a:t>
            </a:r>
          </a:p>
          <a:p>
            <a:r>
              <a:rPr lang="en-US" dirty="0"/>
              <a:t>Usability and discoverability of data in Earthdata cloud</a:t>
            </a:r>
          </a:p>
          <a:p>
            <a:pPr lvl="1"/>
            <a:r>
              <a:rPr lang="en-US" dirty="0"/>
              <a:t>Capabilities for analysis ready data relative to a long term archival format like HDF or </a:t>
            </a:r>
            <a:r>
              <a:rPr lang="en-US" dirty="0" err="1"/>
              <a:t>netCDF</a:t>
            </a:r>
            <a:endParaRPr lang="en-US" dirty="0"/>
          </a:p>
          <a:p>
            <a:pPr lvl="1"/>
            <a:r>
              <a:rPr lang="en-US" dirty="0"/>
              <a:t>Use of ZARR </a:t>
            </a:r>
          </a:p>
          <a:p>
            <a:r>
              <a:rPr lang="en-US" dirty="0"/>
              <a:t>Growth and changes to metadata</a:t>
            </a:r>
          </a:p>
          <a:p>
            <a:pPr lvl="1"/>
            <a:r>
              <a:rPr lang="en-US" dirty="0"/>
              <a:t>How to support old datasets with new metadata and enable them to be used by tools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2977A-4FC1-1B4D-AA80-CF675D2F8E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49507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AA5D7-8FE9-2E4B-93D2-487E9086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25A58-834E-B94D-AEE4-67C6FF8FA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https://earthdata.nasa.gov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Thanks to contributions from Dr. Rama </a:t>
            </a:r>
            <a:r>
              <a:rPr lang="en-US" dirty="0" err="1"/>
              <a:t>Ramapriyan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9538B-A2BB-404F-93E7-5D12C1A651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15389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76EB3-CF2B-6E4A-8309-FA297FF81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Archive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31849-148D-2348-8DAA-12A176B3B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833" y="1017186"/>
            <a:ext cx="7845425" cy="2357023"/>
          </a:xfrm>
        </p:spPr>
        <p:txBody>
          <a:bodyPr/>
          <a:lstStyle/>
          <a:p>
            <a:r>
              <a:rPr lang="en-US" dirty="0"/>
              <a:t>EOSDIS Archives are managed using several technologies:</a:t>
            </a:r>
          </a:p>
          <a:p>
            <a:pPr lvl="1"/>
            <a:r>
              <a:rPr lang="en-US" sz="1800" dirty="0"/>
              <a:t>Online disk on premise at several physical locations across the US.</a:t>
            </a:r>
          </a:p>
          <a:p>
            <a:pPr lvl="1"/>
            <a:r>
              <a:rPr lang="en-US" sz="1800" dirty="0"/>
              <a:t>Nearline systems: typically LTO8 in Quantum Tape Library with Quantum QXS Arrays for staging using </a:t>
            </a:r>
            <a:r>
              <a:rPr lang="en-US" sz="1800" dirty="0" err="1"/>
              <a:t>Xcellis</a:t>
            </a:r>
            <a:r>
              <a:rPr lang="en-US" sz="1800" dirty="0"/>
              <a:t> appliances for managed file systems</a:t>
            </a:r>
          </a:p>
          <a:p>
            <a:pPr lvl="1"/>
            <a:r>
              <a:rPr lang="en-US" sz="1800" dirty="0"/>
              <a:t>Earthdata Cloud</a:t>
            </a:r>
          </a:p>
          <a:p>
            <a:pPr lvl="2"/>
            <a:r>
              <a:rPr lang="en-US" sz="1800" dirty="0"/>
              <a:t>New NASA missions are being ‘born in the Cloud’ and the size of the collection dictates the use of commercial cloud rather than on-premise resources. AWS is current commercial Cloud provider.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6A5E4-F0B9-444A-AD3F-B879C30897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5A298C9-2BD0-6340-B4AF-BDD8F937E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889" y="3939478"/>
            <a:ext cx="3955084" cy="2519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7" name="Cloud 16">
            <a:extLst>
              <a:ext uri="{FF2B5EF4-FFF2-40B4-BE49-F238E27FC236}">
                <a16:creationId xmlns:a16="http://schemas.microsoft.com/office/drawing/2014/main" id="{4F11603F-C62C-0046-AC24-844947B63203}"/>
              </a:ext>
            </a:extLst>
          </p:cNvPr>
          <p:cNvSpPr/>
          <p:nvPr/>
        </p:nvSpPr>
        <p:spPr>
          <a:xfrm rot="11410616">
            <a:off x="144217" y="3694947"/>
            <a:ext cx="4453276" cy="2958953"/>
          </a:xfrm>
          <a:prstGeom prst="cloud">
            <a:avLst/>
          </a:prstGeom>
          <a:solidFill>
            <a:schemeClr val="accent6">
              <a:lumMod val="60000"/>
              <a:lumOff val="40000"/>
              <a:alpha val="10000"/>
            </a:schemeClr>
          </a:solidFill>
          <a:ln>
            <a:solidFill>
              <a:schemeClr val="accent6">
                <a:lumMod val="75000"/>
                <a:alpha val="2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E27A81-3B0F-CA48-B1A9-99C6B61298BE}"/>
              </a:ext>
            </a:extLst>
          </p:cNvPr>
          <p:cNvSpPr txBox="1"/>
          <p:nvPr/>
        </p:nvSpPr>
        <p:spPr>
          <a:xfrm>
            <a:off x="718344" y="4047711"/>
            <a:ext cx="34902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Cloud Evolution: Our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Scalable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Operational and analytical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Open science enables collaboration</a:t>
            </a:r>
          </a:p>
          <a:p>
            <a:endParaRPr lang="en-US" sz="1600" dirty="0">
              <a:solidFill>
                <a:srgbClr val="38495C"/>
              </a:solidFill>
              <a:latin typeface="Arial" panose="020B0604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Commercial cloud solutions</a:t>
            </a:r>
            <a:endParaRPr lang="en-US" sz="1600" dirty="0">
              <a:solidFill>
                <a:srgbClr val="38495C"/>
              </a:solidFill>
              <a:latin typeface="Arial" panose="020B0604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Agility and speed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Constant market-driven innovation by vendors (e.g., Amazon, Google)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Represent quickest path to enabling change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B16630-0617-9045-B513-719AAFBF99AD}"/>
              </a:ext>
            </a:extLst>
          </p:cNvPr>
          <p:cNvSpPr txBox="1"/>
          <p:nvPr/>
        </p:nvSpPr>
        <p:spPr>
          <a:xfrm>
            <a:off x="4572000" y="3939478"/>
            <a:ext cx="3364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38495C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Data volumes for future missions will surpass in-house capacity/capability</a:t>
            </a:r>
          </a:p>
        </p:txBody>
      </p:sp>
    </p:spTree>
    <p:extLst>
      <p:ext uri="{BB962C8B-B14F-4D97-AF65-F5344CB8AC3E}">
        <p14:creationId xmlns:p14="http://schemas.microsoft.com/office/powerpoint/2010/main" val="2671392550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91DC-1F7E-BA4A-9CA2-ACDDF1CA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NASA Earth Science Archive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47727-D7EA-8446-AC30-DDDDB6FD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66" y="1136363"/>
            <a:ext cx="2827786" cy="5544631"/>
          </a:xfrm>
        </p:spPr>
        <p:txBody>
          <a:bodyPr/>
          <a:lstStyle/>
          <a:p>
            <a:r>
              <a:rPr lang="en-US" sz="2400" dirty="0"/>
              <a:t>Data collection contains over 100 missions (starting in the 1970s)</a:t>
            </a:r>
          </a:p>
          <a:p>
            <a:r>
              <a:rPr lang="en-US" sz="2400" dirty="0"/>
              <a:t>Collection includes:</a:t>
            </a:r>
          </a:p>
          <a:p>
            <a:pPr lvl="1"/>
            <a:r>
              <a:rPr lang="en-US" dirty="0"/>
              <a:t>On-orbit</a:t>
            </a:r>
          </a:p>
          <a:p>
            <a:pPr lvl="1"/>
            <a:r>
              <a:rPr lang="en-US" dirty="0"/>
              <a:t>Airborne</a:t>
            </a:r>
          </a:p>
          <a:p>
            <a:pPr lvl="1"/>
            <a:r>
              <a:rPr lang="en-US" dirty="0"/>
              <a:t>Campaigns including in field or at sea measurements</a:t>
            </a:r>
          </a:p>
          <a:p>
            <a:pPr lvl="1"/>
            <a:r>
              <a:rPr lang="en-US" dirty="0"/>
              <a:t>Measurements from specific HQ calls</a:t>
            </a:r>
          </a:p>
          <a:p>
            <a:pPr lvl="1"/>
            <a:r>
              <a:rPr lang="en-US" dirty="0"/>
              <a:t>Ancillary and supporting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45D29-E6C7-1949-9612-8059CB7EFB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A8B74CC-BEF8-0546-BE89-46B04C50E5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349131"/>
              </p:ext>
            </p:extLst>
          </p:nvPr>
        </p:nvGraphicFramePr>
        <p:xfrm>
          <a:off x="2993335" y="1371441"/>
          <a:ext cx="6086199" cy="4980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CD290D8-6B41-6E4B-ACBA-A2A8C8B6A7A8}"/>
              </a:ext>
            </a:extLst>
          </p:cNvPr>
          <p:cNvSpPr txBox="1"/>
          <p:nvPr/>
        </p:nvSpPr>
        <p:spPr>
          <a:xfrm>
            <a:off x="3453300" y="5913134"/>
            <a:ext cx="1481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 TB from FY2020</a:t>
            </a:r>
          </a:p>
        </p:txBody>
      </p:sp>
    </p:spTree>
    <p:extLst>
      <p:ext uri="{BB962C8B-B14F-4D97-AF65-F5344CB8AC3E}">
        <p14:creationId xmlns:p14="http://schemas.microsoft.com/office/powerpoint/2010/main" val="2374758043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0EFFB-5550-1F41-84A3-17A4D6A67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14B2A-266D-4848-954D-2C4EBE5A9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47" y="1201185"/>
            <a:ext cx="1954630" cy="5507727"/>
          </a:xfrm>
        </p:spPr>
        <p:txBody>
          <a:bodyPr/>
          <a:lstStyle/>
          <a:p>
            <a:r>
              <a:rPr lang="en-US" dirty="0"/>
              <a:t>As data is acquired and reprocessed the collection both grows and shrinks </a:t>
            </a:r>
          </a:p>
          <a:p>
            <a:r>
              <a:rPr lang="en-US" dirty="0"/>
              <a:t>Multi-year datasets need to be summarized/evaluated over long time series  </a:t>
            </a:r>
          </a:p>
          <a:p>
            <a:r>
              <a:rPr lang="en-US" dirty="0"/>
              <a:t>Products range in size from kb to 1 GB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848D4-308A-BC42-823A-C4525AA968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69722" y="6497204"/>
            <a:ext cx="1777095" cy="324283"/>
          </a:xfrm>
        </p:spPr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AE30D0-E9A8-4842-AB0F-2D0A5ACD1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685" y="1687959"/>
            <a:ext cx="6950075" cy="4889743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7F22EC-DCFE-CF4D-A039-1C97EEB43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0622"/>
              </p:ext>
            </p:extLst>
          </p:nvPr>
        </p:nvGraphicFramePr>
        <p:xfrm>
          <a:off x="2653372" y="2019687"/>
          <a:ext cx="3760536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007">
                  <a:extLst>
                    <a:ext uri="{9D8B030D-6E8A-4147-A177-3AD203B41FA5}">
                      <a16:colId xmlns:a16="http://schemas.microsoft.com/office/drawing/2014/main" val="3596247870"/>
                    </a:ext>
                  </a:extLst>
                </a:gridCol>
                <a:gridCol w="2997529">
                  <a:extLst>
                    <a:ext uri="{9D8B030D-6E8A-4147-A177-3AD203B41FA5}">
                      <a16:colId xmlns:a16="http://schemas.microsoft.com/office/drawing/2014/main" val="901230650"/>
                    </a:ext>
                  </a:extLst>
                </a:gridCol>
              </a:tblGrid>
              <a:tr h="209403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FY2003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Addition of ICESAT product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93905"/>
                  </a:ext>
                </a:extLst>
              </a:tr>
              <a:tr h="335044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FY2008-FY2009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Deletion of  MODIS Collection 4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999348"/>
                  </a:ext>
                </a:extLst>
              </a:tr>
              <a:tr h="209403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Addition of AQUARIUS and ICEBRIDGE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40612"/>
                  </a:ext>
                </a:extLst>
              </a:tr>
              <a:tr h="460686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Deletion of over 10 million files (2 PB) of data by ASF as part of their consolidation and transition of data to new media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60596"/>
                  </a:ext>
                </a:extLst>
              </a:tr>
              <a:tr h="335044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FY2015-FY2019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Reprocessing  Collection 6 &amp; 6.1 MODIS Terra and Aqua data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70138"/>
                  </a:ext>
                </a:extLst>
              </a:tr>
              <a:tr h="209403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Addition of GPM and ALOS PALSAR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98278"/>
                  </a:ext>
                </a:extLst>
              </a:tr>
              <a:tr h="209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FY2017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Addition of OB.DAAC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696422"/>
                  </a:ext>
                </a:extLst>
              </a:tr>
              <a:tr h="335044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FY2018-2019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/>
                        <a:t>Addition of SENTINEL 1A/1B and VIIRS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12342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E6CEEB-98A1-DD43-B7D3-C8042E84C3E5}"/>
              </a:ext>
            </a:extLst>
          </p:cNvPr>
          <p:cNvSpPr txBox="1"/>
          <p:nvPr/>
        </p:nvSpPr>
        <p:spPr>
          <a:xfrm>
            <a:off x="2653372" y="4542310"/>
            <a:ext cx="3274854" cy="106182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9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  <a:r>
              <a:rPr 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trend data for earlier years are from EOSDIS Annual Metrics Reports.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fiscal year data will be updated by DAACS at the end of the fiscal year to report additional products or/and the deletion of the products that may not have been reported to EMS.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C4BC57-D1CC-6849-A658-11ED2741EE3B}"/>
              </a:ext>
            </a:extLst>
          </p:cNvPr>
          <p:cNvSpPr/>
          <p:nvPr/>
        </p:nvSpPr>
        <p:spPr>
          <a:xfrm>
            <a:off x="2653372" y="1201186"/>
            <a:ext cx="5686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EOSDIS Accumulated Data Archive Volume (Petabytes) </a:t>
            </a:r>
            <a:b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Trend: FY2000-FY2020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785157-2D62-374E-AB10-EEDB366E3A70}"/>
              </a:ext>
            </a:extLst>
          </p:cNvPr>
          <p:cNvSpPr txBox="1"/>
          <p:nvPr/>
        </p:nvSpPr>
        <p:spPr>
          <a:xfrm>
            <a:off x="2617370" y="1778732"/>
            <a:ext cx="19546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</a:rPr>
              <a:t>Important Events</a:t>
            </a:r>
          </a:p>
        </p:txBody>
      </p:sp>
    </p:spTree>
    <p:extLst>
      <p:ext uri="{BB962C8B-B14F-4D97-AF65-F5344CB8AC3E}">
        <p14:creationId xmlns:p14="http://schemas.microsoft.com/office/powerpoint/2010/main" val="2203884985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ounded Rectangle 146"/>
          <p:cNvSpPr/>
          <p:nvPr/>
        </p:nvSpPr>
        <p:spPr>
          <a:xfrm>
            <a:off x="6114811" y="1824038"/>
            <a:ext cx="1600681" cy="37147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Distributed Active Archives &amp; Stewardship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4210051" y="1790700"/>
            <a:ext cx="1406215" cy="37147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SIPS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2115242" y="1790700"/>
            <a:ext cx="1781400" cy="37814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Science Team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18" y="-17054"/>
            <a:ext cx="7886700" cy="994172"/>
          </a:xfrm>
        </p:spPr>
        <p:txBody>
          <a:bodyPr/>
          <a:lstStyle/>
          <a:p>
            <a:r>
              <a:rPr lang="en-US" dirty="0"/>
              <a:t>Product Lifecycle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3C696-6997-4752-A34F-CA7E851258F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08412" y="2074435"/>
            <a:ext cx="1395064" cy="4601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Concept</a:t>
            </a:r>
          </a:p>
          <a:p>
            <a:r>
              <a:rPr lang="en-US" sz="1050" b="1" dirty="0"/>
              <a:t>Proposal</a:t>
            </a:r>
          </a:p>
        </p:txBody>
      </p:sp>
      <p:sp>
        <p:nvSpPr>
          <p:cNvPr id="6" name="Rectangle 5"/>
          <p:cNvSpPr/>
          <p:nvPr/>
        </p:nvSpPr>
        <p:spPr>
          <a:xfrm>
            <a:off x="4561661" y="2143486"/>
            <a:ext cx="702992" cy="2792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I &amp; 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80313" y="2241745"/>
            <a:ext cx="638636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80313" y="2046591"/>
            <a:ext cx="6783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Proposal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51724" y="2074435"/>
            <a:ext cx="428588" cy="1787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HQ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83928" y="2386224"/>
            <a:ext cx="630884" cy="1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80313" y="2353886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Approval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15382" y="2704153"/>
            <a:ext cx="1381123" cy="55856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DMP</a:t>
            </a:r>
          </a:p>
          <a:p>
            <a:r>
              <a:rPr lang="en-US" sz="1050" b="1" dirty="0"/>
              <a:t>Algorithm(s)</a:t>
            </a:r>
          </a:p>
          <a:p>
            <a:r>
              <a:rPr lang="en-US" sz="1050" b="1" dirty="0"/>
              <a:t>ATBD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80311" y="3150627"/>
            <a:ext cx="632627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69165" y="3124495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Approval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680313" y="3004931"/>
            <a:ext cx="635069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18368" y="2819438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ATBD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15382" y="3537298"/>
            <a:ext cx="1381123" cy="33108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Prod. Gen. S/W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34138" y="3473726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S/W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05942" y="2534627"/>
            <a:ext cx="0" cy="17263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005942" y="3265822"/>
            <a:ext cx="0" cy="27147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6381" y="2574434"/>
            <a:ext cx="833553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Interface tests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98374" y="2574434"/>
            <a:ext cx="927254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Interface tests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913157" y="2422771"/>
            <a:ext cx="0" cy="15166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394037" y="3110630"/>
            <a:ext cx="935898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Operations tests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498374" y="3110630"/>
            <a:ext cx="976455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Operations tests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406012" y="3933068"/>
            <a:ext cx="1014290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Process</a:t>
            </a:r>
          </a:p>
          <a:p>
            <a:r>
              <a:rPr lang="en-US" sz="1050" b="1" dirty="0"/>
              <a:t>Reprocess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66050" y="3658816"/>
            <a:ext cx="1310538" cy="9239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i="1" dirty="0"/>
              <a:t>Archive</a:t>
            </a:r>
          </a:p>
          <a:p>
            <a:r>
              <a:rPr lang="en-US" sz="1050" b="1" i="1" dirty="0"/>
              <a:t>DOI </a:t>
            </a:r>
          </a:p>
          <a:p>
            <a:r>
              <a:rPr lang="en-US" sz="1050" b="1" i="1" dirty="0"/>
              <a:t>Landing Page</a:t>
            </a:r>
          </a:p>
          <a:p>
            <a:r>
              <a:rPr lang="en-US" sz="1050" b="1" i="1" dirty="0"/>
              <a:t>Publish</a:t>
            </a:r>
          </a:p>
          <a:p>
            <a:r>
              <a:rPr lang="en-US" sz="1050" b="1" i="1" dirty="0"/>
              <a:t>Distribute</a:t>
            </a:r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>
            <a:off x="5445749" y="4032229"/>
            <a:ext cx="839579" cy="679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23739" y="3808535"/>
            <a:ext cx="729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Std. Prod.</a:t>
            </a:r>
          </a:p>
        </p:txBody>
      </p:sp>
      <p:cxnSp>
        <p:nvCxnSpPr>
          <p:cNvPr id="60" name="Straight Arrow Connector 59"/>
          <p:cNvCxnSpPr>
            <a:cxnSpLocks/>
            <a:stCxn id="47" idx="3"/>
          </p:cNvCxnSpPr>
          <p:nvPr/>
        </p:nvCxnSpPr>
        <p:spPr>
          <a:xfrm flipV="1">
            <a:off x="5329935" y="3280994"/>
            <a:ext cx="1168439" cy="6422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0" idx="3"/>
          </p:cNvCxnSpPr>
          <p:nvPr/>
        </p:nvCxnSpPr>
        <p:spPr>
          <a:xfrm>
            <a:off x="5329934" y="2751219"/>
            <a:ext cx="116844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913157" y="2928006"/>
            <a:ext cx="0" cy="18262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2315382" y="3971685"/>
            <a:ext cx="1381123" cy="35061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Cal/Val</a:t>
            </a:r>
          </a:p>
          <a:p>
            <a:r>
              <a:rPr lang="en-US" sz="1050" b="1" dirty="0"/>
              <a:t>QA</a:t>
            </a:r>
          </a:p>
        </p:txBody>
      </p:sp>
      <p:cxnSp>
        <p:nvCxnSpPr>
          <p:cNvPr id="83" name="Elbow Connector 82"/>
          <p:cNvCxnSpPr>
            <a:stCxn id="29" idx="3"/>
            <a:endCxn id="6" idx="1"/>
          </p:cNvCxnSpPr>
          <p:nvPr/>
        </p:nvCxnSpPr>
        <p:spPr>
          <a:xfrm flipV="1">
            <a:off x="3696505" y="2283129"/>
            <a:ext cx="865157" cy="1419712"/>
          </a:xfrm>
          <a:prstGeom prst="bentConnector3">
            <a:avLst>
              <a:gd name="adj1" fmla="val 50000"/>
            </a:avLst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913157" y="3464203"/>
            <a:ext cx="0" cy="46886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 flipV="1">
            <a:off x="3661972" y="4110761"/>
            <a:ext cx="730232" cy="249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4075298" y="3950594"/>
            <a:ext cx="45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Std. Prod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2315382" y="4493974"/>
            <a:ext cx="1381123" cy="39813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50" b="1" dirty="0"/>
              <a:t>Improve Product</a:t>
            </a:r>
          </a:p>
          <a:p>
            <a:r>
              <a:rPr lang="en-US" sz="1050" b="1" dirty="0"/>
              <a:t>Prod. Gen. S/W</a:t>
            </a:r>
          </a:p>
        </p:txBody>
      </p:sp>
      <p:cxnSp>
        <p:nvCxnSpPr>
          <p:cNvPr id="118" name="Elbow Connector 117"/>
          <p:cNvCxnSpPr/>
          <p:nvPr/>
        </p:nvCxnSpPr>
        <p:spPr>
          <a:xfrm flipV="1">
            <a:off x="3696505" y="3577599"/>
            <a:ext cx="432578" cy="1192322"/>
          </a:xfrm>
          <a:prstGeom prst="bentConnector2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4445024" y="4452613"/>
            <a:ext cx="936267" cy="353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b="1" dirty="0"/>
              <a:t>Gather PCS Items</a:t>
            </a:r>
          </a:p>
        </p:txBody>
      </p:sp>
      <p:cxnSp>
        <p:nvCxnSpPr>
          <p:cNvPr id="143" name="Straight Arrow Connector 142"/>
          <p:cNvCxnSpPr>
            <a:cxnSpLocks/>
          </p:cNvCxnSpPr>
          <p:nvPr/>
        </p:nvCxnSpPr>
        <p:spPr>
          <a:xfrm>
            <a:off x="5381290" y="4511615"/>
            <a:ext cx="878591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5523739" y="4337197"/>
            <a:ext cx="7553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PCS Items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H="1">
            <a:off x="6915149" y="2944798"/>
            <a:ext cx="2" cy="1842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3446714" y="4734032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/>
              <a:t>S/W</a:t>
            </a:r>
          </a:p>
          <a:p>
            <a:pPr algn="ctr"/>
            <a:r>
              <a:rPr lang="en-US" sz="900" b="1" dirty="0"/>
              <a:t>(Next Version)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06E6F9-E7D6-EA48-8E91-B58256AA47D2}"/>
              </a:ext>
            </a:extLst>
          </p:cNvPr>
          <p:cNvSpPr txBox="1"/>
          <p:nvPr/>
        </p:nvSpPr>
        <p:spPr>
          <a:xfrm>
            <a:off x="593355" y="6064391"/>
            <a:ext cx="3616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SIPS: Science Investigator-led Processing System</a:t>
            </a:r>
          </a:p>
          <a:p>
            <a:r>
              <a:rPr lang="en-US" sz="1200" dirty="0"/>
              <a:t>PCS: Preservation Content Specification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55B40E-AF52-3F4C-BEF7-CA5AF5E20928}"/>
              </a:ext>
            </a:extLst>
          </p:cNvPr>
          <p:cNvSpPr txBox="1"/>
          <p:nvPr/>
        </p:nvSpPr>
        <p:spPr>
          <a:xfrm>
            <a:off x="457206" y="1111248"/>
            <a:ext cx="7789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Diagram shows how products get into the EOSDIS Archive collection starting with requests from HQ to delivery to the DAAC  </a:t>
            </a:r>
          </a:p>
        </p:txBody>
      </p:sp>
    </p:spTree>
    <p:extLst>
      <p:ext uri="{BB962C8B-B14F-4D97-AF65-F5344CB8AC3E}">
        <p14:creationId xmlns:p14="http://schemas.microsoft.com/office/powerpoint/2010/main" val="3116793233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A3C4-8FD2-5B44-8EFA-3A8C86BA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32249-7958-F044-9E56-FA3D3608B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E49172-5771-A744-8DF8-7830441088AA}"/>
              </a:ext>
            </a:extLst>
          </p:cNvPr>
          <p:cNvSpPr/>
          <p:nvPr/>
        </p:nvSpPr>
        <p:spPr>
          <a:xfrm>
            <a:off x="555576" y="2498510"/>
            <a:ext cx="1219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Instrument Teams / PI’s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C1AAEF-6AF9-7D46-8F22-C9306E6C9832}"/>
              </a:ext>
            </a:extLst>
          </p:cNvPr>
          <p:cNvSpPr/>
          <p:nvPr/>
        </p:nvSpPr>
        <p:spPr>
          <a:xfrm>
            <a:off x="302135" y="5765778"/>
            <a:ext cx="1524000" cy="76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Instrument Developer/ Manufacturer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BBD588-35AB-634A-9062-8BA91A31237C}"/>
              </a:ext>
            </a:extLst>
          </p:cNvPr>
          <p:cNvSpPr/>
          <p:nvPr/>
        </p:nvSpPr>
        <p:spPr>
          <a:xfrm>
            <a:off x="4066212" y="5773509"/>
            <a:ext cx="1657172" cy="7559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Data gathering project (e.g., flight project)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E54F08-BA5C-9D49-9810-2C3A8A0392D8}"/>
              </a:ext>
            </a:extLst>
          </p:cNvPr>
          <p:cNvSpPr/>
          <p:nvPr/>
        </p:nvSpPr>
        <p:spPr>
          <a:xfrm>
            <a:off x="2483024" y="2311040"/>
            <a:ext cx="1666786" cy="87609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Product Generation Support Teams (SIPSs)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382BFE-E5B1-B349-9B72-EE9DD82F97D7}"/>
              </a:ext>
            </a:extLst>
          </p:cNvPr>
          <p:cNvSpPr/>
          <p:nvPr/>
        </p:nvSpPr>
        <p:spPr>
          <a:xfrm>
            <a:off x="4148336" y="4503534"/>
            <a:ext cx="1143000" cy="67191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DAACs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2A645E-2A5F-BF49-8D04-1B4411B79F52}"/>
              </a:ext>
            </a:extLst>
          </p:cNvPr>
          <p:cNvSpPr/>
          <p:nvPr/>
        </p:nvSpPr>
        <p:spPr>
          <a:xfrm>
            <a:off x="5363344" y="1143000"/>
            <a:ext cx="1607677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Calibration Team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233628-C248-CF4F-AF65-997F12A742F2}"/>
              </a:ext>
            </a:extLst>
          </p:cNvPr>
          <p:cNvSpPr/>
          <p:nvPr/>
        </p:nvSpPr>
        <p:spPr>
          <a:xfrm>
            <a:off x="7446932" y="2136967"/>
            <a:ext cx="1657172" cy="685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Mission Operations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EF22D-849E-5744-B5C7-50C538AF177C}"/>
              </a:ext>
            </a:extLst>
          </p:cNvPr>
          <p:cNvSpPr/>
          <p:nvPr/>
        </p:nvSpPr>
        <p:spPr>
          <a:xfrm>
            <a:off x="6524910" y="6101080"/>
            <a:ext cx="1340977" cy="5145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Validation Team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F3AC45D-DB42-894F-ABF6-7A02E5882F59}"/>
              </a:ext>
            </a:extLst>
          </p:cNvPr>
          <p:cNvSpPr/>
          <p:nvPr/>
        </p:nvSpPr>
        <p:spPr>
          <a:xfrm>
            <a:off x="2122984" y="5701598"/>
            <a:ext cx="1615614" cy="8998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Preflight/ Pre-Operations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C96EB35-B4D6-5048-B697-EC1A80F58F38}"/>
              </a:ext>
            </a:extLst>
          </p:cNvPr>
          <p:cNvSpPr/>
          <p:nvPr/>
        </p:nvSpPr>
        <p:spPr>
          <a:xfrm>
            <a:off x="3503232" y="3447256"/>
            <a:ext cx="1584177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0C42CA3-EFC7-9B4D-A5B4-88B5500413D6}"/>
              </a:ext>
            </a:extLst>
          </p:cNvPr>
          <p:cNvSpPr/>
          <p:nvPr/>
        </p:nvSpPr>
        <p:spPr>
          <a:xfrm>
            <a:off x="511561" y="1560903"/>
            <a:ext cx="2520280" cy="7200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Documentation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950432-3084-2349-84A6-CC8C50A868E1}"/>
              </a:ext>
            </a:extLst>
          </p:cNvPr>
          <p:cNvSpPr/>
          <p:nvPr/>
        </p:nvSpPr>
        <p:spPr>
          <a:xfrm>
            <a:off x="5323478" y="2125894"/>
            <a:ext cx="1726073" cy="7452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Mission Data Calibration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4BB5620-CD34-9B49-9F1D-4E4F11F19978}"/>
              </a:ext>
            </a:extLst>
          </p:cNvPr>
          <p:cNvSpPr/>
          <p:nvPr/>
        </p:nvSpPr>
        <p:spPr>
          <a:xfrm>
            <a:off x="1123093" y="3296259"/>
            <a:ext cx="1872208" cy="7588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Software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5C0EF1-F737-9E42-90A3-67237865EBE0}"/>
              </a:ext>
            </a:extLst>
          </p:cNvPr>
          <p:cNvSpPr/>
          <p:nvPr/>
        </p:nvSpPr>
        <p:spPr>
          <a:xfrm>
            <a:off x="1892062" y="4254142"/>
            <a:ext cx="1846536" cy="92868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Algorithm Input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ACDCDE4-BDB9-AD48-BE59-3F8E979FBD90}"/>
              </a:ext>
            </a:extLst>
          </p:cNvPr>
          <p:cNvSpPr/>
          <p:nvPr/>
        </p:nvSpPr>
        <p:spPr>
          <a:xfrm>
            <a:off x="6155432" y="4920357"/>
            <a:ext cx="1764506" cy="8644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Product Validation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AD2CAA-9048-DF4F-9736-41B2BEF1D147}"/>
              </a:ext>
            </a:extLst>
          </p:cNvPr>
          <p:cNvSpPr/>
          <p:nvPr/>
        </p:nvSpPr>
        <p:spPr>
          <a:xfrm>
            <a:off x="5201816" y="3171738"/>
            <a:ext cx="1385664" cy="93610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Science Data Software Tools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D672E7-529E-5A4B-921A-AAC8C489B4B1}"/>
              </a:ext>
            </a:extLst>
          </p:cNvPr>
          <p:cNvCxnSpPr/>
          <p:nvPr/>
        </p:nvCxnSpPr>
        <p:spPr>
          <a:xfrm>
            <a:off x="6186514" y="1690659"/>
            <a:ext cx="0" cy="460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AC05FA-98A7-E142-9286-79F69FC9A2FE}"/>
              </a:ext>
            </a:extLst>
          </p:cNvPr>
          <p:cNvCxnSpPr>
            <a:stCxn id="6" idx="2"/>
          </p:cNvCxnSpPr>
          <p:nvPr/>
        </p:nvCxnSpPr>
        <p:spPr>
          <a:xfrm>
            <a:off x="1165176" y="3031910"/>
            <a:ext cx="381744" cy="2918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F7E5994-A377-0447-9DD2-F30770FE7D2B}"/>
              </a:ext>
            </a:extLst>
          </p:cNvPr>
          <p:cNvCxnSpPr>
            <a:stCxn id="18" idx="7"/>
          </p:cNvCxnSpPr>
          <p:nvPr/>
        </p:nvCxnSpPr>
        <p:spPr>
          <a:xfrm flipV="1">
            <a:off x="2721122" y="3187134"/>
            <a:ext cx="274179" cy="22025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6064FEC-105D-8D44-96EC-6E3431D62D6F}"/>
              </a:ext>
            </a:extLst>
          </p:cNvPr>
          <p:cNvCxnSpPr>
            <a:stCxn id="6" idx="0"/>
          </p:cNvCxnSpPr>
          <p:nvPr/>
        </p:nvCxnSpPr>
        <p:spPr>
          <a:xfrm flipV="1">
            <a:off x="1165176" y="2311040"/>
            <a:ext cx="228364" cy="18747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FC5BD8F-029B-9C4B-B10D-0C65CCC48505}"/>
              </a:ext>
            </a:extLst>
          </p:cNvPr>
          <p:cNvCxnSpPr>
            <a:endCxn id="9" idx="0"/>
          </p:cNvCxnSpPr>
          <p:nvPr/>
        </p:nvCxnSpPr>
        <p:spPr>
          <a:xfrm>
            <a:off x="2995301" y="2044503"/>
            <a:ext cx="321116" cy="26653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EAF4BA-237F-0B4C-B58E-745AE099314A}"/>
              </a:ext>
            </a:extLst>
          </p:cNvPr>
          <p:cNvCxnSpPr>
            <a:endCxn id="43" idx="4"/>
          </p:cNvCxnSpPr>
          <p:nvPr/>
        </p:nvCxnSpPr>
        <p:spPr>
          <a:xfrm flipV="1">
            <a:off x="8171656" y="1724863"/>
            <a:ext cx="1187" cy="4121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807D93-3A7A-0F45-9CAE-AE6AD5FACA5F}"/>
              </a:ext>
            </a:extLst>
          </p:cNvPr>
          <p:cNvCxnSpPr>
            <a:endCxn id="20" idx="4"/>
          </p:cNvCxnSpPr>
          <p:nvPr/>
        </p:nvCxnSpPr>
        <p:spPr>
          <a:xfrm flipH="1" flipV="1">
            <a:off x="7037685" y="5784820"/>
            <a:ext cx="18822" cy="316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EDBC57F-1DB5-E549-82B4-6BB27779552A}"/>
              </a:ext>
            </a:extLst>
          </p:cNvPr>
          <p:cNvCxnSpPr>
            <a:stCxn id="7" idx="3"/>
            <a:endCxn id="14" idx="2"/>
          </p:cNvCxnSpPr>
          <p:nvPr/>
        </p:nvCxnSpPr>
        <p:spPr>
          <a:xfrm>
            <a:off x="1826135" y="6146778"/>
            <a:ext cx="296849" cy="47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B64E18-3209-AF4F-B23B-D58BFFFE78C1}"/>
              </a:ext>
            </a:extLst>
          </p:cNvPr>
          <p:cNvCxnSpPr>
            <a:endCxn id="8" idx="1"/>
          </p:cNvCxnSpPr>
          <p:nvPr/>
        </p:nvCxnSpPr>
        <p:spPr>
          <a:xfrm flipV="1">
            <a:off x="3747853" y="6151482"/>
            <a:ext cx="318359" cy="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A5E854-243B-9447-B892-E829E192E8A7}"/>
              </a:ext>
            </a:extLst>
          </p:cNvPr>
          <p:cNvCxnSpPr/>
          <p:nvPr/>
        </p:nvCxnSpPr>
        <p:spPr>
          <a:xfrm flipH="1">
            <a:off x="4149812" y="2498510"/>
            <a:ext cx="114899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E930911-C26B-AC43-B30D-A8C00B3A0D25}"/>
              </a:ext>
            </a:extLst>
          </p:cNvPr>
          <p:cNvCxnSpPr>
            <a:endCxn id="15" idx="0"/>
          </p:cNvCxnSpPr>
          <p:nvPr/>
        </p:nvCxnSpPr>
        <p:spPr>
          <a:xfrm>
            <a:off x="3922855" y="3177832"/>
            <a:ext cx="372466" cy="26942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B9CDC50-131A-244D-8220-9BC436C95804}"/>
              </a:ext>
            </a:extLst>
          </p:cNvPr>
          <p:cNvCxnSpPr>
            <a:endCxn id="10" idx="0"/>
          </p:cNvCxnSpPr>
          <p:nvPr/>
        </p:nvCxnSpPr>
        <p:spPr>
          <a:xfrm>
            <a:off x="4593123" y="4167336"/>
            <a:ext cx="126713" cy="33619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9102CDD9-ADC3-9C42-8D46-AB2A3062BFFD}"/>
              </a:ext>
            </a:extLst>
          </p:cNvPr>
          <p:cNvSpPr/>
          <p:nvPr/>
        </p:nvSpPr>
        <p:spPr>
          <a:xfrm>
            <a:off x="152400" y="4406541"/>
            <a:ext cx="1394520" cy="77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Ancillary data sources (e.g., NOAA)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8C8D6A4-B2EB-724B-84D6-EBC0FAE42A4A}"/>
              </a:ext>
            </a:extLst>
          </p:cNvPr>
          <p:cNvCxnSpPr>
            <a:stCxn id="34" idx="3"/>
            <a:endCxn id="19" idx="2"/>
          </p:cNvCxnSpPr>
          <p:nvPr/>
        </p:nvCxnSpPr>
        <p:spPr>
          <a:xfrm flipV="1">
            <a:off x="1546920" y="4718483"/>
            <a:ext cx="345142" cy="76199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6E94E33-B14C-A446-835B-BF15C8CA823C}"/>
              </a:ext>
            </a:extLst>
          </p:cNvPr>
          <p:cNvCxnSpPr>
            <a:stCxn id="10" idx="1"/>
            <a:endCxn id="19" idx="6"/>
          </p:cNvCxnSpPr>
          <p:nvPr/>
        </p:nvCxnSpPr>
        <p:spPr>
          <a:xfrm flipH="1" flipV="1">
            <a:off x="3738598" y="4718483"/>
            <a:ext cx="409738" cy="12100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362E9C5-7CDF-C243-AC13-0B407E1256D2}"/>
              </a:ext>
            </a:extLst>
          </p:cNvPr>
          <p:cNvCxnSpPr>
            <a:endCxn id="9" idx="2"/>
          </p:cNvCxnSpPr>
          <p:nvPr/>
        </p:nvCxnSpPr>
        <p:spPr>
          <a:xfrm flipV="1">
            <a:off x="3130766" y="3187134"/>
            <a:ext cx="185651" cy="106700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E8ADD5-F314-9549-BC4A-815873B8CE28}"/>
              </a:ext>
            </a:extLst>
          </p:cNvPr>
          <p:cNvCxnSpPr>
            <a:stCxn id="9" idx="3"/>
          </p:cNvCxnSpPr>
          <p:nvPr/>
        </p:nvCxnSpPr>
        <p:spPr>
          <a:xfrm>
            <a:off x="4149810" y="2749087"/>
            <a:ext cx="1149000" cy="658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394C87A-2604-1843-A655-AF8942C936F1}"/>
              </a:ext>
            </a:extLst>
          </p:cNvPr>
          <p:cNvCxnSpPr>
            <a:stCxn id="21" idx="4"/>
          </p:cNvCxnSpPr>
          <p:nvPr/>
        </p:nvCxnSpPr>
        <p:spPr>
          <a:xfrm flipH="1">
            <a:off x="5307262" y="4107842"/>
            <a:ext cx="587386" cy="6152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F8CAAA90-CD06-B643-8E80-D0DDFEE624A4}"/>
              </a:ext>
            </a:extLst>
          </p:cNvPr>
          <p:cNvSpPr/>
          <p:nvPr/>
        </p:nvSpPr>
        <p:spPr>
          <a:xfrm>
            <a:off x="7400891" y="4008236"/>
            <a:ext cx="1505215" cy="5818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Level 0 Data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5CD4E46-251F-0B44-A497-3FEDE8B1F3B1}"/>
              </a:ext>
            </a:extLst>
          </p:cNvPr>
          <p:cNvCxnSpPr>
            <a:endCxn id="40" idx="0"/>
          </p:cNvCxnSpPr>
          <p:nvPr/>
        </p:nvCxnSpPr>
        <p:spPr>
          <a:xfrm flipH="1">
            <a:off x="8153499" y="2822055"/>
            <a:ext cx="18157" cy="118618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5AB1A84-2C16-2044-8F31-D7FD8E072FA0}"/>
              </a:ext>
            </a:extLst>
          </p:cNvPr>
          <p:cNvCxnSpPr/>
          <p:nvPr/>
        </p:nvCxnSpPr>
        <p:spPr>
          <a:xfrm flipH="1">
            <a:off x="5201816" y="4361504"/>
            <a:ext cx="2199075" cy="558853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C8539AA9-1E9C-2040-81B1-625F2BBDDE0B}"/>
              </a:ext>
            </a:extLst>
          </p:cNvPr>
          <p:cNvSpPr/>
          <p:nvPr/>
        </p:nvSpPr>
        <p:spPr>
          <a:xfrm>
            <a:off x="7420235" y="1143000"/>
            <a:ext cx="1505215" cy="5818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Mission logs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1088251-7C5E-EC4D-9BA8-044EF0680FD5}"/>
              </a:ext>
            </a:extLst>
          </p:cNvPr>
          <p:cNvSpPr/>
          <p:nvPr/>
        </p:nvSpPr>
        <p:spPr>
          <a:xfrm>
            <a:off x="302135" y="1139132"/>
            <a:ext cx="582714" cy="204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BBE692-120D-0141-9E38-8D1DBA514176}"/>
              </a:ext>
            </a:extLst>
          </p:cNvPr>
          <p:cNvSpPr txBox="1"/>
          <p:nvPr/>
        </p:nvSpPr>
        <p:spPr>
          <a:xfrm>
            <a:off x="404462" y="1078058"/>
            <a:ext cx="2316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All contribute to archive</a:t>
            </a:r>
          </a:p>
        </p:txBody>
      </p:sp>
    </p:spTree>
    <p:extLst>
      <p:ext uri="{BB962C8B-B14F-4D97-AF65-F5344CB8AC3E}">
        <p14:creationId xmlns:p14="http://schemas.microsoft.com/office/powerpoint/2010/main" val="2529393201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574" y="28575"/>
            <a:ext cx="6950075" cy="854075"/>
          </a:xfrm>
        </p:spPr>
        <p:txBody>
          <a:bodyPr/>
          <a:lstStyle/>
          <a:p>
            <a:r>
              <a:rPr lang="en-US" dirty="0"/>
              <a:t>Data Format/Packaging for LTA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722" y="769564"/>
            <a:ext cx="8469780" cy="5564561"/>
          </a:xfrm>
        </p:spPr>
        <p:txBody>
          <a:bodyPr/>
          <a:lstStyle/>
          <a:p>
            <a:endParaRPr lang="en-US" sz="2800" dirty="0"/>
          </a:p>
          <a:p>
            <a:pPr marL="457200" indent="-457200">
              <a:spcAft>
                <a:spcPts val="800"/>
              </a:spcAft>
            </a:pPr>
            <a:r>
              <a:rPr lang="en-US" sz="2400" dirty="0"/>
              <a:t>Given the variety of data held in EOSDIS it is not practical to require that all data be in a single format</a:t>
            </a:r>
          </a:p>
          <a:p>
            <a:pPr marL="457200" indent="-457200">
              <a:spcAft>
                <a:spcPts val="800"/>
              </a:spcAft>
            </a:pPr>
            <a:r>
              <a:rPr lang="en-US" sz="2400" dirty="0"/>
              <a:t>Several formats are acceptable as indicated by ESDIS Standards Office (</a:t>
            </a:r>
            <a:r>
              <a:rPr lang="en-US" sz="2400" dirty="0">
                <a:hlinkClick r:id="rId2"/>
              </a:rPr>
              <a:t>https://earthdata.nasa.gov/esdis/eso/standards-and-references</a:t>
            </a:r>
            <a:r>
              <a:rPr lang="en-US" sz="2400" dirty="0"/>
              <a:t>)</a:t>
            </a:r>
          </a:p>
          <a:p>
            <a:pPr marL="811213" lvl="1" indent="-457200">
              <a:spcAft>
                <a:spcPts val="800"/>
              </a:spcAft>
            </a:pPr>
            <a:r>
              <a:rPr lang="en-US" sz="2400" dirty="0"/>
              <a:t>Data Product Development Guide for Data Producers strongly recommends use of NetCDF and CF compliance</a:t>
            </a:r>
          </a:p>
          <a:p>
            <a:pPr marL="457200" indent="-457200">
              <a:spcAft>
                <a:spcPts val="800"/>
              </a:spcAft>
            </a:pPr>
            <a:r>
              <a:rPr lang="en-US" sz="2400" dirty="0"/>
              <a:t>Preservation Content Specification (PCS) states:</a:t>
            </a:r>
          </a:p>
          <a:p>
            <a:pPr marL="811213" lvl="1" indent="-457200"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Documentation of the raw data formats and derived product formats is essential for a user to be able to use a data product.</a:t>
            </a: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 It is essential for</a:t>
            </a:r>
            <a:r>
              <a:rPr lang="en-US" sz="1800" dirty="0">
                <a:effectLst/>
                <a:latin typeface="+mj-lt"/>
                <a:ea typeface="Times" panose="02020603060405020304" pitchFamily="18" charset="0"/>
                <a:cs typeface="Times" panose="02020603060405020304" pitchFamily="18" charset="0"/>
              </a:rPr>
              <a:t> sustainable long-term preservation that detailed knowledge of the file format be available, because even file formats that are currently well understood now may become incomprehensible over time.</a:t>
            </a:r>
            <a:endParaRPr lang="en-US" sz="1800" dirty="0">
              <a:latin typeface="+mj-lt"/>
            </a:endParaRPr>
          </a:p>
          <a:p>
            <a:pPr marL="457200" indent="-457200">
              <a:spcAft>
                <a:spcPts val="8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032387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143A-61BB-4CDE-BF4C-5DC5CF09340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Management and archiving of relevant associated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03E02-875F-4865-9905-110BD225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290638"/>
            <a:ext cx="8180388" cy="4948237"/>
          </a:xfrm>
        </p:spPr>
        <p:txBody>
          <a:bodyPr/>
          <a:lstStyle/>
          <a:p>
            <a:r>
              <a:rPr lang="en-US" sz="2400" dirty="0"/>
              <a:t>ISO 19165-2:2020 was published in July 2020</a:t>
            </a:r>
          </a:p>
          <a:p>
            <a:pPr lvl="1"/>
            <a:r>
              <a:rPr lang="en-US" dirty="0"/>
              <a:t>Geographic information — Preservation of digital data and metadata — Part 2: Content specifications for Earth observation data and derived digital products</a:t>
            </a:r>
          </a:p>
          <a:p>
            <a:pPr lvl="1"/>
            <a:r>
              <a:rPr lang="en-US" dirty="0"/>
              <a:t>Based on prior work by NASA/ESA/CEOS WGISS</a:t>
            </a:r>
          </a:p>
          <a:p>
            <a:pPr lvl="1"/>
            <a:r>
              <a:rPr lang="en-US" dirty="0"/>
              <a:t>Identifies all data and associated information content to be preserved</a:t>
            </a:r>
          </a:p>
          <a:p>
            <a:r>
              <a:rPr lang="en-US" sz="2400" i="1" dirty="0"/>
              <a:t>NASA’s PCS has been updated to broaden to include airborne and in situ data</a:t>
            </a:r>
          </a:p>
          <a:p>
            <a:pPr lvl="1"/>
            <a:r>
              <a:rPr lang="en-US" dirty="0"/>
              <a:t>Includes mapping to and from ISO 19165-2:2020</a:t>
            </a:r>
          </a:p>
          <a:p>
            <a:pPr lvl="1"/>
            <a:r>
              <a:rPr lang="en-US" dirty="0"/>
              <a:t>Covers “what” and “when”</a:t>
            </a:r>
          </a:p>
          <a:p>
            <a:r>
              <a:rPr lang="en-US" sz="2400" dirty="0"/>
              <a:t>Preservation Content Implementation Guidance (PCIG)</a:t>
            </a:r>
          </a:p>
          <a:p>
            <a:pPr lvl="1"/>
            <a:r>
              <a:rPr lang="en-US" dirty="0"/>
              <a:t>Companion document to PCS</a:t>
            </a:r>
          </a:p>
          <a:p>
            <a:pPr lvl="1"/>
            <a:r>
              <a:rPr lang="en-US" dirty="0"/>
              <a:t>Covers “how”</a:t>
            </a:r>
          </a:p>
          <a:p>
            <a:r>
              <a:rPr lang="en-US" sz="2400" dirty="0"/>
              <a:t>Updated PCS and PCIG are currently in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67008-EC86-419E-AB79-105762E170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02453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2FA8-293B-4029-9EBD-B71E7771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Preservation Content Implementation Guidance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F6DE-5E93-45B2-81FC-1A0416E50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462088"/>
            <a:ext cx="8832850" cy="5081588"/>
          </a:xfrm>
        </p:spPr>
        <p:txBody>
          <a:bodyPr/>
          <a:lstStyle/>
          <a:p>
            <a:r>
              <a:rPr lang="en-US" sz="1800" dirty="0"/>
              <a:t>Recognizes diversity of size, funding, and requirements of NASA-funded projects</a:t>
            </a:r>
          </a:p>
          <a:p>
            <a:pPr lvl="1"/>
            <a:r>
              <a:rPr lang="en-US" sz="1600" dirty="0"/>
              <a:t>Expected compliance is indicated as High, Medium or Low depending on project type (e.g., on-orbit missions, research and analysis investigations, data production investigation such as MEaSUREs)</a:t>
            </a:r>
          </a:p>
          <a:p>
            <a:pPr lvl="1"/>
            <a:r>
              <a:rPr lang="en-US" sz="1600" dirty="0"/>
              <a:t>Each item called for in PCS is categorized as Required, Suggested, or Not applicable</a:t>
            </a:r>
          </a:p>
          <a:p>
            <a:pPr lvl="1"/>
            <a:r>
              <a:rPr lang="en-US" sz="1600" dirty="0"/>
              <a:t>Detailed guidelines are provided in several sections</a:t>
            </a:r>
          </a:p>
          <a:p>
            <a:r>
              <a:rPr lang="en-US" sz="1800" dirty="0"/>
              <a:t>Common guidelines applicable to all types of projects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dentifying preservation items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esponsibility of organizations for identifying and gathering preservation items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Provision of pointers to locations of items when not all of them are located at a given DAAC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Use of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persistent identifiers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Ensuring future usability and need for on-going updates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to do when some artifacts are unavailable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rganization and presentation of preservation checklists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Presentation of preservation items on DAAC websites</a:t>
            </a:r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reservation of information from project websites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Long-term care and maintenance of preservation checklist and artifacts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A7A86-7F98-4CCB-A875-990E9AC89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5769B6-FEE2-465E-96D7-E5644261516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55730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3849</TotalTime>
  <Words>1446</Words>
  <Application>Microsoft Office PowerPoint</Application>
  <PresentationFormat>On-screen Show (4:3)</PresentationFormat>
  <Paragraphs>211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Calibri</vt:lpstr>
      <vt:lpstr>Helvetica Neue</vt:lpstr>
      <vt:lpstr>Times</vt:lpstr>
      <vt:lpstr>Times New Roman</vt:lpstr>
      <vt:lpstr>Wingdings</vt:lpstr>
      <vt:lpstr>ヒラギノ角ゴ Pro W3</vt:lpstr>
      <vt:lpstr>Blank</vt:lpstr>
      <vt:lpstr>EOSDIS Archive &amp; Data Stewardship</vt:lpstr>
      <vt:lpstr>Current Archive Technology</vt:lpstr>
      <vt:lpstr>Composition of NASA Earth Science Archive</vt:lpstr>
      <vt:lpstr>Volume Changes</vt:lpstr>
      <vt:lpstr>Product Lifecycle  </vt:lpstr>
      <vt:lpstr>Sources of Content</vt:lpstr>
      <vt:lpstr>Data Format/Packaging for LTA</vt:lpstr>
      <vt:lpstr>Management and archiving of relevant associated information </vt:lpstr>
      <vt:lpstr>Preservation Content Implementation Guidance</vt:lpstr>
      <vt:lpstr>Preservation Content Implementation Guidance</vt:lpstr>
      <vt:lpstr>Preservation Content Implementation Guidance</vt:lpstr>
      <vt:lpstr>Preservation Content Implementation Guidance</vt:lpstr>
      <vt:lpstr>Challenges</vt:lpstr>
      <vt:lpstr>Further Information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Sofinowski, Edwin J. (GSFC-423.0)[COLUMBUS TECHNOLOGIES AND SERVICES INC]</dc:creator>
  <cp:lastModifiedBy>Trakas, Diane E. (GSFC-423.0)[ASRC FEDERAL SYSTEM SOLUTIONS]</cp:lastModifiedBy>
  <cp:revision>174</cp:revision>
  <cp:lastPrinted>2017-09-20T17:12:17Z</cp:lastPrinted>
  <dcterms:created xsi:type="dcterms:W3CDTF">2015-05-14T12:19:45Z</dcterms:created>
  <dcterms:modified xsi:type="dcterms:W3CDTF">2021-04-06T15:32:07Z</dcterms:modified>
</cp:coreProperties>
</file>