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23" r:id="rId2"/>
    <p:sldId id="15751" r:id="rId3"/>
    <p:sldId id="1701" r:id="rId4"/>
    <p:sldId id="545" r:id="rId5"/>
    <p:sldId id="527" r:id="rId6"/>
    <p:sldId id="15750" r:id="rId7"/>
    <p:sldId id="544" r:id="rId8"/>
    <p:sldId id="547" r:id="rId9"/>
    <p:sldId id="542" r:id="rId10"/>
    <p:sldId id="541" r:id="rId11"/>
    <p:sldId id="552" r:id="rId12"/>
    <p:sldId id="553" r:id="rId13"/>
    <p:sldId id="554" r:id="rId14"/>
    <p:sldId id="55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. Jens Feeley" initials="tjf" lastIdx="1" clrIdx="0"/>
  <p:cmAuthor id="2" name="T. Jens Feeley" initials="tjf [2]" lastIdx="1" clrIdx="1"/>
  <p:cmAuthor id="3" name="T. Jens Feeley" initials="tjf [3]" lastIdx="1" clrIdx="2"/>
  <p:cmAuthor id="4" name="T. Jens Feeley" initials="tjf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F2"/>
    <a:srgbClr val="B6A6C2"/>
    <a:srgbClr val="341982"/>
    <a:srgbClr val="E5D9E3"/>
    <a:srgbClr val="E0D4E0"/>
    <a:srgbClr val="DBD7FF"/>
    <a:srgbClr val="007050"/>
    <a:srgbClr val="AFABAB"/>
    <a:srgbClr val="2C4734"/>
    <a:srgbClr val="5C3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95405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92" y="624"/>
      </p:cViewPr>
      <p:guideLst>
        <p:guide orient="horz" pos="40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E219B0-068E-A84A-8185-F22873B906E8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182863-384D-A645-9536-8F1BA5D66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2863-384D-A645-9536-8F1BA5D66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Flagships can take longer than 10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9378">
              <a:defRPr/>
            </a:pPr>
            <a:fld id="{47182863-384D-A645-9536-8F1BA5D66C3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79378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440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89092"/>
            <a:ext cx="12192097" cy="35337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1960536"/>
            <a:ext cx="12192000" cy="2138766"/>
          </a:xfrm>
          <a:prstGeom prst="rect">
            <a:avLst/>
          </a:prstGeom>
          <a:solidFill>
            <a:schemeClr val="bg1">
              <a:alpha val="50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304799"/>
            <a:ext cx="2769575" cy="840423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68832" y="4503519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accent2">
                    <a:lumMod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David  A. Wilcox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44765" y="4829338"/>
            <a:ext cx="4071938" cy="1012825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Chief, Special Projects Office</a:t>
            </a:r>
          </a:p>
          <a:p>
            <a:pPr lvl="0"/>
            <a:r>
              <a:rPr lang="en-US" dirty="0"/>
              <a:t>david.a.wilcox@nasa.gov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644765" y="5914298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 dirty="0"/>
              <a:t>April 3, 2019</a:t>
            </a:r>
          </a:p>
        </p:txBody>
      </p:sp>
    </p:spTree>
    <p:extLst>
      <p:ext uri="{BB962C8B-B14F-4D97-AF65-F5344CB8AC3E}">
        <p14:creationId xmlns:p14="http://schemas.microsoft.com/office/powerpoint/2010/main" val="388391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7440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1905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89092"/>
            <a:ext cx="12192097" cy="35337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1960536"/>
            <a:ext cx="12192000" cy="2138766"/>
          </a:xfrm>
          <a:prstGeom prst="rect">
            <a:avLst/>
          </a:prstGeom>
          <a:solidFill>
            <a:schemeClr val="bg1">
              <a:alpha val="50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88848"/>
            <a:ext cx="10515600" cy="784830"/>
          </a:xfrm>
        </p:spPr>
        <p:txBody>
          <a:bodyPr>
            <a:spAutoFit/>
          </a:bodyPr>
          <a:lstStyle>
            <a:lvl1pPr algn="ctr">
              <a:defRPr sz="5000" b="1" baseline="0"/>
            </a:lvl1pPr>
          </a:lstStyle>
          <a:p>
            <a:r>
              <a:rPr lang="en-US" dirty="0"/>
              <a:t>NASA PLANETARY SCIENCE</a:t>
            </a:r>
          </a:p>
        </p:txBody>
      </p:sp>
    </p:spTree>
    <p:extLst>
      <p:ext uri="{BB962C8B-B14F-4D97-AF65-F5344CB8AC3E}">
        <p14:creationId xmlns:p14="http://schemas.microsoft.com/office/powerpoint/2010/main" val="397084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7440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5CCA-7CA4-8245-A7E9-2CC3B3677728}" type="datetimeFigureOut">
              <a:rPr lang="en-US" smtClean="0"/>
              <a:t>3/22/21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63BB-134F-E445-844D-7865ADB00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44677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03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786A64DB-DBB3-CA48-993E-0DE1651AF3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91" r:id="rId3"/>
    <p:sldLayoutId id="214748369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>
              <a:lumMod val="75000"/>
            </a:schemeClr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2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2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2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2">
              <a:lumMod val="50000"/>
            </a:schemeClr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4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jpe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250166" y="1108431"/>
            <a:ext cx="11681422" cy="6463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NASA </a:t>
            </a:r>
            <a:r>
              <a:rPr lang="en-US" dirty="0" err="1">
                <a:solidFill>
                  <a:schemeClr val="bg1"/>
                </a:solidFill>
              </a:rPr>
              <a:t>Heliophysics</a:t>
            </a:r>
            <a:r>
              <a:rPr lang="en-US" dirty="0">
                <a:solidFill>
                  <a:schemeClr val="bg1"/>
                </a:solidFill>
              </a:rPr>
              <a:t> and Astrophysics </a:t>
            </a:r>
            <a:r>
              <a:rPr lang="en-US" dirty="0" err="1">
                <a:solidFill>
                  <a:schemeClr val="bg1"/>
                </a:solidFill>
              </a:rPr>
              <a:t>SmallSat</a:t>
            </a:r>
            <a:r>
              <a:rPr lang="en-US" dirty="0">
                <a:solidFill>
                  <a:schemeClr val="bg1"/>
                </a:solidFill>
              </a:rPr>
              <a:t>/CubeSats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Thomas Johnson</a:t>
            </a:r>
          </a:p>
          <a:p>
            <a:pPr lvl="0">
              <a:defRPr/>
            </a:pPr>
            <a:r>
              <a:rPr lang="en-US" dirty="0"/>
              <a:t>Small Satellite Project Manager </a:t>
            </a:r>
            <a:r>
              <a:rPr lang="en-US" dirty="0" err="1"/>
              <a:t>Thomas.E.Johnson@nasa.gov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0165" y="4475855"/>
            <a:ext cx="11681423" cy="2245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NASA PI/PM Forum</a:t>
            </a: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26, 2021                                                                     Approved for public release; distribution is unlimited.</a:t>
            </a:r>
          </a:p>
        </p:txBody>
      </p:sp>
      <p:pic>
        <p:nvPicPr>
          <p:cNvPr id="1030" name="Picture 6" descr="https://www.nasa.gov/sites/default/files/styles/image_card_4x3_ratio/public/thumbnails/image/2016-05-cygnss-rftestin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11" y="2010162"/>
            <a:ext cx="3062794" cy="20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loSat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2693" y="2016253"/>
            <a:ext cx="3002194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aloSat - Kaaret">
            <a:extLst>
              <a:ext uri="{FF2B5EF4-FFF2-40B4-BE49-F238E27FC236}">
                <a16:creationId xmlns:a16="http://schemas.microsoft.com/office/drawing/2014/main" id="{9DCABDFA-D4A7-0E42-B827-421D926B5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3192" y="2010162"/>
            <a:ext cx="2759230" cy="20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LFIN_Auto8">
            <a:extLst>
              <a:ext uri="{FF2B5EF4-FFF2-40B4-BE49-F238E27FC236}">
                <a16:creationId xmlns:a16="http://schemas.microsoft.com/office/drawing/2014/main" id="{D1190FBF-9645-2D41-849C-DB27081C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610" y="2024806"/>
            <a:ext cx="3014578" cy="20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4D09E-3CED-C34D-B019-C83FC8A02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2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426"/>
            <a:ext cx="10515600" cy="646331"/>
          </a:xfrm>
        </p:spPr>
        <p:txBody>
          <a:bodyPr/>
          <a:lstStyle/>
          <a:p>
            <a:r>
              <a:rPr lang="en-US" dirty="0"/>
              <a:t>Heliophysics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233775"/>
            <a:ext cx="2769575" cy="8404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B556B68-8258-4069-A742-EBBE28BA3B90}"/>
              </a:ext>
            </a:extLst>
          </p:cNvPr>
          <p:cNvGrpSpPr/>
          <p:nvPr/>
        </p:nvGrpSpPr>
        <p:grpSpPr>
          <a:xfrm>
            <a:off x="1741733" y="1191008"/>
            <a:ext cx="8503920" cy="1005840"/>
            <a:chOff x="320040" y="1938528"/>
            <a:chExt cx="8503920" cy="1005840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FA11B9A9-BD33-47E6-BF0E-884710F2EF4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12C208-06F0-4993-8CC2-82A6C3BFFC2E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AERO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EF8C61-C4A0-4FBD-A5B1-ADFC578DC694}"/>
                </a:ext>
              </a:extLst>
            </p:cNvPr>
            <p:cNvSpPr txBox="1"/>
            <p:nvPr/>
          </p:nvSpPr>
          <p:spPr>
            <a:xfrm>
              <a:off x="6354998" y="1938529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 </a:t>
              </a:r>
            </a:p>
            <a:p>
              <a:pPr algn="ctr"/>
              <a:r>
                <a:rPr lang="en-US" sz="1200" dirty="0"/>
                <a:t>Building flight instrument and spacecraft (Nano Avionics).</a:t>
              </a:r>
            </a:p>
            <a:p>
              <a:pPr algn="ctr"/>
              <a:r>
                <a:rPr lang="en-US" sz="1200" dirty="0"/>
                <a:t>PI: Philip J. Erickson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629F5C-F383-485A-BB52-BC7442BFE6AF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 MIT Haystack Observatory 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AC42BC8-D7F1-4FE5-B5AA-E3F0A3187C01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F91C74-2FBF-408E-B439-A527A65ABA9E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754C4C-C572-4AAE-8C32-A2E93790E1BA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DC74EC-955A-40F9-86F0-6F2E273A4EDE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74D66D-3D98-4B48-A80B-5D95F83A4396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F10D60-FDB2-4BFB-AC38-DDC9D5194F64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 To advance our knowledge by examining radio emissions from the auroral acceleration region in near-Earth space.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981562-DC05-44EC-9B0F-82074814B6E1}"/>
              </a:ext>
            </a:extLst>
          </p:cNvPr>
          <p:cNvGrpSpPr/>
          <p:nvPr/>
        </p:nvGrpSpPr>
        <p:grpSpPr>
          <a:xfrm>
            <a:off x="1751601" y="4594328"/>
            <a:ext cx="8503920" cy="1005840"/>
            <a:chOff x="320040" y="3025285"/>
            <a:chExt cx="8503920" cy="1005840"/>
          </a:xfrm>
        </p:grpSpPr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8B7D30C7-69A7-4AB3-9E82-B0C7BE54E037}"/>
                </a:ext>
              </a:extLst>
            </p:cNvPr>
            <p:cNvSpPr/>
            <p:nvPr/>
          </p:nvSpPr>
          <p:spPr>
            <a:xfrm>
              <a:off x="320040" y="3025285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CA8108-A3ED-483C-B4C4-868CB61E48BB}"/>
                </a:ext>
              </a:extLst>
            </p:cNvPr>
            <p:cNvSpPr txBox="1"/>
            <p:nvPr/>
          </p:nvSpPr>
          <p:spPr>
            <a:xfrm rot="16200000">
              <a:off x="32436" y="3312891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CIRBE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593805-0F28-474D-91A3-52130F2AAB09}"/>
                </a:ext>
              </a:extLst>
            </p:cNvPr>
            <p:cNvSpPr txBox="1"/>
            <p:nvPr/>
          </p:nvSpPr>
          <p:spPr>
            <a:xfrm>
              <a:off x="6354998" y="3025286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Manifested on STP S285 with launch in June 2022</a:t>
              </a:r>
            </a:p>
            <a:p>
              <a:pPr algn="ctr"/>
              <a:r>
                <a:rPr lang="en-US" sz="1200" dirty="0"/>
                <a:t>PI: </a:t>
              </a:r>
              <a:r>
                <a:rPr lang="en-US" sz="1200" dirty="0" err="1"/>
                <a:t>Xinlin</a:t>
              </a:r>
              <a:r>
                <a:rPr lang="en-US" sz="1200" dirty="0"/>
                <a:t> Li.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7C8159-E237-4544-A079-AF84400D0600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3071005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Laboratory for Atmospheric and Space Physics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B8175D-005F-48BE-AB29-AC76FE818F23}"/>
                </a:ext>
              </a:extLst>
            </p:cNvPr>
            <p:cNvCxnSpPr/>
            <p:nvPr/>
          </p:nvCxnSpPr>
          <p:spPr>
            <a:xfrm flipH="1">
              <a:off x="717098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6F43B2E-1020-4FD1-A770-7C260E2DE0EB}"/>
                </a:ext>
              </a:extLst>
            </p:cNvPr>
            <p:cNvCxnSpPr/>
            <p:nvPr/>
          </p:nvCxnSpPr>
          <p:spPr>
            <a:xfrm flipH="1">
              <a:off x="2137767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D009E0C-CB01-4B8B-B441-0BDBF51FE1C1}"/>
                </a:ext>
              </a:extLst>
            </p:cNvPr>
            <p:cNvCxnSpPr/>
            <p:nvPr/>
          </p:nvCxnSpPr>
          <p:spPr>
            <a:xfrm flipH="1">
              <a:off x="3345294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08F1C68-B437-46C2-8337-93A27A30E9FC}"/>
                </a:ext>
              </a:extLst>
            </p:cNvPr>
            <p:cNvCxnSpPr/>
            <p:nvPr/>
          </p:nvCxnSpPr>
          <p:spPr>
            <a:xfrm flipH="1">
              <a:off x="4054793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D7C43EF-B102-4485-A3A6-12EFD9CFA962}"/>
                </a:ext>
              </a:extLst>
            </p:cNvPr>
            <p:cNvCxnSpPr/>
            <p:nvPr/>
          </p:nvCxnSpPr>
          <p:spPr>
            <a:xfrm flipH="1">
              <a:off x="6341746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B424D7-7817-488E-BA41-C0D47725DE2C}"/>
                </a:ext>
              </a:extLst>
            </p:cNvPr>
            <p:cNvSpPr txBox="1"/>
            <p:nvPr/>
          </p:nvSpPr>
          <p:spPr>
            <a:xfrm>
              <a:off x="4068046" y="302528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To provide some of the first advanced resolution of one of Earth’s two Van Allen belts.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ED7E9B-745F-45A2-AD4A-B5B32B934A6B}"/>
              </a:ext>
            </a:extLst>
          </p:cNvPr>
          <p:cNvGrpSpPr/>
          <p:nvPr/>
        </p:nvGrpSpPr>
        <p:grpSpPr>
          <a:xfrm>
            <a:off x="1741733" y="3298329"/>
            <a:ext cx="8503920" cy="1222906"/>
            <a:chOff x="313414" y="5058876"/>
            <a:chExt cx="8503920" cy="1101070"/>
          </a:xfrm>
        </p:grpSpPr>
        <p:sp>
          <p:nvSpPr>
            <p:cNvPr id="38" name="Rounded Rectangle 5">
              <a:extLst>
                <a:ext uri="{FF2B5EF4-FFF2-40B4-BE49-F238E27FC236}">
                  <a16:creationId xmlns:a16="http://schemas.microsoft.com/office/drawing/2014/main" id="{0AEBD8B8-0F87-48CE-A2C9-E6B7CB940A94}"/>
                </a:ext>
              </a:extLst>
            </p:cNvPr>
            <p:cNvSpPr/>
            <p:nvPr/>
          </p:nvSpPr>
          <p:spPr>
            <a:xfrm>
              <a:off x="313414" y="5154106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2B0337-86F1-44A7-A86E-0C2437DCE54D}"/>
                </a:ext>
              </a:extLst>
            </p:cNvPr>
            <p:cNvSpPr txBox="1"/>
            <p:nvPr/>
          </p:nvSpPr>
          <p:spPr>
            <a:xfrm rot="16200000">
              <a:off x="25810" y="5441712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CeREs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1F0BB2-0D10-4D64-BB5A-004D246709EF}"/>
                </a:ext>
              </a:extLst>
            </p:cNvPr>
            <p:cNvSpPr txBox="1"/>
            <p:nvPr/>
          </p:nvSpPr>
          <p:spPr>
            <a:xfrm>
              <a:off x="6348372" y="5154106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Launched December 2018.  Failed to maintain communication after the first week on orbit.</a:t>
              </a:r>
            </a:p>
            <a:p>
              <a:pPr algn="ctr"/>
              <a:r>
                <a:rPr lang="en-US" sz="1200" dirty="0"/>
                <a:t>PI: Shri </a:t>
              </a:r>
              <a:r>
                <a:rPr lang="en-US" sz="1200" dirty="0" err="1"/>
                <a:t>Kanakel</a:t>
              </a:r>
              <a:endParaRPr lang="en-US" sz="12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CC99A08-4F92-4325-9476-9AC032E3458E}"/>
                </a:ext>
              </a:extLst>
            </p:cNvPr>
            <p:cNvCxnSpPr/>
            <p:nvPr/>
          </p:nvCxnSpPr>
          <p:spPr>
            <a:xfrm flipH="1">
              <a:off x="710472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EA1DD61-10BA-4B4B-8443-50708EB33DD6}"/>
                </a:ext>
              </a:extLst>
            </p:cNvPr>
            <p:cNvCxnSpPr/>
            <p:nvPr/>
          </p:nvCxnSpPr>
          <p:spPr>
            <a:xfrm flipH="1">
              <a:off x="2131141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11E691F-EFC8-47C1-A4CE-9B92EFF916BF}"/>
                </a:ext>
              </a:extLst>
            </p:cNvPr>
            <p:cNvCxnSpPr/>
            <p:nvPr/>
          </p:nvCxnSpPr>
          <p:spPr>
            <a:xfrm flipH="1">
              <a:off x="3338668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BB3FCC-FD84-40E5-B148-6DCFE74BFAA1}"/>
                </a:ext>
              </a:extLst>
            </p:cNvPr>
            <p:cNvCxnSpPr/>
            <p:nvPr/>
          </p:nvCxnSpPr>
          <p:spPr>
            <a:xfrm flipH="1">
              <a:off x="4048167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42214F-354B-4D69-A901-0908BE27B1AB}"/>
                </a:ext>
              </a:extLst>
            </p:cNvPr>
            <p:cNvCxnSpPr/>
            <p:nvPr/>
          </p:nvCxnSpPr>
          <p:spPr>
            <a:xfrm flipH="1">
              <a:off x="6335120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07F2A6-9856-4D84-B41D-4B1A0977757F}"/>
                </a:ext>
              </a:extLst>
            </p:cNvPr>
            <p:cNvSpPr txBox="1"/>
            <p:nvPr/>
          </p:nvSpPr>
          <p:spPr>
            <a:xfrm>
              <a:off x="4061420" y="5058876"/>
              <a:ext cx="2273700" cy="110106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To examine how radiation belt electrons are energized and lost, particularly during events called microbursts.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72813" y="1236728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629F5C-F383-485A-BB52-BC7442BFE6AF}"/>
              </a:ext>
            </a:extLst>
          </p:cNvPr>
          <p:cNvSpPr txBox="1">
            <a:spLocks/>
          </p:cNvSpPr>
          <p:nvPr/>
        </p:nvSpPr>
        <p:spPr>
          <a:xfrm>
            <a:off x="3592191" y="3561575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 NASA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GSFC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99318" y="4623565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3U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52587" y="3561115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3U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72856" y="3589784"/>
            <a:ext cx="911073" cy="861308"/>
          </a:xfrm>
          <a:prstGeom prst="rect">
            <a:avLst/>
          </a:prstGeom>
          <a:ln w="38100">
            <a:noFill/>
          </a:ln>
        </p:spPr>
      </p:pic>
      <p:pic>
        <p:nvPicPr>
          <p:cNvPr id="69" name="Picture 4" descr="Xinlin Li with CubeSat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8996" y="4658400"/>
            <a:ext cx="683519" cy="89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7738" y="1236728"/>
            <a:ext cx="958020" cy="93045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1" y="1077980"/>
            <a:ext cx="1256175" cy="12561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932" y="5488159"/>
            <a:ext cx="1256175" cy="12561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452" y="4494157"/>
            <a:ext cx="1256175" cy="1256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BBAC4-B53F-D74D-B4E0-C28A7455C54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080816" y="6356350"/>
            <a:ext cx="72269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0E67399-3F10-FB4C-BFDE-FDFA921256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463" y="3466320"/>
            <a:ext cx="1137644" cy="113764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C2F830AC-579B-544B-8FE5-71DEDDF7C8E5}"/>
              </a:ext>
            </a:extLst>
          </p:cNvPr>
          <p:cNvGrpSpPr/>
          <p:nvPr/>
        </p:nvGrpSpPr>
        <p:grpSpPr>
          <a:xfrm>
            <a:off x="1751601" y="5661600"/>
            <a:ext cx="8503920" cy="1005840"/>
            <a:chOff x="313414" y="5154106"/>
            <a:chExt cx="8503920" cy="1005840"/>
          </a:xfrm>
        </p:grpSpPr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874BC34B-5966-FD43-9EA8-25CB3907FA64}"/>
                </a:ext>
              </a:extLst>
            </p:cNvPr>
            <p:cNvSpPr/>
            <p:nvPr/>
          </p:nvSpPr>
          <p:spPr>
            <a:xfrm>
              <a:off x="313414" y="5154106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8D94D1-782A-6B41-9AF0-31C4EA66BCC3}"/>
                </a:ext>
              </a:extLst>
            </p:cNvPr>
            <p:cNvSpPr txBox="1"/>
            <p:nvPr/>
          </p:nvSpPr>
          <p:spPr>
            <a:xfrm rot="16200000">
              <a:off x="25810" y="5441712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Codex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1D46B04-B3F2-CD42-A080-C2782A78EA99}"/>
                </a:ext>
              </a:extLst>
            </p:cNvPr>
            <p:cNvSpPr txBox="1"/>
            <p:nvPr/>
          </p:nvSpPr>
          <p:spPr>
            <a:xfrm>
              <a:off x="6348372" y="5154106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Heading to CDR in Fall 2021</a:t>
              </a:r>
            </a:p>
            <a:p>
              <a:pPr algn="ctr"/>
              <a:r>
                <a:rPr lang="en-US" sz="1200" dirty="0"/>
                <a:t>PI: Jeff Newmark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DAB8759-CCE5-5B48-AEF3-33E482BD0373}"/>
                </a:ext>
              </a:extLst>
            </p:cNvPr>
            <p:cNvCxnSpPr/>
            <p:nvPr/>
          </p:nvCxnSpPr>
          <p:spPr>
            <a:xfrm flipH="1">
              <a:off x="710472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DEED6E5-36FE-0847-9A1F-66304B2C258D}"/>
                </a:ext>
              </a:extLst>
            </p:cNvPr>
            <p:cNvCxnSpPr/>
            <p:nvPr/>
          </p:nvCxnSpPr>
          <p:spPr>
            <a:xfrm flipH="1">
              <a:off x="2131141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AB96B3-0EF1-5749-BE73-9B29CA5523D7}"/>
                </a:ext>
              </a:extLst>
            </p:cNvPr>
            <p:cNvCxnSpPr/>
            <p:nvPr/>
          </p:nvCxnSpPr>
          <p:spPr>
            <a:xfrm flipH="1">
              <a:off x="3338668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B54B0B7-1D78-CC41-ADEE-03513BC50E15}"/>
                </a:ext>
              </a:extLst>
            </p:cNvPr>
            <p:cNvCxnSpPr/>
            <p:nvPr/>
          </p:nvCxnSpPr>
          <p:spPr>
            <a:xfrm flipH="1">
              <a:off x="4048167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5EF5587-0F80-434C-8C7D-E82B903515DB}"/>
                </a:ext>
              </a:extLst>
            </p:cNvPr>
            <p:cNvCxnSpPr/>
            <p:nvPr/>
          </p:nvCxnSpPr>
          <p:spPr>
            <a:xfrm flipH="1">
              <a:off x="6335120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BBAF906-C499-6748-8006-76AA9CAD71BB}"/>
                </a:ext>
              </a:extLst>
            </p:cNvPr>
            <p:cNvSpPr txBox="1"/>
            <p:nvPr/>
          </p:nvSpPr>
          <p:spPr>
            <a:xfrm>
              <a:off x="4061420" y="515410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An ISS payload mission to study physical conditions in the solar wind acceleration region.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EF3FE9C-CAE7-604E-832A-E267FC35FE68}"/>
              </a:ext>
            </a:extLst>
          </p:cNvPr>
          <p:cNvSpPr txBox="1">
            <a:spLocks/>
          </p:cNvSpPr>
          <p:nvPr/>
        </p:nvSpPr>
        <p:spPr>
          <a:xfrm>
            <a:off x="3602059" y="5707780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 NASA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GSFC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92C9E88-E65C-6547-8BFE-2B42B5E76768}"/>
              </a:ext>
            </a:extLst>
          </p:cNvPr>
          <p:cNvSpPr txBox="1"/>
          <p:nvPr/>
        </p:nvSpPr>
        <p:spPr>
          <a:xfrm>
            <a:off x="4762455" y="5707320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ISS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Inst.</a:t>
            </a:r>
          </a:p>
        </p:txBody>
      </p:sp>
      <p:pic>
        <p:nvPicPr>
          <p:cNvPr id="90" name="Picture 89" descr="A picture containing microscope, miller&#10;&#10;Description automatically generated">
            <a:extLst>
              <a:ext uri="{FF2B5EF4-FFF2-40B4-BE49-F238E27FC236}">
                <a16:creationId xmlns:a16="http://schemas.microsoft.com/office/drawing/2014/main" id="{B44F17F7-2A72-2949-9E38-F52240866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8031" y="5707319"/>
            <a:ext cx="968188" cy="914400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F1FFCF1F-415A-9E48-A78B-B731067E4282}"/>
              </a:ext>
            </a:extLst>
          </p:cNvPr>
          <p:cNvGrpSpPr/>
          <p:nvPr/>
        </p:nvGrpSpPr>
        <p:grpSpPr>
          <a:xfrm>
            <a:off x="1741733" y="2293188"/>
            <a:ext cx="8503920" cy="1005840"/>
            <a:chOff x="320040" y="1938528"/>
            <a:chExt cx="8503920" cy="1005840"/>
          </a:xfrm>
        </p:grpSpPr>
        <p:sp>
          <p:nvSpPr>
            <p:cNvPr id="92" name="Rounded Rectangle 5">
              <a:extLst>
                <a:ext uri="{FF2B5EF4-FFF2-40B4-BE49-F238E27FC236}">
                  <a16:creationId xmlns:a16="http://schemas.microsoft.com/office/drawing/2014/main" id="{212ADCC9-EDE9-6D4B-8C02-E6CF8CC6644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55E3CB6-E16F-E04E-86F4-46632B324774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AEPEX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460AF90-8D3F-BB4F-9965-B284CA1437E4}"/>
                </a:ext>
              </a:extLst>
            </p:cNvPr>
            <p:cNvSpPr txBox="1"/>
            <p:nvPr/>
          </p:nvSpPr>
          <p:spPr>
            <a:xfrm>
              <a:off x="6354998" y="1938529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 </a:t>
              </a:r>
            </a:p>
            <a:p>
              <a:pPr algn="ctr"/>
              <a:r>
                <a:rPr lang="en-US" sz="1200" dirty="0"/>
                <a:t>CDR being held on March 25</a:t>
              </a:r>
            </a:p>
            <a:p>
              <a:pPr algn="ctr"/>
              <a:r>
                <a:rPr lang="en-US" sz="1200" dirty="0"/>
                <a:t>PI: Robert Marshall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52BB0DD-215E-434F-B0CB-20CF143B140A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  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54935C7-329B-3E41-A8F9-6C5008F1AF47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2223D83-90FB-004C-A220-28321C1608FB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5F88E00-C562-8A40-91F3-4F27C159C651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D593078-F4EA-C74C-AF94-F7E8CC3B9598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8476DBF-EBFE-B740-8196-B9BEE72DA868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3F2B7E8-F969-2940-80B4-0E6D5947968D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Perform a comprehensive measurement of Energetic Electron Precipitation</a:t>
              </a:r>
            </a:p>
            <a:p>
              <a:pPr algn="ctr"/>
              <a:r>
                <a:rPr lang="en-US" sz="1100" dirty="0"/>
                <a:t> 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B0152AAF-45E8-5F4F-999C-8ACBC2C8B4C6}"/>
              </a:ext>
            </a:extLst>
          </p:cNvPr>
          <p:cNvSpPr txBox="1"/>
          <p:nvPr/>
        </p:nvSpPr>
        <p:spPr>
          <a:xfrm>
            <a:off x="4772813" y="2338908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AEE9B8D-D851-0046-A667-B54A883D15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1" y="2228204"/>
            <a:ext cx="1256175" cy="1256175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E518E9A6-85CA-894E-8F97-CABE73E432E4}"/>
              </a:ext>
            </a:extLst>
          </p:cNvPr>
          <p:cNvSpPr/>
          <p:nvPr/>
        </p:nvSpPr>
        <p:spPr>
          <a:xfrm>
            <a:off x="3628953" y="2419412"/>
            <a:ext cx="1077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Arial Black" panose="020B0A04020102020204" pitchFamily="34" charset="0"/>
              </a:rPr>
              <a:t>University of Colorado, Boulder</a:t>
            </a:r>
          </a:p>
        </p:txBody>
      </p:sp>
      <p:pic>
        <p:nvPicPr>
          <p:cNvPr id="107" name="Picture 106" descr="A picture containing close&#10;&#10;Description automatically generated">
            <a:extLst>
              <a:ext uri="{FF2B5EF4-FFF2-40B4-BE49-F238E27FC236}">
                <a16:creationId xmlns:a16="http://schemas.microsoft.com/office/drawing/2014/main" id="{9417891C-5C10-554C-9954-05ABCF91C5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361" y="2450284"/>
            <a:ext cx="1370565" cy="64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84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562"/>
            <a:ext cx="10515600" cy="646331"/>
          </a:xfrm>
        </p:spPr>
        <p:txBody>
          <a:bodyPr/>
          <a:lstStyle/>
          <a:p>
            <a:r>
              <a:rPr lang="en-US" dirty="0"/>
              <a:t>Heliophysics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233775"/>
            <a:ext cx="2769575" cy="8404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7BC9E5-1C2B-48F3-ADB7-772C34BBEE80}"/>
              </a:ext>
            </a:extLst>
          </p:cNvPr>
          <p:cNvGrpSpPr/>
          <p:nvPr/>
        </p:nvGrpSpPr>
        <p:grpSpPr>
          <a:xfrm>
            <a:off x="1727850" y="3375364"/>
            <a:ext cx="8503920" cy="1005840"/>
            <a:chOff x="313414" y="2018827"/>
            <a:chExt cx="8503920" cy="1005840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46032B76-B98D-4DDD-8746-37041968FA5C}"/>
                </a:ext>
              </a:extLst>
            </p:cNvPr>
            <p:cNvSpPr/>
            <p:nvPr/>
          </p:nvSpPr>
          <p:spPr>
            <a:xfrm>
              <a:off x="313414" y="2018827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7413BE-FE4D-42D6-8391-29FB0984F7AA}"/>
                </a:ext>
              </a:extLst>
            </p:cNvPr>
            <p:cNvSpPr txBox="1"/>
            <p:nvPr/>
          </p:nvSpPr>
          <p:spPr>
            <a:xfrm rot="16200000">
              <a:off x="25810" y="2306433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CuSP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111FA-8C4D-469E-AA44-C45D4107A6CB}"/>
                </a:ext>
              </a:extLst>
            </p:cNvPr>
            <p:cNvSpPr txBox="1"/>
            <p:nvPr/>
          </p:nvSpPr>
          <p:spPr>
            <a:xfrm>
              <a:off x="6348372" y="2018827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Delivery to KSC in May for Artemis launch in Fall 2021</a:t>
              </a:r>
            </a:p>
            <a:p>
              <a:pPr algn="ctr"/>
              <a:r>
                <a:rPr lang="en-US" sz="1200" dirty="0"/>
                <a:t>PI: Mihir Desai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8131CE-B317-4685-9C15-35358D6684BE}"/>
                </a:ext>
              </a:extLst>
            </p:cNvPr>
            <p:cNvCxnSpPr/>
            <p:nvPr/>
          </p:nvCxnSpPr>
          <p:spPr>
            <a:xfrm flipH="1">
              <a:off x="744043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44C81E-44E5-4877-B4D8-AAE024648CA3}"/>
                </a:ext>
              </a:extLst>
            </p:cNvPr>
            <p:cNvCxnSpPr/>
            <p:nvPr/>
          </p:nvCxnSpPr>
          <p:spPr>
            <a:xfrm flipH="1">
              <a:off x="2131141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2C4142-DC36-4A96-98A8-AD22B3362557}"/>
                </a:ext>
              </a:extLst>
            </p:cNvPr>
            <p:cNvCxnSpPr/>
            <p:nvPr/>
          </p:nvCxnSpPr>
          <p:spPr>
            <a:xfrm flipH="1">
              <a:off x="3338668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0E02A8-EF69-4852-852F-70E53EE4CB1A}"/>
                </a:ext>
              </a:extLst>
            </p:cNvPr>
            <p:cNvCxnSpPr/>
            <p:nvPr/>
          </p:nvCxnSpPr>
          <p:spPr>
            <a:xfrm flipH="1">
              <a:off x="4048167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8B6D3A-74FF-4530-8661-A62223E82D17}"/>
                </a:ext>
              </a:extLst>
            </p:cNvPr>
            <p:cNvCxnSpPr/>
            <p:nvPr/>
          </p:nvCxnSpPr>
          <p:spPr>
            <a:xfrm flipH="1">
              <a:off x="6335120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ED7214-1697-4383-B35A-B44C484820B4}"/>
                </a:ext>
              </a:extLst>
            </p:cNvPr>
            <p:cNvSpPr txBox="1"/>
            <p:nvPr/>
          </p:nvSpPr>
          <p:spPr>
            <a:xfrm>
              <a:off x="4061420" y="2018827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100" dirty="0"/>
                <a:t>To study the sources and acceleration mechanisms of solar energetic particles that are harmful to astronauts as well as Earth-based technologies.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556B68-8258-4069-A742-EBBE28BA3B90}"/>
              </a:ext>
            </a:extLst>
          </p:cNvPr>
          <p:cNvGrpSpPr/>
          <p:nvPr/>
        </p:nvGrpSpPr>
        <p:grpSpPr>
          <a:xfrm>
            <a:off x="1717982" y="2291140"/>
            <a:ext cx="8503920" cy="1005840"/>
            <a:chOff x="320040" y="1938528"/>
            <a:chExt cx="8503920" cy="1005840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FA11B9A9-BD33-47E6-BF0E-884710F2EF4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12C208-06F0-4993-8CC2-82A6C3BFFC2E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CURIE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EF8C61-C4A0-4FBD-A5B1-ADFC578DC694}"/>
                </a:ext>
              </a:extLst>
            </p:cNvPr>
            <p:cNvSpPr txBox="1"/>
            <p:nvPr/>
          </p:nvSpPr>
          <p:spPr>
            <a:xfrm>
              <a:off x="6354998" y="1938529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Scheduled for launch in </a:t>
              </a:r>
            </a:p>
            <a:p>
              <a:pPr algn="ctr"/>
              <a:r>
                <a:rPr lang="en-US" sz="1200" dirty="0"/>
                <a:t>December 2021.</a:t>
              </a:r>
            </a:p>
            <a:p>
              <a:pPr algn="ctr"/>
              <a:r>
                <a:rPr lang="en-US" sz="1200" dirty="0"/>
                <a:t>PI: David </a:t>
              </a:r>
              <a:r>
                <a:rPr lang="en-US" sz="1200" dirty="0" err="1"/>
                <a:t>Sundkvist</a:t>
              </a:r>
              <a:endParaRPr 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629F5C-F383-485A-BB52-BC7442BFE6AF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 University of California, Berkley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C42BC8-D7F1-4FE5-B5AA-E3F0A3187C01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F91C74-2FBF-408E-B439-A527A65ABA9E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754C4C-C572-4AAE-8C32-A2E93790E1BA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DC74EC-955A-40F9-86F0-6F2E273A4EDE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4D66D-3D98-4B48-A80B-5D95F83A4396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F10D60-FDB2-4BFB-AC38-DDC9D5194F64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000" dirty="0"/>
                <a:t>To use radio interferometry to study radio burst emissions from solar eruptive events such as flares and coronal mass ejections (CMEs) in the inner heliosphere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ED7E9B-745F-45A2-AD4A-B5B32B934A6B}"/>
              </a:ext>
            </a:extLst>
          </p:cNvPr>
          <p:cNvGrpSpPr/>
          <p:nvPr/>
        </p:nvGrpSpPr>
        <p:grpSpPr>
          <a:xfrm>
            <a:off x="1717982" y="4460285"/>
            <a:ext cx="8503920" cy="1005840"/>
            <a:chOff x="313414" y="5154106"/>
            <a:chExt cx="8503920" cy="1005840"/>
          </a:xfrm>
        </p:grpSpPr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0AEBD8B8-0F87-48CE-A2C9-E6B7CB940A94}"/>
                </a:ext>
              </a:extLst>
            </p:cNvPr>
            <p:cNvSpPr/>
            <p:nvPr/>
          </p:nvSpPr>
          <p:spPr>
            <a:xfrm>
              <a:off x="313414" y="5154106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2B0337-86F1-44A7-A86E-0C2437DCE54D}"/>
                </a:ext>
              </a:extLst>
            </p:cNvPr>
            <p:cNvSpPr txBox="1"/>
            <p:nvPr/>
          </p:nvSpPr>
          <p:spPr>
            <a:xfrm rot="16200000">
              <a:off x="25810" y="5441712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DAILI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1F0BB2-0D10-4D64-BB5A-004D246709EF}"/>
                </a:ext>
              </a:extLst>
            </p:cNvPr>
            <p:cNvSpPr txBox="1"/>
            <p:nvPr/>
          </p:nvSpPr>
          <p:spPr>
            <a:xfrm>
              <a:off x="6348372" y="5154106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  <a:endParaRPr lang="en-US" sz="1200" dirty="0"/>
            </a:p>
            <a:p>
              <a:pPr algn="ctr"/>
              <a:r>
                <a:rPr lang="en-US" sz="1200" dirty="0"/>
                <a:t>Manifested for launch on NG-16 in July 2021</a:t>
              </a:r>
            </a:p>
            <a:p>
              <a:pPr algn="ctr"/>
              <a:r>
                <a:rPr lang="en-US" sz="1200" dirty="0"/>
                <a:t>PI: James Hecht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CC99A08-4F92-4325-9476-9AC032E3458E}"/>
                </a:ext>
              </a:extLst>
            </p:cNvPr>
            <p:cNvCxnSpPr/>
            <p:nvPr/>
          </p:nvCxnSpPr>
          <p:spPr>
            <a:xfrm flipH="1">
              <a:off x="710472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EA1DD61-10BA-4B4B-8443-50708EB33DD6}"/>
                </a:ext>
              </a:extLst>
            </p:cNvPr>
            <p:cNvCxnSpPr/>
            <p:nvPr/>
          </p:nvCxnSpPr>
          <p:spPr>
            <a:xfrm flipH="1">
              <a:off x="2131141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1E691F-EFC8-47C1-A4CE-9B92EFF916BF}"/>
                </a:ext>
              </a:extLst>
            </p:cNvPr>
            <p:cNvCxnSpPr/>
            <p:nvPr/>
          </p:nvCxnSpPr>
          <p:spPr>
            <a:xfrm flipH="1">
              <a:off x="3338668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3BB3FCC-FD84-40E5-B148-6DCFE74BFAA1}"/>
                </a:ext>
              </a:extLst>
            </p:cNvPr>
            <p:cNvCxnSpPr/>
            <p:nvPr/>
          </p:nvCxnSpPr>
          <p:spPr>
            <a:xfrm flipH="1">
              <a:off x="4048167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742214F-354B-4D69-A901-0908BE27B1AB}"/>
                </a:ext>
              </a:extLst>
            </p:cNvPr>
            <p:cNvCxnSpPr/>
            <p:nvPr/>
          </p:nvCxnSpPr>
          <p:spPr>
            <a:xfrm flipH="1">
              <a:off x="6335120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07F2A6-9856-4D84-B41D-4B1A0977757F}"/>
                </a:ext>
              </a:extLst>
            </p:cNvPr>
            <p:cNvSpPr txBox="1"/>
            <p:nvPr/>
          </p:nvSpPr>
          <p:spPr>
            <a:xfrm>
              <a:off x="4061420" y="515410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000" dirty="0"/>
                <a:t>To improve the accuracy of operational models for both the neutral density and the ionosphere and will help further the study of wave propagation and transport processes in the lower thermosphere.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6629F5C-F383-485A-BB52-BC7442BFE6AF}"/>
              </a:ext>
            </a:extLst>
          </p:cNvPr>
          <p:cNvSpPr txBox="1">
            <a:spLocks/>
          </p:cNvSpPr>
          <p:nvPr/>
        </p:nvSpPr>
        <p:spPr>
          <a:xfrm>
            <a:off x="3545577" y="3413817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 Southwest Research Institute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49062" y="2336860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(2 x 3U)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75567" y="3417861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629F5C-F383-485A-BB52-BC7442BFE6AF}"/>
              </a:ext>
            </a:extLst>
          </p:cNvPr>
          <p:cNvSpPr txBox="1">
            <a:spLocks/>
          </p:cNvSpPr>
          <p:nvPr/>
        </p:nvSpPr>
        <p:spPr>
          <a:xfrm>
            <a:off x="3568440" y="4506465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 Aerospace Corporation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28836" y="4506005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(1x6)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932" y="3413817"/>
            <a:ext cx="1205578" cy="91141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832" y="2372829"/>
            <a:ext cx="945789" cy="878431"/>
          </a:xfrm>
          <a:prstGeom prst="rect">
            <a:avLst/>
          </a:prstGeom>
        </p:spPr>
      </p:pic>
      <p:pic>
        <p:nvPicPr>
          <p:cNvPr id="70" name="Picture 4" descr="Image result for aerospace corporati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2723" y="4493286"/>
            <a:ext cx="1178663" cy="9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401" y="2187173"/>
            <a:ext cx="1256175" cy="12561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401" y="3261815"/>
            <a:ext cx="1256175" cy="12561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401" y="4347469"/>
            <a:ext cx="1256175" cy="1256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63BBD-E2CC-7F4F-86C5-F08C840AF7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372878" y="6356350"/>
            <a:ext cx="430628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E70D163-1352-1E4E-B69D-F1CC51661B1D}"/>
              </a:ext>
            </a:extLst>
          </p:cNvPr>
          <p:cNvGrpSpPr/>
          <p:nvPr/>
        </p:nvGrpSpPr>
        <p:grpSpPr>
          <a:xfrm>
            <a:off x="1727850" y="1163742"/>
            <a:ext cx="8503920" cy="1005840"/>
            <a:chOff x="320040" y="3025285"/>
            <a:chExt cx="8503920" cy="1005840"/>
          </a:xfrm>
        </p:grpSpPr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541FDEF-3449-0048-9727-4C785FFE5E42}"/>
                </a:ext>
              </a:extLst>
            </p:cNvPr>
            <p:cNvSpPr/>
            <p:nvPr/>
          </p:nvSpPr>
          <p:spPr>
            <a:xfrm>
              <a:off x="320040" y="3025285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94AA606-849D-974B-AED9-A637EC2B657A}"/>
                </a:ext>
              </a:extLst>
            </p:cNvPr>
            <p:cNvSpPr txBox="1"/>
            <p:nvPr/>
          </p:nvSpPr>
          <p:spPr>
            <a:xfrm rot="16200000">
              <a:off x="32436" y="3312891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CuPID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0BCA1C9-B4A1-B846-A5EA-350286BA76C1}"/>
                </a:ext>
              </a:extLst>
            </p:cNvPr>
            <p:cNvSpPr txBox="1"/>
            <p:nvPr/>
          </p:nvSpPr>
          <p:spPr>
            <a:xfrm>
              <a:off x="6354998" y="3025286"/>
              <a:ext cx="234138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In final I&amp;T.  Delivery to launch provider in July with launch in September. </a:t>
              </a:r>
            </a:p>
            <a:p>
              <a:pPr algn="ctr"/>
              <a:r>
                <a:rPr lang="en-US" sz="1200" dirty="0"/>
                <a:t>PI: Brian Walsh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49F0747-057D-6848-AE58-A9D7B04F4201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3071005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Boston University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6E351E5-331C-3B4E-808C-C06F5889368C}"/>
                </a:ext>
              </a:extLst>
            </p:cNvPr>
            <p:cNvCxnSpPr/>
            <p:nvPr/>
          </p:nvCxnSpPr>
          <p:spPr>
            <a:xfrm flipH="1">
              <a:off x="717098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0738A68-D8D4-7D45-B973-E6ED15BB38CA}"/>
                </a:ext>
              </a:extLst>
            </p:cNvPr>
            <p:cNvCxnSpPr/>
            <p:nvPr/>
          </p:nvCxnSpPr>
          <p:spPr>
            <a:xfrm flipH="1">
              <a:off x="2137767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D34257E-3FC3-3947-A82B-0F534B7306DC}"/>
                </a:ext>
              </a:extLst>
            </p:cNvPr>
            <p:cNvCxnSpPr/>
            <p:nvPr/>
          </p:nvCxnSpPr>
          <p:spPr>
            <a:xfrm flipH="1">
              <a:off x="3345294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DFE01E6-F820-C946-A180-AEBFC68A569C}"/>
                </a:ext>
              </a:extLst>
            </p:cNvPr>
            <p:cNvCxnSpPr/>
            <p:nvPr/>
          </p:nvCxnSpPr>
          <p:spPr>
            <a:xfrm flipH="1">
              <a:off x="4054793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96435D3-7A2E-8E4A-BE34-5D99FAF711E3}"/>
                </a:ext>
              </a:extLst>
            </p:cNvPr>
            <p:cNvCxnSpPr/>
            <p:nvPr/>
          </p:nvCxnSpPr>
          <p:spPr>
            <a:xfrm flipH="1">
              <a:off x="6341746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7E298DA-DCB6-F742-9597-E0E1EB2A97BD}"/>
                </a:ext>
              </a:extLst>
            </p:cNvPr>
            <p:cNvSpPr txBox="1"/>
            <p:nvPr/>
          </p:nvSpPr>
          <p:spPr>
            <a:xfrm>
              <a:off x="4068046" y="302528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 </a:t>
              </a:r>
              <a:r>
                <a:rPr lang="en-US" sz="1100" dirty="0"/>
                <a:t>To study the transfer of energy from the sun’s solar wind to the Earth’s space environment. will carry a wide field-of-view soft X-ray telescope.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BC97215E-248F-8947-926D-09E230182694}"/>
              </a:ext>
            </a:extLst>
          </p:cNvPr>
          <p:cNvSpPr txBox="1"/>
          <p:nvPr/>
        </p:nvSpPr>
        <p:spPr>
          <a:xfrm>
            <a:off x="4746186" y="1190172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8C96890E-4B05-E440-BDB8-C2867718B8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628" y="1190172"/>
            <a:ext cx="958021" cy="95078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8B6DB5B-3F10-3242-97AC-5B29E23683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149" y="1033863"/>
            <a:ext cx="1256175" cy="1256175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E902277B-3A20-604C-B478-D3E5F824A885}"/>
              </a:ext>
            </a:extLst>
          </p:cNvPr>
          <p:cNvGrpSpPr/>
          <p:nvPr/>
        </p:nvGrpSpPr>
        <p:grpSpPr>
          <a:xfrm>
            <a:off x="1717982" y="5521609"/>
            <a:ext cx="8503920" cy="1130581"/>
            <a:chOff x="313414" y="5154106"/>
            <a:chExt cx="8503920" cy="1017943"/>
          </a:xfrm>
        </p:grpSpPr>
        <p:sp>
          <p:nvSpPr>
            <p:cNvPr id="92" name="Rounded Rectangle 5">
              <a:extLst>
                <a:ext uri="{FF2B5EF4-FFF2-40B4-BE49-F238E27FC236}">
                  <a16:creationId xmlns:a16="http://schemas.microsoft.com/office/drawing/2014/main" id="{1276892C-5F42-1546-8317-10A48D6C2D86}"/>
                </a:ext>
              </a:extLst>
            </p:cNvPr>
            <p:cNvSpPr/>
            <p:nvPr/>
          </p:nvSpPr>
          <p:spPr>
            <a:xfrm>
              <a:off x="313414" y="5154106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0F42B1C-B8A1-1047-85A5-9B18755CBD1A}"/>
                </a:ext>
              </a:extLst>
            </p:cNvPr>
            <p:cNvSpPr txBox="1"/>
            <p:nvPr/>
          </p:nvSpPr>
          <p:spPr>
            <a:xfrm rot="16200000">
              <a:off x="25810" y="5441712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Dione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36FBE58-141C-2140-B621-343CFDFDA512}"/>
                </a:ext>
              </a:extLst>
            </p:cNvPr>
            <p:cNvSpPr txBox="1"/>
            <p:nvPr/>
          </p:nvSpPr>
          <p:spPr>
            <a:xfrm>
              <a:off x="6348372" y="5154106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Critical Design activities underway</a:t>
              </a:r>
            </a:p>
            <a:p>
              <a:pPr algn="ctr"/>
              <a:r>
                <a:rPr lang="en-US" sz="1200" dirty="0"/>
                <a:t>PI: </a:t>
              </a:r>
              <a:r>
                <a:rPr lang="en-US" sz="1200" dirty="0" err="1"/>
                <a:t>Eftyhia</a:t>
              </a:r>
              <a:r>
                <a:rPr lang="en-US" sz="1200" dirty="0"/>
                <a:t> </a:t>
              </a:r>
              <a:r>
                <a:rPr lang="en-US" sz="1200" dirty="0" err="1"/>
                <a:t>Zesta</a:t>
              </a:r>
              <a:endParaRPr lang="en-US" sz="1200" dirty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7FB95BA-AEBB-BA4F-9A0E-E4D295857504}"/>
                </a:ext>
              </a:extLst>
            </p:cNvPr>
            <p:cNvCxnSpPr/>
            <p:nvPr/>
          </p:nvCxnSpPr>
          <p:spPr>
            <a:xfrm flipH="1">
              <a:off x="710472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270456A-D3B1-9045-8590-D43ADFCB44E4}"/>
                </a:ext>
              </a:extLst>
            </p:cNvPr>
            <p:cNvCxnSpPr/>
            <p:nvPr/>
          </p:nvCxnSpPr>
          <p:spPr>
            <a:xfrm flipH="1">
              <a:off x="2131141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61FCC6A-B318-234F-BE63-D4019BD15D80}"/>
                </a:ext>
              </a:extLst>
            </p:cNvPr>
            <p:cNvCxnSpPr/>
            <p:nvPr/>
          </p:nvCxnSpPr>
          <p:spPr>
            <a:xfrm flipH="1">
              <a:off x="3338668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AC3C5AB-E743-1044-9854-D82414C69629}"/>
                </a:ext>
              </a:extLst>
            </p:cNvPr>
            <p:cNvCxnSpPr/>
            <p:nvPr/>
          </p:nvCxnSpPr>
          <p:spPr>
            <a:xfrm flipH="1">
              <a:off x="4048167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2B5D598-D6AE-DF49-BD5F-5B31676AA81F}"/>
                </a:ext>
              </a:extLst>
            </p:cNvPr>
            <p:cNvCxnSpPr/>
            <p:nvPr/>
          </p:nvCxnSpPr>
          <p:spPr>
            <a:xfrm flipH="1">
              <a:off x="6335120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BC3E54E-71D5-1742-B7CF-764D577AC425}"/>
                </a:ext>
              </a:extLst>
            </p:cNvPr>
            <p:cNvSpPr txBox="1"/>
            <p:nvPr/>
          </p:nvSpPr>
          <p:spPr>
            <a:xfrm>
              <a:off x="4021181" y="5174724"/>
              <a:ext cx="2273700" cy="997325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</a:t>
              </a:r>
            </a:p>
            <a:p>
              <a:pPr algn="ctr"/>
              <a:r>
                <a:rPr lang="en-US" sz="1200" dirty="0"/>
                <a:t>A pathfinder mission for understanding the Ionosphere-Thermosphere responses to magnetospheric forcing</a:t>
              </a:r>
            </a:p>
            <a:p>
              <a:pPr algn="ctr"/>
              <a:endParaRPr lang="en-US" sz="1200" dirty="0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7D02AC9C-1BB2-944F-BB99-6B72B3C0B8BD}"/>
              </a:ext>
            </a:extLst>
          </p:cNvPr>
          <p:cNvSpPr txBox="1">
            <a:spLocks/>
          </p:cNvSpPr>
          <p:nvPr/>
        </p:nvSpPr>
        <p:spPr>
          <a:xfrm>
            <a:off x="3568440" y="5679086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 NASA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GSFC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33166CD-E7C8-5D4A-A42A-93913D7EF4C5}"/>
              </a:ext>
            </a:extLst>
          </p:cNvPr>
          <p:cNvSpPr txBox="1"/>
          <p:nvPr/>
        </p:nvSpPr>
        <p:spPr>
          <a:xfrm>
            <a:off x="4728836" y="5678626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71" name="Picture 70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55DDECA-F8FB-7A49-883C-3072DBF5F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045" y="5583831"/>
            <a:ext cx="1108094" cy="99669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17CE42C-9F4D-6A48-AABF-101B26D1AE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528" y="5436476"/>
            <a:ext cx="1256175" cy="12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58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820"/>
            <a:ext cx="10515600" cy="646331"/>
          </a:xfrm>
        </p:spPr>
        <p:txBody>
          <a:bodyPr/>
          <a:lstStyle/>
          <a:p>
            <a:r>
              <a:rPr lang="en-US" dirty="0"/>
              <a:t>Heliophysics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233775"/>
            <a:ext cx="2769575" cy="8404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7BC9E5-1C2B-48F3-ADB7-772C34BBEE80}"/>
              </a:ext>
            </a:extLst>
          </p:cNvPr>
          <p:cNvGrpSpPr/>
          <p:nvPr/>
        </p:nvGrpSpPr>
        <p:grpSpPr>
          <a:xfrm>
            <a:off x="1722086" y="3352026"/>
            <a:ext cx="8503920" cy="1005840"/>
            <a:chOff x="313414" y="2018827"/>
            <a:chExt cx="8503920" cy="1005840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46032B76-B98D-4DDD-8746-37041968FA5C}"/>
                </a:ext>
              </a:extLst>
            </p:cNvPr>
            <p:cNvSpPr/>
            <p:nvPr/>
          </p:nvSpPr>
          <p:spPr>
            <a:xfrm>
              <a:off x="313414" y="2018827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7413BE-FE4D-42D6-8391-29FB0984F7AA}"/>
                </a:ext>
              </a:extLst>
            </p:cNvPr>
            <p:cNvSpPr txBox="1"/>
            <p:nvPr/>
          </p:nvSpPr>
          <p:spPr>
            <a:xfrm rot="16200000">
              <a:off x="25810" y="2306433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LAICE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111FA-8C4D-469E-AA44-C45D4107A6CB}"/>
                </a:ext>
              </a:extLst>
            </p:cNvPr>
            <p:cNvSpPr txBox="1"/>
            <p:nvPr/>
          </p:nvSpPr>
          <p:spPr>
            <a:xfrm>
              <a:off x="6348372" y="2018827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Refurbishing flight hardware in preparation for flight rebuild</a:t>
              </a:r>
            </a:p>
            <a:p>
              <a:pPr algn="ctr"/>
              <a:r>
                <a:rPr lang="en-US" sz="1200" dirty="0"/>
                <a:t>PI: Greg Earle, Virginia Tech 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8131CE-B317-4685-9C15-35358D6684BE}"/>
                </a:ext>
              </a:extLst>
            </p:cNvPr>
            <p:cNvCxnSpPr/>
            <p:nvPr/>
          </p:nvCxnSpPr>
          <p:spPr>
            <a:xfrm flipH="1">
              <a:off x="744043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44C81E-44E5-4877-B4D8-AAE024648CA3}"/>
                </a:ext>
              </a:extLst>
            </p:cNvPr>
            <p:cNvCxnSpPr/>
            <p:nvPr/>
          </p:nvCxnSpPr>
          <p:spPr>
            <a:xfrm flipH="1">
              <a:off x="2131141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2C4142-DC36-4A96-98A8-AD22B3362557}"/>
                </a:ext>
              </a:extLst>
            </p:cNvPr>
            <p:cNvCxnSpPr/>
            <p:nvPr/>
          </p:nvCxnSpPr>
          <p:spPr>
            <a:xfrm flipH="1">
              <a:off x="3338668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0E02A8-EF69-4852-852F-70E53EE4CB1A}"/>
                </a:ext>
              </a:extLst>
            </p:cNvPr>
            <p:cNvCxnSpPr/>
            <p:nvPr/>
          </p:nvCxnSpPr>
          <p:spPr>
            <a:xfrm flipH="1">
              <a:off x="4048167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8B6D3A-74FF-4530-8661-A62223E82D17}"/>
                </a:ext>
              </a:extLst>
            </p:cNvPr>
            <p:cNvCxnSpPr/>
            <p:nvPr/>
          </p:nvCxnSpPr>
          <p:spPr>
            <a:xfrm flipH="1">
              <a:off x="6335120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ED7214-1697-4383-B35A-B44C484820B4}"/>
                </a:ext>
              </a:extLst>
            </p:cNvPr>
            <p:cNvSpPr txBox="1"/>
            <p:nvPr/>
          </p:nvSpPr>
          <p:spPr>
            <a:xfrm>
              <a:off x="4061420" y="2018827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Atmospheric gravity wave studies.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556B68-8258-4069-A742-EBBE28BA3B90}"/>
              </a:ext>
            </a:extLst>
          </p:cNvPr>
          <p:cNvGrpSpPr/>
          <p:nvPr/>
        </p:nvGrpSpPr>
        <p:grpSpPr>
          <a:xfrm>
            <a:off x="1712218" y="2267802"/>
            <a:ext cx="8503920" cy="1005840"/>
            <a:chOff x="320040" y="1938528"/>
            <a:chExt cx="8503920" cy="1005840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FA11B9A9-BD33-47E6-BF0E-884710F2EF4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12C208-06F0-4993-8CC2-82A6C3BFFC2E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GTOSat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EF8C61-C4A0-4FBD-A5B1-ADFC578DC694}"/>
                </a:ext>
              </a:extLst>
            </p:cNvPr>
            <p:cNvSpPr txBox="1"/>
            <p:nvPr/>
          </p:nvSpPr>
          <p:spPr>
            <a:xfrm>
              <a:off x="6354998" y="1938529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In Development and working to obtain a launch manifest.</a:t>
              </a:r>
            </a:p>
            <a:p>
              <a:pPr algn="ctr"/>
              <a:r>
                <a:rPr lang="en-US" sz="1200" dirty="0"/>
                <a:t>PI: Larry </a:t>
              </a:r>
              <a:r>
                <a:rPr lang="en-US" sz="1200" dirty="0" err="1"/>
                <a:t>Kepko</a:t>
              </a:r>
              <a:endParaRPr lang="en-US" sz="1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629F5C-F383-485A-BB52-BC7442BFE6AF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 NASA</a:t>
              </a:r>
            </a:p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GSFC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C42BC8-D7F1-4FE5-B5AA-E3F0A3187C01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F91C74-2FBF-408E-B439-A527A65ABA9E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754C4C-C572-4AAE-8C32-A2E93790E1BA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DC74EC-955A-40F9-86F0-6F2E273A4EDE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4D66D-3D98-4B48-A80B-5D95F83A4396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F10D60-FDB2-4BFB-AC38-DDC9D5194F64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To measure high-energy particles that likely originate from solar wind and cosmic rays.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ED7E9B-745F-45A2-AD4A-B5B32B934A6B}"/>
              </a:ext>
            </a:extLst>
          </p:cNvPr>
          <p:cNvGrpSpPr/>
          <p:nvPr/>
        </p:nvGrpSpPr>
        <p:grpSpPr>
          <a:xfrm>
            <a:off x="1712218" y="4436947"/>
            <a:ext cx="8503920" cy="1005840"/>
            <a:chOff x="313414" y="5154106"/>
            <a:chExt cx="8503920" cy="1005840"/>
          </a:xfrm>
        </p:grpSpPr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0AEBD8B8-0F87-48CE-A2C9-E6B7CB940A94}"/>
                </a:ext>
              </a:extLst>
            </p:cNvPr>
            <p:cNvSpPr/>
            <p:nvPr/>
          </p:nvSpPr>
          <p:spPr>
            <a:xfrm>
              <a:off x="313414" y="5154106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2B0337-86F1-44A7-A86E-0C2437DCE54D}"/>
                </a:ext>
              </a:extLst>
            </p:cNvPr>
            <p:cNvSpPr txBox="1"/>
            <p:nvPr/>
          </p:nvSpPr>
          <p:spPr>
            <a:xfrm rot="16200000">
              <a:off x="25810" y="5441712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LLITED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1F0BB2-0D10-4D64-BB5A-004D246709EF}"/>
                </a:ext>
              </a:extLst>
            </p:cNvPr>
            <p:cNvSpPr txBox="1"/>
            <p:nvPr/>
          </p:nvSpPr>
          <p:spPr>
            <a:xfrm>
              <a:off x="6348372" y="5154106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In final I&amp;T and awaiting launch manifest.</a:t>
              </a:r>
            </a:p>
            <a:p>
              <a:pPr algn="ctr"/>
              <a:r>
                <a:rPr lang="en-US" sz="1200" dirty="0"/>
                <a:t>PI: Rebecca Bishop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CC99A08-4F92-4325-9476-9AC032E3458E}"/>
                </a:ext>
              </a:extLst>
            </p:cNvPr>
            <p:cNvCxnSpPr/>
            <p:nvPr/>
          </p:nvCxnSpPr>
          <p:spPr>
            <a:xfrm flipH="1">
              <a:off x="710472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EA1DD61-10BA-4B4B-8443-50708EB33DD6}"/>
                </a:ext>
              </a:extLst>
            </p:cNvPr>
            <p:cNvCxnSpPr/>
            <p:nvPr/>
          </p:nvCxnSpPr>
          <p:spPr>
            <a:xfrm flipH="1">
              <a:off x="2131141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1E691F-EFC8-47C1-A4CE-9B92EFF916BF}"/>
                </a:ext>
              </a:extLst>
            </p:cNvPr>
            <p:cNvCxnSpPr/>
            <p:nvPr/>
          </p:nvCxnSpPr>
          <p:spPr>
            <a:xfrm flipH="1">
              <a:off x="3338668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3BB3FCC-FD84-40E5-B148-6DCFE74BFAA1}"/>
                </a:ext>
              </a:extLst>
            </p:cNvPr>
            <p:cNvCxnSpPr/>
            <p:nvPr/>
          </p:nvCxnSpPr>
          <p:spPr>
            <a:xfrm flipH="1">
              <a:off x="4048167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742214F-354B-4D69-A901-0908BE27B1AB}"/>
                </a:ext>
              </a:extLst>
            </p:cNvPr>
            <p:cNvCxnSpPr/>
            <p:nvPr/>
          </p:nvCxnSpPr>
          <p:spPr>
            <a:xfrm flipH="1">
              <a:off x="6335120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07F2A6-9856-4D84-B41D-4B1A0977757F}"/>
                </a:ext>
              </a:extLst>
            </p:cNvPr>
            <p:cNvSpPr txBox="1"/>
            <p:nvPr/>
          </p:nvSpPr>
          <p:spPr>
            <a:xfrm>
              <a:off x="4061420" y="515410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000" dirty="0"/>
                <a:t>To provide first coincident measurements of Earth’s dusk-side at lower altitudes, providing a detailed examination of  equatorial temperature and wind anomaly.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981562-DC05-44EC-9B0F-82074814B6E1}"/>
              </a:ext>
            </a:extLst>
          </p:cNvPr>
          <p:cNvGrpSpPr/>
          <p:nvPr/>
        </p:nvGrpSpPr>
        <p:grpSpPr>
          <a:xfrm>
            <a:off x="1722086" y="5549465"/>
            <a:ext cx="8503920" cy="1005840"/>
            <a:chOff x="320040" y="3025285"/>
            <a:chExt cx="8503920" cy="1005840"/>
          </a:xfrm>
        </p:grpSpPr>
        <p:sp>
          <p:nvSpPr>
            <p:cNvPr id="49" name="Rounded Rectangle 5">
              <a:extLst>
                <a:ext uri="{FF2B5EF4-FFF2-40B4-BE49-F238E27FC236}">
                  <a16:creationId xmlns:a16="http://schemas.microsoft.com/office/drawing/2014/main" id="{8B7D30C7-69A7-4AB3-9E82-B0C7BE54E037}"/>
                </a:ext>
              </a:extLst>
            </p:cNvPr>
            <p:cNvSpPr/>
            <p:nvPr/>
          </p:nvSpPr>
          <p:spPr>
            <a:xfrm>
              <a:off x="320040" y="3025285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CA8108-A3ED-483C-B4C4-868CB61E48BB}"/>
                </a:ext>
              </a:extLst>
            </p:cNvPr>
            <p:cNvSpPr txBox="1"/>
            <p:nvPr/>
          </p:nvSpPr>
          <p:spPr>
            <a:xfrm rot="16200000">
              <a:off x="32436" y="3312891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MinXSS-1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593805-0F28-474D-91A3-52130F2AAB09}"/>
                </a:ext>
              </a:extLst>
            </p:cNvPr>
            <p:cNvSpPr txBox="1"/>
            <p:nvPr/>
          </p:nvSpPr>
          <p:spPr>
            <a:xfrm>
              <a:off x="6354998" y="3025286"/>
              <a:ext cx="2180535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100" dirty="0"/>
                <a:t>Deployed from ISS in May 2016.  Operated for 1 year as planned.</a:t>
              </a:r>
            </a:p>
            <a:p>
              <a:pPr algn="ctr"/>
              <a:r>
                <a:rPr lang="en-US" sz="1100" dirty="0"/>
                <a:t>PI: Tom Woods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E7C8159-E237-4544-A079-AF84400D0600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3071005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University of Colorado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B8175D-005F-48BE-AB29-AC76FE818F23}"/>
                </a:ext>
              </a:extLst>
            </p:cNvPr>
            <p:cNvCxnSpPr/>
            <p:nvPr/>
          </p:nvCxnSpPr>
          <p:spPr>
            <a:xfrm flipH="1">
              <a:off x="717098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6F43B2E-1020-4FD1-A770-7C260E2DE0EB}"/>
                </a:ext>
              </a:extLst>
            </p:cNvPr>
            <p:cNvCxnSpPr/>
            <p:nvPr/>
          </p:nvCxnSpPr>
          <p:spPr>
            <a:xfrm flipH="1">
              <a:off x="2137767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D009E0C-CB01-4B8B-B441-0BDBF51FE1C1}"/>
                </a:ext>
              </a:extLst>
            </p:cNvPr>
            <p:cNvCxnSpPr/>
            <p:nvPr/>
          </p:nvCxnSpPr>
          <p:spPr>
            <a:xfrm flipH="1">
              <a:off x="3345294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08F1C68-B437-46C2-8337-93A27A30E9FC}"/>
                </a:ext>
              </a:extLst>
            </p:cNvPr>
            <p:cNvCxnSpPr/>
            <p:nvPr/>
          </p:nvCxnSpPr>
          <p:spPr>
            <a:xfrm flipH="1">
              <a:off x="4054793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D7C43EF-B102-4485-A3A6-12EFD9CFA962}"/>
                </a:ext>
              </a:extLst>
            </p:cNvPr>
            <p:cNvCxnSpPr/>
            <p:nvPr/>
          </p:nvCxnSpPr>
          <p:spPr>
            <a:xfrm flipH="1">
              <a:off x="6341746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FB424D7-7817-488E-BA41-C0D47725DE2C}"/>
                </a:ext>
              </a:extLst>
            </p:cNvPr>
            <p:cNvSpPr txBox="1"/>
            <p:nvPr/>
          </p:nvSpPr>
          <p:spPr>
            <a:xfrm>
              <a:off x="4068046" y="302528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000" dirty="0"/>
                <a:t>To better understand the energy distribution of solar flare SXR (Soft X-ray) emissions and its impact on the Earth’s Ionosphere, Thermosphere, and Mesosphere.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6629F5C-F383-485A-BB52-BC7442BFE6AF}"/>
              </a:ext>
            </a:extLst>
          </p:cNvPr>
          <p:cNvSpPr txBox="1">
            <a:spLocks/>
          </p:cNvSpPr>
          <p:nvPr/>
        </p:nvSpPr>
        <p:spPr>
          <a:xfrm>
            <a:off x="3539813" y="3390479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Virginia Tech &amp;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University of Illinois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43298" y="2313522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69803" y="3394523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629F5C-F383-485A-BB52-BC7442BFE6AF}"/>
              </a:ext>
            </a:extLst>
          </p:cNvPr>
          <p:cNvSpPr txBox="1">
            <a:spLocks/>
          </p:cNvSpPr>
          <p:nvPr/>
        </p:nvSpPr>
        <p:spPr>
          <a:xfrm>
            <a:off x="3562676" y="4483127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Aerospace Corporation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40422" y="5575895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3U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23072" y="4482667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1.5U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(2X)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634" y="4577346"/>
            <a:ext cx="1220819" cy="819721"/>
          </a:xfrm>
          <a:prstGeom prst="rect">
            <a:avLst/>
          </a:prstGeom>
        </p:spPr>
      </p:pic>
      <p:pic>
        <p:nvPicPr>
          <p:cNvPr id="67" name="Picture 1" descr="image00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8112" y="2322400"/>
            <a:ext cx="1110561" cy="874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LAICE satellit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074" y="3363845"/>
            <a:ext cx="749555" cy="9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716" y="5637340"/>
            <a:ext cx="707964" cy="8529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577" y="2150992"/>
            <a:ext cx="1256175" cy="12561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577" y="3226492"/>
            <a:ext cx="1256175" cy="12561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577" y="4349644"/>
            <a:ext cx="1256175" cy="125617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B624F15-E9AA-7144-A498-3C4A3FF252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185" y="5501831"/>
            <a:ext cx="1137644" cy="11376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7A71EC-3D52-9F46-A485-90FB87403C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88733C0-3B07-8F44-99DC-CC23EEFE817C}"/>
              </a:ext>
            </a:extLst>
          </p:cNvPr>
          <p:cNvGrpSpPr/>
          <p:nvPr/>
        </p:nvGrpSpPr>
        <p:grpSpPr>
          <a:xfrm>
            <a:off x="1712218" y="1141512"/>
            <a:ext cx="8503920" cy="1005840"/>
            <a:chOff x="320040" y="3025285"/>
            <a:chExt cx="8503920" cy="1005840"/>
          </a:xfrm>
        </p:grpSpPr>
        <p:sp>
          <p:nvSpPr>
            <p:cNvPr id="92" name="Rounded Rectangle 5">
              <a:extLst>
                <a:ext uri="{FF2B5EF4-FFF2-40B4-BE49-F238E27FC236}">
                  <a16:creationId xmlns:a16="http://schemas.microsoft.com/office/drawing/2014/main" id="{CAC70CFC-ACA5-284F-8F6C-451FC7E7E739}"/>
                </a:ext>
              </a:extLst>
            </p:cNvPr>
            <p:cNvSpPr/>
            <p:nvPr/>
          </p:nvSpPr>
          <p:spPr>
            <a:xfrm>
              <a:off x="320040" y="3025285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FA21537-3672-644E-9803-572909FF81D7}"/>
                </a:ext>
              </a:extLst>
            </p:cNvPr>
            <p:cNvSpPr txBox="1"/>
            <p:nvPr/>
          </p:nvSpPr>
          <p:spPr>
            <a:xfrm rot="16200000">
              <a:off x="32436" y="3312891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ELFIN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A9252F8-136A-0845-A0AC-3605907624D0}"/>
                </a:ext>
              </a:extLst>
            </p:cNvPr>
            <p:cNvSpPr txBox="1"/>
            <p:nvPr/>
          </p:nvSpPr>
          <p:spPr>
            <a:xfrm>
              <a:off x="6354998" y="3025286"/>
              <a:ext cx="2260448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ELFIN’s A&amp;B  launched in September 2018 and both are operational.</a:t>
              </a:r>
            </a:p>
            <a:p>
              <a:pPr algn="ctr"/>
              <a:r>
                <a:rPr lang="en-US" sz="1200" dirty="0"/>
                <a:t>PI: Vassilis Angelopoulos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D32AE0A-5F92-8C46-8073-05B7D14763D6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3071005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University of California, Los Angeles (UCLA) 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C62AAC7-F667-034D-B474-1423E230E058}"/>
                </a:ext>
              </a:extLst>
            </p:cNvPr>
            <p:cNvCxnSpPr/>
            <p:nvPr/>
          </p:nvCxnSpPr>
          <p:spPr>
            <a:xfrm flipH="1">
              <a:off x="717098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DDD79D3-9D81-0549-9470-0E029ADE672F}"/>
                </a:ext>
              </a:extLst>
            </p:cNvPr>
            <p:cNvCxnSpPr/>
            <p:nvPr/>
          </p:nvCxnSpPr>
          <p:spPr>
            <a:xfrm flipH="1">
              <a:off x="2137767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542F24E-D89D-4048-BEBA-7E7F03B77920}"/>
                </a:ext>
              </a:extLst>
            </p:cNvPr>
            <p:cNvCxnSpPr/>
            <p:nvPr/>
          </p:nvCxnSpPr>
          <p:spPr>
            <a:xfrm flipH="1">
              <a:off x="3345294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5A62BE0-51D8-DD44-B1D8-7D2181EB874E}"/>
                </a:ext>
              </a:extLst>
            </p:cNvPr>
            <p:cNvCxnSpPr/>
            <p:nvPr/>
          </p:nvCxnSpPr>
          <p:spPr>
            <a:xfrm flipH="1">
              <a:off x="4054793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0087B36-AC06-F24B-A005-CBC0F27A8797}"/>
                </a:ext>
              </a:extLst>
            </p:cNvPr>
            <p:cNvCxnSpPr/>
            <p:nvPr/>
          </p:nvCxnSpPr>
          <p:spPr>
            <a:xfrm flipH="1">
              <a:off x="6341746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80E05A2-9B7D-D34A-90EA-B9DA8D774A8D}"/>
                </a:ext>
              </a:extLst>
            </p:cNvPr>
            <p:cNvSpPr txBox="1"/>
            <p:nvPr/>
          </p:nvSpPr>
          <p:spPr>
            <a:xfrm>
              <a:off x="4068046" y="302528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To measure how precipitated electrons vary across space and time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7D976224-DCED-AA49-8B1B-1C4A980584BD}"/>
              </a:ext>
            </a:extLst>
          </p:cNvPr>
          <p:cNvSpPr txBox="1"/>
          <p:nvPr/>
        </p:nvSpPr>
        <p:spPr>
          <a:xfrm>
            <a:off x="4759935" y="1170749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3U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(2X)</a:t>
            </a:r>
          </a:p>
        </p:txBody>
      </p:sp>
      <p:pic>
        <p:nvPicPr>
          <p:cNvPr id="103" name="Picture 2" descr="ELFIN_AutoB">
            <a:extLst>
              <a:ext uri="{FF2B5EF4-FFF2-40B4-BE49-F238E27FC236}">
                <a16:creationId xmlns:a16="http://schemas.microsoft.com/office/drawing/2014/main" id="{26858555-93A1-7A42-819A-D1C3A4808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0778" y="1287129"/>
            <a:ext cx="1343787" cy="7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2D5FC48-4895-4D4F-B512-4BEF5266D9D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0731">
            <a:off x="10133112" y="1311868"/>
            <a:ext cx="924820" cy="6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7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820"/>
            <a:ext cx="10515600" cy="646331"/>
          </a:xfrm>
        </p:spPr>
        <p:txBody>
          <a:bodyPr/>
          <a:lstStyle/>
          <a:p>
            <a:r>
              <a:rPr lang="en-US" dirty="0"/>
              <a:t>Heliophysics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233775"/>
            <a:ext cx="2769575" cy="84042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B556B68-8258-4069-A742-EBBE28BA3B90}"/>
              </a:ext>
            </a:extLst>
          </p:cNvPr>
          <p:cNvGrpSpPr/>
          <p:nvPr/>
        </p:nvGrpSpPr>
        <p:grpSpPr>
          <a:xfrm>
            <a:off x="1661834" y="2594184"/>
            <a:ext cx="8503920" cy="1005840"/>
            <a:chOff x="320040" y="1938528"/>
            <a:chExt cx="8503920" cy="1005840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FA11B9A9-BD33-47E6-BF0E-884710F2EF4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12C208-06F0-4993-8CC2-82A6C3BFFC2E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MinXSS-3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EF8C61-C4A0-4FBD-A5B1-ADFC578DC694}"/>
                </a:ext>
              </a:extLst>
            </p:cNvPr>
            <p:cNvSpPr txBox="1"/>
            <p:nvPr/>
          </p:nvSpPr>
          <p:spPr>
            <a:xfrm>
              <a:off x="6354998" y="1938529"/>
              <a:ext cx="2260448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Integrated on INSPIRESat-1 with delivery in April for launch on PSLV C-52 in June 2021</a:t>
              </a:r>
            </a:p>
            <a:p>
              <a:pPr algn="ctr"/>
              <a:r>
                <a:rPr lang="en-US" sz="1200" dirty="0"/>
                <a:t>PI: Tom Woods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629F5C-F383-485A-BB52-BC7442BFE6AF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University of Colorado, Boulder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C42BC8-D7F1-4FE5-B5AA-E3F0A3187C01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F91C74-2FBF-408E-B439-A527A65ABA9E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754C4C-C572-4AAE-8C32-A2E93790E1BA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DC74EC-955A-40F9-86F0-6F2E273A4EDE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4D66D-3D98-4B48-A80B-5D95F83A4396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F10D60-FDB2-4BFB-AC38-DDC9D5194F64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100" dirty="0"/>
                <a:t>To better understand the energy distribution of solar flare SXR (Soft X-ray) emissions and its impact on the Earth’s Ionosphere, Thermosphere, and Mesosphere</a:t>
              </a:r>
              <a:r>
                <a:rPr lang="en-US" sz="1200" dirty="0"/>
                <a:t>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ED7E9B-745F-45A2-AD4A-B5B32B934A6B}"/>
              </a:ext>
            </a:extLst>
          </p:cNvPr>
          <p:cNvGrpSpPr/>
          <p:nvPr/>
        </p:nvGrpSpPr>
        <p:grpSpPr>
          <a:xfrm>
            <a:off x="1661834" y="3704810"/>
            <a:ext cx="8503920" cy="1005840"/>
            <a:chOff x="313414" y="5154106"/>
            <a:chExt cx="8503920" cy="1005840"/>
          </a:xfrm>
        </p:grpSpPr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0AEBD8B8-0F87-48CE-A2C9-E6B7CB940A94}"/>
                </a:ext>
              </a:extLst>
            </p:cNvPr>
            <p:cNvSpPr/>
            <p:nvPr/>
          </p:nvSpPr>
          <p:spPr>
            <a:xfrm>
              <a:off x="313414" y="5154106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2B0337-86F1-44A7-A86E-0C2437DCE54D}"/>
                </a:ext>
              </a:extLst>
            </p:cNvPr>
            <p:cNvSpPr txBox="1"/>
            <p:nvPr/>
          </p:nvSpPr>
          <p:spPr>
            <a:xfrm rot="16200000">
              <a:off x="25810" y="5441712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petitSat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1F0BB2-0D10-4D64-BB5A-004D246709EF}"/>
                </a:ext>
              </a:extLst>
            </p:cNvPr>
            <p:cNvSpPr txBox="1"/>
            <p:nvPr/>
          </p:nvSpPr>
          <p:spPr>
            <a:xfrm>
              <a:off x="6348372" y="5154106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Manifested on </a:t>
              </a:r>
              <a:r>
                <a:rPr lang="en-US" sz="1200" dirty="0" err="1"/>
                <a:t>ELaNA</a:t>
              </a:r>
              <a:r>
                <a:rPr lang="en-US" sz="1200" dirty="0"/>
                <a:t> 37 for launch in late Fall 2021</a:t>
              </a:r>
            </a:p>
            <a:p>
              <a:pPr algn="ctr"/>
              <a:r>
                <a:rPr lang="en-US" sz="1200" dirty="0"/>
                <a:t>PI: Jeff </a:t>
              </a:r>
              <a:r>
                <a:rPr lang="en-US" sz="1200" dirty="0" err="1"/>
                <a:t>Klenzing</a:t>
              </a:r>
              <a:endParaRPr lang="en-US" sz="1200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CC99A08-4F92-4325-9476-9AC032E3458E}"/>
                </a:ext>
              </a:extLst>
            </p:cNvPr>
            <p:cNvCxnSpPr/>
            <p:nvPr/>
          </p:nvCxnSpPr>
          <p:spPr>
            <a:xfrm flipH="1">
              <a:off x="710472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EA1DD61-10BA-4B4B-8443-50708EB33DD6}"/>
                </a:ext>
              </a:extLst>
            </p:cNvPr>
            <p:cNvCxnSpPr/>
            <p:nvPr/>
          </p:nvCxnSpPr>
          <p:spPr>
            <a:xfrm flipH="1">
              <a:off x="2131141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1E691F-EFC8-47C1-A4CE-9B92EFF916BF}"/>
                </a:ext>
              </a:extLst>
            </p:cNvPr>
            <p:cNvCxnSpPr/>
            <p:nvPr/>
          </p:nvCxnSpPr>
          <p:spPr>
            <a:xfrm flipH="1">
              <a:off x="3338668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3BB3FCC-FD84-40E5-B148-6DCFE74BFAA1}"/>
                </a:ext>
              </a:extLst>
            </p:cNvPr>
            <p:cNvCxnSpPr/>
            <p:nvPr/>
          </p:nvCxnSpPr>
          <p:spPr>
            <a:xfrm flipH="1">
              <a:off x="4048167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742214F-354B-4D69-A901-0908BE27B1AB}"/>
                </a:ext>
              </a:extLst>
            </p:cNvPr>
            <p:cNvCxnSpPr/>
            <p:nvPr/>
          </p:nvCxnSpPr>
          <p:spPr>
            <a:xfrm flipH="1">
              <a:off x="6335120" y="5199826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07F2A6-9856-4D84-B41D-4B1A0977757F}"/>
                </a:ext>
              </a:extLst>
            </p:cNvPr>
            <p:cNvSpPr txBox="1"/>
            <p:nvPr/>
          </p:nvSpPr>
          <p:spPr>
            <a:xfrm>
              <a:off x="4061420" y="515410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To study density irregularities in the mid and low-latitude ionosphere, which occupies a tiny fraction of the atmosphere.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981562-DC05-44EC-9B0F-82074814B6E1}"/>
              </a:ext>
            </a:extLst>
          </p:cNvPr>
          <p:cNvGrpSpPr/>
          <p:nvPr/>
        </p:nvGrpSpPr>
        <p:grpSpPr>
          <a:xfrm>
            <a:off x="1661833" y="4816168"/>
            <a:ext cx="8503920" cy="1005840"/>
            <a:chOff x="320040" y="3025285"/>
            <a:chExt cx="8503920" cy="1005840"/>
          </a:xfrm>
        </p:grpSpPr>
        <p:sp>
          <p:nvSpPr>
            <p:cNvPr id="49" name="Rounded Rectangle 5">
              <a:extLst>
                <a:ext uri="{FF2B5EF4-FFF2-40B4-BE49-F238E27FC236}">
                  <a16:creationId xmlns:a16="http://schemas.microsoft.com/office/drawing/2014/main" id="{8B7D30C7-69A7-4AB3-9E82-B0C7BE54E037}"/>
                </a:ext>
              </a:extLst>
            </p:cNvPr>
            <p:cNvSpPr/>
            <p:nvPr/>
          </p:nvSpPr>
          <p:spPr>
            <a:xfrm>
              <a:off x="320040" y="3025285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CA8108-A3ED-483C-B4C4-868CB61E48BB}"/>
                </a:ext>
              </a:extLst>
            </p:cNvPr>
            <p:cNvSpPr txBox="1"/>
            <p:nvPr/>
          </p:nvSpPr>
          <p:spPr>
            <a:xfrm rot="16200000">
              <a:off x="32436" y="3312891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REAL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593805-0F28-474D-91A3-52130F2AAB09}"/>
                </a:ext>
              </a:extLst>
            </p:cNvPr>
            <p:cNvSpPr txBox="1"/>
            <p:nvPr/>
          </p:nvSpPr>
          <p:spPr>
            <a:xfrm>
              <a:off x="6354998" y="3025286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Flight instrument and spacecraft builds underway.</a:t>
              </a:r>
            </a:p>
            <a:p>
              <a:pPr algn="ctr"/>
              <a:r>
                <a:rPr lang="en-US" sz="1200" dirty="0"/>
                <a:t>PI: Robyn Millan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E7C8159-E237-4544-A079-AF84400D0600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3071005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Dartmouth University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B8175D-005F-48BE-AB29-AC76FE818F23}"/>
                </a:ext>
              </a:extLst>
            </p:cNvPr>
            <p:cNvCxnSpPr/>
            <p:nvPr/>
          </p:nvCxnSpPr>
          <p:spPr>
            <a:xfrm flipH="1">
              <a:off x="717098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6F43B2E-1020-4FD1-A770-7C260E2DE0EB}"/>
                </a:ext>
              </a:extLst>
            </p:cNvPr>
            <p:cNvCxnSpPr/>
            <p:nvPr/>
          </p:nvCxnSpPr>
          <p:spPr>
            <a:xfrm flipH="1">
              <a:off x="2137767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D009E0C-CB01-4B8B-B441-0BDBF51FE1C1}"/>
                </a:ext>
              </a:extLst>
            </p:cNvPr>
            <p:cNvCxnSpPr/>
            <p:nvPr/>
          </p:nvCxnSpPr>
          <p:spPr>
            <a:xfrm flipH="1">
              <a:off x="3345294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08F1C68-B437-46C2-8337-93A27A30E9FC}"/>
                </a:ext>
              </a:extLst>
            </p:cNvPr>
            <p:cNvCxnSpPr/>
            <p:nvPr/>
          </p:nvCxnSpPr>
          <p:spPr>
            <a:xfrm flipH="1">
              <a:off x="4054793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D7C43EF-B102-4485-A3A6-12EFD9CFA962}"/>
                </a:ext>
              </a:extLst>
            </p:cNvPr>
            <p:cNvCxnSpPr/>
            <p:nvPr/>
          </p:nvCxnSpPr>
          <p:spPr>
            <a:xfrm flipH="1">
              <a:off x="6341746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637124" y="2639904"/>
            <a:ext cx="812645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Hosted Payload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629F5C-F383-485A-BB52-BC7442BFE6AF}"/>
              </a:ext>
            </a:extLst>
          </p:cNvPr>
          <p:cNvSpPr txBox="1">
            <a:spLocks/>
          </p:cNvSpPr>
          <p:nvPr/>
        </p:nvSpPr>
        <p:spPr>
          <a:xfrm>
            <a:off x="3512292" y="3750990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 NASA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GSFC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680169" y="4842598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3U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672688" y="3750530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66" name="Picture 2" descr="minxss-2-and-trophy-annotated-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382588" y="2622148"/>
            <a:ext cx="793486" cy="96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386" y="3750990"/>
            <a:ext cx="1114559" cy="913940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789" y="3589814"/>
            <a:ext cx="1256175" cy="125617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162" y="4671710"/>
            <a:ext cx="1256175" cy="12561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551" y="4861888"/>
            <a:ext cx="931296" cy="931296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FB424D7-7817-488E-BA41-C0D47725DE2C}"/>
              </a:ext>
            </a:extLst>
          </p:cNvPr>
          <p:cNvSpPr txBox="1"/>
          <p:nvPr/>
        </p:nvSpPr>
        <p:spPr>
          <a:xfrm>
            <a:off x="5409839" y="4816169"/>
            <a:ext cx="2273700" cy="1005839"/>
          </a:xfrm>
          <a:prstGeom prst="rect">
            <a:avLst/>
          </a:prstGeom>
          <a:noFill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en-US" sz="1100" b="1" dirty="0"/>
              <a:t>Goals:</a:t>
            </a:r>
          </a:p>
          <a:p>
            <a:pPr algn="ctr"/>
            <a:r>
              <a:rPr lang="en-US" sz="1200" dirty="0"/>
              <a:t>To improve our understanding of physical mechanisms responsible for scattering radiation belt electrons into Earth’s atmosphere.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83D6C-4417-A643-B04A-7F43C6B375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F5D8F14-8199-DD48-B4EF-71D3F223C0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416" y="2402915"/>
            <a:ext cx="1256175" cy="125617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48B77D8E-071A-4C4C-916A-ED667D02E01C}"/>
              </a:ext>
            </a:extLst>
          </p:cNvPr>
          <p:cNvGrpSpPr/>
          <p:nvPr/>
        </p:nvGrpSpPr>
        <p:grpSpPr>
          <a:xfrm>
            <a:off x="1640812" y="1499776"/>
            <a:ext cx="8503920" cy="1005840"/>
            <a:chOff x="320040" y="1938528"/>
            <a:chExt cx="8503920" cy="1005840"/>
          </a:xfrm>
        </p:grpSpPr>
        <p:sp>
          <p:nvSpPr>
            <p:cNvPr id="80" name="Rounded Rectangle 5">
              <a:extLst>
                <a:ext uri="{FF2B5EF4-FFF2-40B4-BE49-F238E27FC236}">
                  <a16:creationId xmlns:a16="http://schemas.microsoft.com/office/drawing/2014/main" id="{1C52F57F-2BB4-0747-BDC1-96BB71A76956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FB7EF3A-4640-184C-9C30-6C9E1F44907B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MinXSS-2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4F7707A-2A7A-F446-A481-D2D6D6160408}"/>
                </a:ext>
              </a:extLst>
            </p:cNvPr>
            <p:cNvSpPr txBox="1"/>
            <p:nvPr/>
          </p:nvSpPr>
          <p:spPr>
            <a:xfrm>
              <a:off x="6354998" y="1938529"/>
              <a:ext cx="2260448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Launched in December 2018  Experience an on-orbit anomaly approximately 2 weeks later.</a:t>
              </a:r>
            </a:p>
            <a:p>
              <a:pPr algn="ctr"/>
              <a:r>
                <a:rPr lang="en-US" sz="1200" dirty="0"/>
                <a:t>PI: Tom Woods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5ABC89-A8D8-AB49-876C-2E8EADA0D51B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University of Colorado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A319167-C42C-3D4D-96B7-45FD19C7566D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4A1783-0BE9-B244-B606-65366D3E3B72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7970ED-AA9A-3046-AA3D-403ED13237EA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47F7AD4-4C98-0B44-960A-F79137CE72CB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19E4E4C-23F7-FE44-803E-54F3E94CF783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1132F7E-392D-BB49-B3B5-F0885D9B4EC1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100" dirty="0"/>
                <a:t>To better understand the energy distribution of solar flare SXR (Soft X-ray) emissions and its impact on the Earth’s Ionosphere, Thermosphere, and Mesosphere</a:t>
              </a:r>
              <a:r>
                <a:rPr lang="en-US" sz="1200" dirty="0"/>
                <a:t>.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2D0A45F-C59A-6544-8121-C7C4CB32898D}"/>
              </a:ext>
            </a:extLst>
          </p:cNvPr>
          <p:cNvSpPr txBox="1"/>
          <p:nvPr/>
        </p:nvSpPr>
        <p:spPr>
          <a:xfrm>
            <a:off x="4671892" y="1545496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3U</a:t>
            </a:r>
          </a:p>
        </p:txBody>
      </p:sp>
      <p:pic>
        <p:nvPicPr>
          <p:cNvPr id="91" name="Picture 2" descr="minxss-2-and-trophy-annotated-2">
            <a:extLst>
              <a:ext uri="{FF2B5EF4-FFF2-40B4-BE49-F238E27FC236}">
                <a16:creationId xmlns:a16="http://schemas.microsoft.com/office/drawing/2014/main" id="{D4F30560-09CA-144D-823F-93B675A4C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361566" y="1527740"/>
            <a:ext cx="793486" cy="96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419EA81-08B4-7540-82CB-8C08339300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846" y="1491550"/>
            <a:ext cx="1137644" cy="11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27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171"/>
            <a:ext cx="10515600" cy="646331"/>
          </a:xfrm>
        </p:spPr>
        <p:txBody>
          <a:bodyPr/>
          <a:lstStyle/>
          <a:p>
            <a:r>
              <a:rPr lang="en-US" dirty="0"/>
              <a:t>Heliophysics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233775"/>
            <a:ext cx="2769575" cy="84042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7BC9E5-1C2B-48F3-ADB7-772C34BBEE80}"/>
              </a:ext>
            </a:extLst>
          </p:cNvPr>
          <p:cNvGrpSpPr/>
          <p:nvPr/>
        </p:nvGrpSpPr>
        <p:grpSpPr>
          <a:xfrm>
            <a:off x="1707213" y="2945764"/>
            <a:ext cx="8503920" cy="1005840"/>
            <a:chOff x="313414" y="2018827"/>
            <a:chExt cx="8503920" cy="1005840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46032B76-B98D-4DDD-8746-37041968FA5C}"/>
                </a:ext>
              </a:extLst>
            </p:cNvPr>
            <p:cNvSpPr/>
            <p:nvPr/>
          </p:nvSpPr>
          <p:spPr>
            <a:xfrm>
              <a:off x="313414" y="2018827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7413BE-FE4D-42D6-8391-29FB0984F7AA}"/>
                </a:ext>
              </a:extLst>
            </p:cNvPr>
            <p:cNvSpPr txBox="1"/>
            <p:nvPr/>
          </p:nvSpPr>
          <p:spPr>
            <a:xfrm rot="16200000">
              <a:off x="25810" y="2306433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SPORT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B111FA-8C4D-469E-AA44-C45D4107A6CB}"/>
                </a:ext>
              </a:extLst>
            </p:cNvPr>
            <p:cNvSpPr txBox="1"/>
            <p:nvPr/>
          </p:nvSpPr>
          <p:spPr>
            <a:xfrm>
              <a:off x="6348372" y="2018827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Preparing to deliver 4 US instruments to Brazil in April 2021</a:t>
              </a:r>
            </a:p>
            <a:p>
              <a:pPr algn="ctr"/>
              <a:r>
                <a:rPr lang="en-US" sz="1200" dirty="0"/>
                <a:t>PI: Charles Swensen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8131CE-B317-4685-9C15-35358D6684BE}"/>
                </a:ext>
              </a:extLst>
            </p:cNvPr>
            <p:cNvCxnSpPr/>
            <p:nvPr/>
          </p:nvCxnSpPr>
          <p:spPr>
            <a:xfrm flipH="1">
              <a:off x="744043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44C81E-44E5-4877-B4D8-AAE024648CA3}"/>
                </a:ext>
              </a:extLst>
            </p:cNvPr>
            <p:cNvCxnSpPr/>
            <p:nvPr/>
          </p:nvCxnSpPr>
          <p:spPr>
            <a:xfrm flipH="1">
              <a:off x="2131141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2C4142-DC36-4A96-98A8-AD22B3362557}"/>
                </a:ext>
              </a:extLst>
            </p:cNvPr>
            <p:cNvCxnSpPr/>
            <p:nvPr/>
          </p:nvCxnSpPr>
          <p:spPr>
            <a:xfrm flipH="1">
              <a:off x="3338668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0E02A8-EF69-4852-852F-70E53EE4CB1A}"/>
                </a:ext>
              </a:extLst>
            </p:cNvPr>
            <p:cNvCxnSpPr/>
            <p:nvPr/>
          </p:nvCxnSpPr>
          <p:spPr>
            <a:xfrm flipH="1">
              <a:off x="4048167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8B6D3A-74FF-4530-8661-A62223E82D17}"/>
                </a:ext>
              </a:extLst>
            </p:cNvPr>
            <p:cNvCxnSpPr/>
            <p:nvPr/>
          </p:nvCxnSpPr>
          <p:spPr>
            <a:xfrm flipH="1">
              <a:off x="6335120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ED7214-1697-4383-B35A-B44C484820B4}"/>
                </a:ext>
              </a:extLst>
            </p:cNvPr>
            <p:cNvSpPr txBox="1"/>
            <p:nvPr/>
          </p:nvSpPr>
          <p:spPr>
            <a:xfrm>
              <a:off x="4061420" y="2018827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To address the compelling but difficult problem of understanding the preconditions leading to equatorial plasma bubbles.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556B68-8258-4069-A742-EBBE28BA3B90}"/>
              </a:ext>
            </a:extLst>
          </p:cNvPr>
          <p:cNvGrpSpPr/>
          <p:nvPr/>
        </p:nvGrpSpPr>
        <p:grpSpPr>
          <a:xfrm>
            <a:off x="1697345" y="1861540"/>
            <a:ext cx="8503920" cy="1005840"/>
            <a:chOff x="320040" y="1938528"/>
            <a:chExt cx="8503920" cy="1005840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FA11B9A9-BD33-47E6-BF0E-884710F2EF4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12C208-06F0-4993-8CC2-82A6C3BFFC2E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SORTIE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EF8C61-C4A0-4FBD-A5B1-ADFC578DC694}"/>
                </a:ext>
              </a:extLst>
            </p:cNvPr>
            <p:cNvSpPr txBox="1"/>
            <p:nvPr/>
          </p:nvSpPr>
          <p:spPr>
            <a:xfrm>
              <a:off x="6354998" y="1938529"/>
              <a:ext cx="2184135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Deployed from ISS in Feb 2020.  Science operations ongoing.</a:t>
              </a:r>
            </a:p>
            <a:p>
              <a:pPr algn="ctr"/>
              <a:r>
                <a:rPr lang="en-US" sz="1200" dirty="0"/>
                <a:t>PI: Geoffrey Crowley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629F5C-F383-485A-BB52-BC7442BFE6AF}"/>
                </a:ext>
              </a:extLst>
            </p:cNvPr>
            <p:cNvSpPr txBox="1">
              <a:spLocks/>
            </p:cNvSpPr>
            <p:nvPr/>
          </p:nvSpPr>
          <p:spPr>
            <a:xfrm>
              <a:off x="2180856" y="1938529"/>
              <a:ext cx="1170264" cy="95208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 Atmospheric and Space Technology Research Associates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C42BC8-D7F1-4FE5-B5AA-E3F0A3187C01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F91C74-2FBF-408E-B439-A527A65ABA9E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754C4C-C572-4AAE-8C32-A2E93790E1BA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DC74EC-955A-40F9-86F0-6F2E273A4EDE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4D66D-3D98-4B48-A80B-5D95F83A4396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F10D60-FDB2-4BFB-AC38-DDC9D5194F64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To study the complex challenges in discovering the wave-like plasma perturbations in the ionosphere.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981562-DC05-44EC-9B0F-82074814B6E1}"/>
              </a:ext>
            </a:extLst>
          </p:cNvPr>
          <p:cNvGrpSpPr/>
          <p:nvPr/>
        </p:nvGrpSpPr>
        <p:grpSpPr>
          <a:xfrm>
            <a:off x="1707213" y="4070710"/>
            <a:ext cx="8503920" cy="1005840"/>
            <a:chOff x="320040" y="3025285"/>
            <a:chExt cx="8503920" cy="1005840"/>
          </a:xfrm>
        </p:grpSpPr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8B7D30C7-69A7-4AB3-9E82-B0C7BE54E037}"/>
                </a:ext>
              </a:extLst>
            </p:cNvPr>
            <p:cNvSpPr/>
            <p:nvPr/>
          </p:nvSpPr>
          <p:spPr>
            <a:xfrm>
              <a:off x="320040" y="3025285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CA8108-A3ED-483C-B4C4-868CB61E48BB}"/>
                </a:ext>
              </a:extLst>
            </p:cNvPr>
            <p:cNvSpPr txBox="1"/>
            <p:nvPr/>
          </p:nvSpPr>
          <p:spPr>
            <a:xfrm rot="16200000">
              <a:off x="32436" y="3312891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TBEx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E593805-0F28-474D-91A3-52130F2AAB09}"/>
                </a:ext>
              </a:extLst>
            </p:cNvPr>
            <p:cNvSpPr txBox="1"/>
            <p:nvPr/>
          </p:nvSpPr>
          <p:spPr>
            <a:xfrm>
              <a:off x="6354998" y="3025286"/>
              <a:ext cx="2459094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Currently on-orbit and expected to demise in April 2021</a:t>
              </a:r>
            </a:p>
            <a:p>
              <a:pPr algn="ctr"/>
              <a:r>
                <a:rPr lang="en-US" sz="1200" dirty="0"/>
                <a:t>PI: Roland </a:t>
              </a:r>
              <a:r>
                <a:rPr lang="en-US" sz="1200" dirty="0" err="1"/>
                <a:t>Tsunoda</a:t>
              </a:r>
              <a:endParaRPr 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7C8159-E237-4544-A079-AF84400D0600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3071005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University of Michigan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4B8175D-005F-48BE-AB29-AC76FE818F23}"/>
                </a:ext>
              </a:extLst>
            </p:cNvPr>
            <p:cNvCxnSpPr/>
            <p:nvPr/>
          </p:nvCxnSpPr>
          <p:spPr>
            <a:xfrm flipH="1">
              <a:off x="717098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F43B2E-1020-4FD1-A770-7C260E2DE0EB}"/>
                </a:ext>
              </a:extLst>
            </p:cNvPr>
            <p:cNvCxnSpPr/>
            <p:nvPr/>
          </p:nvCxnSpPr>
          <p:spPr>
            <a:xfrm flipH="1">
              <a:off x="2137767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D009E0C-CB01-4B8B-B441-0BDBF51FE1C1}"/>
                </a:ext>
              </a:extLst>
            </p:cNvPr>
            <p:cNvCxnSpPr/>
            <p:nvPr/>
          </p:nvCxnSpPr>
          <p:spPr>
            <a:xfrm flipH="1">
              <a:off x="3345294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08F1C68-B437-46C2-8337-93A27A30E9FC}"/>
                </a:ext>
              </a:extLst>
            </p:cNvPr>
            <p:cNvCxnSpPr/>
            <p:nvPr/>
          </p:nvCxnSpPr>
          <p:spPr>
            <a:xfrm flipH="1">
              <a:off x="4054793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7C43EF-B102-4485-A3A6-12EFD9CFA962}"/>
                </a:ext>
              </a:extLst>
            </p:cNvPr>
            <p:cNvCxnSpPr/>
            <p:nvPr/>
          </p:nvCxnSpPr>
          <p:spPr>
            <a:xfrm flipH="1">
              <a:off x="6341746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B424D7-7817-488E-BA41-C0D47725DE2C}"/>
                </a:ext>
              </a:extLst>
            </p:cNvPr>
            <p:cNvSpPr txBox="1"/>
            <p:nvPr/>
          </p:nvSpPr>
          <p:spPr>
            <a:xfrm>
              <a:off x="4068046" y="302528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100" dirty="0"/>
                <a:t>To provide a better understanding of the physics that controls the day-to-day variability in development of EPBs (space weather).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6629F5C-F383-485A-BB52-BC7442BFE6AF}"/>
              </a:ext>
            </a:extLst>
          </p:cNvPr>
          <p:cNvSpPr txBox="1">
            <a:spLocks/>
          </p:cNvSpPr>
          <p:nvPr/>
        </p:nvSpPr>
        <p:spPr>
          <a:xfrm>
            <a:off x="3524940" y="2984217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  Utah State, MSFC, &amp; Brazil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28425" y="1907260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54930" y="2988261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754930" y="4099947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3U</a:t>
            </a:r>
          </a:p>
          <a:p>
            <a:pPr algn="ctr"/>
            <a:r>
              <a:rPr lang="en-US" sz="1100" dirty="0">
                <a:latin typeface="Arial Black" panose="020B0A04020102020204" pitchFamily="34" charset="0"/>
              </a:rPr>
              <a:t>(2x)</a:t>
            </a:r>
          </a:p>
        </p:txBody>
      </p:sp>
      <p:pic>
        <p:nvPicPr>
          <p:cNvPr id="66" name="Picture 2" descr="https://space.skyrocket.de/img_sat/tbex_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172" y="4169698"/>
            <a:ext cx="1192690" cy="7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826" y="1907261"/>
            <a:ext cx="1024013" cy="8916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3803" y="3030785"/>
            <a:ext cx="1095036" cy="86783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053" y="2821660"/>
            <a:ext cx="1256175" cy="1256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15DBE-9958-B547-BCDA-C2F4AC8BCF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7727448-4223-B841-B5AD-189A702FE8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0731">
            <a:off x="10103472" y="4207778"/>
            <a:ext cx="924820" cy="633597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C3E03AA6-7D8A-384A-938C-461F6AF2BB50}"/>
              </a:ext>
            </a:extLst>
          </p:cNvPr>
          <p:cNvGrpSpPr/>
          <p:nvPr/>
        </p:nvGrpSpPr>
        <p:grpSpPr>
          <a:xfrm>
            <a:off x="1697345" y="5228724"/>
            <a:ext cx="8503920" cy="1005840"/>
            <a:chOff x="320040" y="1938528"/>
            <a:chExt cx="8503920" cy="1005840"/>
          </a:xfrm>
        </p:grpSpPr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id="{EA6AA86A-2553-214E-B503-75BB58C0969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261288A-F22C-8847-BB9D-69B959C067BD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VISTA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8EE6679-87FB-C344-AD6E-06625F23A4CB}"/>
                </a:ext>
              </a:extLst>
            </p:cNvPr>
            <p:cNvSpPr txBox="1"/>
            <p:nvPr/>
          </p:nvSpPr>
          <p:spPr>
            <a:xfrm>
              <a:off x="6354998" y="1938529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 </a:t>
              </a:r>
            </a:p>
            <a:p>
              <a:pPr algn="ctr"/>
              <a:r>
                <a:rPr lang="en-US" sz="1200" dirty="0"/>
                <a:t>Building flight instrument and spacecraft (Nano Avionics).</a:t>
              </a:r>
            </a:p>
            <a:p>
              <a:pPr algn="ctr"/>
              <a:r>
                <a:rPr lang="en-US" sz="1200" dirty="0"/>
                <a:t>PI: Frank Lind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2C2E405-72B3-1E4C-9715-83A7471E7DAF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 MIT Haystack Observatory 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C802805-558B-EA47-B197-C0626A2ED36C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5EACE47-EC04-A442-AE1D-CC87BC21989D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0272664-29A6-B947-BC58-A21CAB07D294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4F79295-2F87-F848-97B6-D30C6455F7A3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80BBBB-2910-884F-81EA-87072C532115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52304F5-3BDC-7847-9C61-4A5FE0D9A81A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Uses AERO to advance our ability to perform radio interferometry using </a:t>
              </a:r>
              <a:r>
                <a:rPr lang="en-US" sz="1200" dirty="0" err="1"/>
                <a:t>cubesats</a:t>
              </a:r>
              <a:r>
                <a:rPr lang="en-US" sz="1200" dirty="0"/>
                <a:t> in space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24C53F83-8BDB-9046-BCDD-6E2FB238989B}"/>
              </a:ext>
            </a:extLst>
          </p:cNvPr>
          <p:cNvSpPr txBox="1"/>
          <p:nvPr/>
        </p:nvSpPr>
        <p:spPr>
          <a:xfrm>
            <a:off x="4728425" y="5274444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0ED8F86-03BA-B54F-95AE-0E8D0FA703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350" y="5274444"/>
            <a:ext cx="958020" cy="93045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19FA037-DE4E-D347-8CE8-EF8D1BA37A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773" y="5028920"/>
            <a:ext cx="1256175" cy="125617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A3FAF0B-20FC-4941-B936-B44733E2FA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0731">
            <a:off x="10084072" y="2055995"/>
            <a:ext cx="924820" cy="6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43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9" y="250968"/>
            <a:ext cx="9396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GSFC Small Satellite and Special Projects Office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168" y="1013024"/>
            <a:ext cx="1066529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Support the following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Heliophysics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Astrophysics Programs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kern="0" dirty="0" err="1">
                <a:solidFill>
                  <a:prstClr val="black"/>
                </a:solidFill>
              </a:rPr>
              <a:t>Heliophysics</a:t>
            </a:r>
            <a:r>
              <a:rPr lang="en-US" sz="2200" kern="0" dirty="0">
                <a:solidFill>
                  <a:prstClr val="black"/>
                </a:solidFill>
              </a:rPr>
              <a:t> Flight Opportunities in Research and Technology (H-FORT):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kern="0" dirty="0" err="1">
                <a:solidFill>
                  <a:prstClr val="black"/>
                </a:solidFill>
              </a:rPr>
              <a:t>Cubesats</a:t>
            </a:r>
            <a:endParaRPr lang="en-US" sz="2200" kern="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Hosted Rideshare Payloads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International Space Station (ISS)-attached payloads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200" kern="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</a:rPr>
              <a:t>Astrophysics Research and Analysis (APRA) Program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200" kern="0" dirty="0" err="1">
                <a:solidFill>
                  <a:prstClr val="black"/>
                </a:solidFill>
              </a:rPr>
              <a:t>Cubesats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Astrophysics Pioneers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Perform compelling science at a lower cost (&lt;$20M) than Explorers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SmallSats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Balloon payloads, and ISS attached payloads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MISSIONS MANAGED PER NPR 7120.8,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Research and Technology Program and Project Management Requirements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18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9" y="250968"/>
            <a:ext cx="9396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GSFC Small Satellite and Special Projects Office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2430" y="1238655"/>
            <a:ext cx="1066529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SMD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Heliophysics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Astrophysics Portfolio Mission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“Light Touch” mission management </a:t>
            </a: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for the Astrophysics Pioneers and APRA and </a:t>
            </a:r>
            <a:r>
              <a:rPr lang="en-US" sz="2200" kern="0" dirty="0" err="1">
                <a:solidFill>
                  <a:prstClr val="black"/>
                </a:solidFill>
                <a:latin typeface="Calibri" panose="020F0502020204030204"/>
              </a:rPr>
              <a:t>Heliophysics</a:t>
            </a: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 H-FORT Programs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 reporting interface/liaison between PI and HQ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portfolio database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and Project support as necessary</a:t>
            </a: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 and requested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Peer Review (EPR)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Tech Authority (ETA)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Consultation, Analysis, Testing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FCC/NTIA licensing, CSLI interface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 into the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Smallsat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community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developments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awareness/interaction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62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797" y="301091"/>
            <a:ext cx="10515600" cy="646331"/>
          </a:xfrm>
        </p:spPr>
        <p:txBody>
          <a:bodyPr/>
          <a:lstStyle/>
          <a:p>
            <a:r>
              <a:rPr lang="en-US" dirty="0"/>
              <a:t>Overall Mission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233775"/>
            <a:ext cx="2769575" cy="8404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47030"/>
              </p:ext>
            </p:extLst>
          </p:nvPr>
        </p:nvGraphicFramePr>
        <p:xfrm>
          <a:off x="767155" y="1119089"/>
          <a:ext cx="10701465" cy="28197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6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528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3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Phase</a:t>
                      </a:r>
                    </a:p>
                  </a:txBody>
                  <a:tcPr>
                    <a:solidFill>
                      <a:srgbClr val="B6A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Astrophysics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APRA</a:t>
                      </a:r>
                    </a:p>
                  </a:txBody>
                  <a:tcPr>
                    <a:solidFill>
                      <a:srgbClr val="B6A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Astrophysics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Pioneers</a:t>
                      </a:r>
                    </a:p>
                  </a:txBody>
                  <a:tcPr>
                    <a:solidFill>
                      <a:srgbClr val="B6A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Heliophysics</a:t>
                      </a:r>
                    </a:p>
                  </a:txBody>
                  <a:tcPr>
                    <a:solidFill>
                      <a:srgbClr val="B6A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>
                    <a:solidFill>
                      <a:srgbClr val="B6A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-In-Progress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7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On-Orbit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(5 spacecraft)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Decommissioned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82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Canceled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3423"/>
                  </a:ext>
                </a:extLst>
              </a:tr>
              <a:tr h="60810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n-US" sz="1400" b="1" baseline="0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en-US" sz="2000" b="1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2000" b="1" baseline="0" dirty="0">
                          <a:solidFill>
                            <a:srgbClr val="34198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Missions = 33</a:t>
                      </a:r>
                      <a:endParaRPr lang="en-US" sz="2000" b="1" dirty="0">
                        <a:solidFill>
                          <a:srgbClr val="34198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B6A6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E0D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0731">
            <a:off x="1136925" y="4597219"/>
            <a:ext cx="1469008" cy="1006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845" y="4307939"/>
            <a:ext cx="1759123" cy="17591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B5F941-5D61-E44D-B343-CAEA9725243B}"/>
              </a:ext>
            </a:extLst>
          </p:cNvPr>
          <p:cNvSpPr/>
          <p:nvPr/>
        </p:nvSpPr>
        <p:spPr>
          <a:xfrm>
            <a:off x="3610082" y="5915613"/>
            <a:ext cx="1804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Work-In-Progress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EBF6ED-0BDC-734D-BE14-D95604FE598A}"/>
              </a:ext>
            </a:extLst>
          </p:cNvPr>
          <p:cNvSpPr/>
          <p:nvPr/>
        </p:nvSpPr>
        <p:spPr>
          <a:xfrm>
            <a:off x="6186775" y="5915613"/>
            <a:ext cx="1795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Decommissioned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624F15-E9AA-7144-A498-3C4A3FF252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825" y="4392443"/>
            <a:ext cx="1590319" cy="159031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F85F6D-3315-CC46-9CA4-FBBCDF6263F5}"/>
              </a:ext>
            </a:extLst>
          </p:cNvPr>
          <p:cNvSpPr/>
          <p:nvPr/>
        </p:nvSpPr>
        <p:spPr>
          <a:xfrm>
            <a:off x="1220146" y="5899733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On-Orbit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0969" y="4090056"/>
            <a:ext cx="10515600" cy="4801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2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sz="2800" dirty="0"/>
              <a:t>Legend for Mission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42B5F-EFB8-344D-BD21-1D11EA37E0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734225-8D9C-9443-8338-299A0EC373F8}"/>
              </a:ext>
            </a:extLst>
          </p:cNvPr>
          <p:cNvSpPr/>
          <p:nvPr/>
        </p:nvSpPr>
        <p:spPr>
          <a:xfrm>
            <a:off x="8971138" y="4314924"/>
            <a:ext cx="137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67EBC0-44D4-A445-B376-B0ADAE06E0FE}"/>
              </a:ext>
            </a:extLst>
          </p:cNvPr>
          <p:cNvSpPr/>
          <p:nvPr/>
        </p:nvSpPr>
        <p:spPr>
          <a:xfrm>
            <a:off x="9101248" y="591561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Canceled</a:t>
            </a:r>
          </a:p>
        </p:txBody>
      </p:sp>
    </p:spTree>
    <p:extLst>
      <p:ext uri="{BB962C8B-B14F-4D97-AF65-F5344CB8AC3E}">
        <p14:creationId xmlns:p14="http://schemas.microsoft.com/office/powerpoint/2010/main" val="26587839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464198"/>
            <a:ext cx="10515600" cy="1034129"/>
          </a:xfrm>
        </p:spPr>
        <p:txBody>
          <a:bodyPr/>
          <a:lstStyle/>
          <a:p>
            <a:r>
              <a:rPr lang="en-US" dirty="0"/>
              <a:t>Astrophysics Division</a:t>
            </a:r>
            <a:br>
              <a:rPr lang="en-US" dirty="0"/>
            </a:br>
            <a:r>
              <a:rPr lang="en-US" sz="1800" dirty="0"/>
              <a:t>SmallSat/CubeSat Missions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DC50E-D8CE-8644-ABD0-8C451663D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5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29300" y="19102"/>
            <a:ext cx="7228114" cy="646331"/>
          </a:xfrm>
        </p:spPr>
        <p:txBody>
          <a:bodyPr/>
          <a:lstStyle/>
          <a:p>
            <a:r>
              <a:rPr lang="en-US" sz="2800" dirty="0"/>
              <a:t>Astrophysics Pioneers-2020 Selections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5376" y="4833257"/>
            <a:ext cx="4039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R&amp;A, Technology, Operating Missions, Explorers, Infrastructure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70360BD-B5A3-CF42-A9DC-57E934F8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</p:spPr>
        <p:txBody>
          <a:bodyPr/>
          <a:lstStyle/>
          <a:p>
            <a:fld id="{2E8C51FE-49D9-314D-9957-ABBF7DDE87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7776" y="4985657"/>
            <a:ext cx="4039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R&amp;A, Technology, Operating Missions, Explorers, Infrastructure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997B5C-EF86-6A45-A715-B7032AF77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91" y="569712"/>
            <a:ext cx="10513013" cy="670182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1000"/>
              </a:spcBef>
            </a:pPr>
            <a:r>
              <a:rPr lang="en-US" dirty="0"/>
              <a:t>New ROSES-2020 Program, $20M PI cost cap, 39 NOI, 24 Proposals, 22 selectable! Community excited and engaged!  The future is bright. Four selected this year: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69FAF-3B94-1A46-89CB-E00709346028}"/>
              </a:ext>
            </a:extLst>
          </p:cNvPr>
          <p:cNvSpPr txBox="1"/>
          <p:nvPr/>
        </p:nvSpPr>
        <p:spPr>
          <a:xfrm>
            <a:off x="187186" y="4173110"/>
            <a:ext cx="2859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Pandora: </a:t>
            </a:r>
            <a:r>
              <a:rPr lang="en-US" dirty="0"/>
              <a:t>Multiwavelength Characterization of Exoplanets and their Host Stars</a:t>
            </a:r>
          </a:p>
          <a:p>
            <a:pPr algn="ctr"/>
            <a:r>
              <a:rPr lang="en-US" dirty="0"/>
              <a:t> PI - Elisa Quintana, GSFC</a:t>
            </a:r>
          </a:p>
          <a:p>
            <a:pPr algn="ctr"/>
            <a:r>
              <a:rPr lang="en-US" dirty="0"/>
              <a:t>Start date 2/1/21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18E8D3-CD30-2248-ADCB-57A2CA9EE1B5}"/>
              </a:ext>
            </a:extLst>
          </p:cNvPr>
          <p:cNvSpPr txBox="1"/>
          <p:nvPr/>
        </p:nvSpPr>
        <p:spPr>
          <a:xfrm>
            <a:off x="222718" y="1422137"/>
            <a:ext cx="3196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PUEO</a:t>
            </a:r>
            <a:r>
              <a:rPr lang="en-US" dirty="0"/>
              <a:t>: A Long-duration Balloon-borne Instrument for Particle Astrophysics at the Highest Energies </a:t>
            </a:r>
          </a:p>
          <a:p>
            <a:pPr algn="ctr"/>
            <a:r>
              <a:rPr lang="en-US" dirty="0"/>
              <a:t>PI- Abigail </a:t>
            </a:r>
            <a:r>
              <a:rPr lang="en-US" dirty="0" err="1"/>
              <a:t>Vieregg</a:t>
            </a:r>
            <a:r>
              <a:rPr lang="en-US" dirty="0"/>
              <a:t>, University of  Chicago</a:t>
            </a:r>
          </a:p>
          <a:p>
            <a:pPr algn="ctr"/>
            <a:r>
              <a:rPr lang="en-US" dirty="0"/>
              <a:t>Start date 2/1/21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AA9D2-5177-7248-9ECB-5043FAD3BDC1}"/>
              </a:ext>
            </a:extLst>
          </p:cNvPr>
          <p:cNvSpPr txBox="1"/>
          <p:nvPr/>
        </p:nvSpPr>
        <p:spPr>
          <a:xfrm>
            <a:off x="9664197" y="1473993"/>
            <a:ext cx="2179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StarBurst</a:t>
            </a:r>
            <a:r>
              <a:rPr lang="en-US" b="1" dirty="0"/>
              <a:t>: </a:t>
            </a:r>
            <a:r>
              <a:rPr lang="en-US" dirty="0"/>
              <a:t>Gamma-ray ASM, Simultaneous detection of NS/NS mergers with LIGO </a:t>
            </a:r>
          </a:p>
          <a:p>
            <a:pPr algn="ctr"/>
            <a:r>
              <a:rPr lang="en-US" dirty="0"/>
              <a:t>PI - Daniel </a:t>
            </a:r>
            <a:r>
              <a:rPr lang="en-US" dirty="0" err="1"/>
              <a:t>Kocevski</a:t>
            </a:r>
            <a:r>
              <a:rPr lang="en-US" dirty="0"/>
              <a:t>, MSFC</a:t>
            </a:r>
          </a:p>
          <a:p>
            <a:pPr algn="ctr"/>
            <a:r>
              <a:rPr lang="en-US" dirty="0"/>
              <a:t>Start Date 4/1/21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208C57DF-A8C3-BB4E-B771-D65A72BFE7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49" y="4102140"/>
            <a:ext cx="2859405" cy="2612390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728E76A-3B39-2D4B-A9B8-8A99FEDD25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6" y="1328856"/>
            <a:ext cx="2522122" cy="2562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17D053-E662-0043-8FB7-E8B0E95E9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312" y="1380528"/>
            <a:ext cx="2647937" cy="2380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176D8C-D271-0B48-9AAB-030E00453805}"/>
              </a:ext>
            </a:extLst>
          </p:cNvPr>
          <p:cNvSpPr txBox="1"/>
          <p:nvPr/>
        </p:nvSpPr>
        <p:spPr>
          <a:xfrm>
            <a:off x="9714099" y="4123911"/>
            <a:ext cx="2079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Aspera: </a:t>
            </a:r>
            <a:r>
              <a:rPr lang="en-US" dirty="0"/>
              <a:t>IGM</a:t>
            </a:r>
            <a:r>
              <a:rPr lang="en-US" b="1" dirty="0"/>
              <a:t> </a:t>
            </a:r>
            <a:r>
              <a:rPr lang="en-US" dirty="0"/>
              <a:t>Inflow/outflow from galaxies via OVI 10</a:t>
            </a:r>
            <a:r>
              <a:rPr lang="en-US" baseline="30000" dirty="0"/>
              <a:t>5</a:t>
            </a:r>
            <a:r>
              <a:rPr lang="en-US" dirty="0"/>
              <a:t>K emission line imaging.</a:t>
            </a:r>
          </a:p>
          <a:p>
            <a:pPr algn="ctr"/>
            <a:r>
              <a:rPr lang="en-US" dirty="0"/>
              <a:t>PI -Carlos Vargas, Univ. of Arizona, Start date 3/1/21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17CC1F-6DC5-0A43-AF83-1BFE191D0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987" y="4173110"/>
            <a:ext cx="3059539" cy="2179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746203-8429-1441-89A4-7587CDF03900}"/>
              </a:ext>
            </a:extLst>
          </p:cNvPr>
          <p:cNvSpPr/>
          <p:nvPr/>
        </p:nvSpPr>
        <p:spPr>
          <a:xfrm>
            <a:off x="130770" y="1239894"/>
            <a:ext cx="11886155" cy="5526015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AF3A4-8362-AC45-BBE0-57137B108B69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6073848" y="1239894"/>
            <a:ext cx="0" cy="5526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DA0BBF-4773-A04A-9CCB-A698AFCEA6E1}"/>
              </a:ext>
            </a:extLst>
          </p:cNvPr>
          <p:cNvCxnSpPr>
            <a:stCxn id="3" idx="1"/>
            <a:endCxn id="3" idx="3"/>
          </p:cNvCxnSpPr>
          <p:nvPr/>
        </p:nvCxnSpPr>
        <p:spPr>
          <a:xfrm>
            <a:off x="130770" y="4002902"/>
            <a:ext cx="118861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6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Astrophysics – APRA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233775"/>
            <a:ext cx="2769575" cy="840423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827BC9E5-1C2B-48F3-ADB7-772C34BBEE80}"/>
              </a:ext>
            </a:extLst>
          </p:cNvPr>
          <p:cNvGrpSpPr/>
          <p:nvPr/>
        </p:nvGrpSpPr>
        <p:grpSpPr>
          <a:xfrm>
            <a:off x="1840384" y="2372761"/>
            <a:ext cx="8503920" cy="1221952"/>
            <a:chOff x="313414" y="2018827"/>
            <a:chExt cx="8503920" cy="1005840"/>
          </a:xfrm>
        </p:grpSpPr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46032B76-B98D-4DDD-8746-37041968FA5C}"/>
                </a:ext>
              </a:extLst>
            </p:cNvPr>
            <p:cNvSpPr/>
            <p:nvPr/>
          </p:nvSpPr>
          <p:spPr>
            <a:xfrm>
              <a:off x="313414" y="2018827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7413BE-FE4D-42D6-8391-29FB0984F7AA}"/>
                </a:ext>
              </a:extLst>
            </p:cNvPr>
            <p:cNvSpPr txBox="1"/>
            <p:nvPr/>
          </p:nvSpPr>
          <p:spPr>
            <a:xfrm rot="16200000">
              <a:off x="25810" y="2306433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CUTE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0B111FA-8C4D-469E-AA44-C45D4107A6CB}"/>
                </a:ext>
              </a:extLst>
            </p:cNvPr>
            <p:cNvSpPr txBox="1"/>
            <p:nvPr/>
          </p:nvSpPr>
          <p:spPr>
            <a:xfrm>
              <a:off x="6348372" y="2018827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In final I&amp;T.  Delivery to launch provider in July with launch in September. </a:t>
              </a:r>
            </a:p>
            <a:p>
              <a:pPr algn="ctr"/>
              <a:r>
                <a:rPr lang="en-US" sz="1200" dirty="0"/>
                <a:t>PI: Kevin France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78131CE-B317-4685-9C15-35358D6684BE}"/>
                </a:ext>
              </a:extLst>
            </p:cNvPr>
            <p:cNvCxnSpPr/>
            <p:nvPr/>
          </p:nvCxnSpPr>
          <p:spPr>
            <a:xfrm flipH="1">
              <a:off x="744043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144C81E-44E5-4877-B4D8-AAE024648CA3}"/>
                </a:ext>
              </a:extLst>
            </p:cNvPr>
            <p:cNvCxnSpPr/>
            <p:nvPr/>
          </p:nvCxnSpPr>
          <p:spPr>
            <a:xfrm flipH="1">
              <a:off x="2131141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D2C4142-DC36-4A96-98A8-AD22B3362557}"/>
                </a:ext>
              </a:extLst>
            </p:cNvPr>
            <p:cNvCxnSpPr/>
            <p:nvPr/>
          </p:nvCxnSpPr>
          <p:spPr>
            <a:xfrm flipH="1">
              <a:off x="3338668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00E02A8-EF69-4852-852F-70E53EE4CB1A}"/>
                </a:ext>
              </a:extLst>
            </p:cNvPr>
            <p:cNvCxnSpPr/>
            <p:nvPr/>
          </p:nvCxnSpPr>
          <p:spPr>
            <a:xfrm flipH="1">
              <a:off x="4048167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C8B6D3A-74FF-4530-8661-A62223E82D17}"/>
                </a:ext>
              </a:extLst>
            </p:cNvPr>
            <p:cNvCxnSpPr/>
            <p:nvPr/>
          </p:nvCxnSpPr>
          <p:spPr>
            <a:xfrm flipH="1">
              <a:off x="6335120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6ED7214-1697-4383-B35A-B44C484820B4}"/>
                </a:ext>
              </a:extLst>
            </p:cNvPr>
            <p:cNvSpPr txBox="1"/>
            <p:nvPr/>
          </p:nvSpPr>
          <p:spPr>
            <a:xfrm>
              <a:off x="4061420" y="2018827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Use near-ultraviolet transmission spectroscopy to characterize composition and mass-loss rates of exoplanet atmospheres.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B556B68-8258-4069-A742-EBBE28BA3B90}"/>
              </a:ext>
            </a:extLst>
          </p:cNvPr>
          <p:cNvGrpSpPr/>
          <p:nvPr/>
        </p:nvGrpSpPr>
        <p:grpSpPr>
          <a:xfrm>
            <a:off x="1830516" y="1288537"/>
            <a:ext cx="8503920" cy="1005840"/>
            <a:chOff x="320040" y="1938528"/>
            <a:chExt cx="8503920" cy="1005840"/>
          </a:xfrm>
        </p:grpSpPr>
        <p:sp>
          <p:nvSpPr>
            <p:cNvPr id="82" name="Rounded Rectangle 5">
              <a:extLst>
                <a:ext uri="{FF2B5EF4-FFF2-40B4-BE49-F238E27FC236}">
                  <a16:creationId xmlns:a16="http://schemas.microsoft.com/office/drawing/2014/main" id="{FA11B9A9-BD33-47E6-BF0E-884710F2EF4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512C208-06F0-4993-8CC2-82A6C3BFFC2E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BurstCube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FEF8C61-C4A0-4FBD-A5B1-ADFC578DC694}"/>
                </a:ext>
              </a:extLst>
            </p:cNvPr>
            <p:cNvSpPr txBox="1"/>
            <p:nvPr/>
          </p:nvSpPr>
          <p:spPr>
            <a:xfrm>
              <a:off x="6354998" y="1938529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Building flight instrument and spacecraft.</a:t>
              </a:r>
            </a:p>
            <a:p>
              <a:pPr algn="ctr"/>
              <a:r>
                <a:rPr lang="en-US" sz="1200" dirty="0"/>
                <a:t>PI: Jeremy Perkins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6629F5C-F383-485A-BB52-BC7442BFE6AF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 NASA </a:t>
              </a:r>
            </a:p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GSFC</a:t>
              </a:r>
            </a:p>
            <a:p>
              <a:pPr algn="ctr"/>
              <a:endParaRPr lang="en-US" sz="1100" b="1" dirty="0">
                <a:latin typeface="Arial Black" panose="020B0A04020102020204" pitchFamily="34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AC42BC8-D7F1-4FE5-B5AA-E3F0A3187C01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1F91C74-2FBF-408E-B439-A527A65ABA9E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754C4C-C572-4AAE-8C32-A2E93790E1BA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8DC74EC-955A-40F9-86F0-6F2E273A4EDE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74D66D-3D98-4B48-A80B-5D95F83A4396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1F10D60-FDB2-4BFB-AC38-DDC9D5194F64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Detect and localizing gamma-ray bursts generated by amalgamation of orbiting neutron stars and collision of giant stars. 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F886E87-7291-463F-9504-EC98B989C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397" y="2049072"/>
              <a:ext cx="1303120" cy="784752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1981562-DC05-44EC-9B0F-82074814B6E1}"/>
              </a:ext>
            </a:extLst>
          </p:cNvPr>
          <p:cNvGrpSpPr/>
          <p:nvPr/>
        </p:nvGrpSpPr>
        <p:grpSpPr>
          <a:xfrm>
            <a:off x="1878517" y="4816767"/>
            <a:ext cx="8503920" cy="1209899"/>
            <a:chOff x="320040" y="3025285"/>
            <a:chExt cx="8503920" cy="1005840"/>
          </a:xfrm>
        </p:grpSpPr>
        <p:sp>
          <p:nvSpPr>
            <p:cNvPr id="115" name="Rounded Rectangle 5">
              <a:extLst>
                <a:ext uri="{FF2B5EF4-FFF2-40B4-BE49-F238E27FC236}">
                  <a16:creationId xmlns:a16="http://schemas.microsoft.com/office/drawing/2014/main" id="{8B7D30C7-69A7-4AB3-9E82-B0C7BE54E037}"/>
                </a:ext>
              </a:extLst>
            </p:cNvPr>
            <p:cNvSpPr/>
            <p:nvPr/>
          </p:nvSpPr>
          <p:spPr>
            <a:xfrm>
              <a:off x="320040" y="3025285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7CA8108-A3ED-483C-B4C4-868CB61E48BB}"/>
                </a:ext>
              </a:extLst>
            </p:cNvPr>
            <p:cNvSpPr txBox="1"/>
            <p:nvPr/>
          </p:nvSpPr>
          <p:spPr>
            <a:xfrm rot="16200000">
              <a:off x="32436" y="3312891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 err="1">
                  <a:latin typeface="Arial Black" panose="020B0A04020102020204" pitchFamily="34" charset="0"/>
                </a:rPr>
                <a:t>BlackCAT</a:t>
              </a:r>
              <a:endParaRPr lang="en-US" sz="1100" dirty="0">
                <a:latin typeface="Arial Black" panose="020B0A0402010202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E593805-0F28-474D-91A3-52130F2AAB09}"/>
                </a:ext>
              </a:extLst>
            </p:cNvPr>
            <p:cNvSpPr txBox="1"/>
            <p:nvPr/>
          </p:nvSpPr>
          <p:spPr>
            <a:xfrm>
              <a:off x="6408768" y="3025286"/>
              <a:ext cx="2310939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Completed Concept Study Report and authorized to continue in January 2021. </a:t>
              </a:r>
            </a:p>
            <a:p>
              <a:pPr algn="ctr"/>
              <a:r>
                <a:rPr lang="en-US" sz="1200" dirty="0"/>
                <a:t>PI: Abe Falcone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E7C8159-E237-4544-A079-AF84400D0600}"/>
                </a:ext>
              </a:extLst>
            </p:cNvPr>
            <p:cNvSpPr txBox="1">
              <a:spLocks/>
            </p:cNvSpPr>
            <p:nvPr/>
          </p:nvSpPr>
          <p:spPr>
            <a:xfrm>
              <a:off x="2160629" y="3071005"/>
              <a:ext cx="1216995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100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Pennsylvania State University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4B8175D-005F-48BE-AB29-AC76FE818F23}"/>
                </a:ext>
              </a:extLst>
            </p:cNvPr>
            <p:cNvCxnSpPr/>
            <p:nvPr/>
          </p:nvCxnSpPr>
          <p:spPr>
            <a:xfrm flipH="1">
              <a:off x="717098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6F43B2E-1020-4FD1-A770-7C260E2DE0EB}"/>
                </a:ext>
              </a:extLst>
            </p:cNvPr>
            <p:cNvCxnSpPr/>
            <p:nvPr/>
          </p:nvCxnSpPr>
          <p:spPr>
            <a:xfrm flipH="1">
              <a:off x="2137767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D009E0C-CB01-4B8B-B441-0BDBF51FE1C1}"/>
                </a:ext>
              </a:extLst>
            </p:cNvPr>
            <p:cNvCxnSpPr/>
            <p:nvPr/>
          </p:nvCxnSpPr>
          <p:spPr>
            <a:xfrm flipH="1">
              <a:off x="3345294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8F1C68-B437-46C2-8337-93A27A30E9FC}"/>
                </a:ext>
              </a:extLst>
            </p:cNvPr>
            <p:cNvCxnSpPr/>
            <p:nvPr/>
          </p:nvCxnSpPr>
          <p:spPr>
            <a:xfrm flipH="1">
              <a:off x="4054793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D7C43EF-B102-4485-A3A6-12EFD9CFA962}"/>
                </a:ext>
              </a:extLst>
            </p:cNvPr>
            <p:cNvCxnSpPr/>
            <p:nvPr/>
          </p:nvCxnSpPr>
          <p:spPr>
            <a:xfrm flipH="1">
              <a:off x="6341746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FB424D7-7817-488E-BA41-C0D47725DE2C}"/>
                </a:ext>
              </a:extLst>
            </p:cNvPr>
            <p:cNvSpPr txBox="1"/>
            <p:nvPr/>
          </p:nvSpPr>
          <p:spPr>
            <a:xfrm>
              <a:off x="4068046" y="302528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A Soft X-ray Sky Monitor, Transient Finder, and Burst Detector for</a:t>
              </a:r>
            </a:p>
            <a:p>
              <a:pPr algn="ctr"/>
              <a:r>
                <a:rPr lang="en-US" sz="1200" dirty="0"/>
                <a:t>High-energy and </a:t>
              </a:r>
              <a:r>
                <a:rPr lang="en-US" sz="1200" dirty="0" err="1"/>
                <a:t>Multimessenger</a:t>
              </a:r>
              <a:r>
                <a:rPr lang="en-US" sz="1200" dirty="0"/>
                <a:t> Astrophysics</a:t>
              </a:r>
            </a:p>
            <a:p>
              <a:pPr algn="ctr"/>
              <a:endParaRPr lang="en-US" sz="1200" b="1" dirty="0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F6629F5C-F383-485A-BB52-BC7442BFE6AF}"/>
              </a:ext>
            </a:extLst>
          </p:cNvPr>
          <p:cNvSpPr txBox="1">
            <a:spLocks/>
          </p:cNvSpPr>
          <p:nvPr/>
        </p:nvSpPr>
        <p:spPr>
          <a:xfrm>
            <a:off x="3658111" y="2411214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 University of Colorado, Boulder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861596" y="1334257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888101" y="2415258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128" name="Picture 2" descr="front page banner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9345" y="2498039"/>
            <a:ext cx="1303120" cy="7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848854" y="4964516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190" y="1155039"/>
            <a:ext cx="1256175" cy="125617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B64FC045-06FB-2540-8FCC-E438371D2D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407" y="2276147"/>
            <a:ext cx="1256175" cy="1256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D5EAD-059B-6348-BFB6-FC7818F982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84CB194-3542-4042-8007-BBB61B8BDA87}"/>
              </a:ext>
            </a:extLst>
          </p:cNvPr>
          <p:cNvGrpSpPr/>
          <p:nvPr/>
        </p:nvGrpSpPr>
        <p:grpSpPr>
          <a:xfrm>
            <a:off x="1878517" y="3705269"/>
            <a:ext cx="8503920" cy="1005840"/>
            <a:chOff x="313414" y="2018827"/>
            <a:chExt cx="8503920" cy="1005840"/>
          </a:xfrm>
        </p:grpSpPr>
        <p:sp>
          <p:nvSpPr>
            <p:cNvPr id="142" name="Rounded Rectangle 5">
              <a:extLst>
                <a:ext uri="{FF2B5EF4-FFF2-40B4-BE49-F238E27FC236}">
                  <a16:creationId xmlns:a16="http://schemas.microsoft.com/office/drawing/2014/main" id="{0BD066ED-F62C-674B-A5F9-3786EC1B61C1}"/>
                </a:ext>
              </a:extLst>
            </p:cNvPr>
            <p:cNvSpPr/>
            <p:nvPr/>
          </p:nvSpPr>
          <p:spPr>
            <a:xfrm>
              <a:off x="313414" y="2018827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B1B42B3-6BDC-8740-A2E8-268087A13065}"/>
                </a:ext>
              </a:extLst>
            </p:cNvPr>
            <p:cNvSpPr txBox="1"/>
            <p:nvPr/>
          </p:nvSpPr>
          <p:spPr>
            <a:xfrm rot="16200000">
              <a:off x="25810" y="2306433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SPRITE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800B181-43DC-BB45-8FAA-57E529482098}"/>
                </a:ext>
              </a:extLst>
            </p:cNvPr>
            <p:cNvSpPr txBox="1"/>
            <p:nvPr/>
          </p:nvSpPr>
          <p:spPr>
            <a:xfrm>
              <a:off x="6348372" y="2018827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In final preparation for CDR.  All long lead items on order.</a:t>
              </a:r>
            </a:p>
            <a:p>
              <a:pPr algn="ctr"/>
              <a:r>
                <a:rPr lang="en-US" sz="1200" dirty="0"/>
                <a:t>PI: Brian Fleming 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29BFC40-3DF7-5344-9523-976827F69600}"/>
                </a:ext>
              </a:extLst>
            </p:cNvPr>
            <p:cNvCxnSpPr/>
            <p:nvPr/>
          </p:nvCxnSpPr>
          <p:spPr>
            <a:xfrm flipH="1">
              <a:off x="744043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1B6D669-C7B9-3E42-96E7-29FAC5063F5F}"/>
                </a:ext>
              </a:extLst>
            </p:cNvPr>
            <p:cNvCxnSpPr/>
            <p:nvPr/>
          </p:nvCxnSpPr>
          <p:spPr>
            <a:xfrm flipH="1">
              <a:off x="2131141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A64EE4A-075F-0947-A2F1-2045899D4334}"/>
                </a:ext>
              </a:extLst>
            </p:cNvPr>
            <p:cNvCxnSpPr/>
            <p:nvPr/>
          </p:nvCxnSpPr>
          <p:spPr>
            <a:xfrm flipH="1">
              <a:off x="3338668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4594C15-74F5-B047-8C5B-712CA2F06D69}"/>
                </a:ext>
              </a:extLst>
            </p:cNvPr>
            <p:cNvCxnSpPr/>
            <p:nvPr/>
          </p:nvCxnSpPr>
          <p:spPr>
            <a:xfrm flipH="1">
              <a:off x="4048167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2C8D43B-824D-3643-9990-66FFAA83DCC9}"/>
                </a:ext>
              </a:extLst>
            </p:cNvPr>
            <p:cNvCxnSpPr/>
            <p:nvPr/>
          </p:nvCxnSpPr>
          <p:spPr>
            <a:xfrm flipH="1">
              <a:off x="6335120" y="2064547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88BCFE1-858C-0A42-89E2-226E49ABD91B}"/>
                </a:ext>
              </a:extLst>
            </p:cNvPr>
            <p:cNvSpPr txBox="1"/>
            <p:nvPr/>
          </p:nvSpPr>
          <p:spPr>
            <a:xfrm>
              <a:off x="4061420" y="2018827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A </a:t>
              </a:r>
              <a:r>
                <a:rPr lang="en-US" sz="1200" dirty="0" err="1"/>
                <a:t>SmallSat</a:t>
              </a:r>
              <a:r>
                <a:rPr lang="en-US" sz="1200" dirty="0"/>
                <a:t> mission to measure ionizing radiation escape from galaxies, map supernova regions, and demo LUV imaging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CF794-7028-5941-AFDA-640FEDBD9993}"/>
              </a:ext>
            </a:extLst>
          </p:cNvPr>
          <p:cNvSpPr txBox="1">
            <a:spLocks/>
          </p:cNvSpPr>
          <p:nvPr/>
        </p:nvSpPr>
        <p:spPr>
          <a:xfrm>
            <a:off x="3696244" y="3719320"/>
            <a:ext cx="1170264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University of Colorado, Boulder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D5B0509-2CA4-6548-9008-177BA8D1F0DA}"/>
              </a:ext>
            </a:extLst>
          </p:cNvPr>
          <p:cNvSpPr txBox="1"/>
          <p:nvPr/>
        </p:nvSpPr>
        <p:spPr>
          <a:xfrm>
            <a:off x="4909121" y="3720450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12U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CD8726C2-A358-EA45-B17D-A9DA7A5DC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916" y="3532323"/>
            <a:ext cx="1256175" cy="1256175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35F3AF25-0AC0-1846-A63E-20FE94AD11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049" y="4742778"/>
            <a:ext cx="1256175" cy="125617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EEF1496-2B9E-C049-B4C1-640C8A5C7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873" y="3782924"/>
            <a:ext cx="1266143" cy="718923"/>
          </a:xfrm>
          <a:prstGeom prst="rect">
            <a:avLst/>
          </a:prstGeom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CF2A49FD-3C00-3046-BC33-B41600B08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873" y="4933208"/>
            <a:ext cx="1256176" cy="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043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Astrophysics – APRA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248" y="233775"/>
            <a:ext cx="2769575" cy="84042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B556B68-8258-4069-A742-EBBE28BA3B90}"/>
              </a:ext>
            </a:extLst>
          </p:cNvPr>
          <p:cNvGrpSpPr/>
          <p:nvPr/>
        </p:nvGrpSpPr>
        <p:grpSpPr>
          <a:xfrm>
            <a:off x="1652957" y="1399081"/>
            <a:ext cx="8503920" cy="1005840"/>
            <a:chOff x="320040" y="1938528"/>
            <a:chExt cx="8503920" cy="1005840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FA11B9A9-BD33-47E6-BF0E-884710F2EF47}"/>
                </a:ext>
              </a:extLst>
            </p:cNvPr>
            <p:cNvSpPr/>
            <p:nvPr/>
          </p:nvSpPr>
          <p:spPr>
            <a:xfrm>
              <a:off x="320040" y="1938528"/>
              <a:ext cx="8503920" cy="1005840"/>
            </a:xfrm>
            <a:prstGeom prst="roundRect">
              <a:avLst>
                <a:gd name="adj" fmla="val 3959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12C208-06F0-4993-8CC2-82A6C3BFFC2E}"/>
                </a:ext>
              </a:extLst>
            </p:cNvPr>
            <p:cNvSpPr txBox="1"/>
            <p:nvPr/>
          </p:nvSpPr>
          <p:spPr>
            <a:xfrm rot="16200000">
              <a:off x="32436" y="2226134"/>
              <a:ext cx="1005838" cy="430629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SPARCS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EF8C61-C4A0-4FBD-A5B1-ADFC578DC694}"/>
                </a:ext>
              </a:extLst>
            </p:cNvPr>
            <p:cNvSpPr txBox="1"/>
            <p:nvPr/>
          </p:nvSpPr>
          <p:spPr>
            <a:xfrm>
              <a:off x="6354998" y="1938529"/>
              <a:ext cx="2468962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Canceled in March 2020 due to cost overruns and ASU not meeting proposed commitments.</a:t>
              </a:r>
            </a:p>
            <a:p>
              <a:pPr algn="ctr"/>
              <a:r>
                <a:rPr lang="en-US" sz="1200" dirty="0"/>
                <a:t>PI: </a:t>
              </a:r>
              <a:r>
                <a:rPr lang="en-US" sz="1200" dirty="0" err="1"/>
                <a:t>Evgenya</a:t>
              </a:r>
              <a:r>
                <a:rPr lang="en-US" sz="1200" dirty="0"/>
                <a:t> Shkolnik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629F5C-F383-485A-BB52-BC7442BFE6AF}"/>
                </a:ext>
              </a:extLst>
            </p:cNvPr>
            <p:cNvSpPr txBox="1">
              <a:spLocks/>
            </p:cNvSpPr>
            <p:nvPr/>
          </p:nvSpPr>
          <p:spPr>
            <a:xfrm>
              <a:off x="2160630" y="1984248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 Arizona State University </a:t>
              </a:r>
            </a:p>
            <a:p>
              <a:pPr algn="ctr"/>
              <a:endParaRPr lang="en-US" sz="1100" dirty="0">
                <a:latin typeface="Arial Black" panose="020B0A040201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C42BC8-D7F1-4FE5-B5AA-E3F0A3187C01}"/>
                </a:ext>
              </a:extLst>
            </p:cNvPr>
            <p:cNvCxnSpPr/>
            <p:nvPr/>
          </p:nvCxnSpPr>
          <p:spPr>
            <a:xfrm flipH="1">
              <a:off x="750669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F91C74-2FBF-408E-B439-A527A65ABA9E}"/>
                </a:ext>
              </a:extLst>
            </p:cNvPr>
            <p:cNvCxnSpPr/>
            <p:nvPr/>
          </p:nvCxnSpPr>
          <p:spPr>
            <a:xfrm flipH="1">
              <a:off x="2137767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B754C4C-C572-4AAE-8C32-A2E93790E1BA}"/>
                </a:ext>
              </a:extLst>
            </p:cNvPr>
            <p:cNvCxnSpPr/>
            <p:nvPr/>
          </p:nvCxnSpPr>
          <p:spPr>
            <a:xfrm flipH="1">
              <a:off x="3345294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DC74EC-955A-40F9-86F0-6F2E273A4EDE}"/>
                </a:ext>
              </a:extLst>
            </p:cNvPr>
            <p:cNvCxnSpPr/>
            <p:nvPr/>
          </p:nvCxnSpPr>
          <p:spPr>
            <a:xfrm flipH="1">
              <a:off x="4054793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74D66D-3D98-4B48-A80B-5D95F83A4396}"/>
                </a:ext>
              </a:extLst>
            </p:cNvPr>
            <p:cNvCxnSpPr/>
            <p:nvPr/>
          </p:nvCxnSpPr>
          <p:spPr>
            <a:xfrm flipH="1">
              <a:off x="6341746" y="1984248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F10D60-FDB2-4BFB-AC38-DDC9D5194F64}"/>
                </a:ext>
              </a:extLst>
            </p:cNvPr>
            <p:cNvSpPr txBox="1"/>
            <p:nvPr/>
          </p:nvSpPr>
          <p:spPr>
            <a:xfrm>
              <a:off x="4068046" y="1938529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Monitor the flares and sunspots of M dwarf stars to determine how habitable the space environment is for planets orbiting them.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625A7DF-30B2-48C7-B320-A7EFA16344DA}"/>
              </a:ext>
            </a:extLst>
          </p:cNvPr>
          <p:cNvSpPr txBox="1"/>
          <p:nvPr/>
        </p:nvSpPr>
        <p:spPr>
          <a:xfrm>
            <a:off x="4684037" y="1444801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52" name="Picture 2" descr="https://sese.asu.edu/sites/default/files/styles/panopoly_image_original/public/sparcs-view.jpg?itok=qweWrei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9988" y="1498067"/>
            <a:ext cx="1091067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B1763F-C7BB-B647-890E-C602A676D2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BD591F6-932C-9A44-AC42-C2E0DB7554A3}"/>
              </a:ext>
            </a:extLst>
          </p:cNvPr>
          <p:cNvGrpSpPr/>
          <p:nvPr/>
        </p:nvGrpSpPr>
        <p:grpSpPr>
          <a:xfrm>
            <a:off x="1652957" y="2628010"/>
            <a:ext cx="8503920" cy="1005841"/>
            <a:chOff x="320040" y="3025284"/>
            <a:chExt cx="8503920" cy="1005841"/>
          </a:xfrm>
        </p:grpSpPr>
        <p:sp>
          <p:nvSpPr>
            <p:cNvPr id="63" name="Rounded Rectangle 5">
              <a:extLst>
                <a:ext uri="{FF2B5EF4-FFF2-40B4-BE49-F238E27FC236}">
                  <a16:creationId xmlns:a16="http://schemas.microsoft.com/office/drawing/2014/main" id="{349D4FFA-CC98-AC47-A6D6-D6F9FEAF2F2A}"/>
                </a:ext>
              </a:extLst>
            </p:cNvPr>
            <p:cNvSpPr/>
            <p:nvPr/>
          </p:nvSpPr>
          <p:spPr>
            <a:xfrm>
              <a:off x="320040" y="3025285"/>
              <a:ext cx="8503920" cy="1005840"/>
            </a:xfrm>
            <a:prstGeom prst="roundRect">
              <a:avLst>
                <a:gd name="adj" fmla="val 3543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rgbClr val="ECF1F8"/>
                </a:gs>
              </a:gsLst>
              <a:lin ang="0" scaled="1"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EE7820-B94C-1F46-8D2E-C947EE580E2D}"/>
                </a:ext>
              </a:extLst>
            </p:cNvPr>
            <p:cNvSpPr txBox="1"/>
            <p:nvPr/>
          </p:nvSpPr>
          <p:spPr>
            <a:xfrm rot="16200000">
              <a:off x="32436" y="3312891"/>
              <a:ext cx="1005838" cy="430628"/>
            </a:xfrm>
            <a:prstGeom prst="rect">
              <a:avLst/>
            </a:prstGeom>
            <a:noFill/>
          </p:spPr>
          <p:txBody>
            <a:bodyPr wrap="square" lIns="0" tIns="45720" rIns="0" bIns="45720" rtlCol="0" anchor="ctr">
              <a:noAutofit/>
            </a:bodyPr>
            <a:lstStyle/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HaloSat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0C162B-4007-4741-ADF1-2385A3A6993D}"/>
                </a:ext>
              </a:extLst>
            </p:cNvPr>
            <p:cNvSpPr txBox="1"/>
            <p:nvPr/>
          </p:nvSpPr>
          <p:spPr>
            <a:xfrm>
              <a:off x="6408768" y="3025286"/>
              <a:ext cx="2310939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Status:</a:t>
              </a:r>
            </a:p>
            <a:p>
              <a:pPr algn="ctr"/>
              <a:r>
                <a:rPr lang="en-US" sz="1200" dirty="0"/>
                <a:t>Re-entered on January 4, 2021 after  conducting science operations for over 2 years. </a:t>
              </a:r>
            </a:p>
            <a:p>
              <a:pPr algn="ctr"/>
              <a:r>
                <a:rPr lang="en-US" sz="1200" dirty="0"/>
                <a:t>PI: Philip Kaaret, University of Iowa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A24A28E-8465-6844-BE4C-C8DE14156745}"/>
                </a:ext>
              </a:extLst>
            </p:cNvPr>
            <p:cNvSpPr txBox="1">
              <a:spLocks/>
            </p:cNvSpPr>
            <p:nvPr/>
          </p:nvSpPr>
          <p:spPr>
            <a:xfrm>
              <a:off x="2149089" y="3025284"/>
              <a:ext cx="1170264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100" dirty="0">
                <a:latin typeface="Arial Black" panose="020B0A04020102020204" pitchFamily="34" charset="0"/>
              </a:endParaRPr>
            </a:p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University of Iowa</a:t>
              </a:r>
            </a:p>
            <a:p>
              <a:pPr algn="ctr"/>
              <a:r>
                <a:rPr lang="en-US" sz="1100" dirty="0">
                  <a:latin typeface="Arial Black" panose="020B0A04020102020204" pitchFamily="34" charset="0"/>
                </a:rPr>
                <a:t>&amp; NASA/GSFC/WFF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EE3D07-8EA0-C24A-8A79-AEDB2AACBF65}"/>
                </a:ext>
              </a:extLst>
            </p:cNvPr>
            <p:cNvCxnSpPr/>
            <p:nvPr/>
          </p:nvCxnSpPr>
          <p:spPr>
            <a:xfrm flipH="1">
              <a:off x="717098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5CA0C4D-B869-8844-8B58-75F380695AF0}"/>
                </a:ext>
              </a:extLst>
            </p:cNvPr>
            <p:cNvCxnSpPr/>
            <p:nvPr/>
          </p:nvCxnSpPr>
          <p:spPr>
            <a:xfrm flipH="1">
              <a:off x="2137767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4172E8-A570-164F-8709-D56D259C1238}"/>
                </a:ext>
              </a:extLst>
            </p:cNvPr>
            <p:cNvCxnSpPr/>
            <p:nvPr/>
          </p:nvCxnSpPr>
          <p:spPr>
            <a:xfrm flipH="1">
              <a:off x="3345294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25EC22B-B332-C045-8399-0D5936FDFFBA}"/>
                </a:ext>
              </a:extLst>
            </p:cNvPr>
            <p:cNvCxnSpPr/>
            <p:nvPr/>
          </p:nvCxnSpPr>
          <p:spPr>
            <a:xfrm flipH="1">
              <a:off x="4054793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8F70976-D089-AA42-A6BE-D2D3466A875A}"/>
                </a:ext>
              </a:extLst>
            </p:cNvPr>
            <p:cNvCxnSpPr/>
            <p:nvPr/>
          </p:nvCxnSpPr>
          <p:spPr>
            <a:xfrm flipH="1">
              <a:off x="6341746" y="3071005"/>
              <a:ext cx="0" cy="9144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8C3C670-B502-524C-B146-776BA9FBC943}"/>
                </a:ext>
              </a:extLst>
            </p:cNvPr>
            <p:cNvSpPr txBox="1"/>
            <p:nvPr/>
          </p:nvSpPr>
          <p:spPr>
            <a:xfrm>
              <a:off x="4068046" y="3025286"/>
              <a:ext cx="2273700" cy="1005839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b="1" dirty="0"/>
                <a:t>Goals:</a:t>
              </a:r>
            </a:p>
            <a:p>
              <a:pPr algn="ctr"/>
              <a:r>
                <a:rPr lang="en-US" sz="1200" dirty="0"/>
                <a:t>Mapping oxygen line emission to constrain the mass and spatial distribution of hot gas around Milky Way. 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A6B5933-B8C1-F944-8686-501CF395B0C7}"/>
              </a:ext>
            </a:extLst>
          </p:cNvPr>
          <p:cNvSpPr txBox="1"/>
          <p:nvPr/>
        </p:nvSpPr>
        <p:spPr>
          <a:xfrm>
            <a:off x="4671293" y="2645563"/>
            <a:ext cx="710647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dirty="0">
                <a:latin typeface="Arial Black" panose="020B0A04020102020204" pitchFamily="34" charset="0"/>
              </a:rPr>
              <a:t>6U</a:t>
            </a:r>
          </a:p>
        </p:txBody>
      </p:sp>
      <p:pic>
        <p:nvPicPr>
          <p:cNvPr id="74" name="Picture 4" descr="http://halosat.physics.uiowa.edu/media/current_render.png">
            <a:extLst>
              <a:ext uri="{FF2B5EF4-FFF2-40B4-BE49-F238E27FC236}">
                <a16:creationId xmlns:a16="http://schemas.microsoft.com/office/drawing/2014/main" id="{9006B303-B445-F34D-AA9B-64CC60DD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214" y="2628011"/>
            <a:ext cx="1091109" cy="10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6F70206-C9B8-F047-87AB-3ED61927C7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290" y="2628010"/>
            <a:ext cx="1023789" cy="1023789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18B1887-29DF-C544-9646-BDD0A3C4EE48}"/>
              </a:ext>
            </a:extLst>
          </p:cNvPr>
          <p:cNvSpPr/>
          <p:nvPr/>
        </p:nvSpPr>
        <p:spPr>
          <a:xfrm>
            <a:off x="9865431" y="1152023"/>
            <a:ext cx="11645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10623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464198"/>
            <a:ext cx="10515600" cy="1034129"/>
          </a:xfrm>
        </p:spPr>
        <p:txBody>
          <a:bodyPr/>
          <a:lstStyle/>
          <a:p>
            <a:r>
              <a:rPr lang="en-US" dirty="0"/>
              <a:t>Heliophysics Division</a:t>
            </a:r>
            <a:br>
              <a:rPr lang="en-US" dirty="0"/>
            </a:br>
            <a:r>
              <a:rPr lang="en-US" sz="1800" dirty="0"/>
              <a:t>SmallSat/CubeSat Missions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BAEC-69D5-FF44-8977-2C7CCD7FB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64DB-DBB3-CA48-993E-0DE1651AF3A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8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4522AE"/>
      </a:accent2>
      <a:accent3>
        <a:srgbClr val="A5A5A5"/>
      </a:accent3>
      <a:accent4>
        <a:srgbClr val="4C39FE"/>
      </a:accent4>
      <a:accent5>
        <a:srgbClr val="5B9BD5"/>
      </a:accent5>
      <a:accent6>
        <a:srgbClr val="5B296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11098</TotalTime>
  <Words>1765</Words>
  <Application>Microsoft Macintosh PowerPoint</Application>
  <PresentationFormat>Widescreen</PresentationFormat>
  <Paragraphs>373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Office Theme</vt:lpstr>
      <vt:lpstr>NASA Heliophysics and Astrophysics SmallSat/CubeSats</vt:lpstr>
      <vt:lpstr>PowerPoint Presentation</vt:lpstr>
      <vt:lpstr>PowerPoint Presentation</vt:lpstr>
      <vt:lpstr>Overall Mission Status</vt:lpstr>
      <vt:lpstr>Astrophysics Division SmallSat/CubeSat Missions</vt:lpstr>
      <vt:lpstr>Astrophysics Pioneers-2020 Selections</vt:lpstr>
      <vt:lpstr>Astrophysics – APRA</vt:lpstr>
      <vt:lpstr>Astrophysics – APRA</vt:lpstr>
      <vt:lpstr>Heliophysics Division SmallSat/CubeSat Missions</vt:lpstr>
      <vt:lpstr>Heliophysics</vt:lpstr>
      <vt:lpstr>Heliophysics</vt:lpstr>
      <vt:lpstr>Heliophysics</vt:lpstr>
      <vt:lpstr>Heliophysics</vt:lpstr>
      <vt:lpstr>Heliophysics</vt:lpstr>
    </vt:vector>
  </TitlesOfParts>
  <Manager/>
  <Company>NASA HQ | SMD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Planetary Science Division Template</dc:title>
  <dc:subject>templates</dc:subject>
  <dc:creator>Doris Daou</dc:creator>
  <cp:keywords>template, PSD, planetary science</cp:keywords>
  <dc:description/>
  <cp:lastModifiedBy>Johnson, Thomas E. (WFF-8510)</cp:lastModifiedBy>
  <cp:revision>555</cp:revision>
  <cp:lastPrinted>2019-04-01T15:59:09Z</cp:lastPrinted>
  <dcterms:created xsi:type="dcterms:W3CDTF">2017-10-04T20:17:07Z</dcterms:created>
  <dcterms:modified xsi:type="dcterms:W3CDTF">2021-03-23T21:44:21Z</dcterms:modified>
  <cp:category>templates</cp:category>
</cp:coreProperties>
</file>