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438" r:id="rId2"/>
    <p:sldId id="426" r:id="rId3"/>
    <p:sldId id="423" r:id="rId4"/>
    <p:sldId id="363" r:id="rId5"/>
    <p:sldId id="418" r:id="rId6"/>
    <p:sldId id="434" r:id="rId7"/>
    <p:sldId id="419" r:id="rId8"/>
    <p:sldId id="439" r:id="rId9"/>
    <p:sldId id="410" r:id="rId10"/>
    <p:sldId id="416" r:id="rId11"/>
    <p:sldId id="3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2028"/>
    <a:srgbClr val="7B868C"/>
    <a:srgbClr val="002554"/>
    <a:srgbClr val="B500FE"/>
    <a:srgbClr val="070707"/>
    <a:srgbClr val="050505"/>
    <a:srgbClr val="000000"/>
    <a:srgbClr val="363435"/>
    <a:srgbClr val="1C1C1C"/>
    <a:srgbClr val="24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305FA6-9A5C-1C98-35BD-5F8DA3ED9BE5}" v="155" dt="2020-08-27T22:20:33.941"/>
    <p1510:client id="{291A48B2-ADC4-97DF-A5B6-24D863E77BAC}" v="3" dt="2020-07-27T15:58:57.335"/>
    <p1510:client id="{3B6933B0-B328-3A3B-FC11-63842122F8F6}" v="1" dt="2020-07-31T20:15:24.452"/>
    <p1510:client id="{47D23E87-C19F-EC61-AD6A-69E3C14BE2D9}" v="27" dt="2020-08-28T13:04:30.620"/>
    <p1510:client id="{533046E7-58AE-9BBE-8204-8C82B8DA06DD}" v="61" dt="2020-07-31T21:37:07.963"/>
    <p1510:client id="{614558CB-2604-0F2F-2508-0B65B1E668AB}" v="32" dt="2020-07-30T19:28:12.949"/>
    <p1510:client id="{7C628070-069D-7B9A-B04C-DF438C61FE5E}" v="6" dt="2020-07-27T14:25:04.436"/>
    <p1510:client id="{7D03E895-1DCD-5490-7FD7-8CBB0A9ED440}" v="7" dt="2020-07-28T21:52:27.018"/>
    <p1510:client id="{7F513E7A-C02E-4865-A3B2-C58D73FB6463}" v="36" dt="2020-07-23T15:01:23.684"/>
    <p1510:client id="{86E04A96-2873-463A-36E4-21C505DC8B43}" v="2" dt="2020-07-31T14:24:48.828"/>
    <p1510:client id="{8B88F864-1418-2C15-4E26-89B3DB84F65C}" v="9" dt="2020-07-30T19:14:47.581"/>
    <p1510:client id="{93DB0C5E-92D5-E737-A979-F54DFFA03C31}" v="13" dt="2020-07-24T19:25:09.384"/>
    <p1510:client id="{9AA0C685-038D-389A-BAC4-CA7614B4B0C0}" v="176" dt="2020-07-29T18:54:20.557"/>
    <p1510:client id="{A3D297E2-F5A2-89D3-4AFF-2C1C2179F66C}" v="69" dt="2020-07-31T21:41:16.574"/>
    <p1510:client id="{C01B7307-A588-06C7-8ECA-629619F0A05E}" v="14" dt="2020-07-27T13:31:30.665"/>
    <p1510:client id="{E0B686C9-5274-4E53-B39E-CD819366BF62}" v="25" dt="2020-08-27T20:53:16.443"/>
    <p1510:client id="{E7B6BD8D-D322-2082-7C94-30DA0FC7F2BB}" v="114" dt="2020-07-27T15:57:57.390"/>
    <p1510:client id="{F1FF878D-160C-1D5A-F703-16FE562600F1}" v="2" dt="2020-07-29T14:12:44.532"/>
    <p1510:client id="{F5A4BA62-158C-45E0-9A14-D8CD6706E8CD}" v="26" dt="2020-08-27T22:15:52.062"/>
    <p1510:client id="{FE91977B-054D-52E1-D722-80BEE583E0D1}" v="6" dt="2020-08-27T21:27:30.260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7487" autoAdjust="0"/>
  </p:normalViewPr>
  <p:slideViewPr>
    <p:cSldViewPr snapToGrid="0">
      <p:cViewPr varScale="1">
        <p:scale>
          <a:sx n="77" d="100"/>
          <a:sy n="77" d="100"/>
        </p:scale>
        <p:origin x="1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9C561-CF99-4727-9891-ED5544E7F8C0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9592-C1D7-48B3-B7D5-1612FDFC1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53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21626" indent="-22432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70276" indent="-22432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18927" indent="-22432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50BB3CC-5599-3048-9C00-B7A118248894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8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3E30E-7993-C041-89DB-DD647DAE1E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654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7AF3C-B64B-574E-9186-BE5333C7FE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946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7AF3C-B64B-574E-9186-BE5333C7FE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77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A89208-19D7-9E47-969D-1A76A4CEEE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56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0B2B6-9A96-4FCA-AD1B-2A54831EE2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1F2EA-3FCB-4862-AF61-B87654CFD7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143991" y="262536"/>
            <a:ext cx="10198100" cy="628788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143991" y="1159655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000"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88668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50982-42F3-5447-871F-AFA39A36BE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0723594" y="6480742"/>
            <a:ext cx="1323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4E5DB78-4BDE-46FE-B77E-1696301DFFBD}" type="slidenum">
              <a:rPr lang="en-US" sz="1400" smtClean="0">
                <a:latin typeface="Arial"/>
                <a:cs typeface="Arial"/>
              </a:rPr>
              <a:pPr algn="r"/>
              <a:t>‹#›</a:t>
            </a:fld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advClick="0"/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•"/>
        <a:defRPr sz="20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085850" indent="-171450" algn="l" defTabSz="457200" rtl="0" eaLnBrk="0" fontAlgn="base" hangingPunct="0">
        <a:spcBef>
          <a:spcPts val="0"/>
        </a:spcBef>
        <a:spcAft>
          <a:spcPts val="600"/>
        </a:spcAft>
        <a:buFont typeface="Courier New" panose="02070309020205020404" pitchFamily="49" charset="0"/>
        <a:buChar char="o"/>
        <a:tabLst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F1E8183C-CDE5-498F-AB00-D0773FFDB1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" t="4456" r="83" b="18003"/>
          <a:stretch/>
        </p:blipFill>
        <p:spPr>
          <a:xfrm flipH="1">
            <a:off x="0" y="2439442"/>
            <a:ext cx="12202222" cy="4425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24E182-FBD7-5A44-9DF0-EB1052499A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47" y="5846058"/>
            <a:ext cx="840144" cy="7723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5BD057C-84C7-8D48-BA37-A5E3FFABAAA6}"/>
              </a:ext>
            </a:extLst>
          </p:cNvPr>
          <p:cNvCxnSpPr>
            <a:cxnSpLocks/>
          </p:cNvCxnSpPr>
          <p:nvPr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D753711-8225-4B1B-A856-3F779D90EEB7}"/>
              </a:ext>
            </a:extLst>
          </p:cNvPr>
          <p:cNvSpPr/>
          <p:nvPr/>
        </p:nvSpPr>
        <p:spPr>
          <a:xfrm>
            <a:off x="0" y="2314575"/>
            <a:ext cx="10201275" cy="66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CA71C5-3E82-4633-999B-036EA8F0BA33}"/>
              </a:ext>
            </a:extLst>
          </p:cNvPr>
          <p:cNvSpPr/>
          <p:nvPr/>
        </p:nvSpPr>
        <p:spPr>
          <a:xfrm>
            <a:off x="0" y="2133600"/>
            <a:ext cx="9144000" cy="66675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888522-AEF8-4643-BE8B-FA6CE97B2A6D}"/>
              </a:ext>
            </a:extLst>
          </p:cNvPr>
          <p:cNvSpPr/>
          <p:nvPr/>
        </p:nvSpPr>
        <p:spPr>
          <a:xfrm>
            <a:off x="0" y="1962150"/>
            <a:ext cx="8096250" cy="66675"/>
          </a:xfrm>
          <a:prstGeom prst="rect">
            <a:avLst/>
          </a:prstGeom>
          <a:solidFill>
            <a:srgbClr val="B120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7F392-51FC-42C9-B142-8AFA9BDCA951}"/>
              </a:ext>
            </a:extLst>
          </p:cNvPr>
          <p:cNvSpPr txBox="1"/>
          <p:nvPr/>
        </p:nvSpPr>
        <p:spPr>
          <a:xfrm>
            <a:off x="271912" y="2951245"/>
            <a:ext cx="10280474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 Contella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Manager, Mission Integration and Utilization Office, Gateway Program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Utilization Integration Lead for Advanced Exploration Systems (AES)</a:t>
            </a:r>
          </a:p>
          <a:p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</a:rPr>
              <a:t>Decadal Survey on Planetary Science and Astrobiology: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Panel on Mercury and the Moon</a:t>
            </a:r>
            <a:endParaRPr lang="en-US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57F392-51FC-42C9-B142-8AFA9BDCA951}"/>
              </a:ext>
            </a:extLst>
          </p:cNvPr>
          <p:cNvSpPr txBox="1"/>
          <p:nvPr/>
        </p:nvSpPr>
        <p:spPr>
          <a:xfrm>
            <a:off x="271912" y="1184714"/>
            <a:ext cx="82770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Gateway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5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THE ARTEMIS GATEWAY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A3B276-4216-AF4C-81AD-89BF4F52D7FB}"/>
              </a:ext>
            </a:extLst>
          </p:cNvPr>
          <p:cNvSpPr txBox="1"/>
          <p:nvPr/>
        </p:nvSpPr>
        <p:spPr>
          <a:xfrm>
            <a:off x="5419898" y="1241086"/>
            <a:ext cx="6160004" cy="5221966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800100" lvl="1" indent="-342900" defTabSz="457200" eaLnBrk="0" fontAlgn="base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A platform to establish a ​sustained human presence ​on and around the Moon in this decade </a:t>
            </a:r>
          </a:p>
          <a:p>
            <a:pPr marL="800100" lvl="1" indent="-342900" defTabSz="457200" eaLnBrk="0" fontAlgn="base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200">
              <a:solidFill>
                <a:prstClr val="white"/>
              </a:solidFill>
              <a:latin typeface="Arial"/>
              <a:ea typeface="ヒラギノ角ゴ Pro W3" charset="-128"/>
              <a:cs typeface="Arial"/>
            </a:endParaRPr>
          </a:p>
          <a:p>
            <a:pPr marL="800100" lvl="1" indent="-342900" defTabSz="457200" eaLnBrk="0" fontAlgn="base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schemeClr val="bg1"/>
                </a:solidFill>
                <a:latin typeface="Arial"/>
                <a:ea typeface="ヒラギノ角ゴ Pro W3"/>
                <a:cs typeface="Arial"/>
              </a:rPr>
              <a:t>Includes living quarters for astronauts, a lab for science and research, and more</a:t>
            </a:r>
          </a:p>
          <a:p>
            <a:pPr marL="800100" lvl="1" indent="-342900" defTabSz="457200" eaLnBrk="0" fontAlgn="base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200">
              <a:solidFill>
                <a:prstClr val="white"/>
              </a:solidFill>
              <a:latin typeface="Arial"/>
              <a:ea typeface="ヒラギノ角ゴ Pro W3" charset="-128"/>
              <a:cs typeface="Arial"/>
            </a:endParaRPr>
          </a:p>
          <a:p>
            <a:pPr marL="800100" lvl="1" indent="-342900" defTabSz="457200" eaLnBrk="0" fontAlgn="base" hangingPunct="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schemeClr val="bg1"/>
                </a:solidFill>
                <a:latin typeface="Arial"/>
                <a:ea typeface="ヒラギノ角ゴ Pro W3"/>
                <a:cs typeface="Arial"/>
              </a:rPr>
              <a:t>Components will be built by U.S. companies and international partners</a:t>
            </a:r>
            <a:endParaRPr lang="en-US">
              <a:solidFill>
                <a:schemeClr val="bg1"/>
              </a:solidFill>
              <a:latin typeface="Arial"/>
              <a:ea typeface="ヒラギノ角ゴ Pro W3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351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lack, photo, sitting, player&#10;&#10;Description automatically generated">
            <a:extLst>
              <a:ext uri="{FF2B5EF4-FFF2-40B4-BE49-F238E27FC236}">
                <a16:creationId xmlns:a16="http://schemas.microsoft.com/office/drawing/2014/main" id="{BCE6B084-D2F3-8641-8122-43924F2E74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57629E0-D589-E648-82F2-3BA4F92D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265" y="0"/>
            <a:ext cx="10515600" cy="106521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: LANDING HUMANS ON THE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80C7B6-39E2-AC42-BA88-8A21F77E67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265" y="396973"/>
            <a:ext cx="1594001" cy="2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5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07229"/>
            <a:ext cx="12192000" cy="6858000"/>
          </a:xfrm>
        </p:spPr>
      </p:pic>
      <p:sp>
        <p:nvSpPr>
          <p:cNvPr id="2" name="Rectangle 1"/>
          <p:cNvSpPr/>
          <p:nvPr/>
        </p:nvSpPr>
        <p:spPr>
          <a:xfrm>
            <a:off x="256854" y="442371"/>
            <a:ext cx="3935002" cy="5959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2474" y="102054"/>
            <a:ext cx="59922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ORBIT</a:t>
            </a:r>
          </a:p>
        </p:txBody>
      </p:sp>
    </p:spTree>
    <p:extLst>
      <p:ext uri="{BB962C8B-B14F-4D97-AF65-F5344CB8AC3E}">
        <p14:creationId xmlns:p14="http://schemas.microsoft.com/office/powerpoint/2010/main" val="30326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1C8834-9FE2-4D9E-988A-A58EFBA746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8066"/>
            <a:ext cx="12192000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68F108E3-2E76-9440-AB58-9368E7484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127" y="302732"/>
            <a:ext cx="12192000" cy="892175"/>
          </a:xfrm>
        </p:spPr>
        <p:txBody>
          <a:bodyPr>
            <a:noAutofit/>
          </a:bodyPr>
          <a:lstStyle/>
          <a:p>
            <a:pPr algn="ctr"/>
            <a:r>
              <a:rPr lang="en-US" sz="4000"/>
              <a:t>FIRST GATEWAY COMPONENTS INTEGRATED </a:t>
            </a:r>
            <a:br>
              <a:rPr lang="en-US" sz="4000"/>
            </a:br>
            <a:r>
              <a:rPr lang="en-US" sz="4000"/>
              <a:t>FOR LAUNCH IN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6F0004-AC07-E845-AE29-50B325140A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165" y="1664133"/>
            <a:ext cx="1764905" cy="317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728558-F52F-AA41-B0FD-1C1F79985D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4996" y="3706945"/>
            <a:ext cx="2501681" cy="5526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8A3B276-4216-AF4C-81AD-89BF4F52D7FB}"/>
              </a:ext>
            </a:extLst>
          </p:cNvPr>
          <p:cNvSpPr txBox="1"/>
          <p:nvPr/>
        </p:nvSpPr>
        <p:spPr>
          <a:xfrm>
            <a:off x="221128" y="2602664"/>
            <a:ext cx="5501442" cy="2761259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 anchor="ctr" anchorCtr="0">
            <a:no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en-US" sz="2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AND PROPULSION ELEMENT (PPE) </a:t>
            </a:r>
          </a:p>
          <a:p>
            <a:pPr marL="175895" indent="-17589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60 kW-class spacecraft with 50kW dedicated to the solar electric propulsion engine and the other 10kW dedicated to spacecraft power, communications, experiments</a:t>
            </a:r>
          </a:p>
          <a:p>
            <a:pPr marL="175895" lvl="0" indent="-17589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Gateway with electrical power, propulsion, and communication capabilities </a:t>
            </a:r>
          </a:p>
          <a:p>
            <a:pPr marL="175895" lvl="0" indent="-17589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Accommodates science and technology </a:t>
            </a:r>
            <a:b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 payloads</a:t>
            </a:r>
          </a:p>
          <a:p>
            <a:pPr marL="175895" lvl="0" indent="-17589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A3B276-4216-AF4C-81AD-89BF4F52D7FB}"/>
              </a:ext>
            </a:extLst>
          </p:cNvPr>
          <p:cNvSpPr txBox="1"/>
          <p:nvPr/>
        </p:nvSpPr>
        <p:spPr>
          <a:xfrm>
            <a:off x="6955214" y="4915912"/>
            <a:ext cx="5347349" cy="1691934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 anchor="ctr" anchorCtr="0">
            <a:no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en-US" sz="2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HABITATION AND LOGISTICS OUTPOST (HALO)</a:t>
            </a:r>
          </a:p>
          <a:p>
            <a:pPr marL="176213" lvl="0" indent="-1762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crew cabin for astronauts visiting the Gateway</a:t>
            </a:r>
          </a:p>
          <a:p>
            <a:pPr marL="176213" lvl="0" indent="-1762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docking ports for visiting spacecraft </a:t>
            </a:r>
          </a:p>
          <a:p>
            <a:pPr marL="176213" lvl="0" indent="-1762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 space for science and </a:t>
            </a:r>
            <a:r>
              <a:rPr lang="en-US" sz="16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stowage</a:t>
            </a:r>
          </a:p>
          <a:p>
            <a:pPr marL="176213" indent="-1762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Accommodates science and technology </a:t>
            </a:r>
            <a:b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 payloads</a:t>
            </a:r>
          </a:p>
          <a:p>
            <a:pPr marL="176213" lvl="0" indent="-1762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0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ransport, dark, sitting, table&#10;&#10;Description automatically generated">
            <a:extLst>
              <a:ext uri="{FF2B5EF4-FFF2-40B4-BE49-F238E27FC236}">
                <a16:creationId xmlns:a16="http://schemas.microsoft.com/office/drawing/2014/main" id="{4110AE9C-B312-344C-929C-605AE0FB4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045B14D9-F6AF-3046-8086-F990F71A6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8921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ea typeface="ヒラギノ角ゴ Pro W3"/>
              </a:rPr>
              <a:t>GATEWAY INTERNATIONAL PARTNERS</a:t>
            </a:r>
            <a:r>
              <a:rPr lang="en-US" dirty="0"/>
              <a:t/>
            </a:r>
            <a:br>
              <a:rPr lang="en-US" dirty="0"/>
            </a:br>
            <a:r>
              <a:rPr lang="en-US" sz="2200" b="0" i="1" dirty="0">
                <a:ea typeface="ヒラギノ角ゴ Pro W3"/>
              </a:rPr>
              <a:t>Building on ISS partnerships to expand deep space capabilities</a:t>
            </a:r>
            <a:endParaRPr lang="en-US" b="0" i="1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AE8F73B-1B8D-EE40-87B4-6B5F6DC855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275" y="5552122"/>
            <a:ext cx="894575" cy="7421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0AD9ADF-CC99-C64B-A983-9D95E355A6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167" y="5556604"/>
            <a:ext cx="1211557" cy="753437"/>
          </a:xfrm>
          <a:prstGeom prst="rect">
            <a:avLst/>
          </a:prstGeom>
        </p:spPr>
      </p:pic>
      <p:pic>
        <p:nvPicPr>
          <p:cNvPr id="1028" name="Picture 4" descr="Roscosmos logo en.sv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7761" y="5597812"/>
            <a:ext cx="1103261" cy="69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8EB5BF-7501-C541-9B18-DEB140DAA7F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5513" y="5437822"/>
            <a:ext cx="1680893" cy="106747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E5FBDE0-815D-DC4D-BB4A-EAA6D718461F}"/>
              </a:ext>
            </a:extLst>
          </p:cNvPr>
          <p:cNvGrpSpPr/>
          <p:nvPr/>
        </p:nvGrpSpPr>
        <p:grpSpPr>
          <a:xfrm>
            <a:off x="3661592" y="5572218"/>
            <a:ext cx="749178" cy="758688"/>
            <a:chOff x="3467953" y="5572218"/>
            <a:chExt cx="749178" cy="75868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6318639-77A0-534F-A881-2BCB9EFF280B}"/>
                </a:ext>
              </a:extLst>
            </p:cNvPr>
            <p:cNvSpPr/>
            <p:nvPr/>
          </p:nvSpPr>
          <p:spPr>
            <a:xfrm>
              <a:off x="3478001" y="5572218"/>
              <a:ext cx="723952" cy="7421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33AD65E-1094-C84C-8B4A-6DF3FFB2C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67953" y="5581728"/>
              <a:ext cx="749178" cy="7491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34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Illustration of the SpaceX Dragon XL as it is deployed from the Falcon Heavy's second stage in high Earth orbit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3825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62526" y="249373"/>
            <a:ext cx="1068512" cy="111564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8993276" cy="68580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2800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E03974-C106-4930-8519-C73345396BDF}"/>
              </a:ext>
            </a:extLst>
          </p:cNvPr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8000">
                <a:schemeClr val="tx1">
                  <a:alpha val="0"/>
                </a:schemeClr>
              </a:gs>
              <a:gs pos="100000">
                <a:schemeClr val="tx1">
                  <a:alpha val="8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C333FE-C517-DF4F-A1DF-69E4E5DEEBCE}"/>
              </a:ext>
            </a:extLst>
          </p:cNvPr>
          <p:cNvSpPr txBox="1"/>
          <p:nvPr/>
        </p:nvSpPr>
        <p:spPr>
          <a:xfrm>
            <a:off x="-1" y="198700"/>
            <a:ext cx="12192001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GATEWAY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LOGISTICS SERVICES (GLS)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067" y="2833482"/>
            <a:ext cx="645699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SpaceX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selected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the first U.S. commercial provider under the Gateway Logistics Services contract to deliver cargo, experiments and other supplies to the Gateway in lunar orbit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Multiple supply missions are planned in which the cargo spacecraft will stay at the Gateway for </a:t>
            </a:r>
            <a:r>
              <a:rPr lang="en-US" sz="200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 to several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months at a time</a:t>
            </a:r>
          </a:p>
          <a:p>
            <a:pPr marL="630238" marR="0" lvl="1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MT delivered cargo capability</a:t>
            </a:r>
          </a:p>
          <a:p>
            <a:pPr marL="630238" marR="0" lvl="1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Power to internal and external payloads</a:t>
            </a:r>
          </a:p>
          <a:p>
            <a:pPr marL="630238" marR="0" lvl="1" indent="-173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Disposal of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equipment and trash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7BF5D55-8C52-1D48-A39E-53E8DC0333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584" y="1821133"/>
            <a:ext cx="5755217" cy="77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C452800A-40B0-9F47-AA4E-26F2C6069B2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FF5C25-5CA1-7A40-A634-49EAB0097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7187" y="0"/>
            <a:ext cx="858898" cy="78809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ACA982E-285E-2642-AC5E-522DC3116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GATEWAY UTILIZATION – UNIQUE ASPECTS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5E66F-661B-2844-A99B-9D26C083E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85" y="1053178"/>
            <a:ext cx="11730700" cy="5539737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NASA’s agreements with the Gateway international partners require significant multilateral collaboration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  <a:sym typeface="Wingdings" panose="05000000000000000000" pitchFamily="2" charset="2"/>
              </a:rPr>
              <a:t>Must minimize or eliminate redundancy in experiments and develop multilateral utilization plans </a:t>
            </a:r>
            <a:r>
              <a:rPr lang="en-US" dirty="0">
                <a:solidFill>
                  <a:schemeClr val="bg1"/>
                </a:solidFill>
              </a:rPr>
              <a:t>to coordinate and integrate each Gateway partner’s high-priority utilization </a:t>
            </a:r>
            <a:r>
              <a:rPr lang="en-US" dirty="0" smtClean="0">
                <a:solidFill>
                  <a:schemeClr val="bg1"/>
                </a:solidFill>
              </a:rPr>
              <a:t>objectives 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Number of </a:t>
            </a:r>
            <a:r>
              <a:rPr lang="en-US" sz="1800" dirty="0">
                <a:solidFill>
                  <a:schemeClr val="bg1"/>
                </a:solidFill>
              </a:rPr>
              <a:t>u</a:t>
            </a:r>
            <a:r>
              <a:rPr lang="en-US" sz="1800" dirty="0" smtClean="0">
                <a:solidFill>
                  <a:schemeClr val="bg1"/>
                </a:solidFill>
              </a:rPr>
              <a:t>tilization opportunities are much more limited than with the International </a:t>
            </a:r>
            <a:r>
              <a:rPr lang="en-US" sz="1800" smtClean="0">
                <a:solidFill>
                  <a:schemeClr val="bg1"/>
                </a:solidFill>
              </a:rPr>
              <a:t>Space Station (ISS)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Significantly </a:t>
            </a:r>
            <a:r>
              <a:rPr lang="en-US" dirty="0" smtClean="0">
                <a:solidFill>
                  <a:schemeClr val="bg1"/>
                </a:solidFill>
              </a:rPr>
              <a:t>smaller vehicle, limited </a:t>
            </a:r>
            <a:r>
              <a:rPr lang="en-US" dirty="0">
                <a:solidFill>
                  <a:schemeClr val="bg1"/>
                </a:solidFill>
              </a:rPr>
              <a:t>crew time, </a:t>
            </a:r>
            <a:r>
              <a:rPr lang="en-US" dirty="0" smtClean="0">
                <a:solidFill>
                  <a:schemeClr val="bg1"/>
                </a:solidFill>
              </a:rPr>
              <a:t>fewer cargo </a:t>
            </a:r>
            <a:r>
              <a:rPr lang="en-US" dirty="0">
                <a:solidFill>
                  <a:schemeClr val="bg1"/>
                </a:solidFill>
              </a:rPr>
              <a:t>flights, </a:t>
            </a:r>
            <a:r>
              <a:rPr lang="en-US" dirty="0" smtClean="0">
                <a:solidFill>
                  <a:schemeClr val="bg1"/>
                </a:solidFill>
              </a:rPr>
              <a:t>less return capability, less stowage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Emphasizing collaborative multilateral payloads, data sharing, equipment sharing</a:t>
            </a:r>
          </a:p>
          <a:p>
            <a:pPr lvl="1"/>
            <a:endParaRPr lang="en-US" sz="10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Payloads may </a:t>
            </a:r>
            <a:r>
              <a:rPr lang="en-US" sz="1800" dirty="0">
                <a:solidFill>
                  <a:schemeClr val="bg1"/>
                </a:solidFill>
              </a:rPr>
              <a:t>be operated on/in logistics module, even post-Gateway </a:t>
            </a:r>
            <a:r>
              <a:rPr lang="en-US" sz="1800" dirty="0" smtClean="0">
                <a:solidFill>
                  <a:schemeClr val="bg1"/>
                </a:solidFill>
              </a:rPr>
              <a:t>departure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Gateway uncrewed </a:t>
            </a:r>
            <a:r>
              <a:rPr lang="en-US" sz="1800" dirty="0">
                <a:solidFill>
                  <a:schemeClr val="bg1"/>
                </a:solidFill>
              </a:rPr>
              <a:t>for </a:t>
            </a:r>
            <a:r>
              <a:rPr lang="en-US" sz="1800" dirty="0" smtClean="0">
                <a:solidFill>
                  <a:schemeClr val="bg1"/>
                </a:solidFill>
              </a:rPr>
              <a:t>many months/year, but sending telemetry when no crew present 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New modules, vendors and interfaces - intending </a:t>
            </a:r>
            <a:r>
              <a:rPr lang="en-US" sz="1800" dirty="0">
                <a:solidFill>
                  <a:schemeClr val="bg1"/>
                </a:solidFill>
              </a:rPr>
              <a:t>to make interfaces </a:t>
            </a:r>
            <a:r>
              <a:rPr lang="en-US" sz="1800" dirty="0" smtClean="0">
                <a:solidFill>
                  <a:schemeClr val="bg1"/>
                </a:solidFill>
              </a:rPr>
              <a:t>consistent</a:t>
            </a:r>
            <a:endParaRPr lang="en-US" sz="1800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T</a:t>
            </a:r>
            <a:r>
              <a:rPr lang="en-US" sz="1800" dirty="0" smtClean="0">
                <a:solidFill>
                  <a:schemeClr val="bg1"/>
                </a:solidFill>
              </a:rPr>
              <a:t>he unique </a:t>
            </a:r>
            <a:r>
              <a:rPr lang="en-US" sz="1800" dirty="0">
                <a:solidFill>
                  <a:schemeClr val="bg1"/>
                </a:solidFill>
              </a:rPr>
              <a:t>location in Cislunar space results in new areas of research </a:t>
            </a:r>
            <a:r>
              <a:rPr lang="en-US" sz="1800" dirty="0" smtClean="0">
                <a:solidFill>
                  <a:schemeClr val="bg1"/>
                </a:solidFill>
              </a:rPr>
              <a:t>focus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Focused on objectives that cannot be met from other locations/platforms (e.g., ISS)</a:t>
            </a:r>
          </a:p>
          <a:p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25299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ject 2"/>
          <p:cNvSpPr txBox="1">
            <a:spLocks/>
          </p:cNvSpPr>
          <p:nvPr/>
        </p:nvSpPr>
        <p:spPr>
          <a:xfrm>
            <a:off x="515057" y="450861"/>
            <a:ext cx="1154816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4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GATEWAY SCIENCE PAYLOADS – INTERNATIONAL </a:t>
            </a:r>
            <a:r>
              <a:rPr lang="en-US" sz="40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ENDEAVOR</a:t>
            </a:r>
            <a:endParaRPr lang="en-US" sz="40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A3B276-4216-AF4C-81AD-89BF4F52D7FB}"/>
              </a:ext>
            </a:extLst>
          </p:cNvPr>
          <p:cNvSpPr txBox="1"/>
          <p:nvPr/>
        </p:nvSpPr>
        <p:spPr>
          <a:xfrm>
            <a:off x="6659217" y="2145652"/>
            <a:ext cx="4820478" cy="3852782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The first payloads to launch on and in Gateway 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(PPE/HALO) will </a:t>
            </a: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be led by NASA’s Science Mission Directorate and ESA (European Space Agency), with science participation from all Gateway international partners</a:t>
            </a:r>
          </a:p>
          <a:p>
            <a:pPr lvl="1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5895" lvl="0" indent="-17589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2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9287613-046D-6147-AE75-9DA58C6762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0023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EAA5F92-7323-3F43-9C85-6C503336A083}"/>
              </a:ext>
            </a:extLst>
          </p:cNvPr>
          <p:cNvSpPr/>
          <p:nvPr/>
        </p:nvSpPr>
        <p:spPr>
          <a:xfrm>
            <a:off x="0" y="23720"/>
            <a:ext cx="12261185" cy="685800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7000"/>
                </a:schemeClr>
              </a:gs>
              <a:gs pos="0">
                <a:schemeClr val="tx1">
                  <a:alpha val="56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223225" y="67722"/>
            <a:ext cx="1220217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CONNECT WITH US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A14F85-D080-FB43-80D3-6BA7C35F81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132" y="1932110"/>
            <a:ext cx="562712" cy="5627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08B0A2-E853-C94C-A8FD-83CB33956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133" y="2922272"/>
            <a:ext cx="530450" cy="5304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83F6FB-5F99-C846-844A-408171F9644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441" y="3966736"/>
            <a:ext cx="564584" cy="5645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A636B8B-4507-1645-8005-8095CE67A1C2}"/>
              </a:ext>
            </a:extLst>
          </p:cNvPr>
          <p:cNvSpPr txBox="1"/>
          <p:nvPr/>
        </p:nvSpPr>
        <p:spPr>
          <a:xfrm>
            <a:off x="7102156" y="1888882"/>
            <a:ext cx="242786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NASAExplores</a:t>
            </a: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NASA_Johnson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0"/>
              </a:spcAft>
            </a:pP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B65640-8220-2145-8225-E4FA204E3F1B}"/>
              </a:ext>
            </a:extLst>
          </p:cNvPr>
          <p:cNvSpPr/>
          <p:nvPr/>
        </p:nvSpPr>
        <p:spPr>
          <a:xfrm>
            <a:off x="7116583" y="2817944"/>
            <a:ext cx="21146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ExploreNASA</a:t>
            </a: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NASAJohnson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361DB3-554D-964F-BBB3-B80BC81805CE}"/>
              </a:ext>
            </a:extLst>
          </p:cNvPr>
          <p:cNvSpPr/>
          <p:nvPr/>
        </p:nvSpPr>
        <p:spPr>
          <a:xfrm>
            <a:off x="7102156" y="3874992"/>
            <a:ext cx="21435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2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NASAExplores</a:t>
            </a: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@NASA’s JSC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6B1ECA-DC70-734E-A092-4AD734514935}"/>
              </a:ext>
            </a:extLst>
          </p:cNvPr>
          <p:cNvSpPr txBox="1"/>
          <p:nvPr/>
        </p:nvSpPr>
        <p:spPr>
          <a:xfrm>
            <a:off x="7222077" y="4794991"/>
            <a:ext cx="2884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blogs.nasa.gov/artemis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B39FB1-DABF-9D42-B9D5-62CA9151D784}"/>
              </a:ext>
            </a:extLst>
          </p:cNvPr>
          <p:cNvSpPr/>
          <p:nvPr/>
        </p:nvSpPr>
        <p:spPr>
          <a:xfrm>
            <a:off x="6584304" y="5233443"/>
            <a:ext cx="5676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up for updates at nasa.gov/subscribe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6A096A4-F10D-9542-89D9-B1277FC6D8E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63" b="2632"/>
          <a:stretch/>
        </p:blipFill>
        <p:spPr>
          <a:xfrm>
            <a:off x="609601" y="1371600"/>
            <a:ext cx="5167256" cy="39534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6DB8756-F642-5E4F-A02C-E79B4B4A6F31}"/>
              </a:ext>
            </a:extLst>
          </p:cNvPr>
          <p:cNvSpPr/>
          <p:nvPr/>
        </p:nvSpPr>
        <p:spPr>
          <a:xfrm>
            <a:off x="1909113" y="5602463"/>
            <a:ext cx="2664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nasa.gov/</a:t>
            </a:r>
            <a:r>
              <a:rPr lang="en-US" sz="20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www.nasa.gov/suitup </a:t>
            </a:r>
          </a:p>
        </p:txBody>
      </p:sp>
    </p:spTree>
    <p:extLst>
      <p:ext uri="{BB962C8B-B14F-4D97-AF65-F5344CB8AC3E}">
        <p14:creationId xmlns:p14="http://schemas.microsoft.com/office/powerpoint/2010/main" val="255348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FAED79-BEBB-C943-A054-D53D35C9D573}"/>
              </a:ext>
            </a:extLst>
          </p:cNvPr>
          <p:cNvGrpSpPr/>
          <p:nvPr/>
        </p:nvGrpSpPr>
        <p:grpSpPr>
          <a:xfrm>
            <a:off x="3630681" y="2414253"/>
            <a:ext cx="4740501" cy="2020583"/>
            <a:chOff x="3630681" y="2780017"/>
            <a:chExt cx="4740501" cy="202058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AE8F73B-1B8D-EE40-87B4-6B5F6DC85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0681" y="2804262"/>
              <a:ext cx="2406437" cy="199633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78D3767-3697-244F-88D8-B6E15A032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355" y="2780017"/>
              <a:ext cx="2197827" cy="2020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85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509</Words>
  <Application>Microsoft Office PowerPoint</Application>
  <PresentationFormat>Widescreen</PresentationFormat>
  <Paragraphs>68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ＭＳ Ｐゴシック</vt:lpstr>
      <vt:lpstr>Arial</vt:lpstr>
      <vt:lpstr>Calibri</vt:lpstr>
      <vt:lpstr>Courier New</vt:lpstr>
      <vt:lpstr>Wingdings</vt:lpstr>
      <vt:lpstr>ヒラギノ角ゴ Pro W3</vt:lpstr>
      <vt:lpstr>3_ExplorationScenario-Updated</vt:lpstr>
      <vt:lpstr>PowerPoint Presentation</vt:lpstr>
      <vt:lpstr>THE ARTEMIS GATEWAY</vt:lpstr>
      <vt:lpstr>              : LANDING HUMANS ON THE MOON</vt:lpstr>
      <vt:lpstr>PowerPoint Presentation</vt:lpstr>
      <vt:lpstr>FIRST GATEWAY COMPONENTS INTEGRATED  FOR LAUNCH IN 2023</vt:lpstr>
      <vt:lpstr>GATEWAY INTERNATIONAL PARTNERS Building on ISS partnerships to expand deep space capabilities</vt:lpstr>
      <vt:lpstr>PowerPoint Presentation</vt:lpstr>
      <vt:lpstr>GATEWAY UTILIZATION – UNIQUE ASPECTS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2021-04-06T13:47:34Z</dcterms:created>
  <dcterms:modified xsi:type="dcterms:W3CDTF">2021-04-07T16:57:41Z</dcterms:modified>
</cp:coreProperties>
</file>