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  <p:sldMasterId id="2147483682" r:id="rId2"/>
  </p:sldMasterIdLst>
  <p:notesMasterIdLst>
    <p:notesMasterId r:id="rId19"/>
  </p:notesMasterIdLst>
  <p:sldIdLst>
    <p:sldId id="290" r:id="rId3"/>
    <p:sldId id="317" r:id="rId4"/>
    <p:sldId id="318" r:id="rId5"/>
    <p:sldId id="321" r:id="rId6"/>
    <p:sldId id="331" r:id="rId7"/>
    <p:sldId id="332" r:id="rId8"/>
    <p:sldId id="338" r:id="rId9"/>
    <p:sldId id="339" r:id="rId10"/>
    <p:sldId id="340" r:id="rId11"/>
    <p:sldId id="334" r:id="rId12"/>
    <p:sldId id="335" r:id="rId13"/>
    <p:sldId id="336" r:id="rId14"/>
    <p:sldId id="337" r:id="rId15"/>
    <p:sldId id="341" r:id="rId16"/>
    <p:sldId id="327" r:id="rId17"/>
    <p:sldId id="29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40"/>
    <p:restoredTop sz="91429"/>
  </p:normalViewPr>
  <p:slideViewPr>
    <p:cSldViewPr snapToGrid="0" snapToObjects="1">
      <p:cViewPr varScale="1">
        <p:scale>
          <a:sx n="105" d="100"/>
          <a:sy n="105" d="100"/>
        </p:scale>
        <p:origin x="13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A55E4-7F3D-8549-8BC7-EA186BE35096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0CD33-461E-9B48-BAB7-D9793EAAE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3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16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03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1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106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61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0CD33-461E-9B48-BAB7-D9793EAAE6F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727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4AF7D132-CF62-014D-8701-983891FBFD4A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DF39EE93-C3EB-0946-82A3-97BD36907F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EFF3444D-CD92-F04C-ADDC-1257AFC46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135" y="720582"/>
            <a:ext cx="1119610" cy="93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31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6024793"/>
            <a:ext cx="578317" cy="365125"/>
          </a:xfrm>
        </p:spPr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7925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2203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0217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4AF7D132-CF62-014D-8701-983891FBFD4A}" type="datetimeFigureOut">
              <a:rPr lang="en-US" smtClean="0"/>
              <a:pPr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DF39EE93-C3EB-0946-82A3-97BD36907F1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EFF3444D-CD92-F04C-ADDC-1257AFC467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53135" y="720582"/>
            <a:ext cx="1119610" cy="93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08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6024793"/>
            <a:ext cx="578317" cy="365125"/>
          </a:xfrm>
        </p:spPr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0257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9487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3263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6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6024793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A22D4F36-0308-3944-8AA7-C792B1B9AF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5057" y="720583"/>
            <a:ext cx="867687" cy="72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526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70" r:id="rId3"/>
    <p:sldLayoutId id="2147483671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6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6024793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F6250-5971-A548-85EC-3121F4A05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148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8" r:id="rId3"/>
    <p:sldLayoutId id="2147483689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9742" y="1180618"/>
            <a:ext cx="4490977" cy="1885845"/>
          </a:xfrm>
        </p:spPr>
        <p:txBody>
          <a:bodyPr>
            <a:normAutofit fontScale="90000"/>
          </a:bodyPr>
          <a:lstStyle/>
          <a:p>
            <a:r>
              <a:rPr lang="en-US" dirty="0"/>
              <a:t>Engineering Software For Flight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9742" y="3602038"/>
            <a:ext cx="6593681" cy="1655762"/>
          </a:xfrm>
        </p:spPr>
        <p:txBody>
          <a:bodyPr>
            <a:normAutofit/>
          </a:bodyPr>
          <a:lstStyle/>
          <a:p>
            <a:r>
              <a:rPr lang="en-US" dirty="0"/>
              <a:t>Alwyn E. Goodloe</a:t>
            </a:r>
          </a:p>
          <a:p>
            <a:r>
              <a:rPr lang="en-US" dirty="0"/>
              <a:t>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652083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2E2C5-5DD8-C943-9912-7A9279F6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60" y="380271"/>
            <a:ext cx="8010148" cy="1478570"/>
          </a:xfrm>
        </p:spPr>
        <p:txBody>
          <a:bodyPr>
            <a:normAutofit/>
          </a:bodyPr>
          <a:lstStyle/>
          <a:p>
            <a:r>
              <a:rPr lang="en-US" sz="3000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9AEA8-62DF-374A-A485-BB52F2C21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1399952"/>
            <a:ext cx="7613026" cy="4665662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I am a computer scientist with a background in logic, algebra, formal methods, and programming languages. </a:t>
            </a:r>
          </a:p>
          <a:p>
            <a:r>
              <a:rPr lang="en-US" sz="1800" dirty="0"/>
              <a:t>I have been at NASA Langley in the Safety-Critical Avionics Systems Branch (D320) in the research directorate  for over a decade primarily working on Formal Methods.</a:t>
            </a:r>
          </a:p>
          <a:p>
            <a:r>
              <a:rPr lang="en-US" sz="1800" dirty="0"/>
              <a:t>I have been working in the area of Runtime Verification (RV) for almost thirteen years.</a:t>
            </a:r>
          </a:p>
          <a:p>
            <a:r>
              <a:rPr lang="en-US" sz="1800" dirty="0"/>
              <a:t>I am one of the developers of the Copilot RV framework. </a:t>
            </a:r>
          </a:p>
          <a:p>
            <a:r>
              <a:rPr lang="en-US" sz="1800" dirty="0"/>
              <a:t>We had been flying our generated monitors on NASA UAS test flights.</a:t>
            </a:r>
          </a:p>
          <a:p>
            <a:r>
              <a:rPr lang="en-US" sz="1800" dirty="0"/>
              <a:t>Like most NASA software research projects, it was developed for research  and is NASA Class E software.</a:t>
            </a:r>
          </a:p>
          <a:p>
            <a:pPr lvl="1"/>
            <a:r>
              <a:rPr lang="en-US" sz="1400" dirty="0"/>
              <a:t>Minimal process requirements consistent with research.</a:t>
            </a:r>
            <a:endParaRPr lang="en-US" sz="12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1CE53-578B-E54B-BA27-F7FF3779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6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590AD-3454-2648-B62A-8AFA81B45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833" y="293397"/>
            <a:ext cx="7429499" cy="1478570"/>
          </a:xfrm>
        </p:spPr>
        <p:txBody>
          <a:bodyPr/>
          <a:lstStyle/>
          <a:p>
            <a:r>
              <a:rPr lang="en-US" dirty="0"/>
              <a:t>Runtime Verification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BFEB4-703D-194D-B390-DD55322FE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1771967"/>
            <a:ext cx="8105060" cy="37948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“Runtime verification is the discipline of computer science/engineering that deals with the study, development, and application of those verification techniques that allow </a:t>
            </a:r>
            <a:r>
              <a:rPr lang="en-US" b="1" dirty="0"/>
              <a:t>checking whether a run of a system under scrutiny satisfies or violates a given correctness property</a:t>
            </a:r>
            <a:r>
              <a:rPr lang="en-US" dirty="0"/>
              <a:t>” </a:t>
            </a:r>
            <a:r>
              <a:rPr lang="en-US" dirty="0" err="1"/>
              <a:t>Leucker</a:t>
            </a:r>
            <a:r>
              <a:rPr lang="en-US" dirty="0"/>
              <a:t> </a:t>
            </a:r>
            <a:r>
              <a:rPr lang="en-US" dirty="0" err="1"/>
              <a:t>et.al</a:t>
            </a:r>
            <a:r>
              <a:rPr lang="en-US" dirty="0"/>
              <a:t>.</a:t>
            </a:r>
          </a:p>
          <a:p>
            <a:r>
              <a:rPr lang="en-US" dirty="0"/>
              <a:t>Runtime verification (RV) refers to the use of monitors to observe the behavior of a system and detect if it is inconsistent with a given specification.</a:t>
            </a:r>
          </a:p>
          <a:p>
            <a:r>
              <a:rPr lang="en-US" dirty="0"/>
              <a:t>Lightweight formal </a:t>
            </a:r>
            <a:r>
              <a:rPr lang="en-US"/>
              <a:t>methods complement </a:t>
            </a:r>
            <a:r>
              <a:rPr lang="en-US" dirty="0"/>
              <a:t>design time approaches 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4B431-213E-6940-BE96-E672D91DF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9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1ED97-D67E-AB4C-AE5E-7212CEBE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003" y="468082"/>
            <a:ext cx="7429499" cy="1478570"/>
          </a:xfrm>
        </p:spPr>
        <p:txBody>
          <a:bodyPr/>
          <a:lstStyle/>
          <a:p>
            <a:r>
              <a:rPr lang="en-US" dirty="0"/>
              <a:t>Copilot: RV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86185-3990-6A4B-9C2C-0FC09BA3E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1887526"/>
            <a:ext cx="7429499" cy="413726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Haskell-based Embedded Domain Specific Language (DSL).</a:t>
            </a:r>
          </a:p>
          <a:p>
            <a:pPr lvl="1"/>
            <a:r>
              <a:rPr lang="en-US" dirty="0"/>
              <a:t>Takes advantage of the wonderful Haskell type system.</a:t>
            </a:r>
          </a:p>
          <a:p>
            <a:r>
              <a:rPr lang="en-US" dirty="0"/>
              <a:t>Abstract functional specifications written in a </a:t>
            </a:r>
            <a:r>
              <a:rPr lang="en-US" dirty="0" err="1"/>
              <a:t>Lustre</a:t>
            </a:r>
            <a:r>
              <a:rPr lang="en-US" dirty="0"/>
              <a:t>-like language.</a:t>
            </a:r>
          </a:p>
          <a:p>
            <a:r>
              <a:rPr lang="en-US" dirty="0"/>
              <a:t>Synthesize monitors targeting real-time embedded systems. </a:t>
            </a:r>
          </a:p>
          <a:p>
            <a:r>
              <a:rPr lang="en-US" dirty="0"/>
              <a:t>Generates </a:t>
            </a:r>
            <a:r>
              <a:rPr lang="en-US" dirty="0" err="1"/>
              <a:t>Misra</a:t>
            </a:r>
            <a:r>
              <a:rPr lang="en-US" dirty="0"/>
              <a:t>-like C monitors.</a:t>
            </a:r>
          </a:p>
          <a:p>
            <a:pPr lvl="1"/>
            <a:r>
              <a:rPr lang="en-US" dirty="0"/>
              <a:t>Constant time, constant memory.</a:t>
            </a:r>
          </a:p>
          <a:p>
            <a:r>
              <a:rPr lang="en-US" dirty="0"/>
              <a:t>Minimum instrumentation of system under observation source code.</a:t>
            </a:r>
          </a:p>
          <a:p>
            <a:r>
              <a:rPr lang="en-US" dirty="0"/>
              <a:t>Samples the system under observation. </a:t>
            </a:r>
          </a:p>
          <a:p>
            <a:pPr lvl="1"/>
            <a:r>
              <a:rPr lang="en-US" dirty="0"/>
              <a:t>Can miss state changes if not sampled.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FB254-4EC5-454B-BB38-9FA832E8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59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2E2C5-5DD8-C943-9912-7A9279F6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60" y="380271"/>
            <a:ext cx="8010148" cy="1478570"/>
          </a:xfrm>
        </p:spPr>
        <p:txBody>
          <a:bodyPr>
            <a:normAutofit/>
          </a:bodyPr>
          <a:lstStyle/>
          <a:p>
            <a:r>
              <a:rPr lang="en-US" sz="3000" dirty="0"/>
              <a:t>More Rigor in Flight Software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9AEA8-62DF-374A-A485-BB52F2C21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1858841"/>
            <a:ext cx="7613026" cy="4665662"/>
          </a:xfrm>
        </p:spPr>
        <p:txBody>
          <a:bodyPr>
            <a:normAutofit/>
          </a:bodyPr>
          <a:lstStyle/>
          <a:p>
            <a:r>
              <a:rPr lang="en-US" sz="1800" dirty="0"/>
              <a:t> Updated flight rules dictate that flight software be  NASA Class C software.</a:t>
            </a:r>
          </a:p>
          <a:p>
            <a:r>
              <a:rPr lang="en-US" sz="1800" dirty="0"/>
              <a:t>Class C –Intended for  Mission Support or Aeronautic Vehicles.</a:t>
            </a:r>
          </a:p>
          <a:p>
            <a:r>
              <a:rPr lang="en-US" sz="1800" dirty="0"/>
              <a:t>NASA Software Engineering Requirements (NPR- 7150.2 C).</a:t>
            </a:r>
          </a:p>
          <a:p>
            <a:r>
              <a:rPr lang="en-US" sz="1800" dirty="0"/>
              <a:t>Copilot generates the code that must be certified to be Class C, but as a code generator the RV framework itself must be NASA Class D.</a:t>
            </a:r>
          </a:p>
          <a:p>
            <a:r>
              <a:rPr lang="en-US" sz="1800" dirty="0"/>
              <a:t> Class D – Basic Science/Engineering Design and Research Technology Software.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1CE53-578B-E54B-BA27-F7FF3779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60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2E2C5-5DD8-C943-9912-7A9279F60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60" y="380271"/>
            <a:ext cx="8010148" cy="1478570"/>
          </a:xfrm>
        </p:spPr>
        <p:txBody>
          <a:bodyPr>
            <a:normAutofit/>
          </a:bodyPr>
          <a:lstStyle/>
          <a:p>
            <a:r>
              <a:rPr lang="en-US" sz="3000" dirty="0"/>
              <a:t>From Class E to Class 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9AEA8-62DF-374A-A485-BB52F2C21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1858841"/>
            <a:ext cx="7613026" cy="4665662"/>
          </a:xfrm>
        </p:spPr>
        <p:txBody>
          <a:bodyPr>
            <a:normAutofit/>
          </a:bodyPr>
          <a:lstStyle/>
          <a:p>
            <a:r>
              <a:rPr lang="en-US" sz="1800" dirty="0"/>
              <a:t>Designated manager (in this case me) will be responsible for ensuring documentation is sufficient and processes followed.</a:t>
            </a:r>
          </a:p>
          <a:p>
            <a:r>
              <a:rPr lang="en-US" sz="1800" dirty="0"/>
              <a:t>More documents are required, but for smaller projects like mine it is possible to satisfy many of the requirements in a single document. </a:t>
            </a:r>
          </a:p>
          <a:p>
            <a:r>
              <a:rPr lang="en-US" sz="1800" dirty="0"/>
              <a:t>Challenge is to remain a research organization while in selected cases having to incorporate more software engineering. </a:t>
            </a:r>
          </a:p>
          <a:p>
            <a:r>
              <a:rPr lang="en-US" sz="1800" dirty="0"/>
              <a:t>Langley has a flight software branch and they have provided very useful guidance. </a:t>
            </a:r>
            <a:endParaRPr lang="en-US" sz="1400" dirty="0"/>
          </a:p>
          <a:p>
            <a:pPr marL="457200" lvl="1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800" dirty="0"/>
              <a:t> </a:t>
            </a:r>
          </a:p>
          <a:p>
            <a:endParaRPr lang="en-US" sz="14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1CE53-578B-E54B-BA27-F7FF3779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45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EFA6E-016B-914F-86D4-D8D7559EA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Lifecycle Thinking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2E347-B608-9343-9661-5652D4231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030" y="2010003"/>
            <a:ext cx="7429499" cy="3541714"/>
          </a:xfrm>
        </p:spPr>
        <p:txBody>
          <a:bodyPr>
            <a:normAutofit/>
          </a:bodyPr>
          <a:lstStyle/>
          <a:p>
            <a:r>
              <a:rPr lang="en-US" dirty="0"/>
              <a:t>Manage the entire lifecycle.</a:t>
            </a:r>
          </a:p>
          <a:p>
            <a:pPr lvl="1"/>
            <a:r>
              <a:rPr lang="en-US" dirty="0"/>
              <a:t>Requirements, specification, design, development, testing, deployment, operations, retirement.  </a:t>
            </a:r>
          </a:p>
          <a:p>
            <a:r>
              <a:rPr lang="en-US" dirty="0"/>
              <a:t>Select/tailor a lifecycle process model.</a:t>
            </a:r>
          </a:p>
          <a:p>
            <a:pPr lvl="1"/>
            <a:r>
              <a:rPr lang="en-US" dirty="0"/>
              <a:t>Waterfall  - Not very flexible to change.</a:t>
            </a:r>
          </a:p>
          <a:p>
            <a:pPr lvl="1"/>
            <a:r>
              <a:rPr lang="en-US" dirty="0"/>
              <a:t>Spiral – Very good for large projects.</a:t>
            </a:r>
          </a:p>
          <a:p>
            <a:pPr lvl="1"/>
            <a:r>
              <a:rPr lang="en-US" dirty="0"/>
              <a:t>Agile – Best when quick user feedback available.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0F77B-5C14-5441-A3D2-266231492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70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63AFB-908E-AE40-B659-3F78D1269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Plans and Documents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E5827-EF49-F448-BE3D-815AE239E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Lifecycle plan.</a:t>
            </a:r>
          </a:p>
          <a:p>
            <a:r>
              <a:rPr lang="en-US" dirty="0"/>
              <a:t>Requirements document.</a:t>
            </a:r>
          </a:p>
          <a:p>
            <a:r>
              <a:rPr lang="en-US" dirty="0"/>
              <a:t>Design document. </a:t>
            </a:r>
          </a:p>
          <a:p>
            <a:r>
              <a:rPr lang="en-US" dirty="0"/>
              <a:t>Test plan.</a:t>
            </a:r>
          </a:p>
          <a:p>
            <a:r>
              <a:rPr lang="en-US" dirty="0"/>
              <a:t>Configuration management plan.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FCC38-1A9C-AC48-9E29-3FB2148D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07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097E0-463F-064B-B217-3345E76C8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Specifying an EDSL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023DB-F2B2-0045-A7E8-C5FC43BFF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59" y="2097088"/>
            <a:ext cx="7429499" cy="354171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to specify an EDSL is a research challenge. </a:t>
            </a:r>
          </a:p>
          <a:p>
            <a:r>
              <a:rPr lang="en-US" dirty="0"/>
              <a:t>Copilot is embedded in Haskell. </a:t>
            </a:r>
          </a:p>
          <a:p>
            <a:r>
              <a:rPr lang="en-US" dirty="0"/>
              <a:t>We focus on the core operators.</a:t>
            </a:r>
          </a:p>
          <a:p>
            <a:r>
              <a:rPr lang="en-US" dirty="0"/>
              <a:t>BNF Syntax.</a:t>
            </a:r>
          </a:p>
          <a:p>
            <a:r>
              <a:rPr lang="en-US" dirty="0"/>
              <a:t>Typing rules.</a:t>
            </a:r>
          </a:p>
          <a:p>
            <a:r>
              <a:rPr lang="en-US" dirty="0"/>
              <a:t>Denotational semantics under development.</a:t>
            </a:r>
          </a:p>
          <a:p>
            <a:r>
              <a:rPr lang="en-US" dirty="0"/>
              <a:t>There is an interpreter that can act as an operational semantics.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11A77-5CF7-424F-B3BA-B1AEBDD3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55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1D2CD-5F01-7B4F-93D7-1806CF25D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for Level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256A1-DFA2-CF4A-98E2-F53883A3D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60" y="1807535"/>
            <a:ext cx="7429499" cy="3983666"/>
          </a:xfrm>
        </p:spPr>
        <p:txBody>
          <a:bodyPr/>
          <a:lstStyle/>
          <a:p>
            <a:r>
              <a:rPr lang="en-US" dirty="0"/>
              <a:t>We are evolving the Copilot RV framework to support assurance arguments for Class C.</a:t>
            </a:r>
          </a:p>
          <a:p>
            <a:pPr lvl="1"/>
            <a:r>
              <a:rPr lang="en-US" dirty="0"/>
              <a:t>Proof that generated code is free of memory and numerical overflows.</a:t>
            </a:r>
          </a:p>
          <a:p>
            <a:pPr lvl="1"/>
            <a:r>
              <a:rPr lang="en-US" dirty="0"/>
              <a:t>Traceability from monitor to specification.</a:t>
            </a:r>
          </a:p>
          <a:p>
            <a:pPr lvl="1"/>
            <a:r>
              <a:rPr lang="en-US" dirty="0"/>
              <a:t>Evidence that the generated C code does indeed meet the specification.           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97D44-C8A9-2744-AE82-5CFA68436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5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5B477-7B88-3642-86A5-30A4B7F86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Analysis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3B948-C2C2-C547-879D-AA9C130C6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plan to apply a collection of analysis tools to generated C code to ensure  no memory and numerical overflows.</a:t>
            </a:r>
          </a:p>
          <a:p>
            <a:pPr lvl="1"/>
            <a:r>
              <a:rPr lang="en-US" dirty="0"/>
              <a:t>Abstract interpretation.</a:t>
            </a:r>
          </a:p>
          <a:p>
            <a:pPr lvl="1"/>
            <a:r>
              <a:rPr lang="en-US" dirty="0"/>
              <a:t>Dynamic Analysis (RV Match).</a:t>
            </a:r>
          </a:p>
          <a:p>
            <a:pPr lvl="1"/>
            <a:r>
              <a:rPr lang="en-US" dirty="0"/>
              <a:t>Investigate worst case timing analysis tools. 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 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83C58-F928-334A-91C2-CD038BE8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75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B5CC2-C2EB-8D45-B7DD-299B7A446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Traceability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AFD75-A7FF-EC47-AC5A-8540D3DD2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ANSI C Specification Language (ACSL) is an assertion language for C.</a:t>
            </a:r>
          </a:p>
          <a:p>
            <a:pPr lvl="1"/>
            <a:r>
              <a:rPr lang="en-US" dirty="0"/>
              <a:t>Hoare triples.</a:t>
            </a:r>
          </a:p>
          <a:p>
            <a:r>
              <a:rPr lang="en-US" dirty="0"/>
              <a:t>We plan on generating comments and ACSL assertions that will make it easy relate to the specification.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CE47D-7060-794F-841B-46E7E9651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86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6567-BF66-7843-A50C-27176EAE5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59" y="223500"/>
            <a:ext cx="7429499" cy="1478570"/>
          </a:xfrm>
        </p:spPr>
        <p:txBody>
          <a:bodyPr/>
          <a:lstStyle/>
          <a:p>
            <a:r>
              <a:rPr lang="en-US" dirty="0"/>
              <a:t>  Equivalence Checking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E092C-2FDE-5F48-A352-C4B916006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058" y="1523851"/>
            <a:ext cx="7429499" cy="422563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We plan on applying Galois’ Software Assurance Workbench (SAW) to show that the generated C monitors are indeed equivalent to the Copilot specification.</a:t>
            </a:r>
          </a:p>
          <a:p>
            <a:pPr lvl="1"/>
            <a:r>
              <a:rPr lang="en-US" dirty="0"/>
              <a:t>Spec and C code get translated to an intermediate language that SMT solvers can apply equivalence checking.</a:t>
            </a:r>
          </a:p>
          <a:p>
            <a:pPr lvl="1"/>
            <a:r>
              <a:rPr lang="en-US" dirty="0"/>
              <a:t>C code is compiled to LLVM, symbolic execution is used to unroll loops, etc. and then translate to intermediate language.</a:t>
            </a:r>
          </a:p>
          <a:p>
            <a:pPr lvl="1"/>
            <a:r>
              <a:rPr lang="en-US" dirty="0"/>
              <a:t>Copilot is typed functional language making the translation to the </a:t>
            </a:r>
            <a:r>
              <a:rPr lang="en-US"/>
              <a:t>intermediate language very </a:t>
            </a:r>
            <a:r>
              <a:rPr lang="en-US" dirty="0"/>
              <a:t>straightforward .</a:t>
            </a:r>
          </a:p>
          <a:p>
            <a:r>
              <a:rPr lang="en-US" dirty="0"/>
              <a:t>Creating a denotational semantics of Copilot to facilitate these efforts.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AE838-02A4-4C44-874E-9C505E6E5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17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2D1E8-3E5F-3A46-AD91-DB16A7E3B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for Testing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99A67-AF77-4E40-A5BA-DE49B1250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Property based testing. </a:t>
            </a:r>
          </a:p>
          <a:p>
            <a:pPr lvl="1"/>
            <a:r>
              <a:rPr lang="en-US" dirty="0"/>
              <a:t>Generating tests from specs.</a:t>
            </a:r>
          </a:p>
          <a:p>
            <a:r>
              <a:rPr lang="en-US" dirty="0"/>
              <a:t>Unit testing for each C module generated. </a:t>
            </a:r>
          </a:p>
          <a:p>
            <a:r>
              <a:rPr lang="en-US" dirty="0"/>
              <a:t>Coverage analysis.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E46187-CBBB-1949-8C21-870F6CAB9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55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343" y="618518"/>
            <a:ext cx="6413216" cy="147857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F6250-5971-A548-85EC-3121F4A051B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608006" y="4580077"/>
            <a:ext cx="767920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Contact Information:</a:t>
            </a:r>
          </a:p>
          <a:p>
            <a:r>
              <a:rPr lang="en-US" dirty="0"/>
              <a:t>Alwyn E. Goodloe </a:t>
            </a:r>
          </a:p>
          <a:p>
            <a:r>
              <a:rPr lang="en-US" dirty="0" err="1"/>
              <a:t>a.goodloe@nasa.gov</a:t>
            </a:r>
            <a:endParaRPr lang="en-US" dirty="0"/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441935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1CE53-578B-E54B-BA27-F7FF37794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59645" y="6264285"/>
            <a:ext cx="578317" cy="365125"/>
          </a:xfrm>
        </p:spPr>
        <p:txBody>
          <a:bodyPr/>
          <a:lstStyle/>
          <a:p>
            <a:fld id="{6D7F6250-5971-A548-85EC-3121F4A051B6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92E2C5-5DD8-C943-9912-7A9279F608D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66799" y="31750"/>
            <a:ext cx="8055429" cy="1477963"/>
          </a:xfrm>
        </p:spPr>
        <p:txBody>
          <a:bodyPr/>
          <a:lstStyle/>
          <a:p>
            <a:r>
              <a:rPr lang="en-US" dirty="0"/>
              <a:t>Civil Transport certification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9AEA8-62DF-374A-A485-BB52F2C2131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249488"/>
            <a:ext cx="7429500" cy="35417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798A98E-4C9F-F346-88FD-F6632BB1D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3800" y="1361924"/>
            <a:ext cx="6756400" cy="48090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1632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1_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{1DC5C7B9-681D-CF4E-ABFC-0B9BE5E2318B}tf10001122</Template>
  <TotalTime>23942</TotalTime>
  <Words>871</Words>
  <Application>Microsoft Office PowerPoint</Application>
  <PresentationFormat>On-screen Show (4:3)</PresentationFormat>
  <Paragraphs>119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Tw Cen MT</vt:lpstr>
      <vt:lpstr>Circuit</vt:lpstr>
      <vt:lpstr>1_Circuit</vt:lpstr>
      <vt:lpstr>Engineering Software For Flight</vt:lpstr>
      <vt:lpstr>Background</vt:lpstr>
      <vt:lpstr>Runtime Verification  </vt:lpstr>
      <vt:lpstr>Copilot: RV Framework</vt:lpstr>
      <vt:lpstr>More Rigor in Flight Software </vt:lpstr>
      <vt:lpstr>From Class E to Class D</vt:lpstr>
      <vt:lpstr>Lifecycle Thinking</vt:lpstr>
      <vt:lpstr>Plans and Documents </vt:lpstr>
      <vt:lpstr>Specifying an EDSL </vt:lpstr>
      <vt:lpstr>Support for Level C</vt:lpstr>
      <vt:lpstr>Static Analysis Tools</vt:lpstr>
      <vt:lpstr>Traceability </vt:lpstr>
      <vt:lpstr>  Equivalence Checking </vt:lpstr>
      <vt:lpstr>Support for Testing </vt:lpstr>
      <vt:lpstr>Questions?</vt:lpstr>
      <vt:lpstr>Civil Transport certification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High-Assurance Runtime Verification</dc:title>
  <dc:creator>Microsoft Office User</dc:creator>
  <cp:lastModifiedBy>Bailey, Roger M. (LARC-D320)</cp:lastModifiedBy>
  <cp:revision>636</cp:revision>
  <dcterms:created xsi:type="dcterms:W3CDTF">2017-01-25T21:58:27Z</dcterms:created>
  <dcterms:modified xsi:type="dcterms:W3CDTF">2021-04-13T18:24:39Z</dcterms:modified>
</cp:coreProperties>
</file>