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9"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161" d="100"/>
          <a:sy n="161" d="100"/>
        </p:scale>
        <p:origin x="784" y="20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cab1d72424_0_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cab1d72424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cab1d72424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cab1d7242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ced413ff57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ced413ff5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cab1d72424_0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cab1d72424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Complex, software aspects emphasis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cab1d72424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cab1d7242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cab1d72424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cab1d72424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cab1d72424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cab1d72424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Designer hat and tester hat</a:t>
            </a:r>
            <a:endParaRPr/>
          </a:p>
          <a:p>
            <a:pPr marL="0" lvl="0" indent="0" algn="l" rtl="0">
              <a:spcBef>
                <a:spcPts val="0"/>
              </a:spcBef>
              <a:spcAft>
                <a:spcPts val="0"/>
              </a:spcAft>
              <a:buNone/>
            </a:pPr>
            <a:r>
              <a:rPr lang="en"/>
              <a:t>How did my earlier work enable me to be a proficient tester?</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cab1d72424_0_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cab1d72424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methods/approaches exist but highlighting the trail of thought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cab1d72424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cab1d72424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Designer hat and tester hat</a:t>
            </a:r>
            <a:endParaRPr>
              <a:solidFill>
                <a:schemeClr val="dk1"/>
              </a:solidFill>
            </a:endParaRPr>
          </a:p>
          <a:p>
            <a:pPr marL="0" lvl="0" indent="0" algn="l" rtl="0">
              <a:spcBef>
                <a:spcPts val="0"/>
              </a:spcBef>
              <a:spcAft>
                <a:spcPts val="0"/>
              </a:spcAft>
              <a:buNone/>
            </a:pPr>
            <a:r>
              <a:rPr lang="en">
                <a:solidFill>
                  <a:schemeClr val="dk1"/>
                </a:solidFill>
              </a:rPr>
              <a:t>How did my earlier work enable me to be a proficient tester?</a:t>
            </a:r>
            <a:endParaRPr>
              <a:solidFill>
                <a:schemeClr val="dk1"/>
              </a:solidFill>
            </a:endParaRPr>
          </a:p>
          <a:p>
            <a:pPr marL="0" lvl="0" indent="0" algn="l" rtl="0">
              <a:spcBef>
                <a:spcPts val="0"/>
              </a:spcBef>
              <a:spcAft>
                <a:spcPts val="0"/>
              </a:spcAft>
              <a:buNone/>
            </a:pPr>
            <a:r>
              <a:rPr lang="en">
                <a:solidFill>
                  <a:schemeClr val="dk1"/>
                </a:solidFill>
              </a:rPr>
              <a:t>By having a model of the work domain, gave me leg up for the design factors for the experiment itself? I knew what was important</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Great reason to get testers involved early, reduces the burden to entry</a:t>
            </a:r>
            <a:endParaRPr>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ced413ff57_0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ced413ff57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Both solutions ‘meet the requirements’ but one does so with a much less ‘painful experience’ with more reliable work performance</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What are you buying - what the priorities were in the testing out comes - no full factorial - to determine the top priorities</a:t>
            </a:r>
            <a:endParaRPr>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cab1d72424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cab1d72424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cab1d72424_0_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cab1d72424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ced413ff57_0_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ced413ff57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cab1d72424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cab1d72424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s://www.dst.defence.gov.au/research-facility/centre-cognitive-work-and-safety-analysis/cognitive-work-analysis"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s://papers.ssrn.com/sol3/papers.cfm?abstract_id=3567175"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hyperlink" Target="http://doi.org/10.1080/00140139.2015.1015622" TargetMode="External"/><Relationship Id="rId4" Type="http://schemas.openxmlformats.org/officeDocument/2006/relationships/hyperlink" Target="https://doi.org/10.1177/1555343416672112"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Cognitive Work Analysis </a:t>
            </a:r>
            <a:endParaRPr/>
          </a:p>
          <a:p>
            <a:pPr marL="0" lvl="0" indent="0" algn="ctr" rtl="0">
              <a:spcBef>
                <a:spcPts val="0"/>
              </a:spcBef>
              <a:spcAft>
                <a:spcPts val="0"/>
              </a:spcAft>
              <a:buNone/>
            </a:pPr>
            <a:r>
              <a:rPr lang="en" sz="2433"/>
              <a:t>From System Requirements to Validation and Verification</a:t>
            </a:r>
            <a:endParaRPr sz="2433"/>
          </a:p>
          <a:p>
            <a:pPr marL="0" lvl="0" indent="0" algn="ctr" rtl="0">
              <a:spcBef>
                <a:spcPts val="0"/>
              </a:spcBef>
              <a:spcAft>
                <a:spcPts val="0"/>
              </a:spcAft>
              <a:buNone/>
            </a:pPr>
            <a:r>
              <a:rPr lang="en" sz="2433"/>
              <a:t>And Establishing Operational Test Expectations</a:t>
            </a:r>
            <a:endParaRPr sz="2433"/>
          </a:p>
        </p:txBody>
      </p:sp>
      <p:sp>
        <p:nvSpPr>
          <p:cNvPr id="55" name="Google Shape;55;p13"/>
          <p:cNvSpPr txBox="1">
            <a:spLocks noGrp="1"/>
          </p:cNvSpPr>
          <p:nvPr>
            <p:ph type="subTitle" idx="1"/>
          </p:nvPr>
        </p:nvSpPr>
        <p:spPr>
          <a:xfrm>
            <a:off x="311700" y="2834125"/>
            <a:ext cx="8520600" cy="11562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Matthew Miller, Ph.D.</a:t>
            </a:r>
            <a:endParaRPr/>
          </a:p>
          <a:p>
            <a:pPr marL="0" lvl="0" indent="0" algn="ctr" rtl="0">
              <a:spcBef>
                <a:spcPts val="0"/>
              </a:spcBef>
              <a:spcAft>
                <a:spcPts val="0"/>
              </a:spcAft>
              <a:buNone/>
            </a:pPr>
            <a:r>
              <a:rPr lang="en" sz="1532"/>
              <a:t>Exploration Research Engineer, Jacobs/NASA Johnson Space Center</a:t>
            </a:r>
            <a:endParaRPr sz="1532"/>
          </a:p>
        </p:txBody>
      </p:sp>
      <p:sp>
        <p:nvSpPr>
          <p:cNvPr id="56" name="Google Shape;56;p13"/>
          <p:cNvSpPr txBox="1"/>
          <p:nvPr/>
        </p:nvSpPr>
        <p:spPr>
          <a:xfrm>
            <a:off x="0" y="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Outline</a:t>
            </a:r>
            <a:endParaRPr/>
          </a:p>
        </p:txBody>
      </p:sp>
      <p:sp>
        <p:nvSpPr>
          <p:cNvPr id="62" name="Google Shape;62;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a:solidFill>
                  <a:srgbClr val="000000"/>
                </a:solidFill>
              </a:rPr>
              <a:t>General Message:</a:t>
            </a:r>
            <a:endParaRPr>
              <a:solidFill>
                <a:srgbClr val="000000"/>
              </a:solidFill>
            </a:endParaRPr>
          </a:p>
          <a:p>
            <a:pPr marL="0" lvl="0" indent="0" algn="ctr" rtl="0">
              <a:spcBef>
                <a:spcPts val="1200"/>
              </a:spcBef>
              <a:spcAft>
                <a:spcPts val="0"/>
              </a:spcAft>
              <a:buNone/>
            </a:pPr>
            <a:r>
              <a:rPr lang="en" i="1"/>
              <a:t>In order to effectively test, expectations of system outcomes should already be clearly defined in terms of work domain goals with the willingness cope with unexpected behavior</a:t>
            </a:r>
            <a:endParaRPr i="1"/>
          </a:p>
          <a:p>
            <a:pPr marL="457200" lvl="0" indent="-342900" algn="l" rtl="0">
              <a:spcBef>
                <a:spcPts val="1200"/>
              </a:spcBef>
              <a:spcAft>
                <a:spcPts val="0"/>
              </a:spcAft>
              <a:buClr>
                <a:srgbClr val="000000"/>
              </a:buClr>
              <a:buSzPts val="1800"/>
              <a:buChar char="●"/>
            </a:pPr>
            <a:r>
              <a:rPr lang="en">
                <a:solidFill>
                  <a:srgbClr val="000000"/>
                </a:solidFill>
              </a:rPr>
              <a:t>Getting situated within the system context (Slides 3-4)</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Methods to model/represent complex sociotechnical systems (Slides 5-6)</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Cognitive Work Analysis (CWA) overview (Slide 7)</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Making Work Requirements apparent to inform design and testing (Slide 8-9)</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Testing against requirements (Slide 10-11)</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Summary (Slide 12)</a:t>
            </a:r>
            <a:endParaRPr>
              <a:solidFill>
                <a:srgbClr val="000000"/>
              </a:solidFill>
            </a:endParaRPr>
          </a:p>
        </p:txBody>
      </p:sp>
      <p:sp>
        <p:nvSpPr>
          <p:cNvPr id="63" name="Google Shape;63;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p:nvPr/>
        </p:nvSpPr>
        <p:spPr>
          <a:xfrm>
            <a:off x="5918550" y="2770600"/>
            <a:ext cx="2517300" cy="2207100"/>
          </a:xfrm>
          <a:prstGeom prst="flowChartAlternateProcess">
            <a:avLst/>
          </a:prstGeom>
          <a:noFill/>
          <a:ln w="952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a:t>Sociotechnical System</a:t>
            </a:r>
            <a:endParaRPr/>
          </a:p>
        </p:txBody>
      </p:sp>
      <p:sp>
        <p:nvSpPr>
          <p:cNvPr id="69" name="Google Shape;69;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You Can’t Test A System You Didn’t Appropriately Define</a:t>
            </a:r>
            <a:endParaRPr/>
          </a:p>
        </p:txBody>
      </p:sp>
      <p:sp>
        <p:nvSpPr>
          <p:cNvPr id="70" name="Google Shape;70;p15"/>
          <p:cNvSpPr txBox="1">
            <a:spLocks noGrp="1"/>
          </p:cNvSpPr>
          <p:nvPr>
            <p:ph type="body" idx="1"/>
          </p:nvPr>
        </p:nvSpPr>
        <p:spPr>
          <a:xfrm>
            <a:off x="818650" y="3065200"/>
            <a:ext cx="4522800" cy="1617900"/>
          </a:xfrm>
          <a:prstGeom prst="rect">
            <a:avLst/>
          </a:prstGeom>
        </p:spPr>
        <p:txBody>
          <a:bodyPr spcFirstLastPara="1" wrap="square" lIns="91425" tIns="91425" rIns="91425" bIns="91425" anchor="t" anchorCtr="0">
            <a:noAutofit/>
          </a:bodyPr>
          <a:lstStyle/>
          <a:p>
            <a:pPr marL="457200" lvl="0" indent="-317500" algn="just" rtl="0">
              <a:lnSpc>
                <a:spcPct val="100000"/>
              </a:lnSpc>
              <a:spcBef>
                <a:spcPts val="0"/>
              </a:spcBef>
              <a:spcAft>
                <a:spcPts val="0"/>
              </a:spcAft>
              <a:buClr>
                <a:schemeClr val="dk1"/>
              </a:buClr>
              <a:buSzPts val="1400"/>
              <a:buChar char="●"/>
            </a:pPr>
            <a:r>
              <a:rPr lang="en" sz="1400">
                <a:solidFill>
                  <a:schemeClr val="dk1"/>
                </a:solidFill>
                <a:highlight>
                  <a:srgbClr val="FFFFFF"/>
                </a:highlight>
              </a:rPr>
              <a:t>In order to better assess ‘operators interact with systems’ we need to shift our definition of ‘system’ to one that directly recognizes complex sociotechnical dimensions</a:t>
            </a:r>
            <a:endParaRPr sz="1400">
              <a:solidFill>
                <a:schemeClr val="dk1"/>
              </a:solidFill>
              <a:highlight>
                <a:srgbClr val="FFFFFF"/>
              </a:highlight>
            </a:endParaRPr>
          </a:p>
          <a:p>
            <a:pPr marL="457200" lvl="0" indent="-317500" algn="just" rtl="0">
              <a:lnSpc>
                <a:spcPct val="100000"/>
              </a:lnSpc>
              <a:spcBef>
                <a:spcPts val="0"/>
              </a:spcBef>
              <a:spcAft>
                <a:spcPts val="0"/>
              </a:spcAft>
              <a:buClr>
                <a:schemeClr val="dk1"/>
              </a:buClr>
              <a:buSzPts val="1400"/>
              <a:buChar char="●"/>
            </a:pPr>
            <a:r>
              <a:rPr lang="en" sz="1400">
                <a:solidFill>
                  <a:schemeClr val="dk1"/>
                </a:solidFill>
                <a:highlight>
                  <a:srgbClr val="FFFFFF"/>
                </a:highlight>
              </a:rPr>
              <a:t>This sociotechnical system perspective is rarely incorporated into the development process</a:t>
            </a:r>
            <a:endParaRPr sz="1400"/>
          </a:p>
        </p:txBody>
      </p:sp>
      <p:sp>
        <p:nvSpPr>
          <p:cNvPr id="71" name="Google Shape;71;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a:t>
            </a:fld>
            <a:endParaRPr/>
          </a:p>
        </p:txBody>
      </p:sp>
      <p:sp>
        <p:nvSpPr>
          <p:cNvPr id="72" name="Google Shape;72;p15"/>
          <p:cNvSpPr txBox="1"/>
          <p:nvPr/>
        </p:nvSpPr>
        <p:spPr>
          <a:xfrm>
            <a:off x="844650" y="1063000"/>
            <a:ext cx="7454700" cy="1662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b="1">
                <a:solidFill>
                  <a:schemeClr val="dk1"/>
                </a:solidFill>
              </a:rPr>
              <a:t>Human System Interaction Session Prompt</a:t>
            </a:r>
            <a:endParaRPr sz="1200" b="1">
              <a:solidFill>
                <a:schemeClr val="dk1"/>
              </a:solidFill>
            </a:endParaRPr>
          </a:p>
          <a:p>
            <a:pPr marL="0" lvl="0" indent="0" algn="ctr" rtl="0">
              <a:spcBef>
                <a:spcPts val="0"/>
              </a:spcBef>
              <a:spcAft>
                <a:spcPts val="0"/>
              </a:spcAft>
              <a:buNone/>
            </a:pPr>
            <a:endParaRPr sz="1200" b="1">
              <a:solidFill>
                <a:schemeClr val="dk1"/>
              </a:solidFill>
            </a:endParaRPr>
          </a:p>
          <a:p>
            <a:pPr marL="0" lvl="0" indent="0" algn="just" rtl="0">
              <a:spcBef>
                <a:spcPts val="0"/>
              </a:spcBef>
              <a:spcAft>
                <a:spcPts val="0"/>
              </a:spcAft>
              <a:buNone/>
            </a:pPr>
            <a:r>
              <a:rPr lang="en" sz="1200" b="1" i="1">
                <a:solidFill>
                  <a:schemeClr val="dk2"/>
                </a:solidFill>
              </a:rPr>
              <a:t>Mission outcomes</a:t>
            </a:r>
            <a:r>
              <a:rPr lang="en" sz="1200" i="1">
                <a:solidFill>
                  <a:schemeClr val="dk2"/>
                </a:solidFill>
              </a:rPr>
              <a:t> are heavily determined by how effectively </a:t>
            </a:r>
            <a:r>
              <a:rPr lang="en" sz="1200" b="1" i="1" u="sng">
                <a:solidFill>
                  <a:schemeClr val="dk2"/>
                </a:solidFill>
              </a:rPr>
              <a:t>operators interact with systems</a:t>
            </a:r>
            <a:r>
              <a:rPr lang="en" sz="1200" i="1">
                <a:solidFill>
                  <a:schemeClr val="dk2"/>
                </a:solidFill>
              </a:rPr>
              <a:t> under operational conditions as decided by their objective performance and their perceived performance. In order to effectively assess these </a:t>
            </a:r>
            <a:r>
              <a:rPr lang="en" sz="1200" b="1" i="1" u="sng">
                <a:solidFill>
                  <a:schemeClr val="dk2"/>
                </a:solidFill>
              </a:rPr>
              <a:t>systems</a:t>
            </a:r>
            <a:r>
              <a:rPr lang="en" sz="1200" i="1">
                <a:solidFill>
                  <a:schemeClr val="dk2"/>
                </a:solidFill>
              </a:rPr>
              <a:t>, we need to observe team dynamics to predict how changing operating conditions will affect the dynamic and therefore productivity. Sessions with this theme will discuss methods used to collect and model the quality of human-system integration and its impact on operational performance, survey development and test design, scale validation, and network analysis.</a:t>
            </a:r>
            <a:endParaRPr sz="1200" i="1">
              <a:solidFill>
                <a:schemeClr val="dk2"/>
              </a:solidFill>
            </a:endParaRPr>
          </a:p>
        </p:txBody>
      </p:sp>
      <p:sp>
        <p:nvSpPr>
          <p:cNvPr id="73" name="Google Shape;73;p15"/>
          <p:cNvSpPr/>
          <p:nvPr/>
        </p:nvSpPr>
        <p:spPr>
          <a:xfrm>
            <a:off x="6142125" y="3238300"/>
            <a:ext cx="1075200" cy="1023600"/>
          </a:xfrm>
          <a:prstGeom prst="ellipse">
            <a:avLst/>
          </a:prstGeom>
          <a:solidFill>
            <a:srgbClr val="D5A6B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People</a:t>
            </a:r>
            <a:endParaRPr/>
          </a:p>
        </p:txBody>
      </p:sp>
      <p:sp>
        <p:nvSpPr>
          <p:cNvPr id="74" name="Google Shape;74;p15"/>
          <p:cNvSpPr/>
          <p:nvPr/>
        </p:nvSpPr>
        <p:spPr>
          <a:xfrm>
            <a:off x="7137075" y="3238300"/>
            <a:ext cx="1075200" cy="1023600"/>
          </a:xfrm>
          <a:prstGeom prst="ellipse">
            <a:avLst/>
          </a:prstGeom>
          <a:solidFill>
            <a:srgbClr val="B4A7D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Tools</a:t>
            </a:r>
            <a:endParaRPr/>
          </a:p>
        </p:txBody>
      </p:sp>
      <p:sp>
        <p:nvSpPr>
          <p:cNvPr id="75" name="Google Shape;75;p15"/>
          <p:cNvSpPr/>
          <p:nvPr/>
        </p:nvSpPr>
        <p:spPr>
          <a:xfrm>
            <a:off x="6591650" y="3876625"/>
            <a:ext cx="1075200" cy="1023600"/>
          </a:xfrm>
          <a:prstGeom prst="ellipse">
            <a:avLst/>
          </a:prstGeom>
          <a:solidFill>
            <a:srgbClr val="B6D7A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t>Work</a:t>
            </a:r>
            <a:endParaRPr/>
          </a:p>
        </p:txBody>
      </p:sp>
      <p:sp>
        <p:nvSpPr>
          <p:cNvPr id="76" name="Google Shape;76;p15"/>
          <p:cNvSpPr txBox="1"/>
          <p:nvPr/>
        </p:nvSpPr>
        <p:spPr>
          <a:xfrm>
            <a:off x="2801600" y="4749025"/>
            <a:ext cx="3161400" cy="338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000" b="1"/>
              <a:t>References: Waterson et al., 2015</a:t>
            </a:r>
            <a:endParaRPr sz="1000" b="1"/>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Complex Sociotechnical System Factors</a:t>
            </a:r>
            <a:endParaRPr/>
          </a:p>
        </p:txBody>
      </p:sp>
      <p:sp>
        <p:nvSpPr>
          <p:cNvPr id="82" name="Google Shape;82;p16"/>
          <p:cNvSpPr txBox="1">
            <a:spLocks noGrp="1"/>
          </p:cNvSpPr>
          <p:nvPr>
            <p:ph type="body" idx="1"/>
          </p:nvPr>
        </p:nvSpPr>
        <p:spPr>
          <a:xfrm>
            <a:off x="311700" y="1152475"/>
            <a:ext cx="4260300" cy="3416400"/>
          </a:xfrm>
          <a:prstGeom prst="rect">
            <a:avLst/>
          </a:prstGeom>
        </p:spPr>
        <p:txBody>
          <a:bodyPr spcFirstLastPara="1" wrap="square" lIns="91425" tIns="91425" rIns="91425" bIns="91425" anchor="t" anchorCtr="0">
            <a:normAutofit/>
          </a:bodyPr>
          <a:lstStyle/>
          <a:p>
            <a:pPr marL="457200" lvl="0" indent="-330200" algn="l" rtl="0">
              <a:lnSpc>
                <a:spcPct val="95000"/>
              </a:lnSpc>
              <a:spcBef>
                <a:spcPts val="0"/>
              </a:spcBef>
              <a:spcAft>
                <a:spcPts val="0"/>
              </a:spcAft>
              <a:buClr>
                <a:srgbClr val="000000"/>
              </a:buClr>
              <a:buSzPts val="1600"/>
              <a:buChar char="●"/>
            </a:pPr>
            <a:r>
              <a:rPr lang="en" sz="1600">
                <a:solidFill>
                  <a:srgbClr val="000000"/>
                </a:solidFill>
              </a:rPr>
              <a:t>all nine factor levels are simultaneously at play when considering the performance of complex systems.</a:t>
            </a:r>
            <a:endParaRPr sz="1600">
              <a:solidFill>
                <a:srgbClr val="000000"/>
              </a:solidFill>
            </a:endParaRPr>
          </a:p>
          <a:p>
            <a:pPr marL="457200" lvl="0" indent="-330200" algn="l" rtl="0">
              <a:lnSpc>
                <a:spcPct val="95000"/>
              </a:lnSpc>
              <a:spcBef>
                <a:spcPts val="0"/>
              </a:spcBef>
              <a:spcAft>
                <a:spcPts val="0"/>
              </a:spcAft>
              <a:buClr>
                <a:srgbClr val="000000"/>
              </a:buClr>
              <a:buSzPts val="1600"/>
              <a:buChar char="●"/>
            </a:pPr>
            <a:r>
              <a:rPr lang="en" sz="1600">
                <a:solidFill>
                  <a:srgbClr val="000000"/>
                </a:solidFill>
              </a:rPr>
              <a:t>appropriate system boundaries/constraints must be established by considering how all factors present themselves in the system of interest, in order to understand how they collectively influence the behaviors of the system.</a:t>
            </a:r>
            <a:endParaRPr sz="1600">
              <a:solidFill>
                <a:srgbClr val="000000"/>
              </a:solidFill>
            </a:endParaRPr>
          </a:p>
          <a:p>
            <a:pPr marL="457200" lvl="0" indent="-330200" algn="l" rtl="0">
              <a:lnSpc>
                <a:spcPct val="95000"/>
              </a:lnSpc>
              <a:spcBef>
                <a:spcPts val="0"/>
              </a:spcBef>
              <a:spcAft>
                <a:spcPts val="0"/>
              </a:spcAft>
              <a:buClr>
                <a:srgbClr val="000000"/>
              </a:buClr>
              <a:buSzPts val="1600"/>
              <a:buChar char="●"/>
            </a:pPr>
            <a:r>
              <a:rPr lang="en" sz="1600">
                <a:solidFill>
                  <a:srgbClr val="000000"/>
                </a:solidFill>
              </a:rPr>
              <a:t>These factors will always be present in any complex system, you can’t ‘design &amp; test them away’</a:t>
            </a:r>
            <a:endParaRPr sz="1600">
              <a:solidFill>
                <a:srgbClr val="000000"/>
              </a:solidFill>
            </a:endParaRPr>
          </a:p>
        </p:txBody>
      </p:sp>
      <p:sp>
        <p:nvSpPr>
          <p:cNvPr id="83" name="Google Shape;83;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a:t>
            </a:fld>
            <a:endParaRPr/>
          </a:p>
        </p:txBody>
      </p:sp>
      <p:pic>
        <p:nvPicPr>
          <p:cNvPr id="84" name="Google Shape;84;p16"/>
          <p:cNvPicPr preferRelativeResize="0"/>
          <p:nvPr/>
        </p:nvPicPr>
        <p:blipFill>
          <a:blip r:embed="rId3">
            <a:alphaModFix/>
          </a:blip>
          <a:stretch>
            <a:fillRect/>
          </a:stretch>
        </p:blipFill>
        <p:spPr>
          <a:xfrm>
            <a:off x="4623925" y="1017725"/>
            <a:ext cx="4041074" cy="3698675"/>
          </a:xfrm>
          <a:prstGeom prst="rect">
            <a:avLst/>
          </a:prstGeom>
          <a:noFill/>
          <a:ln>
            <a:noFill/>
          </a:ln>
        </p:spPr>
      </p:pic>
      <p:sp>
        <p:nvSpPr>
          <p:cNvPr id="85" name="Google Shape;85;p16"/>
          <p:cNvSpPr txBox="1"/>
          <p:nvPr/>
        </p:nvSpPr>
        <p:spPr>
          <a:xfrm>
            <a:off x="2801600" y="4749025"/>
            <a:ext cx="3161400" cy="338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000" b="1"/>
              <a:t>References: Canellas et al., 2017</a:t>
            </a:r>
            <a:endParaRPr sz="1000" b="1"/>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Influencing the Traditional Systems Engineering Process</a:t>
            </a:r>
            <a:endParaRPr/>
          </a:p>
        </p:txBody>
      </p:sp>
      <p:pic>
        <p:nvPicPr>
          <p:cNvPr id="91" name="Google Shape;91;p17"/>
          <p:cNvPicPr preferRelativeResize="0"/>
          <p:nvPr/>
        </p:nvPicPr>
        <p:blipFill rotWithShape="1">
          <a:blip r:embed="rId3">
            <a:alphaModFix/>
          </a:blip>
          <a:srcRect r="4012"/>
          <a:stretch/>
        </p:blipFill>
        <p:spPr>
          <a:xfrm>
            <a:off x="2060499" y="1142425"/>
            <a:ext cx="6985276" cy="3520799"/>
          </a:xfrm>
          <a:prstGeom prst="rect">
            <a:avLst/>
          </a:prstGeom>
          <a:noFill/>
          <a:ln>
            <a:noFill/>
          </a:ln>
        </p:spPr>
      </p:pic>
      <p:sp>
        <p:nvSpPr>
          <p:cNvPr id="92" name="Google Shape;92;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5</a:t>
            </a:fld>
            <a:endParaRPr/>
          </a:p>
        </p:txBody>
      </p:sp>
      <p:sp>
        <p:nvSpPr>
          <p:cNvPr id="93" name="Google Shape;93;p17"/>
          <p:cNvSpPr txBox="1"/>
          <p:nvPr/>
        </p:nvSpPr>
        <p:spPr>
          <a:xfrm>
            <a:off x="2801600" y="4749025"/>
            <a:ext cx="3161400" cy="338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000" b="1"/>
              <a:t>References: Elm et al., 2008, Miller et al, 2017</a:t>
            </a:r>
            <a:endParaRPr sz="1000" b="1"/>
          </a:p>
        </p:txBody>
      </p:sp>
      <p:sp>
        <p:nvSpPr>
          <p:cNvPr id="94" name="Google Shape;94;p17"/>
          <p:cNvSpPr/>
          <p:nvPr/>
        </p:nvSpPr>
        <p:spPr>
          <a:xfrm>
            <a:off x="2310550" y="1345050"/>
            <a:ext cx="2889600" cy="885600"/>
          </a:xfrm>
          <a:prstGeom prst="roundRect">
            <a:avLst>
              <a:gd name="adj" fmla="val 16667"/>
            </a:avLst>
          </a:prstGeom>
          <a:solidFill>
            <a:srgbClr val="D5A6BD">
              <a:alpha val="48600"/>
            </a:srgbClr>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7"/>
          <p:cNvSpPr txBox="1"/>
          <p:nvPr/>
        </p:nvSpPr>
        <p:spPr>
          <a:xfrm>
            <a:off x="139050" y="1396725"/>
            <a:ext cx="2074800" cy="341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How can we get realistic work expectations in the form of requirements early in the design process to inform system development and V&amp;V efforts?</a:t>
            </a:r>
            <a:endParaRPr/>
          </a:p>
          <a:p>
            <a:pPr marL="0" lvl="0" indent="0" algn="l" rtl="0">
              <a:spcBef>
                <a:spcPts val="0"/>
              </a:spcBef>
              <a:spcAft>
                <a:spcPts val="0"/>
              </a:spcAft>
              <a:buNone/>
            </a:pPr>
            <a:endParaRPr/>
          </a:p>
          <a:p>
            <a:pPr marL="0" lvl="0" indent="0" algn="l" rtl="0">
              <a:spcBef>
                <a:spcPts val="0"/>
              </a:spcBef>
              <a:spcAft>
                <a:spcPts val="0"/>
              </a:spcAft>
              <a:buNone/>
            </a:pPr>
            <a:r>
              <a:rPr lang="en"/>
              <a:t>Methods to represent complex sociotechnical systems need to be employed early and imposed throughout the entire process</a:t>
            </a:r>
            <a:endParaRPr sz="1300"/>
          </a:p>
        </p:txBody>
      </p:sp>
      <p:cxnSp>
        <p:nvCxnSpPr>
          <p:cNvPr id="96" name="Google Shape;96;p17"/>
          <p:cNvCxnSpPr/>
          <p:nvPr/>
        </p:nvCxnSpPr>
        <p:spPr>
          <a:xfrm rot="10800000" flipH="1">
            <a:off x="2302675" y="1881825"/>
            <a:ext cx="979800" cy="648900"/>
          </a:xfrm>
          <a:prstGeom prst="straightConnector1">
            <a:avLst/>
          </a:prstGeom>
          <a:noFill/>
          <a:ln w="9525" cap="flat" cmpd="sng">
            <a:solidFill>
              <a:schemeClr val="dk2"/>
            </a:solidFill>
            <a:prstDash val="solid"/>
            <a:round/>
            <a:headEnd type="none" w="med" len="med"/>
            <a:tailEnd type="triangle" w="med" len="med"/>
          </a:ln>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120"/>
              <a:t>Matching Methods to the Needs of the System Development Process</a:t>
            </a:r>
            <a:endParaRPr sz="2120"/>
          </a:p>
        </p:txBody>
      </p:sp>
      <p:sp>
        <p:nvSpPr>
          <p:cNvPr id="102" name="Google Shape;102;p18"/>
          <p:cNvSpPr txBox="1">
            <a:spLocks noGrp="1"/>
          </p:cNvSpPr>
          <p:nvPr>
            <p:ph type="body" idx="1"/>
          </p:nvPr>
        </p:nvSpPr>
        <p:spPr>
          <a:xfrm>
            <a:off x="180925" y="1152475"/>
            <a:ext cx="4391100" cy="3708900"/>
          </a:xfrm>
          <a:prstGeom prst="rect">
            <a:avLst/>
          </a:prstGeom>
        </p:spPr>
        <p:txBody>
          <a:bodyPr spcFirstLastPara="1" wrap="square" lIns="91425" tIns="91425" rIns="91425" bIns="91425" anchor="t" anchorCtr="0">
            <a:noAutofit/>
          </a:bodyPr>
          <a:lstStyle/>
          <a:p>
            <a:pPr marL="0" lvl="0" indent="0" algn="just" rtl="0">
              <a:lnSpc>
                <a:spcPct val="100000"/>
              </a:lnSpc>
              <a:spcBef>
                <a:spcPts val="0"/>
              </a:spcBef>
              <a:spcAft>
                <a:spcPts val="0"/>
              </a:spcAft>
              <a:buNone/>
            </a:pPr>
            <a:r>
              <a:rPr lang="en" sz="1200" b="1">
                <a:solidFill>
                  <a:schemeClr val="dk1"/>
                </a:solidFill>
                <a:highlight>
                  <a:srgbClr val="FFFFFF"/>
                </a:highlight>
              </a:rPr>
              <a:t>Are you trying to augment an existing work domain?</a:t>
            </a:r>
            <a:endParaRPr sz="1200" b="1">
              <a:solidFill>
                <a:schemeClr val="dk1"/>
              </a:solidFill>
              <a:highlight>
                <a:srgbClr val="FFFFFF"/>
              </a:highlight>
            </a:endParaRPr>
          </a:p>
          <a:p>
            <a:pPr marL="0" lvl="0" indent="0" algn="just" rtl="0">
              <a:lnSpc>
                <a:spcPct val="100000"/>
              </a:lnSpc>
              <a:spcBef>
                <a:spcPts val="0"/>
              </a:spcBef>
              <a:spcAft>
                <a:spcPts val="0"/>
              </a:spcAft>
              <a:buNone/>
            </a:pPr>
            <a:endParaRPr>
              <a:solidFill>
                <a:schemeClr val="dk1"/>
              </a:solidFill>
              <a:highlight>
                <a:srgbClr val="FFFFFF"/>
              </a:highlight>
            </a:endParaRPr>
          </a:p>
          <a:p>
            <a:pPr marL="0" lvl="0" indent="0" algn="just" rtl="0">
              <a:lnSpc>
                <a:spcPct val="100000"/>
              </a:lnSpc>
              <a:spcBef>
                <a:spcPts val="0"/>
              </a:spcBef>
              <a:spcAft>
                <a:spcPts val="0"/>
              </a:spcAft>
              <a:buNone/>
            </a:pPr>
            <a:endParaRPr>
              <a:solidFill>
                <a:schemeClr val="dk1"/>
              </a:solidFill>
              <a:highlight>
                <a:srgbClr val="FFFFFF"/>
              </a:highlight>
            </a:endParaRPr>
          </a:p>
          <a:p>
            <a:pPr marL="0" lvl="0" indent="0" algn="just" rtl="0">
              <a:lnSpc>
                <a:spcPct val="100000"/>
              </a:lnSpc>
              <a:spcBef>
                <a:spcPts val="0"/>
              </a:spcBef>
              <a:spcAft>
                <a:spcPts val="0"/>
              </a:spcAft>
              <a:buNone/>
            </a:pPr>
            <a:endParaRPr>
              <a:solidFill>
                <a:schemeClr val="dk1"/>
              </a:solidFill>
              <a:highlight>
                <a:srgbClr val="FFFFFF"/>
              </a:highlight>
            </a:endParaRPr>
          </a:p>
          <a:p>
            <a:pPr marL="0" lvl="0" indent="0" algn="just" rtl="0">
              <a:lnSpc>
                <a:spcPct val="100000"/>
              </a:lnSpc>
              <a:spcBef>
                <a:spcPts val="0"/>
              </a:spcBef>
              <a:spcAft>
                <a:spcPts val="0"/>
              </a:spcAft>
              <a:buNone/>
            </a:pPr>
            <a:endParaRPr>
              <a:solidFill>
                <a:schemeClr val="dk1"/>
              </a:solidFill>
              <a:highlight>
                <a:srgbClr val="FFFFFF"/>
              </a:highlight>
            </a:endParaRPr>
          </a:p>
          <a:p>
            <a:pPr marL="0" lvl="0" indent="0" algn="just" rtl="0">
              <a:lnSpc>
                <a:spcPct val="100000"/>
              </a:lnSpc>
              <a:spcBef>
                <a:spcPts val="0"/>
              </a:spcBef>
              <a:spcAft>
                <a:spcPts val="0"/>
              </a:spcAft>
              <a:buNone/>
            </a:pPr>
            <a:endParaRPr>
              <a:solidFill>
                <a:schemeClr val="dk1"/>
              </a:solidFill>
              <a:highlight>
                <a:srgbClr val="FFFFFF"/>
              </a:highlight>
            </a:endParaRPr>
          </a:p>
          <a:p>
            <a:pPr marL="0" lvl="0" indent="0" algn="just" rtl="0">
              <a:lnSpc>
                <a:spcPct val="100000"/>
              </a:lnSpc>
              <a:spcBef>
                <a:spcPts val="0"/>
              </a:spcBef>
              <a:spcAft>
                <a:spcPts val="0"/>
              </a:spcAft>
              <a:buNone/>
            </a:pPr>
            <a:endParaRPr>
              <a:solidFill>
                <a:schemeClr val="dk1"/>
              </a:solidFill>
              <a:highlight>
                <a:srgbClr val="FFFFFF"/>
              </a:highlight>
            </a:endParaRPr>
          </a:p>
          <a:p>
            <a:pPr marL="0" lvl="0" indent="0" algn="just" rtl="0">
              <a:lnSpc>
                <a:spcPct val="100000"/>
              </a:lnSpc>
              <a:spcBef>
                <a:spcPts val="0"/>
              </a:spcBef>
              <a:spcAft>
                <a:spcPts val="0"/>
              </a:spcAft>
              <a:buNone/>
            </a:pPr>
            <a:endParaRPr>
              <a:solidFill>
                <a:schemeClr val="dk1"/>
              </a:solidFill>
              <a:highlight>
                <a:srgbClr val="FFFFFF"/>
              </a:highlight>
            </a:endParaRPr>
          </a:p>
          <a:p>
            <a:pPr marL="0" lvl="0" indent="0" algn="just" rtl="0">
              <a:lnSpc>
                <a:spcPct val="100000"/>
              </a:lnSpc>
              <a:spcBef>
                <a:spcPts val="0"/>
              </a:spcBef>
              <a:spcAft>
                <a:spcPts val="0"/>
              </a:spcAft>
              <a:buNone/>
            </a:pPr>
            <a:endParaRPr>
              <a:solidFill>
                <a:schemeClr val="dk1"/>
              </a:solidFill>
              <a:highlight>
                <a:srgbClr val="FFFFFF"/>
              </a:highlight>
            </a:endParaRPr>
          </a:p>
          <a:p>
            <a:pPr marL="0" lvl="0" indent="0" algn="just" rtl="0">
              <a:lnSpc>
                <a:spcPct val="100000"/>
              </a:lnSpc>
              <a:spcBef>
                <a:spcPts val="0"/>
              </a:spcBef>
              <a:spcAft>
                <a:spcPts val="0"/>
              </a:spcAft>
              <a:buNone/>
            </a:pPr>
            <a:endParaRPr>
              <a:solidFill>
                <a:schemeClr val="dk1"/>
              </a:solidFill>
              <a:highlight>
                <a:srgbClr val="FFFFFF"/>
              </a:highlight>
            </a:endParaRPr>
          </a:p>
          <a:p>
            <a:pPr marL="0" lvl="0" indent="0" algn="just" rtl="0">
              <a:lnSpc>
                <a:spcPct val="100000"/>
              </a:lnSpc>
              <a:spcBef>
                <a:spcPts val="0"/>
              </a:spcBef>
              <a:spcAft>
                <a:spcPts val="0"/>
              </a:spcAft>
              <a:buNone/>
            </a:pPr>
            <a:endParaRPr>
              <a:solidFill>
                <a:schemeClr val="dk1"/>
              </a:solidFill>
              <a:highlight>
                <a:srgbClr val="FFFFFF"/>
              </a:highlight>
            </a:endParaRPr>
          </a:p>
          <a:p>
            <a:pPr marL="457200" lvl="0" indent="-304800" algn="just" rtl="0">
              <a:lnSpc>
                <a:spcPct val="100000"/>
              </a:lnSpc>
              <a:spcBef>
                <a:spcPts val="0"/>
              </a:spcBef>
              <a:spcAft>
                <a:spcPts val="0"/>
              </a:spcAft>
              <a:buClr>
                <a:schemeClr val="dk1"/>
              </a:buClr>
              <a:buSzPts val="1200"/>
              <a:buChar char="-"/>
            </a:pPr>
            <a:r>
              <a:rPr lang="en" sz="1200">
                <a:solidFill>
                  <a:schemeClr val="dk1"/>
                </a:solidFill>
                <a:highlight>
                  <a:srgbClr val="FFFFFF"/>
                </a:highlight>
              </a:rPr>
              <a:t>Pathway 1 (P1) is the ‘Technology Driven’ Approach</a:t>
            </a:r>
            <a:endParaRPr sz="1200">
              <a:solidFill>
                <a:schemeClr val="dk1"/>
              </a:solidFill>
              <a:highlight>
                <a:srgbClr val="FFFFFF"/>
              </a:highlight>
            </a:endParaRPr>
          </a:p>
          <a:p>
            <a:pPr marL="914400" lvl="1" indent="-304800" algn="just" rtl="0">
              <a:lnSpc>
                <a:spcPct val="100000"/>
              </a:lnSpc>
              <a:spcBef>
                <a:spcPts val="0"/>
              </a:spcBef>
              <a:spcAft>
                <a:spcPts val="0"/>
              </a:spcAft>
              <a:buClr>
                <a:schemeClr val="dk1"/>
              </a:buClr>
              <a:buSzPts val="1200"/>
              <a:buChar char="-"/>
            </a:pPr>
            <a:r>
              <a:rPr lang="en">
                <a:solidFill>
                  <a:schemeClr val="dk1"/>
                </a:solidFill>
                <a:highlight>
                  <a:srgbClr val="FFFFFF"/>
                </a:highlight>
              </a:rPr>
              <a:t>Current acquisition process, ‘conops’ are adaptively developed ‘tools will evolve’</a:t>
            </a:r>
            <a:endParaRPr>
              <a:solidFill>
                <a:schemeClr val="dk1"/>
              </a:solidFill>
              <a:highlight>
                <a:srgbClr val="FFFFFF"/>
              </a:highlight>
            </a:endParaRPr>
          </a:p>
          <a:p>
            <a:pPr marL="457200" lvl="0" indent="-304800" algn="just" rtl="0">
              <a:lnSpc>
                <a:spcPct val="100000"/>
              </a:lnSpc>
              <a:spcBef>
                <a:spcPts val="0"/>
              </a:spcBef>
              <a:spcAft>
                <a:spcPts val="0"/>
              </a:spcAft>
              <a:buClr>
                <a:schemeClr val="dk1"/>
              </a:buClr>
              <a:buSzPts val="1200"/>
              <a:buChar char="-"/>
            </a:pPr>
            <a:r>
              <a:rPr lang="en" sz="1200">
                <a:solidFill>
                  <a:schemeClr val="dk1"/>
                </a:solidFill>
                <a:highlight>
                  <a:srgbClr val="FFFFFF"/>
                </a:highlight>
              </a:rPr>
              <a:t>Pathway 2 (P2) is the ‘Work Domain Driven’ Pathway</a:t>
            </a:r>
            <a:endParaRPr sz="1200">
              <a:solidFill>
                <a:schemeClr val="dk1"/>
              </a:solidFill>
              <a:highlight>
                <a:srgbClr val="FFFFFF"/>
              </a:highlight>
            </a:endParaRPr>
          </a:p>
          <a:p>
            <a:pPr marL="914400" lvl="1" indent="-304800" algn="just" rtl="0">
              <a:lnSpc>
                <a:spcPct val="100000"/>
              </a:lnSpc>
              <a:spcBef>
                <a:spcPts val="0"/>
              </a:spcBef>
              <a:spcAft>
                <a:spcPts val="0"/>
              </a:spcAft>
              <a:buClr>
                <a:schemeClr val="dk1"/>
              </a:buClr>
              <a:buSzPts val="1200"/>
              <a:buChar char="-"/>
            </a:pPr>
            <a:r>
              <a:rPr lang="en">
                <a:solidFill>
                  <a:schemeClr val="dk1"/>
                </a:solidFill>
                <a:highlight>
                  <a:srgbClr val="FFFFFF"/>
                </a:highlight>
              </a:rPr>
              <a:t>Let the work domain demands inform what opportunities new technology could be built</a:t>
            </a:r>
            <a:endParaRPr sz="1200">
              <a:solidFill>
                <a:schemeClr val="dk1"/>
              </a:solidFill>
              <a:highlight>
                <a:srgbClr val="FFFFFF"/>
              </a:highlight>
            </a:endParaRPr>
          </a:p>
          <a:p>
            <a:pPr marL="0" lvl="0" indent="0" algn="l" rtl="0">
              <a:spcBef>
                <a:spcPts val="0"/>
              </a:spcBef>
              <a:spcAft>
                <a:spcPts val="1200"/>
              </a:spcAft>
              <a:buNone/>
            </a:pPr>
            <a:endParaRPr sz="1200"/>
          </a:p>
        </p:txBody>
      </p:sp>
      <p:sp>
        <p:nvSpPr>
          <p:cNvPr id="103" name="Google Shape;103;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6</a:t>
            </a:fld>
            <a:endParaRPr/>
          </a:p>
        </p:txBody>
      </p:sp>
      <p:sp>
        <p:nvSpPr>
          <p:cNvPr id="104" name="Google Shape;104;p18"/>
          <p:cNvSpPr txBox="1">
            <a:spLocks noGrp="1"/>
          </p:cNvSpPr>
          <p:nvPr>
            <p:ph type="body" idx="2"/>
          </p:nvPr>
        </p:nvSpPr>
        <p:spPr>
          <a:xfrm>
            <a:off x="4572000" y="1152475"/>
            <a:ext cx="4260600" cy="3708900"/>
          </a:xfrm>
          <a:prstGeom prst="rect">
            <a:avLst/>
          </a:prstGeom>
        </p:spPr>
        <p:txBody>
          <a:bodyPr spcFirstLastPara="1" wrap="square" lIns="91425" tIns="91425" rIns="91425" bIns="91425" anchor="t" anchorCtr="0">
            <a:noAutofit/>
          </a:bodyPr>
          <a:lstStyle/>
          <a:p>
            <a:pPr marL="0" marR="0" lvl="0" indent="0" algn="just" rtl="0">
              <a:lnSpc>
                <a:spcPct val="80000"/>
              </a:lnSpc>
              <a:spcBef>
                <a:spcPts val="0"/>
              </a:spcBef>
              <a:spcAft>
                <a:spcPts val="0"/>
              </a:spcAft>
              <a:buSzPts val="852"/>
              <a:buNone/>
            </a:pPr>
            <a:r>
              <a:rPr lang="en" sz="1230" b="1">
                <a:solidFill>
                  <a:schemeClr val="dk1"/>
                </a:solidFill>
                <a:highlight>
                  <a:schemeClr val="lt1"/>
                </a:highlight>
              </a:rPr>
              <a:t>Where in </a:t>
            </a:r>
            <a:r>
              <a:rPr lang="en" sz="1230" b="1">
                <a:solidFill>
                  <a:schemeClr val="dk1"/>
                </a:solidFill>
                <a:highlight>
                  <a:srgbClr val="FFFFFF"/>
                </a:highlight>
              </a:rPr>
              <a:t>the</a:t>
            </a:r>
            <a:r>
              <a:rPr lang="en" sz="1230" b="1">
                <a:solidFill>
                  <a:schemeClr val="dk1"/>
                </a:solidFill>
                <a:highlight>
                  <a:schemeClr val="lt1"/>
                </a:highlight>
              </a:rPr>
              <a:t> design process are you?</a:t>
            </a:r>
            <a:endParaRPr sz="1230" b="1">
              <a:solidFill>
                <a:schemeClr val="dk1"/>
              </a:solidFill>
              <a:highlight>
                <a:schemeClr val="lt1"/>
              </a:highlight>
            </a:endParaRPr>
          </a:p>
          <a:p>
            <a:pPr marL="457200" lvl="0" indent="-306705" algn="just" rtl="0">
              <a:lnSpc>
                <a:spcPct val="80000"/>
              </a:lnSpc>
              <a:spcBef>
                <a:spcPts val="0"/>
              </a:spcBef>
              <a:spcAft>
                <a:spcPts val="0"/>
              </a:spcAft>
              <a:buClr>
                <a:schemeClr val="dk1"/>
              </a:buClr>
              <a:buSzPts val="1230"/>
              <a:buChar char="-"/>
            </a:pPr>
            <a:r>
              <a:rPr lang="en" sz="1230" b="1">
                <a:solidFill>
                  <a:schemeClr val="dk1"/>
                </a:solidFill>
                <a:highlight>
                  <a:schemeClr val="lt1"/>
                </a:highlight>
              </a:rPr>
              <a:t>Normative Model/Methods</a:t>
            </a:r>
            <a:endParaRPr sz="1230" b="1">
              <a:solidFill>
                <a:schemeClr val="dk1"/>
              </a:solidFill>
              <a:highlight>
                <a:schemeClr val="lt1"/>
              </a:highlight>
            </a:endParaRPr>
          </a:p>
          <a:p>
            <a:pPr marL="914400" lvl="1" indent="-306705" algn="just" rtl="0">
              <a:lnSpc>
                <a:spcPct val="80000"/>
              </a:lnSpc>
              <a:spcBef>
                <a:spcPts val="0"/>
              </a:spcBef>
              <a:spcAft>
                <a:spcPts val="0"/>
              </a:spcAft>
              <a:buClr>
                <a:schemeClr val="dk1"/>
              </a:buClr>
              <a:buSzPts val="1230"/>
              <a:buChar char="-"/>
            </a:pPr>
            <a:r>
              <a:rPr lang="en" sz="1230">
                <a:solidFill>
                  <a:schemeClr val="dk1"/>
                </a:solidFill>
                <a:highlight>
                  <a:schemeClr val="lt1"/>
                </a:highlight>
              </a:rPr>
              <a:t>Emphasis on </a:t>
            </a:r>
            <a:r>
              <a:rPr lang="en" sz="1230" b="1">
                <a:solidFill>
                  <a:schemeClr val="dk1"/>
                </a:solidFill>
                <a:highlight>
                  <a:schemeClr val="lt1"/>
                </a:highlight>
              </a:rPr>
              <a:t>prescribing</a:t>
            </a:r>
            <a:r>
              <a:rPr lang="en" sz="1230">
                <a:solidFill>
                  <a:schemeClr val="dk1"/>
                </a:solidFill>
                <a:highlight>
                  <a:schemeClr val="lt1"/>
                </a:highlight>
              </a:rPr>
              <a:t> how a System </a:t>
            </a:r>
            <a:r>
              <a:rPr lang="en" sz="1230" b="1">
                <a:solidFill>
                  <a:schemeClr val="dk1"/>
                </a:solidFill>
                <a:highlight>
                  <a:schemeClr val="lt1"/>
                </a:highlight>
              </a:rPr>
              <a:t>should</a:t>
            </a:r>
            <a:r>
              <a:rPr lang="en" sz="1230">
                <a:solidFill>
                  <a:schemeClr val="dk1"/>
                </a:solidFill>
                <a:highlight>
                  <a:schemeClr val="lt1"/>
                </a:highlight>
              </a:rPr>
              <a:t> behave</a:t>
            </a:r>
            <a:endParaRPr sz="1230">
              <a:solidFill>
                <a:schemeClr val="dk1"/>
              </a:solidFill>
              <a:highlight>
                <a:schemeClr val="lt1"/>
              </a:highlight>
            </a:endParaRPr>
          </a:p>
          <a:p>
            <a:pPr marL="1371600" lvl="2" indent="-306705" algn="just" rtl="0">
              <a:lnSpc>
                <a:spcPct val="80000"/>
              </a:lnSpc>
              <a:spcBef>
                <a:spcPts val="0"/>
              </a:spcBef>
              <a:spcAft>
                <a:spcPts val="0"/>
              </a:spcAft>
              <a:buClr>
                <a:schemeClr val="dk1"/>
              </a:buClr>
              <a:buSzPts val="1230"/>
              <a:buChar char="-"/>
            </a:pPr>
            <a:r>
              <a:rPr lang="en" sz="1230">
                <a:solidFill>
                  <a:schemeClr val="dk1"/>
                </a:solidFill>
                <a:highlight>
                  <a:schemeClr val="lt1"/>
                </a:highlight>
              </a:rPr>
              <a:t>e.g. Hierarchical Task Analysis</a:t>
            </a:r>
            <a:endParaRPr sz="1230">
              <a:solidFill>
                <a:schemeClr val="dk1"/>
              </a:solidFill>
              <a:highlight>
                <a:schemeClr val="lt1"/>
              </a:highlight>
            </a:endParaRPr>
          </a:p>
          <a:p>
            <a:pPr marL="914400" lvl="1" indent="-306705" algn="just" rtl="0">
              <a:lnSpc>
                <a:spcPct val="80000"/>
              </a:lnSpc>
              <a:spcBef>
                <a:spcPts val="0"/>
              </a:spcBef>
              <a:spcAft>
                <a:spcPts val="0"/>
              </a:spcAft>
              <a:buClr>
                <a:schemeClr val="dk1"/>
              </a:buClr>
              <a:buSzPts val="1230"/>
              <a:buChar char="-"/>
            </a:pPr>
            <a:r>
              <a:rPr lang="en" sz="1230">
                <a:solidFill>
                  <a:schemeClr val="dk1"/>
                </a:solidFill>
                <a:highlight>
                  <a:schemeClr val="lt1"/>
                </a:highlight>
              </a:rPr>
              <a:t>Typically applied when the system design has reached a state that is incredibly difficult to change/influence/redesign</a:t>
            </a:r>
            <a:endParaRPr sz="1230">
              <a:solidFill>
                <a:schemeClr val="dk1"/>
              </a:solidFill>
              <a:highlight>
                <a:schemeClr val="lt1"/>
              </a:highlight>
            </a:endParaRPr>
          </a:p>
          <a:p>
            <a:pPr marL="1371600" lvl="2" indent="-306705" algn="just" rtl="0">
              <a:lnSpc>
                <a:spcPct val="80000"/>
              </a:lnSpc>
              <a:spcBef>
                <a:spcPts val="0"/>
              </a:spcBef>
              <a:spcAft>
                <a:spcPts val="0"/>
              </a:spcAft>
              <a:buClr>
                <a:schemeClr val="dk1"/>
              </a:buClr>
              <a:buSzPts val="1230"/>
              <a:buChar char="-"/>
            </a:pPr>
            <a:r>
              <a:rPr lang="en" sz="1230">
                <a:solidFill>
                  <a:schemeClr val="dk1"/>
                </a:solidFill>
                <a:highlight>
                  <a:schemeClr val="lt1"/>
                </a:highlight>
              </a:rPr>
              <a:t>Workarounds &amp; patches are developed from testing results to get the ‘system out the door’ </a:t>
            </a:r>
            <a:endParaRPr sz="1230">
              <a:solidFill>
                <a:schemeClr val="dk1"/>
              </a:solidFill>
              <a:highlight>
                <a:schemeClr val="lt1"/>
              </a:highlight>
            </a:endParaRPr>
          </a:p>
          <a:p>
            <a:pPr marL="457200" lvl="0" indent="-306705" algn="just" rtl="0">
              <a:lnSpc>
                <a:spcPct val="80000"/>
              </a:lnSpc>
              <a:spcBef>
                <a:spcPts val="0"/>
              </a:spcBef>
              <a:spcAft>
                <a:spcPts val="0"/>
              </a:spcAft>
              <a:buClr>
                <a:schemeClr val="dk1"/>
              </a:buClr>
              <a:buSzPts val="1230"/>
              <a:buChar char="-"/>
            </a:pPr>
            <a:r>
              <a:rPr lang="en" sz="1230" b="1">
                <a:solidFill>
                  <a:schemeClr val="dk1"/>
                </a:solidFill>
                <a:highlight>
                  <a:schemeClr val="lt1"/>
                </a:highlight>
              </a:rPr>
              <a:t>Formative Model/Methods</a:t>
            </a:r>
            <a:endParaRPr sz="1230" b="1">
              <a:solidFill>
                <a:schemeClr val="dk1"/>
              </a:solidFill>
              <a:highlight>
                <a:schemeClr val="lt1"/>
              </a:highlight>
            </a:endParaRPr>
          </a:p>
          <a:p>
            <a:pPr marL="914400" lvl="1" indent="-306705" algn="just" rtl="0">
              <a:lnSpc>
                <a:spcPct val="80000"/>
              </a:lnSpc>
              <a:spcBef>
                <a:spcPts val="0"/>
              </a:spcBef>
              <a:spcAft>
                <a:spcPts val="0"/>
              </a:spcAft>
              <a:buClr>
                <a:schemeClr val="dk1"/>
              </a:buClr>
              <a:buSzPts val="1230"/>
              <a:buChar char="-"/>
            </a:pPr>
            <a:r>
              <a:rPr lang="en" sz="1230">
                <a:solidFill>
                  <a:schemeClr val="dk1"/>
                </a:solidFill>
                <a:highlight>
                  <a:schemeClr val="lt1"/>
                </a:highlight>
              </a:rPr>
              <a:t>Emphasis on </a:t>
            </a:r>
            <a:r>
              <a:rPr lang="en" sz="1230" b="1">
                <a:solidFill>
                  <a:schemeClr val="dk1"/>
                </a:solidFill>
                <a:highlight>
                  <a:schemeClr val="lt1"/>
                </a:highlight>
              </a:rPr>
              <a:t>describing</a:t>
            </a:r>
            <a:r>
              <a:rPr lang="en" sz="1230">
                <a:solidFill>
                  <a:schemeClr val="dk1"/>
                </a:solidFill>
                <a:highlight>
                  <a:schemeClr val="lt1"/>
                </a:highlight>
              </a:rPr>
              <a:t> how a System </a:t>
            </a:r>
            <a:r>
              <a:rPr lang="en" sz="1230" b="1">
                <a:solidFill>
                  <a:schemeClr val="dk1"/>
                </a:solidFill>
                <a:highlight>
                  <a:schemeClr val="lt1"/>
                </a:highlight>
              </a:rPr>
              <a:t>could</a:t>
            </a:r>
            <a:r>
              <a:rPr lang="en" sz="1230">
                <a:solidFill>
                  <a:schemeClr val="dk1"/>
                </a:solidFill>
                <a:highlight>
                  <a:schemeClr val="lt1"/>
                </a:highlight>
              </a:rPr>
              <a:t> behave to cope with changing and unanticipated work demands</a:t>
            </a:r>
            <a:endParaRPr sz="1230">
              <a:solidFill>
                <a:schemeClr val="dk1"/>
              </a:solidFill>
              <a:highlight>
                <a:schemeClr val="lt1"/>
              </a:highlight>
            </a:endParaRPr>
          </a:p>
          <a:p>
            <a:pPr marL="1371600" lvl="2" indent="-306705" algn="just" rtl="0">
              <a:lnSpc>
                <a:spcPct val="80000"/>
              </a:lnSpc>
              <a:spcBef>
                <a:spcPts val="0"/>
              </a:spcBef>
              <a:spcAft>
                <a:spcPts val="0"/>
              </a:spcAft>
              <a:buClr>
                <a:schemeClr val="dk1"/>
              </a:buClr>
              <a:buSzPts val="1230"/>
              <a:buChar char="-"/>
            </a:pPr>
            <a:r>
              <a:rPr lang="en" sz="1230">
                <a:solidFill>
                  <a:schemeClr val="dk1"/>
                </a:solidFill>
                <a:highlight>
                  <a:schemeClr val="lt1"/>
                </a:highlight>
              </a:rPr>
              <a:t>e.g. Cognitive Work Analysis</a:t>
            </a:r>
            <a:endParaRPr sz="1230">
              <a:solidFill>
                <a:schemeClr val="dk1"/>
              </a:solidFill>
              <a:highlight>
                <a:schemeClr val="lt1"/>
              </a:highlight>
            </a:endParaRPr>
          </a:p>
          <a:p>
            <a:pPr marL="914400" lvl="1" indent="-306705" algn="just" rtl="0">
              <a:lnSpc>
                <a:spcPct val="80000"/>
              </a:lnSpc>
              <a:spcBef>
                <a:spcPts val="0"/>
              </a:spcBef>
              <a:spcAft>
                <a:spcPts val="0"/>
              </a:spcAft>
              <a:buClr>
                <a:schemeClr val="dk1"/>
              </a:buClr>
              <a:buSzPts val="1230"/>
              <a:buChar char="-"/>
            </a:pPr>
            <a:r>
              <a:rPr lang="en" sz="1230">
                <a:solidFill>
                  <a:schemeClr val="dk1"/>
                </a:solidFill>
                <a:highlight>
                  <a:schemeClr val="lt1"/>
                </a:highlight>
              </a:rPr>
              <a:t>Generally missing from the design process altogether (currently there is a lack of implementation examples)</a:t>
            </a:r>
            <a:endParaRPr sz="1230">
              <a:solidFill>
                <a:schemeClr val="dk1"/>
              </a:solidFill>
              <a:highlight>
                <a:schemeClr val="lt1"/>
              </a:highlight>
            </a:endParaRPr>
          </a:p>
        </p:txBody>
      </p:sp>
      <p:pic>
        <p:nvPicPr>
          <p:cNvPr id="105" name="Google Shape;105;p18"/>
          <p:cNvPicPr preferRelativeResize="0"/>
          <p:nvPr/>
        </p:nvPicPr>
        <p:blipFill>
          <a:blip r:embed="rId3">
            <a:alphaModFix/>
          </a:blip>
          <a:stretch>
            <a:fillRect/>
          </a:stretch>
        </p:blipFill>
        <p:spPr>
          <a:xfrm>
            <a:off x="885588" y="1515650"/>
            <a:ext cx="2852126" cy="1916124"/>
          </a:xfrm>
          <a:prstGeom prst="rect">
            <a:avLst/>
          </a:prstGeom>
          <a:noFill/>
          <a:ln>
            <a:noFill/>
          </a:ln>
        </p:spPr>
      </p:pic>
      <p:sp>
        <p:nvSpPr>
          <p:cNvPr id="106" name="Google Shape;106;p18"/>
          <p:cNvSpPr txBox="1"/>
          <p:nvPr/>
        </p:nvSpPr>
        <p:spPr>
          <a:xfrm>
            <a:off x="2801600" y="4749025"/>
            <a:ext cx="3161400" cy="338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000" b="1"/>
              <a:t>References: Miller et al, 2019</a:t>
            </a:r>
            <a:endParaRPr sz="1000" b="1"/>
          </a:p>
        </p:txBody>
      </p:sp>
      <p:sp>
        <p:nvSpPr>
          <p:cNvPr id="107" name="Google Shape;107;p18"/>
          <p:cNvSpPr/>
          <p:nvPr/>
        </p:nvSpPr>
        <p:spPr>
          <a:xfrm rot="-5401409">
            <a:off x="2309739" y="1793250"/>
            <a:ext cx="732000" cy="1298700"/>
          </a:xfrm>
          <a:prstGeom prst="rtTriangle">
            <a:avLst/>
          </a:prstGeom>
          <a:noFill/>
          <a:ln w="38100"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8"/>
          <p:cNvSpPr/>
          <p:nvPr/>
        </p:nvSpPr>
        <p:spPr>
          <a:xfrm rot="5398591">
            <a:off x="2231014" y="1642300"/>
            <a:ext cx="732000" cy="1298700"/>
          </a:xfrm>
          <a:prstGeom prst="rtTriangle">
            <a:avLst/>
          </a:prstGeom>
          <a:noFill/>
          <a:ln w="3810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Formative Method - Cognitive Work Analysis</a:t>
            </a:r>
            <a:endParaRPr/>
          </a:p>
        </p:txBody>
      </p:sp>
      <p:sp>
        <p:nvSpPr>
          <p:cNvPr id="114" name="Google Shape;114;p19"/>
          <p:cNvSpPr txBox="1">
            <a:spLocks noGrp="1"/>
          </p:cNvSpPr>
          <p:nvPr>
            <p:ph type="body" idx="1"/>
          </p:nvPr>
        </p:nvSpPr>
        <p:spPr>
          <a:xfrm>
            <a:off x="311700" y="1152475"/>
            <a:ext cx="8206800" cy="3416400"/>
          </a:xfrm>
          <a:prstGeom prst="rect">
            <a:avLst/>
          </a:prstGeom>
        </p:spPr>
        <p:txBody>
          <a:bodyPr spcFirstLastPara="1" wrap="square" lIns="91425" tIns="91425" rIns="91425" bIns="91425" anchor="t" anchorCtr="0">
            <a:normAutofit/>
          </a:bodyPr>
          <a:lstStyle/>
          <a:p>
            <a:pPr marL="457200" lvl="0" indent="-323850" algn="l" rtl="0">
              <a:spcBef>
                <a:spcPts val="0"/>
              </a:spcBef>
              <a:spcAft>
                <a:spcPts val="0"/>
              </a:spcAft>
              <a:buClr>
                <a:srgbClr val="000000"/>
              </a:buClr>
              <a:buSzPts val="1500"/>
              <a:buChar char="●"/>
            </a:pPr>
            <a:r>
              <a:rPr lang="en" sz="1500">
                <a:solidFill>
                  <a:srgbClr val="000000"/>
                </a:solidFill>
                <a:highlight>
                  <a:srgbClr val="FFFFFF"/>
                </a:highlight>
              </a:rPr>
              <a:t>A formative method that establishes a framework for work analysis based on the concept of </a:t>
            </a:r>
            <a:r>
              <a:rPr lang="en" sz="1500" b="1">
                <a:solidFill>
                  <a:srgbClr val="000000"/>
                </a:solidFill>
                <a:highlight>
                  <a:srgbClr val="FFFFFF"/>
                </a:highlight>
              </a:rPr>
              <a:t>behavior-shaping constraints</a:t>
            </a:r>
            <a:r>
              <a:rPr lang="en" sz="1500">
                <a:solidFill>
                  <a:srgbClr val="000000"/>
                </a:solidFill>
                <a:highlight>
                  <a:srgbClr val="FFFFFF"/>
                </a:highlight>
              </a:rPr>
              <a:t> and includes the following modelling tools:</a:t>
            </a:r>
            <a:endParaRPr sz="1500">
              <a:solidFill>
                <a:srgbClr val="000000"/>
              </a:solidFill>
              <a:highlight>
                <a:srgbClr val="FFFFFF"/>
              </a:highlight>
            </a:endParaRPr>
          </a:p>
          <a:p>
            <a:pPr marL="914400" lvl="1" indent="-298450" algn="l" rtl="0">
              <a:spcBef>
                <a:spcPts val="0"/>
              </a:spcBef>
              <a:spcAft>
                <a:spcPts val="0"/>
              </a:spcAft>
              <a:buClr>
                <a:srgbClr val="000000"/>
              </a:buClr>
              <a:buSzPts val="1100"/>
              <a:buChar char="○"/>
            </a:pPr>
            <a:r>
              <a:rPr lang="en" sz="1100" b="1">
                <a:solidFill>
                  <a:srgbClr val="000000"/>
                </a:solidFill>
              </a:rPr>
              <a:t>Work Domain Analysis</a:t>
            </a:r>
            <a:r>
              <a:rPr lang="en" sz="1100">
                <a:solidFill>
                  <a:srgbClr val="000000"/>
                </a:solidFill>
              </a:rPr>
              <a:t> identifies the high-level purposes, values and priorities, functions and physical resources of a system.</a:t>
            </a:r>
            <a:endParaRPr sz="1100">
              <a:solidFill>
                <a:srgbClr val="000000"/>
              </a:solidFill>
            </a:endParaRPr>
          </a:p>
          <a:p>
            <a:pPr marL="914400" lvl="1" indent="-298450" algn="l" rtl="0">
              <a:spcBef>
                <a:spcPts val="0"/>
              </a:spcBef>
              <a:spcAft>
                <a:spcPts val="0"/>
              </a:spcAft>
              <a:buClr>
                <a:srgbClr val="000000"/>
              </a:buClr>
              <a:buSzPts val="1100"/>
              <a:buChar char="○"/>
            </a:pPr>
            <a:r>
              <a:rPr lang="en" sz="1100" b="1">
                <a:solidFill>
                  <a:srgbClr val="000000"/>
                </a:solidFill>
              </a:rPr>
              <a:t>Control Task Analysis</a:t>
            </a:r>
            <a:r>
              <a:rPr lang="en" sz="1100">
                <a:solidFill>
                  <a:srgbClr val="000000"/>
                </a:solidFill>
              </a:rPr>
              <a:t> focuses on the problem-solving or decision-making activity that is required in the work domain.</a:t>
            </a:r>
            <a:endParaRPr sz="1100">
              <a:solidFill>
                <a:srgbClr val="000000"/>
              </a:solidFill>
            </a:endParaRPr>
          </a:p>
          <a:p>
            <a:pPr marL="914400" lvl="1" indent="-298450" algn="l" rtl="0">
              <a:spcBef>
                <a:spcPts val="0"/>
              </a:spcBef>
              <a:spcAft>
                <a:spcPts val="0"/>
              </a:spcAft>
              <a:buClr>
                <a:srgbClr val="000000"/>
              </a:buClr>
              <a:buSzPts val="1100"/>
              <a:buChar char="○"/>
            </a:pPr>
            <a:r>
              <a:rPr lang="en" sz="1100" b="1">
                <a:solidFill>
                  <a:srgbClr val="000000"/>
                </a:solidFill>
              </a:rPr>
              <a:t>Strategies Analysis</a:t>
            </a:r>
            <a:r>
              <a:rPr lang="en" sz="1100">
                <a:solidFill>
                  <a:srgbClr val="000000"/>
                </a:solidFill>
              </a:rPr>
              <a:t> identifies the different ways in which this activity or work can be accomplished.</a:t>
            </a:r>
            <a:endParaRPr sz="1100">
              <a:solidFill>
                <a:srgbClr val="000000"/>
              </a:solidFill>
            </a:endParaRPr>
          </a:p>
          <a:p>
            <a:pPr marL="914400" lvl="1" indent="-298450" algn="l" rtl="0">
              <a:spcBef>
                <a:spcPts val="0"/>
              </a:spcBef>
              <a:spcAft>
                <a:spcPts val="0"/>
              </a:spcAft>
              <a:buClr>
                <a:srgbClr val="000000"/>
              </a:buClr>
              <a:buSzPts val="1100"/>
              <a:buChar char="○"/>
            </a:pPr>
            <a:r>
              <a:rPr lang="en" sz="1100" b="1">
                <a:solidFill>
                  <a:srgbClr val="000000"/>
                </a:solidFill>
              </a:rPr>
              <a:t>Social Organisation and Cooperation Analysis</a:t>
            </a:r>
            <a:r>
              <a:rPr lang="en" sz="1100">
                <a:solidFill>
                  <a:srgbClr val="000000"/>
                </a:solidFill>
              </a:rPr>
              <a:t> focuses on how the work is coordinated and distributed.</a:t>
            </a:r>
            <a:endParaRPr sz="1100">
              <a:solidFill>
                <a:srgbClr val="000000"/>
              </a:solidFill>
            </a:endParaRPr>
          </a:p>
          <a:p>
            <a:pPr marL="914400" lvl="1" indent="-298450" algn="l" rtl="0">
              <a:spcBef>
                <a:spcPts val="0"/>
              </a:spcBef>
              <a:spcAft>
                <a:spcPts val="0"/>
              </a:spcAft>
              <a:buClr>
                <a:srgbClr val="000000"/>
              </a:buClr>
              <a:buSzPts val="1100"/>
              <a:buChar char="○"/>
            </a:pPr>
            <a:r>
              <a:rPr lang="en" sz="1100" b="1">
                <a:solidFill>
                  <a:srgbClr val="000000"/>
                </a:solidFill>
              </a:rPr>
              <a:t>Worker Competencies Analysis</a:t>
            </a:r>
            <a:r>
              <a:rPr lang="en" sz="1100">
                <a:solidFill>
                  <a:srgbClr val="000000"/>
                </a:solidFill>
              </a:rPr>
              <a:t> identifies the competencies required by workers to perform this work effectively</a:t>
            </a:r>
            <a:endParaRPr sz="1500">
              <a:solidFill>
                <a:srgbClr val="000000"/>
              </a:solidFill>
              <a:highlight>
                <a:srgbClr val="FFFFFF"/>
              </a:highlight>
            </a:endParaRPr>
          </a:p>
          <a:p>
            <a:pPr marL="457200" marR="0" lvl="0" indent="-323850" algn="l" rtl="0">
              <a:lnSpc>
                <a:spcPct val="115000"/>
              </a:lnSpc>
              <a:spcBef>
                <a:spcPts val="0"/>
              </a:spcBef>
              <a:spcAft>
                <a:spcPts val="0"/>
              </a:spcAft>
              <a:buClr>
                <a:srgbClr val="000000"/>
              </a:buClr>
              <a:buSzPts val="1500"/>
              <a:buChar char="●"/>
            </a:pPr>
            <a:r>
              <a:rPr lang="en" sz="1500">
                <a:solidFill>
                  <a:srgbClr val="000000"/>
                </a:solidFill>
                <a:highlight>
                  <a:srgbClr val="FFFFFF"/>
                </a:highlight>
              </a:rPr>
              <a:t>This is intended to overcome the task-artifact cycle (i.e. Pathway P1 where technology leads the design narrative) by discovering the intrinsic work constraints that influence the work domain</a:t>
            </a:r>
            <a:endParaRPr sz="1500">
              <a:solidFill>
                <a:srgbClr val="000000"/>
              </a:solidFill>
              <a:highlight>
                <a:srgbClr val="FFFFFF"/>
              </a:highlight>
            </a:endParaRPr>
          </a:p>
          <a:p>
            <a:pPr marL="457200" marR="0" lvl="0" indent="-323850" algn="l" rtl="0">
              <a:lnSpc>
                <a:spcPct val="115000"/>
              </a:lnSpc>
              <a:spcBef>
                <a:spcPts val="0"/>
              </a:spcBef>
              <a:spcAft>
                <a:spcPts val="0"/>
              </a:spcAft>
              <a:buClr>
                <a:srgbClr val="000000"/>
              </a:buClr>
              <a:buSzPts val="1500"/>
              <a:buChar char="●"/>
            </a:pPr>
            <a:r>
              <a:rPr lang="en" sz="1500">
                <a:solidFill>
                  <a:srgbClr val="000000"/>
                </a:solidFill>
                <a:highlight>
                  <a:srgbClr val="FFFFFF"/>
                </a:highlight>
              </a:rPr>
              <a:t>Also need to address the Envisioned World Problem more directly</a:t>
            </a:r>
            <a:endParaRPr sz="1500">
              <a:solidFill>
                <a:srgbClr val="000000"/>
              </a:solidFill>
              <a:highlight>
                <a:srgbClr val="FFFFFF"/>
              </a:highlight>
            </a:endParaRPr>
          </a:p>
          <a:p>
            <a:pPr marL="914400" marR="0" lvl="1" indent="-323850" algn="l" rtl="0">
              <a:lnSpc>
                <a:spcPct val="115000"/>
              </a:lnSpc>
              <a:spcBef>
                <a:spcPts val="0"/>
              </a:spcBef>
              <a:spcAft>
                <a:spcPts val="0"/>
              </a:spcAft>
              <a:buClr>
                <a:srgbClr val="000000"/>
              </a:buClr>
              <a:buSzPts val="1500"/>
              <a:buChar char="○"/>
            </a:pPr>
            <a:r>
              <a:rPr lang="en" sz="1500">
                <a:solidFill>
                  <a:srgbClr val="000000"/>
                </a:solidFill>
                <a:highlight>
                  <a:srgbClr val="FFFFFF"/>
                </a:highlight>
              </a:rPr>
              <a:t>Concepts of </a:t>
            </a:r>
            <a:r>
              <a:rPr lang="en" sz="1500" i="1">
                <a:solidFill>
                  <a:srgbClr val="000000"/>
                </a:solidFill>
                <a:highlight>
                  <a:srgbClr val="FFFFFF"/>
                </a:highlight>
              </a:rPr>
              <a:t>Plurality</a:t>
            </a:r>
            <a:r>
              <a:rPr lang="en" sz="1500">
                <a:solidFill>
                  <a:srgbClr val="000000"/>
                </a:solidFill>
                <a:highlight>
                  <a:srgbClr val="FFFFFF"/>
                </a:highlight>
              </a:rPr>
              <a:t>, </a:t>
            </a:r>
            <a:r>
              <a:rPr lang="en" sz="1500" i="1">
                <a:solidFill>
                  <a:srgbClr val="000000"/>
                </a:solidFill>
                <a:highlight>
                  <a:srgbClr val="FFFFFF"/>
                </a:highlight>
              </a:rPr>
              <a:t>Underspecification</a:t>
            </a:r>
            <a:r>
              <a:rPr lang="en" sz="1500">
                <a:solidFill>
                  <a:srgbClr val="000000"/>
                </a:solidFill>
                <a:highlight>
                  <a:srgbClr val="FFFFFF"/>
                </a:highlight>
              </a:rPr>
              <a:t>, </a:t>
            </a:r>
            <a:r>
              <a:rPr lang="en" sz="1500" i="1">
                <a:solidFill>
                  <a:srgbClr val="000000"/>
                </a:solidFill>
                <a:highlight>
                  <a:srgbClr val="FFFFFF"/>
                </a:highlight>
              </a:rPr>
              <a:t>Ungrounded</a:t>
            </a:r>
            <a:r>
              <a:rPr lang="en" sz="1500">
                <a:solidFill>
                  <a:srgbClr val="000000"/>
                </a:solidFill>
                <a:highlight>
                  <a:srgbClr val="FFFFFF"/>
                </a:highlight>
              </a:rPr>
              <a:t>, </a:t>
            </a:r>
            <a:r>
              <a:rPr lang="en" sz="1500" i="1">
                <a:solidFill>
                  <a:srgbClr val="000000"/>
                </a:solidFill>
                <a:highlight>
                  <a:srgbClr val="FFFFFF"/>
                </a:highlight>
              </a:rPr>
              <a:t>Overconfident</a:t>
            </a:r>
            <a:endParaRPr sz="1500" i="1">
              <a:solidFill>
                <a:srgbClr val="000000"/>
              </a:solidFill>
              <a:highlight>
                <a:srgbClr val="FFFFFF"/>
              </a:highlight>
            </a:endParaRPr>
          </a:p>
        </p:txBody>
      </p:sp>
      <p:sp>
        <p:nvSpPr>
          <p:cNvPr id="115" name="Google Shape;115;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7</a:t>
            </a:fld>
            <a:endParaRPr/>
          </a:p>
        </p:txBody>
      </p:sp>
      <p:sp>
        <p:nvSpPr>
          <p:cNvPr id="116" name="Google Shape;116;p19"/>
          <p:cNvSpPr txBox="1"/>
          <p:nvPr/>
        </p:nvSpPr>
        <p:spPr>
          <a:xfrm>
            <a:off x="2549250" y="4739400"/>
            <a:ext cx="4045500" cy="338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000" b="1"/>
              <a:t>References: Vicente 1999, </a:t>
            </a:r>
            <a:r>
              <a:rPr lang="en" sz="1000" b="1" u="sng">
                <a:solidFill>
                  <a:schemeClr val="hlink"/>
                </a:solidFill>
                <a:hlinkClick r:id="rId3"/>
              </a:rPr>
              <a:t>Online Resource</a:t>
            </a:r>
            <a:r>
              <a:rPr lang="en" sz="1000" b="1"/>
              <a:t>, Woods (2000)</a:t>
            </a:r>
            <a:endParaRPr sz="1000" b="1"/>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ct val="40909"/>
              <a:buNone/>
            </a:pPr>
            <a:r>
              <a:rPr lang="en" sz="2000" dirty="0"/>
              <a:t>Envisioning the Future of Human Spaceflight Extravehicular Activity</a:t>
            </a:r>
            <a:endParaRPr sz="2000" dirty="0"/>
          </a:p>
        </p:txBody>
      </p:sp>
      <p:sp>
        <p:nvSpPr>
          <p:cNvPr id="122" name="Google Shape;122;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8</a:t>
            </a:fld>
            <a:endParaRPr/>
          </a:p>
        </p:txBody>
      </p:sp>
      <p:sp>
        <p:nvSpPr>
          <p:cNvPr id="123" name="Google Shape;123;p20"/>
          <p:cNvSpPr txBox="1"/>
          <p:nvPr/>
        </p:nvSpPr>
        <p:spPr>
          <a:xfrm>
            <a:off x="311700" y="1075150"/>
            <a:ext cx="8520600" cy="985200"/>
          </a:xfrm>
          <a:prstGeom prst="rect">
            <a:avLst/>
          </a:prstGeom>
          <a:solidFill>
            <a:srgbClr val="EAD1DC"/>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b="1"/>
              <a:t>Case Study: </a:t>
            </a:r>
            <a:r>
              <a:rPr lang="en" sz="1300"/>
              <a:t>How will future spaceflight missions successfully perform planetary extravehicular activity (EVA)?</a:t>
            </a:r>
            <a:endParaRPr sz="1300"/>
          </a:p>
          <a:p>
            <a:pPr marL="0" lvl="0" indent="0" algn="l" rtl="0">
              <a:spcBef>
                <a:spcPts val="0"/>
              </a:spcBef>
              <a:spcAft>
                <a:spcPts val="0"/>
              </a:spcAft>
              <a:buNone/>
            </a:pPr>
            <a:endParaRPr sz="1300"/>
          </a:p>
          <a:p>
            <a:pPr marL="0" lvl="0" indent="0" algn="l" rtl="0">
              <a:spcBef>
                <a:spcPts val="0"/>
              </a:spcBef>
              <a:spcAft>
                <a:spcPts val="0"/>
              </a:spcAft>
              <a:buNone/>
            </a:pPr>
            <a:r>
              <a:rPr lang="en" sz="1300" b="1"/>
              <a:t>Hypothesis: </a:t>
            </a:r>
            <a:r>
              <a:rPr lang="en" sz="1300"/>
              <a:t>Can we create a decision support system for crew to operate locally that performs some of the existing work functions found within the existing EVA work domain?</a:t>
            </a:r>
            <a:endParaRPr sz="1300"/>
          </a:p>
        </p:txBody>
      </p:sp>
      <p:pic>
        <p:nvPicPr>
          <p:cNvPr id="124" name="Google Shape;124;p20"/>
          <p:cNvPicPr preferRelativeResize="0"/>
          <p:nvPr/>
        </p:nvPicPr>
        <p:blipFill>
          <a:blip r:embed="rId3">
            <a:alphaModFix/>
          </a:blip>
          <a:stretch>
            <a:fillRect/>
          </a:stretch>
        </p:blipFill>
        <p:spPr>
          <a:xfrm>
            <a:off x="2162713" y="2117775"/>
            <a:ext cx="4818575" cy="2592075"/>
          </a:xfrm>
          <a:prstGeom prst="rect">
            <a:avLst/>
          </a:prstGeom>
          <a:noFill/>
          <a:ln>
            <a:noFill/>
          </a:ln>
        </p:spPr>
      </p:pic>
      <p:sp>
        <p:nvSpPr>
          <p:cNvPr id="125" name="Google Shape;125;p20"/>
          <p:cNvSpPr txBox="1"/>
          <p:nvPr/>
        </p:nvSpPr>
        <p:spPr>
          <a:xfrm>
            <a:off x="2801600" y="4749025"/>
            <a:ext cx="3161400" cy="338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000" b="1"/>
              <a:t>References: Miller et al, 2015</a:t>
            </a:r>
            <a:endParaRPr sz="1000" b="1"/>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CWA Models that Yield Intrinsic Work Constraints</a:t>
            </a:r>
            <a:endParaRPr/>
          </a:p>
        </p:txBody>
      </p:sp>
      <p:sp>
        <p:nvSpPr>
          <p:cNvPr id="131" name="Google Shape;131;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9</a:t>
            </a:fld>
            <a:endParaRPr/>
          </a:p>
        </p:txBody>
      </p:sp>
      <p:sp>
        <p:nvSpPr>
          <p:cNvPr id="132" name="Google Shape;132;p21"/>
          <p:cNvSpPr txBox="1">
            <a:spLocks noGrp="1"/>
          </p:cNvSpPr>
          <p:nvPr>
            <p:ph type="body" idx="1"/>
          </p:nvPr>
        </p:nvSpPr>
        <p:spPr>
          <a:xfrm>
            <a:off x="311700" y="1199225"/>
            <a:ext cx="3947700" cy="3809400"/>
          </a:xfrm>
          <a:prstGeom prst="rect">
            <a:avLst/>
          </a:prstGeom>
        </p:spPr>
        <p:txBody>
          <a:bodyPr spcFirstLastPara="1" wrap="square" lIns="91425" tIns="91425" rIns="91425" bIns="91425" anchor="t" anchorCtr="0">
            <a:normAutofit lnSpcReduction="10000"/>
          </a:bodyPr>
          <a:lstStyle/>
          <a:p>
            <a:pPr marL="0" lvl="0" indent="0" algn="just" rtl="0">
              <a:lnSpc>
                <a:spcPct val="100000"/>
              </a:lnSpc>
              <a:spcBef>
                <a:spcPts val="0"/>
              </a:spcBef>
              <a:spcAft>
                <a:spcPts val="0"/>
              </a:spcAft>
              <a:buNone/>
            </a:pPr>
            <a:r>
              <a:rPr lang="en" sz="1400" b="1">
                <a:solidFill>
                  <a:schemeClr val="dk1"/>
                </a:solidFill>
                <a:highlight>
                  <a:srgbClr val="FFFFFF"/>
                </a:highlight>
              </a:rPr>
              <a:t>Phase 1:</a:t>
            </a:r>
            <a:r>
              <a:rPr lang="en" sz="1400">
                <a:solidFill>
                  <a:schemeClr val="dk1"/>
                </a:solidFill>
                <a:highlight>
                  <a:srgbClr val="FFFFFF"/>
                </a:highlight>
              </a:rPr>
              <a:t> Perform an Work Domain Analysis to model the work domain of interest</a:t>
            </a:r>
            <a:endParaRPr sz="1400">
              <a:solidFill>
                <a:schemeClr val="dk1"/>
              </a:solidFill>
              <a:highlight>
                <a:srgbClr val="FFFFFF"/>
              </a:highlight>
            </a:endParaRPr>
          </a:p>
          <a:p>
            <a:pPr marL="0" lvl="0" indent="0" algn="just" rtl="0">
              <a:lnSpc>
                <a:spcPct val="100000"/>
              </a:lnSpc>
              <a:spcBef>
                <a:spcPts val="0"/>
              </a:spcBef>
              <a:spcAft>
                <a:spcPts val="0"/>
              </a:spcAft>
              <a:buNone/>
            </a:pPr>
            <a:endParaRPr sz="1400">
              <a:solidFill>
                <a:schemeClr val="dk1"/>
              </a:solidFill>
              <a:highlight>
                <a:srgbClr val="FFFFFF"/>
              </a:highlight>
            </a:endParaRPr>
          </a:p>
          <a:p>
            <a:pPr marL="0" lvl="0" indent="0" algn="just" rtl="0">
              <a:lnSpc>
                <a:spcPct val="100000"/>
              </a:lnSpc>
              <a:spcBef>
                <a:spcPts val="0"/>
              </a:spcBef>
              <a:spcAft>
                <a:spcPts val="0"/>
              </a:spcAft>
              <a:buNone/>
            </a:pPr>
            <a:endParaRPr sz="1400">
              <a:solidFill>
                <a:schemeClr val="dk1"/>
              </a:solidFill>
              <a:highlight>
                <a:srgbClr val="FFFFFF"/>
              </a:highlight>
            </a:endParaRPr>
          </a:p>
          <a:p>
            <a:pPr marL="0" lvl="0" indent="0" algn="just" rtl="0">
              <a:lnSpc>
                <a:spcPct val="100000"/>
              </a:lnSpc>
              <a:spcBef>
                <a:spcPts val="0"/>
              </a:spcBef>
              <a:spcAft>
                <a:spcPts val="0"/>
              </a:spcAft>
              <a:buNone/>
            </a:pPr>
            <a:endParaRPr sz="1400">
              <a:solidFill>
                <a:schemeClr val="dk1"/>
              </a:solidFill>
              <a:highlight>
                <a:srgbClr val="FFFFFF"/>
              </a:highlight>
            </a:endParaRPr>
          </a:p>
          <a:p>
            <a:pPr marL="0" lvl="0" indent="0" algn="just" rtl="0">
              <a:lnSpc>
                <a:spcPct val="100000"/>
              </a:lnSpc>
              <a:spcBef>
                <a:spcPts val="0"/>
              </a:spcBef>
              <a:spcAft>
                <a:spcPts val="0"/>
              </a:spcAft>
              <a:buNone/>
            </a:pPr>
            <a:endParaRPr sz="1400">
              <a:solidFill>
                <a:schemeClr val="dk1"/>
              </a:solidFill>
              <a:highlight>
                <a:srgbClr val="FFFFFF"/>
              </a:highlight>
            </a:endParaRPr>
          </a:p>
          <a:p>
            <a:pPr marL="457200" lvl="0" indent="0" algn="just" rtl="0">
              <a:lnSpc>
                <a:spcPct val="100000"/>
              </a:lnSpc>
              <a:spcBef>
                <a:spcPts val="0"/>
              </a:spcBef>
              <a:spcAft>
                <a:spcPts val="0"/>
              </a:spcAft>
              <a:buNone/>
            </a:pPr>
            <a:r>
              <a:rPr lang="en" sz="1400" b="1">
                <a:solidFill>
                  <a:schemeClr val="dk1"/>
                </a:solidFill>
                <a:highlight>
                  <a:srgbClr val="FFFFFF"/>
                </a:highlight>
              </a:rPr>
              <a:t>Phase 2:</a:t>
            </a:r>
            <a:r>
              <a:rPr lang="en" sz="1400">
                <a:solidFill>
                  <a:schemeClr val="dk1"/>
                </a:solidFill>
                <a:highlight>
                  <a:srgbClr val="FFFFFF"/>
                </a:highlight>
              </a:rPr>
              <a:t> Perform a Control Task Analysis on a subset of work domain functions found in the previous phase to situate functions in modes of operations</a:t>
            </a:r>
            <a:endParaRPr sz="1400">
              <a:solidFill>
                <a:schemeClr val="dk1"/>
              </a:solidFill>
              <a:highlight>
                <a:srgbClr val="FFFFFF"/>
              </a:highlight>
            </a:endParaRPr>
          </a:p>
          <a:p>
            <a:pPr marL="457200" lvl="0" indent="0" algn="just" rtl="0">
              <a:lnSpc>
                <a:spcPct val="100000"/>
              </a:lnSpc>
              <a:spcBef>
                <a:spcPts val="0"/>
              </a:spcBef>
              <a:spcAft>
                <a:spcPts val="0"/>
              </a:spcAft>
              <a:buNone/>
            </a:pPr>
            <a:endParaRPr sz="1400">
              <a:solidFill>
                <a:schemeClr val="dk1"/>
              </a:solidFill>
              <a:highlight>
                <a:srgbClr val="FFFFFF"/>
              </a:highlight>
            </a:endParaRPr>
          </a:p>
          <a:p>
            <a:pPr marL="457200" lvl="0" indent="0" algn="just" rtl="0">
              <a:lnSpc>
                <a:spcPct val="100000"/>
              </a:lnSpc>
              <a:spcBef>
                <a:spcPts val="0"/>
              </a:spcBef>
              <a:spcAft>
                <a:spcPts val="0"/>
              </a:spcAft>
              <a:buNone/>
            </a:pPr>
            <a:endParaRPr sz="1400">
              <a:solidFill>
                <a:schemeClr val="dk1"/>
              </a:solidFill>
              <a:highlight>
                <a:srgbClr val="FFFFFF"/>
              </a:highlight>
            </a:endParaRPr>
          </a:p>
          <a:p>
            <a:pPr marL="457200" lvl="0" indent="0" algn="just" rtl="0">
              <a:lnSpc>
                <a:spcPct val="100000"/>
              </a:lnSpc>
              <a:spcBef>
                <a:spcPts val="0"/>
              </a:spcBef>
              <a:spcAft>
                <a:spcPts val="0"/>
              </a:spcAft>
              <a:buNone/>
            </a:pPr>
            <a:endParaRPr sz="1400">
              <a:solidFill>
                <a:schemeClr val="dk1"/>
              </a:solidFill>
              <a:highlight>
                <a:srgbClr val="FFFFFF"/>
              </a:highlight>
            </a:endParaRPr>
          </a:p>
          <a:p>
            <a:pPr marL="914400" lvl="0" indent="0" algn="just" rtl="0">
              <a:lnSpc>
                <a:spcPct val="100000"/>
              </a:lnSpc>
              <a:spcBef>
                <a:spcPts val="0"/>
              </a:spcBef>
              <a:spcAft>
                <a:spcPts val="0"/>
              </a:spcAft>
              <a:buNone/>
            </a:pPr>
            <a:r>
              <a:rPr lang="en" sz="1400" b="1">
                <a:solidFill>
                  <a:schemeClr val="dk1"/>
                </a:solidFill>
                <a:highlight>
                  <a:srgbClr val="FFFFFF"/>
                </a:highlight>
              </a:rPr>
              <a:t>Phase 3: </a:t>
            </a:r>
            <a:r>
              <a:rPr lang="en" sz="1400">
                <a:solidFill>
                  <a:schemeClr val="dk1"/>
                </a:solidFill>
                <a:highlight>
                  <a:srgbClr val="FFFFFF"/>
                </a:highlight>
              </a:rPr>
              <a:t>Derive Cognitive Work and Information Relationship Requirements from Control Task Analysis model insights</a:t>
            </a:r>
            <a:endParaRPr sz="1400"/>
          </a:p>
        </p:txBody>
      </p:sp>
      <p:pic>
        <p:nvPicPr>
          <p:cNvPr id="133" name="Google Shape;133;p21"/>
          <p:cNvPicPr preferRelativeResize="0"/>
          <p:nvPr/>
        </p:nvPicPr>
        <p:blipFill>
          <a:blip r:embed="rId3">
            <a:alphaModFix/>
          </a:blip>
          <a:stretch>
            <a:fillRect/>
          </a:stretch>
        </p:blipFill>
        <p:spPr>
          <a:xfrm>
            <a:off x="5017976" y="1017725"/>
            <a:ext cx="4003172" cy="1274325"/>
          </a:xfrm>
          <a:prstGeom prst="rect">
            <a:avLst/>
          </a:prstGeom>
          <a:noFill/>
          <a:ln>
            <a:noFill/>
          </a:ln>
        </p:spPr>
      </p:pic>
      <p:pic>
        <p:nvPicPr>
          <p:cNvPr id="134" name="Google Shape;134;p21"/>
          <p:cNvPicPr preferRelativeResize="0"/>
          <p:nvPr/>
        </p:nvPicPr>
        <p:blipFill>
          <a:blip r:embed="rId4">
            <a:alphaModFix/>
          </a:blip>
          <a:stretch>
            <a:fillRect/>
          </a:stretch>
        </p:blipFill>
        <p:spPr>
          <a:xfrm>
            <a:off x="4463525" y="2319050"/>
            <a:ext cx="2318273" cy="1304149"/>
          </a:xfrm>
          <a:prstGeom prst="rect">
            <a:avLst/>
          </a:prstGeom>
          <a:noFill/>
          <a:ln>
            <a:noFill/>
          </a:ln>
        </p:spPr>
      </p:pic>
      <p:pic>
        <p:nvPicPr>
          <p:cNvPr id="135" name="Google Shape;135;p21"/>
          <p:cNvPicPr preferRelativeResize="0"/>
          <p:nvPr/>
        </p:nvPicPr>
        <p:blipFill>
          <a:blip r:embed="rId5">
            <a:alphaModFix/>
          </a:blip>
          <a:stretch>
            <a:fillRect/>
          </a:stretch>
        </p:blipFill>
        <p:spPr>
          <a:xfrm>
            <a:off x="5730146" y="3213775"/>
            <a:ext cx="2990006" cy="1794851"/>
          </a:xfrm>
          <a:prstGeom prst="rect">
            <a:avLst/>
          </a:prstGeom>
          <a:noFill/>
          <a:ln>
            <a:noFill/>
          </a:ln>
        </p:spPr>
      </p:pic>
      <p:cxnSp>
        <p:nvCxnSpPr>
          <p:cNvPr id="136" name="Google Shape;136;p21"/>
          <p:cNvCxnSpPr>
            <a:stCxn id="133" idx="1"/>
          </p:cNvCxnSpPr>
          <p:nvPr/>
        </p:nvCxnSpPr>
        <p:spPr>
          <a:xfrm flipH="1">
            <a:off x="4615976" y="1654887"/>
            <a:ext cx="402000" cy="816000"/>
          </a:xfrm>
          <a:prstGeom prst="curvedConnector2">
            <a:avLst/>
          </a:prstGeom>
          <a:noFill/>
          <a:ln w="38100" cap="flat" cmpd="sng">
            <a:solidFill>
              <a:srgbClr val="FF00FF"/>
            </a:solidFill>
            <a:prstDash val="solid"/>
            <a:round/>
            <a:headEnd type="none" w="med" len="med"/>
            <a:tailEnd type="triangle" w="med" len="med"/>
          </a:ln>
        </p:spPr>
      </p:cxnSp>
      <p:cxnSp>
        <p:nvCxnSpPr>
          <p:cNvPr id="137" name="Google Shape;137;p21"/>
          <p:cNvCxnSpPr/>
          <p:nvPr/>
        </p:nvCxnSpPr>
        <p:spPr>
          <a:xfrm>
            <a:off x="4771000" y="2677550"/>
            <a:ext cx="1199100" cy="806100"/>
          </a:xfrm>
          <a:prstGeom prst="curvedConnector3">
            <a:avLst>
              <a:gd name="adj1" fmla="val 50000"/>
            </a:avLst>
          </a:prstGeom>
          <a:noFill/>
          <a:ln w="38100" cap="flat" cmpd="sng">
            <a:solidFill>
              <a:srgbClr val="FF00FF"/>
            </a:solidFill>
            <a:prstDash val="solid"/>
            <a:round/>
            <a:headEnd type="none" w="med" len="med"/>
            <a:tailEnd type="triangle" w="med" len="med"/>
          </a:ln>
        </p:spPr>
      </p:cxnSp>
      <p:sp>
        <p:nvSpPr>
          <p:cNvPr id="138" name="Google Shape;138;p21"/>
          <p:cNvSpPr txBox="1"/>
          <p:nvPr/>
        </p:nvSpPr>
        <p:spPr>
          <a:xfrm>
            <a:off x="7215975" y="1017725"/>
            <a:ext cx="17730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i="1"/>
              <a:t>Abstraction Hierarchy</a:t>
            </a:r>
            <a:endParaRPr sz="1000" i="1"/>
          </a:p>
        </p:txBody>
      </p:sp>
      <p:sp>
        <p:nvSpPr>
          <p:cNvPr id="139" name="Google Shape;139;p21"/>
          <p:cNvSpPr txBox="1"/>
          <p:nvPr/>
        </p:nvSpPr>
        <p:spPr>
          <a:xfrm>
            <a:off x="6781800" y="2325450"/>
            <a:ext cx="15408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i="1"/>
              <a:t>Contextual Activity Template</a:t>
            </a:r>
            <a:endParaRPr sz="1000" i="1"/>
          </a:p>
        </p:txBody>
      </p:sp>
      <p:sp>
        <p:nvSpPr>
          <p:cNvPr id="140" name="Google Shape;140;p21"/>
          <p:cNvSpPr txBox="1"/>
          <p:nvPr/>
        </p:nvSpPr>
        <p:spPr>
          <a:xfrm>
            <a:off x="4463525" y="3737900"/>
            <a:ext cx="1377600" cy="1108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000" i="1"/>
              <a:t>Decision Ladders linked to Cognitive Work and Information Relationship Requirements</a:t>
            </a:r>
            <a:endParaRPr sz="1000" i="1"/>
          </a:p>
        </p:txBody>
      </p:sp>
      <p:sp>
        <p:nvSpPr>
          <p:cNvPr id="141" name="Google Shape;141;p21"/>
          <p:cNvSpPr txBox="1"/>
          <p:nvPr/>
        </p:nvSpPr>
        <p:spPr>
          <a:xfrm>
            <a:off x="2801600" y="4749025"/>
            <a:ext cx="3161400" cy="338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000" b="1"/>
              <a:t>References: Miller et al, 2017</a:t>
            </a:r>
            <a:endParaRPr sz="1000" b="1"/>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020"/>
              <a:t>Reflecting Work Domain Expectations in the Design and Testing Efforts</a:t>
            </a:r>
            <a:endParaRPr sz="2020"/>
          </a:p>
        </p:txBody>
      </p:sp>
      <p:sp>
        <p:nvSpPr>
          <p:cNvPr id="147" name="Google Shape;147;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10</a:t>
            </a:fld>
            <a:endParaRPr/>
          </a:p>
        </p:txBody>
      </p:sp>
      <p:pic>
        <p:nvPicPr>
          <p:cNvPr id="148" name="Google Shape;148;p22"/>
          <p:cNvPicPr preferRelativeResize="0"/>
          <p:nvPr/>
        </p:nvPicPr>
        <p:blipFill>
          <a:blip r:embed="rId3">
            <a:alphaModFix/>
          </a:blip>
          <a:stretch>
            <a:fillRect/>
          </a:stretch>
        </p:blipFill>
        <p:spPr>
          <a:xfrm>
            <a:off x="148249" y="1017725"/>
            <a:ext cx="2499270" cy="1573849"/>
          </a:xfrm>
          <a:prstGeom prst="rect">
            <a:avLst/>
          </a:prstGeom>
          <a:noFill/>
          <a:ln>
            <a:noFill/>
          </a:ln>
        </p:spPr>
      </p:pic>
      <p:pic>
        <p:nvPicPr>
          <p:cNvPr id="149" name="Google Shape;149;p22"/>
          <p:cNvPicPr preferRelativeResize="0"/>
          <p:nvPr/>
        </p:nvPicPr>
        <p:blipFill>
          <a:blip r:embed="rId4">
            <a:alphaModFix/>
          </a:blip>
          <a:stretch>
            <a:fillRect/>
          </a:stretch>
        </p:blipFill>
        <p:spPr>
          <a:xfrm>
            <a:off x="3246913" y="1096125"/>
            <a:ext cx="2401374" cy="2103576"/>
          </a:xfrm>
          <a:prstGeom prst="rect">
            <a:avLst/>
          </a:prstGeom>
          <a:noFill/>
          <a:ln>
            <a:noFill/>
          </a:ln>
        </p:spPr>
      </p:pic>
      <p:pic>
        <p:nvPicPr>
          <p:cNvPr id="150" name="Google Shape;150;p22"/>
          <p:cNvPicPr preferRelativeResize="0"/>
          <p:nvPr/>
        </p:nvPicPr>
        <p:blipFill>
          <a:blip r:embed="rId5">
            <a:alphaModFix/>
          </a:blip>
          <a:stretch>
            <a:fillRect/>
          </a:stretch>
        </p:blipFill>
        <p:spPr>
          <a:xfrm>
            <a:off x="4236988" y="3355000"/>
            <a:ext cx="4221774" cy="1339875"/>
          </a:xfrm>
          <a:prstGeom prst="rect">
            <a:avLst/>
          </a:prstGeom>
          <a:noFill/>
          <a:ln>
            <a:noFill/>
          </a:ln>
        </p:spPr>
      </p:pic>
      <p:pic>
        <p:nvPicPr>
          <p:cNvPr id="151" name="Google Shape;151;p22"/>
          <p:cNvPicPr preferRelativeResize="0"/>
          <p:nvPr/>
        </p:nvPicPr>
        <p:blipFill>
          <a:blip r:embed="rId6">
            <a:alphaModFix/>
          </a:blip>
          <a:stretch>
            <a:fillRect/>
          </a:stretch>
        </p:blipFill>
        <p:spPr>
          <a:xfrm>
            <a:off x="423325" y="2967475"/>
            <a:ext cx="2823599" cy="1847225"/>
          </a:xfrm>
          <a:prstGeom prst="rect">
            <a:avLst/>
          </a:prstGeom>
          <a:noFill/>
          <a:ln>
            <a:noFill/>
          </a:ln>
        </p:spPr>
      </p:pic>
      <p:cxnSp>
        <p:nvCxnSpPr>
          <p:cNvPr id="152" name="Google Shape;152;p22"/>
          <p:cNvCxnSpPr>
            <a:stCxn id="148" idx="3"/>
            <a:endCxn id="149" idx="1"/>
          </p:cNvCxnSpPr>
          <p:nvPr/>
        </p:nvCxnSpPr>
        <p:spPr>
          <a:xfrm>
            <a:off x="2647519" y="1804650"/>
            <a:ext cx="599400" cy="343200"/>
          </a:xfrm>
          <a:prstGeom prst="curvedConnector3">
            <a:avLst>
              <a:gd name="adj1" fmla="val 49999"/>
            </a:avLst>
          </a:prstGeom>
          <a:noFill/>
          <a:ln w="38100" cap="flat" cmpd="sng">
            <a:solidFill>
              <a:srgbClr val="FF00FF"/>
            </a:solidFill>
            <a:prstDash val="solid"/>
            <a:round/>
            <a:headEnd type="none" w="med" len="med"/>
            <a:tailEnd type="triangle" w="med" len="med"/>
          </a:ln>
        </p:spPr>
      </p:cxnSp>
      <p:cxnSp>
        <p:nvCxnSpPr>
          <p:cNvPr id="153" name="Google Shape;153;p22"/>
          <p:cNvCxnSpPr>
            <a:stCxn id="148" idx="2"/>
            <a:endCxn id="151" idx="0"/>
          </p:cNvCxnSpPr>
          <p:nvPr/>
        </p:nvCxnSpPr>
        <p:spPr>
          <a:xfrm rot="-5400000" flipH="1">
            <a:off x="1428484" y="2560974"/>
            <a:ext cx="375900" cy="437100"/>
          </a:xfrm>
          <a:prstGeom prst="curvedConnector3">
            <a:avLst>
              <a:gd name="adj1" fmla="val 50000"/>
            </a:avLst>
          </a:prstGeom>
          <a:noFill/>
          <a:ln w="38100" cap="flat" cmpd="sng">
            <a:solidFill>
              <a:srgbClr val="FF00FF"/>
            </a:solidFill>
            <a:prstDash val="solid"/>
            <a:round/>
            <a:headEnd type="none" w="med" len="med"/>
            <a:tailEnd type="triangle" w="med" len="med"/>
          </a:ln>
        </p:spPr>
      </p:cxnSp>
      <p:cxnSp>
        <p:nvCxnSpPr>
          <p:cNvPr id="154" name="Google Shape;154;p22"/>
          <p:cNvCxnSpPr>
            <a:stCxn id="151" idx="3"/>
            <a:endCxn id="150" idx="1"/>
          </p:cNvCxnSpPr>
          <p:nvPr/>
        </p:nvCxnSpPr>
        <p:spPr>
          <a:xfrm>
            <a:off x="3246925" y="3891088"/>
            <a:ext cx="990000" cy="133800"/>
          </a:xfrm>
          <a:prstGeom prst="curvedConnector3">
            <a:avLst>
              <a:gd name="adj1" fmla="val 50003"/>
            </a:avLst>
          </a:prstGeom>
          <a:noFill/>
          <a:ln w="38100" cap="flat" cmpd="sng">
            <a:solidFill>
              <a:srgbClr val="FF00FF"/>
            </a:solidFill>
            <a:prstDash val="solid"/>
            <a:round/>
            <a:headEnd type="none" w="med" len="med"/>
            <a:tailEnd type="triangle" w="med" len="med"/>
          </a:ln>
        </p:spPr>
      </p:cxnSp>
      <p:cxnSp>
        <p:nvCxnSpPr>
          <p:cNvPr id="155" name="Google Shape;155;p22"/>
          <p:cNvCxnSpPr>
            <a:stCxn id="149" idx="3"/>
            <a:endCxn id="150" idx="0"/>
          </p:cNvCxnSpPr>
          <p:nvPr/>
        </p:nvCxnSpPr>
        <p:spPr>
          <a:xfrm>
            <a:off x="5648287" y="2147913"/>
            <a:ext cx="699600" cy="1207200"/>
          </a:xfrm>
          <a:prstGeom prst="curvedConnector2">
            <a:avLst/>
          </a:prstGeom>
          <a:noFill/>
          <a:ln w="38100" cap="flat" cmpd="sng">
            <a:solidFill>
              <a:srgbClr val="FF00FF"/>
            </a:solidFill>
            <a:prstDash val="solid"/>
            <a:round/>
            <a:headEnd type="none" w="med" len="med"/>
            <a:tailEnd type="triangle" w="med" len="med"/>
          </a:ln>
        </p:spPr>
      </p:cxnSp>
      <p:sp>
        <p:nvSpPr>
          <p:cNvPr id="156" name="Google Shape;156;p22"/>
          <p:cNvSpPr txBox="1"/>
          <p:nvPr/>
        </p:nvSpPr>
        <p:spPr>
          <a:xfrm>
            <a:off x="6119800" y="1193613"/>
            <a:ext cx="2945100" cy="19086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SzPts val="1400"/>
              <a:buChar char="●"/>
            </a:pPr>
            <a:r>
              <a:rPr lang="en">
                <a:solidFill>
                  <a:schemeClr val="dk1"/>
                </a:solidFill>
              </a:rPr>
              <a:t>Same requirements inform </a:t>
            </a:r>
            <a:r>
              <a:rPr lang="en"/>
              <a:t>multiple realities of what the future work design could be</a:t>
            </a:r>
            <a:endParaRPr/>
          </a:p>
          <a:p>
            <a:pPr marL="457200" lvl="0" indent="-317500" algn="l" rtl="0">
              <a:spcBef>
                <a:spcPts val="0"/>
              </a:spcBef>
              <a:spcAft>
                <a:spcPts val="0"/>
              </a:spcAft>
              <a:buSzPts val="1400"/>
              <a:buChar char="●"/>
            </a:pPr>
            <a:r>
              <a:rPr lang="en"/>
              <a:t>Situate users in operationally relevant scenarios</a:t>
            </a:r>
            <a:endParaRPr/>
          </a:p>
          <a:p>
            <a:pPr marL="457200" lvl="0" indent="-317500" algn="l" rtl="0">
              <a:spcBef>
                <a:spcPts val="0"/>
              </a:spcBef>
              <a:spcAft>
                <a:spcPts val="0"/>
              </a:spcAft>
              <a:buSzPts val="1400"/>
              <a:buChar char="●"/>
            </a:pPr>
            <a:r>
              <a:rPr lang="en"/>
              <a:t>Establish measures and metrics that operationally relevant to test against</a:t>
            </a:r>
            <a:endParaRPr/>
          </a:p>
        </p:txBody>
      </p:sp>
      <p:sp>
        <p:nvSpPr>
          <p:cNvPr id="157" name="Google Shape;157;p22"/>
          <p:cNvSpPr txBox="1"/>
          <p:nvPr/>
        </p:nvSpPr>
        <p:spPr>
          <a:xfrm>
            <a:off x="2801600" y="4749025"/>
            <a:ext cx="3161400" cy="338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000" b="1"/>
              <a:t>References: Miller et al, 2020</a:t>
            </a:r>
            <a:endParaRPr sz="1000" b="1"/>
          </a:p>
        </p:txBody>
      </p:sp>
      <p:sp>
        <p:nvSpPr>
          <p:cNvPr id="158" name="Google Shape;158;p22"/>
          <p:cNvSpPr txBox="1"/>
          <p:nvPr/>
        </p:nvSpPr>
        <p:spPr>
          <a:xfrm>
            <a:off x="244875" y="2770775"/>
            <a:ext cx="909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i="1" u="sng" dirty="0"/>
              <a:t>Baseline</a:t>
            </a:r>
            <a:endParaRPr i="1" u="sng" dirty="0"/>
          </a:p>
        </p:txBody>
      </p:sp>
      <p:sp>
        <p:nvSpPr>
          <p:cNvPr id="159" name="Google Shape;159;p22"/>
          <p:cNvSpPr txBox="1"/>
          <p:nvPr/>
        </p:nvSpPr>
        <p:spPr>
          <a:xfrm>
            <a:off x="4669950" y="828200"/>
            <a:ext cx="1117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i="1" u="sng"/>
              <a:t>Advanced</a:t>
            </a:r>
            <a:endParaRPr i="1" u="sng"/>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Linking the Test Outcomes to Requirements</a:t>
            </a:r>
            <a:endParaRPr/>
          </a:p>
        </p:txBody>
      </p:sp>
      <p:sp>
        <p:nvSpPr>
          <p:cNvPr id="165" name="Google Shape;165;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11</a:t>
            </a:fld>
            <a:endParaRPr/>
          </a:p>
        </p:txBody>
      </p:sp>
      <p:pic>
        <p:nvPicPr>
          <p:cNvPr id="166" name="Google Shape;166;p23"/>
          <p:cNvPicPr preferRelativeResize="0"/>
          <p:nvPr/>
        </p:nvPicPr>
        <p:blipFill>
          <a:blip r:embed="rId3">
            <a:alphaModFix/>
          </a:blip>
          <a:stretch>
            <a:fillRect/>
          </a:stretch>
        </p:blipFill>
        <p:spPr>
          <a:xfrm>
            <a:off x="152400" y="1066650"/>
            <a:ext cx="2689675" cy="3924450"/>
          </a:xfrm>
          <a:prstGeom prst="rect">
            <a:avLst/>
          </a:prstGeom>
          <a:noFill/>
          <a:ln>
            <a:noFill/>
          </a:ln>
        </p:spPr>
      </p:pic>
      <p:pic>
        <p:nvPicPr>
          <p:cNvPr id="167" name="Google Shape;167;p23"/>
          <p:cNvPicPr preferRelativeResize="0"/>
          <p:nvPr/>
        </p:nvPicPr>
        <p:blipFill rotWithShape="1">
          <a:blip r:embed="rId4">
            <a:alphaModFix/>
          </a:blip>
          <a:srcRect b="23488"/>
          <a:stretch/>
        </p:blipFill>
        <p:spPr>
          <a:xfrm>
            <a:off x="4817257" y="1519375"/>
            <a:ext cx="1442342" cy="1490450"/>
          </a:xfrm>
          <a:prstGeom prst="rect">
            <a:avLst/>
          </a:prstGeom>
          <a:noFill/>
          <a:ln>
            <a:noFill/>
          </a:ln>
        </p:spPr>
      </p:pic>
      <p:pic>
        <p:nvPicPr>
          <p:cNvPr id="168" name="Google Shape;168;p23"/>
          <p:cNvPicPr preferRelativeResize="0"/>
          <p:nvPr/>
        </p:nvPicPr>
        <p:blipFill rotWithShape="1">
          <a:blip r:embed="rId5">
            <a:alphaModFix/>
          </a:blip>
          <a:srcRect b="25876"/>
          <a:stretch/>
        </p:blipFill>
        <p:spPr>
          <a:xfrm>
            <a:off x="3501200" y="1519375"/>
            <a:ext cx="1336077" cy="1443925"/>
          </a:xfrm>
          <a:prstGeom prst="rect">
            <a:avLst/>
          </a:prstGeom>
          <a:noFill/>
          <a:ln>
            <a:noFill/>
          </a:ln>
        </p:spPr>
      </p:pic>
      <p:pic>
        <p:nvPicPr>
          <p:cNvPr id="169" name="Google Shape;169;p23"/>
          <p:cNvPicPr preferRelativeResize="0"/>
          <p:nvPr/>
        </p:nvPicPr>
        <p:blipFill>
          <a:blip r:embed="rId6">
            <a:alphaModFix/>
          </a:blip>
          <a:stretch>
            <a:fillRect/>
          </a:stretch>
        </p:blipFill>
        <p:spPr>
          <a:xfrm>
            <a:off x="6710950" y="2014087"/>
            <a:ext cx="2180900" cy="2583724"/>
          </a:xfrm>
          <a:prstGeom prst="rect">
            <a:avLst/>
          </a:prstGeom>
          <a:noFill/>
          <a:ln>
            <a:noFill/>
          </a:ln>
        </p:spPr>
      </p:pic>
      <p:pic>
        <p:nvPicPr>
          <p:cNvPr id="170" name="Google Shape;170;p23"/>
          <p:cNvPicPr preferRelativeResize="0"/>
          <p:nvPr/>
        </p:nvPicPr>
        <p:blipFill>
          <a:blip r:embed="rId7">
            <a:alphaModFix/>
          </a:blip>
          <a:stretch>
            <a:fillRect/>
          </a:stretch>
        </p:blipFill>
        <p:spPr>
          <a:xfrm>
            <a:off x="3121800" y="3096676"/>
            <a:ext cx="3589075" cy="1742025"/>
          </a:xfrm>
          <a:prstGeom prst="rect">
            <a:avLst/>
          </a:prstGeom>
          <a:noFill/>
          <a:ln>
            <a:noFill/>
          </a:ln>
        </p:spPr>
      </p:pic>
      <p:sp>
        <p:nvSpPr>
          <p:cNvPr id="171" name="Google Shape;171;p23"/>
          <p:cNvSpPr/>
          <p:nvPr/>
        </p:nvSpPr>
        <p:spPr>
          <a:xfrm>
            <a:off x="626925" y="1737000"/>
            <a:ext cx="370800" cy="187800"/>
          </a:xfrm>
          <a:prstGeom prst="rect">
            <a:avLst/>
          </a:prstGeom>
          <a:noFill/>
          <a:ln w="2857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23"/>
          <p:cNvSpPr/>
          <p:nvPr/>
        </p:nvSpPr>
        <p:spPr>
          <a:xfrm>
            <a:off x="626925" y="3123825"/>
            <a:ext cx="370800" cy="125100"/>
          </a:xfrm>
          <a:prstGeom prst="rect">
            <a:avLst/>
          </a:prstGeom>
          <a:noFill/>
          <a:ln w="2857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3"/>
          <p:cNvSpPr/>
          <p:nvPr/>
        </p:nvSpPr>
        <p:spPr>
          <a:xfrm>
            <a:off x="3121800" y="3545600"/>
            <a:ext cx="178500" cy="1189500"/>
          </a:xfrm>
          <a:prstGeom prst="rect">
            <a:avLst/>
          </a:prstGeom>
          <a:noFill/>
          <a:ln w="2857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3"/>
          <p:cNvSpPr txBox="1"/>
          <p:nvPr/>
        </p:nvSpPr>
        <p:spPr>
          <a:xfrm>
            <a:off x="3186338" y="963200"/>
            <a:ext cx="34353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t>Measure variables that are operationally relevant to the requirements of interest</a:t>
            </a:r>
            <a:endParaRPr/>
          </a:p>
        </p:txBody>
      </p:sp>
      <p:sp>
        <p:nvSpPr>
          <p:cNvPr id="175" name="Google Shape;175;p23"/>
          <p:cNvSpPr txBox="1"/>
          <p:nvPr/>
        </p:nvSpPr>
        <p:spPr>
          <a:xfrm>
            <a:off x="6710950" y="1215500"/>
            <a:ext cx="23613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t>Objectively compare multiple solutions to learn what each solution offers</a:t>
            </a:r>
            <a:endParaRPr/>
          </a:p>
        </p:txBody>
      </p:sp>
      <p:cxnSp>
        <p:nvCxnSpPr>
          <p:cNvPr id="176" name="Google Shape;176;p23"/>
          <p:cNvCxnSpPr>
            <a:stCxn id="171" idx="3"/>
            <a:endCxn id="173" idx="1"/>
          </p:cNvCxnSpPr>
          <p:nvPr/>
        </p:nvCxnSpPr>
        <p:spPr>
          <a:xfrm>
            <a:off x="997725" y="1830900"/>
            <a:ext cx="2124000" cy="2309400"/>
          </a:xfrm>
          <a:prstGeom prst="curvedConnector3">
            <a:avLst>
              <a:gd name="adj1" fmla="val 50002"/>
            </a:avLst>
          </a:prstGeom>
          <a:noFill/>
          <a:ln w="38100" cap="flat" cmpd="sng">
            <a:solidFill>
              <a:srgbClr val="FF00FF"/>
            </a:solidFill>
            <a:prstDash val="solid"/>
            <a:round/>
            <a:headEnd type="none" w="med" len="med"/>
            <a:tailEnd type="triangle" w="med" len="med"/>
          </a:ln>
        </p:spPr>
      </p:cxnSp>
      <p:cxnSp>
        <p:nvCxnSpPr>
          <p:cNvPr id="177" name="Google Shape;177;p23"/>
          <p:cNvCxnSpPr>
            <a:stCxn id="172" idx="3"/>
            <a:endCxn id="173" idx="1"/>
          </p:cNvCxnSpPr>
          <p:nvPr/>
        </p:nvCxnSpPr>
        <p:spPr>
          <a:xfrm>
            <a:off x="997725" y="3186375"/>
            <a:ext cx="2124000" cy="954000"/>
          </a:xfrm>
          <a:prstGeom prst="curvedConnector3">
            <a:avLst>
              <a:gd name="adj1" fmla="val 50002"/>
            </a:avLst>
          </a:prstGeom>
          <a:noFill/>
          <a:ln w="38100" cap="flat" cmpd="sng">
            <a:solidFill>
              <a:srgbClr val="FF00FF"/>
            </a:solidFill>
            <a:prstDash val="solid"/>
            <a:round/>
            <a:headEnd type="none" w="med" len="med"/>
            <a:tailEnd type="triangle" w="med" len="med"/>
          </a:ln>
        </p:spPr>
      </p:cxnSp>
      <p:cxnSp>
        <p:nvCxnSpPr>
          <p:cNvPr id="178" name="Google Shape;178;p23"/>
          <p:cNvCxnSpPr>
            <a:stCxn id="171" idx="3"/>
            <a:endCxn id="168" idx="1"/>
          </p:cNvCxnSpPr>
          <p:nvPr/>
        </p:nvCxnSpPr>
        <p:spPr>
          <a:xfrm>
            <a:off x="997725" y="1830900"/>
            <a:ext cx="2503500" cy="410400"/>
          </a:xfrm>
          <a:prstGeom prst="curvedConnector3">
            <a:avLst>
              <a:gd name="adj1" fmla="val 50000"/>
            </a:avLst>
          </a:prstGeom>
          <a:noFill/>
          <a:ln w="38100" cap="flat" cmpd="sng">
            <a:solidFill>
              <a:srgbClr val="FF00FF"/>
            </a:solidFill>
            <a:prstDash val="solid"/>
            <a:round/>
            <a:headEnd type="none" w="med" len="med"/>
            <a:tailEnd type="triangle" w="med" len="med"/>
          </a:ln>
        </p:spPr>
      </p:cxnSp>
      <p:cxnSp>
        <p:nvCxnSpPr>
          <p:cNvPr id="179" name="Google Shape;179;p23"/>
          <p:cNvCxnSpPr>
            <a:stCxn id="172" idx="3"/>
            <a:endCxn id="168" idx="1"/>
          </p:cNvCxnSpPr>
          <p:nvPr/>
        </p:nvCxnSpPr>
        <p:spPr>
          <a:xfrm rot="10800000" flipH="1">
            <a:off x="997725" y="2241375"/>
            <a:ext cx="2503500" cy="945000"/>
          </a:xfrm>
          <a:prstGeom prst="curvedConnector3">
            <a:avLst>
              <a:gd name="adj1" fmla="val 50000"/>
            </a:avLst>
          </a:prstGeom>
          <a:noFill/>
          <a:ln w="38100" cap="flat" cmpd="sng">
            <a:solidFill>
              <a:srgbClr val="FF00FF"/>
            </a:solidFill>
            <a:prstDash val="solid"/>
            <a:round/>
            <a:headEnd type="none" w="med" len="med"/>
            <a:tailEnd type="triangle" w="med" len="med"/>
          </a:ln>
        </p:spPr>
      </p:cxnSp>
      <p:sp>
        <p:nvSpPr>
          <p:cNvPr id="180" name="Google Shape;180;p23"/>
          <p:cNvSpPr txBox="1"/>
          <p:nvPr/>
        </p:nvSpPr>
        <p:spPr>
          <a:xfrm>
            <a:off x="2801600" y="4749025"/>
            <a:ext cx="3161400" cy="338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000" b="1"/>
              <a:t>References: Miller et al, 2020</a:t>
            </a:r>
            <a:endParaRPr sz="1000" b="1"/>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100"/>
              <a:t>So What Now? </a:t>
            </a:r>
            <a:endParaRPr sz="2100"/>
          </a:p>
        </p:txBody>
      </p:sp>
      <p:sp>
        <p:nvSpPr>
          <p:cNvPr id="186" name="Google Shape;186;p24"/>
          <p:cNvSpPr txBox="1">
            <a:spLocks noGrp="1"/>
          </p:cNvSpPr>
          <p:nvPr>
            <p:ph type="body" idx="1"/>
          </p:nvPr>
        </p:nvSpPr>
        <p:spPr>
          <a:xfrm>
            <a:off x="208525" y="1815725"/>
            <a:ext cx="4250700" cy="2753100"/>
          </a:xfrm>
          <a:prstGeom prst="rect">
            <a:avLst/>
          </a:prstGeom>
        </p:spPr>
        <p:txBody>
          <a:bodyPr spcFirstLastPara="1" wrap="square" lIns="91425" tIns="91425" rIns="91425" bIns="91425" anchor="t" anchorCtr="0">
            <a:noAutofit/>
          </a:bodyPr>
          <a:lstStyle/>
          <a:p>
            <a:pPr marL="457200" lvl="0" indent="-317500" algn="just" rtl="0">
              <a:lnSpc>
                <a:spcPct val="100000"/>
              </a:lnSpc>
              <a:spcBef>
                <a:spcPts val="0"/>
              </a:spcBef>
              <a:spcAft>
                <a:spcPts val="0"/>
              </a:spcAft>
              <a:buClr>
                <a:schemeClr val="dk1"/>
              </a:buClr>
              <a:buSzPts val="1400"/>
              <a:buChar char="●"/>
            </a:pPr>
            <a:r>
              <a:rPr lang="en">
                <a:solidFill>
                  <a:schemeClr val="dk1"/>
                </a:solidFill>
                <a:highlight>
                  <a:schemeClr val="lt1"/>
                </a:highlight>
              </a:rPr>
              <a:t>Advocate for “Shifting Left” Testing Efforts to Link Systems Expectations with System Performance Early and Often</a:t>
            </a:r>
            <a:endParaRPr>
              <a:solidFill>
                <a:schemeClr val="dk1"/>
              </a:solidFill>
              <a:highlight>
                <a:schemeClr val="lt1"/>
              </a:highlight>
            </a:endParaRPr>
          </a:p>
          <a:p>
            <a:pPr marL="914400" lvl="1" indent="-304800" algn="just" rtl="0">
              <a:lnSpc>
                <a:spcPct val="100000"/>
              </a:lnSpc>
              <a:spcBef>
                <a:spcPts val="0"/>
              </a:spcBef>
              <a:spcAft>
                <a:spcPts val="0"/>
              </a:spcAft>
              <a:buClr>
                <a:schemeClr val="dk1"/>
              </a:buClr>
              <a:buSzPts val="1200"/>
              <a:buChar char="○"/>
            </a:pPr>
            <a:r>
              <a:rPr lang="en">
                <a:solidFill>
                  <a:schemeClr val="dk1"/>
                </a:solidFill>
                <a:highlight>
                  <a:schemeClr val="lt1"/>
                </a:highlight>
              </a:rPr>
              <a:t>Establish a sociotechnical view of the system</a:t>
            </a:r>
            <a:endParaRPr>
              <a:solidFill>
                <a:schemeClr val="dk1"/>
              </a:solidFill>
              <a:highlight>
                <a:schemeClr val="lt1"/>
              </a:highlight>
            </a:endParaRPr>
          </a:p>
          <a:p>
            <a:pPr marL="914400" lvl="1" indent="-304800" algn="just" rtl="0">
              <a:lnSpc>
                <a:spcPct val="100000"/>
              </a:lnSpc>
              <a:spcBef>
                <a:spcPts val="0"/>
              </a:spcBef>
              <a:spcAft>
                <a:spcPts val="0"/>
              </a:spcAft>
              <a:buClr>
                <a:schemeClr val="dk1"/>
              </a:buClr>
              <a:buSzPts val="1200"/>
              <a:buChar char="○"/>
            </a:pPr>
            <a:r>
              <a:rPr lang="en">
                <a:solidFill>
                  <a:schemeClr val="dk1"/>
                </a:solidFill>
                <a:highlight>
                  <a:schemeClr val="lt1"/>
                </a:highlight>
              </a:rPr>
              <a:t>Infuse formative methods earlier in the design process to set expectations for system</a:t>
            </a:r>
            <a:endParaRPr>
              <a:solidFill>
                <a:schemeClr val="dk1"/>
              </a:solidFill>
              <a:highlight>
                <a:schemeClr val="lt1"/>
              </a:highlight>
            </a:endParaRPr>
          </a:p>
          <a:p>
            <a:pPr marL="914400" lvl="1" indent="-304800" algn="just" rtl="0">
              <a:lnSpc>
                <a:spcPct val="100000"/>
              </a:lnSpc>
              <a:spcBef>
                <a:spcPts val="0"/>
              </a:spcBef>
              <a:spcAft>
                <a:spcPts val="0"/>
              </a:spcAft>
              <a:buClr>
                <a:schemeClr val="dk1"/>
              </a:buClr>
              <a:buSzPts val="1200"/>
              <a:buChar char="○"/>
            </a:pPr>
            <a:r>
              <a:rPr lang="en">
                <a:solidFill>
                  <a:schemeClr val="dk1"/>
                </a:solidFill>
                <a:highlight>
                  <a:schemeClr val="lt1"/>
                </a:highlight>
              </a:rPr>
              <a:t>Derive intrinsic work domain requirements from the formative methods to have a seat at the table to influence system design</a:t>
            </a:r>
            <a:endParaRPr>
              <a:solidFill>
                <a:schemeClr val="dk1"/>
              </a:solidFill>
              <a:highlight>
                <a:schemeClr val="lt1"/>
              </a:highlight>
            </a:endParaRPr>
          </a:p>
          <a:p>
            <a:pPr marL="914400" lvl="1" indent="-304800" algn="just" rtl="0">
              <a:lnSpc>
                <a:spcPct val="100000"/>
              </a:lnSpc>
              <a:spcBef>
                <a:spcPts val="0"/>
              </a:spcBef>
              <a:spcAft>
                <a:spcPts val="0"/>
              </a:spcAft>
              <a:buClr>
                <a:schemeClr val="dk1"/>
              </a:buClr>
              <a:buSzPts val="1200"/>
              <a:buChar char="○"/>
            </a:pPr>
            <a:r>
              <a:rPr lang="en">
                <a:solidFill>
                  <a:schemeClr val="dk1"/>
                </a:solidFill>
                <a:highlight>
                  <a:schemeClr val="lt1"/>
                </a:highlight>
              </a:rPr>
              <a:t>Work domain demands should inform technology solutions, not the other way around</a:t>
            </a:r>
            <a:endParaRPr>
              <a:solidFill>
                <a:schemeClr val="dk1"/>
              </a:solidFill>
              <a:highlight>
                <a:schemeClr val="lt1"/>
              </a:highlight>
            </a:endParaRPr>
          </a:p>
        </p:txBody>
      </p:sp>
      <p:sp>
        <p:nvSpPr>
          <p:cNvPr id="187" name="Google Shape;187;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12</a:t>
            </a:fld>
            <a:endParaRPr/>
          </a:p>
        </p:txBody>
      </p:sp>
      <p:sp>
        <p:nvSpPr>
          <p:cNvPr id="188" name="Google Shape;188;p24"/>
          <p:cNvSpPr txBox="1">
            <a:spLocks noGrp="1"/>
          </p:cNvSpPr>
          <p:nvPr>
            <p:ph type="body" idx="2"/>
          </p:nvPr>
        </p:nvSpPr>
        <p:spPr>
          <a:xfrm>
            <a:off x="4432400" y="1815775"/>
            <a:ext cx="4139400" cy="2753100"/>
          </a:xfrm>
          <a:prstGeom prst="rect">
            <a:avLst/>
          </a:prstGeom>
        </p:spPr>
        <p:txBody>
          <a:bodyPr spcFirstLastPara="1" wrap="square" lIns="91425" tIns="91425" rIns="91425" bIns="91425" anchor="t" anchorCtr="0">
            <a:noAutofit/>
          </a:bodyPr>
          <a:lstStyle/>
          <a:p>
            <a:pPr marL="457200" lvl="0" indent="-317500" algn="just" rtl="0">
              <a:lnSpc>
                <a:spcPct val="100000"/>
              </a:lnSpc>
              <a:spcBef>
                <a:spcPts val="0"/>
              </a:spcBef>
              <a:spcAft>
                <a:spcPts val="0"/>
              </a:spcAft>
              <a:buClr>
                <a:schemeClr val="dk1"/>
              </a:buClr>
              <a:buSzPts val="1400"/>
              <a:buChar char="●"/>
            </a:pPr>
            <a:r>
              <a:rPr lang="en">
                <a:solidFill>
                  <a:schemeClr val="dk1"/>
                </a:solidFill>
                <a:highlight>
                  <a:schemeClr val="lt1"/>
                </a:highlight>
              </a:rPr>
              <a:t>Testing environments need to cover a greater range of dimensions</a:t>
            </a:r>
            <a:endParaRPr>
              <a:solidFill>
                <a:schemeClr val="dk1"/>
              </a:solidFill>
              <a:highlight>
                <a:schemeClr val="lt1"/>
              </a:highlight>
            </a:endParaRPr>
          </a:p>
          <a:p>
            <a:pPr marL="914400" lvl="1" indent="-304800" algn="just" rtl="0">
              <a:lnSpc>
                <a:spcPct val="100000"/>
              </a:lnSpc>
              <a:spcBef>
                <a:spcPts val="0"/>
              </a:spcBef>
              <a:spcAft>
                <a:spcPts val="0"/>
              </a:spcAft>
              <a:buClr>
                <a:schemeClr val="dk1"/>
              </a:buClr>
              <a:buSzPts val="1200"/>
              <a:buChar char="○"/>
            </a:pPr>
            <a:r>
              <a:rPr lang="en" sz="1100">
                <a:solidFill>
                  <a:schemeClr val="dk1"/>
                </a:solidFill>
                <a:highlight>
                  <a:schemeClr val="lt1"/>
                </a:highlight>
              </a:rPr>
              <a:t>Incorporate Envisioned World Problem aspects</a:t>
            </a:r>
            <a:endParaRPr sz="1100">
              <a:solidFill>
                <a:schemeClr val="dk1"/>
              </a:solidFill>
              <a:highlight>
                <a:schemeClr val="lt1"/>
              </a:highlight>
            </a:endParaRPr>
          </a:p>
          <a:p>
            <a:pPr marL="1371600" lvl="2" indent="-298450" algn="just" rtl="0">
              <a:lnSpc>
                <a:spcPct val="100000"/>
              </a:lnSpc>
              <a:spcBef>
                <a:spcPts val="0"/>
              </a:spcBef>
              <a:spcAft>
                <a:spcPts val="0"/>
              </a:spcAft>
              <a:buClr>
                <a:schemeClr val="dk1"/>
              </a:buClr>
              <a:buSzPts val="1100"/>
              <a:buChar char="■"/>
            </a:pPr>
            <a:r>
              <a:rPr lang="en" sz="1100">
                <a:solidFill>
                  <a:schemeClr val="dk1"/>
                </a:solidFill>
                <a:highlight>
                  <a:schemeClr val="lt1"/>
                </a:highlight>
              </a:rPr>
              <a:t>Let the work needs drive the system development, not the technology</a:t>
            </a:r>
            <a:endParaRPr sz="1100">
              <a:solidFill>
                <a:schemeClr val="dk1"/>
              </a:solidFill>
              <a:highlight>
                <a:schemeClr val="lt1"/>
              </a:highlight>
            </a:endParaRPr>
          </a:p>
          <a:p>
            <a:pPr marL="914400" lvl="1" indent="-298450" algn="just" rtl="0">
              <a:lnSpc>
                <a:spcPct val="100000"/>
              </a:lnSpc>
              <a:spcBef>
                <a:spcPts val="0"/>
              </a:spcBef>
              <a:spcAft>
                <a:spcPts val="0"/>
              </a:spcAft>
              <a:buClr>
                <a:schemeClr val="dk1"/>
              </a:buClr>
              <a:buSzPts val="1100"/>
              <a:buChar char="○"/>
            </a:pPr>
            <a:r>
              <a:rPr lang="en" sz="1100">
                <a:solidFill>
                  <a:schemeClr val="dk1"/>
                </a:solidFill>
                <a:highlight>
                  <a:schemeClr val="lt1"/>
                </a:highlight>
              </a:rPr>
              <a:t>Carry forward multiple versions of the work domain and possible solutions via Concept of Operations/Scenario definitions</a:t>
            </a:r>
            <a:endParaRPr sz="1100">
              <a:solidFill>
                <a:schemeClr val="dk1"/>
              </a:solidFill>
              <a:highlight>
                <a:schemeClr val="lt1"/>
              </a:highlight>
            </a:endParaRPr>
          </a:p>
          <a:p>
            <a:pPr marL="1371600" lvl="2" indent="-298450" algn="just" rtl="0">
              <a:lnSpc>
                <a:spcPct val="100000"/>
              </a:lnSpc>
              <a:spcBef>
                <a:spcPts val="0"/>
              </a:spcBef>
              <a:spcAft>
                <a:spcPts val="0"/>
              </a:spcAft>
              <a:buClr>
                <a:schemeClr val="dk1"/>
              </a:buClr>
              <a:buSzPts val="1100"/>
              <a:buChar char="■"/>
            </a:pPr>
            <a:r>
              <a:rPr lang="en" sz="1100">
                <a:solidFill>
                  <a:schemeClr val="dk1"/>
                </a:solidFill>
                <a:highlight>
                  <a:schemeClr val="lt1"/>
                </a:highlight>
              </a:rPr>
              <a:t>Incorporate operational realities where possible</a:t>
            </a:r>
            <a:endParaRPr sz="1100">
              <a:solidFill>
                <a:schemeClr val="dk1"/>
              </a:solidFill>
              <a:highlight>
                <a:schemeClr val="lt1"/>
              </a:highlight>
            </a:endParaRPr>
          </a:p>
          <a:p>
            <a:pPr marL="914400" lvl="1" indent="-298450" algn="just" rtl="0">
              <a:lnSpc>
                <a:spcPct val="100000"/>
              </a:lnSpc>
              <a:spcBef>
                <a:spcPts val="0"/>
              </a:spcBef>
              <a:spcAft>
                <a:spcPts val="0"/>
              </a:spcAft>
              <a:buClr>
                <a:schemeClr val="dk1"/>
              </a:buClr>
              <a:buSzPts val="1100"/>
              <a:buChar char="○"/>
            </a:pPr>
            <a:r>
              <a:rPr lang="en" sz="1100">
                <a:solidFill>
                  <a:schemeClr val="dk1"/>
                </a:solidFill>
                <a:highlight>
                  <a:schemeClr val="lt1"/>
                </a:highlight>
              </a:rPr>
              <a:t>Explicitly test against system requirements/work expectations</a:t>
            </a:r>
            <a:endParaRPr sz="1100">
              <a:solidFill>
                <a:schemeClr val="dk1"/>
              </a:solidFill>
              <a:highlight>
                <a:schemeClr val="lt1"/>
              </a:highlight>
            </a:endParaRPr>
          </a:p>
          <a:p>
            <a:pPr marL="1371600" lvl="2" indent="-311150" algn="just" rtl="0">
              <a:lnSpc>
                <a:spcPct val="100000"/>
              </a:lnSpc>
              <a:spcBef>
                <a:spcPts val="0"/>
              </a:spcBef>
              <a:spcAft>
                <a:spcPts val="0"/>
              </a:spcAft>
              <a:buClr>
                <a:schemeClr val="dk1"/>
              </a:buClr>
              <a:buSzPts val="1300"/>
              <a:buChar char="■"/>
            </a:pPr>
            <a:r>
              <a:rPr lang="en" sz="1100">
                <a:solidFill>
                  <a:schemeClr val="dk1"/>
                </a:solidFill>
                <a:highlight>
                  <a:schemeClr val="lt1"/>
                </a:highlight>
              </a:rPr>
              <a:t>Test what you think matters, rather worrying about ‘full factorial’ study designs</a:t>
            </a:r>
            <a:endParaRPr sz="1100">
              <a:solidFill>
                <a:schemeClr val="dk1"/>
              </a:solidFill>
              <a:highlight>
                <a:schemeClr val="lt1"/>
              </a:highlight>
            </a:endParaRPr>
          </a:p>
        </p:txBody>
      </p:sp>
      <p:sp>
        <p:nvSpPr>
          <p:cNvPr id="189" name="Google Shape;189;p24"/>
          <p:cNvSpPr txBox="1"/>
          <p:nvPr/>
        </p:nvSpPr>
        <p:spPr>
          <a:xfrm>
            <a:off x="311700" y="921475"/>
            <a:ext cx="8520600" cy="7143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1200"/>
              </a:spcAft>
              <a:buNone/>
            </a:pPr>
            <a:r>
              <a:rPr lang="en" sz="1600" i="1">
                <a:solidFill>
                  <a:schemeClr val="dk2"/>
                </a:solidFill>
              </a:rPr>
              <a:t>In order to effectively test, expectations of system outcomes should already be clearly defined in terms of work domain goals with the willingness cope with unexpected behavior</a:t>
            </a:r>
            <a:endParaRPr sz="12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References</a:t>
            </a:r>
            <a:endParaRPr/>
          </a:p>
        </p:txBody>
      </p:sp>
      <p:sp>
        <p:nvSpPr>
          <p:cNvPr id="195" name="Google Shape;195;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70000" lnSpcReduction="10000"/>
          </a:bodyPr>
          <a:lstStyle/>
          <a:p>
            <a:pPr marL="457200" lvl="0" indent="-308610" algn="l" rtl="0">
              <a:spcBef>
                <a:spcPts val="0"/>
              </a:spcBef>
              <a:spcAft>
                <a:spcPts val="0"/>
              </a:spcAft>
              <a:buClr>
                <a:schemeClr val="dk1"/>
              </a:buClr>
              <a:buSzPct val="163636"/>
              <a:buChar char="●"/>
            </a:pPr>
            <a:r>
              <a:rPr lang="en" sz="1100">
                <a:solidFill>
                  <a:schemeClr val="dk1"/>
                </a:solidFill>
              </a:rPr>
              <a:t>Canellas et al.,  (2017) Framing Human-Automation Regulation: A New Modus Operandi from Cognitive Engineering. We Robot 2017 at Yale School of Law: </a:t>
            </a:r>
            <a:r>
              <a:rPr lang="en" sz="1100" u="sng">
                <a:solidFill>
                  <a:schemeClr val="dk1"/>
                </a:solidFill>
                <a:hlinkClick r:id="rId3">
                  <a:extLst>
                    <a:ext uri="{A12FA001-AC4F-418D-AE19-62706E023703}">
                      <ahyp:hlinkClr xmlns:ahyp="http://schemas.microsoft.com/office/drawing/2018/hyperlinkcolor" val="tx"/>
                    </a:ext>
                  </a:extLst>
                </a:hlinkClick>
              </a:rPr>
              <a:t>https://papers.ssrn.com/sol3/papers.cfm?abstract_id=3567175</a:t>
            </a:r>
            <a:r>
              <a:rPr lang="en" sz="1100">
                <a:solidFill>
                  <a:schemeClr val="dk1"/>
                </a:solidFill>
              </a:rPr>
              <a:t> </a:t>
            </a:r>
            <a:endParaRPr sz="1100">
              <a:solidFill>
                <a:srgbClr val="000000"/>
              </a:solidFill>
            </a:endParaRPr>
          </a:p>
          <a:p>
            <a:pPr marL="457200" lvl="0" indent="-308610" algn="l" rtl="0">
              <a:spcBef>
                <a:spcPts val="0"/>
              </a:spcBef>
              <a:spcAft>
                <a:spcPts val="0"/>
              </a:spcAft>
              <a:buClr>
                <a:srgbClr val="000000"/>
              </a:buClr>
              <a:buSzPct val="163636"/>
              <a:buChar char="●"/>
            </a:pPr>
            <a:r>
              <a:rPr lang="en" sz="1100">
                <a:solidFill>
                  <a:srgbClr val="000000"/>
                </a:solidFill>
              </a:rPr>
              <a:t>Dekker, S. W. A., Woods, D. D., &amp; Mooij, M. (2002). Envisioned practice, enhanced performance: The riddle of future (ATM) systems. Journal of Applied Aviation Studies, 2, 23–32.</a:t>
            </a:r>
            <a:endParaRPr sz="1100">
              <a:solidFill>
                <a:srgbClr val="000000"/>
              </a:solidFill>
            </a:endParaRPr>
          </a:p>
          <a:p>
            <a:pPr marL="457200" lvl="0" indent="-308610" algn="l" rtl="0">
              <a:spcBef>
                <a:spcPts val="0"/>
              </a:spcBef>
              <a:spcAft>
                <a:spcPts val="0"/>
              </a:spcAft>
              <a:buClr>
                <a:srgbClr val="000000"/>
              </a:buClr>
              <a:buSzPct val="163636"/>
              <a:buChar char="●"/>
            </a:pPr>
            <a:r>
              <a:rPr lang="en" sz="1100">
                <a:solidFill>
                  <a:srgbClr val="000000"/>
                </a:solidFill>
              </a:rPr>
              <a:t>Miller, M. J., McGuire, K. M., &amp; Feigh, K. M. (2015). Information Flow Model of Human Extravehicular Activity. Presented at the In Proceedings of the IEEE Aerospace Conference, Big Sky, MT. http://doi.org/10.1109/AERO.2015.7118942</a:t>
            </a:r>
            <a:endParaRPr sz="1100">
              <a:solidFill>
                <a:srgbClr val="000000"/>
              </a:solidFill>
            </a:endParaRPr>
          </a:p>
          <a:p>
            <a:pPr marL="457200" lvl="0" indent="-308610" algn="l" rtl="0">
              <a:spcBef>
                <a:spcPts val="0"/>
              </a:spcBef>
              <a:spcAft>
                <a:spcPts val="0"/>
              </a:spcAft>
              <a:buClr>
                <a:srgbClr val="000000"/>
              </a:buClr>
              <a:buSzPct val="163636"/>
              <a:buChar char="●"/>
            </a:pPr>
            <a:r>
              <a:rPr lang="en" sz="1100">
                <a:solidFill>
                  <a:srgbClr val="000000"/>
                </a:solidFill>
              </a:rPr>
              <a:t>Miller MJ, McGuire KM, Feigh KM. Decision Support System Requirements Definition for Human Extravehicular Activity Based on Cognitive Work Analysis. </a:t>
            </a:r>
            <a:r>
              <a:rPr lang="en" sz="1100" i="1">
                <a:solidFill>
                  <a:srgbClr val="000000"/>
                </a:solidFill>
              </a:rPr>
              <a:t>Journal of Cognitive Engineering and Decision Making</a:t>
            </a:r>
            <a:r>
              <a:rPr lang="en" sz="1100">
                <a:solidFill>
                  <a:srgbClr val="000000"/>
                </a:solidFill>
              </a:rPr>
              <a:t>. 2017;11(2):136-165. doi:</a:t>
            </a:r>
            <a:r>
              <a:rPr lang="en" sz="1100" u="sng">
                <a:solidFill>
                  <a:srgbClr val="000000"/>
                </a:solidFill>
                <a:hlinkClick r:id="rId4">
                  <a:extLst>
                    <a:ext uri="{A12FA001-AC4F-418D-AE19-62706E023703}">
                      <ahyp:hlinkClr xmlns:ahyp="http://schemas.microsoft.com/office/drawing/2018/hyperlinkcolor" val="tx"/>
                    </a:ext>
                  </a:extLst>
                </a:hlinkClick>
              </a:rPr>
              <a:t>10.1177/1555343416672112</a:t>
            </a:r>
            <a:endParaRPr>
              <a:solidFill>
                <a:srgbClr val="000000"/>
              </a:solidFill>
            </a:endParaRPr>
          </a:p>
          <a:p>
            <a:pPr marL="457200" lvl="0" indent="-308610" algn="l" rtl="0">
              <a:spcBef>
                <a:spcPts val="0"/>
              </a:spcBef>
              <a:spcAft>
                <a:spcPts val="0"/>
              </a:spcAft>
              <a:buClr>
                <a:srgbClr val="000000"/>
              </a:buClr>
              <a:buSzPct val="163636"/>
              <a:buChar char="●"/>
            </a:pPr>
            <a:r>
              <a:rPr lang="en" sz="1100">
                <a:solidFill>
                  <a:srgbClr val="000000"/>
                </a:solidFill>
              </a:rPr>
              <a:t>Miller, M., &amp; Feigh, K. (2019). Addressing the envisioned world problem: A case study in human spaceflight operations. </a:t>
            </a:r>
            <a:r>
              <a:rPr lang="en" sz="1100" i="1">
                <a:solidFill>
                  <a:srgbClr val="000000"/>
                </a:solidFill>
              </a:rPr>
              <a:t>Design Science,</a:t>
            </a:r>
            <a:r>
              <a:rPr lang="en" sz="1100">
                <a:solidFill>
                  <a:srgbClr val="000000"/>
                </a:solidFill>
              </a:rPr>
              <a:t> </a:t>
            </a:r>
            <a:r>
              <a:rPr lang="en" sz="1100" i="1">
                <a:solidFill>
                  <a:srgbClr val="000000"/>
                </a:solidFill>
              </a:rPr>
              <a:t>5</a:t>
            </a:r>
            <a:r>
              <a:rPr lang="en" sz="1100">
                <a:solidFill>
                  <a:srgbClr val="000000"/>
                </a:solidFill>
              </a:rPr>
              <a:t>, E3. doi:10.1017/dsj.2019.2</a:t>
            </a:r>
            <a:endParaRPr sz="1100">
              <a:solidFill>
                <a:srgbClr val="000000"/>
              </a:solidFill>
            </a:endParaRPr>
          </a:p>
          <a:p>
            <a:pPr marL="457200" lvl="0" indent="-308610" algn="l" rtl="0">
              <a:spcBef>
                <a:spcPts val="0"/>
              </a:spcBef>
              <a:spcAft>
                <a:spcPts val="0"/>
              </a:spcAft>
              <a:buClr>
                <a:srgbClr val="000000"/>
              </a:buClr>
              <a:buSzPct val="163636"/>
              <a:buChar char="●"/>
            </a:pPr>
            <a:r>
              <a:rPr lang="en" sz="1100">
                <a:solidFill>
                  <a:srgbClr val="000000"/>
                </a:solidFill>
              </a:rPr>
              <a:t>Miller MJ, Feigh KM. Assessment of Decision Support Systems for Envisioned Human Extravehicular Activity Operations: From Requirements to Validation and Verification. </a:t>
            </a:r>
            <a:r>
              <a:rPr lang="en" sz="1100" i="1">
                <a:solidFill>
                  <a:srgbClr val="000000"/>
                </a:solidFill>
              </a:rPr>
              <a:t>Journal of Cognitive Engineering and Decision Making</a:t>
            </a:r>
            <a:r>
              <a:rPr lang="en" sz="1100">
                <a:solidFill>
                  <a:srgbClr val="000000"/>
                </a:solidFill>
              </a:rPr>
              <a:t>. 2020;14(1):54-74. doi:10.1177/1555343419871825</a:t>
            </a:r>
            <a:endParaRPr sz="1100">
              <a:solidFill>
                <a:srgbClr val="000000"/>
              </a:solidFill>
            </a:endParaRPr>
          </a:p>
          <a:p>
            <a:pPr marL="457200" lvl="0" indent="-308610" algn="l" rtl="0">
              <a:spcBef>
                <a:spcPts val="0"/>
              </a:spcBef>
              <a:spcAft>
                <a:spcPts val="0"/>
              </a:spcAft>
              <a:buClr>
                <a:srgbClr val="000000"/>
              </a:buClr>
              <a:buSzPct val="163636"/>
              <a:buChar char="●"/>
            </a:pPr>
            <a:r>
              <a:rPr lang="en" sz="1100">
                <a:solidFill>
                  <a:srgbClr val="000000"/>
                </a:solidFill>
              </a:rPr>
              <a:t>Vicente, K. J. (1999). </a:t>
            </a:r>
            <a:r>
              <a:rPr lang="en" sz="1100" i="1">
                <a:solidFill>
                  <a:srgbClr val="000000"/>
                </a:solidFill>
              </a:rPr>
              <a:t>Cognitive work analysis: Toward safe, productive, and healthy computer-based work</a:t>
            </a:r>
            <a:r>
              <a:rPr lang="en" sz="1100">
                <a:solidFill>
                  <a:srgbClr val="000000"/>
                </a:solidFill>
              </a:rPr>
              <a:t>. CRC Press.</a:t>
            </a:r>
            <a:endParaRPr sz="1100">
              <a:solidFill>
                <a:srgbClr val="000000"/>
              </a:solidFill>
            </a:endParaRPr>
          </a:p>
          <a:p>
            <a:pPr marL="457200" lvl="0" indent="-308610" algn="l" rtl="0">
              <a:spcBef>
                <a:spcPts val="0"/>
              </a:spcBef>
              <a:spcAft>
                <a:spcPts val="0"/>
              </a:spcAft>
              <a:buClr>
                <a:schemeClr val="dk1"/>
              </a:buClr>
              <a:buSzPct val="163636"/>
              <a:buChar char="●"/>
            </a:pPr>
            <a:r>
              <a:rPr lang="en" sz="1100">
                <a:solidFill>
                  <a:schemeClr val="dk1"/>
                </a:solidFill>
              </a:rPr>
              <a:t>Waterson, P., Robertson, M. M., Cooke, N. J., Militello, L. G., Roth, E. M., &amp; Stanton, N. A. (2015). Defining the methodological challenges and opportunities for an effective science of sociotechnical systems and safety. Ergonomics, 58(4), 565–599. </a:t>
            </a:r>
            <a:r>
              <a:rPr lang="en" sz="1100" u="sng">
                <a:solidFill>
                  <a:schemeClr val="dk1"/>
                </a:solidFill>
                <a:hlinkClick r:id="rId5">
                  <a:extLst>
                    <a:ext uri="{A12FA001-AC4F-418D-AE19-62706E023703}">
                      <ahyp:hlinkClr xmlns:ahyp="http://schemas.microsoft.com/office/drawing/2018/hyperlinkcolor" val="tx"/>
                    </a:ext>
                  </a:extLst>
                </a:hlinkClick>
              </a:rPr>
              <a:t>http://doi.org/10.1080/00140139.2015.1015622</a:t>
            </a:r>
            <a:endParaRPr sz="1100">
              <a:solidFill>
                <a:schemeClr val="dk1"/>
              </a:solidFill>
            </a:endParaRPr>
          </a:p>
          <a:p>
            <a:pPr marL="457200" lvl="0" indent="-308610" algn="l" rtl="0">
              <a:spcBef>
                <a:spcPts val="0"/>
              </a:spcBef>
              <a:spcAft>
                <a:spcPts val="0"/>
              </a:spcAft>
              <a:buClr>
                <a:schemeClr val="dk1"/>
              </a:buClr>
              <a:buSzPct val="163636"/>
              <a:buChar char="●"/>
            </a:pPr>
            <a:r>
              <a:rPr lang="en" sz="1100">
                <a:solidFill>
                  <a:schemeClr val="dk1"/>
                </a:solidFill>
              </a:rPr>
              <a:t>Woods, D. D., &amp; Dekker, S. W. A. (2000). Anticipating the effects of technological change: A new era of dynamics for human factors. Theoretical Issues in Ergonomics Science, 1(3), 272–282. http://doi.org/10.1080/14639220110037452</a:t>
            </a:r>
            <a:endParaRPr sz="1100">
              <a:solidFill>
                <a:schemeClr val="dk1"/>
              </a:solidFill>
            </a:endParaRPr>
          </a:p>
          <a:p>
            <a:pPr marL="0" lvl="0" indent="0" algn="l" rtl="0">
              <a:spcBef>
                <a:spcPts val="1200"/>
              </a:spcBef>
              <a:spcAft>
                <a:spcPts val="0"/>
              </a:spcAft>
              <a:buNone/>
            </a:pPr>
            <a:r>
              <a:rPr lang="en" sz="1100" b="1">
                <a:solidFill>
                  <a:srgbClr val="000000"/>
                </a:solidFill>
              </a:rPr>
              <a:t>Additional Foundational References:</a:t>
            </a:r>
            <a:endParaRPr sz="1100" b="1">
              <a:solidFill>
                <a:srgbClr val="000000"/>
              </a:solidFill>
            </a:endParaRPr>
          </a:p>
          <a:p>
            <a:pPr marL="457200" lvl="0" indent="-308610" algn="l" rtl="0">
              <a:spcBef>
                <a:spcPts val="0"/>
              </a:spcBef>
              <a:spcAft>
                <a:spcPts val="0"/>
              </a:spcAft>
              <a:buClr>
                <a:srgbClr val="000000"/>
              </a:buClr>
              <a:buSzPct val="163636"/>
              <a:buChar char="●"/>
            </a:pPr>
            <a:r>
              <a:rPr lang="en" sz="1100">
                <a:solidFill>
                  <a:srgbClr val="000000"/>
                </a:solidFill>
              </a:rPr>
              <a:t>Hollnagel, E., &amp; Woods, D. D. (1983). Cognitive Systems Engineering: New Wine in New Bottles. International Journal of Man-Machine Studies, 18, 583–600.</a:t>
            </a:r>
            <a:endParaRPr sz="1100">
              <a:solidFill>
                <a:srgbClr val="000000"/>
              </a:solidFill>
            </a:endParaRPr>
          </a:p>
          <a:p>
            <a:pPr marL="457200" lvl="0" indent="-308610" algn="l" rtl="0">
              <a:spcBef>
                <a:spcPts val="0"/>
              </a:spcBef>
              <a:spcAft>
                <a:spcPts val="0"/>
              </a:spcAft>
              <a:buClr>
                <a:srgbClr val="000000"/>
              </a:buClr>
              <a:buSzPct val="163636"/>
              <a:buChar char="●"/>
            </a:pPr>
            <a:r>
              <a:rPr lang="en" sz="1100">
                <a:solidFill>
                  <a:srgbClr val="000000"/>
                </a:solidFill>
              </a:rPr>
              <a:t>Woods, D. D. (1998). Designs are hypotheses about how artifacts shape cognition and collaboration. Ergonomics, 41(2), 168–173. http://doi.org/10.1080/001401398187215</a:t>
            </a:r>
            <a:endParaRPr sz="1100">
              <a:solidFill>
                <a:srgbClr val="000000"/>
              </a:solidFill>
            </a:endParaRPr>
          </a:p>
        </p:txBody>
      </p:sp>
      <p:sp>
        <p:nvSpPr>
          <p:cNvPr id="196" name="Google Shape;196;p2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26"/>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Back Up</a:t>
            </a:r>
            <a:endParaRPr/>
          </a:p>
        </p:txBody>
      </p:sp>
      <p:sp>
        <p:nvSpPr>
          <p:cNvPr id="202" name="Google Shape;202;p2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pic>
        <p:nvPicPr>
          <p:cNvPr id="207" name="Google Shape;207;p27"/>
          <p:cNvPicPr preferRelativeResize="0"/>
          <p:nvPr/>
        </p:nvPicPr>
        <p:blipFill>
          <a:blip r:embed="rId3">
            <a:alphaModFix/>
          </a:blip>
          <a:stretch>
            <a:fillRect/>
          </a:stretch>
        </p:blipFill>
        <p:spPr>
          <a:xfrm>
            <a:off x="3976050" y="1495475"/>
            <a:ext cx="5057400" cy="3485800"/>
          </a:xfrm>
          <a:prstGeom prst="rect">
            <a:avLst/>
          </a:prstGeom>
          <a:noFill/>
          <a:ln>
            <a:noFill/>
          </a:ln>
        </p:spPr>
      </p:pic>
      <p:sp>
        <p:nvSpPr>
          <p:cNvPr id="208" name="Google Shape;208;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220"/>
              <a:t>Testing in Multiple Versions &amp; Stages to Refine Assumptions</a:t>
            </a:r>
            <a:endParaRPr sz="2220"/>
          </a:p>
        </p:txBody>
      </p:sp>
      <p:sp>
        <p:nvSpPr>
          <p:cNvPr id="209" name="Google Shape;209;p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15</a:t>
            </a:fld>
            <a:endParaRPr/>
          </a:p>
        </p:txBody>
      </p:sp>
      <p:pic>
        <p:nvPicPr>
          <p:cNvPr id="210" name="Google Shape;210;p27"/>
          <p:cNvPicPr preferRelativeResize="0"/>
          <p:nvPr/>
        </p:nvPicPr>
        <p:blipFill rotWithShape="1">
          <a:blip r:embed="rId4">
            <a:alphaModFix/>
          </a:blip>
          <a:srcRect b="14074"/>
          <a:stretch/>
        </p:blipFill>
        <p:spPr>
          <a:xfrm>
            <a:off x="93400" y="1017725"/>
            <a:ext cx="3834799" cy="1651351"/>
          </a:xfrm>
          <a:prstGeom prst="rect">
            <a:avLst/>
          </a:prstGeom>
          <a:noFill/>
          <a:ln>
            <a:noFill/>
          </a:ln>
        </p:spPr>
      </p:pic>
      <p:sp>
        <p:nvSpPr>
          <p:cNvPr id="211" name="Google Shape;211;p27"/>
          <p:cNvSpPr txBox="1"/>
          <p:nvPr/>
        </p:nvSpPr>
        <p:spPr>
          <a:xfrm>
            <a:off x="2801600" y="4749025"/>
            <a:ext cx="3161400" cy="338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000" b="1"/>
              <a:t>References: Miller et al, 2019</a:t>
            </a:r>
            <a:endParaRPr sz="1000" b="1"/>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1852</Words>
  <Application>Microsoft Macintosh PowerPoint</Application>
  <PresentationFormat>On-screen Show (16:9)</PresentationFormat>
  <Paragraphs>159</Paragraphs>
  <Slides>15</Slides>
  <Notes>15</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15</vt:i4>
      </vt:variant>
    </vt:vector>
  </HeadingPairs>
  <TitlesOfParts>
    <vt:vector size="17" baseType="lpstr">
      <vt:lpstr>Arial</vt:lpstr>
      <vt:lpstr>Simple Light</vt:lpstr>
      <vt:lpstr>Cognitive Work Analysis  From System Requirements to Validation and Verification And Establishing Operational Test Expectations</vt:lpstr>
      <vt:lpstr>Outline</vt:lpstr>
      <vt:lpstr>You Can’t Test A System You Didn’t Appropriately Define</vt:lpstr>
      <vt:lpstr>Complex Sociotechnical System Factors</vt:lpstr>
      <vt:lpstr>Influencing the Traditional Systems Engineering Process</vt:lpstr>
      <vt:lpstr>Matching Methods to the Needs of the System Development Process</vt:lpstr>
      <vt:lpstr>Formative Method - Cognitive Work Analysis</vt:lpstr>
      <vt:lpstr>Envisioning the Future of Human Spaceflight Extravehicular Activity</vt:lpstr>
      <vt:lpstr>CWA Models that Yield Intrinsic Work Constraints</vt:lpstr>
      <vt:lpstr>Reflecting Work Domain Expectations in the Design and Testing Efforts</vt:lpstr>
      <vt:lpstr>Linking the Test Outcomes to Requirements</vt:lpstr>
      <vt:lpstr>So What Now? </vt:lpstr>
      <vt:lpstr>References</vt:lpstr>
      <vt:lpstr>Back Up</vt:lpstr>
      <vt:lpstr>Testing in Multiple Versions &amp; Stages to Refine Assumptions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Cognitive Work Analysis  From System Requirements to Validation and Verification And Establishing Operational Test Expectations</dc:title>
  <cp:lastModifiedBy>Miller, Matthew J. (JSC-XI)[Jacobs Technology, Inc.]</cp:lastModifiedBy>
  <cp:revision>1</cp:revision>
  <dcterms:modified xsi:type="dcterms:W3CDTF">2021-04-08T16:56:17Z</dcterms:modified>
</cp:coreProperties>
</file>