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93" r:id="rId2"/>
    <p:sldMasterId id="2147483706" r:id="rId3"/>
  </p:sldMasterIdLst>
  <p:notesMasterIdLst>
    <p:notesMasterId r:id="rId22"/>
  </p:notesMasterIdLst>
  <p:sldIdLst>
    <p:sldId id="291" r:id="rId4"/>
    <p:sldId id="389" r:id="rId5"/>
    <p:sldId id="392" r:id="rId6"/>
    <p:sldId id="1632" r:id="rId7"/>
    <p:sldId id="1635" r:id="rId8"/>
    <p:sldId id="431" r:id="rId9"/>
    <p:sldId id="448" r:id="rId10"/>
    <p:sldId id="436" r:id="rId11"/>
    <p:sldId id="1641" r:id="rId12"/>
    <p:sldId id="1638" r:id="rId13"/>
    <p:sldId id="1647" r:id="rId14"/>
    <p:sldId id="1642" r:id="rId15"/>
    <p:sldId id="1644" r:id="rId16"/>
    <p:sldId id="1645" r:id="rId17"/>
    <p:sldId id="1640" r:id="rId18"/>
    <p:sldId id="418" r:id="rId19"/>
    <p:sldId id="417" r:id="rId20"/>
    <p:sldId id="366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erson, Molly S. (JSC-EC211)" initials="AMS(" lastIdx="1" clrIdx="0"/>
  <p:cmAuthor id="2" name="Douglas, Grace L (JSC-SF411)" initials="DGL(" lastIdx="8" clrIdx="1">
    <p:extLst>
      <p:ext uri="{19B8F6BF-5375-455C-9EA6-DF929625EA0E}">
        <p15:presenceInfo xmlns:p15="http://schemas.microsoft.com/office/powerpoint/2012/main" userId="S-1-5-21-330711430-3775241029-4075259233-72046" providerId="AD"/>
      </p:ext>
    </p:extLst>
  </p:cmAuthor>
  <p:cmAuthor id="3" name="Fritsche, Ralph F. (KSC-UBA00)" initials="FRF(" lastIdx="1" clrIdx="2">
    <p:extLst>
      <p:ext uri="{19B8F6BF-5375-455C-9EA6-DF929625EA0E}">
        <p15:presenceInfo xmlns:p15="http://schemas.microsoft.com/office/powerpoint/2012/main" userId="S::rfritsch@ndc.nasa.gov::0efa838e-4fce-4c73-97bc-d2424ba4372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2101"/>
    <a:srgbClr val="BCDD7A"/>
    <a:srgbClr val="953735"/>
    <a:srgbClr val="C64945"/>
    <a:srgbClr val="CE4F4B"/>
    <a:srgbClr val="FCF455"/>
    <a:srgbClr val="D1F4BC"/>
    <a:srgbClr val="C0E399"/>
    <a:srgbClr val="C0DE8C"/>
    <a:srgbClr val="D953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02" autoAdjust="0"/>
    <p:restoredTop sz="94837"/>
  </p:normalViewPr>
  <p:slideViewPr>
    <p:cSldViewPr snapToGrid="0">
      <p:cViewPr varScale="1">
        <p:scale>
          <a:sx n="104" d="100"/>
          <a:sy n="104" d="100"/>
        </p:scale>
        <p:origin x="1932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505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commentAuthors" Target="commentAuthor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5812E6-87B1-472B-8BFC-0E025328A98F}" type="datetimeFigureOut">
              <a:rPr lang="en-US" smtClean="0"/>
              <a:t>4/9/2021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55C316-9561-4093-B120-1B77699CA4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2721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0542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4618" indent="-286391" defTabSz="900542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5566" indent="-229113" defTabSz="900542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3792" indent="-229113" defTabSz="900542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62018" indent="-229113" defTabSz="900542" eaLnBrk="0" hangingPunct="0"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20244" indent="-229113" defTabSz="900542" eaLnBrk="0" fontAlgn="base" hangingPunct="0">
              <a:spcBef>
                <a:spcPct val="60000"/>
              </a:spcBef>
              <a:spcAft>
                <a:spcPct val="30000"/>
              </a:spcAft>
              <a:buChar char="•"/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8470" indent="-229113" defTabSz="900542" eaLnBrk="0" fontAlgn="base" hangingPunct="0">
              <a:spcBef>
                <a:spcPct val="60000"/>
              </a:spcBef>
              <a:spcAft>
                <a:spcPct val="30000"/>
              </a:spcAft>
              <a:buChar char="•"/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36697" indent="-229113" defTabSz="900542" eaLnBrk="0" fontAlgn="base" hangingPunct="0">
              <a:spcBef>
                <a:spcPct val="60000"/>
              </a:spcBef>
              <a:spcAft>
                <a:spcPct val="30000"/>
              </a:spcAft>
              <a:buChar char="•"/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94923" indent="-229113" defTabSz="900542" eaLnBrk="0" fontAlgn="base" hangingPunct="0">
              <a:spcBef>
                <a:spcPct val="60000"/>
              </a:spcBef>
              <a:spcAft>
                <a:spcPct val="30000"/>
              </a:spcAft>
              <a:buChar char="•"/>
              <a:defRPr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5A4F856F-EA9A-4A69-9D6C-4E34DE32295F}" type="slidenum">
              <a:rPr lang="en-US" sz="1200" b="0">
                <a:latin typeface="Times New Roman" pitchFamily="18" charset="0"/>
              </a:rPr>
              <a:pPr eaLnBrk="1" hangingPunct="1"/>
              <a:t>1</a:t>
            </a:fld>
            <a:endParaRPr lang="en-US" sz="1200" b="0" dirty="0">
              <a:latin typeface="Times New Roman" pitchFamily="18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3263"/>
            <a:ext cx="4632325" cy="3475037"/>
          </a:xfrm>
          <a:ln w="12700" cap="flat">
            <a:solidFill>
              <a:schemeClr val="tx1"/>
            </a:solidFill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252" y="4412929"/>
            <a:ext cx="5139898" cy="4185606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022" tIns="47082" rIns="91022" bIns="47082"/>
          <a:lstStyle/>
          <a:p>
            <a:pPr defTabSz="951456"/>
            <a:endParaRPr lang="en-US" dirty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223864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D9A577-177E-406A-BAA8-F14760221DA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6072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3104AD-E1D1-4658-96BD-08ED91B3764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51304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8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350"/>
            <a:ext cx="9144000" cy="685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8" descr="NASA insignia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48639" y="182563"/>
            <a:ext cx="803275" cy="66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0295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3F4AA-E8DA-44AB-887C-414966078AB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02F6C-F992-5F48-A278-E5EDF8FF56D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56652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7B9D1-8BD3-436D-A846-3D8C09EA81B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02F6C-F992-5F48-A278-E5EDF8FF56D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49604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76730-53C8-443A-B89E-9CD711A177F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02F6C-F992-5F48-A278-E5EDF8FF56D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68413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69D4F-5666-4310-A389-780F605EE26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02F6C-F992-5F48-A278-E5EDF8FF56D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1025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2C54D-E743-498F-BAF5-BA2517A9DA6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02F6C-F992-5F48-A278-E5EDF8FF56D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0972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C2B5F-C26E-46BB-8DCF-5F99363C92C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02F6C-F992-5F48-A278-E5EDF8FF56D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0335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0F632-1DBF-48A3-AB90-07125886DF4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02F6C-F992-5F48-A278-E5EDF8FF56D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4081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1D4C6-823E-40F7-BF24-C7B5AA7A098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02F6C-F992-5F48-A278-E5EDF8FF56D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1564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3335-CF8A-4D1E-AD45-A668C6C6C39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02F6C-F992-5F48-A278-E5EDF8FF56D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59470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F8144-2378-4B00-8361-CCBCCD08D06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02F6C-F992-5F48-A278-E5EDF8FF56D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48448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CEF67-EA1F-4C73-8F46-1B995F2DA76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02F6C-F992-5F48-A278-E5EDF8FF56D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45743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AutoShape 3"/>
          <p:cNvSpPr>
            <a:spLocks noChangeArrowheads="1"/>
          </p:cNvSpPr>
          <p:nvPr userDrawn="1"/>
        </p:nvSpPr>
        <p:spPr bwMode="auto">
          <a:xfrm>
            <a:off x="6887379" y="4191002"/>
            <a:ext cx="2104222" cy="2634175"/>
          </a:xfrm>
          <a:prstGeom prst="roundRect">
            <a:avLst>
              <a:gd name="adj" fmla="val 11111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75438" tIns="54864" rIns="48006" bIns="61722" anchor="b">
            <a:prstTxWarp prst="textNoShape">
              <a:avLst/>
            </a:prstTxWarp>
          </a:bodyPr>
          <a:lstStyle/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</p:txBody>
      </p:sp>
      <p:sp>
        <p:nvSpPr>
          <p:cNvPr id="24" name="AutoShape 3"/>
          <p:cNvSpPr>
            <a:spLocks noChangeArrowheads="1"/>
          </p:cNvSpPr>
          <p:nvPr userDrawn="1"/>
        </p:nvSpPr>
        <p:spPr bwMode="auto">
          <a:xfrm>
            <a:off x="228600" y="990601"/>
            <a:ext cx="2239278" cy="2590800"/>
          </a:xfrm>
          <a:prstGeom prst="roundRect">
            <a:avLst>
              <a:gd name="adj" fmla="val 11111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75438" tIns="54864" rIns="48006" bIns="61722" anchor="b">
            <a:prstTxWarp prst="textNoShape">
              <a:avLst/>
            </a:prstTxWarp>
          </a:bodyPr>
          <a:lstStyle/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AutoShape 2"/>
          <p:cNvSpPr>
            <a:spLocks noChangeAspect="1" noChangeArrowheads="1"/>
          </p:cNvSpPr>
          <p:nvPr userDrawn="1"/>
        </p:nvSpPr>
        <p:spPr bwMode="auto">
          <a:xfrm>
            <a:off x="7635049" y="3797404"/>
            <a:ext cx="615950" cy="363537"/>
          </a:xfrm>
          <a:prstGeom prst="downArrow">
            <a:avLst>
              <a:gd name="adj1" fmla="val 53611"/>
              <a:gd name="adj2" fmla="val 53773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>
            <a:prstTxWarp prst="textNoShape">
              <a:avLst/>
            </a:prstTxWarp>
          </a:bodyPr>
          <a:lstStyle/>
          <a:p>
            <a:pPr algn="ctr" defTabSz="342900" fontAlgn="base">
              <a:spcBef>
                <a:spcPct val="0"/>
              </a:spcBef>
              <a:spcAft>
                <a:spcPct val="0"/>
              </a:spcAft>
            </a:pPr>
            <a:endParaRPr lang="en-US" sz="525" b="1">
              <a:solidFill>
                <a:srgbClr val="952B1D"/>
              </a:solidFill>
              <a:latin typeface="Century Gothic" charset="0"/>
            </a:endParaRPr>
          </a:p>
        </p:txBody>
      </p:sp>
      <p:sp>
        <p:nvSpPr>
          <p:cNvPr id="4" name="AutoShape 3"/>
          <p:cNvSpPr>
            <a:spLocks noChangeArrowheads="1"/>
          </p:cNvSpPr>
          <p:nvPr userDrawn="1"/>
        </p:nvSpPr>
        <p:spPr bwMode="auto">
          <a:xfrm>
            <a:off x="6828522" y="990602"/>
            <a:ext cx="2239278" cy="2732315"/>
          </a:xfrm>
          <a:prstGeom prst="roundRect">
            <a:avLst>
              <a:gd name="adj" fmla="val 11111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75438" tIns="54864" rIns="48006" bIns="61722" anchor="b">
            <a:prstTxWarp prst="textNoShape">
              <a:avLst/>
            </a:prstTxWarp>
          </a:bodyPr>
          <a:lstStyle/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</p:txBody>
      </p:sp>
      <p:sp>
        <p:nvSpPr>
          <p:cNvPr id="5" name="AutoShape 4"/>
          <p:cNvSpPr>
            <a:spLocks noChangeArrowheads="1"/>
          </p:cNvSpPr>
          <p:nvPr userDrawn="1"/>
        </p:nvSpPr>
        <p:spPr bwMode="auto">
          <a:xfrm>
            <a:off x="2855718" y="2677887"/>
            <a:ext cx="3549650" cy="4023360"/>
          </a:xfrm>
          <a:prstGeom prst="roundRect">
            <a:avLst>
              <a:gd name="adj" fmla="val 7963"/>
            </a:avLst>
          </a:prstGeom>
          <a:ln>
            <a:solidFill>
              <a:schemeClr val="bg1">
                <a:lumMod val="65000"/>
              </a:schemeClr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tIns="68580" bIns="68580">
            <a:prstTxWarp prst="textNoShape">
              <a:avLst/>
            </a:prstTxWarp>
          </a:bodyPr>
          <a:lstStyle/>
          <a:p>
            <a:pPr marL="85725" indent="-85725" defTabSz="342900" fontAlgn="base">
              <a:spcBef>
                <a:spcPct val="0"/>
              </a:spcBef>
              <a:spcAft>
                <a:spcPct val="0"/>
              </a:spcAft>
            </a:pPr>
            <a:endParaRPr lang="en-US" sz="900" u="sng">
              <a:solidFill>
                <a:prstClr val="black"/>
              </a:solidFill>
              <a:latin typeface="Arial" pitchFamily="-107" charset="0"/>
            </a:endParaRPr>
          </a:p>
        </p:txBody>
      </p:sp>
      <p:sp>
        <p:nvSpPr>
          <p:cNvPr id="6" name="AutoShape 6"/>
          <p:cNvSpPr>
            <a:spLocks noChangeArrowheads="1"/>
          </p:cNvSpPr>
          <p:nvPr userDrawn="1"/>
        </p:nvSpPr>
        <p:spPr bwMode="auto">
          <a:xfrm>
            <a:off x="233997" y="3962402"/>
            <a:ext cx="2217040" cy="2743201"/>
          </a:xfrm>
          <a:prstGeom prst="roundRect">
            <a:avLst>
              <a:gd name="adj" fmla="val 11111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75438" tIns="54864" rIns="48006" bIns="61722" anchor="b">
            <a:prstTxWarp prst="textNoShape">
              <a:avLst/>
            </a:prstTxWarp>
          </a:bodyPr>
          <a:lstStyle/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</p:txBody>
      </p:sp>
      <p:sp>
        <p:nvSpPr>
          <p:cNvPr id="8" name="AutoShape 9"/>
          <p:cNvSpPr>
            <a:spLocks noChangeAspect="1" noChangeArrowheads="1"/>
          </p:cNvSpPr>
          <p:nvPr userDrawn="1"/>
        </p:nvSpPr>
        <p:spPr bwMode="auto">
          <a:xfrm rot="-5400000">
            <a:off x="2369419" y="4306777"/>
            <a:ext cx="615950" cy="363538"/>
          </a:xfrm>
          <a:prstGeom prst="downArrow">
            <a:avLst>
              <a:gd name="adj1" fmla="val 53611"/>
              <a:gd name="adj2" fmla="val 53773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>
            <a:prstTxWarp prst="textNoShape">
              <a:avLst/>
            </a:prstTxWarp>
          </a:bodyPr>
          <a:lstStyle/>
          <a:p>
            <a:pPr algn="ctr" defTabSz="342900" fontAlgn="base">
              <a:spcBef>
                <a:spcPct val="0"/>
              </a:spcBef>
              <a:spcAft>
                <a:spcPct val="0"/>
              </a:spcAft>
            </a:pPr>
            <a:endParaRPr lang="en-US" sz="525" b="1">
              <a:solidFill>
                <a:srgbClr val="952B1D"/>
              </a:solidFill>
              <a:latin typeface="Century Gothic" charset="0"/>
            </a:endParaRPr>
          </a:p>
        </p:txBody>
      </p:sp>
      <p:sp>
        <p:nvSpPr>
          <p:cNvPr id="9" name="AutoShape 10"/>
          <p:cNvSpPr>
            <a:spLocks noChangeAspect="1" noChangeArrowheads="1"/>
          </p:cNvSpPr>
          <p:nvPr userDrawn="1"/>
        </p:nvSpPr>
        <p:spPr bwMode="auto">
          <a:xfrm rot="-5400000">
            <a:off x="6324700" y="3211844"/>
            <a:ext cx="615950" cy="363537"/>
          </a:xfrm>
          <a:prstGeom prst="downArrow">
            <a:avLst>
              <a:gd name="adj1" fmla="val 53611"/>
              <a:gd name="adj2" fmla="val 53773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>
            <a:prstTxWarp prst="textNoShape">
              <a:avLst/>
            </a:prstTxWarp>
          </a:bodyPr>
          <a:lstStyle/>
          <a:p>
            <a:pPr algn="ctr" defTabSz="342900" fontAlgn="base">
              <a:spcBef>
                <a:spcPct val="0"/>
              </a:spcBef>
              <a:spcAft>
                <a:spcPct val="0"/>
              </a:spcAft>
            </a:pPr>
            <a:endParaRPr lang="en-US" sz="525" b="1">
              <a:solidFill>
                <a:srgbClr val="952B1D"/>
              </a:solidFill>
              <a:latin typeface="Century Gothic" charset="0"/>
            </a:endParaRPr>
          </a:p>
        </p:txBody>
      </p:sp>
      <p:sp>
        <p:nvSpPr>
          <p:cNvPr id="13" name="Text Box 22"/>
          <p:cNvSpPr txBox="1">
            <a:spLocks noChangeArrowheads="1"/>
          </p:cNvSpPr>
          <p:nvPr userDrawn="1"/>
        </p:nvSpPr>
        <p:spPr bwMode="auto">
          <a:xfrm rot="-5400000">
            <a:off x="5692060" y="2105475"/>
            <a:ext cx="2054216" cy="12926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0" tIns="0" rIns="0" bIns="0" anchor="ctr">
            <a:prstTxWarp prst="textNoShape">
              <a:avLst/>
            </a:prstTxWarp>
            <a:spAutoFit/>
          </a:bodyPr>
          <a:lstStyle/>
          <a:p>
            <a:pPr defTabSz="3429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50" b="1" dirty="0">
                <a:solidFill>
                  <a:srgbClr val="C00000"/>
                </a:solidFill>
                <a:ea typeface="ＭＳ Ｐゴシック" charset="-128"/>
              </a:rPr>
              <a:t>QUANTITATIVE IMPACT</a:t>
            </a:r>
          </a:p>
        </p:txBody>
      </p:sp>
      <p:sp>
        <p:nvSpPr>
          <p:cNvPr id="14" name="Text Box 23"/>
          <p:cNvSpPr txBox="1">
            <a:spLocks noChangeArrowheads="1"/>
          </p:cNvSpPr>
          <p:nvPr userDrawn="1"/>
        </p:nvSpPr>
        <p:spPr bwMode="auto">
          <a:xfrm rot="-5400000">
            <a:off x="5910866" y="4984105"/>
            <a:ext cx="1669045" cy="12926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0" tIns="0" rIns="0" bIns="0" anchor="ctr">
            <a:prstTxWarp prst="textNoShape">
              <a:avLst/>
            </a:prstTxWarp>
            <a:spAutoFit/>
          </a:bodyPr>
          <a:lstStyle/>
          <a:p>
            <a:pPr algn="r" defTabSz="3429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50" b="1" dirty="0">
                <a:solidFill>
                  <a:srgbClr val="C00000"/>
                </a:solidFill>
                <a:ea typeface="ＭＳ Ｐゴシック" charset="-128"/>
              </a:rPr>
              <a:t>PROJECT GOAL</a:t>
            </a:r>
          </a:p>
        </p:txBody>
      </p:sp>
      <p:sp>
        <p:nvSpPr>
          <p:cNvPr id="15" name="Text Box 25"/>
          <p:cNvSpPr txBox="1">
            <a:spLocks noChangeArrowheads="1"/>
          </p:cNvSpPr>
          <p:nvPr userDrawn="1"/>
        </p:nvSpPr>
        <p:spPr bwMode="auto">
          <a:xfrm rot="-5400000">
            <a:off x="-427257" y="2139430"/>
            <a:ext cx="1135062" cy="12926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>
            <a:prstTxWarp prst="textNoShape">
              <a:avLst/>
            </a:prstTxWarp>
            <a:spAutoFit/>
          </a:bodyPr>
          <a:lstStyle/>
          <a:p>
            <a:pPr defTabSz="3429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50" b="1" dirty="0">
                <a:solidFill>
                  <a:srgbClr val="C00000"/>
                </a:solidFill>
                <a:ea typeface="ＭＳ Ｐゴシック" charset="-128"/>
              </a:rPr>
              <a:t>STATUS QUO</a:t>
            </a:r>
          </a:p>
        </p:txBody>
      </p:sp>
      <p:sp>
        <p:nvSpPr>
          <p:cNvPr id="16" name="Text Box 26"/>
          <p:cNvSpPr txBox="1">
            <a:spLocks noChangeArrowheads="1"/>
          </p:cNvSpPr>
          <p:nvPr userDrawn="1"/>
        </p:nvSpPr>
        <p:spPr bwMode="auto">
          <a:xfrm rot="-5400000">
            <a:off x="-668497" y="4864301"/>
            <a:ext cx="1643063" cy="12926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>
            <a:prstTxWarp prst="textNoShape">
              <a:avLst/>
            </a:prstTxWarp>
            <a:spAutoFit/>
          </a:bodyPr>
          <a:lstStyle/>
          <a:p>
            <a:pPr algn="r" defTabSz="3429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tabLst>
                <a:tab pos="1370410" algn="l"/>
              </a:tabLst>
            </a:pPr>
            <a:r>
              <a:rPr lang="en-US" sz="1050" b="1" dirty="0">
                <a:solidFill>
                  <a:srgbClr val="C00000"/>
                </a:solidFill>
                <a:ea typeface="ＭＳ Ｐゴシック" charset="-128"/>
              </a:rPr>
              <a:t>NEW </a:t>
            </a:r>
            <a:r>
              <a:rPr lang="en-US" sz="1050" b="1" dirty="0">
                <a:solidFill>
                  <a:srgbClr val="C00000"/>
                </a:solidFill>
                <a:ea typeface="ＭＳ Ｐゴシック" charset="-128"/>
                <a:cs typeface="ＭＳ Ｐゴシック" charset="-128"/>
              </a:rPr>
              <a:t>INSIGHTS</a:t>
            </a:r>
          </a:p>
        </p:txBody>
      </p:sp>
      <p:sp>
        <p:nvSpPr>
          <p:cNvPr id="18" name="Text Placeholder 17"/>
          <p:cNvSpPr>
            <a:spLocks noGrp="1"/>
          </p:cNvSpPr>
          <p:nvPr userDrawn="1">
            <p:ph type="body" sz="quarter" idx="10"/>
          </p:nvPr>
        </p:nvSpPr>
        <p:spPr>
          <a:xfrm>
            <a:off x="304800" y="1066800"/>
            <a:ext cx="2133600" cy="2438400"/>
          </a:xfrm>
        </p:spPr>
        <p:txBody>
          <a:bodyPr lIns="0" tIns="0" rIns="0" bIns="0">
            <a:noAutofit/>
          </a:bodyPr>
          <a:lstStyle>
            <a:lvl1pPr marL="83344" indent="-83344">
              <a:defRPr sz="1050"/>
            </a:lvl1pPr>
            <a:lvl2pPr marL="83344" indent="-83344">
              <a:defRPr sz="900"/>
            </a:lvl2pPr>
            <a:lvl3pPr marL="176213" indent="-83344">
              <a:buFont typeface="Calibri" pitchFamily="34" charset="0"/>
              <a:buChar char="–"/>
              <a:defRPr sz="825"/>
            </a:lvl3pPr>
            <a:lvl4pPr>
              <a:defRPr sz="788"/>
            </a:lvl4pPr>
            <a:lvl5pPr>
              <a:defRPr sz="788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2"/>
            <a:r>
              <a:rPr lang="en-US" dirty="0"/>
              <a:t>Second level</a:t>
            </a:r>
          </a:p>
        </p:txBody>
      </p:sp>
      <p:sp>
        <p:nvSpPr>
          <p:cNvPr id="19" name="Snip Diagonal Corner Rectangle 18"/>
          <p:cNvSpPr/>
          <p:nvPr userDrawn="1"/>
        </p:nvSpPr>
        <p:spPr>
          <a:xfrm>
            <a:off x="2795452" y="1356945"/>
            <a:ext cx="3531116" cy="929056"/>
          </a:xfrm>
          <a:prstGeom prst="snip2Diag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342900"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20" name="TextBox 19"/>
          <p:cNvSpPr txBox="1"/>
          <p:nvPr userDrawn="1"/>
        </p:nvSpPr>
        <p:spPr>
          <a:xfrm>
            <a:off x="3343165" y="1022409"/>
            <a:ext cx="25429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342900"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 u="sng" dirty="0">
                <a:solidFill>
                  <a:srgbClr val="C00000"/>
                </a:solidFill>
                <a:ea typeface="ＭＳ Ｐゴシック" charset="-128"/>
              </a:rPr>
              <a:t>PROBLEM / NEED BEING ADDRESSED</a:t>
            </a:r>
          </a:p>
        </p:txBody>
      </p:sp>
      <p:sp>
        <p:nvSpPr>
          <p:cNvPr id="29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317439" y="4040779"/>
            <a:ext cx="2040673" cy="2586447"/>
          </a:xfrm>
        </p:spPr>
        <p:txBody>
          <a:bodyPr lIns="0" tIns="0" rIns="0" bIns="0">
            <a:noAutofit/>
          </a:bodyPr>
          <a:lstStyle>
            <a:lvl1pPr marL="83344" indent="-83344">
              <a:defRPr sz="1050"/>
            </a:lvl1pPr>
            <a:lvl2pPr marL="83344" indent="-83344">
              <a:defRPr sz="900"/>
            </a:lvl2pPr>
            <a:lvl3pPr marL="176213" indent="-83344">
              <a:buFont typeface="Calibri" pitchFamily="34" charset="0"/>
              <a:buChar char="–"/>
              <a:defRPr sz="825"/>
            </a:lvl3pPr>
            <a:lvl4pPr>
              <a:defRPr sz="788"/>
            </a:lvl4pPr>
            <a:lvl5pPr>
              <a:defRPr sz="788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2"/>
            <a:r>
              <a:rPr lang="en-US" dirty="0"/>
              <a:t>Second level</a:t>
            </a:r>
          </a:p>
        </p:txBody>
      </p:sp>
      <p:sp>
        <p:nvSpPr>
          <p:cNvPr id="30" name="Text Placeholder 17"/>
          <p:cNvSpPr>
            <a:spLocks noGrp="1"/>
          </p:cNvSpPr>
          <p:nvPr>
            <p:ph type="body" sz="quarter" idx="15"/>
          </p:nvPr>
        </p:nvSpPr>
        <p:spPr>
          <a:xfrm>
            <a:off x="6908556" y="1143000"/>
            <a:ext cx="2040673" cy="2590800"/>
          </a:xfrm>
        </p:spPr>
        <p:txBody>
          <a:bodyPr lIns="0" tIns="0" rIns="0" bIns="0">
            <a:noAutofit/>
          </a:bodyPr>
          <a:lstStyle>
            <a:lvl1pPr marL="83344" indent="-83344">
              <a:defRPr sz="1050"/>
            </a:lvl1pPr>
            <a:lvl2pPr marL="83344" indent="-83344">
              <a:defRPr sz="900"/>
            </a:lvl2pPr>
            <a:lvl3pPr marL="176213" indent="-83344">
              <a:buFont typeface="Calibri" pitchFamily="34" charset="0"/>
              <a:buChar char="–"/>
              <a:defRPr sz="825"/>
            </a:lvl3pPr>
            <a:lvl4pPr>
              <a:defRPr sz="788"/>
            </a:lvl4pPr>
            <a:lvl5pPr>
              <a:defRPr sz="788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2"/>
            <a:r>
              <a:rPr lang="en-US" dirty="0"/>
              <a:t>Second level</a:t>
            </a:r>
          </a:p>
        </p:txBody>
      </p:sp>
      <p:sp>
        <p:nvSpPr>
          <p:cNvPr id="31" name="Text Placeholder 17"/>
          <p:cNvSpPr>
            <a:spLocks noGrp="1"/>
          </p:cNvSpPr>
          <p:nvPr>
            <p:ph type="body" sz="quarter" idx="16"/>
          </p:nvPr>
        </p:nvSpPr>
        <p:spPr>
          <a:xfrm>
            <a:off x="6904842" y="4203006"/>
            <a:ext cx="2040673" cy="2406802"/>
          </a:xfrm>
        </p:spPr>
        <p:txBody>
          <a:bodyPr lIns="0" tIns="0" rIns="0" bIns="0">
            <a:noAutofit/>
          </a:bodyPr>
          <a:lstStyle>
            <a:lvl1pPr marL="83344" indent="-83344">
              <a:defRPr sz="1050"/>
            </a:lvl1pPr>
            <a:lvl2pPr marL="83344" indent="-83344">
              <a:defRPr sz="900"/>
            </a:lvl2pPr>
            <a:lvl3pPr marL="176213" indent="-83344">
              <a:buFont typeface="Calibri" pitchFamily="34" charset="0"/>
              <a:buChar char="–"/>
              <a:defRPr sz="825"/>
            </a:lvl3pPr>
            <a:lvl4pPr>
              <a:defRPr sz="788"/>
            </a:lvl4pPr>
            <a:lvl5pPr>
              <a:defRPr sz="788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2"/>
            <a:r>
              <a:rPr lang="en-US" dirty="0"/>
              <a:t>Second level</a:t>
            </a:r>
          </a:p>
        </p:txBody>
      </p:sp>
      <p:sp>
        <p:nvSpPr>
          <p:cNvPr id="34" name="Text Placeholder 33"/>
          <p:cNvSpPr>
            <a:spLocks noGrp="1"/>
          </p:cNvSpPr>
          <p:nvPr>
            <p:ph type="body" sz="quarter" idx="17"/>
          </p:nvPr>
        </p:nvSpPr>
        <p:spPr>
          <a:xfrm>
            <a:off x="2795452" y="1384827"/>
            <a:ext cx="3531114" cy="940363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7" name="Text Placeholder 36"/>
          <p:cNvSpPr>
            <a:spLocks noGrp="1"/>
          </p:cNvSpPr>
          <p:nvPr>
            <p:ph type="body" sz="quarter" idx="18"/>
          </p:nvPr>
        </p:nvSpPr>
        <p:spPr>
          <a:xfrm>
            <a:off x="2953483" y="2690951"/>
            <a:ext cx="3378818" cy="4010298"/>
          </a:xfrm>
        </p:spPr>
        <p:txBody>
          <a:bodyPr>
            <a:normAutofit/>
          </a:bodyPr>
          <a:lstStyle>
            <a:lvl1pPr marL="83344" indent="-83344">
              <a:defRPr sz="1200"/>
            </a:lvl1pPr>
            <a:lvl2pPr marL="176213" indent="-83344">
              <a:defRPr sz="105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6" name="AutoShape 2"/>
          <p:cNvSpPr>
            <a:spLocks noChangeAspect="1" noChangeArrowheads="1"/>
          </p:cNvSpPr>
          <p:nvPr userDrawn="1"/>
        </p:nvSpPr>
        <p:spPr bwMode="auto">
          <a:xfrm>
            <a:off x="1007824" y="3598865"/>
            <a:ext cx="615950" cy="363537"/>
          </a:xfrm>
          <a:prstGeom prst="downArrow">
            <a:avLst>
              <a:gd name="adj1" fmla="val 53611"/>
              <a:gd name="adj2" fmla="val 53773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>
            <a:prstTxWarp prst="textNoShape">
              <a:avLst/>
            </a:prstTxWarp>
          </a:bodyPr>
          <a:lstStyle/>
          <a:p>
            <a:pPr algn="ctr" defTabSz="342900" fontAlgn="base">
              <a:spcBef>
                <a:spcPct val="0"/>
              </a:spcBef>
              <a:spcAft>
                <a:spcPct val="0"/>
              </a:spcAft>
            </a:pPr>
            <a:endParaRPr lang="en-US" sz="525" b="1">
              <a:solidFill>
                <a:srgbClr val="952B1D"/>
              </a:solidFill>
              <a:latin typeface="Century Gothic" charset="0"/>
            </a:endParaRPr>
          </a:p>
        </p:txBody>
      </p:sp>
      <p:sp>
        <p:nvSpPr>
          <p:cNvPr id="27" name="TextBox 26"/>
          <p:cNvSpPr txBox="1"/>
          <p:nvPr userDrawn="1"/>
        </p:nvSpPr>
        <p:spPr>
          <a:xfrm>
            <a:off x="2667000" y="2364377"/>
            <a:ext cx="37338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429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b="1" dirty="0">
                <a:solidFill>
                  <a:srgbClr val="C00000"/>
                </a:solidFill>
                <a:ea typeface="ＭＳ Ｐゴシック" charset="-128"/>
                <a:cs typeface="ＭＳ Ｐゴシック" charset="-128"/>
              </a:rPr>
              <a:t>PROJECT DESCRIPTION/APPROACH</a:t>
            </a:r>
          </a:p>
        </p:txBody>
      </p:sp>
    </p:spTree>
    <p:extLst>
      <p:ext uri="{BB962C8B-B14F-4D97-AF65-F5344CB8AC3E}">
        <p14:creationId xmlns:p14="http://schemas.microsoft.com/office/powerpoint/2010/main" val="29445344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3223" y="1267179"/>
            <a:ext cx="7910689" cy="517172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94053-0B18-42A6-9CDE-D6BE54341719}" type="datetime1">
              <a:rPr lang="en-US" smtClean="0"/>
              <a:t>4/9/2021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75E49-B40C-7241-85BA-D75EB62EC6B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1875934" y="20739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43227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43AF1-D4D9-4671-8F38-BBAA47C093CD}" type="datetime1">
              <a:rPr lang="en-US" smtClean="0"/>
              <a:t>4/9/2021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75E49-B40C-7241-85BA-D75EB62EC6B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38100" y="117476"/>
            <a:ext cx="9105900" cy="674052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9E78F6-31C2-994F-AF58-F4C679E5F7C1}"/>
              </a:ext>
            </a:extLst>
          </p:cNvPr>
          <p:cNvSpPr txBox="1"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2341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F1E1A9-7FFD-4475-A617-3A7B93010D49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t>4/9/2021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7DFB30-8759-4A93-95CB-843B567D7E87}" type="slidenum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71566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4A1FA4-69E3-48A2-BC85-6C4FFDA4176C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t>4/9/2021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F9983D-AF4B-485D-8966-FA69293C5902}" type="slidenum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00091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815D2D-A357-44F2-8623-286D9F53C3C2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t>4/9/2021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D134A0-CD0B-4699-BB6C-038FC77F1CC8}" type="slidenum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32125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406F55-A5D2-4DDC-AF79-26EFF3977A00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t>4/9/2021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CADC2C-9CD4-4349-9600-C5768E9D660A}" type="slidenum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49530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F45002-7E12-440E-AAF3-76C40B361A00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t>4/9/2021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2870A6-328A-4DFD-AC6D-59A4F450864B}" type="slidenum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49198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DF5D8B-A7BA-4AD2-931F-40516A077A61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t>4/9/2021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5F6F03-4B28-4112-A7DF-517769EF6A1D}" type="slidenum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71146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12B4F1-681F-405F-B7D8-6521F3076BC8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t>4/9/2021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479003-4457-4A56-8A07-2349ABF323F6}" type="slidenum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059626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CA52BF-F23E-4458-82FA-5F33531FD92B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t>4/9/2021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CDF0B9-3F99-4369-BFD6-63034B18D038}" type="slidenum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82215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AC984C-1817-49B2-B262-67564D0D576D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t>4/9/2021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26400C-CEF6-4250-82F0-CD4C14E580A7}" type="slidenum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87083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578762-F66D-4072-AB22-C2E5977B92CF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t>4/9/2021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6F08C8-12A8-41BD-A210-4854D32C69A7}" type="slidenum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650233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C704CE-1BD9-4F2F-870F-24BBCD581BE8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t>4/9/2021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3E6C5A-C3C0-4DB6-8B70-913350439318}" type="slidenum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095382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7A62F-4499-3F47-98EF-6FB4C19CA4F3}" type="datetime1">
              <a:rPr lang="en-US" smtClean="0"/>
              <a:t>4/9/2021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75E49-B40C-7241-85BA-D75EB62EC6B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38100" y="117476"/>
            <a:ext cx="9105900" cy="674052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9E78F6-31C2-994F-AF58-F4C679E5F7C1}"/>
              </a:ext>
            </a:extLst>
          </p:cNvPr>
          <p:cNvSpPr txBox="1"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0277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0013C-D545-47E3-BAF4-37DF4B045225}" type="datetime1">
              <a:rPr lang="en-US" smtClean="0"/>
              <a:t>4/9/2021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71685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4E620-1400-4E15-AE91-86E5554227BD}" type="datetime1">
              <a:rPr lang="en-US" smtClean="0"/>
              <a:t>4/9/2021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84816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7DF27-8FEE-475B-89A6-8F0976E3EFEF}" type="datetime1">
              <a:rPr lang="en-US" smtClean="0"/>
              <a:t>4/9/2021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13441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9D34C-2050-40A9-A44D-C41C95BDB702}" type="datetime1">
              <a:rPr lang="en-US" smtClean="0"/>
              <a:t>4/9/2021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7385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162EE-9C24-4DB1-82D0-B319A631F4D8}" type="datetime1">
              <a:rPr lang="en-US" smtClean="0"/>
              <a:t>4/9/2021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7424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2CE9F-4211-43B6-994A-4DB8798D7A3B}" type="datetime1">
              <a:rPr lang="en-US" smtClean="0"/>
              <a:t>4/9/2021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39437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9E02F-94AA-46B8-A4A5-F87F2491D8B3}" type="datetime1">
              <a:rPr lang="en-US" smtClean="0"/>
              <a:t>4/9/2021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09812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07E97-FB6A-4851-8906-8F7E9DC82F63}" type="datetime1">
              <a:rPr lang="en-US" smtClean="0"/>
              <a:t>4/9/2021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11011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CCA1B-D3D7-4C70-A4F3-6CDCC3EAA8BA}" type="datetime1">
              <a:rPr lang="en-US" smtClean="0"/>
              <a:t>4/9/2021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30921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597D7-4456-4843-8268-635A5A08E21A}" type="datetime1">
              <a:rPr lang="en-US" smtClean="0"/>
              <a:t>4/9/2021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05095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A0CCF-8C46-4AEE-80AE-E8100FD61057}" type="datetime1">
              <a:rPr lang="en-US" smtClean="0"/>
              <a:t>4/9/2021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5175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image" Target="../media/image4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image" Target="../media/image5.jpg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Banner OCT template.jpg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"/>
            <a:ext cx="9144000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41"/>
            <a:ext cx="7804276" cy="5508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3223" y="1284113"/>
            <a:ext cx="7910689" cy="51717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540498"/>
            <a:ext cx="2133600" cy="2550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2900"/>
            <a:fld id="{94005190-197B-4D12-84DD-D9BAACAD704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4/9/2021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40498"/>
            <a:ext cx="2895600" cy="2550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29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540498"/>
            <a:ext cx="2133600" cy="2550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2900"/>
            <a:fld id="{27902F6C-F992-5F48-A278-E5EDF8FF56D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3429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3409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9" r:id="rId15"/>
  </p:sldLayoutIdLst>
  <p:hf hdr="0" ftr="0" dt="0"/>
  <p:txStyles>
    <p:titleStyle>
      <a:lvl1pPr algn="ctr" defTabSz="342900" rtl="0" eaLnBrk="1" latinLnBrk="0" hangingPunct="1">
        <a:spcBef>
          <a:spcPct val="0"/>
        </a:spcBef>
        <a:buNone/>
        <a:defRPr sz="21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901F89B-3A66-43F0-963F-C4709B1DC944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t>4/9/2021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B75C1F1-94D2-4092-BD88-EBDFD5152452}" type="slidenum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024635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FB7013-D195-4F6B-8BEF-0D70CCECF0D9}" type="datetime1">
              <a:rPr lang="en-US" smtClean="0"/>
              <a:t>4/9/2021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04FCE3-98A4-4385-9FA0-D7D495E5C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6417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5.tif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1.xml"/><Relationship Id="rId6" Type="http://schemas.microsoft.com/office/2007/relationships/hdphoto" Target="../media/hdphoto1.wdp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5"/>
          <p:cNvSpPr>
            <a:spLocks noChangeArrowheads="1"/>
          </p:cNvSpPr>
          <p:nvPr/>
        </p:nvSpPr>
        <p:spPr bwMode="auto">
          <a:xfrm>
            <a:off x="6324600" y="1905000"/>
            <a:ext cx="2590800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9" name="Line 18"/>
          <p:cNvSpPr>
            <a:spLocks noChangeShapeType="1"/>
          </p:cNvSpPr>
          <p:nvPr/>
        </p:nvSpPr>
        <p:spPr bwMode="auto">
          <a:xfrm flipH="1">
            <a:off x="1122363" y="6738938"/>
            <a:ext cx="7888287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3" name="Line 12"/>
          <p:cNvSpPr>
            <a:spLocks noChangeShapeType="1"/>
          </p:cNvSpPr>
          <p:nvPr/>
        </p:nvSpPr>
        <p:spPr bwMode="auto">
          <a:xfrm>
            <a:off x="0" y="1027926"/>
            <a:ext cx="9144000" cy="5535"/>
          </a:xfrm>
          <a:prstGeom prst="line">
            <a:avLst/>
          </a:prstGeom>
          <a:noFill/>
          <a:ln w="47625" cmpd="thickThin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2" name="Picture 1" descr="P03-Farmers-Wanted-NASA-Recruitment-Poster.tif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415" y="266932"/>
            <a:ext cx="4119418" cy="65910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043644" y="2799730"/>
            <a:ext cx="4572000" cy="677108"/>
          </a:xfrm>
          <a:prstGeom prst="rect">
            <a:avLst/>
          </a:prstGeom>
        </p:spPr>
        <p:txBody>
          <a:bodyPr>
            <a:spAutoFit/>
          </a:bodyPr>
          <a:lstStyle/>
          <a:p>
            <a:br>
              <a:rPr lang="en-US" sz="2000" b="1" dirty="0"/>
            </a:b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176584" y="2895741"/>
            <a:ext cx="496741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D1F4BC"/>
                </a:solidFill>
              </a:rPr>
              <a:t>Cultivating Plants in a Controlled Environment</a:t>
            </a:r>
          </a:p>
          <a:p>
            <a:endParaRPr lang="en-US" sz="2400" b="1" dirty="0">
              <a:solidFill>
                <a:srgbClr val="D1F4BC"/>
              </a:solidFill>
            </a:endParaRPr>
          </a:p>
          <a:p>
            <a:pPr algn="ctr"/>
            <a:r>
              <a:rPr lang="en-US" sz="2400" b="1" i="1" dirty="0">
                <a:solidFill>
                  <a:srgbClr val="D1F4BC"/>
                </a:solidFill>
              </a:rPr>
              <a:t>“Feeding Exploration and Enabling Earth Independence”</a:t>
            </a:r>
          </a:p>
          <a:p>
            <a:endParaRPr lang="en-US" sz="2400" b="1" dirty="0">
              <a:solidFill>
                <a:srgbClr val="D1F4BC"/>
              </a:solidFill>
            </a:endParaRPr>
          </a:p>
          <a:p>
            <a:r>
              <a:rPr lang="en-US" sz="2000" b="1" dirty="0">
                <a:solidFill>
                  <a:srgbClr val="D1F4BC"/>
                </a:solidFill>
              </a:rPr>
              <a:t>         Gioia Massa and Ralph Fritsche   </a:t>
            </a:r>
          </a:p>
          <a:p>
            <a:r>
              <a:rPr lang="en-US" sz="2000" b="1" dirty="0">
                <a:solidFill>
                  <a:srgbClr val="D1F4BC"/>
                </a:solidFill>
              </a:rPr>
              <a:t>         NASA, Kennedy Space Center, FL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46712" y="269999"/>
            <a:ext cx="2839491" cy="243051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B6ACCB9-D0E5-AB46-A811-3EF5C9B4C06A}"/>
              </a:ext>
            </a:extLst>
          </p:cNvPr>
          <p:cNvSpPr txBox="1"/>
          <p:nvPr/>
        </p:nvSpPr>
        <p:spPr>
          <a:xfrm>
            <a:off x="11269362" y="307683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3933C9D-E0EB-6E4C-8AB1-E168308BB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75E49-B40C-7241-85BA-D75EB62EC6B1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7557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99" y="0"/>
            <a:ext cx="9144000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759A21D1-20C9-BE40-9C94-9B019DE804B8}"/>
              </a:ext>
            </a:extLst>
          </p:cNvPr>
          <p:cNvSpPr txBox="1">
            <a:spLocks/>
          </p:cNvSpPr>
          <p:nvPr/>
        </p:nvSpPr>
        <p:spPr>
          <a:xfrm>
            <a:off x="100965" y="169589"/>
            <a:ext cx="8942070" cy="1325563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342900" rtl="0" eaLnBrk="1" latinLnBrk="0" hangingPunct="1">
              <a:spcBef>
                <a:spcPct val="0"/>
              </a:spcBef>
              <a:buNone/>
              <a:defRPr sz="21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Space Crop Production Challenges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2F53B1C-9709-4F4E-9DC9-24B3F5AA620B}"/>
              </a:ext>
            </a:extLst>
          </p:cNvPr>
          <p:cNvSpPr/>
          <p:nvPr/>
        </p:nvSpPr>
        <p:spPr>
          <a:xfrm>
            <a:off x="1224401" y="1568375"/>
            <a:ext cx="4099299" cy="3910307"/>
          </a:xfrm>
          <a:prstGeom prst="ellipse">
            <a:avLst/>
          </a:prstGeom>
          <a:solidFill>
            <a:schemeClr val="accent1">
              <a:alpha val="30000"/>
            </a:schemeClr>
          </a:solidFill>
          <a:ln w="25400"/>
          <a:effectLst>
            <a:glow rad="444500">
              <a:schemeClr val="accent1">
                <a:alpha val="41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rtlCol="0" anchor="t" anchorCtr="0"/>
          <a:lstStyle/>
          <a:p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8750BE0-D091-2648-9E67-4C5109E68BAE}"/>
              </a:ext>
            </a:extLst>
          </p:cNvPr>
          <p:cNvSpPr/>
          <p:nvPr/>
        </p:nvSpPr>
        <p:spPr>
          <a:xfrm>
            <a:off x="4101732" y="1580645"/>
            <a:ext cx="4174004" cy="4134944"/>
          </a:xfrm>
          <a:prstGeom prst="ellipse">
            <a:avLst/>
          </a:prstGeom>
          <a:solidFill>
            <a:schemeClr val="accent1">
              <a:alpha val="30000"/>
            </a:schemeClr>
          </a:solidFill>
          <a:ln w="25400"/>
          <a:effectLst>
            <a:glow rad="444500">
              <a:schemeClr val="accent1">
                <a:alpha val="41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rtlCol="0" anchor="t" anchorCtr="0"/>
          <a:lstStyle/>
          <a:p>
            <a:endParaRPr lang="en-US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2B922FDD-28D2-F14B-AC99-6E022518E761}"/>
              </a:ext>
            </a:extLst>
          </p:cNvPr>
          <p:cNvSpPr/>
          <p:nvPr/>
        </p:nvSpPr>
        <p:spPr>
          <a:xfrm>
            <a:off x="2627399" y="2401002"/>
            <a:ext cx="4199828" cy="4235236"/>
          </a:xfrm>
          <a:prstGeom prst="ellipse">
            <a:avLst/>
          </a:prstGeom>
          <a:solidFill>
            <a:schemeClr val="accent1">
              <a:alpha val="30000"/>
            </a:schemeClr>
          </a:solidFill>
          <a:ln w="25400"/>
          <a:effectLst>
            <a:glow rad="444500">
              <a:schemeClr val="accent1">
                <a:alpha val="41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rtlCol="0" anchor="t" anchorCtr="0"/>
          <a:lstStyle/>
          <a:p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BE871C3-37CD-734F-84AA-39ABB72AAD4C}"/>
              </a:ext>
            </a:extLst>
          </p:cNvPr>
          <p:cNvSpPr txBox="1"/>
          <p:nvPr/>
        </p:nvSpPr>
        <p:spPr>
          <a:xfrm>
            <a:off x="1848929" y="1877782"/>
            <a:ext cx="19191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FF00"/>
                </a:solidFill>
              </a:rPr>
              <a:t>Deep Space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6B3C4B-7B62-694E-9984-CA54D3CABF75}"/>
              </a:ext>
            </a:extLst>
          </p:cNvPr>
          <p:cNvSpPr txBox="1"/>
          <p:nvPr/>
        </p:nvSpPr>
        <p:spPr>
          <a:xfrm>
            <a:off x="6277753" y="1851030"/>
            <a:ext cx="12929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FF00"/>
                </a:solidFill>
              </a:rPr>
              <a:t>Surface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87D2D18-2977-A642-A54B-E65707084D1F}"/>
              </a:ext>
            </a:extLst>
          </p:cNvPr>
          <p:cNvSpPr txBox="1"/>
          <p:nvPr/>
        </p:nvSpPr>
        <p:spPr>
          <a:xfrm>
            <a:off x="4292683" y="6244763"/>
            <a:ext cx="8840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FF00"/>
                </a:solidFill>
              </a:rPr>
              <a:t>Crop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DED6DD7-385E-6742-9E6B-B3053F068A48}"/>
              </a:ext>
            </a:extLst>
          </p:cNvPr>
          <p:cNvSpPr txBox="1"/>
          <p:nvPr/>
        </p:nvSpPr>
        <p:spPr>
          <a:xfrm>
            <a:off x="1615727" y="2330868"/>
            <a:ext cx="207499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i="1" dirty="0">
                <a:solidFill>
                  <a:srgbClr val="FF0000"/>
                </a:solidFill>
              </a:rPr>
              <a:t>Microgravity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i="1" dirty="0">
                <a:solidFill>
                  <a:srgbClr val="FF0000"/>
                </a:solidFill>
              </a:rPr>
              <a:t>Fluid movement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No convection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4D248A1-C367-AE4A-800A-ACE07D47E765}"/>
              </a:ext>
            </a:extLst>
          </p:cNvPr>
          <p:cNvSpPr txBox="1"/>
          <p:nvPr/>
        </p:nvSpPr>
        <p:spPr>
          <a:xfrm>
            <a:off x="3990226" y="1814101"/>
            <a:ext cx="210948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Water  Recycling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i="1" dirty="0">
                <a:solidFill>
                  <a:srgbClr val="FF0000"/>
                </a:solidFill>
              </a:rPr>
              <a:t>Radiation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Pressure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Micrometeorites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644A32C-490C-F745-880D-5EF41B156553}"/>
              </a:ext>
            </a:extLst>
          </p:cNvPr>
          <p:cNvSpPr txBox="1"/>
          <p:nvPr/>
        </p:nvSpPr>
        <p:spPr>
          <a:xfrm>
            <a:off x="6059898" y="2301751"/>
            <a:ext cx="185499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Dust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Partial gravity</a:t>
            </a:r>
          </a:p>
          <a:p>
            <a:endParaRPr lang="en-US" sz="20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C6512E8-510D-694E-8F32-566C5DC80D0D}"/>
              </a:ext>
            </a:extLst>
          </p:cNvPr>
          <p:cNvSpPr txBox="1"/>
          <p:nvPr/>
        </p:nvSpPr>
        <p:spPr>
          <a:xfrm>
            <a:off x="3528422" y="5399587"/>
            <a:ext cx="35541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Productivity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Stress tolerance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Crop scheduling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6DE803F-25DD-544F-9937-3CFB0BC3A947}"/>
              </a:ext>
            </a:extLst>
          </p:cNvPr>
          <p:cNvSpPr txBox="1"/>
          <p:nvPr/>
        </p:nvSpPr>
        <p:spPr>
          <a:xfrm>
            <a:off x="3818413" y="2907452"/>
            <a:ext cx="333002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Plant Size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i="1" dirty="0">
                <a:solidFill>
                  <a:srgbClr val="FF0000"/>
                </a:solidFill>
              </a:rPr>
              <a:t>High CO</a:t>
            </a:r>
            <a:r>
              <a:rPr lang="en-US" b="1" i="1" baseline="-25000" dirty="0">
                <a:solidFill>
                  <a:srgbClr val="FF0000"/>
                </a:solidFill>
              </a:rPr>
              <a:t>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Nutrient output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i="1" dirty="0">
                <a:solidFill>
                  <a:srgbClr val="FF0000"/>
                </a:solidFill>
              </a:rPr>
              <a:t>Microbiome &amp; Food Safety</a:t>
            </a:r>
            <a:endParaRPr lang="en-US" b="1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Sustainability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Abiotic stresses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Vehicle resources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Crew time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Waste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65BD67E-214B-2E48-81F3-687E41CC01ED}"/>
              </a:ext>
            </a:extLst>
          </p:cNvPr>
          <p:cNvSpPr txBox="1"/>
          <p:nvPr/>
        </p:nvSpPr>
        <p:spPr>
          <a:xfrm>
            <a:off x="457200" y="5843118"/>
            <a:ext cx="3005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i="1" dirty="0">
                <a:solidFill>
                  <a:srgbClr val="FF0000"/>
                </a:solidFill>
              </a:rPr>
              <a:t>Current focus areas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85C347-FEFA-4949-8C25-07DBC820B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90582" y="6442637"/>
            <a:ext cx="2133600" cy="255058"/>
          </a:xfrm>
        </p:spPr>
        <p:txBody>
          <a:bodyPr/>
          <a:lstStyle/>
          <a:p>
            <a:fld id="{FC675E49-B40C-7241-85BA-D75EB62EC6B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6204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81155"/>
            <a:ext cx="8229600" cy="1143000"/>
          </a:xfrm>
        </p:spPr>
        <p:txBody>
          <a:bodyPr/>
          <a:lstStyle/>
          <a:p>
            <a:r>
              <a:rPr lang="en-US" dirty="0"/>
              <a:t>Veggie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5F6F03-4B28-4112-A7DF-517769EF6A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905069"/>
            <a:ext cx="9144000" cy="589694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53667" y="6033184"/>
            <a:ext cx="18432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Shane Kimbrough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Expedition 49/50</a:t>
            </a:r>
          </a:p>
        </p:txBody>
      </p:sp>
    </p:spTree>
    <p:extLst>
      <p:ext uri="{BB962C8B-B14F-4D97-AF65-F5344CB8AC3E}">
        <p14:creationId xmlns:p14="http://schemas.microsoft.com/office/powerpoint/2010/main" val="1536856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6525"/>
            <a:ext cx="8229600" cy="1143000"/>
          </a:xfrm>
        </p:spPr>
        <p:txBody>
          <a:bodyPr/>
          <a:lstStyle/>
          <a:p>
            <a:r>
              <a:rPr lang="en-US" dirty="0"/>
              <a:t>Crop Production Challenge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4956"/>
            <a:ext cx="8229600" cy="4525963"/>
          </a:xfrm>
        </p:spPr>
        <p:txBody>
          <a:bodyPr/>
          <a:lstStyle/>
          <a:p>
            <a:r>
              <a:rPr lang="en-US" sz="2800" dirty="0">
                <a:solidFill>
                  <a:srgbClr val="FFFF00"/>
                </a:solidFill>
              </a:rPr>
              <a:t>Identify and demonstrate effective options to provide both water and oxygen to the root zone in microgravity.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F9983D-AF4B-485D-8966-FA69293C59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A0B0464-8823-B04A-B189-8FC662A595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4857" y="3159295"/>
            <a:ext cx="5562599" cy="3059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7658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6525"/>
            <a:ext cx="8229600" cy="1143000"/>
          </a:xfrm>
        </p:spPr>
        <p:txBody>
          <a:bodyPr/>
          <a:lstStyle/>
          <a:p>
            <a:r>
              <a:rPr lang="en-US" dirty="0"/>
              <a:t>Crop Production Challenge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30387"/>
            <a:ext cx="8229600" cy="4525963"/>
          </a:xfrm>
        </p:spPr>
        <p:txBody>
          <a:bodyPr/>
          <a:lstStyle/>
          <a:p>
            <a:r>
              <a:rPr lang="en-US" sz="2800" dirty="0">
                <a:solidFill>
                  <a:srgbClr val="FFFF00"/>
                </a:solidFill>
              </a:rPr>
              <a:t>Investigate the relationship between microbiomes and food safety:</a:t>
            </a:r>
          </a:p>
          <a:p>
            <a:pPr lvl="1"/>
            <a:r>
              <a:rPr lang="en-US" dirty="0"/>
              <a:t>Effectively sanitize produce with few consumables and low inputs  </a:t>
            </a:r>
          </a:p>
          <a:p>
            <a:pPr lvl="1"/>
            <a:r>
              <a:rPr lang="en-US" dirty="0"/>
              <a:t>Control biotic stresses and pathogens</a:t>
            </a:r>
          </a:p>
          <a:p>
            <a:pPr lvl="1"/>
            <a:r>
              <a:rPr lang="en-US" dirty="0"/>
              <a:t>Use the microbiome to protect crops or enhance growth</a:t>
            </a:r>
            <a:r>
              <a:rPr lang="en-US" sz="2400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F9983D-AF4B-485D-8966-FA69293C59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36413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6525"/>
            <a:ext cx="8229600" cy="1143000"/>
          </a:xfrm>
        </p:spPr>
        <p:txBody>
          <a:bodyPr/>
          <a:lstStyle/>
          <a:p>
            <a:r>
              <a:rPr lang="en-US" dirty="0"/>
              <a:t>Crop Production Challenge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03780"/>
            <a:ext cx="8229600" cy="4525963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Identify potential crops: </a:t>
            </a:r>
          </a:p>
          <a:p>
            <a:pPr lvl="1"/>
            <a:r>
              <a:rPr lang="en-US" dirty="0"/>
              <a:t>Yield verses volume, edible biomass</a:t>
            </a:r>
          </a:p>
          <a:p>
            <a:pPr lvl="1"/>
            <a:r>
              <a:rPr lang="en-US" dirty="0"/>
              <a:t>Nutrition, organoleptic attributes, psychosocial benefits</a:t>
            </a:r>
          </a:p>
          <a:p>
            <a:pPr lvl="1"/>
            <a:r>
              <a:rPr lang="en-US" dirty="0"/>
              <a:t>Elevated CO</a:t>
            </a:r>
            <a:r>
              <a:rPr lang="en-US" baseline="-25000" dirty="0"/>
              <a:t>2</a:t>
            </a:r>
            <a:endParaRPr lang="en-US" dirty="0"/>
          </a:p>
          <a:p>
            <a:pPr lvl="1"/>
            <a:r>
              <a:rPr lang="en-US" dirty="0"/>
              <a:t>Genetic engineering</a:t>
            </a:r>
          </a:p>
          <a:p>
            <a:pPr lvl="1"/>
            <a:r>
              <a:rPr lang="en-US" dirty="0"/>
              <a:t>Healthy microbiome</a:t>
            </a:r>
          </a:p>
          <a:p>
            <a:pPr lvl="1"/>
            <a:r>
              <a:rPr lang="en-US" dirty="0"/>
              <a:t>Food Safety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F9983D-AF4B-485D-8966-FA69293C59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92E4224-86AB-114F-8CFE-110BE9B4394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3429000"/>
            <a:ext cx="3610344" cy="2402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3029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1015" y="290176"/>
            <a:ext cx="7301971" cy="857250"/>
          </a:xfrm>
        </p:spPr>
        <p:txBody>
          <a:bodyPr/>
          <a:lstStyle/>
          <a:p>
            <a:pPr algn="ctr"/>
            <a:r>
              <a:rPr lang="en-US" dirty="0"/>
              <a:t>Recent New Crops on Orbit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8229" y="1449628"/>
            <a:ext cx="3929555" cy="3582761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Red Russian Kale</a:t>
            </a:r>
          </a:p>
          <a:p>
            <a:r>
              <a:rPr lang="en-US" dirty="0">
                <a:solidFill>
                  <a:srgbClr val="00B0F0"/>
                </a:solidFill>
              </a:rPr>
              <a:t>*Dragoon Lettuce</a:t>
            </a:r>
          </a:p>
          <a:p>
            <a:r>
              <a:rPr lang="en-US" dirty="0"/>
              <a:t>Wasabi Mustard </a:t>
            </a:r>
          </a:p>
          <a:p>
            <a:r>
              <a:rPr lang="en-US" dirty="0">
                <a:solidFill>
                  <a:srgbClr val="00B0F0"/>
                </a:solidFill>
              </a:rPr>
              <a:t>*Extra Dwarf Pak Choy</a:t>
            </a:r>
          </a:p>
          <a:p>
            <a:r>
              <a:rPr lang="en-US" dirty="0"/>
              <a:t>Amara Mustard</a:t>
            </a:r>
          </a:p>
          <a:p>
            <a:endParaRPr lang="en-US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n-US" dirty="0"/>
              <a:t>Grown in different combinations with Amara Mustard and Extra Dwarf Pak Choi harvested this week on ISS!</a:t>
            </a:r>
          </a:p>
          <a:p>
            <a:pPr marL="0" indent="0">
              <a:buNone/>
            </a:pPr>
            <a:endParaRPr lang="en-US" dirty="0">
              <a:solidFill>
                <a:srgbClr val="00B0F0"/>
              </a:solidFill>
            </a:endParaRPr>
          </a:p>
          <a:p>
            <a:endParaRPr lang="en-US" dirty="0">
              <a:solidFill>
                <a:srgbClr val="00B0F0"/>
              </a:solidFill>
            </a:endParaRPr>
          </a:p>
          <a:p>
            <a:endParaRPr lang="en-US" dirty="0">
              <a:solidFill>
                <a:srgbClr val="00B0F0"/>
              </a:solidFill>
            </a:endParaRPr>
          </a:p>
          <a:p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1961492" y="5365308"/>
            <a:ext cx="522101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>
                <a:solidFill>
                  <a:srgbClr val="00B0F0"/>
                </a:solidFill>
              </a:rPr>
              <a:t>*= Student Selected Crops!</a:t>
            </a:r>
            <a:r>
              <a:rPr lang="en-US" sz="2100" dirty="0"/>
              <a:t> 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66396" y="1515710"/>
            <a:ext cx="1870362" cy="2057400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38" name="Picture 3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42296" y="1709469"/>
            <a:ext cx="2076189" cy="2085584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58454C9E-1D31-2D4F-8A16-8943AE6BED6A}"/>
              </a:ext>
              <a:ext uri="{147F2762-F138-4A5C-976F-8EAC2B608ADB}">
                <a16:predDERef xmlns:a16="http://schemas.microsoft.com/office/drawing/2014/main" pred="{DAE44CF0-9B50-4944-91C0-3B94086B118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48923" y="2015089"/>
            <a:ext cx="2160788" cy="2057400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40" name="Picture 3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50315" y="2233278"/>
            <a:ext cx="2029217" cy="2057400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6" name="Picture 5" descr="A picture containing purple, arranged&#10;&#10;Description automatically generated">
            <a:extLst>
              <a:ext uri="{FF2B5EF4-FFF2-40B4-BE49-F238E27FC236}">
                <a16:creationId xmlns:a16="http://schemas.microsoft.com/office/drawing/2014/main" id="{3CE8E174-62E2-4AEF-A20E-0A7BAD43910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16" t="50855" r="34775" b="8596"/>
          <a:stretch/>
        </p:blipFill>
        <p:spPr>
          <a:xfrm>
            <a:off x="5949799" y="2642071"/>
            <a:ext cx="2048132" cy="2057400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41" name="Picture 4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36585" y="1486429"/>
            <a:ext cx="1706777" cy="1714500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42" name="Picture 4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67151" y="2984860"/>
            <a:ext cx="1691015" cy="1714500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774662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0337"/>
            <a:ext cx="8229600" cy="1143000"/>
          </a:xfrm>
        </p:spPr>
        <p:txBody>
          <a:bodyPr/>
          <a:lstStyle/>
          <a:p>
            <a:r>
              <a:rPr lang="en-US" dirty="0"/>
              <a:t>Crop Production Challenge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>
                <a:solidFill>
                  <a:srgbClr val="FFFF00"/>
                </a:solidFill>
              </a:rPr>
              <a:t>Storage and handling of seeds to ensure they are viable, free of contaminants and long-lived.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651784" y="6353185"/>
            <a:ext cx="21336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F9983D-AF4B-485D-8966-FA69293C59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58271F-0E6F-2A44-AFB2-C716BEA297F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2373" y="2888127"/>
            <a:ext cx="7814468" cy="294663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00AF224-6857-4B98-8030-9DEE53A18546}"/>
              </a:ext>
            </a:extLst>
          </p:cNvPr>
          <p:cNvSpPr txBox="1"/>
          <p:nvPr/>
        </p:nvSpPr>
        <p:spPr>
          <a:xfrm>
            <a:off x="732371" y="6004346"/>
            <a:ext cx="78144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Seed Film technology tested successfully in VEG-03 J, January 2021</a:t>
            </a:r>
          </a:p>
        </p:txBody>
      </p:sp>
    </p:spTree>
    <p:extLst>
      <p:ext uri="{BB962C8B-B14F-4D97-AF65-F5344CB8AC3E}">
        <p14:creationId xmlns:p14="http://schemas.microsoft.com/office/powerpoint/2010/main" val="10948560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D9F54E1-EF5A-4540-BD4D-8D34DCFF23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527" y="0"/>
            <a:ext cx="9144000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759A21D1-20C9-BE40-9C94-9B019DE804B8}"/>
              </a:ext>
            </a:extLst>
          </p:cNvPr>
          <p:cNvSpPr txBox="1">
            <a:spLocks/>
          </p:cNvSpPr>
          <p:nvPr/>
        </p:nvSpPr>
        <p:spPr>
          <a:xfrm>
            <a:off x="628650" y="130671"/>
            <a:ext cx="78867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342900" rtl="0" eaLnBrk="1" latinLnBrk="0" hangingPunct="1">
              <a:spcBef>
                <a:spcPct val="0"/>
              </a:spcBef>
              <a:buNone/>
              <a:defRPr sz="21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C6512E8-510D-694E-8F32-566C5DC80D0D}"/>
              </a:ext>
            </a:extLst>
          </p:cNvPr>
          <p:cNvSpPr txBox="1"/>
          <p:nvPr/>
        </p:nvSpPr>
        <p:spPr>
          <a:xfrm>
            <a:off x="313351" y="1137010"/>
            <a:ext cx="8674100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i="1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i="1" dirty="0">
                <a:solidFill>
                  <a:srgbClr val="FFFF00"/>
                </a:solidFill>
              </a:rPr>
              <a:t>Spares are sent from the ground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i="1" dirty="0">
              <a:solidFill>
                <a:srgbClr val="FFFF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i="1" dirty="0">
                <a:solidFill>
                  <a:srgbClr val="FFFF00"/>
                </a:solidFill>
              </a:rPr>
              <a:t>Operations are led from the ground with flight crew in a supporting role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i="1" dirty="0">
              <a:solidFill>
                <a:srgbClr val="FFFF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i="1" dirty="0">
                <a:solidFill>
                  <a:srgbClr val="FFFF00"/>
                </a:solidFill>
              </a:rPr>
              <a:t>Continuous presence</a:t>
            </a:r>
          </a:p>
          <a:p>
            <a:r>
              <a:rPr lang="en-US" sz="2800" i="1" dirty="0">
                <a:solidFill>
                  <a:srgbClr val="FFFF00"/>
                </a:solidFill>
              </a:rPr>
              <a:t>     of crew is assumed  </a:t>
            </a:r>
            <a:endParaRPr lang="en-US" sz="2800" b="1" i="1" dirty="0">
              <a:solidFill>
                <a:srgbClr val="FFFF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b="1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i="1" dirty="0">
              <a:solidFill>
                <a:schemeClr val="bg1"/>
              </a:solidFill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A139294-F33D-4E4C-AA77-FF675CEA1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75E49-B40C-7241-85BA-D75EB62EC6B1}" type="slidenum">
              <a:rPr lang="en-US" smtClean="0"/>
              <a:t>9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0105C87-DBF0-D348-AF55-1DCC05B13D24}"/>
              </a:ext>
            </a:extLst>
          </p:cNvPr>
          <p:cNvSpPr txBox="1"/>
          <p:nvPr/>
        </p:nvSpPr>
        <p:spPr>
          <a:xfrm>
            <a:off x="-218821" y="275003"/>
            <a:ext cx="9350294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 </a:t>
            </a:r>
            <a:r>
              <a:rPr lang="en-US" sz="4400" dirty="0"/>
              <a:t>Low Earth Orbit (LEO) Operations</a:t>
            </a:r>
          </a:p>
          <a:p>
            <a:pPr algn="ctr"/>
            <a:endParaRPr lang="en-US" dirty="0"/>
          </a:p>
        </p:txBody>
      </p:sp>
      <p:pic>
        <p:nvPicPr>
          <p:cNvPr id="122" name="Picture 121">
            <a:extLst>
              <a:ext uri="{FF2B5EF4-FFF2-40B4-BE49-F238E27FC236}">
                <a16:creationId xmlns:a16="http://schemas.microsoft.com/office/drawing/2014/main" id="{0C25FB06-CF48-9747-A50C-083CE76893E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7814" y="3287486"/>
            <a:ext cx="4812423" cy="3068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589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6525"/>
            <a:ext cx="8229600" cy="1143000"/>
          </a:xfrm>
        </p:spPr>
        <p:txBody>
          <a:bodyPr/>
          <a:lstStyle/>
          <a:p>
            <a:r>
              <a:rPr lang="en-US" dirty="0"/>
              <a:t>As Distance from Earth Increase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4403" y="1474597"/>
            <a:ext cx="8229600" cy="4525963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Access Decreases</a:t>
            </a:r>
          </a:p>
          <a:p>
            <a:pPr lvl="1"/>
            <a:r>
              <a:rPr lang="en-US" dirty="0"/>
              <a:t>The return journey from ISS takes hours</a:t>
            </a:r>
          </a:p>
          <a:p>
            <a:pPr lvl="1"/>
            <a:r>
              <a:rPr lang="en-US" dirty="0"/>
              <a:t>From the moon days</a:t>
            </a:r>
          </a:p>
          <a:p>
            <a:pPr lvl="1"/>
            <a:r>
              <a:rPr lang="en-US" dirty="0"/>
              <a:t>From Mars years</a:t>
            </a:r>
          </a:p>
          <a:p>
            <a:r>
              <a:rPr lang="en-US" dirty="0">
                <a:solidFill>
                  <a:srgbClr val="FFFF00"/>
                </a:solidFill>
              </a:rPr>
              <a:t>Communications are delayed</a:t>
            </a:r>
          </a:p>
          <a:p>
            <a:pPr lvl="1"/>
            <a:r>
              <a:rPr lang="en-US" dirty="0"/>
              <a:t>Low Earth Orbit instantaneous</a:t>
            </a:r>
          </a:p>
          <a:p>
            <a:pPr lvl="1"/>
            <a:r>
              <a:rPr lang="en-US" dirty="0"/>
              <a:t>Moon 2.5 seconds round trip</a:t>
            </a:r>
          </a:p>
          <a:p>
            <a:pPr lvl="1"/>
            <a:r>
              <a:rPr lang="en-US" dirty="0"/>
              <a:t>Mars up to 46 minutes round trip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F9983D-AF4B-485D-8966-FA69293C59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50955B8-90D2-9745-8BF7-75A38DF435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08192" y="2502053"/>
            <a:ext cx="2793856" cy="3325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25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6525"/>
            <a:ext cx="8229600" cy="1143000"/>
          </a:xfrm>
        </p:spPr>
        <p:txBody>
          <a:bodyPr/>
          <a:lstStyle/>
          <a:p>
            <a:r>
              <a:rPr lang="en-US" dirty="0"/>
              <a:t>As Distance from Earth Increase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202" y="1279525"/>
            <a:ext cx="8966798" cy="4989894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Vehicle Dormancy will be a Design Driver </a:t>
            </a:r>
          </a:p>
          <a:p>
            <a:pPr lvl="1"/>
            <a:r>
              <a:rPr lang="en-US" dirty="0"/>
              <a:t>Early exploration missions will have long periods without crews present, systems may be powered down</a:t>
            </a:r>
          </a:p>
          <a:p>
            <a:pPr lvl="1"/>
            <a:r>
              <a:rPr lang="en-US" dirty="0"/>
              <a:t>Provides unique challenges for systems that use water and support biology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F9983D-AF4B-485D-8966-FA69293C59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271C765-A140-F84B-B8D4-FF475D57E0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0601" y="3639784"/>
            <a:ext cx="3629864" cy="2629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68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6525"/>
            <a:ext cx="8229600" cy="1143000"/>
          </a:xfrm>
        </p:spPr>
        <p:txBody>
          <a:bodyPr/>
          <a:lstStyle/>
          <a:p>
            <a:r>
              <a:rPr lang="en-US" dirty="0"/>
              <a:t>As Distance from Earth Increase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4403" y="1366456"/>
            <a:ext cx="8789597" cy="4525963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Focus changes from Replacement to Repair </a:t>
            </a:r>
          </a:p>
          <a:p>
            <a:pPr lvl="1"/>
            <a:r>
              <a:rPr lang="en-US" dirty="0"/>
              <a:t>Systems designed with repair in mind</a:t>
            </a:r>
          </a:p>
          <a:p>
            <a:pPr lvl="1"/>
            <a:r>
              <a:rPr lang="en-US" dirty="0"/>
              <a:t>Leverage in space manufacturing </a:t>
            </a:r>
          </a:p>
          <a:p>
            <a:pPr lvl="1"/>
            <a:r>
              <a:rPr lang="en-US" dirty="0"/>
              <a:t>Minimize use of consumables</a:t>
            </a:r>
          </a:p>
          <a:p>
            <a:pPr lvl="1"/>
            <a:r>
              <a:rPr lang="en-US" dirty="0"/>
              <a:t>Manage logistics by using common components and interfaces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F9983D-AF4B-485D-8966-FA69293C59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206D30B-7779-1C48-9031-6CEBB7ED9D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7775" y="4265919"/>
            <a:ext cx="4556065" cy="209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0353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6525"/>
            <a:ext cx="8229600" cy="1143000"/>
          </a:xfrm>
        </p:spPr>
        <p:txBody>
          <a:bodyPr/>
          <a:lstStyle/>
          <a:p>
            <a:r>
              <a:rPr lang="en-US" dirty="0"/>
              <a:t>As Distance from Earth Increase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4404" y="1279525"/>
            <a:ext cx="8412406" cy="4989894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Systems and Software Controls will need to Detect, Decide, and Do</a:t>
            </a:r>
          </a:p>
          <a:p>
            <a:pPr lvl="1"/>
            <a:r>
              <a:rPr lang="en-US" dirty="0"/>
              <a:t>Common operations will be automated</a:t>
            </a:r>
          </a:p>
          <a:p>
            <a:pPr lvl="1"/>
            <a:r>
              <a:rPr lang="en-US" dirty="0"/>
              <a:t>Automated fault detection and failure recovery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F9983D-AF4B-485D-8966-FA69293C59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CB27E55-6FB9-EB48-AEE3-BCF60F085A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8979" y="3523701"/>
            <a:ext cx="3706042" cy="2981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3770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6525"/>
            <a:ext cx="8229600" cy="1143000"/>
          </a:xfrm>
        </p:spPr>
        <p:txBody>
          <a:bodyPr/>
          <a:lstStyle/>
          <a:p>
            <a:r>
              <a:rPr lang="en-US" dirty="0"/>
              <a:t>As Distance from Earth Increase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4404" y="1279525"/>
            <a:ext cx="8412406" cy="4989894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Systems will need to be Evolvable</a:t>
            </a:r>
          </a:p>
          <a:p>
            <a:pPr lvl="1"/>
            <a:r>
              <a:rPr lang="en-US" dirty="0"/>
              <a:t>Initially provided core functions</a:t>
            </a:r>
          </a:p>
          <a:p>
            <a:pPr lvl="1"/>
            <a:r>
              <a:rPr lang="en-US" dirty="0"/>
              <a:t>Enhancements should be iterative and not require complete system replacement </a:t>
            </a:r>
          </a:p>
          <a:p>
            <a:pPr lvl="1"/>
            <a:r>
              <a:rPr lang="en-US" dirty="0"/>
              <a:t>Hardware designs should start with the end in mind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F9983D-AF4B-485D-8966-FA69293C59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7466F78-DFC1-DC4D-8311-C7F0F5D448F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0753" y="4162295"/>
            <a:ext cx="5819708" cy="2376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9897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8607" y="136525"/>
            <a:ext cx="8229600" cy="1143000"/>
          </a:xfrm>
        </p:spPr>
        <p:txBody>
          <a:bodyPr/>
          <a:lstStyle/>
          <a:p>
            <a:pPr marL="685800" lvl="2" indent="0"/>
            <a:r>
              <a:rPr lang="en-US" dirty="0"/>
              <a:t>Technology Infusion</a:t>
            </a:r>
            <a:r>
              <a:rPr lang="en-US" dirty="0">
                <a:solidFill>
                  <a:schemeClr val="bg1"/>
                </a:solidFill>
              </a:rPr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8607" y="1584371"/>
            <a:ext cx="8229600" cy="4525963"/>
          </a:xfrm>
        </p:spPr>
        <p:txBody>
          <a:bodyPr/>
          <a:lstStyle/>
          <a:p>
            <a:r>
              <a:rPr lang="en-US" sz="2800" dirty="0"/>
              <a:t>Imaging systems for plant health and food safety (NDVI, Multispectral, Hyperspectral, Fluorescence)</a:t>
            </a:r>
          </a:p>
          <a:p>
            <a:endParaRPr lang="en-US" sz="1800" dirty="0"/>
          </a:p>
          <a:p>
            <a:r>
              <a:rPr lang="en-US" sz="2800" dirty="0"/>
              <a:t>Advanced lighting</a:t>
            </a:r>
          </a:p>
          <a:p>
            <a:endParaRPr lang="en-US" sz="1800" dirty="0"/>
          </a:p>
          <a:p>
            <a:r>
              <a:rPr lang="en-US" sz="2800" dirty="0"/>
              <a:t>Sensor development</a:t>
            </a:r>
          </a:p>
          <a:p>
            <a:endParaRPr lang="en-US" sz="1800" dirty="0"/>
          </a:p>
          <a:p>
            <a:r>
              <a:rPr lang="en-US" sz="2800" dirty="0"/>
              <a:t>Sensor Integration</a:t>
            </a:r>
          </a:p>
          <a:p>
            <a:endParaRPr lang="en-US" sz="1800" dirty="0"/>
          </a:p>
          <a:p>
            <a:r>
              <a:rPr lang="en-US" sz="2800" dirty="0"/>
              <a:t>Autonomy/Robotics</a:t>
            </a:r>
          </a:p>
          <a:p>
            <a:endParaRPr lang="en-US" sz="1800" dirty="0"/>
          </a:p>
          <a:p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F9983D-AF4B-485D-8966-FA69293C59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08D082A-0FCA-9D45-9F64-0BA93E3CDD9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8350" y="4725579"/>
            <a:ext cx="2328450" cy="16036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C8D5A75-976E-C847-BB57-CCD3CDBC018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7939" y="2734215"/>
            <a:ext cx="2328450" cy="18461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1E23F32-900B-5842-83EE-9A953AB962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9111" y="2734215"/>
            <a:ext cx="2428828" cy="3807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8782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612ACD5-B531-FC46-AAE2-FFF141B875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376126" y="1055950"/>
            <a:ext cx="9403678" cy="6339873"/>
          </a:xfrm>
        </p:spPr>
        <p:txBody>
          <a:bodyPr>
            <a:normAutofit/>
          </a:bodyPr>
          <a:lstStyle/>
          <a:p>
            <a:pPr marL="685800" lvl="2" indent="0">
              <a:buNone/>
            </a:pPr>
            <a:endParaRPr lang="en-US" sz="2400" b="1" i="1" dirty="0">
              <a:solidFill>
                <a:srgbClr val="FFFF00"/>
              </a:solidFill>
            </a:endParaRPr>
          </a:p>
          <a:p>
            <a:pPr marL="971550" lvl="2" indent="-285750"/>
            <a:r>
              <a:rPr lang="en-US" sz="2800" dirty="0">
                <a:solidFill>
                  <a:srgbClr val="FFFF00"/>
                </a:solidFill>
              </a:rPr>
              <a:t>Early opportunities to perform research in the radiation and partial gravity environment are a priority</a:t>
            </a:r>
          </a:p>
          <a:p>
            <a:pPr marL="971550" lvl="2" indent="-285750"/>
            <a:endParaRPr lang="en-US" sz="2800" dirty="0">
              <a:solidFill>
                <a:schemeClr val="bg1"/>
              </a:solidFill>
            </a:endParaRPr>
          </a:p>
          <a:p>
            <a:pPr marL="971550" lvl="2" indent="-285750"/>
            <a:r>
              <a:rPr lang="en-US" sz="2800" dirty="0">
                <a:solidFill>
                  <a:schemeClr val="bg1"/>
                </a:solidFill>
              </a:rPr>
              <a:t>Initial crop production capability will likely be adaptated from microgravity hydroponic systems developed on the ISS</a:t>
            </a:r>
          </a:p>
          <a:p>
            <a:pPr marL="971550" lvl="2" indent="-285750"/>
            <a:endParaRPr lang="en-US" sz="2800" dirty="0">
              <a:solidFill>
                <a:schemeClr val="bg1"/>
              </a:solidFill>
            </a:endParaRPr>
          </a:p>
          <a:p>
            <a:pPr marL="971550" lvl="2" indent="-285750"/>
            <a:r>
              <a:rPr lang="en-US" sz="2800" dirty="0">
                <a:solidFill>
                  <a:schemeClr val="bg1"/>
                </a:solidFill>
              </a:rPr>
              <a:t>Demonstrate technologies</a:t>
            </a:r>
          </a:p>
          <a:p>
            <a:pPr marL="685800" lvl="2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    for future Mars habitat</a:t>
            </a:r>
          </a:p>
          <a:p>
            <a:pPr marL="971550" lvl="2" indent="-285750"/>
            <a:endParaRPr lang="en-US" sz="2800" b="1" dirty="0">
              <a:solidFill>
                <a:schemeClr val="bg1"/>
              </a:solidFill>
            </a:endParaRPr>
          </a:p>
          <a:p>
            <a:pPr marL="971550" lvl="2" indent="-285750"/>
            <a:endParaRPr lang="en-US" sz="1800" b="1" dirty="0">
              <a:solidFill>
                <a:schemeClr val="bg1"/>
              </a:solidFill>
            </a:endParaRPr>
          </a:p>
          <a:p>
            <a:pPr marL="971550" lvl="2" indent="-285750"/>
            <a:endParaRPr lang="en-US" sz="1800" b="1" dirty="0">
              <a:solidFill>
                <a:schemeClr val="bg1"/>
              </a:solidFill>
            </a:endParaRPr>
          </a:p>
          <a:p>
            <a:pPr marL="371475" indent="-285750"/>
            <a:endParaRPr lang="en-US" sz="2850" b="1" dirty="0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FF371F2-F092-224D-9E4F-C9FB30982DD0}"/>
              </a:ext>
            </a:extLst>
          </p:cNvPr>
          <p:cNvSpPr/>
          <p:nvPr/>
        </p:nvSpPr>
        <p:spPr>
          <a:xfrm>
            <a:off x="-205099" y="286509"/>
            <a:ext cx="906162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0" lvl="2" indent="0" algn="ctr">
              <a:buNone/>
            </a:pPr>
            <a:r>
              <a:rPr lang="en-US" sz="4400" dirty="0">
                <a:solidFill>
                  <a:schemeClr val="bg1"/>
                </a:solidFill>
              </a:rPr>
              <a:t>The Moon as an Analog for Mars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7760930-2A6E-8B40-830A-201BD86CB2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3938175"/>
            <a:ext cx="4283737" cy="2485132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77B5E0-67DE-0843-933F-1057F446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75E49-B40C-7241-85BA-D75EB62EC6B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6377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4000" cy="6858000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612ACD5-B531-FC46-AAE2-FFF141B875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435392" y="241299"/>
            <a:ext cx="10014783" cy="6554257"/>
          </a:xfrm>
        </p:spPr>
        <p:txBody>
          <a:bodyPr>
            <a:normAutofit/>
          </a:bodyPr>
          <a:lstStyle/>
          <a:p>
            <a:pPr marL="685800" lvl="2" indent="0">
              <a:buNone/>
            </a:pPr>
            <a:r>
              <a:rPr lang="en-US" sz="4400" b="1" dirty="0">
                <a:solidFill>
                  <a:schemeClr val="bg1"/>
                </a:solidFill>
              </a:rPr>
              <a:t>Crop Production Challenges on Mars</a:t>
            </a:r>
          </a:p>
          <a:p>
            <a:pPr marL="971550" lvl="2" indent="-285750"/>
            <a:endParaRPr lang="en-US" sz="2400" b="1" dirty="0">
              <a:solidFill>
                <a:schemeClr val="bg1"/>
              </a:solidFill>
            </a:endParaRPr>
          </a:p>
          <a:p>
            <a:pPr marL="1028700" lvl="3" indent="0">
              <a:buNone/>
            </a:pPr>
            <a:endParaRPr lang="en-US" sz="1800" b="1" dirty="0">
              <a:solidFill>
                <a:schemeClr val="bg1"/>
              </a:solidFill>
            </a:endParaRPr>
          </a:p>
          <a:p>
            <a:pPr marL="1314450" lvl="3" indent="-285750"/>
            <a:endParaRPr lang="en-US" sz="1800" b="1" dirty="0">
              <a:solidFill>
                <a:schemeClr val="bg1"/>
              </a:solidFill>
            </a:endParaRPr>
          </a:p>
          <a:p>
            <a:pPr marL="1314450" lvl="3" indent="-285750"/>
            <a:endParaRPr lang="en-US" sz="2250" b="1" dirty="0">
              <a:solidFill>
                <a:schemeClr val="bg1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34942E5-933C-3643-A8E5-D6EE2AB090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75E49-B40C-7241-85BA-D75EB62EC6B1}" type="slidenum">
              <a:rPr lang="en-US" smtClean="0"/>
              <a:t>17</a:t>
            </a:fld>
            <a:endParaRPr lang="en-US"/>
          </a:p>
        </p:txBody>
      </p:sp>
      <p:pic>
        <p:nvPicPr>
          <p:cNvPr id="10" name="Content Placeholder 10">
            <a:extLst>
              <a:ext uri="{FF2B5EF4-FFF2-40B4-BE49-F238E27FC236}">
                <a16:creationId xmlns:a16="http://schemas.microsoft.com/office/drawing/2014/main" id="{668B66DF-B0EE-F84F-8E31-2B16DAF4FC7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13202" y="1675518"/>
            <a:ext cx="4641083" cy="260935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A64014D-A12B-074E-9022-33BD94914BCC}"/>
              </a:ext>
            </a:extLst>
          </p:cNvPr>
          <p:cNvSpPr/>
          <p:nvPr/>
        </p:nvSpPr>
        <p:spPr>
          <a:xfrm>
            <a:off x="-309903" y="1628507"/>
            <a:ext cx="4572000" cy="3600986"/>
          </a:xfrm>
          <a:prstGeom prst="rect">
            <a:avLst/>
          </a:prstGeom>
        </p:spPr>
        <p:txBody>
          <a:bodyPr>
            <a:spAutoFit/>
          </a:bodyPr>
          <a:lstStyle/>
          <a:p>
            <a:pPr marL="1028700" lvl="2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FF00"/>
                </a:solidFill>
              </a:rPr>
              <a:t>Crew time</a:t>
            </a:r>
          </a:p>
          <a:p>
            <a:pPr marL="1028700" lvl="2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1"/>
              </a:solidFill>
            </a:endParaRPr>
          </a:p>
          <a:p>
            <a:pPr marL="1028700" lvl="2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Hydroponic verses regolith systems</a:t>
            </a:r>
          </a:p>
          <a:p>
            <a:pPr marL="685800" lvl="2"/>
            <a:r>
              <a:rPr lang="en-US" sz="2800" dirty="0">
                <a:solidFill>
                  <a:schemeClr val="bg1"/>
                </a:solidFill>
              </a:rPr>
              <a:t>    </a:t>
            </a:r>
          </a:p>
          <a:p>
            <a:pPr marL="1028700" lvl="2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 Staple crops </a:t>
            </a:r>
          </a:p>
          <a:p>
            <a:pPr marL="1028700" lvl="2" indent="-342900">
              <a:buFont typeface="Arial" panose="020B0604020202020204" pitchFamily="34" charset="0"/>
              <a:buChar char="•"/>
            </a:pPr>
            <a:endParaRPr lang="en-US" sz="2400" b="1" dirty="0">
              <a:solidFill>
                <a:schemeClr val="bg1"/>
              </a:solidFill>
            </a:endParaRPr>
          </a:p>
          <a:p>
            <a:pPr marL="1028700" lvl="2" indent="-342900"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/>
              </a:solidFill>
            </a:endParaRPr>
          </a:p>
          <a:p>
            <a:pPr marL="971550" lvl="2" indent="-285750"/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EC4CFE9-4463-8546-AB6F-58F0CCBDFC3E}"/>
              </a:ext>
            </a:extLst>
          </p:cNvPr>
          <p:cNvSpPr/>
          <p:nvPr/>
        </p:nvSpPr>
        <p:spPr>
          <a:xfrm>
            <a:off x="-309903" y="4658455"/>
            <a:ext cx="92361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28700" lvl="2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Dedicated module(s), food prep and storage hardware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5E91DD5-DE85-1840-A8F6-2CED096D4A80}"/>
              </a:ext>
            </a:extLst>
          </p:cNvPr>
          <p:cNvSpPr/>
          <p:nvPr/>
        </p:nvSpPr>
        <p:spPr>
          <a:xfrm>
            <a:off x="-309903" y="5599476"/>
            <a:ext cx="935325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28700" lvl="2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Long term radiation effects on nutrition and palatability</a:t>
            </a:r>
          </a:p>
        </p:txBody>
      </p:sp>
    </p:spTree>
    <p:extLst>
      <p:ext uri="{BB962C8B-B14F-4D97-AF65-F5344CB8AC3E}">
        <p14:creationId xmlns:p14="http://schemas.microsoft.com/office/powerpoint/2010/main" val="11540797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3131" y="205128"/>
            <a:ext cx="4629150" cy="642938"/>
          </a:xfrm>
        </p:spPr>
        <p:txBody>
          <a:bodyPr>
            <a:noAutofit/>
          </a:bodyPr>
          <a:lstStyle/>
          <a:p>
            <a:pPr algn="ctr"/>
            <a:r>
              <a:rPr lang="en-US" sz="4400" b="1" dirty="0">
                <a:latin typeface="+mn-lt"/>
              </a:rPr>
              <a:t>Thank You!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71578" y="1042046"/>
            <a:ext cx="4037745" cy="2662958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871"/>
          <a:stretch/>
        </p:blipFill>
        <p:spPr>
          <a:xfrm>
            <a:off x="419865" y="1042046"/>
            <a:ext cx="4152135" cy="2662958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8C508B0-0CFE-4E52-AF21-328FB6CBA91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lum bright="4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5665" y="4217876"/>
            <a:ext cx="2011880" cy="1988820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463EBB5-0B12-4C30-B603-334BCBC1CA3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79355" y="3806624"/>
            <a:ext cx="5110580" cy="2811780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E6CB67F-83B3-4C66-97D3-8D6E20466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16565" y="6356351"/>
            <a:ext cx="2057400" cy="365125"/>
          </a:xfrm>
        </p:spPr>
        <p:txBody>
          <a:bodyPr/>
          <a:lstStyle/>
          <a:p>
            <a:fld id="{E304FCE3-98A4-4385-9FA0-D7D495E5CB6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624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73258</TotalTime>
  <Words>578</Words>
  <Application>Microsoft Office PowerPoint</Application>
  <PresentationFormat>On-screen Show (4:3)</PresentationFormat>
  <Paragraphs>155</Paragraphs>
  <Slides>18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</vt:lpstr>
      <vt:lpstr>Calibri</vt:lpstr>
      <vt:lpstr>Calibri Light</vt:lpstr>
      <vt:lpstr>Century Gothic</vt:lpstr>
      <vt:lpstr>Times New Roman</vt:lpstr>
      <vt:lpstr>1_Office Theme</vt:lpstr>
      <vt:lpstr>2_Office Theme</vt:lpstr>
      <vt:lpstr>Office Theme</vt:lpstr>
      <vt:lpstr>PowerPoint Presentation</vt:lpstr>
      <vt:lpstr>PowerPoint Presentation</vt:lpstr>
      <vt:lpstr>Veggie</vt:lpstr>
      <vt:lpstr>Crop Production Challenge</vt:lpstr>
      <vt:lpstr>Crop Production Challenge</vt:lpstr>
      <vt:lpstr>Crop Production Challenge</vt:lpstr>
      <vt:lpstr>Recent New Crops on Orbit</vt:lpstr>
      <vt:lpstr>Crop Production Challenge</vt:lpstr>
      <vt:lpstr>PowerPoint Presentation</vt:lpstr>
      <vt:lpstr>As Distance from Earth Increase</vt:lpstr>
      <vt:lpstr>As Distance from Earth Increase</vt:lpstr>
      <vt:lpstr>As Distance from Earth Increase</vt:lpstr>
      <vt:lpstr>As Distance from Earth Increase</vt:lpstr>
      <vt:lpstr>As Distance from Earth Increase</vt:lpstr>
      <vt:lpstr>Technology Infusion </vt:lpstr>
      <vt:lpstr>PowerPoint Presentation</vt:lpstr>
      <vt:lpstr>PowerPoint Presentation</vt:lpstr>
      <vt:lpstr>Thank You!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STMD  Technology Investment Plan Framework Overview</dc:title>
  <dc:creator>Conde, Al (JSC-EA411)</dc:creator>
  <cp:lastModifiedBy>Massa, Gioia D. (KSC-UBA00)</cp:lastModifiedBy>
  <cp:revision>1087</cp:revision>
  <cp:lastPrinted>2019-09-30T14:10:43Z</cp:lastPrinted>
  <dcterms:created xsi:type="dcterms:W3CDTF">2016-02-08T14:06:26Z</dcterms:created>
  <dcterms:modified xsi:type="dcterms:W3CDTF">2021-04-09T17:38:32Z</dcterms:modified>
</cp:coreProperties>
</file>