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717" r:id="rId2"/>
    <p:sldId id="703" r:id="rId3"/>
    <p:sldId id="704" r:id="rId4"/>
    <p:sldId id="705" r:id="rId5"/>
    <p:sldId id="706" r:id="rId6"/>
    <p:sldId id="707" r:id="rId7"/>
    <p:sldId id="708" r:id="rId8"/>
    <p:sldId id="709" r:id="rId9"/>
    <p:sldId id="710" r:id="rId10"/>
    <p:sldId id="711" r:id="rId11"/>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leste, Peter [USA]" initials="CP[" lastIdx="5" clrIdx="0">
    <p:extLst>
      <p:ext uri="{19B8F6BF-5375-455C-9EA6-DF929625EA0E}">
        <p15:presenceInfo xmlns:p15="http://schemas.microsoft.com/office/powerpoint/2012/main" userId="S-1-5-21-1314303383-2379350573-4036118543-732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AAC"/>
    <a:srgbClr val="FEF3CC"/>
    <a:srgbClr val="495E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881" autoAdjust="0"/>
    <p:restoredTop sz="96327" autoAdjust="0"/>
  </p:normalViewPr>
  <p:slideViewPr>
    <p:cSldViewPr snapToGrid="0">
      <p:cViewPr varScale="1">
        <p:scale>
          <a:sx n="114" d="100"/>
          <a:sy n="114" d="100"/>
        </p:scale>
        <p:origin x="1166" y="51"/>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E179B745-8675-43FA-A66C-0A86E0C5E55F}" type="datetimeFigureOut">
              <a:rPr lang="en-US" smtClean="0"/>
              <a:t>4/15/2021</a:t>
            </a:fld>
            <a:endParaRPr lang="en-US" dirty="0"/>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41957441-F859-45C5-9857-A2473C1904C2}" type="slidenum">
              <a:rPr lang="en-US" smtClean="0"/>
              <a:t>‹#›</a:t>
            </a:fld>
            <a:endParaRPr lang="en-US" dirty="0"/>
          </a:p>
        </p:txBody>
      </p:sp>
    </p:spTree>
    <p:extLst>
      <p:ext uri="{BB962C8B-B14F-4D97-AF65-F5344CB8AC3E}">
        <p14:creationId xmlns:p14="http://schemas.microsoft.com/office/powerpoint/2010/main" val="390675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Internal Slide For Text">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screen">
            <a:extLst>
              <a:ext uri="{28A0092B-C50C-407E-A947-70E740481C1C}">
                <a14:useLocalDpi xmlns:a14="http://schemas.microsoft.com/office/drawing/2010/main"/>
              </a:ext>
            </a:extLst>
          </a:blip>
          <a:srcRect l="9159" r="11122"/>
          <a:stretch/>
        </p:blipFill>
        <p:spPr>
          <a:xfrm>
            <a:off x="0" y="2848050"/>
            <a:ext cx="9144000" cy="910975"/>
          </a:xfrm>
          <a:prstGeom prst="rect">
            <a:avLst/>
          </a:prstGeom>
        </p:spPr>
      </p:pic>
      <p:sp>
        <p:nvSpPr>
          <p:cNvPr id="2" name="Title 1"/>
          <p:cNvSpPr>
            <a:spLocks noGrp="1"/>
          </p:cNvSpPr>
          <p:nvPr>
            <p:ph type="title"/>
          </p:nvPr>
        </p:nvSpPr>
        <p:spPr>
          <a:xfrm>
            <a:off x="230736" y="2848049"/>
            <a:ext cx="7238287" cy="843733"/>
          </a:xfrm>
        </p:spPr>
        <p:txBody>
          <a:bodyPr>
            <a:noAutofit/>
          </a:bodyPr>
          <a:lstStyle>
            <a:lvl1pPr>
              <a:defRPr sz="1800" b="1">
                <a:solidFill>
                  <a:schemeClr val="bg1"/>
                </a:solidFill>
              </a:defRPr>
            </a:lvl1pPr>
          </a:lstStyle>
          <a:p>
            <a:r>
              <a:rPr lang="en-US" dirty="0"/>
              <a:t>Click to edit Master title style</a:t>
            </a:r>
          </a:p>
        </p:txBody>
      </p:sp>
      <p:sp>
        <p:nvSpPr>
          <p:cNvPr id="5" name="Slide Number Placeholder 5">
            <a:extLst>
              <a:ext uri="{FF2B5EF4-FFF2-40B4-BE49-F238E27FC236}">
                <a16:creationId xmlns:a16="http://schemas.microsoft.com/office/drawing/2014/main" id="{56A4982F-6593-430F-9DD1-714336DCEF38}"/>
              </a:ext>
            </a:extLst>
          </p:cNvPr>
          <p:cNvSpPr txBox="1">
            <a:spLocks/>
          </p:cNvSpPr>
          <p:nvPr userDrawn="1"/>
        </p:nvSpPr>
        <p:spPr>
          <a:xfrm>
            <a:off x="8281358" y="6590581"/>
            <a:ext cx="862642" cy="267419"/>
          </a:xfrm>
          <a:prstGeom prst="rect">
            <a:avLst/>
          </a:prstGeom>
        </p:spPr>
        <p:txBody>
          <a:bodyPr vert="horz" lIns="91440" tIns="45720" rIns="91440" bIns="45720" rtlCol="0" anchor="b"/>
          <a:lstStyle>
            <a:defPPr>
              <a:defRPr lang="en-US"/>
            </a:defPPr>
            <a:lvl1pPr marL="0" algn="r" defTabSz="914400" rtl="0" eaLnBrk="1" latinLnBrk="0" hangingPunct="1">
              <a:defRPr sz="1100" kern="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0260B3-B210-404E-8A5D-E569A5D7D4AB}" type="slidenum">
              <a:rPr lang="en-US" smtClean="0"/>
              <a:pPr/>
              <a:t>‹#›</a:t>
            </a:fld>
            <a:endParaRPr lang="en-US" dirty="0"/>
          </a:p>
        </p:txBody>
      </p:sp>
    </p:spTree>
    <p:extLst>
      <p:ext uri="{BB962C8B-B14F-4D97-AF65-F5344CB8AC3E}">
        <p14:creationId xmlns:p14="http://schemas.microsoft.com/office/powerpoint/2010/main" val="4139149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nal Slide For Text (Alt)">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97229"/>
            <a:ext cx="9144000" cy="5221470"/>
          </a:xfrm>
          <a:prstGeom prst="rect">
            <a:avLst/>
          </a:prstGeom>
        </p:spPr>
      </p:pic>
      <p:sp>
        <p:nvSpPr>
          <p:cNvPr id="3" name="Content Placeholder 2"/>
          <p:cNvSpPr>
            <a:spLocks noGrp="1"/>
          </p:cNvSpPr>
          <p:nvPr>
            <p:ph idx="1"/>
          </p:nvPr>
        </p:nvSpPr>
        <p:spPr>
          <a:xfrm>
            <a:off x="228600" y="1103549"/>
            <a:ext cx="8686800" cy="5015149"/>
          </a:xfrm>
        </p:spPr>
        <p:txBody>
          <a:bodyPr>
            <a:noAutofit/>
          </a:bodyPr>
          <a:lstStyle>
            <a:lvl1pPr marL="347472" indent="-347472" algn="l" defTabSz="457200" rtl="0" eaLnBrk="1" fontAlgn="base" hangingPunct="1">
              <a:lnSpc>
                <a:spcPct val="100000"/>
              </a:lnSpc>
              <a:spcBef>
                <a:spcPts val="1200"/>
              </a:spcBef>
              <a:spcAft>
                <a:spcPct val="0"/>
              </a:spcAft>
              <a:buFont typeface="Wingdings 3" panose="05040102010807070707" pitchFamily="18" charset="2"/>
              <a:buChar char=""/>
              <a:defRPr lang="en-US" sz="2000" kern="1200" dirty="0" smtClean="0">
                <a:solidFill>
                  <a:schemeClr val="tx1"/>
                </a:solidFill>
                <a:latin typeface="Calibri" panose="020F0502020204030204" pitchFamily="34" charset="0"/>
                <a:ea typeface="+mn-ea"/>
                <a:cs typeface="+mn-cs"/>
              </a:defRPr>
            </a:lvl1pPr>
            <a:lvl2pPr marL="740664" indent="-283464" algn="l" defTabSz="457200" rtl="0" eaLnBrk="1" fontAlgn="base" hangingPunct="1">
              <a:lnSpc>
                <a:spcPct val="100000"/>
              </a:lnSpc>
              <a:spcBef>
                <a:spcPts val="400"/>
              </a:spcBef>
              <a:spcAft>
                <a:spcPct val="0"/>
              </a:spcAft>
              <a:buFont typeface="Arial" panose="020B0604020202020204" pitchFamily="34" charset="0"/>
              <a:buChar char="–"/>
              <a:defRPr lang="en-US" sz="1800" kern="1200" dirty="0" smtClean="0">
                <a:solidFill>
                  <a:schemeClr val="tx1"/>
                </a:solidFill>
                <a:latin typeface="Calibri" panose="020F0502020204030204" pitchFamily="34" charset="0"/>
                <a:ea typeface="+mn-ea"/>
                <a:cs typeface="+mn-cs"/>
              </a:defRPr>
            </a:lvl2pPr>
            <a:lvl3pPr algn="l" defTabSz="457200" rtl="0" eaLnBrk="1" fontAlgn="base" hangingPunct="1">
              <a:lnSpc>
                <a:spcPct val="100000"/>
              </a:lnSpc>
              <a:spcBef>
                <a:spcPts val="400"/>
              </a:spcBef>
              <a:spcAft>
                <a:spcPct val="0"/>
              </a:spcAft>
              <a:defRPr lang="en-US" sz="1600" kern="1200" dirty="0" smtClean="0">
                <a:solidFill>
                  <a:schemeClr val="tx1"/>
                </a:solidFill>
                <a:latin typeface="Calibri" panose="020F0502020204030204" pitchFamily="34" charset="0"/>
                <a:ea typeface="+mn-ea"/>
                <a:cs typeface="+mn-cs"/>
              </a:defRPr>
            </a:lvl3pPr>
            <a:lvl4pPr algn="l" defTabSz="457200" rtl="0" eaLnBrk="1" fontAlgn="base" hangingPunct="1">
              <a:lnSpc>
                <a:spcPct val="100000"/>
              </a:lnSpc>
              <a:spcBef>
                <a:spcPts val="400"/>
              </a:spcBef>
              <a:spcAft>
                <a:spcPct val="0"/>
              </a:spcAft>
              <a:defRPr lang="en-US" sz="1400" kern="1200" dirty="0" smtClean="0">
                <a:solidFill>
                  <a:schemeClr val="tx1"/>
                </a:solidFill>
                <a:latin typeface="Calibri" panose="020F0502020204030204" pitchFamily="34" charset="0"/>
                <a:ea typeface="+mn-ea"/>
                <a:cs typeface="+mn-cs"/>
              </a:defRPr>
            </a:lvl4pPr>
            <a:lvl5pPr algn="l" defTabSz="457200" rtl="0" eaLnBrk="1" fontAlgn="base" hangingPunct="1">
              <a:lnSpc>
                <a:spcPct val="100000"/>
              </a:lnSpc>
              <a:spcBef>
                <a:spcPts val="400"/>
              </a:spcBef>
              <a:spcAft>
                <a:spcPct val="0"/>
              </a:spcAft>
              <a:defRPr lang="en-US" sz="1400" kern="1200" dirty="0">
                <a:solidFill>
                  <a:schemeClr val="tx1"/>
                </a:solidFill>
                <a:latin typeface="Calibri" panose="020F050202020403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a:extLst>
              <a:ext uri="{FF2B5EF4-FFF2-40B4-BE49-F238E27FC236}">
                <a16:creationId xmlns:a16="http://schemas.microsoft.com/office/drawing/2014/main" id="{FEF1BAE5-5113-433D-9ED8-AE545D42B8F6}"/>
              </a:ext>
            </a:extLst>
          </p:cNvPr>
          <p:cNvSpPr txBox="1">
            <a:spLocks/>
          </p:cNvSpPr>
          <p:nvPr userDrawn="1"/>
        </p:nvSpPr>
        <p:spPr>
          <a:xfrm>
            <a:off x="8281358" y="6590581"/>
            <a:ext cx="862642" cy="267419"/>
          </a:xfrm>
          <a:prstGeom prst="rect">
            <a:avLst/>
          </a:prstGeom>
        </p:spPr>
        <p:txBody>
          <a:bodyPr vert="horz" lIns="91440" tIns="45720" rIns="91440" bIns="45720" rtlCol="0" anchor="b"/>
          <a:lstStyle>
            <a:defPPr>
              <a:defRPr lang="en-US"/>
            </a:defPPr>
            <a:lvl1pPr marL="0" algn="r" defTabSz="914400" rtl="0" eaLnBrk="1" latinLnBrk="0" hangingPunct="1">
              <a:defRPr sz="1100" kern="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0260B3-B210-404E-8A5D-E569A5D7D4AB}" type="slidenum">
              <a:rPr lang="en-US" smtClean="0"/>
              <a:pPr/>
              <a:t>‹#›</a:t>
            </a:fld>
            <a:endParaRPr lang="en-US" dirty="0"/>
          </a:p>
        </p:txBody>
      </p:sp>
      <p:pic>
        <p:nvPicPr>
          <p:cNvPr id="12" name="Picture 11" descr="A picture containing graphical user interface&#10;&#10;Description automatically generated">
            <a:extLst>
              <a:ext uri="{FF2B5EF4-FFF2-40B4-BE49-F238E27FC236}">
                <a16:creationId xmlns:a16="http://schemas.microsoft.com/office/drawing/2014/main" id="{2BC2CB00-10F9-474E-A89F-F2C61275795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86976"/>
          <a:stretch/>
        </p:blipFill>
        <p:spPr>
          <a:xfrm>
            <a:off x="25568" y="80858"/>
            <a:ext cx="9118431" cy="689887"/>
          </a:xfrm>
          <a:prstGeom prst="rect">
            <a:avLst/>
          </a:prstGeom>
        </p:spPr>
      </p:pic>
      <p:sp>
        <p:nvSpPr>
          <p:cNvPr id="13" name="Title 1"/>
          <p:cNvSpPr>
            <a:spLocks noGrp="1"/>
          </p:cNvSpPr>
          <p:nvPr>
            <p:ph type="title"/>
          </p:nvPr>
        </p:nvSpPr>
        <p:spPr>
          <a:xfrm>
            <a:off x="1072402" y="79625"/>
            <a:ext cx="7128015" cy="744822"/>
          </a:xfrm>
        </p:spPr>
        <p:txBody>
          <a:bodyPr>
            <a:normAutofit/>
          </a:bodyPr>
          <a:lstStyle>
            <a:lvl1pPr>
              <a:defRPr sz="2800">
                <a:solidFill>
                  <a:schemeClr val="bg1"/>
                </a:solidFill>
              </a:defRPr>
            </a:lvl1pPr>
          </a:lstStyle>
          <a:p>
            <a:r>
              <a:rPr lang="en-US"/>
              <a:t>Click to edit Master title style</a:t>
            </a:r>
            <a:endParaRPr lang="en-US" dirty="0"/>
          </a:p>
        </p:txBody>
      </p:sp>
      <p:sp>
        <p:nvSpPr>
          <p:cNvPr id="14" name="TextBox 13">
            <a:extLst>
              <a:ext uri="{FF2B5EF4-FFF2-40B4-BE49-F238E27FC236}">
                <a16:creationId xmlns:a16="http://schemas.microsoft.com/office/drawing/2014/main" id="{58403B83-1C13-4EE5-AE0E-D619A0BEBF2B}"/>
              </a:ext>
            </a:extLst>
          </p:cNvPr>
          <p:cNvSpPr txBox="1"/>
          <p:nvPr userDrawn="1"/>
        </p:nvSpPr>
        <p:spPr>
          <a:xfrm>
            <a:off x="816446" y="6520811"/>
            <a:ext cx="7383971" cy="276999"/>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200" dirty="0" smtClean="0">
                <a:effectLst/>
                <a:latin typeface="Times New Roman" panose="02020603050405020304" pitchFamily="18" charset="0"/>
                <a:ea typeface="PMingLiU" panose="02020500000000000000" pitchFamily="18" charset="-120"/>
              </a:rPr>
              <a:t>16</a:t>
            </a:r>
            <a:r>
              <a:rPr lang="en-US" sz="1200" baseline="30000" dirty="0" smtClean="0">
                <a:effectLst/>
                <a:latin typeface="Times New Roman" panose="02020603050405020304" pitchFamily="18" charset="0"/>
                <a:ea typeface="PMingLiU" panose="02020500000000000000" pitchFamily="18" charset="-120"/>
              </a:rPr>
              <a:t>th</a:t>
            </a:r>
            <a:r>
              <a:rPr lang="en-US" sz="1200" dirty="0" smtClean="0">
                <a:effectLst/>
                <a:latin typeface="Times New Roman" panose="02020603050405020304" pitchFamily="18" charset="0"/>
                <a:ea typeface="PMingLiU" panose="02020500000000000000" pitchFamily="18" charset="-120"/>
              </a:rPr>
              <a:t>  </a:t>
            </a:r>
            <a:r>
              <a:rPr lang="en-US" sz="1200" dirty="0">
                <a:effectLst/>
                <a:latin typeface="Times New Roman" panose="02020603050405020304" pitchFamily="18" charset="0"/>
                <a:ea typeface="PMingLiU" panose="02020500000000000000" pitchFamily="18" charset="-120"/>
              </a:rPr>
              <a:t>International Conference on Space Operations, </a:t>
            </a:r>
            <a:r>
              <a:rPr lang="en-US" sz="1200" baseline="0" dirty="0" smtClean="0">
                <a:effectLst/>
                <a:latin typeface="Times New Roman" panose="02020603050405020304" pitchFamily="18" charset="0"/>
                <a:ea typeface="PMingLiU" panose="02020500000000000000" pitchFamily="18" charset="-120"/>
              </a:rPr>
              <a:t> </a:t>
            </a:r>
            <a:r>
              <a:rPr lang="en-US" sz="1200" dirty="0" smtClean="0">
                <a:effectLst/>
                <a:latin typeface="Times New Roman" panose="02020603050405020304" pitchFamily="18" charset="0"/>
                <a:ea typeface="PMingLiU" panose="02020500000000000000" pitchFamily="18" charset="-120"/>
              </a:rPr>
              <a:t>3 </a:t>
            </a:r>
            <a:r>
              <a:rPr lang="en-US" sz="1200" dirty="0">
                <a:effectLst/>
                <a:latin typeface="Times New Roman" panose="02020603050405020304" pitchFamily="18" charset="0"/>
                <a:ea typeface="PMingLiU" panose="02020500000000000000" pitchFamily="18" charset="-120"/>
              </a:rPr>
              <a:t>- 5 May 2021. </a:t>
            </a:r>
            <a:endParaRPr lang="en-US" sz="1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3844905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ernal Half Slide For Text (Alt)">
    <p:spTree>
      <p:nvGrpSpPr>
        <p:cNvPr id="1" name=""/>
        <p:cNvGrpSpPr/>
        <p:nvPr/>
      </p:nvGrpSpPr>
      <p:grpSpPr>
        <a:xfrm>
          <a:off x="0" y="0"/>
          <a:ext cx="0" cy="0"/>
          <a:chOff x="0" y="0"/>
          <a:chExt cx="0" cy="0"/>
        </a:xfrm>
      </p:grpSpPr>
      <p:pic>
        <p:nvPicPr>
          <p:cNvPr id="8" name="Picture 7" descr="A picture containing graphical user interface&#10;&#10;Description automatically generated">
            <a:extLst>
              <a:ext uri="{FF2B5EF4-FFF2-40B4-BE49-F238E27FC236}">
                <a16:creationId xmlns:a16="http://schemas.microsoft.com/office/drawing/2014/main" id="{2BC2CB00-10F9-474E-A89F-F2C61275795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6976"/>
          <a:stretch/>
        </p:blipFill>
        <p:spPr>
          <a:xfrm>
            <a:off x="25568" y="80858"/>
            <a:ext cx="9118431" cy="689887"/>
          </a:xfrm>
          <a:prstGeom prst="rect">
            <a:avLst/>
          </a:prstGeom>
        </p:spPr>
      </p:pic>
      <p:pic>
        <p:nvPicPr>
          <p:cNvPr id="10" name="Picture 9"/>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897229"/>
            <a:ext cx="9144000" cy="5279836"/>
          </a:xfrm>
          <a:prstGeom prst="rect">
            <a:avLst/>
          </a:prstGeom>
        </p:spPr>
      </p:pic>
      <p:sp>
        <p:nvSpPr>
          <p:cNvPr id="2" name="Title 1"/>
          <p:cNvSpPr>
            <a:spLocks noGrp="1"/>
          </p:cNvSpPr>
          <p:nvPr>
            <p:ph type="title"/>
          </p:nvPr>
        </p:nvSpPr>
        <p:spPr>
          <a:xfrm>
            <a:off x="1072402" y="79625"/>
            <a:ext cx="7128015" cy="744822"/>
          </a:xfrm>
        </p:spPr>
        <p:txBody>
          <a:bodyPr>
            <a:normAutofit/>
          </a:bodyPr>
          <a:lstStyle>
            <a:lvl1pPr>
              <a:defRPr sz="2800">
                <a:solidFill>
                  <a:schemeClr val="bg1"/>
                </a:solidFill>
              </a:defRPr>
            </a:lvl1pPr>
          </a:lstStyle>
          <a:p>
            <a:r>
              <a:rPr lang="en-US"/>
              <a:t>Click to edit Master title style</a:t>
            </a:r>
            <a:endParaRPr lang="en-US" dirty="0"/>
          </a:p>
        </p:txBody>
      </p:sp>
      <p:sp>
        <p:nvSpPr>
          <p:cNvPr id="3" name="Content Placeholder 2"/>
          <p:cNvSpPr>
            <a:spLocks noGrp="1"/>
          </p:cNvSpPr>
          <p:nvPr>
            <p:ph idx="1" hasCustomPrompt="1"/>
          </p:nvPr>
        </p:nvSpPr>
        <p:spPr>
          <a:xfrm>
            <a:off x="228600" y="1103549"/>
            <a:ext cx="4699000" cy="5073515"/>
          </a:xfrm>
        </p:spPr>
        <p:txBody>
          <a:bodyPr>
            <a:noAutofit/>
          </a:bodyPr>
          <a:lstStyle>
            <a:lvl1pPr marL="347472" indent="-347472" algn="l" defTabSz="457200" rtl="0" eaLnBrk="1" fontAlgn="base" hangingPunct="1">
              <a:lnSpc>
                <a:spcPct val="90000"/>
              </a:lnSpc>
              <a:spcBef>
                <a:spcPts val="480"/>
              </a:spcBef>
              <a:spcAft>
                <a:spcPct val="0"/>
              </a:spcAft>
              <a:buFont typeface="Wingdings 3" panose="05040102010807070707" pitchFamily="18" charset="2"/>
              <a:buChar char=""/>
              <a:defRPr lang="en-US" sz="1800" kern="1200" dirty="0" smtClean="0">
                <a:solidFill>
                  <a:schemeClr val="tx1"/>
                </a:solidFill>
                <a:latin typeface="Calibri" panose="020F0502020204030204" pitchFamily="34" charset="0"/>
                <a:ea typeface="+mn-ea"/>
                <a:cs typeface="+mn-cs"/>
              </a:defRPr>
            </a:lvl1pPr>
            <a:lvl2pPr marL="740664" indent="-283464" algn="l" defTabSz="457200" rtl="0" eaLnBrk="1" fontAlgn="base" hangingPunct="1">
              <a:lnSpc>
                <a:spcPct val="90000"/>
              </a:lnSpc>
              <a:spcBef>
                <a:spcPts val="480"/>
              </a:spcBef>
              <a:spcAft>
                <a:spcPct val="0"/>
              </a:spcAft>
              <a:buFont typeface="Arial" panose="020B0604020202020204" pitchFamily="34" charset="0"/>
              <a:buChar char="–"/>
              <a:defRPr lang="en-US" sz="1600" kern="1200" dirty="0" smtClean="0">
                <a:solidFill>
                  <a:schemeClr val="tx1"/>
                </a:solidFill>
                <a:latin typeface="Calibri" panose="020F0502020204030204" pitchFamily="34" charset="0"/>
                <a:ea typeface="+mn-ea"/>
                <a:cs typeface="+mn-cs"/>
              </a:defRPr>
            </a:lvl2pPr>
            <a:lvl3pPr algn="l" defTabSz="457200" rtl="0" eaLnBrk="1" fontAlgn="base" hangingPunct="1">
              <a:lnSpc>
                <a:spcPct val="90000"/>
              </a:lnSpc>
              <a:spcBef>
                <a:spcPts val="480"/>
              </a:spcBef>
              <a:spcAft>
                <a:spcPct val="0"/>
              </a:spcAft>
              <a:defRPr lang="en-US" sz="1400" kern="1200" dirty="0" smtClean="0">
                <a:solidFill>
                  <a:schemeClr val="tx1"/>
                </a:solidFill>
                <a:latin typeface="Calibri" panose="020F0502020204030204" pitchFamily="34" charset="0"/>
                <a:ea typeface="+mn-ea"/>
                <a:cs typeface="+mn-cs"/>
              </a:defRPr>
            </a:lvl3pPr>
            <a:lvl4pPr algn="l" defTabSz="457200" rtl="0" eaLnBrk="1" fontAlgn="base" hangingPunct="1">
              <a:lnSpc>
                <a:spcPct val="90000"/>
              </a:lnSpc>
              <a:spcBef>
                <a:spcPts val="480"/>
              </a:spcBef>
              <a:spcAft>
                <a:spcPct val="0"/>
              </a:spcAft>
              <a:defRPr lang="en-US" sz="1200" kern="1200" dirty="0" smtClean="0">
                <a:solidFill>
                  <a:schemeClr val="tx1"/>
                </a:solidFill>
                <a:latin typeface="Calibri" panose="020F0502020204030204" pitchFamily="34" charset="0"/>
                <a:ea typeface="+mn-ea"/>
                <a:cs typeface="+mn-cs"/>
              </a:defRPr>
            </a:lvl4pPr>
            <a:lvl5pPr algn="l" defTabSz="457200" rtl="0" eaLnBrk="1" fontAlgn="base" hangingPunct="1">
              <a:lnSpc>
                <a:spcPct val="90000"/>
              </a:lnSpc>
              <a:spcBef>
                <a:spcPts val="480"/>
              </a:spcBef>
              <a:spcAft>
                <a:spcPct val="0"/>
              </a:spcAft>
              <a:defRPr lang="en-US" sz="1200" kern="1200" dirty="0">
                <a:solidFill>
                  <a:schemeClr val="tx1"/>
                </a:solidFill>
                <a:latin typeface="Calibri" panose="020F050202020403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a:extLst>
              <a:ext uri="{FF2B5EF4-FFF2-40B4-BE49-F238E27FC236}">
                <a16:creationId xmlns:a16="http://schemas.microsoft.com/office/drawing/2014/main" id="{FD50EAE7-EC29-4FDD-B662-4617EBC74FD0}"/>
              </a:ext>
            </a:extLst>
          </p:cNvPr>
          <p:cNvSpPr txBox="1">
            <a:spLocks/>
          </p:cNvSpPr>
          <p:nvPr userDrawn="1"/>
        </p:nvSpPr>
        <p:spPr>
          <a:xfrm>
            <a:off x="8281358" y="6590581"/>
            <a:ext cx="862642" cy="267419"/>
          </a:xfrm>
          <a:prstGeom prst="rect">
            <a:avLst/>
          </a:prstGeom>
        </p:spPr>
        <p:txBody>
          <a:bodyPr vert="horz" lIns="91440" tIns="45720" rIns="91440" bIns="45720" rtlCol="0" anchor="b"/>
          <a:lstStyle>
            <a:defPPr>
              <a:defRPr lang="en-US"/>
            </a:defPPr>
            <a:lvl1pPr marL="0" algn="r" defTabSz="914400" rtl="0" eaLnBrk="1" latinLnBrk="0" hangingPunct="1">
              <a:defRPr sz="1100" kern="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0260B3-B210-404E-8A5D-E569A5D7D4AB}" type="slidenum">
              <a:rPr lang="en-US" smtClean="0"/>
              <a:pPr/>
              <a:t>‹#›</a:t>
            </a:fld>
            <a:endParaRPr lang="en-US" dirty="0"/>
          </a:p>
        </p:txBody>
      </p:sp>
      <p:sp>
        <p:nvSpPr>
          <p:cNvPr id="12" name="TextBox 11">
            <a:extLst>
              <a:ext uri="{FF2B5EF4-FFF2-40B4-BE49-F238E27FC236}">
                <a16:creationId xmlns:a16="http://schemas.microsoft.com/office/drawing/2014/main" id="{58403B83-1C13-4EE5-AE0E-D619A0BEBF2B}"/>
              </a:ext>
            </a:extLst>
          </p:cNvPr>
          <p:cNvSpPr txBox="1"/>
          <p:nvPr userDrawn="1"/>
        </p:nvSpPr>
        <p:spPr>
          <a:xfrm>
            <a:off x="816446" y="6520811"/>
            <a:ext cx="7383971" cy="276999"/>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200" dirty="0" smtClean="0">
                <a:effectLst/>
                <a:latin typeface="Times New Roman" panose="02020603050405020304" pitchFamily="18" charset="0"/>
                <a:ea typeface="PMingLiU" panose="02020500000000000000" pitchFamily="18" charset="-120"/>
              </a:rPr>
              <a:t>16</a:t>
            </a:r>
            <a:r>
              <a:rPr lang="en-US" sz="1200" baseline="30000" dirty="0" smtClean="0">
                <a:effectLst/>
                <a:latin typeface="Times New Roman" panose="02020603050405020304" pitchFamily="18" charset="0"/>
                <a:ea typeface="PMingLiU" panose="02020500000000000000" pitchFamily="18" charset="-120"/>
              </a:rPr>
              <a:t>th</a:t>
            </a:r>
            <a:r>
              <a:rPr lang="en-US" sz="1200" dirty="0" smtClean="0">
                <a:effectLst/>
                <a:latin typeface="Times New Roman" panose="02020603050405020304" pitchFamily="18" charset="0"/>
                <a:ea typeface="PMingLiU" panose="02020500000000000000" pitchFamily="18" charset="-120"/>
              </a:rPr>
              <a:t>  </a:t>
            </a:r>
            <a:r>
              <a:rPr lang="en-US" sz="1200" dirty="0">
                <a:effectLst/>
                <a:latin typeface="Times New Roman" panose="02020603050405020304" pitchFamily="18" charset="0"/>
                <a:ea typeface="PMingLiU" panose="02020500000000000000" pitchFamily="18" charset="-120"/>
              </a:rPr>
              <a:t>International Conference on Space Operations, </a:t>
            </a:r>
            <a:r>
              <a:rPr lang="en-US" sz="1200" baseline="0" dirty="0" smtClean="0">
                <a:effectLst/>
                <a:latin typeface="Times New Roman" panose="02020603050405020304" pitchFamily="18" charset="0"/>
                <a:ea typeface="PMingLiU" panose="02020500000000000000" pitchFamily="18" charset="-120"/>
              </a:rPr>
              <a:t> </a:t>
            </a:r>
            <a:r>
              <a:rPr lang="en-US" sz="1200" dirty="0" smtClean="0">
                <a:effectLst/>
                <a:latin typeface="Times New Roman" panose="02020603050405020304" pitchFamily="18" charset="0"/>
                <a:ea typeface="PMingLiU" panose="02020500000000000000" pitchFamily="18" charset="-120"/>
              </a:rPr>
              <a:t>3 </a:t>
            </a:r>
            <a:r>
              <a:rPr lang="en-US" sz="1200" dirty="0">
                <a:effectLst/>
                <a:latin typeface="Times New Roman" panose="02020603050405020304" pitchFamily="18" charset="0"/>
                <a:ea typeface="PMingLiU" panose="02020500000000000000" pitchFamily="18" charset="-120"/>
              </a:rPr>
              <a:t>- 5 May 2021. </a:t>
            </a:r>
            <a:endParaRPr lang="en-US" sz="1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1316297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ternal Slide For Text (Al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03549"/>
            <a:ext cx="8686800" cy="5015149"/>
          </a:xfrm>
        </p:spPr>
        <p:txBody>
          <a:bodyPr>
            <a:noAutofit/>
          </a:bodyPr>
          <a:lstStyle>
            <a:lvl1pPr marL="347472" indent="-347472" algn="l" defTabSz="457200" rtl="0" eaLnBrk="1" fontAlgn="base" hangingPunct="1">
              <a:lnSpc>
                <a:spcPct val="100000"/>
              </a:lnSpc>
              <a:spcBef>
                <a:spcPts val="1200"/>
              </a:spcBef>
              <a:spcAft>
                <a:spcPct val="0"/>
              </a:spcAft>
              <a:buFont typeface="Wingdings 3" panose="05040102010807070707" pitchFamily="18" charset="2"/>
              <a:buChar char=""/>
              <a:defRPr lang="en-US" sz="2000" kern="1200" dirty="0" smtClean="0">
                <a:solidFill>
                  <a:schemeClr val="tx1"/>
                </a:solidFill>
                <a:latin typeface="Calibri" panose="020F0502020204030204" pitchFamily="34" charset="0"/>
                <a:ea typeface="+mn-ea"/>
                <a:cs typeface="+mn-cs"/>
              </a:defRPr>
            </a:lvl1pPr>
            <a:lvl2pPr marL="740664" indent="-283464" algn="l" defTabSz="457200" rtl="0" eaLnBrk="1" fontAlgn="base" hangingPunct="1">
              <a:lnSpc>
                <a:spcPct val="100000"/>
              </a:lnSpc>
              <a:spcBef>
                <a:spcPts val="400"/>
              </a:spcBef>
              <a:spcAft>
                <a:spcPct val="0"/>
              </a:spcAft>
              <a:buFont typeface="Arial" panose="020B0604020202020204" pitchFamily="34" charset="0"/>
              <a:buChar char="–"/>
              <a:defRPr lang="en-US" sz="1800" kern="1200" dirty="0" smtClean="0">
                <a:solidFill>
                  <a:schemeClr val="tx1"/>
                </a:solidFill>
                <a:latin typeface="Calibri" panose="020F0502020204030204" pitchFamily="34" charset="0"/>
                <a:ea typeface="+mn-ea"/>
                <a:cs typeface="+mn-cs"/>
              </a:defRPr>
            </a:lvl2pPr>
            <a:lvl3pPr algn="l" defTabSz="457200" rtl="0" eaLnBrk="1" fontAlgn="base" hangingPunct="1">
              <a:lnSpc>
                <a:spcPct val="100000"/>
              </a:lnSpc>
              <a:spcBef>
                <a:spcPts val="400"/>
              </a:spcBef>
              <a:spcAft>
                <a:spcPct val="0"/>
              </a:spcAft>
              <a:defRPr lang="en-US" sz="1600" kern="1200" dirty="0" smtClean="0">
                <a:solidFill>
                  <a:schemeClr val="tx1"/>
                </a:solidFill>
                <a:latin typeface="Calibri" panose="020F0502020204030204" pitchFamily="34" charset="0"/>
                <a:ea typeface="+mn-ea"/>
                <a:cs typeface="+mn-cs"/>
              </a:defRPr>
            </a:lvl3pPr>
            <a:lvl4pPr algn="l" defTabSz="457200" rtl="0" eaLnBrk="1" fontAlgn="base" hangingPunct="1">
              <a:lnSpc>
                <a:spcPct val="100000"/>
              </a:lnSpc>
              <a:spcBef>
                <a:spcPts val="400"/>
              </a:spcBef>
              <a:spcAft>
                <a:spcPct val="0"/>
              </a:spcAft>
              <a:defRPr lang="en-US" sz="1400" kern="1200" dirty="0" smtClean="0">
                <a:solidFill>
                  <a:schemeClr val="tx1"/>
                </a:solidFill>
                <a:latin typeface="Calibri" panose="020F0502020204030204" pitchFamily="34" charset="0"/>
                <a:ea typeface="+mn-ea"/>
                <a:cs typeface="+mn-cs"/>
              </a:defRPr>
            </a:lvl4pPr>
            <a:lvl5pPr algn="l" defTabSz="457200" rtl="0" eaLnBrk="1" fontAlgn="base" hangingPunct="1">
              <a:lnSpc>
                <a:spcPct val="100000"/>
              </a:lnSpc>
              <a:spcBef>
                <a:spcPts val="400"/>
              </a:spcBef>
              <a:spcAft>
                <a:spcPct val="0"/>
              </a:spcAft>
              <a:defRPr lang="en-US" sz="1400" kern="1200" dirty="0">
                <a:solidFill>
                  <a:schemeClr val="tx1"/>
                </a:solidFill>
                <a:latin typeface="Calibri" panose="020F0502020204030204" pitchFamily="34" charset="0"/>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B12F123-1EA6-4928-87AC-938ACBC17347}"/>
              </a:ext>
            </a:extLst>
          </p:cNvPr>
          <p:cNvSpPr txBox="1">
            <a:spLocks/>
          </p:cNvSpPr>
          <p:nvPr userDrawn="1"/>
        </p:nvSpPr>
        <p:spPr>
          <a:xfrm>
            <a:off x="8281358" y="6590581"/>
            <a:ext cx="862642" cy="267419"/>
          </a:xfrm>
          <a:prstGeom prst="rect">
            <a:avLst/>
          </a:prstGeom>
        </p:spPr>
        <p:txBody>
          <a:bodyPr vert="horz" lIns="91440" tIns="45720" rIns="91440" bIns="45720" rtlCol="0" anchor="b"/>
          <a:lstStyle>
            <a:defPPr>
              <a:defRPr lang="en-US"/>
            </a:defPPr>
            <a:lvl1pPr marL="0" algn="r" defTabSz="914400" rtl="0" eaLnBrk="1" latinLnBrk="0" hangingPunct="1">
              <a:defRPr sz="1100" kern="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0260B3-B210-404E-8A5D-E569A5D7D4AB}" type="slidenum">
              <a:rPr lang="en-US" smtClean="0"/>
              <a:pPr/>
              <a:t>‹#›</a:t>
            </a:fld>
            <a:endParaRPr lang="en-US" dirty="0"/>
          </a:p>
        </p:txBody>
      </p:sp>
      <p:pic>
        <p:nvPicPr>
          <p:cNvPr id="8" name="Picture 7" descr="A picture containing graphical user interface&#10;&#10;Description automatically generated">
            <a:extLst>
              <a:ext uri="{FF2B5EF4-FFF2-40B4-BE49-F238E27FC236}">
                <a16:creationId xmlns:a16="http://schemas.microsoft.com/office/drawing/2014/main" id="{2BC2CB00-10F9-474E-A89F-F2C61275795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86976"/>
          <a:stretch/>
        </p:blipFill>
        <p:spPr>
          <a:xfrm>
            <a:off x="25568" y="80858"/>
            <a:ext cx="9118431" cy="689887"/>
          </a:xfrm>
          <a:prstGeom prst="rect">
            <a:avLst/>
          </a:prstGeom>
        </p:spPr>
      </p:pic>
      <p:sp>
        <p:nvSpPr>
          <p:cNvPr id="9" name="Title 1"/>
          <p:cNvSpPr>
            <a:spLocks noGrp="1"/>
          </p:cNvSpPr>
          <p:nvPr>
            <p:ph type="title"/>
          </p:nvPr>
        </p:nvSpPr>
        <p:spPr>
          <a:xfrm>
            <a:off x="1072402" y="79625"/>
            <a:ext cx="7128015" cy="744822"/>
          </a:xfrm>
        </p:spPr>
        <p:txBody>
          <a:bodyPr>
            <a:normAutofit/>
          </a:bodyPr>
          <a:lstStyle>
            <a:lvl1pPr>
              <a:defRPr sz="2800">
                <a:solidFill>
                  <a:schemeClr val="bg1"/>
                </a:solidFill>
              </a:defRPr>
            </a:lvl1pPr>
          </a:lstStyle>
          <a:p>
            <a:r>
              <a:rPr lang="en-US"/>
              <a:t>Click to edit Master title style</a:t>
            </a:r>
            <a:endParaRPr lang="en-US" dirty="0"/>
          </a:p>
        </p:txBody>
      </p:sp>
      <p:sp>
        <p:nvSpPr>
          <p:cNvPr id="7" name="TextBox 6">
            <a:extLst>
              <a:ext uri="{FF2B5EF4-FFF2-40B4-BE49-F238E27FC236}">
                <a16:creationId xmlns:a16="http://schemas.microsoft.com/office/drawing/2014/main" id="{58403B83-1C13-4EE5-AE0E-D619A0BEBF2B}"/>
              </a:ext>
            </a:extLst>
          </p:cNvPr>
          <p:cNvSpPr txBox="1"/>
          <p:nvPr userDrawn="1"/>
        </p:nvSpPr>
        <p:spPr>
          <a:xfrm>
            <a:off x="816446" y="6520811"/>
            <a:ext cx="7383971" cy="276999"/>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200" dirty="0" smtClean="0">
                <a:effectLst/>
                <a:latin typeface="Times New Roman" panose="02020603050405020304" pitchFamily="18" charset="0"/>
                <a:ea typeface="PMingLiU" panose="02020500000000000000" pitchFamily="18" charset="-120"/>
              </a:rPr>
              <a:t>16</a:t>
            </a:r>
            <a:r>
              <a:rPr lang="en-US" sz="1200" baseline="30000" dirty="0" smtClean="0">
                <a:effectLst/>
                <a:latin typeface="Times New Roman" panose="02020603050405020304" pitchFamily="18" charset="0"/>
                <a:ea typeface="PMingLiU" panose="02020500000000000000" pitchFamily="18" charset="-120"/>
              </a:rPr>
              <a:t>th</a:t>
            </a:r>
            <a:r>
              <a:rPr lang="en-US" sz="1200" dirty="0" smtClean="0">
                <a:effectLst/>
                <a:latin typeface="Times New Roman" panose="02020603050405020304" pitchFamily="18" charset="0"/>
                <a:ea typeface="PMingLiU" panose="02020500000000000000" pitchFamily="18" charset="-120"/>
              </a:rPr>
              <a:t>  </a:t>
            </a:r>
            <a:r>
              <a:rPr lang="en-US" sz="1200" dirty="0">
                <a:effectLst/>
                <a:latin typeface="Times New Roman" panose="02020603050405020304" pitchFamily="18" charset="0"/>
                <a:ea typeface="PMingLiU" panose="02020500000000000000" pitchFamily="18" charset="-120"/>
              </a:rPr>
              <a:t>International Conference on Space Operations, </a:t>
            </a:r>
            <a:r>
              <a:rPr lang="en-US" sz="1200" baseline="0" dirty="0" smtClean="0">
                <a:effectLst/>
                <a:latin typeface="Times New Roman" panose="02020603050405020304" pitchFamily="18" charset="0"/>
                <a:ea typeface="PMingLiU" panose="02020500000000000000" pitchFamily="18" charset="-120"/>
              </a:rPr>
              <a:t> </a:t>
            </a:r>
            <a:r>
              <a:rPr lang="en-US" sz="1200" dirty="0" smtClean="0">
                <a:effectLst/>
                <a:latin typeface="Times New Roman" panose="02020603050405020304" pitchFamily="18" charset="0"/>
                <a:ea typeface="PMingLiU" panose="02020500000000000000" pitchFamily="18" charset="-120"/>
              </a:rPr>
              <a:t>3 </a:t>
            </a:r>
            <a:r>
              <a:rPr lang="en-US" sz="1200" dirty="0">
                <a:effectLst/>
                <a:latin typeface="Times New Roman" panose="02020603050405020304" pitchFamily="18" charset="0"/>
                <a:ea typeface="PMingLiU" panose="02020500000000000000" pitchFamily="18" charset="-120"/>
              </a:rPr>
              <a:t>- 5 May 2021. </a:t>
            </a:r>
            <a:endParaRPr lang="en-US" sz="1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12299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l Blank-w/pag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99A6841D-F9AD-45CE-A2AB-9C4A83AEB76B}"/>
              </a:ext>
            </a:extLst>
          </p:cNvPr>
          <p:cNvSpPr txBox="1">
            <a:spLocks/>
          </p:cNvSpPr>
          <p:nvPr userDrawn="1"/>
        </p:nvSpPr>
        <p:spPr>
          <a:xfrm>
            <a:off x="8281358" y="6590581"/>
            <a:ext cx="862642" cy="267419"/>
          </a:xfrm>
          <a:prstGeom prst="rect">
            <a:avLst/>
          </a:prstGeom>
        </p:spPr>
        <p:txBody>
          <a:bodyPr vert="horz" lIns="91440" tIns="45720" rIns="91440" bIns="45720" rtlCol="0" anchor="b"/>
          <a:lstStyle>
            <a:defPPr>
              <a:defRPr lang="en-US"/>
            </a:defPPr>
            <a:lvl1pPr marL="0" algn="r" defTabSz="914400" rtl="0" eaLnBrk="1" latinLnBrk="0" hangingPunct="1">
              <a:defRPr sz="1100" kern="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0260B3-B210-404E-8A5D-E569A5D7D4AB}" type="slidenum">
              <a:rPr lang="en-US" smtClean="0"/>
              <a:pPr/>
              <a:t>‹#›</a:t>
            </a:fld>
            <a:endParaRPr lang="en-US" dirty="0"/>
          </a:p>
        </p:txBody>
      </p:sp>
      <p:sp>
        <p:nvSpPr>
          <p:cNvPr id="5" name="TextBox 4">
            <a:extLst>
              <a:ext uri="{FF2B5EF4-FFF2-40B4-BE49-F238E27FC236}">
                <a16:creationId xmlns:a16="http://schemas.microsoft.com/office/drawing/2014/main" id="{58403B83-1C13-4EE5-AE0E-D619A0BEBF2B}"/>
              </a:ext>
            </a:extLst>
          </p:cNvPr>
          <p:cNvSpPr txBox="1"/>
          <p:nvPr userDrawn="1"/>
        </p:nvSpPr>
        <p:spPr>
          <a:xfrm>
            <a:off x="816446" y="6520811"/>
            <a:ext cx="7383971" cy="276999"/>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200" dirty="0" smtClean="0">
                <a:effectLst/>
                <a:latin typeface="Times New Roman" panose="02020603050405020304" pitchFamily="18" charset="0"/>
                <a:ea typeface="PMingLiU" panose="02020500000000000000" pitchFamily="18" charset="-120"/>
              </a:rPr>
              <a:t>16</a:t>
            </a:r>
            <a:r>
              <a:rPr lang="en-US" sz="1200" baseline="30000" dirty="0" smtClean="0">
                <a:effectLst/>
                <a:latin typeface="Times New Roman" panose="02020603050405020304" pitchFamily="18" charset="0"/>
                <a:ea typeface="PMingLiU" panose="02020500000000000000" pitchFamily="18" charset="-120"/>
              </a:rPr>
              <a:t>th</a:t>
            </a:r>
            <a:r>
              <a:rPr lang="en-US" sz="1200" dirty="0" smtClean="0">
                <a:effectLst/>
                <a:latin typeface="Times New Roman" panose="02020603050405020304" pitchFamily="18" charset="0"/>
                <a:ea typeface="PMingLiU" panose="02020500000000000000" pitchFamily="18" charset="-120"/>
              </a:rPr>
              <a:t>  </a:t>
            </a:r>
            <a:r>
              <a:rPr lang="en-US" sz="1200" dirty="0">
                <a:effectLst/>
                <a:latin typeface="Times New Roman" panose="02020603050405020304" pitchFamily="18" charset="0"/>
                <a:ea typeface="PMingLiU" panose="02020500000000000000" pitchFamily="18" charset="-120"/>
              </a:rPr>
              <a:t>International Conference on Space Operations, </a:t>
            </a:r>
            <a:r>
              <a:rPr lang="en-US" sz="1200" baseline="0" dirty="0" smtClean="0">
                <a:effectLst/>
                <a:latin typeface="Times New Roman" panose="02020603050405020304" pitchFamily="18" charset="0"/>
                <a:ea typeface="PMingLiU" panose="02020500000000000000" pitchFamily="18" charset="-120"/>
              </a:rPr>
              <a:t> </a:t>
            </a:r>
            <a:r>
              <a:rPr lang="en-US" sz="1200" dirty="0" smtClean="0">
                <a:effectLst/>
                <a:latin typeface="Times New Roman" panose="02020603050405020304" pitchFamily="18" charset="0"/>
                <a:ea typeface="PMingLiU" panose="02020500000000000000" pitchFamily="18" charset="-120"/>
              </a:rPr>
              <a:t>3 </a:t>
            </a:r>
            <a:r>
              <a:rPr lang="en-US" sz="1200" dirty="0">
                <a:effectLst/>
                <a:latin typeface="Times New Roman" panose="02020603050405020304" pitchFamily="18" charset="0"/>
                <a:ea typeface="PMingLiU" panose="02020500000000000000" pitchFamily="18" charset="-120"/>
              </a:rPr>
              <a:t>- 5 May 2021. </a:t>
            </a:r>
            <a:endParaRPr lang="en-US" sz="1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575208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ll Bla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403B83-1C13-4EE5-AE0E-D619A0BEBF2B}"/>
              </a:ext>
            </a:extLst>
          </p:cNvPr>
          <p:cNvSpPr txBox="1"/>
          <p:nvPr userDrawn="1"/>
        </p:nvSpPr>
        <p:spPr>
          <a:xfrm>
            <a:off x="816446" y="6520811"/>
            <a:ext cx="7383971" cy="276999"/>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200" dirty="0" smtClean="0">
                <a:effectLst/>
                <a:latin typeface="Times New Roman" panose="02020603050405020304" pitchFamily="18" charset="0"/>
                <a:ea typeface="PMingLiU" panose="02020500000000000000" pitchFamily="18" charset="-120"/>
              </a:rPr>
              <a:t>16</a:t>
            </a:r>
            <a:r>
              <a:rPr lang="en-US" sz="1200" baseline="30000" dirty="0" smtClean="0">
                <a:effectLst/>
                <a:latin typeface="Times New Roman" panose="02020603050405020304" pitchFamily="18" charset="0"/>
                <a:ea typeface="PMingLiU" panose="02020500000000000000" pitchFamily="18" charset="-120"/>
              </a:rPr>
              <a:t>th</a:t>
            </a:r>
            <a:r>
              <a:rPr lang="en-US" sz="1200" dirty="0" smtClean="0">
                <a:effectLst/>
                <a:latin typeface="Times New Roman" panose="02020603050405020304" pitchFamily="18" charset="0"/>
                <a:ea typeface="PMingLiU" panose="02020500000000000000" pitchFamily="18" charset="-120"/>
              </a:rPr>
              <a:t>  </a:t>
            </a:r>
            <a:r>
              <a:rPr lang="en-US" sz="1200" dirty="0">
                <a:effectLst/>
                <a:latin typeface="Times New Roman" panose="02020603050405020304" pitchFamily="18" charset="0"/>
                <a:ea typeface="PMingLiU" panose="02020500000000000000" pitchFamily="18" charset="-120"/>
              </a:rPr>
              <a:t>International Conference on Space Operations, </a:t>
            </a:r>
            <a:r>
              <a:rPr lang="en-US" sz="1200" baseline="0" dirty="0" smtClean="0">
                <a:effectLst/>
                <a:latin typeface="Times New Roman" panose="02020603050405020304" pitchFamily="18" charset="0"/>
                <a:ea typeface="PMingLiU" panose="02020500000000000000" pitchFamily="18" charset="-120"/>
              </a:rPr>
              <a:t> </a:t>
            </a:r>
            <a:r>
              <a:rPr lang="en-US" sz="1200" dirty="0" smtClean="0">
                <a:effectLst/>
                <a:latin typeface="Times New Roman" panose="02020603050405020304" pitchFamily="18" charset="0"/>
                <a:ea typeface="PMingLiU" panose="02020500000000000000" pitchFamily="18" charset="-120"/>
              </a:rPr>
              <a:t>3 </a:t>
            </a:r>
            <a:r>
              <a:rPr lang="en-US" sz="1200" dirty="0">
                <a:effectLst/>
                <a:latin typeface="Times New Roman" panose="02020603050405020304" pitchFamily="18" charset="0"/>
                <a:ea typeface="PMingLiU" panose="02020500000000000000" pitchFamily="18" charset="-120"/>
              </a:rPr>
              <a:t>- 5 May 2021. </a:t>
            </a:r>
            <a:endParaRPr lang="en-US" sz="16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969613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C183F-4409-4B7D-B270-CAD782A4F945}"/>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15E1715-0A41-4912-911D-4C0BE221E12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2AD2DB1-B7F5-411C-9835-18FA11365687}"/>
              </a:ext>
            </a:extLst>
          </p:cNvPr>
          <p:cNvSpPr>
            <a:spLocks noGrp="1"/>
          </p:cNvSpPr>
          <p:nvPr>
            <p:ph type="dt" sz="half" idx="10"/>
          </p:nvPr>
        </p:nvSpPr>
        <p:spPr/>
        <p:txBody>
          <a:bodyPr/>
          <a:lstStyle/>
          <a:p>
            <a:fld id="{04A12E1C-C43F-4EFB-B299-794E60956F42}" type="datetimeFigureOut">
              <a:rPr lang="en-US" smtClean="0"/>
              <a:t>4/15/2021</a:t>
            </a:fld>
            <a:endParaRPr lang="en-US"/>
          </a:p>
        </p:txBody>
      </p:sp>
      <p:sp>
        <p:nvSpPr>
          <p:cNvPr id="5" name="Footer Placeholder 4">
            <a:extLst>
              <a:ext uri="{FF2B5EF4-FFF2-40B4-BE49-F238E27FC236}">
                <a16:creationId xmlns:a16="http://schemas.microsoft.com/office/drawing/2014/main" id="{9D0FF979-F09C-4B3E-98C1-AB374920A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9050A-CD3E-483A-863C-66E5BB0E4F66}"/>
              </a:ext>
            </a:extLst>
          </p:cNvPr>
          <p:cNvSpPr>
            <a:spLocks noGrp="1"/>
          </p:cNvSpPr>
          <p:nvPr>
            <p:ph type="sldNum" sz="quarter" idx="12"/>
          </p:nvPr>
        </p:nvSpPr>
        <p:spPr/>
        <p:txBody>
          <a:bodyPr/>
          <a:lstStyle/>
          <a:p>
            <a:fld id="{D26CF0BB-6FEA-4525-AA61-F1B1866E9896}" type="slidenum">
              <a:rPr lang="en-US" smtClean="0"/>
              <a:t>‹#›</a:t>
            </a:fld>
            <a:endParaRPr lang="en-US"/>
          </a:p>
        </p:txBody>
      </p:sp>
    </p:spTree>
    <p:extLst>
      <p:ext uri="{BB962C8B-B14F-4D97-AF65-F5344CB8AC3E}">
        <p14:creationId xmlns:p14="http://schemas.microsoft.com/office/powerpoint/2010/main" val="1910763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028950" y="6460048"/>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985851" y="6460047"/>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Adobe Myungjo Std M" panose="02020600000000000000" pitchFamily="18" charset="-128"/>
                <a:cs typeface="Arial" panose="020B0604020202020204" pitchFamily="34" charset="0"/>
              </a:defRPr>
            </a:lvl1pPr>
          </a:lstStyle>
          <a:p>
            <a:fld id="{2C0260B3-B210-404E-8A5D-E569A5D7D4AB}" type="slidenum">
              <a:rPr lang="en-US" smtClean="0"/>
              <a:pPr/>
              <a:t>‹#›</a:t>
            </a:fld>
            <a:endParaRPr lang="en-US" dirty="0"/>
          </a:p>
        </p:txBody>
      </p:sp>
    </p:spTree>
    <p:extLst>
      <p:ext uri="{BB962C8B-B14F-4D97-AF65-F5344CB8AC3E}">
        <p14:creationId xmlns:p14="http://schemas.microsoft.com/office/powerpoint/2010/main" val="4148610726"/>
      </p:ext>
    </p:extLst>
  </p:cSld>
  <p:clrMap bg1="lt1" tx1="dk1" bg2="lt2" tx2="dk2" accent1="accent1" accent2="accent2" accent3="accent3" accent4="accent4" accent5="accent5" accent6="accent6" hlink="hlink" folHlink="folHlink"/>
  <p:sldLayoutIdLst>
    <p:sldLayoutId id="2147483736" r:id="rId1"/>
    <p:sldLayoutId id="2147483723" r:id="rId2"/>
    <p:sldLayoutId id="2147483724" r:id="rId3"/>
    <p:sldLayoutId id="2147483726" r:id="rId4"/>
    <p:sldLayoutId id="2147483731" r:id="rId5"/>
    <p:sldLayoutId id="2147483732" r:id="rId6"/>
    <p:sldLayoutId id="2147483737" r:id="rId7"/>
  </p:sldLayoutIdLst>
  <p:hf hd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8403B83-1C13-4EE5-AE0E-D619A0BEBF2B}"/>
              </a:ext>
            </a:extLst>
          </p:cNvPr>
          <p:cNvSpPr txBox="1"/>
          <p:nvPr/>
        </p:nvSpPr>
        <p:spPr>
          <a:xfrm>
            <a:off x="549034" y="6466447"/>
            <a:ext cx="8056695" cy="261610"/>
          </a:xfrm>
          <a:prstGeom prst="rect">
            <a:avLst/>
          </a:prstGeom>
          <a:noFill/>
        </p:spPr>
        <p:txBody>
          <a:bodyPr wrap="square">
            <a:spAutoFit/>
          </a:bodyPr>
          <a:lstStyle/>
          <a:p>
            <a:pPr marL="0" marR="0" indent="0" algn="ctr">
              <a:spcBef>
                <a:spcPts val="0"/>
              </a:spcBef>
              <a:spcAft>
                <a:spcPts val="0"/>
              </a:spcAft>
              <a:tabLst>
                <a:tab pos="2880360" algn="ctr"/>
                <a:tab pos="5760720" algn="r"/>
              </a:tabLst>
            </a:pPr>
            <a:r>
              <a:rPr lang="en-US" sz="1100" dirty="0" smtClean="0">
                <a:effectLst/>
                <a:latin typeface="Times New Roman" panose="02020603050405020304" pitchFamily="18" charset="0"/>
                <a:ea typeface="PMingLiU" panose="02020500000000000000" pitchFamily="18" charset="-120"/>
              </a:rPr>
              <a:t>16</a:t>
            </a:r>
            <a:r>
              <a:rPr lang="en-US" sz="1100" baseline="30000" dirty="0" smtClean="0">
                <a:effectLst/>
                <a:latin typeface="Times New Roman" panose="02020603050405020304" pitchFamily="18" charset="0"/>
                <a:ea typeface="PMingLiU" panose="02020500000000000000" pitchFamily="18" charset="-120"/>
              </a:rPr>
              <a:t>th</a:t>
            </a:r>
            <a:r>
              <a:rPr lang="en-US" sz="1100" dirty="0" smtClean="0">
                <a:effectLst/>
                <a:latin typeface="Times New Roman" panose="02020603050405020304" pitchFamily="18" charset="0"/>
                <a:ea typeface="PMingLiU" panose="02020500000000000000" pitchFamily="18" charset="-120"/>
              </a:rPr>
              <a:t>  </a:t>
            </a:r>
            <a:r>
              <a:rPr lang="en-US" sz="1100" dirty="0">
                <a:effectLst/>
                <a:latin typeface="Times New Roman" panose="02020603050405020304" pitchFamily="18" charset="0"/>
                <a:ea typeface="PMingLiU" panose="02020500000000000000" pitchFamily="18" charset="-120"/>
              </a:rPr>
              <a:t>International Conference on Space </a:t>
            </a:r>
            <a:r>
              <a:rPr lang="en-US" sz="1100" dirty="0" smtClean="0">
                <a:effectLst/>
                <a:latin typeface="Times New Roman" panose="02020603050405020304" pitchFamily="18" charset="0"/>
                <a:ea typeface="PMingLiU" panose="02020500000000000000" pitchFamily="18" charset="-120"/>
              </a:rPr>
              <a:t>Operations,   </a:t>
            </a:r>
            <a:r>
              <a:rPr lang="en-US" sz="1100" dirty="0">
                <a:effectLst/>
                <a:latin typeface="Times New Roman" panose="02020603050405020304" pitchFamily="18" charset="0"/>
                <a:ea typeface="PMingLiU" panose="02020500000000000000" pitchFamily="18" charset="-120"/>
              </a:rPr>
              <a:t>3 - 5 May 2021. </a:t>
            </a:r>
            <a:endParaRPr lang="en-US" sz="1400" dirty="0">
              <a:effectLst/>
              <a:latin typeface="Times New Roman" panose="02020603050405020304" pitchFamily="18" charset="0"/>
              <a:ea typeface="PMingLiU" panose="02020500000000000000" pitchFamily="18" charset="-120"/>
            </a:endParaRPr>
          </a:p>
        </p:txBody>
      </p:sp>
      <p:sp>
        <p:nvSpPr>
          <p:cNvPr id="5" name="TextBox 4">
            <a:extLst>
              <a:ext uri="{FF2B5EF4-FFF2-40B4-BE49-F238E27FC236}">
                <a16:creationId xmlns:a16="http://schemas.microsoft.com/office/drawing/2014/main" id="{4D018411-377D-41F4-9E4F-29883AF9C959}"/>
              </a:ext>
            </a:extLst>
          </p:cNvPr>
          <p:cNvSpPr txBox="1"/>
          <p:nvPr/>
        </p:nvSpPr>
        <p:spPr>
          <a:xfrm>
            <a:off x="1043495" y="482895"/>
            <a:ext cx="7067774" cy="4678204"/>
          </a:xfrm>
          <a:prstGeom prst="rect">
            <a:avLst/>
          </a:prstGeom>
          <a:noFill/>
        </p:spPr>
        <p:txBody>
          <a:bodyPr wrap="square">
            <a:spAutoFit/>
          </a:bodyPr>
          <a:lstStyle/>
          <a:p>
            <a:pPr marL="0" marR="0" indent="180340" algn="ctr">
              <a:spcBef>
                <a:spcPts val="0"/>
              </a:spcBef>
              <a:spcAft>
                <a:spcPts val="0"/>
              </a:spcAft>
            </a:pPr>
            <a:r>
              <a:rPr lang="en-GB" sz="1800" dirty="0">
                <a:effectLst/>
                <a:latin typeface="Times New Roman" panose="02020603050405020304" pitchFamily="18" charset="0"/>
                <a:ea typeface="PMingLiU" panose="02020500000000000000" pitchFamily="18" charset="-120"/>
              </a:rPr>
              <a:t>SpaceOps-2021,8,x1355</a:t>
            </a:r>
            <a:endParaRPr lang="en-US" sz="1800" dirty="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1800" dirty="0">
                <a:effectLst/>
                <a:latin typeface="Times New Roman" panose="02020603050405020304" pitchFamily="18" charset="0"/>
                <a:ea typeface="PMingLiU" panose="02020500000000000000" pitchFamily="18" charset="-120"/>
              </a:rPr>
              <a:t> </a:t>
            </a:r>
            <a:endParaRPr lang="en-US" sz="1800" dirty="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1800" dirty="0">
                <a:effectLst/>
                <a:latin typeface="Times New Roman" panose="02020603050405020304" pitchFamily="18" charset="0"/>
                <a:ea typeface="PMingLiU" panose="02020500000000000000" pitchFamily="18" charset="-120"/>
              </a:rPr>
              <a:t> </a:t>
            </a:r>
            <a:endParaRPr lang="en-US" dirty="0">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3200" b="1" dirty="0" smtClean="0">
                <a:effectLst/>
                <a:latin typeface="Times New Roman" panose="02020603050405020304" pitchFamily="18" charset="0"/>
                <a:ea typeface="PMingLiU" panose="02020500000000000000" pitchFamily="18" charset="-120"/>
              </a:rPr>
              <a:t>Application </a:t>
            </a:r>
            <a:r>
              <a:rPr lang="en-GB" sz="3200" b="1" dirty="0">
                <a:effectLst/>
                <a:latin typeface="Times New Roman" panose="02020603050405020304" pitchFamily="18" charset="0"/>
                <a:ea typeface="PMingLiU" panose="02020500000000000000" pitchFamily="18" charset="-120"/>
              </a:rPr>
              <a:t>of Variable Data Rate (VDR) Towards Channel </a:t>
            </a:r>
            <a:r>
              <a:rPr lang="en-GB" sz="3200" b="1" dirty="0" smtClean="0">
                <a:effectLst/>
                <a:latin typeface="Times New Roman" panose="02020603050405020304" pitchFamily="18" charset="0"/>
                <a:ea typeface="PMingLiU" panose="02020500000000000000" pitchFamily="18" charset="-120"/>
              </a:rPr>
              <a:t>Optimization</a:t>
            </a:r>
            <a:endParaRPr lang="en-US" sz="2400" dirty="0">
              <a:latin typeface="Times New Roman" panose="02020603050405020304" pitchFamily="18" charset="0"/>
              <a:ea typeface="PMingLiU" panose="02020500000000000000" pitchFamily="18" charset="-120"/>
            </a:endParaRPr>
          </a:p>
          <a:p>
            <a:pPr marL="0" marR="0" indent="180340" algn="ctr">
              <a:spcBef>
                <a:spcPts val="0"/>
              </a:spcBef>
              <a:spcAft>
                <a:spcPts val="0"/>
              </a:spcAft>
            </a:pPr>
            <a:endParaRPr lang="en-US" sz="1800" dirty="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endParaRPr lang="en-US" dirty="0">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1800" dirty="0">
                <a:effectLst/>
                <a:latin typeface="Times New Roman" panose="02020603050405020304" pitchFamily="18" charset="0"/>
                <a:ea typeface="PMingLiU" panose="02020500000000000000" pitchFamily="18" charset="-120"/>
              </a:rPr>
              <a:t> </a:t>
            </a:r>
            <a:endParaRPr lang="en-US" sz="1800" dirty="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1800" b="1" dirty="0">
                <a:effectLst/>
                <a:latin typeface="Times New Roman" panose="02020603050405020304" pitchFamily="18" charset="0"/>
                <a:ea typeface="PMingLiU" panose="02020500000000000000" pitchFamily="18" charset="-120"/>
              </a:rPr>
              <a:t>Howard Garon, Victor Sank, Frank Stocklin, Nancy Huynh, Obadiah </a:t>
            </a:r>
            <a:r>
              <a:rPr lang="en-GB" sz="1800" b="1" dirty="0" err="1">
                <a:effectLst/>
                <a:latin typeface="Times New Roman" panose="02020603050405020304" pitchFamily="18" charset="0"/>
                <a:ea typeface="PMingLiU" panose="02020500000000000000" pitchFamily="18" charset="-120"/>
              </a:rPr>
              <a:t>Kegege</a:t>
            </a:r>
            <a:endParaRPr lang="en-US" sz="1800" dirty="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r>
              <a:rPr lang="en-GB" sz="1800" dirty="0">
                <a:effectLst/>
                <a:latin typeface="Times New Roman" panose="02020603050405020304" pitchFamily="18" charset="0"/>
                <a:ea typeface="PMingLiU" panose="02020500000000000000" pitchFamily="18" charset="-120"/>
              </a:rPr>
              <a:t> </a:t>
            </a:r>
            <a:endParaRPr lang="en-GB" sz="1800" dirty="0" smtClean="0">
              <a:effectLst/>
              <a:latin typeface="Times New Roman" panose="02020603050405020304" pitchFamily="18" charset="0"/>
              <a:ea typeface="PMingLiU" panose="02020500000000000000" pitchFamily="18" charset="-120"/>
            </a:endParaRPr>
          </a:p>
          <a:p>
            <a:pPr marL="0" marR="0" indent="180340" algn="ctr">
              <a:spcBef>
                <a:spcPts val="0"/>
              </a:spcBef>
              <a:spcAft>
                <a:spcPts val="0"/>
              </a:spcAft>
            </a:pPr>
            <a:endParaRPr lang="en-GB" dirty="0">
              <a:latin typeface="Times New Roman" panose="02020603050405020304" pitchFamily="18" charset="0"/>
              <a:ea typeface="PMingLiU" panose="02020500000000000000" pitchFamily="18" charset="-120"/>
            </a:endParaRPr>
          </a:p>
          <a:p>
            <a:pPr marL="0" marR="0" indent="180340" algn="ctr">
              <a:spcBef>
                <a:spcPts val="0"/>
              </a:spcBef>
              <a:spcAft>
                <a:spcPts val="0"/>
              </a:spcAft>
            </a:pPr>
            <a:endParaRPr lang="en-US" sz="1800" dirty="0">
              <a:effectLst/>
              <a:latin typeface="Times New Roman" panose="02020603050405020304" pitchFamily="18" charset="0"/>
              <a:ea typeface="PMingLiU" panose="02020500000000000000" pitchFamily="18" charset="-120"/>
            </a:endParaRPr>
          </a:p>
          <a:p>
            <a:pPr marL="0" marR="0" indent="0" algn="ctr">
              <a:spcBef>
                <a:spcPts val="0"/>
              </a:spcBef>
              <a:spcAft>
                <a:spcPts val="0"/>
              </a:spcAft>
            </a:pPr>
            <a:r>
              <a:rPr lang="en-GB" sz="1800" i="1" dirty="0" smtClean="0">
                <a:effectLst/>
                <a:latin typeface="Times New Roman" panose="02020603050405020304" pitchFamily="18" charset="0"/>
                <a:ea typeface="PMingLiU" panose="02020500000000000000" pitchFamily="18" charset="-120"/>
              </a:rPr>
              <a:t> </a:t>
            </a:r>
            <a:r>
              <a:rPr lang="en-GB" sz="1600" i="1" dirty="0" smtClean="0">
                <a:effectLst/>
                <a:latin typeface="Times New Roman" panose="02020603050405020304" pitchFamily="18" charset="0"/>
                <a:ea typeface="PMingLiU" panose="02020500000000000000" pitchFamily="18" charset="-120"/>
              </a:rPr>
              <a:t>NASA </a:t>
            </a:r>
            <a:r>
              <a:rPr lang="en-GB" sz="1600" i="1" dirty="0">
                <a:effectLst/>
                <a:latin typeface="Times New Roman" panose="02020603050405020304" pitchFamily="18" charset="0"/>
                <a:ea typeface="PMingLiU" panose="02020500000000000000" pitchFamily="18" charset="-120"/>
              </a:rPr>
              <a:t>Goddard Space Flight </a:t>
            </a:r>
            <a:r>
              <a:rPr lang="en-GB" sz="1600" i="1" dirty="0" err="1">
                <a:effectLst/>
                <a:latin typeface="Times New Roman" panose="02020603050405020304" pitchFamily="18" charset="0"/>
                <a:ea typeface="PMingLiU" panose="02020500000000000000" pitchFamily="18" charset="-120"/>
              </a:rPr>
              <a:t>Center</a:t>
            </a:r>
            <a:r>
              <a:rPr lang="en-GB" sz="1600" i="1" dirty="0">
                <a:effectLst/>
                <a:latin typeface="Times New Roman" panose="02020603050405020304" pitchFamily="18" charset="0"/>
                <a:ea typeface="PMingLiU" panose="02020500000000000000" pitchFamily="18" charset="-120"/>
              </a:rPr>
              <a:t>, 8800 Greenbelt Road, Greenbelt, Maryland, 20771, USA.   howard.garon@nasa.gov</a:t>
            </a:r>
            <a:r>
              <a:rPr lang="en-GB" sz="1600" dirty="0">
                <a:effectLst/>
                <a:latin typeface="Times New Roman" panose="02020603050405020304" pitchFamily="18" charset="0"/>
                <a:ea typeface="PMingLiU" panose="02020500000000000000" pitchFamily="18" charset="-120"/>
              </a:rPr>
              <a:t>  </a:t>
            </a:r>
            <a:endParaRPr lang="en-US" sz="1800" dirty="0">
              <a:effectLst/>
              <a:latin typeface="Times New Roman" panose="02020603050405020304" pitchFamily="18" charset="0"/>
              <a:ea typeface="PMingLiU" panose="02020500000000000000" pitchFamily="18" charset="-120"/>
            </a:endParaRPr>
          </a:p>
        </p:txBody>
      </p:sp>
    </p:spTree>
    <p:extLst>
      <p:ext uri="{BB962C8B-B14F-4D97-AF65-F5344CB8AC3E}">
        <p14:creationId xmlns:p14="http://schemas.microsoft.com/office/powerpoint/2010/main" val="2417816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800" b="1" dirty="0"/>
              <a:t>The Spacecraft</a:t>
            </a:r>
            <a:r>
              <a:rPr lang="en-US" sz="2800" b="1" dirty="0" smtClean="0"/>
              <a:t>:</a:t>
            </a:r>
          </a:p>
          <a:p>
            <a:r>
              <a:rPr lang="en-US" dirty="0" smtClean="0"/>
              <a:t>A </a:t>
            </a:r>
            <a:r>
              <a:rPr lang="en-US" dirty="0"/>
              <a:t>Pass Profile is currently uploaded to spacecraft, sometimes as much as a week in advance. Profiles are commonly loaded every week, even when the payload transmitter only works at a single rate. The spacecraft still needs to be told when to turn ON its transmitter, what areas of the recorder to dump, and how to point its antenna if it is not an </a:t>
            </a:r>
            <a:r>
              <a:rPr lang="en-US" dirty="0" err="1"/>
              <a:t>omni</a:t>
            </a:r>
            <a:r>
              <a:rPr lang="en-US" dirty="0"/>
              <a:t>. </a:t>
            </a:r>
          </a:p>
          <a:p>
            <a:endParaRPr lang="en-US" dirty="0"/>
          </a:p>
          <a:p>
            <a:r>
              <a:rPr lang="en-US" dirty="0"/>
              <a:t>The Pass Profile functions are based on the on board clock which is typically within about 10 </a:t>
            </a:r>
            <a:r>
              <a:rPr lang="en-US" dirty="0" err="1"/>
              <a:t>ms</a:t>
            </a:r>
            <a:r>
              <a:rPr lang="en-US" dirty="0"/>
              <a:t> of UTC, better if the spacecraft has a GPS receiver.  </a:t>
            </a:r>
          </a:p>
          <a:p>
            <a:endParaRPr lang="en-US" dirty="0"/>
          </a:p>
          <a:p>
            <a:r>
              <a:rPr lang="en-US" dirty="0"/>
              <a:t>When the Flight Software and C&amp;DH computer set up for the pass, they would set the initial data rate, and at some later preprogrammed time would make the data rate changes. </a:t>
            </a:r>
          </a:p>
        </p:txBody>
      </p:sp>
      <p:sp>
        <p:nvSpPr>
          <p:cNvPr id="3" name="Title 2"/>
          <p:cNvSpPr>
            <a:spLocks noGrp="1"/>
          </p:cNvSpPr>
          <p:nvPr>
            <p:ph type="title"/>
          </p:nvPr>
        </p:nvSpPr>
        <p:spPr/>
        <p:txBody>
          <a:bodyPr>
            <a:normAutofit/>
          </a:bodyPr>
          <a:lstStyle/>
          <a:p>
            <a:r>
              <a:rPr lang="en-US" dirty="0"/>
              <a:t>Variable Data Rate (VDR) </a:t>
            </a:r>
            <a:r>
              <a:rPr lang="en-US" dirty="0" smtClean="0"/>
              <a:t>Demonstration</a:t>
            </a:r>
            <a:endParaRPr lang="en-US" dirty="0"/>
          </a:p>
        </p:txBody>
      </p:sp>
    </p:spTree>
    <p:extLst>
      <p:ext uri="{BB962C8B-B14F-4D97-AF65-F5344CB8AC3E}">
        <p14:creationId xmlns:p14="http://schemas.microsoft.com/office/powerpoint/2010/main" val="2203729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sz="2800" b="1" dirty="0"/>
              <a:t>The Ground Station</a:t>
            </a:r>
            <a:r>
              <a:rPr lang="en-US" sz="2800" b="1" dirty="0" smtClean="0"/>
              <a:t>:</a:t>
            </a:r>
          </a:p>
          <a:p>
            <a:r>
              <a:rPr lang="en-US" sz="1800" dirty="0" smtClean="0"/>
              <a:t>When </a:t>
            </a:r>
            <a:r>
              <a:rPr lang="en-US" sz="1800" dirty="0"/>
              <a:t>planning a pass, mission operators also need to inform the ground station of the time for acquisition of signal (AOS), the time for loss of signal (LOS), the data rate, the coding, and other parameters.  </a:t>
            </a:r>
          </a:p>
          <a:p>
            <a:r>
              <a:rPr lang="en-US" sz="1800" dirty="0"/>
              <a:t>For a satellite with fixed data rate and fixed coding, not all of the information needs to be sent for each pass, but AOS and LOS still does.  Some ground station set up is always needed.  </a:t>
            </a:r>
          </a:p>
          <a:p>
            <a:r>
              <a:rPr lang="en-US" sz="1800" dirty="0"/>
              <a:t>Just as with the spacecraft, the ground station Pass Profile functions are based on UTC time.  The station clock is typically within 1 </a:t>
            </a:r>
            <a:r>
              <a:rPr lang="en-US" sz="1800" dirty="0" err="1"/>
              <a:t>ms</a:t>
            </a:r>
            <a:r>
              <a:rPr lang="en-US" sz="1800" dirty="0"/>
              <a:t> of UTC. The same data rate schedule that is sent to the spacecraft would be sent to the ground station</a:t>
            </a:r>
            <a:r>
              <a:rPr lang="en-US" sz="1800" dirty="0" smtClean="0"/>
              <a:t>.</a:t>
            </a:r>
            <a:endParaRPr lang="en-US" sz="1800" dirty="0"/>
          </a:p>
          <a:p>
            <a:r>
              <a:rPr lang="en-US" sz="1800" dirty="0"/>
              <a:t>If the spacecraft already can be commanded to multiple data rates, no additional hardware is required for either the spacecraft or the ground to implement VDR. It may require software revisions but, as discussed in the spacecraft viewgraph, much of this has already been programmed for command/control of the spacecraft. The additional commands can be added to any spacecraft’s scheduler as required.</a:t>
            </a:r>
          </a:p>
          <a:p>
            <a:endParaRPr lang="en-US" sz="1800" dirty="0"/>
          </a:p>
        </p:txBody>
      </p:sp>
      <p:sp>
        <p:nvSpPr>
          <p:cNvPr id="3" name="Title 2"/>
          <p:cNvSpPr>
            <a:spLocks noGrp="1"/>
          </p:cNvSpPr>
          <p:nvPr>
            <p:ph type="title"/>
          </p:nvPr>
        </p:nvSpPr>
        <p:spPr/>
        <p:txBody>
          <a:bodyPr>
            <a:normAutofit/>
          </a:bodyPr>
          <a:lstStyle/>
          <a:p>
            <a:r>
              <a:rPr lang="en-US" dirty="0"/>
              <a:t>Variable Data Rate (VDR) </a:t>
            </a:r>
            <a:r>
              <a:rPr lang="en-US" dirty="0" smtClean="0"/>
              <a:t>Demonstration</a:t>
            </a:r>
            <a:endParaRPr lang="en-US" dirty="0"/>
          </a:p>
        </p:txBody>
      </p:sp>
    </p:spTree>
    <p:extLst>
      <p:ext uri="{BB962C8B-B14F-4D97-AF65-F5344CB8AC3E}">
        <p14:creationId xmlns:p14="http://schemas.microsoft.com/office/powerpoint/2010/main" val="3440490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Variable Data Rate (VDR) Demonstration</a:t>
            </a:r>
          </a:p>
        </p:txBody>
      </p:sp>
      <p:pic>
        <p:nvPicPr>
          <p:cNvPr id="4" name="Picture 2">
            <a:extLst>
              <a:ext uri="{FF2B5EF4-FFF2-40B4-BE49-F238E27FC236}">
                <a16:creationId xmlns:a16="http://schemas.microsoft.com/office/drawing/2014/main" id="{BE166B88-5D94-4974-898A-6267DCC69834}"/>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351804"/>
            <a:ext cx="8686800" cy="451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72402" y="757091"/>
            <a:ext cx="7185923" cy="369332"/>
          </a:xfrm>
          <a:prstGeom prst="rect">
            <a:avLst/>
          </a:prstGeom>
          <a:noFill/>
        </p:spPr>
        <p:txBody>
          <a:bodyPr wrap="square" rtlCol="0">
            <a:spAutoFit/>
          </a:bodyPr>
          <a:lstStyle/>
          <a:p>
            <a:r>
              <a:rPr lang="en-US" dirty="0" smtClean="0"/>
              <a:t>Required </a:t>
            </a:r>
            <a:r>
              <a:rPr lang="en-US" dirty="0" err="1" smtClean="0"/>
              <a:t>Eb</a:t>
            </a:r>
            <a:r>
              <a:rPr lang="en-US" dirty="0" smtClean="0"/>
              <a:t>/No as a Function of Orbital Plane Inclination and Slant Range</a:t>
            </a:r>
            <a:endParaRPr lang="en-US" dirty="0"/>
          </a:p>
        </p:txBody>
      </p:sp>
    </p:spTree>
    <p:extLst>
      <p:ext uri="{BB962C8B-B14F-4D97-AF65-F5344CB8AC3E}">
        <p14:creationId xmlns:p14="http://schemas.microsoft.com/office/powerpoint/2010/main" val="30183372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Variable Data Rate (VDR) Demonstration</a:t>
            </a:r>
          </a:p>
        </p:txBody>
      </p:sp>
      <p:pic>
        <p:nvPicPr>
          <p:cNvPr id="4" name="Picture 2">
            <a:extLst>
              <a:ext uri="{FF2B5EF4-FFF2-40B4-BE49-F238E27FC236}">
                <a16:creationId xmlns:a16="http://schemas.microsoft.com/office/drawing/2014/main" id="{C8663633-9D1C-4782-BAE0-B469D2DE9A10}"/>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380891"/>
            <a:ext cx="8686800" cy="4459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19740" y="824447"/>
            <a:ext cx="6568343" cy="369332"/>
          </a:xfrm>
          <a:prstGeom prst="rect">
            <a:avLst/>
          </a:prstGeom>
          <a:noFill/>
        </p:spPr>
        <p:txBody>
          <a:bodyPr wrap="square" rtlCol="0">
            <a:spAutoFit/>
          </a:bodyPr>
          <a:lstStyle/>
          <a:p>
            <a:pPr algn="ctr"/>
            <a:r>
              <a:rPr lang="en-US" dirty="0" smtClean="0"/>
              <a:t>SNR as a Function of Slant Range and Data Rate</a:t>
            </a:r>
            <a:endParaRPr lang="en-US" dirty="0"/>
          </a:p>
        </p:txBody>
      </p:sp>
    </p:spTree>
    <p:extLst>
      <p:ext uri="{BB962C8B-B14F-4D97-AF65-F5344CB8AC3E}">
        <p14:creationId xmlns:p14="http://schemas.microsoft.com/office/powerpoint/2010/main" val="26042158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Data Volume Variation During a LEO </a:t>
            </a:r>
            <a:r>
              <a:rPr lang="en-US" dirty="0" smtClean="0"/>
              <a:t>Pass</a:t>
            </a:r>
            <a:endParaRPr lang="en-US" dirty="0"/>
          </a:p>
        </p:txBody>
      </p:sp>
      <p:sp>
        <p:nvSpPr>
          <p:cNvPr id="4" name="TextBox 3"/>
          <p:cNvSpPr txBox="1"/>
          <p:nvPr/>
        </p:nvSpPr>
        <p:spPr>
          <a:xfrm>
            <a:off x="930400" y="1261284"/>
            <a:ext cx="7670201" cy="424731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The next slide involves Orbit geometry.  It is broken into 3 parameters: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	(1) Data Rate,   (2) Pass Time and  (3) Data Rate increase factor (f = 1, 2, 4,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where “Data Rate = R” is the lowest rate used at AOS.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The total Data volume depends on the actual Data Rate but since we are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interested in the improvement gained by using variable data rates, the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nominal Data Rate is divided out so we can present the relative improvement which is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then in units of Effective seconds.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As an example, a direct overhead pass of 10 minutes (600 seconds) at a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single data rate would result in a data volume of</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		Total Data = R x Pass Time .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When the data rate increases during the pass, this would technically be an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Integral, i.e.,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		Total Data = </a:t>
            </a: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 </a:t>
            </a:r>
            <a:r>
              <a:rPr kumimoji="0" lang="en-US" sz="1500" b="0" i="0" u="none" strike="noStrike" kern="0" cap="none" spc="0" normalizeH="0" baseline="0" noProof="0" dirty="0" smtClean="0">
                <a:ln>
                  <a:noFill/>
                </a:ln>
                <a:solidFill>
                  <a:prstClr val="black"/>
                </a:solidFill>
                <a:effectLst/>
                <a:uLnTx/>
                <a:uFillTx/>
              </a:rPr>
              <a:t>R x factor dt = R </a:t>
            </a: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 </a:t>
            </a:r>
            <a:r>
              <a:rPr kumimoji="0" lang="en-US" sz="1500" b="0" i="0" u="none" strike="noStrike" kern="0" cap="none" spc="0" normalizeH="0" baseline="0" noProof="0" dirty="0" smtClean="0">
                <a:ln>
                  <a:noFill/>
                </a:ln>
                <a:solidFill>
                  <a:prstClr val="black"/>
                </a:solidFill>
                <a:effectLst/>
                <a:uLnTx/>
                <a:uFillTx/>
              </a:rPr>
              <a:t>factor dt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smtClean="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rPr>
              <a:t>The Y axis is the     </a:t>
            </a: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Effective Pass Time =</a:t>
            </a:r>
            <a:r>
              <a:rPr kumimoji="0" lang="en-US" sz="1500" b="0" i="0" u="none" strike="noStrike" kern="0" cap="none" spc="0" normalizeH="0" baseline="0" noProof="0" dirty="0" smtClean="0">
                <a:ln>
                  <a:noFill/>
                </a:ln>
                <a:solidFill>
                  <a:prstClr val="black"/>
                </a:solidFill>
                <a:effectLst/>
                <a:uLnTx/>
                <a:uFillTx/>
              </a:rPr>
              <a:t> (Total Data/R) = </a:t>
            </a: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 factor </a:t>
            </a:r>
            <a:r>
              <a:rPr kumimoji="0" lang="en-US" sz="1500" b="0" i="0" u="none" strike="noStrike" kern="0" cap="none" spc="0" normalizeH="0" baseline="0" noProof="0" dirty="0" err="1" smtClean="0">
                <a:ln>
                  <a:noFill/>
                </a:ln>
                <a:solidFill>
                  <a:prstClr val="black"/>
                </a:solidFill>
                <a:effectLst/>
                <a:uLnTx/>
                <a:uFillTx/>
                <a:sym typeface="Symbol" panose="05050102010706020507" pitchFamily="18" charset="2"/>
              </a:rPr>
              <a:t>dt</a:t>
            </a: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smtClean="0">
                <a:ln>
                  <a:noFill/>
                </a:ln>
                <a:solidFill>
                  <a:prstClr val="black"/>
                </a:solidFill>
                <a:effectLst/>
                <a:uLnTx/>
                <a:uFillTx/>
                <a:sym typeface="Symbol" panose="05050102010706020507" pitchFamily="18" charset="2"/>
              </a:rPr>
              <a:t>For the single Data Rate case = 600 seconds. See where     and      end up on next slide.</a:t>
            </a:r>
            <a:endParaRPr kumimoji="0" lang="en-US" sz="1500"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14382724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Data Volume Variation During a LEO </a:t>
            </a:r>
            <a:r>
              <a:rPr lang="en-US" dirty="0" smtClean="0"/>
              <a:t>Pass</a:t>
            </a:r>
            <a:endParaRPr lang="en-US" dirty="0"/>
          </a:p>
        </p:txBody>
      </p:sp>
      <p:sp>
        <p:nvSpPr>
          <p:cNvPr id="4" name="TextBox 3"/>
          <p:cNvSpPr txBox="1"/>
          <p:nvPr/>
        </p:nvSpPr>
        <p:spPr>
          <a:xfrm>
            <a:off x="696716" y="824447"/>
            <a:ext cx="7315198" cy="85408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0" cap="none" spc="0" normalizeH="0" baseline="0" noProof="0" dirty="0" smtClean="0">
                <a:ln>
                  <a:noFill/>
                </a:ln>
                <a:solidFill>
                  <a:prstClr val="black"/>
                </a:solidFill>
                <a:effectLst/>
                <a:uLnTx/>
                <a:uFillTx/>
              </a:rPr>
              <a:t>We can </a:t>
            </a:r>
            <a:r>
              <a:rPr kumimoji="0" lang="en-US" sz="1650" b="1" i="0" u="none" strike="noStrike" kern="0" cap="none" spc="0" normalizeH="0" baseline="0" noProof="0" dirty="0" smtClean="0">
                <a:ln>
                  <a:noFill/>
                </a:ln>
                <a:solidFill>
                  <a:prstClr val="black"/>
                </a:solidFill>
                <a:effectLst/>
                <a:uLnTx/>
                <a:uFillTx/>
              </a:rPr>
              <a:t>accumulate</a:t>
            </a:r>
            <a:r>
              <a:rPr kumimoji="0" lang="en-US" sz="1650" b="0" i="0" u="none" strike="noStrike" kern="0" cap="none" spc="0" normalizeH="0" baseline="0" noProof="0" dirty="0" smtClean="0">
                <a:ln>
                  <a:noFill/>
                </a:ln>
                <a:solidFill>
                  <a:prstClr val="black"/>
                </a:solidFill>
                <a:effectLst/>
                <a:uLnTx/>
                <a:uFillTx/>
              </a:rPr>
              <a:t> almost </a:t>
            </a:r>
            <a:r>
              <a:rPr kumimoji="0" lang="en-US" sz="1650" b="1" i="0" u="none" strike="noStrike" kern="0" cap="none" spc="0" normalizeH="0" baseline="0" noProof="0" dirty="0" smtClean="0">
                <a:ln>
                  <a:noFill/>
                </a:ln>
                <a:solidFill>
                  <a:prstClr val="black"/>
                </a:solidFill>
                <a:effectLst/>
                <a:uLnTx/>
                <a:uFillTx/>
              </a:rPr>
              <a:t>twice</a:t>
            </a:r>
            <a:r>
              <a:rPr kumimoji="0" lang="en-US" sz="1650" b="0" i="0" u="none" strike="noStrike" kern="0" cap="none" spc="0" normalizeH="0" baseline="0" noProof="0" dirty="0" smtClean="0">
                <a:ln>
                  <a:noFill/>
                </a:ln>
                <a:solidFill>
                  <a:prstClr val="black"/>
                </a:solidFill>
                <a:effectLst/>
                <a:uLnTx/>
                <a:uFillTx/>
              </a:rPr>
              <a:t> as much data to the ground compared  to a commonly designed link that uses a single data rate at maximum range (i.e., acquisition at smallest antenna elevation).  </a:t>
            </a:r>
          </a:p>
        </p:txBody>
      </p:sp>
      <p:pic>
        <p:nvPicPr>
          <p:cNvPr id="5" name="Picture 2">
            <a:extLst>
              <a:ext uri="{FF2B5EF4-FFF2-40B4-BE49-F238E27FC236}">
                <a16:creationId xmlns:a16="http://schemas.microsoft.com/office/drawing/2014/main" id="{19DCD388-3721-448F-BC0C-F284050BAD0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8159" y="1688161"/>
            <a:ext cx="6992313" cy="422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51771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5269" y="79625"/>
            <a:ext cx="6855148" cy="744822"/>
          </a:xfrm>
        </p:spPr>
        <p:txBody>
          <a:bodyPr/>
          <a:lstStyle/>
          <a:p>
            <a:r>
              <a:rPr lang="en-US" dirty="0" smtClean="0"/>
              <a:t>VDR </a:t>
            </a:r>
            <a:r>
              <a:rPr lang="en-US" dirty="0"/>
              <a:t>Demonstration</a:t>
            </a:r>
          </a:p>
        </p:txBody>
      </p:sp>
      <p:sp>
        <p:nvSpPr>
          <p:cNvPr id="4" name="TextBox 3"/>
          <p:cNvSpPr txBox="1"/>
          <p:nvPr/>
        </p:nvSpPr>
        <p:spPr>
          <a:xfrm>
            <a:off x="3927811" y="1252510"/>
            <a:ext cx="5130131" cy="170816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100" b="0" i="0" u="none" strike="noStrike" kern="0" cap="none" spc="0" normalizeH="0" baseline="0" noProof="0" dirty="0" smtClean="0">
                <a:ln>
                  <a:noFill/>
                </a:ln>
                <a:solidFill>
                  <a:prstClr val="black"/>
                </a:solidFill>
                <a:effectLst/>
                <a:uLnTx/>
                <a:uFillTx/>
              </a:rPr>
              <a:t>When averaged over multiple passes for a typical sun-synchronous polar orbit at 700km, VDR could offer nearly twice the throughput when compared to using only a single (1x) downlink data rate.</a:t>
            </a:r>
          </a:p>
        </p:txBody>
      </p:sp>
      <p:sp>
        <p:nvSpPr>
          <p:cNvPr id="5" name="TextBox 4">
            <a:extLst>
              <a:ext uri="{FF2B5EF4-FFF2-40B4-BE49-F238E27FC236}">
                <a16:creationId xmlns:a16="http://schemas.microsoft.com/office/drawing/2014/main" id="{6F70CCA5-95E1-4F0E-BD8E-FF09560F84CE}"/>
              </a:ext>
            </a:extLst>
          </p:cNvPr>
          <p:cNvSpPr txBox="1"/>
          <p:nvPr/>
        </p:nvSpPr>
        <p:spPr>
          <a:xfrm>
            <a:off x="5112529" y="5116960"/>
            <a:ext cx="3493591" cy="6001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50" b="0" i="0" u="none" strike="noStrike" kern="0" cap="none" spc="0" normalizeH="0" baseline="0" noProof="0" dirty="0" smtClean="0">
                <a:ln>
                  <a:noFill/>
                </a:ln>
                <a:solidFill>
                  <a:prstClr val="black"/>
                </a:solidFill>
                <a:effectLst/>
                <a:uLnTx/>
                <a:uFillTx/>
              </a:rPr>
              <a:t>Average contact ratio improves by a factor of </a:t>
            </a:r>
            <a:r>
              <a:rPr kumimoji="0" lang="en-US" sz="1650" b="1" i="0" u="none" strike="noStrike" kern="0" cap="none" spc="0" normalizeH="0" baseline="0" noProof="0" dirty="0" smtClean="0">
                <a:ln>
                  <a:noFill/>
                </a:ln>
                <a:solidFill>
                  <a:prstClr val="black"/>
                </a:solidFill>
                <a:effectLst/>
                <a:uLnTx/>
                <a:uFillTx/>
              </a:rPr>
              <a:t>1.95</a:t>
            </a:r>
          </a:p>
        </p:txBody>
      </p:sp>
      <p:sp>
        <p:nvSpPr>
          <p:cNvPr id="6" name="Arrow: Striped Right 5">
            <a:extLst>
              <a:ext uri="{FF2B5EF4-FFF2-40B4-BE49-F238E27FC236}">
                <a16:creationId xmlns:a16="http://schemas.microsoft.com/office/drawing/2014/main" id="{980062F9-BB5B-48A2-B7A1-C21BC6827779}"/>
              </a:ext>
            </a:extLst>
          </p:cNvPr>
          <p:cNvSpPr/>
          <p:nvPr/>
        </p:nvSpPr>
        <p:spPr>
          <a:xfrm>
            <a:off x="4127186" y="5027268"/>
            <a:ext cx="888524" cy="779549"/>
          </a:xfrm>
          <a:prstGeom prst="stripedRightArrow">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pic>
        <p:nvPicPr>
          <p:cNvPr id="7" name="Picture 2">
            <a:extLst>
              <a:ext uri="{FF2B5EF4-FFF2-40B4-BE49-F238E27FC236}">
                <a16:creationId xmlns:a16="http://schemas.microsoft.com/office/drawing/2014/main" id="{5E65393D-6D8E-4C3B-8DDB-D0AD6C4E8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63"/>
          <a:stretch>
            <a:fillRect/>
          </a:stretch>
        </p:blipFill>
        <p:spPr bwMode="auto">
          <a:xfrm>
            <a:off x="26606" y="781437"/>
            <a:ext cx="3886200" cy="564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44907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   VDR Demonstration</a:t>
            </a:r>
            <a:endParaRPr lang="en-US" dirty="0"/>
          </a:p>
        </p:txBody>
      </p:sp>
      <p:sp>
        <p:nvSpPr>
          <p:cNvPr id="4" name="TextBox 3"/>
          <p:cNvSpPr txBox="1"/>
          <p:nvPr/>
        </p:nvSpPr>
        <p:spPr>
          <a:xfrm>
            <a:off x="525484" y="1042459"/>
            <a:ext cx="8037603" cy="5035611"/>
          </a:xfrm>
          <a:prstGeom prst="rect">
            <a:avLst/>
          </a:prstGeom>
          <a:noFill/>
        </p:spPr>
        <p:txBody>
          <a:bodyPr wrap="square" rtlCol="0">
            <a:noAutofit/>
          </a:bodyPr>
          <a:lstStyle/>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smtClean="0">
                <a:ln>
                  <a:noFill/>
                </a:ln>
                <a:solidFill>
                  <a:prstClr val="black"/>
                </a:solidFill>
                <a:effectLst/>
                <a:uLnTx/>
                <a:uFillTx/>
              </a:rPr>
              <a:t>1x, 2x, 4x, 8x data rates starting with 100 Mbps. Modulation is invariant at OQPSK (Mbps = </a:t>
            </a:r>
            <a:r>
              <a:rPr kumimoji="0" lang="en-US" b="0" i="0" u="none" strike="noStrike" kern="0" cap="none" spc="0" normalizeH="0" baseline="0" noProof="0" dirty="0" err="1" smtClean="0">
                <a:ln>
                  <a:noFill/>
                </a:ln>
                <a:solidFill>
                  <a:prstClr val="black"/>
                </a:solidFill>
                <a:effectLst/>
                <a:uLnTx/>
                <a:uFillTx/>
              </a:rPr>
              <a:t>Msps</a:t>
            </a:r>
            <a:r>
              <a:rPr kumimoji="0" lang="en-US" b="0" i="0" u="none" strike="noStrike" kern="0" cap="none" spc="0" normalizeH="0" baseline="0" noProof="0" dirty="0" smtClean="0">
                <a:ln>
                  <a:noFill/>
                </a:ln>
                <a:solidFill>
                  <a:prstClr val="black"/>
                </a:solidFill>
                <a:effectLst/>
                <a:uLnTx/>
                <a:uFillTx/>
              </a:rPr>
              <a:t>). Codec is LDPC 7/8 fixed.</a:t>
            </a: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0" cap="none" spc="0" normalizeH="0" baseline="0" noProof="0" dirty="0" smtClean="0">
              <a:ln>
                <a:noFill/>
              </a:ln>
              <a:solidFill>
                <a:prstClr val="black"/>
              </a:solidFill>
              <a:effectLst/>
              <a:uLnTx/>
              <a:uFillTx/>
            </a:endParaRP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smtClean="0">
                <a:ln>
                  <a:noFill/>
                </a:ln>
                <a:solidFill>
                  <a:prstClr val="black"/>
                </a:solidFill>
                <a:effectLst/>
                <a:uLnTx/>
                <a:uFillTx/>
              </a:rPr>
              <a:t>You will see a total of 6 data rate transitions from AOS through LOS. The demonstration is designed to show how smooth the data rate transitions occur, even at relatively high data rates. </a:t>
            </a: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0" cap="none" spc="0" normalizeH="0" baseline="0" noProof="0" dirty="0" smtClean="0">
              <a:ln>
                <a:noFill/>
              </a:ln>
              <a:solidFill>
                <a:prstClr val="black"/>
              </a:solidFill>
              <a:effectLst/>
              <a:uLnTx/>
              <a:uFillTx/>
            </a:endParaRP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smtClean="0">
                <a:ln>
                  <a:noFill/>
                </a:ln>
                <a:solidFill>
                  <a:prstClr val="black"/>
                </a:solidFill>
                <a:effectLst/>
                <a:uLnTx/>
                <a:uFillTx/>
              </a:rPr>
              <a:t>The equipment used for the demo consists of a ten year old Safran/Zodiac (Cortex) HDR-XXL and a </a:t>
            </a:r>
            <a:r>
              <a:rPr kumimoji="0" lang="en-US" b="0" i="0" u="none" strike="noStrike" kern="0" cap="none" spc="0" normalizeH="0" baseline="0" noProof="0" dirty="0" err="1" smtClean="0">
                <a:ln>
                  <a:noFill/>
                </a:ln>
                <a:solidFill>
                  <a:prstClr val="black"/>
                </a:solidFill>
                <a:effectLst/>
                <a:uLnTx/>
                <a:uFillTx/>
              </a:rPr>
              <a:t>specAn</a:t>
            </a:r>
            <a:r>
              <a:rPr kumimoji="0" lang="en-US" b="0" i="0" u="none" strike="noStrike" kern="0" cap="none" spc="0" normalizeH="0" baseline="0" noProof="0" dirty="0" smtClean="0">
                <a:ln>
                  <a:noFill/>
                </a:ln>
                <a:solidFill>
                  <a:prstClr val="black"/>
                </a:solidFill>
                <a:effectLst/>
                <a:uLnTx/>
                <a:uFillTx/>
              </a:rPr>
              <a:t> of similar vintage. The test modulator and demodulator of the Cortex are controlled by a multi-thread PC program written in C++. The output of the test modulator of the Cortex is tied directly to the Cortex receiver input at the 1.2GHz IF. The Cortex test modulator is set up to add AWGN noise to its output.</a:t>
            </a:r>
          </a:p>
          <a:p>
            <a:pPr marL="0" marR="0" lvl="0" indent="0"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smtClean="0">
                <a:ln>
                  <a:noFill/>
                </a:ln>
                <a:solidFill>
                  <a:prstClr val="black"/>
                </a:solidFill>
                <a:effectLst/>
                <a:uLnTx/>
                <a:uFillTx/>
              </a:rPr>
              <a:t> </a:t>
            </a: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smtClean="0">
                <a:ln>
                  <a:noFill/>
                </a:ln>
                <a:solidFill>
                  <a:prstClr val="black"/>
                </a:solidFill>
                <a:effectLst/>
                <a:uLnTx/>
                <a:uFillTx/>
              </a:rPr>
              <a:t>Actual operations will not require the multi-thread PC program written in C++.  Existing ground station software will control the ground receivers, just as it now does to set up the pass.</a:t>
            </a:r>
          </a:p>
          <a:p>
            <a:pPr marL="257175" marR="0" lvl="0" indent="-257175"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34442181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  Orientation </a:t>
            </a:r>
            <a:r>
              <a:rPr lang="en-US" dirty="0"/>
              <a:t>to D</a:t>
            </a:r>
            <a:r>
              <a:rPr lang="en-US" dirty="0" smtClean="0"/>
              <a:t>emo Video…</a:t>
            </a:r>
            <a:endParaRPr lang="en-US" dirty="0"/>
          </a:p>
        </p:txBody>
      </p:sp>
      <p:pic>
        <p:nvPicPr>
          <p:cNvPr id="5" name="Picture 4">
            <a:extLst>
              <a:ext uri="{FF2B5EF4-FFF2-40B4-BE49-F238E27FC236}">
                <a16:creationId xmlns:a16="http://schemas.microsoft.com/office/drawing/2014/main" id="{797E71D9-EE14-457B-832C-B8D249C0C69D}"/>
              </a:ext>
            </a:extLst>
          </p:cNvPr>
          <p:cNvPicPr>
            <a:picLocks noChangeAspect="1"/>
          </p:cNvPicPr>
          <p:nvPr/>
        </p:nvPicPr>
        <p:blipFill>
          <a:blip r:embed="rId2"/>
          <a:stretch>
            <a:fillRect/>
          </a:stretch>
        </p:blipFill>
        <p:spPr>
          <a:xfrm>
            <a:off x="506473" y="1925619"/>
            <a:ext cx="8454641" cy="3711388"/>
          </a:xfrm>
          <a:prstGeom prst="rect">
            <a:avLst/>
          </a:prstGeom>
        </p:spPr>
      </p:pic>
      <p:sp>
        <p:nvSpPr>
          <p:cNvPr id="6" name="TextBox 5">
            <a:extLst>
              <a:ext uri="{FF2B5EF4-FFF2-40B4-BE49-F238E27FC236}">
                <a16:creationId xmlns:a16="http://schemas.microsoft.com/office/drawing/2014/main" id="{4D191A04-550E-4F94-A7C6-5984409129FB}"/>
              </a:ext>
            </a:extLst>
          </p:cNvPr>
          <p:cNvSpPr txBox="1"/>
          <p:nvPr/>
        </p:nvSpPr>
        <p:spPr>
          <a:xfrm>
            <a:off x="2793744" y="1503787"/>
            <a:ext cx="1467208" cy="276999"/>
          </a:xfrm>
          <a:prstGeom prst="rect">
            <a:avLst/>
          </a:prstGeom>
          <a:noFill/>
        </p:spPr>
        <p:txBody>
          <a:bodyPr wrap="square" rtlCol="0">
            <a:spAutoFit/>
          </a:bodyPr>
          <a:lstStyle/>
          <a:p>
            <a:r>
              <a:rPr lang="en-US" sz="1200" dirty="0"/>
              <a:t>Command Console</a:t>
            </a:r>
          </a:p>
        </p:txBody>
      </p:sp>
      <p:sp>
        <p:nvSpPr>
          <p:cNvPr id="7" name="TextBox 6">
            <a:extLst>
              <a:ext uri="{FF2B5EF4-FFF2-40B4-BE49-F238E27FC236}">
                <a16:creationId xmlns:a16="http://schemas.microsoft.com/office/drawing/2014/main" id="{10C908C5-20BA-4A51-8E8C-F2C9934F28A4}"/>
              </a:ext>
            </a:extLst>
          </p:cNvPr>
          <p:cNvSpPr txBox="1"/>
          <p:nvPr/>
        </p:nvSpPr>
        <p:spPr>
          <a:xfrm>
            <a:off x="188323" y="1498811"/>
            <a:ext cx="2501409" cy="276999"/>
          </a:xfrm>
          <a:prstGeom prst="rect">
            <a:avLst/>
          </a:prstGeom>
          <a:noFill/>
        </p:spPr>
        <p:txBody>
          <a:bodyPr wrap="square" rtlCol="0">
            <a:spAutoFit/>
          </a:bodyPr>
          <a:lstStyle/>
          <a:p>
            <a:r>
              <a:rPr lang="en-US" sz="1200" dirty="0"/>
              <a:t>Safran/Zodiac/Cortex HDR-XXL</a:t>
            </a:r>
          </a:p>
        </p:txBody>
      </p:sp>
      <p:sp>
        <p:nvSpPr>
          <p:cNvPr id="8" name="TextBox 7">
            <a:extLst>
              <a:ext uri="{FF2B5EF4-FFF2-40B4-BE49-F238E27FC236}">
                <a16:creationId xmlns:a16="http://schemas.microsoft.com/office/drawing/2014/main" id="{5D003F5A-3D5F-43A0-A72A-124482E58162}"/>
              </a:ext>
            </a:extLst>
          </p:cNvPr>
          <p:cNvSpPr txBox="1"/>
          <p:nvPr/>
        </p:nvSpPr>
        <p:spPr>
          <a:xfrm>
            <a:off x="4765846" y="1495743"/>
            <a:ext cx="2919090" cy="461665"/>
          </a:xfrm>
          <a:prstGeom prst="rect">
            <a:avLst/>
          </a:prstGeom>
          <a:noFill/>
        </p:spPr>
        <p:txBody>
          <a:bodyPr wrap="square" rtlCol="0">
            <a:spAutoFit/>
          </a:bodyPr>
          <a:lstStyle/>
          <a:p>
            <a:r>
              <a:rPr lang="en-US" sz="1200" dirty="0"/>
              <a:t>      R&amp;S FSH-18 Spectrum Analyzer</a:t>
            </a:r>
          </a:p>
          <a:p>
            <a:r>
              <a:rPr lang="en-US" sz="1200" dirty="0"/>
              <a:t>Waterfall Display        2D Spectral Display</a:t>
            </a:r>
          </a:p>
        </p:txBody>
      </p:sp>
      <p:cxnSp>
        <p:nvCxnSpPr>
          <p:cNvPr id="9" name="Straight Connector 8">
            <a:extLst>
              <a:ext uri="{FF2B5EF4-FFF2-40B4-BE49-F238E27FC236}">
                <a16:creationId xmlns:a16="http://schemas.microsoft.com/office/drawing/2014/main" id="{EB2EDDCD-F189-4FC3-991F-AF5EB4B72624}"/>
              </a:ext>
            </a:extLst>
          </p:cNvPr>
          <p:cNvCxnSpPr/>
          <p:nvPr/>
        </p:nvCxnSpPr>
        <p:spPr>
          <a:xfrm>
            <a:off x="2603538" y="1343799"/>
            <a:ext cx="0" cy="2811175"/>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9E752DE-B38C-4BB4-92BD-0D166FE21A86}"/>
              </a:ext>
            </a:extLst>
          </p:cNvPr>
          <p:cNvCxnSpPr>
            <a:cxnSpLocks/>
          </p:cNvCxnSpPr>
          <p:nvPr/>
        </p:nvCxnSpPr>
        <p:spPr>
          <a:xfrm>
            <a:off x="4498000" y="3790679"/>
            <a:ext cx="0" cy="1696536"/>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17941D-838E-4776-B82C-1EDDC9D752FD}"/>
              </a:ext>
            </a:extLst>
          </p:cNvPr>
          <p:cNvCxnSpPr>
            <a:cxnSpLocks/>
          </p:cNvCxnSpPr>
          <p:nvPr/>
        </p:nvCxnSpPr>
        <p:spPr>
          <a:xfrm>
            <a:off x="4498000" y="1355252"/>
            <a:ext cx="0" cy="2798454"/>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0DCACDB-8331-47CE-A865-AAE271056A00}"/>
              </a:ext>
            </a:extLst>
          </p:cNvPr>
          <p:cNvCxnSpPr>
            <a:cxnSpLocks/>
          </p:cNvCxnSpPr>
          <p:nvPr/>
        </p:nvCxnSpPr>
        <p:spPr>
          <a:xfrm>
            <a:off x="7773163" y="1378373"/>
            <a:ext cx="0" cy="3730588"/>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004579A-2D62-46FE-B95C-AB6FDF80C18E}"/>
              </a:ext>
            </a:extLst>
          </p:cNvPr>
          <p:cNvCxnSpPr>
            <a:cxnSpLocks/>
          </p:cNvCxnSpPr>
          <p:nvPr/>
        </p:nvCxnSpPr>
        <p:spPr>
          <a:xfrm>
            <a:off x="500522" y="1842014"/>
            <a:ext cx="0" cy="3861197"/>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3CEEB8C-27A0-4A7B-A974-7F03F5EEF9B9}"/>
              </a:ext>
            </a:extLst>
          </p:cNvPr>
          <p:cNvCxnSpPr>
            <a:cxnSpLocks/>
          </p:cNvCxnSpPr>
          <p:nvPr/>
        </p:nvCxnSpPr>
        <p:spPr>
          <a:xfrm>
            <a:off x="506474" y="5299113"/>
            <a:ext cx="4297096"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7003B3C-97A5-400E-8B79-B2E8FE25767B}"/>
              </a:ext>
            </a:extLst>
          </p:cNvPr>
          <p:cNvCxnSpPr>
            <a:cxnSpLocks/>
          </p:cNvCxnSpPr>
          <p:nvPr/>
        </p:nvCxnSpPr>
        <p:spPr>
          <a:xfrm flipV="1">
            <a:off x="2603538" y="3877562"/>
            <a:ext cx="2039492" cy="164"/>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8BEFE39-ADEC-4F1C-9A05-089FCA8BB781}"/>
              </a:ext>
            </a:extLst>
          </p:cNvPr>
          <p:cNvCxnSpPr>
            <a:cxnSpLocks/>
          </p:cNvCxnSpPr>
          <p:nvPr/>
        </p:nvCxnSpPr>
        <p:spPr>
          <a:xfrm>
            <a:off x="4498001" y="4717069"/>
            <a:ext cx="3525892" cy="0"/>
          </a:xfrm>
          <a:prstGeom prst="line">
            <a:avLst/>
          </a:prstGeom>
          <a:ln w="53975">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FC131CF3-2B57-4D3F-88D9-BD9A21784AFC}"/>
              </a:ext>
            </a:extLst>
          </p:cNvPr>
          <p:cNvSpPr/>
          <p:nvPr/>
        </p:nvSpPr>
        <p:spPr>
          <a:xfrm>
            <a:off x="1485579" y="4641418"/>
            <a:ext cx="597938" cy="1974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8" name="Oval 17">
            <a:extLst>
              <a:ext uri="{FF2B5EF4-FFF2-40B4-BE49-F238E27FC236}">
                <a16:creationId xmlns:a16="http://schemas.microsoft.com/office/drawing/2014/main" id="{20FED0E4-7C23-4C03-80A2-E836A7237746}"/>
              </a:ext>
            </a:extLst>
          </p:cNvPr>
          <p:cNvSpPr/>
          <p:nvPr/>
        </p:nvSpPr>
        <p:spPr>
          <a:xfrm>
            <a:off x="2078236" y="4641418"/>
            <a:ext cx="565517" cy="1974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9" name="Oval 18">
            <a:extLst>
              <a:ext uri="{FF2B5EF4-FFF2-40B4-BE49-F238E27FC236}">
                <a16:creationId xmlns:a16="http://schemas.microsoft.com/office/drawing/2014/main" id="{9546C686-5D2A-4C9A-A967-CF226344A901}"/>
              </a:ext>
            </a:extLst>
          </p:cNvPr>
          <p:cNvSpPr/>
          <p:nvPr/>
        </p:nvSpPr>
        <p:spPr>
          <a:xfrm>
            <a:off x="562493" y="4857909"/>
            <a:ext cx="903959" cy="1231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20" name="TextBox 19">
            <a:extLst>
              <a:ext uri="{FF2B5EF4-FFF2-40B4-BE49-F238E27FC236}">
                <a16:creationId xmlns:a16="http://schemas.microsoft.com/office/drawing/2014/main" id="{0AB3630D-3A26-464A-B39C-2AF57BF132D2}"/>
              </a:ext>
            </a:extLst>
          </p:cNvPr>
          <p:cNvSpPr txBox="1"/>
          <p:nvPr/>
        </p:nvSpPr>
        <p:spPr>
          <a:xfrm>
            <a:off x="1314128" y="5356243"/>
            <a:ext cx="1203545" cy="276999"/>
          </a:xfrm>
          <a:prstGeom prst="rect">
            <a:avLst/>
          </a:prstGeom>
          <a:noFill/>
        </p:spPr>
        <p:txBody>
          <a:bodyPr wrap="square" rtlCol="0">
            <a:spAutoFit/>
          </a:bodyPr>
          <a:lstStyle/>
          <a:p>
            <a:r>
              <a:rPr lang="en-US" sz="1200" dirty="0"/>
              <a:t>Good frames</a:t>
            </a:r>
          </a:p>
        </p:txBody>
      </p:sp>
      <p:sp>
        <p:nvSpPr>
          <p:cNvPr id="21" name="TextBox 20">
            <a:extLst>
              <a:ext uri="{FF2B5EF4-FFF2-40B4-BE49-F238E27FC236}">
                <a16:creationId xmlns:a16="http://schemas.microsoft.com/office/drawing/2014/main" id="{9C072E3F-26FE-40E7-9E5F-C9B06579452A}"/>
              </a:ext>
            </a:extLst>
          </p:cNvPr>
          <p:cNvSpPr txBox="1"/>
          <p:nvPr/>
        </p:nvSpPr>
        <p:spPr>
          <a:xfrm>
            <a:off x="515025" y="5524049"/>
            <a:ext cx="860280" cy="276999"/>
          </a:xfrm>
          <a:prstGeom prst="rect">
            <a:avLst/>
          </a:prstGeom>
          <a:noFill/>
        </p:spPr>
        <p:txBody>
          <a:bodyPr wrap="square" rtlCol="0">
            <a:spAutoFit/>
          </a:bodyPr>
          <a:lstStyle/>
          <a:p>
            <a:r>
              <a:rPr lang="en-US" sz="1200" dirty="0"/>
              <a:t>Dropouts</a:t>
            </a:r>
          </a:p>
        </p:txBody>
      </p:sp>
      <p:cxnSp>
        <p:nvCxnSpPr>
          <p:cNvPr id="22" name="Straight Arrow Connector 21">
            <a:extLst>
              <a:ext uri="{FF2B5EF4-FFF2-40B4-BE49-F238E27FC236}">
                <a16:creationId xmlns:a16="http://schemas.microsoft.com/office/drawing/2014/main" id="{EAF211E3-BA72-496E-85AB-686DCC0F7BE2}"/>
              </a:ext>
            </a:extLst>
          </p:cNvPr>
          <p:cNvCxnSpPr/>
          <p:nvPr/>
        </p:nvCxnSpPr>
        <p:spPr>
          <a:xfrm>
            <a:off x="2901397" y="5591091"/>
            <a:ext cx="31907" cy="85954"/>
          </a:xfrm>
          <a:prstGeom prst="straightConnector1">
            <a:avLst/>
          </a:prstGeom>
          <a:ln w="190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BCC4347E-2135-4A80-B549-08F8E122E193}"/>
              </a:ext>
            </a:extLst>
          </p:cNvPr>
          <p:cNvCxnSpPr>
            <a:cxnSpLocks/>
            <a:stCxn id="20" idx="0"/>
          </p:cNvCxnSpPr>
          <p:nvPr/>
        </p:nvCxnSpPr>
        <p:spPr>
          <a:xfrm flipH="1" flipV="1">
            <a:off x="1750149" y="4813459"/>
            <a:ext cx="165752" cy="542784"/>
          </a:xfrm>
          <a:prstGeom prst="straightConnector1">
            <a:avLst/>
          </a:prstGeom>
          <a:ln w="190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905A33C-96C9-4DFB-A525-D871814F3A3A}"/>
              </a:ext>
            </a:extLst>
          </p:cNvPr>
          <p:cNvCxnSpPr>
            <a:cxnSpLocks/>
            <a:stCxn id="21" idx="0"/>
          </p:cNvCxnSpPr>
          <p:nvPr/>
        </p:nvCxnSpPr>
        <p:spPr>
          <a:xfrm flipV="1">
            <a:off x="945165" y="4976883"/>
            <a:ext cx="179298" cy="547166"/>
          </a:xfrm>
          <a:prstGeom prst="straightConnector1">
            <a:avLst/>
          </a:prstGeom>
          <a:ln w="1905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17AC614-9B3C-4DC4-87F7-C9D323B5C4D5}"/>
              </a:ext>
            </a:extLst>
          </p:cNvPr>
          <p:cNvCxnSpPr>
            <a:cxnSpLocks/>
          </p:cNvCxnSpPr>
          <p:nvPr/>
        </p:nvCxnSpPr>
        <p:spPr>
          <a:xfrm>
            <a:off x="6219489" y="1650648"/>
            <a:ext cx="0" cy="3406315"/>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676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100758</TotalTime>
  <Words>972</Words>
  <Application>Microsoft Office PowerPoint</Application>
  <PresentationFormat>On-screen Show (4:3)</PresentationFormat>
  <Paragraphs>69</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Adobe Myungjo Std M</vt:lpstr>
      <vt:lpstr>Arial</vt:lpstr>
      <vt:lpstr>Calibri</vt:lpstr>
      <vt:lpstr>PMingLiU</vt:lpstr>
      <vt:lpstr>Symbol</vt:lpstr>
      <vt:lpstr>Times New Roman</vt:lpstr>
      <vt:lpstr>Wingdings 3</vt:lpstr>
      <vt:lpstr>Office Theme</vt:lpstr>
      <vt:lpstr>PowerPoint Presentation</vt:lpstr>
      <vt:lpstr>Variable Data Rate (VDR) Demonstration</vt:lpstr>
      <vt:lpstr>Variable Data Rate (VDR) Demonstration</vt:lpstr>
      <vt:lpstr>Variable Data Rate (VDR) Demonstration</vt:lpstr>
      <vt:lpstr>Variable Data Rate (VDR) Demonstration</vt:lpstr>
      <vt:lpstr>Data Volume Variation During a LEO Pass</vt:lpstr>
      <vt:lpstr>Data Volume Variation During a LEO Pass</vt:lpstr>
      <vt:lpstr>VDR Demonstration</vt:lpstr>
      <vt:lpstr>   VDR Demonstration</vt:lpstr>
      <vt:lpstr>  Orientation to Demo Video…</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Keene, Carolyn M. (GSFC-450.0)[TASC]</dc:creator>
  <cp:lastModifiedBy>Kegege, Obadiah (GSFC-4570)</cp:lastModifiedBy>
  <cp:revision>1626</cp:revision>
  <cp:lastPrinted>2018-03-23T13:06:10Z</cp:lastPrinted>
  <dcterms:created xsi:type="dcterms:W3CDTF">2017-04-03T19:08:31Z</dcterms:created>
  <dcterms:modified xsi:type="dcterms:W3CDTF">2021-04-15T15:18:24Z</dcterms:modified>
</cp:coreProperties>
</file>