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717" r:id="rId2"/>
    <p:sldId id="703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8" r:id="rId11"/>
    <p:sldId id="711" r:id="rId12"/>
    <p:sldId id="712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este, Peter [USA]" initials="CP[" lastIdx="5" clrIdx="0">
    <p:extLst>
      <p:ext uri="{19B8F6BF-5375-455C-9EA6-DF929625EA0E}">
        <p15:presenceInfo xmlns:p15="http://schemas.microsoft.com/office/powerpoint/2012/main" userId="S-1-5-21-1314303383-2379350573-4036118543-73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AC"/>
    <a:srgbClr val="FEF3CC"/>
    <a:srgbClr val="495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6327" autoAdjust="0"/>
  </p:normalViewPr>
  <p:slideViewPr>
    <p:cSldViewPr snapToGrid="0">
      <p:cViewPr varScale="1">
        <p:scale>
          <a:sx n="114" d="100"/>
          <a:sy n="114" d="100"/>
        </p:scale>
        <p:origin x="593" y="51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179B745-8675-43FA-A66C-0A86E0C5E55F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1957441-F859-45C5-9857-A2473C190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nal Slide F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9" r="11122"/>
          <a:stretch/>
        </p:blipFill>
        <p:spPr>
          <a:xfrm>
            <a:off x="0" y="2848050"/>
            <a:ext cx="9144000" cy="910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36" y="2848049"/>
            <a:ext cx="7238287" cy="843733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A4982F-6593-430F-9DD1-714336DCEF38}"/>
              </a:ext>
            </a:extLst>
          </p:cNvPr>
          <p:cNvSpPr txBox="1">
            <a:spLocks/>
          </p:cNvSpPr>
          <p:nvPr userDrawn="1"/>
        </p:nvSpPr>
        <p:spPr>
          <a:xfrm>
            <a:off x="8281358" y="6590581"/>
            <a:ext cx="862642" cy="2674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260B3-B210-404E-8A5D-E569A5D7D4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For Tex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7229"/>
            <a:ext cx="9144000" cy="52214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549"/>
            <a:ext cx="8686800" cy="5015149"/>
          </a:xfrm>
        </p:spPr>
        <p:txBody>
          <a:bodyPr>
            <a:noAutofit/>
          </a:bodyPr>
          <a:lstStyle>
            <a:lvl1pPr marL="347472" indent="-347472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 3" panose="05040102010807070707" pitchFamily="18" charset="2"/>
              <a:buChar char="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0664" indent="-283464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F1BAE5-5113-433D-9ED8-AE545D42B8F6}"/>
              </a:ext>
            </a:extLst>
          </p:cNvPr>
          <p:cNvSpPr txBox="1">
            <a:spLocks/>
          </p:cNvSpPr>
          <p:nvPr userDrawn="1"/>
        </p:nvSpPr>
        <p:spPr>
          <a:xfrm>
            <a:off x="8281358" y="6590581"/>
            <a:ext cx="862642" cy="2674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260B3-B210-404E-8A5D-E569A5D7D4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C2CB00-10F9-474E-A89F-F2C612757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6"/>
          <a:stretch/>
        </p:blipFill>
        <p:spPr>
          <a:xfrm>
            <a:off x="25568" y="80858"/>
            <a:ext cx="9118431" cy="6898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2402" y="79625"/>
            <a:ext cx="7128015" cy="74482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03B83-1C13-4EE5-AE0E-D619A0BEBF2B}"/>
              </a:ext>
            </a:extLst>
          </p:cNvPr>
          <p:cNvSpPr txBox="1"/>
          <p:nvPr userDrawn="1"/>
        </p:nvSpPr>
        <p:spPr>
          <a:xfrm>
            <a:off x="816446" y="6566350"/>
            <a:ext cx="73839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tabLst>
                <a:tab pos="2880360" algn="ctr"/>
                <a:tab pos="5760720" algn="r"/>
              </a:tabLs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</a:t>
            </a:r>
            <a:r>
              <a:rPr lang="en-US" sz="1100" baseline="300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International Conference on Space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Operations, 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3 - 5 May 2021. 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9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l Half Slide For Tex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C2CB00-10F9-474E-A89F-F2C612757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6"/>
          <a:stretch/>
        </p:blipFill>
        <p:spPr>
          <a:xfrm>
            <a:off x="25568" y="80858"/>
            <a:ext cx="9118431" cy="689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7229"/>
            <a:ext cx="9144000" cy="5279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02" y="79625"/>
            <a:ext cx="7128015" cy="74482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03549"/>
            <a:ext cx="4699000" cy="5073515"/>
          </a:xfrm>
        </p:spPr>
        <p:txBody>
          <a:bodyPr>
            <a:noAutofit/>
          </a:bodyPr>
          <a:lstStyle>
            <a:lvl1pPr marL="347472" indent="-347472" algn="l" defTabSz="457200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ct val="0"/>
              </a:spcAft>
              <a:buFont typeface="Wingdings 3" panose="05040102010807070707" pitchFamily="18" charset="2"/>
              <a:buChar char=""/>
              <a:def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0664" indent="-283464" algn="l" defTabSz="457200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ct val="0"/>
              </a:spcAft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ct val="0"/>
              </a:spcAft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ct val="0"/>
              </a:spcAft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50EAE7-EC29-4FDD-B662-4617EBC74FD0}"/>
              </a:ext>
            </a:extLst>
          </p:cNvPr>
          <p:cNvSpPr txBox="1">
            <a:spLocks/>
          </p:cNvSpPr>
          <p:nvPr userDrawn="1"/>
        </p:nvSpPr>
        <p:spPr>
          <a:xfrm>
            <a:off x="8281358" y="6590581"/>
            <a:ext cx="862642" cy="2674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260B3-B210-404E-8A5D-E569A5D7D4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03B83-1C13-4EE5-AE0E-D619A0BEBF2B}"/>
              </a:ext>
            </a:extLst>
          </p:cNvPr>
          <p:cNvSpPr txBox="1"/>
          <p:nvPr userDrawn="1"/>
        </p:nvSpPr>
        <p:spPr>
          <a:xfrm>
            <a:off x="816446" y="6566350"/>
            <a:ext cx="73839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tabLst>
                <a:tab pos="2880360" algn="ctr"/>
                <a:tab pos="5760720" algn="r"/>
              </a:tabLs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</a:t>
            </a:r>
            <a:r>
              <a:rPr lang="en-US" sz="1100" baseline="300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International Conference on Space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Operations, 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3 - 5 May 2021. 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629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Slide For Tex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549"/>
            <a:ext cx="8686800" cy="5015149"/>
          </a:xfrm>
        </p:spPr>
        <p:txBody>
          <a:bodyPr>
            <a:noAutofit/>
          </a:bodyPr>
          <a:lstStyle>
            <a:lvl1pPr marL="347472" indent="-347472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 3" panose="05040102010807070707" pitchFamily="18" charset="2"/>
              <a:buChar char="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0664" indent="-283464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2F123-1EA6-4928-87AC-938ACBC17347}"/>
              </a:ext>
            </a:extLst>
          </p:cNvPr>
          <p:cNvSpPr txBox="1">
            <a:spLocks/>
          </p:cNvSpPr>
          <p:nvPr userDrawn="1"/>
        </p:nvSpPr>
        <p:spPr>
          <a:xfrm>
            <a:off x="8281358" y="6590581"/>
            <a:ext cx="862642" cy="2674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260B3-B210-404E-8A5D-E569A5D7D4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C2CB00-10F9-474E-A89F-F2C612757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6"/>
          <a:stretch/>
        </p:blipFill>
        <p:spPr>
          <a:xfrm>
            <a:off x="25568" y="80858"/>
            <a:ext cx="9118431" cy="6898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2402" y="79625"/>
            <a:ext cx="7128015" cy="74482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03B83-1C13-4EE5-AE0E-D619A0BEBF2B}"/>
              </a:ext>
            </a:extLst>
          </p:cNvPr>
          <p:cNvSpPr txBox="1"/>
          <p:nvPr userDrawn="1"/>
        </p:nvSpPr>
        <p:spPr>
          <a:xfrm>
            <a:off x="816446" y="6566350"/>
            <a:ext cx="73839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tabLst>
                <a:tab pos="2880360" algn="ctr"/>
                <a:tab pos="5760720" algn="r"/>
              </a:tabLs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</a:t>
            </a:r>
            <a:r>
              <a:rPr lang="en-US" sz="1100" baseline="300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International Conference on Space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Operations, 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3 - 5 May 2021. 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-w/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A6841D-F9AD-45CE-A2AB-9C4A83AEB76B}"/>
              </a:ext>
            </a:extLst>
          </p:cNvPr>
          <p:cNvSpPr txBox="1">
            <a:spLocks/>
          </p:cNvSpPr>
          <p:nvPr userDrawn="1"/>
        </p:nvSpPr>
        <p:spPr>
          <a:xfrm>
            <a:off x="8281358" y="6590581"/>
            <a:ext cx="862642" cy="2674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260B3-B210-404E-8A5D-E569A5D7D4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03B83-1C13-4EE5-AE0E-D619A0BEBF2B}"/>
              </a:ext>
            </a:extLst>
          </p:cNvPr>
          <p:cNvSpPr txBox="1"/>
          <p:nvPr userDrawn="1"/>
        </p:nvSpPr>
        <p:spPr>
          <a:xfrm>
            <a:off x="816446" y="6566350"/>
            <a:ext cx="73839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tabLst>
                <a:tab pos="2880360" algn="ctr"/>
                <a:tab pos="5760720" algn="r"/>
              </a:tabLs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</a:t>
            </a:r>
            <a:r>
              <a:rPr lang="en-US" sz="1100" baseline="300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International Conference on Space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Operations, 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3 - 5 May 2021. 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52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03B83-1C13-4EE5-AE0E-D619A0BEBF2B}"/>
              </a:ext>
            </a:extLst>
          </p:cNvPr>
          <p:cNvSpPr txBox="1"/>
          <p:nvPr userDrawn="1"/>
        </p:nvSpPr>
        <p:spPr>
          <a:xfrm>
            <a:off x="816446" y="6566350"/>
            <a:ext cx="73839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tabLst>
                <a:tab pos="2880360" algn="ctr"/>
                <a:tab pos="5760720" algn="r"/>
              </a:tabLs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</a:t>
            </a:r>
            <a:r>
              <a:rPr lang="en-US" sz="1100" baseline="300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International Conference on Space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Operations, 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3 - 5 May 2021. 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96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183F-4409-4B7D-B270-CAD782A4F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E1715-0A41-4912-911D-4C0BE221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D2DB1-B7F5-411C-9835-18FA1136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2E1C-C43F-4EFB-B299-794E60956F4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FF979-F09C-4B3E-98C1-AB374920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9050A-CD3E-483A-863C-66E5BB0E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0BB-6FEA-4525-AA61-F1B1866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6004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5851" y="64600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defRPr>
            </a:lvl1pPr>
          </a:lstStyle>
          <a:p>
            <a:fld id="{2C0260B3-B210-404E-8A5D-E569A5D7D4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3" r:id="rId2"/>
    <p:sldLayoutId id="2147483724" r:id="rId3"/>
    <p:sldLayoutId id="2147483726" r:id="rId4"/>
    <p:sldLayoutId id="2147483731" r:id="rId5"/>
    <p:sldLayoutId id="2147483732" r:id="rId6"/>
    <p:sldLayoutId id="214748373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403B83-1C13-4EE5-AE0E-D619A0BEBF2B}"/>
              </a:ext>
            </a:extLst>
          </p:cNvPr>
          <p:cNvSpPr txBox="1"/>
          <p:nvPr/>
        </p:nvSpPr>
        <p:spPr>
          <a:xfrm>
            <a:off x="539296" y="6495171"/>
            <a:ext cx="8056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tabLst>
                <a:tab pos="2880360" algn="ctr"/>
                <a:tab pos="5760720" algn="r"/>
              </a:tabLs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</a:t>
            </a:r>
            <a:r>
              <a:rPr lang="en-US" sz="1100" baseline="300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International Conference on Space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Operations,  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3 - 5 May 2021. 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18411-377D-41F4-9E4F-29883AF9C959}"/>
              </a:ext>
            </a:extLst>
          </p:cNvPr>
          <p:cNvSpPr txBox="1"/>
          <p:nvPr/>
        </p:nvSpPr>
        <p:spPr>
          <a:xfrm>
            <a:off x="1220826" y="859413"/>
            <a:ext cx="683665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en-GB" dirty="0">
                <a:latin typeface="Times New Roman" panose="02020603050405020304" pitchFamily="18" charset="0"/>
                <a:ea typeface="PMingLiU" panose="02020500000000000000" pitchFamily="18" charset="-120"/>
              </a:rPr>
              <a:t>SpaceOps-2021,8,x1376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Gbps High Speed Antenna Arraying for Ground-Based Network</a:t>
            </a:r>
            <a:endParaRPr lang="en-US" sz="32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Howard Garon, Obadiah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Kegege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David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Caruth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Victor Sank, Frank Stocklin, Brent Andres, Nancy Huynh</a:t>
            </a: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18034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GB" sz="16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NASA Goddard Space Flight </a:t>
            </a:r>
            <a:r>
              <a:rPr lang="en-GB" sz="1600" i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Center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8800 Greenbelt Road, Greenbelt, Maryland, 20771, USA</a:t>
            </a:r>
            <a:r>
              <a:rPr lang="en-GB" sz="1600" i="1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.   howard.garon@nasa.gov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endParaRPr lang="en-US" sz="16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78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End-to End Testing to Replicate In-situ  </a:t>
            </a:r>
            <a:r>
              <a:rPr lang="en-US" dirty="0" smtClean="0"/>
              <a:t>2/3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64B87-FD76-47F8-AC22-A810792B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9" y="1302506"/>
            <a:ext cx="6979673" cy="4135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B509A-545D-4AC6-B50B-F3719A0F1550}"/>
              </a:ext>
            </a:extLst>
          </p:cNvPr>
          <p:cNvSpPr txBox="1"/>
          <p:nvPr/>
        </p:nvSpPr>
        <p:spPr>
          <a:xfrm>
            <a:off x="3521376" y="5477406"/>
            <a:ext cx="314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Phase III Test Chassis:</a:t>
            </a:r>
          </a:p>
          <a:p>
            <a:r>
              <a:rPr lang="en-US" dirty="0"/>
              <a:t>Ka-band Up-/Down-Converters</a:t>
            </a:r>
          </a:p>
        </p:txBody>
      </p:sp>
      <p:sp>
        <p:nvSpPr>
          <p:cNvPr id="6" name="Arrow: Right 11">
            <a:extLst>
              <a:ext uri="{FF2B5EF4-FFF2-40B4-BE49-F238E27FC236}">
                <a16:creationId xmlns:a16="http://schemas.microsoft.com/office/drawing/2014/main" id="{0149B6FA-82E4-4D56-92CB-4B8B3041FA4A}"/>
              </a:ext>
            </a:extLst>
          </p:cNvPr>
          <p:cNvSpPr/>
          <p:nvPr/>
        </p:nvSpPr>
        <p:spPr>
          <a:xfrm rot="4845438">
            <a:off x="1927609" y="1914799"/>
            <a:ext cx="1476934" cy="174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16">
            <a:extLst>
              <a:ext uri="{FF2B5EF4-FFF2-40B4-BE49-F238E27FC236}">
                <a16:creationId xmlns:a16="http://schemas.microsoft.com/office/drawing/2014/main" id="{B18B1E64-A580-4C02-B641-452D4193BB87}"/>
              </a:ext>
            </a:extLst>
          </p:cNvPr>
          <p:cNvSpPr/>
          <p:nvPr/>
        </p:nvSpPr>
        <p:spPr>
          <a:xfrm rot="3511069">
            <a:off x="1983380" y="2157904"/>
            <a:ext cx="2269128" cy="1421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18EC0-C27B-4E19-AF84-88C628A8E898}"/>
              </a:ext>
            </a:extLst>
          </p:cNvPr>
          <p:cNvSpPr txBox="1"/>
          <p:nvPr/>
        </p:nvSpPr>
        <p:spPr>
          <a:xfrm>
            <a:off x="7964935" y="5651791"/>
            <a:ext cx="1179065" cy="523220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Ka-band Up-converters</a:t>
            </a:r>
          </a:p>
        </p:txBody>
      </p:sp>
      <p:sp>
        <p:nvSpPr>
          <p:cNvPr id="9" name="Arrow: Right 19">
            <a:extLst>
              <a:ext uri="{FF2B5EF4-FFF2-40B4-BE49-F238E27FC236}">
                <a16:creationId xmlns:a16="http://schemas.microsoft.com/office/drawing/2014/main" id="{DB87BAAB-83FF-4C69-88BB-E7F9BF58BEDE}"/>
              </a:ext>
            </a:extLst>
          </p:cNvPr>
          <p:cNvSpPr/>
          <p:nvPr/>
        </p:nvSpPr>
        <p:spPr>
          <a:xfrm rot="13716081">
            <a:off x="7293514" y="4948590"/>
            <a:ext cx="1476934" cy="174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20">
            <a:extLst>
              <a:ext uri="{FF2B5EF4-FFF2-40B4-BE49-F238E27FC236}">
                <a16:creationId xmlns:a16="http://schemas.microsoft.com/office/drawing/2014/main" id="{34BBB023-ACE9-4C84-8E9E-46799ED79DE2}"/>
              </a:ext>
            </a:extLst>
          </p:cNvPr>
          <p:cNvSpPr/>
          <p:nvPr/>
        </p:nvSpPr>
        <p:spPr>
          <a:xfrm rot="12394891">
            <a:off x="6343729" y="4997616"/>
            <a:ext cx="2269128" cy="1421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93BF1-CC73-4DD7-8A71-BE2741773B43}"/>
              </a:ext>
            </a:extLst>
          </p:cNvPr>
          <p:cNvSpPr txBox="1"/>
          <p:nvPr/>
        </p:nvSpPr>
        <p:spPr>
          <a:xfrm>
            <a:off x="1003181" y="984595"/>
            <a:ext cx="1461630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Ka-band Down-converters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F5F57-0869-4C03-A06C-4F6BBFABE43C}"/>
              </a:ext>
            </a:extLst>
          </p:cNvPr>
          <p:cNvSpPr txBox="1"/>
          <p:nvPr/>
        </p:nvSpPr>
        <p:spPr>
          <a:xfrm>
            <a:off x="3594024" y="1142497"/>
            <a:ext cx="1461630" cy="954107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Outputs to </a:t>
            </a:r>
            <a:r>
              <a:rPr lang="en-US" sz="1400" b="1" dirty="0" err="1">
                <a:solidFill>
                  <a:schemeClr val="bg1"/>
                </a:solidFill>
              </a:rPr>
              <a:t>RFoF</a:t>
            </a:r>
            <a:r>
              <a:rPr lang="en-US" sz="1400" b="1" dirty="0">
                <a:solidFill>
                  <a:schemeClr val="bg1"/>
                </a:solidFill>
              </a:rPr>
              <a:t> (or directly to Safran/Zodiac HDR-XXL)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A1681-23E9-424F-A104-BC782BFB28B4}"/>
              </a:ext>
            </a:extLst>
          </p:cNvPr>
          <p:cNvSpPr txBox="1"/>
          <p:nvPr/>
        </p:nvSpPr>
        <p:spPr>
          <a:xfrm>
            <a:off x="5625368" y="1123302"/>
            <a:ext cx="1461630" cy="1169551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Inputs from antennas (either digital sources or Safran/Zodiac HDR-XXL)</a:t>
            </a:r>
          </a:p>
        </p:txBody>
      </p:sp>
      <p:sp>
        <p:nvSpPr>
          <p:cNvPr id="14" name="Arrow: Right 24">
            <a:extLst>
              <a:ext uri="{FF2B5EF4-FFF2-40B4-BE49-F238E27FC236}">
                <a16:creationId xmlns:a16="http://schemas.microsoft.com/office/drawing/2014/main" id="{E2B1B7A9-BD44-46A3-99A4-63377A37978D}"/>
              </a:ext>
            </a:extLst>
          </p:cNvPr>
          <p:cNvSpPr/>
          <p:nvPr/>
        </p:nvSpPr>
        <p:spPr>
          <a:xfrm rot="2981257">
            <a:off x="6094275" y="2626776"/>
            <a:ext cx="960555" cy="121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25">
            <a:extLst>
              <a:ext uri="{FF2B5EF4-FFF2-40B4-BE49-F238E27FC236}">
                <a16:creationId xmlns:a16="http://schemas.microsoft.com/office/drawing/2014/main" id="{0F7B2C02-D199-4564-BB06-BBB157A75724}"/>
              </a:ext>
            </a:extLst>
          </p:cNvPr>
          <p:cNvSpPr/>
          <p:nvPr/>
        </p:nvSpPr>
        <p:spPr>
          <a:xfrm rot="7359303" flipV="1">
            <a:off x="5265477" y="2825764"/>
            <a:ext cx="1311880" cy="1205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26">
            <a:extLst>
              <a:ext uri="{FF2B5EF4-FFF2-40B4-BE49-F238E27FC236}">
                <a16:creationId xmlns:a16="http://schemas.microsoft.com/office/drawing/2014/main" id="{94786119-962C-4CED-84B7-395EE1EB7AAC}"/>
              </a:ext>
            </a:extLst>
          </p:cNvPr>
          <p:cNvSpPr/>
          <p:nvPr/>
        </p:nvSpPr>
        <p:spPr>
          <a:xfrm rot="2981257">
            <a:off x="3872526" y="2365064"/>
            <a:ext cx="757242" cy="1168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28">
            <a:extLst>
              <a:ext uri="{FF2B5EF4-FFF2-40B4-BE49-F238E27FC236}">
                <a16:creationId xmlns:a16="http://schemas.microsoft.com/office/drawing/2014/main" id="{6EBA7F45-6A86-4FD1-A6E7-BA37F7E3AE2C}"/>
              </a:ext>
            </a:extLst>
          </p:cNvPr>
          <p:cNvSpPr/>
          <p:nvPr/>
        </p:nvSpPr>
        <p:spPr>
          <a:xfrm rot="8076848">
            <a:off x="3028497" y="2464184"/>
            <a:ext cx="1151715" cy="1101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 End Testing to Replicate In-situ  </a:t>
            </a:r>
            <a:r>
              <a:rPr lang="en-US" dirty="0" smtClean="0"/>
              <a:t>3/3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2E926-6B1F-432A-BD60-6DAD6BAD9B11}"/>
              </a:ext>
            </a:extLst>
          </p:cNvPr>
          <p:cNvSpPr/>
          <p:nvPr/>
        </p:nvSpPr>
        <p:spPr>
          <a:xfrm>
            <a:off x="6027239" y="4295037"/>
            <a:ext cx="682629" cy="77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Zodiac </a:t>
            </a:r>
            <a:r>
              <a:rPr lang="en-US" sz="800" strike="sngStrike" dirty="0">
                <a:solidFill>
                  <a:srgbClr val="FF0000"/>
                </a:solidFill>
              </a:rPr>
              <a:t>Bolt+</a:t>
            </a:r>
          </a:p>
          <a:p>
            <a:pPr algn="ctr"/>
            <a:r>
              <a:rPr lang="en-US" sz="800" dirty="0">
                <a:solidFill>
                  <a:srgbClr val="FF0000"/>
                </a:solidFill>
              </a:rPr>
              <a:t>HDR-XXL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Receiver</a:t>
            </a:r>
          </a:p>
        </p:txBody>
      </p:sp>
      <p:sp>
        <p:nvSpPr>
          <p:cNvPr id="5" name="Right Arrow 78">
            <a:extLst>
              <a:ext uri="{FF2B5EF4-FFF2-40B4-BE49-F238E27FC236}">
                <a16:creationId xmlns:a16="http://schemas.microsoft.com/office/drawing/2014/main" id="{DE1F1A9D-E271-48A3-AD2C-6E9F6E4505CF}"/>
              </a:ext>
            </a:extLst>
          </p:cNvPr>
          <p:cNvSpPr/>
          <p:nvPr/>
        </p:nvSpPr>
        <p:spPr>
          <a:xfrm>
            <a:off x="4458277" y="4628986"/>
            <a:ext cx="207434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C1472-AA5E-42F6-AF65-CAD48A465768}"/>
              </a:ext>
            </a:extLst>
          </p:cNvPr>
          <p:cNvSpPr txBox="1"/>
          <p:nvPr/>
        </p:nvSpPr>
        <p:spPr>
          <a:xfrm>
            <a:off x="5713067" y="4519971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/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7" name="Right Arrow 78">
            <a:extLst>
              <a:ext uri="{FF2B5EF4-FFF2-40B4-BE49-F238E27FC236}">
                <a16:creationId xmlns:a16="http://schemas.microsoft.com/office/drawing/2014/main" id="{F2ADFABA-0625-49C0-9E04-3DDCC367633C}"/>
              </a:ext>
            </a:extLst>
          </p:cNvPr>
          <p:cNvSpPr/>
          <p:nvPr/>
        </p:nvSpPr>
        <p:spPr>
          <a:xfrm>
            <a:off x="5792346" y="4628986"/>
            <a:ext cx="207434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E6F1D-A003-44E7-B96B-15DDC32845E1}"/>
              </a:ext>
            </a:extLst>
          </p:cNvPr>
          <p:cNvSpPr txBox="1"/>
          <p:nvPr/>
        </p:nvSpPr>
        <p:spPr>
          <a:xfrm>
            <a:off x="4378447" y="4519972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 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08F57-51DB-4030-BACF-391D6ABC6E4B}"/>
              </a:ext>
            </a:extLst>
          </p:cNvPr>
          <p:cNvSpPr txBox="1"/>
          <p:nvPr/>
        </p:nvSpPr>
        <p:spPr>
          <a:xfrm>
            <a:off x="5460255" y="4435429"/>
            <a:ext cx="322409" cy="477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/>
              <a:t>RFoF</a:t>
            </a:r>
            <a:endParaRPr lang="en-US" sz="500" dirty="0"/>
          </a:p>
          <a:p>
            <a:pPr algn="ctr"/>
            <a:r>
              <a:rPr lang="en-US" sz="500" dirty="0"/>
              <a:t>RX</a:t>
            </a:r>
          </a:p>
          <a:p>
            <a:pPr algn="ctr"/>
            <a:r>
              <a:rPr lang="en-US" sz="500" dirty="0"/>
              <a:t>w/</a:t>
            </a:r>
          </a:p>
          <a:p>
            <a:pPr algn="ctr"/>
            <a:r>
              <a:rPr lang="en-US" sz="500" dirty="0"/>
              <a:t>3GHz BW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8F90F-7FFC-4973-9717-1DC662211E68}"/>
              </a:ext>
            </a:extLst>
          </p:cNvPr>
          <p:cNvSpPr txBox="1"/>
          <p:nvPr/>
        </p:nvSpPr>
        <p:spPr>
          <a:xfrm>
            <a:off x="4685900" y="4435429"/>
            <a:ext cx="322409" cy="477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/>
              <a:t>RFoF</a:t>
            </a:r>
            <a:endParaRPr lang="en-US" sz="500" dirty="0"/>
          </a:p>
          <a:p>
            <a:pPr algn="ctr"/>
            <a:r>
              <a:rPr lang="en-US" sz="500" dirty="0"/>
              <a:t>TX</a:t>
            </a:r>
          </a:p>
          <a:p>
            <a:pPr algn="ctr"/>
            <a:r>
              <a:rPr lang="en-US" sz="500" dirty="0"/>
              <a:t>w/</a:t>
            </a:r>
          </a:p>
          <a:p>
            <a:pPr algn="ctr"/>
            <a:r>
              <a:rPr lang="en-US" sz="500" dirty="0"/>
              <a:t>3GHz BW</a:t>
            </a:r>
          </a:p>
        </p:txBody>
      </p:sp>
      <p:sp>
        <p:nvSpPr>
          <p:cNvPr id="11" name="Arrow: Striped Right 35">
            <a:extLst>
              <a:ext uri="{FF2B5EF4-FFF2-40B4-BE49-F238E27FC236}">
                <a16:creationId xmlns:a16="http://schemas.microsoft.com/office/drawing/2014/main" id="{0AE5A132-1900-4331-80F7-A28C36E6576C}"/>
              </a:ext>
            </a:extLst>
          </p:cNvPr>
          <p:cNvSpPr/>
          <p:nvPr/>
        </p:nvSpPr>
        <p:spPr>
          <a:xfrm>
            <a:off x="5023342" y="4444785"/>
            <a:ext cx="422017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8B810-C99E-48C9-9E80-1560DBDBA835}"/>
              </a:ext>
            </a:extLst>
          </p:cNvPr>
          <p:cNvSpPr txBox="1"/>
          <p:nvPr/>
        </p:nvSpPr>
        <p:spPr>
          <a:xfrm>
            <a:off x="4979472" y="4929418"/>
            <a:ext cx="58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1km OTDR launch cable</a:t>
            </a:r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F2398B42-D8CC-4CB5-A3DC-722737C63AEC}"/>
              </a:ext>
            </a:extLst>
          </p:cNvPr>
          <p:cNvSpPr/>
          <p:nvPr/>
        </p:nvSpPr>
        <p:spPr>
          <a:xfrm>
            <a:off x="5157944" y="4619858"/>
            <a:ext cx="118677" cy="121830"/>
          </a:xfrm>
          <a:prstGeom prst="lightningBol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569B6-E0A6-4FF9-8D78-55F381F0493D}"/>
              </a:ext>
            </a:extLst>
          </p:cNvPr>
          <p:cNvSpPr txBox="1"/>
          <p:nvPr/>
        </p:nvSpPr>
        <p:spPr>
          <a:xfrm>
            <a:off x="3521793" y="4387832"/>
            <a:ext cx="933986" cy="5770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Downconvert</a:t>
            </a:r>
            <a:endParaRPr lang="en-US" sz="1050" dirty="0"/>
          </a:p>
          <a:p>
            <a:r>
              <a:rPr lang="en-US" sz="1050" dirty="0"/>
              <a:t>from Ka-band</a:t>
            </a:r>
          </a:p>
          <a:p>
            <a:r>
              <a:rPr lang="en-US" sz="1050" dirty="0"/>
              <a:t>To 6GHz IF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0B920-485A-49A0-A89B-E8643D41E877}"/>
              </a:ext>
            </a:extLst>
          </p:cNvPr>
          <p:cNvSpPr txBox="1"/>
          <p:nvPr/>
        </p:nvSpPr>
        <p:spPr>
          <a:xfrm>
            <a:off x="2494600" y="4396017"/>
            <a:ext cx="791546" cy="5770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Upconvert 6GHz IF</a:t>
            </a:r>
          </a:p>
          <a:p>
            <a:r>
              <a:rPr lang="en-US" sz="1050" dirty="0"/>
              <a:t>to Ka-band</a:t>
            </a:r>
          </a:p>
        </p:txBody>
      </p:sp>
      <p:sp>
        <p:nvSpPr>
          <p:cNvPr id="16" name="Right Arrow 78">
            <a:extLst>
              <a:ext uri="{FF2B5EF4-FFF2-40B4-BE49-F238E27FC236}">
                <a16:creationId xmlns:a16="http://schemas.microsoft.com/office/drawing/2014/main" id="{1F331DE8-37B9-4546-8A1F-55CDDCB23CE4}"/>
              </a:ext>
            </a:extLst>
          </p:cNvPr>
          <p:cNvSpPr/>
          <p:nvPr/>
        </p:nvSpPr>
        <p:spPr>
          <a:xfrm>
            <a:off x="3297802" y="4635553"/>
            <a:ext cx="216382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E7CDC-ED2B-43A0-9765-080A9496405C}"/>
              </a:ext>
            </a:extLst>
          </p:cNvPr>
          <p:cNvSpPr txBox="1"/>
          <p:nvPr/>
        </p:nvSpPr>
        <p:spPr>
          <a:xfrm>
            <a:off x="3209217" y="4699546"/>
            <a:ext cx="4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Ka-band</a:t>
            </a:r>
          </a:p>
        </p:txBody>
      </p:sp>
      <p:sp>
        <p:nvSpPr>
          <p:cNvPr id="18" name="Right Arrow 78">
            <a:extLst>
              <a:ext uri="{FF2B5EF4-FFF2-40B4-BE49-F238E27FC236}">
                <a16:creationId xmlns:a16="http://schemas.microsoft.com/office/drawing/2014/main" id="{E15EBEBE-00B4-407E-86FB-59F2B09FB54D}"/>
              </a:ext>
            </a:extLst>
          </p:cNvPr>
          <p:cNvSpPr/>
          <p:nvPr/>
        </p:nvSpPr>
        <p:spPr>
          <a:xfrm>
            <a:off x="2174684" y="4615715"/>
            <a:ext cx="297982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FCB0E4-FD2E-4D58-A891-6E4F18B381D3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460140" y="4964912"/>
            <a:ext cx="528646" cy="4198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279B72-0F5D-4B56-8989-7430B16CF222}"/>
              </a:ext>
            </a:extLst>
          </p:cNvPr>
          <p:cNvSpPr/>
          <p:nvPr/>
        </p:nvSpPr>
        <p:spPr>
          <a:xfrm>
            <a:off x="1481089" y="4285015"/>
            <a:ext cx="682629" cy="77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Zodiac </a:t>
            </a:r>
            <a:r>
              <a:rPr lang="en-US" sz="800" strike="sngStrike" dirty="0">
                <a:solidFill>
                  <a:srgbClr val="FF0000"/>
                </a:solidFill>
              </a:rPr>
              <a:t>Bolt+</a:t>
            </a:r>
          </a:p>
          <a:p>
            <a:pPr algn="ctr"/>
            <a:r>
              <a:rPr lang="en-US" sz="800" dirty="0">
                <a:solidFill>
                  <a:srgbClr val="FF0000"/>
                </a:solidFill>
              </a:rPr>
              <a:t>HDR-XXL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Test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Modulator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AB898F-8817-4161-AF9B-EABCA81EC923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2890374" y="4973098"/>
            <a:ext cx="569767" cy="4116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D959F8-822E-42A3-967C-B90986901F9D}"/>
              </a:ext>
            </a:extLst>
          </p:cNvPr>
          <p:cNvSpPr txBox="1"/>
          <p:nvPr/>
        </p:nvSpPr>
        <p:spPr>
          <a:xfrm>
            <a:off x="2126189" y="4512373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 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pic>
        <p:nvPicPr>
          <p:cNvPr id="23" name="Picture 22" descr="A screenshot of a video game&#10;&#10;Description automatically generated">
            <a:extLst>
              <a:ext uri="{FF2B5EF4-FFF2-40B4-BE49-F238E27FC236}">
                <a16:creationId xmlns:a16="http://schemas.microsoft.com/office/drawing/2014/main" id="{617457C5-5A48-4AB6-A7C9-446558CCE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68" y="1193377"/>
            <a:ext cx="4500085" cy="29229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F53071-E3E3-43DC-96A1-0D019F228E96}"/>
              </a:ext>
            </a:extLst>
          </p:cNvPr>
          <p:cNvSpPr txBox="1"/>
          <p:nvPr/>
        </p:nvSpPr>
        <p:spPr>
          <a:xfrm>
            <a:off x="1590381" y="730948"/>
            <a:ext cx="327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channel performance test: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49CF19-D336-4596-9C32-7AEFEB41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53" y="5360633"/>
            <a:ext cx="990375" cy="6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409" y="930020"/>
            <a:ext cx="8853680" cy="5158809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Capability to coherently combine two antenna signals for modulation data rates up to (and beyond) 600Mbps. We specifically chose a case critical to </a:t>
            </a:r>
            <a:r>
              <a:rPr lang="en-US" sz="1600" dirty="0" smtClean="0"/>
              <a:t>Roman Mission </a:t>
            </a:r>
            <a:r>
              <a:rPr lang="en-US" sz="1600" dirty="0"/>
              <a:t>where spacecraft is at antenna elevation 10° relative to ground station. Link budget indicates negative margin for single antenna. Here’s what you should understand from the first part of the demo…</a:t>
            </a:r>
          </a:p>
          <a:p>
            <a:pPr lvl="1"/>
            <a:endParaRPr lang="en-US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Basic demo source signal parameters: 2.4Ghz IF, 600Msymbols/sec, OQPSK modulated, LDPC 7/8 encoded with CCSDS randomization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Automatic - Requires no prior operator setup – just point antennas and go.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Super fast response (&lt;140ms) for AOS as well as for extending LOS.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Digital modulation mode agnostic (PSK, FSK, ASK, QAM)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Spread spectrum agnostic (DSSS, CSS, FHSS)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Fail safe. If either antenna drops the unit automatically reverts to remaining operational antenna.</a:t>
            </a:r>
          </a:p>
          <a:p>
            <a:pPr marL="0" indent="0">
              <a:buNone/>
            </a:pPr>
            <a:endParaRPr lang="en-US" sz="1600" dirty="0"/>
          </a:p>
          <a:p>
            <a:pPr marL="742950" lvl="1" indent="-28575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‒"/>
              <a:defRPr/>
            </a:pPr>
            <a:endParaRPr lang="en-US" sz="1200" dirty="0">
              <a:solidFill>
                <a:prstClr val="black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3554" y="79625"/>
            <a:ext cx="6736105" cy="74482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824447"/>
            <a:ext cx="8982635" cy="2023329"/>
          </a:xfrm>
        </p:spPr>
        <p:txBody>
          <a:bodyPr>
            <a:normAutofit/>
          </a:bodyPr>
          <a:lstStyle/>
          <a:p>
            <a:pPr marL="628650" lvl="1" indent="-285750"/>
            <a:r>
              <a:rPr lang="en-US" sz="1600" dirty="0"/>
              <a:t>Combine multiple signal inputs to improve gain performance at data rates up to, and beyond, 600 Mbps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sz="1300" dirty="0"/>
              <a:t>Provide the </a:t>
            </a:r>
            <a:r>
              <a:rPr lang="en-US" sz="1300" dirty="0" smtClean="0"/>
              <a:t>Near Space Network (NSN) with </a:t>
            </a:r>
            <a:r>
              <a:rPr lang="en-US" sz="1300" dirty="0"/>
              <a:t>a critical capability for supporting high data volume cis-lunar missions, Roman Mission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sz="1300" dirty="0"/>
              <a:t>Greatly expand the Roman Mission science collection capability by providing complimentary ground infrastructure</a:t>
            </a:r>
          </a:p>
          <a:p>
            <a:pPr marL="685800" lvl="2" indent="0">
              <a:buNone/>
            </a:pPr>
            <a:endParaRPr lang="en-US" sz="13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4180" y="3313100"/>
            <a:ext cx="8380660" cy="3018580"/>
            <a:chOff x="1121231" y="3722468"/>
            <a:chExt cx="8380660" cy="3018580"/>
          </a:xfrm>
        </p:grpSpPr>
        <p:pic>
          <p:nvPicPr>
            <p:cNvPr id="6" name="Picture 2" descr="Image result for wfirs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31" y="3722468"/>
              <a:ext cx="1005840" cy="45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be 112"/>
            <p:cNvSpPr/>
            <p:nvPr/>
          </p:nvSpPr>
          <p:spPr>
            <a:xfrm flipH="1">
              <a:off x="2346875" y="4892713"/>
              <a:ext cx="333283" cy="483638"/>
            </a:xfrm>
            <a:custGeom>
              <a:avLst/>
              <a:gdLst/>
              <a:ahLst/>
              <a:cxnLst/>
              <a:rect l="l" t="t" r="r" b="b"/>
              <a:pathLst>
                <a:path w="3836200" h="5418503">
                  <a:moveTo>
                    <a:pt x="427439" y="3377956"/>
                  </a:moveTo>
                  <a:lnTo>
                    <a:pt x="639909" y="3710311"/>
                  </a:lnTo>
                  <a:lnTo>
                    <a:pt x="639910" y="3437816"/>
                  </a:lnTo>
                  <a:lnTo>
                    <a:pt x="578778" y="3428485"/>
                  </a:lnTo>
                  <a:cubicBezTo>
                    <a:pt x="531592" y="3418829"/>
                    <a:pt x="486076" y="3404588"/>
                    <a:pt x="442717" y="3386249"/>
                  </a:cubicBezTo>
                  <a:close/>
                  <a:moveTo>
                    <a:pt x="2996869" y="1485831"/>
                  </a:moveTo>
                  <a:cubicBezTo>
                    <a:pt x="2898884" y="1485831"/>
                    <a:pt x="2819453" y="1565263"/>
                    <a:pt x="2819453" y="1663247"/>
                  </a:cubicBezTo>
                  <a:cubicBezTo>
                    <a:pt x="2819451" y="1761234"/>
                    <a:pt x="2898884" y="1840665"/>
                    <a:pt x="2996869" y="1840666"/>
                  </a:cubicBezTo>
                  <a:cubicBezTo>
                    <a:pt x="3094853" y="1840666"/>
                    <a:pt x="3174287" y="1761234"/>
                    <a:pt x="3174286" y="1663248"/>
                  </a:cubicBezTo>
                  <a:cubicBezTo>
                    <a:pt x="3174285" y="1565264"/>
                    <a:pt x="3094855" y="1485830"/>
                    <a:pt x="2996869" y="1485831"/>
                  </a:cubicBezTo>
                  <a:close/>
                  <a:moveTo>
                    <a:pt x="1951888" y="60663"/>
                  </a:moveTo>
                  <a:lnTo>
                    <a:pt x="1914317" y="97259"/>
                  </a:lnTo>
                  <a:cubicBezTo>
                    <a:pt x="1670367" y="395269"/>
                    <a:pt x="1734873" y="1226650"/>
                    <a:pt x="2094741" y="2107712"/>
                  </a:cubicBezTo>
                  <a:cubicBezTo>
                    <a:pt x="2428904" y="2925841"/>
                    <a:pt x="2914927" y="3535086"/>
                    <a:pt x="3289166" y="3651577"/>
                  </a:cubicBezTo>
                  <a:lnTo>
                    <a:pt x="3306665" y="3655318"/>
                  </a:lnTo>
                  <a:lnTo>
                    <a:pt x="3171089" y="3738722"/>
                  </a:lnTo>
                  <a:cubicBezTo>
                    <a:pt x="3117018" y="3768071"/>
                    <a:pt x="3060878" y="3794721"/>
                    <a:pt x="3002748" y="3818465"/>
                  </a:cubicBezTo>
                  <a:cubicBezTo>
                    <a:pt x="2483213" y="4030667"/>
                    <a:pt x="1914594" y="3965726"/>
                    <a:pt x="1442152" y="3691548"/>
                  </a:cubicBezTo>
                  <a:lnTo>
                    <a:pt x="1340422" y="3628040"/>
                  </a:lnTo>
                  <a:lnTo>
                    <a:pt x="2121461" y="4849766"/>
                  </a:lnTo>
                  <a:lnTo>
                    <a:pt x="1368353" y="4849766"/>
                  </a:lnTo>
                  <a:lnTo>
                    <a:pt x="1731941" y="5418503"/>
                  </a:lnTo>
                  <a:lnTo>
                    <a:pt x="0" y="5418503"/>
                  </a:lnTo>
                  <a:lnTo>
                    <a:pt x="1" y="2709344"/>
                  </a:lnTo>
                  <a:lnTo>
                    <a:pt x="528" y="2710169"/>
                  </a:lnTo>
                  <a:lnTo>
                    <a:pt x="5835" y="2626043"/>
                  </a:lnTo>
                  <a:cubicBezTo>
                    <a:pt x="32735" y="2414423"/>
                    <a:pt x="150881" y="2231285"/>
                    <a:pt x="319591" y="2117306"/>
                  </a:cubicBezTo>
                  <a:lnTo>
                    <a:pt x="425182" y="2059993"/>
                  </a:lnTo>
                  <a:lnTo>
                    <a:pt x="416487" y="1919381"/>
                  </a:lnTo>
                  <a:cubicBezTo>
                    <a:pt x="404862" y="1160585"/>
                    <a:pt x="815822" y="456973"/>
                    <a:pt x="1513380" y="172057"/>
                  </a:cubicBezTo>
                  <a:cubicBezTo>
                    <a:pt x="1629640" y="124571"/>
                    <a:pt x="1748357" y="90963"/>
                    <a:pt x="1867905" y="70473"/>
                  </a:cubicBezTo>
                  <a:close/>
                  <a:moveTo>
                    <a:pt x="2225055" y="1750"/>
                  </a:moveTo>
                  <a:cubicBezTo>
                    <a:pt x="2581054" y="-38244"/>
                    <a:pt x="3136928" y="611328"/>
                    <a:pt x="3510011" y="1524746"/>
                  </a:cubicBezTo>
                  <a:cubicBezTo>
                    <a:pt x="3907967" y="2499057"/>
                    <a:pt x="3947253" y="3404617"/>
                    <a:pt x="3597758" y="3547368"/>
                  </a:cubicBezTo>
                  <a:cubicBezTo>
                    <a:pt x="3291951" y="3672274"/>
                    <a:pt x="2789809" y="3171770"/>
                    <a:pt x="2402451" y="2391977"/>
                  </a:cubicBezTo>
                  <a:lnTo>
                    <a:pt x="2335010" y="2249631"/>
                  </a:lnTo>
                  <a:lnTo>
                    <a:pt x="2355734" y="2235808"/>
                  </a:lnTo>
                  <a:lnTo>
                    <a:pt x="2733222" y="1856752"/>
                  </a:lnTo>
                  <a:cubicBezTo>
                    <a:pt x="2737566" y="1852390"/>
                    <a:pt x="2741366" y="1847691"/>
                    <a:pt x="2744621" y="1842738"/>
                  </a:cubicBezTo>
                  <a:lnTo>
                    <a:pt x="2746864" y="1838453"/>
                  </a:lnTo>
                  <a:lnTo>
                    <a:pt x="2748839" y="1836060"/>
                  </a:lnTo>
                  <a:cubicBezTo>
                    <a:pt x="2758457" y="1821826"/>
                    <a:pt x="2764070" y="1804668"/>
                    <a:pt x="2764069" y="1786198"/>
                  </a:cubicBezTo>
                  <a:cubicBezTo>
                    <a:pt x="2764070" y="1773883"/>
                    <a:pt x="2761575" y="1762154"/>
                    <a:pt x="2757063" y="1751482"/>
                  </a:cubicBezTo>
                  <a:cubicBezTo>
                    <a:pt x="2743524" y="1719472"/>
                    <a:pt x="2711828" y="1697013"/>
                    <a:pt x="2674887" y="1697013"/>
                  </a:cubicBezTo>
                  <a:lnTo>
                    <a:pt x="2140489" y="1697014"/>
                  </a:lnTo>
                  <a:lnTo>
                    <a:pt x="2138792" y="1696660"/>
                  </a:lnTo>
                  <a:lnTo>
                    <a:pt x="2118785" y="1700467"/>
                  </a:lnTo>
                  <a:lnTo>
                    <a:pt x="2112014" y="1680902"/>
                  </a:lnTo>
                  <a:cubicBezTo>
                    <a:pt x="1842675" y="852907"/>
                    <a:pt x="1850823" y="143976"/>
                    <a:pt x="2156632" y="19069"/>
                  </a:cubicBezTo>
                  <a:cubicBezTo>
                    <a:pt x="2178474" y="10148"/>
                    <a:pt x="2201321" y="4416"/>
                    <a:pt x="2225055" y="17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" name="Cube 112"/>
            <p:cNvSpPr/>
            <p:nvPr/>
          </p:nvSpPr>
          <p:spPr>
            <a:xfrm flipH="1">
              <a:off x="3851748" y="4142655"/>
              <a:ext cx="333283" cy="470751"/>
            </a:xfrm>
            <a:custGeom>
              <a:avLst/>
              <a:gdLst/>
              <a:ahLst/>
              <a:cxnLst/>
              <a:rect l="l" t="t" r="r" b="b"/>
              <a:pathLst>
                <a:path w="3836200" h="5418503">
                  <a:moveTo>
                    <a:pt x="427439" y="3377956"/>
                  </a:moveTo>
                  <a:lnTo>
                    <a:pt x="639909" y="3710311"/>
                  </a:lnTo>
                  <a:lnTo>
                    <a:pt x="639910" y="3437816"/>
                  </a:lnTo>
                  <a:lnTo>
                    <a:pt x="578778" y="3428485"/>
                  </a:lnTo>
                  <a:cubicBezTo>
                    <a:pt x="531592" y="3418829"/>
                    <a:pt x="486076" y="3404588"/>
                    <a:pt x="442717" y="3386249"/>
                  </a:cubicBezTo>
                  <a:close/>
                  <a:moveTo>
                    <a:pt x="2996869" y="1485831"/>
                  </a:moveTo>
                  <a:cubicBezTo>
                    <a:pt x="2898884" y="1485831"/>
                    <a:pt x="2819453" y="1565263"/>
                    <a:pt x="2819453" y="1663247"/>
                  </a:cubicBezTo>
                  <a:cubicBezTo>
                    <a:pt x="2819451" y="1761234"/>
                    <a:pt x="2898884" y="1840665"/>
                    <a:pt x="2996869" y="1840666"/>
                  </a:cubicBezTo>
                  <a:cubicBezTo>
                    <a:pt x="3094853" y="1840666"/>
                    <a:pt x="3174287" y="1761234"/>
                    <a:pt x="3174286" y="1663248"/>
                  </a:cubicBezTo>
                  <a:cubicBezTo>
                    <a:pt x="3174285" y="1565264"/>
                    <a:pt x="3094855" y="1485830"/>
                    <a:pt x="2996869" y="1485831"/>
                  </a:cubicBezTo>
                  <a:close/>
                  <a:moveTo>
                    <a:pt x="1951888" y="60663"/>
                  </a:moveTo>
                  <a:lnTo>
                    <a:pt x="1914317" y="97259"/>
                  </a:lnTo>
                  <a:cubicBezTo>
                    <a:pt x="1670367" y="395269"/>
                    <a:pt x="1734873" y="1226650"/>
                    <a:pt x="2094741" y="2107712"/>
                  </a:cubicBezTo>
                  <a:cubicBezTo>
                    <a:pt x="2428904" y="2925841"/>
                    <a:pt x="2914927" y="3535086"/>
                    <a:pt x="3289166" y="3651577"/>
                  </a:cubicBezTo>
                  <a:lnTo>
                    <a:pt x="3306665" y="3655318"/>
                  </a:lnTo>
                  <a:lnTo>
                    <a:pt x="3171089" y="3738722"/>
                  </a:lnTo>
                  <a:cubicBezTo>
                    <a:pt x="3117018" y="3768071"/>
                    <a:pt x="3060878" y="3794721"/>
                    <a:pt x="3002748" y="3818465"/>
                  </a:cubicBezTo>
                  <a:cubicBezTo>
                    <a:pt x="2483213" y="4030667"/>
                    <a:pt x="1914594" y="3965726"/>
                    <a:pt x="1442152" y="3691548"/>
                  </a:cubicBezTo>
                  <a:lnTo>
                    <a:pt x="1340422" y="3628040"/>
                  </a:lnTo>
                  <a:lnTo>
                    <a:pt x="2121461" y="4849766"/>
                  </a:lnTo>
                  <a:lnTo>
                    <a:pt x="1368353" y="4849766"/>
                  </a:lnTo>
                  <a:lnTo>
                    <a:pt x="1731941" y="5418503"/>
                  </a:lnTo>
                  <a:lnTo>
                    <a:pt x="0" y="5418503"/>
                  </a:lnTo>
                  <a:lnTo>
                    <a:pt x="1" y="2709344"/>
                  </a:lnTo>
                  <a:lnTo>
                    <a:pt x="528" y="2710169"/>
                  </a:lnTo>
                  <a:lnTo>
                    <a:pt x="5835" y="2626043"/>
                  </a:lnTo>
                  <a:cubicBezTo>
                    <a:pt x="32735" y="2414423"/>
                    <a:pt x="150881" y="2231285"/>
                    <a:pt x="319591" y="2117306"/>
                  </a:cubicBezTo>
                  <a:lnTo>
                    <a:pt x="425182" y="2059993"/>
                  </a:lnTo>
                  <a:lnTo>
                    <a:pt x="416487" y="1919381"/>
                  </a:lnTo>
                  <a:cubicBezTo>
                    <a:pt x="404862" y="1160585"/>
                    <a:pt x="815822" y="456973"/>
                    <a:pt x="1513380" y="172057"/>
                  </a:cubicBezTo>
                  <a:cubicBezTo>
                    <a:pt x="1629640" y="124571"/>
                    <a:pt x="1748357" y="90963"/>
                    <a:pt x="1867905" y="70473"/>
                  </a:cubicBezTo>
                  <a:close/>
                  <a:moveTo>
                    <a:pt x="2225055" y="1750"/>
                  </a:moveTo>
                  <a:cubicBezTo>
                    <a:pt x="2581054" y="-38244"/>
                    <a:pt x="3136928" y="611328"/>
                    <a:pt x="3510011" y="1524746"/>
                  </a:cubicBezTo>
                  <a:cubicBezTo>
                    <a:pt x="3907967" y="2499057"/>
                    <a:pt x="3947253" y="3404617"/>
                    <a:pt x="3597758" y="3547368"/>
                  </a:cubicBezTo>
                  <a:cubicBezTo>
                    <a:pt x="3291951" y="3672274"/>
                    <a:pt x="2789809" y="3171770"/>
                    <a:pt x="2402451" y="2391977"/>
                  </a:cubicBezTo>
                  <a:lnTo>
                    <a:pt x="2335010" y="2249631"/>
                  </a:lnTo>
                  <a:lnTo>
                    <a:pt x="2355734" y="2235808"/>
                  </a:lnTo>
                  <a:lnTo>
                    <a:pt x="2733222" y="1856752"/>
                  </a:lnTo>
                  <a:cubicBezTo>
                    <a:pt x="2737566" y="1852390"/>
                    <a:pt x="2741366" y="1847691"/>
                    <a:pt x="2744621" y="1842738"/>
                  </a:cubicBezTo>
                  <a:lnTo>
                    <a:pt x="2746864" y="1838453"/>
                  </a:lnTo>
                  <a:lnTo>
                    <a:pt x="2748839" y="1836060"/>
                  </a:lnTo>
                  <a:cubicBezTo>
                    <a:pt x="2758457" y="1821826"/>
                    <a:pt x="2764070" y="1804668"/>
                    <a:pt x="2764069" y="1786198"/>
                  </a:cubicBezTo>
                  <a:cubicBezTo>
                    <a:pt x="2764070" y="1773883"/>
                    <a:pt x="2761575" y="1762154"/>
                    <a:pt x="2757063" y="1751482"/>
                  </a:cubicBezTo>
                  <a:cubicBezTo>
                    <a:pt x="2743524" y="1719472"/>
                    <a:pt x="2711828" y="1697013"/>
                    <a:pt x="2674887" y="1697013"/>
                  </a:cubicBezTo>
                  <a:lnTo>
                    <a:pt x="2140489" y="1697014"/>
                  </a:lnTo>
                  <a:lnTo>
                    <a:pt x="2138792" y="1696660"/>
                  </a:lnTo>
                  <a:lnTo>
                    <a:pt x="2118785" y="1700467"/>
                  </a:lnTo>
                  <a:lnTo>
                    <a:pt x="2112014" y="1680902"/>
                  </a:lnTo>
                  <a:cubicBezTo>
                    <a:pt x="1842675" y="852907"/>
                    <a:pt x="1850823" y="143976"/>
                    <a:pt x="2156632" y="19069"/>
                  </a:cubicBezTo>
                  <a:cubicBezTo>
                    <a:pt x="2178474" y="10148"/>
                    <a:pt x="2201321" y="4416"/>
                    <a:pt x="2225055" y="17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4238" y="5363383"/>
              <a:ext cx="959936" cy="360385"/>
            </a:xfrm>
            <a:prstGeom prst="rect">
              <a:avLst/>
            </a:prstGeom>
            <a:solidFill>
              <a:srgbClr val="44546A"/>
            </a:solidFill>
            <a:ln w="285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Down Conversion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07810" y="4635319"/>
              <a:ext cx="959936" cy="360385"/>
            </a:xfrm>
            <a:prstGeom prst="rect">
              <a:avLst/>
            </a:prstGeom>
            <a:solidFill>
              <a:srgbClr val="44546A"/>
            </a:solidFill>
            <a:ln w="285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Down Conversion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65397" y="5685451"/>
              <a:ext cx="1096860" cy="7439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High Data Rate Signal Combiner (HDRSC) *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61049" y="5685450"/>
              <a:ext cx="1096860" cy="743907"/>
            </a:xfrm>
            <a:prstGeom prst="rect">
              <a:avLst/>
            </a:prstGeom>
            <a:solidFill>
              <a:srgbClr val="44546A"/>
            </a:solidFill>
            <a:ln w="285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High Data Rate Receiver</a:t>
              </a: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4055868" y="5054205"/>
              <a:ext cx="917629" cy="777619"/>
            </a:xfrm>
            <a:prstGeom prst="bentConnector3">
              <a:avLst>
                <a:gd name="adj1" fmla="val 98525"/>
              </a:avLst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19034" y="5589865"/>
              <a:ext cx="997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Intermediate Frequency</a:t>
              </a:r>
            </a:p>
          </p:txBody>
        </p:sp>
        <p:cxnSp>
          <p:nvCxnSpPr>
            <p:cNvPr id="15" name="Straight Arrow Connector 14"/>
            <p:cNvCxnSpPr>
              <a:stCxn id="12" idx="3"/>
            </p:cNvCxnSpPr>
            <p:nvPr/>
          </p:nvCxnSpPr>
          <p:spPr>
            <a:xfrm>
              <a:off x="7657909" y="6057404"/>
              <a:ext cx="1005564" cy="1"/>
            </a:xfrm>
            <a:prstGeom prst="straightConnector1">
              <a:avLst/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94326" y="5653895"/>
              <a:ext cx="997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Spacecraft Telemetry</a:t>
              </a:r>
            </a:p>
          </p:txBody>
        </p:sp>
        <p:cxnSp>
          <p:nvCxnSpPr>
            <p:cNvPr id="17" name="Straight Arrow Connector 16"/>
            <p:cNvCxnSpPr>
              <a:stCxn id="6" idx="3"/>
            </p:cNvCxnSpPr>
            <p:nvPr/>
          </p:nvCxnSpPr>
          <p:spPr>
            <a:xfrm>
              <a:off x="2127071" y="3949137"/>
              <a:ext cx="1734114" cy="330117"/>
            </a:xfrm>
            <a:prstGeom prst="straightConnector1">
              <a:avLst/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3"/>
            </p:cNvCxnSpPr>
            <p:nvPr/>
          </p:nvCxnSpPr>
          <p:spPr>
            <a:xfrm>
              <a:off x="2127071" y="3949137"/>
              <a:ext cx="264426" cy="979310"/>
            </a:xfrm>
            <a:prstGeom prst="straightConnector1">
              <a:avLst/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66282" y="4219387"/>
              <a:ext cx="997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/>
                <a:t>Ka</a:t>
              </a:r>
              <a:r>
                <a:rPr lang="en-US" sz="1000" b="1" dirty="0"/>
                <a:t>-band Signal</a:t>
              </a:r>
            </a:p>
          </p:txBody>
        </p:sp>
        <p:cxnSp>
          <p:nvCxnSpPr>
            <p:cNvPr id="20" name="Straight Arrow Connector 19"/>
            <p:cNvCxnSpPr>
              <a:stCxn id="11" idx="3"/>
              <a:endCxn id="12" idx="1"/>
            </p:cNvCxnSpPr>
            <p:nvPr/>
          </p:nvCxnSpPr>
          <p:spPr>
            <a:xfrm flipV="1">
              <a:off x="5962257" y="6057404"/>
              <a:ext cx="598792" cy="1"/>
            </a:xfrm>
            <a:prstGeom prst="straightConnector1">
              <a:avLst/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29619" y="6479438"/>
              <a:ext cx="61722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*High Data Rate Signal Combiner (HDRSC) technology </a:t>
              </a:r>
              <a:r>
                <a:rPr lang="en-US" sz="1100" b="1" dirty="0" smtClean="0"/>
                <a:t>developed </a:t>
              </a:r>
              <a:r>
                <a:rPr lang="en-US" sz="1100" b="1" dirty="0"/>
                <a:t>(orange box)</a:t>
              </a:r>
            </a:p>
          </p:txBody>
        </p:sp>
      </p:grpSp>
      <p:cxnSp>
        <p:nvCxnSpPr>
          <p:cNvPr id="22" name="Elbow Connector 21"/>
          <p:cNvCxnSpPr/>
          <p:nvPr/>
        </p:nvCxnSpPr>
        <p:spPr>
          <a:xfrm>
            <a:off x="1795808" y="5347064"/>
            <a:ext cx="2322442" cy="284178"/>
          </a:xfrm>
          <a:prstGeom prst="bentConnector3">
            <a:avLst>
              <a:gd name="adj1" fmla="val -328"/>
            </a:avLst>
          </a:prstGeom>
          <a:ln w="28575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3151" y="4561034"/>
            <a:ext cx="1240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Antenna 1 (WS1)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382706" y="3639114"/>
            <a:ext cx="862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Antenna 2 </a:t>
            </a:r>
            <a:endParaRPr lang="en-US" sz="1600" dirty="0"/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 rotWithShape="1">
          <a:blip r:embed="rId3"/>
          <a:srcRect t="14917" b="4204"/>
          <a:stretch/>
        </p:blipFill>
        <p:spPr>
          <a:xfrm>
            <a:off x="5441407" y="2343196"/>
            <a:ext cx="2858902" cy="263887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787225" y="4027625"/>
            <a:ext cx="691175" cy="10945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86" y="2135636"/>
            <a:ext cx="2022838" cy="1348558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endCxn id="26" idx="2"/>
          </p:cNvCxnSpPr>
          <p:nvPr/>
        </p:nvCxnSpPr>
        <p:spPr>
          <a:xfrm>
            <a:off x="4634504" y="3467037"/>
            <a:ext cx="2152720" cy="11078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3032" y="79625"/>
            <a:ext cx="6917385" cy="744822"/>
          </a:xfrm>
        </p:spPr>
        <p:txBody>
          <a:bodyPr/>
          <a:lstStyle/>
          <a:p>
            <a:r>
              <a:rPr lang="en-US" dirty="0" smtClean="0"/>
              <a:t>Arraying Objective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29" y="1254893"/>
            <a:ext cx="3470798" cy="3805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1020" y="1456766"/>
            <a:ext cx="937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Antenna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6695" y="4579841"/>
            <a:ext cx="937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Antenna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975" y="1008302"/>
            <a:ext cx="301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White Sands (WSGT and STGT)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5377" y="901489"/>
                <a:ext cx="1492909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δr/c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377" y="901489"/>
                <a:ext cx="1492909" cy="369332"/>
              </a:xfrm>
              <a:prstGeom prst="rect">
                <a:avLst/>
              </a:prstGeom>
              <a:blipFill>
                <a:blip r:embed="rId3"/>
                <a:stretch>
                  <a:fillRect l="-7347" t="-26667" r="-1102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4775" y="1345343"/>
                <a:ext cx="4893071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δr</a:t>
                </a:r>
                <a:r>
                  <a:rPr lang="en-US" sz="2000" dirty="0">
                    <a:latin typeface="+mj-lt"/>
                  </a:rPr>
                  <a:t> ~ 4.59km this</a:t>
                </a:r>
              </a:p>
              <a:p>
                <a:r>
                  <a:rPr lang="en-US" sz="2000" dirty="0">
                    <a:latin typeface="+mj-lt"/>
                  </a:rPr>
                  <a:t>suggests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δt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 dirty="0"/>
                  <a:t> ~ 16.5 </a:t>
                </a:r>
                <a:r>
                  <a:rPr lang="el-GR" sz="2000" dirty="0"/>
                  <a:t>μ</a:t>
                </a:r>
                <a:r>
                  <a:rPr lang="en-US" sz="2000" dirty="0"/>
                  <a:t>sec. To consider </a:t>
                </a:r>
              </a:p>
              <a:p>
                <a:r>
                  <a:rPr lang="en-US" sz="2000" dirty="0"/>
                  <a:t>Impact on any design must determine required</a:t>
                </a:r>
              </a:p>
              <a:p>
                <a:r>
                  <a:rPr lang="en-US" sz="2000" dirty="0"/>
                  <a:t>phase accuracy as a function of data rate…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Assume A(t) = </a:t>
                </a:r>
                <a:r>
                  <a:rPr lang="en-US" sz="2000" dirty="0" err="1"/>
                  <a:t>e</a:t>
                </a:r>
                <a:r>
                  <a:rPr lang="en-US" sz="2000" baseline="30000" dirty="0" err="1"/>
                  <a:t>i</a:t>
                </a:r>
                <a:r>
                  <a:rPr lang="el-GR" sz="2000" baseline="30000" dirty="0"/>
                  <a:t>ω</a:t>
                </a:r>
                <a:r>
                  <a:rPr lang="en-US" sz="2000" baseline="30000" dirty="0"/>
                  <a:t>t</a:t>
                </a:r>
                <a:r>
                  <a:rPr lang="en-US" sz="2000" dirty="0"/>
                  <a:t> then </a:t>
                </a:r>
              </a:p>
              <a:p>
                <a:r>
                  <a:rPr lang="en-US" sz="2000" dirty="0"/>
                  <a:t>|[A(t)+A(t+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000" dirty="0"/>
                  <a:t>)]/A(t)| = |(</a:t>
                </a:r>
                <a:r>
                  <a:rPr lang="en-US" sz="2000" dirty="0" err="1"/>
                  <a:t>e</a:t>
                </a:r>
                <a:r>
                  <a:rPr lang="en-US" sz="2000" baseline="30000" dirty="0" err="1"/>
                  <a:t>i</a:t>
                </a:r>
                <a:r>
                  <a:rPr lang="el-GR" sz="2000" baseline="30000" dirty="0"/>
                  <a:t>ω</a:t>
                </a:r>
                <a:r>
                  <a:rPr lang="en-US" sz="2000" baseline="30000" dirty="0"/>
                  <a:t>t</a:t>
                </a:r>
                <a:r>
                  <a:rPr lang="en-US" sz="2000" dirty="0"/>
                  <a:t> + </a:t>
                </a:r>
                <a:r>
                  <a:rPr lang="en-US" sz="2000" dirty="0" err="1"/>
                  <a:t>e</a:t>
                </a:r>
                <a:r>
                  <a:rPr lang="en-US" sz="2000" baseline="30000" dirty="0" err="1"/>
                  <a:t>i</a:t>
                </a:r>
                <a:r>
                  <a:rPr lang="el-GR" sz="2000" baseline="30000" dirty="0"/>
                  <a:t>ω</a:t>
                </a:r>
                <a:r>
                  <a:rPr lang="en-US" sz="2000" baseline="30000" dirty="0"/>
                  <a:t>(t+</a:t>
                </a:r>
                <a14:m>
                  <m:oMath xmlns:m="http://schemas.openxmlformats.org/officeDocument/2006/math">
                    <m:r>
                      <a:rPr lang="en-US" sz="2000" i="1" baseline="3000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 i="1" baseline="300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000" baseline="30000" dirty="0"/>
                  <a:t>)</a:t>
                </a:r>
                <a:r>
                  <a:rPr lang="en-US" sz="2000" dirty="0"/>
                  <a:t>)/</a:t>
                </a:r>
                <a:r>
                  <a:rPr lang="en-US" sz="2000" dirty="0" err="1"/>
                  <a:t>e</a:t>
                </a:r>
                <a:r>
                  <a:rPr lang="en-US" sz="2000" baseline="30000" dirty="0" err="1"/>
                  <a:t>i</a:t>
                </a:r>
                <a:r>
                  <a:rPr lang="el-GR" sz="2000" baseline="30000" dirty="0"/>
                  <a:t>ω</a:t>
                </a:r>
                <a:r>
                  <a:rPr lang="en-US" sz="2000" baseline="30000" dirty="0"/>
                  <a:t>t</a:t>
                </a:r>
                <a:r>
                  <a:rPr lang="en-US" sz="2000" dirty="0"/>
                  <a:t>|</a:t>
                </a:r>
              </a:p>
              <a:p>
                <a:r>
                  <a:rPr lang="en-US" sz="2000" dirty="0"/>
                  <a:t> = 2cos</a:t>
                </a:r>
                <a:r>
                  <a:rPr lang="el-GR" sz="2000" baseline="30000" dirty="0"/>
                  <a:t> </a:t>
                </a:r>
                <a:r>
                  <a:rPr lang="en-US" sz="2000" dirty="0"/>
                  <a:t>(</a:t>
                </a:r>
                <a:r>
                  <a:rPr lang="el-GR" sz="2000" dirty="0"/>
                  <a:t>ω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          </a:t>
                </a:r>
              </a:p>
              <a:p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5" y="1345343"/>
                <a:ext cx="4893071" cy="3447098"/>
              </a:xfrm>
              <a:prstGeom prst="rect">
                <a:avLst/>
              </a:prstGeom>
              <a:blipFill>
                <a:blip r:embed="rId4"/>
                <a:stretch>
                  <a:fillRect l="-3242" t="-2301" r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4" y="3803436"/>
            <a:ext cx="4944486" cy="25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2403" y="79625"/>
            <a:ext cx="6737650" cy="744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 Mission </a:t>
            </a:r>
            <a:r>
              <a:rPr lang="en-US" dirty="0"/>
              <a:t>18-m </a:t>
            </a:r>
            <a:r>
              <a:rPr lang="en-US" dirty="0" err="1"/>
              <a:t>Ka</a:t>
            </a:r>
            <a:r>
              <a:rPr lang="en-US" dirty="0"/>
              <a:t>-band Downlink Margin Summary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82399"/>
              </p:ext>
            </p:extLst>
          </p:nvPr>
        </p:nvGraphicFramePr>
        <p:xfrm>
          <a:off x="853167" y="947534"/>
          <a:ext cx="7218128" cy="5327245"/>
        </p:xfrm>
        <a:graphic>
          <a:graphicData uri="http://schemas.openxmlformats.org/drawingml/2006/table">
            <a:tbl>
              <a:tblPr/>
              <a:tblGrid>
                <a:gridCol w="668674">
                  <a:extLst>
                    <a:ext uri="{9D8B030D-6E8A-4147-A177-3AD203B41FA5}">
                      <a16:colId xmlns:a16="http://schemas.microsoft.com/office/drawing/2014/main" val="2822510063"/>
                    </a:ext>
                  </a:extLst>
                </a:gridCol>
                <a:gridCol w="4377998">
                  <a:extLst>
                    <a:ext uri="{9D8B030D-6E8A-4147-A177-3AD203B41FA5}">
                      <a16:colId xmlns:a16="http://schemas.microsoft.com/office/drawing/2014/main" val="3126524683"/>
                    </a:ext>
                  </a:extLst>
                </a:gridCol>
                <a:gridCol w="1296812">
                  <a:extLst>
                    <a:ext uri="{9D8B030D-6E8A-4147-A177-3AD203B41FA5}">
                      <a16:colId xmlns:a16="http://schemas.microsoft.com/office/drawing/2014/main" val="2432810499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143911202"/>
                    </a:ext>
                  </a:extLst>
                </a:gridCol>
              </a:tblGrid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Link ID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3120" algn="l"/>
                        </a:tabLs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Description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Information Rate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Margin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(Notes 1 &amp; 2)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364894"/>
                  </a:ext>
                </a:extLst>
              </a:tr>
              <a:tr h="42161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18-m WS1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10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Elevation Angle and 95% Rain 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293.1 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560302"/>
                  </a:ext>
                </a:extLst>
              </a:tr>
              <a:tr h="403655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18-m WS1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20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Elevation Angle and 95% Rain 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451.9 Mbps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60909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2A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Upgraded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18-m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Antennas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White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Sands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(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with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 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New 50° K LNA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10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Elevation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Angle and 95% Rain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422.7 Mbps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0418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2B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Upgraded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18-m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Antennas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White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Sands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(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with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 New 50° K LNA)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20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Elevation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Angle and 95% Rain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801.7 Mbps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615852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3A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Arraying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Two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18-m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Antennas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White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Sands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10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Elevation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Angle and 95% Rain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584.8 Mbps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29391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3B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Arraying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Two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18-m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Antennas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White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Sands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20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Elevation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Angle and 95% Rain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801.6 Mbps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185826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4A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Arraying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Two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Upgraded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18-m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Antennas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White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Sands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(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with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 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New 50° K LNA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10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Elevation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Angle and 95% Rain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751.6 Mbps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96155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4B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Ka-band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Downlink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via 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NSN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Arraying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Two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Upgraded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18-m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Antennas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White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Sands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(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with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 New 50° K LNA)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At 20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Elevation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Angle and 95% Rain </a:t>
                      </a:r>
                      <a:r>
                        <a:rPr lang="fr-FR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Availability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MingLiU"/>
                        </a:rPr>
                        <a:t>1.41 Gbps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1.0 dB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120632"/>
                  </a:ext>
                </a:extLst>
              </a:tr>
              <a:tr h="981540">
                <a:tc gridSpan="4">
                  <a:txBody>
                    <a:bodyPr/>
                    <a:lstStyle/>
                    <a:p>
                      <a:pPr marL="0" marR="0" indent="1803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Notes: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Modulation = OQPSK,   Coding = Rate 7/8 LDPC, 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Roman Mission 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EIRP = 66.4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dBW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The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Ka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-band downlink margin was calculated at BER of 10</a:t>
                      </a:r>
                      <a:r>
                        <a:rPr lang="en-GB" sz="1100" baseline="300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-8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 at the output of the rate 7/8 LDPC decoder.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PMingLiU"/>
                          <a:cs typeface="PMingLiU"/>
                        </a:rPr>
                        <a:t>Margin is relative to required BER for each scenario and does NOT include any required performance margin.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5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3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Roman Mission </a:t>
            </a:r>
            <a:r>
              <a:rPr lang="en-US" sz="2400" dirty="0"/>
              <a:t>Link Calculation with Arraying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81831"/>
              </p:ext>
            </p:extLst>
          </p:nvPr>
        </p:nvGraphicFramePr>
        <p:xfrm>
          <a:off x="1398494" y="824447"/>
          <a:ext cx="5780088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Bitmap Image" r:id="rId3" imgW="4343514" imgH="4104022" progId="Paint.Picture">
                  <p:embed/>
                </p:oleObj>
              </mc:Choice>
              <mc:Fallback>
                <p:oleObj name="Bitmap Image" r:id="rId3" imgW="4343514" imgH="410402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494" y="824447"/>
                        <a:ext cx="5780088" cy="54546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2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Mid-latitude/HEO </a:t>
            </a:r>
            <a:r>
              <a:rPr lang="en-US" dirty="0" smtClean="0"/>
              <a:t>Support Including Roman Mission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D8DC9C-04E5-4236-BF49-F93D848482E7}"/>
              </a:ext>
            </a:extLst>
          </p:cNvPr>
          <p:cNvGrpSpPr/>
          <p:nvPr/>
        </p:nvGrpSpPr>
        <p:grpSpPr>
          <a:xfrm>
            <a:off x="202910" y="1086122"/>
            <a:ext cx="8737035" cy="4991947"/>
            <a:chOff x="9484230" y="1178720"/>
            <a:chExt cx="9144000" cy="50996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4D7BAA-8B3F-4C6A-9EEC-73B680226953}"/>
                </a:ext>
              </a:extLst>
            </p:cNvPr>
            <p:cNvSpPr/>
            <p:nvPr/>
          </p:nvSpPr>
          <p:spPr>
            <a:xfrm>
              <a:off x="9484230" y="1697258"/>
              <a:ext cx="9144000" cy="458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A1CDAB-11C1-4F91-9545-C41CFEDD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230" y="1697258"/>
              <a:ext cx="9144000" cy="457741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A86327-577A-4D61-8FEE-91A64322B44D}"/>
                </a:ext>
              </a:extLst>
            </p:cNvPr>
            <p:cNvGrpSpPr/>
            <p:nvPr/>
          </p:nvGrpSpPr>
          <p:grpSpPr>
            <a:xfrm>
              <a:off x="9793073" y="2836934"/>
              <a:ext cx="1961324" cy="390598"/>
              <a:chOff x="3819202" y="4616409"/>
              <a:chExt cx="1961324" cy="39059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2C3A8D-BAD3-45C7-8480-D0B0320B0C0F}"/>
                  </a:ext>
                </a:extLst>
              </p:cNvPr>
              <p:cNvSpPr/>
              <p:nvPr/>
            </p:nvSpPr>
            <p:spPr>
              <a:xfrm>
                <a:off x="5308990" y="4869847"/>
                <a:ext cx="137160" cy="137160"/>
              </a:xfrm>
              <a:prstGeom prst="ellipse">
                <a:avLst/>
              </a:prstGeom>
              <a:solidFill>
                <a:srgbClr val="76A675">
                  <a:alpha val="54000"/>
                </a:srgbClr>
              </a:solidFill>
              <a:ln w="28575" cmpd="thickThin">
                <a:solidFill>
                  <a:srgbClr val="4E77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>
                      <a:lumMod val="85000"/>
                    </a:prst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5DEE7B-2D7A-4DE4-8A4C-5FB94213DD28}"/>
                  </a:ext>
                </a:extLst>
              </p:cNvPr>
              <p:cNvSpPr txBox="1"/>
              <p:nvPr/>
            </p:nvSpPr>
            <p:spPr>
              <a:xfrm>
                <a:off x="3819202" y="4616409"/>
                <a:ext cx="196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b="1" dirty="0">
                    <a:solidFill>
                      <a:srgbClr val="4E774D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White Sands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1FEBFB-A8C8-4162-A2AC-BD267EC898E6}"/>
                </a:ext>
              </a:extLst>
            </p:cNvPr>
            <p:cNvGrpSpPr/>
            <p:nvPr/>
          </p:nvGrpSpPr>
          <p:grpSpPr>
            <a:xfrm>
              <a:off x="12945814" y="3582421"/>
              <a:ext cx="1306984" cy="598811"/>
              <a:chOff x="3461584" y="3582421"/>
              <a:chExt cx="1306984" cy="59881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4B7AF9E-70FA-4AE5-9750-E301ACD21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1365144">
                <a:off x="3461584" y="3842904"/>
                <a:ext cx="754102" cy="33832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586FA8-FFF1-4831-AF43-48A35A9E9C1B}"/>
                  </a:ext>
                </a:extLst>
              </p:cNvPr>
              <p:cNvSpPr txBox="1"/>
              <p:nvPr/>
            </p:nvSpPr>
            <p:spPr>
              <a:xfrm>
                <a:off x="3856337" y="3582421"/>
                <a:ext cx="912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Roman Mission</a:t>
                </a:r>
                <a:endPara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7ABC70-B7EE-465B-9E8C-F48ACF6311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5403" y="4037807"/>
              <a:ext cx="3431291" cy="25038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7350C7-9668-4880-9408-17595D6074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6116" y="4094018"/>
              <a:ext cx="4942114" cy="1750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91B187-379F-438B-8DC7-F6CF76EAA3D7}"/>
                </a:ext>
              </a:extLst>
            </p:cNvPr>
            <p:cNvSpPr txBox="1"/>
            <p:nvPr/>
          </p:nvSpPr>
          <p:spPr>
            <a:xfrm>
              <a:off x="11790335" y="3778691"/>
              <a:ext cx="1459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Orbit Direction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73851D-0A88-4D38-BA0C-1442AF23767B}"/>
                </a:ext>
              </a:extLst>
            </p:cNvPr>
            <p:cNvGrpSpPr/>
            <p:nvPr/>
          </p:nvGrpSpPr>
          <p:grpSpPr>
            <a:xfrm>
              <a:off x="14887201" y="1178720"/>
              <a:ext cx="3688397" cy="1091110"/>
              <a:chOff x="5555372" y="1940711"/>
              <a:chExt cx="3688397" cy="109111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0020B52-698C-404E-BF41-60721A032971}"/>
                  </a:ext>
                </a:extLst>
              </p:cNvPr>
              <p:cNvGrpSpPr/>
              <p:nvPr/>
            </p:nvGrpSpPr>
            <p:grpSpPr>
              <a:xfrm>
                <a:off x="5555372" y="1940711"/>
                <a:ext cx="3688397" cy="1077853"/>
                <a:chOff x="5584266" y="1351204"/>
                <a:chExt cx="3444231" cy="999316"/>
              </a:xfrm>
            </p:grpSpPr>
            <p:sp>
              <p:nvSpPr>
                <p:cNvPr id="15" name="Rectangle: Rounded Corners 32">
                  <a:extLst>
                    <a:ext uri="{FF2B5EF4-FFF2-40B4-BE49-F238E27FC236}">
                      <a16:creationId xmlns:a16="http://schemas.microsoft.com/office/drawing/2014/main" id="{E8D2B556-62A2-491A-89ED-22E862364DF5}"/>
                    </a:ext>
                  </a:extLst>
                </p:cNvPr>
                <p:cNvSpPr/>
                <p:nvPr/>
              </p:nvSpPr>
              <p:spPr>
                <a:xfrm>
                  <a:off x="5584266" y="1360751"/>
                  <a:ext cx="3444231" cy="98976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alpha val="55000"/>
                  </a:schemeClr>
                </a:solidFill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FDFE16-CAC2-4356-A5BA-C8BBF9319C59}"/>
                    </a:ext>
                  </a:extLst>
                </p:cNvPr>
                <p:cNvSpPr txBox="1"/>
                <p:nvPr/>
              </p:nvSpPr>
              <p:spPr>
                <a:xfrm>
                  <a:off x="5776735" y="1351204"/>
                  <a:ext cx="3129165" cy="291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400" b="1" u="sng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NSN </a:t>
                  </a:r>
                  <a:r>
                    <a:rPr lang="en-US" sz="1400" b="1" u="sng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WS1 Coverage Summary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4CB211-DAE6-4416-A10A-AFA6725F89B2}"/>
                  </a:ext>
                </a:extLst>
              </p:cNvPr>
              <p:cNvSpPr txBox="1"/>
              <p:nvPr/>
            </p:nvSpPr>
            <p:spPr>
              <a:xfrm>
                <a:off x="5580664" y="2182890"/>
                <a:ext cx="3663105" cy="84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457200">
                  <a:buFont typeface="Wingdings" panose="05000000000000000000" pitchFamily="2" charset="2"/>
                  <a:buChar char="v"/>
                </a:pPr>
                <a:r>
                  <a:rPr 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WS1 will have daily coverage of </a:t>
                </a:r>
                <a:r>
                  <a:rPr lang="en-US" sz="12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Roman Mission </a:t>
                </a:r>
                <a:r>
                  <a:rPr 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throughout the year ranging from ~8 to ~16 hours per day based on time of the year</a:t>
                </a:r>
              </a:p>
            </p:txBody>
          </p:sp>
        </p:grpSp>
      </p:grp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8630BE87-4CAB-4F04-BE56-81EC62BE5F37}"/>
              </a:ext>
            </a:extLst>
          </p:cNvPr>
          <p:cNvSpPr/>
          <p:nvPr/>
        </p:nvSpPr>
        <p:spPr>
          <a:xfrm>
            <a:off x="1782964" y="1719712"/>
            <a:ext cx="3101008" cy="562141"/>
          </a:xfrm>
          <a:prstGeom prst="roundRect">
            <a:avLst>
              <a:gd name="adj" fmla="val 1764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Coverage will be ~16 hour per day when </a:t>
            </a:r>
            <a:r>
              <a:rPr 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Roman Mission 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in the Northern part of its Orbit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8FEF7-CE33-402B-8170-7138A29DCF59}"/>
              </a:ext>
            </a:extLst>
          </p:cNvPr>
          <p:cNvCxnSpPr>
            <a:cxnSpLocks/>
          </p:cNvCxnSpPr>
          <p:nvPr/>
        </p:nvCxnSpPr>
        <p:spPr>
          <a:xfrm flipH="1">
            <a:off x="2369174" y="2281853"/>
            <a:ext cx="899085" cy="1050981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2766E-0EE4-4431-B01F-1259EC175F94}"/>
              </a:ext>
            </a:extLst>
          </p:cNvPr>
          <p:cNvGrpSpPr/>
          <p:nvPr/>
        </p:nvGrpSpPr>
        <p:grpSpPr>
          <a:xfrm>
            <a:off x="171016" y="3265703"/>
            <a:ext cx="4048294" cy="134262"/>
            <a:chOff x="846715" y="3364564"/>
            <a:chExt cx="2285343" cy="13716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477377D-D329-401F-8673-D6CC355793DA}"/>
                </a:ext>
              </a:extLst>
            </p:cNvPr>
            <p:cNvCxnSpPr/>
            <p:nvPr/>
          </p:nvCxnSpPr>
          <p:spPr>
            <a:xfrm>
              <a:off x="846715" y="3433144"/>
              <a:ext cx="2285343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A5D8FC-ABB9-4142-8A26-079BDC424B79}"/>
                </a:ext>
              </a:extLst>
            </p:cNvPr>
            <p:cNvCxnSpPr/>
            <p:nvPr/>
          </p:nvCxnSpPr>
          <p:spPr>
            <a:xfrm>
              <a:off x="3132058" y="3364564"/>
              <a:ext cx="0" cy="13716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56F1F-5DC3-48A3-8EEA-4D29EA81426F}"/>
              </a:ext>
            </a:extLst>
          </p:cNvPr>
          <p:cNvGrpSpPr/>
          <p:nvPr/>
        </p:nvGrpSpPr>
        <p:grpSpPr>
          <a:xfrm>
            <a:off x="8545785" y="3265703"/>
            <a:ext cx="436851" cy="134262"/>
            <a:chOff x="846715" y="3364564"/>
            <a:chExt cx="251911" cy="1371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915821-B6C6-4BFC-B048-AB551B8FA80B}"/>
                </a:ext>
              </a:extLst>
            </p:cNvPr>
            <p:cNvCxnSpPr/>
            <p:nvPr/>
          </p:nvCxnSpPr>
          <p:spPr>
            <a:xfrm>
              <a:off x="846715" y="3433144"/>
              <a:ext cx="251911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8F6BB0-5FC0-468D-A304-4B72F23EFC2D}"/>
                </a:ext>
              </a:extLst>
            </p:cNvPr>
            <p:cNvCxnSpPr/>
            <p:nvPr/>
          </p:nvCxnSpPr>
          <p:spPr>
            <a:xfrm>
              <a:off x="846715" y="3364564"/>
              <a:ext cx="0" cy="13716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2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7887" y="79625"/>
            <a:ext cx="6952530" cy="744822"/>
          </a:xfrm>
        </p:spPr>
        <p:txBody>
          <a:bodyPr/>
          <a:lstStyle/>
          <a:p>
            <a:r>
              <a:rPr lang="en-US" dirty="0"/>
              <a:t>HDRSC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76" y="3113876"/>
            <a:ext cx="188369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ADC</a:t>
            </a:r>
          </a:p>
          <a:p>
            <a:pPr lvl="0">
              <a:defRPr/>
            </a:pPr>
            <a:r>
              <a:rPr lang="en-US" sz="1000" dirty="0">
                <a:solidFill>
                  <a:srgbClr val="FF0000"/>
                </a:solidFill>
                <a:latin typeface="Calibri" panose="020F0502020204030204"/>
              </a:rPr>
              <a:t>14-bit ADC (3  GSPS)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79" y="1003945"/>
            <a:ext cx="15981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RF Input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794" y="3809917"/>
            <a:ext cx="159909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RF Input 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95" y="4008037"/>
            <a:ext cx="421152" cy="312999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312" y="1545546"/>
            <a:ext cx="421152" cy="312999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785005" y="3635833"/>
            <a:ext cx="270533" cy="312999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8856" y="837631"/>
            <a:ext cx="1096860" cy="743907"/>
          </a:xfrm>
          <a:prstGeom prst="rect">
            <a:avLst/>
          </a:prstGeom>
          <a:solidFill>
            <a:srgbClr val="ED7D31">
              <a:lumMod val="75000"/>
            </a:srgbClr>
          </a:solidFill>
          <a:ln w="28575" cap="flat" cmpd="dbl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prstClr val="white"/>
                </a:solidFill>
                <a:latin typeface="Calibri" panose="020F0502020204030204"/>
              </a:rPr>
              <a:t>High Data Rate Signal Combiner (HDRSC) 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423" y="5802798"/>
            <a:ext cx="188369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ADC</a:t>
            </a:r>
          </a:p>
          <a:p>
            <a:pPr lvl="0">
              <a:defRPr/>
            </a:pPr>
            <a:r>
              <a:rPr lang="en-US" sz="1000" dirty="0">
                <a:solidFill>
                  <a:srgbClr val="FF0000"/>
                </a:solidFill>
                <a:latin typeface="Calibri" panose="020F0502020204030204"/>
              </a:rPr>
              <a:t>14-bit ADC (3 GSPS)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5259" y="4356502"/>
            <a:ext cx="155041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DAC</a:t>
            </a:r>
          </a:p>
          <a:p>
            <a:pPr lvl="0">
              <a:defRPr/>
            </a:pPr>
            <a:r>
              <a:rPr lang="en-US" sz="1000" dirty="0">
                <a:solidFill>
                  <a:srgbClr val="FF0000"/>
                </a:solidFill>
                <a:latin typeface="Calibri" panose="020F0502020204030204"/>
              </a:rPr>
              <a:t>16-bit DAC (12.6 GSPS)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8220" r="36353"/>
          <a:stretch/>
        </p:blipFill>
        <p:spPr>
          <a:xfrm>
            <a:off x="520764" y="4129144"/>
            <a:ext cx="1476922" cy="17457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56364" y="4434593"/>
            <a:ext cx="246221" cy="1226533"/>
            <a:chOff x="7722785" y="5281339"/>
            <a:chExt cx="246221" cy="1226533"/>
          </a:xfrm>
        </p:grpSpPr>
        <p:sp>
          <p:nvSpPr>
            <p:cNvPr id="16" name="Rectangle 15"/>
            <p:cNvSpPr/>
            <p:nvPr/>
          </p:nvSpPr>
          <p:spPr>
            <a:xfrm>
              <a:off x="7753138" y="5281339"/>
              <a:ext cx="185517" cy="12265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417609" y="5709754"/>
              <a:ext cx="856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JESD204B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4171" y="1835401"/>
            <a:ext cx="246221" cy="1226533"/>
            <a:chOff x="7722785" y="5281339"/>
            <a:chExt cx="246221" cy="1226533"/>
          </a:xfrm>
        </p:grpSpPr>
        <p:sp>
          <p:nvSpPr>
            <p:cNvPr id="19" name="Rectangle 18"/>
            <p:cNvSpPr/>
            <p:nvPr/>
          </p:nvSpPr>
          <p:spPr>
            <a:xfrm>
              <a:off x="7753138" y="5281339"/>
              <a:ext cx="185517" cy="12265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417609" y="5709754"/>
              <a:ext cx="856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JESD204B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8220" r="36353"/>
          <a:stretch/>
        </p:blipFill>
        <p:spPr>
          <a:xfrm>
            <a:off x="522193" y="1448969"/>
            <a:ext cx="1476922" cy="17457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8220" r="36353"/>
          <a:stretch/>
        </p:blipFill>
        <p:spPr>
          <a:xfrm>
            <a:off x="7354779" y="2688888"/>
            <a:ext cx="1476922" cy="174570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200377" y="3051475"/>
            <a:ext cx="246221" cy="1226533"/>
            <a:chOff x="7722785" y="5281339"/>
            <a:chExt cx="246221" cy="1226533"/>
          </a:xfrm>
        </p:grpSpPr>
        <p:sp>
          <p:nvSpPr>
            <p:cNvPr id="24" name="Rectangle 23"/>
            <p:cNvSpPr/>
            <p:nvPr/>
          </p:nvSpPr>
          <p:spPr>
            <a:xfrm>
              <a:off x="7753138" y="5281339"/>
              <a:ext cx="185517" cy="12265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417609" y="5709754"/>
              <a:ext cx="856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JESD204B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565AE70-49F9-4171-B20F-DCB2E73D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743889" y="4747442"/>
            <a:ext cx="1178919" cy="10771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562562-8049-4F1E-B3EC-726D483C1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061" y="807956"/>
            <a:ext cx="1426472" cy="1447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88F30A-561E-408C-8EBD-2B886679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3" y="1017496"/>
            <a:ext cx="1316688" cy="93038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D11BD5-500C-4A60-AE16-99D50C472ECB}"/>
              </a:ext>
            </a:extLst>
          </p:cNvPr>
          <p:cNvSpPr txBox="1"/>
          <p:nvPr/>
        </p:nvSpPr>
        <p:spPr>
          <a:xfrm>
            <a:off x="2789045" y="1764086"/>
            <a:ext cx="69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Sequence</a:t>
            </a:r>
          </a:p>
          <a:p>
            <a:r>
              <a:rPr lang="en-US" sz="1400" b="1" dirty="0"/>
              <a:t>f(n)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9324F3-66CA-4FCD-B79C-C5C18519E6B7}"/>
              </a:ext>
            </a:extLst>
          </p:cNvPr>
          <p:cNvSpPr txBox="1"/>
          <p:nvPr/>
        </p:nvSpPr>
        <p:spPr>
          <a:xfrm>
            <a:off x="2872660" y="452714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Sequence</a:t>
            </a:r>
          </a:p>
          <a:p>
            <a:r>
              <a:rPr lang="en-US" sz="1400" b="1" dirty="0"/>
              <a:t>g (n)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D4866C-58CF-4305-A80D-71A296DE0F82}"/>
              </a:ext>
            </a:extLst>
          </p:cNvPr>
          <p:cNvSpPr txBox="1"/>
          <p:nvPr/>
        </p:nvSpPr>
        <p:spPr>
          <a:xfrm>
            <a:off x="2638127" y="2748124"/>
            <a:ext cx="2088310" cy="113877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Cross correlation:</a:t>
            </a:r>
            <a:endParaRPr lang="en-US" sz="1600" b="1" dirty="0"/>
          </a:p>
          <a:p>
            <a:r>
              <a:rPr lang="en-US" sz="1600" b="1" dirty="0"/>
              <a:t> (</a:t>
            </a:r>
            <a:r>
              <a:rPr lang="en-US" sz="1600" b="1" dirty="0" err="1"/>
              <a:t>f●g</a:t>
            </a:r>
            <a:r>
              <a:rPr lang="en-US" sz="1600" b="1" dirty="0"/>
              <a:t>)[</a:t>
            </a:r>
            <a:r>
              <a:rPr lang="el-GR" sz="1600" b="1" dirty="0"/>
              <a:t>τ</a:t>
            </a:r>
            <a:r>
              <a:rPr lang="en-US" sz="1600" b="1" dirty="0"/>
              <a:t>] ≈∑f*[n]g[n+</a:t>
            </a:r>
            <a:r>
              <a:rPr lang="el-GR" sz="1600" b="1" dirty="0"/>
              <a:t> τ</a:t>
            </a:r>
            <a:r>
              <a:rPr lang="en-US" sz="1600" b="1" dirty="0"/>
              <a:t>]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E35364-043B-40CF-AA54-796A53DF2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610" y="2890726"/>
            <a:ext cx="1127497" cy="9234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F73AA9-7183-4073-804B-C6844704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79226" y="1750165"/>
            <a:ext cx="1447798" cy="7857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169D1A-516B-482C-BC3C-13A036261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39" y="3801106"/>
            <a:ext cx="752475" cy="15733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DF4939-1CEB-4913-8A22-FFD496706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58964">
            <a:off x="3728782" y="1614543"/>
            <a:ext cx="349171" cy="952580"/>
          </a:xfrm>
          <a:prstGeom prst="rect">
            <a:avLst/>
          </a:prstGeom>
        </p:spPr>
      </p:pic>
      <p:sp>
        <p:nvSpPr>
          <p:cNvPr id="36" name="Right Arrow 67">
            <a:extLst>
              <a:ext uri="{FF2B5EF4-FFF2-40B4-BE49-F238E27FC236}">
                <a16:creationId xmlns:a16="http://schemas.microsoft.com/office/drawing/2014/main" id="{D72319C6-781E-4499-A676-FAFB3634943B}"/>
              </a:ext>
            </a:extLst>
          </p:cNvPr>
          <p:cNvSpPr/>
          <p:nvPr/>
        </p:nvSpPr>
        <p:spPr>
          <a:xfrm>
            <a:off x="6754863" y="3159797"/>
            <a:ext cx="294891" cy="318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633A2EC-A5DE-4874-B244-B35307BF28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40976">
            <a:off x="3825340" y="3986346"/>
            <a:ext cx="486946" cy="1080819"/>
          </a:xfrm>
          <a:prstGeom prst="rect">
            <a:avLst/>
          </a:prstGeom>
        </p:spPr>
      </p:pic>
      <p:sp>
        <p:nvSpPr>
          <p:cNvPr id="38" name="Arrow: Chevron 63">
            <a:extLst>
              <a:ext uri="{FF2B5EF4-FFF2-40B4-BE49-F238E27FC236}">
                <a16:creationId xmlns:a16="http://schemas.microsoft.com/office/drawing/2014/main" id="{50B4796D-5364-4C90-B5CA-5A9CFC746D4D}"/>
              </a:ext>
            </a:extLst>
          </p:cNvPr>
          <p:cNvSpPr/>
          <p:nvPr/>
        </p:nvSpPr>
        <p:spPr>
          <a:xfrm>
            <a:off x="5270593" y="3066353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3A82F5-C88A-4012-BB98-DF64EACA3500}"/>
              </a:ext>
            </a:extLst>
          </p:cNvPr>
          <p:cNvSpPr/>
          <p:nvPr/>
        </p:nvSpPr>
        <p:spPr>
          <a:xfrm>
            <a:off x="4163277" y="1994919"/>
            <a:ext cx="2054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Each circular buffer:</a:t>
            </a:r>
          </a:p>
          <a:p>
            <a:r>
              <a:rPr lang="en-US" dirty="0"/>
              <a:t>2x64kx16bits deep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B63E2D-16EA-43AC-A194-8A0BA9774E47}"/>
              </a:ext>
            </a:extLst>
          </p:cNvPr>
          <p:cNvSpPr/>
          <p:nvPr/>
        </p:nvSpPr>
        <p:spPr>
          <a:xfrm>
            <a:off x="5049476" y="2945105"/>
            <a:ext cx="365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/>
              <a:t>τ</a:t>
            </a:r>
            <a:endParaRPr lang="en-US" dirty="0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8E9ECB15-2CB3-4CA8-83C5-415873D23C8A}"/>
              </a:ext>
            </a:extLst>
          </p:cNvPr>
          <p:cNvSpPr/>
          <p:nvPr/>
        </p:nvSpPr>
        <p:spPr>
          <a:xfrm>
            <a:off x="4594853" y="2730848"/>
            <a:ext cx="407939" cy="11386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88D101B3-4AE3-4907-839F-03178E1EF775}"/>
              </a:ext>
            </a:extLst>
          </p:cNvPr>
          <p:cNvSpPr/>
          <p:nvPr/>
        </p:nvSpPr>
        <p:spPr>
          <a:xfrm>
            <a:off x="2175165" y="4721780"/>
            <a:ext cx="542151" cy="317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7CCFB05-E684-4302-A75E-35326B026151}"/>
              </a:ext>
            </a:extLst>
          </p:cNvPr>
          <p:cNvSpPr/>
          <p:nvPr/>
        </p:nvSpPr>
        <p:spPr>
          <a:xfrm>
            <a:off x="2197846" y="2004879"/>
            <a:ext cx="546043" cy="35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C81F6E2-FF00-4FB9-8073-51D7E94E8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06" y="4664351"/>
            <a:ext cx="1426472" cy="14478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364D01F-0831-42B5-AA1E-7F4D4EE0CE67}"/>
              </a:ext>
            </a:extLst>
          </p:cNvPr>
          <p:cNvSpPr/>
          <p:nvPr/>
        </p:nvSpPr>
        <p:spPr>
          <a:xfrm>
            <a:off x="2381268" y="855139"/>
            <a:ext cx="1196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FPGA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02C621-7D0E-46AE-81B5-BCCA02D511C8}"/>
              </a:ext>
            </a:extLst>
          </p:cNvPr>
          <p:cNvSpPr/>
          <p:nvPr/>
        </p:nvSpPr>
        <p:spPr>
          <a:xfrm>
            <a:off x="2197846" y="844935"/>
            <a:ext cx="5006311" cy="5450862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157176" y="1830342"/>
            <a:ext cx="246221" cy="1226533"/>
            <a:chOff x="7722785" y="5281339"/>
            <a:chExt cx="246221" cy="1226533"/>
          </a:xfrm>
        </p:grpSpPr>
        <p:sp>
          <p:nvSpPr>
            <p:cNvPr id="48" name="Rectangle 47"/>
            <p:cNvSpPr/>
            <p:nvPr/>
          </p:nvSpPr>
          <p:spPr>
            <a:xfrm>
              <a:off x="7753138" y="5281339"/>
              <a:ext cx="185517" cy="12265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7417609" y="5709754"/>
              <a:ext cx="856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JESD204B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61120" y="4429975"/>
            <a:ext cx="246221" cy="1226533"/>
            <a:chOff x="7722785" y="5281339"/>
            <a:chExt cx="246221" cy="1226533"/>
          </a:xfrm>
        </p:grpSpPr>
        <p:sp>
          <p:nvSpPr>
            <p:cNvPr id="51" name="Rectangle 50"/>
            <p:cNvSpPr/>
            <p:nvPr/>
          </p:nvSpPr>
          <p:spPr>
            <a:xfrm>
              <a:off x="7753138" y="5281339"/>
              <a:ext cx="185517" cy="12265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7417609" y="5709754"/>
              <a:ext cx="856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JESD204B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01738" y="3051474"/>
            <a:ext cx="246221" cy="1226533"/>
            <a:chOff x="7722785" y="5281339"/>
            <a:chExt cx="246221" cy="1226533"/>
          </a:xfrm>
        </p:grpSpPr>
        <p:sp>
          <p:nvSpPr>
            <p:cNvPr id="54" name="Rectangle 53"/>
            <p:cNvSpPr/>
            <p:nvPr/>
          </p:nvSpPr>
          <p:spPr>
            <a:xfrm>
              <a:off x="7753138" y="5281339"/>
              <a:ext cx="185517" cy="12265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7417609" y="5709754"/>
              <a:ext cx="856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JESD204B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1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0767" y="79625"/>
            <a:ext cx="6769650" cy="744822"/>
          </a:xfrm>
        </p:spPr>
        <p:txBody>
          <a:bodyPr>
            <a:normAutofit fontScale="90000"/>
          </a:bodyPr>
          <a:lstStyle/>
          <a:p>
            <a:r>
              <a:rPr lang="en-US" dirty="0"/>
              <a:t>HDRSC Ver. 3 Design</a:t>
            </a:r>
            <a:br>
              <a:rPr lang="en-US" dirty="0"/>
            </a:br>
            <a:r>
              <a:rPr lang="en-US" dirty="0"/>
              <a:t>(Stand-alone HDRSC)</a:t>
            </a:r>
          </a:p>
        </p:txBody>
      </p:sp>
      <p:pic>
        <p:nvPicPr>
          <p:cNvPr id="4" name="Picture 3" descr="A picture containing monitor, sitting, television, screen&#10;&#10;Description automatically generated">
            <a:extLst>
              <a:ext uri="{FF2B5EF4-FFF2-40B4-BE49-F238E27FC236}">
                <a16:creationId xmlns:a16="http://schemas.microsoft.com/office/drawing/2014/main" id="{CCD390F9-DB64-4FA9-AC7F-35B736EED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04" y="1131800"/>
            <a:ext cx="2745454" cy="2059091"/>
          </a:xfrm>
          <a:prstGeom prst="rect">
            <a:avLst/>
          </a:prstGeom>
        </p:spPr>
      </p:pic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B0DB05D9-8F34-4E3D-9FFD-1EFC90751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" y="1133402"/>
            <a:ext cx="5678346" cy="4643671"/>
          </a:xfrm>
          <a:prstGeom prst="rect">
            <a:avLst/>
          </a:prstGeom>
        </p:spPr>
      </p:pic>
      <p:pic>
        <p:nvPicPr>
          <p:cNvPr id="6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652990F4-AF52-4774-94B6-66E28E0D2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04" y="3717982"/>
            <a:ext cx="2745454" cy="20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 End Testing to Replicate In-situ  1/3</a:t>
            </a:r>
            <a:endParaRPr lang="en-US" dirty="0"/>
          </a:p>
        </p:txBody>
      </p:sp>
      <p:sp>
        <p:nvSpPr>
          <p:cNvPr id="4" name="Right Arrow 78">
            <a:extLst>
              <a:ext uri="{FF2B5EF4-FFF2-40B4-BE49-F238E27FC236}">
                <a16:creationId xmlns:a16="http://schemas.microsoft.com/office/drawing/2014/main" id="{8B3DDB69-2560-4296-8CC5-63122C89DA08}"/>
              </a:ext>
            </a:extLst>
          </p:cNvPr>
          <p:cNvSpPr/>
          <p:nvPr/>
        </p:nvSpPr>
        <p:spPr>
          <a:xfrm>
            <a:off x="2408565" y="2643551"/>
            <a:ext cx="216382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FD2D7-BA1F-4DBA-A4A5-6918C10D668C}"/>
              </a:ext>
            </a:extLst>
          </p:cNvPr>
          <p:cNvSpPr txBox="1"/>
          <p:nvPr/>
        </p:nvSpPr>
        <p:spPr>
          <a:xfrm>
            <a:off x="2323064" y="2727336"/>
            <a:ext cx="4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Ka-band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2E926-6B1F-432A-BD60-6DAD6BAD9B11}"/>
              </a:ext>
            </a:extLst>
          </p:cNvPr>
          <p:cNvSpPr/>
          <p:nvPr/>
        </p:nvSpPr>
        <p:spPr>
          <a:xfrm>
            <a:off x="8353981" y="3148376"/>
            <a:ext cx="682629" cy="77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Zodiac </a:t>
            </a:r>
            <a:r>
              <a:rPr lang="en-US" sz="800" strike="sngStrike" dirty="0">
                <a:solidFill>
                  <a:srgbClr val="FF0000"/>
                </a:solidFill>
              </a:rPr>
              <a:t>Bolt+</a:t>
            </a:r>
          </a:p>
          <a:p>
            <a:pPr algn="ctr"/>
            <a:r>
              <a:rPr lang="en-US" sz="800" dirty="0">
                <a:solidFill>
                  <a:srgbClr val="FF0000"/>
                </a:solidFill>
              </a:rPr>
              <a:t>HDR-XXL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Receiver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DA794-626F-43AC-9A7F-7CD0E8FBB3C0}"/>
              </a:ext>
            </a:extLst>
          </p:cNvPr>
          <p:cNvSpPr txBox="1"/>
          <p:nvPr/>
        </p:nvSpPr>
        <p:spPr>
          <a:xfrm>
            <a:off x="7965777" y="3376906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2.4GHz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8" name="Right Arrow 78">
            <a:extLst>
              <a:ext uri="{FF2B5EF4-FFF2-40B4-BE49-F238E27FC236}">
                <a16:creationId xmlns:a16="http://schemas.microsoft.com/office/drawing/2014/main" id="{9747D454-9A30-4671-B13F-4A905CC5EDE7}"/>
              </a:ext>
            </a:extLst>
          </p:cNvPr>
          <p:cNvSpPr/>
          <p:nvPr/>
        </p:nvSpPr>
        <p:spPr>
          <a:xfrm>
            <a:off x="8028314" y="3480483"/>
            <a:ext cx="325667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233E4-066B-426B-9912-B422F3A2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05" y="2355133"/>
            <a:ext cx="2979806" cy="2005268"/>
          </a:xfrm>
          <a:prstGeom prst="rect">
            <a:avLst/>
          </a:prstGeom>
        </p:spPr>
      </p:pic>
      <p:sp>
        <p:nvSpPr>
          <p:cNvPr id="10" name="Right Arrow 78">
            <a:extLst>
              <a:ext uri="{FF2B5EF4-FFF2-40B4-BE49-F238E27FC236}">
                <a16:creationId xmlns:a16="http://schemas.microsoft.com/office/drawing/2014/main" id="{2334627F-87C1-49FB-9C7A-998B45FC5AAC}"/>
              </a:ext>
            </a:extLst>
          </p:cNvPr>
          <p:cNvSpPr/>
          <p:nvPr/>
        </p:nvSpPr>
        <p:spPr>
          <a:xfrm>
            <a:off x="3578319" y="2646440"/>
            <a:ext cx="207433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ight Arrow 78">
            <a:extLst>
              <a:ext uri="{FF2B5EF4-FFF2-40B4-BE49-F238E27FC236}">
                <a16:creationId xmlns:a16="http://schemas.microsoft.com/office/drawing/2014/main" id="{DE1F1A9D-E271-48A3-AD2C-6E9F6E4505CF}"/>
              </a:ext>
            </a:extLst>
          </p:cNvPr>
          <p:cNvSpPr/>
          <p:nvPr/>
        </p:nvSpPr>
        <p:spPr>
          <a:xfrm>
            <a:off x="3578318" y="4076228"/>
            <a:ext cx="207434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C1472-AA5E-42F6-AF65-CAD48A465768}"/>
              </a:ext>
            </a:extLst>
          </p:cNvPr>
          <p:cNvSpPr txBox="1"/>
          <p:nvPr/>
        </p:nvSpPr>
        <p:spPr>
          <a:xfrm>
            <a:off x="4833108" y="3967213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2.4GHz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7B5045F-3393-4BE2-9A95-2161631A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221" y="1722977"/>
            <a:ext cx="2677689" cy="491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58717" tIns="23804" rIns="58717" bIns="23804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Data Rate Signal Combiner (HDRSC)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2F500-EDAF-4AF0-B80C-3B12B03D824E}"/>
              </a:ext>
            </a:extLst>
          </p:cNvPr>
          <p:cNvSpPr txBox="1"/>
          <p:nvPr/>
        </p:nvSpPr>
        <p:spPr>
          <a:xfrm>
            <a:off x="5291388" y="4815318"/>
            <a:ext cx="213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Retuned to accommodate 2</a:t>
            </a:r>
            <a:r>
              <a:rPr lang="en-US" sz="1400" b="1" baseline="30000" dirty="0"/>
              <a:t>nd</a:t>
            </a:r>
            <a:r>
              <a:rPr lang="en-US" sz="1400" b="1" dirty="0"/>
              <a:t> Nyquist reverse image</a:t>
            </a:r>
          </a:p>
        </p:txBody>
      </p:sp>
      <p:sp>
        <p:nvSpPr>
          <p:cNvPr id="15" name="Right Arrow 78">
            <a:extLst>
              <a:ext uri="{FF2B5EF4-FFF2-40B4-BE49-F238E27FC236}">
                <a16:creationId xmlns:a16="http://schemas.microsoft.com/office/drawing/2014/main" id="{6D3C8ACB-1E4D-4AB8-89F1-12F605033DE9}"/>
              </a:ext>
            </a:extLst>
          </p:cNvPr>
          <p:cNvSpPr/>
          <p:nvPr/>
        </p:nvSpPr>
        <p:spPr>
          <a:xfrm>
            <a:off x="4912388" y="2646440"/>
            <a:ext cx="207433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ight Arrow 78">
            <a:extLst>
              <a:ext uri="{FF2B5EF4-FFF2-40B4-BE49-F238E27FC236}">
                <a16:creationId xmlns:a16="http://schemas.microsoft.com/office/drawing/2014/main" id="{F2ADFABA-0625-49C0-9E04-3DDCC367633C}"/>
              </a:ext>
            </a:extLst>
          </p:cNvPr>
          <p:cNvSpPr/>
          <p:nvPr/>
        </p:nvSpPr>
        <p:spPr>
          <a:xfrm>
            <a:off x="4912387" y="4076228"/>
            <a:ext cx="207434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4D0B8-693E-4A28-B371-EA40C2483786}"/>
              </a:ext>
            </a:extLst>
          </p:cNvPr>
          <p:cNvSpPr txBox="1"/>
          <p:nvPr/>
        </p:nvSpPr>
        <p:spPr>
          <a:xfrm>
            <a:off x="4833108" y="2530276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2.4GHz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E6F1D-A003-44E7-B96B-15DDC32845E1}"/>
              </a:ext>
            </a:extLst>
          </p:cNvPr>
          <p:cNvSpPr txBox="1"/>
          <p:nvPr/>
        </p:nvSpPr>
        <p:spPr>
          <a:xfrm>
            <a:off x="3498488" y="3967214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2.4GHz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D4EA9-6CEA-4501-93C0-50BAC2C10226}"/>
              </a:ext>
            </a:extLst>
          </p:cNvPr>
          <p:cNvSpPr txBox="1"/>
          <p:nvPr/>
        </p:nvSpPr>
        <p:spPr>
          <a:xfrm>
            <a:off x="3498488" y="2536645"/>
            <a:ext cx="40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2.4GHz</a:t>
            </a:r>
          </a:p>
          <a:p>
            <a:endParaRPr lang="en-US" sz="500" dirty="0"/>
          </a:p>
          <a:p>
            <a:r>
              <a:rPr lang="en-US" sz="500" dirty="0"/>
              <a:t>     IF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0B5182-C835-4B31-B544-B521FD028237}"/>
              </a:ext>
            </a:extLst>
          </p:cNvPr>
          <p:cNvSpPr txBox="1"/>
          <p:nvPr/>
        </p:nvSpPr>
        <p:spPr>
          <a:xfrm>
            <a:off x="3809090" y="2453330"/>
            <a:ext cx="322409" cy="477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/>
              <a:t>RFoF</a:t>
            </a:r>
            <a:endParaRPr lang="en-US" sz="500" dirty="0"/>
          </a:p>
          <a:p>
            <a:pPr algn="ctr"/>
            <a:r>
              <a:rPr lang="en-US" sz="500" dirty="0"/>
              <a:t>TX</a:t>
            </a:r>
          </a:p>
          <a:p>
            <a:pPr algn="ctr"/>
            <a:r>
              <a:rPr lang="en-US" sz="500" dirty="0"/>
              <a:t>w/</a:t>
            </a:r>
          </a:p>
          <a:p>
            <a:pPr algn="ctr"/>
            <a:r>
              <a:rPr lang="en-US" sz="500" dirty="0"/>
              <a:t>3GHz BW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B08F57-51DB-4030-BACF-391D6ABC6E4B}"/>
              </a:ext>
            </a:extLst>
          </p:cNvPr>
          <p:cNvSpPr txBox="1"/>
          <p:nvPr/>
        </p:nvSpPr>
        <p:spPr>
          <a:xfrm>
            <a:off x="4580296" y="3882671"/>
            <a:ext cx="322409" cy="477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/>
              <a:t>RFoF</a:t>
            </a:r>
            <a:endParaRPr lang="en-US" sz="500" dirty="0"/>
          </a:p>
          <a:p>
            <a:pPr algn="ctr"/>
            <a:r>
              <a:rPr lang="en-US" sz="500" dirty="0"/>
              <a:t>RX</a:t>
            </a:r>
          </a:p>
          <a:p>
            <a:pPr algn="ctr"/>
            <a:r>
              <a:rPr lang="en-US" sz="500" dirty="0"/>
              <a:t>w/</a:t>
            </a:r>
          </a:p>
          <a:p>
            <a:pPr algn="ctr"/>
            <a:r>
              <a:rPr lang="en-US" sz="500" dirty="0"/>
              <a:t>3GHz BW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4D024-5EDB-4F6B-A69E-F6D29FD690EC}"/>
              </a:ext>
            </a:extLst>
          </p:cNvPr>
          <p:cNvSpPr txBox="1"/>
          <p:nvPr/>
        </p:nvSpPr>
        <p:spPr>
          <a:xfrm>
            <a:off x="4580297" y="2453674"/>
            <a:ext cx="322409" cy="477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/>
              <a:t>RFoF</a:t>
            </a:r>
            <a:endParaRPr lang="en-US" sz="500" dirty="0"/>
          </a:p>
          <a:p>
            <a:pPr algn="ctr"/>
            <a:r>
              <a:rPr lang="en-US" sz="500" dirty="0"/>
              <a:t>RX</a:t>
            </a:r>
          </a:p>
          <a:p>
            <a:pPr algn="ctr"/>
            <a:r>
              <a:rPr lang="en-US" sz="500" dirty="0"/>
              <a:t>w/</a:t>
            </a:r>
          </a:p>
          <a:p>
            <a:pPr algn="ctr"/>
            <a:r>
              <a:rPr lang="en-US" sz="500" dirty="0"/>
              <a:t>3GHz BW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8F90F-7FFC-4973-9717-1DC662211E68}"/>
              </a:ext>
            </a:extLst>
          </p:cNvPr>
          <p:cNvSpPr txBox="1"/>
          <p:nvPr/>
        </p:nvSpPr>
        <p:spPr>
          <a:xfrm>
            <a:off x="3805941" y="3882671"/>
            <a:ext cx="322409" cy="477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/>
              <a:t>RFoF</a:t>
            </a:r>
            <a:endParaRPr lang="en-US" sz="500" dirty="0"/>
          </a:p>
          <a:p>
            <a:pPr algn="ctr"/>
            <a:r>
              <a:rPr lang="en-US" sz="500" dirty="0"/>
              <a:t>TX</a:t>
            </a:r>
          </a:p>
          <a:p>
            <a:pPr algn="ctr"/>
            <a:r>
              <a:rPr lang="en-US" sz="500" dirty="0"/>
              <a:t>w/</a:t>
            </a:r>
          </a:p>
          <a:p>
            <a:pPr algn="ctr"/>
            <a:r>
              <a:rPr lang="en-US" sz="500" dirty="0"/>
              <a:t>3GHz BW</a:t>
            </a:r>
          </a:p>
        </p:txBody>
      </p:sp>
      <p:sp>
        <p:nvSpPr>
          <p:cNvPr id="24" name="Arrow: Striped Right 34">
            <a:extLst>
              <a:ext uri="{FF2B5EF4-FFF2-40B4-BE49-F238E27FC236}">
                <a16:creationId xmlns:a16="http://schemas.microsoft.com/office/drawing/2014/main" id="{2F9C8DE5-8B65-4EDE-8D36-15124D8DAAF6}"/>
              </a:ext>
            </a:extLst>
          </p:cNvPr>
          <p:cNvSpPr/>
          <p:nvPr/>
        </p:nvSpPr>
        <p:spPr>
          <a:xfrm>
            <a:off x="4144217" y="2453307"/>
            <a:ext cx="422017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Striped Right 35">
            <a:extLst>
              <a:ext uri="{FF2B5EF4-FFF2-40B4-BE49-F238E27FC236}">
                <a16:creationId xmlns:a16="http://schemas.microsoft.com/office/drawing/2014/main" id="{0AE5A132-1900-4331-80F7-A28C36E6576C}"/>
              </a:ext>
            </a:extLst>
          </p:cNvPr>
          <p:cNvSpPr/>
          <p:nvPr/>
        </p:nvSpPr>
        <p:spPr>
          <a:xfrm>
            <a:off x="4143383" y="3892027"/>
            <a:ext cx="422017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A8B810-C99E-48C9-9E80-1560DBDBA835}"/>
              </a:ext>
            </a:extLst>
          </p:cNvPr>
          <p:cNvSpPr txBox="1"/>
          <p:nvPr/>
        </p:nvSpPr>
        <p:spPr>
          <a:xfrm>
            <a:off x="4099513" y="4376660"/>
            <a:ext cx="58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1km OTDR launch cable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B2A30C-0901-4D86-B396-59C2026E12B7}"/>
              </a:ext>
            </a:extLst>
          </p:cNvPr>
          <p:cNvSpPr txBox="1"/>
          <p:nvPr/>
        </p:nvSpPr>
        <p:spPr>
          <a:xfrm>
            <a:off x="4099513" y="2964449"/>
            <a:ext cx="58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1km OTDR launch cable</a:t>
            </a:r>
          </a:p>
        </p:txBody>
      </p:sp>
      <p:sp>
        <p:nvSpPr>
          <p:cNvPr id="28" name="Lightning Bolt 27">
            <a:extLst>
              <a:ext uri="{FF2B5EF4-FFF2-40B4-BE49-F238E27FC236}">
                <a16:creationId xmlns:a16="http://schemas.microsoft.com/office/drawing/2014/main" id="{1B0F5E05-B848-4CF5-B4A5-8755EA79FDDF}"/>
              </a:ext>
            </a:extLst>
          </p:cNvPr>
          <p:cNvSpPr/>
          <p:nvPr/>
        </p:nvSpPr>
        <p:spPr>
          <a:xfrm>
            <a:off x="4272934" y="2634708"/>
            <a:ext cx="118677" cy="121830"/>
          </a:xfrm>
          <a:prstGeom prst="lightningBol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F2398B42-D8CC-4CB5-A3DC-722737C63AEC}"/>
              </a:ext>
            </a:extLst>
          </p:cNvPr>
          <p:cNvSpPr/>
          <p:nvPr/>
        </p:nvSpPr>
        <p:spPr>
          <a:xfrm>
            <a:off x="4277985" y="4067100"/>
            <a:ext cx="118677" cy="121830"/>
          </a:xfrm>
          <a:prstGeom prst="lightningBol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A02EFD-E795-42AC-ADF3-7B4BA4D2F716}"/>
              </a:ext>
            </a:extLst>
          </p:cNvPr>
          <p:cNvSpPr txBox="1"/>
          <p:nvPr/>
        </p:nvSpPr>
        <p:spPr>
          <a:xfrm>
            <a:off x="1600132" y="2453921"/>
            <a:ext cx="791546" cy="4308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Upconvert</a:t>
            </a:r>
          </a:p>
          <a:p>
            <a:r>
              <a:rPr lang="en-US" sz="1050" dirty="0"/>
              <a:t>to Ka-band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FE770C-B73F-4496-8F0A-9F3A289703CA}"/>
              </a:ext>
            </a:extLst>
          </p:cNvPr>
          <p:cNvSpPr txBox="1"/>
          <p:nvPr/>
        </p:nvSpPr>
        <p:spPr>
          <a:xfrm>
            <a:off x="2641834" y="2403317"/>
            <a:ext cx="933986" cy="5770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Downconvert</a:t>
            </a:r>
            <a:endParaRPr lang="en-US" sz="1050" dirty="0"/>
          </a:p>
          <a:p>
            <a:r>
              <a:rPr lang="en-US" sz="1050" dirty="0"/>
              <a:t>from Ka-band</a:t>
            </a:r>
          </a:p>
          <a:p>
            <a:r>
              <a:rPr lang="en-US" sz="1050" dirty="0"/>
              <a:t>To 2.4GHz IF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7569B6-E0A6-4FF9-8D78-55F381F0493D}"/>
              </a:ext>
            </a:extLst>
          </p:cNvPr>
          <p:cNvSpPr txBox="1"/>
          <p:nvPr/>
        </p:nvSpPr>
        <p:spPr>
          <a:xfrm>
            <a:off x="2641834" y="3835074"/>
            <a:ext cx="933986" cy="5770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Downconvert</a:t>
            </a:r>
            <a:endParaRPr lang="en-US" sz="1050" dirty="0"/>
          </a:p>
          <a:p>
            <a:r>
              <a:rPr lang="en-US" sz="1050" dirty="0"/>
              <a:t>from Ka-band</a:t>
            </a:r>
          </a:p>
          <a:p>
            <a:r>
              <a:rPr lang="en-US" sz="1050" dirty="0"/>
              <a:t>To 2.4GHz IF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C04A4-AE63-45FE-AE24-EDD778FF9980}"/>
              </a:ext>
            </a:extLst>
          </p:cNvPr>
          <p:cNvSpPr txBox="1"/>
          <p:nvPr/>
        </p:nvSpPr>
        <p:spPr>
          <a:xfrm>
            <a:off x="4813684" y="3149236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90B920-485A-49A0-A89B-E8643D41E877}"/>
              </a:ext>
            </a:extLst>
          </p:cNvPr>
          <p:cNvSpPr txBox="1"/>
          <p:nvPr/>
        </p:nvSpPr>
        <p:spPr>
          <a:xfrm>
            <a:off x="1614641" y="3902893"/>
            <a:ext cx="791546" cy="4308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Upconvert</a:t>
            </a:r>
          </a:p>
          <a:p>
            <a:r>
              <a:rPr lang="en-US" sz="1050" dirty="0"/>
              <a:t>to Ka-band</a:t>
            </a:r>
          </a:p>
        </p:txBody>
      </p:sp>
      <p:sp>
        <p:nvSpPr>
          <p:cNvPr id="35" name="Right Arrow 78">
            <a:extLst>
              <a:ext uri="{FF2B5EF4-FFF2-40B4-BE49-F238E27FC236}">
                <a16:creationId xmlns:a16="http://schemas.microsoft.com/office/drawing/2014/main" id="{1F331DE8-37B9-4546-8A1F-55CDDCB23CE4}"/>
              </a:ext>
            </a:extLst>
          </p:cNvPr>
          <p:cNvSpPr/>
          <p:nvPr/>
        </p:nvSpPr>
        <p:spPr>
          <a:xfrm>
            <a:off x="2417843" y="4082795"/>
            <a:ext cx="216382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2E7CDC-ED2B-43A0-9765-080A9496405C}"/>
              </a:ext>
            </a:extLst>
          </p:cNvPr>
          <p:cNvSpPr txBox="1"/>
          <p:nvPr/>
        </p:nvSpPr>
        <p:spPr>
          <a:xfrm>
            <a:off x="2329258" y="4146788"/>
            <a:ext cx="4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Ka-band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693BF1-CC73-4DD7-8A71-BE2741773B43}"/>
              </a:ext>
            </a:extLst>
          </p:cNvPr>
          <p:cNvSpPr txBox="1"/>
          <p:nvPr/>
        </p:nvSpPr>
        <p:spPr>
          <a:xfrm>
            <a:off x="212297" y="2258574"/>
            <a:ext cx="1069710" cy="23544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Digital Dual Channel </a:t>
            </a:r>
            <a:r>
              <a:rPr lang="en-US" sz="1050" dirty="0" err="1"/>
              <a:t>mPSK</a:t>
            </a:r>
            <a:r>
              <a:rPr lang="en-US" sz="1050" dirty="0"/>
              <a:t> Generator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Independent </a:t>
            </a:r>
            <a:r>
              <a:rPr lang="en-US" sz="900" dirty="0"/>
              <a:t>(uncorrelated) </a:t>
            </a:r>
            <a:r>
              <a:rPr lang="en-US" sz="1050" dirty="0"/>
              <a:t>channel noise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2.4GHz carrier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LDPC 7/8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CCSDS Randomizer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1 Gbps </a:t>
            </a:r>
            <a:r>
              <a:rPr lang="en-US" sz="1050" dirty="0" err="1"/>
              <a:t>datarate</a:t>
            </a:r>
            <a:endParaRPr lang="en-US" sz="1050" dirty="0"/>
          </a:p>
        </p:txBody>
      </p:sp>
      <p:sp>
        <p:nvSpPr>
          <p:cNvPr id="38" name="Right Arrow 78">
            <a:extLst>
              <a:ext uri="{FF2B5EF4-FFF2-40B4-BE49-F238E27FC236}">
                <a16:creationId xmlns:a16="http://schemas.microsoft.com/office/drawing/2014/main" id="{B98A3570-2164-4F25-8EFD-38E01F5855B6}"/>
              </a:ext>
            </a:extLst>
          </p:cNvPr>
          <p:cNvSpPr/>
          <p:nvPr/>
        </p:nvSpPr>
        <p:spPr>
          <a:xfrm>
            <a:off x="1281649" y="2623759"/>
            <a:ext cx="297982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ight Arrow 78">
            <a:extLst>
              <a:ext uri="{FF2B5EF4-FFF2-40B4-BE49-F238E27FC236}">
                <a16:creationId xmlns:a16="http://schemas.microsoft.com/office/drawing/2014/main" id="{E15EBEBE-00B4-407E-86FB-59F2B09FB54D}"/>
              </a:ext>
            </a:extLst>
          </p:cNvPr>
          <p:cNvSpPr/>
          <p:nvPr/>
        </p:nvSpPr>
        <p:spPr>
          <a:xfrm>
            <a:off x="1294725" y="4062957"/>
            <a:ext cx="297982" cy="103577"/>
          </a:xfrm>
          <a:prstGeom prst="rightArrow">
            <a:avLst>
              <a:gd name="adj1" fmla="val 39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5A79DF-9A4C-43C1-ACB2-E94A722A842F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1995906" y="2884807"/>
            <a:ext cx="7333" cy="23538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2EA9B5-66CF-414A-9EE9-A975DBA52CC9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003238" y="3692450"/>
            <a:ext cx="7176" cy="21044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8502EF-5FA8-48E4-B491-1218C9ED16B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3100927" y="1955176"/>
            <a:ext cx="7901" cy="448141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FCB0E4-FD2E-4D58-A891-6E4F18B381D3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3108828" y="4412154"/>
            <a:ext cx="2259" cy="4355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B9BA3591-543A-4A03-9D34-4C470DB7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52" y="1380455"/>
            <a:ext cx="990375" cy="6052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3A4B32-CFF9-4A76-A535-D2E6DFD1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88" y="4847721"/>
            <a:ext cx="990375" cy="6052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764508-4875-41B3-88DA-F4DD4AD4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04" y="3110249"/>
            <a:ext cx="990375" cy="6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100783</TotalTime>
  <Words>1097</Words>
  <Application>Microsoft Office PowerPoint</Application>
  <PresentationFormat>On-screen Show (4:3)</PresentationFormat>
  <Paragraphs>233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Myungjo Std M</vt:lpstr>
      <vt:lpstr>Arial</vt:lpstr>
      <vt:lpstr>Calibri</vt:lpstr>
      <vt:lpstr>Calibri Light</vt:lpstr>
      <vt:lpstr>Cambria Math</vt:lpstr>
      <vt:lpstr>PMingLiU</vt:lpstr>
      <vt:lpstr>Segoe UI</vt:lpstr>
      <vt:lpstr>Symbol</vt:lpstr>
      <vt:lpstr>Times New Roman</vt:lpstr>
      <vt:lpstr>Wingdings</vt:lpstr>
      <vt:lpstr>Wingdings 3</vt:lpstr>
      <vt:lpstr>Office Theme</vt:lpstr>
      <vt:lpstr>Bitmap Image</vt:lpstr>
      <vt:lpstr>PowerPoint Presentation</vt:lpstr>
      <vt:lpstr>Overview</vt:lpstr>
      <vt:lpstr>Arraying Objective</vt:lpstr>
      <vt:lpstr>Roman Mission 18-m Ka-band Downlink Margin Summary</vt:lpstr>
      <vt:lpstr>Roman Mission Link Calculation with Arraying</vt:lpstr>
      <vt:lpstr>Mid-latitude/HEO Support Including Roman Mission</vt:lpstr>
      <vt:lpstr>HDRSC Design</vt:lpstr>
      <vt:lpstr>HDRSC Ver. 3 Design (Stand-alone HDRSC)</vt:lpstr>
      <vt:lpstr>End-to End Testing to Replicate In-situ  1/3</vt:lpstr>
      <vt:lpstr> End-to End Testing to Replicate In-situ  2/3</vt:lpstr>
      <vt:lpstr>End-to End Testing to Replicate In-situ  3/3</vt:lpstr>
      <vt:lpstr>Summary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Keene, Carolyn M. (GSFC-450.0)[TASC]</dc:creator>
  <cp:lastModifiedBy>Kegege, Obadiah (GSFC-4570)</cp:lastModifiedBy>
  <cp:revision>1632</cp:revision>
  <cp:lastPrinted>2018-03-23T13:06:10Z</cp:lastPrinted>
  <dcterms:created xsi:type="dcterms:W3CDTF">2017-04-03T19:08:31Z</dcterms:created>
  <dcterms:modified xsi:type="dcterms:W3CDTF">2021-04-15T15:16:46Z</dcterms:modified>
</cp:coreProperties>
</file>