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79" r:id="rId3"/>
    <p:sldId id="278" r:id="rId4"/>
    <p:sldId id="291" r:id="rId5"/>
    <p:sldId id="292" r:id="rId6"/>
    <p:sldId id="269" r:id="rId7"/>
    <p:sldId id="273" r:id="rId8"/>
    <p:sldId id="277" r:id="rId9"/>
    <p:sldId id="281" r:id="rId10"/>
    <p:sldId id="282" r:id="rId11"/>
    <p:sldId id="283" r:id="rId12"/>
    <p:sldId id="284" r:id="rId13"/>
    <p:sldId id="285" r:id="rId14"/>
    <p:sldId id="257" r:id="rId15"/>
    <p:sldId id="258" r:id="rId16"/>
    <p:sldId id="287" r:id="rId17"/>
    <p:sldId id="260" r:id="rId18"/>
    <p:sldId id="263" r:id="rId19"/>
    <p:sldId id="290" r:id="rId20"/>
    <p:sldId id="261" r:id="rId21"/>
    <p:sldId id="275" r:id="rId22"/>
    <p:sldId id="276" r:id="rId23"/>
    <p:sldId id="262" r:id="rId24"/>
    <p:sldId id="288" r:id="rId25"/>
    <p:sldId id="268" r:id="rId26"/>
    <p:sldId id="274" r:id="rId27"/>
    <p:sldId id="286" r:id="rId28"/>
    <p:sldId id="259" r:id="rId29"/>
    <p:sldId id="28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29"/>
    <a:srgbClr val="FF7E02"/>
    <a:srgbClr val="FF8300"/>
    <a:srgbClr val="004ADF"/>
    <a:srgbClr val="8300AD"/>
    <a:srgbClr val="A26808"/>
    <a:srgbClr val="0E72BD"/>
    <a:srgbClr val="000000"/>
    <a:srgbClr val="8C00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56"/>
    <p:restoredTop sz="94649"/>
  </p:normalViewPr>
  <p:slideViewPr>
    <p:cSldViewPr snapToGrid="0" snapToObjects="1">
      <p:cViewPr varScale="1">
        <p:scale>
          <a:sx n="108" d="100"/>
          <a:sy n="108" d="100"/>
        </p:scale>
        <p:origin x="852" y="10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94A25-C7F2-9B4C-BEC3-F6DF19830ACE}"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97DE5-AC74-8F4B-A07E-6B1056AD0974}" type="slidenum">
              <a:rPr lang="en-US" smtClean="0"/>
              <a:t>‹#›</a:t>
            </a:fld>
            <a:endParaRPr lang="en-US"/>
          </a:p>
        </p:txBody>
      </p:sp>
    </p:spTree>
    <p:extLst>
      <p:ext uri="{BB962C8B-B14F-4D97-AF65-F5344CB8AC3E}">
        <p14:creationId xmlns:p14="http://schemas.microsoft.com/office/powerpoint/2010/main" val="9801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97DE5-AC74-8F4B-A07E-6B1056AD0974}" type="slidenum">
              <a:rPr lang="en-US" smtClean="0"/>
              <a:t>1</a:t>
            </a:fld>
            <a:endParaRPr lang="en-US"/>
          </a:p>
        </p:txBody>
      </p:sp>
    </p:spTree>
    <p:extLst>
      <p:ext uri="{BB962C8B-B14F-4D97-AF65-F5344CB8AC3E}">
        <p14:creationId xmlns:p14="http://schemas.microsoft.com/office/powerpoint/2010/main" val="174642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97DE5-AC74-8F4B-A07E-6B1056AD0974}" type="slidenum">
              <a:rPr lang="en-US" smtClean="0"/>
              <a:t>2</a:t>
            </a:fld>
            <a:endParaRPr lang="en-US"/>
          </a:p>
        </p:txBody>
      </p:sp>
    </p:spTree>
    <p:extLst>
      <p:ext uri="{BB962C8B-B14F-4D97-AF65-F5344CB8AC3E}">
        <p14:creationId xmlns:p14="http://schemas.microsoft.com/office/powerpoint/2010/main" val="48086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6448C3-EEDB-9E42-9414-62B9EA941583}"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17452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448C3-EEDB-9E42-9414-62B9EA941583}"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424831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448C3-EEDB-9E42-9414-62B9EA941583}"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191797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448C3-EEDB-9E42-9414-62B9EA941583}"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4234591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448C3-EEDB-9E42-9414-62B9EA941583}"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360598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6448C3-EEDB-9E42-9414-62B9EA941583}"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326048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6448C3-EEDB-9E42-9414-62B9EA941583}" type="datetimeFigureOut">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225249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6448C3-EEDB-9E42-9414-62B9EA941583}" type="datetimeFigureOut">
              <a:rPr lang="en-US" smtClean="0"/>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1507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448C3-EEDB-9E42-9414-62B9EA941583}"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399962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448C3-EEDB-9E42-9414-62B9EA941583}"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346449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448C3-EEDB-9E42-9414-62B9EA941583}"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F69CB-6305-6542-89F0-6815E52135E2}" type="slidenum">
              <a:rPr lang="en-US" smtClean="0"/>
              <a:t>‹#›</a:t>
            </a:fld>
            <a:endParaRPr lang="en-US"/>
          </a:p>
        </p:txBody>
      </p:sp>
    </p:spTree>
    <p:extLst>
      <p:ext uri="{BB962C8B-B14F-4D97-AF65-F5344CB8AC3E}">
        <p14:creationId xmlns:p14="http://schemas.microsoft.com/office/powerpoint/2010/main" val="204222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448C3-EEDB-9E42-9414-62B9EA941583}" type="datetimeFigureOut">
              <a:rPr lang="en-US" smtClean="0"/>
              <a:t>4/12/2021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F69CB-6305-6542-89F0-6815E52135E2}" type="slidenum">
              <a:rPr lang="en-US" smtClean="0"/>
              <a:t>‹#›</a:t>
            </a:fld>
            <a:endParaRPr lang="en-US"/>
          </a:p>
        </p:txBody>
      </p:sp>
    </p:spTree>
    <p:extLst>
      <p:ext uri="{BB962C8B-B14F-4D97-AF65-F5344CB8AC3E}">
        <p14:creationId xmlns:p14="http://schemas.microsoft.com/office/powerpoint/2010/main" val="216194229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21.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C6656-7A16-274A-9234-194C84F8602F}"/>
              </a:ext>
            </a:extLst>
          </p:cNvPr>
          <p:cNvPicPr>
            <a:picLocks noChangeAspect="1"/>
          </p:cNvPicPr>
          <p:nvPr/>
        </p:nvPicPr>
        <p:blipFill>
          <a:blip r:embed="rId3">
            <a:alphaModFix amt="8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886E24DB-669C-3548-865A-A9372D74B149}"/>
              </a:ext>
            </a:extLst>
          </p:cNvPr>
          <p:cNvSpPr>
            <a:spLocks noGrp="1"/>
          </p:cNvSpPr>
          <p:nvPr>
            <p:ph type="ctrTitle"/>
          </p:nvPr>
        </p:nvSpPr>
        <p:spPr>
          <a:xfrm>
            <a:off x="1437954" y="656841"/>
            <a:ext cx="9144000" cy="2152649"/>
          </a:xfrm>
        </p:spPr>
        <p:txBody>
          <a:bodyPr>
            <a:normAutofit/>
          </a:bodyPr>
          <a:lstStyle/>
          <a:p>
            <a:r>
              <a:rPr lang="en-US" sz="4800" dirty="0">
                <a:solidFill>
                  <a:schemeClr val="accent6"/>
                </a:solidFill>
              </a:rPr>
              <a:t>The Search for New Molecular Species in the Atmosphere of Titan</a:t>
            </a:r>
            <a:endParaRPr lang="en-US" sz="4800" baseline="-25000" dirty="0">
              <a:solidFill>
                <a:schemeClr val="accent6"/>
              </a:solidFill>
            </a:endParaRPr>
          </a:p>
        </p:txBody>
      </p:sp>
      <p:sp>
        <p:nvSpPr>
          <p:cNvPr id="3" name="Subtitle 2">
            <a:extLst>
              <a:ext uri="{FF2B5EF4-FFF2-40B4-BE49-F238E27FC236}">
                <a16:creationId xmlns:a16="http://schemas.microsoft.com/office/drawing/2014/main" id="{F714146F-D636-FA46-999B-D006FC343A70}"/>
              </a:ext>
            </a:extLst>
          </p:cNvPr>
          <p:cNvSpPr>
            <a:spLocks noGrp="1"/>
          </p:cNvSpPr>
          <p:nvPr>
            <p:ph type="subTitle" idx="1"/>
          </p:nvPr>
        </p:nvSpPr>
        <p:spPr>
          <a:xfrm>
            <a:off x="684079" y="3678612"/>
            <a:ext cx="10823838" cy="1691856"/>
          </a:xfrm>
          <a:noFill/>
        </p:spPr>
        <p:txBody>
          <a:bodyPr>
            <a:normAutofit fontScale="77500" lnSpcReduction="20000"/>
          </a:bodyPr>
          <a:lstStyle/>
          <a:p>
            <a:r>
              <a:rPr lang="en-US" b="1" dirty="0"/>
              <a:t>A. E. Thelen</a:t>
            </a:r>
            <a:r>
              <a:rPr lang="en-US" b="1" baseline="30000" dirty="0"/>
              <a:t>1</a:t>
            </a:r>
            <a:r>
              <a:rPr lang="en-US" dirty="0"/>
              <a:t>, C. Nixon</a:t>
            </a:r>
            <a:r>
              <a:rPr lang="en-US" baseline="30000" dirty="0"/>
              <a:t>1</a:t>
            </a:r>
            <a:br>
              <a:rPr lang="en-US" baseline="30000" dirty="0"/>
            </a:br>
            <a:r>
              <a:rPr lang="en-US" baseline="30000" dirty="0"/>
              <a:t> </a:t>
            </a:r>
            <a:br>
              <a:rPr lang="en-US" dirty="0"/>
            </a:br>
            <a:r>
              <a:rPr lang="en-US" dirty="0"/>
              <a:t>M. Cordiner</a:t>
            </a:r>
            <a:r>
              <a:rPr lang="en-US" baseline="30000" dirty="0"/>
              <a:t>1 </a:t>
            </a:r>
            <a:r>
              <a:rPr lang="en-US" dirty="0"/>
              <a:t>, V. Vuitton</a:t>
            </a:r>
            <a:r>
              <a:rPr lang="en-US" baseline="30000" dirty="0"/>
              <a:t>2</a:t>
            </a:r>
            <a:r>
              <a:rPr lang="en-US" dirty="0"/>
              <a:t>, S. Charnley</a:t>
            </a:r>
            <a:r>
              <a:rPr lang="en-US" baseline="30000" dirty="0"/>
              <a:t>1 </a:t>
            </a:r>
            <a:r>
              <a:rPr lang="en-US" dirty="0"/>
              <a:t>, N. A. Teanby</a:t>
            </a:r>
            <a:r>
              <a:rPr lang="en-US" baseline="30000" dirty="0"/>
              <a:t>3</a:t>
            </a:r>
            <a:r>
              <a:rPr lang="en-US" dirty="0"/>
              <a:t>, P. G. J. Irwin</a:t>
            </a:r>
            <a:r>
              <a:rPr lang="en-US" baseline="30000" dirty="0"/>
              <a:t>4</a:t>
            </a:r>
            <a:r>
              <a:rPr lang="en-US" dirty="0"/>
              <a:t>, Z. Kisiel</a:t>
            </a:r>
            <a:r>
              <a:rPr lang="en-US" baseline="30000" dirty="0"/>
              <a:t>5</a:t>
            </a:r>
            <a:r>
              <a:rPr lang="en-US" dirty="0"/>
              <a:t>, M. Y. Palmer</a:t>
            </a:r>
            <a:r>
              <a:rPr lang="en-US" baseline="30000" dirty="0"/>
              <a:t>6</a:t>
            </a:r>
            <a:r>
              <a:rPr lang="en-US" dirty="0"/>
              <a:t>, E. M. Molter</a:t>
            </a:r>
            <a:r>
              <a:rPr lang="en-US" baseline="30000" dirty="0"/>
              <a:t>7</a:t>
            </a:r>
            <a:r>
              <a:rPr lang="en-US" dirty="0"/>
              <a:t>, J. Serigano</a:t>
            </a:r>
            <a:r>
              <a:rPr lang="en-US" baseline="30000" dirty="0"/>
              <a:t>8</a:t>
            </a:r>
            <a:r>
              <a:rPr lang="en-US" dirty="0"/>
              <a:t>, Y.-J. Kuan</a:t>
            </a:r>
            <a:r>
              <a:rPr lang="en-US" baseline="30000" dirty="0"/>
              <a:t>9</a:t>
            </a:r>
            <a:br>
              <a:rPr lang="en-US" baseline="30000" dirty="0"/>
            </a:br>
            <a:endParaRPr lang="en-US" baseline="30000" dirty="0"/>
          </a:p>
          <a:p>
            <a:r>
              <a:rPr lang="en-US" sz="2000" baseline="30000" dirty="0"/>
              <a:t>1</a:t>
            </a:r>
            <a:r>
              <a:rPr lang="en-US" sz="2000" dirty="0"/>
              <a:t>NASA Goddard Space Flight Center, </a:t>
            </a:r>
            <a:r>
              <a:rPr lang="en-US" sz="2000" baseline="30000" dirty="0"/>
              <a:t>2</a:t>
            </a:r>
            <a:r>
              <a:rPr lang="en-US" sz="2000" dirty="0"/>
              <a:t>Université Grenoble Alpes, </a:t>
            </a:r>
            <a:r>
              <a:rPr lang="en-US" sz="2000" baseline="30000" dirty="0"/>
              <a:t>3</a:t>
            </a:r>
            <a:r>
              <a:rPr lang="en-US" sz="2000" dirty="0"/>
              <a:t>University of Bristol, </a:t>
            </a:r>
            <a:r>
              <a:rPr lang="en-US" sz="2000" baseline="30000" dirty="0"/>
              <a:t>4</a:t>
            </a:r>
            <a:r>
              <a:rPr lang="en-US" sz="2000" dirty="0"/>
              <a:t>University of Oxford, </a:t>
            </a:r>
            <a:r>
              <a:rPr lang="en-US" sz="2000" baseline="30000" dirty="0"/>
              <a:t>5</a:t>
            </a:r>
            <a:r>
              <a:rPr lang="en-US" sz="2000" dirty="0"/>
              <a:t>Polish Academy of Sciences, </a:t>
            </a:r>
            <a:r>
              <a:rPr lang="en-US" sz="2000" baseline="30000" dirty="0"/>
              <a:t>6</a:t>
            </a:r>
            <a:r>
              <a:rPr lang="en-US" sz="2000" dirty="0"/>
              <a:t>University of Arizona, </a:t>
            </a:r>
            <a:r>
              <a:rPr lang="en-US" sz="2000" baseline="30000" dirty="0"/>
              <a:t>7</a:t>
            </a:r>
            <a:r>
              <a:rPr lang="en-US" sz="2000" dirty="0"/>
              <a:t>University of California, Berkeley, </a:t>
            </a:r>
            <a:r>
              <a:rPr lang="en-US" sz="2000" baseline="30000" dirty="0"/>
              <a:t>8</a:t>
            </a:r>
            <a:r>
              <a:rPr lang="en-US" sz="2000" dirty="0"/>
              <a:t>Johns Hopkins University, </a:t>
            </a:r>
            <a:r>
              <a:rPr lang="en-US" sz="2000" baseline="30000" dirty="0"/>
              <a:t>9</a:t>
            </a:r>
            <a:r>
              <a:rPr lang="en-US" sz="2000" dirty="0"/>
              <a:t>National Taiwan Normal University</a:t>
            </a:r>
            <a:endParaRPr lang="en-US" sz="2000" baseline="30000" dirty="0"/>
          </a:p>
        </p:txBody>
      </p:sp>
      <p:sp>
        <p:nvSpPr>
          <p:cNvPr id="4" name="TextBox 3">
            <a:extLst>
              <a:ext uri="{FF2B5EF4-FFF2-40B4-BE49-F238E27FC236}">
                <a16:creationId xmlns:a16="http://schemas.microsoft.com/office/drawing/2014/main" id="{99227EFF-4A16-654A-9F9F-5F72E7F05AFF}"/>
              </a:ext>
            </a:extLst>
          </p:cNvPr>
          <p:cNvSpPr txBox="1"/>
          <p:nvPr/>
        </p:nvSpPr>
        <p:spPr>
          <a:xfrm>
            <a:off x="3043673" y="5785660"/>
            <a:ext cx="5932562" cy="830997"/>
          </a:xfrm>
          <a:prstGeom prst="rect">
            <a:avLst/>
          </a:prstGeom>
          <a:noFill/>
        </p:spPr>
        <p:txBody>
          <a:bodyPr wrap="square" rtlCol="0">
            <a:spAutoFit/>
          </a:bodyPr>
          <a:lstStyle/>
          <a:p>
            <a:pPr algn="ctr"/>
            <a:r>
              <a:rPr lang="en-US" sz="2400" dirty="0"/>
              <a:t>American Chemical Society, Spring Meeting </a:t>
            </a:r>
          </a:p>
          <a:p>
            <a:pPr algn="ctr"/>
            <a:r>
              <a:rPr lang="en-US" sz="2400" dirty="0"/>
              <a:t>04/08/2021</a:t>
            </a:r>
          </a:p>
        </p:txBody>
      </p:sp>
      <p:pic>
        <p:nvPicPr>
          <p:cNvPr id="6" name="Picture 5">
            <a:extLst>
              <a:ext uri="{FF2B5EF4-FFF2-40B4-BE49-F238E27FC236}">
                <a16:creationId xmlns:a16="http://schemas.microsoft.com/office/drawing/2014/main" id="{75EED7EE-7102-CA4B-B502-2224A8BC0E85}"/>
              </a:ext>
            </a:extLst>
          </p:cNvPr>
          <p:cNvPicPr>
            <a:picLocks noChangeAspect="1"/>
          </p:cNvPicPr>
          <p:nvPr/>
        </p:nvPicPr>
        <p:blipFill>
          <a:blip r:embed="rId4"/>
          <a:stretch>
            <a:fillRect/>
          </a:stretch>
        </p:blipFill>
        <p:spPr>
          <a:xfrm>
            <a:off x="10157280" y="442598"/>
            <a:ext cx="1703229" cy="1583581"/>
          </a:xfrm>
          <a:prstGeom prst="rect">
            <a:avLst/>
          </a:prstGeom>
        </p:spPr>
      </p:pic>
      <p:pic>
        <p:nvPicPr>
          <p:cNvPr id="7" name="Picture 6">
            <a:extLst>
              <a:ext uri="{FF2B5EF4-FFF2-40B4-BE49-F238E27FC236}">
                <a16:creationId xmlns:a16="http://schemas.microsoft.com/office/drawing/2014/main" id="{56AEEDD3-A28E-4846-8B31-C4431B7EFF7F}"/>
              </a:ext>
            </a:extLst>
          </p:cNvPr>
          <p:cNvPicPr>
            <a:picLocks noChangeAspect="1"/>
          </p:cNvPicPr>
          <p:nvPr/>
        </p:nvPicPr>
        <p:blipFill>
          <a:blip r:embed="rId5"/>
          <a:stretch>
            <a:fillRect/>
          </a:stretch>
        </p:blipFill>
        <p:spPr>
          <a:xfrm>
            <a:off x="325677" y="442598"/>
            <a:ext cx="1112277" cy="1583581"/>
          </a:xfrm>
          <a:prstGeom prst="rect">
            <a:avLst/>
          </a:prstGeom>
        </p:spPr>
      </p:pic>
      <p:sp>
        <p:nvSpPr>
          <p:cNvPr id="10" name="TextBox 9">
            <a:extLst>
              <a:ext uri="{FF2B5EF4-FFF2-40B4-BE49-F238E27FC236}">
                <a16:creationId xmlns:a16="http://schemas.microsoft.com/office/drawing/2014/main" id="{8A14E419-4C3A-5C4B-BB34-92F07776D4B8}"/>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Tree>
    <p:extLst>
      <p:ext uri="{BB962C8B-B14F-4D97-AF65-F5344CB8AC3E}">
        <p14:creationId xmlns:p14="http://schemas.microsoft.com/office/powerpoint/2010/main" val="2998057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FDAFCD-3B24-A540-86E9-B43570297E57}"/>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2" name="Rectangle 21">
            <a:extLst>
              <a:ext uri="{FF2B5EF4-FFF2-40B4-BE49-F238E27FC236}">
                <a16:creationId xmlns:a16="http://schemas.microsoft.com/office/drawing/2014/main" id="{D6EB8126-0DF9-F34A-AC4C-544C7C8228CF}"/>
              </a:ext>
            </a:extLst>
          </p:cNvPr>
          <p:cNvSpPr/>
          <p:nvPr/>
        </p:nvSpPr>
        <p:spPr>
          <a:xfrm>
            <a:off x="2986088" y="800100"/>
            <a:ext cx="8639174" cy="59007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32EE6BF-1060-C042-9992-EBB58ECB2893}"/>
              </a:ext>
            </a:extLst>
          </p:cNvPr>
          <p:cNvSpPr txBox="1"/>
          <p:nvPr/>
        </p:nvSpPr>
        <p:spPr>
          <a:xfrm>
            <a:off x="242888" y="157162"/>
            <a:ext cx="6643687" cy="584775"/>
          </a:xfrm>
          <a:prstGeom prst="rect">
            <a:avLst/>
          </a:prstGeom>
          <a:noFill/>
        </p:spPr>
        <p:txBody>
          <a:bodyPr wrap="square" rtlCol="0">
            <a:spAutoFit/>
          </a:bodyPr>
          <a:lstStyle/>
          <a:p>
            <a:r>
              <a:rPr lang="en-US" sz="3200" dirty="0">
                <a:solidFill>
                  <a:schemeClr val="accent6"/>
                </a:solidFill>
              </a:rPr>
              <a:t>Searching for new molecular species</a:t>
            </a:r>
          </a:p>
        </p:txBody>
      </p:sp>
      <p:pic>
        <p:nvPicPr>
          <p:cNvPr id="24" name="Picture 23">
            <a:extLst>
              <a:ext uri="{FF2B5EF4-FFF2-40B4-BE49-F238E27FC236}">
                <a16:creationId xmlns:a16="http://schemas.microsoft.com/office/drawing/2014/main" id="{53832460-7B18-134F-A18E-1D154B407C6A}"/>
              </a:ext>
            </a:extLst>
          </p:cNvPr>
          <p:cNvPicPr>
            <a:picLocks noChangeAspect="1"/>
          </p:cNvPicPr>
          <p:nvPr/>
        </p:nvPicPr>
        <p:blipFill>
          <a:blip r:embed="rId3"/>
          <a:stretch>
            <a:fillRect/>
          </a:stretch>
        </p:blipFill>
        <p:spPr>
          <a:xfrm rot="20304017">
            <a:off x="5825127" y="4645195"/>
            <a:ext cx="2248656" cy="1488202"/>
          </a:xfrm>
          <a:prstGeom prst="rect">
            <a:avLst/>
          </a:prstGeom>
        </p:spPr>
      </p:pic>
      <p:pic>
        <p:nvPicPr>
          <p:cNvPr id="30" name="Picture 29">
            <a:extLst>
              <a:ext uri="{FF2B5EF4-FFF2-40B4-BE49-F238E27FC236}">
                <a16:creationId xmlns:a16="http://schemas.microsoft.com/office/drawing/2014/main" id="{6D7E124B-606C-FB4A-A34B-E67FD8BF4CE4}"/>
              </a:ext>
            </a:extLst>
          </p:cNvPr>
          <p:cNvPicPr>
            <a:picLocks noChangeAspect="1"/>
          </p:cNvPicPr>
          <p:nvPr/>
        </p:nvPicPr>
        <p:blipFill>
          <a:blip r:embed="rId4"/>
          <a:stretch>
            <a:fillRect/>
          </a:stretch>
        </p:blipFill>
        <p:spPr>
          <a:xfrm rot="20617093">
            <a:off x="2903955" y="4974408"/>
            <a:ext cx="2775574" cy="900327"/>
          </a:xfrm>
          <a:prstGeom prst="rect">
            <a:avLst/>
          </a:prstGeom>
        </p:spPr>
      </p:pic>
      <p:sp>
        <p:nvSpPr>
          <p:cNvPr id="31" name="TextBox 30">
            <a:extLst>
              <a:ext uri="{FF2B5EF4-FFF2-40B4-BE49-F238E27FC236}">
                <a16:creationId xmlns:a16="http://schemas.microsoft.com/office/drawing/2014/main" id="{9ED25677-C8ED-3345-A5D8-EBF897DD138B}"/>
              </a:ext>
            </a:extLst>
          </p:cNvPr>
          <p:cNvSpPr txBox="1"/>
          <p:nvPr/>
        </p:nvSpPr>
        <p:spPr>
          <a:xfrm>
            <a:off x="3656684" y="4033812"/>
            <a:ext cx="1270116" cy="677108"/>
          </a:xfrm>
          <a:prstGeom prst="rect">
            <a:avLst/>
          </a:prstGeom>
          <a:noFill/>
        </p:spPr>
        <p:txBody>
          <a:bodyPr wrap="square" rtlCol="0">
            <a:spAutoFit/>
          </a:bodyPr>
          <a:lstStyle/>
          <a:p>
            <a:r>
              <a:rPr lang="en-US" sz="3800" dirty="0">
                <a:solidFill>
                  <a:schemeClr val="bg1"/>
                </a:solidFill>
                <a:latin typeface="+mj-lt"/>
              </a:rPr>
              <a:t>HC</a:t>
            </a:r>
            <a:r>
              <a:rPr lang="en-US" sz="3800" baseline="-25000" dirty="0">
                <a:solidFill>
                  <a:schemeClr val="bg1"/>
                </a:solidFill>
                <a:latin typeface="+mj-lt"/>
              </a:rPr>
              <a:t>3</a:t>
            </a:r>
            <a:r>
              <a:rPr lang="en-US" sz="3800" dirty="0">
                <a:solidFill>
                  <a:schemeClr val="bg1"/>
                </a:solidFill>
                <a:latin typeface="+mj-lt"/>
              </a:rPr>
              <a:t>N</a:t>
            </a:r>
          </a:p>
        </p:txBody>
      </p:sp>
      <p:sp>
        <p:nvSpPr>
          <p:cNvPr id="32" name="TextBox 31">
            <a:extLst>
              <a:ext uri="{FF2B5EF4-FFF2-40B4-BE49-F238E27FC236}">
                <a16:creationId xmlns:a16="http://schemas.microsoft.com/office/drawing/2014/main" id="{BAA79F66-3063-3F48-AA3F-E4E4808C8CBB}"/>
              </a:ext>
            </a:extLst>
          </p:cNvPr>
          <p:cNvSpPr txBox="1"/>
          <p:nvPr/>
        </p:nvSpPr>
        <p:spPr>
          <a:xfrm>
            <a:off x="6198246" y="4033812"/>
            <a:ext cx="1502418" cy="677108"/>
          </a:xfrm>
          <a:prstGeom prst="rect">
            <a:avLst/>
          </a:prstGeom>
          <a:noFill/>
        </p:spPr>
        <p:txBody>
          <a:bodyPr wrap="square" rtlCol="0">
            <a:spAutoFit/>
          </a:bodyPr>
          <a:lstStyle/>
          <a:p>
            <a:r>
              <a:rPr lang="en-US" sz="3800" dirty="0">
                <a:solidFill>
                  <a:schemeClr val="bg1"/>
                </a:solidFill>
                <a:latin typeface="+mj-lt"/>
              </a:rPr>
              <a:t>CH</a:t>
            </a:r>
            <a:r>
              <a:rPr lang="en-US" sz="3800" baseline="-25000" dirty="0">
                <a:solidFill>
                  <a:schemeClr val="bg1"/>
                </a:solidFill>
                <a:latin typeface="+mj-lt"/>
              </a:rPr>
              <a:t>3</a:t>
            </a:r>
            <a:r>
              <a:rPr lang="en-US" sz="3800" dirty="0">
                <a:solidFill>
                  <a:schemeClr val="bg1"/>
                </a:solidFill>
                <a:latin typeface="+mj-lt"/>
              </a:rPr>
              <a:t>CN</a:t>
            </a:r>
          </a:p>
        </p:txBody>
      </p:sp>
      <p:sp>
        <p:nvSpPr>
          <p:cNvPr id="33" name="TextBox 32">
            <a:extLst>
              <a:ext uri="{FF2B5EF4-FFF2-40B4-BE49-F238E27FC236}">
                <a16:creationId xmlns:a16="http://schemas.microsoft.com/office/drawing/2014/main" id="{97D52645-4DD7-1440-A5D6-DB545B862F43}"/>
              </a:ext>
            </a:extLst>
          </p:cNvPr>
          <p:cNvSpPr txBox="1"/>
          <p:nvPr/>
        </p:nvSpPr>
        <p:spPr>
          <a:xfrm>
            <a:off x="3385015" y="6237513"/>
            <a:ext cx="1813454" cy="400110"/>
          </a:xfrm>
          <a:prstGeom prst="rect">
            <a:avLst/>
          </a:prstGeom>
          <a:noFill/>
        </p:spPr>
        <p:txBody>
          <a:bodyPr wrap="square" rtlCol="0">
            <a:spAutoFit/>
          </a:bodyPr>
          <a:lstStyle/>
          <a:p>
            <a:r>
              <a:rPr lang="en-US" sz="2000" dirty="0">
                <a:solidFill>
                  <a:schemeClr val="accent3">
                    <a:lumMod val="60000"/>
                    <a:lumOff val="40000"/>
                  </a:schemeClr>
                </a:solidFill>
                <a:latin typeface="+mj-lt"/>
              </a:rPr>
              <a:t>Cyanoacetylene</a:t>
            </a:r>
          </a:p>
        </p:txBody>
      </p:sp>
      <p:sp>
        <p:nvSpPr>
          <p:cNvPr id="34" name="TextBox 33">
            <a:extLst>
              <a:ext uri="{FF2B5EF4-FFF2-40B4-BE49-F238E27FC236}">
                <a16:creationId xmlns:a16="http://schemas.microsoft.com/office/drawing/2014/main" id="{633CF618-52C6-8F47-ABC1-4FF74092C178}"/>
              </a:ext>
            </a:extLst>
          </p:cNvPr>
          <p:cNvSpPr txBox="1"/>
          <p:nvPr/>
        </p:nvSpPr>
        <p:spPr>
          <a:xfrm>
            <a:off x="6256777" y="6247867"/>
            <a:ext cx="1670204" cy="400110"/>
          </a:xfrm>
          <a:prstGeom prst="rect">
            <a:avLst/>
          </a:prstGeom>
          <a:noFill/>
        </p:spPr>
        <p:txBody>
          <a:bodyPr wrap="square" rtlCol="0">
            <a:spAutoFit/>
          </a:bodyPr>
          <a:lstStyle/>
          <a:p>
            <a:r>
              <a:rPr lang="en-US" sz="2000" dirty="0">
                <a:solidFill>
                  <a:schemeClr val="accent3">
                    <a:lumMod val="60000"/>
                    <a:lumOff val="40000"/>
                  </a:schemeClr>
                </a:solidFill>
                <a:latin typeface="+mj-lt"/>
              </a:rPr>
              <a:t>Acetonitrile</a:t>
            </a:r>
          </a:p>
        </p:txBody>
      </p:sp>
      <p:pic>
        <p:nvPicPr>
          <p:cNvPr id="35" name="Picture 34">
            <a:extLst>
              <a:ext uri="{FF2B5EF4-FFF2-40B4-BE49-F238E27FC236}">
                <a16:creationId xmlns:a16="http://schemas.microsoft.com/office/drawing/2014/main" id="{0A2A79DE-C3D1-C840-87C3-A9CB37E0E767}"/>
              </a:ext>
            </a:extLst>
          </p:cNvPr>
          <p:cNvPicPr>
            <a:picLocks noChangeAspect="1"/>
          </p:cNvPicPr>
          <p:nvPr/>
        </p:nvPicPr>
        <p:blipFill>
          <a:blip r:embed="rId5"/>
          <a:stretch>
            <a:fillRect/>
          </a:stretch>
        </p:blipFill>
        <p:spPr>
          <a:xfrm>
            <a:off x="3092873" y="870201"/>
            <a:ext cx="8056562" cy="3193404"/>
          </a:xfrm>
          <a:prstGeom prst="rect">
            <a:avLst/>
          </a:prstGeom>
          <a:solidFill>
            <a:schemeClr val="tx1"/>
          </a:solidFill>
        </p:spPr>
      </p:pic>
      <p:sp>
        <p:nvSpPr>
          <p:cNvPr id="36" name="TextBox 35">
            <a:extLst>
              <a:ext uri="{FF2B5EF4-FFF2-40B4-BE49-F238E27FC236}">
                <a16:creationId xmlns:a16="http://schemas.microsoft.com/office/drawing/2014/main" id="{2B4D0518-FF3B-A445-92FF-A111086BCE1C}"/>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2" name="TextBox 1">
            <a:extLst>
              <a:ext uri="{FF2B5EF4-FFF2-40B4-BE49-F238E27FC236}">
                <a16:creationId xmlns:a16="http://schemas.microsoft.com/office/drawing/2014/main" id="{EC187B88-1AC7-054D-A2CC-92DD512DFCE0}"/>
              </a:ext>
            </a:extLst>
          </p:cNvPr>
          <p:cNvSpPr txBox="1"/>
          <p:nvPr/>
        </p:nvSpPr>
        <p:spPr>
          <a:xfrm>
            <a:off x="308982" y="1989849"/>
            <a:ext cx="2623714" cy="954107"/>
          </a:xfrm>
          <a:prstGeom prst="rect">
            <a:avLst/>
          </a:prstGeom>
          <a:noFill/>
        </p:spPr>
        <p:txBody>
          <a:bodyPr wrap="square" rtlCol="0">
            <a:spAutoFit/>
          </a:bodyPr>
          <a:lstStyle/>
          <a:p>
            <a:r>
              <a:rPr lang="en-US" sz="2800" dirty="0">
                <a:solidFill>
                  <a:schemeClr val="accent2">
                    <a:lumMod val="75000"/>
                  </a:schemeClr>
                </a:solidFill>
              </a:rPr>
              <a:t>Some known C</a:t>
            </a:r>
            <a:r>
              <a:rPr lang="en-US" sz="2800" baseline="-25000" dirty="0">
                <a:solidFill>
                  <a:schemeClr val="accent2">
                    <a:lumMod val="75000"/>
                  </a:schemeClr>
                </a:solidFill>
              </a:rPr>
              <a:t>3</a:t>
            </a:r>
            <a:r>
              <a:rPr lang="en-US" sz="2800" dirty="0">
                <a:solidFill>
                  <a:schemeClr val="accent2">
                    <a:lumMod val="75000"/>
                  </a:schemeClr>
                </a:solidFill>
              </a:rPr>
              <a:t> hydrocarbons</a:t>
            </a:r>
          </a:p>
        </p:txBody>
      </p:sp>
      <p:sp>
        <p:nvSpPr>
          <p:cNvPr id="23" name="TextBox 22">
            <a:extLst>
              <a:ext uri="{FF2B5EF4-FFF2-40B4-BE49-F238E27FC236}">
                <a16:creationId xmlns:a16="http://schemas.microsoft.com/office/drawing/2014/main" id="{55996EB7-8227-ED45-88B1-9B3E67CFAC84}"/>
              </a:ext>
            </a:extLst>
          </p:cNvPr>
          <p:cNvSpPr txBox="1"/>
          <p:nvPr/>
        </p:nvSpPr>
        <p:spPr>
          <a:xfrm>
            <a:off x="308982" y="4696798"/>
            <a:ext cx="2623714" cy="1384995"/>
          </a:xfrm>
          <a:prstGeom prst="rect">
            <a:avLst/>
          </a:prstGeom>
          <a:noFill/>
        </p:spPr>
        <p:txBody>
          <a:bodyPr wrap="square" rtlCol="0">
            <a:spAutoFit/>
          </a:bodyPr>
          <a:lstStyle/>
          <a:p>
            <a:r>
              <a:rPr lang="en-US" sz="2800" dirty="0">
                <a:solidFill>
                  <a:schemeClr val="accent3">
                    <a:lumMod val="60000"/>
                    <a:lumOff val="40000"/>
                  </a:schemeClr>
                </a:solidFill>
              </a:rPr>
              <a:t>Some known carbon-chain nitriles</a:t>
            </a:r>
          </a:p>
        </p:txBody>
      </p:sp>
      <p:sp>
        <p:nvSpPr>
          <p:cNvPr id="15" name="TextBox 14">
            <a:extLst>
              <a:ext uri="{FF2B5EF4-FFF2-40B4-BE49-F238E27FC236}">
                <a16:creationId xmlns:a16="http://schemas.microsoft.com/office/drawing/2014/main" id="{879F6DFA-D0F8-E84C-A276-19412DC8E97B}"/>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Tree>
    <p:extLst>
      <p:ext uri="{BB962C8B-B14F-4D97-AF65-F5344CB8AC3E}">
        <p14:creationId xmlns:p14="http://schemas.microsoft.com/office/powerpoint/2010/main" val="158007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FDAFCD-3B24-A540-86E9-B43570297E57}"/>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2" name="Rectangle 21">
            <a:extLst>
              <a:ext uri="{FF2B5EF4-FFF2-40B4-BE49-F238E27FC236}">
                <a16:creationId xmlns:a16="http://schemas.microsoft.com/office/drawing/2014/main" id="{D6EB8126-0DF9-F34A-AC4C-544C7C8228CF}"/>
              </a:ext>
            </a:extLst>
          </p:cNvPr>
          <p:cNvSpPr/>
          <p:nvPr/>
        </p:nvSpPr>
        <p:spPr>
          <a:xfrm>
            <a:off x="566737" y="800100"/>
            <a:ext cx="11058525" cy="59007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0FC1AF2-581C-0748-92A2-CB836A4B7B10}"/>
              </a:ext>
            </a:extLst>
          </p:cNvPr>
          <p:cNvSpPr txBox="1"/>
          <p:nvPr/>
        </p:nvSpPr>
        <p:spPr>
          <a:xfrm>
            <a:off x="1015955" y="1044132"/>
            <a:ext cx="1700213" cy="677108"/>
          </a:xfrm>
          <a:prstGeom prst="rect">
            <a:avLst/>
          </a:prstGeom>
          <a:noFill/>
        </p:spPr>
        <p:txBody>
          <a:bodyPr wrap="square" rtlCol="0">
            <a:spAutoFit/>
          </a:bodyPr>
          <a:lstStyle/>
          <a:p>
            <a:r>
              <a:rPr lang="en-US" sz="3800" b="1" dirty="0">
                <a:solidFill>
                  <a:schemeClr val="bg1"/>
                </a:solidFill>
              </a:rPr>
              <a:t>c-C</a:t>
            </a:r>
            <a:r>
              <a:rPr lang="en-US" sz="3800" b="1" baseline="-25000" dirty="0">
                <a:solidFill>
                  <a:schemeClr val="bg1"/>
                </a:solidFill>
              </a:rPr>
              <a:t>3</a:t>
            </a:r>
            <a:r>
              <a:rPr lang="en-US" sz="3800" b="1" dirty="0">
                <a:solidFill>
                  <a:schemeClr val="bg1"/>
                </a:solidFill>
              </a:rPr>
              <a:t>H</a:t>
            </a:r>
            <a:r>
              <a:rPr lang="en-US" sz="3800" b="1" baseline="-25000" dirty="0">
                <a:solidFill>
                  <a:schemeClr val="bg1"/>
                </a:solidFill>
              </a:rPr>
              <a:t>2</a:t>
            </a:r>
            <a:endParaRPr lang="en-US" sz="3800" b="1" dirty="0">
              <a:solidFill>
                <a:schemeClr val="bg1"/>
              </a:solidFill>
            </a:endParaRPr>
          </a:p>
        </p:txBody>
      </p:sp>
      <p:sp>
        <p:nvSpPr>
          <p:cNvPr id="19" name="TextBox 18">
            <a:extLst>
              <a:ext uri="{FF2B5EF4-FFF2-40B4-BE49-F238E27FC236}">
                <a16:creationId xmlns:a16="http://schemas.microsoft.com/office/drawing/2014/main" id="{832EE6BF-1060-C042-9992-EBB58ECB2893}"/>
              </a:ext>
            </a:extLst>
          </p:cNvPr>
          <p:cNvSpPr txBox="1"/>
          <p:nvPr/>
        </p:nvSpPr>
        <p:spPr>
          <a:xfrm>
            <a:off x="242888" y="157162"/>
            <a:ext cx="6643687" cy="584775"/>
          </a:xfrm>
          <a:prstGeom prst="rect">
            <a:avLst/>
          </a:prstGeom>
          <a:noFill/>
        </p:spPr>
        <p:txBody>
          <a:bodyPr wrap="square" rtlCol="0">
            <a:spAutoFit/>
          </a:bodyPr>
          <a:lstStyle/>
          <a:p>
            <a:r>
              <a:rPr lang="en-US" sz="3200" dirty="0">
                <a:solidFill>
                  <a:schemeClr val="accent6"/>
                </a:solidFill>
              </a:rPr>
              <a:t>Searching for new molecular species</a:t>
            </a:r>
          </a:p>
        </p:txBody>
      </p:sp>
      <p:pic>
        <p:nvPicPr>
          <p:cNvPr id="24" name="Picture 23">
            <a:extLst>
              <a:ext uri="{FF2B5EF4-FFF2-40B4-BE49-F238E27FC236}">
                <a16:creationId xmlns:a16="http://schemas.microsoft.com/office/drawing/2014/main" id="{53832460-7B18-134F-A18E-1D154B407C6A}"/>
              </a:ext>
            </a:extLst>
          </p:cNvPr>
          <p:cNvPicPr>
            <a:picLocks noChangeAspect="1"/>
          </p:cNvPicPr>
          <p:nvPr/>
        </p:nvPicPr>
        <p:blipFill>
          <a:blip r:embed="rId3"/>
          <a:stretch>
            <a:fillRect/>
          </a:stretch>
        </p:blipFill>
        <p:spPr>
          <a:xfrm rot="20304017">
            <a:off x="5825127" y="4645195"/>
            <a:ext cx="2248656" cy="1488202"/>
          </a:xfrm>
          <a:prstGeom prst="rect">
            <a:avLst/>
          </a:prstGeom>
        </p:spPr>
      </p:pic>
      <p:pic>
        <p:nvPicPr>
          <p:cNvPr id="30" name="Picture 29">
            <a:extLst>
              <a:ext uri="{FF2B5EF4-FFF2-40B4-BE49-F238E27FC236}">
                <a16:creationId xmlns:a16="http://schemas.microsoft.com/office/drawing/2014/main" id="{6D7E124B-606C-FB4A-A34B-E67FD8BF4CE4}"/>
              </a:ext>
            </a:extLst>
          </p:cNvPr>
          <p:cNvPicPr>
            <a:picLocks noChangeAspect="1"/>
          </p:cNvPicPr>
          <p:nvPr/>
        </p:nvPicPr>
        <p:blipFill>
          <a:blip r:embed="rId4"/>
          <a:stretch>
            <a:fillRect/>
          </a:stretch>
        </p:blipFill>
        <p:spPr>
          <a:xfrm rot="20617093">
            <a:off x="2903955" y="4974408"/>
            <a:ext cx="2775574" cy="900327"/>
          </a:xfrm>
          <a:prstGeom prst="rect">
            <a:avLst/>
          </a:prstGeom>
        </p:spPr>
      </p:pic>
      <p:sp>
        <p:nvSpPr>
          <p:cNvPr id="31" name="TextBox 30">
            <a:extLst>
              <a:ext uri="{FF2B5EF4-FFF2-40B4-BE49-F238E27FC236}">
                <a16:creationId xmlns:a16="http://schemas.microsoft.com/office/drawing/2014/main" id="{9ED25677-C8ED-3345-A5D8-EBF897DD138B}"/>
              </a:ext>
            </a:extLst>
          </p:cNvPr>
          <p:cNvSpPr txBox="1"/>
          <p:nvPr/>
        </p:nvSpPr>
        <p:spPr>
          <a:xfrm>
            <a:off x="3656684" y="4033812"/>
            <a:ext cx="1270116" cy="677108"/>
          </a:xfrm>
          <a:prstGeom prst="rect">
            <a:avLst/>
          </a:prstGeom>
          <a:noFill/>
        </p:spPr>
        <p:txBody>
          <a:bodyPr wrap="square" rtlCol="0">
            <a:spAutoFit/>
          </a:bodyPr>
          <a:lstStyle/>
          <a:p>
            <a:r>
              <a:rPr lang="en-US" sz="3800" dirty="0">
                <a:solidFill>
                  <a:schemeClr val="bg1"/>
                </a:solidFill>
                <a:latin typeface="+mj-lt"/>
              </a:rPr>
              <a:t>HC</a:t>
            </a:r>
            <a:r>
              <a:rPr lang="en-US" sz="3800" baseline="-25000" dirty="0">
                <a:solidFill>
                  <a:schemeClr val="bg1"/>
                </a:solidFill>
                <a:latin typeface="+mj-lt"/>
              </a:rPr>
              <a:t>3</a:t>
            </a:r>
            <a:r>
              <a:rPr lang="en-US" sz="3800" dirty="0">
                <a:solidFill>
                  <a:schemeClr val="bg1"/>
                </a:solidFill>
                <a:latin typeface="+mj-lt"/>
              </a:rPr>
              <a:t>N</a:t>
            </a:r>
          </a:p>
        </p:txBody>
      </p:sp>
      <p:sp>
        <p:nvSpPr>
          <p:cNvPr id="32" name="TextBox 31">
            <a:extLst>
              <a:ext uri="{FF2B5EF4-FFF2-40B4-BE49-F238E27FC236}">
                <a16:creationId xmlns:a16="http://schemas.microsoft.com/office/drawing/2014/main" id="{BAA79F66-3063-3F48-AA3F-E4E4808C8CBB}"/>
              </a:ext>
            </a:extLst>
          </p:cNvPr>
          <p:cNvSpPr txBox="1"/>
          <p:nvPr/>
        </p:nvSpPr>
        <p:spPr>
          <a:xfrm>
            <a:off x="6198246" y="4033812"/>
            <a:ext cx="1502418" cy="677108"/>
          </a:xfrm>
          <a:prstGeom prst="rect">
            <a:avLst/>
          </a:prstGeom>
          <a:noFill/>
        </p:spPr>
        <p:txBody>
          <a:bodyPr wrap="square" rtlCol="0">
            <a:spAutoFit/>
          </a:bodyPr>
          <a:lstStyle/>
          <a:p>
            <a:r>
              <a:rPr lang="en-US" sz="3800" dirty="0">
                <a:solidFill>
                  <a:schemeClr val="bg1"/>
                </a:solidFill>
                <a:latin typeface="+mj-lt"/>
              </a:rPr>
              <a:t>CH</a:t>
            </a:r>
            <a:r>
              <a:rPr lang="en-US" sz="3800" baseline="-25000" dirty="0">
                <a:solidFill>
                  <a:schemeClr val="bg1"/>
                </a:solidFill>
                <a:latin typeface="+mj-lt"/>
              </a:rPr>
              <a:t>3</a:t>
            </a:r>
            <a:r>
              <a:rPr lang="en-US" sz="3800" dirty="0">
                <a:solidFill>
                  <a:schemeClr val="bg1"/>
                </a:solidFill>
                <a:latin typeface="+mj-lt"/>
              </a:rPr>
              <a:t>CN</a:t>
            </a:r>
          </a:p>
        </p:txBody>
      </p:sp>
      <p:sp>
        <p:nvSpPr>
          <p:cNvPr id="33" name="TextBox 32">
            <a:extLst>
              <a:ext uri="{FF2B5EF4-FFF2-40B4-BE49-F238E27FC236}">
                <a16:creationId xmlns:a16="http://schemas.microsoft.com/office/drawing/2014/main" id="{97D52645-4DD7-1440-A5D6-DB545B862F43}"/>
              </a:ext>
            </a:extLst>
          </p:cNvPr>
          <p:cNvSpPr txBox="1"/>
          <p:nvPr/>
        </p:nvSpPr>
        <p:spPr>
          <a:xfrm>
            <a:off x="3385015" y="6237513"/>
            <a:ext cx="1813454" cy="400110"/>
          </a:xfrm>
          <a:prstGeom prst="rect">
            <a:avLst/>
          </a:prstGeom>
          <a:noFill/>
        </p:spPr>
        <p:txBody>
          <a:bodyPr wrap="square" rtlCol="0">
            <a:spAutoFit/>
          </a:bodyPr>
          <a:lstStyle/>
          <a:p>
            <a:r>
              <a:rPr lang="en-US" sz="2000" dirty="0">
                <a:solidFill>
                  <a:schemeClr val="accent3">
                    <a:lumMod val="60000"/>
                    <a:lumOff val="40000"/>
                  </a:schemeClr>
                </a:solidFill>
                <a:latin typeface="+mj-lt"/>
              </a:rPr>
              <a:t>Cyanoacetylene</a:t>
            </a:r>
          </a:p>
        </p:txBody>
      </p:sp>
      <p:sp>
        <p:nvSpPr>
          <p:cNvPr id="34" name="TextBox 33">
            <a:extLst>
              <a:ext uri="{FF2B5EF4-FFF2-40B4-BE49-F238E27FC236}">
                <a16:creationId xmlns:a16="http://schemas.microsoft.com/office/drawing/2014/main" id="{633CF618-52C6-8F47-ABC1-4FF74092C178}"/>
              </a:ext>
            </a:extLst>
          </p:cNvPr>
          <p:cNvSpPr txBox="1"/>
          <p:nvPr/>
        </p:nvSpPr>
        <p:spPr>
          <a:xfrm>
            <a:off x="6256777" y="6247867"/>
            <a:ext cx="1670204" cy="400110"/>
          </a:xfrm>
          <a:prstGeom prst="rect">
            <a:avLst/>
          </a:prstGeom>
          <a:noFill/>
        </p:spPr>
        <p:txBody>
          <a:bodyPr wrap="square" rtlCol="0">
            <a:spAutoFit/>
          </a:bodyPr>
          <a:lstStyle/>
          <a:p>
            <a:r>
              <a:rPr lang="en-US" sz="2000" dirty="0">
                <a:solidFill>
                  <a:schemeClr val="accent3">
                    <a:lumMod val="60000"/>
                    <a:lumOff val="40000"/>
                  </a:schemeClr>
                </a:solidFill>
                <a:latin typeface="+mj-lt"/>
              </a:rPr>
              <a:t>Acetonitrile</a:t>
            </a:r>
          </a:p>
        </p:txBody>
      </p:sp>
      <p:pic>
        <p:nvPicPr>
          <p:cNvPr id="20" name="Picture 19">
            <a:extLst>
              <a:ext uri="{FF2B5EF4-FFF2-40B4-BE49-F238E27FC236}">
                <a16:creationId xmlns:a16="http://schemas.microsoft.com/office/drawing/2014/main" id="{97E2A995-6FA2-484D-8EE0-81F3426820FB}"/>
              </a:ext>
            </a:extLst>
          </p:cNvPr>
          <p:cNvPicPr>
            <a:picLocks noChangeAspect="1"/>
          </p:cNvPicPr>
          <p:nvPr/>
        </p:nvPicPr>
        <p:blipFill>
          <a:blip r:embed="rId5"/>
          <a:stretch>
            <a:fillRect/>
          </a:stretch>
        </p:blipFill>
        <p:spPr>
          <a:xfrm>
            <a:off x="602994" y="1797179"/>
            <a:ext cx="2526136" cy="2240572"/>
          </a:xfrm>
          <a:prstGeom prst="rect">
            <a:avLst/>
          </a:prstGeom>
        </p:spPr>
      </p:pic>
      <p:pic>
        <p:nvPicPr>
          <p:cNvPr id="35" name="Picture 34">
            <a:extLst>
              <a:ext uri="{FF2B5EF4-FFF2-40B4-BE49-F238E27FC236}">
                <a16:creationId xmlns:a16="http://schemas.microsoft.com/office/drawing/2014/main" id="{0A2A79DE-C3D1-C840-87C3-A9CB37E0E767}"/>
              </a:ext>
            </a:extLst>
          </p:cNvPr>
          <p:cNvPicPr>
            <a:picLocks noChangeAspect="1"/>
          </p:cNvPicPr>
          <p:nvPr/>
        </p:nvPicPr>
        <p:blipFill>
          <a:blip r:embed="rId6"/>
          <a:stretch>
            <a:fillRect/>
          </a:stretch>
        </p:blipFill>
        <p:spPr>
          <a:xfrm>
            <a:off x="3092873" y="870201"/>
            <a:ext cx="8056562" cy="3193404"/>
          </a:xfrm>
          <a:prstGeom prst="rect">
            <a:avLst/>
          </a:prstGeom>
          <a:solidFill>
            <a:schemeClr val="tx1"/>
          </a:solidFill>
        </p:spPr>
      </p:pic>
      <p:sp>
        <p:nvSpPr>
          <p:cNvPr id="36" name="TextBox 35">
            <a:extLst>
              <a:ext uri="{FF2B5EF4-FFF2-40B4-BE49-F238E27FC236}">
                <a16:creationId xmlns:a16="http://schemas.microsoft.com/office/drawing/2014/main" id="{2B4D0518-FF3B-A445-92FF-A111086BCE1C}"/>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2" name="Rectangle 1">
            <a:extLst>
              <a:ext uri="{FF2B5EF4-FFF2-40B4-BE49-F238E27FC236}">
                <a16:creationId xmlns:a16="http://schemas.microsoft.com/office/drawing/2014/main" id="{FAD1654B-C5E1-E843-B595-960A27372AD1}"/>
              </a:ext>
            </a:extLst>
          </p:cNvPr>
          <p:cNvSpPr/>
          <p:nvPr/>
        </p:nvSpPr>
        <p:spPr>
          <a:xfrm>
            <a:off x="581023" y="1044132"/>
            <a:ext cx="2562393" cy="303648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78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FDAFCD-3B24-A540-86E9-B43570297E57}"/>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2" name="Rectangle 21">
            <a:extLst>
              <a:ext uri="{FF2B5EF4-FFF2-40B4-BE49-F238E27FC236}">
                <a16:creationId xmlns:a16="http://schemas.microsoft.com/office/drawing/2014/main" id="{D6EB8126-0DF9-F34A-AC4C-544C7C8228CF}"/>
              </a:ext>
            </a:extLst>
          </p:cNvPr>
          <p:cNvSpPr/>
          <p:nvPr/>
        </p:nvSpPr>
        <p:spPr>
          <a:xfrm>
            <a:off x="566737" y="800100"/>
            <a:ext cx="11058525" cy="59007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52F706F-FA86-EC40-B079-2748DD15F3BD}"/>
              </a:ext>
            </a:extLst>
          </p:cNvPr>
          <p:cNvPicPr>
            <a:picLocks noChangeAspect="1"/>
          </p:cNvPicPr>
          <p:nvPr/>
        </p:nvPicPr>
        <p:blipFill>
          <a:blip r:embed="rId3"/>
          <a:stretch>
            <a:fillRect/>
          </a:stretch>
        </p:blipFill>
        <p:spPr>
          <a:xfrm rot="20295056">
            <a:off x="8502005" y="4694040"/>
            <a:ext cx="2609829" cy="1317238"/>
          </a:xfrm>
          <a:prstGeom prst="rect">
            <a:avLst/>
          </a:prstGeom>
        </p:spPr>
      </p:pic>
      <p:sp>
        <p:nvSpPr>
          <p:cNvPr id="17" name="TextBox 16">
            <a:extLst>
              <a:ext uri="{FF2B5EF4-FFF2-40B4-BE49-F238E27FC236}">
                <a16:creationId xmlns:a16="http://schemas.microsoft.com/office/drawing/2014/main" id="{540B280A-9A0D-5847-A8F0-9ACBF3B470AF}"/>
              </a:ext>
            </a:extLst>
          </p:cNvPr>
          <p:cNvSpPr txBox="1"/>
          <p:nvPr/>
        </p:nvSpPr>
        <p:spPr>
          <a:xfrm>
            <a:off x="8859198" y="4004480"/>
            <a:ext cx="1700213" cy="677108"/>
          </a:xfrm>
          <a:prstGeom prst="rect">
            <a:avLst/>
          </a:prstGeom>
          <a:noFill/>
        </p:spPr>
        <p:txBody>
          <a:bodyPr wrap="square" rtlCol="0">
            <a:spAutoFit/>
          </a:bodyPr>
          <a:lstStyle/>
          <a:p>
            <a:r>
              <a:rPr lang="en-US" sz="3800" b="1" dirty="0">
                <a:solidFill>
                  <a:schemeClr val="bg1"/>
                </a:solidFill>
              </a:rPr>
              <a:t>CH</a:t>
            </a:r>
            <a:r>
              <a:rPr lang="en-US" sz="3800" b="1" baseline="-25000" dirty="0">
                <a:solidFill>
                  <a:schemeClr val="bg1"/>
                </a:solidFill>
              </a:rPr>
              <a:t>3</a:t>
            </a:r>
            <a:r>
              <a:rPr lang="en-US" sz="3800" b="1" dirty="0">
                <a:solidFill>
                  <a:schemeClr val="bg1"/>
                </a:solidFill>
              </a:rPr>
              <a:t>C</a:t>
            </a:r>
            <a:r>
              <a:rPr lang="en-US" sz="3800" b="1" baseline="-25000" dirty="0">
                <a:solidFill>
                  <a:schemeClr val="bg1"/>
                </a:solidFill>
              </a:rPr>
              <a:t>3</a:t>
            </a:r>
            <a:r>
              <a:rPr lang="en-US" sz="3800" b="1" dirty="0">
                <a:solidFill>
                  <a:schemeClr val="bg1"/>
                </a:solidFill>
              </a:rPr>
              <a:t>N</a:t>
            </a:r>
          </a:p>
        </p:txBody>
      </p:sp>
      <p:sp>
        <p:nvSpPr>
          <p:cNvPr id="18" name="TextBox 17">
            <a:extLst>
              <a:ext uri="{FF2B5EF4-FFF2-40B4-BE49-F238E27FC236}">
                <a16:creationId xmlns:a16="http://schemas.microsoft.com/office/drawing/2014/main" id="{E6C770E8-20E1-1048-A1BA-E6F83140C5E5}"/>
              </a:ext>
            </a:extLst>
          </p:cNvPr>
          <p:cNvSpPr txBox="1"/>
          <p:nvPr/>
        </p:nvSpPr>
        <p:spPr>
          <a:xfrm>
            <a:off x="8164614" y="6171537"/>
            <a:ext cx="3275579" cy="461665"/>
          </a:xfrm>
          <a:prstGeom prst="rect">
            <a:avLst/>
          </a:prstGeom>
          <a:noFill/>
        </p:spPr>
        <p:txBody>
          <a:bodyPr wrap="square" rtlCol="0">
            <a:spAutoFit/>
          </a:bodyPr>
          <a:lstStyle/>
          <a:p>
            <a:r>
              <a:rPr lang="en-US" sz="2400" b="1" i="1" dirty="0" err="1">
                <a:solidFill>
                  <a:schemeClr val="accent3">
                    <a:lumMod val="60000"/>
                    <a:lumOff val="40000"/>
                  </a:schemeClr>
                </a:solidFill>
                <a:latin typeface="+mj-lt"/>
              </a:rPr>
              <a:t>Methylcyanoacetylene</a:t>
            </a:r>
            <a:endParaRPr lang="en-US" sz="2400" b="1" i="1" dirty="0">
              <a:solidFill>
                <a:schemeClr val="accent3">
                  <a:lumMod val="60000"/>
                  <a:lumOff val="40000"/>
                </a:schemeClr>
              </a:solidFill>
              <a:latin typeface="+mj-lt"/>
            </a:endParaRPr>
          </a:p>
        </p:txBody>
      </p:sp>
      <p:sp>
        <p:nvSpPr>
          <p:cNvPr id="21" name="TextBox 20">
            <a:extLst>
              <a:ext uri="{FF2B5EF4-FFF2-40B4-BE49-F238E27FC236}">
                <a16:creationId xmlns:a16="http://schemas.microsoft.com/office/drawing/2014/main" id="{20FC1AF2-581C-0748-92A2-CB836A4B7B10}"/>
              </a:ext>
            </a:extLst>
          </p:cNvPr>
          <p:cNvSpPr txBox="1"/>
          <p:nvPr/>
        </p:nvSpPr>
        <p:spPr>
          <a:xfrm>
            <a:off x="1015955" y="1044132"/>
            <a:ext cx="1700213" cy="677108"/>
          </a:xfrm>
          <a:prstGeom prst="rect">
            <a:avLst/>
          </a:prstGeom>
          <a:noFill/>
        </p:spPr>
        <p:txBody>
          <a:bodyPr wrap="square" rtlCol="0">
            <a:spAutoFit/>
          </a:bodyPr>
          <a:lstStyle/>
          <a:p>
            <a:r>
              <a:rPr lang="en-US" sz="3800" b="1" dirty="0">
                <a:solidFill>
                  <a:schemeClr val="bg1"/>
                </a:solidFill>
              </a:rPr>
              <a:t>c-C</a:t>
            </a:r>
            <a:r>
              <a:rPr lang="en-US" sz="3800" b="1" baseline="-25000" dirty="0">
                <a:solidFill>
                  <a:schemeClr val="bg1"/>
                </a:solidFill>
              </a:rPr>
              <a:t>3</a:t>
            </a:r>
            <a:r>
              <a:rPr lang="en-US" sz="3800" b="1" dirty="0">
                <a:solidFill>
                  <a:schemeClr val="bg1"/>
                </a:solidFill>
              </a:rPr>
              <a:t>H</a:t>
            </a:r>
            <a:r>
              <a:rPr lang="en-US" sz="3800" b="1" baseline="-25000" dirty="0">
                <a:solidFill>
                  <a:schemeClr val="bg1"/>
                </a:solidFill>
              </a:rPr>
              <a:t>2</a:t>
            </a:r>
            <a:endParaRPr lang="en-US" sz="3800" b="1" dirty="0">
              <a:solidFill>
                <a:schemeClr val="bg1"/>
              </a:solidFill>
            </a:endParaRPr>
          </a:p>
        </p:txBody>
      </p:sp>
      <p:sp>
        <p:nvSpPr>
          <p:cNvPr id="19" name="TextBox 18">
            <a:extLst>
              <a:ext uri="{FF2B5EF4-FFF2-40B4-BE49-F238E27FC236}">
                <a16:creationId xmlns:a16="http://schemas.microsoft.com/office/drawing/2014/main" id="{832EE6BF-1060-C042-9992-EBB58ECB2893}"/>
              </a:ext>
            </a:extLst>
          </p:cNvPr>
          <p:cNvSpPr txBox="1"/>
          <p:nvPr/>
        </p:nvSpPr>
        <p:spPr>
          <a:xfrm>
            <a:off x="242888" y="157162"/>
            <a:ext cx="6643687" cy="584775"/>
          </a:xfrm>
          <a:prstGeom prst="rect">
            <a:avLst/>
          </a:prstGeom>
          <a:noFill/>
        </p:spPr>
        <p:txBody>
          <a:bodyPr wrap="square" rtlCol="0">
            <a:spAutoFit/>
          </a:bodyPr>
          <a:lstStyle/>
          <a:p>
            <a:r>
              <a:rPr lang="en-US" sz="3200" dirty="0">
                <a:solidFill>
                  <a:schemeClr val="accent6"/>
                </a:solidFill>
              </a:rPr>
              <a:t>Searching for new molecular species</a:t>
            </a:r>
          </a:p>
        </p:txBody>
      </p:sp>
      <p:pic>
        <p:nvPicPr>
          <p:cNvPr id="24" name="Picture 23">
            <a:extLst>
              <a:ext uri="{FF2B5EF4-FFF2-40B4-BE49-F238E27FC236}">
                <a16:creationId xmlns:a16="http://schemas.microsoft.com/office/drawing/2014/main" id="{53832460-7B18-134F-A18E-1D154B407C6A}"/>
              </a:ext>
            </a:extLst>
          </p:cNvPr>
          <p:cNvPicPr>
            <a:picLocks noChangeAspect="1"/>
          </p:cNvPicPr>
          <p:nvPr/>
        </p:nvPicPr>
        <p:blipFill>
          <a:blip r:embed="rId4"/>
          <a:stretch>
            <a:fillRect/>
          </a:stretch>
        </p:blipFill>
        <p:spPr>
          <a:xfrm rot="20304017">
            <a:off x="5825127" y="4645195"/>
            <a:ext cx="2248656" cy="1488202"/>
          </a:xfrm>
          <a:prstGeom prst="rect">
            <a:avLst/>
          </a:prstGeom>
        </p:spPr>
      </p:pic>
      <p:pic>
        <p:nvPicPr>
          <p:cNvPr id="30" name="Picture 29">
            <a:extLst>
              <a:ext uri="{FF2B5EF4-FFF2-40B4-BE49-F238E27FC236}">
                <a16:creationId xmlns:a16="http://schemas.microsoft.com/office/drawing/2014/main" id="{6D7E124B-606C-FB4A-A34B-E67FD8BF4CE4}"/>
              </a:ext>
            </a:extLst>
          </p:cNvPr>
          <p:cNvPicPr>
            <a:picLocks noChangeAspect="1"/>
          </p:cNvPicPr>
          <p:nvPr/>
        </p:nvPicPr>
        <p:blipFill>
          <a:blip r:embed="rId5"/>
          <a:stretch>
            <a:fillRect/>
          </a:stretch>
        </p:blipFill>
        <p:spPr>
          <a:xfrm rot="20617093">
            <a:off x="2903955" y="4974408"/>
            <a:ext cx="2775574" cy="900327"/>
          </a:xfrm>
          <a:prstGeom prst="rect">
            <a:avLst/>
          </a:prstGeom>
        </p:spPr>
      </p:pic>
      <p:sp>
        <p:nvSpPr>
          <p:cNvPr id="31" name="TextBox 30">
            <a:extLst>
              <a:ext uri="{FF2B5EF4-FFF2-40B4-BE49-F238E27FC236}">
                <a16:creationId xmlns:a16="http://schemas.microsoft.com/office/drawing/2014/main" id="{9ED25677-C8ED-3345-A5D8-EBF897DD138B}"/>
              </a:ext>
            </a:extLst>
          </p:cNvPr>
          <p:cNvSpPr txBox="1"/>
          <p:nvPr/>
        </p:nvSpPr>
        <p:spPr>
          <a:xfrm>
            <a:off x="3656684" y="4033812"/>
            <a:ext cx="1270116" cy="677108"/>
          </a:xfrm>
          <a:prstGeom prst="rect">
            <a:avLst/>
          </a:prstGeom>
          <a:noFill/>
        </p:spPr>
        <p:txBody>
          <a:bodyPr wrap="square" rtlCol="0">
            <a:spAutoFit/>
          </a:bodyPr>
          <a:lstStyle/>
          <a:p>
            <a:r>
              <a:rPr lang="en-US" sz="3800" dirty="0">
                <a:solidFill>
                  <a:schemeClr val="bg1"/>
                </a:solidFill>
                <a:latin typeface="+mj-lt"/>
              </a:rPr>
              <a:t>HC</a:t>
            </a:r>
            <a:r>
              <a:rPr lang="en-US" sz="3800" baseline="-25000" dirty="0">
                <a:solidFill>
                  <a:schemeClr val="bg1"/>
                </a:solidFill>
                <a:latin typeface="+mj-lt"/>
              </a:rPr>
              <a:t>3</a:t>
            </a:r>
            <a:r>
              <a:rPr lang="en-US" sz="3800" dirty="0">
                <a:solidFill>
                  <a:schemeClr val="bg1"/>
                </a:solidFill>
                <a:latin typeface="+mj-lt"/>
              </a:rPr>
              <a:t>N</a:t>
            </a:r>
          </a:p>
        </p:txBody>
      </p:sp>
      <p:sp>
        <p:nvSpPr>
          <p:cNvPr id="32" name="TextBox 31">
            <a:extLst>
              <a:ext uri="{FF2B5EF4-FFF2-40B4-BE49-F238E27FC236}">
                <a16:creationId xmlns:a16="http://schemas.microsoft.com/office/drawing/2014/main" id="{BAA79F66-3063-3F48-AA3F-E4E4808C8CBB}"/>
              </a:ext>
            </a:extLst>
          </p:cNvPr>
          <p:cNvSpPr txBox="1"/>
          <p:nvPr/>
        </p:nvSpPr>
        <p:spPr>
          <a:xfrm>
            <a:off x="6198246" y="4033812"/>
            <a:ext cx="1502418" cy="677108"/>
          </a:xfrm>
          <a:prstGeom prst="rect">
            <a:avLst/>
          </a:prstGeom>
          <a:noFill/>
        </p:spPr>
        <p:txBody>
          <a:bodyPr wrap="square" rtlCol="0">
            <a:spAutoFit/>
          </a:bodyPr>
          <a:lstStyle/>
          <a:p>
            <a:r>
              <a:rPr lang="en-US" sz="3800" dirty="0">
                <a:solidFill>
                  <a:schemeClr val="bg1"/>
                </a:solidFill>
                <a:latin typeface="+mj-lt"/>
              </a:rPr>
              <a:t>CH</a:t>
            </a:r>
            <a:r>
              <a:rPr lang="en-US" sz="3800" baseline="-25000" dirty="0">
                <a:solidFill>
                  <a:schemeClr val="bg1"/>
                </a:solidFill>
                <a:latin typeface="+mj-lt"/>
              </a:rPr>
              <a:t>3</a:t>
            </a:r>
            <a:r>
              <a:rPr lang="en-US" sz="3800" dirty="0">
                <a:solidFill>
                  <a:schemeClr val="bg1"/>
                </a:solidFill>
                <a:latin typeface="+mj-lt"/>
              </a:rPr>
              <a:t>CN</a:t>
            </a:r>
          </a:p>
        </p:txBody>
      </p:sp>
      <p:sp>
        <p:nvSpPr>
          <p:cNvPr id="33" name="TextBox 32">
            <a:extLst>
              <a:ext uri="{FF2B5EF4-FFF2-40B4-BE49-F238E27FC236}">
                <a16:creationId xmlns:a16="http://schemas.microsoft.com/office/drawing/2014/main" id="{97D52645-4DD7-1440-A5D6-DB545B862F43}"/>
              </a:ext>
            </a:extLst>
          </p:cNvPr>
          <p:cNvSpPr txBox="1"/>
          <p:nvPr/>
        </p:nvSpPr>
        <p:spPr>
          <a:xfrm>
            <a:off x="3385015" y="6237513"/>
            <a:ext cx="1813454" cy="400110"/>
          </a:xfrm>
          <a:prstGeom prst="rect">
            <a:avLst/>
          </a:prstGeom>
          <a:noFill/>
        </p:spPr>
        <p:txBody>
          <a:bodyPr wrap="square" rtlCol="0">
            <a:spAutoFit/>
          </a:bodyPr>
          <a:lstStyle/>
          <a:p>
            <a:r>
              <a:rPr lang="en-US" sz="2000" dirty="0">
                <a:solidFill>
                  <a:schemeClr val="accent3">
                    <a:lumMod val="60000"/>
                    <a:lumOff val="40000"/>
                  </a:schemeClr>
                </a:solidFill>
                <a:latin typeface="+mj-lt"/>
              </a:rPr>
              <a:t>Cyanoacetylene</a:t>
            </a:r>
          </a:p>
        </p:txBody>
      </p:sp>
      <p:sp>
        <p:nvSpPr>
          <p:cNvPr id="34" name="TextBox 33">
            <a:extLst>
              <a:ext uri="{FF2B5EF4-FFF2-40B4-BE49-F238E27FC236}">
                <a16:creationId xmlns:a16="http://schemas.microsoft.com/office/drawing/2014/main" id="{633CF618-52C6-8F47-ABC1-4FF74092C178}"/>
              </a:ext>
            </a:extLst>
          </p:cNvPr>
          <p:cNvSpPr txBox="1"/>
          <p:nvPr/>
        </p:nvSpPr>
        <p:spPr>
          <a:xfrm>
            <a:off x="6256777" y="6247867"/>
            <a:ext cx="1670204" cy="400110"/>
          </a:xfrm>
          <a:prstGeom prst="rect">
            <a:avLst/>
          </a:prstGeom>
          <a:noFill/>
        </p:spPr>
        <p:txBody>
          <a:bodyPr wrap="square" rtlCol="0">
            <a:spAutoFit/>
          </a:bodyPr>
          <a:lstStyle/>
          <a:p>
            <a:r>
              <a:rPr lang="en-US" sz="2000" dirty="0">
                <a:solidFill>
                  <a:schemeClr val="accent3">
                    <a:lumMod val="60000"/>
                    <a:lumOff val="40000"/>
                  </a:schemeClr>
                </a:solidFill>
                <a:latin typeface="+mj-lt"/>
              </a:rPr>
              <a:t>Acetonitrile</a:t>
            </a:r>
          </a:p>
        </p:txBody>
      </p:sp>
      <p:pic>
        <p:nvPicPr>
          <p:cNvPr id="20" name="Picture 19">
            <a:extLst>
              <a:ext uri="{FF2B5EF4-FFF2-40B4-BE49-F238E27FC236}">
                <a16:creationId xmlns:a16="http://schemas.microsoft.com/office/drawing/2014/main" id="{97E2A995-6FA2-484D-8EE0-81F3426820FB}"/>
              </a:ext>
            </a:extLst>
          </p:cNvPr>
          <p:cNvPicPr>
            <a:picLocks noChangeAspect="1"/>
          </p:cNvPicPr>
          <p:nvPr/>
        </p:nvPicPr>
        <p:blipFill>
          <a:blip r:embed="rId6"/>
          <a:stretch>
            <a:fillRect/>
          </a:stretch>
        </p:blipFill>
        <p:spPr>
          <a:xfrm>
            <a:off x="602994" y="1797179"/>
            <a:ext cx="2526136" cy="2240572"/>
          </a:xfrm>
          <a:prstGeom prst="rect">
            <a:avLst/>
          </a:prstGeom>
        </p:spPr>
      </p:pic>
      <p:pic>
        <p:nvPicPr>
          <p:cNvPr id="35" name="Picture 34">
            <a:extLst>
              <a:ext uri="{FF2B5EF4-FFF2-40B4-BE49-F238E27FC236}">
                <a16:creationId xmlns:a16="http://schemas.microsoft.com/office/drawing/2014/main" id="{0A2A79DE-C3D1-C840-87C3-A9CB37E0E767}"/>
              </a:ext>
            </a:extLst>
          </p:cNvPr>
          <p:cNvPicPr>
            <a:picLocks noChangeAspect="1"/>
          </p:cNvPicPr>
          <p:nvPr/>
        </p:nvPicPr>
        <p:blipFill>
          <a:blip r:embed="rId7"/>
          <a:stretch>
            <a:fillRect/>
          </a:stretch>
        </p:blipFill>
        <p:spPr>
          <a:xfrm>
            <a:off x="3092873" y="870201"/>
            <a:ext cx="8056562" cy="3193404"/>
          </a:xfrm>
          <a:prstGeom prst="rect">
            <a:avLst/>
          </a:prstGeom>
          <a:solidFill>
            <a:schemeClr val="tx1"/>
          </a:solidFill>
        </p:spPr>
      </p:pic>
      <p:sp>
        <p:nvSpPr>
          <p:cNvPr id="36" name="TextBox 35">
            <a:extLst>
              <a:ext uri="{FF2B5EF4-FFF2-40B4-BE49-F238E27FC236}">
                <a16:creationId xmlns:a16="http://schemas.microsoft.com/office/drawing/2014/main" id="{2B4D0518-FF3B-A445-92FF-A111086BCE1C}"/>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2" name="Rectangle 1">
            <a:extLst>
              <a:ext uri="{FF2B5EF4-FFF2-40B4-BE49-F238E27FC236}">
                <a16:creationId xmlns:a16="http://schemas.microsoft.com/office/drawing/2014/main" id="{FAD1654B-C5E1-E843-B595-960A27372AD1}"/>
              </a:ext>
            </a:extLst>
          </p:cNvPr>
          <p:cNvSpPr/>
          <p:nvPr/>
        </p:nvSpPr>
        <p:spPr>
          <a:xfrm>
            <a:off x="581023" y="1044132"/>
            <a:ext cx="2562393" cy="303648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0212333-C497-DA43-A21F-CFDD7FE8188E}"/>
              </a:ext>
            </a:extLst>
          </p:cNvPr>
          <p:cNvSpPr/>
          <p:nvPr/>
        </p:nvSpPr>
        <p:spPr>
          <a:xfrm>
            <a:off x="8173646" y="4063604"/>
            <a:ext cx="2975789" cy="261634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54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F2E75C-E45D-1247-9CB3-0504F7DA98A2}"/>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extBox 2">
            <a:extLst>
              <a:ext uri="{FF2B5EF4-FFF2-40B4-BE49-F238E27FC236}">
                <a16:creationId xmlns:a16="http://schemas.microsoft.com/office/drawing/2014/main" id="{D76713C2-D670-524D-BE5C-F24AC5578E59}"/>
              </a:ext>
            </a:extLst>
          </p:cNvPr>
          <p:cNvSpPr txBox="1"/>
          <p:nvPr/>
        </p:nvSpPr>
        <p:spPr>
          <a:xfrm>
            <a:off x="242888" y="157162"/>
            <a:ext cx="6643687" cy="584775"/>
          </a:xfrm>
          <a:prstGeom prst="rect">
            <a:avLst/>
          </a:prstGeom>
          <a:noFill/>
        </p:spPr>
        <p:txBody>
          <a:bodyPr wrap="square" rtlCol="0">
            <a:spAutoFit/>
          </a:bodyPr>
          <a:lstStyle/>
          <a:p>
            <a:r>
              <a:rPr lang="en-US" sz="3200" dirty="0">
                <a:solidFill>
                  <a:schemeClr val="accent6"/>
                </a:solidFill>
              </a:rPr>
              <a:t>Searching for new molecular species</a:t>
            </a:r>
          </a:p>
        </p:txBody>
      </p:sp>
      <p:sp>
        <p:nvSpPr>
          <p:cNvPr id="4" name="TextBox 3">
            <a:extLst>
              <a:ext uri="{FF2B5EF4-FFF2-40B4-BE49-F238E27FC236}">
                <a16:creationId xmlns:a16="http://schemas.microsoft.com/office/drawing/2014/main" id="{EA387668-D2D3-3747-B2FA-4F38AA1F4AF3}"/>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6" name="Picture 5">
            <a:extLst>
              <a:ext uri="{FF2B5EF4-FFF2-40B4-BE49-F238E27FC236}">
                <a16:creationId xmlns:a16="http://schemas.microsoft.com/office/drawing/2014/main" id="{53E88025-DFF8-1E42-A626-2C1522F4CAE1}"/>
              </a:ext>
            </a:extLst>
          </p:cNvPr>
          <p:cNvPicPr>
            <a:picLocks noChangeAspect="1"/>
          </p:cNvPicPr>
          <p:nvPr/>
        </p:nvPicPr>
        <p:blipFill>
          <a:blip r:embed="rId3"/>
          <a:stretch>
            <a:fillRect/>
          </a:stretch>
        </p:blipFill>
        <p:spPr>
          <a:xfrm>
            <a:off x="1838325" y="741937"/>
            <a:ext cx="8515350" cy="5828960"/>
          </a:xfrm>
          <a:prstGeom prst="rect">
            <a:avLst/>
          </a:prstGeom>
          <a:solidFill>
            <a:schemeClr val="tx1"/>
          </a:solidFill>
        </p:spPr>
      </p:pic>
      <p:sp>
        <p:nvSpPr>
          <p:cNvPr id="7" name="TextBox 6">
            <a:extLst>
              <a:ext uri="{FF2B5EF4-FFF2-40B4-BE49-F238E27FC236}">
                <a16:creationId xmlns:a16="http://schemas.microsoft.com/office/drawing/2014/main" id="{7ABAA8B2-F0FB-864A-AB45-4FF114E5BED6}"/>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8" name="TextBox 7">
            <a:extLst>
              <a:ext uri="{FF2B5EF4-FFF2-40B4-BE49-F238E27FC236}">
                <a16:creationId xmlns:a16="http://schemas.microsoft.com/office/drawing/2014/main" id="{B09FC059-23D9-6B48-9451-1FE22C6097EA}"/>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410104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E9A736-6B3B-424F-94BA-E9A00DA02CFA}"/>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90B720A6-70F8-7743-A0BB-B03D7C4DEAAE}"/>
              </a:ext>
            </a:extLst>
          </p:cNvPr>
          <p:cNvSpPr>
            <a:spLocks noGrp="1"/>
          </p:cNvSpPr>
          <p:nvPr>
            <p:ph type="title"/>
          </p:nvPr>
        </p:nvSpPr>
        <p:spPr>
          <a:xfrm>
            <a:off x="157396" y="184666"/>
            <a:ext cx="5757629" cy="772597"/>
          </a:xfrm>
        </p:spPr>
        <p:txBody>
          <a:bodyPr/>
          <a:lstStyle/>
          <a:p>
            <a:r>
              <a:rPr lang="en-US" dirty="0">
                <a:solidFill>
                  <a:schemeClr val="accent6"/>
                </a:solidFill>
              </a:rPr>
              <a:t>ALMA Observations</a:t>
            </a:r>
          </a:p>
        </p:txBody>
      </p:sp>
      <p:sp>
        <p:nvSpPr>
          <p:cNvPr id="3" name="Content Placeholder 2">
            <a:extLst>
              <a:ext uri="{FF2B5EF4-FFF2-40B4-BE49-F238E27FC236}">
                <a16:creationId xmlns:a16="http://schemas.microsoft.com/office/drawing/2014/main" id="{3A143034-1F8F-D84E-8977-8DFDB611BD3D}"/>
              </a:ext>
            </a:extLst>
          </p:cNvPr>
          <p:cNvSpPr>
            <a:spLocks noGrp="1"/>
          </p:cNvSpPr>
          <p:nvPr>
            <p:ph idx="1"/>
          </p:nvPr>
        </p:nvSpPr>
        <p:spPr>
          <a:xfrm>
            <a:off x="324761" y="957263"/>
            <a:ext cx="7761963" cy="2204881"/>
          </a:xfrm>
        </p:spPr>
        <p:txBody>
          <a:bodyPr>
            <a:normAutofit fontScale="77500" lnSpcReduction="20000"/>
          </a:bodyPr>
          <a:lstStyle/>
          <a:p>
            <a:r>
              <a:rPr lang="en-US" sz="3200" dirty="0"/>
              <a:t>ALMA Cycle 4, 7, DDT observations of Titan from 2016, 2017, 2019</a:t>
            </a:r>
          </a:p>
          <a:p>
            <a:r>
              <a:rPr lang="en-US" sz="3200" dirty="0"/>
              <a:t>ALMA Band 6, Band 7 (211-275; 275-373 GHz)</a:t>
            </a:r>
          </a:p>
          <a:p>
            <a:r>
              <a:rPr lang="en-US" sz="3200" dirty="0"/>
              <a:t>Disk-averaged spectra here (DDT observations allow for spatially resolved mapping)</a:t>
            </a:r>
          </a:p>
          <a:p>
            <a:r>
              <a:rPr lang="en-US" sz="3200" dirty="0"/>
              <a:t>Long integrations for high sensitivity (~1 </a:t>
            </a:r>
            <a:r>
              <a:rPr lang="en-US" sz="3200" dirty="0" err="1"/>
              <a:t>mJy</a:t>
            </a:r>
            <a:r>
              <a:rPr lang="en-US" sz="3200" dirty="0"/>
              <a:t>)</a:t>
            </a:r>
          </a:p>
        </p:txBody>
      </p:sp>
      <p:pic>
        <p:nvPicPr>
          <p:cNvPr id="5" name="Picture 4">
            <a:extLst>
              <a:ext uri="{FF2B5EF4-FFF2-40B4-BE49-F238E27FC236}">
                <a16:creationId xmlns:a16="http://schemas.microsoft.com/office/drawing/2014/main" id="{8A81C795-B765-A04E-9CFD-F7C5FAD2F041}"/>
              </a:ext>
            </a:extLst>
          </p:cNvPr>
          <p:cNvPicPr>
            <a:picLocks noChangeAspect="1"/>
          </p:cNvPicPr>
          <p:nvPr/>
        </p:nvPicPr>
        <p:blipFill>
          <a:blip r:embed="rId3"/>
          <a:stretch>
            <a:fillRect/>
          </a:stretch>
        </p:blipFill>
        <p:spPr>
          <a:xfrm>
            <a:off x="8205657" y="387070"/>
            <a:ext cx="3299631" cy="2775074"/>
          </a:xfrm>
          <a:prstGeom prst="rect">
            <a:avLst/>
          </a:prstGeom>
        </p:spPr>
      </p:pic>
      <p:sp>
        <p:nvSpPr>
          <p:cNvPr id="9" name="TextBox 8">
            <a:extLst>
              <a:ext uri="{FF2B5EF4-FFF2-40B4-BE49-F238E27FC236}">
                <a16:creationId xmlns:a16="http://schemas.microsoft.com/office/drawing/2014/main" id="{A169EBB4-781E-D946-B08D-800581043876}"/>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graphicFrame>
        <p:nvGraphicFramePr>
          <p:cNvPr id="4" name="Table 6">
            <a:extLst>
              <a:ext uri="{FF2B5EF4-FFF2-40B4-BE49-F238E27FC236}">
                <a16:creationId xmlns:a16="http://schemas.microsoft.com/office/drawing/2014/main" id="{0BC21763-6371-F04B-A437-57316FDF4D29}"/>
              </a:ext>
            </a:extLst>
          </p:cNvPr>
          <p:cNvGraphicFramePr>
            <a:graphicFrameLocks noGrp="1"/>
          </p:cNvGraphicFramePr>
          <p:nvPr>
            <p:extLst>
              <p:ext uri="{D42A27DB-BD31-4B8C-83A1-F6EECF244321}">
                <p14:modId xmlns:p14="http://schemas.microsoft.com/office/powerpoint/2010/main" val="2019771355"/>
              </p:ext>
            </p:extLst>
          </p:nvPr>
        </p:nvGraphicFramePr>
        <p:xfrm>
          <a:off x="324762" y="3243142"/>
          <a:ext cx="11180526" cy="3430192"/>
        </p:xfrm>
        <a:graphic>
          <a:graphicData uri="http://schemas.openxmlformats.org/drawingml/2006/table">
            <a:tbl>
              <a:tblPr firstRow="1" bandRow="1">
                <a:tableStyleId>{F5AB1C69-6EDB-4FF4-983F-18BD219EF322}</a:tableStyleId>
              </a:tblPr>
              <a:tblGrid>
                <a:gridCol w="1822216">
                  <a:extLst>
                    <a:ext uri="{9D8B030D-6E8A-4147-A177-3AD203B41FA5}">
                      <a16:colId xmlns:a16="http://schemas.microsoft.com/office/drawing/2014/main" val="3398412795"/>
                    </a:ext>
                  </a:extLst>
                </a:gridCol>
                <a:gridCol w="1528762">
                  <a:extLst>
                    <a:ext uri="{9D8B030D-6E8A-4147-A177-3AD203B41FA5}">
                      <a16:colId xmlns:a16="http://schemas.microsoft.com/office/drawing/2014/main" val="3181450119"/>
                    </a:ext>
                  </a:extLst>
                </a:gridCol>
                <a:gridCol w="1185863">
                  <a:extLst>
                    <a:ext uri="{9D8B030D-6E8A-4147-A177-3AD203B41FA5}">
                      <a16:colId xmlns:a16="http://schemas.microsoft.com/office/drawing/2014/main" val="2490062226"/>
                    </a:ext>
                  </a:extLst>
                </a:gridCol>
                <a:gridCol w="1700212">
                  <a:extLst>
                    <a:ext uri="{9D8B030D-6E8A-4147-A177-3AD203B41FA5}">
                      <a16:colId xmlns:a16="http://schemas.microsoft.com/office/drawing/2014/main" val="2716922345"/>
                    </a:ext>
                  </a:extLst>
                </a:gridCol>
                <a:gridCol w="1614488">
                  <a:extLst>
                    <a:ext uri="{9D8B030D-6E8A-4147-A177-3AD203B41FA5}">
                      <a16:colId xmlns:a16="http://schemas.microsoft.com/office/drawing/2014/main" val="2628619999"/>
                    </a:ext>
                  </a:extLst>
                </a:gridCol>
                <a:gridCol w="1685925">
                  <a:extLst>
                    <a:ext uri="{9D8B030D-6E8A-4147-A177-3AD203B41FA5}">
                      <a16:colId xmlns:a16="http://schemas.microsoft.com/office/drawing/2014/main" val="2384448659"/>
                    </a:ext>
                  </a:extLst>
                </a:gridCol>
                <a:gridCol w="1643060">
                  <a:extLst>
                    <a:ext uri="{9D8B030D-6E8A-4147-A177-3AD203B41FA5}">
                      <a16:colId xmlns:a16="http://schemas.microsoft.com/office/drawing/2014/main" val="2002995805"/>
                    </a:ext>
                  </a:extLst>
                </a:gridCol>
              </a:tblGrid>
              <a:tr h="663536">
                <a:tc>
                  <a:txBody>
                    <a:bodyPr/>
                    <a:lstStyle/>
                    <a:p>
                      <a:pPr algn="ctr"/>
                      <a:r>
                        <a:rPr lang="en-US" dirty="0"/>
                        <a:t>Project Code</a:t>
                      </a:r>
                    </a:p>
                  </a:txBody>
                  <a:tcPr anchor="ctr"/>
                </a:tc>
                <a:tc>
                  <a:txBody>
                    <a:bodyPr/>
                    <a:lstStyle/>
                    <a:p>
                      <a:pPr algn="ctr"/>
                      <a:r>
                        <a:rPr lang="en-US" dirty="0"/>
                        <a:t>Observation Date</a:t>
                      </a:r>
                    </a:p>
                  </a:txBody>
                  <a:tcPr anchor="ctr"/>
                </a:tc>
                <a:tc>
                  <a:txBody>
                    <a:bodyPr/>
                    <a:lstStyle/>
                    <a:p>
                      <a:pPr algn="ctr"/>
                      <a:r>
                        <a:rPr lang="en-US" dirty="0"/>
                        <a:t>Time on Source (mins)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Frequency Coverage (GHz)</a:t>
                      </a:r>
                    </a:p>
                  </a:txBody>
                  <a:tcPr anchor="ctr"/>
                </a:tc>
                <a:tc>
                  <a:txBody>
                    <a:bodyPr/>
                    <a:lstStyle/>
                    <a:p>
                      <a:pPr algn="ctr"/>
                      <a:r>
                        <a:rPr lang="en-US" dirty="0"/>
                        <a:t>Spatial Resolution (</a:t>
                      </a:r>
                      <a:r>
                        <a:rPr lang="en-US" i="0" dirty="0"/>
                        <a:t>"</a:t>
                      </a:r>
                      <a:r>
                        <a:rPr lang="en-US" dirty="0"/>
                        <a:t>)</a:t>
                      </a:r>
                    </a:p>
                  </a:txBody>
                  <a:tcPr anchor="ctr"/>
                </a:tc>
                <a:tc>
                  <a:txBody>
                    <a:bodyPr/>
                    <a:lstStyle/>
                    <a:p>
                      <a:pPr algn="ctr"/>
                      <a:r>
                        <a:rPr lang="en-US" dirty="0"/>
                        <a:t>Molecules</a:t>
                      </a:r>
                    </a:p>
                  </a:txBody>
                  <a:tcPr anchor="ctr"/>
                </a:tc>
                <a:tc>
                  <a:txBody>
                    <a:bodyPr/>
                    <a:lstStyle/>
                    <a:p>
                      <a:pPr algn="ctr"/>
                      <a:r>
                        <a:rPr lang="en-US" dirty="0"/>
                        <a:t>Publications</a:t>
                      </a:r>
                    </a:p>
                  </a:txBody>
                  <a:tcPr anchor="ctr"/>
                </a:tc>
                <a:extLst>
                  <a:ext uri="{0D108BD9-81ED-4DB2-BD59-A6C34878D82A}">
                    <a16:rowId xmlns:a16="http://schemas.microsoft.com/office/drawing/2014/main" val="4050027787"/>
                  </a:ext>
                </a:extLst>
              </a:tr>
              <a:tr h="663536">
                <a:tc>
                  <a:txBody>
                    <a:bodyPr/>
                    <a:lstStyle/>
                    <a:p>
                      <a:pPr algn="l"/>
                      <a:r>
                        <a:rPr lang="en-US" dirty="0"/>
                        <a:t>2015.1.00423.S</a:t>
                      </a:r>
                    </a:p>
                  </a:txBody>
                  <a:tcPr anchor="ctr"/>
                </a:tc>
                <a:tc>
                  <a:txBody>
                    <a:bodyPr/>
                    <a:lstStyle/>
                    <a:p>
                      <a:pPr algn="l"/>
                      <a:r>
                        <a:rPr lang="en-US" dirty="0"/>
                        <a:t>Mar. 2-4 2016</a:t>
                      </a:r>
                    </a:p>
                  </a:txBody>
                  <a:tcPr anchor="ctr"/>
                </a:tc>
                <a:tc>
                  <a:txBody>
                    <a:bodyPr/>
                    <a:lstStyle/>
                    <a:p>
                      <a:pPr algn="ctr"/>
                      <a:r>
                        <a:rPr lang="en-US" dirty="0"/>
                        <a:t>129</a:t>
                      </a:r>
                    </a:p>
                  </a:txBody>
                  <a:tcPr anchor="ctr"/>
                </a:tc>
                <a:tc>
                  <a:txBody>
                    <a:bodyPr/>
                    <a:lstStyle/>
                    <a:p>
                      <a:pPr algn="ctr"/>
                      <a:r>
                        <a:rPr lang="en-US" dirty="0"/>
                        <a:t>249.57 – 265.70</a:t>
                      </a:r>
                    </a:p>
                  </a:txBody>
                  <a:tcPr anchor="ctr"/>
                </a:tc>
                <a:tc>
                  <a:txBody>
                    <a:bodyPr/>
                    <a:lstStyle/>
                    <a:p>
                      <a:pPr algn="ctr"/>
                      <a:r>
                        <a:rPr lang="en-US" dirty="0"/>
                        <a:t>0.91 x 0.73</a:t>
                      </a:r>
                    </a:p>
                  </a:txBody>
                  <a:tcPr anchor="ctr"/>
                </a:tc>
                <a:tc>
                  <a:txBody>
                    <a:bodyPr/>
                    <a:lstStyle/>
                    <a:p>
                      <a:r>
                        <a:rPr lang="en-US" b="1" dirty="0"/>
                        <a:t>c-C</a:t>
                      </a:r>
                      <a:r>
                        <a:rPr lang="en-US" b="1" baseline="-25000" dirty="0"/>
                        <a:t>3</a:t>
                      </a:r>
                      <a:r>
                        <a:rPr lang="en-US" b="1" baseline="0" dirty="0"/>
                        <a:t>H</a:t>
                      </a:r>
                      <a:r>
                        <a:rPr lang="en-US" b="1" baseline="-25000" dirty="0"/>
                        <a:t>2</a:t>
                      </a:r>
                      <a:r>
                        <a:rPr lang="en-US" baseline="0" dirty="0"/>
                        <a:t>, C</a:t>
                      </a:r>
                      <a:r>
                        <a:rPr lang="en-US" baseline="-25000" dirty="0"/>
                        <a:t>2</a:t>
                      </a:r>
                      <a:r>
                        <a:rPr lang="en-US" baseline="0" dirty="0"/>
                        <a:t>H</a:t>
                      </a:r>
                      <a:r>
                        <a:rPr lang="en-US" baseline="-25000" dirty="0"/>
                        <a:t>5</a:t>
                      </a:r>
                      <a:r>
                        <a:rPr lang="en-US" baseline="0" dirty="0"/>
                        <a:t>CN</a:t>
                      </a:r>
                      <a:endParaRPr lang="en-US" dirty="0"/>
                    </a:p>
                  </a:txBody>
                  <a:tcPr anchor="ctr"/>
                </a:tc>
                <a:tc>
                  <a:txBody>
                    <a:bodyPr/>
                    <a:lstStyle/>
                    <a:p>
                      <a:r>
                        <a:rPr lang="en-US" dirty="0"/>
                        <a:t>Nixon et al., 2020</a:t>
                      </a:r>
                    </a:p>
                  </a:txBody>
                  <a:tcPr anchor="ctr"/>
                </a:tc>
                <a:extLst>
                  <a:ext uri="{0D108BD9-81ED-4DB2-BD59-A6C34878D82A}">
                    <a16:rowId xmlns:a16="http://schemas.microsoft.com/office/drawing/2014/main" val="2155620893"/>
                  </a:ext>
                </a:extLst>
              </a:tr>
              <a:tr h="663536">
                <a:tc>
                  <a:txBody>
                    <a:bodyPr/>
                    <a:lstStyle/>
                    <a:p>
                      <a:pPr algn="l"/>
                      <a:r>
                        <a:rPr lang="en-US" dirty="0"/>
                        <a:t>2016.A.00014.S</a:t>
                      </a:r>
                    </a:p>
                  </a:txBody>
                  <a:tcPr anchor="ctr"/>
                </a:tc>
                <a:tc>
                  <a:txBody>
                    <a:bodyPr/>
                    <a:lstStyle/>
                    <a:p>
                      <a:pPr algn="l"/>
                      <a:r>
                        <a:rPr lang="en-US" dirty="0"/>
                        <a:t>May 8-16, 2017</a:t>
                      </a:r>
                    </a:p>
                  </a:txBody>
                  <a:tcPr anchor="ctr"/>
                </a:tc>
                <a:tc>
                  <a:txBody>
                    <a:bodyPr/>
                    <a:lstStyle/>
                    <a:p>
                      <a:pPr algn="ctr"/>
                      <a:r>
                        <a:rPr lang="en-US" dirty="0"/>
                        <a:t>116</a:t>
                      </a:r>
                    </a:p>
                  </a:txBody>
                  <a:tcPr anchor="ctr"/>
                </a:tc>
                <a:tc>
                  <a:txBody>
                    <a:bodyPr/>
                    <a:lstStyle/>
                    <a:p>
                      <a:pPr algn="ctr"/>
                      <a:r>
                        <a:rPr lang="en-US" dirty="0"/>
                        <a:t>344.21 – 352.22</a:t>
                      </a:r>
                    </a:p>
                  </a:txBody>
                  <a:tcPr anchor="ctr"/>
                </a:tc>
                <a:tc>
                  <a:txBody>
                    <a:bodyPr/>
                    <a:lstStyle/>
                    <a:p>
                      <a:pPr algn="ctr"/>
                      <a:r>
                        <a:rPr lang="en-US" dirty="0"/>
                        <a:t>0.28 x 0.19</a:t>
                      </a:r>
                    </a:p>
                  </a:txBody>
                  <a:tcPr anchor="ctr"/>
                </a:tc>
                <a:tc>
                  <a:txBody>
                    <a:bodyPr/>
                    <a:lstStyle/>
                    <a:p>
                      <a:r>
                        <a:rPr lang="en-US" b="1" dirty="0"/>
                        <a:t>c-C</a:t>
                      </a:r>
                      <a:r>
                        <a:rPr lang="en-US" b="1" baseline="-25000" dirty="0"/>
                        <a:t>3</a:t>
                      </a:r>
                      <a:r>
                        <a:rPr lang="en-US" b="1" baseline="0" dirty="0"/>
                        <a:t>H</a:t>
                      </a:r>
                      <a:r>
                        <a:rPr lang="en-US" b="1" baseline="-25000" dirty="0"/>
                        <a:t>2</a:t>
                      </a:r>
                      <a:r>
                        <a:rPr lang="en-US" baseline="0" dirty="0"/>
                        <a:t>, C</a:t>
                      </a:r>
                      <a:r>
                        <a:rPr lang="en-US" baseline="-25000" dirty="0"/>
                        <a:t>2</a:t>
                      </a:r>
                      <a:r>
                        <a:rPr lang="en-US" baseline="0" dirty="0"/>
                        <a:t>H</a:t>
                      </a:r>
                      <a:r>
                        <a:rPr lang="en-US" baseline="-25000" dirty="0"/>
                        <a:t>3</a:t>
                      </a:r>
                      <a:r>
                        <a:rPr lang="en-US" baseline="0" dirty="0"/>
                        <a:t>CN, CO, HC</a:t>
                      </a:r>
                      <a:r>
                        <a:rPr lang="en-US" baseline="-25000" dirty="0"/>
                        <a:t>3</a:t>
                      </a:r>
                      <a:r>
                        <a:rPr lang="en-US" baseline="0" dirty="0"/>
                        <a:t>N, etc.</a:t>
                      </a:r>
                      <a:endParaRPr lang="en-US" dirty="0"/>
                    </a:p>
                  </a:txBody>
                  <a:tcPr anchor="ctr"/>
                </a:tc>
                <a:tc>
                  <a:txBody>
                    <a:bodyPr/>
                    <a:lstStyle/>
                    <a:p>
                      <a:r>
                        <a:rPr lang="en-US" dirty="0" err="1"/>
                        <a:t>Cordiner</a:t>
                      </a:r>
                      <a:r>
                        <a:rPr lang="en-US" dirty="0"/>
                        <a:t> et al., 2018; 2019; Nixon et al., 2020</a:t>
                      </a:r>
                    </a:p>
                  </a:txBody>
                  <a:tcPr anchor="ctr"/>
                </a:tc>
                <a:extLst>
                  <a:ext uri="{0D108BD9-81ED-4DB2-BD59-A6C34878D82A}">
                    <a16:rowId xmlns:a16="http://schemas.microsoft.com/office/drawing/2014/main" val="2367040290"/>
                  </a:ext>
                </a:extLst>
              </a:tr>
              <a:tr h="663536">
                <a:tc>
                  <a:txBody>
                    <a:bodyPr/>
                    <a:lstStyle/>
                    <a:p>
                      <a:pPr algn="l"/>
                      <a:r>
                        <a:rPr lang="en-US" dirty="0"/>
                        <a:t>2019.1.00783.S</a:t>
                      </a:r>
                    </a:p>
                  </a:txBody>
                  <a:tcPr anchor="ctr"/>
                </a:tc>
                <a:tc>
                  <a:txBody>
                    <a:bodyPr/>
                    <a:lstStyle/>
                    <a:p>
                      <a:pPr algn="l"/>
                      <a:r>
                        <a:rPr lang="en-US" dirty="0"/>
                        <a:t>Nov. 14 – Dec. 16, 2019</a:t>
                      </a:r>
                    </a:p>
                  </a:txBody>
                  <a:tcPr anchor="ctr"/>
                </a:tc>
                <a:tc>
                  <a:txBody>
                    <a:bodyPr/>
                    <a:lstStyle/>
                    <a:p>
                      <a:pPr algn="ctr"/>
                      <a:r>
                        <a:rPr lang="en-US" dirty="0"/>
                        <a:t>269</a:t>
                      </a:r>
                    </a:p>
                  </a:txBody>
                  <a:tcPr anchor="ctr"/>
                </a:tc>
                <a:tc>
                  <a:txBody>
                    <a:bodyPr/>
                    <a:lstStyle/>
                    <a:p>
                      <a:pPr algn="ctr"/>
                      <a:r>
                        <a:rPr lang="en-US" dirty="0"/>
                        <a:t>228.8 – 272.27</a:t>
                      </a:r>
                    </a:p>
                  </a:txBody>
                  <a:tcPr anchor="ctr"/>
                </a:tc>
                <a:tc>
                  <a:txBody>
                    <a:bodyPr/>
                    <a:lstStyle/>
                    <a:p>
                      <a:pPr algn="ctr"/>
                      <a:r>
                        <a:rPr lang="en-US" dirty="0"/>
                        <a:t>1.55 x 1.14</a:t>
                      </a:r>
                    </a:p>
                  </a:txBody>
                  <a:tcPr anchor="ctr"/>
                </a:tc>
                <a:tc>
                  <a:txBody>
                    <a:bodyPr/>
                    <a:lstStyle/>
                    <a:p>
                      <a:r>
                        <a:rPr lang="en-US" b="1" dirty="0"/>
                        <a:t>CH</a:t>
                      </a:r>
                      <a:r>
                        <a:rPr lang="en-US" b="1" baseline="-25000" dirty="0"/>
                        <a:t>3</a:t>
                      </a:r>
                      <a:r>
                        <a:rPr lang="en-US" b="1" baseline="0" dirty="0"/>
                        <a:t>C</a:t>
                      </a:r>
                      <a:r>
                        <a:rPr lang="en-US" b="1" baseline="-25000" dirty="0"/>
                        <a:t>3</a:t>
                      </a:r>
                      <a:r>
                        <a:rPr lang="en-US" b="1" baseline="0" dirty="0"/>
                        <a:t>N</a:t>
                      </a:r>
                      <a:r>
                        <a:rPr lang="en-US" baseline="0" dirty="0"/>
                        <a:t>, N-isotopes, CO</a:t>
                      </a:r>
                      <a:endParaRPr lang="en-US" dirty="0"/>
                    </a:p>
                  </a:txBody>
                  <a:tcPr anchor="ctr"/>
                </a:tc>
                <a:tc>
                  <a:txBody>
                    <a:bodyPr/>
                    <a:lstStyle/>
                    <a:p>
                      <a:r>
                        <a:rPr lang="en-US" dirty="0" err="1"/>
                        <a:t>Thelen</a:t>
                      </a:r>
                      <a:r>
                        <a:rPr lang="en-US" dirty="0"/>
                        <a:t> et al., 2020</a:t>
                      </a:r>
                    </a:p>
                  </a:txBody>
                  <a:tcPr anchor="ctr"/>
                </a:tc>
                <a:extLst>
                  <a:ext uri="{0D108BD9-81ED-4DB2-BD59-A6C34878D82A}">
                    <a16:rowId xmlns:a16="http://schemas.microsoft.com/office/drawing/2014/main" val="1226247168"/>
                  </a:ext>
                </a:extLst>
              </a:tr>
            </a:tbl>
          </a:graphicData>
        </a:graphic>
      </p:graphicFrame>
    </p:spTree>
    <p:extLst>
      <p:ext uri="{BB962C8B-B14F-4D97-AF65-F5344CB8AC3E}">
        <p14:creationId xmlns:p14="http://schemas.microsoft.com/office/powerpoint/2010/main" val="3917972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4CF5B6-3813-D442-B391-335CA8F3D3DE}"/>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4" name="TextBox 3">
            <a:extLst>
              <a:ext uri="{FF2B5EF4-FFF2-40B4-BE49-F238E27FC236}">
                <a16:creationId xmlns:a16="http://schemas.microsoft.com/office/drawing/2014/main" id="{AB4561B8-7F3E-7C42-9A7A-C86888D18CB1}"/>
              </a:ext>
            </a:extLst>
          </p:cNvPr>
          <p:cNvSpPr txBox="1"/>
          <p:nvPr/>
        </p:nvSpPr>
        <p:spPr>
          <a:xfrm>
            <a:off x="0" y="821124"/>
            <a:ext cx="3417072" cy="6001643"/>
          </a:xfrm>
          <a:prstGeom prst="rect">
            <a:avLst/>
          </a:prstGeom>
          <a:noFill/>
        </p:spPr>
        <p:txBody>
          <a:bodyPr wrap="square" rtlCol="0">
            <a:spAutoFit/>
          </a:bodyPr>
          <a:lstStyle/>
          <a:p>
            <a:pPr marL="342900" indent="-342900">
              <a:buFont typeface="Arial" panose="020B0604020202020204" pitchFamily="34" charset="0"/>
              <a:buChar char="•"/>
            </a:pPr>
            <a:r>
              <a:rPr lang="en-US" sz="2400" dirty="0"/>
              <a:t>Detection of 7 transitions in the </a:t>
            </a:r>
            <a:br>
              <a:rPr lang="en-US" sz="2400" dirty="0"/>
            </a:br>
            <a:r>
              <a:rPr lang="en-US" sz="2400" dirty="0">
                <a:solidFill>
                  <a:srgbClr val="8300AD"/>
                </a:solidFill>
              </a:rPr>
              <a:t>J=64-63, J=62-61 bands of CH</a:t>
            </a:r>
            <a:r>
              <a:rPr lang="en-US" sz="2400" baseline="-25000" dirty="0">
                <a:solidFill>
                  <a:srgbClr val="8300AD"/>
                </a:solidFill>
              </a:rPr>
              <a:t>3</a:t>
            </a:r>
            <a:r>
              <a:rPr lang="en-US" sz="2400" dirty="0">
                <a:solidFill>
                  <a:srgbClr val="8300AD"/>
                </a:solidFill>
              </a:rPr>
              <a:t>C</a:t>
            </a:r>
            <a:r>
              <a:rPr lang="en-US" sz="2400" baseline="-25000" dirty="0">
                <a:solidFill>
                  <a:srgbClr val="8300AD"/>
                </a:solidFill>
              </a:rPr>
              <a:t>3</a:t>
            </a:r>
            <a:r>
              <a:rPr lang="en-US" sz="2400" dirty="0">
                <a:solidFill>
                  <a:srgbClr val="8300AD"/>
                </a:solidFill>
              </a:rPr>
              <a:t>N</a:t>
            </a:r>
            <a:r>
              <a:rPr lang="en-US" sz="2400" dirty="0"/>
              <a:t> between both spectral windows</a:t>
            </a:r>
            <a:br>
              <a:rPr lang="en-US" sz="2400" dirty="0"/>
            </a:br>
            <a:endParaRPr lang="en-US" sz="2400" dirty="0"/>
          </a:p>
          <a:p>
            <a:pPr marL="342900" indent="-342900">
              <a:buFont typeface="Arial" panose="020B0604020202020204" pitchFamily="34" charset="0"/>
              <a:buChar char="•"/>
            </a:pPr>
            <a:r>
              <a:rPr lang="en-US" sz="2400" dirty="0"/>
              <a:t>All</a:t>
            </a:r>
            <a:r>
              <a:rPr lang="en-US" sz="2400" dirty="0">
                <a:solidFill>
                  <a:srgbClr val="FF0000"/>
                </a:solidFill>
              </a:rPr>
              <a:t> higher energy transitions (K&gt;5) </a:t>
            </a:r>
            <a:r>
              <a:rPr lang="en-US" sz="2400" dirty="0"/>
              <a:t>were not detected; some transitions (K=4) blended with other lines (e.g. C</a:t>
            </a:r>
            <a:r>
              <a:rPr lang="en-US" sz="2400" baseline="-25000" dirty="0"/>
              <a:t>3</a:t>
            </a:r>
            <a:r>
              <a:rPr lang="en-US" sz="2400" dirty="0"/>
              <a:t>H</a:t>
            </a:r>
            <a:r>
              <a:rPr lang="en-US" sz="2400" baseline="-25000" dirty="0"/>
              <a:t>8</a:t>
            </a:r>
            <a:r>
              <a:rPr lang="en-US" sz="2400" dirty="0"/>
              <a:t>, C</a:t>
            </a:r>
            <a:r>
              <a:rPr lang="en-US" sz="2400" baseline="-25000" dirty="0"/>
              <a:t>2</a:t>
            </a:r>
            <a:r>
              <a:rPr lang="en-US" sz="2400" dirty="0"/>
              <a:t>H</a:t>
            </a:r>
            <a:r>
              <a:rPr lang="en-US" sz="2400" baseline="-25000" dirty="0"/>
              <a:t>5</a:t>
            </a:r>
            <a:r>
              <a:rPr lang="en-US" sz="2400" dirty="0"/>
              <a:t>CN)</a:t>
            </a:r>
            <a:br>
              <a:rPr lang="en-US" sz="2400" dirty="0"/>
            </a:br>
            <a:endParaRPr lang="en-US" sz="2400" dirty="0"/>
          </a:p>
          <a:p>
            <a:pPr marL="342900" indent="-342900">
              <a:buFont typeface="Arial" panose="020B0604020202020204" pitchFamily="34" charset="0"/>
              <a:buChar char="•"/>
            </a:pPr>
            <a:r>
              <a:rPr lang="en-US" sz="2400" dirty="0"/>
              <a:t>6 of 7 transitions were detected at &gt;3</a:t>
            </a:r>
            <a:r>
              <a:rPr lang="el-GR" sz="2400" dirty="0"/>
              <a:t>σ</a:t>
            </a:r>
            <a:endParaRPr lang="en-US" sz="2400" dirty="0"/>
          </a:p>
        </p:txBody>
      </p:sp>
      <p:pic>
        <p:nvPicPr>
          <p:cNvPr id="6" name="Picture 5">
            <a:extLst>
              <a:ext uri="{FF2B5EF4-FFF2-40B4-BE49-F238E27FC236}">
                <a16:creationId xmlns:a16="http://schemas.microsoft.com/office/drawing/2014/main" id="{614BA7F3-93C6-7544-8E13-9CF92AF599A7}"/>
              </a:ext>
            </a:extLst>
          </p:cNvPr>
          <p:cNvPicPr>
            <a:picLocks noChangeAspect="1"/>
          </p:cNvPicPr>
          <p:nvPr/>
        </p:nvPicPr>
        <p:blipFill>
          <a:blip r:embed="rId3"/>
          <a:stretch>
            <a:fillRect/>
          </a:stretch>
        </p:blipFill>
        <p:spPr>
          <a:xfrm>
            <a:off x="3359919" y="512074"/>
            <a:ext cx="8884295" cy="6345925"/>
          </a:xfrm>
          <a:prstGeom prst="rect">
            <a:avLst/>
          </a:prstGeom>
          <a:solidFill>
            <a:schemeClr val="tx1"/>
          </a:solidFill>
        </p:spPr>
      </p:pic>
      <p:sp>
        <p:nvSpPr>
          <p:cNvPr id="8" name="TextBox 7">
            <a:extLst>
              <a:ext uri="{FF2B5EF4-FFF2-40B4-BE49-F238E27FC236}">
                <a16:creationId xmlns:a16="http://schemas.microsoft.com/office/drawing/2014/main" id="{9A43A47C-F592-844F-9465-7A04C33D5DC9}"/>
              </a:ext>
            </a:extLst>
          </p:cNvPr>
          <p:cNvSpPr txBox="1"/>
          <p:nvPr/>
        </p:nvSpPr>
        <p:spPr>
          <a:xfrm>
            <a:off x="9739313" y="1073263"/>
            <a:ext cx="2228849" cy="369332"/>
          </a:xfrm>
          <a:prstGeom prst="rect">
            <a:avLst/>
          </a:prstGeom>
          <a:noFill/>
        </p:spPr>
        <p:txBody>
          <a:bodyPr wrap="square" rtlCol="0">
            <a:spAutoFit/>
          </a:bodyPr>
          <a:lstStyle/>
          <a:p>
            <a:r>
              <a:rPr lang="en-US" dirty="0">
                <a:solidFill>
                  <a:schemeClr val="bg1"/>
                </a:solidFill>
              </a:rPr>
              <a:t>t = 2.9 </a:t>
            </a:r>
            <a:r>
              <a:rPr lang="en-US" dirty="0" err="1">
                <a:solidFill>
                  <a:schemeClr val="bg1"/>
                </a:solidFill>
              </a:rPr>
              <a:t>hr</a:t>
            </a:r>
            <a:r>
              <a:rPr lang="en-US" dirty="0">
                <a:solidFill>
                  <a:schemeClr val="bg1"/>
                </a:solidFill>
              </a:rPr>
              <a:t> on source</a:t>
            </a:r>
          </a:p>
        </p:txBody>
      </p:sp>
      <p:sp>
        <p:nvSpPr>
          <p:cNvPr id="9" name="TextBox 8">
            <a:extLst>
              <a:ext uri="{FF2B5EF4-FFF2-40B4-BE49-F238E27FC236}">
                <a16:creationId xmlns:a16="http://schemas.microsoft.com/office/drawing/2014/main" id="{28440AA2-8BC5-6044-8227-2719EFB28317}"/>
              </a:ext>
            </a:extLst>
          </p:cNvPr>
          <p:cNvSpPr txBox="1"/>
          <p:nvPr/>
        </p:nvSpPr>
        <p:spPr>
          <a:xfrm>
            <a:off x="5088408" y="3756353"/>
            <a:ext cx="2228848" cy="369332"/>
          </a:xfrm>
          <a:prstGeom prst="rect">
            <a:avLst/>
          </a:prstGeom>
          <a:noFill/>
        </p:spPr>
        <p:txBody>
          <a:bodyPr wrap="square" rtlCol="0">
            <a:spAutoFit/>
          </a:bodyPr>
          <a:lstStyle/>
          <a:p>
            <a:r>
              <a:rPr lang="en-US" dirty="0">
                <a:solidFill>
                  <a:schemeClr val="bg1"/>
                </a:solidFill>
              </a:rPr>
              <a:t>t = 1.3 </a:t>
            </a:r>
            <a:r>
              <a:rPr lang="en-US" dirty="0" err="1">
                <a:solidFill>
                  <a:schemeClr val="bg1"/>
                </a:solidFill>
              </a:rPr>
              <a:t>hr</a:t>
            </a:r>
            <a:r>
              <a:rPr lang="en-US" dirty="0">
                <a:solidFill>
                  <a:schemeClr val="bg1"/>
                </a:solidFill>
              </a:rPr>
              <a:t> on source</a:t>
            </a:r>
          </a:p>
        </p:txBody>
      </p:sp>
      <p:sp>
        <p:nvSpPr>
          <p:cNvPr id="10" name="TextBox 9">
            <a:extLst>
              <a:ext uri="{FF2B5EF4-FFF2-40B4-BE49-F238E27FC236}">
                <a16:creationId xmlns:a16="http://schemas.microsoft.com/office/drawing/2014/main" id="{39AED5BF-425B-1B43-8C02-A9A47808BB18}"/>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11" name="Title 1">
            <a:extLst>
              <a:ext uri="{FF2B5EF4-FFF2-40B4-BE49-F238E27FC236}">
                <a16:creationId xmlns:a16="http://schemas.microsoft.com/office/drawing/2014/main" id="{33CD174A-EC7A-064A-8144-1AA6BF8FD38A}"/>
              </a:ext>
            </a:extLst>
          </p:cNvPr>
          <p:cNvSpPr txBox="1">
            <a:spLocks/>
          </p:cNvSpPr>
          <p:nvPr/>
        </p:nvSpPr>
        <p:spPr>
          <a:xfrm>
            <a:off x="1" y="0"/>
            <a:ext cx="4629150" cy="49899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solidFill>
              </a:rPr>
              <a:t>Detection of </a:t>
            </a:r>
            <a:r>
              <a:rPr lang="en-US" dirty="0">
                <a:solidFill>
                  <a:schemeClr val="accent3">
                    <a:lumMod val="60000"/>
                    <a:lumOff val="40000"/>
                  </a:schemeClr>
                </a:solidFill>
              </a:rPr>
              <a:t>CH</a:t>
            </a:r>
            <a:r>
              <a:rPr lang="en-US" baseline="-25000" dirty="0">
                <a:solidFill>
                  <a:schemeClr val="accent3">
                    <a:lumMod val="60000"/>
                    <a:lumOff val="40000"/>
                  </a:schemeClr>
                </a:solidFill>
              </a:rPr>
              <a:t>3</a:t>
            </a:r>
            <a:r>
              <a:rPr lang="en-US" dirty="0">
                <a:solidFill>
                  <a:schemeClr val="accent3">
                    <a:lumMod val="60000"/>
                    <a:lumOff val="40000"/>
                  </a:schemeClr>
                </a:solidFill>
              </a:rPr>
              <a:t>C</a:t>
            </a:r>
            <a:r>
              <a:rPr lang="en-US" baseline="-25000" dirty="0">
                <a:solidFill>
                  <a:schemeClr val="accent3">
                    <a:lumMod val="60000"/>
                    <a:lumOff val="40000"/>
                  </a:schemeClr>
                </a:solidFill>
              </a:rPr>
              <a:t>3</a:t>
            </a:r>
            <a:r>
              <a:rPr lang="en-US" dirty="0">
                <a:solidFill>
                  <a:schemeClr val="accent3">
                    <a:lumMod val="60000"/>
                    <a:lumOff val="40000"/>
                  </a:schemeClr>
                </a:solidFill>
              </a:rPr>
              <a:t>N</a:t>
            </a:r>
          </a:p>
        </p:txBody>
      </p:sp>
    </p:spTree>
    <p:extLst>
      <p:ext uri="{BB962C8B-B14F-4D97-AF65-F5344CB8AC3E}">
        <p14:creationId xmlns:p14="http://schemas.microsoft.com/office/powerpoint/2010/main" val="132154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4CF5B6-3813-D442-B391-335CA8F3D3DE}"/>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4" name="TextBox 3">
            <a:extLst>
              <a:ext uri="{FF2B5EF4-FFF2-40B4-BE49-F238E27FC236}">
                <a16:creationId xmlns:a16="http://schemas.microsoft.com/office/drawing/2014/main" id="{AB4561B8-7F3E-7C42-9A7A-C86888D18CB1}"/>
              </a:ext>
            </a:extLst>
          </p:cNvPr>
          <p:cNvSpPr txBox="1"/>
          <p:nvPr/>
        </p:nvSpPr>
        <p:spPr>
          <a:xfrm>
            <a:off x="0" y="961535"/>
            <a:ext cx="3417072"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Detection of 4 J=10-9, J=9-8, J=7-6, J=6-5 transitions/blends</a:t>
            </a:r>
            <a:br>
              <a:rPr lang="en-US" sz="2400" dirty="0"/>
            </a:br>
            <a:endParaRPr lang="en-US" sz="2400" dirty="0"/>
          </a:p>
          <a:p>
            <a:pPr marL="342900" indent="-342900">
              <a:buFont typeface="Arial" panose="020B0604020202020204" pitchFamily="34" charset="0"/>
              <a:buChar char="•"/>
            </a:pPr>
            <a:r>
              <a:rPr lang="en-US" sz="2400" dirty="0"/>
              <a:t>Individual detections ~4</a:t>
            </a:r>
            <a:r>
              <a:rPr lang="el-GR" sz="2400" dirty="0"/>
              <a:t>σ</a:t>
            </a:r>
            <a:r>
              <a:rPr lang="en-US" sz="2400" dirty="0"/>
              <a:t>, combined for both bands = 6.3</a:t>
            </a:r>
            <a:r>
              <a:rPr lang="el-GR" sz="2400" dirty="0"/>
              <a:t>σ</a:t>
            </a:r>
            <a:r>
              <a:rPr lang="en-US" sz="2400" dirty="0"/>
              <a:t> significance level</a:t>
            </a:r>
            <a:br>
              <a:rPr lang="en-US" sz="2400" dirty="0"/>
            </a:br>
            <a:endParaRPr lang="en-US" sz="2400" dirty="0"/>
          </a:p>
          <a:p>
            <a:pPr marL="342900" indent="-342900">
              <a:buFont typeface="Arial" panose="020B0604020202020204" pitchFamily="34" charset="0"/>
              <a:buChar char="•"/>
            </a:pPr>
            <a:r>
              <a:rPr lang="en-US" sz="2400" dirty="0"/>
              <a:t>Utilized new C</a:t>
            </a:r>
            <a:r>
              <a:rPr lang="en-US" sz="2400" baseline="-25000" dirty="0"/>
              <a:t>2</a:t>
            </a:r>
            <a:r>
              <a:rPr lang="en-US" sz="2400" dirty="0"/>
              <a:t>H</a:t>
            </a:r>
            <a:r>
              <a:rPr lang="en-US" sz="2400" baseline="-25000" dirty="0"/>
              <a:t>5</a:t>
            </a:r>
            <a:r>
              <a:rPr lang="en-US" sz="2400" dirty="0"/>
              <a:t>CN line list (</a:t>
            </a:r>
            <a:r>
              <a:rPr lang="en-US" sz="2400" dirty="0" err="1"/>
              <a:t>Kisiel</a:t>
            </a:r>
            <a:r>
              <a:rPr lang="en-US" sz="2400" dirty="0"/>
              <a:t> et al., 2020) to include </a:t>
            </a:r>
            <a:r>
              <a:rPr lang="el-GR" sz="2400" dirty="0"/>
              <a:t>ν</a:t>
            </a:r>
            <a:r>
              <a:rPr lang="en-US" sz="2400" baseline="-25000" dirty="0"/>
              <a:t>13</a:t>
            </a:r>
            <a:r>
              <a:rPr lang="en-US" sz="2400" dirty="0"/>
              <a:t>=1,</a:t>
            </a:r>
            <a:r>
              <a:rPr lang="en-US" sz="2400" baseline="-25000" dirty="0"/>
              <a:t> </a:t>
            </a:r>
            <a:r>
              <a:rPr lang="el-GR" sz="2400" dirty="0"/>
              <a:t>ν</a:t>
            </a:r>
            <a:r>
              <a:rPr lang="en-US" sz="2400" baseline="-25000" dirty="0"/>
              <a:t>21</a:t>
            </a:r>
            <a:r>
              <a:rPr lang="en-US" sz="2400" dirty="0"/>
              <a:t>=1 transitions</a:t>
            </a:r>
            <a:br>
              <a:rPr lang="en-US" sz="2400" dirty="0"/>
            </a:br>
            <a:endParaRPr lang="en-US" sz="2400" dirty="0"/>
          </a:p>
        </p:txBody>
      </p:sp>
      <p:sp>
        <p:nvSpPr>
          <p:cNvPr id="10" name="TextBox 9">
            <a:extLst>
              <a:ext uri="{FF2B5EF4-FFF2-40B4-BE49-F238E27FC236}">
                <a16:creationId xmlns:a16="http://schemas.microsoft.com/office/drawing/2014/main" id="{39AED5BF-425B-1B43-8C02-A9A47808BB18}"/>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11" name="Title 1">
            <a:extLst>
              <a:ext uri="{FF2B5EF4-FFF2-40B4-BE49-F238E27FC236}">
                <a16:creationId xmlns:a16="http://schemas.microsoft.com/office/drawing/2014/main" id="{33CD174A-EC7A-064A-8144-1AA6BF8FD38A}"/>
              </a:ext>
            </a:extLst>
          </p:cNvPr>
          <p:cNvSpPr txBox="1">
            <a:spLocks/>
          </p:cNvSpPr>
          <p:nvPr/>
        </p:nvSpPr>
        <p:spPr>
          <a:xfrm>
            <a:off x="1" y="0"/>
            <a:ext cx="4629150" cy="49899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solidFill>
              </a:rPr>
              <a:t>Detection of </a:t>
            </a:r>
            <a:r>
              <a:rPr lang="en-US" dirty="0">
                <a:solidFill>
                  <a:schemeClr val="accent2">
                    <a:lumMod val="75000"/>
                  </a:schemeClr>
                </a:solidFill>
              </a:rPr>
              <a:t>c-C</a:t>
            </a:r>
            <a:r>
              <a:rPr lang="en-US" baseline="-25000" dirty="0">
                <a:solidFill>
                  <a:schemeClr val="accent2">
                    <a:lumMod val="75000"/>
                  </a:schemeClr>
                </a:solidFill>
              </a:rPr>
              <a:t>3</a:t>
            </a:r>
            <a:r>
              <a:rPr lang="en-US" dirty="0">
                <a:solidFill>
                  <a:schemeClr val="accent2">
                    <a:lumMod val="75000"/>
                  </a:schemeClr>
                </a:solidFill>
              </a:rPr>
              <a:t>H</a:t>
            </a:r>
            <a:r>
              <a:rPr lang="en-US" baseline="-25000" dirty="0">
                <a:solidFill>
                  <a:schemeClr val="accent2">
                    <a:lumMod val="75000"/>
                  </a:schemeClr>
                </a:solidFill>
              </a:rPr>
              <a:t>2</a:t>
            </a:r>
            <a:endParaRPr lang="en-US" dirty="0">
              <a:solidFill>
                <a:schemeClr val="accent2">
                  <a:lumMod val="75000"/>
                </a:schemeClr>
              </a:solidFill>
            </a:endParaRPr>
          </a:p>
        </p:txBody>
      </p:sp>
      <p:pic>
        <p:nvPicPr>
          <p:cNvPr id="3" name="Picture 2">
            <a:extLst>
              <a:ext uri="{FF2B5EF4-FFF2-40B4-BE49-F238E27FC236}">
                <a16:creationId xmlns:a16="http://schemas.microsoft.com/office/drawing/2014/main" id="{127A1EFF-259D-D849-B065-8F633DBF6022}"/>
              </a:ext>
            </a:extLst>
          </p:cNvPr>
          <p:cNvPicPr>
            <a:picLocks noChangeAspect="1"/>
          </p:cNvPicPr>
          <p:nvPr/>
        </p:nvPicPr>
        <p:blipFill>
          <a:blip r:embed="rId3"/>
          <a:stretch>
            <a:fillRect/>
          </a:stretch>
        </p:blipFill>
        <p:spPr>
          <a:xfrm>
            <a:off x="3417073" y="644686"/>
            <a:ext cx="8774928" cy="6206657"/>
          </a:xfrm>
          <a:prstGeom prst="rect">
            <a:avLst/>
          </a:prstGeom>
          <a:solidFill>
            <a:schemeClr val="tx1"/>
          </a:solidFill>
        </p:spPr>
      </p:pic>
      <p:sp>
        <p:nvSpPr>
          <p:cNvPr id="5" name="TextBox 4">
            <a:extLst>
              <a:ext uri="{FF2B5EF4-FFF2-40B4-BE49-F238E27FC236}">
                <a16:creationId xmlns:a16="http://schemas.microsoft.com/office/drawing/2014/main" id="{B4FFD474-6151-2D4C-98E0-6BDA6E1A037A}"/>
              </a:ext>
            </a:extLst>
          </p:cNvPr>
          <p:cNvSpPr txBox="1"/>
          <p:nvPr/>
        </p:nvSpPr>
        <p:spPr>
          <a:xfrm>
            <a:off x="5989053" y="919747"/>
            <a:ext cx="989263" cy="369332"/>
          </a:xfrm>
          <a:prstGeom prst="rect">
            <a:avLst/>
          </a:prstGeom>
          <a:noFill/>
        </p:spPr>
        <p:txBody>
          <a:bodyPr wrap="square" rtlCol="0">
            <a:spAutoFit/>
          </a:bodyPr>
          <a:lstStyle/>
          <a:p>
            <a:r>
              <a:rPr lang="en-US" dirty="0">
                <a:solidFill>
                  <a:srgbClr val="004ADF"/>
                </a:solidFill>
              </a:rPr>
              <a:t>C</a:t>
            </a:r>
            <a:r>
              <a:rPr lang="en-US" baseline="-25000" dirty="0">
                <a:solidFill>
                  <a:srgbClr val="004ADF"/>
                </a:solidFill>
              </a:rPr>
              <a:t>2</a:t>
            </a:r>
            <a:r>
              <a:rPr lang="en-US" dirty="0">
                <a:solidFill>
                  <a:srgbClr val="004ADF"/>
                </a:solidFill>
              </a:rPr>
              <a:t>H</a:t>
            </a:r>
            <a:r>
              <a:rPr lang="en-US" baseline="-25000" dirty="0">
                <a:solidFill>
                  <a:srgbClr val="004ADF"/>
                </a:solidFill>
              </a:rPr>
              <a:t>5</a:t>
            </a:r>
            <a:r>
              <a:rPr lang="en-US" dirty="0">
                <a:solidFill>
                  <a:srgbClr val="004ADF"/>
                </a:solidFill>
              </a:rPr>
              <a:t>CN</a:t>
            </a:r>
          </a:p>
        </p:txBody>
      </p:sp>
      <p:cxnSp>
        <p:nvCxnSpPr>
          <p:cNvPr id="13" name="Straight Arrow Connector 12">
            <a:extLst>
              <a:ext uri="{FF2B5EF4-FFF2-40B4-BE49-F238E27FC236}">
                <a16:creationId xmlns:a16="http://schemas.microsoft.com/office/drawing/2014/main" id="{38A50BC4-AAA0-0746-B0BA-B6D4C8F81483}"/>
              </a:ext>
            </a:extLst>
          </p:cNvPr>
          <p:cNvCxnSpPr/>
          <p:nvPr/>
        </p:nvCxnSpPr>
        <p:spPr>
          <a:xfrm flipH="1">
            <a:off x="5978358" y="1326147"/>
            <a:ext cx="267368" cy="160421"/>
          </a:xfrm>
          <a:prstGeom prst="straightConnector1">
            <a:avLst/>
          </a:prstGeom>
          <a:ln w="19050">
            <a:solidFill>
              <a:srgbClr val="004AD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E32B1F8-4D30-8444-9BCD-8DB332FB111D}"/>
              </a:ext>
            </a:extLst>
          </p:cNvPr>
          <p:cNvCxnSpPr>
            <a:cxnSpLocks/>
          </p:cNvCxnSpPr>
          <p:nvPr/>
        </p:nvCxnSpPr>
        <p:spPr>
          <a:xfrm>
            <a:off x="6368716" y="1289079"/>
            <a:ext cx="114968" cy="197489"/>
          </a:xfrm>
          <a:prstGeom prst="straightConnector1">
            <a:avLst/>
          </a:prstGeom>
          <a:ln w="19050">
            <a:solidFill>
              <a:srgbClr val="004AD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5CAA3A-2118-EF46-A41C-013342D3A1DE}"/>
              </a:ext>
            </a:extLst>
          </p:cNvPr>
          <p:cNvCxnSpPr>
            <a:cxnSpLocks/>
          </p:cNvCxnSpPr>
          <p:nvPr/>
        </p:nvCxnSpPr>
        <p:spPr>
          <a:xfrm>
            <a:off x="6668168" y="1227403"/>
            <a:ext cx="149727" cy="160420"/>
          </a:xfrm>
          <a:prstGeom prst="straightConnector1">
            <a:avLst/>
          </a:prstGeom>
          <a:ln w="19050">
            <a:solidFill>
              <a:srgbClr val="004AD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6358EC5-7EB6-BB49-A9A1-A63E74AFF476}"/>
              </a:ext>
            </a:extLst>
          </p:cNvPr>
          <p:cNvSpPr txBox="1"/>
          <p:nvPr/>
        </p:nvSpPr>
        <p:spPr>
          <a:xfrm>
            <a:off x="4939298" y="1925054"/>
            <a:ext cx="819817" cy="369332"/>
          </a:xfrm>
          <a:prstGeom prst="rect">
            <a:avLst/>
          </a:prstGeom>
          <a:noFill/>
        </p:spPr>
        <p:txBody>
          <a:bodyPr wrap="square" rtlCol="0">
            <a:spAutoFit/>
          </a:bodyPr>
          <a:lstStyle/>
          <a:p>
            <a:r>
              <a:rPr lang="en-US" dirty="0">
                <a:solidFill>
                  <a:schemeClr val="accent2">
                    <a:lumMod val="75000"/>
                  </a:schemeClr>
                </a:solidFill>
              </a:rPr>
              <a:t>c-C</a:t>
            </a:r>
            <a:r>
              <a:rPr lang="en-US" baseline="-25000" dirty="0">
                <a:solidFill>
                  <a:schemeClr val="accent2">
                    <a:lumMod val="75000"/>
                  </a:schemeClr>
                </a:solidFill>
              </a:rPr>
              <a:t>3</a:t>
            </a:r>
            <a:r>
              <a:rPr lang="en-US" dirty="0">
                <a:solidFill>
                  <a:schemeClr val="accent2">
                    <a:lumMod val="75000"/>
                  </a:schemeClr>
                </a:solidFill>
              </a:rPr>
              <a:t>H</a:t>
            </a:r>
            <a:r>
              <a:rPr lang="en-US" baseline="-25000" dirty="0">
                <a:solidFill>
                  <a:schemeClr val="accent2">
                    <a:lumMod val="75000"/>
                  </a:schemeClr>
                </a:solidFill>
              </a:rPr>
              <a:t>2</a:t>
            </a:r>
            <a:endParaRPr lang="en-US" dirty="0">
              <a:solidFill>
                <a:schemeClr val="accent2">
                  <a:lumMod val="75000"/>
                </a:schemeClr>
              </a:solidFill>
            </a:endParaRPr>
          </a:p>
        </p:txBody>
      </p:sp>
      <p:cxnSp>
        <p:nvCxnSpPr>
          <p:cNvPr id="23" name="Straight Connector 22">
            <a:extLst>
              <a:ext uri="{FF2B5EF4-FFF2-40B4-BE49-F238E27FC236}">
                <a16:creationId xmlns:a16="http://schemas.microsoft.com/office/drawing/2014/main" id="{972385FD-66F1-EC4A-AD6F-07176C5A0331}"/>
              </a:ext>
            </a:extLst>
          </p:cNvPr>
          <p:cNvCxnSpPr>
            <a:cxnSpLocks/>
          </p:cNvCxnSpPr>
          <p:nvPr/>
        </p:nvCxnSpPr>
        <p:spPr>
          <a:xfrm>
            <a:off x="4924807" y="2183644"/>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6B035C-9754-BF49-87B4-384926FEE4C3}"/>
              </a:ext>
            </a:extLst>
          </p:cNvPr>
          <p:cNvCxnSpPr>
            <a:cxnSpLocks/>
          </p:cNvCxnSpPr>
          <p:nvPr/>
        </p:nvCxnSpPr>
        <p:spPr>
          <a:xfrm>
            <a:off x="6086855" y="2156735"/>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305205-BBA2-3345-9E78-9A91537A51F9}"/>
              </a:ext>
            </a:extLst>
          </p:cNvPr>
          <p:cNvCxnSpPr>
            <a:cxnSpLocks/>
          </p:cNvCxnSpPr>
          <p:nvPr/>
        </p:nvCxnSpPr>
        <p:spPr>
          <a:xfrm>
            <a:off x="4933951" y="4307131"/>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68E7C1-F75E-8447-A6A9-848E2E5893F4}"/>
              </a:ext>
            </a:extLst>
          </p:cNvPr>
          <p:cNvCxnSpPr>
            <a:cxnSpLocks/>
          </p:cNvCxnSpPr>
          <p:nvPr/>
        </p:nvCxnSpPr>
        <p:spPr>
          <a:xfrm>
            <a:off x="6090652" y="4280222"/>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E1E641-5251-0B4D-8EDF-55938547B4E3}"/>
              </a:ext>
            </a:extLst>
          </p:cNvPr>
          <p:cNvCxnSpPr>
            <a:cxnSpLocks/>
          </p:cNvCxnSpPr>
          <p:nvPr/>
        </p:nvCxnSpPr>
        <p:spPr>
          <a:xfrm>
            <a:off x="9046077" y="1369781"/>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28FD4F-E730-4448-9E40-3BBB7BEF9AEA}"/>
              </a:ext>
            </a:extLst>
          </p:cNvPr>
          <p:cNvCxnSpPr>
            <a:cxnSpLocks/>
          </p:cNvCxnSpPr>
          <p:nvPr/>
        </p:nvCxnSpPr>
        <p:spPr>
          <a:xfrm>
            <a:off x="10047704" y="1152925"/>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BD64C4-8CE1-5645-BF3C-29989B1608B1}"/>
              </a:ext>
            </a:extLst>
          </p:cNvPr>
          <p:cNvCxnSpPr>
            <a:cxnSpLocks/>
          </p:cNvCxnSpPr>
          <p:nvPr/>
        </p:nvCxnSpPr>
        <p:spPr>
          <a:xfrm>
            <a:off x="9046077" y="4560563"/>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FE2EB5-FE04-AA4A-B724-E0664FBBCCD9}"/>
              </a:ext>
            </a:extLst>
          </p:cNvPr>
          <p:cNvCxnSpPr>
            <a:cxnSpLocks/>
          </p:cNvCxnSpPr>
          <p:nvPr/>
        </p:nvCxnSpPr>
        <p:spPr>
          <a:xfrm>
            <a:off x="10047704" y="4307131"/>
            <a:ext cx="0" cy="23489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9C664A-9C2F-FB45-9B3E-B3E2FDC0913B}"/>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Tree>
    <p:extLst>
      <p:ext uri="{BB962C8B-B14F-4D97-AF65-F5344CB8AC3E}">
        <p14:creationId xmlns:p14="http://schemas.microsoft.com/office/powerpoint/2010/main" val="1929848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493D32-3F21-A646-9C32-8B63AC115BCD}"/>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60C08B3F-21EB-2D42-A0DC-23E6D29FC34C}"/>
              </a:ext>
            </a:extLst>
          </p:cNvPr>
          <p:cNvSpPr>
            <a:spLocks noGrp="1"/>
          </p:cNvSpPr>
          <p:nvPr>
            <p:ph type="title"/>
          </p:nvPr>
        </p:nvSpPr>
        <p:spPr>
          <a:xfrm>
            <a:off x="163598" y="55743"/>
            <a:ext cx="3736890" cy="605502"/>
          </a:xfrm>
        </p:spPr>
        <p:txBody>
          <a:bodyPr>
            <a:normAutofit fontScale="90000"/>
          </a:bodyPr>
          <a:lstStyle/>
          <a:p>
            <a:r>
              <a:rPr lang="en-US" dirty="0">
                <a:solidFill>
                  <a:schemeClr val="accent6"/>
                </a:solidFill>
              </a:rPr>
              <a:t>Vertical Profiles</a:t>
            </a:r>
          </a:p>
        </p:txBody>
      </p:sp>
      <p:sp>
        <p:nvSpPr>
          <p:cNvPr id="3" name="Content Placeholder 2">
            <a:extLst>
              <a:ext uri="{FF2B5EF4-FFF2-40B4-BE49-F238E27FC236}">
                <a16:creationId xmlns:a16="http://schemas.microsoft.com/office/drawing/2014/main" id="{FD1D963D-20BB-3248-AD79-03FAFA68C225}"/>
              </a:ext>
            </a:extLst>
          </p:cNvPr>
          <p:cNvSpPr>
            <a:spLocks noGrp="1"/>
          </p:cNvSpPr>
          <p:nvPr>
            <p:ph idx="1"/>
          </p:nvPr>
        </p:nvSpPr>
        <p:spPr>
          <a:xfrm>
            <a:off x="163598" y="5570842"/>
            <a:ext cx="11759394" cy="1112104"/>
          </a:xfrm>
        </p:spPr>
        <p:txBody>
          <a:bodyPr>
            <a:normAutofit fontScale="85000" lnSpcReduction="10000"/>
          </a:bodyPr>
          <a:lstStyle/>
          <a:p>
            <a:r>
              <a:rPr lang="en-US" dirty="0"/>
              <a:t>Best fit volume mixing ratio profiles consist of step functions, linear gradients, and scaled photochemical models – unable to constrain profile shape from narrow, low signal lines</a:t>
            </a:r>
          </a:p>
          <a:p>
            <a:r>
              <a:rPr lang="en-US" dirty="0"/>
              <a:t>Resulting column densities ~ 1–5 x 10</a:t>
            </a:r>
            <a:r>
              <a:rPr lang="en-US" baseline="30000" dirty="0"/>
              <a:t>12</a:t>
            </a:r>
            <a:r>
              <a:rPr lang="en-US" dirty="0"/>
              <a:t> cm</a:t>
            </a:r>
            <a:r>
              <a:rPr lang="en-US" baseline="30000" dirty="0"/>
              <a:t>-2 </a:t>
            </a:r>
            <a:r>
              <a:rPr lang="en-US" dirty="0"/>
              <a:t>depending on profile</a:t>
            </a:r>
          </a:p>
        </p:txBody>
      </p:sp>
      <p:pic>
        <p:nvPicPr>
          <p:cNvPr id="5" name="Picture 4">
            <a:extLst>
              <a:ext uri="{FF2B5EF4-FFF2-40B4-BE49-F238E27FC236}">
                <a16:creationId xmlns:a16="http://schemas.microsoft.com/office/drawing/2014/main" id="{9B5C6739-F4AE-0B46-B095-11A13B936DE8}"/>
              </a:ext>
            </a:extLst>
          </p:cNvPr>
          <p:cNvPicPr>
            <a:picLocks noChangeAspect="1"/>
          </p:cNvPicPr>
          <p:nvPr/>
        </p:nvPicPr>
        <p:blipFill>
          <a:blip r:embed="rId3"/>
          <a:stretch>
            <a:fillRect/>
          </a:stretch>
        </p:blipFill>
        <p:spPr>
          <a:xfrm>
            <a:off x="347662" y="576302"/>
            <a:ext cx="6878886" cy="4913491"/>
          </a:xfrm>
          <a:prstGeom prst="rect">
            <a:avLst/>
          </a:prstGeom>
          <a:solidFill>
            <a:schemeClr val="tx1"/>
          </a:solidFill>
        </p:spPr>
      </p:pic>
      <p:sp>
        <p:nvSpPr>
          <p:cNvPr id="8" name="TextBox 7">
            <a:extLst>
              <a:ext uri="{FF2B5EF4-FFF2-40B4-BE49-F238E27FC236}">
                <a16:creationId xmlns:a16="http://schemas.microsoft.com/office/drawing/2014/main" id="{58C632E8-36D8-964F-9125-9D0EF5F52E86}"/>
              </a:ext>
            </a:extLst>
          </p:cNvPr>
          <p:cNvSpPr txBox="1"/>
          <p:nvPr/>
        </p:nvSpPr>
        <p:spPr>
          <a:xfrm>
            <a:off x="3045617" y="3691856"/>
            <a:ext cx="2014538" cy="646331"/>
          </a:xfrm>
          <a:prstGeom prst="rect">
            <a:avLst/>
          </a:prstGeom>
          <a:noFill/>
        </p:spPr>
        <p:txBody>
          <a:bodyPr wrap="square" rtlCol="0">
            <a:spAutoFit/>
          </a:bodyPr>
          <a:lstStyle/>
          <a:p>
            <a:r>
              <a:rPr lang="en-US" dirty="0" err="1">
                <a:solidFill>
                  <a:schemeClr val="tx2">
                    <a:lumMod val="50000"/>
                  </a:schemeClr>
                </a:solidFill>
              </a:rPr>
              <a:t>Loison</a:t>
            </a:r>
            <a:r>
              <a:rPr lang="en-US" dirty="0">
                <a:solidFill>
                  <a:schemeClr val="tx2">
                    <a:lumMod val="50000"/>
                  </a:schemeClr>
                </a:solidFill>
              </a:rPr>
              <a:t> et al. (2015) </a:t>
            </a:r>
            <a:r>
              <a:rPr lang="en-US" dirty="0" err="1">
                <a:solidFill>
                  <a:schemeClr val="tx2">
                    <a:lumMod val="50000"/>
                  </a:schemeClr>
                </a:solidFill>
              </a:rPr>
              <a:t>nomial</a:t>
            </a:r>
            <a:r>
              <a:rPr lang="en-US" dirty="0">
                <a:solidFill>
                  <a:schemeClr val="tx2">
                    <a:lumMod val="50000"/>
                  </a:schemeClr>
                </a:solidFill>
              </a:rPr>
              <a:t> profile</a:t>
            </a:r>
          </a:p>
        </p:txBody>
      </p:sp>
      <p:sp>
        <p:nvSpPr>
          <p:cNvPr id="9" name="TextBox 8">
            <a:extLst>
              <a:ext uri="{FF2B5EF4-FFF2-40B4-BE49-F238E27FC236}">
                <a16:creationId xmlns:a16="http://schemas.microsoft.com/office/drawing/2014/main" id="{067D13F2-CA6A-1C4A-B0E5-3F6EFABB7BFD}"/>
              </a:ext>
            </a:extLst>
          </p:cNvPr>
          <p:cNvSpPr txBox="1"/>
          <p:nvPr/>
        </p:nvSpPr>
        <p:spPr>
          <a:xfrm>
            <a:off x="3045617" y="4274305"/>
            <a:ext cx="2014538" cy="646331"/>
          </a:xfrm>
          <a:prstGeom prst="rect">
            <a:avLst/>
          </a:prstGeom>
          <a:noFill/>
        </p:spPr>
        <p:txBody>
          <a:bodyPr wrap="square" rtlCol="0">
            <a:spAutoFit/>
          </a:bodyPr>
          <a:lstStyle/>
          <a:p>
            <a:r>
              <a:rPr lang="en-US" dirty="0" err="1">
                <a:solidFill>
                  <a:srgbClr val="00FF29"/>
                </a:solidFill>
              </a:rPr>
              <a:t>Loison</a:t>
            </a:r>
            <a:r>
              <a:rPr lang="en-US" dirty="0">
                <a:solidFill>
                  <a:srgbClr val="00FF29"/>
                </a:solidFill>
              </a:rPr>
              <a:t> et al. (2015) scaled profile fit</a:t>
            </a:r>
          </a:p>
        </p:txBody>
      </p:sp>
      <p:sp>
        <p:nvSpPr>
          <p:cNvPr id="10" name="TextBox 9">
            <a:extLst>
              <a:ext uri="{FF2B5EF4-FFF2-40B4-BE49-F238E27FC236}">
                <a16:creationId xmlns:a16="http://schemas.microsoft.com/office/drawing/2014/main" id="{BDC00BF4-5CBB-404D-A340-BC6B5D6C925E}"/>
              </a:ext>
            </a:extLst>
          </p:cNvPr>
          <p:cNvSpPr txBox="1"/>
          <p:nvPr/>
        </p:nvSpPr>
        <p:spPr>
          <a:xfrm>
            <a:off x="1066142" y="3525566"/>
            <a:ext cx="2014538" cy="646331"/>
          </a:xfrm>
          <a:prstGeom prst="rect">
            <a:avLst/>
          </a:prstGeom>
          <a:noFill/>
        </p:spPr>
        <p:txBody>
          <a:bodyPr wrap="square" rtlCol="0">
            <a:spAutoFit/>
          </a:bodyPr>
          <a:lstStyle/>
          <a:p>
            <a:r>
              <a:rPr lang="en-US" dirty="0">
                <a:solidFill>
                  <a:srgbClr val="8300AD"/>
                </a:solidFill>
              </a:rPr>
              <a:t>Linear gradient best fit</a:t>
            </a:r>
          </a:p>
        </p:txBody>
      </p:sp>
      <p:sp>
        <p:nvSpPr>
          <p:cNvPr id="14" name="TextBox 13">
            <a:extLst>
              <a:ext uri="{FF2B5EF4-FFF2-40B4-BE49-F238E27FC236}">
                <a16:creationId xmlns:a16="http://schemas.microsoft.com/office/drawing/2014/main" id="{0B98A4B4-0732-1749-B1C1-E93EA1A7D2DB}"/>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15" name="Picture 14">
            <a:extLst>
              <a:ext uri="{FF2B5EF4-FFF2-40B4-BE49-F238E27FC236}">
                <a16:creationId xmlns:a16="http://schemas.microsoft.com/office/drawing/2014/main" id="{2C151413-CA35-CC45-B887-8D39D1DF6B97}"/>
              </a:ext>
            </a:extLst>
          </p:cNvPr>
          <p:cNvPicPr>
            <a:picLocks noChangeAspect="1"/>
          </p:cNvPicPr>
          <p:nvPr/>
        </p:nvPicPr>
        <p:blipFill>
          <a:blip r:embed="rId4"/>
          <a:stretch>
            <a:fillRect/>
          </a:stretch>
        </p:blipFill>
        <p:spPr>
          <a:xfrm>
            <a:off x="8145007" y="593190"/>
            <a:ext cx="3563717" cy="4896603"/>
          </a:xfrm>
          <a:prstGeom prst="rect">
            <a:avLst/>
          </a:prstGeom>
          <a:solidFill>
            <a:schemeClr val="tx1"/>
          </a:solidFill>
        </p:spPr>
      </p:pic>
      <p:sp>
        <p:nvSpPr>
          <p:cNvPr id="16" name="Rectangle 15">
            <a:extLst>
              <a:ext uri="{FF2B5EF4-FFF2-40B4-BE49-F238E27FC236}">
                <a16:creationId xmlns:a16="http://schemas.microsoft.com/office/drawing/2014/main" id="{F37027F7-C75B-CC48-95BF-1B7F06CDAE21}"/>
              </a:ext>
            </a:extLst>
          </p:cNvPr>
          <p:cNvSpPr/>
          <p:nvPr/>
        </p:nvSpPr>
        <p:spPr>
          <a:xfrm>
            <a:off x="1199015" y="1132403"/>
            <a:ext cx="2434362" cy="6418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873F7C-0EDD-1540-9C25-A81CE05B5835}"/>
              </a:ext>
            </a:extLst>
          </p:cNvPr>
          <p:cNvSpPr/>
          <p:nvPr/>
        </p:nvSpPr>
        <p:spPr>
          <a:xfrm>
            <a:off x="8145007" y="884123"/>
            <a:ext cx="314707" cy="429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B14389-AF73-E34E-8A86-9FF446E64318}"/>
              </a:ext>
            </a:extLst>
          </p:cNvPr>
          <p:cNvSpPr/>
          <p:nvPr/>
        </p:nvSpPr>
        <p:spPr>
          <a:xfrm>
            <a:off x="11620876" y="794298"/>
            <a:ext cx="92426" cy="429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BB611D-53E5-4240-9812-1D1EE9A975DD}"/>
              </a:ext>
            </a:extLst>
          </p:cNvPr>
          <p:cNvSpPr/>
          <p:nvPr/>
        </p:nvSpPr>
        <p:spPr>
          <a:xfrm>
            <a:off x="9343836" y="3981504"/>
            <a:ext cx="1635476" cy="634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585446-B8B7-DE42-8129-ECACCA07F11A}"/>
              </a:ext>
            </a:extLst>
          </p:cNvPr>
          <p:cNvSpPr txBox="1"/>
          <p:nvPr/>
        </p:nvSpPr>
        <p:spPr>
          <a:xfrm>
            <a:off x="1686646" y="1480290"/>
            <a:ext cx="2014538" cy="646331"/>
          </a:xfrm>
          <a:prstGeom prst="rect">
            <a:avLst/>
          </a:prstGeom>
          <a:noFill/>
        </p:spPr>
        <p:txBody>
          <a:bodyPr wrap="square" rtlCol="0">
            <a:spAutoFit/>
          </a:bodyPr>
          <a:lstStyle/>
          <a:p>
            <a:r>
              <a:rPr lang="en-US" dirty="0">
                <a:solidFill>
                  <a:srgbClr val="FF8300"/>
                </a:solidFill>
              </a:rPr>
              <a:t>Constant step profiles &gt;400 km</a:t>
            </a:r>
          </a:p>
        </p:txBody>
      </p:sp>
      <p:sp>
        <p:nvSpPr>
          <p:cNvPr id="20" name="TextBox 19">
            <a:extLst>
              <a:ext uri="{FF2B5EF4-FFF2-40B4-BE49-F238E27FC236}">
                <a16:creationId xmlns:a16="http://schemas.microsoft.com/office/drawing/2014/main" id="{ABDC58DD-CBAD-D64C-8C47-23CAC9AF5558}"/>
              </a:ext>
            </a:extLst>
          </p:cNvPr>
          <p:cNvSpPr txBox="1"/>
          <p:nvPr/>
        </p:nvSpPr>
        <p:spPr>
          <a:xfrm>
            <a:off x="8956386" y="1120856"/>
            <a:ext cx="1548968" cy="646331"/>
          </a:xfrm>
          <a:prstGeom prst="rect">
            <a:avLst/>
          </a:prstGeom>
          <a:noFill/>
        </p:spPr>
        <p:txBody>
          <a:bodyPr wrap="square" rtlCol="0">
            <a:spAutoFit/>
          </a:bodyPr>
          <a:lstStyle/>
          <a:p>
            <a:r>
              <a:rPr lang="en-US" dirty="0" err="1">
                <a:solidFill>
                  <a:srgbClr val="FF7E02"/>
                </a:solidFill>
              </a:rPr>
              <a:t>Hebrard</a:t>
            </a:r>
            <a:r>
              <a:rPr lang="en-US" dirty="0">
                <a:solidFill>
                  <a:srgbClr val="FF7E02"/>
                </a:solidFill>
              </a:rPr>
              <a:t> et al. (2013) profile</a:t>
            </a:r>
          </a:p>
        </p:txBody>
      </p:sp>
      <p:sp>
        <p:nvSpPr>
          <p:cNvPr id="21" name="TextBox 20">
            <a:extLst>
              <a:ext uri="{FF2B5EF4-FFF2-40B4-BE49-F238E27FC236}">
                <a16:creationId xmlns:a16="http://schemas.microsoft.com/office/drawing/2014/main" id="{F57C8057-9659-9348-94F7-D45705CC35DB}"/>
              </a:ext>
            </a:extLst>
          </p:cNvPr>
          <p:cNvSpPr txBox="1"/>
          <p:nvPr/>
        </p:nvSpPr>
        <p:spPr>
          <a:xfrm>
            <a:off x="9146383" y="4054523"/>
            <a:ext cx="1548968" cy="646331"/>
          </a:xfrm>
          <a:prstGeom prst="rect">
            <a:avLst/>
          </a:prstGeom>
          <a:noFill/>
        </p:spPr>
        <p:txBody>
          <a:bodyPr wrap="square" rtlCol="0">
            <a:spAutoFit/>
          </a:bodyPr>
          <a:lstStyle/>
          <a:p>
            <a:r>
              <a:rPr lang="en-US" dirty="0">
                <a:solidFill>
                  <a:srgbClr val="00FF29"/>
                </a:solidFill>
              </a:rPr>
              <a:t>Vuitton et al. (2019) profile</a:t>
            </a:r>
          </a:p>
        </p:txBody>
      </p:sp>
      <p:sp>
        <p:nvSpPr>
          <p:cNvPr id="22" name="TextBox 21">
            <a:extLst>
              <a:ext uri="{FF2B5EF4-FFF2-40B4-BE49-F238E27FC236}">
                <a16:creationId xmlns:a16="http://schemas.microsoft.com/office/drawing/2014/main" id="{B9609BB6-C920-1D47-96A6-D1B984E9C3D1}"/>
              </a:ext>
            </a:extLst>
          </p:cNvPr>
          <p:cNvSpPr txBox="1"/>
          <p:nvPr/>
        </p:nvSpPr>
        <p:spPr>
          <a:xfrm>
            <a:off x="10168596" y="2571382"/>
            <a:ext cx="1016643" cy="923330"/>
          </a:xfrm>
          <a:prstGeom prst="rect">
            <a:avLst/>
          </a:prstGeom>
          <a:noFill/>
        </p:spPr>
        <p:txBody>
          <a:bodyPr wrap="square" rtlCol="0">
            <a:spAutoFit/>
          </a:bodyPr>
          <a:lstStyle/>
          <a:p>
            <a:r>
              <a:rPr lang="en-US" dirty="0">
                <a:solidFill>
                  <a:srgbClr val="FF0000"/>
                </a:solidFill>
              </a:rPr>
              <a:t>Linear gradient best fit</a:t>
            </a:r>
          </a:p>
        </p:txBody>
      </p:sp>
      <p:sp>
        <p:nvSpPr>
          <p:cNvPr id="23" name="Rectangle 22">
            <a:extLst>
              <a:ext uri="{FF2B5EF4-FFF2-40B4-BE49-F238E27FC236}">
                <a16:creationId xmlns:a16="http://schemas.microsoft.com/office/drawing/2014/main" id="{83900C78-CECB-C342-8B74-4BCAD68DF127}"/>
              </a:ext>
            </a:extLst>
          </p:cNvPr>
          <p:cNvSpPr/>
          <p:nvPr/>
        </p:nvSpPr>
        <p:spPr>
          <a:xfrm>
            <a:off x="8145007" y="386699"/>
            <a:ext cx="3557662" cy="4229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A27E87-AE96-9C4C-A768-32C553384649}"/>
              </a:ext>
            </a:extLst>
          </p:cNvPr>
          <p:cNvSpPr/>
          <p:nvPr/>
        </p:nvSpPr>
        <p:spPr>
          <a:xfrm>
            <a:off x="2883446" y="807087"/>
            <a:ext cx="1635476" cy="230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FF8EBF9-E9A5-EE40-BF2F-2390CFA3B312}"/>
              </a:ext>
            </a:extLst>
          </p:cNvPr>
          <p:cNvSpPr txBox="1"/>
          <p:nvPr/>
        </p:nvSpPr>
        <p:spPr>
          <a:xfrm>
            <a:off x="987826" y="481369"/>
            <a:ext cx="3791240" cy="584775"/>
          </a:xfrm>
          <a:prstGeom prst="rect">
            <a:avLst/>
          </a:prstGeom>
          <a:noFill/>
        </p:spPr>
        <p:txBody>
          <a:bodyPr wrap="square" rtlCol="0">
            <a:spAutoFit/>
          </a:bodyPr>
          <a:lstStyle/>
          <a:p>
            <a:r>
              <a:rPr lang="en-US" sz="3200" dirty="0">
                <a:solidFill>
                  <a:schemeClr val="accent3">
                    <a:lumMod val="60000"/>
                    <a:lumOff val="40000"/>
                  </a:schemeClr>
                </a:solidFill>
              </a:rPr>
              <a:t>CH</a:t>
            </a:r>
            <a:r>
              <a:rPr lang="en-US" sz="3200" baseline="-25000" dirty="0">
                <a:solidFill>
                  <a:schemeClr val="accent3">
                    <a:lumMod val="60000"/>
                    <a:lumOff val="40000"/>
                  </a:schemeClr>
                </a:solidFill>
              </a:rPr>
              <a:t>3</a:t>
            </a:r>
            <a:r>
              <a:rPr lang="en-US" sz="3200" dirty="0">
                <a:solidFill>
                  <a:schemeClr val="accent3">
                    <a:lumMod val="60000"/>
                    <a:lumOff val="40000"/>
                  </a:schemeClr>
                </a:solidFill>
              </a:rPr>
              <a:t>C</a:t>
            </a:r>
            <a:r>
              <a:rPr lang="en-US" sz="3200" baseline="-25000" dirty="0">
                <a:solidFill>
                  <a:schemeClr val="accent3">
                    <a:lumMod val="60000"/>
                    <a:lumOff val="40000"/>
                  </a:schemeClr>
                </a:solidFill>
              </a:rPr>
              <a:t>3</a:t>
            </a:r>
            <a:r>
              <a:rPr lang="en-US" sz="3200" dirty="0">
                <a:solidFill>
                  <a:schemeClr val="accent3">
                    <a:lumMod val="60000"/>
                    <a:lumOff val="40000"/>
                  </a:schemeClr>
                </a:solidFill>
              </a:rPr>
              <a:t>N</a:t>
            </a:r>
          </a:p>
        </p:txBody>
      </p:sp>
      <p:sp>
        <p:nvSpPr>
          <p:cNvPr id="26" name="TextBox 25">
            <a:extLst>
              <a:ext uri="{FF2B5EF4-FFF2-40B4-BE49-F238E27FC236}">
                <a16:creationId xmlns:a16="http://schemas.microsoft.com/office/drawing/2014/main" id="{F0AB8131-3447-B644-BF66-9A3C2F10F765}"/>
              </a:ext>
            </a:extLst>
          </p:cNvPr>
          <p:cNvSpPr txBox="1"/>
          <p:nvPr/>
        </p:nvSpPr>
        <p:spPr>
          <a:xfrm>
            <a:off x="8645138" y="253588"/>
            <a:ext cx="1232487" cy="584775"/>
          </a:xfrm>
          <a:prstGeom prst="rect">
            <a:avLst/>
          </a:prstGeom>
          <a:noFill/>
        </p:spPr>
        <p:txBody>
          <a:bodyPr wrap="square" rtlCol="0">
            <a:spAutoFit/>
          </a:bodyPr>
          <a:lstStyle/>
          <a:p>
            <a:r>
              <a:rPr lang="en-US" sz="3200" dirty="0">
                <a:solidFill>
                  <a:schemeClr val="accent2">
                    <a:lumMod val="75000"/>
                  </a:schemeClr>
                </a:solidFill>
              </a:rPr>
              <a:t>c-C</a:t>
            </a:r>
            <a:r>
              <a:rPr lang="en-US" sz="3200" baseline="-25000" dirty="0">
                <a:solidFill>
                  <a:schemeClr val="accent2">
                    <a:lumMod val="75000"/>
                  </a:schemeClr>
                </a:solidFill>
              </a:rPr>
              <a:t>3</a:t>
            </a:r>
            <a:r>
              <a:rPr lang="en-US" sz="3200" dirty="0">
                <a:solidFill>
                  <a:schemeClr val="accent2">
                    <a:lumMod val="75000"/>
                  </a:schemeClr>
                </a:solidFill>
              </a:rPr>
              <a:t>H</a:t>
            </a:r>
            <a:r>
              <a:rPr lang="en-US" sz="3200" baseline="-25000" dirty="0">
                <a:solidFill>
                  <a:schemeClr val="accent2">
                    <a:lumMod val="75000"/>
                  </a:schemeClr>
                </a:solidFill>
              </a:rPr>
              <a:t>2</a:t>
            </a:r>
            <a:endParaRPr lang="en-US" sz="3200" dirty="0">
              <a:solidFill>
                <a:schemeClr val="accent2">
                  <a:lumMod val="75000"/>
                </a:schemeClr>
              </a:solidFill>
            </a:endParaRPr>
          </a:p>
        </p:txBody>
      </p:sp>
      <p:sp>
        <p:nvSpPr>
          <p:cNvPr id="27" name="TextBox 26">
            <a:extLst>
              <a:ext uri="{FF2B5EF4-FFF2-40B4-BE49-F238E27FC236}">
                <a16:creationId xmlns:a16="http://schemas.microsoft.com/office/drawing/2014/main" id="{8199DC48-5ACD-0A4B-BE3E-F919C81ADC74}"/>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28" name="TextBox 27">
            <a:extLst>
              <a:ext uri="{FF2B5EF4-FFF2-40B4-BE49-F238E27FC236}">
                <a16:creationId xmlns:a16="http://schemas.microsoft.com/office/drawing/2014/main" id="{768AF522-35E2-0946-B13E-A587589BF04E}"/>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3724226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F343A-3ABD-BE4B-B76C-6A759340E839}"/>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763BE42C-36A1-BC46-9B8A-C11129AC3EAF}"/>
              </a:ext>
            </a:extLst>
          </p:cNvPr>
          <p:cNvSpPr>
            <a:spLocks noGrp="1"/>
          </p:cNvSpPr>
          <p:nvPr>
            <p:ph type="title"/>
          </p:nvPr>
        </p:nvSpPr>
        <p:spPr>
          <a:xfrm>
            <a:off x="309562" y="0"/>
            <a:ext cx="6319837" cy="942975"/>
          </a:xfrm>
        </p:spPr>
        <p:txBody>
          <a:bodyPr>
            <a:normAutofit/>
          </a:bodyPr>
          <a:lstStyle/>
          <a:p>
            <a:r>
              <a:rPr lang="en-US" dirty="0">
                <a:solidFill>
                  <a:schemeClr val="accent6"/>
                </a:solidFill>
              </a:rPr>
              <a:t>Atmospheric Chemistry</a:t>
            </a:r>
          </a:p>
        </p:txBody>
      </p:sp>
      <p:sp>
        <p:nvSpPr>
          <p:cNvPr id="3" name="Content Placeholder 2">
            <a:extLst>
              <a:ext uri="{FF2B5EF4-FFF2-40B4-BE49-F238E27FC236}">
                <a16:creationId xmlns:a16="http://schemas.microsoft.com/office/drawing/2014/main" id="{764D060C-A538-6E44-857B-6330FE197601}"/>
              </a:ext>
            </a:extLst>
          </p:cNvPr>
          <p:cNvSpPr>
            <a:spLocks noGrp="1"/>
          </p:cNvSpPr>
          <p:nvPr>
            <p:ph idx="1"/>
          </p:nvPr>
        </p:nvSpPr>
        <p:spPr>
          <a:xfrm>
            <a:off x="309563" y="942975"/>
            <a:ext cx="11777662" cy="2600325"/>
          </a:xfrm>
        </p:spPr>
        <p:txBody>
          <a:bodyPr>
            <a:normAutofit/>
          </a:bodyPr>
          <a:lstStyle/>
          <a:p>
            <a:r>
              <a:rPr lang="en-US" sz="2400" dirty="0">
                <a:solidFill>
                  <a:schemeClr val="accent3">
                    <a:lumMod val="60000"/>
                    <a:lumOff val="40000"/>
                  </a:schemeClr>
                </a:solidFill>
              </a:rPr>
              <a:t>CH</a:t>
            </a:r>
            <a:r>
              <a:rPr lang="en-US" sz="2400" baseline="-25000" dirty="0">
                <a:solidFill>
                  <a:schemeClr val="accent3">
                    <a:lumMod val="60000"/>
                    <a:lumOff val="40000"/>
                  </a:schemeClr>
                </a:solidFill>
              </a:rPr>
              <a:t>3</a:t>
            </a:r>
            <a:r>
              <a:rPr lang="en-US" sz="2400" dirty="0">
                <a:solidFill>
                  <a:schemeClr val="accent3">
                    <a:lumMod val="60000"/>
                    <a:lumOff val="40000"/>
                  </a:schemeClr>
                </a:solidFill>
              </a:rPr>
              <a:t>C</a:t>
            </a:r>
            <a:r>
              <a:rPr lang="en-US" sz="2400" baseline="-25000" dirty="0">
                <a:solidFill>
                  <a:schemeClr val="accent3">
                    <a:lumMod val="60000"/>
                    <a:lumOff val="40000"/>
                  </a:schemeClr>
                </a:solidFill>
              </a:rPr>
              <a:t>3</a:t>
            </a:r>
            <a:r>
              <a:rPr lang="en-US" sz="2400" dirty="0">
                <a:solidFill>
                  <a:schemeClr val="accent3">
                    <a:lumMod val="60000"/>
                    <a:lumOff val="40000"/>
                  </a:schemeClr>
                </a:solidFill>
              </a:rPr>
              <a:t>N</a:t>
            </a:r>
            <a:r>
              <a:rPr lang="en-US" sz="2400" dirty="0"/>
              <a:t> produced through:</a:t>
            </a:r>
          </a:p>
          <a:p>
            <a:pPr lvl="1">
              <a:buFont typeface="Courier New" panose="02070309020205020404" pitchFamily="49" charset="0"/>
              <a:buChar char="o"/>
            </a:pPr>
            <a:r>
              <a:rPr lang="en-US" dirty="0"/>
              <a:t>C</a:t>
            </a:r>
            <a:r>
              <a:rPr lang="en-US" baseline="-25000" dirty="0"/>
              <a:t>4</a:t>
            </a:r>
            <a:r>
              <a:rPr lang="en-US" dirty="0"/>
              <a:t>H</a:t>
            </a:r>
            <a:r>
              <a:rPr lang="en-US" baseline="-25000" dirty="0"/>
              <a:t>3</a:t>
            </a:r>
            <a:r>
              <a:rPr lang="en-US" dirty="0"/>
              <a:t>NH</a:t>
            </a:r>
            <a:r>
              <a:rPr lang="en-US" baseline="30000" dirty="0"/>
              <a:t>+</a:t>
            </a:r>
            <a:r>
              <a:rPr lang="en-US" dirty="0"/>
              <a:t> electron recombination</a:t>
            </a:r>
          </a:p>
          <a:p>
            <a:pPr lvl="1">
              <a:buFont typeface="Courier New" panose="02070309020205020404" pitchFamily="49" charset="0"/>
              <a:buChar char="o"/>
            </a:pPr>
            <a:r>
              <a:rPr lang="en-US" dirty="0"/>
              <a:t>C</a:t>
            </a:r>
            <a:r>
              <a:rPr lang="en-US" baseline="-25000" dirty="0"/>
              <a:t>3</a:t>
            </a:r>
            <a:r>
              <a:rPr lang="en-US" dirty="0"/>
              <a:t>H</a:t>
            </a:r>
            <a:r>
              <a:rPr lang="en-US" baseline="-25000" dirty="0"/>
              <a:t>4 </a:t>
            </a:r>
            <a:r>
              <a:rPr lang="en-US" dirty="0"/>
              <a:t>or C</a:t>
            </a:r>
            <a:r>
              <a:rPr lang="en-US" baseline="-25000" dirty="0"/>
              <a:t>3</a:t>
            </a:r>
            <a:r>
              <a:rPr lang="en-US" dirty="0"/>
              <a:t>H</a:t>
            </a:r>
            <a:r>
              <a:rPr lang="en-US" baseline="-25000" dirty="0"/>
              <a:t>6</a:t>
            </a:r>
            <a:r>
              <a:rPr lang="en-US" dirty="0"/>
              <a:t> + CN </a:t>
            </a:r>
          </a:p>
          <a:p>
            <a:pPr lvl="1">
              <a:buFont typeface="Courier New" panose="02070309020205020404" pitchFamily="49" charset="0"/>
              <a:buChar char="o"/>
            </a:pPr>
            <a:r>
              <a:rPr lang="en-US" dirty="0"/>
              <a:t>C</a:t>
            </a:r>
            <a:r>
              <a:rPr lang="en-US" baseline="-25000" dirty="0"/>
              <a:t>2</a:t>
            </a:r>
            <a:r>
              <a:rPr lang="en-US" dirty="0"/>
              <a:t>H</a:t>
            </a:r>
            <a:r>
              <a:rPr lang="en-US" baseline="-25000" dirty="0"/>
              <a:t>2</a:t>
            </a:r>
            <a:r>
              <a:rPr lang="en-US" dirty="0"/>
              <a:t> or C</a:t>
            </a:r>
            <a:r>
              <a:rPr lang="en-US" baseline="-25000" dirty="0"/>
              <a:t>2</a:t>
            </a:r>
            <a:r>
              <a:rPr lang="en-US" dirty="0"/>
              <a:t>H</a:t>
            </a:r>
            <a:r>
              <a:rPr lang="en-US" baseline="-25000" dirty="0"/>
              <a:t>4 </a:t>
            </a:r>
            <a:r>
              <a:rPr lang="en-US" dirty="0"/>
              <a:t>+ CCN</a:t>
            </a:r>
          </a:p>
          <a:p>
            <a:pPr>
              <a:buFont typeface="Wingdings" pitchFamily="2" charset="2"/>
              <a:buChar char="Ø"/>
            </a:pPr>
            <a:r>
              <a:rPr lang="en-US" sz="2400" dirty="0"/>
              <a:t> Dissociation products, rates relatively unknown</a:t>
            </a:r>
          </a:p>
        </p:txBody>
      </p:sp>
      <p:sp>
        <p:nvSpPr>
          <p:cNvPr id="6" name="TextBox 5">
            <a:extLst>
              <a:ext uri="{FF2B5EF4-FFF2-40B4-BE49-F238E27FC236}">
                <a16:creationId xmlns:a16="http://schemas.microsoft.com/office/drawing/2014/main" id="{5836FBC8-FF80-3E4E-8892-BE344D913D8E}"/>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10" name="Picture 9">
            <a:extLst>
              <a:ext uri="{FF2B5EF4-FFF2-40B4-BE49-F238E27FC236}">
                <a16:creationId xmlns:a16="http://schemas.microsoft.com/office/drawing/2014/main" id="{3E521F9E-8894-EA43-985C-F0DD1C5A2F61}"/>
              </a:ext>
            </a:extLst>
          </p:cNvPr>
          <p:cNvPicPr>
            <a:picLocks noChangeAspect="1"/>
          </p:cNvPicPr>
          <p:nvPr/>
        </p:nvPicPr>
        <p:blipFill>
          <a:blip r:embed="rId3"/>
          <a:stretch>
            <a:fillRect/>
          </a:stretch>
        </p:blipFill>
        <p:spPr>
          <a:xfrm>
            <a:off x="7275512" y="942975"/>
            <a:ext cx="3186114" cy="1608102"/>
          </a:xfrm>
          <a:prstGeom prst="rect">
            <a:avLst/>
          </a:prstGeom>
          <a:solidFill>
            <a:schemeClr val="tx1"/>
          </a:solidFill>
        </p:spPr>
      </p:pic>
      <p:sp>
        <p:nvSpPr>
          <p:cNvPr id="7" name="TextBox 6">
            <a:extLst>
              <a:ext uri="{FF2B5EF4-FFF2-40B4-BE49-F238E27FC236}">
                <a16:creationId xmlns:a16="http://schemas.microsoft.com/office/drawing/2014/main" id="{6EBB07D6-73B6-4341-A8CD-F087B5827412}"/>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8" name="TextBox 7">
            <a:extLst>
              <a:ext uri="{FF2B5EF4-FFF2-40B4-BE49-F238E27FC236}">
                <a16:creationId xmlns:a16="http://schemas.microsoft.com/office/drawing/2014/main" id="{BC883D97-ADAC-9B4D-AC04-9635E7722501}"/>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170327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F343A-3ABD-BE4B-B76C-6A759340E839}"/>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763BE42C-36A1-BC46-9B8A-C11129AC3EAF}"/>
              </a:ext>
            </a:extLst>
          </p:cNvPr>
          <p:cNvSpPr>
            <a:spLocks noGrp="1"/>
          </p:cNvSpPr>
          <p:nvPr>
            <p:ph type="title"/>
          </p:nvPr>
        </p:nvSpPr>
        <p:spPr>
          <a:xfrm>
            <a:off x="309562" y="0"/>
            <a:ext cx="6319837" cy="942975"/>
          </a:xfrm>
        </p:spPr>
        <p:txBody>
          <a:bodyPr>
            <a:normAutofit/>
          </a:bodyPr>
          <a:lstStyle/>
          <a:p>
            <a:r>
              <a:rPr lang="en-US" dirty="0">
                <a:solidFill>
                  <a:schemeClr val="accent6"/>
                </a:solidFill>
              </a:rPr>
              <a:t>Atmospheric Chemistry</a:t>
            </a:r>
          </a:p>
        </p:txBody>
      </p:sp>
      <p:sp>
        <p:nvSpPr>
          <p:cNvPr id="3" name="Content Placeholder 2">
            <a:extLst>
              <a:ext uri="{FF2B5EF4-FFF2-40B4-BE49-F238E27FC236}">
                <a16:creationId xmlns:a16="http://schemas.microsoft.com/office/drawing/2014/main" id="{764D060C-A538-6E44-857B-6330FE197601}"/>
              </a:ext>
            </a:extLst>
          </p:cNvPr>
          <p:cNvSpPr>
            <a:spLocks noGrp="1"/>
          </p:cNvSpPr>
          <p:nvPr>
            <p:ph idx="1"/>
          </p:nvPr>
        </p:nvSpPr>
        <p:spPr>
          <a:xfrm>
            <a:off x="309563" y="942975"/>
            <a:ext cx="11777662" cy="2600325"/>
          </a:xfrm>
        </p:spPr>
        <p:txBody>
          <a:bodyPr>
            <a:normAutofit/>
          </a:bodyPr>
          <a:lstStyle/>
          <a:p>
            <a:r>
              <a:rPr lang="en-US" sz="2400" dirty="0">
                <a:solidFill>
                  <a:schemeClr val="bg2">
                    <a:lumMod val="75000"/>
                  </a:schemeClr>
                </a:solidFill>
              </a:rPr>
              <a:t>CH</a:t>
            </a:r>
            <a:r>
              <a:rPr lang="en-US" sz="2400" baseline="-25000" dirty="0">
                <a:solidFill>
                  <a:schemeClr val="bg2">
                    <a:lumMod val="75000"/>
                  </a:schemeClr>
                </a:solidFill>
              </a:rPr>
              <a:t>3</a:t>
            </a:r>
            <a:r>
              <a:rPr lang="en-US" sz="2400" dirty="0">
                <a:solidFill>
                  <a:schemeClr val="bg2">
                    <a:lumMod val="75000"/>
                  </a:schemeClr>
                </a:solidFill>
              </a:rPr>
              <a:t>C</a:t>
            </a:r>
            <a:r>
              <a:rPr lang="en-US" sz="2400" baseline="-25000" dirty="0">
                <a:solidFill>
                  <a:schemeClr val="bg2">
                    <a:lumMod val="75000"/>
                  </a:schemeClr>
                </a:solidFill>
              </a:rPr>
              <a:t>3</a:t>
            </a:r>
            <a:r>
              <a:rPr lang="en-US" sz="2400" dirty="0">
                <a:solidFill>
                  <a:schemeClr val="bg2">
                    <a:lumMod val="75000"/>
                  </a:schemeClr>
                </a:solidFill>
              </a:rPr>
              <a:t>N produced through:</a:t>
            </a:r>
          </a:p>
          <a:p>
            <a:pPr lvl="1">
              <a:buFont typeface="Courier New" panose="02070309020205020404" pitchFamily="49" charset="0"/>
              <a:buChar char="o"/>
            </a:pPr>
            <a:r>
              <a:rPr lang="en-US" dirty="0">
                <a:solidFill>
                  <a:schemeClr val="bg2">
                    <a:lumMod val="75000"/>
                  </a:schemeClr>
                </a:solidFill>
              </a:rPr>
              <a:t>C</a:t>
            </a:r>
            <a:r>
              <a:rPr lang="en-US" baseline="-25000" dirty="0">
                <a:solidFill>
                  <a:schemeClr val="bg2">
                    <a:lumMod val="75000"/>
                  </a:schemeClr>
                </a:solidFill>
              </a:rPr>
              <a:t>4</a:t>
            </a:r>
            <a:r>
              <a:rPr lang="en-US" dirty="0">
                <a:solidFill>
                  <a:schemeClr val="bg2">
                    <a:lumMod val="75000"/>
                  </a:schemeClr>
                </a:solidFill>
              </a:rPr>
              <a:t>H</a:t>
            </a:r>
            <a:r>
              <a:rPr lang="en-US" baseline="-25000" dirty="0">
                <a:solidFill>
                  <a:schemeClr val="bg2">
                    <a:lumMod val="75000"/>
                  </a:schemeClr>
                </a:solidFill>
              </a:rPr>
              <a:t>3</a:t>
            </a:r>
            <a:r>
              <a:rPr lang="en-US" dirty="0">
                <a:solidFill>
                  <a:schemeClr val="bg2">
                    <a:lumMod val="75000"/>
                  </a:schemeClr>
                </a:solidFill>
              </a:rPr>
              <a:t>NH</a:t>
            </a:r>
            <a:r>
              <a:rPr lang="en-US" baseline="30000" dirty="0">
                <a:solidFill>
                  <a:schemeClr val="bg2">
                    <a:lumMod val="75000"/>
                  </a:schemeClr>
                </a:solidFill>
              </a:rPr>
              <a:t>+</a:t>
            </a:r>
            <a:r>
              <a:rPr lang="en-US" dirty="0">
                <a:solidFill>
                  <a:schemeClr val="bg2">
                    <a:lumMod val="75000"/>
                  </a:schemeClr>
                </a:solidFill>
              </a:rPr>
              <a:t> electron recombination</a:t>
            </a:r>
          </a:p>
          <a:p>
            <a:pPr lvl="1">
              <a:buFont typeface="Courier New" panose="02070309020205020404" pitchFamily="49" charset="0"/>
              <a:buChar char="o"/>
            </a:pPr>
            <a:r>
              <a:rPr lang="en-US" dirty="0">
                <a:solidFill>
                  <a:schemeClr val="bg2">
                    <a:lumMod val="75000"/>
                  </a:schemeClr>
                </a:solidFill>
              </a:rPr>
              <a:t>C</a:t>
            </a:r>
            <a:r>
              <a:rPr lang="en-US" baseline="-25000" dirty="0">
                <a:solidFill>
                  <a:schemeClr val="bg2">
                    <a:lumMod val="75000"/>
                  </a:schemeClr>
                </a:solidFill>
              </a:rPr>
              <a:t>3</a:t>
            </a:r>
            <a:r>
              <a:rPr lang="en-US" dirty="0">
                <a:solidFill>
                  <a:schemeClr val="bg2">
                    <a:lumMod val="75000"/>
                  </a:schemeClr>
                </a:solidFill>
              </a:rPr>
              <a:t>H</a:t>
            </a:r>
            <a:r>
              <a:rPr lang="en-US" baseline="-25000" dirty="0">
                <a:solidFill>
                  <a:schemeClr val="bg2">
                    <a:lumMod val="75000"/>
                  </a:schemeClr>
                </a:solidFill>
              </a:rPr>
              <a:t>4 </a:t>
            </a:r>
            <a:r>
              <a:rPr lang="en-US" dirty="0">
                <a:solidFill>
                  <a:schemeClr val="bg2">
                    <a:lumMod val="75000"/>
                  </a:schemeClr>
                </a:solidFill>
              </a:rPr>
              <a:t>or C</a:t>
            </a:r>
            <a:r>
              <a:rPr lang="en-US" baseline="-25000" dirty="0">
                <a:solidFill>
                  <a:schemeClr val="bg2">
                    <a:lumMod val="75000"/>
                  </a:schemeClr>
                </a:solidFill>
              </a:rPr>
              <a:t>3</a:t>
            </a:r>
            <a:r>
              <a:rPr lang="en-US" dirty="0">
                <a:solidFill>
                  <a:schemeClr val="bg2">
                    <a:lumMod val="75000"/>
                  </a:schemeClr>
                </a:solidFill>
              </a:rPr>
              <a:t>H</a:t>
            </a:r>
            <a:r>
              <a:rPr lang="en-US" baseline="-25000" dirty="0">
                <a:solidFill>
                  <a:schemeClr val="bg2">
                    <a:lumMod val="75000"/>
                  </a:schemeClr>
                </a:solidFill>
              </a:rPr>
              <a:t>6</a:t>
            </a:r>
            <a:r>
              <a:rPr lang="en-US" dirty="0">
                <a:solidFill>
                  <a:schemeClr val="bg2">
                    <a:lumMod val="75000"/>
                  </a:schemeClr>
                </a:solidFill>
              </a:rPr>
              <a:t> + CN </a:t>
            </a:r>
          </a:p>
          <a:p>
            <a:pPr lvl="1">
              <a:buFont typeface="Courier New" panose="02070309020205020404" pitchFamily="49" charset="0"/>
              <a:buChar char="o"/>
            </a:pPr>
            <a:r>
              <a:rPr lang="en-US" dirty="0">
                <a:solidFill>
                  <a:schemeClr val="bg2">
                    <a:lumMod val="75000"/>
                  </a:schemeClr>
                </a:solidFill>
              </a:rPr>
              <a:t>C</a:t>
            </a:r>
            <a:r>
              <a:rPr lang="en-US" baseline="-25000" dirty="0">
                <a:solidFill>
                  <a:schemeClr val="bg2">
                    <a:lumMod val="75000"/>
                  </a:schemeClr>
                </a:solidFill>
              </a:rPr>
              <a:t>2</a:t>
            </a:r>
            <a:r>
              <a:rPr lang="en-US" dirty="0">
                <a:solidFill>
                  <a:schemeClr val="bg2">
                    <a:lumMod val="75000"/>
                  </a:schemeClr>
                </a:solidFill>
              </a:rPr>
              <a:t>H</a:t>
            </a:r>
            <a:r>
              <a:rPr lang="en-US" baseline="-25000" dirty="0">
                <a:solidFill>
                  <a:schemeClr val="bg2">
                    <a:lumMod val="75000"/>
                  </a:schemeClr>
                </a:solidFill>
              </a:rPr>
              <a:t>2</a:t>
            </a:r>
            <a:r>
              <a:rPr lang="en-US" dirty="0">
                <a:solidFill>
                  <a:schemeClr val="bg2">
                    <a:lumMod val="75000"/>
                  </a:schemeClr>
                </a:solidFill>
              </a:rPr>
              <a:t> or C</a:t>
            </a:r>
            <a:r>
              <a:rPr lang="en-US" baseline="-25000" dirty="0">
                <a:solidFill>
                  <a:schemeClr val="bg2">
                    <a:lumMod val="75000"/>
                  </a:schemeClr>
                </a:solidFill>
              </a:rPr>
              <a:t>2</a:t>
            </a:r>
            <a:r>
              <a:rPr lang="en-US" dirty="0">
                <a:solidFill>
                  <a:schemeClr val="bg2">
                    <a:lumMod val="75000"/>
                  </a:schemeClr>
                </a:solidFill>
              </a:rPr>
              <a:t>H</a:t>
            </a:r>
            <a:r>
              <a:rPr lang="en-US" baseline="-25000" dirty="0">
                <a:solidFill>
                  <a:schemeClr val="bg2">
                    <a:lumMod val="75000"/>
                  </a:schemeClr>
                </a:solidFill>
              </a:rPr>
              <a:t>4 </a:t>
            </a:r>
            <a:r>
              <a:rPr lang="en-US" dirty="0">
                <a:solidFill>
                  <a:schemeClr val="bg2">
                    <a:lumMod val="75000"/>
                  </a:schemeClr>
                </a:solidFill>
              </a:rPr>
              <a:t>+ CCN</a:t>
            </a:r>
          </a:p>
          <a:p>
            <a:pPr>
              <a:buFont typeface="Wingdings" pitchFamily="2" charset="2"/>
              <a:buChar char="Ø"/>
            </a:pPr>
            <a:r>
              <a:rPr lang="en-US" sz="2400" dirty="0">
                <a:solidFill>
                  <a:schemeClr val="bg2">
                    <a:lumMod val="75000"/>
                  </a:schemeClr>
                </a:solidFill>
              </a:rPr>
              <a:t> Dissociation products, rates relatively unknown</a:t>
            </a:r>
          </a:p>
        </p:txBody>
      </p:sp>
      <p:sp>
        <p:nvSpPr>
          <p:cNvPr id="6" name="TextBox 5">
            <a:extLst>
              <a:ext uri="{FF2B5EF4-FFF2-40B4-BE49-F238E27FC236}">
                <a16:creationId xmlns:a16="http://schemas.microsoft.com/office/drawing/2014/main" id="{5836FBC8-FF80-3E4E-8892-BE344D913D8E}"/>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Content Placeholder 2">
            <a:extLst>
              <a:ext uri="{FF2B5EF4-FFF2-40B4-BE49-F238E27FC236}">
                <a16:creationId xmlns:a16="http://schemas.microsoft.com/office/drawing/2014/main" id="{D9EEA365-C478-614A-9902-98605F05CA7C}"/>
              </a:ext>
            </a:extLst>
          </p:cNvPr>
          <p:cNvSpPr txBox="1">
            <a:spLocks/>
          </p:cNvSpPr>
          <p:nvPr/>
        </p:nvSpPr>
        <p:spPr>
          <a:xfrm>
            <a:off x="309563" y="3217456"/>
            <a:ext cx="11777662" cy="213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2">
                    <a:lumMod val="75000"/>
                  </a:schemeClr>
                </a:solidFill>
              </a:rPr>
              <a:t>c-C</a:t>
            </a:r>
            <a:r>
              <a:rPr lang="en-US" sz="2400" baseline="-25000" dirty="0">
                <a:solidFill>
                  <a:schemeClr val="accent2">
                    <a:lumMod val="75000"/>
                  </a:schemeClr>
                </a:solidFill>
              </a:rPr>
              <a:t>3</a:t>
            </a:r>
            <a:r>
              <a:rPr lang="en-US" sz="2400" dirty="0">
                <a:solidFill>
                  <a:schemeClr val="accent2">
                    <a:lumMod val="75000"/>
                  </a:schemeClr>
                </a:solidFill>
              </a:rPr>
              <a:t>H</a:t>
            </a:r>
            <a:r>
              <a:rPr lang="en-US" sz="2400" baseline="-25000" dirty="0">
                <a:solidFill>
                  <a:schemeClr val="accent2">
                    <a:lumMod val="75000"/>
                  </a:schemeClr>
                </a:solidFill>
              </a:rPr>
              <a:t>2</a:t>
            </a:r>
            <a:r>
              <a:rPr lang="en-US" sz="2400" dirty="0"/>
              <a:t> produced through:</a:t>
            </a:r>
          </a:p>
          <a:p>
            <a:pPr lvl="1">
              <a:buFont typeface="Courier New" panose="02070309020205020404" pitchFamily="49" charset="0"/>
              <a:buChar char="o"/>
            </a:pPr>
            <a:r>
              <a:rPr lang="en-US" dirty="0"/>
              <a:t>C</a:t>
            </a:r>
            <a:r>
              <a:rPr lang="en-US" baseline="-25000" dirty="0"/>
              <a:t>3</a:t>
            </a:r>
            <a:r>
              <a:rPr lang="en-US" dirty="0"/>
              <a:t>H</a:t>
            </a:r>
            <a:r>
              <a:rPr lang="en-US" baseline="-25000" dirty="0"/>
              <a:t>3</a:t>
            </a:r>
            <a:r>
              <a:rPr lang="en-US" baseline="30000" dirty="0"/>
              <a:t>+</a:t>
            </a:r>
            <a:r>
              <a:rPr lang="en-US" dirty="0"/>
              <a:t> electron recombination</a:t>
            </a:r>
          </a:p>
          <a:p>
            <a:pPr lvl="1">
              <a:buFont typeface="Courier New" panose="02070309020205020404" pitchFamily="49" charset="0"/>
              <a:buChar char="o"/>
            </a:pPr>
            <a:r>
              <a:rPr lang="en-US" dirty="0"/>
              <a:t>C</a:t>
            </a:r>
            <a:r>
              <a:rPr lang="en-US" baseline="-25000" dirty="0"/>
              <a:t>2</a:t>
            </a:r>
            <a:r>
              <a:rPr lang="en-US" dirty="0"/>
              <a:t>H</a:t>
            </a:r>
            <a:r>
              <a:rPr lang="en-US" baseline="-25000" dirty="0"/>
              <a:t>2</a:t>
            </a:r>
            <a:r>
              <a:rPr lang="en-US" dirty="0"/>
              <a:t> or C</a:t>
            </a:r>
            <a:r>
              <a:rPr lang="en-US" baseline="-25000" dirty="0"/>
              <a:t>2</a:t>
            </a:r>
            <a:r>
              <a:rPr lang="en-US" dirty="0"/>
              <a:t>H</a:t>
            </a:r>
            <a:r>
              <a:rPr lang="en-US" baseline="-25000" dirty="0"/>
              <a:t>4</a:t>
            </a:r>
            <a:r>
              <a:rPr lang="en-US" dirty="0"/>
              <a:t> + CH</a:t>
            </a:r>
          </a:p>
          <a:p>
            <a:pPr lvl="1">
              <a:buFont typeface="Courier New" panose="02070309020205020404" pitchFamily="49" charset="0"/>
              <a:buChar char="o"/>
            </a:pPr>
            <a:r>
              <a:rPr lang="en-US" dirty="0"/>
              <a:t>C</a:t>
            </a:r>
            <a:r>
              <a:rPr lang="en-US" baseline="-25000" dirty="0"/>
              <a:t>3</a:t>
            </a:r>
            <a:r>
              <a:rPr lang="en-US" dirty="0"/>
              <a:t>H</a:t>
            </a:r>
            <a:r>
              <a:rPr lang="en-US" baseline="-25000" dirty="0"/>
              <a:t>3</a:t>
            </a:r>
            <a:r>
              <a:rPr lang="en-US" dirty="0"/>
              <a:t> photodissociation</a:t>
            </a:r>
          </a:p>
          <a:p>
            <a:pPr>
              <a:buFont typeface="Wingdings" pitchFamily="2" charset="2"/>
              <a:buChar char="Ø"/>
            </a:pPr>
            <a:r>
              <a:rPr lang="en-US" sz="2400" dirty="0"/>
              <a:t> Ratios for linear/cyclic C</a:t>
            </a:r>
            <a:r>
              <a:rPr lang="en-US" sz="2400" baseline="-25000" dirty="0"/>
              <a:t>3</a:t>
            </a:r>
            <a:r>
              <a:rPr lang="en-US" sz="2400" dirty="0"/>
              <a:t>H</a:t>
            </a:r>
            <a:r>
              <a:rPr lang="en-US" sz="2400" baseline="-25000" dirty="0"/>
              <a:t>2</a:t>
            </a:r>
            <a:r>
              <a:rPr lang="en-US" sz="2400" dirty="0"/>
              <a:t> not well known</a:t>
            </a:r>
          </a:p>
        </p:txBody>
      </p:sp>
      <p:sp>
        <p:nvSpPr>
          <p:cNvPr id="8" name="TextBox 7">
            <a:extLst>
              <a:ext uri="{FF2B5EF4-FFF2-40B4-BE49-F238E27FC236}">
                <a16:creationId xmlns:a16="http://schemas.microsoft.com/office/drawing/2014/main" id="{966EC048-DA59-A14F-93C7-F8A3E9109F45}"/>
              </a:ext>
            </a:extLst>
          </p:cNvPr>
          <p:cNvSpPr txBox="1"/>
          <p:nvPr/>
        </p:nvSpPr>
        <p:spPr>
          <a:xfrm>
            <a:off x="309562" y="5499526"/>
            <a:ext cx="11091863" cy="830997"/>
          </a:xfrm>
          <a:prstGeom prst="rect">
            <a:avLst/>
          </a:prstGeom>
          <a:noFill/>
        </p:spPr>
        <p:txBody>
          <a:bodyPr wrap="square" rtlCol="0">
            <a:spAutoFit/>
          </a:bodyPr>
          <a:lstStyle/>
          <a:p>
            <a:r>
              <a:rPr lang="en-US" sz="2400" dirty="0"/>
              <a:t>Models for both molecules in agreement with upper atmosphere measurements of protonated molecules (C</a:t>
            </a:r>
            <a:r>
              <a:rPr lang="en-US" sz="2400" baseline="-25000" dirty="0"/>
              <a:t>4</a:t>
            </a:r>
            <a:r>
              <a:rPr lang="en-US" sz="2400" dirty="0"/>
              <a:t>H</a:t>
            </a:r>
            <a:r>
              <a:rPr lang="en-US" sz="2400" baseline="-25000" dirty="0"/>
              <a:t>3</a:t>
            </a:r>
            <a:r>
              <a:rPr lang="en-US" sz="2400" dirty="0"/>
              <a:t>NH</a:t>
            </a:r>
            <a:r>
              <a:rPr lang="en-US" sz="2400" baseline="30000" dirty="0"/>
              <a:t>+</a:t>
            </a:r>
            <a:r>
              <a:rPr lang="en-US" sz="2400" dirty="0"/>
              <a:t>, C</a:t>
            </a:r>
            <a:r>
              <a:rPr lang="en-US" sz="2400" baseline="-25000" dirty="0"/>
              <a:t>3</a:t>
            </a:r>
            <a:r>
              <a:rPr lang="en-US" sz="2400" dirty="0"/>
              <a:t>H</a:t>
            </a:r>
            <a:r>
              <a:rPr lang="en-US" sz="2400" baseline="-25000" dirty="0"/>
              <a:t>3</a:t>
            </a:r>
            <a:r>
              <a:rPr lang="en-US" sz="2400" baseline="30000" dirty="0"/>
              <a:t>+</a:t>
            </a:r>
            <a:r>
              <a:rPr lang="en-US" sz="2400" dirty="0"/>
              <a:t>) by Cassini/INMS</a:t>
            </a:r>
          </a:p>
        </p:txBody>
      </p:sp>
      <p:pic>
        <p:nvPicPr>
          <p:cNvPr id="10" name="Picture 9">
            <a:extLst>
              <a:ext uri="{FF2B5EF4-FFF2-40B4-BE49-F238E27FC236}">
                <a16:creationId xmlns:a16="http://schemas.microsoft.com/office/drawing/2014/main" id="{3E521F9E-8894-EA43-985C-F0DD1C5A2F61}"/>
              </a:ext>
            </a:extLst>
          </p:cNvPr>
          <p:cNvPicPr>
            <a:picLocks noChangeAspect="1"/>
          </p:cNvPicPr>
          <p:nvPr/>
        </p:nvPicPr>
        <p:blipFill>
          <a:blip r:embed="rId3"/>
          <a:stretch>
            <a:fillRect/>
          </a:stretch>
        </p:blipFill>
        <p:spPr>
          <a:xfrm>
            <a:off x="7275512" y="942975"/>
            <a:ext cx="3186114" cy="1608102"/>
          </a:xfrm>
          <a:prstGeom prst="rect">
            <a:avLst/>
          </a:prstGeom>
          <a:solidFill>
            <a:schemeClr val="tx1"/>
          </a:solidFill>
        </p:spPr>
      </p:pic>
      <p:pic>
        <p:nvPicPr>
          <p:cNvPr id="11" name="Picture 10">
            <a:extLst>
              <a:ext uri="{FF2B5EF4-FFF2-40B4-BE49-F238E27FC236}">
                <a16:creationId xmlns:a16="http://schemas.microsoft.com/office/drawing/2014/main" id="{445499B6-1CF6-B146-A55D-E5EF84D2DDDD}"/>
              </a:ext>
            </a:extLst>
          </p:cNvPr>
          <p:cNvPicPr>
            <a:picLocks noChangeAspect="1"/>
          </p:cNvPicPr>
          <p:nvPr/>
        </p:nvPicPr>
        <p:blipFill rotWithShape="1">
          <a:blip r:embed="rId4"/>
          <a:srcRect l="5652" r="18549" b="31690"/>
          <a:stretch/>
        </p:blipFill>
        <p:spPr>
          <a:xfrm>
            <a:off x="7275512" y="3217456"/>
            <a:ext cx="2396119" cy="1915279"/>
          </a:xfrm>
          <a:prstGeom prst="rect">
            <a:avLst/>
          </a:prstGeom>
          <a:solidFill>
            <a:schemeClr val="tx1"/>
          </a:solidFill>
        </p:spPr>
      </p:pic>
      <p:sp>
        <p:nvSpPr>
          <p:cNvPr id="4" name="Rectangle 3">
            <a:extLst>
              <a:ext uri="{FF2B5EF4-FFF2-40B4-BE49-F238E27FC236}">
                <a16:creationId xmlns:a16="http://schemas.microsoft.com/office/drawing/2014/main" id="{F2C2093D-1674-6946-A615-D99CB4383A46}"/>
              </a:ext>
            </a:extLst>
          </p:cNvPr>
          <p:cNvSpPr/>
          <p:nvPr/>
        </p:nvSpPr>
        <p:spPr>
          <a:xfrm>
            <a:off x="7275512" y="942975"/>
            <a:ext cx="3197226" cy="1614488"/>
          </a:xfrm>
          <a:prstGeom prst="rect">
            <a:avLst/>
          </a:prstGeom>
          <a:solidFill>
            <a:schemeClr val="tx2">
              <a:lumMod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7EF67E-5540-EE48-8C77-57A6BADBD47F}"/>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3" name="TextBox 12">
            <a:extLst>
              <a:ext uri="{FF2B5EF4-FFF2-40B4-BE49-F238E27FC236}">
                <a16:creationId xmlns:a16="http://schemas.microsoft.com/office/drawing/2014/main" id="{70F081C7-CFF5-2C4F-A3FA-BA2A1AB135CA}"/>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249736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C6656-7A16-274A-9234-194C84F8602F}"/>
              </a:ext>
            </a:extLst>
          </p:cNvPr>
          <p:cNvPicPr>
            <a:picLocks noChangeAspect="1"/>
          </p:cNvPicPr>
          <p:nvPr/>
        </p:nvPicPr>
        <p:blipFill>
          <a:blip r:embed="rId3">
            <a:alphaModFix/>
          </a:blip>
          <a:stretch>
            <a:fillRect/>
          </a:stretch>
        </p:blipFill>
        <p:spPr>
          <a:xfrm>
            <a:off x="-336551" y="-298006"/>
            <a:ext cx="12865100" cy="9455849"/>
          </a:xfrm>
          <a:prstGeom prst="rect">
            <a:avLst/>
          </a:prstGeom>
        </p:spPr>
      </p:pic>
    </p:spTree>
    <p:extLst>
      <p:ext uri="{BB962C8B-B14F-4D97-AF65-F5344CB8AC3E}">
        <p14:creationId xmlns:p14="http://schemas.microsoft.com/office/powerpoint/2010/main" val="98984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BA6C2F-019C-2249-BD47-BC96011A3FA0}"/>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D60C21F7-65E9-D642-AD97-3DC3F51CDD8B}"/>
              </a:ext>
            </a:extLst>
          </p:cNvPr>
          <p:cNvSpPr>
            <a:spLocks noGrp="1"/>
          </p:cNvSpPr>
          <p:nvPr>
            <p:ph type="title"/>
          </p:nvPr>
        </p:nvSpPr>
        <p:spPr>
          <a:xfrm>
            <a:off x="581025" y="0"/>
            <a:ext cx="3162300" cy="1257300"/>
          </a:xfrm>
        </p:spPr>
        <p:txBody>
          <a:bodyPr>
            <a:normAutofit/>
          </a:bodyPr>
          <a:lstStyle/>
          <a:p>
            <a:r>
              <a:rPr lang="en-US" dirty="0">
                <a:solidFill>
                  <a:schemeClr val="accent6"/>
                </a:solidFill>
              </a:rPr>
              <a:t>Conclusions</a:t>
            </a:r>
          </a:p>
        </p:txBody>
      </p:sp>
      <p:sp>
        <p:nvSpPr>
          <p:cNvPr id="3" name="Content Placeholder 2">
            <a:extLst>
              <a:ext uri="{FF2B5EF4-FFF2-40B4-BE49-F238E27FC236}">
                <a16:creationId xmlns:a16="http://schemas.microsoft.com/office/drawing/2014/main" id="{097AD34D-FC7B-0749-AE7F-3A209DC4BEEA}"/>
              </a:ext>
            </a:extLst>
          </p:cNvPr>
          <p:cNvSpPr>
            <a:spLocks noGrp="1"/>
          </p:cNvSpPr>
          <p:nvPr>
            <p:ph idx="1"/>
          </p:nvPr>
        </p:nvSpPr>
        <p:spPr>
          <a:xfrm>
            <a:off x="581025" y="1000125"/>
            <a:ext cx="11191875" cy="5673209"/>
          </a:xfrm>
        </p:spPr>
        <p:txBody>
          <a:bodyPr>
            <a:normAutofit/>
          </a:bodyPr>
          <a:lstStyle/>
          <a:p>
            <a:r>
              <a:rPr lang="en-US" dirty="0"/>
              <a:t>Detection of CH</a:t>
            </a:r>
            <a:r>
              <a:rPr lang="en-US" baseline="-25000" dirty="0"/>
              <a:t>3</a:t>
            </a:r>
            <a:r>
              <a:rPr lang="en-US" dirty="0"/>
              <a:t>C</a:t>
            </a:r>
            <a:r>
              <a:rPr lang="en-US" baseline="-25000" dirty="0"/>
              <a:t>3</a:t>
            </a:r>
            <a:r>
              <a:rPr lang="en-US" dirty="0"/>
              <a:t>N for the first time in a planetary atmosphere; one of the heaviest neutral molecules found in Titan’s atmosphere thus far!</a:t>
            </a:r>
          </a:p>
          <a:p>
            <a:r>
              <a:rPr lang="en-US" dirty="0"/>
              <a:t>Volume mixing ratio = 4 x 10</a:t>
            </a:r>
            <a:r>
              <a:rPr lang="en-US" baseline="30000" dirty="0"/>
              <a:t>-10 </a:t>
            </a:r>
            <a:r>
              <a:rPr lang="en-US" dirty="0"/>
              <a:t>– 2 x 10</a:t>
            </a:r>
            <a:r>
              <a:rPr lang="en-US" baseline="30000" dirty="0"/>
              <a:t>-6</a:t>
            </a:r>
            <a:r>
              <a:rPr lang="en-US" dirty="0"/>
              <a:t> (400–1100 km); </a:t>
            </a:r>
            <a:br>
              <a:rPr lang="en-US" dirty="0"/>
            </a:br>
            <a:r>
              <a:rPr lang="en-US" dirty="0"/>
              <a:t>total column density = (3.8–5.7) x 10</a:t>
            </a:r>
            <a:r>
              <a:rPr lang="en-US" baseline="30000" dirty="0"/>
              <a:t>12</a:t>
            </a:r>
            <a:r>
              <a:rPr lang="en-US" dirty="0"/>
              <a:t> cm</a:t>
            </a:r>
            <a:r>
              <a:rPr lang="en-US" baseline="30000" dirty="0"/>
              <a:t>-2</a:t>
            </a:r>
            <a:endParaRPr lang="en-US" dirty="0"/>
          </a:p>
          <a:p>
            <a:r>
              <a:rPr lang="en-US" dirty="0"/>
              <a:t>Photochemical models require further kinetic data to improve CH</a:t>
            </a:r>
            <a:r>
              <a:rPr lang="en-US" baseline="-25000" dirty="0"/>
              <a:t>3</a:t>
            </a:r>
            <a:r>
              <a:rPr lang="en-US" dirty="0"/>
              <a:t>C</a:t>
            </a:r>
            <a:r>
              <a:rPr lang="en-US" baseline="-25000" dirty="0"/>
              <a:t>3</a:t>
            </a:r>
            <a:r>
              <a:rPr lang="en-US" dirty="0"/>
              <a:t>N vertical profile predictions for Titan</a:t>
            </a:r>
          </a:p>
        </p:txBody>
      </p:sp>
      <p:sp>
        <p:nvSpPr>
          <p:cNvPr id="6" name="TextBox 5">
            <a:extLst>
              <a:ext uri="{FF2B5EF4-FFF2-40B4-BE49-F238E27FC236}">
                <a16:creationId xmlns:a16="http://schemas.microsoft.com/office/drawing/2014/main" id="{86FDE1AF-5359-8D45-A039-BD7A2487B38A}"/>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TextBox 6">
            <a:extLst>
              <a:ext uri="{FF2B5EF4-FFF2-40B4-BE49-F238E27FC236}">
                <a16:creationId xmlns:a16="http://schemas.microsoft.com/office/drawing/2014/main" id="{2AD15E4A-2989-894D-BE5E-4CAC8EFBB65C}"/>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8" name="TextBox 7">
            <a:extLst>
              <a:ext uri="{FF2B5EF4-FFF2-40B4-BE49-F238E27FC236}">
                <a16:creationId xmlns:a16="http://schemas.microsoft.com/office/drawing/2014/main" id="{4398A5AF-ACAC-7C4E-9CE7-DD214DD00AA4}"/>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396550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684FE-E975-3A44-8964-4058D21BBC53}"/>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D60C21F7-65E9-D642-AD97-3DC3F51CDD8B}"/>
              </a:ext>
            </a:extLst>
          </p:cNvPr>
          <p:cNvSpPr>
            <a:spLocks noGrp="1"/>
          </p:cNvSpPr>
          <p:nvPr>
            <p:ph type="title"/>
          </p:nvPr>
        </p:nvSpPr>
        <p:spPr>
          <a:xfrm>
            <a:off x="581025" y="0"/>
            <a:ext cx="3162300" cy="1257300"/>
          </a:xfrm>
        </p:spPr>
        <p:txBody>
          <a:bodyPr>
            <a:normAutofit/>
          </a:bodyPr>
          <a:lstStyle/>
          <a:p>
            <a:r>
              <a:rPr lang="en-US" dirty="0">
                <a:solidFill>
                  <a:schemeClr val="accent6"/>
                </a:solidFill>
              </a:rPr>
              <a:t>Conclusions</a:t>
            </a:r>
          </a:p>
        </p:txBody>
      </p:sp>
      <p:sp>
        <p:nvSpPr>
          <p:cNvPr id="3" name="Content Placeholder 2">
            <a:extLst>
              <a:ext uri="{FF2B5EF4-FFF2-40B4-BE49-F238E27FC236}">
                <a16:creationId xmlns:a16="http://schemas.microsoft.com/office/drawing/2014/main" id="{097AD34D-FC7B-0749-AE7F-3A209DC4BEEA}"/>
              </a:ext>
            </a:extLst>
          </p:cNvPr>
          <p:cNvSpPr>
            <a:spLocks noGrp="1"/>
          </p:cNvSpPr>
          <p:nvPr>
            <p:ph idx="1"/>
          </p:nvPr>
        </p:nvSpPr>
        <p:spPr>
          <a:xfrm>
            <a:off x="581025" y="1000125"/>
            <a:ext cx="11191875" cy="5673209"/>
          </a:xfrm>
        </p:spPr>
        <p:txBody>
          <a:bodyPr>
            <a:normAutofit/>
          </a:bodyPr>
          <a:lstStyle/>
          <a:p>
            <a:r>
              <a:rPr lang="en-US" dirty="0">
                <a:solidFill>
                  <a:schemeClr val="bg2">
                    <a:lumMod val="75000"/>
                  </a:schemeClr>
                </a:solidFill>
              </a:rPr>
              <a:t>Detection of CH</a:t>
            </a:r>
            <a:r>
              <a:rPr lang="en-US" baseline="-25000" dirty="0">
                <a:solidFill>
                  <a:schemeClr val="bg2">
                    <a:lumMod val="75000"/>
                  </a:schemeClr>
                </a:solidFill>
              </a:rPr>
              <a:t>3</a:t>
            </a:r>
            <a:r>
              <a:rPr lang="en-US" dirty="0">
                <a:solidFill>
                  <a:schemeClr val="bg2">
                    <a:lumMod val="75000"/>
                  </a:schemeClr>
                </a:solidFill>
              </a:rPr>
              <a:t>C</a:t>
            </a:r>
            <a:r>
              <a:rPr lang="en-US" baseline="-25000" dirty="0">
                <a:solidFill>
                  <a:schemeClr val="bg2">
                    <a:lumMod val="75000"/>
                  </a:schemeClr>
                </a:solidFill>
              </a:rPr>
              <a:t>3</a:t>
            </a:r>
            <a:r>
              <a:rPr lang="en-US" dirty="0">
                <a:solidFill>
                  <a:schemeClr val="bg2">
                    <a:lumMod val="75000"/>
                  </a:schemeClr>
                </a:solidFill>
              </a:rPr>
              <a:t>N for the first time in a planetary atmosphere; one of the heaviest neutral molecules found in Titan’s atmosphere thus far!</a:t>
            </a:r>
          </a:p>
          <a:p>
            <a:r>
              <a:rPr lang="en-US" dirty="0">
                <a:solidFill>
                  <a:schemeClr val="bg2">
                    <a:lumMod val="75000"/>
                  </a:schemeClr>
                </a:solidFill>
              </a:rPr>
              <a:t>Volume mixing ratio = 4 x 10</a:t>
            </a:r>
            <a:r>
              <a:rPr lang="en-US" baseline="30000" dirty="0">
                <a:solidFill>
                  <a:schemeClr val="bg2">
                    <a:lumMod val="75000"/>
                  </a:schemeClr>
                </a:solidFill>
              </a:rPr>
              <a:t>-10 </a:t>
            </a:r>
            <a:r>
              <a:rPr lang="en-US" dirty="0">
                <a:solidFill>
                  <a:schemeClr val="bg2">
                    <a:lumMod val="75000"/>
                  </a:schemeClr>
                </a:solidFill>
              </a:rPr>
              <a:t>– 2 x 10</a:t>
            </a:r>
            <a:r>
              <a:rPr lang="en-US" baseline="30000" dirty="0">
                <a:solidFill>
                  <a:schemeClr val="bg2">
                    <a:lumMod val="75000"/>
                  </a:schemeClr>
                </a:solidFill>
              </a:rPr>
              <a:t>-6</a:t>
            </a:r>
            <a:r>
              <a:rPr lang="en-US" dirty="0">
                <a:solidFill>
                  <a:schemeClr val="bg2">
                    <a:lumMod val="75000"/>
                  </a:schemeClr>
                </a:solidFill>
              </a:rPr>
              <a:t> (400–1100 km); </a:t>
            </a:r>
            <a:br>
              <a:rPr lang="en-US" dirty="0">
                <a:solidFill>
                  <a:schemeClr val="bg2">
                    <a:lumMod val="75000"/>
                  </a:schemeClr>
                </a:solidFill>
              </a:rPr>
            </a:br>
            <a:r>
              <a:rPr lang="en-US" dirty="0">
                <a:solidFill>
                  <a:schemeClr val="bg2">
                    <a:lumMod val="75000"/>
                  </a:schemeClr>
                </a:solidFill>
              </a:rPr>
              <a:t>total column density = (3.8–5.7) x 10</a:t>
            </a:r>
            <a:r>
              <a:rPr lang="en-US" baseline="30000" dirty="0">
                <a:solidFill>
                  <a:schemeClr val="bg2">
                    <a:lumMod val="75000"/>
                  </a:schemeClr>
                </a:solidFill>
              </a:rPr>
              <a:t>12</a:t>
            </a:r>
            <a:r>
              <a:rPr lang="en-US" dirty="0">
                <a:solidFill>
                  <a:schemeClr val="bg2">
                    <a:lumMod val="75000"/>
                  </a:schemeClr>
                </a:solidFill>
              </a:rPr>
              <a:t> cm</a:t>
            </a:r>
            <a:r>
              <a:rPr lang="en-US" baseline="30000" dirty="0">
                <a:solidFill>
                  <a:schemeClr val="bg2">
                    <a:lumMod val="75000"/>
                  </a:schemeClr>
                </a:solidFill>
              </a:rPr>
              <a:t>-2</a:t>
            </a:r>
            <a:endParaRPr lang="en-US" dirty="0">
              <a:solidFill>
                <a:schemeClr val="bg2">
                  <a:lumMod val="75000"/>
                </a:schemeClr>
              </a:solidFill>
            </a:endParaRPr>
          </a:p>
          <a:p>
            <a:r>
              <a:rPr lang="en-US" dirty="0">
                <a:solidFill>
                  <a:schemeClr val="bg2">
                    <a:lumMod val="75000"/>
                  </a:schemeClr>
                </a:solidFill>
              </a:rPr>
              <a:t>Photochemical models require further kinetic data to improve CH</a:t>
            </a:r>
            <a:r>
              <a:rPr lang="en-US" baseline="-25000" dirty="0">
                <a:solidFill>
                  <a:schemeClr val="bg2">
                    <a:lumMod val="75000"/>
                  </a:schemeClr>
                </a:solidFill>
              </a:rPr>
              <a:t>3</a:t>
            </a:r>
            <a:r>
              <a:rPr lang="en-US" dirty="0">
                <a:solidFill>
                  <a:schemeClr val="bg2">
                    <a:lumMod val="75000"/>
                  </a:schemeClr>
                </a:solidFill>
              </a:rPr>
              <a:t>C</a:t>
            </a:r>
            <a:r>
              <a:rPr lang="en-US" baseline="-25000" dirty="0">
                <a:solidFill>
                  <a:schemeClr val="bg2">
                    <a:lumMod val="75000"/>
                  </a:schemeClr>
                </a:solidFill>
              </a:rPr>
              <a:t>3</a:t>
            </a:r>
            <a:r>
              <a:rPr lang="en-US" dirty="0">
                <a:solidFill>
                  <a:schemeClr val="bg2">
                    <a:lumMod val="75000"/>
                  </a:schemeClr>
                </a:solidFill>
              </a:rPr>
              <a:t>N vertical profile predictions for Titan</a:t>
            </a:r>
          </a:p>
          <a:p>
            <a:r>
              <a:rPr lang="en-US" dirty="0"/>
              <a:t>Detection of c-C</a:t>
            </a:r>
            <a:r>
              <a:rPr lang="en-US" baseline="-25000" dirty="0"/>
              <a:t>3</a:t>
            </a:r>
            <a:r>
              <a:rPr lang="en-US" dirty="0"/>
              <a:t>H</a:t>
            </a:r>
            <a:r>
              <a:rPr lang="en-US" baseline="-25000" dirty="0"/>
              <a:t>2 </a:t>
            </a:r>
            <a:r>
              <a:rPr lang="en-US" dirty="0"/>
              <a:t>for the first time in a planetary atmosphere; the smallest cyclic molecule found in a planetary atmosphere thus far!</a:t>
            </a:r>
          </a:p>
          <a:p>
            <a:r>
              <a:rPr lang="en-US" dirty="0"/>
              <a:t>Volume mixing ratio = 2 x 10</a:t>
            </a:r>
            <a:r>
              <a:rPr lang="en-US" baseline="30000" dirty="0"/>
              <a:t>-11</a:t>
            </a:r>
            <a:r>
              <a:rPr lang="en-US" dirty="0"/>
              <a:t> – 3 x 10</a:t>
            </a:r>
            <a:r>
              <a:rPr lang="en-US" baseline="30000" dirty="0"/>
              <a:t>-6</a:t>
            </a:r>
            <a:r>
              <a:rPr lang="en-US" dirty="0"/>
              <a:t> (300–1100 km);</a:t>
            </a:r>
            <a:br>
              <a:rPr lang="en-US" dirty="0"/>
            </a:br>
            <a:r>
              <a:rPr lang="en-US" dirty="0"/>
              <a:t>total column density = (1.2–4.9) x 10</a:t>
            </a:r>
            <a:r>
              <a:rPr lang="en-US" baseline="30000" dirty="0"/>
              <a:t>12</a:t>
            </a:r>
            <a:r>
              <a:rPr lang="en-US" dirty="0"/>
              <a:t> cm</a:t>
            </a:r>
            <a:r>
              <a:rPr lang="en-US" baseline="30000" dirty="0"/>
              <a:t>-2</a:t>
            </a:r>
          </a:p>
          <a:p>
            <a:r>
              <a:rPr lang="en-US" dirty="0"/>
              <a:t>Isomer branching ratios still unknown</a:t>
            </a:r>
          </a:p>
          <a:p>
            <a:r>
              <a:rPr lang="en-US" dirty="0"/>
              <a:t>No detections of larger cyclic molecules!</a:t>
            </a:r>
          </a:p>
          <a:p>
            <a:pPr marL="0" indent="0">
              <a:buNone/>
            </a:pPr>
            <a:endParaRPr lang="en-US" dirty="0"/>
          </a:p>
        </p:txBody>
      </p:sp>
      <p:sp>
        <p:nvSpPr>
          <p:cNvPr id="6" name="TextBox 5">
            <a:extLst>
              <a:ext uri="{FF2B5EF4-FFF2-40B4-BE49-F238E27FC236}">
                <a16:creationId xmlns:a16="http://schemas.microsoft.com/office/drawing/2014/main" id="{0A420F41-40F0-A74C-BBE3-39A6824FECCE}"/>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TextBox 6">
            <a:extLst>
              <a:ext uri="{FF2B5EF4-FFF2-40B4-BE49-F238E27FC236}">
                <a16:creationId xmlns:a16="http://schemas.microsoft.com/office/drawing/2014/main" id="{D113B8E1-05F3-7F48-B677-3F3847692159}"/>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8" name="TextBox 7">
            <a:extLst>
              <a:ext uri="{FF2B5EF4-FFF2-40B4-BE49-F238E27FC236}">
                <a16:creationId xmlns:a16="http://schemas.microsoft.com/office/drawing/2014/main" id="{2BD102CC-5B3D-BF46-8F4B-DB00C1C29C8F}"/>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833349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D0A21-8E98-5340-9850-885122B7A0CF}"/>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6" name="TextBox 5">
            <a:extLst>
              <a:ext uri="{FF2B5EF4-FFF2-40B4-BE49-F238E27FC236}">
                <a16:creationId xmlns:a16="http://schemas.microsoft.com/office/drawing/2014/main" id="{9FF87F2B-8166-554D-A19E-31324EB2259F}"/>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12" name="Picture 11">
            <a:extLst>
              <a:ext uri="{FF2B5EF4-FFF2-40B4-BE49-F238E27FC236}">
                <a16:creationId xmlns:a16="http://schemas.microsoft.com/office/drawing/2014/main" id="{7127B805-88BC-BE43-923F-05E01D64FB51}"/>
              </a:ext>
            </a:extLst>
          </p:cNvPr>
          <p:cNvPicPr>
            <a:picLocks noChangeAspect="1"/>
          </p:cNvPicPr>
          <p:nvPr/>
        </p:nvPicPr>
        <p:blipFill>
          <a:blip r:embed="rId3"/>
          <a:stretch>
            <a:fillRect/>
          </a:stretch>
        </p:blipFill>
        <p:spPr>
          <a:xfrm>
            <a:off x="0" y="387070"/>
            <a:ext cx="12192000" cy="2074158"/>
          </a:xfrm>
          <a:prstGeom prst="rect">
            <a:avLst/>
          </a:prstGeom>
        </p:spPr>
      </p:pic>
      <p:pic>
        <p:nvPicPr>
          <p:cNvPr id="14" name="Picture 13">
            <a:extLst>
              <a:ext uri="{FF2B5EF4-FFF2-40B4-BE49-F238E27FC236}">
                <a16:creationId xmlns:a16="http://schemas.microsoft.com/office/drawing/2014/main" id="{2C1FF3DD-79F0-154D-A255-E1116B7E439B}"/>
              </a:ext>
            </a:extLst>
          </p:cNvPr>
          <p:cNvPicPr>
            <a:picLocks noChangeAspect="1"/>
          </p:cNvPicPr>
          <p:nvPr/>
        </p:nvPicPr>
        <p:blipFill>
          <a:blip r:embed="rId4"/>
          <a:stretch>
            <a:fillRect/>
          </a:stretch>
        </p:blipFill>
        <p:spPr>
          <a:xfrm>
            <a:off x="0" y="2594479"/>
            <a:ext cx="12192000" cy="2143371"/>
          </a:xfrm>
          <a:prstGeom prst="rect">
            <a:avLst/>
          </a:prstGeom>
        </p:spPr>
      </p:pic>
      <p:sp>
        <p:nvSpPr>
          <p:cNvPr id="17" name="TextBox 16">
            <a:extLst>
              <a:ext uri="{FF2B5EF4-FFF2-40B4-BE49-F238E27FC236}">
                <a16:creationId xmlns:a16="http://schemas.microsoft.com/office/drawing/2014/main" id="{77CDFF7E-2D3B-E246-BFC1-3F474C08A940}"/>
              </a:ext>
            </a:extLst>
          </p:cNvPr>
          <p:cNvSpPr txBox="1"/>
          <p:nvPr/>
        </p:nvSpPr>
        <p:spPr>
          <a:xfrm>
            <a:off x="452437" y="5113573"/>
            <a:ext cx="11287125" cy="1384995"/>
          </a:xfrm>
          <a:prstGeom prst="rect">
            <a:avLst/>
          </a:prstGeom>
          <a:noFill/>
        </p:spPr>
        <p:txBody>
          <a:bodyPr wrap="square" rtlCol="0">
            <a:spAutoFit/>
          </a:bodyPr>
          <a:lstStyle/>
          <a:p>
            <a:pPr algn="ctr"/>
            <a:r>
              <a:rPr lang="en-US" sz="2800" dirty="0">
                <a:solidFill>
                  <a:schemeClr val="accent6"/>
                </a:solidFill>
              </a:rPr>
              <a:t>Papers out now in AAS journals!</a:t>
            </a:r>
          </a:p>
          <a:p>
            <a:pPr algn="ctr"/>
            <a:r>
              <a:rPr lang="en-US" sz="2800" dirty="0"/>
              <a:t>c-C</a:t>
            </a:r>
            <a:r>
              <a:rPr lang="en-US" sz="2800" baseline="-25000" dirty="0"/>
              <a:t>3</a:t>
            </a:r>
            <a:r>
              <a:rPr lang="en-US" sz="2800" dirty="0"/>
              <a:t>H</a:t>
            </a:r>
            <a:r>
              <a:rPr lang="en-US" sz="2800" baseline="-25000" dirty="0"/>
              <a:t>2</a:t>
            </a:r>
            <a:r>
              <a:rPr lang="en-US" sz="2800" dirty="0"/>
              <a:t> press release: “NASA Scientists Discover ‘Weird’ Molecule in Titan’s Atmosphere” (</a:t>
            </a:r>
            <a:r>
              <a:rPr lang="en-US" sz="2800" dirty="0" err="1"/>
              <a:t>Shekhtman</a:t>
            </a:r>
            <a:r>
              <a:rPr lang="en-US" sz="2800" dirty="0"/>
              <a:t>, October 2020; </a:t>
            </a:r>
            <a:r>
              <a:rPr lang="en-US" sz="2800" dirty="0" err="1"/>
              <a:t>nasa.gov</a:t>
            </a:r>
            <a:r>
              <a:rPr lang="en-US" sz="2800" dirty="0"/>
              <a:t>)</a:t>
            </a:r>
          </a:p>
        </p:txBody>
      </p:sp>
      <p:sp>
        <p:nvSpPr>
          <p:cNvPr id="7" name="TextBox 6">
            <a:extLst>
              <a:ext uri="{FF2B5EF4-FFF2-40B4-BE49-F238E27FC236}">
                <a16:creationId xmlns:a16="http://schemas.microsoft.com/office/drawing/2014/main" id="{C47FB7DD-8083-F343-BCA9-AF4ED9AB0ABE}"/>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8" name="TextBox 7">
            <a:extLst>
              <a:ext uri="{FF2B5EF4-FFF2-40B4-BE49-F238E27FC236}">
                <a16:creationId xmlns:a16="http://schemas.microsoft.com/office/drawing/2014/main" id="{CF1F5501-676D-2842-BF88-14B95AD9A6D0}"/>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3195194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ADBCA5-CE14-4F4C-B079-84B2CB146CEE}"/>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6D86D25E-54B0-AD4E-ABC7-F6D6D2721789}"/>
              </a:ext>
            </a:extLst>
          </p:cNvPr>
          <p:cNvSpPr>
            <a:spLocks noGrp="1"/>
          </p:cNvSpPr>
          <p:nvPr>
            <p:ph type="title"/>
          </p:nvPr>
        </p:nvSpPr>
        <p:spPr>
          <a:xfrm>
            <a:off x="430426" y="379373"/>
            <a:ext cx="6870487" cy="935077"/>
          </a:xfrm>
        </p:spPr>
        <p:txBody>
          <a:bodyPr/>
          <a:lstStyle/>
          <a:p>
            <a:r>
              <a:rPr lang="en-US" dirty="0">
                <a:solidFill>
                  <a:schemeClr val="accent6"/>
                </a:solidFill>
              </a:rPr>
              <a:t>Acknowledgements</a:t>
            </a:r>
          </a:p>
        </p:txBody>
      </p:sp>
      <p:sp>
        <p:nvSpPr>
          <p:cNvPr id="3" name="Content Placeholder 2">
            <a:extLst>
              <a:ext uri="{FF2B5EF4-FFF2-40B4-BE49-F238E27FC236}">
                <a16:creationId xmlns:a16="http://schemas.microsoft.com/office/drawing/2014/main" id="{BC9CFB20-15E8-E54A-96F4-F4E0EE813F57}"/>
              </a:ext>
            </a:extLst>
          </p:cNvPr>
          <p:cNvSpPr>
            <a:spLocks noGrp="1"/>
          </p:cNvSpPr>
          <p:nvPr>
            <p:ph idx="1"/>
          </p:nvPr>
        </p:nvSpPr>
        <p:spPr>
          <a:xfrm>
            <a:off x="430426" y="1314450"/>
            <a:ext cx="11419703" cy="5049280"/>
          </a:xfrm>
        </p:spPr>
        <p:txBody>
          <a:bodyPr>
            <a:normAutofit/>
          </a:bodyPr>
          <a:lstStyle/>
          <a:p>
            <a:pPr marL="0" indent="0">
              <a:buNone/>
            </a:pPr>
            <a:r>
              <a:rPr lang="en-US" dirty="0"/>
              <a:t>This work was supported by the NASA Astrobiology Postdoctoral Program in association with the NASA Astrobiology Institute (NAI) and the Universities Space Research Association, and the NASA Solar System Observations program.</a:t>
            </a:r>
            <a:endParaRPr lang="en-US" dirty="0">
              <a:effectLst/>
            </a:endParaRPr>
          </a:p>
          <a:p>
            <a:pPr marL="0" indent="0">
              <a:buNone/>
            </a:pPr>
            <a:r>
              <a:rPr lang="en-US" dirty="0"/>
              <a:t>This paper makes use of the following ALMA data: ADS/JAO.ALMA#2015.1.00423.S, 2016.A.00014.S, 2019.1.00783.S. ALMA is a partnership of ESO (representing its member states), NSF (USA) and NINS (Japan), together with NRC (Canada) and NSC and ASIAA (Taiwan) and KASI (Republic of Korea), in cooperation with the Republic of Chile. The Joint ALMA Observatory is operated by ESO, AUI/NRAO and NAOJ. The National Radio Astronomy Observatory is a facility of the National Science Foundation operated under cooperative agreement by Associated Universities, Inc. </a:t>
            </a:r>
            <a:endParaRPr lang="en-US" dirty="0">
              <a:effectLst/>
            </a:endParaRPr>
          </a:p>
          <a:p>
            <a:endParaRPr lang="en-US" dirty="0"/>
          </a:p>
        </p:txBody>
      </p:sp>
      <p:sp>
        <p:nvSpPr>
          <p:cNvPr id="6" name="TextBox 5">
            <a:extLst>
              <a:ext uri="{FF2B5EF4-FFF2-40B4-BE49-F238E27FC236}">
                <a16:creationId xmlns:a16="http://schemas.microsoft.com/office/drawing/2014/main" id="{9D07038B-D805-E045-AB51-9917C5E063DE}"/>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TextBox 6">
            <a:extLst>
              <a:ext uri="{FF2B5EF4-FFF2-40B4-BE49-F238E27FC236}">
                <a16:creationId xmlns:a16="http://schemas.microsoft.com/office/drawing/2014/main" id="{F87F2CB8-83A4-4741-B17F-9AB2851F31DD}"/>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8" name="TextBox 7">
            <a:extLst>
              <a:ext uri="{FF2B5EF4-FFF2-40B4-BE49-F238E27FC236}">
                <a16:creationId xmlns:a16="http://schemas.microsoft.com/office/drawing/2014/main" id="{974464F5-24FD-E44D-8F1D-7FFB1A40B58F}"/>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181834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F75447-0620-4A47-8C4C-96D17409C448}"/>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itle 1">
            <a:extLst>
              <a:ext uri="{FF2B5EF4-FFF2-40B4-BE49-F238E27FC236}">
                <a16:creationId xmlns:a16="http://schemas.microsoft.com/office/drawing/2014/main" id="{F5608551-67AD-324D-A259-7B9A58FBED2A}"/>
              </a:ext>
            </a:extLst>
          </p:cNvPr>
          <p:cNvSpPr txBox="1">
            <a:spLocks/>
          </p:cNvSpPr>
          <p:nvPr/>
        </p:nvSpPr>
        <p:spPr>
          <a:xfrm>
            <a:off x="430426" y="379373"/>
            <a:ext cx="6870487" cy="935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solidFill>
              </a:rPr>
              <a:t>Backups</a:t>
            </a:r>
          </a:p>
        </p:txBody>
      </p:sp>
      <p:sp>
        <p:nvSpPr>
          <p:cNvPr id="4" name="TextBox 3">
            <a:extLst>
              <a:ext uri="{FF2B5EF4-FFF2-40B4-BE49-F238E27FC236}">
                <a16:creationId xmlns:a16="http://schemas.microsoft.com/office/drawing/2014/main" id="{D8D3EC95-2AAF-AD4F-9E93-38F2AB910C55}"/>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Tree>
    <p:extLst>
      <p:ext uri="{BB962C8B-B14F-4D97-AF65-F5344CB8AC3E}">
        <p14:creationId xmlns:p14="http://schemas.microsoft.com/office/powerpoint/2010/main" val="1595558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71CD6A-32C6-6643-8069-E338CDE5BB52}"/>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30E2FD4B-44E6-B54D-85DC-C4A3C9A26834}"/>
              </a:ext>
            </a:extLst>
          </p:cNvPr>
          <p:cNvSpPr txBox="1">
            <a:spLocks/>
          </p:cNvSpPr>
          <p:nvPr/>
        </p:nvSpPr>
        <p:spPr>
          <a:xfrm>
            <a:off x="60934" y="243830"/>
            <a:ext cx="9522475" cy="9153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6"/>
                </a:solidFill>
              </a:rPr>
              <a:t>ALMA Capabilities for Planetary Atmospheres</a:t>
            </a:r>
          </a:p>
        </p:txBody>
      </p:sp>
      <p:sp>
        <p:nvSpPr>
          <p:cNvPr id="3" name="Content Placeholder 2">
            <a:extLst>
              <a:ext uri="{FF2B5EF4-FFF2-40B4-BE49-F238E27FC236}">
                <a16:creationId xmlns:a16="http://schemas.microsoft.com/office/drawing/2014/main" id="{FE3EA6F8-BE36-1745-93F2-9254101E1390}"/>
              </a:ext>
            </a:extLst>
          </p:cNvPr>
          <p:cNvSpPr txBox="1">
            <a:spLocks/>
          </p:cNvSpPr>
          <p:nvPr/>
        </p:nvSpPr>
        <p:spPr>
          <a:xfrm>
            <a:off x="0" y="954960"/>
            <a:ext cx="11954795" cy="29879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Coverage of numerous molecular species – enables studies of </a:t>
            </a:r>
            <a:r>
              <a:rPr lang="en-US" dirty="0">
                <a:solidFill>
                  <a:schemeClr val="accent2">
                    <a:lumMod val="75000"/>
                  </a:schemeClr>
                </a:solidFill>
              </a:rPr>
              <a:t>chemistry and isotopic ratios</a:t>
            </a:r>
          </a:p>
          <a:p>
            <a:r>
              <a:rPr lang="en-US" dirty="0"/>
              <a:t>High spectral resolution – </a:t>
            </a:r>
            <a:r>
              <a:rPr lang="en-US" dirty="0">
                <a:solidFill>
                  <a:schemeClr val="accent4"/>
                </a:solidFill>
              </a:rPr>
              <a:t>wind speed</a:t>
            </a:r>
            <a:r>
              <a:rPr lang="en-US" dirty="0">
                <a:solidFill>
                  <a:schemeClr val="accent2">
                    <a:lumMod val="60000"/>
                    <a:lumOff val="40000"/>
                  </a:schemeClr>
                </a:solidFill>
              </a:rPr>
              <a:t> </a:t>
            </a:r>
            <a:r>
              <a:rPr lang="en-US" dirty="0"/>
              <a:t>measurements, </a:t>
            </a:r>
            <a:r>
              <a:rPr lang="en-US" dirty="0">
                <a:solidFill>
                  <a:schemeClr val="accent5">
                    <a:lumMod val="60000"/>
                    <a:lumOff val="40000"/>
                  </a:schemeClr>
                </a:solidFill>
              </a:rPr>
              <a:t>temperature and abundance</a:t>
            </a:r>
            <a:r>
              <a:rPr lang="en-US" dirty="0">
                <a:solidFill>
                  <a:schemeClr val="accent3">
                    <a:lumMod val="60000"/>
                    <a:lumOff val="40000"/>
                  </a:schemeClr>
                </a:solidFill>
              </a:rPr>
              <a:t> </a:t>
            </a:r>
            <a:r>
              <a:rPr lang="en-US" dirty="0"/>
              <a:t>with altitude</a:t>
            </a:r>
          </a:p>
          <a:p>
            <a:r>
              <a:rPr lang="en-US" dirty="0"/>
              <a:t>Exceptional spatial resolution – </a:t>
            </a:r>
            <a:r>
              <a:rPr lang="en-US" dirty="0">
                <a:solidFill>
                  <a:schemeClr val="accent1"/>
                </a:solidFill>
              </a:rPr>
              <a:t>maps</a:t>
            </a:r>
            <a:r>
              <a:rPr lang="en-US" dirty="0"/>
              <a:t> of brightness temperature and chemical abundance</a:t>
            </a:r>
          </a:p>
          <a:p>
            <a:r>
              <a:rPr lang="en-US" dirty="0"/>
              <a:t>Unprecedented sensitivity – new molecular species </a:t>
            </a:r>
            <a:r>
              <a:rPr lang="en-US" dirty="0">
                <a:solidFill>
                  <a:schemeClr val="accent3">
                    <a:lumMod val="60000"/>
                    <a:lumOff val="40000"/>
                  </a:schemeClr>
                </a:solidFill>
              </a:rPr>
              <a:t>detections</a:t>
            </a:r>
          </a:p>
        </p:txBody>
      </p:sp>
      <p:pic>
        <p:nvPicPr>
          <p:cNvPr id="4" name="f_CH3CN_2015_fint.pdf" descr="f_CH3CN_2015_fint.pdf">
            <a:extLst>
              <a:ext uri="{FF2B5EF4-FFF2-40B4-BE49-F238E27FC236}">
                <a16:creationId xmlns:a16="http://schemas.microsoft.com/office/drawing/2014/main" id="{22C4D38C-8D72-C14E-ACB1-C5AE269DA4C3}"/>
              </a:ext>
            </a:extLst>
          </p:cNvPr>
          <p:cNvPicPr>
            <a:picLocks noChangeAspect="1"/>
          </p:cNvPicPr>
          <p:nvPr/>
        </p:nvPicPr>
        <p:blipFill>
          <a:blip r:embed="rId3"/>
          <a:stretch>
            <a:fillRect/>
          </a:stretch>
        </p:blipFill>
        <p:spPr>
          <a:xfrm>
            <a:off x="3406941" y="3980894"/>
            <a:ext cx="2943113" cy="2248739"/>
          </a:xfrm>
          <a:prstGeom prst="rect">
            <a:avLst/>
          </a:prstGeom>
          <a:ln w="38100">
            <a:solidFill>
              <a:schemeClr val="accent1"/>
            </a:solidFill>
            <a:miter lim="400000"/>
          </a:ln>
        </p:spPr>
      </p:pic>
      <p:grpSp>
        <p:nvGrpSpPr>
          <p:cNvPr id="5" name="Group">
            <a:extLst>
              <a:ext uri="{FF2B5EF4-FFF2-40B4-BE49-F238E27FC236}">
                <a16:creationId xmlns:a16="http://schemas.microsoft.com/office/drawing/2014/main" id="{0FD3C731-0742-0A4E-926F-49C5CC220D5D}"/>
              </a:ext>
            </a:extLst>
          </p:cNvPr>
          <p:cNvGrpSpPr/>
          <p:nvPr/>
        </p:nvGrpSpPr>
        <p:grpSpPr>
          <a:xfrm>
            <a:off x="60934" y="3980895"/>
            <a:ext cx="3276322" cy="2248739"/>
            <a:chOff x="1020225" y="837866"/>
            <a:chExt cx="15758242" cy="11043385"/>
          </a:xfrm>
        </p:grpSpPr>
        <p:pic>
          <p:nvPicPr>
            <p:cNvPr id="6" name="HC3N_Limb_Map_2.pdf" descr="HC3N_Limb_Map_2.pdf">
              <a:extLst>
                <a:ext uri="{FF2B5EF4-FFF2-40B4-BE49-F238E27FC236}">
                  <a16:creationId xmlns:a16="http://schemas.microsoft.com/office/drawing/2014/main" id="{1D66CA31-CC7A-0B4B-A7F7-6F1E714C1272}"/>
                </a:ext>
              </a:extLst>
            </p:cNvPr>
            <p:cNvPicPr>
              <a:picLocks noChangeAspect="1"/>
            </p:cNvPicPr>
            <p:nvPr/>
          </p:nvPicPr>
          <p:blipFill>
            <a:blip r:embed="rId4"/>
            <a:stretch>
              <a:fillRect/>
            </a:stretch>
          </p:blipFill>
          <p:spPr>
            <a:xfrm>
              <a:off x="1020225" y="837866"/>
              <a:ext cx="15758242" cy="11043385"/>
            </a:xfrm>
            <a:prstGeom prst="rect">
              <a:avLst/>
            </a:prstGeom>
            <a:ln w="38100" cap="flat">
              <a:solidFill>
                <a:schemeClr val="accent5">
                  <a:lumMod val="60000"/>
                  <a:lumOff val="40000"/>
                </a:schemeClr>
              </a:solidFill>
              <a:miter lim="400000"/>
            </a:ln>
            <a:effectLst/>
          </p:spPr>
        </p:pic>
        <p:sp>
          <p:nvSpPr>
            <p:cNvPr id="7" name="HC3N">
              <a:extLst>
                <a:ext uri="{FF2B5EF4-FFF2-40B4-BE49-F238E27FC236}">
                  <a16:creationId xmlns:a16="http://schemas.microsoft.com/office/drawing/2014/main" id="{514636E9-1F6E-9947-80FF-16A97CDC5C76}"/>
                </a:ext>
              </a:extLst>
            </p:cNvPr>
            <p:cNvSpPr txBox="1"/>
            <p:nvPr/>
          </p:nvSpPr>
          <p:spPr>
            <a:xfrm>
              <a:off x="2824729" y="1673385"/>
              <a:ext cx="6067554" cy="24498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3000">
                  <a:solidFill>
                    <a:srgbClr val="000000"/>
                  </a:solidFill>
                </a:defRPr>
              </a:pPr>
              <a:r>
                <a:rPr sz="1800" dirty="0">
                  <a:latin typeface="+mn-lt"/>
                </a:rPr>
                <a:t>HC</a:t>
              </a:r>
              <a:r>
                <a:rPr sz="1800" baseline="-5999" dirty="0">
                  <a:latin typeface="+mn-lt"/>
                </a:rPr>
                <a:t>3</a:t>
              </a:r>
              <a:r>
                <a:rPr sz="1800" dirty="0">
                  <a:latin typeface="+mn-lt"/>
                </a:rPr>
                <a:t>N</a:t>
              </a:r>
            </a:p>
          </p:txBody>
        </p:sp>
      </p:grpSp>
      <p:pic>
        <p:nvPicPr>
          <p:cNvPr id="8" name="Picture 7">
            <a:extLst>
              <a:ext uri="{FF2B5EF4-FFF2-40B4-BE49-F238E27FC236}">
                <a16:creationId xmlns:a16="http://schemas.microsoft.com/office/drawing/2014/main" id="{216EA7CC-4B4E-9546-BEFE-3F2AE8A38677}"/>
              </a:ext>
            </a:extLst>
          </p:cNvPr>
          <p:cNvPicPr>
            <a:picLocks noChangeAspect="1"/>
          </p:cNvPicPr>
          <p:nvPr/>
        </p:nvPicPr>
        <p:blipFill>
          <a:blip r:embed="rId5"/>
          <a:stretch>
            <a:fillRect/>
          </a:stretch>
        </p:blipFill>
        <p:spPr>
          <a:xfrm>
            <a:off x="6431314" y="3980895"/>
            <a:ext cx="2558023" cy="2248740"/>
          </a:xfrm>
          <a:prstGeom prst="rect">
            <a:avLst/>
          </a:prstGeom>
          <a:ln w="38100">
            <a:solidFill>
              <a:schemeClr val="accent4"/>
            </a:solidFill>
          </a:ln>
        </p:spPr>
      </p:pic>
      <p:pic>
        <p:nvPicPr>
          <p:cNvPr id="9" name="Picture 8">
            <a:extLst>
              <a:ext uri="{FF2B5EF4-FFF2-40B4-BE49-F238E27FC236}">
                <a16:creationId xmlns:a16="http://schemas.microsoft.com/office/drawing/2014/main" id="{0FFB1E4B-CF30-CB48-A586-72D1BCD51E65}"/>
              </a:ext>
            </a:extLst>
          </p:cNvPr>
          <p:cNvPicPr>
            <a:picLocks noChangeAspect="1"/>
          </p:cNvPicPr>
          <p:nvPr/>
        </p:nvPicPr>
        <p:blipFill>
          <a:blip r:embed="rId6"/>
          <a:stretch>
            <a:fillRect/>
          </a:stretch>
        </p:blipFill>
        <p:spPr>
          <a:xfrm>
            <a:off x="9068836" y="3980894"/>
            <a:ext cx="3057274" cy="2248739"/>
          </a:xfrm>
          <a:prstGeom prst="rect">
            <a:avLst/>
          </a:prstGeom>
          <a:ln w="38100">
            <a:solidFill>
              <a:schemeClr val="accent3">
                <a:lumMod val="60000"/>
                <a:lumOff val="40000"/>
              </a:schemeClr>
            </a:solidFill>
          </a:ln>
        </p:spPr>
      </p:pic>
      <p:sp>
        <p:nvSpPr>
          <p:cNvPr id="10" name="TextBox 9">
            <a:extLst>
              <a:ext uri="{FF2B5EF4-FFF2-40B4-BE49-F238E27FC236}">
                <a16:creationId xmlns:a16="http://schemas.microsoft.com/office/drawing/2014/main" id="{4D83A342-6531-2241-A4B9-E35EEECF2722}"/>
              </a:ext>
            </a:extLst>
          </p:cNvPr>
          <p:cNvSpPr txBox="1"/>
          <p:nvPr/>
        </p:nvSpPr>
        <p:spPr>
          <a:xfrm>
            <a:off x="213544" y="6305671"/>
            <a:ext cx="2397926" cy="369332"/>
          </a:xfrm>
          <a:prstGeom prst="rect">
            <a:avLst/>
          </a:prstGeom>
          <a:noFill/>
        </p:spPr>
        <p:txBody>
          <a:bodyPr wrap="square" rtlCol="0">
            <a:spAutoFit/>
          </a:bodyPr>
          <a:lstStyle/>
          <a:p>
            <a:r>
              <a:rPr lang="en-US" sz="1800" dirty="0">
                <a:solidFill>
                  <a:schemeClr val="accent5">
                    <a:lumMod val="60000"/>
                    <a:lumOff val="40000"/>
                  </a:schemeClr>
                </a:solidFill>
                <a:latin typeface="+mn-lt"/>
              </a:rPr>
              <a:t>Abundances</a:t>
            </a:r>
          </a:p>
        </p:txBody>
      </p:sp>
      <p:sp>
        <p:nvSpPr>
          <p:cNvPr id="11" name="TextBox 10">
            <a:extLst>
              <a:ext uri="{FF2B5EF4-FFF2-40B4-BE49-F238E27FC236}">
                <a16:creationId xmlns:a16="http://schemas.microsoft.com/office/drawing/2014/main" id="{D085B17A-6960-014F-954C-DF3BE39CD57C}"/>
              </a:ext>
            </a:extLst>
          </p:cNvPr>
          <p:cNvSpPr txBox="1"/>
          <p:nvPr/>
        </p:nvSpPr>
        <p:spPr>
          <a:xfrm>
            <a:off x="3731815" y="6305671"/>
            <a:ext cx="2397926" cy="369332"/>
          </a:xfrm>
          <a:prstGeom prst="rect">
            <a:avLst/>
          </a:prstGeom>
          <a:noFill/>
        </p:spPr>
        <p:txBody>
          <a:bodyPr wrap="square" rtlCol="0">
            <a:spAutoFit/>
          </a:bodyPr>
          <a:lstStyle/>
          <a:p>
            <a:r>
              <a:rPr lang="en-US" sz="1800" dirty="0">
                <a:solidFill>
                  <a:schemeClr val="accent1"/>
                </a:solidFill>
                <a:latin typeface="+mn-lt"/>
              </a:rPr>
              <a:t>Spatial maps</a:t>
            </a:r>
          </a:p>
        </p:txBody>
      </p:sp>
      <p:sp>
        <p:nvSpPr>
          <p:cNvPr id="12" name="TextBox 11">
            <a:extLst>
              <a:ext uri="{FF2B5EF4-FFF2-40B4-BE49-F238E27FC236}">
                <a16:creationId xmlns:a16="http://schemas.microsoft.com/office/drawing/2014/main" id="{93930BBE-FA57-F249-BD4F-33AAEEF88AEC}"/>
              </a:ext>
            </a:extLst>
          </p:cNvPr>
          <p:cNvSpPr txBox="1"/>
          <p:nvPr/>
        </p:nvSpPr>
        <p:spPr>
          <a:xfrm>
            <a:off x="6442889" y="6305671"/>
            <a:ext cx="2397926" cy="369332"/>
          </a:xfrm>
          <a:prstGeom prst="rect">
            <a:avLst/>
          </a:prstGeom>
          <a:noFill/>
        </p:spPr>
        <p:txBody>
          <a:bodyPr wrap="square" rtlCol="0">
            <a:spAutoFit/>
          </a:bodyPr>
          <a:lstStyle/>
          <a:p>
            <a:r>
              <a:rPr lang="en-US" sz="1800" dirty="0">
                <a:solidFill>
                  <a:schemeClr val="accent4"/>
                </a:solidFill>
                <a:latin typeface="+mn-lt"/>
              </a:rPr>
              <a:t>Winds</a:t>
            </a:r>
          </a:p>
        </p:txBody>
      </p:sp>
      <p:sp>
        <p:nvSpPr>
          <p:cNvPr id="13" name="TextBox 12">
            <a:extLst>
              <a:ext uri="{FF2B5EF4-FFF2-40B4-BE49-F238E27FC236}">
                <a16:creationId xmlns:a16="http://schemas.microsoft.com/office/drawing/2014/main" id="{73EEEEF5-4123-6E49-9582-562488114576}"/>
              </a:ext>
            </a:extLst>
          </p:cNvPr>
          <p:cNvSpPr txBox="1"/>
          <p:nvPr/>
        </p:nvSpPr>
        <p:spPr>
          <a:xfrm>
            <a:off x="9454602" y="6305671"/>
            <a:ext cx="2858294" cy="369332"/>
          </a:xfrm>
          <a:prstGeom prst="rect">
            <a:avLst/>
          </a:prstGeom>
          <a:noFill/>
        </p:spPr>
        <p:txBody>
          <a:bodyPr wrap="square" rtlCol="0">
            <a:spAutoFit/>
          </a:bodyPr>
          <a:lstStyle/>
          <a:p>
            <a:r>
              <a:rPr lang="en-US" sz="1800" dirty="0">
                <a:solidFill>
                  <a:schemeClr val="accent3">
                    <a:lumMod val="60000"/>
                    <a:lumOff val="40000"/>
                  </a:schemeClr>
                </a:solidFill>
                <a:latin typeface="+mn-lt"/>
              </a:rPr>
              <a:t>New species </a:t>
            </a:r>
            <a:r>
              <a:rPr lang="en-US" sz="1800" dirty="0">
                <a:latin typeface="+mn-lt"/>
              </a:rPr>
              <a:t>and </a:t>
            </a:r>
            <a:r>
              <a:rPr lang="en-US" sz="1800" dirty="0">
                <a:solidFill>
                  <a:schemeClr val="accent2">
                    <a:lumMod val="75000"/>
                  </a:schemeClr>
                </a:solidFill>
                <a:latin typeface="+mn-lt"/>
              </a:rPr>
              <a:t>isotopes</a:t>
            </a:r>
          </a:p>
        </p:txBody>
      </p:sp>
      <p:sp>
        <p:nvSpPr>
          <p:cNvPr id="20" name="TextBox 19">
            <a:extLst>
              <a:ext uri="{FF2B5EF4-FFF2-40B4-BE49-F238E27FC236}">
                <a16:creationId xmlns:a16="http://schemas.microsoft.com/office/drawing/2014/main" id="{660BC40E-438F-1E4B-B2C9-59BCAA8275D8}"/>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Tree>
    <p:extLst>
      <p:ext uri="{BB962C8B-B14F-4D97-AF65-F5344CB8AC3E}">
        <p14:creationId xmlns:p14="http://schemas.microsoft.com/office/powerpoint/2010/main" val="262092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018BB7-2188-9A45-BB0A-14DE9FEB3697}"/>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Rectangle">
            <a:extLst>
              <a:ext uri="{FF2B5EF4-FFF2-40B4-BE49-F238E27FC236}">
                <a16:creationId xmlns:a16="http://schemas.microsoft.com/office/drawing/2014/main" id="{DAED8927-F49D-EF4A-9EBD-E3D325E53B87}"/>
              </a:ext>
            </a:extLst>
          </p:cNvPr>
          <p:cNvSpPr/>
          <p:nvPr/>
        </p:nvSpPr>
        <p:spPr>
          <a:xfrm>
            <a:off x="0" y="677622"/>
            <a:ext cx="12217628" cy="536328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000000"/>
                </a:solidFill>
                <a:latin typeface="+mn-lt"/>
                <a:ea typeface="+mn-ea"/>
                <a:cs typeface="+mn-cs"/>
                <a:sym typeface="Helvetica Neue Medium"/>
              </a:defRPr>
            </a:pPr>
            <a:endParaRPr/>
          </a:p>
        </p:txBody>
      </p:sp>
      <p:pic>
        <p:nvPicPr>
          <p:cNvPr id="3" name="Cordiner_2017_maps_2.pdf" descr="Cordiner_2017_maps_2.pdf">
            <a:extLst>
              <a:ext uri="{FF2B5EF4-FFF2-40B4-BE49-F238E27FC236}">
                <a16:creationId xmlns:a16="http://schemas.microsoft.com/office/drawing/2014/main" id="{E76666CC-62E7-7047-8B61-1018ED172029}"/>
              </a:ext>
            </a:extLst>
          </p:cNvPr>
          <p:cNvPicPr>
            <a:picLocks noChangeAspect="1"/>
          </p:cNvPicPr>
          <p:nvPr/>
        </p:nvPicPr>
        <p:blipFill>
          <a:blip r:embed="rId3"/>
          <a:stretch>
            <a:fillRect/>
          </a:stretch>
        </p:blipFill>
        <p:spPr>
          <a:xfrm>
            <a:off x="3068285" y="677622"/>
            <a:ext cx="3006166" cy="2873851"/>
          </a:xfrm>
          <a:prstGeom prst="rect">
            <a:avLst/>
          </a:prstGeom>
          <a:ln w="12700" cap="flat">
            <a:noFill/>
            <a:miter lim="400000"/>
          </a:ln>
          <a:effectLst/>
        </p:spPr>
      </p:pic>
      <p:pic>
        <p:nvPicPr>
          <p:cNvPr id="4" name="Cordiner_2017_maps_3.pdf" descr="Cordiner_2017_maps_3.pdf">
            <a:extLst>
              <a:ext uri="{FF2B5EF4-FFF2-40B4-BE49-F238E27FC236}">
                <a16:creationId xmlns:a16="http://schemas.microsoft.com/office/drawing/2014/main" id="{30F43A71-D941-2946-BF72-ED8568C40F4E}"/>
              </a:ext>
            </a:extLst>
          </p:cNvPr>
          <p:cNvPicPr>
            <a:picLocks noChangeAspect="1"/>
          </p:cNvPicPr>
          <p:nvPr/>
        </p:nvPicPr>
        <p:blipFill>
          <a:blip r:embed="rId4"/>
          <a:stretch>
            <a:fillRect/>
          </a:stretch>
        </p:blipFill>
        <p:spPr>
          <a:xfrm>
            <a:off x="6044545" y="661866"/>
            <a:ext cx="3012615" cy="2873851"/>
          </a:xfrm>
          <a:prstGeom prst="rect">
            <a:avLst/>
          </a:prstGeom>
          <a:ln w="12700" cap="flat">
            <a:noFill/>
            <a:miter lim="400000"/>
          </a:ln>
          <a:effectLst/>
        </p:spPr>
      </p:pic>
      <p:pic>
        <p:nvPicPr>
          <p:cNvPr id="5" name="Cordiner_2017_maps_4.pdf" descr="Cordiner_2017_maps_4.pdf">
            <a:extLst>
              <a:ext uri="{FF2B5EF4-FFF2-40B4-BE49-F238E27FC236}">
                <a16:creationId xmlns:a16="http://schemas.microsoft.com/office/drawing/2014/main" id="{1DD9E41C-D72D-0A45-8E15-4B186FE4913C}"/>
              </a:ext>
            </a:extLst>
          </p:cNvPr>
          <p:cNvPicPr>
            <a:picLocks noChangeAspect="1"/>
          </p:cNvPicPr>
          <p:nvPr/>
        </p:nvPicPr>
        <p:blipFill>
          <a:blip r:embed="rId5"/>
          <a:stretch>
            <a:fillRect/>
          </a:stretch>
        </p:blipFill>
        <p:spPr>
          <a:xfrm>
            <a:off x="9059068" y="704608"/>
            <a:ext cx="3006166" cy="2908519"/>
          </a:xfrm>
          <a:prstGeom prst="rect">
            <a:avLst/>
          </a:prstGeom>
          <a:ln w="12700" cap="flat">
            <a:noFill/>
            <a:miter lim="400000"/>
          </a:ln>
          <a:effectLst/>
        </p:spPr>
      </p:pic>
      <p:pic>
        <p:nvPicPr>
          <p:cNvPr id="6" name="Cordiner_2017_maps.pdf" descr="Cordiner_2017_maps.pdf">
            <a:extLst>
              <a:ext uri="{FF2B5EF4-FFF2-40B4-BE49-F238E27FC236}">
                <a16:creationId xmlns:a16="http://schemas.microsoft.com/office/drawing/2014/main" id="{729D4FC9-708D-A74E-B243-4A8B88AF0B17}"/>
              </a:ext>
            </a:extLst>
          </p:cNvPr>
          <p:cNvPicPr>
            <a:picLocks noChangeAspect="1"/>
          </p:cNvPicPr>
          <p:nvPr/>
        </p:nvPicPr>
        <p:blipFill>
          <a:blip r:embed="rId6"/>
          <a:stretch>
            <a:fillRect/>
          </a:stretch>
        </p:blipFill>
        <p:spPr>
          <a:xfrm>
            <a:off x="145952" y="668646"/>
            <a:ext cx="2976260" cy="2873851"/>
          </a:xfrm>
          <a:prstGeom prst="rect">
            <a:avLst/>
          </a:prstGeom>
          <a:ln w="12700" cap="flat">
            <a:noFill/>
            <a:miter lim="400000"/>
          </a:ln>
          <a:effectLst/>
        </p:spPr>
      </p:pic>
      <p:sp>
        <p:nvSpPr>
          <p:cNvPr id="7" name="ALMA Results: Spatial Mapping (HC3N, 2012—2015)">
            <a:extLst>
              <a:ext uri="{FF2B5EF4-FFF2-40B4-BE49-F238E27FC236}">
                <a16:creationId xmlns:a16="http://schemas.microsoft.com/office/drawing/2014/main" id="{F30AA140-D27B-1D4F-9006-2964BD49A063}"/>
              </a:ext>
            </a:extLst>
          </p:cNvPr>
          <p:cNvSpPr txBox="1"/>
          <p:nvPr/>
        </p:nvSpPr>
        <p:spPr>
          <a:xfrm>
            <a:off x="97490" y="6281"/>
            <a:ext cx="8959669"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600">
                <a:solidFill>
                  <a:srgbClr val="B3D9E6"/>
                </a:solidFill>
              </a:defRPr>
            </a:pPr>
            <a:r>
              <a:rPr lang="en-US" sz="3200" dirty="0">
                <a:solidFill>
                  <a:schemeClr val="accent6"/>
                </a:solidFill>
                <a:latin typeface="+mj-lt"/>
              </a:rPr>
              <a:t>Seasonal Changes Revealed by ALMA</a:t>
            </a:r>
            <a:endParaRPr sz="3200" dirty="0">
              <a:solidFill>
                <a:schemeClr val="accent6"/>
              </a:solidFill>
              <a:latin typeface="+mj-lt"/>
            </a:endParaRPr>
          </a:p>
        </p:txBody>
      </p:sp>
      <p:pic>
        <p:nvPicPr>
          <p:cNvPr id="8" name="f_CH3CN_2013_fint.pdf" descr="f_CH3CN_2013_fint.pdf">
            <a:extLst>
              <a:ext uri="{FF2B5EF4-FFF2-40B4-BE49-F238E27FC236}">
                <a16:creationId xmlns:a16="http://schemas.microsoft.com/office/drawing/2014/main" id="{BC68B342-4D47-FE46-97F6-32FCB15DABAC}"/>
              </a:ext>
            </a:extLst>
          </p:cNvPr>
          <p:cNvPicPr>
            <a:picLocks noChangeAspect="1"/>
          </p:cNvPicPr>
          <p:nvPr/>
        </p:nvPicPr>
        <p:blipFill>
          <a:blip r:embed="rId7"/>
          <a:stretch>
            <a:fillRect/>
          </a:stretch>
        </p:blipFill>
        <p:spPr>
          <a:xfrm>
            <a:off x="57343" y="3535717"/>
            <a:ext cx="3100986" cy="2425651"/>
          </a:xfrm>
          <a:prstGeom prst="rect">
            <a:avLst/>
          </a:prstGeom>
          <a:ln w="12700">
            <a:miter lim="400000"/>
          </a:ln>
        </p:spPr>
      </p:pic>
      <p:pic>
        <p:nvPicPr>
          <p:cNvPr id="9" name="f_CH3CN_2014_fint.pdf" descr="f_CH3CN_2014_fint.pdf">
            <a:extLst>
              <a:ext uri="{FF2B5EF4-FFF2-40B4-BE49-F238E27FC236}">
                <a16:creationId xmlns:a16="http://schemas.microsoft.com/office/drawing/2014/main" id="{36FFE2FE-B610-3E4E-A06C-D5ABFEBD5D38}"/>
              </a:ext>
            </a:extLst>
          </p:cNvPr>
          <p:cNvPicPr>
            <a:picLocks noChangeAspect="1"/>
          </p:cNvPicPr>
          <p:nvPr/>
        </p:nvPicPr>
        <p:blipFill>
          <a:blip r:embed="rId8"/>
          <a:stretch>
            <a:fillRect/>
          </a:stretch>
        </p:blipFill>
        <p:spPr>
          <a:xfrm>
            <a:off x="3097836" y="3534619"/>
            <a:ext cx="3100985" cy="2425651"/>
          </a:xfrm>
          <a:prstGeom prst="rect">
            <a:avLst/>
          </a:prstGeom>
          <a:ln w="12700">
            <a:miter lim="400000"/>
          </a:ln>
        </p:spPr>
      </p:pic>
      <p:pic>
        <p:nvPicPr>
          <p:cNvPr id="10" name="f_CH3CN_2015_fint.pdf" descr="f_CH3CN_2015_fint.pdf">
            <a:extLst>
              <a:ext uri="{FF2B5EF4-FFF2-40B4-BE49-F238E27FC236}">
                <a16:creationId xmlns:a16="http://schemas.microsoft.com/office/drawing/2014/main" id="{4B07E3BB-D626-484C-ACA8-6C24439FF524}"/>
              </a:ext>
            </a:extLst>
          </p:cNvPr>
          <p:cNvPicPr>
            <a:picLocks noChangeAspect="1"/>
          </p:cNvPicPr>
          <p:nvPr/>
        </p:nvPicPr>
        <p:blipFill>
          <a:blip r:embed="rId9"/>
          <a:stretch>
            <a:fillRect/>
          </a:stretch>
        </p:blipFill>
        <p:spPr>
          <a:xfrm>
            <a:off x="6198821" y="3550376"/>
            <a:ext cx="3174651" cy="2425650"/>
          </a:xfrm>
          <a:prstGeom prst="rect">
            <a:avLst/>
          </a:prstGeom>
          <a:ln w="12700">
            <a:miter lim="400000"/>
          </a:ln>
        </p:spPr>
      </p:pic>
      <p:pic>
        <p:nvPicPr>
          <p:cNvPr id="11" name="f_ddt_CH3CN_fint.pdf" descr="f_ddt_CH3CN_fint.pdf">
            <a:extLst>
              <a:ext uri="{FF2B5EF4-FFF2-40B4-BE49-F238E27FC236}">
                <a16:creationId xmlns:a16="http://schemas.microsoft.com/office/drawing/2014/main" id="{0390E1DF-E04D-774D-BB60-8FCAE8C24A98}"/>
              </a:ext>
            </a:extLst>
          </p:cNvPr>
          <p:cNvPicPr>
            <a:picLocks/>
          </p:cNvPicPr>
          <p:nvPr/>
        </p:nvPicPr>
        <p:blipFill>
          <a:blip r:embed="rId10"/>
          <a:stretch>
            <a:fillRect/>
          </a:stretch>
        </p:blipFill>
        <p:spPr>
          <a:xfrm>
            <a:off x="9383215" y="3551473"/>
            <a:ext cx="2834413" cy="2425650"/>
          </a:xfrm>
          <a:prstGeom prst="rect">
            <a:avLst/>
          </a:prstGeom>
          <a:ln w="12700" cap="flat">
            <a:noFill/>
            <a:miter lim="400000"/>
          </a:ln>
          <a:effectLst/>
        </p:spPr>
      </p:pic>
      <p:sp>
        <p:nvSpPr>
          <p:cNvPr id="12" name="[Cordiner et al., 2017]">
            <a:extLst>
              <a:ext uri="{FF2B5EF4-FFF2-40B4-BE49-F238E27FC236}">
                <a16:creationId xmlns:a16="http://schemas.microsoft.com/office/drawing/2014/main" id="{125EEA42-B42F-AC48-BCC8-AA43A4D2531A}"/>
              </a:ext>
            </a:extLst>
          </p:cNvPr>
          <p:cNvSpPr txBox="1"/>
          <p:nvPr/>
        </p:nvSpPr>
        <p:spPr>
          <a:xfrm>
            <a:off x="6137432" y="6079304"/>
            <a:ext cx="622529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rPr sz="1800" dirty="0">
                <a:latin typeface="+mn-lt"/>
              </a:rPr>
              <a:t>[</a:t>
            </a:r>
            <a:r>
              <a:rPr lang="en-US" sz="1800" dirty="0" err="1">
                <a:latin typeface="+mn-lt"/>
              </a:rPr>
              <a:t>Cordiner</a:t>
            </a:r>
            <a:r>
              <a:rPr lang="en-US" sz="1800" dirty="0">
                <a:latin typeface="+mn-lt"/>
              </a:rPr>
              <a:t> et al., 2017; </a:t>
            </a:r>
            <a:r>
              <a:rPr lang="en-US" sz="1800" dirty="0" err="1">
                <a:latin typeface="+mn-lt"/>
              </a:rPr>
              <a:t>Thelen</a:t>
            </a:r>
            <a:r>
              <a:rPr lang="en-US" sz="1800" dirty="0">
                <a:latin typeface="+mn-lt"/>
              </a:rPr>
              <a:t> et al., </a:t>
            </a:r>
            <a:r>
              <a:rPr sz="1800" dirty="0">
                <a:latin typeface="+mn-lt"/>
              </a:rPr>
              <a:t>201</a:t>
            </a:r>
            <a:r>
              <a:rPr lang="en-US" sz="1800" dirty="0">
                <a:latin typeface="+mn-lt"/>
              </a:rPr>
              <a:t>9; </a:t>
            </a:r>
            <a:r>
              <a:rPr lang="en-US" sz="1800" dirty="0" err="1">
                <a:latin typeface="+mn-lt"/>
              </a:rPr>
              <a:t>Cordiner</a:t>
            </a:r>
            <a:r>
              <a:rPr lang="en-US" sz="1800" dirty="0">
                <a:latin typeface="+mn-lt"/>
              </a:rPr>
              <a:t> et al., 2019</a:t>
            </a:r>
            <a:r>
              <a:rPr sz="1800" dirty="0">
                <a:latin typeface="+mn-lt"/>
              </a:rPr>
              <a:t>]</a:t>
            </a:r>
          </a:p>
        </p:txBody>
      </p:sp>
      <p:sp>
        <p:nvSpPr>
          <p:cNvPr id="13" name="Rectangle 12">
            <a:extLst>
              <a:ext uri="{FF2B5EF4-FFF2-40B4-BE49-F238E27FC236}">
                <a16:creationId xmlns:a16="http://schemas.microsoft.com/office/drawing/2014/main" id="{58B569F7-8FFE-304A-9672-8D75F2DBBD5B}"/>
              </a:ext>
            </a:extLst>
          </p:cNvPr>
          <p:cNvSpPr/>
          <p:nvPr/>
        </p:nvSpPr>
        <p:spPr>
          <a:xfrm>
            <a:off x="578734" y="3666494"/>
            <a:ext cx="231494" cy="250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9AD8C8E7-BC9A-8A41-8D5E-227F5A6FA0E1}"/>
              </a:ext>
            </a:extLst>
          </p:cNvPr>
          <p:cNvSpPr/>
          <p:nvPr/>
        </p:nvSpPr>
        <p:spPr>
          <a:xfrm>
            <a:off x="3630270" y="3643019"/>
            <a:ext cx="231494" cy="250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037380-2261-CC49-BF39-244B4465ABE3}"/>
              </a:ext>
            </a:extLst>
          </p:cNvPr>
          <p:cNvSpPr/>
          <p:nvPr/>
        </p:nvSpPr>
        <p:spPr>
          <a:xfrm>
            <a:off x="6731255" y="3670963"/>
            <a:ext cx="231494" cy="250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1E7AEF4-22C3-D44D-98FD-2CAACF9BD62F}"/>
              </a:ext>
            </a:extLst>
          </p:cNvPr>
          <p:cNvSpPr/>
          <p:nvPr/>
        </p:nvSpPr>
        <p:spPr>
          <a:xfrm>
            <a:off x="9905906" y="3666493"/>
            <a:ext cx="231494" cy="250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25ECF7-6FA2-944E-8190-02BA2C9C4664}"/>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Tree>
    <p:extLst>
      <p:ext uri="{BB962C8B-B14F-4D97-AF65-F5344CB8AC3E}">
        <p14:creationId xmlns:p14="http://schemas.microsoft.com/office/powerpoint/2010/main" val="3894266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AEBF7A-95AB-5B42-B0DE-F35F3F96EE19}"/>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8D097467-DD69-E64F-BBE6-9A85FB30B923}"/>
              </a:ext>
            </a:extLst>
          </p:cNvPr>
          <p:cNvSpPr>
            <a:spLocks noGrp="1"/>
          </p:cNvSpPr>
          <p:nvPr>
            <p:ph type="title"/>
          </p:nvPr>
        </p:nvSpPr>
        <p:spPr>
          <a:xfrm>
            <a:off x="28515" y="-177154"/>
            <a:ext cx="6289033" cy="1092972"/>
          </a:xfrm>
        </p:spPr>
        <p:txBody>
          <a:bodyPr>
            <a:normAutofit/>
          </a:bodyPr>
          <a:lstStyle/>
          <a:p>
            <a:r>
              <a:rPr lang="en-US" dirty="0">
                <a:solidFill>
                  <a:schemeClr val="accent6"/>
                </a:solidFill>
              </a:rPr>
              <a:t>Spectral Modeling: </a:t>
            </a:r>
            <a:r>
              <a:rPr lang="en-US" dirty="0">
                <a:solidFill>
                  <a:schemeClr val="accent3">
                    <a:lumMod val="60000"/>
                    <a:lumOff val="40000"/>
                  </a:schemeClr>
                </a:solidFill>
              </a:rPr>
              <a:t>CH</a:t>
            </a:r>
            <a:r>
              <a:rPr lang="en-US" baseline="-25000" dirty="0">
                <a:solidFill>
                  <a:schemeClr val="accent3">
                    <a:lumMod val="60000"/>
                    <a:lumOff val="40000"/>
                  </a:schemeClr>
                </a:solidFill>
              </a:rPr>
              <a:t>3</a:t>
            </a:r>
            <a:r>
              <a:rPr lang="en-US" dirty="0">
                <a:solidFill>
                  <a:schemeClr val="accent3">
                    <a:lumMod val="60000"/>
                    <a:lumOff val="40000"/>
                  </a:schemeClr>
                </a:solidFill>
              </a:rPr>
              <a:t>C</a:t>
            </a:r>
            <a:r>
              <a:rPr lang="en-US" baseline="-25000" dirty="0">
                <a:solidFill>
                  <a:schemeClr val="accent3">
                    <a:lumMod val="60000"/>
                    <a:lumOff val="40000"/>
                  </a:schemeClr>
                </a:solidFill>
              </a:rPr>
              <a:t>3</a:t>
            </a:r>
            <a:r>
              <a:rPr lang="en-US" dirty="0">
                <a:solidFill>
                  <a:schemeClr val="accent3">
                    <a:lumMod val="60000"/>
                    <a:lumOff val="40000"/>
                  </a:schemeClr>
                </a:solidFill>
              </a:rPr>
              <a:t>N</a:t>
            </a:r>
          </a:p>
        </p:txBody>
      </p:sp>
      <p:sp>
        <p:nvSpPr>
          <p:cNvPr id="3" name="Content Placeholder 2">
            <a:extLst>
              <a:ext uri="{FF2B5EF4-FFF2-40B4-BE49-F238E27FC236}">
                <a16:creationId xmlns:a16="http://schemas.microsoft.com/office/drawing/2014/main" id="{59209D4D-E5B7-C047-AE80-AE473B380D04}"/>
              </a:ext>
            </a:extLst>
          </p:cNvPr>
          <p:cNvSpPr>
            <a:spLocks noGrp="1"/>
          </p:cNvSpPr>
          <p:nvPr>
            <p:ph idx="1"/>
          </p:nvPr>
        </p:nvSpPr>
        <p:spPr>
          <a:xfrm>
            <a:off x="0" y="5183373"/>
            <a:ext cx="12055730" cy="1666417"/>
          </a:xfrm>
        </p:spPr>
        <p:txBody>
          <a:bodyPr>
            <a:normAutofit fontScale="85000" lnSpcReduction="10000"/>
          </a:bodyPr>
          <a:lstStyle/>
          <a:p>
            <a:r>
              <a:rPr lang="en-US" dirty="0"/>
              <a:t>Retrieved volume mixing ratio with NEMESIS radiative transfer package (Irwin et al., 2008)</a:t>
            </a:r>
          </a:p>
          <a:p>
            <a:r>
              <a:rPr lang="en-US" dirty="0"/>
              <a:t>Many vertical profiles produced similar spectral fits</a:t>
            </a:r>
          </a:p>
          <a:p>
            <a:r>
              <a:rPr lang="en-US" dirty="0"/>
              <a:t>Significant abundance below ~400 km resulted in line wings that were too broad to match data</a:t>
            </a:r>
          </a:p>
        </p:txBody>
      </p:sp>
      <p:pic>
        <p:nvPicPr>
          <p:cNvPr id="5" name="Picture 4">
            <a:extLst>
              <a:ext uri="{FF2B5EF4-FFF2-40B4-BE49-F238E27FC236}">
                <a16:creationId xmlns:a16="http://schemas.microsoft.com/office/drawing/2014/main" id="{6330A94A-97C2-914B-9BBF-5C7EECF8FF46}"/>
              </a:ext>
            </a:extLst>
          </p:cNvPr>
          <p:cNvPicPr>
            <a:picLocks noChangeAspect="1"/>
          </p:cNvPicPr>
          <p:nvPr/>
        </p:nvPicPr>
        <p:blipFill>
          <a:blip r:embed="rId3"/>
          <a:stretch>
            <a:fillRect/>
          </a:stretch>
        </p:blipFill>
        <p:spPr>
          <a:xfrm>
            <a:off x="-25104" y="691207"/>
            <a:ext cx="6289033" cy="4492166"/>
          </a:xfrm>
          <a:prstGeom prst="rect">
            <a:avLst/>
          </a:prstGeom>
          <a:solidFill>
            <a:schemeClr val="tx1"/>
          </a:solidFill>
        </p:spPr>
      </p:pic>
      <p:pic>
        <p:nvPicPr>
          <p:cNvPr id="7" name="Picture 6">
            <a:extLst>
              <a:ext uri="{FF2B5EF4-FFF2-40B4-BE49-F238E27FC236}">
                <a16:creationId xmlns:a16="http://schemas.microsoft.com/office/drawing/2014/main" id="{D92EE542-702F-514F-86DF-D33E6E13A736}"/>
              </a:ext>
            </a:extLst>
          </p:cNvPr>
          <p:cNvPicPr>
            <a:picLocks noChangeAspect="1"/>
          </p:cNvPicPr>
          <p:nvPr/>
        </p:nvPicPr>
        <p:blipFill>
          <a:blip r:embed="rId4"/>
          <a:stretch>
            <a:fillRect/>
          </a:stretch>
        </p:blipFill>
        <p:spPr>
          <a:xfrm>
            <a:off x="5968593" y="691207"/>
            <a:ext cx="6289033" cy="4492166"/>
          </a:xfrm>
          <a:prstGeom prst="rect">
            <a:avLst/>
          </a:prstGeom>
          <a:solidFill>
            <a:schemeClr val="tx1"/>
          </a:solidFill>
        </p:spPr>
      </p:pic>
      <p:sp>
        <p:nvSpPr>
          <p:cNvPr id="10" name="TextBox 9">
            <a:extLst>
              <a:ext uri="{FF2B5EF4-FFF2-40B4-BE49-F238E27FC236}">
                <a16:creationId xmlns:a16="http://schemas.microsoft.com/office/drawing/2014/main" id="{ACCF5E6D-239E-9643-873B-82726B3DDB21}"/>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8" name="TextBox 7">
            <a:extLst>
              <a:ext uri="{FF2B5EF4-FFF2-40B4-BE49-F238E27FC236}">
                <a16:creationId xmlns:a16="http://schemas.microsoft.com/office/drawing/2014/main" id="{01249A63-89A1-6D46-BB70-C95E7C0B7E8A}"/>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1" name="TextBox 10">
            <a:extLst>
              <a:ext uri="{FF2B5EF4-FFF2-40B4-BE49-F238E27FC236}">
                <a16:creationId xmlns:a16="http://schemas.microsoft.com/office/drawing/2014/main" id="{B1CDC0EF-CEE7-5C40-A29B-EB6787CC4B74}"/>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3730691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AEBF7A-95AB-5B42-B0DE-F35F3F96EE19}"/>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Title 1">
            <a:extLst>
              <a:ext uri="{FF2B5EF4-FFF2-40B4-BE49-F238E27FC236}">
                <a16:creationId xmlns:a16="http://schemas.microsoft.com/office/drawing/2014/main" id="{8D097467-DD69-E64F-BBE6-9A85FB30B923}"/>
              </a:ext>
            </a:extLst>
          </p:cNvPr>
          <p:cNvSpPr>
            <a:spLocks noGrp="1"/>
          </p:cNvSpPr>
          <p:nvPr>
            <p:ph type="title"/>
          </p:nvPr>
        </p:nvSpPr>
        <p:spPr>
          <a:xfrm>
            <a:off x="28515" y="-177154"/>
            <a:ext cx="6843773" cy="1092972"/>
          </a:xfrm>
        </p:spPr>
        <p:txBody>
          <a:bodyPr>
            <a:normAutofit/>
          </a:bodyPr>
          <a:lstStyle/>
          <a:p>
            <a:r>
              <a:rPr lang="en-US" dirty="0">
                <a:solidFill>
                  <a:schemeClr val="accent6"/>
                </a:solidFill>
              </a:rPr>
              <a:t>Spectral Modeling: </a:t>
            </a:r>
            <a:r>
              <a:rPr lang="en-US" dirty="0">
                <a:solidFill>
                  <a:schemeClr val="accent2">
                    <a:lumMod val="75000"/>
                  </a:schemeClr>
                </a:solidFill>
              </a:rPr>
              <a:t>c-C</a:t>
            </a:r>
            <a:r>
              <a:rPr lang="en-US" baseline="-25000" dirty="0">
                <a:solidFill>
                  <a:schemeClr val="accent2">
                    <a:lumMod val="75000"/>
                  </a:schemeClr>
                </a:solidFill>
              </a:rPr>
              <a:t>3</a:t>
            </a:r>
            <a:r>
              <a:rPr lang="en-US" dirty="0">
                <a:solidFill>
                  <a:schemeClr val="accent2">
                    <a:lumMod val="75000"/>
                  </a:schemeClr>
                </a:solidFill>
              </a:rPr>
              <a:t>H</a:t>
            </a:r>
            <a:r>
              <a:rPr lang="en-US" baseline="-25000" dirty="0">
                <a:solidFill>
                  <a:schemeClr val="accent2">
                    <a:lumMod val="75000"/>
                  </a:schemeClr>
                </a:solidFill>
              </a:rPr>
              <a:t>2</a:t>
            </a:r>
            <a:endParaRPr lang="en-US" dirty="0">
              <a:solidFill>
                <a:schemeClr val="accent2">
                  <a:lumMod val="75000"/>
                </a:schemeClr>
              </a:solidFill>
            </a:endParaRPr>
          </a:p>
        </p:txBody>
      </p:sp>
      <p:sp>
        <p:nvSpPr>
          <p:cNvPr id="10" name="TextBox 9">
            <a:extLst>
              <a:ext uri="{FF2B5EF4-FFF2-40B4-BE49-F238E27FC236}">
                <a16:creationId xmlns:a16="http://schemas.microsoft.com/office/drawing/2014/main" id="{ACCF5E6D-239E-9643-873B-82726B3DDB21}"/>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6" name="Picture 5">
            <a:extLst>
              <a:ext uri="{FF2B5EF4-FFF2-40B4-BE49-F238E27FC236}">
                <a16:creationId xmlns:a16="http://schemas.microsoft.com/office/drawing/2014/main" id="{9BC40661-CF5B-C641-B8CD-59426AD62DFD}"/>
              </a:ext>
            </a:extLst>
          </p:cNvPr>
          <p:cNvPicPr>
            <a:picLocks noChangeAspect="1"/>
          </p:cNvPicPr>
          <p:nvPr/>
        </p:nvPicPr>
        <p:blipFill>
          <a:blip r:embed="rId3"/>
          <a:stretch>
            <a:fillRect/>
          </a:stretch>
        </p:blipFill>
        <p:spPr>
          <a:xfrm>
            <a:off x="0" y="702814"/>
            <a:ext cx="6145820" cy="4916656"/>
          </a:xfrm>
          <a:prstGeom prst="rect">
            <a:avLst/>
          </a:prstGeom>
          <a:solidFill>
            <a:schemeClr val="tx1"/>
          </a:solidFill>
        </p:spPr>
      </p:pic>
      <p:pic>
        <p:nvPicPr>
          <p:cNvPr id="12" name="Picture 11">
            <a:extLst>
              <a:ext uri="{FF2B5EF4-FFF2-40B4-BE49-F238E27FC236}">
                <a16:creationId xmlns:a16="http://schemas.microsoft.com/office/drawing/2014/main" id="{17271DBB-B35B-0B4D-B6AF-236EBCED7B4F}"/>
              </a:ext>
            </a:extLst>
          </p:cNvPr>
          <p:cNvPicPr>
            <a:picLocks noChangeAspect="1"/>
          </p:cNvPicPr>
          <p:nvPr/>
        </p:nvPicPr>
        <p:blipFill>
          <a:blip r:embed="rId4"/>
          <a:stretch>
            <a:fillRect/>
          </a:stretch>
        </p:blipFill>
        <p:spPr>
          <a:xfrm>
            <a:off x="6126728" y="702814"/>
            <a:ext cx="6036757" cy="4916656"/>
          </a:xfrm>
          <a:prstGeom prst="rect">
            <a:avLst/>
          </a:prstGeom>
          <a:solidFill>
            <a:schemeClr val="tx1"/>
          </a:solidFill>
        </p:spPr>
      </p:pic>
      <p:sp>
        <p:nvSpPr>
          <p:cNvPr id="13" name="Content Placeholder 2">
            <a:extLst>
              <a:ext uri="{FF2B5EF4-FFF2-40B4-BE49-F238E27FC236}">
                <a16:creationId xmlns:a16="http://schemas.microsoft.com/office/drawing/2014/main" id="{8FBAF127-ACEC-544F-8639-1A6B06920336}"/>
              </a:ext>
            </a:extLst>
          </p:cNvPr>
          <p:cNvSpPr>
            <a:spLocks noGrp="1"/>
          </p:cNvSpPr>
          <p:nvPr>
            <p:ph idx="1"/>
          </p:nvPr>
        </p:nvSpPr>
        <p:spPr>
          <a:xfrm>
            <a:off x="0" y="5619470"/>
            <a:ext cx="12055730" cy="1230320"/>
          </a:xfrm>
        </p:spPr>
        <p:txBody>
          <a:bodyPr>
            <a:normAutofit/>
          </a:bodyPr>
          <a:lstStyle/>
          <a:p>
            <a:r>
              <a:rPr lang="en-US" dirty="0"/>
              <a:t>Sensitive to volume mixing ratio &gt;300 km</a:t>
            </a:r>
          </a:p>
          <a:p>
            <a:r>
              <a:rPr lang="en-US" dirty="0"/>
              <a:t>Removal of C</a:t>
            </a:r>
            <a:r>
              <a:rPr lang="en-US" baseline="-25000" dirty="0"/>
              <a:t>2</a:t>
            </a:r>
            <a:r>
              <a:rPr lang="en-US" dirty="0"/>
              <a:t>H</a:t>
            </a:r>
            <a:r>
              <a:rPr lang="en-US" baseline="-25000" dirty="0"/>
              <a:t>5</a:t>
            </a:r>
            <a:r>
              <a:rPr lang="en-US" dirty="0"/>
              <a:t>CN lines (including vibrationally excited) required</a:t>
            </a:r>
          </a:p>
        </p:txBody>
      </p:sp>
      <p:sp>
        <p:nvSpPr>
          <p:cNvPr id="8" name="TextBox 7">
            <a:extLst>
              <a:ext uri="{FF2B5EF4-FFF2-40B4-BE49-F238E27FC236}">
                <a16:creationId xmlns:a16="http://schemas.microsoft.com/office/drawing/2014/main" id="{AF06DFE1-EC0F-DA48-AA1C-3A2AC9C5A523}"/>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1" name="TextBox 10">
            <a:extLst>
              <a:ext uri="{FF2B5EF4-FFF2-40B4-BE49-F238E27FC236}">
                <a16:creationId xmlns:a16="http://schemas.microsoft.com/office/drawing/2014/main" id="{3DC3FFF5-83DD-C649-BE47-9004BFB77540}"/>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1825466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709C8-194A-9E49-A744-44E157C80232}"/>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itle 1">
            <a:extLst>
              <a:ext uri="{FF2B5EF4-FFF2-40B4-BE49-F238E27FC236}">
                <a16:creationId xmlns:a16="http://schemas.microsoft.com/office/drawing/2014/main" id="{AAC2608B-0C0E-6441-A9CA-B0C6E2C0017D}"/>
              </a:ext>
            </a:extLst>
          </p:cNvPr>
          <p:cNvSpPr txBox="1">
            <a:spLocks/>
          </p:cNvSpPr>
          <p:nvPr/>
        </p:nvSpPr>
        <p:spPr>
          <a:xfrm>
            <a:off x="136270" y="61908"/>
            <a:ext cx="6870487" cy="935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solidFill>
              </a:rPr>
              <a:t>Cyclic Molecules</a:t>
            </a:r>
          </a:p>
        </p:txBody>
      </p:sp>
      <p:sp>
        <p:nvSpPr>
          <p:cNvPr id="4" name="TextBox 3">
            <a:extLst>
              <a:ext uri="{FF2B5EF4-FFF2-40B4-BE49-F238E27FC236}">
                <a16:creationId xmlns:a16="http://schemas.microsoft.com/office/drawing/2014/main" id="{E3ADC38F-3F6B-FD48-B93B-6AF6DC38ABC1}"/>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6" name="Picture 5">
            <a:extLst>
              <a:ext uri="{FF2B5EF4-FFF2-40B4-BE49-F238E27FC236}">
                <a16:creationId xmlns:a16="http://schemas.microsoft.com/office/drawing/2014/main" id="{5C9B35EE-6305-FA40-9515-A3FB4E07FE31}"/>
              </a:ext>
            </a:extLst>
          </p:cNvPr>
          <p:cNvPicPr>
            <a:picLocks noChangeAspect="1"/>
          </p:cNvPicPr>
          <p:nvPr/>
        </p:nvPicPr>
        <p:blipFill>
          <a:blip r:embed="rId3"/>
          <a:stretch>
            <a:fillRect/>
          </a:stretch>
        </p:blipFill>
        <p:spPr>
          <a:xfrm>
            <a:off x="3840053" y="746985"/>
            <a:ext cx="8215677" cy="5926328"/>
          </a:xfrm>
          <a:prstGeom prst="rect">
            <a:avLst/>
          </a:prstGeom>
          <a:solidFill>
            <a:schemeClr val="tx1"/>
          </a:solidFill>
        </p:spPr>
      </p:pic>
      <p:sp>
        <p:nvSpPr>
          <p:cNvPr id="7" name="TextBox 6">
            <a:extLst>
              <a:ext uri="{FF2B5EF4-FFF2-40B4-BE49-F238E27FC236}">
                <a16:creationId xmlns:a16="http://schemas.microsoft.com/office/drawing/2014/main" id="{FB04C2F7-49BC-F24D-A34B-7222F6E054C6}"/>
              </a:ext>
            </a:extLst>
          </p:cNvPr>
          <p:cNvSpPr txBox="1"/>
          <p:nvPr/>
        </p:nvSpPr>
        <p:spPr>
          <a:xfrm>
            <a:off x="154441" y="1447991"/>
            <a:ext cx="3417072"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Non-detection of both molecules with 3</a:t>
            </a:r>
            <a:r>
              <a:rPr lang="el-GR" sz="2400" dirty="0"/>
              <a:t>σ</a:t>
            </a:r>
            <a:r>
              <a:rPr lang="en-US" sz="2400" dirty="0"/>
              <a:t> significance at ~1 ppb</a:t>
            </a:r>
            <a:br>
              <a:rPr lang="en-US" sz="2400" dirty="0"/>
            </a:br>
            <a:endParaRPr lang="en-US" sz="2400" dirty="0"/>
          </a:p>
          <a:p>
            <a:pPr marL="342900" indent="-342900">
              <a:buFont typeface="Arial" panose="020B0604020202020204" pitchFamily="34" charset="0"/>
              <a:buChar char="•"/>
            </a:pPr>
            <a:r>
              <a:rPr lang="en-US" sz="2400" dirty="0"/>
              <a:t>INMS mass peaks at m/z = 80, 81 could correspond to C</a:t>
            </a:r>
            <a:r>
              <a:rPr lang="en-US" sz="2400" baseline="-25000" dirty="0"/>
              <a:t>5</a:t>
            </a:r>
            <a:r>
              <a:rPr lang="en-US" sz="2400" dirty="0"/>
              <a:t>H</a:t>
            </a:r>
            <a:r>
              <a:rPr lang="en-US" sz="2400" baseline="-25000" dirty="0"/>
              <a:t>5</a:t>
            </a:r>
            <a:r>
              <a:rPr lang="en-US" sz="2400" dirty="0"/>
              <a:t>NH</a:t>
            </a:r>
            <a:r>
              <a:rPr lang="en-US" sz="2400" baseline="30000" dirty="0"/>
              <a:t>+</a:t>
            </a:r>
            <a:r>
              <a:rPr lang="en-US" sz="2400" dirty="0"/>
              <a:t> or C</a:t>
            </a:r>
            <a:r>
              <a:rPr lang="en-US" sz="2400" baseline="-25000" dirty="0"/>
              <a:t>4</a:t>
            </a:r>
            <a:r>
              <a:rPr lang="en-US" sz="2400" dirty="0"/>
              <a:t>H</a:t>
            </a:r>
            <a:r>
              <a:rPr lang="en-US" sz="2400" baseline="-25000" dirty="0"/>
              <a:t>4</a:t>
            </a:r>
            <a:r>
              <a:rPr lang="en-US" sz="2400" dirty="0"/>
              <a:t>N</a:t>
            </a:r>
            <a:r>
              <a:rPr lang="en-US" sz="2400" baseline="-25000" dirty="0"/>
              <a:t>2</a:t>
            </a:r>
            <a:r>
              <a:rPr lang="en-US" sz="2400" dirty="0"/>
              <a:t>H</a:t>
            </a:r>
            <a:r>
              <a:rPr lang="en-US" sz="2400" baseline="30000" dirty="0"/>
              <a:t>+</a:t>
            </a:r>
            <a:r>
              <a:rPr lang="en-US" sz="2400" dirty="0"/>
              <a:t>, but also linear conformers or other molecules</a:t>
            </a:r>
          </a:p>
          <a:p>
            <a:br>
              <a:rPr lang="en-US" sz="2400" dirty="0"/>
            </a:br>
            <a:endParaRPr lang="en-US" sz="2400" dirty="0"/>
          </a:p>
        </p:txBody>
      </p:sp>
    </p:spTree>
    <p:extLst>
      <p:ext uri="{BB962C8B-B14F-4D97-AF65-F5344CB8AC3E}">
        <p14:creationId xmlns:p14="http://schemas.microsoft.com/office/powerpoint/2010/main" val="380165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5210B-D3B0-3F43-8B4E-8457D3C0388E}"/>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itan’s Atmosphere">
            <a:extLst>
              <a:ext uri="{FF2B5EF4-FFF2-40B4-BE49-F238E27FC236}">
                <a16:creationId xmlns:a16="http://schemas.microsoft.com/office/drawing/2014/main" id="{8022535D-19EC-244E-803F-E09D0CF4B2CF}"/>
              </a:ext>
            </a:extLst>
          </p:cNvPr>
          <p:cNvSpPr txBox="1"/>
          <p:nvPr/>
        </p:nvSpPr>
        <p:spPr>
          <a:xfrm>
            <a:off x="260514" y="80577"/>
            <a:ext cx="3322000"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5000">
                <a:solidFill>
                  <a:srgbClr val="BAD8F2"/>
                </a:solidFill>
              </a:defRPr>
            </a:lvl1pPr>
          </a:lstStyle>
          <a:p>
            <a:r>
              <a:rPr sz="3200" dirty="0">
                <a:solidFill>
                  <a:schemeClr val="accent6"/>
                </a:solidFill>
              </a:rPr>
              <a:t>Titan’s Atmosphere</a:t>
            </a:r>
          </a:p>
        </p:txBody>
      </p:sp>
      <p:pic>
        <p:nvPicPr>
          <p:cNvPr id="4" name="image_2408_3e-Titan.jpg" descr="image_2408_3e-Titan.jpg">
            <a:extLst>
              <a:ext uri="{FF2B5EF4-FFF2-40B4-BE49-F238E27FC236}">
                <a16:creationId xmlns:a16="http://schemas.microsoft.com/office/drawing/2014/main" id="{88942D33-45B5-144E-B76A-5A690ACB555C}"/>
              </a:ext>
            </a:extLst>
          </p:cNvPr>
          <p:cNvPicPr>
            <a:picLocks/>
          </p:cNvPicPr>
          <p:nvPr/>
        </p:nvPicPr>
        <p:blipFill>
          <a:blip r:embed="rId3"/>
          <a:stretch>
            <a:fillRect/>
          </a:stretch>
        </p:blipFill>
        <p:spPr>
          <a:xfrm>
            <a:off x="6690230" y="500285"/>
            <a:ext cx="5241256" cy="5857430"/>
          </a:xfrm>
          <a:prstGeom prst="rect">
            <a:avLst/>
          </a:prstGeom>
          <a:ln w="12700">
            <a:miter lim="400000"/>
          </a:ln>
        </p:spPr>
      </p:pic>
      <p:sp>
        <p:nvSpPr>
          <p:cNvPr id="5" name="Main constituents:…">
            <a:extLst>
              <a:ext uri="{FF2B5EF4-FFF2-40B4-BE49-F238E27FC236}">
                <a16:creationId xmlns:a16="http://schemas.microsoft.com/office/drawing/2014/main" id="{722E6417-A5BA-734D-8D65-1C2788970BD3}"/>
              </a:ext>
            </a:extLst>
          </p:cNvPr>
          <p:cNvSpPr txBox="1"/>
          <p:nvPr/>
        </p:nvSpPr>
        <p:spPr>
          <a:xfrm>
            <a:off x="260514" y="652801"/>
            <a:ext cx="6183149" cy="6196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584200">
              <a:defRPr sz="4200" b="0"/>
            </a:pPr>
            <a:r>
              <a:rPr sz="2200" dirty="0"/>
              <a:t>Main constituents:</a:t>
            </a:r>
          </a:p>
          <a:p>
            <a:pPr marL="333375" indent="-333375" algn="l" defTabSz="584200">
              <a:buSzPct val="100000"/>
              <a:buChar char="•"/>
              <a:defRPr sz="4200" b="0"/>
            </a:pPr>
            <a:r>
              <a:rPr sz="2200" dirty="0"/>
              <a:t>N</a:t>
            </a:r>
            <a:r>
              <a:rPr sz="2200" baseline="-5999" dirty="0"/>
              <a:t>2</a:t>
            </a:r>
            <a:r>
              <a:rPr sz="2200" dirty="0"/>
              <a:t> ~ 94–98%</a:t>
            </a:r>
          </a:p>
          <a:p>
            <a:pPr marL="333375" indent="-333375" algn="l" defTabSz="584200">
              <a:buSzPct val="100000"/>
              <a:buChar char="•"/>
              <a:defRPr sz="4200" b="0"/>
            </a:pPr>
            <a:r>
              <a:rPr sz="2200" dirty="0"/>
              <a:t>CH</a:t>
            </a:r>
            <a:r>
              <a:rPr sz="2200" baseline="-5999" dirty="0"/>
              <a:t>4</a:t>
            </a:r>
            <a:r>
              <a:rPr sz="2200" dirty="0"/>
              <a:t> ~ 1–5%</a:t>
            </a:r>
          </a:p>
          <a:p>
            <a:pPr marL="333375" indent="-333375" algn="l" defTabSz="584200">
              <a:buSzPct val="100000"/>
              <a:buChar char="•"/>
              <a:defRPr sz="4200" b="0"/>
            </a:pPr>
            <a:r>
              <a:rPr sz="2200" dirty="0"/>
              <a:t>H</a:t>
            </a:r>
            <a:r>
              <a:rPr sz="2200" baseline="-5999" dirty="0"/>
              <a:t>2</a:t>
            </a:r>
            <a:r>
              <a:rPr sz="2200" dirty="0"/>
              <a:t> ~ 0.1%</a:t>
            </a:r>
          </a:p>
          <a:p>
            <a:pPr defTabSz="584200">
              <a:defRPr sz="4200" b="0"/>
            </a:pPr>
            <a:endParaRPr sz="2200" dirty="0"/>
          </a:p>
          <a:p>
            <a:pPr defTabSz="584200">
              <a:defRPr sz="4200" b="0"/>
            </a:pPr>
            <a:r>
              <a:rPr sz="2200" dirty="0"/>
              <a:t>Dissociation of N</a:t>
            </a:r>
            <a:r>
              <a:rPr sz="2200" baseline="-5999" dirty="0"/>
              <a:t>2</a:t>
            </a:r>
            <a:r>
              <a:rPr sz="2200" dirty="0"/>
              <a:t> and CH</a:t>
            </a:r>
            <a:r>
              <a:rPr sz="2200" baseline="-5999" dirty="0"/>
              <a:t>4</a:t>
            </a:r>
            <a:r>
              <a:rPr sz="2200" dirty="0"/>
              <a:t> leads to:</a:t>
            </a:r>
          </a:p>
          <a:p>
            <a:pPr marL="333375" indent="-333375" algn="l" defTabSz="584200">
              <a:buSzPct val="100000"/>
              <a:buChar char="•"/>
              <a:defRPr sz="4200" b="0"/>
            </a:pPr>
            <a:r>
              <a:rPr sz="2200" dirty="0"/>
              <a:t>Ions</a:t>
            </a:r>
          </a:p>
          <a:p>
            <a:pPr marL="333375" indent="-333375" algn="l" defTabSz="584200">
              <a:buSzPct val="100000"/>
              <a:buChar char="•"/>
              <a:defRPr sz="4200" b="0"/>
            </a:pPr>
            <a:r>
              <a:rPr sz="2200" dirty="0">
                <a:solidFill>
                  <a:schemeClr val="accent2">
                    <a:lumMod val="75000"/>
                  </a:schemeClr>
                </a:solidFill>
              </a:rPr>
              <a:t>Hydrocarbons (C</a:t>
            </a:r>
            <a:r>
              <a:rPr sz="2200" baseline="-5999" dirty="0">
                <a:solidFill>
                  <a:schemeClr val="accent2">
                    <a:lumMod val="75000"/>
                  </a:schemeClr>
                </a:solidFill>
              </a:rPr>
              <a:t>X</a:t>
            </a:r>
            <a:r>
              <a:rPr sz="2200" dirty="0">
                <a:solidFill>
                  <a:schemeClr val="accent2">
                    <a:lumMod val="75000"/>
                  </a:schemeClr>
                </a:solidFill>
              </a:rPr>
              <a:t>H</a:t>
            </a:r>
            <a:r>
              <a:rPr sz="2200" baseline="-5999" dirty="0">
                <a:solidFill>
                  <a:schemeClr val="accent2">
                    <a:lumMod val="75000"/>
                  </a:schemeClr>
                </a:solidFill>
              </a:rPr>
              <a:t>Y</a:t>
            </a:r>
            <a:r>
              <a:rPr sz="2200" dirty="0">
                <a:solidFill>
                  <a:schemeClr val="accent2">
                    <a:lumMod val="75000"/>
                  </a:schemeClr>
                </a:solidFill>
              </a:rPr>
              <a:t>)</a:t>
            </a:r>
          </a:p>
          <a:p>
            <a:pPr marL="333375" indent="-333375" defTabSz="584200">
              <a:buSzPct val="100000"/>
              <a:buChar char="•"/>
              <a:defRPr sz="4200" b="0"/>
            </a:pPr>
            <a:r>
              <a:rPr sz="2200" dirty="0">
                <a:solidFill>
                  <a:schemeClr val="accent3">
                    <a:lumMod val="60000"/>
                    <a:lumOff val="40000"/>
                  </a:schemeClr>
                </a:solidFill>
              </a:rPr>
              <a:t>Nitriles (C</a:t>
            </a:r>
            <a:r>
              <a:rPr sz="2200" baseline="-5999" dirty="0">
                <a:solidFill>
                  <a:schemeClr val="accent3">
                    <a:lumMod val="60000"/>
                    <a:lumOff val="40000"/>
                  </a:schemeClr>
                </a:solidFill>
              </a:rPr>
              <a:t>X</a:t>
            </a:r>
            <a:r>
              <a:rPr sz="2200" dirty="0">
                <a:solidFill>
                  <a:schemeClr val="accent3">
                    <a:lumMod val="60000"/>
                    <a:lumOff val="40000"/>
                  </a:schemeClr>
                </a:solidFill>
              </a:rPr>
              <a:t>H</a:t>
            </a:r>
            <a:r>
              <a:rPr sz="2200" baseline="-5999" dirty="0">
                <a:solidFill>
                  <a:schemeClr val="accent3">
                    <a:lumMod val="60000"/>
                    <a:lumOff val="40000"/>
                  </a:schemeClr>
                </a:solidFill>
              </a:rPr>
              <a:t>Y</a:t>
            </a:r>
            <a:r>
              <a:rPr sz="2200" dirty="0">
                <a:solidFill>
                  <a:schemeClr val="accent3">
                    <a:lumMod val="60000"/>
                    <a:lumOff val="40000"/>
                  </a:schemeClr>
                </a:solidFill>
              </a:rPr>
              <a:t>[CN]</a:t>
            </a:r>
            <a:r>
              <a:rPr sz="2200" baseline="-5999" dirty="0">
                <a:solidFill>
                  <a:schemeClr val="accent3">
                    <a:lumMod val="60000"/>
                    <a:lumOff val="40000"/>
                  </a:schemeClr>
                </a:solidFill>
              </a:rPr>
              <a:t>Z</a:t>
            </a:r>
            <a:r>
              <a:rPr sz="2200" dirty="0">
                <a:solidFill>
                  <a:schemeClr val="accent3">
                    <a:lumMod val="60000"/>
                    <a:lumOff val="40000"/>
                  </a:schemeClr>
                </a:solidFill>
              </a:rPr>
              <a:t>)</a:t>
            </a:r>
            <a:br>
              <a:rPr lang="en-US" sz="2200" dirty="0">
                <a:solidFill>
                  <a:srgbClr val="FF7000"/>
                </a:solidFill>
              </a:rPr>
            </a:br>
            <a:br>
              <a:rPr lang="en-US" sz="2200" dirty="0"/>
            </a:br>
            <a:r>
              <a:rPr lang="en-US" sz="2200" dirty="0"/>
              <a:t>         </a:t>
            </a:r>
            <a:r>
              <a:rPr sz="2200" dirty="0"/>
              <a:t>Questions:</a:t>
            </a:r>
            <a:endParaRPr sz="2200" dirty="0">
              <a:solidFill>
                <a:srgbClr val="BAD8F2"/>
              </a:solidFill>
            </a:endParaRPr>
          </a:p>
          <a:p>
            <a:pPr marL="333375" indent="-333375" algn="l" defTabSz="584200">
              <a:buSzPct val="100000"/>
              <a:buChar char="•"/>
              <a:defRPr sz="4200" b="0"/>
            </a:pPr>
            <a:r>
              <a:rPr sz="2200" dirty="0">
                <a:solidFill>
                  <a:schemeClr val="accent6"/>
                </a:solidFill>
              </a:rPr>
              <a:t>How extensive is the atmospheric chemistry/molecular inventory?</a:t>
            </a:r>
          </a:p>
          <a:p>
            <a:pPr marL="333375" indent="-333375" algn="l" defTabSz="584200">
              <a:buSzPct val="100000"/>
              <a:buChar char="•"/>
              <a:defRPr sz="4200" b="0"/>
            </a:pPr>
            <a:r>
              <a:rPr sz="2200" dirty="0"/>
              <a:t>How are trace constituents distributed over space, time?</a:t>
            </a:r>
          </a:p>
          <a:p>
            <a:pPr marL="333375" indent="-333375" algn="l" defTabSz="584200">
              <a:buSzPct val="100000"/>
              <a:buChar char="•"/>
              <a:defRPr sz="4200" b="0"/>
            </a:pPr>
            <a:r>
              <a:rPr sz="2200" dirty="0"/>
              <a:t>Are atmospheric species able to interact with the subsurface ocean?</a:t>
            </a:r>
            <a:br>
              <a:rPr sz="2200" dirty="0"/>
            </a:br>
            <a:endParaRPr sz="2200" dirty="0"/>
          </a:p>
        </p:txBody>
      </p:sp>
      <p:sp>
        <p:nvSpPr>
          <p:cNvPr id="6" name="TextBox 5">
            <a:extLst>
              <a:ext uri="{FF2B5EF4-FFF2-40B4-BE49-F238E27FC236}">
                <a16:creationId xmlns:a16="http://schemas.microsoft.com/office/drawing/2014/main" id="{AA1119A0-8892-A041-BBFF-883688DB3E59}"/>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ESA/ATG Medialab]">
            <a:extLst>
              <a:ext uri="{FF2B5EF4-FFF2-40B4-BE49-F238E27FC236}">
                <a16:creationId xmlns:a16="http://schemas.microsoft.com/office/drawing/2014/main" id="{A05C5BF0-BA51-254A-8D14-1817A82D8733}"/>
              </a:ext>
            </a:extLst>
          </p:cNvPr>
          <p:cNvSpPr txBox="1"/>
          <p:nvPr/>
        </p:nvSpPr>
        <p:spPr>
          <a:xfrm>
            <a:off x="10168631" y="6008902"/>
            <a:ext cx="176285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000" b="0"/>
            </a:lvl1pPr>
          </a:lstStyle>
          <a:p>
            <a:r>
              <a:rPr sz="1600" dirty="0"/>
              <a:t>[ESA/ATG </a:t>
            </a:r>
            <a:r>
              <a:rPr sz="1600" dirty="0" err="1"/>
              <a:t>Medialab</a:t>
            </a:r>
            <a:r>
              <a:rPr sz="1600" dirty="0"/>
              <a:t>]</a:t>
            </a:r>
          </a:p>
        </p:txBody>
      </p:sp>
      <p:pic>
        <p:nvPicPr>
          <p:cNvPr id="9" name="Picture 8">
            <a:extLst>
              <a:ext uri="{FF2B5EF4-FFF2-40B4-BE49-F238E27FC236}">
                <a16:creationId xmlns:a16="http://schemas.microsoft.com/office/drawing/2014/main" id="{FF2A3D8B-013C-F247-8E58-53388ADF1F71}"/>
              </a:ext>
            </a:extLst>
          </p:cNvPr>
          <p:cNvPicPr>
            <a:picLocks noChangeAspect="1"/>
          </p:cNvPicPr>
          <p:nvPr/>
        </p:nvPicPr>
        <p:blipFill>
          <a:blip r:embed="rId4"/>
          <a:stretch>
            <a:fillRect/>
          </a:stretch>
        </p:blipFill>
        <p:spPr>
          <a:xfrm>
            <a:off x="3580538" y="-18113"/>
            <a:ext cx="2320496" cy="2320496"/>
          </a:xfrm>
          <a:prstGeom prst="ellipse">
            <a:avLst/>
          </a:prstGeom>
          <a:effectLst>
            <a:softEdge rad="88900"/>
          </a:effectLst>
        </p:spPr>
      </p:pic>
      <p:pic>
        <p:nvPicPr>
          <p:cNvPr id="13" name="Picture 12">
            <a:extLst>
              <a:ext uri="{FF2B5EF4-FFF2-40B4-BE49-F238E27FC236}">
                <a16:creationId xmlns:a16="http://schemas.microsoft.com/office/drawing/2014/main" id="{BC88E6C6-07D7-844D-AE2B-C4D7AC52B0B3}"/>
              </a:ext>
            </a:extLst>
          </p:cNvPr>
          <p:cNvPicPr>
            <a:picLocks noChangeAspect="1"/>
          </p:cNvPicPr>
          <p:nvPr/>
        </p:nvPicPr>
        <p:blipFill rotWithShape="1">
          <a:blip r:embed="rId5"/>
          <a:srcRect l="12509" r="12509"/>
          <a:stretch/>
        </p:blipFill>
        <p:spPr>
          <a:xfrm>
            <a:off x="4394482" y="2268752"/>
            <a:ext cx="2320496" cy="2320496"/>
          </a:xfrm>
          <a:prstGeom prst="ellipse">
            <a:avLst/>
          </a:prstGeom>
          <a:effectLst>
            <a:softEdge rad="114300"/>
          </a:effectLst>
        </p:spPr>
      </p:pic>
      <p:sp>
        <p:nvSpPr>
          <p:cNvPr id="10" name="TextBox 9">
            <a:extLst>
              <a:ext uri="{FF2B5EF4-FFF2-40B4-BE49-F238E27FC236}">
                <a16:creationId xmlns:a16="http://schemas.microsoft.com/office/drawing/2014/main" id="{FE29C7E0-F80A-4B49-AE03-7AC804AD9829}"/>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1" name="TextBox 10">
            <a:extLst>
              <a:ext uri="{FF2B5EF4-FFF2-40B4-BE49-F238E27FC236}">
                <a16:creationId xmlns:a16="http://schemas.microsoft.com/office/drawing/2014/main" id="{BF4FE60A-3174-4245-9A0A-E7C3DFD9AFFC}"/>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2383692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5210B-D3B0-3F43-8B4E-8457D3C0388E}"/>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itan’s Atmosphere">
            <a:extLst>
              <a:ext uri="{FF2B5EF4-FFF2-40B4-BE49-F238E27FC236}">
                <a16:creationId xmlns:a16="http://schemas.microsoft.com/office/drawing/2014/main" id="{8022535D-19EC-244E-803F-E09D0CF4B2CF}"/>
              </a:ext>
            </a:extLst>
          </p:cNvPr>
          <p:cNvSpPr txBox="1"/>
          <p:nvPr/>
        </p:nvSpPr>
        <p:spPr>
          <a:xfrm>
            <a:off x="260514" y="80577"/>
            <a:ext cx="3322000"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84200">
              <a:defRPr sz="5000">
                <a:solidFill>
                  <a:srgbClr val="BAD8F2"/>
                </a:solidFill>
              </a:defRPr>
            </a:lvl1pPr>
          </a:lstStyle>
          <a:p>
            <a:r>
              <a:rPr sz="3200" dirty="0">
                <a:solidFill>
                  <a:schemeClr val="accent6"/>
                </a:solidFill>
              </a:rPr>
              <a:t>Titan’s Atmosphere</a:t>
            </a:r>
          </a:p>
        </p:txBody>
      </p:sp>
      <p:sp>
        <p:nvSpPr>
          <p:cNvPr id="5" name="Main constituents:…">
            <a:extLst>
              <a:ext uri="{FF2B5EF4-FFF2-40B4-BE49-F238E27FC236}">
                <a16:creationId xmlns:a16="http://schemas.microsoft.com/office/drawing/2014/main" id="{722E6417-A5BA-734D-8D65-1C2788970BD3}"/>
              </a:ext>
            </a:extLst>
          </p:cNvPr>
          <p:cNvSpPr txBox="1"/>
          <p:nvPr/>
        </p:nvSpPr>
        <p:spPr>
          <a:xfrm>
            <a:off x="93724" y="819285"/>
            <a:ext cx="2952243" cy="4842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584200">
              <a:defRPr sz="4200" b="0"/>
            </a:pPr>
            <a:r>
              <a:rPr lang="en-US" sz="2200" dirty="0"/>
              <a:t>Wealth of ionospheric species detected by Cassini mass spectroscopy:</a:t>
            </a:r>
            <a:br>
              <a:rPr lang="en-US" sz="2200" dirty="0"/>
            </a:br>
            <a:endParaRPr lang="en-US" sz="2200" dirty="0"/>
          </a:p>
          <a:p>
            <a:pPr marL="342900" indent="-342900" defTabSz="584200">
              <a:buFont typeface="Arial" panose="020B0604020202020204" pitchFamily="34" charset="0"/>
              <a:buChar char="•"/>
              <a:defRPr sz="4200" b="0"/>
            </a:pPr>
            <a:r>
              <a:rPr lang="en-US" sz="2200" dirty="0"/>
              <a:t>How are these species incorporated into the neutral atmosphere?</a:t>
            </a:r>
          </a:p>
          <a:p>
            <a:pPr marL="342900" indent="-342900" defTabSz="584200">
              <a:buFont typeface="Arial" panose="020B0604020202020204" pitchFamily="34" charset="0"/>
              <a:buChar char="•"/>
              <a:defRPr sz="4200" b="0"/>
            </a:pPr>
            <a:endParaRPr lang="en-US" sz="2200" dirty="0"/>
          </a:p>
          <a:p>
            <a:pPr marL="342900" indent="-342900" defTabSz="584200">
              <a:buFont typeface="Arial" panose="020B0604020202020204" pitchFamily="34" charset="0"/>
              <a:buChar char="•"/>
              <a:defRPr sz="4200" b="0"/>
            </a:pPr>
            <a:r>
              <a:rPr lang="en-US" sz="2200" dirty="0"/>
              <a:t>Additional formation sites/mechanisms (e.g. cosmic rays)?</a:t>
            </a:r>
            <a:br>
              <a:rPr sz="2200" dirty="0"/>
            </a:br>
            <a:endParaRPr sz="2200" dirty="0"/>
          </a:p>
        </p:txBody>
      </p:sp>
      <p:sp>
        <p:nvSpPr>
          <p:cNvPr id="6" name="TextBox 5">
            <a:extLst>
              <a:ext uri="{FF2B5EF4-FFF2-40B4-BE49-F238E27FC236}">
                <a16:creationId xmlns:a16="http://schemas.microsoft.com/office/drawing/2014/main" id="{AA1119A0-8892-A041-BBFF-883688DB3E59}"/>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ESA/ATG Medialab]">
            <a:extLst>
              <a:ext uri="{FF2B5EF4-FFF2-40B4-BE49-F238E27FC236}">
                <a16:creationId xmlns:a16="http://schemas.microsoft.com/office/drawing/2014/main" id="{A05C5BF0-BA51-254A-8D14-1817A82D8733}"/>
              </a:ext>
            </a:extLst>
          </p:cNvPr>
          <p:cNvSpPr txBox="1"/>
          <p:nvPr/>
        </p:nvSpPr>
        <p:spPr>
          <a:xfrm>
            <a:off x="10092607" y="6102105"/>
            <a:ext cx="1816459"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84200">
              <a:defRPr sz="2000" b="0"/>
            </a:lvl1pPr>
          </a:lstStyle>
          <a:p>
            <a:r>
              <a:rPr sz="1600" dirty="0"/>
              <a:t>[</a:t>
            </a:r>
            <a:r>
              <a:rPr lang="en-US" sz="1600" dirty="0"/>
              <a:t>Vuitton et al., 2007</a:t>
            </a:r>
            <a:r>
              <a:rPr sz="1600" dirty="0"/>
              <a:t>]</a:t>
            </a:r>
          </a:p>
        </p:txBody>
      </p:sp>
      <p:sp>
        <p:nvSpPr>
          <p:cNvPr id="10" name="TextBox 9">
            <a:extLst>
              <a:ext uri="{FF2B5EF4-FFF2-40B4-BE49-F238E27FC236}">
                <a16:creationId xmlns:a16="http://schemas.microsoft.com/office/drawing/2014/main" id="{FE29C7E0-F80A-4B49-AE03-7AC804AD9829}"/>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1" name="TextBox 10">
            <a:extLst>
              <a:ext uri="{FF2B5EF4-FFF2-40B4-BE49-F238E27FC236}">
                <a16:creationId xmlns:a16="http://schemas.microsoft.com/office/drawing/2014/main" id="{BF4FE60A-3174-4245-9A0A-E7C3DFD9AFFC}"/>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pic>
        <p:nvPicPr>
          <p:cNvPr id="15" name="Picture 14">
            <a:extLst>
              <a:ext uri="{FF2B5EF4-FFF2-40B4-BE49-F238E27FC236}">
                <a16:creationId xmlns:a16="http://schemas.microsoft.com/office/drawing/2014/main" id="{0217231B-80E1-6F44-935B-7F338C322B30}"/>
              </a:ext>
            </a:extLst>
          </p:cNvPr>
          <p:cNvPicPr>
            <a:picLocks noChangeAspect="1"/>
          </p:cNvPicPr>
          <p:nvPr/>
        </p:nvPicPr>
        <p:blipFill>
          <a:blip r:embed="rId3"/>
          <a:stretch>
            <a:fillRect/>
          </a:stretch>
        </p:blipFill>
        <p:spPr>
          <a:xfrm>
            <a:off x="3045967" y="606864"/>
            <a:ext cx="8808380" cy="5495241"/>
          </a:xfrm>
          <a:prstGeom prst="rect">
            <a:avLst/>
          </a:prstGeom>
        </p:spPr>
      </p:pic>
      <p:sp>
        <p:nvSpPr>
          <p:cNvPr id="16" name="Main constituents:…">
            <a:extLst>
              <a:ext uri="{FF2B5EF4-FFF2-40B4-BE49-F238E27FC236}">
                <a16:creationId xmlns:a16="http://schemas.microsoft.com/office/drawing/2014/main" id="{A04C8BC8-D554-6E42-95D9-B406AD04E233}"/>
              </a:ext>
            </a:extLst>
          </p:cNvPr>
          <p:cNvSpPr txBox="1"/>
          <p:nvPr/>
        </p:nvSpPr>
        <p:spPr>
          <a:xfrm>
            <a:off x="3143756" y="6156133"/>
            <a:ext cx="2952243"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584200">
              <a:defRPr sz="4200" b="0"/>
            </a:pPr>
            <a:r>
              <a:rPr lang="en-US" sz="2200" dirty="0"/>
              <a:t>Cassini/INMS, &gt;1000 km</a:t>
            </a:r>
            <a:br>
              <a:rPr sz="2200" dirty="0"/>
            </a:br>
            <a:endParaRPr sz="2200" dirty="0"/>
          </a:p>
        </p:txBody>
      </p:sp>
    </p:spTree>
    <p:extLst>
      <p:ext uri="{BB962C8B-B14F-4D97-AF65-F5344CB8AC3E}">
        <p14:creationId xmlns:p14="http://schemas.microsoft.com/office/powerpoint/2010/main" val="2193067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5210B-D3B0-3F43-8B4E-8457D3C0388E}"/>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itan’s Atmosphere">
            <a:extLst>
              <a:ext uri="{FF2B5EF4-FFF2-40B4-BE49-F238E27FC236}">
                <a16:creationId xmlns:a16="http://schemas.microsoft.com/office/drawing/2014/main" id="{8022535D-19EC-244E-803F-E09D0CF4B2CF}"/>
              </a:ext>
            </a:extLst>
          </p:cNvPr>
          <p:cNvSpPr txBox="1"/>
          <p:nvPr/>
        </p:nvSpPr>
        <p:spPr>
          <a:xfrm>
            <a:off x="260514" y="80577"/>
            <a:ext cx="3322000"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5000">
                <a:solidFill>
                  <a:srgbClr val="BAD8F2"/>
                </a:solidFill>
              </a:defRPr>
            </a:lvl1pPr>
          </a:lstStyle>
          <a:p>
            <a:r>
              <a:rPr sz="3200" dirty="0">
                <a:solidFill>
                  <a:schemeClr val="accent6"/>
                </a:solidFill>
              </a:rPr>
              <a:t>Titan’s Atmosphere</a:t>
            </a:r>
          </a:p>
        </p:txBody>
      </p:sp>
      <p:sp>
        <p:nvSpPr>
          <p:cNvPr id="5" name="Main constituents:…">
            <a:extLst>
              <a:ext uri="{FF2B5EF4-FFF2-40B4-BE49-F238E27FC236}">
                <a16:creationId xmlns:a16="http://schemas.microsoft.com/office/drawing/2014/main" id="{722E6417-A5BA-734D-8D65-1C2788970BD3}"/>
              </a:ext>
            </a:extLst>
          </p:cNvPr>
          <p:cNvSpPr txBox="1"/>
          <p:nvPr/>
        </p:nvSpPr>
        <p:spPr>
          <a:xfrm>
            <a:off x="93724" y="819285"/>
            <a:ext cx="2952243" cy="4842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584200">
              <a:defRPr sz="4200" b="0"/>
            </a:pPr>
            <a:r>
              <a:rPr lang="en-US" sz="2200" dirty="0"/>
              <a:t>Wealth of ionospheric species detected by Cassini mass spectroscopy</a:t>
            </a:r>
            <a:br>
              <a:rPr lang="en-US" sz="2200" dirty="0"/>
            </a:br>
            <a:endParaRPr lang="en-US" sz="2200" dirty="0"/>
          </a:p>
          <a:p>
            <a:pPr marL="342900" indent="-342900" defTabSz="584200">
              <a:buFont typeface="Arial" panose="020B0604020202020204" pitchFamily="34" charset="0"/>
              <a:buChar char="•"/>
              <a:defRPr sz="4200" b="0"/>
            </a:pPr>
            <a:r>
              <a:rPr lang="en-US" sz="2200" dirty="0"/>
              <a:t>How are these species incorporated into the neutral atmosphere?</a:t>
            </a:r>
          </a:p>
          <a:p>
            <a:pPr marL="342900" indent="-342900" defTabSz="584200">
              <a:buFont typeface="Arial" panose="020B0604020202020204" pitchFamily="34" charset="0"/>
              <a:buChar char="•"/>
              <a:defRPr sz="4200" b="0"/>
            </a:pPr>
            <a:endParaRPr lang="en-US" sz="2200" dirty="0"/>
          </a:p>
          <a:p>
            <a:pPr marL="342900" indent="-342900" defTabSz="584200">
              <a:buFont typeface="Arial" panose="020B0604020202020204" pitchFamily="34" charset="0"/>
              <a:buChar char="•"/>
              <a:defRPr sz="4200" b="0"/>
            </a:pPr>
            <a:r>
              <a:rPr lang="en-US" sz="2200" dirty="0"/>
              <a:t>Additional formation sites/mechanisms (e.g. cosmic rays)?</a:t>
            </a:r>
            <a:br>
              <a:rPr sz="2200" dirty="0"/>
            </a:br>
            <a:endParaRPr sz="2200" dirty="0"/>
          </a:p>
        </p:txBody>
      </p:sp>
      <p:sp>
        <p:nvSpPr>
          <p:cNvPr id="6" name="TextBox 5">
            <a:extLst>
              <a:ext uri="{FF2B5EF4-FFF2-40B4-BE49-F238E27FC236}">
                <a16:creationId xmlns:a16="http://schemas.microsoft.com/office/drawing/2014/main" id="{AA1119A0-8892-A041-BBFF-883688DB3E59}"/>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7" name="[ESA/ATG Medialab]">
            <a:extLst>
              <a:ext uri="{FF2B5EF4-FFF2-40B4-BE49-F238E27FC236}">
                <a16:creationId xmlns:a16="http://schemas.microsoft.com/office/drawing/2014/main" id="{A05C5BF0-BA51-254A-8D14-1817A82D8733}"/>
              </a:ext>
            </a:extLst>
          </p:cNvPr>
          <p:cNvSpPr txBox="1"/>
          <p:nvPr/>
        </p:nvSpPr>
        <p:spPr>
          <a:xfrm>
            <a:off x="10092607" y="6102105"/>
            <a:ext cx="1816459"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000" b="0"/>
            </a:lvl1pPr>
          </a:lstStyle>
          <a:p>
            <a:r>
              <a:rPr sz="1600" dirty="0"/>
              <a:t>[</a:t>
            </a:r>
            <a:r>
              <a:rPr lang="en-US" sz="1600" dirty="0"/>
              <a:t>Vuitton et al., 2007</a:t>
            </a:r>
            <a:r>
              <a:rPr sz="1600" dirty="0"/>
              <a:t>]</a:t>
            </a:r>
          </a:p>
        </p:txBody>
      </p:sp>
      <p:sp>
        <p:nvSpPr>
          <p:cNvPr id="10" name="TextBox 9">
            <a:extLst>
              <a:ext uri="{FF2B5EF4-FFF2-40B4-BE49-F238E27FC236}">
                <a16:creationId xmlns:a16="http://schemas.microsoft.com/office/drawing/2014/main" id="{FE29C7E0-F80A-4B49-AE03-7AC804AD9829}"/>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1" name="TextBox 10">
            <a:extLst>
              <a:ext uri="{FF2B5EF4-FFF2-40B4-BE49-F238E27FC236}">
                <a16:creationId xmlns:a16="http://schemas.microsoft.com/office/drawing/2014/main" id="{BF4FE60A-3174-4245-9A0A-E7C3DFD9AFFC}"/>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pic>
        <p:nvPicPr>
          <p:cNvPr id="15" name="Picture 14">
            <a:extLst>
              <a:ext uri="{FF2B5EF4-FFF2-40B4-BE49-F238E27FC236}">
                <a16:creationId xmlns:a16="http://schemas.microsoft.com/office/drawing/2014/main" id="{0217231B-80E1-6F44-935B-7F338C322B30}"/>
              </a:ext>
            </a:extLst>
          </p:cNvPr>
          <p:cNvPicPr>
            <a:picLocks noChangeAspect="1"/>
          </p:cNvPicPr>
          <p:nvPr/>
        </p:nvPicPr>
        <p:blipFill>
          <a:blip r:embed="rId3"/>
          <a:stretch>
            <a:fillRect/>
          </a:stretch>
        </p:blipFill>
        <p:spPr>
          <a:xfrm>
            <a:off x="3045967" y="606864"/>
            <a:ext cx="8808380" cy="5495241"/>
          </a:xfrm>
          <a:prstGeom prst="rect">
            <a:avLst/>
          </a:prstGeom>
        </p:spPr>
      </p:pic>
      <p:sp>
        <p:nvSpPr>
          <p:cNvPr id="16" name="Main constituents:…">
            <a:extLst>
              <a:ext uri="{FF2B5EF4-FFF2-40B4-BE49-F238E27FC236}">
                <a16:creationId xmlns:a16="http://schemas.microsoft.com/office/drawing/2014/main" id="{A04C8BC8-D554-6E42-95D9-B406AD04E233}"/>
              </a:ext>
            </a:extLst>
          </p:cNvPr>
          <p:cNvSpPr txBox="1"/>
          <p:nvPr/>
        </p:nvSpPr>
        <p:spPr>
          <a:xfrm>
            <a:off x="3143756" y="6156133"/>
            <a:ext cx="2952243"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584200">
              <a:defRPr sz="4200" b="0"/>
            </a:pPr>
            <a:r>
              <a:rPr lang="en-US" sz="2200" dirty="0"/>
              <a:t>Cassini/INMS, &gt;1000 km</a:t>
            </a:r>
            <a:br>
              <a:rPr sz="2200" dirty="0"/>
            </a:br>
            <a:endParaRPr sz="2200" dirty="0"/>
          </a:p>
        </p:txBody>
      </p:sp>
      <p:sp>
        <p:nvSpPr>
          <p:cNvPr id="4" name="Rectangle 3">
            <a:extLst>
              <a:ext uri="{FF2B5EF4-FFF2-40B4-BE49-F238E27FC236}">
                <a16:creationId xmlns:a16="http://schemas.microsoft.com/office/drawing/2014/main" id="{C52D9A86-0E99-2546-A615-ECD563992791}"/>
              </a:ext>
            </a:extLst>
          </p:cNvPr>
          <p:cNvSpPr/>
          <p:nvPr/>
        </p:nvSpPr>
        <p:spPr>
          <a:xfrm>
            <a:off x="8952349" y="1169580"/>
            <a:ext cx="451165" cy="21265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8F26B7-FA04-8B40-A805-5288286D6AFF}"/>
              </a:ext>
            </a:extLst>
          </p:cNvPr>
          <p:cNvSpPr/>
          <p:nvPr/>
        </p:nvSpPr>
        <p:spPr>
          <a:xfrm>
            <a:off x="6552935" y="3593805"/>
            <a:ext cx="666572" cy="20556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4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D37B5B-A58E-924B-9076-E31438CEA2C3}"/>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4" name="(Atacama Large Millimeter/submillimeter Array)…">
            <a:extLst>
              <a:ext uri="{FF2B5EF4-FFF2-40B4-BE49-F238E27FC236}">
                <a16:creationId xmlns:a16="http://schemas.microsoft.com/office/drawing/2014/main" id="{1593830C-6C43-6043-9964-19127FB33302}"/>
              </a:ext>
            </a:extLst>
          </p:cNvPr>
          <p:cNvSpPr txBox="1"/>
          <p:nvPr/>
        </p:nvSpPr>
        <p:spPr>
          <a:xfrm>
            <a:off x="366114" y="69409"/>
            <a:ext cx="7401330" cy="391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000" b="0"/>
            </a:pPr>
            <a:r>
              <a:rPr sz="2800" dirty="0">
                <a:solidFill>
                  <a:schemeClr val="accent6"/>
                </a:solidFill>
              </a:rPr>
              <a:t>Atacama Large Millimeter/submillimeter Array</a:t>
            </a:r>
            <a:r>
              <a:rPr lang="en-US" sz="2800" dirty="0">
                <a:solidFill>
                  <a:schemeClr val="accent6"/>
                </a:solidFill>
              </a:rPr>
              <a:t> (ALMA)</a:t>
            </a:r>
            <a:endParaRPr sz="2800" dirty="0">
              <a:solidFill>
                <a:schemeClr val="accent6"/>
              </a:solidFill>
            </a:endParaRPr>
          </a:p>
          <a:p>
            <a:pPr algn="l">
              <a:defRPr sz="3000" b="0"/>
            </a:pPr>
            <a:endParaRPr sz="2400" dirty="0"/>
          </a:p>
          <a:p>
            <a:pPr marL="361156" indent="-361156" algn="l">
              <a:buSzPct val="100000"/>
              <a:buChar char="•"/>
              <a:defRPr sz="3000" b="0"/>
            </a:pPr>
            <a:r>
              <a:rPr sz="2400" dirty="0"/>
              <a:t>Located in Atacama desert, Chile, at 5,000 m altitude</a:t>
            </a:r>
          </a:p>
          <a:p>
            <a:pPr marL="361156" indent="-361156" algn="l">
              <a:buSzPct val="100000"/>
              <a:buChar char="•"/>
              <a:defRPr sz="3000" b="0"/>
            </a:pPr>
            <a:r>
              <a:rPr sz="2400" dirty="0"/>
              <a:t>Wavelength range: 0.3 – 9.6 mm (~84 – 950 GHz)</a:t>
            </a:r>
          </a:p>
          <a:p>
            <a:pPr marL="361156" indent="-361156" algn="l">
              <a:buSzPct val="100000"/>
              <a:buChar char="•"/>
              <a:defRPr sz="3000" b="0"/>
            </a:pPr>
            <a:r>
              <a:rPr sz="2400" dirty="0"/>
              <a:t>66 antennae: 54 12-m dishes + 12 7-m dishes</a:t>
            </a:r>
          </a:p>
          <a:p>
            <a:pPr marL="361156" indent="-361156" algn="l">
              <a:buSzPct val="100000"/>
              <a:buChar char="•"/>
              <a:defRPr sz="3000" b="0"/>
            </a:pPr>
            <a:r>
              <a:rPr sz="2400" dirty="0"/>
              <a:t>Baselines ranging from 150 m – 16 km</a:t>
            </a:r>
          </a:p>
          <a:p>
            <a:pPr marL="361156" indent="-361156" algn="l">
              <a:buSzPct val="100000"/>
              <a:buChar char="•"/>
              <a:defRPr sz="3000" b="0"/>
            </a:pPr>
            <a:r>
              <a:rPr sz="2400" dirty="0"/>
              <a:t>Early science observations in 2011, fully operational since 2013</a:t>
            </a:r>
          </a:p>
          <a:p>
            <a:pPr marL="361156" indent="-361156" algn="l">
              <a:buSzPct val="100000"/>
              <a:buChar char="•"/>
              <a:defRPr sz="3000" b="0"/>
            </a:pPr>
            <a:r>
              <a:rPr sz="2400" dirty="0"/>
              <a:t>Uses Titan + other SSOs as flux calibrators</a:t>
            </a:r>
          </a:p>
        </p:txBody>
      </p:sp>
      <p:pic>
        <p:nvPicPr>
          <p:cNvPr id="5" name="Teanby_Titan_Cont.pdf" descr="Teanby_Titan_Cont.pdf">
            <a:extLst>
              <a:ext uri="{FF2B5EF4-FFF2-40B4-BE49-F238E27FC236}">
                <a16:creationId xmlns:a16="http://schemas.microsoft.com/office/drawing/2014/main" id="{711CF60B-F46F-E649-80AF-28907AF18DEB}"/>
              </a:ext>
            </a:extLst>
          </p:cNvPr>
          <p:cNvPicPr>
            <a:picLocks noChangeAspect="1"/>
          </p:cNvPicPr>
          <p:nvPr/>
        </p:nvPicPr>
        <p:blipFill>
          <a:blip r:embed="rId3"/>
          <a:stretch>
            <a:fillRect/>
          </a:stretch>
        </p:blipFill>
        <p:spPr>
          <a:xfrm>
            <a:off x="7446768" y="509748"/>
            <a:ext cx="4088007" cy="3158854"/>
          </a:xfrm>
          <a:prstGeom prst="rect">
            <a:avLst/>
          </a:prstGeom>
          <a:ln w="12700">
            <a:miter lim="400000"/>
          </a:ln>
        </p:spPr>
      </p:pic>
      <p:sp>
        <p:nvSpPr>
          <p:cNvPr id="7" name="[Teanby et al., 2018]">
            <a:extLst>
              <a:ext uri="{FF2B5EF4-FFF2-40B4-BE49-F238E27FC236}">
                <a16:creationId xmlns:a16="http://schemas.microsoft.com/office/drawing/2014/main" id="{60AAD419-7C4E-1640-90EF-B8EA29BADFB3}"/>
              </a:ext>
            </a:extLst>
          </p:cNvPr>
          <p:cNvSpPr txBox="1"/>
          <p:nvPr/>
        </p:nvSpPr>
        <p:spPr>
          <a:xfrm>
            <a:off x="9937330" y="3422181"/>
            <a:ext cx="1643061" cy="515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ts val="3800"/>
              </a:lnSpc>
              <a:defRPr sz="2000" b="0"/>
            </a:lvl1pPr>
          </a:lstStyle>
          <a:p>
            <a:r>
              <a:rPr sz="1400" dirty="0">
                <a:solidFill>
                  <a:schemeClr val="tx1">
                    <a:lumMod val="95000"/>
                    <a:lumOff val="5000"/>
                  </a:schemeClr>
                </a:solidFill>
              </a:rPr>
              <a:t>[</a:t>
            </a:r>
            <a:r>
              <a:rPr sz="1400" dirty="0" err="1">
                <a:solidFill>
                  <a:schemeClr val="tx1">
                    <a:lumMod val="95000"/>
                    <a:lumOff val="5000"/>
                  </a:schemeClr>
                </a:solidFill>
              </a:rPr>
              <a:t>Teanby</a:t>
            </a:r>
            <a:r>
              <a:rPr sz="1400" dirty="0">
                <a:solidFill>
                  <a:schemeClr val="tx1">
                    <a:lumMod val="95000"/>
                    <a:lumOff val="5000"/>
                  </a:schemeClr>
                </a:solidFill>
              </a:rPr>
              <a:t> et al., 2018]</a:t>
            </a:r>
          </a:p>
        </p:txBody>
      </p:sp>
      <p:pic>
        <p:nvPicPr>
          <p:cNvPr id="10" name="Picture 9">
            <a:extLst>
              <a:ext uri="{FF2B5EF4-FFF2-40B4-BE49-F238E27FC236}">
                <a16:creationId xmlns:a16="http://schemas.microsoft.com/office/drawing/2014/main" id="{04A9177F-F9D7-F641-AF2C-3CA3059A999D}"/>
              </a:ext>
            </a:extLst>
          </p:cNvPr>
          <p:cNvPicPr>
            <a:picLocks noChangeAspect="1"/>
          </p:cNvPicPr>
          <p:nvPr/>
        </p:nvPicPr>
        <p:blipFill>
          <a:blip r:embed="rId4"/>
          <a:stretch>
            <a:fillRect/>
          </a:stretch>
        </p:blipFill>
        <p:spPr>
          <a:xfrm>
            <a:off x="36418" y="3938610"/>
            <a:ext cx="10726547" cy="2919390"/>
          </a:xfrm>
          <a:prstGeom prst="rect">
            <a:avLst/>
          </a:prstGeom>
          <a:effectLst/>
        </p:spPr>
      </p:pic>
      <p:sp>
        <p:nvSpPr>
          <p:cNvPr id="11" name="TextBox 10">
            <a:extLst>
              <a:ext uri="{FF2B5EF4-FFF2-40B4-BE49-F238E27FC236}">
                <a16:creationId xmlns:a16="http://schemas.microsoft.com/office/drawing/2014/main" id="{DA7D7FD8-8A18-ED49-A30A-07CCD11D0F4A}"/>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Tree>
    <p:extLst>
      <p:ext uri="{BB962C8B-B14F-4D97-AF65-F5344CB8AC3E}">
        <p14:creationId xmlns:p14="http://schemas.microsoft.com/office/powerpoint/2010/main" val="372734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FDAFCD-3B24-A540-86E9-B43570297E57}"/>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3" name="TextBox 2">
            <a:extLst>
              <a:ext uri="{FF2B5EF4-FFF2-40B4-BE49-F238E27FC236}">
                <a16:creationId xmlns:a16="http://schemas.microsoft.com/office/drawing/2014/main" id="{5BBA32F6-8E9B-FD44-8D14-400BEFB9CACC}"/>
              </a:ext>
            </a:extLst>
          </p:cNvPr>
          <p:cNvSpPr txBox="1"/>
          <p:nvPr/>
        </p:nvSpPr>
        <p:spPr>
          <a:xfrm>
            <a:off x="1806042" y="277410"/>
            <a:ext cx="8579914" cy="584775"/>
          </a:xfrm>
          <a:prstGeom prst="rect">
            <a:avLst/>
          </a:prstGeom>
          <a:noFill/>
        </p:spPr>
        <p:txBody>
          <a:bodyPr wrap="square" rtlCol="0">
            <a:spAutoFit/>
          </a:bodyPr>
          <a:lstStyle/>
          <a:p>
            <a:r>
              <a:rPr lang="en-US" sz="3200" dirty="0">
                <a:latin typeface="+mj-lt"/>
              </a:rPr>
              <a:t>Molecules observable in the IR and Radio/(sub)mm</a:t>
            </a:r>
          </a:p>
        </p:txBody>
      </p:sp>
      <p:sp>
        <p:nvSpPr>
          <p:cNvPr id="10" name="TextBox 9">
            <a:extLst>
              <a:ext uri="{FF2B5EF4-FFF2-40B4-BE49-F238E27FC236}">
                <a16:creationId xmlns:a16="http://schemas.microsoft.com/office/drawing/2014/main" id="{37ABDE09-EC89-0244-8328-90AE8FE98F8E}"/>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pic>
        <p:nvPicPr>
          <p:cNvPr id="36" name="Picture 35">
            <a:extLst>
              <a:ext uri="{FF2B5EF4-FFF2-40B4-BE49-F238E27FC236}">
                <a16:creationId xmlns:a16="http://schemas.microsoft.com/office/drawing/2014/main" id="{3D277C7A-86D9-5541-A83E-94BCD6BB7D5B}"/>
              </a:ext>
            </a:extLst>
          </p:cNvPr>
          <p:cNvPicPr>
            <a:picLocks noChangeAspect="1"/>
          </p:cNvPicPr>
          <p:nvPr/>
        </p:nvPicPr>
        <p:blipFill>
          <a:blip r:embed="rId3">
            <a:alphaModFix/>
          </a:blip>
          <a:stretch>
            <a:fillRect/>
          </a:stretch>
        </p:blipFill>
        <p:spPr>
          <a:xfrm>
            <a:off x="0" y="843907"/>
            <a:ext cx="12192000" cy="5736683"/>
          </a:xfrm>
          <a:prstGeom prst="rect">
            <a:avLst/>
          </a:prstGeom>
        </p:spPr>
      </p:pic>
      <p:sp>
        <p:nvSpPr>
          <p:cNvPr id="37" name="Rectangle 36">
            <a:extLst>
              <a:ext uri="{FF2B5EF4-FFF2-40B4-BE49-F238E27FC236}">
                <a16:creationId xmlns:a16="http://schemas.microsoft.com/office/drawing/2014/main" id="{6EF06DD7-E22A-084E-9DF3-4B33ACEA47F2}"/>
              </a:ext>
            </a:extLst>
          </p:cNvPr>
          <p:cNvSpPr/>
          <p:nvPr/>
        </p:nvSpPr>
        <p:spPr>
          <a:xfrm>
            <a:off x="0" y="1911471"/>
            <a:ext cx="2156604" cy="44167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783C4FD-8BC7-0D42-AF85-EF4366D71797}"/>
              </a:ext>
            </a:extLst>
          </p:cNvPr>
          <p:cNvSpPr/>
          <p:nvPr/>
        </p:nvSpPr>
        <p:spPr>
          <a:xfrm>
            <a:off x="10561786" y="872483"/>
            <a:ext cx="1601638" cy="510472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DC7B22F2-3D58-6B4B-BCC8-C2CACFB14E8F}"/>
              </a:ext>
            </a:extLst>
          </p:cNvPr>
          <p:cNvSpPr txBox="1"/>
          <p:nvPr/>
        </p:nvSpPr>
        <p:spPr>
          <a:xfrm>
            <a:off x="3956738" y="1711710"/>
            <a:ext cx="1601638" cy="584775"/>
          </a:xfrm>
          <a:prstGeom prst="rect">
            <a:avLst/>
          </a:prstGeom>
          <a:solidFill>
            <a:srgbClr val="0E72BD"/>
          </a:solidFill>
        </p:spPr>
        <p:txBody>
          <a:bodyPr wrap="square" rtlCol="0">
            <a:spAutoFit/>
          </a:bodyPr>
          <a:lstStyle/>
          <a:p>
            <a:r>
              <a:rPr lang="en-US" sz="3200" i="1" u="sng" dirty="0">
                <a:solidFill>
                  <a:schemeClr val="bg1"/>
                </a:solidFill>
              </a:rPr>
              <a:t>Infrared</a:t>
            </a:r>
          </a:p>
        </p:txBody>
      </p:sp>
      <p:sp>
        <p:nvSpPr>
          <p:cNvPr id="40" name="TextBox 39">
            <a:extLst>
              <a:ext uri="{FF2B5EF4-FFF2-40B4-BE49-F238E27FC236}">
                <a16:creationId xmlns:a16="http://schemas.microsoft.com/office/drawing/2014/main" id="{1978E682-09C5-6944-AB7F-717C4CC55E90}"/>
              </a:ext>
            </a:extLst>
          </p:cNvPr>
          <p:cNvSpPr txBox="1"/>
          <p:nvPr/>
        </p:nvSpPr>
        <p:spPr>
          <a:xfrm>
            <a:off x="6881812" y="1711710"/>
            <a:ext cx="1787195" cy="584775"/>
          </a:xfrm>
          <a:prstGeom prst="rect">
            <a:avLst/>
          </a:prstGeom>
          <a:solidFill>
            <a:srgbClr val="A26808"/>
          </a:solidFill>
        </p:spPr>
        <p:txBody>
          <a:bodyPr wrap="square" rtlCol="0">
            <a:spAutoFit/>
          </a:bodyPr>
          <a:lstStyle/>
          <a:p>
            <a:r>
              <a:rPr lang="en-US" sz="3200" i="1" u="sng" dirty="0">
                <a:solidFill>
                  <a:schemeClr val="bg1"/>
                </a:solidFill>
              </a:rPr>
              <a:t>(sub)mm</a:t>
            </a:r>
          </a:p>
        </p:txBody>
      </p:sp>
      <p:sp>
        <p:nvSpPr>
          <p:cNvPr id="11" name="TextBox 10">
            <a:extLst>
              <a:ext uri="{FF2B5EF4-FFF2-40B4-BE49-F238E27FC236}">
                <a16:creationId xmlns:a16="http://schemas.microsoft.com/office/drawing/2014/main" id="{2F4E9496-D215-724E-B240-CFC222ADB828}"/>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2" name="TextBox 11">
            <a:extLst>
              <a:ext uri="{FF2B5EF4-FFF2-40B4-BE49-F238E27FC236}">
                <a16:creationId xmlns:a16="http://schemas.microsoft.com/office/drawing/2014/main" id="{CAC42CCC-1E33-2541-96AF-580D2A6AF78F}"/>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123720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EF58CC-BCCB-4340-94EA-21BE6F486B2F}"/>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 name="Rectangle 1">
            <a:extLst>
              <a:ext uri="{FF2B5EF4-FFF2-40B4-BE49-F238E27FC236}">
                <a16:creationId xmlns:a16="http://schemas.microsoft.com/office/drawing/2014/main" id="{2B9C0865-755B-8141-8237-BFEEB0B25DDB}"/>
              </a:ext>
            </a:extLst>
          </p:cNvPr>
          <p:cNvSpPr/>
          <p:nvPr/>
        </p:nvSpPr>
        <p:spPr>
          <a:xfrm>
            <a:off x="100013" y="883803"/>
            <a:ext cx="10199091" cy="54070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Title 1">
            <a:extLst>
              <a:ext uri="{FF2B5EF4-FFF2-40B4-BE49-F238E27FC236}">
                <a16:creationId xmlns:a16="http://schemas.microsoft.com/office/drawing/2014/main" id="{DAF93648-70EF-8942-93B8-F9AC5C114050}"/>
              </a:ext>
            </a:extLst>
          </p:cNvPr>
          <p:cNvSpPr txBox="1">
            <a:spLocks/>
          </p:cNvSpPr>
          <p:nvPr/>
        </p:nvSpPr>
        <p:spPr>
          <a:xfrm>
            <a:off x="205016" y="252224"/>
            <a:ext cx="7138773" cy="14842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6"/>
                </a:solidFill>
              </a:rPr>
              <a:t>Previous Molecular Detections</a:t>
            </a:r>
          </a:p>
        </p:txBody>
      </p:sp>
      <p:pic>
        <p:nvPicPr>
          <p:cNvPr id="5" name="Picture 4">
            <a:extLst>
              <a:ext uri="{FF2B5EF4-FFF2-40B4-BE49-F238E27FC236}">
                <a16:creationId xmlns:a16="http://schemas.microsoft.com/office/drawing/2014/main" id="{5F40100E-3AC9-EA47-AE05-2E1BFCC59DBD}"/>
              </a:ext>
            </a:extLst>
          </p:cNvPr>
          <p:cNvPicPr>
            <a:picLocks noChangeAspect="1"/>
          </p:cNvPicPr>
          <p:nvPr/>
        </p:nvPicPr>
        <p:blipFill>
          <a:blip r:embed="rId3"/>
          <a:stretch>
            <a:fillRect/>
          </a:stretch>
        </p:blipFill>
        <p:spPr>
          <a:xfrm>
            <a:off x="7343790" y="974843"/>
            <a:ext cx="2823583" cy="2596091"/>
          </a:xfrm>
          <a:prstGeom prst="rect">
            <a:avLst/>
          </a:prstGeom>
        </p:spPr>
      </p:pic>
      <p:pic>
        <p:nvPicPr>
          <p:cNvPr id="6" name="Picture 5">
            <a:extLst>
              <a:ext uri="{FF2B5EF4-FFF2-40B4-BE49-F238E27FC236}">
                <a16:creationId xmlns:a16="http://schemas.microsoft.com/office/drawing/2014/main" id="{0C3AC160-2D5C-7747-928A-A3A4ACCA302F}"/>
              </a:ext>
            </a:extLst>
          </p:cNvPr>
          <p:cNvPicPr>
            <a:picLocks noChangeAspect="1"/>
          </p:cNvPicPr>
          <p:nvPr/>
        </p:nvPicPr>
        <p:blipFill>
          <a:blip r:embed="rId4"/>
          <a:stretch>
            <a:fillRect/>
          </a:stretch>
        </p:blipFill>
        <p:spPr>
          <a:xfrm>
            <a:off x="3869733" y="883803"/>
            <a:ext cx="3532902" cy="2651836"/>
          </a:xfrm>
          <a:prstGeom prst="rect">
            <a:avLst/>
          </a:prstGeom>
        </p:spPr>
      </p:pic>
      <p:pic>
        <p:nvPicPr>
          <p:cNvPr id="7" name="Picture 6">
            <a:extLst>
              <a:ext uri="{FF2B5EF4-FFF2-40B4-BE49-F238E27FC236}">
                <a16:creationId xmlns:a16="http://schemas.microsoft.com/office/drawing/2014/main" id="{0408302C-8FFD-974C-85DB-8877FC5CD796}"/>
              </a:ext>
            </a:extLst>
          </p:cNvPr>
          <p:cNvPicPr>
            <a:picLocks noChangeAspect="1"/>
          </p:cNvPicPr>
          <p:nvPr/>
        </p:nvPicPr>
        <p:blipFill>
          <a:blip r:embed="rId5"/>
          <a:stretch>
            <a:fillRect/>
          </a:stretch>
        </p:blipFill>
        <p:spPr>
          <a:xfrm>
            <a:off x="7212061" y="3707108"/>
            <a:ext cx="3087043" cy="2507880"/>
          </a:xfrm>
          <a:prstGeom prst="rect">
            <a:avLst/>
          </a:prstGeom>
        </p:spPr>
      </p:pic>
      <p:pic>
        <p:nvPicPr>
          <p:cNvPr id="8" name="Picture 7">
            <a:extLst>
              <a:ext uri="{FF2B5EF4-FFF2-40B4-BE49-F238E27FC236}">
                <a16:creationId xmlns:a16="http://schemas.microsoft.com/office/drawing/2014/main" id="{BF37CBF8-16B0-8B4C-923B-890F4187CE73}"/>
              </a:ext>
            </a:extLst>
          </p:cNvPr>
          <p:cNvPicPr>
            <a:picLocks noChangeAspect="1"/>
          </p:cNvPicPr>
          <p:nvPr/>
        </p:nvPicPr>
        <p:blipFill>
          <a:blip r:embed="rId6"/>
          <a:stretch>
            <a:fillRect/>
          </a:stretch>
        </p:blipFill>
        <p:spPr>
          <a:xfrm>
            <a:off x="201678" y="3590767"/>
            <a:ext cx="3532904" cy="2633261"/>
          </a:xfrm>
          <a:prstGeom prst="rect">
            <a:avLst/>
          </a:prstGeom>
        </p:spPr>
      </p:pic>
      <p:pic>
        <p:nvPicPr>
          <p:cNvPr id="9" name="Picture 8">
            <a:extLst>
              <a:ext uri="{FF2B5EF4-FFF2-40B4-BE49-F238E27FC236}">
                <a16:creationId xmlns:a16="http://schemas.microsoft.com/office/drawing/2014/main" id="{3059072F-4486-6C47-A9EF-F4E0378324D9}"/>
              </a:ext>
            </a:extLst>
          </p:cNvPr>
          <p:cNvPicPr>
            <a:picLocks noChangeAspect="1"/>
          </p:cNvPicPr>
          <p:nvPr/>
        </p:nvPicPr>
        <p:blipFill>
          <a:blip r:embed="rId7"/>
          <a:stretch>
            <a:fillRect/>
          </a:stretch>
        </p:blipFill>
        <p:spPr>
          <a:xfrm>
            <a:off x="3735665" y="3630695"/>
            <a:ext cx="3532903" cy="2598581"/>
          </a:xfrm>
          <a:prstGeom prst="rect">
            <a:avLst/>
          </a:prstGeom>
        </p:spPr>
      </p:pic>
      <p:pic>
        <p:nvPicPr>
          <p:cNvPr id="10" name="Picture 9">
            <a:extLst>
              <a:ext uri="{FF2B5EF4-FFF2-40B4-BE49-F238E27FC236}">
                <a16:creationId xmlns:a16="http://schemas.microsoft.com/office/drawing/2014/main" id="{FD257424-8309-0343-9B2D-D7C5679D11B1}"/>
              </a:ext>
            </a:extLst>
          </p:cNvPr>
          <p:cNvPicPr>
            <a:picLocks noChangeAspect="1"/>
          </p:cNvPicPr>
          <p:nvPr/>
        </p:nvPicPr>
        <p:blipFill>
          <a:blip r:embed="rId8"/>
          <a:stretch>
            <a:fillRect/>
          </a:stretch>
        </p:blipFill>
        <p:spPr>
          <a:xfrm>
            <a:off x="336828" y="926545"/>
            <a:ext cx="3532905" cy="2641960"/>
          </a:xfrm>
          <a:prstGeom prst="rect">
            <a:avLst/>
          </a:prstGeom>
        </p:spPr>
      </p:pic>
      <p:sp>
        <p:nvSpPr>
          <p:cNvPr id="11" name="Rectangle 10">
            <a:extLst>
              <a:ext uri="{FF2B5EF4-FFF2-40B4-BE49-F238E27FC236}">
                <a16:creationId xmlns:a16="http://schemas.microsoft.com/office/drawing/2014/main" id="{12B4D982-EA5A-7845-8B0B-8C5BA562CE81}"/>
              </a:ext>
            </a:extLst>
          </p:cNvPr>
          <p:cNvSpPr/>
          <p:nvPr/>
        </p:nvSpPr>
        <p:spPr>
          <a:xfrm>
            <a:off x="336828" y="3590767"/>
            <a:ext cx="24178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508850-D52D-A34F-BCFB-941E8CB99BAF}"/>
              </a:ext>
            </a:extLst>
          </p:cNvPr>
          <p:cNvSpPr/>
          <p:nvPr/>
        </p:nvSpPr>
        <p:spPr>
          <a:xfrm>
            <a:off x="3814307" y="3559558"/>
            <a:ext cx="24178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1C3B12-AC9C-F943-A9AE-73BF319188FF}"/>
              </a:ext>
            </a:extLst>
          </p:cNvPr>
          <p:cNvSpPr txBox="1"/>
          <p:nvPr/>
        </p:nvSpPr>
        <p:spPr>
          <a:xfrm rot="19433789">
            <a:off x="9891508" y="1785860"/>
            <a:ext cx="2669525" cy="923330"/>
          </a:xfrm>
          <a:prstGeom prst="rect">
            <a:avLst/>
          </a:prstGeom>
          <a:noFill/>
        </p:spPr>
        <p:txBody>
          <a:bodyPr wrap="square" rtlCol="0">
            <a:spAutoFit/>
          </a:bodyPr>
          <a:lstStyle/>
          <a:p>
            <a:pPr algn="ctr"/>
            <a:r>
              <a:rPr lang="en-US" dirty="0">
                <a:solidFill>
                  <a:schemeClr val="accent2"/>
                </a:solidFill>
                <a:latin typeface="+mn-lt"/>
              </a:rPr>
              <a:t>C</a:t>
            </a:r>
            <a:r>
              <a:rPr lang="en-US" baseline="-25000" dirty="0">
                <a:solidFill>
                  <a:schemeClr val="accent2"/>
                </a:solidFill>
                <a:latin typeface="+mn-lt"/>
              </a:rPr>
              <a:t>2</a:t>
            </a:r>
            <a:r>
              <a:rPr lang="en-US" dirty="0">
                <a:solidFill>
                  <a:schemeClr val="accent2"/>
                </a:solidFill>
                <a:latin typeface="+mn-lt"/>
              </a:rPr>
              <a:t>H</a:t>
            </a:r>
            <a:r>
              <a:rPr lang="en-US" baseline="-25000" dirty="0">
                <a:solidFill>
                  <a:schemeClr val="accent2"/>
                </a:solidFill>
                <a:latin typeface="+mn-lt"/>
              </a:rPr>
              <a:t>5</a:t>
            </a:r>
            <a:r>
              <a:rPr lang="en-US" dirty="0">
                <a:solidFill>
                  <a:schemeClr val="accent2"/>
                </a:solidFill>
                <a:latin typeface="+mn-lt"/>
              </a:rPr>
              <a:t>CN</a:t>
            </a:r>
            <a:r>
              <a:rPr lang="en-US" dirty="0">
                <a:solidFill>
                  <a:schemeClr val="accent2">
                    <a:lumMod val="60000"/>
                    <a:lumOff val="40000"/>
                  </a:schemeClr>
                </a:solidFill>
                <a:latin typeface="+mn-lt"/>
              </a:rPr>
              <a:t> </a:t>
            </a:r>
            <a:br>
              <a:rPr lang="en-US" dirty="0">
                <a:latin typeface="+mn-lt"/>
              </a:rPr>
            </a:br>
            <a:r>
              <a:rPr lang="en-US" dirty="0">
                <a:latin typeface="+mn-lt"/>
              </a:rPr>
              <a:t>(</a:t>
            </a:r>
            <a:r>
              <a:rPr lang="en-US" dirty="0" err="1">
                <a:latin typeface="+mn-lt"/>
              </a:rPr>
              <a:t>Cordiner</a:t>
            </a:r>
            <a:r>
              <a:rPr lang="en-US" dirty="0">
                <a:latin typeface="+mn-lt"/>
              </a:rPr>
              <a:t> et al., 2015)</a:t>
            </a:r>
          </a:p>
          <a:p>
            <a:pPr algn="ctr"/>
            <a:r>
              <a:rPr lang="en-US" dirty="0">
                <a:latin typeface="+mn-lt"/>
              </a:rPr>
              <a:t>VMR = 7 x 10</a:t>
            </a:r>
            <a:r>
              <a:rPr lang="en-US" baseline="30000" dirty="0">
                <a:latin typeface="+mn-lt"/>
              </a:rPr>
              <a:t>-9</a:t>
            </a:r>
            <a:endParaRPr lang="en-US" dirty="0">
              <a:latin typeface="+mn-lt"/>
            </a:endParaRPr>
          </a:p>
        </p:txBody>
      </p:sp>
      <p:sp>
        <p:nvSpPr>
          <p:cNvPr id="14" name="TextBox 13">
            <a:extLst>
              <a:ext uri="{FF2B5EF4-FFF2-40B4-BE49-F238E27FC236}">
                <a16:creationId xmlns:a16="http://schemas.microsoft.com/office/drawing/2014/main" id="{09140289-3C15-0449-90C6-11891D12FBF6}"/>
              </a:ext>
            </a:extLst>
          </p:cNvPr>
          <p:cNvSpPr txBox="1"/>
          <p:nvPr/>
        </p:nvSpPr>
        <p:spPr>
          <a:xfrm rot="19434184">
            <a:off x="10003354" y="4318019"/>
            <a:ext cx="2502971" cy="1200329"/>
          </a:xfrm>
          <a:prstGeom prst="rect">
            <a:avLst/>
          </a:prstGeom>
          <a:noFill/>
        </p:spPr>
        <p:txBody>
          <a:bodyPr wrap="square" rtlCol="0">
            <a:spAutoFit/>
          </a:bodyPr>
          <a:lstStyle/>
          <a:p>
            <a:pPr algn="ctr"/>
            <a:r>
              <a:rPr lang="en-US" dirty="0">
                <a:solidFill>
                  <a:schemeClr val="accent6"/>
                </a:solidFill>
                <a:latin typeface="+mn-lt"/>
              </a:rPr>
              <a:t>C</a:t>
            </a:r>
            <a:r>
              <a:rPr lang="en-US" baseline="-25000" dirty="0">
                <a:solidFill>
                  <a:schemeClr val="accent6"/>
                </a:solidFill>
                <a:latin typeface="+mn-lt"/>
              </a:rPr>
              <a:t>2</a:t>
            </a:r>
            <a:r>
              <a:rPr lang="en-US" dirty="0">
                <a:solidFill>
                  <a:schemeClr val="accent6"/>
                </a:solidFill>
                <a:latin typeface="+mn-lt"/>
              </a:rPr>
              <a:t>H</a:t>
            </a:r>
            <a:r>
              <a:rPr lang="en-US" baseline="-25000" dirty="0">
                <a:solidFill>
                  <a:schemeClr val="accent6"/>
                </a:solidFill>
                <a:latin typeface="+mn-lt"/>
              </a:rPr>
              <a:t>3</a:t>
            </a:r>
            <a:r>
              <a:rPr lang="en-US" dirty="0">
                <a:solidFill>
                  <a:schemeClr val="accent6"/>
                </a:solidFill>
                <a:latin typeface="+mn-lt"/>
              </a:rPr>
              <a:t>CN </a:t>
            </a:r>
            <a:br>
              <a:rPr lang="en-US" dirty="0">
                <a:latin typeface="+mn-lt"/>
              </a:rPr>
            </a:br>
            <a:r>
              <a:rPr lang="en-US" dirty="0">
                <a:latin typeface="+mn-lt"/>
              </a:rPr>
              <a:t>(Palmer et al., 2017)</a:t>
            </a:r>
          </a:p>
          <a:p>
            <a:pPr algn="ctr"/>
            <a:r>
              <a:rPr lang="en-US" dirty="0"/>
              <a:t>VMR = 3 x 10</a:t>
            </a:r>
            <a:r>
              <a:rPr lang="en-US" baseline="30000" dirty="0"/>
              <a:t>-9</a:t>
            </a:r>
            <a:endParaRPr lang="en-US" dirty="0"/>
          </a:p>
          <a:p>
            <a:pPr algn="ctr"/>
            <a:endParaRPr lang="en-US" dirty="0">
              <a:latin typeface="+mn-lt"/>
            </a:endParaRPr>
          </a:p>
        </p:txBody>
      </p:sp>
      <p:sp>
        <p:nvSpPr>
          <p:cNvPr id="16" name="TextBox 15">
            <a:extLst>
              <a:ext uri="{FF2B5EF4-FFF2-40B4-BE49-F238E27FC236}">
                <a16:creationId xmlns:a16="http://schemas.microsoft.com/office/drawing/2014/main" id="{AD77DAE7-C2F6-4D4F-A124-C12A39BB6C5E}"/>
              </a:ext>
            </a:extLst>
          </p:cNvPr>
          <p:cNvSpPr txBox="1"/>
          <p:nvPr/>
        </p:nvSpPr>
        <p:spPr>
          <a:xfrm>
            <a:off x="2374391" y="6263956"/>
            <a:ext cx="5796216" cy="584775"/>
          </a:xfrm>
          <a:prstGeom prst="rect">
            <a:avLst/>
          </a:prstGeom>
          <a:noFill/>
        </p:spPr>
        <p:txBody>
          <a:bodyPr wrap="square" rtlCol="0">
            <a:spAutoFit/>
          </a:bodyPr>
          <a:lstStyle/>
          <a:p>
            <a:r>
              <a:rPr lang="en-US" sz="1600" dirty="0">
                <a:solidFill>
                  <a:srgbClr val="FF0000"/>
                </a:solidFill>
              </a:rPr>
              <a:t>CO </a:t>
            </a:r>
            <a:r>
              <a:rPr lang="en-US" sz="1600" dirty="0"/>
              <a:t>(</a:t>
            </a:r>
            <a:r>
              <a:rPr lang="en-US" sz="1600" dirty="0" err="1"/>
              <a:t>Serigano</a:t>
            </a:r>
            <a:r>
              <a:rPr lang="en-US" sz="1600" dirty="0"/>
              <a:t> et al., 2016) and </a:t>
            </a:r>
            <a:r>
              <a:rPr lang="en-US" sz="1600" dirty="0">
                <a:solidFill>
                  <a:srgbClr val="00B0F0"/>
                </a:solidFill>
              </a:rPr>
              <a:t>HCN</a:t>
            </a:r>
            <a:r>
              <a:rPr lang="en-US" sz="1600" dirty="0"/>
              <a:t> (</a:t>
            </a:r>
            <a:r>
              <a:rPr lang="en-US" sz="1600" dirty="0" err="1"/>
              <a:t>Molter</a:t>
            </a:r>
            <a:r>
              <a:rPr lang="en-US" sz="1600" dirty="0"/>
              <a:t> et al., 2016) isotopes; </a:t>
            </a:r>
            <a:r>
              <a:rPr lang="en-US" sz="1600" dirty="0">
                <a:solidFill>
                  <a:schemeClr val="accent1"/>
                </a:solidFill>
              </a:rPr>
              <a:t>C</a:t>
            </a:r>
            <a:r>
              <a:rPr lang="en-US" sz="1600" baseline="-25000" dirty="0">
                <a:solidFill>
                  <a:schemeClr val="accent1"/>
                </a:solidFill>
              </a:rPr>
              <a:t>2</a:t>
            </a:r>
            <a:r>
              <a:rPr lang="en-US" sz="1600" dirty="0">
                <a:solidFill>
                  <a:schemeClr val="accent1"/>
                </a:solidFill>
              </a:rPr>
              <a:t>H</a:t>
            </a:r>
            <a:r>
              <a:rPr lang="en-US" sz="1600" baseline="-25000" dirty="0">
                <a:solidFill>
                  <a:schemeClr val="accent1"/>
                </a:solidFill>
              </a:rPr>
              <a:t>5</a:t>
            </a:r>
            <a:r>
              <a:rPr lang="en-US" sz="1600" dirty="0">
                <a:solidFill>
                  <a:schemeClr val="accent1"/>
                </a:solidFill>
              </a:rPr>
              <a:t>CN </a:t>
            </a:r>
            <a:r>
              <a:rPr lang="el-GR" sz="1600" i="1" dirty="0">
                <a:solidFill>
                  <a:schemeClr val="accent1"/>
                </a:solidFill>
              </a:rPr>
              <a:t>ν</a:t>
            </a:r>
            <a:r>
              <a:rPr lang="el-GR" sz="1600" baseline="-25000" dirty="0">
                <a:solidFill>
                  <a:schemeClr val="accent1"/>
                </a:solidFill>
              </a:rPr>
              <a:t>13 </a:t>
            </a:r>
            <a:r>
              <a:rPr lang="el-GR" sz="1600" dirty="0">
                <a:solidFill>
                  <a:schemeClr val="accent1"/>
                </a:solidFill>
              </a:rPr>
              <a:t>= 1,</a:t>
            </a:r>
            <a:r>
              <a:rPr lang="el-GR" sz="1600" i="1" dirty="0">
                <a:solidFill>
                  <a:schemeClr val="accent1"/>
                </a:solidFill>
              </a:rPr>
              <a:t> ν</a:t>
            </a:r>
            <a:r>
              <a:rPr lang="el-GR" sz="1600" baseline="-25000" dirty="0">
                <a:solidFill>
                  <a:schemeClr val="accent1"/>
                </a:solidFill>
              </a:rPr>
              <a:t>21 </a:t>
            </a:r>
            <a:r>
              <a:rPr lang="el-GR" sz="1600" dirty="0">
                <a:solidFill>
                  <a:schemeClr val="accent1"/>
                </a:solidFill>
              </a:rPr>
              <a:t>= 1 </a:t>
            </a:r>
            <a:r>
              <a:rPr lang="en-US" sz="1600" dirty="0"/>
              <a:t>(</a:t>
            </a:r>
            <a:r>
              <a:rPr lang="en-US" sz="1600" dirty="0" err="1"/>
              <a:t>Kisiel</a:t>
            </a:r>
            <a:r>
              <a:rPr lang="en-US" sz="1600" dirty="0"/>
              <a:t> et al., 2020); </a:t>
            </a:r>
            <a:r>
              <a:rPr lang="en-US" sz="1600" dirty="0">
                <a:solidFill>
                  <a:schemeClr val="accent4">
                    <a:lumMod val="60000"/>
                    <a:lumOff val="40000"/>
                  </a:schemeClr>
                </a:solidFill>
              </a:rPr>
              <a:t>CH</a:t>
            </a:r>
            <a:r>
              <a:rPr lang="en-US" sz="1600" baseline="-25000" dirty="0">
                <a:solidFill>
                  <a:schemeClr val="accent4">
                    <a:lumMod val="60000"/>
                    <a:lumOff val="40000"/>
                  </a:schemeClr>
                </a:solidFill>
              </a:rPr>
              <a:t>3</a:t>
            </a:r>
            <a:r>
              <a:rPr lang="en-US" sz="1600" dirty="0">
                <a:solidFill>
                  <a:schemeClr val="accent4">
                    <a:lumMod val="60000"/>
                    <a:lumOff val="40000"/>
                  </a:schemeClr>
                </a:solidFill>
              </a:rPr>
              <a:t>D</a:t>
            </a:r>
            <a:r>
              <a:rPr lang="en-US" sz="1600" dirty="0">
                <a:solidFill>
                  <a:schemeClr val="accent1"/>
                </a:solidFill>
              </a:rPr>
              <a:t> </a:t>
            </a:r>
            <a:r>
              <a:rPr lang="en-US" sz="1600" dirty="0"/>
              <a:t>(</a:t>
            </a:r>
            <a:r>
              <a:rPr lang="en-US" sz="1600" dirty="0" err="1"/>
              <a:t>Thelen</a:t>
            </a:r>
            <a:r>
              <a:rPr lang="en-US" sz="1600" dirty="0"/>
              <a:t> et al., 2019)</a:t>
            </a:r>
          </a:p>
        </p:txBody>
      </p:sp>
      <p:sp>
        <p:nvSpPr>
          <p:cNvPr id="17" name="TextBox 16">
            <a:extLst>
              <a:ext uri="{FF2B5EF4-FFF2-40B4-BE49-F238E27FC236}">
                <a16:creationId xmlns:a16="http://schemas.microsoft.com/office/drawing/2014/main" id="{3BA18E48-F0F1-7B41-8041-8FC126C8AEB6}"/>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Tree>
    <p:extLst>
      <p:ext uri="{BB962C8B-B14F-4D97-AF65-F5344CB8AC3E}">
        <p14:creationId xmlns:p14="http://schemas.microsoft.com/office/powerpoint/2010/main" val="196109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FDAFCD-3B24-A540-86E9-B43570297E57}"/>
              </a:ext>
            </a:extLst>
          </p:cNvPr>
          <p:cNvPicPr>
            <a:picLocks noChangeAspect="1"/>
          </p:cNvPicPr>
          <p:nvPr/>
        </p:nvPicPr>
        <p:blipFill>
          <a:blip r:embed="rId2">
            <a:alphaModFix amt="30000"/>
          </a:blip>
          <a:stretch>
            <a:fillRect/>
          </a:stretch>
        </p:blipFill>
        <p:spPr>
          <a:xfrm>
            <a:off x="-336551" y="-298006"/>
            <a:ext cx="12865100" cy="9455849"/>
          </a:xfrm>
          <a:prstGeom prst="rect">
            <a:avLst/>
          </a:prstGeom>
        </p:spPr>
      </p:pic>
      <p:sp>
        <p:nvSpPr>
          <p:cNvPr id="22" name="Rectangle 21">
            <a:extLst>
              <a:ext uri="{FF2B5EF4-FFF2-40B4-BE49-F238E27FC236}">
                <a16:creationId xmlns:a16="http://schemas.microsoft.com/office/drawing/2014/main" id="{D6EB8126-0DF9-F34A-AC4C-544C7C8228CF}"/>
              </a:ext>
            </a:extLst>
          </p:cNvPr>
          <p:cNvSpPr/>
          <p:nvPr/>
        </p:nvSpPr>
        <p:spPr>
          <a:xfrm>
            <a:off x="2971800" y="800100"/>
            <a:ext cx="8653462" cy="34575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32EE6BF-1060-C042-9992-EBB58ECB2893}"/>
              </a:ext>
            </a:extLst>
          </p:cNvPr>
          <p:cNvSpPr txBox="1"/>
          <p:nvPr/>
        </p:nvSpPr>
        <p:spPr>
          <a:xfrm>
            <a:off x="242888" y="157162"/>
            <a:ext cx="6643687" cy="584775"/>
          </a:xfrm>
          <a:prstGeom prst="rect">
            <a:avLst/>
          </a:prstGeom>
          <a:noFill/>
        </p:spPr>
        <p:txBody>
          <a:bodyPr wrap="square" rtlCol="0">
            <a:spAutoFit/>
          </a:bodyPr>
          <a:lstStyle/>
          <a:p>
            <a:r>
              <a:rPr lang="en-US" sz="3200" dirty="0">
                <a:solidFill>
                  <a:schemeClr val="accent6"/>
                </a:solidFill>
              </a:rPr>
              <a:t>Searching for new molecular species</a:t>
            </a:r>
          </a:p>
        </p:txBody>
      </p:sp>
      <p:pic>
        <p:nvPicPr>
          <p:cNvPr id="35" name="Picture 34">
            <a:extLst>
              <a:ext uri="{FF2B5EF4-FFF2-40B4-BE49-F238E27FC236}">
                <a16:creationId xmlns:a16="http://schemas.microsoft.com/office/drawing/2014/main" id="{0A2A79DE-C3D1-C840-87C3-A9CB37E0E767}"/>
              </a:ext>
            </a:extLst>
          </p:cNvPr>
          <p:cNvPicPr>
            <a:picLocks noChangeAspect="1"/>
          </p:cNvPicPr>
          <p:nvPr/>
        </p:nvPicPr>
        <p:blipFill>
          <a:blip r:embed="rId3"/>
          <a:stretch>
            <a:fillRect/>
          </a:stretch>
        </p:blipFill>
        <p:spPr>
          <a:xfrm>
            <a:off x="3092873" y="870201"/>
            <a:ext cx="8056562" cy="3193404"/>
          </a:xfrm>
          <a:prstGeom prst="rect">
            <a:avLst/>
          </a:prstGeom>
          <a:solidFill>
            <a:schemeClr val="tx1"/>
          </a:solidFill>
        </p:spPr>
      </p:pic>
      <p:sp>
        <p:nvSpPr>
          <p:cNvPr id="36" name="TextBox 35">
            <a:extLst>
              <a:ext uri="{FF2B5EF4-FFF2-40B4-BE49-F238E27FC236}">
                <a16:creationId xmlns:a16="http://schemas.microsoft.com/office/drawing/2014/main" id="{2B4D0518-FF3B-A445-92FF-A111086BCE1C}"/>
              </a:ext>
            </a:extLst>
          </p:cNvPr>
          <p:cNvSpPr txBox="1"/>
          <p:nvPr/>
        </p:nvSpPr>
        <p:spPr>
          <a:xfrm>
            <a:off x="10736518" y="17738"/>
            <a:ext cx="1319212" cy="369332"/>
          </a:xfrm>
          <a:prstGeom prst="rect">
            <a:avLst/>
          </a:prstGeom>
          <a:noFill/>
        </p:spPr>
        <p:txBody>
          <a:bodyPr wrap="square" rtlCol="0">
            <a:spAutoFit/>
          </a:bodyPr>
          <a:lstStyle/>
          <a:p>
            <a:r>
              <a:rPr lang="en-US" dirty="0"/>
              <a:t>A. E. </a:t>
            </a:r>
            <a:r>
              <a:rPr lang="en-US" dirty="0" err="1"/>
              <a:t>Thelen</a:t>
            </a:r>
            <a:endParaRPr lang="en-US" dirty="0"/>
          </a:p>
        </p:txBody>
      </p:sp>
      <p:sp>
        <p:nvSpPr>
          <p:cNvPr id="37" name="TextBox 36">
            <a:extLst>
              <a:ext uri="{FF2B5EF4-FFF2-40B4-BE49-F238E27FC236}">
                <a16:creationId xmlns:a16="http://schemas.microsoft.com/office/drawing/2014/main" id="{147DB55C-14E9-6C44-8884-419A45A3481E}"/>
              </a:ext>
            </a:extLst>
          </p:cNvPr>
          <p:cNvSpPr txBox="1"/>
          <p:nvPr/>
        </p:nvSpPr>
        <p:spPr>
          <a:xfrm>
            <a:off x="308982" y="1989849"/>
            <a:ext cx="2623714" cy="954107"/>
          </a:xfrm>
          <a:prstGeom prst="rect">
            <a:avLst/>
          </a:prstGeom>
          <a:noFill/>
        </p:spPr>
        <p:txBody>
          <a:bodyPr wrap="square" rtlCol="0">
            <a:spAutoFit/>
          </a:bodyPr>
          <a:lstStyle/>
          <a:p>
            <a:r>
              <a:rPr lang="en-US" sz="2800" dirty="0">
                <a:solidFill>
                  <a:schemeClr val="accent2">
                    <a:lumMod val="75000"/>
                  </a:schemeClr>
                </a:solidFill>
              </a:rPr>
              <a:t>Some known C</a:t>
            </a:r>
            <a:r>
              <a:rPr lang="en-US" sz="2800" baseline="-25000" dirty="0">
                <a:solidFill>
                  <a:schemeClr val="accent2">
                    <a:lumMod val="75000"/>
                  </a:schemeClr>
                </a:solidFill>
              </a:rPr>
              <a:t>3</a:t>
            </a:r>
            <a:r>
              <a:rPr lang="en-US" sz="2800" dirty="0">
                <a:solidFill>
                  <a:schemeClr val="accent2">
                    <a:lumMod val="75000"/>
                  </a:schemeClr>
                </a:solidFill>
              </a:rPr>
              <a:t> hydrocarbons</a:t>
            </a:r>
          </a:p>
        </p:txBody>
      </p:sp>
      <p:sp>
        <p:nvSpPr>
          <p:cNvPr id="8" name="TextBox 7">
            <a:extLst>
              <a:ext uri="{FF2B5EF4-FFF2-40B4-BE49-F238E27FC236}">
                <a16:creationId xmlns:a16="http://schemas.microsoft.com/office/drawing/2014/main" id="{8CC763A9-36A8-824A-BA8D-0E2BD9040C4F}"/>
              </a:ext>
            </a:extLst>
          </p:cNvPr>
          <p:cNvSpPr txBox="1"/>
          <p:nvPr/>
        </p:nvSpPr>
        <p:spPr>
          <a:xfrm>
            <a:off x="13947" y="6550223"/>
            <a:ext cx="1666572" cy="307777"/>
          </a:xfrm>
          <a:prstGeom prst="rect">
            <a:avLst/>
          </a:prstGeom>
          <a:noFill/>
        </p:spPr>
        <p:txBody>
          <a:bodyPr wrap="square" rtlCol="0">
            <a:spAutoFit/>
          </a:bodyPr>
          <a:lstStyle/>
          <a:p>
            <a:r>
              <a:rPr lang="en-US" sz="1400" dirty="0"/>
              <a:t>ACS 2021 - 3550449</a:t>
            </a:r>
          </a:p>
        </p:txBody>
      </p:sp>
      <p:sp>
        <p:nvSpPr>
          <p:cNvPr id="10" name="TextBox 9">
            <a:extLst>
              <a:ext uri="{FF2B5EF4-FFF2-40B4-BE49-F238E27FC236}">
                <a16:creationId xmlns:a16="http://schemas.microsoft.com/office/drawing/2014/main" id="{59EDF935-BA50-8D44-A410-7B7A71F0BB76}"/>
              </a:ext>
            </a:extLst>
          </p:cNvPr>
          <p:cNvSpPr txBox="1"/>
          <p:nvPr/>
        </p:nvSpPr>
        <p:spPr>
          <a:xfrm>
            <a:off x="9823622" y="6545984"/>
            <a:ext cx="2354431" cy="307777"/>
          </a:xfrm>
          <a:prstGeom prst="rect">
            <a:avLst/>
          </a:prstGeom>
          <a:noFill/>
        </p:spPr>
        <p:txBody>
          <a:bodyPr wrap="square" rtlCol="0">
            <a:spAutoFit/>
          </a:bodyPr>
          <a:lstStyle/>
          <a:p>
            <a:r>
              <a:rPr lang="en-US" sz="1400" dirty="0" err="1"/>
              <a:t>alexander.e.thelen@nasa.gov</a:t>
            </a:r>
            <a:endParaRPr lang="en-US" sz="1400" dirty="0"/>
          </a:p>
        </p:txBody>
      </p:sp>
    </p:spTree>
    <p:extLst>
      <p:ext uri="{BB962C8B-B14F-4D97-AF65-F5344CB8AC3E}">
        <p14:creationId xmlns:p14="http://schemas.microsoft.com/office/powerpoint/2010/main" val="16517115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18234</TotalTime>
  <Words>1947</Words>
  <Application>Microsoft Office PowerPoint</Application>
  <PresentationFormat>Widescreen</PresentationFormat>
  <Paragraphs>253</Paragraphs>
  <Slides>29</Slides>
  <Notes>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Courier New</vt:lpstr>
      <vt:lpstr>Wingdings</vt:lpstr>
      <vt:lpstr>Office Theme</vt:lpstr>
      <vt:lpstr>The Search for New Molecular Species in the Atmosphere of Titan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ALMA Observations</vt:lpstr>
      <vt:lpstr>PowerPoint Presentation</vt:lpstr>
      <vt:lpstr>PowerPoint Presentation</vt:lpstr>
      <vt:lpstr>Vertical Profiles</vt:lpstr>
      <vt:lpstr>Atmospheric Chemistry</vt:lpstr>
      <vt:lpstr>Atmospheric Chemistry</vt:lpstr>
      <vt:lpstr>Conclusions</vt:lpstr>
      <vt:lpstr>Conclusions</vt:lpstr>
      <vt:lpstr>PowerPoint Presentation</vt:lpstr>
      <vt:lpstr>Acknowledgements</vt:lpstr>
      <vt:lpstr>PowerPoint Presentation</vt:lpstr>
      <vt:lpstr>PowerPoint Presentation</vt:lpstr>
      <vt:lpstr>PowerPoint Presentation</vt:lpstr>
      <vt:lpstr>Spectral Modeling: CH3C3N</vt:lpstr>
      <vt:lpstr>Spectral Modeling: c-C3H2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Detection of CH3C3N in Titan’s Atmosphere</dc:title>
  <dc:creator>Thelen, Alexander E. (GSFC-693.0)[UNIVERSITIES SPACE RESEARCH ASSOCIATION]</dc:creator>
  <cp:lastModifiedBy>Griffith, Brittany (GSFC-693.0)[ASRC FEDERAL SYSTEM SOLUTIONS]</cp:lastModifiedBy>
  <cp:revision>258</cp:revision>
  <dcterms:created xsi:type="dcterms:W3CDTF">2020-10-02T04:21:47Z</dcterms:created>
  <dcterms:modified xsi:type="dcterms:W3CDTF">2021-04-12T13:22:29Z</dcterms:modified>
</cp:coreProperties>
</file>