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8" r:id="rId6"/>
    <p:sldId id="279" r:id="rId7"/>
    <p:sldId id="280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97449-1018-8448-B957-20B006541B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2A54D5-516D-4543-8C25-70C8601A2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6FB80-65E8-2842-87BE-5B90DC4F3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A8AB-C4E2-F94E-B176-6B4DD3ABB111}" type="datetimeFigureOut">
              <a:rPr lang="en-US" smtClean="0"/>
              <a:t>4/20/21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19049-DBDA-8147-A87C-EACA4261B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C2BB0-0147-374E-9477-054641091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47E5-A771-C249-9F8E-FAC43AE34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754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E292B-0D33-FA40-B8F1-5DC9EA28D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3C763-B329-3449-BF6C-CA6B82A20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6DBD29-82CC-0C45-81E1-4780EAB90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A8AB-C4E2-F94E-B176-6B4DD3ABB111}" type="datetimeFigureOut">
              <a:rPr lang="en-US" smtClean="0"/>
              <a:t>4/20/21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F521F-26CC-A149-909C-D97E8B88A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ABFA17-511B-0E4E-A80D-31725C117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47E5-A771-C249-9F8E-FAC43AE34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039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419ED-715D-B247-8202-7A659A712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5A948-282F-C945-94EF-C78C310F4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5A773-1B60-A844-A868-D0771E0C5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A8AB-C4E2-F94E-B176-6B4DD3ABB111}" type="datetimeFigureOut">
              <a:rPr lang="en-US" smtClean="0"/>
              <a:t>4/20/21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35060-1FF1-2047-A8A7-DC056CE75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8140E-E187-8B4D-B253-46D14E9B2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47E5-A771-C249-9F8E-FAC43AE34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091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2E12A-DAD3-AA45-832D-12B176DCD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390B4-05AE-B144-91B4-674298A804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1C2AFF-9684-7740-B50D-9E143BB16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0701C8-54C3-B34C-8821-1DAA89021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A8AB-C4E2-F94E-B176-6B4DD3ABB111}" type="datetimeFigureOut">
              <a:rPr lang="en-US" smtClean="0"/>
              <a:t>4/20/21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326AED-483B-2841-8476-2BB7DC635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070834-3A85-0E49-82E2-F92A8673A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47E5-A771-C249-9F8E-FAC43AE34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384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21F0A-8ED0-CC47-BC1A-255667ECE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4E7702-EC5A-934D-B923-70B639DEB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DA367-CBE6-6140-815C-4E1117AAB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920EFA-7957-FE48-9178-2B3F8EBDDD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5FDBE3-2E74-EE48-A3B1-B63E407046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7BB7B8-35FF-5141-89D5-4652BDC9B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A8AB-C4E2-F94E-B176-6B4DD3ABB111}" type="datetimeFigureOut">
              <a:rPr lang="en-US" smtClean="0"/>
              <a:t>4/20/21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B93100-4C9C-D540-9E50-0359A8B0F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BE37F8-30B0-864D-BC6A-EFC9ACBAC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47E5-A771-C249-9F8E-FAC43AE34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33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D70AA-1DB9-6F46-83E2-A5E3874F9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843881-44A7-E94C-AD54-92BCEA5FA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A8AB-C4E2-F94E-B176-6B4DD3ABB111}" type="datetimeFigureOut">
              <a:rPr lang="en-US" smtClean="0"/>
              <a:t>4/20/21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C5B9A8-F1F1-8445-B12F-E87A94657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0FFE5E-5A97-AA4A-9C12-7F446D369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47E5-A771-C249-9F8E-FAC43AE34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93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6CE949-789D-564F-AFA0-683283EB2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A8AB-C4E2-F94E-B176-6B4DD3ABB111}" type="datetimeFigureOut">
              <a:rPr lang="en-US" smtClean="0"/>
              <a:t>4/20/21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CB8DED-FD04-1045-91CF-8FC8F7909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1272FD-FEEC-F843-BBE7-FC81526EB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47E5-A771-C249-9F8E-FAC43AE34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44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9225C-0612-5B46-BBE1-85E515920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C04FE-E578-9F4B-A485-F2AF0E4DC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06D7D-05E0-F944-8CDF-3EBA0242D8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72679-88C4-B340-B018-29D45FB6E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A8AB-C4E2-F94E-B176-6B4DD3ABB111}" type="datetimeFigureOut">
              <a:rPr lang="en-US" smtClean="0"/>
              <a:t>4/20/21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4D3924-C321-1E4B-9572-076F1FB35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44C829-CC23-8242-B2D2-8BADD9785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47E5-A771-C249-9F8E-FAC43AE34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618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B01C4-AB79-EE42-A1AB-FBB82AED9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65128F-37C4-814C-BF2C-0BC29CE2B5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0DB4B-2E2C-FE48-A176-92CA5B45C8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7A3316-D0FA-DA46-8EC7-9B49787B6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A8AB-C4E2-F94E-B176-6B4DD3ABB111}" type="datetimeFigureOut">
              <a:rPr lang="en-US" smtClean="0"/>
              <a:t>4/20/21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FE2EF-14A2-FB41-81D5-F71E0128B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08775B-5A3A-2544-90BA-075FAD3A3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47E5-A771-C249-9F8E-FAC43AE34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311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A030F-BFF5-944F-B850-D3114EBD6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BB66A8-80F2-4745-94A0-B81862FA9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08044-5AFB-9B47-93B2-60BF8C2BA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A8AB-C4E2-F94E-B176-6B4DD3ABB111}" type="datetimeFigureOut">
              <a:rPr lang="en-US" smtClean="0"/>
              <a:t>4/20/21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0A2B7-F9E3-BC41-B883-8E20142ED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8565F-B14D-2741-B387-DF1F70F9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47E5-A771-C249-9F8E-FAC43AE34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34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9EC99E-5D68-AC47-B5AE-245B24C6B8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AED984-6D03-2B48-80E5-293FE1F19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E5735-8DAA-1F46-85F5-435C73901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A8AB-C4E2-F94E-B176-6B4DD3ABB111}" type="datetimeFigureOut">
              <a:rPr lang="en-US" smtClean="0"/>
              <a:t>4/20/21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054FF-E73B-5A4E-8AE7-34FBB7AE1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E4744-7DB2-6148-803A-97F23A36B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147E5-A771-C249-9F8E-FAC43AE34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553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2668A5-9A3D-314D-8B91-C9A4456E3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36921-51FF-E541-A3D9-05BEB3D5F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1E63B-325B-AE49-82CD-34FE6648D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BA8AB-C4E2-F94E-B176-6B4DD3ABB111}" type="datetimeFigureOut">
              <a:rPr lang="en-US" smtClean="0"/>
              <a:t>4/20/21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C35C3-D5C2-0D41-9A13-8A2CB175EF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FE8C4-3307-FB43-8065-DAFE93D374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147E5-A771-C249-9F8E-FAC43AE34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827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0CBFF-71D5-3141-B209-5A6C0CEEFD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62045"/>
            <a:ext cx="9144000" cy="2387600"/>
          </a:xfrm>
        </p:spPr>
        <p:txBody>
          <a:bodyPr>
            <a:noAutofit/>
          </a:bodyPr>
          <a:lstStyle/>
          <a:p>
            <a:r>
              <a:rPr lang="en-US" dirty="0">
                <a:latin typeface="Copperplate" panose="02000504000000020004" pitchFamily="2" charset="77"/>
              </a:rPr>
              <a:t>In-Situ Resource Utilization For “OSAM” Logistics and Space Development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5EE53-BF08-C849-84F7-50B586045F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9613" y="4526948"/>
            <a:ext cx="9144000" cy="1655762"/>
          </a:xfrm>
        </p:spPr>
        <p:txBody>
          <a:bodyPr>
            <a:noAutofit/>
          </a:bodyPr>
          <a:lstStyle/>
          <a:p>
            <a:r>
              <a:rPr lang="en-US" sz="3200" dirty="0"/>
              <a:t>Dennis M. Bushnell [NAE]</a:t>
            </a:r>
          </a:p>
          <a:p>
            <a:r>
              <a:rPr lang="en-US" sz="3200" dirty="0"/>
              <a:t>Chief Scientist</a:t>
            </a:r>
          </a:p>
          <a:p>
            <a:r>
              <a:rPr lang="en-US" sz="3200" dirty="0"/>
              <a:t>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1176338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3EADABF-864F-DA41-8060-583E02EA7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124" y="289826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Space Assembly – Instruments, Spacecraft, Equipage, Etc., i.e. ISS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Space Service – Refueling, Batteries, Sensors, Repairs, Enhancement, Etc.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Space Manufacturing – of “everything”, increasingly via printing</a:t>
            </a:r>
            <a:br>
              <a:rPr lang="en-US" b="1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930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007038-E1CC-A045-BF58-DB201581B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Benefits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86559-B807-2047-97E2-F9D1F251A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Reuse, repurposing of space debris</a:t>
            </a:r>
          </a:p>
          <a:p>
            <a:r>
              <a:rPr lang="en-US" b="1" dirty="0"/>
              <a:t>ISRU, Earth Independence, “living off the land”….</a:t>
            </a:r>
          </a:p>
          <a:p>
            <a:r>
              <a:rPr lang="en-US" b="1" dirty="0"/>
              <a:t>Increased instrument capability, aperture</a:t>
            </a:r>
          </a:p>
          <a:p>
            <a:r>
              <a:rPr lang="en-US" b="1" dirty="0"/>
              <a:t>Greater capabilities than could be shrouded for launch [i.e. telescopes, artificial gravity systems]</a:t>
            </a:r>
          </a:p>
          <a:p>
            <a:r>
              <a:rPr lang="en-US" b="1" dirty="0"/>
              <a:t>Major Cost Savings, especially with respect to ISRU and life extension/ capability improvements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916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A864C-2CB1-2148-B1FE-C541CA7DC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Applicable Technologies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E244B-E7DB-114D-B8BF-25EE98B90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AI/ Robotics/Autonomy</a:t>
            </a:r>
          </a:p>
          <a:p>
            <a:r>
              <a:rPr lang="en-US" b="1" dirty="0"/>
              <a:t> Nuclear batteries, up to 22 KWs/Kg of isotope, 1% the weight of a nuclear  reactor, scalable from sensors to tens of MWs, Can power everything space – propulsion, habitats in space and on body, ISRU, manufacturing, on body transportation…….</a:t>
            </a:r>
          </a:p>
          <a:p>
            <a:r>
              <a:rPr lang="en-US" b="1" dirty="0"/>
              <a:t>Sensors, navigation, communications</a:t>
            </a:r>
          </a:p>
          <a:p>
            <a:r>
              <a:rPr lang="en-US" b="1" dirty="0"/>
              <a:t>Joining, magnetics, electrostatics</a:t>
            </a:r>
          </a:p>
          <a:p>
            <a:r>
              <a:rPr lang="en-US" b="1" dirty="0"/>
              <a:t>Printing manufacture</a:t>
            </a:r>
          </a:p>
          <a:p>
            <a:r>
              <a:rPr lang="en-US" b="1" dirty="0"/>
              <a:t>Tethers for fuel-less transport in Earth environs, cleaning up space debris, orbit raising</a:t>
            </a:r>
          </a:p>
          <a:p>
            <a:r>
              <a:rPr lang="en-US" b="1" dirty="0"/>
              <a:t>Structural engineering, trusses, etc.</a:t>
            </a:r>
          </a:p>
        </p:txBody>
      </p:sp>
    </p:spTree>
    <p:extLst>
      <p:ext uri="{BB962C8B-B14F-4D97-AF65-F5344CB8AC3E}">
        <p14:creationId xmlns:p14="http://schemas.microsoft.com/office/powerpoint/2010/main" val="2291101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5C179-5EBF-B549-A121-3B8631AD6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2517" y="0"/>
            <a:ext cx="10515600" cy="1325563"/>
          </a:xfrm>
        </p:spPr>
        <p:txBody>
          <a:bodyPr/>
          <a:lstStyle/>
          <a:p>
            <a:r>
              <a:rPr lang="en-US" dirty="0"/>
              <a:t>Resources in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35619-8F17-C04D-A09F-D88064B2B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669" y="1028536"/>
            <a:ext cx="11340662" cy="4351338"/>
          </a:xfrm>
        </p:spPr>
        <p:txBody>
          <a:bodyPr>
            <a:noAutofit/>
          </a:bodyPr>
          <a:lstStyle/>
          <a:p>
            <a:r>
              <a:rPr lang="en-US" sz="2400" b="1" dirty="0"/>
              <a:t>Vacuum</a:t>
            </a:r>
          </a:p>
          <a:p>
            <a:r>
              <a:rPr lang="en-US" sz="2400" b="1" dirty="0"/>
              <a:t>Low temperatures</a:t>
            </a:r>
          </a:p>
          <a:p>
            <a:r>
              <a:rPr lang="en-US" sz="2400" b="1" dirty="0"/>
              <a:t>Solar energy</a:t>
            </a:r>
          </a:p>
          <a:p>
            <a:r>
              <a:rPr lang="en-US" sz="2400" b="1" dirty="0"/>
              <a:t> Solar and galactic radiation</a:t>
            </a:r>
          </a:p>
          <a:p>
            <a:r>
              <a:rPr lang="en-US" sz="2400" b="1" dirty="0"/>
              <a:t>Micro gravity</a:t>
            </a:r>
          </a:p>
          <a:p>
            <a:r>
              <a:rPr lang="en-US" sz="2400" b="1" dirty="0"/>
              <a:t>Minerals, volatiles, oxides, etc., on planets, moons, asteroids, meteorites, dust</a:t>
            </a:r>
          </a:p>
          <a:p>
            <a:r>
              <a:rPr lang="en-US" sz="2400" b="1" dirty="0"/>
              <a:t>Magnetic fields</a:t>
            </a:r>
          </a:p>
          <a:p>
            <a:r>
              <a:rPr lang="en-US" sz="2400" b="1" dirty="0"/>
              <a:t>Photons</a:t>
            </a:r>
          </a:p>
          <a:p>
            <a:r>
              <a:rPr lang="en-US" sz="2400" b="1" dirty="0"/>
              <a:t>Gravity fields</a:t>
            </a:r>
          </a:p>
          <a:p>
            <a:r>
              <a:rPr lang="en-US" sz="2400" b="1" dirty="0"/>
              <a:t>“Position,” the source of the economic value of the current commercial space Industry</a:t>
            </a:r>
          </a:p>
          <a:p>
            <a:r>
              <a:rPr lang="en-US" sz="2400" b="1" dirty="0"/>
              <a:t>Interstellar space, the rest of the galaxy and universe</a:t>
            </a:r>
          </a:p>
          <a:p>
            <a:r>
              <a:rPr lang="en-US" sz="2400" b="1" dirty="0"/>
              <a:t>Vast to unimaginable space</a:t>
            </a:r>
          </a:p>
        </p:txBody>
      </p:sp>
    </p:spTree>
    <p:extLst>
      <p:ext uri="{BB962C8B-B14F-4D97-AF65-F5344CB8AC3E}">
        <p14:creationId xmlns:p14="http://schemas.microsoft.com/office/powerpoint/2010/main" val="3307801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21BAA-0D05-3746-83D2-B5FBD1B78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Go There?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7D27D-659D-8F4B-94CB-47FA1161D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Exploration and science</a:t>
            </a:r>
          </a:p>
          <a:p>
            <a:r>
              <a:rPr lang="en-US" b="1" dirty="0"/>
              <a:t>Space solar power</a:t>
            </a:r>
          </a:p>
          <a:p>
            <a:r>
              <a:rPr lang="en-US" b="1" dirty="0"/>
              <a:t>Space mining</a:t>
            </a:r>
          </a:p>
          <a:p>
            <a:r>
              <a:rPr lang="en-US" b="1" dirty="0"/>
              <a:t>Space manufacturing</a:t>
            </a:r>
          </a:p>
          <a:p>
            <a:r>
              <a:rPr lang="en-US" b="1" dirty="0"/>
              <a:t>Colonization</a:t>
            </a:r>
          </a:p>
          <a:p>
            <a:r>
              <a:rPr lang="en-US" b="1" dirty="0"/>
              <a:t>Tourism</a:t>
            </a:r>
          </a:p>
          <a:p>
            <a:r>
              <a:rPr lang="en-US" b="1" dirty="0"/>
              <a:t>Asteroid defense, national defense</a:t>
            </a:r>
          </a:p>
          <a:p>
            <a:r>
              <a:rPr lang="en-US" b="1" dirty="0"/>
              <a:t>Unique biologics</a:t>
            </a:r>
          </a:p>
          <a:p>
            <a:r>
              <a:rPr lang="en-US" b="1" dirty="0"/>
              <a:t>Positional utilities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3515A-9E44-2A44-9349-0BBE76241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Manufactured Products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CA679-E16C-A749-8B74-34561EEDB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Crystals</a:t>
            </a:r>
          </a:p>
          <a:p>
            <a:r>
              <a:rPr lang="en-US" b="1" dirty="0"/>
              <a:t>Semiconductors</a:t>
            </a:r>
          </a:p>
          <a:p>
            <a:r>
              <a:rPr lang="en-US" b="1" dirty="0"/>
              <a:t>Microencapsulation</a:t>
            </a:r>
          </a:p>
          <a:p>
            <a:r>
              <a:rPr lang="en-US" b="1" dirty="0"/>
              <a:t>Fibers, fiberoptics</a:t>
            </a:r>
          </a:p>
          <a:p>
            <a:r>
              <a:rPr lang="en-US" b="1" dirty="0"/>
              <a:t>Pharma</a:t>
            </a:r>
          </a:p>
          <a:p>
            <a:r>
              <a:rPr lang="en-US" b="1" dirty="0"/>
              <a:t>Human organs</a:t>
            </a:r>
          </a:p>
          <a:p>
            <a:r>
              <a:rPr lang="en-US" b="1" dirty="0"/>
              <a:t>Metal alloys</a:t>
            </a:r>
          </a:p>
          <a:p>
            <a:r>
              <a:rPr lang="en-US" b="1" dirty="0" err="1"/>
              <a:t>Equippage</a:t>
            </a:r>
            <a:r>
              <a:rPr lang="en-US" b="1" dirty="0"/>
              <a:t> for space operations</a:t>
            </a:r>
          </a:p>
        </p:txBody>
      </p:sp>
    </p:spTree>
    <p:extLst>
      <p:ext uri="{BB962C8B-B14F-4D97-AF65-F5344CB8AC3E}">
        <p14:creationId xmlns:p14="http://schemas.microsoft.com/office/powerpoint/2010/main" val="3617504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8644B-2559-384C-9D39-EE25AB38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Humans-Mars, Visits-to-Colonization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9C80B-2F9F-9348-B466-4E3A7EF97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Until recently, Humans-Mars was far more Expensive….</a:t>
            </a:r>
          </a:p>
          <a:p>
            <a:r>
              <a:rPr lang="en-US" b="1" dirty="0"/>
              <a:t>The Musk reusable rockets have and will reduce much the costs of space access</a:t>
            </a:r>
          </a:p>
          <a:p>
            <a:r>
              <a:rPr lang="en-US" b="1" dirty="0"/>
              <a:t>Nuclear batteries could power high thrust MHD, 6,000 secs of </a:t>
            </a:r>
            <a:r>
              <a:rPr lang="en-US" b="1" dirty="0" err="1"/>
              <a:t>Isp</a:t>
            </a:r>
            <a:r>
              <a:rPr lang="en-US" b="1" dirty="0"/>
              <a:t>, 200 day round trips, essentially solving the radiation/ GCR and micro g health issues </a:t>
            </a:r>
          </a:p>
          <a:p>
            <a:r>
              <a:rPr lang="en-US" b="1" dirty="0"/>
              <a:t>Need to reduce the tonnage of requisite equipage/ supplies from Earth</a:t>
            </a:r>
          </a:p>
          <a:p>
            <a:r>
              <a:rPr lang="en-US" b="1" dirty="0"/>
              <a:t>Mars has massive resources, Therefore ISRU, In Situ Resource Utilization, Earth Independence</a:t>
            </a:r>
          </a:p>
        </p:txBody>
      </p:sp>
    </p:spTree>
    <p:extLst>
      <p:ext uri="{BB962C8B-B14F-4D97-AF65-F5344CB8AC3E}">
        <p14:creationId xmlns:p14="http://schemas.microsoft.com/office/powerpoint/2010/main" val="2656011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0F80D97-9A14-E54E-8B67-5463EF7A6B62}"/>
              </a:ext>
            </a:extLst>
          </p:cNvPr>
          <p:cNvSpPr txBox="1">
            <a:spLocks/>
          </p:cNvSpPr>
          <p:nvPr/>
        </p:nvSpPr>
        <p:spPr>
          <a:xfrm>
            <a:off x="552450" y="486305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 Benefits of ISRU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2157C8-EE28-AC45-B0F9-5651F0B08601}"/>
              </a:ext>
            </a:extLst>
          </p:cNvPr>
          <p:cNvSpPr txBox="1">
            <a:spLocks/>
          </p:cNvSpPr>
          <p:nvPr/>
        </p:nvSpPr>
        <p:spPr>
          <a:xfrm>
            <a:off x="552449" y="1811866"/>
            <a:ext cx="10147081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Is an absolute necessity for Colonization</a:t>
            </a:r>
          </a:p>
          <a:p>
            <a:r>
              <a:rPr lang="en-US" b="1" dirty="0"/>
              <a:t>Possibly enabling for serious  “Commercial Space”, not just commercial execution of Government functionalities, and beyond orbital “Positional Earth Utilities”</a:t>
            </a:r>
          </a:p>
          <a:p>
            <a:r>
              <a:rPr lang="en-US" b="1" dirty="0"/>
              <a:t>Enables demonstration of reliability, functionality, systems performance years before the humans arrive at on planet conditions, greatly increases possibility of mission success and improves overall safety </a:t>
            </a:r>
          </a:p>
          <a:p>
            <a:r>
              <a:rPr lang="en-US" b="1" dirty="0"/>
              <a:t>Provides reusability, the huge cost benefits of robotic systems , cost reductions for future missions</a:t>
            </a:r>
          </a:p>
        </p:txBody>
      </p:sp>
    </p:spTree>
    <p:extLst>
      <p:ext uri="{BB962C8B-B14F-4D97-AF65-F5344CB8AC3E}">
        <p14:creationId xmlns:p14="http://schemas.microsoft.com/office/powerpoint/2010/main" val="1916475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178F9-F1D9-894F-BD4B-7F37705AD351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Potentially Supplied by ISRU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A1E17-3812-D34F-A585-BC6149155141}"/>
              </a:ext>
            </a:extLst>
          </p:cNvPr>
          <p:cNvSpPr txBox="1">
            <a:spLocks/>
          </p:cNvSpPr>
          <p:nvPr/>
        </p:nvSpPr>
        <p:spPr>
          <a:xfrm>
            <a:off x="457199" y="1417638"/>
            <a:ext cx="10736317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Habitats</a:t>
            </a:r>
          </a:p>
          <a:p>
            <a:r>
              <a:rPr lang="en-US" b="1" dirty="0"/>
              <a:t>Return Fuel, on planet fuel, entry, descent and landing fuel</a:t>
            </a:r>
          </a:p>
          <a:p>
            <a:r>
              <a:rPr lang="en-US" b="1" dirty="0"/>
              <a:t>Life support [ water, O2, atmospheric N2, Food, thermalization, pressurization, dust protection]</a:t>
            </a:r>
          </a:p>
          <a:p>
            <a:r>
              <a:rPr lang="en-US" b="1" dirty="0"/>
              <a:t>Radiation Protection</a:t>
            </a:r>
          </a:p>
          <a:p>
            <a:r>
              <a:rPr lang="en-US" b="1" dirty="0"/>
              <a:t>Devices from regolith mineral volatile extraction and synthetic biology via printing and bio-fabrication</a:t>
            </a:r>
          </a:p>
          <a:p>
            <a:r>
              <a:rPr lang="en-US" b="1" dirty="0"/>
              <a:t>Equipage [from printed plastics derived from H20 and CO2]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855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18A8D-C5CF-0C4F-B8B3-AFB503885935}"/>
              </a:ext>
            </a:extLst>
          </p:cNvPr>
          <p:cNvSpPr txBox="1">
            <a:spLocks/>
          </p:cNvSpPr>
          <p:nvPr/>
        </p:nvSpPr>
        <p:spPr>
          <a:xfrm>
            <a:off x="415157" y="232596"/>
            <a:ext cx="11009587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Water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D7A86-1E9F-7A40-BB07-E7E34B40F986}"/>
              </a:ext>
            </a:extLst>
          </p:cNvPr>
          <p:cNvSpPr txBox="1">
            <a:spLocks/>
          </p:cNvSpPr>
          <p:nvPr/>
        </p:nvSpPr>
        <p:spPr>
          <a:xfrm>
            <a:off x="415157" y="1558158"/>
            <a:ext cx="11009587" cy="4525963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Very little water in the atmosphere, but estimates indicate much of the water that was ever on Mars is still there…..</a:t>
            </a:r>
          </a:p>
          <a:p>
            <a:r>
              <a:rPr lang="en-US" b="1" dirty="0"/>
              <a:t>Massive amount of water ice at north pole region, many Km thick, enough to put an ocean on a flat mars 350 meters deep, Melt</a:t>
            </a:r>
          </a:p>
          <a:p>
            <a:r>
              <a:rPr lang="en-US" b="1" dirty="0"/>
              <a:t>Major quantities of Water ice and water adsorbed on minerals in the regolith, from some 3% at the equator [ up to 8+% localized] to some 40% plus at 60 degrees North etc., Can microwave/ heat to produce water vapor, capture and store as ice in “container”</a:t>
            </a:r>
          </a:p>
          <a:p>
            <a:r>
              <a:rPr lang="en-US" b="1" dirty="0"/>
              <a:t>A solar “tent” could produce sufficient heat to vaporize the regolith water ice</a:t>
            </a:r>
          </a:p>
          <a:p>
            <a:r>
              <a:rPr lang="en-US" b="1" dirty="0"/>
              <a:t>Also available from Sulfates [ 22% H2O], Silicates etc. ,bound up chemically </a:t>
            </a:r>
          </a:p>
          <a:p>
            <a:r>
              <a:rPr lang="en-US" b="1" dirty="0"/>
              <a:t>Large crater near equator purportedly has an “Ice Lake” the size of Lake Huron with similar or greater depth under some regolith</a:t>
            </a:r>
          </a:p>
        </p:txBody>
      </p:sp>
    </p:spTree>
    <p:extLst>
      <p:ext uri="{BB962C8B-B14F-4D97-AF65-F5344CB8AC3E}">
        <p14:creationId xmlns:p14="http://schemas.microsoft.com/office/powerpoint/2010/main" val="1250399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9994-8F40-304A-B03F-56AC977775C0}"/>
              </a:ext>
            </a:extLst>
          </p:cNvPr>
          <p:cNvSpPr txBox="1">
            <a:spLocks/>
          </p:cNvSpPr>
          <p:nvPr/>
        </p:nvSpPr>
        <p:spPr>
          <a:xfrm>
            <a:off x="457199" y="274638"/>
            <a:ext cx="10799379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Oxygen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E08EA-5FE6-6A45-92D5-2E76E2346724}"/>
              </a:ext>
            </a:extLst>
          </p:cNvPr>
          <p:cNvSpPr txBox="1">
            <a:spLocks/>
          </p:cNvSpPr>
          <p:nvPr/>
        </p:nvSpPr>
        <p:spPr>
          <a:xfrm>
            <a:off x="457199" y="1600200"/>
            <a:ext cx="10799379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Some in the atmosphere</a:t>
            </a:r>
          </a:p>
          <a:p>
            <a:r>
              <a:rPr lang="en-US" b="1" dirty="0"/>
              <a:t>Much available from water</a:t>
            </a:r>
          </a:p>
          <a:p>
            <a:r>
              <a:rPr lang="en-US" b="1" dirty="0"/>
              <a:t>Much available from the highly oxidized regolith, some suggest that if add water to regolith produces Oxygen</a:t>
            </a:r>
          </a:p>
          <a:p>
            <a:r>
              <a:rPr lang="en-US" b="1" dirty="0"/>
              <a:t>Much chemically bound in various oxides</a:t>
            </a:r>
          </a:p>
          <a:p>
            <a:r>
              <a:rPr lang="en-US" b="1" dirty="0"/>
              <a:t> Much available from atmospheric CO2 [ CO2 From cooling or compression]</a:t>
            </a:r>
          </a:p>
        </p:txBody>
      </p:sp>
    </p:spTree>
    <p:extLst>
      <p:ext uri="{BB962C8B-B14F-4D97-AF65-F5344CB8AC3E}">
        <p14:creationId xmlns:p14="http://schemas.microsoft.com/office/powerpoint/2010/main" val="1933009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F032EB29-6A1D-5942-B5C9-914E180DFDDD}"/>
              </a:ext>
            </a:extLst>
          </p:cNvPr>
          <p:cNvSpPr txBox="1">
            <a:spLocks/>
          </p:cNvSpPr>
          <p:nvPr/>
        </p:nvSpPr>
        <p:spPr>
          <a:xfrm>
            <a:off x="3174125" y="274638"/>
            <a:ext cx="6787006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Minerals/ Materials Available From the Regolith/ Atmosphere</a:t>
            </a:r>
            <a:endParaRPr lang="en-US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EC24FC1F-863F-7345-9E08-B0DC65F1B820}"/>
              </a:ext>
            </a:extLst>
          </p:cNvPr>
          <p:cNvSpPr txBox="1">
            <a:spLocks/>
          </p:cNvSpPr>
          <p:nvPr/>
        </p:nvSpPr>
        <p:spPr>
          <a:xfrm>
            <a:off x="1790506" y="1600200"/>
            <a:ext cx="3330660" cy="452596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Nickel</a:t>
            </a:r>
          </a:p>
          <a:p>
            <a:r>
              <a:rPr lang="en-US" b="1" dirty="0"/>
              <a:t>Titanium</a:t>
            </a:r>
          </a:p>
          <a:p>
            <a:r>
              <a:rPr lang="en-US" b="1" dirty="0"/>
              <a:t>Iron</a:t>
            </a:r>
          </a:p>
          <a:p>
            <a:r>
              <a:rPr lang="en-US" b="1" dirty="0"/>
              <a:t>Sulfur</a:t>
            </a:r>
          </a:p>
          <a:p>
            <a:r>
              <a:rPr lang="en-US" b="1" dirty="0"/>
              <a:t>Magnesium</a:t>
            </a:r>
          </a:p>
          <a:p>
            <a:r>
              <a:rPr lang="en-US" b="1" dirty="0"/>
              <a:t>Calcium</a:t>
            </a:r>
          </a:p>
          <a:p>
            <a:r>
              <a:rPr lang="en-US" b="1" dirty="0"/>
              <a:t>Phosphorus</a:t>
            </a:r>
          </a:p>
          <a:p>
            <a:r>
              <a:rPr lang="en-US" b="1" dirty="0"/>
              <a:t>Chlorine</a:t>
            </a:r>
          </a:p>
          <a:p>
            <a:r>
              <a:rPr lang="en-US" b="1" dirty="0"/>
              <a:t>Bromine</a:t>
            </a:r>
          </a:p>
          <a:p>
            <a:r>
              <a:rPr lang="en-US" b="1" dirty="0"/>
              <a:t>Aluminum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34E39180-E003-6743-B275-40A739A15279}"/>
              </a:ext>
            </a:extLst>
          </p:cNvPr>
          <p:cNvSpPr txBox="1">
            <a:spLocks/>
          </p:cNvSpPr>
          <p:nvPr/>
        </p:nvSpPr>
        <p:spPr>
          <a:xfrm>
            <a:off x="5981506" y="1600200"/>
            <a:ext cx="3330660" cy="452596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Silicon</a:t>
            </a:r>
          </a:p>
          <a:p>
            <a:r>
              <a:rPr lang="en-US" b="1" dirty="0"/>
              <a:t>Oxygen</a:t>
            </a:r>
          </a:p>
          <a:p>
            <a:r>
              <a:rPr lang="en-US" b="1" dirty="0"/>
              <a:t>Hydrogen</a:t>
            </a:r>
          </a:p>
          <a:p>
            <a:r>
              <a:rPr lang="en-US" b="1" dirty="0"/>
              <a:t>Carbon</a:t>
            </a:r>
          </a:p>
          <a:p>
            <a:r>
              <a:rPr lang="en-US" b="1" dirty="0"/>
              <a:t>Nitrogen </a:t>
            </a:r>
          </a:p>
          <a:p>
            <a:r>
              <a:rPr lang="en-US" b="1" dirty="0"/>
              <a:t>Sodium</a:t>
            </a:r>
          </a:p>
          <a:p>
            <a:r>
              <a:rPr lang="en-US" b="1" dirty="0"/>
              <a:t>Manganese</a:t>
            </a:r>
          </a:p>
          <a:p>
            <a:r>
              <a:rPr lang="en-US" b="1" dirty="0"/>
              <a:t>Potassium</a:t>
            </a:r>
          </a:p>
          <a:p>
            <a:r>
              <a:rPr lang="en-US" b="1" dirty="0"/>
              <a:t>Chromium</a:t>
            </a:r>
          </a:p>
          <a:p>
            <a:r>
              <a:rPr lang="en-US" b="1" dirty="0"/>
              <a:t>Deuterium</a:t>
            </a:r>
          </a:p>
        </p:txBody>
      </p:sp>
    </p:spTree>
    <p:extLst>
      <p:ext uri="{BB962C8B-B14F-4D97-AF65-F5344CB8AC3E}">
        <p14:creationId xmlns:p14="http://schemas.microsoft.com/office/powerpoint/2010/main" val="154934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54E8D1-A519-0B42-97DB-0B33C2CA7FAB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609600"/>
            <a:ext cx="10160876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>
                <a:latin typeface="Times" charset="0"/>
                <a:ea typeface="ヒラギノ角ゴ Pro W3" charset="0"/>
                <a:cs typeface="ヒラギノ角ゴ Pro W3" charset="0"/>
              </a:rPr>
              <a:t>[Sample] Uses for Martian CO</a:t>
            </a:r>
            <a:r>
              <a:rPr lang="en-US" sz="3600" b="1" baseline="-25000">
                <a:latin typeface="Times" charset="0"/>
                <a:ea typeface="ヒラギノ角ゴ Pro W3" charset="0"/>
                <a:cs typeface="ヒラギノ角ゴ Pro W3" charset="0"/>
              </a:rPr>
              <a:t>2</a:t>
            </a:r>
            <a:endParaRPr lang="en-US" sz="3600" b="1">
              <a:latin typeface="Times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405D1D-47A6-E141-A698-5E037ECA512B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1981200"/>
            <a:ext cx="10160876" cy="41148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latin typeface="Times" charset="0"/>
                <a:ea typeface="ヒラギノ角ゴ Pro W3" charset="0"/>
                <a:cs typeface="ヒラギノ角ゴ Pro W3" charset="0"/>
              </a:rPr>
              <a:t>Nuclear shielding</a:t>
            </a:r>
          </a:p>
          <a:p>
            <a:r>
              <a:rPr lang="en-US" sz="2800" b="1" dirty="0">
                <a:latin typeface="Times" charset="0"/>
                <a:ea typeface="ヒラギノ角ゴ Pro W3" charset="0"/>
                <a:cs typeface="ヒラギノ角ゴ Pro W3" charset="0"/>
              </a:rPr>
              <a:t>Metal fuel cells</a:t>
            </a:r>
          </a:p>
          <a:p>
            <a:r>
              <a:rPr lang="en-US" sz="2800" b="1" dirty="0">
                <a:latin typeface="Times" charset="0"/>
                <a:ea typeface="ヒラギノ角ゴ Pro W3" charset="0"/>
                <a:cs typeface="ヒラギノ角ゴ Pro W3" charset="0"/>
              </a:rPr>
              <a:t>O</a:t>
            </a:r>
            <a:r>
              <a:rPr lang="en-US" sz="2800" b="1" baseline="-25000" dirty="0">
                <a:latin typeface="Times" charset="0"/>
                <a:ea typeface="ヒラギノ角ゴ Pro W3" charset="0"/>
                <a:cs typeface="ヒラギノ角ゴ Pro W3" charset="0"/>
              </a:rPr>
              <a:t>2</a:t>
            </a:r>
            <a:r>
              <a:rPr lang="en-US" sz="2800" b="1" dirty="0">
                <a:latin typeface="Times" charset="0"/>
                <a:ea typeface="ヒラギノ角ゴ Pro W3" charset="0"/>
                <a:cs typeface="ヒラギノ角ゴ Pro W3" charset="0"/>
              </a:rPr>
              <a:t> production</a:t>
            </a:r>
          </a:p>
          <a:p>
            <a:r>
              <a:rPr lang="en-US" sz="2800" b="1" dirty="0">
                <a:latin typeface="Times" charset="0"/>
                <a:ea typeface="ヒラギノ角ゴ Pro W3" charset="0"/>
                <a:cs typeface="ヒラギノ角ゴ Pro W3" charset="0"/>
              </a:rPr>
              <a:t>C for carbon nanotubes, other materials/ organics </a:t>
            </a:r>
          </a:p>
          <a:p>
            <a:r>
              <a:rPr lang="en-US" sz="2800" b="1" dirty="0">
                <a:latin typeface="Times" charset="0"/>
                <a:ea typeface="ヒラギノ角ゴ Pro W3" charset="0"/>
                <a:cs typeface="ヒラギノ角ゴ Pro W3" charset="0"/>
              </a:rPr>
              <a:t>Pressurized rockets</a:t>
            </a:r>
          </a:p>
          <a:p>
            <a:r>
              <a:rPr lang="en-US" sz="2800" b="1" dirty="0">
                <a:latin typeface="Times" charset="0"/>
                <a:ea typeface="ヒラギノ角ゴ Pro W3" charset="0"/>
                <a:cs typeface="ヒラギノ角ゴ Pro W3" charset="0"/>
              </a:rPr>
              <a:t>CH</a:t>
            </a:r>
            <a:r>
              <a:rPr lang="en-US" sz="2800" b="1" baseline="-25000" dirty="0">
                <a:latin typeface="Times" charset="0"/>
                <a:ea typeface="ヒラギノ角ゴ Pro W3" charset="0"/>
                <a:cs typeface="ヒラギノ角ゴ Pro W3" charset="0"/>
              </a:rPr>
              <a:t>4</a:t>
            </a:r>
            <a:r>
              <a:rPr lang="en-US" sz="2800" b="1" dirty="0">
                <a:latin typeface="Times" charset="0"/>
                <a:ea typeface="ヒラギノ角ゴ Pro W3" charset="0"/>
                <a:cs typeface="ヒラギノ角ゴ Pro W3" charset="0"/>
              </a:rPr>
              <a:t> fuel production</a:t>
            </a:r>
          </a:p>
          <a:p>
            <a:r>
              <a:rPr lang="en-US" sz="2800" b="1" dirty="0">
                <a:latin typeface="Times" charset="0"/>
                <a:ea typeface="ヒラギノ角ゴ Pro W3" charset="0"/>
                <a:cs typeface="ヒラギノ角ゴ Pro W3" charset="0"/>
              </a:rPr>
              <a:t>In-atmosphere solar pumped CO</a:t>
            </a:r>
            <a:r>
              <a:rPr lang="en-US" sz="2800" b="1" baseline="-25000" dirty="0">
                <a:latin typeface="Times" charset="0"/>
                <a:ea typeface="ヒラギノ角ゴ Pro W3" charset="0"/>
                <a:cs typeface="ヒラギノ角ゴ Pro W3" charset="0"/>
              </a:rPr>
              <a:t>2</a:t>
            </a:r>
            <a:r>
              <a:rPr lang="en-US" sz="2800" b="1" dirty="0">
                <a:latin typeface="Times" charset="0"/>
                <a:ea typeface="ヒラギノ角ゴ Pro W3" charset="0"/>
                <a:cs typeface="ヒラギノ角ゴ Pro W3" charset="0"/>
              </a:rPr>
              <a:t> laser</a:t>
            </a:r>
          </a:p>
          <a:p>
            <a:r>
              <a:rPr lang="en-US" sz="2800" b="1" dirty="0">
                <a:latin typeface="Times" charset="0"/>
                <a:ea typeface="ヒラギノ角ゴ Pro W3" charset="0"/>
                <a:cs typeface="ヒラギノ角ゴ Pro W3" charset="0"/>
              </a:rPr>
              <a:t>Polyethylene production</a:t>
            </a:r>
          </a:p>
        </p:txBody>
      </p:sp>
    </p:spTree>
    <p:extLst>
      <p:ext uri="{BB962C8B-B14F-4D97-AF65-F5344CB8AC3E}">
        <p14:creationId xmlns:p14="http://schemas.microsoft.com/office/powerpoint/2010/main" val="908548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FF966-4A23-294F-9875-135B6BFB75CA}"/>
              </a:ext>
            </a:extLst>
          </p:cNvPr>
          <p:cNvSpPr txBox="1">
            <a:spLocks/>
          </p:cNvSpPr>
          <p:nvPr/>
        </p:nvSpPr>
        <p:spPr>
          <a:xfrm>
            <a:off x="457199" y="274638"/>
            <a:ext cx="10662745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ISRU Via Synthetic Biology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45E18-D0E8-BC4D-A140-C00D2D019390}"/>
              </a:ext>
            </a:extLst>
          </p:cNvPr>
          <p:cNvSpPr txBox="1">
            <a:spLocks/>
          </p:cNvSpPr>
          <p:nvPr/>
        </p:nvSpPr>
        <p:spPr>
          <a:xfrm>
            <a:off x="457199" y="1166018"/>
            <a:ext cx="10662745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Lynn Rothschild et al [Ames Research Center]</a:t>
            </a:r>
          </a:p>
          <a:p>
            <a:r>
              <a:rPr lang="en-US" b="1" dirty="0"/>
              <a:t>Metals extraction from regolith via biological processes </a:t>
            </a:r>
          </a:p>
          <a:p>
            <a:r>
              <a:rPr lang="en-US" b="1" dirty="0"/>
              <a:t>Printing fabrication via Enzymes </a:t>
            </a:r>
          </a:p>
          <a:p>
            <a:r>
              <a:rPr lang="en-US" b="1" dirty="0"/>
              <a:t>Biological precipitation</a:t>
            </a:r>
          </a:p>
          <a:p>
            <a:r>
              <a:rPr lang="en-US" b="1" dirty="0"/>
              <a:t>Nitrogen fixing Cyanobacteria </a:t>
            </a:r>
          </a:p>
          <a:p>
            <a:r>
              <a:rPr lang="en-US" b="1" dirty="0"/>
              <a:t>Microbial cellulose for wide variety of products</a:t>
            </a:r>
          </a:p>
          <a:p>
            <a:r>
              <a:rPr lang="en-US" b="1" dirty="0"/>
              <a:t>Bio Plastics  </a:t>
            </a:r>
          </a:p>
          <a:p>
            <a:r>
              <a:rPr lang="en-US" b="1" dirty="0" err="1"/>
              <a:t>Biocomposites</a:t>
            </a:r>
            <a:endParaRPr lang="en-US" b="1" dirty="0"/>
          </a:p>
          <a:p>
            <a:r>
              <a:rPr lang="en-US" b="1" dirty="0"/>
              <a:t>Food</a:t>
            </a:r>
          </a:p>
        </p:txBody>
      </p:sp>
    </p:spTree>
    <p:extLst>
      <p:ext uri="{BB962C8B-B14F-4D97-AF65-F5344CB8AC3E}">
        <p14:creationId xmlns:p14="http://schemas.microsoft.com/office/powerpoint/2010/main" val="4063372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A7020-1DEC-AA4B-8778-8056071C2D94}"/>
              </a:ext>
            </a:extLst>
          </p:cNvPr>
          <p:cNvSpPr txBox="1">
            <a:spLocks/>
          </p:cNvSpPr>
          <p:nvPr/>
        </p:nvSpPr>
        <p:spPr>
          <a:xfrm>
            <a:off x="457199" y="274638"/>
            <a:ext cx="10673255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Food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37698-B277-B847-AB73-DE58AE973A64}"/>
              </a:ext>
            </a:extLst>
          </p:cNvPr>
          <p:cNvSpPr txBox="1">
            <a:spLocks/>
          </p:cNvSpPr>
          <p:nvPr/>
        </p:nvSpPr>
        <p:spPr>
          <a:xfrm>
            <a:off x="457199" y="1600200"/>
            <a:ext cx="10673255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Via Extremophiles, Genomics and Synthetic Biology – Plants for Planets. Will  need to reduce CO2 partial pressure – grow in a protected atmospheric environment using sunlight or morph to take the CO2</a:t>
            </a:r>
          </a:p>
          <a:p>
            <a:r>
              <a:rPr lang="en-US" b="1" dirty="0"/>
              <a:t>Reprocess solids, grow mushrooms for protein, insects [ excellent source of essential fats], Cyanobacteria/ Spirulina [ CO2 + Sunlight], printed food</a:t>
            </a:r>
          </a:p>
        </p:txBody>
      </p:sp>
    </p:spTree>
    <p:extLst>
      <p:ext uri="{BB962C8B-B14F-4D97-AF65-F5344CB8AC3E}">
        <p14:creationId xmlns:p14="http://schemas.microsoft.com/office/powerpoint/2010/main" val="2547627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DBEB5329-AB9B-0740-B9D8-ED56BA300581}"/>
              </a:ext>
            </a:extLst>
          </p:cNvPr>
          <p:cNvSpPr txBox="1">
            <a:spLocks/>
          </p:cNvSpPr>
          <p:nvPr/>
        </p:nvSpPr>
        <p:spPr>
          <a:xfrm>
            <a:off x="1571297" y="390252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ISRU “Benefits”</a:t>
            </a:r>
            <a:endParaRPr lang="en-US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54126668-EF9F-5443-B4EF-ECDD3F710AF4}"/>
              </a:ext>
            </a:extLst>
          </p:cNvPr>
          <p:cNvSpPr txBox="1">
            <a:spLocks/>
          </p:cNvSpPr>
          <p:nvPr/>
        </p:nvSpPr>
        <p:spPr>
          <a:xfrm>
            <a:off x="1571297" y="1715814"/>
            <a:ext cx="8229600" cy="45259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Much improved Reliability across the board including redundancies, checkout at on planet/ body conditions</a:t>
            </a:r>
          </a:p>
          <a:p>
            <a:r>
              <a:rPr lang="en-US" b="1" dirty="0"/>
              <a:t>ISRU produced equipage [ from devices working over long times sent via inexpensive “Slow Boats”]</a:t>
            </a:r>
          </a:p>
          <a:p>
            <a:r>
              <a:rPr lang="en-US" b="1" dirty="0"/>
              <a:t>Reduces up-mass in Low Earth Orbit and costs much for the Human Campaign</a:t>
            </a:r>
          </a:p>
          <a:p>
            <a:r>
              <a:rPr lang="en-US" b="1" dirty="0"/>
              <a:t>From NRC review of Space Tech Roadmaps “</a:t>
            </a:r>
            <a:r>
              <a:rPr lang="en-US" b="1" u="sng" dirty="0"/>
              <a:t>Use of Martian derived Propellants could reduce launch masses by over 60%” … “A Game Changer for Exploration”</a:t>
            </a:r>
          </a:p>
        </p:txBody>
      </p:sp>
    </p:spTree>
    <p:extLst>
      <p:ext uri="{BB962C8B-B14F-4D97-AF65-F5344CB8AC3E}">
        <p14:creationId xmlns:p14="http://schemas.microsoft.com/office/powerpoint/2010/main" val="2983046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240D5-F7EE-0243-8C2A-2D984178810E}"/>
              </a:ext>
            </a:extLst>
          </p:cNvPr>
          <p:cNvSpPr txBox="1">
            <a:spLocks/>
          </p:cNvSpPr>
          <p:nvPr/>
        </p:nvSpPr>
        <p:spPr>
          <a:xfrm>
            <a:off x="457199" y="274638"/>
            <a:ext cx="10368455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From DRA-5</a:t>
            </a:r>
            <a:br>
              <a:rPr lang="en-US"/>
            </a:br>
            <a:r>
              <a:rPr lang="en-US"/>
              <a:t>“Notable Advantages of ISRU”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3AC1B-5168-4042-BDAF-E56CD321144E}"/>
              </a:ext>
            </a:extLst>
          </p:cNvPr>
          <p:cNvSpPr txBox="1">
            <a:spLocks/>
          </p:cNvSpPr>
          <p:nvPr/>
        </p:nvSpPr>
        <p:spPr>
          <a:xfrm>
            <a:off x="457199" y="1600200"/>
            <a:ext cx="10368455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O2 production for ascent and consumables</a:t>
            </a:r>
          </a:p>
          <a:p>
            <a:r>
              <a:rPr lang="en-US" b="1" dirty="0"/>
              <a:t>Reduced initial mass in low earth orbit and reduced number of Launches</a:t>
            </a:r>
          </a:p>
          <a:p>
            <a:r>
              <a:rPr lang="en-US" b="1" dirty="0"/>
              <a:t>Reduced lander size and volume</a:t>
            </a:r>
          </a:p>
          <a:p>
            <a:r>
              <a:rPr lang="en-US" b="1" dirty="0"/>
              <a:t>Greater surface exploration capability</a:t>
            </a:r>
          </a:p>
          <a:p>
            <a:r>
              <a:rPr lang="en-US" b="1" dirty="0"/>
              <a:t>Life support redundancy</a:t>
            </a:r>
          </a:p>
          <a:p>
            <a:r>
              <a:rPr lang="en-US" b="1" dirty="0"/>
              <a:t>Lower risk via fewer launches</a:t>
            </a:r>
          </a:p>
          <a:p>
            <a:r>
              <a:rPr lang="en-US" b="1" dirty="0"/>
              <a:t>Lower life cycle cost</a:t>
            </a:r>
          </a:p>
        </p:txBody>
      </p:sp>
    </p:spTree>
    <p:extLst>
      <p:ext uri="{BB962C8B-B14F-4D97-AF65-F5344CB8AC3E}">
        <p14:creationId xmlns:p14="http://schemas.microsoft.com/office/powerpoint/2010/main" val="3033987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1D36C-D6CA-1A4B-9A40-C50653DEE1B5}"/>
              </a:ext>
            </a:extLst>
          </p:cNvPr>
          <p:cNvSpPr txBox="1">
            <a:spLocks/>
          </p:cNvSpPr>
          <p:nvPr/>
        </p:nvSpPr>
        <p:spPr>
          <a:xfrm>
            <a:off x="1161393" y="580489"/>
            <a:ext cx="10284372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Mars/ Humans ISRU Bottom Line[s]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66063-507F-6249-B81A-556EDA27AF9E}"/>
              </a:ext>
            </a:extLst>
          </p:cNvPr>
          <p:cNvSpPr txBox="1">
            <a:spLocks/>
          </p:cNvSpPr>
          <p:nvPr/>
        </p:nvSpPr>
        <p:spPr>
          <a:xfrm>
            <a:off x="457200" y="1568134"/>
            <a:ext cx="10284372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Mars , in terms of resources, is a VERY Rich planet, especially </a:t>
            </a:r>
            <a:r>
              <a:rPr lang="en-US" b="1" dirty="0" err="1"/>
              <a:t>wrt</a:t>
            </a:r>
            <a:r>
              <a:rPr lang="en-US" b="1" dirty="0"/>
              <a:t> water  and Carbon – the essentials, plus much else.</a:t>
            </a:r>
          </a:p>
          <a:p>
            <a:r>
              <a:rPr lang="en-US" b="1" dirty="0"/>
              <a:t>[ Pregame] ISRU is doable, affordable and would greatly reduce Humans-Mars mission costs &amp; MLEO and greatly improve safety</a:t>
            </a:r>
          </a:p>
          <a:p>
            <a:r>
              <a:rPr lang="en-US" b="1" dirty="0"/>
              <a:t>Serious ISRU changes much the mission architecture </a:t>
            </a:r>
          </a:p>
          <a:p>
            <a:r>
              <a:rPr lang="en-US" b="1" dirty="0"/>
              <a:t>The technologies required are either here or available soon enough to execute in a timely fashion</a:t>
            </a:r>
          </a:p>
        </p:txBody>
      </p:sp>
    </p:spTree>
    <p:extLst>
      <p:ext uri="{BB962C8B-B14F-4D97-AF65-F5344CB8AC3E}">
        <p14:creationId xmlns:p14="http://schemas.microsoft.com/office/powerpoint/2010/main" val="931187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4F154-5030-684C-B1E6-8004F1A0B273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10326414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BTW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255D9-5DB7-F342-A4FA-FF98A45DBF73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10326414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The ISRU arrivals, daily construction activities/ progress will be a 24/7/365 [ 5 senses going forward] Virtual Reality experience for everyone……..We can send a robotic reporter to chronicle all this. </a:t>
            </a:r>
          </a:p>
        </p:txBody>
      </p:sp>
    </p:spTree>
    <p:extLst>
      <p:ext uri="{BB962C8B-B14F-4D97-AF65-F5344CB8AC3E}">
        <p14:creationId xmlns:p14="http://schemas.microsoft.com/office/powerpoint/2010/main" val="2144414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1C619-7136-B44A-9BBD-56FCB28E8B39}"/>
              </a:ext>
            </a:extLst>
          </p:cNvPr>
          <p:cNvSpPr txBox="1">
            <a:spLocks/>
          </p:cNvSpPr>
          <p:nvPr/>
        </p:nvSpPr>
        <p:spPr>
          <a:xfrm>
            <a:off x="457199" y="274638"/>
            <a:ext cx="10536621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DRA-5 Conclusions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2FAC8-07A5-4E45-8F49-0E8EBE6E9C73}"/>
              </a:ext>
            </a:extLst>
          </p:cNvPr>
          <p:cNvSpPr txBox="1">
            <a:spLocks/>
          </p:cNvSpPr>
          <p:nvPr/>
        </p:nvSpPr>
        <p:spPr>
          <a:xfrm>
            <a:off x="457199" y="1600200"/>
            <a:ext cx="10536621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“</a:t>
            </a:r>
            <a:r>
              <a:rPr lang="en-US" b="1" dirty="0"/>
              <a:t>Need to Dramatically decrease the total mass that must be launched into LEO and transported to the Martian Surface”</a:t>
            </a:r>
          </a:p>
          <a:p>
            <a:r>
              <a:rPr lang="en-US" b="1" dirty="0"/>
              <a:t>“Reducing launched mass is an overarching need for long term self sufficiency and acceptable operations cost”</a:t>
            </a:r>
          </a:p>
          <a:p>
            <a:r>
              <a:rPr lang="en-US" b="1" dirty="0"/>
              <a:t>“….Critical to decreased mass are surface nuclear power</a:t>
            </a:r>
            <a:r>
              <a:rPr lang="en-US" b="1" u="sng" dirty="0"/>
              <a:t>, ISRU </a:t>
            </a:r>
            <a:r>
              <a:rPr lang="en-US" b="1" dirty="0"/>
              <a:t>and radiation shielding”. The latter available via ditch and bury under some 4 meters of regolith an expandable habitat</a:t>
            </a:r>
          </a:p>
        </p:txBody>
      </p:sp>
    </p:spTree>
    <p:extLst>
      <p:ext uri="{BB962C8B-B14F-4D97-AF65-F5344CB8AC3E}">
        <p14:creationId xmlns:p14="http://schemas.microsoft.com/office/powerpoint/2010/main" val="2519632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CDB9E-7A7C-774C-ACC7-141A7A91F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Orbital Debris Cleanup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4DE37-6F96-6C4D-B8EF-D53743EB3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Are within a very few collisions from closing out LEO</a:t>
            </a:r>
          </a:p>
          <a:p>
            <a:r>
              <a:rPr lang="en-US" b="1" dirty="0"/>
              <a:t>Folks are lofting tens of thousands of new LEO satellites, having increasing trouble finding launch windows through the current debris, debris cleanup needs to be added to detect and avoid</a:t>
            </a:r>
          </a:p>
          <a:p>
            <a:r>
              <a:rPr lang="en-US" b="1" dirty="0"/>
              <a:t>Cleanup Issues include ownership of debris and cost, including fuel</a:t>
            </a:r>
          </a:p>
          <a:p>
            <a:r>
              <a:rPr lang="en-US" b="1" dirty="0"/>
              <a:t>An affordable way forward is to utilize powered tethers to fuel-</a:t>
            </a:r>
            <a:r>
              <a:rPr lang="en-US" b="1" dirty="0" err="1"/>
              <a:t>lessly</a:t>
            </a:r>
            <a:r>
              <a:rPr lang="en-US" b="1" dirty="0"/>
              <a:t> do the cleanup AND put in a space junk yard, repurpose/ remanufacture, including ISS eventually</a:t>
            </a:r>
          </a:p>
          <a:p>
            <a:r>
              <a:rPr lang="en-US" b="1" dirty="0"/>
              <a:t>Power tether from either a nuclear battery or solar PV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096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A6985-6D3F-3241-8F9F-E69E33D70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82ADE-CD08-6C4D-A044-E48D527E3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 costs of humans in space are orders of magnitude greater than robotics</a:t>
            </a:r>
          </a:p>
          <a:p>
            <a:r>
              <a:rPr lang="en-US" b="1" dirty="0"/>
              <a:t>OSAM space operations require trusted autonomy</a:t>
            </a:r>
          </a:p>
          <a:p>
            <a:r>
              <a:rPr lang="en-US" b="1" dirty="0"/>
              <a:t>Trusted autonomy must operate successfully in the presence of unknown unknowns, which requires an AI that conducts issue evaluation, ideation of solution spaces, and triage/ execution</a:t>
            </a:r>
          </a:p>
          <a:p>
            <a:r>
              <a:rPr lang="en-US" b="1" dirty="0"/>
              <a:t>There are now three successful approaches to machine ideation. They largely mimic the operation of the human subconscious,  evaluation of huge numbers of quasi-random </a:t>
            </a:r>
            <a:r>
              <a:rPr lang="en-US" b="1" dirty="0" err="1"/>
              <a:t>combinatorials</a:t>
            </a:r>
            <a:r>
              <a:rPr lang="en-US" b="1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355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4D9E870-BE98-A34B-B0CF-16129AA910F1}"/>
              </a:ext>
            </a:extLst>
          </p:cNvPr>
          <p:cNvSpPr txBox="1">
            <a:spLocks/>
          </p:cNvSpPr>
          <p:nvPr/>
        </p:nvSpPr>
        <p:spPr>
          <a:xfrm>
            <a:off x="572814" y="225589"/>
            <a:ext cx="10820400" cy="11430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>
                <a:ea typeface="ヒラギノ角ゴ Pro W3" panose="020B0300000000000000" pitchFamily="34" charset="-128"/>
              </a:rPr>
              <a:t>Why Autonomous Systems?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CB744E3-E726-654E-91D4-3240D1F2A7E3}"/>
              </a:ext>
            </a:extLst>
          </p:cNvPr>
          <p:cNvSpPr txBox="1">
            <a:spLocks/>
          </p:cNvSpPr>
          <p:nvPr/>
        </p:nvSpPr>
        <p:spPr>
          <a:xfrm>
            <a:off x="572814" y="1143165"/>
            <a:ext cx="10820400" cy="45259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b="1" dirty="0">
                <a:ea typeface="ヒラギノ角ゴ Pro W3" panose="020B0300000000000000" pitchFamily="34" charset="-128"/>
              </a:rPr>
              <a:t>Autonomous systems could, now or going forward [ compared to Human operation]: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 dirty="0">
                <a:ea typeface="ヒラギノ角ゴ Pro W3" panose="020B0300000000000000" pitchFamily="34" charset="-128"/>
              </a:rPr>
              <a:t> - Know far more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 dirty="0">
                <a:ea typeface="ヒラギノ角ゴ Pro W3" panose="020B0300000000000000" pitchFamily="34" charset="-128"/>
              </a:rPr>
              <a:t> - Be less Expensive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 dirty="0">
                <a:ea typeface="ヒラギノ角ゴ Pro W3" panose="020B0300000000000000" pitchFamily="34" charset="-128"/>
              </a:rPr>
              <a:t> - Exclude operational human error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 dirty="0">
                <a:ea typeface="ヒラギノ角ゴ Pro W3" panose="020B0300000000000000" pitchFamily="34" charset="-128"/>
              </a:rPr>
              <a:t> - Have far less latency, provide new functionalities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 dirty="0">
                <a:ea typeface="ヒラギノ角ゴ Pro W3" panose="020B0300000000000000" pitchFamily="34" charset="-128"/>
              </a:rPr>
              <a:t> - Have far longer duty cycle, provide size reduction[s]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 dirty="0">
                <a:ea typeface="ヒラギノ角ゴ Pro W3" panose="020B0300000000000000" pitchFamily="34" charset="-128"/>
              </a:rPr>
              <a:t> - Be faster, more efficient,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 dirty="0">
                <a:ea typeface="ヒラギノ角ゴ Pro W3" panose="020B0300000000000000" pitchFamily="34" charset="-128"/>
              </a:rPr>
              <a:t> - Be more durable, and “patient”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b="1" dirty="0">
                <a:ea typeface="ヒラギノ角ゴ Pro W3" panose="020B0300000000000000" pitchFamily="34" charset="-128"/>
              </a:rPr>
              <a:t> In general, operate at far less cost and for conditions and performing functions where and in a manner that  humans could not</a:t>
            </a:r>
          </a:p>
        </p:txBody>
      </p:sp>
    </p:spTree>
    <p:extLst>
      <p:ext uri="{BB962C8B-B14F-4D97-AF65-F5344CB8AC3E}">
        <p14:creationId xmlns:p14="http://schemas.microsoft.com/office/powerpoint/2010/main" val="2343594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139AA-914F-FE45-BD62-0E80B160F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2703"/>
            <a:ext cx="10515600" cy="1325563"/>
          </a:xfrm>
        </p:spPr>
        <p:txBody>
          <a:bodyPr/>
          <a:lstStyle/>
          <a:p>
            <a:r>
              <a:rPr lang="en-US" dirty="0"/>
              <a:t>Some Observations/Projections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7E31F-A70C-C54D-BC95-4A185A382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6068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We have been executing in space assembly since the 1960s, in space servicing more recently and starting into in space manufacturing now that the costs of space access are decreasing</a:t>
            </a:r>
          </a:p>
          <a:p>
            <a:r>
              <a:rPr lang="en-US" b="1" dirty="0"/>
              <a:t>There are massive resources on Mars, much less on the moon, and then there are asteroids. ISRU is essential for colonization.</a:t>
            </a:r>
          </a:p>
          <a:p>
            <a:r>
              <a:rPr lang="en-US" b="1" dirty="0"/>
              <a:t>Studies indicate that, thus far, space ISRU/ space resources are critical for in space, on other bodies but the cost comparison between utilization near earth vs earth sourced is not favorable</a:t>
            </a:r>
          </a:p>
          <a:p>
            <a:r>
              <a:rPr lang="en-US" b="1" dirty="0"/>
              <a:t>Space servicing is successful, aided by initial design that accommodates such, the outlook is servicing becoming the usual way of doing things</a:t>
            </a:r>
          </a:p>
          <a:p>
            <a:r>
              <a:rPr lang="en-US" b="1" dirty="0"/>
              <a:t>Space manufacturing enabled by less expensive space access should develop well.</a:t>
            </a:r>
          </a:p>
        </p:txBody>
      </p:sp>
    </p:spTree>
    <p:extLst>
      <p:ext uri="{BB962C8B-B14F-4D97-AF65-F5344CB8AC3E}">
        <p14:creationId xmlns:p14="http://schemas.microsoft.com/office/powerpoint/2010/main" val="4633273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A90EC-3EB2-D642-AF81-30312D69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Needed For Spacefaring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9E296-56C4-FA45-B49A-8BDE690E5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Solutions to space debris</a:t>
            </a:r>
          </a:p>
          <a:p>
            <a:r>
              <a:rPr lang="en-US" b="1" dirty="0"/>
              <a:t>Solutions to human space-related health issues</a:t>
            </a:r>
          </a:p>
          <a:p>
            <a:r>
              <a:rPr lang="en-US" b="1" dirty="0"/>
              <a:t>Inexpensive space access, in progress</a:t>
            </a:r>
          </a:p>
          <a:p>
            <a:r>
              <a:rPr lang="en-US" b="1" dirty="0"/>
              <a:t>Reliability and safety improvements</a:t>
            </a:r>
          </a:p>
          <a:p>
            <a:r>
              <a:rPr lang="en-US" b="1" dirty="0"/>
              <a:t>Detailed mapping of space resources</a:t>
            </a:r>
          </a:p>
          <a:p>
            <a:r>
              <a:rPr lang="en-US" b="1" dirty="0"/>
              <a:t>Solar and nuclear power</a:t>
            </a:r>
          </a:p>
          <a:p>
            <a:r>
              <a:rPr lang="en-US" b="1" dirty="0"/>
              <a:t>Solutions to legalities with respect to ownership and space debris</a:t>
            </a:r>
          </a:p>
          <a:p>
            <a:r>
              <a:rPr lang="en-US" b="1" dirty="0"/>
              <a:t>Trusted autonomy</a:t>
            </a:r>
          </a:p>
          <a:p>
            <a:r>
              <a:rPr lang="en-US" b="1" dirty="0"/>
              <a:t>Closed business cases</a:t>
            </a:r>
          </a:p>
        </p:txBody>
      </p:sp>
    </p:spTree>
    <p:extLst>
      <p:ext uri="{BB962C8B-B14F-4D97-AF65-F5344CB8AC3E}">
        <p14:creationId xmlns:p14="http://schemas.microsoft.com/office/powerpoint/2010/main" val="410140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1699</Words>
  <Application>Microsoft Macintosh PowerPoint</Application>
  <PresentationFormat>Widescreen</PresentationFormat>
  <Paragraphs>186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Copperplate</vt:lpstr>
      <vt:lpstr>Times</vt:lpstr>
      <vt:lpstr>Office Theme</vt:lpstr>
      <vt:lpstr>In-Situ Resource Utilization For “OSAM” Logistics and Space Development </vt:lpstr>
      <vt:lpstr>Space Assembly – Instruments, Spacecraft, Equipage, Etc., i.e. ISS  Space Service – Refueling, Batteries, Sensors, Repairs, Enhancement, Etc.  Space Manufacturing – of “everything”, increasingly via printing  </vt:lpstr>
      <vt:lpstr>Major Benefits</vt:lpstr>
      <vt:lpstr>Applicable Technologies</vt:lpstr>
      <vt:lpstr>Resources in Space</vt:lpstr>
      <vt:lpstr>Why Go There?</vt:lpstr>
      <vt:lpstr>Space Manufactured Products </vt:lpstr>
      <vt:lpstr>Humans-Mars, Visits-to-Colonization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Orbital Debris Cleanup</vt:lpstr>
      <vt:lpstr>Autonomy</vt:lpstr>
      <vt:lpstr>PowerPoint Presentation</vt:lpstr>
      <vt:lpstr>Some Observations/Projections</vt:lpstr>
      <vt:lpstr>What is Needed For Spacefaring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Space &amp; On Body Assembly, Service, Manufacturing</dc:title>
  <dc:creator>Bushnell, Dennis M. (LARC-A)</dc:creator>
  <cp:lastModifiedBy>Barthelemy, Jean F. (LARC-A)</cp:lastModifiedBy>
  <cp:revision>49</cp:revision>
  <dcterms:created xsi:type="dcterms:W3CDTF">2021-04-09T17:45:38Z</dcterms:created>
  <dcterms:modified xsi:type="dcterms:W3CDTF">2021-04-20T20:08:22Z</dcterms:modified>
</cp:coreProperties>
</file>