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handoutMasterIdLst>
    <p:handoutMasterId r:id="rId18"/>
  </p:handoutMasterIdLst>
  <p:sldIdLst>
    <p:sldId id="270" r:id="rId2"/>
    <p:sldId id="442" r:id="rId3"/>
    <p:sldId id="441" r:id="rId4"/>
    <p:sldId id="440" r:id="rId5"/>
    <p:sldId id="432" r:id="rId6"/>
    <p:sldId id="434" r:id="rId7"/>
    <p:sldId id="435" r:id="rId8"/>
    <p:sldId id="436" r:id="rId9"/>
    <p:sldId id="437" r:id="rId10"/>
    <p:sldId id="438" r:id="rId11"/>
    <p:sldId id="439" r:id="rId12"/>
    <p:sldId id="422" r:id="rId13"/>
    <p:sldId id="428" r:id="rId14"/>
    <p:sldId id="446" r:id="rId15"/>
    <p:sldId id="445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7" autoAdjust="0"/>
    <p:restoredTop sz="95694" autoAdjust="0"/>
  </p:normalViewPr>
  <p:slideViewPr>
    <p:cSldViewPr snapToGrid="0">
      <p:cViewPr>
        <p:scale>
          <a:sx n="70" d="100"/>
          <a:sy n="70" d="100"/>
        </p:scale>
        <p:origin x="1364" y="332"/>
      </p:cViewPr>
      <p:guideLst>
        <p:guide orient="horz" pos="2148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4"/>
    </p:cViewPr>
  </p:sorterViewPr>
  <p:notesViewPr>
    <p:cSldViewPr snapToGrid="0">
      <p:cViewPr varScale="1">
        <p:scale>
          <a:sx n="49" d="100"/>
          <a:sy n="49" d="100"/>
        </p:scale>
        <p:origin x="26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38A-24F1-4C26-8935-1D40E4DE1223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C35C-391F-426B-975A-46F03E23A2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DEA45-5117-4F31-8F31-B4DCE512F431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B4251-1CB2-47DC-A30E-F189D6C14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8096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852AD-587D-45EC-BFC5-E0BA93343F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taken by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4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taken by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A69FBD-99C6-4C5B-A29A-AD2DEE642813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15790"/>
            <a:ext cx="51409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6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9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image:  </a:t>
            </a:r>
            <a:r>
              <a:rPr lang="en-US" dirty="0" err="1"/>
              <a:t>www.agci.org</a:t>
            </a:r>
            <a:r>
              <a:rPr lang="en-US" dirty="0"/>
              <a:t>/</a:t>
            </a:r>
          </a:p>
          <a:p>
            <a:r>
              <a:rPr lang="en-US" dirty="0"/>
              <a:t>FEL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5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8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583614-11B8-424C-B208-DCD3E60154DD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4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</a:t>
            </a:r>
            <a:r>
              <a:rPr lang="en-US" dirty="0" err="1"/>
              <a:t>Ramapriyan</a:t>
            </a:r>
            <a:r>
              <a:rPr lang="en-US" dirty="0"/>
              <a:t>, H. and Behnke, J., 2019. Importance and Incorporation of User Feedback in Earth Science Data Stewardship. </a:t>
            </a:r>
            <a:r>
              <a:rPr lang="en-US" i="1" dirty="0"/>
              <a:t>Data Science Journal</a:t>
            </a:r>
            <a:r>
              <a:rPr lang="en-US" dirty="0"/>
              <a:t>, 18(1), p.24. DOI: http://</a:t>
            </a:r>
            <a:r>
              <a:rPr lang="en-US" dirty="0" err="1"/>
              <a:t>doi.org</a:t>
            </a:r>
            <a:r>
              <a:rPr lang="en-US" dirty="0"/>
              <a:t>/10.5334/dsj-2019-024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9136"/>
          <a:stretch/>
        </p:blipFill>
        <p:spPr bwMode="auto">
          <a:xfrm>
            <a:off x="541783" y="27432"/>
            <a:ext cx="8202168" cy="511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4963716"/>
            <a:ext cx="121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0051" y="1"/>
            <a:ext cx="8343900" cy="48577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543425"/>
            <a:ext cx="3708400" cy="66675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4727972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D2C-CE13-420B-95DA-B996F42B51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0882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E138-7094-432B-8354-0461F484D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134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9" y="27385"/>
            <a:ext cx="1960563" cy="4793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4" y="27385"/>
            <a:ext cx="5732463" cy="4793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FC02-283E-413B-A62A-3021EE57F4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42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9C0F1-BF59-4B8A-B57D-9A9BD26B9E67}" type="datetime1">
              <a:rPr lang="en-US" smtClean="0">
                <a:solidFill>
                  <a:srgbClr val="000000"/>
                </a:solidFill>
              </a:rPr>
              <a:t>4/21/2021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66F-646F-483B-95D8-95EED87EC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55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FDAC-D3A3-4025-95C3-ED09F0DD43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532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967981"/>
            <a:ext cx="3846512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9" y="967981"/>
            <a:ext cx="3846513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8ABF-CEAC-43C0-8780-BAF8872245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082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A5D0-806E-4DF3-A3BD-59734EA0D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17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B1B5-53DB-4081-B44F-C15D726C43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173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A0DC-7ADC-4DA1-BD0D-C3E9E3CD57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48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2" y="123825"/>
            <a:ext cx="3809999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26" y="895352"/>
            <a:ext cx="4933951" cy="3819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371848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C933-9A80-4F81-8068-9B5AF49164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96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1"/>
            <a:ext cx="5486400" cy="25741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4E0B-62FD-460B-B80A-93DF911C6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584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4877994"/>
            <a:ext cx="1905000" cy="26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09454-2F6F-4568-BB71-ADFB2C553C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2" y="27385"/>
            <a:ext cx="6950075" cy="6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4" y="967981"/>
            <a:ext cx="78454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932868" y="0"/>
            <a:ext cx="211137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52400" y="685803"/>
            <a:ext cx="8915400" cy="58341"/>
            <a:chOff x="281" y="734"/>
            <a:chExt cx="5616" cy="49"/>
          </a:xfrm>
        </p:grpSpPr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1" y="2"/>
            <a:ext cx="9525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ipe dir="d"/>
  </p:transition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Times" pitchFamily="29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917575" indent="-1666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</a:defRPr>
      </a:lvl4pPr>
      <a:lvl5pPr marL="15938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0510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334/dsj-2019-02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7-020-0486-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data.nasa.gov/esdis/eso/standards-and-references" TargetMode="External"/><Relationship Id="rId3" Type="http://schemas.openxmlformats.org/officeDocument/2006/relationships/hyperlink" Target="https://earthdata.nasa.gov/" TargetMode="External"/><Relationship Id="rId7" Type="http://schemas.openxmlformats.org/officeDocument/2006/relationships/hyperlink" Target="https://earthdata.nasa.gov/collaborate/new-missions/adding-competitive-oth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data.nasa.gov/collaborate/new-missions/adding-orbital-airborne" TargetMode="External"/><Relationship Id="rId5" Type="http://schemas.openxmlformats.org/officeDocument/2006/relationships/hyperlink" Target="https://earthdata.nasa.gov/collaborate/new-missions" TargetMode="External"/><Relationship Id="rId4" Type="http://schemas.openxmlformats.org/officeDocument/2006/relationships/hyperlink" Target="https://earthdata.nasa.gov/collaborate/open-data-services-and-software" TargetMode="External"/><Relationship Id="rId9" Type="http://schemas.openxmlformats.org/officeDocument/2006/relationships/hyperlink" Target="https://earthdata.nasa.gov/eosdi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45" y="146304"/>
            <a:ext cx="9016504" cy="581570"/>
          </a:xfrm>
        </p:spPr>
        <p:txBody>
          <a:bodyPr/>
          <a:lstStyle/>
          <a:p>
            <a:r>
              <a:rPr lang="en-US" sz="2800" dirty="0"/>
              <a:t>TRUST, Trustworthiness and EOSDIS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6882" y="507351"/>
            <a:ext cx="7543230" cy="577356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21, 2021</a:t>
            </a:r>
          </a:p>
          <a:p>
            <a:pPr algn="ctr"/>
            <a:r>
              <a:rPr lang="en-US" dirty="0"/>
              <a:t>Research Data Alliance Virtual Plenary Meeting (RDA P17)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126" y="4458466"/>
            <a:ext cx="7105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Jeanne Behnke</a:t>
            </a:r>
            <a:r>
              <a:rPr lang="en-US" sz="1600" b="1" baseline="30000" dirty="0"/>
              <a:t>1</a:t>
            </a:r>
            <a:r>
              <a:rPr lang="en-US" sz="1600" b="1" dirty="0"/>
              <a:t> and Hampapuram (Rama) Ramapriyan</a:t>
            </a:r>
            <a:r>
              <a:rPr lang="en-US" sz="1600" b="1" baseline="30000" dirty="0"/>
              <a:t>1,2</a:t>
            </a:r>
            <a:endParaRPr lang="en-US" sz="1600" b="1" dirty="0"/>
          </a:p>
          <a:p>
            <a:pPr algn="ctr"/>
            <a:r>
              <a:rPr lang="en-US" sz="1200" b="1" baseline="30000" dirty="0"/>
              <a:t>1</a:t>
            </a:r>
            <a:r>
              <a:rPr lang="en-US" sz="1200" b="1" dirty="0"/>
              <a:t>ESDIS Project, NASA/Goddard Space Flight Center </a:t>
            </a:r>
            <a:r>
              <a:rPr lang="en-US" sz="1200" b="1" dirty="0" smtClean="0"/>
              <a:t>&amp; 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Science </a:t>
            </a:r>
            <a:r>
              <a:rPr lang="en-US" sz="1200" b="1" dirty="0"/>
              <a:t>Systems and Applications, Inc.</a:t>
            </a:r>
          </a:p>
        </p:txBody>
      </p:sp>
      <p:pic>
        <p:nvPicPr>
          <p:cNvPr id="5" name="Picture 4" descr="https://centennial.agu.org/wp-content/uploads/2018/08/AGU100_logo_V-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" y="4212492"/>
            <a:ext cx="864946" cy="9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9110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 - Sustainability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199" y="748116"/>
            <a:ext cx="8886824" cy="2545707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We are committed to sustain services and preserve data holdings for the long-term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Preservation Content Specification (in use since 2012) to ensure future understandability &amp; reusability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Led ISO standard development – ISO 19165-2:2020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/>
              <a:t>Geographic information — Preservation of digital data and metadata — Part 2: Content specifications for Earth observation data and derived digital products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CoreTrustSeal certification for the network owner, NASA, and its repositories located at Centers of expertise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Sustained long-term commitment and funding from NASA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C8B301-47C5-415C-812C-DC59D7EF88DE}"/>
              </a:ext>
            </a:extLst>
          </p:cNvPr>
          <p:cNvGrpSpPr/>
          <p:nvPr/>
        </p:nvGrpSpPr>
        <p:grpSpPr>
          <a:xfrm>
            <a:off x="191199" y="3365029"/>
            <a:ext cx="8886824" cy="1736138"/>
            <a:chOff x="191199" y="3365029"/>
            <a:chExt cx="8886824" cy="17361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CD4E01-82E8-484C-A96F-F4834BB215C1}"/>
                </a:ext>
              </a:extLst>
            </p:cNvPr>
            <p:cNvGrpSpPr/>
            <p:nvPr/>
          </p:nvGrpSpPr>
          <p:grpSpPr>
            <a:xfrm>
              <a:off x="191199" y="3365029"/>
              <a:ext cx="3698932" cy="1736138"/>
              <a:chOff x="191199" y="3459274"/>
              <a:chExt cx="3698932" cy="173613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E0BC726-2AA8-0C4D-94C7-083E02E5F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99" y="3459274"/>
                <a:ext cx="1978357" cy="1366806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654BF7D-1864-524E-AB5B-34150B62ED91}"/>
                  </a:ext>
                </a:extLst>
              </p:cNvPr>
              <p:cNvGrpSpPr/>
              <p:nvPr/>
            </p:nvGrpSpPr>
            <p:grpSpPr>
              <a:xfrm>
                <a:off x="2452035" y="3721908"/>
                <a:ext cx="1438096" cy="952393"/>
                <a:chOff x="2281437" y="3624649"/>
                <a:chExt cx="1438096" cy="952393"/>
              </a:xfrm>
            </p:grpSpPr>
            <p:pic>
              <p:nvPicPr>
                <p:cNvPr id="11" name="Content Placeholder 13">
                  <a:extLst>
                    <a:ext uri="{FF2B5EF4-FFF2-40B4-BE49-F238E27FC236}">
                      <a16:creationId xmlns:a16="http://schemas.microsoft.com/office/drawing/2014/main" id="{C6B30398-F6FF-1641-A152-5C6C9EAB66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281437" y="3624649"/>
                  <a:ext cx="1380422" cy="886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1D9EA4-A4ED-3145-9E8F-BAC59F1EC744}"/>
                    </a:ext>
                  </a:extLst>
                </p:cNvPr>
                <p:cNvSpPr txBox="1"/>
                <p:nvPr/>
              </p:nvSpPr>
              <p:spPr>
                <a:xfrm>
                  <a:off x="2470473" y="3930711"/>
                  <a:ext cx="12490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/>
                    <a:t>Earthdata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Cloud</a:t>
                  </a:r>
                </a:p>
              </p:txBody>
            </p:sp>
          </p:grpSp>
          <p:cxnSp>
            <p:nvCxnSpPr>
              <p:cNvPr id="18" name="Curved Connector 17">
                <a:extLst>
                  <a:ext uri="{FF2B5EF4-FFF2-40B4-BE49-F238E27FC236}">
                    <a16:creationId xmlns:a16="http://schemas.microsoft.com/office/drawing/2014/main" id="{531764DD-C4EC-5844-B687-4C584891B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9556" y="3626247"/>
                <a:ext cx="557168" cy="390499"/>
              </a:xfrm>
              <a:prstGeom prst="curved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549C25-7B8E-B947-97BA-46429A3AEE98}"/>
                  </a:ext>
                </a:extLst>
              </p:cNvPr>
              <p:cNvSpPr txBox="1"/>
              <p:nvPr/>
            </p:nvSpPr>
            <p:spPr>
              <a:xfrm>
                <a:off x="735502" y="4826080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1980s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B47246-5E3F-2243-9F5F-076CFD2999BE}"/>
                  </a:ext>
                </a:extLst>
              </p:cNvPr>
              <p:cNvSpPr txBox="1"/>
              <p:nvPr/>
            </p:nvSpPr>
            <p:spPr>
              <a:xfrm>
                <a:off x="2713859" y="4734833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2020s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DB99A-B66C-4A02-A26C-7712ECEF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2231" y="3464229"/>
              <a:ext cx="5125792" cy="1537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21514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T - Technology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010" y="967980"/>
            <a:ext cx="8886824" cy="3868940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We provide infrastructure and capabilities to support secure, persistent, and reliable services. </a:t>
            </a:r>
          </a:p>
          <a:p>
            <a:pPr marL="285750" lvl="1" indent="-277813">
              <a:buFont typeface="Wingdings" panose="05000000000000000000" pitchFamily="2" charset="2"/>
              <a:buChar char="Ø"/>
            </a:pPr>
            <a:r>
              <a:rPr lang="en-US" sz="1800" b="1" dirty="0"/>
              <a:t>On-going evolution since the beginning to keep up with state-of-the-art and changes in users’ expectations</a:t>
            </a:r>
          </a:p>
          <a:p>
            <a:pPr marL="285750" lvl="1" indent="-277813">
              <a:buFont typeface="Wingdings" panose="05000000000000000000" pitchFamily="2" charset="2"/>
              <a:buChar char="Ø"/>
            </a:pPr>
            <a:r>
              <a:rPr lang="en-US" sz="1800" b="1" dirty="0"/>
              <a:t>User needs’ assessments, internal/external reviews, Earth Science Data System Working Groups’ recommendations help identify capability needs</a:t>
            </a:r>
          </a:p>
          <a:p>
            <a:pPr marL="285750" lvl="1" indent="-277813">
              <a:buFont typeface="Wingdings" panose="05000000000000000000" pitchFamily="2" charset="2"/>
              <a:buChar char="Ø"/>
            </a:pPr>
            <a:r>
              <a:rPr lang="en-US" sz="1800" b="1" dirty="0"/>
              <a:t>Lessons learned and information technology advances</a:t>
            </a:r>
            <a:r>
              <a:rPr lang="en-US" sz="1800" dirty="0"/>
              <a:t> </a:t>
            </a:r>
            <a:r>
              <a:rPr lang="en-US" sz="1800" b="1" dirty="0"/>
              <a:t>coupled with advice/comments from community supports a continuously evolving data system with growing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2164C-E8D6-2149-A950-EEDB08709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9" y="3451355"/>
            <a:ext cx="1978357" cy="13668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CAB610-3468-A24D-8C4C-692FAFD23E7A}"/>
              </a:ext>
            </a:extLst>
          </p:cNvPr>
          <p:cNvGrpSpPr/>
          <p:nvPr/>
        </p:nvGrpSpPr>
        <p:grpSpPr>
          <a:xfrm>
            <a:off x="7131762" y="3620572"/>
            <a:ext cx="1438096" cy="952393"/>
            <a:chOff x="2281437" y="3624649"/>
            <a:chExt cx="1438096" cy="952393"/>
          </a:xfrm>
        </p:grpSpPr>
        <p:pic>
          <p:nvPicPr>
            <p:cNvPr id="9" name="Content Placeholder 13">
              <a:extLst>
                <a:ext uri="{FF2B5EF4-FFF2-40B4-BE49-F238E27FC236}">
                  <a16:creationId xmlns:a16="http://schemas.microsoft.com/office/drawing/2014/main" id="{ACB3C5C4-4684-3D44-BBC1-D0F3DF2C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1437" y="3624649"/>
              <a:ext cx="1380422" cy="8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C8128D-B864-6344-A0DC-A47BC68FB29E}"/>
                </a:ext>
              </a:extLst>
            </p:cNvPr>
            <p:cNvSpPr txBox="1"/>
            <p:nvPr/>
          </p:nvSpPr>
          <p:spPr>
            <a:xfrm>
              <a:off x="2470473" y="3930711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Earthdata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Cloud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F637BE-DEBF-5F43-AEA3-3AE16B7DFF73}"/>
              </a:ext>
            </a:extLst>
          </p:cNvPr>
          <p:cNvSpPr txBox="1"/>
          <p:nvPr/>
        </p:nvSpPr>
        <p:spPr>
          <a:xfrm>
            <a:off x="999802" y="476762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C03A6-BABA-9843-B49D-96E028D829E8}"/>
              </a:ext>
            </a:extLst>
          </p:cNvPr>
          <p:cNvSpPr txBox="1"/>
          <p:nvPr/>
        </p:nvSpPr>
        <p:spPr>
          <a:xfrm>
            <a:off x="7393588" y="463349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4CF9D-6CCE-5B49-934C-822052FFE4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21979" b="15719"/>
          <a:stretch/>
        </p:blipFill>
        <p:spPr>
          <a:xfrm>
            <a:off x="2947140" y="3451355"/>
            <a:ext cx="3531797" cy="1640294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C68B5C91-15E3-5C4B-A0A1-06AE9CDDDF78}"/>
              </a:ext>
            </a:extLst>
          </p:cNvPr>
          <p:cNvCxnSpPr>
            <a:cxnSpLocks/>
          </p:cNvCxnSpPr>
          <p:nvPr/>
        </p:nvCxnSpPr>
        <p:spPr>
          <a:xfrm>
            <a:off x="2424437" y="3799109"/>
            <a:ext cx="557168" cy="39049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8469BE7-2BF7-534E-AF8F-C4409DA93684}"/>
              </a:ext>
            </a:extLst>
          </p:cNvPr>
          <p:cNvCxnSpPr>
            <a:cxnSpLocks/>
          </p:cNvCxnSpPr>
          <p:nvPr/>
        </p:nvCxnSpPr>
        <p:spPr>
          <a:xfrm>
            <a:off x="6500579" y="3859300"/>
            <a:ext cx="557168" cy="39049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F1B092-C405-C947-80D7-EDE752044B84}"/>
              </a:ext>
            </a:extLst>
          </p:cNvPr>
          <p:cNvSpPr txBox="1"/>
          <p:nvPr/>
        </p:nvSpPr>
        <p:spPr>
          <a:xfrm>
            <a:off x="4402796" y="3435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1990s</a:t>
            </a:r>
          </a:p>
        </p:txBody>
      </p:sp>
    </p:spTree>
    <p:extLst>
      <p:ext uri="{BB962C8B-B14F-4D97-AF65-F5344CB8AC3E}">
        <p14:creationId xmlns:p14="http://schemas.microsoft.com/office/powerpoint/2010/main" val="3008076191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ChangeArrowheads="1"/>
          </p:cNvSpPr>
          <p:nvPr/>
        </p:nvSpPr>
        <p:spPr bwMode="auto">
          <a:xfrm>
            <a:off x="1921607" y="2202630"/>
            <a:ext cx="1521070" cy="22208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38915" name="Rectangle 26"/>
          <p:cNvSpPr>
            <a:spLocks noChangeArrowheads="1"/>
          </p:cNvSpPr>
          <p:nvPr/>
        </p:nvSpPr>
        <p:spPr bwMode="auto">
          <a:xfrm>
            <a:off x="269614" y="2716308"/>
            <a:ext cx="1382587" cy="170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620" y="2785030"/>
            <a:ext cx="1532575" cy="1622528"/>
          </a:xfrm>
        </p:spPr>
        <p:txBody>
          <a:bodyPr/>
          <a:lstStyle/>
          <a:p>
            <a:pPr marL="109538" indent="-109538">
              <a:lnSpc>
                <a:spcPct val="80000"/>
              </a:lnSpc>
            </a:pPr>
            <a:r>
              <a:rPr lang="en-US" sz="1300" dirty="0"/>
              <a:t>Mission data systems</a:t>
            </a:r>
          </a:p>
          <a:p>
            <a:pPr marL="109538" indent="-109538">
              <a:lnSpc>
                <a:spcPct val="80000"/>
              </a:lnSpc>
            </a:pPr>
            <a:r>
              <a:rPr lang="en-US" sz="1300" dirty="0"/>
              <a:t>Few community standards</a:t>
            </a:r>
          </a:p>
          <a:p>
            <a:pPr marL="109538" indent="-109538">
              <a:lnSpc>
                <a:spcPct val="80000"/>
              </a:lnSpc>
            </a:pPr>
            <a:r>
              <a:rPr lang="en-US" sz="1300" dirty="0"/>
              <a:t>Cumbersome inter-use</a:t>
            </a:r>
          </a:p>
          <a:p>
            <a:pPr marL="109538" indent="-109538">
              <a:lnSpc>
                <a:spcPct val="80000"/>
              </a:lnSpc>
            </a:pPr>
            <a:r>
              <a:rPr lang="en-US" sz="1300" dirty="0"/>
              <a:t>Data on offline media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85485" y="2202628"/>
            <a:ext cx="1557927" cy="1885950"/>
          </a:xfrm>
        </p:spPr>
        <p:txBody>
          <a:bodyPr/>
          <a:lstStyle/>
          <a:p>
            <a:pPr marL="109538" indent="-109538">
              <a:lnSpc>
                <a:spcPct val="100000"/>
              </a:lnSpc>
              <a:spcBef>
                <a:spcPct val="0"/>
              </a:spcBef>
            </a:pPr>
            <a:r>
              <a:rPr lang="en-US" sz="1300" dirty="0">
                <a:latin typeface="Arial"/>
                <a:cs typeface="Arial"/>
              </a:rPr>
              <a:t>Improved access to heritage data </a:t>
            </a:r>
          </a:p>
          <a:p>
            <a:pPr marL="109538" indent="-109538">
              <a:lnSpc>
                <a:spcPct val="100000"/>
              </a:lnSpc>
              <a:spcBef>
                <a:spcPct val="0"/>
              </a:spcBef>
            </a:pPr>
            <a:r>
              <a:rPr lang="en-US" sz="1300" dirty="0">
                <a:latin typeface="Arial"/>
                <a:cs typeface="Arial"/>
              </a:rPr>
              <a:t>Cross-DAAC search / access interoperability</a:t>
            </a:r>
          </a:p>
          <a:p>
            <a:pPr marL="109538" indent="-109538">
              <a:lnSpc>
                <a:spcPct val="100000"/>
              </a:lnSpc>
              <a:spcBef>
                <a:spcPct val="0"/>
              </a:spcBef>
            </a:pPr>
            <a:r>
              <a:rPr lang="en-US" sz="1300" dirty="0">
                <a:latin typeface="Arial"/>
                <a:cs typeface="Arial"/>
              </a:rPr>
              <a:t>Common distribution format (HDF)</a:t>
            </a:r>
          </a:p>
          <a:p>
            <a:pPr marL="109538" indent="-109538">
              <a:lnSpc>
                <a:spcPct val="100000"/>
              </a:lnSpc>
              <a:spcBef>
                <a:spcPct val="0"/>
              </a:spcBef>
            </a:pPr>
            <a:r>
              <a:rPr lang="en-US" sz="1300" dirty="0">
                <a:latin typeface="Arial"/>
                <a:cs typeface="Arial"/>
              </a:rPr>
              <a:t>Some data on nearline media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354015" y="4529138"/>
            <a:ext cx="8491537" cy="0"/>
          </a:xfrm>
          <a:prstGeom prst="line">
            <a:avLst/>
          </a:prstGeom>
          <a:noFill/>
          <a:ln w="76200">
            <a:pattFill prst="narHorz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409575" y="4521994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&lt;1990</a:t>
            </a: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1916115" y="4514850"/>
            <a:ext cx="117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Mid-1990s</a:t>
            </a:r>
          </a:p>
        </p:txBody>
      </p:sp>
      <p:sp>
        <p:nvSpPr>
          <p:cNvPr id="38921" name="Rectangle 19"/>
          <p:cNvSpPr>
            <a:spLocks noGrp="1" noChangeArrowheads="1"/>
          </p:cNvSpPr>
          <p:nvPr>
            <p:ph type="title"/>
          </p:nvPr>
        </p:nvSpPr>
        <p:spPr>
          <a:xfrm>
            <a:off x="349648" y="64294"/>
            <a:ext cx="7832725" cy="536972"/>
          </a:xfrm>
        </p:spPr>
        <p:txBody>
          <a:bodyPr/>
          <a:lstStyle/>
          <a:p>
            <a:pPr eaLnBrk="1" hangingPunct="1"/>
            <a:r>
              <a:rPr lang="en-US" sz="2400" dirty="0"/>
              <a:t>EOSDIS – Operating and Evolving Since 1994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36122" y="1991826"/>
            <a:ext cx="1508253" cy="2429729"/>
            <a:chOff x="3636117" y="2551562"/>
            <a:chExt cx="1508253" cy="3239639"/>
          </a:xfrm>
        </p:grpSpPr>
        <p:sp>
          <p:nvSpPr>
            <p:cNvPr id="38922" name="Rectangle 31"/>
            <p:cNvSpPr>
              <a:spLocks noChangeArrowheads="1"/>
            </p:cNvSpPr>
            <p:nvPr/>
          </p:nvSpPr>
          <p:spPr bwMode="auto">
            <a:xfrm>
              <a:off x="3699995" y="2551562"/>
              <a:ext cx="1336675" cy="32396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3" name="Rectangle 32"/>
            <p:cNvSpPr>
              <a:spLocks noChangeArrowheads="1"/>
            </p:cNvSpPr>
            <p:nvPr/>
          </p:nvSpPr>
          <p:spPr bwMode="auto">
            <a:xfrm>
              <a:off x="3636117" y="2556347"/>
              <a:ext cx="1508253" cy="301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09538" indent="-109538">
                <a:buSzPct val="70000"/>
                <a:buBlip>
                  <a:blip r:embed="rId3"/>
                </a:buBlip>
              </a:pPr>
              <a:r>
                <a:rPr lang="en-US" sz="1300" dirty="0">
                  <a:latin typeface="Arial"/>
                  <a:ea typeface="ＭＳ Ｐゴシック" pitchFamily="-65" charset="-128"/>
                  <a:cs typeface="Arial"/>
                </a:rPr>
                <a:t>Common data model</a:t>
              </a:r>
            </a:p>
            <a:p>
              <a:pPr marL="109538" indent="-109538">
                <a:buSzPct val="70000"/>
                <a:buBlip>
                  <a:blip r:embed="rId3"/>
                </a:buBlip>
              </a:pPr>
              <a:r>
                <a:rPr lang="en-US" sz="1300" dirty="0">
                  <a:latin typeface="Arial"/>
                  <a:ea typeface="ＭＳ Ｐゴシック" pitchFamily="-65" charset="-128"/>
                  <a:cs typeface="Arial"/>
                </a:rPr>
                <a:t>Expanded software tools and services</a:t>
              </a:r>
            </a:p>
            <a:p>
              <a:pPr marL="109538" indent="-109538">
                <a:buSzPct val="70000"/>
                <a:buBlip>
                  <a:blip r:embed="rId3"/>
                </a:buBlip>
              </a:pPr>
              <a:r>
                <a:rPr lang="en-US" sz="1300" dirty="0">
                  <a:latin typeface="Arial"/>
                  <a:ea typeface="ＭＳ Ｐゴシック" pitchFamily="-65" charset="-128"/>
                  <a:cs typeface="Arial"/>
                </a:rPr>
                <a:t>Some interoperability with external data sources</a:t>
              </a:r>
            </a:p>
            <a:p>
              <a:pPr marL="109538" indent="-109538"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Arial"/>
                </a:rPr>
                <a:t>High data volume on nearline media</a:t>
              </a:r>
            </a:p>
          </p:txBody>
        </p:sp>
      </p:grpSp>
      <p:sp>
        <p:nvSpPr>
          <p:cNvPr id="38924" name="AutoShape 33"/>
          <p:cNvSpPr>
            <a:spLocks noChangeArrowheads="1"/>
          </p:cNvSpPr>
          <p:nvPr/>
        </p:nvSpPr>
        <p:spPr bwMode="auto">
          <a:xfrm>
            <a:off x="3442677" y="3021809"/>
            <a:ext cx="275248" cy="282179"/>
          </a:xfrm>
          <a:prstGeom prst="rightArrow">
            <a:avLst>
              <a:gd name="adj1" fmla="val 50000"/>
              <a:gd name="adj2" fmla="val 25211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7656" y="1353465"/>
            <a:ext cx="1683544" cy="3083719"/>
            <a:chOff x="5377656" y="1517650"/>
            <a:chExt cx="1683544" cy="4111625"/>
          </a:xfrm>
        </p:grpSpPr>
        <p:sp>
          <p:nvSpPr>
            <p:cNvPr id="38925" name="Rectangle 34"/>
            <p:cNvSpPr>
              <a:spLocks noChangeArrowheads="1"/>
            </p:cNvSpPr>
            <p:nvPr/>
          </p:nvSpPr>
          <p:spPr bwMode="auto">
            <a:xfrm>
              <a:off x="5377656" y="1517650"/>
              <a:ext cx="1604961" cy="4111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dirty="0"/>
            </a:p>
          </p:txBody>
        </p:sp>
        <p:sp>
          <p:nvSpPr>
            <p:cNvPr id="38926" name="Rectangle 35"/>
            <p:cNvSpPr>
              <a:spLocks noChangeArrowheads="1"/>
            </p:cNvSpPr>
            <p:nvPr/>
          </p:nvSpPr>
          <p:spPr bwMode="auto">
            <a:xfrm>
              <a:off x="5381625" y="1527082"/>
              <a:ext cx="1679575" cy="391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Heterogeneous, distributed data providers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Minimal set of core standards + community standards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Coordinated websites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Preservation – content specifications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On-line archives and cross-system services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Near Real-Time access</a:t>
              </a:r>
            </a:p>
          </p:txBody>
        </p:sp>
      </p:grpSp>
      <p:sp>
        <p:nvSpPr>
          <p:cNvPr id="38927" name="Text Box 37"/>
          <p:cNvSpPr txBox="1">
            <a:spLocks noChangeArrowheads="1"/>
          </p:cNvSpPr>
          <p:nvPr/>
        </p:nvSpPr>
        <p:spPr bwMode="auto">
          <a:xfrm>
            <a:off x="3698875" y="4518422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Late 90s +</a:t>
            </a:r>
          </a:p>
        </p:txBody>
      </p:sp>
      <p:sp>
        <p:nvSpPr>
          <p:cNvPr id="38928" name="Text Box 38"/>
          <p:cNvSpPr txBox="1">
            <a:spLocks noChangeArrowheads="1"/>
          </p:cNvSpPr>
          <p:nvPr/>
        </p:nvSpPr>
        <p:spPr bwMode="auto">
          <a:xfrm>
            <a:off x="5349880" y="4521994"/>
            <a:ext cx="1660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2000s</a:t>
            </a:r>
          </a:p>
        </p:txBody>
      </p:sp>
      <p:sp>
        <p:nvSpPr>
          <p:cNvPr id="38930" name="AutoShape 41"/>
          <p:cNvSpPr>
            <a:spLocks noChangeArrowheads="1"/>
          </p:cNvSpPr>
          <p:nvPr/>
        </p:nvSpPr>
        <p:spPr bwMode="auto">
          <a:xfrm>
            <a:off x="1652200" y="3007554"/>
            <a:ext cx="252800" cy="282179"/>
          </a:xfrm>
          <a:prstGeom prst="rightArrow">
            <a:avLst>
              <a:gd name="adj1" fmla="val 50000"/>
              <a:gd name="adj2" fmla="val 25211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8931" name="AutoShape 42"/>
          <p:cNvSpPr>
            <a:spLocks noChangeArrowheads="1"/>
          </p:cNvSpPr>
          <p:nvPr/>
        </p:nvSpPr>
        <p:spPr bwMode="auto">
          <a:xfrm>
            <a:off x="5054604" y="3021809"/>
            <a:ext cx="314325" cy="282179"/>
          </a:xfrm>
          <a:prstGeom prst="rightArrow">
            <a:avLst>
              <a:gd name="adj1" fmla="val 50000"/>
              <a:gd name="adj2" fmla="val 25211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26BE6E-F697-4C9A-95D8-8EE1D82D79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33143" y="801888"/>
            <a:ext cx="1988136" cy="3621610"/>
            <a:chOff x="7133143" y="606513"/>
            <a:chExt cx="1988136" cy="3621610"/>
          </a:xfrm>
        </p:grpSpPr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7197969" y="635335"/>
              <a:ext cx="1896414" cy="35927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dirty="0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7133143" y="606513"/>
              <a:ext cx="1988136" cy="344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Federated active archives; loosely coupled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User Needs driven development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Common Metadata Repository + Unified Metadata Model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User registration with single sign-on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Collaboratively dev-eloped analytics software 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Open Source software on GitHub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Commercial cloud usage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Easy access imagery</a:t>
              </a:r>
            </a:p>
            <a:p>
              <a:pPr marL="109538" indent="-109538">
                <a:lnSpc>
                  <a:spcPct val="90000"/>
                </a:lnSpc>
                <a:buSzPct val="70000"/>
                <a:buBlip>
                  <a:blip r:embed="rId3"/>
                </a:buBlip>
              </a:pPr>
              <a:r>
                <a:rPr lang="en-US" sz="1300" dirty="0">
                  <a:ea typeface="ＭＳ Ｐゴシック" pitchFamily="-65" charset="-128"/>
                  <a:cs typeface="ＭＳ Ｐゴシック" pitchFamily="-65" charset="-128"/>
                </a:rPr>
                <a:t>Continuous technology infusion</a:t>
              </a:r>
            </a:p>
          </p:txBody>
        </p:sp>
      </p:grp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6985004" y="3021809"/>
            <a:ext cx="212967" cy="282179"/>
          </a:xfrm>
          <a:prstGeom prst="rightArrow">
            <a:avLst>
              <a:gd name="adj1" fmla="val 50000"/>
              <a:gd name="adj2" fmla="val 25211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280280" y="4512469"/>
            <a:ext cx="1660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2010s +</a:t>
            </a:r>
          </a:p>
        </p:txBody>
      </p:sp>
      <p:sp>
        <p:nvSpPr>
          <p:cNvPr id="5" name="Up Arrow 4"/>
          <p:cNvSpPr/>
          <p:nvPr/>
        </p:nvSpPr>
        <p:spPr>
          <a:xfrm>
            <a:off x="2517380" y="4742953"/>
            <a:ext cx="215106" cy="17264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1715294" y="4844450"/>
            <a:ext cx="18192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/>
              <a:t>EOSDIS Operational</a:t>
            </a:r>
          </a:p>
        </p:txBody>
      </p:sp>
      <p:sp>
        <p:nvSpPr>
          <p:cNvPr id="30" name="Up Arrow 29"/>
          <p:cNvSpPr/>
          <p:nvPr/>
        </p:nvSpPr>
        <p:spPr>
          <a:xfrm>
            <a:off x="9217819" y="4758583"/>
            <a:ext cx="215106" cy="17264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858921" y="4867895"/>
            <a:ext cx="64690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/>
              <a:t>FAIR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4" y="1030299"/>
            <a:ext cx="4140994" cy="646331"/>
          </a:xfrm>
          <a:prstGeom prst="rect">
            <a:avLst/>
          </a:prstGeom>
          <a:solidFill>
            <a:srgbClr val="0047D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from Ramapriyan &amp; Lynnes, “Reusability in NASA’s Earth Observation System Data and Information System (EOSDIS)”, IN 21A-09, AGU Fall Meeting, 2019</a:t>
            </a:r>
          </a:p>
        </p:txBody>
      </p:sp>
    </p:spTree>
    <p:extLst>
      <p:ext uri="{BB962C8B-B14F-4D97-AF65-F5344CB8AC3E}">
        <p14:creationId xmlns:p14="http://schemas.microsoft.com/office/powerpoint/2010/main" val="343912424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14" y="1045400"/>
            <a:ext cx="8716961" cy="3455137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As a network of trusted repositories, NASA’s EOSDIS has supported TRUST principles for over two decades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Trust is essential for users to have confidence in our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Sustenance is essential to trust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Trust is essential to sustenance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042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53B7-8015-324F-AAE2-00E121A9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Trustworthy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385D-BF48-8A4A-AA6A-E5570994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reputation of NASA and its Earth science data is golden and is built on the trust of its customers.  There are several lessons learned in developing EOSDIS: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developing and evolving trustworthy repositories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building frameworks for keeping digital collections relevant in an environment that constantly changes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being responsiveness to a broad user community with differing perspectives, motives, and cultures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being forward-thinking on a flat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9A20D-1A30-DF4E-B91C-851D6B9E0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1226B-CCAF-E047-8BCF-F3B87B2B1F59}"/>
              </a:ext>
            </a:extLst>
          </p:cNvPr>
          <p:cNvSpPr txBox="1"/>
          <p:nvPr/>
        </p:nvSpPr>
        <p:spPr>
          <a:xfrm>
            <a:off x="804459" y="4064587"/>
            <a:ext cx="723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Thanks to all who make EOSDIS possible</a:t>
            </a:r>
          </a:p>
        </p:txBody>
      </p:sp>
    </p:spTree>
    <p:extLst>
      <p:ext uri="{BB962C8B-B14F-4D97-AF65-F5344CB8AC3E}">
        <p14:creationId xmlns:p14="http://schemas.microsoft.com/office/powerpoint/2010/main" val="4265282719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BB3D-0E9F-6E4E-B8AB-DB5EEEE2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49BD-B124-DB46-9F38-2FCBB62D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Ramapriyan</a:t>
            </a:r>
            <a:r>
              <a:rPr lang="en-US" sz="1800" dirty="0"/>
              <a:t> </a:t>
            </a:r>
            <a:r>
              <a:rPr lang="en-US" sz="1800" i="1" dirty="0"/>
              <a:t>et al</a:t>
            </a:r>
            <a:r>
              <a:rPr lang="en-US" sz="1800" dirty="0"/>
              <a:t>. “Standards and Best Practices – Two NASA Examples” IN21D-0876, AGU Fall Meeting, 2019</a:t>
            </a:r>
          </a:p>
          <a:p>
            <a:r>
              <a:rPr lang="en-US" sz="1800" dirty="0" err="1"/>
              <a:t>Ramapriyan</a:t>
            </a:r>
            <a:r>
              <a:rPr lang="en-US" sz="1800" dirty="0"/>
              <a:t>, H. and Behnke, J., 2019. Importance and Incorporation of User Feedback in Earth Science Data Stewardship. </a:t>
            </a:r>
            <a:r>
              <a:rPr lang="en-US" sz="1800" i="1" dirty="0"/>
              <a:t>Data Science Journal</a:t>
            </a:r>
            <a:r>
              <a:rPr lang="en-US" sz="1800" dirty="0"/>
              <a:t>, 18(1), p.24. DOI: </a:t>
            </a:r>
            <a:r>
              <a:rPr lang="en-US" sz="1800" dirty="0">
                <a:hlinkClick r:id="rId3"/>
              </a:rPr>
              <a:t>http://doi.org/10.5334/dsj-2019-024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3AA4-BE22-A646-95C0-7C82B07EC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8043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1BEE-7D67-2E40-9729-48A9667E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Value of Being Trustworthy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2200-555C-4A41-862F-3497E0BE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 has invested in over 60 years of data and information systems  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trustworthiness in our repositories </a:t>
            </a:r>
            <a:r>
              <a:rPr lang="en-US" dirty="0"/>
              <a:t>is still a goal that we strive to achieve and even exceed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Enables the success of any NASA science mission </a:t>
            </a:r>
          </a:p>
          <a:p>
            <a:pPr lvl="1"/>
            <a:r>
              <a:rPr lang="en-US" dirty="0"/>
              <a:t>Inspires general science research and applications</a:t>
            </a:r>
          </a:p>
          <a:p>
            <a:pPr lvl="1"/>
            <a:r>
              <a:rPr lang="en-US" dirty="0"/>
              <a:t>Justifies the cost of operations</a:t>
            </a:r>
          </a:p>
          <a:p>
            <a:pPr lvl="1"/>
            <a:r>
              <a:rPr lang="en-US" dirty="0"/>
              <a:t>Contributes to the value of the Open Data Policy</a:t>
            </a:r>
          </a:p>
          <a:p>
            <a:pPr lvl="1"/>
            <a:r>
              <a:rPr lang="en-US" dirty="0"/>
              <a:t>Influences the long term, historical view for the data collection</a:t>
            </a:r>
          </a:p>
          <a:p>
            <a:r>
              <a:rPr lang="en-US" b="1" i="1" dirty="0"/>
              <a:t>But what is TRUST and how does it apply to EOSDIS?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A08E5-AD5B-1144-89C8-DFFFD3BAC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170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2BBE-2784-CD47-9A67-10252837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6" y="32717"/>
            <a:ext cx="7756526" cy="640556"/>
          </a:xfrm>
        </p:spPr>
        <p:txBody>
          <a:bodyPr/>
          <a:lstStyle/>
          <a:p>
            <a:r>
              <a:rPr lang="en-US" sz="2400" dirty="0"/>
              <a:t>EOSDIS Comprises Data of the Whole Earth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E8D82-AA60-E741-A5B0-1C199C585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041778-8675-5B40-9A32-D4C497F44AC4}"/>
              </a:ext>
            </a:extLst>
          </p:cNvPr>
          <p:cNvGrpSpPr/>
          <p:nvPr/>
        </p:nvGrpSpPr>
        <p:grpSpPr>
          <a:xfrm>
            <a:off x="-1675746" y="758085"/>
            <a:ext cx="10819746" cy="4536299"/>
            <a:chOff x="-1675746" y="758083"/>
            <a:chExt cx="10819746" cy="4536299"/>
          </a:xfrm>
        </p:grpSpPr>
        <p:grpSp>
          <p:nvGrpSpPr>
            <p:cNvPr id="5" name="earth_system_diagram_big.jpg">
              <a:extLst>
                <a:ext uri="{FF2B5EF4-FFF2-40B4-BE49-F238E27FC236}">
                  <a16:creationId xmlns:a16="http://schemas.microsoft.com/office/drawing/2014/main" id="{73C07B92-24F2-0D4D-8FC4-D04C9314B623}"/>
                </a:ext>
              </a:extLst>
            </p:cNvPr>
            <p:cNvGrpSpPr/>
            <p:nvPr/>
          </p:nvGrpSpPr>
          <p:grpSpPr>
            <a:xfrm>
              <a:off x="2723963" y="1041719"/>
              <a:ext cx="6420037" cy="3969027"/>
              <a:chOff x="0" y="0"/>
              <a:chExt cx="7466312" cy="5375143"/>
            </a:xfrm>
          </p:grpSpPr>
          <p:pic>
            <p:nvPicPr>
              <p:cNvPr id="6" name="earth_system_diagram_big.jpg" descr="earth_system_diagram_big.jpg">
                <a:extLst>
                  <a:ext uri="{FF2B5EF4-FFF2-40B4-BE49-F238E27FC236}">
                    <a16:creationId xmlns:a16="http://schemas.microsoft.com/office/drawing/2014/main" id="{42793821-C13F-2240-B502-DFA18930E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00" y="139700"/>
                <a:ext cx="7034513" cy="481634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" name="earth_system_diagram_big.jpg" descr="earth_system_diagram_big.jpg">
                <a:extLst>
                  <a:ext uri="{FF2B5EF4-FFF2-40B4-BE49-F238E27FC236}">
                    <a16:creationId xmlns:a16="http://schemas.microsoft.com/office/drawing/2014/main" id="{FDB0D144-7D07-524F-9F49-A5F8BCB7611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466313" cy="5375144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Google Shape;5148;p19">
              <a:extLst>
                <a:ext uri="{FF2B5EF4-FFF2-40B4-BE49-F238E27FC236}">
                  <a16:creationId xmlns:a16="http://schemas.microsoft.com/office/drawing/2014/main" id="{E07043D5-DE25-2C4B-8057-9FE99582BF1A}"/>
                </a:ext>
              </a:extLst>
            </p:cNvPr>
            <p:cNvSpPr txBox="1"/>
            <p:nvPr/>
          </p:nvSpPr>
          <p:spPr>
            <a:xfrm>
              <a:off x="-1675746" y="758083"/>
              <a:ext cx="4276164" cy="45362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382" tIns="34382" rIns="34382" bIns="34382">
              <a:spAutoFit/>
            </a:bodyPr>
            <a:lstStyle/>
            <a:p>
              <a:pPr marL="922338" lvl="2" algn="r">
                <a:lnSpc>
                  <a:spcPct val="90000"/>
                </a:lnSpc>
                <a:defRPr sz="1600" b="1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Atmosphere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Winds &amp; Precipitation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Aerosols &amp; Clouds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Temperature &amp; Humidity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Solar radiation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2" algn="r">
                <a:lnSpc>
                  <a:spcPct val="90000"/>
                </a:lnSpc>
                <a:spcBef>
                  <a:spcPts val="100"/>
                </a:spcBef>
                <a:defRPr sz="1600" b="1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Ocean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Surface temperature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Surface wind fields &amp; Heat flux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Surface topography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Ocean color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2" algn="r">
                <a:lnSpc>
                  <a:spcPct val="90000"/>
                </a:lnSpc>
                <a:spcBef>
                  <a:spcPts val="100"/>
                </a:spcBef>
                <a:defRPr sz="1600" b="1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Cryosphere</a:t>
              </a:r>
              <a:endParaRPr sz="1400" dirty="0">
                <a:latin typeface="Cambria" panose="02040503050406030204" pitchFamily="18" charset="0"/>
                <a:ea typeface="Helvetica Neue"/>
                <a:cs typeface="Arial" panose="020B0604020202020204" pitchFamily="34" charset="0"/>
                <a:sym typeface="Helvetica Neue"/>
              </a:endParaRP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Sea/Land Ice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Snow Cover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 b="1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Land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Cover &amp; Usage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Soil Moisture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Topography &amp; elevation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Temperature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 b="1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Human Dimensions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Population &amp; Land Use</a:t>
              </a:r>
            </a:p>
            <a:p>
              <a:pPr marL="922338" lvl="4" algn="r">
                <a:lnSpc>
                  <a:spcPct val="90000"/>
                </a:lnSpc>
                <a:spcBef>
                  <a:spcPts val="100"/>
                </a:spcBef>
                <a:defRPr sz="1600">
                  <a:latin typeface="Dosis"/>
                  <a:ea typeface="Dosis"/>
                  <a:cs typeface="Dosis"/>
                  <a:sym typeface="Dosis"/>
                </a:defRPr>
              </a:pPr>
              <a:r>
                <a:rPr sz="1400" dirty="0">
                  <a:latin typeface="Cambria" panose="02040503050406030204" pitchFamily="18" charset="0"/>
                  <a:cs typeface="Arial" panose="020B0604020202020204" pitchFamily="34" charset="0"/>
                </a:rPr>
                <a:t>Human &amp; Environmental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14855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F341-3D86-3A4E-BD2E-15514E34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Earth Observing System Data and Information System (EOSDIS)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7A083-9F4B-1B4C-B981-DF1A44E5E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C5B2F49B-C5FD-0843-94C1-E156FAD8A9F6}"/>
              </a:ext>
            </a:extLst>
          </p:cNvPr>
          <p:cNvSpPr/>
          <p:nvPr/>
        </p:nvSpPr>
        <p:spPr>
          <a:xfrm>
            <a:off x="4018939" y="4173669"/>
            <a:ext cx="1373718" cy="1059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3457F222-C0D4-EE4D-8D88-9B5F77851BA3}"/>
              </a:ext>
            </a:extLst>
          </p:cNvPr>
          <p:cNvSpPr/>
          <p:nvPr/>
        </p:nvSpPr>
        <p:spPr>
          <a:xfrm>
            <a:off x="5562587" y="809759"/>
            <a:ext cx="1373718" cy="415647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400" dirty="0"/>
              <a:t>EOSDIS</a:t>
            </a:r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9CB3CCAF-AB6D-D34A-AAAA-30DA27824DB8}"/>
              </a:ext>
            </a:extLst>
          </p:cNvPr>
          <p:cNvSpPr/>
          <p:nvPr/>
        </p:nvSpPr>
        <p:spPr>
          <a:xfrm>
            <a:off x="7117833" y="1863572"/>
            <a:ext cx="1373718" cy="337697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8" name="Shape 82">
            <a:extLst>
              <a:ext uri="{FF2B5EF4-FFF2-40B4-BE49-F238E27FC236}">
                <a16:creationId xmlns:a16="http://schemas.microsoft.com/office/drawing/2014/main" id="{CB4B5C63-B87E-304C-8047-40C93E65D0DA}"/>
              </a:ext>
            </a:extLst>
          </p:cNvPr>
          <p:cNvSpPr/>
          <p:nvPr/>
        </p:nvSpPr>
        <p:spPr>
          <a:xfrm rot="16200000">
            <a:off x="3422839" y="2972527"/>
            <a:ext cx="223404" cy="0"/>
          </a:xfrm>
          <a:custGeom>
            <a:avLst/>
            <a:gdLst/>
            <a:ahLst/>
            <a:cxnLst/>
            <a:rect l="0" t="0" r="0" b="0"/>
            <a:pathLst>
              <a:path w="309033" extrusionOk="0">
                <a:moveTo>
                  <a:pt x="0" y="0"/>
                </a:moveTo>
                <a:lnTo>
                  <a:pt x="309033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83">
            <a:extLst>
              <a:ext uri="{FF2B5EF4-FFF2-40B4-BE49-F238E27FC236}">
                <a16:creationId xmlns:a16="http://schemas.microsoft.com/office/drawing/2014/main" id="{A48F50BD-5683-F44D-A762-140B1E46A9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79" y="2397419"/>
            <a:ext cx="1015470" cy="6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84">
            <a:extLst>
              <a:ext uri="{FF2B5EF4-FFF2-40B4-BE49-F238E27FC236}">
                <a16:creationId xmlns:a16="http://schemas.microsoft.com/office/drawing/2014/main" id="{76B16886-08BB-964B-A42A-CA39886553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358" y="3518074"/>
            <a:ext cx="1801626" cy="140357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Shape 85">
            <a:extLst>
              <a:ext uri="{FF2B5EF4-FFF2-40B4-BE49-F238E27FC236}">
                <a16:creationId xmlns:a16="http://schemas.microsoft.com/office/drawing/2014/main" id="{EBAA1DB3-8A38-F84A-9670-261C174B7225}"/>
              </a:ext>
            </a:extLst>
          </p:cNvPr>
          <p:cNvSpPr/>
          <p:nvPr/>
        </p:nvSpPr>
        <p:spPr>
          <a:xfrm>
            <a:off x="4137274" y="3999527"/>
            <a:ext cx="1015470" cy="84326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ct val="45833"/>
            </a:pPr>
            <a:r>
              <a:rPr lang="en-US" sz="1100" dirty="0">
                <a:solidFill>
                  <a:schemeClr val="dk1"/>
                </a:solidFill>
              </a:rPr>
              <a:t>capture and clean</a:t>
            </a:r>
          </a:p>
        </p:txBody>
      </p:sp>
      <p:cxnSp>
        <p:nvCxnSpPr>
          <p:cNvPr id="12" name="Shape 86">
            <a:extLst>
              <a:ext uri="{FF2B5EF4-FFF2-40B4-BE49-F238E27FC236}">
                <a16:creationId xmlns:a16="http://schemas.microsoft.com/office/drawing/2014/main" id="{2BE01E26-DDBE-C84C-8962-DED0E212A4C2}"/>
              </a:ext>
            </a:extLst>
          </p:cNvPr>
          <p:cNvCxnSpPr>
            <a:cxnSpLocks/>
          </p:cNvCxnSpPr>
          <p:nvPr/>
        </p:nvCxnSpPr>
        <p:spPr>
          <a:xfrm>
            <a:off x="4238678" y="2679314"/>
            <a:ext cx="1366958" cy="98194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87">
            <a:extLst>
              <a:ext uri="{FF2B5EF4-FFF2-40B4-BE49-F238E27FC236}">
                <a16:creationId xmlns:a16="http://schemas.microsoft.com/office/drawing/2014/main" id="{46B10F1C-2E8F-D946-AF23-D6B8CA931D46}"/>
              </a:ext>
            </a:extLst>
          </p:cNvPr>
          <p:cNvCxnSpPr>
            <a:cxnSpLocks/>
          </p:cNvCxnSpPr>
          <p:nvPr/>
        </p:nvCxnSpPr>
        <p:spPr>
          <a:xfrm>
            <a:off x="832189" y="2909379"/>
            <a:ext cx="1509375" cy="65817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88">
            <a:extLst>
              <a:ext uri="{FF2B5EF4-FFF2-40B4-BE49-F238E27FC236}">
                <a16:creationId xmlns:a16="http://schemas.microsoft.com/office/drawing/2014/main" id="{9F8E686F-6D88-D942-BA3B-4CD6AB0BB194}"/>
              </a:ext>
            </a:extLst>
          </p:cNvPr>
          <p:cNvSpPr txBox="1"/>
          <p:nvPr/>
        </p:nvSpPr>
        <p:spPr>
          <a:xfrm>
            <a:off x="448287" y="3368594"/>
            <a:ext cx="1171446" cy="3979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100" dirty="0"/>
              <a:t>data downlink</a:t>
            </a:r>
          </a:p>
        </p:txBody>
      </p:sp>
      <p:cxnSp>
        <p:nvCxnSpPr>
          <p:cNvPr id="15" name="Shape 89">
            <a:extLst>
              <a:ext uri="{FF2B5EF4-FFF2-40B4-BE49-F238E27FC236}">
                <a16:creationId xmlns:a16="http://schemas.microsoft.com/office/drawing/2014/main" id="{08818EAC-8223-8B4C-9D0E-FAAFA3C786F2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583984" y="4219862"/>
            <a:ext cx="553290" cy="20130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90">
            <a:extLst>
              <a:ext uri="{FF2B5EF4-FFF2-40B4-BE49-F238E27FC236}">
                <a16:creationId xmlns:a16="http://schemas.microsoft.com/office/drawing/2014/main" id="{CF251645-7057-C74A-AC23-08E5890F5A48}"/>
              </a:ext>
            </a:extLst>
          </p:cNvPr>
          <p:cNvSpPr/>
          <p:nvPr/>
        </p:nvSpPr>
        <p:spPr>
          <a:xfrm>
            <a:off x="7117833" y="2340389"/>
            <a:ext cx="1373718" cy="337697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</a:p>
        </p:txBody>
      </p:sp>
      <p:sp>
        <p:nvSpPr>
          <p:cNvPr id="17" name="Shape 91">
            <a:extLst>
              <a:ext uri="{FF2B5EF4-FFF2-40B4-BE49-F238E27FC236}">
                <a16:creationId xmlns:a16="http://schemas.microsoft.com/office/drawing/2014/main" id="{44FF66CA-542D-834F-9B0C-45831FD5C22E}"/>
              </a:ext>
            </a:extLst>
          </p:cNvPr>
          <p:cNvSpPr/>
          <p:nvPr/>
        </p:nvSpPr>
        <p:spPr>
          <a:xfrm>
            <a:off x="5666695" y="3463603"/>
            <a:ext cx="1137590" cy="541423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</a:rPr>
              <a:t>Process for Ingest</a:t>
            </a:r>
          </a:p>
        </p:txBody>
      </p:sp>
      <p:sp>
        <p:nvSpPr>
          <p:cNvPr id="18" name="Shape 92">
            <a:extLst>
              <a:ext uri="{FF2B5EF4-FFF2-40B4-BE49-F238E27FC236}">
                <a16:creationId xmlns:a16="http://schemas.microsoft.com/office/drawing/2014/main" id="{152BA7C6-CC11-A347-AF18-23FAA661EF05}"/>
              </a:ext>
            </a:extLst>
          </p:cNvPr>
          <p:cNvSpPr/>
          <p:nvPr/>
        </p:nvSpPr>
        <p:spPr>
          <a:xfrm>
            <a:off x="5734678" y="2764523"/>
            <a:ext cx="1015470" cy="384641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</a:rPr>
              <a:t>archive</a:t>
            </a:r>
          </a:p>
        </p:txBody>
      </p:sp>
      <p:sp>
        <p:nvSpPr>
          <p:cNvPr id="19" name="Shape 93">
            <a:extLst>
              <a:ext uri="{FF2B5EF4-FFF2-40B4-BE49-F238E27FC236}">
                <a16:creationId xmlns:a16="http://schemas.microsoft.com/office/drawing/2014/main" id="{DC4A3CF3-A64A-3444-8E76-42DE4176ED15}"/>
              </a:ext>
            </a:extLst>
          </p:cNvPr>
          <p:cNvSpPr/>
          <p:nvPr/>
        </p:nvSpPr>
        <p:spPr>
          <a:xfrm>
            <a:off x="5734678" y="1995368"/>
            <a:ext cx="1015470" cy="384641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050" dirty="0">
                <a:solidFill>
                  <a:schemeClr val="dk1"/>
                </a:solidFill>
              </a:rPr>
              <a:t>subset</a:t>
            </a:r>
          </a:p>
        </p:txBody>
      </p:sp>
      <p:sp>
        <p:nvSpPr>
          <p:cNvPr id="20" name="Shape 94">
            <a:extLst>
              <a:ext uri="{FF2B5EF4-FFF2-40B4-BE49-F238E27FC236}">
                <a16:creationId xmlns:a16="http://schemas.microsoft.com/office/drawing/2014/main" id="{ECD07D36-565E-A547-B16E-B44F5C5E6FE8}"/>
              </a:ext>
            </a:extLst>
          </p:cNvPr>
          <p:cNvSpPr/>
          <p:nvPr/>
        </p:nvSpPr>
        <p:spPr>
          <a:xfrm>
            <a:off x="5612558" y="1221020"/>
            <a:ext cx="1259710" cy="384641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</a:rPr>
              <a:t>distribute</a:t>
            </a:r>
          </a:p>
        </p:txBody>
      </p:sp>
      <p:cxnSp>
        <p:nvCxnSpPr>
          <p:cNvPr id="21" name="Shape 95">
            <a:extLst>
              <a:ext uri="{FF2B5EF4-FFF2-40B4-BE49-F238E27FC236}">
                <a16:creationId xmlns:a16="http://schemas.microsoft.com/office/drawing/2014/main" id="{3C4FF4AD-880A-734B-908E-870D00598B5B}"/>
              </a:ext>
            </a:extLst>
          </p:cNvPr>
          <p:cNvCxnSpPr/>
          <p:nvPr/>
        </p:nvCxnSpPr>
        <p:spPr>
          <a:xfrm>
            <a:off x="5222727" y="4514992"/>
            <a:ext cx="33986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96">
            <a:extLst>
              <a:ext uri="{FF2B5EF4-FFF2-40B4-BE49-F238E27FC236}">
                <a16:creationId xmlns:a16="http://schemas.microsoft.com/office/drawing/2014/main" id="{50B39A9E-9C89-1A46-B681-A8369CD51C1F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6235492" y="3149164"/>
            <a:ext cx="6923" cy="31443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97">
            <a:extLst>
              <a:ext uri="{FF2B5EF4-FFF2-40B4-BE49-F238E27FC236}">
                <a16:creationId xmlns:a16="http://schemas.microsoft.com/office/drawing/2014/main" id="{55703393-CF84-9C46-B852-081D206A2039}"/>
              </a:ext>
            </a:extLst>
          </p:cNvPr>
          <p:cNvCxnSpPr>
            <a:stCxn id="18" idx="0"/>
            <a:endCxn id="19" idx="2"/>
          </p:cNvCxnSpPr>
          <p:nvPr/>
        </p:nvCxnSpPr>
        <p:spPr>
          <a:xfrm rot="10800000">
            <a:off x="6242413" y="2380099"/>
            <a:ext cx="0" cy="3844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" name="Shape 98">
            <a:extLst>
              <a:ext uri="{FF2B5EF4-FFF2-40B4-BE49-F238E27FC236}">
                <a16:creationId xmlns:a16="http://schemas.microsoft.com/office/drawing/2014/main" id="{E06AF895-6669-E54B-A4AB-704E44609A21}"/>
              </a:ext>
            </a:extLst>
          </p:cNvPr>
          <p:cNvCxnSpPr>
            <a:stCxn id="19" idx="0"/>
          </p:cNvCxnSpPr>
          <p:nvPr/>
        </p:nvCxnSpPr>
        <p:spPr>
          <a:xfrm rot="10800000">
            <a:off x="6235492" y="1608778"/>
            <a:ext cx="6923" cy="38658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99">
            <a:extLst>
              <a:ext uri="{FF2B5EF4-FFF2-40B4-BE49-F238E27FC236}">
                <a16:creationId xmlns:a16="http://schemas.microsoft.com/office/drawing/2014/main" id="{40CAB5C5-2D1B-D74A-A26A-0331DD732FE4}"/>
              </a:ext>
            </a:extLst>
          </p:cNvPr>
          <p:cNvSpPr/>
          <p:nvPr/>
        </p:nvSpPr>
        <p:spPr>
          <a:xfrm>
            <a:off x="7117833" y="1386754"/>
            <a:ext cx="1373718" cy="337697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</a:p>
        </p:txBody>
      </p:sp>
      <p:cxnSp>
        <p:nvCxnSpPr>
          <p:cNvPr id="26" name="Shape 100">
            <a:extLst>
              <a:ext uri="{FF2B5EF4-FFF2-40B4-BE49-F238E27FC236}">
                <a16:creationId xmlns:a16="http://schemas.microsoft.com/office/drawing/2014/main" id="{BF136905-73E7-5343-8EE0-5B09A3AD396D}"/>
              </a:ext>
            </a:extLst>
          </p:cNvPr>
          <p:cNvCxnSpPr>
            <a:stCxn id="20" idx="3"/>
            <a:endCxn id="25" idx="1"/>
          </p:cNvCxnSpPr>
          <p:nvPr/>
        </p:nvCxnSpPr>
        <p:spPr>
          <a:xfrm>
            <a:off x="6872270" y="1413339"/>
            <a:ext cx="245565" cy="14226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" name="Shape 101">
            <a:extLst>
              <a:ext uri="{FF2B5EF4-FFF2-40B4-BE49-F238E27FC236}">
                <a16:creationId xmlns:a16="http://schemas.microsoft.com/office/drawing/2014/main" id="{8B221F0D-4119-DC4D-A4FF-395C13C8EB7E}"/>
              </a:ext>
            </a:extLst>
          </p:cNvPr>
          <p:cNvCxnSpPr>
            <a:stCxn id="20" idx="3"/>
            <a:endCxn id="7" idx="1"/>
          </p:cNvCxnSpPr>
          <p:nvPr/>
        </p:nvCxnSpPr>
        <p:spPr>
          <a:xfrm>
            <a:off x="6872270" y="1413339"/>
            <a:ext cx="245565" cy="61908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102">
            <a:extLst>
              <a:ext uri="{FF2B5EF4-FFF2-40B4-BE49-F238E27FC236}">
                <a16:creationId xmlns:a16="http://schemas.microsoft.com/office/drawing/2014/main" id="{B49E6A0F-3DC9-FB4F-84B0-35EFA1E00EEF}"/>
              </a:ext>
            </a:extLst>
          </p:cNvPr>
          <p:cNvCxnSpPr>
            <a:stCxn id="20" idx="3"/>
            <a:endCxn id="16" idx="1"/>
          </p:cNvCxnSpPr>
          <p:nvPr/>
        </p:nvCxnSpPr>
        <p:spPr>
          <a:xfrm>
            <a:off x="6872270" y="1413341"/>
            <a:ext cx="245565" cy="109589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" name="Shape 103">
            <a:extLst>
              <a:ext uri="{FF2B5EF4-FFF2-40B4-BE49-F238E27FC236}">
                <a16:creationId xmlns:a16="http://schemas.microsoft.com/office/drawing/2014/main" id="{490599E6-3D4A-154C-B764-52E54CBB90F5}"/>
              </a:ext>
            </a:extLst>
          </p:cNvPr>
          <p:cNvSpPr txBox="1"/>
          <p:nvPr/>
        </p:nvSpPr>
        <p:spPr>
          <a:xfrm>
            <a:off x="7164020" y="943517"/>
            <a:ext cx="1171446" cy="384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100" i="1" dirty="0"/>
              <a:t>Users</a:t>
            </a:r>
          </a:p>
        </p:txBody>
      </p:sp>
      <p:pic>
        <p:nvPicPr>
          <p:cNvPr id="30" name="Picture 29" descr="endeavor.jpg">
            <a:extLst>
              <a:ext uri="{FF2B5EF4-FFF2-40B4-BE49-F238E27FC236}">
                <a16:creationId xmlns:a16="http://schemas.microsoft.com/office/drawing/2014/main" id="{AC2FDAF6-F903-BC4F-8CE9-A1A425A5B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956" y="1152041"/>
            <a:ext cx="1364560" cy="890375"/>
          </a:xfrm>
          <a:prstGeom prst="rect">
            <a:avLst/>
          </a:prstGeom>
        </p:spPr>
      </p:pic>
      <p:pic>
        <p:nvPicPr>
          <p:cNvPr id="31" name="Picture 30" descr="Icebridge-plane.png">
            <a:extLst>
              <a:ext uri="{FF2B5EF4-FFF2-40B4-BE49-F238E27FC236}">
                <a16:creationId xmlns:a16="http://schemas.microsoft.com/office/drawing/2014/main" id="{87297BAE-E248-274C-B0D6-DA1514017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613" y="2162677"/>
            <a:ext cx="1305581" cy="725323"/>
          </a:xfrm>
          <a:prstGeom prst="rect">
            <a:avLst/>
          </a:prstGeom>
        </p:spPr>
      </p:pic>
      <p:cxnSp>
        <p:nvCxnSpPr>
          <p:cNvPr id="32" name="Shape 86">
            <a:extLst>
              <a:ext uri="{FF2B5EF4-FFF2-40B4-BE49-F238E27FC236}">
                <a16:creationId xmlns:a16="http://schemas.microsoft.com/office/drawing/2014/main" id="{BAECFFDF-76BD-8D4D-B8C3-E57247725F8E}"/>
              </a:ext>
            </a:extLst>
          </p:cNvPr>
          <p:cNvCxnSpPr>
            <a:cxnSpLocks/>
          </p:cNvCxnSpPr>
          <p:nvPr/>
        </p:nvCxnSpPr>
        <p:spPr>
          <a:xfrm>
            <a:off x="5053750" y="1846060"/>
            <a:ext cx="583370" cy="185731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90">
            <a:extLst>
              <a:ext uri="{FF2B5EF4-FFF2-40B4-BE49-F238E27FC236}">
                <a16:creationId xmlns:a16="http://schemas.microsoft.com/office/drawing/2014/main" id="{116E5B81-A1AF-8749-91ED-8257424E42ED}"/>
              </a:ext>
            </a:extLst>
          </p:cNvPr>
          <p:cNvSpPr/>
          <p:nvPr/>
        </p:nvSpPr>
        <p:spPr>
          <a:xfrm>
            <a:off x="7117833" y="2810505"/>
            <a:ext cx="1373718" cy="337697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</a:p>
        </p:txBody>
      </p:sp>
      <p:cxnSp>
        <p:nvCxnSpPr>
          <p:cNvPr id="34" name="Shape 102">
            <a:extLst>
              <a:ext uri="{FF2B5EF4-FFF2-40B4-BE49-F238E27FC236}">
                <a16:creationId xmlns:a16="http://schemas.microsoft.com/office/drawing/2014/main" id="{8B479B8F-1EB9-1C43-A67C-B106A66A8454}"/>
              </a:ext>
            </a:extLst>
          </p:cNvPr>
          <p:cNvCxnSpPr>
            <a:stCxn id="20" idx="3"/>
            <a:endCxn id="33" idx="1"/>
          </p:cNvCxnSpPr>
          <p:nvPr/>
        </p:nvCxnSpPr>
        <p:spPr>
          <a:xfrm>
            <a:off x="6872270" y="1413341"/>
            <a:ext cx="245565" cy="156601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91">
            <a:extLst>
              <a:ext uri="{FF2B5EF4-FFF2-40B4-BE49-F238E27FC236}">
                <a16:creationId xmlns:a16="http://schemas.microsoft.com/office/drawing/2014/main" id="{5F932C08-6ADC-C846-A22B-A358A0E230DA}"/>
              </a:ext>
            </a:extLst>
          </p:cNvPr>
          <p:cNvSpPr/>
          <p:nvPr/>
        </p:nvSpPr>
        <p:spPr>
          <a:xfrm>
            <a:off x="5637120" y="4299513"/>
            <a:ext cx="1137590" cy="64402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050" dirty="0">
                <a:solidFill>
                  <a:srgbClr val="00B050"/>
                </a:solidFill>
              </a:rPr>
              <a:t>Generate Science Data Products</a:t>
            </a:r>
          </a:p>
        </p:txBody>
      </p:sp>
      <p:cxnSp>
        <p:nvCxnSpPr>
          <p:cNvPr id="37" name="Shape 96">
            <a:extLst>
              <a:ext uri="{FF2B5EF4-FFF2-40B4-BE49-F238E27FC236}">
                <a16:creationId xmlns:a16="http://schemas.microsoft.com/office/drawing/2014/main" id="{0E220CED-EFFD-1C4D-B3CF-15B98ECACBB5}"/>
              </a:ext>
            </a:extLst>
          </p:cNvPr>
          <p:cNvCxnSpPr>
            <a:cxnSpLocks/>
          </p:cNvCxnSpPr>
          <p:nvPr/>
        </p:nvCxnSpPr>
        <p:spPr>
          <a:xfrm flipV="1">
            <a:off x="6259335" y="4034107"/>
            <a:ext cx="6923" cy="31443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6EE2724-C256-F642-A9E1-D5ED5031C401}"/>
              </a:ext>
            </a:extLst>
          </p:cNvPr>
          <p:cNvSpPr/>
          <p:nvPr/>
        </p:nvSpPr>
        <p:spPr>
          <a:xfrm>
            <a:off x="1301969" y="1474791"/>
            <a:ext cx="1524796" cy="1158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International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Partners</a:t>
            </a:r>
          </a:p>
        </p:txBody>
      </p:sp>
      <p:cxnSp>
        <p:nvCxnSpPr>
          <p:cNvPr id="39" name="Shape 86">
            <a:extLst>
              <a:ext uri="{FF2B5EF4-FFF2-40B4-BE49-F238E27FC236}">
                <a16:creationId xmlns:a16="http://schemas.microsoft.com/office/drawing/2014/main" id="{D26D46A6-1881-4E49-807E-BFE61B0362CF}"/>
              </a:ext>
            </a:extLst>
          </p:cNvPr>
          <p:cNvCxnSpPr>
            <a:cxnSpLocks/>
            <a:stCxn id="38" idx="5"/>
          </p:cNvCxnSpPr>
          <p:nvPr/>
        </p:nvCxnSpPr>
        <p:spPr>
          <a:xfrm>
            <a:off x="2603464" y="2464050"/>
            <a:ext cx="3070154" cy="139857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6246741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23445" y="-23445"/>
            <a:ext cx="9150350" cy="5143500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" y="1259683"/>
            <a:ext cx="7730713" cy="37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7" y="475709"/>
            <a:ext cx="1617663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/>
          <p:cNvSpPr>
            <a:spLocks noGrp="1"/>
          </p:cNvSpPr>
          <p:nvPr>
            <p:ph type="title"/>
          </p:nvPr>
        </p:nvSpPr>
        <p:spPr>
          <a:xfrm>
            <a:off x="457200" y="182170"/>
            <a:ext cx="8229600" cy="59293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Trustworthy Repositories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0" y="2886075"/>
            <a:ext cx="214313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344470"/>
            <a:ext cx="214312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746526"/>
            <a:ext cx="214312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43" y="2162175"/>
            <a:ext cx="212725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30" y="2206232"/>
            <a:ext cx="214313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5" y="3593306"/>
            <a:ext cx="212725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5" y="3271838"/>
            <a:ext cx="212725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5" y="2587232"/>
            <a:ext cx="214313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631281"/>
            <a:ext cx="214312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30" y="2675338"/>
            <a:ext cx="214313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10" y="2749525"/>
            <a:ext cx="212725" cy="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15" y="2905125"/>
            <a:ext cx="214313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 rot="467068">
            <a:off x="1008194" y="753124"/>
            <a:ext cx="892175" cy="66675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9686" y="644552"/>
            <a:ext cx="1314450" cy="732234"/>
            <a:chOff x="2015496" y="790577"/>
            <a:chExt cx="1314450" cy="732234"/>
          </a:xfrm>
        </p:grpSpPr>
        <p:sp>
          <p:nvSpPr>
            <p:cNvPr id="6" name="Alternate Process 5"/>
            <p:cNvSpPr>
              <a:spLocks noChangeArrowheads="1"/>
            </p:cNvSpPr>
            <p:nvPr/>
          </p:nvSpPr>
          <p:spPr bwMode="auto">
            <a:xfrm>
              <a:off x="2015496" y="795339"/>
              <a:ext cx="1314450" cy="727472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4355" name="TextBox 31"/>
            <p:cNvSpPr txBox="1">
              <a:spLocks noChangeArrowheads="1"/>
            </p:cNvSpPr>
            <p:nvPr/>
          </p:nvSpPr>
          <p:spPr bwMode="auto">
            <a:xfrm>
              <a:off x="2037772" y="790577"/>
              <a:ext cx="1269898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Alaska Satellite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Facility 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SAR Products, Sea Ice,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Polar Processes,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Geophysics</a:t>
              </a:r>
            </a:p>
          </p:txBody>
        </p:sp>
      </p:grpSp>
      <p:sp>
        <p:nvSpPr>
          <p:cNvPr id="73" name="Freeform 72"/>
          <p:cNvSpPr/>
          <p:nvPr/>
        </p:nvSpPr>
        <p:spPr>
          <a:xfrm rot="3889791" flipH="1" flipV="1">
            <a:off x="3008115" y="2741018"/>
            <a:ext cx="346472" cy="107950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33142" y="1724598"/>
            <a:ext cx="1337855" cy="983167"/>
            <a:chOff x="2044962" y="2232047"/>
            <a:chExt cx="1337855" cy="983167"/>
          </a:xfrm>
        </p:grpSpPr>
        <p:sp>
          <p:nvSpPr>
            <p:cNvPr id="74" name="Alternate Process 73"/>
            <p:cNvSpPr/>
            <p:nvPr/>
          </p:nvSpPr>
          <p:spPr>
            <a:xfrm>
              <a:off x="2044962" y="2232047"/>
              <a:ext cx="1337855" cy="983167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58" name="TextBox 33"/>
            <p:cNvSpPr txBox="1">
              <a:spLocks noChangeArrowheads="1"/>
            </p:cNvSpPr>
            <p:nvPr/>
          </p:nvSpPr>
          <p:spPr bwMode="auto">
            <a:xfrm>
              <a:off x="2068571" y="2248115"/>
              <a:ext cx="1290637" cy="95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National Snow and Ice Data Center 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Frozen Ground, Glaciers,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Ice Sheets, Sea Ice,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Snow, Soil Moisture</a:t>
              </a:r>
            </a:p>
          </p:txBody>
        </p:sp>
      </p:grpSp>
      <p:sp>
        <p:nvSpPr>
          <p:cNvPr id="79" name="Freeform 78"/>
          <p:cNvSpPr/>
          <p:nvPr/>
        </p:nvSpPr>
        <p:spPr>
          <a:xfrm rot="5661894" flipH="1">
            <a:off x="4095754" y="2078435"/>
            <a:ext cx="276225" cy="88900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73663" y="1209281"/>
            <a:ext cx="1433512" cy="812530"/>
            <a:chOff x="3673663" y="1259681"/>
            <a:chExt cx="1433512" cy="812530"/>
          </a:xfrm>
        </p:grpSpPr>
        <p:sp>
          <p:nvSpPr>
            <p:cNvPr id="80" name="Alternate Process 79"/>
            <p:cNvSpPr/>
            <p:nvPr/>
          </p:nvSpPr>
          <p:spPr>
            <a:xfrm>
              <a:off x="3673663" y="1292089"/>
              <a:ext cx="1433512" cy="747714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61" name="TextBox 34"/>
            <p:cNvSpPr txBox="1">
              <a:spLocks noChangeArrowheads="1"/>
            </p:cNvSpPr>
            <p:nvPr/>
          </p:nvSpPr>
          <p:spPr bwMode="auto">
            <a:xfrm>
              <a:off x="3684136" y="1259681"/>
              <a:ext cx="1412566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Land Processes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Land Cover, Surface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Reflectance, Radiance,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Temperature, Topography,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Vegetation Indices</a:t>
              </a:r>
            </a:p>
          </p:txBody>
        </p:sp>
      </p:grpSp>
      <p:sp>
        <p:nvSpPr>
          <p:cNvPr id="68" name="Freeform 67"/>
          <p:cNvSpPr/>
          <p:nvPr/>
        </p:nvSpPr>
        <p:spPr>
          <a:xfrm rot="15741599">
            <a:off x="1255120" y="3201792"/>
            <a:ext cx="339329" cy="11271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5601" y="2272733"/>
            <a:ext cx="1622425" cy="822126"/>
            <a:chOff x="355600" y="2251133"/>
            <a:chExt cx="1622425" cy="822126"/>
          </a:xfrm>
        </p:grpSpPr>
        <p:sp>
          <p:nvSpPr>
            <p:cNvPr id="69" name="Alternate Process 68"/>
            <p:cNvSpPr/>
            <p:nvPr/>
          </p:nvSpPr>
          <p:spPr>
            <a:xfrm>
              <a:off x="446087" y="2251133"/>
              <a:ext cx="1441450" cy="822126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64" name="TextBox 32"/>
            <p:cNvSpPr txBox="1">
              <a:spLocks noChangeArrowheads="1"/>
            </p:cNvSpPr>
            <p:nvPr/>
          </p:nvSpPr>
          <p:spPr bwMode="auto">
            <a:xfrm>
              <a:off x="355600" y="2255931"/>
              <a:ext cx="16224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Physical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Oceanography 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Gravity, Sea Surface Temperature, Ocean Winds, Topography, Circulation &amp; Currents</a:t>
              </a:r>
            </a:p>
          </p:txBody>
        </p:sp>
      </p:grpSp>
      <p:sp>
        <p:nvSpPr>
          <p:cNvPr id="89" name="Freeform 88"/>
          <p:cNvSpPr/>
          <p:nvPr/>
        </p:nvSpPr>
        <p:spPr>
          <a:xfrm rot="17296109">
            <a:off x="7595796" y="1976838"/>
            <a:ext cx="516731" cy="10636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66038" y="637002"/>
            <a:ext cx="1236662" cy="1200329"/>
            <a:chOff x="7666038" y="637000"/>
            <a:chExt cx="1236662" cy="1200329"/>
          </a:xfrm>
        </p:grpSpPr>
        <p:sp>
          <p:nvSpPr>
            <p:cNvPr id="90" name="Alternate Process 89"/>
            <p:cNvSpPr/>
            <p:nvPr/>
          </p:nvSpPr>
          <p:spPr>
            <a:xfrm>
              <a:off x="7704138" y="653163"/>
              <a:ext cx="1166812" cy="1168002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67" name="TextBox 35"/>
            <p:cNvSpPr txBox="1">
              <a:spLocks noChangeArrowheads="1"/>
            </p:cNvSpPr>
            <p:nvPr/>
          </p:nvSpPr>
          <p:spPr bwMode="auto">
            <a:xfrm>
              <a:off x="7666038" y="637000"/>
              <a:ext cx="123666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Socioeconomic Data and Applications Center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Human Interactions,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Land Use, Environmental Sustainability,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Geospatial Data</a:t>
              </a:r>
            </a:p>
          </p:txBody>
        </p:sp>
      </p:grpSp>
      <p:sp>
        <p:nvSpPr>
          <p:cNvPr id="92" name="Freeform 91"/>
          <p:cNvSpPr/>
          <p:nvPr/>
        </p:nvSpPr>
        <p:spPr>
          <a:xfrm rot="4729789" flipH="1">
            <a:off x="7000480" y="2404669"/>
            <a:ext cx="540544" cy="98425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5824" y="939894"/>
            <a:ext cx="1397000" cy="1346483"/>
            <a:chOff x="6125824" y="939892"/>
            <a:chExt cx="1397000" cy="1346483"/>
          </a:xfrm>
        </p:grpSpPr>
        <p:sp>
          <p:nvSpPr>
            <p:cNvPr id="93" name="Alternate Process 92"/>
            <p:cNvSpPr/>
            <p:nvPr/>
          </p:nvSpPr>
          <p:spPr>
            <a:xfrm>
              <a:off x="6156780" y="968354"/>
              <a:ext cx="1335088" cy="1318021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70" name="TextBox 36"/>
            <p:cNvSpPr txBox="1">
              <a:spLocks noChangeArrowheads="1"/>
            </p:cNvSpPr>
            <p:nvPr/>
          </p:nvSpPr>
          <p:spPr bwMode="auto">
            <a:xfrm>
              <a:off x="6125824" y="939892"/>
              <a:ext cx="1397000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Goddard Earth Sciences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Data and Information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Services Center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Global Precipitation, Solar Irradiance,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Atmospheric Composition and Dynamics, Global Modeling</a:t>
              </a:r>
            </a:p>
          </p:txBody>
        </p:sp>
      </p:grpSp>
      <p:sp>
        <p:nvSpPr>
          <p:cNvPr id="96" name="Freeform 95"/>
          <p:cNvSpPr/>
          <p:nvPr/>
        </p:nvSpPr>
        <p:spPr>
          <a:xfrm flipH="1">
            <a:off x="6419850" y="2657475"/>
            <a:ext cx="769938" cy="64294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48280" y="2255567"/>
            <a:ext cx="1189038" cy="939999"/>
            <a:chOff x="5349875" y="2122885"/>
            <a:chExt cx="1189038" cy="934640"/>
          </a:xfrm>
        </p:grpSpPr>
        <p:sp>
          <p:nvSpPr>
            <p:cNvPr id="97" name="Alternate Process 96"/>
            <p:cNvSpPr/>
            <p:nvPr/>
          </p:nvSpPr>
          <p:spPr>
            <a:xfrm flipH="1">
              <a:off x="5380832" y="2122885"/>
              <a:ext cx="1127125" cy="934640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73" name="TextBox 37"/>
            <p:cNvSpPr txBox="1">
              <a:spLocks noChangeArrowheads="1"/>
            </p:cNvSpPr>
            <p:nvPr/>
          </p:nvSpPr>
          <p:spPr bwMode="auto">
            <a:xfrm>
              <a:off x="5349875" y="2164010"/>
              <a:ext cx="118903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Crustal Dynamics Data Information System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Space Geodesy,  Solid Earth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 rot="9755009" flipH="1">
            <a:off x="7521575" y="2615807"/>
            <a:ext cx="477838" cy="8215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851955" y="2216697"/>
            <a:ext cx="1079142" cy="701731"/>
            <a:chOff x="7851955" y="2216695"/>
            <a:chExt cx="1079142" cy="701731"/>
          </a:xfrm>
        </p:grpSpPr>
        <p:sp>
          <p:nvSpPr>
            <p:cNvPr id="101" name="Alternate Process 100"/>
            <p:cNvSpPr/>
            <p:nvPr/>
          </p:nvSpPr>
          <p:spPr>
            <a:xfrm>
              <a:off x="7869238" y="2221944"/>
              <a:ext cx="1033462" cy="691233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76" name="TextBox 38"/>
            <p:cNvSpPr txBox="1">
              <a:spLocks noChangeArrowheads="1"/>
            </p:cNvSpPr>
            <p:nvPr/>
          </p:nvSpPr>
          <p:spPr bwMode="auto">
            <a:xfrm>
              <a:off x="7851955" y="2216695"/>
              <a:ext cx="107914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Ocean Biology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Ocean Biology,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Sea Surface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Temperature</a:t>
              </a:r>
            </a:p>
          </p:txBody>
        </p:sp>
      </p:grpSp>
      <p:sp>
        <p:nvSpPr>
          <p:cNvPr id="115" name="Freeform 114"/>
          <p:cNvSpPr/>
          <p:nvPr/>
        </p:nvSpPr>
        <p:spPr>
          <a:xfrm rot="13852278" flipH="1" flipV="1">
            <a:off x="7574927" y="2989435"/>
            <a:ext cx="517922" cy="10001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  <a:gd name="connsiteX0" fmla="*/ 843793 w 843793"/>
              <a:gd name="connsiteY0" fmla="*/ 0 h 98533"/>
              <a:gd name="connsiteX1" fmla="*/ 0 w 843793"/>
              <a:gd name="connsiteY1" fmla="*/ 7864 h 98533"/>
              <a:gd name="connsiteX2" fmla="*/ 799914 w 843793"/>
              <a:gd name="connsiteY2" fmla="*/ 98533 h 98533"/>
              <a:gd name="connsiteX3" fmla="*/ 843793 w 843793"/>
              <a:gd name="connsiteY3" fmla="*/ 0 h 9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533">
                <a:moveTo>
                  <a:pt x="843793" y="0"/>
                </a:moveTo>
                <a:lnTo>
                  <a:pt x="0" y="7864"/>
                </a:lnTo>
                <a:lnTo>
                  <a:pt x="799914" y="9853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5145" y="3214527"/>
            <a:ext cx="1214476" cy="1117229"/>
            <a:chOff x="7748590" y="3355195"/>
            <a:chExt cx="1214476" cy="1117229"/>
          </a:xfrm>
        </p:grpSpPr>
        <p:sp>
          <p:nvSpPr>
            <p:cNvPr id="114" name="Alternate Process 113"/>
            <p:cNvSpPr/>
            <p:nvPr/>
          </p:nvSpPr>
          <p:spPr>
            <a:xfrm flipH="1" flipV="1">
              <a:off x="7748590" y="3358337"/>
              <a:ext cx="1157287" cy="1110944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79" name="TextBox 39"/>
            <p:cNvSpPr txBox="1">
              <a:spLocks noChangeArrowheads="1"/>
            </p:cNvSpPr>
            <p:nvPr/>
          </p:nvSpPr>
          <p:spPr bwMode="auto">
            <a:xfrm>
              <a:off x="7760494" y="3355195"/>
              <a:ext cx="1202572" cy="111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Level 1 and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Atmosphere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Archive and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Distribution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System (LAADS)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MODIS Level-1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and Atmosphere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Data Products</a:t>
              </a:r>
            </a:p>
          </p:txBody>
        </p:sp>
      </p:grpSp>
      <p:sp>
        <p:nvSpPr>
          <p:cNvPr id="108" name="Freeform 107"/>
          <p:cNvSpPr/>
          <p:nvPr/>
        </p:nvSpPr>
        <p:spPr>
          <a:xfrm rot="6139083" flipV="1">
            <a:off x="7218619" y="3140671"/>
            <a:ext cx="415529" cy="87312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686647" y="3361181"/>
            <a:ext cx="1007006" cy="1089529"/>
            <a:chOff x="6585052" y="3361179"/>
            <a:chExt cx="1007006" cy="1089529"/>
          </a:xfrm>
        </p:grpSpPr>
        <p:sp>
          <p:nvSpPr>
            <p:cNvPr id="109" name="Alternate Process 108"/>
            <p:cNvSpPr/>
            <p:nvPr/>
          </p:nvSpPr>
          <p:spPr>
            <a:xfrm flipV="1">
              <a:off x="6642894" y="3394440"/>
              <a:ext cx="938212" cy="1023006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82" name="TextBox 40"/>
            <p:cNvSpPr txBox="1">
              <a:spLocks noChangeArrowheads="1"/>
            </p:cNvSpPr>
            <p:nvPr/>
          </p:nvSpPr>
          <p:spPr bwMode="auto">
            <a:xfrm>
              <a:off x="6585052" y="3361179"/>
              <a:ext cx="1007006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LaRC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Atmospheric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Science Data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Center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Radiation Budget,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Clouds, Aerosols,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Tropospheric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Chemistry</a:t>
              </a:r>
            </a:p>
          </p:txBody>
        </p:sp>
      </p:grpSp>
      <p:sp>
        <p:nvSpPr>
          <p:cNvPr id="104" name="Freeform 103"/>
          <p:cNvSpPr/>
          <p:nvPr/>
        </p:nvSpPr>
        <p:spPr>
          <a:xfrm rot="16716346" flipH="1">
            <a:off x="5953329" y="3709396"/>
            <a:ext cx="791765" cy="90487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45760" y="4139366"/>
            <a:ext cx="1639888" cy="708262"/>
            <a:chOff x="4845760" y="4139366"/>
            <a:chExt cx="1639888" cy="708262"/>
          </a:xfrm>
        </p:grpSpPr>
        <p:sp>
          <p:nvSpPr>
            <p:cNvPr id="105" name="Alternate Process 104"/>
            <p:cNvSpPr/>
            <p:nvPr/>
          </p:nvSpPr>
          <p:spPr>
            <a:xfrm flipH="1">
              <a:off x="4883066" y="4139366"/>
              <a:ext cx="1565275" cy="708262"/>
            </a:xfrm>
            <a:prstGeom prst="flowChartAlternateProcess">
              <a:avLst/>
            </a:prstGeom>
            <a:solidFill>
              <a:schemeClr val="bg1"/>
            </a:solidFill>
            <a:ln w="127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85" name="TextBox 42"/>
            <p:cNvSpPr txBox="1">
              <a:spLocks noChangeArrowheads="1"/>
            </p:cNvSpPr>
            <p:nvPr/>
          </p:nvSpPr>
          <p:spPr bwMode="auto">
            <a:xfrm>
              <a:off x="4845760" y="4142632"/>
              <a:ext cx="1639888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Oak Ridge National Laboratory 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Biogeochemical Dynamics, Ecological Data, Environmental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Processes</a:t>
              </a:r>
            </a:p>
          </p:txBody>
        </p:sp>
      </p:grpSp>
      <p:sp>
        <p:nvSpPr>
          <p:cNvPr id="86" name="Freeform 85"/>
          <p:cNvSpPr/>
          <p:nvPr/>
        </p:nvSpPr>
        <p:spPr>
          <a:xfrm rot="217174" flipH="1">
            <a:off x="5364168" y="3651649"/>
            <a:ext cx="769937" cy="75009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62375" y="3235135"/>
            <a:ext cx="1682750" cy="734584"/>
            <a:chOff x="3762375" y="3407065"/>
            <a:chExt cx="1682750" cy="734584"/>
          </a:xfrm>
        </p:grpSpPr>
        <p:sp>
          <p:nvSpPr>
            <p:cNvPr id="87" name="Alternate Process 86"/>
            <p:cNvSpPr>
              <a:spLocks noChangeArrowheads="1"/>
            </p:cNvSpPr>
            <p:nvPr/>
          </p:nvSpPr>
          <p:spPr bwMode="auto">
            <a:xfrm flipH="1">
              <a:off x="3781425" y="3407065"/>
              <a:ext cx="1644650" cy="734584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4388" name="TextBox 41"/>
            <p:cNvSpPr txBox="1">
              <a:spLocks noChangeArrowheads="1"/>
            </p:cNvSpPr>
            <p:nvPr/>
          </p:nvSpPr>
          <p:spPr bwMode="auto">
            <a:xfrm>
              <a:off x="3762375" y="3423492"/>
              <a:ext cx="1682750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Global Hydrology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000" b="1" dirty="0"/>
                <a:t>Resource Center DAAC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Hazardous Weather,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Lightning, Tropical Cyclones and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800" i="1" dirty="0"/>
                <a:t>Storm-induced Hazards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EE7160-7D26-6C41-82B8-3233D8BCD640}"/>
              </a:ext>
            </a:extLst>
          </p:cNvPr>
          <p:cNvSpPr txBox="1"/>
          <p:nvPr/>
        </p:nvSpPr>
        <p:spPr>
          <a:xfrm>
            <a:off x="355600" y="4102518"/>
            <a:ext cx="209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NASA Distributed Active Archive Centers</a:t>
            </a:r>
          </a:p>
        </p:txBody>
      </p:sp>
    </p:spTree>
    <p:extLst>
      <p:ext uri="{BB962C8B-B14F-4D97-AF65-F5344CB8AC3E}">
        <p14:creationId xmlns:p14="http://schemas.microsoft.com/office/powerpoint/2010/main" val="3660362938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Principles*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793" y="4485729"/>
            <a:ext cx="825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*From: Lin, D., Crabtree, J., </a:t>
            </a:r>
            <a:r>
              <a:rPr lang="en-US" sz="1400" dirty="0" err="1"/>
              <a:t>Dillo</a:t>
            </a:r>
            <a:r>
              <a:rPr lang="en-US" sz="1400" dirty="0"/>
              <a:t>, I. </a:t>
            </a:r>
            <a:r>
              <a:rPr lang="en-US" sz="1400" i="1" dirty="0"/>
              <a:t>et al.</a:t>
            </a:r>
            <a:r>
              <a:rPr lang="en-US" sz="1400" dirty="0"/>
              <a:t> The TRUST Principles for digital repositories. </a:t>
            </a:r>
            <a:r>
              <a:rPr lang="en-US" sz="1400" i="1" dirty="0"/>
              <a:t>Sci Data</a:t>
            </a:r>
            <a:r>
              <a:rPr lang="en-US" sz="1400" dirty="0"/>
              <a:t> </a:t>
            </a:r>
            <a:r>
              <a:rPr lang="en-US" sz="1400" b="1" dirty="0"/>
              <a:t>7, </a:t>
            </a:r>
            <a:r>
              <a:rPr lang="en-US" sz="1400" dirty="0"/>
              <a:t>144 (2020). </a:t>
            </a:r>
            <a:r>
              <a:rPr lang="en-US" sz="1400" dirty="0">
                <a:hlinkClick r:id="rId3"/>
              </a:rPr>
              <a:t>https://doi.org/10.1038/s41597-020-0486-7</a:t>
            </a:r>
            <a:r>
              <a:rPr lang="en-US" sz="1400" dirty="0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6CF61-DA47-4397-8A36-B8D50A0F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8408"/>
              </p:ext>
            </p:extLst>
          </p:nvPr>
        </p:nvGraphicFramePr>
        <p:xfrm>
          <a:off x="360609" y="1030827"/>
          <a:ext cx="8627817" cy="3248609"/>
        </p:xfrm>
        <a:graphic>
          <a:graphicData uri="http://schemas.openxmlformats.org/drawingml/2006/table">
            <a:tbl>
              <a:tblPr/>
              <a:tblGrid>
                <a:gridCol w="1863553">
                  <a:extLst>
                    <a:ext uri="{9D8B030D-6E8A-4147-A177-3AD203B41FA5}">
                      <a16:colId xmlns:a16="http://schemas.microsoft.com/office/drawing/2014/main" val="2520230185"/>
                    </a:ext>
                  </a:extLst>
                </a:gridCol>
                <a:gridCol w="6764264">
                  <a:extLst>
                    <a:ext uri="{9D8B030D-6E8A-4147-A177-3AD203B41FA5}">
                      <a16:colId xmlns:a16="http://schemas.microsoft.com/office/drawing/2014/main" val="1314629331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Principle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Guidance for repositories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59553"/>
                  </a:ext>
                </a:extLst>
              </a:tr>
              <a:tr h="587668">
                <a:tc>
                  <a:txBody>
                    <a:bodyPr/>
                    <a:lstStyle/>
                    <a:p>
                      <a:r>
                        <a:rPr lang="en-US" sz="1800" b="1" dirty="0"/>
                        <a:t>T</a:t>
                      </a:r>
                      <a:r>
                        <a:rPr lang="en-US" sz="1800" dirty="0"/>
                        <a:t>ransparency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be transparent about specific repository services and data holdings that are verifiable by publicly accessible evidence.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1520"/>
                  </a:ext>
                </a:extLst>
              </a:tr>
              <a:tr h="626416">
                <a:tc>
                  <a:txBody>
                    <a:bodyPr/>
                    <a:lstStyle/>
                    <a:p>
                      <a:r>
                        <a:rPr lang="en-US" sz="1800" b="1"/>
                        <a:t>R</a:t>
                      </a:r>
                      <a:r>
                        <a:rPr lang="en-US" sz="1800"/>
                        <a:t>esponsibility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be responsible for ensuring the authenticity and integrity of data holdings and for the reliability and persistence of its service.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59910"/>
                  </a:ext>
                </a:extLst>
              </a:tr>
              <a:tr h="616313">
                <a:tc>
                  <a:txBody>
                    <a:bodyPr/>
                    <a:lstStyle/>
                    <a:p>
                      <a:r>
                        <a:rPr lang="en-US" sz="1800" b="1"/>
                        <a:t>U</a:t>
                      </a:r>
                      <a:r>
                        <a:rPr lang="en-US" sz="1800"/>
                        <a:t>ser Focus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ensure that the data management norms and expectations of target user communities are met.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70676"/>
                  </a:ext>
                </a:extLst>
              </a:tr>
              <a:tr h="431419">
                <a:tc>
                  <a:txBody>
                    <a:bodyPr/>
                    <a:lstStyle/>
                    <a:p>
                      <a:r>
                        <a:rPr lang="en-US" sz="1800" b="1"/>
                        <a:t>S</a:t>
                      </a:r>
                      <a:r>
                        <a:rPr lang="en-US" sz="1800"/>
                        <a:t>ustainability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sustain services and preserve data holdings for the long-term.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173846"/>
                  </a:ext>
                </a:extLst>
              </a:tr>
              <a:tr h="616313">
                <a:tc>
                  <a:txBody>
                    <a:bodyPr/>
                    <a:lstStyle/>
                    <a:p>
                      <a:r>
                        <a:rPr lang="en-US" sz="1800" b="1" dirty="0"/>
                        <a:t>T</a:t>
                      </a:r>
                      <a:r>
                        <a:rPr lang="en-US" sz="1800" dirty="0"/>
                        <a:t>echnology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provide infrastructure and capabilities to support secure, persistent, and reliable services. </a:t>
                      </a:r>
                    </a:p>
                  </a:txBody>
                  <a:tcPr marL="67594" marR="67594" marT="33797" marB="33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5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6398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- Transparency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79" y="803672"/>
            <a:ext cx="8886824" cy="4289822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All information about policies, practices, data holdings and capabilities are publicly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An extensive, comprehensive and easy-to-traverse website: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https://earthdata.nasa.gov/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Policies (Open data, software and services)</a:t>
            </a:r>
          </a:p>
          <a:p>
            <a:pPr lvl="1"/>
            <a:r>
              <a:rPr lang="en-US" sz="1800" dirty="0">
                <a:hlinkClick r:id="rId4"/>
              </a:rPr>
              <a:t>https://earthdata.nasa.gov/collaborate/open-data-services-and-software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Adding new data - </a:t>
            </a:r>
            <a:r>
              <a:rPr lang="en-US" sz="1800" dirty="0">
                <a:hlinkClick r:id="rId5"/>
              </a:rPr>
              <a:t>https://earthdata.nasa.gov/collaborate/new-missions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>
                <a:hlinkClick r:id="rId6"/>
              </a:rPr>
              <a:t>https://earthdata.nasa.gov/collaborate/new-missions/adding-orbital-airborne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>
                <a:hlinkClick r:id="rId7"/>
              </a:rPr>
              <a:t>https://earthdata.nasa.gov/collaborate/new-missions/adding-competitive-other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Requirements, Standards &amp; References - </a:t>
            </a:r>
            <a:r>
              <a:rPr lang="en-US" sz="1800" dirty="0">
                <a:hlinkClick r:id="rId8"/>
              </a:rPr>
              <a:t>https://earthdata.nasa.gov/esdis/eso/standards-and-references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Capabilities - </a:t>
            </a:r>
            <a:r>
              <a:rPr lang="en-US" dirty="0">
                <a:hlinkClick r:id="rId9"/>
              </a:rPr>
              <a:t>https://earthdata.nasa.gov/eosdis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699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- Responsibility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010" y="967979"/>
            <a:ext cx="8886824" cy="4047774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We are committed to ensure authenticity and integrity of data holdings and to provide reliable and persistent data services.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Proven record of supporting new missions and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Data products accompanied by information about data quality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Sustained funding support from NASA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Focused attention on discipline-specific user needs; Repositories are collocated with scientific expertise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Continuous review of data and metadata collection; migration to new technologies; implementation of new capabilities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Commitment to FAIR principles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7568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- User Focus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803496"/>
            <a:ext cx="8886824" cy="1923707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</a:rPr>
              <a:t>We are committed to meet data management norms and expectations of target user communities. 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Proven customer satisfaction as assessed through annual American Consumer Satisfaction Index (ACSI) surveys conducted by the CFI Group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EOSDIS has &gt;30 years of user community input into design/development/operation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ESDIS Standards Office reviews and approves community standards for NASA Earth science data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79" y="2760172"/>
            <a:ext cx="4785243" cy="222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3509AD-2F25-9F46-80AF-381CB91B3767}"/>
              </a:ext>
            </a:extLst>
          </p:cNvPr>
          <p:cNvGrpSpPr/>
          <p:nvPr/>
        </p:nvGrpSpPr>
        <p:grpSpPr>
          <a:xfrm>
            <a:off x="367469" y="2829685"/>
            <a:ext cx="3903637" cy="2313817"/>
            <a:chOff x="367468" y="2829683"/>
            <a:chExt cx="3903637" cy="2313817"/>
          </a:xfrm>
        </p:grpSpPr>
        <p:sp>
          <p:nvSpPr>
            <p:cNvPr id="9" name="Google Shape;407;p36">
              <a:extLst>
                <a:ext uri="{FF2B5EF4-FFF2-40B4-BE49-F238E27FC236}">
                  <a16:creationId xmlns:a16="http://schemas.microsoft.com/office/drawing/2014/main" id="{957F840F-84BC-CF46-BF55-D09C8CB9308B}"/>
                </a:ext>
              </a:extLst>
            </p:cNvPr>
            <p:cNvSpPr/>
            <p:nvPr/>
          </p:nvSpPr>
          <p:spPr>
            <a:xfrm>
              <a:off x="3459411" y="3334742"/>
              <a:ext cx="723636" cy="27923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8;p36">
              <a:extLst>
                <a:ext uri="{FF2B5EF4-FFF2-40B4-BE49-F238E27FC236}">
                  <a16:creationId xmlns:a16="http://schemas.microsoft.com/office/drawing/2014/main" id="{57EA1A3D-30C5-5846-9FAE-7EE342DD4844}"/>
                </a:ext>
              </a:extLst>
            </p:cNvPr>
            <p:cNvSpPr/>
            <p:nvPr/>
          </p:nvSpPr>
          <p:spPr>
            <a:xfrm>
              <a:off x="2996236" y="4237092"/>
              <a:ext cx="540371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09;p36">
              <a:extLst>
                <a:ext uri="{FF2B5EF4-FFF2-40B4-BE49-F238E27FC236}">
                  <a16:creationId xmlns:a16="http://schemas.microsoft.com/office/drawing/2014/main" id="{3486D630-92E6-ED48-96A6-AD6A8A154936}"/>
                </a:ext>
              </a:extLst>
            </p:cNvPr>
            <p:cNvSpPr/>
            <p:nvPr/>
          </p:nvSpPr>
          <p:spPr>
            <a:xfrm>
              <a:off x="2919040" y="4317537"/>
              <a:ext cx="540371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0;p36">
              <a:extLst>
                <a:ext uri="{FF2B5EF4-FFF2-40B4-BE49-F238E27FC236}">
                  <a16:creationId xmlns:a16="http://schemas.microsoft.com/office/drawing/2014/main" id="{35F9C0A3-325B-C340-A456-4F8CABCD27FE}"/>
                </a:ext>
              </a:extLst>
            </p:cNvPr>
            <p:cNvSpPr/>
            <p:nvPr/>
          </p:nvSpPr>
          <p:spPr>
            <a:xfrm>
              <a:off x="2841844" y="4397223"/>
              <a:ext cx="540371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1;p36">
              <a:extLst>
                <a:ext uri="{FF2B5EF4-FFF2-40B4-BE49-F238E27FC236}">
                  <a16:creationId xmlns:a16="http://schemas.microsoft.com/office/drawing/2014/main" id="{179653A7-9CA3-B649-B57F-D6F5C2C46DEE}"/>
                </a:ext>
              </a:extLst>
            </p:cNvPr>
            <p:cNvSpPr/>
            <p:nvPr/>
          </p:nvSpPr>
          <p:spPr>
            <a:xfrm>
              <a:off x="3369349" y="3443266"/>
              <a:ext cx="578969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2;p36">
              <a:extLst>
                <a:ext uri="{FF2B5EF4-FFF2-40B4-BE49-F238E27FC236}">
                  <a16:creationId xmlns:a16="http://schemas.microsoft.com/office/drawing/2014/main" id="{49EB2D93-86EC-774F-AB31-C2300408FFC5}"/>
                </a:ext>
              </a:extLst>
            </p:cNvPr>
            <p:cNvSpPr/>
            <p:nvPr/>
          </p:nvSpPr>
          <p:spPr>
            <a:xfrm>
              <a:off x="1664606" y="2829683"/>
              <a:ext cx="816939" cy="472846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13;p36">
              <a:extLst>
                <a:ext uri="{FF2B5EF4-FFF2-40B4-BE49-F238E27FC236}">
                  <a16:creationId xmlns:a16="http://schemas.microsoft.com/office/drawing/2014/main" id="{0DF39FCD-3A03-1640-A098-995A5FA6C4A5}"/>
                </a:ext>
              </a:extLst>
            </p:cNvPr>
            <p:cNvSpPr/>
            <p:nvPr/>
          </p:nvSpPr>
          <p:spPr>
            <a:xfrm>
              <a:off x="1707225" y="3554068"/>
              <a:ext cx="877268" cy="467540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4;p36">
              <a:extLst>
                <a:ext uri="{FF2B5EF4-FFF2-40B4-BE49-F238E27FC236}">
                  <a16:creationId xmlns:a16="http://schemas.microsoft.com/office/drawing/2014/main" id="{AD8F1EFF-9873-2044-8401-F6E248F18916}"/>
                </a:ext>
              </a:extLst>
            </p:cNvPr>
            <p:cNvSpPr txBox="1"/>
            <p:nvPr/>
          </p:nvSpPr>
          <p:spPr>
            <a:xfrm>
              <a:off x="1757885" y="3647200"/>
              <a:ext cx="771959" cy="279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EOSDIS System Architecture</a:t>
              </a:r>
              <a:endParaRPr sz="700" dirty="0"/>
            </a:p>
          </p:txBody>
        </p:sp>
        <p:sp>
          <p:nvSpPr>
            <p:cNvPr id="17" name="Google Shape;415;p36">
              <a:extLst>
                <a:ext uri="{FF2B5EF4-FFF2-40B4-BE49-F238E27FC236}">
                  <a16:creationId xmlns:a16="http://schemas.microsoft.com/office/drawing/2014/main" id="{6EE5DC5D-FA00-7C4E-8682-7A5F4E3D1774}"/>
                </a:ext>
              </a:extLst>
            </p:cNvPr>
            <p:cNvSpPr/>
            <p:nvPr/>
          </p:nvSpPr>
          <p:spPr>
            <a:xfrm>
              <a:off x="3292153" y="3517640"/>
              <a:ext cx="578969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16;p36">
              <a:extLst>
                <a:ext uri="{FF2B5EF4-FFF2-40B4-BE49-F238E27FC236}">
                  <a16:creationId xmlns:a16="http://schemas.microsoft.com/office/drawing/2014/main" id="{F5A7B03A-999B-804C-807C-B0D89A7DCFD7}"/>
                </a:ext>
              </a:extLst>
            </p:cNvPr>
            <p:cNvSpPr/>
            <p:nvPr/>
          </p:nvSpPr>
          <p:spPr>
            <a:xfrm>
              <a:off x="3214957" y="3590496"/>
              <a:ext cx="578969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7;p36">
              <a:extLst>
                <a:ext uri="{FF2B5EF4-FFF2-40B4-BE49-F238E27FC236}">
                  <a16:creationId xmlns:a16="http://schemas.microsoft.com/office/drawing/2014/main" id="{DE157AC5-B51D-D64D-BA46-C7DEFF884ADD}"/>
                </a:ext>
              </a:extLst>
            </p:cNvPr>
            <p:cNvSpPr/>
            <p:nvPr/>
          </p:nvSpPr>
          <p:spPr>
            <a:xfrm>
              <a:off x="3137762" y="3663352"/>
              <a:ext cx="578969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 Missions</a:t>
              </a:r>
              <a:endParaRPr sz="500"/>
            </a:p>
          </p:txBody>
        </p:sp>
        <p:sp>
          <p:nvSpPr>
            <p:cNvPr id="20" name="Google Shape;418;p36">
              <a:extLst>
                <a:ext uri="{FF2B5EF4-FFF2-40B4-BE49-F238E27FC236}">
                  <a16:creationId xmlns:a16="http://schemas.microsoft.com/office/drawing/2014/main" id="{4D753147-657B-B04A-ACAE-02F0DFA04CAB}"/>
                </a:ext>
              </a:extLst>
            </p:cNvPr>
            <p:cNvSpPr/>
            <p:nvPr/>
          </p:nvSpPr>
          <p:spPr>
            <a:xfrm>
              <a:off x="2770277" y="4466284"/>
              <a:ext cx="540371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Collaborating Systems</a:t>
              </a:r>
              <a:endParaRPr sz="500"/>
            </a:p>
          </p:txBody>
        </p:sp>
        <p:sp>
          <p:nvSpPr>
            <p:cNvPr id="21" name="Google Shape;419;p36">
              <a:extLst>
                <a:ext uri="{FF2B5EF4-FFF2-40B4-BE49-F238E27FC236}">
                  <a16:creationId xmlns:a16="http://schemas.microsoft.com/office/drawing/2014/main" id="{EF744B68-AA46-FD48-A2D6-A6AF9C5BD490}"/>
                </a:ext>
              </a:extLst>
            </p:cNvPr>
            <p:cNvSpPr/>
            <p:nvPr/>
          </p:nvSpPr>
          <p:spPr>
            <a:xfrm>
              <a:off x="797760" y="4312983"/>
              <a:ext cx="694763" cy="30275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0;p36">
              <a:extLst>
                <a:ext uri="{FF2B5EF4-FFF2-40B4-BE49-F238E27FC236}">
                  <a16:creationId xmlns:a16="http://schemas.microsoft.com/office/drawing/2014/main" id="{C464EF8F-40E1-834A-914B-8999AB05256F}"/>
                </a:ext>
              </a:extLst>
            </p:cNvPr>
            <p:cNvSpPr/>
            <p:nvPr/>
          </p:nvSpPr>
          <p:spPr>
            <a:xfrm>
              <a:off x="720564" y="4507266"/>
              <a:ext cx="648111" cy="19275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21;p36">
              <a:extLst>
                <a:ext uri="{FF2B5EF4-FFF2-40B4-BE49-F238E27FC236}">
                  <a16:creationId xmlns:a16="http://schemas.microsoft.com/office/drawing/2014/main" id="{67942B02-8C73-8B42-8350-7E14302D7727}"/>
                </a:ext>
              </a:extLst>
            </p:cNvPr>
            <p:cNvSpPr/>
            <p:nvPr/>
          </p:nvSpPr>
          <p:spPr>
            <a:xfrm>
              <a:off x="611203" y="4674986"/>
              <a:ext cx="694763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Centers</a:t>
              </a:r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22;p36">
              <a:extLst>
                <a:ext uri="{FF2B5EF4-FFF2-40B4-BE49-F238E27FC236}">
                  <a16:creationId xmlns:a16="http://schemas.microsoft.com/office/drawing/2014/main" id="{5EB8B3AC-E367-F348-9931-A7372B6CAD62}"/>
                </a:ext>
              </a:extLst>
            </p:cNvPr>
            <p:cNvCxnSpPr/>
            <p:nvPr/>
          </p:nvCxnSpPr>
          <p:spPr>
            <a:xfrm rot="10800000" flipH="1">
              <a:off x="1297122" y="4002587"/>
              <a:ext cx="308784" cy="21856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5" name="Google Shape;423;p36">
              <a:extLst>
                <a:ext uri="{FF2B5EF4-FFF2-40B4-BE49-F238E27FC236}">
                  <a16:creationId xmlns:a16="http://schemas.microsoft.com/office/drawing/2014/main" id="{7BC4B3D8-92CF-6F40-9C25-1441F7C7C1F3}"/>
                </a:ext>
              </a:extLst>
            </p:cNvPr>
            <p:cNvSpPr txBox="1"/>
            <p:nvPr/>
          </p:nvSpPr>
          <p:spPr>
            <a:xfrm>
              <a:off x="1053472" y="3918347"/>
              <a:ext cx="540371" cy="19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Existing knowledge</a:t>
              </a:r>
              <a:endParaRPr sz="500"/>
            </a:p>
          </p:txBody>
        </p:sp>
        <p:sp>
          <p:nvSpPr>
            <p:cNvPr id="26" name="Google Shape;424;p36">
              <a:extLst>
                <a:ext uri="{FF2B5EF4-FFF2-40B4-BE49-F238E27FC236}">
                  <a16:creationId xmlns:a16="http://schemas.microsoft.com/office/drawing/2014/main" id="{27ABC8BA-5A00-F34C-AE67-52DA589A529E}"/>
                </a:ext>
              </a:extLst>
            </p:cNvPr>
            <p:cNvSpPr txBox="1"/>
            <p:nvPr/>
          </p:nvSpPr>
          <p:spPr>
            <a:xfrm>
              <a:off x="2597390" y="3471346"/>
              <a:ext cx="540371" cy="26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Guidance,</a:t>
              </a:r>
              <a:endParaRPr sz="500"/>
            </a:p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Technology,</a:t>
              </a:r>
              <a:endParaRPr sz="500"/>
            </a:p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Re-use</a:t>
              </a:r>
              <a:endParaRPr sz="500"/>
            </a:p>
          </p:txBody>
        </p:sp>
        <p:cxnSp>
          <p:nvCxnSpPr>
            <p:cNvPr id="27" name="Google Shape;425;p36">
              <a:extLst>
                <a:ext uri="{FF2B5EF4-FFF2-40B4-BE49-F238E27FC236}">
                  <a16:creationId xmlns:a16="http://schemas.microsoft.com/office/drawing/2014/main" id="{3D01CF60-48C9-2D4A-A6B7-9287C1872FFF}"/>
                </a:ext>
              </a:extLst>
            </p:cNvPr>
            <p:cNvCxnSpPr/>
            <p:nvPr/>
          </p:nvCxnSpPr>
          <p:spPr>
            <a:xfrm>
              <a:off x="2481596" y="4064059"/>
              <a:ext cx="308784" cy="21856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8" name="Google Shape;426;p36">
              <a:extLst>
                <a:ext uri="{FF2B5EF4-FFF2-40B4-BE49-F238E27FC236}">
                  <a16:creationId xmlns:a16="http://schemas.microsoft.com/office/drawing/2014/main" id="{05DCECC3-29AF-404F-8B84-A15979FDF508}"/>
                </a:ext>
              </a:extLst>
            </p:cNvPr>
            <p:cNvCxnSpPr/>
            <p:nvPr/>
          </p:nvCxnSpPr>
          <p:spPr>
            <a:xfrm rot="10800000" flipH="1">
              <a:off x="1362255" y="4064059"/>
              <a:ext cx="308784" cy="21856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sp>
          <p:nvSpPr>
            <p:cNvPr id="29" name="Google Shape;427;p36">
              <a:extLst>
                <a:ext uri="{FF2B5EF4-FFF2-40B4-BE49-F238E27FC236}">
                  <a16:creationId xmlns:a16="http://schemas.microsoft.com/office/drawing/2014/main" id="{6FA47F47-D606-8044-95A1-CB31D9862566}"/>
                </a:ext>
              </a:extLst>
            </p:cNvPr>
            <p:cNvSpPr txBox="1"/>
            <p:nvPr/>
          </p:nvSpPr>
          <p:spPr>
            <a:xfrm>
              <a:off x="1516647" y="4136915"/>
              <a:ext cx="622380" cy="26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Improvements,</a:t>
              </a:r>
              <a:endParaRPr sz="500" dirty="0"/>
            </a:p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Technology,</a:t>
              </a:r>
              <a:endParaRPr sz="500" dirty="0"/>
            </a:p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Re-use</a:t>
              </a:r>
              <a:endParaRPr sz="500" dirty="0"/>
            </a:p>
          </p:txBody>
        </p:sp>
        <p:sp>
          <p:nvSpPr>
            <p:cNvPr id="30" name="Google Shape;428;p36">
              <a:extLst>
                <a:ext uri="{FF2B5EF4-FFF2-40B4-BE49-F238E27FC236}">
                  <a16:creationId xmlns:a16="http://schemas.microsoft.com/office/drawing/2014/main" id="{DA2444DB-C2A8-0044-BA27-20BA9F315887}"/>
                </a:ext>
              </a:extLst>
            </p:cNvPr>
            <p:cNvSpPr txBox="1"/>
            <p:nvPr/>
          </p:nvSpPr>
          <p:spPr>
            <a:xfrm>
              <a:off x="2149481" y="4164236"/>
              <a:ext cx="631249" cy="26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Shared</a:t>
              </a:r>
              <a:endParaRPr sz="500" dirty="0"/>
            </a:p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500" dirty="0"/>
            </a:p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sz="500" dirty="0"/>
            </a:p>
          </p:txBody>
        </p:sp>
        <p:sp>
          <p:nvSpPr>
            <p:cNvPr id="31" name="Google Shape;429;p36">
              <a:extLst>
                <a:ext uri="{FF2B5EF4-FFF2-40B4-BE49-F238E27FC236}">
                  <a16:creationId xmlns:a16="http://schemas.microsoft.com/office/drawing/2014/main" id="{E99FC53F-C8A5-6A4C-834B-6834F5EAFAD9}"/>
                </a:ext>
              </a:extLst>
            </p:cNvPr>
            <p:cNvSpPr/>
            <p:nvPr/>
          </p:nvSpPr>
          <p:spPr>
            <a:xfrm>
              <a:off x="822576" y="3025317"/>
              <a:ext cx="605562" cy="433406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30;p36">
              <a:extLst>
                <a:ext uri="{FF2B5EF4-FFF2-40B4-BE49-F238E27FC236}">
                  <a16:creationId xmlns:a16="http://schemas.microsoft.com/office/drawing/2014/main" id="{D1B3CDA8-4B67-2F49-9B4E-F19D69BF15A3}"/>
                </a:ext>
              </a:extLst>
            </p:cNvPr>
            <p:cNvSpPr/>
            <p:nvPr/>
          </p:nvSpPr>
          <p:spPr>
            <a:xfrm>
              <a:off x="367468" y="3403760"/>
              <a:ext cx="566053" cy="437135"/>
            </a:xfrm>
            <a:prstGeom prst="ellipse">
              <a:avLst/>
            </a:prstGeom>
            <a:solidFill>
              <a:srgbClr val="D8D8D8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31;p36">
              <a:extLst>
                <a:ext uri="{FF2B5EF4-FFF2-40B4-BE49-F238E27FC236}">
                  <a16:creationId xmlns:a16="http://schemas.microsoft.com/office/drawing/2014/main" id="{EA43128D-F746-D540-84CC-D642FEE2AB72}"/>
                </a:ext>
              </a:extLst>
            </p:cNvPr>
            <p:cNvSpPr txBox="1"/>
            <p:nvPr/>
          </p:nvSpPr>
          <p:spPr>
            <a:xfrm>
              <a:off x="2095617" y="3356038"/>
              <a:ext cx="628762" cy="96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sz="500" dirty="0"/>
            </a:p>
          </p:txBody>
        </p:sp>
        <p:cxnSp>
          <p:nvCxnSpPr>
            <p:cNvPr id="34" name="Google Shape;432;p36">
              <a:extLst>
                <a:ext uri="{FF2B5EF4-FFF2-40B4-BE49-F238E27FC236}">
                  <a16:creationId xmlns:a16="http://schemas.microsoft.com/office/drawing/2014/main" id="{1DC07A49-2ACD-6D43-8731-6589B206EF8C}"/>
                </a:ext>
              </a:extLst>
            </p:cNvPr>
            <p:cNvCxnSpPr/>
            <p:nvPr/>
          </p:nvCxnSpPr>
          <p:spPr>
            <a:xfrm rot="5400000">
              <a:off x="1986302" y="3407520"/>
              <a:ext cx="218568" cy="1672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5" name="Google Shape;433;p36">
              <a:extLst>
                <a:ext uri="{FF2B5EF4-FFF2-40B4-BE49-F238E27FC236}">
                  <a16:creationId xmlns:a16="http://schemas.microsoft.com/office/drawing/2014/main" id="{2BB80602-4D61-FE43-9358-AA11617D9045}"/>
                </a:ext>
              </a:extLst>
            </p:cNvPr>
            <p:cNvCxnSpPr/>
            <p:nvPr/>
          </p:nvCxnSpPr>
          <p:spPr>
            <a:xfrm>
              <a:off x="1400853" y="3335500"/>
              <a:ext cx="270186" cy="18214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6" name="Google Shape;434;p36">
              <a:extLst>
                <a:ext uri="{FF2B5EF4-FFF2-40B4-BE49-F238E27FC236}">
                  <a16:creationId xmlns:a16="http://schemas.microsoft.com/office/drawing/2014/main" id="{20A3FD8F-AC6A-D44C-944F-CFB0B5002D3B}"/>
                </a:ext>
              </a:extLst>
            </p:cNvPr>
            <p:cNvSpPr txBox="1"/>
            <p:nvPr/>
          </p:nvSpPr>
          <p:spPr>
            <a:xfrm>
              <a:off x="1466776" y="3240566"/>
              <a:ext cx="383663" cy="300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Needs</a:t>
              </a:r>
              <a:endParaRPr sz="500" dirty="0"/>
            </a:p>
          </p:txBody>
        </p:sp>
        <p:cxnSp>
          <p:nvCxnSpPr>
            <p:cNvPr id="37" name="Google Shape;435;p36">
              <a:extLst>
                <a:ext uri="{FF2B5EF4-FFF2-40B4-BE49-F238E27FC236}">
                  <a16:creationId xmlns:a16="http://schemas.microsoft.com/office/drawing/2014/main" id="{EDB51613-1668-224A-9155-57A60FD0F374}"/>
                </a:ext>
              </a:extLst>
            </p:cNvPr>
            <p:cNvCxnSpPr/>
            <p:nvPr/>
          </p:nvCxnSpPr>
          <p:spPr>
            <a:xfrm>
              <a:off x="1014874" y="3626924"/>
              <a:ext cx="578210" cy="109284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" name="Google Shape;436;p36">
              <a:extLst>
                <a:ext uri="{FF2B5EF4-FFF2-40B4-BE49-F238E27FC236}">
                  <a16:creationId xmlns:a16="http://schemas.microsoft.com/office/drawing/2014/main" id="{F398427F-A006-1A41-BAE5-772FE2AE743C}"/>
                </a:ext>
              </a:extLst>
            </p:cNvPr>
            <p:cNvSpPr txBox="1"/>
            <p:nvPr/>
          </p:nvSpPr>
          <p:spPr>
            <a:xfrm>
              <a:off x="896667" y="3677012"/>
              <a:ext cx="518661" cy="197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Vision &amp; Direction</a:t>
              </a:r>
              <a:endParaRPr sz="500" dirty="0"/>
            </a:p>
          </p:txBody>
        </p:sp>
        <p:sp>
          <p:nvSpPr>
            <p:cNvPr id="40" name="Google Shape;437;p36">
              <a:extLst>
                <a:ext uri="{FF2B5EF4-FFF2-40B4-BE49-F238E27FC236}">
                  <a16:creationId xmlns:a16="http://schemas.microsoft.com/office/drawing/2014/main" id="{2D2EB077-9CFA-EA40-B5CE-E6506A5BFCBA}"/>
                </a:ext>
              </a:extLst>
            </p:cNvPr>
            <p:cNvSpPr/>
            <p:nvPr/>
          </p:nvSpPr>
          <p:spPr>
            <a:xfrm>
              <a:off x="3085462" y="3566970"/>
              <a:ext cx="696404" cy="13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Decadal Survey</a:t>
              </a:r>
              <a:endParaRPr sz="500" dirty="0"/>
            </a:p>
          </p:txBody>
        </p:sp>
        <p:sp>
          <p:nvSpPr>
            <p:cNvPr id="41" name="Google Shape;438;p36">
              <a:extLst>
                <a:ext uri="{FF2B5EF4-FFF2-40B4-BE49-F238E27FC236}">
                  <a16:creationId xmlns:a16="http://schemas.microsoft.com/office/drawing/2014/main" id="{B455DE74-481E-234F-8787-ABFFFBC3328E}"/>
                </a:ext>
              </a:extLst>
            </p:cNvPr>
            <p:cNvSpPr/>
            <p:nvPr/>
          </p:nvSpPr>
          <p:spPr>
            <a:xfrm>
              <a:off x="3255968" y="3486525"/>
              <a:ext cx="626015" cy="13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Foundational</a:t>
              </a:r>
              <a:endParaRPr sz="500" dirty="0"/>
            </a:p>
          </p:txBody>
        </p:sp>
        <p:sp>
          <p:nvSpPr>
            <p:cNvPr id="42" name="Google Shape;439;p36">
              <a:extLst>
                <a:ext uri="{FF2B5EF4-FFF2-40B4-BE49-F238E27FC236}">
                  <a16:creationId xmlns:a16="http://schemas.microsoft.com/office/drawing/2014/main" id="{04D7BCC7-9AA7-1D40-B62D-3119C4D12801}"/>
                </a:ext>
              </a:extLst>
            </p:cNvPr>
            <p:cNvSpPr/>
            <p:nvPr/>
          </p:nvSpPr>
          <p:spPr>
            <a:xfrm>
              <a:off x="3281292" y="3412151"/>
              <a:ext cx="654966" cy="130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Needs</a:t>
              </a:r>
              <a:endParaRPr sz="500" dirty="0"/>
            </a:p>
          </p:txBody>
        </p:sp>
        <p:sp>
          <p:nvSpPr>
            <p:cNvPr id="43" name="Google Shape;440;p36">
              <a:extLst>
                <a:ext uri="{FF2B5EF4-FFF2-40B4-BE49-F238E27FC236}">
                  <a16:creationId xmlns:a16="http://schemas.microsoft.com/office/drawing/2014/main" id="{2D316427-6086-FA47-94B5-01B2456602D7}"/>
                </a:ext>
              </a:extLst>
            </p:cNvPr>
            <p:cNvSpPr/>
            <p:nvPr/>
          </p:nvSpPr>
          <p:spPr>
            <a:xfrm>
              <a:off x="714131" y="4549765"/>
              <a:ext cx="694763" cy="69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Processing Centers</a:t>
              </a:r>
              <a:endParaRPr sz="500"/>
            </a:p>
          </p:txBody>
        </p:sp>
        <p:sp>
          <p:nvSpPr>
            <p:cNvPr id="44" name="Google Shape;441;p36">
              <a:extLst>
                <a:ext uri="{FF2B5EF4-FFF2-40B4-BE49-F238E27FC236}">
                  <a16:creationId xmlns:a16="http://schemas.microsoft.com/office/drawing/2014/main" id="{0971C477-A257-864F-9D6C-74CBF53B663A}"/>
                </a:ext>
              </a:extLst>
            </p:cNvPr>
            <p:cNvSpPr/>
            <p:nvPr/>
          </p:nvSpPr>
          <p:spPr>
            <a:xfrm>
              <a:off x="805802" y="4380527"/>
              <a:ext cx="725307" cy="7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Mission Operations</a:t>
              </a:r>
              <a:endParaRPr sz="500"/>
            </a:p>
          </p:txBody>
        </p:sp>
        <p:sp>
          <p:nvSpPr>
            <p:cNvPr id="45" name="Google Shape;442;p36">
              <a:extLst>
                <a:ext uri="{FF2B5EF4-FFF2-40B4-BE49-F238E27FC236}">
                  <a16:creationId xmlns:a16="http://schemas.microsoft.com/office/drawing/2014/main" id="{E8DEB0F3-BCC2-1D46-BB70-83720389E524}"/>
                </a:ext>
              </a:extLst>
            </p:cNvPr>
            <p:cNvSpPr/>
            <p:nvPr/>
          </p:nvSpPr>
          <p:spPr>
            <a:xfrm>
              <a:off x="2845864" y="4377492"/>
              <a:ext cx="464783" cy="115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USGS</a:t>
              </a:r>
              <a:endParaRPr sz="500" dirty="0"/>
            </a:p>
          </p:txBody>
        </p:sp>
        <p:sp>
          <p:nvSpPr>
            <p:cNvPr id="46" name="Google Shape;443;p36">
              <a:extLst>
                <a:ext uri="{FF2B5EF4-FFF2-40B4-BE49-F238E27FC236}">
                  <a16:creationId xmlns:a16="http://schemas.microsoft.com/office/drawing/2014/main" id="{4B820E9A-6220-D648-A067-5408E990615F}"/>
                </a:ext>
              </a:extLst>
            </p:cNvPr>
            <p:cNvSpPr/>
            <p:nvPr/>
          </p:nvSpPr>
          <p:spPr>
            <a:xfrm>
              <a:off x="2927968" y="4327064"/>
              <a:ext cx="381154" cy="87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NOAA</a:t>
              </a:r>
              <a:endParaRPr sz="500" dirty="0"/>
            </a:p>
          </p:txBody>
        </p:sp>
        <p:sp>
          <p:nvSpPr>
            <p:cNvPr id="47" name="Google Shape;444;p36">
              <a:extLst>
                <a:ext uri="{FF2B5EF4-FFF2-40B4-BE49-F238E27FC236}">
                  <a16:creationId xmlns:a16="http://schemas.microsoft.com/office/drawing/2014/main" id="{173A7A05-4F03-C84A-8A65-58F4F8659350}"/>
                </a:ext>
              </a:extLst>
            </p:cNvPr>
            <p:cNvSpPr/>
            <p:nvPr/>
          </p:nvSpPr>
          <p:spPr>
            <a:xfrm>
              <a:off x="3006690" y="4205217"/>
              <a:ext cx="357107" cy="145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ESA</a:t>
              </a:r>
              <a:endParaRPr sz="500"/>
            </a:p>
          </p:txBody>
        </p:sp>
        <p:sp>
          <p:nvSpPr>
            <p:cNvPr id="48" name="Google Shape;445;p36">
              <a:extLst>
                <a:ext uri="{FF2B5EF4-FFF2-40B4-BE49-F238E27FC236}">
                  <a16:creationId xmlns:a16="http://schemas.microsoft.com/office/drawing/2014/main" id="{D1BDBAE8-D773-1643-BF4A-241082E9ADDC}"/>
                </a:ext>
              </a:extLst>
            </p:cNvPr>
            <p:cNvSpPr/>
            <p:nvPr/>
          </p:nvSpPr>
          <p:spPr>
            <a:xfrm>
              <a:off x="493669" y="4888504"/>
              <a:ext cx="694763" cy="25499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EOSDIS Elements</a:t>
              </a:r>
              <a:endParaRPr sz="500"/>
            </a:p>
          </p:txBody>
        </p:sp>
        <p:sp>
          <p:nvSpPr>
            <p:cNvPr id="49" name="Google Shape;446;p36">
              <a:extLst>
                <a:ext uri="{FF2B5EF4-FFF2-40B4-BE49-F238E27FC236}">
                  <a16:creationId xmlns:a16="http://schemas.microsoft.com/office/drawing/2014/main" id="{53B49CC2-EAF6-5C4D-B5C6-B2BC6BAB9279}"/>
                </a:ext>
              </a:extLst>
            </p:cNvPr>
            <p:cNvSpPr/>
            <p:nvPr/>
          </p:nvSpPr>
          <p:spPr>
            <a:xfrm>
              <a:off x="3398700" y="3348402"/>
              <a:ext cx="872405" cy="57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" sz="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and Security Directives</a:t>
              </a:r>
              <a:endParaRPr sz="500" dirty="0"/>
            </a:p>
          </p:txBody>
        </p:sp>
        <p:cxnSp>
          <p:nvCxnSpPr>
            <p:cNvPr id="50" name="Google Shape;447;p36">
              <a:extLst>
                <a:ext uri="{FF2B5EF4-FFF2-40B4-BE49-F238E27FC236}">
                  <a16:creationId xmlns:a16="http://schemas.microsoft.com/office/drawing/2014/main" id="{D6BD045F-F71D-AA40-94DD-5D835DCB81B4}"/>
                </a:ext>
              </a:extLst>
            </p:cNvPr>
            <p:cNvCxnSpPr>
              <a:endCxn id="19" idx="1"/>
            </p:cNvCxnSpPr>
            <p:nvPr/>
          </p:nvCxnSpPr>
          <p:spPr>
            <a:xfrm>
              <a:off x="2627174" y="3781814"/>
              <a:ext cx="510587" cy="9035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51" name="Google Shape;448;p36">
              <a:extLst>
                <a:ext uri="{FF2B5EF4-FFF2-40B4-BE49-F238E27FC236}">
                  <a16:creationId xmlns:a16="http://schemas.microsoft.com/office/drawing/2014/main" id="{FA2BFDA1-E422-1147-A4C5-F85E4C705B71}"/>
                </a:ext>
              </a:extLst>
            </p:cNvPr>
            <p:cNvSpPr txBox="1"/>
            <p:nvPr/>
          </p:nvSpPr>
          <p:spPr>
            <a:xfrm>
              <a:off x="816539" y="3050262"/>
              <a:ext cx="605562" cy="39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r>
                <a:rPr lang="en" sz="500" b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Researchers &amp; Application users</a:t>
              </a:r>
              <a:endParaRPr sz="500"/>
            </a:p>
          </p:txBody>
        </p:sp>
        <p:sp>
          <p:nvSpPr>
            <p:cNvPr id="52" name="Google Shape;449;p36">
              <a:extLst>
                <a:ext uri="{FF2B5EF4-FFF2-40B4-BE49-F238E27FC236}">
                  <a16:creationId xmlns:a16="http://schemas.microsoft.com/office/drawing/2014/main" id="{B778351C-FFF9-9E45-A533-8EFAE2D25C7E}"/>
                </a:ext>
              </a:extLst>
            </p:cNvPr>
            <p:cNvSpPr txBox="1"/>
            <p:nvPr/>
          </p:nvSpPr>
          <p:spPr>
            <a:xfrm>
              <a:off x="416443" y="3431903"/>
              <a:ext cx="482474" cy="39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NASA HQ Earth Science Division</a:t>
              </a:r>
              <a:endParaRPr sz="500"/>
            </a:p>
          </p:txBody>
        </p:sp>
        <p:sp>
          <p:nvSpPr>
            <p:cNvPr id="53" name="Google Shape;450;p36">
              <a:extLst>
                <a:ext uri="{FF2B5EF4-FFF2-40B4-BE49-F238E27FC236}">
                  <a16:creationId xmlns:a16="http://schemas.microsoft.com/office/drawing/2014/main" id="{1EDFD69D-884E-A64E-8D3A-171E6DD728D8}"/>
                </a:ext>
              </a:extLst>
            </p:cNvPr>
            <p:cNvSpPr txBox="1"/>
            <p:nvPr/>
          </p:nvSpPr>
          <p:spPr>
            <a:xfrm>
              <a:off x="1692229" y="2881461"/>
              <a:ext cx="778342" cy="39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Earth Science Data Systems Working Group/</a:t>
              </a:r>
              <a:endParaRPr sz="500"/>
            </a:p>
            <a:p>
              <a:pPr algn="ctr"/>
              <a:r>
                <a:rPr lang="en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ACCESS Program</a:t>
              </a:r>
              <a:endParaRPr sz="500"/>
            </a:p>
          </p:txBody>
        </p:sp>
      </p:grpSp>
    </p:spTree>
    <p:extLst>
      <p:ext uri="{BB962C8B-B14F-4D97-AF65-F5344CB8AC3E}">
        <p14:creationId xmlns:p14="http://schemas.microsoft.com/office/powerpoint/2010/main" val="1553715434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10258</TotalTime>
  <Words>1411</Words>
  <Application>Microsoft Office PowerPoint</Application>
  <PresentationFormat>On-screen Show (16:9)</PresentationFormat>
  <Paragraphs>290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Dosis</vt:lpstr>
      <vt:lpstr>Helvetica</vt:lpstr>
      <vt:lpstr>Helvetica Neue</vt:lpstr>
      <vt:lpstr>Times</vt:lpstr>
      <vt:lpstr>Wingdings</vt:lpstr>
      <vt:lpstr>ヒラギノ角ゴ Pro W3</vt:lpstr>
      <vt:lpstr>Blank</vt:lpstr>
      <vt:lpstr>TRUST, Trustworthiness and EOSDIS</vt:lpstr>
      <vt:lpstr>The Value of Being Trustworthy </vt:lpstr>
      <vt:lpstr>EOSDIS Comprises Data of the Whole Earth System</vt:lpstr>
      <vt:lpstr>Earth Observing System Data and Information System (EOSDIS)</vt:lpstr>
      <vt:lpstr>Trustworthy Repositories</vt:lpstr>
      <vt:lpstr>TRUST Principles*</vt:lpstr>
      <vt:lpstr>T - Transparency</vt:lpstr>
      <vt:lpstr>R - Responsibility </vt:lpstr>
      <vt:lpstr>U - User Focus </vt:lpstr>
      <vt:lpstr>S - Sustainability</vt:lpstr>
      <vt:lpstr>T - Technology </vt:lpstr>
      <vt:lpstr>EOSDIS – Operating and Evolving Since 1994</vt:lpstr>
      <vt:lpstr>Conclusion</vt:lpstr>
      <vt:lpstr>Being a Trustworthy Example</vt:lpstr>
      <vt:lpstr>References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Sofinowski, Edwin J. (GSFC-423.0)[COLUMBUS TECHNOLOGIES AND SERVICES INC]</dc:creator>
  <cp:lastModifiedBy>Trakas, Diane E. (GSFC-423.0)[ASRC FEDERAL SYSTEM SOLUTIONS]</cp:lastModifiedBy>
  <cp:revision>268</cp:revision>
  <cp:lastPrinted>2017-09-20T17:12:17Z</cp:lastPrinted>
  <dcterms:created xsi:type="dcterms:W3CDTF">2015-05-14T12:19:45Z</dcterms:created>
  <dcterms:modified xsi:type="dcterms:W3CDTF">2021-04-21T17:37:28Z</dcterms:modified>
</cp:coreProperties>
</file>