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2"/>
  </p:notesMasterIdLst>
  <p:sldIdLst>
    <p:sldId id="260" r:id="rId5"/>
    <p:sldId id="294" r:id="rId6"/>
    <p:sldId id="1922" r:id="rId7"/>
    <p:sldId id="1933" r:id="rId8"/>
    <p:sldId id="356" r:id="rId9"/>
    <p:sldId id="1941" r:id="rId10"/>
    <p:sldId id="1943" r:id="rId11"/>
    <p:sldId id="1945" r:id="rId12"/>
    <p:sldId id="1935" r:id="rId13"/>
    <p:sldId id="1926" r:id="rId14"/>
    <p:sldId id="1936" r:id="rId15"/>
    <p:sldId id="1931" r:id="rId16"/>
    <p:sldId id="1932" r:id="rId17"/>
    <p:sldId id="1948" r:id="rId18"/>
    <p:sldId id="1939" r:id="rId19"/>
    <p:sldId id="1946" r:id="rId20"/>
    <p:sldId id="191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sey, Timothy J. (JSC-XX)[THE AEROSPACE CORPORATION]" initials="LC" lastIdx="3" clrIdx="0">
    <p:extLst>
      <p:ext uri="{19B8F6BF-5375-455C-9EA6-DF929625EA0E}">
        <p15:presenceInfo xmlns:p15="http://schemas.microsoft.com/office/powerpoint/2012/main" userId="S::tjlindse@ndc.nasa.gov::3295381c-e2c9-4449-bdb3-1cd89b5def04" providerId="AD"/>
      </p:ext>
    </p:extLst>
  </p:cmAuthor>
  <p:cmAuthor id="2" name="Sanchez, Jose (JSC-XX111)" initials="SJ(" lastIdx="1" clrIdx="1">
    <p:extLst>
      <p:ext uri="{19B8F6BF-5375-455C-9EA6-DF929625EA0E}">
        <p15:presenceInfo xmlns:p15="http://schemas.microsoft.com/office/powerpoint/2012/main" userId="S::jsanche2@ndc.nasa.gov::eea7e281-2ce6-4bbc-91ab-d4d091c22a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560" autoAdjust="0"/>
    <p:restoredTop sz="87448" autoAdjust="0"/>
  </p:normalViewPr>
  <p:slideViewPr>
    <p:cSldViewPr snapToGrid="0">
      <p:cViewPr varScale="1">
        <p:scale>
          <a:sx n="100" d="100"/>
          <a:sy n="100" d="100"/>
        </p:scale>
        <p:origin x="15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5BF1D-F2BB-46FD-8ABF-368BBE292737}" type="datetimeFigureOut">
              <a:rPr lang="en-US" smtClean="0"/>
              <a:t>4/19/2021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08BA4D-D5F4-4C18-89F6-7D51AB5511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122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321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46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584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015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7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360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386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582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995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516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5352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08BA4D-D5F4-4C18-89F6-7D51AB5511C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259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47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859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588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519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8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08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0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68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819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118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398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A E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7315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8" y="45720"/>
            <a:ext cx="641362" cy="64008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64498" y="0"/>
            <a:ext cx="10414453" cy="73152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3" name="Picture 2" descr="https://upload.wikimedia.org/wikipedia/commons/thumb/e/e5/NASA_logo.svg/200px-NASA_logo.svg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49885" y="45720"/>
            <a:ext cx="7711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155661" y="6607635"/>
            <a:ext cx="2532783" cy="2286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455004" y="6602714"/>
            <a:ext cx="2659994" cy="228600"/>
          </a:xfrm>
        </p:spPr>
        <p:txBody>
          <a:bodyPr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51B9669-BA09-408A-A56E-7D35FE542C4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1723202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70021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   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30740" y="172237"/>
            <a:ext cx="11575915" cy="3501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29" y="34510"/>
            <a:ext cx="625650" cy="6256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96396" y="190954"/>
            <a:ext cx="10608579" cy="312761"/>
          </a:xfrm>
        </p:spPr>
        <p:txBody>
          <a:bodyPr>
            <a:noAutofit/>
          </a:bodyPr>
          <a:lstStyle>
            <a:lvl1pPr>
              <a:defRPr sz="2800" cap="sm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66807" y="6617548"/>
            <a:ext cx="2743200" cy="228600"/>
          </a:xfrm>
        </p:spPr>
        <p:txBody>
          <a:bodyPr/>
          <a:lstStyle>
            <a:lvl1pPr>
              <a:defRPr sz="1000"/>
            </a:lvl1pPr>
          </a:lstStyle>
          <a:p>
            <a:fld id="{4D61EC0D-23D3-45A5-8F18-C6AFC98989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6429" y="6617548"/>
            <a:ext cx="2743200" cy="22860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2657" y="6617548"/>
            <a:ext cx="5212080" cy="22860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6969" y="34510"/>
            <a:ext cx="623038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55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E6292B4-4750-4057-9C0E-F3437FCD5D9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327202" y="356809"/>
            <a:ext cx="3200400" cy="3200400"/>
            <a:chOff x="116729" y="1717059"/>
            <a:chExt cx="2494496" cy="24944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7494C1-2B74-4821-847B-0CE843373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729" y="1717059"/>
              <a:ext cx="2494496" cy="249449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1AFF439-4C3F-411C-A30D-396B1B173E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837" t="22110" r="16376" b="30210"/>
            <a:stretch/>
          </p:blipFill>
          <p:spPr>
            <a:xfrm>
              <a:off x="895545" y="2648932"/>
              <a:ext cx="1197205" cy="48076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D7439AE-3F6C-4051-BB31-5627FF5541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FBCA244-695B-4D9A-BB49-AB720FCA8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2720" y="6356349"/>
            <a:ext cx="676656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1809650-0D3F-481D-A511-D606A570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928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fld id="{CC7B340E-1AEA-458D-99F2-7E202E0D0C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613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8CEFCE-8B57-4F9C-B4EA-75C44FAF28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89414" y="1592722"/>
            <a:ext cx="1475334" cy="1371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856DA68-CDED-4360-B4D4-DC0E6E77DF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7677" y="1592722"/>
            <a:ext cx="1364695" cy="137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5C5B3D-ED43-4BF4-8D15-742FAE2B89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757"/>
          <a:stretch/>
        </p:blipFill>
        <p:spPr>
          <a:xfrm>
            <a:off x="7334602" y="1592722"/>
            <a:ext cx="1554343" cy="1371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918F29-8E07-47D7-9CF2-1981235EE88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0966" y="1592722"/>
            <a:ext cx="1369854" cy="1371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6E0FA9C-1A7E-4538-8E3E-D4F96DA8CBD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3501" y="1592722"/>
            <a:ext cx="1354753" cy="13687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9444F5-2B9E-4D9D-BBBF-3148BF50C9A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02723" y="1592722"/>
            <a:ext cx="1371600" cy="1371600"/>
          </a:xfrm>
          <a:prstGeom prst="rect">
            <a:avLst/>
          </a:prstGeom>
        </p:spPr>
      </p:pic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40258A33-6AA0-4096-AEA9-EA0AFE9838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0962" y="678322"/>
            <a:ext cx="2290075" cy="2286000"/>
          </a:xfrm>
          <a:prstGeom prst="rect">
            <a:avLst/>
          </a:prstGeom>
        </p:spPr>
      </p:pic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D71CD78-736F-4E52-826B-32FA9513E0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33A9493B-4371-4553-845B-68605E53B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2720" y="6356349"/>
            <a:ext cx="676656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E3CD656-5D0F-45DD-8227-4B5D5CF38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928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fld id="{CC7B340E-1AEA-458D-99F2-7E202E0D0C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997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12720" y="6356349"/>
            <a:ext cx="676656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7928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fld id="{CC7B340E-1AEA-458D-99F2-7E202E0D0C7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627F29C8-5BE7-48EC-9FB9-FEC22B5ED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6597" y="311653"/>
            <a:ext cx="320610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603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7F29C8-5BE7-48EC-9FB9-FEC22B5EDF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1881"/>
          <a:stretch/>
        </p:blipFill>
        <p:spPr>
          <a:xfrm>
            <a:off x="4509953" y="332156"/>
            <a:ext cx="3159393" cy="2784023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24774A9-B4A6-47C9-95AE-B62BE93938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88B6702-1B2C-4F60-B3F8-41E1BCB06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2720" y="6356349"/>
            <a:ext cx="676656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14EFAD6-1BA4-473D-8B68-69344A470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928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fld id="{CC7B340E-1AEA-458D-99F2-7E202E0D0C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2523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7F29C8-5BE7-48EC-9FB9-FEC22B5EDF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6597" y="332156"/>
            <a:ext cx="3206105" cy="3159393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07D3C70-11CE-443D-923D-72A81888B4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363D5C9-B46A-4B94-8E16-C0016337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12720" y="6356349"/>
            <a:ext cx="6766560" cy="365125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4F5E3AB-9239-45C1-8B48-470CF290A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79280" y="6356350"/>
            <a:ext cx="1874520" cy="365125"/>
          </a:xfrm>
        </p:spPr>
        <p:txBody>
          <a:bodyPr/>
          <a:lstStyle>
            <a:lvl1pPr>
              <a:defRPr sz="1000"/>
            </a:lvl1pPr>
          </a:lstStyle>
          <a:p>
            <a:fld id="{CC7B340E-1AEA-458D-99F2-7E202E0D0C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1755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906" y="41598"/>
            <a:ext cx="10365902" cy="73152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570" y="41598"/>
            <a:ext cx="742335" cy="731520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347200" y="6575247"/>
            <a:ext cx="2844800" cy="28275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059B5-FA2A-D14A-9FA4-0D0A48FB7DF0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793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70021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   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172237"/>
            <a:ext cx="12192000" cy="3501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2" descr="https://upload.wikimedia.org/wikipedia/commons/thumb/e/e5/NASA_logo.svg/200px-NASA_logo.svg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371" y="65539"/>
            <a:ext cx="679026" cy="56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96397" y="190954"/>
            <a:ext cx="10653268" cy="31276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800" b="0" cap="none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1975" y="74160"/>
            <a:ext cx="600025" cy="546348"/>
          </a:xfrm>
          <a:prstGeom prst="rect">
            <a:avLst/>
          </a:prstGeom>
        </p:spPr>
      </p:pic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71271" y="6605065"/>
            <a:ext cx="5303520" cy="228600"/>
          </a:xfrm>
          <a:prstGeom prst="rect">
            <a:avLst/>
          </a:prstGeom>
        </p:spPr>
        <p:txBody>
          <a:bodyPr anchor="ctr"/>
          <a:lstStyle>
            <a:lvl1pPr algn="ctr">
              <a:defRPr sz="1000"/>
            </a:lvl1pPr>
          </a:lstStyle>
          <a:p>
            <a:r>
              <a:rPr lang="en-US" dirty="0">
                <a:solidFill>
                  <a:schemeClr val="accent3"/>
                </a:solidFill>
              </a:rPr>
              <a:t>This document has been approved for public release (ID 20210000827) and does not contain any export-controlled information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84766" y="6607635"/>
            <a:ext cx="1036079" cy="228600"/>
          </a:xfrm>
          <a:prstGeom prst="rect">
            <a:avLst/>
          </a:prstGeom>
        </p:spPr>
        <p:txBody>
          <a:bodyPr anchor="ctr"/>
          <a:lstStyle>
            <a:lvl1pPr algn="r">
              <a:defRPr sz="1000"/>
            </a:lvl1pPr>
          </a:lstStyle>
          <a:p>
            <a:fld id="{3649EE6E-9F0E-4CDE-845A-13B076D085F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127000" y="6620933"/>
            <a:ext cx="2743200" cy="228600"/>
          </a:xfrm>
        </p:spPr>
        <p:txBody>
          <a:bodyPr/>
          <a:lstStyle>
            <a:lvl1pPr>
              <a:defRPr sz="1050"/>
            </a:lvl1pPr>
          </a:lstStyle>
          <a:p>
            <a:r>
              <a:rPr lang="en-US" dirty="0"/>
              <a:t>1/31/2021</a:t>
            </a:r>
          </a:p>
        </p:txBody>
      </p:sp>
    </p:spTree>
    <p:extLst>
      <p:ext uri="{BB962C8B-B14F-4D97-AF65-F5344CB8AC3E}">
        <p14:creationId xmlns:p14="http://schemas.microsoft.com/office/powerpoint/2010/main" val="6877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70021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    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30740" y="172237"/>
            <a:ext cx="11575915" cy="35019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5196" y="36255"/>
            <a:ext cx="625650" cy="6256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https://upload.wikimedia.org/wikipedia/commons/thumb/e/e5/NASA_logo.svg/200px-NASA_logo.sv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371" y="65539"/>
            <a:ext cx="679026" cy="56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96397" y="190954"/>
            <a:ext cx="10515600" cy="312761"/>
          </a:xfrm>
        </p:spPr>
        <p:txBody>
          <a:bodyPr>
            <a:noAutofit/>
          </a:bodyPr>
          <a:lstStyle>
            <a:lvl1pPr>
              <a:defRPr sz="2800" cap="sm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612469"/>
            <a:ext cx="2743200" cy="228600"/>
          </a:xfrm>
        </p:spPr>
        <p:txBody>
          <a:bodyPr/>
          <a:lstStyle>
            <a:lvl1pPr>
              <a:defRPr sz="1000"/>
            </a:lvl1pPr>
          </a:lstStyle>
          <a:p>
            <a:fld id="{4D61EC0D-23D3-45A5-8F18-C6AFC98989B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612469"/>
            <a:ext cx="2743200" cy="22860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2657" y="6608985"/>
            <a:ext cx="5212080" cy="228600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1882353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7315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8" y="45720"/>
            <a:ext cx="641362" cy="64008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64498" y="0"/>
            <a:ext cx="10414453" cy="73152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2" descr="https://upload.wikimedia.org/wikipedia/commons/thumb/e/e5/NASA_logo.svg/200px-NASA_logo.svg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49885" y="45720"/>
            <a:ext cx="771180" cy="64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3616594" y="6602714"/>
            <a:ext cx="4962525" cy="22860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This document does not contain any export control information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155661" y="6607635"/>
            <a:ext cx="2743200" cy="2286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EVA-EXP-0075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270198" y="6602714"/>
            <a:ext cx="2844800" cy="228600"/>
          </a:xfrm>
        </p:spPr>
        <p:txBody>
          <a:bodyPr/>
          <a:lstStyle>
            <a:lvl1pPr>
              <a:defRPr sz="1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344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651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1/31/2021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56350"/>
            <a:ext cx="5212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This document has been approved for public release (ID 20210000827) and does not contain any export-controlled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02040" y="6356350"/>
            <a:ext cx="2651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7B340E-1AEA-458D-99F2-7E202E0D0C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50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9" r:id="rId15"/>
    <p:sldLayoutId id="2147483663" r:id="rId16"/>
    <p:sldLayoutId id="2147483668" r:id="rId17"/>
    <p:sldLayoutId id="2147483667" r:id="rId18"/>
    <p:sldLayoutId id="2147483664" r:id="rId19"/>
    <p:sldLayoutId id="2147483665" r:id="rId20"/>
    <p:sldLayoutId id="2147483666" r:id="rId21"/>
    <p:sldLayoutId id="2147483670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nasa.gov/suitup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nasa.gov/suitup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C77054-5287-8C43-8E97-06CE9AA1473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14113" y="2365850"/>
            <a:ext cx="5805688" cy="3792903"/>
          </a:xfrm>
          <a:prstGeom prst="rect">
            <a:avLst/>
          </a:prstGeom>
        </p:spPr>
        <p:txBody>
          <a:bodyPr anchor="t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4000" dirty="0">
                <a:latin typeface="+mn-lt"/>
              </a:rPr>
              <a:t>NASA Exploration Extravehicular Mobility Unit Overview and Status</a:t>
            </a:r>
            <a:endParaRPr lang="en-US" sz="2000" dirty="0">
              <a:latin typeface="Calibri"/>
              <a:ea typeface="+mn-ea"/>
              <a:cs typeface="+mn-cs"/>
            </a:endParaRPr>
          </a:p>
          <a:p>
            <a:pPr lvl="0" defTabSz="9144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800" b="0" dirty="0">
              <a:latin typeface="Calibri"/>
              <a:ea typeface="+mn-ea"/>
              <a:cs typeface="+mn-cs"/>
            </a:endParaRPr>
          </a:p>
          <a:p>
            <a:pPr lvl="0" defTabSz="9144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800" b="0" dirty="0">
              <a:latin typeface="Calibri"/>
              <a:ea typeface="+mn-ea"/>
              <a:cs typeface="+mn-cs"/>
            </a:endParaRPr>
          </a:p>
          <a:p>
            <a:pPr lvl="0" defTabSz="9144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800" b="0" dirty="0">
              <a:latin typeface="Calibri"/>
              <a:ea typeface="+mn-ea"/>
              <a:cs typeface="+mn-cs"/>
            </a:endParaRPr>
          </a:p>
          <a:p>
            <a:pPr lvl="0" defTabSz="9144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800" b="0" dirty="0">
              <a:latin typeface="Calibri"/>
              <a:ea typeface="+mn-ea"/>
              <a:cs typeface="+mn-cs"/>
            </a:endParaRPr>
          </a:p>
          <a:p>
            <a:pPr lvl="0" defTabSz="914400" eaLnBrk="1" fontAlgn="auto" hangingPunct="1">
              <a:spcBef>
                <a:spcPts val="0"/>
              </a:spcBef>
              <a:spcAft>
                <a:spcPts val="300"/>
              </a:spcAft>
            </a:pPr>
            <a:r>
              <a:rPr lang="en-US" sz="1200" b="0" dirty="0">
                <a:latin typeface="Calibri"/>
                <a:ea typeface="+mn-ea"/>
                <a:cs typeface="+mn-cs"/>
              </a:rPr>
              <a:t>Revision A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300"/>
              </a:spcAft>
            </a:pPr>
            <a:r>
              <a:rPr lang="en-US" sz="1200" b="0" dirty="0">
                <a:latin typeface="Calibri"/>
                <a:ea typeface="+mn-ea"/>
                <a:cs typeface="+mn-cs"/>
              </a:rPr>
              <a:t>April 16, 2021</a:t>
            </a:r>
          </a:p>
        </p:txBody>
      </p:sp>
      <p:sp>
        <p:nvSpPr>
          <p:cNvPr id="9" name="Subtitle 5"/>
          <p:cNvSpPr txBox="1">
            <a:spLocks/>
          </p:cNvSpPr>
          <p:nvPr/>
        </p:nvSpPr>
        <p:spPr>
          <a:xfrm>
            <a:off x="252212" y="390335"/>
            <a:ext cx="3022366" cy="402076"/>
          </a:xfrm>
          <a:prstGeom prst="rect">
            <a:avLst/>
          </a:prstGeom>
        </p:spPr>
        <p:txBody>
          <a:bodyPr/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000" b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4206" y="194589"/>
            <a:ext cx="958189" cy="793569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9997440" y="4841240"/>
            <a:ext cx="2194560" cy="848360"/>
          </a:xfrm>
          <a:prstGeom prst="rect">
            <a:avLst/>
          </a:prstGeom>
        </p:spPr>
        <p:txBody>
          <a:bodyPr anchor="t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spcAft>
                <a:spcPts val="300"/>
              </a:spcAft>
            </a:pPr>
            <a:endParaRPr lang="en-US" sz="800" b="0" dirty="0"/>
          </a:p>
          <a:p>
            <a:endParaRPr lang="en-US" sz="3600" dirty="0">
              <a:solidFill>
                <a:prstClr val="white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E584B5-B7B8-4F0F-840D-A5B35C41A2B4}"/>
              </a:ext>
            </a:extLst>
          </p:cNvPr>
          <p:cNvSpPr txBox="1"/>
          <p:nvPr/>
        </p:nvSpPr>
        <p:spPr>
          <a:xfrm>
            <a:off x="2499361" y="6369050"/>
            <a:ext cx="704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75000"/>
                  </a:schemeClr>
                </a:solidFill>
              </a:rPr>
              <a:t>This document has been reviewed for Proprietary, SBU, and Export Control (ITAR/EAR) and has been determined to be non-sensitive.  It has been released to the public via the NASA Scientific and Technical Information (STI) Process (Document ID 20210013671).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DB859E-2FCE-4717-B31C-84CF4FD022FD}"/>
              </a:ext>
            </a:extLst>
          </p:cNvPr>
          <p:cNvSpPr txBox="1">
            <a:spLocks/>
          </p:cNvSpPr>
          <p:nvPr/>
        </p:nvSpPr>
        <p:spPr>
          <a:xfrm>
            <a:off x="10149840" y="4993640"/>
            <a:ext cx="2194560" cy="848360"/>
          </a:xfrm>
          <a:prstGeom prst="rect">
            <a:avLst/>
          </a:prstGeom>
        </p:spPr>
        <p:txBody>
          <a:bodyPr anchor="t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bg1"/>
                </a:solidFill>
                <a:latin typeface="Arial"/>
                <a:ea typeface="ヒラギノ角ゴ Pro W3" charset="-128"/>
                <a:cs typeface="Arial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9pPr>
          </a:lstStyle>
          <a:p>
            <a:pPr>
              <a:spcAft>
                <a:spcPts val="300"/>
              </a:spcAft>
            </a:pPr>
            <a:r>
              <a:rPr lang="en-US" sz="1200" dirty="0"/>
              <a:t>Jose Sanchez</a:t>
            </a:r>
          </a:p>
          <a:p>
            <a:pPr>
              <a:spcAft>
                <a:spcPts val="0"/>
              </a:spcAft>
            </a:pPr>
            <a:r>
              <a:rPr lang="en-US" sz="800" b="0" dirty="0"/>
              <a:t>Hardware Manager</a:t>
            </a:r>
          </a:p>
          <a:p>
            <a:pPr>
              <a:spcAft>
                <a:spcPts val="0"/>
              </a:spcAft>
            </a:pPr>
            <a:r>
              <a:rPr lang="en-US" sz="800" b="0" dirty="0"/>
              <a:t>NASA EVA Hardware Office (XX)</a:t>
            </a:r>
          </a:p>
          <a:p>
            <a:endParaRPr lang="en-US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5615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1649" y="1615243"/>
            <a:ext cx="4580150" cy="45720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28124" y="1013789"/>
            <a:ext cx="11887200" cy="5486400"/>
          </a:xfrm>
          <a:prstGeom prst="roundRect">
            <a:avLst>
              <a:gd name="adj" fmla="val 4366"/>
            </a:avLst>
          </a:prstGeom>
          <a:solidFill>
            <a:schemeClr val="bg1">
              <a:lumMod val="85000"/>
              <a:alpha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Exploration Extravehicular Mobility Unit (</a:t>
            </a:r>
            <a:r>
              <a:rPr lang="en-US" sz="2800" dirty="0" err="1">
                <a:solidFill>
                  <a:schemeClr val="tx1"/>
                </a:solidFill>
              </a:rPr>
              <a:t>xEMU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</a:rPr>
              <a:t>xEMU</a:t>
            </a:r>
            <a:r>
              <a:rPr lang="en-US" sz="2800" dirty="0">
                <a:solidFill>
                  <a:schemeClr val="tx1"/>
                </a:solidFill>
              </a:rPr>
              <a:t> Subsystems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Exploration Portable Life Support System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Pressure Garment Subsystem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Informatics Subsystem 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Backup</a:t>
            </a:r>
          </a:p>
          <a:p>
            <a:pPr>
              <a:spcAft>
                <a:spcPts val="600"/>
              </a:spcAft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/>
              <a:t>Agenda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04F6BF-6017-4132-9198-5B3F6682326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61EC0D-23D3-45A5-8F18-C6AFC98989B2}" type="slidenum">
              <a:rPr lang="en-US" smtClean="0"/>
              <a:t>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AADEB5-922E-41DF-9DB8-B44ED6110E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03" r="8449"/>
          <a:stretch/>
        </p:blipFill>
        <p:spPr>
          <a:xfrm>
            <a:off x="8622226" y="2072443"/>
            <a:ext cx="3132670" cy="3657600"/>
          </a:xfrm>
          <a:prstGeom prst="roundRect">
            <a:avLst>
              <a:gd name="adj" fmla="val 329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F1BAF2E7-CF0D-4AE6-B6FB-2F73D73E38C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3439780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Extravehicular Mobility Unit (xEMU)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0" y="6356350"/>
            <a:ext cx="2743200" cy="365125"/>
          </a:xfr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>
                <a:solidFill>
                  <a:srgbClr val="1F497D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1F497D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535" y="1748159"/>
            <a:ext cx="9718929" cy="4843111"/>
          </a:xfrm>
          <a:prstGeom prst="roundRect">
            <a:avLst>
              <a:gd name="adj" fmla="val 329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37956" y="747885"/>
            <a:ext cx="11887200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/>
              <a:t>The Exploration Extravehicular Mobility Unit (xEMU) is the dedicated EVA suit system design for use during lunar flight dynamic phases (if needed), microgravity EVAs, and lunar surface excursions. </a:t>
            </a:r>
          </a:p>
          <a:p>
            <a:pPr>
              <a:spcBef>
                <a:spcPts val="600"/>
              </a:spcBef>
            </a:pPr>
            <a:r>
              <a:rPr lang="en-US" dirty="0"/>
              <a:t>Reference the NASA Suit Up site: </a:t>
            </a:r>
            <a:r>
              <a:rPr lang="en-US" dirty="0">
                <a:hlinkClick r:id="rId4"/>
              </a:rPr>
              <a:t>https://www.nasa.gov/suitup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9270198" y="6602714"/>
            <a:ext cx="2844800" cy="228600"/>
          </a:xfr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8EC4C517-BE49-40C8-BC2E-A277AA86D22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379681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8A919A1-7BEF-4F04-A317-6DDF032EE1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15" r="36038"/>
          <a:stretch/>
        </p:blipFill>
        <p:spPr>
          <a:xfrm>
            <a:off x="155661" y="874025"/>
            <a:ext cx="3003082" cy="60013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xEMU</a:t>
            </a:r>
            <a:r>
              <a:rPr lang="en-US" dirty="0"/>
              <a:t> System Capability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342B4-FA0E-4D04-857F-8197FD78F11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5059B5-FA2A-D14A-9FA4-0D0A48FB7DF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25F50F6-E7AE-4787-A4DA-05BFDAED3A10}"/>
              </a:ext>
            </a:extLst>
          </p:cNvPr>
          <p:cNvSpPr txBox="1">
            <a:spLocks/>
          </p:cNvSpPr>
          <p:nvPr/>
        </p:nvSpPr>
        <p:spPr>
          <a:xfrm>
            <a:off x="2873322" y="874025"/>
            <a:ext cx="9163017" cy="5684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03" indent="-179388" defTabSz="457146"/>
            <a:r>
              <a:rPr lang="en-US" sz="2000" dirty="0"/>
              <a:t>The </a:t>
            </a:r>
            <a:r>
              <a:rPr lang="en-US" sz="2000" dirty="0" err="1"/>
              <a:t>xEMU</a:t>
            </a:r>
            <a:r>
              <a:rPr lang="en-US" sz="2000" dirty="0"/>
              <a:t> will allow crewmembers to conduct excursions outside a vehicle in order to perform exploration, research, construction, servicing, and repair operations</a:t>
            </a:r>
          </a:p>
          <a:p>
            <a:pPr marL="171403" indent="-179388" defTabSz="457146"/>
            <a:endParaRPr lang="en-US" sz="2000" dirty="0"/>
          </a:p>
          <a:p>
            <a:pPr marL="171403" indent="-179388" defTabSz="457146"/>
            <a:r>
              <a:rPr lang="en-US" sz="2000" dirty="0"/>
              <a:t>A few key </a:t>
            </a:r>
            <a:r>
              <a:rPr lang="en-US" sz="2000" dirty="0" err="1"/>
              <a:t>xEMU</a:t>
            </a:r>
            <a:r>
              <a:rPr lang="en-US" sz="2000" dirty="0"/>
              <a:t> surface suit capabilities that will help accomplish the lunar science goals include:</a:t>
            </a:r>
          </a:p>
          <a:p>
            <a:pPr marL="628603" lvl="1" indent="-179388" defTabSz="457146">
              <a:spcBef>
                <a:spcPts val="600"/>
              </a:spcBef>
            </a:pPr>
            <a:r>
              <a:rPr lang="en-US" sz="1800" dirty="0"/>
              <a:t>Supports EVAs of up to 8 hours in duration </a:t>
            </a:r>
          </a:p>
          <a:p>
            <a:pPr marL="628603" lvl="1" indent="-179388" defTabSz="457146">
              <a:spcBef>
                <a:spcPts val="600"/>
              </a:spcBef>
            </a:pPr>
            <a:r>
              <a:rPr lang="en-US" sz="1800" dirty="0"/>
              <a:t>Capability to operate for up to 2 hours of contiguous exposure in a shadowed area, including Permanently Shadowed Regions (PSRs)</a:t>
            </a:r>
          </a:p>
          <a:p>
            <a:pPr marL="628603" lvl="1" indent="-179388" defTabSz="457146">
              <a:spcBef>
                <a:spcPts val="600"/>
              </a:spcBef>
            </a:pPr>
            <a:r>
              <a:rPr lang="en-US" sz="1800" dirty="0"/>
              <a:t>Ability to perform tasks while standing and non-neutral postures (e.g., kneeling)</a:t>
            </a:r>
          </a:p>
          <a:p>
            <a:pPr marL="628603" lvl="1" indent="-179388" defTabSz="457146">
              <a:spcBef>
                <a:spcPts val="600"/>
              </a:spcBef>
            </a:pPr>
            <a:r>
              <a:rPr lang="en-US" sz="1800" dirty="0"/>
              <a:t>Translation via walking, crawling on hands and knees (short distances with slow controlled motions), scrambling (traversing sloped terrain while using one's hands), and climbing steps and ladders  </a:t>
            </a:r>
          </a:p>
          <a:p>
            <a:pPr marL="628603" lvl="1" indent="-179388" defTabSz="457146">
              <a:spcBef>
                <a:spcPts val="600"/>
              </a:spcBef>
            </a:pPr>
            <a:r>
              <a:rPr lang="en-US" sz="1800" dirty="0"/>
              <a:t>Walking up/down/across a slope of up to 20°</a:t>
            </a:r>
            <a:r>
              <a:rPr lang="en-US" sz="1800" i="1" dirty="0"/>
              <a:t> (Apollo 15 traversed on slopes of ~17°)</a:t>
            </a:r>
            <a:r>
              <a:rPr lang="en-US" sz="1800" dirty="0"/>
              <a:t> </a:t>
            </a:r>
          </a:p>
          <a:p>
            <a:pPr marL="628603" lvl="1" indent="-179388" defTabSz="457146">
              <a:spcBef>
                <a:spcPts val="600"/>
              </a:spcBef>
            </a:pPr>
            <a:r>
              <a:rPr lang="en-US" sz="1800" dirty="0"/>
              <a:t>Ambulating on traverses of up to 2 km away from the lander </a:t>
            </a:r>
            <a:r>
              <a:rPr lang="en-US" sz="1800" i="1" dirty="0"/>
              <a:t>(Apollo 14 walked ~1.45 km from the lander)  </a:t>
            </a:r>
          </a:p>
          <a:p>
            <a:pPr marL="628603" lvl="1" indent="-179388" defTabSz="457146">
              <a:spcBef>
                <a:spcPts val="600"/>
              </a:spcBef>
            </a:pPr>
            <a:r>
              <a:rPr lang="en-US" sz="1800" dirty="0"/>
              <a:t>Improved lighting and cameras to support visual sight of ground ahead, EV partner in a PSR, lander, and the EV worksite</a:t>
            </a:r>
          </a:p>
          <a:p>
            <a:pPr marL="628603" lvl="1" indent="-179388" defTabSz="457146">
              <a:spcBef>
                <a:spcPts val="600"/>
              </a:spcBef>
            </a:pPr>
            <a:endParaRPr lang="en-US" sz="1800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ABA776A-2AFA-4051-9365-D5989D34822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231429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xEMU</a:t>
            </a:r>
            <a:r>
              <a:rPr lang="en-US" dirty="0"/>
              <a:t> Subsystems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1761" y="1145515"/>
            <a:ext cx="5819410" cy="5301273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2000" dirty="0"/>
              <a:t>The </a:t>
            </a:r>
            <a:r>
              <a:rPr lang="en-US" sz="2000" dirty="0" err="1"/>
              <a:t>xEMU</a:t>
            </a:r>
            <a:r>
              <a:rPr lang="en-US" sz="2000" dirty="0"/>
              <a:t> System is comprised of the following subassemblies.</a:t>
            </a:r>
          </a:p>
          <a:p>
            <a:pPr marL="64995" indent="-179388" defTabSz="457146">
              <a:lnSpc>
                <a:spcPct val="100000"/>
              </a:lnSpc>
              <a:spcBef>
                <a:spcPts val="600"/>
              </a:spcBef>
            </a:pPr>
            <a:r>
              <a:rPr lang="en-US" sz="1800" b="1" dirty="0"/>
              <a:t>Portable Life Support Subsystem (</a:t>
            </a:r>
            <a:r>
              <a:rPr lang="en-US" sz="1800" b="1" dirty="0" err="1"/>
              <a:t>xPLSS</a:t>
            </a:r>
            <a:r>
              <a:rPr lang="en-US" sz="1800" b="1" dirty="0"/>
              <a:t>)</a:t>
            </a:r>
          </a:p>
          <a:p>
            <a:pPr marL="522195" lvl="1" indent="-179388" defTabSz="457146">
              <a:lnSpc>
                <a:spcPct val="100000"/>
              </a:lnSpc>
              <a:spcBef>
                <a:spcPts val="600"/>
              </a:spcBef>
            </a:pPr>
            <a:r>
              <a:rPr lang="en-US" sz="1600" dirty="0"/>
              <a:t>Provides life support functions such as oxygen, thermal control and carbon dioxide removal</a:t>
            </a:r>
          </a:p>
          <a:p>
            <a:pPr marL="64995" indent="-179388" defTabSz="457146">
              <a:lnSpc>
                <a:spcPct val="100000"/>
              </a:lnSpc>
              <a:spcBef>
                <a:spcPts val="600"/>
              </a:spcBef>
            </a:pPr>
            <a:endParaRPr lang="en-US" sz="1800" b="1" dirty="0"/>
          </a:p>
          <a:p>
            <a:pPr marL="64995" indent="-179388" defTabSz="457146">
              <a:lnSpc>
                <a:spcPct val="100000"/>
              </a:lnSpc>
              <a:spcBef>
                <a:spcPts val="600"/>
              </a:spcBef>
            </a:pPr>
            <a:r>
              <a:rPr lang="en-US" sz="1800" b="1" dirty="0"/>
              <a:t>Pressure Garment Subsystem (</a:t>
            </a:r>
            <a:r>
              <a:rPr lang="en-US" sz="1800" b="1" dirty="0" err="1"/>
              <a:t>xPGS</a:t>
            </a:r>
            <a:r>
              <a:rPr lang="en-US" sz="1800" b="1" dirty="0"/>
              <a:t>)</a:t>
            </a:r>
          </a:p>
          <a:p>
            <a:pPr marL="522195" lvl="1" indent="-179388" defTabSz="457146">
              <a:lnSpc>
                <a:spcPct val="100000"/>
              </a:lnSpc>
              <a:spcBef>
                <a:spcPts val="600"/>
              </a:spcBef>
            </a:pPr>
            <a:r>
              <a:rPr lang="en-US" sz="1600" dirty="0"/>
              <a:t>Provided anthropomorphic, pressurized, and protective structure worn by the crewmember</a:t>
            </a:r>
          </a:p>
          <a:p>
            <a:pPr marL="64995" indent="-179388" defTabSz="457146">
              <a:lnSpc>
                <a:spcPct val="100000"/>
              </a:lnSpc>
              <a:spcBef>
                <a:spcPts val="600"/>
              </a:spcBef>
            </a:pPr>
            <a:endParaRPr lang="en-US" sz="1800" b="1" dirty="0"/>
          </a:p>
          <a:p>
            <a:pPr marL="64995" indent="-179388" defTabSz="457146">
              <a:lnSpc>
                <a:spcPct val="100000"/>
              </a:lnSpc>
              <a:spcBef>
                <a:spcPts val="600"/>
              </a:spcBef>
            </a:pPr>
            <a:r>
              <a:rPr lang="en-US" sz="1800" b="1" dirty="0"/>
              <a:t>Informatics Subsystem (</a:t>
            </a:r>
            <a:r>
              <a:rPr lang="en-US" sz="1800" b="1" dirty="0" err="1"/>
              <a:t>xINFO</a:t>
            </a:r>
            <a:r>
              <a:rPr lang="en-US" sz="1800" b="1" dirty="0"/>
              <a:t>) </a:t>
            </a:r>
          </a:p>
          <a:p>
            <a:pPr marL="522195" lvl="1" indent="-179388" defTabSz="457146">
              <a:lnSpc>
                <a:spcPct val="100000"/>
              </a:lnSpc>
              <a:spcBef>
                <a:spcPts val="600"/>
              </a:spcBef>
            </a:pPr>
            <a:r>
              <a:rPr lang="en-US" sz="1600" dirty="0"/>
              <a:t>Provides avionics and includes data processor, cameras and lighting that promotes crew autonomy and efficiency during EVAs.</a:t>
            </a:r>
          </a:p>
          <a:p>
            <a:pPr marL="0" indent="0">
              <a:spcBef>
                <a:spcPts val="600"/>
              </a:spcBef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None/>
            </a:pPr>
            <a:endParaRPr lang="en-US" sz="20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342B4-FA0E-4D04-857F-8197FD78F11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AFB21F-97B2-489B-83CB-F5B35EE321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7931"/>
          <a:stretch/>
        </p:blipFill>
        <p:spPr>
          <a:xfrm flipH="1">
            <a:off x="1703574" y="1638084"/>
            <a:ext cx="3121666" cy="499561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D3235E1-022E-43B8-8E45-9ADA9176E261}"/>
              </a:ext>
            </a:extLst>
          </p:cNvPr>
          <p:cNvSpPr txBox="1"/>
          <p:nvPr/>
        </p:nvSpPr>
        <p:spPr>
          <a:xfrm>
            <a:off x="826561" y="3750042"/>
            <a:ext cx="8407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xPLSS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09231E-A414-4E87-BB1B-8BAEA079D021}"/>
              </a:ext>
            </a:extLst>
          </p:cNvPr>
          <p:cNvSpPr txBox="1"/>
          <p:nvPr/>
        </p:nvSpPr>
        <p:spPr>
          <a:xfrm>
            <a:off x="1249417" y="5286138"/>
            <a:ext cx="908313" cy="3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xPGS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49796D1-4282-4880-AF62-71F62DF28430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1703574" y="4217788"/>
            <a:ext cx="908313" cy="10683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310FB4F-4C89-407F-B764-10787D22F142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1246950" y="3547036"/>
            <a:ext cx="802183" cy="2030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08E70EC-A1BE-4329-BB8C-D7E06D821B19}"/>
              </a:ext>
            </a:extLst>
          </p:cNvPr>
          <p:cNvCxnSpPr>
            <a:cxnSpLocks/>
          </p:cNvCxnSpPr>
          <p:nvPr/>
        </p:nvCxnSpPr>
        <p:spPr>
          <a:xfrm flipH="1">
            <a:off x="3674387" y="2156853"/>
            <a:ext cx="550541" cy="43185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B3064714-52CA-4698-B3FB-9A597CD92148}"/>
              </a:ext>
            </a:extLst>
          </p:cNvPr>
          <p:cNvSpPr txBox="1"/>
          <p:nvPr/>
        </p:nvSpPr>
        <p:spPr>
          <a:xfrm>
            <a:off x="4246507" y="1963986"/>
            <a:ext cx="908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xINFO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D7C7982F-1581-48C2-B139-0C692E4F27E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196885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CAA30-635E-49A3-A3DE-58A12F3E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Portable Life Support System (</a:t>
            </a:r>
            <a:r>
              <a:rPr lang="en-US" dirty="0" err="1"/>
              <a:t>xPLSS</a:t>
            </a:r>
            <a:r>
              <a:rPr lang="en-US" dirty="0"/>
              <a:t>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A70965-069E-4B2A-999A-1256C374FF1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F4186-D2B7-4B3E-8B31-F5E181D11F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A3EA63A-1FE7-45FF-8FA2-0E4C0E3C50A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xPLSS – The Subsystem for xEMU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E766B7-6DE8-46C0-8087-A84124CAF1BC}"/>
              </a:ext>
            </a:extLst>
          </p:cNvPr>
          <p:cNvSpPr txBox="1">
            <a:spLocks/>
          </p:cNvSpPr>
          <p:nvPr/>
        </p:nvSpPr>
        <p:spPr>
          <a:xfrm>
            <a:off x="304800" y="1143000"/>
            <a:ext cx="7472313" cy="5257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Portable Life Support System</a:t>
            </a:r>
          </a:p>
          <a:p>
            <a:pPr lvl="1"/>
            <a:r>
              <a:rPr lang="en-US" dirty="0"/>
              <a:t>Oxygen storage</a:t>
            </a:r>
          </a:p>
          <a:p>
            <a:pPr lvl="1"/>
            <a:r>
              <a:rPr lang="en-US" dirty="0"/>
              <a:t>Ventilation Loop</a:t>
            </a:r>
          </a:p>
          <a:p>
            <a:pPr lvl="1"/>
            <a:r>
              <a:rPr lang="en-US" dirty="0"/>
              <a:t>Thermal Control Loop</a:t>
            </a:r>
          </a:p>
          <a:p>
            <a:pPr lvl="1"/>
            <a:r>
              <a:rPr lang="en-US" dirty="0"/>
              <a:t>Power source</a:t>
            </a:r>
          </a:p>
          <a:p>
            <a:pPr lvl="1"/>
            <a:r>
              <a:rPr lang="en-US" dirty="0"/>
              <a:t>Caution and Warning System</a:t>
            </a:r>
          </a:p>
          <a:p>
            <a:endParaRPr lang="en-US" dirty="0"/>
          </a:p>
          <a:p>
            <a:r>
              <a:rPr lang="en-US" dirty="0"/>
              <a:t>Display and Control Unit</a:t>
            </a:r>
          </a:p>
          <a:p>
            <a:pPr lvl="1"/>
            <a:r>
              <a:rPr lang="en-US" dirty="0"/>
              <a:t>Provides control function switches to command attached PLSS controllers and CWS</a:t>
            </a:r>
          </a:p>
          <a:p>
            <a:endParaRPr lang="en-US" dirty="0"/>
          </a:p>
          <a:p>
            <a:r>
              <a:rPr lang="en-US" dirty="0"/>
              <a:t>PGS Mounted Items</a:t>
            </a:r>
          </a:p>
          <a:p>
            <a:pPr lvl="1"/>
            <a:r>
              <a:rPr lang="en-US" dirty="0"/>
              <a:t>Pressure Relief Valves</a:t>
            </a:r>
          </a:p>
          <a:p>
            <a:pPr lvl="1"/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681E51AB-A63E-426E-8840-F39A99EAEEAA}"/>
              </a:ext>
            </a:extLst>
          </p:cNvPr>
          <p:cNvSpPr txBox="1">
            <a:spLocks/>
          </p:cNvSpPr>
          <p:nvPr/>
        </p:nvSpPr>
        <p:spPr>
          <a:xfrm>
            <a:off x="8702040" y="6356350"/>
            <a:ext cx="26517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57B86A9-9655-49AA-8089-11BD692C9E90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43E55F-D8B6-408B-9786-90810F7276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250" y="889893"/>
            <a:ext cx="2975502" cy="5589639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52F0E3-5B46-4812-AD29-5F34FB47537E}"/>
              </a:ext>
            </a:extLst>
          </p:cNvPr>
          <p:cNvSpPr txBox="1"/>
          <p:nvPr/>
        </p:nvSpPr>
        <p:spPr>
          <a:xfrm>
            <a:off x="6527716" y="1422654"/>
            <a:ext cx="70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PLSS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DABE0AD-7BC5-486A-9168-FB9C69F7AC55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7230230" y="1607320"/>
            <a:ext cx="89021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A69EC64-AE71-4E41-8D0E-8F2D950002D1}"/>
              </a:ext>
            </a:extLst>
          </p:cNvPr>
          <p:cNvSpPr txBox="1"/>
          <p:nvPr/>
        </p:nvSpPr>
        <p:spPr>
          <a:xfrm>
            <a:off x="6616726" y="2284783"/>
            <a:ext cx="702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DCU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47EE1A2-3DA6-4CF3-9881-D8E4863ED34A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7319240" y="2463663"/>
            <a:ext cx="2296171" cy="578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C68987D-59D9-42FF-B77E-96B7B0EE8ECB}"/>
              </a:ext>
            </a:extLst>
          </p:cNvPr>
          <p:cNvSpPr txBox="1"/>
          <p:nvPr/>
        </p:nvSpPr>
        <p:spPr>
          <a:xfrm>
            <a:off x="6427106" y="2900596"/>
            <a:ext cx="1112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PGS Mounted Items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FA8B12-B099-41AD-B3F6-63248D1E6AF5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7539868" y="2894423"/>
            <a:ext cx="1058827" cy="4678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4AC6433A-79FB-4CB5-A806-71A117FD80A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792524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9471-7931-4C6A-8EF0-2013D364A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xPLSS</a:t>
            </a:r>
            <a:r>
              <a:rPr lang="en-US" dirty="0"/>
              <a:t> Progress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CCFBEA-76AB-458D-BD74-2F57A648D3E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54BA-352C-4085-A513-FC5404439C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6" name="Picture 4" descr="https://io.jsc.nasa.gov/photos/12943/lores/jsc2021e005578_alt.jpg">
            <a:extLst>
              <a:ext uri="{FF2B5EF4-FFF2-40B4-BE49-F238E27FC236}">
                <a16:creationId xmlns:a16="http://schemas.microsoft.com/office/drawing/2014/main" id="{21032DD5-C453-4F8A-B870-87ABDD5EA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9114" y="1335757"/>
            <a:ext cx="6274825" cy="41864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14128B-DDCB-41F4-81CF-994840DDA78D}"/>
              </a:ext>
            </a:extLst>
          </p:cNvPr>
          <p:cNvSpPr txBox="1"/>
          <p:nvPr/>
        </p:nvSpPr>
        <p:spPr>
          <a:xfrm>
            <a:off x="306944" y="965482"/>
            <a:ext cx="503658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Preliminary design complete and </a:t>
            </a:r>
            <a:r>
              <a:rPr lang="en-US" dirty="0" err="1"/>
              <a:t>xPLSS</a:t>
            </a:r>
            <a:r>
              <a:rPr lang="en-US" dirty="0"/>
              <a:t> team has been focused on completing component level design verification tests (DVT)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Assembly of the PLSS DVT unit is underway 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43 different tests planned to verify performance of the life support functions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Perform 6 simulated 8hr EVAs with human-metabolic gas injection as well as thermal loop heat injection to verify entire system operation in the vacuum environment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2C09BC3-D517-40FF-A11E-32E9BEACDBF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2248494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D9471-7931-4C6A-8EF0-2013D364A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xPLSS</a:t>
            </a:r>
            <a:r>
              <a:rPr lang="en-US" dirty="0"/>
              <a:t> - Spacesuit Evaporation Rejection Flight Experiment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CCFBEA-76AB-458D-BD74-2F57A648D3E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54BA-352C-4085-A513-FC5404439C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14128B-DDCB-41F4-81CF-994840DDA78D}"/>
              </a:ext>
            </a:extLst>
          </p:cNvPr>
          <p:cNvSpPr txBox="1"/>
          <p:nvPr/>
        </p:nvSpPr>
        <p:spPr>
          <a:xfrm>
            <a:off x="8441141" y="910552"/>
            <a:ext cx="367385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Validating the </a:t>
            </a:r>
            <a:r>
              <a:rPr lang="en-US" dirty="0" err="1"/>
              <a:t>xPLSS</a:t>
            </a:r>
            <a:r>
              <a:rPr lang="en-US" dirty="0"/>
              <a:t> thermal loop system on ISS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Launched on NG-14 (Oct. 2, 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Installed in ISS payload rack and 6 EVA series planned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Each EVA Series simulates 4-5 EVAs at a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3 EVAs completed so far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Running a “sister” Ground unit in parallel</a:t>
            </a:r>
            <a:endParaRPr lang="en-US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597F1D-BD56-487A-A432-F2D19960FF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83" y="883602"/>
            <a:ext cx="8111336" cy="52485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AFA2A1B-7AB3-4839-A0EA-73A0636E9F51}"/>
              </a:ext>
            </a:extLst>
          </p:cNvPr>
          <p:cNvSpPr/>
          <p:nvPr/>
        </p:nvSpPr>
        <p:spPr>
          <a:xfrm>
            <a:off x="2781034" y="6129040"/>
            <a:ext cx="2943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https://www.nasa.gov/suitup</a:t>
            </a:r>
            <a:endParaRPr lang="en-US" dirty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AB51B57-24ED-47F0-B85A-9B76A19C2E5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2292513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1C8E-D42A-4400-9DDC-35B1449A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Garment Subsystem (</a:t>
            </a:r>
            <a:r>
              <a:rPr lang="en-US" dirty="0" err="1"/>
              <a:t>xPGS</a:t>
            </a:r>
            <a:r>
              <a:rPr lang="en-US" dirty="0"/>
              <a:t>) Subassemblies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27F4F7-F699-4FDC-8419-5FEC5AC8DA3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5045E-DD99-4C28-8821-86DDA02E16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3E57166-1FA1-4BF7-938F-48D401D8A818}"/>
              </a:ext>
            </a:extLst>
          </p:cNvPr>
          <p:cNvSpPr txBox="1">
            <a:spLocks/>
          </p:cNvSpPr>
          <p:nvPr/>
        </p:nvSpPr>
        <p:spPr>
          <a:xfrm>
            <a:off x="447191" y="999797"/>
            <a:ext cx="7448685" cy="5391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200" dirty="0"/>
              <a:t>Key Features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Improved Mobility Design influenced by many years of EMU experience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Designed to accommodate ~90% of female and male populations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Integrated communication system 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Upper Torso Assembly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Comprised of the visor, helmet, Hard Upper Torso, shoulders, arms, and gloves.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Lower Torso Assembly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Comprised of Waist/Brief/Hip Assembly, Leg Assembly and Boot Assembly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Supporting Components </a:t>
            </a:r>
          </a:p>
          <a:p>
            <a:pPr lvl="1">
              <a:spcBef>
                <a:spcPts val="600"/>
              </a:spcBef>
            </a:pPr>
            <a:r>
              <a:rPr lang="en-US" sz="2000" dirty="0"/>
              <a:t>Liquid Cooling and Ventilation Garment, Wired Heart Rate Monitor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2000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1FDC5D-32CB-4AE4-B98E-3BBD37C51A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8" t="-2602" r="34229" b="2931"/>
          <a:stretch/>
        </p:blipFill>
        <p:spPr>
          <a:xfrm>
            <a:off x="7531488" y="467105"/>
            <a:ext cx="3847032" cy="6135609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54B1195-2743-450E-9BFF-BE02D07883F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2385378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xPGS</a:t>
            </a:r>
            <a:r>
              <a:rPr lang="en-US" dirty="0"/>
              <a:t> – Mobility Challenges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1/31/2021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6" name="Picture 15" descr="A picture containing outdoor&#10;&#10;Description automatically generated">
            <a:extLst>
              <a:ext uri="{FF2B5EF4-FFF2-40B4-BE49-F238E27FC236}">
                <a16:creationId xmlns:a16="http://schemas.microsoft.com/office/drawing/2014/main" id="{7E7802BE-57D6-4299-BCFE-1D85EAB93F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33" r="20589"/>
          <a:stretch/>
        </p:blipFill>
        <p:spPr>
          <a:xfrm>
            <a:off x="4416034" y="1889888"/>
            <a:ext cx="3476039" cy="3439275"/>
          </a:xfrm>
          <a:prstGeom prst="roundRect">
            <a:avLst>
              <a:gd name="adj" fmla="val 329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A picture containing outdoor, swimming, sport, water sport&#10;&#10;Description automatically generated">
            <a:extLst>
              <a:ext uri="{FF2B5EF4-FFF2-40B4-BE49-F238E27FC236}">
                <a16:creationId xmlns:a16="http://schemas.microsoft.com/office/drawing/2014/main" id="{D0AA30CB-0381-4E0C-AD4F-A7991AE1D5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21" t="4016" r="34220" b="26695"/>
          <a:stretch/>
        </p:blipFill>
        <p:spPr>
          <a:xfrm>
            <a:off x="8307206" y="1889887"/>
            <a:ext cx="3488896" cy="3439275"/>
          </a:xfrm>
          <a:prstGeom prst="roundRect">
            <a:avLst>
              <a:gd name="adj" fmla="val 329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293D49A-29E1-4A82-8C44-4C86329A4F02}"/>
              </a:ext>
            </a:extLst>
          </p:cNvPr>
          <p:cNvSpPr txBox="1"/>
          <p:nvPr/>
        </p:nvSpPr>
        <p:spPr>
          <a:xfrm>
            <a:off x="395898" y="1318512"/>
            <a:ext cx="401170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Suit must have the ability to: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Kneel to perform rock and regolith sample acquisition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Use EVA tools to remove pieces of rock forcibly from a larger rock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Walk up and down slopes and distances up to 2km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D1F94712-8AB9-4579-A76E-E396BB24E24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2772180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C1C8E-D42A-4400-9DDC-35B1449A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xPGS</a:t>
            </a:r>
            <a:r>
              <a:rPr lang="en-US" dirty="0"/>
              <a:t> Progress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27F4F7-F699-4FDC-8419-5FEC5AC8DA3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5045E-DD99-4C28-8821-86DDA02E16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9539CB-A1F8-4C0B-9609-3E9D5503F9E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5696" y="900430"/>
            <a:ext cx="2041022" cy="30911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7A5E2E-631E-4B8E-AA02-14E90EB6784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046" y="4160492"/>
            <a:ext cx="2420322" cy="24203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DEDEE0-F2A7-45EF-B930-AE210F5585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1266" y="3307106"/>
            <a:ext cx="2675157" cy="27930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32B0E0-39FC-429B-AB2A-9F4F1ED07B8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717" y="3570438"/>
            <a:ext cx="2333153" cy="29627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70F2BD6-7F8E-4457-94BB-54F38BD9107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779" y="3570438"/>
            <a:ext cx="1829488" cy="2962733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3E57166-1FA1-4BF7-938F-48D401D8A818}"/>
              </a:ext>
            </a:extLst>
          </p:cNvPr>
          <p:cNvSpPr txBox="1">
            <a:spLocks/>
          </p:cNvSpPr>
          <p:nvPr/>
        </p:nvSpPr>
        <p:spPr>
          <a:xfrm>
            <a:off x="447191" y="999797"/>
            <a:ext cx="7448685" cy="2466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1900" dirty="0"/>
              <a:t>Performed numerous tests including 1/6-g NBL, HLS mockup evals, CO2 washout, “</a:t>
            </a:r>
            <a:r>
              <a:rPr lang="en-US" sz="1900" dirty="0" err="1"/>
              <a:t>crewloads</a:t>
            </a:r>
            <a:r>
              <a:rPr lang="en-US" sz="1900" dirty="0"/>
              <a:t>” testing, tool interface evals</a:t>
            </a:r>
          </a:p>
          <a:p>
            <a:pPr>
              <a:spcBef>
                <a:spcPts val="600"/>
              </a:spcBef>
            </a:pPr>
            <a:endParaRPr lang="en-US" sz="1900" dirty="0"/>
          </a:p>
          <a:p>
            <a:pPr>
              <a:spcBef>
                <a:spcPts val="600"/>
              </a:spcBef>
            </a:pPr>
            <a:r>
              <a:rPr lang="en-US" sz="1900" dirty="0"/>
              <a:t>Conducted multiple fit checks including the Hard Upper Torso (HUT), Lower Torso Assembly (LTA), and Waist Brief Hip (WBH)</a:t>
            </a:r>
          </a:p>
          <a:p>
            <a:pPr>
              <a:spcBef>
                <a:spcPts val="600"/>
              </a:spcBef>
            </a:pPr>
            <a:endParaRPr lang="en-US" sz="1900" dirty="0"/>
          </a:p>
          <a:p>
            <a:pPr>
              <a:spcBef>
                <a:spcPts val="600"/>
              </a:spcBef>
            </a:pPr>
            <a:r>
              <a:rPr lang="en-US" sz="1900" dirty="0"/>
              <a:t>Assembling flight-fidelity unit for testing</a:t>
            </a:r>
            <a:endParaRPr lang="en-US" sz="2000" dirty="0"/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2000" b="1" dirty="0"/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E9D03A71-FE4D-4151-8119-1EDCB8D79AD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2044404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969D8A6-3780-483D-9CED-2F62A4EDFD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8" t="7167" r="11404" b="9243"/>
          <a:stretch/>
        </p:blipFill>
        <p:spPr>
          <a:xfrm>
            <a:off x="7025964" y="2363674"/>
            <a:ext cx="3674911" cy="34183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E97B80-98FC-4C48-B31B-CA6935FC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Informatics Subsystem (</a:t>
            </a:r>
            <a:r>
              <a:rPr lang="en-US" dirty="0" err="1"/>
              <a:t>xINFO</a:t>
            </a:r>
            <a:r>
              <a:rPr lang="en-US" dirty="0"/>
              <a:t>) Subassemblies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96E9C-0384-44E3-8B57-B9C91D11540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4B364BE-BF2A-4C25-B261-EB10849670B8}"/>
              </a:ext>
            </a:extLst>
          </p:cNvPr>
          <p:cNvSpPr txBox="1">
            <a:spLocks/>
          </p:cNvSpPr>
          <p:nvPr/>
        </p:nvSpPr>
        <p:spPr>
          <a:xfrm>
            <a:off x="304800" y="977884"/>
            <a:ext cx="6406653" cy="542291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</a:t>
            </a:r>
            <a:r>
              <a:rPr lang="en-US" dirty="0" err="1"/>
              <a:t>xINFO</a:t>
            </a:r>
            <a:r>
              <a:rPr lang="en-US" dirty="0"/>
              <a:t> System is comprised of the following subassemblies;</a:t>
            </a:r>
          </a:p>
          <a:p>
            <a:pPr lvl="1"/>
            <a:r>
              <a:rPr lang="en-US" sz="2800" dirty="0"/>
              <a:t>Informatics Lights and Band</a:t>
            </a:r>
          </a:p>
          <a:p>
            <a:pPr lvl="2"/>
            <a:r>
              <a:rPr lang="en-US" dirty="0"/>
              <a:t>Upgraded nominal EVA task and translational lighting</a:t>
            </a:r>
          </a:p>
          <a:p>
            <a:pPr lvl="1"/>
            <a:r>
              <a:rPr lang="en-US" sz="2800" dirty="0"/>
              <a:t>Informatics Camera</a:t>
            </a:r>
          </a:p>
          <a:p>
            <a:pPr lvl="2"/>
            <a:r>
              <a:rPr lang="en-US" dirty="0"/>
              <a:t>HD Video recorded and streamed</a:t>
            </a:r>
          </a:p>
          <a:p>
            <a:pPr lvl="1"/>
            <a:r>
              <a:rPr lang="en-US" sz="2800" dirty="0"/>
              <a:t>Informatics Antennas</a:t>
            </a:r>
          </a:p>
          <a:p>
            <a:pPr lvl="2"/>
            <a:r>
              <a:rPr lang="en-US" dirty="0"/>
              <a:t>Provides two-way 802.11 </a:t>
            </a:r>
            <a:r>
              <a:rPr lang="en-US" dirty="0" err="1"/>
              <a:t>wifi</a:t>
            </a:r>
            <a:r>
              <a:rPr lang="en-US" dirty="0"/>
              <a:t> coverage to/from the vehicle</a:t>
            </a:r>
          </a:p>
          <a:p>
            <a:pPr lvl="1"/>
            <a:r>
              <a:rPr lang="en-US" sz="2800" dirty="0"/>
              <a:t>Informatics Avionics </a:t>
            </a:r>
          </a:p>
          <a:p>
            <a:pPr lvl="2"/>
            <a:r>
              <a:rPr lang="en-US" dirty="0"/>
              <a:t>Controls the </a:t>
            </a:r>
            <a:r>
              <a:rPr lang="en-US" dirty="0" err="1"/>
              <a:t>xINFO</a:t>
            </a:r>
            <a:r>
              <a:rPr lang="en-US" dirty="0"/>
              <a:t> lights and camera. Receives one-way voice and suit parameters from the Caution and Warning System. Records suit data and transmits to the ground via </a:t>
            </a:r>
            <a:r>
              <a:rPr lang="en-US" dirty="0" err="1"/>
              <a:t>xINFO</a:t>
            </a:r>
            <a:r>
              <a:rPr lang="en-US" dirty="0"/>
              <a:t> antennas.</a:t>
            </a:r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D151EECF-1169-4FE0-8050-9B44CE37F3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455004" y="6605175"/>
            <a:ext cx="2659994" cy="228600"/>
          </a:xfr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CB20B287-840F-459F-82D3-A950A32E5416}"/>
              </a:ext>
            </a:extLst>
          </p:cNvPr>
          <p:cNvSpPr txBox="1">
            <a:spLocks/>
          </p:cNvSpPr>
          <p:nvPr/>
        </p:nvSpPr>
        <p:spPr>
          <a:xfrm>
            <a:off x="6899965" y="4681296"/>
            <a:ext cx="265999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A29EA2-0CDF-48D9-AA95-463DA0CD5A47}"/>
              </a:ext>
            </a:extLst>
          </p:cNvPr>
          <p:cNvSpPr txBox="1"/>
          <p:nvPr/>
        </p:nvSpPr>
        <p:spPr>
          <a:xfrm>
            <a:off x="8125469" y="1142574"/>
            <a:ext cx="1632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Translational lights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5230C0-CD34-4421-9BC3-9FFCDDF0AD10}"/>
              </a:ext>
            </a:extLst>
          </p:cNvPr>
          <p:cNvSpPr txBox="1"/>
          <p:nvPr/>
        </p:nvSpPr>
        <p:spPr>
          <a:xfrm>
            <a:off x="8125469" y="835642"/>
            <a:ext cx="1632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Work lights</a:t>
            </a:r>
          </a:p>
        </p:txBody>
      </p:sp>
      <p:cxnSp>
        <p:nvCxnSpPr>
          <p:cNvPr id="39" name="Elbow Connector 18">
            <a:extLst>
              <a:ext uri="{FF2B5EF4-FFF2-40B4-BE49-F238E27FC236}">
                <a16:creationId xmlns:a16="http://schemas.microsoft.com/office/drawing/2014/main" id="{D1E7AED6-8A80-46B1-9827-F45808AC7A46}"/>
              </a:ext>
            </a:extLst>
          </p:cNvPr>
          <p:cNvCxnSpPr>
            <a:cxnSpLocks/>
            <a:stCxn id="38" idx="1"/>
          </p:cNvCxnSpPr>
          <p:nvPr/>
        </p:nvCxnSpPr>
        <p:spPr>
          <a:xfrm rot="10800000" flipV="1">
            <a:off x="7219171" y="989531"/>
            <a:ext cx="906298" cy="1837300"/>
          </a:xfrm>
          <a:prstGeom prst="bentConnector2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19">
            <a:extLst>
              <a:ext uri="{FF2B5EF4-FFF2-40B4-BE49-F238E27FC236}">
                <a16:creationId xmlns:a16="http://schemas.microsoft.com/office/drawing/2014/main" id="{3D0DCF02-A839-4A4F-86E9-E1372CE16BCC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9758326" y="989531"/>
            <a:ext cx="614065" cy="2257753"/>
          </a:xfrm>
          <a:prstGeom prst="bentConnector2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22">
            <a:extLst>
              <a:ext uri="{FF2B5EF4-FFF2-40B4-BE49-F238E27FC236}">
                <a16:creationId xmlns:a16="http://schemas.microsoft.com/office/drawing/2014/main" id="{DD2BC127-7DE4-4B77-B9A6-8438D42AF885}"/>
              </a:ext>
            </a:extLst>
          </p:cNvPr>
          <p:cNvCxnSpPr>
            <a:cxnSpLocks/>
            <a:stCxn id="37" idx="1"/>
          </p:cNvCxnSpPr>
          <p:nvPr/>
        </p:nvCxnSpPr>
        <p:spPr>
          <a:xfrm rot="10800000" flipV="1">
            <a:off x="7791761" y="1296462"/>
            <a:ext cx="333709" cy="1067211"/>
          </a:xfrm>
          <a:prstGeom prst="bentConnector2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25">
            <a:extLst>
              <a:ext uri="{FF2B5EF4-FFF2-40B4-BE49-F238E27FC236}">
                <a16:creationId xmlns:a16="http://schemas.microsoft.com/office/drawing/2014/main" id="{AE597C4D-5324-40B0-968D-6AEB463A4EE2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9758326" y="1296463"/>
            <a:ext cx="184068" cy="1303436"/>
          </a:xfrm>
          <a:prstGeom prst="bentConnector2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5C48375-C21E-48AD-8120-5A6A92834592}"/>
              </a:ext>
            </a:extLst>
          </p:cNvPr>
          <p:cNvSpPr txBox="1"/>
          <p:nvPr/>
        </p:nvSpPr>
        <p:spPr>
          <a:xfrm>
            <a:off x="11045805" y="4617494"/>
            <a:ext cx="1051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xINFO Camera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586009F-0ADA-47D3-B7FC-E60609CF4B22}"/>
              </a:ext>
            </a:extLst>
          </p:cNvPr>
          <p:cNvSpPr txBox="1"/>
          <p:nvPr/>
        </p:nvSpPr>
        <p:spPr>
          <a:xfrm>
            <a:off x="8109087" y="1671337"/>
            <a:ext cx="1649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Lights Toggle Switch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CC24CBA3-3A53-46AA-B388-36CDBA4BB507}"/>
              </a:ext>
            </a:extLst>
          </p:cNvPr>
          <p:cNvCxnSpPr>
            <a:cxnSpLocks/>
            <a:stCxn id="44" idx="2"/>
          </p:cNvCxnSpPr>
          <p:nvPr/>
        </p:nvCxnSpPr>
        <p:spPr>
          <a:xfrm flipH="1">
            <a:off x="7873865" y="1979114"/>
            <a:ext cx="1059842" cy="101599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F6C3DE4-17BB-4D4D-A918-BCB2DE521ACB}"/>
              </a:ext>
            </a:extLst>
          </p:cNvPr>
          <p:cNvCxnSpPr>
            <a:cxnSpLocks/>
          </p:cNvCxnSpPr>
          <p:nvPr/>
        </p:nvCxnSpPr>
        <p:spPr>
          <a:xfrm flipH="1" flipV="1">
            <a:off x="10597487" y="4160608"/>
            <a:ext cx="504967" cy="52068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E97E5B7B-1D9B-4756-883F-7576C87C048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3093963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97B80-98FC-4C48-B31B-CA6935FC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xINFO</a:t>
            </a:r>
            <a:r>
              <a:rPr lang="en-US" dirty="0"/>
              <a:t> - Lighting Challenges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96E9C-0384-44E3-8B57-B9C91D11540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576C2-71AC-44A2-8611-2487C97763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A62EDF-7887-4DC2-A496-935A96FCC4D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Lighting Design Background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CE86FAD-CD45-4E0C-9A2C-5335CC1DDCEA}"/>
              </a:ext>
            </a:extLst>
          </p:cNvPr>
          <p:cNvSpPr txBox="1">
            <a:spLocks/>
          </p:cNvSpPr>
          <p:nvPr/>
        </p:nvSpPr>
        <p:spPr>
          <a:xfrm>
            <a:off x="290369" y="977884"/>
            <a:ext cx="4106371" cy="42951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Worksite volume increases compared to ISS worksite</a:t>
            </a:r>
          </a:p>
          <a:p>
            <a:r>
              <a:rPr lang="en-US" sz="2400" dirty="0"/>
              <a:t>Sample collection in Permanently Shadowed Regions (PSRs)</a:t>
            </a:r>
          </a:p>
          <a:p>
            <a:r>
              <a:rPr lang="en-US" sz="2400" dirty="0"/>
              <a:t>Low sun angle in Lunar South Pole means: </a:t>
            </a:r>
          </a:p>
          <a:p>
            <a:pPr lvl="1"/>
            <a:r>
              <a:rPr lang="en-US" sz="2000" dirty="0"/>
              <a:t>Increased shadows</a:t>
            </a:r>
          </a:p>
          <a:p>
            <a:pPr lvl="1"/>
            <a:r>
              <a:rPr lang="en-US" sz="2000" dirty="0"/>
              <a:t>Increased lighting for lunar translation</a:t>
            </a:r>
          </a:p>
          <a:p>
            <a:pPr lvl="1"/>
            <a:r>
              <a:rPr lang="en-US" sz="2000" dirty="0"/>
              <a:t>Sample collection in shadowed regions </a:t>
            </a:r>
          </a:p>
          <a:p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26" name="Picture 4" descr="https://io.jsc.nasa.gov/photos/10032/hires/as12-46-6847.jpg">
            <a:extLst>
              <a:ext uri="{FF2B5EF4-FFF2-40B4-BE49-F238E27FC236}">
                <a16:creationId xmlns:a16="http://schemas.microsoft.com/office/drawing/2014/main" id="{127DF608-E8BC-44F9-B03F-5A2DAF142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535" y="811852"/>
            <a:ext cx="2721727" cy="273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https://io.jsc.nasa.gov/photos/10032/hires/as12-49-7265.jpg">
            <a:extLst>
              <a:ext uri="{FF2B5EF4-FFF2-40B4-BE49-F238E27FC236}">
                <a16:creationId xmlns:a16="http://schemas.microsoft.com/office/drawing/2014/main" id="{68964940-F5F8-49F7-ABCF-273172EB4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057" y="811852"/>
            <a:ext cx="2721728" cy="273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01D780-7A7D-4968-8F26-2E8100879732}"/>
              </a:ext>
            </a:extLst>
          </p:cNvPr>
          <p:cNvSpPr txBox="1"/>
          <p:nvPr/>
        </p:nvSpPr>
        <p:spPr>
          <a:xfrm>
            <a:off x="8535041" y="3535101"/>
            <a:ext cx="25957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Shadow environment in crater – Apollo 12</a:t>
            </a:r>
            <a:endParaRPr lang="en-US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CA0EB8-1BC4-4C62-ADC1-14B8542781A2}"/>
              </a:ext>
            </a:extLst>
          </p:cNvPr>
          <p:cNvSpPr txBox="1"/>
          <p:nvPr/>
        </p:nvSpPr>
        <p:spPr>
          <a:xfrm>
            <a:off x="5015220" y="3548621"/>
            <a:ext cx="33021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100" dirty="0"/>
              <a:t>Facing down sun with low sun angle – Apollo 12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02158D57-BC43-4C0D-BD3D-C24FB372332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  <p:pic>
        <p:nvPicPr>
          <p:cNvPr id="14" name="Picture 13" descr="A picture containing outdoor, person, dark, night&#10;&#10;Description automatically generated">
            <a:extLst>
              <a:ext uri="{FF2B5EF4-FFF2-40B4-BE49-F238E27FC236}">
                <a16:creationId xmlns:a16="http://schemas.microsoft.com/office/drawing/2014/main" id="{575B943B-A7A9-4965-A95B-F82F87049C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725" y="3851104"/>
            <a:ext cx="7309738" cy="252396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03F98DD-7D85-46D4-840D-C1614F028A61}"/>
              </a:ext>
            </a:extLst>
          </p:cNvPr>
          <p:cNvSpPr txBox="1"/>
          <p:nvPr/>
        </p:nvSpPr>
        <p:spPr>
          <a:xfrm>
            <a:off x="6702374" y="6375067"/>
            <a:ext cx="32299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1100" dirty="0"/>
              <a:t>VR Simulated view of lighting on the Lunar south pole</a:t>
            </a:r>
          </a:p>
        </p:txBody>
      </p:sp>
    </p:spTree>
    <p:extLst>
      <p:ext uri="{BB962C8B-B14F-4D97-AF65-F5344CB8AC3E}">
        <p14:creationId xmlns:p14="http://schemas.microsoft.com/office/powerpoint/2010/main" val="2791220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796B1-9F27-4037-A2CD-07DACA1BB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xINFO</a:t>
            </a:r>
            <a:r>
              <a:rPr lang="en-US" dirty="0"/>
              <a:t> Lights Development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E31C4B-F5DB-4E3E-BB55-A545AB98BDE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8A957-4071-4849-9F6B-2587896A3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ED59F8-E20A-41C1-9363-C9BE5CDC9BF9}"/>
              </a:ext>
            </a:extLst>
          </p:cNvPr>
          <p:cNvSpPr txBox="1"/>
          <p:nvPr/>
        </p:nvSpPr>
        <p:spPr>
          <a:xfrm>
            <a:off x="289739" y="909958"/>
            <a:ext cx="56951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Analysis and hardware evaluations led us to a new design being required: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Helmet structure limits pointing capability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Light shines into helmet glass, creating glare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Spot lights are too narrow (20 degree beam)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Power consumption higher than allocated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New lights developed using iterative testing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Explored multiple lighting options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Built dark room for engineering evaluations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Refining lighting requirements – illumination levels, lighted area, human factors, controls, etc.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338300-87F8-42C5-98CD-C258FCAD65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4" b="1085"/>
          <a:stretch/>
        </p:blipFill>
        <p:spPr>
          <a:xfrm>
            <a:off x="6055337" y="750921"/>
            <a:ext cx="2227961" cy="25942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FCFCFC-385E-4FAA-AC2A-508BB58C3D0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75" r="16507" b="34331"/>
          <a:stretch/>
        </p:blipFill>
        <p:spPr>
          <a:xfrm>
            <a:off x="9160220" y="750921"/>
            <a:ext cx="2954778" cy="2538295"/>
          </a:xfrm>
          <a:prstGeom prst="rect">
            <a:avLst/>
          </a:prstGeom>
        </p:spPr>
      </p:pic>
      <p:pic>
        <p:nvPicPr>
          <p:cNvPr id="10" name="Picture 9" descr="A picture containing light, monitor, computer, lit&#10;&#10;Description automatically generated">
            <a:extLst>
              <a:ext uri="{FF2B5EF4-FFF2-40B4-BE49-F238E27FC236}">
                <a16:creationId xmlns:a16="http://schemas.microsoft.com/office/drawing/2014/main" id="{663BB052-596D-49A6-B690-85E11CBF39D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7"/>
          <a:stretch/>
        </p:blipFill>
        <p:spPr>
          <a:xfrm>
            <a:off x="1630274" y="3936522"/>
            <a:ext cx="3014034" cy="2499165"/>
          </a:xfrm>
          <a:prstGeom prst="rect">
            <a:avLst/>
          </a:prstGeom>
        </p:spPr>
      </p:pic>
      <p:pic>
        <p:nvPicPr>
          <p:cNvPr id="12" name="Picture 4" descr="https://io.jsc.nasa.gov/photos/12948/lores/jsc2021e007936_alt.jpg">
            <a:extLst>
              <a:ext uri="{FF2B5EF4-FFF2-40B4-BE49-F238E27FC236}">
                <a16:creationId xmlns:a16="http://schemas.microsoft.com/office/drawing/2014/main" id="{AB5595D5-F54A-4505-B2FF-E0177A31C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746" y="3417670"/>
            <a:ext cx="4665205" cy="3112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316E6F8C-491B-4D90-BC92-1CEDAADED60C}"/>
              </a:ext>
            </a:extLst>
          </p:cNvPr>
          <p:cNvSpPr txBox="1">
            <a:spLocks/>
          </p:cNvSpPr>
          <p:nvPr/>
        </p:nvSpPr>
        <p:spPr>
          <a:xfrm>
            <a:off x="2712720" y="6602714"/>
            <a:ext cx="67665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812352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97B80-98FC-4C48-B31B-CA6935FC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xINFO</a:t>
            </a:r>
            <a:r>
              <a:rPr lang="en-US" dirty="0"/>
              <a:t> Lights Progress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396E9C-0384-44E3-8B57-B9C91D11540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576C2-71AC-44A2-8611-2487C97763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A62EDF-7887-4DC2-A496-935A96FCC4D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Lighting Design Background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4CE86FAD-CD45-4E0C-9A2C-5335CC1DDCEA}"/>
              </a:ext>
            </a:extLst>
          </p:cNvPr>
          <p:cNvSpPr txBox="1">
            <a:spLocks/>
          </p:cNvSpPr>
          <p:nvPr/>
        </p:nvSpPr>
        <p:spPr>
          <a:xfrm>
            <a:off x="509374" y="5803940"/>
            <a:ext cx="8090020" cy="68893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Development testing performed using representative lighting in the Rock Yard.</a:t>
            </a:r>
          </a:p>
          <a:p>
            <a:r>
              <a:rPr lang="en-US" sz="1800" dirty="0"/>
              <a:t>Testing of </a:t>
            </a:r>
            <a:r>
              <a:rPr lang="en-US" sz="1800" dirty="0" err="1"/>
              <a:t>xINFO</a:t>
            </a:r>
            <a:r>
              <a:rPr lang="en-US" sz="1800" dirty="0"/>
              <a:t> Lights in representative environment next. </a:t>
            </a:r>
            <a:endParaRPr lang="en-US" sz="2400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D867667-DDC5-488B-AFAA-6E32A9FC7D80}"/>
              </a:ext>
            </a:extLst>
          </p:cNvPr>
          <p:cNvSpPr txBox="1">
            <a:spLocks/>
          </p:cNvSpPr>
          <p:nvPr/>
        </p:nvSpPr>
        <p:spPr>
          <a:xfrm>
            <a:off x="6867510" y="5261951"/>
            <a:ext cx="5174987" cy="123092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F4E58F-FF67-43BB-9C48-F6199C7AE3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6"/>
          <a:stretch/>
        </p:blipFill>
        <p:spPr>
          <a:xfrm>
            <a:off x="1055047" y="783678"/>
            <a:ext cx="9823579" cy="5032175"/>
          </a:xfrm>
          <a:prstGeom prst="rect">
            <a:avLst/>
          </a:prstGeom>
        </p:spPr>
      </p:pic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D4862FA9-899C-41DE-8406-071F5F33A60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2349500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8AC79-BC2B-47F2-BBFA-2FDCEE680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path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A80623-48EA-40E6-90A2-8A9566B5924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4/16/2021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616E1-6A96-4D1A-A324-ED0758C351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D305C0-7218-40DF-A142-CD9F229DCA72}"/>
              </a:ext>
            </a:extLst>
          </p:cNvPr>
          <p:cNvSpPr txBox="1"/>
          <p:nvPr/>
        </p:nvSpPr>
        <p:spPr>
          <a:xfrm>
            <a:off x="784746" y="1241946"/>
            <a:ext cx="53112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xEMU</a:t>
            </a:r>
            <a:r>
              <a:rPr lang="en-US" sz="2000" dirty="0"/>
              <a:t> Delta PDR completed Dec 2020.</a:t>
            </a:r>
          </a:p>
          <a:p>
            <a:endParaRPr lang="en-US" sz="2000" dirty="0"/>
          </a:p>
          <a:p>
            <a:r>
              <a:rPr lang="en-US" sz="2000" dirty="0"/>
              <a:t>Finish DVT Testing across all systems.</a:t>
            </a:r>
          </a:p>
          <a:p>
            <a:endParaRPr lang="en-US" sz="2000" dirty="0"/>
          </a:p>
          <a:p>
            <a:r>
              <a:rPr lang="en-US" sz="2000" dirty="0"/>
              <a:t>Execute Critical Design Review in 2022.</a:t>
            </a:r>
          </a:p>
          <a:p>
            <a:endParaRPr lang="en-US" sz="2000" dirty="0"/>
          </a:p>
          <a:p>
            <a:r>
              <a:rPr lang="en-US" sz="2000" dirty="0"/>
              <a:t>Complete ISS Demonstration of the </a:t>
            </a:r>
            <a:r>
              <a:rPr lang="en-US" sz="2000" dirty="0" err="1"/>
              <a:t>xEMU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Continue EVA Support of ISS.</a:t>
            </a:r>
          </a:p>
          <a:p>
            <a:endParaRPr lang="en-US" sz="2000" dirty="0"/>
          </a:p>
          <a:p>
            <a:r>
              <a:rPr lang="en-US" sz="2000" dirty="0"/>
              <a:t>Continue development with HLS and US Industry for Lunar Surface Missions.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61AAF819-D2E7-4631-855F-F9E63BB6462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/>
              <a:t>This document has been approved for public release (ID 20210013671) and does not contain any export-controlled information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16B42BE-1B36-4659-8339-AF5E707FFD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"/>
          <a:stretch/>
        </p:blipFill>
        <p:spPr>
          <a:xfrm>
            <a:off x="6071724" y="839769"/>
            <a:ext cx="4827530" cy="565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54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955D515-C879-4A8E-BF41-C29B4DDA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NASA Exploration Extravehicular Mobility Unit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686D49-ED63-4706-94DD-F36F056C8FB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4/16/2021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0A1AAC-8E51-442D-84F0-11F48ACC8B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D61EC0D-23D3-45A5-8F18-C6AFC98989B2}" type="slidenum">
              <a:rPr lang="en-US" smtClean="0"/>
              <a:t>17</a:t>
            </a:fld>
            <a:endParaRPr lang="en-US" dirty="0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80F3CF64-4E58-47DD-BD6D-3BF6390C90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" t="6274" b="10686"/>
          <a:stretch/>
        </p:blipFill>
        <p:spPr>
          <a:xfrm>
            <a:off x="3393998" y="819702"/>
            <a:ext cx="5404003" cy="5694829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C17096D1-D9BD-47D9-A320-0057E5BE1C8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88444" y="6602714"/>
            <a:ext cx="6766560" cy="228600"/>
          </a:xfrm>
        </p:spPr>
        <p:txBody>
          <a:bodyPr/>
          <a:lstStyle/>
          <a:p>
            <a:r>
              <a:rPr lang="en-US" dirty="0"/>
              <a:t>This document has been approved for public release (ID 20210013671) and does not contain any export-controlled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3572136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D099A569462D4EBB50CF7EAE1ED5AF" ma:contentTypeVersion="11" ma:contentTypeDescription="Create a new document." ma:contentTypeScope="" ma:versionID="ac235a3d181bd27fd65b2d7d430badb8">
  <xsd:schema xmlns:xsd="http://www.w3.org/2001/XMLSchema" xmlns:xs="http://www.w3.org/2001/XMLSchema" xmlns:p="http://schemas.microsoft.com/office/2006/metadata/properties" xmlns:ns3="2c9b7ae6-499e-4fb0-bc3a-8ee9438a372f" xmlns:ns4="5d484304-ba46-4f13-bf0e-964845ebdee3" targetNamespace="http://schemas.microsoft.com/office/2006/metadata/properties" ma:root="true" ma:fieldsID="e2815d2f722ff6539ac3418368a298bc" ns3:_="" ns4:_="">
    <xsd:import namespace="2c9b7ae6-499e-4fb0-bc3a-8ee9438a372f"/>
    <xsd:import namespace="5d484304-ba46-4f13-bf0e-964845ebdee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9b7ae6-499e-4fb0-bc3a-8ee9438a372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484304-ba46-4f13-bf0e-964845ebd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39D0DE-CC9C-4C92-B119-FC439B3307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0B91C4-7141-45F0-B50A-3ECAA20AC94C}">
  <ds:schemaRefs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5d484304-ba46-4f13-bf0e-964845ebdee3"/>
    <ds:schemaRef ds:uri="2c9b7ae6-499e-4fb0-bc3a-8ee9438a372f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642447D-68DA-4538-A775-EB5807CBB4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9b7ae6-499e-4fb0-bc3a-8ee9438a372f"/>
    <ds:schemaRef ds:uri="5d484304-ba46-4f13-bf0e-964845ebde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2930</TotalTime>
  <Words>1468</Words>
  <Application>Microsoft Office PowerPoint</Application>
  <PresentationFormat>Widescreen</PresentationFormat>
  <Paragraphs>227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Arial Unicode MS</vt:lpstr>
      <vt:lpstr>Calibri</vt:lpstr>
      <vt:lpstr>Calibri Light</vt:lpstr>
      <vt:lpstr>Office Theme</vt:lpstr>
      <vt:lpstr>PowerPoint Presentation</vt:lpstr>
      <vt:lpstr>Agenda</vt:lpstr>
      <vt:lpstr>Exploration Extravehicular Mobility Unit (xEMU)</vt:lpstr>
      <vt:lpstr>xEMU System Capability Overview</vt:lpstr>
      <vt:lpstr>xEMU Subsystems</vt:lpstr>
      <vt:lpstr>Exploration Portable Life Support System (xPLSS)</vt:lpstr>
      <vt:lpstr>xPLSS Progress</vt:lpstr>
      <vt:lpstr>xPLSS - Spacesuit Evaporation Rejection Flight Experiment</vt:lpstr>
      <vt:lpstr>Pressure Garment Subsystem (xPGS) Subassemblies </vt:lpstr>
      <vt:lpstr>xPGS – Mobility Challenges</vt:lpstr>
      <vt:lpstr>xPGS Progress</vt:lpstr>
      <vt:lpstr>Informatics Subsystem (xINFO) Subassemblies</vt:lpstr>
      <vt:lpstr>xINFO - Lighting Challenges</vt:lpstr>
      <vt:lpstr>xINFO Lights Development</vt:lpstr>
      <vt:lpstr>xINFO Lights Progress</vt:lpstr>
      <vt:lpstr>Forward path</vt:lpstr>
      <vt:lpstr>NASA Exploration Extravehicular Mobility Unit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Coan, David (JSC-XX)[THE AEROSPACE CORPORATION]</dc:creator>
  <cp:lastModifiedBy>Sanchez, Jose (JSC-XX111)</cp:lastModifiedBy>
  <cp:revision>142</cp:revision>
  <dcterms:created xsi:type="dcterms:W3CDTF">2020-07-06T20:14:48Z</dcterms:created>
  <dcterms:modified xsi:type="dcterms:W3CDTF">2021-04-19T18:06:03Z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0x0101006CD099A569462D4EBB50CF7EAE1ED5AF</vt:lpwstr>
  </property>
  <property fmtid="{D5CDD505-2E9C-101B-9397-08002B2CF9AE}" pid="3" name="_dlc_DocIdItemGuid">
    <vt:lpwstr>6de6afda-4787-4a2b-83d1-6ba395cf4080</vt:lpwstr>
  </property>
</Properties>
</file>