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2"/>
  </p:notesMasterIdLst>
  <p:sldIdLst>
    <p:sldId id="257" r:id="rId6"/>
    <p:sldId id="1346" r:id="rId7"/>
    <p:sldId id="1372" r:id="rId8"/>
    <p:sldId id="1354" r:id="rId9"/>
    <p:sldId id="1378" r:id="rId10"/>
    <p:sldId id="1379" r:id="rId11"/>
    <p:sldId id="1376" r:id="rId12"/>
    <p:sldId id="1365" r:id="rId13"/>
    <p:sldId id="1377" r:id="rId14"/>
    <p:sldId id="1369" r:id="rId15"/>
    <p:sldId id="1380" r:id="rId16"/>
    <p:sldId id="1284" r:id="rId17"/>
    <p:sldId id="1381" r:id="rId18"/>
    <p:sldId id="1382" r:id="rId19"/>
    <p:sldId id="1383" r:id="rId20"/>
    <p:sldId id="13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B4E4"/>
    <a:srgbClr val="FF7F7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49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AC49E-672A-4B4C-9867-E651ACA26EDE}" type="datetimeFigureOut">
              <a:rPr lang="en-US" smtClean="0"/>
              <a:t>4/27/2021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EE5C6-5DD9-4C5D-A4F5-365E0C3115E7}" type="slidenum">
              <a:rPr lang="en-US" smtClean="0"/>
              <a:t>‹#›</a:t>
            </a:fld>
            <a:endParaRPr lang="en-US"/>
          </a:p>
        </p:txBody>
      </p:sp>
    </p:spTree>
    <p:extLst>
      <p:ext uri="{BB962C8B-B14F-4D97-AF65-F5344CB8AC3E}">
        <p14:creationId xmlns:p14="http://schemas.microsoft.com/office/powerpoint/2010/main" val="788419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Hi all, </a:t>
            </a:r>
          </a:p>
          <a:p>
            <a:endParaRPr lang="en-US" sz="2000" dirty="0"/>
          </a:p>
          <a:p>
            <a:r>
              <a:rPr lang="en-US" sz="2000" dirty="0"/>
              <a:t>I would like to take this time to </a:t>
            </a:r>
            <a:r>
              <a:rPr lang="en-US" sz="2000" dirty="0" err="1"/>
              <a:t>overvoiw</a:t>
            </a:r>
            <a:r>
              <a:rPr lang="en-US" sz="2000" dirty="0"/>
              <a:t> AMA\s approach to the SWOR assessment we are completing internally for </a:t>
            </a:r>
            <a:r>
              <a:rPr lang="en-US" sz="2000" dirty="0" err="1"/>
              <a:t>thsi</a:t>
            </a:r>
            <a:endParaRPr lang="en-US" sz="2000" dirty="0"/>
          </a:p>
        </p:txBody>
      </p:sp>
      <p:sp>
        <p:nvSpPr>
          <p:cNvPr id="4" name="Slide Number Placeholder 3"/>
          <p:cNvSpPr>
            <a:spLocks noGrp="1"/>
          </p:cNvSpPr>
          <p:nvPr>
            <p:ph type="sldNum" sz="quarter" idx="5"/>
          </p:nvPr>
        </p:nvSpPr>
        <p:spPr/>
        <p:txBody>
          <a:bodyPr/>
          <a:lstStyle/>
          <a:p>
            <a:pPr>
              <a:defRPr/>
            </a:pPr>
            <a:fld id="{E375B0D2-8F71-4397-A3E1-BE768140E3D9}" type="slidenum">
              <a:rPr lang="en-US" smtClean="0"/>
              <a:pPr>
                <a:defRPr/>
              </a:pPr>
              <a:t>1</a:t>
            </a:fld>
            <a:endParaRPr lang="en-US"/>
          </a:p>
        </p:txBody>
      </p:sp>
    </p:spTree>
    <p:extLst>
      <p:ext uri="{BB962C8B-B14F-4D97-AF65-F5344CB8AC3E}">
        <p14:creationId xmlns:p14="http://schemas.microsoft.com/office/powerpoint/2010/main" val="155205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689A-5A0C-4048-AFB1-98DE43BD05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F0639E-2AC6-4F6D-BC71-7CF8BB66CB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78A46C-C241-4D98-BD0E-A4AE80B10082}"/>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38D6C887-E64E-4CDC-B9EF-7CE7527538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CF3342-09EE-4F5C-88E9-F3035218CC9F}"/>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4083529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0DCC4-63AA-4990-A483-C7D5DDBF2D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BB740C-121C-4198-9AF1-77F5BFEE47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E65D0B-9CED-4E9A-AFE1-564B52748958}"/>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EAD44E19-3FEB-4182-A74B-0F68EF146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48983-FA71-4461-898A-FF7638C14138}"/>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459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82CE-54C9-4854-A36F-A13C87DC25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4E5CE1-14E1-471C-B12B-0E05EE18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44B766-6C9D-44A0-9598-6342EC6F8847}"/>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46A80FE9-0537-4FC7-BAF3-A52F6F453F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A8DE3-B0B8-434D-A16F-D02B55443DC3}"/>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203561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1862F-8460-4801-954C-4872DCEC37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417D53-CF22-43E7-B75B-49B6B519F8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878609-C5A7-4888-A8F1-5AD37F19C0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6B5273-A231-4FED-8A1A-898BCAEDC073}"/>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6" name="Footer Placeholder 5">
            <a:extLst>
              <a:ext uri="{FF2B5EF4-FFF2-40B4-BE49-F238E27FC236}">
                <a16:creationId xmlns:a16="http://schemas.microsoft.com/office/drawing/2014/main" id="{227C9101-B99D-4FF3-9F46-5027A6D255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1EB6A-B410-478B-8A76-8C182DDC798A}"/>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621051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4A36-DC23-4FE7-98CB-8FA7AC483E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BFE603-B711-4CCC-A4A0-76DD859178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954BC8-8790-4A1C-A011-C3E2B9B476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E731CB-CAFC-480D-AD4F-10EC479BD5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D2F1C4-AD8B-4B16-B2DC-DB5F18358A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177F67-3D2A-401A-9D96-5391C86B0A1C}"/>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8" name="Footer Placeholder 7">
            <a:extLst>
              <a:ext uri="{FF2B5EF4-FFF2-40B4-BE49-F238E27FC236}">
                <a16:creationId xmlns:a16="http://schemas.microsoft.com/office/drawing/2014/main" id="{289A8DE8-83AC-4706-A4C5-A2BA631EE5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421A9C-32BD-438A-A847-FE610C21ECC4}"/>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2157508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F906-7E2D-494C-80AA-587172D598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D422B7-EAF3-41DF-B4BF-A5FDC618D07A}"/>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4" name="Footer Placeholder 3">
            <a:extLst>
              <a:ext uri="{FF2B5EF4-FFF2-40B4-BE49-F238E27FC236}">
                <a16:creationId xmlns:a16="http://schemas.microsoft.com/office/drawing/2014/main" id="{EC8D54AB-4B1D-40B8-8009-A49A23CF67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042384-204B-4CDA-8EDC-B6065C20AAB3}"/>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910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5097D8-E2EE-4691-9822-BB7E6475B4B8}"/>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3" name="Footer Placeholder 2">
            <a:extLst>
              <a:ext uri="{FF2B5EF4-FFF2-40B4-BE49-F238E27FC236}">
                <a16:creationId xmlns:a16="http://schemas.microsoft.com/office/drawing/2014/main" id="{89A20052-7512-44EC-BBC2-7D6E69E3E5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691D52-6D6F-4F41-84FD-805EB9748733}"/>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307452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E4B51-A6BE-4C74-A727-13B630DDF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6DD749-CDC9-40C0-810B-0564EE8E3C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DBA153-21EE-40C4-A64D-CA1A2DF79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3D8586-AE9E-4494-9C78-A150E19BF512}"/>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6" name="Footer Placeholder 5">
            <a:extLst>
              <a:ext uri="{FF2B5EF4-FFF2-40B4-BE49-F238E27FC236}">
                <a16:creationId xmlns:a16="http://schemas.microsoft.com/office/drawing/2014/main" id="{4BD98522-1831-4D69-8F0F-553002EBA7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5F84E7-C589-4C4F-AC3A-4A2B40848231}"/>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213310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C1FDC-D771-4681-A373-C4C6555D7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8D6A8-CA85-4E52-87EF-DD1B873A4F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EDD941-57B7-4477-B086-5B6AD03E2B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1F1B30-8F10-4847-B6E2-E069786FEDEA}"/>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6" name="Footer Placeholder 5">
            <a:extLst>
              <a:ext uri="{FF2B5EF4-FFF2-40B4-BE49-F238E27FC236}">
                <a16:creationId xmlns:a16="http://schemas.microsoft.com/office/drawing/2014/main" id="{CB18E794-A9F2-4C02-B188-F58855B652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D8AE2F-274F-414E-86AE-05DDFBCF399C}"/>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3817887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69785-6266-4204-A8A6-201A7192D9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654324-8CF0-421C-9D63-443D3BEAA7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69A634-2AE6-445C-A743-B03C89DD2C10}"/>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FC97EC8C-40CB-4712-A013-54FE34224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DC68F-8FE5-4B98-A903-0657F4CAFBD8}"/>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1316080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4740B1-1DFF-4B4B-BDB9-906E0AC277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AD70D2-2889-4950-9DF3-35DFCB7A39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73DD4-AE5E-4AEF-B2FA-573BBCEC9875}"/>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EC3F03C6-C120-4051-8FA1-BF4F1CDEB1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89D17-A17E-448E-BA64-34030DE09E8F}"/>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1410631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4F42FD66-FF56-44E8-BD42-5B9926E00F24}"/>
              </a:ext>
            </a:extLst>
          </p:cNvPr>
          <p:cNvSpPr>
            <a:spLocks noGrp="1"/>
          </p:cNvSpPr>
          <p:nvPr>
            <p:ph type="subTitle" idx="1"/>
          </p:nvPr>
        </p:nvSpPr>
        <p:spPr>
          <a:xfrm>
            <a:off x="6594764" y="3337714"/>
            <a:ext cx="5520797" cy="1082898"/>
          </a:xfrm>
          <a:effectLst/>
        </p:spPr>
        <p:txBody>
          <a:bodyPr anchor="b">
            <a:noAutofit/>
          </a:bodyPr>
          <a:lstStyle>
            <a:lvl1pPr marL="0" indent="0" algn="ctr">
              <a:buNone/>
              <a:defRPr sz="3600" b="1">
                <a:solidFill>
                  <a:schemeClr val="bg2"/>
                </a:solidFill>
                <a:latin typeface="Helvetica" pitchFamily="2" charset="0"/>
                <a:cs typeface="Calibri" panose="020F050202020403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 y="-194"/>
            <a:ext cx="8660921" cy="2786525"/>
          </a:xfrm>
          <a:noFill/>
          <a:ln>
            <a:noFill/>
          </a:ln>
        </p:spPr>
        <p:txBody>
          <a:bodyPr>
            <a:normAutofit/>
          </a:bodyPr>
          <a:lstStyle>
            <a:lvl1pPr algn="ctr">
              <a:defRPr sz="66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2E071C28-B982-4968-8141-20D19D47F7FB}"/>
              </a:ext>
            </a:extLst>
          </p:cNvPr>
          <p:cNvSpPr>
            <a:spLocks noGrp="1"/>
          </p:cNvSpPr>
          <p:nvPr>
            <p:ph type="body" sz="quarter" idx="11"/>
          </p:nvPr>
        </p:nvSpPr>
        <p:spPr>
          <a:xfrm>
            <a:off x="113341" y="5534030"/>
            <a:ext cx="8051321" cy="393821"/>
          </a:xfrm>
        </p:spPr>
        <p:txBody>
          <a:bodyPr anchor="ctr">
            <a:normAutofit/>
          </a:bodyPr>
          <a:lstStyle>
            <a:lvl1pPr marL="0" indent="0" algn="l">
              <a:buNone/>
              <a:defRPr sz="2800" b="1"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2" name="Text Placeholder 10">
            <a:extLst>
              <a:ext uri="{FF2B5EF4-FFF2-40B4-BE49-F238E27FC236}">
                <a16:creationId xmlns:a16="http://schemas.microsoft.com/office/drawing/2014/main" id="{B8B853FD-1D8A-4A81-A439-68F06D3F83F8}"/>
              </a:ext>
            </a:extLst>
          </p:cNvPr>
          <p:cNvSpPr>
            <a:spLocks noGrp="1"/>
          </p:cNvSpPr>
          <p:nvPr>
            <p:ph type="body" sz="quarter" idx="12"/>
          </p:nvPr>
        </p:nvSpPr>
        <p:spPr>
          <a:xfrm>
            <a:off x="113342" y="5958371"/>
            <a:ext cx="8051321" cy="353413"/>
          </a:xfrm>
        </p:spPr>
        <p:txBody>
          <a:bodyPr anchor="ctr">
            <a:normAutofit/>
          </a:bodyPr>
          <a:lstStyle>
            <a:lvl1pPr marL="0" indent="0" algn="l">
              <a:buNone/>
              <a:defRPr sz="2000"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5" name="Text Placeholder 24">
            <a:extLst>
              <a:ext uri="{FF2B5EF4-FFF2-40B4-BE49-F238E27FC236}">
                <a16:creationId xmlns:a16="http://schemas.microsoft.com/office/drawing/2014/main" id="{F9677D53-75F6-4EA3-A5A6-1B1553640EAF}"/>
              </a:ext>
            </a:extLst>
          </p:cNvPr>
          <p:cNvSpPr>
            <a:spLocks noGrp="1"/>
          </p:cNvSpPr>
          <p:nvPr>
            <p:ph type="body" sz="quarter" idx="13"/>
          </p:nvPr>
        </p:nvSpPr>
        <p:spPr>
          <a:xfrm>
            <a:off x="6594764" y="4420612"/>
            <a:ext cx="5520797" cy="553999"/>
          </a:xfrm>
        </p:spPr>
        <p:txBody>
          <a:bodyPr anchor="t">
            <a:normAutofit/>
          </a:bodyPr>
          <a:lstStyle>
            <a:lvl1pPr marL="0" indent="0" algn="ctr">
              <a:buNone/>
              <a:defRPr sz="2800" i="1">
                <a:solidFill>
                  <a:schemeClr val="bg2"/>
                </a:solidFill>
                <a:latin typeface="Helvetica" pitchFamily="2" charset="0"/>
                <a:cs typeface="Calibri" panose="020F0502020204030204" pitchFamily="34" charset="0"/>
              </a:defRPr>
            </a:lvl1pPr>
            <a:lvl2pPr marL="457200" indent="0">
              <a:buNone/>
              <a:defRPr>
                <a:solidFill>
                  <a:schemeClr val="bg2"/>
                </a:solidFill>
                <a:latin typeface="Calibri" panose="020F0502020204030204" pitchFamily="34" charset="0"/>
                <a:cs typeface="Calibri" panose="020F0502020204030204" pitchFamily="34" charset="0"/>
              </a:defRPr>
            </a:lvl2pPr>
            <a:lvl3pPr marL="914400" indent="0">
              <a:buNone/>
              <a:defRPr>
                <a:solidFill>
                  <a:schemeClr val="bg2"/>
                </a:solidFill>
                <a:latin typeface="Calibri" panose="020F0502020204030204" pitchFamily="34" charset="0"/>
                <a:cs typeface="Calibri" panose="020F0502020204030204" pitchFamily="34" charset="0"/>
              </a:defRPr>
            </a:lvl3pPr>
            <a:lvl4pPr marL="1371600" indent="0">
              <a:buNone/>
              <a:defRPr>
                <a:solidFill>
                  <a:schemeClr val="bg2"/>
                </a:solidFill>
                <a:latin typeface="Calibri" panose="020F0502020204030204" pitchFamily="34" charset="0"/>
                <a:cs typeface="Calibri" panose="020F0502020204030204" pitchFamily="34" charset="0"/>
              </a:defRPr>
            </a:lvl4pPr>
            <a:lvl5pPr marL="1828800" indent="0">
              <a:buNone/>
              <a:defRPr>
                <a:solidFill>
                  <a:schemeClr val="bg2"/>
                </a:solidFill>
                <a:latin typeface="Calibri" panose="020F0502020204030204" pitchFamily="34" charset="0"/>
                <a:cs typeface="Calibri" panose="020F0502020204030204" pitchFamily="34" charset="0"/>
              </a:defRPr>
            </a:lvl5pPr>
          </a:lstStyle>
          <a:p>
            <a:pPr lvl="0"/>
            <a:r>
              <a:rPr lang="en-US"/>
              <a:t>Click to edit Master text styles</a:t>
            </a:r>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13281" y="167950"/>
            <a:ext cx="1624642" cy="66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7660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4F42FD66-FF56-44E8-BD42-5B9926E00F24}"/>
              </a:ext>
            </a:extLst>
          </p:cNvPr>
          <p:cNvSpPr>
            <a:spLocks noGrp="1"/>
          </p:cNvSpPr>
          <p:nvPr>
            <p:ph type="subTitle" idx="1"/>
          </p:nvPr>
        </p:nvSpPr>
        <p:spPr>
          <a:xfrm>
            <a:off x="6659592" y="3099975"/>
            <a:ext cx="5455969" cy="1217267"/>
          </a:xfrm>
          <a:effectLst/>
        </p:spPr>
        <p:txBody>
          <a:bodyPr anchor="b">
            <a:normAutofit/>
          </a:bodyPr>
          <a:lstStyle>
            <a:lvl1pPr marL="0" indent="0" algn="ctr">
              <a:buNone/>
              <a:defRPr sz="4400" b="1">
                <a:solidFill>
                  <a:schemeClr val="bg2"/>
                </a:solidFill>
                <a:latin typeface="Helvetica" pitchFamily="2" charset="0"/>
                <a:cs typeface="Calibri" panose="020F050202020403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13821" y="400233"/>
            <a:ext cx="8511564" cy="2314757"/>
          </a:xfrm>
          <a:noFill/>
          <a:ln>
            <a:noFill/>
          </a:ln>
        </p:spPr>
        <p:txBody>
          <a:bodyPr>
            <a:normAutofit/>
          </a:bodyPr>
          <a:lstStyle>
            <a:lvl1pPr algn="ctr">
              <a:defRPr sz="7200" b="1" baseline="0">
                <a:solidFill>
                  <a:schemeClr val="bg2"/>
                </a:solidFill>
                <a:effectLst>
                  <a:glow rad="76200">
                    <a:schemeClr val="accent4">
                      <a:lumMod val="50000"/>
                      <a:alpha val="74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2E071C28-B982-4968-8141-20D19D47F7FB}"/>
              </a:ext>
            </a:extLst>
          </p:cNvPr>
          <p:cNvSpPr>
            <a:spLocks noGrp="1"/>
          </p:cNvSpPr>
          <p:nvPr>
            <p:ph type="body" sz="quarter" idx="11"/>
          </p:nvPr>
        </p:nvSpPr>
        <p:spPr>
          <a:xfrm>
            <a:off x="0" y="6063946"/>
            <a:ext cx="8051321" cy="393821"/>
          </a:xfrm>
        </p:spPr>
        <p:txBody>
          <a:bodyPr anchor="ctr">
            <a:normAutofit/>
          </a:bodyPr>
          <a:lstStyle>
            <a:lvl1pPr marL="0" indent="0" algn="l">
              <a:buNone/>
              <a:defRPr sz="2800" b="1"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2" name="Text Placeholder 10">
            <a:extLst>
              <a:ext uri="{FF2B5EF4-FFF2-40B4-BE49-F238E27FC236}">
                <a16:creationId xmlns:a16="http://schemas.microsoft.com/office/drawing/2014/main" id="{B8B853FD-1D8A-4A81-A439-68F06D3F83F8}"/>
              </a:ext>
            </a:extLst>
          </p:cNvPr>
          <p:cNvSpPr>
            <a:spLocks noGrp="1"/>
          </p:cNvSpPr>
          <p:nvPr>
            <p:ph type="body" sz="quarter" idx="12"/>
          </p:nvPr>
        </p:nvSpPr>
        <p:spPr>
          <a:xfrm>
            <a:off x="1" y="6469809"/>
            <a:ext cx="8051321" cy="353413"/>
          </a:xfrm>
        </p:spPr>
        <p:txBody>
          <a:bodyPr anchor="ctr">
            <a:normAutofit/>
          </a:bodyPr>
          <a:lstStyle>
            <a:lvl1pPr marL="0" indent="0" algn="l">
              <a:buNone/>
              <a:defRPr sz="2000"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5" name="Text Placeholder 24">
            <a:extLst>
              <a:ext uri="{FF2B5EF4-FFF2-40B4-BE49-F238E27FC236}">
                <a16:creationId xmlns:a16="http://schemas.microsoft.com/office/drawing/2014/main" id="{F9677D53-75F6-4EA3-A5A6-1B1553640EAF}"/>
              </a:ext>
            </a:extLst>
          </p:cNvPr>
          <p:cNvSpPr>
            <a:spLocks noGrp="1"/>
          </p:cNvSpPr>
          <p:nvPr>
            <p:ph type="body" sz="quarter" idx="13"/>
          </p:nvPr>
        </p:nvSpPr>
        <p:spPr>
          <a:xfrm>
            <a:off x="6659592" y="4357268"/>
            <a:ext cx="5455969" cy="990600"/>
          </a:xfrm>
        </p:spPr>
        <p:txBody>
          <a:bodyPr anchor="t">
            <a:normAutofit/>
          </a:bodyPr>
          <a:lstStyle>
            <a:lvl1pPr marL="0" indent="0" algn="ctr">
              <a:buNone/>
              <a:defRPr sz="3200" i="1">
                <a:solidFill>
                  <a:schemeClr val="bg2"/>
                </a:solidFill>
                <a:latin typeface="Helvetica" pitchFamily="2" charset="0"/>
                <a:cs typeface="Calibri" panose="020F0502020204030204" pitchFamily="34" charset="0"/>
              </a:defRPr>
            </a:lvl1pPr>
            <a:lvl2pPr marL="457200" indent="0">
              <a:buNone/>
              <a:defRPr>
                <a:solidFill>
                  <a:schemeClr val="bg2"/>
                </a:solidFill>
                <a:latin typeface="Calibri" panose="020F0502020204030204" pitchFamily="34" charset="0"/>
                <a:cs typeface="Calibri" panose="020F0502020204030204" pitchFamily="34" charset="0"/>
              </a:defRPr>
            </a:lvl2pPr>
            <a:lvl3pPr marL="914400" indent="0">
              <a:buNone/>
              <a:defRPr>
                <a:solidFill>
                  <a:schemeClr val="bg2"/>
                </a:solidFill>
                <a:latin typeface="Calibri" panose="020F0502020204030204" pitchFamily="34" charset="0"/>
                <a:cs typeface="Calibri" panose="020F0502020204030204" pitchFamily="34" charset="0"/>
              </a:defRPr>
            </a:lvl3pPr>
            <a:lvl4pPr marL="1371600" indent="0">
              <a:buNone/>
              <a:defRPr>
                <a:solidFill>
                  <a:schemeClr val="bg2"/>
                </a:solidFill>
                <a:latin typeface="Calibri" panose="020F0502020204030204" pitchFamily="34" charset="0"/>
                <a:cs typeface="Calibri" panose="020F0502020204030204" pitchFamily="34" charset="0"/>
              </a:defRPr>
            </a:lvl4pPr>
            <a:lvl5pPr marL="1828800" indent="0">
              <a:buNone/>
              <a:defRPr>
                <a:solidFill>
                  <a:schemeClr val="bg2"/>
                </a:solidFill>
                <a:latin typeface="Calibri" panose="020F0502020204030204" pitchFamily="34" charset="0"/>
                <a:cs typeface="Calibri" panose="020F0502020204030204" pitchFamily="34" charset="0"/>
              </a:defRPr>
            </a:lvl5pPr>
          </a:lstStyle>
          <a:p>
            <a:pPr lvl="0"/>
            <a:r>
              <a:rPr lang="en-US"/>
              <a:t>Click to edit Master text styles</a:t>
            </a:r>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a:extLst>
              <a:ext uri="{FF2B5EF4-FFF2-40B4-BE49-F238E27FC236}">
                <a16:creationId xmlns:a16="http://schemas.microsoft.com/office/drawing/2014/main" id="{2585C136-77D6-47C8-B1F8-6985E5B016F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6845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4F42FD66-FF56-44E8-BD42-5B9926E00F24}"/>
              </a:ext>
            </a:extLst>
          </p:cNvPr>
          <p:cNvSpPr>
            <a:spLocks noGrp="1"/>
          </p:cNvSpPr>
          <p:nvPr>
            <p:ph type="subTitle" idx="1"/>
          </p:nvPr>
        </p:nvSpPr>
        <p:spPr>
          <a:xfrm>
            <a:off x="6594764" y="3337714"/>
            <a:ext cx="5520797" cy="1082898"/>
          </a:xfrm>
          <a:effectLst/>
        </p:spPr>
        <p:txBody>
          <a:bodyPr anchor="b">
            <a:noAutofit/>
          </a:bodyPr>
          <a:lstStyle>
            <a:lvl1pPr marL="0" indent="0" algn="ctr">
              <a:buNone/>
              <a:defRPr sz="3600" b="1">
                <a:solidFill>
                  <a:schemeClr val="bg2"/>
                </a:solidFill>
                <a:latin typeface="Helvetica" pitchFamily="2" charset="0"/>
                <a:cs typeface="Calibri" panose="020F050202020403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 y="-194"/>
            <a:ext cx="8660921" cy="2786525"/>
          </a:xfrm>
          <a:noFill/>
          <a:ln>
            <a:noFill/>
          </a:ln>
        </p:spPr>
        <p:txBody>
          <a:bodyPr>
            <a:normAutofit/>
          </a:bodyPr>
          <a:lstStyle>
            <a:lvl1pPr algn="ctr">
              <a:defRPr sz="66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2E071C28-B982-4968-8141-20D19D47F7FB}"/>
              </a:ext>
            </a:extLst>
          </p:cNvPr>
          <p:cNvSpPr>
            <a:spLocks noGrp="1"/>
          </p:cNvSpPr>
          <p:nvPr>
            <p:ph type="body" sz="quarter" idx="11"/>
          </p:nvPr>
        </p:nvSpPr>
        <p:spPr>
          <a:xfrm>
            <a:off x="113341" y="5534030"/>
            <a:ext cx="8051321" cy="393821"/>
          </a:xfrm>
        </p:spPr>
        <p:txBody>
          <a:bodyPr anchor="ctr">
            <a:normAutofit/>
          </a:bodyPr>
          <a:lstStyle>
            <a:lvl1pPr marL="0" indent="0" algn="l">
              <a:buNone/>
              <a:defRPr sz="2800" b="1"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2" name="Text Placeholder 10">
            <a:extLst>
              <a:ext uri="{FF2B5EF4-FFF2-40B4-BE49-F238E27FC236}">
                <a16:creationId xmlns:a16="http://schemas.microsoft.com/office/drawing/2014/main" id="{B8B853FD-1D8A-4A81-A439-68F06D3F83F8}"/>
              </a:ext>
            </a:extLst>
          </p:cNvPr>
          <p:cNvSpPr>
            <a:spLocks noGrp="1"/>
          </p:cNvSpPr>
          <p:nvPr>
            <p:ph type="body" sz="quarter" idx="12"/>
          </p:nvPr>
        </p:nvSpPr>
        <p:spPr>
          <a:xfrm>
            <a:off x="113342" y="5958371"/>
            <a:ext cx="8051321" cy="353413"/>
          </a:xfrm>
        </p:spPr>
        <p:txBody>
          <a:bodyPr anchor="ctr">
            <a:normAutofit/>
          </a:bodyPr>
          <a:lstStyle>
            <a:lvl1pPr marL="0" indent="0" algn="l">
              <a:buNone/>
              <a:defRPr sz="2000"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5" name="Text Placeholder 24">
            <a:extLst>
              <a:ext uri="{FF2B5EF4-FFF2-40B4-BE49-F238E27FC236}">
                <a16:creationId xmlns:a16="http://schemas.microsoft.com/office/drawing/2014/main" id="{F9677D53-75F6-4EA3-A5A6-1B1553640EAF}"/>
              </a:ext>
            </a:extLst>
          </p:cNvPr>
          <p:cNvSpPr>
            <a:spLocks noGrp="1"/>
          </p:cNvSpPr>
          <p:nvPr>
            <p:ph type="body" sz="quarter" idx="13"/>
          </p:nvPr>
        </p:nvSpPr>
        <p:spPr>
          <a:xfrm>
            <a:off x="6594764" y="4420612"/>
            <a:ext cx="5520797" cy="553999"/>
          </a:xfrm>
        </p:spPr>
        <p:txBody>
          <a:bodyPr anchor="t">
            <a:normAutofit/>
          </a:bodyPr>
          <a:lstStyle>
            <a:lvl1pPr marL="0" indent="0" algn="ctr">
              <a:buNone/>
              <a:defRPr sz="2800" i="1">
                <a:solidFill>
                  <a:schemeClr val="bg2"/>
                </a:solidFill>
                <a:latin typeface="Helvetica" pitchFamily="2" charset="0"/>
                <a:cs typeface="Calibri" panose="020F0502020204030204" pitchFamily="34" charset="0"/>
              </a:defRPr>
            </a:lvl1pPr>
            <a:lvl2pPr marL="457200" indent="0">
              <a:buNone/>
              <a:defRPr>
                <a:solidFill>
                  <a:schemeClr val="bg2"/>
                </a:solidFill>
                <a:latin typeface="Calibri" panose="020F0502020204030204" pitchFamily="34" charset="0"/>
                <a:cs typeface="Calibri" panose="020F0502020204030204" pitchFamily="34" charset="0"/>
              </a:defRPr>
            </a:lvl2pPr>
            <a:lvl3pPr marL="914400" indent="0">
              <a:buNone/>
              <a:defRPr>
                <a:solidFill>
                  <a:schemeClr val="bg2"/>
                </a:solidFill>
                <a:latin typeface="Calibri" panose="020F0502020204030204" pitchFamily="34" charset="0"/>
                <a:cs typeface="Calibri" panose="020F0502020204030204" pitchFamily="34" charset="0"/>
              </a:defRPr>
            </a:lvl3pPr>
            <a:lvl4pPr marL="1371600" indent="0">
              <a:buNone/>
              <a:defRPr>
                <a:solidFill>
                  <a:schemeClr val="bg2"/>
                </a:solidFill>
                <a:latin typeface="Calibri" panose="020F0502020204030204" pitchFamily="34" charset="0"/>
                <a:cs typeface="Calibri" panose="020F0502020204030204" pitchFamily="34" charset="0"/>
              </a:defRPr>
            </a:lvl4pPr>
            <a:lvl5pPr marL="1828800" indent="0">
              <a:buNone/>
              <a:defRPr>
                <a:solidFill>
                  <a:schemeClr val="bg2"/>
                </a:solidFill>
                <a:latin typeface="Calibri" panose="020F0502020204030204" pitchFamily="34" charset="0"/>
                <a:cs typeface="Calibri" panose="020F0502020204030204" pitchFamily="34" charset="0"/>
              </a:defRPr>
            </a:lvl5pPr>
          </a:lstStyle>
          <a:p>
            <a:pPr lvl="0"/>
            <a:r>
              <a:rPr lang="en-US"/>
              <a:t>Click to edit Master text styles</a:t>
            </a:r>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13281" y="167950"/>
            <a:ext cx="1624642" cy="66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2434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ransition_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907876" y="2247181"/>
            <a:ext cx="8376249" cy="2363638"/>
          </a:xfrm>
          <a:noFill/>
          <a:ln>
            <a:noFill/>
          </a:ln>
        </p:spPr>
        <p:txBody>
          <a:bodyPr>
            <a:normAutofit/>
          </a:bodyPr>
          <a:lstStyle>
            <a:lvl1pPr algn="ctr">
              <a:defRPr sz="72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pic>
        <p:nvPicPr>
          <p:cNvPr id="4" name="Picture 10">
            <a:extLst>
              <a:ext uri="{FF2B5EF4-FFF2-40B4-BE49-F238E27FC236}">
                <a16:creationId xmlns:a16="http://schemas.microsoft.com/office/drawing/2014/main" id="{EA6E10A6-9011-4ADC-BC08-675AEA1D33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8656" y="5719974"/>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5934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ransition_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21799" y="212193"/>
            <a:ext cx="7076860" cy="3499196"/>
          </a:xfrm>
          <a:noFill/>
          <a:ln>
            <a:noFill/>
          </a:ln>
        </p:spPr>
        <p:txBody>
          <a:bodyPr>
            <a:normAutofit/>
          </a:bodyPr>
          <a:lstStyle>
            <a:lvl1pPr algn="ctr">
              <a:defRPr sz="66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5" name="Chart Placeholder 4">
            <a:extLst>
              <a:ext uri="{FF2B5EF4-FFF2-40B4-BE49-F238E27FC236}">
                <a16:creationId xmlns:a16="http://schemas.microsoft.com/office/drawing/2014/main" id="{DE1DC440-3144-4D14-B31A-08CA57CB4FA8}"/>
              </a:ext>
            </a:extLst>
          </p:cNvPr>
          <p:cNvSpPr>
            <a:spLocks noGrp="1"/>
          </p:cNvSpPr>
          <p:nvPr>
            <p:ph type="chart" sz="quarter" idx="10" hasCustomPrompt="1"/>
          </p:nvPr>
        </p:nvSpPr>
        <p:spPr>
          <a:xfrm>
            <a:off x="7566211" y="212193"/>
            <a:ext cx="4503989" cy="5265242"/>
          </a:xfrm>
          <a:solidFill>
            <a:srgbClr val="D1D3D4">
              <a:alpha val="18824"/>
            </a:srgbClr>
          </a:solidFill>
        </p:spPr>
        <p:txBody>
          <a:bodyPr anchor="ctr"/>
          <a:lstStyle>
            <a:lvl1pPr marL="0" indent="0" algn="ctr">
              <a:buNone/>
              <a:defRPr>
                <a:solidFill>
                  <a:schemeClr val="bg1"/>
                </a:solidFill>
              </a:defRPr>
            </a:lvl1pPr>
          </a:lstStyle>
          <a:p>
            <a:r>
              <a:rPr lang="en-US" dirty="0"/>
              <a:t>Block Diagram</a:t>
            </a:r>
          </a:p>
        </p:txBody>
      </p:sp>
      <p:pic>
        <p:nvPicPr>
          <p:cNvPr id="3" name="Picture 10">
            <a:extLst>
              <a:ext uri="{FF2B5EF4-FFF2-40B4-BE49-F238E27FC236}">
                <a16:creationId xmlns:a16="http://schemas.microsoft.com/office/drawing/2014/main" id="{9BEB9141-BD96-4914-8055-676152DF23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8656" y="5719974"/>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3754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_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638355" y="2497482"/>
            <a:ext cx="10946920" cy="1863036"/>
          </a:xfrm>
          <a:noFill/>
          <a:ln>
            <a:noFill/>
          </a:ln>
        </p:spPr>
        <p:txBody>
          <a:bodyPr>
            <a:normAutofit/>
          </a:bodyPr>
          <a:lstStyle>
            <a:lvl1pPr algn="ctr">
              <a:defRPr sz="7200" b="1" baseline="0">
                <a:solidFill>
                  <a:schemeClr val="bg2"/>
                </a:solidFill>
                <a:effectLst>
                  <a:glow rad="63500">
                    <a:schemeClr val="accent4">
                      <a:lumMod val="50000"/>
                      <a:alpha val="57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a:extLst>
              <a:ext uri="{FF2B5EF4-FFF2-40B4-BE49-F238E27FC236}">
                <a16:creationId xmlns:a16="http://schemas.microsoft.com/office/drawing/2014/main" id="{BA2D39FC-6180-4988-9190-F0C77D0EE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a:extLst>
              <a:ext uri="{FF2B5EF4-FFF2-40B4-BE49-F238E27FC236}">
                <a16:creationId xmlns:a16="http://schemas.microsoft.com/office/drawing/2014/main" id="{84010E6F-2DCA-4FA6-8A6C-F3F70825CCF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4437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0B00767-C6F4-4DDD-BB52-75DFC2FE6A31}"/>
              </a:ext>
            </a:extLst>
          </p:cNvPr>
          <p:cNvSpPr/>
          <p:nvPr/>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Rectangle 16">
            <a:extLst>
              <a:ext uri="{FF2B5EF4-FFF2-40B4-BE49-F238E27FC236}">
                <a16:creationId xmlns:a16="http://schemas.microsoft.com/office/drawing/2014/main" id="{60E3B5F5-36F5-4C46-8E63-5F121C3596F7}"/>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p:cNvSpPr>
            <a:spLocks noGrp="1"/>
          </p:cNvSpPr>
          <p:nvPr>
            <p:ph idx="1"/>
          </p:nvPr>
        </p:nvSpPr>
        <p:spPr>
          <a:xfrm>
            <a:off x="215371" y="867071"/>
            <a:ext cx="11759347" cy="5425251"/>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lstStyle>
            <a:lvl1pPr algn="l">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9" y="6305389"/>
            <a:ext cx="528730" cy="416086"/>
          </a:xfrm>
        </p:spPr>
        <p:txBody>
          <a:bodyPr/>
          <a:lstStyle/>
          <a:p>
            <a:fld id="{42941279-5F75-48AD-80EC-34D209179385}" type="slidenum">
              <a:rPr lang="en-US" altLang="en-US" smtClean="0"/>
              <a:pPr/>
              <a:t>‹#›</a:t>
            </a:fld>
            <a:endParaRPr lang="en-US" altLang="en-US"/>
          </a:p>
        </p:txBody>
      </p:sp>
      <p:sp>
        <p:nvSpPr>
          <p:cNvPr id="11" name="Rectangle 10">
            <a:extLst>
              <a:ext uri="{FF2B5EF4-FFF2-40B4-BE49-F238E27FC236}">
                <a16:creationId xmlns:a16="http://schemas.microsoft.com/office/drawing/2014/main" id="{64B2A130-F149-4041-B957-740C9E64969E}"/>
              </a:ext>
            </a:extLst>
          </p:cNvPr>
          <p:cNvSpPr/>
          <p:nvPr userDrawn="1"/>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12">
            <a:extLst>
              <a:ext uri="{FF2B5EF4-FFF2-40B4-BE49-F238E27FC236}">
                <a16:creationId xmlns:a16="http://schemas.microsoft.com/office/drawing/2014/main" id="{7EF46972-F591-4606-947B-E9FF2C498956}"/>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4" name="Group 13">
            <a:extLst>
              <a:ext uri="{FF2B5EF4-FFF2-40B4-BE49-F238E27FC236}">
                <a16:creationId xmlns:a16="http://schemas.microsoft.com/office/drawing/2014/main" id="{27019859-4526-4D05-8B5A-A12DE57487E5}"/>
              </a:ext>
            </a:extLst>
          </p:cNvPr>
          <p:cNvGrpSpPr/>
          <p:nvPr userDrawn="1"/>
        </p:nvGrpSpPr>
        <p:grpSpPr>
          <a:xfrm>
            <a:off x="1" y="6129878"/>
            <a:ext cx="12190086" cy="803787"/>
            <a:chOff x="2779" y="4532653"/>
            <a:chExt cx="12190086" cy="803787"/>
          </a:xfrm>
        </p:grpSpPr>
        <p:pic>
          <p:nvPicPr>
            <p:cNvPr id="20" name="Picture 8">
              <a:extLst>
                <a:ext uri="{FF2B5EF4-FFF2-40B4-BE49-F238E27FC236}">
                  <a16:creationId xmlns:a16="http://schemas.microsoft.com/office/drawing/2014/main" id="{C68C5901-85EB-43DB-A1C8-9C31890F818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1">
              <a:extLst>
                <a:ext uri="{FF2B5EF4-FFF2-40B4-BE49-F238E27FC236}">
                  <a16:creationId xmlns:a16="http://schemas.microsoft.com/office/drawing/2014/main" id="{DAD2D650-DBD9-4437-842F-D8EB40041D28}"/>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Rectangle 13">
              <a:extLst>
                <a:ext uri="{FF2B5EF4-FFF2-40B4-BE49-F238E27FC236}">
                  <a16:creationId xmlns:a16="http://schemas.microsoft.com/office/drawing/2014/main" id="{3771AE93-7884-4922-AAC7-9D404708E8E5}"/>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Title 1">
            <a:extLst>
              <a:ext uri="{FF2B5EF4-FFF2-40B4-BE49-F238E27FC236}">
                <a16:creationId xmlns:a16="http://schemas.microsoft.com/office/drawing/2014/main" id="{A195B552-9F37-4D41-B5A4-06C60EB793BD}"/>
              </a:ext>
            </a:extLst>
          </p:cNvPr>
          <p:cNvSpPr>
            <a:spLocks noGrp="1"/>
          </p:cNvSpPr>
          <p:nvPr>
            <p:ph type="ctrTitle"/>
          </p:nvPr>
        </p:nvSpPr>
        <p:spPr>
          <a:xfrm>
            <a:off x="215370" y="-2"/>
            <a:ext cx="11783727" cy="762313"/>
          </a:xfrm>
          <a:noFill/>
          <a:ln>
            <a:noFill/>
          </a:ln>
        </p:spPr>
        <p:txBody>
          <a:bodyPr>
            <a:normAutofit/>
          </a:bodyPr>
          <a:lstStyle>
            <a:lvl1pPr algn="l">
              <a:defRPr sz="3600" b="1">
                <a:solidFill>
                  <a:schemeClr val="bg1"/>
                </a:solidFill>
                <a:latin typeface="Helvetica" pitchFamily="2"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8188168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A5C8DA3-AC94-4565-8592-3937C08F81F4}"/>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6" name="Rectangle 5"/>
          <p:cNvSpPr/>
          <p:nvPr/>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3" name="Content Placeholder 2"/>
          <p:cNvSpPr>
            <a:spLocks noGrp="1"/>
          </p:cNvSpPr>
          <p:nvPr>
            <p:ph idx="1"/>
          </p:nvPr>
        </p:nvSpPr>
        <p:spPr>
          <a:xfrm>
            <a:off x="215371" y="867071"/>
            <a:ext cx="5880629" cy="5425251"/>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0" y="-2"/>
            <a:ext cx="11783727" cy="762313"/>
          </a:xfrm>
          <a:noFill/>
          <a:ln>
            <a:noFill/>
          </a:ln>
        </p:spPr>
        <p:txBody>
          <a:bodyPr>
            <a:normAutofit/>
          </a:bodyPr>
          <a:lstStyle>
            <a:lvl1pPr algn="l">
              <a:defRPr sz="3600" b="1">
                <a:solidFill>
                  <a:schemeClr val="bg1"/>
                </a:solidFill>
                <a:latin typeface="Helvetica" pitchFamily="2" charset="0"/>
                <a:cs typeface="Calibri" panose="020F0502020204030204" pitchFamily="34" charset="0"/>
              </a:defRPr>
            </a:lvl1pPr>
          </a:lstStyle>
          <a:p>
            <a:r>
              <a:rPr lang="en-US" dirty="0"/>
              <a:t>Click to edit Master title style</a:t>
            </a:r>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normAutofit/>
          </a:bodyPr>
          <a:lstStyle>
            <a:lvl1pPr algn="l">
              <a:defRPr>
                <a:latin typeface="Helvetica" pitchFamily="2" charset="0"/>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8" y="6305389"/>
            <a:ext cx="553109" cy="416086"/>
          </a:xfrm>
        </p:spPr>
        <p:txBody>
          <a:bodyPr>
            <a:normAutofit/>
          </a:bodyPr>
          <a:lstStyle>
            <a:lvl1pPr>
              <a:defRPr>
                <a:latin typeface="Helvetica" pitchFamily="2" charset="0"/>
              </a:defRPr>
            </a:lvl1pPr>
          </a:lstStyle>
          <a:p>
            <a:fld id="{42941279-5F75-48AD-80EC-34D209179385}" type="slidenum">
              <a:rPr lang="en-US" altLang="en-US" smtClean="0"/>
              <a:pPr/>
              <a:t>‹#›</a:t>
            </a:fld>
            <a:endParaRPr lang="en-US" altLang="en-US"/>
          </a:p>
        </p:txBody>
      </p:sp>
      <p:sp>
        <p:nvSpPr>
          <p:cNvPr id="5" name="Picture Placeholder 4">
            <a:extLst>
              <a:ext uri="{FF2B5EF4-FFF2-40B4-BE49-F238E27FC236}">
                <a16:creationId xmlns:a16="http://schemas.microsoft.com/office/drawing/2014/main" id="{254A94B2-5888-4706-B2A4-91A2A9A55E70}"/>
              </a:ext>
            </a:extLst>
          </p:cNvPr>
          <p:cNvSpPr>
            <a:spLocks noGrp="1"/>
          </p:cNvSpPr>
          <p:nvPr>
            <p:ph type="pic" sz="quarter" idx="13"/>
          </p:nvPr>
        </p:nvSpPr>
        <p:spPr>
          <a:xfrm>
            <a:off x="6107234" y="2303156"/>
            <a:ext cx="5891863" cy="2553077"/>
          </a:xfrm>
        </p:spPr>
        <p:txBody>
          <a:bodyPr anchor="t">
            <a:normAutofit/>
          </a:bodyPr>
          <a:lstStyle>
            <a:lvl1pPr marL="0" indent="0" algn="ctr">
              <a:buNone/>
              <a:defRPr>
                <a:latin typeface="Helvetica" pitchFamily="2" charset="0"/>
              </a:defRPr>
            </a:lvl1pPr>
          </a:lstStyle>
          <a:p>
            <a:r>
              <a:rPr lang="en-US"/>
              <a:t>Click icon to add picture</a:t>
            </a:r>
            <a:endParaRPr lang="en-US" dirty="0"/>
          </a:p>
        </p:txBody>
      </p:sp>
      <p:sp>
        <p:nvSpPr>
          <p:cNvPr id="12" name="Rectangle 11">
            <a:extLst>
              <a:ext uri="{FF2B5EF4-FFF2-40B4-BE49-F238E27FC236}">
                <a16:creationId xmlns:a16="http://schemas.microsoft.com/office/drawing/2014/main" id="{CD40617E-75A8-441D-BD5D-A85C1D605794}"/>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grpSp>
        <p:nvGrpSpPr>
          <p:cNvPr id="13" name="Group 12">
            <a:extLst>
              <a:ext uri="{FF2B5EF4-FFF2-40B4-BE49-F238E27FC236}">
                <a16:creationId xmlns:a16="http://schemas.microsoft.com/office/drawing/2014/main" id="{B35A2244-2C96-41BE-BF36-3FAA6B2A71A2}"/>
              </a:ext>
            </a:extLst>
          </p:cNvPr>
          <p:cNvGrpSpPr/>
          <p:nvPr userDrawn="1"/>
        </p:nvGrpSpPr>
        <p:grpSpPr>
          <a:xfrm>
            <a:off x="1" y="6129878"/>
            <a:ext cx="12190086" cy="803787"/>
            <a:chOff x="2779" y="4532653"/>
            <a:chExt cx="12190086" cy="803787"/>
          </a:xfrm>
        </p:grpSpPr>
        <p:pic>
          <p:nvPicPr>
            <p:cNvPr id="15" name="Picture 8">
              <a:extLst>
                <a:ext uri="{FF2B5EF4-FFF2-40B4-BE49-F238E27FC236}">
                  <a16:creationId xmlns:a16="http://schemas.microsoft.com/office/drawing/2014/main" id="{2F5E98E3-1D62-43C7-80F8-E3F3D79E6CF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1">
              <a:extLst>
                <a:ext uri="{FF2B5EF4-FFF2-40B4-BE49-F238E27FC236}">
                  <a16:creationId xmlns:a16="http://schemas.microsoft.com/office/drawing/2014/main" id="{56D7182F-836A-4607-BE58-3D6ED68DEE78}"/>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20" name="Rectangle 13">
              <a:extLst>
                <a:ext uri="{FF2B5EF4-FFF2-40B4-BE49-F238E27FC236}">
                  <a16:creationId xmlns:a16="http://schemas.microsoft.com/office/drawing/2014/main" id="{BA12E2CF-6F57-4B71-A1FD-C6926F179001}"/>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grpSp>
    </p:spTree>
    <p:extLst>
      <p:ext uri="{BB962C8B-B14F-4D97-AF65-F5344CB8AC3E}">
        <p14:creationId xmlns:p14="http://schemas.microsoft.com/office/powerpoint/2010/main" val="6691950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CF43539-7920-4C1E-98AD-B5EF326D2F00}"/>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3" name="Rectangle 12">
            <a:extLst>
              <a:ext uri="{FF2B5EF4-FFF2-40B4-BE49-F238E27FC236}">
                <a16:creationId xmlns:a16="http://schemas.microsoft.com/office/drawing/2014/main" id="{C3B87EBB-A4F5-4DB5-95E1-3FC962699C85}"/>
              </a:ext>
            </a:extLst>
          </p:cNvPr>
          <p:cNvSpPr/>
          <p:nvPr/>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sp>
        <p:nvSpPr>
          <p:cNvPr id="3" name="Content Placeholder 2"/>
          <p:cNvSpPr>
            <a:spLocks noGrp="1"/>
          </p:cNvSpPr>
          <p:nvPr>
            <p:ph idx="1"/>
          </p:nvPr>
        </p:nvSpPr>
        <p:spPr>
          <a:xfrm>
            <a:off x="215371" y="900299"/>
            <a:ext cx="11759347" cy="5392023"/>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1" y="-2"/>
            <a:ext cx="11976629" cy="762313"/>
          </a:xfrm>
          <a:noFill/>
          <a:ln>
            <a:noFill/>
          </a:ln>
        </p:spPr>
        <p:txBody>
          <a:bodyPr>
            <a:normAutofit/>
          </a:bodyPr>
          <a:lstStyle>
            <a:lvl1pPr algn="l">
              <a:defRPr sz="3600" b="1">
                <a:solidFill>
                  <a:schemeClr val="tx1">
                    <a:lumMod val="50000"/>
                  </a:schemeClr>
                </a:solidFill>
                <a:latin typeface="Helvetica" pitchFamily="2" charset="0"/>
                <a:cs typeface="Calibri" panose="020F0502020204030204" pitchFamily="34" charset="0"/>
              </a:defRPr>
            </a:lvl1pPr>
          </a:lstStyle>
          <a:p>
            <a:r>
              <a:rPr lang="en-US"/>
              <a:t>Click to edit Master title style</a:t>
            </a:r>
            <a:endParaRPr lang="en-US" dirty="0"/>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normAutofit/>
          </a:bodyPr>
          <a:lstStyle>
            <a:lvl1pPr algn="l">
              <a:defRPr>
                <a:latin typeface="Helvetica" pitchFamily="2" charset="0"/>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8" y="6305389"/>
            <a:ext cx="546671" cy="416086"/>
          </a:xfrm>
        </p:spPr>
        <p:txBody>
          <a:bodyPr>
            <a:normAutofit/>
          </a:bodyPr>
          <a:lstStyle>
            <a:lvl1pPr>
              <a:defRPr>
                <a:latin typeface="Helvetica" pitchFamily="2" charset="0"/>
              </a:defRPr>
            </a:lvl1pPr>
          </a:lstStyle>
          <a:p>
            <a:fld id="{42941279-5F75-48AD-80EC-34D209179385}" type="slidenum">
              <a:rPr lang="en-US" altLang="en-US" smtClean="0"/>
              <a:pPr/>
              <a:t>‹#›</a:t>
            </a:fld>
            <a:endParaRPr lang="en-US" altLang="en-US" dirty="0"/>
          </a:p>
        </p:txBody>
      </p:sp>
      <p:sp>
        <p:nvSpPr>
          <p:cNvPr id="11" name="Rectangle 10">
            <a:extLst>
              <a:ext uri="{FF2B5EF4-FFF2-40B4-BE49-F238E27FC236}">
                <a16:creationId xmlns:a16="http://schemas.microsoft.com/office/drawing/2014/main" id="{6B7D2466-B19C-48B7-8A7D-8F9993B7A850}"/>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2" name="Rectangle 11">
            <a:extLst>
              <a:ext uri="{FF2B5EF4-FFF2-40B4-BE49-F238E27FC236}">
                <a16:creationId xmlns:a16="http://schemas.microsoft.com/office/drawing/2014/main" id="{E61A8F4D-39A6-441E-B9B0-02F280336999}"/>
              </a:ext>
            </a:extLst>
          </p:cNvPr>
          <p:cNvSpPr/>
          <p:nvPr userDrawn="1"/>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grpSp>
        <p:nvGrpSpPr>
          <p:cNvPr id="15" name="Group 14">
            <a:extLst>
              <a:ext uri="{FF2B5EF4-FFF2-40B4-BE49-F238E27FC236}">
                <a16:creationId xmlns:a16="http://schemas.microsoft.com/office/drawing/2014/main" id="{8BAF1090-4A9E-418B-8984-D742252E160C}"/>
              </a:ext>
            </a:extLst>
          </p:cNvPr>
          <p:cNvGrpSpPr/>
          <p:nvPr userDrawn="1"/>
        </p:nvGrpSpPr>
        <p:grpSpPr>
          <a:xfrm>
            <a:off x="1" y="6129878"/>
            <a:ext cx="12190086" cy="803787"/>
            <a:chOff x="2779" y="4532653"/>
            <a:chExt cx="12190086" cy="803787"/>
          </a:xfrm>
        </p:grpSpPr>
        <p:pic>
          <p:nvPicPr>
            <p:cNvPr id="19" name="Picture 8">
              <a:extLst>
                <a:ext uri="{FF2B5EF4-FFF2-40B4-BE49-F238E27FC236}">
                  <a16:creationId xmlns:a16="http://schemas.microsoft.com/office/drawing/2014/main" id="{EF61D031-BBA0-4F7F-AB3C-D14467E4E29B}"/>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1">
              <a:extLst>
                <a:ext uri="{FF2B5EF4-FFF2-40B4-BE49-F238E27FC236}">
                  <a16:creationId xmlns:a16="http://schemas.microsoft.com/office/drawing/2014/main" id="{3BE7D0F3-018F-4FA3-B9F9-68B555BA4590}"/>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21" name="Rectangle 13">
              <a:extLst>
                <a:ext uri="{FF2B5EF4-FFF2-40B4-BE49-F238E27FC236}">
                  <a16:creationId xmlns:a16="http://schemas.microsoft.com/office/drawing/2014/main" id="{CE76EF68-AC3E-491A-9EEA-900A3832C0F4}"/>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grpSp>
    </p:spTree>
    <p:extLst>
      <p:ext uri="{BB962C8B-B14F-4D97-AF65-F5344CB8AC3E}">
        <p14:creationId xmlns:p14="http://schemas.microsoft.com/office/powerpoint/2010/main" val="21382283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A4F3654-6A02-4F75-9317-85BF0C01E238}"/>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3" name="Rectangle 12">
            <a:extLst>
              <a:ext uri="{FF2B5EF4-FFF2-40B4-BE49-F238E27FC236}">
                <a16:creationId xmlns:a16="http://schemas.microsoft.com/office/drawing/2014/main" id="{C3B87EBB-A4F5-4DB5-95E1-3FC962699C85}"/>
              </a:ext>
            </a:extLst>
          </p:cNvPr>
          <p:cNvSpPr/>
          <p:nvPr/>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sp>
        <p:nvSpPr>
          <p:cNvPr id="3" name="Content Placeholder 2"/>
          <p:cNvSpPr>
            <a:spLocks noGrp="1"/>
          </p:cNvSpPr>
          <p:nvPr>
            <p:ph idx="1"/>
          </p:nvPr>
        </p:nvSpPr>
        <p:spPr>
          <a:xfrm>
            <a:off x="215371" y="900299"/>
            <a:ext cx="5880629" cy="5392023"/>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1" y="-2"/>
            <a:ext cx="11976629" cy="762313"/>
          </a:xfrm>
          <a:noFill/>
          <a:ln>
            <a:noFill/>
          </a:ln>
        </p:spPr>
        <p:txBody>
          <a:bodyPr>
            <a:normAutofit/>
          </a:bodyPr>
          <a:lstStyle>
            <a:lvl1pPr algn="l">
              <a:defRPr sz="3600" b="1">
                <a:solidFill>
                  <a:schemeClr val="tx1">
                    <a:lumMod val="50000"/>
                  </a:schemeClr>
                </a:solidFill>
                <a:latin typeface="Helvetica" pitchFamily="2" charset="0"/>
                <a:cs typeface="Calibri" panose="020F0502020204030204" pitchFamily="34" charset="0"/>
              </a:defRPr>
            </a:lvl1pPr>
          </a:lstStyle>
          <a:p>
            <a:r>
              <a:rPr lang="en-US"/>
              <a:t>Click to edit Master title style</a:t>
            </a:r>
            <a:endParaRPr lang="en-US" dirty="0"/>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normAutofit/>
          </a:bodyPr>
          <a:lstStyle>
            <a:lvl1pPr algn="l">
              <a:defRPr>
                <a:latin typeface="Helvetica" pitchFamily="2" charset="0"/>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9" y="6305389"/>
            <a:ext cx="530642" cy="416086"/>
          </a:xfrm>
        </p:spPr>
        <p:txBody>
          <a:bodyPr>
            <a:normAutofit/>
          </a:bodyPr>
          <a:lstStyle>
            <a:lvl1pPr>
              <a:defRPr>
                <a:latin typeface="Helvetica" pitchFamily="2" charset="0"/>
              </a:defRPr>
            </a:lvl1pPr>
          </a:lstStyle>
          <a:p>
            <a:fld id="{42941279-5F75-48AD-80EC-34D209179385}" type="slidenum">
              <a:rPr lang="en-US" altLang="en-US" smtClean="0"/>
              <a:pPr/>
              <a:t>‹#›</a:t>
            </a:fld>
            <a:endParaRPr lang="en-US" altLang="en-US"/>
          </a:p>
        </p:txBody>
      </p:sp>
      <p:sp>
        <p:nvSpPr>
          <p:cNvPr id="5" name="Picture Placeholder 4">
            <a:extLst>
              <a:ext uri="{FF2B5EF4-FFF2-40B4-BE49-F238E27FC236}">
                <a16:creationId xmlns:a16="http://schemas.microsoft.com/office/drawing/2014/main" id="{30B396C6-797E-4228-99DC-4A53C6FD18BB}"/>
              </a:ext>
            </a:extLst>
          </p:cNvPr>
          <p:cNvSpPr>
            <a:spLocks noGrp="1"/>
          </p:cNvSpPr>
          <p:nvPr>
            <p:ph type="pic" sz="quarter" idx="13"/>
          </p:nvPr>
        </p:nvSpPr>
        <p:spPr>
          <a:xfrm>
            <a:off x="6096530" y="2319108"/>
            <a:ext cx="5880100" cy="2553419"/>
          </a:xfrm>
        </p:spPr>
        <p:txBody>
          <a:bodyPr>
            <a:normAutofit/>
          </a:bodyPr>
          <a:lstStyle>
            <a:lvl1pPr marL="0" indent="0" algn="ctr">
              <a:buNone/>
              <a:defRPr>
                <a:latin typeface="Helvetica" pitchFamily="2" charset="0"/>
              </a:defRPr>
            </a:lvl1pPr>
          </a:lstStyle>
          <a:p>
            <a:r>
              <a:rPr lang="en-US"/>
              <a:t>Click icon to add picture</a:t>
            </a:r>
          </a:p>
        </p:txBody>
      </p:sp>
      <p:sp>
        <p:nvSpPr>
          <p:cNvPr id="12" name="Rectangle 11">
            <a:extLst>
              <a:ext uri="{FF2B5EF4-FFF2-40B4-BE49-F238E27FC236}">
                <a16:creationId xmlns:a16="http://schemas.microsoft.com/office/drawing/2014/main" id="{CCEAB9B0-48F7-4C58-9E72-1BD47320E3CA}"/>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5" name="Rectangle 14">
            <a:extLst>
              <a:ext uri="{FF2B5EF4-FFF2-40B4-BE49-F238E27FC236}">
                <a16:creationId xmlns:a16="http://schemas.microsoft.com/office/drawing/2014/main" id="{0BDC0303-4319-4996-8AD3-738C9AB88BE9}"/>
              </a:ext>
            </a:extLst>
          </p:cNvPr>
          <p:cNvSpPr/>
          <p:nvPr userDrawn="1"/>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grpSp>
        <p:nvGrpSpPr>
          <p:cNvPr id="16" name="Group 15">
            <a:extLst>
              <a:ext uri="{FF2B5EF4-FFF2-40B4-BE49-F238E27FC236}">
                <a16:creationId xmlns:a16="http://schemas.microsoft.com/office/drawing/2014/main" id="{B3E21FA9-268B-4C8F-BF57-E16A90532B77}"/>
              </a:ext>
            </a:extLst>
          </p:cNvPr>
          <p:cNvGrpSpPr/>
          <p:nvPr userDrawn="1"/>
        </p:nvGrpSpPr>
        <p:grpSpPr>
          <a:xfrm>
            <a:off x="1" y="6129878"/>
            <a:ext cx="12190086" cy="803787"/>
            <a:chOff x="2779" y="4532653"/>
            <a:chExt cx="12190086" cy="803787"/>
          </a:xfrm>
        </p:grpSpPr>
        <p:pic>
          <p:nvPicPr>
            <p:cNvPr id="19" name="Picture 8">
              <a:extLst>
                <a:ext uri="{FF2B5EF4-FFF2-40B4-BE49-F238E27FC236}">
                  <a16:creationId xmlns:a16="http://schemas.microsoft.com/office/drawing/2014/main" id="{FB73D033-6884-4F90-9474-BDACF1236602}"/>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1">
              <a:extLst>
                <a:ext uri="{FF2B5EF4-FFF2-40B4-BE49-F238E27FC236}">
                  <a16:creationId xmlns:a16="http://schemas.microsoft.com/office/drawing/2014/main" id="{E6468BCC-DBE4-459E-B17E-12A0A17EA882}"/>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21" name="Rectangle 13">
              <a:extLst>
                <a:ext uri="{FF2B5EF4-FFF2-40B4-BE49-F238E27FC236}">
                  <a16:creationId xmlns:a16="http://schemas.microsoft.com/office/drawing/2014/main" id="{0DB9E3D9-B8AE-408D-BB12-F5D99DBFAEB5}"/>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grpSp>
    </p:spTree>
    <p:extLst>
      <p:ext uri="{BB962C8B-B14F-4D97-AF65-F5344CB8AC3E}">
        <p14:creationId xmlns:p14="http://schemas.microsoft.com/office/powerpoint/2010/main" val="38676274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BF6D-E3A3-431B-A5CC-1948FA547202}"/>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BULLET COPY SLIDE: Click to edit title</a:t>
            </a:r>
          </a:p>
        </p:txBody>
      </p:sp>
      <p:sp>
        <p:nvSpPr>
          <p:cNvPr id="6" name="Text Placeholder 5">
            <a:extLst>
              <a:ext uri="{FF2B5EF4-FFF2-40B4-BE49-F238E27FC236}">
                <a16:creationId xmlns:a16="http://schemas.microsoft.com/office/drawing/2014/main" id="{9B6C8C6E-3F93-40B5-89F3-FB1F1ADB5FBB}"/>
              </a:ext>
            </a:extLst>
          </p:cNvPr>
          <p:cNvSpPr>
            <a:spLocks noGrp="1"/>
          </p:cNvSpPr>
          <p:nvPr>
            <p:ph type="body" sz="quarter" idx="11"/>
          </p:nvPr>
        </p:nvSpPr>
        <p:spPr>
          <a:xfrm>
            <a:off x="838200" y="2062171"/>
            <a:ext cx="10453828" cy="3851669"/>
          </a:xfrm>
          <a:prstGeom prst="rect">
            <a:avLst/>
          </a:prstGeom>
        </p:spPr>
        <p:txBody>
          <a:bodyPr/>
          <a:lstStyle>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05721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0B00767-C6F4-4DDD-BB52-75DFC2FE6A31}"/>
              </a:ext>
            </a:extLst>
          </p:cNvPr>
          <p:cNvSpPr/>
          <p:nvPr/>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Rectangle 16">
            <a:extLst>
              <a:ext uri="{FF2B5EF4-FFF2-40B4-BE49-F238E27FC236}">
                <a16:creationId xmlns:a16="http://schemas.microsoft.com/office/drawing/2014/main" id="{60E3B5F5-36F5-4C46-8E63-5F121C3596F7}"/>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5" name="Group 24">
            <a:extLst>
              <a:ext uri="{FF2B5EF4-FFF2-40B4-BE49-F238E27FC236}">
                <a16:creationId xmlns:a16="http://schemas.microsoft.com/office/drawing/2014/main" id="{E8369042-8549-4571-8307-50D8402C3CA1}"/>
              </a:ext>
            </a:extLst>
          </p:cNvPr>
          <p:cNvGrpSpPr/>
          <p:nvPr/>
        </p:nvGrpSpPr>
        <p:grpSpPr>
          <a:xfrm>
            <a:off x="1" y="6133355"/>
            <a:ext cx="12190086" cy="803787"/>
            <a:chOff x="2779" y="4536130"/>
            <a:chExt cx="12190086" cy="803787"/>
          </a:xfrm>
        </p:grpSpPr>
        <p:pic>
          <p:nvPicPr>
            <p:cNvPr id="26" name="Picture 8">
              <a:extLst>
                <a:ext uri="{FF2B5EF4-FFF2-40B4-BE49-F238E27FC236}">
                  <a16:creationId xmlns:a16="http://schemas.microsoft.com/office/drawing/2014/main" id="{D4F7965B-F579-47AF-98C5-68EBFE0C3F2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6130"/>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11">
              <a:extLst>
                <a:ext uri="{FF2B5EF4-FFF2-40B4-BE49-F238E27FC236}">
                  <a16:creationId xmlns:a16="http://schemas.microsoft.com/office/drawing/2014/main" id="{C8863BA2-C8FD-4991-B662-B4142F8BC085}"/>
                </a:ext>
              </a:extLst>
            </p:cNvPr>
            <p:cNvSpPr/>
            <p:nvPr/>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Rectangle 13">
              <a:extLst>
                <a:ext uri="{FF2B5EF4-FFF2-40B4-BE49-F238E27FC236}">
                  <a16:creationId xmlns:a16="http://schemas.microsoft.com/office/drawing/2014/main" id="{5BAD6AC2-8A8C-442F-BC77-A768F1991DCD}"/>
                </a:ext>
              </a:extLst>
            </p:cNvPr>
            <p:cNvSpPr/>
            <p:nvPr/>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 name="Content Placeholder 2"/>
          <p:cNvSpPr>
            <a:spLocks noGrp="1"/>
          </p:cNvSpPr>
          <p:nvPr>
            <p:ph idx="1"/>
          </p:nvPr>
        </p:nvSpPr>
        <p:spPr>
          <a:xfrm>
            <a:off x="215371" y="867071"/>
            <a:ext cx="11759347" cy="5425251"/>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0" y="-2"/>
            <a:ext cx="11759349" cy="762313"/>
          </a:xfrm>
          <a:noFill/>
          <a:ln>
            <a:noFill/>
          </a:ln>
        </p:spPr>
        <p:txBody>
          <a:bodyPr>
            <a:normAutofit/>
          </a:bodyPr>
          <a:lstStyle>
            <a:lvl1pPr algn="l">
              <a:defRPr sz="3600" b="1">
                <a:solidFill>
                  <a:schemeClr val="bg1"/>
                </a:solidFill>
                <a:latin typeface="Helvetica" pitchFamily="2" charset="0"/>
                <a:cs typeface="Calibri" panose="020F0502020204030204" pitchFamily="34" charset="0"/>
              </a:defRPr>
            </a:lvl1pPr>
          </a:lstStyle>
          <a:p>
            <a:r>
              <a:rPr lang="en-US"/>
              <a:t>Click to edit Master title style</a:t>
            </a:r>
            <a:endParaRPr lang="en-US" dirty="0"/>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lstStyle>
            <a:lvl1pPr algn="l">
              <a:defRPr/>
            </a:lvl1pPr>
          </a:lstStyle>
          <a:p>
            <a:r>
              <a:rPr lang="en-US"/>
              <a:t>NSSAM Thermal Hydraulic Implementation</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a:t>
            </a:fld>
            <a:endParaRPr lang="en-US"/>
          </a:p>
        </p:txBody>
      </p:sp>
      <p:sp>
        <p:nvSpPr>
          <p:cNvPr id="13" name="Rectangle 11">
            <a:extLst>
              <a:ext uri="{FF2B5EF4-FFF2-40B4-BE49-F238E27FC236}">
                <a16:creationId xmlns:a16="http://schemas.microsoft.com/office/drawing/2014/main" id="{5404828C-2BC7-4BEE-8289-E88863BC243E}"/>
              </a:ext>
            </a:extLst>
          </p:cNvPr>
          <p:cNvSpPr/>
          <p:nvPr userDrawn="1"/>
        </p:nvSpPr>
        <p:spPr>
          <a:xfrm>
            <a:off x="1" y="6298114"/>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Helvetica" pitchFamily="2" charset="0"/>
            </a:endParaRPr>
          </a:p>
        </p:txBody>
      </p:sp>
      <p:sp>
        <p:nvSpPr>
          <p:cNvPr id="14" name="Rectangle 13">
            <a:extLst>
              <a:ext uri="{FF2B5EF4-FFF2-40B4-BE49-F238E27FC236}">
                <a16:creationId xmlns:a16="http://schemas.microsoft.com/office/drawing/2014/main" id="{BD5D5F19-D045-4DC2-9D6D-2B464CFC77E2}"/>
              </a:ext>
            </a:extLst>
          </p:cNvPr>
          <p:cNvSpPr/>
          <p:nvPr userDrawn="1"/>
        </p:nvSpPr>
        <p:spPr>
          <a:xfrm>
            <a:off x="1666248" y="6297829"/>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Helvetica" pitchFamily="2" charset="0"/>
            </a:endParaRPr>
          </a:p>
        </p:txBody>
      </p:sp>
    </p:spTree>
    <p:extLst>
      <p:ext uri="{BB962C8B-B14F-4D97-AF65-F5344CB8AC3E}">
        <p14:creationId xmlns:p14="http://schemas.microsoft.com/office/powerpoint/2010/main" val="26432739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7D42EB-15A0-4C52-9774-60CA7417E8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90CC3-1E06-4AAF-8502-CA2DD6CD0C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E76397-DE2B-43E3-BE73-E0108D1EF7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63C6C654-A945-435D-B581-2553A87B34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829B20-B30C-416E-AA7F-5EF112D3C3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CCEE4-5B05-4428-98FA-C2AF073A21B8}" type="slidenum">
              <a:rPr lang="en-US" smtClean="0"/>
              <a:t>‹#›</a:t>
            </a:fld>
            <a:endParaRPr lang="en-US"/>
          </a:p>
        </p:txBody>
      </p:sp>
    </p:spTree>
    <p:extLst>
      <p:ext uri="{BB962C8B-B14F-4D97-AF65-F5344CB8AC3E}">
        <p14:creationId xmlns:p14="http://schemas.microsoft.com/office/powerpoint/2010/main" val="1911531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5" name="Footer Placeholder 4"/>
          <p:cNvSpPr>
            <a:spLocks noGrp="1"/>
          </p:cNvSpPr>
          <p:nvPr>
            <p:ph type="ftr" sz="quarter" idx="3"/>
          </p:nvPr>
        </p:nvSpPr>
        <p:spPr>
          <a:xfrm>
            <a:off x="5583767" y="6191251"/>
            <a:ext cx="5488517" cy="365125"/>
          </a:xfrm>
          <a:prstGeom prst="rect">
            <a:avLst/>
          </a:prstGeom>
        </p:spPr>
        <p:txBody>
          <a:bodyPr vert="horz" lIns="91440" tIns="45720" rIns="91440" bIns="45720" rtlCol="0" anchor="ctr">
            <a:normAutofit/>
          </a:bodyPr>
          <a:lstStyle>
            <a:lvl1pPr algn="ctr" eaLnBrk="1" fontAlgn="auto" hangingPunct="1">
              <a:spcBef>
                <a:spcPts val="0"/>
              </a:spcBef>
              <a:spcAft>
                <a:spcPts val="0"/>
              </a:spcAft>
              <a:defRPr sz="1200" smtClean="0">
                <a:solidFill>
                  <a:schemeClr val="bg1"/>
                </a:solidFill>
                <a:latin typeface="Helvetica" pitchFamily="2" charset="0"/>
                <a:ea typeface="Helvetica" pitchFamily="2" charset="0"/>
                <a:cs typeface="Helvetica" pitchFamily="2" charset="0"/>
              </a:defRPr>
            </a:lvl1pPr>
          </a:lstStyle>
          <a:p>
            <a:pPr>
              <a:defRPr/>
            </a:pPr>
            <a:r>
              <a:rPr lang="en-US"/>
              <a:t>NTP Industry Flight Demonstration Study: Final Briefing</a:t>
            </a:r>
            <a:endParaRPr lang="en-US" dirty="0"/>
          </a:p>
        </p:txBody>
      </p:sp>
      <p:sp>
        <p:nvSpPr>
          <p:cNvPr id="6" name="Slide Number Placeholder 5"/>
          <p:cNvSpPr>
            <a:spLocks noGrp="1"/>
          </p:cNvSpPr>
          <p:nvPr>
            <p:ph type="sldNum" sz="quarter" idx="4"/>
          </p:nvPr>
        </p:nvSpPr>
        <p:spPr>
          <a:xfrm>
            <a:off x="11120967" y="6208714"/>
            <a:ext cx="745067" cy="365125"/>
          </a:xfrm>
          <a:prstGeom prst="rect">
            <a:avLst/>
          </a:prstGeom>
        </p:spPr>
        <p:txBody>
          <a:bodyPr vert="horz" wrap="square" lIns="91440" tIns="45720" rIns="91440" bIns="45720" numCol="1" anchor="ctr" anchorCtr="0" compatLnSpc="1">
            <a:prstTxWarp prst="textNoShape">
              <a:avLst/>
            </a:prstTxWarp>
            <a:normAutofit/>
          </a:bodyPr>
          <a:lstStyle>
            <a:lvl1pPr algn="r" eaLnBrk="1" hangingPunct="1">
              <a:defRPr sz="1200">
                <a:solidFill>
                  <a:schemeClr val="bg1"/>
                </a:solidFill>
                <a:latin typeface="Helvetica" pitchFamily="2" charset="0"/>
                <a:ea typeface="Helvetica" pitchFamily="2" charset="0"/>
                <a:cs typeface="Helvetica" pitchFamily="2" charset="0"/>
              </a:defRPr>
            </a:lvl1pPr>
          </a:lstStyle>
          <a:p>
            <a:fld id="{42941279-5F75-48AD-80EC-34D209179385}" type="slidenum">
              <a:rPr lang="en-US" altLang="en-US" smtClean="0"/>
              <a:pPr/>
              <a:t>‹#›</a:t>
            </a:fld>
            <a:endParaRPr lang="en-US" altLang="en-US"/>
          </a:p>
        </p:txBody>
      </p:sp>
    </p:spTree>
    <p:extLst>
      <p:ext uri="{BB962C8B-B14F-4D97-AF65-F5344CB8AC3E}">
        <p14:creationId xmlns:p14="http://schemas.microsoft.com/office/powerpoint/2010/main" val="7081628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p14:dur="10"/>
    </mc:Choice>
    <mc:Fallback xmlns="">
      <p:transition/>
    </mc:Fallback>
  </mc:AlternateContent>
  <p:hf hdr="0" dt="0"/>
  <p:txStyles>
    <p:titleStyle>
      <a:lvl1pPr algn="l" defTabSz="912813" rtl="0" eaLnBrk="1" fontAlgn="base" hangingPunct="1">
        <a:lnSpc>
          <a:spcPct val="90000"/>
        </a:lnSpc>
        <a:spcBef>
          <a:spcPct val="0"/>
        </a:spcBef>
        <a:spcAft>
          <a:spcPct val="0"/>
        </a:spcAft>
        <a:defRPr sz="3600" kern="1200">
          <a:solidFill>
            <a:schemeClr val="tx1"/>
          </a:solidFill>
          <a:latin typeface="Helvetica" pitchFamily="2" charset="0"/>
          <a:ea typeface="Helvetica" pitchFamily="2" charset="0"/>
          <a:cs typeface="Calibri" panose="020F0502020204030204" pitchFamily="34" charset="0"/>
        </a:defRPr>
      </a:lvl1pPr>
      <a:lvl2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2pPr>
      <a:lvl3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3pPr>
      <a:lvl4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4pPr>
      <a:lvl5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5pPr>
      <a:lvl6pPr marL="4572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6pPr>
      <a:lvl7pPr marL="9144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7pPr>
      <a:lvl8pPr marL="13716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8pPr>
      <a:lvl9pPr marL="18288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9pPr>
    </p:titleStyle>
    <p:body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Arial" panose="020B0604020202020204" pitchFamily="34" charset="0"/>
        <a:buChar char="•"/>
        <a:defRPr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Arial" panose="020B060402020202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Arial" panose="020B0604020202020204" pitchFamily="34" charset="0"/>
        <a:buChar char="•"/>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8.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AD9413-7257-451C-9BBF-8A5BF3B02FF8}"/>
              </a:ext>
            </a:extLst>
          </p:cNvPr>
          <p:cNvSpPr>
            <a:spLocks noGrp="1"/>
          </p:cNvSpPr>
          <p:nvPr>
            <p:ph type="ctrTitle"/>
          </p:nvPr>
        </p:nvSpPr>
        <p:spPr>
          <a:xfrm>
            <a:off x="113342" y="234095"/>
            <a:ext cx="9391875" cy="2786525"/>
          </a:xfrm>
          <a:noFill/>
          <a:ln>
            <a:noFill/>
          </a:ln>
        </p:spPr>
        <p:txBody>
          <a:bodyPr vert="horz" wrap="square" lIns="91440" tIns="45720" rIns="91440" bIns="45720" numCol="1" anchor="ctr" anchorCtr="0" compatLnSpc="1">
            <a:prstTxWarp prst="textNoShape">
              <a:avLst/>
            </a:prstTxWarp>
            <a:noAutofit/>
          </a:bodyPr>
          <a:lstStyle/>
          <a:p>
            <a:r>
              <a:rPr lang="en-US" sz="3600" dirty="0">
                <a:effectLst>
                  <a:glow rad="76200">
                    <a:schemeClr val="accent4">
                      <a:lumMod val="50000"/>
                      <a:alpha val="80000"/>
                    </a:schemeClr>
                  </a:glow>
                </a:effectLst>
              </a:rPr>
              <a:t>Nuclear Space System Analysis &amp; Modeling (NSSAM): A Software Tool to Efficiently Analyze the Design Space of Space Reactor Systems</a:t>
            </a:r>
          </a:p>
        </p:txBody>
      </p:sp>
      <p:sp>
        <p:nvSpPr>
          <p:cNvPr id="8" name="Text Placeholder 7">
            <a:extLst>
              <a:ext uri="{FF2B5EF4-FFF2-40B4-BE49-F238E27FC236}">
                <a16:creationId xmlns:a16="http://schemas.microsoft.com/office/drawing/2014/main" id="{A55309EF-C682-4EC7-9FB6-70F8F469203B}"/>
              </a:ext>
            </a:extLst>
          </p:cNvPr>
          <p:cNvSpPr>
            <a:spLocks noGrp="1"/>
          </p:cNvSpPr>
          <p:nvPr>
            <p:ph type="body" sz="quarter" idx="11"/>
          </p:nvPr>
        </p:nvSpPr>
        <p:spPr>
          <a:xfrm>
            <a:off x="113342" y="5187839"/>
            <a:ext cx="8051321" cy="393821"/>
          </a:xfrm>
        </p:spPr>
        <p:txBody>
          <a:bodyPr>
            <a:normAutofit fontScale="92500" lnSpcReduction="20000"/>
          </a:bodyPr>
          <a:lstStyle/>
          <a:p>
            <a:r>
              <a:rPr lang="en-US" dirty="0"/>
              <a:t>Analytical Mechanics Associates Inc.</a:t>
            </a:r>
          </a:p>
        </p:txBody>
      </p:sp>
      <p:sp>
        <p:nvSpPr>
          <p:cNvPr id="9" name="Text Placeholder 8">
            <a:extLst>
              <a:ext uri="{FF2B5EF4-FFF2-40B4-BE49-F238E27FC236}">
                <a16:creationId xmlns:a16="http://schemas.microsoft.com/office/drawing/2014/main" id="{A02D7054-6F0D-45B9-AE78-0F41FC3600C6}"/>
              </a:ext>
            </a:extLst>
          </p:cNvPr>
          <p:cNvSpPr>
            <a:spLocks noGrp="1"/>
          </p:cNvSpPr>
          <p:nvPr>
            <p:ph type="body" sz="quarter" idx="12"/>
          </p:nvPr>
        </p:nvSpPr>
        <p:spPr>
          <a:xfrm>
            <a:off x="113342" y="5581660"/>
            <a:ext cx="8051321" cy="1176191"/>
          </a:xfrm>
        </p:spPr>
        <p:txBody>
          <a:bodyPr>
            <a:normAutofit/>
          </a:bodyPr>
          <a:lstStyle/>
          <a:p>
            <a:r>
              <a:rPr lang="en-US" dirty="0"/>
              <a:t>April 27th, 2021</a:t>
            </a:r>
          </a:p>
          <a:p>
            <a:r>
              <a:rPr lang="en-US" dirty="0"/>
              <a:t>Kelsa Palomares, Christopher Harnack, Corey Smith, Reed Herner</a:t>
            </a:r>
          </a:p>
          <a:p>
            <a:r>
              <a:rPr lang="en-US" dirty="0"/>
              <a:t>Emanuel Grella, William Machemer, Samantha Rawlins</a:t>
            </a:r>
          </a:p>
        </p:txBody>
      </p:sp>
      <p:sp>
        <p:nvSpPr>
          <p:cNvPr id="10" name="Text Placeholder 5">
            <a:extLst>
              <a:ext uri="{FF2B5EF4-FFF2-40B4-BE49-F238E27FC236}">
                <a16:creationId xmlns:a16="http://schemas.microsoft.com/office/drawing/2014/main" id="{F42D163C-7E22-4819-8E8E-16E0E88E3E75}"/>
              </a:ext>
            </a:extLst>
          </p:cNvPr>
          <p:cNvSpPr>
            <a:spLocks noGrp="1"/>
          </p:cNvSpPr>
          <p:nvPr>
            <p:ph type="body" sz="quarter" idx="13"/>
          </p:nvPr>
        </p:nvSpPr>
        <p:spPr>
          <a:xfrm>
            <a:off x="1990721" y="2743620"/>
            <a:ext cx="5890607" cy="553999"/>
          </a:xfrm>
        </p:spPr>
        <p:txBody>
          <a:bodyPr>
            <a:normAutofit fontScale="70000" lnSpcReduction="20000"/>
          </a:bodyPr>
          <a:lstStyle/>
          <a:p>
            <a:r>
              <a:rPr lang="en-US" dirty="0"/>
              <a:t>Nuclear and Emerging Technologies for Space Conference (NETS) 2021</a:t>
            </a:r>
          </a:p>
        </p:txBody>
      </p:sp>
    </p:spTree>
    <p:extLst>
      <p:ext uri="{BB962C8B-B14F-4D97-AF65-F5344CB8AC3E}">
        <p14:creationId xmlns:p14="http://schemas.microsoft.com/office/powerpoint/2010/main" val="32318435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F2F9E3-AB65-4A22-B9B7-31DCF31BF1B2}"/>
              </a:ext>
            </a:extLst>
          </p:cNvPr>
          <p:cNvSpPr>
            <a:spLocks noGrp="1"/>
          </p:cNvSpPr>
          <p:nvPr>
            <p:ph idx="1"/>
          </p:nvPr>
        </p:nvSpPr>
        <p:spPr>
          <a:xfrm>
            <a:off x="215372" y="762311"/>
            <a:ext cx="7274000" cy="5530011"/>
          </a:xfrm>
        </p:spPr>
        <p:txBody>
          <a:bodyPr>
            <a:normAutofit fontScale="85000" lnSpcReduction="10000"/>
          </a:bodyPr>
          <a:lstStyle/>
          <a:p>
            <a:r>
              <a:rPr lang="en-US" sz="2400" dirty="0">
                <a:solidFill>
                  <a:srgbClr val="000000"/>
                </a:solidFill>
                <a:latin typeface="Helvetica" panose="020B0604020202020204" pitchFamily="34" charset="0"/>
                <a:cs typeface="Helvetica" panose="020B0604020202020204" pitchFamily="34" charset="0"/>
              </a:rPr>
              <a:t>During the industry flight demonstration (FD) study the “back and forth” exchange of designs between the reactor and engine was a barrier to understanding sensitivities in the design space</a:t>
            </a:r>
            <a:endParaRPr lang="en-US" dirty="0"/>
          </a:p>
          <a:p>
            <a:r>
              <a:rPr lang="en-US" dirty="0"/>
              <a:t>Analyses done to support the industry FD study showed that for the reactor:</a:t>
            </a:r>
          </a:p>
          <a:p>
            <a:pPr lvl="1"/>
            <a:r>
              <a:rPr lang="en-US" b="1" dirty="0"/>
              <a:t>Average reactor behavior could be assessed via analysis of a representative “unit cell”</a:t>
            </a:r>
            <a:r>
              <a:rPr lang="en-US" dirty="0"/>
              <a:t> based on the reactor configuration</a:t>
            </a:r>
          </a:p>
          <a:p>
            <a:pPr lvl="1"/>
            <a:r>
              <a:rPr lang="en-US" b="1" dirty="0"/>
              <a:t>Performance limits of the reactor could be evaluated by representative hot channel </a:t>
            </a:r>
            <a:r>
              <a:rPr lang="en-US" dirty="0"/>
              <a:t>and is based on fuel geometry and material properties</a:t>
            </a:r>
          </a:p>
          <a:p>
            <a:pPr lvl="1"/>
            <a:r>
              <a:rPr lang="en-US" b="1" dirty="0"/>
              <a:t>Thermal hydraulic analyses </a:t>
            </a:r>
            <a:r>
              <a:rPr lang="en-US" dirty="0"/>
              <a:t>based on reactor diffusion theory can provide low fidelity but acceptable analysis of the reactor performance space for </a:t>
            </a:r>
            <a:r>
              <a:rPr lang="en-US" b="1" dirty="0"/>
              <a:t>rapid parametric analyses</a:t>
            </a:r>
          </a:p>
          <a:p>
            <a:r>
              <a:rPr lang="en-US" dirty="0"/>
              <a:t>We wanted to develop a tool that allowed systems engineers to explore the nuclear space system design space without the steep learning curve</a:t>
            </a:r>
            <a:endParaRPr lang="en-US" sz="1000" dirty="0"/>
          </a:p>
          <a:p>
            <a:pPr lvl="1"/>
            <a:r>
              <a:rPr lang="en-US" sz="1900" dirty="0"/>
              <a:t>Reactor analysis was the largest hurdle that prevented performing parametric analyses and “apples to apples” comparison of designs</a:t>
            </a:r>
          </a:p>
        </p:txBody>
      </p:sp>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3200" dirty="0"/>
              <a:t>Motivation</a:t>
            </a:r>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grpSp>
        <p:nvGrpSpPr>
          <p:cNvPr id="6" name="Group 5">
            <a:extLst>
              <a:ext uri="{FF2B5EF4-FFF2-40B4-BE49-F238E27FC236}">
                <a16:creationId xmlns:a16="http://schemas.microsoft.com/office/drawing/2014/main" id="{141EBFCD-62A8-4FAF-89D9-A9E09C96E4B6}"/>
              </a:ext>
            </a:extLst>
          </p:cNvPr>
          <p:cNvGrpSpPr/>
          <p:nvPr/>
        </p:nvGrpSpPr>
        <p:grpSpPr>
          <a:xfrm>
            <a:off x="8528364" y="949525"/>
            <a:ext cx="3181990" cy="4958950"/>
            <a:chOff x="8546471" y="1035360"/>
            <a:chExt cx="3163883" cy="4857190"/>
          </a:xfrm>
        </p:grpSpPr>
        <p:pic>
          <p:nvPicPr>
            <p:cNvPr id="8" name="Picture 6">
              <a:extLst>
                <a:ext uri="{FF2B5EF4-FFF2-40B4-BE49-F238E27FC236}">
                  <a16:creationId xmlns:a16="http://schemas.microsoft.com/office/drawing/2014/main" id="{A1CC93B3-289A-4A49-AE46-A8BC8671D3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98" t="5430" r="8820" b="8647"/>
            <a:stretch/>
          </p:blipFill>
          <p:spPr bwMode="auto">
            <a:xfrm>
              <a:off x="8546471" y="1035360"/>
              <a:ext cx="3051017" cy="461564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9780222-1F8A-4780-8CF4-9E1F0D7AEDE9}"/>
                </a:ext>
              </a:extLst>
            </p:cNvPr>
            <p:cNvSpPr txBox="1"/>
            <p:nvPr/>
          </p:nvSpPr>
          <p:spPr>
            <a:xfrm>
              <a:off x="9196509" y="5565363"/>
              <a:ext cx="2513845" cy="327187"/>
            </a:xfrm>
            <a:prstGeom prst="rect">
              <a:avLst/>
            </a:prstGeom>
            <a:noFill/>
            <a:ln>
              <a:noFill/>
            </a:ln>
          </p:spPr>
          <p:txBody>
            <a:bodyPr vert="horz" wrap="square" lIns="91440" tIns="45720" rIns="91440" bIns="45720" rtlCol="0" anchor="ctr">
              <a:noAutofit/>
            </a:bodyPr>
            <a:lstStyle/>
            <a:p>
              <a:pPr algn="ctr"/>
              <a:r>
                <a:rPr lang="en-US" sz="1200" b="1" i="1" dirty="0">
                  <a:latin typeface="Helvetica" panose="020B0604020202020204" pitchFamily="34" charset="0"/>
                  <a:cs typeface="Helvetica" panose="020B0604020202020204" pitchFamily="34" charset="0"/>
                </a:rPr>
                <a:t>Nuclear Thermal Propulsion Engine Configuration</a:t>
              </a:r>
            </a:p>
          </p:txBody>
        </p:sp>
      </p:grpSp>
    </p:spTree>
    <p:extLst>
      <p:ext uri="{BB962C8B-B14F-4D97-AF65-F5344CB8AC3E}">
        <p14:creationId xmlns:p14="http://schemas.microsoft.com/office/powerpoint/2010/main" val="37465402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3E36C7-CFA6-4B16-8095-7C6F5D81911B}"/>
              </a:ext>
            </a:extLst>
          </p:cNvPr>
          <p:cNvSpPr>
            <a:spLocks noGrp="1"/>
          </p:cNvSpPr>
          <p:nvPr>
            <p:ph type="sldNum" sz="quarter" idx="12"/>
          </p:nvPr>
        </p:nvSpPr>
        <p:spPr/>
        <p:txBody>
          <a:bodyPr/>
          <a:lstStyle/>
          <a:p>
            <a:fld id="{42941279-5F75-48AD-80EC-34D209179385}" type="slidenum">
              <a:rPr lang="en-US" altLang="en-US" smtClean="0"/>
              <a:pPr/>
              <a:t>3</a:t>
            </a:fld>
            <a:endParaRPr lang="en-US" altLang="en-US"/>
          </a:p>
        </p:txBody>
      </p:sp>
      <p:sp>
        <p:nvSpPr>
          <p:cNvPr id="5" name="Title 4">
            <a:extLst>
              <a:ext uri="{FF2B5EF4-FFF2-40B4-BE49-F238E27FC236}">
                <a16:creationId xmlns:a16="http://schemas.microsoft.com/office/drawing/2014/main" id="{BE16D964-572B-4756-915D-C63E32A7D69E}"/>
              </a:ext>
            </a:extLst>
          </p:cNvPr>
          <p:cNvSpPr>
            <a:spLocks noGrp="1"/>
          </p:cNvSpPr>
          <p:nvPr>
            <p:ph type="ctrTitle"/>
          </p:nvPr>
        </p:nvSpPr>
        <p:spPr/>
        <p:txBody>
          <a:bodyPr/>
          <a:lstStyle/>
          <a:p>
            <a:r>
              <a:rPr lang="en-US" dirty="0"/>
              <a:t>Development Needs, Goals, and Objectives</a:t>
            </a:r>
          </a:p>
        </p:txBody>
      </p:sp>
      <p:sp>
        <p:nvSpPr>
          <p:cNvPr id="7" name="Rectangle: Rounded Corners 6">
            <a:extLst>
              <a:ext uri="{FF2B5EF4-FFF2-40B4-BE49-F238E27FC236}">
                <a16:creationId xmlns:a16="http://schemas.microsoft.com/office/drawing/2014/main" id="{C58075DA-AE9F-47D9-86AE-DB92FF43F9EA}"/>
              </a:ext>
            </a:extLst>
          </p:cNvPr>
          <p:cNvSpPr/>
          <p:nvPr/>
        </p:nvSpPr>
        <p:spPr>
          <a:xfrm>
            <a:off x="552610" y="1454438"/>
            <a:ext cx="3551068" cy="3949124"/>
          </a:xfrm>
          <a:prstGeom prst="roundRect">
            <a:avLst/>
          </a:prstGeom>
          <a:solidFill>
            <a:srgbClr val="43B4E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0F8E9F8-7AD0-4846-BC93-6F5A79264AC5}"/>
              </a:ext>
            </a:extLst>
          </p:cNvPr>
          <p:cNvSpPr/>
          <p:nvPr/>
        </p:nvSpPr>
        <p:spPr>
          <a:xfrm>
            <a:off x="4408478" y="1454438"/>
            <a:ext cx="3551068" cy="3949124"/>
          </a:xfrm>
          <a:prstGeom prst="roundRect">
            <a:avLst/>
          </a:prstGeom>
          <a:solidFill>
            <a:srgbClr val="43B4E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A5A8D27-A401-41FA-B728-44EFC398E6B1}"/>
              </a:ext>
            </a:extLst>
          </p:cNvPr>
          <p:cNvSpPr/>
          <p:nvPr/>
        </p:nvSpPr>
        <p:spPr>
          <a:xfrm>
            <a:off x="8334814" y="1454438"/>
            <a:ext cx="3551068" cy="3949124"/>
          </a:xfrm>
          <a:prstGeom prst="roundRect">
            <a:avLst/>
          </a:prstGeom>
          <a:solidFill>
            <a:srgbClr val="43B4E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05C0548-DAF8-4567-A57F-91E8C1B00BC9}"/>
              </a:ext>
            </a:extLst>
          </p:cNvPr>
          <p:cNvSpPr txBox="1"/>
          <p:nvPr/>
        </p:nvSpPr>
        <p:spPr>
          <a:xfrm>
            <a:off x="517097" y="1470180"/>
            <a:ext cx="3622089" cy="519344"/>
          </a:xfrm>
          <a:prstGeom prst="rect">
            <a:avLst/>
          </a:prstGeom>
          <a:noFill/>
          <a:ln>
            <a:noFill/>
          </a:ln>
        </p:spPr>
        <p:txBody>
          <a:bodyPr vert="horz" wrap="square" lIns="91440" tIns="45720" rIns="91440" bIns="45720" rtlCol="0" anchor="ctr">
            <a:normAutofit/>
          </a:bodyPr>
          <a:lstStyle/>
          <a:p>
            <a:pPr algn="ctr"/>
            <a:r>
              <a:rPr lang="en-US" b="1" dirty="0"/>
              <a:t>Intuitive and User Friendly</a:t>
            </a:r>
          </a:p>
        </p:txBody>
      </p:sp>
      <p:sp>
        <p:nvSpPr>
          <p:cNvPr id="12" name="TextBox 11">
            <a:extLst>
              <a:ext uri="{FF2B5EF4-FFF2-40B4-BE49-F238E27FC236}">
                <a16:creationId xmlns:a16="http://schemas.microsoft.com/office/drawing/2014/main" id="{41379739-9F7B-4B12-8A02-0E42E7DA807A}"/>
              </a:ext>
            </a:extLst>
          </p:cNvPr>
          <p:cNvSpPr txBox="1"/>
          <p:nvPr/>
        </p:nvSpPr>
        <p:spPr>
          <a:xfrm>
            <a:off x="4474001" y="1481315"/>
            <a:ext cx="3551068" cy="754602"/>
          </a:xfrm>
          <a:prstGeom prst="rect">
            <a:avLst/>
          </a:prstGeom>
          <a:noFill/>
          <a:ln>
            <a:noFill/>
          </a:ln>
        </p:spPr>
        <p:txBody>
          <a:bodyPr vert="horz" wrap="square" lIns="91440" tIns="45720" rIns="91440" bIns="45720" rtlCol="0" anchor="ctr">
            <a:normAutofit/>
          </a:bodyPr>
          <a:lstStyle/>
          <a:p>
            <a:pPr algn="ctr"/>
            <a:r>
              <a:rPr lang="en-US" b="1" dirty="0"/>
              <a:t>Modular, Scalable, Portable, and Extensible</a:t>
            </a:r>
          </a:p>
        </p:txBody>
      </p:sp>
      <p:sp>
        <p:nvSpPr>
          <p:cNvPr id="13" name="TextBox 12">
            <a:extLst>
              <a:ext uri="{FF2B5EF4-FFF2-40B4-BE49-F238E27FC236}">
                <a16:creationId xmlns:a16="http://schemas.microsoft.com/office/drawing/2014/main" id="{953FD49E-27AA-4629-A138-2E77FF94C899}"/>
              </a:ext>
            </a:extLst>
          </p:cNvPr>
          <p:cNvSpPr txBox="1"/>
          <p:nvPr/>
        </p:nvSpPr>
        <p:spPr>
          <a:xfrm>
            <a:off x="8423651" y="1453493"/>
            <a:ext cx="3551068" cy="754602"/>
          </a:xfrm>
          <a:prstGeom prst="rect">
            <a:avLst/>
          </a:prstGeom>
          <a:noFill/>
          <a:ln>
            <a:noFill/>
          </a:ln>
        </p:spPr>
        <p:txBody>
          <a:bodyPr vert="horz" wrap="square" lIns="91440" tIns="45720" rIns="91440" bIns="45720" rtlCol="0" anchor="ctr">
            <a:normAutofit/>
          </a:bodyPr>
          <a:lstStyle/>
          <a:p>
            <a:pPr algn="ctr"/>
            <a:r>
              <a:rPr lang="en-US" b="1" dirty="0"/>
              <a:t>High Fidelity and </a:t>
            </a:r>
          </a:p>
          <a:p>
            <a:pPr algn="ctr"/>
            <a:r>
              <a:rPr lang="en-US" b="1" dirty="0"/>
              <a:t>Rapid Result Options</a:t>
            </a:r>
          </a:p>
        </p:txBody>
      </p:sp>
      <p:sp>
        <p:nvSpPr>
          <p:cNvPr id="14" name="TextBox 13">
            <a:extLst>
              <a:ext uri="{FF2B5EF4-FFF2-40B4-BE49-F238E27FC236}">
                <a16:creationId xmlns:a16="http://schemas.microsoft.com/office/drawing/2014/main" id="{65948D8B-11DE-4399-951D-391910B45640}"/>
              </a:ext>
            </a:extLst>
          </p:cNvPr>
          <p:cNvSpPr txBox="1"/>
          <p:nvPr/>
        </p:nvSpPr>
        <p:spPr>
          <a:xfrm>
            <a:off x="552610" y="2697394"/>
            <a:ext cx="3551068" cy="2675802"/>
          </a:xfrm>
          <a:prstGeom prst="rect">
            <a:avLst/>
          </a:prstGeom>
          <a:noFill/>
          <a:ln>
            <a:noFill/>
          </a:ln>
        </p:spPr>
        <p:txBody>
          <a:bodyPr vert="horz" wrap="square" lIns="91440" tIns="45720" rIns="91440" bIns="45720" rtlCol="0" anchor="ctr">
            <a:normAutofit fontScale="62500" lnSpcReduction="20000"/>
          </a:bodyPr>
          <a:lstStyle/>
          <a:p>
            <a:pPr algn="ctr"/>
            <a:r>
              <a:rPr lang="en-US" sz="2800" b="1" i="1" dirty="0"/>
              <a:t>Why? </a:t>
            </a:r>
            <a:r>
              <a:rPr lang="en-US" sz="2800" dirty="0"/>
              <a:t>Nuclear space systems require expertise from many areas for systems analysis. </a:t>
            </a:r>
          </a:p>
          <a:p>
            <a:pPr algn="ctr"/>
            <a:endParaRPr lang="en-US" sz="2800" dirty="0"/>
          </a:p>
          <a:p>
            <a:pPr algn="ctr"/>
            <a:r>
              <a:rPr lang="en-US" sz="2800" b="1" i="1" dirty="0"/>
              <a:t>How? </a:t>
            </a:r>
            <a:r>
              <a:rPr lang="en-US" sz="2800" dirty="0"/>
              <a:t>Abstract away complex nuclear codes and thermal hydraulic physics, automate convergence of interface state points between reactor and engine models.</a:t>
            </a:r>
          </a:p>
        </p:txBody>
      </p:sp>
      <p:sp>
        <p:nvSpPr>
          <p:cNvPr id="15" name="TextBox 14">
            <a:extLst>
              <a:ext uri="{FF2B5EF4-FFF2-40B4-BE49-F238E27FC236}">
                <a16:creationId xmlns:a16="http://schemas.microsoft.com/office/drawing/2014/main" id="{31504511-5ECA-4B57-9FD8-C6952BA26D54}"/>
              </a:ext>
            </a:extLst>
          </p:cNvPr>
          <p:cNvSpPr txBox="1"/>
          <p:nvPr/>
        </p:nvSpPr>
        <p:spPr>
          <a:xfrm>
            <a:off x="4405519" y="2778034"/>
            <a:ext cx="3551068" cy="2521923"/>
          </a:xfrm>
          <a:prstGeom prst="rect">
            <a:avLst/>
          </a:prstGeom>
          <a:noFill/>
          <a:ln>
            <a:noFill/>
          </a:ln>
        </p:spPr>
        <p:txBody>
          <a:bodyPr vert="horz" wrap="square" lIns="91440" tIns="45720" rIns="91440" bIns="45720" rtlCol="0" anchor="ctr">
            <a:normAutofit fontScale="70000" lnSpcReduction="20000"/>
          </a:bodyPr>
          <a:lstStyle/>
          <a:p>
            <a:pPr algn="ctr"/>
            <a:r>
              <a:rPr lang="en-US" sz="2800" b="1" i="1" dirty="0"/>
              <a:t>Why? </a:t>
            </a:r>
            <a:r>
              <a:rPr lang="en-US" sz="2800" dirty="0"/>
              <a:t>Incremental improvement to capabilities based on resources and project needs.</a:t>
            </a:r>
          </a:p>
          <a:p>
            <a:pPr algn="ctr"/>
            <a:endParaRPr lang="en-US" sz="2800" dirty="0"/>
          </a:p>
          <a:p>
            <a:pPr algn="ctr"/>
            <a:r>
              <a:rPr lang="en-US" sz="2800" b="1" i="1" dirty="0"/>
              <a:t>How? </a:t>
            </a:r>
            <a:r>
              <a:rPr lang="en-US" sz="2800" dirty="0"/>
              <a:t>Architecture supports constant improvements and easily adapted as modeling tools evolve.</a:t>
            </a:r>
          </a:p>
        </p:txBody>
      </p:sp>
      <p:sp>
        <p:nvSpPr>
          <p:cNvPr id="16" name="TextBox 15">
            <a:extLst>
              <a:ext uri="{FF2B5EF4-FFF2-40B4-BE49-F238E27FC236}">
                <a16:creationId xmlns:a16="http://schemas.microsoft.com/office/drawing/2014/main" id="{785A5ADD-B225-4B00-AA79-7CF19014E792}"/>
              </a:ext>
            </a:extLst>
          </p:cNvPr>
          <p:cNvSpPr txBox="1"/>
          <p:nvPr/>
        </p:nvSpPr>
        <p:spPr>
          <a:xfrm>
            <a:off x="8334879" y="2697395"/>
            <a:ext cx="3551068" cy="2735616"/>
          </a:xfrm>
          <a:prstGeom prst="rect">
            <a:avLst/>
          </a:prstGeom>
          <a:noFill/>
          <a:ln>
            <a:noFill/>
          </a:ln>
        </p:spPr>
        <p:txBody>
          <a:bodyPr vert="horz" wrap="square" lIns="91440" tIns="45720" rIns="91440" bIns="45720" rtlCol="0" anchor="ctr">
            <a:normAutofit fontScale="62500" lnSpcReduction="20000"/>
          </a:bodyPr>
          <a:lstStyle/>
          <a:p>
            <a:pPr algn="ctr"/>
            <a:r>
              <a:rPr lang="en-US" sz="2800" b="1" i="1" dirty="0"/>
              <a:t>Why? </a:t>
            </a:r>
            <a:r>
              <a:rPr lang="en-US" sz="2800" dirty="0"/>
              <a:t>Nuclear analyses are valuable but typically computationally expensive, there was a desire to enable alternative use cases that could run quickly on a desktop.</a:t>
            </a:r>
          </a:p>
          <a:p>
            <a:pPr algn="ctr"/>
            <a:endParaRPr lang="en-US" sz="2800" dirty="0"/>
          </a:p>
          <a:p>
            <a:pPr algn="ctr"/>
            <a:r>
              <a:rPr lang="en-US" sz="2800" b="1" i="1" dirty="0"/>
              <a:t>How? </a:t>
            </a:r>
            <a:r>
              <a:rPr lang="en-US" sz="2800" dirty="0"/>
              <a:t>Include multiple use case options that are compatible with high fidelity models or can be run quickly.</a:t>
            </a:r>
          </a:p>
        </p:txBody>
      </p:sp>
      <p:sp>
        <p:nvSpPr>
          <p:cNvPr id="18" name="TextBox 17">
            <a:extLst>
              <a:ext uri="{FF2B5EF4-FFF2-40B4-BE49-F238E27FC236}">
                <a16:creationId xmlns:a16="http://schemas.microsoft.com/office/drawing/2014/main" id="{67310979-61FF-49DC-9AA8-90CA80202964}"/>
              </a:ext>
            </a:extLst>
          </p:cNvPr>
          <p:cNvSpPr txBox="1"/>
          <p:nvPr/>
        </p:nvSpPr>
        <p:spPr>
          <a:xfrm>
            <a:off x="552610" y="5686695"/>
            <a:ext cx="11333272" cy="451342"/>
          </a:xfrm>
          <a:prstGeom prst="rect">
            <a:avLst/>
          </a:prstGeom>
          <a:noFill/>
          <a:ln>
            <a:noFill/>
          </a:ln>
        </p:spPr>
        <p:txBody>
          <a:bodyPr vert="horz" wrap="square" lIns="91440" tIns="45720" rIns="91440" bIns="45720" rtlCol="0" anchor="ctr">
            <a:normAutofit fontScale="55000" lnSpcReduction="20000"/>
          </a:bodyPr>
          <a:lstStyle/>
          <a:p>
            <a:pPr algn="ctr"/>
            <a:r>
              <a:rPr lang="en-US" sz="2800" i="1" dirty="0"/>
              <a:t>The software architecture was selected to enable the best chance at developing a tool which targeted these objectives</a:t>
            </a:r>
          </a:p>
        </p:txBody>
      </p:sp>
      <p:sp>
        <p:nvSpPr>
          <p:cNvPr id="19" name="Footer Placeholder 2">
            <a:extLst>
              <a:ext uri="{FF2B5EF4-FFF2-40B4-BE49-F238E27FC236}">
                <a16:creationId xmlns:a16="http://schemas.microsoft.com/office/drawing/2014/main" id="{62B0A4AF-A03A-41BC-BDCD-F685B6841D40}"/>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Tree>
    <p:extLst>
      <p:ext uri="{BB962C8B-B14F-4D97-AF65-F5344CB8AC3E}">
        <p14:creationId xmlns:p14="http://schemas.microsoft.com/office/powerpoint/2010/main" val="7808284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11A32B-239A-4C4B-A3A7-3F0CEC990DAC}"/>
              </a:ext>
            </a:extLst>
          </p:cNvPr>
          <p:cNvSpPr>
            <a:spLocks noGrp="1"/>
          </p:cNvSpPr>
          <p:nvPr>
            <p:ph idx="1"/>
          </p:nvPr>
        </p:nvSpPr>
        <p:spPr>
          <a:xfrm>
            <a:off x="215371" y="814817"/>
            <a:ext cx="7407779" cy="5425251"/>
          </a:xfrm>
        </p:spPr>
        <p:txBody>
          <a:bodyPr>
            <a:normAutofit lnSpcReduction="10000"/>
          </a:bodyPr>
          <a:lstStyle/>
          <a:p>
            <a:r>
              <a:rPr lang="en-US" dirty="0"/>
              <a:t>Programming language: python</a:t>
            </a:r>
          </a:p>
          <a:p>
            <a:pPr lvl="1"/>
            <a:r>
              <a:rPr lang="en-US" dirty="0"/>
              <a:t>Most popular open-source language with substantial community support</a:t>
            </a:r>
          </a:p>
          <a:p>
            <a:pPr lvl="1"/>
            <a:r>
              <a:rPr lang="en-US" dirty="0"/>
              <a:t>Significant performance advantage over MATLAB and similar tools</a:t>
            </a:r>
          </a:p>
          <a:p>
            <a:pPr lvl="1"/>
            <a:r>
              <a:rPr lang="en-US" dirty="0"/>
              <a:t>Easily interfaces with nuclear physics software (MCNP, Serpent) and other external tools</a:t>
            </a:r>
          </a:p>
          <a:p>
            <a:pPr lvl="1"/>
            <a:r>
              <a:rPr lang="en-US" dirty="0"/>
              <a:t>Portable to all operating systems</a:t>
            </a:r>
          </a:p>
          <a:p>
            <a:r>
              <a:rPr lang="en-US" dirty="0"/>
              <a:t>Architecture: object-oriented (e.g. model-view-controller pattern)</a:t>
            </a:r>
          </a:p>
          <a:p>
            <a:pPr lvl="1"/>
            <a:r>
              <a:rPr lang="en-US" dirty="0"/>
              <a:t>Configurability/scalability – supports a wide range of system designs and user inputs</a:t>
            </a:r>
          </a:p>
          <a:p>
            <a:pPr lvl="2"/>
            <a:r>
              <a:rPr lang="en-US" dirty="0"/>
              <a:t>Accomplished via model inheritance and abstractions</a:t>
            </a:r>
          </a:p>
          <a:p>
            <a:pPr lvl="1"/>
            <a:r>
              <a:rPr lang="en-US" dirty="0"/>
              <a:t>Extensibility – easy to incorporate additional capabilities</a:t>
            </a:r>
          </a:p>
          <a:p>
            <a:pPr lvl="1"/>
            <a:r>
              <a:rPr lang="en-US" dirty="0"/>
              <a:t>Modularity – models are analogous to physical components with their properties/attributes</a:t>
            </a:r>
          </a:p>
        </p:txBody>
      </p:sp>
      <p:sp>
        <p:nvSpPr>
          <p:cNvPr id="4" name="Slide Number Placeholder 3">
            <a:extLst>
              <a:ext uri="{FF2B5EF4-FFF2-40B4-BE49-F238E27FC236}">
                <a16:creationId xmlns:a16="http://schemas.microsoft.com/office/drawing/2014/main" id="{A320D002-A902-4E91-9A2F-64092ABF9A44}"/>
              </a:ext>
            </a:extLst>
          </p:cNvPr>
          <p:cNvSpPr>
            <a:spLocks noGrp="1"/>
          </p:cNvSpPr>
          <p:nvPr>
            <p:ph type="sldNum" sz="quarter" idx="12"/>
          </p:nvPr>
        </p:nvSpPr>
        <p:spPr/>
        <p:txBody>
          <a:bodyPr/>
          <a:lstStyle/>
          <a:p>
            <a:fld id="{42941279-5F75-48AD-80EC-34D209179385}" type="slidenum">
              <a:rPr lang="en-US" altLang="en-US" smtClean="0"/>
              <a:pPr/>
              <a:t>4</a:t>
            </a:fld>
            <a:endParaRPr lang="en-US" altLang="en-US"/>
          </a:p>
        </p:txBody>
      </p:sp>
      <p:sp>
        <p:nvSpPr>
          <p:cNvPr id="5" name="Title 4">
            <a:extLst>
              <a:ext uri="{FF2B5EF4-FFF2-40B4-BE49-F238E27FC236}">
                <a16:creationId xmlns:a16="http://schemas.microsoft.com/office/drawing/2014/main" id="{68B35404-BECB-43FD-A605-5F0AFE2DB748}"/>
              </a:ext>
            </a:extLst>
          </p:cNvPr>
          <p:cNvSpPr>
            <a:spLocks noGrp="1"/>
          </p:cNvSpPr>
          <p:nvPr>
            <p:ph type="ctrTitle"/>
          </p:nvPr>
        </p:nvSpPr>
        <p:spPr/>
        <p:txBody>
          <a:bodyPr>
            <a:normAutofit/>
          </a:bodyPr>
          <a:lstStyle/>
          <a:p>
            <a:r>
              <a:rPr lang="en-US" dirty="0"/>
              <a:t>NSSAM Architecture</a:t>
            </a:r>
          </a:p>
        </p:txBody>
      </p:sp>
      <p:pic>
        <p:nvPicPr>
          <p:cNvPr id="11" name="Picture 10" descr="A picture containing diagram&#10;&#10;Description automatically generated">
            <a:extLst>
              <a:ext uri="{FF2B5EF4-FFF2-40B4-BE49-F238E27FC236}">
                <a16:creationId xmlns:a16="http://schemas.microsoft.com/office/drawing/2014/main" id="{B4F3AF8D-B63D-47E0-AA79-3D5CC9BE4DB5}"/>
              </a:ext>
            </a:extLst>
          </p:cNvPr>
          <p:cNvPicPr>
            <a:picLocks noChangeAspect="1"/>
          </p:cNvPicPr>
          <p:nvPr/>
        </p:nvPicPr>
        <p:blipFill>
          <a:blip r:embed="rId2"/>
          <a:stretch>
            <a:fillRect/>
          </a:stretch>
        </p:blipFill>
        <p:spPr>
          <a:xfrm>
            <a:off x="7297782" y="1704554"/>
            <a:ext cx="4798423" cy="3850483"/>
          </a:xfrm>
          <a:prstGeom prst="rect">
            <a:avLst/>
          </a:prstGeom>
        </p:spPr>
      </p:pic>
      <p:sp>
        <p:nvSpPr>
          <p:cNvPr id="7" name="Footer Placeholder 2">
            <a:extLst>
              <a:ext uri="{FF2B5EF4-FFF2-40B4-BE49-F238E27FC236}">
                <a16:creationId xmlns:a16="http://schemas.microsoft.com/office/drawing/2014/main" id="{95FE2317-8DF0-4ECD-989D-CC8D32A1EF50}"/>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Tree>
    <p:extLst>
      <p:ext uri="{BB962C8B-B14F-4D97-AF65-F5344CB8AC3E}">
        <p14:creationId xmlns:p14="http://schemas.microsoft.com/office/powerpoint/2010/main" val="34541486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5</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rmAutofit/>
          </a:bodyPr>
          <a:lstStyle/>
          <a:p>
            <a:r>
              <a:rPr lang="en-US" dirty="0"/>
              <a:t>How does it work?</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
        <p:nvSpPr>
          <p:cNvPr id="2" name="Rectangle: Rounded Corners 1">
            <a:extLst>
              <a:ext uri="{FF2B5EF4-FFF2-40B4-BE49-F238E27FC236}">
                <a16:creationId xmlns:a16="http://schemas.microsoft.com/office/drawing/2014/main" id="{BE865054-45D0-4368-8618-5A398D0D9F93}"/>
              </a:ext>
            </a:extLst>
          </p:cNvPr>
          <p:cNvSpPr/>
          <p:nvPr/>
        </p:nvSpPr>
        <p:spPr>
          <a:xfrm>
            <a:off x="470259" y="940522"/>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User Interacts with Command Prompt</a:t>
            </a:r>
          </a:p>
        </p:txBody>
      </p:sp>
      <p:sp>
        <p:nvSpPr>
          <p:cNvPr id="32" name="Rectangle: Rounded Corners 31">
            <a:extLst>
              <a:ext uri="{FF2B5EF4-FFF2-40B4-BE49-F238E27FC236}">
                <a16:creationId xmlns:a16="http://schemas.microsoft.com/office/drawing/2014/main" id="{0C32EBB1-6965-44D9-8088-E46E498F7088}"/>
              </a:ext>
            </a:extLst>
          </p:cNvPr>
          <p:cNvSpPr/>
          <p:nvPr/>
        </p:nvSpPr>
        <p:spPr>
          <a:xfrm>
            <a:off x="3100251" y="1989908"/>
            <a:ext cx="2211977" cy="97536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Thermal Hydraulic Guess of Reactor Temperature &amp; Power Profile</a:t>
            </a:r>
          </a:p>
        </p:txBody>
      </p:sp>
      <p:sp>
        <p:nvSpPr>
          <p:cNvPr id="33" name="Rectangle: Rounded Corners 32">
            <a:extLst>
              <a:ext uri="{FF2B5EF4-FFF2-40B4-BE49-F238E27FC236}">
                <a16:creationId xmlns:a16="http://schemas.microsoft.com/office/drawing/2014/main" id="{5B01C046-93D4-409F-901D-1E6275D9A30D}"/>
              </a:ext>
            </a:extLst>
          </p:cNvPr>
          <p:cNvSpPr/>
          <p:nvPr/>
        </p:nvSpPr>
        <p:spPr>
          <a:xfrm>
            <a:off x="5536170" y="2708410"/>
            <a:ext cx="2211977" cy="97536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Reactor Physics Analysis</a:t>
            </a:r>
          </a:p>
        </p:txBody>
      </p:sp>
      <p:sp>
        <p:nvSpPr>
          <p:cNvPr id="34" name="Rectangle: Rounded Corners 33">
            <a:extLst>
              <a:ext uri="{FF2B5EF4-FFF2-40B4-BE49-F238E27FC236}">
                <a16:creationId xmlns:a16="http://schemas.microsoft.com/office/drawing/2014/main" id="{44A7F678-48FA-4616-916A-F999BCB7C63B}"/>
              </a:ext>
            </a:extLst>
          </p:cNvPr>
          <p:cNvSpPr/>
          <p:nvPr/>
        </p:nvSpPr>
        <p:spPr>
          <a:xfrm>
            <a:off x="7972089" y="3607603"/>
            <a:ext cx="2211977" cy="97536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accent2">
                    <a:lumMod val="10000"/>
                  </a:schemeClr>
                </a:solidFill>
              </a:rPr>
              <a:t>Engine Analysis</a:t>
            </a:r>
          </a:p>
        </p:txBody>
      </p:sp>
      <p:sp>
        <p:nvSpPr>
          <p:cNvPr id="35" name="Rectangle: Rounded Corners 34">
            <a:extLst>
              <a:ext uri="{FF2B5EF4-FFF2-40B4-BE49-F238E27FC236}">
                <a16:creationId xmlns:a16="http://schemas.microsoft.com/office/drawing/2014/main" id="{78998150-3585-44FC-9753-95669077D14A}"/>
              </a:ext>
            </a:extLst>
          </p:cNvPr>
          <p:cNvSpPr/>
          <p:nvPr/>
        </p:nvSpPr>
        <p:spPr>
          <a:xfrm>
            <a:off x="9787120" y="4894618"/>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NSSAM Output</a:t>
            </a:r>
          </a:p>
        </p:txBody>
      </p:sp>
      <p:cxnSp>
        <p:nvCxnSpPr>
          <p:cNvPr id="6" name="Connector: Elbow 5">
            <a:extLst>
              <a:ext uri="{FF2B5EF4-FFF2-40B4-BE49-F238E27FC236}">
                <a16:creationId xmlns:a16="http://schemas.microsoft.com/office/drawing/2014/main" id="{EA6D5396-3536-4DBA-BBBB-C500AA0BA721}"/>
              </a:ext>
            </a:extLst>
          </p:cNvPr>
          <p:cNvCxnSpPr>
            <a:stCxn id="2" idx="3"/>
            <a:endCxn id="32" idx="0"/>
          </p:cNvCxnSpPr>
          <p:nvPr/>
        </p:nvCxnSpPr>
        <p:spPr>
          <a:xfrm>
            <a:off x="2682236" y="1428202"/>
            <a:ext cx="1524004" cy="561706"/>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C87F102B-BB3B-42DA-B9BF-A58D5EB5D5E8}"/>
              </a:ext>
            </a:extLst>
          </p:cNvPr>
          <p:cNvCxnSpPr>
            <a:cxnSpLocks/>
            <a:stCxn id="32" idx="2"/>
            <a:endCxn id="33" idx="1"/>
          </p:cNvCxnSpPr>
          <p:nvPr/>
        </p:nvCxnSpPr>
        <p:spPr>
          <a:xfrm rot="16200000" flipH="1">
            <a:off x="4755794" y="2415714"/>
            <a:ext cx="230822" cy="1329930"/>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FB391FC5-4CDC-4E81-A841-98CE8B87C525}"/>
              </a:ext>
            </a:extLst>
          </p:cNvPr>
          <p:cNvCxnSpPr>
            <a:cxnSpLocks/>
            <a:stCxn id="33" idx="0"/>
            <a:endCxn id="32" idx="3"/>
          </p:cNvCxnSpPr>
          <p:nvPr/>
        </p:nvCxnSpPr>
        <p:spPr>
          <a:xfrm rot="16200000" flipV="1">
            <a:off x="5861783" y="1928033"/>
            <a:ext cx="230822" cy="1329931"/>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8D9568C2-85BF-4CA4-91E9-943719F863F3}"/>
              </a:ext>
            </a:extLst>
          </p:cNvPr>
          <p:cNvCxnSpPr>
            <a:cxnSpLocks/>
            <a:stCxn id="33" idx="2"/>
            <a:endCxn id="34" idx="1"/>
          </p:cNvCxnSpPr>
          <p:nvPr/>
        </p:nvCxnSpPr>
        <p:spPr>
          <a:xfrm rot="16200000" flipH="1">
            <a:off x="7101368" y="3224561"/>
            <a:ext cx="411513" cy="1329930"/>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286D5C93-9918-45D2-A293-D30410389E17}"/>
              </a:ext>
            </a:extLst>
          </p:cNvPr>
          <p:cNvCxnSpPr>
            <a:cxnSpLocks/>
            <a:stCxn id="34" idx="0"/>
            <a:endCxn id="33" idx="3"/>
          </p:cNvCxnSpPr>
          <p:nvPr/>
        </p:nvCxnSpPr>
        <p:spPr>
          <a:xfrm rot="16200000" flipV="1">
            <a:off x="8207357" y="2736881"/>
            <a:ext cx="411513" cy="1329931"/>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2B7945A9-4696-45F8-8A3A-B5A28BA3D303}"/>
              </a:ext>
            </a:extLst>
          </p:cNvPr>
          <p:cNvCxnSpPr>
            <a:cxnSpLocks/>
            <a:stCxn id="34" idx="2"/>
            <a:endCxn id="35" idx="1"/>
          </p:cNvCxnSpPr>
          <p:nvPr/>
        </p:nvCxnSpPr>
        <p:spPr>
          <a:xfrm rot="16200000" flipH="1">
            <a:off x="9032932" y="4628109"/>
            <a:ext cx="799335" cy="709042"/>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7E6DA12F-261F-41BA-9763-79EC09439471}"/>
              </a:ext>
            </a:extLst>
          </p:cNvPr>
          <p:cNvSpPr txBox="1"/>
          <p:nvPr/>
        </p:nvSpPr>
        <p:spPr>
          <a:xfrm>
            <a:off x="7533547" y="5382298"/>
            <a:ext cx="2479996" cy="670603"/>
          </a:xfrm>
          <a:prstGeom prst="rect">
            <a:avLst/>
          </a:prstGeom>
          <a:noFill/>
          <a:ln>
            <a:noFill/>
          </a:ln>
        </p:spPr>
        <p:txBody>
          <a:bodyPr vert="horz" wrap="square" lIns="91440" tIns="45720" rIns="91440" bIns="45720" rtlCol="0" anchor="ctr">
            <a:normAutofit/>
          </a:bodyPr>
          <a:lstStyle/>
          <a:p>
            <a:pPr algn="ctr"/>
            <a:r>
              <a:rPr lang="en-US" dirty="0"/>
              <a:t>All Convergence Criteria Met</a:t>
            </a:r>
          </a:p>
        </p:txBody>
      </p:sp>
      <p:sp>
        <p:nvSpPr>
          <p:cNvPr id="49" name="TextBox 48">
            <a:extLst>
              <a:ext uri="{FF2B5EF4-FFF2-40B4-BE49-F238E27FC236}">
                <a16:creationId xmlns:a16="http://schemas.microsoft.com/office/drawing/2014/main" id="{C582B1A3-A3FC-496D-81AB-F7A152C2EDB0}"/>
              </a:ext>
            </a:extLst>
          </p:cNvPr>
          <p:cNvSpPr txBox="1"/>
          <p:nvPr/>
        </p:nvSpPr>
        <p:spPr>
          <a:xfrm>
            <a:off x="5312228" y="1715589"/>
            <a:ext cx="1524004" cy="700185"/>
          </a:xfrm>
          <a:prstGeom prst="rect">
            <a:avLst/>
          </a:prstGeom>
          <a:noFill/>
          <a:ln>
            <a:noFill/>
          </a:ln>
        </p:spPr>
        <p:txBody>
          <a:bodyPr vert="horz" wrap="square" lIns="91440" tIns="45720" rIns="91440" bIns="45720" rtlCol="0" anchor="ctr">
            <a:normAutofit fontScale="85000" lnSpcReduction="20000"/>
          </a:bodyPr>
          <a:lstStyle/>
          <a:p>
            <a:pPr algn="ctr"/>
            <a:r>
              <a:rPr lang="en-US" dirty="0">
                <a:cs typeface="Arabic Typesetting" panose="03020402040406030203" pitchFamily="66" charset="-78"/>
              </a:rPr>
              <a:t>Convergence criteria not met: </a:t>
            </a:r>
          </a:p>
          <a:p>
            <a:pPr algn="ctr"/>
            <a:r>
              <a:rPr lang="el-GR" dirty="0">
                <a:cs typeface="Arabic Typesetting" panose="03020402040406030203" pitchFamily="66" charset="-78"/>
              </a:rPr>
              <a:t>Δ</a:t>
            </a:r>
            <a:r>
              <a:rPr lang="en-US" dirty="0">
                <a:cs typeface="Arabic Typesetting" panose="03020402040406030203" pitchFamily="66" charset="-78"/>
              </a:rPr>
              <a:t>k, </a:t>
            </a:r>
            <a:r>
              <a:rPr lang="el-GR" dirty="0">
                <a:cs typeface="Arabic Typesetting" panose="03020402040406030203" pitchFamily="66" charset="-78"/>
              </a:rPr>
              <a:t>Δ</a:t>
            </a:r>
            <a:r>
              <a:rPr lang="en-US" dirty="0">
                <a:cs typeface="Arabic Typesetting" panose="03020402040406030203" pitchFamily="66" charset="-78"/>
              </a:rPr>
              <a:t>P</a:t>
            </a:r>
            <a:r>
              <a:rPr lang="en-US" baseline="-25000" dirty="0">
                <a:cs typeface="Arabic Typesetting" panose="03020402040406030203" pitchFamily="66" charset="-78"/>
              </a:rPr>
              <a:t>i</a:t>
            </a:r>
            <a:r>
              <a:rPr lang="en-US" dirty="0">
                <a:cs typeface="Arabic Typesetting" panose="03020402040406030203" pitchFamily="66" charset="-78"/>
              </a:rPr>
              <a:t>, </a:t>
            </a:r>
            <a:r>
              <a:rPr lang="el-GR" dirty="0">
                <a:cs typeface="Arabic Typesetting" panose="03020402040406030203" pitchFamily="66" charset="-78"/>
              </a:rPr>
              <a:t>Δ</a:t>
            </a:r>
            <a:r>
              <a:rPr lang="en-US" dirty="0" err="1">
                <a:cs typeface="Arabic Typesetting" panose="03020402040406030203" pitchFamily="66" charset="-78"/>
              </a:rPr>
              <a:t>T</a:t>
            </a:r>
            <a:r>
              <a:rPr lang="en-US" baseline="-25000" dirty="0" err="1">
                <a:cs typeface="Arabic Typesetting" panose="03020402040406030203" pitchFamily="66" charset="-78"/>
              </a:rPr>
              <a:t>i</a:t>
            </a:r>
            <a:endParaRPr lang="en-US" baseline="-25000" dirty="0"/>
          </a:p>
        </p:txBody>
      </p:sp>
      <p:sp>
        <p:nvSpPr>
          <p:cNvPr id="50" name="TextBox 49">
            <a:extLst>
              <a:ext uri="{FF2B5EF4-FFF2-40B4-BE49-F238E27FC236}">
                <a16:creationId xmlns:a16="http://schemas.microsoft.com/office/drawing/2014/main" id="{1008917D-9C6E-4696-B716-B48F7BF14F43}"/>
              </a:ext>
            </a:extLst>
          </p:cNvPr>
          <p:cNvSpPr txBox="1"/>
          <p:nvPr/>
        </p:nvSpPr>
        <p:spPr>
          <a:xfrm>
            <a:off x="3274421" y="3256936"/>
            <a:ext cx="2260483" cy="931554"/>
          </a:xfrm>
          <a:prstGeom prst="rect">
            <a:avLst/>
          </a:prstGeom>
          <a:noFill/>
          <a:ln>
            <a:noFill/>
          </a:ln>
        </p:spPr>
        <p:txBody>
          <a:bodyPr vert="horz" wrap="square" lIns="91440" tIns="45720" rIns="91440" bIns="45720" rtlCol="0" anchor="ctr">
            <a:normAutofit fontScale="77500" lnSpcReduction="20000"/>
          </a:bodyPr>
          <a:lstStyle/>
          <a:p>
            <a:pPr algn="ctr"/>
            <a:r>
              <a:rPr lang="en-US" dirty="0">
                <a:cs typeface="Arabic Typesetting" panose="03020402040406030203" pitchFamily="66" charset="-78"/>
              </a:rPr>
              <a:t>Convergence criteria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endParaRPr lang="en-US" baseline="-25000" dirty="0">
              <a:cs typeface="Arabic Typesetting" panose="03020402040406030203" pitchFamily="66" charset="-78"/>
            </a:endParaRPr>
          </a:p>
          <a:p>
            <a:pPr algn="ctr"/>
            <a:endParaRPr lang="en-US" baseline="-25000" dirty="0">
              <a:cs typeface="Arabic Typesetting" panose="03020402040406030203" pitchFamily="66" charset="-78"/>
            </a:endParaRPr>
          </a:p>
          <a:p>
            <a:pPr algn="ctr"/>
            <a:r>
              <a:rPr lang="en-US" dirty="0">
                <a:cs typeface="Arabic Typesetting" panose="03020402040406030203" pitchFamily="66" charset="-78"/>
              </a:rPr>
              <a:t>NSSAM writes and runs reactor physics input file</a:t>
            </a:r>
          </a:p>
        </p:txBody>
      </p:sp>
      <p:sp>
        <p:nvSpPr>
          <p:cNvPr id="51" name="TextBox 50">
            <a:extLst>
              <a:ext uri="{FF2B5EF4-FFF2-40B4-BE49-F238E27FC236}">
                <a16:creationId xmlns:a16="http://schemas.microsoft.com/office/drawing/2014/main" id="{42F36747-AB69-4D18-9D7B-8F1C6B93BAD2}"/>
              </a:ext>
            </a:extLst>
          </p:cNvPr>
          <p:cNvSpPr txBox="1"/>
          <p:nvPr/>
        </p:nvSpPr>
        <p:spPr>
          <a:xfrm>
            <a:off x="7771785" y="2416607"/>
            <a:ext cx="1524004" cy="670603"/>
          </a:xfrm>
          <a:prstGeom prst="rect">
            <a:avLst/>
          </a:prstGeom>
          <a:noFill/>
          <a:ln>
            <a:noFill/>
          </a:ln>
        </p:spPr>
        <p:txBody>
          <a:bodyPr vert="horz" wrap="square" lIns="91440" tIns="45720" rIns="91440" bIns="45720" rtlCol="0" anchor="ctr">
            <a:normAutofit fontScale="85000" lnSpcReduction="20000"/>
          </a:bodyPr>
          <a:lstStyle/>
          <a:p>
            <a:pPr algn="ctr"/>
            <a:r>
              <a:rPr lang="en-US" dirty="0">
                <a:cs typeface="Arabic Typesetting" panose="03020402040406030203" pitchFamily="66" charset="-78"/>
              </a:rPr>
              <a:t>Convergence criteria not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r>
              <a:rPr lang="en-US" dirty="0">
                <a:cs typeface="Arabic Typesetting" panose="03020402040406030203" pitchFamily="66" charset="-78"/>
              </a:rPr>
              <a:t>, </a:t>
            </a:r>
            <a:r>
              <a:rPr lang="en-US" dirty="0" err="1">
                <a:cs typeface="Arabic Typesetting" panose="03020402040406030203" pitchFamily="66" charset="-78"/>
              </a:rPr>
              <a:t>p</a:t>
            </a:r>
            <a:r>
              <a:rPr lang="en-US" baseline="-25000" dirty="0" err="1">
                <a:cs typeface="Arabic Typesetting" panose="03020402040406030203" pitchFamily="66" charset="-78"/>
              </a:rPr>
              <a:t>exit</a:t>
            </a:r>
            <a:r>
              <a:rPr lang="en-US" dirty="0">
                <a:cs typeface="Arabic Typesetting" panose="03020402040406030203" pitchFamily="66" charset="-78"/>
              </a:rPr>
              <a:t>, </a:t>
            </a:r>
            <a:r>
              <a:rPr lang="en-US" dirty="0" err="1">
                <a:cs typeface="Arabic Typesetting" panose="03020402040406030203" pitchFamily="66" charset="-78"/>
              </a:rPr>
              <a:t>ṁ</a:t>
            </a:r>
            <a:r>
              <a:rPr lang="en-US" baseline="-25000" dirty="0" err="1">
                <a:cs typeface="Arabic Typesetting" panose="03020402040406030203" pitchFamily="66" charset="-78"/>
              </a:rPr>
              <a:t>tot</a:t>
            </a:r>
            <a:endParaRPr lang="en-US" baseline="-25000" dirty="0"/>
          </a:p>
        </p:txBody>
      </p:sp>
      <p:sp>
        <p:nvSpPr>
          <p:cNvPr id="52" name="TextBox 51">
            <a:extLst>
              <a:ext uri="{FF2B5EF4-FFF2-40B4-BE49-F238E27FC236}">
                <a16:creationId xmlns:a16="http://schemas.microsoft.com/office/drawing/2014/main" id="{1FE61348-B2DF-4DE8-A2D3-A63C9D07D6E3}"/>
              </a:ext>
            </a:extLst>
          </p:cNvPr>
          <p:cNvSpPr txBox="1"/>
          <p:nvPr/>
        </p:nvSpPr>
        <p:spPr>
          <a:xfrm>
            <a:off x="5617025" y="4190890"/>
            <a:ext cx="2401081" cy="1234618"/>
          </a:xfrm>
          <a:prstGeom prst="rect">
            <a:avLst/>
          </a:prstGeom>
          <a:noFill/>
          <a:ln>
            <a:noFill/>
          </a:ln>
        </p:spPr>
        <p:txBody>
          <a:bodyPr vert="horz" wrap="square" lIns="91440" tIns="45720" rIns="91440" bIns="45720" rtlCol="0" anchor="ctr">
            <a:normAutofit fontScale="85000" lnSpcReduction="10000"/>
          </a:bodyPr>
          <a:lstStyle/>
          <a:p>
            <a:pPr algn="ctr"/>
            <a:r>
              <a:rPr lang="en-US" dirty="0">
                <a:cs typeface="Arabic Typesetting" panose="03020402040406030203" pitchFamily="66" charset="-78"/>
              </a:rPr>
              <a:t>Convergence criteria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r>
              <a:rPr lang="en-US" dirty="0">
                <a:cs typeface="Arabic Typesetting" panose="03020402040406030203" pitchFamily="66" charset="-78"/>
              </a:rPr>
              <a:t>, </a:t>
            </a:r>
            <a:r>
              <a:rPr lang="el-GR" dirty="0">
                <a:cs typeface="Arabic Typesetting" panose="03020402040406030203" pitchFamily="66" charset="-78"/>
              </a:rPr>
              <a:t>Δ</a:t>
            </a:r>
            <a:r>
              <a:rPr lang="en-US" dirty="0">
                <a:cs typeface="Arabic Typesetting" panose="03020402040406030203" pitchFamily="66" charset="-78"/>
              </a:rPr>
              <a:t>k, </a:t>
            </a:r>
            <a:r>
              <a:rPr lang="el-GR" dirty="0">
                <a:cs typeface="Arabic Typesetting" panose="03020402040406030203" pitchFamily="66" charset="-78"/>
              </a:rPr>
              <a:t>Δ</a:t>
            </a:r>
            <a:r>
              <a:rPr lang="en-US" dirty="0">
                <a:cs typeface="Arabic Typesetting" panose="03020402040406030203" pitchFamily="66" charset="-78"/>
              </a:rPr>
              <a:t>P</a:t>
            </a:r>
            <a:r>
              <a:rPr lang="en-US" baseline="-25000" dirty="0">
                <a:cs typeface="Arabic Typesetting" panose="03020402040406030203" pitchFamily="66" charset="-78"/>
              </a:rPr>
              <a:t>i</a:t>
            </a:r>
            <a:r>
              <a:rPr lang="en-US" dirty="0">
                <a:cs typeface="Arabic Typesetting" panose="03020402040406030203" pitchFamily="66" charset="-78"/>
              </a:rPr>
              <a:t>, </a:t>
            </a:r>
            <a:r>
              <a:rPr lang="el-GR" dirty="0">
                <a:cs typeface="Arabic Typesetting" panose="03020402040406030203" pitchFamily="66" charset="-78"/>
              </a:rPr>
              <a:t>Δ</a:t>
            </a:r>
            <a:r>
              <a:rPr lang="en-US" dirty="0" err="1">
                <a:cs typeface="Arabic Typesetting" panose="03020402040406030203" pitchFamily="66" charset="-78"/>
              </a:rPr>
              <a:t>T</a:t>
            </a:r>
            <a:r>
              <a:rPr lang="en-US" baseline="-25000" dirty="0" err="1">
                <a:cs typeface="Arabic Typesetting" panose="03020402040406030203" pitchFamily="66" charset="-78"/>
              </a:rPr>
              <a:t>i</a:t>
            </a:r>
            <a:endParaRPr lang="en-US" baseline="-25000" dirty="0">
              <a:cs typeface="Arabic Typesetting" panose="03020402040406030203" pitchFamily="66" charset="-78"/>
            </a:endParaRPr>
          </a:p>
          <a:p>
            <a:pPr algn="ctr"/>
            <a:r>
              <a:rPr lang="en-US" dirty="0">
                <a:cs typeface="Arabic Typesetting" panose="03020402040406030203" pitchFamily="66" charset="-78"/>
              </a:rPr>
              <a:t>NSSAM passes reactor fluid interfaces to engine models</a:t>
            </a:r>
            <a:endParaRPr lang="en-US" baseline="-25000" dirty="0">
              <a:cs typeface="Arabic Typesetting" panose="03020402040406030203" pitchFamily="66" charset="-78"/>
            </a:endParaRPr>
          </a:p>
          <a:p>
            <a:pPr algn="ctr"/>
            <a:endParaRPr lang="en-US" baseline="-25000" dirty="0"/>
          </a:p>
        </p:txBody>
      </p:sp>
      <p:sp>
        <p:nvSpPr>
          <p:cNvPr id="53" name="Rectangle: Rounded Corners 52">
            <a:extLst>
              <a:ext uri="{FF2B5EF4-FFF2-40B4-BE49-F238E27FC236}">
                <a16:creationId xmlns:a16="http://schemas.microsoft.com/office/drawing/2014/main" id="{A447C2D7-67F0-437C-ADFE-D314E9855F96}"/>
              </a:ext>
            </a:extLst>
          </p:cNvPr>
          <p:cNvSpPr/>
          <p:nvPr/>
        </p:nvSpPr>
        <p:spPr>
          <a:xfrm>
            <a:off x="470258" y="4931308"/>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Settings File</a:t>
            </a:r>
          </a:p>
        </p:txBody>
      </p:sp>
      <p:sp>
        <p:nvSpPr>
          <p:cNvPr id="71" name="TextBox 70">
            <a:extLst>
              <a:ext uri="{FF2B5EF4-FFF2-40B4-BE49-F238E27FC236}">
                <a16:creationId xmlns:a16="http://schemas.microsoft.com/office/drawing/2014/main" id="{8ADA4572-91E2-4E78-B457-F7E1E76B8E2A}"/>
              </a:ext>
            </a:extLst>
          </p:cNvPr>
          <p:cNvSpPr txBox="1"/>
          <p:nvPr/>
        </p:nvSpPr>
        <p:spPr>
          <a:xfrm>
            <a:off x="9765479" y="5610342"/>
            <a:ext cx="2479997" cy="944482"/>
          </a:xfrm>
          <a:prstGeom prst="rect">
            <a:avLst/>
          </a:prstGeom>
          <a:noFill/>
          <a:ln>
            <a:noFill/>
          </a:ln>
        </p:spPr>
        <p:txBody>
          <a:bodyPr vert="horz" wrap="square" lIns="91440" tIns="45720" rIns="91440" bIns="45720" rtlCol="0" anchor="ctr">
            <a:normAutofit/>
          </a:bodyPr>
          <a:lstStyle/>
          <a:p>
            <a:pPr algn="ctr"/>
            <a:r>
              <a:rPr lang="en-US" sz="1200" dirty="0"/>
              <a:t>Relevant Views Prepared for the User</a:t>
            </a:r>
          </a:p>
        </p:txBody>
      </p:sp>
      <p:sp>
        <p:nvSpPr>
          <p:cNvPr id="72" name="TextBox 71">
            <a:extLst>
              <a:ext uri="{FF2B5EF4-FFF2-40B4-BE49-F238E27FC236}">
                <a16:creationId xmlns:a16="http://schemas.microsoft.com/office/drawing/2014/main" id="{3163443C-B240-4534-AB8C-02BF470DAA81}"/>
              </a:ext>
            </a:extLst>
          </p:cNvPr>
          <p:cNvSpPr txBox="1"/>
          <p:nvPr/>
        </p:nvSpPr>
        <p:spPr>
          <a:xfrm>
            <a:off x="2706162" y="4946870"/>
            <a:ext cx="2006093" cy="923108"/>
          </a:xfrm>
          <a:prstGeom prst="rect">
            <a:avLst/>
          </a:prstGeom>
          <a:noFill/>
          <a:ln>
            <a:noFill/>
          </a:ln>
        </p:spPr>
        <p:txBody>
          <a:bodyPr vert="horz" wrap="square" lIns="91440" tIns="45720" rIns="91440" bIns="45720" rtlCol="0" anchor="ctr">
            <a:normAutofit/>
          </a:bodyPr>
          <a:lstStyle/>
          <a:p>
            <a:r>
              <a:rPr lang="en-US" sz="1200" dirty="0"/>
              <a:t>Convergence Criteria</a:t>
            </a:r>
          </a:p>
          <a:p>
            <a:r>
              <a:rPr lang="en-US" sz="1200" dirty="0"/>
              <a:t>Initial Boundary Conditions</a:t>
            </a:r>
          </a:p>
          <a:p>
            <a:r>
              <a:rPr lang="en-US" sz="1200" dirty="0"/>
              <a:t>Other assumptions necessary for the analysis</a:t>
            </a:r>
          </a:p>
        </p:txBody>
      </p:sp>
      <p:sp>
        <p:nvSpPr>
          <p:cNvPr id="73" name="TextBox 72">
            <a:extLst>
              <a:ext uri="{FF2B5EF4-FFF2-40B4-BE49-F238E27FC236}">
                <a16:creationId xmlns:a16="http://schemas.microsoft.com/office/drawing/2014/main" id="{DD5E883C-297A-4CB0-80BC-E1D7736EF4A5}"/>
              </a:ext>
            </a:extLst>
          </p:cNvPr>
          <p:cNvSpPr txBox="1"/>
          <p:nvPr/>
        </p:nvSpPr>
        <p:spPr>
          <a:xfrm>
            <a:off x="2704008" y="613948"/>
            <a:ext cx="4816473" cy="944482"/>
          </a:xfrm>
          <a:prstGeom prst="rect">
            <a:avLst/>
          </a:prstGeom>
          <a:noFill/>
          <a:ln>
            <a:noFill/>
          </a:ln>
        </p:spPr>
        <p:txBody>
          <a:bodyPr vert="horz" wrap="square" lIns="91440" tIns="45720" rIns="91440" bIns="45720" rtlCol="0" anchor="ctr">
            <a:normAutofit/>
          </a:bodyPr>
          <a:lstStyle/>
          <a:p>
            <a:r>
              <a:rPr lang="en-US" sz="1200" dirty="0"/>
              <a:t>Build Reactor Unit Cell, Working Fluid and Material Property Services Initiated, Cycle Controller Designated for Reactor Engine Convergence, Reactor Physics Service</a:t>
            </a:r>
          </a:p>
        </p:txBody>
      </p:sp>
    </p:spTree>
    <p:extLst>
      <p:ext uri="{BB962C8B-B14F-4D97-AF65-F5344CB8AC3E}">
        <p14:creationId xmlns:p14="http://schemas.microsoft.com/office/powerpoint/2010/main" val="28715398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6</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Autofit/>
          </a:bodyPr>
          <a:lstStyle/>
          <a:p>
            <a:r>
              <a:rPr lang="en-US" sz="2800" dirty="0"/>
              <a:t>Step 1: User Supplies Information about the System They Want To Analyze </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
        <p:nvSpPr>
          <p:cNvPr id="2" name="Rectangle: Rounded Corners 1">
            <a:extLst>
              <a:ext uri="{FF2B5EF4-FFF2-40B4-BE49-F238E27FC236}">
                <a16:creationId xmlns:a16="http://schemas.microsoft.com/office/drawing/2014/main" id="{BE865054-45D0-4368-8618-5A398D0D9F93}"/>
              </a:ext>
            </a:extLst>
          </p:cNvPr>
          <p:cNvSpPr/>
          <p:nvPr/>
        </p:nvSpPr>
        <p:spPr>
          <a:xfrm>
            <a:off x="470259" y="940522"/>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User Interacts with Command Prompt</a:t>
            </a:r>
          </a:p>
        </p:txBody>
      </p:sp>
      <p:sp>
        <p:nvSpPr>
          <p:cNvPr id="53" name="Rectangle: Rounded Corners 52">
            <a:extLst>
              <a:ext uri="{FF2B5EF4-FFF2-40B4-BE49-F238E27FC236}">
                <a16:creationId xmlns:a16="http://schemas.microsoft.com/office/drawing/2014/main" id="{A447C2D7-67F0-437C-ADFE-D314E9855F96}"/>
              </a:ext>
            </a:extLst>
          </p:cNvPr>
          <p:cNvSpPr/>
          <p:nvPr/>
        </p:nvSpPr>
        <p:spPr>
          <a:xfrm>
            <a:off x="470258" y="4931308"/>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Settings File</a:t>
            </a:r>
          </a:p>
        </p:txBody>
      </p:sp>
      <p:sp>
        <p:nvSpPr>
          <p:cNvPr id="72" name="TextBox 71">
            <a:extLst>
              <a:ext uri="{FF2B5EF4-FFF2-40B4-BE49-F238E27FC236}">
                <a16:creationId xmlns:a16="http://schemas.microsoft.com/office/drawing/2014/main" id="{3163443C-B240-4534-AB8C-02BF470DAA81}"/>
              </a:ext>
            </a:extLst>
          </p:cNvPr>
          <p:cNvSpPr txBox="1"/>
          <p:nvPr/>
        </p:nvSpPr>
        <p:spPr>
          <a:xfrm>
            <a:off x="2706162" y="4946870"/>
            <a:ext cx="2006093" cy="923108"/>
          </a:xfrm>
          <a:prstGeom prst="rect">
            <a:avLst/>
          </a:prstGeom>
          <a:noFill/>
          <a:ln>
            <a:noFill/>
          </a:ln>
        </p:spPr>
        <p:txBody>
          <a:bodyPr vert="horz" wrap="square" lIns="91440" tIns="45720" rIns="91440" bIns="45720" rtlCol="0" anchor="ctr">
            <a:normAutofit/>
          </a:bodyPr>
          <a:lstStyle/>
          <a:p>
            <a:r>
              <a:rPr lang="en-US" sz="1200" dirty="0"/>
              <a:t>Convergence Criteria</a:t>
            </a:r>
          </a:p>
          <a:p>
            <a:r>
              <a:rPr lang="en-US" sz="1200" dirty="0"/>
              <a:t>Initial Boundary Conditions</a:t>
            </a:r>
          </a:p>
          <a:p>
            <a:r>
              <a:rPr lang="en-US" sz="1200" dirty="0"/>
              <a:t>Other assumptions necessary for the analysis</a:t>
            </a:r>
          </a:p>
        </p:txBody>
      </p:sp>
      <p:sp>
        <p:nvSpPr>
          <p:cNvPr id="73" name="TextBox 72">
            <a:extLst>
              <a:ext uri="{FF2B5EF4-FFF2-40B4-BE49-F238E27FC236}">
                <a16:creationId xmlns:a16="http://schemas.microsoft.com/office/drawing/2014/main" id="{DD5E883C-297A-4CB0-80BC-E1D7736EF4A5}"/>
              </a:ext>
            </a:extLst>
          </p:cNvPr>
          <p:cNvSpPr txBox="1"/>
          <p:nvPr/>
        </p:nvSpPr>
        <p:spPr>
          <a:xfrm>
            <a:off x="2704008" y="613948"/>
            <a:ext cx="4816473" cy="944482"/>
          </a:xfrm>
          <a:prstGeom prst="rect">
            <a:avLst/>
          </a:prstGeom>
          <a:noFill/>
          <a:ln>
            <a:noFill/>
          </a:ln>
        </p:spPr>
        <p:txBody>
          <a:bodyPr vert="horz" wrap="square" lIns="91440" tIns="45720" rIns="91440" bIns="45720" rtlCol="0" anchor="ctr">
            <a:normAutofit/>
          </a:bodyPr>
          <a:lstStyle/>
          <a:p>
            <a:r>
              <a:rPr lang="en-US" sz="1200" dirty="0"/>
              <a:t>Build Reactor Unit Cell, Working Fluid and Material Property Services Initiated, Cycle Controller Designated for Reactor Engine Convergence, Reactor Physics Service</a:t>
            </a:r>
          </a:p>
        </p:txBody>
      </p:sp>
      <p:pic>
        <p:nvPicPr>
          <p:cNvPr id="6" name="Picture 5">
            <a:extLst>
              <a:ext uri="{FF2B5EF4-FFF2-40B4-BE49-F238E27FC236}">
                <a16:creationId xmlns:a16="http://schemas.microsoft.com/office/drawing/2014/main" id="{537AA1CA-CF55-46B1-B4F0-E2B1BEB33456}"/>
              </a:ext>
            </a:extLst>
          </p:cNvPr>
          <p:cNvPicPr>
            <a:picLocks noChangeAspect="1"/>
          </p:cNvPicPr>
          <p:nvPr/>
        </p:nvPicPr>
        <p:blipFill>
          <a:blip r:embed="rId2"/>
          <a:stretch>
            <a:fillRect/>
          </a:stretch>
        </p:blipFill>
        <p:spPr>
          <a:xfrm>
            <a:off x="5408023" y="1668634"/>
            <a:ext cx="5609497" cy="3972439"/>
          </a:xfrm>
          <a:prstGeom prst="rect">
            <a:avLst/>
          </a:prstGeom>
        </p:spPr>
      </p:pic>
    </p:spTree>
    <p:extLst>
      <p:ext uri="{BB962C8B-B14F-4D97-AF65-F5344CB8AC3E}">
        <p14:creationId xmlns:p14="http://schemas.microsoft.com/office/powerpoint/2010/main" val="4138710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7</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Autofit/>
          </a:bodyPr>
          <a:lstStyle/>
          <a:p>
            <a:r>
              <a:rPr lang="en-US" sz="2400" dirty="0"/>
              <a:t>Step 2: NSSAM develops initial first guess of temperature distribution within the reactor and writes/runs reactor physics inputs</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
        <p:nvSpPr>
          <p:cNvPr id="2" name="Rectangle: Rounded Corners 1">
            <a:extLst>
              <a:ext uri="{FF2B5EF4-FFF2-40B4-BE49-F238E27FC236}">
                <a16:creationId xmlns:a16="http://schemas.microsoft.com/office/drawing/2014/main" id="{BE865054-45D0-4368-8618-5A398D0D9F93}"/>
              </a:ext>
            </a:extLst>
          </p:cNvPr>
          <p:cNvSpPr/>
          <p:nvPr/>
        </p:nvSpPr>
        <p:spPr>
          <a:xfrm>
            <a:off x="470259" y="940522"/>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User Interacts with Command Prompt</a:t>
            </a:r>
          </a:p>
        </p:txBody>
      </p:sp>
      <p:sp>
        <p:nvSpPr>
          <p:cNvPr id="32" name="Rectangle: Rounded Corners 31">
            <a:extLst>
              <a:ext uri="{FF2B5EF4-FFF2-40B4-BE49-F238E27FC236}">
                <a16:creationId xmlns:a16="http://schemas.microsoft.com/office/drawing/2014/main" id="{0C32EBB1-6965-44D9-8088-E46E498F7088}"/>
              </a:ext>
            </a:extLst>
          </p:cNvPr>
          <p:cNvSpPr/>
          <p:nvPr/>
        </p:nvSpPr>
        <p:spPr>
          <a:xfrm>
            <a:off x="3100251" y="1989908"/>
            <a:ext cx="2211977" cy="97536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Thermal Hydraulic Guess of Reactor Temperature &amp; Power Profile</a:t>
            </a:r>
          </a:p>
        </p:txBody>
      </p:sp>
      <p:cxnSp>
        <p:nvCxnSpPr>
          <p:cNvPr id="6" name="Connector: Elbow 5">
            <a:extLst>
              <a:ext uri="{FF2B5EF4-FFF2-40B4-BE49-F238E27FC236}">
                <a16:creationId xmlns:a16="http://schemas.microsoft.com/office/drawing/2014/main" id="{EA6D5396-3536-4DBA-BBBB-C500AA0BA721}"/>
              </a:ext>
            </a:extLst>
          </p:cNvPr>
          <p:cNvCxnSpPr>
            <a:stCxn id="2" idx="3"/>
            <a:endCxn id="32" idx="0"/>
          </p:cNvCxnSpPr>
          <p:nvPr/>
        </p:nvCxnSpPr>
        <p:spPr>
          <a:xfrm>
            <a:off x="2682236" y="1428202"/>
            <a:ext cx="1524004" cy="561706"/>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008917D-9C6E-4696-B716-B48F7BF14F43}"/>
              </a:ext>
            </a:extLst>
          </p:cNvPr>
          <p:cNvSpPr txBox="1"/>
          <p:nvPr/>
        </p:nvSpPr>
        <p:spPr>
          <a:xfrm>
            <a:off x="3051745" y="3002612"/>
            <a:ext cx="2260483" cy="931554"/>
          </a:xfrm>
          <a:prstGeom prst="rect">
            <a:avLst/>
          </a:prstGeom>
          <a:noFill/>
          <a:ln>
            <a:noFill/>
          </a:ln>
        </p:spPr>
        <p:txBody>
          <a:bodyPr vert="horz" wrap="square" lIns="91440" tIns="45720" rIns="91440" bIns="45720" rtlCol="0" anchor="ctr">
            <a:normAutofit fontScale="77500" lnSpcReduction="20000"/>
          </a:bodyPr>
          <a:lstStyle/>
          <a:p>
            <a:pPr algn="ctr"/>
            <a:r>
              <a:rPr lang="en-US" dirty="0">
                <a:cs typeface="Arabic Typesetting" panose="03020402040406030203" pitchFamily="66" charset="-78"/>
              </a:rPr>
              <a:t>Convergence criteria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endParaRPr lang="en-US" baseline="-25000" dirty="0">
              <a:cs typeface="Arabic Typesetting" panose="03020402040406030203" pitchFamily="66" charset="-78"/>
            </a:endParaRPr>
          </a:p>
          <a:p>
            <a:pPr algn="ctr"/>
            <a:endParaRPr lang="en-US" baseline="-25000" dirty="0">
              <a:cs typeface="Arabic Typesetting" panose="03020402040406030203" pitchFamily="66" charset="-78"/>
            </a:endParaRPr>
          </a:p>
          <a:p>
            <a:pPr algn="ctr"/>
            <a:r>
              <a:rPr lang="en-US" dirty="0">
                <a:cs typeface="Arabic Typesetting" panose="03020402040406030203" pitchFamily="66" charset="-78"/>
              </a:rPr>
              <a:t>NSSAM writes and runs reactor physics input file</a:t>
            </a:r>
          </a:p>
        </p:txBody>
      </p:sp>
      <p:sp>
        <p:nvSpPr>
          <p:cNvPr id="53" name="Rectangle: Rounded Corners 52">
            <a:extLst>
              <a:ext uri="{FF2B5EF4-FFF2-40B4-BE49-F238E27FC236}">
                <a16:creationId xmlns:a16="http://schemas.microsoft.com/office/drawing/2014/main" id="{A447C2D7-67F0-437C-ADFE-D314E9855F96}"/>
              </a:ext>
            </a:extLst>
          </p:cNvPr>
          <p:cNvSpPr/>
          <p:nvPr/>
        </p:nvSpPr>
        <p:spPr>
          <a:xfrm>
            <a:off x="470258" y="4931308"/>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Settings File</a:t>
            </a:r>
          </a:p>
        </p:txBody>
      </p:sp>
      <p:sp>
        <p:nvSpPr>
          <p:cNvPr id="72" name="TextBox 71">
            <a:extLst>
              <a:ext uri="{FF2B5EF4-FFF2-40B4-BE49-F238E27FC236}">
                <a16:creationId xmlns:a16="http://schemas.microsoft.com/office/drawing/2014/main" id="{3163443C-B240-4534-AB8C-02BF470DAA81}"/>
              </a:ext>
            </a:extLst>
          </p:cNvPr>
          <p:cNvSpPr txBox="1"/>
          <p:nvPr/>
        </p:nvSpPr>
        <p:spPr>
          <a:xfrm>
            <a:off x="2706162" y="4946870"/>
            <a:ext cx="2006093" cy="923108"/>
          </a:xfrm>
          <a:prstGeom prst="rect">
            <a:avLst/>
          </a:prstGeom>
          <a:noFill/>
          <a:ln>
            <a:noFill/>
          </a:ln>
        </p:spPr>
        <p:txBody>
          <a:bodyPr vert="horz" wrap="square" lIns="91440" tIns="45720" rIns="91440" bIns="45720" rtlCol="0" anchor="ctr">
            <a:normAutofit/>
          </a:bodyPr>
          <a:lstStyle/>
          <a:p>
            <a:r>
              <a:rPr lang="en-US" sz="1200" dirty="0"/>
              <a:t>Convergence Criteria</a:t>
            </a:r>
          </a:p>
          <a:p>
            <a:r>
              <a:rPr lang="en-US" sz="1200" dirty="0"/>
              <a:t>Initial Boundary Conditions</a:t>
            </a:r>
          </a:p>
          <a:p>
            <a:r>
              <a:rPr lang="en-US" sz="1200" dirty="0"/>
              <a:t>Other assumptions necessary for the analysis</a:t>
            </a:r>
          </a:p>
        </p:txBody>
      </p:sp>
      <p:sp>
        <p:nvSpPr>
          <p:cNvPr id="73" name="TextBox 72">
            <a:extLst>
              <a:ext uri="{FF2B5EF4-FFF2-40B4-BE49-F238E27FC236}">
                <a16:creationId xmlns:a16="http://schemas.microsoft.com/office/drawing/2014/main" id="{DD5E883C-297A-4CB0-80BC-E1D7736EF4A5}"/>
              </a:ext>
            </a:extLst>
          </p:cNvPr>
          <p:cNvSpPr txBox="1"/>
          <p:nvPr/>
        </p:nvSpPr>
        <p:spPr>
          <a:xfrm>
            <a:off x="2704008" y="613948"/>
            <a:ext cx="4816473" cy="944482"/>
          </a:xfrm>
          <a:prstGeom prst="rect">
            <a:avLst/>
          </a:prstGeom>
          <a:noFill/>
          <a:ln>
            <a:noFill/>
          </a:ln>
        </p:spPr>
        <p:txBody>
          <a:bodyPr vert="horz" wrap="square" lIns="91440" tIns="45720" rIns="91440" bIns="45720" rtlCol="0" anchor="ctr">
            <a:normAutofit/>
          </a:bodyPr>
          <a:lstStyle/>
          <a:p>
            <a:r>
              <a:rPr lang="en-US" sz="1200" dirty="0"/>
              <a:t>Build Reactor Unit Cell, Working Fluid and Material Property Services Initiated, Cycle Controller Designated for Reactor Engine Convergence, Reactor Physics Service</a:t>
            </a:r>
          </a:p>
        </p:txBody>
      </p:sp>
    </p:spTree>
    <p:extLst>
      <p:ext uri="{BB962C8B-B14F-4D97-AF65-F5344CB8AC3E}">
        <p14:creationId xmlns:p14="http://schemas.microsoft.com/office/powerpoint/2010/main" val="20629465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1A232A-1475-4014-93F7-02B62BAC176F}"/>
              </a:ext>
            </a:extLst>
          </p:cNvPr>
          <p:cNvSpPr>
            <a:spLocks noGrp="1"/>
          </p:cNvSpPr>
          <p:nvPr>
            <p:ph idx="1"/>
          </p:nvPr>
        </p:nvSpPr>
        <p:spPr>
          <a:xfrm>
            <a:off x="220011" y="756266"/>
            <a:ext cx="5462648" cy="5425251"/>
          </a:xfrm>
        </p:spPr>
        <p:txBody>
          <a:bodyPr>
            <a:normAutofit fontScale="92500" lnSpcReduction="10000"/>
          </a:bodyPr>
          <a:lstStyle/>
          <a:p>
            <a:pPr marL="0" indent="0">
              <a:spcAft>
                <a:spcPts val="600"/>
              </a:spcAft>
              <a:buNone/>
            </a:pPr>
            <a:r>
              <a:rPr lang="en-US" sz="1900" b="1" dirty="0">
                <a:solidFill>
                  <a:srgbClr val="000000"/>
                </a:solidFill>
                <a:latin typeface="Helvetica" panose="020B0604020202020204" pitchFamily="34" charset="0"/>
                <a:cs typeface="Helvetica" panose="020B0604020202020204" pitchFamily="34" charset="0"/>
              </a:rPr>
              <a:t>1-D forward difference solution of             conservation of mass, energy,                          and momentum</a:t>
            </a:r>
          </a:p>
          <a:p>
            <a:pPr marL="0" indent="0">
              <a:spcBef>
                <a:spcPts val="0"/>
              </a:spcBef>
              <a:buNone/>
            </a:pPr>
            <a:endParaRPr lang="en-US" sz="2200" b="1" dirty="0"/>
          </a:p>
          <a:p>
            <a:pPr marL="0" indent="0">
              <a:spcBef>
                <a:spcPts val="0"/>
              </a:spcBef>
              <a:buNone/>
            </a:pPr>
            <a:endParaRPr lang="en-US" sz="2200" b="1" dirty="0"/>
          </a:p>
          <a:p>
            <a:pPr marL="0" indent="0">
              <a:spcBef>
                <a:spcPts val="0"/>
              </a:spcBef>
              <a:buNone/>
            </a:pPr>
            <a:endParaRPr lang="en-US" sz="2200" b="1" dirty="0"/>
          </a:p>
          <a:p>
            <a:pPr marL="0" indent="0">
              <a:spcBef>
                <a:spcPts val="0"/>
              </a:spcBef>
              <a:buNone/>
            </a:pPr>
            <a:endParaRPr lang="en-US" sz="2200" b="1" dirty="0"/>
          </a:p>
          <a:p>
            <a:pPr marL="0" indent="0">
              <a:spcBef>
                <a:spcPts val="0"/>
              </a:spcBef>
              <a:buNone/>
            </a:pPr>
            <a:r>
              <a:rPr lang="en-US" sz="2400" b="1" dirty="0"/>
              <a:t>Working Fluid Options</a:t>
            </a:r>
          </a:p>
          <a:p>
            <a:pPr>
              <a:spcBef>
                <a:spcPts val="0"/>
              </a:spcBef>
            </a:pPr>
            <a:r>
              <a:rPr lang="en-US" sz="1900" dirty="0"/>
              <a:t>H</a:t>
            </a:r>
            <a:r>
              <a:rPr lang="en-US" sz="1900" baseline="-25000" dirty="0"/>
              <a:t>2</a:t>
            </a:r>
          </a:p>
          <a:p>
            <a:pPr>
              <a:spcBef>
                <a:spcPts val="0"/>
              </a:spcBef>
            </a:pPr>
            <a:r>
              <a:rPr lang="en-US" sz="1900" dirty="0"/>
              <a:t>He, </a:t>
            </a:r>
            <a:r>
              <a:rPr lang="en-US" sz="1900" dirty="0" err="1"/>
              <a:t>HeXe</a:t>
            </a:r>
            <a:r>
              <a:rPr lang="en-US" sz="1900" dirty="0"/>
              <a:t>, Xe, Ne, SCO</a:t>
            </a:r>
            <a:r>
              <a:rPr lang="en-US" sz="1900" baseline="-25000" dirty="0"/>
              <a:t>2</a:t>
            </a:r>
          </a:p>
          <a:p>
            <a:pPr>
              <a:spcBef>
                <a:spcPts val="0"/>
              </a:spcBef>
            </a:pPr>
            <a:r>
              <a:rPr lang="en-US" sz="1900" dirty="0"/>
              <a:t>Liquid Metal: Na, K, Li, NaK</a:t>
            </a:r>
          </a:p>
          <a:p>
            <a:pPr marL="0" indent="0">
              <a:spcBef>
                <a:spcPts val="0"/>
              </a:spcBef>
              <a:buNone/>
            </a:pPr>
            <a:endParaRPr lang="en-US" sz="2200" b="1" dirty="0"/>
          </a:p>
          <a:p>
            <a:pPr marL="0" indent="0">
              <a:spcBef>
                <a:spcPts val="0"/>
              </a:spcBef>
              <a:buNone/>
            </a:pPr>
            <a:r>
              <a:rPr lang="en-US" sz="2200" b="1" dirty="0"/>
              <a:t>Don’t forget! Heat transfer correlations are dependent upon:</a:t>
            </a:r>
          </a:p>
          <a:p>
            <a:pPr>
              <a:spcBef>
                <a:spcPts val="0"/>
              </a:spcBef>
            </a:pPr>
            <a:r>
              <a:rPr lang="en-US" sz="1900" dirty="0"/>
              <a:t>Channel geometry</a:t>
            </a:r>
          </a:p>
          <a:p>
            <a:pPr>
              <a:spcBef>
                <a:spcPts val="0"/>
              </a:spcBef>
            </a:pPr>
            <a:r>
              <a:rPr lang="en-US" sz="1900" dirty="0"/>
              <a:t>Working fluid</a:t>
            </a:r>
          </a:p>
          <a:p>
            <a:pPr>
              <a:spcBef>
                <a:spcPts val="0"/>
              </a:spcBef>
            </a:pPr>
            <a:r>
              <a:rPr lang="en-US" sz="1900" dirty="0"/>
              <a:t>Fluid property regime (T, p, v, T</a:t>
            </a:r>
            <a:r>
              <a:rPr lang="en-US" sz="1900" baseline="-25000" dirty="0"/>
              <a:t>w</a:t>
            </a:r>
            <a:r>
              <a:rPr lang="en-US" sz="1900" dirty="0"/>
              <a:t>/T</a:t>
            </a:r>
            <a:r>
              <a:rPr lang="en-US" sz="1900" baseline="-25000" dirty="0"/>
              <a:t>b</a:t>
            </a:r>
            <a:r>
              <a:rPr lang="en-US" sz="1900" dirty="0"/>
              <a:t>)</a:t>
            </a:r>
          </a:p>
          <a:p>
            <a:pPr>
              <a:spcBef>
                <a:spcPts val="0"/>
              </a:spcBef>
            </a:pPr>
            <a:r>
              <a:rPr lang="en-US" sz="1900" b="1" i="1" dirty="0"/>
              <a:t>Object oriented architecture really supports navigating these cases</a:t>
            </a:r>
          </a:p>
        </p:txBody>
      </p:sp>
      <p:sp>
        <p:nvSpPr>
          <p:cNvPr id="4" name="Slide Number Placeholder 3">
            <a:extLst>
              <a:ext uri="{FF2B5EF4-FFF2-40B4-BE49-F238E27FC236}">
                <a16:creationId xmlns:a16="http://schemas.microsoft.com/office/drawing/2014/main" id="{87015F59-1740-48B6-A4B3-52BC3BCEF394}"/>
              </a:ext>
            </a:extLst>
          </p:cNvPr>
          <p:cNvSpPr>
            <a:spLocks noGrp="1"/>
          </p:cNvSpPr>
          <p:nvPr>
            <p:ph type="sldNum" sz="quarter" idx="12"/>
          </p:nvPr>
        </p:nvSpPr>
        <p:spPr/>
        <p:txBody>
          <a:bodyPr/>
          <a:lstStyle/>
          <a:p>
            <a:fld id="{42941279-5F75-48AD-80EC-34D209179385}" type="slidenum">
              <a:rPr lang="en-US" altLang="en-US" smtClean="0"/>
              <a:pPr/>
              <a:t>8</a:t>
            </a:fld>
            <a:endParaRPr lang="en-US" altLang="en-US"/>
          </a:p>
        </p:txBody>
      </p:sp>
      <p:sp>
        <p:nvSpPr>
          <p:cNvPr id="5" name="Title 4">
            <a:extLst>
              <a:ext uri="{FF2B5EF4-FFF2-40B4-BE49-F238E27FC236}">
                <a16:creationId xmlns:a16="http://schemas.microsoft.com/office/drawing/2014/main" id="{75239BCD-425B-4775-B2D6-DF2FD461269F}"/>
              </a:ext>
            </a:extLst>
          </p:cNvPr>
          <p:cNvSpPr>
            <a:spLocks noGrp="1"/>
          </p:cNvSpPr>
          <p:nvPr>
            <p:ph type="ctrTitle"/>
          </p:nvPr>
        </p:nvSpPr>
        <p:spPr/>
        <p:txBody>
          <a:bodyPr>
            <a:normAutofit/>
          </a:bodyPr>
          <a:lstStyle/>
          <a:p>
            <a:r>
              <a:rPr lang="en-US" dirty="0"/>
              <a:t>Thermal Hydraulics and Channel Models</a:t>
            </a:r>
          </a:p>
        </p:txBody>
      </p:sp>
      <p:sp>
        <p:nvSpPr>
          <p:cNvPr id="16" name="Footer Placeholder 2">
            <a:extLst>
              <a:ext uri="{FF2B5EF4-FFF2-40B4-BE49-F238E27FC236}">
                <a16:creationId xmlns:a16="http://schemas.microsoft.com/office/drawing/2014/main" id="{39A6D3E8-F0F8-4CD4-8EA2-165C2F41A8AF}"/>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
        <p:nvSpPr>
          <p:cNvPr id="60" name="Rectangle: Rounded Corners 59">
            <a:extLst>
              <a:ext uri="{FF2B5EF4-FFF2-40B4-BE49-F238E27FC236}">
                <a16:creationId xmlns:a16="http://schemas.microsoft.com/office/drawing/2014/main" id="{01B6B681-F263-4A96-8A41-464CCF861CAC}"/>
              </a:ext>
            </a:extLst>
          </p:cNvPr>
          <p:cNvSpPr/>
          <p:nvPr/>
        </p:nvSpPr>
        <p:spPr>
          <a:xfrm>
            <a:off x="5748780" y="3127070"/>
            <a:ext cx="1207227" cy="68364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Assume Cosine Power Profile</a:t>
            </a:r>
          </a:p>
        </p:txBody>
      </p:sp>
      <p:sp>
        <p:nvSpPr>
          <p:cNvPr id="74" name="Rectangle: Rounded Corners 73">
            <a:extLst>
              <a:ext uri="{FF2B5EF4-FFF2-40B4-BE49-F238E27FC236}">
                <a16:creationId xmlns:a16="http://schemas.microsoft.com/office/drawing/2014/main" id="{55A9FBE3-B421-4B3F-BDD6-B0334BC95FAC}"/>
              </a:ext>
            </a:extLst>
          </p:cNvPr>
          <p:cNvSpPr/>
          <p:nvPr/>
        </p:nvSpPr>
        <p:spPr>
          <a:xfrm>
            <a:off x="10420779" y="5253105"/>
            <a:ext cx="1431170" cy="92841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Calculate Component Temperatures for Reactor Models</a:t>
            </a:r>
          </a:p>
        </p:txBody>
      </p:sp>
      <p:sp>
        <p:nvSpPr>
          <p:cNvPr id="75" name="Rectangle: Rounded Corners 74">
            <a:extLst>
              <a:ext uri="{FF2B5EF4-FFF2-40B4-BE49-F238E27FC236}">
                <a16:creationId xmlns:a16="http://schemas.microsoft.com/office/drawing/2014/main" id="{324E10ED-1C17-4C5A-87BF-24DC6C6BDF3F}"/>
              </a:ext>
            </a:extLst>
          </p:cNvPr>
          <p:cNvSpPr/>
          <p:nvPr/>
        </p:nvSpPr>
        <p:spPr>
          <a:xfrm>
            <a:off x="5748779" y="4294945"/>
            <a:ext cx="1207227" cy="68364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a:t>User Defined Exit Condition for Convergence and Power Density</a:t>
            </a:r>
          </a:p>
        </p:txBody>
      </p:sp>
      <p:sp>
        <p:nvSpPr>
          <p:cNvPr id="76" name="Rectangle: Rounded Corners 75">
            <a:extLst>
              <a:ext uri="{FF2B5EF4-FFF2-40B4-BE49-F238E27FC236}">
                <a16:creationId xmlns:a16="http://schemas.microsoft.com/office/drawing/2014/main" id="{C57DF8F0-4AB4-42DA-A913-69C9C2FF55A4}"/>
              </a:ext>
            </a:extLst>
          </p:cNvPr>
          <p:cNvSpPr/>
          <p:nvPr/>
        </p:nvSpPr>
        <p:spPr>
          <a:xfrm>
            <a:off x="9114399" y="4409800"/>
            <a:ext cx="1207227" cy="68364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t>Fluid Exit Conditions Converged</a:t>
            </a:r>
          </a:p>
        </p:txBody>
      </p:sp>
      <p:cxnSp>
        <p:nvCxnSpPr>
          <p:cNvPr id="77" name="Connector: Elbow 76">
            <a:extLst>
              <a:ext uri="{FF2B5EF4-FFF2-40B4-BE49-F238E27FC236}">
                <a16:creationId xmlns:a16="http://schemas.microsoft.com/office/drawing/2014/main" id="{F1051CCE-4CE4-4512-9632-204F0484BC5B}"/>
              </a:ext>
            </a:extLst>
          </p:cNvPr>
          <p:cNvCxnSpPr>
            <a:cxnSpLocks/>
            <a:stCxn id="60" idx="3"/>
            <a:endCxn id="78" idx="0"/>
          </p:cNvCxnSpPr>
          <p:nvPr/>
        </p:nvCxnSpPr>
        <p:spPr>
          <a:xfrm>
            <a:off x="6956007" y="3468891"/>
            <a:ext cx="1268448" cy="241121"/>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8" name="Rectangle: Rounded Corners 77">
            <a:extLst>
              <a:ext uri="{FF2B5EF4-FFF2-40B4-BE49-F238E27FC236}">
                <a16:creationId xmlns:a16="http://schemas.microsoft.com/office/drawing/2014/main" id="{2EB506EA-44AA-4345-9FC7-FD015F882443}"/>
              </a:ext>
            </a:extLst>
          </p:cNvPr>
          <p:cNvSpPr/>
          <p:nvPr/>
        </p:nvSpPr>
        <p:spPr>
          <a:xfrm>
            <a:off x="7620841" y="3710012"/>
            <a:ext cx="1207227" cy="68364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Calculate Bulk Fluid Temperature</a:t>
            </a:r>
          </a:p>
        </p:txBody>
      </p:sp>
      <p:sp>
        <p:nvSpPr>
          <p:cNvPr id="79" name="Rectangle: Rounded Corners 78">
            <a:extLst>
              <a:ext uri="{FF2B5EF4-FFF2-40B4-BE49-F238E27FC236}">
                <a16:creationId xmlns:a16="http://schemas.microsoft.com/office/drawing/2014/main" id="{EE1E8C1A-FDF3-4D8C-88BD-2DA5991DF4CF}"/>
              </a:ext>
            </a:extLst>
          </p:cNvPr>
          <p:cNvSpPr/>
          <p:nvPr/>
        </p:nvSpPr>
        <p:spPr>
          <a:xfrm>
            <a:off x="7620841" y="4936111"/>
            <a:ext cx="1207227" cy="68364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Calculate Fluid Wall Temperature</a:t>
            </a:r>
          </a:p>
        </p:txBody>
      </p:sp>
      <p:cxnSp>
        <p:nvCxnSpPr>
          <p:cNvPr id="80" name="Connector: Elbow 79">
            <a:extLst>
              <a:ext uri="{FF2B5EF4-FFF2-40B4-BE49-F238E27FC236}">
                <a16:creationId xmlns:a16="http://schemas.microsoft.com/office/drawing/2014/main" id="{40A912CF-7B7E-4CD2-9627-68D036A15172}"/>
              </a:ext>
            </a:extLst>
          </p:cNvPr>
          <p:cNvCxnSpPr>
            <a:cxnSpLocks/>
            <a:stCxn id="78" idx="2"/>
            <a:endCxn id="79" idx="0"/>
          </p:cNvCxnSpPr>
          <p:nvPr/>
        </p:nvCxnSpPr>
        <p:spPr>
          <a:xfrm rot="5400000">
            <a:off x="7953227" y="4664882"/>
            <a:ext cx="542457" cy="12700"/>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1" name="Connector: Elbow 80">
            <a:extLst>
              <a:ext uri="{FF2B5EF4-FFF2-40B4-BE49-F238E27FC236}">
                <a16:creationId xmlns:a16="http://schemas.microsoft.com/office/drawing/2014/main" id="{046174B8-4EA2-4DC5-B3DD-D6F1F411D443}"/>
              </a:ext>
            </a:extLst>
          </p:cNvPr>
          <p:cNvCxnSpPr>
            <a:cxnSpLocks/>
            <a:stCxn id="79" idx="1"/>
            <a:endCxn id="78" idx="1"/>
          </p:cNvCxnSpPr>
          <p:nvPr/>
        </p:nvCxnSpPr>
        <p:spPr>
          <a:xfrm rot="10800000">
            <a:off x="7620841" y="4051834"/>
            <a:ext cx="12700" cy="1226099"/>
          </a:xfrm>
          <a:prstGeom prst="bentConnector3">
            <a:avLst>
              <a:gd name="adj1" fmla="val 330447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1077105B-8150-492D-B659-95AAF3ADEDC0}"/>
              </a:ext>
            </a:extLst>
          </p:cNvPr>
          <p:cNvCxnSpPr>
            <a:cxnSpLocks/>
            <a:stCxn id="76" idx="3"/>
            <a:endCxn id="74" idx="0"/>
          </p:cNvCxnSpPr>
          <p:nvPr/>
        </p:nvCxnSpPr>
        <p:spPr>
          <a:xfrm>
            <a:off x="10321626" y="4751621"/>
            <a:ext cx="814738" cy="501484"/>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3" name="Connector: Elbow 142">
            <a:extLst>
              <a:ext uri="{FF2B5EF4-FFF2-40B4-BE49-F238E27FC236}">
                <a16:creationId xmlns:a16="http://schemas.microsoft.com/office/drawing/2014/main" id="{DCDB38C0-9854-467D-AC14-1985471E7953}"/>
              </a:ext>
            </a:extLst>
          </p:cNvPr>
          <p:cNvCxnSpPr>
            <a:cxnSpLocks/>
            <a:stCxn id="78" idx="3"/>
            <a:endCxn id="76" idx="0"/>
          </p:cNvCxnSpPr>
          <p:nvPr/>
        </p:nvCxnSpPr>
        <p:spPr>
          <a:xfrm>
            <a:off x="8828068" y="4051833"/>
            <a:ext cx="889945" cy="357967"/>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49" name="Picture 148">
            <a:extLst>
              <a:ext uri="{FF2B5EF4-FFF2-40B4-BE49-F238E27FC236}">
                <a16:creationId xmlns:a16="http://schemas.microsoft.com/office/drawing/2014/main" id="{6CF03F0C-4FB8-4877-84D6-FC31E4F5D4F8}"/>
              </a:ext>
            </a:extLst>
          </p:cNvPr>
          <p:cNvPicPr>
            <a:picLocks noChangeAspect="1"/>
          </p:cNvPicPr>
          <p:nvPr/>
        </p:nvPicPr>
        <p:blipFill>
          <a:blip r:embed="rId2"/>
          <a:stretch>
            <a:fillRect/>
          </a:stretch>
        </p:blipFill>
        <p:spPr>
          <a:xfrm>
            <a:off x="8505114" y="915124"/>
            <a:ext cx="3831329" cy="2003764"/>
          </a:xfrm>
          <a:prstGeom prst="rect">
            <a:avLst/>
          </a:prstGeom>
        </p:spPr>
      </p:pic>
      <p:pic>
        <p:nvPicPr>
          <p:cNvPr id="156" name="Picture 155">
            <a:extLst>
              <a:ext uri="{FF2B5EF4-FFF2-40B4-BE49-F238E27FC236}">
                <a16:creationId xmlns:a16="http://schemas.microsoft.com/office/drawing/2014/main" id="{EEDEA4F7-6906-4DCC-AFD5-DE0C524F64F5}"/>
              </a:ext>
            </a:extLst>
          </p:cNvPr>
          <p:cNvPicPr>
            <a:picLocks noChangeAspect="1"/>
          </p:cNvPicPr>
          <p:nvPr/>
        </p:nvPicPr>
        <p:blipFill>
          <a:blip r:embed="rId3"/>
          <a:stretch>
            <a:fillRect/>
          </a:stretch>
        </p:blipFill>
        <p:spPr>
          <a:xfrm>
            <a:off x="444619" y="1562305"/>
            <a:ext cx="3553310" cy="1104715"/>
          </a:xfrm>
          <a:prstGeom prst="rect">
            <a:avLst/>
          </a:prstGeom>
        </p:spPr>
      </p:pic>
      <p:pic>
        <p:nvPicPr>
          <p:cNvPr id="158" name="Picture 157">
            <a:extLst>
              <a:ext uri="{FF2B5EF4-FFF2-40B4-BE49-F238E27FC236}">
                <a16:creationId xmlns:a16="http://schemas.microsoft.com/office/drawing/2014/main" id="{DE9FD086-E12A-4EDD-9CD5-23FF29C7C8F2}"/>
              </a:ext>
            </a:extLst>
          </p:cNvPr>
          <p:cNvPicPr>
            <a:picLocks noChangeAspect="1"/>
          </p:cNvPicPr>
          <p:nvPr/>
        </p:nvPicPr>
        <p:blipFill>
          <a:blip r:embed="rId4"/>
          <a:stretch>
            <a:fillRect/>
          </a:stretch>
        </p:blipFill>
        <p:spPr>
          <a:xfrm>
            <a:off x="4498409" y="807737"/>
            <a:ext cx="3553310" cy="2271917"/>
          </a:xfrm>
          <a:prstGeom prst="rect">
            <a:avLst/>
          </a:prstGeom>
        </p:spPr>
      </p:pic>
    </p:spTree>
    <p:extLst>
      <p:ext uri="{BB962C8B-B14F-4D97-AF65-F5344CB8AC3E}">
        <p14:creationId xmlns:p14="http://schemas.microsoft.com/office/powerpoint/2010/main" val="3983237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9</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Autofit/>
          </a:bodyPr>
          <a:lstStyle/>
          <a:p>
            <a:r>
              <a:rPr lang="en-US" sz="2400" dirty="0"/>
              <a:t>Step 3: NSSAM “reads” the reactor physics code outputs and recalculates temperature distribution. This process is repeated until convergence is met.</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
        <p:nvSpPr>
          <p:cNvPr id="2" name="Rectangle: Rounded Corners 1">
            <a:extLst>
              <a:ext uri="{FF2B5EF4-FFF2-40B4-BE49-F238E27FC236}">
                <a16:creationId xmlns:a16="http://schemas.microsoft.com/office/drawing/2014/main" id="{BE865054-45D0-4368-8618-5A398D0D9F93}"/>
              </a:ext>
            </a:extLst>
          </p:cNvPr>
          <p:cNvSpPr/>
          <p:nvPr/>
        </p:nvSpPr>
        <p:spPr>
          <a:xfrm>
            <a:off x="470259" y="940522"/>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User Interacts with Command Prompt</a:t>
            </a:r>
          </a:p>
        </p:txBody>
      </p:sp>
      <p:sp>
        <p:nvSpPr>
          <p:cNvPr id="32" name="Rectangle: Rounded Corners 31">
            <a:extLst>
              <a:ext uri="{FF2B5EF4-FFF2-40B4-BE49-F238E27FC236}">
                <a16:creationId xmlns:a16="http://schemas.microsoft.com/office/drawing/2014/main" id="{0C32EBB1-6965-44D9-8088-E46E498F7088}"/>
              </a:ext>
            </a:extLst>
          </p:cNvPr>
          <p:cNvSpPr/>
          <p:nvPr/>
        </p:nvSpPr>
        <p:spPr>
          <a:xfrm>
            <a:off x="3100251" y="1989908"/>
            <a:ext cx="2211977" cy="97536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Thermal Hydraulic Guess of Reactor Temperature &amp; Power Profile</a:t>
            </a:r>
          </a:p>
        </p:txBody>
      </p:sp>
      <p:sp>
        <p:nvSpPr>
          <p:cNvPr id="33" name="Rectangle: Rounded Corners 32">
            <a:extLst>
              <a:ext uri="{FF2B5EF4-FFF2-40B4-BE49-F238E27FC236}">
                <a16:creationId xmlns:a16="http://schemas.microsoft.com/office/drawing/2014/main" id="{5B01C046-93D4-409F-901D-1E6275D9A30D}"/>
              </a:ext>
            </a:extLst>
          </p:cNvPr>
          <p:cNvSpPr/>
          <p:nvPr/>
        </p:nvSpPr>
        <p:spPr>
          <a:xfrm>
            <a:off x="5536170" y="2708410"/>
            <a:ext cx="2211977" cy="97536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Reactor Physics Analysis</a:t>
            </a:r>
          </a:p>
        </p:txBody>
      </p:sp>
      <p:cxnSp>
        <p:nvCxnSpPr>
          <p:cNvPr id="6" name="Connector: Elbow 5">
            <a:extLst>
              <a:ext uri="{FF2B5EF4-FFF2-40B4-BE49-F238E27FC236}">
                <a16:creationId xmlns:a16="http://schemas.microsoft.com/office/drawing/2014/main" id="{EA6D5396-3536-4DBA-BBBB-C500AA0BA721}"/>
              </a:ext>
            </a:extLst>
          </p:cNvPr>
          <p:cNvCxnSpPr>
            <a:stCxn id="2" idx="3"/>
            <a:endCxn id="32" idx="0"/>
          </p:cNvCxnSpPr>
          <p:nvPr/>
        </p:nvCxnSpPr>
        <p:spPr>
          <a:xfrm>
            <a:off x="2682236" y="1428202"/>
            <a:ext cx="1524004" cy="561706"/>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C87F102B-BB3B-42DA-B9BF-A58D5EB5D5E8}"/>
              </a:ext>
            </a:extLst>
          </p:cNvPr>
          <p:cNvCxnSpPr>
            <a:cxnSpLocks/>
            <a:stCxn id="32" idx="2"/>
            <a:endCxn id="33" idx="1"/>
          </p:cNvCxnSpPr>
          <p:nvPr/>
        </p:nvCxnSpPr>
        <p:spPr>
          <a:xfrm rot="16200000" flipH="1">
            <a:off x="4755794" y="2415714"/>
            <a:ext cx="230822" cy="1329930"/>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FB391FC5-4CDC-4E81-A841-98CE8B87C525}"/>
              </a:ext>
            </a:extLst>
          </p:cNvPr>
          <p:cNvCxnSpPr>
            <a:cxnSpLocks/>
            <a:stCxn id="33" idx="0"/>
            <a:endCxn id="32" idx="3"/>
          </p:cNvCxnSpPr>
          <p:nvPr/>
        </p:nvCxnSpPr>
        <p:spPr>
          <a:xfrm rot="16200000" flipV="1">
            <a:off x="5861783" y="1928033"/>
            <a:ext cx="230822" cy="1329931"/>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C582B1A3-A3FC-496D-81AB-F7A152C2EDB0}"/>
              </a:ext>
            </a:extLst>
          </p:cNvPr>
          <p:cNvSpPr txBox="1"/>
          <p:nvPr/>
        </p:nvSpPr>
        <p:spPr>
          <a:xfrm>
            <a:off x="5312228" y="1715589"/>
            <a:ext cx="1524004" cy="700185"/>
          </a:xfrm>
          <a:prstGeom prst="rect">
            <a:avLst/>
          </a:prstGeom>
          <a:noFill/>
          <a:ln>
            <a:noFill/>
          </a:ln>
        </p:spPr>
        <p:txBody>
          <a:bodyPr vert="horz" wrap="square" lIns="91440" tIns="45720" rIns="91440" bIns="45720" rtlCol="0" anchor="ctr">
            <a:normAutofit fontScale="85000" lnSpcReduction="20000"/>
          </a:bodyPr>
          <a:lstStyle/>
          <a:p>
            <a:pPr algn="ctr"/>
            <a:r>
              <a:rPr lang="en-US" dirty="0">
                <a:cs typeface="Arabic Typesetting" panose="03020402040406030203" pitchFamily="66" charset="-78"/>
              </a:rPr>
              <a:t>Convergence criteria not met: </a:t>
            </a:r>
          </a:p>
          <a:p>
            <a:pPr algn="ctr"/>
            <a:r>
              <a:rPr lang="el-GR" dirty="0">
                <a:cs typeface="Arabic Typesetting" panose="03020402040406030203" pitchFamily="66" charset="-78"/>
              </a:rPr>
              <a:t>Δ</a:t>
            </a:r>
            <a:r>
              <a:rPr lang="en-US" dirty="0">
                <a:cs typeface="Arabic Typesetting" panose="03020402040406030203" pitchFamily="66" charset="-78"/>
              </a:rPr>
              <a:t>k, </a:t>
            </a:r>
            <a:r>
              <a:rPr lang="el-GR" dirty="0">
                <a:cs typeface="Arabic Typesetting" panose="03020402040406030203" pitchFamily="66" charset="-78"/>
              </a:rPr>
              <a:t>Δ</a:t>
            </a:r>
            <a:r>
              <a:rPr lang="en-US" dirty="0">
                <a:cs typeface="Arabic Typesetting" panose="03020402040406030203" pitchFamily="66" charset="-78"/>
              </a:rPr>
              <a:t>P</a:t>
            </a:r>
            <a:r>
              <a:rPr lang="en-US" baseline="-25000" dirty="0">
                <a:cs typeface="Arabic Typesetting" panose="03020402040406030203" pitchFamily="66" charset="-78"/>
              </a:rPr>
              <a:t>i</a:t>
            </a:r>
            <a:r>
              <a:rPr lang="en-US" dirty="0">
                <a:cs typeface="Arabic Typesetting" panose="03020402040406030203" pitchFamily="66" charset="-78"/>
              </a:rPr>
              <a:t>, </a:t>
            </a:r>
            <a:r>
              <a:rPr lang="el-GR" dirty="0">
                <a:cs typeface="Arabic Typesetting" panose="03020402040406030203" pitchFamily="66" charset="-78"/>
              </a:rPr>
              <a:t>Δ</a:t>
            </a:r>
            <a:r>
              <a:rPr lang="en-US" dirty="0" err="1">
                <a:cs typeface="Arabic Typesetting" panose="03020402040406030203" pitchFamily="66" charset="-78"/>
              </a:rPr>
              <a:t>T</a:t>
            </a:r>
            <a:r>
              <a:rPr lang="en-US" baseline="-25000" dirty="0" err="1">
                <a:cs typeface="Arabic Typesetting" panose="03020402040406030203" pitchFamily="66" charset="-78"/>
              </a:rPr>
              <a:t>i</a:t>
            </a:r>
            <a:endParaRPr lang="en-US" baseline="-25000" dirty="0"/>
          </a:p>
        </p:txBody>
      </p:sp>
      <p:sp>
        <p:nvSpPr>
          <p:cNvPr id="50" name="TextBox 49">
            <a:extLst>
              <a:ext uri="{FF2B5EF4-FFF2-40B4-BE49-F238E27FC236}">
                <a16:creationId xmlns:a16="http://schemas.microsoft.com/office/drawing/2014/main" id="{1008917D-9C6E-4696-B716-B48F7BF14F43}"/>
              </a:ext>
            </a:extLst>
          </p:cNvPr>
          <p:cNvSpPr txBox="1"/>
          <p:nvPr/>
        </p:nvSpPr>
        <p:spPr>
          <a:xfrm>
            <a:off x="3274421" y="3256936"/>
            <a:ext cx="2260483" cy="931554"/>
          </a:xfrm>
          <a:prstGeom prst="rect">
            <a:avLst/>
          </a:prstGeom>
          <a:noFill/>
          <a:ln>
            <a:noFill/>
          </a:ln>
        </p:spPr>
        <p:txBody>
          <a:bodyPr vert="horz" wrap="square" lIns="91440" tIns="45720" rIns="91440" bIns="45720" rtlCol="0" anchor="ctr">
            <a:normAutofit fontScale="77500" lnSpcReduction="20000"/>
          </a:bodyPr>
          <a:lstStyle/>
          <a:p>
            <a:pPr algn="ctr"/>
            <a:r>
              <a:rPr lang="en-US" dirty="0">
                <a:cs typeface="Arabic Typesetting" panose="03020402040406030203" pitchFamily="66" charset="-78"/>
              </a:rPr>
              <a:t>Convergence criteria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endParaRPr lang="en-US" baseline="-25000" dirty="0">
              <a:cs typeface="Arabic Typesetting" panose="03020402040406030203" pitchFamily="66" charset="-78"/>
            </a:endParaRPr>
          </a:p>
          <a:p>
            <a:pPr algn="ctr"/>
            <a:endParaRPr lang="en-US" baseline="-25000" dirty="0">
              <a:cs typeface="Arabic Typesetting" panose="03020402040406030203" pitchFamily="66" charset="-78"/>
            </a:endParaRPr>
          </a:p>
          <a:p>
            <a:pPr algn="ctr"/>
            <a:r>
              <a:rPr lang="en-US" dirty="0">
                <a:cs typeface="Arabic Typesetting" panose="03020402040406030203" pitchFamily="66" charset="-78"/>
              </a:rPr>
              <a:t>NSSAM writes and runs reactor physics input file</a:t>
            </a:r>
          </a:p>
        </p:txBody>
      </p:sp>
      <p:sp>
        <p:nvSpPr>
          <p:cNvPr id="53" name="Rectangle: Rounded Corners 52">
            <a:extLst>
              <a:ext uri="{FF2B5EF4-FFF2-40B4-BE49-F238E27FC236}">
                <a16:creationId xmlns:a16="http://schemas.microsoft.com/office/drawing/2014/main" id="{A447C2D7-67F0-437C-ADFE-D314E9855F96}"/>
              </a:ext>
            </a:extLst>
          </p:cNvPr>
          <p:cNvSpPr/>
          <p:nvPr/>
        </p:nvSpPr>
        <p:spPr>
          <a:xfrm>
            <a:off x="470258" y="4931308"/>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Settings File</a:t>
            </a:r>
          </a:p>
        </p:txBody>
      </p:sp>
      <p:sp>
        <p:nvSpPr>
          <p:cNvPr id="72" name="TextBox 71">
            <a:extLst>
              <a:ext uri="{FF2B5EF4-FFF2-40B4-BE49-F238E27FC236}">
                <a16:creationId xmlns:a16="http://schemas.microsoft.com/office/drawing/2014/main" id="{3163443C-B240-4534-AB8C-02BF470DAA81}"/>
              </a:ext>
            </a:extLst>
          </p:cNvPr>
          <p:cNvSpPr txBox="1"/>
          <p:nvPr/>
        </p:nvSpPr>
        <p:spPr>
          <a:xfrm>
            <a:off x="2706162" y="4946870"/>
            <a:ext cx="2006093" cy="923108"/>
          </a:xfrm>
          <a:prstGeom prst="rect">
            <a:avLst/>
          </a:prstGeom>
          <a:noFill/>
          <a:ln>
            <a:noFill/>
          </a:ln>
        </p:spPr>
        <p:txBody>
          <a:bodyPr vert="horz" wrap="square" lIns="91440" tIns="45720" rIns="91440" bIns="45720" rtlCol="0" anchor="ctr">
            <a:normAutofit/>
          </a:bodyPr>
          <a:lstStyle/>
          <a:p>
            <a:r>
              <a:rPr lang="en-US" sz="1200" dirty="0"/>
              <a:t>Convergence Criteria</a:t>
            </a:r>
          </a:p>
          <a:p>
            <a:r>
              <a:rPr lang="en-US" sz="1200" dirty="0"/>
              <a:t>Initial Boundary Conditions</a:t>
            </a:r>
          </a:p>
          <a:p>
            <a:r>
              <a:rPr lang="en-US" sz="1200" dirty="0"/>
              <a:t>Other assumptions necessary for the analysis</a:t>
            </a:r>
          </a:p>
        </p:txBody>
      </p:sp>
      <p:sp>
        <p:nvSpPr>
          <p:cNvPr id="73" name="TextBox 72">
            <a:extLst>
              <a:ext uri="{FF2B5EF4-FFF2-40B4-BE49-F238E27FC236}">
                <a16:creationId xmlns:a16="http://schemas.microsoft.com/office/drawing/2014/main" id="{DD5E883C-297A-4CB0-80BC-E1D7736EF4A5}"/>
              </a:ext>
            </a:extLst>
          </p:cNvPr>
          <p:cNvSpPr txBox="1"/>
          <p:nvPr/>
        </p:nvSpPr>
        <p:spPr>
          <a:xfrm>
            <a:off x="2704008" y="613948"/>
            <a:ext cx="4816473" cy="944482"/>
          </a:xfrm>
          <a:prstGeom prst="rect">
            <a:avLst/>
          </a:prstGeom>
          <a:noFill/>
          <a:ln>
            <a:noFill/>
          </a:ln>
        </p:spPr>
        <p:txBody>
          <a:bodyPr vert="horz" wrap="square" lIns="91440" tIns="45720" rIns="91440" bIns="45720" rtlCol="0" anchor="ctr">
            <a:normAutofit/>
          </a:bodyPr>
          <a:lstStyle/>
          <a:p>
            <a:r>
              <a:rPr lang="en-US" sz="1200" dirty="0"/>
              <a:t>Build Reactor Unit Cell, Working Fluid and Material Property Services Initiated, Cycle Controller Designated for Reactor Engine Convergence, Reactor Physics Service</a:t>
            </a:r>
          </a:p>
        </p:txBody>
      </p:sp>
    </p:spTree>
    <p:extLst>
      <p:ext uri="{BB962C8B-B14F-4D97-AF65-F5344CB8AC3E}">
        <p14:creationId xmlns:p14="http://schemas.microsoft.com/office/powerpoint/2010/main" val="24563384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1A232A-1475-4014-93F7-02B62BAC176F}"/>
              </a:ext>
            </a:extLst>
          </p:cNvPr>
          <p:cNvSpPr>
            <a:spLocks noGrp="1"/>
          </p:cNvSpPr>
          <p:nvPr>
            <p:ph idx="1"/>
          </p:nvPr>
        </p:nvSpPr>
        <p:spPr>
          <a:xfrm>
            <a:off x="215370" y="822633"/>
            <a:ext cx="5472189" cy="5425251"/>
          </a:xfrm>
        </p:spPr>
        <p:txBody>
          <a:bodyPr>
            <a:normAutofit fontScale="92500" lnSpcReduction="20000"/>
          </a:bodyPr>
          <a:lstStyle/>
          <a:p>
            <a:pPr marL="0" indent="0">
              <a:spcAft>
                <a:spcPts val="600"/>
              </a:spcAft>
              <a:buNone/>
            </a:pPr>
            <a:r>
              <a:rPr lang="en-US" sz="1900" b="1" dirty="0">
                <a:solidFill>
                  <a:srgbClr val="000000"/>
                </a:solidFill>
                <a:latin typeface="Helvetica" panose="020B0604020202020204" pitchFamily="34" charset="0"/>
                <a:cs typeface="Helvetica" panose="020B0604020202020204" pitchFamily="34" charset="0"/>
              </a:rPr>
              <a:t>This model is capable of evaluating a coupled thermal hydraulics-reactor physics solution of the engine</a:t>
            </a:r>
          </a:p>
          <a:p>
            <a:pPr marL="227013" lvl="1">
              <a:buFont typeface="Arial" panose="020B0604020202020204" pitchFamily="34" charset="0"/>
              <a:buChar char="•"/>
            </a:pPr>
            <a:r>
              <a:rPr lang="en-US" sz="1900" dirty="0">
                <a:solidFill>
                  <a:srgbClr val="000000"/>
                </a:solidFill>
                <a:latin typeface="Helvetica" panose="020B0604020202020204" pitchFamily="34" charset="0"/>
                <a:cs typeface="Helvetica" panose="020B0604020202020204" pitchFamily="34" charset="0"/>
              </a:rPr>
              <a:t>Axial segments of each reactor component are used to designate axial temperature gradients, material densities, and detectors for component axial power profile</a:t>
            </a:r>
          </a:p>
          <a:p>
            <a:pPr marL="0" indent="0">
              <a:spcBef>
                <a:spcPts val="0"/>
              </a:spcBef>
              <a:buNone/>
            </a:pPr>
            <a:endParaRPr lang="en-US" sz="2200" b="1" dirty="0"/>
          </a:p>
          <a:p>
            <a:pPr marL="0" indent="0">
              <a:spcBef>
                <a:spcPts val="0"/>
              </a:spcBef>
              <a:buNone/>
            </a:pPr>
            <a:r>
              <a:rPr lang="en-US" sz="2200" b="1" dirty="0"/>
              <a:t>Unit Cell Options</a:t>
            </a:r>
          </a:p>
          <a:p>
            <a:pPr>
              <a:spcBef>
                <a:spcPts val="0"/>
              </a:spcBef>
            </a:pPr>
            <a:r>
              <a:rPr lang="en-US" sz="1900" dirty="0"/>
              <a:t>Unmoderated</a:t>
            </a:r>
          </a:p>
          <a:p>
            <a:pPr>
              <a:spcBef>
                <a:spcPts val="0"/>
              </a:spcBef>
            </a:pPr>
            <a:r>
              <a:rPr lang="en-US" sz="1900" dirty="0"/>
              <a:t>Moderator Block</a:t>
            </a:r>
          </a:p>
          <a:p>
            <a:pPr>
              <a:spcBef>
                <a:spcPts val="0"/>
              </a:spcBef>
            </a:pPr>
            <a:r>
              <a:rPr lang="en-US" sz="1900" dirty="0"/>
              <a:t>Tie-Tube Moderated (multiple configurations)</a:t>
            </a:r>
          </a:p>
          <a:p>
            <a:pPr>
              <a:spcBef>
                <a:spcPts val="0"/>
              </a:spcBef>
            </a:pPr>
            <a:endParaRPr lang="en-US" sz="1900" b="1" dirty="0"/>
          </a:p>
          <a:p>
            <a:pPr marL="0" indent="0">
              <a:spcBef>
                <a:spcPts val="0"/>
              </a:spcBef>
              <a:buNone/>
            </a:pPr>
            <a:r>
              <a:rPr lang="en-US" sz="1900" b="1" dirty="0"/>
              <a:t>Customizable Materials</a:t>
            </a:r>
          </a:p>
          <a:p>
            <a:pPr>
              <a:spcBef>
                <a:spcPts val="0"/>
              </a:spcBef>
            </a:pPr>
            <a:r>
              <a:rPr lang="en-US" sz="1900" dirty="0"/>
              <a:t>Fuel Options: UO</a:t>
            </a:r>
            <a:r>
              <a:rPr lang="en-US" sz="1900" baseline="-25000" dirty="0"/>
              <a:t>2</a:t>
            </a:r>
            <a:r>
              <a:rPr lang="en-US" sz="1900" dirty="0"/>
              <a:t>, UN, UC</a:t>
            </a:r>
            <a:r>
              <a:rPr lang="en-US" sz="1900" baseline="-25000" dirty="0"/>
              <a:t>2</a:t>
            </a:r>
            <a:r>
              <a:rPr lang="en-US" sz="1900" dirty="0"/>
              <a:t>, (U,Zr)C</a:t>
            </a:r>
            <a:endParaRPr lang="en-US" sz="1900" baseline="-25000" dirty="0"/>
          </a:p>
          <a:p>
            <a:pPr>
              <a:spcBef>
                <a:spcPts val="0"/>
              </a:spcBef>
            </a:pPr>
            <a:r>
              <a:rPr lang="en-US" sz="1900" dirty="0"/>
              <a:t>Fuel Matrix Options: Graphite, ZrC, Mo, W, MoW</a:t>
            </a:r>
          </a:p>
          <a:p>
            <a:pPr>
              <a:spcBef>
                <a:spcPts val="0"/>
              </a:spcBef>
            </a:pPr>
            <a:r>
              <a:rPr lang="en-US" sz="1900" dirty="0"/>
              <a:t>Insulator Options: Porous Zirconium Carbide</a:t>
            </a:r>
          </a:p>
          <a:p>
            <a:pPr>
              <a:spcBef>
                <a:spcPts val="0"/>
              </a:spcBef>
            </a:pPr>
            <a:r>
              <a:rPr lang="en-US" sz="1900" dirty="0"/>
              <a:t>Moderator Options: ZrH</a:t>
            </a:r>
            <a:r>
              <a:rPr lang="en-US" sz="1900" baseline="-25000" dirty="0"/>
              <a:t>x</a:t>
            </a:r>
            <a:r>
              <a:rPr lang="en-US" sz="1900" dirty="0"/>
              <a:t>, Be, BeO, Graphite</a:t>
            </a:r>
            <a:endParaRPr lang="en-US" sz="1900" baseline="-25000" dirty="0"/>
          </a:p>
          <a:p>
            <a:pPr>
              <a:spcBef>
                <a:spcPts val="0"/>
              </a:spcBef>
            </a:pPr>
            <a:endParaRPr lang="en-US" sz="900" dirty="0"/>
          </a:p>
          <a:p>
            <a:pPr>
              <a:spcBef>
                <a:spcPts val="0"/>
              </a:spcBef>
            </a:pPr>
            <a:endParaRPr lang="en-US" sz="900" dirty="0"/>
          </a:p>
          <a:p>
            <a:pPr marL="0" indent="0">
              <a:spcBef>
                <a:spcPts val="0"/>
              </a:spcBef>
              <a:buFont typeface="Arial" panose="020B0604020202020204" pitchFamily="34" charset="0"/>
              <a:buNone/>
            </a:pPr>
            <a:r>
              <a:rPr lang="en-US" sz="1900" b="1" dirty="0"/>
              <a:t>Current Service Options for Reactor Physics</a:t>
            </a:r>
          </a:p>
          <a:p>
            <a:pPr>
              <a:spcBef>
                <a:spcPts val="0"/>
              </a:spcBef>
            </a:pPr>
            <a:r>
              <a:rPr lang="en-US" sz="1900" dirty="0"/>
              <a:t>Monte Carlo N-Particle (MCNP) or Serpent 2</a:t>
            </a:r>
          </a:p>
        </p:txBody>
      </p:sp>
      <p:sp>
        <p:nvSpPr>
          <p:cNvPr id="4" name="Slide Number Placeholder 3">
            <a:extLst>
              <a:ext uri="{FF2B5EF4-FFF2-40B4-BE49-F238E27FC236}">
                <a16:creationId xmlns:a16="http://schemas.microsoft.com/office/drawing/2014/main" id="{87015F59-1740-48B6-A4B3-52BC3BCEF394}"/>
              </a:ext>
            </a:extLst>
          </p:cNvPr>
          <p:cNvSpPr>
            <a:spLocks noGrp="1"/>
          </p:cNvSpPr>
          <p:nvPr>
            <p:ph type="sldNum" sz="quarter" idx="12"/>
          </p:nvPr>
        </p:nvSpPr>
        <p:spPr/>
        <p:txBody>
          <a:bodyPr/>
          <a:lstStyle/>
          <a:p>
            <a:fld id="{42941279-5F75-48AD-80EC-34D209179385}" type="slidenum">
              <a:rPr lang="en-US" altLang="en-US" smtClean="0"/>
              <a:pPr/>
              <a:t>10</a:t>
            </a:fld>
            <a:endParaRPr lang="en-US" altLang="en-US"/>
          </a:p>
        </p:txBody>
      </p:sp>
      <p:sp>
        <p:nvSpPr>
          <p:cNvPr id="5" name="Title 4">
            <a:extLst>
              <a:ext uri="{FF2B5EF4-FFF2-40B4-BE49-F238E27FC236}">
                <a16:creationId xmlns:a16="http://schemas.microsoft.com/office/drawing/2014/main" id="{75239BCD-425B-4775-B2D6-DF2FD461269F}"/>
              </a:ext>
            </a:extLst>
          </p:cNvPr>
          <p:cNvSpPr>
            <a:spLocks noGrp="1"/>
          </p:cNvSpPr>
          <p:nvPr>
            <p:ph type="ctrTitle"/>
          </p:nvPr>
        </p:nvSpPr>
        <p:spPr/>
        <p:txBody>
          <a:bodyPr>
            <a:normAutofit/>
          </a:bodyPr>
          <a:lstStyle/>
          <a:p>
            <a:r>
              <a:rPr lang="en-US" dirty="0"/>
              <a:t>Reactor Component Models</a:t>
            </a:r>
          </a:p>
        </p:txBody>
      </p:sp>
      <p:sp>
        <p:nvSpPr>
          <p:cNvPr id="16" name="Footer Placeholder 2">
            <a:extLst>
              <a:ext uri="{FF2B5EF4-FFF2-40B4-BE49-F238E27FC236}">
                <a16:creationId xmlns:a16="http://schemas.microsoft.com/office/drawing/2014/main" id="{B0FC50A8-F020-4760-9075-E72B33A371FE}"/>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pic>
        <p:nvPicPr>
          <p:cNvPr id="6" name="Picture 5">
            <a:extLst>
              <a:ext uri="{FF2B5EF4-FFF2-40B4-BE49-F238E27FC236}">
                <a16:creationId xmlns:a16="http://schemas.microsoft.com/office/drawing/2014/main" id="{C6D4E0A5-E8BE-494C-A786-FF515D7C3F8C}"/>
              </a:ext>
            </a:extLst>
          </p:cNvPr>
          <p:cNvPicPr>
            <a:picLocks noChangeAspect="1"/>
          </p:cNvPicPr>
          <p:nvPr/>
        </p:nvPicPr>
        <p:blipFill>
          <a:blip r:embed="rId2"/>
          <a:stretch>
            <a:fillRect/>
          </a:stretch>
        </p:blipFill>
        <p:spPr>
          <a:xfrm>
            <a:off x="10661021" y="865429"/>
            <a:ext cx="1389038" cy="1482822"/>
          </a:xfrm>
          <a:prstGeom prst="rect">
            <a:avLst/>
          </a:prstGeom>
        </p:spPr>
      </p:pic>
      <p:pic>
        <p:nvPicPr>
          <p:cNvPr id="8" name="Picture 7" descr="A picture containing text, building&#10;&#10;Description automatically generated">
            <a:extLst>
              <a:ext uri="{FF2B5EF4-FFF2-40B4-BE49-F238E27FC236}">
                <a16:creationId xmlns:a16="http://schemas.microsoft.com/office/drawing/2014/main" id="{57528C43-9C36-4916-857F-F72C3A699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1021" y="2451370"/>
            <a:ext cx="1387298" cy="2441644"/>
          </a:xfrm>
          <a:prstGeom prst="rect">
            <a:avLst/>
          </a:prstGeom>
        </p:spPr>
      </p:pic>
      <p:pic>
        <p:nvPicPr>
          <p:cNvPr id="10" name="Picture 9">
            <a:extLst>
              <a:ext uri="{FF2B5EF4-FFF2-40B4-BE49-F238E27FC236}">
                <a16:creationId xmlns:a16="http://schemas.microsoft.com/office/drawing/2014/main" id="{EE593A00-462B-4A80-B344-12B78AB404EA}"/>
              </a:ext>
            </a:extLst>
          </p:cNvPr>
          <p:cNvPicPr>
            <a:picLocks noChangeAspect="1"/>
          </p:cNvPicPr>
          <p:nvPr/>
        </p:nvPicPr>
        <p:blipFill>
          <a:blip r:embed="rId4"/>
          <a:stretch>
            <a:fillRect/>
          </a:stretch>
        </p:blipFill>
        <p:spPr>
          <a:xfrm>
            <a:off x="6940690" y="796490"/>
            <a:ext cx="3114684" cy="2234338"/>
          </a:xfrm>
          <a:prstGeom prst="rect">
            <a:avLst/>
          </a:prstGeom>
        </p:spPr>
      </p:pic>
      <p:sp>
        <p:nvSpPr>
          <p:cNvPr id="23" name="Rectangle: Rounded Corners 22">
            <a:extLst>
              <a:ext uri="{FF2B5EF4-FFF2-40B4-BE49-F238E27FC236}">
                <a16:creationId xmlns:a16="http://schemas.microsoft.com/office/drawing/2014/main" id="{5AFD53FF-EF8B-4DAC-88FB-D27E6E45DDF7}"/>
              </a:ext>
            </a:extLst>
          </p:cNvPr>
          <p:cNvSpPr/>
          <p:nvPr/>
        </p:nvSpPr>
        <p:spPr>
          <a:xfrm>
            <a:off x="8394067" y="4280356"/>
            <a:ext cx="1207227" cy="82744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050" dirty="0"/>
              <a:t>Component Axial Temperature Profile Recalculated</a:t>
            </a:r>
          </a:p>
        </p:txBody>
      </p:sp>
      <p:cxnSp>
        <p:nvCxnSpPr>
          <p:cNvPr id="24" name="Connector: Elbow 23">
            <a:extLst>
              <a:ext uri="{FF2B5EF4-FFF2-40B4-BE49-F238E27FC236}">
                <a16:creationId xmlns:a16="http://schemas.microsoft.com/office/drawing/2014/main" id="{F06070DD-2BEA-4CA2-8F88-BF51B275804A}"/>
              </a:ext>
            </a:extLst>
          </p:cNvPr>
          <p:cNvCxnSpPr>
            <a:cxnSpLocks/>
            <a:endCxn id="25" idx="0"/>
          </p:cNvCxnSpPr>
          <p:nvPr/>
        </p:nvCxnSpPr>
        <p:spPr>
          <a:xfrm>
            <a:off x="6294523" y="3468891"/>
            <a:ext cx="1268448" cy="241121"/>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8AF691AE-EE7E-46A7-BB83-1EA0E864A982}"/>
              </a:ext>
            </a:extLst>
          </p:cNvPr>
          <p:cNvSpPr/>
          <p:nvPr/>
        </p:nvSpPr>
        <p:spPr>
          <a:xfrm>
            <a:off x="6959357" y="3710012"/>
            <a:ext cx="1207227" cy="68364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50" dirty="0"/>
              <a:t>Reactor Physics Service Writes and Runs Inputs</a:t>
            </a:r>
          </a:p>
        </p:txBody>
      </p:sp>
      <p:sp>
        <p:nvSpPr>
          <p:cNvPr id="26" name="Rectangle: Rounded Corners 25">
            <a:extLst>
              <a:ext uri="{FF2B5EF4-FFF2-40B4-BE49-F238E27FC236}">
                <a16:creationId xmlns:a16="http://schemas.microsoft.com/office/drawing/2014/main" id="{429867AC-085A-4355-9541-5FCDAF610E1A}"/>
              </a:ext>
            </a:extLst>
          </p:cNvPr>
          <p:cNvSpPr/>
          <p:nvPr/>
        </p:nvSpPr>
        <p:spPr>
          <a:xfrm>
            <a:off x="6882466" y="4936111"/>
            <a:ext cx="1361007" cy="82744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Reactor Physics Service extracts component axial power profiles </a:t>
            </a:r>
          </a:p>
        </p:txBody>
      </p:sp>
      <p:cxnSp>
        <p:nvCxnSpPr>
          <p:cNvPr id="27" name="Connector: Elbow 26">
            <a:extLst>
              <a:ext uri="{FF2B5EF4-FFF2-40B4-BE49-F238E27FC236}">
                <a16:creationId xmlns:a16="http://schemas.microsoft.com/office/drawing/2014/main" id="{B67F446E-D8FD-4C6A-8786-4079AF0C4A2C}"/>
              </a:ext>
            </a:extLst>
          </p:cNvPr>
          <p:cNvCxnSpPr>
            <a:cxnSpLocks/>
            <a:stCxn id="25" idx="2"/>
            <a:endCxn id="26" idx="0"/>
          </p:cNvCxnSpPr>
          <p:nvPr/>
        </p:nvCxnSpPr>
        <p:spPr>
          <a:xfrm rot="5400000">
            <a:off x="7291743" y="4664882"/>
            <a:ext cx="542457" cy="1"/>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7C7791F6-4F07-4154-8EE3-659B6555D0AA}"/>
              </a:ext>
            </a:extLst>
          </p:cNvPr>
          <p:cNvCxnSpPr>
            <a:cxnSpLocks/>
            <a:stCxn id="26" idx="3"/>
            <a:endCxn id="23" idx="2"/>
          </p:cNvCxnSpPr>
          <p:nvPr/>
        </p:nvCxnSpPr>
        <p:spPr>
          <a:xfrm flipV="1">
            <a:off x="8243473" y="5107797"/>
            <a:ext cx="754208" cy="242034"/>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100181DA-F310-4CC3-8EB0-E55B7D5D64C8}"/>
              </a:ext>
            </a:extLst>
          </p:cNvPr>
          <p:cNvCxnSpPr>
            <a:cxnSpLocks/>
            <a:stCxn id="23" idx="3"/>
          </p:cNvCxnSpPr>
          <p:nvPr/>
        </p:nvCxnSpPr>
        <p:spPr>
          <a:xfrm>
            <a:off x="9601294" y="4694077"/>
            <a:ext cx="227481" cy="733749"/>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661E4ABF-5107-4DCF-A809-A7758656A8E6}"/>
              </a:ext>
            </a:extLst>
          </p:cNvPr>
          <p:cNvCxnSpPr>
            <a:cxnSpLocks/>
            <a:stCxn id="23" idx="0"/>
            <a:endCxn id="25" idx="3"/>
          </p:cNvCxnSpPr>
          <p:nvPr/>
        </p:nvCxnSpPr>
        <p:spPr>
          <a:xfrm rot="16200000" flipV="1">
            <a:off x="8467872" y="3750546"/>
            <a:ext cx="228523" cy="831097"/>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986F607C-E38E-4C03-9151-07FFBDF6C4A2}"/>
              </a:ext>
            </a:extLst>
          </p:cNvPr>
          <p:cNvSpPr/>
          <p:nvPr/>
        </p:nvSpPr>
        <p:spPr>
          <a:xfrm>
            <a:off x="5476404" y="3081307"/>
            <a:ext cx="1207227" cy="85179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T/H model passes component temperature distribution</a:t>
            </a:r>
          </a:p>
        </p:txBody>
      </p:sp>
      <p:sp>
        <p:nvSpPr>
          <p:cNvPr id="44" name="Rectangle: Rounded Corners 43">
            <a:extLst>
              <a:ext uri="{FF2B5EF4-FFF2-40B4-BE49-F238E27FC236}">
                <a16:creationId xmlns:a16="http://schemas.microsoft.com/office/drawing/2014/main" id="{AE9C9CA6-BE71-4F7B-8D0A-C84F5EE826B9}"/>
              </a:ext>
            </a:extLst>
          </p:cNvPr>
          <p:cNvSpPr/>
          <p:nvPr/>
        </p:nvSpPr>
        <p:spPr>
          <a:xfrm>
            <a:off x="9195977" y="5432757"/>
            <a:ext cx="1207227" cy="68364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100" dirty="0"/>
              <a:t>Fluid Exit Conditions and Power Profile Converged</a:t>
            </a:r>
          </a:p>
        </p:txBody>
      </p:sp>
      <p:pic>
        <p:nvPicPr>
          <p:cNvPr id="45" name="Picture 1">
            <a:extLst>
              <a:ext uri="{FF2B5EF4-FFF2-40B4-BE49-F238E27FC236}">
                <a16:creationId xmlns:a16="http://schemas.microsoft.com/office/drawing/2014/main" id="{28F922B6-1A3F-4F88-A22C-5ABAC800EE6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70" r="66489"/>
          <a:stretch/>
        </p:blipFill>
        <p:spPr bwMode="auto">
          <a:xfrm>
            <a:off x="5831190" y="881783"/>
            <a:ext cx="797669" cy="7112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
            <a:extLst>
              <a:ext uri="{FF2B5EF4-FFF2-40B4-BE49-F238E27FC236}">
                <a16:creationId xmlns:a16="http://schemas.microsoft.com/office/drawing/2014/main" id="{5E39E7DA-35C6-4B60-B1D5-92A0FB24919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7970" r="33552"/>
          <a:stretch/>
        </p:blipFill>
        <p:spPr bwMode="auto">
          <a:xfrm>
            <a:off x="5860499" y="1581113"/>
            <a:ext cx="768360" cy="64569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
            <a:extLst>
              <a:ext uri="{FF2B5EF4-FFF2-40B4-BE49-F238E27FC236}">
                <a16:creationId xmlns:a16="http://schemas.microsoft.com/office/drawing/2014/main" id="{C59C63C0-12C5-432A-A473-0D02D18F07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374"/>
          <a:stretch/>
        </p:blipFill>
        <p:spPr bwMode="auto">
          <a:xfrm>
            <a:off x="5896166" y="2224883"/>
            <a:ext cx="718397" cy="645697"/>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Rounded Corners 47">
            <a:extLst>
              <a:ext uri="{FF2B5EF4-FFF2-40B4-BE49-F238E27FC236}">
                <a16:creationId xmlns:a16="http://schemas.microsoft.com/office/drawing/2014/main" id="{45212150-3305-44F7-B287-BFD633D1B1B7}"/>
              </a:ext>
            </a:extLst>
          </p:cNvPr>
          <p:cNvSpPr/>
          <p:nvPr/>
        </p:nvSpPr>
        <p:spPr>
          <a:xfrm>
            <a:off x="10679035" y="5392122"/>
            <a:ext cx="1431170"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Calculate Interface Fluid Conditions for System Model</a:t>
            </a:r>
          </a:p>
        </p:txBody>
      </p:sp>
      <p:cxnSp>
        <p:nvCxnSpPr>
          <p:cNvPr id="49" name="Connector: Elbow 48">
            <a:extLst>
              <a:ext uri="{FF2B5EF4-FFF2-40B4-BE49-F238E27FC236}">
                <a16:creationId xmlns:a16="http://schemas.microsoft.com/office/drawing/2014/main" id="{EE1EE710-17DD-420D-967A-F9D1575B33E4}"/>
              </a:ext>
            </a:extLst>
          </p:cNvPr>
          <p:cNvCxnSpPr>
            <a:cxnSpLocks/>
            <a:stCxn id="44" idx="3"/>
            <a:endCxn id="48" idx="1"/>
          </p:cNvCxnSpPr>
          <p:nvPr/>
        </p:nvCxnSpPr>
        <p:spPr>
          <a:xfrm flipV="1">
            <a:off x="10403204" y="5773279"/>
            <a:ext cx="275831" cy="1299"/>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1206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11</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Autofit/>
          </a:bodyPr>
          <a:lstStyle/>
          <a:p>
            <a:r>
              <a:rPr lang="en-US" sz="2400" dirty="0"/>
              <a:t>Step 4: Reactor fluid conditions at the interface are passed to engine component models and the process is repeated until convergence is met.</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
        <p:nvSpPr>
          <p:cNvPr id="2" name="Rectangle: Rounded Corners 1">
            <a:extLst>
              <a:ext uri="{FF2B5EF4-FFF2-40B4-BE49-F238E27FC236}">
                <a16:creationId xmlns:a16="http://schemas.microsoft.com/office/drawing/2014/main" id="{BE865054-45D0-4368-8618-5A398D0D9F93}"/>
              </a:ext>
            </a:extLst>
          </p:cNvPr>
          <p:cNvSpPr/>
          <p:nvPr/>
        </p:nvSpPr>
        <p:spPr>
          <a:xfrm>
            <a:off x="470259" y="940522"/>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User Interacts with Command Prompt</a:t>
            </a:r>
          </a:p>
        </p:txBody>
      </p:sp>
      <p:sp>
        <p:nvSpPr>
          <p:cNvPr id="32" name="Rectangle: Rounded Corners 31">
            <a:extLst>
              <a:ext uri="{FF2B5EF4-FFF2-40B4-BE49-F238E27FC236}">
                <a16:creationId xmlns:a16="http://schemas.microsoft.com/office/drawing/2014/main" id="{0C32EBB1-6965-44D9-8088-E46E498F7088}"/>
              </a:ext>
            </a:extLst>
          </p:cNvPr>
          <p:cNvSpPr/>
          <p:nvPr/>
        </p:nvSpPr>
        <p:spPr>
          <a:xfrm>
            <a:off x="3100251" y="1989908"/>
            <a:ext cx="2211977" cy="97536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600" dirty="0"/>
              <a:t>Thermal Hydraulic Guess of Reactor Temperature &amp; Power Profile</a:t>
            </a:r>
          </a:p>
        </p:txBody>
      </p:sp>
      <p:sp>
        <p:nvSpPr>
          <p:cNvPr id="33" name="Rectangle: Rounded Corners 32">
            <a:extLst>
              <a:ext uri="{FF2B5EF4-FFF2-40B4-BE49-F238E27FC236}">
                <a16:creationId xmlns:a16="http://schemas.microsoft.com/office/drawing/2014/main" id="{5B01C046-93D4-409F-901D-1E6275D9A30D}"/>
              </a:ext>
            </a:extLst>
          </p:cNvPr>
          <p:cNvSpPr/>
          <p:nvPr/>
        </p:nvSpPr>
        <p:spPr>
          <a:xfrm>
            <a:off x="5536170" y="2708410"/>
            <a:ext cx="2211977" cy="97536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Reactor Physics Analysis</a:t>
            </a:r>
          </a:p>
        </p:txBody>
      </p:sp>
      <p:sp>
        <p:nvSpPr>
          <p:cNvPr id="34" name="Rectangle: Rounded Corners 33">
            <a:extLst>
              <a:ext uri="{FF2B5EF4-FFF2-40B4-BE49-F238E27FC236}">
                <a16:creationId xmlns:a16="http://schemas.microsoft.com/office/drawing/2014/main" id="{44A7F678-48FA-4616-916A-F999BCB7C63B}"/>
              </a:ext>
            </a:extLst>
          </p:cNvPr>
          <p:cNvSpPr/>
          <p:nvPr/>
        </p:nvSpPr>
        <p:spPr>
          <a:xfrm>
            <a:off x="7972089" y="3607603"/>
            <a:ext cx="2211977" cy="97536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accent2">
                    <a:lumMod val="10000"/>
                  </a:schemeClr>
                </a:solidFill>
              </a:rPr>
              <a:t>Engine Analysis</a:t>
            </a:r>
          </a:p>
        </p:txBody>
      </p:sp>
      <p:cxnSp>
        <p:nvCxnSpPr>
          <p:cNvPr id="6" name="Connector: Elbow 5">
            <a:extLst>
              <a:ext uri="{FF2B5EF4-FFF2-40B4-BE49-F238E27FC236}">
                <a16:creationId xmlns:a16="http://schemas.microsoft.com/office/drawing/2014/main" id="{EA6D5396-3536-4DBA-BBBB-C500AA0BA721}"/>
              </a:ext>
            </a:extLst>
          </p:cNvPr>
          <p:cNvCxnSpPr>
            <a:stCxn id="2" idx="3"/>
            <a:endCxn id="32" idx="0"/>
          </p:cNvCxnSpPr>
          <p:nvPr/>
        </p:nvCxnSpPr>
        <p:spPr>
          <a:xfrm>
            <a:off x="2682236" y="1428202"/>
            <a:ext cx="1524004" cy="561706"/>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C87F102B-BB3B-42DA-B9BF-A58D5EB5D5E8}"/>
              </a:ext>
            </a:extLst>
          </p:cNvPr>
          <p:cNvCxnSpPr>
            <a:cxnSpLocks/>
            <a:stCxn id="32" idx="2"/>
            <a:endCxn id="33" idx="1"/>
          </p:cNvCxnSpPr>
          <p:nvPr/>
        </p:nvCxnSpPr>
        <p:spPr>
          <a:xfrm rot="16200000" flipH="1">
            <a:off x="4755794" y="2415714"/>
            <a:ext cx="230822" cy="1329930"/>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FB391FC5-4CDC-4E81-A841-98CE8B87C525}"/>
              </a:ext>
            </a:extLst>
          </p:cNvPr>
          <p:cNvCxnSpPr>
            <a:cxnSpLocks/>
            <a:stCxn id="33" idx="0"/>
            <a:endCxn id="32" idx="3"/>
          </p:cNvCxnSpPr>
          <p:nvPr/>
        </p:nvCxnSpPr>
        <p:spPr>
          <a:xfrm rot="16200000" flipV="1">
            <a:off x="5861783" y="1928033"/>
            <a:ext cx="230822" cy="1329931"/>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8D9568C2-85BF-4CA4-91E9-943719F863F3}"/>
              </a:ext>
            </a:extLst>
          </p:cNvPr>
          <p:cNvCxnSpPr>
            <a:cxnSpLocks/>
            <a:stCxn id="33" idx="2"/>
            <a:endCxn id="34" idx="1"/>
          </p:cNvCxnSpPr>
          <p:nvPr/>
        </p:nvCxnSpPr>
        <p:spPr>
          <a:xfrm rot="16200000" flipH="1">
            <a:off x="7101368" y="3224561"/>
            <a:ext cx="411513" cy="1329930"/>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286D5C93-9918-45D2-A293-D30410389E17}"/>
              </a:ext>
            </a:extLst>
          </p:cNvPr>
          <p:cNvCxnSpPr>
            <a:cxnSpLocks/>
            <a:stCxn id="34" idx="0"/>
            <a:endCxn id="33" idx="3"/>
          </p:cNvCxnSpPr>
          <p:nvPr/>
        </p:nvCxnSpPr>
        <p:spPr>
          <a:xfrm rot="16200000" flipV="1">
            <a:off x="8207357" y="2736881"/>
            <a:ext cx="411513" cy="1329931"/>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C582B1A3-A3FC-496D-81AB-F7A152C2EDB0}"/>
              </a:ext>
            </a:extLst>
          </p:cNvPr>
          <p:cNvSpPr txBox="1"/>
          <p:nvPr/>
        </p:nvSpPr>
        <p:spPr>
          <a:xfrm>
            <a:off x="5312228" y="1715589"/>
            <a:ext cx="1524004" cy="700185"/>
          </a:xfrm>
          <a:prstGeom prst="rect">
            <a:avLst/>
          </a:prstGeom>
          <a:noFill/>
          <a:ln>
            <a:noFill/>
          </a:ln>
        </p:spPr>
        <p:txBody>
          <a:bodyPr vert="horz" wrap="square" lIns="91440" tIns="45720" rIns="91440" bIns="45720" rtlCol="0" anchor="ctr">
            <a:normAutofit fontScale="85000" lnSpcReduction="20000"/>
          </a:bodyPr>
          <a:lstStyle/>
          <a:p>
            <a:pPr algn="ctr"/>
            <a:r>
              <a:rPr lang="en-US" dirty="0">
                <a:cs typeface="Arabic Typesetting" panose="03020402040406030203" pitchFamily="66" charset="-78"/>
              </a:rPr>
              <a:t>Convergence criteria not met: </a:t>
            </a:r>
          </a:p>
          <a:p>
            <a:pPr algn="ctr"/>
            <a:r>
              <a:rPr lang="el-GR" dirty="0">
                <a:cs typeface="Arabic Typesetting" panose="03020402040406030203" pitchFamily="66" charset="-78"/>
              </a:rPr>
              <a:t>Δ</a:t>
            </a:r>
            <a:r>
              <a:rPr lang="en-US" dirty="0">
                <a:cs typeface="Arabic Typesetting" panose="03020402040406030203" pitchFamily="66" charset="-78"/>
              </a:rPr>
              <a:t>k, </a:t>
            </a:r>
            <a:r>
              <a:rPr lang="el-GR" dirty="0">
                <a:cs typeface="Arabic Typesetting" panose="03020402040406030203" pitchFamily="66" charset="-78"/>
              </a:rPr>
              <a:t>Δ</a:t>
            </a:r>
            <a:r>
              <a:rPr lang="en-US" dirty="0">
                <a:cs typeface="Arabic Typesetting" panose="03020402040406030203" pitchFamily="66" charset="-78"/>
              </a:rPr>
              <a:t>P</a:t>
            </a:r>
            <a:r>
              <a:rPr lang="en-US" baseline="-25000" dirty="0">
                <a:cs typeface="Arabic Typesetting" panose="03020402040406030203" pitchFamily="66" charset="-78"/>
              </a:rPr>
              <a:t>i</a:t>
            </a:r>
            <a:r>
              <a:rPr lang="en-US" dirty="0">
                <a:cs typeface="Arabic Typesetting" panose="03020402040406030203" pitchFamily="66" charset="-78"/>
              </a:rPr>
              <a:t>, </a:t>
            </a:r>
            <a:r>
              <a:rPr lang="el-GR" dirty="0">
                <a:cs typeface="Arabic Typesetting" panose="03020402040406030203" pitchFamily="66" charset="-78"/>
              </a:rPr>
              <a:t>Δ</a:t>
            </a:r>
            <a:r>
              <a:rPr lang="en-US" dirty="0" err="1">
                <a:cs typeface="Arabic Typesetting" panose="03020402040406030203" pitchFamily="66" charset="-78"/>
              </a:rPr>
              <a:t>T</a:t>
            </a:r>
            <a:r>
              <a:rPr lang="en-US" baseline="-25000" dirty="0" err="1">
                <a:cs typeface="Arabic Typesetting" panose="03020402040406030203" pitchFamily="66" charset="-78"/>
              </a:rPr>
              <a:t>i</a:t>
            </a:r>
            <a:endParaRPr lang="en-US" baseline="-25000" dirty="0"/>
          </a:p>
        </p:txBody>
      </p:sp>
      <p:sp>
        <p:nvSpPr>
          <p:cNvPr id="50" name="TextBox 49">
            <a:extLst>
              <a:ext uri="{FF2B5EF4-FFF2-40B4-BE49-F238E27FC236}">
                <a16:creationId xmlns:a16="http://schemas.microsoft.com/office/drawing/2014/main" id="{1008917D-9C6E-4696-B716-B48F7BF14F43}"/>
              </a:ext>
            </a:extLst>
          </p:cNvPr>
          <p:cNvSpPr txBox="1"/>
          <p:nvPr/>
        </p:nvSpPr>
        <p:spPr>
          <a:xfrm>
            <a:off x="3274421" y="3256936"/>
            <a:ext cx="2260483" cy="931554"/>
          </a:xfrm>
          <a:prstGeom prst="rect">
            <a:avLst/>
          </a:prstGeom>
          <a:noFill/>
          <a:ln>
            <a:noFill/>
          </a:ln>
        </p:spPr>
        <p:txBody>
          <a:bodyPr vert="horz" wrap="square" lIns="91440" tIns="45720" rIns="91440" bIns="45720" rtlCol="0" anchor="ctr">
            <a:normAutofit fontScale="77500" lnSpcReduction="20000"/>
          </a:bodyPr>
          <a:lstStyle/>
          <a:p>
            <a:pPr algn="ctr"/>
            <a:r>
              <a:rPr lang="en-US" dirty="0">
                <a:cs typeface="Arabic Typesetting" panose="03020402040406030203" pitchFamily="66" charset="-78"/>
              </a:rPr>
              <a:t>Convergence criteria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endParaRPr lang="en-US" baseline="-25000" dirty="0">
              <a:cs typeface="Arabic Typesetting" panose="03020402040406030203" pitchFamily="66" charset="-78"/>
            </a:endParaRPr>
          </a:p>
          <a:p>
            <a:pPr algn="ctr"/>
            <a:endParaRPr lang="en-US" baseline="-25000" dirty="0">
              <a:cs typeface="Arabic Typesetting" panose="03020402040406030203" pitchFamily="66" charset="-78"/>
            </a:endParaRPr>
          </a:p>
          <a:p>
            <a:pPr algn="ctr"/>
            <a:r>
              <a:rPr lang="en-US" dirty="0">
                <a:cs typeface="Arabic Typesetting" panose="03020402040406030203" pitchFamily="66" charset="-78"/>
              </a:rPr>
              <a:t>NSSAM writes and runs reactor physics input file</a:t>
            </a:r>
          </a:p>
        </p:txBody>
      </p:sp>
      <p:sp>
        <p:nvSpPr>
          <p:cNvPr id="51" name="TextBox 50">
            <a:extLst>
              <a:ext uri="{FF2B5EF4-FFF2-40B4-BE49-F238E27FC236}">
                <a16:creationId xmlns:a16="http://schemas.microsoft.com/office/drawing/2014/main" id="{42F36747-AB69-4D18-9D7B-8F1C6B93BAD2}"/>
              </a:ext>
            </a:extLst>
          </p:cNvPr>
          <p:cNvSpPr txBox="1"/>
          <p:nvPr/>
        </p:nvSpPr>
        <p:spPr>
          <a:xfrm>
            <a:off x="7771785" y="2416607"/>
            <a:ext cx="1524004" cy="670603"/>
          </a:xfrm>
          <a:prstGeom prst="rect">
            <a:avLst/>
          </a:prstGeom>
          <a:noFill/>
          <a:ln>
            <a:noFill/>
          </a:ln>
        </p:spPr>
        <p:txBody>
          <a:bodyPr vert="horz" wrap="square" lIns="91440" tIns="45720" rIns="91440" bIns="45720" rtlCol="0" anchor="ctr">
            <a:normAutofit fontScale="85000" lnSpcReduction="20000"/>
          </a:bodyPr>
          <a:lstStyle/>
          <a:p>
            <a:pPr algn="ctr"/>
            <a:r>
              <a:rPr lang="en-US" dirty="0">
                <a:cs typeface="Arabic Typesetting" panose="03020402040406030203" pitchFamily="66" charset="-78"/>
              </a:rPr>
              <a:t>Convergence criteria not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r>
              <a:rPr lang="en-US" dirty="0">
                <a:cs typeface="Arabic Typesetting" panose="03020402040406030203" pitchFamily="66" charset="-78"/>
              </a:rPr>
              <a:t>, </a:t>
            </a:r>
            <a:r>
              <a:rPr lang="en-US" dirty="0" err="1">
                <a:cs typeface="Arabic Typesetting" panose="03020402040406030203" pitchFamily="66" charset="-78"/>
              </a:rPr>
              <a:t>p</a:t>
            </a:r>
            <a:r>
              <a:rPr lang="en-US" baseline="-25000" dirty="0" err="1">
                <a:cs typeface="Arabic Typesetting" panose="03020402040406030203" pitchFamily="66" charset="-78"/>
              </a:rPr>
              <a:t>exit</a:t>
            </a:r>
            <a:r>
              <a:rPr lang="en-US" dirty="0">
                <a:cs typeface="Arabic Typesetting" panose="03020402040406030203" pitchFamily="66" charset="-78"/>
              </a:rPr>
              <a:t>, </a:t>
            </a:r>
            <a:r>
              <a:rPr lang="en-US" dirty="0" err="1">
                <a:cs typeface="Arabic Typesetting" panose="03020402040406030203" pitchFamily="66" charset="-78"/>
              </a:rPr>
              <a:t>ṁ</a:t>
            </a:r>
            <a:r>
              <a:rPr lang="en-US" baseline="-25000" dirty="0" err="1">
                <a:cs typeface="Arabic Typesetting" panose="03020402040406030203" pitchFamily="66" charset="-78"/>
              </a:rPr>
              <a:t>tot</a:t>
            </a:r>
            <a:endParaRPr lang="en-US" baseline="-25000" dirty="0"/>
          </a:p>
        </p:txBody>
      </p:sp>
      <p:sp>
        <p:nvSpPr>
          <p:cNvPr id="52" name="TextBox 51">
            <a:extLst>
              <a:ext uri="{FF2B5EF4-FFF2-40B4-BE49-F238E27FC236}">
                <a16:creationId xmlns:a16="http://schemas.microsoft.com/office/drawing/2014/main" id="{1FE61348-B2DF-4DE8-A2D3-A63C9D07D6E3}"/>
              </a:ext>
            </a:extLst>
          </p:cNvPr>
          <p:cNvSpPr txBox="1"/>
          <p:nvPr/>
        </p:nvSpPr>
        <p:spPr>
          <a:xfrm>
            <a:off x="5617025" y="4190890"/>
            <a:ext cx="2401081" cy="1234618"/>
          </a:xfrm>
          <a:prstGeom prst="rect">
            <a:avLst/>
          </a:prstGeom>
          <a:noFill/>
          <a:ln>
            <a:noFill/>
          </a:ln>
        </p:spPr>
        <p:txBody>
          <a:bodyPr vert="horz" wrap="square" lIns="91440" tIns="45720" rIns="91440" bIns="45720" rtlCol="0" anchor="ctr">
            <a:normAutofit fontScale="85000" lnSpcReduction="10000"/>
          </a:bodyPr>
          <a:lstStyle/>
          <a:p>
            <a:pPr algn="ctr"/>
            <a:r>
              <a:rPr lang="en-US" dirty="0">
                <a:cs typeface="Arabic Typesetting" panose="03020402040406030203" pitchFamily="66" charset="-78"/>
              </a:rPr>
              <a:t>Convergence criteria met: </a:t>
            </a:r>
          </a:p>
          <a:p>
            <a:pPr algn="ctr"/>
            <a:r>
              <a:rPr lang="en-US" dirty="0" err="1">
                <a:cs typeface="Arabic Typesetting" panose="03020402040406030203" pitchFamily="66" charset="-78"/>
              </a:rPr>
              <a:t>T</a:t>
            </a:r>
            <a:r>
              <a:rPr lang="en-US" baseline="-25000" dirty="0" err="1">
                <a:cs typeface="Arabic Typesetting" panose="03020402040406030203" pitchFamily="66" charset="-78"/>
              </a:rPr>
              <a:t>exit</a:t>
            </a:r>
            <a:r>
              <a:rPr lang="en-US" dirty="0">
                <a:cs typeface="Arabic Typesetting" panose="03020402040406030203" pitchFamily="66" charset="-78"/>
              </a:rPr>
              <a:t>, </a:t>
            </a:r>
            <a:r>
              <a:rPr lang="el-GR" dirty="0">
                <a:cs typeface="Arabic Typesetting" panose="03020402040406030203" pitchFamily="66" charset="-78"/>
              </a:rPr>
              <a:t>Δ</a:t>
            </a:r>
            <a:r>
              <a:rPr lang="en-US" dirty="0">
                <a:cs typeface="Arabic Typesetting" panose="03020402040406030203" pitchFamily="66" charset="-78"/>
              </a:rPr>
              <a:t>k, </a:t>
            </a:r>
            <a:r>
              <a:rPr lang="el-GR" dirty="0">
                <a:cs typeface="Arabic Typesetting" panose="03020402040406030203" pitchFamily="66" charset="-78"/>
              </a:rPr>
              <a:t>Δ</a:t>
            </a:r>
            <a:r>
              <a:rPr lang="en-US" dirty="0">
                <a:cs typeface="Arabic Typesetting" panose="03020402040406030203" pitchFamily="66" charset="-78"/>
              </a:rPr>
              <a:t>P</a:t>
            </a:r>
            <a:r>
              <a:rPr lang="en-US" baseline="-25000" dirty="0">
                <a:cs typeface="Arabic Typesetting" panose="03020402040406030203" pitchFamily="66" charset="-78"/>
              </a:rPr>
              <a:t>i</a:t>
            </a:r>
            <a:r>
              <a:rPr lang="en-US" dirty="0">
                <a:cs typeface="Arabic Typesetting" panose="03020402040406030203" pitchFamily="66" charset="-78"/>
              </a:rPr>
              <a:t>, </a:t>
            </a:r>
            <a:r>
              <a:rPr lang="el-GR" dirty="0">
                <a:cs typeface="Arabic Typesetting" panose="03020402040406030203" pitchFamily="66" charset="-78"/>
              </a:rPr>
              <a:t>Δ</a:t>
            </a:r>
            <a:r>
              <a:rPr lang="en-US" dirty="0" err="1">
                <a:cs typeface="Arabic Typesetting" panose="03020402040406030203" pitchFamily="66" charset="-78"/>
              </a:rPr>
              <a:t>T</a:t>
            </a:r>
            <a:r>
              <a:rPr lang="en-US" baseline="-25000" dirty="0" err="1">
                <a:cs typeface="Arabic Typesetting" panose="03020402040406030203" pitchFamily="66" charset="-78"/>
              </a:rPr>
              <a:t>i</a:t>
            </a:r>
            <a:endParaRPr lang="en-US" baseline="-25000" dirty="0">
              <a:cs typeface="Arabic Typesetting" panose="03020402040406030203" pitchFamily="66" charset="-78"/>
            </a:endParaRPr>
          </a:p>
          <a:p>
            <a:pPr algn="ctr"/>
            <a:r>
              <a:rPr lang="en-US" dirty="0">
                <a:cs typeface="Arabic Typesetting" panose="03020402040406030203" pitchFamily="66" charset="-78"/>
              </a:rPr>
              <a:t>NSSAM passes reactor fluid interfaces to engine models</a:t>
            </a:r>
            <a:endParaRPr lang="en-US" baseline="-25000" dirty="0">
              <a:cs typeface="Arabic Typesetting" panose="03020402040406030203" pitchFamily="66" charset="-78"/>
            </a:endParaRPr>
          </a:p>
          <a:p>
            <a:pPr algn="ctr"/>
            <a:endParaRPr lang="en-US" baseline="-25000" dirty="0"/>
          </a:p>
        </p:txBody>
      </p:sp>
      <p:sp>
        <p:nvSpPr>
          <p:cNvPr id="53" name="Rectangle: Rounded Corners 52">
            <a:extLst>
              <a:ext uri="{FF2B5EF4-FFF2-40B4-BE49-F238E27FC236}">
                <a16:creationId xmlns:a16="http://schemas.microsoft.com/office/drawing/2014/main" id="{A447C2D7-67F0-437C-ADFE-D314E9855F96}"/>
              </a:ext>
            </a:extLst>
          </p:cNvPr>
          <p:cNvSpPr/>
          <p:nvPr/>
        </p:nvSpPr>
        <p:spPr>
          <a:xfrm>
            <a:off x="470258" y="4931308"/>
            <a:ext cx="2211977" cy="97536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Settings File</a:t>
            </a:r>
          </a:p>
        </p:txBody>
      </p:sp>
      <p:sp>
        <p:nvSpPr>
          <p:cNvPr id="72" name="TextBox 71">
            <a:extLst>
              <a:ext uri="{FF2B5EF4-FFF2-40B4-BE49-F238E27FC236}">
                <a16:creationId xmlns:a16="http://schemas.microsoft.com/office/drawing/2014/main" id="{3163443C-B240-4534-AB8C-02BF470DAA81}"/>
              </a:ext>
            </a:extLst>
          </p:cNvPr>
          <p:cNvSpPr txBox="1"/>
          <p:nvPr/>
        </p:nvSpPr>
        <p:spPr>
          <a:xfrm>
            <a:off x="2706162" y="4946870"/>
            <a:ext cx="2006093" cy="923108"/>
          </a:xfrm>
          <a:prstGeom prst="rect">
            <a:avLst/>
          </a:prstGeom>
          <a:noFill/>
          <a:ln>
            <a:noFill/>
          </a:ln>
        </p:spPr>
        <p:txBody>
          <a:bodyPr vert="horz" wrap="square" lIns="91440" tIns="45720" rIns="91440" bIns="45720" rtlCol="0" anchor="ctr">
            <a:normAutofit/>
          </a:bodyPr>
          <a:lstStyle/>
          <a:p>
            <a:r>
              <a:rPr lang="en-US" sz="1200" dirty="0"/>
              <a:t>Convergence Criteria</a:t>
            </a:r>
          </a:p>
          <a:p>
            <a:r>
              <a:rPr lang="en-US" sz="1200" dirty="0"/>
              <a:t>Initial Boundary Conditions</a:t>
            </a:r>
          </a:p>
          <a:p>
            <a:r>
              <a:rPr lang="en-US" sz="1200" dirty="0"/>
              <a:t>Other assumptions necessary for the analysis</a:t>
            </a:r>
          </a:p>
        </p:txBody>
      </p:sp>
      <p:sp>
        <p:nvSpPr>
          <p:cNvPr id="73" name="TextBox 72">
            <a:extLst>
              <a:ext uri="{FF2B5EF4-FFF2-40B4-BE49-F238E27FC236}">
                <a16:creationId xmlns:a16="http://schemas.microsoft.com/office/drawing/2014/main" id="{DD5E883C-297A-4CB0-80BC-E1D7736EF4A5}"/>
              </a:ext>
            </a:extLst>
          </p:cNvPr>
          <p:cNvSpPr txBox="1"/>
          <p:nvPr/>
        </p:nvSpPr>
        <p:spPr>
          <a:xfrm>
            <a:off x="2704008" y="613948"/>
            <a:ext cx="4816473" cy="944482"/>
          </a:xfrm>
          <a:prstGeom prst="rect">
            <a:avLst/>
          </a:prstGeom>
          <a:noFill/>
          <a:ln>
            <a:noFill/>
          </a:ln>
        </p:spPr>
        <p:txBody>
          <a:bodyPr vert="horz" wrap="square" lIns="91440" tIns="45720" rIns="91440" bIns="45720" rtlCol="0" anchor="ctr">
            <a:normAutofit/>
          </a:bodyPr>
          <a:lstStyle/>
          <a:p>
            <a:r>
              <a:rPr lang="en-US" sz="1200" dirty="0"/>
              <a:t>Build Reactor Unit Cell, Working Fluid and Material Property Services Initiated, Cycle Controller Designated for Reactor Engine Convergence, Reactor Physics Service</a:t>
            </a:r>
          </a:p>
        </p:txBody>
      </p:sp>
    </p:spTree>
    <p:extLst>
      <p:ext uri="{BB962C8B-B14F-4D97-AF65-F5344CB8AC3E}">
        <p14:creationId xmlns:p14="http://schemas.microsoft.com/office/powerpoint/2010/main" val="39380693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62CC26-8C18-4D80-BE61-FF6EF701CBD6}"/>
              </a:ext>
            </a:extLst>
          </p:cNvPr>
          <p:cNvSpPr txBox="1"/>
          <p:nvPr/>
        </p:nvSpPr>
        <p:spPr>
          <a:xfrm>
            <a:off x="324808" y="815250"/>
            <a:ext cx="7002237" cy="3372391"/>
          </a:xfrm>
          <a:prstGeom prst="rect">
            <a:avLst/>
          </a:prstGeom>
          <a:noFill/>
          <a:ln>
            <a:noFill/>
          </a:ln>
        </p:spPr>
        <p:txBody>
          <a:bodyPr vert="horz" wrap="square" lIns="91440" tIns="45720" rIns="91440" bIns="45720" rtlCol="0" anchor="t">
            <a:normAutofit fontScale="92500" lnSpcReduction="20000"/>
          </a:bodyPr>
          <a:lstStyle/>
          <a:p>
            <a:pPr>
              <a:spcAft>
                <a:spcPts val="600"/>
              </a:spcAft>
            </a:pPr>
            <a:r>
              <a:rPr lang="en-US" sz="2400" b="1" dirty="0">
                <a:solidFill>
                  <a:srgbClr val="000000"/>
                </a:solidFill>
                <a:latin typeface="Helvetica" panose="020B0604020202020204" pitchFamily="34" charset="0"/>
                <a:cs typeface="Helvetica" panose="020B0604020202020204" pitchFamily="34" charset="0"/>
              </a:rPr>
              <a:t>System controller couples engine models with reactor calculations</a:t>
            </a:r>
          </a:p>
          <a:p>
            <a:pPr marL="342900" indent="-342900">
              <a:spcAft>
                <a:spcPts val="600"/>
              </a:spcAft>
              <a:buFont typeface="Arial" panose="020B0604020202020204" pitchFamily="34" charset="0"/>
              <a:buChar char="•"/>
            </a:pPr>
            <a:r>
              <a:rPr lang="en-US" sz="2400" dirty="0">
                <a:solidFill>
                  <a:srgbClr val="000000"/>
                </a:solidFill>
                <a:latin typeface="Helvetica" panose="020B0604020202020204" pitchFamily="34" charset="0"/>
                <a:cs typeface="Helvetica" panose="020B0604020202020204" pitchFamily="34" charset="0"/>
              </a:rPr>
              <a:t>Reactor configuration governs the interfaces between reactor and engine</a:t>
            </a:r>
          </a:p>
          <a:p>
            <a:endParaRPr lang="en-US" sz="2000" dirty="0">
              <a:solidFill>
                <a:srgbClr val="000000"/>
              </a:solidFill>
              <a:latin typeface="Helvetica" panose="020B0604020202020204" pitchFamily="34" charset="0"/>
              <a:cs typeface="Helvetica" panose="020B0604020202020204" pitchFamily="34" charset="0"/>
            </a:endParaRPr>
          </a:p>
          <a:p>
            <a:pPr>
              <a:spcAft>
                <a:spcPts val="600"/>
              </a:spcAft>
            </a:pPr>
            <a:r>
              <a:rPr lang="en-US" sz="2400" b="1" dirty="0">
                <a:solidFill>
                  <a:srgbClr val="000000"/>
                </a:solidFill>
                <a:latin typeface="Helvetica" panose="020B0604020202020204" pitchFamily="34" charset="0"/>
                <a:cs typeface="Helvetica" panose="020B0604020202020204" pitchFamily="34" charset="0"/>
              </a:rPr>
              <a:t>Implemented engine components</a:t>
            </a:r>
          </a:p>
          <a:p>
            <a:pPr marL="342900" indent="-342900">
              <a:buFont typeface="Arial" panose="020B0604020202020204" pitchFamily="34" charset="0"/>
              <a:buChar char="•"/>
            </a:pPr>
            <a:r>
              <a:rPr lang="en-US" sz="2000" dirty="0">
                <a:solidFill>
                  <a:srgbClr val="000000"/>
                </a:solidFill>
                <a:latin typeface="Helvetica" panose="020B0604020202020204" pitchFamily="34" charset="0"/>
                <a:cs typeface="Helvetica" panose="020B0604020202020204" pitchFamily="34" charset="0"/>
              </a:rPr>
              <a:t>Pump</a:t>
            </a:r>
          </a:p>
          <a:p>
            <a:pPr marL="342900" indent="-342900">
              <a:buFont typeface="Arial" panose="020B0604020202020204" pitchFamily="34" charset="0"/>
              <a:buChar char="•"/>
            </a:pPr>
            <a:r>
              <a:rPr lang="en-US" sz="2000" dirty="0">
                <a:solidFill>
                  <a:srgbClr val="000000"/>
                </a:solidFill>
                <a:latin typeface="Helvetica" panose="020B0604020202020204" pitchFamily="34" charset="0"/>
                <a:cs typeface="Helvetica" panose="020B0604020202020204" pitchFamily="34" charset="0"/>
              </a:rPr>
              <a:t>Turbine</a:t>
            </a:r>
          </a:p>
          <a:p>
            <a:pPr marL="342900" indent="-342900">
              <a:buFont typeface="Arial" panose="020B0604020202020204" pitchFamily="34" charset="0"/>
              <a:buChar char="•"/>
            </a:pPr>
            <a:r>
              <a:rPr lang="en-US" sz="2000" dirty="0">
                <a:solidFill>
                  <a:srgbClr val="000000"/>
                </a:solidFill>
                <a:latin typeface="Helvetica" panose="020B0604020202020204" pitchFamily="34" charset="0"/>
                <a:cs typeface="Helvetica" panose="020B0604020202020204" pitchFamily="34" charset="0"/>
              </a:rPr>
              <a:t>Thrust chamber</a:t>
            </a:r>
          </a:p>
          <a:p>
            <a:pPr marL="342900" indent="-342900">
              <a:buFont typeface="Arial" panose="020B0604020202020204" pitchFamily="34" charset="0"/>
              <a:buChar char="•"/>
            </a:pPr>
            <a:r>
              <a:rPr lang="en-US" sz="2000" dirty="0">
                <a:solidFill>
                  <a:srgbClr val="000000"/>
                </a:solidFill>
                <a:latin typeface="Helvetica" panose="020B0604020202020204" pitchFamily="34" charset="0"/>
                <a:cs typeface="Helvetica" panose="020B0604020202020204" pitchFamily="34" charset="0"/>
              </a:rPr>
              <a:t>Nozzle, including regenerative flow channels</a:t>
            </a:r>
          </a:p>
          <a:p>
            <a:pPr marL="342900" indent="-342900">
              <a:buFont typeface="Arial" panose="020B0604020202020204" pitchFamily="34" charset="0"/>
              <a:buChar char="•"/>
            </a:pPr>
            <a:r>
              <a:rPr lang="en-US" sz="2000" dirty="0">
                <a:solidFill>
                  <a:srgbClr val="000000"/>
                </a:solidFill>
                <a:latin typeface="Helvetica" panose="020B0604020202020204" pitchFamily="34" charset="0"/>
                <a:cs typeface="Helvetica" panose="020B0604020202020204" pitchFamily="34" charset="0"/>
              </a:rPr>
              <a:t>Piping and valves</a:t>
            </a:r>
          </a:p>
          <a:p>
            <a:r>
              <a:rPr lang="en-US" sz="2000" dirty="0">
                <a:solidFill>
                  <a:srgbClr val="000000"/>
                </a:solidFill>
                <a:latin typeface="Helvetica" panose="020B0604020202020204" pitchFamily="34" charset="0"/>
                <a:cs typeface="Helvetica" panose="020B0604020202020204" pitchFamily="34" charset="0"/>
              </a:rPr>
              <a:t> </a:t>
            </a:r>
          </a:p>
          <a:p>
            <a:pPr marL="342900" indent="-342900">
              <a:buFont typeface="Arial" panose="020B0604020202020204" pitchFamily="34" charset="0"/>
              <a:buChar char="•"/>
            </a:pPr>
            <a:endParaRPr lang="en-US" sz="2000" b="1" dirty="0">
              <a:solidFill>
                <a:srgbClr val="000000"/>
              </a:solidFill>
              <a:latin typeface="Helvetica" panose="020B0604020202020204" pitchFamily="34" charset="0"/>
              <a:cs typeface="Helvetica" panose="020B0604020202020204" pitchFamily="34" charset="0"/>
            </a:endParaRPr>
          </a:p>
          <a:p>
            <a:endParaRPr lang="en-US" sz="2000" b="1" dirty="0">
              <a:solidFill>
                <a:srgbClr val="000000"/>
              </a:solidFill>
              <a:latin typeface="Helvetica" panose="020B0604020202020204" pitchFamily="34" charset="0"/>
              <a:cs typeface="Helvetica" panose="020B0604020202020204" pitchFamily="34" charset="0"/>
            </a:endParaRPr>
          </a:p>
        </p:txBody>
      </p:sp>
      <p:sp>
        <p:nvSpPr>
          <p:cNvPr id="4" name="Slide Number Placeholder 3">
            <a:extLst>
              <a:ext uri="{FF2B5EF4-FFF2-40B4-BE49-F238E27FC236}">
                <a16:creationId xmlns:a16="http://schemas.microsoft.com/office/drawing/2014/main" id="{C5F8B0B0-1D9A-4D56-A60C-B024C2D79AAC}"/>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763F4539-DD1A-45E6-83EB-FD285482EF2D}"/>
              </a:ext>
            </a:extLst>
          </p:cNvPr>
          <p:cNvSpPr>
            <a:spLocks noGrp="1"/>
          </p:cNvSpPr>
          <p:nvPr>
            <p:ph type="ctrTitle"/>
          </p:nvPr>
        </p:nvSpPr>
        <p:spPr>
          <a:xfrm>
            <a:off x="215370" y="254000"/>
            <a:ext cx="11783727" cy="508311"/>
          </a:xfrm>
        </p:spPr>
        <p:txBody>
          <a:bodyPr>
            <a:normAutofit fontScale="90000"/>
          </a:bodyPr>
          <a:lstStyle/>
          <a:p>
            <a:r>
              <a:rPr lang="en-US" dirty="0"/>
              <a:t>Non-nuclear Engine Models</a:t>
            </a:r>
            <a:br>
              <a:rPr lang="en-US" dirty="0"/>
            </a:br>
            <a:endParaRPr lang="en-US" sz="2000" b="0" dirty="0"/>
          </a:p>
        </p:txBody>
      </p:sp>
      <p:sp>
        <p:nvSpPr>
          <p:cNvPr id="10" name="Footer Placeholder 2">
            <a:extLst>
              <a:ext uri="{FF2B5EF4-FFF2-40B4-BE49-F238E27FC236}">
                <a16:creationId xmlns:a16="http://schemas.microsoft.com/office/drawing/2014/main" id="{28D02D76-94AA-44AB-82E8-C2E2E23D6E85}"/>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pic>
        <p:nvPicPr>
          <p:cNvPr id="2050" name="Picture 2">
            <a:extLst>
              <a:ext uri="{FF2B5EF4-FFF2-40B4-BE49-F238E27FC236}">
                <a16:creationId xmlns:a16="http://schemas.microsoft.com/office/drawing/2014/main" id="{29F6C8D8-CE0C-4210-90AC-A57F824F8A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6503" y="784008"/>
            <a:ext cx="4128998" cy="298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Connector: Elbow 14">
            <a:extLst>
              <a:ext uri="{FF2B5EF4-FFF2-40B4-BE49-F238E27FC236}">
                <a16:creationId xmlns:a16="http://schemas.microsoft.com/office/drawing/2014/main" id="{0E3F6797-7967-461E-BD0A-64E4636CFC37}"/>
              </a:ext>
            </a:extLst>
          </p:cNvPr>
          <p:cNvCxnSpPr>
            <a:cxnSpLocks/>
          </p:cNvCxnSpPr>
          <p:nvPr/>
        </p:nvCxnSpPr>
        <p:spPr>
          <a:xfrm flipV="1">
            <a:off x="3196556" y="137711"/>
            <a:ext cx="711906" cy="393874"/>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7000589C-5879-47B2-882B-560BFC5580A6}"/>
              </a:ext>
            </a:extLst>
          </p:cNvPr>
          <p:cNvCxnSpPr>
            <a:cxnSpLocks/>
            <a:stCxn id="33" idx="3"/>
            <a:endCxn id="35" idx="1"/>
          </p:cNvCxnSpPr>
          <p:nvPr/>
        </p:nvCxnSpPr>
        <p:spPr>
          <a:xfrm>
            <a:off x="3677987" y="5002304"/>
            <a:ext cx="725314" cy="437024"/>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96E411DD-A2F0-48B2-B650-F6DCFD9CD96B}"/>
              </a:ext>
            </a:extLst>
          </p:cNvPr>
          <p:cNvCxnSpPr>
            <a:cxnSpLocks/>
            <a:stCxn id="32" idx="3"/>
            <a:endCxn id="33" idx="1"/>
          </p:cNvCxnSpPr>
          <p:nvPr/>
        </p:nvCxnSpPr>
        <p:spPr>
          <a:xfrm>
            <a:off x="2056455" y="4998611"/>
            <a:ext cx="312212" cy="3693"/>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67FD7A88-D611-4845-9B46-9822FEC72FD6}"/>
              </a:ext>
            </a:extLst>
          </p:cNvPr>
          <p:cNvCxnSpPr>
            <a:cxnSpLocks/>
            <a:stCxn id="34" idx="3"/>
            <a:endCxn id="36" idx="1"/>
          </p:cNvCxnSpPr>
          <p:nvPr/>
        </p:nvCxnSpPr>
        <p:spPr>
          <a:xfrm>
            <a:off x="5824743" y="4386463"/>
            <a:ext cx="348461" cy="453196"/>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2476A717-6911-4E59-997C-205C7C513A1F}"/>
              </a:ext>
            </a:extLst>
          </p:cNvPr>
          <p:cNvCxnSpPr>
            <a:cxnSpLocks/>
            <a:stCxn id="38" idx="3"/>
            <a:endCxn id="39" idx="1"/>
          </p:cNvCxnSpPr>
          <p:nvPr/>
        </p:nvCxnSpPr>
        <p:spPr>
          <a:xfrm flipV="1">
            <a:off x="10294136" y="5432432"/>
            <a:ext cx="497311" cy="3378"/>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2EE855E-AC88-4B2F-B981-F2F8A3D85116}"/>
              </a:ext>
            </a:extLst>
          </p:cNvPr>
          <p:cNvSpPr txBox="1"/>
          <p:nvPr/>
        </p:nvSpPr>
        <p:spPr>
          <a:xfrm>
            <a:off x="8263215" y="3517724"/>
            <a:ext cx="2528232" cy="334042"/>
          </a:xfrm>
          <a:prstGeom prst="rect">
            <a:avLst/>
          </a:prstGeom>
          <a:noFill/>
          <a:ln>
            <a:noFill/>
          </a:ln>
        </p:spPr>
        <p:txBody>
          <a:bodyPr vert="horz" wrap="square" lIns="91440" tIns="45720" rIns="91440" bIns="45720" rtlCol="0" anchor="ctr">
            <a:noAutofit/>
          </a:bodyPr>
          <a:lstStyle/>
          <a:p>
            <a:r>
              <a:rPr lang="en-US" sz="1200" b="1" i="1" dirty="0">
                <a:latin typeface="Helvetica" panose="020B0604020202020204" pitchFamily="34" charset="0"/>
                <a:cs typeface="Helvetica" panose="020B0604020202020204" pitchFamily="34" charset="0"/>
              </a:rPr>
              <a:t>Engine subsystem components</a:t>
            </a:r>
          </a:p>
        </p:txBody>
      </p:sp>
      <p:sp>
        <p:nvSpPr>
          <p:cNvPr id="32" name="Rectangle: Rounded Corners 31">
            <a:extLst>
              <a:ext uri="{FF2B5EF4-FFF2-40B4-BE49-F238E27FC236}">
                <a16:creationId xmlns:a16="http://schemas.microsoft.com/office/drawing/2014/main" id="{FBB2AD88-43D8-49F9-917A-72BD95706AD7}"/>
              </a:ext>
            </a:extLst>
          </p:cNvPr>
          <p:cNvSpPr/>
          <p:nvPr/>
        </p:nvSpPr>
        <p:spPr>
          <a:xfrm>
            <a:off x="625285" y="4617454"/>
            <a:ext cx="1431170"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Reactor Model Passes Fluid State Points and Power Profiles</a:t>
            </a:r>
          </a:p>
        </p:txBody>
      </p:sp>
      <p:sp>
        <p:nvSpPr>
          <p:cNvPr id="33" name="Rectangle: Rounded Corners 32">
            <a:extLst>
              <a:ext uri="{FF2B5EF4-FFF2-40B4-BE49-F238E27FC236}">
                <a16:creationId xmlns:a16="http://schemas.microsoft.com/office/drawing/2014/main" id="{3769BC16-66F4-4A26-9AAB-522C1117AE12}"/>
              </a:ext>
            </a:extLst>
          </p:cNvPr>
          <p:cNvSpPr/>
          <p:nvPr/>
        </p:nvSpPr>
        <p:spPr>
          <a:xfrm>
            <a:off x="2368667" y="4621147"/>
            <a:ext cx="1309320"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Chamber Model</a:t>
            </a:r>
          </a:p>
        </p:txBody>
      </p:sp>
      <p:sp>
        <p:nvSpPr>
          <p:cNvPr id="34" name="Rectangle: Rounded Corners 33">
            <a:extLst>
              <a:ext uri="{FF2B5EF4-FFF2-40B4-BE49-F238E27FC236}">
                <a16:creationId xmlns:a16="http://schemas.microsoft.com/office/drawing/2014/main" id="{1FCFFB11-4DCA-42CF-A88C-3507D8187BC0}"/>
              </a:ext>
            </a:extLst>
          </p:cNvPr>
          <p:cNvSpPr/>
          <p:nvPr/>
        </p:nvSpPr>
        <p:spPr>
          <a:xfrm>
            <a:off x="4393573" y="4005306"/>
            <a:ext cx="1431170"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Reactor First Pass (Reflector and Moderator Models)</a:t>
            </a:r>
          </a:p>
        </p:txBody>
      </p:sp>
      <p:sp>
        <p:nvSpPr>
          <p:cNvPr id="35" name="Rectangle: Rounded Corners 34">
            <a:extLst>
              <a:ext uri="{FF2B5EF4-FFF2-40B4-BE49-F238E27FC236}">
                <a16:creationId xmlns:a16="http://schemas.microsoft.com/office/drawing/2014/main" id="{2B3FA78E-3FEB-4482-9CDA-F55529201C75}"/>
              </a:ext>
            </a:extLst>
          </p:cNvPr>
          <p:cNvSpPr/>
          <p:nvPr/>
        </p:nvSpPr>
        <p:spPr>
          <a:xfrm>
            <a:off x="4403301" y="5058171"/>
            <a:ext cx="1431170"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Regen Nozzle Model</a:t>
            </a:r>
          </a:p>
        </p:txBody>
      </p:sp>
      <p:sp>
        <p:nvSpPr>
          <p:cNvPr id="36" name="Rectangle: Rounded Corners 35">
            <a:extLst>
              <a:ext uri="{FF2B5EF4-FFF2-40B4-BE49-F238E27FC236}">
                <a16:creationId xmlns:a16="http://schemas.microsoft.com/office/drawing/2014/main" id="{D3B12A2D-48FF-4776-A658-355E88807778}"/>
              </a:ext>
            </a:extLst>
          </p:cNvPr>
          <p:cNvSpPr/>
          <p:nvPr/>
        </p:nvSpPr>
        <p:spPr>
          <a:xfrm>
            <a:off x="6173204" y="4458502"/>
            <a:ext cx="1201917"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Turbine Model</a:t>
            </a:r>
          </a:p>
        </p:txBody>
      </p:sp>
      <p:sp>
        <p:nvSpPr>
          <p:cNvPr id="37" name="Rectangle: Rounded Corners 36">
            <a:extLst>
              <a:ext uri="{FF2B5EF4-FFF2-40B4-BE49-F238E27FC236}">
                <a16:creationId xmlns:a16="http://schemas.microsoft.com/office/drawing/2014/main" id="{BDEB2CC5-521F-41FF-B772-911E21006116}"/>
              </a:ext>
            </a:extLst>
          </p:cNvPr>
          <p:cNvSpPr/>
          <p:nvPr/>
        </p:nvSpPr>
        <p:spPr>
          <a:xfrm>
            <a:off x="7672652" y="5054653"/>
            <a:ext cx="1018204"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Fuel Model</a:t>
            </a:r>
          </a:p>
        </p:txBody>
      </p:sp>
      <p:sp>
        <p:nvSpPr>
          <p:cNvPr id="38" name="Rectangle: Rounded Corners 37">
            <a:extLst>
              <a:ext uri="{FF2B5EF4-FFF2-40B4-BE49-F238E27FC236}">
                <a16:creationId xmlns:a16="http://schemas.microsoft.com/office/drawing/2014/main" id="{9B7B2087-1A0E-4B0B-9709-45CC59BEF197}"/>
              </a:ext>
            </a:extLst>
          </p:cNvPr>
          <p:cNvSpPr/>
          <p:nvPr/>
        </p:nvSpPr>
        <p:spPr>
          <a:xfrm>
            <a:off x="9203437" y="5054653"/>
            <a:ext cx="1090699" cy="76231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100" dirty="0"/>
              <a:t>Chamber Model</a:t>
            </a:r>
          </a:p>
        </p:txBody>
      </p:sp>
      <p:sp>
        <p:nvSpPr>
          <p:cNvPr id="39" name="Rectangle: Rounded Corners 38">
            <a:extLst>
              <a:ext uri="{FF2B5EF4-FFF2-40B4-BE49-F238E27FC236}">
                <a16:creationId xmlns:a16="http://schemas.microsoft.com/office/drawing/2014/main" id="{78DBCBE9-2E48-4AB8-978C-F5A735D53A1B}"/>
              </a:ext>
            </a:extLst>
          </p:cNvPr>
          <p:cNvSpPr/>
          <p:nvPr/>
        </p:nvSpPr>
        <p:spPr>
          <a:xfrm>
            <a:off x="10791447" y="5023473"/>
            <a:ext cx="1318665" cy="81791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t>Fluid Exit Conditions Converged</a:t>
            </a:r>
          </a:p>
        </p:txBody>
      </p:sp>
      <p:cxnSp>
        <p:nvCxnSpPr>
          <p:cNvPr id="47" name="Connector: Elbow 46">
            <a:extLst>
              <a:ext uri="{FF2B5EF4-FFF2-40B4-BE49-F238E27FC236}">
                <a16:creationId xmlns:a16="http://schemas.microsoft.com/office/drawing/2014/main" id="{1C77F675-D3A3-49AF-BFE5-9AB31ACEF7A1}"/>
              </a:ext>
            </a:extLst>
          </p:cNvPr>
          <p:cNvCxnSpPr>
            <a:cxnSpLocks/>
            <a:stCxn id="34" idx="2"/>
            <a:endCxn id="35" idx="0"/>
          </p:cNvCxnSpPr>
          <p:nvPr/>
        </p:nvCxnSpPr>
        <p:spPr>
          <a:xfrm rot="16200000" flipH="1">
            <a:off x="4968747" y="4908031"/>
            <a:ext cx="290551" cy="9728"/>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F60A5F65-8BCE-4610-8282-CAEC8C0276B9}"/>
              </a:ext>
            </a:extLst>
          </p:cNvPr>
          <p:cNvCxnSpPr>
            <a:cxnSpLocks/>
            <a:stCxn id="37" idx="3"/>
            <a:endCxn id="38" idx="1"/>
          </p:cNvCxnSpPr>
          <p:nvPr/>
        </p:nvCxnSpPr>
        <p:spPr>
          <a:xfrm>
            <a:off x="8690856" y="5435810"/>
            <a:ext cx="512581" cy="12700"/>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61" name="Connector: Elbow 60">
            <a:extLst>
              <a:ext uri="{FF2B5EF4-FFF2-40B4-BE49-F238E27FC236}">
                <a16:creationId xmlns:a16="http://schemas.microsoft.com/office/drawing/2014/main" id="{AC86F9CE-7A25-4E33-9DA4-9581F36AA105}"/>
              </a:ext>
            </a:extLst>
          </p:cNvPr>
          <p:cNvCxnSpPr>
            <a:cxnSpLocks/>
            <a:stCxn id="32" idx="0"/>
            <a:endCxn id="34" idx="1"/>
          </p:cNvCxnSpPr>
          <p:nvPr/>
        </p:nvCxnSpPr>
        <p:spPr>
          <a:xfrm rot="5400000" flipH="1" flipV="1">
            <a:off x="2751726" y="2975608"/>
            <a:ext cx="230991" cy="3052703"/>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582B00EC-8B3B-4B2C-AB35-0B09E9FAE868}"/>
              </a:ext>
            </a:extLst>
          </p:cNvPr>
          <p:cNvCxnSpPr>
            <a:cxnSpLocks/>
            <a:stCxn id="35" idx="3"/>
            <a:endCxn id="36" idx="1"/>
          </p:cNvCxnSpPr>
          <p:nvPr/>
        </p:nvCxnSpPr>
        <p:spPr>
          <a:xfrm flipV="1">
            <a:off x="5834471" y="4839659"/>
            <a:ext cx="338733" cy="599669"/>
          </a:xfrm>
          <a:prstGeom prst="bentConnector3">
            <a:avLst>
              <a:gd name="adj1" fmla="val 50000"/>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3" name="Connector: Elbow 72">
            <a:extLst>
              <a:ext uri="{FF2B5EF4-FFF2-40B4-BE49-F238E27FC236}">
                <a16:creationId xmlns:a16="http://schemas.microsoft.com/office/drawing/2014/main" id="{F22BC88C-AA2A-4CF7-B9A0-9A5405FC8F7B}"/>
              </a:ext>
            </a:extLst>
          </p:cNvPr>
          <p:cNvCxnSpPr>
            <a:cxnSpLocks/>
            <a:stCxn id="36" idx="3"/>
            <a:endCxn id="37" idx="0"/>
          </p:cNvCxnSpPr>
          <p:nvPr/>
        </p:nvCxnSpPr>
        <p:spPr>
          <a:xfrm>
            <a:off x="7375121" y="4839659"/>
            <a:ext cx="806633" cy="214994"/>
          </a:xfrm>
          <a:prstGeom prst="bentConnector2">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7" name="Connector: Elbow 76">
            <a:extLst>
              <a:ext uri="{FF2B5EF4-FFF2-40B4-BE49-F238E27FC236}">
                <a16:creationId xmlns:a16="http://schemas.microsoft.com/office/drawing/2014/main" id="{5D3DF2EA-6100-42DC-AE9D-F1DC4F6AFD64}"/>
              </a:ext>
            </a:extLst>
          </p:cNvPr>
          <p:cNvCxnSpPr>
            <a:cxnSpLocks/>
            <a:stCxn id="32" idx="2"/>
            <a:endCxn id="37" idx="2"/>
          </p:cNvCxnSpPr>
          <p:nvPr/>
        </p:nvCxnSpPr>
        <p:spPr>
          <a:xfrm rot="16200000" flipH="1">
            <a:off x="4542713" y="2177925"/>
            <a:ext cx="437199" cy="6840884"/>
          </a:xfrm>
          <a:prstGeom prst="bentConnector3">
            <a:avLst>
              <a:gd name="adj1" fmla="val 152287"/>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5" name="Connector: Elbow 94">
            <a:extLst>
              <a:ext uri="{FF2B5EF4-FFF2-40B4-BE49-F238E27FC236}">
                <a16:creationId xmlns:a16="http://schemas.microsoft.com/office/drawing/2014/main" id="{8C221CCA-A00C-4397-A5D6-FF3DEEAD455D}"/>
              </a:ext>
            </a:extLst>
          </p:cNvPr>
          <p:cNvCxnSpPr>
            <a:cxnSpLocks/>
            <a:stCxn id="38" idx="0"/>
            <a:endCxn id="32" idx="1"/>
          </p:cNvCxnSpPr>
          <p:nvPr/>
        </p:nvCxnSpPr>
        <p:spPr>
          <a:xfrm rot="16200000" flipV="1">
            <a:off x="5159015" y="464881"/>
            <a:ext cx="56042" cy="9123502"/>
          </a:xfrm>
          <a:prstGeom prst="bentConnector4">
            <a:avLst>
              <a:gd name="adj1" fmla="val 2003852"/>
              <a:gd name="adj2" fmla="val 102506"/>
            </a:avLst>
          </a:prstGeom>
          <a:ln w="38100">
            <a:solidFill>
              <a:schemeClr val="tx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42377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13</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Autofit/>
          </a:bodyPr>
          <a:lstStyle/>
          <a:p>
            <a:r>
              <a:rPr lang="en-US" sz="2400" dirty="0"/>
              <a:t>NSSAM outputs available to the user are customized to different use cases</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
        <p:nvSpPr>
          <p:cNvPr id="25" name="Rectangle: Rounded Corners 24">
            <a:extLst>
              <a:ext uri="{FF2B5EF4-FFF2-40B4-BE49-F238E27FC236}">
                <a16:creationId xmlns:a16="http://schemas.microsoft.com/office/drawing/2014/main" id="{E2EA2F9B-297D-4407-86BE-689674F79452}"/>
              </a:ext>
            </a:extLst>
          </p:cNvPr>
          <p:cNvSpPr/>
          <p:nvPr/>
        </p:nvSpPr>
        <p:spPr>
          <a:xfrm>
            <a:off x="552610" y="1119115"/>
            <a:ext cx="3551068" cy="4980181"/>
          </a:xfrm>
          <a:prstGeom prst="roundRect">
            <a:avLst/>
          </a:prstGeom>
          <a:solidFill>
            <a:srgbClr val="43B4E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A5AAF63B-8D7F-44F4-97B4-11618E3C4C9F}"/>
              </a:ext>
            </a:extLst>
          </p:cNvPr>
          <p:cNvSpPr/>
          <p:nvPr/>
        </p:nvSpPr>
        <p:spPr>
          <a:xfrm>
            <a:off x="4408478" y="1119116"/>
            <a:ext cx="3551068" cy="4980181"/>
          </a:xfrm>
          <a:prstGeom prst="roundRect">
            <a:avLst/>
          </a:prstGeom>
          <a:solidFill>
            <a:srgbClr val="43B4E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FD7AD0DF-3F2C-4A3B-9A85-1473DF70FF4D}"/>
              </a:ext>
            </a:extLst>
          </p:cNvPr>
          <p:cNvSpPr/>
          <p:nvPr/>
        </p:nvSpPr>
        <p:spPr>
          <a:xfrm>
            <a:off x="8334814" y="1119116"/>
            <a:ext cx="3551068" cy="4980180"/>
          </a:xfrm>
          <a:prstGeom prst="roundRect">
            <a:avLst/>
          </a:prstGeom>
          <a:solidFill>
            <a:srgbClr val="43B4E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9ED7D5D-13CB-4C66-AA2C-19B3A61E5D73}"/>
              </a:ext>
            </a:extLst>
          </p:cNvPr>
          <p:cNvSpPr txBox="1"/>
          <p:nvPr/>
        </p:nvSpPr>
        <p:spPr>
          <a:xfrm>
            <a:off x="540905" y="1119116"/>
            <a:ext cx="3622089" cy="519344"/>
          </a:xfrm>
          <a:prstGeom prst="rect">
            <a:avLst/>
          </a:prstGeom>
          <a:noFill/>
          <a:ln>
            <a:noFill/>
          </a:ln>
        </p:spPr>
        <p:txBody>
          <a:bodyPr vert="horz" wrap="square" lIns="91440" tIns="45720" rIns="91440" bIns="45720" rtlCol="0" anchor="ctr">
            <a:normAutofit/>
          </a:bodyPr>
          <a:lstStyle/>
          <a:p>
            <a:pPr algn="ctr"/>
            <a:r>
              <a:rPr lang="en-US" b="1" dirty="0"/>
              <a:t>Analyze Infinite Lattice</a:t>
            </a:r>
          </a:p>
        </p:txBody>
      </p:sp>
      <p:sp>
        <p:nvSpPr>
          <p:cNvPr id="29" name="TextBox 28">
            <a:extLst>
              <a:ext uri="{FF2B5EF4-FFF2-40B4-BE49-F238E27FC236}">
                <a16:creationId xmlns:a16="http://schemas.microsoft.com/office/drawing/2014/main" id="{E7D3CADC-D4B4-4232-AA1C-96F2004A1F84}"/>
              </a:ext>
            </a:extLst>
          </p:cNvPr>
          <p:cNvSpPr txBox="1"/>
          <p:nvPr/>
        </p:nvSpPr>
        <p:spPr>
          <a:xfrm>
            <a:off x="4438067" y="1035856"/>
            <a:ext cx="3551068" cy="754602"/>
          </a:xfrm>
          <a:prstGeom prst="rect">
            <a:avLst/>
          </a:prstGeom>
          <a:noFill/>
          <a:ln>
            <a:noFill/>
          </a:ln>
        </p:spPr>
        <p:txBody>
          <a:bodyPr vert="horz" wrap="square" lIns="91440" tIns="45720" rIns="91440" bIns="45720" rtlCol="0" anchor="ctr">
            <a:normAutofit/>
          </a:bodyPr>
          <a:lstStyle/>
          <a:p>
            <a:pPr algn="ctr"/>
            <a:r>
              <a:rPr lang="en-US" b="1" dirty="0"/>
              <a:t>Analyze System</a:t>
            </a:r>
          </a:p>
        </p:txBody>
      </p:sp>
      <p:sp>
        <p:nvSpPr>
          <p:cNvPr id="31" name="TextBox 30">
            <a:extLst>
              <a:ext uri="{FF2B5EF4-FFF2-40B4-BE49-F238E27FC236}">
                <a16:creationId xmlns:a16="http://schemas.microsoft.com/office/drawing/2014/main" id="{3809B681-1CB6-4D3C-84AB-2DD4D167CAA0}"/>
              </a:ext>
            </a:extLst>
          </p:cNvPr>
          <p:cNvSpPr txBox="1"/>
          <p:nvPr/>
        </p:nvSpPr>
        <p:spPr>
          <a:xfrm>
            <a:off x="552610" y="4493176"/>
            <a:ext cx="3551068" cy="1637113"/>
          </a:xfrm>
          <a:prstGeom prst="rect">
            <a:avLst/>
          </a:prstGeom>
          <a:noFill/>
          <a:ln>
            <a:noFill/>
          </a:ln>
        </p:spPr>
        <p:txBody>
          <a:bodyPr vert="horz" wrap="square" lIns="91440" tIns="45720" rIns="91440" bIns="45720" rtlCol="0" anchor="ctr">
            <a:normAutofit/>
          </a:bodyPr>
          <a:lstStyle/>
          <a:p>
            <a:pPr marL="457200" indent="-457200">
              <a:buFont typeface="Arial" panose="020B0604020202020204" pitchFamily="34" charset="0"/>
              <a:buChar char="•"/>
            </a:pPr>
            <a:r>
              <a:rPr lang="en-US" sz="1500" dirty="0"/>
              <a:t>Fluid, fuel, moderator temperature profile</a:t>
            </a:r>
          </a:p>
          <a:p>
            <a:pPr marL="457200" indent="-457200">
              <a:buFont typeface="Arial" panose="020B0604020202020204" pitchFamily="34" charset="0"/>
              <a:buChar char="•"/>
            </a:pPr>
            <a:r>
              <a:rPr lang="en-US" sz="1500" dirty="0"/>
              <a:t>Axial power profile</a:t>
            </a:r>
          </a:p>
          <a:p>
            <a:pPr marL="457200" indent="-457200">
              <a:buFont typeface="Arial" panose="020B0604020202020204" pitchFamily="34" charset="0"/>
              <a:buChar char="•"/>
            </a:pPr>
            <a:r>
              <a:rPr lang="en-US" sz="1500" dirty="0"/>
              <a:t>Pickle file stores all calculated values and variables</a:t>
            </a:r>
          </a:p>
        </p:txBody>
      </p:sp>
      <p:sp>
        <p:nvSpPr>
          <p:cNvPr id="46" name="TextBox 45">
            <a:extLst>
              <a:ext uri="{FF2B5EF4-FFF2-40B4-BE49-F238E27FC236}">
                <a16:creationId xmlns:a16="http://schemas.microsoft.com/office/drawing/2014/main" id="{ADAC01EB-2DF8-4C93-8BF3-FCF1F7A66497}"/>
              </a:ext>
            </a:extLst>
          </p:cNvPr>
          <p:cNvSpPr txBox="1"/>
          <p:nvPr/>
        </p:nvSpPr>
        <p:spPr>
          <a:xfrm>
            <a:off x="8334814" y="1035856"/>
            <a:ext cx="3551068" cy="754602"/>
          </a:xfrm>
          <a:prstGeom prst="rect">
            <a:avLst/>
          </a:prstGeom>
          <a:noFill/>
          <a:ln>
            <a:noFill/>
          </a:ln>
        </p:spPr>
        <p:txBody>
          <a:bodyPr vert="horz" wrap="square" lIns="91440" tIns="45720" rIns="91440" bIns="45720" rtlCol="0" anchor="ctr">
            <a:normAutofit/>
          </a:bodyPr>
          <a:lstStyle/>
          <a:p>
            <a:pPr algn="ctr"/>
            <a:r>
              <a:rPr lang="en-US" b="1" dirty="0"/>
              <a:t>Analyze Sensitivities</a:t>
            </a:r>
          </a:p>
        </p:txBody>
      </p:sp>
      <p:sp>
        <p:nvSpPr>
          <p:cNvPr id="47" name="TextBox 46">
            <a:extLst>
              <a:ext uri="{FF2B5EF4-FFF2-40B4-BE49-F238E27FC236}">
                <a16:creationId xmlns:a16="http://schemas.microsoft.com/office/drawing/2014/main" id="{BEB09B5D-9203-4ECF-A05D-BCC46E7FCC8C}"/>
              </a:ext>
            </a:extLst>
          </p:cNvPr>
          <p:cNvSpPr txBox="1"/>
          <p:nvPr/>
        </p:nvSpPr>
        <p:spPr>
          <a:xfrm>
            <a:off x="4521693" y="4456575"/>
            <a:ext cx="3551068" cy="1810795"/>
          </a:xfrm>
          <a:prstGeom prst="rect">
            <a:avLst/>
          </a:prstGeom>
          <a:noFill/>
          <a:ln>
            <a:noFill/>
          </a:ln>
        </p:spPr>
        <p:txBody>
          <a:bodyPr vert="horz" wrap="square" lIns="91440" tIns="45720" rIns="91440" bIns="45720" rtlCol="0" anchor="ctr">
            <a:normAutofit fontScale="55000" lnSpcReduction="20000"/>
          </a:bodyPr>
          <a:lstStyle/>
          <a:p>
            <a:pPr marL="457200" indent="-457200">
              <a:buFont typeface="Arial" panose="020B0604020202020204" pitchFamily="34" charset="0"/>
              <a:buChar char="•"/>
            </a:pPr>
            <a:r>
              <a:rPr lang="en-US" sz="2800" dirty="0"/>
              <a:t>Unit cell fluid, fuel, moderator temperature profile</a:t>
            </a:r>
          </a:p>
          <a:p>
            <a:pPr marL="457200" indent="-457200">
              <a:buFont typeface="Arial" panose="020B0604020202020204" pitchFamily="34" charset="0"/>
              <a:buChar char="•"/>
            </a:pPr>
            <a:r>
              <a:rPr lang="en-US" sz="2800" dirty="0"/>
              <a:t>Power balance</a:t>
            </a:r>
          </a:p>
          <a:p>
            <a:pPr marL="457200" indent="-457200">
              <a:buFont typeface="Arial" panose="020B0604020202020204" pitchFamily="34" charset="0"/>
              <a:buChar char="•"/>
            </a:pPr>
            <a:r>
              <a:rPr lang="en-US" sz="2800" dirty="0"/>
              <a:t>Reactor sizing estimate</a:t>
            </a:r>
          </a:p>
          <a:p>
            <a:pPr marL="457200" indent="-457200">
              <a:buFont typeface="Arial" panose="020B0604020202020204" pitchFamily="34" charset="0"/>
              <a:buChar char="•"/>
            </a:pPr>
            <a:r>
              <a:rPr lang="en-US" sz="2800" dirty="0"/>
              <a:t>Pickle file stores all calculated values and variables</a:t>
            </a:r>
          </a:p>
        </p:txBody>
      </p:sp>
      <p:sp>
        <p:nvSpPr>
          <p:cNvPr id="54" name="TextBox 53">
            <a:extLst>
              <a:ext uri="{FF2B5EF4-FFF2-40B4-BE49-F238E27FC236}">
                <a16:creationId xmlns:a16="http://schemas.microsoft.com/office/drawing/2014/main" id="{A411575E-B587-4026-80E8-DA23E21D12B3}"/>
              </a:ext>
            </a:extLst>
          </p:cNvPr>
          <p:cNvSpPr txBox="1"/>
          <p:nvPr/>
        </p:nvSpPr>
        <p:spPr>
          <a:xfrm>
            <a:off x="8448029" y="4938177"/>
            <a:ext cx="3551068" cy="1054814"/>
          </a:xfrm>
          <a:prstGeom prst="rect">
            <a:avLst/>
          </a:prstGeom>
          <a:noFill/>
          <a:ln>
            <a:noFill/>
          </a:ln>
        </p:spPr>
        <p:txBody>
          <a:bodyPr vert="horz" wrap="square" lIns="91440" tIns="45720" rIns="91440" bIns="45720" rtlCol="0" anchor="ctr">
            <a:normAutofit fontScale="55000" lnSpcReduction="20000"/>
          </a:bodyPr>
          <a:lstStyle/>
          <a:p>
            <a:pPr marL="457200" indent="-457200">
              <a:buFont typeface="Arial" panose="020B0604020202020204" pitchFamily="34" charset="0"/>
              <a:buChar char="•"/>
            </a:pPr>
            <a:r>
              <a:rPr lang="en-US" sz="2800" dirty="0"/>
              <a:t>Pickle file stores all calculated values and variables</a:t>
            </a:r>
          </a:p>
          <a:p>
            <a:pPr marL="457200" indent="-457200">
              <a:buFont typeface="Arial" panose="020B0604020202020204" pitchFamily="34" charset="0"/>
              <a:buChar char="•"/>
            </a:pPr>
            <a:r>
              <a:rPr lang="en-US" sz="2800" dirty="0"/>
              <a:t>Matrixed output of critical variables</a:t>
            </a:r>
          </a:p>
        </p:txBody>
      </p:sp>
      <p:pic>
        <p:nvPicPr>
          <p:cNvPr id="55" name="Picture 4">
            <a:extLst>
              <a:ext uri="{FF2B5EF4-FFF2-40B4-BE49-F238E27FC236}">
                <a16:creationId xmlns:a16="http://schemas.microsoft.com/office/drawing/2014/main" id="{0B8F6547-C1EC-4FF1-8AAE-735DB46607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56" t="5957" r="7036" b="7099"/>
          <a:stretch/>
        </p:blipFill>
        <p:spPr bwMode="auto">
          <a:xfrm>
            <a:off x="5027910" y="1657112"/>
            <a:ext cx="2348916" cy="2994457"/>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666CA96B-5BC4-4846-A53C-EC63FF8654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260" t="3654" r="4266" b="3011"/>
          <a:stretch>
            <a:fillRect/>
          </a:stretch>
        </p:blipFill>
        <p:spPr bwMode="auto">
          <a:xfrm>
            <a:off x="8608567" y="1750937"/>
            <a:ext cx="3171825" cy="2847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2DF8E899-0076-42AB-9659-E2ED4F9AA6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3561" y="2670369"/>
            <a:ext cx="2390775" cy="1981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5E155FCB-FD72-4C11-8A0B-1229CE2249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717" y="1717729"/>
            <a:ext cx="1392871" cy="123630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569A82A-8A00-46FD-8952-74F74E7F111F}"/>
              </a:ext>
            </a:extLst>
          </p:cNvPr>
          <p:cNvSpPr txBox="1"/>
          <p:nvPr/>
        </p:nvSpPr>
        <p:spPr>
          <a:xfrm>
            <a:off x="8551682" y="4404744"/>
            <a:ext cx="3201414" cy="762313"/>
          </a:xfrm>
          <a:prstGeom prst="rect">
            <a:avLst/>
          </a:prstGeom>
          <a:noFill/>
          <a:ln>
            <a:noFill/>
          </a:ln>
        </p:spPr>
        <p:txBody>
          <a:bodyPr vert="horz" wrap="square" lIns="91440" tIns="45720" rIns="91440" bIns="45720" rtlCol="0" anchor="ctr">
            <a:normAutofit/>
          </a:bodyPr>
          <a:lstStyle/>
          <a:p>
            <a:r>
              <a:rPr lang="en-US" sz="1100" dirty="0"/>
              <a:t>MATLAB visualization of NSSAM Analyze Sensitivities output</a:t>
            </a:r>
          </a:p>
        </p:txBody>
      </p:sp>
    </p:spTree>
    <p:extLst>
      <p:ext uri="{BB962C8B-B14F-4D97-AF65-F5344CB8AC3E}">
        <p14:creationId xmlns:p14="http://schemas.microsoft.com/office/powerpoint/2010/main" val="39595315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14</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Autofit/>
          </a:bodyPr>
          <a:lstStyle/>
          <a:p>
            <a:r>
              <a:rPr lang="en-US" sz="2400" dirty="0"/>
              <a:t>Reactor Benchmark: Small Nuclear Rocket Engine</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graphicFrame>
        <p:nvGraphicFramePr>
          <p:cNvPr id="25" name="Table 3">
            <a:extLst>
              <a:ext uri="{FF2B5EF4-FFF2-40B4-BE49-F238E27FC236}">
                <a16:creationId xmlns:a16="http://schemas.microsoft.com/office/drawing/2014/main" id="{44415AE3-7644-4C74-A086-463C9BDD0054}"/>
              </a:ext>
            </a:extLst>
          </p:cNvPr>
          <p:cNvGraphicFramePr>
            <a:graphicFrameLocks noGrp="1"/>
          </p:cNvGraphicFramePr>
          <p:nvPr>
            <p:ph idx="1"/>
            <p:extLst>
              <p:ext uri="{D42A27DB-BD31-4B8C-83A1-F6EECF244321}">
                <p14:modId xmlns:p14="http://schemas.microsoft.com/office/powerpoint/2010/main" val="2730945719"/>
              </p:ext>
            </p:extLst>
          </p:nvPr>
        </p:nvGraphicFramePr>
        <p:xfrm>
          <a:off x="5364166" y="2759868"/>
          <a:ext cx="5110796" cy="3251200"/>
        </p:xfrm>
        <a:graphic>
          <a:graphicData uri="http://schemas.openxmlformats.org/drawingml/2006/table">
            <a:tbl>
              <a:tblPr firstRow="1" bandRow="1">
                <a:tableStyleId>{073A0DAA-6AF3-43AB-8588-CEC1D06C72B9}</a:tableStyleId>
              </a:tblPr>
              <a:tblGrid>
                <a:gridCol w="1363980">
                  <a:extLst>
                    <a:ext uri="{9D8B030D-6E8A-4147-A177-3AD203B41FA5}">
                      <a16:colId xmlns:a16="http://schemas.microsoft.com/office/drawing/2014/main" val="3826926793"/>
                    </a:ext>
                  </a:extLst>
                </a:gridCol>
                <a:gridCol w="1308418">
                  <a:extLst>
                    <a:ext uri="{9D8B030D-6E8A-4147-A177-3AD203B41FA5}">
                      <a16:colId xmlns:a16="http://schemas.microsoft.com/office/drawing/2014/main" val="1433389953"/>
                    </a:ext>
                  </a:extLst>
                </a:gridCol>
                <a:gridCol w="1219199">
                  <a:extLst>
                    <a:ext uri="{9D8B030D-6E8A-4147-A177-3AD203B41FA5}">
                      <a16:colId xmlns:a16="http://schemas.microsoft.com/office/drawing/2014/main" val="830050765"/>
                    </a:ext>
                  </a:extLst>
                </a:gridCol>
                <a:gridCol w="1219199">
                  <a:extLst>
                    <a:ext uri="{9D8B030D-6E8A-4147-A177-3AD203B41FA5}">
                      <a16:colId xmlns:a16="http://schemas.microsoft.com/office/drawing/2014/main" val="4248939785"/>
                    </a:ext>
                  </a:extLst>
                </a:gridCol>
              </a:tblGrid>
              <a:tr h="370840">
                <a:tc>
                  <a:txBody>
                    <a:bodyPr/>
                    <a:lstStyle/>
                    <a:p>
                      <a:pPr algn="ctr"/>
                      <a:r>
                        <a:rPr lang="en-US" sz="1200" dirty="0"/>
                        <a:t>Parameter</a:t>
                      </a:r>
                    </a:p>
                  </a:txBody>
                  <a:tcPr/>
                </a:tc>
                <a:tc>
                  <a:txBody>
                    <a:bodyPr/>
                    <a:lstStyle/>
                    <a:p>
                      <a:pPr algn="ctr"/>
                      <a:r>
                        <a:rPr lang="en-US" sz="1200" dirty="0"/>
                        <a:t>SNRE reported</a:t>
                      </a:r>
                    </a:p>
                  </a:txBody>
                  <a:tcPr/>
                </a:tc>
                <a:tc>
                  <a:txBody>
                    <a:bodyPr/>
                    <a:lstStyle/>
                    <a:p>
                      <a:pPr algn="ctr"/>
                      <a:r>
                        <a:rPr lang="en-US" sz="1200" dirty="0"/>
                        <a:t>AMA Model</a:t>
                      </a:r>
                    </a:p>
                  </a:txBody>
                  <a:tcPr/>
                </a:tc>
                <a:tc>
                  <a:txBody>
                    <a:bodyPr/>
                    <a:lstStyle/>
                    <a:p>
                      <a:pPr algn="ctr"/>
                      <a:r>
                        <a:rPr lang="en-US" sz="1200" dirty="0"/>
                        <a:t>% Difference</a:t>
                      </a:r>
                    </a:p>
                  </a:txBody>
                  <a:tcPr/>
                </a:tc>
                <a:extLst>
                  <a:ext uri="{0D108BD9-81ED-4DB2-BD59-A6C34878D82A}">
                    <a16:rowId xmlns:a16="http://schemas.microsoft.com/office/drawing/2014/main" val="2958716039"/>
                  </a:ext>
                </a:extLst>
              </a:tr>
              <a:tr h="370840">
                <a:tc>
                  <a:txBody>
                    <a:bodyPr/>
                    <a:lstStyle/>
                    <a:p>
                      <a:r>
                        <a:rPr lang="en-US" sz="1000" dirty="0"/>
                        <a:t>Power (MWth)</a:t>
                      </a:r>
                    </a:p>
                  </a:txBody>
                  <a:tcPr/>
                </a:tc>
                <a:tc>
                  <a:txBody>
                    <a:bodyPr/>
                    <a:lstStyle/>
                    <a:p>
                      <a:pPr algn="ctr"/>
                      <a:r>
                        <a:rPr lang="en-US" sz="1000" dirty="0"/>
                        <a:t>367</a:t>
                      </a:r>
                    </a:p>
                  </a:txBody>
                  <a:tcPr/>
                </a:tc>
                <a:tc>
                  <a:txBody>
                    <a:bodyPr/>
                    <a:lstStyle/>
                    <a:p>
                      <a:pPr algn="ctr"/>
                      <a:r>
                        <a:rPr lang="en-US" sz="1000" dirty="0"/>
                        <a:t>367</a:t>
                      </a:r>
                    </a:p>
                  </a:txBody>
                  <a:tcPr/>
                </a:tc>
                <a:tc>
                  <a:txBody>
                    <a:bodyPr/>
                    <a:lstStyle/>
                    <a:p>
                      <a:pPr algn="ctr"/>
                      <a:r>
                        <a:rPr lang="en-US" sz="1000" dirty="0"/>
                        <a:t>-</a:t>
                      </a:r>
                    </a:p>
                    <a:p>
                      <a:pPr algn="ctr"/>
                      <a:r>
                        <a:rPr lang="en-US" sz="1000" dirty="0"/>
                        <a:t>Boundary Condition</a:t>
                      </a:r>
                    </a:p>
                  </a:txBody>
                  <a:tcPr/>
                </a:tc>
                <a:extLst>
                  <a:ext uri="{0D108BD9-81ED-4DB2-BD59-A6C34878D82A}">
                    <a16:rowId xmlns:a16="http://schemas.microsoft.com/office/drawing/2014/main" val="4019606694"/>
                  </a:ext>
                </a:extLst>
              </a:tr>
              <a:tr h="370840">
                <a:tc>
                  <a:txBody>
                    <a:bodyPr/>
                    <a:lstStyle/>
                    <a:p>
                      <a:r>
                        <a:rPr lang="en-US" sz="1000" dirty="0"/>
                        <a:t>k</a:t>
                      </a:r>
                      <a:r>
                        <a:rPr lang="en-US" sz="1000" baseline="-25000" dirty="0"/>
                        <a:t>eff</a:t>
                      </a:r>
                    </a:p>
                  </a:txBody>
                  <a:tcPr/>
                </a:tc>
                <a:tc>
                  <a:txBody>
                    <a:bodyPr/>
                    <a:lstStyle/>
                    <a:p>
                      <a:pPr algn="ctr"/>
                      <a:r>
                        <a:rPr lang="en-US" sz="1000" dirty="0"/>
                        <a:t>-</a:t>
                      </a:r>
                    </a:p>
                  </a:txBody>
                  <a:tcPr/>
                </a:tc>
                <a:tc>
                  <a:txBody>
                    <a:bodyPr/>
                    <a:lstStyle/>
                    <a:p>
                      <a:pPr algn="ctr"/>
                      <a:r>
                        <a:rPr lang="en-US" sz="1000" dirty="0"/>
                        <a:t>1.0655</a:t>
                      </a:r>
                    </a:p>
                  </a:txBody>
                  <a:tcPr/>
                </a:tc>
                <a:tc>
                  <a:txBody>
                    <a:bodyPr/>
                    <a:lstStyle/>
                    <a:p>
                      <a:pPr algn="ctr"/>
                      <a:r>
                        <a:rPr lang="en-US" sz="1000" dirty="0"/>
                        <a:t>-</a:t>
                      </a:r>
                    </a:p>
                  </a:txBody>
                  <a:tcPr/>
                </a:tc>
                <a:extLst>
                  <a:ext uri="{0D108BD9-81ED-4DB2-BD59-A6C34878D82A}">
                    <a16:rowId xmlns:a16="http://schemas.microsoft.com/office/drawing/2014/main" val="3573464952"/>
                  </a:ext>
                </a:extLst>
              </a:tr>
              <a:tr h="370840">
                <a:tc>
                  <a:txBody>
                    <a:bodyPr/>
                    <a:lstStyle/>
                    <a:p>
                      <a:r>
                        <a:rPr lang="en-US" sz="1000" dirty="0"/>
                        <a:t>ṁ (kg/s)</a:t>
                      </a:r>
                    </a:p>
                  </a:txBody>
                  <a:tcPr/>
                </a:tc>
                <a:tc>
                  <a:txBody>
                    <a:bodyPr/>
                    <a:lstStyle/>
                    <a:p>
                      <a:pPr algn="ctr"/>
                      <a:r>
                        <a:rPr lang="en-US" sz="1000" dirty="0"/>
                        <a:t>8.33</a:t>
                      </a:r>
                    </a:p>
                  </a:txBody>
                  <a:tcPr/>
                </a:tc>
                <a:tc>
                  <a:txBody>
                    <a:bodyPr/>
                    <a:lstStyle/>
                    <a:p>
                      <a:pPr algn="ctr"/>
                      <a:r>
                        <a:rPr lang="en-US" sz="1000" dirty="0"/>
                        <a:t>8.46</a:t>
                      </a:r>
                    </a:p>
                  </a:txBody>
                  <a:tcPr/>
                </a:tc>
                <a:tc>
                  <a:txBody>
                    <a:bodyPr/>
                    <a:lstStyle/>
                    <a:p>
                      <a:pPr algn="ctr"/>
                      <a:r>
                        <a:rPr lang="en-US" sz="1000" dirty="0"/>
                        <a:t>1.56%</a:t>
                      </a:r>
                    </a:p>
                  </a:txBody>
                  <a:tcPr/>
                </a:tc>
                <a:extLst>
                  <a:ext uri="{0D108BD9-81ED-4DB2-BD59-A6C34878D82A}">
                    <a16:rowId xmlns:a16="http://schemas.microsoft.com/office/drawing/2014/main" val="856863146"/>
                  </a:ext>
                </a:extLst>
              </a:tr>
              <a:tr h="370840">
                <a:tc>
                  <a:txBody>
                    <a:bodyPr/>
                    <a:lstStyle/>
                    <a:p>
                      <a:r>
                        <a:rPr lang="en-US" sz="1000" dirty="0"/>
                        <a:t>Peak Fuel Temperature (K)</a:t>
                      </a:r>
                    </a:p>
                  </a:txBody>
                  <a:tcPr/>
                </a:tc>
                <a:tc>
                  <a:txBody>
                    <a:bodyPr/>
                    <a:lstStyle/>
                    <a:p>
                      <a:pPr algn="ctr"/>
                      <a:r>
                        <a:rPr lang="en-US" sz="1000" dirty="0"/>
                        <a:t>~2800*</a:t>
                      </a:r>
                    </a:p>
                    <a:p>
                      <a:pPr algn="ctr"/>
                      <a:r>
                        <a:rPr lang="en-US" sz="1000" dirty="0"/>
                        <a:t>Mean matrix temp.</a:t>
                      </a:r>
                    </a:p>
                  </a:txBody>
                  <a:tcPr/>
                </a:tc>
                <a:tc>
                  <a:txBody>
                    <a:bodyPr/>
                    <a:lstStyle/>
                    <a:p>
                      <a:pPr algn="ctr"/>
                      <a:r>
                        <a:rPr lang="en-US" sz="1000" dirty="0"/>
                        <a:t>2824</a:t>
                      </a:r>
                    </a:p>
                  </a:txBody>
                  <a:tcPr/>
                </a:tc>
                <a:tc>
                  <a:txBody>
                    <a:bodyPr/>
                    <a:lstStyle/>
                    <a:p>
                      <a:pPr algn="ctr"/>
                      <a:r>
                        <a:rPr lang="en-US" sz="1000" dirty="0"/>
                        <a:t>0.86%</a:t>
                      </a:r>
                    </a:p>
                  </a:txBody>
                  <a:tcPr/>
                </a:tc>
                <a:extLst>
                  <a:ext uri="{0D108BD9-81ED-4DB2-BD59-A6C34878D82A}">
                    <a16:rowId xmlns:a16="http://schemas.microsoft.com/office/drawing/2014/main" val="2383305642"/>
                  </a:ext>
                </a:extLst>
              </a:tr>
              <a:tr h="370840">
                <a:tc>
                  <a:txBody>
                    <a:bodyPr/>
                    <a:lstStyle/>
                    <a:p>
                      <a:pPr marL="0" algn="ctr" defTabSz="914354" rtl="0" eaLnBrk="1" latinLnBrk="0" hangingPunct="1"/>
                      <a:r>
                        <a:rPr lang="en-US" sz="1200" b="1" kern="1200" dirty="0">
                          <a:solidFill>
                            <a:schemeClr val="lt1"/>
                          </a:solidFill>
                          <a:latin typeface="+mn-lt"/>
                          <a:ea typeface="+mn-ea"/>
                          <a:cs typeface="+mn-cs"/>
                        </a:rPr>
                        <a:t>State Point</a:t>
                      </a:r>
                    </a:p>
                  </a:txBody>
                  <a:tcPr>
                    <a:solidFill>
                      <a:schemeClr val="tx1"/>
                    </a:solidFill>
                  </a:tcPr>
                </a:tc>
                <a:tc>
                  <a:txBody>
                    <a:bodyPr/>
                    <a:lstStyle/>
                    <a:p>
                      <a:pPr marL="0" algn="ctr" defTabSz="914354" rtl="0" eaLnBrk="1" latinLnBrk="0" hangingPunct="1"/>
                      <a:r>
                        <a:rPr lang="en-US" sz="1200" b="1" kern="1200" dirty="0">
                          <a:solidFill>
                            <a:schemeClr val="lt1"/>
                          </a:solidFill>
                          <a:latin typeface="+mn-lt"/>
                          <a:ea typeface="+mn-ea"/>
                          <a:cs typeface="+mn-cs"/>
                        </a:rPr>
                        <a:t>SNRE reported</a:t>
                      </a:r>
                    </a:p>
                    <a:p>
                      <a:pPr marL="0" marR="0" lvl="0" indent="0" algn="ctr" defTabSz="914354" rtl="0" eaLnBrk="1" fontAlgn="auto" latinLnBrk="0" hangingPunct="1">
                        <a:lnSpc>
                          <a:spcPct val="100000"/>
                        </a:lnSpc>
                        <a:spcBef>
                          <a:spcPts val="0"/>
                        </a:spcBef>
                        <a:spcAft>
                          <a:spcPts val="0"/>
                        </a:spcAft>
                        <a:buClrTx/>
                        <a:buSzTx/>
                        <a:buFontTx/>
                        <a:buNone/>
                        <a:tabLst/>
                        <a:defRPr/>
                      </a:pPr>
                      <a:r>
                        <a:rPr lang="en-US" sz="1000" b="1" kern="1200" dirty="0">
                          <a:solidFill>
                            <a:schemeClr val="lt1"/>
                          </a:solidFill>
                          <a:latin typeface="+mn-lt"/>
                          <a:ea typeface="+mn-ea"/>
                          <a:cs typeface="+mn-cs"/>
                        </a:rPr>
                        <a:t>T (K), P (MPa)</a:t>
                      </a:r>
                    </a:p>
                  </a:txBody>
                  <a:tcPr>
                    <a:solidFill>
                      <a:schemeClr val="tx1"/>
                    </a:solidFill>
                  </a:tcPr>
                </a:tc>
                <a:tc>
                  <a:txBody>
                    <a:bodyPr/>
                    <a:lstStyle/>
                    <a:p>
                      <a:pPr marL="0" algn="ctr" defTabSz="914354" rtl="0" eaLnBrk="1" latinLnBrk="0" hangingPunct="1"/>
                      <a:r>
                        <a:rPr lang="en-US" sz="1200" b="1" kern="1200" dirty="0">
                          <a:solidFill>
                            <a:schemeClr val="lt1"/>
                          </a:solidFill>
                          <a:latin typeface="+mn-lt"/>
                          <a:ea typeface="+mn-ea"/>
                          <a:cs typeface="+mn-cs"/>
                        </a:rPr>
                        <a:t>AMA Model</a:t>
                      </a:r>
                    </a:p>
                    <a:p>
                      <a:pPr marL="0" marR="0" lvl="0" indent="0" algn="ctr" defTabSz="914354" rtl="0" eaLnBrk="1" fontAlgn="auto" latinLnBrk="0" hangingPunct="1">
                        <a:lnSpc>
                          <a:spcPct val="100000"/>
                        </a:lnSpc>
                        <a:spcBef>
                          <a:spcPts val="0"/>
                        </a:spcBef>
                        <a:spcAft>
                          <a:spcPts val="0"/>
                        </a:spcAft>
                        <a:buClrTx/>
                        <a:buSzTx/>
                        <a:buFontTx/>
                        <a:buNone/>
                        <a:tabLst/>
                        <a:defRPr/>
                      </a:pPr>
                      <a:r>
                        <a:rPr lang="en-US" sz="1000" b="1" kern="1200" dirty="0">
                          <a:solidFill>
                            <a:schemeClr val="lt1"/>
                          </a:solidFill>
                          <a:latin typeface="+mn-lt"/>
                          <a:ea typeface="+mn-ea"/>
                          <a:cs typeface="+mn-cs"/>
                        </a:rPr>
                        <a:t>T (K), P (MPa)</a:t>
                      </a:r>
                    </a:p>
                  </a:txBody>
                  <a:tcPr>
                    <a:solidFill>
                      <a:schemeClr val="tx1"/>
                    </a:solidFill>
                  </a:tcPr>
                </a:tc>
                <a:tc>
                  <a:txBody>
                    <a:bodyPr/>
                    <a:lstStyle/>
                    <a:p>
                      <a:pPr marL="0" algn="ctr" defTabSz="914354" rtl="0" eaLnBrk="1" latinLnBrk="0" hangingPunct="1"/>
                      <a:r>
                        <a:rPr lang="en-US" sz="1200" b="1" kern="1200" dirty="0">
                          <a:solidFill>
                            <a:schemeClr val="lt1"/>
                          </a:solidFill>
                          <a:latin typeface="+mn-lt"/>
                          <a:ea typeface="+mn-ea"/>
                          <a:cs typeface="+mn-cs"/>
                        </a:rPr>
                        <a:t>% Difference</a:t>
                      </a:r>
                    </a:p>
                  </a:txBody>
                  <a:tcPr>
                    <a:solidFill>
                      <a:schemeClr val="tx1"/>
                    </a:solidFill>
                  </a:tcPr>
                </a:tc>
                <a:extLst>
                  <a:ext uri="{0D108BD9-81ED-4DB2-BD59-A6C34878D82A}">
                    <a16:rowId xmlns:a16="http://schemas.microsoft.com/office/drawing/2014/main" val="143262651"/>
                  </a:ext>
                </a:extLst>
              </a:tr>
              <a:tr h="370840">
                <a:tc>
                  <a:txBody>
                    <a:bodyPr/>
                    <a:lstStyle/>
                    <a:p>
                      <a:r>
                        <a:rPr lang="en-US" sz="1000" dirty="0"/>
                        <a:t>Reactor Inlet</a:t>
                      </a:r>
                    </a:p>
                  </a:txBody>
                  <a:tcPr/>
                </a:tc>
                <a:tc>
                  <a:txBody>
                    <a:bodyPr/>
                    <a:lstStyle/>
                    <a:p>
                      <a:pPr algn="ctr"/>
                      <a:r>
                        <a:rPr lang="en-US" sz="1000" dirty="0"/>
                        <a:t>370, 3.96</a:t>
                      </a:r>
                    </a:p>
                  </a:txBody>
                  <a:tcPr/>
                </a:tc>
                <a:tc>
                  <a:txBody>
                    <a:bodyPr/>
                    <a:lstStyle/>
                    <a:p>
                      <a:pPr algn="ctr"/>
                      <a:r>
                        <a:rPr lang="en-US" sz="1000" dirty="0"/>
                        <a:t>364, 3.96</a:t>
                      </a:r>
                    </a:p>
                  </a:txBody>
                  <a:tcPr/>
                </a:tc>
                <a:tc>
                  <a:txBody>
                    <a:bodyPr/>
                    <a:lstStyle/>
                    <a:p>
                      <a:pPr algn="ctr"/>
                      <a:r>
                        <a:rPr lang="en-US" sz="900" dirty="0"/>
                        <a:t>-</a:t>
                      </a:r>
                    </a:p>
                    <a:p>
                      <a:pPr marL="0" marR="0" lvl="0" indent="0" algn="ctr" defTabSz="914354" rtl="0" eaLnBrk="1" fontAlgn="auto" latinLnBrk="0" hangingPunct="1">
                        <a:lnSpc>
                          <a:spcPct val="100000"/>
                        </a:lnSpc>
                        <a:spcBef>
                          <a:spcPts val="0"/>
                        </a:spcBef>
                        <a:spcAft>
                          <a:spcPts val="0"/>
                        </a:spcAft>
                        <a:buClrTx/>
                        <a:buSzTx/>
                        <a:buFontTx/>
                        <a:buNone/>
                        <a:tabLst/>
                        <a:defRPr/>
                      </a:pPr>
                      <a:r>
                        <a:rPr lang="en-US" sz="900" dirty="0"/>
                        <a:t>Boundary Condition</a:t>
                      </a:r>
                    </a:p>
                  </a:txBody>
                  <a:tcPr/>
                </a:tc>
                <a:extLst>
                  <a:ext uri="{0D108BD9-81ED-4DB2-BD59-A6C34878D82A}">
                    <a16:rowId xmlns:a16="http://schemas.microsoft.com/office/drawing/2014/main" val="2637036339"/>
                  </a:ext>
                </a:extLst>
              </a:tr>
              <a:tr h="370840">
                <a:tc>
                  <a:txBody>
                    <a:bodyPr/>
                    <a:lstStyle/>
                    <a:p>
                      <a:r>
                        <a:rPr lang="en-US" sz="1000" dirty="0"/>
                        <a:t>Reactor Exit</a:t>
                      </a:r>
                    </a:p>
                  </a:txBody>
                  <a:tcPr/>
                </a:tc>
                <a:tc>
                  <a:txBody>
                    <a:bodyPr/>
                    <a:lstStyle/>
                    <a:p>
                      <a:pPr algn="ctr"/>
                      <a:r>
                        <a:rPr lang="en-US" sz="1000" dirty="0"/>
                        <a:t>2727, 3.10</a:t>
                      </a:r>
                    </a:p>
                    <a:p>
                      <a:pPr algn="ctr"/>
                      <a:endParaRPr lang="en-US" sz="1000" dirty="0"/>
                    </a:p>
                  </a:txBody>
                  <a:tcPr/>
                </a:tc>
                <a:tc>
                  <a:txBody>
                    <a:bodyPr/>
                    <a:lstStyle/>
                    <a:p>
                      <a:pPr algn="ctr"/>
                      <a:r>
                        <a:rPr lang="en-US" sz="1000" dirty="0"/>
                        <a:t>2728, 3.49*</a:t>
                      </a:r>
                    </a:p>
                  </a:txBody>
                  <a:tcPr/>
                </a:tc>
                <a:tc>
                  <a:txBody>
                    <a:bodyPr/>
                    <a:lstStyle/>
                    <a:p>
                      <a:pPr algn="ctr"/>
                      <a:r>
                        <a:rPr lang="en-US" sz="1000" dirty="0"/>
                        <a:t>0.04, 12.6%</a:t>
                      </a:r>
                    </a:p>
                  </a:txBody>
                  <a:tcPr/>
                </a:tc>
                <a:extLst>
                  <a:ext uri="{0D108BD9-81ED-4DB2-BD59-A6C34878D82A}">
                    <a16:rowId xmlns:a16="http://schemas.microsoft.com/office/drawing/2014/main" val="465872499"/>
                  </a:ext>
                </a:extLst>
              </a:tr>
            </a:tbl>
          </a:graphicData>
        </a:graphic>
      </p:graphicFrame>
      <p:sp>
        <p:nvSpPr>
          <p:cNvPr id="26" name="TextBox 25">
            <a:extLst>
              <a:ext uri="{FF2B5EF4-FFF2-40B4-BE49-F238E27FC236}">
                <a16:creationId xmlns:a16="http://schemas.microsoft.com/office/drawing/2014/main" id="{C82DECCF-AB14-4730-AE7E-B7F42288824D}"/>
              </a:ext>
            </a:extLst>
          </p:cNvPr>
          <p:cNvSpPr txBox="1"/>
          <p:nvPr/>
        </p:nvSpPr>
        <p:spPr>
          <a:xfrm>
            <a:off x="5364166" y="896111"/>
            <a:ext cx="5110796" cy="1738938"/>
          </a:xfrm>
          <a:prstGeom prst="rect">
            <a:avLst/>
          </a:prstGeom>
          <a:noFill/>
          <a:ln>
            <a:solidFill>
              <a:schemeClr val="tx1"/>
            </a:solidFill>
          </a:ln>
        </p:spPr>
        <p:txBody>
          <a:bodyPr wrap="square">
            <a:spAutoFit/>
          </a:bodyPr>
          <a:lstStyle/>
          <a:p>
            <a:r>
              <a:rPr lang="en-US" sz="1100" b="1" dirty="0"/>
              <a:t>The small nuclear rocket engine is a common benchmark case consisting of a HEU-composite fuel form, ZrHx containing tie-tubes for a 17.5 klbf thrust engine. </a:t>
            </a:r>
          </a:p>
          <a:p>
            <a:endParaRPr lang="en-US" sz="1100" i="1" dirty="0">
              <a:solidFill>
                <a:schemeClr val="accent2">
                  <a:lumMod val="10000"/>
                </a:schemeClr>
              </a:solidFill>
            </a:endParaRPr>
          </a:p>
          <a:p>
            <a:r>
              <a:rPr lang="en-US" sz="900" i="1" dirty="0">
                <a:solidFill>
                  <a:schemeClr val="accent2">
                    <a:lumMod val="10000"/>
                  </a:schemeClr>
                </a:solidFill>
              </a:rPr>
              <a:t>The AMA model matches the number of fuel elements, tie-tubes, and control drums, as well as the overall geometric dimensions of the reactor components (fuel element channel diameters, flat to flat, reactor diameter and length, reflector thickness, etc.). The reactor plenum and surrounding components use the reported attributes from the Schnitzler SNRE model. Key differences in the AMA model is the use of 19 axial temperature nodes for the reactor core and does not include hydride s(</a:t>
            </a:r>
            <a:r>
              <a:rPr lang="el-GR" sz="900" i="1" dirty="0">
                <a:solidFill>
                  <a:schemeClr val="accent2">
                    <a:lumMod val="10000"/>
                  </a:schemeClr>
                </a:solidFill>
              </a:rPr>
              <a:t>α</a:t>
            </a:r>
            <a:r>
              <a:rPr lang="en-US" sz="900" i="1" dirty="0">
                <a:solidFill>
                  <a:schemeClr val="accent2">
                    <a:lumMod val="10000"/>
                  </a:schemeClr>
                </a:solidFill>
              </a:rPr>
              <a:t>,</a:t>
            </a:r>
            <a:r>
              <a:rPr lang="el-GR" sz="900" i="1" dirty="0">
                <a:solidFill>
                  <a:schemeClr val="accent2">
                    <a:lumMod val="10000"/>
                  </a:schemeClr>
                </a:solidFill>
                <a:cs typeface="Arial" panose="020B0604020202020204" pitchFamily="34" charset="0"/>
              </a:rPr>
              <a:t>ꞵ</a:t>
            </a:r>
            <a:r>
              <a:rPr lang="en-US" sz="900" i="1" dirty="0">
                <a:solidFill>
                  <a:schemeClr val="accent2">
                    <a:lumMod val="10000"/>
                  </a:schemeClr>
                </a:solidFill>
              </a:rPr>
              <a:t>) cross sections. Reported state point values assume average axial reactor power profile per assembly.</a:t>
            </a:r>
          </a:p>
        </p:txBody>
      </p:sp>
      <p:pic>
        <p:nvPicPr>
          <p:cNvPr id="27" name="Picture 26">
            <a:extLst>
              <a:ext uri="{FF2B5EF4-FFF2-40B4-BE49-F238E27FC236}">
                <a16:creationId xmlns:a16="http://schemas.microsoft.com/office/drawing/2014/main" id="{13C21D67-C01F-469A-ABE3-FA9CB3C9ABAE}"/>
              </a:ext>
            </a:extLst>
          </p:cNvPr>
          <p:cNvPicPr>
            <a:picLocks noChangeAspect="1"/>
          </p:cNvPicPr>
          <p:nvPr/>
        </p:nvPicPr>
        <p:blipFill>
          <a:blip r:embed="rId2"/>
          <a:stretch>
            <a:fillRect/>
          </a:stretch>
        </p:blipFill>
        <p:spPr>
          <a:xfrm>
            <a:off x="564204" y="949030"/>
            <a:ext cx="2557930" cy="2215168"/>
          </a:xfrm>
          <a:prstGeom prst="rect">
            <a:avLst/>
          </a:prstGeom>
        </p:spPr>
      </p:pic>
      <p:pic>
        <p:nvPicPr>
          <p:cNvPr id="28" name="Picture 27">
            <a:extLst>
              <a:ext uri="{FF2B5EF4-FFF2-40B4-BE49-F238E27FC236}">
                <a16:creationId xmlns:a16="http://schemas.microsoft.com/office/drawing/2014/main" id="{EDCA6477-F956-4F50-940B-087182BE19E2}"/>
              </a:ext>
            </a:extLst>
          </p:cNvPr>
          <p:cNvPicPr>
            <a:picLocks noChangeAspect="1"/>
          </p:cNvPicPr>
          <p:nvPr/>
        </p:nvPicPr>
        <p:blipFill rotWithShape="1">
          <a:blip r:embed="rId3"/>
          <a:srcRect l="22729" t="9097" r="22377" b="5211"/>
          <a:stretch/>
        </p:blipFill>
        <p:spPr>
          <a:xfrm flipH="1">
            <a:off x="3186321" y="949030"/>
            <a:ext cx="1648325" cy="2228310"/>
          </a:xfrm>
          <a:prstGeom prst="rect">
            <a:avLst/>
          </a:prstGeom>
        </p:spPr>
      </p:pic>
      <p:pic>
        <p:nvPicPr>
          <p:cNvPr id="29" name="Picture 28">
            <a:extLst>
              <a:ext uri="{FF2B5EF4-FFF2-40B4-BE49-F238E27FC236}">
                <a16:creationId xmlns:a16="http://schemas.microsoft.com/office/drawing/2014/main" id="{BCEEAA4C-AD4F-4F9B-B4C7-ACE8CC61BE50}"/>
              </a:ext>
            </a:extLst>
          </p:cNvPr>
          <p:cNvPicPr>
            <a:picLocks noChangeAspect="1"/>
          </p:cNvPicPr>
          <p:nvPr/>
        </p:nvPicPr>
        <p:blipFill>
          <a:blip r:embed="rId4"/>
          <a:stretch>
            <a:fillRect/>
          </a:stretch>
        </p:blipFill>
        <p:spPr>
          <a:xfrm>
            <a:off x="564204" y="3693802"/>
            <a:ext cx="2572019" cy="2227369"/>
          </a:xfrm>
          <a:prstGeom prst="rect">
            <a:avLst/>
          </a:prstGeom>
        </p:spPr>
      </p:pic>
      <p:pic>
        <p:nvPicPr>
          <p:cNvPr id="30" name="Picture 29">
            <a:extLst>
              <a:ext uri="{FF2B5EF4-FFF2-40B4-BE49-F238E27FC236}">
                <a16:creationId xmlns:a16="http://schemas.microsoft.com/office/drawing/2014/main" id="{A6C79D36-F180-49CE-BED1-73E575C87F40}"/>
              </a:ext>
            </a:extLst>
          </p:cNvPr>
          <p:cNvPicPr>
            <a:picLocks noChangeAspect="1"/>
          </p:cNvPicPr>
          <p:nvPr/>
        </p:nvPicPr>
        <p:blipFill rotWithShape="1">
          <a:blip r:embed="rId5"/>
          <a:srcRect l="20563" r="20518"/>
          <a:stretch/>
        </p:blipFill>
        <p:spPr>
          <a:xfrm>
            <a:off x="3196048" y="3692861"/>
            <a:ext cx="1716420" cy="2228309"/>
          </a:xfrm>
          <a:prstGeom prst="rect">
            <a:avLst/>
          </a:prstGeom>
        </p:spPr>
      </p:pic>
      <p:sp>
        <p:nvSpPr>
          <p:cNvPr id="31" name="Footer Placeholder 2">
            <a:extLst>
              <a:ext uri="{FF2B5EF4-FFF2-40B4-BE49-F238E27FC236}">
                <a16:creationId xmlns:a16="http://schemas.microsoft.com/office/drawing/2014/main" id="{1AA88F26-409A-4E14-BAE6-536ABC8B8A9F}"/>
              </a:ext>
            </a:extLst>
          </p:cNvPr>
          <p:cNvSpPr txBox="1">
            <a:spLocks/>
          </p:cNvSpPr>
          <p:nvPr/>
        </p:nvSpPr>
        <p:spPr bwMode="auto">
          <a:xfrm>
            <a:off x="1176564" y="5976545"/>
            <a:ext cx="3280706" cy="1350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l" rtl="0" eaLnBrk="1" fontAlgn="auto" hangingPunct="1">
              <a:spcBef>
                <a:spcPts val="0"/>
              </a:spcBef>
              <a:spcAft>
                <a:spcPts val="0"/>
              </a:spcAft>
              <a:defRPr sz="1200" kern="1200">
                <a:solidFill>
                  <a:schemeClr val="tx1"/>
                </a:solidFill>
                <a:latin typeface="Arial" panose="020B0604020202020204" pitchFamily="34" charset="0"/>
                <a:ea typeface="Helvetica" charset="0"/>
                <a:cs typeface="Helvetica" charset="0"/>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9pPr>
          </a:lstStyle>
          <a:p>
            <a:pPr fontAlgn="base">
              <a:spcBef>
                <a:spcPct val="0"/>
              </a:spcBef>
              <a:spcAft>
                <a:spcPct val="0"/>
              </a:spcAft>
            </a:pPr>
            <a:r>
              <a:rPr lang="en-US" altLang="en-US" sz="1000" i="1" dirty="0">
                <a:solidFill>
                  <a:srgbClr val="172751"/>
                </a:solidFill>
                <a:latin typeface="Helvetica" panose="020B0500000000000000" pitchFamily="34" charset="0"/>
                <a:ea typeface="Helvetica" panose="020B0500000000000000" pitchFamily="34" charset="0"/>
                <a:cs typeface="Helvetica" panose="020B0500000000000000" pitchFamily="34" charset="0"/>
              </a:rPr>
              <a:t>Output Serpent Mesh Plots for the AMA SNRE Model</a:t>
            </a:r>
          </a:p>
        </p:txBody>
      </p:sp>
      <p:sp>
        <p:nvSpPr>
          <p:cNvPr id="39" name="Footer Placeholder 2">
            <a:extLst>
              <a:ext uri="{FF2B5EF4-FFF2-40B4-BE49-F238E27FC236}">
                <a16:creationId xmlns:a16="http://schemas.microsoft.com/office/drawing/2014/main" id="{7E370ACB-66DB-42D9-A4D5-C496FE9B4E3F}"/>
              </a:ext>
            </a:extLst>
          </p:cNvPr>
          <p:cNvSpPr txBox="1">
            <a:spLocks/>
          </p:cNvSpPr>
          <p:nvPr/>
        </p:nvSpPr>
        <p:spPr bwMode="auto">
          <a:xfrm>
            <a:off x="1234462" y="3436746"/>
            <a:ext cx="3280706" cy="1350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defPPr>
              <a:defRPr lang="en-US"/>
            </a:defPPr>
            <a:lvl1pPr algn="l" rtl="0" eaLnBrk="1" fontAlgn="auto" hangingPunct="1">
              <a:spcBef>
                <a:spcPts val="0"/>
              </a:spcBef>
              <a:spcAft>
                <a:spcPts val="0"/>
              </a:spcAft>
              <a:defRPr sz="1200" kern="1200">
                <a:solidFill>
                  <a:schemeClr val="tx1"/>
                </a:solidFill>
                <a:latin typeface="Arial" panose="020B0604020202020204" pitchFamily="34" charset="0"/>
                <a:ea typeface="Helvetica" charset="0"/>
                <a:cs typeface="Helvetica" charset="0"/>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Arial" panose="020B0604020202020204" pitchFamily="34" charset="0"/>
                <a:ea typeface="+mn-ea"/>
                <a:cs typeface="+mn-cs"/>
              </a:defRPr>
            </a:lvl9pPr>
          </a:lstStyle>
          <a:p>
            <a:pPr algn="ctr" fontAlgn="base">
              <a:spcBef>
                <a:spcPct val="0"/>
              </a:spcBef>
              <a:spcAft>
                <a:spcPct val="0"/>
              </a:spcAft>
            </a:pPr>
            <a:r>
              <a:rPr lang="en-US" altLang="en-US" sz="1000" i="1" dirty="0">
                <a:solidFill>
                  <a:srgbClr val="172751"/>
                </a:solidFill>
                <a:latin typeface="Helvetica" panose="020B0500000000000000" pitchFamily="34" charset="0"/>
                <a:ea typeface="Helvetica" panose="020B0500000000000000" pitchFamily="34" charset="0"/>
                <a:cs typeface="Helvetica" panose="020B0500000000000000" pitchFamily="34" charset="0"/>
              </a:rPr>
              <a:t>Cross Section Views of the AMA SNRE Model</a:t>
            </a:r>
          </a:p>
        </p:txBody>
      </p:sp>
    </p:spTree>
    <p:extLst>
      <p:ext uri="{BB962C8B-B14F-4D97-AF65-F5344CB8AC3E}">
        <p14:creationId xmlns:p14="http://schemas.microsoft.com/office/powerpoint/2010/main" val="891702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4B0DCF-508D-46CD-9995-B46130F68465}"/>
              </a:ext>
            </a:extLst>
          </p:cNvPr>
          <p:cNvSpPr>
            <a:spLocks noGrp="1"/>
          </p:cNvSpPr>
          <p:nvPr>
            <p:ph type="sldNum" sz="quarter" idx="12"/>
          </p:nvPr>
        </p:nvSpPr>
        <p:spPr/>
        <p:txBody>
          <a:bodyPr/>
          <a:lstStyle/>
          <a:p>
            <a:fld id="{42941279-5F75-48AD-80EC-34D209179385}" type="slidenum">
              <a:rPr lang="en-US" altLang="en-US" smtClean="0"/>
              <a:pPr/>
              <a:t>15</a:t>
            </a:fld>
            <a:endParaRPr lang="en-US" altLang="en-US"/>
          </a:p>
        </p:txBody>
      </p:sp>
      <p:sp>
        <p:nvSpPr>
          <p:cNvPr id="5" name="Title 4">
            <a:extLst>
              <a:ext uri="{FF2B5EF4-FFF2-40B4-BE49-F238E27FC236}">
                <a16:creationId xmlns:a16="http://schemas.microsoft.com/office/drawing/2014/main" id="{7BE61934-F5D1-4133-8146-C336890D5AFC}"/>
              </a:ext>
            </a:extLst>
          </p:cNvPr>
          <p:cNvSpPr>
            <a:spLocks noGrp="1"/>
          </p:cNvSpPr>
          <p:nvPr>
            <p:ph type="ctrTitle"/>
          </p:nvPr>
        </p:nvSpPr>
        <p:spPr/>
        <p:txBody>
          <a:bodyPr>
            <a:noAutofit/>
          </a:bodyPr>
          <a:lstStyle/>
          <a:p>
            <a:r>
              <a:rPr lang="en-US" sz="2400" dirty="0"/>
              <a:t>Engine Calculation Benchmark: Specific Impulse</a:t>
            </a:r>
          </a:p>
        </p:txBody>
      </p:sp>
      <p:sp>
        <p:nvSpPr>
          <p:cNvPr id="7" name="Footer Placeholder 2">
            <a:extLst>
              <a:ext uri="{FF2B5EF4-FFF2-40B4-BE49-F238E27FC236}">
                <a16:creationId xmlns:a16="http://schemas.microsoft.com/office/drawing/2014/main" id="{C15C1BFF-2BB9-4E1A-9E3B-C946F3DD1862}"/>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pic>
        <p:nvPicPr>
          <p:cNvPr id="16" name="Picture 15">
            <a:extLst>
              <a:ext uri="{FF2B5EF4-FFF2-40B4-BE49-F238E27FC236}">
                <a16:creationId xmlns:a16="http://schemas.microsoft.com/office/drawing/2014/main" id="{1179F84D-DBA0-4B95-B5CF-E6038759E5B9}"/>
              </a:ext>
            </a:extLst>
          </p:cNvPr>
          <p:cNvPicPr>
            <a:picLocks noChangeAspect="1"/>
          </p:cNvPicPr>
          <p:nvPr/>
        </p:nvPicPr>
        <p:blipFill rotWithShape="1">
          <a:blip r:embed="rId2"/>
          <a:srcRect l="6695" r="9407"/>
          <a:stretch/>
        </p:blipFill>
        <p:spPr>
          <a:xfrm>
            <a:off x="419251" y="885820"/>
            <a:ext cx="5676749" cy="3298535"/>
          </a:xfrm>
          <a:prstGeom prst="rect">
            <a:avLst/>
          </a:prstGeom>
        </p:spPr>
      </p:pic>
      <p:sp>
        <p:nvSpPr>
          <p:cNvPr id="17" name="TextBox 16">
            <a:extLst>
              <a:ext uri="{FF2B5EF4-FFF2-40B4-BE49-F238E27FC236}">
                <a16:creationId xmlns:a16="http://schemas.microsoft.com/office/drawing/2014/main" id="{14B69115-37AC-4315-8EF5-1C674EB82936}"/>
              </a:ext>
            </a:extLst>
          </p:cNvPr>
          <p:cNvSpPr txBox="1"/>
          <p:nvPr/>
        </p:nvSpPr>
        <p:spPr>
          <a:xfrm>
            <a:off x="1508629" y="4420795"/>
            <a:ext cx="4289569" cy="485914"/>
          </a:xfrm>
          <a:prstGeom prst="rect">
            <a:avLst/>
          </a:prstGeom>
          <a:noFill/>
          <a:ln>
            <a:noFill/>
          </a:ln>
        </p:spPr>
        <p:txBody>
          <a:bodyPr vert="horz" wrap="square" lIns="91440" tIns="45720" rIns="91440" bIns="45720" rtlCol="0" anchor="ctr">
            <a:normAutofit fontScale="55000" lnSpcReduction="20000"/>
          </a:bodyPr>
          <a:lstStyle/>
          <a:p>
            <a:pPr algn="ctr"/>
            <a:r>
              <a:rPr lang="en-US" sz="2000" b="1" i="1" dirty="0">
                <a:solidFill>
                  <a:srgbClr val="000000"/>
                </a:solidFill>
              </a:rPr>
              <a:t>Isp vs. Chamber Temperature Trendline</a:t>
            </a:r>
          </a:p>
          <a:p>
            <a:pPr algn="ctr"/>
            <a:endParaRPr lang="en-US" sz="1600" i="1" dirty="0">
              <a:solidFill>
                <a:srgbClr val="000000"/>
              </a:solidFill>
            </a:endParaRPr>
          </a:p>
          <a:p>
            <a:pPr algn="ctr"/>
            <a:r>
              <a:rPr lang="en-US" sz="1600" i="1" dirty="0">
                <a:solidFill>
                  <a:srgbClr val="000000"/>
                </a:solidFill>
              </a:rPr>
              <a:t>Blue:  NSSAM Updated physics as of 2/2021</a:t>
            </a:r>
          </a:p>
        </p:txBody>
      </p:sp>
      <p:sp>
        <p:nvSpPr>
          <p:cNvPr id="18" name="TextBox 17">
            <a:extLst>
              <a:ext uri="{FF2B5EF4-FFF2-40B4-BE49-F238E27FC236}">
                <a16:creationId xmlns:a16="http://schemas.microsoft.com/office/drawing/2014/main" id="{BA0B9F49-77A5-45AD-A7F2-52C8EE23EF54}"/>
              </a:ext>
            </a:extLst>
          </p:cNvPr>
          <p:cNvSpPr txBox="1"/>
          <p:nvPr/>
        </p:nvSpPr>
        <p:spPr>
          <a:xfrm>
            <a:off x="419250" y="5032039"/>
            <a:ext cx="5581973" cy="1015663"/>
          </a:xfrm>
          <a:prstGeom prst="rect">
            <a:avLst/>
          </a:prstGeom>
          <a:noFill/>
          <a:ln>
            <a:noFill/>
          </a:ln>
        </p:spPr>
        <p:txBody>
          <a:bodyPr wrap="square">
            <a:spAutoFit/>
          </a:bodyPr>
          <a:lstStyle/>
          <a:p>
            <a:pPr marL="342900" indent="-342900">
              <a:buFont typeface="Arial" panose="020B0604020202020204" pitchFamily="34" charset="0"/>
              <a:buChar char="•"/>
            </a:pPr>
            <a:r>
              <a:rPr lang="en-US" sz="1200" dirty="0">
                <a:solidFill>
                  <a:srgbClr val="000000"/>
                </a:solidFill>
                <a:latin typeface="Helvetica" panose="020B0604020202020204" pitchFamily="34" charset="0"/>
                <a:cs typeface="Helvetica" panose="020B0604020202020204" pitchFamily="34" charset="0"/>
              </a:rPr>
              <a:t>Specific impulse was calculated for a constant exit pressure and propellant exit temperatures between 2300 – 3400 K</a:t>
            </a:r>
          </a:p>
          <a:p>
            <a:pPr marL="342900" indent="-342900">
              <a:buFont typeface="Arial" panose="020B0604020202020204" pitchFamily="34" charset="0"/>
              <a:buChar char="•"/>
            </a:pPr>
            <a:endParaRPr lang="en-US" sz="1200" dirty="0">
              <a:solidFill>
                <a:srgbClr val="000000"/>
              </a:solidFill>
              <a:latin typeface="Helvetica" panose="020B0604020202020204" pitchFamily="34" charset="0"/>
              <a:cs typeface="Helvetica" panose="020B0604020202020204" pitchFamily="34" charset="0"/>
            </a:endParaRPr>
          </a:p>
          <a:p>
            <a:pPr marL="342900" indent="-342900">
              <a:buFont typeface="Arial" panose="020B0604020202020204" pitchFamily="34" charset="0"/>
              <a:buChar char="•"/>
            </a:pPr>
            <a:r>
              <a:rPr lang="en-US" sz="1200" dirty="0">
                <a:solidFill>
                  <a:srgbClr val="000000"/>
                </a:solidFill>
                <a:latin typeface="Helvetica" panose="020B0604020202020204" pitchFamily="34" charset="0"/>
                <a:cs typeface="Helvetica" panose="020B0604020202020204" pitchFamily="34" charset="0"/>
              </a:rPr>
              <a:t>Nozzle assumptions: Steady state, isentropic &amp; frozen flow, calorically perfect gas, power removed by nozzle regen is removed from nozzle flow </a:t>
            </a:r>
          </a:p>
        </p:txBody>
      </p:sp>
      <p:sp>
        <p:nvSpPr>
          <p:cNvPr id="19" name="TextBox 1">
            <a:extLst>
              <a:ext uri="{FF2B5EF4-FFF2-40B4-BE49-F238E27FC236}">
                <a16:creationId xmlns:a16="http://schemas.microsoft.com/office/drawing/2014/main" id="{93F9F86F-E4ED-4095-9F10-5E95BD81D813}"/>
              </a:ext>
            </a:extLst>
          </p:cNvPr>
          <p:cNvSpPr txBox="1"/>
          <p:nvPr/>
        </p:nvSpPr>
        <p:spPr>
          <a:xfrm>
            <a:off x="419250" y="4150866"/>
            <a:ext cx="4781320" cy="307777"/>
          </a:xfrm>
          <a:prstGeom prst="rect">
            <a:avLst/>
          </a:prstGeom>
          <a:noFill/>
          <a:ln>
            <a:noFill/>
          </a:ln>
        </p:spPr>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en-US" sz="700" dirty="0"/>
              <a:t>Modified from: Borowski, S., McCurdy, D., Packard, T., Nuclear Thermal Propulsion (NTP): A Proven Growth Technology for Human NEO / Mars Exploration Missions, 2012 IEEE Aerospace Conference</a:t>
            </a:r>
          </a:p>
        </p:txBody>
      </p:sp>
      <p:sp>
        <p:nvSpPr>
          <p:cNvPr id="20" name="Content Placeholder 1">
            <a:extLst>
              <a:ext uri="{FF2B5EF4-FFF2-40B4-BE49-F238E27FC236}">
                <a16:creationId xmlns:a16="http://schemas.microsoft.com/office/drawing/2014/main" id="{6D6CF921-ABE0-4340-9B8C-10F934AE2B40}"/>
              </a:ext>
            </a:extLst>
          </p:cNvPr>
          <p:cNvSpPr>
            <a:spLocks noGrp="1"/>
          </p:cNvSpPr>
          <p:nvPr>
            <p:ph idx="1"/>
          </p:nvPr>
        </p:nvSpPr>
        <p:spPr>
          <a:xfrm>
            <a:off x="6507804" y="898177"/>
            <a:ext cx="5264945" cy="1998998"/>
          </a:xfrm>
        </p:spPr>
        <p:txBody>
          <a:bodyPr>
            <a:normAutofit fontScale="70000" lnSpcReduction="20000"/>
          </a:bodyPr>
          <a:lstStyle/>
          <a:p>
            <a:r>
              <a:rPr lang="en-US" sz="2000" dirty="0">
                <a:solidFill>
                  <a:srgbClr val="17273C"/>
                </a:solidFill>
              </a:rPr>
              <a:t>Calculated specific impulse was in good agreement with that reported in Borowski et. al. (2012)</a:t>
            </a:r>
          </a:p>
          <a:p>
            <a:pPr lvl="1"/>
            <a:r>
              <a:rPr lang="en-US" sz="1800" dirty="0">
                <a:solidFill>
                  <a:schemeClr val="tx1"/>
                </a:solidFill>
              </a:rPr>
              <a:t>Overall Percent Error: &lt;1.5% (&lt; 15 s)</a:t>
            </a:r>
          </a:p>
          <a:p>
            <a:pPr lvl="1"/>
            <a:r>
              <a:rPr lang="en-US" sz="1800" dirty="0">
                <a:solidFill>
                  <a:schemeClr val="tx1"/>
                </a:solidFill>
              </a:rPr>
              <a:t>Specific impulse overpredicted at low exit temperatures (&lt; 2900 K)</a:t>
            </a:r>
          </a:p>
          <a:p>
            <a:pPr lvl="1"/>
            <a:r>
              <a:rPr lang="en-US" sz="1800" dirty="0">
                <a:solidFill>
                  <a:schemeClr val="tx1"/>
                </a:solidFill>
              </a:rPr>
              <a:t>Specific impulse underpredicted at high exit temperatures (&gt; 2900 K)</a:t>
            </a:r>
          </a:p>
          <a:p>
            <a:r>
              <a:rPr lang="en-US" sz="2000" dirty="0">
                <a:solidFill>
                  <a:srgbClr val="17273C"/>
                </a:solidFill>
              </a:rPr>
              <a:t>Source of discrepancies between models is still being investigated</a:t>
            </a:r>
          </a:p>
          <a:p>
            <a:pPr lvl="1"/>
            <a:endParaRPr lang="en-US" dirty="0"/>
          </a:p>
        </p:txBody>
      </p:sp>
      <p:pic>
        <p:nvPicPr>
          <p:cNvPr id="21" name="Picture 20">
            <a:extLst>
              <a:ext uri="{FF2B5EF4-FFF2-40B4-BE49-F238E27FC236}">
                <a16:creationId xmlns:a16="http://schemas.microsoft.com/office/drawing/2014/main" id="{ECAEAD13-0E57-42BE-90E0-229C50F12111}"/>
              </a:ext>
            </a:extLst>
          </p:cNvPr>
          <p:cNvPicPr>
            <a:picLocks noChangeAspect="1"/>
          </p:cNvPicPr>
          <p:nvPr/>
        </p:nvPicPr>
        <p:blipFill rotWithShape="1">
          <a:blip r:embed="rId3"/>
          <a:srcRect l="5377" r="7288"/>
          <a:stretch/>
        </p:blipFill>
        <p:spPr>
          <a:xfrm>
            <a:off x="9350445" y="4708187"/>
            <a:ext cx="2624274" cy="1464846"/>
          </a:xfrm>
          <a:prstGeom prst="rect">
            <a:avLst/>
          </a:prstGeom>
          <a:ln w="38100">
            <a:solidFill>
              <a:schemeClr val="tx1"/>
            </a:solidFill>
          </a:ln>
        </p:spPr>
      </p:pic>
      <p:pic>
        <p:nvPicPr>
          <p:cNvPr id="22" name="Picture 21">
            <a:extLst>
              <a:ext uri="{FF2B5EF4-FFF2-40B4-BE49-F238E27FC236}">
                <a16:creationId xmlns:a16="http://schemas.microsoft.com/office/drawing/2014/main" id="{35137665-6C82-4D50-A038-6FA1F36ED09E}"/>
              </a:ext>
            </a:extLst>
          </p:cNvPr>
          <p:cNvPicPr>
            <a:picLocks noChangeAspect="1"/>
          </p:cNvPicPr>
          <p:nvPr/>
        </p:nvPicPr>
        <p:blipFill>
          <a:blip r:embed="rId4"/>
          <a:stretch>
            <a:fillRect/>
          </a:stretch>
        </p:blipFill>
        <p:spPr>
          <a:xfrm>
            <a:off x="6289949" y="2897175"/>
            <a:ext cx="2981020" cy="2204970"/>
          </a:xfrm>
          <a:prstGeom prst="rect">
            <a:avLst/>
          </a:prstGeom>
        </p:spPr>
      </p:pic>
    </p:spTree>
    <p:extLst>
      <p:ext uri="{BB962C8B-B14F-4D97-AF65-F5344CB8AC3E}">
        <p14:creationId xmlns:p14="http://schemas.microsoft.com/office/powerpoint/2010/main" val="21178766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1A232A-1475-4014-93F7-02B62BAC176F}"/>
              </a:ext>
            </a:extLst>
          </p:cNvPr>
          <p:cNvSpPr>
            <a:spLocks noGrp="1"/>
          </p:cNvSpPr>
          <p:nvPr>
            <p:ph idx="1"/>
          </p:nvPr>
        </p:nvSpPr>
        <p:spPr>
          <a:xfrm>
            <a:off x="215370" y="822633"/>
            <a:ext cx="10496173" cy="5425251"/>
          </a:xfrm>
        </p:spPr>
        <p:txBody>
          <a:bodyPr>
            <a:normAutofit/>
          </a:bodyPr>
          <a:lstStyle/>
          <a:p>
            <a:pPr>
              <a:spcAft>
                <a:spcPts val="600"/>
              </a:spcAft>
              <a:buFontTx/>
              <a:buChar char="-"/>
            </a:pPr>
            <a:r>
              <a:rPr lang="en-US" sz="1900" b="1" dirty="0">
                <a:solidFill>
                  <a:srgbClr val="000000"/>
                </a:solidFill>
                <a:latin typeface="Helvetica" panose="020B0604020202020204" pitchFamily="34" charset="0"/>
                <a:cs typeface="Helvetica" panose="020B0604020202020204" pitchFamily="34" charset="0"/>
              </a:rPr>
              <a:t>Evaluating alternatives to conventional Monte Carlo nuclear physics codes </a:t>
            </a:r>
          </a:p>
          <a:p>
            <a:pPr lvl="1">
              <a:spcAft>
                <a:spcPts val="600"/>
              </a:spcAft>
              <a:buFontTx/>
              <a:buChar char="-"/>
            </a:pPr>
            <a:r>
              <a:rPr lang="en-US" sz="1500" dirty="0">
                <a:solidFill>
                  <a:srgbClr val="000000"/>
                </a:solidFill>
                <a:latin typeface="Helvetica" panose="020B0604020202020204" pitchFamily="34" charset="0"/>
                <a:cs typeface="Helvetica" panose="020B0604020202020204" pitchFamily="34" charset="0"/>
              </a:rPr>
              <a:t>Licensing lead times and cost of Serpent and MCNP present a barrier to wider use of NSSAM within our team</a:t>
            </a:r>
          </a:p>
          <a:p>
            <a:pPr>
              <a:spcAft>
                <a:spcPts val="600"/>
              </a:spcAft>
              <a:buFontTx/>
              <a:buChar char="-"/>
            </a:pPr>
            <a:r>
              <a:rPr lang="en-US" sz="1900" b="1" dirty="0">
                <a:solidFill>
                  <a:srgbClr val="000000"/>
                </a:solidFill>
                <a:latin typeface="Helvetica" panose="020B0604020202020204" pitchFamily="34" charset="0"/>
                <a:cs typeface="Helvetica" panose="020B0604020202020204" pitchFamily="34" charset="0"/>
              </a:rPr>
              <a:t>Finite Reactor Sizing and Analysis</a:t>
            </a:r>
            <a:endParaRPr lang="en-US" sz="1500" b="1" dirty="0">
              <a:solidFill>
                <a:srgbClr val="000000"/>
              </a:solidFill>
              <a:latin typeface="Helvetica" panose="020B0604020202020204" pitchFamily="34" charset="0"/>
              <a:cs typeface="Helvetica" panose="020B0604020202020204" pitchFamily="34" charset="0"/>
            </a:endParaRPr>
          </a:p>
          <a:p>
            <a:pPr>
              <a:spcAft>
                <a:spcPts val="600"/>
              </a:spcAft>
              <a:buFontTx/>
              <a:buChar char="-"/>
            </a:pPr>
            <a:r>
              <a:rPr lang="en-US" sz="1900" b="1" dirty="0">
                <a:solidFill>
                  <a:srgbClr val="000000"/>
                </a:solidFill>
                <a:latin typeface="Helvetica" panose="020B0604020202020204" pitchFamily="34" charset="0"/>
                <a:cs typeface="Helvetica" panose="020B0604020202020204" pitchFamily="34" charset="0"/>
              </a:rPr>
              <a:t>Non-Nuclear System: Generic Engine</a:t>
            </a:r>
          </a:p>
          <a:p>
            <a:pPr lvl="1">
              <a:spcAft>
                <a:spcPts val="600"/>
              </a:spcAft>
              <a:buFontTx/>
              <a:buChar char="-"/>
            </a:pPr>
            <a:r>
              <a:rPr lang="en-US" sz="1500" dirty="0">
                <a:solidFill>
                  <a:srgbClr val="000000"/>
                </a:solidFill>
                <a:latin typeface="Helvetica" panose="020B0604020202020204" pitchFamily="34" charset="0"/>
                <a:cs typeface="Helvetica" panose="020B0604020202020204" pitchFamily="34" charset="0"/>
              </a:rPr>
              <a:t>Current engine component models are thrust rated</a:t>
            </a:r>
          </a:p>
          <a:p>
            <a:pPr>
              <a:spcAft>
                <a:spcPts val="600"/>
              </a:spcAft>
              <a:buFontTx/>
              <a:buChar char="-"/>
            </a:pPr>
            <a:r>
              <a:rPr lang="en-US" sz="1900" b="1" dirty="0">
                <a:solidFill>
                  <a:srgbClr val="000000"/>
                </a:solidFill>
                <a:latin typeface="Helvetica" panose="020B0604020202020204" pitchFamily="34" charset="0"/>
                <a:cs typeface="Helvetica" panose="020B0604020202020204" pitchFamily="34" charset="0"/>
              </a:rPr>
              <a:t>Non-Nuclear System: Power Cycle</a:t>
            </a:r>
          </a:p>
          <a:p>
            <a:pPr>
              <a:spcAft>
                <a:spcPts val="600"/>
              </a:spcAft>
              <a:buFontTx/>
              <a:buChar char="-"/>
            </a:pPr>
            <a:r>
              <a:rPr lang="en-US" sz="1900" b="1" dirty="0">
                <a:solidFill>
                  <a:srgbClr val="000000"/>
                </a:solidFill>
                <a:latin typeface="Helvetica" panose="020B0604020202020204" pitchFamily="34" charset="0"/>
                <a:cs typeface="Helvetica" panose="020B0604020202020204" pitchFamily="34" charset="0"/>
              </a:rPr>
              <a:t>Constant Updates and Verification</a:t>
            </a:r>
          </a:p>
          <a:p>
            <a:pPr lvl="1">
              <a:spcAft>
                <a:spcPts val="600"/>
              </a:spcAft>
              <a:buFontTx/>
              <a:buChar char="-"/>
            </a:pPr>
            <a:r>
              <a:rPr lang="en-US" sz="1500" dirty="0">
                <a:solidFill>
                  <a:srgbClr val="000000"/>
                </a:solidFill>
                <a:latin typeface="Helvetica" panose="020B0604020202020204" pitchFamily="34" charset="0"/>
                <a:cs typeface="Helvetica" panose="020B0604020202020204" pitchFamily="34" charset="0"/>
              </a:rPr>
              <a:t>Materials</a:t>
            </a:r>
          </a:p>
          <a:p>
            <a:pPr lvl="1">
              <a:spcAft>
                <a:spcPts val="600"/>
              </a:spcAft>
              <a:buFontTx/>
              <a:buChar char="-"/>
            </a:pPr>
            <a:r>
              <a:rPr lang="en-US" sz="1500" dirty="0">
                <a:solidFill>
                  <a:srgbClr val="000000"/>
                </a:solidFill>
                <a:latin typeface="Helvetica" panose="020B0604020202020204" pitchFamily="34" charset="0"/>
                <a:cs typeface="Helvetica" panose="020B0604020202020204" pitchFamily="34" charset="0"/>
              </a:rPr>
              <a:t>Unit Cell Geometries</a:t>
            </a:r>
          </a:p>
          <a:p>
            <a:pPr lvl="1">
              <a:spcAft>
                <a:spcPts val="600"/>
              </a:spcAft>
              <a:buFontTx/>
              <a:buChar char="-"/>
            </a:pPr>
            <a:r>
              <a:rPr lang="en-US" sz="1500" dirty="0">
                <a:solidFill>
                  <a:srgbClr val="000000"/>
                </a:solidFill>
                <a:latin typeface="Helvetica" panose="020B0604020202020204" pitchFamily="34" charset="0"/>
                <a:cs typeface="Helvetica" panose="020B0604020202020204" pitchFamily="34" charset="0"/>
              </a:rPr>
              <a:t>More Detailed Models and Special Use Cases</a:t>
            </a:r>
          </a:p>
          <a:p>
            <a:pPr lvl="1">
              <a:spcAft>
                <a:spcPts val="600"/>
              </a:spcAft>
              <a:buFontTx/>
              <a:buChar char="-"/>
            </a:pPr>
            <a:r>
              <a:rPr lang="en-US" sz="1500" dirty="0">
                <a:solidFill>
                  <a:srgbClr val="000000"/>
                </a:solidFill>
                <a:latin typeface="Helvetica" panose="020B0604020202020204" pitchFamily="34" charset="0"/>
                <a:cs typeface="Helvetica" panose="020B0604020202020204" pitchFamily="34" charset="0"/>
              </a:rPr>
              <a:t>Verification and validation for different benchmark cases and internal calculations (reactor physics)</a:t>
            </a:r>
            <a:endParaRPr lang="en-US" sz="1500" dirty="0"/>
          </a:p>
        </p:txBody>
      </p:sp>
      <p:sp>
        <p:nvSpPr>
          <p:cNvPr id="4" name="Slide Number Placeholder 3">
            <a:extLst>
              <a:ext uri="{FF2B5EF4-FFF2-40B4-BE49-F238E27FC236}">
                <a16:creationId xmlns:a16="http://schemas.microsoft.com/office/drawing/2014/main" id="{87015F59-1740-48B6-A4B3-52BC3BCEF394}"/>
              </a:ext>
            </a:extLst>
          </p:cNvPr>
          <p:cNvSpPr>
            <a:spLocks noGrp="1"/>
          </p:cNvSpPr>
          <p:nvPr>
            <p:ph type="sldNum" sz="quarter" idx="12"/>
          </p:nvPr>
        </p:nvSpPr>
        <p:spPr/>
        <p:txBody>
          <a:bodyPr/>
          <a:lstStyle/>
          <a:p>
            <a:fld id="{42941279-5F75-48AD-80EC-34D209179385}" type="slidenum">
              <a:rPr lang="en-US" altLang="en-US" smtClean="0"/>
              <a:pPr/>
              <a:t>16</a:t>
            </a:fld>
            <a:endParaRPr lang="en-US" altLang="en-US"/>
          </a:p>
        </p:txBody>
      </p:sp>
      <p:sp>
        <p:nvSpPr>
          <p:cNvPr id="5" name="Title 4">
            <a:extLst>
              <a:ext uri="{FF2B5EF4-FFF2-40B4-BE49-F238E27FC236}">
                <a16:creationId xmlns:a16="http://schemas.microsoft.com/office/drawing/2014/main" id="{75239BCD-425B-4775-B2D6-DF2FD461269F}"/>
              </a:ext>
            </a:extLst>
          </p:cNvPr>
          <p:cNvSpPr>
            <a:spLocks noGrp="1"/>
          </p:cNvSpPr>
          <p:nvPr>
            <p:ph type="ctrTitle"/>
          </p:nvPr>
        </p:nvSpPr>
        <p:spPr/>
        <p:txBody>
          <a:bodyPr>
            <a:normAutofit/>
          </a:bodyPr>
          <a:lstStyle/>
          <a:p>
            <a:r>
              <a:rPr lang="en-US" dirty="0"/>
              <a:t>Conclusions and Future Work</a:t>
            </a:r>
          </a:p>
        </p:txBody>
      </p:sp>
      <p:sp>
        <p:nvSpPr>
          <p:cNvPr id="6" name="Footer Placeholder 2">
            <a:extLst>
              <a:ext uri="{FF2B5EF4-FFF2-40B4-BE49-F238E27FC236}">
                <a16:creationId xmlns:a16="http://schemas.microsoft.com/office/drawing/2014/main" id="{E49F5003-2441-4F68-B7F6-02F509427AD7}"/>
              </a:ext>
            </a:extLst>
          </p:cNvPr>
          <p:cNvSpPr>
            <a:spLocks noGrp="1"/>
          </p:cNvSpPr>
          <p:nvPr>
            <p:ph type="ftr" sz="quarter" idx="11"/>
          </p:nvPr>
        </p:nvSpPr>
        <p:spPr>
          <a:xfrm>
            <a:off x="1930519" y="6298363"/>
            <a:ext cx="9423281" cy="429151"/>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Nuclear Space System Analysis &amp; Modeling (NSSAM): A Software Tool to Efficiently Analyze the Design Space of Space Reactor Systems</a:t>
            </a:r>
          </a:p>
        </p:txBody>
      </p:sp>
    </p:spTree>
    <p:extLst>
      <p:ext uri="{BB962C8B-B14F-4D97-AF65-F5344CB8AC3E}">
        <p14:creationId xmlns:p14="http://schemas.microsoft.com/office/powerpoint/2010/main" val="37400637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inal_Briefing">
  <a:themeElements>
    <a:clrScheme name="AMA_COLOR_MATER">
      <a:dk1>
        <a:srgbClr val="1D3563"/>
      </a:dk1>
      <a:lt1>
        <a:srgbClr val="FFFFFF"/>
      </a:lt1>
      <a:dk2>
        <a:srgbClr val="7E868C"/>
      </a:dk2>
      <a:lt2>
        <a:srgbClr val="FFFFFF"/>
      </a:lt2>
      <a:accent1>
        <a:srgbClr val="43B4E4"/>
      </a:accent1>
      <a:accent2>
        <a:srgbClr val="D1D3D4"/>
      </a:accent2>
      <a:accent3>
        <a:srgbClr val="4C4C4E"/>
      </a:accent3>
      <a:accent4>
        <a:srgbClr val="F4F1EA"/>
      </a:accent4>
      <a:accent5>
        <a:srgbClr val="4FC1E9"/>
      </a:accent5>
      <a:accent6>
        <a:srgbClr val="43B4E4"/>
      </a:accent6>
      <a:hlink>
        <a:srgbClr val="43B4E4"/>
      </a:hlink>
      <a:folHlink>
        <a:srgbClr val="439BE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vert="horz" lIns="91440" tIns="45720" rIns="91440" bIns="45720" rtlCol="0" anchor="ctr">
        <a:normAutofit/>
      </a:bodyPr>
      <a:lstStyle>
        <a:defPPr>
          <a:defRPr sz="2800" dirty="0" smtClean="0"/>
        </a:defPPr>
      </a:lstStyle>
    </a:txDef>
  </a:objectDefaults>
  <a:extraClrSchemeLst/>
  <a:extLst>
    <a:ext uri="{05A4C25C-085E-4340-85A3-A5531E510DB2}">
      <thm15:themeFamily xmlns:thm15="http://schemas.microsoft.com/office/thememl/2012/main" name="Final_Briefing" id="{D36B4A9F-0D98-4045-9BDC-4C0ABA248547}" vid="{0A13BE71-FF39-4F85-810D-BE14B8A0048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1186190E25B441B912164BCBC8C616" ma:contentTypeVersion="0" ma:contentTypeDescription="Create a new document." ma:contentTypeScope="" ma:versionID="0b650c061901d789c023cf4921fbb619">
  <xsd:schema xmlns:xsd="http://www.w3.org/2001/XMLSchema" xmlns:xs="http://www.w3.org/2001/XMLSchema" xmlns:p="http://schemas.microsoft.com/office/2006/metadata/properties" targetNamespace="http://schemas.microsoft.com/office/2006/metadata/properties" ma:root="true" ma:fieldsID="46ec9034c920f5682acb61e33cc160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090085-CAE9-46D6-9F6B-4910EC245371}">
  <ds:schemaRefs>
    <ds:schemaRef ds:uri="http://purl.org/dc/dcmitype/"/>
    <ds:schemaRef ds:uri="http://schemas.microsoft.com/office/2006/documentManagement/types"/>
    <ds:schemaRef ds:uri="http://schemas.microsoft.com/office/2006/metadata/properti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E0DD4A6F-1321-40DC-81DB-CD4F4DFC7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A38DA6E-D097-4641-811D-D890ED4E3C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1229</TotalTime>
  <Words>2275</Words>
  <Application>Microsoft Office PowerPoint</Application>
  <PresentationFormat>Widescreen</PresentationFormat>
  <Paragraphs>302</Paragraphs>
  <Slides>16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Calibri Light</vt:lpstr>
      <vt:lpstr>Helvetica</vt:lpstr>
      <vt:lpstr>Wingdings</vt:lpstr>
      <vt:lpstr>Office Theme</vt:lpstr>
      <vt:lpstr>Final_Briefing</vt:lpstr>
      <vt:lpstr>Nuclear Space System Analysis &amp; Modeling (NSSAM): A Software Tool to Efficiently Analyze the Design Space of Space Reactor Systems</vt:lpstr>
      <vt:lpstr>Motivation</vt:lpstr>
      <vt:lpstr>Development Needs, Goals, and Objectives</vt:lpstr>
      <vt:lpstr>NSSAM Architecture</vt:lpstr>
      <vt:lpstr>How does it work?</vt:lpstr>
      <vt:lpstr>Step 1: User Supplies Information about the System They Want To Analyze </vt:lpstr>
      <vt:lpstr>Step 2: NSSAM develops initial first guess of temperature distribution within the reactor and writes/runs reactor physics inputs</vt:lpstr>
      <vt:lpstr>Thermal Hydraulics and Channel Models</vt:lpstr>
      <vt:lpstr>Step 3: NSSAM “reads” the reactor physics code outputs and recalculates temperature distribution. This process is repeated until convergence is met.</vt:lpstr>
      <vt:lpstr>Reactor Component Models</vt:lpstr>
      <vt:lpstr>Step 4: Reactor fluid conditions at the interface are passed to engine component models and the process is repeated until convergence is met.</vt:lpstr>
      <vt:lpstr>Non-nuclear Engine Models </vt:lpstr>
      <vt:lpstr>NSSAM outputs available to the user are customized to different use cases</vt:lpstr>
      <vt:lpstr>Reactor Benchmark: Small Nuclear Rocket Engine</vt:lpstr>
      <vt:lpstr>Engine Calculation Benchmark: Specific Impulse</vt:lpstr>
      <vt:lpstr>Conclusions and Future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Space System Analysis &amp; Modeling (NSSAM): A Software Tool to Efficiently Analyze the Design Space of Space Reactor Systems</dc:title>
  <dc:creator>Kelsa Palomares</dc:creator>
  <cp:lastModifiedBy>Kelsa Palomares</cp:lastModifiedBy>
  <cp:revision>45</cp:revision>
  <dcterms:created xsi:type="dcterms:W3CDTF">2021-04-13T00:46:16Z</dcterms:created>
  <dcterms:modified xsi:type="dcterms:W3CDTF">2021-04-27T23:55:47Z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0x010100A41186190E25B441B912164BCBC8C616</vt:lpwstr>
  </property>
</Properties>
</file>