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mp" ContentType="image/png"/>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5" r:id="rId5"/>
  </p:sldMasterIdLst>
  <p:notesMasterIdLst>
    <p:notesMasterId r:id="rId39"/>
  </p:notesMasterIdLst>
  <p:sldIdLst>
    <p:sldId id="256" r:id="rId6"/>
    <p:sldId id="257" r:id="rId7"/>
    <p:sldId id="300" r:id="rId8"/>
    <p:sldId id="259" r:id="rId9"/>
    <p:sldId id="261" r:id="rId10"/>
    <p:sldId id="302" r:id="rId11"/>
    <p:sldId id="306" r:id="rId12"/>
    <p:sldId id="307" r:id="rId13"/>
    <p:sldId id="295" r:id="rId14"/>
    <p:sldId id="268" r:id="rId15"/>
    <p:sldId id="272" r:id="rId16"/>
    <p:sldId id="269" r:id="rId17"/>
    <p:sldId id="292" r:id="rId18"/>
    <p:sldId id="301" r:id="rId19"/>
    <p:sldId id="304" r:id="rId20"/>
    <p:sldId id="290" r:id="rId21"/>
    <p:sldId id="273" r:id="rId22"/>
    <p:sldId id="284" r:id="rId23"/>
    <p:sldId id="303" r:id="rId24"/>
    <p:sldId id="266" r:id="rId25"/>
    <p:sldId id="267" r:id="rId26"/>
    <p:sldId id="294" r:id="rId27"/>
    <p:sldId id="271" r:id="rId28"/>
    <p:sldId id="275" r:id="rId29"/>
    <p:sldId id="278" r:id="rId30"/>
    <p:sldId id="274" r:id="rId31"/>
    <p:sldId id="277" r:id="rId32"/>
    <p:sldId id="305" r:id="rId33"/>
    <p:sldId id="279" r:id="rId34"/>
    <p:sldId id="296" r:id="rId35"/>
    <p:sldId id="299" r:id="rId36"/>
    <p:sldId id="281" r:id="rId37"/>
    <p:sldId id="291" r:id="rId3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guyen, Trac D. (JSC-SD211)[WYLE LABORATORIES, INC.]" initials="NTD(LI" lastIdx="23" clrIdx="0">
    <p:extLst>
      <p:ext uri="{19B8F6BF-5375-455C-9EA6-DF929625EA0E}">
        <p15:presenceInfo xmlns:p15="http://schemas.microsoft.com/office/powerpoint/2012/main" userId="S-1-5-21-330711430-3775241029-4075259233-67537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34BC9"/>
    <a:srgbClr val="7030A0"/>
    <a:srgbClr val="0000FF"/>
    <a:srgbClr val="D04238"/>
    <a:srgbClr val="D15437"/>
    <a:srgbClr val="FFFFFF"/>
    <a:srgbClr val="543E6A"/>
    <a:srgbClr val="494661"/>
    <a:srgbClr val="1E9399"/>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114" autoAdjust="0"/>
    <p:restoredTop sz="95405" autoAdjust="0"/>
  </p:normalViewPr>
  <p:slideViewPr>
    <p:cSldViewPr snapToGrid="0">
      <p:cViewPr varScale="1">
        <p:scale>
          <a:sx n="82" d="100"/>
          <a:sy n="82" d="100"/>
        </p:scale>
        <p:origin x="130" y="58"/>
      </p:cViewPr>
      <p:guideLst>
        <p:guide orient="horz" pos="2160"/>
        <p:guide pos="3840"/>
      </p:guideLst>
    </p:cSldViewPr>
  </p:slideViewPr>
  <p:outlineViewPr>
    <p:cViewPr>
      <p:scale>
        <a:sx n="33" d="100"/>
        <a:sy n="33" d="100"/>
      </p:scale>
      <p:origin x="0" y="-4776"/>
    </p:cViewPr>
  </p:outlineViewPr>
  <p:notesTextViewPr>
    <p:cViewPr>
      <p:scale>
        <a:sx n="3" d="2"/>
        <a:sy n="3" d="2"/>
      </p:scale>
      <p:origin x="0" y="0"/>
    </p:cViewPr>
  </p:notesTextViewPr>
  <p:sorterViewPr>
    <p:cViewPr>
      <p:scale>
        <a:sx n="60" d="100"/>
        <a:sy n="6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notesMaster" Target="notesMasters/notesMaster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commentAuthors" Target="commentAuthor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s>
</file>

<file path=ppt/diagrams/_rels/data1.xml.rels><?xml version="1.0" encoding="UTF-8" standalone="yes"?>
<Relationships xmlns="http://schemas.openxmlformats.org/package/2006/relationships"><Relationship Id="rId3" Type="http://schemas.openxmlformats.org/officeDocument/2006/relationships/image" Target="../media/image36.png"/><Relationship Id="rId2" Type="http://schemas.microsoft.com/office/2007/relationships/hdphoto" Target="../media/hdphoto5.wdp"/><Relationship Id="rId1" Type="http://schemas.openxmlformats.org/officeDocument/2006/relationships/image" Target="../media/image35.png"/><Relationship Id="rId5" Type="http://schemas.openxmlformats.org/officeDocument/2006/relationships/image" Target="../media/image38.png"/><Relationship Id="rId4" Type="http://schemas.openxmlformats.org/officeDocument/2006/relationships/image" Target="../media/image37.png"/></Relationships>
</file>

<file path=ppt/diagrams/_rels/drawing1.xml.rels><?xml version="1.0" encoding="UTF-8" standalone="yes"?>
<Relationships xmlns="http://schemas.openxmlformats.org/package/2006/relationships"><Relationship Id="rId3" Type="http://schemas.openxmlformats.org/officeDocument/2006/relationships/image" Target="../media/image36.png"/><Relationship Id="rId2" Type="http://schemas.microsoft.com/office/2007/relationships/hdphoto" Target="../media/hdphoto5.wdp"/><Relationship Id="rId1" Type="http://schemas.openxmlformats.org/officeDocument/2006/relationships/image" Target="../media/image35.png"/><Relationship Id="rId5" Type="http://schemas.openxmlformats.org/officeDocument/2006/relationships/image" Target="../media/image38.png"/><Relationship Id="rId4" Type="http://schemas.openxmlformats.org/officeDocument/2006/relationships/image" Target="../media/image37.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887362A-0123-440D-A02D-E159B1491DB3}"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45270108-BC49-4BA2-8E54-C7B4A7BE4CC5}">
      <dgm:prSet phldrT="[Text]"/>
      <dgm:spPr>
        <a:blipFill rotWithShape="0">
          <a:blip xmlns:r="http://schemas.openxmlformats.org/officeDocument/2006/relationships" r:embed="rId1" cstate="screen">
            <a:extLst>
              <a:ext uri="{BEBA8EAE-BF5A-486C-A8C5-ECC9F3942E4B}">
                <a14:imgProps xmlns:a14="http://schemas.microsoft.com/office/drawing/2010/main">
                  <a14:imgLayer r:embed="rId2">
                    <a14:imgEffect>
                      <a14:brightnessContrast bright="20000" contrast="-20000"/>
                    </a14:imgEffect>
                  </a14:imgLayer>
                </a14:imgProps>
              </a:ext>
              <a:ext uri="{28A0092B-C50C-407E-A947-70E740481C1C}">
                <a14:useLocalDpi xmlns:a14="http://schemas.microsoft.com/office/drawing/2010/main"/>
              </a:ext>
            </a:extLst>
          </a:blip>
          <a:stretch>
            <a:fillRect/>
          </a:stretch>
        </a:blipFill>
      </dgm:spPr>
      <dgm:t>
        <a:bodyPr/>
        <a:lstStyle/>
        <a:p>
          <a:r>
            <a:rPr lang="en-US" dirty="0"/>
            <a:t> </a:t>
          </a:r>
        </a:p>
      </dgm:t>
    </dgm:pt>
    <dgm:pt modelId="{8E87BE11-3DC9-4711-BF05-B8429A46E105}" type="parTrans" cxnId="{B2CFB6F3-5293-46A5-BF70-03A8DB65C7CC}">
      <dgm:prSet/>
      <dgm:spPr/>
      <dgm:t>
        <a:bodyPr/>
        <a:lstStyle/>
        <a:p>
          <a:endParaRPr lang="en-US"/>
        </a:p>
      </dgm:t>
    </dgm:pt>
    <dgm:pt modelId="{7FB84BE4-6B90-4ECD-A7B5-D3CF547DE945}" type="sibTrans" cxnId="{B2CFB6F3-5293-46A5-BF70-03A8DB65C7CC}">
      <dgm:prSet/>
      <dgm:spPr/>
      <dgm:t>
        <a:bodyPr/>
        <a:lstStyle/>
        <a:p>
          <a:endParaRPr lang="en-US"/>
        </a:p>
      </dgm:t>
    </dgm:pt>
    <dgm:pt modelId="{1EBE6770-5527-4A39-9FE3-DA6FD11AC169}">
      <dgm:prSet phldrT="[Text]"/>
      <dgm:spPr>
        <a:blipFill rotWithShape="0">
          <a:blip xmlns:r="http://schemas.openxmlformats.org/officeDocument/2006/relationships" r:embed="rId3" cstate="screen">
            <a:extLst>
              <a:ext uri="{28A0092B-C50C-407E-A947-70E740481C1C}">
                <a14:useLocalDpi xmlns:a14="http://schemas.microsoft.com/office/drawing/2010/main"/>
              </a:ext>
            </a:extLst>
          </a:blip>
          <a:stretch>
            <a:fillRect/>
          </a:stretch>
        </a:blipFill>
      </dgm:spPr>
      <dgm:t>
        <a:bodyPr/>
        <a:lstStyle/>
        <a:p>
          <a:r>
            <a:rPr lang="en-US" dirty="0"/>
            <a:t> </a:t>
          </a:r>
        </a:p>
      </dgm:t>
    </dgm:pt>
    <dgm:pt modelId="{7DF8EB49-1B52-4A37-9516-1300A55674F1}" type="parTrans" cxnId="{BD78D6DA-743F-46B7-9D2B-150446B277B9}">
      <dgm:prSet/>
      <dgm:spPr>
        <a:solidFill>
          <a:srgbClr val="00CC00"/>
        </a:solidFill>
      </dgm:spPr>
      <dgm:t>
        <a:bodyPr/>
        <a:lstStyle/>
        <a:p>
          <a:endParaRPr lang="en-US"/>
        </a:p>
      </dgm:t>
    </dgm:pt>
    <dgm:pt modelId="{C95F936D-8697-43BC-AA93-1E49585B3CE3}" type="sibTrans" cxnId="{BD78D6DA-743F-46B7-9D2B-150446B277B9}">
      <dgm:prSet/>
      <dgm:spPr/>
      <dgm:t>
        <a:bodyPr/>
        <a:lstStyle/>
        <a:p>
          <a:endParaRPr lang="en-US"/>
        </a:p>
      </dgm:t>
    </dgm:pt>
    <dgm:pt modelId="{7D7BC3C8-0CDD-41A6-ADBD-5F65CE66481A}">
      <dgm:prSet phldrT="[Text]"/>
      <dgm:spPr>
        <a:blipFill rotWithShape="0">
          <a:blip xmlns:r="http://schemas.openxmlformats.org/officeDocument/2006/relationships" r:embed="rId4" cstate="screen">
            <a:extLst>
              <a:ext uri="{28A0092B-C50C-407E-A947-70E740481C1C}">
                <a14:useLocalDpi xmlns:a14="http://schemas.microsoft.com/office/drawing/2010/main"/>
              </a:ext>
            </a:extLst>
          </a:blip>
          <a:stretch>
            <a:fillRect/>
          </a:stretch>
        </a:blipFill>
      </dgm:spPr>
      <dgm:t>
        <a:bodyPr/>
        <a:lstStyle/>
        <a:p>
          <a:r>
            <a:rPr lang="en-US" dirty="0"/>
            <a:t> </a:t>
          </a:r>
        </a:p>
      </dgm:t>
    </dgm:pt>
    <dgm:pt modelId="{F78BC92E-9E1A-4252-949F-021BE57E26B9}" type="parTrans" cxnId="{022B973F-1BBC-4D19-9E23-74DE5EDE910C}">
      <dgm:prSet/>
      <dgm:spPr>
        <a:solidFill>
          <a:srgbClr val="00CC00"/>
        </a:solidFill>
      </dgm:spPr>
      <dgm:t>
        <a:bodyPr/>
        <a:lstStyle/>
        <a:p>
          <a:endParaRPr lang="en-US"/>
        </a:p>
      </dgm:t>
    </dgm:pt>
    <dgm:pt modelId="{514799DA-6C1C-4336-A9E7-06B565925FED}" type="sibTrans" cxnId="{022B973F-1BBC-4D19-9E23-74DE5EDE910C}">
      <dgm:prSet/>
      <dgm:spPr/>
      <dgm:t>
        <a:bodyPr/>
        <a:lstStyle/>
        <a:p>
          <a:endParaRPr lang="en-US"/>
        </a:p>
      </dgm:t>
    </dgm:pt>
    <dgm:pt modelId="{0BF93144-C1D1-4064-A455-A27219C1D581}">
      <dgm:prSet phldrT="[Text]"/>
      <dgm:spPr>
        <a:blipFill rotWithShape="0">
          <a:blip xmlns:r="http://schemas.openxmlformats.org/officeDocument/2006/relationships" r:embed="rId5" cstate="screen">
            <a:extLst>
              <a:ext uri="{28A0092B-C50C-407E-A947-70E740481C1C}">
                <a14:useLocalDpi xmlns:a14="http://schemas.microsoft.com/office/drawing/2010/main"/>
              </a:ext>
            </a:extLst>
          </a:blip>
          <a:stretch>
            <a:fillRect/>
          </a:stretch>
        </a:blipFill>
      </dgm:spPr>
      <dgm:t>
        <a:bodyPr/>
        <a:lstStyle/>
        <a:p>
          <a:r>
            <a:rPr lang="en-US" dirty="0"/>
            <a:t> </a:t>
          </a:r>
        </a:p>
      </dgm:t>
    </dgm:pt>
    <dgm:pt modelId="{49E2185A-76CA-4131-8C7E-C5F4679C2022}" type="parTrans" cxnId="{8ECFC6E0-99FB-4653-94AB-658ADFFB1A53}">
      <dgm:prSet/>
      <dgm:spPr>
        <a:solidFill>
          <a:srgbClr val="00CC00"/>
        </a:solidFill>
      </dgm:spPr>
      <dgm:t>
        <a:bodyPr/>
        <a:lstStyle/>
        <a:p>
          <a:endParaRPr lang="en-US"/>
        </a:p>
      </dgm:t>
    </dgm:pt>
    <dgm:pt modelId="{2EBEC32E-B7A1-4166-81F2-9128DF7D1F6F}" type="sibTrans" cxnId="{8ECFC6E0-99FB-4653-94AB-658ADFFB1A53}">
      <dgm:prSet/>
      <dgm:spPr/>
      <dgm:t>
        <a:bodyPr/>
        <a:lstStyle/>
        <a:p>
          <a:endParaRPr lang="en-US"/>
        </a:p>
      </dgm:t>
    </dgm:pt>
    <dgm:pt modelId="{4A3B482A-2794-4C0E-AFB9-69CE9F9FC24B}" type="pres">
      <dgm:prSet presAssocID="{6887362A-0123-440D-A02D-E159B1491DB3}" presName="cycle" presStyleCnt="0">
        <dgm:presLayoutVars>
          <dgm:chMax val="1"/>
          <dgm:dir/>
          <dgm:animLvl val="ctr"/>
          <dgm:resizeHandles val="exact"/>
        </dgm:presLayoutVars>
      </dgm:prSet>
      <dgm:spPr/>
    </dgm:pt>
    <dgm:pt modelId="{740CA82B-38EB-4D26-90D6-6794C15DA13C}" type="pres">
      <dgm:prSet presAssocID="{45270108-BC49-4BA2-8E54-C7B4A7BE4CC5}" presName="centerShape" presStyleLbl="node0" presStyleIdx="0" presStyleCnt="1" custScaleX="153191" custScaleY="153191" custLinFactNeighborX="-355" custLinFactNeighborY="14526"/>
      <dgm:spPr/>
    </dgm:pt>
    <dgm:pt modelId="{DE877354-D77D-417B-A8A9-37628F2B9800}" type="pres">
      <dgm:prSet presAssocID="{7DF8EB49-1B52-4A37-9516-1300A55674F1}" presName="parTrans" presStyleLbl="bgSibTrans2D1" presStyleIdx="0" presStyleCnt="3"/>
      <dgm:spPr/>
    </dgm:pt>
    <dgm:pt modelId="{BE41489D-EF56-41AF-B0D4-207F92D063AD}" type="pres">
      <dgm:prSet presAssocID="{1EBE6770-5527-4A39-9FE3-DA6FD11AC169}" presName="node" presStyleLbl="node1" presStyleIdx="0" presStyleCnt="3" custScaleX="92619" custScaleY="143700" custRadScaleRad="119323" custRadScaleInc="28178">
        <dgm:presLayoutVars>
          <dgm:bulletEnabled val="1"/>
        </dgm:presLayoutVars>
      </dgm:prSet>
      <dgm:spPr/>
    </dgm:pt>
    <dgm:pt modelId="{DA4823A4-6E1A-4CCB-BF2C-3034D39A7C2C}" type="pres">
      <dgm:prSet presAssocID="{F78BC92E-9E1A-4252-949F-021BE57E26B9}" presName="parTrans" presStyleLbl="bgSibTrans2D1" presStyleIdx="1" presStyleCnt="3" custLinFactNeighborX="2741" custLinFactNeighborY="9091"/>
      <dgm:spPr/>
    </dgm:pt>
    <dgm:pt modelId="{61D743AB-BE86-411A-BB26-D96004926431}" type="pres">
      <dgm:prSet presAssocID="{7D7BC3C8-0CDD-41A6-ADBD-5F65CE66481A}" presName="node" presStyleLbl="node1" presStyleIdx="1" presStyleCnt="3" custScaleX="87811" custScaleY="144540" custRadScaleRad="117904" custRadScaleInc="3993">
        <dgm:presLayoutVars>
          <dgm:bulletEnabled val="1"/>
        </dgm:presLayoutVars>
      </dgm:prSet>
      <dgm:spPr/>
    </dgm:pt>
    <dgm:pt modelId="{CB62B187-D205-4B05-9BAC-409E0B67B534}" type="pres">
      <dgm:prSet presAssocID="{49E2185A-76CA-4131-8C7E-C5F4679C2022}" presName="parTrans" presStyleLbl="bgSibTrans2D1" presStyleIdx="2" presStyleCnt="3"/>
      <dgm:spPr/>
    </dgm:pt>
    <dgm:pt modelId="{DFBF05B3-D89B-4B7E-B0BF-718A6631B28C}" type="pres">
      <dgm:prSet presAssocID="{0BF93144-C1D1-4064-A455-A27219C1D581}" presName="node" presStyleLbl="node1" presStyleIdx="2" presStyleCnt="3" custScaleX="88572" custScaleY="158458" custRadScaleRad="121678" custRadScaleInc="-19122">
        <dgm:presLayoutVars>
          <dgm:bulletEnabled val="1"/>
        </dgm:presLayoutVars>
      </dgm:prSet>
      <dgm:spPr/>
    </dgm:pt>
  </dgm:ptLst>
  <dgm:cxnLst>
    <dgm:cxn modelId="{59672103-0271-4DB8-A883-451E683A25E4}" type="presOf" srcId="{45270108-BC49-4BA2-8E54-C7B4A7BE4CC5}" destId="{740CA82B-38EB-4D26-90D6-6794C15DA13C}" srcOrd="0" destOrd="0" presId="urn:microsoft.com/office/officeart/2005/8/layout/radial4"/>
    <dgm:cxn modelId="{93A6A708-EA31-400E-BFF2-1B1BD931A2F8}" type="presOf" srcId="{49E2185A-76CA-4131-8C7E-C5F4679C2022}" destId="{CB62B187-D205-4B05-9BAC-409E0B67B534}" srcOrd="0" destOrd="0" presId="urn:microsoft.com/office/officeart/2005/8/layout/radial4"/>
    <dgm:cxn modelId="{B983363C-7091-4AD8-ACE4-E35C1171AAFF}" type="presOf" srcId="{F78BC92E-9E1A-4252-949F-021BE57E26B9}" destId="{DA4823A4-6E1A-4CCB-BF2C-3034D39A7C2C}" srcOrd="0" destOrd="0" presId="urn:microsoft.com/office/officeart/2005/8/layout/radial4"/>
    <dgm:cxn modelId="{022B973F-1BBC-4D19-9E23-74DE5EDE910C}" srcId="{45270108-BC49-4BA2-8E54-C7B4A7BE4CC5}" destId="{7D7BC3C8-0CDD-41A6-ADBD-5F65CE66481A}" srcOrd="1" destOrd="0" parTransId="{F78BC92E-9E1A-4252-949F-021BE57E26B9}" sibTransId="{514799DA-6C1C-4336-A9E7-06B565925FED}"/>
    <dgm:cxn modelId="{D5149B5E-74DC-4340-B32A-6BE47DAC2EC4}" type="presOf" srcId="{6887362A-0123-440D-A02D-E159B1491DB3}" destId="{4A3B482A-2794-4C0E-AFB9-69CE9F9FC24B}" srcOrd="0" destOrd="0" presId="urn:microsoft.com/office/officeart/2005/8/layout/radial4"/>
    <dgm:cxn modelId="{C8F8296D-50CE-4C1F-8D61-4663ABABA932}" type="presOf" srcId="{0BF93144-C1D1-4064-A455-A27219C1D581}" destId="{DFBF05B3-D89B-4B7E-B0BF-718A6631B28C}" srcOrd="0" destOrd="0" presId="urn:microsoft.com/office/officeart/2005/8/layout/radial4"/>
    <dgm:cxn modelId="{578BD790-9AD9-4881-B67A-D2DD13A14409}" type="presOf" srcId="{7DF8EB49-1B52-4A37-9516-1300A55674F1}" destId="{DE877354-D77D-417B-A8A9-37628F2B9800}" srcOrd="0" destOrd="0" presId="urn:microsoft.com/office/officeart/2005/8/layout/radial4"/>
    <dgm:cxn modelId="{9D2401AC-A04D-46E7-A108-FAD67CF5C08A}" type="presOf" srcId="{1EBE6770-5527-4A39-9FE3-DA6FD11AC169}" destId="{BE41489D-EF56-41AF-B0D4-207F92D063AD}" srcOrd="0" destOrd="0" presId="urn:microsoft.com/office/officeart/2005/8/layout/radial4"/>
    <dgm:cxn modelId="{16EA54B8-9C83-40AE-9FDF-992EF8D1D5B8}" type="presOf" srcId="{7D7BC3C8-0CDD-41A6-ADBD-5F65CE66481A}" destId="{61D743AB-BE86-411A-BB26-D96004926431}" srcOrd="0" destOrd="0" presId="urn:microsoft.com/office/officeart/2005/8/layout/radial4"/>
    <dgm:cxn modelId="{BD78D6DA-743F-46B7-9D2B-150446B277B9}" srcId="{45270108-BC49-4BA2-8E54-C7B4A7BE4CC5}" destId="{1EBE6770-5527-4A39-9FE3-DA6FD11AC169}" srcOrd="0" destOrd="0" parTransId="{7DF8EB49-1B52-4A37-9516-1300A55674F1}" sibTransId="{C95F936D-8697-43BC-AA93-1E49585B3CE3}"/>
    <dgm:cxn modelId="{8ECFC6E0-99FB-4653-94AB-658ADFFB1A53}" srcId="{45270108-BC49-4BA2-8E54-C7B4A7BE4CC5}" destId="{0BF93144-C1D1-4064-A455-A27219C1D581}" srcOrd="2" destOrd="0" parTransId="{49E2185A-76CA-4131-8C7E-C5F4679C2022}" sibTransId="{2EBEC32E-B7A1-4166-81F2-9128DF7D1F6F}"/>
    <dgm:cxn modelId="{B2CFB6F3-5293-46A5-BF70-03A8DB65C7CC}" srcId="{6887362A-0123-440D-A02D-E159B1491DB3}" destId="{45270108-BC49-4BA2-8E54-C7B4A7BE4CC5}" srcOrd="0" destOrd="0" parTransId="{8E87BE11-3DC9-4711-BF05-B8429A46E105}" sibTransId="{7FB84BE4-6B90-4ECD-A7B5-D3CF547DE945}"/>
    <dgm:cxn modelId="{4F5F35F2-030B-4BE9-88E1-550188E168BE}" type="presParOf" srcId="{4A3B482A-2794-4C0E-AFB9-69CE9F9FC24B}" destId="{740CA82B-38EB-4D26-90D6-6794C15DA13C}" srcOrd="0" destOrd="0" presId="urn:microsoft.com/office/officeart/2005/8/layout/radial4"/>
    <dgm:cxn modelId="{8AE59439-0CA2-497B-8E9F-2B71845BF407}" type="presParOf" srcId="{4A3B482A-2794-4C0E-AFB9-69CE9F9FC24B}" destId="{DE877354-D77D-417B-A8A9-37628F2B9800}" srcOrd="1" destOrd="0" presId="urn:microsoft.com/office/officeart/2005/8/layout/radial4"/>
    <dgm:cxn modelId="{8851C73B-6D94-463C-A187-1F6D46ED02F8}" type="presParOf" srcId="{4A3B482A-2794-4C0E-AFB9-69CE9F9FC24B}" destId="{BE41489D-EF56-41AF-B0D4-207F92D063AD}" srcOrd="2" destOrd="0" presId="urn:microsoft.com/office/officeart/2005/8/layout/radial4"/>
    <dgm:cxn modelId="{D6FD7C2D-C483-4677-87B3-3B46A3957DC8}" type="presParOf" srcId="{4A3B482A-2794-4C0E-AFB9-69CE9F9FC24B}" destId="{DA4823A4-6E1A-4CCB-BF2C-3034D39A7C2C}" srcOrd="3" destOrd="0" presId="urn:microsoft.com/office/officeart/2005/8/layout/radial4"/>
    <dgm:cxn modelId="{B7E1D330-D856-4DEB-B40A-6032AF03EA74}" type="presParOf" srcId="{4A3B482A-2794-4C0E-AFB9-69CE9F9FC24B}" destId="{61D743AB-BE86-411A-BB26-D96004926431}" srcOrd="4" destOrd="0" presId="urn:microsoft.com/office/officeart/2005/8/layout/radial4"/>
    <dgm:cxn modelId="{E1C4DE0F-C3FE-4ECC-B9B5-AF72D1C857AB}" type="presParOf" srcId="{4A3B482A-2794-4C0E-AFB9-69CE9F9FC24B}" destId="{CB62B187-D205-4B05-9BAC-409E0B67B534}" srcOrd="5" destOrd="0" presId="urn:microsoft.com/office/officeart/2005/8/layout/radial4"/>
    <dgm:cxn modelId="{3D192BCD-D343-4FC2-9216-BAAA4917D321}" type="presParOf" srcId="{4A3B482A-2794-4C0E-AFB9-69CE9F9FC24B}" destId="{DFBF05B3-D89B-4B7E-B0BF-718A6631B28C}" srcOrd="6" destOrd="0" presId="urn:microsoft.com/office/officeart/2005/8/layout/radial4"/>
  </dgm:cxnLst>
  <dgm:bg>
    <a:solidFill>
      <a:schemeClr val="bg1"/>
    </a:solidFill>
  </dgm:bg>
  <dgm:whole>
    <a:ln w="38100">
      <a:solidFill>
        <a:srgbClr val="00B0F0"/>
      </a:solidFill>
    </a:ln>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0CA82B-38EB-4D26-90D6-6794C15DA13C}">
      <dsp:nvSpPr>
        <dsp:cNvPr id="0" name=""/>
        <dsp:cNvSpPr/>
      </dsp:nvSpPr>
      <dsp:spPr>
        <a:xfrm>
          <a:off x="423040" y="918761"/>
          <a:ext cx="792051" cy="792051"/>
        </a:xfrm>
        <a:prstGeom prst="ellipse">
          <a:avLst/>
        </a:prstGeom>
        <a:blipFill rotWithShape="0">
          <a:blip xmlns:r="http://schemas.openxmlformats.org/officeDocument/2006/relationships" r:embed="rId1" cstate="screen">
            <a:extLst>
              <a:ext uri="{BEBA8EAE-BF5A-486C-A8C5-ECC9F3942E4B}">
                <a14:imgProps xmlns:a14="http://schemas.microsoft.com/office/drawing/2010/main">
                  <a14:imgLayer r:embed="rId2">
                    <a14:imgEffect>
                      <a14:brightnessContrast bright="20000" contrast="-20000"/>
                    </a14:imgEffect>
                  </a14:imgLayer>
                </a14:imgProps>
              </a:ext>
              <a:ext uri="{28A0092B-C50C-407E-A947-70E740481C1C}">
                <a14:useLocalDpi xmlns:a14="http://schemas.microsoft.com/office/drawing/2010/main"/>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en-US" sz="3600" kern="1200" dirty="0"/>
            <a:t> </a:t>
          </a:r>
        </a:p>
      </dsp:txBody>
      <dsp:txXfrm>
        <a:off x="539033" y="1034754"/>
        <a:ext cx="560065" cy="560065"/>
      </dsp:txXfrm>
    </dsp:sp>
    <dsp:sp modelId="{DE877354-D77D-417B-A8A9-37628F2B9800}">
      <dsp:nvSpPr>
        <dsp:cNvPr id="0" name=""/>
        <dsp:cNvSpPr/>
      </dsp:nvSpPr>
      <dsp:spPr>
        <a:xfrm rot="14291550">
          <a:off x="180983" y="648111"/>
          <a:ext cx="540600" cy="147355"/>
        </a:xfrm>
        <a:prstGeom prst="leftArrow">
          <a:avLst>
            <a:gd name="adj1" fmla="val 60000"/>
            <a:gd name="adj2" fmla="val 50000"/>
          </a:avLst>
        </a:prstGeom>
        <a:solidFill>
          <a:srgbClr val="00CC00"/>
        </a:solidFill>
        <a:ln>
          <a:noFill/>
        </a:ln>
        <a:effectLst/>
      </dsp:spPr>
      <dsp:style>
        <a:lnRef idx="0">
          <a:scrgbClr r="0" g="0" b="0"/>
        </a:lnRef>
        <a:fillRef idx="1">
          <a:scrgbClr r="0" g="0" b="0"/>
        </a:fillRef>
        <a:effectRef idx="0">
          <a:scrgbClr r="0" g="0" b="0"/>
        </a:effectRef>
        <a:fontRef idx="minor">
          <a:schemeClr val="lt1"/>
        </a:fontRef>
      </dsp:style>
    </dsp:sp>
    <dsp:sp modelId="{BE41489D-EF56-41AF-B0D4-207F92D063AD}">
      <dsp:nvSpPr>
        <dsp:cNvPr id="0" name=""/>
        <dsp:cNvSpPr/>
      </dsp:nvSpPr>
      <dsp:spPr>
        <a:xfrm>
          <a:off x="81353" y="209749"/>
          <a:ext cx="454929" cy="564664"/>
        </a:xfrm>
        <a:prstGeom prst="roundRect">
          <a:avLst>
            <a:gd name="adj" fmla="val 10000"/>
          </a:avLst>
        </a:prstGeom>
        <a:blipFill rotWithShape="0">
          <a:blip xmlns:r="http://schemas.openxmlformats.org/officeDocument/2006/relationships" r:embed="rId3" cstate="screen">
            <a:extLst>
              <a:ext uri="{28A0092B-C50C-407E-A947-70E740481C1C}">
                <a14:useLocalDpi xmlns:a14="http://schemas.microsoft.com/office/drawing/2010/main"/>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244600">
            <a:lnSpc>
              <a:spcPct val="90000"/>
            </a:lnSpc>
            <a:spcBef>
              <a:spcPct val="0"/>
            </a:spcBef>
            <a:spcAft>
              <a:spcPct val="35000"/>
            </a:spcAft>
            <a:buNone/>
          </a:pPr>
          <a:r>
            <a:rPr lang="en-US" sz="2800" kern="1200" dirty="0"/>
            <a:t> </a:t>
          </a:r>
        </a:p>
      </dsp:txBody>
      <dsp:txXfrm>
        <a:off x="94677" y="223073"/>
        <a:ext cx="428281" cy="538016"/>
      </dsp:txXfrm>
    </dsp:sp>
    <dsp:sp modelId="{DA4823A4-6E1A-4CCB-BF2C-3034D39A7C2C}">
      <dsp:nvSpPr>
        <dsp:cNvPr id="0" name=""/>
        <dsp:cNvSpPr/>
      </dsp:nvSpPr>
      <dsp:spPr>
        <a:xfrm rot="16336975">
          <a:off x="581751" y="545346"/>
          <a:ext cx="561978" cy="147355"/>
        </a:xfrm>
        <a:prstGeom prst="leftArrow">
          <a:avLst>
            <a:gd name="adj1" fmla="val 60000"/>
            <a:gd name="adj2" fmla="val 50000"/>
          </a:avLst>
        </a:prstGeom>
        <a:solidFill>
          <a:srgbClr val="00CC00"/>
        </a:solidFill>
        <a:ln>
          <a:noFill/>
        </a:ln>
        <a:effectLst/>
      </dsp:spPr>
      <dsp:style>
        <a:lnRef idx="0">
          <a:scrgbClr r="0" g="0" b="0"/>
        </a:lnRef>
        <a:fillRef idx="1">
          <a:scrgbClr r="0" g="0" b="0"/>
        </a:fillRef>
        <a:effectRef idx="0">
          <a:scrgbClr r="0" g="0" b="0"/>
        </a:effectRef>
        <a:fontRef idx="minor">
          <a:schemeClr val="lt1"/>
        </a:fontRef>
      </dsp:style>
    </dsp:sp>
    <dsp:sp modelId="{61D743AB-BE86-411A-BB26-D96004926431}">
      <dsp:nvSpPr>
        <dsp:cNvPr id="0" name=""/>
        <dsp:cNvSpPr/>
      </dsp:nvSpPr>
      <dsp:spPr>
        <a:xfrm>
          <a:off x="642873" y="40879"/>
          <a:ext cx="431313" cy="567965"/>
        </a:xfrm>
        <a:prstGeom prst="roundRect">
          <a:avLst>
            <a:gd name="adj" fmla="val 10000"/>
          </a:avLst>
        </a:prstGeom>
        <a:blipFill rotWithShape="0">
          <a:blip xmlns:r="http://schemas.openxmlformats.org/officeDocument/2006/relationships" r:embed="rId4" cstate="screen">
            <a:extLst>
              <a:ext uri="{28A0092B-C50C-407E-A947-70E740481C1C}">
                <a14:useLocalDpi xmlns:a14="http://schemas.microsoft.com/office/drawing/2010/main"/>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1435" tIns="51435" rIns="51435" bIns="51435" numCol="1" spcCol="1270" anchor="ctr" anchorCtr="0">
          <a:noAutofit/>
        </a:bodyPr>
        <a:lstStyle/>
        <a:p>
          <a:pPr marL="0" lvl="0" indent="0" algn="ctr" defTabSz="1200150">
            <a:lnSpc>
              <a:spcPct val="90000"/>
            </a:lnSpc>
            <a:spcBef>
              <a:spcPct val="0"/>
            </a:spcBef>
            <a:spcAft>
              <a:spcPct val="35000"/>
            </a:spcAft>
            <a:buNone/>
          </a:pPr>
          <a:r>
            <a:rPr lang="en-US" sz="2700" kern="1200" dirty="0"/>
            <a:t> </a:t>
          </a:r>
        </a:p>
      </dsp:txBody>
      <dsp:txXfrm>
        <a:off x="655506" y="53512"/>
        <a:ext cx="406047" cy="542699"/>
      </dsp:txXfrm>
    </dsp:sp>
    <dsp:sp modelId="{CB62B187-D205-4B05-9BAC-409E0B67B534}">
      <dsp:nvSpPr>
        <dsp:cNvPr id="0" name=""/>
        <dsp:cNvSpPr/>
      </dsp:nvSpPr>
      <dsp:spPr>
        <a:xfrm rot="18424166">
          <a:off x="967352" y="678816"/>
          <a:ext cx="553002" cy="147355"/>
        </a:xfrm>
        <a:prstGeom prst="leftArrow">
          <a:avLst>
            <a:gd name="adj1" fmla="val 60000"/>
            <a:gd name="adj2" fmla="val 50000"/>
          </a:avLst>
        </a:prstGeom>
        <a:solidFill>
          <a:srgbClr val="00CC00"/>
        </a:solidFill>
        <a:ln>
          <a:noFill/>
        </a:ln>
        <a:effectLst/>
      </dsp:spPr>
      <dsp:style>
        <a:lnRef idx="0">
          <a:scrgbClr r="0" g="0" b="0"/>
        </a:lnRef>
        <a:fillRef idx="1">
          <a:scrgbClr r="0" g="0" b="0"/>
        </a:fillRef>
        <a:effectRef idx="0">
          <a:scrgbClr r="0" g="0" b="0"/>
        </a:effectRef>
        <a:fontRef idx="minor">
          <a:schemeClr val="lt1"/>
        </a:fontRef>
      </dsp:style>
    </dsp:sp>
    <dsp:sp modelId="{DFBF05B3-D89B-4B7E-B0BF-718A6631B28C}">
      <dsp:nvSpPr>
        <dsp:cNvPr id="0" name=""/>
        <dsp:cNvSpPr/>
      </dsp:nvSpPr>
      <dsp:spPr>
        <a:xfrm>
          <a:off x="1192998" y="220543"/>
          <a:ext cx="435050" cy="622655"/>
        </a:xfrm>
        <a:prstGeom prst="roundRect">
          <a:avLst>
            <a:gd name="adj" fmla="val 10000"/>
          </a:avLst>
        </a:prstGeom>
        <a:blipFill rotWithShape="0">
          <a:blip xmlns:r="http://schemas.openxmlformats.org/officeDocument/2006/relationships" r:embed="rId5" cstate="screen">
            <a:extLst>
              <a:ext uri="{28A0092B-C50C-407E-A947-70E740481C1C}">
                <a14:useLocalDpi xmlns:a14="http://schemas.microsoft.com/office/drawing/2010/main"/>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1435" tIns="51435" rIns="51435" bIns="51435" numCol="1" spcCol="1270" anchor="ctr" anchorCtr="0">
          <a:noAutofit/>
        </a:bodyPr>
        <a:lstStyle/>
        <a:p>
          <a:pPr marL="0" lvl="0" indent="0" algn="ctr" defTabSz="1200150">
            <a:lnSpc>
              <a:spcPct val="90000"/>
            </a:lnSpc>
            <a:spcBef>
              <a:spcPct val="0"/>
            </a:spcBef>
            <a:spcAft>
              <a:spcPct val="35000"/>
            </a:spcAft>
            <a:buNone/>
          </a:pPr>
          <a:r>
            <a:rPr lang="en-US" sz="2700" kern="1200" dirty="0"/>
            <a:t> </a:t>
          </a:r>
        </a:p>
      </dsp:txBody>
      <dsp:txXfrm>
        <a:off x="1205740" y="233285"/>
        <a:ext cx="409566" cy="597171"/>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F0A9EA-1F0E-4756-89CD-E45F61FF6F40}" type="datetimeFigureOut">
              <a:rPr lang="en-US" smtClean="0"/>
              <a:t>9/7/2022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8A81BC-3CA8-465D-81D1-2FAD2B24C1F1}" type="slidenum">
              <a:rPr lang="en-US" smtClean="0"/>
              <a:t>‹#›</a:t>
            </a:fld>
            <a:endParaRPr lang="en-US" dirty="0"/>
          </a:p>
        </p:txBody>
      </p:sp>
    </p:spTree>
    <p:extLst>
      <p:ext uri="{BB962C8B-B14F-4D97-AF65-F5344CB8AC3E}">
        <p14:creationId xmlns:p14="http://schemas.microsoft.com/office/powerpoint/2010/main" val="2985229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8A81BC-3CA8-465D-81D1-2FAD2B24C1F1}" type="slidenum">
              <a:rPr lang="en-US" smtClean="0"/>
              <a:t>2</a:t>
            </a:fld>
            <a:endParaRPr lang="en-US" dirty="0"/>
          </a:p>
        </p:txBody>
      </p:sp>
    </p:spTree>
    <p:extLst>
      <p:ext uri="{BB962C8B-B14F-4D97-AF65-F5344CB8AC3E}">
        <p14:creationId xmlns:p14="http://schemas.microsoft.com/office/powerpoint/2010/main" val="9641862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8A81BC-3CA8-465D-81D1-2FAD2B24C1F1}" type="slidenum">
              <a:rPr lang="en-US" smtClean="0"/>
              <a:t>4</a:t>
            </a:fld>
            <a:endParaRPr lang="en-US" dirty="0"/>
          </a:p>
        </p:txBody>
      </p:sp>
    </p:spTree>
    <p:extLst>
      <p:ext uri="{BB962C8B-B14F-4D97-AF65-F5344CB8AC3E}">
        <p14:creationId xmlns:p14="http://schemas.microsoft.com/office/powerpoint/2010/main" val="27178263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7B45EBB-86FF-47A1-925F-B26AC77D178F}" type="datetime1">
              <a:rPr lang="en-US" smtClean="0"/>
              <a:t>9/7/2022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6865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411D5A-80DA-48A2-9B8A-CA319A1D6E78}" type="datetime1">
              <a:rPr lang="en-US" smtClean="0"/>
              <a:t>9/7/2022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1688438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F00F0D-7F62-4267-A127-9EA8A86725F3}" type="datetime1">
              <a:rPr lang="en-US" smtClean="0"/>
              <a:t>9/7/2022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4451204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93B16AA-6DAB-4F00-8D99-46B1609CB909}" type="datetime1">
              <a:rPr lang="en-US" smtClean="0"/>
              <a:t>9/7/2022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smtClean="0"/>
              <a:t>‹#›</a:t>
            </a:fld>
            <a:endParaRPr lang="en-US" dirty="0"/>
          </a:p>
        </p:txBody>
      </p:sp>
    </p:spTree>
    <p:extLst>
      <p:ext uri="{BB962C8B-B14F-4D97-AF65-F5344CB8AC3E}">
        <p14:creationId xmlns:p14="http://schemas.microsoft.com/office/powerpoint/2010/main" val="12933212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663D29D-13DF-4545-B03C-6234D69F17E2}" type="datetime1">
              <a:rPr lang="en-US" smtClean="0"/>
              <a:t>9/7/2022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17848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43AD162-4D10-4F0F-9823-569D487EE6F6}" type="datetime1">
              <a:rPr lang="en-US" smtClean="0"/>
              <a:t>9/7/2022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2896643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90F0748-4B36-4CAB-B8BC-5E3998D012F6}" type="datetime1">
              <a:rPr lang="en-US" smtClean="0"/>
              <a:t>9/7/2022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1266734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16366D1-9C73-4C65-859D-6EA2E7F6A93F}" type="datetime1">
              <a:rPr lang="en-US" smtClean="0"/>
              <a:t>9/7/2022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5024295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2EAEC1-86B4-4B71-A388-699AB850AA15}" type="datetime1">
              <a:rPr lang="en-US" smtClean="0"/>
              <a:t>9/7/2022</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8233942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AA1A1316-351B-4F4A-8DA3-C12700991F08}" type="datetime1">
              <a:rPr lang="en-US" smtClean="0"/>
              <a:t>9/7/2022</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6320649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7A4D5D2-6B97-451B-B1B0-493B76004777}" type="datetime1">
              <a:rPr lang="en-US" smtClean="0"/>
              <a:t>9/7/2022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2300825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2187A323-F872-459D-B601-4043E7276882}" type="datetime1">
              <a:rPr lang="en-US" smtClean="0"/>
              <a:t>9/7/2022</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smtClean="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1454990"/>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hf hdr="0" ftr="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nasa.gov/mission_pages/station/research/experiments/explorer/Investigation.html?#id=67" TargetMode="External"/><Relationship Id="rId1" Type="http://schemas.openxmlformats.org/officeDocument/2006/relationships/slideLayout" Target="../slideLayouts/slideLayout4.xml"/><Relationship Id="rId6" Type="http://schemas.openxmlformats.org/officeDocument/2006/relationships/image" Target="../media/image14.jpeg"/><Relationship Id="rId5" Type="http://schemas.microsoft.com/office/2007/relationships/hdphoto" Target="../media/hdphoto2.wdp"/><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1.png"/><Relationship Id="rId7" Type="http://schemas.openxmlformats.org/officeDocument/2006/relationships/image" Target="../media/image17.png"/><Relationship Id="rId2" Type="http://schemas.openxmlformats.org/officeDocument/2006/relationships/hyperlink" Target="https://www.nasa.gov/mission_pages/station/research/experiments/explorer/Investigation.html?#id=58" TargetMode="External"/><Relationship Id="rId1" Type="http://schemas.openxmlformats.org/officeDocument/2006/relationships/slideLayout" Target="../slideLayouts/slideLayout4.xml"/><Relationship Id="rId6" Type="http://schemas.openxmlformats.org/officeDocument/2006/relationships/image" Target="../media/image16.jpeg"/><Relationship Id="rId5" Type="http://schemas.microsoft.com/office/2007/relationships/hdphoto" Target="../media/hdphoto3.wdp"/><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png"/><Relationship Id="rId1" Type="http://schemas.openxmlformats.org/officeDocument/2006/relationships/slideLayout" Target="../slideLayouts/slideLayout4.xml"/><Relationship Id="rId5" Type="http://schemas.openxmlformats.org/officeDocument/2006/relationships/image" Target="../media/image20.tmp"/><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1.jpeg"/><Relationship Id="rId7" Type="http://schemas.openxmlformats.org/officeDocument/2006/relationships/image" Target="../media/image25.png"/><Relationship Id="rId2" Type="http://schemas.openxmlformats.org/officeDocument/2006/relationships/image" Target="../media/image1.png"/><Relationship Id="rId1" Type="http://schemas.openxmlformats.org/officeDocument/2006/relationships/slideLayout" Target="../slideLayouts/slideLayout4.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png"/><Relationship Id="rId1" Type="http://schemas.openxmlformats.org/officeDocument/2006/relationships/slideLayout" Target="../slideLayouts/slideLayout4.xml"/><Relationship Id="rId5" Type="http://schemas.openxmlformats.org/officeDocument/2006/relationships/image" Target="../media/image29.jpeg"/><Relationship Id="rId4" Type="http://schemas.openxmlformats.org/officeDocument/2006/relationships/image" Target="../media/image28.jpeg"/></Relationships>
</file>

<file path=ppt/slides/_rels/slide1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nasa.gov/mission_pages/station/research/experiments/explorer/Investigation.html?#id=630" TargetMode="External"/><Relationship Id="rId1" Type="http://schemas.openxmlformats.org/officeDocument/2006/relationships/slideLayout" Target="../slideLayouts/slideLayout4.xml"/><Relationship Id="rId5" Type="http://schemas.openxmlformats.org/officeDocument/2006/relationships/image" Target="../media/image34.png"/><Relationship Id="rId4" Type="http://schemas.openxmlformats.org/officeDocument/2006/relationships/image" Target="../media/image33.jpeg"/></Relationships>
</file>

<file path=ppt/slides/_rels/slide21.xml.rels><?xml version="1.0" encoding="UTF-8" standalone="yes"?>
<Relationships xmlns="http://schemas.openxmlformats.org/package/2006/relationships"><Relationship Id="rId8" Type="http://schemas.microsoft.com/office/2007/relationships/diagramDrawing" Target="../diagrams/drawing1.xml"/><Relationship Id="rId13" Type="http://schemas.openxmlformats.org/officeDocument/2006/relationships/image" Target="../media/image43.jpeg"/><Relationship Id="rId3" Type="http://schemas.openxmlformats.org/officeDocument/2006/relationships/image" Target="../media/image1.png"/><Relationship Id="rId7" Type="http://schemas.openxmlformats.org/officeDocument/2006/relationships/diagramColors" Target="../diagrams/colors1.xml"/><Relationship Id="rId12" Type="http://schemas.openxmlformats.org/officeDocument/2006/relationships/image" Target="../media/image42.jpeg"/><Relationship Id="rId2" Type="http://schemas.openxmlformats.org/officeDocument/2006/relationships/hyperlink" Target="https://www.nasa.gov/mission_pages/station/research/experiments/explorer/Investigation.html?#id=736" TargetMode="External"/><Relationship Id="rId1" Type="http://schemas.openxmlformats.org/officeDocument/2006/relationships/slideLayout" Target="../slideLayouts/slideLayout4.xml"/><Relationship Id="rId6" Type="http://schemas.openxmlformats.org/officeDocument/2006/relationships/diagramQuickStyle" Target="../diagrams/quickStyle1.xml"/><Relationship Id="rId11" Type="http://schemas.openxmlformats.org/officeDocument/2006/relationships/image" Target="../media/image41.jpeg"/><Relationship Id="rId5" Type="http://schemas.openxmlformats.org/officeDocument/2006/relationships/diagramLayout" Target="../diagrams/layout1.xml"/><Relationship Id="rId10" Type="http://schemas.openxmlformats.org/officeDocument/2006/relationships/image" Target="../media/image40.jpeg"/><Relationship Id="rId4" Type="http://schemas.openxmlformats.org/officeDocument/2006/relationships/diagramData" Target="../diagrams/data1.xml"/><Relationship Id="rId9" Type="http://schemas.openxmlformats.org/officeDocument/2006/relationships/image" Target="../media/image39.png"/><Relationship Id="rId14" Type="http://schemas.openxmlformats.org/officeDocument/2006/relationships/image" Target="../media/image44.jpeg"/></Relationships>
</file>

<file path=ppt/slides/_rels/slide2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1.png"/><Relationship Id="rId1" Type="http://schemas.openxmlformats.org/officeDocument/2006/relationships/slideLayout" Target="../slideLayouts/slideLayout4.xml"/><Relationship Id="rId4" Type="http://schemas.openxmlformats.org/officeDocument/2006/relationships/image" Target="../media/image46.jpeg"/></Relationships>
</file>

<file path=ppt/slides/_rels/slide23.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8.png"/><Relationship Id="rId1" Type="http://schemas.openxmlformats.org/officeDocument/2006/relationships/slideLayout" Target="../slideLayouts/slideLayout2.xml"/><Relationship Id="rId5" Type="http://schemas.openxmlformats.org/officeDocument/2006/relationships/image" Target="../media/image50.jpeg"/><Relationship Id="rId4" Type="http://schemas.openxmlformats.org/officeDocument/2006/relationships/image" Target="../media/image49.jpeg"/></Relationships>
</file>

<file path=ppt/slides/_rels/slide26.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1.png"/><Relationship Id="rId1" Type="http://schemas.openxmlformats.org/officeDocument/2006/relationships/slideLayout" Target="../slideLayouts/slideLayout4.xml"/><Relationship Id="rId4" Type="http://schemas.openxmlformats.org/officeDocument/2006/relationships/image" Target="../media/image52.jpe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3.jpeg"/><Relationship Id="rId1" Type="http://schemas.openxmlformats.org/officeDocument/2006/relationships/slideLayout" Target="../slideLayouts/slideLayout4.xml"/><Relationship Id="rId5" Type="http://schemas.openxmlformats.org/officeDocument/2006/relationships/image" Target="../media/image55.jpeg"/><Relationship Id="rId4" Type="http://schemas.openxmlformats.org/officeDocument/2006/relationships/image" Target="../media/image54.jpeg"/></Relationships>
</file>

<file path=ppt/slides/_rels/slide28.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1.png"/><Relationship Id="rId1" Type="http://schemas.openxmlformats.org/officeDocument/2006/relationships/slideLayout" Target="../slideLayouts/slideLayout4.xml"/><Relationship Id="rId5" Type="http://schemas.openxmlformats.org/officeDocument/2006/relationships/image" Target="../media/image58.jpeg"/><Relationship Id="rId4" Type="http://schemas.openxmlformats.org/officeDocument/2006/relationships/image" Target="../media/image57.jpe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9.png"/><Relationship Id="rId1" Type="http://schemas.openxmlformats.org/officeDocument/2006/relationships/slideLayout" Target="../slideLayouts/slideLayout4.xml"/><Relationship Id="rId6" Type="http://schemas.openxmlformats.org/officeDocument/2006/relationships/image" Target="../media/image62.jpeg"/><Relationship Id="rId5" Type="http://schemas.openxmlformats.org/officeDocument/2006/relationships/image" Target="../media/image61.jpeg"/><Relationship Id="rId4" Type="http://schemas.openxmlformats.org/officeDocument/2006/relationships/image" Target="../media/image60.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1.png"/><Relationship Id="rId1" Type="http://schemas.openxmlformats.org/officeDocument/2006/relationships/slideLayout" Target="../slideLayouts/slideLayout4.xml"/><Relationship Id="rId5" Type="http://schemas.openxmlformats.org/officeDocument/2006/relationships/hyperlink" Target="https://www.nasa.gov/mission_pages/station/research/experiments/explorer/Facility.html?#id=56" TargetMode="External"/><Relationship Id="rId4" Type="http://schemas.openxmlformats.org/officeDocument/2006/relationships/image" Target="../media/image64.jpg"/></Relationships>
</file>

<file path=ppt/slides/_rels/slide31.xml.rels><?xml version="1.0" encoding="UTF-8" standalone="yes"?>
<Relationships xmlns="http://schemas.openxmlformats.org/package/2006/relationships"><Relationship Id="rId8" Type="http://schemas.openxmlformats.org/officeDocument/2006/relationships/hyperlink" Target="https://www.nasa.gov/mission_pages/station/research/experiments/explorer/Facility.html?#id=56" TargetMode="External"/><Relationship Id="rId3" Type="http://schemas.openxmlformats.org/officeDocument/2006/relationships/image" Target="../media/image65.png"/><Relationship Id="rId7" Type="http://schemas.openxmlformats.org/officeDocument/2006/relationships/image" Target="../media/image68.jpeg"/><Relationship Id="rId2" Type="http://schemas.openxmlformats.org/officeDocument/2006/relationships/image" Target="../media/image1.png"/><Relationship Id="rId1" Type="http://schemas.openxmlformats.org/officeDocument/2006/relationships/slideLayout" Target="../slideLayouts/slideLayout4.xml"/><Relationship Id="rId6" Type="http://schemas.openxmlformats.org/officeDocument/2006/relationships/image" Target="../media/image67.jpeg"/><Relationship Id="rId5" Type="http://schemas.openxmlformats.org/officeDocument/2006/relationships/image" Target="../media/image66.jpeg"/><Relationship Id="rId4" Type="http://schemas.microsoft.com/office/2007/relationships/hdphoto" Target="../media/hdphoto6.wdp"/></Relationships>
</file>

<file path=ppt/slides/_rels/slide32.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png"/><Relationship Id="rId1" Type="http://schemas.openxmlformats.org/officeDocument/2006/relationships/slideLayout" Target="../slideLayouts/slideLayout4.xml"/><Relationship Id="rId5" Type="http://schemas.openxmlformats.org/officeDocument/2006/relationships/image" Target="../media/image12.jpe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000" dirty="0"/>
              <a:t>HRP Research Operations and Integration (ROI)</a:t>
            </a:r>
            <a:br>
              <a:rPr lang="en-US" dirty="0"/>
            </a:br>
            <a:r>
              <a:rPr lang="en-US" sz="7200" dirty="0"/>
              <a:t>ISS Facilities Overview  </a:t>
            </a:r>
          </a:p>
        </p:txBody>
      </p:sp>
      <p:sp>
        <p:nvSpPr>
          <p:cNvPr id="3" name="Subtitle 2"/>
          <p:cNvSpPr>
            <a:spLocks noGrp="1"/>
          </p:cNvSpPr>
          <p:nvPr>
            <p:ph type="subTitle" idx="1"/>
          </p:nvPr>
        </p:nvSpPr>
        <p:spPr>
          <a:xfrm>
            <a:off x="1100051" y="4455620"/>
            <a:ext cx="10058400" cy="1729519"/>
          </a:xfrm>
        </p:spPr>
        <p:txBody>
          <a:bodyPr>
            <a:normAutofit/>
          </a:bodyPr>
          <a:lstStyle/>
          <a:p>
            <a:pPr algn="ctr"/>
            <a:r>
              <a:rPr lang="en-US" sz="1600" dirty="0">
                <a:solidFill>
                  <a:schemeClr val="accent2">
                    <a:lumMod val="75000"/>
                  </a:schemeClr>
                </a:solidFill>
              </a:rPr>
              <a:t>REVISED August 2022</a:t>
            </a:r>
            <a:endParaRPr lang="en-US" sz="1600" b="1" dirty="0">
              <a:solidFill>
                <a:schemeClr val="accent2">
                  <a:lumMod val="75000"/>
                </a:schemeClr>
              </a:solidFill>
            </a:endParaRPr>
          </a:p>
        </p:txBody>
      </p:sp>
      <p:pic>
        <p:nvPicPr>
          <p:cNvPr id="4" name="Picture 13" descr="NASA Meatball graphic"/>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0704830" y="315079"/>
            <a:ext cx="901700" cy="757238"/>
          </a:xfrm>
          <a:prstGeom prst="rect">
            <a:avLst/>
          </a:prstGeom>
          <a:noFill/>
          <a:ln w="9525">
            <a:noFill/>
            <a:miter lim="800000"/>
            <a:headEnd/>
            <a:tailEnd/>
          </a:ln>
        </p:spPr>
      </p:pic>
      <p:sp>
        <p:nvSpPr>
          <p:cNvPr id="5" name="Date Placeholder 4"/>
          <p:cNvSpPr>
            <a:spLocks noGrp="1"/>
          </p:cNvSpPr>
          <p:nvPr>
            <p:ph type="dt" sz="half" idx="10"/>
          </p:nvPr>
        </p:nvSpPr>
        <p:spPr/>
        <p:txBody>
          <a:bodyPr/>
          <a:lstStyle/>
          <a:p>
            <a:fld id="{582A56A0-3281-47DC-B48D-C098D6F2946E}" type="datetime1">
              <a:rPr lang="en-US" smtClean="0"/>
              <a:t>9/7/2022</a:t>
            </a:fld>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1</a:t>
            </a:fld>
            <a:endParaRPr lang="en-US" dirty="0"/>
          </a:p>
        </p:txBody>
      </p:sp>
      <p:sp>
        <p:nvSpPr>
          <p:cNvPr id="7" name="Rectangle 6"/>
          <p:cNvSpPr/>
          <p:nvPr/>
        </p:nvSpPr>
        <p:spPr>
          <a:xfrm>
            <a:off x="4299958" y="5320379"/>
            <a:ext cx="3653051" cy="769441"/>
          </a:xfrm>
          <a:prstGeom prst="rect">
            <a:avLst/>
          </a:prstGeom>
        </p:spPr>
        <p:txBody>
          <a:bodyPr wrap="none">
            <a:spAutoFit/>
          </a:bodyPr>
          <a:lstStyle/>
          <a:p>
            <a:pPr algn="ctr"/>
            <a:r>
              <a:rPr lang="en-US" sz="2400" dirty="0">
                <a:solidFill>
                  <a:schemeClr val="accent2">
                    <a:lumMod val="75000"/>
                  </a:schemeClr>
                </a:solidFill>
              </a:rPr>
              <a:t>PUBLIC RELEASE APPROVED</a:t>
            </a:r>
          </a:p>
          <a:p>
            <a:pPr algn="ctr"/>
            <a:r>
              <a:rPr lang="en-US" sz="2000">
                <a:solidFill>
                  <a:schemeClr val="accent2">
                    <a:lumMod val="75000"/>
                  </a:schemeClr>
                </a:solidFill>
              </a:rPr>
              <a:t>NF-1676 20210013701</a:t>
            </a:r>
          </a:p>
        </p:txBody>
      </p:sp>
      <p:sp>
        <p:nvSpPr>
          <p:cNvPr id="9" name="TextBox 8">
            <a:extLst>
              <a:ext uri="{FF2B5EF4-FFF2-40B4-BE49-F238E27FC236}">
                <a16:creationId xmlns:a16="http://schemas.microsoft.com/office/drawing/2014/main" id="{4E4ADB68-9CB2-4A23-99F3-E7B2BA895A9D}"/>
              </a:ext>
            </a:extLst>
          </p:cNvPr>
          <p:cNvSpPr txBox="1"/>
          <p:nvPr/>
        </p:nvSpPr>
        <p:spPr>
          <a:xfrm>
            <a:off x="3593592" y="6459785"/>
            <a:ext cx="5056632" cy="338554"/>
          </a:xfrm>
          <a:prstGeom prst="rect">
            <a:avLst/>
          </a:prstGeom>
          <a:noFill/>
        </p:spPr>
        <p:txBody>
          <a:bodyPr wrap="square">
            <a:spAutoFit/>
          </a:bodyPr>
          <a:lstStyle/>
          <a:p>
            <a:pPr marR="0" algn="ctr">
              <a:spcBef>
                <a:spcPts val="0"/>
              </a:spcBef>
              <a:spcAft>
                <a:spcPts val="0"/>
              </a:spcAft>
            </a:pPr>
            <a:r>
              <a:rPr lang="en-US" sz="800" i="1" dirty="0">
                <a:solidFill>
                  <a:schemeClr val="bg1"/>
                </a:solidFill>
                <a:effectLst/>
                <a:latin typeface="Calibri" panose="020F0502020204030204" pitchFamily="34" charset="0"/>
                <a:ea typeface="Calibri" panose="020F0502020204030204" pitchFamily="34" charset="0"/>
              </a:rPr>
              <a:t>Trade</a:t>
            </a:r>
            <a:r>
              <a:rPr lang="en-US" sz="800" i="1" spc="-25" dirty="0">
                <a:solidFill>
                  <a:schemeClr val="bg1"/>
                </a:solidFill>
                <a:effectLst/>
                <a:latin typeface="Calibri" panose="020F0502020204030204" pitchFamily="34" charset="0"/>
                <a:ea typeface="Calibri" panose="020F0502020204030204" pitchFamily="34" charset="0"/>
              </a:rPr>
              <a:t> </a:t>
            </a:r>
            <a:r>
              <a:rPr lang="en-US" sz="800" i="1" dirty="0">
                <a:solidFill>
                  <a:schemeClr val="bg1"/>
                </a:solidFill>
                <a:effectLst/>
                <a:latin typeface="Calibri" panose="020F0502020204030204" pitchFamily="34" charset="0"/>
                <a:ea typeface="Calibri" panose="020F0502020204030204" pitchFamily="34" charset="0"/>
              </a:rPr>
              <a:t>names</a:t>
            </a:r>
            <a:r>
              <a:rPr lang="en-US" sz="800" i="1" spc="-25" dirty="0">
                <a:solidFill>
                  <a:schemeClr val="bg1"/>
                </a:solidFill>
                <a:effectLst/>
                <a:latin typeface="Calibri" panose="020F0502020204030204" pitchFamily="34" charset="0"/>
                <a:ea typeface="Calibri" panose="020F0502020204030204" pitchFamily="34" charset="0"/>
              </a:rPr>
              <a:t> </a:t>
            </a:r>
            <a:r>
              <a:rPr lang="en-US" sz="800" i="1" dirty="0">
                <a:solidFill>
                  <a:schemeClr val="bg1"/>
                </a:solidFill>
                <a:effectLst/>
                <a:latin typeface="Calibri" panose="020F0502020204030204" pitchFamily="34" charset="0"/>
                <a:ea typeface="Calibri" panose="020F0502020204030204" pitchFamily="34" charset="0"/>
              </a:rPr>
              <a:t>and</a:t>
            </a:r>
            <a:r>
              <a:rPr lang="en-US" sz="800" i="1" spc="-25" dirty="0">
                <a:solidFill>
                  <a:schemeClr val="bg1"/>
                </a:solidFill>
                <a:effectLst/>
                <a:latin typeface="Calibri" panose="020F0502020204030204" pitchFamily="34" charset="0"/>
                <a:ea typeface="Calibri" panose="020F0502020204030204" pitchFamily="34" charset="0"/>
              </a:rPr>
              <a:t> </a:t>
            </a:r>
            <a:r>
              <a:rPr lang="en-US" sz="800" i="1" dirty="0">
                <a:solidFill>
                  <a:schemeClr val="bg1"/>
                </a:solidFill>
                <a:effectLst/>
                <a:latin typeface="Calibri" panose="020F0502020204030204" pitchFamily="34" charset="0"/>
                <a:ea typeface="Calibri" panose="020F0502020204030204" pitchFamily="34" charset="0"/>
              </a:rPr>
              <a:t>trademarks</a:t>
            </a:r>
            <a:r>
              <a:rPr lang="en-US" sz="800" i="1" spc="-25" dirty="0">
                <a:solidFill>
                  <a:schemeClr val="bg1"/>
                </a:solidFill>
                <a:effectLst/>
                <a:latin typeface="Calibri" panose="020F0502020204030204" pitchFamily="34" charset="0"/>
                <a:ea typeface="Calibri" panose="020F0502020204030204" pitchFamily="34" charset="0"/>
              </a:rPr>
              <a:t> </a:t>
            </a:r>
            <a:r>
              <a:rPr lang="en-US" sz="800" i="1" dirty="0">
                <a:solidFill>
                  <a:schemeClr val="bg1"/>
                </a:solidFill>
                <a:effectLst/>
                <a:latin typeface="Calibri" panose="020F0502020204030204" pitchFamily="34" charset="0"/>
                <a:ea typeface="Calibri" panose="020F0502020204030204" pitchFamily="34" charset="0"/>
              </a:rPr>
              <a:t>are</a:t>
            </a:r>
            <a:r>
              <a:rPr lang="en-US" sz="800" i="1" spc="-25" dirty="0">
                <a:solidFill>
                  <a:schemeClr val="bg1"/>
                </a:solidFill>
                <a:effectLst/>
                <a:latin typeface="Calibri" panose="020F0502020204030204" pitchFamily="34" charset="0"/>
                <a:ea typeface="Calibri" panose="020F0502020204030204" pitchFamily="34" charset="0"/>
              </a:rPr>
              <a:t> </a:t>
            </a:r>
            <a:r>
              <a:rPr lang="en-US" sz="800" i="1" dirty="0">
                <a:solidFill>
                  <a:schemeClr val="bg1"/>
                </a:solidFill>
                <a:effectLst/>
                <a:latin typeface="Calibri" panose="020F0502020204030204" pitchFamily="34" charset="0"/>
                <a:ea typeface="Calibri" panose="020F0502020204030204" pitchFamily="34" charset="0"/>
              </a:rPr>
              <a:t>used</a:t>
            </a:r>
            <a:r>
              <a:rPr lang="en-US" sz="800" i="1" spc="-25" dirty="0">
                <a:solidFill>
                  <a:schemeClr val="bg1"/>
                </a:solidFill>
                <a:effectLst/>
                <a:latin typeface="Calibri" panose="020F0502020204030204" pitchFamily="34" charset="0"/>
                <a:ea typeface="Calibri" panose="020F0502020204030204" pitchFamily="34" charset="0"/>
              </a:rPr>
              <a:t> </a:t>
            </a:r>
            <a:r>
              <a:rPr lang="en-US" sz="800" i="1" dirty="0">
                <a:solidFill>
                  <a:schemeClr val="bg1"/>
                </a:solidFill>
                <a:effectLst/>
                <a:latin typeface="Calibri" panose="020F0502020204030204" pitchFamily="34" charset="0"/>
                <a:ea typeface="Calibri" panose="020F0502020204030204" pitchFamily="34" charset="0"/>
              </a:rPr>
              <a:t>in</a:t>
            </a:r>
            <a:r>
              <a:rPr lang="en-US" sz="800" i="1" spc="-25" dirty="0">
                <a:solidFill>
                  <a:schemeClr val="bg1"/>
                </a:solidFill>
                <a:effectLst/>
                <a:latin typeface="Calibri" panose="020F0502020204030204" pitchFamily="34" charset="0"/>
                <a:ea typeface="Calibri" panose="020F0502020204030204" pitchFamily="34" charset="0"/>
              </a:rPr>
              <a:t> </a:t>
            </a:r>
            <a:r>
              <a:rPr lang="en-US" sz="800" i="1" dirty="0">
                <a:solidFill>
                  <a:schemeClr val="bg1"/>
                </a:solidFill>
                <a:effectLst/>
                <a:latin typeface="Calibri" panose="020F0502020204030204" pitchFamily="34" charset="0"/>
                <a:ea typeface="Calibri" panose="020F0502020204030204" pitchFamily="34" charset="0"/>
              </a:rPr>
              <a:t>this</a:t>
            </a:r>
            <a:r>
              <a:rPr lang="en-US" sz="800" i="1" spc="-30" dirty="0">
                <a:solidFill>
                  <a:schemeClr val="bg1"/>
                </a:solidFill>
                <a:effectLst/>
                <a:latin typeface="Calibri" panose="020F0502020204030204" pitchFamily="34" charset="0"/>
                <a:ea typeface="Calibri" panose="020F0502020204030204" pitchFamily="34" charset="0"/>
              </a:rPr>
              <a:t> </a:t>
            </a:r>
            <a:r>
              <a:rPr lang="en-US" sz="800" i="1" dirty="0">
                <a:solidFill>
                  <a:schemeClr val="bg1"/>
                </a:solidFill>
                <a:effectLst/>
                <a:latin typeface="Calibri" panose="020F0502020204030204" pitchFamily="34" charset="0"/>
                <a:ea typeface="Calibri" panose="020F0502020204030204" pitchFamily="34" charset="0"/>
              </a:rPr>
              <a:t>report</a:t>
            </a:r>
            <a:r>
              <a:rPr lang="en-US" sz="800" i="1" spc="-25" dirty="0">
                <a:solidFill>
                  <a:schemeClr val="bg1"/>
                </a:solidFill>
                <a:effectLst/>
                <a:latin typeface="Calibri" panose="020F0502020204030204" pitchFamily="34" charset="0"/>
                <a:ea typeface="Calibri" panose="020F0502020204030204" pitchFamily="34" charset="0"/>
              </a:rPr>
              <a:t> </a:t>
            </a:r>
            <a:r>
              <a:rPr lang="en-US" sz="800" i="1" dirty="0">
                <a:solidFill>
                  <a:schemeClr val="bg1"/>
                </a:solidFill>
                <a:effectLst/>
                <a:latin typeface="Calibri" panose="020F0502020204030204" pitchFamily="34" charset="0"/>
                <a:ea typeface="Calibri" panose="020F0502020204030204" pitchFamily="34" charset="0"/>
              </a:rPr>
              <a:t>for</a:t>
            </a:r>
            <a:r>
              <a:rPr lang="en-US" sz="800" i="1" spc="-25" dirty="0">
                <a:solidFill>
                  <a:schemeClr val="bg1"/>
                </a:solidFill>
                <a:effectLst/>
                <a:latin typeface="Calibri" panose="020F0502020204030204" pitchFamily="34" charset="0"/>
                <a:ea typeface="Calibri" panose="020F0502020204030204" pitchFamily="34" charset="0"/>
              </a:rPr>
              <a:t> </a:t>
            </a:r>
            <a:r>
              <a:rPr lang="en-US" sz="800" i="1" dirty="0">
                <a:solidFill>
                  <a:schemeClr val="bg1"/>
                </a:solidFill>
                <a:effectLst/>
                <a:latin typeface="Calibri" panose="020F0502020204030204" pitchFamily="34" charset="0"/>
                <a:ea typeface="Calibri" panose="020F0502020204030204" pitchFamily="34" charset="0"/>
              </a:rPr>
              <a:t>identification</a:t>
            </a:r>
            <a:r>
              <a:rPr lang="en-US" sz="800" i="1" spc="-25" dirty="0">
                <a:solidFill>
                  <a:schemeClr val="bg1"/>
                </a:solidFill>
                <a:effectLst/>
                <a:latin typeface="Calibri" panose="020F0502020204030204" pitchFamily="34" charset="0"/>
                <a:ea typeface="Calibri" panose="020F0502020204030204" pitchFamily="34" charset="0"/>
              </a:rPr>
              <a:t> </a:t>
            </a:r>
            <a:r>
              <a:rPr lang="en-US" sz="800" i="1" dirty="0">
                <a:solidFill>
                  <a:schemeClr val="bg1"/>
                </a:solidFill>
                <a:effectLst/>
                <a:latin typeface="Calibri" panose="020F0502020204030204" pitchFamily="34" charset="0"/>
                <a:ea typeface="Calibri" panose="020F0502020204030204" pitchFamily="34" charset="0"/>
              </a:rPr>
              <a:t>only.</a:t>
            </a:r>
            <a:r>
              <a:rPr lang="en-US" sz="800" i="1" spc="-25" dirty="0">
                <a:solidFill>
                  <a:schemeClr val="bg1"/>
                </a:solidFill>
                <a:effectLst/>
                <a:latin typeface="Calibri" panose="020F0502020204030204" pitchFamily="34" charset="0"/>
                <a:ea typeface="Calibri" panose="020F0502020204030204" pitchFamily="34" charset="0"/>
              </a:rPr>
              <a:t> </a:t>
            </a:r>
            <a:r>
              <a:rPr lang="en-US" sz="800" i="1" dirty="0">
                <a:solidFill>
                  <a:schemeClr val="bg1"/>
                </a:solidFill>
                <a:effectLst/>
                <a:latin typeface="Calibri" panose="020F0502020204030204" pitchFamily="34" charset="0"/>
                <a:ea typeface="Calibri" panose="020F0502020204030204" pitchFamily="34" charset="0"/>
              </a:rPr>
              <a:t>Their</a:t>
            </a:r>
            <a:r>
              <a:rPr lang="en-US" sz="800" i="1" spc="-25" dirty="0">
                <a:solidFill>
                  <a:schemeClr val="bg1"/>
                </a:solidFill>
                <a:effectLst/>
                <a:latin typeface="Calibri" panose="020F0502020204030204" pitchFamily="34" charset="0"/>
                <a:ea typeface="Calibri" panose="020F0502020204030204" pitchFamily="34" charset="0"/>
              </a:rPr>
              <a:t> </a:t>
            </a:r>
            <a:r>
              <a:rPr lang="en-US" sz="800" i="1" dirty="0">
                <a:solidFill>
                  <a:schemeClr val="bg1"/>
                </a:solidFill>
                <a:effectLst/>
                <a:latin typeface="Calibri" panose="020F0502020204030204" pitchFamily="34" charset="0"/>
                <a:ea typeface="Calibri" panose="020F0502020204030204" pitchFamily="34" charset="0"/>
              </a:rPr>
              <a:t>usage</a:t>
            </a:r>
            <a:r>
              <a:rPr lang="en-US" sz="800" i="1" spc="-25" dirty="0">
                <a:solidFill>
                  <a:schemeClr val="bg1"/>
                </a:solidFill>
                <a:effectLst/>
                <a:latin typeface="Calibri" panose="020F0502020204030204" pitchFamily="34" charset="0"/>
                <a:ea typeface="Calibri" panose="020F0502020204030204" pitchFamily="34" charset="0"/>
              </a:rPr>
              <a:t> </a:t>
            </a:r>
            <a:r>
              <a:rPr lang="en-US" sz="800" i="1" dirty="0">
                <a:solidFill>
                  <a:schemeClr val="bg1"/>
                </a:solidFill>
                <a:effectLst/>
                <a:latin typeface="Calibri" panose="020F0502020204030204" pitchFamily="34" charset="0"/>
                <a:ea typeface="Calibri" panose="020F0502020204030204" pitchFamily="34" charset="0"/>
              </a:rPr>
              <a:t>does not</a:t>
            </a:r>
            <a:r>
              <a:rPr lang="en-US" sz="800" i="1" spc="-35" dirty="0">
                <a:solidFill>
                  <a:schemeClr val="bg1"/>
                </a:solidFill>
                <a:effectLst/>
                <a:latin typeface="Calibri" panose="020F0502020204030204" pitchFamily="34" charset="0"/>
                <a:ea typeface="Calibri" panose="020F0502020204030204" pitchFamily="34" charset="0"/>
              </a:rPr>
              <a:t> </a:t>
            </a:r>
            <a:r>
              <a:rPr lang="en-US" sz="800" i="1" dirty="0">
                <a:solidFill>
                  <a:schemeClr val="bg1"/>
                </a:solidFill>
                <a:effectLst/>
                <a:latin typeface="Calibri" panose="020F0502020204030204" pitchFamily="34" charset="0"/>
                <a:ea typeface="Calibri" panose="020F0502020204030204" pitchFamily="34" charset="0"/>
              </a:rPr>
              <a:t>constitute</a:t>
            </a:r>
            <a:r>
              <a:rPr lang="en-US" sz="800" i="1" spc="-30" dirty="0">
                <a:solidFill>
                  <a:schemeClr val="bg1"/>
                </a:solidFill>
                <a:effectLst/>
                <a:latin typeface="Calibri" panose="020F0502020204030204" pitchFamily="34" charset="0"/>
                <a:ea typeface="Calibri" panose="020F0502020204030204" pitchFamily="34" charset="0"/>
              </a:rPr>
              <a:t> </a:t>
            </a:r>
            <a:r>
              <a:rPr lang="en-US" sz="800" i="1" dirty="0">
                <a:solidFill>
                  <a:schemeClr val="bg1"/>
                </a:solidFill>
                <a:effectLst/>
                <a:latin typeface="Calibri" panose="020F0502020204030204" pitchFamily="34" charset="0"/>
                <a:ea typeface="Calibri" panose="020F0502020204030204" pitchFamily="34" charset="0"/>
              </a:rPr>
              <a:t>an</a:t>
            </a:r>
            <a:r>
              <a:rPr lang="en-US" sz="800" i="1" spc="-30" dirty="0">
                <a:solidFill>
                  <a:schemeClr val="bg1"/>
                </a:solidFill>
                <a:effectLst/>
                <a:latin typeface="Calibri" panose="020F0502020204030204" pitchFamily="34" charset="0"/>
                <a:ea typeface="Calibri" panose="020F0502020204030204" pitchFamily="34" charset="0"/>
              </a:rPr>
              <a:t> </a:t>
            </a:r>
            <a:r>
              <a:rPr lang="en-US" sz="800" i="1" dirty="0">
                <a:solidFill>
                  <a:schemeClr val="bg1"/>
                </a:solidFill>
                <a:effectLst/>
                <a:latin typeface="Calibri" panose="020F0502020204030204" pitchFamily="34" charset="0"/>
                <a:ea typeface="Calibri" panose="020F0502020204030204" pitchFamily="34" charset="0"/>
              </a:rPr>
              <a:t>official</a:t>
            </a:r>
            <a:r>
              <a:rPr lang="en-US" sz="800" i="1" spc="-30" dirty="0">
                <a:solidFill>
                  <a:schemeClr val="bg1"/>
                </a:solidFill>
                <a:effectLst/>
                <a:latin typeface="Calibri" panose="020F0502020204030204" pitchFamily="34" charset="0"/>
                <a:ea typeface="Calibri" panose="020F0502020204030204" pitchFamily="34" charset="0"/>
              </a:rPr>
              <a:t> </a:t>
            </a:r>
            <a:r>
              <a:rPr lang="en-US" sz="800" i="1" dirty="0">
                <a:solidFill>
                  <a:schemeClr val="bg1"/>
                </a:solidFill>
                <a:effectLst/>
                <a:latin typeface="Calibri" panose="020F0502020204030204" pitchFamily="34" charset="0"/>
                <a:ea typeface="Calibri" panose="020F0502020204030204" pitchFamily="34" charset="0"/>
              </a:rPr>
              <a:t>endorsement,</a:t>
            </a:r>
            <a:r>
              <a:rPr lang="en-US" sz="800" i="1" spc="-30" dirty="0">
                <a:solidFill>
                  <a:schemeClr val="bg1"/>
                </a:solidFill>
                <a:effectLst/>
                <a:latin typeface="Calibri" panose="020F0502020204030204" pitchFamily="34" charset="0"/>
                <a:ea typeface="Calibri" panose="020F0502020204030204" pitchFamily="34" charset="0"/>
              </a:rPr>
              <a:t> </a:t>
            </a:r>
            <a:r>
              <a:rPr lang="en-US" sz="800" i="1" dirty="0">
                <a:solidFill>
                  <a:schemeClr val="bg1"/>
                </a:solidFill>
                <a:effectLst/>
                <a:latin typeface="Calibri" panose="020F0502020204030204" pitchFamily="34" charset="0"/>
                <a:ea typeface="Calibri" panose="020F0502020204030204" pitchFamily="34" charset="0"/>
              </a:rPr>
              <a:t>either</a:t>
            </a:r>
            <a:r>
              <a:rPr lang="en-US" sz="800" i="1" spc="-35" dirty="0">
                <a:solidFill>
                  <a:schemeClr val="bg1"/>
                </a:solidFill>
                <a:effectLst/>
                <a:latin typeface="Calibri" panose="020F0502020204030204" pitchFamily="34" charset="0"/>
                <a:ea typeface="Calibri" panose="020F0502020204030204" pitchFamily="34" charset="0"/>
              </a:rPr>
              <a:t> </a:t>
            </a:r>
            <a:r>
              <a:rPr lang="en-US" sz="800" i="1" dirty="0">
                <a:solidFill>
                  <a:schemeClr val="bg1"/>
                </a:solidFill>
                <a:effectLst/>
                <a:latin typeface="Calibri" panose="020F0502020204030204" pitchFamily="34" charset="0"/>
                <a:ea typeface="Calibri" panose="020F0502020204030204" pitchFamily="34" charset="0"/>
              </a:rPr>
              <a:t>expressed</a:t>
            </a:r>
            <a:r>
              <a:rPr lang="en-US" sz="800" i="1" spc="-30" dirty="0">
                <a:solidFill>
                  <a:schemeClr val="bg1"/>
                </a:solidFill>
                <a:effectLst/>
                <a:latin typeface="Calibri" panose="020F0502020204030204" pitchFamily="34" charset="0"/>
                <a:ea typeface="Calibri" panose="020F0502020204030204" pitchFamily="34" charset="0"/>
              </a:rPr>
              <a:t> </a:t>
            </a:r>
            <a:r>
              <a:rPr lang="en-US" sz="800" i="1" dirty="0">
                <a:solidFill>
                  <a:schemeClr val="bg1"/>
                </a:solidFill>
                <a:effectLst/>
                <a:latin typeface="Calibri" panose="020F0502020204030204" pitchFamily="34" charset="0"/>
                <a:ea typeface="Calibri" panose="020F0502020204030204" pitchFamily="34" charset="0"/>
              </a:rPr>
              <a:t>or</a:t>
            </a:r>
            <a:r>
              <a:rPr lang="en-US" sz="800" i="1" spc="-30" dirty="0">
                <a:solidFill>
                  <a:schemeClr val="bg1"/>
                </a:solidFill>
                <a:effectLst/>
                <a:latin typeface="Calibri" panose="020F0502020204030204" pitchFamily="34" charset="0"/>
                <a:ea typeface="Calibri" panose="020F0502020204030204" pitchFamily="34" charset="0"/>
              </a:rPr>
              <a:t> </a:t>
            </a:r>
            <a:r>
              <a:rPr lang="en-US" sz="800" i="1" dirty="0">
                <a:solidFill>
                  <a:schemeClr val="bg1"/>
                </a:solidFill>
                <a:effectLst/>
                <a:latin typeface="Calibri" panose="020F0502020204030204" pitchFamily="34" charset="0"/>
                <a:ea typeface="Calibri" panose="020F0502020204030204" pitchFamily="34" charset="0"/>
              </a:rPr>
              <a:t>implied,</a:t>
            </a:r>
            <a:r>
              <a:rPr lang="en-US" sz="800" i="1" spc="-30" dirty="0">
                <a:solidFill>
                  <a:schemeClr val="bg1"/>
                </a:solidFill>
                <a:effectLst/>
                <a:latin typeface="Calibri" panose="020F0502020204030204" pitchFamily="34" charset="0"/>
                <a:ea typeface="Calibri" panose="020F0502020204030204" pitchFamily="34" charset="0"/>
              </a:rPr>
              <a:t> </a:t>
            </a:r>
            <a:r>
              <a:rPr lang="en-US" sz="800" i="1" dirty="0">
                <a:solidFill>
                  <a:schemeClr val="bg1"/>
                </a:solidFill>
                <a:effectLst/>
                <a:latin typeface="Calibri" panose="020F0502020204030204" pitchFamily="34" charset="0"/>
                <a:ea typeface="Calibri" panose="020F0502020204030204" pitchFamily="34" charset="0"/>
              </a:rPr>
              <a:t>by</a:t>
            </a:r>
            <a:r>
              <a:rPr lang="en-US" sz="800" i="1" spc="-35" dirty="0">
                <a:solidFill>
                  <a:schemeClr val="bg1"/>
                </a:solidFill>
                <a:effectLst/>
                <a:latin typeface="Calibri" panose="020F0502020204030204" pitchFamily="34" charset="0"/>
                <a:ea typeface="Calibri" panose="020F0502020204030204" pitchFamily="34" charset="0"/>
              </a:rPr>
              <a:t> </a:t>
            </a:r>
            <a:r>
              <a:rPr lang="en-US" sz="800" i="1" dirty="0">
                <a:solidFill>
                  <a:schemeClr val="bg1"/>
                </a:solidFill>
                <a:effectLst/>
                <a:latin typeface="Calibri" panose="020F0502020204030204" pitchFamily="34" charset="0"/>
                <a:ea typeface="Calibri" panose="020F0502020204030204" pitchFamily="34" charset="0"/>
              </a:rPr>
              <a:t>the</a:t>
            </a:r>
            <a:r>
              <a:rPr lang="en-US" sz="800" i="1" spc="-30" dirty="0">
                <a:solidFill>
                  <a:schemeClr val="bg1"/>
                </a:solidFill>
                <a:effectLst/>
                <a:latin typeface="Calibri" panose="020F0502020204030204" pitchFamily="34" charset="0"/>
                <a:ea typeface="Calibri" panose="020F0502020204030204" pitchFamily="34" charset="0"/>
              </a:rPr>
              <a:t> </a:t>
            </a:r>
            <a:r>
              <a:rPr lang="en-US" sz="800" i="1" dirty="0">
                <a:solidFill>
                  <a:schemeClr val="bg1"/>
                </a:solidFill>
                <a:effectLst/>
                <a:latin typeface="Calibri" panose="020F0502020204030204" pitchFamily="34" charset="0"/>
                <a:ea typeface="Calibri" panose="020F0502020204030204" pitchFamily="34" charset="0"/>
              </a:rPr>
              <a:t>National</a:t>
            </a:r>
            <a:r>
              <a:rPr lang="en-US" sz="800" i="1" spc="-30" dirty="0">
                <a:solidFill>
                  <a:schemeClr val="bg1"/>
                </a:solidFill>
                <a:effectLst/>
                <a:latin typeface="Calibri" panose="020F0502020204030204" pitchFamily="34" charset="0"/>
                <a:ea typeface="Calibri" panose="020F0502020204030204" pitchFamily="34" charset="0"/>
              </a:rPr>
              <a:t> </a:t>
            </a:r>
            <a:r>
              <a:rPr lang="en-US" sz="800" i="1" dirty="0">
                <a:solidFill>
                  <a:schemeClr val="bg1"/>
                </a:solidFill>
                <a:effectLst/>
                <a:latin typeface="Calibri" panose="020F0502020204030204" pitchFamily="34" charset="0"/>
                <a:ea typeface="Calibri" panose="020F0502020204030204" pitchFamily="34" charset="0"/>
              </a:rPr>
              <a:t>Aeronautics</a:t>
            </a:r>
            <a:r>
              <a:rPr lang="en-US" sz="800" i="1" spc="-30" dirty="0">
                <a:solidFill>
                  <a:schemeClr val="bg1"/>
                </a:solidFill>
                <a:effectLst/>
                <a:latin typeface="Calibri" panose="020F0502020204030204" pitchFamily="34" charset="0"/>
                <a:ea typeface="Calibri" panose="020F0502020204030204" pitchFamily="34" charset="0"/>
              </a:rPr>
              <a:t> </a:t>
            </a:r>
            <a:r>
              <a:rPr lang="en-US" sz="800" i="1" dirty="0">
                <a:solidFill>
                  <a:schemeClr val="bg1"/>
                </a:solidFill>
                <a:effectLst/>
                <a:latin typeface="Calibri" panose="020F0502020204030204" pitchFamily="34" charset="0"/>
                <a:ea typeface="Calibri" panose="020F0502020204030204" pitchFamily="34" charset="0"/>
              </a:rPr>
              <a:t>and Space</a:t>
            </a:r>
            <a:r>
              <a:rPr lang="en-US" sz="800" i="1" spc="-115" dirty="0">
                <a:solidFill>
                  <a:schemeClr val="bg1"/>
                </a:solidFill>
                <a:effectLst/>
                <a:latin typeface="Calibri" panose="020F0502020204030204" pitchFamily="34" charset="0"/>
                <a:ea typeface="Calibri" panose="020F0502020204030204" pitchFamily="34" charset="0"/>
              </a:rPr>
              <a:t> </a:t>
            </a:r>
            <a:r>
              <a:rPr lang="en-US" sz="800" i="1" dirty="0">
                <a:solidFill>
                  <a:schemeClr val="bg1"/>
                </a:solidFill>
                <a:effectLst/>
                <a:latin typeface="Calibri" panose="020F0502020204030204" pitchFamily="34" charset="0"/>
                <a:ea typeface="Calibri" panose="020F0502020204030204" pitchFamily="34" charset="0"/>
              </a:rPr>
              <a:t>Administration.</a:t>
            </a:r>
            <a:endParaRPr lang="en-US" sz="800" dirty="0">
              <a:solidFill>
                <a:schemeClr val="bg1"/>
              </a:solidFill>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9382707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Human Research Facilities 1 and 2</a:t>
            </a:r>
            <a:br>
              <a:rPr lang="en-US" dirty="0"/>
            </a:br>
            <a:r>
              <a:rPr lang="en-US" dirty="0"/>
              <a:t>(HRF-1, 2/HRF Rack 1, 2)</a:t>
            </a:r>
            <a:br>
              <a:rPr lang="en-US" dirty="0"/>
            </a:br>
            <a:r>
              <a:rPr lang="en-US" sz="2000" dirty="0">
                <a:solidFill>
                  <a:srgbClr val="0070C0"/>
                </a:solidFill>
              </a:rPr>
              <a:t>Currently available</a:t>
            </a:r>
            <a:endParaRPr lang="en-US" dirty="0">
              <a:solidFill>
                <a:srgbClr val="0070C0"/>
              </a:solidFill>
            </a:endParaRPr>
          </a:p>
        </p:txBody>
      </p:sp>
      <p:sp>
        <p:nvSpPr>
          <p:cNvPr id="3" name="Content Placeholder 2"/>
          <p:cNvSpPr>
            <a:spLocks noGrp="1"/>
          </p:cNvSpPr>
          <p:nvPr>
            <p:ph sz="half" idx="1"/>
          </p:nvPr>
        </p:nvSpPr>
        <p:spPr/>
        <p:txBody>
          <a:bodyPr>
            <a:normAutofit fontScale="92500" lnSpcReduction="20000"/>
          </a:bodyPr>
          <a:lstStyle/>
          <a:p>
            <a:pPr marL="225425" lvl="0" indent="-225425">
              <a:spcAft>
                <a:spcPts val="0"/>
              </a:spcAft>
              <a:buFont typeface="Arial" panose="020B0604020202020204" pitchFamily="34" charset="0"/>
              <a:buChar char="•"/>
            </a:pPr>
            <a:r>
              <a:rPr lang="en-US" dirty="0">
                <a:solidFill>
                  <a:schemeClr val="tx1">
                    <a:lumMod val="65000"/>
                    <a:lumOff val="35000"/>
                  </a:schemeClr>
                </a:solidFill>
              </a:rPr>
              <a:t>Consists of items mounted in a rack [based on the EXpedite the PRocessing of Experiments to Space Station (EXPRESS) rack design] as well as equipment kept in stowage and brought out as needed</a:t>
            </a:r>
          </a:p>
          <a:p>
            <a:pPr marL="225425" indent="-225425">
              <a:spcAft>
                <a:spcPts val="0"/>
              </a:spcAft>
              <a:buFont typeface="Arial" panose="020B0604020202020204" pitchFamily="34" charset="0"/>
              <a:buChar char="•"/>
            </a:pPr>
            <a:r>
              <a:rPr lang="en-US" dirty="0">
                <a:solidFill>
                  <a:schemeClr val="tx1">
                    <a:lumMod val="65000"/>
                    <a:lumOff val="35000"/>
                  </a:schemeClr>
                </a:solidFill>
              </a:rPr>
              <a:t>The HRF drawers provide power, command and data handling, cooling air and water, pressurized gas, and vacuum to experiments</a:t>
            </a:r>
          </a:p>
          <a:p>
            <a:pPr marL="225425" indent="-225425">
              <a:spcAft>
                <a:spcPts val="0"/>
              </a:spcAft>
              <a:buFont typeface="Arial" panose="020B0604020202020204" pitchFamily="34" charset="0"/>
              <a:buChar char="•"/>
            </a:pPr>
            <a:r>
              <a:rPr lang="en-US" dirty="0">
                <a:solidFill>
                  <a:schemeClr val="tx1">
                    <a:lumMod val="65000"/>
                    <a:lumOff val="35000"/>
                  </a:schemeClr>
                </a:solidFill>
              </a:rPr>
              <a:t>The racks have front-panel access ports for the laptop, vacuum system, deployed payloads, and nitrogen delivery system </a:t>
            </a:r>
          </a:p>
          <a:p>
            <a:pPr marL="225425" indent="-225425">
              <a:spcAft>
                <a:spcPts val="0"/>
              </a:spcAft>
              <a:buFont typeface="Arial" panose="020B0604020202020204" pitchFamily="34" charset="0"/>
              <a:buChar char="•"/>
            </a:pPr>
            <a:r>
              <a:rPr lang="en-US" dirty="0">
                <a:solidFill>
                  <a:schemeClr val="tx1">
                    <a:lumMod val="65000"/>
                    <a:lumOff val="35000"/>
                  </a:schemeClr>
                </a:solidFill>
              </a:rPr>
              <a:t>The International Space Station (ISS) moderate temperature cooling loop is extended into the HRF to keep the rack at ambient temperature</a:t>
            </a:r>
          </a:p>
        </p:txBody>
      </p:sp>
      <p:sp>
        <p:nvSpPr>
          <p:cNvPr id="4" name="Content Placeholder 3"/>
          <p:cNvSpPr>
            <a:spLocks noGrp="1"/>
          </p:cNvSpPr>
          <p:nvPr>
            <p:ph sz="half" idx="2"/>
          </p:nvPr>
        </p:nvSpPr>
        <p:spPr/>
        <p:txBody>
          <a:bodyPr>
            <a:normAutofit fontScale="92500" lnSpcReduction="20000"/>
          </a:bodyPr>
          <a:lstStyle/>
          <a:p>
            <a:pPr marL="225425" indent="-225425">
              <a:spcAft>
                <a:spcPts val="0"/>
              </a:spcAft>
              <a:buFont typeface="Arial" panose="020B0604020202020204" pitchFamily="34" charset="0"/>
              <a:buChar char="•"/>
            </a:pPr>
            <a:r>
              <a:rPr lang="en-US" dirty="0"/>
              <a:t>Payloads in HRF Racks can operate independently of each other regardless of their cooling and power needs and the flight schedule. </a:t>
            </a:r>
          </a:p>
          <a:p>
            <a:pPr marL="225425" indent="-225425">
              <a:spcAft>
                <a:spcPts val="0"/>
              </a:spcAft>
              <a:buFont typeface="Arial" panose="020B0604020202020204" pitchFamily="34" charset="0"/>
              <a:buChar char="•"/>
            </a:pPr>
            <a:r>
              <a:rPr lang="en-US" dirty="0"/>
              <a:t>Each payload can use up to 500W of power and the sum of all payloads can use up to 2000 W of power. The HRF power converter delivers 120V of direct current (DC) power from the utility outlet panel to the rack and converts it to 28 Vdc for distribution to the payloads </a:t>
            </a:r>
          </a:p>
          <a:p>
            <a:pPr marL="225425" indent="-225425">
              <a:spcAft>
                <a:spcPts val="0"/>
              </a:spcAft>
              <a:buFont typeface="Arial" panose="020B0604020202020204" pitchFamily="34" charset="0"/>
              <a:buChar char="•"/>
            </a:pPr>
            <a:r>
              <a:rPr lang="en-US" dirty="0"/>
              <a:t>The racks are connected to the ISS video services and Ethernet, which allow the ISS and ground operations crews to control payloads. Payload computer and video operations can be conducted from the ground or on the space station. </a:t>
            </a:r>
          </a:p>
          <a:p>
            <a:pPr>
              <a:spcAft>
                <a:spcPts val="0"/>
              </a:spcAft>
            </a:pPr>
            <a:endParaRPr lang="en-US" dirty="0"/>
          </a:p>
        </p:txBody>
      </p:sp>
      <p:pic>
        <p:nvPicPr>
          <p:cNvPr id="7" name="Picture 13" descr="NASA Meatball graphic"/>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0704830" y="286603"/>
            <a:ext cx="901700" cy="757238"/>
          </a:xfrm>
          <a:prstGeom prst="rect">
            <a:avLst/>
          </a:prstGeom>
          <a:noFill/>
          <a:ln w="9525">
            <a:noFill/>
            <a:miter lim="800000"/>
            <a:headEnd/>
            <a:tailEnd/>
          </a:ln>
        </p:spPr>
      </p:pic>
      <p:sp>
        <p:nvSpPr>
          <p:cNvPr id="5" name="Date Placeholder 4"/>
          <p:cNvSpPr>
            <a:spLocks noGrp="1"/>
          </p:cNvSpPr>
          <p:nvPr>
            <p:ph type="dt" sz="half" idx="10"/>
          </p:nvPr>
        </p:nvSpPr>
        <p:spPr/>
        <p:txBody>
          <a:bodyPr/>
          <a:lstStyle/>
          <a:p>
            <a:fld id="{CB76D27D-1C7A-4ED0-8479-B114447D79A5}" type="datetime1">
              <a:rPr lang="en-US" smtClean="0"/>
              <a:t>9/7/2022</a:t>
            </a:fld>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10</a:t>
            </a:fld>
            <a:endParaRPr lang="en-US" dirty="0"/>
          </a:p>
        </p:txBody>
      </p:sp>
    </p:spTree>
    <p:extLst>
      <p:ext uri="{BB962C8B-B14F-4D97-AF65-F5344CB8AC3E}">
        <p14:creationId xmlns:p14="http://schemas.microsoft.com/office/powerpoint/2010/main" val="23202063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Human Research Facility 1 </a:t>
            </a:r>
            <a:br>
              <a:rPr lang="en-US" dirty="0"/>
            </a:br>
            <a:r>
              <a:rPr lang="en-US" dirty="0"/>
              <a:t>(HRF-1/HRF Rack 1)</a:t>
            </a:r>
            <a:br>
              <a:rPr lang="en-US" dirty="0"/>
            </a:br>
            <a:r>
              <a:rPr lang="en-US" sz="2200" dirty="0">
                <a:solidFill>
                  <a:srgbClr val="0070C0"/>
                </a:solidFill>
              </a:rPr>
              <a:t>Currently available</a:t>
            </a:r>
            <a:endParaRPr lang="en-US" sz="2200" dirty="0"/>
          </a:p>
        </p:txBody>
      </p:sp>
      <p:sp>
        <p:nvSpPr>
          <p:cNvPr id="3" name="Content Placeholder 2"/>
          <p:cNvSpPr>
            <a:spLocks noGrp="1"/>
          </p:cNvSpPr>
          <p:nvPr>
            <p:ph sz="half" idx="1"/>
          </p:nvPr>
        </p:nvSpPr>
        <p:spPr>
          <a:xfrm>
            <a:off x="1097279" y="1805914"/>
            <a:ext cx="5904769" cy="4279158"/>
          </a:xfrm>
        </p:spPr>
        <p:txBody>
          <a:bodyPr>
            <a:noAutofit/>
          </a:bodyPr>
          <a:lstStyle/>
          <a:p>
            <a:pPr marL="225425" lvl="0" indent="-225425">
              <a:buFont typeface="Arial" panose="020B0604020202020204" pitchFamily="34" charset="0"/>
              <a:buChar char="•"/>
            </a:pPr>
            <a:r>
              <a:rPr lang="en-US" sz="1800" dirty="0">
                <a:solidFill>
                  <a:schemeClr val="tx1">
                    <a:lumMod val="65000"/>
                    <a:lumOff val="35000"/>
                  </a:schemeClr>
                </a:solidFill>
              </a:rPr>
              <a:t>The hardware housed in HRF-1 Includes: </a:t>
            </a:r>
          </a:p>
          <a:p>
            <a:pPr marL="463550" lvl="1" indent="-238125">
              <a:buFont typeface="Arial" panose="020B0604020202020204" pitchFamily="34" charset="0"/>
              <a:buChar char="•"/>
            </a:pPr>
            <a:r>
              <a:rPr lang="en-US" sz="1400" dirty="0">
                <a:solidFill>
                  <a:schemeClr val="tx1">
                    <a:lumMod val="65000"/>
                    <a:lumOff val="35000"/>
                  </a:schemeClr>
                </a:solidFill>
              </a:rPr>
              <a:t>Portable computer (HRF PC), which is used to install and execute software that supports the experiments. It is used to control equipment; to collect and store data, crew notes, and equipment notes; and to provide uplink and downlink capabilities.</a:t>
            </a:r>
          </a:p>
          <a:p>
            <a:pPr marL="463550" lvl="1" indent="-238125">
              <a:buFont typeface="Arial" panose="020B0604020202020204" pitchFamily="34" charset="0"/>
              <a:buChar char="•"/>
            </a:pPr>
            <a:r>
              <a:rPr lang="en-US" sz="1400" dirty="0">
                <a:solidFill>
                  <a:schemeClr val="tx1">
                    <a:lumMod val="65000"/>
                    <a:lumOff val="35000"/>
                  </a:schemeClr>
                </a:solidFill>
              </a:rPr>
              <a:t>One HRF Payload Drawer with an integrated HRF Centrifuge</a:t>
            </a:r>
          </a:p>
          <a:p>
            <a:pPr marL="463550" lvl="1" indent="-238125">
              <a:buFont typeface="Arial" panose="020B0604020202020204" pitchFamily="34" charset="0"/>
              <a:buChar char="•"/>
            </a:pPr>
            <a:r>
              <a:rPr lang="en-US" sz="1400" dirty="0">
                <a:solidFill>
                  <a:schemeClr val="tx1">
                    <a:lumMod val="65000"/>
                    <a:lumOff val="35000"/>
                  </a:schemeClr>
                </a:solidFill>
              </a:rPr>
              <a:t>One Cooling Stowage Drawer (CSD) to provide increased air flow over the heat exchanges in the Rack when needed to increase removal of heat generated by other payloads, in addition to providing stowage for equipment.</a:t>
            </a:r>
          </a:p>
          <a:p>
            <a:pPr marL="463550" lvl="1" indent="-238125">
              <a:buFont typeface="Arial" panose="020B0604020202020204" pitchFamily="34" charset="0"/>
              <a:buChar char="•"/>
            </a:pPr>
            <a:r>
              <a:rPr lang="en-US" sz="1400" dirty="0">
                <a:solidFill>
                  <a:schemeClr val="tx1">
                    <a:lumMod val="65000"/>
                    <a:lumOff val="35000"/>
                  </a:schemeClr>
                </a:solidFill>
              </a:rPr>
              <a:t>Two HRF 8PU Utility Drawer provides stowage for consumables with added radio-frequency identification (RFID) that automates inventory of the tagged contents without crew intervention. </a:t>
            </a:r>
          </a:p>
          <a:p>
            <a:pPr marL="463550" lvl="1" indent="-238125">
              <a:buFont typeface="Arial" panose="020B0604020202020204" pitchFamily="34" charset="0"/>
              <a:buChar char="•"/>
            </a:pPr>
            <a:r>
              <a:rPr lang="en-US" sz="1400" dirty="0">
                <a:solidFill>
                  <a:schemeClr val="tx1">
                    <a:lumMod val="65000"/>
                    <a:lumOff val="35000"/>
                  </a:schemeClr>
                </a:solidFill>
              </a:rPr>
              <a:t>Space Linear Acceleration Mass Measurement Device (SLAMMD)</a:t>
            </a:r>
          </a:p>
          <a:p>
            <a:pPr marL="463550" lvl="1" indent="-238125">
              <a:buFont typeface="Arial" panose="020B0604020202020204" pitchFamily="34" charset="0"/>
              <a:buChar char="•"/>
            </a:pPr>
            <a:r>
              <a:rPr lang="en-US" sz="1400" dirty="0">
                <a:solidFill>
                  <a:schemeClr val="tx1">
                    <a:lumMod val="65000"/>
                    <a:lumOff val="35000"/>
                  </a:schemeClr>
                </a:solidFill>
              </a:rPr>
              <a:t>When deployed, the Ultrasound 2 may be connected to the front of HRF-1 for power and to allow real-time downlink of scan head video. </a:t>
            </a:r>
          </a:p>
          <a:p>
            <a:pPr marL="201168" lvl="1" indent="0">
              <a:buNone/>
            </a:pPr>
            <a:r>
              <a:rPr lang="en-US" sz="1600" dirty="0">
                <a:solidFill>
                  <a:schemeClr val="tx1">
                    <a:lumMod val="65000"/>
                    <a:lumOff val="35000"/>
                  </a:schemeClr>
                </a:solidFill>
                <a:hlinkClick r:id="rId2"/>
              </a:rPr>
              <a:t>For more information click here</a:t>
            </a:r>
            <a:endParaRPr lang="en-US" sz="1600" dirty="0">
              <a:solidFill>
                <a:schemeClr val="tx1">
                  <a:lumMod val="65000"/>
                  <a:lumOff val="35000"/>
                </a:schemeClr>
              </a:solidFill>
            </a:endParaRPr>
          </a:p>
          <a:p>
            <a:pPr lvl="0">
              <a:buFont typeface="Arial" panose="020B0604020202020204" pitchFamily="34" charset="0"/>
              <a:buChar char="•"/>
            </a:pPr>
            <a:endParaRPr lang="en-US" sz="1800" dirty="0">
              <a:solidFill>
                <a:schemeClr val="tx1">
                  <a:lumMod val="65000"/>
                  <a:lumOff val="35000"/>
                </a:schemeClr>
              </a:solidFill>
            </a:endParaRPr>
          </a:p>
        </p:txBody>
      </p:sp>
      <p:pic>
        <p:nvPicPr>
          <p:cNvPr id="7" name="Picture 13" descr="NASA Meatball graphic"/>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704830" y="286603"/>
            <a:ext cx="901700" cy="757238"/>
          </a:xfrm>
          <a:prstGeom prst="rect">
            <a:avLst/>
          </a:prstGeom>
          <a:noFill/>
          <a:ln w="9525">
            <a:noFill/>
            <a:miter lim="800000"/>
            <a:headEnd/>
            <a:tailEnd/>
          </a:ln>
        </p:spPr>
      </p:pic>
      <p:sp>
        <p:nvSpPr>
          <p:cNvPr id="5" name="Date Placeholder 4"/>
          <p:cNvSpPr>
            <a:spLocks noGrp="1"/>
          </p:cNvSpPr>
          <p:nvPr>
            <p:ph type="dt" sz="half" idx="10"/>
          </p:nvPr>
        </p:nvSpPr>
        <p:spPr/>
        <p:txBody>
          <a:bodyPr/>
          <a:lstStyle/>
          <a:p>
            <a:fld id="{CB76D27D-1C7A-4ED0-8479-B114447D79A5}" type="datetime1">
              <a:rPr lang="en-US" smtClean="0"/>
              <a:t>9/7/2022</a:t>
            </a:fld>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11</a:t>
            </a:fld>
            <a:endParaRPr lang="en-US" dirty="0"/>
          </a:p>
        </p:txBody>
      </p:sp>
      <p:pic>
        <p:nvPicPr>
          <p:cNvPr id="12" name="Content Placeholder 11" descr="A photo of the Human Research Facility 1 rack from the International Space Station.">
            <a:extLst>
              <a:ext uri="{FF2B5EF4-FFF2-40B4-BE49-F238E27FC236}">
                <a16:creationId xmlns:a16="http://schemas.microsoft.com/office/drawing/2014/main" id="{307CD435-6BBA-4449-94A2-005C275E8995}"/>
              </a:ext>
            </a:extLst>
          </p:cNvPr>
          <p:cNvPicPr>
            <a:picLocks noGrp="1" noChangeAspect="1"/>
          </p:cNvPicPr>
          <p:nvPr>
            <p:ph sz="half" idx="2"/>
          </p:nvPr>
        </p:nvPicPr>
        <p:blipFill rotWithShape="1">
          <a:blip r:embed="rId4" cstate="screen">
            <a:extLst>
              <a:ext uri="{BEBA8EAE-BF5A-486C-A8C5-ECC9F3942E4B}">
                <a14:imgProps xmlns:a14="http://schemas.microsoft.com/office/drawing/2010/main">
                  <a14:imgLayer r:embed="rId5">
                    <a14:imgEffect>
                      <a14:brightnessContrast bright="40000" contrast="-20000"/>
                    </a14:imgEffect>
                  </a14:imgLayer>
                </a14:imgProps>
              </a:ext>
              <a:ext uri="{28A0092B-C50C-407E-A947-70E740481C1C}">
                <a14:useLocalDpi xmlns:a14="http://schemas.microsoft.com/office/drawing/2010/main"/>
              </a:ext>
            </a:extLst>
          </a:blip>
          <a:srcRect/>
          <a:stretch/>
        </p:blipFill>
        <p:spPr>
          <a:xfrm>
            <a:off x="9899557" y="2674522"/>
            <a:ext cx="1610546" cy="2136293"/>
          </a:xfrm>
          <a:prstGeom prst="rect">
            <a:avLst/>
          </a:prstGeom>
        </p:spPr>
      </p:pic>
      <p:pic>
        <p:nvPicPr>
          <p:cNvPr id="14" name="Picture 13" descr="A drawing of the Human Research Facility 1 rack from the International Space Station.">
            <a:extLst>
              <a:ext uri="{FF2B5EF4-FFF2-40B4-BE49-F238E27FC236}">
                <a16:creationId xmlns:a16="http://schemas.microsoft.com/office/drawing/2014/main" id="{1F2F118E-519D-41B8-A62B-1EC050EC9FE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500376" y="1877392"/>
            <a:ext cx="2151624" cy="4143021"/>
          </a:xfrm>
          <a:prstGeom prst="rect">
            <a:avLst/>
          </a:prstGeom>
        </p:spPr>
      </p:pic>
    </p:spTree>
    <p:extLst>
      <p:ext uri="{BB962C8B-B14F-4D97-AF65-F5344CB8AC3E}">
        <p14:creationId xmlns:p14="http://schemas.microsoft.com/office/powerpoint/2010/main" val="18988894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Human Research Facility 2 </a:t>
            </a:r>
            <a:br>
              <a:rPr lang="en-US" dirty="0"/>
            </a:br>
            <a:r>
              <a:rPr lang="en-US" dirty="0"/>
              <a:t>(HRF-2/HRF Rack 2) </a:t>
            </a:r>
            <a:br>
              <a:rPr lang="en-US" dirty="0"/>
            </a:br>
            <a:r>
              <a:rPr lang="en-US" sz="2200" dirty="0">
                <a:solidFill>
                  <a:srgbClr val="0070C0"/>
                </a:solidFill>
              </a:rPr>
              <a:t>Currently available</a:t>
            </a:r>
            <a:endParaRPr lang="en-US" sz="2200" dirty="0"/>
          </a:p>
        </p:txBody>
      </p:sp>
      <p:sp>
        <p:nvSpPr>
          <p:cNvPr id="3" name="Content Placeholder 2"/>
          <p:cNvSpPr>
            <a:spLocks noGrp="1"/>
          </p:cNvSpPr>
          <p:nvPr>
            <p:ph sz="half" idx="1"/>
          </p:nvPr>
        </p:nvSpPr>
        <p:spPr>
          <a:xfrm>
            <a:off x="1097280" y="1805981"/>
            <a:ext cx="5929821" cy="4254683"/>
          </a:xfrm>
        </p:spPr>
        <p:txBody>
          <a:bodyPr>
            <a:noAutofit/>
          </a:bodyPr>
          <a:lstStyle/>
          <a:p>
            <a:pPr marL="225425" indent="-225425">
              <a:buFont typeface="Arial" panose="020B0604020202020204" pitchFamily="34" charset="0"/>
              <a:buChar char="•"/>
            </a:pPr>
            <a:r>
              <a:rPr lang="en-US" sz="1800" dirty="0">
                <a:solidFill>
                  <a:schemeClr val="tx1">
                    <a:lumMod val="65000"/>
                    <a:lumOff val="35000"/>
                  </a:schemeClr>
                </a:solidFill>
              </a:rPr>
              <a:t>The hardware housed in HRF-2 includes: </a:t>
            </a:r>
          </a:p>
          <a:p>
            <a:pPr marL="463550" lvl="1" indent="-238125">
              <a:buFont typeface="Arial" panose="020B0604020202020204" pitchFamily="34" charset="0"/>
              <a:buChar char="•"/>
            </a:pPr>
            <a:r>
              <a:rPr lang="en-US" sz="1400" dirty="0">
                <a:solidFill>
                  <a:schemeClr val="tx1">
                    <a:lumMod val="65000"/>
                    <a:lumOff val="35000"/>
                  </a:schemeClr>
                </a:solidFill>
              </a:rPr>
              <a:t>Portable computer (HRF PC), which is used to install and execute software that supports the experiments. It is used to control equipment; to collect and store data, crew notes, and equipment notes; and to provide uplink and downlink capabilities.</a:t>
            </a:r>
          </a:p>
          <a:p>
            <a:pPr marL="463550" lvl="1" indent="-238125">
              <a:buFont typeface="Arial" panose="020B0604020202020204" pitchFamily="34" charset="0"/>
              <a:buChar char="•"/>
            </a:pPr>
            <a:r>
              <a:rPr lang="en-US" sz="1400" dirty="0">
                <a:solidFill>
                  <a:schemeClr val="tx1">
                    <a:lumMod val="65000"/>
                    <a:lumOff val="35000"/>
                  </a:schemeClr>
                </a:solidFill>
              </a:rPr>
              <a:t>One HRF Payload Drawer with an integrated HRF Centrifuge</a:t>
            </a:r>
          </a:p>
          <a:p>
            <a:pPr marL="463550" lvl="1" indent="-238125">
              <a:buFont typeface="Arial" panose="020B0604020202020204" pitchFamily="34" charset="0"/>
              <a:buChar char="•"/>
            </a:pPr>
            <a:r>
              <a:rPr lang="en-US" sz="1400" dirty="0">
                <a:solidFill>
                  <a:schemeClr val="tx1">
                    <a:lumMod val="65000"/>
                    <a:lumOff val="35000"/>
                  </a:schemeClr>
                </a:solidFill>
              </a:rPr>
              <a:t>Three Cooling Stowage Drawers (CSD) can provide increased air flow over the heat exchanges in the Rack when needed to increase removal of heat generated by other payloads, in addition to providing stowage for equipment.</a:t>
            </a:r>
          </a:p>
          <a:p>
            <a:pPr marL="463550" lvl="1" indent="-238125">
              <a:buFont typeface="Arial" panose="020B0604020202020204" pitchFamily="34" charset="0"/>
              <a:buChar char="•"/>
            </a:pPr>
            <a:r>
              <a:rPr lang="en-US" sz="1400" dirty="0">
                <a:solidFill>
                  <a:schemeClr val="tx1">
                    <a:lumMod val="65000"/>
                    <a:lumOff val="35000"/>
                  </a:schemeClr>
                </a:solidFill>
              </a:rPr>
              <a:t>Two HRF 8PU Utility Drawers provide stowage for consumables with added radio-frequency identification (RFID) that automates inventory of the tagged contents without crew intervention. </a:t>
            </a:r>
          </a:p>
          <a:p>
            <a:pPr marL="463550" lvl="1" indent="-238125">
              <a:buFont typeface="Arial" panose="020B0604020202020204" pitchFamily="34" charset="0"/>
              <a:buChar char="•"/>
            </a:pPr>
            <a:r>
              <a:rPr lang="en-US" sz="1400" dirty="0">
                <a:solidFill>
                  <a:schemeClr val="tx1">
                    <a:lumMod val="65000"/>
                    <a:lumOff val="35000"/>
                  </a:schemeClr>
                </a:solidFill>
              </a:rPr>
              <a:t>When deployed, the Ultrasound 2 may be connected to the front of HRF-2 for power and to allow real-time downlink of scan head video. </a:t>
            </a:r>
          </a:p>
          <a:p>
            <a:pPr marL="201168" lvl="1" indent="0">
              <a:lnSpc>
                <a:spcPct val="110000"/>
              </a:lnSpc>
              <a:spcBef>
                <a:spcPts val="600"/>
              </a:spcBef>
              <a:spcAft>
                <a:spcPts val="0"/>
              </a:spcAft>
              <a:buNone/>
            </a:pPr>
            <a:r>
              <a:rPr lang="en-US" sz="1600" dirty="0">
                <a:solidFill>
                  <a:schemeClr val="tx1">
                    <a:lumMod val="65000"/>
                    <a:lumOff val="35000"/>
                  </a:schemeClr>
                </a:solidFill>
                <a:hlinkClick r:id="rId2"/>
              </a:rPr>
              <a:t>For more information click here</a:t>
            </a:r>
            <a:br>
              <a:rPr lang="en-US" sz="1600" dirty="0">
                <a:solidFill>
                  <a:schemeClr val="tx1">
                    <a:lumMod val="65000"/>
                    <a:lumOff val="35000"/>
                  </a:schemeClr>
                </a:solidFill>
              </a:rPr>
            </a:br>
            <a:endParaRPr lang="en-US" sz="1600" dirty="0">
              <a:solidFill>
                <a:schemeClr val="tx1">
                  <a:lumMod val="65000"/>
                  <a:lumOff val="35000"/>
                </a:schemeClr>
              </a:solidFill>
            </a:endParaRPr>
          </a:p>
        </p:txBody>
      </p:sp>
      <p:pic>
        <p:nvPicPr>
          <p:cNvPr id="7" name="Picture 13" descr="NASA Meatball graphic"/>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704830" y="286603"/>
            <a:ext cx="901700" cy="757238"/>
          </a:xfrm>
          <a:prstGeom prst="rect">
            <a:avLst/>
          </a:prstGeom>
          <a:noFill/>
          <a:ln w="9525">
            <a:noFill/>
            <a:miter lim="800000"/>
            <a:headEnd/>
            <a:tailEnd/>
          </a:ln>
        </p:spPr>
      </p:pic>
      <p:sp>
        <p:nvSpPr>
          <p:cNvPr id="5" name="Date Placeholder 4"/>
          <p:cNvSpPr>
            <a:spLocks noGrp="1"/>
          </p:cNvSpPr>
          <p:nvPr>
            <p:ph type="dt" sz="half" idx="10"/>
          </p:nvPr>
        </p:nvSpPr>
        <p:spPr/>
        <p:txBody>
          <a:bodyPr/>
          <a:lstStyle/>
          <a:p>
            <a:fld id="{CB76D27D-1C7A-4ED0-8479-B114447D79A5}" type="datetime1">
              <a:rPr lang="en-US" smtClean="0"/>
              <a:t>9/7/2022</a:t>
            </a:fld>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12</a:t>
            </a:fld>
            <a:endParaRPr lang="en-US" dirty="0"/>
          </a:p>
        </p:txBody>
      </p:sp>
      <p:pic>
        <p:nvPicPr>
          <p:cNvPr id="10" name="Picture 9" descr="A photo of the upper half of Human Research Facility 2 rack from the International Space Station.">
            <a:extLst>
              <a:ext uri="{FF2B5EF4-FFF2-40B4-BE49-F238E27FC236}">
                <a16:creationId xmlns:a16="http://schemas.microsoft.com/office/drawing/2014/main" id="{EAE8BA9A-FEC7-4E14-9D73-BB643AE28737}"/>
              </a:ext>
            </a:extLst>
          </p:cNvPr>
          <p:cNvPicPr>
            <a:picLocks noChangeAspect="1"/>
          </p:cNvPicPr>
          <p:nvPr/>
        </p:nvPicPr>
        <p:blipFill rotWithShape="1">
          <a:blip r:embed="rId4" cstate="screen">
            <a:extLst>
              <a:ext uri="{BEBA8EAE-BF5A-486C-A8C5-ECC9F3942E4B}">
                <a14:imgProps xmlns:a14="http://schemas.microsoft.com/office/drawing/2010/main">
                  <a14:imgLayer r:embed="rId5">
                    <a14:imgEffect>
                      <a14:brightnessContrast bright="40000" contrast="-20000"/>
                    </a14:imgEffect>
                  </a14:imgLayer>
                </a14:imgProps>
              </a:ext>
              <a:ext uri="{28A0092B-C50C-407E-A947-70E740481C1C}">
                <a14:useLocalDpi xmlns:a14="http://schemas.microsoft.com/office/drawing/2010/main"/>
              </a:ext>
            </a:extLst>
          </a:blip>
          <a:srcRect/>
          <a:stretch/>
        </p:blipFill>
        <p:spPr>
          <a:xfrm>
            <a:off x="9856285" y="1939255"/>
            <a:ext cx="1942152" cy="1641062"/>
          </a:xfrm>
          <a:prstGeom prst="rect">
            <a:avLst/>
          </a:prstGeom>
        </p:spPr>
      </p:pic>
      <p:pic>
        <p:nvPicPr>
          <p:cNvPr id="14" name="Content Placeholder 13" descr="A drawing of the Human Research Facility 2 rack from the International Space Station.">
            <a:extLst>
              <a:ext uri="{FF2B5EF4-FFF2-40B4-BE49-F238E27FC236}">
                <a16:creationId xmlns:a16="http://schemas.microsoft.com/office/drawing/2014/main" id="{B80AB44E-7583-4C46-AE04-2461B68E6C93}"/>
              </a:ext>
            </a:extLst>
          </p:cNvPr>
          <p:cNvPicPr>
            <a:picLocks noGrp="1" noChangeAspect="1"/>
          </p:cNvPicPr>
          <p:nvPr>
            <p:ph sz="half" idx="2"/>
          </p:nvPr>
        </p:nvPicPr>
        <p:blipFill>
          <a:blip r:embed="rId6" cstate="screen">
            <a:extLst>
              <a:ext uri="{28A0092B-C50C-407E-A947-70E740481C1C}">
                <a14:useLocalDpi xmlns:a14="http://schemas.microsoft.com/office/drawing/2010/main"/>
              </a:ext>
            </a:extLst>
          </a:blip>
          <a:stretch>
            <a:fillRect/>
          </a:stretch>
        </p:blipFill>
        <p:spPr>
          <a:xfrm>
            <a:off x="7490350" y="1805981"/>
            <a:ext cx="2151293" cy="4107015"/>
          </a:xfrm>
          <a:prstGeom prst="rect">
            <a:avLst/>
          </a:prstGeom>
        </p:spPr>
      </p:pic>
      <p:pic>
        <p:nvPicPr>
          <p:cNvPr id="16" name="Picture 15" descr="A photo of the lower half of Human Research Facility 2 rack from the International Space Station.">
            <a:extLst>
              <a:ext uri="{FF2B5EF4-FFF2-40B4-BE49-F238E27FC236}">
                <a16:creationId xmlns:a16="http://schemas.microsoft.com/office/drawing/2014/main" id="{DA2C4998-7085-45F9-B41D-BC752CD30E33}"/>
              </a:ext>
            </a:extLst>
          </p:cNvPr>
          <p:cNvPicPr>
            <a:picLocks noChangeAspect="1"/>
          </p:cNvPicPr>
          <p:nvPr/>
        </p:nvPicPr>
        <p:blipFill rotWithShape="1">
          <a:blip r:embed="rId7" cstate="screen">
            <a:extLst>
              <a:ext uri="{BEBA8EAE-BF5A-486C-A8C5-ECC9F3942E4B}">
                <a14:imgProps xmlns:a14="http://schemas.microsoft.com/office/drawing/2010/main">
                  <a14:imgLayer r:embed="rId8">
                    <a14:imgEffect>
                      <a14:brightnessContrast bright="40000" contrast="-20000"/>
                    </a14:imgEffect>
                  </a14:imgLayer>
                </a14:imgProps>
              </a:ext>
              <a:ext uri="{28A0092B-C50C-407E-A947-70E740481C1C}">
                <a14:useLocalDpi xmlns:a14="http://schemas.microsoft.com/office/drawing/2010/main"/>
              </a:ext>
            </a:extLst>
          </a:blip>
          <a:srcRect l="1621" r="17491"/>
          <a:stretch/>
        </p:blipFill>
        <p:spPr>
          <a:xfrm>
            <a:off x="9856285" y="3837711"/>
            <a:ext cx="1942152" cy="1600710"/>
          </a:xfrm>
          <a:prstGeom prst="rect">
            <a:avLst/>
          </a:prstGeom>
        </p:spPr>
      </p:pic>
    </p:spTree>
    <p:extLst>
      <p:ext uri="{BB962C8B-B14F-4D97-AF65-F5344CB8AC3E}">
        <p14:creationId xmlns:p14="http://schemas.microsoft.com/office/powerpoint/2010/main" val="21737610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HRF Centrifuge</a:t>
            </a:r>
            <a:br>
              <a:rPr lang="en-US" sz="2000" dirty="0"/>
            </a:br>
            <a:r>
              <a:rPr lang="en-US" sz="2000" dirty="0">
                <a:solidFill>
                  <a:srgbClr val="0070C0"/>
                </a:solidFill>
              </a:rPr>
              <a:t>Currently available</a:t>
            </a:r>
            <a:endParaRPr lang="en-US" sz="2000" dirty="0"/>
          </a:p>
        </p:txBody>
      </p:sp>
      <p:sp>
        <p:nvSpPr>
          <p:cNvPr id="3" name="Content Placeholder 2"/>
          <p:cNvSpPr>
            <a:spLocks noGrp="1"/>
          </p:cNvSpPr>
          <p:nvPr>
            <p:ph sz="half" idx="1"/>
          </p:nvPr>
        </p:nvSpPr>
        <p:spPr>
          <a:xfrm>
            <a:off x="1097280" y="1905707"/>
            <a:ext cx="5525655" cy="4619897"/>
          </a:xfrm>
        </p:spPr>
        <p:txBody>
          <a:bodyPr>
            <a:normAutofit/>
          </a:bodyPr>
          <a:lstStyle/>
          <a:p>
            <a:pPr marL="225425" indent="-225425">
              <a:lnSpc>
                <a:spcPct val="110000"/>
              </a:lnSpc>
              <a:spcBef>
                <a:spcPts val="600"/>
              </a:spcBef>
              <a:spcAft>
                <a:spcPts val="0"/>
              </a:spcAft>
              <a:buFont typeface="Arial" panose="020B0604020202020204" pitchFamily="34" charset="0"/>
              <a:buChar char="•"/>
            </a:pPr>
            <a:r>
              <a:rPr lang="en-US" dirty="0">
                <a:solidFill>
                  <a:schemeClr val="tx1">
                    <a:lumMod val="65000"/>
                    <a:lumOff val="35000"/>
                  </a:schemeClr>
                </a:solidFill>
              </a:rPr>
              <a:t>HRF Centrifuge</a:t>
            </a:r>
          </a:p>
          <a:p>
            <a:pPr marL="400050" lvl="1" indent="-174625">
              <a:lnSpc>
                <a:spcPct val="110000"/>
              </a:lnSpc>
              <a:spcBef>
                <a:spcPts val="600"/>
              </a:spcBef>
              <a:spcAft>
                <a:spcPts val="0"/>
              </a:spcAft>
              <a:buFont typeface="Arial" panose="020B0604020202020204" pitchFamily="34" charset="0"/>
              <a:buChar char="•"/>
            </a:pPr>
            <a:r>
              <a:rPr lang="en-US" dirty="0">
                <a:solidFill>
                  <a:schemeClr val="tx1">
                    <a:lumMod val="65000"/>
                    <a:lumOff val="35000"/>
                  </a:schemeClr>
                </a:solidFill>
              </a:rPr>
              <a:t>Swing-bucket centrifuge used to separate biological substances of varying densities by spinning at a high rate</a:t>
            </a:r>
          </a:p>
          <a:p>
            <a:pPr marL="400050" lvl="1" indent="-174625">
              <a:lnSpc>
                <a:spcPct val="110000"/>
              </a:lnSpc>
              <a:spcBef>
                <a:spcPts val="600"/>
              </a:spcBef>
              <a:spcAft>
                <a:spcPts val="0"/>
              </a:spcAft>
              <a:buFont typeface="Arial" panose="020B0604020202020204" pitchFamily="34" charset="0"/>
              <a:buChar char="•"/>
            </a:pPr>
            <a:r>
              <a:rPr lang="en-US" dirty="0">
                <a:solidFill>
                  <a:schemeClr val="tx1">
                    <a:lumMod val="65000"/>
                    <a:lumOff val="35000"/>
                  </a:schemeClr>
                </a:solidFill>
              </a:rPr>
              <a:t>Rotor can hold 6 tube carriers</a:t>
            </a:r>
          </a:p>
          <a:p>
            <a:pPr marL="400050" lvl="1" indent="-174625">
              <a:lnSpc>
                <a:spcPct val="110000"/>
              </a:lnSpc>
              <a:spcBef>
                <a:spcPts val="600"/>
              </a:spcBef>
              <a:spcAft>
                <a:spcPts val="0"/>
              </a:spcAft>
              <a:buFont typeface="Arial" panose="020B0604020202020204" pitchFamily="34" charset="0"/>
              <a:buChar char="•"/>
            </a:pPr>
            <a:r>
              <a:rPr lang="en-US" dirty="0">
                <a:solidFill>
                  <a:schemeClr val="tx1">
                    <a:lumMod val="65000"/>
                    <a:lumOff val="35000"/>
                  </a:schemeClr>
                </a:solidFill>
              </a:rPr>
              <a:t>Speed can be selected from 1000 to 4300 rpm for 1 to 99 minute durations with braking from 0-9</a:t>
            </a:r>
          </a:p>
          <a:p>
            <a:pPr marL="400050" lvl="1" indent="-174625">
              <a:lnSpc>
                <a:spcPct val="110000"/>
              </a:lnSpc>
              <a:spcBef>
                <a:spcPts val="600"/>
              </a:spcBef>
              <a:spcAft>
                <a:spcPts val="0"/>
              </a:spcAft>
              <a:buFont typeface="Arial" panose="020B0604020202020204" pitchFamily="34" charset="0"/>
              <a:buChar char="•"/>
            </a:pPr>
            <a:r>
              <a:rPr lang="en-US" dirty="0">
                <a:solidFill>
                  <a:schemeClr val="tx1">
                    <a:lumMod val="65000"/>
                    <a:lumOff val="35000"/>
                  </a:schemeClr>
                </a:solidFill>
              </a:rPr>
              <a:t>A total of 10 operational protocols can be pre-programmed and saved</a:t>
            </a:r>
          </a:p>
          <a:p>
            <a:pPr marL="400050" lvl="1" indent="-174625">
              <a:lnSpc>
                <a:spcPct val="110000"/>
              </a:lnSpc>
              <a:spcBef>
                <a:spcPts val="600"/>
              </a:spcBef>
              <a:spcAft>
                <a:spcPts val="0"/>
              </a:spcAft>
              <a:buFont typeface="Arial" panose="020B0604020202020204" pitchFamily="34" charset="0"/>
              <a:buChar char="•"/>
            </a:pPr>
            <a:r>
              <a:rPr lang="en-US" dirty="0">
                <a:solidFill>
                  <a:schemeClr val="tx1">
                    <a:lumMod val="65000"/>
                    <a:lumOff val="35000"/>
                  </a:schemeClr>
                </a:solidFill>
              </a:rPr>
              <a:t>Telemetry available to monitor spin parameters and status.  Software on HRF PCs allows the system to be monitored, configured, and controlled from the ground.</a:t>
            </a:r>
          </a:p>
        </p:txBody>
      </p:sp>
      <p:pic>
        <p:nvPicPr>
          <p:cNvPr id="7" name="Picture 13" descr="NASA Meatball graphic"/>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0704830" y="286603"/>
            <a:ext cx="901700" cy="757238"/>
          </a:xfrm>
          <a:prstGeom prst="rect">
            <a:avLst/>
          </a:prstGeom>
          <a:noFill/>
          <a:ln w="9525">
            <a:noFill/>
            <a:miter lim="800000"/>
            <a:headEnd/>
            <a:tailEnd/>
          </a:ln>
        </p:spPr>
      </p:pic>
      <p:sp>
        <p:nvSpPr>
          <p:cNvPr id="5" name="Date Placeholder 4"/>
          <p:cNvSpPr>
            <a:spLocks noGrp="1"/>
          </p:cNvSpPr>
          <p:nvPr>
            <p:ph type="dt" sz="half" idx="10"/>
          </p:nvPr>
        </p:nvSpPr>
        <p:spPr/>
        <p:txBody>
          <a:bodyPr/>
          <a:lstStyle/>
          <a:p>
            <a:fld id="{CB76D27D-1C7A-4ED0-8479-B114447D79A5}" type="datetime1">
              <a:rPr lang="en-US" smtClean="0"/>
              <a:t>9/7/2022</a:t>
            </a:fld>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13</a:t>
            </a:fld>
            <a:endParaRPr lang="en-US" dirty="0"/>
          </a:p>
        </p:txBody>
      </p:sp>
      <p:grpSp>
        <p:nvGrpSpPr>
          <p:cNvPr id="21" name="Group 20" descr="An image of the front face of the centrifuge, a silver box with a white label reading &quot;Research Centrifuge&quot; that also includes a Power button."/>
          <p:cNvGrpSpPr/>
          <p:nvPr/>
        </p:nvGrpSpPr>
        <p:grpSpPr>
          <a:xfrm>
            <a:off x="9151937" y="2091859"/>
            <a:ext cx="2447034" cy="1779780"/>
            <a:chOff x="8676941" y="1915019"/>
            <a:chExt cx="2447034" cy="1779780"/>
          </a:xfrm>
        </p:grpSpPr>
        <p:pic>
          <p:nvPicPr>
            <p:cNvPr id="11" name="Picture 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676941" y="1915019"/>
              <a:ext cx="2447034" cy="1372997"/>
            </a:xfrm>
            <a:prstGeom prst="rect">
              <a:avLst/>
            </a:prstGeom>
            <a:ln w="38100">
              <a:solidFill>
                <a:srgbClr val="00B050"/>
              </a:solidFill>
            </a:ln>
          </p:spPr>
        </p:pic>
        <p:sp>
          <p:nvSpPr>
            <p:cNvPr id="12" name="TextBox 11"/>
            <p:cNvSpPr txBox="1"/>
            <p:nvPr/>
          </p:nvSpPr>
          <p:spPr>
            <a:xfrm>
              <a:off x="9222478" y="3325467"/>
              <a:ext cx="1596078" cy="369332"/>
            </a:xfrm>
            <a:prstGeom prst="rect">
              <a:avLst/>
            </a:prstGeom>
            <a:noFill/>
          </p:spPr>
          <p:txBody>
            <a:bodyPr wrap="none" rtlCol="0">
              <a:spAutoFit/>
            </a:bodyPr>
            <a:lstStyle/>
            <a:p>
              <a:r>
                <a:rPr lang="en-US" dirty="0">
                  <a:solidFill>
                    <a:schemeClr val="tx1">
                      <a:lumMod val="65000"/>
                      <a:lumOff val="35000"/>
                    </a:schemeClr>
                  </a:solidFill>
                </a:rPr>
                <a:t>HRF Centrifuge</a:t>
              </a:r>
            </a:p>
          </p:txBody>
        </p:sp>
      </p:grpSp>
      <p:pic>
        <p:nvPicPr>
          <p:cNvPr id="14" name="Picture 13" descr="An image of a top-down view of the HRF Centrifuge&#10;, looking down into where sample tubes are placed within the roto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102201" y="1905707"/>
            <a:ext cx="1653417" cy="2477434"/>
          </a:xfrm>
          <a:prstGeom prst="rect">
            <a:avLst/>
          </a:prstGeom>
          <a:ln w="38100">
            <a:solidFill>
              <a:srgbClr val="00B050"/>
            </a:solidFill>
          </a:ln>
        </p:spPr>
      </p:pic>
      <p:grpSp>
        <p:nvGrpSpPr>
          <p:cNvPr id="18" name="Group 17" descr="A drawing of the centrifuge graphical user interface screen, with selection options for &quot;Control&quot; and &quot;Protocol&quot;, and Run / Open options."/>
          <p:cNvGrpSpPr/>
          <p:nvPr/>
        </p:nvGrpSpPr>
        <p:grpSpPr>
          <a:xfrm>
            <a:off x="8896186" y="4220700"/>
            <a:ext cx="2397366" cy="1950507"/>
            <a:chOff x="6668532" y="1920836"/>
            <a:chExt cx="2701698" cy="2198113"/>
          </a:xfrm>
        </p:grpSpPr>
        <p:pic>
          <p:nvPicPr>
            <p:cNvPr id="8" name="Picture 7" descr="Screen Clippi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930416" y="1920836"/>
              <a:ext cx="2439814" cy="1810600"/>
            </a:xfrm>
            <a:prstGeom prst="rect">
              <a:avLst/>
            </a:prstGeom>
            <a:ln w="38100">
              <a:solidFill>
                <a:srgbClr val="00B050"/>
              </a:solidFill>
            </a:ln>
          </p:spPr>
        </p:pic>
        <p:sp>
          <p:nvSpPr>
            <p:cNvPr id="17" name="TextBox 16"/>
            <p:cNvSpPr txBox="1"/>
            <p:nvPr/>
          </p:nvSpPr>
          <p:spPr>
            <a:xfrm>
              <a:off x="6668532" y="3749617"/>
              <a:ext cx="2627514" cy="369332"/>
            </a:xfrm>
            <a:prstGeom prst="rect">
              <a:avLst/>
            </a:prstGeom>
            <a:noFill/>
          </p:spPr>
          <p:txBody>
            <a:bodyPr wrap="none" rtlCol="0">
              <a:spAutoFit/>
            </a:bodyPr>
            <a:lstStyle/>
            <a:p>
              <a:r>
                <a:rPr lang="en-US" dirty="0">
                  <a:solidFill>
                    <a:schemeClr val="tx1">
                      <a:lumMod val="65000"/>
                      <a:lumOff val="35000"/>
                    </a:schemeClr>
                  </a:solidFill>
                </a:rPr>
                <a:t>Pre-programmed protocol</a:t>
              </a:r>
            </a:p>
          </p:txBody>
        </p:sp>
      </p:grpSp>
    </p:spTree>
    <p:extLst>
      <p:ext uri="{BB962C8B-B14F-4D97-AF65-F5344CB8AC3E}">
        <p14:creationId xmlns:p14="http://schemas.microsoft.com/office/powerpoint/2010/main" val="14517032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HRF Centrifuge Accessories</a:t>
            </a:r>
            <a:br>
              <a:rPr lang="en-US" dirty="0"/>
            </a:br>
            <a:r>
              <a:rPr lang="en-US" sz="2000" dirty="0">
                <a:solidFill>
                  <a:srgbClr val="0070C0"/>
                </a:solidFill>
              </a:rPr>
              <a:t>Currently available</a:t>
            </a:r>
            <a:endParaRPr lang="en-US" sz="2000" dirty="0"/>
          </a:p>
        </p:txBody>
      </p:sp>
      <p:sp>
        <p:nvSpPr>
          <p:cNvPr id="3" name="Content Placeholder 2"/>
          <p:cNvSpPr>
            <a:spLocks noGrp="1"/>
          </p:cNvSpPr>
          <p:nvPr>
            <p:ph sz="half" idx="1"/>
          </p:nvPr>
        </p:nvSpPr>
        <p:spPr>
          <a:xfrm>
            <a:off x="1097280" y="1905707"/>
            <a:ext cx="5525655" cy="4430925"/>
          </a:xfrm>
        </p:spPr>
        <p:txBody>
          <a:bodyPr>
            <a:normAutofit fontScale="92500" lnSpcReduction="10000"/>
          </a:bodyPr>
          <a:lstStyle/>
          <a:p>
            <a:pPr marL="225425" indent="-225425">
              <a:lnSpc>
                <a:spcPct val="110000"/>
              </a:lnSpc>
              <a:spcBef>
                <a:spcPts val="600"/>
              </a:spcBef>
              <a:spcAft>
                <a:spcPts val="0"/>
              </a:spcAft>
              <a:buFont typeface="Arial" panose="020B0604020202020204" pitchFamily="34" charset="0"/>
              <a:buChar char="•"/>
            </a:pPr>
            <a:r>
              <a:rPr lang="en-US" dirty="0">
                <a:solidFill>
                  <a:schemeClr val="tx1">
                    <a:lumMod val="65000"/>
                    <a:lumOff val="35000"/>
                  </a:schemeClr>
                </a:solidFill>
              </a:rPr>
              <a:t>HRF Centrifuge Tube Carrier</a:t>
            </a:r>
          </a:p>
          <a:p>
            <a:pPr marL="582930" lvl="2" indent="-174625">
              <a:lnSpc>
                <a:spcPct val="110000"/>
              </a:lnSpc>
              <a:spcBef>
                <a:spcPts val="600"/>
              </a:spcBef>
              <a:spcAft>
                <a:spcPts val="0"/>
              </a:spcAft>
              <a:buFont typeface="Arial" panose="020B0604020202020204" pitchFamily="34" charset="0"/>
              <a:buChar char="•"/>
            </a:pPr>
            <a:r>
              <a:rPr lang="en-US" dirty="0">
                <a:solidFill>
                  <a:schemeClr val="tx1">
                    <a:lumMod val="65000"/>
                    <a:lumOff val="35000"/>
                  </a:schemeClr>
                </a:solidFill>
              </a:rPr>
              <a:t>Two 12-mm to 13-mm outer diameter (OD) centrifuge tubes and two 15-mm to 16-mm OD centrifuge tubes</a:t>
            </a:r>
          </a:p>
          <a:p>
            <a:pPr marL="582930" lvl="2" indent="-174625">
              <a:lnSpc>
                <a:spcPct val="110000"/>
              </a:lnSpc>
              <a:spcBef>
                <a:spcPts val="600"/>
              </a:spcBef>
              <a:spcAft>
                <a:spcPts val="0"/>
              </a:spcAft>
              <a:buFont typeface="Arial" panose="020B0604020202020204" pitchFamily="34" charset="0"/>
              <a:buChar char="•"/>
            </a:pPr>
            <a:r>
              <a:rPr lang="en-US" dirty="0">
                <a:solidFill>
                  <a:schemeClr val="tx1">
                    <a:lumMod val="65000"/>
                    <a:lumOff val="35000"/>
                  </a:schemeClr>
                </a:solidFill>
              </a:rPr>
              <a:t>24 tubes total with 6 carriers installed</a:t>
            </a:r>
          </a:p>
          <a:p>
            <a:pPr marL="107442" indent="-174625">
              <a:lnSpc>
                <a:spcPct val="110000"/>
              </a:lnSpc>
              <a:spcBef>
                <a:spcPts val="600"/>
              </a:spcBef>
              <a:spcAft>
                <a:spcPts val="0"/>
              </a:spcAft>
              <a:buFont typeface="Arial" panose="020B0604020202020204" pitchFamily="34" charset="0"/>
              <a:buChar char="•"/>
            </a:pPr>
            <a:r>
              <a:rPr lang="en-US" dirty="0">
                <a:solidFill>
                  <a:schemeClr val="tx1">
                    <a:lumMod val="65000"/>
                    <a:lumOff val="35000"/>
                  </a:schemeClr>
                </a:solidFill>
              </a:rPr>
              <a:t>HRF Centrifuge Tube Carrier, 50 mL</a:t>
            </a:r>
          </a:p>
          <a:p>
            <a:pPr marL="582930" lvl="2" indent="-174625">
              <a:lnSpc>
                <a:spcPct val="110000"/>
              </a:lnSpc>
              <a:spcBef>
                <a:spcPts val="600"/>
              </a:spcBef>
              <a:spcAft>
                <a:spcPts val="0"/>
              </a:spcAft>
              <a:buFont typeface="Arial" panose="020B0604020202020204" pitchFamily="34" charset="0"/>
              <a:buChar char="•"/>
            </a:pPr>
            <a:r>
              <a:rPr lang="en-US" dirty="0">
                <a:solidFill>
                  <a:schemeClr val="tx1">
                    <a:lumMod val="65000"/>
                    <a:lumOff val="35000"/>
                  </a:schemeClr>
                </a:solidFill>
              </a:rPr>
              <a:t>One 50-mL sample tube per carrier</a:t>
            </a:r>
          </a:p>
          <a:p>
            <a:pPr marL="582930" lvl="2" indent="-174625">
              <a:lnSpc>
                <a:spcPct val="110000"/>
              </a:lnSpc>
              <a:spcBef>
                <a:spcPts val="600"/>
              </a:spcBef>
              <a:spcAft>
                <a:spcPts val="0"/>
              </a:spcAft>
              <a:buFont typeface="Arial" panose="020B0604020202020204" pitchFamily="34" charset="0"/>
              <a:buChar char="•"/>
            </a:pPr>
            <a:r>
              <a:rPr lang="en-US" dirty="0">
                <a:solidFill>
                  <a:schemeClr val="tx1">
                    <a:lumMod val="65000"/>
                    <a:lumOff val="35000"/>
                  </a:schemeClr>
                </a:solidFill>
              </a:rPr>
              <a:t>6 tubes total with 6 carriers installed</a:t>
            </a:r>
          </a:p>
          <a:p>
            <a:pPr marL="107442" indent="-174625">
              <a:lnSpc>
                <a:spcPct val="110000"/>
              </a:lnSpc>
              <a:spcBef>
                <a:spcPts val="600"/>
              </a:spcBef>
              <a:spcAft>
                <a:spcPts val="0"/>
              </a:spcAft>
              <a:buFont typeface="Arial" panose="020B0604020202020204" pitchFamily="34" charset="0"/>
              <a:buChar char="•"/>
            </a:pPr>
            <a:r>
              <a:rPr lang="en-US" dirty="0">
                <a:solidFill>
                  <a:schemeClr val="tx1">
                    <a:lumMod val="65000"/>
                    <a:lumOff val="35000"/>
                  </a:schemeClr>
                </a:solidFill>
              </a:rPr>
              <a:t>Blood Tube Carrier</a:t>
            </a:r>
          </a:p>
          <a:p>
            <a:pPr marL="582930" lvl="2" indent="-174625">
              <a:lnSpc>
                <a:spcPct val="110000"/>
              </a:lnSpc>
              <a:spcBef>
                <a:spcPts val="600"/>
              </a:spcBef>
              <a:spcAft>
                <a:spcPts val="0"/>
              </a:spcAft>
              <a:buFont typeface="Arial" panose="020B0604020202020204" pitchFamily="34" charset="0"/>
              <a:buChar char="•"/>
            </a:pPr>
            <a:r>
              <a:rPr lang="en-US" dirty="0">
                <a:solidFill>
                  <a:schemeClr val="tx1">
                    <a:lumMod val="65000"/>
                    <a:lumOff val="35000"/>
                  </a:schemeClr>
                </a:solidFill>
              </a:rPr>
              <a:t>Modified HRF Centrifuge Tube Carrier with 15-mm to 16-mm OD slots replaced with one of two Vial Adapters for small sample tubes and with a tube carrier cap for added containment.</a:t>
            </a:r>
          </a:p>
          <a:p>
            <a:pPr marL="582930" lvl="2" indent="-174625">
              <a:lnSpc>
                <a:spcPct val="110000"/>
              </a:lnSpc>
              <a:spcBef>
                <a:spcPts val="600"/>
              </a:spcBef>
              <a:spcAft>
                <a:spcPts val="0"/>
              </a:spcAft>
              <a:buFont typeface="Arial" panose="020B0604020202020204" pitchFamily="34" charset="0"/>
              <a:buChar char="•"/>
            </a:pPr>
            <a:r>
              <a:rPr lang="en-US" dirty="0">
                <a:solidFill>
                  <a:schemeClr val="tx1">
                    <a:lumMod val="65000"/>
                    <a:lumOff val="35000"/>
                  </a:schemeClr>
                </a:solidFill>
              </a:rPr>
              <a:t>Vial Adapter (yellow cap) can house and provide secondary containment for a single 1.5-2 mL tube (max 13-mm OD) with negligible reduction in spin radius for higher maximum relative centrifugal force (RCF)</a:t>
            </a:r>
          </a:p>
          <a:p>
            <a:pPr marL="582930" lvl="2" indent="-174625">
              <a:lnSpc>
                <a:spcPct val="110000"/>
              </a:lnSpc>
              <a:spcBef>
                <a:spcPts val="600"/>
              </a:spcBef>
              <a:spcAft>
                <a:spcPts val="0"/>
              </a:spcAft>
              <a:buFont typeface="Arial" panose="020B0604020202020204" pitchFamily="34" charset="0"/>
              <a:buChar char="•"/>
            </a:pPr>
            <a:r>
              <a:rPr lang="en-US" dirty="0">
                <a:solidFill>
                  <a:schemeClr val="tx1">
                    <a:lumMod val="65000"/>
                    <a:lumOff val="35000"/>
                  </a:schemeClr>
                </a:solidFill>
              </a:rPr>
              <a:t>Vial Adapter (purple) can support a single 1.5 to 2-mL sample container with simpler loading and unloading, but with a significantly shorter radius and lower maximum RCF</a:t>
            </a:r>
          </a:p>
        </p:txBody>
      </p:sp>
      <p:pic>
        <p:nvPicPr>
          <p:cNvPr id="7" name="Picture 13" descr="NASA Meatball graphic"/>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0704830" y="286603"/>
            <a:ext cx="901700" cy="757238"/>
          </a:xfrm>
          <a:prstGeom prst="rect">
            <a:avLst/>
          </a:prstGeom>
          <a:noFill/>
          <a:ln w="9525">
            <a:noFill/>
            <a:miter lim="800000"/>
            <a:headEnd/>
            <a:tailEnd/>
          </a:ln>
        </p:spPr>
      </p:pic>
      <p:sp>
        <p:nvSpPr>
          <p:cNvPr id="5" name="Date Placeholder 4"/>
          <p:cNvSpPr>
            <a:spLocks noGrp="1"/>
          </p:cNvSpPr>
          <p:nvPr>
            <p:ph type="dt" sz="half" idx="10"/>
          </p:nvPr>
        </p:nvSpPr>
        <p:spPr/>
        <p:txBody>
          <a:bodyPr/>
          <a:lstStyle/>
          <a:p>
            <a:fld id="{CB76D27D-1C7A-4ED0-8479-B114447D79A5}" type="datetime1">
              <a:rPr lang="en-US" smtClean="0"/>
              <a:t>9/7/2022</a:t>
            </a:fld>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14</a:t>
            </a:fld>
            <a:endParaRPr lang="en-US" dirty="0"/>
          </a:p>
        </p:txBody>
      </p:sp>
      <p:grpSp>
        <p:nvGrpSpPr>
          <p:cNvPr id="20" name="Group 19" descr="An image of a HRF Centrifuge Tube Carrier"/>
          <p:cNvGrpSpPr/>
          <p:nvPr/>
        </p:nvGrpSpPr>
        <p:grpSpPr>
          <a:xfrm>
            <a:off x="6846372" y="1811732"/>
            <a:ext cx="2048419" cy="2179422"/>
            <a:chOff x="7500935" y="4215655"/>
            <a:chExt cx="1572199" cy="1672745"/>
          </a:xfrm>
        </p:grpSpPr>
        <p:pic>
          <p:nvPicPr>
            <p:cNvPr id="15" name="Picture 1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884556" y="4215655"/>
              <a:ext cx="765587" cy="1419225"/>
            </a:xfrm>
            <a:prstGeom prst="rect">
              <a:avLst/>
            </a:prstGeom>
            <a:ln w="38100">
              <a:solidFill>
                <a:srgbClr val="D04238"/>
              </a:solidFill>
            </a:ln>
          </p:spPr>
        </p:pic>
        <p:sp>
          <p:nvSpPr>
            <p:cNvPr id="19" name="TextBox 18" descr="HRF Centrifuge Tube Carrier&#10;"/>
            <p:cNvSpPr txBox="1"/>
            <p:nvPr/>
          </p:nvSpPr>
          <p:spPr>
            <a:xfrm>
              <a:off x="7500935" y="5675798"/>
              <a:ext cx="1572199" cy="212602"/>
            </a:xfrm>
            <a:prstGeom prst="rect">
              <a:avLst/>
            </a:prstGeom>
            <a:noFill/>
            <a:ln>
              <a:noFill/>
            </a:ln>
          </p:spPr>
          <p:txBody>
            <a:bodyPr wrap="square" rtlCol="0">
              <a:spAutoFit/>
            </a:bodyPr>
            <a:lstStyle/>
            <a:p>
              <a:pPr algn="ctr"/>
              <a:r>
                <a:rPr lang="en-US" sz="1200" dirty="0">
                  <a:solidFill>
                    <a:schemeClr val="tx1">
                      <a:lumMod val="65000"/>
                      <a:lumOff val="35000"/>
                    </a:schemeClr>
                  </a:solidFill>
                </a:rPr>
                <a:t>HRF Centrifuge Tube Carrier</a:t>
              </a:r>
            </a:p>
          </p:txBody>
        </p:sp>
      </p:grpSp>
      <p:pic>
        <p:nvPicPr>
          <p:cNvPr id="4" name="Picture 3" descr="An image of a Blood Tube Carrier pictured with two tubes with purple vial adapter inserts, with cover placed on tube carrie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0450215" y="4083487"/>
            <a:ext cx="1056503" cy="1705233"/>
          </a:xfrm>
          <a:prstGeom prst="rect">
            <a:avLst/>
          </a:prstGeom>
          <a:ln w="38100">
            <a:solidFill>
              <a:srgbClr val="934BC9"/>
            </a:solidFill>
          </a:ln>
        </p:spPr>
      </p:pic>
      <p:sp>
        <p:nvSpPr>
          <p:cNvPr id="22" name="TextBox 21"/>
          <p:cNvSpPr txBox="1"/>
          <p:nvPr/>
        </p:nvSpPr>
        <p:spPr>
          <a:xfrm>
            <a:off x="9383981" y="5788720"/>
            <a:ext cx="1938166" cy="438582"/>
          </a:xfrm>
          <a:prstGeom prst="rect">
            <a:avLst/>
          </a:prstGeom>
          <a:noFill/>
        </p:spPr>
        <p:txBody>
          <a:bodyPr wrap="square" rtlCol="0">
            <a:spAutoFit/>
          </a:bodyPr>
          <a:lstStyle/>
          <a:p>
            <a:pPr algn="ctr"/>
            <a:r>
              <a:rPr lang="en-US" sz="1200" dirty="0">
                <a:solidFill>
                  <a:schemeClr val="tx1">
                    <a:lumMod val="65000"/>
                    <a:lumOff val="35000"/>
                  </a:schemeClr>
                </a:solidFill>
              </a:rPr>
              <a:t>Blood Tube Carrier</a:t>
            </a:r>
          </a:p>
          <a:p>
            <a:pPr algn="ctr"/>
            <a:r>
              <a:rPr lang="en-US" sz="1000" dirty="0">
                <a:solidFill>
                  <a:schemeClr val="tx1">
                    <a:lumMod val="65000"/>
                    <a:lumOff val="35000"/>
                  </a:schemeClr>
                </a:solidFill>
              </a:rPr>
              <a:t>Vial Adapter (purple)</a:t>
            </a:r>
          </a:p>
        </p:txBody>
      </p:sp>
      <p:pic>
        <p:nvPicPr>
          <p:cNvPr id="23" name="Picture 22" descr="An image of a Blood Tube Carrier pictured with two tubes with purple vial adapter inserts."/>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9249313" y="4083486"/>
            <a:ext cx="1056503" cy="1705233"/>
          </a:xfrm>
          <a:prstGeom prst="rect">
            <a:avLst/>
          </a:prstGeom>
          <a:ln w="38100">
            <a:solidFill>
              <a:srgbClr val="934BC9"/>
            </a:solidFill>
          </a:ln>
        </p:spPr>
      </p:pic>
      <p:sp>
        <p:nvSpPr>
          <p:cNvPr id="24" name="TextBox 23"/>
          <p:cNvSpPr txBox="1"/>
          <p:nvPr/>
        </p:nvSpPr>
        <p:spPr>
          <a:xfrm>
            <a:off x="6780999" y="5767640"/>
            <a:ext cx="2257709" cy="438582"/>
          </a:xfrm>
          <a:prstGeom prst="rect">
            <a:avLst/>
          </a:prstGeom>
          <a:noFill/>
        </p:spPr>
        <p:txBody>
          <a:bodyPr wrap="square" rtlCol="0">
            <a:spAutoFit/>
          </a:bodyPr>
          <a:lstStyle/>
          <a:p>
            <a:pPr algn="ctr"/>
            <a:r>
              <a:rPr lang="en-US" sz="1200" dirty="0">
                <a:solidFill>
                  <a:schemeClr val="tx1">
                    <a:lumMod val="65000"/>
                    <a:lumOff val="35000"/>
                  </a:schemeClr>
                </a:solidFill>
              </a:rPr>
              <a:t>Blood Tube Carrier</a:t>
            </a:r>
          </a:p>
          <a:p>
            <a:pPr algn="ctr"/>
            <a:r>
              <a:rPr lang="en-US" sz="1000" dirty="0">
                <a:solidFill>
                  <a:schemeClr val="tx1">
                    <a:lumMod val="65000"/>
                    <a:lumOff val="35000"/>
                  </a:schemeClr>
                </a:solidFill>
              </a:rPr>
              <a:t>Vial Adapter (yellow cap)</a:t>
            </a:r>
            <a:endParaRPr lang="en-US" sz="1600" dirty="0">
              <a:solidFill>
                <a:schemeClr val="tx1">
                  <a:lumMod val="65000"/>
                  <a:lumOff val="35000"/>
                </a:schemeClr>
              </a:solidFill>
            </a:endParaRPr>
          </a:p>
        </p:txBody>
      </p:sp>
      <p:pic>
        <p:nvPicPr>
          <p:cNvPr id="10" name="Picture 9" descr="An image of a Blood Tube Carrier pictured with a yellow cap vial adapter placed on a tube.&#10;"/>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rot="5400000">
            <a:off x="7067030" y="4178007"/>
            <a:ext cx="1705233" cy="1516191"/>
          </a:xfrm>
          <a:prstGeom prst="rect">
            <a:avLst/>
          </a:prstGeom>
          <a:ln w="38100">
            <a:solidFill>
              <a:srgbClr val="FFC000"/>
            </a:solidFill>
          </a:ln>
        </p:spPr>
      </p:pic>
      <p:pic>
        <p:nvPicPr>
          <p:cNvPr id="9" name="Picture 8" descr="An image of a HRF Centrifuge Tube Carrier, 50 mL&#10;">
            <a:extLst>
              <a:ext uri="{FF2B5EF4-FFF2-40B4-BE49-F238E27FC236}">
                <a16:creationId xmlns:a16="http://schemas.microsoft.com/office/drawing/2014/main" id="{F5F1699F-194A-452C-9D6F-3D335BCF858E}"/>
              </a:ext>
            </a:extLst>
          </p:cNvPr>
          <p:cNvPicPr>
            <a:picLocks noChangeAspect="1"/>
          </p:cNvPicPr>
          <p:nvPr/>
        </p:nvPicPr>
        <p:blipFill>
          <a:blip r:embed="rId7"/>
          <a:stretch>
            <a:fillRect/>
          </a:stretch>
        </p:blipFill>
        <p:spPr>
          <a:xfrm>
            <a:off x="9415503" y="1820279"/>
            <a:ext cx="1333569" cy="1638384"/>
          </a:xfrm>
          <a:prstGeom prst="rect">
            <a:avLst/>
          </a:prstGeom>
          <a:ln w="38100">
            <a:solidFill>
              <a:srgbClr val="543E6A"/>
            </a:solidFill>
          </a:ln>
        </p:spPr>
      </p:pic>
      <p:pic>
        <p:nvPicPr>
          <p:cNvPr id="11" name="Picture 10" descr="An image of a HRF Centrifuge Tube Carrier, 50 mL with a tube placed inside.">
            <a:extLst>
              <a:ext uri="{FF2B5EF4-FFF2-40B4-BE49-F238E27FC236}">
                <a16:creationId xmlns:a16="http://schemas.microsoft.com/office/drawing/2014/main" id="{7DCE7414-53E2-4186-83C7-D5D93326F9F1}"/>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0663150" y="2480904"/>
            <a:ext cx="792351" cy="1195241"/>
          </a:xfrm>
          <a:prstGeom prst="rect">
            <a:avLst/>
          </a:prstGeom>
          <a:ln w="15875">
            <a:solidFill>
              <a:srgbClr val="543E6A"/>
            </a:solidFill>
          </a:ln>
        </p:spPr>
      </p:pic>
      <p:sp>
        <p:nvSpPr>
          <p:cNvPr id="18" name="TextBox 17">
            <a:extLst>
              <a:ext uri="{FF2B5EF4-FFF2-40B4-BE49-F238E27FC236}">
                <a16:creationId xmlns:a16="http://schemas.microsoft.com/office/drawing/2014/main" id="{D7DC217A-1C3E-42B9-BA30-F0E3D644131A}"/>
              </a:ext>
            </a:extLst>
          </p:cNvPr>
          <p:cNvSpPr txBox="1"/>
          <p:nvPr/>
        </p:nvSpPr>
        <p:spPr>
          <a:xfrm>
            <a:off x="9216358" y="3714155"/>
            <a:ext cx="2796606" cy="276999"/>
          </a:xfrm>
          <a:prstGeom prst="rect">
            <a:avLst/>
          </a:prstGeom>
          <a:noFill/>
          <a:ln>
            <a:noFill/>
          </a:ln>
        </p:spPr>
        <p:txBody>
          <a:bodyPr wrap="square" rtlCol="0">
            <a:spAutoFit/>
          </a:bodyPr>
          <a:lstStyle/>
          <a:p>
            <a:r>
              <a:rPr lang="en-US" sz="1200" dirty="0">
                <a:solidFill>
                  <a:schemeClr val="tx1">
                    <a:lumMod val="65000"/>
                    <a:lumOff val="35000"/>
                  </a:schemeClr>
                </a:solidFill>
              </a:rPr>
              <a:t>HRF Centrifuge Tube Carrier, 50 mL</a:t>
            </a:r>
          </a:p>
        </p:txBody>
      </p:sp>
    </p:spTree>
    <p:extLst>
      <p:ext uri="{BB962C8B-B14F-4D97-AF65-F5344CB8AC3E}">
        <p14:creationId xmlns:p14="http://schemas.microsoft.com/office/powerpoint/2010/main" val="19461560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HRF Centrifuge Certified Use</a:t>
            </a:r>
            <a:br>
              <a:rPr lang="en-US" dirty="0"/>
            </a:br>
            <a:r>
              <a:rPr lang="en-US" sz="2000" dirty="0">
                <a:solidFill>
                  <a:srgbClr val="0070C0"/>
                </a:solidFill>
              </a:rPr>
              <a:t>Currently available</a:t>
            </a:r>
            <a:endParaRPr lang="en-US" sz="2000" dirty="0"/>
          </a:p>
        </p:txBody>
      </p:sp>
      <p:sp>
        <p:nvSpPr>
          <p:cNvPr id="3" name="Content Placeholder 2"/>
          <p:cNvSpPr>
            <a:spLocks noGrp="1"/>
          </p:cNvSpPr>
          <p:nvPr>
            <p:ph sz="half" idx="1"/>
          </p:nvPr>
        </p:nvSpPr>
        <p:spPr>
          <a:xfrm>
            <a:off x="1097280" y="1905707"/>
            <a:ext cx="10058400" cy="4430925"/>
          </a:xfrm>
        </p:spPr>
        <p:txBody>
          <a:bodyPr>
            <a:normAutofit/>
          </a:bodyPr>
          <a:lstStyle/>
          <a:p>
            <a:pPr marL="225425" indent="-225425">
              <a:lnSpc>
                <a:spcPct val="110000"/>
              </a:lnSpc>
              <a:spcBef>
                <a:spcPts val="600"/>
              </a:spcBef>
              <a:spcAft>
                <a:spcPts val="0"/>
              </a:spcAft>
              <a:buFont typeface="Arial" panose="020B0604020202020204" pitchFamily="34" charset="0"/>
              <a:buChar char="•"/>
            </a:pPr>
            <a:r>
              <a:rPr lang="en-US" dirty="0">
                <a:solidFill>
                  <a:schemeClr val="tx1">
                    <a:lumMod val="65000"/>
                    <a:lumOff val="35000"/>
                  </a:schemeClr>
                </a:solidFill>
              </a:rPr>
              <a:t>The HRF Centrifuge was originally certified to spin astronaut blood.  Neither the centrifuge nor the tube carriers provide any level of safety containment.</a:t>
            </a:r>
          </a:p>
          <a:p>
            <a:pPr marL="225425" indent="-225425">
              <a:lnSpc>
                <a:spcPct val="110000"/>
              </a:lnSpc>
              <a:spcBef>
                <a:spcPts val="600"/>
              </a:spcBef>
              <a:spcAft>
                <a:spcPts val="0"/>
              </a:spcAft>
              <a:buFont typeface="Arial" panose="020B0604020202020204" pitchFamily="34" charset="0"/>
              <a:buChar char="•"/>
            </a:pPr>
            <a:r>
              <a:rPr lang="en-US" dirty="0">
                <a:solidFill>
                  <a:schemeClr val="tx1">
                    <a:lumMod val="65000"/>
                    <a:lumOff val="35000"/>
                  </a:schemeClr>
                </a:solidFill>
              </a:rPr>
              <a:t>Any use other than astronaut blood must be coordinated with the Payload Safety Review Panel and ROI.</a:t>
            </a:r>
          </a:p>
          <a:p>
            <a:pPr marL="225425" indent="-225425">
              <a:lnSpc>
                <a:spcPct val="110000"/>
              </a:lnSpc>
              <a:spcBef>
                <a:spcPts val="600"/>
              </a:spcBef>
              <a:spcAft>
                <a:spcPts val="0"/>
              </a:spcAft>
              <a:buFont typeface="Arial" panose="020B0604020202020204" pitchFamily="34" charset="0"/>
              <a:buChar char="•"/>
            </a:pPr>
            <a:r>
              <a:rPr lang="en-US" dirty="0">
                <a:solidFill>
                  <a:schemeClr val="tx1">
                    <a:lumMod val="65000"/>
                    <a:lumOff val="35000"/>
                  </a:schemeClr>
                </a:solidFill>
              </a:rPr>
              <a:t>Any samples containing items rated as toxic or with a biological safety level (BSL) of 1 or higher should plan on providing their own primary and secondary containment.</a:t>
            </a:r>
          </a:p>
          <a:p>
            <a:pPr marL="225425" indent="-225425">
              <a:lnSpc>
                <a:spcPct val="110000"/>
              </a:lnSpc>
              <a:spcBef>
                <a:spcPts val="600"/>
              </a:spcBef>
              <a:spcAft>
                <a:spcPts val="0"/>
              </a:spcAft>
              <a:buFont typeface="Arial" panose="020B0604020202020204" pitchFamily="34" charset="0"/>
              <a:buChar char="•"/>
            </a:pPr>
            <a:r>
              <a:rPr lang="en-US" dirty="0">
                <a:solidFill>
                  <a:schemeClr val="tx1">
                    <a:lumMod val="65000"/>
                    <a:lumOff val="35000"/>
                  </a:schemeClr>
                </a:solidFill>
              </a:rPr>
              <a:t>ROI reserves the right to approve or disapprove any use of the HRF Centrifuge</a:t>
            </a:r>
          </a:p>
        </p:txBody>
      </p:sp>
      <p:pic>
        <p:nvPicPr>
          <p:cNvPr id="7" name="Picture 13" descr="NASA Meatball graphic"/>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0704830" y="286603"/>
            <a:ext cx="901700" cy="757238"/>
          </a:xfrm>
          <a:prstGeom prst="rect">
            <a:avLst/>
          </a:prstGeom>
          <a:noFill/>
          <a:ln w="9525">
            <a:noFill/>
            <a:miter lim="800000"/>
            <a:headEnd/>
            <a:tailEnd/>
          </a:ln>
        </p:spPr>
      </p:pic>
      <p:sp>
        <p:nvSpPr>
          <p:cNvPr id="5" name="Date Placeholder 4"/>
          <p:cNvSpPr>
            <a:spLocks noGrp="1"/>
          </p:cNvSpPr>
          <p:nvPr>
            <p:ph type="dt" sz="half" idx="10"/>
          </p:nvPr>
        </p:nvSpPr>
        <p:spPr/>
        <p:txBody>
          <a:bodyPr/>
          <a:lstStyle/>
          <a:p>
            <a:fld id="{CB76D27D-1C7A-4ED0-8479-B114447D79A5}" type="datetime1">
              <a:rPr lang="en-US" smtClean="0"/>
              <a:t>9/7/2022</a:t>
            </a:fld>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15</a:t>
            </a:fld>
            <a:endParaRPr lang="en-US" dirty="0"/>
          </a:p>
        </p:txBody>
      </p:sp>
    </p:spTree>
    <p:extLst>
      <p:ext uri="{BB962C8B-B14F-4D97-AF65-F5344CB8AC3E}">
        <p14:creationId xmlns:p14="http://schemas.microsoft.com/office/powerpoint/2010/main" val="33011864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HRF Payload Drawer</a:t>
            </a:r>
            <a:br>
              <a:rPr lang="en-US" dirty="0"/>
            </a:br>
            <a:r>
              <a:rPr lang="en-US" sz="2000" dirty="0">
                <a:solidFill>
                  <a:srgbClr val="0070C0"/>
                </a:solidFill>
              </a:rPr>
              <a:t>Currently available</a:t>
            </a:r>
            <a:endParaRPr lang="en-US" sz="2000" dirty="0"/>
          </a:p>
        </p:txBody>
      </p:sp>
      <p:sp>
        <p:nvSpPr>
          <p:cNvPr id="3" name="Content Placeholder 2"/>
          <p:cNvSpPr>
            <a:spLocks noGrp="1"/>
          </p:cNvSpPr>
          <p:nvPr>
            <p:ph sz="half" idx="1"/>
          </p:nvPr>
        </p:nvSpPr>
        <p:spPr>
          <a:xfrm>
            <a:off x="1097279" y="1924050"/>
            <a:ext cx="5501149" cy="4433207"/>
          </a:xfrm>
        </p:spPr>
        <p:txBody>
          <a:bodyPr>
            <a:normAutofit/>
          </a:bodyPr>
          <a:lstStyle/>
          <a:p>
            <a:pPr marL="225425" indent="-225425">
              <a:lnSpc>
                <a:spcPct val="110000"/>
              </a:lnSpc>
              <a:spcBef>
                <a:spcPts val="600"/>
              </a:spcBef>
              <a:spcAft>
                <a:spcPts val="0"/>
              </a:spcAft>
              <a:buFont typeface="Arial" panose="020B0604020202020204" pitchFamily="34" charset="0"/>
              <a:buChar char="•"/>
            </a:pPr>
            <a:r>
              <a:rPr lang="en-US" sz="2400" dirty="0">
                <a:solidFill>
                  <a:schemeClr val="tx1">
                    <a:lumMod val="65000"/>
                    <a:lumOff val="35000"/>
                  </a:schemeClr>
                </a:solidFill>
              </a:rPr>
              <a:t>HRF Payload Drawer Capabilities</a:t>
            </a:r>
          </a:p>
          <a:p>
            <a:pPr marL="225425" indent="-225425">
              <a:lnSpc>
                <a:spcPct val="110000"/>
              </a:lnSpc>
              <a:spcBef>
                <a:spcPts val="600"/>
              </a:spcBef>
              <a:spcAft>
                <a:spcPts val="0"/>
              </a:spcAft>
              <a:buFont typeface="Arial" panose="020B0604020202020204" pitchFamily="34" charset="0"/>
              <a:buChar char="•"/>
            </a:pPr>
            <a:endParaRPr lang="en-US" sz="2400" dirty="0">
              <a:solidFill>
                <a:schemeClr val="tx1">
                  <a:lumMod val="65000"/>
                  <a:lumOff val="35000"/>
                </a:schemeClr>
              </a:solidFill>
            </a:endParaRPr>
          </a:p>
          <a:p>
            <a:pPr marL="400050" lvl="1" indent="-174625">
              <a:buFont typeface="Arial" panose="020B0604020202020204" pitchFamily="34" charset="0"/>
              <a:buChar char="•"/>
            </a:pPr>
            <a:r>
              <a:rPr lang="en-US" sz="2400" dirty="0">
                <a:solidFill>
                  <a:schemeClr val="tx1">
                    <a:lumMod val="65000"/>
                    <a:lumOff val="35000"/>
                  </a:schemeClr>
                </a:solidFill>
              </a:rPr>
              <a:t>Payloads internal to drawer:</a:t>
            </a:r>
          </a:p>
          <a:p>
            <a:pPr marL="688975" lvl="2" indent="-225425">
              <a:spcAft>
                <a:spcPts val="0"/>
              </a:spcAft>
              <a:buFont typeface="Arial" panose="020B0604020202020204" pitchFamily="34" charset="0"/>
              <a:buChar char="•"/>
            </a:pPr>
            <a:r>
              <a:rPr lang="en-US" sz="1800" b="1" dirty="0">
                <a:solidFill>
                  <a:schemeClr val="tx1">
                    <a:lumMod val="65000"/>
                    <a:lumOff val="35000"/>
                  </a:schemeClr>
                </a:solidFill>
              </a:rPr>
              <a:t>Power: </a:t>
            </a:r>
            <a:r>
              <a:rPr lang="en-US" sz="1800" dirty="0">
                <a:solidFill>
                  <a:schemeClr val="tx1">
                    <a:lumMod val="65000"/>
                    <a:lumOff val="35000"/>
                  </a:schemeClr>
                </a:solidFill>
              </a:rPr>
              <a:t>120V AC, 28V DC</a:t>
            </a:r>
          </a:p>
          <a:p>
            <a:pPr marL="688975" lvl="2" indent="-225425">
              <a:spcAft>
                <a:spcPts val="0"/>
              </a:spcAft>
              <a:buFont typeface="Arial" panose="020B0604020202020204" pitchFamily="34" charset="0"/>
              <a:buChar char="•"/>
            </a:pPr>
            <a:r>
              <a:rPr lang="en-US" sz="1800" b="1" dirty="0">
                <a:solidFill>
                  <a:schemeClr val="tx1">
                    <a:lumMod val="65000"/>
                    <a:lumOff val="35000"/>
                  </a:schemeClr>
                </a:solidFill>
              </a:rPr>
              <a:t>Data: </a:t>
            </a:r>
            <a:r>
              <a:rPr lang="en-US" sz="1800" dirty="0">
                <a:solidFill>
                  <a:schemeClr val="tx1">
                    <a:lumMod val="65000"/>
                    <a:lumOff val="35000"/>
                  </a:schemeClr>
                </a:solidFill>
              </a:rPr>
              <a:t>RS-422, Ethernet, USB (over Ethernet)</a:t>
            </a:r>
          </a:p>
          <a:p>
            <a:pPr marL="688975" lvl="2" indent="-225425">
              <a:spcAft>
                <a:spcPts val="0"/>
              </a:spcAft>
              <a:buFont typeface="Arial" panose="020B0604020202020204" pitchFamily="34" charset="0"/>
              <a:buChar char="•"/>
            </a:pPr>
            <a:r>
              <a:rPr lang="en-US" sz="1800" b="1" dirty="0">
                <a:solidFill>
                  <a:schemeClr val="tx1">
                    <a:lumMod val="65000"/>
                    <a:lumOff val="35000"/>
                  </a:schemeClr>
                </a:solidFill>
              </a:rPr>
              <a:t>Mounting Interface: </a:t>
            </a:r>
            <a:r>
              <a:rPr lang="en-US" sz="1800" dirty="0">
                <a:solidFill>
                  <a:schemeClr val="tx1">
                    <a:lumMod val="65000"/>
                    <a:lumOff val="35000"/>
                  </a:schemeClr>
                </a:solidFill>
              </a:rPr>
              <a:t>Sliding tray w/ fasteners</a:t>
            </a:r>
          </a:p>
          <a:p>
            <a:pPr marL="688975" lvl="2" indent="-225425">
              <a:spcAft>
                <a:spcPts val="0"/>
              </a:spcAft>
              <a:buFont typeface="Arial" panose="020B0604020202020204" pitchFamily="34" charset="0"/>
              <a:buChar char="•"/>
            </a:pPr>
            <a:endParaRPr lang="en-US" sz="1800" dirty="0">
              <a:solidFill>
                <a:schemeClr val="tx1">
                  <a:lumMod val="65000"/>
                  <a:lumOff val="35000"/>
                </a:schemeClr>
              </a:solidFill>
            </a:endParaRPr>
          </a:p>
          <a:p>
            <a:pPr marL="400050" lvl="1" indent="-174625">
              <a:buFont typeface="Arial" panose="020B0604020202020204" pitchFamily="34" charset="0"/>
              <a:buChar char="•"/>
            </a:pPr>
            <a:r>
              <a:rPr lang="en-US" sz="2400" dirty="0">
                <a:solidFill>
                  <a:schemeClr val="tx1">
                    <a:lumMod val="65000"/>
                    <a:lumOff val="35000"/>
                  </a:schemeClr>
                </a:solidFill>
              </a:rPr>
              <a:t>Payloads external to drawer:</a:t>
            </a:r>
          </a:p>
          <a:p>
            <a:pPr marL="688975" lvl="2" indent="-225425">
              <a:spcAft>
                <a:spcPts val="0"/>
              </a:spcAft>
              <a:buFont typeface="Arial" panose="020B0604020202020204" pitchFamily="34" charset="0"/>
              <a:buChar char="•"/>
            </a:pPr>
            <a:r>
              <a:rPr lang="en-US" sz="1800" b="1" dirty="0">
                <a:solidFill>
                  <a:schemeClr val="tx1">
                    <a:lumMod val="65000"/>
                    <a:lumOff val="35000"/>
                  </a:schemeClr>
                </a:solidFill>
              </a:rPr>
              <a:t>Power: </a:t>
            </a:r>
            <a:r>
              <a:rPr lang="en-US" sz="1800" dirty="0">
                <a:solidFill>
                  <a:schemeClr val="tx1">
                    <a:lumMod val="65000"/>
                    <a:lumOff val="35000"/>
                  </a:schemeClr>
                </a:solidFill>
              </a:rPr>
              <a:t>USB Type A (two), USB Type C,  120V AC</a:t>
            </a:r>
          </a:p>
          <a:p>
            <a:pPr marL="688975" lvl="2" indent="-225425">
              <a:spcAft>
                <a:spcPts val="0"/>
              </a:spcAft>
              <a:buFont typeface="Arial" panose="020B0604020202020204" pitchFamily="34" charset="0"/>
              <a:buChar char="•"/>
            </a:pPr>
            <a:r>
              <a:rPr lang="en-US" sz="1800" b="1" dirty="0">
                <a:solidFill>
                  <a:schemeClr val="tx1">
                    <a:lumMod val="65000"/>
                    <a:lumOff val="35000"/>
                  </a:schemeClr>
                </a:solidFill>
              </a:rPr>
              <a:t>Data: </a:t>
            </a:r>
            <a:r>
              <a:rPr lang="en-US" sz="1800" dirty="0">
                <a:solidFill>
                  <a:schemeClr val="tx1">
                    <a:lumMod val="65000"/>
                    <a:lumOff val="35000"/>
                  </a:schemeClr>
                </a:solidFill>
              </a:rPr>
              <a:t>USB Type A (over Ethernet) to HRF PC 2</a:t>
            </a:r>
          </a:p>
          <a:p>
            <a:pPr marL="688975" lvl="2" indent="-225425">
              <a:spcAft>
                <a:spcPts val="0"/>
              </a:spcAft>
              <a:buFont typeface="Arial" panose="020B0604020202020204" pitchFamily="34" charset="0"/>
              <a:buChar char="•"/>
            </a:pPr>
            <a:r>
              <a:rPr lang="en-US" sz="1800" b="1" dirty="0">
                <a:solidFill>
                  <a:schemeClr val="tx1">
                    <a:lumMod val="65000"/>
                    <a:lumOff val="35000"/>
                  </a:schemeClr>
                </a:solidFill>
              </a:rPr>
              <a:t>Mounting Interface:</a:t>
            </a:r>
            <a:r>
              <a:rPr lang="en-US" sz="1800" dirty="0">
                <a:solidFill>
                  <a:schemeClr val="tx1">
                    <a:lumMod val="65000"/>
                    <a:lumOff val="35000"/>
                  </a:schemeClr>
                </a:solidFill>
              </a:rPr>
              <a:t> Deployable shelf w/ Velcro</a:t>
            </a:r>
            <a:endParaRPr lang="en-US" sz="1800" b="1" dirty="0">
              <a:solidFill>
                <a:schemeClr val="tx1">
                  <a:lumMod val="65000"/>
                  <a:lumOff val="35000"/>
                </a:schemeClr>
              </a:solidFill>
            </a:endParaRPr>
          </a:p>
        </p:txBody>
      </p:sp>
      <p:pic>
        <p:nvPicPr>
          <p:cNvPr id="7" name="Picture 13" descr="NASA Meatball graphic"/>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0704830" y="286603"/>
            <a:ext cx="901700" cy="757238"/>
          </a:xfrm>
          <a:prstGeom prst="rect">
            <a:avLst/>
          </a:prstGeom>
          <a:noFill/>
          <a:ln w="9525">
            <a:noFill/>
            <a:miter lim="800000"/>
            <a:headEnd/>
            <a:tailEnd/>
          </a:ln>
        </p:spPr>
      </p:pic>
      <p:sp>
        <p:nvSpPr>
          <p:cNvPr id="5" name="Date Placeholder 4"/>
          <p:cNvSpPr>
            <a:spLocks noGrp="1"/>
          </p:cNvSpPr>
          <p:nvPr>
            <p:ph type="dt" sz="half" idx="10"/>
          </p:nvPr>
        </p:nvSpPr>
        <p:spPr/>
        <p:txBody>
          <a:bodyPr/>
          <a:lstStyle/>
          <a:p>
            <a:fld id="{CB76D27D-1C7A-4ED0-8479-B114447D79A5}" type="datetime1">
              <a:rPr lang="en-US" smtClean="0"/>
              <a:t>9/7/2022</a:t>
            </a:fld>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16</a:t>
            </a:fld>
            <a:endParaRPr lang="en-US" dirty="0"/>
          </a:p>
        </p:txBody>
      </p:sp>
      <p:pic>
        <p:nvPicPr>
          <p:cNvPr id="14" name="Picture 13" descr="An image of the HRF Payload Drawer electrical GFCI outlet."/>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166070" y="4602383"/>
            <a:ext cx="1099445" cy="1649047"/>
          </a:xfrm>
          <a:prstGeom prst="rect">
            <a:avLst/>
          </a:prstGeom>
          <a:ln w="38100">
            <a:solidFill>
              <a:srgbClr val="0070C0"/>
            </a:solidFill>
          </a:ln>
        </p:spPr>
      </p:pic>
      <p:grpSp>
        <p:nvGrpSpPr>
          <p:cNvPr id="17" name="Group 16" descr="An image of a  front-view of the HRF Payload Drawer with multiple connections and interfaces around the drawer."/>
          <p:cNvGrpSpPr/>
          <p:nvPr/>
        </p:nvGrpSpPr>
        <p:grpSpPr>
          <a:xfrm>
            <a:off x="8187047" y="1792164"/>
            <a:ext cx="3078468" cy="2719315"/>
            <a:chOff x="1113549" y="2540104"/>
            <a:chExt cx="4572000" cy="4038601"/>
          </a:xfrm>
        </p:grpSpPr>
        <p:pic>
          <p:nvPicPr>
            <p:cNvPr id="18" name="Picture 17"/>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bwMode="auto">
            <a:xfrm>
              <a:off x="1113549" y="2540104"/>
              <a:ext cx="4572000" cy="4038601"/>
            </a:xfrm>
            <a:prstGeom prst="rect">
              <a:avLst/>
            </a:prstGeom>
            <a:ln w="38100">
              <a:solidFill>
                <a:srgbClr val="0070C0"/>
              </a:solidFill>
            </a:ln>
          </p:spPr>
        </p:pic>
        <p:sp>
          <p:nvSpPr>
            <p:cNvPr id="20" name="Oval 19"/>
            <p:cNvSpPr/>
            <p:nvPr/>
          </p:nvSpPr>
          <p:spPr>
            <a:xfrm>
              <a:off x="2466975" y="4673601"/>
              <a:ext cx="536575" cy="549274"/>
            </a:xfrm>
            <a:prstGeom prst="ellipse">
              <a:avLst/>
            </a:prstGeom>
            <a:solidFill>
              <a:schemeClr val="tx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3797300" y="4676776"/>
              <a:ext cx="536575" cy="549274"/>
            </a:xfrm>
            <a:prstGeom prst="ellipse">
              <a:avLst/>
            </a:prstGeom>
            <a:solidFill>
              <a:schemeClr val="tx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735262" y="4673601"/>
              <a:ext cx="1327944" cy="549274"/>
            </a:xfrm>
            <a:prstGeom prst="rect">
              <a:avLst/>
            </a:prstGeom>
            <a:solidFill>
              <a:schemeClr val="tx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2735262" y="5183506"/>
              <a:ext cx="1327944" cy="45719"/>
            </a:xfrm>
            <a:prstGeom prst="rect">
              <a:avLst/>
            </a:prstGeom>
            <a:solidFill>
              <a:schemeClr val="tx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3003550" y="5884070"/>
              <a:ext cx="739775" cy="107155"/>
            </a:xfrm>
            <a:prstGeom prst="rect">
              <a:avLst/>
            </a:prstGeom>
            <a:solidFill>
              <a:srgbClr val="CBCBC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Picture 3" descr="An image of the HRF Payload Drawer Deployable Shelf with velcro"/>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457803" y="4602383"/>
            <a:ext cx="3536296" cy="1659894"/>
          </a:xfrm>
          <a:prstGeom prst="rect">
            <a:avLst/>
          </a:prstGeom>
          <a:ln w="38100">
            <a:solidFill>
              <a:srgbClr val="0070C0"/>
            </a:solidFill>
          </a:ln>
        </p:spPr>
      </p:pic>
    </p:spTree>
    <p:extLst>
      <p:ext uri="{BB962C8B-B14F-4D97-AF65-F5344CB8AC3E}">
        <p14:creationId xmlns:p14="http://schemas.microsoft.com/office/powerpoint/2010/main" val="13489171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HRF Portable Computers</a:t>
            </a:r>
            <a:br>
              <a:rPr lang="en-US" dirty="0"/>
            </a:br>
            <a:r>
              <a:rPr lang="en-US" sz="2000" dirty="0">
                <a:solidFill>
                  <a:srgbClr val="0070C0"/>
                </a:solidFill>
              </a:rPr>
              <a:t>Currently available</a:t>
            </a:r>
            <a:endParaRPr lang="en-US" sz="2000" dirty="0"/>
          </a:p>
        </p:txBody>
      </p:sp>
      <p:sp>
        <p:nvSpPr>
          <p:cNvPr id="3" name="Content Placeholder 2"/>
          <p:cNvSpPr>
            <a:spLocks noGrp="1"/>
          </p:cNvSpPr>
          <p:nvPr>
            <p:ph sz="half" idx="1"/>
          </p:nvPr>
        </p:nvSpPr>
        <p:spPr>
          <a:xfrm>
            <a:off x="1097280" y="1845734"/>
            <a:ext cx="5105400" cy="4449188"/>
          </a:xfrm>
        </p:spPr>
        <p:txBody>
          <a:bodyPr>
            <a:normAutofit/>
          </a:bodyPr>
          <a:lstStyle/>
          <a:p>
            <a:pPr marL="225425" indent="-225425">
              <a:buFont typeface="Arial" panose="020B0604020202020204" pitchFamily="34" charset="0"/>
              <a:buChar char="•"/>
            </a:pPr>
            <a:r>
              <a:rPr lang="en-US" dirty="0">
                <a:solidFill>
                  <a:schemeClr val="tx1">
                    <a:lumMod val="65000"/>
                    <a:lumOff val="35000"/>
                  </a:schemeClr>
                </a:solidFill>
              </a:rPr>
              <a:t>There are two HRF PCs currently on-orbit</a:t>
            </a:r>
          </a:p>
          <a:p>
            <a:pPr marL="225425" indent="-225425">
              <a:buFont typeface="Arial" panose="020B0604020202020204" pitchFamily="34" charset="0"/>
              <a:buChar char="•"/>
            </a:pPr>
            <a:r>
              <a:rPr lang="en-US" dirty="0">
                <a:solidFill>
                  <a:schemeClr val="tx1">
                    <a:lumMod val="65000"/>
                    <a:lumOff val="35000"/>
                  </a:schemeClr>
                </a:solidFill>
              </a:rPr>
              <a:t>HRF PC1 and PC2: HP Z-Book 15 G2 Mobile Workstation - Windows 10</a:t>
            </a:r>
          </a:p>
          <a:p>
            <a:pPr marL="225425" indent="-225425">
              <a:buFont typeface="Arial" panose="020B0604020202020204" pitchFamily="34" charset="0"/>
              <a:buChar char="•"/>
            </a:pPr>
            <a:r>
              <a:rPr lang="en-US" dirty="0">
                <a:solidFill>
                  <a:schemeClr val="tx1">
                    <a:lumMod val="65000"/>
                    <a:lumOff val="35000"/>
                  </a:schemeClr>
                </a:solidFill>
              </a:rPr>
              <a:t>In addition to the software interfacing with the HRF rack hardware, HRP experiment-specific software may be used when necessary</a:t>
            </a:r>
          </a:p>
        </p:txBody>
      </p:sp>
      <p:pic>
        <p:nvPicPr>
          <p:cNvPr id="7" name="Picture 13" descr="NASA Meatball graphic"/>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0704830" y="286603"/>
            <a:ext cx="901700" cy="757238"/>
          </a:xfrm>
          <a:prstGeom prst="rect">
            <a:avLst/>
          </a:prstGeom>
          <a:noFill/>
          <a:ln w="9525">
            <a:noFill/>
            <a:miter lim="800000"/>
            <a:headEnd/>
            <a:tailEnd/>
          </a:ln>
        </p:spPr>
      </p:pic>
      <p:sp>
        <p:nvSpPr>
          <p:cNvPr id="5" name="Date Placeholder 4"/>
          <p:cNvSpPr>
            <a:spLocks noGrp="1"/>
          </p:cNvSpPr>
          <p:nvPr>
            <p:ph type="dt" sz="half" idx="10"/>
          </p:nvPr>
        </p:nvSpPr>
        <p:spPr/>
        <p:txBody>
          <a:bodyPr/>
          <a:lstStyle/>
          <a:p>
            <a:fld id="{CB76D27D-1C7A-4ED0-8479-B114447D79A5}" type="datetime1">
              <a:rPr lang="en-US" smtClean="0"/>
              <a:t>9/7/2022</a:t>
            </a:fld>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17</a:t>
            </a:fld>
            <a:endParaRPr lang="en-US" dirty="0"/>
          </a:p>
        </p:txBody>
      </p:sp>
      <p:grpSp>
        <p:nvGrpSpPr>
          <p:cNvPr id="18" name="Group 17" descr="An image of an opened HP Laptop computer with a black screen.">
            <a:extLst>
              <a:ext uri="{FF2B5EF4-FFF2-40B4-BE49-F238E27FC236}">
                <a16:creationId xmlns:a16="http://schemas.microsoft.com/office/drawing/2014/main" id="{C4D9D639-CEB1-4FAF-A574-40BEAA176F55}"/>
              </a:ext>
            </a:extLst>
          </p:cNvPr>
          <p:cNvGrpSpPr>
            <a:grpSpLocks noChangeAspect="1"/>
          </p:cNvGrpSpPr>
          <p:nvPr/>
        </p:nvGrpSpPr>
        <p:grpSpPr>
          <a:xfrm>
            <a:off x="7630364" y="2412999"/>
            <a:ext cx="3501357" cy="2804161"/>
            <a:chOff x="5088416" y="2066925"/>
            <a:chExt cx="4611386" cy="3693160"/>
          </a:xfrm>
        </p:grpSpPr>
        <p:pic>
          <p:nvPicPr>
            <p:cNvPr id="19" name="Picture 18">
              <a:extLst>
                <a:ext uri="{FF2B5EF4-FFF2-40B4-BE49-F238E27FC236}">
                  <a16:creationId xmlns:a16="http://schemas.microsoft.com/office/drawing/2014/main" id="{DB70517A-AD55-4FBD-8297-BC3C712A5B2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88416" y="2066925"/>
              <a:ext cx="4611386" cy="3693160"/>
            </a:xfrm>
            <a:prstGeom prst="rect">
              <a:avLst/>
            </a:prstGeom>
            <a:ln w="25400">
              <a:solidFill>
                <a:schemeClr val="accent1">
                  <a:shade val="50000"/>
                </a:schemeClr>
              </a:solidFill>
            </a:ln>
          </p:spPr>
        </p:pic>
        <p:sp>
          <p:nvSpPr>
            <p:cNvPr id="20" name="Freeform: Shape 19">
              <a:extLst>
                <a:ext uri="{FF2B5EF4-FFF2-40B4-BE49-F238E27FC236}">
                  <a16:creationId xmlns:a16="http://schemas.microsoft.com/office/drawing/2014/main" id="{D48E83C1-9761-4F6D-AE00-069902058C6D}"/>
                </a:ext>
              </a:extLst>
            </p:cNvPr>
            <p:cNvSpPr/>
            <p:nvPr/>
          </p:nvSpPr>
          <p:spPr>
            <a:xfrm>
              <a:off x="6302375" y="2317750"/>
              <a:ext cx="217488" cy="415925"/>
            </a:xfrm>
            <a:custGeom>
              <a:avLst/>
              <a:gdLst>
                <a:gd name="connsiteX0" fmla="*/ 0 w 217488"/>
                <a:gd name="connsiteY0" fmla="*/ 0 h 415925"/>
                <a:gd name="connsiteX1" fmla="*/ 217488 w 217488"/>
                <a:gd name="connsiteY1" fmla="*/ 6350 h 415925"/>
                <a:gd name="connsiteX2" fmla="*/ 119063 w 217488"/>
                <a:gd name="connsiteY2" fmla="*/ 204788 h 415925"/>
                <a:gd name="connsiteX3" fmla="*/ 87313 w 217488"/>
                <a:gd name="connsiteY3" fmla="*/ 263525 h 415925"/>
                <a:gd name="connsiteX4" fmla="*/ 82550 w 217488"/>
                <a:gd name="connsiteY4" fmla="*/ 261938 h 415925"/>
                <a:gd name="connsiteX5" fmla="*/ 0 w 217488"/>
                <a:gd name="connsiteY5" fmla="*/ 415925 h 415925"/>
                <a:gd name="connsiteX6" fmla="*/ 0 w 217488"/>
                <a:gd name="connsiteY6" fmla="*/ 0 h 415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88" h="415925">
                  <a:moveTo>
                    <a:pt x="0" y="0"/>
                  </a:moveTo>
                  <a:lnTo>
                    <a:pt x="217488" y="6350"/>
                  </a:lnTo>
                  <a:lnTo>
                    <a:pt x="119063" y="204788"/>
                  </a:lnTo>
                  <a:lnTo>
                    <a:pt x="87313" y="263525"/>
                  </a:lnTo>
                  <a:lnTo>
                    <a:pt x="82550" y="261938"/>
                  </a:lnTo>
                  <a:lnTo>
                    <a:pt x="0" y="415925"/>
                  </a:lnTo>
                  <a:cubicBezTo>
                    <a:pt x="1058" y="277813"/>
                    <a:pt x="2117" y="139700"/>
                    <a:pt x="0"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86885CDF-BA30-4B80-A561-5DDC707F2AD2}"/>
                </a:ext>
              </a:extLst>
            </p:cNvPr>
            <p:cNvSpPr/>
            <p:nvPr/>
          </p:nvSpPr>
          <p:spPr>
            <a:xfrm>
              <a:off x="6305550" y="2330450"/>
              <a:ext cx="2792413" cy="1585913"/>
            </a:xfrm>
            <a:custGeom>
              <a:avLst/>
              <a:gdLst>
                <a:gd name="connsiteX0" fmla="*/ 139700 w 2792413"/>
                <a:gd name="connsiteY0" fmla="*/ 277813 h 1585913"/>
                <a:gd name="connsiteX1" fmla="*/ 0 w 2792413"/>
                <a:gd name="connsiteY1" fmla="*/ 587375 h 1585913"/>
                <a:gd name="connsiteX2" fmla="*/ 6350 w 2792413"/>
                <a:gd name="connsiteY2" fmla="*/ 1528763 h 1585913"/>
                <a:gd name="connsiteX3" fmla="*/ 2681288 w 2792413"/>
                <a:gd name="connsiteY3" fmla="*/ 1585913 h 1585913"/>
                <a:gd name="connsiteX4" fmla="*/ 2792413 w 2792413"/>
                <a:gd name="connsiteY4" fmla="*/ 65088 h 1585913"/>
                <a:gd name="connsiteX5" fmla="*/ 276225 w 2792413"/>
                <a:gd name="connsiteY5" fmla="*/ 0 h 1585913"/>
                <a:gd name="connsiteX6" fmla="*/ 139700 w 2792413"/>
                <a:gd name="connsiteY6" fmla="*/ 277813 h 1585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92413" h="1585913">
                  <a:moveTo>
                    <a:pt x="139700" y="277813"/>
                  </a:moveTo>
                  <a:lnTo>
                    <a:pt x="0" y="587375"/>
                  </a:lnTo>
                  <a:cubicBezTo>
                    <a:pt x="2117" y="901171"/>
                    <a:pt x="4233" y="1214967"/>
                    <a:pt x="6350" y="1528763"/>
                  </a:cubicBezTo>
                  <a:lnTo>
                    <a:pt x="2681288" y="1585913"/>
                  </a:lnTo>
                  <a:lnTo>
                    <a:pt x="2792413" y="65088"/>
                  </a:lnTo>
                  <a:lnTo>
                    <a:pt x="276225" y="0"/>
                  </a:lnTo>
                  <a:lnTo>
                    <a:pt x="139700" y="277813"/>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211108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Light Meter</a:t>
            </a:r>
            <a:br>
              <a:rPr lang="en-US" dirty="0"/>
            </a:br>
            <a:r>
              <a:rPr lang="en-US" sz="2000" dirty="0">
                <a:solidFill>
                  <a:srgbClr val="0070C0"/>
                </a:solidFill>
              </a:rPr>
              <a:t>Currently available</a:t>
            </a:r>
            <a:endParaRPr lang="en-US" sz="2000" dirty="0"/>
          </a:p>
        </p:txBody>
      </p:sp>
      <p:sp>
        <p:nvSpPr>
          <p:cNvPr id="3" name="Content Placeholder 2"/>
          <p:cNvSpPr>
            <a:spLocks noGrp="1"/>
          </p:cNvSpPr>
          <p:nvPr>
            <p:ph sz="half" idx="1"/>
          </p:nvPr>
        </p:nvSpPr>
        <p:spPr>
          <a:xfrm>
            <a:off x="1097280" y="1845734"/>
            <a:ext cx="5904547" cy="4492313"/>
          </a:xfrm>
        </p:spPr>
        <p:txBody>
          <a:bodyPr>
            <a:normAutofit/>
          </a:bodyPr>
          <a:lstStyle/>
          <a:p>
            <a:pPr marL="225425" indent="-225425">
              <a:lnSpc>
                <a:spcPct val="100000"/>
              </a:lnSpc>
              <a:spcBef>
                <a:spcPts val="600"/>
              </a:spcBef>
              <a:spcAft>
                <a:spcPts val="0"/>
              </a:spcAft>
              <a:buFont typeface="Arial" panose="020B0604020202020204" pitchFamily="34" charset="0"/>
              <a:buChar char="•"/>
            </a:pPr>
            <a:r>
              <a:rPr lang="en-US" dirty="0">
                <a:solidFill>
                  <a:schemeClr val="tx1">
                    <a:lumMod val="65000"/>
                    <a:lumOff val="35000"/>
                  </a:schemeClr>
                </a:solidFill>
              </a:rPr>
              <a:t>Portable handheld spectrometer with stylus and distance guide designed to measure different light sources (e.g., LED, fluorescent, natural light) and provide data feedback via a USB connection.</a:t>
            </a:r>
          </a:p>
        </p:txBody>
      </p:sp>
      <p:pic>
        <p:nvPicPr>
          <p:cNvPr id="7" name="Picture 13" descr="NASA Meatball graphic"/>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0704830" y="286603"/>
            <a:ext cx="901700" cy="757238"/>
          </a:xfrm>
          <a:prstGeom prst="rect">
            <a:avLst/>
          </a:prstGeom>
          <a:noFill/>
          <a:ln w="9525">
            <a:noFill/>
            <a:miter lim="800000"/>
            <a:headEnd/>
            <a:tailEnd/>
          </a:ln>
        </p:spPr>
      </p:pic>
      <p:sp>
        <p:nvSpPr>
          <p:cNvPr id="5" name="Date Placeholder 4"/>
          <p:cNvSpPr>
            <a:spLocks noGrp="1"/>
          </p:cNvSpPr>
          <p:nvPr>
            <p:ph type="dt" sz="half" idx="10"/>
          </p:nvPr>
        </p:nvSpPr>
        <p:spPr/>
        <p:txBody>
          <a:bodyPr/>
          <a:lstStyle/>
          <a:p>
            <a:fld id="{CB76D27D-1C7A-4ED0-8479-B114447D79A5}" type="datetime1">
              <a:rPr lang="en-US" smtClean="0"/>
              <a:t>9/7/2022</a:t>
            </a:fld>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18</a:t>
            </a:fld>
            <a:endParaRPr lang="en-US" dirty="0"/>
          </a:p>
        </p:txBody>
      </p:sp>
      <p:pic>
        <p:nvPicPr>
          <p:cNvPr id="12" name="Picture 11" descr="An image of a portable handheld spectrometer with a dial and sensor at the top, and a screen with results displaying at the bottom."/>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447726" y="2008080"/>
            <a:ext cx="2135837" cy="4196006"/>
          </a:xfrm>
          <a:prstGeom prst="rect">
            <a:avLst/>
          </a:prstGeom>
          <a:ln w="50800">
            <a:solidFill>
              <a:srgbClr val="7030A0"/>
            </a:solidFill>
          </a:ln>
        </p:spPr>
      </p:pic>
    </p:spTree>
    <p:extLst>
      <p:ext uri="{BB962C8B-B14F-4D97-AF65-F5344CB8AC3E}">
        <p14:creationId xmlns:p14="http://schemas.microsoft.com/office/powerpoint/2010/main" val="694472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Pneumatonometer</a:t>
            </a:r>
            <a:r>
              <a:rPr lang="en-US" dirty="0"/>
              <a:t> (PTM)</a:t>
            </a:r>
            <a:br>
              <a:rPr lang="en-US" dirty="0"/>
            </a:br>
            <a:r>
              <a:rPr lang="en-US" sz="2000" dirty="0">
                <a:solidFill>
                  <a:srgbClr val="0070C0"/>
                </a:solidFill>
              </a:rPr>
              <a:t>Currently available</a:t>
            </a:r>
            <a:endParaRPr lang="en-US" b="1" i="1" dirty="0">
              <a:solidFill>
                <a:srgbClr val="7030A0"/>
              </a:solidFill>
            </a:endParaRPr>
          </a:p>
        </p:txBody>
      </p:sp>
      <p:sp>
        <p:nvSpPr>
          <p:cNvPr id="3" name="Content Placeholder 2"/>
          <p:cNvSpPr>
            <a:spLocks noGrp="1"/>
          </p:cNvSpPr>
          <p:nvPr>
            <p:ph sz="half" idx="1"/>
          </p:nvPr>
        </p:nvSpPr>
        <p:spPr>
          <a:xfrm>
            <a:off x="1097280" y="1845734"/>
            <a:ext cx="5844826" cy="4449188"/>
          </a:xfrm>
        </p:spPr>
        <p:txBody>
          <a:bodyPr>
            <a:normAutofit lnSpcReduction="10000"/>
          </a:bodyPr>
          <a:lstStyle/>
          <a:p>
            <a:pPr marL="225425" indent="-225425">
              <a:buFont typeface="Arial" panose="020B0604020202020204" pitchFamily="34" charset="0"/>
              <a:buChar char="•"/>
            </a:pPr>
            <a:r>
              <a:rPr lang="en-US" dirty="0">
                <a:solidFill>
                  <a:schemeClr val="tx1">
                    <a:lumMod val="65000"/>
                    <a:lumOff val="35000"/>
                  </a:schemeClr>
                </a:solidFill>
              </a:rPr>
              <a:t>The PTM is a device based on the Reichert Model 30</a:t>
            </a:r>
            <a:r>
              <a:rPr lang="en-US" baseline="30000" dirty="0">
                <a:solidFill>
                  <a:schemeClr val="tx1">
                    <a:lumMod val="65000"/>
                    <a:lumOff val="35000"/>
                  </a:schemeClr>
                </a:solidFill>
              </a:rPr>
              <a:t>TM</a:t>
            </a:r>
            <a:r>
              <a:rPr lang="en-US" dirty="0">
                <a:solidFill>
                  <a:schemeClr val="tx1">
                    <a:lumMod val="65000"/>
                    <a:lumOff val="35000"/>
                  </a:schemeClr>
                </a:solidFill>
              </a:rPr>
              <a:t> </a:t>
            </a:r>
            <a:r>
              <a:rPr lang="en-US" dirty="0" err="1">
                <a:solidFill>
                  <a:schemeClr val="tx1">
                    <a:lumMod val="65000"/>
                    <a:lumOff val="35000"/>
                  </a:schemeClr>
                </a:solidFill>
              </a:rPr>
              <a:t>Pneumatonometer</a:t>
            </a:r>
            <a:r>
              <a:rPr lang="en-US" dirty="0">
                <a:solidFill>
                  <a:schemeClr val="tx1">
                    <a:lumMod val="65000"/>
                    <a:lumOff val="35000"/>
                  </a:schemeClr>
                </a:solidFill>
              </a:rPr>
              <a:t> for measuring intraocular pressure (IOP) in either manual or pulse mode, and tonometry.  </a:t>
            </a:r>
          </a:p>
          <a:p>
            <a:pPr marL="518033" lvl="1" indent="-225425">
              <a:buFont typeface="Arial" panose="020B0604020202020204" pitchFamily="34" charset="0"/>
              <a:buChar char="•"/>
            </a:pPr>
            <a:r>
              <a:rPr lang="en-US" dirty="0">
                <a:solidFill>
                  <a:schemeClr val="tx1">
                    <a:lumMod val="65000"/>
                    <a:lumOff val="35000"/>
                  </a:schemeClr>
                </a:solidFill>
              </a:rPr>
              <a:t>Only manual mode measurements are certified for operations.</a:t>
            </a:r>
          </a:p>
          <a:p>
            <a:pPr marL="225425" indent="-225425">
              <a:buFont typeface="Arial" panose="020B0604020202020204" pitchFamily="34" charset="0"/>
              <a:buChar char="•"/>
            </a:pPr>
            <a:r>
              <a:rPr lang="en-US" dirty="0">
                <a:solidFill>
                  <a:schemeClr val="tx1">
                    <a:lumMod val="65000"/>
                    <a:lumOff val="35000"/>
                  </a:schemeClr>
                </a:solidFill>
              </a:rPr>
              <a:t>The PTM is deployed and powered from an HRF Payload Drawer, with data streamed to an HRF PC for storage and downlink.</a:t>
            </a:r>
          </a:p>
          <a:p>
            <a:pPr marL="225425" indent="-225425">
              <a:buFont typeface="Arial" panose="020B0604020202020204" pitchFamily="34" charset="0"/>
              <a:buChar char="•"/>
            </a:pPr>
            <a:r>
              <a:rPr lang="en-US" dirty="0">
                <a:solidFill>
                  <a:schemeClr val="tx1">
                    <a:lumMod val="65000"/>
                    <a:lumOff val="35000"/>
                  </a:schemeClr>
                </a:solidFill>
              </a:rPr>
              <a:t>Supports IOP range of 5-80 mmHg</a:t>
            </a:r>
          </a:p>
          <a:p>
            <a:pPr marL="518033" lvl="1" indent="-225425">
              <a:buFont typeface="Arial" panose="020B0604020202020204" pitchFamily="34" charset="0"/>
              <a:buChar char="•"/>
            </a:pPr>
            <a:r>
              <a:rPr lang="en-US" dirty="0">
                <a:solidFill>
                  <a:schemeClr val="tx1">
                    <a:lumMod val="65000"/>
                    <a:lumOff val="35000"/>
                  </a:schemeClr>
                </a:solidFill>
              </a:rPr>
              <a:t>Characterization testing has been performed to ~40 mmHg</a:t>
            </a:r>
          </a:p>
          <a:p>
            <a:pPr marL="225425" indent="-225425">
              <a:buFont typeface="Arial" panose="020B0604020202020204" pitchFamily="34" charset="0"/>
              <a:buChar char="•"/>
            </a:pPr>
            <a:r>
              <a:rPr lang="en-US" dirty="0">
                <a:solidFill>
                  <a:schemeClr val="tx1">
                    <a:lumMod val="65000"/>
                    <a:lumOff val="35000"/>
                  </a:schemeClr>
                </a:solidFill>
              </a:rPr>
              <a:t>Required consumables for flight data collection include probe tips.  </a:t>
            </a:r>
          </a:p>
          <a:p>
            <a:pPr marL="225425" indent="-225425">
              <a:buFont typeface="Arial" panose="020B0604020202020204" pitchFamily="34" charset="0"/>
              <a:buChar char="•"/>
            </a:pPr>
            <a:endParaRPr lang="en-US" dirty="0">
              <a:solidFill>
                <a:schemeClr val="tx1">
                  <a:lumMod val="65000"/>
                  <a:lumOff val="35000"/>
                </a:schemeClr>
              </a:solidFill>
            </a:endParaRPr>
          </a:p>
        </p:txBody>
      </p:sp>
      <p:pic>
        <p:nvPicPr>
          <p:cNvPr id="7" name="Picture 13" descr="NASA Meatball graphic"/>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0704830" y="286603"/>
            <a:ext cx="901700" cy="757238"/>
          </a:xfrm>
          <a:prstGeom prst="rect">
            <a:avLst/>
          </a:prstGeom>
          <a:noFill/>
          <a:ln w="9525">
            <a:noFill/>
            <a:miter lim="800000"/>
            <a:headEnd/>
            <a:tailEnd/>
          </a:ln>
        </p:spPr>
      </p:pic>
      <p:sp>
        <p:nvSpPr>
          <p:cNvPr id="5" name="Date Placeholder 4"/>
          <p:cNvSpPr>
            <a:spLocks noGrp="1"/>
          </p:cNvSpPr>
          <p:nvPr>
            <p:ph type="dt" sz="half" idx="10"/>
          </p:nvPr>
        </p:nvSpPr>
        <p:spPr/>
        <p:txBody>
          <a:bodyPr/>
          <a:lstStyle/>
          <a:p>
            <a:fld id="{CB76D27D-1C7A-4ED0-8479-B114447D79A5}" type="datetime1">
              <a:rPr lang="en-US" smtClean="0"/>
              <a:t>9/7/2022</a:t>
            </a:fld>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19</a:t>
            </a:fld>
            <a:endParaRPr lang="en-US" dirty="0"/>
          </a:p>
        </p:txBody>
      </p:sp>
      <p:pic>
        <p:nvPicPr>
          <p:cNvPr id="10" name="Content Placeholder 9" descr="An image of a white box with the label &quot;PTM&quot; placed on top. The box sits in front of an ISS rack.">
            <a:extLst>
              <a:ext uri="{FF2B5EF4-FFF2-40B4-BE49-F238E27FC236}">
                <a16:creationId xmlns:a16="http://schemas.microsoft.com/office/drawing/2014/main" id="{F99535BE-19EF-40BD-81A3-51FEC2FBA3DB}"/>
              </a:ext>
            </a:extLst>
          </p:cNvPr>
          <p:cNvPicPr>
            <a:picLocks noGrp="1" noChangeAspect="1"/>
          </p:cNvPicPr>
          <p:nvPr>
            <p:ph sz="half" idx="2"/>
          </p:nvPr>
        </p:nvPicPr>
        <p:blipFill rotWithShape="1">
          <a:blip r:embed="rId3" cstate="print">
            <a:extLst>
              <a:ext uri="{28A0092B-C50C-407E-A947-70E740481C1C}">
                <a14:useLocalDpi xmlns:a14="http://schemas.microsoft.com/office/drawing/2010/main" val="0"/>
              </a:ext>
            </a:extLst>
          </a:blip>
          <a:srcRect l="6776" t="15304" r="30580" b="152"/>
          <a:stretch/>
        </p:blipFill>
        <p:spPr>
          <a:xfrm>
            <a:off x="7042597" y="2226963"/>
            <a:ext cx="4329974" cy="3285549"/>
          </a:xfrm>
          <a:prstGeom prst="rect">
            <a:avLst/>
          </a:prstGeom>
        </p:spPr>
      </p:pic>
    </p:spTree>
    <p:extLst>
      <p:ext uri="{BB962C8B-B14F-4D97-AF65-F5344CB8AC3E}">
        <p14:creationId xmlns:p14="http://schemas.microsoft.com/office/powerpoint/2010/main" val="34757531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Current and Planned Flight Facilities*</a:t>
            </a:r>
          </a:p>
        </p:txBody>
      </p:sp>
      <p:sp>
        <p:nvSpPr>
          <p:cNvPr id="3" name="Content Placeholder 2"/>
          <p:cNvSpPr>
            <a:spLocks noGrp="1"/>
          </p:cNvSpPr>
          <p:nvPr>
            <p:ph idx="1"/>
          </p:nvPr>
        </p:nvSpPr>
        <p:spPr>
          <a:xfrm>
            <a:off x="1097280" y="1845733"/>
            <a:ext cx="10509250" cy="4241847"/>
          </a:xfrm>
        </p:spPr>
        <p:txBody>
          <a:bodyPr numCol="2" spcCol="274320">
            <a:normAutofit lnSpcReduction="10000"/>
          </a:bodyPr>
          <a:lstStyle/>
          <a:p>
            <a:pPr marL="225425" indent="-225425">
              <a:buFont typeface="Arial" panose="020B0604020202020204" pitchFamily="34" charset="0"/>
              <a:buChar char="•"/>
            </a:pPr>
            <a:r>
              <a:rPr lang="en-US" dirty="0">
                <a:solidFill>
                  <a:schemeClr val="tx1">
                    <a:lumMod val="65000"/>
                    <a:lumOff val="35000"/>
                  </a:schemeClr>
                </a:solidFill>
              </a:rPr>
              <a:t>Hardware Systems</a:t>
            </a:r>
          </a:p>
          <a:p>
            <a:pPr marL="518033" lvl="1" indent="-225425">
              <a:buFont typeface="Arial" panose="020B0604020202020204" pitchFamily="34" charset="0"/>
              <a:buChar char="•"/>
            </a:pPr>
            <a:r>
              <a:rPr lang="en-US" sz="1600" dirty="0">
                <a:solidFill>
                  <a:schemeClr val="tx1">
                    <a:lumMod val="65000"/>
                    <a:lumOff val="35000"/>
                  </a:schemeClr>
                </a:solidFill>
              </a:rPr>
              <a:t>Actiwatch Plus</a:t>
            </a:r>
          </a:p>
          <a:p>
            <a:pPr marL="518033" lvl="1" indent="-225425">
              <a:buFont typeface="Arial" panose="020B0604020202020204" pitchFamily="34" charset="0"/>
              <a:buChar char="•"/>
            </a:pPr>
            <a:r>
              <a:rPr lang="en-US" sz="1600" dirty="0">
                <a:solidFill>
                  <a:schemeClr val="tx1">
                    <a:lumMod val="65000"/>
                    <a:lumOff val="35000"/>
                  </a:schemeClr>
                </a:solidFill>
              </a:rPr>
              <a:t>Cerebral Cochlear Fluid Pressure Analyzer (CCFP) </a:t>
            </a:r>
          </a:p>
          <a:p>
            <a:pPr marL="518033" lvl="1" indent="-225425">
              <a:buFont typeface="Arial" panose="020B0604020202020204" pitchFamily="34" charset="0"/>
              <a:buChar char="•"/>
            </a:pPr>
            <a:r>
              <a:rPr lang="en-US" sz="1600" dirty="0">
                <a:solidFill>
                  <a:schemeClr val="tx1">
                    <a:lumMod val="65000"/>
                    <a:lumOff val="35000"/>
                  </a:schemeClr>
                </a:solidFill>
              </a:rPr>
              <a:t>Distortion Product Otoacoustic Emissions Device (DPOAE) </a:t>
            </a:r>
          </a:p>
          <a:p>
            <a:pPr marL="518033" lvl="1" indent="-225425">
              <a:buFont typeface="Arial" panose="020B0604020202020204" pitchFamily="34" charset="0"/>
              <a:buChar char="•"/>
            </a:pPr>
            <a:r>
              <a:rPr lang="en-US" sz="1600" dirty="0" err="1">
                <a:solidFill>
                  <a:schemeClr val="tx1">
                    <a:lumMod val="65000"/>
                    <a:lumOff val="35000"/>
                  </a:schemeClr>
                </a:solidFill>
              </a:rPr>
              <a:t>Electroretinograph</a:t>
            </a:r>
            <a:r>
              <a:rPr lang="en-US" sz="1600" dirty="0">
                <a:solidFill>
                  <a:schemeClr val="tx1">
                    <a:lumMod val="65000"/>
                    <a:lumOff val="35000"/>
                  </a:schemeClr>
                </a:solidFill>
              </a:rPr>
              <a:t> (ERG)</a:t>
            </a:r>
          </a:p>
          <a:p>
            <a:pPr marL="518033" lvl="1" indent="-225425">
              <a:buFont typeface="Arial" panose="020B0604020202020204" pitchFamily="34" charset="0"/>
              <a:buChar char="•"/>
            </a:pPr>
            <a:r>
              <a:rPr lang="en-US" sz="1600" dirty="0">
                <a:solidFill>
                  <a:schemeClr val="tx1">
                    <a:lumMod val="65000"/>
                    <a:lumOff val="35000"/>
                  </a:schemeClr>
                </a:solidFill>
              </a:rPr>
              <a:t>Falcon Goggles</a:t>
            </a:r>
          </a:p>
          <a:p>
            <a:pPr marL="518033" lvl="1" indent="-225425">
              <a:buFont typeface="Arial" panose="020B0604020202020204" pitchFamily="34" charset="0"/>
              <a:buChar char="•"/>
            </a:pPr>
            <a:r>
              <a:rPr lang="en-US" sz="1600" dirty="0">
                <a:solidFill>
                  <a:schemeClr val="tx1">
                    <a:lumMod val="65000"/>
                    <a:lumOff val="35000"/>
                  </a:schemeClr>
                </a:solidFill>
              </a:rPr>
              <a:t>Gas Delivery System (GDS)</a:t>
            </a:r>
          </a:p>
          <a:p>
            <a:pPr marL="518033" lvl="1" indent="-225425">
              <a:buFont typeface="Arial" panose="020B0604020202020204" pitchFamily="34" charset="0"/>
              <a:buChar char="•"/>
            </a:pPr>
            <a:r>
              <a:rPr lang="en-US" sz="1600" dirty="0">
                <a:solidFill>
                  <a:schemeClr val="tx1">
                    <a:lumMod val="65000"/>
                    <a:lumOff val="35000"/>
                  </a:schemeClr>
                </a:solidFill>
              </a:rPr>
              <a:t>Human Research Facilities 1 and 2 (HRF 1 &amp; 2)</a:t>
            </a:r>
          </a:p>
          <a:p>
            <a:pPr marL="518033" lvl="1" indent="-225425">
              <a:buFont typeface="Arial" panose="020B0604020202020204" pitchFamily="34" charset="0"/>
              <a:buChar char="•"/>
            </a:pPr>
            <a:r>
              <a:rPr lang="en-US" sz="1600" dirty="0">
                <a:solidFill>
                  <a:schemeClr val="tx1">
                    <a:lumMod val="65000"/>
                    <a:lumOff val="35000"/>
                  </a:schemeClr>
                </a:solidFill>
              </a:rPr>
              <a:t>HRF Centrifuge</a:t>
            </a:r>
          </a:p>
          <a:p>
            <a:pPr marL="518033" lvl="1" indent="-225425">
              <a:buFont typeface="Arial" panose="020B0604020202020204" pitchFamily="34" charset="0"/>
              <a:buChar char="•"/>
            </a:pPr>
            <a:r>
              <a:rPr lang="en-US" sz="1600" dirty="0">
                <a:solidFill>
                  <a:schemeClr val="tx1">
                    <a:lumMod val="65000"/>
                    <a:lumOff val="35000"/>
                  </a:schemeClr>
                </a:solidFill>
              </a:rPr>
              <a:t>HRF Payload Drawer</a:t>
            </a:r>
          </a:p>
          <a:p>
            <a:pPr marL="518033" lvl="1" indent="-225425">
              <a:buFont typeface="Arial" panose="020B0604020202020204" pitchFamily="34" charset="0"/>
              <a:buChar char="•"/>
            </a:pPr>
            <a:r>
              <a:rPr lang="en-US" sz="1600" dirty="0">
                <a:solidFill>
                  <a:schemeClr val="tx1">
                    <a:lumMod val="65000"/>
                    <a:lumOff val="35000"/>
                  </a:schemeClr>
                </a:solidFill>
              </a:rPr>
              <a:t>HRF Portable Computers</a:t>
            </a:r>
          </a:p>
          <a:p>
            <a:pPr marL="518033" lvl="1" indent="-225425">
              <a:buFont typeface="Arial" panose="020B0604020202020204" pitchFamily="34" charset="0"/>
              <a:buChar char="•"/>
            </a:pPr>
            <a:r>
              <a:rPr lang="en-US" sz="1600" dirty="0">
                <a:solidFill>
                  <a:schemeClr val="tx1">
                    <a:lumMod val="65000"/>
                    <a:lumOff val="35000"/>
                  </a:schemeClr>
                </a:solidFill>
              </a:rPr>
              <a:t>Light Meter</a:t>
            </a:r>
          </a:p>
          <a:p>
            <a:pPr marL="518033" lvl="1" indent="-225425">
              <a:buFont typeface="Arial" panose="020B0604020202020204" pitchFamily="34" charset="0"/>
              <a:buChar char="•"/>
            </a:pPr>
            <a:r>
              <a:rPr lang="en-US" sz="1600" dirty="0" err="1">
                <a:solidFill>
                  <a:schemeClr val="tx1">
                    <a:lumMod val="65000"/>
                    <a:lumOff val="35000"/>
                  </a:schemeClr>
                </a:solidFill>
              </a:rPr>
              <a:t>Pneumatonometer</a:t>
            </a:r>
            <a:r>
              <a:rPr lang="en-US" sz="1600" dirty="0">
                <a:solidFill>
                  <a:schemeClr val="tx1">
                    <a:lumMod val="65000"/>
                    <a:lumOff val="35000"/>
                  </a:schemeClr>
                </a:solidFill>
              </a:rPr>
              <a:t> (PTM)</a:t>
            </a:r>
          </a:p>
          <a:p>
            <a:pPr marL="518033" lvl="1" indent="-225425">
              <a:buFont typeface="Arial" panose="020B0604020202020204" pitchFamily="34" charset="0"/>
              <a:buChar char="•"/>
            </a:pPr>
            <a:endParaRPr lang="en-US" sz="1600" dirty="0">
              <a:solidFill>
                <a:schemeClr val="tx1">
                  <a:lumMod val="65000"/>
                  <a:lumOff val="35000"/>
                </a:schemeClr>
              </a:solidFill>
            </a:endParaRPr>
          </a:p>
          <a:p>
            <a:pPr marL="518033" lvl="1" indent="-225425">
              <a:buFont typeface="Arial" panose="020B0604020202020204" pitchFamily="34" charset="0"/>
              <a:buChar char="•"/>
            </a:pPr>
            <a:r>
              <a:rPr lang="en-US" sz="1600" dirty="0">
                <a:solidFill>
                  <a:schemeClr val="tx1">
                    <a:lumMod val="65000"/>
                    <a:lumOff val="35000"/>
                  </a:schemeClr>
                </a:solidFill>
              </a:rPr>
              <a:t>Space Linear Acceleration Mass Measurement Device (SLAMMD) </a:t>
            </a:r>
          </a:p>
          <a:p>
            <a:pPr marL="518033" lvl="1" indent="-225425">
              <a:buFont typeface="Arial" panose="020B0604020202020204" pitchFamily="34" charset="0"/>
              <a:buChar char="•"/>
            </a:pPr>
            <a:r>
              <a:rPr lang="en-US" sz="1600" dirty="0">
                <a:solidFill>
                  <a:schemeClr val="tx1">
                    <a:lumMod val="65000"/>
                    <a:lumOff val="35000"/>
                  </a:schemeClr>
                </a:solidFill>
              </a:rPr>
              <a:t>Ultrasound 2</a:t>
            </a:r>
          </a:p>
          <a:p>
            <a:pPr marL="518033" lvl="1" indent="-225425">
              <a:buFont typeface="Arial" panose="020B0604020202020204" pitchFamily="34" charset="0"/>
              <a:buChar char="•"/>
            </a:pPr>
            <a:r>
              <a:rPr lang="en-US" sz="1600" dirty="0">
                <a:solidFill>
                  <a:schemeClr val="tx1">
                    <a:lumMod val="65000"/>
                    <a:lumOff val="35000"/>
                  </a:schemeClr>
                </a:solidFill>
              </a:rPr>
              <a:t>Vortex Mixer</a:t>
            </a:r>
          </a:p>
          <a:p>
            <a:pPr marL="225425" indent="-225425">
              <a:buFont typeface="Arial" panose="020B0604020202020204" pitchFamily="34" charset="0"/>
              <a:buChar char="•"/>
            </a:pPr>
            <a:r>
              <a:rPr lang="en-US" dirty="0">
                <a:solidFill>
                  <a:schemeClr val="tx1">
                    <a:lumMod val="65000"/>
                    <a:lumOff val="35000"/>
                  </a:schemeClr>
                </a:solidFill>
              </a:rPr>
              <a:t>Consumable Hardware **</a:t>
            </a:r>
          </a:p>
          <a:p>
            <a:pPr marL="463550" lvl="1" indent="-238125">
              <a:buFont typeface="Arial" panose="020B0604020202020204" pitchFamily="34" charset="0"/>
              <a:buChar char="•"/>
            </a:pPr>
            <a:r>
              <a:rPr lang="en-US" sz="1600" dirty="0">
                <a:solidFill>
                  <a:schemeClr val="tx1">
                    <a:lumMod val="65000"/>
                    <a:lumOff val="35000"/>
                  </a:schemeClr>
                </a:solidFill>
              </a:rPr>
              <a:t>HRF Supply Kits (Purple and Green) </a:t>
            </a:r>
          </a:p>
          <a:p>
            <a:pPr marL="463550" lvl="1" indent="-238125">
              <a:buFont typeface="Arial" panose="020B0604020202020204" pitchFamily="34" charset="0"/>
              <a:buChar char="•"/>
            </a:pPr>
            <a:r>
              <a:rPr lang="en-US" sz="1600" dirty="0">
                <a:solidFill>
                  <a:schemeClr val="tx1">
                    <a:lumMod val="65000"/>
                    <a:lumOff val="35000"/>
                  </a:schemeClr>
                </a:solidFill>
              </a:rPr>
              <a:t>Blood Collection</a:t>
            </a:r>
          </a:p>
          <a:p>
            <a:pPr marL="463550" lvl="1" indent="-238125">
              <a:buFont typeface="Arial" panose="020B0604020202020204" pitchFamily="34" charset="0"/>
              <a:buChar char="•"/>
            </a:pPr>
            <a:r>
              <a:rPr lang="en-US" sz="1600" dirty="0">
                <a:solidFill>
                  <a:schemeClr val="tx1">
                    <a:lumMod val="65000"/>
                    <a:lumOff val="35000"/>
                  </a:schemeClr>
                </a:solidFill>
              </a:rPr>
              <a:t>Saliva Collection</a:t>
            </a:r>
          </a:p>
          <a:p>
            <a:pPr marL="463550" lvl="1" indent="-238125">
              <a:buFont typeface="Arial" panose="020B0604020202020204" pitchFamily="34" charset="0"/>
              <a:buChar char="•"/>
            </a:pPr>
            <a:r>
              <a:rPr lang="en-US" sz="1600" dirty="0">
                <a:solidFill>
                  <a:schemeClr val="tx1">
                    <a:lumMod val="65000"/>
                    <a:lumOff val="35000"/>
                  </a:schemeClr>
                </a:solidFill>
              </a:rPr>
              <a:t>Urine Collection</a:t>
            </a:r>
          </a:p>
          <a:p>
            <a:pPr marL="463550" lvl="1" indent="-238125">
              <a:buFont typeface="Arial" panose="020B0604020202020204" pitchFamily="34" charset="0"/>
              <a:buChar char="•"/>
            </a:pPr>
            <a:r>
              <a:rPr lang="en-US" sz="1600" dirty="0">
                <a:solidFill>
                  <a:schemeClr val="tx1">
                    <a:lumMod val="65000"/>
                    <a:lumOff val="35000"/>
                  </a:schemeClr>
                </a:solidFill>
              </a:rPr>
              <a:t>Fecal Sample Collection</a:t>
            </a:r>
          </a:p>
          <a:p>
            <a:pPr marL="463550" lvl="1" indent="-238125">
              <a:buFont typeface="Arial" panose="020B0604020202020204" pitchFamily="34" charset="0"/>
              <a:buChar char="•"/>
            </a:pPr>
            <a:r>
              <a:rPr lang="en-US" sz="1600" dirty="0">
                <a:solidFill>
                  <a:schemeClr val="tx1">
                    <a:lumMod val="65000"/>
                    <a:lumOff val="35000"/>
                  </a:schemeClr>
                </a:solidFill>
              </a:rPr>
              <a:t>Microbial Sample Collection</a:t>
            </a:r>
          </a:p>
          <a:p>
            <a:pPr marL="170942" indent="-238125">
              <a:buFont typeface="Arial" panose="020B0604020202020204" pitchFamily="34" charset="0"/>
              <a:buChar char="•"/>
            </a:pPr>
            <a:r>
              <a:rPr lang="en-US" dirty="0">
                <a:solidFill>
                  <a:schemeClr val="tx1">
                    <a:lumMod val="65000"/>
                    <a:lumOff val="35000"/>
                  </a:schemeClr>
                </a:solidFill>
              </a:rPr>
              <a:t>Software</a:t>
            </a:r>
          </a:p>
          <a:p>
            <a:pPr marL="463550" lvl="1" indent="-238125">
              <a:buFont typeface="Arial" panose="020B0604020202020204" pitchFamily="34" charset="0"/>
              <a:buChar char="•"/>
            </a:pPr>
            <a:r>
              <a:rPr lang="en-US" sz="1600" dirty="0">
                <a:solidFill>
                  <a:schemeClr val="tx1">
                    <a:lumMod val="65000"/>
                    <a:lumOff val="35000"/>
                  </a:schemeClr>
                </a:solidFill>
              </a:rPr>
              <a:t>Cognition</a:t>
            </a:r>
          </a:p>
        </p:txBody>
      </p:sp>
      <p:sp>
        <p:nvSpPr>
          <p:cNvPr id="7" name="Date Placeholder 6"/>
          <p:cNvSpPr>
            <a:spLocks noGrp="1"/>
          </p:cNvSpPr>
          <p:nvPr>
            <p:ph type="dt" sz="half" idx="10"/>
          </p:nvPr>
        </p:nvSpPr>
        <p:spPr/>
        <p:txBody>
          <a:bodyPr/>
          <a:lstStyle/>
          <a:p>
            <a:fld id="{5C6500CB-BD52-48C0-A1AC-80840D835277}" type="datetime1">
              <a:rPr lang="en-US" smtClean="0"/>
              <a:t>9/7/2022</a:t>
            </a:fld>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smtClean="0"/>
              <a:t>2</a:t>
            </a:fld>
            <a:endParaRPr lang="en-US" dirty="0"/>
          </a:p>
        </p:txBody>
      </p:sp>
      <p:pic>
        <p:nvPicPr>
          <p:cNvPr id="6" name="Picture 13" descr="NASA Meatball graphic"/>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704830" y="286603"/>
            <a:ext cx="901700" cy="757238"/>
          </a:xfrm>
          <a:prstGeom prst="rect">
            <a:avLst/>
          </a:prstGeom>
          <a:noFill/>
          <a:ln w="9525">
            <a:noFill/>
            <a:miter lim="800000"/>
            <a:headEnd/>
            <a:tailEnd/>
          </a:ln>
        </p:spPr>
      </p:pic>
      <p:sp>
        <p:nvSpPr>
          <p:cNvPr id="4" name="TextBox 3">
            <a:extLst>
              <a:ext uri="{FF2B5EF4-FFF2-40B4-BE49-F238E27FC236}">
                <a16:creationId xmlns:a16="http://schemas.microsoft.com/office/drawing/2014/main" id="{5B038EDD-B8FA-4934-896F-8C32746C1ACF}"/>
              </a:ext>
            </a:extLst>
          </p:cNvPr>
          <p:cNvSpPr txBox="1"/>
          <p:nvPr/>
        </p:nvSpPr>
        <p:spPr>
          <a:xfrm>
            <a:off x="1097280" y="5712092"/>
            <a:ext cx="10058400" cy="600164"/>
          </a:xfrm>
          <a:prstGeom prst="rect">
            <a:avLst/>
          </a:prstGeom>
          <a:noFill/>
        </p:spPr>
        <p:txBody>
          <a:bodyPr wrap="square" rtlCol="0">
            <a:spAutoFit/>
          </a:bodyPr>
          <a:lstStyle/>
          <a:p>
            <a:r>
              <a:rPr lang="en-US" sz="1100" dirty="0">
                <a:solidFill>
                  <a:srgbClr val="0000FF"/>
                </a:solidFill>
              </a:rPr>
              <a:t>*Capabilities listed in the following slides as "currently available" are available and certified for ISS use, but may not necessarily be onboard the ISS at a given point in time depending on resupply and maintenance requirements</a:t>
            </a:r>
          </a:p>
          <a:p>
            <a:r>
              <a:rPr lang="en-US" sz="1100" dirty="0">
                <a:solidFill>
                  <a:srgbClr val="0000FF"/>
                </a:solidFill>
              </a:rPr>
              <a:t>** Consumable Hardware is available only to HRP sponsored studies.</a:t>
            </a:r>
            <a:endParaRPr lang="en-US" dirty="0"/>
          </a:p>
        </p:txBody>
      </p:sp>
    </p:spTree>
    <p:extLst>
      <p:ext uri="{BB962C8B-B14F-4D97-AF65-F5344CB8AC3E}">
        <p14:creationId xmlns:p14="http://schemas.microsoft.com/office/powerpoint/2010/main" val="14655748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nSpc>
                <a:spcPct val="100000"/>
              </a:lnSpc>
            </a:pPr>
            <a:r>
              <a:rPr lang="en-US" dirty="0"/>
              <a:t>Space Linear Acceleration Mass Measurement Device (SLAMMD)</a:t>
            </a:r>
            <a:r>
              <a:rPr lang="en-US" sz="2200" dirty="0"/>
              <a:t> </a:t>
            </a:r>
            <a:br>
              <a:rPr lang="en-US" sz="2200" dirty="0"/>
            </a:br>
            <a:r>
              <a:rPr lang="en-US" sz="2200" dirty="0">
                <a:solidFill>
                  <a:srgbClr val="0070C0"/>
                </a:solidFill>
              </a:rPr>
              <a:t>Currently available</a:t>
            </a:r>
            <a:r>
              <a:rPr lang="en-US" sz="2200" dirty="0"/>
              <a:t> </a:t>
            </a:r>
          </a:p>
        </p:txBody>
      </p:sp>
      <p:sp>
        <p:nvSpPr>
          <p:cNvPr id="3" name="Content Placeholder 2"/>
          <p:cNvSpPr>
            <a:spLocks noGrp="1"/>
          </p:cNvSpPr>
          <p:nvPr>
            <p:ph sz="half" idx="1"/>
          </p:nvPr>
        </p:nvSpPr>
        <p:spPr>
          <a:xfrm>
            <a:off x="1097279" y="1845734"/>
            <a:ext cx="5929821" cy="4417280"/>
          </a:xfrm>
        </p:spPr>
        <p:txBody>
          <a:bodyPr>
            <a:normAutofit/>
          </a:bodyPr>
          <a:lstStyle/>
          <a:p>
            <a:pPr marL="225425" indent="-225425">
              <a:lnSpc>
                <a:spcPct val="110000"/>
              </a:lnSpc>
              <a:spcBef>
                <a:spcPts val="600"/>
              </a:spcBef>
              <a:spcAft>
                <a:spcPts val="0"/>
              </a:spcAft>
              <a:buFont typeface="Arial" panose="020B0604020202020204" pitchFamily="34" charset="0"/>
              <a:buChar char="•"/>
            </a:pPr>
            <a:r>
              <a:rPr lang="en-US" dirty="0">
                <a:solidFill>
                  <a:schemeClr val="tx1">
                    <a:lumMod val="65000"/>
                    <a:lumOff val="35000"/>
                  </a:schemeClr>
                </a:solidFill>
              </a:rPr>
              <a:t>Follows Newton's Second Law of Motion by having two springs generate a known force against a crewmember mounted on an extension arm, the resulting acceleration being used to calculate the subject's mass </a:t>
            </a:r>
          </a:p>
          <a:p>
            <a:pPr marL="225425" indent="-225425">
              <a:lnSpc>
                <a:spcPct val="110000"/>
              </a:lnSpc>
              <a:spcBef>
                <a:spcPts val="600"/>
              </a:spcBef>
              <a:spcAft>
                <a:spcPts val="0"/>
              </a:spcAft>
              <a:buFont typeface="Arial" panose="020B0604020202020204" pitchFamily="34" charset="0"/>
              <a:buChar char="•"/>
            </a:pPr>
            <a:r>
              <a:rPr lang="en-US" dirty="0">
                <a:solidFill>
                  <a:schemeClr val="tx1">
                    <a:lumMod val="65000"/>
                    <a:lumOff val="35000"/>
                  </a:schemeClr>
                </a:solidFill>
              </a:rPr>
              <a:t>Accurate to 0.5 pounds over a range from 90 pounds to 240 pounds</a:t>
            </a:r>
          </a:p>
          <a:p>
            <a:pPr marL="225425" indent="-225425">
              <a:lnSpc>
                <a:spcPct val="110000"/>
              </a:lnSpc>
              <a:spcBef>
                <a:spcPts val="600"/>
              </a:spcBef>
              <a:spcAft>
                <a:spcPts val="0"/>
              </a:spcAft>
              <a:buFont typeface="Arial" panose="020B0604020202020204" pitchFamily="34" charset="0"/>
              <a:buChar char="•"/>
            </a:pPr>
            <a:r>
              <a:rPr lang="en-US" dirty="0">
                <a:solidFill>
                  <a:schemeClr val="tx1">
                    <a:lumMod val="65000"/>
                    <a:lumOff val="35000"/>
                  </a:schemeClr>
                </a:solidFill>
              </a:rPr>
              <a:t>Intended to provide an accurate means of determining the on-orbit mass of humans between the 5th percentile Japanese female and the 95th percentile American male</a:t>
            </a:r>
          </a:p>
          <a:p>
            <a:pPr marL="0" indent="0">
              <a:lnSpc>
                <a:spcPct val="110000"/>
              </a:lnSpc>
              <a:spcBef>
                <a:spcPts val="600"/>
              </a:spcBef>
              <a:spcAft>
                <a:spcPts val="0"/>
              </a:spcAft>
              <a:buNone/>
            </a:pPr>
            <a:r>
              <a:rPr lang="en-US" dirty="0">
                <a:solidFill>
                  <a:schemeClr val="tx1">
                    <a:lumMod val="65000"/>
                    <a:lumOff val="35000"/>
                  </a:schemeClr>
                </a:solidFill>
                <a:hlinkClick r:id="rId2"/>
              </a:rPr>
              <a:t>For more information click here</a:t>
            </a:r>
            <a:endParaRPr lang="en-US" dirty="0">
              <a:solidFill>
                <a:schemeClr val="tx1">
                  <a:lumMod val="65000"/>
                  <a:lumOff val="35000"/>
                </a:schemeClr>
              </a:solidFill>
            </a:endParaRPr>
          </a:p>
        </p:txBody>
      </p:sp>
      <p:pic>
        <p:nvPicPr>
          <p:cNvPr id="7" name="Picture 13" descr="NASA Meatball graphic"/>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936313" y="633362"/>
            <a:ext cx="901700" cy="757238"/>
          </a:xfrm>
          <a:prstGeom prst="rect">
            <a:avLst/>
          </a:prstGeom>
          <a:noFill/>
          <a:ln w="9525">
            <a:noFill/>
            <a:miter lim="800000"/>
            <a:headEnd/>
            <a:tailEnd/>
          </a:ln>
        </p:spPr>
      </p:pic>
      <p:sp>
        <p:nvSpPr>
          <p:cNvPr id="5" name="Date Placeholder 4"/>
          <p:cNvSpPr>
            <a:spLocks noGrp="1"/>
          </p:cNvSpPr>
          <p:nvPr>
            <p:ph type="dt" sz="half" idx="10"/>
          </p:nvPr>
        </p:nvSpPr>
        <p:spPr/>
        <p:txBody>
          <a:bodyPr/>
          <a:lstStyle/>
          <a:p>
            <a:fld id="{CB76D27D-1C7A-4ED0-8479-B114447D79A5}" type="datetime1">
              <a:rPr lang="en-US" smtClean="0"/>
              <a:t>9/7/2022</a:t>
            </a:fld>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20</a:t>
            </a:fld>
            <a:endParaRPr lang="en-US" dirty="0"/>
          </a:p>
        </p:txBody>
      </p:sp>
      <p:pic>
        <p:nvPicPr>
          <p:cNvPr id="9" name="Picture 8" descr="An image of the Space Linear Acceleration Mass Measurement Device onboard the International Space Station. The device is attached to an ISS rack with a metal bar approximately waist height."/>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652590" y="2054112"/>
            <a:ext cx="2734573" cy="4088921"/>
          </a:xfrm>
          <a:prstGeom prst="rect">
            <a:avLst/>
          </a:prstGeom>
        </p:spPr>
      </p:pic>
      <p:pic>
        <p:nvPicPr>
          <p:cNvPr id="8" name="Content Placeholder 7" descr="An image of an astronaut on ISS positioned on the Space Linear Acceleration Mass Measurement Device"/>
          <p:cNvPicPr>
            <a:picLocks noGrp="1" noChangeAspect="1"/>
          </p:cNvPicPr>
          <p:nvPr>
            <p:ph sz="half" idx="2"/>
          </p:nvPr>
        </p:nvPicPr>
        <p:blipFill rotWithShape="1">
          <a:blip r:embed="rId5" cstate="screen">
            <a:extLst>
              <a:ext uri="{28A0092B-C50C-407E-A947-70E740481C1C}">
                <a14:useLocalDpi xmlns:a14="http://schemas.microsoft.com/office/drawing/2010/main"/>
              </a:ext>
            </a:extLst>
          </a:blip>
          <a:srcRect/>
          <a:stretch/>
        </p:blipFill>
        <p:spPr>
          <a:xfrm>
            <a:off x="7281507" y="1845734"/>
            <a:ext cx="1932317" cy="2725948"/>
          </a:xfrm>
        </p:spPr>
      </p:pic>
    </p:spTree>
    <p:extLst>
      <p:ext uri="{BB962C8B-B14F-4D97-AF65-F5344CB8AC3E}">
        <p14:creationId xmlns:p14="http://schemas.microsoft.com/office/powerpoint/2010/main" val="17210550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20671" y="1783793"/>
            <a:ext cx="4959700" cy="4862540"/>
          </a:xfrm>
        </p:spPr>
        <p:txBody>
          <a:bodyPr>
            <a:noAutofit/>
          </a:bodyPr>
          <a:lstStyle/>
          <a:p>
            <a:pPr marL="225425" indent="-225425">
              <a:lnSpc>
                <a:spcPct val="110000"/>
              </a:lnSpc>
              <a:spcBef>
                <a:spcPts val="600"/>
              </a:spcBef>
              <a:spcAft>
                <a:spcPts val="0"/>
              </a:spcAft>
              <a:buFont typeface="Arial" panose="020B0604020202020204" pitchFamily="34" charset="0"/>
              <a:buChar char="•"/>
            </a:pPr>
            <a:r>
              <a:rPr lang="en-US" sz="1400" dirty="0">
                <a:solidFill>
                  <a:schemeClr val="tx1">
                    <a:lumMod val="65000"/>
                    <a:lumOff val="35000"/>
                  </a:schemeClr>
                </a:solidFill>
              </a:rPr>
              <a:t>Modified General Electric (GE) Medical Systems Vivid-q</a:t>
            </a:r>
            <a:r>
              <a:rPr lang="en-US" sz="1400" baseline="30000" dirty="0">
                <a:solidFill>
                  <a:schemeClr val="tx1">
                    <a:lumMod val="65000"/>
                    <a:lumOff val="35000"/>
                  </a:schemeClr>
                </a:solidFill>
              </a:rPr>
              <a:t>TM</a:t>
            </a:r>
            <a:r>
              <a:rPr lang="en-US" sz="1400" dirty="0">
                <a:solidFill>
                  <a:schemeClr val="tx1">
                    <a:lumMod val="65000"/>
                    <a:lumOff val="35000"/>
                  </a:schemeClr>
                </a:solidFill>
              </a:rPr>
              <a:t> model</a:t>
            </a:r>
          </a:p>
          <a:p>
            <a:pPr marL="225425" indent="-225425">
              <a:lnSpc>
                <a:spcPct val="110000"/>
              </a:lnSpc>
              <a:spcBef>
                <a:spcPts val="600"/>
              </a:spcBef>
              <a:spcAft>
                <a:spcPts val="0"/>
              </a:spcAft>
              <a:buFont typeface="Arial" panose="020B0604020202020204" pitchFamily="34" charset="0"/>
              <a:buChar char="•"/>
            </a:pPr>
            <a:r>
              <a:rPr lang="en-US" sz="1400" dirty="0">
                <a:solidFill>
                  <a:schemeClr val="tx1">
                    <a:lumMod val="65000"/>
                    <a:lumOff val="35000"/>
                  </a:schemeClr>
                </a:solidFill>
              </a:rPr>
              <a:t>Can be used for a variety of experiments for cardiac, muscle, vessel, and blood flow analysis</a:t>
            </a:r>
          </a:p>
          <a:p>
            <a:pPr marL="225425" indent="-225425">
              <a:lnSpc>
                <a:spcPct val="110000"/>
              </a:lnSpc>
              <a:spcBef>
                <a:spcPts val="600"/>
              </a:spcBef>
              <a:spcAft>
                <a:spcPts val="0"/>
              </a:spcAft>
              <a:buFont typeface="Arial" panose="020B0604020202020204" pitchFamily="34" charset="0"/>
              <a:buChar char="•"/>
            </a:pPr>
            <a:r>
              <a:rPr lang="en-US" sz="1400" dirty="0">
                <a:solidFill>
                  <a:schemeClr val="tx1">
                    <a:lumMod val="65000"/>
                    <a:lumOff val="35000"/>
                  </a:schemeClr>
                </a:solidFill>
              </a:rPr>
              <a:t>Includes additional features that allow for panoramic image construction to estimate muscle volume changes, speckle tracking functions to analyze cardiac stress-strain, and dynamic morphology</a:t>
            </a:r>
          </a:p>
          <a:p>
            <a:pPr marL="225425" indent="-225425">
              <a:lnSpc>
                <a:spcPct val="110000"/>
              </a:lnSpc>
              <a:spcBef>
                <a:spcPts val="600"/>
              </a:spcBef>
              <a:spcAft>
                <a:spcPts val="0"/>
              </a:spcAft>
              <a:buFont typeface="Arial" panose="020B0604020202020204" pitchFamily="34" charset="0"/>
              <a:buChar char="•"/>
            </a:pPr>
            <a:r>
              <a:rPr lang="en-US" sz="1400" dirty="0">
                <a:solidFill>
                  <a:schemeClr val="tx1">
                    <a:lumMod val="65000"/>
                    <a:lumOff val="35000"/>
                  </a:schemeClr>
                </a:solidFill>
              </a:rPr>
              <a:t>Available accessories:</a:t>
            </a:r>
          </a:p>
          <a:p>
            <a:pPr marL="518033" lvl="1" indent="-225425">
              <a:lnSpc>
                <a:spcPct val="110000"/>
              </a:lnSpc>
              <a:spcBef>
                <a:spcPts val="600"/>
              </a:spcBef>
              <a:spcAft>
                <a:spcPts val="0"/>
              </a:spcAft>
              <a:buFont typeface="Arial" panose="020B0604020202020204" pitchFamily="34" charset="0"/>
              <a:buChar char="•"/>
            </a:pPr>
            <a:r>
              <a:rPr lang="en-US" sz="1400" dirty="0">
                <a:solidFill>
                  <a:schemeClr val="tx1">
                    <a:lumMod val="65000"/>
                    <a:lumOff val="35000"/>
                  </a:schemeClr>
                </a:solidFill>
              </a:rPr>
              <a:t>GE phased, linear, and curved array probes available </a:t>
            </a:r>
            <a:br>
              <a:rPr lang="en-US" sz="1400" dirty="0">
                <a:solidFill>
                  <a:schemeClr val="tx1">
                    <a:lumMod val="65000"/>
                    <a:lumOff val="35000"/>
                  </a:schemeClr>
                </a:solidFill>
              </a:rPr>
            </a:br>
            <a:r>
              <a:rPr lang="en-US" sz="1400" dirty="0">
                <a:solidFill>
                  <a:schemeClr val="tx1">
                    <a:lumMod val="65000"/>
                    <a:lumOff val="35000"/>
                  </a:schemeClr>
                </a:solidFill>
              </a:rPr>
              <a:t>(M4S-RS, 12L-RS, 4C-RS, and 8C-RS)</a:t>
            </a:r>
          </a:p>
          <a:p>
            <a:pPr marL="518033" lvl="1" indent="-225425">
              <a:lnSpc>
                <a:spcPct val="110000"/>
              </a:lnSpc>
              <a:spcBef>
                <a:spcPts val="600"/>
              </a:spcBef>
              <a:spcAft>
                <a:spcPts val="0"/>
              </a:spcAft>
              <a:buFont typeface="Arial" panose="020B0604020202020204" pitchFamily="34" charset="0"/>
              <a:buChar char="•"/>
            </a:pPr>
            <a:r>
              <a:rPr lang="en-US" sz="1400" dirty="0">
                <a:solidFill>
                  <a:schemeClr val="tx1">
                    <a:lumMod val="65000"/>
                    <a:lumOff val="35000"/>
                  </a:schemeClr>
                </a:solidFill>
              </a:rPr>
              <a:t>Vein Press for non-invasive venous pressure measurement in conjunction with linear array imaging with integrated software display</a:t>
            </a:r>
          </a:p>
          <a:p>
            <a:pPr marL="518033" lvl="1" indent="-225425">
              <a:lnSpc>
                <a:spcPct val="110000"/>
              </a:lnSpc>
              <a:spcBef>
                <a:spcPts val="600"/>
              </a:spcBef>
              <a:spcAft>
                <a:spcPts val="0"/>
              </a:spcAft>
              <a:buFont typeface="Arial" panose="020B0604020202020204" pitchFamily="34" charset="0"/>
              <a:buChar char="•"/>
            </a:pPr>
            <a:r>
              <a:rPr lang="en-US" sz="1400" dirty="0">
                <a:solidFill>
                  <a:schemeClr val="tx1">
                    <a:lumMod val="65000"/>
                    <a:lumOff val="35000"/>
                  </a:schemeClr>
                </a:solidFill>
              </a:rPr>
              <a:t>Manometer for measuring differential pressure across two sample ports with integrated software display</a:t>
            </a:r>
          </a:p>
          <a:p>
            <a:pPr marL="0" indent="0">
              <a:lnSpc>
                <a:spcPct val="110000"/>
              </a:lnSpc>
              <a:spcBef>
                <a:spcPts val="600"/>
              </a:spcBef>
              <a:spcAft>
                <a:spcPts val="0"/>
              </a:spcAft>
              <a:buNone/>
            </a:pPr>
            <a:r>
              <a:rPr lang="en-US" sz="1800" dirty="0">
                <a:solidFill>
                  <a:schemeClr val="tx1">
                    <a:lumMod val="65000"/>
                    <a:lumOff val="35000"/>
                  </a:schemeClr>
                </a:solidFill>
                <a:hlinkClick r:id="rId2"/>
              </a:rPr>
              <a:t>For more information click here</a:t>
            </a:r>
            <a:endParaRPr lang="en-US" sz="1800" dirty="0">
              <a:solidFill>
                <a:schemeClr val="tx1">
                  <a:lumMod val="65000"/>
                  <a:lumOff val="35000"/>
                </a:schemeClr>
              </a:solidFill>
            </a:endParaRPr>
          </a:p>
        </p:txBody>
      </p:sp>
      <p:pic>
        <p:nvPicPr>
          <p:cNvPr id="7" name="Picture 13" descr="NASA Meatball graphic"/>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704830" y="286603"/>
            <a:ext cx="901700" cy="757238"/>
          </a:xfrm>
          <a:prstGeom prst="rect">
            <a:avLst/>
          </a:prstGeom>
          <a:noFill/>
          <a:ln w="9525">
            <a:noFill/>
            <a:miter lim="800000"/>
            <a:headEnd/>
            <a:tailEnd/>
          </a:ln>
        </p:spPr>
      </p:pic>
      <p:sp>
        <p:nvSpPr>
          <p:cNvPr id="5" name="Date Placeholder 4"/>
          <p:cNvSpPr>
            <a:spLocks noGrp="1"/>
          </p:cNvSpPr>
          <p:nvPr>
            <p:ph type="dt" sz="half" idx="10"/>
          </p:nvPr>
        </p:nvSpPr>
        <p:spPr/>
        <p:txBody>
          <a:bodyPr/>
          <a:lstStyle/>
          <a:p>
            <a:fld id="{CB76D27D-1C7A-4ED0-8479-B114447D79A5}" type="datetime1">
              <a:rPr lang="en-US" smtClean="0"/>
              <a:t>9/7/2022</a:t>
            </a:fld>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21</a:t>
            </a:fld>
            <a:endParaRPr lang="en-US" dirty="0"/>
          </a:p>
        </p:txBody>
      </p:sp>
      <p:sp>
        <p:nvSpPr>
          <p:cNvPr id="2" name="Title 1"/>
          <p:cNvSpPr>
            <a:spLocks noGrp="1"/>
          </p:cNvSpPr>
          <p:nvPr>
            <p:ph type="title"/>
          </p:nvPr>
        </p:nvSpPr>
        <p:spPr/>
        <p:txBody>
          <a:bodyPr>
            <a:normAutofit/>
          </a:bodyPr>
          <a:lstStyle/>
          <a:p>
            <a:r>
              <a:rPr lang="en-US" dirty="0"/>
              <a:t>Ultrasound 2</a:t>
            </a:r>
            <a:br>
              <a:rPr lang="en-US" sz="2000" dirty="0"/>
            </a:br>
            <a:r>
              <a:rPr lang="en-US" sz="2000" dirty="0">
                <a:solidFill>
                  <a:srgbClr val="0070C0"/>
                </a:solidFill>
              </a:rPr>
              <a:t>Currently available</a:t>
            </a:r>
            <a:r>
              <a:rPr lang="en-US" sz="2000" dirty="0"/>
              <a:t> </a:t>
            </a:r>
          </a:p>
        </p:txBody>
      </p:sp>
      <p:graphicFrame>
        <p:nvGraphicFramePr>
          <p:cNvPr id="9" name="Diagram 8" descr="An image of multiple cables with arrows pointing at the Vein Press as accessories for Ultrasound 2."/>
          <p:cNvGraphicFramePr/>
          <p:nvPr>
            <p:extLst>
              <p:ext uri="{D42A27DB-BD31-4B8C-83A1-F6EECF244321}">
                <p14:modId xmlns:p14="http://schemas.microsoft.com/office/powerpoint/2010/main" val="2004150075"/>
              </p:ext>
            </p:extLst>
          </p:nvPr>
        </p:nvGraphicFramePr>
        <p:xfrm>
          <a:off x="9968399" y="2230945"/>
          <a:ext cx="1638131" cy="171081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10" name="Group 9" descr="An image of a red and black Manometer placed in a kit a secured with velcro.">
            <a:extLst>
              <a:ext uri="{FF2B5EF4-FFF2-40B4-BE49-F238E27FC236}">
                <a16:creationId xmlns:a16="http://schemas.microsoft.com/office/drawing/2014/main" id="{5555C359-045E-4EBF-823A-5228C372FB23}"/>
              </a:ext>
            </a:extLst>
          </p:cNvPr>
          <p:cNvGrpSpPr/>
          <p:nvPr/>
        </p:nvGrpSpPr>
        <p:grpSpPr>
          <a:xfrm>
            <a:off x="9845194" y="4506701"/>
            <a:ext cx="2074807" cy="1442920"/>
            <a:chOff x="6807798" y="5047187"/>
            <a:chExt cx="1704975" cy="1101788"/>
          </a:xfrm>
        </p:grpSpPr>
        <p:pic>
          <p:nvPicPr>
            <p:cNvPr id="11" name="Picture 10">
              <a:extLst>
                <a:ext uri="{FF2B5EF4-FFF2-40B4-BE49-F238E27FC236}">
                  <a16:creationId xmlns:a16="http://schemas.microsoft.com/office/drawing/2014/main" id="{9696B86B-7DA1-43B6-9CCC-D56C6AE3E05B}"/>
                </a:ext>
              </a:extLst>
            </p:cNvPr>
            <p:cNvPicPr>
              <a:picLocks noChangeAspect="1"/>
            </p:cNvPicPr>
            <p:nvPr/>
          </p:nvPicPr>
          <p:blipFill>
            <a:blip r:embed="rId9"/>
            <a:stretch>
              <a:fillRect/>
            </a:stretch>
          </p:blipFill>
          <p:spPr>
            <a:xfrm rot="16200000">
              <a:off x="7226898" y="4628087"/>
              <a:ext cx="866775" cy="1704975"/>
            </a:xfrm>
            <a:prstGeom prst="rect">
              <a:avLst/>
            </a:prstGeom>
            <a:ln w="38100">
              <a:solidFill>
                <a:srgbClr val="00B0F0"/>
              </a:solidFill>
            </a:ln>
          </p:spPr>
        </p:pic>
        <p:sp>
          <p:nvSpPr>
            <p:cNvPr id="12" name="Rectangle 11">
              <a:extLst>
                <a:ext uri="{FF2B5EF4-FFF2-40B4-BE49-F238E27FC236}">
                  <a16:creationId xmlns:a16="http://schemas.microsoft.com/office/drawing/2014/main" id="{94CE9688-58DC-426D-8197-E43E50E30226}"/>
                </a:ext>
              </a:extLst>
            </p:cNvPr>
            <p:cNvSpPr/>
            <p:nvPr/>
          </p:nvSpPr>
          <p:spPr>
            <a:xfrm>
              <a:off x="7250850" y="5913962"/>
              <a:ext cx="895229" cy="235013"/>
            </a:xfrm>
            <a:prstGeom prst="rect">
              <a:avLst/>
            </a:prstGeom>
          </p:spPr>
          <p:txBody>
            <a:bodyPr wrap="square">
              <a:spAutoFit/>
            </a:bodyPr>
            <a:lstStyle/>
            <a:p>
              <a:r>
                <a:rPr lang="en-US" sz="1400" dirty="0">
                  <a:solidFill>
                    <a:schemeClr val="tx1">
                      <a:lumMod val="65000"/>
                      <a:lumOff val="35000"/>
                    </a:schemeClr>
                  </a:solidFill>
                </a:rPr>
                <a:t>Manometer</a:t>
              </a:r>
            </a:p>
          </p:txBody>
        </p:sp>
      </p:grpSp>
      <p:sp>
        <p:nvSpPr>
          <p:cNvPr id="13" name="Rectangle 12">
            <a:extLst>
              <a:ext uri="{FF2B5EF4-FFF2-40B4-BE49-F238E27FC236}">
                <a16:creationId xmlns:a16="http://schemas.microsoft.com/office/drawing/2014/main" id="{111639BC-3EF2-44AC-9A6B-C9E822FE687B}"/>
              </a:ext>
            </a:extLst>
          </p:cNvPr>
          <p:cNvSpPr/>
          <p:nvPr/>
        </p:nvSpPr>
        <p:spPr>
          <a:xfrm>
            <a:off x="10341580" y="3913032"/>
            <a:ext cx="1089416" cy="307777"/>
          </a:xfrm>
          <a:prstGeom prst="rect">
            <a:avLst/>
          </a:prstGeom>
        </p:spPr>
        <p:txBody>
          <a:bodyPr wrap="square">
            <a:spAutoFit/>
          </a:bodyPr>
          <a:lstStyle/>
          <a:p>
            <a:r>
              <a:rPr lang="en-US" sz="1400" dirty="0">
                <a:solidFill>
                  <a:schemeClr val="tx1">
                    <a:lumMod val="65000"/>
                    <a:lumOff val="35000"/>
                  </a:schemeClr>
                </a:solidFill>
              </a:rPr>
              <a:t>Vein Press</a:t>
            </a:r>
          </a:p>
        </p:txBody>
      </p:sp>
      <p:grpSp>
        <p:nvGrpSpPr>
          <p:cNvPr id="27" name="Group 26" descr="A diagram showing the connections between the Ultrasound 2 device and the scanning probes. ">
            <a:extLst>
              <a:ext uri="{FF2B5EF4-FFF2-40B4-BE49-F238E27FC236}">
                <a16:creationId xmlns:a16="http://schemas.microsoft.com/office/drawing/2014/main" id="{D22701FC-1644-440F-A5F3-DE746EC6E043}"/>
              </a:ext>
            </a:extLst>
          </p:cNvPr>
          <p:cNvGrpSpPr>
            <a:grpSpLocks noChangeAspect="1"/>
          </p:cNvGrpSpPr>
          <p:nvPr/>
        </p:nvGrpSpPr>
        <p:grpSpPr>
          <a:xfrm>
            <a:off x="5825772" y="2340205"/>
            <a:ext cx="3979158" cy="3203106"/>
            <a:chOff x="3419475" y="1962150"/>
            <a:chExt cx="5618404" cy="4522652"/>
          </a:xfrm>
        </p:grpSpPr>
        <p:pic>
          <p:nvPicPr>
            <p:cNvPr id="28" name="Picture 27" descr="C:\Users\aovalles\Desktop\USND 2 Procedures\Procedures\Figures\12L_ECG_Config.jpg">
              <a:extLst>
                <a:ext uri="{FF2B5EF4-FFF2-40B4-BE49-F238E27FC236}">
                  <a16:creationId xmlns:a16="http://schemas.microsoft.com/office/drawing/2014/main" id="{ECF5B4BD-73AE-4477-8C41-2D3D44DE2776}"/>
                </a:ext>
              </a:extLst>
            </p:cNvPr>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4022270" y="2710149"/>
              <a:ext cx="5015609" cy="3774653"/>
            </a:xfrm>
            <a:prstGeom prst="rect">
              <a:avLst/>
            </a:prstGeom>
            <a:noFill/>
          </p:spPr>
        </p:pic>
        <p:pic>
          <p:nvPicPr>
            <p:cNvPr id="29" name="Picture 3">
              <a:extLst>
                <a:ext uri="{FF2B5EF4-FFF2-40B4-BE49-F238E27FC236}">
                  <a16:creationId xmlns:a16="http://schemas.microsoft.com/office/drawing/2014/main" id="{6488B800-52E4-481E-9F87-86CF7EF892A4}"/>
                </a:ext>
              </a:extLst>
            </p:cNvPr>
            <p:cNvPicPr>
              <a:picLocks noChangeAspect="1" noChangeArrowheads="1"/>
            </p:cNvPicPr>
            <p:nvPr/>
          </p:nvPicPr>
          <p:blipFill rotWithShape="1">
            <a:blip r:embed="rId11" cstate="screen">
              <a:extLst>
                <a:ext uri="{28A0092B-C50C-407E-A947-70E740481C1C}">
                  <a14:useLocalDpi xmlns:a14="http://schemas.microsoft.com/office/drawing/2010/main"/>
                </a:ext>
              </a:extLst>
            </a:blip>
            <a:srcRect/>
            <a:stretch/>
          </p:blipFill>
          <p:spPr bwMode="auto">
            <a:xfrm>
              <a:off x="6270520" y="2042592"/>
              <a:ext cx="676275" cy="1144618"/>
            </a:xfrm>
            <a:prstGeom prst="rect">
              <a:avLst/>
            </a:prstGeom>
            <a:noFill/>
            <a:ln w="12700" cap="flat" cmpd="sng">
              <a:noFill/>
              <a:prstDash val="solid"/>
              <a:miter lim="800000"/>
              <a:headEnd type="none" w="sm" len="sm"/>
              <a:tailEnd type="none" w="sm" len="sm"/>
            </a:ln>
          </p:spPr>
        </p:pic>
        <p:pic>
          <p:nvPicPr>
            <p:cNvPr id="30" name="Picture 5">
              <a:extLst>
                <a:ext uri="{FF2B5EF4-FFF2-40B4-BE49-F238E27FC236}">
                  <a16:creationId xmlns:a16="http://schemas.microsoft.com/office/drawing/2014/main" id="{CEE7E742-E787-4FEB-95DB-D8CC4C21C739}"/>
                </a:ext>
              </a:extLst>
            </p:cNvPr>
            <p:cNvPicPr>
              <a:picLocks noChangeAspect="1" noChangeArrowheads="1"/>
            </p:cNvPicPr>
            <p:nvPr/>
          </p:nvPicPr>
          <p:blipFill rotWithShape="1">
            <a:blip r:embed="rId12" cstate="screen">
              <a:extLst>
                <a:ext uri="{28A0092B-C50C-407E-A947-70E740481C1C}">
                  <a14:useLocalDpi xmlns:a14="http://schemas.microsoft.com/office/drawing/2010/main"/>
                </a:ext>
              </a:extLst>
            </a:blip>
            <a:srcRect/>
            <a:stretch/>
          </p:blipFill>
          <p:spPr bwMode="auto">
            <a:xfrm>
              <a:off x="3568914" y="2042589"/>
              <a:ext cx="954881" cy="1144619"/>
            </a:xfrm>
            <a:prstGeom prst="rect">
              <a:avLst/>
            </a:prstGeom>
            <a:noFill/>
            <a:ln w="12700" cap="flat" cmpd="sng">
              <a:noFill/>
              <a:prstDash val="solid"/>
              <a:miter lim="800000"/>
              <a:headEnd type="none" w="sm" len="sm"/>
              <a:tailEnd type="none" w="sm" len="sm"/>
            </a:ln>
          </p:spPr>
        </p:pic>
        <p:pic>
          <p:nvPicPr>
            <p:cNvPr id="31" name="Picture 2">
              <a:extLst>
                <a:ext uri="{FF2B5EF4-FFF2-40B4-BE49-F238E27FC236}">
                  <a16:creationId xmlns:a16="http://schemas.microsoft.com/office/drawing/2014/main" id="{3D45CB09-59BC-451D-80D9-181D16434DD3}"/>
                </a:ext>
              </a:extLst>
            </p:cNvPr>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a:stretch/>
          </p:blipFill>
          <p:spPr bwMode="auto">
            <a:xfrm>
              <a:off x="4626545" y="2042587"/>
              <a:ext cx="670560" cy="1144619"/>
            </a:xfrm>
            <a:prstGeom prst="rect">
              <a:avLst/>
            </a:prstGeom>
            <a:noFill/>
            <a:ln w="9525">
              <a:noFill/>
              <a:miter lim="800000"/>
              <a:headEnd/>
              <a:tailEnd/>
            </a:ln>
          </p:spPr>
        </p:pic>
        <p:grpSp>
          <p:nvGrpSpPr>
            <p:cNvPr id="32" name="Group 31">
              <a:extLst>
                <a:ext uri="{FF2B5EF4-FFF2-40B4-BE49-F238E27FC236}">
                  <a16:creationId xmlns:a16="http://schemas.microsoft.com/office/drawing/2014/main" id="{5B2E7B64-C083-4413-B11A-4D4ACB0D0677}"/>
                </a:ext>
              </a:extLst>
            </p:cNvPr>
            <p:cNvGrpSpPr/>
            <p:nvPr/>
          </p:nvGrpSpPr>
          <p:grpSpPr>
            <a:xfrm>
              <a:off x="5385539" y="2042592"/>
              <a:ext cx="816100" cy="1144620"/>
              <a:chOff x="5385539" y="2042592"/>
              <a:chExt cx="816100" cy="1144620"/>
            </a:xfrm>
          </p:grpSpPr>
          <p:pic>
            <p:nvPicPr>
              <p:cNvPr id="37" name="Picture 4">
                <a:extLst>
                  <a:ext uri="{FF2B5EF4-FFF2-40B4-BE49-F238E27FC236}">
                    <a16:creationId xmlns:a16="http://schemas.microsoft.com/office/drawing/2014/main" id="{79BE382B-19A9-4A82-B316-9EA07848D01B}"/>
                  </a:ext>
                </a:extLst>
              </p:cNvPr>
              <p:cNvPicPr>
                <a:picLocks noChangeAspect="1" noChangeArrowheads="1"/>
              </p:cNvPicPr>
              <p:nvPr/>
            </p:nvPicPr>
            <p:blipFill rotWithShape="1">
              <a:blip r:embed="rId14" cstate="screen">
                <a:extLst>
                  <a:ext uri="{28A0092B-C50C-407E-A947-70E740481C1C}">
                    <a14:useLocalDpi xmlns:a14="http://schemas.microsoft.com/office/drawing/2010/main"/>
                  </a:ext>
                </a:extLst>
              </a:blip>
              <a:srcRect/>
              <a:stretch/>
            </p:blipFill>
            <p:spPr bwMode="auto">
              <a:xfrm>
                <a:off x="5385539" y="2042592"/>
                <a:ext cx="793645" cy="1144620"/>
              </a:xfrm>
              <a:prstGeom prst="rect">
                <a:avLst/>
              </a:prstGeom>
              <a:noFill/>
              <a:ln w="12700" cap="flat" cmpd="sng">
                <a:noFill/>
                <a:prstDash val="solid"/>
                <a:miter lim="800000"/>
                <a:headEnd type="none" w="sm" len="sm"/>
                <a:tailEnd type="none" w="sm" len="sm"/>
              </a:ln>
            </p:spPr>
          </p:pic>
          <p:sp>
            <p:nvSpPr>
              <p:cNvPr id="38" name="TextBox 37">
                <a:extLst>
                  <a:ext uri="{FF2B5EF4-FFF2-40B4-BE49-F238E27FC236}">
                    <a16:creationId xmlns:a16="http://schemas.microsoft.com/office/drawing/2014/main" id="{329B958E-243C-45E0-8473-320D018CE594}"/>
                  </a:ext>
                </a:extLst>
              </p:cNvPr>
              <p:cNvSpPr txBox="1"/>
              <p:nvPr/>
            </p:nvSpPr>
            <p:spPr>
              <a:xfrm>
                <a:off x="5407994" y="2124710"/>
                <a:ext cx="793645" cy="123111"/>
              </a:xfrm>
              <a:prstGeom prst="rect">
                <a:avLst/>
              </a:prstGeom>
              <a:noFill/>
            </p:spPr>
            <p:txBody>
              <a:bodyPr wrap="square" lIns="0" tIns="0" rIns="0" bIns="0" rtlCol="0">
                <a:spAutoFit/>
              </a:bodyPr>
              <a:lstStyle/>
              <a:p>
                <a:pPr algn="ctr"/>
                <a:r>
                  <a:rPr lang="en-US" sz="800" i="1" dirty="0">
                    <a:solidFill>
                      <a:schemeClr val="bg1">
                        <a:lumMod val="75000"/>
                      </a:schemeClr>
                    </a:solidFill>
                    <a:latin typeface="+mj-lt"/>
                  </a:rPr>
                  <a:t>12L</a:t>
                </a:r>
              </a:p>
            </p:txBody>
          </p:sp>
        </p:grpSp>
        <p:sp>
          <p:nvSpPr>
            <p:cNvPr id="33" name="Oval 32">
              <a:extLst>
                <a:ext uri="{FF2B5EF4-FFF2-40B4-BE49-F238E27FC236}">
                  <a16:creationId xmlns:a16="http://schemas.microsoft.com/office/drawing/2014/main" id="{A2AF0B7D-0425-42C5-BB52-C234B950C7F0}"/>
                </a:ext>
              </a:extLst>
            </p:cNvPr>
            <p:cNvSpPr/>
            <p:nvPr/>
          </p:nvSpPr>
          <p:spPr bwMode="auto">
            <a:xfrm>
              <a:off x="6372149" y="3320560"/>
              <a:ext cx="603220" cy="613269"/>
            </a:xfrm>
            <a:prstGeom prst="ellipse">
              <a:avLst/>
            </a:prstGeom>
            <a:noFill/>
            <a:ln w="12700" cap="flat" cmpd="sng" algn="ctr">
              <a:solidFill>
                <a:srgbClr val="00482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900" b="1" i="0" u="none" strike="noStrike" cap="none" normalizeH="0" baseline="0">
                <a:ln>
                  <a:noFill/>
                </a:ln>
                <a:solidFill>
                  <a:schemeClr val="tx1"/>
                </a:solidFill>
                <a:effectLst/>
                <a:latin typeface="Book Antiqua" pitchFamily="18" charset="0"/>
              </a:endParaRPr>
            </a:p>
          </p:txBody>
        </p:sp>
        <p:sp>
          <p:nvSpPr>
            <p:cNvPr id="34" name="Rounded Rectangle 11">
              <a:extLst>
                <a:ext uri="{FF2B5EF4-FFF2-40B4-BE49-F238E27FC236}">
                  <a16:creationId xmlns:a16="http://schemas.microsoft.com/office/drawing/2014/main" id="{1E29C293-7D1C-4912-86A4-651B47A32DA5}"/>
                </a:ext>
              </a:extLst>
            </p:cNvPr>
            <p:cNvSpPr/>
            <p:nvPr/>
          </p:nvSpPr>
          <p:spPr bwMode="auto">
            <a:xfrm>
              <a:off x="3419475" y="1962150"/>
              <a:ext cx="3667125" cy="1301260"/>
            </a:xfrm>
            <a:prstGeom prst="roundRect">
              <a:avLst/>
            </a:prstGeom>
            <a:noFill/>
            <a:ln w="12700" cap="flat" cmpd="sng" algn="ctr">
              <a:solidFill>
                <a:srgbClr val="00482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900" b="1" i="0" u="none" strike="noStrike" cap="none" normalizeH="0" baseline="0">
                <a:ln>
                  <a:noFill/>
                </a:ln>
                <a:solidFill>
                  <a:schemeClr val="tx1"/>
                </a:solidFill>
                <a:effectLst/>
                <a:latin typeface="Book Antiqua" pitchFamily="18" charset="0"/>
              </a:endParaRPr>
            </a:p>
          </p:txBody>
        </p:sp>
        <p:cxnSp>
          <p:nvCxnSpPr>
            <p:cNvPr id="35" name="Straight Connector 34">
              <a:extLst>
                <a:ext uri="{FF2B5EF4-FFF2-40B4-BE49-F238E27FC236}">
                  <a16:creationId xmlns:a16="http://schemas.microsoft.com/office/drawing/2014/main" id="{7050D533-660E-4FC1-9DA1-C6391A30F9BF}"/>
                </a:ext>
              </a:extLst>
            </p:cNvPr>
            <p:cNvCxnSpPr>
              <a:stCxn id="33" idx="6"/>
            </p:cNvCxnSpPr>
            <p:nvPr/>
          </p:nvCxnSpPr>
          <p:spPr bwMode="auto">
            <a:xfrm flipV="1">
              <a:off x="6975369" y="3076575"/>
              <a:ext cx="111231" cy="550620"/>
            </a:xfrm>
            <a:prstGeom prst="line">
              <a:avLst/>
            </a:prstGeom>
            <a:solidFill>
              <a:schemeClr val="bg1"/>
            </a:solidFill>
            <a:ln w="12700" cap="flat" cmpd="sng" algn="ctr">
              <a:solidFill>
                <a:srgbClr val="004821"/>
              </a:solidFill>
              <a:prstDash val="solid"/>
              <a:round/>
              <a:headEnd type="none" w="sm" len="sm"/>
              <a:tailEnd type="none" w="sm" len="sm"/>
            </a:ln>
            <a:effectLst/>
          </p:spPr>
        </p:cxnSp>
        <p:cxnSp>
          <p:nvCxnSpPr>
            <p:cNvPr id="36" name="Straight Connector 35">
              <a:extLst>
                <a:ext uri="{FF2B5EF4-FFF2-40B4-BE49-F238E27FC236}">
                  <a16:creationId xmlns:a16="http://schemas.microsoft.com/office/drawing/2014/main" id="{070F851C-9225-4346-97C9-9957CD2C86F9}"/>
                </a:ext>
              </a:extLst>
            </p:cNvPr>
            <p:cNvCxnSpPr/>
            <p:nvPr/>
          </p:nvCxnSpPr>
          <p:spPr bwMode="auto">
            <a:xfrm flipH="1" flipV="1">
              <a:off x="3609976" y="3263411"/>
              <a:ext cx="2939996" cy="646602"/>
            </a:xfrm>
            <a:prstGeom prst="line">
              <a:avLst/>
            </a:prstGeom>
            <a:solidFill>
              <a:schemeClr val="bg1"/>
            </a:solidFill>
            <a:ln w="12700" cap="flat" cmpd="sng" algn="ctr">
              <a:solidFill>
                <a:srgbClr val="004821"/>
              </a:solidFill>
              <a:prstDash val="solid"/>
              <a:round/>
              <a:headEnd type="none" w="sm" len="sm"/>
              <a:tailEnd type="none" w="sm" len="sm"/>
            </a:ln>
            <a:effectLst/>
          </p:spPr>
        </p:cxnSp>
      </p:grpSp>
    </p:spTree>
    <p:extLst>
      <p:ext uri="{BB962C8B-B14F-4D97-AF65-F5344CB8AC3E}">
        <p14:creationId xmlns:p14="http://schemas.microsoft.com/office/powerpoint/2010/main" val="35316616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Vortex Mixer</a:t>
            </a:r>
            <a:br>
              <a:rPr lang="en-US" sz="2000" dirty="0"/>
            </a:br>
            <a:r>
              <a:rPr lang="en-US" sz="2000" dirty="0">
                <a:solidFill>
                  <a:srgbClr val="0070C0"/>
                </a:solidFill>
              </a:rPr>
              <a:t>Currently available</a:t>
            </a:r>
            <a:endParaRPr lang="en-US" sz="2000" dirty="0"/>
          </a:p>
        </p:txBody>
      </p:sp>
      <p:sp>
        <p:nvSpPr>
          <p:cNvPr id="3" name="Content Placeholder 2"/>
          <p:cNvSpPr>
            <a:spLocks noGrp="1"/>
          </p:cNvSpPr>
          <p:nvPr>
            <p:ph sz="half" idx="1"/>
          </p:nvPr>
        </p:nvSpPr>
        <p:spPr>
          <a:xfrm>
            <a:off x="1097279" y="1836769"/>
            <a:ext cx="5917296" cy="4469141"/>
          </a:xfrm>
        </p:spPr>
        <p:txBody>
          <a:bodyPr>
            <a:normAutofit/>
          </a:bodyPr>
          <a:lstStyle/>
          <a:p>
            <a:pPr marL="225425" indent="-225425">
              <a:spcBef>
                <a:spcPts val="600"/>
              </a:spcBef>
              <a:spcAft>
                <a:spcPts val="0"/>
              </a:spcAft>
              <a:buFont typeface="Arial" panose="020B0604020202020204" pitchFamily="34" charset="0"/>
              <a:buChar char="•"/>
            </a:pPr>
            <a:r>
              <a:rPr lang="en-US" sz="2400" dirty="0">
                <a:solidFill>
                  <a:schemeClr val="tx1">
                    <a:lumMod val="65000"/>
                    <a:lumOff val="35000"/>
                  </a:schemeClr>
                </a:solidFill>
              </a:rPr>
              <a:t>The Vortex Mixer is a commercial off the shelf unit called N-20M Mini-Vortex, produced by Nissin Instruments</a:t>
            </a:r>
          </a:p>
          <a:p>
            <a:pPr marL="225425" indent="-225425">
              <a:spcBef>
                <a:spcPts val="600"/>
              </a:spcBef>
              <a:spcAft>
                <a:spcPts val="0"/>
              </a:spcAft>
              <a:buFont typeface="Arial" panose="020B0604020202020204" pitchFamily="34" charset="0"/>
              <a:buChar char="•"/>
            </a:pPr>
            <a:r>
              <a:rPr lang="en-US" sz="2400" dirty="0">
                <a:solidFill>
                  <a:schemeClr val="tx1">
                    <a:lumMod val="65000"/>
                    <a:lumOff val="35000"/>
                  </a:schemeClr>
                </a:solidFill>
              </a:rPr>
              <a:t>Used to mix sample tubes in prep for sample storage or return</a:t>
            </a:r>
          </a:p>
          <a:p>
            <a:pPr marL="225425" indent="-225425">
              <a:spcBef>
                <a:spcPts val="600"/>
              </a:spcBef>
            </a:pPr>
            <a:r>
              <a:rPr lang="en-US" sz="2400" dirty="0">
                <a:solidFill>
                  <a:schemeClr val="tx1">
                    <a:lumMod val="65000"/>
                    <a:lumOff val="35000"/>
                  </a:schemeClr>
                </a:solidFill>
              </a:rPr>
              <a:t>Powered via 4 AA batteries or 120 AC with power adapter (for ground support only) </a:t>
            </a:r>
          </a:p>
          <a:p>
            <a:pPr marL="225425" indent="-225425">
              <a:spcBef>
                <a:spcPts val="600"/>
              </a:spcBef>
              <a:spcAft>
                <a:spcPts val="0"/>
              </a:spcAft>
              <a:buFont typeface="Arial" panose="020B0604020202020204" pitchFamily="34" charset="0"/>
              <a:buChar char="•"/>
            </a:pPr>
            <a:r>
              <a:rPr lang="en-US" sz="2400" dirty="0">
                <a:solidFill>
                  <a:schemeClr val="tx1">
                    <a:lumMod val="65000"/>
                    <a:lumOff val="35000"/>
                  </a:schemeClr>
                </a:solidFill>
              </a:rPr>
              <a:t>Operational modes: continuous or touch</a:t>
            </a:r>
          </a:p>
          <a:p>
            <a:pPr marL="225425" indent="-225425">
              <a:spcBef>
                <a:spcPts val="600"/>
              </a:spcBef>
              <a:spcAft>
                <a:spcPts val="0"/>
              </a:spcAft>
              <a:buFont typeface="Arial" panose="020B0604020202020204" pitchFamily="34" charset="0"/>
              <a:buChar char="•"/>
            </a:pPr>
            <a:r>
              <a:rPr lang="en-US" sz="2400" dirty="0">
                <a:solidFill>
                  <a:schemeClr val="tx1">
                    <a:lumMod val="65000"/>
                    <a:lumOff val="35000"/>
                  </a:schemeClr>
                </a:solidFill>
              </a:rPr>
              <a:t>Mixer speed: 2600 rpm</a:t>
            </a:r>
            <a:endParaRPr lang="en-US" dirty="0">
              <a:solidFill>
                <a:schemeClr val="tx1">
                  <a:lumMod val="65000"/>
                  <a:lumOff val="35000"/>
                </a:schemeClr>
              </a:solidFill>
            </a:endParaRPr>
          </a:p>
          <a:p>
            <a:pPr marL="0" indent="0">
              <a:buNone/>
            </a:pPr>
            <a:endParaRPr lang="en-US" dirty="0">
              <a:solidFill>
                <a:schemeClr val="tx1">
                  <a:lumMod val="65000"/>
                  <a:lumOff val="35000"/>
                </a:schemeClr>
              </a:solidFill>
            </a:endParaRPr>
          </a:p>
          <a:p>
            <a:pPr>
              <a:buFont typeface="Arial" panose="020B0604020202020204" pitchFamily="34" charset="0"/>
              <a:buChar char="•"/>
            </a:pPr>
            <a:endParaRPr lang="en-US" dirty="0">
              <a:solidFill>
                <a:schemeClr val="tx1">
                  <a:lumMod val="65000"/>
                  <a:lumOff val="35000"/>
                </a:schemeClr>
              </a:solidFill>
            </a:endParaRPr>
          </a:p>
        </p:txBody>
      </p:sp>
      <p:pic>
        <p:nvPicPr>
          <p:cNvPr id="7" name="Picture 13" descr="NASA Meatball graphic"/>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0704830" y="286603"/>
            <a:ext cx="901700" cy="757238"/>
          </a:xfrm>
          <a:prstGeom prst="rect">
            <a:avLst/>
          </a:prstGeom>
          <a:noFill/>
          <a:ln w="9525">
            <a:noFill/>
            <a:miter lim="800000"/>
            <a:headEnd/>
            <a:tailEnd/>
          </a:ln>
        </p:spPr>
      </p:pic>
      <p:sp>
        <p:nvSpPr>
          <p:cNvPr id="5" name="Date Placeholder 4"/>
          <p:cNvSpPr>
            <a:spLocks noGrp="1"/>
          </p:cNvSpPr>
          <p:nvPr>
            <p:ph type="dt" sz="half" idx="10"/>
          </p:nvPr>
        </p:nvSpPr>
        <p:spPr/>
        <p:txBody>
          <a:bodyPr/>
          <a:lstStyle/>
          <a:p>
            <a:fld id="{5AAB56CA-E50E-4029-BBBB-66ED8EF4FA76}" type="datetime1">
              <a:rPr lang="en-US" smtClean="0"/>
              <a:t>9/7/2022</a:t>
            </a:fld>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22</a:t>
            </a:fld>
            <a:endParaRPr lang="en-US" dirty="0"/>
          </a:p>
        </p:txBody>
      </p:sp>
      <p:pic>
        <p:nvPicPr>
          <p:cNvPr id="12" name="Picture 11" descr="An image of a small white cube-shaped device with a grey vibration platform on top - the Vortex Mixe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189761" y="4320993"/>
            <a:ext cx="2586789" cy="1940092"/>
          </a:xfrm>
          <a:prstGeom prst="rect">
            <a:avLst/>
          </a:prstGeom>
        </p:spPr>
      </p:pic>
      <p:pic>
        <p:nvPicPr>
          <p:cNvPr id="13" name="Picture 12" descr="An image of a small white cube-shaped device known as the Vortex Mixer with a grey vibration platform.  A tube with a cotton swap is shown being held against the vibration platform. "/>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5400000">
            <a:off x="8297892" y="2140928"/>
            <a:ext cx="2433273" cy="1824955"/>
          </a:xfrm>
          <a:prstGeom prst="rect">
            <a:avLst/>
          </a:prstGeom>
        </p:spPr>
      </p:pic>
    </p:spTree>
    <p:extLst>
      <p:ext uri="{BB962C8B-B14F-4D97-AF65-F5344CB8AC3E}">
        <p14:creationId xmlns:p14="http://schemas.microsoft.com/office/powerpoint/2010/main" val="38736210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Consumables: HRF Supply Kit </a:t>
            </a:r>
            <a:r>
              <a:rPr lang="en-US" dirty="0">
                <a:solidFill>
                  <a:srgbClr val="7030A0"/>
                </a:solidFill>
              </a:rPr>
              <a:t>Purple</a:t>
            </a:r>
            <a:br>
              <a:rPr lang="en-US" dirty="0"/>
            </a:br>
            <a:r>
              <a:rPr lang="en-US" sz="2000" dirty="0">
                <a:solidFill>
                  <a:srgbClr val="0070C0"/>
                </a:solidFill>
              </a:rPr>
              <a:t>Currently available to HRP sponsored research.  Consumables inventory is based on active and upcoming experiment complements.</a:t>
            </a:r>
            <a:endParaRPr lang="en-US" sz="2000" dirty="0">
              <a:solidFill>
                <a:srgbClr val="7030A0"/>
              </a:solidFill>
            </a:endParaRPr>
          </a:p>
        </p:txBody>
      </p:sp>
      <p:sp>
        <p:nvSpPr>
          <p:cNvPr id="3" name="Content Placeholder 2"/>
          <p:cNvSpPr>
            <a:spLocks noGrp="1"/>
          </p:cNvSpPr>
          <p:nvPr>
            <p:ph sz="half" idx="1"/>
          </p:nvPr>
        </p:nvSpPr>
        <p:spPr/>
        <p:txBody>
          <a:bodyPr>
            <a:normAutofit/>
          </a:bodyPr>
          <a:lstStyle/>
          <a:p>
            <a:pPr marL="287338" indent="-287338">
              <a:lnSpc>
                <a:spcPct val="100000"/>
              </a:lnSpc>
              <a:spcBef>
                <a:spcPts val="600"/>
              </a:spcBef>
              <a:spcAft>
                <a:spcPts val="0"/>
              </a:spcAft>
              <a:buFont typeface="Arial" panose="020B0604020202020204" pitchFamily="34" charset="0"/>
              <a:buChar char="•"/>
            </a:pPr>
            <a:r>
              <a:rPr lang="en-US" sz="2400" dirty="0"/>
              <a:t>Urine tube kits </a:t>
            </a:r>
            <a:r>
              <a:rPr lang="en-US" sz="2400" dirty="0">
                <a:latin typeface="Arial" panose="020B0604020202020204" pitchFamily="34" charset="0"/>
                <a:cs typeface="Arial" panose="020B0604020202020204" pitchFamily="34" charset="0"/>
              </a:rPr>
              <a:t>⃰⃰ </a:t>
            </a:r>
            <a:endParaRPr lang="en-US" sz="2400" dirty="0"/>
          </a:p>
          <a:p>
            <a:pPr marL="287338" indent="-287338">
              <a:lnSpc>
                <a:spcPct val="100000"/>
              </a:lnSpc>
              <a:spcBef>
                <a:spcPts val="600"/>
              </a:spcBef>
              <a:spcAft>
                <a:spcPts val="0"/>
              </a:spcAft>
              <a:buFont typeface="Arial" panose="020B0604020202020204" pitchFamily="34" charset="0"/>
              <a:buChar char="•"/>
            </a:pPr>
            <a:r>
              <a:rPr lang="en-US" sz="2400" dirty="0"/>
              <a:t>Blood tubes (vacutainers) </a:t>
            </a:r>
            <a:r>
              <a:rPr lang="en-US" sz="2400" dirty="0">
                <a:latin typeface="Arial" panose="020B0604020202020204" pitchFamily="34" charset="0"/>
                <a:cs typeface="Arial" panose="020B0604020202020204" pitchFamily="34" charset="0"/>
              </a:rPr>
              <a:t>⃰⃰ </a:t>
            </a:r>
            <a:endParaRPr lang="en-US" sz="2400" dirty="0"/>
          </a:p>
          <a:p>
            <a:pPr marL="287338" indent="-287338">
              <a:lnSpc>
                <a:spcPct val="100000"/>
              </a:lnSpc>
              <a:spcBef>
                <a:spcPts val="600"/>
              </a:spcBef>
              <a:spcAft>
                <a:spcPts val="0"/>
              </a:spcAft>
              <a:buFont typeface="Arial" panose="020B0604020202020204" pitchFamily="34" charset="0"/>
              <a:buChar char="•"/>
            </a:pPr>
            <a:r>
              <a:rPr lang="en-US" sz="2400" dirty="0"/>
              <a:t>Disposable gloves (Small, X-Large)</a:t>
            </a:r>
          </a:p>
          <a:p>
            <a:pPr marL="287338" indent="-287338">
              <a:lnSpc>
                <a:spcPct val="100000"/>
              </a:lnSpc>
              <a:spcBef>
                <a:spcPts val="600"/>
              </a:spcBef>
              <a:spcAft>
                <a:spcPts val="0"/>
              </a:spcAft>
              <a:buFont typeface="Arial" panose="020B0604020202020204" pitchFamily="34" charset="0"/>
              <a:buChar char="•"/>
            </a:pPr>
            <a:r>
              <a:rPr lang="en-US" sz="2400" dirty="0"/>
              <a:t>Blood collection belts</a:t>
            </a:r>
          </a:p>
          <a:p>
            <a:pPr marL="287338" indent="-287338">
              <a:lnSpc>
                <a:spcPct val="100000"/>
              </a:lnSpc>
              <a:spcBef>
                <a:spcPts val="600"/>
              </a:spcBef>
              <a:spcAft>
                <a:spcPts val="0"/>
              </a:spcAft>
              <a:buFont typeface="Arial" panose="020B0604020202020204" pitchFamily="34" charset="0"/>
              <a:buChar char="•"/>
            </a:pPr>
            <a:r>
              <a:rPr lang="en-US" sz="2400" dirty="0"/>
              <a:t>Sharps containers</a:t>
            </a:r>
          </a:p>
          <a:p>
            <a:pPr marL="287338" indent="-287338">
              <a:lnSpc>
                <a:spcPct val="100000"/>
              </a:lnSpc>
              <a:spcBef>
                <a:spcPts val="600"/>
              </a:spcBef>
              <a:spcAft>
                <a:spcPts val="0"/>
              </a:spcAft>
              <a:buFont typeface="Arial" panose="020B0604020202020204" pitchFamily="34" charset="0"/>
              <a:buChar char="•"/>
            </a:pPr>
            <a:r>
              <a:rPr lang="en-US" sz="2400" dirty="0"/>
              <a:t>Liner bags (biohazardous trash)</a:t>
            </a:r>
            <a:endParaRPr lang="en-US" sz="1900" dirty="0">
              <a:latin typeface="Arial" pitchFamily="34" charset="0"/>
              <a:cs typeface="Arial" pitchFamily="34" charset="0"/>
            </a:endParaRPr>
          </a:p>
          <a:p>
            <a:pPr>
              <a:buFont typeface="Arial" panose="020B0604020202020204" pitchFamily="34" charset="0"/>
              <a:buChar char="•"/>
            </a:pPr>
            <a:endParaRPr lang="en-US" sz="1900" dirty="0"/>
          </a:p>
        </p:txBody>
      </p:sp>
      <p:pic>
        <p:nvPicPr>
          <p:cNvPr id="7" name="Picture 13" descr="NASA Meatball graphic"/>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0704830" y="286603"/>
            <a:ext cx="901700" cy="757238"/>
          </a:xfrm>
          <a:prstGeom prst="rect">
            <a:avLst/>
          </a:prstGeom>
          <a:noFill/>
          <a:ln w="9525">
            <a:noFill/>
            <a:miter lim="800000"/>
            <a:headEnd/>
            <a:tailEnd/>
          </a:ln>
        </p:spPr>
      </p:pic>
      <p:sp>
        <p:nvSpPr>
          <p:cNvPr id="5" name="Date Placeholder 4"/>
          <p:cNvSpPr>
            <a:spLocks noGrp="1"/>
          </p:cNvSpPr>
          <p:nvPr>
            <p:ph type="dt" sz="half" idx="10"/>
          </p:nvPr>
        </p:nvSpPr>
        <p:spPr/>
        <p:txBody>
          <a:bodyPr/>
          <a:lstStyle/>
          <a:p>
            <a:fld id="{CB76D27D-1C7A-4ED0-8479-B114447D79A5}" type="datetime1">
              <a:rPr lang="en-US" smtClean="0"/>
              <a:t>9/7/2022</a:t>
            </a:fld>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23</a:t>
            </a:fld>
            <a:endParaRPr lang="en-US" dirty="0"/>
          </a:p>
        </p:txBody>
      </p:sp>
      <p:pic>
        <p:nvPicPr>
          <p:cNvPr id="8" name="Picture 2" descr="An image of a drawer pulled out from an ISS rack. It is lined with white cloth and is half empty, with the back containing red biohazardous bags as well as other blue bags."/>
          <p:cNvPicPr>
            <a:picLocks noGrp="1" noChangeAspect="1" noChangeArrowheads="1"/>
          </p:cNvPicPr>
          <p:nvPr>
            <p:ph sz="half" idx="2"/>
          </p:nvPr>
        </p:nvPicPr>
        <p:blipFill>
          <a:blip r:embed="rId3" cstate="print"/>
          <a:srcRect/>
          <a:stretch>
            <a:fillRect/>
          </a:stretch>
        </p:blipFill>
        <p:spPr bwMode="auto">
          <a:xfrm>
            <a:off x="6867033" y="1981380"/>
            <a:ext cx="3346731" cy="3989114"/>
          </a:xfrm>
          <a:prstGeom prst="rect">
            <a:avLst/>
          </a:prstGeom>
          <a:noFill/>
          <a:ln w="50800">
            <a:solidFill>
              <a:srgbClr val="7030A0"/>
            </a:solidFill>
          </a:ln>
        </p:spPr>
      </p:pic>
      <p:sp>
        <p:nvSpPr>
          <p:cNvPr id="4" name="TextBox 3">
            <a:extLst>
              <a:ext uri="{FF2B5EF4-FFF2-40B4-BE49-F238E27FC236}">
                <a16:creationId xmlns:a16="http://schemas.microsoft.com/office/drawing/2014/main" id="{38E1C210-50F0-4AB6-92F8-EAAF40CA7174}"/>
              </a:ext>
            </a:extLst>
          </p:cNvPr>
          <p:cNvSpPr txBox="1"/>
          <p:nvPr/>
        </p:nvSpPr>
        <p:spPr>
          <a:xfrm>
            <a:off x="1054359" y="6036906"/>
            <a:ext cx="5280420" cy="369332"/>
          </a:xfrm>
          <a:prstGeom prst="rect">
            <a:avLst/>
          </a:prstGeom>
          <a:noFill/>
        </p:spPr>
        <p:txBody>
          <a:bodyPr wrap="none" rtlCol="0">
            <a:spAutoFit/>
          </a:bodyPr>
          <a:lstStyle/>
          <a:p>
            <a:r>
              <a:rPr lang="en-US" sz="1800" dirty="0">
                <a:latin typeface="Arial" panose="020B0604020202020204" pitchFamily="34" charset="0"/>
                <a:cs typeface="Arial" panose="020B0604020202020204" pitchFamily="34" charset="0"/>
              </a:rPr>
              <a:t>⃰⃰ </a:t>
            </a:r>
            <a:r>
              <a:rPr lang="en-US" sz="1800" dirty="0"/>
              <a:t>Additional associated consumables on next two slides</a:t>
            </a:r>
            <a:endParaRPr lang="en-US" dirty="0"/>
          </a:p>
        </p:txBody>
      </p:sp>
    </p:spTree>
    <p:extLst>
      <p:ext uri="{BB962C8B-B14F-4D97-AF65-F5344CB8AC3E}">
        <p14:creationId xmlns:p14="http://schemas.microsoft.com/office/powerpoint/2010/main" val="42583012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Consumables: Blood Collection Tubes</a:t>
            </a:r>
            <a:br>
              <a:rPr lang="en-US" dirty="0"/>
            </a:br>
            <a:r>
              <a:rPr lang="en-US" sz="2000" dirty="0">
                <a:solidFill>
                  <a:srgbClr val="0070C0"/>
                </a:solidFill>
              </a:rPr>
              <a:t>Currently available to HRP sponsored research. Consumables launched as needed to support science activities</a:t>
            </a:r>
            <a:endParaRPr lang="en-US" sz="2000" dirty="0"/>
          </a:p>
        </p:txBody>
      </p:sp>
      <p:sp>
        <p:nvSpPr>
          <p:cNvPr id="5" name="Date Placeholder 4"/>
          <p:cNvSpPr>
            <a:spLocks noGrp="1"/>
          </p:cNvSpPr>
          <p:nvPr>
            <p:ph type="dt" sz="half" idx="10"/>
          </p:nvPr>
        </p:nvSpPr>
        <p:spPr/>
        <p:txBody>
          <a:bodyPr/>
          <a:lstStyle/>
          <a:p>
            <a:fld id="{CB76D27D-1C7A-4ED0-8479-B114447D79A5}" type="datetime1">
              <a:rPr lang="en-US" smtClean="0"/>
              <a:t>9/7/2022</a:t>
            </a:fld>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24</a:t>
            </a:fld>
            <a:endParaRPr lang="en-US" dirty="0"/>
          </a:p>
        </p:txBody>
      </p:sp>
      <p:pic>
        <p:nvPicPr>
          <p:cNvPr id="7" name="Picture 13" descr="NASA Meatball graphic"/>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0704830" y="286603"/>
            <a:ext cx="901700" cy="757238"/>
          </a:xfrm>
          <a:prstGeom prst="rect">
            <a:avLst/>
          </a:prstGeom>
          <a:noFill/>
          <a:ln w="9525">
            <a:noFill/>
            <a:miter lim="800000"/>
            <a:headEnd/>
            <a:tailEnd/>
          </a:ln>
        </p:spPr>
      </p:pic>
      <p:graphicFrame>
        <p:nvGraphicFramePr>
          <p:cNvPr id="21" name="Table 20" descr="A table listing the type of sample &quot;Ambient&quot;, &quot;Frozen or Ambient&quot;, and &quot;Frozen&quot; and the corresponding tubes and volumes that can be drawn for each sample type."/>
          <p:cNvGraphicFramePr>
            <a:graphicFrameLocks noGrp="1"/>
          </p:cNvGraphicFramePr>
          <p:nvPr>
            <p:extLst>
              <p:ext uri="{D42A27DB-BD31-4B8C-83A1-F6EECF244321}">
                <p14:modId xmlns:p14="http://schemas.microsoft.com/office/powerpoint/2010/main" val="3746370848"/>
              </p:ext>
            </p:extLst>
          </p:nvPr>
        </p:nvGraphicFramePr>
        <p:xfrm>
          <a:off x="2447026" y="1845734"/>
          <a:ext cx="6976373" cy="4053840"/>
        </p:xfrm>
        <a:graphic>
          <a:graphicData uri="http://schemas.openxmlformats.org/drawingml/2006/table">
            <a:tbl>
              <a:tblPr firstRow="1" bandRow="1">
                <a:tableStyleId>{69012ECD-51FC-41F1-AA8D-1B2483CD663E}</a:tableStyleId>
              </a:tblPr>
              <a:tblGrid>
                <a:gridCol w="2072571">
                  <a:extLst>
                    <a:ext uri="{9D8B030D-6E8A-4147-A177-3AD203B41FA5}">
                      <a16:colId xmlns:a16="http://schemas.microsoft.com/office/drawing/2014/main" val="20000"/>
                    </a:ext>
                  </a:extLst>
                </a:gridCol>
                <a:gridCol w="2998908">
                  <a:extLst>
                    <a:ext uri="{9D8B030D-6E8A-4147-A177-3AD203B41FA5}">
                      <a16:colId xmlns:a16="http://schemas.microsoft.com/office/drawing/2014/main" val="20001"/>
                    </a:ext>
                  </a:extLst>
                </a:gridCol>
                <a:gridCol w="1904894">
                  <a:extLst>
                    <a:ext uri="{9D8B030D-6E8A-4147-A177-3AD203B41FA5}">
                      <a16:colId xmlns:a16="http://schemas.microsoft.com/office/drawing/2014/main" val="20002"/>
                    </a:ext>
                  </a:extLst>
                </a:gridCol>
              </a:tblGrid>
              <a:tr h="355459">
                <a:tc>
                  <a:txBody>
                    <a:bodyPr/>
                    <a:lstStyle/>
                    <a:p>
                      <a:pPr algn="ctr"/>
                      <a:r>
                        <a:rPr lang="en-US" sz="2000" dirty="0">
                          <a:solidFill>
                            <a:schemeClr val="tx1"/>
                          </a:solidFill>
                        </a:rPr>
                        <a:t>Processing</a:t>
                      </a:r>
                    </a:p>
                  </a:txBody>
                  <a:tcPr>
                    <a:lnB w="12700" cap="flat" cmpd="sng" algn="ctr">
                      <a:solidFill>
                        <a:schemeClr val="accent1"/>
                      </a:solidFill>
                      <a:prstDash val="solid"/>
                      <a:round/>
                      <a:headEnd type="none" w="med" len="med"/>
                      <a:tailEnd type="none" w="med" len="med"/>
                    </a:lnB>
                  </a:tcPr>
                </a:tc>
                <a:tc>
                  <a:txBody>
                    <a:bodyPr/>
                    <a:lstStyle/>
                    <a:p>
                      <a:pPr algn="ctr"/>
                      <a:r>
                        <a:rPr lang="en-US" sz="2000" dirty="0">
                          <a:solidFill>
                            <a:schemeClr val="tx1"/>
                          </a:solidFill>
                        </a:rPr>
                        <a:t>Name</a:t>
                      </a:r>
                    </a:p>
                  </a:txBody>
                  <a:tcPr/>
                </a:tc>
                <a:tc>
                  <a:txBody>
                    <a:bodyPr/>
                    <a:lstStyle/>
                    <a:p>
                      <a:pPr algn="ctr"/>
                      <a:r>
                        <a:rPr lang="en-US" sz="2000" dirty="0">
                          <a:solidFill>
                            <a:schemeClr val="tx1"/>
                          </a:solidFill>
                        </a:rPr>
                        <a:t>Fill Volume (ml)</a:t>
                      </a:r>
                      <a:r>
                        <a:rPr lang="en-US" sz="2000" baseline="0" dirty="0">
                          <a:solidFill>
                            <a:schemeClr val="tx1"/>
                          </a:solidFill>
                        </a:rPr>
                        <a:t> </a:t>
                      </a:r>
                      <a:endParaRPr lang="en-US" sz="2000" dirty="0">
                        <a:solidFill>
                          <a:schemeClr val="tx1"/>
                        </a:solidFill>
                      </a:endParaRPr>
                    </a:p>
                  </a:txBody>
                  <a:tcPr/>
                </a:tc>
                <a:extLst>
                  <a:ext uri="{0D108BD9-81ED-4DB2-BD59-A6C34878D82A}">
                    <a16:rowId xmlns:a16="http://schemas.microsoft.com/office/drawing/2014/main" val="10000"/>
                  </a:ext>
                </a:extLst>
              </a:tr>
              <a:tr h="300577">
                <a:tc rowSpan="8">
                  <a:txBody>
                    <a:bodyPr/>
                    <a:lstStyle/>
                    <a:p>
                      <a:pPr algn="ctr"/>
                      <a:r>
                        <a:rPr lang="en-US" sz="1400" dirty="0"/>
                        <a:t>Ambient</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60000"/>
                        <a:lumOff val="40000"/>
                      </a:schemeClr>
                    </a:solidFill>
                  </a:tcPr>
                </a:tc>
                <a:tc>
                  <a:txBody>
                    <a:bodyPr/>
                    <a:lstStyle/>
                    <a:p>
                      <a:pPr algn="l"/>
                      <a:r>
                        <a:rPr lang="en-US" sz="1400" dirty="0"/>
                        <a:t>Blood</a:t>
                      </a:r>
                      <a:r>
                        <a:rPr lang="en-US" sz="1400" baseline="0" dirty="0"/>
                        <a:t> 10ml EDTA</a:t>
                      </a:r>
                      <a:endParaRPr lang="en-US" sz="1400" dirty="0"/>
                    </a:p>
                  </a:txBody>
                  <a:tcPr>
                    <a:lnL w="12700" cap="flat" cmpd="sng" algn="ctr">
                      <a:solidFill>
                        <a:schemeClr val="accent1"/>
                      </a:solidFill>
                      <a:prstDash val="solid"/>
                      <a:round/>
                      <a:headEnd type="none" w="med" len="med"/>
                      <a:tailEnd type="none" w="med" len="med"/>
                    </a:lnL>
                    <a:solidFill>
                      <a:schemeClr val="accent1">
                        <a:lumMod val="60000"/>
                        <a:lumOff val="40000"/>
                      </a:schemeClr>
                    </a:solidFill>
                  </a:tcPr>
                </a:tc>
                <a:tc>
                  <a:txBody>
                    <a:bodyPr/>
                    <a:lstStyle/>
                    <a:p>
                      <a:pPr algn="ctr"/>
                      <a:r>
                        <a:rPr lang="en-US" sz="1400" dirty="0"/>
                        <a:t>10</a:t>
                      </a:r>
                    </a:p>
                  </a:txBody>
                  <a:tcPr>
                    <a:solidFill>
                      <a:schemeClr val="accent1">
                        <a:lumMod val="60000"/>
                        <a:lumOff val="40000"/>
                      </a:schemeClr>
                    </a:solidFill>
                  </a:tcPr>
                </a:tc>
                <a:extLst>
                  <a:ext uri="{0D108BD9-81ED-4DB2-BD59-A6C34878D82A}">
                    <a16:rowId xmlns:a16="http://schemas.microsoft.com/office/drawing/2014/main" val="10001"/>
                  </a:ext>
                </a:extLst>
              </a:tr>
              <a:tr h="300577">
                <a:tc vMerge="1">
                  <a:txBody>
                    <a:bodyPr/>
                    <a:lstStyle/>
                    <a:p>
                      <a:endParaRPr lang="en-US" dirty="0"/>
                    </a:p>
                  </a:txBody>
                  <a:tcPr/>
                </a:tc>
                <a:tc>
                  <a:txBody>
                    <a:bodyPr/>
                    <a:lstStyle/>
                    <a:p>
                      <a:pPr algn="l"/>
                      <a:r>
                        <a:rPr lang="en-US" sz="1400" dirty="0"/>
                        <a:t>Blood 10ml Heparin</a:t>
                      </a:r>
                    </a:p>
                  </a:txBody>
                  <a:tcPr>
                    <a:lnL w="12700" cap="flat" cmpd="sng" algn="ctr">
                      <a:solidFill>
                        <a:schemeClr val="accent1"/>
                      </a:solidFill>
                      <a:prstDash val="solid"/>
                      <a:round/>
                      <a:headEnd type="none" w="med" len="med"/>
                      <a:tailEnd type="none" w="med" len="med"/>
                    </a:lnL>
                    <a:solidFill>
                      <a:schemeClr val="accent1">
                        <a:lumMod val="60000"/>
                        <a:lumOff val="40000"/>
                      </a:schemeClr>
                    </a:solidFill>
                  </a:tcPr>
                </a:tc>
                <a:tc>
                  <a:txBody>
                    <a:bodyPr/>
                    <a:lstStyle/>
                    <a:p>
                      <a:pPr algn="ctr"/>
                      <a:r>
                        <a:rPr lang="en-US" sz="1400" dirty="0"/>
                        <a:t>8.5</a:t>
                      </a:r>
                    </a:p>
                  </a:txBody>
                  <a:tcPr>
                    <a:solidFill>
                      <a:schemeClr val="accent1">
                        <a:lumMod val="60000"/>
                        <a:lumOff val="40000"/>
                      </a:schemeClr>
                    </a:solidFill>
                  </a:tcPr>
                </a:tc>
                <a:extLst>
                  <a:ext uri="{0D108BD9-81ED-4DB2-BD59-A6C34878D82A}">
                    <a16:rowId xmlns:a16="http://schemas.microsoft.com/office/drawing/2014/main" val="10002"/>
                  </a:ext>
                </a:extLst>
              </a:tr>
              <a:tr h="300577">
                <a:tc vMerge="1">
                  <a:txBody>
                    <a:bodyPr/>
                    <a:lstStyle/>
                    <a:p>
                      <a:endParaRPr lang="en-US" dirty="0"/>
                    </a:p>
                  </a:txBody>
                  <a:tcPr/>
                </a:tc>
                <a:tc>
                  <a:txBody>
                    <a:bodyPr/>
                    <a:lstStyle/>
                    <a:p>
                      <a:pPr algn="l"/>
                      <a:r>
                        <a:rPr lang="en-US" sz="1400" dirty="0"/>
                        <a:t>Blood 8.5ml</a:t>
                      </a:r>
                      <a:r>
                        <a:rPr lang="en-US" sz="1400" baseline="0" dirty="0"/>
                        <a:t> ACD</a:t>
                      </a:r>
                      <a:endParaRPr lang="en-US" sz="1400" dirty="0"/>
                    </a:p>
                  </a:txBody>
                  <a:tcPr>
                    <a:lnL w="12700" cap="flat" cmpd="sng" algn="ctr">
                      <a:solidFill>
                        <a:schemeClr val="accent1"/>
                      </a:solidFill>
                      <a:prstDash val="solid"/>
                      <a:round/>
                      <a:headEnd type="none" w="med" len="med"/>
                      <a:tailEnd type="none" w="med" len="med"/>
                    </a:lnL>
                    <a:solidFill>
                      <a:schemeClr val="accent1">
                        <a:lumMod val="60000"/>
                        <a:lumOff val="40000"/>
                      </a:schemeClr>
                    </a:solidFill>
                  </a:tcPr>
                </a:tc>
                <a:tc>
                  <a:txBody>
                    <a:bodyPr/>
                    <a:lstStyle/>
                    <a:p>
                      <a:pPr algn="ctr"/>
                      <a:r>
                        <a:rPr lang="en-US" sz="1400" dirty="0"/>
                        <a:t>8.5</a:t>
                      </a:r>
                    </a:p>
                  </a:txBody>
                  <a:tcPr>
                    <a:solidFill>
                      <a:schemeClr val="accent1">
                        <a:lumMod val="60000"/>
                        <a:lumOff val="40000"/>
                      </a:schemeClr>
                    </a:solidFill>
                  </a:tcPr>
                </a:tc>
                <a:extLst>
                  <a:ext uri="{0D108BD9-81ED-4DB2-BD59-A6C34878D82A}">
                    <a16:rowId xmlns:a16="http://schemas.microsoft.com/office/drawing/2014/main" val="10003"/>
                  </a:ext>
                </a:extLst>
              </a:tr>
              <a:tr h="300577">
                <a:tc vMerge="1">
                  <a:txBody>
                    <a:bodyPr/>
                    <a:lstStyle/>
                    <a:p>
                      <a:endParaRPr lang="en-US" dirty="0"/>
                    </a:p>
                  </a:txBody>
                  <a:tcPr/>
                </a:tc>
                <a:tc>
                  <a:txBody>
                    <a:bodyPr/>
                    <a:lstStyle/>
                    <a:p>
                      <a:pPr algn="l"/>
                      <a:r>
                        <a:rPr lang="en-US" sz="1400" dirty="0"/>
                        <a:t>Blood 6ml</a:t>
                      </a:r>
                      <a:r>
                        <a:rPr lang="en-US" sz="1400" baseline="0" dirty="0"/>
                        <a:t> EDTA</a:t>
                      </a:r>
                      <a:endParaRPr lang="en-US" sz="1400" dirty="0"/>
                    </a:p>
                  </a:txBody>
                  <a:tcPr>
                    <a:lnL w="12700" cap="flat" cmpd="sng" algn="ctr">
                      <a:solidFill>
                        <a:schemeClr val="accent1"/>
                      </a:solidFill>
                      <a:prstDash val="solid"/>
                      <a:round/>
                      <a:headEnd type="none" w="med" len="med"/>
                      <a:tailEnd type="none" w="med" len="med"/>
                    </a:lnL>
                    <a:solidFill>
                      <a:schemeClr val="accent1">
                        <a:lumMod val="60000"/>
                        <a:lumOff val="40000"/>
                      </a:schemeClr>
                    </a:solidFill>
                  </a:tcPr>
                </a:tc>
                <a:tc>
                  <a:txBody>
                    <a:bodyPr/>
                    <a:lstStyle/>
                    <a:p>
                      <a:pPr algn="ctr"/>
                      <a:r>
                        <a:rPr lang="en-US" sz="1400" dirty="0"/>
                        <a:t>6</a:t>
                      </a:r>
                    </a:p>
                  </a:txBody>
                  <a:tcPr>
                    <a:solidFill>
                      <a:schemeClr val="accent1">
                        <a:lumMod val="60000"/>
                        <a:lumOff val="40000"/>
                      </a:schemeClr>
                    </a:solidFill>
                  </a:tcPr>
                </a:tc>
                <a:extLst>
                  <a:ext uri="{0D108BD9-81ED-4DB2-BD59-A6C34878D82A}">
                    <a16:rowId xmlns:a16="http://schemas.microsoft.com/office/drawing/2014/main" val="10004"/>
                  </a:ext>
                </a:extLst>
              </a:tr>
              <a:tr h="300577">
                <a:tc vMerge="1">
                  <a:txBody>
                    <a:bodyPr/>
                    <a:lstStyle/>
                    <a:p>
                      <a:endParaRPr lang="en-US" dirty="0"/>
                    </a:p>
                  </a:txBody>
                  <a:tcPr/>
                </a:tc>
                <a:tc>
                  <a:txBody>
                    <a:bodyPr/>
                    <a:lstStyle/>
                    <a:p>
                      <a:pPr algn="l"/>
                      <a:r>
                        <a:rPr lang="en-US" sz="1400" dirty="0"/>
                        <a:t>Blood 6ml Heparin</a:t>
                      </a:r>
                    </a:p>
                  </a:txBody>
                  <a:tcPr>
                    <a:lnL w="12700" cap="flat" cmpd="sng" algn="ctr">
                      <a:solidFill>
                        <a:schemeClr val="accent1"/>
                      </a:solidFill>
                      <a:prstDash val="solid"/>
                      <a:round/>
                      <a:headEnd type="none" w="med" len="med"/>
                      <a:tailEnd type="none" w="med" len="med"/>
                    </a:lnL>
                    <a:solidFill>
                      <a:schemeClr val="accent1">
                        <a:lumMod val="60000"/>
                        <a:lumOff val="40000"/>
                      </a:schemeClr>
                    </a:solidFill>
                  </a:tcPr>
                </a:tc>
                <a:tc>
                  <a:txBody>
                    <a:bodyPr/>
                    <a:lstStyle/>
                    <a:p>
                      <a:pPr algn="ctr"/>
                      <a:r>
                        <a:rPr lang="en-US" sz="1400" dirty="0"/>
                        <a:t>6</a:t>
                      </a:r>
                    </a:p>
                  </a:txBody>
                  <a:tcPr>
                    <a:solidFill>
                      <a:schemeClr val="accent1">
                        <a:lumMod val="60000"/>
                        <a:lumOff val="40000"/>
                      </a:schemeClr>
                    </a:solidFill>
                  </a:tcPr>
                </a:tc>
                <a:extLst>
                  <a:ext uri="{0D108BD9-81ED-4DB2-BD59-A6C34878D82A}">
                    <a16:rowId xmlns:a16="http://schemas.microsoft.com/office/drawing/2014/main" val="10005"/>
                  </a:ext>
                </a:extLst>
              </a:tr>
              <a:tr h="300577">
                <a:tc vMerge="1">
                  <a:txBody>
                    <a:bodyPr/>
                    <a:lstStyle/>
                    <a:p>
                      <a:endParaRPr lang="en-US" dirty="0"/>
                    </a:p>
                  </a:txBody>
                  <a:tcPr/>
                </a:tc>
                <a:tc>
                  <a:txBody>
                    <a:bodyPr/>
                    <a:lstStyle/>
                    <a:p>
                      <a:pPr algn="l"/>
                      <a:r>
                        <a:rPr lang="en-US" sz="1400" dirty="0"/>
                        <a:t>Blood Sodium Heparin</a:t>
                      </a:r>
                    </a:p>
                  </a:txBody>
                  <a:tcPr>
                    <a:lnL w="12700" cap="flat" cmpd="sng" algn="ctr">
                      <a:solidFill>
                        <a:schemeClr val="accent1"/>
                      </a:solidFill>
                      <a:prstDash val="solid"/>
                      <a:round/>
                      <a:headEnd type="none" w="med" len="med"/>
                      <a:tailEnd type="none" w="med" len="med"/>
                    </a:lnL>
                    <a:solidFill>
                      <a:schemeClr val="accent1">
                        <a:lumMod val="60000"/>
                        <a:lumOff val="40000"/>
                      </a:schemeClr>
                    </a:solidFill>
                  </a:tcPr>
                </a:tc>
                <a:tc>
                  <a:txBody>
                    <a:bodyPr/>
                    <a:lstStyle/>
                    <a:p>
                      <a:pPr algn="ctr"/>
                      <a:r>
                        <a:rPr lang="en-US" sz="1400" dirty="0"/>
                        <a:t>6</a:t>
                      </a:r>
                    </a:p>
                  </a:txBody>
                  <a:tcPr>
                    <a:solidFill>
                      <a:schemeClr val="accent1">
                        <a:lumMod val="60000"/>
                        <a:lumOff val="40000"/>
                      </a:schemeClr>
                    </a:solidFill>
                  </a:tcPr>
                </a:tc>
                <a:extLst>
                  <a:ext uri="{0D108BD9-81ED-4DB2-BD59-A6C34878D82A}">
                    <a16:rowId xmlns:a16="http://schemas.microsoft.com/office/drawing/2014/main" val="10006"/>
                  </a:ext>
                </a:extLst>
              </a:tr>
              <a:tr h="300577">
                <a:tc vMerge="1">
                  <a:txBody>
                    <a:bodyPr/>
                    <a:lstStyle/>
                    <a:p>
                      <a:pPr algn="ctr"/>
                      <a:endParaRPr lang="en-US" sz="2000" dirty="0"/>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60000"/>
                        <a:lumOff val="40000"/>
                      </a:schemeClr>
                    </a:solidFill>
                  </a:tcPr>
                </a:tc>
                <a:tc>
                  <a:txBody>
                    <a:bodyPr/>
                    <a:lstStyle/>
                    <a:p>
                      <a:pPr algn="l"/>
                      <a:r>
                        <a:rPr lang="en-US" sz="1400" dirty="0"/>
                        <a:t>Blood 6ml ACD</a:t>
                      </a:r>
                    </a:p>
                  </a:txBody>
                  <a:tcPr>
                    <a:lnL w="12700" cap="flat" cmpd="sng" algn="ctr">
                      <a:solidFill>
                        <a:schemeClr val="accent1"/>
                      </a:solidFill>
                      <a:prstDash val="solid"/>
                      <a:round/>
                      <a:headEnd type="none" w="med" len="med"/>
                      <a:tailEnd type="none" w="med" len="med"/>
                    </a:lnL>
                    <a:solidFill>
                      <a:schemeClr val="accent1">
                        <a:lumMod val="60000"/>
                        <a:lumOff val="40000"/>
                      </a:schemeClr>
                    </a:solidFill>
                  </a:tcPr>
                </a:tc>
                <a:tc>
                  <a:txBody>
                    <a:bodyPr/>
                    <a:lstStyle/>
                    <a:p>
                      <a:pPr algn="ctr"/>
                      <a:r>
                        <a:rPr lang="en-US" sz="1400" dirty="0"/>
                        <a:t>6</a:t>
                      </a:r>
                    </a:p>
                  </a:txBody>
                  <a:tcPr>
                    <a:solidFill>
                      <a:schemeClr val="accent1">
                        <a:lumMod val="60000"/>
                        <a:lumOff val="40000"/>
                      </a:schemeClr>
                    </a:solidFill>
                  </a:tcPr>
                </a:tc>
                <a:extLst>
                  <a:ext uri="{0D108BD9-81ED-4DB2-BD59-A6C34878D82A}">
                    <a16:rowId xmlns:a16="http://schemas.microsoft.com/office/drawing/2014/main" val="3664219790"/>
                  </a:ext>
                </a:extLst>
              </a:tr>
              <a:tr h="300577">
                <a:tc vMerge="1">
                  <a:txBody>
                    <a:bodyPr/>
                    <a:lstStyle/>
                    <a:p>
                      <a:pPr algn="ctr"/>
                      <a:endParaRPr lang="en-US" sz="2000" dirty="0"/>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60000"/>
                        <a:lumOff val="40000"/>
                      </a:schemeClr>
                    </a:solidFill>
                  </a:tcPr>
                </a:tc>
                <a:tc>
                  <a:txBody>
                    <a:bodyPr/>
                    <a:lstStyle/>
                    <a:p>
                      <a:pPr algn="l"/>
                      <a:r>
                        <a:rPr lang="en-US" sz="1400" dirty="0"/>
                        <a:t>Blood 4ml EDTA</a:t>
                      </a:r>
                    </a:p>
                  </a:txBody>
                  <a:tcPr>
                    <a:lnL w="12700" cap="flat" cmpd="sng" algn="ctr">
                      <a:solidFill>
                        <a:schemeClr val="accent1"/>
                      </a:solidFill>
                      <a:prstDash val="solid"/>
                      <a:round/>
                      <a:headEnd type="none" w="med" len="med"/>
                      <a:tailEnd type="none" w="med" len="med"/>
                    </a:lnL>
                    <a:solidFill>
                      <a:schemeClr val="accent1">
                        <a:lumMod val="60000"/>
                        <a:lumOff val="40000"/>
                      </a:schemeClr>
                    </a:solidFill>
                  </a:tcPr>
                </a:tc>
                <a:tc>
                  <a:txBody>
                    <a:bodyPr/>
                    <a:lstStyle/>
                    <a:p>
                      <a:pPr algn="ctr"/>
                      <a:r>
                        <a:rPr lang="en-US" sz="1400" dirty="0"/>
                        <a:t>4</a:t>
                      </a:r>
                    </a:p>
                  </a:txBody>
                  <a:tcPr>
                    <a:solidFill>
                      <a:schemeClr val="accent1">
                        <a:lumMod val="60000"/>
                        <a:lumOff val="40000"/>
                      </a:schemeClr>
                    </a:solidFill>
                  </a:tcPr>
                </a:tc>
                <a:extLst>
                  <a:ext uri="{0D108BD9-81ED-4DB2-BD59-A6C34878D82A}">
                    <a16:rowId xmlns:a16="http://schemas.microsoft.com/office/drawing/2014/main" val="2181317875"/>
                  </a:ext>
                </a:extLst>
              </a:tr>
              <a:tr h="300577">
                <a:tc>
                  <a:txBody>
                    <a:bodyPr/>
                    <a:lstStyle/>
                    <a:p>
                      <a:pPr algn="ctr"/>
                      <a:r>
                        <a:rPr lang="en-US" sz="1400" dirty="0"/>
                        <a:t>Frozen or Ambient</a:t>
                      </a:r>
                    </a:p>
                  </a:txBody>
                  <a:tcPr anchor="ctr">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solidFill>
                      <a:schemeClr val="accent1">
                        <a:lumMod val="40000"/>
                        <a:lumOff val="60000"/>
                      </a:schemeClr>
                    </a:solidFill>
                  </a:tcPr>
                </a:tc>
                <a:tc>
                  <a:txBody>
                    <a:bodyPr/>
                    <a:lstStyle/>
                    <a:p>
                      <a:pPr algn="l"/>
                      <a:r>
                        <a:rPr lang="en-US" sz="1400" dirty="0"/>
                        <a:t>Blood 4ml CPT</a:t>
                      </a:r>
                    </a:p>
                  </a:txBody>
                  <a:tcPr>
                    <a:lnL w="12700" cap="flat" cmpd="sng" algn="ctr">
                      <a:solidFill>
                        <a:schemeClr val="accent1"/>
                      </a:solidFill>
                      <a:prstDash val="solid"/>
                      <a:round/>
                      <a:headEnd type="none" w="med" len="med"/>
                      <a:tailEnd type="none" w="med" len="med"/>
                    </a:lnL>
                    <a:solidFill>
                      <a:schemeClr val="accent1">
                        <a:lumMod val="40000"/>
                        <a:lumOff val="60000"/>
                      </a:schemeClr>
                    </a:solidFill>
                  </a:tcPr>
                </a:tc>
                <a:tc>
                  <a:txBody>
                    <a:bodyPr/>
                    <a:lstStyle/>
                    <a:p>
                      <a:pPr algn="ctr"/>
                      <a:r>
                        <a:rPr lang="en-US" sz="1400" dirty="0"/>
                        <a:t>4</a:t>
                      </a:r>
                    </a:p>
                  </a:txBody>
                  <a:tcPr>
                    <a:solidFill>
                      <a:schemeClr val="accent1">
                        <a:lumMod val="40000"/>
                        <a:lumOff val="60000"/>
                      </a:schemeClr>
                    </a:solidFill>
                  </a:tcPr>
                </a:tc>
                <a:extLst>
                  <a:ext uri="{0D108BD9-81ED-4DB2-BD59-A6C34878D82A}">
                    <a16:rowId xmlns:a16="http://schemas.microsoft.com/office/drawing/2014/main" val="10007"/>
                  </a:ext>
                </a:extLst>
              </a:tr>
              <a:tr h="300577">
                <a:tc rowSpan="3">
                  <a:txBody>
                    <a:bodyPr/>
                    <a:lstStyle/>
                    <a:p>
                      <a:pPr algn="ctr"/>
                      <a:r>
                        <a:rPr lang="en-US" sz="1400" dirty="0"/>
                        <a:t>Frozen</a:t>
                      </a:r>
                    </a:p>
                  </a:txBody>
                  <a:tcPr anchor="ctr">
                    <a:lnR w="12700" cap="flat" cmpd="sng" algn="ctr">
                      <a:solidFill>
                        <a:schemeClr val="accent1"/>
                      </a:solidFill>
                      <a:prstDash val="solid"/>
                      <a:round/>
                      <a:headEnd type="none" w="med" len="med"/>
                      <a:tailEnd type="none" w="med" len="med"/>
                    </a:lnR>
                    <a:solidFill>
                      <a:schemeClr val="accent1">
                        <a:lumMod val="20000"/>
                        <a:lumOff val="80000"/>
                      </a:schemeClr>
                    </a:solidFill>
                  </a:tcPr>
                </a:tc>
                <a:tc>
                  <a:txBody>
                    <a:bodyPr/>
                    <a:lstStyle/>
                    <a:p>
                      <a:pPr algn="l"/>
                      <a:r>
                        <a:rPr lang="en-US" sz="1400" dirty="0"/>
                        <a:t>Blood 7ml Heparin</a:t>
                      </a:r>
                    </a:p>
                  </a:txBody>
                  <a:tcPr>
                    <a:lnL w="12700" cap="flat" cmpd="sng" algn="ctr">
                      <a:solidFill>
                        <a:schemeClr val="accent1"/>
                      </a:solidFill>
                      <a:prstDash val="solid"/>
                      <a:round/>
                      <a:headEnd type="none" w="med" len="med"/>
                      <a:tailEnd type="none" w="med" len="med"/>
                    </a:lnL>
                    <a:solidFill>
                      <a:schemeClr val="accent1">
                        <a:lumMod val="20000"/>
                        <a:lumOff val="80000"/>
                      </a:schemeClr>
                    </a:solidFill>
                  </a:tcPr>
                </a:tc>
                <a:tc>
                  <a:txBody>
                    <a:bodyPr/>
                    <a:lstStyle/>
                    <a:p>
                      <a:pPr algn="ctr"/>
                      <a:r>
                        <a:rPr lang="en-US" sz="1400" dirty="0"/>
                        <a:t>4.5</a:t>
                      </a:r>
                    </a:p>
                  </a:txBody>
                  <a:tcPr>
                    <a:solidFill>
                      <a:schemeClr val="accent1">
                        <a:lumMod val="20000"/>
                        <a:lumOff val="80000"/>
                      </a:schemeClr>
                    </a:solidFill>
                  </a:tcPr>
                </a:tc>
                <a:extLst>
                  <a:ext uri="{0D108BD9-81ED-4DB2-BD59-A6C34878D82A}">
                    <a16:rowId xmlns:a16="http://schemas.microsoft.com/office/drawing/2014/main" val="10008"/>
                  </a:ext>
                </a:extLst>
              </a:tr>
              <a:tr h="300577">
                <a:tc vMerge="1">
                  <a:txBody>
                    <a:bodyPr/>
                    <a:lstStyle/>
                    <a:p>
                      <a:endParaRPr lang="en-US" dirty="0"/>
                    </a:p>
                  </a:txBody>
                  <a:tcPr/>
                </a:tc>
                <a:tc>
                  <a:txBody>
                    <a:bodyPr/>
                    <a:lstStyle/>
                    <a:p>
                      <a:pPr algn="l"/>
                      <a:r>
                        <a:rPr lang="en-US" sz="1400" dirty="0"/>
                        <a:t>Blood 7ml</a:t>
                      </a:r>
                      <a:r>
                        <a:rPr lang="en-US" sz="1400" baseline="0" dirty="0"/>
                        <a:t> EDTA</a:t>
                      </a:r>
                      <a:endParaRPr lang="en-US" sz="1400" dirty="0"/>
                    </a:p>
                  </a:txBody>
                  <a:tcPr>
                    <a:lnL w="12700" cap="flat" cmpd="sng" algn="ctr">
                      <a:solidFill>
                        <a:schemeClr val="accent1"/>
                      </a:solidFill>
                      <a:prstDash val="solid"/>
                      <a:round/>
                      <a:headEnd type="none" w="med" len="med"/>
                      <a:tailEnd type="none" w="med" len="med"/>
                    </a:lnL>
                    <a:solidFill>
                      <a:schemeClr val="accent1">
                        <a:lumMod val="20000"/>
                        <a:lumOff val="80000"/>
                      </a:schemeClr>
                    </a:solidFill>
                  </a:tcPr>
                </a:tc>
                <a:tc>
                  <a:txBody>
                    <a:bodyPr/>
                    <a:lstStyle/>
                    <a:p>
                      <a:pPr algn="ctr"/>
                      <a:r>
                        <a:rPr lang="en-US" sz="1400" dirty="0"/>
                        <a:t>5</a:t>
                      </a:r>
                    </a:p>
                  </a:txBody>
                  <a:tcPr>
                    <a:solidFill>
                      <a:schemeClr val="accent1">
                        <a:lumMod val="20000"/>
                        <a:lumOff val="80000"/>
                      </a:schemeClr>
                    </a:solidFill>
                  </a:tcPr>
                </a:tc>
                <a:extLst>
                  <a:ext uri="{0D108BD9-81ED-4DB2-BD59-A6C34878D82A}">
                    <a16:rowId xmlns:a16="http://schemas.microsoft.com/office/drawing/2014/main" val="10009"/>
                  </a:ext>
                </a:extLst>
              </a:tr>
              <a:tr h="300577">
                <a:tc vMerge="1">
                  <a:txBody>
                    <a:bodyPr/>
                    <a:lstStyle/>
                    <a:p>
                      <a:endParaRPr lang="en-US" dirty="0"/>
                    </a:p>
                  </a:txBody>
                  <a:tcPr/>
                </a:tc>
                <a:tc>
                  <a:txBody>
                    <a:bodyPr/>
                    <a:lstStyle/>
                    <a:p>
                      <a:pPr algn="l"/>
                      <a:r>
                        <a:rPr lang="en-US" sz="1400" dirty="0"/>
                        <a:t>Blood 7ml</a:t>
                      </a:r>
                      <a:r>
                        <a:rPr lang="en-US" sz="1400" baseline="0" dirty="0"/>
                        <a:t> Serum</a:t>
                      </a:r>
                      <a:endParaRPr lang="en-US" sz="1400" dirty="0"/>
                    </a:p>
                  </a:txBody>
                  <a:tcPr>
                    <a:lnL w="12700" cap="flat" cmpd="sng" algn="ctr">
                      <a:solidFill>
                        <a:schemeClr val="accent1"/>
                      </a:solidFill>
                      <a:prstDash val="solid"/>
                      <a:round/>
                      <a:headEnd type="none" w="med" len="med"/>
                      <a:tailEnd type="none" w="med" len="med"/>
                    </a:lnL>
                    <a:solidFill>
                      <a:schemeClr val="accent1">
                        <a:lumMod val="20000"/>
                        <a:lumOff val="80000"/>
                      </a:schemeClr>
                    </a:solidFill>
                  </a:tcPr>
                </a:tc>
                <a:tc>
                  <a:txBody>
                    <a:bodyPr/>
                    <a:lstStyle/>
                    <a:p>
                      <a:pPr algn="ctr"/>
                      <a:r>
                        <a:rPr lang="en-US" sz="1400" dirty="0"/>
                        <a:t>5</a:t>
                      </a:r>
                    </a:p>
                  </a:txBody>
                  <a:tcPr>
                    <a:solidFill>
                      <a:schemeClr val="accent1">
                        <a:lumMod val="20000"/>
                        <a:lumOff val="80000"/>
                      </a:schemeClr>
                    </a:solidFill>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5249289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905114FB-6851-4B57-86FF-11CE29A8BB88}"/>
              </a:ext>
            </a:extLst>
          </p:cNvPr>
          <p:cNvSpPr/>
          <p:nvPr/>
        </p:nvSpPr>
        <p:spPr>
          <a:xfrm>
            <a:off x="359141" y="2389764"/>
            <a:ext cx="3696994" cy="2151888"/>
          </a:xfrm>
          <a:prstGeom prst="rect">
            <a:avLst/>
          </a:prstGeom>
          <a:gradFill flip="none" rotWithShape="1">
            <a:gsLst>
              <a:gs pos="41000">
                <a:schemeClr val="tx1"/>
              </a:gs>
              <a:gs pos="82000">
                <a:schemeClr val="tx1">
                  <a:lumMod val="75000"/>
                  <a:lumOff val="25000"/>
                </a:schemeClr>
              </a:gs>
              <a:gs pos="42000">
                <a:schemeClr val="accent6">
                  <a:lumMod val="75000"/>
                </a:schemeClr>
              </a:gs>
              <a:gs pos="97000">
                <a:schemeClr val="accent6">
                  <a:lumMod val="70000"/>
                </a:schemeClr>
              </a:gs>
            </a:gsLst>
            <a:path path="shape">
              <a:fillToRect l="50000" t="50000" r="50000" b="50000"/>
            </a:path>
            <a:tileRect/>
          </a:gradFill>
          <a:ln w="603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descr="An image of a urine collection device laid flat with male adapter on the left end..">
            <a:extLst>
              <a:ext uri="{FF2B5EF4-FFF2-40B4-BE49-F238E27FC236}">
                <a16:creationId xmlns:a16="http://schemas.microsoft.com/office/drawing/2014/main" id="{428C6E28-96F8-40DC-AE43-CFD08F7BB7E9}"/>
              </a:ext>
            </a:extLst>
          </p:cNvPr>
          <p:cNvPicPr>
            <a:picLocks noChangeAspect="1"/>
          </p:cNvPicPr>
          <p:nvPr/>
        </p:nvPicPr>
        <p:blipFill>
          <a:blip r:embed="rId2"/>
          <a:stretch>
            <a:fillRect/>
          </a:stretch>
        </p:blipFill>
        <p:spPr>
          <a:xfrm>
            <a:off x="335956" y="2062066"/>
            <a:ext cx="3792347" cy="2696547"/>
          </a:xfrm>
          <a:prstGeom prst="rect">
            <a:avLst/>
          </a:prstGeom>
        </p:spPr>
      </p:pic>
      <p:sp>
        <p:nvSpPr>
          <p:cNvPr id="2" name="Title 1"/>
          <p:cNvSpPr>
            <a:spLocks noGrp="1"/>
          </p:cNvSpPr>
          <p:nvPr>
            <p:ph type="title"/>
          </p:nvPr>
        </p:nvSpPr>
        <p:spPr/>
        <p:txBody>
          <a:bodyPr>
            <a:normAutofit/>
          </a:bodyPr>
          <a:lstStyle/>
          <a:p>
            <a:r>
              <a:rPr lang="en-US" dirty="0"/>
              <a:t>Consumables: Urine collection</a:t>
            </a:r>
            <a:br>
              <a:rPr lang="en-US" dirty="0"/>
            </a:br>
            <a:r>
              <a:rPr lang="en-US" sz="2000" dirty="0">
                <a:solidFill>
                  <a:srgbClr val="0070C0"/>
                </a:solidFill>
              </a:rPr>
              <a:t>Currently available to HRP sponsored research. Consumables launched as needed to support science activities</a:t>
            </a:r>
            <a:endParaRPr lang="en-US" sz="2000" dirty="0">
              <a:solidFill>
                <a:srgbClr val="7030A0"/>
              </a:solidFill>
            </a:endParaRPr>
          </a:p>
        </p:txBody>
      </p:sp>
      <p:sp>
        <p:nvSpPr>
          <p:cNvPr id="3" name="Content Placeholder 2"/>
          <p:cNvSpPr>
            <a:spLocks noGrp="1"/>
          </p:cNvSpPr>
          <p:nvPr>
            <p:ph idx="1"/>
          </p:nvPr>
        </p:nvSpPr>
        <p:spPr/>
        <p:txBody>
          <a:bodyPr/>
          <a:lstStyle/>
          <a:p>
            <a:pPr>
              <a:lnSpc>
                <a:spcPct val="110000"/>
              </a:lnSpc>
              <a:buFont typeface="Arial" panose="020B0604020202020204" pitchFamily="34" charset="0"/>
              <a:buChar char="•"/>
            </a:pPr>
            <a:endParaRPr lang="en-US" sz="1600" dirty="0"/>
          </a:p>
          <a:p>
            <a:pPr marL="0" indent="0">
              <a:lnSpc>
                <a:spcPct val="110000"/>
              </a:lnSpc>
              <a:buNone/>
            </a:pPr>
            <a:endParaRPr lang="en-US" dirty="0">
              <a:latin typeface="Arial" pitchFamily="34" charset="0"/>
              <a:cs typeface="Arial" pitchFamily="34" charset="0"/>
            </a:endParaRPr>
          </a:p>
          <a:p>
            <a:pPr>
              <a:buFont typeface="Arial" panose="020B0604020202020204" pitchFamily="34" charset="0"/>
              <a:buChar char="•"/>
            </a:pPr>
            <a:endParaRPr lang="en-US" sz="1600" dirty="0"/>
          </a:p>
        </p:txBody>
      </p:sp>
      <p:sp>
        <p:nvSpPr>
          <p:cNvPr id="5" name="Date Placeholder 4"/>
          <p:cNvSpPr>
            <a:spLocks noGrp="1"/>
          </p:cNvSpPr>
          <p:nvPr>
            <p:ph type="dt" sz="half" idx="10"/>
          </p:nvPr>
        </p:nvSpPr>
        <p:spPr/>
        <p:txBody>
          <a:bodyPr/>
          <a:lstStyle/>
          <a:p>
            <a:fld id="{CB76D27D-1C7A-4ED0-8479-B114447D79A5}" type="datetime1">
              <a:rPr lang="en-US" smtClean="0"/>
              <a:t>9/7/2022</a:t>
            </a:fld>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25</a:t>
            </a:fld>
            <a:endParaRPr lang="en-US" dirty="0"/>
          </a:p>
        </p:txBody>
      </p:sp>
      <p:pic>
        <p:nvPicPr>
          <p:cNvPr id="7" name="Picture 13" descr="NASA Meatball graphic"/>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704830" y="286603"/>
            <a:ext cx="901700" cy="757238"/>
          </a:xfrm>
          <a:prstGeom prst="rect">
            <a:avLst/>
          </a:prstGeom>
          <a:noFill/>
          <a:ln w="9525">
            <a:noFill/>
            <a:miter lim="800000"/>
            <a:headEnd/>
            <a:tailEnd/>
          </a:ln>
        </p:spPr>
      </p:pic>
      <p:sp>
        <p:nvSpPr>
          <p:cNvPr id="9" name="TextBox 8"/>
          <p:cNvSpPr txBox="1"/>
          <p:nvPr/>
        </p:nvSpPr>
        <p:spPr>
          <a:xfrm>
            <a:off x="794860" y="4536549"/>
            <a:ext cx="2546018" cy="923330"/>
          </a:xfrm>
          <a:prstGeom prst="rect">
            <a:avLst/>
          </a:prstGeom>
          <a:noFill/>
        </p:spPr>
        <p:txBody>
          <a:bodyPr wrap="none" rtlCol="0">
            <a:spAutoFit/>
          </a:bodyPr>
          <a:lstStyle/>
          <a:p>
            <a:r>
              <a:rPr lang="en-US" dirty="0">
                <a:solidFill>
                  <a:schemeClr val="tx1">
                    <a:lumMod val="65000"/>
                    <a:lumOff val="35000"/>
                  </a:schemeClr>
                </a:solidFill>
              </a:rPr>
              <a:t>Urine collection device – </a:t>
            </a:r>
          </a:p>
          <a:p>
            <a:r>
              <a:rPr lang="en-US" dirty="0">
                <a:solidFill>
                  <a:schemeClr val="tx1">
                    <a:lumMod val="65000"/>
                    <a:lumOff val="35000"/>
                  </a:schemeClr>
                </a:solidFill>
              </a:rPr>
              <a:t>Male or female</a:t>
            </a:r>
          </a:p>
          <a:p>
            <a:endParaRPr lang="en-US" dirty="0">
              <a:solidFill>
                <a:srgbClr val="FF0000"/>
              </a:solidFill>
            </a:endParaRPr>
          </a:p>
        </p:txBody>
      </p:sp>
      <p:grpSp>
        <p:nvGrpSpPr>
          <p:cNvPr id="13" name="Group 12" descr="An image of a medium-sized white cloth bag with a black zipper in the middle used to hold urine collection devices that have been used for sample collection until trashed."/>
          <p:cNvGrpSpPr/>
          <p:nvPr/>
        </p:nvGrpSpPr>
        <p:grpSpPr>
          <a:xfrm>
            <a:off x="8432221" y="2389764"/>
            <a:ext cx="3025879" cy="2540699"/>
            <a:chOff x="8376506" y="2318439"/>
            <a:chExt cx="3025879" cy="2540699"/>
          </a:xfrm>
        </p:grpSpPr>
        <p:sp>
          <p:nvSpPr>
            <p:cNvPr id="10" name="TextBox 9"/>
            <p:cNvSpPr txBox="1"/>
            <p:nvPr/>
          </p:nvSpPr>
          <p:spPr>
            <a:xfrm>
              <a:off x="8728979" y="4489806"/>
              <a:ext cx="2342949" cy="369332"/>
            </a:xfrm>
            <a:prstGeom prst="rect">
              <a:avLst/>
            </a:prstGeom>
            <a:noFill/>
          </p:spPr>
          <p:txBody>
            <a:bodyPr wrap="none" rtlCol="0">
              <a:spAutoFit/>
            </a:bodyPr>
            <a:lstStyle/>
            <a:p>
              <a:r>
                <a:rPr lang="en-US" dirty="0">
                  <a:solidFill>
                    <a:schemeClr val="tx1">
                      <a:lumMod val="65000"/>
                      <a:lumOff val="35000"/>
                    </a:schemeClr>
                  </a:solidFill>
                </a:rPr>
                <a:t>Urine containment bag</a:t>
              </a:r>
            </a:p>
          </p:txBody>
        </p:sp>
        <p:pic>
          <p:nvPicPr>
            <p:cNvPr id="19" name="Picture 1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376506" y="2318439"/>
              <a:ext cx="3025879" cy="2171367"/>
            </a:xfrm>
            <a:prstGeom prst="rect">
              <a:avLst/>
            </a:prstGeom>
            <a:ln>
              <a:noFill/>
            </a:ln>
          </p:spPr>
        </p:pic>
      </p:grpSp>
      <p:grpSp>
        <p:nvGrpSpPr>
          <p:cNvPr id="8" name="Group 7" descr="An image of three syringes with yellow caps, labeled &quot;Frozen Syringe (Urine)&quot;"/>
          <p:cNvGrpSpPr/>
          <p:nvPr/>
        </p:nvGrpSpPr>
        <p:grpSpPr>
          <a:xfrm>
            <a:off x="4309169" y="2389764"/>
            <a:ext cx="3696994" cy="2501678"/>
            <a:chOff x="4407378" y="2389764"/>
            <a:chExt cx="3696994" cy="2501678"/>
          </a:xfrm>
        </p:grpSpPr>
        <p:sp>
          <p:nvSpPr>
            <p:cNvPr id="11" name="TextBox 10"/>
            <p:cNvSpPr txBox="1"/>
            <p:nvPr/>
          </p:nvSpPr>
          <p:spPr>
            <a:xfrm>
              <a:off x="5135856" y="4522110"/>
              <a:ext cx="2240037" cy="369332"/>
            </a:xfrm>
            <a:prstGeom prst="rect">
              <a:avLst/>
            </a:prstGeom>
            <a:noFill/>
          </p:spPr>
          <p:txBody>
            <a:bodyPr wrap="none" rtlCol="0">
              <a:spAutoFit/>
            </a:bodyPr>
            <a:lstStyle/>
            <a:p>
              <a:r>
                <a:rPr lang="en-US" dirty="0">
                  <a:solidFill>
                    <a:schemeClr val="tx1">
                      <a:lumMod val="65000"/>
                      <a:lumOff val="35000"/>
                    </a:schemeClr>
                  </a:solidFill>
                </a:rPr>
                <a:t>Urine sample syringes</a:t>
              </a:r>
            </a:p>
          </p:txBody>
        </p:sp>
        <p:pic>
          <p:nvPicPr>
            <p:cNvPr id="20" name="Picture 19"/>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407378" y="2389764"/>
              <a:ext cx="3696994" cy="2151888"/>
            </a:xfrm>
            <a:prstGeom prst="rect">
              <a:avLst/>
            </a:prstGeom>
            <a:ln>
              <a:noFill/>
            </a:ln>
          </p:spPr>
        </p:pic>
      </p:grpSp>
    </p:spTree>
    <p:extLst>
      <p:ext uri="{BB962C8B-B14F-4D97-AF65-F5344CB8AC3E}">
        <p14:creationId xmlns:p14="http://schemas.microsoft.com/office/powerpoint/2010/main" val="8708571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Consumables: HRF Supply Kit </a:t>
            </a:r>
            <a:r>
              <a:rPr lang="en-US" dirty="0">
                <a:solidFill>
                  <a:srgbClr val="92D050"/>
                </a:solidFill>
              </a:rPr>
              <a:t>Green</a:t>
            </a:r>
            <a:br>
              <a:rPr lang="en-US" dirty="0">
                <a:solidFill>
                  <a:srgbClr val="92D050"/>
                </a:solidFill>
              </a:rPr>
            </a:br>
            <a:r>
              <a:rPr lang="en-US" sz="2000" dirty="0">
                <a:solidFill>
                  <a:srgbClr val="0070C0"/>
                </a:solidFill>
              </a:rPr>
              <a:t>Currently available to HRP sponsored research. Consumables inventory is based on active and upcoming experiment complements.</a:t>
            </a:r>
            <a:r>
              <a:rPr lang="en-US" sz="2000" dirty="0">
                <a:solidFill>
                  <a:srgbClr val="92D050"/>
                </a:solidFill>
              </a:rPr>
              <a:t> </a:t>
            </a:r>
          </a:p>
        </p:txBody>
      </p:sp>
      <p:sp>
        <p:nvSpPr>
          <p:cNvPr id="3" name="Content Placeholder 2"/>
          <p:cNvSpPr>
            <a:spLocks noGrp="1"/>
          </p:cNvSpPr>
          <p:nvPr>
            <p:ph sz="half" idx="1"/>
          </p:nvPr>
        </p:nvSpPr>
        <p:spPr>
          <a:xfrm>
            <a:off x="762760" y="2025423"/>
            <a:ext cx="3204059" cy="3232676"/>
          </a:xfrm>
        </p:spPr>
        <p:txBody>
          <a:bodyPr numCol="1">
            <a:noAutofit/>
          </a:bodyPr>
          <a:lstStyle/>
          <a:p>
            <a:pPr marL="225425" indent="-225425">
              <a:lnSpc>
                <a:spcPct val="100000"/>
              </a:lnSpc>
              <a:spcBef>
                <a:spcPts val="600"/>
              </a:spcBef>
              <a:spcAft>
                <a:spcPts val="0"/>
              </a:spcAft>
              <a:buFont typeface="Arial" panose="020B0604020202020204" pitchFamily="34" charset="0"/>
              <a:buChar char="•"/>
              <a:tabLst>
                <a:tab pos="0" algn="l"/>
              </a:tabLst>
            </a:pPr>
            <a:r>
              <a:rPr lang="en-US" sz="2400" dirty="0">
                <a:solidFill>
                  <a:schemeClr val="tx1">
                    <a:lumMod val="65000"/>
                    <a:lumOff val="35000"/>
                  </a:schemeClr>
                </a:solidFill>
              </a:rPr>
              <a:t>Band-Aids</a:t>
            </a:r>
          </a:p>
          <a:p>
            <a:pPr marL="225425" indent="-225425">
              <a:lnSpc>
                <a:spcPct val="100000"/>
              </a:lnSpc>
              <a:spcBef>
                <a:spcPts val="600"/>
              </a:spcBef>
              <a:spcAft>
                <a:spcPts val="0"/>
              </a:spcAft>
              <a:buFont typeface="Arial" panose="020B0604020202020204" pitchFamily="34" charset="0"/>
              <a:buChar char="•"/>
              <a:tabLst>
                <a:tab pos="0" algn="l"/>
              </a:tabLst>
            </a:pPr>
            <a:r>
              <a:rPr lang="en-US" sz="2400" dirty="0">
                <a:solidFill>
                  <a:schemeClr val="tx1">
                    <a:lumMod val="65000"/>
                    <a:lumOff val="35000"/>
                  </a:schemeClr>
                </a:solidFill>
              </a:rPr>
              <a:t>Biocide Wipes</a:t>
            </a:r>
          </a:p>
          <a:p>
            <a:pPr marL="225425" indent="-225425">
              <a:lnSpc>
                <a:spcPct val="100000"/>
              </a:lnSpc>
              <a:spcBef>
                <a:spcPts val="600"/>
              </a:spcBef>
              <a:spcAft>
                <a:spcPts val="0"/>
              </a:spcAft>
              <a:buFont typeface="Arial" panose="020B0604020202020204" pitchFamily="34" charset="0"/>
              <a:buChar char="•"/>
              <a:tabLst>
                <a:tab pos="0" algn="l"/>
              </a:tabLst>
            </a:pPr>
            <a:r>
              <a:rPr lang="en-US" sz="2400" dirty="0">
                <a:solidFill>
                  <a:schemeClr val="tx1">
                    <a:lumMod val="65000"/>
                    <a:lumOff val="35000"/>
                  </a:schemeClr>
                </a:solidFill>
              </a:rPr>
              <a:t>Butterfly Needles</a:t>
            </a:r>
          </a:p>
          <a:p>
            <a:pPr marL="225425" indent="-225425">
              <a:lnSpc>
                <a:spcPct val="100000"/>
              </a:lnSpc>
              <a:spcBef>
                <a:spcPts val="600"/>
              </a:spcBef>
              <a:spcAft>
                <a:spcPts val="0"/>
              </a:spcAft>
              <a:buFont typeface="Arial" panose="020B0604020202020204" pitchFamily="34" charset="0"/>
              <a:buChar char="•"/>
              <a:tabLst>
                <a:tab pos="0" algn="l"/>
              </a:tabLst>
            </a:pPr>
            <a:r>
              <a:rPr lang="en-US" sz="2400" dirty="0">
                <a:solidFill>
                  <a:schemeClr val="tx1">
                    <a:lumMod val="65000"/>
                    <a:lumOff val="35000"/>
                  </a:schemeClr>
                </a:solidFill>
              </a:rPr>
              <a:t>Centrifuge Counterweight Tubes</a:t>
            </a:r>
          </a:p>
          <a:p>
            <a:pPr marL="225425" indent="-225425">
              <a:lnSpc>
                <a:spcPct val="100000"/>
              </a:lnSpc>
              <a:spcBef>
                <a:spcPts val="600"/>
              </a:spcBef>
              <a:spcAft>
                <a:spcPts val="0"/>
              </a:spcAft>
              <a:buFont typeface="Arial" panose="020B0604020202020204" pitchFamily="34" charset="0"/>
              <a:buChar char="•"/>
              <a:tabLst>
                <a:tab pos="0" algn="l"/>
              </a:tabLst>
            </a:pPr>
            <a:r>
              <a:rPr lang="en-US" sz="2400" dirty="0">
                <a:solidFill>
                  <a:schemeClr val="tx1">
                    <a:lumMod val="65000"/>
                    <a:lumOff val="35000"/>
                  </a:schemeClr>
                </a:solidFill>
              </a:rPr>
              <a:t>Dry Wipes</a:t>
            </a:r>
          </a:p>
          <a:p>
            <a:pPr marL="225425" indent="-225425">
              <a:lnSpc>
                <a:spcPct val="100000"/>
              </a:lnSpc>
              <a:spcBef>
                <a:spcPts val="600"/>
              </a:spcBef>
              <a:spcAft>
                <a:spcPts val="0"/>
              </a:spcAft>
              <a:buFont typeface="Arial" panose="020B0604020202020204" pitchFamily="34" charset="0"/>
              <a:buChar char="•"/>
              <a:tabLst>
                <a:tab pos="0" algn="l"/>
              </a:tabLst>
            </a:pPr>
            <a:r>
              <a:rPr lang="en-US" sz="2400" dirty="0">
                <a:solidFill>
                  <a:schemeClr val="tx1">
                    <a:lumMod val="65000"/>
                    <a:lumOff val="35000"/>
                  </a:schemeClr>
                </a:solidFill>
              </a:rPr>
              <a:t>Echo Gel</a:t>
            </a:r>
          </a:p>
          <a:p>
            <a:pPr marL="225425" indent="-225425">
              <a:lnSpc>
                <a:spcPct val="100000"/>
              </a:lnSpc>
              <a:spcBef>
                <a:spcPts val="600"/>
              </a:spcBef>
              <a:spcAft>
                <a:spcPts val="0"/>
              </a:spcAft>
              <a:buFont typeface="Arial" panose="020B0604020202020204" pitchFamily="34" charset="0"/>
              <a:buChar char="•"/>
              <a:tabLst>
                <a:tab pos="0" algn="l"/>
              </a:tabLst>
            </a:pPr>
            <a:r>
              <a:rPr lang="en-US" sz="2400" dirty="0">
                <a:solidFill>
                  <a:schemeClr val="tx1">
                    <a:lumMod val="65000"/>
                    <a:lumOff val="35000"/>
                  </a:schemeClr>
                </a:solidFill>
              </a:rPr>
              <a:t>Electrodes</a:t>
            </a:r>
          </a:p>
          <a:p>
            <a:pPr marL="0" indent="-225425">
              <a:lnSpc>
                <a:spcPct val="100000"/>
              </a:lnSpc>
              <a:spcBef>
                <a:spcPts val="600"/>
              </a:spcBef>
              <a:spcAft>
                <a:spcPts val="0"/>
              </a:spcAft>
              <a:buFont typeface="Arial" panose="020B0604020202020204" pitchFamily="34" charset="0"/>
              <a:buChar char="•"/>
            </a:pPr>
            <a:r>
              <a:rPr lang="en-US" sz="2400" dirty="0">
                <a:solidFill>
                  <a:schemeClr val="tx1">
                    <a:lumMod val="65000"/>
                    <a:lumOff val="35000"/>
                  </a:schemeClr>
                </a:solidFill>
              </a:rPr>
              <a:t>Gauze</a:t>
            </a:r>
          </a:p>
          <a:p>
            <a:pPr marL="225425" indent="-225425">
              <a:lnSpc>
                <a:spcPct val="100000"/>
              </a:lnSpc>
              <a:spcBef>
                <a:spcPts val="600"/>
              </a:spcBef>
              <a:spcAft>
                <a:spcPts val="0"/>
              </a:spcAft>
              <a:buFont typeface="Arial" panose="020B0604020202020204" pitchFamily="34" charset="0"/>
              <a:buChar char="•"/>
            </a:pPr>
            <a:endParaRPr lang="en-US" sz="2400" dirty="0">
              <a:solidFill>
                <a:schemeClr val="tx1">
                  <a:lumMod val="65000"/>
                  <a:lumOff val="35000"/>
                </a:schemeClr>
              </a:solidFill>
            </a:endParaRPr>
          </a:p>
          <a:p>
            <a:pPr marL="0" indent="-225425">
              <a:lnSpc>
                <a:spcPct val="100000"/>
              </a:lnSpc>
              <a:spcBef>
                <a:spcPts val="600"/>
              </a:spcBef>
              <a:spcAft>
                <a:spcPts val="0"/>
              </a:spcAft>
              <a:buFont typeface="Arial" panose="020B0604020202020204" pitchFamily="34" charset="0"/>
              <a:buChar char="•"/>
            </a:pPr>
            <a:endParaRPr lang="en-US" sz="2400" dirty="0">
              <a:solidFill>
                <a:schemeClr val="tx1">
                  <a:lumMod val="65000"/>
                  <a:lumOff val="35000"/>
                </a:schemeClr>
              </a:solidFill>
            </a:endParaRPr>
          </a:p>
          <a:p>
            <a:pPr marL="0" indent="0">
              <a:lnSpc>
                <a:spcPct val="100000"/>
              </a:lnSpc>
              <a:spcBef>
                <a:spcPts val="600"/>
              </a:spcBef>
              <a:spcAft>
                <a:spcPts val="0"/>
              </a:spcAft>
              <a:buNone/>
            </a:pPr>
            <a:endParaRPr lang="en-US" sz="2400" dirty="0">
              <a:solidFill>
                <a:schemeClr val="tx1">
                  <a:lumMod val="65000"/>
                  <a:lumOff val="35000"/>
                </a:schemeClr>
              </a:solidFill>
            </a:endParaRPr>
          </a:p>
        </p:txBody>
      </p:sp>
      <p:pic>
        <p:nvPicPr>
          <p:cNvPr id="7" name="Picture 13" descr="NASA Meatball graphic"/>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0704830" y="286603"/>
            <a:ext cx="901700" cy="757238"/>
          </a:xfrm>
          <a:prstGeom prst="rect">
            <a:avLst/>
          </a:prstGeom>
          <a:noFill/>
          <a:ln w="9525">
            <a:noFill/>
            <a:miter lim="800000"/>
            <a:headEnd/>
            <a:tailEnd/>
          </a:ln>
        </p:spPr>
      </p:pic>
      <p:sp>
        <p:nvSpPr>
          <p:cNvPr id="5" name="Date Placeholder 4"/>
          <p:cNvSpPr>
            <a:spLocks noGrp="1"/>
          </p:cNvSpPr>
          <p:nvPr>
            <p:ph type="dt" sz="half" idx="10"/>
          </p:nvPr>
        </p:nvSpPr>
        <p:spPr/>
        <p:txBody>
          <a:bodyPr/>
          <a:lstStyle/>
          <a:p>
            <a:fld id="{CB76D27D-1C7A-4ED0-8479-B114447D79A5}" type="datetime1">
              <a:rPr lang="en-US" smtClean="0"/>
              <a:t>9/7/2022</a:t>
            </a:fld>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26</a:t>
            </a:fld>
            <a:endParaRPr lang="en-US" dirty="0"/>
          </a:p>
        </p:txBody>
      </p:sp>
      <p:pic>
        <p:nvPicPr>
          <p:cNvPr id="8" name="Picture 4" descr="An image of a drawer lined in white cloth, filled with various-sized bags with green labels."/>
          <p:cNvPicPr>
            <a:picLocks noGrp="1" noChangeAspect="1" noChangeArrowheads="1"/>
          </p:cNvPicPr>
          <p:nvPr>
            <p:ph sz="half" idx="2"/>
          </p:nvPr>
        </p:nvPicPr>
        <p:blipFill>
          <a:blip r:embed="rId3" cstate="print"/>
          <a:srcRect/>
          <a:stretch>
            <a:fillRect/>
          </a:stretch>
        </p:blipFill>
        <p:spPr bwMode="auto">
          <a:xfrm>
            <a:off x="7077730" y="2303904"/>
            <a:ext cx="2414524" cy="3107015"/>
          </a:xfrm>
          <a:prstGeom prst="rect">
            <a:avLst/>
          </a:prstGeom>
          <a:noFill/>
          <a:ln w="50800">
            <a:solidFill>
              <a:srgbClr val="92D050"/>
            </a:solidFill>
          </a:ln>
        </p:spPr>
      </p:pic>
      <p:pic>
        <p:nvPicPr>
          <p:cNvPr id="9" name="Picture 3" descr="An image of a drawer lined in white cloth, filled with various-sized bags with green labels. The top is folded out over the front of the drawer with other equipment attached by velcro."/>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9665828" y="2120591"/>
            <a:ext cx="1984375" cy="3473639"/>
          </a:xfrm>
          <a:prstGeom prst="rect">
            <a:avLst/>
          </a:prstGeom>
          <a:noFill/>
          <a:ln w="50800">
            <a:solidFill>
              <a:srgbClr val="92D050"/>
            </a:solidFill>
          </a:ln>
        </p:spPr>
      </p:pic>
      <p:sp>
        <p:nvSpPr>
          <p:cNvPr id="11" name="Content Placeholder 2"/>
          <p:cNvSpPr txBox="1">
            <a:spLocks/>
          </p:cNvSpPr>
          <p:nvPr/>
        </p:nvSpPr>
        <p:spPr>
          <a:xfrm>
            <a:off x="4274730" y="2015673"/>
            <a:ext cx="2666750" cy="3309702"/>
          </a:xfrm>
          <a:prstGeom prst="rect">
            <a:avLst/>
          </a:prstGeom>
        </p:spPr>
        <p:txBody>
          <a:bodyPr vert="horz" lIns="0" tIns="45720" rIns="0" bIns="45720" numCol="1"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25425" indent="-225425">
              <a:lnSpc>
                <a:spcPct val="100000"/>
              </a:lnSpc>
              <a:spcBef>
                <a:spcPts val="600"/>
              </a:spcBef>
              <a:spcAft>
                <a:spcPts val="0"/>
              </a:spcAft>
              <a:buFont typeface="Arial" panose="020B0604020202020204" pitchFamily="34" charset="0"/>
              <a:buChar char="•"/>
              <a:tabLst>
                <a:tab pos="0" algn="l"/>
              </a:tabLst>
            </a:pPr>
            <a:r>
              <a:rPr lang="en-US" sz="2400" dirty="0">
                <a:solidFill>
                  <a:schemeClr val="tx1">
                    <a:lumMod val="65000"/>
                    <a:lumOff val="35000"/>
                  </a:schemeClr>
                </a:solidFill>
              </a:rPr>
              <a:t>Saliva Collection </a:t>
            </a:r>
            <a:r>
              <a:rPr lang="en-US" sz="2400" dirty="0">
                <a:latin typeface="Arial" panose="020B0604020202020204" pitchFamily="34" charset="0"/>
                <a:cs typeface="Arial" panose="020B0604020202020204" pitchFamily="34" charset="0"/>
              </a:rPr>
              <a:t>⃰⃰</a:t>
            </a:r>
            <a:r>
              <a:rPr lang="en-US" sz="2400" dirty="0">
                <a:solidFill>
                  <a:schemeClr val="tx1">
                    <a:lumMod val="65000"/>
                    <a:lumOff val="35000"/>
                  </a:schemeClr>
                </a:solidFill>
              </a:rPr>
              <a:t> </a:t>
            </a:r>
          </a:p>
          <a:p>
            <a:pPr marL="518033" lvl="1" indent="-225425">
              <a:lnSpc>
                <a:spcPct val="100000"/>
              </a:lnSpc>
              <a:spcBef>
                <a:spcPts val="600"/>
              </a:spcBef>
              <a:spcAft>
                <a:spcPts val="0"/>
              </a:spcAft>
              <a:buFont typeface="Arial" panose="020B0604020202020204" pitchFamily="34" charset="0"/>
              <a:buChar char="•"/>
              <a:tabLst>
                <a:tab pos="0" algn="l"/>
              </a:tabLst>
            </a:pPr>
            <a:r>
              <a:rPr lang="en-US" sz="2200" dirty="0" err="1">
                <a:solidFill>
                  <a:schemeClr val="tx1">
                    <a:lumMod val="65000"/>
                    <a:lumOff val="35000"/>
                  </a:schemeClr>
                </a:solidFill>
              </a:rPr>
              <a:t>Salivettes</a:t>
            </a:r>
            <a:endParaRPr lang="en-US" sz="2200" dirty="0">
              <a:solidFill>
                <a:schemeClr val="tx1">
                  <a:lumMod val="65000"/>
                  <a:lumOff val="35000"/>
                </a:schemeClr>
              </a:solidFill>
            </a:endParaRPr>
          </a:p>
          <a:p>
            <a:pPr marL="518033" lvl="1" indent="-225425">
              <a:lnSpc>
                <a:spcPct val="100000"/>
              </a:lnSpc>
              <a:spcBef>
                <a:spcPts val="600"/>
              </a:spcBef>
              <a:spcAft>
                <a:spcPts val="0"/>
              </a:spcAft>
              <a:buFont typeface="Arial" panose="020B0604020202020204" pitchFamily="34" charset="0"/>
              <a:buChar char="•"/>
              <a:tabLst>
                <a:tab pos="0" algn="l"/>
              </a:tabLst>
            </a:pPr>
            <a:r>
              <a:rPr lang="en-US" sz="2200" dirty="0">
                <a:solidFill>
                  <a:schemeClr val="tx1">
                    <a:lumMod val="65000"/>
                    <a:lumOff val="35000"/>
                  </a:schemeClr>
                </a:solidFill>
              </a:rPr>
              <a:t>Dry Booklets</a:t>
            </a:r>
          </a:p>
          <a:p>
            <a:pPr marL="518033" lvl="1" indent="-225425">
              <a:lnSpc>
                <a:spcPct val="100000"/>
              </a:lnSpc>
              <a:spcBef>
                <a:spcPts val="600"/>
              </a:spcBef>
              <a:spcAft>
                <a:spcPts val="0"/>
              </a:spcAft>
              <a:buFont typeface="Arial" panose="020B0604020202020204" pitchFamily="34" charset="0"/>
              <a:buChar char="•"/>
              <a:tabLst>
                <a:tab pos="0" algn="l"/>
              </a:tabLst>
            </a:pPr>
            <a:r>
              <a:rPr lang="en-US" sz="2200" dirty="0">
                <a:solidFill>
                  <a:schemeClr val="tx1">
                    <a:lumMod val="65000"/>
                    <a:lumOff val="35000"/>
                  </a:schemeClr>
                </a:solidFill>
              </a:rPr>
              <a:t>Timed Sessions</a:t>
            </a:r>
          </a:p>
          <a:p>
            <a:pPr marL="225425" indent="-225425">
              <a:lnSpc>
                <a:spcPct val="100000"/>
              </a:lnSpc>
              <a:spcBef>
                <a:spcPts val="600"/>
              </a:spcBef>
              <a:spcAft>
                <a:spcPts val="0"/>
              </a:spcAft>
              <a:buFont typeface="Arial" panose="020B0604020202020204" pitchFamily="34" charset="0"/>
              <a:buChar char="•"/>
              <a:tabLst>
                <a:tab pos="0" algn="l"/>
              </a:tabLst>
            </a:pPr>
            <a:r>
              <a:rPr lang="en-US" sz="2400" dirty="0">
                <a:solidFill>
                  <a:schemeClr val="tx1">
                    <a:lumMod val="65000"/>
                    <a:lumOff val="35000"/>
                  </a:schemeClr>
                </a:solidFill>
              </a:rPr>
              <a:t>Sharpie</a:t>
            </a:r>
          </a:p>
          <a:p>
            <a:pPr marL="225425" indent="-225425">
              <a:lnSpc>
                <a:spcPct val="100000"/>
              </a:lnSpc>
              <a:spcBef>
                <a:spcPts val="600"/>
              </a:spcBef>
              <a:spcAft>
                <a:spcPts val="0"/>
              </a:spcAft>
              <a:buFont typeface="Arial" panose="020B0604020202020204" pitchFamily="34" charset="0"/>
              <a:buChar char="•"/>
              <a:tabLst>
                <a:tab pos="0" algn="l"/>
              </a:tabLst>
            </a:pPr>
            <a:r>
              <a:rPr lang="en-US" sz="2400" dirty="0">
                <a:solidFill>
                  <a:schemeClr val="tx1">
                    <a:lumMod val="65000"/>
                    <a:lumOff val="35000"/>
                  </a:schemeClr>
                </a:solidFill>
              </a:rPr>
              <a:t>Tape</a:t>
            </a:r>
          </a:p>
          <a:p>
            <a:pPr marL="225425" indent="-225425">
              <a:lnSpc>
                <a:spcPct val="100000"/>
              </a:lnSpc>
              <a:spcBef>
                <a:spcPts val="600"/>
              </a:spcBef>
              <a:spcAft>
                <a:spcPts val="0"/>
              </a:spcAft>
              <a:buFont typeface="Arial" panose="020B0604020202020204" pitchFamily="34" charset="0"/>
              <a:buChar char="•"/>
              <a:tabLst>
                <a:tab pos="0" algn="l"/>
              </a:tabLst>
            </a:pPr>
            <a:r>
              <a:rPr lang="en-US" sz="2400" dirty="0">
                <a:solidFill>
                  <a:schemeClr val="tx1">
                    <a:lumMod val="65000"/>
                    <a:lumOff val="35000"/>
                  </a:schemeClr>
                </a:solidFill>
              </a:rPr>
              <a:t>Tourniquet</a:t>
            </a:r>
          </a:p>
          <a:p>
            <a:pPr marL="0">
              <a:lnSpc>
                <a:spcPct val="100000"/>
              </a:lnSpc>
              <a:spcBef>
                <a:spcPts val="600"/>
              </a:spcBef>
              <a:spcAft>
                <a:spcPts val="0"/>
              </a:spcAft>
              <a:buFont typeface="Arial" panose="020B0604020202020204" pitchFamily="34" charset="0"/>
              <a:buChar char="•"/>
            </a:pPr>
            <a:endParaRPr lang="en-US" sz="2400" dirty="0">
              <a:solidFill>
                <a:schemeClr val="tx1">
                  <a:lumMod val="65000"/>
                  <a:lumOff val="35000"/>
                </a:schemeClr>
              </a:solidFill>
            </a:endParaRPr>
          </a:p>
        </p:txBody>
      </p:sp>
      <p:sp>
        <p:nvSpPr>
          <p:cNvPr id="10" name="TextBox 9">
            <a:extLst>
              <a:ext uri="{FF2B5EF4-FFF2-40B4-BE49-F238E27FC236}">
                <a16:creationId xmlns:a16="http://schemas.microsoft.com/office/drawing/2014/main" id="{64BD5DFD-A4B2-4F8B-A443-1E7F84E0C4E1}"/>
              </a:ext>
            </a:extLst>
          </p:cNvPr>
          <p:cNvSpPr txBox="1"/>
          <p:nvPr/>
        </p:nvSpPr>
        <p:spPr>
          <a:xfrm>
            <a:off x="1054359" y="6036906"/>
            <a:ext cx="5280420" cy="369332"/>
          </a:xfrm>
          <a:prstGeom prst="rect">
            <a:avLst/>
          </a:prstGeom>
          <a:noFill/>
        </p:spPr>
        <p:txBody>
          <a:bodyPr wrap="none" rtlCol="0">
            <a:spAutoFit/>
          </a:bodyPr>
          <a:lstStyle/>
          <a:p>
            <a:r>
              <a:rPr lang="en-US" sz="1800" dirty="0">
                <a:latin typeface="Arial" panose="020B0604020202020204" pitchFamily="34" charset="0"/>
                <a:cs typeface="Arial" panose="020B0604020202020204" pitchFamily="34" charset="0"/>
              </a:rPr>
              <a:t>⃰⃰ </a:t>
            </a:r>
            <a:r>
              <a:rPr lang="en-US" sz="1800" dirty="0"/>
              <a:t>Additional associated consumables on next two slides</a:t>
            </a:r>
            <a:endParaRPr lang="en-US" dirty="0"/>
          </a:p>
        </p:txBody>
      </p:sp>
    </p:spTree>
    <p:extLst>
      <p:ext uri="{BB962C8B-B14F-4D97-AF65-F5344CB8AC3E}">
        <p14:creationId xmlns:p14="http://schemas.microsoft.com/office/powerpoint/2010/main" val="8554363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Consumables: Saliva Collection</a:t>
            </a:r>
            <a:br>
              <a:rPr lang="en-US" sz="2000" dirty="0"/>
            </a:br>
            <a:r>
              <a:rPr lang="en-US" sz="2000" dirty="0">
                <a:solidFill>
                  <a:srgbClr val="0070C0"/>
                </a:solidFill>
              </a:rPr>
              <a:t>Currently available to HRP sponsored research. Consumables launched as needed to support science activities</a:t>
            </a:r>
            <a:endParaRPr lang="en-US" sz="2000" dirty="0"/>
          </a:p>
        </p:txBody>
      </p:sp>
      <p:sp>
        <p:nvSpPr>
          <p:cNvPr id="3" name="Content Placeholder 2"/>
          <p:cNvSpPr>
            <a:spLocks noGrp="1"/>
          </p:cNvSpPr>
          <p:nvPr>
            <p:ph sz="half" idx="1"/>
          </p:nvPr>
        </p:nvSpPr>
        <p:spPr>
          <a:xfrm>
            <a:off x="1097280" y="1861185"/>
            <a:ext cx="6285155" cy="4023359"/>
          </a:xfrm>
        </p:spPr>
        <p:txBody>
          <a:bodyPr/>
          <a:lstStyle/>
          <a:p>
            <a:pPr marL="225425" indent="-225425">
              <a:lnSpc>
                <a:spcPct val="100000"/>
              </a:lnSpc>
              <a:spcBef>
                <a:spcPts val="600"/>
              </a:spcBef>
              <a:spcAft>
                <a:spcPts val="0"/>
              </a:spcAft>
              <a:buFont typeface="Arial" panose="020B0604020202020204" pitchFamily="34" charset="0"/>
              <a:buChar char="•"/>
            </a:pPr>
            <a:r>
              <a:rPr lang="en-US" dirty="0">
                <a:solidFill>
                  <a:schemeClr val="tx1">
                    <a:lumMod val="65000"/>
                    <a:lumOff val="35000"/>
                  </a:schemeClr>
                </a:solidFill>
              </a:rPr>
              <a:t>Rolled or sublingual saliva collection – Saliva Session pack</a:t>
            </a:r>
          </a:p>
          <a:p>
            <a:pPr marL="463550" lvl="1" indent="-238125">
              <a:lnSpc>
                <a:spcPct val="100000"/>
              </a:lnSpc>
              <a:spcBef>
                <a:spcPts val="0"/>
              </a:spcBef>
              <a:spcAft>
                <a:spcPts val="0"/>
              </a:spcAft>
              <a:buFont typeface="Arial" panose="020B0604020202020204" pitchFamily="34" charset="0"/>
              <a:buChar char="•"/>
            </a:pPr>
            <a:r>
              <a:rPr lang="en-US" dirty="0">
                <a:solidFill>
                  <a:schemeClr val="tx1">
                    <a:lumMod val="65000"/>
                    <a:lumOff val="35000"/>
                  </a:schemeClr>
                </a:solidFill>
              </a:rPr>
              <a:t>Salivette bag - holds multiple salivettes</a:t>
            </a:r>
          </a:p>
          <a:p>
            <a:pPr marL="688975" lvl="2" indent="-225425">
              <a:lnSpc>
                <a:spcPct val="100000"/>
              </a:lnSpc>
              <a:spcBef>
                <a:spcPts val="0"/>
              </a:spcBef>
              <a:spcAft>
                <a:spcPts val="0"/>
              </a:spcAft>
              <a:buFont typeface="Arial" panose="020B0604020202020204" pitchFamily="34" charset="0"/>
              <a:buChar char="•"/>
            </a:pPr>
            <a:r>
              <a:rPr lang="en-US" sz="1600" dirty="0">
                <a:solidFill>
                  <a:schemeClr val="tx1">
                    <a:lumMod val="65000"/>
                    <a:lumOff val="35000"/>
                  </a:schemeClr>
                </a:solidFill>
              </a:rPr>
              <a:t>Salivette - roll-shaped synthetic saliva collector</a:t>
            </a:r>
          </a:p>
          <a:p>
            <a:pPr marL="463550" lvl="1" indent="-238125">
              <a:lnSpc>
                <a:spcPct val="100000"/>
              </a:lnSpc>
              <a:spcBef>
                <a:spcPts val="0"/>
              </a:spcBef>
              <a:spcAft>
                <a:spcPts val="0"/>
              </a:spcAft>
              <a:buFont typeface="Arial" panose="020B0604020202020204" pitchFamily="34" charset="0"/>
              <a:buChar char="•"/>
            </a:pPr>
            <a:r>
              <a:rPr lang="en-US" dirty="0">
                <a:solidFill>
                  <a:schemeClr val="tx1">
                    <a:lumMod val="65000"/>
                    <a:lumOff val="35000"/>
                  </a:schemeClr>
                </a:solidFill>
              </a:rPr>
              <a:t>Saliva bag - contains salivettes after sampling</a:t>
            </a:r>
          </a:p>
        </p:txBody>
      </p:sp>
      <p:pic>
        <p:nvPicPr>
          <p:cNvPr id="8" name="Content Placeholder 7" descr="An image of a salivette bag and saliva bag"/>
          <p:cNvPicPr>
            <a:picLocks noGrp="1" noChangeAspect="1"/>
          </p:cNvPicPr>
          <p:nvPr>
            <p:ph sz="half" idx="2"/>
          </p:nvPr>
        </p:nvPicPr>
        <p:blipFill>
          <a:blip r:embed="rId2" cstate="screen">
            <a:extLst>
              <a:ext uri="{28A0092B-C50C-407E-A947-70E740481C1C}">
                <a14:useLocalDpi xmlns:a14="http://schemas.microsoft.com/office/drawing/2010/main"/>
              </a:ext>
            </a:extLst>
          </a:blip>
          <a:stretch>
            <a:fillRect/>
          </a:stretch>
        </p:blipFill>
        <p:spPr>
          <a:xfrm>
            <a:off x="4967979" y="3376359"/>
            <a:ext cx="1891352" cy="2162817"/>
          </a:xfrm>
          <a:ln>
            <a:noFill/>
          </a:ln>
        </p:spPr>
      </p:pic>
      <p:pic>
        <p:nvPicPr>
          <p:cNvPr id="7" name="Picture 13" descr="NASA Meatball graphic"/>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704830" y="286603"/>
            <a:ext cx="901700" cy="757238"/>
          </a:xfrm>
          <a:prstGeom prst="rect">
            <a:avLst/>
          </a:prstGeom>
          <a:noFill/>
          <a:ln w="9525">
            <a:noFill/>
            <a:miter lim="800000"/>
            <a:headEnd/>
            <a:tailEnd/>
          </a:ln>
        </p:spPr>
      </p:pic>
      <p:sp>
        <p:nvSpPr>
          <p:cNvPr id="5" name="Date Placeholder 4"/>
          <p:cNvSpPr>
            <a:spLocks noGrp="1"/>
          </p:cNvSpPr>
          <p:nvPr>
            <p:ph type="dt" sz="half" idx="10"/>
          </p:nvPr>
        </p:nvSpPr>
        <p:spPr/>
        <p:txBody>
          <a:bodyPr/>
          <a:lstStyle/>
          <a:p>
            <a:fld id="{CB76D27D-1C7A-4ED0-8479-B114447D79A5}" type="datetime1">
              <a:rPr lang="en-US" smtClean="0"/>
              <a:t>9/7/2022</a:t>
            </a:fld>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27</a:t>
            </a:fld>
            <a:endParaRPr lang="en-US" dirty="0"/>
          </a:p>
        </p:txBody>
      </p:sp>
      <p:grpSp>
        <p:nvGrpSpPr>
          <p:cNvPr id="4" name="Group 3" descr="An image of a small, clear ziploc bag containing other bags and salivettes, labeled &quot;Saliva Session Pack&quot;"/>
          <p:cNvGrpSpPr/>
          <p:nvPr/>
        </p:nvGrpSpPr>
        <p:grpSpPr>
          <a:xfrm>
            <a:off x="1307017" y="3392089"/>
            <a:ext cx="3567796" cy="2460468"/>
            <a:chOff x="1622514" y="3408625"/>
            <a:chExt cx="3567796" cy="2460468"/>
          </a:xfrm>
        </p:grpSpPr>
        <p:pic>
          <p:nvPicPr>
            <p:cNvPr id="9" name="Picture 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622514" y="3408625"/>
              <a:ext cx="3567796" cy="2147087"/>
            </a:xfrm>
            <a:prstGeom prst="rect">
              <a:avLst/>
            </a:prstGeom>
          </p:spPr>
        </p:pic>
        <p:sp>
          <p:nvSpPr>
            <p:cNvPr id="11" name="TextBox 10"/>
            <p:cNvSpPr txBox="1"/>
            <p:nvPr/>
          </p:nvSpPr>
          <p:spPr>
            <a:xfrm>
              <a:off x="2432587" y="5499761"/>
              <a:ext cx="1947649" cy="369332"/>
            </a:xfrm>
            <a:prstGeom prst="rect">
              <a:avLst/>
            </a:prstGeom>
            <a:noFill/>
          </p:spPr>
          <p:txBody>
            <a:bodyPr wrap="none" rtlCol="0">
              <a:spAutoFit/>
            </a:bodyPr>
            <a:lstStyle/>
            <a:p>
              <a:r>
                <a:rPr lang="en-US" dirty="0">
                  <a:solidFill>
                    <a:schemeClr val="tx1">
                      <a:lumMod val="65000"/>
                      <a:lumOff val="35000"/>
                    </a:schemeClr>
                  </a:solidFill>
                </a:rPr>
                <a:t>Saliva Session Pack</a:t>
              </a:r>
            </a:p>
          </p:txBody>
        </p:sp>
      </p:grpSp>
      <p:sp>
        <p:nvSpPr>
          <p:cNvPr id="12" name="TextBox 11" descr="Salivette bag and Saliva Bag&#10;"/>
          <p:cNvSpPr txBox="1"/>
          <p:nvPr/>
        </p:nvSpPr>
        <p:spPr>
          <a:xfrm>
            <a:off x="4497396" y="5560602"/>
            <a:ext cx="3106577" cy="369332"/>
          </a:xfrm>
          <a:prstGeom prst="rect">
            <a:avLst/>
          </a:prstGeom>
          <a:noFill/>
        </p:spPr>
        <p:txBody>
          <a:bodyPr wrap="square" rtlCol="0">
            <a:spAutoFit/>
          </a:bodyPr>
          <a:lstStyle/>
          <a:p>
            <a:pPr algn="ctr"/>
            <a:r>
              <a:rPr lang="en-US" dirty="0">
                <a:solidFill>
                  <a:schemeClr val="tx1">
                    <a:lumMod val="65000"/>
                    <a:lumOff val="35000"/>
                  </a:schemeClr>
                </a:solidFill>
              </a:rPr>
              <a:t>Salivette bag and Saliva Bag</a:t>
            </a:r>
          </a:p>
        </p:txBody>
      </p:sp>
      <p:sp>
        <p:nvSpPr>
          <p:cNvPr id="13" name="Content Placeholder 3"/>
          <p:cNvSpPr txBox="1">
            <a:spLocks/>
          </p:cNvSpPr>
          <p:nvPr/>
        </p:nvSpPr>
        <p:spPr>
          <a:xfrm>
            <a:off x="7586492" y="1864502"/>
            <a:ext cx="3761565" cy="1066958"/>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25425" indent="-225425">
              <a:lnSpc>
                <a:spcPct val="100000"/>
              </a:lnSpc>
              <a:spcBef>
                <a:spcPts val="600"/>
              </a:spcBef>
              <a:spcAft>
                <a:spcPts val="0"/>
              </a:spcAft>
              <a:buFont typeface="Arial" panose="020B0604020202020204" pitchFamily="34" charset="0"/>
              <a:buChar char="•"/>
            </a:pPr>
            <a:r>
              <a:rPr lang="en-US" dirty="0">
                <a:solidFill>
                  <a:schemeClr val="tx1">
                    <a:lumMod val="65000"/>
                    <a:lumOff val="35000"/>
                  </a:schemeClr>
                </a:solidFill>
              </a:rPr>
              <a:t>Dried Saliva Collection Booklet</a:t>
            </a:r>
          </a:p>
          <a:p>
            <a:pPr marL="463550" lvl="1" indent="-238125">
              <a:lnSpc>
                <a:spcPct val="100000"/>
              </a:lnSpc>
              <a:spcBef>
                <a:spcPts val="600"/>
              </a:spcBef>
              <a:spcAft>
                <a:spcPts val="0"/>
              </a:spcAft>
              <a:buFont typeface="Arial" panose="020B0604020202020204" pitchFamily="34" charset="0"/>
              <a:buChar char="•"/>
            </a:pPr>
            <a:r>
              <a:rPr lang="en-US" dirty="0">
                <a:solidFill>
                  <a:schemeClr val="tx1">
                    <a:lumMod val="65000"/>
                    <a:lumOff val="35000"/>
                  </a:schemeClr>
                </a:solidFill>
              </a:rPr>
              <a:t>5 filter strips separated by wax paper with a tab</a:t>
            </a:r>
          </a:p>
          <a:p>
            <a:endParaRPr lang="en-US" dirty="0">
              <a:solidFill>
                <a:schemeClr val="tx1">
                  <a:lumMod val="65000"/>
                  <a:lumOff val="35000"/>
                </a:schemeClr>
              </a:solidFill>
            </a:endParaRPr>
          </a:p>
        </p:txBody>
      </p:sp>
      <p:grpSp>
        <p:nvGrpSpPr>
          <p:cNvPr id="16" name="Group 15" descr="An image of the Dried Saliva Collection Booklet - 5 filter strips separated by wax paper with a tab"/>
          <p:cNvGrpSpPr/>
          <p:nvPr/>
        </p:nvGrpSpPr>
        <p:grpSpPr>
          <a:xfrm>
            <a:off x="8566265" y="3076978"/>
            <a:ext cx="1892249" cy="2852956"/>
            <a:chOff x="8537299" y="3400143"/>
            <a:chExt cx="1892249" cy="2852956"/>
          </a:xfrm>
        </p:grpSpPr>
        <p:pic>
          <p:nvPicPr>
            <p:cNvPr id="14" name="Picture 2" descr="C:\Users\lmgodfr1\Desktop\Edited\IMG_3311.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9022001" y="3400143"/>
              <a:ext cx="922844" cy="2206625"/>
            </a:xfrm>
            <a:prstGeom prst="rect">
              <a:avLst/>
            </a:prstGeom>
            <a:noFill/>
            <a:ln w="50800">
              <a:solidFill>
                <a:srgbClr val="008080"/>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8537299" y="5606768"/>
              <a:ext cx="1892249" cy="646331"/>
            </a:xfrm>
            <a:prstGeom prst="rect">
              <a:avLst/>
            </a:prstGeom>
            <a:noFill/>
          </p:spPr>
          <p:txBody>
            <a:bodyPr wrap="none" rtlCol="0">
              <a:spAutoFit/>
            </a:bodyPr>
            <a:lstStyle/>
            <a:p>
              <a:pPr algn="ctr"/>
              <a:r>
                <a:rPr lang="en-US" dirty="0">
                  <a:solidFill>
                    <a:schemeClr val="tx1">
                      <a:lumMod val="65000"/>
                      <a:lumOff val="35000"/>
                    </a:schemeClr>
                  </a:solidFill>
                </a:rPr>
                <a:t>Dried Saliva </a:t>
              </a:r>
            </a:p>
            <a:p>
              <a:pPr algn="ctr"/>
              <a:r>
                <a:rPr lang="en-US" dirty="0">
                  <a:solidFill>
                    <a:schemeClr val="tx1">
                      <a:lumMod val="65000"/>
                      <a:lumOff val="35000"/>
                    </a:schemeClr>
                  </a:solidFill>
                </a:rPr>
                <a:t>Collection Booklet</a:t>
              </a:r>
            </a:p>
          </p:txBody>
        </p:sp>
      </p:grpSp>
    </p:spTree>
    <p:extLst>
      <p:ext uri="{BB962C8B-B14F-4D97-AF65-F5344CB8AC3E}">
        <p14:creationId xmlns:p14="http://schemas.microsoft.com/office/powerpoint/2010/main" val="10236807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Consumables: Saliva Collection</a:t>
            </a:r>
            <a:br>
              <a:rPr lang="en-US" sz="2000" dirty="0"/>
            </a:br>
            <a:r>
              <a:rPr lang="en-US" sz="2000" dirty="0">
                <a:solidFill>
                  <a:srgbClr val="0070C0"/>
                </a:solidFill>
              </a:rPr>
              <a:t>Currently available to HRP sponsored research. Consumables launched as needed to support science activities</a:t>
            </a:r>
            <a:endParaRPr lang="en-US" sz="2000" dirty="0"/>
          </a:p>
        </p:txBody>
      </p:sp>
      <p:sp>
        <p:nvSpPr>
          <p:cNvPr id="3" name="Content Placeholder 2"/>
          <p:cNvSpPr>
            <a:spLocks noGrp="1"/>
          </p:cNvSpPr>
          <p:nvPr>
            <p:ph sz="half" idx="1"/>
          </p:nvPr>
        </p:nvSpPr>
        <p:spPr>
          <a:xfrm>
            <a:off x="1097280" y="1861185"/>
            <a:ext cx="5726047" cy="4023359"/>
          </a:xfrm>
        </p:spPr>
        <p:txBody>
          <a:bodyPr>
            <a:normAutofit lnSpcReduction="10000"/>
          </a:bodyPr>
          <a:lstStyle/>
          <a:p>
            <a:pPr marL="225425" indent="-225425">
              <a:lnSpc>
                <a:spcPct val="100000"/>
              </a:lnSpc>
              <a:spcBef>
                <a:spcPts val="600"/>
              </a:spcBef>
              <a:spcAft>
                <a:spcPts val="0"/>
              </a:spcAft>
              <a:buFont typeface="Arial" panose="020B0604020202020204" pitchFamily="34" charset="0"/>
              <a:buChar char="•"/>
            </a:pPr>
            <a:r>
              <a:rPr lang="en-US" dirty="0">
                <a:solidFill>
                  <a:schemeClr val="tx1">
                    <a:lumMod val="65000"/>
                    <a:lumOff val="35000"/>
                  </a:schemeClr>
                </a:solidFill>
              </a:rPr>
              <a:t>Timed Saliva Session Pack</a:t>
            </a:r>
          </a:p>
          <a:p>
            <a:pPr marL="518033" lvl="1" indent="-225425">
              <a:lnSpc>
                <a:spcPct val="100000"/>
              </a:lnSpc>
              <a:spcBef>
                <a:spcPts val="600"/>
              </a:spcBef>
              <a:spcAft>
                <a:spcPts val="0"/>
              </a:spcAft>
              <a:buFont typeface="Arial" panose="020B0604020202020204" pitchFamily="34" charset="0"/>
              <a:buChar char="•"/>
            </a:pPr>
            <a:r>
              <a:rPr lang="en-US" dirty="0">
                <a:solidFill>
                  <a:schemeClr val="tx1">
                    <a:lumMod val="65000"/>
                    <a:lumOff val="35000"/>
                  </a:schemeClr>
                </a:solidFill>
              </a:rPr>
              <a:t>Supports timed sublingual saliva collection </a:t>
            </a:r>
            <a:br>
              <a:rPr lang="en-US" dirty="0">
                <a:solidFill>
                  <a:schemeClr val="tx1">
                    <a:lumMod val="65000"/>
                    <a:lumOff val="35000"/>
                  </a:schemeClr>
                </a:solidFill>
              </a:rPr>
            </a:br>
            <a:r>
              <a:rPr lang="en-US" dirty="0">
                <a:solidFill>
                  <a:schemeClr val="tx1">
                    <a:lumMod val="65000"/>
                    <a:lumOff val="35000"/>
                  </a:schemeClr>
                </a:solidFill>
              </a:rPr>
              <a:t>(&lt; 3 minutes)</a:t>
            </a:r>
          </a:p>
          <a:p>
            <a:pPr marL="518033" lvl="1" indent="-225425">
              <a:lnSpc>
                <a:spcPct val="100000"/>
              </a:lnSpc>
              <a:spcBef>
                <a:spcPts val="600"/>
              </a:spcBef>
              <a:spcAft>
                <a:spcPts val="0"/>
              </a:spcAft>
              <a:buFont typeface="Arial" panose="020B0604020202020204" pitchFamily="34" charset="0"/>
              <a:buChar char="•"/>
            </a:pPr>
            <a:r>
              <a:rPr lang="en-US" dirty="0">
                <a:solidFill>
                  <a:schemeClr val="tx1">
                    <a:lumMod val="65000"/>
                    <a:lumOff val="35000"/>
                  </a:schemeClr>
                </a:solidFill>
              </a:rPr>
              <a:t>Provides containment of </a:t>
            </a:r>
            <a:r>
              <a:rPr lang="en-US" dirty="0" err="1">
                <a:solidFill>
                  <a:schemeClr val="tx1">
                    <a:lumMod val="65000"/>
                    <a:lumOff val="35000"/>
                  </a:schemeClr>
                </a:solidFill>
              </a:rPr>
              <a:t>salivette</a:t>
            </a:r>
            <a:r>
              <a:rPr lang="en-US" dirty="0">
                <a:solidFill>
                  <a:schemeClr val="tx1">
                    <a:lumMod val="65000"/>
                    <a:lumOff val="35000"/>
                  </a:schemeClr>
                </a:solidFill>
              </a:rPr>
              <a:t> to prevent contamination before and after sample collection.</a:t>
            </a:r>
          </a:p>
          <a:p>
            <a:pPr marL="518033" lvl="1" indent="-225425">
              <a:lnSpc>
                <a:spcPct val="100000"/>
              </a:lnSpc>
              <a:spcBef>
                <a:spcPts val="600"/>
              </a:spcBef>
              <a:spcAft>
                <a:spcPts val="0"/>
              </a:spcAft>
              <a:buFont typeface="Arial" panose="020B0604020202020204" pitchFamily="34" charset="0"/>
              <a:buChar char="•"/>
            </a:pPr>
            <a:r>
              <a:rPr lang="en-US" dirty="0" err="1">
                <a:solidFill>
                  <a:schemeClr val="tx1">
                    <a:lumMod val="65000"/>
                    <a:lumOff val="35000"/>
                  </a:schemeClr>
                </a:solidFill>
              </a:rPr>
              <a:t>Salivette</a:t>
            </a:r>
            <a:r>
              <a:rPr lang="en-US" dirty="0">
                <a:solidFill>
                  <a:schemeClr val="tx1">
                    <a:lumMod val="65000"/>
                    <a:lumOff val="35000"/>
                  </a:schemeClr>
                </a:solidFill>
              </a:rPr>
              <a:t> may be transferred out of and returned to the container by subject without use of hands to prevent contamination.</a:t>
            </a:r>
          </a:p>
          <a:p>
            <a:pPr marL="518033" lvl="1" indent="-225425">
              <a:lnSpc>
                <a:spcPct val="100000"/>
              </a:lnSpc>
              <a:spcBef>
                <a:spcPts val="600"/>
              </a:spcBef>
              <a:spcAft>
                <a:spcPts val="0"/>
              </a:spcAft>
              <a:buFont typeface="Arial" panose="020B0604020202020204" pitchFamily="34" charset="0"/>
              <a:buChar char="•"/>
            </a:pPr>
            <a:r>
              <a:rPr lang="en-US" dirty="0">
                <a:solidFill>
                  <a:schemeClr val="tx1">
                    <a:lumMod val="65000"/>
                    <a:lumOff val="35000"/>
                  </a:schemeClr>
                </a:solidFill>
              </a:rPr>
              <a:t>Pre-delivery mass recorded to an accuracy of 0.01g to facilitate accurate measurement of sample mass following sample return.</a:t>
            </a:r>
          </a:p>
          <a:p>
            <a:pPr marL="518033" lvl="1" indent="-225425">
              <a:lnSpc>
                <a:spcPct val="100000"/>
              </a:lnSpc>
              <a:spcBef>
                <a:spcPts val="600"/>
              </a:spcBef>
              <a:spcAft>
                <a:spcPts val="0"/>
              </a:spcAft>
              <a:buFont typeface="Arial" panose="020B0604020202020204" pitchFamily="34" charset="0"/>
              <a:buChar char="•"/>
            </a:pPr>
            <a:r>
              <a:rPr lang="en-US" dirty="0">
                <a:solidFill>
                  <a:schemeClr val="tx1">
                    <a:lumMod val="65000"/>
                    <a:lumOff val="35000"/>
                  </a:schemeClr>
                </a:solidFill>
              </a:rPr>
              <a:t>Container supports ground centrifugation following frozen sample return without requiring removal of the </a:t>
            </a:r>
            <a:r>
              <a:rPr lang="en-US" dirty="0" err="1">
                <a:solidFill>
                  <a:schemeClr val="tx1">
                    <a:lumMod val="65000"/>
                    <a:lumOff val="35000"/>
                  </a:schemeClr>
                </a:solidFill>
              </a:rPr>
              <a:t>salivette</a:t>
            </a:r>
            <a:r>
              <a:rPr lang="en-US" dirty="0">
                <a:solidFill>
                  <a:schemeClr val="tx1">
                    <a:lumMod val="65000"/>
                    <a:lumOff val="35000"/>
                  </a:schemeClr>
                </a:solidFill>
              </a:rPr>
              <a:t>.</a:t>
            </a:r>
          </a:p>
          <a:p>
            <a:pPr marL="463550" lvl="1" indent="-238125">
              <a:lnSpc>
                <a:spcPct val="100000"/>
              </a:lnSpc>
              <a:spcBef>
                <a:spcPts val="0"/>
              </a:spcBef>
              <a:spcAft>
                <a:spcPts val="0"/>
              </a:spcAft>
              <a:buFont typeface="Arial" panose="020B0604020202020204" pitchFamily="34" charset="0"/>
              <a:buChar char="•"/>
            </a:pPr>
            <a:endParaRPr lang="en-US" dirty="0">
              <a:solidFill>
                <a:schemeClr val="tx1">
                  <a:lumMod val="65000"/>
                  <a:lumOff val="35000"/>
                </a:schemeClr>
              </a:solidFill>
            </a:endParaRPr>
          </a:p>
        </p:txBody>
      </p:sp>
      <p:pic>
        <p:nvPicPr>
          <p:cNvPr id="7" name="Picture 13" descr="NASA Meatball graphic"/>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0704830" y="286603"/>
            <a:ext cx="901700" cy="757238"/>
          </a:xfrm>
          <a:prstGeom prst="rect">
            <a:avLst/>
          </a:prstGeom>
          <a:noFill/>
          <a:ln w="9525">
            <a:noFill/>
            <a:miter lim="800000"/>
            <a:headEnd/>
            <a:tailEnd/>
          </a:ln>
        </p:spPr>
      </p:pic>
      <p:sp>
        <p:nvSpPr>
          <p:cNvPr id="5" name="Date Placeholder 4"/>
          <p:cNvSpPr>
            <a:spLocks noGrp="1"/>
          </p:cNvSpPr>
          <p:nvPr>
            <p:ph type="dt" sz="half" idx="10"/>
          </p:nvPr>
        </p:nvSpPr>
        <p:spPr/>
        <p:txBody>
          <a:bodyPr/>
          <a:lstStyle/>
          <a:p>
            <a:fld id="{CB76D27D-1C7A-4ED0-8479-B114447D79A5}" type="datetime1">
              <a:rPr lang="en-US" smtClean="0"/>
              <a:t>9/7/2022</a:t>
            </a:fld>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28</a:t>
            </a:fld>
            <a:endParaRPr lang="en-US" dirty="0"/>
          </a:p>
        </p:txBody>
      </p:sp>
      <p:pic>
        <p:nvPicPr>
          <p:cNvPr id="8" name="Picture 2" descr="An image of a small ziploc bag with four small plastic vials inside with purple caps. Label reads &quot;Timed Saliva Session Pack&quot;">
            <a:extLst>
              <a:ext uri="{FF2B5EF4-FFF2-40B4-BE49-F238E27FC236}">
                <a16:creationId xmlns:a16="http://schemas.microsoft.com/office/drawing/2014/main" id="{C2C77E23-26DE-4BC9-8192-5DA5D3A79F1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21377" y="2182246"/>
            <a:ext cx="3483453" cy="2011843"/>
          </a:xfrm>
          <a:prstGeom prst="rect">
            <a:avLst/>
          </a:prstGeom>
          <a:noFill/>
          <a:ln w="50800">
            <a:solidFill>
              <a:srgbClr val="008080"/>
            </a:solidFill>
          </a:ln>
          <a:extLst>
            <a:ext uri="{909E8E84-426E-40DD-AFC4-6F175D3DCCD1}">
              <a14:hiddenFill xmlns:a14="http://schemas.microsoft.com/office/drawing/2010/main">
                <a:solidFill>
                  <a:srgbClr val="FFFFFF"/>
                </a:solidFill>
              </a14:hiddenFill>
            </a:ext>
          </a:extLst>
        </p:spPr>
      </p:pic>
      <p:pic>
        <p:nvPicPr>
          <p:cNvPr id="9" name="Picture 3" descr="An image of a small plastic vial with a white label and purple cap that reads &quot;Saliva Vial&quot;">
            <a:extLst>
              <a:ext uri="{FF2B5EF4-FFF2-40B4-BE49-F238E27FC236}">
                <a16:creationId xmlns:a16="http://schemas.microsoft.com/office/drawing/2014/main" id="{55422B6C-AD83-4FE7-BE66-3380D2997A4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21377" y="4550926"/>
            <a:ext cx="1940070" cy="1333618"/>
          </a:xfrm>
          <a:prstGeom prst="rect">
            <a:avLst/>
          </a:prstGeom>
          <a:noFill/>
          <a:ln w="50800">
            <a:solidFill>
              <a:srgbClr val="008080"/>
            </a:solidFill>
          </a:ln>
          <a:extLst>
            <a:ext uri="{909E8E84-426E-40DD-AFC4-6F175D3DCCD1}">
              <a14:hiddenFill xmlns:a14="http://schemas.microsoft.com/office/drawing/2010/main">
                <a:solidFill>
                  <a:srgbClr val="FFFFFF"/>
                </a:solidFill>
              </a14:hiddenFill>
            </a:ext>
          </a:extLst>
        </p:spPr>
      </p:pic>
      <p:pic>
        <p:nvPicPr>
          <p:cNvPr id="10" name="Picture 4" descr="An image of a small plastic vial with a white label with the purple cap unfastened and removed.">
            <a:extLst>
              <a:ext uri="{FF2B5EF4-FFF2-40B4-BE49-F238E27FC236}">
                <a16:creationId xmlns:a16="http://schemas.microsoft.com/office/drawing/2014/main" id="{DBADA19B-7C07-4A17-96A0-555124775A2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559497" y="4550926"/>
            <a:ext cx="1811066" cy="1333618"/>
          </a:xfrm>
          <a:prstGeom prst="rect">
            <a:avLst/>
          </a:prstGeom>
          <a:noFill/>
          <a:ln w="50800">
            <a:solidFill>
              <a:srgbClr val="00808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83830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n image of the large blood sample kit - 2 white, cloth pouches with 2 sample tubes in each. Green and Purple capped in one, and yellow capped in another."/>
          <p:cNvPicPr>
            <a:picLocks noChangeAspect="1"/>
          </p:cNvPicPr>
          <p:nvPr/>
        </p:nvPicPr>
        <p:blipFill>
          <a:blip r:embed="rId2"/>
          <a:stretch>
            <a:fillRect/>
          </a:stretch>
        </p:blipFill>
        <p:spPr>
          <a:xfrm>
            <a:off x="5193107" y="1909079"/>
            <a:ext cx="2476500" cy="2324100"/>
          </a:xfrm>
          <a:prstGeom prst="rect">
            <a:avLst/>
          </a:prstGeom>
          <a:ln w="50800">
            <a:solidFill>
              <a:srgbClr val="C00000"/>
            </a:solidFill>
          </a:ln>
        </p:spPr>
      </p:pic>
      <p:sp>
        <p:nvSpPr>
          <p:cNvPr id="2" name="Title 1"/>
          <p:cNvSpPr>
            <a:spLocks noGrp="1"/>
          </p:cNvSpPr>
          <p:nvPr>
            <p:ph type="title"/>
          </p:nvPr>
        </p:nvSpPr>
        <p:spPr>
          <a:xfrm>
            <a:off x="1097280" y="291236"/>
            <a:ext cx="10058400" cy="1450757"/>
          </a:xfrm>
        </p:spPr>
        <p:txBody>
          <a:bodyPr>
            <a:normAutofit/>
          </a:bodyPr>
          <a:lstStyle/>
          <a:p>
            <a:r>
              <a:rPr lang="en-US" dirty="0"/>
              <a:t>Consumables: Blood Collection Kits</a:t>
            </a:r>
            <a:br>
              <a:rPr lang="en-US" dirty="0"/>
            </a:br>
            <a:r>
              <a:rPr lang="en-US" sz="2000" dirty="0">
                <a:solidFill>
                  <a:srgbClr val="0070C0"/>
                </a:solidFill>
              </a:rPr>
              <a:t>Currently available to HRP sponsored research. Consumables launched as needed to support science activities</a:t>
            </a:r>
            <a:endParaRPr lang="en-US" sz="2000" dirty="0"/>
          </a:p>
        </p:txBody>
      </p:sp>
      <p:sp>
        <p:nvSpPr>
          <p:cNvPr id="3" name="Content Placeholder 2"/>
          <p:cNvSpPr>
            <a:spLocks noGrp="1"/>
          </p:cNvSpPr>
          <p:nvPr>
            <p:ph sz="half" idx="1"/>
          </p:nvPr>
        </p:nvSpPr>
        <p:spPr/>
        <p:txBody>
          <a:bodyPr/>
          <a:lstStyle/>
          <a:p>
            <a:pPr marL="0" indent="0">
              <a:buNone/>
            </a:pPr>
            <a:endParaRPr lang="en-US" dirty="0"/>
          </a:p>
          <a:p>
            <a:pPr>
              <a:buFont typeface="Arial" panose="020B0604020202020204" pitchFamily="34" charset="0"/>
              <a:buChar char="•"/>
            </a:pPr>
            <a:endParaRPr lang="en-US" dirty="0"/>
          </a:p>
        </p:txBody>
      </p:sp>
      <p:pic>
        <p:nvPicPr>
          <p:cNvPr id="7" name="Picture 13" descr="NASA Meatball graphic"/>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704830" y="286603"/>
            <a:ext cx="901700" cy="757238"/>
          </a:xfrm>
          <a:prstGeom prst="rect">
            <a:avLst/>
          </a:prstGeom>
          <a:noFill/>
          <a:ln w="9525">
            <a:noFill/>
            <a:miter lim="800000"/>
            <a:headEnd/>
            <a:tailEnd/>
          </a:ln>
        </p:spPr>
      </p:pic>
      <p:sp>
        <p:nvSpPr>
          <p:cNvPr id="5" name="Date Placeholder 4"/>
          <p:cNvSpPr>
            <a:spLocks noGrp="1"/>
          </p:cNvSpPr>
          <p:nvPr>
            <p:ph type="dt" sz="half" idx="10"/>
          </p:nvPr>
        </p:nvSpPr>
        <p:spPr/>
        <p:txBody>
          <a:bodyPr/>
          <a:lstStyle/>
          <a:p>
            <a:fld id="{CB76D27D-1C7A-4ED0-8479-B114447D79A5}" type="datetime1">
              <a:rPr lang="en-US" smtClean="0"/>
              <a:t>9/7/2022</a:t>
            </a:fld>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29</a:t>
            </a:fld>
            <a:endParaRPr lang="en-US" dirty="0"/>
          </a:p>
        </p:txBody>
      </p:sp>
      <p:pic>
        <p:nvPicPr>
          <p:cNvPr id="14" name="Picture 7" descr="An image of the blood sample kit - a white, cloth pouch with 2 sample tubes with green caps inside."/>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rot="5400000">
            <a:off x="5868980" y="4015345"/>
            <a:ext cx="1122600" cy="2321459"/>
          </a:xfrm>
          <a:prstGeom prst="rect">
            <a:avLst/>
          </a:prstGeom>
          <a:noFill/>
          <a:ln w="50800">
            <a:solidFill>
              <a:srgbClr val="C00000"/>
            </a:solidFill>
          </a:ln>
          <a:extLst>
            <a:ext uri="{909E8E84-426E-40DD-AFC4-6F175D3DCCD1}">
              <a14:hiddenFill xmlns:a14="http://schemas.microsoft.com/office/drawing/2010/main">
                <a:solidFill>
                  <a:srgbClr val="FFFFFF"/>
                </a:solidFill>
              </a14:hiddenFill>
            </a:ext>
          </a:extLst>
        </p:spPr>
      </p:pic>
      <p:pic>
        <p:nvPicPr>
          <p:cNvPr id="15" name="Picture 5" descr="An image of a large, white, cloth pouch, with multiple smaller cloth pouches to be placed inside it."/>
          <p:cNvPicPr>
            <a:picLocks noGrp="1" noChangeAspect="1" noChangeArrowheads="1"/>
          </p:cNvPicPr>
          <p:nvPr>
            <p:ph sz="half" idx="2"/>
          </p:nvPr>
        </p:nvPicPr>
        <p:blipFill>
          <a:blip r:embed="rId5" cstate="screen">
            <a:extLst>
              <a:ext uri="{28A0092B-C50C-407E-A947-70E740481C1C}">
                <a14:useLocalDpi xmlns:a14="http://schemas.microsoft.com/office/drawing/2010/main"/>
              </a:ext>
            </a:extLst>
          </a:blip>
          <a:srcRect/>
          <a:stretch>
            <a:fillRect/>
          </a:stretch>
        </p:blipFill>
        <p:spPr bwMode="auto">
          <a:xfrm>
            <a:off x="8054303" y="2005581"/>
            <a:ext cx="2788955" cy="3455206"/>
          </a:xfrm>
          <a:prstGeom prst="rect">
            <a:avLst/>
          </a:prstGeom>
          <a:noFill/>
          <a:ln w="50800">
            <a:solidFill>
              <a:srgbClr val="C00000"/>
            </a:solidFill>
          </a:ln>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8311097" y="5438765"/>
            <a:ext cx="2275366" cy="369332"/>
          </a:xfrm>
          <a:prstGeom prst="rect">
            <a:avLst/>
          </a:prstGeom>
          <a:noFill/>
        </p:spPr>
        <p:txBody>
          <a:bodyPr wrap="none" rtlCol="0">
            <a:spAutoFit/>
          </a:bodyPr>
          <a:lstStyle/>
          <a:p>
            <a:r>
              <a:rPr lang="en-US" dirty="0">
                <a:solidFill>
                  <a:schemeClr val="tx1">
                    <a:lumMod val="65000"/>
                    <a:lumOff val="35000"/>
                  </a:schemeClr>
                </a:solidFill>
              </a:rPr>
              <a:t>Insulated Blood Pouch</a:t>
            </a:r>
          </a:p>
        </p:txBody>
      </p:sp>
      <p:sp>
        <p:nvSpPr>
          <p:cNvPr id="17" name="TextBox 16"/>
          <p:cNvSpPr txBox="1"/>
          <p:nvPr/>
        </p:nvSpPr>
        <p:spPr>
          <a:xfrm>
            <a:off x="5532310" y="5758891"/>
            <a:ext cx="1774845" cy="369332"/>
          </a:xfrm>
          <a:prstGeom prst="rect">
            <a:avLst/>
          </a:prstGeom>
          <a:noFill/>
        </p:spPr>
        <p:txBody>
          <a:bodyPr wrap="none" rtlCol="0">
            <a:spAutoFit/>
          </a:bodyPr>
          <a:lstStyle/>
          <a:p>
            <a:r>
              <a:rPr lang="en-US" dirty="0">
                <a:solidFill>
                  <a:schemeClr val="tx1">
                    <a:lumMod val="65000"/>
                    <a:lumOff val="35000"/>
                  </a:schemeClr>
                </a:solidFill>
              </a:rPr>
              <a:t>Blood Sample Kit</a:t>
            </a:r>
          </a:p>
        </p:txBody>
      </p:sp>
      <p:sp>
        <p:nvSpPr>
          <p:cNvPr id="18" name="TextBox 17"/>
          <p:cNvSpPr txBox="1"/>
          <p:nvPr/>
        </p:nvSpPr>
        <p:spPr>
          <a:xfrm>
            <a:off x="5262459" y="4207825"/>
            <a:ext cx="2335639" cy="369332"/>
          </a:xfrm>
          <a:prstGeom prst="rect">
            <a:avLst/>
          </a:prstGeom>
          <a:noFill/>
        </p:spPr>
        <p:txBody>
          <a:bodyPr wrap="none" rtlCol="0">
            <a:spAutoFit/>
          </a:bodyPr>
          <a:lstStyle/>
          <a:p>
            <a:r>
              <a:rPr lang="en-US" dirty="0">
                <a:solidFill>
                  <a:schemeClr val="tx1">
                    <a:lumMod val="65000"/>
                    <a:lumOff val="35000"/>
                  </a:schemeClr>
                </a:solidFill>
              </a:rPr>
              <a:t>Large Blood Sample Kit</a:t>
            </a:r>
          </a:p>
        </p:txBody>
      </p:sp>
      <p:pic>
        <p:nvPicPr>
          <p:cNvPr id="4" name="Picture 3" descr="An image of a white cloth with 3 columns of 20 collection tubes attached."/>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242587" y="2319343"/>
            <a:ext cx="3485072" cy="2605177"/>
          </a:xfrm>
          <a:prstGeom prst="rect">
            <a:avLst/>
          </a:prstGeom>
          <a:ln w="50800">
            <a:solidFill>
              <a:srgbClr val="C00000"/>
            </a:solidFill>
          </a:ln>
        </p:spPr>
      </p:pic>
      <p:sp>
        <p:nvSpPr>
          <p:cNvPr id="8" name="TextBox 7"/>
          <p:cNvSpPr txBox="1"/>
          <p:nvPr/>
        </p:nvSpPr>
        <p:spPr>
          <a:xfrm>
            <a:off x="1932527" y="4905682"/>
            <a:ext cx="2215799" cy="369332"/>
          </a:xfrm>
          <a:prstGeom prst="rect">
            <a:avLst/>
          </a:prstGeom>
          <a:noFill/>
        </p:spPr>
        <p:txBody>
          <a:bodyPr wrap="none" rtlCol="0">
            <a:spAutoFit/>
          </a:bodyPr>
          <a:lstStyle/>
          <a:p>
            <a:r>
              <a:rPr lang="en-US" dirty="0">
                <a:solidFill>
                  <a:schemeClr val="tx1">
                    <a:lumMod val="65000"/>
                    <a:lumOff val="35000"/>
                  </a:schemeClr>
                </a:solidFill>
              </a:rPr>
              <a:t>Blood Tube Kit (open)</a:t>
            </a:r>
          </a:p>
        </p:txBody>
      </p:sp>
    </p:spTree>
    <p:extLst>
      <p:ext uri="{BB962C8B-B14F-4D97-AF65-F5344CB8AC3E}">
        <p14:creationId xmlns:p14="http://schemas.microsoft.com/office/powerpoint/2010/main" val="36758680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Actiwatch Plus</a:t>
            </a:r>
            <a:br>
              <a:rPr lang="en-US" dirty="0"/>
            </a:br>
            <a:r>
              <a:rPr lang="en-US" sz="2000" dirty="0">
                <a:solidFill>
                  <a:srgbClr val="0070C0"/>
                </a:solidFill>
              </a:rPr>
              <a:t>Currently available</a:t>
            </a:r>
            <a:endParaRPr lang="en-US" dirty="0">
              <a:solidFill>
                <a:srgbClr val="0070C0"/>
              </a:solidFill>
            </a:endParaRPr>
          </a:p>
        </p:txBody>
      </p:sp>
      <p:sp>
        <p:nvSpPr>
          <p:cNvPr id="3" name="Content Placeholder 2"/>
          <p:cNvSpPr>
            <a:spLocks noGrp="1"/>
          </p:cNvSpPr>
          <p:nvPr>
            <p:ph sz="half" idx="1"/>
          </p:nvPr>
        </p:nvSpPr>
        <p:spPr>
          <a:xfrm>
            <a:off x="1097280" y="1845734"/>
            <a:ext cx="5892244" cy="4487689"/>
          </a:xfrm>
        </p:spPr>
        <p:txBody>
          <a:bodyPr>
            <a:normAutofit lnSpcReduction="10000"/>
          </a:bodyPr>
          <a:lstStyle/>
          <a:p>
            <a:pPr marL="225425" indent="-225425">
              <a:lnSpc>
                <a:spcPct val="110000"/>
              </a:lnSpc>
              <a:spcBef>
                <a:spcPts val="600"/>
              </a:spcBef>
              <a:spcAft>
                <a:spcPts val="0"/>
              </a:spcAft>
              <a:buFont typeface="Arial" panose="020B0604020202020204" pitchFamily="34" charset="0"/>
              <a:buChar char="•"/>
            </a:pPr>
            <a:r>
              <a:rPr lang="en-US" dirty="0">
                <a:solidFill>
                  <a:schemeClr val="tx1">
                    <a:lumMod val="65000"/>
                    <a:lumOff val="35000"/>
                  </a:schemeClr>
                </a:solidFill>
              </a:rPr>
              <a:t>Waterproof sleep-wake monitor worn on the wrist</a:t>
            </a:r>
          </a:p>
          <a:p>
            <a:pPr marL="225425" indent="-225425">
              <a:buFont typeface="Arial" panose="020B0604020202020204" pitchFamily="34" charset="0"/>
              <a:buChar char="•"/>
            </a:pPr>
            <a:r>
              <a:rPr lang="en-US" dirty="0">
                <a:solidFill>
                  <a:schemeClr val="tx1">
                    <a:lumMod val="65000"/>
                    <a:lumOff val="35000"/>
                  </a:schemeClr>
                </a:solidFill>
              </a:rPr>
              <a:t>Measures motion and ambient lighting</a:t>
            </a:r>
          </a:p>
          <a:p>
            <a:pPr marL="518033" lvl="1" indent="-225425">
              <a:buFont typeface="Arial" panose="020B0604020202020204" pitchFamily="34" charset="0"/>
              <a:buChar char="•"/>
            </a:pPr>
            <a:r>
              <a:rPr lang="en-US" dirty="0">
                <a:solidFill>
                  <a:schemeClr val="tx1">
                    <a:lumMod val="65000"/>
                    <a:lumOff val="35000"/>
                  </a:schemeClr>
                </a:solidFill>
              </a:rPr>
              <a:t>3-axis accelerometer for motion</a:t>
            </a:r>
          </a:p>
          <a:p>
            <a:pPr marL="518033" lvl="1" indent="-225425">
              <a:buFont typeface="Arial" panose="020B0604020202020204" pitchFamily="34" charset="0"/>
              <a:buChar char="•"/>
            </a:pPr>
            <a:r>
              <a:rPr lang="en-US" dirty="0">
                <a:solidFill>
                  <a:schemeClr val="tx1">
                    <a:lumMod val="65000"/>
                    <a:lumOff val="35000"/>
                  </a:schemeClr>
                </a:solidFill>
              </a:rPr>
              <a:t>Integrated RGB and white light sensor for ambient lighting</a:t>
            </a:r>
          </a:p>
          <a:p>
            <a:pPr marL="518033" lvl="1" indent="-225425">
              <a:buFont typeface="Arial" panose="020B0604020202020204" pitchFamily="34" charset="0"/>
              <a:buChar char="•"/>
            </a:pPr>
            <a:r>
              <a:rPr lang="en-US" dirty="0">
                <a:solidFill>
                  <a:schemeClr val="tx1">
                    <a:lumMod val="65000"/>
                    <a:lumOff val="35000"/>
                  </a:schemeClr>
                </a:solidFill>
              </a:rPr>
              <a:t>Crew event marker recording with a button press</a:t>
            </a:r>
          </a:p>
          <a:p>
            <a:pPr marL="225425" indent="-225425">
              <a:buFont typeface="Arial" panose="020B0604020202020204" pitchFamily="34" charset="0"/>
              <a:buChar char="•"/>
            </a:pPr>
            <a:r>
              <a:rPr lang="en-US" dirty="0">
                <a:solidFill>
                  <a:schemeClr val="tx1">
                    <a:lumMod val="65000"/>
                    <a:lumOff val="35000"/>
                  </a:schemeClr>
                </a:solidFill>
              </a:rPr>
              <a:t>Can be used to analyze circadian rhythms, sleep-wake patterns and activity</a:t>
            </a:r>
          </a:p>
          <a:p>
            <a:pPr marL="225425" indent="-225425">
              <a:buFont typeface="Arial" panose="020B0604020202020204" pitchFamily="34" charset="0"/>
              <a:buChar char="•"/>
            </a:pPr>
            <a:r>
              <a:rPr lang="en-US" dirty="0">
                <a:solidFill>
                  <a:schemeClr val="tx1">
                    <a:lumMod val="65000"/>
                    <a:lumOff val="35000"/>
                  </a:schemeClr>
                </a:solidFill>
              </a:rPr>
              <a:t>Useful for the investigation of sleep quality, sleep onset, hyperactivity and other daily routines</a:t>
            </a:r>
          </a:p>
          <a:p>
            <a:pPr marL="225425" indent="-225425">
              <a:buFont typeface="Arial" panose="020B0604020202020204" pitchFamily="34" charset="0"/>
              <a:buChar char="•"/>
            </a:pPr>
            <a:r>
              <a:rPr lang="en-US" dirty="0">
                <a:solidFill>
                  <a:schemeClr val="tx1">
                    <a:lumMod val="65000"/>
                    <a:lumOff val="35000"/>
                  </a:schemeClr>
                </a:solidFill>
              </a:rPr>
              <a:t>Modified commercial-off-the-shelf (COTS) system consisting of the Actiwatch Plus, Actiwatch Plus Kit, Actiwatch Plus USB Cable, USB Hub, and Actiware Software (v. 6.0.9 or later).</a:t>
            </a:r>
          </a:p>
        </p:txBody>
      </p:sp>
      <p:pic>
        <p:nvPicPr>
          <p:cNvPr id="7" name="Picture 13" descr="NASA Meatball graphic"/>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0704830" y="286603"/>
            <a:ext cx="901700" cy="757238"/>
          </a:xfrm>
          <a:prstGeom prst="rect">
            <a:avLst/>
          </a:prstGeom>
          <a:noFill/>
          <a:ln w="9525">
            <a:noFill/>
            <a:miter lim="800000"/>
            <a:headEnd/>
            <a:tailEnd/>
          </a:ln>
        </p:spPr>
      </p:pic>
      <p:sp>
        <p:nvSpPr>
          <p:cNvPr id="9" name="Date Placeholder 8"/>
          <p:cNvSpPr>
            <a:spLocks noGrp="1"/>
          </p:cNvSpPr>
          <p:nvPr>
            <p:ph type="dt" sz="half" idx="10"/>
          </p:nvPr>
        </p:nvSpPr>
        <p:spPr/>
        <p:txBody>
          <a:bodyPr/>
          <a:lstStyle/>
          <a:p>
            <a:fld id="{D682FD04-1778-4B26-9DCA-048CF85D69CF}" type="datetime1">
              <a:rPr lang="en-US" smtClean="0"/>
              <a:t>9/7/2022</a:t>
            </a:fld>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smtClean="0"/>
              <a:t>3</a:t>
            </a:fld>
            <a:endParaRPr lang="en-US" dirty="0"/>
          </a:p>
        </p:txBody>
      </p:sp>
      <p:pic>
        <p:nvPicPr>
          <p:cNvPr id="8" name="Picture 7" descr="An image of the Actiwatch Plus - a wrist worn monitor"/>
          <p:cNvPicPr>
            <a:picLocks noChangeAspect="1"/>
          </p:cNvPicPr>
          <p:nvPr/>
        </p:nvPicPr>
        <p:blipFill rotWithShape="1">
          <a:blip r:embed="rId3" cstate="screen">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a:ext>
            </a:extLst>
          </a:blip>
          <a:srcRect l="18147" t="15062" r="25648" b="10863"/>
          <a:stretch/>
        </p:blipFill>
        <p:spPr>
          <a:xfrm>
            <a:off x="8027079" y="2571597"/>
            <a:ext cx="2677751" cy="2646871"/>
          </a:xfrm>
          <a:prstGeom prst="rect">
            <a:avLst/>
          </a:prstGeom>
        </p:spPr>
      </p:pic>
    </p:spTree>
    <p:extLst>
      <p:ext uri="{BB962C8B-B14F-4D97-AF65-F5344CB8AC3E}">
        <p14:creationId xmlns:p14="http://schemas.microsoft.com/office/powerpoint/2010/main" val="780420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9264" y="286603"/>
            <a:ext cx="10325515" cy="1450757"/>
          </a:xfrm>
        </p:spPr>
        <p:txBody>
          <a:bodyPr>
            <a:normAutofit/>
          </a:bodyPr>
          <a:lstStyle/>
          <a:p>
            <a:r>
              <a:rPr lang="en-US" dirty="0"/>
              <a:t>Consumables: Fecal Sample Collection</a:t>
            </a:r>
            <a:br>
              <a:rPr lang="en-US" dirty="0"/>
            </a:br>
            <a:r>
              <a:rPr lang="en-US" sz="2000" dirty="0">
                <a:solidFill>
                  <a:srgbClr val="0070C0"/>
                </a:solidFill>
              </a:rPr>
              <a:t>Currently available to HRP sponsored research. Consumables launched as needed to support science activities</a:t>
            </a:r>
            <a:endParaRPr lang="en-US" sz="2000" dirty="0"/>
          </a:p>
        </p:txBody>
      </p:sp>
      <p:sp>
        <p:nvSpPr>
          <p:cNvPr id="3" name="Content Placeholder 2"/>
          <p:cNvSpPr>
            <a:spLocks noGrp="1"/>
          </p:cNvSpPr>
          <p:nvPr>
            <p:ph sz="half" idx="1"/>
          </p:nvPr>
        </p:nvSpPr>
        <p:spPr>
          <a:xfrm>
            <a:off x="1097279" y="1845734"/>
            <a:ext cx="5648577" cy="4023359"/>
          </a:xfrm>
        </p:spPr>
        <p:txBody>
          <a:bodyPr>
            <a:normAutofit/>
          </a:bodyPr>
          <a:lstStyle/>
          <a:p>
            <a:pPr marL="225425" indent="-225425">
              <a:lnSpc>
                <a:spcPct val="100000"/>
              </a:lnSpc>
              <a:spcBef>
                <a:spcPts val="600"/>
              </a:spcBef>
              <a:spcAft>
                <a:spcPts val="0"/>
              </a:spcAft>
              <a:buFont typeface="Arial" panose="020B0604020202020204" pitchFamily="34" charset="0"/>
              <a:buChar char="•"/>
            </a:pPr>
            <a:r>
              <a:rPr lang="en-US" dirty="0">
                <a:solidFill>
                  <a:schemeClr val="tx1">
                    <a:lumMod val="65000"/>
                    <a:lumOff val="35000"/>
                  </a:schemeClr>
                </a:solidFill>
              </a:rPr>
              <a:t>Fecal Swab – Used to collect and then store fecal samples in MELFI.  Container includes 0.85% Saline buffer solution.</a:t>
            </a:r>
          </a:p>
          <a:p>
            <a:pPr marL="518033" lvl="1" indent="-225425">
              <a:lnSpc>
                <a:spcPct val="100000"/>
              </a:lnSpc>
              <a:spcBef>
                <a:spcPts val="600"/>
              </a:spcBef>
              <a:spcAft>
                <a:spcPts val="0"/>
              </a:spcAft>
              <a:buFont typeface="Arial" panose="020B0604020202020204" pitchFamily="34" charset="0"/>
              <a:buChar char="•"/>
            </a:pPr>
            <a:r>
              <a:rPr lang="en-US" dirty="0">
                <a:solidFill>
                  <a:schemeClr val="tx1">
                    <a:lumMod val="65000"/>
                    <a:lumOff val="35000"/>
                  </a:schemeClr>
                </a:solidFill>
              </a:rPr>
              <a:t>Provided in Fecal Session Packs with containment bags.</a:t>
            </a:r>
          </a:p>
          <a:p>
            <a:pPr marL="0" indent="0">
              <a:lnSpc>
                <a:spcPct val="100000"/>
              </a:lnSpc>
              <a:spcBef>
                <a:spcPts val="600"/>
              </a:spcBef>
              <a:spcAft>
                <a:spcPts val="0"/>
              </a:spcAft>
              <a:buNone/>
            </a:pPr>
            <a:endParaRPr lang="en-US" dirty="0">
              <a:solidFill>
                <a:schemeClr val="accent2"/>
              </a:solidFill>
            </a:endParaRPr>
          </a:p>
        </p:txBody>
      </p:sp>
      <p:pic>
        <p:nvPicPr>
          <p:cNvPr id="7" name="Picture 13" descr="NASA Meatball graphic"/>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0704830" y="286603"/>
            <a:ext cx="901700" cy="757238"/>
          </a:xfrm>
          <a:prstGeom prst="rect">
            <a:avLst/>
          </a:prstGeom>
          <a:noFill/>
          <a:ln w="9525">
            <a:noFill/>
            <a:miter lim="800000"/>
            <a:headEnd/>
            <a:tailEnd/>
          </a:ln>
        </p:spPr>
      </p:pic>
      <p:sp>
        <p:nvSpPr>
          <p:cNvPr id="5" name="Date Placeholder 4"/>
          <p:cNvSpPr>
            <a:spLocks noGrp="1"/>
          </p:cNvSpPr>
          <p:nvPr>
            <p:ph type="dt" sz="half" idx="10"/>
          </p:nvPr>
        </p:nvSpPr>
        <p:spPr/>
        <p:txBody>
          <a:bodyPr/>
          <a:lstStyle/>
          <a:p>
            <a:fld id="{CB76D27D-1C7A-4ED0-8479-B114447D79A5}" type="datetime1">
              <a:rPr lang="en-US" smtClean="0"/>
              <a:t>9/7/2022</a:t>
            </a:fld>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30</a:t>
            </a:fld>
            <a:endParaRPr lang="en-US" dirty="0"/>
          </a:p>
        </p:txBody>
      </p:sp>
      <p:sp>
        <p:nvSpPr>
          <p:cNvPr id="14" name="TextBox 13"/>
          <p:cNvSpPr txBox="1"/>
          <p:nvPr/>
        </p:nvSpPr>
        <p:spPr>
          <a:xfrm>
            <a:off x="1604513" y="2078966"/>
            <a:ext cx="184731" cy="369332"/>
          </a:xfrm>
          <a:prstGeom prst="rect">
            <a:avLst/>
          </a:prstGeom>
          <a:noFill/>
        </p:spPr>
        <p:txBody>
          <a:bodyPr wrap="none" rtlCol="0">
            <a:spAutoFit/>
          </a:bodyPr>
          <a:lstStyle/>
          <a:p>
            <a:endParaRPr lang="en-US" dirty="0"/>
          </a:p>
        </p:txBody>
      </p:sp>
      <p:pic>
        <p:nvPicPr>
          <p:cNvPr id="15" name="Picture 14" descr="An image of a sample collection tube with a cotton swab inside."/>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907590" y="4905646"/>
            <a:ext cx="3583280" cy="913047"/>
          </a:xfrm>
          <a:prstGeom prst="rect">
            <a:avLst/>
          </a:prstGeom>
        </p:spPr>
      </p:pic>
      <p:pic>
        <p:nvPicPr>
          <p:cNvPr id="11" name="Content Placeholder 10" descr="An image of an opened blue cloth box in the background labeled &quot;Fecal Collection Kit&quot;. In the foreground is a clear plastic ziploc pack labeled &quot;Fecal Session Pack&quot;. Inside is another bag labeled &quot;outer Fecal bag&quot; and multiple collection tubes and hardware."/>
          <p:cNvPicPr>
            <a:picLocks noGrp="1" noChangeAspect="1"/>
          </p:cNvPicPr>
          <p:nvPr>
            <p:ph sz="half" idx="2"/>
          </p:nvPr>
        </p:nvPicPr>
        <p:blipFill>
          <a:blip r:embed="rId4">
            <a:extLst>
              <a:ext uri="{28A0092B-C50C-407E-A947-70E740481C1C}">
                <a14:useLocalDpi xmlns:a14="http://schemas.microsoft.com/office/drawing/2010/main"/>
              </a:ext>
            </a:extLst>
          </a:blip>
          <a:stretch>
            <a:fillRect/>
          </a:stretch>
        </p:blipFill>
        <p:spPr>
          <a:xfrm>
            <a:off x="8191147" y="1816900"/>
            <a:ext cx="2841295" cy="2902071"/>
          </a:xfrm>
        </p:spPr>
      </p:pic>
      <p:sp>
        <p:nvSpPr>
          <p:cNvPr id="13" name="Rectangle 12"/>
          <p:cNvSpPr/>
          <p:nvPr/>
        </p:nvSpPr>
        <p:spPr>
          <a:xfrm>
            <a:off x="8293307" y="5749649"/>
            <a:ext cx="3126562" cy="369332"/>
          </a:xfrm>
          <a:prstGeom prst="rect">
            <a:avLst/>
          </a:prstGeom>
        </p:spPr>
        <p:txBody>
          <a:bodyPr wrap="none">
            <a:spAutoFit/>
          </a:bodyPr>
          <a:lstStyle/>
          <a:p>
            <a:r>
              <a:rPr lang="en-US" dirty="0">
                <a:solidFill>
                  <a:schemeClr val="tx1">
                    <a:lumMod val="65000"/>
                    <a:lumOff val="35000"/>
                  </a:schemeClr>
                </a:solidFill>
              </a:rPr>
              <a:t>Fecal Swab collection hardware</a:t>
            </a:r>
          </a:p>
        </p:txBody>
      </p:sp>
      <p:sp>
        <p:nvSpPr>
          <p:cNvPr id="4" name="TextBox 3">
            <a:extLst>
              <a:ext uri="{FF2B5EF4-FFF2-40B4-BE49-F238E27FC236}">
                <a16:creationId xmlns:a16="http://schemas.microsoft.com/office/drawing/2014/main" id="{770D838C-DC98-4AB9-83EA-2294A7AF82FC}"/>
              </a:ext>
            </a:extLst>
          </p:cNvPr>
          <p:cNvSpPr txBox="1"/>
          <p:nvPr/>
        </p:nvSpPr>
        <p:spPr>
          <a:xfrm>
            <a:off x="969264" y="5949325"/>
            <a:ext cx="6639959" cy="338554"/>
          </a:xfrm>
          <a:prstGeom prst="rect">
            <a:avLst/>
          </a:prstGeom>
          <a:noFill/>
        </p:spPr>
        <p:txBody>
          <a:bodyPr wrap="none" rtlCol="0">
            <a:spAutoFit/>
          </a:bodyPr>
          <a:lstStyle/>
          <a:p>
            <a:r>
              <a:rPr lang="en-US" sz="1600" dirty="0"/>
              <a:t>Provided by ISS Program: </a:t>
            </a:r>
            <a:r>
              <a:rPr lang="en-US" sz="1600" dirty="0">
                <a:hlinkClick r:id="rId5"/>
              </a:rPr>
              <a:t>MELFI - </a:t>
            </a:r>
            <a:r>
              <a:rPr lang="en-US" sz="1600" b="0" i="0" dirty="0">
                <a:solidFill>
                  <a:srgbClr val="333333"/>
                </a:solidFill>
                <a:effectLst/>
                <a:latin typeface="Helvetica Neue"/>
                <a:hlinkClick r:id="rId5"/>
              </a:rPr>
              <a:t>Minus Eighty Laboratory Freezer for ISS</a:t>
            </a:r>
            <a:endParaRPr lang="en-US" sz="1600" dirty="0"/>
          </a:p>
        </p:txBody>
      </p:sp>
    </p:spTree>
    <p:extLst>
      <p:ext uri="{BB962C8B-B14F-4D97-AF65-F5344CB8AC3E}">
        <p14:creationId xmlns:p14="http://schemas.microsoft.com/office/powerpoint/2010/main" val="15312236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9264" y="286603"/>
            <a:ext cx="10325515" cy="1450757"/>
          </a:xfrm>
        </p:spPr>
        <p:txBody>
          <a:bodyPr>
            <a:normAutofit/>
          </a:bodyPr>
          <a:lstStyle/>
          <a:p>
            <a:r>
              <a:rPr lang="en-US" dirty="0"/>
              <a:t>Consumables: Fecal Sample Processing</a:t>
            </a:r>
            <a:br>
              <a:rPr lang="en-US" dirty="0"/>
            </a:br>
            <a:r>
              <a:rPr lang="en-US" sz="2000" dirty="0">
                <a:solidFill>
                  <a:srgbClr val="0070C0"/>
                </a:solidFill>
              </a:rPr>
              <a:t>Consumables launched as needed to support science activities</a:t>
            </a:r>
            <a:endParaRPr lang="en-US" sz="2000" dirty="0"/>
          </a:p>
        </p:txBody>
      </p:sp>
      <p:sp>
        <p:nvSpPr>
          <p:cNvPr id="3" name="Content Placeholder 2"/>
          <p:cNvSpPr>
            <a:spLocks noGrp="1"/>
          </p:cNvSpPr>
          <p:nvPr>
            <p:ph sz="half" idx="1"/>
          </p:nvPr>
        </p:nvSpPr>
        <p:spPr>
          <a:xfrm>
            <a:off x="1097279" y="1845734"/>
            <a:ext cx="5648577" cy="4204002"/>
          </a:xfrm>
        </p:spPr>
        <p:txBody>
          <a:bodyPr>
            <a:normAutofit/>
          </a:bodyPr>
          <a:lstStyle/>
          <a:p>
            <a:pPr marL="225425" indent="-225425">
              <a:lnSpc>
                <a:spcPct val="100000"/>
              </a:lnSpc>
              <a:spcBef>
                <a:spcPts val="600"/>
              </a:spcBef>
              <a:spcAft>
                <a:spcPts val="0"/>
              </a:spcAft>
              <a:buFont typeface="Arial" panose="020B0604020202020204" pitchFamily="34" charset="0"/>
              <a:buChar char="•"/>
            </a:pPr>
            <a:r>
              <a:rPr lang="en-US" dirty="0">
                <a:solidFill>
                  <a:schemeClr val="tx1">
                    <a:lumMod val="65000"/>
                    <a:lumOff val="35000"/>
                  </a:schemeClr>
                </a:solidFill>
              </a:rPr>
              <a:t>Dry Fecal Tube – Used to collect samples for processing using DNA/RNA Shield Tubes as well as storage in MELFI.  </a:t>
            </a:r>
          </a:p>
          <a:p>
            <a:pPr marL="518033" lvl="1" indent="-225425">
              <a:lnSpc>
                <a:spcPct val="100000"/>
              </a:lnSpc>
              <a:spcBef>
                <a:spcPts val="600"/>
              </a:spcBef>
              <a:spcAft>
                <a:spcPts val="0"/>
              </a:spcAft>
              <a:buFont typeface="Arial" panose="020B0604020202020204" pitchFamily="34" charset="0"/>
              <a:buChar char="•"/>
            </a:pPr>
            <a:r>
              <a:rPr lang="en-US" dirty="0">
                <a:solidFill>
                  <a:schemeClr val="tx1">
                    <a:lumMod val="65000"/>
                    <a:lumOff val="35000"/>
                  </a:schemeClr>
                </a:solidFill>
              </a:rPr>
              <a:t>Provided in Dry Fecal Session Packs with containment bags.</a:t>
            </a:r>
          </a:p>
          <a:p>
            <a:pPr marL="225425" indent="-225425">
              <a:lnSpc>
                <a:spcPct val="100000"/>
              </a:lnSpc>
              <a:spcBef>
                <a:spcPts val="600"/>
              </a:spcBef>
              <a:spcAft>
                <a:spcPts val="0"/>
              </a:spcAft>
              <a:buFont typeface="Arial" panose="020B0604020202020204" pitchFamily="34" charset="0"/>
              <a:buChar char="•"/>
            </a:pPr>
            <a:r>
              <a:rPr lang="en-US" dirty="0">
                <a:solidFill>
                  <a:schemeClr val="tx1">
                    <a:lumMod val="65000"/>
                    <a:lumOff val="35000"/>
                  </a:schemeClr>
                </a:solidFill>
              </a:rPr>
              <a:t>DNA/RNA Shield Tubes – Used to process fecal samples using the Vortex Mixer prior to storage in MELFI.  Provides additional protection and stability for nucleic acids in samples.</a:t>
            </a:r>
          </a:p>
          <a:p>
            <a:pPr marL="518033" lvl="1" indent="-225425">
              <a:lnSpc>
                <a:spcPct val="100000"/>
              </a:lnSpc>
              <a:spcBef>
                <a:spcPts val="600"/>
              </a:spcBef>
              <a:spcAft>
                <a:spcPts val="0"/>
              </a:spcAft>
              <a:buFont typeface="Arial" panose="020B0604020202020204" pitchFamily="34" charset="0"/>
              <a:buChar char="•"/>
            </a:pPr>
            <a:r>
              <a:rPr lang="en-US" dirty="0">
                <a:solidFill>
                  <a:schemeClr val="tx1">
                    <a:lumMod val="65000"/>
                    <a:lumOff val="35000"/>
                  </a:schemeClr>
                </a:solidFill>
              </a:rPr>
              <a:t>Provided in Fecal Processing Packs with containment bags.</a:t>
            </a:r>
          </a:p>
        </p:txBody>
      </p:sp>
      <p:pic>
        <p:nvPicPr>
          <p:cNvPr id="7" name="Picture 13" descr="NASA Meatball graphic"/>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0704830" y="286603"/>
            <a:ext cx="901700" cy="757238"/>
          </a:xfrm>
          <a:prstGeom prst="rect">
            <a:avLst/>
          </a:prstGeom>
          <a:noFill/>
          <a:ln w="9525">
            <a:noFill/>
            <a:miter lim="800000"/>
            <a:headEnd/>
            <a:tailEnd/>
          </a:ln>
        </p:spPr>
      </p:pic>
      <p:sp>
        <p:nvSpPr>
          <p:cNvPr id="5" name="Date Placeholder 4"/>
          <p:cNvSpPr>
            <a:spLocks noGrp="1"/>
          </p:cNvSpPr>
          <p:nvPr>
            <p:ph type="dt" sz="half" idx="10"/>
          </p:nvPr>
        </p:nvSpPr>
        <p:spPr/>
        <p:txBody>
          <a:bodyPr/>
          <a:lstStyle/>
          <a:p>
            <a:fld id="{CB76D27D-1C7A-4ED0-8479-B114447D79A5}" type="datetime1">
              <a:rPr lang="en-US" smtClean="0"/>
              <a:t>9/7/2022</a:t>
            </a:fld>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31</a:t>
            </a:fld>
            <a:endParaRPr lang="en-US" dirty="0"/>
          </a:p>
        </p:txBody>
      </p:sp>
      <p:sp>
        <p:nvSpPr>
          <p:cNvPr id="14" name="TextBox 13"/>
          <p:cNvSpPr txBox="1"/>
          <p:nvPr/>
        </p:nvSpPr>
        <p:spPr>
          <a:xfrm>
            <a:off x="1604513" y="2078966"/>
            <a:ext cx="184731" cy="369332"/>
          </a:xfrm>
          <a:prstGeom prst="rect">
            <a:avLst/>
          </a:prstGeom>
          <a:noFill/>
        </p:spPr>
        <p:txBody>
          <a:bodyPr wrap="none" rtlCol="0">
            <a:spAutoFit/>
          </a:bodyPr>
          <a:lstStyle/>
          <a:p>
            <a:endParaRPr lang="en-US" dirty="0"/>
          </a:p>
        </p:txBody>
      </p:sp>
      <p:pic>
        <p:nvPicPr>
          <p:cNvPr id="16" name="Content Placeholder 15" descr="An image of a plastic bag containing other plastic bags and two DNA/RNA Shield Tubes. The label reads &quot;Fecal Processing Pack&quot;.">
            <a:extLst>
              <a:ext uri="{FF2B5EF4-FFF2-40B4-BE49-F238E27FC236}">
                <a16:creationId xmlns:a16="http://schemas.microsoft.com/office/drawing/2014/main" id="{32498E91-89EB-4C8D-8DD6-BDB492ADA293}"/>
              </a:ext>
            </a:extLst>
          </p:cNvPr>
          <p:cNvPicPr>
            <a:picLocks noGrp="1" noChangeAspect="1"/>
          </p:cNvPicPr>
          <p:nvPr>
            <p:ph sz="half" idx="2"/>
          </p:nvPr>
        </p:nvPicPr>
        <p:blipFill rotWithShape="1">
          <a:blip r:embed="rId3" cstate="screen">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a:ext>
            </a:extLst>
          </a:blip>
          <a:srcRect l="11045" t="20772" r="6236" b="23087"/>
          <a:stretch/>
        </p:blipFill>
        <p:spPr>
          <a:xfrm rot="16200000">
            <a:off x="6970540" y="1566799"/>
            <a:ext cx="2575924" cy="3107473"/>
          </a:xfrm>
          <a:prstGeom prst="rect">
            <a:avLst/>
          </a:prstGeom>
        </p:spPr>
      </p:pic>
      <p:pic>
        <p:nvPicPr>
          <p:cNvPr id="17" name="Picture 16" descr="An image of two plastic bags, one containing other plastic bags a DNA/RNA Shield Tube.">
            <a:extLst>
              <a:ext uri="{FF2B5EF4-FFF2-40B4-BE49-F238E27FC236}">
                <a16:creationId xmlns:a16="http://schemas.microsoft.com/office/drawing/2014/main" id="{2A55D8E9-C1F1-4242-AA70-ACB476FE4897}"/>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9741641" y="2184193"/>
            <a:ext cx="1919736" cy="1671761"/>
          </a:xfrm>
          <a:prstGeom prst="rect">
            <a:avLst/>
          </a:prstGeom>
        </p:spPr>
      </p:pic>
      <p:pic>
        <p:nvPicPr>
          <p:cNvPr id="18" name="Picture 17" descr="An image of a clear plastic bag labeled &quot;Dry Fecal Session Pack&quot; with a list of Contents: 2 Dry Fecal Tubes, a Dry Inner Fecal Bag, and a Dry Outer Fecal Bag.">
            <a:extLst>
              <a:ext uri="{FF2B5EF4-FFF2-40B4-BE49-F238E27FC236}">
                <a16:creationId xmlns:a16="http://schemas.microsoft.com/office/drawing/2014/main" id="{00FACFBE-300F-42B9-9EB2-17D11C8F888D}"/>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6704764" y="4437686"/>
            <a:ext cx="3107475" cy="1836136"/>
          </a:xfrm>
          <a:prstGeom prst="rect">
            <a:avLst/>
          </a:prstGeom>
        </p:spPr>
      </p:pic>
      <p:pic>
        <p:nvPicPr>
          <p:cNvPr id="19" name="Picture 18" descr="An image of four small clear plastic bags and two Dry Fecal Tubes.">
            <a:extLst>
              <a:ext uri="{FF2B5EF4-FFF2-40B4-BE49-F238E27FC236}">
                <a16:creationId xmlns:a16="http://schemas.microsoft.com/office/drawing/2014/main" id="{63AD456F-4F8C-4C99-AFF1-60E1CCE1F0D2}"/>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rot="16200000">
            <a:off x="9898551" y="4392565"/>
            <a:ext cx="1612558" cy="1926377"/>
          </a:xfrm>
          <a:prstGeom prst="rect">
            <a:avLst/>
          </a:prstGeom>
        </p:spPr>
      </p:pic>
      <p:sp>
        <p:nvSpPr>
          <p:cNvPr id="12" name="TextBox 11">
            <a:extLst>
              <a:ext uri="{FF2B5EF4-FFF2-40B4-BE49-F238E27FC236}">
                <a16:creationId xmlns:a16="http://schemas.microsoft.com/office/drawing/2014/main" id="{E9DE579C-B9CB-4FA7-8016-E0272C34EBDF}"/>
              </a:ext>
            </a:extLst>
          </p:cNvPr>
          <p:cNvSpPr txBox="1"/>
          <p:nvPr/>
        </p:nvSpPr>
        <p:spPr>
          <a:xfrm>
            <a:off x="105897" y="5944414"/>
            <a:ext cx="6639959" cy="338554"/>
          </a:xfrm>
          <a:prstGeom prst="rect">
            <a:avLst/>
          </a:prstGeom>
          <a:noFill/>
        </p:spPr>
        <p:txBody>
          <a:bodyPr wrap="none" rtlCol="0">
            <a:spAutoFit/>
          </a:bodyPr>
          <a:lstStyle/>
          <a:p>
            <a:r>
              <a:rPr lang="en-US" sz="1600" dirty="0"/>
              <a:t>Provided by ISS Program: </a:t>
            </a:r>
            <a:r>
              <a:rPr lang="en-US" sz="1600" dirty="0">
                <a:hlinkClick r:id="rId8"/>
              </a:rPr>
              <a:t>MELFI - </a:t>
            </a:r>
            <a:r>
              <a:rPr lang="en-US" sz="1600" b="0" i="0" dirty="0">
                <a:solidFill>
                  <a:srgbClr val="333333"/>
                </a:solidFill>
                <a:effectLst/>
                <a:latin typeface="Helvetica Neue"/>
                <a:hlinkClick r:id="rId8"/>
              </a:rPr>
              <a:t>Minus Eighty Laboratory Freezer for ISS</a:t>
            </a:r>
            <a:endParaRPr lang="en-US" sz="1600" dirty="0"/>
          </a:p>
        </p:txBody>
      </p:sp>
    </p:spTree>
    <p:extLst>
      <p:ext uri="{BB962C8B-B14F-4D97-AF65-F5344CB8AC3E}">
        <p14:creationId xmlns:p14="http://schemas.microsoft.com/office/powerpoint/2010/main" val="19501851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9264" y="286603"/>
            <a:ext cx="10325515" cy="1450757"/>
          </a:xfrm>
        </p:spPr>
        <p:txBody>
          <a:bodyPr>
            <a:normAutofit/>
          </a:bodyPr>
          <a:lstStyle/>
          <a:p>
            <a:r>
              <a:rPr lang="en-US" dirty="0"/>
              <a:t>Consumables: Microbial Sampling</a:t>
            </a:r>
            <a:br>
              <a:rPr lang="en-US" dirty="0"/>
            </a:br>
            <a:r>
              <a:rPr lang="en-US" sz="2000" dirty="0">
                <a:solidFill>
                  <a:srgbClr val="0070C0"/>
                </a:solidFill>
              </a:rPr>
              <a:t>Currently available to HRP sponsored research. Consumables launched as needed to support science activities</a:t>
            </a:r>
            <a:endParaRPr lang="en-US" sz="2000" dirty="0"/>
          </a:p>
        </p:txBody>
      </p:sp>
      <p:sp>
        <p:nvSpPr>
          <p:cNvPr id="3" name="Content Placeholder 2"/>
          <p:cNvSpPr>
            <a:spLocks noGrp="1"/>
          </p:cNvSpPr>
          <p:nvPr>
            <p:ph sz="half" idx="1"/>
          </p:nvPr>
        </p:nvSpPr>
        <p:spPr>
          <a:xfrm>
            <a:off x="1097280" y="1845734"/>
            <a:ext cx="4389120" cy="4023359"/>
          </a:xfrm>
        </p:spPr>
        <p:txBody>
          <a:bodyPr>
            <a:normAutofit/>
          </a:bodyPr>
          <a:lstStyle/>
          <a:p>
            <a:pPr marL="225425" indent="-225425">
              <a:lnSpc>
                <a:spcPct val="100000"/>
              </a:lnSpc>
              <a:spcBef>
                <a:spcPts val="600"/>
              </a:spcBef>
              <a:spcAft>
                <a:spcPts val="0"/>
              </a:spcAft>
              <a:buFont typeface="Arial" panose="020B0604020202020204" pitchFamily="34" charset="0"/>
              <a:buChar char="•"/>
            </a:pPr>
            <a:r>
              <a:rPr lang="en-US" dirty="0">
                <a:solidFill>
                  <a:schemeClr val="tx1">
                    <a:lumMod val="65000"/>
                    <a:lumOff val="35000"/>
                  </a:schemeClr>
                </a:solidFill>
              </a:rPr>
              <a:t>Swab Kit – contains differently colored saline swabs for microbial collection of different body parts, for surface sample collection, and sweat sample collections </a:t>
            </a:r>
          </a:p>
        </p:txBody>
      </p:sp>
      <p:pic>
        <p:nvPicPr>
          <p:cNvPr id="7" name="Picture 13" descr="NASA Meatball graphic"/>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0704830" y="286603"/>
            <a:ext cx="901700" cy="757238"/>
          </a:xfrm>
          <a:prstGeom prst="rect">
            <a:avLst/>
          </a:prstGeom>
          <a:noFill/>
          <a:ln w="9525">
            <a:noFill/>
            <a:miter lim="800000"/>
            <a:headEnd/>
            <a:tailEnd/>
          </a:ln>
        </p:spPr>
      </p:pic>
      <p:sp>
        <p:nvSpPr>
          <p:cNvPr id="5" name="Date Placeholder 4"/>
          <p:cNvSpPr>
            <a:spLocks noGrp="1"/>
          </p:cNvSpPr>
          <p:nvPr>
            <p:ph type="dt" sz="half" idx="10"/>
          </p:nvPr>
        </p:nvSpPr>
        <p:spPr/>
        <p:txBody>
          <a:bodyPr/>
          <a:lstStyle/>
          <a:p>
            <a:fld id="{CB76D27D-1C7A-4ED0-8479-B114447D79A5}" type="datetime1">
              <a:rPr lang="en-US" smtClean="0"/>
              <a:t>9/7/2022</a:t>
            </a:fld>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32</a:t>
            </a:fld>
            <a:endParaRPr lang="en-US" dirty="0"/>
          </a:p>
        </p:txBody>
      </p:sp>
      <p:sp>
        <p:nvSpPr>
          <p:cNvPr id="14" name="TextBox 13"/>
          <p:cNvSpPr txBox="1"/>
          <p:nvPr/>
        </p:nvSpPr>
        <p:spPr>
          <a:xfrm>
            <a:off x="1604513" y="2078966"/>
            <a:ext cx="184731" cy="369332"/>
          </a:xfrm>
          <a:prstGeom prst="rect">
            <a:avLst/>
          </a:prstGeom>
          <a:noFill/>
        </p:spPr>
        <p:txBody>
          <a:bodyPr wrap="none" rtlCol="0">
            <a:spAutoFit/>
          </a:bodyPr>
          <a:lstStyle/>
          <a:p>
            <a:endParaRPr lang="en-US" dirty="0"/>
          </a:p>
        </p:txBody>
      </p:sp>
      <p:grpSp>
        <p:nvGrpSpPr>
          <p:cNvPr id="4" name="Group 3" descr="An image of a white cloth with 3 columns of 20 small collection tubes for swabs attached."/>
          <p:cNvGrpSpPr>
            <a:grpSpLocks noChangeAspect="1"/>
          </p:cNvGrpSpPr>
          <p:nvPr/>
        </p:nvGrpSpPr>
        <p:grpSpPr>
          <a:xfrm>
            <a:off x="6449503" y="2232854"/>
            <a:ext cx="4645218" cy="3731437"/>
            <a:chOff x="9719558" y="2431569"/>
            <a:chExt cx="2779706" cy="2232898"/>
          </a:xfrm>
        </p:grpSpPr>
        <p:pic>
          <p:nvPicPr>
            <p:cNvPr id="12" name="Picture 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9719558" y="2431569"/>
              <a:ext cx="2779706" cy="1961051"/>
            </a:xfrm>
            <a:prstGeom prst="rect">
              <a:avLst/>
            </a:prstGeom>
            <a:noFill/>
            <a:ln w="50800">
              <a:solidFill>
                <a:srgbClr val="00B050"/>
              </a:solidFill>
              <a:miter lim="800000"/>
              <a:headEnd/>
              <a:tailEnd/>
            </a:ln>
          </p:spPr>
        </p:pic>
        <p:sp>
          <p:nvSpPr>
            <p:cNvPr id="17" name="Rectangle 16"/>
            <p:cNvSpPr/>
            <p:nvPr/>
          </p:nvSpPr>
          <p:spPr>
            <a:xfrm>
              <a:off x="10814254" y="4443458"/>
              <a:ext cx="590315" cy="221009"/>
            </a:xfrm>
            <a:prstGeom prst="rect">
              <a:avLst/>
            </a:prstGeom>
          </p:spPr>
          <p:txBody>
            <a:bodyPr wrap="none">
              <a:spAutoFit/>
            </a:bodyPr>
            <a:lstStyle/>
            <a:p>
              <a:pPr algn="ctr"/>
              <a:r>
                <a:rPr lang="en-US" dirty="0">
                  <a:solidFill>
                    <a:schemeClr val="tx1">
                      <a:lumMod val="65000"/>
                      <a:lumOff val="35000"/>
                    </a:schemeClr>
                  </a:solidFill>
                </a:rPr>
                <a:t>Swab Kit</a:t>
              </a:r>
            </a:p>
          </p:txBody>
        </p:sp>
      </p:grpSp>
    </p:spTree>
    <p:extLst>
      <p:ext uri="{BB962C8B-B14F-4D97-AF65-F5344CB8AC3E}">
        <p14:creationId xmlns:p14="http://schemas.microsoft.com/office/powerpoint/2010/main" val="34055339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Software: Cognition</a:t>
            </a:r>
            <a:br>
              <a:rPr lang="en-US" sz="2000" dirty="0">
                <a:solidFill>
                  <a:srgbClr val="0070C0"/>
                </a:solidFill>
              </a:rPr>
            </a:br>
            <a:r>
              <a:rPr lang="en-US" sz="2000" dirty="0">
                <a:solidFill>
                  <a:srgbClr val="0070C0"/>
                </a:solidFill>
              </a:rPr>
              <a:t>Currently available (version 3)</a:t>
            </a:r>
          </a:p>
        </p:txBody>
      </p:sp>
      <p:sp>
        <p:nvSpPr>
          <p:cNvPr id="3" name="Content Placeholder 2"/>
          <p:cNvSpPr>
            <a:spLocks noGrp="1"/>
          </p:cNvSpPr>
          <p:nvPr>
            <p:ph sz="half" idx="1"/>
          </p:nvPr>
        </p:nvSpPr>
        <p:spPr>
          <a:xfrm>
            <a:off x="1008530" y="2022900"/>
            <a:ext cx="4937760" cy="4184953"/>
          </a:xfrm>
        </p:spPr>
        <p:txBody>
          <a:bodyPr vert="horz" lIns="0" tIns="45720" rIns="0" bIns="45720" rtlCol="0">
            <a:normAutofit fontScale="92500" lnSpcReduction="20000"/>
          </a:bodyPr>
          <a:lstStyle/>
          <a:p>
            <a:pPr marL="225425" indent="-225425">
              <a:lnSpc>
                <a:spcPct val="100000"/>
              </a:lnSpc>
              <a:spcBef>
                <a:spcPts val="600"/>
              </a:spcBef>
              <a:spcAft>
                <a:spcPts val="0"/>
              </a:spcAft>
              <a:buFont typeface="Arial" panose="020B0604020202020204" pitchFamily="34" charset="0"/>
              <a:buChar char="•"/>
            </a:pPr>
            <a:r>
              <a:rPr lang="en-US" dirty="0">
                <a:solidFill>
                  <a:schemeClr val="tx1">
                    <a:lumMod val="65000"/>
                    <a:lumOff val="35000"/>
                  </a:schemeClr>
                </a:solidFill>
              </a:rPr>
              <a:t>Software system that delivers brief, computerized neurocognitive tests</a:t>
            </a:r>
          </a:p>
          <a:p>
            <a:pPr marL="225425" indent="-225425">
              <a:lnSpc>
                <a:spcPct val="100000"/>
              </a:lnSpc>
              <a:spcBef>
                <a:spcPts val="600"/>
              </a:spcBef>
              <a:spcAft>
                <a:spcPts val="0"/>
              </a:spcAft>
              <a:buFont typeface="Arial" panose="020B0604020202020204" pitchFamily="34" charset="0"/>
              <a:buChar char="•"/>
            </a:pPr>
            <a:r>
              <a:rPr lang="en-US" dirty="0">
                <a:solidFill>
                  <a:schemeClr val="tx1">
                    <a:lumMod val="65000"/>
                    <a:lumOff val="35000"/>
                  </a:schemeClr>
                </a:solidFill>
              </a:rPr>
              <a:t>Measures a wide range of cognitive functions</a:t>
            </a:r>
          </a:p>
          <a:p>
            <a:pPr marL="225425" indent="-225425">
              <a:lnSpc>
                <a:spcPct val="100000"/>
              </a:lnSpc>
              <a:spcBef>
                <a:spcPts val="600"/>
              </a:spcBef>
              <a:spcAft>
                <a:spcPts val="0"/>
              </a:spcAft>
              <a:buFont typeface="Arial" panose="020B0604020202020204" pitchFamily="34" charset="0"/>
              <a:buChar char="•"/>
            </a:pPr>
            <a:r>
              <a:rPr lang="en-US" dirty="0">
                <a:solidFill>
                  <a:schemeClr val="tx1">
                    <a:lumMod val="65000"/>
                    <a:lumOff val="35000"/>
                  </a:schemeClr>
                </a:solidFill>
              </a:rPr>
              <a:t>Each administration (~20 mins) has a battery of 10 computerized tests, as shown in the figure to the right, and additional surveys that can be configured into sequences and assigned to subjects</a:t>
            </a:r>
          </a:p>
          <a:p>
            <a:pPr marL="0" indent="0">
              <a:lnSpc>
                <a:spcPct val="100000"/>
              </a:lnSpc>
              <a:spcBef>
                <a:spcPts val="600"/>
              </a:spcBef>
              <a:spcAft>
                <a:spcPts val="0"/>
              </a:spcAft>
              <a:buNone/>
            </a:pPr>
            <a:endParaRPr lang="en-US" sz="800" dirty="0">
              <a:solidFill>
                <a:schemeClr val="accent2"/>
              </a:solidFill>
            </a:endParaRPr>
          </a:p>
          <a:p>
            <a:pPr marL="0" indent="0">
              <a:lnSpc>
                <a:spcPct val="100000"/>
              </a:lnSpc>
              <a:spcBef>
                <a:spcPts val="600"/>
              </a:spcBef>
              <a:spcAft>
                <a:spcPts val="0"/>
              </a:spcAft>
              <a:buNone/>
            </a:pPr>
            <a:r>
              <a:rPr lang="en-US" dirty="0">
                <a:solidFill>
                  <a:schemeClr val="accent2"/>
                </a:solidFill>
              </a:rPr>
              <a:t>NOTE: Use of Cognition software (apart from data sharing) requires additional funding and/or laboratory support agreements for data processing. Additional cognitive test batteries not part of the current software version will require additional funding to purchase through the software developer.</a:t>
            </a:r>
          </a:p>
        </p:txBody>
      </p:sp>
      <p:pic>
        <p:nvPicPr>
          <p:cNvPr id="7" name="Picture 13" descr="NASA Meatball graphic"/>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0704830" y="286603"/>
            <a:ext cx="901700" cy="757238"/>
          </a:xfrm>
          <a:prstGeom prst="rect">
            <a:avLst/>
          </a:prstGeom>
          <a:noFill/>
          <a:ln w="9525">
            <a:noFill/>
            <a:miter lim="800000"/>
            <a:headEnd/>
            <a:tailEnd/>
          </a:ln>
        </p:spPr>
      </p:pic>
      <p:sp>
        <p:nvSpPr>
          <p:cNvPr id="5" name="Date Placeholder 4"/>
          <p:cNvSpPr>
            <a:spLocks noGrp="1"/>
          </p:cNvSpPr>
          <p:nvPr>
            <p:ph type="dt" sz="half" idx="10"/>
          </p:nvPr>
        </p:nvSpPr>
        <p:spPr/>
        <p:txBody>
          <a:bodyPr/>
          <a:lstStyle/>
          <a:p>
            <a:fld id="{CB76D27D-1C7A-4ED0-8479-B114447D79A5}" type="datetime1">
              <a:rPr lang="en-US" smtClean="0"/>
              <a:t>9/7/2022</a:t>
            </a:fld>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33</a:t>
            </a:fld>
            <a:endParaRPr lang="en-US" dirty="0"/>
          </a:p>
        </p:txBody>
      </p:sp>
      <p:sp>
        <p:nvSpPr>
          <p:cNvPr id="14" name="TextBox 13"/>
          <p:cNvSpPr txBox="1"/>
          <p:nvPr/>
        </p:nvSpPr>
        <p:spPr>
          <a:xfrm>
            <a:off x="1604513" y="2078966"/>
            <a:ext cx="184731" cy="369332"/>
          </a:xfrm>
          <a:prstGeom prst="rect">
            <a:avLst/>
          </a:prstGeom>
          <a:noFill/>
        </p:spPr>
        <p:txBody>
          <a:bodyPr wrap="none" rtlCol="0">
            <a:spAutoFit/>
          </a:bodyPr>
          <a:lstStyle/>
          <a:p>
            <a:endParaRPr lang="en-US" dirty="0"/>
          </a:p>
        </p:txBody>
      </p:sp>
      <p:pic>
        <p:nvPicPr>
          <p:cNvPr id="16" name="Picture 15" descr="A capture of the Cognition software test selection screen. The tests are listed as follows:&#10;Motor Praxis (MP): Sensory-motor ability&#10;Visual Object Learning Task (VOLT): Visual Object learning and memory,&#10;Fractal 2-Back (F2B): Attention and Working memory,&#10;Abstract Matching (AM): Abstraction,&#10;Line Orientation (LOT): Spatial Orientation,&#10;Emotion Recognition (ER): Emotion recognition,&#10;Matrix Reasoning (MRT): Abstract Reasoning,&#10;Digit Symbol Substitution (DSST): Complex scanning and visual tracking,&#10;Balloon Analog Risk (BaRT): Risk Decision making,&#10;Psychomotor Vigilance (PVT): Vigilant attention"/>
          <p:cNvPicPr/>
          <p:nvPr/>
        </p:nvPicPr>
        <p:blipFill>
          <a:blip r:embed="rId3" cstate="screen">
            <a:extLst>
              <a:ext uri="{28A0092B-C50C-407E-A947-70E740481C1C}">
                <a14:useLocalDpi xmlns:a14="http://schemas.microsoft.com/office/drawing/2010/main"/>
              </a:ext>
            </a:extLst>
          </a:blip>
          <a:stretch>
            <a:fillRect/>
          </a:stretch>
        </p:blipFill>
        <p:spPr>
          <a:xfrm>
            <a:off x="6141720" y="2078966"/>
            <a:ext cx="5734553" cy="3967293"/>
          </a:xfrm>
          <a:prstGeom prst="rect">
            <a:avLst/>
          </a:prstGeom>
          <a:noFill/>
          <a:ln w="50800">
            <a:solidFill>
              <a:srgbClr val="00B050"/>
            </a:solidFill>
            <a:miter lim="800000"/>
            <a:headEnd/>
            <a:tailEnd/>
          </a:ln>
        </p:spPr>
      </p:pic>
    </p:spTree>
    <p:extLst>
      <p:ext uri="{BB962C8B-B14F-4D97-AF65-F5344CB8AC3E}">
        <p14:creationId xmlns:p14="http://schemas.microsoft.com/office/powerpoint/2010/main" val="28892433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Cerebral Cochlear Fluid Pressure Analyzer (CCFP) </a:t>
            </a:r>
            <a:br>
              <a:rPr lang="en-US" dirty="0"/>
            </a:br>
            <a:r>
              <a:rPr lang="en-US" sz="2200" dirty="0">
                <a:solidFill>
                  <a:srgbClr val="0070C0"/>
                </a:solidFill>
              </a:rPr>
              <a:t>Currently available</a:t>
            </a:r>
          </a:p>
        </p:txBody>
      </p:sp>
      <p:sp>
        <p:nvSpPr>
          <p:cNvPr id="3" name="Content Placeholder 2"/>
          <p:cNvSpPr>
            <a:spLocks noGrp="1"/>
          </p:cNvSpPr>
          <p:nvPr>
            <p:ph sz="half" idx="1"/>
          </p:nvPr>
        </p:nvSpPr>
        <p:spPr>
          <a:xfrm>
            <a:off x="1097279" y="1845734"/>
            <a:ext cx="5466359" cy="4516565"/>
          </a:xfrm>
        </p:spPr>
        <p:txBody>
          <a:bodyPr>
            <a:normAutofit/>
          </a:bodyPr>
          <a:lstStyle/>
          <a:p>
            <a:pPr marL="228600" indent="-228600">
              <a:lnSpc>
                <a:spcPct val="100000"/>
              </a:lnSpc>
              <a:spcBef>
                <a:spcPts val="600"/>
              </a:spcBef>
              <a:spcAft>
                <a:spcPts val="0"/>
              </a:spcAft>
              <a:buFont typeface="Arial" panose="020B0604020202020204" pitchFamily="34" charset="0"/>
              <a:buChar char="•"/>
            </a:pPr>
            <a:r>
              <a:rPr lang="en-US" dirty="0">
                <a:solidFill>
                  <a:schemeClr val="tx1">
                    <a:lumMod val="65000"/>
                    <a:lumOff val="35000"/>
                  </a:schemeClr>
                </a:solidFill>
              </a:rPr>
              <a:t>Indirectly measures Intracranial Pressure (ICP) by measuring Tympanic Membrane Displacement (TMD) under various stimuli</a:t>
            </a:r>
          </a:p>
          <a:p>
            <a:pPr marL="463550" lvl="1" indent="-238125">
              <a:lnSpc>
                <a:spcPct val="100000"/>
              </a:lnSpc>
              <a:spcBef>
                <a:spcPts val="0"/>
              </a:spcBef>
              <a:spcAft>
                <a:spcPts val="600"/>
              </a:spcAft>
              <a:buFont typeface="Arial" panose="020B0604020202020204" pitchFamily="34" charset="0"/>
              <a:buChar char="•"/>
            </a:pPr>
            <a:r>
              <a:rPr lang="en-US" dirty="0">
                <a:solidFill>
                  <a:schemeClr val="tx1">
                    <a:lumMod val="65000"/>
                    <a:lumOff val="35000"/>
                  </a:schemeClr>
                </a:solidFill>
              </a:rPr>
              <a:t>Can also perform Tympanometry</a:t>
            </a:r>
          </a:p>
          <a:p>
            <a:pPr marL="228600" indent="-228600">
              <a:lnSpc>
                <a:spcPct val="100000"/>
              </a:lnSpc>
              <a:spcBef>
                <a:spcPts val="600"/>
              </a:spcBef>
              <a:spcAft>
                <a:spcPts val="0"/>
              </a:spcAft>
              <a:buFont typeface="Arial" panose="020B0604020202020204" pitchFamily="34" charset="0"/>
              <a:buChar char="•"/>
            </a:pPr>
            <a:r>
              <a:rPr lang="en-US" dirty="0">
                <a:solidFill>
                  <a:schemeClr val="tx1">
                    <a:lumMod val="65000"/>
                    <a:lumOff val="35000"/>
                  </a:schemeClr>
                </a:solidFill>
              </a:rPr>
              <a:t>Sensors for CCFP analysis are in the CCFP Headset and will interface with crewmember's ear canal via tubing with an ear tip</a:t>
            </a:r>
          </a:p>
          <a:p>
            <a:pPr marL="228600" indent="-228600">
              <a:lnSpc>
                <a:spcPct val="100000"/>
              </a:lnSpc>
              <a:spcBef>
                <a:spcPts val="600"/>
              </a:spcBef>
              <a:spcAft>
                <a:spcPts val="0"/>
              </a:spcAft>
              <a:buFont typeface="Arial" panose="020B0604020202020204" pitchFamily="34" charset="0"/>
              <a:buChar char="•"/>
            </a:pPr>
            <a:r>
              <a:rPr lang="en-US" dirty="0">
                <a:solidFill>
                  <a:schemeClr val="tx1">
                    <a:lumMod val="65000"/>
                    <a:lumOff val="35000"/>
                  </a:schemeClr>
                </a:solidFill>
              </a:rPr>
              <a:t>Two other components work with the headset: </a:t>
            </a:r>
          </a:p>
          <a:p>
            <a:pPr marL="463550" lvl="1" indent="-238125">
              <a:lnSpc>
                <a:spcPct val="100000"/>
              </a:lnSpc>
              <a:spcBef>
                <a:spcPts val="0"/>
              </a:spcBef>
              <a:spcAft>
                <a:spcPts val="0"/>
              </a:spcAft>
              <a:buFont typeface="Arial" panose="020B0604020202020204" pitchFamily="34" charset="0"/>
              <a:buChar char="•"/>
            </a:pPr>
            <a:r>
              <a:rPr lang="en-US" dirty="0">
                <a:solidFill>
                  <a:schemeClr val="tx1">
                    <a:lumMod val="65000"/>
                    <a:lumOff val="35000"/>
                  </a:schemeClr>
                </a:solidFill>
              </a:rPr>
              <a:t>The Pulse Oximeter is placed on the finger to measure Pulse and O</a:t>
            </a:r>
            <a:r>
              <a:rPr lang="en-US" baseline="-25000" dirty="0">
                <a:solidFill>
                  <a:schemeClr val="tx1">
                    <a:lumMod val="65000"/>
                    <a:lumOff val="35000"/>
                  </a:schemeClr>
                </a:solidFill>
              </a:rPr>
              <a:t>2</a:t>
            </a:r>
            <a:r>
              <a:rPr lang="en-US" dirty="0">
                <a:solidFill>
                  <a:schemeClr val="tx1">
                    <a:lumMod val="65000"/>
                    <a:lumOff val="35000"/>
                  </a:schemeClr>
                </a:solidFill>
              </a:rPr>
              <a:t> saturation</a:t>
            </a:r>
          </a:p>
          <a:p>
            <a:pPr marL="463550" lvl="1" indent="-238125">
              <a:lnSpc>
                <a:spcPct val="100000"/>
              </a:lnSpc>
              <a:spcBef>
                <a:spcPts val="0"/>
              </a:spcBef>
              <a:spcAft>
                <a:spcPts val="0"/>
              </a:spcAft>
              <a:buFont typeface="Arial" panose="020B0604020202020204" pitchFamily="34" charset="0"/>
              <a:buChar char="•"/>
            </a:pPr>
            <a:r>
              <a:rPr lang="en-US" dirty="0">
                <a:solidFill>
                  <a:schemeClr val="tx1">
                    <a:lumMod val="65000"/>
                    <a:lumOff val="35000"/>
                  </a:schemeClr>
                </a:solidFill>
              </a:rPr>
              <a:t>The Cannula interfaces with the nostrils to monitor respiration</a:t>
            </a:r>
          </a:p>
        </p:txBody>
      </p:sp>
      <p:pic>
        <p:nvPicPr>
          <p:cNvPr id="7" name="Picture 13" descr="NASA Meatball graphic"/>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704830" y="286603"/>
            <a:ext cx="901700" cy="757238"/>
          </a:xfrm>
          <a:prstGeom prst="rect">
            <a:avLst/>
          </a:prstGeom>
          <a:noFill/>
          <a:ln w="9525">
            <a:noFill/>
            <a:miter lim="800000"/>
            <a:headEnd/>
            <a:tailEnd/>
          </a:ln>
        </p:spPr>
      </p:pic>
      <p:sp>
        <p:nvSpPr>
          <p:cNvPr id="5" name="Date Placeholder 4"/>
          <p:cNvSpPr>
            <a:spLocks noGrp="1"/>
          </p:cNvSpPr>
          <p:nvPr>
            <p:ph type="dt" sz="half" idx="10"/>
          </p:nvPr>
        </p:nvSpPr>
        <p:spPr/>
        <p:txBody>
          <a:bodyPr/>
          <a:lstStyle/>
          <a:p>
            <a:fld id="{C490AAF5-56F8-4020-9231-2B04E3D17DF4}" type="datetime1">
              <a:rPr lang="en-US" smtClean="0"/>
              <a:t>9/7/2022</a:t>
            </a:fld>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4</a:t>
            </a:fld>
            <a:endParaRPr lang="en-US" dirty="0"/>
          </a:p>
        </p:txBody>
      </p:sp>
      <p:pic>
        <p:nvPicPr>
          <p:cNvPr id="4" name="Picture 3" descr="An image of a laptop computer and the Cerebral Cochlear Fluid Pressure Analyzer - a white box with multiple cords and illuminated lights."/>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699274" y="2583501"/>
            <a:ext cx="4456406" cy="2547824"/>
          </a:xfrm>
          <a:prstGeom prst="rect">
            <a:avLst/>
          </a:prstGeom>
        </p:spPr>
      </p:pic>
    </p:spTree>
    <p:extLst>
      <p:ext uri="{BB962C8B-B14F-4D97-AF65-F5344CB8AC3E}">
        <p14:creationId xmlns:p14="http://schemas.microsoft.com/office/powerpoint/2010/main" val="4350923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9918652" cy="1450757"/>
          </a:xfrm>
        </p:spPr>
        <p:txBody>
          <a:bodyPr>
            <a:normAutofit fontScale="90000"/>
          </a:bodyPr>
          <a:lstStyle/>
          <a:p>
            <a:r>
              <a:rPr lang="en-US" dirty="0"/>
              <a:t>Distortion Product Otoacoustic Emissions (DPOAE) </a:t>
            </a:r>
            <a:br>
              <a:rPr lang="en-US" sz="2200" dirty="0"/>
            </a:br>
            <a:r>
              <a:rPr lang="en-US" sz="2200" dirty="0">
                <a:solidFill>
                  <a:srgbClr val="0070C0"/>
                </a:solidFill>
              </a:rPr>
              <a:t>Currently available</a:t>
            </a:r>
            <a:endParaRPr lang="en-US" sz="2200" dirty="0"/>
          </a:p>
        </p:txBody>
      </p:sp>
      <p:sp>
        <p:nvSpPr>
          <p:cNvPr id="3" name="Content Placeholder 2"/>
          <p:cNvSpPr>
            <a:spLocks noGrp="1"/>
          </p:cNvSpPr>
          <p:nvPr>
            <p:ph sz="half" idx="1"/>
          </p:nvPr>
        </p:nvSpPr>
        <p:spPr>
          <a:xfrm>
            <a:off x="1097279" y="1836769"/>
            <a:ext cx="5917296" cy="4469141"/>
          </a:xfrm>
        </p:spPr>
        <p:txBody>
          <a:bodyPr>
            <a:normAutofit/>
          </a:bodyPr>
          <a:lstStyle/>
          <a:p>
            <a:pPr marL="225425" indent="-225425">
              <a:spcBef>
                <a:spcPts val="600"/>
              </a:spcBef>
              <a:spcAft>
                <a:spcPts val="0"/>
              </a:spcAft>
              <a:buFont typeface="Arial" panose="020B0604020202020204" pitchFamily="34" charset="0"/>
              <a:buChar char="•"/>
            </a:pPr>
            <a:r>
              <a:rPr lang="en-US" dirty="0">
                <a:solidFill>
                  <a:schemeClr val="tx1">
                    <a:lumMod val="65000"/>
                    <a:lumOff val="35000"/>
                  </a:schemeClr>
                </a:solidFill>
              </a:rPr>
              <a:t>The DPOAE is a commercial off the shelf unit called Otoport Advance, produced by Otodynamics Audiology Systems </a:t>
            </a:r>
          </a:p>
          <a:p>
            <a:pPr marL="225425" indent="-225425">
              <a:spcBef>
                <a:spcPts val="600"/>
              </a:spcBef>
              <a:spcAft>
                <a:spcPts val="0"/>
              </a:spcAft>
              <a:buFont typeface="Arial" panose="020B0604020202020204" pitchFamily="34" charset="0"/>
              <a:buChar char="•"/>
            </a:pPr>
            <a:r>
              <a:rPr lang="en-US" dirty="0">
                <a:solidFill>
                  <a:schemeClr val="tx1">
                    <a:lumMod val="65000"/>
                    <a:lumOff val="35000"/>
                  </a:schemeClr>
                </a:solidFill>
              </a:rPr>
              <a:t>Used to take Otoacoustic Emissions (OAE) measurements</a:t>
            </a:r>
          </a:p>
          <a:p>
            <a:pPr marL="225425" indent="-225425">
              <a:spcBef>
                <a:spcPts val="600"/>
              </a:spcBef>
              <a:spcAft>
                <a:spcPts val="0"/>
              </a:spcAft>
              <a:buFont typeface="Arial" panose="020B0604020202020204" pitchFamily="34" charset="0"/>
              <a:buChar char="•"/>
            </a:pPr>
            <a:r>
              <a:rPr lang="en-US" dirty="0">
                <a:solidFill>
                  <a:schemeClr val="tx1">
                    <a:lumMod val="65000"/>
                    <a:lumOff val="35000"/>
                  </a:schemeClr>
                </a:solidFill>
              </a:rPr>
              <a:t>Handheld device with an ear probe fitted with a speaker and microphone</a:t>
            </a:r>
          </a:p>
          <a:p>
            <a:pPr marL="225425" indent="-225425">
              <a:spcBef>
                <a:spcPts val="600"/>
              </a:spcBef>
              <a:spcAft>
                <a:spcPts val="0"/>
              </a:spcAft>
              <a:buFont typeface="Arial" panose="020B0604020202020204" pitchFamily="34" charset="0"/>
              <a:buChar char="•"/>
            </a:pPr>
            <a:r>
              <a:rPr lang="en-US" dirty="0">
                <a:solidFill>
                  <a:schemeClr val="tx1">
                    <a:lumMod val="65000"/>
                    <a:lumOff val="35000"/>
                  </a:schemeClr>
                </a:solidFill>
              </a:rPr>
              <a:t>Measures cochlear response pairs of f1 and f2 frequencies used in turn to acquire emissions from areas along the cochlea</a:t>
            </a:r>
          </a:p>
          <a:p>
            <a:pPr marL="225425" indent="-225425">
              <a:spcBef>
                <a:spcPts val="600"/>
              </a:spcBef>
              <a:spcAft>
                <a:spcPts val="0"/>
              </a:spcAft>
              <a:buFont typeface="Arial" panose="020B0604020202020204" pitchFamily="34" charset="0"/>
              <a:buChar char="•"/>
            </a:pPr>
            <a:r>
              <a:rPr lang="en-US" dirty="0">
                <a:solidFill>
                  <a:schemeClr val="tx1">
                    <a:lumMod val="65000"/>
                    <a:lumOff val="35000"/>
                  </a:schemeClr>
                </a:solidFill>
              </a:rPr>
              <a:t>These measurements allow the first signs of deafness to be detected</a:t>
            </a:r>
          </a:p>
          <a:p>
            <a:pPr marL="225425" indent="-225425">
              <a:spcBef>
                <a:spcPts val="600"/>
              </a:spcBef>
              <a:spcAft>
                <a:spcPts val="0"/>
              </a:spcAft>
              <a:buFont typeface="Arial" panose="020B0604020202020204" pitchFamily="34" charset="0"/>
              <a:buChar char="•"/>
            </a:pPr>
            <a:r>
              <a:rPr lang="en-US" dirty="0">
                <a:solidFill>
                  <a:schemeClr val="tx1">
                    <a:lumMod val="65000"/>
                    <a:lumOff val="35000"/>
                  </a:schemeClr>
                </a:solidFill>
              </a:rPr>
              <a:t>Earmuffs used in conjunction with the DPOAE to isolate ISS noise during measurements</a:t>
            </a:r>
          </a:p>
          <a:p>
            <a:pPr>
              <a:buFont typeface="Arial" panose="020B0604020202020204" pitchFamily="34" charset="0"/>
              <a:buChar char="•"/>
            </a:pPr>
            <a:endParaRPr lang="en-US" dirty="0">
              <a:solidFill>
                <a:schemeClr val="tx1">
                  <a:lumMod val="65000"/>
                  <a:lumOff val="35000"/>
                </a:schemeClr>
              </a:solidFill>
            </a:endParaRPr>
          </a:p>
          <a:p>
            <a:pPr marL="0" indent="0">
              <a:buNone/>
            </a:pPr>
            <a:endParaRPr lang="en-US" dirty="0">
              <a:solidFill>
                <a:schemeClr val="tx1">
                  <a:lumMod val="65000"/>
                  <a:lumOff val="35000"/>
                </a:schemeClr>
              </a:solidFill>
            </a:endParaRPr>
          </a:p>
          <a:p>
            <a:pPr>
              <a:buFont typeface="Arial" panose="020B0604020202020204" pitchFamily="34" charset="0"/>
              <a:buChar char="•"/>
            </a:pPr>
            <a:endParaRPr lang="en-US" dirty="0">
              <a:solidFill>
                <a:schemeClr val="tx1">
                  <a:lumMod val="65000"/>
                  <a:lumOff val="35000"/>
                </a:schemeClr>
              </a:solidFill>
            </a:endParaRPr>
          </a:p>
        </p:txBody>
      </p:sp>
      <p:pic>
        <p:nvPicPr>
          <p:cNvPr id="7" name="Picture 13" descr="NASA Meatball graphic"/>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0704830" y="286603"/>
            <a:ext cx="901700" cy="757238"/>
          </a:xfrm>
          <a:prstGeom prst="rect">
            <a:avLst/>
          </a:prstGeom>
          <a:noFill/>
          <a:ln w="9525">
            <a:noFill/>
            <a:miter lim="800000"/>
            <a:headEnd/>
            <a:tailEnd/>
          </a:ln>
        </p:spPr>
      </p:pic>
      <p:sp>
        <p:nvSpPr>
          <p:cNvPr id="5" name="Date Placeholder 4"/>
          <p:cNvSpPr>
            <a:spLocks noGrp="1"/>
          </p:cNvSpPr>
          <p:nvPr>
            <p:ph type="dt" sz="half" idx="10"/>
          </p:nvPr>
        </p:nvSpPr>
        <p:spPr/>
        <p:txBody>
          <a:bodyPr/>
          <a:lstStyle/>
          <a:p>
            <a:fld id="{5AAB56CA-E50E-4029-BBBB-66ED8EF4FA76}" type="datetime1">
              <a:rPr lang="en-US" smtClean="0"/>
              <a:t>9/7/2022</a:t>
            </a:fld>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5</a:t>
            </a:fld>
            <a:endParaRPr lang="en-US" dirty="0"/>
          </a:p>
        </p:txBody>
      </p:sp>
      <p:grpSp>
        <p:nvGrpSpPr>
          <p:cNvPr id="10" name="Group 9" descr="An image of a packaged set of earmuffs">
            <a:extLst>
              <a:ext uri="{FF2B5EF4-FFF2-40B4-BE49-F238E27FC236}">
                <a16:creationId xmlns:a16="http://schemas.microsoft.com/office/drawing/2014/main" id="{AA6572F6-616A-4FAA-B7BF-68E095205478}"/>
              </a:ext>
            </a:extLst>
          </p:cNvPr>
          <p:cNvGrpSpPr/>
          <p:nvPr/>
        </p:nvGrpSpPr>
        <p:grpSpPr>
          <a:xfrm>
            <a:off x="9779688" y="1910227"/>
            <a:ext cx="2109518" cy="2068434"/>
            <a:chOff x="9432429" y="2026431"/>
            <a:chExt cx="1935316" cy="1897625"/>
          </a:xfrm>
        </p:grpSpPr>
        <p:pic>
          <p:nvPicPr>
            <p:cNvPr id="11" name="Picture 10">
              <a:extLst>
                <a:ext uri="{FF2B5EF4-FFF2-40B4-BE49-F238E27FC236}">
                  <a16:creationId xmlns:a16="http://schemas.microsoft.com/office/drawing/2014/main" id="{EC511483-EE9E-463F-96A2-C30DD875C25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432429" y="2026431"/>
              <a:ext cx="1935316" cy="1527021"/>
            </a:xfrm>
            <a:prstGeom prst="rect">
              <a:avLst/>
            </a:prstGeom>
            <a:ln w="50800">
              <a:solidFill>
                <a:srgbClr val="7030A0"/>
              </a:solidFill>
            </a:ln>
          </p:spPr>
        </p:pic>
        <p:sp>
          <p:nvSpPr>
            <p:cNvPr id="12" name="Rectangle 11">
              <a:extLst>
                <a:ext uri="{FF2B5EF4-FFF2-40B4-BE49-F238E27FC236}">
                  <a16:creationId xmlns:a16="http://schemas.microsoft.com/office/drawing/2014/main" id="{15DC3CBD-8063-4464-876E-741BA228512D}"/>
                </a:ext>
              </a:extLst>
            </p:cNvPr>
            <p:cNvSpPr/>
            <p:nvPr/>
          </p:nvSpPr>
          <p:spPr>
            <a:xfrm>
              <a:off x="9974373" y="3554724"/>
              <a:ext cx="1015534" cy="369332"/>
            </a:xfrm>
            <a:prstGeom prst="rect">
              <a:avLst/>
            </a:prstGeom>
          </p:spPr>
          <p:txBody>
            <a:bodyPr wrap="none">
              <a:spAutoFit/>
            </a:bodyPr>
            <a:lstStyle/>
            <a:p>
              <a:r>
                <a:rPr lang="en-US" dirty="0">
                  <a:solidFill>
                    <a:schemeClr val="tx1">
                      <a:lumMod val="65000"/>
                      <a:lumOff val="35000"/>
                    </a:schemeClr>
                  </a:solidFill>
                </a:rPr>
                <a:t>Earmuffs</a:t>
              </a:r>
            </a:p>
          </p:txBody>
        </p:sp>
      </p:grpSp>
      <p:pic>
        <p:nvPicPr>
          <p:cNvPr id="16" name="Picture 15" descr="An image of labels affixed to a blue bag - the Distortion Product Otoacoustic Emissions kit">
            <a:extLst>
              <a:ext uri="{FF2B5EF4-FFF2-40B4-BE49-F238E27FC236}">
                <a16:creationId xmlns:a16="http://schemas.microsoft.com/office/drawing/2014/main" id="{BC1D0A35-9BB7-49A5-B2C6-3EB1FF8AD7D0}"/>
              </a:ext>
            </a:extLst>
          </p:cNvPr>
          <p:cNvPicPr>
            <a:picLocks noChangeAspect="1"/>
          </p:cNvPicPr>
          <p:nvPr/>
        </p:nvPicPr>
        <p:blipFill>
          <a:blip r:embed="rId4"/>
          <a:stretch>
            <a:fillRect/>
          </a:stretch>
        </p:blipFill>
        <p:spPr>
          <a:xfrm>
            <a:off x="7099041" y="3887413"/>
            <a:ext cx="4629539" cy="2259656"/>
          </a:xfrm>
          <a:prstGeom prst="rect">
            <a:avLst/>
          </a:prstGeom>
        </p:spPr>
      </p:pic>
      <p:sp>
        <p:nvSpPr>
          <p:cNvPr id="17" name="Rectangle 16">
            <a:extLst>
              <a:ext uri="{FF2B5EF4-FFF2-40B4-BE49-F238E27FC236}">
                <a16:creationId xmlns:a16="http://schemas.microsoft.com/office/drawing/2014/main" id="{D95345B2-64B1-4206-81EF-B85CAA60E4F1}"/>
              </a:ext>
            </a:extLst>
          </p:cNvPr>
          <p:cNvSpPr/>
          <p:nvPr/>
        </p:nvSpPr>
        <p:spPr>
          <a:xfrm>
            <a:off x="7099041" y="3887413"/>
            <a:ext cx="4629539" cy="2259656"/>
          </a:xfrm>
          <a:prstGeom prst="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descr="An image of the inside of the DPOAE, which includes a white handheld device with blue buttons and multiple bundled cables and probes.">
            <a:extLst>
              <a:ext uri="{FF2B5EF4-FFF2-40B4-BE49-F238E27FC236}">
                <a16:creationId xmlns:a16="http://schemas.microsoft.com/office/drawing/2014/main" id="{294215C8-1BB5-4628-9715-EFA6199F81B6}"/>
              </a:ext>
            </a:extLst>
          </p:cNvPr>
          <p:cNvPicPr>
            <a:picLocks noChangeAspect="1"/>
          </p:cNvPicPr>
          <p:nvPr/>
        </p:nvPicPr>
        <p:blipFill>
          <a:blip r:embed="rId5"/>
          <a:stretch>
            <a:fillRect/>
          </a:stretch>
        </p:blipFill>
        <p:spPr>
          <a:xfrm rot="16200000">
            <a:off x="7438300" y="1740165"/>
            <a:ext cx="1916308" cy="2109516"/>
          </a:xfrm>
          <a:prstGeom prst="rect">
            <a:avLst/>
          </a:prstGeom>
        </p:spPr>
      </p:pic>
      <p:sp>
        <p:nvSpPr>
          <p:cNvPr id="20" name="Rectangle 19">
            <a:extLst>
              <a:ext uri="{FF2B5EF4-FFF2-40B4-BE49-F238E27FC236}">
                <a16:creationId xmlns:a16="http://schemas.microsoft.com/office/drawing/2014/main" id="{F0DB47BA-8E6F-454F-BEB6-FA7561DA9BD9}"/>
              </a:ext>
            </a:extLst>
          </p:cNvPr>
          <p:cNvSpPr/>
          <p:nvPr/>
        </p:nvSpPr>
        <p:spPr>
          <a:xfrm>
            <a:off x="7341696" y="1836769"/>
            <a:ext cx="2109516" cy="1916308"/>
          </a:xfrm>
          <a:prstGeom prst="rect">
            <a:avLst/>
          </a:prstGeom>
          <a:noFill/>
          <a:ln w="38100">
            <a:solidFill>
              <a:srgbClr val="934B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174568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solidFill>
                  <a:schemeClr val="tx1"/>
                </a:solidFill>
              </a:rPr>
              <a:t>Electroretinograph</a:t>
            </a:r>
            <a:r>
              <a:rPr lang="en-US" dirty="0">
                <a:solidFill>
                  <a:schemeClr val="tx1"/>
                </a:solidFill>
              </a:rPr>
              <a:t> (ERG)</a:t>
            </a:r>
            <a:br>
              <a:rPr lang="en-US" dirty="0">
                <a:solidFill>
                  <a:schemeClr val="tx1"/>
                </a:solidFill>
              </a:rPr>
            </a:br>
            <a:r>
              <a:rPr lang="en-US" sz="2000" dirty="0">
                <a:solidFill>
                  <a:srgbClr val="0070C0"/>
                </a:solidFill>
              </a:rPr>
              <a:t>Currently available</a:t>
            </a:r>
            <a:endParaRPr lang="en-US" sz="2000" dirty="0">
              <a:solidFill>
                <a:schemeClr val="tx1"/>
              </a:solidFill>
            </a:endParaRPr>
          </a:p>
        </p:txBody>
      </p:sp>
      <p:sp>
        <p:nvSpPr>
          <p:cNvPr id="3" name="Content Placeholder 2"/>
          <p:cNvSpPr>
            <a:spLocks noGrp="1"/>
          </p:cNvSpPr>
          <p:nvPr>
            <p:ph sz="half" idx="1"/>
          </p:nvPr>
        </p:nvSpPr>
        <p:spPr>
          <a:xfrm>
            <a:off x="1097279" y="1845734"/>
            <a:ext cx="6227545" cy="4380285"/>
          </a:xfrm>
        </p:spPr>
        <p:txBody>
          <a:bodyPr>
            <a:normAutofit fontScale="92500" lnSpcReduction="10000"/>
          </a:bodyPr>
          <a:lstStyle/>
          <a:p>
            <a:pPr marL="225425" indent="-225425">
              <a:lnSpc>
                <a:spcPct val="120000"/>
              </a:lnSpc>
              <a:spcBef>
                <a:spcPts val="600"/>
              </a:spcBef>
              <a:spcAft>
                <a:spcPts val="0"/>
              </a:spcAft>
              <a:buFont typeface="Arial" panose="020B0604020202020204" pitchFamily="34" charset="0"/>
              <a:buChar char="•"/>
            </a:pPr>
            <a:r>
              <a:rPr lang="en-US" dirty="0">
                <a:solidFill>
                  <a:schemeClr val="tx1">
                    <a:lumMod val="65000"/>
                    <a:lumOff val="35000"/>
                  </a:schemeClr>
                </a:solidFill>
              </a:rPr>
              <a:t>The ERG system is a measurement device based on the </a:t>
            </a:r>
            <a:r>
              <a:rPr lang="en-US" dirty="0" err="1">
                <a:solidFill>
                  <a:schemeClr val="tx1">
                    <a:lumMod val="65000"/>
                    <a:lumOff val="35000"/>
                  </a:schemeClr>
                </a:solidFill>
              </a:rPr>
              <a:t>Diagnosys</a:t>
            </a:r>
            <a:r>
              <a:rPr lang="en-US" dirty="0">
                <a:solidFill>
                  <a:schemeClr val="tx1">
                    <a:lumMod val="65000"/>
                    <a:lumOff val="35000"/>
                  </a:schemeClr>
                </a:solidFill>
              </a:rPr>
              <a:t> E</a:t>
            </a:r>
            <a:r>
              <a:rPr lang="en-US" baseline="30000" dirty="0">
                <a:solidFill>
                  <a:schemeClr val="tx1">
                    <a:lumMod val="65000"/>
                    <a:lumOff val="35000"/>
                  </a:schemeClr>
                </a:solidFill>
              </a:rPr>
              <a:t>3</a:t>
            </a:r>
            <a:r>
              <a:rPr lang="en-US" dirty="0">
                <a:solidFill>
                  <a:schemeClr val="tx1">
                    <a:lumMod val="65000"/>
                    <a:lumOff val="35000"/>
                  </a:schemeClr>
                </a:solidFill>
              </a:rPr>
              <a:t> System that supports a variety of visual electrophysiology modalities.</a:t>
            </a:r>
          </a:p>
          <a:p>
            <a:pPr marL="463550" lvl="1" indent="-246063">
              <a:lnSpc>
                <a:spcPct val="120000"/>
              </a:lnSpc>
              <a:spcBef>
                <a:spcPts val="600"/>
              </a:spcBef>
              <a:spcAft>
                <a:spcPts val="0"/>
              </a:spcAft>
              <a:buFont typeface="Arial" panose="020B0604020202020204" pitchFamily="34" charset="0"/>
              <a:buChar char="•"/>
            </a:pPr>
            <a:r>
              <a:rPr lang="en-US" dirty="0">
                <a:solidFill>
                  <a:schemeClr val="tx1">
                    <a:lumMod val="65000"/>
                    <a:lumOff val="35000"/>
                  </a:schemeClr>
                </a:solidFill>
              </a:rPr>
              <a:t>The ERG is deployed and powered from an HRF Payload Drawer, with test protocols and databases managed from an HRF PC.</a:t>
            </a:r>
          </a:p>
          <a:p>
            <a:pPr marL="225425" indent="-225425">
              <a:lnSpc>
                <a:spcPct val="120000"/>
              </a:lnSpc>
              <a:spcBef>
                <a:spcPts val="600"/>
              </a:spcBef>
              <a:spcAft>
                <a:spcPts val="0"/>
              </a:spcAft>
              <a:buFont typeface="Arial" panose="020B0604020202020204" pitchFamily="34" charset="0"/>
              <a:buChar char="•"/>
            </a:pPr>
            <a:r>
              <a:rPr lang="en-US" dirty="0">
                <a:solidFill>
                  <a:schemeClr val="tx1">
                    <a:lumMod val="65000"/>
                    <a:lumOff val="35000"/>
                  </a:schemeClr>
                </a:solidFill>
              </a:rPr>
              <a:t>Available Accessories:</a:t>
            </a:r>
          </a:p>
          <a:p>
            <a:pPr marL="463550" lvl="1" indent="-246063">
              <a:lnSpc>
                <a:spcPct val="120000"/>
              </a:lnSpc>
              <a:spcBef>
                <a:spcPts val="600"/>
              </a:spcBef>
              <a:spcAft>
                <a:spcPts val="0"/>
              </a:spcAft>
              <a:buSzPct val="100000"/>
              <a:buFont typeface="Arial" panose="020B0604020202020204" pitchFamily="34" charset="0"/>
              <a:buChar char="•"/>
            </a:pPr>
            <a:r>
              <a:rPr lang="en-US" sz="1900" dirty="0">
                <a:solidFill>
                  <a:schemeClr val="tx1">
                    <a:lumMod val="65000"/>
                    <a:lumOff val="35000"/>
                  </a:schemeClr>
                </a:solidFill>
              </a:rPr>
              <a:t>Monocular Pattern Stimulator (</a:t>
            </a:r>
            <a:r>
              <a:rPr lang="en-US" sz="1900" dirty="0" err="1">
                <a:solidFill>
                  <a:schemeClr val="tx1">
                    <a:lumMod val="65000"/>
                    <a:lumOff val="35000"/>
                  </a:schemeClr>
                </a:solidFill>
              </a:rPr>
              <a:t>Envoy</a:t>
            </a:r>
            <a:r>
              <a:rPr lang="en-US" sz="1900" baseline="30000" dirty="0" err="1">
                <a:solidFill>
                  <a:schemeClr val="tx1">
                    <a:lumMod val="65000"/>
                    <a:lumOff val="35000"/>
                  </a:schemeClr>
                </a:solidFill>
              </a:rPr>
              <a:t>TM</a:t>
            </a:r>
            <a:r>
              <a:rPr lang="en-US" sz="1900" dirty="0">
                <a:solidFill>
                  <a:schemeClr val="tx1">
                    <a:lumMod val="65000"/>
                    <a:lumOff val="35000"/>
                  </a:schemeClr>
                </a:solidFill>
              </a:rPr>
              <a:t> OLED Monitor)</a:t>
            </a:r>
          </a:p>
          <a:p>
            <a:pPr marL="463550" lvl="1" indent="-246063">
              <a:lnSpc>
                <a:spcPct val="120000"/>
              </a:lnSpc>
              <a:spcBef>
                <a:spcPts val="600"/>
              </a:spcBef>
              <a:spcAft>
                <a:spcPts val="0"/>
              </a:spcAft>
              <a:buFont typeface="Arial" panose="020B0604020202020204" pitchFamily="34" charset="0"/>
              <a:buChar char="•"/>
            </a:pPr>
            <a:r>
              <a:rPr lang="en-US" dirty="0">
                <a:solidFill>
                  <a:schemeClr val="tx1">
                    <a:lumMod val="65000"/>
                    <a:lumOff val="35000"/>
                  </a:schemeClr>
                </a:solidFill>
              </a:rPr>
              <a:t>Monocular Flash Stimulator (</a:t>
            </a:r>
            <a:r>
              <a:rPr lang="en-US" dirty="0" err="1">
                <a:solidFill>
                  <a:schemeClr val="tx1">
                    <a:lumMod val="65000"/>
                    <a:lumOff val="35000"/>
                  </a:schemeClr>
                </a:solidFill>
              </a:rPr>
              <a:t>ColorBurst</a:t>
            </a:r>
            <a:r>
              <a:rPr lang="en-US" dirty="0">
                <a:solidFill>
                  <a:schemeClr val="tx1">
                    <a:lumMod val="65000"/>
                    <a:lumOff val="35000"/>
                  </a:schemeClr>
                </a:solidFill>
              </a:rPr>
              <a:t> Ganzfeld Stimulator)</a:t>
            </a:r>
          </a:p>
          <a:p>
            <a:pPr marL="463550" lvl="1" indent="-246063">
              <a:lnSpc>
                <a:spcPct val="120000"/>
              </a:lnSpc>
              <a:spcBef>
                <a:spcPts val="600"/>
              </a:spcBef>
              <a:spcAft>
                <a:spcPts val="0"/>
              </a:spcAft>
              <a:buFont typeface="Arial" panose="020B0604020202020204" pitchFamily="34" charset="0"/>
              <a:buChar char="•"/>
            </a:pPr>
            <a:r>
              <a:rPr lang="en-US" dirty="0">
                <a:solidFill>
                  <a:schemeClr val="tx1">
                    <a:lumMod val="65000"/>
                    <a:lumOff val="35000"/>
                  </a:schemeClr>
                </a:solidFill>
              </a:rPr>
              <a:t>Chin Rest</a:t>
            </a:r>
          </a:p>
          <a:p>
            <a:pPr marL="225425" indent="-225425">
              <a:lnSpc>
                <a:spcPct val="120000"/>
              </a:lnSpc>
              <a:spcBef>
                <a:spcPts val="600"/>
              </a:spcBef>
              <a:spcAft>
                <a:spcPts val="0"/>
              </a:spcAft>
              <a:buFont typeface="Arial" panose="020B0604020202020204" pitchFamily="34" charset="0"/>
              <a:buChar char="•"/>
            </a:pPr>
            <a:r>
              <a:rPr lang="en-US" dirty="0">
                <a:solidFill>
                  <a:schemeClr val="tx1">
                    <a:lumMod val="65000"/>
                    <a:lumOff val="35000"/>
                  </a:schemeClr>
                </a:solidFill>
              </a:rPr>
              <a:t>The following modalities have been certified for operations:</a:t>
            </a:r>
          </a:p>
          <a:p>
            <a:pPr marL="463550" lvl="1" indent="-246063">
              <a:spcBef>
                <a:spcPts val="600"/>
              </a:spcBef>
              <a:buFont typeface="Arial" panose="020B0604020202020204" pitchFamily="34" charset="0"/>
              <a:buChar char="•"/>
            </a:pPr>
            <a:r>
              <a:rPr lang="en-US" dirty="0">
                <a:solidFill>
                  <a:schemeClr val="tx1">
                    <a:lumMod val="65000"/>
                    <a:lumOff val="35000"/>
                  </a:schemeClr>
                </a:solidFill>
              </a:rPr>
              <a:t>Photopic Negative Response (</a:t>
            </a:r>
            <a:r>
              <a:rPr lang="en-US" dirty="0" err="1">
                <a:solidFill>
                  <a:schemeClr val="tx1">
                    <a:lumMod val="65000"/>
                    <a:lumOff val="35000"/>
                  </a:schemeClr>
                </a:solidFill>
              </a:rPr>
              <a:t>PhNR</a:t>
            </a:r>
            <a:r>
              <a:rPr lang="en-US" dirty="0">
                <a:solidFill>
                  <a:schemeClr val="tx1">
                    <a:lumMod val="65000"/>
                    <a:lumOff val="35000"/>
                  </a:schemeClr>
                </a:solidFill>
              </a:rPr>
              <a:t>)</a:t>
            </a:r>
          </a:p>
          <a:p>
            <a:pPr marL="463550" lvl="1" indent="-246063">
              <a:spcBef>
                <a:spcPts val="600"/>
              </a:spcBef>
              <a:buFont typeface="Arial" panose="020B0604020202020204" pitchFamily="34" charset="0"/>
              <a:buChar char="•"/>
            </a:pPr>
            <a:r>
              <a:rPr lang="en-US" dirty="0">
                <a:solidFill>
                  <a:schemeClr val="tx1">
                    <a:lumMod val="65000"/>
                    <a:lumOff val="35000"/>
                  </a:schemeClr>
                </a:solidFill>
              </a:rPr>
              <a:t>Pattern ERG (PERG)</a:t>
            </a:r>
          </a:p>
        </p:txBody>
      </p:sp>
      <p:pic>
        <p:nvPicPr>
          <p:cNvPr id="7" name="Picture 13" descr="NASA Meatball graphic"/>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0704830" y="286603"/>
            <a:ext cx="901700" cy="757238"/>
          </a:xfrm>
          <a:prstGeom prst="rect">
            <a:avLst/>
          </a:prstGeom>
          <a:noFill/>
          <a:ln w="9525">
            <a:noFill/>
            <a:miter lim="800000"/>
            <a:headEnd/>
            <a:tailEnd/>
          </a:ln>
        </p:spPr>
      </p:pic>
      <p:sp>
        <p:nvSpPr>
          <p:cNvPr id="5" name="Date Placeholder 4"/>
          <p:cNvSpPr>
            <a:spLocks noGrp="1"/>
          </p:cNvSpPr>
          <p:nvPr>
            <p:ph type="dt" sz="half" idx="10"/>
          </p:nvPr>
        </p:nvSpPr>
        <p:spPr/>
        <p:txBody>
          <a:bodyPr/>
          <a:lstStyle/>
          <a:p>
            <a:fld id="{2584F5D7-835E-4D1B-A722-27B3C5053129}" type="datetime1">
              <a:rPr lang="en-US" smtClean="0"/>
              <a:t>9/7/2022</a:t>
            </a:fld>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6</a:t>
            </a:fld>
            <a:endParaRPr lang="en-US" dirty="0"/>
          </a:p>
        </p:txBody>
      </p:sp>
      <p:pic>
        <p:nvPicPr>
          <p:cNvPr id="15" name="Content Placeholder 14" descr="An image of a laptop computer connected to multiple devices/accessories - a small flat disk with buttons, and a larger device with a black base and metallic rod extending upward. at the top of the rod is a black half-sphere.">
            <a:extLst>
              <a:ext uri="{FF2B5EF4-FFF2-40B4-BE49-F238E27FC236}">
                <a16:creationId xmlns:a16="http://schemas.microsoft.com/office/drawing/2014/main" id="{3EBA455E-CDD9-4B50-8605-5F55EF72D574}"/>
              </a:ext>
            </a:extLst>
          </p:cNvPr>
          <p:cNvPicPr>
            <a:picLocks noGrp="1" noChangeAspect="1"/>
          </p:cNvPicPr>
          <p:nvPr>
            <p:ph sz="half" idx="2"/>
          </p:nvPr>
        </p:nvPicPr>
        <p:blipFill>
          <a:blip r:embed="rId3"/>
          <a:stretch>
            <a:fillRect/>
          </a:stretch>
        </p:blipFill>
        <p:spPr>
          <a:xfrm>
            <a:off x="7423438" y="2249462"/>
            <a:ext cx="4262321" cy="3572828"/>
          </a:xfrm>
          <a:prstGeom prst="rect">
            <a:avLst/>
          </a:prstGeom>
        </p:spPr>
      </p:pic>
    </p:spTree>
    <p:extLst>
      <p:ext uri="{BB962C8B-B14F-4D97-AF65-F5344CB8AC3E}">
        <p14:creationId xmlns:p14="http://schemas.microsoft.com/office/powerpoint/2010/main" val="14187015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solidFill>
                  <a:schemeClr val="tx1"/>
                </a:solidFill>
              </a:rPr>
              <a:t>Electroretinograph</a:t>
            </a:r>
            <a:r>
              <a:rPr lang="en-US" dirty="0">
                <a:solidFill>
                  <a:schemeClr val="tx1"/>
                </a:solidFill>
              </a:rPr>
              <a:t> (ERG): Accessories</a:t>
            </a:r>
            <a:br>
              <a:rPr lang="en-US" dirty="0">
                <a:solidFill>
                  <a:schemeClr val="tx1"/>
                </a:solidFill>
              </a:rPr>
            </a:br>
            <a:r>
              <a:rPr lang="en-US" sz="2000" dirty="0">
                <a:solidFill>
                  <a:srgbClr val="0070C0"/>
                </a:solidFill>
              </a:rPr>
              <a:t>Currently available</a:t>
            </a:r>
            <a:endParaRPr lang="en-US" sz="2000" dirty="0">
              <a:solidFill>
                <a:schemeClr val="tx1"/>
              </a:solidFill>
            </a:endParaRPr>
          </a:p>
        </p:txBody>
      </p:sp>
      <p:pic>
        <p:nvPicPr>
          <p:cNvPr id="7" name="Picture 13" descr="NASA Meatball graphic"/>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0704830" y="286603"/>
            <a:ext cx="901700" cy="757238"/>
          </a:xfrm>
          <a:prstGeom prst="rect">
            <a:avLst/>
          </a:prstGeom>
          <a:noFill/>
          <a:ln w="9525">
            <a:noFill/>
            <a:miter lim="800000"/>
            <a:headEnd/>
            <a:tailEnd/>
          </a:ln>
        </p:spPr>
      </p:pic>
      <p:sp>
        <p:nvSpPr>
          <p:cNvPr id="5" name="Date Placeholder 4"/>
          <p:cNvSpPr>
            <a:spLocks noGrp="1"/>
          </p:cNvSpPr>
          <p:nvPr>
            <p:ph type="dt" sz="half" idx="10"/>
          </p:nvPr>
        </p:nvSpPr>
        <p:spPr/>
        <p:txBody>
          <a:bodyPr/>
          <a:lstStyle/>
          <a:p>
            <a:fld id="{2584F5D7-835E-4D1B-A722-27B3C5053129}" type="datetime1">
              <a:rPr lang="en-US" smtClean="0"/>
              <a:t>9/7/2022</a:t>
            </a:fld>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7</a:t>
            </a:fld>
            <a:endParaRPr lang="en-US" dirty="0"/>
          </a:p>
        </p:txBody>
      </p:sp>
      <p:sp>
        <p:nvSpPr>
          <p:cNvPr id="12" name="Rectangle 2">
            <a:extLst>
              <a:ext uri="{FF2B5EF4-FFF2-40B4-BE49-F238E27FC236}">
                <a16:creationId xmlns:a16="http://schemas.microsoft.com/office/drawing/2014/main" id="{7C9AA055-19B1-4E51-BD90-DEA4AA6DF503}"/>
              </a:ext>
            </a:extLst>
          </p:cNvPr>
          <p:cNvSpPr txBox="1">
            <a:spLocks noChangeArrowheads="1"/>
          </p:cNvSpPr>
          <p:nvPr/>
        </p:nvSpPr>
        <p:spPr bwMode="auto">
          <a:xfrm>
            <a:off x="2776062" y="1922878"/>
            <a:ext cx="5595937" cy="547688"/>
          </a:xfrm>
          <a:prstGeom prst="rect">
            <a:avLst/>
          </a:prstGeom>
          <a:noFill/>
          <a:ln>
            <a:miter lim="800000"/>
            <a:headEnd/>
            <a:tailEnd/>
          </a:ln>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2400" b="1" i="1"/>
              <a:t>ERG Accessories Kit </a:t>
            </a:r>
            <a:endParaRPr lang="en-US" sz="2400" b="1" i="1" dirty="0"/>
          </a:p>
        </p:txBody>
      </p:sp>
      <p:sp>
        <p:nvSpPr>
          <p:cNvPr id="13" name="Rectangle 3">
            <a:extLst>
              <a:ext uri="{FF2B5EF4-FFF2-40B4-BE49-F238E27FC236}">
                <a16:creationId xmlns:a16="http://schemas.microsoft.com/office/drawing/2014/main" id="{1258799B-CD2F-4899-98E5-D4D146304B84}"/>
              </a:ext>
            </a:extLst>
          </p:cNvPr>
          <p:cNvSpPr txBox="1">
            <a:spLocks noChangeArrowheads="1"/>
          </p:cNvSpPr>
          <p:nvPr/>
        </p:nvSpPr>
        <p:spPr bwMode="auto">
          <a:xfrm>
            <a:off x="1243742" y="2518322"/>
            <a:ext cx="4678663" cy="3067065"/>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285750" indent="-285750">
              <a:lnSpc>
                <a:spcPct val="90000"/>
              </a:lnSpc>
              <a:spcBef>
                <a:spcPct val="20000"/>
              </a:spcBef>
              <a:buClr>
                <a:schemeClr val="hlink"/>
              </a:buClr>
              <a:buSzPct val="55000"/>
              <a:buFont typeface="Wingdings" pitchFamily="2" charset="2"/>
              <a:buChar char="n"/>
              <a:defRPr/>
            </a:pPr>
            <a:r>
              <a:rPr lang="en-US" sz="1600" b="1" kern="0" dirty="0">
                <a:solidFill>
                  <a:srgbClr val="000099"/>
                </a:solidFill>
                <a:latin typeface="Arial" charset="0"/>
              </a:rPr>
              <a:t>Envoy Stimulator (1)</a:t>
            </a:r>
          </a:p>
          <a:p>
            <a:pPr marL="285750" indent="-285750">
              <a:lnSpc>
                <a:spcPct val="90000"/>
              </a:lnSpc>
              <a:spcBef>
                <a:spcPct val="20000"/>
              </a:spcBef>
              <a:buClr>
                <a:schemeClr val="hlink"/>
              </a:buClr>
              <a:buSzPct val="55000"/>
              <a:buFont typeface="Wingdings" pitchFamily="2" charset="2"/>
              <a:buChar char="n"/>
              <a:defRPr/>
            </a:pPr>
            <a:r>
              <a:rPr lang="en-US" sz="1600" b="1" kern="0" dirty="0" err="1">
                <a:solidFill>
                  <a:srgbClr val="000099"/>
                </a:solidFill>
                <a:latin typeface="Arial" charset="0"/>
              </a:rPr>
              <a:t>Colorburst</a:t>
            </a:r>
            <a:r>
              <a:rPr lang="en-US" sz="1600" b="1" kern="0" dirty="0">
                <a:solidFill>
                  <a:srgbClr val="000099"/>
                </a:solidFill>
                <a:latin typeface="Arial" charset="0"/>
              </a:rPr>
              <a:t> Stimulator (1)</a:t>
            </a:r>
          </a:p>
          <a:p>
            <a:pPr marL="285750" indent="-285750">
              <a:lnSpc>
                <a:spcPct val="90000"/>
              </a:lnSpc>
              <a:spcBef>
                <a:spcPct val="20000"/>
              </a:spcBef>
              <a:buClr>
                <a:schemeClr val="hlink"/>
              </a:buClr>
              <a:buSzPct val="55000"/>
              <a:buFont typeface="Wingdings" pitchFamily="2" charset="2"/>
              <a:buChar char="n"/>
              <a:defRPr/>
            </a:pPr>
            <a:r>
              <a:rPr lang="en-US" sz="1600" b="1" kern="0" dirty="0">
                <a:solidFill>
                  <a:srgbClr val="000099"/>
                </a:solidFill>
                <a:latin typeface="Arial" charset="0"/>
              </a:rPr>
              <a:t>ERG Power Cable (1)</a:t>
            </a:r>
          </a:p>
          <a:p>
            <a:pPr marL="285750" indent="-285750">
              <a:lnSpc>
                <a:spcPct val="90000"/>
              </a:lnSpc>
              <a:spcBef>
                <a:spcPct val="20000"/>
              </a:spcBef>
              <a:buClr>
                <a:schemeClr val="hlink"/>
              </a:buClr>
              <a:buSzPct val="55000"/>
              <a:buFont typeface="Wingdings" pitchFamily="2" charset="2"/>
              <a:buChar char="n"/>
              <a:defRPr/>
            </a:pPr>
            <a:r>
              <a:rPr lang="en-US" sz="1600" b="1" kern="0" dirty="0">
                <a:solidFill>
                  <a:srgbClr val="000099"/>
                </a:solidFill>
                <a:latin typeface="Arial" charset="0"/>
              </a:rPr>
              <a:t>ERG USB Cable (1)</a:t>
            </a:r>
          </a:p>
          <a:p>
            <a:pPr marL="285750" indent="-285750">
              <a:lnSpc>
                <a:spcPct val="90000"/>
              </a:lnSpc>
              <a:spcBef>
                <a:spcPct val="20000"/>
              </a:spcBef>
              <a:buClr>
                <a:schemeClr val="hlink"/>
              </a:buClr>
              <a:buSzPct val="55000"/>
              <a:buFont typeface="Wingdings" pitchFamily="2" charset="2"/>
              <a:buChar char="n"/>
              <a:defRPr/>
            </a:pPr>
            <a:r>
              <a:rPr lang="en-US" sz="1600" b="1" kern="0" dirty="0">
                <a:solidFill>
                  <a:srgbClr val="000099"/>
                </a:solidFill>
                <a:latin typeface="Arial" charset="0"/>
              </a:rPr>
              <a:t>ERG Amplifier (1)</a:t>
            </a:r>
          </a:p>
          <a:p>
            <a:pPr marL="285750" indent="-285750">
              <a:lnSpc>
                <a:spcPct val="90000"/>
              </a:lnSpc>
              <a:spcBef>
                <a:spcPct val="20000"/>
              </a:spcBef>
              <a:buClr>
                <a:schemeClr val="hlink"/>
              </a:buClr>
              <a:buSzPct val="55000"/>
              <a:buFont typeface="Wingdings" pitchFamily="2" charset="2"/>
              <a:buChar char="n"/>
              <a:defRPr/>
            </a:pPr>
            <a:r>
              <a:rPr lang="en-US" sz="1600" b="1" kern="0" dirty="0">
                <a:solidFill>
                  <a:srgbClr val="000099"/>
                </a:solidFill>
                <a:latin typeface="Arial" charset="0"/>
              </a:rPr>
              <a:t>ERG Extension Leads (2)</a:t>
            </a:r>
          </a:p>
          <a:p>
            <a:pPr marL="285750" indent="-285750">
              <a:lnSpc>
                <a:spcPct val="90000"/>
              </a:lnSpc>
              <a:spcBef>
                <a:spcPct val="20000"/>
              </a:spcBef>
              <a:buClr>
                <a:schemeClr val="hlink"/>
              </a:buClr>
              <a:buSzPct val="55000"/>
              <a:buFont typeface="Wingdings" pitchFamily="2" charset="2"/>
              <a:buChar char="n"/>
              <a:defRPr/>
            </a:pPr>
            <a:r>
              <a:rPr lang="en-US" sz="1600" b="1" kern="0">
                <a:solidFill>
                  <a:srgbClr val="000099"/>
                </a:solidFill>
                <a:latin typeface="Arial" charset="0"/>
              </a:rPr>
              <a:t>ERG Eye </a:t>
            </a:r>
            <a:r>
              <a:rPr lang="en-US" sz="1600" b="1" kern="0" dirty="0">
                <a:solidFill>
                  <a:srgbClr val="000099"/>
                </a:solidFill>
                <a:latin typeface="Arial" charset="0"/>
              </a:rPr>
              <a:t>Electrode (Ziploc of 25)</a:t>
            </a:r>
          </a:p>
          <a:p>
            <a:pPr marL="742950" lvl="1" indent="-285750">
              <a:lnSpc>
                <a:spcPct val="90000"/>
              </a:lnSpc>
              <a:spcBef>
                <a:spcPct val="20000"/>
              </a:spcBef>
              <a:buClr>
                <a:schemeClr val="hlink"/>
              </a:buClr>
              <a:buSzPct val="55000"/>
              <a:buFont typeface="Wingdings" pitchFamily="2" charset="2"/>
              <a:buChar char="n"/>
              <a:defRPr/>
            </a:pPr>
            <a:r>
              <a:rPr lang="en-US" sz="1600" b="1" kern="0" dirty="0">
                <a:solidFill>
                  <a:srgbClr val="000099"/>
                </a:solidFill>
                <a:latin typeface="Arial" charset="0"/>
              </a:rPr>
              <a:t>DTL Plus Electrodes</a:t>
            </a:r>
          </a:p>
          <a:p>
            <a:pPr marL="285750" indent="-285750">
              <a:lnSpc>
                <a:spcPct val="90000"/>
              </a:lnSpc>
              <a:spcBef>
                <a:spcPct val="20000"/>
              </a:spcBef>
              <a:buClr>
                <a:schemeClr val="hlink"/>
              </a:buClr>
              <a:buSzPct val="55000"/>
              <a:buFont typeface="Wingdings" pitchFamily="2" charset="2"/>
              <a:buChar char="n"/>
              <a:defRPr/>
            </a:pPr>
            <a:r>
              <a:rPr lang="en-US" sz="1600" b="1" kern="0" dirty="0">
                <a:solidFill>
                  <a:srgbClr val="000099"/>
                </a:solidFill>
                <a:latin typeface="Arial" charset="0"/>
              </a:rPr>
              <a:t>ERG Forehead Electrodes (Ziploc of 10)</a:t>
            </a:r>
          </a:p>
          <a:p>
            <a:pPr marL="285750" indent="-285750">
              <a:lnSpc>
                <a:spcPct val="90000"/>
              </a:lnSpc>
              <a:spcBef>
                <a:spcPct val="20000"/>
              </a:spcBef>
              <a:buClr>
                <a:schemeClr val="hlink"/>
              </a:buClr>
              <a:buSzPct val="55000"/>
              <a:buFont typeface="Wingdings" pitchFamily="2" charset="2"/>
              <a:buChar char="n"/>
              <a:defRPr/>
            </a:pPr>
            <a:r>
              <a:rPr lang="en-US" sz="1600" b="1" kern="0" dirty="0">
                <a:solidFill>
                  <a:srgbClr val="000099"/>
                </a:solidFill>
                <a:latin typeface="Arial" charset="0"/>
              </a:rPr>
              <a:t>ERG Skin Prep Pad (Ziploc of 30)</a:t>
            </a:r>
          </a:p>
          <a:p>
            <a:pPr marL="285750" indent="-285750">
              <a:lnSpc>
                <a:spcPct val="90000"/>
              </a:lnSpc>
              <a:spcBef>
                <a:spcPct val="20000"/>
              </a:spcBef>
              <a:buClr>
                <a:schemeClr val="hlink"/>
              </a:buClr>
              <a:buSzPct val="55000"/>
              <a:buFont typeface="Wingdings" pitchFamily="2" charset="2"/>
              <a:buChar char="n"/>
              <a:defRPr/>
            </a:pPr>
            <a:r>
              <a:rPr lang="en-US" sz="1600" b="1" kern="0" dirty="0">
                <a:solidFill>
                  <a:srgbClr val="000099"/>
                </a:solidFill>
                <a:latin typeface="Arial" charset="0"/>
              </a:rPr>
              <a:t>Wetting Eye Drops (2 Ziplocs of 30 </a:t>
            </a:r>
            <a:r>
              <a:rPr lang="en-US" sz="1600" b="1" kern="0" dirty="0" err="1">
                <a:solidFill>
                  <a:srgbClr val="000099"/>
                </a:solidFill>
                <a:latin typeface="Arial" charset="0"/>
              </a:rPr>
              <a:t>ea</a:t>
            </a:r>
            <a:r>
              <a:rPr lang="en-US" sz="1600" b="1" kern="0" dirty="0">
                <a:solidFill>
                  <a:srgbClr val="000099"/>
                </a:solidFill>
                <a:latin typeface="Arial" charset="0"/>
              </a:rPr>
              <a:t>)</a:t>
            </a:r>
          </a:p>
          <a:p>
            <a:pPr marL="285750" indent="-285750">
              <a:lnSpc>
                <a:spcPct val="90000"/>
              </a:lnSpc>
              <a:spcBef>
                <a:spcPct val="20000"/>
              </a:spcBef>
              <a:buClr>
                <a:schemeClr val="hlink"/>
              </a:buClr>
              <a:buSzPct val="55000"/>
              <a:buFont typeface="Wingdings" pitchFamily="2" charset="2"/>
              <a:buChar char="n"/>
              <a:defRPr/>
            </a:pPr>
            <a:r>
              <a:rPr lang="en-US" sz="1600" b="1" kern="0" dirty="0">
                <a:solidFill>
                  <a:srgbClr val="000099"/>
                </a:solidFill>
                <a:latin typeface="Arial" charset="0"/>
              </a:rPr>
              <a:t>16.2 x 10.1 x 6.5 inches, 10.32 </a:t>
            </a:r>
            <a:r>
              <a:rPr lang="en-US" sz="1600" b="1" kern="0" dirty="0" err="1">
                <a:solidFill>
                  <a:srgbClr val="000099"/>
                </a:solidFill>
                <a:latin typeface="Arial" charset="0"/>
              </a:rPr>
              <a:t>lbs</a:t>
            </a:r>
            <a:endParaRPr kumimoji="0" lang="en-US" sz="1600" b="1" i="0" u="none" strike="noStrike" kern="0" cap="none" spc="0" normalizeH="0" noProof="0" dirty="0">
              <a:ln>
                <a:noFill/>
              </a:ln>
              <a:solidFill>
                <a:srgbClr val="000099"/>
              </a:solidFill>
              <a:effectLst/>
              <a:uLnTx/>
              <a:uFillTx/>
              <a:latin typeface="Arial" charset="0"/>
            </a:endParaRPr>
          </a:p>
          <a:p>
            <a:pPr marL="285750" indent="-285750">
              <a:lnSpc>
                <a:spcPct val="90000"/>
              </a:lnSpc>
              <a:spcBef>
                <a:spcPct val="20000"/>
              </a:spcBef>
              <a:buClr>
                <a:schemeClr val="hlink"/>
              </a:buClr>
              <a:buSzPct val="55000"/>
              <a:buFont typeface="Wingdings" pitchFamily="2" charset="2"/>
              <a:buChar char="n"/>
              <a:defRPr/>
            </a:pPr>
            <a:endParaRPr lang="en-US" sz="1600" b="1" kern="0" dirty="0">
              <a:solidFill>
                <a:srgbClr val="000099"/>
              </a:solidFill>
              <a:latin typeface="Arial" charset="0"/>
            </a:endParaRPr>
          </a:p>
          <a:p>
            <a:pPr marL="285750" indent="-285750">
              <a:lnSpc>
                <a:spcPct val="90000"/>
              </a:lnSpc>
              <a:spcBef>
                <a:spcPct val="20000"/>
              </a:spcBef>
              <a:buClr>
                <a:schemeClr val="hlink"/>
              </a:buClr>
              <a:buSzPct val="55000"/>
              <a:buFont typeface="Wingdings" pitchFamily="2" charset="2"/>
              <a:buChar char="n"/>
              <a:defRPr/>
            </a:pPr>
            <a:endParaRPr lang="en-US" sz="1600" b="1" kern="0" dirty="0">
              <a:solidFill>
                <a:srgbClr val="000099"/>
              </a:solidFill>
              <a:latin typeface="Arial" charset="0"/>
            </a:endParaRPr>
          </a:p>
          <a:p>
            <a:pPr marL="285750" indent="-285750">
              <a:lnSpc>
                <a:spcPct val="90000"/>
              </a:lnSpc>
              <a:spcBef>
                <a:spcPct val="20000"/>
              </a:spcBef>
              <a:buClr>
                <a:schemeClr val="hlink"/>
              </a:buClr>
              <a:buSzPct val="55000"/>
              <a:buFont typeface="Wingdings" pitchFamily="2" charset="2"/>
              <a:buChar char="n"/>
              <a:defRPr/>
            </a:pPr>
            <a:endParaRPr kumimoji="0" lang="en-US" sz="1600" b="1" i="0" u="none" strike="noStrike" kern="0" cap="none" spc="0" normalizeH="0" baseline="0" noProof="0" dirty="0">
              <a:ln>
                <a:noFill/>
              </a:ln>
              <a:solidFill>
                <a:srgbClr val="000099"/>
              </a:solidFill>
              <a:effectLst/>
              <a:uLnTx/>
              <a:uFillTx/>
              <a:latin typeface="Arial" charset="0"/>
            </a:endParaRPr>
          </a:p>
        </p:txBody>
      </p:sp>
      <p:pic>
        <p:nvPicPr>
          <p:cNvPr id="14" name="Picture 13" descr="A picture of the ERG Accessories kit, a blue bag with white handles and a label reading &quot;ERG Accessories Kit&quot; with a list of contents.&#10;&#10;">
            <a:extLst>
              <a:ext uri="{FF2B5EF4-FFF2-40B4-BE49-F238E27FC236}">
                <a16:creationId xmlns:a16="http://schemas.microsoft.com/office/drawing/2014/main" id="{DE7A7F38-CCA8-45E6-B18D-1B10B4D4E8F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697" t="11609" r="10067" b="7398"/>
          <a:stretch/>
        </p:blipFill>
        <p:spPr>
          <a:xfrm>
            <a:off x="6865570" y="2470566"/>
            <a:ext cx="4290110" cy="2405968"/>
          </a:xfrm>
          <a:prstGeom prst="rect">
            <a:avLst/>
          </a:prstGeom>
        </p:spPr>
      </p:pic>
    </p:spTree>
    <p:extLst>
      <p:ext uri="{BB962C8B-B14F-4D97-AF65-F5344CB8AC3E}">
        <p14:creationId xmlns:p14="http://schemas.microsoft.com/office/powerpoint/2010/main" val="20128227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tx1"/>
                </a:solidFill>
              </a:rPr>
              <a:t>Falcon Goggles</a:t>
            </a:r>
            <a:br>
              <a:rPr lang="en-US" dirty="0">
                <a:solidFill>
                  <a:schemeClr val="tx1"/>
                </a:solidFill>
              </a:rPr>
            </a:br>
            <a:r>
              <a:rPr lang="en-US" sz="2000" dirty="0">
                <a:solidFill>
                  <a:srgbClr val="0070C0"/>
                </a:solidFill>
              </a:rPr>
              <a:t>Currently available</a:t>
            </a:r>
            <a:endParaRPr lang="en-US" sz="2000" dirty="0">
              <a:solidFill>
                <a:schemeClr val="tx1"/>
              </a:solidFill>
            </a:endParaRPr>
          </a:p>
        </p:txBody>
      </p:sp>
      <p:sp>
        <p:nvSpPr>
          <p:cNvPr id="3" name="Content Placeholder 2"/>
          <p:cNvSpPr>
            <a:spLocks noGrp="1"/>
          </p:cNvSpPr>
          <p:nvPr>
            <p:ph sz="half" idx="1"/>
          </p:nvPr>
        </p:nvSpPr>
        <p:spPr>
          <a:xfrm>
            <a:off x="1097279" y="1845734"/>
            <a:ext cx="6227545" cy="4380285"/>
          </a:xfrm>
        </p:spPr>
        <p:txBody>
          <a:bodyPr>
            <a:normAutofit fontScale="85000" lnSpcReduction="20000"/>
          </a:bodyPr>
          <a:lstStyle/>
          <a:p>
            <a:pPr marL="225425" indent="-225425">
              <a:lnSpc>
                <a:spcPct val="120000"/>
              </a:lnSpc>
              <a:spcBef>
                <a:spcPts val="600"/>
              </a:spcBef>
              <a:spcAft>
                <a:spcPts val="0"/>
              </a:spcAft>
              <a:buFont typeface="Arial" panose="020B0604020202020204" pitchFamily="34" charset="0"/>
              <a:buChar char="•"/>
            </a:pPr>
            <a:r>
              <a:rPr lang="en-US" dirty="0">
                <a:solidFill>
                  <a:schemeClr val="tx1">
                    <a:lumMod val="65000"/>
                    <a:lumOff val="35000"/>
                  </a:schemeClr>
                </a:solidFill>
              </a:rPr>
              <a:t>The Falcon Goggles, based on the </a:t>
            </a:r>
            <a:r>
              <a:rPr lang="en-US" dirty="0" err="1">
                <a:solidFill>
                  <a:schemeClr val="tx1">
                    <a:lumMod val="65000"/>
                    <a:lumOff val="35000"/>
                  </a:schemeClr>
                </a:solidFill>
              </a:rPr>
              <a:t>Neuralign</a:t>
            </a:r>
            <a:r>
              <a:rPr lang="en-US" dirty="0">
                <a:solidFill>
                  <a:schemeClr val="tx1">
                    <a:lumMod val="65000"/>
                    <a:lumOff val="35000"/>
                  </a:schemeClr>
                </a:solidFill>
              </a:rPr>
              <a:t> DX </a:t>
            </a:r>
            <a:r>
              <a:rPr lang="en-US" dirty="0" err="1">
                <a:solidFill>
                  <a:schemeClr val="tx1">
                    <a:lumMod val="65000"/>
                    <a:lumOff val="35000"/>
                  </a:schemeClr>
                </a:solidFill>
              </a:rPr>
              <a:t>Falcon</a:t>
            </a:r>
            <a:r>
              <a:rPr lang="en-US" baseline="30000" dirty="0" err="1">
                <a:solidFill>
                  <a:schemeClr val="tx1">
                    <a:lumMod val="65000"/>
                    <a:lumOff val="35000"/>
                  </a:schemeClr>
                </a:solidFill>
              </a:rPr>
              <a:t>TM</a:t>
            </a:r>
            <a:r>
              <a:rPr lang="en-US" dirty="0">
                <a:solidFill>
                  <a:schemeClr val="tx1">
                    <a:lumMod val="65000"/>
                    <a:lumOff val="35000"/>
                  </a:schemeClr>
                </a:solidFill>
              </a:rPr>
              <a:t>, provide a system for capturing detailed high-speed video of the eyes to collect precise data on ocular alignment and assess vestibular function.</a:t>
            </a:r>
          </a:p>
          <a:p>
            <a:pPr marL="225425" indent="-225425">
              <a:lnSpc>
                <a:spcPct val="120000"/>
              </a:lnSpc>
              <a:spcBef>
                <a:spcPts val="600"/>
              </a:spcBef>
              <a:spcAft>
                <a:spcPts val="0"/>
              </a:spcAft>
              <a:buFont typeface="Arial" panose="020B0604020202020204" pitchFamily="34" charset="0"/>
              <a:buChar char="•"/>
            </a:pPr>
            <a:endParaRPr lang="en-US" dirty="0">
              <a:solidFill>
                <a:schemeClr val="tx1">
                  <a:lumMod val="65000"/>
                  <a:lumOff val="35000"/>
                </a:schemeClr>
              </a:solidFill>
            </a:endParaRPr>
          </a:p>
          <a:p>
            <a:pPr marL="225425" indent="-225425">
              <a:lnSpc>
                <a:spcPct val="120000"/>
              </a:lnSpc>
              <a:spcBef>
                <a:spcPts val="600"/>
              </a:spcBef>
              <a:spcAft>
                <a:spcPts val="0"/>
              </a:spcAft>
              <a:buFont typeface="Arial" panose="020B0604020202020204" pitchFamily="34" charset="0"/>
              <a:buChar char="•"/>
            </a:pPr>
            <a:r>
              <a:rPr lang="en-US" dirty="0">
                <a:solidFill>
                  <a:schemeClr val="tx1">
                    <a:lumMod val="65000"/>
                    <a:lumOff val="35000"/>
                  </a:schemeClr>
                </a:solidFill>
              </a:rPr>
              <a:t>Available Features/Accessories:</a:t>
            </a:r>
          </a:p>
          <a:p>
            <a:pPr marL="463550" lvl="1" indent="-246063">
              <a:lnSpc>
                <a:spcPct val="120000"/>
              </a:lnSpc>
              <a:spcBef>
                <a:spcPts val="600"/>
              </a:spcBef>
              <a:spcAft>
                <a:spcPts val="0"/>
              </a:spcAft>
              <a:buFont typeface="Arial" panose="020B0604020202020204" pitchFamily="34" charset="0"/>
              <a:buChar char="•"/>
            </a:pPr>
            <a:r>
              <a:rPr lang="en-US" dirty="0">
                <a:solidFill>
                  <a:schemeClr val="tx1">
                    <a:lumMod val="65000"/>
                    <a:lumOff val="35000"/>
                  </a:schemeClr>
                </a:solidFill>
              </a:rPr>
              <a:t>Supports 100 Hz and 250 Hz video oculography (VOG)</a:t>
            </a:r>
          </a:p>
          <a:p>
            <a:pPr marL="463550" lvl="1" indent="-246063">
              <a:lnSpc>
                <a:spcPct val="120000"/>
              </a:lnSpc>
              <a:spcBef>
                <a:spcPts val="600"/>
              </a:spcBef>
              <a:spcAft>
                <a:spcPts val="0"/>
              </a:spcAft>
              <a:buFont typeface="Arial" panose="020B0604020202020204" pitchFamily="34" charset="0"/>
              <a:buChar char="•"/>
            </a:pPr>
            <a:r>
              <a:rPr lang="en-US" dirty="0">
                <a:solidFill>
                  <a:schemeClr val="tx1">
                    <a:lumMod val="65000"/>
                    <a:lumOff val="35000"/>
                  </a:schemeClr>
                </a:solidFill>
              </a:rPr>
              <a:t>Supports interpupillary distance (IPD) range of 50 to 75mm </a:t>
            </a:r>
          </a:p>
          <a:p>
            <a:pPr marL="463550" lvl="1" indent="-246063">
              <a:lnSpc>
                <a:spcPct val="120000"/>
              </a:lnSpc>
              <a:spcBef>
                <a:spcPts val="600"/>
              </a:spcBef>
              <a:spcAft>
                <a:spcPts val="0"/>
              </a:spcAft>
              <a:buFont typeface="Arial" panose="020B0604020202020204" pitchFamily="34" charset="0"/>
              <a:buChar char="•"/>
            </a:pPr>
            <a:r>
              <a:rPr lang="en-US" dirty="0">
                <a:solidFill>
                  <a:schemeClr val="tx1">
                    <a:lumMod val="65000"/>
                    <a:lumOff val="35000"/>
                  </a:schemeClr>
                </a:solidFill>
              </a:rPr>
              <a:t>Blackout cover with built-in fixation light</a:t>
            </a:r>
          </a:p>
          <a:p>
            <a:pPr marL="463550" lvl="1" indent="-246063">
              <a:lnSpc>
                <a:spcPct val="120000"/>
              </a:lnSpc>
              <a:spcBef>
                <a:spcPts val="600"/>
              </a:spcBef>
              <a:spcAft>
                <a:spcPts val="0"/>
              </a:spcAft>
              <a:buSzPct val="100000"/>
              <a:buFont typeface="Arial" panose="020B0604020202020204" pitchFamily="34" charset="0"/>
              <a:buChar char="•"/>
            </a:pPr>
            <a:r>
              <a:rPr lang="en-US" dirty="0">
                <a:solidFill>
                  <a:schemeClr val="tx1">
                    <a:lumMod val="65000"/>
                    <a:lumOff val="35000"/>
                  </a:schemeClr>
                </a:solidFill>
              </a:rPr>
              <a:t>Built-in calibration laser for manual calibration.</a:t>
            </a:r>
          </a:p>
          <a:p>
            <a:pPr marL="463550" lvl="1" indent="-246063">
              <a:lnSpc>
                <a:spcPct val="120000"/>
              </a:lnSpc>
              <a:spcBef>
                <a:spcPts val="600"/>
              </a:spcBef>
              <a:spcAft>
                <a:spcPts val="0"/>
              </a:spcAft>
              <a:buSzPct val="100000"/>
              <a:buFont typeface="Arial" panose="020B0604020202020204" pitchFamily="34" charset="0"/>
              <a:buChar char="•"/>
            </a:pPr>
            <a:r>
              <a:rPr lang="en-US" dirty="0">
                <a:solidFill>
                  <a:schemeClr val="tx1">
                    <a:lumMod val="65000"/>
                    <a:lumOff val="35000"/>
                  </a:schemeClr>
                </a:solidFill>
              </a:rPr>
              <a:t>Goniometer for testing range of motion.</a:t>
            </a:r>
          </a:p>
          <a:p>
            <a:pPr marL="463550" lvl="1" indent="-246063">
              <a:lnSpc>
                <a:spcPct val="120000"/>
              </a:lnSpc>
              <a:spcBef>
                <a:spcPts val="600"/>
              </a:spcBef>
              <a:spcAft>
                <a:spcPts val="0"/>
              </a:spcAft>
              <a:buSzPct val="100000"/>
              <a:buFont typeface="Arial" panose="020B0604020202020204" pitchFamily="34" charset="0"/>
              <a:buChar char="•"/>
            </a:pPr>
            <a:r>
              <a:rPr lang="en-US" dirty="0">
                <a:solidFill>
                  <a:schemeClr val="tx1">
                    <a:lumMod val="65000"/>
                    <a:lumOff val="35000"/>
                  </a:schemeClr>
                </a:solidFill>
              </a:rPr>
              <a:t>ISS Cabin Video cameras and USB3.0 cables for high-speed data transfer (provided by ISS Program)</a:t>
            </a:r>
          </a:p>
          <a:p>
            <a:pPr marL="463550" lvl="1" indent="-246063">
              <a:lnSpc>
                <a:spcPct val="120000"/>
              </a:lnSpc>
              <a:spcBef>
                <a:spcPts val="600"/>
              </a:spcBef>
              <a:spcAft>
                <a:spcPts val="0"/>
              </a:spcAft>
              <a:buFont typeface="Arial" panose="020B0604020202020204" pitchFamily="34" charset="0"/>
              <a:buChar char="•"/>
            </a:pPr>
            <a:r>
              <a:rPr lang="en-US" dirty="0" err="1">
                <a:solidFill>
                  <a:schemeClr val="tx1">
                    <a:lumMod val="65000"/>
                    <a:lumOff val="35000"/>
                  </a:schemeClr>
                </a:solidFill>
              </a:rPr>
              <a:t>Neurolign</a:t>
            </a:r>
            <a:r>
              <a:rPr lang="en-US" dirty="0">
                <a:solidFill>
                  <a:schemeClr val="tx1">
                    <a:lumMod val="65000"/>
                    <a:lumOff val="35000"/>
                  </a:schemeClr>
                </a:solidFill>
              </a:rPr>
              <a:t> VEST</a:t>
            </a:r>
            <a:r>
              <a:rPr lang="en-US" baseline="30000" dirty="0">
                <a:solidFill>
                  <a:schemeClr val="tx1">
                    <a:lumMod val="65000"/>
                    <a:lumOff val="35000"/>
                  </a:schemeClr>
                </a:solidFill>
              </a:rPr>
              <a:t>TM</a:t>
            </a:r>
            <a:r>
              <a:rPr lang="en-US" dirty="0">
                <a:solidFill>
                  <a:schemeClr val="tx1">
                    <a:lumMod val="65000"/>
                    <a:lumOff val="35000"/>
                  </a:schemeClr>
                </a:solidFill>
              </a:rPr>
              <a:t> Software for system operations and data analysis/export, and I-Portal® for digital eye tracking.</a:t>
            </a:r>
          </a:p>
        </p:txBody>
      </p:sp>
      <p:pic>
        <p:nvPicPr>
          <p:cNvPr id="7" name="Picture 13" descr="NASA Meatball graphic"/>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0704830" y="286603"/>
            <a:ext cx="901700" cy="757238"/>
          </a:xfrm>
          <a:prstGeom prst="rect">
            <a:avLst/>
          </a:prstGeom>
          <a:noFill/>
          <a:ln w="9525">
            <a:noFill/>
            <a:miter lim="800000"/>
            <a:headEnd/>
            <a:tailEnd/>
          </a:ln>
        </p:spPr>
      </p:pic>
      <p:sp>
        <p:nvSpPr>
          <p:cNvPr id="5" name="Date Placeholder 4"/>
          <p:cNvSpPr>
            <a:spLocks noGrp="1"/>
          </p:cNvSpPr>
          <p:nvPr>
            <p:ph type="dt" sz="half" idx="10"/>
          </p:nvPr>
        </p:nvSpPr>
        <p:spPr/>
        <p:txBody>
          <a:bodyPr/>
          <a:lstStyle/>
          <a:p>
            <a:fld id="{2584F5D7-835E-4D1B-A722-27B3C5053129}" type="datetime1">
              <a:rPr lang="en-US" smtClean="0"/>
              <a:t>9/7/2022</a:t>
            </a:fld>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8</a:t>
            </a:fld>
            <a:endParaRPr lang="en-US" dirty="0"/>
          </a:p>
        </p:txBody>
      </p:sp>
      <p:pic>
        <p:nvPicPr>
          <p:cNvPr id="10" name="Content Placeholder 9" descr="A 3D mockup of the Falcon Goggles - a headset with a single strap around the head at the eyes and one over the head. There are multiple smaller devices and lenses around the goggles.">
            <a:extLst>
              <a:ext uri="{FF2B5EF4-FFF2-40B4-BE49-F238E27FC236}">
                <a16:creationId xmlns:a16="http://schemas.microsoft.com/office/drawing/2014/main" id="{5AB6CEBA-053C-4597-8911-09A2C675F876}"/>
              </a:ext>
            </a:extLst>
          </p:cNvPr>
          <p:cNvPicPr>
            <a:picLocks noGrp="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7653648" y="2386398"/>
            <a:ext cx="3952882" cy="3288545"/>
          </a:xfrm>
          <a:prstGeom prst="rect">
            <a:avLst/>
          </a:prstGeom>
          <a:noFill/>
          <a:ln>
            <a:noFill/>
          </a:ln>
        </p:spPr>
      </p:pic>
    </p:spTree>
    <p:extLst>
      <p:ext uri="{BB962C8B-B14F-4D97-AF65-F5344CB8AC3E}">
        <p14:creationId xmlns:p14="http://schemas.microsoft.com/office/powerpoint/2010/main" val="11430823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tx1"/>
                </a:solidFill>
              </a:rPr>
              <a:t>Gas Delivery System (GDS)</a:t>
            </a:r>
            <a:br>
              <a:rPr lang="en-US" dirty="0">
                <a:solidFill>
                  <a:schemeClr val="tx1"/>
                </a:solidFill>
              </a:rPr>
            </a:br>
            <a:r>
              <a:rPr lang="en-US" sz="2000" dirty="0">
                <a:solidFill>
                  <a:srgbClr val="0070C0"/>
                </a:solidFill>
              </a:rPr>
              <a:t>Currently available</a:t>
            </a:r>
          </a:p>
        </p:txBody>
      </p:sp>
      <p:sp>
        <p:nvSpPr>
          <p:cNvPr id="3" name="Content Placeholder 2"/>
          <p:cNvSpPr>
            <a:spLocks noGrp="1"/>
          </p:cNvSpPr>
          <p:nvPr>
            <p:ph sz="half" idx="1"/>
          </p:nvPr>
        </p:nvSpPr>
        <p:spPr>
          <a:xfrm>
            <a:off x="1097279" y="1845734"/>
            <a:ext cx="6227545" cy="4380285"/>
          </a:xfrm>
        </p:spPr>
        <p:txBody>
          <a:bodyPr>
            <a:normAutofit fontScale="92500" lnSpcReduction="10000"/>
          </a:bodyPr>
          <a:lstStyle/>
          <a:p>
            <a:pPr marL="225425" indent="-225425">
              <a:lnSpc>
                <a:spcPct val="120000"/>
              </a:lnSpc>
              <a:spcBef>
                <a:spcPts val="600"/>
              </a:spcBef>
              <a:spcAft>
                <a:spcPts val="0"/>
              </a:spcAft>
              <a:buFont typeface="Arial" panose="020B0604020202020204" pitchFamily="34" charset="0"/>
              <a:buChar char="•"/>
            </a:pPr>
            <a:r>
              <a:rPr lang="en-US" dirty="0">
                <a:solidFill>
                  <a:schemeClr val="tx1">
                    <a:lumMod val="65000"/>
                    <a:lumOff val="35000"/>
                  </a:schemeClr>
                </a:solidFill>
              </a:rPr>
              <a:t>The Gas Delivery System consists of 1.3L pressurized gas cylinders (GDS Tanks) provided as single-tank soft-stowed assemblies. </a:t>
            </a:r>
          </a:p>
          <a:p>
            <a:pPr marL="463550" lvl="1" indent="-246063">
              <a:lnSpc>
                <a:spcPct val="120000"/>
              </a:lnSpc>
              <a:spcBef>
                <a:spcPts val="600"/>
              </a:spcBef>
              <a:spcAft>
                <a:spcPts val="0"/>
              </a:spcAft>
              <a:buFont typeface="Arial" panose="020B0604020202020204" pitchFamily="34" charset="0"/>
              <a:buChar char="•"/>
            </a:pPr>
            <a:r>
              <a:rPr lang="en-US" dirty="0">
                <a:solidFill>
                  <a:schemeClr val="tx1">
                    <a:lumMod val="65000"/>
                    <a:lumOff val="35000"/>
                  </a:schemeClr>
                </a:solidFill>
              </a:rPr>
              <a:t>The PFS Gas Cylinder is a single-tank protective container that can be used within different modules of the ISS. </a:t>
            </a:r>
          </a:p>
          <a:p>
            <a:pPr marL="225425" indent="-225425">
              <a:lnSpc>
                <a:spcPct val="120000"/>
              </a:lnSpc>
              <a:spcBef>
                <a:spcPts val="600"/>
              </a:spcBef>
              <a:spcAft>
                <a:spcPts val="0"/>
              </a:spcAft>
              <a:buFont typeface="Arial" panose="020B0604020202020204" pitchFamily="34" charset="0"/>
              <a:buChar char="•"/>
            </a:pPr>
            <a:r>
              <a:rPr lang="en-US" dirty="0">
                <a:solidFill>
                  <a:schemeClr val="tx1">
                    <a:lumMod val="65000"/>
                    <a:lumOff val="35000"/>
                  </a:schemeClr>
                </a:solidFill>
              </a:rPr>
              <a:t>The GDS Tanks can be filled with a variety of gas mixtures tailored to experiment requirements.  Examples include Breathing and Calibration mixtures used to support ESA’s Portable Pulmonary Function System (PPFS) and Medical Operations Max CEVIS periodic fitness evaluations.</a:t>
            </a:r>
          </a:p>
          <a:p>
            <a:pPr marL="463550" lvl="1" indent="-246063">
              <a:lnSpc>
                <a:spcPct val="120000"/>
              </a:lnSpc>
              <a:spcBef>
                <a:spcPts val="600"/>
              </a:spcBef>
              <a:spcAft>
                <a:spcPts val="0"/>
              </a:spcAft>
              <a:buFont typeface="Arial" panose="020B0604020202020204" pitchFamily="34" charset="0"/>
              <a:buChar char="•"/>
            </a:pPr>
            <a:r>
              <a:rPr lang="en-US" dirty="0">
                <a:solidFill>
                  <a:schemeClr val="tx1">
                    <a:lumMod val="65000"/>
                    <a:lumOff val="35000"/>
                  </a:schemeClr>
                </a:solidFill>
              </a:rPr>
              <a:t>PPFS Breathing Gas:  </a:t>
            </a:r>
            <a:r>
              <a:rPr lang="pt-BR" dirty="0">
                <a:solidFill>
                  <a:schemeClr val="tx1">
                    <a:lumMod val="65000"/>
                    <a:lumOff val="35000"/>
                  </a:schemeClr>
                </a:solidFill>
              </a:rPr>
              <a:t>O</a:t>
            </a:r>
            <a:r>
              <a:rPr lang="pt-BR" baseline="-25000" dirty="0">
                <a:solidFill>
                  <a:schemeClr val="tx1">
                    <a:lumMod val="65000"/>
                    <a:lumOff val="35000"/>
                  </a:schemeClr>
                </a:solidFill>
              </a:rPr>
              <a:t>2</a:t>
            </a:r>
            <a:r>
              <a:rPr lang="pt-BR" dirty="0">
                <a:solidFill>
                  <a:schemeClr val="tx1">
                    <a:lumMod val="65000"/>
                    <a:lumOff val="35000"/>
                  </a:schemeClr>
                </a:solidFill>
              </a:rPr>
              <a:t> (40%); R-22 (1%); SF</a:t>
            </a:r>
            <a:r>
              <a:rPr lang="pt-BR" baseline="-25000" dirty="0">
                <a:solidFill>
                  <a:schemeClr val="tx1">
                    <a:lumMod val="65000"/>
                    <a:lumOff val="35000"/>
                  </a:schemeClr>
                </a:solidFill>
              </a:rPr>
              <a:t>6</a:t>
            </a:r>
            <a:r>
              <a:rPr lang="pt-BR" dirty="0">
                <a:solidFill>
                  <a:schemeClr val="tx1">
                    <a:lumMod val="65000"/>
                    <a:lumOff val="35000"/>
                  </a:schemeClr>
                </a:solidFill>
              </a:rPr>
              <a:t> (1%); N</a:t>
            </a:r>
            <a:r>
              <a:rPr lang="pt-BR" baseline="-25000" dirty="0">
                <a:solidFill>
                  <a:schemeClr val="tx1">
                    <a:lumMod val="65000"/>
                    <a:lumOff val="35000"/>
                  </a:schemeClr>
                </a:solidFill>
              </a:rPr>
              <a:t>2</a:t>
            </a:r>
            <a:r>
              <a:rPr lang="pt-BR" dirty="0">
                <a:solidFill>
                  <a:schemeClr val="tx1">
                    <a:lumMod val="65000"/>
                    <a:lumOff val="35000"/>
                  </a:schemeClr>
                </a:solidFill>
              </a:rPr>
              <a:t> (58%)</a:t>
            </a:r>
            <a:endParaRPr lang="en-US" dirty="0">
              <a:solidFill>
                <a:schemeClr val="tx1">
                  <a:lumMod val="65000"/>
                  <a:lumOff val="35000"/>
                </a:schemeClr>
              </a:solidFill>
            </a:endParaRPr>
          </a:p>
          <a:p>
            <a:pPr marL="463550" lvl="1" indent="-246063">
              <a:lnSpc>
                <a:spcPct val="120000"/>
              </a:lnSpc>
              <a:spcBef>
                <a:spcPts val="600"/>
              </a:spcBef>
              <a:spcAft>
                <a:spcPts val="0"/>
              </a:spcAft>
              <a:buFont typeface="Arial" panose="020B0604020202020204" pitchFamily="34" charset="0"/>
              <a:buChar char="•"/>
            </a:pPr>
            <a:r>
              <a:rPr lang="en-US" dirty="0">
                <a:solidFill>
                  <a:schemeClr val="tx1">
                    <a:lumMod val="65000"/>
                    <a:lumOff val="35000"/>
                  </a:schemeClr>
                </a:solidFill>
              </a:rPr>
              <a:t>PPFS Calibration Gas: </a:t>
            </a:r>
            <a:r>
              <a:rPr lang="pt-BR" dirty="0">
                <a:solidFill>
                  <a:schemeClr val="tx1">
                    <a:lumMod val="65000"/>
                    <a:lumOff val="35000"/>
                  </a:schemeClr>
                </a:solidFill>
              </a:rPr>
              <a:t>O</a:t>
            </a:r>
            <a:r>
              <a:rPr lang="pt-BR" baseline="-25000" dirty="0">
                <a:solidFill>
                  <a:schemeClr val="tx1">
                    <a:lumMod val="65000"/>
                    <a:lumOff val="35000"/>
                  </a:schemeClr>
                </a:solidFill>
              </a:rPr>
              <a:t>2</a:t>
            </a:r>
            <a:r>
              <a:rPr lang="pt-BR" dirty="0">
                <a:solidFill>
                  <a:schemeClr val="tx1">
                    <a:lumMod val="65000"/>
                    <a:lumOff val="35000"/>
                  </a:schemeClr>
                </a:solidFill>
              </a:rPr>
              <a:t> (15%); CO</a:t>
            </a:r>
            <a:r>
              <a:rPr lang="pt-BR" baseline="-25000" dirty="0">
                <a:solidFill>
                  <a:schemeClr val="tx1">
                    <a:lumMod val="65000"/>
                    <a:lumOff val="35000"/>
                  </a:schemeClr>
                </a:solidFill>
              </a:rPr>
              <a:t>2</a:t>
            </a:r>
            <a:r>
              <a:rPr lang="pt-BR" dirty="0">
                <a:solidFill>
                  <a:schemeClr val="tx1">
                    <a:lumMod val="65000"/>
                    <a:lumOff val="35000"/>
                  </a:schemeClr>
                </a:solidFill>
              </a:rPr>
              <a:t> (5%); N</a:t>
            </a:r>
            <a:r>
              <a:rPr lang="pt-BR" baseline="-25000" dirty="0">
                <a:solidFill>
                  <a:schemeClr val="tx1">
                    <a:lumMod val="65000"/>
                    <a:lumOff val="35000"/>
                  </a:schemeClr>
                </a:solidFill>
              </a:rPr>
              <a:t>2</a:t>
            </a:r>
            <a:r>
              <a:rPr lang="pt-BR" dirty="0">
                <a:solidFill>
                  <a:schemeClr val="tx1">
                    <a:lumMod val="65000"/>
                    <a:lumOff val="35000"/>
                  </a:schemeClr>
                </a:solidFill>
              </a:rPr>
              <a:t> (80%)</a:t>
            </a:r>
            <a:endParaRPr lang="en-US" dirty="0">
              <a:solidFill>
                <a:schemeClr val="tx1">
                  <a:lumMod val="65000"/>
                  <a:lumOff val="35000"/>
                </a:schemeClr>
              </a:solidFill>
            </a:endParaRPr>
          </a:p>
        </p:txBody>
      </p:sp>
      <p:pic>
        <p:nvPicPr>
          <p:cNvPr id="7" name="Picture 13" descr="NASA Meatball graphic"/>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0704830" y="286603"/>
            <a:ext cx="901700" cy="757238"/>
          </a:xfrm>
          <a:prstGeom prst="rect">
            <a:avLst/>
          </a:prstGeom>
          <a:noFill/>
          <a:ln w="9525">
            <a:noFill/>
            <a:miter lim="800000"/>
            <a:headEnd/>
            <a:tailEnd/>
          </a:ln>
        </p:spPr>
      </p:pic>
      <p:sp>
        <p:nvSpPr>
          <p:cNvPr id="5" name="Date Placeholder 4"/>
          <p:cNvSpPr>
            <a:spLocks noGrp="1"/>
          </p:cNvSpPr>
          <p:nvPr>
            <p:ph type="dt" sz="half" idx="10"/>
          </p:nvPr>
        </p:nvSpPr>
        <p:spPr/>
        <p:txBody>
          <a:bodyPr/>
          <a:lstStyle/>
          <a:p>
            <a:fld id="{2584F5D7-835E-4D1B-A722-27B3C5053129}" type="datetime1">
              <a:rPr lang="en-US" smtClean="0"/>
              <a:t>9/7/2022</a:t>
            </a:fld>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9</a:t>
            </a:fld>
            <a:endParaRPr lang="en-US" dirty="0"/>
          </a:p>
        </p:txBody>
      </p:sp>
      <p:pic>
        <p:nvPicPr>
          <p:cNvPr id="12" name="Content Placeholder 11" descr="An image of a large, white box with a yellow label - the outside of the Gas Delivery System">
            <a:extLst>
              <a:ext uri="{FF2B5EF4-FFF2-40B4-BE49-F238E27FC236}">
                <a16:creationId xmlns:a16="http://schemas.microsoft.com/office/drawing/2014/main" id="{0E702641-B1BA-44AC-8973-6EB2FEB4279A}"/>
              </a:ext>
            </a:extLst>
          </p:cNvPr>
          <p:cNvPicPr>
            <a:picLocks noGrp="1" noChangeAspect="1"/>
          </p:cNvPicPr>
          <p:nvPr>
            <p:ph sz="half" idx="2"/>
          </p:nvPr>
        </p:nvPicPr>
        <p:blipFill rotWithShape="1">
          <a:blip r:embed="rId3" cstate="screen">
            <a:extLst>
              <a:ext uri="{28A0092B-C50C-407E-A947-70E740481C1C}">
                <a14:useLocalDpi xmlns:a14="http://schemas.microsoft.com/office/drawing/2010/main"/>
              </a:ext>
            </a:extLst>
          </a:blip>
          <a:srcRect/>
          <a:stretch/>
        </p:blipFill>
        <p:spPr>
          <a:xfrm>
            <a:off x="7502469" y="2062528"/>
            <a:ext cx="4334381" cy="1590387"/>
          </a:xfrm>
        </p:spPr>
      </p:pic>
      <p:pic>
        <p:nvPicPr>
          <p:cNvPr id="14" name="Picture 13" descr="A picture peering into one end of the large white box containing the Gas Delivery System, with multiple valves shown.">
            <a:extLst>
              <a:ext uri="{FF2B5EF4-FFF2-40B4-BE49-F238E27FC236}">
                <a16:creationId xmlns:a16="http://schemas.microsoft.com/office/drawing/2014/main" id="{8C3D8558-AE5F-4BC7-994D-A3BBAFACAA8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744008" y="3743090"/>
            <a:ext cx="1219905" cy="1648973"/>
          </a:xfrm>
          <a:prstGeom prst="rect">
            <a:avLst/>
          </a:prstGeom>
        </p:spPr>
      </p:pic>
      <p:pic>
        <p:nvPicPr>
          <p:cNvPr id="16" name="Picture 15" descr="An image of a small gas cylinder laying on a table next to the white kit that it flies in.">
            <a:extLst>
              <a:ext uri="{FF2B5EF4-FFF2-40B4-BE49-F238E27FC236}">
                <a16:creationId xmlns:a16="http://schemas.microsoft.com/office/drawing/2014/main" id="{CF26F876-DBA4-4AD1-B8DF-3B1DE2CB8B5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206978" y="3743090"/>
            <a:ext cx="2399552" cy="1606312"/>
          </a:xfrm>
          <a:prstGeom prst="rect">
            <a:avLst/>
          </a:prstGeom>
        </p:spPr>
      </p:pic>
    </p:spTree>
    <p:extLst>
      <p:ext uri="{BB962C8B-B14F-4D97-AF65-F5344CB8AC3E}">
        <p14:creationId xmlns:p14="http://schemas.microsoft.com/office/powerpoint/2010/main" val="211771708"/>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Document" ma:contentTypeID="0x010100F042DAE192E68C4785C8D386C09C173A" ma:contentTypeVersion="1" ma:contentTypeDescription="Create a new document." ma:contentTypeScope="" ma:versionID="d945744b03fa03688954be6084410451">
  <xsd:schema xmlns:xsd="http://www.w3.org/2001/XMLSchema" xmlns:xs="http://www.w3.org/2001/XMLSchema" xmlns:p="http://schemas.microsoft.com/office/2006/metadata/properties" xmlns:ns2="0a06a548-2eff-4dd3-8503-f6a3fc6e82a5" xmlns:ns3="141a2521-4594-44c2-8868-ba0c99041ba3" targetNamespace="http://schemas.microsoft.com/office/2006/metadata/properties" ma:root="true" ma:fieldsID="e783b58e8d42264b632406337b590c62" ns2:_="" ns3:_="">
    <xsd:import namespace="0a06a548-2eff-4dd3-8503-f6a3fc6e82a5"/>
    <xsd:import namespace="141a2521-4594-44c2-8868-ba0c99041ba3"/>
    <xsd:element name="properties">
      <xsd:complexType>
        <xsd:sequence>
          <xsd:element name="documentManagement">
            <xsd:complexType>
              <xsd:all>
                <xsd:element ref="ns2:_dlc_DocId" minOccurs="0"/>
                <xsd:element ref="ns2:_dlc_DocIdUrl" minOccurs="0"/>
                <xsd:element ref="ns2:_dlc_DocIdPersistId"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a06a548-2eff-4dd3-8503-f6a3fc6e82a5"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141a2521-4594-44c2-8868-ba0c99041ba3"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_dlc_DocId xmlns="0a06a548-2eff-4dd3-8503-f6a3fc6e82a5">NTHUTCTF2FZP-1166568630-2</_dlc_DocId>
    <_dlc_DocIdUrl xmlns="0a06a548-2eff-4dd3-8503-f6a3fc6e82a5">
      <Url>https://bi.sp.iss.nasa.gov/sa/precoord/SA-02165/4/_layouts/15/DocIdRedir.aspx?ID=NTHUTCTF2FZP-1166568630-2</Url>
      <Description>NTHUTCTF2FZP-1166568630-2</Description>
    </_dlc_DocIdUrl>
  </documentManagement>
</p:properties>
</file>

<file path=customXml/itemProps1.xml><?xml version="1.0" encoding="utf-8"?>
<ds:datastoreItem xmlns:ds="http://schemas.openxmlformats.org/officeDocument/2006/customXml" ds:itemID="{0FD6AD42-CDC6-4CC4-8414-E89049DC0392}">
  <ds:schemaRefs>
    <ds:schemaRef ds:uri="http://schemas.microsoft.com/sharepoint/v3/contenttype/forms"/>
  </ds:schemaRefs>
</ds:datastoreItem>
</file>

<file path=customXml/itemProps2.xml><?xml version="1.0" encoding="utf-8"?>
<ds:datastoreItem xmlns:ds="http://schemas.openxmlformats.org/officeDocument/2006/customXml" ds:itemID="{EE490733-D15A-4C28-B45E-12290B0C3393}">
  <ds:schemaRefs>
    <ds:schemaRef ds:uri="http://schemas.microsoft.com/sharepoint/events"/>
  </ds:schemaRefs>
</ds:datastoreItem>
</file>

<file path=customXml/itemProps3.xml><?xml version="1.0" encoding="utf-8"?>
<ds:datastoreItem xmlns:ds="http://schemas.openxmlformats.org/officeDocument/2006/customXml" ds:itemID="{DCF49BE4-65D8-4CAE-AEC1-DAB65E5DFB0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a06a548-2eff-4dd3-8503-f6a3fc6e82a5"/>
    <ds:schemaRef ds:uri="141a2521-4594-44c2-8868-ba0c99041ba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90AB2C14-7358-48D7-B0EE-06F347A2D2F3}">
  <ds:schemaRefs>
    <ds:schemaRef ds:uri="0a06a548-2eff-4dd3-8503-f6a3fc6e82a5"/>
    <ds:schemaRef ds:uri="http://www.w3.org/XML/1998/namespace"/>
    <ds:schemaRef ds:uri="http://schemas.microsoft.com/office/2006/documentManagement/types"/>
    <ds:schemaRef ds:uri="http://purl.org/dc/terms/"/>
    <ds:schemaRef ds:uri="http://schemas.microsoft.com/office/2006/metadata/properties"/>
    <ds:schemaRef ds:uri="http://purl.org/dc/elements/1.1/"/>
    <ds:schemaRef ds:uri="http://schemas.microsoft.com/office/infopath/2007/PartnerControls"/>
    <ds:schemaRef ds:uri="http://schemas.openxmlformats.org/package/2006/metadata/core-properties"/>
    <ds:schemaRef ds:uri="141a2521-4594-44c2-8868-ba0c99041ba3"/>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Retrospect</Template>
  <TotalTime>5022</TotalTime>
  <Words>3279</Words>
  <Application>Microsoft Office PowerPoint</Application>
  <PresentationFormat>Widescreen</PresentationFormat>
  <Paragraphs>383</Paragraphs>
  <Slides>33</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33</vt:i4>
      </vt:variant>
    </vt:vector>
  </HeadingPairs>
  <TitlesOfParts>
    <vt:vector size="40" baseType="lpstr">
      <vt:lpstr>Arial</vt:lpstr>
      <vt:lpstr>Book Antiqua</vt:lpstr>
      <vt:lpstr>Calibri</vt:lpstr>
      <vt:lpstr>Calibri Light</vt:lpstr>
      <vt:lpstr>Helvetica Neue</vt:lpstr>
      <vt:lpstr>Wingdings</vt:lpstr>
      <vt:lpstr>Retrospect</vt:lpstr>
      <vt:lpstr>HRP Research Operations and Integration (ROI) ISS Facilities Overview  </vt:lpstr>
      <vt:lpstr>Current and Planned Flight Facilities*</vt:lpstr>
      <vt:lpstr>Actiwatch Plus Currently available</vt:lpstr>
      <vt:lpstr>Cerebral Cochlear Fluid Pressure Analyzer (CCFP)  Currently available</vt:lpstr>
      <vt:lpstr>Distortion Product Otoacoustic Emissions (DPOAE)  Currently available</vt:lpstr>
      <vt:lpstr>Electroretinograph (ERG) Currently available</vt:lpstr>
      <vt:lpstr>Electroretinograph (ERG): Accessories Currently available</vt:lpstr>
      <vt:lpstr>Falcon Goggles Currently available</vt:lpstr>
      <vt:lpstr>Gas Delivery System (GDS) Currently available</vt:lpstr>
      <vt:lpstr>Human Research Facilities 1 and 2 (HRF-1, 2/HRF Rack 1, 2) Currently available</vt:lpstr>
      <vt:lpstr>Human Research Facility 1  (HRF-1/HRF Rack 1) Currently available</vt:lpstr>
      <vt:lpstr>Human Research Facility 2  (HRF-2/HRF Rack 2)  Currently available</vt:lpstr>
      <vt:lpstr>HRF Centrifuge Currently available</vt:lpstr>
      <vt:lpstr>HRF Centrifuge Accessories Currently available</vt:lpstr>
      <vt:lpstr>HRF Centrifuge Certified Use Currently available</vt:lpstr>
      <vt:lpstr>HRF Payload Drawer Currently available</vt:lpstr>
      <vt:lpstr>HRF Portable Computers Currently available</vt:lpstr>
      <vt:lpstr>Light Meter Currently available</vt:lpstr>
      <vt:lpstr>Pneumatonometer (PTM) Currently available</vt:lpstr>
      <vt:lpstr>Space Linear Acceleration Mass Measurement Device (SLAMMD)  Currently available </vt:lpstr>
      <vt:lpstr>Ultrasound 2 Currently available </vt:lpstr>
      <vt:lpstr>Vortex Mixer Currently available</vt:lpstr>
      <vt:lpstr>Consumables: HRF Supply Kit Purple Currently available to HRP sponsored research.  Consumables inventory is based on active and upcoming experiment complements.</vt:lpstr>
      <vt:lpstr>Consumables: Blood Collection Tubes Currently available to HRP sponsored research. Consumables launched as needed to support science activities</vt:lpstr>
      <vt:lpstr>Consumables: Urine collection Currently available to HRP sponsored research. Consumables launched as needed to support science activities</vt:lpstr>
      <vt:lpstr>Consumables: HRF Supply Kit Green Currently available to HRP sponsored research. Consumables inventory is based on active and upcoming experiment complements. </vt:lpstr>
      <vt:lpstr>Consumables: Saliva Collection Currently available to HRP sponsored research. Consumables launched as needed to support science activities</vt:lpstr>
      <vt:lpstr>Consumables: Saliva Collection Currently available to HRP sponsored research. Consumables launched as needed to support science activities</vt:lpstr>
      <vt:lpstr>Consumables: Blood Collection Kits Currently available to HRP sponsored research. Consumables launched as needed to support science activities</vt:lpstr>
      <vt:lpstr>Consumables: Fecal Sample Collection Currently available to HRP sponsored research. Consumables launched as needed to support science activities</vt:lpstr>
      <vt:lpstr>Consumables: Fecal Sample Processing Consumables launched as needed to support science activities</vt:lpstr>
      <vt:lpstr>Consumables: Microbial Sampling Currently available to HRP sponsored research. Consumables launched as needed to support science activities</vt:lpstr>
      <vt:lpstr>Software: Cognition Currently available (version 3)</vt:lpstr>
    </vt:vector>
  </TitlesOfParts>
  <Company>HPES ACES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ROI ISS Facilities Overview</dc:title>
  <dc:creator>Boothe, Grace S. (JSC-SF111)[WYLE LABS]</dc:creator>
  <cp:lastModifiedBy>Sivils, Tonya, C. (JSC-SD2)[KBR Wyle Services, LLC]</cp:lastModifiedBy>
  <cp:revision>342</cp:revision>
  <dcterms:created xsi:type="dcterms:W3CDTF">2015-07-24T14:52:12Z</dcterms:created>
  <dcterms:modified xsi:type="dcterms:W3CDTF">2022-09-07T19:46:54Z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0x010100F042DAE192E68C4785C8D386C09C173A</vt:lpwstr>
  </property>
  <property fmtid="{D5CDD505-2E9C-101B-9397-08002B2CF9AE}" pid="3" name="_dlc_DocIdItemGuid">
    <vt:lpwstr>7324e243-c104-4a25-8dad-ac853c9d4fdb</vt:lpwstr>
  </property>
  <property fmtid="{D5CDD505-2E9C-101B-9397-08002B2CF9AE}" pid="4" name="Order">
    <vt:r8>100</vt:r8>
  </property>
</Properties>
</file>