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5"/>
  </p:notesMasterIdLst>
  <p:handoutMasterIdLst>
    <p:handoutMasterId r:id="rId16"/>
  </p:handoutMasterIdLst>
  <p:sldIdLst>
    <p:sldId id="303" r:id="rId2"/>
    <p:sldId id="307" r:id="rId3"/>
    <p:sldId id="308" r:id="rId4"/>
    <p:sldId id="305" r:id="rId5"/>
    <p:sldId id="321" r:id="rId6"/>
    <p:sldId id="314" r:id="rId7"/>
    <p:sldId id="313" r:id="rId8"/>
    <p:sldId id="309" r:id="rId9"/>
    <p:sldId id="317" r:id="rId10"/>
    <p:sldId id="315" r:id="rId11"/>
    <p:sldId id="318" r:id="rId12"/>
    <p:sldId id="319" r:id="rId13"/>
    <p:sldId id="322" r:id="rId14"/>
  </p:sldIdLst>
  <p:sldSz cx="12188825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A50021"/>
    <a:srgbClr val="FFFFFF"/>
    <a:srgbClr val="FFCCFF"/>
    <a:srgbClr val="E30707"/>
    <a:srgbClr val="F98B8B"/>
    <a:srgbClr val="A6A6A6"/>
    <a:srgbClr val="D2DCF2"/>
    <a:srgbClr val="B2B2B2"/>
    <a:srgbClr val="4D4D4D"/>
    <a:srgbClr val="0053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3132" autoAdjust="0"/>
  </p:normalViewPr>
  <p:slideViewPr>
    <p:cSldViewPr snapToGrid="0">
      <p:cViewPr varScale="1">
        <p:scale>
          <a:sx n="82" d="100"/>
          <a:sy n="82" d="100"/>
        </p:scale>
        <p:origin x="186" y="42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 showGuides="1">
      <p:cViewPr varScale="1">
        <p:scale>
          <a:sx n="97" d="100"/>
          <a:sy n="97" d="100"/>
        </p:scale>
        <p:origin x="-3540" y="-11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583" cy="480060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963" y="0"/>
            <a:ext cx="3170583" cy="480060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>
              <a:defRPr sz="1200"/>
            </a:lvl1pPr>
          </a:lstStyle>
          <a:p>
            <a:fld id="{2151C11E-1A00-48AF-8C08-97C362C67874}" type="datetimeFigureOut">
              <a:rPr lang="en-US" smtClean="0"/>
              <a:pPr/>
              <a:t>4/14/2021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497"/>
            <a:ext cx="3170583" cy="480060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3" y="9119497"/>
            <a:ext cx="3170583" cy="480060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r">
              <a:defRPr sz="1200"/>
            </a:lvl1pPr>
          </a:lstStyle>
          <a:p>
            <a:fld id="{2AFFDF9B-F3F5-4382-A25B-4EAA3B410B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51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488" tIns="48245" rIns="96488" bIns="48245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488" tIns="48245" rIns="96488" bIns="48245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8C7BB64C-82E2-466C-9C50-B2DA6307AB11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720725"/>
            <a:ext cx="639762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88" tIns="48245" rIns="96488" bIns="482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488" tIns="48245" rIns="96488" bIns="48245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0060"/>
          </a:xfrm>
          <a:prstGeom prst="rect">
            <a:avLst/>
          </a:prstGeom>
        </p:spPr>
        <p:txBody>
          <a:bodyPr vert="horz" lIns="96488" tIns="48245" rIns="96488" bIns="48245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0060"/>
          </a:xfrm>
          <a:prstGeom prst="rect">
            <a:avLst/>
          </a:prstGeom>
        </p:spPr>
        <p:txBody>
          <a:bodyPr vert="horz" lIns="96488" tIns="48245" rIns="96488" bIns="48245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A778FBA5-F957-4CE9-A734-9CFA9C4F56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02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8FBA5-F957-4CE9-A734-9CFA9C4F560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863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8FBA5-F957-4CE9-A734-9CFA9C4F560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255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8FBA5-F957-4CE9-A734-9CFA9C4F560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631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8FBA5-F957-4CE9-A734-9CFA9C4F560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165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8FBA5-F957-4CE9-A734-9CFA9C4F560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913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108076" y="3011559"/>
            <a:ext cx="9972674" cy="1792224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Arial" charset="0"/>
              <a:buNone/>
              <a:defRPr sz="2200">
                <a:solidFill>
                  <a:sysClr val="windowText" lastClr="00000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ctrTitle"/>
          </p:nvPr>
        </p:nvSpPr>
        <p:spPr>
          <a:xfrm>
            <a:off x="1108076" y="1385454"/>
            <a:ext cx="9972674" cy="1294671"/>
          </a:xfrm>
        </p:spPr>
        <p:txBody>
          <a:bodyPr anchor="b" anchorCtr="0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3600" smtClean="0"/>
            </a:lvl1pPr>
          </a:lstStyle>
          <a:p>
            <a:r>
              <a:rPr lang="en-US" smtClean="0"/>
              <a:t>Click to edit Master title style</a:t>
            </a:r>
            <a:endParaRPr dirty="0" smtClean="0"/>
          </a:p>
        </p:txBody>
      </p:sp>
      <p:cxnSp>
        <p:nvCxnSpPr>
          <p:cNvPr id="12" name="Straight Connector 12"/>
          <p:cNvCxnSpPr>
            <a:cxnSpLocks noChangeShapeType="1"/>
          </p:cNvCxnSpPr>
          <p:nvPr userDrawn="1"/>
        </p:nvCxnSpPr>
        <p:spPr bwMode="auto">
          <a:xfrm>
            <a:off x="0" y="950913"/>
            <a:ext cx="12188825" cy="0"/>
          </a:xfrm>
          <a:prstGeom prst="line">
            <a:avLst/>
          </a:prstGeom>
          <a:noFill/>
          <a:ln w="22225" algn="ctr">
            <a:solidFill>
              <a:schemeClr val="accent4"/>
            </a:solidFill>
            <a:round/>
            <a:headEnd type="none" w="sm" len="sm"/>
            <a:tailEnd type="none" w="sm" len="sm"/>
          </a:ln>
        </p:spPr>
      </p:cxnSp>
      <p:cxnSp>
        <p:nvCxnSpPr>
          <p:cNvPr id="13" name="Straight Connector 12"/>
          <p:cNvCxnSpPr>
            <a:cxnSpLocks noChangeShapeType="1"/>
          </p:cNvCxnSpPr>
          <p:nvPr userDrawn="1"/>
        </p:nvCxnSpPr>
        <p:spPr bwMode="auto">
          <a:xfrm>
            <a:off x="0" y="6354186"/>
            <a:ext cx="12188825" cy="0"/>
          </a:xfrm>
          <a:prstGeom prst="line">
            <a:avLst/>
          </a:prstGeom>
          <a:noFill/>
          <a:ln w="22225" algn="ctr">
            <a:solidFill>
              <a:schemeClr val="accent4"/>
            </a:solidFill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33082" y="1293094"/>
            <a:ext cx="10915522" cy="4830616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defRPr/>
            </a:lvl1pPr>
            <a:lvl2pPr marL="539750" indent="-255588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/>
            </a:lvl2pPr>
            <a:lvl3pPr marL="757238" indent="-18415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Arial" pitchFamily="34" charset="0"/>
              <a:buChar char="•"/>
              <a:defRPr/>
            </a:lvl3pPr>
            <a:lvl4pPr marL="10332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85000"/>
              <a:buFontTx/>
              <a:buNone/>
              <a:defRPr sz="1200"/>
            </a:lvl5pPr>
            <a:lvl6pPr>
              <a:buFont typeface="Arial" pitchFamily="34" charset="0"/>
              <a:buChar char="•"/>
              <a:defRPr/>
            </a:lvl6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33083" y="1293094"/>
            <a:ext cx="5317368" cy="4830616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defRPr/>
            </a:lvl1pPr>
            <a:lvl2pPr marL="539750" indent="-255588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/>
            </a:lvl2pPr>
            <a:lvl3pPr marL="757238" indent="-18415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Arial" pitchFamily="34" charset="0"/>
              <a:buChar char="•"/>
              <a:defRPr/>
            </a:lvl3pPr>
            <a:lvl4pPr marL="10332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85000"/>
              <a:buFontTx/>
              <a:buNone/>
              <a:defRPr sz="1200"/>
            </a:lvl5pPr>
            <a:lvl6pPr>
              <a:buFont typeface="Arial" pitchFamily="34" charset="0"/>
              <a:buChar char="•"/>
              <a:defRPr/>
            </a:lvl6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quarter" idx="11"/>
          </p:nvPr>
        </p:nvSpPr>
        <p:spPr>
          <a:xfrm>
            <a:off x="6218828" y="1293094"/>
            <a:ext cx="5317368" cy="4830616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defRPr/>
            </a:lvl1pPr>
            <a:lvl2pPr marL="539750" indent="-255588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/>
            </a:lvl2pPr>
            <a:lvl3pPr marL="757238" indent="-18415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Arial" pitchFamily="34" charset="0"/>
              <a:buChar char="•"/>
              <a:defRPr/>
            </a:lvl3pPr>
            <a:lvl4pPr marL="1033272" indent="1588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85000"/>
              <a:buFontTx/>
              <a:buNone/>
              <a:defRPr sz="1200"/>
            </a:lvl5pPr>
            <a:lvl6pPr>
              <a:buFont typeface="Arial" pitchFamily="34" charset="0"/>
              <a:buChar char="•"/>
              <a:defRPr/>
            </a:lvl6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33082" y="1293094"/>
            <a:ext cx="10915522" cy="4830616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defRPr/>
            </a:lvl1pPr>
            <a:lvl2pPr marL="539750" indent="-255588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/>
            </a:lvl2pPr>
            <a:lvl3pPr marL="757238" indent="-18415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Arial" pitchFamily="34" charset="0"/>
              <a:buChar char="•"/>
              <a:defRPr/>
            </a:lvl3pPr>
            <a:lvl4pPr marL="10332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85000"/>
              <a:buFontTx/>
              <a:buNone/>
              <a:defRPr sz="1200"/>
            </a:lvl5pPr>
            <a:lvl6pPr>
              <a:buFont typeface="Arial" pitchFamily="34" charset="0"/>
              <a:buChar char="•"/>
              <a:defRPr/>
            </a:lvl6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53710" y="145148"/>
            <a:ext cx="9681406" cy="46445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3710" y="593819"/>
            <a:ext cx="9681317" cy="2968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400"/>
              </a:lnSpc>
              <a:buNone/>
              <a:defRPr sz="2400"/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33082" y="1680754"/>
            <a:ext cx="10915522" cy="4442955"/>
          </a:xfrm>
          <a:prstGeom prst="rect">
            <a:avLst/>
          </a:prstGeom>
        </p:spPr>
        <p:txBody>
          <a:bodyPr anchor="t" anchorCtr="1"/>
          <a:lstStyle>
            <a:lvl1pPr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defRPr/>
            </a:lvl1pPr>
            <a:lvl2pPr marL="539750" indent="-255588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defRPr sz="1800"/>
            </a:lvl2pPr>
            <a:lvl3pPr marL="757238" indent="-18415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ct val="90000"/>
              <a:buFont typeface="Arial" pitchFamily="34" charset="0"/>
              <a:buChar char="•"/>
              <a:defRPr/>
            </a:lvl3pPr>
            <a:lvl4pPr marL="1033272" indent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ct val="85000"/>
              <a:buFontTx/>
              <a:buNone/>
              <a:defRPr sz="1200"/>
            </a:lvl5pPr>
            <a:lvl6pPr>
              <a:buFont typeface="Arial" pitchFamily="34" charset="0"/>
              <a:buChar char="•"/>
              <a:defRPr/>
            </a:lvl6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12648" y="1768104"/>
            <a:ext cx="7958522" cy="377371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12648" y="5603133"/>
            <a:ext cx="7958522" cy="27432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1400"/>
              </a:lnSpc>
              <a:buNone/>
              <a:defRPr sz="12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2112648" y="1312860"/>
            <a:ext cx="7958522" cy="377390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ts val="2000"/>
              </a:lnSpc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Media Placeholder 3"/>
          <p:cNvSpPr>
            <a:spLocks noGrp="1"/>
          </p:cNvSpPr>
          <p:nvPr>
            <p:ph type="media" sz="quarter" idx="10"/>
          </p:nvPr>
        </p:nvSpPr>
        <p:spPr>
          <a:xfrm>
            <a:off x="2314841" y="1828800"/>
            <a:ext cx="7581449" cy="3343275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icon to add media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2315877" y="5229437"/>
            <a:ext cx="7581449" cy="27432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1400"/>
              </a:lnSpc>
              <a:buNone/>
              <a:defRPr sz="12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11"/>
          </p:nvPr>
        </p:nvSpPr>
        <p:spPr>
          <a:xfrm>
            <a:off x="2315877" y="1368517"/>
            <a:ext cx="7581449" cy="377390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1786193" y="1700213"/>
            <a:ext cx="8604125" cy="394335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1758" y="5706497"/>
            <a:ext cx="8605310" cy="27432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1400"/>
              </a:lnSpc>
              <a:buNone/>
              <a:defRPr sz="12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11"/>
          </p:nvPr>
        </p:nvSpPr>
        <p:spPr>
          <a:xfrm>
            <a:off x="1791758" y="1249252"/>
            <a:ext cx="8605310" cy="377390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3710" y="101601"/>
            <a:ext cx="9681406" cy="8169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8" name="Straight Connector 12"/>
          <p:cNvCxnSpPr>
            <a:cxnSpLocks noChangeShapeType="1"/>
          </p:cNvCxnSpPr>
          <p:nvPr/>
        </p:nvCxnSpPr>
        <p:spPr bwMode="auto">
          <a:xfrm>
            <a:off x="0" y="950913"/>
            <a:ext cx="12188825" cy="0"/>
          </a:xfrm>
          <a:prstGeom prst="line">
            <a:avLst/>
          </a:prstGeom>
          <a:noFill/>
          <a:ln w="22225" algn="ctr">
            <a:solidFill>
              <a:schemeClr val="accent4"/>
            </a:solidFill>
            <a:round/>
            <a:headEnd type="none" w="sm" len="sm"/>
            <a:tailEnd type="none" w="sm" len="sm"/>
          </a:ln>
        </p:spPr>
      </p:cxnSp>
      <p:cxnSp>
        <p:nvCxnSpPr>
          <p:cNvPr id="13" name="Straight Connector 12"/>
          <p:cNvCxnSpPr>
            <a:cxnSpLocks noChangeShapeType="1"/>
          </p:cNvCxnSpPr>
          <p:nvPr/>
        </p:nvCxnSpPr>
        <p:spPr bwMode="auto">
          <a:xfrm>
            <a:off x="0" y="6354186"/>
            <a:ext cx="12188825" cy="0"/>
          </a:xfrm>
          <a:prstGeom prst="line">
            <a:avLst/>
          </a:prstGeom>
          <a:noFill/>
          <a:ln w="22225" algn="ctr">
            <a:solidFill>
              <a:schemeClr val="accent4"/>
            </a:solidFill>
            <a:round/>
            <a:headEnd type="none" w="sm" len="sm"/>
            <a:tailEnd type="none" w="sm" len="sm"/>
          </a:ln>
        </p:spPr>
      </p:cxnSp>
      <p:sp>
        <p:nvSpPr>
          <p:cNvPr id="10" name="Rectangle 1032"/>
          <p:cNvSpPr>
            <a:spLocks noChangeArrowheads="1"/>
          </p:cNvSpPr>
          <p:nvPr/>
        </p:nvSpPr>
        <p:spPr bwMode="auto">
          <a:xfrm>
            <a:off x="429270" y="6451134"/>
            <a:ext cx="1450470" cy="21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45720" tIns="0" rIns="0" bIns="0"/>
          <a:lstStyle/>
          <a:p>
            <a:pPr>
              <a:defRPr/>
            </a:pPr>
            <a:r>
              <a:rPr lang="en-US" sz="700" dirty="0" smtClean="0">
                <a:solidFill>
                  <a:srgbClr val="000000"/>
                </a:solidFill>
                <a:cs typeface="Arial" pitchFamily="34" charset="0"/>
              </a:rPr>
              <a:t>Balloons - </a:t>
            </a:r>
            <a:fld id="{6A829F23-F466-44AA-A5B9-24580D3A690E}" type="slidenum">
              <a:rPr lang="en-US" sz="700" smtClean="0">
                <a:solidFill>
                  <a:srgbClr val="000000"/>
                </a:solidFill>
                <a:cs typeface="Arial" pitchFamily="34" charset="0"/>
              </a:rPr>
              <a:pPr>
                <a:defRPr/>
              </a:pPr>
              <a:t>‹#›</a:t>
            </a:fld>
            <a:endParaRPr lang="en-US" sz="700" dirty="0" smtClean="0">
              <a:solidFill>
                <a:srgbClr val="000000"/>
              </a:solidFill>
              <a:cs typeface="Arial" pitchFamily="34" charset="0"/>
            </a:endParaRPr>
          </a:p>
          <a:p>
            <a:pPr>
              <a:defRPr/>
            </a:pPr>
            <a:r>
              <a:rPr lang="en-US" sz="700" dirty="0" smtClean="0">
                <a:solidFill>
                  <a:srgbClr val="000000"/>
                </a:solidFill>
                <a:cs typeface="Arial" pitchFamily="34" charset="0"/>
              </a:rPr>
              <a:t>DMB</a:t>
            </a:r>
            <a:r>
              <a:rPr lang="en-US" sz="700" baseline="0" dirty="0" smtClean="0">
                <a:solidFill>
                  <a:srgbClr val="000000"/>
                </a:solidFill>
                <a:cs typeface="Arial" pitchFamily="34" charset="0"/>
              </a:rPr>
              <a:t> &amp; BSR</a:t>
            </a:r>
            <a:endParaRPr lang="en-US" sz="700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94" r:id="rId3"/>
    <p:sldLayoutId id="2147483689" r:id="rId4"/>
    <p:sldLayoutId id="2147483695" r:id="rId5"/>
    <p:sldLayoutId id="2147483692" r:id="rId6"/>
    <p:sldLayoutId id="2147483693" r:id="rId7"/>
    <p:sldLayoutId id="2147483676" r:id="rId8"/>
    <p:sldLayoutId id="2147483690" r:id="rId9"/>
    <p:sldLayoutId id="2147483691" r:id="rId10"/>
  </p:sldLayoutIdLst>
  <p:txStyles>
    <p:titleStyle>
      <a:lvl1pPr algn="ctr" eaLnBrk="1" hangingPunct="1">
        <a:lnSpc>
          <a:spcPts val="2800"/>
        </a:lnSpc>
        <a:defRPr sz="2800" b="1">
          <a:latin typeface="Arial" pitchFamily="34" charset="0"/>
          <a:cs typeface="Arial" pitchFamily="34" charset="0"/>
        </a:defRPr>
      </a:lvl1pPr>
    </p:titleStyle>
    <p:bodyStyle>
      <a:lvl1pPr marL="233363" indent="-233363" algn="l" eaLnBrk="1" hangingPunct="1">
        <a:lnSpc>
          <a:spcPts val="2000"/>
        </a:lnSpc>
        <a:spcBef>
          <a:spcPts val="300"/>
        </a:spcBef>
        <a:spcAft>
          <a:spcPts val="600"/>
        </a:spcAft>
        <a:buFont typeface="Arial" pitchFamily="34" charset="0"/>
        <a:buChar char="•"/>
        <a:defRPr sz="2000" b="1">
          <a:latin typeface="Arial" pitchFamily="34" charset="0"/>
          <a:cs typeface="Arial" pitchFamily="34" charset="0"/>
        </a:defRPr>
      </a:lvl1pPr>
      <a:lvl2pPr marL="509588" indent="-225425" algn="l" eaLnBrk="1" hangingPunct="1">
        <a:lnSpc>
          <a:spcPts val="2000"/>
        </a:lnSpc>
        <a:spcBef>
          <a:spcPts val="300"/>
        </a:spcBef>
        <a:spcAft>
          <a:spcPts val="600"/>
        </a:spcAft>
        <a:buFont typeface="Arial" pitchFamily="34" charset="0"/>
        <a:buChar char="–"/>
        <a:defRPr sz="2000" b="1">
          <a:latin typeface="Arial" pitchFamily="34" charset="0"/>
          <a:cs typeface="Arial" pitchFamily="34" charset="0"/>
        </a:defRPr>
      </a:lvl2pPr>
      <a:lvl3pPr marL="854075" indent="-223838" algn="l" eaLnBrk="1" hangingPunct="1">
        <a:lnSpc>
          <a:spcPts val="2000"/>
        </a:lnSpc>
        <a:spcBef>
          <a:spcPts val="300"/>
        </a:spcBef>
        <a:spcAft>
          <a:spcPts val="600"/>
        </a:spcAft>
        <a:buFont typeface="Arial" pitchFamily="34" charset="0"/>
        <a:buChar char="•"/>
        <a:defRPr sz="1600" b="1">
          <a:latin typeface="Arial" pitchFamily="34" charset="0"/>
          <a:cs typeface="Arial" pitchFamily="34" charset="0"/>
        </a:defRPr>
      </a:lvl3pPr>
      <a:lvl4pPr marL="1035050" indent="-180975" algn="l" eaLnBrk="1" hangingPunct="1">
        <a:lnSpc>
          <a:spcPts val="2000"/>
        </a:lnSpc>
        <a:spcBef>
          <a:spcPts val="300"/>
        </a:spcBef>
        <a:spcAft>
          <a:spcPts val="600"/>
        </a:spcAft>
        <a:buFont typeface="Courier New" pitchFamily="49" charset="0"/>
        <a:buChar char="o"/>
        <a:defRPr sz="1400" b="1">
          <a:latin typeface="Arial" pitchFamily="34" charset="0"/>
          <a:cs typeface="Arial" pitchFamily="34" charset="0"/>
        </a:defRPr>
      </a:lvl4pPr>
      <a:lvl5pPr marL="796925" indent="0" algn="l" eaLnBrk="1" hangingPunct="1">
        <a:spcBef>
          <a:spcPts val="600"/>
        </a:spcBef>
        <a:defRPr sz="1600" b="1">
          <a:latin typeface="Arial" pitchFamily="34" charset="0"/>
          <a:cs typeface="Arial" pitchFamily="34" charset="0"/>
        </a:defRPr>
      </a:lvl5pPr>
      <a:lvl6pPr marL="1147763" indent="0" algn="l" eaLnBrk="1" hangingPunct="1">
        <a:spcBef>
          <a:spcPts val="600"/>
        </a:spcBef>
        <a:defRPr sz="1400" b="1">
          <a:latin typeface="Arial" pitchFamily="34" charset="0"/>
          <a:cs typeface="Arial" pitchFamily="34" charset="0"/>
        </a:defRPr>
      </a:lvl6pPr>
      <a:lvl7pPr marL="1319213" indent="-179388" algn="l" eaLnBrk="1" hangingPunct="1">
        <a:lnSpc>
          <a:spcPts val="2000"/>
        </a:lnSpc>
        <a:spcBef>
          <a:spcPts val="300"/>
        </a:spcBef>
        <a:spcAft>
          <a:spcPts val="600"/>
        </a:spcAft>
        <a:buFont typeface="Arial" pitchFamily="34" charset="0"/>
        <a:buChar char="•"/>
        <a:defRPr sz="1200" b="1">
          <a:latin typeface="Arial" pitchFamily="34" charset="0"/>
          <a:cs typeface="Arial" pitchFamily="34" charset="0"/>
        </a:defRPr>
      </a:lvl7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tiff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095965" y="3128592"/>
            <a:ext cx="9972674" cy="179222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Don M Boroson, Bryan S. Robinson (MIT LL)</a:t>
            </a:r>
          </a:p>
          <a:p>
            <a:pPr>
              <a:spcAft>
                <a:spcPts val="600"/>
              </a:spcAft>
            </a:pPr>
            <a:r>
              <a:rPr lang="en-US" dirty="0" err="1" smtClean="0"/>
              <a:t>Shaul</a:t>
            </a:r>
            <a:r>
              <a:rPr lang="en-US" dirty="0" smtClean="0"/>
              <a:t> </a:t>
            </a:r>
            <a:r>
              <a:rPr lang="en-US" dirty="0" err="1" smtClean="0"/>
              <a:t>Hanany</a:t>
            </a:r>
            <a:r>
              <a:rPr lang="en-US" dirty="0" smtClean="0"/>
              <a:t> (</a:t>
            </a:r>
            <a:r>
              <a:rPr lang="en-US" dirty="0" err="1" smtClean="0"/>
              <a:t>UMn</a:t>
            </a:r>
            <a:r>
              <a:rPr lang="en-US" dirty="0" smtClean="0"/>
              <a:t>,) Eliot Young (SWRI,) Jessica Gaskin (NASA MSFC)</a:t>
            </a:r>
          </a:p>
          <a:p>
            <a:pPr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r>
              <a:rPr lang="en-US" dirty="0"/>
              <a:t>15 May </a:t>
            </a:r>
            <a:r>
              <a:rPr lang="en-US" dirty="0" smtClean="0"/>
              <a:t>2021</a:t>
            </a:r>
            <a:endParaRPr lang="en-US" dirty="0"/>
          </a:p>
          <a:p>
            <a:r>
              <a:rPr lang="en-US" dirty="0" smtClean="0"/>
              <a:t>Scientific Ballooning </a:t>
            </a:r>
            <a:r>
              <a:rPr lang="en-US" dirty="0"/>
              <a:t>Technologies </a:t>
            </a:r>
            <a:r>
              <a:rPr lang="en-US" dirty="0" smtClean="0"/>
              <a:t>Workshop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49804" y="1370850"/>
            <a:ext cx="10788502" cy="1294671"/>
          </a:xfrm>
        </p:spPr>
        <p:txBody>
          <a:bodyPr/>
          <a:lstStyle/>
          <a:p>
            <a:r>
              <a:rPr lang="en-US" dirty="0" smtClean="0"/>
              <a:t>Balloon Data Readout</a:t>
            </a:r>
            <a:br>
              <a:rPr lang="en-US" dirty="0" smtClean="0"/>
            </a:br>
            <a:r>
              <a:rPr lang="en-US" dirty="0" smtClean="0"/>
              <a:t>via Free-Space Optical Communications</a:t>
            </a:r>
            <a:endParaRPr lang="en-US" sz="32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467193"/>
              </p:ext>
            </p:extLst>
          </p:nvPr>
        </p:nvGraphicFramePr>
        <p:xfrm>
          <a:off x="0" y="5316722"/>
          <a:ext cx="12188825" cy="1432560"/>
        </p:xfrm>
        <a:graphic>
          <a:graphicData uri="http://schemas.openxmlformats.org/drawingml/2006/table">
            <a:tbl>
              <a:tblPr/>
              <a:tblGrid>
                <a:gridCol w="12188825">
                  <a:extLst>
                    <a:ext uri="{9D8B030D-6E8A-4147-A177-3AD203B41FA5}">
                      <a16:colId xmlns:a16="http://schemas.microsoft.com/office/drawing/2014/main" val="2620749951"/>
                    </a:ext>
                  </a:extLst>
                </a:gridCol>
              </a:tblGrid>
              <a:tr h="350229">
                <a:tc>
                  <a:txBody>
                    <a:bodyPr/>
                    <a:lstStyle/>
                    <a:p>
                      <a:pPr algn="l"/>
                      <a:r>
                        <a:rPr lang="en-US" sz="1000" dirty="0"/>
                        <a:t>DISTRIBUTION STATEMENT A. Approved for </a:t>
                      </a:r>
                      <a:endParaRPr lang="en-US" sz="1000" dirty="0" smtClean="0"/>
                    </a:p>
                    <a:p>
                      <a:pPr algn="l"/>
                      <a:r>
                        <a:rPr lang="en-US" sz="1000" dirty="0" smtClean="0"/>
                        <a:t>public </a:t>
                      </a:r>
                      <a:r>
                        <a:rPr lang="en-US" sz="1000" dirty="0"/>
                        <a:t>release. Distribution is unlimited.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64160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This </a:t>
                      </a:r>
                      <a:r>
                        <a:rPr lang="en-US" sz="1000" dirty="0"/>
                        <a:t>material is based upon work supported by the National Aeronautics and Space Administration under Air Force Contract No. FA8702-15-D-0001. Any opinions, findings, conclusions or recommendations expressed in this material are those of the author(s) and do not necessarily reflect the views of the National Aeronautics and Space Administration 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24447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© </a:t>
                      </a:r>
                      <a:r>
                        <a:rPr lang="en-US" sz="1000" dirty="0"/>
                        <a:t>2021 Massachusetts Institute of Technology.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6877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/>
                        <a:t>Delivered </a:t>
                      </a:r>
                      <a:r>
                        <a:rPr lang="en-US" sz="1000" dirty="0"/>
                        <a:t>to the U.S. Government with Unlimited Rights, as defined in DFARS Part 252.227-7013 or 7014 (Feb 2014). Notwithstanding any copyright notice, U.S. Government rights in this work are defined by DFARS 252.227-7013 or DFARS 252.227-7014 as detailed above. Use of this work other than as specifically authorized by the U.S. Government may violate any copyrights that exist in this work.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5291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93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3419628" y="3571877"/>
            <a:ext cx="5061155" cy="10599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 smtClean="0"/>
              <a:t>Note:  24 hours at 100 kbps = 8.64 </a:t>
            </a:r>
            <a:r>
              <a:rPr lang="en-US" sz="2800" dirty="0" err="1" smtClean="0"/>
              <a:t>Gbits</a:t>
            </a:r>
            <a:r>
              <a:rPr lang="en-US" sz="2800" dirty="0" smtClean="0"/>
              <a:t> (~1.1 </a:t>
            </a:r>
            <a:r>
              <a:rPr lang="en-US" sz="2800" dirty="0" err="1" smtClean="0"/>
              <a:t>Gbytes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 RF Balloon Communications </a:t>
            </a:r>
            <a:r>
              <a:rPr lang="en-US" dirty="0" err="1" smtClean="0"/>
              <a:t>Connectivities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46" y="2958750"/>
            <a:ext cx="876071" cy="734388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609600" y="1106311"/>
            <a:ext cx="11625943" cy="161454"/>
          </a:xfrm>
          <a:custGeom>
            <a:avLst/>
            <a:gdLst>
              <a:gd name="connsiteX0" fmla="*/ 0 w 11625943"/>
              <a:gd name="connsiteY0" fmla="*/ 272316 h 302004"/>
              <a:gd name="connsiteX1" fmla="*/ 4298868 w 11625943"/>
              <a:gd name="connsiteY1" fmla="*/ 16996 h 302004"/>
              <a:gd name="connsiteX2" fmla="*/ 7368639 w 11625943"/>
              <a:gd name="connsiteY2" fmla="*/ 34809 h 302004"/>
              <a:gd name="connsiteX3" fmla="*/ 9957460 w 11625943"/>
              <a:gd name="connsiteY3" fmla="*/ 123874 h 302004"/>
              <a:gd name="connsiteX4" fmla="*/ 11625943 w 11625943"/>
              <a:gd name="connsiteY4" fmla="*/ 290129 h 302004"/>
              <a:gd name="connsiteX5" fmla="*/ 11625943 w 11625943"/>
              <a:gd name="connsiteY5" fmla="*/ 290129 h 302004"/>
              <a:gd name="connsiteX6" fmla="*/ 11608130 w 11625943"/>
              <a:gd name="connsiteY6" fmla="*/ 302004 h 302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25943" h="302004">
                <a:moveTo>
                  <a:pt x="0" y="272316"/>
                </a:moveTo>
                <a:cubicBezTo>
                  <a:pt x="1535381" y="164448"/>
                  <a:pt x="3070762" y="56580"/>
                  <a:pt x="4298868" y="16996"/>
                </a:cubicBezTo>
                <a:cubicBezTo>
                  <a:pt x="5526974" y="-22588"/>
                  <a:pt x="6425540" y="16996"/>
                  <a:pt x="7368639" y="34809"/>
                </a:cubicBezTo>
                <a:cubicBezTo>
                  <a:pt x="8311738" y="52622"/>
                  <a:pt x="9247909" y="81321"/>
                  <a:pt x="9957460" y="123874"/>
                </a:cubicBezTo>
                <a:cubicBezTo>
                  <a:pt x="10667011" y="166427"/>
                  <a:pt x="11625943" y="290129"/>
                  <a:pt x="11625943" y="290129"/>
                </a:cubicBezTo>
                <a:lnTo>
                  <a:pt x="11625943" y="290129"/>
                </a:lnTo>
                <a:lnTo>
                  <a:pt x="11608130" y="302004"/>
                </a:lnTo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877532" y="1187038"/>
            <a:ext cx="2300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GEO relay (TDRSS)</a:t>
            </a:r>
            <a:endParaRPr lang="en-US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441" y="998498"/>
            <a:ext cx="2322900" cy="13118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158748" y="3477020"/>
            <a:ext cx="2705224" cy="1828800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flipV="1">
            <a:off x="1253710" y="1769806"/>
            <a:ext cx="3878729" cy="1399246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7877533" y="1976980"/>
            <a:ext cx="2016747" cy="1348964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 rot="20443776">
            <a:off x="1478502" y="1819589"/>
            <a:ext cx="34291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(essentially) continuous relay</a:t>
            </a:r>
          </a:p>
          <a:p>
            <a:r>
              <a:rPr lang="en-US" b="1" dirty="0" smtClean="0"/>
              <a:t>(up to ~100 kbps)</a:t>
            </a:r>
            <a:endParaRPr lang="en-US" b="1" dirty="0"/>
          </a:p>
        </p:txBody>
      </p:sp>
      <p:sp>
        <p:nvSpPr>
          <p:cNvPr id="18" name="Rectangle 17"/>
          <p:cNvSpPr/>
          <p:nvPr/>
        </p:nvSpPr>
        <p:spPr>
          <a:xfrm>
            <a:off x="4841453" y="2288431"/>
            <a:ext cx="33270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Relay service also available using Iridium (~800 km)</a:t>
            </a:r>
            <a:endParaRPr lang="en-US" b="1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253710" y="3536246"/>
            <a:ext cx="1632058" cy="1398034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11377570" y="5305820"/>
            <a:ext cx="58702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 smtClean="0"/>
              <a:t>NASA</a:t>
            </a:r>
            <a:endParaRPr lang="en-US" sz="11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885768" y="4878547"/>
            <a:ext cx="863805" cy="863805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 rot="2416824">
            <a:off x="870185" y="4425118"/>
            <a:ext cx="19030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Direct downlink</a:t>
            </a:r>
          </a:p>
          <a:p>
            <a:r>
              <a:rPr lang="en-US" b="1" dirty="0" smtClean="0"/>
              <a:t>(Few 100 kbps)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3622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animBg="1"/>
      <p:bldP spid="6" grpId="0"/>
      <p:bldP spid="17" grpId="0"/>
      <p:bldP spid="18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Optical as a New </a:t>
            </a:r>
            <a:r>
              <a:rPr lang="en-US" dirty="0" err="1" smtClean="0"/>
              <a:t>Comm</a:t>
            </a:r>
            <a:r>
              <a:rPr lang="en-US" dirty="0" smtClean="0"/>
              <a:t> Band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469" y="1071599"/>
            <a:ext cx="7808490" cy="2592284"/>
          </a:xfrm>
          <a:prstGeom prst="rect">
            <a:avLst/>
          </a:prstGeom>
        </p:spPr>
      </p:pic>
      <p:sp>
        <p:nvSpPr>
          <p:cNvPr id="161" name="Left Brace 160"/>
          <p:cNvSpPr/>
          <p:nvPr/>
        </p:nvSpPr>
        <p:spPr>
          <a:xfrm rot="16200000">
            <a:off x="6709900" y="5083117"/>
            <a:ext cx="389347" cy="821257"/>
          </a:xfrm>
          <a:prstGeom prst="leftBrace">
            <a:avLst>
              <a:gd name="adj1" fmla="val 27380"/>
              <a:gd name="adj2" fmla="val 50000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2" name="TextBox 161"/>
          <p:cNvSpPr txBox="1"/>
          <p:nvPr/>
        </p:nvSpPr>
        <p:spPr>
          <a:xfrm>
            <a:off x="5681027" y="5749989"/>
            <a:ext cx="2710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Potential optical bands</a:t>
            </a:r>
          </a:p>
          <a:p>
            <a:pPr algn="ctr"/>
            <a:r>
              <a:rPr lang="en-US" b="1" dirty="0" smtClean="0"/>
              <a:t>(&gt;2800 </a:t>
            </a:r>
            <a:r>
              <a:rPr lang="en-US" b="1" dirty="0" err="1" smtClean="0"/>
              <a:t>Thz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163" name="Left Brace 162"/>
          <p:cNvSpPr/>
          <p:nvPr/>
        </p:nvSpPr>
        <p:spPr>
          <a:xfrm rot="16200000">
            <a:off x="2702976" y="3232736"/>
            <a:ext cx="389347" cy="1246740"/>
          </a:xfrm>
          <a:prstGeom prst="leftBrace">
            <a:avLst>
              <a:gd name="adj1" fmla="val 27380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4" name="TextBox 163"/>
          <p:cNvSpPr txBox="1"/>
          <p:nvPr/>
        </p:nvSpPr>
        <p:spPr>
          <a:xfrm>
            <a:off x="196401" y="4217771"/>
            <a:ext cx="49039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Entire RF bands up to few </a:t>
            </a:r>
            <a:r>
              <a:rPr lang="en-US" b="1" dirty="0" err="1" smtClean="0"/>
              <a:t>Ghz</a:t>
            </a:r>
            <a:r>
              <a:rPr lang="en-US" b="1" dirty="0" smtClean="0"/>
              <a:t> wide</a:t>
            </a:r>
          </a:p>
          <a:p>
            <a:pPr algn="ctr"/>
            <a:r>
              <a:rPr lang="en-US" b="1" dirty="0" smtClean="0"/>
              <a:t>Highly congested</a:t>
            </a:r>
          </a:p>
          <a:p>
            <a:pPr algn="ctr"/>
            <a:r>
              <a:rPr lang="en-US" b="1" dirty="0"/>
              <a:t>R</a:t>
            </a:r>
            <a:r>
              <a:rPr lang="en-US" b="1" dirty="0" smtClean="0"/>
              <a:t>equires frequency allocation – FCC, ITU...</a:t>
            </a:r>
          </a:p>
          <a:p>
            <a:pPr algn="ctr"/>
            <a:r>
              <a:rPr lang="en-US" b="1" dirty="0" smtClean="0"/>
              <a:t>User designations up to hundreds </a:t>
            </a:r>
            <a:r>
              <a:rPr lang="en-US" b="1" dirty="0" err="1" smtClean="0"/>
              <a:t>Mhz</a:t>
            </a:r>
            <a:endParaRPr lang="en-US" b="1" dirty="0"/>
          </a:p>
        </p:txBody>
      </p:sp>
      <p:sp>
        <p:nvSpPr>
          <p:cNvPr id="165" name="Left Brace 164"/>
          <p:cNvSpPr/>
          <p:nvPr/>
        </p:nvSpPr>
        <p:spPr>
          <a:xfrm rot="16200000">
            <a:off x="6374021" y="3781355"/>
            <a:ext cx="389347" cy="149502"/>
          </a:xfrm>
          <a:prstGeom prst="leftBrace">
            <a:avLst>
              <a:gd name="adj1" fmla="val 27380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6" name="TextBox 165"/>
          <p:cNvSpPr txBox="1"/>
          <p:nvPr/>
        </p:nvSpPr>
        <p:spPr>
          <a:xfrm>
            <a:off x="5217540" y="4217771"/>
            <a:ext cx="36471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Fiber telecom band &gt; 12 </a:t>
            </a:r>
            <a:r>
              <a:rPr lang="en-US" b="1" dirty="0" err="1" smtClean="0"/>
              <a:t>Thz</a:t>
            </a:r>
            <a:endParaRPr lang="en-US" b="1" dirty="0" smtClean="0"/>
          </a:p>
          <a:p>
            <a:pPr algn="ctr"/>
            <a:r>
              <a:rPr lang="en-US" b="1" dirty="0" smtClean="0"/>
              <a:t>Unregulated</a:t>
            </a:r>
          </a:p>
          <a:p>
            <a:pPr algn="ctr"/>
            <a:r>
              <a:rPr lang="en-US" b="1" dirty="0" smtClean="0"/>
              <a:t>Fiber telecom users 50-100 </a:t>
            </a:r>
            <a:r>
              <a:rPr lang="en-US" b="1" dirty="0" err="1" smtClean="0"/>
              <a:t>Ghz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9136125" y="1179303"/>
            <a:ext cx="2989138" cy="41549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Also note:</a:t>
            </a:r>
          </a:p>
          <a:p>
            <a:endParaRPr lang="en-US" b="1" dirty="0" smtClean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Data rate can be proportional to received power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/>
              <a:t>For fixed aperture* sizes, power delivery improves as frequency</a:t>
            </a:r>
          </a:p>
          <a:p>
            <a:pPr>
              <a:tabLst>
                <a:tab pos="457200" algn="l"/>
              </a:tabLst>
            </a:pPr>
            <a:r>
              <a:rPr lang="en-US" sz="1600" b="1" dirty="0" smtClean="0"/>
              <a:t>	(</a:t>
            </a:r>
            <a:r>
              <a:rPr lang="en-US" sz="1600" b="1" dirty="0" err="1" smtClean="0"/>
              <a:t>ie</a:t>
            </a:r>
            <a:r>
              <a:rPr lang="en-US" sz="1600" b="1" dirty="0" smtClean="0"/>
              <a:t> narrow beams)</a:t>
            </a:r>
          </a:p>
          <a:p>
            <a:pPr>
              <a:tabLst>
                <a:tab pos="457200" algn="l"/>
              </a:tabLst>
            </a:pPr>
            <a:r>
              <a:rPr lang="en-US" sz="1600" b="1" dirty="0" smtClean="0"/>
              <a:t>	Gain ~ frequency</a:t>
            </a:r>
            <a:r>
              <a:rPr lang="en-US" sz="1600" b="1" baseline="30000" dirty="0" smtClean="0"/>
              <a:t>2</a:t>
            </a:r>
            <a:r>
              <a:rPr lang="en-US" sz="1600" b="1" dirty="0" smtClean="0"/>
              <a:t> </a:t>
            </a:r>
          </a:p>
          <a:p>
            <a:pPr>
              <a:tabLst>
                <a:tab pos="457200" algn="l"/>
              </a:tabLst>
            </a:pPr>
            <a:r>
              <a:rPr lang="en-US" sz="1600" b="1" dirty="0" smtClean="0"/>
              <a:t>	Noise ~1/frequency</a:t>
            </a:r>
          </a:p>
          <a:p>
            <a:pPr marL="285750" indent="-285750">
              <a:buFontTx/>
              <a:buChar char="-"/>
            </a:pPr>
            <a:endParaRPr lang="en-US" b="1" dirty="0" smtClean="0"/>
          </a:p>
          <a:p>
            <a:r>
              <a:rPr lang="en-US" b="1" dirty="0" smtClean="0"/>
              <a:t>Potential for 1e4-1e5 improvement over RF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351169" y="5749989"/>
            <a:ext cx="255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*A telescope is the antenna in an optical system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54050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/>
      <p:bldP spid="163" grpId="0" animBg="1"/>
      <p:bldP spid="164" grpId="0"/>
      <p:bldP spid="165" grpId="0" animBg="1"/>
      <p:bldP spid="166" grpId="0"/>
      <p:bldP spid="10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633082" y="2037051"/>
            <a:ext cx="5628981" cy="3348449"/>
          </a:xfrm>
        </p:spPr>
        <p:txBody>
          <a:bodyPr/>
          <a:lstStyle/>
          <a:p>
            <a:r>
              <a:rPr lang="en-US" dirty="0" smtClean="0"/>
              <a:t>After 35 years of development, all technical facets of free-space links in the optical bands have been analyzed and demonstrated in many configurations</a:t>
            </a:r>
          </a:p>
          <a:p>
            <a:pPr marL="744538" lvl="1" indent="-280988">
              <a:tabLst>
                <a:tab pos="463550" algn="l"/>
              </a:tabLst>
            </a:pPr>
            <a:r>
              <a:rPr lang="en-US" dirty="0" smtClean="0"/>
              <a:t>Beam pointing, tracking, stabilization</a:t>
            </a:r>
          </a:p>
          <a:p>
            <a:pPr marL="744538" lvl="1" indent="-280988">
              <a:tabLst>
                <a:tab pos="463550" algn="l"/>
              </a:tabLst>
            </a:pPr>
            <a:r>
              <a:rPr lang="en-US" dirty="0" smtClean="0"/>
              <a:t>Flight-worthy lasers, modems, and telescopes</a:t>
            </a:r>
          </a:p>
          <a:p>
            <a:pPr marL="744538" lvl="1" indent="-280988">
              <a:tabLst>
                <a:tab pos="463550" algn="l"/>
              </a:tabLst>
            </a:pPr>
            <a:r>
              <a:rPr lang="en-US" dirty="0" smtClean="0"/>
              <a:t>Efficient signaling and receivers</a:t>
            </a:r>
          </a:p>
          <a:p>
            <a:pPr marL="438151" indent="-280988">
              <a:tabLst>
                <a:tab pos="463550" algn="l"/>
              </a:tabLst>
            </a:pPr>
            <a:r>
              <a:rPr lang="en-US" dirty="0" smtClean="0"/>
              <a:t>Recent successful implementation – high rates to and from lunar orbit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Readiness of </a:t>
            </a:r>
            <a:r>
              <a:rPr lang="en-US" dirty="0" err="1" smtClean="0"/>
              <a:t>Lasercom</a:t>
            </a:r>
            <a:r>
              <a:rPr lang="en-US" dirty="0" smtClean="0"/>
              <a:t> - I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491080" y="1123094"/>
            <a:ext cx="5587652" cy="50321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  Lunar Laser </a:t>
            </a:r>
            <a:r>
              <a:rPr lang="en-US" b="1" dirty="0" err="1" smtClean="0"/>
              <a:t>Comm</a:t>
            </a:r>
            <a:r>
              <a:rPr lang="en-US" b="1" dirty="0" smtClean="0"/>
              <a:t> Demo (LLCD) on LADEE (NASA 2013)</a:t>
            </a:r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pPr algn="ctr"/>
            <a:endParaRPr lang="en-US" b="1" dirty="0"/>
          </a:p>
          <a:p>
            <a:pPr algn="ctr"/>
            <a:endParaRPr lang="en-US" sz="1100" b="1" dirty="0" smtClean="0"/>
          </a:p>
          <a:p>
            <a:pPr algn="ctr"/>
            <a:endParaRPr lang="en-US" sz="1100" b="1" dirty="0" smtClean="0"/>
          </a:p>
          <a:p>
            <a:pPr algn="ctr"/>
            <a:endParaRPr lang="en-US" sz="1100" b="1" dirty="0"/>
          </a:p>
          <a:p>
            <a:pPr algn="ctr"/>
            <a:endParaRPr lang="en-US" b="1" dirty="0" smtClean="0"/>
          </a:p>
        </p:txBody>
      </p:sp>
      <p:pic>
        <p:nvPicPr>
          <p:cNvPr id="5" name="Picture 1" descr="C:\Users\do8167\Desktop\IMG_9930.JPG"/>
          <p:cNvPicPr>
            <a:picLocks noChangeAspect="1" noChangeArrowheads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2016"/>
          <a:stretch/>
        </p:blipFill>
        <p:spPr bwMode="auto">
          <a:xfrm>
            <a:off x="7616428" y="3645307"/>
            <a:ext cx="1950829" cy="11487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ground terminal - with cover.pn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8029106" y="4965070"/>
            <a:ext cx="925860" cy="10338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9631965" y="3890929"/>
            <a:ext cx="235352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10-cm gimballed aperture</a:t>
            </a:r>
          </a:p>
          <a:p>
            <a:pPr algn="ctr"/>
            <a:r>
              <a:rPr lang="en-US" sz="1400" b="1" dirty="0" smtClean="0"/>
              <a:t>0.5 W </a:t>
            </a:r>
            <a:r>
              <a:rPr lang="en-US" sz="1400" b="1" dirty="0" err="1" smtClean="0"/>
              <a:t>eyesafe</a:t>
            </a:r>
            <a:r>
              <a:rPr lang="en-US" sz="1400" b="1" dirty="0" smtClean="0"/>
              <a:t> laser</a:t>
            </a:r>
          </a:p>
          <a:p>
            <a:pPr algn="ctr"/>
            <a:r>
              <a:rPr lang="en-US" sz="1400" b="1" dirty="0" smtClean="0"/>
              <a:t>Fiber-coupled modem</a:t>
            </a:r>
            <a:endParaRPr lang="en-US" sz="1400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91254" y="2037052"/>
            <a:ext cx="1905585" cy="13928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9" name="TextBox 8"/>
          <p:cNvSpPr txBox="1"/>
          <p:nvPr/>
        </p:nvSpPr>
        <p:spPr>
          <a:xfrm>
            <a:off x="9333059" y="5004954"/>
            <a:ext cx="231986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80-cm = 4@40 cm</a:t>
            </a:r>
          </a:p>
          <a:p>
            <a:pPr algn="ctr"/>
            <a:r>
              <a:rPr lang="en-US" sz="1400" b="1" dirty="0"/>
              <a:t>Multi-mode </a:t>
            </a:r>
            <a:r>
              <a:rPr lang="en-US" sz="1400" b="1" dirty="0" smtClean="0"/>
              <a:t>fiber-coupled</a:t>
            </a:r>
            <a:endParaRPr lang="en-US" sz="1400" b="1" dirty="0"/>
          </a:p>
          <a:p>
            <a:pPr algn="ctr"/>
            <a:r>
              <a:rPr lang="en-US" sz="1400" b="1" dirty="0" smtClean="0"/>
              <a:t>Photon-</a:t>
            </a:r>
            <a:r>
              <a:rPr lang="en-US" sz="1400" b="1" dirty="0" err="1" smtClean="0"/>
              <a:t>ctg</a:t>
            </a:r>
            <a:r>
              <a:rPr lang="en-US" sz="1400" b="1" dirty="0" smtClean="0"/>
              <a:t> detectors</a:t>
            </a:r>
          </a:p>
          <a:p>
            <a:pPr algn="ctr"/>
            <a:r>
              <a:rPr lang="en-US" sz="1400" b="1" dirty="0" smtClean="0"/>
              <a:t>4@ </a:t>
            </a:r>
            <a:r>
              <a:rPr lang="en-US" sz="1400" b="1" dirty="0" err="1" smtClean="0"/>
              <a:t>eyesafe</a:t>
            </a:r>
            <a:r>
              <a:rPr lang="en-US" sz="1400" b="1" dirty="0" smtClean="0"/>
              <a:t> 10-W uplinks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70641" y="2198296"/>
            <a:ext cx="230704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Moon-to-Earth </a:t>
            </a:r>
            <a:r>
              <a:rPr lang="en-US" sz="1600" b="1" dirty="0" err="1" smtClean="0"/>
              <a:t>comm</a:t>
            </a:r>
            <a:r>
              <a:rPr lang="en-US" sz="1600" b="1" dirty="0" smtClean="0"/>
              <a:t> </a:t>
            </a:r>
          </a:p>
          <a:p>
            <a:pPr algn="ctr"/>
            <a:r>
              <a:rPr lang="en-US" sz="1600" b="1" dirty="0" smtClean="0"/>
              <a:t>at 622 Mbps</a:t>
            </a:r>
          </a:p>
          <a:p>
            <a:pPr algn="ctr"/>
            <a:endParaRPr lang="en-US" sz="1600" b="1" dirty="0" smtClean="0"/>
          </a:p>
          <a:p>
            <a:pPr algn="ctr"/>
            <a:r>
              <a:rPr lang="en-US" sz="1600" b="1" dirty="0" smtClean="0"/>
              <a:t>Uplink at 20 Mbps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44877" y="3983262"/>
            <a:ext cx="11552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Space Terminal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444877" y="5151477"/>
            <a:ext cx="11552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Ground Terminal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55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58943" y="1041944"/>
            <a:ext cx="5587652" cy="50321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  Laser </a:t>
            </a:r>
            <a:r>
              <a:rPr lang="en-US" b="1" dirty="0" err="1" smtClean="0"/>
              <a:t>Comm</a:t>
            </a:r>
            <a:r>
              <a:rPr lang="en-US" b="1" dirty="0" smtClean="0"/>
              <a:t> Relay Demo (LCRD) at GEO</a:t>
            </a:r>
          </a:p>
          <a:p>
            <a:pPr algn="ctr"/>
            <a:r>
              <a:rPr lang="en-US" b="1" dirty="0" smtClean="0"/>
              <a:t>ILLUMA-T on ISS</a:t>
            </a:r>
          </a:p>
          <a:p>
            <a:pPr algn="ctr"/>
            <a:r>
              <a:rPr lang="en-US" b="1" dirty="0" smtClean="0"/>
              <a:t>(NASA 2022/2022)</a:t>
            </a:r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pPr algn="ctr"/>
            <a:endParaRPr lang="en-US" b="1" dirty="0"/>
          </a:p>
          <a:p>
            <a:pPr algn="ctr"/>
            <a:endParaRPr lang="en-US" sz="1100" b="1" dirty="0" smtClean="0"/>
          </a:p>
          <a:p>
            <a:pPr algn="ctr"/>
            <a:endParaRPr lang="en-US" sz="1100" b="1" dirty="0" smtClean="0"/>
          </a:p>
          <a:p>
            <a:pPr algn="ctr"/>
            <a:endParaRPr lang="en-US" sz="1100" b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7380152" y="4409554"/>
            <a:ext cx="1181015" cy="1083807"/>
            <a:chOff x="1896905" y="726691"/>
            <a:chExt cx="5318379" cy="4249613"/>
          </a:xfrm>
        </p:grpSpPr>
        <p:grpSp>
          <p:nvGrpSpPr>
            <p:cNvPr id="21" name="Group 20"/>
            <p:cNvGrpSpPr/>
            <p:nvPr/>
          </p:nvGrpSpPr>
          <p:grpSpPr>
            <a:xfrm>
              <a:off x="1896905" y="726691"/>
              <a:ext cx="5318379" cy="4249613"/>
              <a:chOff x="3431929" y="589085"/>
              <a:chExt cx="5318379" cy="4249613"/>
            </a:xfrm>
          </p:grpSpPr>
          <p:pic>
            <p:nvPicPr>
              <p:cNvPr id="31" name="Picture 3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057" t="25477" r="26058" b="39487"/>
              <a:stretch/>
            </p:blipFill>
            <p:spPr>
              <a:xfrm>
                <a:off x="3431929" y="589085"/>
                <a:ext cx="5318379" cy="4249613"/>
              </a:xfrm>
              <a:prstGeom prst="rect">
                <a:avLst/>
              </a:prstGeom>
              <a:ln w="19050" cap="sq">
                <a:solidFill>
                  <a:schemeClr val="tx1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32" name="Picture 31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124" t="25938" r="51278" b="68118"/>
              <a:stretch/>
            </p:blipFill>
            <p:spPr>
              <a:xfrm>
                <a:off x="4466493" y="593914"/>
                <a:ext cx="106021" cy="778407"/>
              </a:xfrm>
              <a:prstGeom prst="rect">
                <a:avLst/>
              </a:prstGeom>
              <a:ln w="19050" cap="sq">
                <a:solidFill>
                  <a:schemeClr val="tx1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3750">
              <a:off x="2897466" y="1363933"/>
              <a:ext cx="171978" cy="138422"/>
            </a:xfrm>
            <a:prstGeom prst="rect">
              <a:avLst/>
            </a:prstGeom>
            <a:ln w="19050" cap="sq">
              <a:solidFill>
                <a:schemeClr val="tx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6"/>
          <a:srcRect l="7125" t="9999" r="9396" b="11778"/>
          <a:stretch/>
        </p:blipFill>
        <p:spPr>
          <a:xfrm>
            <a:off x="7230843" y="2268685"/>
            <a:ext cx="1829362" cy="1341532"/>
          </a:xfrm>
          <a:prstGeom prst="rect">
            <a:avLst/>
          </a:prstGeom>
          <a:ln w="1905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Content Placeholder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" t="5319" r="9814" b="9803"/>
          <a:stretch/>
        </p:blipFill>
        <p:spPr>
          <a:xfrm rot="16200000">
            <a:off x="9908417" y="2604703"/>
            <a:ext cx="1367212" cy="891660"/>
          </a:xfrm>
          <a:prstGeom prst="rect">
            <a:avLst/>
          </a:prstGeom>
          <a:ln w="1905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TextBox 34"/>
          <p:cNvSpPr txBox="1"/>
          <p:nvPr/>
        </p:nvSpPr>
        <p:spPr>
          <a:xfrm>
            <a:off x="7230843" y="3645680"/>
            <a:ext cx="1804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GEO relay</a:t>
            </a:r>
            <a:endParaRPr lang="en-US" sz="16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7068610" y="5535944"/>
            <a:ext cx="1804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Ground support</a:t>
            </a:r>
            <a:endParaRPr lang="en-US" sz="16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9620324" y="3854347"/>
            <a:ext cx="1804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“User” terminal</a:t>
            </a:r>
            <a:endParaRPr lang="en-US" sz="16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9224416" y="4471776"/>
            <a:ext cx="2595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Continuous connections at 1.25 </a:t>
            </a:r>
            <a:r>
              <a:rPr lang="en-US" sz="1600" b="1" dirty="0" err="1" smtClean="0"/>
              <a:t>Gbps</a:t>
            </a:r>
            <a:endParaRPr lang="en-US" sz="1600" b="1" dirty="0" smtClean="0"/>
          </a:p>
          <a:p>
            <a:pPr algn="ctr"/>
            <a:r>
              <a:rPr lang="en-US" sz="1600" b="1" dirty="0" smtClean="0"/>
              <a:t>Note:  plans for high-rate relays for 10 </a:t>
            </a:r>
            <a:r>
              <a:rPr lang="en-US" sz="1600" b="1" dirty="0" err="1" smtClean="0"/>
              <a:t>Gbps</a:t>
            </a:r>
            <a:r>
              <a:rPr lang="en-US" sz="1600" b="1" dirty="0" smtClean="0"/>
              <a:t> users (2025)</a:t>
            </a:r>
          </a:p>
        </p:txBody>
      </p:sp>
      <p:sp>
        <p:nvSpPr>
          <p:cNvPr id="39" name="Title 2"/>
          <p:cNvSpPr>
            <a:spLocks noGrp="1"/>
          </p:cNvSpPr>
          <p:nvPr>
            <p:ph type="title"/>
          </p:nvPr>
        </p:nvSpPr>
        <p:spPr>
          <a:xfrm>
            <a:off x="1253710" y="101601"/>
            <a:ext cx="9681406" cy="816989"/>
          </a:xfrm>
        </p:spPr>
        <p:txBody>
          <a:bodyPr/>
          <a:lstStyle/>
          <a:p>
            <a:r>
              <a:rPr lang="en-US" dirty="0" smtClean="0"/>
              <a:t>Readiness of </a:t>
            </a:r>
            <a:r>
              <a:rPr lang="en-US" dirty="0" err="1" smtClean="0"/>
              <a:t>Lasercom</a:t>
            </a:r>
            <a:r>
              <a:rPr lang="en-US" dirty="0" smtClean="0"/>
              <a:t> - II</a:t>
            </a:r>
            <a:endParaRPr lang="en-US" dirty="0"/>
          </a:p>
        </p:txBody>
      </p:sp>
      <p:sp>
        <p:nvSpPr>
          <p:cNvPr id="40" name="Content Placeholder 1"/>
          <p:cNvSpPr>
            <a:spLocks noGrp="1"/>
          </p:cNvSpPr>
          <p:nvPr>
            <p:ph sz="quarter" idx="10"/>
          </p:nvPr>
        </p:nvSpPr>
        <p:spPr>
          <a:xfrm>
            <a:off x="633082" y="2686493"/>
            <a:ext cx="5628981" cy="2699007"/>
          </a:xfrm>
        </p:spPr>
        <p:txBody>
          <a:bodyPr/>
          <a:lstStyle/>
          <a:p>
            <a:r>
              <a:rPr lang="en-US" dirty="0" smtClean="0"/>
              <a:t>NASA will be launching a GEO relay </a:t>
            </a:r>
            <a:r>
              <a:rPr lang="en-US" dirty="0" err="1" smtClean="0"/>
              <a:t>lasercom</a:t>
            </a:r>
            <a:r>
              <a:rPr lang="en-US" dirty="0" smtClean="0"/>
              <a:t> system soon</a:t>
            </a:r>
          </a:p>
          <a:p>
            <a:pPr lvl="1"/>
            <a:r>
              <a:rPr lang="en-US" dirty="0" smtClean="0"/>
              <a:t>Two heads at GEO</a:t>
            </a:r>
          </a:p>
          <a:p>
            <a:pPr lvl="1"/>
            <a:r>
              <a:rPr lang="en-US" dirty="0" smtClean="0"/>
              <a:t>Several supporting ground stations</a:t>
            </a:r>
          </a:p>
        </p:txBody>
      </p:sp>
    </p:spTree>
    <p:extLst>
      <p:ext uri="{BB962C8B-B14F-4D97-AF65-F5344CB8AC3E}">
        <p14:creationId xmlns:p14="http://schemas.microsoft.com/office/powerpoint/2010/main" val="189129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636652" y="1352516"/>
            <a:ext cx="10915522" cy="3949739"/>
          </a:xfrm>
        </p:spPr>
        <p:txBody>
          <a:bodyPr/>
          <a:lstStyle/>
          <a:p>
            <a:r>
              <a:rPr lang="en-US" dirty="0" smtClean="0"/>
              <a:t>Traditionally, balloon </a:t>
            </a:r>
            <a:r>
              <a:rPr lang="en-US" dirty="0" err="1" smtClean="0"/>
              <a:t>comm</a:t>
            </a:r>
            <a:r>
              <a:rPr lang="en-US" dirty="0" smtClean="0"/>
              <a:t> connectivity has been near-continuous at a fixed data rate</a:t>
            </a:r>
          </a:p>
          <a:p>
            <a:r>
              <a:rPr lang="en-US" dirty="0" smtClean="0"/>
              <a:t>Optical </a:t>
            </a:r>
            <a:r>
              <a:rPr lang="en-US" dirty="0" err="1" smtClean="0"/>
              <a:t>comm</a:t>
            </a:r>
            <a:endParaRPr lang="en-US" dirty="0" smtClean="0"/>
          </a:p>
          <a:p>
            <a:pPr lvl="1"/>
            <a:r>
              <a:rPr lang="en-US" dirty="0"/>
              <a:t>Can </a:t>
            </a:r>
            <a:r>
              <a:rPr lang="en-US" dirty="0" smtClean="0"/>
              <a:t>have data rates thousands </a:t>
            </a:r>
            <a:r>
              <a:rPr lang="en-US" dirty="0"/>
              <a:t>of times higher than </a:t>
            </a:r>
            <a:r>
              <a:rPr lang="en-US" dirty="0" smtClean="0"/>
              <a:t>RF, </a:t>
            </a:r>
            <a:r>
              <a:rPr lang="en-US" dirty="0"/>
              <a:t>when “on</a:t>
            </a:r>
            <a:r>
              <a:rPr lang="en-US" dirty="0" smtClean="0"/>
              <a:t>”</a:t>
            </a:r>
            <a:endParaRPr lang="en-US" dirty="0"/>
          </a:p>
          <a:p>
            <a:pPr lvl="1"/>
            <a:r>
              <a:rPr lang="en-US" dirty="0" smtClean="0"/>
              <a:t>But – may be intermittent due to geometry, clouds</a:t>
            </a:r>
          </a:p>
          <a:p>
            <a:pPr lvl="1"/>
            <a:r>
              <a:rPr lang="en-US" dirty="0" smtClean="0"/>
              <a:t>With large COTS memories and dynamic transmission protocols, can still deliver extremely high data VOLUMES</a:t>
            </a:r>
          </a:p>
          <a:p>
            <a:pPr lvl="1"/>
            <a:r>
              <a:rPr lang="en-US" dirty="0" smtClean="0"/>
              <a:t>Protocols have even demonstrated highly intermittent links</a:t>
            </a:r>
            <a:endParaRPr lang="en-US" dirty="0"/>
          </a:p>
          <a:p>
            <a:r>
              <a:rPr lang="en-US" dirty="0" smtClean="0"/>
              <a:t>Quick survey of scientists has shown that immediacy is rarely needed </a:t>
            </a:r>
          </a:p>
          <a:p>
            <a:pPr lvl="1"/>
            <a:r>
              <a:rPr lang="en-US" dirty="0" smtClean="0"/>
              <a:t>That “delays” of data delivery of hours to days would be perfectly adequate</a:t>
            </a:r>
          </a:p>
          <a:p>
            <a:r>
              <a:rPr lang="en-US" dirty="0" smtClean="0"/>
              <a:t>So:</a:t>
            </a:r>
          </a:p>
          <a:p>
            <a:endParaRPr lang="en-US" dirty="0" smtClean="0"/>
          </a:p>
          <a:p>
            <a:r>
              <a:rPr lang="en-US" dirty="0" smtClean="0"/>
              <a:t>“Data volume” delivered per day or week (say) could really be the metric of interest, instead of “data rate”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Volume Delivery is True Need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53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535017" y="1304856"/>
            <a:ext cx="5418422" cy="4402116"/>
          </a:xfrm>
        </p:spPr>
        <p:txBody>
          <a:bodyPr/>
          <a:lstStyle/>
          <a:p>
            <a:r>
              <a:rPr lang="en-US" dirty="0"/>
              <a:t>Fiber telecom industry has created lasers, detectors, modulators, controls, </a:t>
            </a:r>
            <a:r>
              <a:rPr lang="en-US" dirty="0" err="1"/>
              <a:t>etc</a:t>
            </a:r>
            <a:r>
              <a:rPr lang="en-US" dirty="0"/>
              <a:t> for many </a:t>
            </a:r>
            <a:r>
              <a:rPr lang="en-US" dirty="0" err="1"/>
              <a:t>Tbits</a:t>
            </a:r>
            <a:r>
              <a:rPr lang="en-US" dirty="0"/>
              <a:t>/sec in a single fiber</a:t>
            </a:r>
          </a:p>
          <a:p>
            <a:r>
              <a:rPr lang="en-US" dirty="0" smtClean="0"/>
              <a:t>Even tiny telescopes have highly focused beams for efficient delivery of power</a:t>
            </a:r>
          </a:p>
          <a:p>
            <a:pPr marL="744538" lvl="1" indent="-280988">
              <a:tabLst>
                <a:tab pos="463550" algn="l"/>
              </a:tabLst>
            </a:pPr>
            <a:r>
              <a:rPr lang="en-US" dirty="0" smtClean="0"/>
              <a:t>Lasercom industry knows how to deal with these narrow beams</a:t>
            </a:r>
          </a:p>
          <a:p>
            <a:pPr marL="744538" lvl="1" indent="-280988">
              <a:tabLst>
                <a:tab pos="463550" algn="l"/>
              </a:tabLst>
            </a:pPr>
            <a:r>
              <a:rPr lang="en-US" dirty="0" smtClean="0"/>
              <a:t>Many systems can even take light received in a telescope and couple it efficiently and stably into a single-mode fiber!</a:t>
            </a:r>
          </a:p>
          <a:p>
            <a:pPr marL="438151" indent="-280988">
              <a:tabLst>
                <a:tab pos="463550" algn="l"/>
              </a:tabLst>
            </a:pPr>
            <a:r>
              <a:rPr lang="en-US" dirty="0" smtClean="0"/>
              <a:t>MIT Lincoln Lab / NASA to fly multi-hundred </a:t>
            </a:r>
            <a:r>
              <a:rPr lang="en-US" dirty="0" err="1" smtClean="0"/>
              <a:t>Gbps</a:t>
            </a:r>
            <a:r>
              <a:rPr lang="en-US" dirty="0" smtClean="0"/>
              <a:t> LEO downlink system on a </a:t>
            </a:r>
            <a:r>
              <a:rPr lang="en-US" dirty="0" err="1" smtClean="0"/>
              <a:t>Cubesat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Readiness of </a:t>
            </a:r>
            <a:r>
              <a:rPr lang="en-US" dirty="0" err="1" smtClean="0"/>
              <a:t>Lasercom</a:t>
            </a:r>
            <a:r>
              <a:rPr lang="en-US" dirty="0" smtClean="0"/>
              <a:t> - III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63732" y="1091563"/>
            <a:ext cx="5668429" cy="5029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err="1" smtClean="0"/>
              <a:t>TeraByte</a:t>
            </a:r>
            <a:r>
              <a:rPr lang="en-US" b="1" dirty="0" smtClean="0"/>
              <a:t> </a:t>
            </a:r>
            <a:r>
              <a:rPr lang="en-US" b="1" dirty="0" err="1" smtClean="0"/>
              <a:t>InfraRed</a:t>
            </a:r>
            <a:r>
              <a:rPr lang="en-US" b="1" dirty="0" smtClean="0"/>
              <a:t> Delivery (TBIRD)</a:t>
            </a:r>
          </a:p>
          <a:p>
            <a:pPr algn="ctr"/>
            <a:r>
              <a:rPr lang="en-US" b="1" dirty="0" smtClean="0"/>
              <a:t>(NASA 2021)</a:t>
            </a:r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sz="1100" b="1" dirty="0" smtClean="0"/>
          </a:p>
          <a:p>
            <a:pPr algn="ctr"/>
            <a:endParaRPr lang="en-US" sz="1100" b="1" dirty="0" smtClean="0"/>
          </a:p>
          <a:p>
            <a:pPr algn="ctr"/>
            <a:endParaRPr lang="en-US" sz="1100" b="1" dirty="0" smtClean="0"/>
          </a:p>
          <a:p>
            <a:pPr algn="ctr"/>
            <a:endParaRPr lang="en-US" sz="1100" b="1" dirty="0" smtClean="0"/>
          </a:p>
          <a:p>
            <a:pPr algn="ctr"/>
            <a:endParaRPr lang="en-US" sz="1100" b="1" dirty="0"/>
          </a:p>
          <a:p>
            <a:pPr algn="ctr"/>
            <a:endParaRPr lang="en-US" sz="1100" b="1" dirty="0" smtClean="0"/>
          </a:p>
          <a:p>
            <a:pPr algn="ctr"/>
            <a:endParaRPr lang="en-US" sz="1100" b="1" dirty="0"/>
          </a:p>
          <a:p>
            <a:pPr algn="ctr"/>
            <a:endParaRPr lang="en-US" b="1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0" t="8411" r="13463" b="6959"/>
          <a:stretch/>
        </p:blipFill>
        <p:spPr>
          <a:xfrm>
            <a:off x="6467491" y="4527249"/>
            <a:ext cx="1348564" cy="10463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7858854" y="4787475"/>
            <a:ext cx="33391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Multi-TB solid-state memory</a:t>
            </a:r>
          </a:p>
          <a:p>
            <a:r>
              <a:rPr lang="en-US" sz="1600" b="1" dirty="0" smtClean="0"/>
              <a:t>Based on fiber-telecom modem</a:t>
            </a:r>
          </a:p>
          <a:p>
            <a:r>
              <a:rPr lang="en-US" sz="1600" b="1" dirty="0" smtClean="0"/>
              <a:t>First demo to be on 6-U </a:t>
            </a:r>
            <a:r>
              <a:rPr lang="en-US" sz="1600" b="1" dirty="0" err="1" smtClean="0"/>
              <a:t>cubesat</a:t>
            </a:r>
            <a:endParaRPr lang="en-US" sz="1600" b="1" dirty="0" smtClean="0"/>
          </a:p>
        </p:txBody>
      </p:sp>
      <p:pic>
        <p:nvPicPr>
          <p:cNvPr id="7" name="Picture 6" descr="opplanet-meade-12-lx200gps-telescopes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79637" y="3243983"/>
            <a:ext cx="1230220" cy="808912"/>
          </a:xfrm>
          <a:prstGeom prst="rect">
            <a:avLst/>
          </a:prstGeom>
        </p:spPr>
      </p:pic>
      <p:sp>
        <p:nvSpPr>
          <p:cNvPr id="8" name="Isosceles Triangle 7"/>
          <p:cNvSpPr/>
          <p:nvPr/>
        </p:nvSpPr>
        <p:spPr>
          <a:xfrm rot="16740000">
            <a:off x="9163635" y="1120416"/>
            <a:ext cx="266226" cy="3807790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  <a:alpha val="0"/>
                </a:srgbClr>
              </a:gs>
              <a:gs pos="50000">
                <a:srgbClr val="FF0000">
                  <a:shade val="67500"/>
                  <a:satMod val="115000"/>
                </a:srgbClr>
              </a:gs>
            </a:gsLst>
            <a:lin ang="16200000" scaled="1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94974" l="1339" r="994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809940">
            <a:off x="6067619" y="2171046"/>
            <a:ext cx="1887527" cy="10618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16055" y="1910128"/>
            <a:ext cx="35807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LEO-to-ground burst-mode </a:t>
            </a:r>
            <a:r>
              <a:rPr lang="en-US" sz="1600" b="1" dirty="0" err="1" smtClean="0"/>
              <a:t>comm</a:t>
            </a:r>
            <a:r>
              <a:rPr lang="en-US" sz="1600" b="1" dirty="0" smtClean="0"/>
              <a:t> at 200 </a:t>
            </a:r>
            <a:r>
              <a:rPr lang="en-US" sz="1600" b="1" dirty="0" err="1" smtClean="0"/>
              <a:t>Gbps</a:t>
            </a:r>
            <a:r>
              <a:rPr lang="en-US" sz="1600" b="1" dirty="0" smtClean="0"/>
              <a:t> </a:t>
            </a:r>
          </a:p>
          <a:p>
            <a:pPr algn="ctr"/>
            <a:r>
              <a:rPr lang="en-US" sz="1600" b="1" dirty="0" smtClean="0"/>
              <a:t>Low-rate uplink beacon &amp; commands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40069" y="4061222"/>
            <a:ext cx="2879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/>
              <a:t>40-cm transportable ground </a:t>
            </a:r>
            <a:r>
              <a:rPr lang="en-US" sz="1600" b="1" dirty="0"/>
              <a:t>telescope</a:t>
            </a:r>
          </a:p>
        </p:txBody>
      </p:sp>
    </p:spTree>
    <p:extLst>
      <p:ext uri="{BB962C8B-B14F-4D97-AF65-F5344CB8AC3E}">
        <p14:creationId xmlns:p14="http://schemas.microsoft.com/office/powerpoint/2010/main" val="286985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3409945" y="2781318"/>
            <a:ext cx="5061155" cy="10599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 smtClean="0"/>
              <a:t>Note:  24 hours at 1.25 </a:t>
            </a:r>
            <a:r>
              <a:rPr lang="en-US" sz="2800" dirty="0" err="1" smtClean="0"/>
              <a:t>Gbps</a:t>
            </a:r>
            <a:r>
              <a:rPr lang="en-US" sz="2800" dirty="0" smtClean="0"/>
              <a:t> = 108 </a:t>
            </a:r>
            <a:r>
              <a:rPr lang="en-US" sz="2800" dirty="0" err="1"/>
              <a:t>T</a:t>
            </a:r>
            <a:r>
              <a:rPr lang="en-US" sz="2800" dirty="0" err="1" smtClean="0"/>
              <a:t>bits</a:t>
            </a:r>
            <a:r>
              <a:rPr lang="en-US" sz="2800" dirty="0" smtClean="0"/>
              <a:t> (~13.5 </a:t>
            </a:r>
            <a:r>
              <a:rPr lang="en-US" sz="2800" dirty="0" err="1"/>
              <a:t>T</a:t>
            </a:r>
            <a:r>
              <a:rPr lang="en-US" sz="2800" dirty="0" err="1" smtClean="0"/>
              <a:t>bytes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 Potential </a:t>
            </a:r>
            <a:r>
              <a:rPr lang="en-US" dirty="0" err="1" smtClean="0"/>
              <a:t>Connectivities</a:t>
            </a:r>
            <a:r>
              <a:rPr lang="en-US" dirty="0" smtClean="0"/>
              <a:t> in Optical</a:t>
            </a:r>
            <a:br>
              <a:rPr lang="en-US" dirty="0" smtClean="0"/>
            </a:br>
            <a:r>
              <a:rPr lang="en-US" dirty="0" smtClean="0"/>
              <a:t>But With Much Larger Data Return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46" y="2958750"/>
            <a:ext cx="876071" cy="734388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609600" y="1106311"/>
            <a:ext cx="11625943" cy="161454"/>
          </a:xfrm>
          <a:custGeom>
            <a:avLst/>
            <a:gdLst>
              <a:gd name="connsiteX0" fmla="*/ 0 w 11625943"/>
              <a:gd name="connsiteY0" fmla="*/ 272316 h 302004"/>
              <a:gd name="connsiteX1" fmla="*/ 4298868 w 11625943"/>
              <a:gd name="connsiteY1" fmla="*/ 16996 h 302004"/>
              <a:gd name="connsiteX2" fmla="*/ 7368639 w 11625943"/>
              <a:gd name="connsiteY2" fmla="*/ 34809 h 302004"/>
              <a:gd name="connsiteX3" fmla="*/ 9957460 w 11625943"/>
              <a:gd name="connsiteY3" fmla="*/ 123874 h 302004"/>
              <a:gd name="connsiteX4" fmla="*/ 11625943 w 11625943"/>
              <a:gd name="connsiteY4" fmla="*/ 290129 h 302004"/>
              <a:gd name="connsiteX5" fmla="*/ 11625943 w 11625943"/>
              <a:gd name="connsiteY5" fmla="*/ 290129 h 302004"/>
              <a:gd name="connsiteX6" fmla="*/ 11608130 w 11625943"/>
              <a:gd name="connsiteY6" fmla="*/ 302004 h 302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25943" h="302004">
                <a:moveTo>
                  <a:pt x="0" y="272316"/>
                </a:moveTo>
                <a:cubicBezTo>
                  <a:pt x="1535381" y="164448"/>
                  <a:pt x="3070762" y="56580"/>
                  <a:pt x="4298868" y="16996"/>
                </a:cubicBezTo>
                <a:cubicBezTo>
                  <a:pt x="5526974" y="-22588"/>
                  <a:pt x="6425540" y="16996"/>
                  <a:pt x="7368639" y="34809"/>
                </a:cubicBezTo>
                <a:cubicBezTo>
                  <a:pt x="8311738" y="52622"/>
                  <a:pt x="9247909" y="81321"/>
                  <a:pt x="9957460" y="123874"/>
                </a:cubicBezTo>
                <a:cubicBezTo>
                  <a:pt x="10667011" y="166427"/>
                  <a:pt x="11625943" y="290129"/>
                  <a:pt x="11625943" y="290129"/>
                </a:cubicBezTo>
                <a:lnTo>
                  <a:pt x="11625943" y="290129"/>
                </a:lnTo>
                <a:lnTo>
                  <a:pt x="11608130" y="302004"/>
                </a:lnTo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253710" y="1769806"/>
            <a:ext cx="3878729" cy="1399246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7877533" y="1976980"/>
            <a:ext cx="2016747" cy="1348964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 rot="20443776">
            <a:off x="1478502" y="1819589"/>
            <a:ext cx="34291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(essentially) continuous relay</a:t>
            </a:r>
          </a:p>
          <a:p>
            <a:r>
              <a:rPr lang="en-US" b="1" dirty="0" smtClean="0"/>
              <a:t>(up to 10 </a:t>
            </a:r>
            <a:r>
              <a:rPr lang="en-US" b="1" dirty="0" err="1" smtClean="0"/>
              <a:t>Gbps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18" name="Rectangle 17"/>
          <p:cNvSpPr/>
          <p:nvPr/>
        </p:nvSpPr>
        <p:spPr>
          <a:xfrm>
            <a:off x="8611789" y="1976980"/>
            <a:ext cx="33270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Relay service also possible to optical LEO</a:t>
            </a:r>
            <a:endParaRPr lang="en-US" b="1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169087" y="3511635"/>
            <a:ext cx="1632058" cy="1398034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 rot="2416824">
            <a:off x="870185" y="4425118"/>
            <a:ext cx="19030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Direct downlink</a:t>
            </a:r>
          </a:p>
          <a:p>
            <a:r>
              <a:rPr lang="en-US" b="1" dirty="0" smtClean="0"/>
              <a:t>10-200 </a:t>
            </a:r>
            <a:r>
              <a:rPr lang="en-US" b="1" dirty="0" err="1" smtClean="0"/>
              <a:t>Gbps</a:t>
            </a:r>
            <a:endParaRPr lang="en-US" b="1" dirty="0"/>
          </a:p>
        </p:txBody>
      </p:sp>
      <p:sp>
        <p:nvSpPr>
          <p:cNvPr id="7" name="Rounded Rectangle 6"/>
          <p:cNvSpPr/>
          <p:nvPr/>
        </p:nvSpPr>
        <p:spPr>
          <a:xfrm>
            <a:off x="5425261" y="1106311"/>
            <a:ext cx="1879600" cy="942035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Optical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GEO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Relay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245329" y="3536246"/>
            <a:ext cx="2630442" cy="1523656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Optical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or Radio Ground Station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756586" y="4852730"/>
            <a:ext cx="2062193" cy="1474785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Optical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Ground, Sea, or Air Terminal</a:t>
            </a:r>
          </a:p>
        </p:txBody>
      </p:sp>
      <p:sp>
        <p:nvSpPr>
          <p:cNvPr id="23" name="Content Placeholder 1"/>
          <p:cNvSpPr txBox="1">
            <a:spLocks/>
          </p:cNvSpPr>
          <p:nvPr/>
        </p:nvSpPr>
        <p:spPr>
          <a:xfrm>
            <a:off x="4907896" y="5270204"/>
            <a:ext cx="5061155" cy="1059900"/>
          </a:xfrm>
          <a:prstGeom prst="rect">
            <a:avLst/>
          </a:prstGeom>
        </p:spPr>
        <p:txBody>
          <a:bodyPr/>
          <a:lstStyle>
            <a:lvl1pPr marL="233363" indent="-233363" algn="l" eaLnBrk="1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 sz="2000" b="1">
                <a:latin typeface="Arial" pitchFamily="34" charset="0"/>
                <a:cs typeface="Arial" pitchFamily="34" charset="0"/>
              </a:defRPr>
            </a:lvl1pPr>
            <a:lvl2pPr marL="539750" indent="-255588" algn="l" eaLnBrk="1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–"/>
              <a:defRPr sz="1800" b="1">
                <a:latin typeface="Arial" pitchFamily="34" charset="0"/>
                <a:cs typeface="Arial" pitchFamily="34" charset="0"/>
              </a:defRPr>
            </a:lvl2pPr>
            <a:lvl3pPr marL="757238" indent="-184150" algn="l" eaLnBrk="1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Arial" pitchFamily="34" charset="0"/>
              <a:buChar char="•"/>
              <a:defRPr sz="1600" b="1">
                <a:latin typeface="Arial" pitchFamily="34" charset="0"/>
                <a:cs typeface="Arial" pitchFamily="34" charset="0"/>
              </a:defRPr>
            </a:lvl3pPr>
            <a:lvl4pPr marL="1033272" indent="0" algn="l" eaLnBrk="1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 sz="1400" b="1">
                <a:latin typeface="Arial" pitchFamily="34" charset="0"/>
                <a:cs typeface="Arial" pitchFamily="34" charset="0"/>
              </a:defRPr>
            </a:lvl4pPr>
            <a:lvl5pPr marL="1261872" indent="0" algn="l" eaLnBrk="1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85000"/>
              <a:buFontTx/>
              <a:buNone/>
              <a:defRPr sz="1200" b="1">
                <a:latin typeface="Arial" pitchFamily="34" charset="0"/>
                <a:cs typeface="Arial" pitchFamily="34" charset="0"/>
              </a:defRPr>
            </a:lvl5pPr>
            <a:lvl6pPr marL="1147763" indent="0" algn="l" eaLnBrk="1" hangingPunct="1">
              <a:spcBef>
                <a:spcPts val="600"/>
              </a:spcBef>
              <a:buFont typeface="Arial" pitchFamily="34" charset="0"/>
              <a:buChar char="•"/>
              <a:defRPr sz="1400" b="1">
                <a:latin typeface="Arial" pitchFamily="34" charset="0"/>
                <a:cs typeface="Arial" pitchFamily="34" charset="0"/>
              </a:defRPr>
            </a:lvl6pPr>
            <a:lvl7pPr marL="1319213" indent="-179388" algn="l" eaLnBrk="1" hangingPunct="1">
              <a:lnSpc>
                <a:spcPts val="2000"/>
              </a:lnSpc>
              <a:spcBef>
                <a:spcPts val="300"/>
              </a:spcBef>
              <a:spcAft>
                <a:spcPts val="600"/>
              </a:spcAft>
              <a:buFont typeface="Arial" pitchFamily="34" charset="0"/>
              <a:buChar char="•"/>
              <a:defRPr sz="1200" b="1">
                <a:latin typeface="Arial" pitchFamily="34" charset="0"/>
                <a:cs typeface="Arial" pitchFamily="34" charset="0"/>
              </a:defRPr>
            </a:lvl7pPr>
          </a:lstStyle>
          <a:p>
            <a:pPr marL="0" indent="0" algn="ctr">
              <a:buFont typeface="Arial" pitchFamily="34" charset="0"/>
              <a:buNone/>
            </a:pPr>
            <a:r>
              <a:rPr lang="en-US" sz="2800" kern="0" dirty="0" smtClean="0">
                <a:solidFill>
                  <a:sysClr val="windowText" lastClr="000000"/>
                </a:solidFill>
              </a:rPr>
              <a:t>Note:  1 hour at 100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Gbps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= 360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Tbits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(~45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Tbytes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)</a:t>
            </a:r>
            <a:endParaRPr lang="en-US" sz="28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54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animBg="1"/>
      <p:bldP spid="17" grpId="0"/>
      <p:bldP spid="18" grpId="0"/>
      <p:bldP spid="7" grpId="0" animBg="1"/>
      <p:bldP spid="19" grpId="0" animBg="1"/>
      <p:bldP spid="2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7794052" y="1256759"/>
            <a:ext cx="4342097" cy="30399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chemeClr val="tx1"/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 rot="18944086">
            <a:off x="3528177" y="789574"/>
            <a:ext cx="1557559" cy="139322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Possibilities for Lasercom-Enabled Balloon Missions:</a:t>
            </a:r>
            <a:endParaRPr lang="en-US" sz="2400" dirty="0"/>
          </a:p>
        </p:txBody>
      </p:sp>
      <p:sp>
        <p:nvSpPr>
          <p:cNvPr id="5" name="Freeform 4"/>
          <p:cNvSpPr/>
          <p:nvPr/>
        </p:nvSpPr>
        <p:spPr>
          <a:xfrm>
            <a:off x="562882" y="4296690"/>
            <a:ext cx="11625943" cy="302004"/>
          </a:xfrm>
          <a:custGeom>
            <a:avLst/>
            <a:gdLst>
              <a:gd name="connsiteX0" fmla="*/ 0 w 11625943"/>
              <a:gd name="connsiteY0" fmla="*/ 272316 h 302004"/>
              <a:gd name="connsiteX1" fmla="*/ 4298868 w 11625943"/>
              <a:gd name="connsiteY1" fmla="*/ 16996 h 302004"/>
              <a:gd name="connsiteX2" fmla="*/ 7368639 w 11625943"/>
              <a:gd name="connsiteY2" fmla="*/ 34809 h 302004"/>
              <a:gd name="connsiteX3" fmla="*/ 9957460 w 11625943"/>
              <a:gd name="connsiteY3" fmla="*/ 123874 h 302004"/>
              <a:gd name="connsiteX4" fmla="*/ 11625943 w 11625943"/>
              <a:gd name="connsiteY4" fmla="*/ 290129 h 302004"/>
              <a:gd name="connsiteX5" fmla="*/ 11625943 w 11625943"/>
              <a:gd name="connsiteY5" fmla="*/ 290129 h 302004"/>
              <a:gd name="connsiteX6" fmla="*/ 11608130 w 11625943"/>
              <a:gd name="connsiteY6" fmla="*/ 302004 h 302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25943" h="302004">
                <a:moveTo>
                  <a:pt x="0" y="272316"/>
                </a:moveTo>
                <a:cubicBezTo>
                  <a:pt x="1535381" y="164448"/>
                  <a:pt x="3070762" y="56580"/>
                  <a:pt x="4298868" y="16996"/>
                </a:cubicBezTo>
                <a:cubicBezTo>
                  <a:pt x="5526974" y="-22588"/>
                  <a:pt x="6425540" y="16996"/>
                  <a:pt x="7368639" y="34809"/>
                </a:cubicBezTo>
                <a:cubicBezTo>
                  <a:pt x="8311738" y="52622"/>
                  <a:pt x="9247909" y="81321"/>
                  <a:pt x="9957460" y="123874"/>
                </a:cubicBezTo>
                <a:cubicBezTo>
                  <a:pt x="10667011" y="166427"/>
                  <a:pt x="11625943" y="290129"/>
                  <a:pt x="11625943" y="290129"/>
                </a:cubicBezTo>
                <a:lnTo>
                  <a:pt x="11625943" y="290129"/>
                </a:lnTo>
                <a:lnTo>
                  <a:pt x="11608130" y="302004"/>
                </a:lnTo>
              </a:path>
            </a:pathLst>
          </a:custGeom>
          <a:noFill/>
          <a:ln w="127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378031" y="1144806"/>
            <a:ext cx="11625943" cy="302004"/>
          </a:xfrm>
          <a:custGeom>
            <a:avLst/>
            <a:gdLst>
              <a:gd name="connsiteX0" fmla="*/ 0 w 11625943"/>
              <a:gd name="connsiteY0" fmla="*/ 272316 h 302004"/>
              <a:gd name="connsiteX1" fmla="*/ 4298868 w 11625943"/>
              <a:gd name="connsiteY1" fmla="*/ 16996 h 302004"/>
              <a:gd name="connsiteX2" fmla="*/ 7368639 w 11625943"/>
              <a:gd name="connsiteY2" fmla="*/ 34809 h 302004"/>
              <a:gd name="connsiteX3" fmla="*/ 9957460 w 11625943"/>
              <a:gd name="connsiteY3" fmla="*/ 123874 h 302004"/>
              <a:gd name="connsiteX4" fmla="*/ 11625943 w 11625943"/>
              <a:gd name="connsiteY4" fmla="*/ 290129 h 302004"/>
              <a:gd name="connsiteX5" fmla="*/ 11625943 w 11625943"/>
              <a:gd name="connsiteY5" fmla="*/ 290129 h 302004"/>
              <a:gd name="connsiteX6" fmla="*/ 11608130 w 11625943"/>
              <a:gd name="connsiteY6" fmla="*/ 302004 h 302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25943" h="302004">
                <a:moveTo>
                  <a:pt x="0" y="272316"/>
                </a:moveTo>
                <a:cubicBezTo>
                  <a:pt x="1535381" y="164448"/>
                  <a:pt x="3070762" y="56580"/>
                  <a:pt x="4298868" y="16996"/>
                </a:cubicBezTo>
                <a:cubicBezTo>
                  <a:pt x="5526974" y="-22588"/>
                  <a:pt x="6425540" y="16996"/>
                  <a:pt x="7368639" y="34809"/>
                </a:cubicBezTo>
                <a:cubicBezTo>
                  <a:pt x="8311738" y="52622"/>
                  <a:pt x="9247909" y="81321"/>
                  <a:pt x="9957460" y="123874"/>
                </a:cubicBezTo>
                <a:cubicBezTo>
                  <a:pt x="10667011" y="166427"/>
                  <a:pt x="11625943" y="290129"/>
                  <a:pt x="11625943" y="290129"/>
                </a:cubicBezTo>
                <a:lnTo>
                  <a:pt x="11625943" y="290129"/>
                </a:lnTo>
                <a:lnTo>
                  <a:pt x="11608130" y="302004"/>
                </a:lnTo>
              </a:path>
            </a:pathLst>
          </a:cu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987069" y="1229293"/>
            <a:ext cx="2422250" cy="2979369"/>
          </a:xfrm>
          <a:prstGeom prst="straightConnector1">
            <a:avLst/>
          </a:prstGeom>
          <a:ln w="38100">
            <a:solidFill>
              <a:srgbClr val="E30707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337" y="4144029"/>
            <a:ext cx="876071" cy="73438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409319" y="1161965"/>
            <a:ext cx="2621230" cy="369332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>
            <a:spAutoFit/>
          </a:bodyPr>
          <a:lstStyle/>
          <a:p>
            <a:r>
              <a:rPr lang="en-US" b="1" dirty="0" smtClean="0"/>
              <a:t>GEO relay (e.g. LCRD)</a:t>
            </a:r>
            <a:endParaRPr lang="en-US" b="1" dirty="0"/>
          </a:p>
        </p:txBody>
      </p:sp>
      <p:sp>
        <p:nvSpPr>
          <p:cNvPr id="18" name="Rectangle 17"/>
          <p:cNvSpPr/>
          <p:nvPr/>
        </p:nvSpPr>
        <p:spPr>
          <a:xfrm rot="18635809">
            <a:off x="2126079" y="1980469"/>
            <a:ext cx="1547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/>
              <a:t>36000-40000 km</a:t>
            </a:r>
            <a:endParaRPr lang="en-US" sz="1400" b="1" dirty="0"/>
          </a:p>
        </p:txBody>
      </p:sp>
      <p:sp>
        <p:nvSpPr>
          <p:cNvPr id="14" name="Rectangle 13"/>
          <p:cNvSpPr/>
          <p:nvPr/>
        </p:nvSpPr>
        <p:spPr>
          <a:xfrm>
            <a:off x="4719934" y="2681327"/>
            <a:ext cx="1261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</a:t>
            </a:r>
            <a:r>
              <a:rPr lang="en-US" b="1" dirty="0" smtClean="0"/>
              <a:t>EO relay</a:t>
            </a:r>
            <a:endParaRPr lang="en-US" b="1" dirty="0"/>
          </a:p>
        </p:txBody>
      </p:sp>
      <p:sp>
        <p:nvSpPr>
          <p:cNvPr id="17" name="Rectangle 16"/>
          <p:cNvSpPr/>
          <p:nvPr/>
        </p:nvSpPr>
        <p:spPr>
          <a:xfrm rot="20797592">
            <a:off x="2411219" y="3433854"/>
            <a:ext cx="13484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/>
              <a:t>1200-1600 km</a:t>
            </a:r>
            <a:endParaRPr lang="en-US" sz="1400" b="1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1096408" y="3062277"/>
            <a:ext cx="4895246" cy="1138412"/>
          </a:xfrm>
          <a:prstGeom prst="straightConnector1">
            <a:avLst/>
          </a:prstGeom>
          <a:ln w="38100">
            <a:solidFill>
              <a:srgbClr val="E30707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1096408" y="4841403"/>
            <a:ext cx="3586559" cy="1431442"/>
          </a:xfrm>
          <a:prstGeom prst="straightConnector1">
            <a:avLst/>
          </a:prstGeom>
          <a:ln w="38100">
            <a:solidFill>
              <a:srgbClr val="E30707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1096408" y="4598695"/>
            <a:ext cx="6551852" cy="633369"/>
          </a:xfrm>
          <a:prstGeom prst="straightConnector1">
            <a:avLst/>
          </a:prstGeom>
          <a:ln w="38100">
            <a:solidFill>
              <a:srgbClr val="E30707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 rot="388468">
            <a:off x="5177752" y="4682994"/>
            <a:ext cx="1608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Aircraft relay</a:t>
            </a:r>
            <a:endParaRPr lang="en-US" b="1" dirty="0"/>
          </a:p>
        </p:txBody>
      </p:sp>
      <p:sp>
        <p:nvSpPr>
          <p:cNvPr id="27" name="Rectangle 26"/>
          <p:cNvSpPr/>
          <p:nvPr/>
        </p:nvSpPr>
        <p:spPr>
          <a:xfrm rot="1261204">
            <a:off x="2086009" y="5323184"/>
            <a:ext cx="2454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Ground or ship relay</a:t>
            </a:r>
            <a:endParaRPr lang="en-US" b="1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319563" flipH="1">
            <a:off x="7810820" y="5091107"/>
            <a:ext cx="1789413" cy="484564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8658481" y="4867660"/>
            <a:ext cx="1038593" cy="31668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 rot="21263892">
            <a:off x="8186229" y="5572449"/>
            <a:ext cx="1038593" cy="31668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chemeClr val="tx1"/>
              </a:solidFill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007810">
            <a:off x="5867135" y="2292116"/>
            <a:ext cx="1358090" cy="675200"/>
          </a:xfrm>
          <a:prstGeom prst="rect">
            <a:avLst/>
          </a:prstGeom>
        </p:spPr>
      </p:pic>
      <p:sp>
        <p:nvSpPr>
          <p:cNvPr id="13" name="Freeform 12"/>
          <p:cNvSpPr/>
          <p:nvPr/>
        </p:nvSpPr>
        <p:spPr>
          <a:xfrm>
            <a:off x="454890" y="3062277"/>
            <a:ext cx="11625943" cy="302004"/>
          </a:xfrm>
          <a:custGeom>
            <a:avLst/>
            <a:gdLst>
              <a:gd name="connsiteX0" fmla="*/ 0 w 11625943"/>
              <a:gd name="connsiteY0" fmla="*/ 272316 h 302004"/>
              <a:gd name="connsiteX1" fmla="*/ 4298868 w 11625943"/>
              <a:gd name="connsiteY1" fmla="*/ 16996 h 302004"/>
              <a:gd name="connsiteX2" fmla="*/ 7368639 w 11625943"/>
              <a:gd name="connsiteY2" fmla="*/ 34809 h 302004"/>
              <a:gd name="connsiteX3" fmla="*/ 9957460 w 11625943"/>
              <a:gd name="connsiteY3" fmla="*/ 123874 h 302004"/>
              <a:gd name="connsiteX4" fmla="*/ 11625943 w 11625943"/>
              <a:gd name="connsiteY4" fmla="*/ 290129 h 302004"/>
              <a:gd name="connsiteX5" fmla="*/ 11625943 w 11625943"/>
              <a:gd name="connsiteY5" fmla="*/ 290129 h 302004"/>
              <a:gd name="connsiteX6" fmla="*/ 11608130 w 11625943"/>
              <a:gd name="connsiteY6" fmla="*/ 302004 h 302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25943" h="302004">
                <a:moveTo>
                  <a:pt x="0" y="272316"/>
                </a:moveTo>
                <a:cubicBezTo>
                  <a:pt x="1535381" y="164448"/>
                  <a:pt x="3070762" y="56580"/>
                  <a:pt x="4298868" y="16996"/>
                </a:cubicBezTo>
                <a:cubicBezTo>
                  <a:pt x="5526974" y="-22588"/>
                  <a:pt x="6425540" y="16996"/>
                  <a:pt x="7368639" y="34809"/>
                </a:cubicBezTo>
                <a:cubicBezTo>
                  <a:pt x="8311738" y="52622"/>
                  <a:pt x="9247909" y="81321"/>
                  <a:pt x="9957460" y="123874"/>
                </a:cubicBezTo>
                <a:cubicBezTo>
                  <a:pt x="10667011" y="166427"/>
                  <a:pt x="11625943" y="290129"/>
                  <a:pt x="11625943" y="290129"/>
                </a:cubicBezTo>
                <a:lnTo>
                  <a:pt x="11625943" y="290129"/>
                </a:lnTo>
                <a:lnTo>
                  <a:pt x="11608130" y="302004"/>
                </a:lnTo>
              </a:path>
            </a:pathLst>
          </a:custGeom>
          <a:noFill/>
          <a:ln w="127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4828761" y="5531102"/>
            <a:ext cx="551892" cy="776547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 rot="382746">
            <a:off x="7776165" y="3043015"/>
            <a:ext cx="4356601" cy="3036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chemeClr val="tx1"/>
              </a:solidFill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0" t="8411" r="13463" b="6959"/>
          <a:stretch/>
        </p:blipFill>
        <p:spPr>
          <a:xfrm>
            <a:off x="9566110" y="1867123"/>
            <a:ext cx="1348564" cy="10463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63" b="14411"/>
          <a:stretch/>
        </p:blipFill>
        <p:spPr>
          <a:xfrm rot="5969944" flipH="1">
            <a:off x="8469456" y="2294632"/>
            <a:ext cx="860191" cy="865714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7969714" y="3085082"/>
            <a:ext cx="192565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Small (1-3 cm*) steered aperture</a:t>
            </a:r>
            <a:endParaRPr lang="en-US" b="1" dirty="0"/>
          </a:p>
        </p:txBody>
      </p:sp>
      <p:sp>
        <p:nvSpPr>
          <p:cNvPr id="39" name="Rectangle 38"/>
          <p:cNvSpPr/>
          <p:nvPr/>
        </p:nvSpPr>
        <p:spPr>
          <a:xfrm>
            <a:off x="10025273" y="3000360"/>
            <a:ext cx="19256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 err="1" smtClean="0"/>
              <a:t>Comm</a:t>
            </a:r>
            <a:r>
              <a:rPr lang="en-US" b="1" dirty="0" smtClean="0"/>
              <a:t> and support electronics and electro-optics</a:t>
            </a:r>
            <a:endParaRPr lang="en-US" b="1" dirty="0"/>
          </a:p>
        </p:txBody>
      </p:sp>
      <p:sp>
        <p:nvSpPr>
          <p:cNvPr id="40" name="Rectangle 39"/>
          <p:cNvSpPr/>
          <p:nvPr/>
        </p:nvSpPr>
        <p:spPr>
          <a:xfrm>
            <a:off x="8031588" y="5960214"/>
            <a:ext cx="4104560" cy="369332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*4-15 cm for much longer GEO link</a:t>
            </a:r>
            <a:endParaRPr lang="en-US" b="1" dirty="0"/>
          </a:p>
        </p:txBody>
      </p:sp>
      <p:sp>
        <p:nvSpPr>
          <p:cNvPr id="41" name="Rectangle 40"/>
          <p:cNvSpPr/>
          <p:nvPr/>
        </p:nvSpPr>
        <p:spPr>
          <a:xfrm rot="1278787">
            <a:off x="2211593" y="5576903"/>
            <a:ext cx="10502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/>
              <a:t>70-100 km</a:t>
            </a:r>
            <a:endParaRPr lang="en-US" sz="1400" b="1" dirty="0"/>
          </a:p>
        </p:txBody>
      </p:sp>
      <p:sp>
        <p:nvSpPr>
          <p:cNvPr id="42" name="Rectangle 41"/>
          <p:cNvSpPr/>
          <p:nvPr/>
        </p:nvSpPr>
        <p:spPr>
          <a:xfrm rot="392893">
            <a:off x="5758158" y="5173021"/>
            <a:ext cx="10502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/>
              <a:t>70-250 km</a:t>
            </a:r>
            <a:endParaRPr lang="en-US" sz="1400" b="1" dirty="0"/>
          </a:p>
        </p:txBody>
      </p:sp>
      <p:sp>
        <p:nvSpPr>
          <p:cNvPr id="44" name="Rectangle 43"/>
          <p:cNvSpPr/>
          <p:nvPr/>
        </p:nvSpPr>
        <p:spPr>
          <a:xfrm>
            <a:off x="8663237" y="1342756"/>
            <a:ext cx="2244717" cy="400110"/>
          </a:xfrm>
          <a:prstGeom prst="rect">
            <a:avLst/>
          </a:prstGeom>
          <a:solidFill>
            <a:schemeClr val="accent2">
              <a:lumMod val="20000"/>
              <a:lumOff val="80000"/>
              <a:alpha val="69804"/>
            </a:schemeClr>
          </a:solidFill>
        </p:spPr>
        <p:txBody>
          <a:bodyPr wrap="none">
            <a:spAutoFit/>
          </a:bodyPr>
          <a:lstStyle/>
          <a:p>
            <a:r>
              <a:rPr lang="en-US" sz="2000" b="1" dirty="0" smtClean="0"/>
              <a:t>Balloon Terminal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23287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37" grpId="0" animBg="1"/>
      <p:bldP spid="38" grpId="0"/>
      <p:bldP spid="39" grpId="0"/>
      <p:bldP spid="40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Example Flight Paths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843" b="2258"/>
          <a:stretch/>
        </p:blipFill>
        <p:spPr>
          <a:xfrm>
            <a:off x="84778" y="3233705"/>
            <a:ext cx="3969148" cy="30580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2379" y="1066772"/>
            <a:ext cx="4248602" cy="3636074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298403" y="5105399"/>
            <a:ext cx="386316" cy="38248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402957" y="5217041"/>
            <a:ext cx="177209" cy="159200"/>
          </a:xfrm>
          <a:prstGeom prst="ellipse">
            <a:avLst/>
          </a:prstGeom>
          <a:solidFill>
            <a:srgbClr val="D2DCF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9493101" y="3185494"/>
            <a:ext cx="792125" cy="73651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9693349" y="3366977"/>
            <a:ext cx="386316" cy="382484"/>
          </a:xfrm>
          <a:prstGeom prst="ellipse">
            <a:avLst/>
          </a:prstGeom>
          <a:solidFill>
            <a:srgbClr val="D2DCF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chemeClr val="tx1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2021189" y="4873255"/>
            <a:ext cx="663530" cy="687572"/>
          </a:xfrm>
          <a:custGeom>
            <a:avLst/>
            <a:gdLst>
              <a:gd name="connsiteX0" fmla="*/ 637953 w 663530"/>
              <a:gd name="connsiteY0" fmla="*/ 290623 h 687572"/>
              <a:gd name="connsiteX1" fmla="*/ 630865 w 663530"/>
              <a:gd name="connsiteY1" fmla="*/ 177209 h 687572"/>
              <a:gd name="connsiteX2" fmla="*/ 623777 w 663530"/>
              <a:gd name="connsiteY2" fmla="*/ 155944 h 687572"/>
              <a:gd name="connsiteX3" fmla="*/ 616688 w 663530"/>
              <a:gd name="connsiteY3" fmla="*/ 127591 h 687572"/>
              <a:gd name="connsiteX4" fmla="*/ 609600 w 663530"/>
              <a:gd name="connsiteY4" fmla="*/ 92149 h 687572"/>
              <a:gd name="connsiteX5" fmla="*/ 581247 w 663530"/>
              <a:gd name="connsiteY5" fmla="*/ 70884 h 687572"/>
              <a:gd name="connsiteX6" fmla="*/ 474921 w 663530"/>
              <a:gd name="connsiteY6" fmla="*/ 56707 h 687572"/>
              <a:gd name="connsiteX7" fmla="*/ 460744 w 663530"/>
              <a:gd name="connsiteY7" fmla="*/ 35442 h 687572"/>
              <a:gd name="connsiteX8" fmla="*/ 368595 w 663530"/>
              <a:gd name="connsiteY8" fmla="*/ 14177 h 687572"/>
              <a:gd name="connsiteX9" fmla="*/ 340242 w 663530"/>
              <a:gd name="connsiteY9" fmla="*/ 7088 h 687572"/>
              <a:gd name="connsiteX10" fmla="*/ 318977 w 663530"/>
              <a:gd name="connsiteY10" fmla="*/ 0 h 687572"/>
              <a:gd name="connsiteX11" fmla="*/ 113414 w 663530"/>
              <a:gd name="connsiteY11" fmla="*/ 7088 h 687572"/>
              <a:gd name="connsiteX12" fmla="*/ 92149 w 663530"/>
              <a:gd name="connsiteY12" fmla="*/ 77972 h 687572"/>
              <a:gd name="connsiteX13" fmla="*/ 77972 w 663530"/>
              <a:gd name="connsiteY13" fmla="*/ 120502 h 687572"/>
              <a:gd name="connsiteX14" fmla="*/ 56707 w 663530"/>
              <a:gd name="connsiteY14" fmla="*/ 141767 h 687572"/>
              <a:gd name="connsiteX15" fmla="*/ 14177 w 663530"/>
              <a:gd name="connsiteY15" fmla="*/ 219740 h 687572"/>
              <a:gd name="connsiteX16" fmla="*/ 0 w 663530"/>
              <a:gd name="connsiteY16" fmla="*/ 248093 h 687572"/>
              <a:gd name="connsiteX17" fmla="*/ 7088 w 663530"/>
              <a:gd name="connsiteY17" fmla="*/ 304800 h 687572"/>
              <a:gd name="connsiteX18" fmla="*/ 14177 w 663530"/>
              <a:gd name="connsiteY18" fmla="*/ 396949 h 687572"/>
              <a:gd name="connsiteX19" fmla="*/ 35442 w 663530"/>
              <a:gd name="connsiteY19" fmla="*/ 418214 h 687572"/>
              <a:gd name="connsiteX20" fmla="*/ 42530 w 663530"/>
              <a:gd name="connsiteY20" fmla="*/ 446567 h 687572"/>
              <a:gd name="connsiteX21" fmla="*/ 63795 w 663530"/>
              <a:gd name="connsiteY21" fmla="*/ 474921 h 687572"/>
              <a:gd name="connsiteX22" fmla="*/ 85060 w 663530"/>
              <a:gd name="connsiteY22" fmla="*/ 595423 h 687572"/>
              <a:gd name="connsiteX23" fmla="*/ 92149 w 663530"/>
              <a:gd name="connsiteY23" fmla="*/ 630865 h 687572"/>
              <a:gd name="connsiteX24" fmla="*/ 113414 w 663530"/>
              <a:gd name="connsiteY24" fmla="*/ 652130 h 687572"/>
              <a:gd name="connsiteX25" fmla="*/ 134679 w 663530"/>
              <a:gd name="connsiteY25" fmla="*/ 687572 h 687572"/>
              <a:gd name="connsiteX26" fmla="*/ 226828 w 663530"/>
              <a:gd name="connsiteY26" fmla="*/ 680484 h 687572"/>
              <a:gd name="connsiteX27" fmla="*/ 269358 w 663530"/>
              <a:gd name="connsiteY27" fmla="*/ 645042 h 687572"/>
              <a:gd name="connsiteX28" fmla="*/ 333153 w 663530"/>
              <a:gd name="connsiteY28" fmla="*/ 630865 h 687572"/>
              <a:gd name="connsiteX29" fmla="*/ 354419 w 663530"/>
              <a:gd name="connsiteY29" fmla="*/ 616688 h 687572"/>
              <a:gd name="connsiteX30" fmla="*/ 368595 w 663530"/>
              <a:gd name="connsiteY30" fmla="*/ 595423 h 687572"/>
              <a:gd name="connsiteX31" fmla="*/ 460744 w 663530"/>
              <a:gd name="connsiteY31" fmla="*/ 588335 h 687572"/>
              <a:gd name="connsiteX32" fmla="*/ 517451 w 663530"/>
              <a:gd name="connsiteY32" fmla="*/ 581247 h 687572"/>
              <a:gd name="connsiteX33" fmla="*/ 567070 w 663530"/>
              <a:gd name="connsiteY33" fmla="*/ 545805 h 687572"/>
              <a:gd name="connsiteX34" fmla="*/ 609600 w 663530"/>
              <a:gd name="connsiteY34" fmla="*/ 503274 h 687572"/>
              <a:gd name="connsiteX35" fmla="*/ 623777 w 663530"/>
              <a:gd name="connsiteY35" fmla="*/ 432391 h 687572"/>
              <a:gd name="connsiteX36" fmla="*/ 645042 w 663530"/>
              <a:gd name="connsiteY36" fmla="*/ 382772 h 687572"/>
              <a:gd name="connsiteX37" fmla="*/ 652130 w 663530"/>
              <a:gd name="connsiteY37" fmla="*/ 212651 h 687572"/>
              <a:gd name="connsiteX38" fmla="*/ 652130 w 663530"/>
              <a:gd name="connsiteY38" fmla="*/ 141767 h 687572"/>
              <a:gd name="connsiteX39" fmla="*/ 623777 w 663530"/>
              <a:gd name="connsiteY39" fmla="*/ 155944 h 687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63530" h="687572">
                <a:moveTo>
                  <a:pt x="637953" y="290623"/>
                </a:moveTo>
                <a:cubicBezTo>
                  <a:pt x="635590" y="252818"/>
                  <a:pt x="634830" y="214879"/>
                  <a:pt x="630865" y="177209"/>
                </a:cubicBezTo>
                <a:cubicBezTo>
                  <a:pt x="630083" y="169778"/>
                  <a:pt x="625830" y="163128"/>
                  <a:pt x="623777" y="155944"/>
                </a:cubicBezTo>
                <a:cubicBezTo>
                  <a:pt x="621101" y="146577"/>
                  <a:pt x="618801" y="137101"/>
                  <a:pt x="616688" y="127591"/>
                </a:cubicBezTo>
                <a:cubicBezTo>
                  <a:pt x="614074" y="115830"/>
                  <a:pt x="615985" y="102366"/>
                  <a:pt x="609600" y="92149"/>
                </a:cubicBezTo>
                <a:cubicBezTo>
                  <a:pt x="603339" y="82131"/>
                  <a:pt x="592672" y="73891"/>
                  <a:pt x="581247" y="70884"/>
                </a:cubicBezTo>
                <a:cubicBezTo>
                  <a:pt x="546669" y="61784"/>
                  <a:pt x="510363" y="61433"/>
                  <a:pt x="474921" y="56707"/>
                </a:cubicBezTo>
                <a:cubicBezTo>
                  <a:pt x="470195" y="49619"/>
                  <a:pt x="466768" y="41466"/>
                  <a:pt x="460744" y="35442"/>
                </a:cubicBezTo>
                <a:cubicBezTo>
                  <a:pt x="434914" y="9612"/>
                  <a:pt x="405609" y="17878"/>
                  <a:pt x="368595" y="14177"/>
                </a:cubicBezTo>
                <a:cubicBezTo>
                  <a:pt x="359144" y="11814"/>
                  <a:pt x="349609" y="9764"/>
                  <a:pt x="340242" y="7088"/>
                </a:cubicBezTo>
                <a:cubicBezTo>
                  <a:pt x="333058" y="5035"/>
                  <a:pt x="326449" y="0"/>
                  <a:pt x="318977" y="0"/>
                </a:cubicBezTo>
                <a:cubicBezTo>
                  <a:pt x="250415" y="0"/>
                  <a:pt x="181935" y="4725"/>
                  <a:pt x="113414" y="7088"/>
                </a:cubicBezTo>
                <a:cubicBezTo>
                  <a:pt x="86320" y="61276"/>
                  <a:pt x="109800" y="7366"/>
                  <a:pt x="92149" y="77972"/>
                </a:cubicBezTo>
                <a:cubicBezTo>
                  <a:pt x="88525" y="92469"/>
                  <a:pt x="88539" y="109935"/>
                  <a:pt x="77972" y="120502"/>
                </a:cubicBezTo>
                <a:lnTo>
                  <a:pt x="56707" y="141767"/>
                </a:lnTo>
                <a:cubicBezTo>
                  <a:pt x="37290" y="200023"/>
                  <a:pt x="69332" y="109434"/>
                  <a:pt x="14177" y="219740"/>
                </a:cubicBezTo>
                <a:lnTo>
                  <a:pt x="0" y="248093"/>
                </a:lnTo>
                <a:cubicBezTo>
                  <a:pt x="2363" y="266995"/>
                  <a:pt x="5282" y="285836"/>
                  <a:pt x="7088" y="304800"/>
                </a:cubicBezTo>
                <a:cubicBezTo>
                  <a:pt x="10009" y="335468"/>
                  <a:pt x="6705" y="367062"/>
                  <a:pt x="14177" y="396949"/>
                </a:cubicBezTo>
                <a:cubicBezTo>
                  <a:pt x="16608" y="406674"/>
                  <a:pt x="28354" y="411126"/>
                  <a:pt x="35442" y="418214"/>
                </a:cubicBezTo>
                <a:cubicBezTo>
                  <a:pt x="37805" y="427665"/>
                  <a:pt x="38173" y="437854"/>
                  <a:pt x="42530" y="446567"/>
                </a:cubicBezTo>
                <a:cubicBezTo>
                  <a:pt x="47813" y="457134"/>
                  <a:pt x="61089" y="463421"/>
                  <a:pt x="63795" y="474921"/>
                </a:cubicBezTo>
                <a:cubicBezTo>
                  <a:pt x="102413" y="639044"/>
                  <a:pt x="46571" y="518442"/>
                  <a:pt x="85060" y="595423"/>
                </a:cubicBezTo>
                <a:cubicBezTo>
                  <a:pt x="87423" y="607237"/>
                  <a:pt x="86761" y="620089"/>
                  <a:pt x="92149" y="630865"/>
                </a:cubicBezTo>
                <a:cubicBezTo>
                  <a:pt x="96632" y="639831"/>
                  <a:pt x="107399" y="644110"/>
                  <a:pt x="113414" y="652130"/>
                </a:cubicBezTo>
                <a:cubicBezTo>
                  <a:pt x="121680" y="663152"/>
                  <a:pt x="127591" y="675758"/>
                  <a:pt x="134679" y="687572"/>
                </a:cubicBezTo>
                <a:cubicBezTo>
                  <a:pt x="165395" y="685209"/>
                  <a:pt x="196549" y="686161"/>
                  <a:pt x="226828" y="680484"/>
                </a:cubicBezTo>
                <a:cubicBezTo>
                  <a:pt x="253561" y="675472"/>
                  <a:pt x="245450" y="655004"/>
                  <a:pt x="269358" y="645042"/>
                </a:cubicBezTo>
                <a:cubicBezTo>
                  <a:pt x="289466" y="636664"/>
                  <a:pt x="311888" y="635591"/>
                  <a:pt x="333153" y="630865"/>
                </a:cubicBezTo>
                <a:cubicBezTo>
                  <a:pt x="340242" y="626139"/>
                  <a:pt x="348395" y="622712"/>
                  <a:pt x="354419" y="616688"/>
                </a:cubicBezTo>
                <a:cubicBezTo>
                  <a:pt x="360443" y="610664"/>
                  <a:pt x="360364" y="597618"/>
                  <a:pt x="368595" y="595423"/>
                </a:cubicBezTo>
                <a:cubicBezTo>
                  <a:pt x="398362" y="587485"/>
                  <a:pt x="430076" y="591256"/>
                  <a:pt x="460744" y="588335"/>
                </a:cubicBezTo>
                <a:cubicBezTo>
                  <a:pt x="479708" y="586529"/>
                  <a:pt x="498549" y="583610"/>
                  <a:pt x="517451" y="581247"/>
                </a:cubicBezTo>
                <a:cubicBezTo>
                  <a:pt x="578868" y="499356"/>
                  <a:pt x="498965" y="593479"/>
                  <a:pt x="567070" y="545805"/>
                </a:cubicBezTo>
                <a:cubicBezTo>
                  <a:pt x="583495" y="534308"/>
                  <a:pt x="609600" y="503274"/>
                  <a:pt x="609600" y="503274"/>
                </a:cubicBezTo>
                <a:cubicBezTo>
                  <a:pt x="614326" y="479646"/>
                  <a:pt x="613002" y="453943"/>
                  <a:pt x="623777" y="432391"/>
                </a:cubicBezTo>
                <a:cubicBezTo>
                  <a:pt x="641294" y="397354"/>
                  <a:pt x="634611" y="414061"/>
                  <a:pt x="645042" y="382772"/>
                </a:cubicBezTo>
                <a:cubicBezTo>
                  <a:pt x="647405" y="326065"/>
                  <a:pt x="647937" y="269252"/>
                  <a:pt x="652130" y="212651"/>
                </a:cubicBezTo>
                <a:cubicBezTo>
                  <a:pt x="658165" y="131176"/>
                  <a:pt x="674447" y="297974"/>
                  <a:pt x="652130" y="141767"/>
                </a:cubicBezTo>
                <a:cubicBezTo>
                  <a:pt x="627695" y="149913"/>
                  <a:pt x="636148" y="143573"/>
                  <a:pt x="623777" y="155944"/>
                </a:cubicBezTo>
              </a:path>
            </a:pathLst>
          </a:custGeom>
          <a:noFill/>
          <a:ln w="38100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9870" y="2527537"/>
            <a:ext cx="3532385" cy="2689503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5110716" y="2005103"/>
            <a:ext cx="1658679" cy="162414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5522819" y="2421001"/>
            <a:ext cx="834471" cy="792347"/>
          </a:xfrm>
          <a:prstGeom prst="ellipse">
            <a:avLst/>
          </a:prstGeom>
          <a:solidFill>
            <a:srgbClr val="D2DCF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chemeClr val="tx1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5318173" y="2784282"/>
            <a:ext cx="1024561" cy="898845"/>
          </a:xfrm>
          <a:custGeom>
            <a:avLst/>
            <a:gdLst>
              <a:gd name="connsiteX0" fmla="*/ 301133 w 1024561"/>
              <a:gd name="connsiteY0" fmla="*/ 855921 h 898845"/>
              <a:gd name="connsiteX1" fmla="*/ 242654 w 1024561"/>
              <a:gd name="connsiteY1" fmla="*/ 877186 h 898845"/>
              <a:gd name="connsiteX2" fmla="*/ 221389 w 1024561"/>
              <a:gd name="connsiteY2" fmla="*/ 893135 h 898845"/>
              <a:gd name="connsiteX3" fmla="*/ 178859 w 1024561"/>
              <a:gd name="connsiteY3" fmla="*/ 898451 h 898845"/>
              <a:gd name="connsiteX4" fmla="*/ 61900 w 1024561"/>
              <a:gd name="connsiteY4" fmla="*/ 882503 h 898845"/>
              <a:gd name="connsiteX5" fmla="*/ 45952 w 1024561"/>
              <a:gd name="connsiteY5" fmla="*/ 866554 h 898845"/>
              <a:gd name="connsiteX6" fmla="*/ 14054 w 1024561"/>
              <a:gd name="connsiteY6" fmla="*/ 845289 h 898845"/>
              <a:gd name="connsiteX7" fmla="*/ 8738 w 1024561"/>
              <a:gd name="connsiteY7" fmla="*/ 723014 h 898845"/>
              <a:gd name="connsiteX8" fmla="*/ 19370 w 1024561"/>
              <a:gd name="connsiteY8" fmla="*/ 707065 h 898845"/>
              <a:gd name="connsiteX9" fmla="*/ 40635 w 1024561"/>
              <a:gd name="connsiteY9" fmla="*/ 659219 h 898845"/>
              <a:gd name="connsiteX10" fmla="*/ 56584 w 1024561"/>
              <a:gd name="connsiteY10" fmla="*/ 648586 h 898845"/>
              <a:gd name="connsiteX11" fmla="*/ 67217 w 1024561"/>
              <a:gd name="connsiteY11" fmla="*/ 622005 h 898845"/>
              <a:gd name="connsiteX12" fmla="*/ 72533 w 1024561"/>
              <a:gd name="connsiteY12" fmla="*/ 606056 h 898845"/>
              <a:gd name="connsiteX13" fmla="*/ 83166 w 1024561"/>
              <a:gd name="connsiteY13" fmla="*/ 590107 h 898845"/>
              <a:gd name="connsiteX14" fmla="*/ 104431 w 1024561"/>
              <a:gd name="connsiteY14" fmla="*/ 536944 h 898845"/>
              <a:gd name="connsiteX15" fmla="*/ 125696 w 1024561"/>
              <a:gd name="connsiteY15" fmla="*/ 505047 h 898845"/>
              <a:gd name="connsiteX16" fmla="*/ 136328 w 1024561"/>
              <a:gd name="connsiteY16" fmla="*/ 489098 h 898845"/>
              <a:gd name="connsiteX17" fmla="*/ 152277 w 1024561"/>
              <a:gd name="connsiteY17" fmla="*/ 457200 h 898845"/>
              <a:gd name="connsiteX18" fmla="*/ 168226 w 1024561"/>
              <a:gd name="connsiteY18" fmla="*/ 446568 h 898845"/>
              <a:gd name="connsiteX19" fmla="*/ 200124 w 1024561"/>
              <a:gd name="connsiteY19" fmla="*/ 398721 h 898845"/>
              <a:gd name="connsiteX20" fmla="*/ 210756 w 1024561"/>
              <a:gd name="connsiteY20" fmla="*/ 382772 h 898845"/>
              <a:gd name="connsiteX21" fmla="*/ 226705 w 1024561"/>
              <a:gd name="connsiteY21" fmla="*/ 366824 h 898845"/>
              <a:gd name="connsiteX22" fmla="*/ 258603 w 1024561"/>
              <a:gd name="connsiteY22" fmla="*/ 324293 h 898845"/>
              <a:gd name="connsiteX23" fmla="*/ 269235 w 1024561"/>
              <a:gd name="connsiteY23" fmla="*/ 287079 h 898845"/>
              <a:gd name="connsiteX24" fmla="*/ 285184 w 1024561"/>
              <a:gd name="connsiteY24" fmla="*/ 271131 h 898845"/>
              <a:gd name="connsiteX25" fmla="*/ 301133 w 1024561"/>
              <a:gd name="connsiteY25" fmla="*/ 228600 h 898845"/>
              <a:gd name="connsiteX26" fmla="*/ 311766 w 1024561"/>
              <a:gd name="connsiteY26" fmla="*/ 202019 h 898845"/>
              <a:gd name="connsiteX27" fmla="*/ 338347 w 1024561"/>
              <a:gd name="connsiteY27" fmla="*/ 164805 h 898845"/>
              <a:gd name="connsiteX28" fmla="*/ 354296 w 1024561"/>
              <a:gd name="connsiteY28" fmla="*/ 154172 h 898845"/>
              <a:gd name="connsiteX29" fmla="*/ 375561 w 1024561"/>
              <a:gd name="connsiteY29" fmla="*/ 138224 h 898845"/>
              <a:gd name="connsiteX30" fmla="*/ 386193 w 1024561"/>
              <a:gd name="connsiteY30" fmla="*/ 122275 h 898845"/>
              <a:gd name="connsiteX31" fmla="*/ 434040 w 1024561"/>
              <a:gd name="connsiteY31" fmla="*/ 90377 h 898845"/>
              <a:gd name="connsiteX32" fmla="*/ 481886 w 1024561"/>
              <a:gd name="connsiteY32" fmla="*/ 69112 h 898845"/>
              <a:gd name="connsiteX33" fmla="*/ 492519 w 1024561"/>
              <a:gd name="connsiteY33" fmla="*/ 53163 h 898845"/>
              <a:gd name="connsiteX34" fmla="*/ 524417 w 1024561"/>
              <a:gd name="connsiteY34" fmla="*/ 26582 h 898845"/>
              <a:gd name="connsiteX35" fmla="*/ 561631 w 1024561"/>
              <a:gd name="connsiteY35" fmla="*/ 15949 h 898845"/>
              <a:gd name="connsiteX36" fmla="*/ 630742 w 1024561"/>
              <a:gd name="connsiteY36" fmla="*/ 0 h 898845"/>
              <a:gd name="connsiteX37" fmla="*/ 683905 w 1024561"/>
              <a:gd name="connsiteY37" fmla="*/ 5317 h 898845"/>
              <a:gd name="connsiteX38" fmla="*/ 721119 w 1024561"/>
              <a:gd name="connsiteY38" fmla="*/ 15949 h 898845"/>
              <a:gd name="connsiteX39" fmla="*/ 763649 w 1024561"/>
              <a:gd name="connsiteY39" fmla="*/ 31898 h 898845"/>
              <a:gd name="connsiteX40" fmla="*/ 779598 w 1024561"/>
              <a:gd name="connsiteY40" fmla="*/ 42531 h 898845"/>
              <a:gd name="connsiteX41" fmla="*/ 811496 w 1024561"/>
              <a:gd name="connsiteY41" fmla="*/ 58479 h 898845"/>
              <a:gd name="connsiteX42" fmla="*/ 827445 w 1024561"/>
              <a:gd name="connsiteY42" fmla="*/ 63796 h 898845"/>
              <a:gd name="connsiteX43" fmla="*/ 859342 w 1024561"/>
              <a:gd name="connsiteY43" fmla="*/ 79744 h 898845"/>
              <a:gd name="connsiteX44" fmla="*/ 891240 w 1024561"/>
              <a:gd name="connsiteY44" fmla="*/ 111642 h 898845"/>
              <a:gd name="connsiteX45" fmla="*/ 907189 w 1024561"/>
              <a:gd name="connsiteY45" fmla="*/ 127591 h 898845"/>
              <a:gd name="connsiteX46" fmla="*/ 928454 w 1024561"/>
              <a:gd name="connsiteY46" fmla="*/ 138224 h 898845"/>
              <a:gd name="connsiteX47" fmla="*/ 960352 w 1024561"/>
              <a:gd name="connsiteY47" fmla="*/ 164805 h 898845"/>
              <a:gd name="connsiteX48" fmla="*/ 997566 w 1024561"/>
              <a:gd name="connsiteY48" fmla="*/ 186070 h 898845"/>
              <a:gd name="connsiteX49" fmla="*/ 1024147 w 1024561"/>
              <a:gd name="connsiteY49" fmla="*/ 223284 h 898845"/>
              <a:gd name="connsiteX50" fmla="*/ 1002882 w 1024561"/>
              <a:gd name="connsiteY50" fmla="*/ 228600 h 89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24561" h="898845">
                <a:moveTo>
                  <a:pt x="301133" y="855921"/>
                </a:moveTo>
                <a:cubicBezTo>
                  <a:pt x="290595" y="859434"/>
                  <a:pt x="253747" y="871023"/>
                  <a:pt x="242654" y="877186"/>
                </a:cubicBezTo>
                <a:cubicBezTo>
                  <a:pt x="234909" y="881489"/>
                  <a:pt x="229795" y="890333"/>
                  <a:pt x="221389" y="893135"/>
                </a:cubicBezTo>
                <a:cubicBezTo>
                  <a:pt x="207835" y="897653"/>
                  <a:pt x="193036" y="896679"/>
                  <a:pt x="178859" y="898451"/>
                </a:cubicBezTo>
                <a:cubicBezTo>
                  <a:pt x="140621" y="896327"/>
                  <a:pt x="95525" y="906520"/>
                  <a:pt x="61900" y="882503"/>
                </a:cubicBezTo>
                <a:cubicBezTo>
                  <a:pt x="55782" y="878133"/>
                  <a:pt x="51886" y="871170"/>
                  <a:pt x="45952" y="866554"/>
                </a:cubicBezTo>
                <a:cubicBezTo>
                  <a:pt x="35865" y="858709"/>
                  <a:pt x="14054" y="845289"/>
                  <a:pt x="14054" y="845289"/>
                </a:cubicBezTo>
                <a:cubicBezTo>
                  <a:pt x="-3751" y="791877"/>
                  <a:pt x="-3623" y="805422"/>
                  <a:pt x="8738" y="723014"/>
                </a:cubicBezTo>
                <a:cubicBezTo>
                  <a:pt x="9686" y="716695"/>
                  <a:pt x="16775" y="712904"/>
                  <a:pt x="19370" y="707065"/>
                </a:cubicBezTo>
                <a:cubicBezTo>
                  <a:pt x="27791" y="688118"/>
                  <a:pt x="26200" y="673655"/>
                  <a:pt x="40635" y="659219"/>
                </a:cubicBezTo>
                <a:cubicBezTo>
                  <a:pt x="45153" y="654701"/>
                  <a:pt x="51268" y="652130"/>
                  <a:pt x="56584" y="648586"/>
                </a:cubicBezTo>
                <a:cubicBezTo>
                  <a:pt x="60128" y="639726"/>
                  <a:pt x="63866" y="630940"/>
                  <a:pt x="67217" y="622005"/>
                </a:cubicBezTo>
                <a:cubicBezTo>
                  <a:pt x="69185" y="616758"/>
                  <a:pt x="70027" y="611068"/>
                  <a:pt x="72533" y="606056"/>
                </a:cubicBezTo>
                <a:cubicBezTo>
                  <a:pt x="75390" y="600341"/>
                  <a:pt x="79622" y="595423"/>
                  <a:pt x="83166" y="590107"/>
                </a:cubicBezTo>
                <a:cubicBezTo>
                  <a:pt x="90008" y="555896"/>
                  <a:pt x="84405" y="568413"/>
                  <a:pt x="104431" y="536944"/>
                </a:cubicBezTo>
                <a:cubicBezTo>
                  <a:pt x="111291" y="526163"/>
                  <a:pt x="118608" y="515679"/>
                  <a:pt x="125696" y="505047"/>
                </a:cubicBezTo>
                <a:cubicBezTo>
                  <a:pt x="129240" y="499731"/>
                  <a:pt x="134307" y="495159"/>
                  <a:pt x="136328" y="489098"/>
                </a:cubicBezTo>
                <a:cubicBezTo>
                  <a:pt x="140652" y="476129"/>
                  <a:pt x="141973" y="467504"/>
                  <a:pt x="152277" y="457200"/>
                </a:cubicBezTo>
                <a:cubicBezTo>
                  <a:pt x="156795" y="452682"/>
                  <a:pt x="162910" y="450112"/>
                  <a:pt x="168226" y="446568"/>
                </a:cubicBezTo>
                <a:lnTo>
                  <a:pt x="200124" y="398721"/>
                </a:lnTo>
                <a:cubicBezTo>
                  <a:pt x="203668" y="393405"/>
                  <a:pt x="206238" y="387290"/>
                  <a:pt x="210756" y="382772"/>
                </a:cubicBezTo>
                <a:cubicBezTo>
                  <a:pt x="216072" y="377456"/>
                  <a:pt x="222194" y="372839"/>
                  <a:pt x="226705" y="366824"/>
                </a:cubicBezTo>
                <a:cubicBezTo>
                  <a:pt x="266343" y="313974"/>
                  <a:pt x="220926" y="361970"/>
                  <a:pt x="258603" y="324293"/>
                </a:cubicBezTo>
                <a:cubicBezTo>
                  <a:pt x="259312" y="321458"/>
                  <a:pt x="266185" y="291654"/>
                  <a:pt x="269235" y="287079"/>
                </a:cubicBezTo>
                <a:cubicBezTo>
                  <a:pt x="273405" y="280824"/>
                  <a:pt x="279868" y="276447"/>
                  <a:pt x="285184" y="271131"/>
                </a:cubicBezTo>
                <a:cubicBezTo>
                  <a:pt x="295440" y="219848"/>
                  <a:pt x="282881" y="265103"/>
                  <a:pt x="301133" y="228600"/>
                </a:cubicBezTo>
                <a:cubicBezTo>
                  <a:pt x="305401" y="220065"/>
                  <a:pt x="307498" y="210554"/>
                  <a:pt x="311766" y="202019"/>
                </a:cubicBezTo>
                <a:cubicBezTo>
                  <a:pt x="314786" y="195979"/>
                  <a:pt x="335936" y="167216"/>
                  <a:pt x="338347" y="164805"/>
                </a:cubicBezTo>
                <a:cubicBezTo>
                  <a:pt x="342865" y="160287"/>
                  <a:pt x="349097" y="157886"/>
                  <a:pt x="354296" y="154172"/>
                </a:cubicBezTo>
                <a:cubicBezTo>
                  <a:pt x="361506" y="149022"/>
                  <a:pt x="368473" y="143540"/>
                  <a:pt x="375561" y="138224"/>
                </a:cubicBezTo>
                <a:cubicBezTo>
                  <a:pt x="379105" y="132908"/>
                  <a:pt x="381675" y="126793"/>
                  <a:pt x="386193" y="122275"/>
                </a:cubicBezTo>
                <a:cubicBezTo>
                  <a:pt x="399435" y="109033"/>
                  <a:pt x="418858" y="100499"/>
                  <a:pt x="434040" y="90377"/>
                </a:cubicBezTo>
                <a:cubicBezTo>
                  <a:pt x="467621" y="67989"/>
                  <a:pt x="441428" y="77203"/>
                  <a:pt x="481886" y="69112"/>
                </a:cubicBezTo>
                <a:cubicBezTo>
                  <a:pt x="485430" y="63796"/>
                  <a:pt x="488429" y="58072"/>
                  <a:pt x="492519" y="53163"/>
                </a:cubicBezTo>
                <a:cubicBezTo>
                  <a:pt x="500919" y="43083"/>
                  <a:pt x="512467" y="32557"/>
                  <a:pt x="524417" y="26582"/>
                </a:cubicBezTo>
                <a:cubicBezTo>
                  <a:pt x="533356" y="22113"/>
                  <a:pt x="553106" y="18506"/>
                  <a:pt x="561631" y="15949"/>
                </a:cubicBezTo>
                <a:cubicBezTo>
                  <a:pt x="614705" y="27"/>
                  <a:pt x="572047" y="8386"/>
                  <a:pt x="630742" y="0"/>
                </a:cubicBezTo>
                <a:cubicBezTo>
                  <a:pt x="648463" y="1772"/>
                  <a:pt x="666275" y="2798"/>
                  <a:pt x="683905" y="5317"/>
                </a:cubicBezTo>
                <a:cubicBezTo>
                  <a:pt x="693553" y="6695"/>
                  <a:pt x="711318" y="12385"/>
                  <a:pt x="721119" y="15949"/>
                </a:cubicBezTo>
                <a:cubicBezTo>
                  <a:pt x="735348" y="21123"/>
                  <a:pt x="749865" y="25633"/>
                  <a:pt x="763649" y="31898"/>
                </a:cubicBezTo>
                <a:cubicBezTo>
                  <a:pt x="769466" y="34542"/>
                  <a:pt x="774013" y="39428"/>
                  <a:pt x="779598" y="42531"/>
                </a:cubicBezTo>
                <a:cubicBezTo>
                  <a:pt x="789990" y="48304"/>
                  <a:pt x="800633" y="53651"/>
                  <a:pt x="811496" y="58479"/>
                </a:cubicBezTo>
                <a:cubicBezTo>
                  <a:pt x="816617" y="60755"/>
                  <a:pt x="822433" y="61290"/>
                  <a:pt x="827445" y="63796"/>
                </a:cubicBezTo>
                <a:cubicBezTo>
                  <a:pt x="868660" y="84404"/>
                  <a:pt x="819260" y="66384"/>
                  <a:pt x="859342" y="79744"/>
                </a:cubicBezTo>
                <a:lnTo>
                  <a:pt x="891240" y="111642"/>
                </a:lnTo>
                <a:cubicBezTo>
                  <a:pt x="896556" y="116958"/>
                  <a:pt x="900464" y="124229"/>
                  <a:pt x="907189" y="127591"/>
                </a:cubicBezTo>
                <a:lnTo>
                  <a:pt x="928454" y="138224"/>
                </a:lnTo>
                <a:cubicBezTo>
                  <a:pt x="949415" y="169665"/>
                  <a:pt x="926012" y="140276"/>
                  <a:pt x="960352" y="164805"/>
                </a:cubicBezTo>
                <a:cubicBezTo>
                  <a:pt x="994461" y="189169"/>
                  <a:pt x="956377" y="175774"/>
                  <a:pt x="997566" y="186070"/>
                </a:cubicBezTo>
                <a:cubicBezTo>
                  <a:pt x="1002048" y="190553"/>
                  <a:pt x="1028145" y="213289"/>
                  <a:pt x="1024147" y="223284"/>
                </a:cubicBezTo>
                <a:cubicBezTo>
                  <a:pt x="1021434" y="230068"/>
                  <a:pt x="1002882" y="228600"/>
                  <a:pt x="1002882" y="228600"/>
                </a:cubicBezTo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1"/>
          <p:cNvSpPr>
            <a:spLocks noGrp="1"/>
          </p:cNvSpPr>
          <p:nvPr>
            <p:ph sz="quarter" idx="10"/>
          </p:nvPr>
        </p:nvSpPr>
        <p:spPr>
          <a:xfrm>
            <a:off x="1024268" y="1335413"/>
            <a:ext cx="2827112" cy="1719675"/>
          </a:xfrm>
        </p:spPr>
        <p:txBody>
          <a:bodyPr/>
          <a:lstStyle/>
          <a:p>
            <a:r>
              <a:rPr lang="en-US" dirty="0" smtClean="0"/>
              <a:t>Ground area visible from balloon</a:t>
            </a:r>
          </a:p>
          <a:p>
            <a:r>
              <a:rPr lang="en-US" dirty="0" smtClean="0"/>
              <a:t>Area visible from aircraft</a:t>
            </a:r>
          </a:p>
        </p:txBody>
      </p:sp>
      <p:sp>
        <p:nvSpPr>
          <p:cNvPr id="19" name="Oval 18"/>
          <p:cNvSpPr/>
          <p:nvPr/>
        </p:nvSpPr>
        <p:spPr>
          <a:xfrm>
            <a:off x="486153" y="1335413"/>
            <a:ext cx="463690" cy="408327"/>
          </a:xfrm>
          <a:prstGeom prst="ellipse">
            <a:avLst/>
          </a:prstGeom>
          <a:solidFill>
            <a:srgbClr val="D2DCF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486153" y="1984820"/>
            <a:ext cx="463690" cy="40832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21" name="Content Placeholder 1"/>
          <p:cNvSpPr txBox="1">
            <a:spLocks/>
          </p:cNvSpPr>
          <p:nvPr/>
        </p:nvSpPr>
        <p:spPr>
          <a:xfrm>
            <a:off x="7732255" y="4725348"/>
            <a:ext cx="4134917" cy="1346350"/>
          </a:xfrm>
          <a:prstGeom prst="rect">
            <a:avLst/>
          </a:prstGeom>
        </p:spPr>
        <p:txBody>
          <a:bodyPr/>
          <a:lstStyle>
            <a:lvl1pPr marL="233363" indent="-233363" algn="l" eaLnBrk="1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 sz="2000" b="1">
                <a:latin typeface="Arial" pitchFamily="34" charset="0"/>
                <a:cs typeface="Arial" pitchFamily="34" charset="0"/>
              </a:defRPr>
            </a:lvl1pPr>
            <a:lvl2pPr marL="539750" indent="-255588" algn="l" eaLnBrk="1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–"/>
              <a:defRPr sz="1800" b="1">
                <a:latin typeface="Arial" pitchFamily="34" charset="0"/>
                <a:cs typeface="Arial" pitchFamily="34" charset="0"/>
              </a:defRPr>
            </a:lvl2pPr>
            <a:lvl3pPr marL="757238" indent="-184150" algn="l" eaLnBrk="1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Arial" pitchFamily="34" charset="0"/>
              <a:buChar char="•"/>
              <a:defRPr sz="1600" b="1">
                <a:latin typeface="Arial" pitchFamily="34" charset="0"/>
                <a:cs typeface="Arial" pitchFamily="34" charset="0"/>
              </a:defRPr>
            </a:lvl3pPr>
            <a:lvl4pPr marL="1033272" indent="0" algn="l" eaLnBrk="1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 sz="1400" b="1">
                <a:latin typeface="Arial" pitchFamily="34" charset="0"/>
                <a:cs typeface="Arial" pitchFamily="34" charset="0"/>
              </a:defRPr>
            </a:lvl4pPr>
            <a:lvl5pPr marL="1261872" indent="0" algn="l" eaLnBrk="1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85000"/>
              <a:buFontTx/>
              <a:buNone/>
              <a:defRPr sz="1200" b="1">
                <a:latin typeface="Arial" pitchFamily="34" charset="0"/>
                <a:cs typeface="Arial" pitchFamily="34" charset="0"/>
              </a:defRPr>
            </a:lvl5pPr>
            <a:lvl6pPr marL="1147763" indent="0" algn="l" eaLnBrk="1" hangingPunct="1">
              <a:spcBef>
                <a:spcPts val="600"/>
              </a:spcBef>
              <a:buFont typeface="Arial" pitchFamily="34" charset="0"/>
              <a:buChar char="•"/>
              <a:defRPr sz="1400" b="1">
                <a:latin typeface="Arial" pitchFamily="34" charset="0"/>
                <a:cs typeface="Arial" pitchFamily="34" charset="0"/>
              </a:defRPr>
            </a:lvl6pPr>
            <a:lvl7pPr marL="1319213" indent="-179388" algn="l" eaLnBrk="1" hangingPunct="1">
              <a:lnSpc>
                <a:spcPts val="2000"/>
              </a:lnSpc>
              <a:spcBef>
                <a:spcPts val="300"/>
              </a:spcBef>
              <a:spcAft>
                <a:spcPts val="600"/>
              </a:spcAft>
              <a:buFont typeface="Arial" pitchFamily="34" charset="0"/>
              <a:buChar char="•"/>
              <a:defRPr sz="1200" b="1">
                <a:latin typeface="Arial" pitchFamily="34" charset="0"/>
                <a:cs typeface="Arial" pitchFamily="34" charset="0"/>
              </a:defRPr>
            </a:lvl7pPr>
          </a:lstStyle>
          <a:p>
            <a:r>
              <a:rPr lang="en-US" kern="0" dirty="0" smtClean="0">
                <a:solidFill>
                  <a:sysClr val="windowText" lastClr="000000"/>
                </a:solidFill>
              </a:rPr>
              <a:t>Longer aircraft flight (or ship) could get to near arbitrary readout areas</a:t>
            </a:r>
          </a:p>
          <a:p>
            <a:r>
              <a:rPr lang="en-US" kern="0" dirty="0" smtClean="0">
                <a:solidFill>
                  <a:sysClr val="windowText" lastClr="000000"/>
                </a:solidFill>
              </a:rPr>
              <a:t>Tradeoff:  potential for 1000x data volume!</a:t>
            </a:r>
          </a:p>
        </p:txBody>
      </p:sp>
    </p:spTree>
    <p:extLst>
      <p:ext uri="{BB962C8B-B14F-4D97-AF65-F5344CB8AC3E}">
        <p14:creationId xmlns:p14="http://schemas.microsoft.com/office/powerpoint/2010/main" val="129295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983042" y="1317638"/>
            <a:ext cx="9952074" cy="4436677"/>
          </a:xfrm>
        </p:spPr>
        <p:txBody>
          <a:bodyPr/>
          <a:lstStyle/>
          <a:p>
            <a:r>
              <a:rPr lang="en-US" dirty="0" smtClean="0"/>
              <a:t>We presented a version of this talk at 2019 Workshop</a:t>
            </a:r>
          </a:p>
          <a:p>
            <a:r>
              <a:rPr lang="en-US" dirty="0" smtClean="0"/>
              <a:t>Since then have held regular discussions between MITLL, </a:t>
            </a:r>
            <a:r>
              <a:rPr lang="en-US" dirty="0" err="1" smtClean="0"/>
              <a:t>UMn</a:t>
            </a:r>
            <a:r>
              <a:rPr lang="en-US" dirty="0" smtClean="0"/>
              <a:t>, SWRI, NASA MSFC</a:t>
            </a:r>
          </a:p>
          <a:p>
            <a:r>
              <a:rPr lang="en-US" dirty="0" smtClean="0"/>
              <a:t>Goals:</a:t>
            </a:r>
          </a:p>
          <a:p>
            <a:pPr lvl="1"/>
            <a:r>
              <a:rPr lang="en-US" dirty="0" smtClean="0"/>
              <a:t>Try to survey/understand what features would be most useful to balloon scientists</a:t>
            </a:r>
          </a:p>
          <a:p>
            <a:pPr lvl="1"/>
            <a:r>
              <a:rPr lang="en-US" dirty="0" smtClean="0"/>
              <a:t>Think through the various connection architectures</a:t>
            </a:r>
          </a:p>
          <a:p>
            <a:pPr lvl="1"/>
            <a:r>
              <a:rPr lang="en-US" dirty="0" smtClean="0"/>
              <a:t>Better understand detailed mission requirements</a:t>
            </a:r>
          </a:p>
          <a:p>
            <a:r>
              <a:rPr lang="en-US" dirty="0" smtClean="0"/>
              <a:t>Theme:</a:t>
            </a:r>
          </a:p>
          <a:p>
            <a:pPr lvl="1"/>
            <a:r>
              <a:rPr lang="en-US" dirty="0" smtClean="0"/>
              <a:t>Most </a:t>
            </a:r>
            <a:r>
              <a:rPr lang="en-US" dirty="0" err="1" smtClean="0"/>
              <a:t>lasercom</a:t>
            </a:r>
            <a:r>
              <a:rPr lang="en-US" dirty="0" smtClean="0"/>
              <a:t> has been done in space – very expensive NRE and components</a:t>
            </a:r>
          </a:p>
          <a:p>
            <a:pPr lvl="2"/>
            <a:r>
              <a:rPr lang="en-US" dirty="0" smtClean="0"/>
              <a:t>Balloon system should be able to use much lower cost parts</a:t>
            </a:r>
          </a:p>
          <a:p>
            <a:pPr lvl="2"/>
            <a:r>
              <a:rPr lang="en-US" dirty="0" smtClean="0"/>
              <a:t>Many COTS components/subsystems are now available that might be integrated to meet goals above</a:t>
            </a:r>
          </a:p>
          <a:p>
            <a:pPr lvl="1"/>
            <a:r>
              <a:rPr lang="en-US" dirty="0" smtClean="0"/>
              <a:t>Scientific balloon task is to survey what is available and creatively combine parts to give highest performance end-to-end link, keeping cost low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Laser Communications for Balloon Readout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6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System Construction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71808" y="1701767"/>
            <a:ext cx="10845210" cy="31393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numCol="2">
            <a:spAutoFit/>
          </a:bodyPr>
          <a:lstStyle/>
          <a:p>
            <a:pPr lvl="1"/>
            <a:r>
              <a:rPr lang="en-US" b="1" dirty="0"/>
              <a:t>Balloon terminal</a:t>
            </a:r>
          </a:p>
          <a:p>
            <a:pPr marL="801688" lvl="2" indent="-227013">
              <a:buFont typeface="Arial" panose="020B0604020202020204" pitchFamily="34" charset="0"/>
              <a:buChar char="•"/>
            </a:pPr>
            <a:r>
              <a:rPr lang="en-US" b="1" dirty="0"/>
              <a:t>Very </a:t>
            </a:r>
            <a:r>
              <a:rPr lang="en-US" b="1" dirty="0" smtClean="0"/>
              <a:t>small (1-3 cm), </a:t>
            </a:r>
            <a:r>
              <a:rPr lang="en-US" b="1" dirty="0"/>
              <a:t>steered aperture</a:t>
            </a:r>
          </a:p>
          <a:p>
            <a:pPr marL="801688" lvl="2" indent="-227013">
              <a:buFont typeface="Arial" panose="020B0604020202020204" pitchFamily="34" charset="0"/>
              <a:buChar char="•"/>
            </a:pPr>
            <a:r>
              <a:rPr lang="en-US" b="1" dirty="0"/>
              <a:t>Extremely high-rate transmitter with large COTS memory and user interface</a:t>
            </a:r>
          </a:p>
          <a:p>
            <a:pPr marL="801688" lvl="2" indent="-227013">
              <a:buFont typeface="Arial" panose="020B0604020202020204" pitchFamily="34" charset="0"/>
              <a:buChar char="•"/>
            </a:pPr>
            <a:r>
              <a:rPr lang="en-US" b="1" dirty="0"/>
              <a:t>Balloon-based position and pointing information for initial link-up (self-contained after that)</a:t>
            </a:r>
          </a:p>
          <a:p>
            <a:pPr marL="801688" lvl="2" indent="-227013">
              <a:buFont typeface="Arial" panose="020B0604020202020204" pitchFamily="34" charset="0"/>
              <a:buChar char="•"/>
            </a:pPr>
            <a:r>
              <a:rPr lang="en-US" b="1" dirty="0"/>
              <a:t>Autonomous spatial tracking (based on uplink beacon)</a:t>
            </a:r>
          </a:p>
          <a:p>
            <a:pPr marL="801688" lvl="2" indent="-227013">
              <a:buFont typeface="Arial" panose="020B0604020202020204" pitchFamily="34" charset="0"/>
              <a:buChar char="•"/>
            </a:pPr>
            <a:r>
              <a:rPr lang="en-US" b="1" dirty="0"/>
              <a:t>Details about particular environments</a:t>
            </a:r>
          </a:p>
          <a:p>
            <a:pPr marL="801688" lvl="2" indent="-227013">
              <a:buFont typeface="Arial" panose="020B0604020202020204" pitchFamily="34" charset="0"/>
              <a:buChar char="•"/>
            </a:pPr>
            <a:r>
              <a:rPr lang="en-US" b="1" dirty="0"/>
              <a:t>All with very low </a:t>
            </a:r>
            <a:r>
              <a:rPr lang="en-US" b="1" dirty="0" smtClean="0"/>
              <a:t>cost</a:t>
            </a:r>
            <a:endParaRPr lang="en-US" b="1" dirty="0"/>
          </a:p>
          <a:p>
            <a:pPr lvl="1"/>
            <a:r>
              <a:rPr lang="en-US" b="1" dirty="0"/>
              <a:t>Ground (or partner) terminal</a:t>
            </a:r>
          </a:p>
          <a:p>
            <a:pPr marL="857250" lvl="2" indent="-227013">
              <a:buFont typeface="Arial" panose="020B0604020202020204" pitchFamily="34" charset="0"/>
              <a:buChar char="•"/>
            </a:pPr>
            <a:r>
              <a:rPr lang="en-US" b="1" dirty="0"/>
              <a:t>6-15 cm steered aperture with base</a:t>
            </a:r>
          </a:p>
          <a:p>
            <a:pPr marL="857250" lvl="2" indent="-227013">
              <a:buFont typeface="Arial" panose="020B0604020202020204" pitchFamily="34" charset="0"/>
              <a:buChar char="•"/>
            </a:pPr>
            <a:r>
              <a:rPr lang="en-US" b="1" dirty="0"/>
              <a:t>Inexpensive position and pointing information for initial link-up</a:t>
            </a:r>
          </a:p>
          <a:p>
            <a:pPr marL="857250" lvl="2" indent="-227013">
              <a:buFont typeface="Arial" panose="020B0604020202020204" pitchFamily="34" charset="0"/>
              <a:buChar char="•"/>
            </a:pPr>
            <a:r>
              <a:rPr lang="en-US" b="1" dirty="0"/>
              <a:t>Extremely high-rate receiver with large COTS memory and user interface</a:t>
            </a:r>
          </a:p>
          <a:p>
            <a:pPr marL="857250" lvl="2" indent="-227013">
              <a:buFont typeface="Arial" panose="020B0604020202020204" pitchFamily="34" charset="0"/>
              <a:buChar char="•"/>
            </a:pPr>
            <a:r>
              <a:rPr lang="en-US" b="1" dirty="0"/>
              <a:t>Beacon uplink</a:t>
            </a:r>
          </a:p>
          <a:p>
            <a:pPr marL="857250" lvl="2" indent="-227013">
              <a:buFont typeface="Arial" panose="020B0604020202020204" pitchFamily="34" charset="0"/>
              <a:buChar char="•"/>
            </a:pPr>
            <a:r>
              <a:rPr lang="en-US" b="1" dirty="0"/>
              <a:t>All portable and relatively low cost</a:t>
            </a:r>
          </a:p>
        </p:txBody>
      </p:sp>
    </p:spTree>
    <p:extLst>
      <p:ext uri="{BB962C8B-B14F-4D97-AF65-F5344CB8AC3E}">
        <p14:creationId xmlns:p14="http://schemas.microsoft.com/office/powerpoint/2010/main" val="61579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162493" y="1885506"/>
            <a:ext cx="9838660" cy="4238203"/>
          </a:xfrm>
        </p:spPr>
        <p:txBody>
          <a:bodyPr/>
          <a:lstStyle/>
          <a:p>
            <a:r>
              <a:rPr lang="en-US" dirty="0" err="1" smtClean="0"/>
              <a:t>Lasercom</a:t>
            </a:r>
            <a:r>
              <a:rPr lang="en-US" dirty="0" smtClean="0"/>
              <a:t> links have potential to greatly increase amount of data that can be taken and returned from balloon science missions</a:t>
            </a:r>
          </a:p>
          <a:p>
            <a:endParaRPr lang="en-US" dirty="0"/>
          </a:p>
          <a:p>
            <a:r>
              <a:rPr lang="en-US" dirty="0" smtClean="0"/>
              <a:t>There </a:t>
            </a:r>
            <a:r>
              <a:rPr lang="en-US" smtClean="0"/>
              <a:t>are viable options </a:t>
            </a:r>
            <a:r>
              <a:rPr lang="en-US" dirty="0" smtClean="0"/>
              <a:t>for reducing the costs of </a:t>
            </a:r>
            <a:r>
              <a:rPr lang="en-US" dirty="0" err="1" smtClean="0"/>
              <a:t>lasercom</a:t>
            </a:r>
            <a:r>
              <a:rPr lang="en-US" dirty="0" smtClean="0"/>
              <a:t> systems to be compatible with typical balloon science missions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35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ncoln_2012_v2_16x9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3767"/>
      </a:accent4>
      <a:accent5>
        <a:srgbClr val="D2DCF2"/>
      </a:accent5>
      <a:accent6>
        <a:srgbClr val="009D00"/>
      </a:accent6>
      <a:hlink>
        <a:srgbClr val="FC0128"/>
      </a:hlink>
      <a:folHlink>
        <a:srgbClr val="CECECE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2DCF2"/>
        </a:solidFill>
        <a:ln w="12700">
          <a:solidFill>
            <a:schemeClr val="tx1"/>
          </a:solidFill>
        </a:ln>
      </a:spPr>
      <a:bodyPr rtlCol="0" anchor="ctr"/>
      <a:lstStyle>
        <a:defPPr algn="ctr">
          <a:defRPr sz="1400" b="1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1400" b="1"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Lincoln_2012_v2_16x9</Template>
  <TotalTime>35368</TotalTime>
  <Words>1181</Words>
  <Application>Microsoft Office PowerPoint</Application>
  <PresentationFormat>Custom</PresentationFormat>
  <Paragraphs>210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Courier New</vt:lpstr>
      <vt:lpstr>Lincoln_2012_v2_16x9</vt:lpstr>
      <vt:lpstr>Balloon Data Readout via Free-Space Optical Communications</vt:lpstr>
      <vt:lpstr>Present RF Balloon Communications Connectivities</vt:lpstr>
      <vt:lpstr>Optical as a New Comm Band</vt:lpstr>
      <vt:lpstr>Readiness of Lasercom - I</vt:lpstr>
      <vt:lpstr>Readiness of Lasercom - II</vt:lpstr>
      <vt:lpstr>Data Volume Delivery is True Need</vt:lpstr>
      <vt:lpstr>Readiness of Lasercom - III</vt:lpstr>
      <vt:lpstr>Similar Potential Connectivities in Optical But With Much Larger Data Return</vt:lpstr>
      <vt:lpstr>Possibilities for Lasercom-Enabled Balloon Missions:</vt:lpstr>
      <vt:lpstr>Some Example Flight Paths</vt:lpstr>
      <vt:lpstr>Laser Communications for Balloon Readout</vt:lpstr>
      <vt:lpstr>Example System Construction</vt:lpstr>
      <vt:lpstr>Summary</vt:lpstr>
    </vt:vector>
  </TitlesOfParts>
  <Company>MIT Lincoln Laboratory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LOCNESS Current Status</dc:title>
  <dc:creator>Wang, Jade - 0667 - MITLL</dc:creator>
  <cp:lastModifiedBy>Robinson, Bryan - 0667 - MITLL</cp:lastModifiedBy>
  <cp:revision>279</cp:revision>
  <cp:lastPrinted>2018-11-02T14:42:41Z</cp:lastPrinted>
  <dcterms:created xsi:type="dcterms:W3CDTF">2018-09-17T21:59:38Z</dcterms:created>
  <dcterms:modified xsi:type="dcterms:W3CDTF">2021-04-14T20:06:26Z</dcterms:modified>
</cp:coreProperties>
</file>