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omments/comment1.xml" ContentType="application/vnd.openxmlformats-officedocument.presentationml.comment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5"/>
  </p:notesMasterIdLst>
  <p:sldIdLst>
    <p:sldId id="256" r:id="rId5"/>
    <p:sldId id="258" r:id="rId6"/>
    <p:sldId id="272" r:id="rId7"/>
    <p:sldId id="267" r:id="rId8"/>
    <p:sldId id="270" r:id="rId9"/>
    <p:sldId id="271" r:id="rId10"/>
    <p:sldId id="257" r:id="rId11"/>
    <p:sldId id="284" r:id="rId12"/>
    <p:sldId id="260" r:id="rId13"/>
    <p:sldId id="286" r:id="rId14"/>
    <p:sldId id="281" r:id="rId15"/>
    <p:sldId id="287" r:id="rId16"/>
    <p:sldId id="282" r:id="rId17"/>
    <p:sldId id="352" r:id="rId18"/>
    <p:sldId id="273" r:id="rId19"/>
    <p:sldId id="289" r:id="rId20"/>
    <p:sldId id="268" r:id="rId21"/>
    <p:sldId id="278" r:id="rId22"/>
    <p:sldId id="261" r:id="rId23"/>
    <p:sldId id="308" r:id="rId24"/>
    <p:sldId id="309" r:id="rId25"/>
    <p:sldId id="322" r:id="rId26"/>
    <p:sldId id="311" r:id="rId27"/>
    <p:sldId id="313" r:id="rId28"/>
    <p:sldId id="312" r:id="rId29"/>
    <p:sldId id="351" r:id="rId30"/>
    <p:sldId id="314" r:id="rId31"/>
    <p:sldId id="315" r:id="rId32"/>
    <p:sldId id="316" r:id="rId33"/>
    <p:sldId id="317" r:id="rId34"/>
    <p:sldId id="321" r:id="rId35"/>
    <p:sldId id="318" r:id="rId36"/>
    <p:sldId id="323" r:id="rId37"/>
    <p:sldId id="274" r:id="rId38"/>
    <p:sldId id="264" r:id="rId39"/>
    <p:sldId id="291" r:id="rId40"/>
    <p:sldId id="292" r:id="rId41"/>
    <p:sldId id="293" r:id="rId42"/>
    <p:sldId id="294" r:id="rId43"/>
    <p:sldId id="300" r:id="rId44"/>
    <p:sldId id="296" r:id="rId45"/>
    <p:sldId id="319" r:id="rId46"/>
    <p:sldId id="297" r:id="rId47"/>
    <p:sldId id="326" r:id="rId48"/>
    <p:sldId id="327" r:id="rId49"/>
    <p:sldId id="328" r:id="rId50"/>
    <p:sldId id="329" r:id="rId51"/>
    <p:sldId id="343" r:id="rId52"/>
    <p:sldId id="330" r:id="rId53"/>
    <p:sldId id="331" r:id="rId54"/>
    <p:sldId id="332" r:id="rId55"/>
    <p:sldId id="333" r:id="rId56"/>
    <p:sldId id="334" r:id="rId57"/>
    <p:sldId id="335" r:id="rId58"/>
    <p:sldId id="336" r:id="rId59"/>
    <p:sldId id="337" r:id="rId60"/>
    <p:sldId id="338" r:id="rId61"/>
    <p:sldId id="339" r:id="rId62"/>
    <p:sldId id="340" r:id="rId63"/>
    <p:sldId id="341" r:id="rId64"/>
    <p:sldId id="342" r:id="rId65"/>
    <p:sldId id="350" r:id="rId66"/>
    <p:sldId id="276" r:id="rId67"/>
    <p:sldId id="280" r:id="rId68"/>
    <p:sldId id="262" r:id="rId69"/>
    <p:sldId id="306" r:id="rId70"/>
    <p:sldId id="301" r:id="rId71"/>
    <p:sldId id="302" r:id="rId72"/>
    <p:sldId id="303" r:id="rId73"/>
    <p:sldId id="304" r:id="rId74"/>
    <p:sldId id="346" r:id="rId75"/>
    <p:sldId id="347" r:id="rId76"/>
    <p:sldId id="348" r:id="rId77"/>
    <p:sldId id="349" r:id="rId78"/>
    <p:sldId id="344" r:id="rId79"/>
    <p:sldId id="345" r:id="rId80"/>
    <p:sldId id="263" r:id="rId81"/>
    <p:sldId id="266" r:id="rId82"/>
    <p:sldId id="353" r:id="rId83"/>
    <p:sldId id="265"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m, Christina C. (ARC-SCR)[WYLE LABS]" initials="LCC(SL" lastIdx="16" clrIdx="0">
    <p:extLst>
      <p:ext uri="{19B8F6BF-5375-455C-9EA6-DF929625EA0E}">
        <p15:presenceInfo xmlns:p15="http://schemas.microsoft.com/office/powerpoint/2012/main" userId="S::cllim@ndc.nasa.gov::5bbdb02f-8297-4905-ab64-fa7cc1a88f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35"/>
    <p:restoredTop sz="78962"/>
  </p:normalViewPr>
  <p:slideViewPr>
    <p:cSldViewPr snapToGrid="0" snapToObjects="1">
      <p:cViewPr varScale="1">
        <p:scale>
          <a:sx n="46" d="100"/>
          <a:sy n="46" d="100"/>
        </p:scale>
        <p:origin x="99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tableStyles" Target="tableStyles.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10T12:43:44.384" idx="16">
    <p:pos x="10" y="10"/>
    <p:text/>
    <p:extLst>
      <p:ext uri="{C676402C-5697-4E1C-873F-D02D1690AC5C}">
        <p15:threadingInfo xmlns:p15="http://schemas.microsoft.com/office/powerpoint/2012/main" timeZoneBias="48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79EBD9-DC90-3A4E-8528-D80F75BEDCDC}" type="doc">
      <dgm:prSet loTypeId="urn:microsoft.com/office/officeart/2005/8/layout/hChevron3" loCatId="" qsTypeId="urn:microsoft.com/office/officeart/2005/8/quickstyle/simple1" qsCatId="simple" csTypeId="urn:microsoft.com/office/officeart/2005/8/colors/colorful5" csCatId="colorful" phldr="1"/>
      <dgm:spPr/>
      <dgm:t>
        <a:bodyPr/>
        <a:lstStyle/>
        <a:p>
          <a:endParaRPr lang="en-US"/>
        </a:p>
      </dgm:t>
    </dgm:pt>
    <dgm:pt modelId="{FA239173-EB82-1246-B515-6CC2E883D7E4}">
      <dgm:prSet phldrT="[Text]"/>
      <dgm:spPr>
        <a:ln>
          <a:solidFill>
            <a:schemeClr val="bg1"/>
          </a:solidFill>
        </a:ln>
      </dgm:spPr>
      <dgm:t>
        <a:bodyPr/>
        <a:lstStyle/>
        <a:p>
          <a:r>
            <a:rPr lang="en-US" b="1" dirty="0"/>
            <a:t>1930’s</a:t>
          </a:r>
        </a:p>
      </dgm:t>
    </dgm:pt>
    <dgm:pt modelId="{C276E535-3FCC-6C45-9B72-35CABBFC5B31}" type="parTrans" cxnId="{602C38BB-D811-0C48-8F35-6024B79F0BCF}">
      <dgm:prSet/>
      <dgm:spPr/>
      <dgm:t>
        <a:bodyPr/>
        <a:lstStyle/>
        <a:p>
          <a:endParaRPr lang="en-US" b="1"/>
        </a:p>
      </dgm:t>
    </dgm:pt>
    <dgm:pt modelId="{908BFB75-A8DE-4145-A2BE-50B7B083400F}" type="sibTrans" cxnId="{602C38BB-D811-0C48-8F35-6024B79F0BCF}">
      <dgm:prSet/>
      <dgm:spPr/>
      <dgm:t>
        <a:bodyPr/>
        <a:lstStyle/>
        <a:p>
          <a:endParaRPr lang="en-US" b="1"/>
        </a:p>
      </dgm:t>
    </dgm:pt>
    <dgm:pt modelId="{CC5986BC-DA44-D848-A1B9-32F98DE59C5E}">
      <dgm:prSet phldrT="[Text]"/>
      <dgm:spPr/>
      <dgm:t>
        <a:bodyPr/>
        <a:lstStyle/>
        <a:p>
          <a:r>
            <a:rPr lang="en-US" b="1" dirty="0"/>
            <a:t>1940’s</a:t>
          </a:r>
        </a:p>
      </dgm:t>
    </dgm:pt>
    <dgm:pt modelId="{D3CD59AE-79B7-3746-A9B7-74D3CEC30AC3}" type="parTrans" cxnId="{CB221740-CEFE-564B-B083-A515BCA461E1}">
      <dgm:prSet/>
      <dgm:spPr/>
      <dgm:t>
        <a:bodyPr/>
        <a:lstStyle/>
        <a:p>
          <a:endParaRPr lang="en-US" b="1"/>
        </a:p>
      </dgm:t>
    </dgm:pt>
    <dgm:pt modelId="{0EEDB77F-0736-D14C-80F5-C8C00E0F79BD}" type="sibTrans" cxnId="{CB221740-CEFE-564B-B083-A515BCA461E1}">
      <dgm:prSet/>
      <dgm:spPr/>
      <dgm:t>
        <a:bodyPr/>
        <a:lstStyle/>
        <a:p>
          <a:endParaRPr lang="en-US" b="1"/>
        </a:p>
      </dgm:t>
    </dgm:pt>
    <dgm:pt modelId="{C4D459DB-805A-A44D-820A-C1B6A816A0CB}">
      <dgm:prSet phldrT="[Text]"/>
      <dgm:spPr/>
      <dgm:t>
        <a:bodyPr/>
        <a:lstStyle/>
        <a:p>
          <a:r>
            <a:rPr lang="en-US" b="1" dirty="0"/>
            <a:t>1950’s</a:t>
          </a:r>
        </a:p>
      </dgm:t>
    </dgm:pt>
    <dgm:pt modelId="{19D87C0C-41E3-204D-9420-691F48FEBE82}" type="parTrans" cxnId="{22CCB017-121F-FF42-A874-F9002176D3F7}">
      <dgm:prSet/>
      <dgm:spPr/>
      <dgm:t>
        <a:bodyPr/>
        <a:lstStyle/>
        <a:p>
          <a:endParaRPr lang="en-US" b="1"/>
        </a:p>
      </dgm:t>
    </dgm:pt>
    <dgm:pt modelId="{E51845B9-276A-DF4E-8F55-006884E42CD0}" type="sibTrans" cxnId="{22CCB017-121F-FF42-A874-F9002176D3F7}">
      <dgm:prSet/>
      <dgm:spPr/>
      <dgm:t>
        <a:bodyPr/>
        <a:lstStyle/>
        <a:p>
          <a:endParaRPr lang="en-US" b="1"/>
        </a:p>
      </dgm:t>
    </dgm:pt>
    <dgm:pt modelId="{1FB25BA4-FF43-5B43-8A0A-63C379CAAFC1}">
      <dgm:prSet/>
      <dgm:spPr/>
      <dgm:t>
        <a:bodyPr/>
        <a:lstStyle/>
        <a:p>
          <a:r>
            <a:rPr lang="en-US" b="1" dirty="0"/>
            <a:t>1960’s</a:t>
          </a:r>
        </a:p>
      </dgm:t>
    </dgm:pt>
    <dgm:pt modelId="{3645967E-36A4-C349-9D7F-7A3A1E87B1DC}" type="parTrans" cxnId="{3F359FC2-4762-6347-9F2A-9C93661B774D}">
      <dgm:prSet/>
      <dgm:spPr/>
      <dgm:t>
        <a:bodyPr/>
        <a:lstStyle/>
        <a:p>
          <a:endParaRPr lang="en-US" b="1"/>
        </a:p>
      </dgm:t>
    </dgm:pt>
    <dgm:pt modelId="{4CD71E5C-00AD-9D44-80F9-AD8ED05AFC3B}" type="sibTrans" cxnId="{3F359FC2-4762-6347-9F2A-9C93661B774D}">
      <dgm:prSet/>
      <dgm:spPr/>
      <dgm:t>
        <a:bodyPr/>
        <a:lstStyle/>
        <a:p>
          <a:endParaRPr lang="en-US" b="1"/>
        </a:p>
      </dgm:t>
    </dgm:pt>
    <dgm:pt modelId="{6E3D12BD-F1BD-5845-A849-5D47689AA782}">
      <dgm:prSet/>
      <dgm:spPr/>
      <dgm:t>
        <a:bodyPr/>
        <a:lstStyle/>
        <a:p>
          <a:r>
            <a:rPr lang="en-US" b="1" dirty="0"/>
            <a:t>1970’s</a:t>
          </a:r>
        </a:p>
      </dgm:t>
    </dgm:pt>
    <dgm:pt modelId="{FE11EC8F-6A6D-8B4F-A2FD-D183999DF18A}" type="parTrans" cxnId="{77350ED6-C2A9-DB45-8052-191F9F9F5B59}">
      <dgm:prSet/>
      <dgm:spPr/>
      <dgm:t>
        <a:bodyPr/>
        <a:lstStyle/>
        <a:p>
          <a:endParaRPr lang="en-US" b="1"/>
        </a:p>
      </dgm:t>
    </dgm:pt>
    <dgm:pt modelId="{DDD96755-9621-2547-B150-901046E18024}" type="sibTrans" cxnId="{77350ED6-C2A9-DB45-8052-191F9F9F5B59}">
      <dgm:prSet/>
      <dgm:spPr/>
      <dgm:t>
        <a:bodyPr/>
        <a:lstStyle/>
        <a:p>
          <a:endParaRPr lang="en-US" b="1"/>
        </a:p>
      </dgm:t>
    </dgm:pt>
    <dgm:pt modelId="{AA5B135D-68AF-C74F-AF26-4FC4D51A9B3E}">
      <dgm:prSet/>
      <dgm:spPr/>
      <dgm:t>
        <a:bodyPr/>
        <a:lstStyle/>
        <a:p>
          <a:r>
            <a:rPr lang="en-US" b="1" dirty="0"/>
            <a:t>1980’s</a:t>
          </a:r>
        </a:p>
      </dgm:t>
    </dgm:pt>
    <dgm:pt modelId="{F239992E-2AC9-4D4F-BEF2-5237DDD527EF}" type="parTrans" cxnId="{A807BB5A-2141-8444-B6FC-AF083B18E00F}">
      <dgm:prSet/>
      <dgm:spPr/>
      <dgm:t>
        <a:bodyPr/>
        <a:lstStyle/>
        <a:p>
          <a:endParaRPr lang="en-US" b="1"/>
        </a:p>
      </dgm:t>
    </dgm:pt>
    <dgm:pt modelId="{363DD0E9-6435-C946-89F7-679050894DCF}" type="sibTrans" cxnId="{A807BB5A-2141-8444-B6FC-AF083B18E00F}">
      <dgm:prSet/>
      <dgm:spPr/>
      <dgm:t>
        <a:bodyPr/>
        <a:lstStyle/>
        <a:p>
          <a:endParaRPr lang="en-US" b="1"/>
        </a:p>
      </dgm:t>
    </dgm:pt>
    <dgm:pt modelId="{6F156D75-D1E9-FA43-A3DF-CA5C061E7248}">
      <dgm:prSet/>
      <dgm:spPr/>
      <dgm:t>
        <a:bodyPr/>
        <a:lstStyle/>
        <a:p>
          <a:r>
            <a:rPr lang="en-US" b="1" dirty="0"/>
            <a:t>1990’s</a:t>
          </a:r>
        </a:p>
      </dgm:t>
    </dgm:pt>
    <dgm:pt modelId="{69FBEFB6-881C-644E-B2E5-0A56CDDFDF1A}" type="parTrans" cxnId="{EEA656CD-6621-0740-BA66-D4E79FFA8B6C}">
      <dgm:prSet/>
      <dgm:spPr/>
      <dgm:t>
        <a:bodyPr/>
        <a:lstStyle/>
        <a:p>
          <a:endParaRPr lang="en-US" b="1"/>
        </a:p>
      </dgm:t>
    </dgm:pt>
    <dgm:pt modelId="{E204CA24-0312-C245-A7FD-C2095D832923}" type="sibTrans" cxnId="{EEA656CD-6621-0740-BA66-D4E79FFA8B6C}">
      <dgm:prSet/>
      <dgm:spPr/>
      <dgm:t>
        <a:bodyPr/>
        <a:lstStyle/>
        <a:p>
          <a:endParaRPr lang="en-US" b="1"/>
        </a:p>
      </dgm:t>
    </dgm:pt>
    <dgm:pt modelId="{4AFD0B09-791A-3748-AFEE-5837E48AC3D8}">
      <dgm:prSet/>
      <dgm:spPr/>
      <dgm:t>
        <a:bodyPr/>
        <a:lstStyle/>
        <a:p>
          <a:r>
            <a:rPr lang="en-US" b="1" dirty="0"/>
            <a:t>2000’s</a:t>
          </a:r>
        </a:p>
      </dgm:t>
    </dgm:pt>
    <dgm:pt modelId="{75C9AA0E-12D6-A944-ACC7-D3A2907C83C0}" type="parTrans" cxnId="{E911BCE5-ADE9-424A-B316-990532C3266E}">
      <dgm:prSet/>
      <dgm:spPr/>
      <dgm:t>
        <a:bodyPr/>
        <a:lstStyle/>
        <a:p>
          <a:endParaRPr lang="en-US" b="1"/>
        </a:p>
      </dgm:t>
    </dgm:pt>
    <dgm:pt modelId="{F9599FEF-5E43-D244-BFA5-8A6DEC5690D0}" type="sibTrans" cxnId="{E911BCE5-ADE9-424A-B316-990532C3266E}">
      <dgm:prSet/>
      <dgm:spPr/>
      <dgm:t>
        <a:bodyPr/>
        <a:lstStyle/>
        <a:p>
          <a:endParaRPr lang="en-US" b="1"/>
        </a:p>
      </dgm:t>
    </dgm:pt>
    <dgm:pt modelId="{2FF9C55E-E4CE-7546-95CF-55D4801DA90A}">
      <dgm:prSet/>
      <dgm:spPr/>
      <dgm:t>
        <a:bodyPr/>
        <a:lstStyle/>
        <a:p>
          <a:r>
            <a:rPr lang="en-US" b="1" dirty="0"/>
            <a:t>2010’s</a:t>
          </a:r>
        </a:p>
      </dgm:t>
    </dgm:pt>
    <dgm:pt modelId="{B211A19D-30BD-EE42-BC73-F5993FD17244}" type="parTrans" cxnId="{72A3B73F-FEA0-CC40-866C-51E015B49AB4}">
      <dgm:prSet/>
      <dgm:spPr/>
      <dgm:t>
        <a:bodyPr/>
        <a:lstStyle/>
        <a:p>
          <a:endParaRPr lang="en-US" b="1"/>
        </a:p>
      </dgm:t>
    </dgm:pt>
    <dgm:pt modelId="{E7AE0A7A-36CD-8844-9C8D-CB9B67A7731A}" type="sibTrans" cxnId="{72A3B73F-FEA0-CC40-866C-51E015B49AB4}">
      <dgm:prSet/>
      <dgm:spPr/>
      <dgm:t>
        <a:bodyPr/>
        <a:lstStyle/>
        <a:p>
          <a:endParaRPr lang="en-US" b="1"/>
        </a:p>
      </dgm:t>
    </dgm:pt>
    <dgm:pt modelId="{FB49F97E-3557-464E-A3C0-4FA008D1102B}">
      <dgm:prSet/>
      <dgm:spPr/>
      <dgm:t>
        <a:bodyPr/>
        <a:lstStyle/>
        <a:p>
          <a:r>
            <a:rPr lang="en-US" b="1" dirty="0"/>
            <a:t>2020’s</a:t>
          </a:r>
        </a:p>
      </dgm:t>
    </dgm:pt>
    <dgm:pt modelId="{2FC867EE-4774-B547-814B-946B2BC2200F}" type="parTrans" cxnId="{F50C6FEB-835A-CA4F-AE55-D626AEA9EDDD}">
      <dgm:prSet/>
      <dgm:spPr/>
      <dgm:t>
        <a:bodyPr/>
        <a:lstStyle/>
        <a:p>
          <a:endParaRPr lang="en-US" b="1"/>
        </a:p>
      </dgm:t>
    </dgm:pt>
    <dgm:pt modelId="{F613C9A8-334C-4445-8102-69B1527C06CA}" type="sibTrans" cxnId="{F50C6FEB-835A-CA4F-AE55-D626AEA9EDDD}">
      <dgm:prSet/>
      <dgm:spPr/>
      <dgm:t>
        <a:bodyPr/>
        <a:lstStyle/>
        <a:p>
          <a:endParaRPr lang="en-US" b="1"/>
        </a:p>
      </dgm:t>
    </dgm:pt>
    <dgm:pt modelId="{CC8B976C-E66B-5048-B72E-566257EC2DEA}" type="pres">
      <dgm:prSet presAssocID="{B979EBD9-DC90-3A4E-8528-D80F75BEDCDC}" presName="Name0" presStyleCnt="0">
        <dgm:presLayoutVars>
          <dgm:dir/>
          <dgm:resizeHandles val="exact"/>
        </dgm:presLayoutVars>
      </dgm:prSet>
      <dgm:spPr/>
    </dgm:pt>
    <dgm:pt modelId="{5CC3EBE0-C9B5-3E41-B701-31A93C874E49}" type="pres">
      <dgm:prSet presAssocID="{FA239173-EB82-1246-B515-6CC2E883D7E4}" presName="parTxOnly" presStyleLbl="node1" presStyleIdx="0" presStyleCnt="10" custScaleX="61922">
        <dgm:presLayoutVars>
          <dgm:bulletEnabled val="1"/>
        </dgm:presLayoutVars>
      </dgm:prSet>
      <dgm:spPr/>
    </dgm:pt>
    <dgm:pt modelId="{126E52C5-3906-B246-A2BB-052A32CA55EA}" type="pres">
      <dgm:prSet presAssocID="{908BFB75-A8DE-4145-A2BE-50B7B083400F}" presName="parSpace" presStyleCnt="0"/>
      <dgm:spPr/>
    </dgm:pt>
    <dgm:pt modelId="{34ED919E-0DDE-344E-A476-E53D96D94A53}" type="pres">
      <dgm:prSet presAssocID="{CC5986BC-DA44-D848-A1B9-32F98DE59C5E}" presName="parTxOnly" presStyleLbl="node1" presStyleIdx="1" presStyleCnt="10" custScaleX="79824">
        <dgm:presLayoutVars>
          <dgm:bulletEnabled val="1"/>
        </dgm:presLayoutVars>
      </dgm:prSet>
      <dgm:spPr/>
    </dgm:pt>
    <dgm:pt modelId="{049335AC-C75B-374A-9CBB-E3FE4F77DDFC}" type="pres">
      <dgm:prSet presAssocID="{0EEDB77F-0736-D14C-80F5-C8C00E0F79BD}" presName="parSpace" presStyleCnt="0"/>
      <dgm:spPr/>
    </dgm:pt>
    <dgm:pt modelId="{34A82EAF-2860-1840-BF0D-8196E3EA2137}" type="pres">
      <dgm:prSet presAssocID="{C4D459DB-805A-A44D-820A-C1B6A816A0CB}" presName="parTxOnly" presStyleLbl="node1" presStyleIdx="2" presStyleCnt="10">
        <dgm:presLayoutVars>
          <dgm:bulletEnabled val="1"/>
        </dgm:presLayoutVars>
      </dgm:prSet>
      <dgm:spPr/>
    </dgm:pt>
    <dgm:pt modelId="{594F4F11-6ED9-2546-B3D1-8311144AEBF1}" type="pres">
      <dgm:prSet presAssocID="{E51845B9-276A-DF4E-8F55-006884E42CD0}" presName="parSpace" presStyleCnt="0"/>
      <dgm:spPr/>
    </dgm:pt>
    <dgm:pt modelId="{CB0A4CE6-DE64-6F4E-A6A1-705F2A6B7CB3}" type="pres">
      <dgm:prSet presAssocID="{1FB25BA4-FF43-5B43-8A0A-63C379CAAFC1}" presName="parTxOnly" presStyleLbl="node1" presStyleIdx="3" presStyleCnt="10" custScaleX="173155">
        <dgm:presLayoutVars>
          <dgm:bulletEnabled val="1"/>
        </dgm:presLayoutVars>
      </dgm:prSet>
      <dgm:spPr/>
    </dgm:pt>
    <dgm:pt modelId="{09D14060-8AB3-B449-9C87-DA71D43942EE}" type="pres">
      <dgm:prSet presAssocID="{4CD71E5C-00AD-9D44-80F9-AD8ED05AFC3B}" presName="parSpace" presStyleCnt="0"/>
      <dgm:spPr/>
    </dgm:pt>
    <dgm:pt modelId="{56DE3A96-E073-5348-873F-E08232A644B1}" type="pres">
      <dgm:prSet presAssocID="{6E3D12BD-F1BD-5845-A849-5D47689AA782}" presName="parTxOnly" presStyleLbl="node1" presStyleIdx="4" presStyleCnt="10">
        <dgm:presLayoutVars>
          <dgm:bulletEnabled val="1"/>
        </dgm:presLayoutVars>
      </dgm:prSet>
      <dgm:spPr/>
    </dgm:pt>
    <dgm:pt modelId="{ED4FED82-AD6C-7243-BCC9-C69115E7596A}" type="pres">
      <dgm:prSet presAssocID="{DDD96755-9621-2547-B150-901046E18024}" presName="parSpace" presStyleCnt="0"/>
      <dgm:spPr/>
    </dgm:pt>
    <dgm:pt modelId="{94B0A96C-0D98-794B-9501-71B5BE59F7F3}" type="pres">
      <dgm:prSet presAssocID="{AA5B135D-68AF-C74F-AF26-4FC4D51A9B3E}" presName="parTxOnly" presStyleLbl="node1" presStyleIdx="5" presStyleCnt="10">
        <dgm:presLayoutVars>
          <dgm:bulletEnabled val="1"/>
        </dgm:presLayoutVars>
      </dgm:prSet>
      <dgm:spPr/>
    </dgm:pt>
    <dgm:pt modelId="{83EC5724-27D1-0E49-9CB2-25C42A4A031F}" type="pres">
      <dgm:prSet presAssocID="{363DD0E9-6435-C946-89F7-679050894DCF}" presName="parSpace" presStyleCnt="0"/>
      <dgm:spPr/>
    </dgm:pt>
    <dgm:pt modelId="{627535B4-87CF-8249-967F-C6F375902414}" type="pres">
      <dgm:prSet presAssocID="{6F156D75-D1E9-FA43-A3DF-CA5C061E7248}" presName="parTxOnly" presStyleLbl="node1" presStyleIdx="6" presStyleCnt="10">
        <dgm:presLayoutVars>
          <dgm:bulletEnabled val="1"/>
        </dgm:presLayoutVars>
      </dgm:prSet>
      <dgm:spPr/>
    </dgm:pt>
    <dgm:pt modelId="{7626176D-62D2-FF4C-A94E-A5811B2EB8B9}" type="pres">
      <dgm:prSet presAssocID="{E204CA24-0312-C245-A7FD-C2095D832923}" presName="parSpace" presStyleCnt="0"/>
      <dgm:spPr/>
    </dgm:pt>
    <dgm:pt modelId="{F33EE189-37CD-2945-AA92-40E53E5BC3C4}" type="pres">
      <dgm:prSet presAssocID="{4AFD0B09-791A-3748-AFEE-5837E48AC3D8}" presName="parTxOnly" presStyleLbl="node1" presStyleIdx="7" presStyleCnt="10" custScaleX="89004">
        <dgm:presLayoutVars>
          <dgm:bulletEnabled val="1"/>
        </dgm:presLayoutVars>
      </dgm:prSet>
      <dgm:spPr/>
    </dgm:pt>
    <dgm:pt modelId="{7F245460-D378-794C-8A9C-F74B68E9298B}" type="pres">
      <dgm:prSet presAssocID="{F9599FEF-5E43-D244-BFA5-8A6DEC5690D0}" presName="parSpace" presStyleCnt="0"/>
      <dgm:spPr/>
    </dgm:pt>
    <dgm:pt modelId="{14FECC4C-2488-3A4B-9FD9-0098DF4BFB45}" type="pres">
      <dgm:prSet presAssocID="{2FF9C55E-E4CE-7546-95CF-55D4801DA90A}" presName="parTxOnly" presStyleLbl="node1" presStyleIdx="8" presStyleCnt="10" custScaleX="197339">
        <dgm:presLayoutVars>
          <dgm:bulletEnabled val="1"/>
        </dgm:presLayoutVars>
      </dgm:prSet>
      <dgm:spPr/>
    </dgm:pt>
    <dgm:pt modelId="{B319701E-2240-C74F-B446-9D5C9EA5656E}" type="pres">
      <dgm:prSet presAssocID="{E7AE0A7A-36CD-8844-9C8D-CB9B67A7731A}" presName="parSpace" presStyleCnt="0"/>
      <dgm:spPr/>
    </dgm:pt>
    <dgm:pt modelId="{2F8BDE3C-4736-4945-AA43-BDD2824CDCA2}" type="pres">
      <dgm:prSet presAssocID="{FB49F97E-3557-464E-A3C0-4FA008D1102B}" presName="parTxOnly" presStyleLbl="node1" presStyleIdx="9" presStyleCnt="10" custScaleX="298646">
        <dgm:presLayoutVars>
          <dgm:bulletEnabled val="1"/>
        </dgm:presLayoutVars>
      </dgm:prSet>
      <dgm:spPr/>
    </dgm:pt>
  </dgm:ptLst>
  <dgm:cxnLst>
    <dgm:cxn modelId="{052F4212-09E6-864D-AEFC-598AC115B425}" type="presOf" srcId="{2FF9C55E-E4CE-7546-95CF-55D4801DA90A}" destId="{14FECC4C-2488-3A4B-9FD9-0098DF4BFB45}" srcOrd="0" destOrd="0" presId="urn:microsoft.com/office/officeart/2005/8/layout/hChevron3"/>
    <dgm:cxn modelId="{38737912-0360-C443-A4C9-2DC7F2E7746C}" type="presOf" srcId="{FA239173-EB82-1246-B515-6CC2E883D7E4}" destId="{5CC3EBE0-C9B5-3E41-B701-31A93C874E49}" srcOrd="0" destOrd="0" presId="urn:microsoft.com/office/officeart/2005/8/layout/hChevron3"/>
    <dgm:cxn modelId="{22CCB017-121F-FF42-A874-F9002176D3F7}" srcId="{B979EBD9-DC90-3A4E-8528-D80F75BEDCDC}" destId="{C4D459DB-805A-A44D-820A-C1B6A816A0CB}" srcOrd="2" destOrd="0" parTransId="{19D87C0C-41E3-204D-9420-691F48FEBE82}" sibTransId="{E51845B9-276A-DF4E-8F55-006884E42CD0}"/>
    <dgm:cxn modelId="{A50E8921-17A2-284F-A81B-094157013BCD}" type="presOf" srcId="{6E3D12BD-F1BD-5845-A849-5D47689AA782}" destId="{56DE3A96-E073-5348-873F-E08232A644B1}" srcOrd="0" destOrd="0" presId="urn:microsoft.com/office/officeart/2005/8/layout/hChevron3"/>
    <dgm:cxn modelId="{72A3B73F-FEA0-CC40-866C-51E015B49AB4}" srcId="{B979EBD9-DC90-3A4E-8528-D80F75BEDCDC}" destId="{2FF9C55E-E4CE-7546-95CF-55D4801DA90A}" srcOrd="8" destOrd="0" parTransId="{B211A19D-30BD-EE42-BC73-F5993FD17244}" sibTransId="{E7AE0A7A-36CD-8844-9C8D-CB9B67A7731A}"/>
    <dgm:cxn modelId="{CB221740-CEFE-564B-B083-A515BCA461E1}" srcId="{B979EBD9-DC90-3A4E-8528-D80F75BEDCDC}" destId="{CC5986BC-DA44-D848-A1B9-32F98DE59C5E}" srcOrd="1" destOrd="0" parTransId="{D3CD59AE-79B7-3746-A9B7-74D3CEC30AC3}" sibTransId="{0EEDB77F-0736-D14C-80F5-C8C00E0F79BD}"/>
    <dgm:cxn modelId="{E09BB744-99A4-3640-B72A-5DBDD10FBEFA}" type="presOf" srcId="{1FB25BA4-FF43-5B43-8A0A-63C379CAAFC1}" destId="{CB0A4CE6-DE64-6F4E-A6A1-705F2A6B7CB3}" srcOrd="0" destOrd="0" presId="urn:microsoft.com/office/officeart/2005/8/layout/hChevron3"/>
    <dgm:cxn modelId="{A807BB5A-2141-8444-B6FC-AF083B18E00F}" srcId="{B979EBD9-DC90-3A4E-8528-D80F75BEDCDC}" destId="{AA5B135D-68AF-C74F-AF26-4FC4D51A9B3E}" srcOrd="5" destOrd="0" parTransId="{F239992E-2AC9-4D4F-BEF2-5237DDD527EF}" sibTransId="{363DD0E9-6435-C946-89F7-679050894DCF}"/>
    <dgm:cxn modelId="{F8BE5980-1A34-B449-BA7F-C150EF78CF52}" type="presOf" srcId="{B979EBD9-DC90-3A4E-8528-D80F75BEDCDC}" destId="{CC8B976C-E66B-5048-B72E-566257EC2DEA}" srcOrd="0" destOrd="0" presId="urn:microsoft.com/office/officeart/2005/8/layout/hChevron3"/>
    <dgm:cxn modelId="{CE70E98F-05FB-214A-A6DE-69646E7F97D4}" type="presOf" srcId="{FB49F97E-3557-464E-A3C0-4FA008D1102B}" destId="{2F8BDE3C-4736-4945-AA43-BDD2824CDCA2}" srcOrd="0" destOrd="0" presId="urn:microsoft.com/office/officeart/2005/8/layout/hChevron3"/>
    <dgm:cxn modelId="{B144E499-E4D9-A34C-B11B-575108EF8956}" type="presOf" srcId="{6F156D75-D1E9-FA43-A3DF-CA5C061E7248}" destId="{627535B4-87CF-8249-967F-C6F375902414}" srcOrd="0" destOrd="0" presId="urn:microsoft.com/office/officeart/2005/8/layout/hChevron3"/>
    <dgm:cxn modelId="{7061B19A-83A3-2C48-B2A3-728F9E418357}" type="presOf" srcId="{4AFD0B09-791A-3748-AFEE-5837E48AC3D8}" destId="{F33EE189-37CD-2945-AA92-40E53E5BC3C4}" srcOrd="0" destOrd="0" presId="urn:microsoft.com/office/officeart/2005/8/layout/hChevron3"/>
    <dgm:cxn modelId="{284117A4-AB83-2D49-8F2E-1DDF086EE9BF}" type="presOf" srcId="{C4D459DB-805A-A44D-820A-C1B6A816A0CB}" destId="{34A82EAF-2860-1840-BF0D-8196E3EA2137}" srcOrd="0" destOrd="0" presId="urn:microsoft.com/office/officeart/2005/8/layout/hChevron3"/>
    <dgm:cxn modelId="{602C38BB-D811-0C48-8F35-6024B79F0BCF}" srcId="{B979EBD9-DC90-3A4E-8528-D80F75BEDCDC}" destId="{FA239173-EB82-1246-B515-6CC2E883D7E4}" srcOrd="0" destOrd="0" parTransId="{C276E535-3FCC-6C45-9B72-35CABBFC5B31}" sibTransId="{908BFB75-A8DE-4145-A2BE-50B7B083400F}"/>
    <dgm:cxn modelId="{3F359FC2-4762-6347-9F2A-9C93661B774D}" srcId="{B979EBD9-DC90-3A4E-8528-D80F75BEDCDC}" destId="{1FB25BA4-FF43-5B43-8A0A-63C379CAAFC1}" srcOrd="3" destOrd="0" parTransId="{3645967E-36A4-C349-9D7F-7A3A1E87B1DC}" sibTransId="{4CD71E5C-00AD-9D44-80F9-AD8ED05AFC3B}"/>
    <dgm:cxn modelId="{EEA656CD-6621-0740-BA66-D4E79FFA8B6C}" srcId="{B979EBD9-DC90-3A4E-8528-D80F75BEDCDC}" destId="{6F156D75-D1E9-FA43-A3DF-CA5C061E7248}" srcOrd="6" destOrd="0" parTransId="{69FBEFB6-881C-644E-B2E5-0A56CDDFDF1A}" sibTransId="{E204CA24-0312-C245-A7FD-C2095D832923}"/>
    <dgm:cxn modelId="{77350ED6-C2A9-DB45-8052-191F9F9F5B59}" srcId="{B979EBD9-DC90-3A4E-8528-D80F75BEDCDC}" destId="{6E3D12BD-F1BD-5845-A849-5D47689AA782}" srcOrd="4" destOrd="0" parTransId="{FE11EC8F-6A6D-8B4F-A2FD-D183999DF18A}" sibTransId="{DDD96755-9621-2547-B150-901046E18024}"/>
    <dgm:cxn modelId="{E911BCE5-ADE9-424A-B316-990532C3266E}" srcId="{B979EBD9-DC90-3A4E-8528-D80F75BEDCDC}" destId="{4AFD0B09-791A-3748-AFEE-5837E48AC3D8}" srcOrd="7" destOrd="0" parTransId="{75C9AA0E-12D6-A944-ACC7-D3A2907C83C0}" sibTransId="{F9599FEF-5E43-D244-BFA5-8A6DEC5690D0}"/>
    <dgm:cxn modelId="{F50C6FEB-835A-CA4F-AE55-D626AEA9EDDD}" srcId="{B979EBD9-DC90-3A4E-8528-D80F75BEDCDC}" destId="{FB49F97E-3557-464E-A3C0-4FA008D1102B}" srcOrd="9" destOrd="0" parTransId="{2FC867EE-4774-B547-814B-946B2BC2200F}" sibTransId="{F613C9A8-334C-4445-8102-69B1527C06CA}"/>
    <dgm:cxn modelId="{9975D2EE-5175-BC4D-913C-B255E5E84FEC}" type="presOf" srcId="{AA5B135D-68AF-C74F-AF26-4FC4D51A9B3E}" destId="{94B0A96C-0D98-794B-9501-71B5BE59F7F3}" srcOrd="0" destOrd="0" presId="urn:microsoft.com/office/officeart/2005/8/layout/hChevron3"/>
    <dgm:cxn modelId="{4873AEF7-35EB-E948-A37A-2F549193F2D3}" type="presOf" srcId="{CC5986BC-DA44-D848-A1B9-32F98DE59C5E}" destId="{34ED919E-0DDE-344E-A476-E53D96D94A53}" srcOrd="0" destOrd="0" presId="urn:microsoft.com/office/officeart/2005/8/layout/hChevron3"/>
    <dgm:cxn modelId="{19035883-580E-2E4A-B339-AE9F478FB479}" type="presParOf" srcId="{CC8B976C-E66B-5048-B72E-566257EC2DEA}" destId="{5CC3EBE0-C9B5-3E41-B701-31A93C874E49}" srcOrd="0" destOrd="0" presId="urn:microsoft.com/office/officeart/2005/8/layout/hChevron3"/>
    <dgm:cxn modelId="{DF141BFF-86DC-4645-8C1F-5F5D70D29363}" type="presParOf" srcId="{CC8B976C-E66B-5048-B72E-566257EC2DEA}" destId="{126E52C5-3906-B246-A2BB-052A32CA55EA}" srcOrd="1" destOrd="0" presId="urn:microsoft.com/office/officeart/2005/8/layout/hChevron3"/>
    <dgm:cxn modelId="{3B53472E-2867-2244-B97A-0B015CAD27A0}" type="presParOf" srcId="{CC8B976C-E66B-5048-B72E-566257EC2DEA}" destId="{34ED919E-0DDE-344E-A476-E53D96D94A53}" srcOrd="2" destOrd="0" presId="urn:microsoft.com/office/officeart/2005/8/layout/hChevron3"/>
    <dgm:cxn modelId="{30BC9943-90BE-EA48-A732-AC3263FEE019}" type="presParOf" srcId="{CC8B976C-E66B-5048-B72E-566257EC2DEA}" destId="{049335AC-C75B-374A-9CBB-E3FE4F77DDFC}" srcOrd="3" destOrd="0" presId="urn:microsoft.com/office/officeart/2005/8/layout/hChevron3"/>
    <dgm:cxn modelId="{76648431-7A54-6E46-A75B-19D121756838}" type="presParOf" srcId="{CC8B976C-E66B-5048-B72E-566257EC2DEA}" destId="{34A82EAF-2860-1840-BF0D-8196E3EA2137}" srcOrd="4" destOrd="0" presId="urn:microsoft.com/office/officeart/2005/8/layout/hChevron3"/>
    <dgm:cxn modelId="{BD523862-5030-5540-869F-15C4074FE75D}" type="presParOf" srcId="{CC8B976C-E66B-5048-B72E-566257EC2DEA}" destId="{594F4F11-6ED9-2546-B3D1-8311144AEBF1}" srcOrd="5" destOrd="0" presId="urn:microsoft.com/office/officeart/2005/8/layout/hChevron3"/>
    <dgm:cxn modelId="{9282389A-49E1-CB4E-B895-EFA97CF828DF}" type="presParOf" srcId="{CC8B976C-E66B-5048-B72E-566257EC2DEA}" destId="{CB0A4CE6-DE64-6F4E-A6A1-705F2A6B7CB3}" srcOrd="6" destOrd="0" presId="urn:microsoft.com/office/officeart/2005/8/layout/hChevron3"/>
    <dgm:cxn modelId="{127329B7-A48E-9A4B-9C8E-DB59229BFCC2}" type="presParOf" srcId="{CC8B976C-E66B-5048-B72E-566257EC2DEA}" destId="{09D14060-8AB3-B449-9C87-DA71D43942EE}" srcOrd="7" destOrd="0" presId="urn:microsoft.com/office/officeart/2005/8/layout/hChevron3"/>
    <dgm:cxn modelId="{D6C6FD84-2272-F74C-A6C0-7A748B99B2DE}" type="presParOf" srcId="{CC8B976C-E66B-5048-B72E-566257EC2DEA}" destId="{56DE3A96-E073-5348-873F-E08232A644B1}" srcOrd="8" destOrd="0" presId="urn:microsoft.com/office/officeart/2005/8/layout/hChevron3"/>
    <dgm:cxn modelId="{38721335-88B1-D14C-A015-A2E3DFA06698}" type="presParOf" srcId="{CC8B976C-E66B-5048-B72E-566257EC2DEA}" destId="{ED4FED82-AD6C-7243-BCC9-C69115E7596A}" srcOrd="9" destOrd="0" presId="urn:microsoft.com/office/officeart/2005/8/layout/hChevron3"/>
    <dgm:cxn modelId="{1C7FE724-67AB-DF4D-AB07-5A14578E7C41}" type="presParOf" srcId="{CC8B976C-E66B-5048-B72E-566257EC2DEA}" destId="{94B0A96C-0D98-794B-9501-71B5BE59F7F3}" srcOrd="10" destOrd="0" presId="urn:microsoft.com/office/officeart/2005/8/layout/hChevron3"/>
    <dgm:cxn modelId="{766BF291-6521-E841-837E-34F36E6EEF34}" type="presParOf" srcId="{CC8B976C-E66B-5048-B72E-566257EC2DEA}" destId="{83EC5724-27D1-0E49-9CB2-25C42A4A031F}" srcOrd="11" destOrd="0" presId="urn:microsoft.com/office/officeart/2005/8/layout/hChevron3"/>
    <dgm:cxn modelId="{41EC779E-8C90-1549-BEEA-87860830A87B}" type="presParOf" srcId="{CC8B976C-E66B-5048-B72E-566257EC2DEA}" destId="{627535B4-87CF-8249-967F-C6F375902414}" srcOrd="12" destOrd="0" presId="urn:microsoft.com/office/officeart/2005/8/layout/hChevron3"/>
    <dgm:cxn modelId="{EF45B93D-8096-324B-BC8F-CC6C94B9BA3F}" type="presParOf" srcId="{CC8B976C-E66B-5048-B72E-566257EC2DEA}" destId="{7626176D-62D2-FF4C-A94E-A5811B2EB8B9}" srcOrd="13" destOrd="0" presId="urn:microsoft.com/office/officeart/2005/8/layout/hChevron3"/>
    <dgm:cxn modelId="{F4A5D613-4621-B644-8A71-1951BC9647E4}" type="presParOf" srcId="{CC8B976C-E66B-5048-B72E-566257EC2DEA}" destId="{F33EE189-37CD-2945-AA92-40E53E5BC3C4}" srcOrd="14" destOrd="0" presId="urn:microsoft.com/office/officeart/2005/8/layout/hChevron3"/>
    <dgm:cxn modelId="{F82395FE-3F47-D746-BFC5-97E9FBDBA92C}" type="presParOf" srcId="{CC8B976C-E66B-5048-B72E-566257EC2DEA}" destId="{7F245460-D378-794C-8A9C-F74B68E9298B}" srcOrd="15" destOrd="0" presId="urn:microsoft.com/office/officeart/2005/8/layout/hChevron3"/>
    <dgm:cxn modelId="{E3119B92-EB08-7E45-AF4A-0005F8EE414F}" type="presParOf" srcId="{CC8B976C-E66B-5048-B72E-566257EC2DEA}" destId="{14FECC4C-2488-3A4B-9FD9-0098DF4BFB45}" srcOrd="16" destOrd="0" presId="urn:microsoft.com/office/officeart/2005/8/layout/hChevron3"/>
    <dgm:cxn modelId="{B416B842-54B5-4444-9966-A58E29F6F590}" type="presParOf" srcId="{CC8B976C-E66B-5048-B72E-566257EC2DEA}" destId="{B319701E-2240-C74F-B446-9D5C9EA5656E}" srcOrd="17" destOrd="0" presId="urn:microsoft.com/office/officeart/2005/8/layout/hChevron3"/>
    <dgm:cxn modelId="{C57E3507-4EE6-BB4C-B2B9-2F6139D4DA2C}" type="presParOf" srcId="{CC8B976C-E66B-5048-B72E-566257EC2DEA}" destId="{2F8BDE3C-4736-4945-AA43-BDD2824CDCA2}" srcOrd="18"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3EBE0-C9B5-3E41-B701-31A93C874E49}">
      <dsp:nvSpPr>
        <dsp:cNvPr id="0" name=""/>
        <dsp:cNvSpPr/>
      </dsp:nvSpPr>
      <dsp:spPr>
        <a:xfrm>
          <a:off x="3917" y="458379"/>
          <a:ext cx="632850" cy="408804"/>
        </a:xfrm>
        <a:prstGeom prst="homePlate">
          <a:avLst/>
        </a:prstGeom>
        <a:solidFill>
          <a:schemeClr val="accent5">
            <a:hueOff val="0"/>
            <a:satOff val="0"/>
            <a:lumOff val="0"/>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1930’s</a:t>
          </a:r>
        </a:p>
      </dsp:txBody>
      <dsp:txXfrm>
        <a:off x="3917" y="458379"/>
        <a:ext cx="530649" cy="408804"/>
      </dsp:txXfrm>
    </dsp:sp>
    <dsp:sp modelId="{34ED919E-0DDE-344E-A476-E53D96D94A53}">
      <dsp:nvSpPr>
        <dsp:cNvPr id="0" name=""/>
        <dsp:cNvSpPr/>
      </dsp:nvSpPr>
      <dsp:spPr>
        <a:xfrm>
          <a:off x="432365" y="458379"/>
          <a:ext cx="815811" cy="408804"/>
        </a:xfrm>
        <a:prstGeom prst="chevron">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1940’s</a:t>
          </a:r>
        </a:p>
      </dsp:txBody>
      <dsp:txXfrm>
        <a:off x="636767" y="458379"/>
        <a:ext cx="407007" cy="408804"/>
      </dsp:txXfrm>
    </dsp:sp>
    <dsp:sp modelId="{34A82EAF-2860-1840-BF0D-8196E3EA2137}">
      <dsp:nvSpPr>
        <dsp:cNvPr id="0" name=""/>
        <dsp:cNvSpPr/>
      </dsp:nvSpPr>
      <dsp:spPr>
        <a:xfrm>
          <a:off x="1043774" y="458379"/>
          <a:ext cx="1022012" cy="408804"/>
        </a:xfrm>
        <a:prstGeom prst="chevron">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1950’s</a:t>
          </a:r>
        </a:p>
      </dsp:txBody>
      <dsp:txXfrm>
        <a:off x="1248176" y="458379"/>
        <a:ext cx="613208" cy="408804"/>
      </dsp:txXfrm>
    </dsp:sp>
    <dsp:sp modelId="{CB0A4CE6-DE64-6F4E-A6A1-705F2A6B7CB3}">
      <dsp:nvSpPr>
        <dsp:cNvPr id="0" name=""/>
        <dsp:cNvSpPr/>
      </dsp:nvSpPr>
      <dsp:spPr>
        <a:xfrm>
          <a:off x="1861383" y="458379"/>
          <a:ext cx="1769665" cy="408804"/>
        </a:xfrm>
        <a:prstGeom prst="chevron">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1960’s</a:t>
          </a:r>
        </a:p>
      </dsp:txBody>
      <dsp:txXfrm>
        <a:off x="2065785" y="458379"/>
        <a:ext cx="1360861" cy="408804"/>
      </dsp:txXfrm>
    </dsp:sp>
    <dsp:sp modelId="{56DE3A96-E073-5348-873F-E08232A644B1}">
      <dsp:nvSpPr>
        <dsp:cNvPr id="0" name=""/>
        <dsp:cNvSpPr/>
      </dsp:nvSpPr>
      <dsp:spPr>
        <a:xfrm>
          <a:off x="3426646" y="458379"/>
          <a:ext cx="1022012" cy="408804"/>
        </a:xfrm>
        <a:prstGeom prst="chevron">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1970’s</a:t>
          </a:r>
        </a:p>
      </dsp:txBody>
      <dsp:txXfrm>
        <a:off x="3631048" y="458379"/>
        <a:ext cx="613208" cy="408804"/>
      </dsp:txXfrm>
    </dsp:sp>
    <dsp:sp modelId="{94B0A96C-0D98-794B-9501-71B5BE59F7F3}">
      <dsp:nvSpPr>
        <dsp:cNvPr id="0" name=""/>
        <dsp:cNvSpPr/>
      </dsp:nvSpPr>
      <dsp:spPr>
        <a:xfrm>
          <a:off x="4244256" y="458379"/>
          <a:ext cx="1022012" cy="408804"/>
        </a:xfrm>
        <a:prstGeom prst="chevron">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1980’s</a:t>
          </a:r>
        </a:p>
      </dsp:txBody>
      <dsp:txXfrm>
        <a:off x="4448658" y="458379"/>
        <a:ext cx="613208" cy="408804"/>
      </dsp:txXfrm>
    </dsp:sp>
    <dsp:sp modelId="{627535B4-87CF-8249-967F-C6F375902414}">
      <dsp:nvSpPr>
        <dsp:cNvPr id="0" name=""/>
        <dsp:cNvSpPr/>
      </dsp:nvSpPr>
      <dsp:spPr>
        <a:xfrm>
          <a:off x="5061866" y="458379"/>
          <a:ext cx="1022012" cy="408804"/>
        </a:xfrm>
        <a:prstGeom prst="chevron">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1990’s</a:t>
          </a:r>
        </a:p>
      </dsp:txBody>
      <dsp:txXfrm>
        <a:off x="5266268" y="458379"/>
        <a:ext cx="613208" cy="408804"/>
      </dsp:txXfrm>
    </dsp:sp>
    <dsp:sp modelId="{F33EE189-37CD-2945-AA92-40E53E5BC3C4}">
      <dsp:nvSpPr>
        <dsp:cNvPr id="0" name=""/>
        <dsp:cNvSpPr/>
      </dsp:nvSpPr>
      <dsp:spPr>
        <a:xfrm>
          <a:off x="5879476" y="458379"/>
          <a:ext cx="909631" cy="408804"/>
        </a:xfrm>
        <a:prstGeom prst="chevron">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2000’s</a:t>
          </a:r>
        </a:p>
      </dsp:txBody>
      <dsp:txXfrm>
        <a:off x="6083878" y="458379"/>
        <a:ext cx="500827" cy="408804"/>
      </dsp:txXfrm>
    </dsp:sp>
    <dsp:sp modelId="{14FECC4C-2488-3A4B-9FD9-0098DF4BFB45}">
      <dsp:nvSpPr>
        <dsp:cNvPr id="0" name=""/>
        <dsp:cNvSpPr/>
      </dsp:nvSpPr>
      <dsp:spPr>
        <a:xfrm>
          <a:off x="6584705" y="458379"/>
          <a:ext cx="2016828" cy="408804"/>
        </a:xfrm>
        <a:prstGeom prst="chevron">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2010’s</a:t>
          </a:r>
        </a:p>
      </dsp:txBody>
      <dsp:txXfrm>
        <a:off x="6789107" y="458379"/>
        <a:ext cx="1608024" cy="408804"/>
      </dsp:txXfrm>
    </dsp:sp>
    <dsp:sp modelId="{2F8BDE3C-4736-4945-AA43-BDD2824CDCA2}">
      <dsp:nvSpPr>
        <dsp:cNvPr id="0" name=""/>
        <dsp:cNvSpPr/>
      </dsp:nvSpPr>
      <dsp:spPr>
        <a:xfrm>
          <a:off x="8397131" y="458379"/>
          <a:ext cx="3052198" cy="408804"/>
        </a:xfrm>
        <a:prstGeom prst="chevr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13335" bIns="26670" numCol="1" spcCol="1270" anchor="ctr" anchorCtr="0">
          <a:noAutofit/>
        </a:bodyPr>
        <a:lstStyle/>
        <a:p>
          <a:pPr marL="0" lvl="0" indent="0" algn="ctr" defTabSz="444500">
            <a:lnSpc>
              <a:spcPct val="90000"/>
            </a:lnSpc>
            <a:spcBef>
              <a:spcPct val="0"/>
            </a:spcBef>
            <a:spcAft>
              <a:spcPct val="35000"/>
            </a:spcAft>
            <a:buNone/>
          </a:pPr>
          <a:r>
            <a:rPr lang="en-US" sz="1000" b="1" kern="1200" dirty="0"/>
            <a:t>2020’s</a:t>
          </a:r>
        </a:p>
      </dsp:txBody>
      <dsp:txXfrm>
        <a:off x="8601533" y="458379"/>
        <a:ext cx="2643394" cy="408804"/>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DCAAE-549E-304C-9BE5-DCA5F9C02536}" type="datetimeFigureOut">
              <a:rPr lang="en-US" smtClean="0"/>
              <a:t>4/16/2021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99203-0780-8B4F-86B6-3A0E296786FE}" type="slidenum">
              <a:rPr lang="en-US" smtClean="0"/>
              <a:t>‹#›</a:t>
            </a:fld>
            <a:endParaRPr lang="en-US"/>
          </a:p>
        </p:txBody>
      </p:sp>
    </p:spTree>
    <p:extLst>
      <p:ext uri="{BB962C8B-B14F-4D97-AF65-F5344CB8AC3E}">
        <p14:creationId xmlns:p14="http://schemas.microsoft.com/office/powerpoint/2010/main" val="3710306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226CB07FB5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a:t>
            </a:fld>
            <a:endParaRPr lang="en-US"/>
          </a:p>
        </p:txBody>
      </p:sp>
    </p:spTree>
    <p:extLst>
      <p:ext uri="{BB962C8B-B14F-4D97-AF65-F5344CB8AC3E}">
        <p14:creationId xmlns:p14="http://schemas.microsoft.com/office/powerpoint/2010/main" val="1237789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a:t>
            </a:fld>
            <a:endParaRPr lang="en-US"/>
          </a:p>
        </p:txBody>
      </p:sp>
    </p:spTree>
    <p:extLst>
      <p:ext uri="{BB962C8B-B14F-4D97-AF65-F5344CB8AC3E}">
        <p14:creationId xmlns:p14="http://schemas.microsoft.com/office/powerpoint/2010/main" val="3883757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a:t>
            </a:fld>
            <a:endParaRPr lang="en-US"/>
          </a:p>
        </p:txBody>
      </p:sp>
    </p:spTree>
    <p:extLst>
      <p:ext uri="{BB962C8B-B14F-4D97-AF65-F5344CB8AC3E}">
        <p14:creationId xmlns:p14="http://schemas.microsoft.com/office/powerpoint/2010/main" val="28058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4</a:t>
            </a:fld>
            <a:endParaRPr lang="en-US"/>
          </a:p>
        </p:txBody>
      </p:sp>
    </p:spTree>
    <p:extLst>
      <p:ext uri="{BB962C8B-B14F-4D97-AF65-F5344CB8AC3E}">
        <p14:creationId xmlns:p14="http://schemas.microsoft.com/office/powerpoint/2010/main" val="2140074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5</a:t>
            </a:fld>
            <a:endParaRPr lang="en-US"/>
          </a:p>
        </p:txBody>
      </p:sp>
    </p:spTree>
    <p:extLst>
      <p:ext uri="{BB962C8B-B14F-4D97-AF65-F5344CB8AC3E}">
        <p14:creationId xmlns:p14="http://schemas.microsoft.com/office/powerpoint/2010/main" val="197948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Video?</a:t>
            </a:r>
          </a:p>
          <a:p>
            <a:endParaRPr lang="en-US" dirty="0"/>
          </a:p>
          <a:p>
            <a:r>
              <a:rPr lang="en-US" dirty="0"/>
              <a:t>Aeronautics at Ames: </a:t>
            </a:r>
            <a:r>
              <a:rPr lang="en-US" dirty="0">
                <a:hlinkClick r:id="rId3"/>
              </a:rPr>
              <a:t>https://www.youtube.com/watch?v=226CB07FB5E</a:t>
            </a:r>
            <a:r>
              <a:rPr lang="en-US" dirty="0"/>
              <a:t> </a:t>
            </a:r>
          </a:p>
          <a:p>
            <a:pPr lvl="1"/>
            <a:r>
              <a:rPr lang="en-US" dirty="0"/>
              <a:t>Older video made in 2010 (but great in encompassing everything)</a:t>
            </a:r>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6</a:t>
            </a:fld>
            <a:endParaRPr lang="en-US"/>
          </a:p>
        </p:txBody>
      </p:sp>
    </p:spTree>
    <p:extLst>
      <p:ext uri="{BB962C8B-B14F-4D97-AF65-F5344CB8AC3E}">
        <p14:creationId xmlns:p14="http://schemas.microsoft.com/office/powerpoint/2010/main" val="393940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a:t>
            </a:fld>
            <a:endParaRPr lang="en-US"/>
          </a:p>
        </p:txBody>
      </p:sp>
    </p:spTree>
    <p:extLst>
      <p:ext uri="{BB962C8B-B14F-4D97-AF65-F5344CB8AC3E}">
        <p14:creationId xmlns:p14="http://schemas.microsoft.com/office/powerpoint/2010/main" val="2927988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8</a:t>
            </a:fld>
            <a:endParaRPr lang="en-US"/>
          </a:p>
        </p:txBody>
      </p:sp>
    </p:spTree>
    <p:extLst>
      <p:ext uri="{BB962C8B-B14F-4D97-AF65-F5344CB8AC3E}">
        <p14:creationId xmlns:p14="http://schemas.microsoft.com/office/powerpoint/2010/main" val="3675605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9</a:t>
            </a:fld>
            <a:endParaRPr lang="en-US"/>
          </a:p>
        </p:txBody>
      </p:sp>
    </p:spTree>
    <p:extLst>
      <p:ext uri="{BB962C8B-B14F-4D97-AF65-F5344CB8AC3E}">
        <p14:creationId xmlns:p14="http://schemas.microsoft.com/office/powerpoint/2010/main" val="815391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Newton’s Laws in Space (produced by </a:t>
            </a:r>
            <a:r>
              <a:rPr lang="en-US" dirty="0" err="1"/>
              <a:t>NASASolarSystem</a:t>
            </a:r>
            <a:r>
              <a:rPr lang="en-US" dirty="0"/>
              <a:t>)</a:t>
            </a:r>
          </a:p>
          <a:p>
            <a:r>
              <a:rPr lang="en-US" dirty="0"/>
              <a:t>https://</a:t>
            </a:r>
            <a:r>
              <a:rPr lang="en-US" dirty="0" err="1"/>
              <a:t>www.youtube.com</a:t>
            </a:r>
            <a:r>
              <a:rPr lang="en-US" dirty="0"/>
              <a:t>/</a:t>
            </a:r>
            <a:r>
              <a:rPr lang="en-US" dirty="0" err="1"/>
              <a:t>watch?v</a:t>
            </a:r>
            <a:r>
              <a:rPr lang="en-US" dirty="0"/>
              <a:t>=m1G4DsTJBtk </a:t>
            </a:r>
          </a:p>
          <a:p>
            <a:r>
              <a:rPr lang="en-US" dirty="0"/>
              <a:t>^-- really great short video that shows Newton’s Laws in Space.  </a:t>
            </a:r>
          </a:p>
        </p:txBody>
      </p:sp>
      <p:sp>
        <p:nvSpPr>
          <p:cNvPr id="4" name="Slide Number Placeholder 3"/>
          <p:cNvSpPr>
            <a:spLocks noGrp="1"/>
          </p:cNvSpPr>
          <p:nvPr>
            <p:ph type="sldNum" sz="quarter" idx="5"/>
          </p:nvPr>
        </p:nvSpPr>
        <p:spPr/>
        <p:txBody>
          <a:bodyPr/>
          <a:lstStyle/>
          <a:p>
            <a:fld id="{75B99203-0780-8B4F-86B6-3A0E296786FE}" type="slidenum">
              <a:rPr lang="en-US" smtClean="0"/>
              <a:t>10</a:t>
            </a:fld>
            <a:endParaRPr lang="en-US"/>
          </a:p>
        </p:txBody>
      </p:sp>
    </p:spTree>
    <p:extLst>
      <p:ext uri="{BB962C8B-B14F-4D97-AF65-F5344CB8AC3E}">
        <p14:creationId xmlns:p14="http://schemas.microsoft.com/office/powerpoint/2010/main" val="2159120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=J4WRd7OAt0A</a:t>
            </a:r>
          </a:p>
          <a:p>
            <a:endParaRPr lang="en-US" dirty="0"/>
          </a:p>
          <a:p>
            <a:r>
              <a:rPr lang="en-US" dirty="0"/>
              <a:t>Remind students they will explore more of Bernoulli’s principle the following day</a:t>
            </a:r>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12</a:t>
            </a:fld>
            <a:endParaRPr lang="en-US"/>
          </a:p>
        </p:txBody>
      </p:sp>
    </p:spTree>
    <p:extLst>
      <p:ext uri="{BB962C8B-B14F-4D97-AF65-F5344CB8AC3E}">
        <p14:creationId xmlns:p14="http://schemas.microsoft.com/office/powerpoint/2010/main" val="1365095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13</a:t>
            </a:fld>
            <a:endParaRPr lang="en-US"/>
          </a:p>
        </p:txBody>
      </p:sp>
    </p:spTree>
    <p:extLst>
      <p:ext uri="{BB962C8B-B14F-4D97-AF65-F5344CB8AC3E}">
        <p14:creationId xmlns:p14="http://schemas.microsoft.com/office/powerpoint/2010/main" val="2488427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Extra Video: Apollo Hammer and Feather Drop</a:t>
            </a:r>
          </a:p>
        </p:txBody>
      </p:sp>
      <p:sp>
        <p:nvSpPr>
          <p:cNvPr id="4" name="Slide Number Placeholder 3"/>
          <p:cNvSpPr>
            <a:spLocks noGrp="1"/>
          </p:cNvSpPr>
          <p:nvPr>
            <p:ph type="sldNum" sz="quarter" idx="5"/>
          </p:nvPr>
        </p:nvSpPr>
        <p:spPr/>
        <p:txBody>
          <a:bodyPr/>
          <a:lstStyle/>
          <a:p>
            <a:fld id="{75B99203-0780-8B4F-86B6-3A0E296786FE}" type="slidenum">
              <a:rPr lang="en-US" smtClean="0"/>
              <a:t>14</a:t>
            </a:fld>
            <a:endParaRPr lang="en-US"/>
          </a:p>
        </p:txBody>
      </p:sp>
    </p:spTree>
    <p:extLst>
      <p:ext uri="{BB962C8B-B14F-4D97-AF65-F5344CB8AC3E}">
        <p14:creationId xmlns:p14="http://schemas.microsoft.com/office/powerpoint/2010/main" val="2066123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15</a:t>
            </a:fld>
            <a:endParaRPr lang="en-US"/>
          </a:p>
        </p:txBody>
      </p:sp>
    </p:spTree>
    <p:extLst>
      <p:ext uri="{BB962C8B-B14F-4D97-AF65-F5344CB8AC3E}">
        <p14:creationId xmlns:p14="http://schemas.microsoft.com/office/powerpoint/2010/main" val="1814128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16</a:t>
            </a:fld>
            <a:endParaRPr lang="en-US"/>
          </a:p>
        </p:txBody>
      </p:sp>
    </p:spTree>
    <p:extLst>
      <p:ext uri="{BB962C8B-B14F-4D97-AF65-F5344CB8AC3E}">
        <p14:creationId xmlns:p14="http://schemas.microsoft.com/office/powerpoint/2010/main" val="39432901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18</a:t>
            </a:fld>
            <a:endParaRPr lang="en-US"/>
          </a:p>
        </p:txBody>
      </p:sp>
    </p:spTree>
    <p:extLst>
      <p:ext uri="{BB962C8B-B14F-4D97-AF65-F5344CB8AC3E}">
        <p14:creationId xmlns:p14="http://schemas.microsoft.com/office/powerpoint/2010/main" val="969938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19</a:t>
            </a:fld>
            <a:endParaRPr lang="en-US"/>
          </a:p>
        </p:txBody>
      </p:sp>
    </p:spTree>
    <p:extLst>
      <p:ext uri="{BB962C8B-B14F-4D97-AF65-F5344CB8AC3E}">
        <p14:creationId xmlns:p14="http://schemas.microsoft.com/office/powerpoint/2010/main" val="37864880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0" lvl="0" indent="0">
              <a:buFont typeface="Arial" panose="020B0604020202020204" pitchFamily="34" charset="0"/>
              <a:buNone/>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20</a:t>
            </a:fld>
            <a:endParaRPr lang="en-US"/>
          </a:p>
        </p:txBody>
      </p:sp>
    </p:spTree>
    <p:extLst>
      <p:ext uri="{BB962C8B-B14F-4D97-AF65-F5344CB8AC3E}">
        <p14:creationId xmlns:p14="http://schemas.microsoft.com/office/powerpoint/2010/main" val="3215424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21</a:t>
            </a:fld>
            <a:endParaRPr lang="en-US"/>
          </a:p>
        </p:txBody>
      </p:sp>
    </p:spTree>
    <p:extLst>
      <p:ext uri="{BB962C8B-B14F-4D97-AF65-F5344CB8AC3E}">
        <p14:creationId xmlns:p14="http://schemas.microsoft.com/office/powerpoint/2010/main" val="2511566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22</a:t>
            </a:fld>
            <a:endParaRPr lang="en-US"/>
          </a:p>
        </p:txBody>
      </p:sp>
    </p:spTree>
    <p:extLst>
      <p:ext uri="{BB962C8B-B14F-4D97-AF65-F5344CB8AC3E}">
        <p14:creationId xmlns:p14="http://schemas.microsoft.com/office/powerpoint/2010/main" val="31068720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23</a:t>
            </a:fld>
            <a:endParaRPr lang="en-US"/>
          </a:p>
        </p:txBody>
      </p:sp>
    </p:spTree>
    <p:extLst>
      <p:ext uri="{BB962C8B-B14F-4D97-AF65-F5344CB8AC3E}">
        <p14:creationId xmlns:p14="http://schemas.microsoft.com/office/powerpoint/2010/main" val="2160044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8650" lvl="1"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24</a:t>
            </a:fld>
            <a:endParaRPr lang="en-US"/>
          </a:p>
        </p:txBody>
      </p:sp>
    </p:spTree>
    <p:extLst>
      <p:ext uri="{BB962C8B-B14F-4D97-AF65-F5344CB8AC3E}">
        <p14:creationId xmlns:p14="http://schemas.microsoft.com/office/powerpoint/2010/main" val="1115197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25</a:t>
            </a:fld>
            <a:endParaRPr lang="en-US"/>
          </a:p>
        </p:txBody>
      </p:sp>
    </p:spTree>
    <p:extLst>
      <p:ext uri="{BB962C8B-B14F-4D97-AF65-F5344CB8AC3E}">
        <p14:creationId xmlns:p14="http://schemas.microsoft.com/office/powerpoint/2010/main" val="38915325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26</a:t>
            </a:fld>
            <a:endParaRPr lang="en-US"/>
          </a:p>
        </p:txBody>
      </p:sp>
    </p:spTree>
    <p:extLst>
      <p:ext uri="{BB962C8B-B14F-4D97-AF65-F5344CB8AC3E}">
        <p14:creationId xmlns:p14="http://schemas.microsoft.com/office/powerpoint/2010/main" val="40675345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First walk students through demo</a:t>
            </a:r>
          </a:p>
          <a:p>
            <a:pPr marL="171450" indent="-171450">
              <a:buFont typeface="Arial" panose="020B0604020202020204" pitchFamily="34" charset="0"/>
              <a:buChar char="•"/>
            </a:pPr>
            <a:r>
              <a:rPr lang="en-US" dirty="0"/>
              <a:t>Some tips if they are having trouble getting the cheese puff to balance:</a:t>
            </a:r>
          </a:p>
          <a:p>
            <a:pPr marL="628650" lvl="1" indent="-171450">
              <a:buFont typeface="Arial" panose="020B0604020202020204" pitchFamily="34" charset="0"/>
              <a:buChar char="•"/>
            </a:pPr>
            <a:r>
              <a:rPr lang="en-US" dirty="0"/>
              <a:t>Make sure they are blowing steadily, blowing too hard or too gently might not work</a:t>
            </a:r>
          </a:p>
          <a:p>
            <a:pPr marL="628650" lvl="1" indent="-171450">
              <a:buFont typeface="Arial" panose="020B0604020202020204" pitchFamily="34" charset="0"/>
              <a:buChar char="•"/>
            </a:pPr>
            <a:r>
              <a:rPr lang="en-US" dirty="0"/>
              <a:t>An irregular shape of the cheese puff may also be the culprit, try having them gently spin the cheese puff while blowing</a:t>
            </a:r>
          </a:p>
          <a:p>
            <a:pPr marL="171450" indent="-171450">
              <a:buFont typeface="Arial" panose="020B0604020202020204" pitchFamily="34" charset="0"/>
              <a:buChar char="•"/>
            </a:pPr>
            <a:r>
              <a:rPr lang="en-US" dirty="0"/>
              <a:t>After they do the activity, engage with them on the last 2 bullet points</a:t>
            </a:r>
          </a:p>
          <a:p>
            <a:pPr marL="171450" indent="-171450">
              <a:buFont typeface="Arial" panose="020B0604020202020204" pitchFamily="34" charset="0"/>
              <a:buChar char="•"/>
            </a:pPr>
            <a:r>
              <a:rPr lang="en-US" dirty="0"/>
              <a:t>After listening to students’ ideas, explain the relationship to Bernoulli’s Principle:</a:t>
            </a:r>
          </a:p>
          <a:p>
            <a:pPr marL="628650" lvl="1" indent="-171450">
              <a:buFont typeface="Arial" panose="020B0604020202020204" pitchFamily="34" charset="0"/>
              <a:buChar char="•"/>
            </a:pPr>
            <a:r>
              <a:rPr lang="en-US" dirty="0"/>
              <a:t>The air coming out of the straw is moving faster than the still air around it and is therefore at a lower pressure</a:t>
            </a:r>
          </a:p>
          <a:p>
            <a:pPr marL="628650" lvl="1" indent="-171450">
              <a:buFont typeface="Arial" panose="020B0604020202020204" pitchFamily="34" charset="0"/>
              <a:buChar char="•"/>
            </a:pPr>
            <a:r>
              <a:rPr lang="en-US" dirty="0"/>
              <a:t>The higher pressure air around the straw causes the cheese puff to tend to stay in the region of lower pressure, and it balances</a:t>
            </a:r>
          </a:p>
          <a:p>
            <a:pPr marL="628650" lvl="1"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27</a:t>
            </a:fld>
            <a:endParaRPr lang="en-US"/>
          </a:p>
        </p:txBody>
      </p:sp>
    </p:spTree>
    <p:extLst>
      <p:ext uri="{BB962C8B-B14F-4D97-AF65-F5344CB8AC3E}">
        <p14:creationId xmlns:p14="http://schemas.microsoft.com/office/powerpoint/2010/main" val="733253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28</a:t>
            </a:fld>
            <a:endParaRPr lang="en-US"/>
          </a:p>
        </p:txBody>
      </p:sp>
    </p:spTree>
    <p:extLst>
      <p:ext uri="{BB962C8B-B14F-4D97-AF65-F5344CB8AC3E}">
        <p14:creationId xmlns:p14="http://schemas.microsoft.com/office/powerpoint/2010/main" val="6922285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Now explain how the concepts the students have learned can answer the question they were asked at the start of the presentation: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Just like in our experiment(s), air flowing at different speeds over an airplane wing produce pressure differences that result in lift</a:t>
            </a:r>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30</a:t>
            </a:fld>
            <a:endParaRPr lang="en-US"/>
          </a:p>
        </p:txBody>
      </p:sp>
    </p:spTree>
    <p:extLst>
      <p:ext uri="{BB962C8B-B14F-4D97-AF65-F5344CB8AC3E}">
        <p14:creationId xmlns:p14="http://schemas.microsoft.com/office/powerpoint/2010/main" val="2714795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you can see in the image:</a:t>
            </a:r>
          </a:p>
          <a:p>
            <a:pPr marL="628650" lvl="1" indent="-171450">
              <a:buFont typeface="Arial" panose="020B0604020202020204" pitchFamily="34" charset="0"/>
              <a:buChar char="•"/>
            </a:pPr>
            <a:r>
              <a:rPr lang="en-US"/>
              <a:t>High pressure and low velocity under the wing</a:t>
            </a:r>
          </a:p>
          <a:p>
            <a:pPr marL="628650" lvl="1" indent="-171450">
              <a:buFont typeface="Arial" panose="020B0604020202020204" pitchFamily="34" charset="0"/>
              <a:buChar char="•"/>
            </a:pPr>
            <a:r>
              <a:rPr lang="en-US"/>
              <a:t>Low pressure and high velocity at the top of the wing</a:t>
            </a:r>
          </a:p>
          <a:p>
            <a:pPr marL="628650" lvl="1" indent="-171450">
              <a:buFont typeface="Arial" panose="020B0604020202020204" pitchFamily="34" charset="0"/>
              <a:buChar char="•"/>
            </a:pPr>
            <a:r>
              <a:rPr lang="en-US"/>
              <a:t>This results in LIFT!</a:t>
            </a:r>
          </a:p>
        </p:txBody>
      </p:sp>
      <p:sp>
        <p:nvSpPr>
          <p:cNvPr id="4" name="Slide Number Placeholder 3"/>
          <p:cNvSpPr>
            <a:spLocks noGrp="1"/>
          </p:cNvSpPr>
          <p:nvPr>
            <p:ph type="sldNum" sz="quarter" idx="5"/>
          </p:nvPr>
        </p:nvSpPr>
        <p:spPr/>
        <p:txBody>
          <a:bodyPr/>
          <a:lstStyle/>
          <a:p>
            <a:fld id="{75B99203-0780-8B4F-86B6-3A0E296786FE}" type="slidenum">
              <a:rPr lang="en-US" smtClean="0"/>
              <a:t>31</a:t>
            </a:fld>
            <a:endParaRPr lang="en-US"/>
          </a:p>
        </p:txBody>
      </p:sp>
    </p:spTree>
    <p:extLst>
      <p:ext uri="{BB962C8B-B14F-4D97-AF65-F5344CB8AC3E}">
        <p14:creationId xmlns:p14="http://schemas.microsoft.com/office/powerpoint/2010/main" val="9062736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32</a:t>
            </a:fld>
            <a:endParaRPr lang="en-US"/>
          </a:p>
        </p:txBody>
      </p:sp>
    </p:spTree>
    <p:extLst>
      <p:ext uri="{BB962C8B-B14F-4D97-AF65-F5344CB8AC3E}">
        <p14:creationId xmlns:p14="http://schemas.microsoft.com/office/powerpoint/2010/main" val="6174424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33</a:t>
            </a:fld>
            <a:endParaRPr lang="en-US"/>
          </a:p>
        </p:txBody>
      </p:sp>
    </p:spTree>
    <p:extLst>
      <p:ext uri="{BB962C8B-B14F-4D97-AF65-F5344CB8AC3E}">
        <p14:creationId xmlns:p14="http://schemas.microsoft.com/office/powerpoint/2010/main" val="3643356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34</a:t>
            </a:fld>
            <a:endParaRPr lang="en-US"/>
          </a:p>
        </p:txBody>
      </p:sp>
    </p:spTree>
    <p:extLst>
      <p:ext uri="{BB962C8B-B14F-4D97-AF65-F5344CB8AC3E}">
        <p14:creationId xmlns:p14="http://schemas.microsoft.com/office/powerpoint/2010/main" val="21632863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35</a:t>
            </a:fld>
            <a:endParaRPr lang="en-US"/>
          </a:p>
        </p:txBody>
      </p:sp>
    </p:spTree>
    <p:extLst>
      <p:ext uri="{BB962C8B-B14F-4D97-AF65-F5344CB8AC3E}">
        <p14:creationId xmlns:p14="http://schemas.microsoft.com/office/powerpoint/2010/main" val="18678174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37</a:t>
            </a:fld>
            <a:endParaRPr lang="en-US"/>
          </a:p>
        </p:txBody>
      </p:sp>
    </p:spTree>
    <p:extLst>
      <p:ext uri="{BB962C8B-B14F-4D97-AF65-F5344CB8AC3E}">
        <p14:creationId xmlns:p14="http://schemas.microsoft.com/office/powerpoint/2010/main" val="40489274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Sound Travels and the X-59 ~5min</a:t>
            </a:r>
          </a:p>
        </p:txBody>
      </p:sp>
      <p:sp>
        <p:nvSpPr>
          <p:cNvPr id="4" name="Slide Number Placeholder 3"/>
          <p:cNvSpPr>
            <a:spLocks noGrp="1"/>
          </p:cNvSpPr>
          <p:nvPr>
            <p:ph type="sldNum" sz="quarter" idx="5"/>
          </p:nvPr>
        </p:nvSpPr>
        <p:spPr/>
        <p:txBody>
          <a:bodyPr/>
          <a:lstStyle/>
          <a:p>
            <a:fld id="{75B99203-0780-8B4F-86B6-3A0E296786FE}" type="slidenum">
              <a:rPr lang="en-US" smtClean="0"/>
              <a:t>38</a:t>
            </a:fld>
            <a:endParaRPr lang="en-US"/>
          </a:p>
        </p:txBody>
      </p:sp>
    </p:spTree>
    <p:extLst>
      <p:ext uri="{BB962C8B-B14F-4D97-AF65-F5344CB8AC3E}">
        <p14:creationId xmlns:p14="http://schemas.microsoft.com/office/powerpoint/2010/main" val="6226657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https://</a:t>
            </a:r>
            <a:r>
              <a:rPr lang="en-US" i="0" dirty="0" err="1"/>
              <a:t>www.pasco.com</a:t>
            </a:r>
            <a:r>
              <a:rPr lang="en-US" i="0" dirty="0"/>
              <a:t>/products/guides/sound-waves</a:t>
            </a:r>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39</a:t>
            </a:fld>
            <a:endParaRPr lang="en-US"/>
          </a:p>
        </p:txBody>
      </p:sp>
    </p:spTree>
    <p:extLst>
      <p:ext uri="{BB962C8B-B14F-4D97-AF65-F5344CB8AC3E}">
        <p14:creationId xmlns:p14="http://schemas.microsoft.com/office/powerpoint/2010/main" val="33490763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First we’re going to show compressions and rarefactions.</a:t>
            </a:r>
            <a:r>
              <a:rPr lang="en-US" baseline="0" dirty="0"/>
              <a:t> </a:t>
            </a:r>
          </a:p>
          <a:p>
            <a:pPr marL="171450" indent="-171450">
              <a:buFont typeface="Arial" panose="020B0604020202020204" pitchFamily="34" charset="0"/>
              <a:buChar char="•"/>
            </a:pPr>
            <a:r>
              <a:rPr lang="en-US" baseline="0" dirty="0"/>
              <a:t>Pushing and pulling the slinky should create compressions and rarefactions in the slinky</a:t>
            </a:r>
          </a:p>
          <a:p>
            <a:pPr marL="171450" indent="-171450">
              <a:buFont typeface="Arial" panose="020B0604020202020204" pitchFamily="34" charset="0"/>
              <a:buChar char="•"/>
            </a:pPr>
            <a:r>
              <a:rPr lang="en-US" baseline="0" dirty="0"/>
              <a:t>If we go faster, the compressions and rarefactions get closer together</a:t>
            </a:r>
          </a:p>
          <a:p>
            <a:pPr marL="171450" indent="-171450">
              <a:buFont typeface="Arial" panose="020B0604020202020204" pitchFamily="34" charset="0"/>
              <a:buChar char="•"/>
            </a:pPr>
            <a:r>
              <a:rPr lang="en-US" baseline="0" dirty="0"/>
              <a:t>If we go slower the compressions and rarefactions get further away from each other </a:t>
            </a:r>
          </a:p>
          <a:p>
            <a:pPr marL="171450" indent="-171450">
              <a:buFont typeface="Arial" panose="020B0604020202020204" pitchFamily="34" charset="0"/>
              <a:buChar char="•"/>
            </a:pPr>
            <a:r>
              <a:rPr lang="en-US" baseline="0" dirty="0"/>
              <a:t>The distances between the compressions and rarefactions seem to be an important characteristic of the wave. What is this??? </a:t>
            </a:r>
          </a:p>
          <a:p>
            <a:pPr marL="628650" lvl="1" indent="-171450">
              <a:buFont typeface="Arial" panose="020B0604020202020204" pitchFamily="34" charset="0"/>
              <a:buChar char="•"/>
            </a:pPr>
            <a:r>
              <a:rPr lang="en-US" baseline="0" dirty="0"/>
              <a:t>This is what we call foreshadowing ;) </a:t>
            </a:r>
          </a:p>
          <a:p>
            <a:pPr marL="457200" lvl="1" indent="0">
              <a:buFont typeface="Arial" panose="020B0604020202020204" pitchFamily="34" charset="0"/>
              <a:buNone/>
            </a:pPr>
            <a:endParaRPr lang="en-US" baseline="0" dirty="0"/>
          </a:p>
          <a:p>
            <a:pPr marL="457200" lvl="1" indent="0">
              <a:buFont typeface="Arial" panose="020B0604020202020204" pitchFamily="34" charset="0"/>
              <a:buNone/>
            </a:pPr>
            <a:r>
              <a:rPr lang="en-US" baseline="0" dirty="0"/>
              <a:t>https://www.google.com/</a:t>
            </a:r>
            <a:r>
              <a:rPr lang="en-US" baseline="0" dirty="0" err="1"/>
              <a:t>imgres?imgurl</a:t>
            </a:r>
            <a:r>
              <a:rPr lang="en-US" baseline="0" dirty="0"/>
              <a:t>=https%3A%2F%2Fwww.fp7-restarts.eu%2Fimages%2Fexperiments%2Fnoise%2Fslinky.jpg&amp;imgrefurl=https%3A%2F%2Fwww.fp7-restarts.eu%2Findex.php%2Fhome%2Froot%2Fstate-of-the-art%2Fresults%2Fthe-experiments%2F55-ii-greening-air-transport%2Fthe-noise%2F104-session-2-sound-propagation-and-transmission.html&amp;tbnid=bwcpBiQn4_uA3M&amp;vet=12ahUKEwjvhNe35qHvAhWOFVkKHW4CARsQMygJegUIARDCAQ..i&amp;docid=1CSGfmi27BHX_M&amp;w=550&amp;h=145&amp;q=slinky%20compression%20waves&amp;safe=</a:t>
            </a:r>
            <a:r>
              <a:rPr lang="en-US" baseline="0" dirty="0" err="1"/>
              <a:t>strict&amp;ved</a:t>
            </a:r>
            <a:r>
              <a:rPr lang="en-US" baseline="0" dirty="0"/>
              <a:t>=2ahUKEwjvhNe35qHvAhWOFVkKHW4CARsQMygJegUIARDCAQ</a:t>
            </a:r>
          </a:p>
          <a:p>
            <a:pPr marL="457200" lvl="1" indent="0">
              <a:buFont typeface="Arial" panose="020B0604020202020204" pitchFamily="34" charset="0"/>
              <a:buNone/>
            </a:pPr>
            <a:endParaRPr lang="en-US" baseline="0" dirty="0"/>
          </a:p>
        </p:txBody>
      </p:sp>
      <p:sp>
        <p:nvSpPr>
          <p:cNvPr id="4" name="Slide Number Placeholder 3"/>
          <p:cNvSpPr>
            <a:spLocks noGrp="1"/>
          </p:cNvSpPr>
          <p:nvPr>
            <p:ph type="sldNum" sz="quarter" idx="5"/>
          </p:nvPr>
        </p:nvSpPr>
        <p:spPr/>
        <p:txBody>
          <a:bodyPr/>
          <a:lstStyle/>
          <a:p>
            <a:fld id="{75B99203-0780-8B4F-86B6-3A0E296786FE}" type="slidenum">
              <a:rPr lang="en-US" smtClean="0"/>
              <a:t>40</a:t>
            </a:fld>
            <a:endParaRPr lang="en-US"/>
          </a:p>
        </p:txBody>
      </p:sp>
    </p:spTree>
    <p:extLst>
      <p:ext uri="{BB962C8B-B14F-4D97-AF65-F5344CB8AC3E}">
        <p14:creationId xmlns:p14="http://schemas.microsoft.com/office/powerpoint/2010/main" val="40278774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https://</a:t>
            </a:r>
            <a:r>
              <a:rPr lang="en-US" i="0" dirty="0" err="1"/>
              <a:t>www.pasco.com</a:t>
            </a:r>
            <a:r>
              <a:rPr lang="en-US" i="0" dirty="0"/>
              <a:t>/products/guides/sound-waves</a:t>
            </a:r>
          </a:p>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41</a:t>
            </a:fld>
            <a:endParaRPr lang="en-US"/>
          </a:p>
        </p:txBody>
      </p:sp>
    </p:spTree>
    <p:extLst>
      <p:ext uri="{BB962C8B-B14F-4D97-AF65-F5344CB8AC3E}">
        <p14:creationId xmlns:p14="http://schemas.microsoft.com/office/powerpoint/2010/main" val="6913375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42</a:t>
            </a:fld>
            <a:endParaRPr lang="en-US"/>
          </a:p>
        </p:txBody>
      </p:sp>
    </p:spTree>
    <p:extLst>
      <p:ext uri="{BB962C8B-B14F-4D97-AF65-F5344CB8AC3E}">
        <p14:creationId xmlns:p14="http://schemas.microsoft.com/office/powerpoint/2010/main" val="32523221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43</a:t>
            </a:fld>
            <a:endParaRPr lang="en-US"/>
          </a:p>
        </p:txBody>
      </p:sp>
    </p:spTree>
    <p:extLst>
      <p:ext uri="{BB962C8B-B14F-4D97-AF65-F5344CB8AC3E}">
        <p14:creationId xmlns:p14="http://schemas.microsoft.com/office/powerpoint/2010/main" val="42582958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D8A1F79-F448-4297-AFE4-03C36ED4DA5E}" type="slidenum">
              <a:rPr lang="en-US" altLang="en-US"/>
              <a:pPr>
                <a:spcBef>
                  <a:spcPct val="0"/>
                </a:spcBef>
              </a:pPr>
              <a:t>44</a:t>
            </a:fld>
            <a:endParaRPr lang="en-US" altLang="en-US"/>
          </a:p>
        </p:txBody>
      </p:sp>
      <p:sp>
        <p:nvSpPr>
          <p:cNvPr id="4099" name="Rectangle 2"/>
          <p:cNvSpPr>
            <a:spLocks noGrp="1" noRot="1" noChangeAspect="1" noChangeArrowheads="1" noTextEdit="1"/>
          </p:cNvSpPr>
          <p:nvPr>
            <p:ph type="sldImg"/>
          </p:nvPr>
        </p:nvSpPr>
        <p:spPr>
          <a:solidFill>
            <a:srgbClr val="FFFFFF"/>
          </a:solidFill>
          <a:ln/>
        </p:spPr>
      </p:sp>
      <p:sp>
        <p:nvSpPr>
          <p:cNvPr id="41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baseline="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8631036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45</a:t>
            </a:fld>
            <a:endParaRPr lang="en-US"/>
          </a:p>
        </p:txBody>
      </p:sp>
    </p:spTree>
    <p:extLst>
      <p:ext uri="{BB962C8B-B14F-4D97-AF65-F5344CB8AC3E}">
        <p14:creationId xmlns:p14="http://schemas.microsoft.com/office/powerpoint/2010/main" val="33780658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46</a:t>
            </a:fld>
            <a:endParaRPr lang="en-US"/>
          </a:p>
        </p:txBody>
      </p:sp>
    </p:spTree>
    <p:extLst>
      <p:ext uri="{BB962C8B-B14F-4D97-AF65-F5344CB8AC3E}">
        <p14:creationId xmlns:p14="http://schemas.microsoft.com/office/powerpoint/2010/main" val="33007362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47</a:t>
            </a:fld>
            <a:endParaRPr lang="en-US"/>
          </a:p>
        </p:txBody>
      </p:sp>
    </p:spTree>
    <p:extLst>
      <p:ext uri="{BB962C8B-B14F-4D97-AF65-F5344CB8AC3E}">
        <p14:creationId xmlns:p14="http://schemas.microsoft.com/office/powerpoint/2010/main" val="34206789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49</a:t>
            </a:fld>
            <a:endParaRPr lang="en-US"/>
          </a:p>
        </p:txBody>
      </p:sp>
    </p:spTree>
    <p:extLst>
      <p:ext uri="{BB962C8B-B14F-4D97-AF65-F5344CB8AC3E}">
        <p14:creationId xmlns:p14="http://schemas.microsoft.com/office/powerpoint/2010/main" val="140300097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50</a:t>
            </a:fld>
            <a:endParaRPr lang="en-US"/>
          </a:p>
        </p:txBody>
      </p:sp>
    </p:spTree>
    <p:extLst>
      <p:ext uri="{BB962C8B-B14F-4D97-AF65-F5344CB8AC3E}">
        <p14:creationId xmlns:p14="http://schemas.microsoft.com/office/powerpoint/2010/main" val="340671074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51</a:t>
            </a:fld>
            <a:endParaRPr lang="en-US"/>
          </a:p>
        </p:txBody>
      </p:sp>
    </p:spTree>
    <p:extLst>
      <p:ext uri="{BB962C8B-B14F-4D97-AF65-F5344CB8AC3E}">
        <p14:creationId xmlns:p14="http://schemas.microsoft.com/office/powerpoint/2010/main" val="28357411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52</a:t>
            </a:fld>
            <a:endParaRPr lang="en-US"/>
          </a:p>
        </p:txBody>
      </p:sp>
    </p:spTree>
    <p:extLst>
      <p:ext uri="{BB962C8B-B14F-4D97-AF65-F5344CB8AC3E}">
        <p14:creationId xmlns:p14="http://schemas.microsoft.com/office/powerpoint/2010/main" val="338907788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53</a:t>
            </a:fld>
            <a:endParaRPr lang="en-US"/>
          </a:p>
        </p:txBody>
      </p:sp>
    </p:spTree>
    <p:extLst>
      <p:ext uri="{BB962C8B-B14F-4D97-AF65-F5344CB8AC3E}">
        <p14:creationId xmlns:p14="http://schemas.microsoft.com/office/powerpoint/2010/main" val="1823495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54</a:t>
            </a:fld>
            <a:endParaRPr lang="en-US"/>
          </a:p>
        </p:txBody>
      </p:sp>
    </p:spTree>
    <p:extLst>
      <p:ext uri="{BB962C8B-B14F-4D97-AF65-F5344CB8AC3E}">
        <p14:creationId xmlns:p14="http://schemas.microsoft.com/office/powerpoint/2010/main" val="36548662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55</a:t>
            </a:fld>
            <a:endParaRPr lang="en-US"/>
          </a:p>
        </p:txBody>
      </p:sp>
    </p:spTree>
    <p:extLst>
      <p:ext uri="{BB962C8B-B14F-4D97-AF65-F5344CB8AC3E}">
        <p14:creationId xmlns:p14="http://schemas.microsoft.com/office/powerpoint/2010/main" val="11417012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56</a:t>
            </a:fld>
            <a:endParaRPr lang="en-US"/>
          </a:p>
        </p:txBody>
      </p:sp>
    </p:spTree>
    <p:extLst>
      <p:ext uri="{BB962C8B-B14F-4D97-AF65-F5344CB8AC3E}">
        <p14:creationId xmlns:p14="http://schemas.microsoft.com/office/powerpoint/2010/main" val="10881511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57</a:t>
            </a:fld>
            <a:endParaRPr lang="en-US"/>
          </a:p>
        </p:txBody>
      </p:sp>
    </p:spTree>
    <p:extLst>
      <p:ext uri="{BB962C8B-B14F-4D97-AF65-F5344CB8AC3E}">
        <p14:creationId xmlns:p14="http://schemas.microsoft.com/office/powerpoint/2010/main" val="325064370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58</a:t>
            </a:fld>
            <a:endParaRPr lang="en-US"/>
          </a:p>
        </p:txBody>
      </p:sp>
    </p:spTree>
    <p:extLst>
      <p:ext uri="{BB962C8B-B14F-4D97-AF65-F5344CB8AC3E}">
        <p14:creationId xmlns:p14="http://schemas.microsoft.com/office/powerpoint/2010/main" val="15409500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59</a:t>
            </a:fld>
            <a:endParaRPr lang="en-US"/>
          </a:p>
        </p:txBody>
      </p:sp>
    </p:spTree>
    <p:extLst>
      <p:ext uri="{BB962C8B-B14F-4D97-AF65-F5344CB8AC3E}">
        <p14:creationId xmlns:p14="http://schemas.microsoft.com/office/powerpoint/2010/main" val="95648384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i="0" dirty="0"/>
              <a:t>Does this mean that sound can travel through people??? Have you ever listened to someone’s heart? Or your stomach made noise?</a:t>
            </a:r>
            <a:r>
              <a:rPr lang="en-US" i="0" baseline="0" dirty="0"/>
              <a:t> </a:t>
            </a:r>
            <a:endParaRPr lang="en-US" i="0" dirty="0"/>
          </a:p>
          <a:p>
            <a:pPr marL="171450" lvl="0" indent="-171450">
              <a:buFont typeface="Arial" panose="020B0604020202020204" pitchFamily="34" charset="0"/>
              <a:buChar char="•"/>
            </a:pPr>
            <a:endParaRPr lang="en-US" i="0" dirty="0"/>
          </a:p>
        </p:txBody>
      </p:sp>
      <p:sp>
        <p:nvSpPr>
          <p:cNvPr id="4" name="Slide Number Placeholder 3"/>
          <p:cNvSpPr>
            <a:spLocks noGrp="1"/>
          </p:cNvSpPr>
          <p:nvPr>
            <p:ph type="sldNum" sz="quarter" idx="5"/>
          </p:nvPr>
        </p:nvSpPr>
        <p:spPr/>
        <p:txBody>
          <a:bodyPr/>
          <a:lstStyle/>
          <a:p>
            <a:fld id="{75B99203-0780-8B4F-86B6-3A0E296786FE}" type="slidenum">
              <a:rPr lang="en-US" smtClean="0"/>
              <a:t>60</a:t>
            </a:fld>
            <a:endParaRPr lang="en-US"/>
          </a:p>
        </p:txBody>
      </p:sp>
    </p:spTree>
    <p:extLst>
      <p:ext uri="{BB962C8B-B14F-4D97-AF65-F5344CB8AC3E}">
        <p14:creationId xmlns:p14="http://schemas.microsoft.com/office/powerpoint/2010/main" val="237840811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B99203-0780-8B4F-86B6-3A0E296786FE}" type="slidenum">
              <a:rPr lang="en-US" smtClean="0"/>
              <a:t>61</a:t>
            </a:fld>
            <a:endParaRPr lang="en-US"/>
          </a:p>
        </p:txBody>
      </p:sp>
    </p:spTree>
    <p:extLst>
      <p:ext uri="{BB962C8B-B14F-4D97-AF65-F5344CB8AC3E}">
        <p14:creationId xmlns:p14="http://schemas.microsoft.com/office/powerpoint/2010/main" val="210471774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62</a:t>
            </a:fld>
            <a:endParaRPr lang="en-US"/>
          </a:p>
        </p:txBody>
      </p:sp>
    </p:spTree>
    <p:extLst>
      <p:ext uri="{BB962C8B-B14F-4D97-AF65-F5344CB8AC3E}">
        <p14:creationId xmlns:p14="http://schemas.microsoft.com/office/powerpoint/2010/main" val="38568045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65</a:t>
            </a:fld>
            <a:endParaRPr lang="en-US"/>
          </a:p>
        </p:txBody>
      </p:sp>
    </p:spTree>
    <p:extLst>
      <p:ext uri="{BB962C8B-B14F-4D97-AF65-F5344CB8AC3E}">
        <p14:creationId xmlns:p14="http://schemas.microsoft.com/office/powerpoint/2010/main" val="62268972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68</a:t>
            </a:fld>
            <a:endParaRPr lang="en-US"/>
          </a:p>
        </p:txBody>
      </p:sp>
    </p:spTree>
    <p:extLst>
      <p:ext uri="{BB962C8B-B14F-4D97-AF65-F5344CB8AC3E}">
        <p14:creationId xmlns:p14="http://schemas.microsoft.com/office/powerpoint/2010/main" val="371575310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69</a:t>
            </a:fld>
            <a:endParaRPr lang="en-US"/>
          </a:p>
        </p:txBody>
      </p:sp>
    </p:spTree>
    <p:extLst>
      <p:ext uri="{BB962C8B-B14F-4D97-AF65-F5344CB8AC3E}">
        <p14:creationId xmlns:p14="http://schemas.microsoft.com/office/powerpoint/2010/main" val="80508124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70</a:t>
            </a:fld>
            <a:endParaRPr lang="en-US"/>
          </a:p>
        </p:txBody>
      </p:sp>
    </p:spTree>
    <p:extLst>
      <p:ext uri="{BB962C8B-B14F-4D97-AF65-F5344CB8AC3E}">
        <p14:creationId xmlns:p14="http://schemas.microsoft.com/office/powerpoint/2010/main" val="374181145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75</a:t>
            </a:fld>
            <a:endParaRPr lang="en-US"/>
          </a:p>
        </p:txBody>
      </p:sp>
    </p:spTree>
    <p:extLst>
      <p:ext uri="{BB962C8B-B14F-4D97-AF65-F5344CB8AC3E}">
        <p14:creationId xmlns:p14="http://schemas.microsoft.com/office/powerpoint/2010/main" val="269561580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76</a:t>
            </a:fld>
            <a:endParaRPr lang="en-US"/>
          </a:p>
        </p:txBody>
      </p:sp>
    </p:spTree>
    <p:extLst>
      <p:ext uri="{BB962C8B-B14F-4D97-AF65-F5344CB8AC3E}">
        <p14:creationId xmlns:p14="http://schemas.microsoft.com/office/powerpoint/2010/main" val="117152507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77</a:t>
            </a:fld>
            <a:endParaRPr lang="en-US"/>
          </a:p>
        </p:txBody>
      </p:sp>
    </p:spTree>
    <p:extLst>
      <p:ext uri="{BB962C8B-B14F-4D97-AF65-F5344CB8AC3E}">
        <p14:creationId xmlns:p14="http://schemas.microsoft.com/office/powerpoint/2010/main" val="429234526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can ask the question: “who thinks Math and Science are cool” “who think drones/jets are cool” supper computing biological sciences, </a:t>
            </a:r>
          </a:p>
          <a:p>
            <a:r>
              <a:rPr lang="en-US" dirty="0"/>
              <a:t>-a good way to </a:t>
            </a:r>
            <a:r>
              <a:rPr lang="en-US" dirty="0" err="1"/>
              <a:t>segway</a:t>
            </a:r>
            <a:r>
              <a:rPr lang="en-US" dirty="0"/>
              <a:t> for importance of STEM career. Million different opportunities </a:t>
            </a:r>
          </a:p>
          <a:p>
            <a:r>
              <a:rPr lang="en-US" dirty="0"/>
              <a:t>-at NASA all of this is possible</a:t>
            </a:r>
          </a:p>
          <a:p>
            <a:endParaRPr lang="en-US" dirty="0"/>
          </a:p>
          <a:p>
            <a:r>
              <a:rPr lang="en-US" dirty="0"/>
              <a:t>NASA and STEM 20min</a:t>
            </a:r>
          </a:p>
          <a:p>
            <a:endParaRPr lang="en-US" dirty="0"/>
          </a:p>
          <a:p>
            <a:r>
              <a:rPr lang="en-US" dirty="0"/>
              <a:t>APPLE</a:t>
            </a:r>
          </a:p>
          <a:p>
            <a:r>
              <a:rPr lang="en-US" dirty="0"/>
              <a:t>-ask, pause, pick, listen, emphasize</a:t>
            </a:r>
          </a:p>
        </p:txBody>
      </p:sp>
      <p:sp>
        <p:nvSpPr>
          <p:cNvPr id="4" name="Slide Number Placeholder 3"/>
          <p:cNvSpPr>
            <a:spLocks noGrp="1"/>
          </p:cNvSpPr>
          <p:nvPr>
            <p:ph type="sldNum" sz="quarter" idx="5"/>
          </p:nvPr>
        </p:nvSpPr>
        <p:spPr/>
        <p:txBody>
          <a:bodyPr/>
          <a:lstStyle/>
          <a:p>
            <a:fld id="{75B99203-0780-8B4F-86B6-3A0E296786FE}" type="slidenum">
              <a:rPr lang="en-US" smtClean="0"/>
              <a:t>78</a:t>
            </a:fld>
            <a:endParaRPr lang="en-US"/>
          </a:p>
        </p:txBody>
      </p:sp>
    </p:spTree>
    <p:extLst>
      <p:ext uri="{BB962C8B-B14F-4D97-AF65-F5344CB8AC3E}">
        <p14:creationId xmlns:p14="http://schemas.microsoft.com/office/powerpoint/2010/main" val="39021649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Sky </a:t>
            </a:r>
            <a:r>
              <a:rPr lang="en-US"/>
              <a:t>for All</a:t>
            </a:r>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79</a:t>
            </a:fld>
            <a:endParaRPr lang="en-US"/>
          </a:p>
        </p:txBody>
      </p:sp>
    </p:spTree>
    <p:extLst>
      <p:ext uri="{BB962C8B-B14F-4D97-AF65-F5344CB8AC3E}">
        <p14:creationId xmlns:p14="http://schemas.microsoft.com/office/powerpoint/2010/main" val="370196970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99203-0780-8B4F-86B6-3A0E296786FE}" type="slidenum">
              <a:rPr lang="en-US" smtClean="0"/>
              <a:t>80</a:t>
            </a:fld>
            <a:endParaRPr lang="en-US"/>
          </a:p>
        </p:txBody>
      </p:sp>
    </p:spTree>
    <p:extLst>
      <p:ext uri="{BB962C8B-B14F-4D97-AF65-F5344CB8AC3E}">
        <p14:creationId xmlns:p14="http://schemas.microsoft.com/office/powerpoint/2010/main" val="3954624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3F8A-8D15-C640-B718-EF012F534A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E9750F-4B75-2F45-89A7-478319792C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9E5FC6-EC69-D940-AFC7-AB42B1E113F0}"/>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5" name="Footer Placeholder 4">
            <a:extLst>
              <a:ext uri="{FF2B5EF4-FFF2-40B4-BE49-F238E27FC236}">
                <a16:creationId xmlns:a16="http://schemas.microsoft.com/office/drawing/2014/main" id="{A0957857-0BEC-4D48-AD2F-9C3B8EE318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7A9476-C89B-DF46-BE27-E8ED4C5D6D18}"/>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3229679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A869-631E-3B4B-9FED-15A1C45A4A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5B113E0-E564-7443-BBD9-240B389850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0BFC8D-B0F8-0940-82D0-780B1FF7FD2A}"/>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5" name="Footer Placeholder 4">
            <a:extLst>
              <a:ext uri="{FF2B5EF4-FFF2-40B4-BE49-F238E27FC236}">
                <a16:creationId xmlns:a16="http://schemas.microsoft.com/office/drawing/2014/main" id="{D79B7078-2DF7-AA49-B0EF-3DD7CE75AA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01BF4-3067-D245-8A83-9151A698D2CF}"/>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1029598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AB700-2959-CE48-9C59-7AC276E346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E61259E-F69F-F54D-BF5A-0CF0CF60BC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090E900-803A-B046-8BBE-8AB2120CAC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610F100-C55A-6643-8AB8-8D5938038370}"/>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6" name="Footer Placeholder 5">
            <a:extLst>
              <a:ext uri="{FF2B5EF4-FFF2-40B4-BE49-F238E27FC236}">
                <a16:creationId xmlns:a16="http://schemas.microsoft.com/office/drawing/2014/main" id="{8742BB1F-065A-8D4E-AEFD-BD60F6CC1D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2C0346-2207-1844-95A2-659F671D9BF9}"/>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3357147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372EB-8125-B041-AE35-D534664E1BD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EB14C4-275E-A84F-B582-A5ED5E4382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34C8B9-8188-C049-9A1D-3282BBC21B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8523A9C-727F-3A48-B08B-788DE6E391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BBD3E8-C4CB-D74A-8A26-A2C8697A52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7415DB1-D043-FA4E-8EC4-5B6100165519}"/>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8" name="Footer Placeholder 7">
            <a:extLst>
              <a:ext uri="{FF2B5EF4-FFF2-40B4-BE49-F238E27FC236}">
                <a16:creationId xmlns:a16="http://schemas.microsoft.com/office/drawing/2014/main" id="{0A0AC210-7269-1B49-A523-EE5D312DC7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37012C-CBC7-0146-AD4F-3EF0E682286B}"/>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3206886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F72EC-DC4C-2843-B415-02CB614F751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63C8E40-2207-4C4A-A6D6-B1B9232F6CD1}"/>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4" name="Footer Placeholder 3">
            <a:extLst>
              <a:ext uri="{FF2B5EF4-FFF2-40B4-BE49-F238E27FC236}">
                <a16:creationId xmlns:a16="http://schemas.microsoft.com/office/drawing/2014/main" id="{5855222B-A752-AC4F-A68A-2DA3C3A554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5ABBDB-08D9-A640-975E-4825D1D42624}"/>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137419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CA3E4-9D8D-4849-848E-357A3C55CB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830C97-3369-0F47-86A3-9875AC4FED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D214C12-CA31-594E-8F89-1BB33D2D8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480E8F-5D27-C149-8367-FAFE229B85F1}"/>
              </a:ext>
            </a:extLst>
          </p:cNvPr>
          <p:cNvSpPr>
            <a:spLocks noGrp="1"/>
          </p:cNvSpPr>
          <p:nvPr>
            <p:ph type="dt" sz="half" idx="10"/>
          </p:nvPr>
        </p:nvSpPr>
        <p:spPr/>
        <p:txBody>
          <a:bodyPr/>
          <a:lstStyle/>
          <a:p>
            <a:fld id="{70B801C6-2131-1347-B5CD-761A248689C2}" type="datetimeFigureOut">
              <a:rPr lang="en-US" smtClean="0"/>
              <a:t>4/16/2021</a:t>
            </a:fld>
            <a:endParaRPr lang="en-US"/>
          </a:p>
        </p:txBody>
      </p:sp>
      <p:sp>
        <p:nvSpPr>
          <p:cNvPr id="6" name="Footer Placeholder 5">
            <a:extLst>
              <a:ext uri="{FF2B5EF4-FFF2-40B4-BE49-F238E27FC236}">
                <a16:creationId xmlns:a16="http://schemas.microsoft.com/office/drawing/2014/main" id="{2780330B-460B-B94D-87DA-BCC1039AD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9C1275-95BD-4640-83BA-C8DAE805EE8F}"/>
              </a:ext>
            </a:extLst>
          </p:cNvPr>
          <p:cNvSpPr>
            <a:spLocks noGrp="1"/>
          </p:cNvSpPr>
          <p:nvPr>
            <p:ph type="sldNum" sz="quarter" idx="12"/>
          </p:nvPr>
        </p:nvSpPr>
        <p:spPr/>
        <p:txBody>
          <a:bodyPr/>
          <a:lstStyle/>
          <a:p>
            <a:fld id="{C2F62E2F-066E-CF42-833C-A345A071407F}" type="slidenum">
              <a:rPr lang="en-US" smtClean="0"/>
              <a:t>‹#›</a:t>
            </a:fld>
            <a:endParaRPr lang="en-US"/>
          </a:p>
        </p:txBody>
      </p:sp>
    </p:spTree>
    <p:extLst>
      <p:ext uri="{BB962C8B-B14F-4D97-AF65-F5344CB8AC3E}">
        <p14:creationId xmlns:p14="http://schemas.microsoft.com/office/powerpoint/2010/main" val="4001807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8">
            <a:alphaModFix amt="4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C007AF-677B-AB4C-AB99-672FDCCA12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DBD1E1F-A077-4141-9824-836049354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5EBDF7-AD4B-8144-92AC-3B72BFB65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B801C6-2131-1347-B5CD-761A248689C2}" type="datetimeFigureOut">
              <a:rPr lang="en-US" smtClean="0"/>
              <a:t>4/16/2021</a:t>
            </a:fld>
            <a:endParaRPr lang="en-US"/>
          </a:p>
        </p:txBody>
      </p:sp>
      <p:sp>
        <p:nvSpPr>
          <p:cNvPr id="5" name="Footer Placeholder 4">
            <a:extLst>
              <a:ext uri="{FF2B5EF4-FFF2-40B4-BE49-F238E27FC236}">
                <a16:creationId xmlns:a16="http://schemas.microsoft.com/office/drawing/2014/main" id="{7D03597A-4B20-7742-BAE1-45DAE377A0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E00433-3ECB-2245-BE38-74D014794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F62E2F-066E-CF42-833C-A345A071407F}" type="slidenum">
              <a:rPr lang="en-US" smtClean="0"/>
              <a:t>‹#›</a:t>
            </a:fld>
            <a:endParaRPr lang="en-US"/>
          </a:p>
        </p:txBody>
      </p:sp>
    </p:spTree>
    <p:extLst>
      <p:ext uri="{BB962C8B-B14F-4D97-AF65-F5344CB8AC3E}">
        <p14:creationId xmlns:p14="http://schemas.microsoft.com/office/powerpoint/2010/main" val="3533542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file:////var/folders/mz/bn5l8hhj4lz9hhs9mls373_m0000gq/T/com.microsoft.Word/WebArchiveCopyPasteTempFiles/FourForcesFlight.jpg"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226CB07FB5E?feature=oembed" TargetMode="Externa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5.png"/><Relationship Id="rId2" Type="http://schemas.openxmlformats.org/officeDocument/2006/relationships/notesSlide" Target="../notesSlides/notesSlide7.xml"/><Relationship Id="rId16"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4.jpeg"/><Relationship Id="rId5" Type="http://schemas.openxmlformats.org/officeDocument/2006/relationships/diagramQuickStyle" Target="../diagrams/quickStyle1.xml"/><Relationship Id="rId15" Type="http://schemas.openxmlformats.org/officeDocument/2006/relationships/image" Target="../media/image18.jpeg"/><Relationship Id="rId10" Type="http://schemas.openxmlformats.org/officeDocument/2006/relationships/image" Target="../media/image13.png"/><Relationship Id="rId4" Type="http://schemas.openxmlformats.org/officeDocument/2006/relationships/diagramLayout" Target="../diagrams/layout1.xml"/><Relationship Id="rId9" Type="http://schemas.openxmlformats.org/officeDocument/2006/relationships/image" Target="../media/image12.jpeg"/><Relationship Id="rId14"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m1G4DsTJBtk?feature=oembed" TargetMode="Externa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J4WRd7OAt0A?feature=oembed" TargetMode="Externa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file:////var/folders/mz/bn5l8hhj4lz9hhs9mls373_m0000gq/T/com.microsoft.Word/WebArchiveCopyPasteTempFiles/FourForcesFlight.jpg"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oYEgdZ3iEKA?feature=oembed" TargetMode="Externa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Gi1lY6I2P2A?feature=oembed" TargetMode="Externa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anonymous-partners.deviantart.com/art/Airplanes-wing-327365104" TargetMode="Externa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IRUoL4SBIjM?list=PLiuUQ9asub3Q6sgzOdBxeruY2bHo2viQ-" TargetMode="Externa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68.png"/></Relationships>
</file>

<file path=ppt/slides/_rels/slide4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410.png"/></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4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2.xml"/><Relationship Id="rId1" Type="http://schemas.openxmlformats.org/officeDocument/2006/relationships/video" Target="https://www.youtube.com/embed/qwdfdE6ruMw?feature=oembed" TargetMode="External"/></Relationships>
</file>

<file path=ppt/slides/_rels/slide6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6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slideLayout" Target="../slideLayouts/slideLayout2.xml"/><Relationship Id="rId1" Type="http://schemas.openxmlformats.org/officeDocument/2006/relationships/video" Target="https://www.youtube.com/embed/VPDTR-JXSb8?feature=oembed"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slideLayout" Target="../slideLayouts/slideLayout2.xml"/><Relationship Id="rId1" Type="http://schemas.openxmlformats.org/officeDocument/2006/relationships/video" Target="https://www.youtube.com/embed/Qp2_GFlZ-aQ?feature=oembed"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0.png"/><Relationship Id="rId4" Type="http://schemas.openxmlformats.org/officeDocument/2006/relationships/notesSlide" Target="../notesSlides/notesSlide66.xml"/></Relationships>
</file>

<file path=ppt/slides/_rels/slide80.xml.rels><?xml version="1.0" encoding="UTF-8" standalone="yes"?>
<Relationships xmlns="http://schemas.openxmlformats.org/package/2006/relationships"><Relationship Id="rId3" Type="http://schemas.openxmlformats.org/officeDocument/2006/relationships/hyperlink" Target="https://www.nasa.gov/aero-at-home" TargetMode="External"/><Relationship Id="rId7" Type="http://schemas.openxmlformats.org/officeDocument/2006/relationships/hyperlink" Target="mailto:ARC-Aero-Fair@mail.nasa.gov" TargetMode="External"/><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hyperlink" Target="mailto:christina.l.cheung@nasa.gov" TargetMode="External"/><Relationship Id="rId5" Type="http://schemas.openxmlformats.org/officeDocument/2006/relationships/hyperlink" Target="https://intern.nasa.gov/" TargetMode="External"/><Relationship Id="rId4" Type="http://schemas.openxmlformats.org/officeDocument/2006/relationships/hyperlink" Target="https://www.nasa.gov/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irplanes flying over a city&#10;&#10;Description automatically generated with medium confidence">
            <a:extLst>
              <a:ext uri="{FF2B5EF4-FFF2-40B4-BE49-F238E27FC236}">
                <a16:creationId xmlns:a16="http://schemas.microsoft.com/office/drawing/2014/main" id="{D33079CB-C938-824B-A39C-5C5E7B857D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40" name="Rectangle 3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0421D-0984-044B-8EC0-641A3D86401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dirty="0">
                <a:solidFill>
                  <a:srgbClr val="FFFFFF"/>
                </a:solidFill>
              </a:rPr>
              <a:t>Welcome!</a:t>
            </a:r>
          </a:p>
        </p:txBody>
      </p:sp>
      <p:sp>
        <p:nvSpPr>
          <p:cNvPr id="3" name="Subtitle 2">
            <a:extLst>
              <a:ext uri="{FF2B5EF4-FFF2-40B4-BE49-F238E27FC236}">
                <a16:creationId xmlns:a16="http://schemas.microsoft.com/office/drawing/2014/main" id="{104AAFDD-0348-5044-ADE0-2E3E6A3F4C3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[Christina Lim]</a:t>
            </a:r>
          </a:p>
          <a:p>
            <a:r>
              <a:rPr lang="en-US" dirty="0">
                <a:solidFill>
                  <a:srgbClr val="FFFFFF"/>
                </a:solidFill>
              </a:rPr>
              <a:t>[Joseph O’Brien]</a:t>
            </a:r>
          </a:p>
        </p:txBody>
      </p:sp>
    </p:spTree>
    <p:extLst>
      <p:ext uri="{BB962C8B-B14F-4D97-AF65-F5344CB8AC3E}">
        <p14:creationId xmlns:p14="http://schemas.microsoft.com/office/powerpoint/2010/main" val="3490501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DCDE0-8C5C-7144-8BF9-302C0B52063E}"/>
              </a:ext>
            </a:extLst>
          </p:cNvPr>
          <p:cNvSpPr>
            <a:spLocks noGrp="1"/>
          </p:cNvSpPr>
          <p:nvPr>
            <p:ph type="title"/>
          </p:nvPr>
        </p:nvSpPr>
        <p:spPr/>
        <p:txBody>
          <a:bodyPr/>
          <a:lstStyle/>
          <a:p>
            <a:r>
              <a:rPr lang="en-US" dirty="0"/>
              <a:t>Microsoft Teams Helpful Tips </a:t>
            </a:r>
          </a:p>
        </p:txBody>
      </p:sp>
      <p:pic>
        <p:nvPicPr>
          <p:cNvPr id="5" name="Picture 4" descr="A picture containing text, screenshot, electronics, computer&#10;&#10;Description automatically generated">
            <a:extLst>
              <a:ext uri="{FF2B5EF4-FFF2-40B4-BE49-F238E27FC236}">
                <a16:creationId xmlns:a16="http://schemas.microsoft.com/office/drawing/2014/main" id="{048ECEEE-01A4-BC4D-B19D-E23852072A4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539765" y="1676509"/>
            <a:ext cx="9112469" cy="4816366"/>
          </a:xfrm>
          <a:prstGeom prst="rect">
            <a:avLst/>
          </a:prstGeom>
          <a:ln w="38100">
            <a:noFill/>
          </a:ln>
        </p:spPr>
      </p:pic>
      <p:sp>
        <p:nvSpPr>
          <p:cNvPr id="6" name="Rectangle 5">
            <a:extLst>
              <a:ext uri="{FF2B5EF4-FFF2-40B4-BE49-F238E27FC236}">
                <a16:creationId xmlns:a16="http://schemas.microsoft.com/office/drawing/2014/main" id="{5B5B92D1-1C8B-1B4D-841E-F03E7A729BDE}"/>
              </a:ext>
            </a:extLst>
          </p:cNvPr>
          <p:cNvSpPr/>
          <p:nvPr/>
        </p:nvSpPr>
        <p:spPr>
          <a:xfrm>
            <a:off x="4738777" y="5425829"/>
            <a:ext cx="406400" cy="397934"/>
          </a:xfrm>
          <a:prstGeom prst="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p:txBody>
      </p:sp>
      <p:sp>
        <p:nvSpPr>
          <p:cNvPr id="7" name="TextBox 6">
            <a:extLst>
              <a:ext uri="{FF2B5EF4-FFF2-40B4-BE49-F238E27FC236}">
                <a16:creationId xmlns:a16="http://schemas.microsoft.com/office/drawing/2014/main" id="{5A32B051-EB61-5847-9A80-D5F224C5472B}"/>
              </a:ext>
            </a:extLst>
          </p:cNvPr>
          <p:cNvSpPr txBox="1"/>
          <p:nvPr/>
        </p:nvSpPr>
        <p:spPr>
          <a:xfrm>
            <a:off x="3175803" y="4428596"/>
            <a:ext cx="1253067" cy="276999"/>
          </a:xfrm>
          <a:prstGeom prst="rect">
            <a:avLst/>
          </a:prstGeom>
          <a:noFill/>
          <a:ln w="19050">
            <a:solidFill>
              <a:schemeClr val="accent4"/>
            </a:solidFill>
          </a:ln>
        </p:spPr>
        <p:txBody>
          <a:bodyPr wrap="square" rtlCol="0">
            <a:spAutoFit/>
          </a:bodyPr>
          <a:lstStyle/>
          <a:p>
            <a:r>
              <a:rPr lang="en-US" sz="1200" dirty="0">
                <a:solidFill>
                  <a:schemeClr val="bg1"/>
                </a:solidFill>
              </a:rPr>
              <a:t>Video/Un-video</a:t>
            </a:r>
          </a:p>
        </p:txBody>
      </p:sp>
      <p:cxnSp>
        <p:nvCxnSpPr>
          <p:cNvPr id="13" name="Elbow Connector 12">
            <a:extLst>
              <a:ext uri="{FF2B5EF4-FFF2-40B4-BE49-F238E27FC236}">
                <a16:creationId xmlns:a16="http://schemas.microsoft.com/office/drawing/2014/main" id="{BECE89EE-9E82-1640-81E7-A3A967ED3CF6}"/>
              </a:ext>
            </a:extLst>
          </p:cNvPr>
          <p:cNvCxnSpPr>
            <a:cxnSpLocks/>
          </p:cNvCxnSpPr>
          <p:nvPr/>
        </p:nvCxnSpPr>
        <p:spPr>
          <a:xfrm rot="16200000" flipV="1">
            <a:off x="4258040" y="4730680"/>
            <a:ext cx="869033" cy="541866"/>
          </a:xfrm>
          <a:prstGeom prst="bentConnector2">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4DB46ED-0812-4642-A66E-703B75AC6947}"/>
              </a:ext>
            </a:extLst>
          </p:cNvPr>
          <p:cNvSpPr/>
          <p:nvPr/>
        </p:nvSpPr>
        <p:spPr>
          <a:xfrm>
            <a:off x="5147317" y="5425828"/>
            <a:ext cx="406400" cy="397934"/>
          </a:xfrm>
          <a:prstGeom prst="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A635B06-A381-444F-909C-1A2C90ED2FA1}"/>
              </a:ext>
            </a:extLst>
          </p:cNvPr>
          <p:cNvSpPr/>
          <p:nvPr/>
        </p:nvSpPr>
        <p:spPr>
          <a:xfrm>
            <a:off x="6335933" y="5452533"/>
            <a:ext cx="393564" cy="397934"/>
          </a:xfrm>
          <a:prstGeom prst="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7CF56F8-D467-CC4F-B54A-330A56ED6200}"/>
              </a:ext>
            </a:extLst>
          </p:cNvPr>
          <p:cNvSpPr/>
          <p:nvPr/>
        </p:nvSpPr>
        <p:spPr>
          <a:xfrm>
            <a:off x="6721818" y="5452533"/>
            <a:ext cx="406400" cy="397934"/>
          </a:xfrm>
          <a:prstGeom prst="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US" dirty="0"/>
          </a:p>
        </p:txBody>
      </p:sp>
      <p:sp>
        <p:nvSpPr>
          <p:cNvPr id="17" name="TextBox 16">
            <a:extLst>
              <a:ext uri="{FF2B5EF4-FFF2-40B4-BE49-F238E27FC236}">
                <a16:creationId xmlns:a16="http://schemas.microsoft.com/office/drawing/2014/main" id="{32CBC317-1377-6445-9255-8B83C3B596F6}"/>
              </a:ext>
            </a:extLst>
          </p:cNvPr>
          <p:cNvSpPr txBox="1"/>
          <p:nvPr/>
        </p:nvSpPr>
        <p:spPr>
          <a:xfrm>
            <a:off x="5599037" y="4778856"/>
            <a:ext cx="1253067" cy="276999"/>
          </a:xfrm>
          <a:prstGeom prst="rect">
            <a:avLst/>
          </a:prstGeom>
          <a:noFill/>
          <a:ln w="19050">
            <a:solidFill>
              <a:schemeClr val="accent4"/>
            </a:solidFill>
          </a:ln>
        </p:spPr>
        <p:txBody>
          <a:bodyPr wrap="square" rtlCol="0">
            <a:spAutoFit/>
          </a:bodyPr>
          <a:lstStyle/>
          <a:p>
            <a:r>
              <a:rPr lang="en-US" sz="1200" dirty="0">
                <a:solidFill>
                  <a:schemeClr val="bg1"/>
                </a:solidFill>
              </a:rPr>
              <a:t>Mute/Un-mute</a:t>
            </a:r>
          </a:p>
        </p:txBody>
      </p:sp>
      <p:cxnSp>
        <p:nvCxnSpPr>
          <p:cNvPr id="18" name="Elbow Connector 17">
            <a:extLst>
              <a:ext uri="{FF2B5EF4-FFF2-40B4-BE49-F238E27FC236}">
                <a16:creationId xmlns:a16="http://schemas.microsoft.com/office/drawing/2014/main" id="{73247EB3-ECFD-B844-844E-5CC932BF3DBF}"/>
              </a:ext>
            </a:extLst>
          </p:cNvPr>
          <p:cNvCxnSpPr>
            <a:cxnSpLocks/>
          </p:cNvCxnSpPr>
          <p:nvPr/>
        </p:nvCxnSpPr>
        <p:spPr>
          <a:xfrm rot="5400000" flipH="1" flipV="1">
            <a:off x="5239653" y="5045079"/>
            <a:ext cx="513854" cy="204914"/>
          </a:xfrm>
          <a:prstGeom prst="bentConnector2">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508C0C60-134F-2345-AD4D-63B6996D8500}"/>
              </a:ext>
            </a:extLst>
          </p:cNvPr>
          <p:cNvSpPr txBox="1"/>
          <p:nvPr/>
        </p:nvSpPr>
        <p:spPr>
          <a:xfrm>
            <a:off x="4446092" y="6125742"/>
            <a:ext cx="1253067" cy="276999"/>
          </a:xfrm>
          <a:prstGeom prst="rect">
            <a:avLst/>
          </a:prstGeom>
          <a:noFill/>
          <a:ln w="19050">
            <a:solidFill>
              <a:schemeClr val="accent4"/>
            </a:solidFill>
          </a:ln>
        </p:spPr>
        <p:txBody>
          <a:bodyPr wrap="square" rtlCol="0">
            <a:spAutoFit/>
          </a:bodyPr>
          <a:lstStyle/>
          <a:p>
            <a:r>
              <a:rPr lang="en-US" sz="1200" dirty="0">
                <a:solidFill>
                  <a:schemeClr val="bg1"/>
                </a:solidFill>
              </a:rPr>
              <a:t>Raise Your Hand</a:t>
            </a:r>
          </a:p>
        </p:txBody>
      </p:sp>
      <p:cxnSp>
        <p:nvCxnSpPr>
          <p:cNvPr id="23" name="Elbow Connector 22">
            <a:extLst>
              <a:ext uri="{FF2B5EF4-FFF2-40B4-BE49-F238E27FC236}">
                <a16:creationId xmlns:a16="http://schemas.microsoft.com/office/drawing/2014/main" id="{526E3F19-07D2-3B40-8327-0BEC59FE24FD}"/>
              </a:ext>
            </a:extLst>
          </p:cNvPr>
          <p:cNvCxnSpPr>
            <a:cxnSpLocks/>
            <a:stCxn id="22" idx="3"/>
            <a:endCxn id="15" idx="2"/>
          </p:cNvCxnSpPr>
          <p:nvPr/>
        </p:nvCxnSpPr>
        <p:spPr>
          <a:xfrm flipV="1">
            <a:off x="5699159" y="5850467"/>
            <a:ext cx="833556" cy="413775"/>
          </a:xfrm>
          <a:prstGeom prst="bentConnector2">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C689A25-AF74-0745-A67B-FC5236F3F8CD}"/>
              </a:ext>
            </a:extLst>
          </p:cNvPr>
          <p:cNvSpPr txBox="1"/>
          <p:nvPr/>
        </p:nvSpPr>
        <p:spPr>
          <a:xfrm>
            <a:off x="7317322" y="6069508"/>
            <a:ext cx="1253067" cy="276999"/>
          </a:xfrm>
          <a:prstGeom prst="rect">
            <a:avLst/>
          </a:prstGeom>
          <a:noFill/>
          <a:ln w="19050">
            <a:solidFill>
              <a:schemeClr val="accent4"/>
            </a:solidFill>
          </a:ln>
        </p:spPr>
        <p:txBody>
          <a:bodyPr wrap="square" rtlCol="0">
            <a:spAutoFit/>
          </a:bodyPr>
          <a:lstStyle/>
          <a:p>
            <a:r>
              <a:rPr lang="en-US" sz="1200" dirty="0">
                <a:solidFill>
                  <a:schemeClr val="bg1"/>
                </a:solidFill>
              </a:rPr>
              <a:t>Chat Feature</a:t>
            </a:r>
          </a:p>
        </p:txBody>
      </p:sp>
      <p:cxnSp>
        <p:nvCxnSpPr>
          <p:cNvPr id="28" name="Elbow Connector 27">
            <a:extLst>
              <a:ext uri="{FF2B5EF4-FFF2-40B4-BE49-F238E27FC236}">
                <a16:creationId xmlns:a16="http://schemas.microsoft.com/office/drawing/2014/main" id="{4868A282-20C5-414C-8903-CC902B1A5D2E}"/>
              </a:ext>
            </a:extLst>
          </p:cNvPr>
          <p:cNvCxnSpPr>
            <a:cxnSpLocks/>
            <a:stCxn id="27" idx="1"/>
            <a:endCxn id="16" idx="2"/>
          </p:cNvCxnSpPr>
          <p:nvPr/>
        </p:nvCxnSpPr>
        <p:spPr>
          <a:xfrm rot="10800000">
            <a:off x="6925018" y="5850468"/>
            <a:ext cx="392304" cy="357541"/>
          </a:xfrm>
          <a:prstGeom prst="bentConnector2">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9294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erson smiling for the camera&#10;&#10;Description automatically generated with medium confidence">
            <a:extLst>
              <a:ext uri="{FF2B5EF4-FFF2-40B4-BE49-F238E27FC236}">
                <a16:creationId xmlns:a16="http://schemas.microsoft.com/office/drawing/2014/main" id="{A3FEAE81-52AF-7E4B-A367-C2B44B22002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36611" y="1323975"/>
            <a:ext cx="3932237" cy="3932237"/>
          </a:xfrm>
          <a:prstGeom prst="ellipse">
            <a:avLst/>
          </a:prstGeom>
          <a:no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pic>
      <p:sp>
        <p:nvSpPr>
          <p:cNvPr id="11" name="TextBox 10">
            <a:extLst>
              <a:ext uri="{FF2B5EF4-FFF2-40B4-BE49-F238E27FC236}">
                <a16:creationId xmlns:a16="http://schemas.microsoft.com/office/drawing/2014/main" id="{E3F46D17-2459-C044-B162-64BED64CCBD2}"/>
              </a:ext>
            </a:extLst>
          </p:cNvPr>
          <p:cNvSpPr txBox="1"/>
          <p:nvPr/>
        </p:nvSpPr>
        <p:spPr>
          <a:xfrm>
            <a:off x="1361950" y="454486"/>
            <a:ext cx="2881558" cy="707886"/>
          </a:xfrm>
          <a:prstGeom prst="rect">
            <a:avLst/>
          </a:prstGeom>
          <a:noFill/>
          <a:ln w="0">
            <a:noFill/>
          </a:ln>
        </p:spPr>
        <p:txBody>
          <a:bodyPr wrap="none" rtlCol="0">
            <a:spAutoFit/>
          </a:bodyPr>
          <a:lstStyle/>
          <a:p>
            <a:r>
              <a:rPr lang="en-US" sz="4000" dirty="0"/>
              <a:t>Christina Lim</a:t>
            </a:r>
          </a:p>
        </p:txBody>
      </p:sp>
      <p:sp>
        <p:nvSpPr>
          <p:cNvPr id="14" name="TextBox 13">
            <a:extLst>
              <a:ext uri="{FF2B5EF4-FFF2-40B4-BE49-F238E27FC236}">
                <a16:creationId xmlns:a16="http://schemas.microsoft.com/office/drawing/2014/main" id="{5FEAB5C4-32DF-5E4E-AFA4-DE6A39FFCCCC}"/>
              </a:ext>
            </a:extLst>
          </p:cNvPr>
          <p:cNvSpPr txBox="1"/>
          <p:nvPr/>
        </p:nvSpPr>
        <p:spPr>
          <a:xfrm>
            <a:off x="5981700" y="808429"/>
            <a:ext cx="4572000" cy="646331"/>
          </a:xfrm>
          <a:prstGeom prst="rect">
            <a:avLst/>
          </a:prstGeom>
          <a:solidFill>
            <a:schemeClr val="bg1">
              <a:lumMod val="75000"/>
              <a:alpha val="50000"/>
            </a:schemeClr>
          </a:solidFill>
          <a:ln w="38100">
            <a:solidFill>
              <a:schemeClr val="dk1"/>
            </a:solidFill>
          </a:ln>
        </p:spPr>
        <p:txBody>
          <a:bodyPr wrap="square" rtlCol="0">
            <a:spAutoFit/>
          </a:bodyPr>
          <a:lstStyle/>
          <a:p>
            <a:r>
              <a:rPr lang="en-US" dirty="0"/>
              <a:t>I have a Bachelor of Science degree in Biology from the University of California, Irvine, CA.</a:t>
            </a:r>
          </a:p>
        </p:txBody>
      </p:sp>
      <p:sp>
        <p:nvSpPr>
          <p:cNvPr id="16" name="TextBox 15">
            <a:extLst>
              <a:ext uri="{FF2B5EF4-FFF2-40B4-BE49-F238E27FC236}">
                <a16:creationId xmlns:a16="http://schemas.microsoft.com/office/drawing/2014/main" id="{935E22A6-45AA-0D40-BE75-6A1E72A5D14D}"/>
              </a:ext>
            </a:extLst>
          </p:cNvPr>
          <p:cNvSpPr txBox="1"/>
          <p:nvPr/>
        </p:nvSpPr>
        <p:spPr>
          <a:xfrm>
            <a:off x="6400800" y="1980215"/>
            <a:ext cx="4572000" cy="923330"/>
          </a:xfrm>
          <a:prstGeom prst="rect">
            <a:avLst/>
          </a:prstGeom>
          <a:solidFill>
            <a:schemeClr val="bg1">
              <a:lumMod val="75000"/>
              <a:alpha val="50000"/>
            </a:schemeClr>
          </a:solidFill>
          <a:ln w="38100">
            <a:solidFill>
              <a:schemeClr val="dk1"/>
            </a:solidFill>
          </a:ln>
        </p:spPr>
        <p:txBody>
          <a:bodyPr wrap="square" rtlCol="0">
            <a:spAutoFit/>
          </a:bodyPr>
          <a:lstStyle/>
          <a:p>
            <a:r>
              <a:rPr lang="en-US" dirty="0"/>
              <a:t>I am currently working on these NASA projects: Cell Science Project, Biospecimen Sharing Program, Aero Fair Project.</a:t>
            </a:r>
          </a:p>
        </p:txBody>
      </p:sp>
      <p:sp>
        <p:nvSpPr>
          <p:cNvPr id="17" name="TextBox 16">
            <a:extLst>
              <a:ext uri="{FF2B5EF4-FFF2-40B4-BE49-F238E27FC236}">
                <a16:creationId xmlns:a16="http://schemas.microsoft.com/office/drawing/2014/main" id="{47FA5F11-AAD9-A946-A86C-02660F5CA706}"/>
              </a:ext>
            </a:extLst>
          </p:cNvPr>
          <p:cNvSpPr txBox="1"/>
          <p:nvPr/>
        </p:nvSpPr>
        <p:spPr>
          <a:xfrm>
            <a:off x="6400800" y="3429000"/>
            <a:ext cx="4572000" cy="923330"/>
          </a:xfrm>
          <a:prstGeom prst="rect">
            <a:avLst/>
          </a:prstGeom>
          <a:solidFill>
            <a:schemeClr val="bg1">
              <a:lumMod val="75000"/>
              <a:alpha val="50000"/>
            </a:schemeClr>
          </a:solidFill>
          <a:ln w="38100">
            <a:solidFill>
              <a:schemeClr val="dk1"/>
            </a:solidFill>
          </a:ln>
        </p:spPr>
        <p:txBody>
          <a:bodyPr wrap="square" rtlCol="0">
            <a:spAutoFit/>
          </a:bodyPr>
          <a:lstStyle/>
          <a:p>
            <a:r>
              <a:rPr lang="en-US" dirty="0"/>
              <a:t>My favorite thing about working at NASA is knowing that my work is contributing to the advancement of space exploration.</a:t>
            </a:r>
          </a:p>
        </p:txBody>
      </p:sp>
      <p:sp>
        <p:nvSpPr>
          <p:cNvPr id="18" name="TextBox 17">
            <a:extLst>
              <a:ext uri="{FF2B5EF4-FFF2-40B4-BE49-F238E27FC236}">
                <a16:creationId xmlns:a16="http://schemas.microsoft.com/office/drawing/2014/main" id="{98999610-6ED2-5D47-B272-FF96E5D7AE9E}"/>
              </a:ext>
            </a:extLst>
          </p:cNvPr>
          <p:cNvSpPr txBox="1"/>
          <p:nvPr/>
        </p:nvSpPr>
        <p:spPr>
          <a:xfrm>
            <a:off x="6096000" y="4877785"/>
            <a:ext cx="4572000" cy="923330"/>
          </a:xfrm>
          <a:prstGeom prst="rect">
            <a:avLst/>
          </a:prstGeom>
          <a:solidFill>
            <a:schemeClr val="bg1">
              <a:lumMod val="75000"/>
              <a:alpha val="50000"/>
            </a:schemeClr>
          </a:solidFill>
          <a:ln w="38100">
            <a:solidFill>
              <a:schemeClr val="dk1"/>
            </a:solidFill>
          </a:ln>
        </p:spPr>
        <p:txBody>
          <a:bodyPr wrap="square" rtlCol="0">
            <a:spAutoFit/>
          </a:bodyPr>
          <a:lstStyle/>
          <a:p>
            <a:r>
              <a:rPr lang="en-US" dirty="0"/>
              <a:t>If I could visit anywhere in the universe, I would go to Pluto and make it feel better that it’s not considered a planet anymore.</a:t>
            </a:r>
          </a:p>
        </p:txBody>
      </p:sp>
      <p:cxnSp>
        <p:nvCxnSpPr>
          <p:cNvPr id="20" name="Straight Connector 19">
            <a:extLst>
              <a:ext uri="{FF2B5EF4-FFF2-40B4-BE49-F238E27FC236}">
                <a16:creationId xmlns:a16="http://schemas.microsoft.com/office/drawing/2014/main" id="{34A9D609-9908-594B-9DE8-FD172E3DEE1B}"/>
              </a:ext>
            </a:extLst>
          </p:cNvPr>
          <p:cNvCxnSpPr>
            <a:stCxn id="14" idx="1"/>
            <a:endCxn id="9" idx="7"/>
          </p:cNvCxnSpPr>
          <p:nvPr/>
        </p:nvCxnSpPr>
        <p:spPr>
          <a:xfrm flipH="1">
            <a:off x="4192985" y="1131595"/>
            <a:ext cx="1788715" cy="76824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5F62E50-396C-C540-9907-0725617B18DA}"/>
              </a:ext>
            </a:extLst>
          </p:cNvPr>
          <p:cNvCxnSpPr>
            <a:cxnSpLocks/>
            <a:stCxn id="16" idx="1"/>
          </p:cNvCxnSpPr>
          <p:nvPr/>
        </p:nvCxnSpPr>
        <p:spPr>
          <a:xfrm flipH="1">
            <a:off x="4768848" y="2441880"/>
            <a:ext cx="1631952" cy="46166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265991D-7701-3743-9050-A1BE262EB612}"/>
              </a:ext>
            </a:extLst>
          </p:cNvPr>
          <p:cNvCxnSpPr>
            <a:stCxn id="17" idx="1"/>
          </p:cNvCxnSpPr>
          <p:nvPr/>
        </p:nvCxnSpPr>
        <p:spPr>
          <a:xfrm flipH="1" flipV="1">
            <a:off x="4768848" y="3721100"/>
            <a:ext cx="1631952" cy="16956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978BFD-C244-9344-B57C-0F0938504BC1}"/>
              </a:ext>
            </a:extLst>
          </p:cNvPr>
          <p:cNvCxnSpPr>
            <a:stCxn id="18" idx="1"/>
            <a:endCxn id="9" idx="5"/>
          </p:cNvCxnSpPr>
          <p:nvPr/>
        </p:nvCxnSpPr>
        <p:spPr>
          <a:xfrm flipH="1" flipV="1">
            <a:off x="4192985" y="4680349"/>
            <a:ext cx="1903015" cy="65910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605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3F7C-03F6-0B46-877C-B25B17523633}"/>
              </a:ext>
            </a:extLst>
          </p:cNvPr>
          <p:cNvSpPr>
            <a:spLocks noGrp="1"/>
          </p:cNvSpPr>
          <p:nvPr>
            <p:ph type="title"/>
          </p:nvPr>
        </p:nvSpPr>
        <p:spPr/>
        <p:txBody>
          <a:bodyPr/>
          <a:lstStyle/>
          <a:p>
            <a:r>
              <a:rPr lang="en-US" dirty="0"/>
              <a:t>Overview for the day</a:t>
            </a:r>
          </a:p>
        </p:txBody>
      </p:sp>
      <p:pic>
        <p:nvPicPr>
          <p:cNvPr id="4" name="Content Placeholder 3">
            <a:extLst>
              <a:ext uri="{FF2B5EF4-FFF2-40B4-BE49-F238E27FC236}">
                <a16:creationId xmlns:a16="http://schemas.microsoft.com/office/drawing/2014/main" id="{F2CC5DBB-1D4D-A94E-BCA8-F5CF489DD7C8}"/>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a:off x="394022" y="2984106"/>
            <a:ext cx="4805625" cy="2034376"/>
          </a:xfrm>
          <a:prstGeom prst="rect">
            <a:avLst/>
          </a:prstGeom>
          <a:ln>
            <a:solidFill>
              <a:schemeClr val="tx1"/>
            </a:solidFill>
          </a:ln>
        </p:spPr>
      </p:pic>
      <p:pic>
        <p:nvPicPr>
          <p:cNvPr id="5" name="Picture 1" descr="Diagram&#10;&#10;Description automatically generated">
            <a:extLst>
              <a:ext uri="{FF2B5EF4-FFF2-40B4-BE49-F238E27FC236}">
                <a16:creationId xmlns:a16="http://schemas.microsoft.com/office/drawing/2014/main" id="{68CF34D0-ADCA-7843-A85F-53D9BB9D680C}"/>
              </a:ext>
            </a:extLst>
          </p:cNvPr>
          <p:cNvPicPr>
            <a:picLocks noChangeAspect="1" noChangeArrowheads="1"/>
          </p:cNvPicPr>
          <p:nvPr/>
        </p:nvPicPr>
        <p:blipFill>
          <a:blip r:embed="rId4" r:link="rId5">
            <a:extLst>
              <a:ext uri="{28A0092B-C50C-407E-A947-70E740481C1C}">
                <a14:useLocalDpi xmlns:a14="http://schemas.microsoft.com/office/drawing/2010/main"/>
              </a:ext>
            </a:extLst>
          </a:blip>
          <a:srcRect/>
          <a:stretch>
            <a:fillRect/>
          </a:stretch>
        </p:blipFill>
        <p:spPr bwMode="auto">
          <a:xfrm>
            <a:off x="6400800" y="2941038"/>
            <a:ext cx="5006531" cy="2088399"/>
          </a:xfrm>
          <a:prstGeom prst="rect">
            <a:avLst/>
          </a:prstGeom>
          <a:noFill/>
          <a:ln w="9525">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0CBF031-B9E1-824D-B396-ABD8ACA6036D}"/>
              </a:ext>
            </a:extLst>
          </p:cNvPr>
          <p:cNvSpPr txBox="1"/>
          <p:nvPr/>
        </p:nvSpPr>
        <p:spPr>
          <a:xfrm>
            <a:off x="908399" y="3735590"/>
            <a:ext cx="3776869" cy="830997"/>
          </a:xfrm>
          <a:prstGeom prst="rect">
            <a:avLst/>
          </a:prstGeom>
          <a:noFill/>
        </p:spPr>
        <p:txBody>
          <a:bodyPr wrap="square" rtlCol="0">
            <a:spAutoFit/>
          </a:bodyPr>
          <a:lstStyle/>
          <a:p>
            <a:pPr algn="ctr"/>
            <a:r>
              <a:rPr lang="en-US" sz="2400" dirty="0">
                <a:solidFill>
                  <a:schemeClr val="bg1"/>
                </a:solidFill>
              </a:rPr>
              <a:t>History of NASA Ames Research Center Aeronautics</a:t>
            </a:r>
          </a:p>
        </p:txBody>
      </p:sp>
      <p:sp>
        <p:nvSpPr>
          <p:cNvPr id="7" name="TextBox 6">
            <a:extLst>
              <a:ext uri="{FF2B5EF4-FFF2-40B4-BE49-F238E27FC236}">
                <a16:creationId xmlns:a16="http://schemas.microsoft.com/office/drawing/2014/main" id="{A91A144C-8367-B74A-A366-9B433F40E5AE}"/>
              </a:ext>
            </a:extLst>
          </p:cNvPr>
          <p:cNvSpPr txBox="1"/>
          <p:nvPr/>
        </p:nvSpPr>
        <p:spPr>
          <a:xfrm>
            <a:off x="6386152" y="2904593"/>
            <a:ext cx="2517913" cy="830997"/>
          </a:xfrm>
          <a:prstGeom prst="rect">
            <a:avLst/>
          </a:prstGeom>
          <a:noFill/>
        </p:spPr>
        <p:txBody>
          <a:bodyPr wrap="square" rtlCol="0">
            <a:spAutoFit/>
          </a:bodyPr>
          <a:lstStyle/>
          <a:p>
            <a:r>
              <a:rPr lang="en-US" sz="2400" dirty="0"/>
              <a:t>Four Forces of Flight</a:t>
            </a:r>
          </a:p>
        </p:txBody>
      </p:sp>
    </p:spTree>
    <p:extLst>
      <p:ext uri="{BB962C8B-B14F-4D97-AF65-F5344CB8AC3E}">
        <p14:creationId xmlns:p14="http://schemas.microsoft.com/office/powerpoint/2010/main" val="1104702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519C77F-FF38-D94D-80A3-F99B1007CEF7}"/>
              </a:ext>
            </a:extLst>
          </p:cNvPr>
          <p:cNvPicPr>
            <a:picLocks noChangeAspect="1"/>
          </p:cNvPicPr>
          <p:nvPr/>
        </p:nvPicPr>
        <p:blipFill>
          <a:blip r:embed="rId3"/>
          <a:srcRect/>
          <a:stretch/>
        </p:blipFill>
        <p:spPr>
          <a:xfrm>
            <a:off x="2463800" y="1387757"/>
            <a:ext cx="5750676" cy="5200936"/>
          </a:xfrm>
          <a:prstGeom prst="ellipse">
            <a:avLst/>
          </a:prstGeom>
          <a:blipFill dpi="0" rotWithShape="1">
            <a:blip r:embed="rId4"/>
            <a:srcRect/>
            <a:tile tx="0" ty="0" sx="100000" sy="100000" flip="none" algn="tl"/>
          </a:blipFill>
          <a:ln w="15875">
            <a:solidFill>
              <a:schemeClr val="tx1"/>
            </a:solidFill>
          </a:ln>
        </p:spPr>
      </p:pic>
      <p:pic>
        <p:nvPicPr>
          <p:cNvPr id="1026" name="Picture 2" descr="Image result for blank usa infographic">
            <a:extLst>
              <a:ext uri="{FF2B5EF4-FFF2-40B4-BE49-F238E27FC236}">
                <a16:creationId xmlns:a16="http://schemas.microsoft.com/office/drawing/2014/main" id="{19C02A28-AD86-6349-9A51-5999134B50BF}"/>
              </a:ext>
            </a:extLst>
          </p:cNvPr>
          <p:cNvPicPr>
            <a:picLocks noChangeAspect="1" noChangeArrowheads="1"/>
          </p:cNvPicPr>
          <p:nvPr/>
        </p:nvPicPr>
        <p:blipFill rotWithShape="1">
          <a:blip r:embed="rId5" cstate="screen">
            <a:extLst>
              <a:ext uri="{BEBA8EAE-BF5A-486C-A8C5-ECC9F3942E4B}">
                <a14:imgProps xmlns:a14="http://schemas.microsoft.com/office/drawing/2010/main">
                  <a14:imgLayer r:embed="rId6">
                    <a14:imgEffect>
                      <a14:backgroundRemoval t="10000" b="90000" l="10000" r="94167">
                        <a14:foregroundMark x1="74583" y1="44722" x2="74583" y2="44722"/>
                        <a14:foregroundMark x1="65000" y1="27500" x2="65000" y2="27500"/>
                        <a14:foregroundMark x1="65417" y1="36389" x2="65417" y2="36389"/>
                        <a14:foregroundMark x1="73750" y1="29167" x2="73750" y2="29167"/>
                        <a14:foregroundMark x1="68542" y1="23056" x2="68542" y2="23056"/>
                        <a14:foregroundMark x1="86042" y1="26111" x2="86042" y2="26111"/>
                        <a14:foregroundMark x1="91250" y1="22500" x2="91250" y2="22500"/>
                        <a14:foregroundMark x1="94167" y1="16389" x2="94167" y2="16389"/>
                        <a14:foregroundMark x1="91875" y1="26389" x2="91875" y2="26389"/>
                        <a14:foregroundMark x1="89583" y1="27222" x2="89583" y2="27222"/>
                        <a14:foregroundMark x1="88958" y1="25000" x2="88958" y2="25000"/>
                        <a14:foregroundMark x1="89583" y1="26111" x2="89583" y2="26111"/>
                        <a14:foregroundMark x1="85625" y1="37778" x2="85625" y2="37778"/>
                        <a14:foregroundMark x1="90417" y1="20278" x2="90417" y2="20278"/>
                        <a14:foregroundMark x1="20833" y1="68333" x2="20833" y2="68333"/>
                        <a14:foregroundMark x1="44375" y1="86667" x2="44375" y2="86667"/>
                        <a14:foregroundMark x1="40000" y1="78889" x2="40000" y2="78889"/>
                        <a14:foregroundMark x1="36875" y1="76944" x2="36875" y2="76944"/>
                        <a14:foregroundMark x1="32917" y1="72222" x2="32917" y2="72222"/>
                        <a14:foregroundMark x1="31250" y1="73611" x2="31250" y2="73611"/>
                        <a14:foregroundMark x1="16667" y1="80833" x2="16667" y2="80833"/>
                        <a14:foregroundMark x1="37083" y1="76389" x2="37083" y2="76389"/>
                        <a14:foregroundMark x1="36250" y1="75833" x2="36250" y2="75833"/>
                        <a14:foregroundMark x1="37083" y1="75833" x2="37083" y2="75833"/>
                        <a14:foregroundMark x1="33333" y1="72500" x2="33333" y2="72500"/>
                        <a14:foregroundMark x1="31250" y1="73333" x2="31250" y2="73333"/>
                        <a14:foregroundMark x1="31667" y1="86944" x2="31667" y2="86944"/>
                        <a14:foregroundMark x1="29792" y1="80000" x2="29792" y2="80000"/>
                        <a14:foregroundMark x1="30625" y1="81667" x2="30625" y2="81667"/>
                        <a14:foregroundMark x1="31250" y1="85556" x2="31250" y2="85556"/>
                        <a14:foregroundMark x1="27708" y1="80000" x2="27708" y2="80000"/>
                        <a14:foregroundMark x1="31250" y1="84722" x2="31250" y2="84722"/>
                        <a14:foregroundMark x1="31042" y1="83611" x2="31042" y2="83611"/>
                        <a14:foregroundMark x1="15208" y1="83056" x2="15208" y2="83056"/>
                        <a14:foregroundMark x1="15208" y1="80833" x2="15208" y2="80833"/>
                        <a14:foregroundMark x1="15208" y1="77778" x2="15208" y2="77778"/>
                        <a14:foregroundMark x1="16875" y1="79167" x2="16875" y2="79167"/>
                        <a14:foregroundMark x1="16875" y1="79167" x2="16875" y2="79167"/>
                        <a14:foregroundMark x1="88125" y1="38056" x2="88125" y2="38056"/>
                        <a14:foregroundMark x1="88333" y1="39167" x2="88333" y2="39167"/>
                        <a14:backgroundMark x1="16667" y1="79722" x2="16667" y2="79722"/>
                        <a14:backgroundMark x1="16458" y1="78611" x2="16458" y2="78611"/>
                        <a14:backgroundMark x1="16250" y1="80000" x2="16250" y2="80000"/>
                      </a14:backgroundRemoval>
                    </a14:imgEffect>
                  </a14:imgLayer>
                </a14:imgProps>
              </a:ext>
              <a:ext uri="{28A0092B-C50C-407E-A947-70E740481C1C}">
                <a14:useLocalDpi xmlns:a14="http://schemas.microsoft.com/office/drawing/2010/main"/>
              </a:ext>
            </a:extLst>
          </a:blip>
          <a:srcRect l="15882" t="7856" r="2206" b="9987"/>
          <a:stretch/>
        </p:blipFill>
        <p:spPr bwMode="auto">
          <a:xfrm>
            <a:off x="8511256" y="1387757"/>
            <a:ext cx="3525132" cy="2651760"/>
          </a:xfrm>
          <a:prstGeom prst="rect">
            <a:avLst/>
          </a:prstGeom>
          <a:noFill/>
          <a:extLst>
            <a:ext uri="{909E8E84-426E-40DD-AFC4-6F175D3DCCD1}">
              <a14:hiddenFill xmlns:a14="http://schemas.microsoft.com/office/drawing/2010/main">
                <a:solidFill>
                  <a:srgbClr val="FFFFFF"/>
                </a:solidFill>
              </a14:hiddenFill>
            </a:ext>
          </a:extLst>
        </p:spPr>
      </p:pic>
      <p:sp>
        <p:nvSpPr>
          <p:cNvPr id="4" name="5-Point Star 3">
            <a:extLst>
              <a:ext uri="{FF2B5EF4-FFF2-40B4-BE49-F238E27FC236}">
                <a16:creationId xmlns:a16="http://schemas.microsoft.com/office/drawing/2014/main" id="{21C05ED5-A37F-3E41-A530-69A5022A5411}"/>
              </a:ext>
            </a:extLst>
          </p:cNvPr>
          <p:cNvSpPr/>
          <p:nvPr/>
        </p:nvSpPr>
        <p:spPr>
          <a:xfrm>
            <a:off x="5374300" y="4854723"/>
            <a:ext cx="154655" cy="203907"/>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4EF7507-8BF8-8E4C-BECD-4D42461DDEB4}"/>
              </a:ext>
            </a:extLst>
          </p:cNvPr>
          <p:cNvSpPr txBox="1"/>
          <p:nvPr/>
        </p:nvSpPr>
        <p:spPr>
          <a:xfrm>
            <a:off x="1124940" y="5751599"/>
            <a:ext cx="2910500" cy="646331"/>
          </a:xfrm>
          <a:prstGeom prst="rect">
            <a:avLst/>
          </a:prstGeom>
          <a:noFill/>
          <a:ln w="38100">
            <a:solidFill>
              <a:schemeClr val="tx1"/>
            </a:solidFill>
          </a:ln>
        </p:spPr>
        <p:txBody>
          <a:bodyPr wrap="square" rtlCol="0">
            <a:spAutoFit/>
          </a:bodyPr>
          <a:lstStyle/>
          <a:p>
            <a:r>
              <a:rPr lang="en-US" dirty="0"/>
              <a:t>NASA Ames Research Center, Moffett Field, CA</a:t>
            </a:r>
          </a:p>
        </p:txBody>
      </p:sp>
      <p:cxnSp>
        <p:nvCxnSpPr>
          <p:cNvPr id="7" name="Straight Connector 6">
            <a:extLst>
              <a:ext uri="{FF2B5EF4-FFF2-40B4-BE49-F238E27FC236}">
                <a16:creationId xmlns:a16="http://schemas.microsoft.com/office/drawing/2014/main" id="{45CD03CA-72C4-4146-A1BC-20C02FCA0936}"/>
              </a:ext>
            </a:extLst>
          </p:cNvPr>
          <p:cNvCxnSpPr>
            <a:cxnSpLocks/>
            <a:stCxn id="5" idx="0"/>
            <a:endCxn id="4" idx="2"/>
          </p:cNvCxnSpPr>
          <p:nvPr/>
        </p:nvCxnSpPr>
        <p:spPr>
          <a:xfrm flipV="1">
            <a:off x="2580190" y="5058629"/>
            <a:ext cx="2823647" cy="69297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43FD81D9-6064-DA43-8747-80C4337BBBEF}"/>
              </a:ext>
            </a:extLst>
          </p:cNvPr>
          <p:cNvSpPr>
            <a:spLocks noGrp="1"/>
          </p:cNvSpPr>
          <p:nvPr>
            <p:ph type="title"/>
          </p:nvPr>
        </p:nvSpPr>
        <p:spPr/>
        <p:txBody>
          <a:bodyPr/>
          <a:lstStyle/>
          <a:p>
            <a:r>
              <a:rPr lang="en-US" dirty="0"/>
              <a:t>NASA Ames Research Center</a:t>
            </a:r>
          </a:p>
        </p:txBody>
      </p:sp>
      <p:sp>
        <p:nvSpPr>
          <p:cNvPr id="8" name="Oval 7">
            <a:extLst>
              <a:ext uri="{FF2B5EF4-FFF2-40B4-BE49-F238E27FC236}">
                <a16:creationId xmlns:a16="http://schemas.microsoft.com/office/drawing/2014/main" id="{325C6033-846E-E849-80D2-E1E7F51BBD94}"/>
              </a:ext>
            </a:extLst>
          </p:cNvPr>
          <p:cNvSpPr/>
          <p:nvPr/>
        </p:nvSpPr>
        <p:spPr>
          <a:xfrm>
            <a:off x="8511256" y="2322852"/>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3EC62677-A41F-2147-B73B-37575592FBF6}"/>
              </a:ext>
            </a:extLst>
          </p:cNvPr>
          <p:cNvCxnSpPr>
            <a:cxnSpLocks/>
            <a:endCxn id="8" idx="0"/>
          </p:cNvCxnSpPr>
          <p:nvPr/>
        </p:nvCxnSpPr>
        <p:spPr>
          <a:xfrm>
            <a:off x="6562846" y="1626493"/>
            <a:ext cx="2038640" cy="696359"/>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85FEDE5D-FB30-9944-8C5C-464F5541BC3F}"/>
              </a:ext>
            </a:extLst>
          </p:cNvPr>
          <p:cNvCxnSpPr>
            <a:cxnSpLocks/>
          </p:cNvCxnSpPr>
          <p:nvPr/>
        </p:nvCxnSpPr>
        <p:spPr>
          <a:xfrm flipV="1">
            <a:off x="8127338" y="2427215"/>
            <a:ext cx="564378" cy="2244468"/>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5-Point Star 19">
            <a:extLst>
              <a:ext uri="{FF2B5EF4-FFF2-40B4-BE49-F238E27FC236}">
                <a16:creationId xmlns:a16="http://schemas.microsoft.com/office/drawing/2014/main" id="{2359F7A2-9C87-E943-B0C7-9AF6A1034B60}"/>
              </a:ext>
            </a:extLst>
          </p:cNvPr>
          <p:cNvSpPr/>
          <p:nvPr/>
        </p:nvSpPr>
        <p:spPr>
          <a:xfrm>
            <a:off x="4662560" y="3819100"/>
            <a:ext cx="154655" cy="203907"/>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B91AC572-996B-D040-B71B-D3521FBA9B4B}"/>
              </a:ext>
            </a:extLst>
          </p:cNvPr>
          <p:cNvSpPr txBox="1"/>
          <p:nvPr/>
        </p:nvSpPr>
        <p:spPr>
          <a:xfrm>
            <a:off x="617393" y="2057883"/>
            <a:ext cx="2910500" cy="369332"/>
          </a:xfrm>
          <a:prstGeom prst="rect">
            <a:avLst/>
          </a:prstGeom>
          <a:noFill/>
          <a:ln w="38100">
            <a:solidFill>
              <a:schemeClr val="tx1"/>
            </a:solidFill>
          </a:ln>
        </p:spPr>
        <p:txBody>
          <a:bodyPr wrap="square" rtlCol="0">
            <a:spAutoFit/>
          </a:bodyPr>
          <a:lstStyle/>
          <a:p>
            <a:r>
              <a:rPr lang="en-US" dirty="0"/>
              <a:t>Other school</a:t>
            </a:r>
          </a:p>
        </p:txBody>
      </p:sp>
      <p:cxnSp>
        <p:nvCxnSpPr>
          <p:cNvPr id="25" name="Straight Connector 24">
            <a:extLst>
              <a:ext uri="{FF2B5EF4-FFF2-40B4-BE49-F238E27FC236}">
                <a16:creationId xmlns:a16="http://schemas.microsoft.com/office/drawing/2014/main" id="{701F1B40-4744-D049-A73D-D5BAC74C46EF}"/>
              </a:ext>
            </a:extLst>
          </p:cNvPr>
          <p:cNvCxnSpPr>
            <a:stCxn id="23" idx="2"/>
            <a:endCxn id="20" idx="1"/>
          </p:cNvCxnSpPr>
          <p:nvPr/>
        </p:nvCxnSpPr>
        <p:spPr>
          <a:xfrm>
            <a:off x="2072643" y="2427215"/>
            <a:ext cx="2589917" cy="146977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C4791F1D-DA70-A147-99B3-E46EF658A0ED}"/>
              </a:ext>
            </a:extLst>
          </p:cNvPr>
          <p:cNvSpPr/>
          <p:nvPr/>
        </p:nvSpPr>
        <p:spPr>
          <a:xfrm>
            <a:off x="8691716" y="2690561"/>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6B89C37-C2D4-504E-85B7-A00349BEC9E2}"/>
              </a:ext>
            </a:extLst>
          </p:cNvPr>
          <p:cNvSpPr/>
          <p:nvPr/>
        </p:nvSpPr>
        <p:spPr>
          <a:xfrm>
            <a:off x="8777826" y="2661283"/>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6BB34BD-65D8-3844-9CB9-B4DCE4170CBB}"/>
              </a:ext>
            </a:extLst>
          </p:cNvPr>
          <p:cNvSpPr/>
          <p:nvPr/>
        </p:nvSpPr>
        <p:spPr>
          <a:xfrm>
            <a:off x="10273822" y="3170559"/>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3A1412C-BA7F-0643-A0FB-97A22DCC57E0}"/>
              </a:ext>
            </a:extLst>
          </p:cNvPr>
          <p:cNvSpPr/>
          <p:nvPr/>
        </p:nvSpPr>
        <p:spPr>
          <a:xfrm>
            <a:off x="10686177" y="3083288"/>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2A2F0FD-4995-124D-BE31-6024FAB4FF66}"/>
              </a:ext>
            </a:extLst>
          </p:cNvPr>
          <p:cNvSpPr/>
          <p:nvPr/>
        </p:nvSpPr>
        <p:spPr>
          <a:xfrm>
            <a:off x="10967018" y="2164582"/>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4836CF3-AFEE-5247-961A-17B10DCA8926}"/>
              </a:ext>
            </a:extLst>
          </p:cNvPr>
          <p:cNvSpPr/>
          <p:nvPr/>
        </p:nvSpPr>
        <p:spPr>
          <a:xfrm>
            <a:off x="11434369" y="3249370"/>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A0D2D3D-5172-EA4A-B2EB-E37AEDC79BD0}"/>
              </a:ext>
            </a:extLst>
          </p:cNvPr>
          <p:cNvSpPr/>
          <p:nvPr/>
        </p:nvSpPr>
        <p:spPr>
          <a:xfrm>
            <a:off x="10891788" y="2794277"/>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7BDAF0E4-12E7-4C4B-93A9-424A9BA54260}"/>
              </a:ext>
            </a:extLst>
          </p:cNvPr>
          <p:cNvSpPr/>
          <p:nvPr/>
        </p:nvSpPr>
        <p:spPr>
          <a:xfrm>
            <a:off x="11498794" y="2439924"/>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DDFB139-554C-CC4B-88BC-7ACBE54A9A82}"/>
              </a:ext>
            </a:extLst>
          </p:cNvPr>
          <p:cNvSpPr/>
          <p:nvPr/>
        </p:nvSpPr>
        <p:spPr>
          <a:xfrm>
            <a:off x="11517240" y="2219931"/>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CCE6443-E565-3A48-BE37-6EE6702FE78A}"/>
              </a:ext>
            </a:extLst>
          </p:cNvPr>
          <p:cNvSpPr/>
          <p:nvPr/>
        </p:nvSpPr>
        <p:spPr>
          <a:xfrm>
            <a:off x="10404258" y="3676277"/>
            <a:ext cx="180460" cy="1745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A0EE0FF-6960-A442-956A-EC96D641946A}"/>
              </a:ext>
            </a:extLst>
          </p:cNvPr>
          <p:cNvSpPr txBox="1"/>
          <p:nvPr/>
        </p:nvSpPr>
        <p:spPr>
          <a:xfrm>
            <a:off x="10532588" y="3606515"/>
            <a:ext cx="1913412" cy="276999"/>
          </a:xfrm>
          <a:prstGeom prst="rect">
            <a:avLst/>
          </a:prstGeom>
          <a:noFill/>
        </p:spPr>
        <p:txBody>
          <a:bodyPr wrap="square" rtlCol="0">
            <a:spAutoFit/>
          </a:bodyPr>
          <a:lstStyle/>
          <a:p>
            <a:r>
              <a:rPr lang="en-US" sz="1200" dirty="0"/>
              <a:t>Other NASA field centers</a:t>
            </a:r>
          </a:p>
        </p:txBody>
      </p:sp>
    </p:spTree>
    <p:extLst>
      <p:ext uri="{BB962C8B-B14F-4D97-AF65-F5344CB8AC3E}">
        <p14:creationId xmlns:p14="http://schemas.microsoft.com/office/powerpoint/2010/main" val="90114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20" grpId="0" animBg="1"/>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eronautics at NASA Ames">
            <a:hlinkClick r:id="" action="ppaction://media"/>
            <a:extLst>
              <a:ext uri="{FF2B5EF4-FFF2-40B4-BE49-F238E27FC236}">
                <a16:creationId xmlns:a16="http://schemas.microsoft.com/office/drawing/2014/main" id="{5A0D1C81-63B9-334F-853B-9532B648BE41}"/>
              </a:ext>
            </a:extLst>
          </p:cNvPr>
          <p:cNvPicPr>
            <a:picLocks noGrp="1" noRot="1" noChangeAspect="1"/>
          </p:cNvPicPr>
          <p:nvPr>
            <p:ph idx="1"/>
            <a:videoFile r:link="rId1"/>
          </p:nvPr>
        </p:nvPicPr>
        <p:blipFill>
          <a:blip r:embed="rId4"/>
          <a:stretch>
            <a:fillRect/>
          </a:stretch>
        </p:blipFill>
        <p:spPr>
          <a:xfrm>
            <a:off x="0" y="-15473"/>
            <a:ext cx="12164615" cy="6873473"/>
          </a:xfrm>
          <a:prstGeom prst="rect">
            <a:avLst/>
          </a:prstGeom>
        </p:spPr>
      </p:pic>
    </p:spTree>
    <p:extLst>
      <p:ext uri="{BB962C8B-B14F-4D97-AF65-F5344CB8AC3E}">
        <p14:creationId xmlns:p14="http://schemas.microsoft.com/office/powerpoint/2010/main" val="743059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612C-B73F-B34D-BAF7-1F48558F18FF}"/>
              </a:ext>
            </a:extLst>
          </p:cNvPr>
          <p:cNvSpPr>
            <a:spLocks noGrp="1"/>
          </p:cNvSpPr>
          <p:nvPr>
            <p:ph type="title"/>
          </p:nvPr>
        </p:nvSpPr>
        <p:spPr/>
        <p:txBody>
          <a:bodyPr>
            <a:normAutofit/>
          </a:bodyPr>
          <a:lstStyle/>
          <a:p>
            <a:r>
              <a:rPr lang="en-US" sz="3600" dirty="0"/>
              <a:t>History of NASA Ames Research Center Aeronautics</a:t>
            </a:r>
          </a:p>
        </p:txBody>
      </p:sp>
      <p:graphicFrame>
        <p:nvGraphicFramePr>
          <p:cNvPr id="4" name="Content Placeholder 3">
            <a:extLst>
              <a:ext uri="{FF2B5EF4-FFF2-40B4-BE49-F238E27FC236}">
                <a16:creationId xmlns:a16="http://schemas.microsoft.com/office/drawing/2014/main" id="{E2BD2940-1A61-0E41-ACFF-FD55FFC57D70}"/>
              </a:ext>
            </a:extLst>
          </p:cNvPr>
          <p:cNvGraphicFramePr>
            <a:graphicFrameLocks noGrp="1"/>
          </p:cNvGraphicFramePr>
          <p:nvPr>
            <p:ph idx="1"/>
            <p:extLst>
              <p:ext uri="{D42A27DB-BD31-4B8C-83A1-F6EECF244321}">
                <p14:modId xmlns:p14="http://schemas.microsoft.com/office/powerpoint/2010/main" val="3956793850"/>
              </p:ext>
            </p:extLst>
          </p:nvPr>
        </p:nvGraphicFramePr>
        <p:xfrm>
          <a:off x="371959" y="3060457"/>
          <a:ext cx="11453248"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Content Placeholder 3">
            <a:extLst>
              <a:ext uri="{FF2B5EF4-FFF2-40B4-BE49-F238E27FC236}">
                <a16:creationId xmlns:a16="http://schemas.microsoft.com/office/drawing/2014/main" id="{52251BFC-CA2E-B846-BC39-FB760C106DC1}"/>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910858" y="1394624"/>
            <a:ext cx="1499626" cy="634840"/>
          </a:xfrm>
          <a:prstGeom prst="rect">
            <a:avLst/>
          </a:prstGeom>
          <a:ln>
            <a:solidFill>
              <a:schemeClr val="tx1"/>
            </a:solidFill>
          </a:ln>
        </p:spPr>
      </p:pic>
      <p:pic>
        <p:nvPicPr>
          <p:cNvPr id="22" name="Picture 21">
            <a:extLst>
              <a:ext uri="{FF2B5EF4-FFF2-40B4-BE49-F238E27FC236}">
                <a16:creationId xmlns:a16="http://schemas.microsoft.com/office/drawing/2014/main" id="{B5772319-33B9-9A4B-9DB4-F2C5C5D857B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303317" y="4408292"/>
            <a:ext cx="1200787" cy="1550339"/>
          </a:xfrm>
          <a:prstGeom prst="rect">
            <a:avLst/>
          </a:prstGeom>
          <a:ln>
            <a:solidFill>
              <a:schemeClr val="tx1"/>
            </a:solidFill>
          </a:ln>
        </p:spPr>
      </p:pic>
      <p:cxnSp>
        <p:nvCxnSpPr>
          <p:cNvPr id="6" name="Elbow Connector 5">
            <a:extLst>
              <a:ext uri="{FF2B5EF4-FFF2-40B4-BE49-F238E27FC236}">
                <a16:creationId xmlns:a16="http://schemas.microsoft.com/office/drawing/2014/main" id="{F58FB367-72ED-8449-8ECC-D982F81C8CB8}"/>
              </a:ext>
            </a:extLst>
          </p:cNvPr>
          <p:cNvCxnSpPr>
            <a:cxnSpLocks/>
            <a:endCxn id="22" idx="1"/>
          </p:cNvCxnSpPr>
          <p:nvPr/>
        </p:nvCxnSpPr>
        <p:spPr>
          <a:xfrm rot="16200000" flipH="1">
            <a:off x="600525" y="4480670"/>
            <a:ext cx="1251214" cy="154370"/>
          </a:xfrm>
          <a:prstGeom prst="bentConnector2">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31" name="Content Placeholder 4" descr="Icon&#10;&#10;Description automatically generated">
            <a:extLst>
              <a:ext uri="{FF2B5EF4-FFF2-40B4-BE49-F238E27FC236}">
                <a16:creationId xmlns:a16="http://schemas.microsoft.com/office/drawing/2014/main" id="{AED97318-8AF6-DB46-95D4-9905940D625A}"/>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2410485" y="2222617"/>
            <a:ext cx="1216635" cy="1029278"/>
          </a:xfrm>
          <a:prstGeom prst="rect">
            <a:avLst/>
          </a:prstGeom>
          <a:ln>
            <a:solidFill>
              <a:schemeClr val="tx1"/>
            </a:solidFill>
          </a:ln>
        </p:spPr>
      </p:pic>
      <p:cxnSp>
        <p:nvCxnSpPr>
          <p:cNvPr id="26" name="Elbow Connector 25">
            <a:extLst>
              <a:ext uri="{FF2B5EF4-FFF2-40B4-BE49-F238E27FC236}">
                <a16:creationId xmlns:a16="http://schemas.microsoft.com/office/drawing/2014/main" id="{C3B5BFAB-906D-5D44-9BCC-8F8ABBAD4719}"/>
              </a:ext>
            </a:extLst>
          </p:cNvPr>
          <p:cNvCxnSpPr>
            <a:cxnSpLocks/>
            <a:stCxn id="31" idx="1"/>
          </p:cNvCxnSpPr>
          <p:nvPr/>
        </p:nvCxnSpPr>
        <p:spPr>
          <a:xfrm rot="10800000" flipV="1">
            <a:off x="2239817" y="2737256"/>
            <a:ext cx="170668" cy="776270"/>
          </a:xfrm>
          <a:prstGeom prst="bentConnector2">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35" name="Content Placeholder 3">
            <a:extLst>
              <a:ext uri="{FF2B5EF4-FFF2-40B4-BE49-F238E27FC236}">
                <a16:creationId xmlns:a16="http://schemas.microsoft.com/office/drawing/2014/main" id="{628DBA80-CD4D-2047-BE83-8B060D77CA30}"/>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564118" y="4312298"/>
            <a:ext cx="1555343" cy="2305852"/>
          </a:xfrm>
          <a:prstGeom prst="rect">
            <a:avLst/>
          </a:prstGeom>
          <a:ln>
            <a:solidFill>
              <a:schemeClr val="tx1"/>
            </a:solidFill>
          </a:ln>
        </p:spPr>
      </p:pic>
      <p:cxnSp>
        <p:nvCxnSpPr>
          <p:cNvPr id="39" name="Elbow Connector 38">
            <a:extLst>
              <a:ext uri="{FF2B5EF4-FFF2-40B4-BE49-F238E27FC236}">
                <a16:creationId xmlns:a16="http://schemas.microsoft.com/office/drawing/2014/main" id="{1E82FE3D-9B7B-DC45-A2F3-A2BA338695CF}"/>
              </a:ext>
            </a:extLst>
          </p:cNvPr>
          <p:cNvCxnSpPr>
            <a:stCxn id="35" idx="1"/>
          </p:cNvCxnSpPr>
          <p:nvPr/>
        </p:nvCxnSpPr>
        <p:spPr>
          <a:xfrm rot="10800000">
            <a:off x="3347564" y="3951050"/>
            <a:ext cx="216555" cy="1514175"/>
          </a:xfrm>
          <a:prstGeom prst="bentConnector2">
            <a:avLst/>
          </a:prstGeom>
          <a:ln w="9525"/>
        </p:spPr>
        <p:style>
          <a:lnRef idx="1">
            <a:schemeClr val="dk1"/>
          </a:lnRef>
          <a:fillRef idx="0">
            <a:schemeClr val="dk1"/>
          </a:fillRef>
          <a:effectRef idx="0">
            <a:schemeClr val="dk1"/>
          </a:effectRef>
          <a:fontRef idx="minor">
            <a:schemeClr val="tx1"/>
          </a:fontRef>
        </p:style>
      </p:cxnSp>
      <p:pic>
        <p:nvPicPr>
          <p:cNvPr id="40" name="Content Placeholder 3">
            <a:extLst>
              <a:ext uri="{FF2B5EF4-FFF2-40B4-BE49-F238E27FC236}">
                <a16:creationId xmlns:a16="http://schemas.microsoft.com/office/drawing/2014/main" id="{10D7DF41-25EB-334F-9561-FB8063C7FF0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4672606" y="1503329"/>
            <a:ext cx="1901480" cy="1488274"/>
          </a:xfrm>
          <a:prstGeom prst="rect">
            <a:avLst/>
          </a:prstGeom>
          <a:ln>
            <a:solidFill>
              <a:schemeClr val="tx1"/>
            </a:solidFill>
          </a:ln>
        </p:spPr>
      </p:pic>
      <p:cxnSp>
        <p:nvCxnSpPr>
          <p:cNvPr id="42" name="Elbow Connector 41">
            <a:extLst>
              <a:ext uri="{FF2B5EF4-FFF2-40B4-BE49-F238E27FC236}">
                <a16:creationId xmlns:a16="http://schemas.microsoft.com/office/drawing/2014/main" id="{CF537BEF-A29E-4546-8955-E4AA0F7152ED}"/>
              </a:ext>
            </a:extLst>
          </p:cNvPr>
          <p:cNvCxnSpPr>
            <a:stCxn id="40" idx="1"/>
          </p:cNvCxnSpPr>
          <p:nvPr/>
        </p:nvCxnSpPr>
        <p:spPr>
          <a:xfrm rot="10800000" flipV="1">
            <a:off x="4425310" y="2247466"/>
            <a:ext cx="247297" cy="1264464"/>
          </a:xfrm>
          <a:prstGeom prst="bentConnector2">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43" name="Content Placeholder 3">
            <a:extLst>
              <a:ext uri="{FF2B5EF4-FFF2-40B4-BE49-F238E27FC236}">
                <a16:creationId xmlns:a16="http://schemas.microsoft.com/office/drawing/2014/main" id="{BE2ACB2D-C769-1146-840A-55469CC34800}"/>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6728668" y="5635911"/>
            <a:ext cx="3085954" cy="1130527"/>
          </a:xfrm>
          <a:prstGeom prst="rect">
            <a:avLst/>
          </a:prstGeom>
        </p:spPr>
      </p:pic>
      <p:cxnSp>
        <p:nvCxnSpPr>
          <p:cNvPr id="47" name="Elbow Connector 46">
            <a:extLst>
              <a:ext uri="{FF2B5EF4-FFF2-40B4-BE49-F238E27FC236}">
                <a16:creationId xmlns:a16="http://schemas.microsoft.com/office/drawing/2014/main" id="{E09D1F00-E9A2-0944-A796-8BE9E0CE5F6A}"/>
              </a:ext>
            </a:extLst>
          </p:cNvPr>
          <p:cNvCxnSpPr>
            <a:cxnSpLocks/>
            <a:stCxn id="43" idx="1"/>
          </p:cNvCxnSpPr>
          <p:nvPr/>
        </p:nvCxnSpPr>
        <p:spPr>
          <a:xfrm rot="10800000">
            <a:off x="6574086" y="3925449"/>
            <a:ext cx="154582" cy="2275727"/>
          </a:xfrm>
          <a:prstGeom prst="bentConnector2">
            <a:avLst/>
          </a:prstGeom>
          <a:ln w="9525"/>
        </p:spPr>
        <p:style>
          <a:lnRef idx="1">
            <a:schemeClr val="dk1"/>
          </a:lnRef>
          <a:fillRef idx="0">
            <a:schemeClr val="dk1"/>
          </a:fillRef>
          <a:effectRef idx="0">
            <a:schemeClr val="dk1"/>
          </a:effectRef>
          <a:fontRef idx="minor">
            <a:schemeClr val="tx1"/>
          </a:fontRef>
        </p:style>
      </p:cxnSp>
      <p:pic>
        <p:nvPicPr>
          <p:cNvPr id="48" name="Content Placeholder 3">
            <a:extLst>
              <a:ext uri="{FF2B5EF4-FFF2-40B4-BE49-F238E27FC236}">
                <a16:creationId xmlns:a16="http://schemas.microsoft.com/office/drawing/2014/main" id="{7BA09052-EA57-7A4D-9F10-F0DE3A55A98E}"/>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7435874" y="2000054"/>
            <a:ext cx="1712119" cy="1177408"/>
          </a:xfrm>
          <a:prstGeom prst="rect">
            <a:avLst/>
          </a:prstGeom>
          <a:ln>
            <a:solidFill>
              <a:schemeClr val="tx1"/>
            </a:solidFill>
          </a:ln>
        </p:spPr>
      </p:pic>
      <p:pic>
        <p:nvPicPr>
          <p:cNvPr id="49" name="Content Placeholder 3">
            <a:extLst>
              <a:ext uri="{FF2B5EF4-FFF2-40B4-BE49-F238E27FC236}">
                <a16:creationId xmlns:a16="http://schemas.microsoft.com/office/drawing/2014/main" id="{66A8BEEA-E3C6-8443-A217-C2B1A76D4A23}"/>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9344025" y="4206032"/>
            <a:ext cx="1655755" cy="1212147"/>
          </a:xfrm>
          <a:prstGeom prst="rect">
            <a:avLst/>
          </a:prstGeom>
          <a:ln>
            <a:solidFill>
              <a:schemeClr val="tx1"/>
            </a:solidFill>
          </a:ln>
        </p:spPr>
      </p:pic>
      <p:pic>
        <p:nvPicPr>
          <p:cNvPr id="50" name="Content Placeholder 3">
            <a:extLst>
              <a:ext uri="{FF2B5EF4-FFF2-40B4-BE49-F238E27FC236}">
                <a16:creationId xmlns:a16="http://schemas.microsoft.com/office/drawing/2014/main" id="{86EBCBCD-C83C-C64C-BD58-0F12C2EF0C3F}"/>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9472595" y="1910574"/>
            <a:ext cx="2677214" cy="1264465"/>
          </a:xfrm>
          <a:prstGeom prst="rect">
            <a:avLst/>
          </a:prstGeom>
          <a:ln>
            <a:solidFill>
              <a:schemeClr val="tx1"/>
            </a:solidFill>
          </a:ln>
        </p:spPr>
      </p:pic>
      <p:cxnSp>
        <p:nvCxnSpPr>
          <p:cNvPr id="5" name="Elbow Connector 4">
            <a:extLst>
              <a:ext uri="{FF2B5EF4-FFF2-40B4-BE49-F238E27FC236}">
                <a16:creationId xmlns:a16="http://schemas.microsoft.com/office/drawing/2014/main" id="{791D99A6-6F6C-424C-A6FE-9A047CAE7812}"/>
              </a:ext>
            </a:extLst>
          </p:cNvPr>
          <p:cNvCxnSpPr>
            <a:cxnSpLocks/>
            <a:stCxn id="19" idx="1"/>
          </p:cNvCxnSpPr>
          <p:nvPr/>
        </p:nvCxnSpPr>
        <p:spPr>
          <a:xfrm rot="10800000" flipV="1">
            <a:off x="757378" y="1712044"/>
            <a:ext cx="153481" cy="1802022"/>
          </a:xfrm>
          <a:prstGeom prst="bentConnector2">
            <a:avLst/>
          </a:prstGeom>
          <a:ln w="9525"/>
        </p:spPr>
        <p:style>
          <a:lnRef idx="1">
            <a:schemeClr val="dk1"/>
          </a:lnRef>
          <a:fillRef idx="0">
            <a:schemeClr val="dk1"/>
          </a:fillRef>
          <a:effectRef idx="0">
            <a:schemeClr val="dk1"/>
          </a:effectRef>
          <a:fontRef idx="minor">
            <a:schemeClr val="tx1"/>
          </a:fontRef>
        </p:style>
      </p:cxnSp>
      <p:cxnSp>
        <p:nvCxnSpPr>
          <p:cNvPr id="25" name="Elbow Connector 24">
            <a:extLst>
              <a:ext uri="{FF2B5EF4-FFF2-40B4-BE49-F238E27FC236}">
                <a16:creationId xmlns:a16="http://schemas.microsoft.com/office/drawing/2014/main" id="{1F5028EC-463D-214A-A17E-97849DB01BF0}"/>
              </a:ext>
            </a:extLst>
          </p:cNvPr>
          <p:cNvCxnSpPr>
            <a:cxnSpLocks/>
            <a:stCxn id="48" idx="1"/>
          </p:cNvCxnSpPr>
          <p:nvPr/>
        </p:nvCxnSpPr>
        <p:spPr>
          <a:xfrm rot="10800000" flipV="1">
            <a:off x="7303152" y="2588757"/>
            <a:ext cx="132723" cy="924769"/>
          </a:xfrm>
          <a:prstGeom prst="bentConnector2">
            <a:avLst/>
          </a:prstGeom>
          <a:ln w="9525"/>
        </p:spPr>
        <p:style>
          <a:lnRef idx="1">
            <a:schemeClr val="dk1"/>
          </a:lnRef>
          <a:fillRef idx="0">
            <a:schemeClr val="dk1"/>
          </a:fillRef>
          <a:effectRef idx="0">
            <a:schemeClr val="dk1"/>
          </a:effectRef>
          <a:fontRef idx="minor">
            <a:schemeClr val="tx1"/>
          </a:fontRef>
        </p:style>
      </p:cxnSp>
      <p:cxnSp>
        <p:nvCxnSpPr>
          <p:cNvPr id="32" name="Elbow Connector 31">
            <a:extLst>
              <a:ext uri="{FF2B5EF4-FFF2-40B4-BE49-F238E27FC236}">
                <a16:creationId xmlns:a16="http://schemas.microsoft.com/office/drawing/2014/main" id="{36FBAA26-5FE0-CF46-8A9D-8239CC59F292}"/>
              </a:ext>
            </a:extLst>
          </p:cNvPr>
          <p:cNvCxnSpPr>
            <a:stCxn id="50" idx="1"/>
          </p:cNvCxnSpPr>
          <p:nvPr/>
        </p:nvCxnSpPr>
        <p:spPr>
          <a:xfrm rot="10800000" flipV="1">
            <a:off x="9344025" y="2542806"/>
            <a:ext cx="128570" cy="970719"/>
          </a:xfrm>
          <a:prstGeom prst="bentConnector2">
            <a:avLst/>
          </a:prstGeom>
        </p:spPr>
        <p:style>
          <a:lnRef idx="1">
            <a:schemeClr val="dk1"/>
          </a:lnRef>
          <a:fillRef idx="0">
            <a:schemeClr val="dk1"/>
          </a:fillRef>
          <a:effectRef idx="0">
            <a:schemeClr val="dk1"/>
          </a:effectRef>
          <a:fontRef idx="minor">
            <a:schemeClr val="tx1"/>
          </a:fontRef>
        </p:style>
      </p:cxnSp>
      <p:cxnSp>
        <p:nvCxnSpPr>
          <p:cNvPr id="34" name="Elbow Connector 33">
            <a:extLst>
              <a:ext uri="{FF2B5EF4-FFF2-40B4-BE49-F238E27FC236}">
                <a16:creationId xmlns:a16="http://schemas.microsoft.com/office/drawing/2014/main" id="{880D1DAD-E84E-9249-8ECC-BC16AEEB8CE8}"/>
              </a:ext>
            </a:extLst>
          </p:cNvPr>
          <p:cNvCxnSpPr>
            <a:cxnSpLocks/>
            <a:stCxn id="49" idx="1"/>
          </p:cNvCxnSpPr>
          <p:nvPr/>
        </p:nvCxnSpPr>
        <p:spPr>
          <a:xfrm rot="10800000">
            <a:off x="9127583" y="3914038"/>
            <a:ext cx="216442" cy="898069"/>
          </a:xfrm>
          <a:prstGeom prst="bentConnector2">
            <a:avLst/>
          </a:prstGeom>
          <a:ln w="952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7282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5"/>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0"/>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7BDDB2-7966-114E-955F-7927E94BC878}"/>
              </a:ext>
            </a:extLst>
          </p:cNvPr>
          <p:cNvSpPr>
            <a:spLocks noGrp="1"/>
          </p:cNvSpPr>
          <p:nvPr>
            <p:ph type="ctrTitle"/>
          </p:nvPr>
        </p:nvSpPr>
        <p:spPr/>
        <p:txBody>
          <a:bodyPr/>
          <a:lstStyle/>
          <a:p>
            <a:r>
              <a:rPr lang="en-US" dirty="0"/>
              <a:t>Four Forces of Flight</a:t>
            </a:r>
          </a:p>
        </p:txBody>
      </p:sp>
    </p:spTree>
    <p:extLst>
      <p:ext uri="{BB962C8B-B14F-4D97-AF65-F5344CB8AC3E}">
        <p14:creationId xmlns:p14="http://schemas.microsoft.com/office/powerpoint/2010/main" val="3650759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76E6C-3BBA-BD43-AD8E-2783636E9D71}"/>
              </a:ext>
            </a:extLst>
          </p:cNvPr>
          <p:cNvSpPr>
            <a:spLocks noGrp="1"/>
          </p:cNvSpPr>
          <p:nvPr>
            <p:ph type="title"/>
          </p:nvPr>
        </p:nvSpPr>
        <p:spPr/>
        <p:txBody>
          <a:bodyPr/>
          <a:lstStyle/>
          <a:p>
            <a:r>
              <a:rPr lang="en-US" dirty="0"/>
              <a:t>Four Forces of Flight</a:t>
            </a:r>
          </a:p>
        </p:txBody>
      </p:sp>
      <p:sp>
        <p:nvSpPr>
          <p:cNvPr id="4" name="Content Placeholder 3">
            <a:extLst>
              <a:ext uri="{FF2B5EF4-FFF2-40B4-BE49-F238E27FC236}">
                <a16:creationId xmlns:a16="http://schemas.microsoft.com/office/drawing/2014/main" id="{3BD0EE53-112B-2C43-A94C-2F54E61FEF30}"/>
              </a:ext>
            </a:extLst>
          </p:cNvPr>
          <p:cNvSpPr>
            <a:spLocks noGrp="1"/>
          </p:cNvSpPr>
          <p:nvPr>
            <p:ph sz="half" idx="2"/>
          </p:nvPr>
        </p:nvSpPr>
        <p:spPr>
          <a:xfrm>
            <a:off x="4860098" y="1825625"/>
            <a:ext cx="6669066" cy="4351338"/>
          </a:xfrm>
        </p:spPr>
        <p:txBody>
          <a:bodyPr anchor="t"/>
          <a:lstStyle/>
          <a:p>
            <a:pPr marL="0" indent="0">
              <a:buNone/>
            </a:pPr>
            <a:r>
              <a:rPr lang="en-US" b="1" dirty="0"/>
              <a:t>Newton’s Laws of Motion</a:t>
            </a:r>
          </a:p>
          <a:p>
            <a:pPr marL="514350" indent="-514350">
              <a:buFont typeface="+mj-lt"/>
              <a:buAutoNum type="arabicPeriod"/>
            </a:pPr>
            <a:r>
              <a:rPr lang="en-US" dirty="0"/>
              <a:t>An object in motion stays in motion, and an object at rest stays at rest until an unbalanced force acts upon it. </a:t>
            </a:r>
          </a:p>
          <a:p>
            <a:pPr marL="514350" indent="-514350">
              <a:buFont typeface="+mj-lt"/>
              <a:buAutoNum type="arabicPeriod"/>
            </a:pPr>
            <a:r>
              <a:rPr lang="en-US" dirty="0"/>
              <a:t>The force of an object is equal to its mass times its acceleration.</a:t>
            </a:r>
          </a:p>
          <a:p>
            <a:pPr marL="514350" indent="-514350">
              <a:buFont typeface="+mj-lt"/>
              <a:buAutoNum type="arabicPeriod"/>
            </a:pPr>
            <a:r>
              <a:rPr lang="en-US" dirty="0"/>
              <a:t>For every action there is an equal and opposite reaction</a:t>
            </a:r>
          </a:p>
          <a:p>
            <a:endParaRPr lang="en-US" dirty="0"/>
          </a:p>
        </p:txBody>
      </p:sp>
      <p:pic>
        <p:nvPicPr>
          <p:cNvPr id="5" name="Picture 2" descr="Isaac Newton">
            <a:extLst>
              <a:ext uri="{FF2B5EF4-FFF2-40B4-BE49-F238E27FC236}">
                <a16:creationId xmlns:a16="http://schemas.microsoft.com/office/drawing/2014/main" id="{D9D6B01B-E6E0-064F-B7D9-CEC1575B6C7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8745" y="1825625"/>
            <a:ext cx="3605436" cy="36231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FD767B5-6F4E-2949-BD78-42E867472C67}"/>
              </a:ext>
            </a:extLst>
          </p:cNvPr>
          <p:cNvSpPr txBox="1"/>
          <p:nvPr/>
        </p:nvSpPr>
        <p:spPr>
          <a:xfrm>
            <a:off x="838200" y="5448822"/>
            <a:ext cx="3924300" cy="276999"/>
          </a:xfrm>
          <a:prstGeom prst="rect">
            <a:avLst/>
          </a:prstGeom>
          <a:noFill/>
        </p:spPr>
        <p:txBody>
          <a:bodyPr wrap="square" rtlCol="0">
            <a:spAutoFit/>
          </a:bodyPr>
          <a:lstStyle/>
          <a:p>
            <a:r>
              <a:rPr lang="en-US" sz="1200" i="1" dirty="0"/>
              <a:t>Credit: </a:t>
            </a:r>
            <a:r>
              <a:rPr lang="en-US" sz="1200" i="1" dirty="0" err="1"/>
              <a:t>Britannica.com</a:t>
            </a:r>
            <a:r>
              <a:rPr lang="en-US" sz="1200" i="1" dirty="0"/>
              <a:t>/biography/Isaac-Newton</a:t>
            </a:r>
          </a:p>
        </p:txBody>
      </p:sp>
    </p:spTree>
    <p:extLst>
      <p:ext uri="{BB962C8B-B14F-4D97-AF65-F5344CB8AC3E}">
        <p14:creationId xmlns:p14="http://schemas.microsoft.com/office/powerpoint/2010/main" val="396046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Christa's Lost Lessons: Newton's Laws">
            <a:hlinkClick r:id="" action="ppaction://media"/>
            <a:extLst>
              <a:ext uri="{FF2B5EF4-FFF2-40B4-BE49-F238E27FC236}">
                <a16:creationId xmlns:a16="http://schemas.microsoft.com/office/drawing/2014/main" id="{0A71A23A-A6C4-A146-91B5-AA81AE5BE8BC}"/>
              </a:ext>
            </a:extLst>
          </p:cNvPr>
          <p:cNvPicPr>
            <a:picLocks noGrp="1" noRot="1" noChangeAspect="1"/>
          </p:cNvPicPr>
          <p:nvPr>
            <p:ph idx="1"/>
            <a:videoFile r:link="rId1"/>
          </p:nvPr>
        </p:nvPicPr>
        <p:blipFill>
          <a:blip r:embed="rId4"/>
          <a:stretch>
            <a:fillRect/>
          </a:stretch>
        </p:blipFill>
        <p:spPr>
          <a:xfrm>
            <a:off x="0" y="0"/>
            <a:ext cx="12192000" cy="6888946"/>
          </a:xfrm>
          <a:prstGeom prst="rect">
            <a:avLst/>
          </a:prstGeom>
        </p:spPr>
      </p:pic>
    </p:spTree>
    <p:extLst>
      <p:ext uri="{BB962C8B-B14F-4D97-AF65-F5344CB8AC3E}">
        <p14:creationId xmlns:p14="http://schemas.microsoft.com/office/powerpoint/2010/main" val="118601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AA7F-A110-3848-807E-D637B1256229}"/>
              </a:ext>
            </a:extLst>
          </p:cNvPr>
          <p:cNvSpPr>
            <a:spLocks noGrp="1"/>
          </p:cNvSpPr>
          <p:nvPr>
            <p:ph type="title"/>
          </p:nvPr>
        </p:nvSpPr>
        <p:spPr/>
        <p:txBody>
          <a:bodyPr/>
          <a:lstStyle/>
          <a:p>
            <a:r>
              <a:rPr lang="en-US" dirty="0"/>
              <a:t>Four Forces of Flight</a:t>
            </a:r>
          </a:p>
        </p:txBody>
      </p:sp>
      <p:sp>
        <p:nvSpPr>
          <p:cNvPr id="3" name="Content Placeholder 2">
            <a:extLst>
              <a:ext uri="{FF2B5EF4-FFF2-40B4-BE49-F238E27FC236}">
                <a16:creationId xmlns:a16="http://schemas.microsoft.com/office/drawing/2014/main" id="{8FB1B23F-D930-5D41-8D01-AF04DC26333C}"/>
              </a:ext>
            </a:extLst>
          </p:cNvPr>
          <p:cNvSpPr>
            <a:spLocks noGrp="1"/>
          </p:cNvSpPr>
          <p:nvPr>
            <p:ph idx="1"/>
          </p:nvPr>
        </p:nvSpPr>
        <p:spPr>
          <a:xfrm>
            <a:off x="4330277" y="1568369"/>
            <a:ext cx="6268233" cy="4351338"/>
          </a:xfrm>
        </p:spPr>
        <p:txBody>
          <a:bodyPr/>
          <a:lstStyle/>
          <a:p>
            <a:pPr marL="0" indent="0">
              <a:buNone/>
            </a:pPr>
            <a:r>
              <a:rPr lang="en-US" b="1" dirty="0"/>
              <a:t>Bernoulli’s Principle</a:t>
            </a:r>
          </a:p>
          <a:p>
            <a:r>
              <a:rPr lang="en-US" dirty="0"/>
              <a:t>The pressure of a fluid (liquid or gas) decreases as the speed of fluid increases</a:t>
            </a:r>
          </a:p>
        </p:txBody>
      </p:sp>
      <p:pic>
        <p:nvPicPr>
          <p:cNvPr id="4" name="Picture 2" descr="Daniel Bernoulli - Wikipedia">
            <a:extLst>
              <a:ext uri="{FF2B5EF4-FFF2-40B4-BE49-F238E27FC236}">
                <a16:creationId xmlns:a16="http://schemas.microsoft.com/office/drawing/2014/main" id="{FEBFE356-7A75-D94F-99E6-58CE3540BBD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38200" y="1557470"/>
            <a:ext cx="3087515" cy="437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565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Launchpad: Bernoulli's Principle On-Board the International Space Station">
            <a:hlinkClick r:id="" action="ppaction://media"/>
            <a:extLst>
              <a:ext uri="{FF2B5EF4-FFF2-40B4-BE49-F238E27FC236}">
                <a16:creationId xmlns:a16="http://schemas.microsoft.com/office/drawing/2014/main" id="{97174D7F-A6C9-FE45-90BF-59D7D00EE6D7}"/>
              </a:ext>
            </a:extLst>
          </p:cNvPr>
          <p:cNvPicPr>
            <a:picLocks noRot="1" noChangeAspect="1"/>
          </p:cNvPicPr>
          <p:nvPr>
            <a:videoFile r:link="rId1"/>
          </p:nvPr>
        </p:nvPicPr>
        <p:blipFill>
          <a:blip r:embed="rId4"/>
          <a:stretch>
            <a:fillRect/>
          </a:stretch>
        </p:blipFill>
        <p:spPr>
          <a:xfrm>
            <a:off x="0" y="-15240"/>
            <a:ext cx="12192000" cy="6888480"/>
          </a:xfrm>
          <a:prstGeom prst="rect">
            <a:avLst/>
          </a:prstGeom>
        </p:spPr>
      </p:pic>
    </p:spTree>
    <p:extLst>
      <p:ext uri="{BB962C8B-B14F-4D97-AF65-F5344CB8AC3E}">
        <p14:creationId xmlns:p14="http://schemas.microsoft.com/office/powerpoint/2010/main" val="36595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B5B91-1046-F04B-98ED-D9A75B9A6379}"/>
              </a:ext>
            </a:extLst>
          </p:cNvPr>
          <p:cNvSpPr>
            <a:spLocks noGrp="1"/>
          </p:cNvSpPr>
          <p:nvPr>
            <p:ph type="title"/>
          </p:nvPr>
        </p:nvSpPr>
        <p:spPr/>
        <p:txBody>
          <a:bodyPr/>
          <a:lstStyle/>
          <a:p>
            <a:r>
              <a:rPr lang="en-US" dirty="0"/>
              <a:t>Four Forces of Flight</a:t>
            </a:r>
          </a:p>
        </p:txBody>
      </p:sp>
      <p:sp>
        <p:nvSpPr>
          <p:cNvPr id="8" name="Rectangle 10">
            <a:extLst>
              <a:ext uri="{FF2B5EF4-FFF2-40B4-BE49-F238E27FC236}">
                <a16:creationId xmlns:a16="http://schemas.microsoft.com/office/drawing/2014/main" id="{04970745-2DF6-B641-B794-82FC1614CAA5}"/>
              </a:ext>
            </a:extLst>
          </p:cNvPr>
          <p:cNvSpPr>
            <a:spLocks noChangeArrowheads="1"/>
          </p:cNvSpPr>
          <p:nvPr/>
        </p:nvSpPr>
        <p:spPr bwMode="auto">
          <a:xfrm>
            <a:off x="3368842" y="2514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7" name="Picture 1" descr="Diagram&#10;&#10;Description automatically generated">
            <a:extLst>
              <a:ext uri="{FF2B5EF4-FFF2-40B4-BE49-F238E27FC236}">
                <a16:creationId xmlns:a16="http://schemas.microsoft.com/office/drawing/2014/main" id="{9E9396F8-E0D9-EC49-8EC8-0B97D661E9EF}"/>
              </a:ext>
            </a:extLst>
          </p:cNvPr>
          <p:cNvPicPr>
            <a:picLocks noChangeAspect="1" noChangeArrowheads="1"/>
          </p:cNvPicPr>
          <p:nvPr/>
        </p:nvPicPr>
        <p:blipFill>
          <a:blip r:embed="rId3" r:link="rId4">
            <a:extLst>
              <a:ext uri="{28A0092B-C50C-407E-A947-70E740481C1C}">
                <a14:useLocalDpi xmlns:a14="http://schemas.microsoft.com/office/drawing/2010/main"/>
              </a:ext>
            </a:extLst>
          </a:blip>
          <a:srcRect/>
          <a:stretch>
            <a:fillRect/>
          </a:stretch>
        </p:blipFill>
        <p:spPr bwMode="auto">
          <a:xfrm>
            <a:off x="838199" y="1690688"/>
            <a:ext cx="10658057" cy="4445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095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Apollo 15 Hammer-Feather Drop">
            <a:hlinkClick r:id="" action="ppaction://media"/>
            <a:extLst>
              <a:ext uri="{FF2B5EF4-FFF2-40B4-BE49-F238E27FC236}">
                <a16:creationId xmlns:a16="http://schemas.microsoft.com/office/drawing/2014/main" id="{BD253CAB-174C-1841-A2A4-ECEB48F1DCA4}"/>
              </a:ext>
            </a:extLst>
          </p:cNvPr>
          <p:cNvPicPr>
            <a:picLocks noRot="1" noChangeAspect="1"/>
          </p:cNvPicPr>
          <p:nvPr>
            <a:videoFile r:link="rId1"/>
          </p:nvPr>
        </p:nvPicPr>
        <p:blipFill>
          <a:blip r:embed="rId4"/>
          <a:stretch>
            <a:fillRect/>
          </a:stretch>
        </p:blipFill>
        <p:spPr>
          <a:xfrm>
            <a:off x="1524000" y="0"/>
            <a:ext cx="9140042" cy="6855032"/>
          </a:xfrm>
          <a:prstGeom prst="rect">
            <a:avLst/>
          </a:prstGeom>
        </p:spPr>
      </p:pic>
    </p:spTree>
    <p:extLst>
      <p:ext uri="{BB962C8B-B14F-4D97-AF65-F5344CB8AC3E}">
        <p14:creationId xmlns:p14="http://schemas.microsoft.com/office/powerpoint/2010/main" val="83587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B72C-AD1D-D947-BF0B-E980C803B194}"/>
              </a:ext>
            </a:extLst>
          </p:cNvPr>
          <p:cNvSpPr>
            <a:spLocks noGrp="1"/>
          </p:cNvSpPr>
          <p:nvPr>
            <p:ph type="ctrTitle"/>
          </p:nvPr>
        </p:nvSpPr>
        <p:spPr/>
        <p:txBody>
          <a:bodyPr/>
          <a:lstStyle/>
          <a:p>
            <a:r>
              <a:rPr lang="en-US" dirty="0"/>
              <a:t>Ask Me Anything!</a:t>
            </a:r>
          </a:p>
        </p:txBody>
      </p:sp>
    </p:spTree>
    <p:extLst>
      <p:ext uri="{BB962C8B-B14F-4D97-AF65-F5344CB8AC3E}">
        <p14:creationId xmlns:p14="http://schemas.microsoft.com/office/powerpoint/2010/main" val="2703294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7F705-C781-CB41-B731-09B417C68239}"/>
              </a:ext>
            </a:extLst>
          </p:cNvPr>
          <p:cNvSpPr>
            <a:spLocks noGrp="1"/>
          </p:cNvSpPr>
          <p:nvPr>
            <p:ph type="title"/>
          </p:nvPr>
        </p:nvSpPr>
        <p:spPr/>
        <p:txBody>
          <a:bodyPr/>
          <a:lstStyle/>
          <a:p>
            <a:r>
              <a:rPr lang="en-US" dirty="0"/>
              <a:t>What to look forward to next time…</a:t>
            </a:r>
          </a:p>
        </p:txBody>
      </p:sp>
      <p:sp>
        <p:nvSpPr>
          <p:cNvPr id="3" name="Content Placeholder 2">
            <a:extLst>
              <a:ext uri="{FF2B5EF4-FFF2-40B4-BE49-F238E27FC236}">
                <a16:creationId xmlns:a16="http://schemas.microsoft.com/office/drawing/2014/main" id="{CCF95F73-FA47-F54B-A023-9745B0A728B4}"/>
              </a:ext>
            </a:extLst>
          </p:cNvPr>
          <p:cNvSpPr>
            <a:spLocks noGrp="1"/>
          </p:cNvSpPr>
          <p:nvPr>
            <p:ph idx="1"/>
          </p:nvPr>
        </p:nvSpPr>
        <p:spPr/>
        <p:txBody>
          <a:bodyPr/>
          <a:lstStyle/>
          <a:p>
            <a:r>
              <a:rPr lang="en-US" dirty="0"/>
              <a:t>Changing Pressure: Exploring Bernoulli’s Principle</a:t>
            </a:r>
          </a:p>
          <a:p>
            <a:pPr lvl="1"/>
            <a:endParaRPr lang="en-US" dirty="0"/>
          </a:p>
          <a:p>
            <a:r>
              <a:rPr lang="en-US" dirty="0"/>
              <a:t>Sound and Aircraft</a:t>
            </a:r>
          </a:p>
          <a:p>
            <a:pPr lvl="1"/>
            <a:endParaRPr lang="en-US" dirty="0"/>
          </a:p>
        </p:txBody>
      </p:sp>
    </p:spTree>
    <p:extLst>
      <p:ext uri="{BB962C8B-B14F-4D97-AF65-F5344CB8AC3E}">
        <p14:creationId xmlns:p14="http://schemas.microsoft.com/office/powerpoint/2010/main" val="8043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irplanes flying over a city&#10;&#10;Description automatically generated with medium confidence">
            <a:extLst>
              <a:ext uri="{FF2B5EF4-FFF2-40B4-BE49-F238E27FC236}">
                <a16:creationId xmlns:a16="http://schemas.microsoft.com/office/drawing/2014/main" id="{511076A1-0F49-7345-B4C2-692FDE21E79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63D6D-6FF6-6041-99EC-B530C8634ED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Welcome to Day 2!</a:t>
            </a:r>
          </a:p>
        </p:txBody>
      </p:sp>
      <p:sp>
        <p:nvSpPr>
          <p:cNvPr id="4" name="Subtitle 3">
            <a:extLst>
              <a:ext uri="{FF2B5EF4-FFF2-40B4-BE49-F238E27FC236}">
                <a16:creationId xmlns:a16="http://schemas.microsoft.com/office/drawing/2014/main" id="{99683DFB-BE95-EE44-99A5-6256449302B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Christina Lim</a:t>
            </a:r>
          </a:p>
          <a:p>
            <a:r>
              <a:rPr lang="en-US" dirty="0">
                <a:solidFill>
                  <a:srgbClr val="FFFFFF"/>
                </a:solidFill>
              </a:rPr>
              <a:t>Joseph O’Brien</a:t>
            </a:r>
          </a:p>
        </p:txBody>
      </p:sp>
    </p:spTree>
    <p:extLst>
      <p:ext uri="{BB962C8B-B14F-4D97-AF65-F5344CB8AC3E}">
        <p14:creationId xmlns:p14="http://schemas.microsoft.com/office/powerpoint/2010/main" val="2588045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Daniel Bernoulli - Wikipedia">
            <a:extLst>
              <a:ext uri="{FF2B5EF4-FFF2-40B4-BE49-F238E27FC236}">
                <a16:creationId xmlns:a16="http://schemas.microsoft.com/office/drawing/2014/main" id="{5C0185CE-5650-7541-9627-CCD4331A251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38200" y="1902154"/>
            <a:ext cx="3018183" cy="42749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B140FB-0DEB-1A46-807A-44957314A341}"/>
              </a:ext>
            </a:extLst>
          </p:cNvPr>
          <p:cNvSpPr>
            <a:spLocks noGrp="1"/>
          </p:cNvSpPr>
          <p:nvPr>
            <p:ph type="title"/>
          </p:nvPr>
        </p:nvSpPr>
        <p:spPr/>
        <p:txBody>
          <a:bodyPr/>
          <a:lstStyle/>
          <a:p>
            <a:r>
              <a:rPr lang="en-US" dirty="0"/>
              <a:t>Overview for the Day</a:t>
            </a:r>
          </a:p>
        </p:txBody>
      </p:sp>
      <p:sp>
        <p:nvSpPr>
          <p:cNvPr id="3" name="Content Placeholder 2">
            <a:extLst>
              <a:ext uri="{FF2B5EF4-FFF2-40B4-BE49-F238E27FC236}">
                <a16:creationId xmlns:a16="http://schemas.microsoft.com/office/drawing/2014/main" id="{21F4BFAA-1184-B446-8B80-7A56E4FCAFD4}"/>
              </a:ext>
            </a:extLst>
          </p:cNvPr>
          <p:cNvSpPr>
            <a:spLocks noGrp="1"/>
          </p:cNvSpPr>
          <p:nvPr>
            <p:ph sz="half" idx="1"/>
          </p:nvPr>
        </p:nvSpPr>
        <p:spPr>
          <a:xfrm>
            <a:off x="852565" y="3617380"/>
            <a:ext cx="3018183" cy="1723246"/>
          </a:xfrm>
        </p:spPr>
        <p:txBody>
          <a:bodyPr>
            <a:noAutofit/>
          </a:bodyPr>
          <a:lstStyle/>
          <a:p>
            <a:pPr marL="0" indent="0" algn="ctr">
              <a:buNone/>
            </a:pPr>
            <a:r>
              <a:rPr lang="en-US" sz="2400" dirty="0">
                <a:solidFill>
                  <a:schemeClr val="bg1"/>
                </a:solidFill>
              </a:rPr>
              <a:t>Changing Pressure: Exploring Bernoulli’s Principle</a:t>
            </a:r>
          </a:p>
        </p:txBody>
      </p:sp>
      <p:pic>
        <p:nvPicPr>
          <p:cNvPr id="1032" name="Picture 8" descr="Can a Fighter Jet's Sonic Boom Break Glass?The SITREP Military Blog">
            <a:extLst>
              <a:ext uri="{FF2B5EF4-FFF2-40B4-BE49-F238E27FC236}">
                <a16:creationId xmlns:a16="http://schemas.microsoft.com/office/drawing/2014/main" id="{F8F83859-314D-E444-B7CD-9962AEDF838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82078" y="2124347"/>
            <a:ext cx="6071722" cy="404969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F71BD15-BA5F-6F41-8E66-83BB1AB21F1D}"/>
              </a:ext>
            </a:extLst>
          </p:cNvPr>
          <p:cNvSpPr>
            <a:spLocks noGrp="1"/>
          </p:cNvSpPr>
          <p:nvPr>
            <p:ph sz="half" idx="2"/>
          </p:nvPr>
        </p:nvSpPr>
        <p:spPr>
          <a:xfrm>
            <a:off x="6805534" y="3948822"/>
            <a:ext cx="3024809" cy="400740"/>
          </a:xfrm>
        </p:spPr>
        <p:txBody>
          <a:bodyPr>
            <a:noAutofit/>
          </a:bodyPr>
          <a:lstStyle/>
          <a:p>
            <a:pPr marL="0" indent="0" algn="ctr">
              <a:buNone/>
            </a:pPr>
            <a:r>
              <a:rPr lang="en-US" sz="2400" dirty="0">
                <a:solidFill>
                  <a:schemeClr val="bg1"/>
                </a:solidFill>
              </a:rPr>
              <a:t>Sound and Aircraft</a:t>
            </a:r>
          </a:p>
        </p:txBody>
      </p:sp>
    </p:spTree>
    <p:extLst>
      <p:ext uri="{BB962C8B-B14F-4D97-AF65-F5344CB8AC3E}">
        <p14:creationId xmlns:p14="http://schemas.microsoft.com/office/powerpoint/2010/main" val="568951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825E-B3E7-B842-8F41-62B65991EC88}"/>
              </a:ext>
            </a:extLst>
          </p:cNvPr>
          <p:cNvSpPr>
            <a:spLocks noGrp="1"/>
          </p:cNvSpPr>
          <p:nvPr>
            <p:ph type="ctrTitle"/>
          </p:nvPr>
        </p:nvSpPr>
        <p:spPr/>
        <p:txBody>
          <a:bodyPr/>
          <a:lstStyle/>
          <a:p>
            <a:r>
              <a:rPr lang="en-US" dirty="0"/>
              <a:t>Changing Pressure: Exploring Bernoulli’s Principle</a:t>
            </a:r>
          </a:p>
        </p:txBody>
      </p:sp>
    </p:spTree>
    <p:extLst>
      <p:ext uri="{BB962C8B-B14F-4D97-AF65-F5344CB8AC3E}">
        <p14:creationId xmlns:p14="http://schemas.microsoft.com/office/powerpoint/2010/main" val="1400662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p:txBody>
          <a:bodyPr/>
          <a:lstStyle/>
          <a:p>
            <a:r>
              <a:rPr lang="en-US" dirty="0"/>
              <a:t>Changing Pressure</a:t>
            </a:r>
          </a:p>
        </p:txBody>
      </p:sp>
      <p:sp>
        <p:nvSpPr>
          <p:cNvPr id="3" name="Content Placeholder 2">
            <a:extLst>
              <a:ext uri="{FF2B5EF4-FFF2-40B4-BE49-F238E27FC236}">
                <a16:creationId xmlns:a16="http://schemas.microsoft.com/office/drawing/2014/main" id="{86A2C299-D63B-6A4A-96D6-34BAC6CB3E39}"/>
              </a:ext>
            </a:extLst>
          </p:cNvPr>
          <p:cNvSpPr>
            <a:spLocks noGrp="1"/>
          </p:cNvSpPr>
          <p:nvPr>
            <p:ph idx="1"/>
          </p:nvPr>
        </p:nvSpPr>
        <p:spPr>
          <a:xfrm>
            <a:off x="838200" y="1743464"/>
            <a:ext cx="9871364" cy="1027445"/>
          </a:xfrm>
        </p:spPr>
        <p:txBody>
          <a:bodyPr/>
          <a:lstStyle/>
          <a:p>
            <a:r>
              <a:rPr lang="en-US" dirty="0"/>
              <a:t>Q: What four forces are at work to make this airplane fly?  </a:t>
            </a:r>
          </a:p>
        </p:txBody>
      </p:sp>
      <p:pic>
        <p:nvPicPr>
          <p:cNvPr id="10" name="Picture 9">
            <a:extLst>
              <a:ext uri="{FF2B5EF4-FFF2-40B4-BE49-F238E27FC236}">
                <a16:creationId xmlns:a16="http://schemas.microsoft.com/office/drawing/2014/main" id="{FDD204DE-9CE0-4BD4-826B-32F315B27232}"/>
              </a:ext>
            </a:extLst>
          </p:cNvPr>
          <p:cNvPicPr>
            <a:picLocks noChangeAspect="1"/>
          </p:cNvPicPr>
          <p:nvPr/>
        </p:nvPicPr>
        <p:blipFill>
          <a:blip r:embed="rId3"/>
          <a:stretch>
            <a:fillRect/>
          </a:stretch>
        </p:blipFill>
        <p:spPr>
          <a:xfrm>
            <a:off x="1846367" y="2644660"/>
            <a:ext cx="8499265" cy="3848215"/>
          </a:xfrm>
          <a:prstGeom prst="rect">
            <a:avLst/>
          </a:prstGeom>
        </p:spPr>
      </p:pic>
      <p:sp>
        <p:nvSpPr>
          <p:cNvPr id="11" name="Rectangle 10">
            <a:extLst>
              <a:ext uri="{FF2B5EF4-FFF2-40B4-BE49-F238E27FC236}">
                <a16:creationId xmlns:a16="http://schemas.microsoft.com/office/drawing/2014/main" id="{126E0493-74D2-4C47-AFCB-3456AEACC165}"/>
              </a:ext>
            </a:extLst>
          </p:cNvPr>
          <p:cNvSpPr/>
          <p:nvPr/>
        </p:nvSpPr>
        <p:spPr>
          <a:xfrm>
            <a:off x="1846367" y="6492875"/>
            <a:ext cx="3895372" cy="230832"/>
          </a:xfrm>
          <a:prstGeom prst="rect">
            <a:avLst/>
          </a:prstGeom>
        </p:spPr>
        <p:txBody>
          <a:bodyPr wrap="square">
            <a:spAutoFit/>
          </a:bodyPr>
          <a:lstStyle/>
          <a:p>
            <a:r>
              <a:rPr lang="en-US" sz="900" dirty="0"/>
              <a:t>https://</a:t>
            </a:r>
            <a:r>
              <a:rPr lang="en-US" sz="900" dirty="0" err="1"/>
              <a:t>gifimage.net</a:t>
            </a:r>
            <a:r>
              <a:rPr lang="en-US" sz="900" dirty="0"/>
              <a:t>/plane-taking-off-gif-1/</a:t>
            </a:r>
          </a:p>
        </p:txBody>
      </p:sp>
    </p:spTree>
    <p:extLst>
      <p:ext uri="{BB962C8B-B14F-4D97-AF65-F5344CB8AC3E}">
        <p14:creationId xmlns:p14="http://schemas.microsoft.com/office/powerpoint/2010/main" val="1406324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p:txBody>
          <a:bodyPr/>
          <a:lstStyle/>
          <a:p>
            <a:r>
              <a:rPr lang="en-US" dirty="0"/>
              <a:t>Changing Pressure</a:t>
            </a:r>
          </a:p>
        </p:txBody>
      </p:sp>
      <p:sp>
        <p:nvSpPr>
          <p:cNvPr id="4" name="Content Placeholder 3">
            <a:extLst>
              <a:ext uri="{FF2B5EF4-FFF2-40B4-BE49-F238E27FC236}">
                <a16:creationId xmlns:a16="http://schemas.microsoft.com/office/drawing/2014/main" id="{04545E15-A0BC-BC48-8273-0E73ED77041D}"/>
              </a:ext>
            </a:extLst>
          </p:cNvPr>
          <p:cNvSpPr>
            <a:spLocks noGrp="1"/>
          </p:cNvSpPr>
          <p:nvPr>
            <p:ph idx="1"/>
          </p:nvPr>
        </p:nvSpPr>
        <p:spPr/>
        <p:txBody>
          <a:bodyPr/>
          <a:lstStyle/>
          <a:p>
            <a:r>
              <a:rPr lang="en-US" dirty="0"/>
              <a:t>Q: What four forces are at work to make this airplane fly?  </a:t>
            </a:r>
          </a:p>
          <a:p>
            <a:r>
              <a:rPr lang="en-US" dirty="0"/>
              <a:t>A: Thrust, Drag, Lift, Gravity</a:t>
            </a:r>
          </a:p>
        </p:txBody>
      </p:sp>
    </p:spTree>
    <p:extLst>
      <p:ext uri="{BB962C8B-B14F-4D97-AF65-F5344CB8AC3E}">
        <p14:creationId xmlns:p14="http://schemas.microsoft.com/office/powerpoint/2010/main" val="21773420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p:txBody>
          <a:bodyPr/>
          <a:lstStyle/>
          <a:p>
            <a:r>
              <a:rPr lang="en-US" dirty="0"/>
              <a:t>Changing Pressure</a:t>
            </a:r>
          </a:p>
        </p:txBody>
      </p:sp>
      <p:sp>
        <p:nvSpPr>
          <p:cNvPr id="4" name="Content Placeholder 3">
            <a:extLst>
              <a:ext uri="{FF2B5EF4-FFF2-40B4-BE49-F238E27FC236}">
                <a16:creationId xmlns:a16="http://schemas.microsoft.com/office/drawing/2014/main" id="{04545E15-A0BC-BC48-8273-0E73ED77041D}"/>
              </a:ext>
            </a:extLst>
          </p:cNvPr>
          <p:cNvSpPr>
            <a:spLocks noGrp="1"/>
          </p:cNvSpPr>
          <p:nvPr>
            <p:ph idx="1"/>
          </p:nvPr>
        </p:nvSpPr>
        <p:spPr/>
        <p:txBody>
          <a:bodyPr/>
          <a:lstStyle/>
          <a:p>
            <a:r>
              <a:rPr lang="en-US" dirty="0"/>
              <a:t>Q: What four forces are at work to make this airplane fly?  </a:t>
            </a:r>
          </a:p>
          <a:p>
            <a:r>
              <a:rPr lang="en-US" dirty="0"/>
              <a:t>A: Thrust, Drag, Lift, Gravity</a:t>
            </a:r>
          </a:p>
          <a:p>
            <a:endParaRPr lang="en-US" dirty="0"/>
          </a:p>
          <a:p>
            <a:r>
              <a:rPr lang="en-US" dirty="0"/>
              <a:t>Today we will learn the principles behind lift specifically and see it in action!</a:t>
            </a:r>
          </a:p>
          <a:p>
            <a:endParaRPr lang="en-US" dirty="0"/>
          </a:p>
        </p:txBody>
      </p:sp>
    </p:spTree>
    <p:extLst>
      <p:ext uri="{BB962C8B-B14F-4D97-AF65-F5344CB8AC3E}">
        <p14:creationId xmlns:p14="http://schemas.microsoft.com/office/powerpoint/2010/main" val="2005163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8D416-FF55-48D3-9FF1-41125E0CDB9F}"/>
              </a:ext>
            </a:extLst>
          </p:cNvPr>
          <p:cNvSpPr>
            <a:spLocks noGrp="1"/>
          </p:cNvSpPr>
          <p:nvPr>
            <p:ph type="title"/>
          </p:nvPr>
        </p:nvSpPr>
        <p:spPr>
          <a:xfrm>
            <a:off x="838200" y="365125"/>
            <a:ext cx="5257800" cy="1325563"/>
          </a:xfrm>
        </p:spPr>
        <p:txBody>
          <a:bodyPr/>
          <a:lstStyle/>
          <a:p>
            <a:r>
              <a:rPr lang="en-US" dirty="0"/>
              <a:t>Changing Pressure</a:t>
            </a:r>
          </a:p>
        </p:txBody>
      </p:sp>
      <p:sp>
        <p:nvSpPr>
          <p:cNvPr id="3" name="Content Placeholder 2">
            <a:extLst>
              <a:ext uri="{FF2B5EF4-FFF2-40B4-BE49-F238E27FC236}">
                <a16:creationId xmlns:a16="http://schemas.microsoft.com/office/drawing/2014/main" id="{AAB0D0BE-6C36-4595-924B-0401534B13C5}"/>
              </a:ext>
            </a:extLst>
          </p:cNvPr>
          <p:cNvSpPr>
            <a:spLocks noGrp="1"/>
          </p:cNvSpPr>
          <p:nvPr>
            <p:ph idx="1"/>
          </p:nvPr>
        </p:nvSpPr>
        <p:spPr>
          <a:xfrm>
            <a:off x="805067" y="1501870"/>
            <a:ext cx="5946913" cy="2521490"/>
          </a:xfrm>
        </p:spPr>
        <p:txBody>
          <a:bodyPr>
            <a:normAutofit lnSpcReduction="10000"/>
          </a:bodyPr>
          <a:lstStyle/>
          <a:p>
            <a:pPr marL="0" indent="0">
              <a:buNone/>
            </a:pPr>
            <a:r>
              <a:rPr lang="en-US" sz="2400" b="1" dirty="0"/>
              <a:t>Bernoulli’s Principle: </a:t>
            </a:r>
          </a:p>
          <a:p>
            <a:pPr marL="0" indent="0">
              <a:buNone/>
            </a:pPr>
            <a:r>
              <a:rPr lang="en-US" sz="2400" b="1" dirty="0"/>
              <a:t>The pressure of a fluid (liquid or gas) decreases as the speed of fluid increases</a:t>
            </a:r>
          </a:p>
          <a:p>
            <a:pPr lvl="1"/>
            <a:r>
              <a:rPr lang="en-US" dirty="0">
                <a:cs typeface="Calibri"/>
              </a:rPr>
              <a:t>If the fluid is moving fast, the pressure decreases.</a:t>
            </a:r>
          </a:p>
          <a:p>
            <a:pPr lvl="1"/>
            <a:r>
              <a:rPr lang="en-US" dirty="0">
                <a:cs typeface="Calibri"/>
              </a:rPr>
              <a:t>If the fluid is moving slow, the pressure increases.</a:t>
            </a:r>
            <a:endParaRPr lang="en-US" sz="2400" b="1" dirty="0"/>
          </a:p>
          <a:p>
            <a:pPr marL="0" indent="0">
              <a:buNone/>
            </a:pPr>
            <a:endParaRPr lang="en-US" sz="2400" b="1" dirty="0"/>
          </a:p>
        </p:txBody>
      </p:sp>
      <p:pic>
        <p:nvPicPr>
          <p:cNvPr id="5" name="Picture 4" descr="A picture containing text, person, old&#10;&#10;Description automatically generated">
            <a:extLst>
              <a:ext uri="{FF2B5EF4-FFF2-40B4-BE49-F238E27FC236}">
                <a16:creationId xmlns:a16="http://schemas.microsoft.com/office/drawing/2014/main" id="{DF3CB4D8-4609-494B-9362-B362AC4725CB}"/>
              </a:ext>
            </a:extLst>
          </p:cNvPr>
          <p:cNvPicPr>
            <a:picLocks noChangeAspect="1"/>
          </p:cNvPicPr>
          <p:nvPr/>
        </p:nvPicPr>
        <p:blipFill>
          <a:blip r:embed="rId3"/>
          <a:stretch>
            <a:fillRect/>
          </a:stretch>
        </p:blipFill>
        <p:spPr>
          <a:xfrm>
            <a:off x="6751980" y="1191924"/>
            <a:ext cx="2072622" cy="2669286"/>
          </a:xfrm>
          <a:prstGeom prst="rect">
            <a:avLst/>
          </a:prstGeom>
        </p:spPr>
      </p:pic>
      <p:pic>
        <p:nvPicPr>
          <p:cNvPr id="7" name="Picture 6" descr="A picture containing text, book&#10;&#10;Description automatically generated">
            <a:extLst>
              <a:ext uri="{FF2B5EF4-FFF2-40B4-BE49-F238E27FC236}">
                <a16:creationId xmlns:a16="http://schemas.microsoft.com/office/drawing/2014/main" id="{CCAACEBB-65F8-4449-A7E8-3EEBA9DBA3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163114" y="2526567"/>
            <a:ext cx="2691389" cy="3700280"/>
          </a:xfrm>
          <a:prstGeom prst="rect">
            <a:avLst/>
          </a:prstGeom>
        </p:spPr>
      </p:pic>
      <p:sp>
        <p:nvSpPr>
          <p:cNvPr id="8" name="TextBox 7">
            <a:extLst>
              <a:ext uri="{FF2B5EF4-FFF2-40B4-BE49-F238E27FC236}">
                <a16:creationId xmlns:a16="http://schemas.microsoft.com/office/drawing/2014/main" id="{D1BA2A36-FEEF-174C-867A-EE9BBFC3ACB9}"/>
              </a:ext>
            </a:extLst>
          </p:cNvPr>
          <p:cNvSpPr txBox="1"/>
          <p:nvPr/>
        </p:nvSpPr>
        <p:spPr>
          <a:xfrm>
            <a:off x="699879" y="4017302"/>
            <a:ext cx="7263713" cy="2308324"/>
          </a:xfrm>
          <a:prstGeom prst="rect">
            <a:avLst/>
          </a:prstGeom>
          <a:noFill/>
        </p:spPr>
        <p:txBody>
          <a:bodyPr wrap="square" rtlCol="0">
            <a:spAutoFit/>
          </a:bodyPr>
          <a:lstStyle/>
          <a:p>
            <a:pPr marL="285750" indent="-285750">
              <a:buFont typeface="Arial" panose="020B0604020202020204" pitchFamily="34" charset="0"/>
              <a:buChar char="•"/>
            </a:pPr>
            <a:r>
              <a:rPr lang="en-US" sz="2400" dirty="0"/>
              <a:t>Daniel Bernoulli, Swiss mathematician,1700 – 1782</a:t>
            </a:r>
          </a:p>
          <a:p>
            <a:pPr marL="285750" indent="-285750">
              <a:buFont typeface="Arial" panose="020B0604020202020204" pitchFamily="34" charset="0"/>
              <a:buChar char="•"/>
            </a:pPr>
            <a:r>
              <a:rPr lang="en-US" sz="2400" i="1" dirty="0" err="1"/>
              <a:t>Hydrodynamica</a:t>
            </a:r>
            <a:r>
              <a:rPr lang="en-US" sz="2400" i="1" dirty="0"/>
              <a:t> </a:t>
            </a:r>
            <a:r>
              <a:rPr lang="en-US" sz="2400" dirty="0"/>
              <a:t>1738</a:t>
            </a:r>
          </a:p>
          <a:p>
            <a:pPr marL="285750" indent="-285750">
              <a:buFont typeface="Arial" panose="020B0604020202020204" pitchFamily="34" charset="0"/>
              <a:buChar char="•"/>
            </a:pPr>
            <a:r>
              <a:rPr lang="en-US" sz="2400" dirty="0"/>
              <a:t>Relates the velocity of a fluid to its pressure</a:t>
            </a:r>
          </a:p>
          <a:p>
            <a:endParaRPr lang="en-US" sz="2400" dirty="0"/>
          </a:p>
          <a:p>
            <a:pPr marL="285750" indent="-285750">
              <a:buFont typeface="Arial" panose="020B0604020202020204" pitchFamily="34" charset="0"/>
              <a:buChar char="•"/>
            </a:pPr>
            <a:r>
              <a:rPr lang="en-US" sz="2400" b="1" dirty="0"/>
              <a:t>Bernoulli’s Principle explains how objects fly and is an important concept in aerodynamics and fluid flow</a:t>
            </a:r>
          </a:p>
        </p:txBody>
      </p:sp>
    </p:spTree>
    <p:extLst>
      <p:ext uri="{BB962C8B-B14F-4D97-AF65-F5344CB8AC3E}">
        <p14:creationId xmlns:p14="http://schemas.microsoft.com/office/powerpoint/2010/main" val="56701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p:txBody>
          <a:bodyPr/>
          <a:lstStyle/>
          <a:p>
            <a:r>
              <a:rPr lang="en-US" dirty="0"/>
              <a:t>Activity #1 – Bernoulli’s Sheet of Paper</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normAutofit/>
          </a:bodyPr>
          <a:lstStyle/>
          <a:p>
            <a:r>
              <a:rPr lang="en-US" dirty="0"/>
              <a:t>Half sheet of printer paper</a:t>
            </a:r>
          </a:p>
          <a:p>
            <a:r>
              <a:rPr lang="en-US" dirty="0"/>
              <a:t>Scissors</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246940" cy="4590764"/>
          </a:xfrm>
        </p:spPr>
        <p:txBody>
          <a:bodyPr>
            <a:normAutofit/>
          </a:bodyPr>
          <a:lstStyle/>
          <a:p>
            <a:r>
              <a:rPr lang="en-US" dirty="0"/>
              <a:t>Fold a piece of printer paper in half</a:t>
            </a:r>
          </a:p>
          <a:p>
            <a:r>
              <a:rPr lang="en-US" dirty="0"/>
              <a:t>Cut along the fold so that you have half a sheet of paper</a:t>
            </a:r>
          </a:p>
          <a:p>
            <a:r>
              <a:rPr lang="en-US" dirty="0"/>
              <a:t>Place and hold the half sheet of paper slightly below your mouth</a:t>
            </a:r>
          </a:p>
          <a:p>
            <a:r>
              <a:rPr lang="en-US" dirty="0"/>
              <a:t>Blow across the top of the paper</a:t>
            </a:r>
          </a:p>
          <a:p>
            <a:r>
              <a:rPr lang="en-US" dirty="0"/>
              <a:t>What happens?</a:t>
            </a:r>
          </a:p>
          <a:p>
            <a:endParaRPr lang="en-US" dirty="0"/>
          </a:p>
        </p:txBody>
      </p:sp>
      <p:pic>
        <p:nvPicPr>
          <p:cNvPr id="1026" name="Picture 2" descr="ScienceXplosion - Painting at the Bernoulli | Let's Talk Science">
            <a:extLst>
              <a:ext uri="{FF2B5EF4-FFF2-40B4-BE49-F238E27FC236}">
                <a16:creationId xmlns:a16="http://schemas.microsoft.com/office/drawing/2014/main" id="{3400218B-819B-6C4B-BD51-8C889B799E1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25450" y="3520400"/>
            <a:ext cx="4289425" cy="283646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90163F-E193-3A49-B74C-121537A807E7}"/>
              </a:ext>
            </a:extLst>
          </p:cNvPr>
          <p:cNvSpPr txBox="1"/>
          <p:nvPr/>
        </p:nvSpPr>
        <p:spPr>
          <a:xfrm>
            <a:off x="425450" y="6356869"/>
            <a:ext cx="4114800" cy="400110"/>
          </a:xfrm>
          <a:prstGeom prst="rect">
            <a:avLst/>
          </a:prstGeom>
          <a:noFill/>
        </p:spPr>
        <p:txBody>
          <a:bodyPr wrap="square" rtlCol="0">
            <a:spAutoFit/>
          </a:bodyPr>
          <a:lstStyle/>
          <a:p>
            <a:r>
              <a:rPr lang="en-US" sz="1000" dirty="0"/>
              <a:t>https://</a:t>
            </a:r>
            <a:r>
              <a:rPr lang="en-US" sz="1000" dirty="0" err="1"/>
              <a:t>letstalkscience.ca</a:t>
            </a:r>
            <a:r>
              <a:rPr lang="en-US" sz="1000" dirty="0"/>
              <a:t>/educational-resources/interactives/</a:t>
            </a:r>
            <a:r>
              <a:rPr lang="en-US" sz="1000" dirty="0" err="1"/>
              <a:t>sciencexplosion</a:t>
            </a:r>
            <a:r>
              <a:rPr lang="en-US" sz="1000" dirty="0"/>
              <a:t>-painting-</a:t>
            </a:r>
            <a:r>
              <a:rPr lang="en-US" sz="1000" dirty="0" err="1"/>
              <a:t>bernoulli</a:t>
            </a:r>
            <a:endParaRPr lang="en-US" sz="1000" dirty="0"/>
          </a:p>
        </p:txBody>
      </p:sp>
    </p:spTree>
    <p:extLst>
      <p:ext uri="{BB962C8B-B14F-4D97-AF65-F5344CB8AC3E}">
        <p14:creationId xmlns:p14="http://schemas.microsoft.com/office/powerpoint/2010/main" val="3367399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p:txBody>
          <a:bodyPr/>
          <a:lstStyle/>
          <a:p>
            <a:r>
              <a:rPr lang="en-US" dirty="0"/>
              <a:t>Activity #2 – Paper Tent</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lstStyle/>
          <a:p>
            <a:r>
              <a:rPr lang="en-US"/>
              <a:t>Straight straw</a:t>
            </a:r>
          </a:p>
          <a:p>
            <a:r>
              <a:rPr lang="en-US"/>
              <a:t>3.5x4 inch piece of paper</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246940" cy="4590764"/>
          </a:xfrm>
        </p:spPr>
        <p:txBody>
          <a:bodyPr/>
          <a:lstStyle/>
          <a:p>
            <a:r>
              <a:rPr lang="en-US"/>
              <a:t>Fold the piece of paper in half and set it up on a table as a tent</a:t>
            </a:r>
          </a:p>
          <a:p>
            <a:r>
              <a:rPr lang="en-US"/>
              <a:t>Holding your straw at an angle with the desk, gently blow air into the paper tent</a:t>
            </a:r>
          </a:p>
          <a:p>
            <a:r>
              <a:rPr lang="en-US"/>
              <a:t>What happens?</a:t>
            </a:r>
          </a:p>
          <a:p>
            <a:r>
              <a:rPr lang="en-US"/>
              <a:t>Now try blowing more forcefully. What happens this time?</a:t>
            </a:r>
          </a:p>
          <a:p>
            <a:r>
              <a:rPr lang="en-US"/>
              <a:t>What does this experiment have to do with Bernoulli’s Principle?</a:t>
            </a:r>
          </a:p>
          <a:p>
            <a:endParaRPr lang="en-US"/>
          </a:p>
        </p:txBody>
      </p:sp>
      <p:pic>
        <p:nvPicPr>
          <p:cNvPr id="8" name="Picture 7">
            <a:extLst>
              <a:ext uri="{FF2B5EF4-FFF2-40B4-BE49-F238E27FC236}">
                <a16:creationId xmlns:a16="http://schemas.microsoft.com/office/drawing/2014/main" id="{764AF748-63A6-4913-BDC8-0EBA4F6A75A0}"/>
              </a:ext>
            </a:extLst>
          </p:cNvPr>
          <p:cNvPicPr>
            <a:picLocks noChangeAspect="1"/>
          </p:cNvPicPr>
          <p:nvPr/>
        </p:nvPicPr>
        <p:blipFill>
          <a:blip r:embed="rId3"/>
          <a:stretch>
            <a:fillRect/>
          </a:stretch>
        </p:blipFill>
        <p:spPr>
          <a:xfrm>
            <a:off x="777946" y="3688748"/>
            <a:ext cx="3645455" cy="2417645"/>
          </a:xfrm>
          <a:prstGeom prst="rect">
            <a:avLst/>
          </a:prstGeom>
        </p:spPr>
      </p:pic>
    </p:spTree>
    <p:extLst>
      <p:ext uri="{BB962C8B-B14F-4D97-AF65-F5344CB8AC3E}">
        <p14:creationId xmlns:p14="http://schemas.microsoft.com/office/powerpoint/2010/main" val="1173285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p:txBody>
          <a:bodyPr/>
          <a:lstStyle/>
          <a:p>
            <a:r>
              <a:rPr lang="en-US" dirty="0"/>
              <a:t>Activity #3 – Paper Cylinders</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normAutofit fontScale="92500" lnSpcReduction="10000"/>
          </a:bodyPr>
          <a:lstStyle/>
          <a:p>
            <a:r>
              <a:rPr lang="en-US" dirty="0"/>
              <a:t>Straight straw</a:t>
            </a:r>
          </a:p>
          <a:p>
            <a:r>
              <a:rPr lang="en-US" dirty="0"/>
              <a:t>2 notecards </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246940" cy="4590764"/>
          </a:xfrm>
        </p:spPr>
        <p:txBody>
          <a:bodyPr>
            <a:normAutofit fontScale="92500" lnSpcReduction="10000"/>
          </a:bodyPr>
          <a:lstStyle/>
          <a:p>
            <a:r>
              <a:rPr lang="en-US" dirty="0"/>
              <a:t>Fold each of the notecards into a cylinder</a:t>
            </a:r>
          </a:p>
          <a:p>
            <a:r>
              <a:rPr lang="en-US" dirty="0"/>
              <a:t>Tape the ends of the paper together to make a cylinder</a:t>
            </a:r>
          </a:p>
          <a:p>
            <a:r>
              <a:rPr lang="en-US" dirty="0"/>
              <a:t>Holding your straw at an angle with the desk, gently blow air in between the two cylinders</a:t>
            </a:r>
          </a:p>
          <a:p>
            <a:r>
              <a:rPr lang="en-US" dirty="0"/>
              <a:t>What happens?</a:t>
            </a:r>
          </a:p>
          <a:p>
            <a:r>
              <a:rPr lang="en-US" dirty="0"/>
              <a:t>Now try blowing more forcefully. What happens this time?</a:t>
            </a:r>
          </a:p>
          <a:p>
            <a:r>
              <a:rPr lang="en-US" dirty="0"/>
              <a:t>What does this experiment have to do with Bernoulli’s Principle?</a:t>
            </a:r>
          </a:p>
          <a:p>
            <a:endParaRPr lang="en-US" dirty="0"/>
          </a:p>
        </p:txBody>
      </p:sp>
    </p:spTree>
    <p:extLst>
      <p:ext uri="{BB962C8B-B14F-4D97-AF65-F5344CB8AC3E}">
        <p14:creationId xmlns:p14="http://schemas.microsoft.com/office/powerpoint/2010/main" val="1560533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p:txBody>
          <a:bodyPr/>
          <a:lstStyle/>
          <a:p>
            <a:r>
              <a:rPr lang="en-US" dirty="0"/>
              <a:t>Bonus Demonstration – Balancing Cheese Puff</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lstStyle/>
          <a:p>
            <a:r>
              <a:rPr lang="en-US"/>
              <a:t>One cheese puff</a:t>
            </a:r>
          </a:p>
          <a:p>
            <a:r>
              <a:rPr lang="en-US"/>
              <a:t>Flexible straw</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246940" cy="4590764"/>
          </a:xfrm>
        </p:spPr>
        <p:txBody>
          <a:bodyPr/>
          <a:lstStyle/>
          <a:p>
            <a:r>
              <a:rPr lang="en-US" dirty="0"/>
              <a:t>Bend your straw into an “L” shape</a:t>
            </a:r>
          </a:p>
          <a:p>
            <a:r>
              <a:rPr lang="en-US" dirty="0"/>
              <a:t>With the short end of the straw pointing up, blow steadily into your straw and try to make the cheese puff balance</a:t>
            </a:r>
          </a:p>
          <a:p>
            <a:r>
              <a:rPr lang="en-US" dirty="0"/>
              <a:t>What happens if you try to balance the cheese puff while also tilting the straw?</a:t>
            </a:r>
          </a:p>
          <a:p>
            <a:r>
              <a:rPr lang="en-US" dirty="0"/>
              <a:t>How does this activity relate to Bernoulli’s Principle?</a:t>
            </a:r>
          </a:p>
        </p:txBody>
      </p:sp>
      <p:pic>
        <p:nvPicPr>
          <p:cNvPr id="9" name="Picture 8">
            <a:extLst>
              <a:ext uri="{FF2B5EF4-FFF2-40B4-BE49-F238E27FC236}">
                <a16:creationId xmlns:a16="http://schemas.microsoft.com/office/drawing/2014/main" id="{57189EA4-243F-43F2-A179-9013D9468B8F}"/>
              </a:ext>
            </a:extLst>
          </p:cNvPr>
          <p:cNvPicPr>
            <a:picLocks noChangeAspect="1"/>
          </p:cNvPicPr>
          <p:nvPr/>
        </p:nvPicPr>
        <p:blipFill>
          <a:blip r:embed="rId3"/>
          <a:stretch>
            <a:fillRect/>
          </a:stretch>
        </p:blipFill>
        <p:spPr>
          <a:xfrm>
            <a:off x="994558" y="3429000"/>
            <a:ext cx="2494690" cy="2557057"/>
          </a:xfrm>
          <a:prstGeom prst="rect">
            <a:avLst/>
          </a:prstGeom>
        </p:spPr>
      </p:pic>
    </p:spTree>
    <p:extLst>
      <p:ext uri="{BB962C8B-B14F-4D97-AF65-F5344CB8AC3E}">
        <p14:creationId xmlns:p14="http://schemas.microsoft.com/office/powerpoint/2010/main" val="4147227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roving Bernoulli's Principle With A Toilet Paper Shooter">
            <a:hlinkClick r:id="" action="ppaction://media"/>
            <a:extLst>
              <a:ext uri="{FF2B5EF4-FFF2-40B4-BE49-F238E27FC236}">
                <a16:creationId xmlns:a16="http://schemas.microsoft.com/office/drawing/2014/main" id="{8CBD1CBE-43E6-436E-99E4-9CABD03C143C}"/>
              </a:ext>
            </a:extLst>
          </p:cNvPr>
          <p:cNvPicPr>
            <a:picLocks noRot="1" noChangeAspect="1"/>
          </p:cNvPicPr>
          <p:nvPr>
            <a:videoFile r:link="rId1"/>
          </p:nvPr>
        </p:nvPicPr>
        <p:blipFill>
          <a:blip r:embed="rId4"/>
          <a:stretch>
            <a:fillRect/>
          </a:stretch>
        </p:blipFill>
        <p:spPr>
          <a:xfrm>
            <a:off x="0" y="0"/>
            <a:ext cx="12138052" cy="6858000"/>
          </a:xfrm>
          <a:prstGeom prst="rect">
            <a:avLst/>
          </a:prstGeom>
        </p:spPr>
      </p:pic>
    </p:spTree>
    <p:extLst>
      <p:ext uri="{BB962C8B-B14F-4D97-AF65-F5344CB8AC3E}">
        <p14:creationId xmlns:p14="http://schemas.microsoft.com/office/powerpoint/2010/main" val="228064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9D5E7-0953-427D-AC90-5C9F187E9D38}"/>
              </a:ext>
            </a:extLst>
          </p:cNvPr>
          <p:cNvSpPr>
            <a:spLocks noGrp="1"/>
          </p:cNvSpPr>
          <p:nvPr>
            <p:ph type="title"/>
          </p:nvPr>
        </p:nvSpPr>
        <p:spPr>
          <a:xfrm>
            <a:off x="419100" y="2752660"/>
            <a:ext cx="11353800" cy="1325563"/>
          </a:xfrm>
        </p:spPr>
        <p:txBody>
          <a:bodyPr/>
          <a:lstStyle/>
          <a:p>
            <a:pPr algn="ctr"/>
            <a:r>
              <a:rPr lang="en-US"/>
              <a:t>What does this have to do with airplanes and lift?</a:t>
            </a:r>
          </a:p>
        </p:txBody>
      </p:sp>
    </p:spTree>
    <p:extLst>
      <p:ext uri="{BB962C8B-B14F-4D97-AF65-F5344CB8AC3E}">
        <p14:creationId xmlns:p14="http://schemas.microsoft.com/office/powerpoint/2010/main" val="2672787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9CC1E-9434-4354-B5FF-8CC9B9D47046}"/>
              </a:ext>
            </a:extLst>
          </p:cNvPr>
          <p:cNvSpPr>
            <a:spLocks noGrp="1"/>
          </p:cNvSpPr>
          <p:nvPr>
            <p:ph type="title"/>
          </p:nvPr>
        </p:nvSpPr>
        <p:spPr/>
        <p:txBody>
          <a:bodyPr/>
          <a:lstStyle/>
          <a:p>
            <a:r>
              <a:rPr lang="en-US"/>
              <a:t>Bernoulli’s Principle helps generate lift</a:t>
            </a:r>
          </a:p>
        </p:txBody>
      </p:sp>
      <p:pic>
        <p:nvPicPr>
          <p:cNvPr id="3074" name="Picture 2" descr="See the source image">
            <a:extLst>
              <a:ext uri="{FF2B5EF4-FFF2-40B4-BE49-F238E27FC236}">
                <a16:creationId xmlns:a16="http://schemas.microsoft.com/office/drawing/2014/main" id="{527F1F8F-757D-45A9-B6FC-F21765846E9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01315" y="2454825"/>
            <a:ext cx="3984693" cy="3158374"/>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16AB6551-3273-4D4B-9568-C8AF8ACC378E}"/>
              </a:ext>
            </a:extLst>
          </p:cNvPr>
          <p:cNvPicPr>
            <a:picLocks noChangeAspect="1"/>
          </p:cNvPicPr>
          <p:nvPr/>
        </p:nvPicPr>
        <p:blipFill>
          <a:blip r:embed="rId4" cstate="screen">
            <a:extLst>
              <a:ext uri="{28A0092B-C50C-407E-A947-70E740481C1C}">
                <a14:useLocalDpi xmlns:a14="http://schemas.microsoft.com/office/drawing/2010/main"/>
              </a:ext>
              <a:ext uri="{837473B0-CC2E-450A-ABE3-18F120FF3D39}">
                <a1611:picAttrSrcUrl xmlns:a1611="http://schemas.microsoft.com/office/drawing/2016/11/main" r:id="rId5"/>
              </a:ext>
            </a:extLst>
          </a:blip>
          <a:stretch>
            <a:fillRect/>
          </a:stretch>
        </p:blipFill>
        <p:spPr>
          <a:xfrm flipH="1">
            <a:off x="1449216" y="1858343"/>
            <a:ext cx="3476735" cy="4351338"/>
          </a:xfrm>
          <a:prstGeom prst="rect">
            <a:avLst/>
          </a:prstGeom>
        </p:spPr>
      </p:pic>
      <p:sp>
        <p:nvSpPr>
          <p:cNvPr id="10" name="TextBox 9">
            <a:extLst>
              <a:ext uri="{FF2B5EF4-FFF2-40B4-BE49-F238E27FC236}">
                <a16:creationId xmlns:a16="http://schemas.microsoft.com/office/drawing/2014/main" id="{F7DC3266-9779-4CE9-BA14-FBF69D267E80}"/>
              </a:ext>
            </a:extLst>
          </p:cNvPr>
          <p:cNvSpPr txBox="1"/>
          <p:nvPr/>
        </p:nvSpPr>
        <p:spPr>
          <a:xfrm>
            <a:off x="1449216" y="6193268"/>
            <a:ext cx="3263503" cy="230832"/>
          </a:xfrm>
          <a:prstGeom prst="rect">
            <a:avLst/>
          </a:prstGeom>
          <a:noFill/>
        </p:spPr>
        <p:txBody>
          <a:bodyPr wrap="square" rtlCol="0">
            <a:spAutoFit/>
          </a:bodyPr>
          <a:lstStyle/>
          <a:p>
            <a:r>
              <a:rPr lang="en-US" sz="900" dirty="0">
                <a:hlinkClick r:id="rId5" tooltip="https://anonymous-partners.deviantart.com/art/Airplanes-wing-327365104"/>
              </a:rPr>
              <a:t>This Photo</a:t>
            </a:r>
            <a:r>
              <a:rPr lang="en-US" sz="900" dirty="0"/>
              <a:t> by Unknown Author is licensed under </a:t>
            </a:r>
            <a:r>
              <a:rPr lang="en-US" sz="900" dirty="0">
                <a:hlinkClick r:id="rId6" tooltip="https://creativecommons.org/licenses/by-nc-nd/3.0/"/>
              </a:rPr>
              <a:t>CC BY-NC-ND</a:t>
            </a:r>
            <a:endParaRPr lang="en-US" sz="900" dirty="0"/>
          </a:p>
        </p:txBody>
      </p:sp>
    </p:spTree>
    <p:extLst>
      <p:ext uri="{BB962C8B-B14F-4D97-AF65-F5344CB8AC3E}">
        <p14:creationId xmlns:p14="http://schemas.microsoft.com/office/powerpoint/2010/main" val="30000904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rrow: Up 2">
            <a:extLst>
              <a:ext uri="{FF2B5EF4-FFF2-40B4-BE49-F238E27FC236}">
                <a16:creationId xmlns:a16="http://schemas.microsoft.com/office/drawing/2014/main" id="{F07F3FFE-D901-4D3B-8CFB-6C9A6A1A5B11}"/>
              </a:ext>
            </a:extLst>
          </p:cNvPr>
          <p:cNvSpPr/>
          <p:nvPr/>
        </p:nvSpPr>
        <p:spPr>
          <a:xfrm>
            <a:off x="5488250" y="1741097"/>
            <a:ext cx="240631" cy="1850457"/>
          </a:xfrm>
          <a:prstGeom prst="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9CC1E-9434-4354-B5FF-8CC9B9D47046}"/>
              </a:ext>
            </a:extLst>
          </p:cNvPr>
          <p:cNvSpPr>
            <a:spLocks noGrp="1"/>
          </p:cNvSpPr>
          <p:nvPr>
            <p:ph type="title"/>
          </p:nvPr>
        </p:nvSpPr>
        <p:spPr/>
        <p:txBody>
          <a:bodyPr/>
          <a:lstStyle/>
          <a:p>
            <a:r>
              <a:rPr lang="en-US"/>
              <a:t>Bernoulli’s Principle helps generate lift</a:t>
            </a:r>
          </a:p>
        </p:txBody>
      </p:sp>
      <p:sp>
        <p:nvSpPr>
          <p:cNvPr id="12" name="Freeform: Shape 11">
            <a:extLst>
              <a:ext uri="{FF2B5EF4-FFF2-40B4-BE49-F238E27FC236}">
                <a16:creationId xmlns:a16="http://schemas.microsoft.com/office/drawing/2014/main" id="{48056F12-B50A-44E4-B6C4-312C473F9C0E}"/>
              </a:ext>
            </a:extLst>
          </p:cNvPr>
          <p:cNvSpPr/>
          <p:nvPr/>
        </p:nvSpPr>
        <p:spPr>
          <a:xfrm>
            <a:off x="3482205" y="3737875"/>
            <a:ext cx="5126913" cy="791284"/>
          </a:xfrm>
          <a:custGeom>
            <a:avLst/>
            <a:gdLst>
              <a:gd name="connsiteX0" fmla="*/ 395063 w 5454294"/>
              <a:gd name="connsiteY0" fmla="*/ 757551 h 791322"/>
              <a:gd name="connsiteX1" fmla="*/ 303623 w 5454294"/>
              <a:gd name="connsiteY1" fmla="*/ 671191 h 791322"/>
              <a:gd name="connsiteX2" fmla="*/ 273143 w 5454294"/>
              <a:gd name="connsiteY2" fmla="*/ 600071 h 791322"/>
              <a:gd name="connsiteX3" fmla="*/ 252823 w 5454294"/>
              <a:gd name="connsiteY3" fmla="*/ 544191 h 791322"/>
              <a:gd name="connsiteX4" fmla="*/ 247743 w 5454294"/>
              <a:gd name="connsiteY4" fmla="*/ 488311 h 791322"/>
              <a:gd name="connsiteX5" fmla="*/ 273143 w 5454294"/>
              <a:gd name="connsiteY5" fmla="*/ 407031 h 791322"/>
              <a:gd name="connsiteX6" fmla="*/ 344263 w 5454294"/>
              <a:gd name="connsiteY6" fmla="*/ 310511 h 791322"/>
              <a:gd name="connsiteX7" fmla="*/ 456023 w 5454294"/>
              <a:gd name="connsiteY7" fmla="*/ 224151 h 791322"/>
              <a:gd name="connsiteX8" fmla="*/ 689703 w 5454294"/>
              <a:gd name="connsiteY8" fmla="*/ 117471 h 791322"/>
              <a:gd name="connsiteX9" fmla="*/ 1019903 w 5454294"/>
              <a:gd name="connsiteY9" fmla="*/ 46351 h 791322"/>
              <a:gd name="connsiteX10" fmla="*/ 1538063 w 5454294"/>
              <a:gd name="connsiteY10" fmla="*/ 15871 h 791322"/>
              <a:gd name="connsiteX11" fmla="*/ 2213703 w 5454294"/>
              <a:gd name="connsiteY11" fmla="*/ 15871 h 791322"/>
              <a:gd name="connsiteX12" fmla="*/ 3504023 w 5454294"/>
              <a:gd name="connsiteY12" fmla="*/ 213991 h 791322"/>
              <a:gd name="connsiteX13" fmla="*/ 5363303 w 5454294"/>
              <a:gd name="connsiteY13" fmla="*/ 742311 h 791322"/>
              <a:gd name="connsiteX14" fmla="*/ 395063 w 5454294"/>
              <a:gd name="connsiteY14" fmla="*/ 757551 h 791322"/>
              <a:gd name="connsiteX0" fmla="*/ 575271 w 5188061"/>
              <a:gd name="connsiteY0" fmla="*/ 767711 h 794796"/>
              <a:gd name="connsiteX1" fmla="*/ 57111 w 5188061"/>
              <a:gd name="connsiteY1" fmla="*/ 671191 h 794796"/>
              <a:gd name="connsiteX2" fmla="*/ 26631 w 5188061"/>
              <a:gd name="connsiteY2" fmla="*/ 600071 h 794796"/>
              <a:gd name="connsiteX3" fmla="*/ 6311 w 5188061"/>
              <a:gd name="connsiteY3" fmla="*/ 544191 h 794796"/>
              <a:gd name="connsiteX4" fmla="*/ 1231 w 5188061"/>
              <a:gd name="connsiteY4" fmla="*/ 488311 h 794796"/>
              <a:gd name="connsiteX5" fmla="*/ 26631 w 5188061"/>
              <a:gd name="connsiteY5" fmla="*/ 407031 h 794796"/>
              <a:gd name="connsiteX6" fmla="*/ 97751 w 5188061"/>
              <a:gd name="connsiteY6" fmla="*/ 310511 h 794796"/>
              <a:gd name="connsiteX7" fmla="*/ 209511 w 5188061"/>
              <a:gd name="connsiteY7" fmla="*/ 224151 h 794796"/>
              <a:gd name="connsiteX8" fmla="*/ 443191 w 5188061"/>
              <a:gd name="connsiteY8" fmla="*/ 117471 h 794796"/>
              <a:gd name="connsiteX9" fmla="*/ 773391 w 5188061"/>
              <a:gd name="connsiteY9" fmla="*/ 46351 h 794796"/>
              <a:gd name="connsiteX10" fmla="*/ 1291551 w 5188061"/>
              <a:gd name="connsiteY10" fmla="*/ 15871 h 794796"/>
              <a:gd name="connsiteX11" fmla="*/ 1967191 w 5188061"/>
              <a:gd name="connsiteY11" fmla="*/ 15871 h 794796"/>
              <a:gd name="connsiteX12" fmla="*/ 3257511 w 5188061"/>
              <a:gd name="connsiteY12" fmla="*/ 213991 h 794796"/>
              <a:gd name="connsiteX13" fmla="*/ 5116791 w 5188061"/>
              <a:gd name="connsiteY13" fmla="*/ 742311 h 794796"/>
              <a:gd name="connsiteX14" fmla="*/ 575271 w 5188061"/>
              <a:gd name="connsiteY14" fmla="*/ 767711 h 794796"/>
              <a:gd name="connsiteX0" fmla="*/ 575271 w 5188061"/>
              <a:gd name="connsiteY0" fmla="*/ 767711 h 790144"/>
              <a:gd name="connsiteX1" fmla="*/ 57111 w 5188061"/>
              <a:gd name="connsiteY1" fmla="*/ 671191 h 790144"/>
              <a:gd name="connsiteX2" fmla="*/ 26631 w 5188061"/>
              <a:gd name="connsiteY2" fmla="*/ 600071 h 790144"/>
              <a:gd name="connsiteX3" fmla="*/ 6311 w 5188061"/>
              <a:gd name="connsiteY3" fmla="*/ 544191 h 790144"/>
              <a:gd name="connsiteX4" fmla="*/ 1231 w 5188061"/>
              <a:gd name="connsiteY4" fmla="*/ 488311 h 790144"/>
              <a:gd name="connsiteX5" fmla="*/ 26631 w 5188061"/>
              <a:gd name="connsiteY5" fmla="*/ 407031 h 790144"/>
              <a:gd name="connsiteX6" fmla="*/ 97751 w 5188061"/>
              <a:gd name="connsiteY6" fmla="*/ 310511 h 790144"/>
              <a:gd name="connsiteX7" fmla="*/ 209511 w 5188061"/>
              <a:gd name="connsiteY7" fmla="*/ 224151 h 790144"/>
              <a:gd name="connsiteX8" fmla="*/ 443191 w 5188061"/>
              <a:gd name="connsiteY8" fmla="*/ 117471 h 790144"/>
              <a:gd name="connsiteX9" fmla="*/ 773391 w 5188061"/>
              <a:gd name="connsiteY9" fmla="*/ 46351 h 790144"/>
              <a:gd name="connsiteX10" fmla="*/ 1291551 w 5188061"/>
              <a:gd name="connsiteY10" fmla="*/ 15871 h 790144"/>
              <a:gd name="connsiteX11" fmla="*/ 1967191 w 5188061"/>
              <a:gd name="connsiteY11" fmla="*/ 15871 h 790144"/>
              <a:gd name="connsiteX12" fmla="*/ 3257511 w 5188061"/>
              <a:gd name="connsiteY12" fmla="*/ 213991 h 790144"/>
              <a:gd name="connsiteX13" fmla="*/ 5116791 w 5188061"/>
              <a:gd name="connsiteY13" fmla="*/ 742311 h 790144"/>
              <a:gd name="connsiteX14" fmla="*/ 575271 w 5188061"/>
              <a:gd name="connsiteY14" fmla="*/ 767711 h 790144"/>
              <a:gd name="connsiteX0" fmla="*/ 575271 w 5186129"/>
              <a:gd name="connsiteY0" fmla="*/ 770334 h 790213"/>
              <a:gd name="connsiteX1" fmla="*/ 57111 w 5186129"/>
              <a:gd name="connsiteY1" fmla="*/ 673814 h 790213"/>
              <a:gd name="connsiteX2" fmla="*/ 26631 w 5186129"/>
              <a:gd name="connsiteY2" fmla="*/ 602694 h 790213"/>
              <a:gd name="connsiteX3" fmla="*/ 6311 w 5186129"/>
              <a:gd name="connsiteY3" fmla="*/ 546814 h 790213"/>
              <a:gd name="connsiteX4" fmla="*/ 1231 w 5186129"/>
              <a:gd name="connsiteY4" fmla="*/ 490934 h 790213"/>
              <a:gd name="connsiteX5" fmla="*/ 26631 w 5186129"/>
              <a:gd name="connsiteY5" fmla="*/ 409654 h 790213"/>
              <a:gd name="connsiteX6" fmla="*/ 97751 w 5186129"/>
              <a:gd name="connsiteY6" fmla="*/ 313134 h 790213"/>
              <a:gd name="connsiteX7" fmla="*/ 209511 w 5186129"/>
              <a:gd name="connsiteY7" fmla="*/ 226774 h 790213"/>
              <a:gd name="connsiteX8" fmla="*/ 443191 w 5186129"/>
              <a:gd name="connsiteY8" fmla="*/ 120094 h 790213"/>
              <a:gd name="connsiteX9" fmla="*/ 773391 w 5186129"/>
              <a:gd name="connsiteY9" fmla="*/ 48974 h 790213"/>
              <a:gd name="connsiteX10" fmla="*/ 1291551 w 5186129"/>
              <a:gd name="connsiteY10" fmla="*/ 18494 h 790213"/>
              <a:gd name="connsiteX11" fmla="*/ 1967191 w 5186129"/>
              <a:gd name="connsiteY11" fmla="*/ 18494 h 790213"/>
              <a:gd name="connsiteX12" fmla="*/ 3232111 w 5186129"/>
              <a:gd name="connsiteY12" fmla="*/ 252174 h 790213"/>
              <a:gd name="connsiteX13" fmla="*/ 5116791 w 5186129"/>
              <a:gd name="connsiteY13" fmla="*/ 744934 h 790213"/>
              <a:gd name="connsiteX14" fmla="*/ 575271 w 5186129"/>
              <a:gd name="connsiteY14" fmla="*/ 770334 h 790213"/>
              <a:gd name="connsiteX0" fmla="*/ 575271 w 5184134"/>
              <a:gd name="connsiteY0" fmla="*/ 770334 h 790213"/>
              <a:gd name="connsiteX1" fmla="*/ 57111 w 5184134"/>
              <a:gd name="connsiteY1" fmla="*/ 673814 h 790213"/>
              <a:gd name="connsiteX2" fmla="*/ 26631 w 5184134"/>
              <a:gd name="connsiteY2" fmla="*/ 602694 h 790213"/>
              <a:gd name="connsiteX3" fmla="*/ 6311 w 5184134"/>
              <a:gd name="connsiteY3" fmla="*/ 546814 h 790213"/>
              <a:gd name="connsiteX4" fmla="*/ 1231 w 5184134"/>
              <a:gd name="connsiteY4" fmla="*/ 490934 h 790213"/>
              <a:gd name="connsiteX5" fmla="*/ 26631 w 5184134"/>
              <a:gd name="connsiteY5" fmla="*/ 409654 h 790213"/>
              <a:gd name="connsiteX6" fmla="*/ 97751 w 5184134"/>
              <a:gd name="connsiteY6" fmla="*/ 313134 h 790213"/>
              <a:gd name="connsiteX7" fmla="*/ 209511 w 5184134"/>
              <a:gd name="connsiteY7" fmla="*/ 226774 h 790213"/>
              <a:gd name="connsiteX8" fmla="*/ 443191 w 5184134"/>
              <a:gd name="connsiteY8" fmla="*/ 120094 h 790213"/>
              <a:gd name="connsiteX9" fmla="*/ 773391 w 5184134"/>
              <a:gd name="connsiteY9" fmla="*/ 48974 h 790213"/>
              <a:gd name="connsiteX10" fmla="*/ 1291551 w 5184134"/>
              <a:gd name="connsiteY10" fmla="*/ 18494 h 790213"/>
              <a:gd name="connsiteX11" fmla="*/ 1967191 w 5184134"/>
              <a:gd name="connsiteY11" fmla="*/ 18494 h 790213"/>
              <a:gd name="connsiteX12" fmla="*/ 3232111 w 5184134"/>
              <a:gd name="connsiteY12" fmla="*/ 252174 h 790213"/>
              <a:gd name="connsiteX13" fmla="*/ 5116791 w 5184134"/>
              <a:gd name="connsiteY13" fmla="*/ 744934 h 790213"/>
              <a:gd name="connsiteX14" fmla="*/ 575271 w 5184134"/>
              <a:gd name="connsiteY14" fmla="*/ 770334 h 790213"/>
              <a:gd name="connsiteX0" fmla="*/ 575271 w 5183037"/>
              <a:gd name="connsiteY0" fmla="*/ 771835 h 790261"/>
              <a:gd name="connsiteX1" fmla="*/ 57111 w 5183037"/>
              <a:gd name="connsiteY1" fmla="*/ 675315 h 790261"/>
              <a:gd name="connsiteX2" fmla="*/ 26631 w 5183037"/>
              <a:gd name="connsiteY2" fmla="*/ 604195 h 790261"/>
              <a:gd name="connsiteX3" fmla="*/ 6311 w 5183037"/>
              <a:gd name="connsiteY3" fmla="*/ 548315 h 790261"/>
              <a:gd name="connsiteX4" fmla="*/ 1231 w 5183037"/>
              <a:gd name="connsiteY4" fmla="*/ 492435 h 790261"/>
              <a:gd name="connsiteX5" fmla="*/ 26631 w 5183037"/>
              <a:gd name="connsiteY5" fmla="*/ 411155 h 790261"/>
              <a:gd name="connsiteX6" fmla="*/ 97751 w 5183037"/>
              <a:gd name="connsiteY6" fmla="*/ 314635 h 790261"/>
              <a:gd name="connsiteX7" fmla="*/ 209511 w 5183037"/>
              <a:gd name="connsiteY7" fmla="*/ 228275 h 790261"/>
              <a:gd name="connsiteX8" fmla="*/ 443191 w 5183037"/>
              <a:gd name="connsiteY8" fmla="*/ 121595 h 790261"/>
              <a:gd name="connsiteX9" fmla="*/ 773391 w 5183037"/>
              <a:gd name="connsiteY9" fmla="*/ 50475 h 790261"/>
              <a:gd name="connsiteX10" fmla="*/ 1291551 w 5183037"/>
              <a:gd name="connsiteY10" fmla="*/ 19995 h 790261"/>
              <a:gd name="connsiteX11" fmla="*/ 1967191 w 5183037"/>
              <a:gd name="connsiteY11" fmla="*/ 19995 h 790261"/>
              <a:gd name="connsiteX12" fmla="*/ 3216871 w 5183037"/>
              <a:gd name="connsiteY12" fmla="*/ 273995 h 790261"/>
              <a:gd name="connsiteX13" fmla="*/ 5116791 w 5183037"/>
              <a:gd name="connsiteY13" fmla="*/ 746435 h 790261"/>
              <a:gd name="connsiteX14" fmla="*/ 575271 w 5183037"/>
              <a:gd name="connsiteY14" fmla="*/ 771835 h 790261"/>
              <a:gd name="connsiteX0" fmla="*/ 575271 w 5183478"/>
              <a:gd name="connsiteY0" fmla="*/ 771835 h 790261"/>
              <a:gd name="connsiteX1" fmla="*/ 57111 w 5183478"/>
              <a:gd name="connsiteY1" fmla="*/ 675315 h 790261"/>
              <a:gd name="connsiteX2" fmla="*/ 26631 w 5183478"/>
              <a:gd name="connsiteY2" fmla="*/ 604195 h 790261"/>
              <a:gd name="connsiteX3" fmla="*/ 6311 w 5183478"/>
              <a:gd name="connsiteY3" fmla="*/ 548315 h 790261"/>
              <a:gd name="connsiteX4" fmla="*/ 1231 w 5183478"/>
              <a:gd name="connsiteY4" fmla="*/ 492435 h 790261"/>
              <a:gd name="connsiteX5" fmla="*/ 26631 w 5183478"/>
              <a:gd name="connsiteY5" fmla="*/ 411155 h 790261"/>
              <a:gd name="connsiteX6" fmla="*/ 97751 w 5183478"/>
              <a:gd name="connsiteY6" fmla="*/ 314635 h 790261"/>
              <a:gd name="connsiteX7" fmla="*/ 209511 w 5183478"/>
              <a:gd name="connsiteY7" fmla="*/ 228275 h 790261"/>
              <a:gd name="connsiteX8" fmla="*/ 443191 w 5183478"/>
              <a:gd name="connsiteY8" fmla="*/ 121595 h 790261"/>
              <a:gd name="connsiteX9" fmla="*/ 773391 w 5183478"/>
              <a:gd name="connsiteY9" fmla="*/ 50475 h 790261"/>
              <a:gd name="connsiteX10" fmla="*/ 1291551 w 5183478"/>
              <a:gd name="connsiteY10" fmla="*/ 19995 h 790261"/>
              <a:gd name="connsiteX11" fmla="*/ 1967191 w 5183478"/>
              <a:gd name="connsiteY11" fmla="*/ 19995 h 790261"/>
              <a:gd name="connsiteX12" fmla="*/ 3216871 w 5183478"/>
              <a:gd name="connsiteY12" fmla="*/ 273995 h 790261"/>
              <a:gd name="connsiteX13" fmla="*/ 5116791 w 5183478"/>
              <a:gd name="connsiteY13" fmla="*/ 746435 h 790261"/>
              <a:gd name="connsiteX14" fmla="*/ 575271 w 5183478"/>
              <a:gd name="connsiteY14" fmla="*/ 771835 h 790261"/>
              <a:gd name="connsiteX0" fmla="*/ 575271 w 5129334"/>
              <a:gd name="connsiteY0" fmla="*/ 771835 h 791954"/>
              <a:gd name="connsiteX1" fmla="*/ 57111 w 5129334"/>
              <a:gd name="connsiteY1" fmla="*/ 675315 h 791954"/>
              <a:gd name="connsiteX2" fmla="*/ 26631 w 5129334"/>
              <a:gd name="connsiteY2" fmla="*/ 604195 h 791954"/>
              <a:gd name="connsiteX3" fmla="*/ 6311 w 5129334"/>
              <a:gd name="connsiteY3" fmla="*/ 548315 h 791954"/>
              <a:gd name="connsiteX4" fmla="*/ 1231 w 5129334"/>
              <a:gd name="connsiteY4" fmla="*/ 492435 h 791954"/>
              <a:gd name="connsiteX5" fmla="*/ 26631 w 5129334"/>
              <a:gd name="connsiteY5" fmla="*/ 411155 h 791954"/>
              <a:gd name="connsiteX6" fmla="*/ 97751 w 5129334"/>
              <a:gd name="connsiteY6" fmla="*/ 314635 h 791954"/>
              <a:gd name="connsiteX7" fmla="*/ 209511 w 5129334"/>
              <a:gd name="connsiteY7" fmla="*/ 228275 h 791954"/>
              <a:gd name="connsiteX8" fmla="*/ 443191 w 5129334"/>
              <a:gd name="connsiteY8" fmla="*/ 121595 h 791954"/>
              <a:gd name="connsiteX9" fmla="*/ 773391 w 5129334"/>
              <a:gd name="connsiteY9" fmla="*/ 50475 h 791954"/>
              <a:gd name="connsiteX10" fmla="*/ 1291551 w 5129334"/>
              <a:gd name="connsiteY10" fmla="*/ 19995 h 791954"/>
              <a:gd name="connsiteX11" fmla="*/ 1967191 w 5129334"/>
              <a:gd name="connsiteY11" fmla="*/ 19995 h 791954"/>
              <a:gd name="connsiteX12" fmla="*/ 3216871 w 5129334"/>
              <a:gd name="connsiteY12" fmla="*/ 273995 h 791954"/>
              <a:gd name="connsiteX13" fmla="*/ 5060911 w 5129334"/>
              <a:gd name="connsiteY13" fmla="*/ 741355 h 791954"/>
              <a:gd name="connsiteX14" fmla="*/ 575271 w 5129334"/>
              <a:gd name="connsiteY14" fmla="*/ 771835 h 791954"/>
              <a:gd name="connsiteX0" fmla="*/ 575271 w 5129334"/>
              <a:gd name="connsiteY0" fmla="*/ 778347 h 798466"/>
              <a:gd name="connsiteX1" fmla="*/ 57111 w 5129334"/>
              <a:gd name="connsiteY1" fmla="*/ 681827 h 798466"/>
              <a:gd name="connsiteX2" fmla="*/ 26631 w 5129334"/>
              <a:gd name="connsiteY2" fmla="*/ 610707 h 798466"/>
              <a:gd name="connsiteX3" fmla="*/ 6311 w 5129334"/>
              <a:gd name="connsiteY3" fmla="*/ 554827 h 798466"/>
              <a:gd name="connsiteX4" fmla="*/ 1231 w 5129334"/>
              <a:gd name="connsiteY4" fmla="*/ 498947 h 798466"/>
              <a:gd name="connsiteX5" fmla="*/ 26631 w 5129334"/>
              <a:gd name="connsiteY5" fmla="*/ 417667 h 798466"/>
              <a:gd name="connsiteX6" fmla="*/ 97751 w 5129334"/>
              <a:gd name="connsiteY6" fmla="*/ 321147 h 798466"/>
              <a:gd name="connsiteX7" fmla="*/ 209511 w 5129334"/>
              <a:gd name="connsiteY7" fmla="*/ 234787 h 798466"/>
              <a:gd name="connsiteX8" fmla="*/ 443191 w 5129334"/>
              <a:gd name="connsiteY8" fmla="*/ 128107 h 798466"/>
              <a:gd name="connsiteX9" fmla="*/ 773391 w 5129334"/>
              <a:gd name="connsiteY9" fmla="*/ 56987 h 798466"/>
              <a:gd name="connsiteX10" fmla="*/ 1291551 w 5129334"/>
              <a:gd name="connsiteY10" fmla="*/ 11267 h 798466"/>
              <a:gd name="connsiteX11" fmla="*/ 1967191 w 5129334"/>
              <a:gd name="connsiteY11" fmla="*/ 26507 h 798466"/>
              <a:gd name="connsiteX12" fmla="*/ 3216871 w 5129334"/>
              <a:gd name="connsiteY12" fmla="*/ 280507 h 798466"/>
              <a:gd name="connsiteX13" fmla="*/ 5060911 w 5129334"/>
              <a:gd name="connsiteY13" fmla="*/ 747867 h 798466"/>
              <a:gd name="connsiteX14" fmla="*/ 575271 w 5129334"/>
              <a:gd name="connsiteY14" fmla="*/ 778347 h 798466"/>
              <a:gd name="connsiteX0" fmla="*/ 575271 w 5129334"/>
              <a:gd name="connsiteY0" fmla="*/ 778347 h 796703"/>
              <a:gd name="connsiteX1" fmla="*/ 118071 w 5129334"/>
              <a:gd name="connsiteY1" fmla="*/ 712307 h 796703"/>
              <a:gd name="connsiteX2" fmla="*/ 26631 w 5129334"/>
              <a:gd name="connsiteY2" fmla="*/ 610707 h 796703"/>
              <a:gd name="connsiteX3" fmla="*/ 6311 w 5129334"/>
              <a:gd name="connsiteY3" fmla="*/ 554827 h 796703"/>
              <a:gd name="connsiteX4" fmla="*/ 1231 w 5129334"/>
              <a:gd name="connsiteY4" fmla="*/ 498947 h 796703"/>
              <a:gd name="connsiteX5" fmla="*/ 26631 w 5129334"/>
              <a:gd name="connsiteY5" fmla="*/ 417667 h 796703"/>
              <a:gd name="connsiteX6" fmla="*/ 97751 w 5129334"/>
              <a:gd name="connsiteY6" fmla="*/ 321147 h 796703"/>
              <a:gd name="connsiteX7" fmla="*/ 209511 w 5129334"/>
              <a:gd name="connsiteY7" fmla="*/ 234787 h 796703"/>
              <a:gd name="connsiteX8" fmla="*/ 443191 w 5129334"/>
              <a:gd name="connsiteY8" fmla="*/ 128107 h 796703"/>
              <a:gd name="connsiteX9" fmla="*/ 773391 w 5129334"/>
              <a:gd name="connsiteY9" fmla="*/ 56987 h 796703"/>
              <a:gd name="connsiteX10" fmla="*/ 1291551 w 5129334"/>
              <a:gd name="connsiteY10" fmla="*/ 11267 h 796703"/>
              <a:gd name="connsiteX11" fmla="*/ 1967191 w 5129334"/>
              <a:gd name="connsiteY11" fmla="*/ 26507 h 796703"/>
              <a:gd name="connsiteX12" fmla="*/ 3216871 w 5129334"/>
              <a:gd name="connsiteY12" fmla="*/ 280507 h 796703"/>
              <a:gd name="connsiteX13" fmla="*/ 5060911 w 5129334"/>
              <a:gd name="connsiteY13" fmla="*/ 747867 h 796703"/>
              <a:gd name="connsiteX14" fmla="*/ 575271 w 5129334"/>
              <a:gd name="connsiteY14" fmla="*/ 778347 h 796703"/>
              <a:gd name="connsiteX0" fmla="*/ 666711 w 5125470"/>
              <a:gd name="connsiteY0" fmla="*/ 773267 h 794218"/>
              <a:gd name="connsiteX1" fmla="*/ 118071 w 5125470"/>
              <a:gd name="connsiteY1" fmla="*/ 712307 h 794218"/>
              <a:gd name="connsiteX2" fmla="*/ 26631 w 5125470"/>
              <a:gd name="connsiteY2" fmla="*/ 610707 h 794218"/>
              <a:gd name="connsiteX3" fmla="*/ 6311 w 5125470"/>
              <a:gd name="connsiteY3" fmla="*/ 554827 h 794218"/>
              <a:gd name="connsiteX4" fmla="*/ 1231 w 5125470"/>
              <a:gd name="connsiteY4" fmla="*/ 498947 h 794218"/>
              <a:gd name="connsiteX5" fmla="*/ 26631 w 5125470"/>
              <a:gd name="connsiteY5" fmla="*/ 417667 h 794218"/>
              <a:gd name="connsiteX6" fmla="*/ 97751 w 5125470"/>
              <a:gd name="connsiteY6" fmla="*/ 321147 h 794218"/>
              <a:gd name="connsiteX7" fmla="*/ 209511 w 5125470"/>
              <a:gd name="connsiteY7" fmla="*/ 234787 h 794218"/>
              <a:gd name="connsiteX8" fmla="*/ 443191 w 5125470"/>
              <a:gd name="connsiteY8" fmla="*/ 128107 h 794218"/>
              <a:gd name="connsiteX9" fmla="*/ 773391 w 5125470"/>
              <a:gd name="connsiteY9" fmla="*/ 56987 h 794218"/>
              <a:gd name="connsiteX10" fmla="*/ 1291551 w 5125470"/>
              <a:gd name="connsiteY10" fmla="*/ 11267 h 794218"/>
              <a:gd name="connsiteX11" fmla="*/ 1967191 w 5125470"/>
              <a:gd name="connsiteY11" fmla="*/ 26507 h 794218"/>
              <a:gd name="connsiteX12" fmla="*/ 3216871 w 5125470"/>
              <a:gd name="connsiteY12" fmla="*/ 280507 h 794218"/>
              <a:gd name="connsiteX13" fmla="*/ 5060911 w 5125470"/>
              <a:gd name="connsiteY13" fmla="*/ 747867 h 794218"/>
              <a:gd name="connsiteX14" fmla="*/ 666711 w 5125470"/>
              <a:gd name="connsiteY14" fmla="*/ 773267 h 794218"/>
              <a:gd name="connsiteX0" fmla="*/ 666711 w 5125470"/>
              <a:gd name="connsiteY0" fmla="*/ 773267 h 792355"/>
              <a:gd name="connsiteX1" fmla="*/ 158711 w 5125470"/>
              <a:gd name="connsiteY1" fmla="*/ 747867 h 792355"/>
              <a:gd name="connsiteX2" fmla="*/ 26631 w 5125470"/>
              <a:gd name="connsiteY2" fmla="*/ 610707 h 792355"/>
              <a:gd name="connsiteX3" fmla="*/ 6311 w 5125470"/>
              <a:gd name="connsiteY3" fmla="*/ 554827 h 792355"/>
              <a:gd name="connsiteX4" fmla="*/ 1231 w 5125470"/>
              <a:gd name="connsiteY4" fmla="*/ 498947 h 792355"/>
              <a:gd name="connsiteX5" fmla="*/ 26631 w 5125470"/>
              <a:gd name="connsiteY5" fmla="*/ 417667 h 792355"/>
              <a:gd name="connsiteX6" fmla="*/ 97751 w 5125470"/>
              <a:gd name="connsiteY6" fmla="*/ 321147 h 792355"/>
              <a:gd name="connsiteX7" fmla="*/ 209511 w 5125470"/>
              <a:gd name="connsiteY7" fmla="*/ 234787 h 792355"/>
              <a:gd name="connsiteX8" fmla="*/ 443191 w 5125470"/>
              <a:gd name="connsiteY8" fmla="*/ 128107 h 792355"/>
              <a:gd name="connsiteX9" fmla="*/ 773391 w 5125470"/>
              <a:gd name="connsiteY9" fmla="*/ 56987 h 792355"/>
              <a:gd name="connsiteX10" fmla="*/ 1291551 w 5125470"/>
              <a:gd name="connsiteY10" fmla="*/ 11267 h 792355"/>
              <a:gd name="connsiteX11" fmla="*/ 1967191 w 5125470"/>
              <a:gd name="connsiteY11" fmla="*/ 26507 h 792355"/>
              <a:gd name="connsiteX12" fmla="*/ 3216871 w 5125470"/>
              <a:gd name="connsiteY12" fmla="*/ 280507 h 792355"/>
              <a:gd name="connsiteX13" fmla="*/ 5060911 w 5125470"/>
              <a:gd name="connsiteY13" fmla="*/ 747867 h 792355"/>
              <a:gd name="connsiteX14" fmla="*/ 666711 w 5125470"/>
              <a:gd name="connsiteY14" fmla="*/ 773267 h 792355"/>
              <a:gd name="connsiteX0" fmla="*/ 666711 w 5125470"/>
              <a:gd name="connsiteY0" fmla="*/ 773267 h 792355"/>
              <a:gd name="connsiteX1" fmla="*/ 194271 w 5125470"/>
              <a:gd name="connsiteY1" fmla="*/ 747867 h 792355"/>
              <a:gd name="connsiteX2" fmla="*/ 26631 w 5125470"/>
              <a:gd name="connsiteY2" fmla="*/ 610707 h 792355"/>
              <a:gd name="connsiteX3" fmla="*/ 6311 w 5125470"/>
              <a:gd name="connsiteY3" fmla="*/ 554827 h 792355"/>
              <a:gd name="connsiteX4" fmla="*/ 1231 w 5125470"/>
              <a:gd name="connsiteY4" fmla="*/ 498947 h 792355"/>
              <a:gd name="connsiteX5" fmla="*/ 26631 w 5125470"/>
              <a:gd name="connsiteY5" fmla="*/ 417667 h 792355"/>
              <a:gd name="connsiteX6" fmla="*/ 97751 w 5125470"/>
              <a:gd name="connsiteY6" fmla="*/ 321147 h 792355"/>
              <a:gd name="connsiteX7" fmla="*/ 209511 w 5125470"/>
              <a:gd name="connsiteY7" fmla="*/ 234787 h 792355"/>
              <a:gd name="connsiteX8" fmla="*/ 443191 w 5125470"/>
              <a:gd name="connsiteY8" fmla="*/ 128107 h 792355"/>
              <a:gd name="connsiteX9" fmla="*/ 773391 w 5125470"/>
              <a:gd name="connsiteY9" fmla="*/ 56987 h 792355"/>
              <a:gd name="connsiteX10" fmla="*/ 1291551 w 5125470"/>
              <a:gd name="connsiteY10" fmla="*/ 11267 h 792355"/>
              <a:gd name="connsiteX11" fmla="*/ 1967191 w 5125470"/>
              <a:gd name="connsiteY11" fmla="*/ 26507 h 792355"/>
              <a:gd name="connsiteX12" fmla="*/ 3216871 w 5125470"/>
              <a:gd name="connsiteY12" fmla="*/ 280507 h 792355"/>
              <a:gd name="connsiteX13" fmla="*/ 5060911 w 5125470"/>
              <a:gd name="connsiteY13" fmla="*/ 747867 h 792355"/>
              <a:gd name="connsiteX14" fmla="*/ 666711 w 5125470"/>
              <a:gd name="connsiteY14" fmla="*/ 773267 h 792355"/>
              <a:gd name="connsiteX0" fmla="*/ 666711 w 5125470"/>
              <a:gd name="connsiteY0" fmla="*/ 773267 h 798199"/>
              <a:gd name="connsiteX1" fmla="*/ 77431 w 5125470"/>
              <a:gd name="connsiteY1" fmla="*/ 641187 h 798199"/>
              <a:gd name="connsiteX2" fmla="*/ 26631 w 5125470"/>
              <a:gd name="connsiteY2" fmla="*/ 610707 h 798199"/>
              <a:gd name="connsiteX3" fmla="*/ 6311 w 5125470"/>
              <a:gd name="connsiteY3" fmla="*/ 554827 h 798199"/>
              <a:gd name="connsiteX4" fmla="*/ 1231 w 5125470"/>
              <a:gd name="connsiteY4" fmla="*/ 498947 h 798199"/>
              <a:gd name="connsiteX5" fmla="*/ 26631 w 5125470"/>
              <a:gd name="connsiteY5" fmla="*/ 417667 h 798199"/>
              <a:gd name="connsiteX6" fmla="*/ 97751 w 5125470"/>
              <a:gd name="connsiteY6" fmla="*/ 321147 h 798199"/>
              <a:gd name="connsiteX7" fmla="*/ 209511 w 5125470"/>
              <a:gd name="connsiteY7" fmla="*/ 234787 h 798199"/>
              <a:gd name="connsiteX8" fmla="*/ 443191 w 5125470"/>
              <a:gd name="connsiteY8" fmla="*/ 128107 h 798199"/>
              <a:gd name="connsiteX9" fmla="*/ 773391 w 5125470"/>
              <a:gd name="connsiteY9" fmla="*/ 56987 h 798199"/>
              <a:gd name="connsiteX10" fmla="*/ 1291551 w 5125470"/>
              <a:gd name="connsiteY10" fmla="*/ 11267 h 798199"/>
              <a:gd name="connsiteX11" fmla="*/ 1967191 w 5125470"/>
              <a:gd name="connsiteY11" fmla="*/ 26507 h 798199"/>
              <a:gd name="connsiteX12" fmla="*/ 3216871 w 5125470"/>
              <a:gd name="connsiteY12" fmla="*/ 280507 h 798199"/>
              <a:gd name="connsiteX13" fmla="*/ 5060911 w 5125470"/>
              <a:gd name="connsiteY13" fmla="*/ 747867 h 798199"/>
              <a:gd name="connsiteX14" fmla="*/ 666711 w 5125470"/>
              <a:gd name="connsiteY14" fmla="*/ 773267 h 798199"/>
              <a:gd name="connsiteX0" fmla="*/ 666711 w 5125470"/>
              <a:gd name="connsiteY0" fmla="*/ 773267 h 792878"/>
              <a:gd name="connsiteX1" fmla="*/ 163791 w 5125470"/>
              <a:gd name="connsiteY1" fmla="*/ 737707 h 792878"/>
              <a:gd name="connsiteX2" fmla="*/ 26631 w 5125470"/>
              <a:gd name="connsiteY2" fmla="*/ 610707 h 792878"/>
              <a:gd name="connsiteX3" fmla="*/ 6311 w 5125470"/>
              <a:gd name="connsiteY3" fmla="*/ 554827 h 792878"/>
              <a:gd name="connsiteX4" fmla="*/ 1231 w 5125470"/>
              <a:gd name="connsiteY4" fmla="*/ 498947 h 792878"/>
              <a:gd name="connsiteX5" fmla="*/ 26631 w 5125470"/>
              <a:gd name="connsiteY5" fmla="*/ 417667 h 792878"/>
              <a:gd name="connsiteX6" fmla="*/ 97751 w 5125470"/>
              <a:gd name="connsiteY6" fmla="*/ 321147 h 792878"/>
              <a:gd name="connsiteX7" fmla="*/ 209511 w 5125470"/>
              <a:gd name="connsiteY7" fmla="*/ 234787 h 792878"/>
              <a:gd name="connsiteX8" fmla="*/ 443191 w 5125470"/>
              <a:gd name="connsiteY8" fmla="*/ 128107 h 792878"/>
              <a:gd name="connsiteX9" fmla="*/ 773391 w 5125470"/>
              <a:gd name="connsiteY9" fmla="*/ 56987 h 792878"/>
              <a:gd name="connsiteX10" fmla="*/ 1291551 w 5125470"/>
              <a:gd name="connsiteY10" fmla="*/ 11267 h 792878"/>
              <a:gd name="connsiteX11" fmla="*/ 1967191 w 5125470"/>
              <a:gd name="connsiteY11" fmla="*/ 26507 h 792878"/>
              <a:gd name="connsiteX12" fmla="*/ 3216871 w 5125470"/>
              <a:gd name="connsiteY12" fmla="*/ 280507 h 792878"/>
              <a:gd name="connsiteX13" fmla="*/ 5060911 w 5125470"/>
              <a:gd name="connsiteY13" fmla="*/ 747867 h 792878"/>
              <a:gd name="connsiteX14" fmla="*/ 666711 w 5125470"/>
              <a:gd name="connsiteY14" fmla="*/ 773267 h 792878"/>
              <a:gd name="connsiteX0" fmla="*/ 666711 w 5125470"/>
              <a:gd name="connsiteY0" fmla="*/ 773267 h 794304"/>
              <a:gd name="connsiteX1" fmla="*/ 194271 w 5125470"/>
              <a:gd name="connsiteY1" fmla="*/ 783427 h 794304"/>
              <a:gd name="connsiteX2" fmla="*/ 26631 w 5125470"/>
              <a:gd name="connsiteY2" fmla="*/ 610707 h 794304"/>
              <a:gd name="connsiteX3" fmla="*/ 6311 w 5125470"/>
              <a:gd name="connsiteY3" fmla="*/ 554827 h 794304"/>
              <a:gd name="connsiteX4" fmla="*/ 1231 w 5125470"/>
              <a:gd name="connsiteY4" fmla="*/ 498947 h 794304"/>
              <a:gd name="connsiteX5" fmla="*/ 26631 w 5125470"/>
              <a:gd name="connsiteY5" fmla="*/ 417667 h 794304"/>
              <a:gd name="connsiteX6" fmla="*/ 97751 w 5125470"/>
              <a:gd name="connsiteY6" fmla="*/ 321147 h 794304"/>
              <a:gd name="connsiteX7" fmla="*/ 209511 w 5125470"/>
              <a:gd name="connsiteY7" fmla="*/ 234787 h 794304"/>
              <a:gd name="connsiteX8" fmla="*/ 443191 w 5125470"/>
              <a:gd name="connsiteY8" fmla="*/ 128107 h 794304"/>
              <a:gd name="connsiteX9" fmla="*/ 773391 w 5125470"/>
              <a:gd name="connsiteY9" fmla="*/ 56987 h 794304"/>
              <a:gd name="connsiteX10" fmla="*/ 1291551 w 5125470"/>
              <a:gd name="connsiteY10" fmla="*/ 11267 h 794304"/>
              <a:gd name="connsiteX11" fmla="*/ 1967191 w 5125470"/>
              <a:gd name="connsiteY11" fmla="*/ 26507 h 794304"/>
              <a:gd name="connsiteX12" fmla="*/ 3216871 w 5125470"/>
              <a:gd name="connsiteY12" fmla="*/ 280507 h 794304"/>
              <a:gd name="connsiteX13" fmla="*/ 5060911 w 5125470"/>
              <a:gd name="connsiteY13" fmla="*/ 747867 h 794304"/>
              <a:gd name="connsiteX14" fmla="*/ 666711 w 5125470"/>
              <a:gd name="connsiteY14" fmla="*/ 773267 h 794304"/>
              <a:gd name="connsiteX0" fmla="*/ 666711 w 5125470"/>
              <a:gd name="connsiteY0" fmla="*/ 773267 h 791126"/>
              <a:gd name="connsiteX1" fmla="*/ 179983 w 5125470"/>
              <a:gd name="connsiteY1" fmla="*/ 772315 h 791126"/>
              <a:gd name="connsiteX2" fmla="*/ 26631 w 5125470"/>
              <a:gd name="connsiteY2" fmla="*/ 610707 h 791126"/>
              <a:gd name="connsiteX3" fmla="*/ 6311 w 5125470"/>
              <a:gd name="connsiteY3" fmla="*/ 554827 h 791126"/>
              <a:gd name="connsiteX4" fmla="*/ 1231 w 5125470"/>
              <a:gd name="connsiteY4" fmla="*/ 498947 h 791126"/>
              <a:gd name="connsiteX5" fmla="*/ 26631 w 5125470"/>
              <a:gd name="connsiteY5" fmla="*/ 417667 h 791126"/>
              <a:gd name="connsiteX6" fmla="*/ 97751 w 5125470"/>
              <a:gd name="connsiteY6" fmla="*/ 321147 h 791126"/>
              <a:gd name="connsiteX7" fmla="*/ 209511 w 5125470"/>
              <a:gd name="connsiteY7" fmla="*/ 234787 h 791126"/>
              <a:gd name="connsiteX8" fmla="*/ 443191 w 5125470"/>
              <a:gd name="connsiteY8" fmla="*/ 128107 h 791126"/>
              <a:gd name="connsiteX9" fmla="*/ 773391 w 5125470"/>
              <a:gd name="connsiteY9" fmla="*/ 56987 h 791126"/>
              <a:gd name="connsiteX10" fmla="*/ 1291551 w 5125470"/>
              <a:gd name="connsiteY10" fmla="*/ 11267 h 791126"/>
              <a:gd name="connsiteX11" fmla="*/ 1967191 w 5125470"/>
              <a:gd name="connsiteY11" fmla="*/ 26507 h 791126"/>
              <a:gd name="connsiteX12" fmla="*/ 3216871 w 5125470"/>
              <a:gd name="connsiteY12" fmla="*/ 280507 h 791126"/>
              <a:gd name="connsiteX13" fmla="*/ 5060911 w 5125470"/>
              <a:gd name="connsiteY13" fmla="*/ 747867 h 791126"/>
              <a:gd name="connsiteX14" fmla="*/ 666711 w 5125470"/>
              <a:gd name="connsiteY14" fmla="*/ 773267 h 791126"/>
              <a:gd name="connsiteX0" fmla="*/ 666711 w 5125470"/>
              <a:gd name="connsiteY0" fmla="*/ 773267 h 801070"/>
              <a:gd name="connsiteX1" fmla="*/ 179983 w 5125470"/>
              <a:gd name="connsiteY1" fmla="*/ 772315 h 801070"/>
              <a:gd name="connsiteX2" fmla="*/ 26631 w 5125470"/>
              <a:gd name="connsiteY2" fmla="*/ 610707 h 801070"/>
              <a:gd name="connsiteX3" fmla="*/ 6311 w 5125470"/>
              <a:gd name="connsiteY3" fmla="*/ 554827 h 801070"/>
              <a:gd name="connsiteX4" fmla="*/ 1231 w 5125470"/>
              <a:gd name="connsiteY4" fmla="*/ 498947 h 801070"/>
              <a:gd name="connsiteX5" fmla="*/ 26631 w 5125470"/>
              <a:gd name="connsiteY5" fmla="*/ 417667 h 801070"/>
              <a:gd name="connsiteX6" fmla="*/ 97751 w 5125470"/>
              <a:gd name="connsiteY6" fmla="*/ 321147 h 801070"/>
              <a:gd name="connsiteX7" fmla="*/ 209511 w 5125470"/>
              <a:gd name="connsiteY7" fmla="*/ 234787 h 801070"/>
              <a:gd name="connsiteX8" fmla="*/ 443191 w 5125470"/>
              <a:gd name="connsiteY8" fmla="*/ 128107 h 801070"/>
              <a:gd name="connsiteX9" fmla="*/ 773391 w 5125470"/>
              <a:gd name="connsiteY9" fmla="*/ 56987 h 801070"/>
              <a:gd name="connsiteX10" fmla="*/ 1291551 w 5125470"/>
              <a:gd name="connsiteY10" fmla="*/ 11267 h 801070"/>
              <a:gd name="connsiteX11" fmla="*/ 1967191 w 5125470"/>
              <a:gd name="connsiteY11" fmla="*/ 26507 h 801070"/>
              <a:gd name="connsiteX12" fmla="*/ 3216871 w 5125470"/>
              <a:gd name="connsiteY12" fmla="*/ 280507 h 801070"/>
              <a:gd name="connsiteX13" fmla="*/ 5060911 w 5125470"/>
              <a:gd name="connsiteY13" fmla="*/ 747867 h 801070"/>
              <a:gd name="connsiteX14" fmla="*/ 666711 w 5125470"/>
              <a:gd name="connsiteY14" fmla="*/ 773267 h 801070"/>
              <a:gd name="connsiteX0" fmla="*/ 666791 w 5125550"/>
              <a:gd name="connsiteY0" fmla="*/ 773267 h 791126"/>
              <a:gd name="connsiteX1" fmla="*/ 180063 w 5125550"/>
              <a:gd name="connsiteY1" fmla="*/ 772315 h 791126"/>
              <a:gd name="connsiteX2" fmla="*/ 29886 w 5125550"/>
              <a:gd name="connsiteY2" fmla="*/ 734532 h 791126"/>
              <a:gd name="connsiteX3" fmla="*/ 6391 w 5125550"/>
              <a:gd name="connsiteY3" fmla="*/ 554827 h 791126"/>
              <a:gd name="connsiteX4" fmla="*/ 1311 w 5125550"/>
              <a:gd name="connsiteY4" fmla="*/ 498947 h 791126"/>
              <a:gd name="connsiteX5" fmla="*/ 26711 w 5125550"/>
              <a:gd name="connsiteY5" fmla="*/ 417667 h 791126"/>
              <a:gd name="connsiteX6" fmla="*/ 97831 w 5125550"/>
              <a:gd name="connsiteY6" fmla="*/ 321147 h 791126"/>
              <a:gd name="connsiteX7" fmla="*/ 209591 w 5125550"/>
              <a:gd name="connsiteY7" fmla="*/ 234787 h 791126"/>
              <a:gd name="connsiteX8" fmla="*/ 443271 w 5125550"/>
              <a:gd name="connsiteY8" fmla="*/ 128107 h 791126"/>
              <a:gd name="connsiteX9" fmla="*/ 773471 w 5125550"/>
              <a:gd name="connsiteY9" fmla="*/ 56987 h 791126"/>
              <a:gd name="connsiteX10" fmla="*/ 1291631 w 5125550"/>
              <a:gd name="connsiteY10" fmla="*/ 11267 h 791126"/>
              <a:gd name="connsiteX11" fmla="*/ 1967271 w 5125550"/>
              <a:gd name="connsiteY11" fmla="*/ 26507 h 791126"/>
              <a:gd name="connsiteX12" fmla="*/ 3216951 w 5125550"/>
              <a:gd name="connsiteY12" fmla="*/ 280507 h 791126"/>
              <a:gd name="connsiteX13" fmla="*/ 5060991 w 5125550"/>
              <a:gd name="connsiteY13" fmla="*/ 747867 h 791126"/>
              <a:gd name="connsiteX14" fmla="*/ 666791 w 5125550"/>
              <a:gd name="connsiteY14" fmla="*/ 773267 h 791126"/>
              <a:gd name="connsiteX0" fmla="*/ 666791 w 5125550"/>
              <a:gd name="connsiteY0" fmla="*/ 773267 h 791284"/>
              <a:gd name="connsiteX1" fmla="*/ 191175 w 5125550"/>
              <a:gd name="connsiteY1" fmla="*/ 769140 h 791284"/>
              <a:gd name="connsiteX2" fmla="*/ 29886 w 5125550"/>
              <a:gd name="connsiteY2" fmla="*/ 734532 h 791284"/>
              <a:gd name="connsiteX3" fmla="*/ 6391 w 5125550"/>
              <a:gd name="connsiteY3" fmla="*/ 554827 h 791284"/>
              <a:gd name="connsiteX4" fmla="*/ 1311 w 5125550"/>
              <a:gd name="connsiteY4" fmla="*/ 498947 h 791284"/>
              <a:gd name="connsiteX5" fmla="*/ 26711 w 5125550"/>
              <a:gd name="connsiteY5" fmla="*/ 417667 h 791284"/>
              <a:gd name="connsiteX6" fmla="*/ 97831 w 5125550"/>
              <a:gd name="connsiteY6" fmla="*/ 321147 h 791284"/>
              <a:gd name="connsiteX7" fmla="*/ 209591 w 5125550"/>
              <a:gd name="connsiteY7" fmla="*/ 234787 h 791284"/>
              <a:gd name="connsiteX8" fmla="*/ 443271 w 5125550"/>
              <a:gd name="connsiteY8" fmla="*/ 128107 h 791284"/>
              <a:gd name="connsiteX9" fmla="*/ 773471 w 5125550"/>
              <a:gd name="connsiteY9" fmla="*/ 56987 h 791284"/>
              <a:gd name="connsiteX10" fmla="*/ 1291631 w 5125550"/>
              <a:gd name="connsiteY10" fmla="*/ 11267 h 791284"/>
              <a:gd name="connsiteX11" fmla="*/ 1967271 w 5125550"/>
              <a:gd name="connsiteY11" fmla="*/ 26507 h 791284"/>
              <a:gd name="connsiteX12" fmla="*/ 3216951 w 5125550"/>
              <a:gd name="connsiteY12" fmla="*/ 280507 h 791284"/>
              <a:gd name="connsiteX13" fmla="*/ 5060991 w 5125550"/>
              <a:gd name="connsiteY13" fmla="*/ 747867 h 791284"/>
              <a:gd name="connsiteX14" fmla="*/ 666791 w 5125550"/>
              <a:gd name="connsiteY14" fmla="*/ 773267 h 791284"/>
              <a:gd name="connsiteX0" fmla="*/ 669369 w 5128128"/>
              <a:gd name="connsiteY0" fmla="*/ 773267 h 791284"/>
              <a:gd name="connsiteX1" fmla="*/ 193753 w 5128128"/>
              <a:gd name="connsiteY1" fmla="*/ 769140 h 791284"/>
              <a:gd name="connsiteX2" fmla="*/ 86439 w 5128128"/>
              <a:gd name="connsiteY2" fmla="*/ 705957 h 791284"/>
              <a:gd name="connsiteX3" fmla="*/ 8969 w 5128128"/>
              <a:gd name="connsiteY3" fmla="*/ 554827 h 791284"/>
              <a:gd name="connsiteX4" fmla="*/ 3889 w 5128128"/>
              <a:gd name="connsiteY4" fmla="*/ 498947 h 791284"/>
              <a:gd name="connsiteX5" fmla="*/ 29289 w 5128128"/>
              <a:gd name="connsiteY5" fmla="*/ 417667 h 791284"/>
              <a:gd name="connsiteX6" fmla="*/ 100409 w 5128128"/>
              <a:gd name="connsiteY6" fmla="*/ 321147 h 791284"/>
              <a:gd name="connsiteX7" fmla="*/ 212169 w 5128128"/>
              <a:gd name="connsiteY7" fmla="*/ 234787 h 791284"/>
              <a:gd name="connsiteX8" fmla="*/ 445849 w 5128128"/>
              <a:gd name="connsiteY8" fmla="*/ 128107 h 791284"/>
              <a:gd name="connsiteX9" fmla="*/ 776049 w 5128128"/>
              <a:gd name="connsiteY9" fmla="*/ 56987 h 791284"/>
              <a:gd name="connsiteX10" fmla="*/ 1294209 w 5128128"/>
              <a:gd name="connsiteY10" fmla="*/ 11267 h 791284"/>
              <a:gd name="connsiteX11" fmla="*/ 1969849 w 5128128"/>
              <a:gd name="connsiteY11" fmla="*/ 26507 h 791284"/>
              <a:gd name="connsiteX12" fmla="*/ 3219529 w 5128128"/>
              <a:gd name="connsiteY12" fmla="*/ 280507 h 791284"/>
              <a:gd name="connsiteX13" fmla="*/ 5063569 w 5128128"/>
              <a:gd name="connsiteY13" fmla="*/ 747867 h 791284"/>
              <a:gd name="connsiteX14" fmla="*/ 669369 w 5128128"/>
              <a:gd name="connsiteY14" fmla="*/ 773267 h 791284"/>
              <a:gd name="connsiteX0" fmla="*/ 668154 w 5126913"/>
              <a:gd name="connsiteY0" fmla="*/ 773267 h 791284"/>
              <a:gd name="connsiteX1" fmla="*/ 192538 w 5126913"/>
              <a:gd name="connsiteY1" fmla="*/ 769140 h 791284"/>
              <a:gd name="connsiteX2" fmla="*/ 64587 w 5126913"/>
              <a:gd name="connsiteY2" fmla="*/ 677382 h 791284"/>
              <a:gd name="connsiteX3" fmla="*/ 7754 w 5126913"/>
              <a:gd name="connsiteY3" fmla="*/ 554827 h 791284"/>
              <a:gd name="connsiteX4" fmla="*/ 2674 w 5126913"/>
              <a:gd name="connsiteY4" fmla="*/ 498947 h 791284"/>
              <a:gd name="connsiteX5" fmla="*/ 28074 w 5126913"/>
              <a:gd name="connsiteY5" fmla="*/ 417667 h 791284"/>
              <a:gd name="connsiteX6" fmla="*/ 99194 w 5126913"/>
              <a:gd name="connsiteY6" fmla="*/ 321147 h 791284"/>
              <a:gd name="connsiteX7" fmla="*/ 210954 w 5126913"/>
              <a:gd name="connsiteY7" fmla="*/ 234787 h 791284"/>
              <a:gd name="connsiteX8" fmla="*/ 444634 w 5126913"/>
              <a:gd name="connsiteY8" fmla="*/ 128107 h 791284"/>
              <a:gd name="connsiteX9" fmla="*/ 774834 w 5126913"/>
              <a:gd name="connsiteY9" fmla="*/ 56987 h 791284"/>
              <a:gd name="connsiteX10" fmla="*/ 1292994 w 5126913"/>
              <a:gd name="connsiteY10" fmla="*/ 11267 h 791284"/>
              <a:gd name="connsiteX11" fmla="*/ 1968634 w 5126913"/>
              <a:gd name="connsiteY11" fmla="*/ 26507 h 791284"/>
              <a:gd name="connsiteX12" fmla="*/ 3218314 w 5126913"/>
              <a:gd name="connsiteY12" fmla="*/ 280507 h 791284"/>
              <a:gd name="connsiteX13" fmla="*/ 5062354 w 5126913"/>
              <a:gd name="connsiteY13" fmla="*/ 747867 h 791284"/>
              <a:gd name="connsiteX14" fmla="*/ 668154 w 5126913"/>
              <a:gd name="connsiteY14" fmla="*/ 773267 h 79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26913" h="791284">
                <a:moveTo>
                  <a:pt x="668154" y="773267"/>
                </a:moveTo>
                <a:cubicBezTo>
                  <a:pt x="509615" y="771891"/>
                  <a:pt x="293132" y="785121"/>
                  <a:pt x="192538" y="769140"/>
                </a:cubicBezTo>
                <a:cubicBezTo>
                  <a:pt x="91944" y="753159"/>
                  <a:pt x="95384" y="713101"/>
                  <a:pt x="64587" y="677382"/>
                </a:cubicBezTo>
                <a:cubicBezTo>
                  <a:pt x="33790" y="641663"/>
                  <a:pt x="18073" y="584566"/>
                  <a:pt x="7754" y="554827"/>
                </a:cubicBezTo>
                <a:cubicBezTo>
                  <a:pt x="-2565" y="525088"/>
                  <a:pt x="-713" y="521807"/>
                  <a:pt x="2674" y="498947"/>
                </a:cubicBezTo>
                <a:cubicBezTo>
                  <a:pt x="6061" y="476087"/>
                  <a:pt x="11987" y="447300"/>
                  <a:pt x="28074" y="417667"/>
                </a:cubicBezTo>
                <a:cubicBezTo>
                  <a:pt x="44161" y="388034"/>
                  <a:pt x="68714" y="351627"/>
                  <a:pt x="99194" y="321147"/>
                </a:cubicBezTo>
                <a:cubicBezTo>
                  <a:pt x="129674" y="290667"/>
                  <a:pt x="153381" y="266960"/>
                  <a:pt x="210954" y="234787"/>
                </a:cubicBezTo>
                <a:cubicBezTo>
                  <a:pt x="268527" y="202614"/>
                  <a:pt x="350654" y="157740"/>
                  <a:pt x="444634" y="128107"/>
                </a:cubicBezTo>
                <a:cubicBezTo>
                  <a:pt x="538614" y="98474"/>
                  <a:pt x="633441" y="76460"/>
                  <a:pt x="774834" y="56987"/>
                </a:cubicBezTo>
                <a:cubicBezTo>
                  <a:pt x="916227" y="37514"/>
                  <a:pt x="1094027" y="16347"/>
                  <a:pt x="1292994" y="11267"/>
                </a:cubicBezTo>
                <a:cubicBezTo>
                  <a:pt x="1491961" y="6187"/>
                  <a:pt x="1647747" y="-18366"/>
                  <a:pt x="1968634" y="26507"/>
                </a:cubicBezTo>
                <a:cubicBezTo>
                  <a:pt x="2289521" y="71380"/>
                  <a:pt x="2693381" y="159434"/>
                  <a:pt x="3218314" y="280507"/>
                </a:cubicBezTo>
                <a:cubicBezTo>
                  <a:pt x="3692447" y="411740"/>
                  <a:pt x="5487381" y="665740"/>
                  <a:pt x="5062354" y="747867"/>
                </a:cubicBezTo>
                <a:cubicBezTo>
                  <a:pt x="4637327" y="829994"/>
                  <a:pt x="1479790" y="769722"/>
                  <a:pt x="668154" y="773267"/>
                </a:cubicBezTo>
                <a:close/>
              </a:path>
            </a:pathLst>
          </a:cu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7" name="Straight Arrow Connector 56">
            <a:extLst>
              <a:ext uri="{FF2B5EF4-FFF2-40B4-BE49-F238E27FC236}">
                <a16:creationId xmlns:a16="http://schemas.microsoft.com/office/drawing/2014/main" id="{B109865A-AFDA-46DE-A350-B3B9801EBBE6}"/>
              </a:ext>
            </a:extLst>
          </p:cNvPr>
          <p:cNvCxnSpPr>
            <a:cxnSpLocks/>
          </p:cNvCxnSpPr>
          <p:nvPr/>
        </p:nvCxnSpPr>
        <p:spPr>
          <a:xfrm>
            <a:off x="6493397" y="3737875"/>
            <a:ext cx="2115721" cy="533183"/>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027" name="Connector: Curved 1026">
            <a:extLst>
              <a:ext uri="{FF2B5EF4-FFF2-40B4-BE49-F238E27FC236}">
                <a16:creationId xmlns:a16="http://schemas.microsoft.com/office/drawing/2014/main" id="{DA1D7B94-6570-4EC5-B0E5-9E998F7092E5}"/>
              </a:ext>
            </a:extLst>
          </p:cNvPr>
          <p:cNvCxnSpPr>
            <a:cxnSpLocks/>
          </p:cNvCxnSpPr>
          <p:nvPr/>
        </p:nvCxnSpPr>
        <p:spPr>
          <a:xfrm flipV="1">
            <a:off x="2799580" y="4004466"/>
            <a:ext cx="682625" cy="174626"/>
          </a:xfrm>
          <a:prstGeom prst="curvedConnector3">
            <a:avLst>
              <a:gd name="adj1" fmla="val 90466"/>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Connector: Curved 73">
            <a:extLst>
              <a:ext uri="{FF2B5EF4-FFF2-40B4-BE49-F238E27FC236}">
                <a16:creationId xmlns:a16="http://schemas.microsoft.com/office/drawing/2014/main" id="{48B309B0-A8CE-45A9-824E-27BA6089DA62}"/>
              </a:ext>
            </a:extLst>
          </p:cNvPr>
          <p:cNvCxnSpPr>
            <a:cxnSpLocks/>
          </p:cNvCxnSpPr>
          <p:nvPr/>
        </p:nvCxnSpPr>
        <p:spPr>
          <a:xfrm>
            <a:off x="4889500" y="4714876"/>
            <a:ext cx="3330575" cy="1"/>
          </a:xfrm>
          <a:prstGeom prst="curvedConnector3">
            <a:avLst>
              <a:gd name="adj1" fmla="val 50000"/>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81" name="Connector: Curved 80">
            <a:extLst>
              <a:ext uri="{FF2B5EF4-FFF2-40B4-BE49-F238E27FC236}">
                <a16:creationId xmlns:a16="http://schemas.microsoft.com/office/drawing/2014/main" id="{85D7EF0A-2DE2-4D9A-A383-1DBFDC4FCD0B}"/>
              </a:ext>
            </a:extLst>
          </p:cNvPr>
          <p:cNvCxnSpPr>
            <a:cxnSpLocks/>
          </p:cNvCxnSpPr>
          <p:nvPr/>
        </p:nvCxnSpPr>
        <p:spPr>
          <a:xfrm>
            <a:off x="4756150" y="3569798"/>
            <a:ext cx="495300" cy="1"/>
          </a:xfrm>
          <a:prstGeom prst="curvedConnector3">
            <a:avLst>
              <a:gd name="adj1" fmla="val 71795"/>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61" name="Freeform: Shape 1060">
            <a:extLst>
              <a:ext uri="{FF2B5EF4-FFF2-40B4-BE49-F238E27FC236}">
                <a16:creationId xmlns:a16="http://schemas.microsoft.com/office/drawing/2014/main" id="{9BE52FD6-A6CD-449C-A73E-F752FD8BBC3E}"/>
              </a:ext>
            </a:extLst>
          </p:cNvPr>
          <p:cNvSpPr/>
          <p:nvPr/>
        </p:nvSpPr>
        <p:spPr>
          <a:xfrm>
            <a:off x="3714750" y="3565682"/>
            <a:ext cx="1049867" cy="231578"/>
          </a:xfrm>
          <a:custGeom>
            <a:avLst/>
            <a:gdLst>
              <a:gd name="connsiteX0" fmla="*/ 1041400 w 1041400"/>
              <a:gd name="connsiteY0" fmla="*/ 8980 h 231230"/>
              <a:gd name="connsiteX1" fmla="*/ 723900 w 1041400"/>
              <a:gd name="connsiteY1" fmla="*/ 2630 h 231230"/>
              <a:gd name="connsiteX2" fmla="*/ 558800 w 1041400"/>
              <a:gd name="connsiteY2" fmla="*/ 47080 h 231230"/>
              <a:gd name="connsiteX3" fmla="*/ 298450 w 1041400"/>
              <a:gd name="connsiteY3" fmla="*/ 129630 h 231230"/>
              <a:gd name="connsiteX4" fmla="*/ 57150 w 1041400"/>
              <a:gd name="connsiteY4" fmla="*/ 193130 h 231230"/>
              <a:gd name="connsiteX5" fmla="*/ 0 w 1041400"/>
              <a:gd name="connsiteY5" fmla="*/ 231230 h 231230"/>
              <a:gd name="connsiteX0" fmla="*/ 1041400 w 1041400"/>
              <a:gd name="connsiteY0" fmla="*/ 8208 h 230458"/>
              <a:gd name="connsiteX1" fmla="*/ 723900 w 1041400"/>
              <a:gd name="connsiteY1" fmla="*/ 1858 h 230458"/>
              <a:gd name="connsiteX2" fmla="*/ 524933 w 1041400"/>
              <a:gd name="connsiteY2" fmla="*/ 35725 h 230458"/>
              <a:gd name="connsiteX3" fmla="*/ 298450 w 1041400"/>
              <a:gd name="connsiteY3" fmla="*/ 128858 h 230458"/>
              <a:gd name="connsiteX4" fmla="*/ 57150 w 1041400"/>
              <a:gd name="connsiteY4" fmla="*/ 192358 h 230458"/>
              <a:gd name="connsiteX5" fmla="*/ 0 w 1041400"/>
              <a:gd name="connsiteY5" fmla="*/ 230458 h 230458"/>
              <a:gd name="connsiteX0" fmla="*/ 1041400 w 1041400"/>
              <a:gd name="connsiteY0" fmla="*/ 8208 h 230458"/>
              <a:gd name="connsiteX1" fmla="*/ 723900 w 1041400"/>
              <a:gd name="connsiteY1" fmla="*/ 1858 h 230458"/>
              <a:gd name="connsiteX2" fmla="*/ 524933 w 1041400"/>
              <a:gd name="connsiteY2" fmla="*/ 35725 h 230458"/>
              <a:gd name="connsiteX3" fmla="*/ 266700 w 1041400"/>
              <a:gd name="connsiteY3" fmla="*/ 114042 h 230458"/>
              <a:gd name="connsiteX4" fmla="*/ 57150 w 1041400"/>
              <a:gd name="connsiteY4" fmla="*/ 192358 h 230458"/>
              <a:gd name="connsiteX5" fmla="*/ 0 w 1041400"/>
              <a:gd name="connsiteY5" fmla="*/ 230458 h 230458"/>
              <a:gd name="connsiteX0" fmla="*/ 1041400 w 1041400"/>
              <a:gd name="connsiteY0" fmla="*/ 5212 h 227462"/>
              <a:gd name="connsiteX1" fmla="*/ 736600 w 1041400"/>
              <a:gd name="connsiteY1" fmla="*/ 3095 h 227462"/>
              <a:gd name="connsiteX2" fmla="*/ 524933 w 1041400"/>
              <a:gd name="connsiteY2" fmla="*/ 32729 h 227462"/>
              <a:gd name="connsiteX3" fmla="*/ 266700 w 1041400"/>
              <a:gd name="connsiteY3" fmla="*/ 111046 h 227462"/>
              <a:gd name="connsiteX4" fmla="*/ 57150 w 1041400"/>
              <a:gd name="connsiteY4" fmla="*/ 189362 h 227462"/>
              <a:gd name="connsiteX5" fmla="*/ 0 w 1041400"/>
              <a:gd name="connsiteY5" fmla="*/ 227462 h 227462"/>
              <a:gd name="connsiteX0" fmla="*/ 1049867 w 1049867"/>
              <a:gd name="connsiteY0" fmla="*/ 2567 h 233283"/>
              <a:gd name="connsiteX1" fmla="*/ 736600 w 1049867"/>
              <a:gd name="connsiteY1" fmla="*/ 8916 h 233283"/>
              <a:gd name="connsiteX2" fmla="*/ 524933 w 1049867"/>
              <a:gd name="connsiteY2" fmla="*/ 38550 h 233283"/>
              <a:gd name="connsiteX3" fmla="*/ 266700 w 1049867"/>
              <a:gd name="connsiteY3" fmla="*/ 116867 h 233283"/>
              <a:gd name="connsiteX4" fmla="*/ 57150 w 1049867"/>
              <a:gd name="connsiteY4" fmla="*/ 195183 h 233283"/>
              <a:gd name="connsiteX5" fmla="*/ 0 w 1049867"/>
              <a:gd name="connsiteY5" fmla="*/ 233283 h 233283"/>
              <a:gd name="connsiteX0" fmla="*/ 1049867 w 1049867"/>
              <a:gd name="connsiteY0" fmla="*/ 4251 h 228617"/>
              <a:gd name="connsiteX1" fmla="*/ 736600 w 1049867"/>
              <a:gd name="connsiteY1" fmla="*/ 4250 h 228617"/>
              <a:gd name="connsiteX2" fmla="*/ 524933 w 1049867"/>
              <a:gd name="connsiteY2" fmla="*/ 33884 h 228617"/>
              <a:gd name="connsiteX3" fmla="*/ 266700 w 1049867"/>
              <a:gd name="connsiteY3" fmla="*/ 112201 h 228617"/>
              <a:gd name="connsiteX4" fmla="*/ 57150 w 1049867"/>
              <a:gd name="connsiteY4" fmla="*/ 190517 h 228617"/>
              <a:gd name="connsiteX5" fmla="*/ 0 w 1049867"/>
              <a:gd name="connsiteY5" fmla="*/ 228617 h 228617"/>
              <a:gd name="connsiteX0" fmla="*/ 1049867 w 1049867"/>
              <a:gd name="connsiteY0" fmla="*/ 2979 h 231578"/>
              <a:gd name="connsiteX1" fmla="*/ 736600 w 1049867"/>
              <a:gd name="connsiteY1" fmla="*/ 7211 h 231578"/>
              <a:gd name="connsiteX2" fmla="*/ 524933 w 1049867"/>
              <a:gd name="connsiteY2" fmla="*/ 36845 h 231578"/>
              <a:gd name="connsiteX3" fmla="*/ 266700 w 1049867"/>
              <a:gd name="connsiteY3" fmla="*/ 115162 h 231578"/>
              <a:gd name="connsiteX4" fmla="*/ 57150 w 1049867"/>
              <a:gd name="connsiteY4" fmla="*/ 193478 h 231578"/>
              <a:gd name="connsiteX5" fmla="*/ 0 w 1049867"/>
              <a:gd name="connsiteY5" fmla="*/ 231578 h 23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867" h="231578">
                <a:moveTo>
                  <a:pt x="1049867" y="2979"/>
                </a:moveTo>
                <a:cubicBezTo>
                  <a:pt x="931333" y="-3371"/>
                  <a:pt x="824089" y="1567"/>
                  <a:pt x="736600" y="7211"/>
                </a:cubicBezTo>
                <a:cubicBezTo>
                  <a:pt x="649111" y="12855"/>
                  <a:pt x="603250" y="18853"/>
                  <a:pt x="524933" y="36845"/>
                </a:cubicBezTo>
                <a:cubicBezTo>
                  <a:pt x="446616" y="54837"/>
                  <a:pt x="344664" y="89057"/>
                  <a:pt x="266700" y="115162"/>
                </a:cubicBezTo>
                <a:cubicBezTo>
                  <a:pt x="188736" y="141267"/>
                  <a:pt x="101600" y="174075"/>
                  <a:pt x="57150" y="193478"/>
                </a:cubicBezTo>
                <a:cubicBezTo>
                  <a:pt x="12700" y="212881"/>
                  <a:pt x="3704" y="220994"/>
                  <a:pt x="0" y="231578"/>
                </a:cubicBezTo>
              </a:path>
            </a:pathLst>
          </a:cu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 name="Connector: Curved 105">
            <a:extLst>
              <a:ext uri="{FF2B5EF4-FFF2-40B4-BE49-F238E27FC236}">
                <a16:creationId xmlns:a16="http://schemas.microsoft.com/office/drawing/2014/main" id="{35D54CD4-2047-42AF-95B7-A43545885956}"/>
              </a:ext>
            </a:extLst>
          </p:cNvPr>
          <p:cNvCxnSpPr>
            <a:cxnSpLocks/>
          </p:cNvCxnSpPr>
          <p:nvPr/>
        </p:nvCxnSpPr>
        <p:spPr>
          <a:xfrm>
            <a:off x="3778250" y="4696256"/>
            <a:ext cx="341312" cy="10684"/>
          </a:xfrm>
          <a:prstGeom prst="curvedConnector3">
            <a:avLst>
              <a:gd name="adj1" fmla="val 42558"/>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67" name="Freeform: Shape 1066">
            <a:extLst>
              <a:ext uri="{FF2B5EF4-FFF2-40B4-BE49-F238E27FC236}">
                <a16:creationId xmlns:a16="http://schemas.microsoft.com/office/drawing/2014/main" id="{04D2834F-FA1E-4A47-B3EE-23B6A8FA1B22}"/>
              </a:ext>
            </a:extLst>
          </p:cNvPr>
          <p:cNvSpPr/>
          <p:nvPr/>
        </p:nvSpPr>
        <p:spPr>
          <a:xfrm>
            <a:off x="2992008" y="4482400"/>
            <a:ext cx="804451" cy="213392"/>
          </a:xfrm>
          <a:custGeom>
            <a:avLst/>
            <a:gdLst>
              <a:gd name="connsiteX0" fmla="*/ 711670 w 711670"/>
              <a:gd name="connsiteY0" fmla="*/ 228652 h 228652"/>
              <a:gd name="connsiteX1" fmla="*/ 489420 w 711670"/>
              <a:gd name="connsiteY1" fmla="*/ 165152 h 228652"/>
              <a:gd name="connsiteX2" fmla="*/ 317970 w 711670"/>
              <a:gd name="connsiteY2" fmla="*/ 133402 h 228652"/>
              <a:gd name="connsiteX3" fmla="*/ 190970 w 711670"/>
              <a:gd name="connsiteY3" fmla="*/ 44502 h 228652"/>
              <a:gd name="connsiteX4" fmla="*/ 13170 w 711670"/>
              <a:gd name="connsiteY4" fmla="*/ 6402 h 228652"/>
              <a:gd name="connsiteX5" fmla="*/ 13170 w 711670"/>
              <a:gd name="connsiteY5" fmla="*/ 52 h 228652"/>
              <a:gd name="connsiteX0" fmla="*/ 727545 w 727545"/>
              <a:gd name="connsiteY0" fmla="*/ 196902 h 196902"/>
              <a:gd name="connsiteX1" fmla="*/ 489420 w 727545"/>
              <a:gd name="connsiteY1" fmla="*/ 165152 h 196902"/>
              <a:gd name="connsiteX2" fmla="*/ 317970 w 727545"/>
              <a:gd name="connsiteY2" fmla="*/ 133402 h 196902"/>
              <a:gd name="connsiteX3" fmla="*/ 190970 w 727545"/>
              <a:gd name="connsiteY3" fmla="*/ 44502 h 196902"/>
              <a:gd name="connsiteX4" fmla="*/ 13170 w 727545"/>
              <a:gd name="connsiteY4" fmla="*/ 6402 h 196902"/>
              <a:gd name="connsiteX5" fmla="*/ 13170 w 727545"/>
              <a:gd name="connsiteY5" fmla="*/ 52 h 196902"/>
              <a:gd name="connsiteX0" fmla="*/ 727545 w 727545"/>
              <a:gd name="connsiteY0" fmla="*/ 196902 h 198255"/>
              <a:gd name="connsiteX1" fmla="*/ 489420 w 727545"/>
              <a:gd name="connsiteY1" fmla="*/ 165152 h 198255"/>
              <a:gd name="connsiteX2" fmla="*/ 317970 w 727545"/>
              <a:gd name="connsiteY2" fmla="*/ 133402 h 198255"/>
              <a:gd name="connsiteX3" fmla="*/ 190970 w 727545"/>
              <a:gd name="connsiteY3" fmla="*/ 44502 h 198255"/>
              <a:gd name="connsiteX4" fmla="*/ 13170 w 727545"/>
              <a:gd name="connsiteY4" fmla="*/ 6402 h 198255"/>
              <a:gd name="connsiteX5" fmla="*/ 13170 w 727545"/>
              <a:gd name="connsiteY5" fmla="*/ 52 h 198255"/>
              <a:gd name="connsiteX0" fmla="*/ 727545 w 727545"/>
              <a:gd name="connsiteY0" fmla="*/ 196902 h 200405"/>
              <a:gd name="connsiteX1" fmla="*/ 691033 w 727545"/>
              <a:gd name="connsiteY1" fmla="*/ 198490 h 200405"/>
              <a:gd name="connsiteX2" fmla="*/ 489420 w 727545"/>
              <a:gd name="connsiteY2" fmla="*/ 165152 h 200405"/>
              <a:gd name="connsiteX3" fmla="*/ 317970 w 727545"/>
              <a:gd name="connsiteY3" fmla="*/ 133402 h 200405"/>
              <a:gd name="connsiteX4" fmla="*/ 190970 w 727545"/>
              <a:gd name="connsiteY4" fmla="*/ 44502 h 200405"/>
              <a:gd name="connsiteX5" fmla="*/ 13170 w 727545"/>
              <a:gd name="connsiteY5" fmla="*/ 6402 h 200405"/>
              <a:gd name="connsiteX6" fmla="*/ 13170 w 727545"/>
              <a:gd name="connsiteY6" fmla="*/ 52 h 200405"/>
              <a:gd name="connsiteX0" fmla="*/ 727545 w 727545"/>
              <a:gd name="connsiteY0" fmla="*/ 196902 h 203442"/>
              <a:gd name="connsiteX1" fmla="*/ 708495 w 727545"/>
              <a:gd name="connsiteY1" fmla="*/ 203252 h 203442"/>
              <a:gd name="connsiteX2" fmla="*/ 691033 w 727545"/>
              <a:gd name="connsiteY2" fmla="*/ 198490 h 203442"/>
              <a:gd name="connsiteX3" fmla="*/ 489420 w 727545"/>
              <a:gd name="connsiteY3" fmla="*/ 165152 h 203442"/>
              <a:gd name="connsiteX4" fmla="*/ 317970 w 727545"/>
              <a:gd name="connsiteY4" fmla="*/ 133402 h 203442"/>
              <a:gd name="connsiteX5" fmla="*/ 190970 w 727545"/>
              <a:gd name="connsiteY5" fmla="*/ 44502 h 203442"/>
              <a:gd name="connsiteX6" fmla="*/ 13170 w 727545"/>
              <a:gd name="connsiteY6" fmla="*/ 6402 h 203442"/>
              <a:gd name="connsiteX7" fmla="*/ 13170 w 727545"/>
              <a:gd name="connsiteY7" fmla="*/ 52 h 203442"/>
              <a:gd name="connsiteX0" fmla="*/ 732308 w 732308"/>
              <a:gd name="connsiteY0" fmla="*/ 198490 h 203442"/>
              <a:gd name="connsiteX1" fmla="*/ 708495 w 732308"/>
              <a:gd name="connsiteY1" fmla="*/ 203252 h 203442"/>
              <a:gd name="connsiteX2" fmla="*/ 691033 w 732308"/>
              <a:gd name="connsiteY2" fmla="*/ 198490 h 203442"/>
              <a:gd name="connsiteX3" fmla="*/ 489420 w 732308"/>
              <a:gd name="connsiteY3" fmla="*/ 165152 h 203442"/>
              <a:gd name="connsiteX4" fmla="*/ 317970 w 732308"/>
              <a:gd name="connsiteY4" fmla="*/ 133402 h 203442"/>
              <a:gd name="connsiteX5" fmla="*/ 190970 w 732308"/>
              <a:gd name="connsiteY5" fmla="*/ 44502 h 203442"/>
              <a:gd name="connsiteX6" fmla="*/ 13170 w 732308"/>
              <a:gd name="connsiteY6" fmla="*/ 6402 h 203442"/>
              <a:gd name="connsiteX7" fmla="*/ 13170 w 732308"/>
              <a:gd name="connsiteY7" fmla="*/ 52 h 203442"/>
              <a:gd name="connsiteX0" fmla="*/ 800571 w 800571"/>
              <a:gd name="connsiteY0" fmla="*/ 209602 h 209630"/>
              <a:gd name="connsiteX1" fmla="*/ 708495 w 800571"/>
              <a:gd name="connsiteY1" fmla="*/ 203252 h 209630"/>
              <a:gd name="connsiteX2" fmla="*/ 691033 w 800571"/>
              <a:gd name="connsiteY2" fmla="*/ 198490 h 209630"/>
              <a:gd name="connsiteX3" fmla="*/ 489420 w 800571"/>
              <a:gd name="connsiteY3" fmla="*/ 165152 h 209630"/>
              <a:gd name="connsiteX4" fmla="*/ 317970 w 800571"/>
              <a:gd name="connsiteY4" fmla="*/ 133402 h 209630"/>
              <a:gd name="connsiteX5" fmla="*/ 190970 w 800571"/>
              <a:gd name="connsiteY5" fmla="*/ 44502 h 209630"/>
              <a:gd name="connsiteX6" fmla="*/ 13170 w 800571"/>
              <a:gd name="connsiteY6" fmla="*/ 6402 h 209630"/>
              <a:gd name="connsiteX7" fmla="*/ 13170 w 800571"/>
              <a:gd name="connsiteY7" fmla="*/ 52 h 209630"/>
              <a:gd name="connsiteX0" fmla="*/ 800571 w 800571"/>
              <a:gd name="connsiteY0" fmla="*/ 209602 h 209630"/>
              <a:gd name="connsiteX1" fmla="*/ 708495 w 800571"/>
              <a:gd name="connsiteY1" fmla="*/ 203252 h 209630"/>
              <a:gd name="connsiteX2" fmla="*/ 670396 w 800571"/>
              <a:gd name="connsiteY2" fmla="*/ 198490 h 209630"/>
              <a:gd name="connsiteX3" fmla="*/ 489420 w 800571"/>
              <a:gd name="connsiteY3" fmla="*/ 165152 h 209630"/>
              <a:gd name="connsiteX4" fmla="*/ 317970 w 800571"/>
              <a:gd name="connsiteY4" fmla="*/ 133402 h 209630"/>
              <a:gd name="connsiteX5" fmla="*/ 190970 w 800571"/>
              <a:gd name="connsiteY5" fmla="*/ 44502 h 209630"/>
              <a:gd name="connsiteX6" fmla="*/ 13170 w 800571"/>
              <a:gd name="connsiteY6" fmla="*/ 6402 h 209630"/>
              <a:gd name="connsiteX7" fmla="*/ 13170 w 800571"/>
              <a:gd name="connsiteY7" fmla="*/ 52 h 209630"/>
              <a:gd name="connsiteX0" fmla="*/ 800571 w 800571"/>
              <a:gd name="connsiteY0" fmla="*/ 209602 h 209630"/>
              <a:gd name="connsiteX1" fmla="*/ 708495 w 800571"/>
              <a:gd name="connsiteY1" fmla="*/ 203252 h 209630"/>
              <a:gd name="connsiteX2" fmla="*/ 670396 w 800571"/>
              <a:gd name="connsiteY2" fmla="*/ 198490 h 209630"/>
              <a:gd name="connsiteX3" fmla="*/ 481482 w 800571"/>
              <a:gd name="connsiteY3" fmla="*/ 179439 h 209630"/>
              <a:gd name="connsiteX4" fmla="*/ 317970 w 800571"/>
              <a:gd name="connsiteY4" fmla="*/ 133402 h 209630"/>
              <a:gd name="connsiteX5" fmla="*/ 190970 w 800571"/>
              <a:gd name="connsiteY5" fmla="*/ 44502 h 209630"/>
              <a:gd name="connsiteX6" fmla="*/ 13170 w 800571"/>
              <a:gd name="connsiteY6" fmla="*/ 6402 h 209630"/>
              <a:gd name="connsiteX7" fmla="*/ 13170 w 800571"/>
              <a:gd name="connsiteY7" fmla="*/ 52 h 209630"/>
              <a:gd name="connsiteX0" fmla="*/ 800571 w 800571"/>
              <a:gd name="connsiteY0" fmla="*/ 209602 h 209630"/>
              <a:gd name="connsiteX1" fmla="*/ 708495 w 800571"/>
              <a:gd name="connsiteY1" fmla="*/ 203252 h 209630"/>
              <a:gd name="connsiteX2" fmla="*/ 670396 w 800571"/>
              <a:gd name="connsiteY2" fmla="*/ 198490 h 209630"/>
              <a:gd name="connsiteX3" fmla="*/ 481482 w 800571"/>
              <a:gd name="connsiteY3" fmla="*/ 179439 h 209630"/>
              <a:gd name="connsiteX4" fmla="*/ 346545 w 800571"/>
              <a:gd name="connsiteY4" fmla="*/ 146102 h 209630"/>
              <a:gd name="connsiteX5" fmla="*/ 190970 w 800571"/>
              <a:gd name="connsiteY5" fmla="*/ 44502 h 209630"/>
              <a:gd name="connsiteX6" fmla="*/ 13170 w 800571"/>
              <a:gd name="connsiteY6" fmla="*/ 6402 h 209630"/>
              <a:gd name="connsiteX7" fmla="*/ 13170 w 800571"/>
              <a:gd name="connsiteY7" fmla="*/ 52 h 209630"/>
              <a:gd name="connsiteX0" fmla="*/ 804451 w 804451"/>
              <a:gd name="connsiteY0" fmla="*/ 213364 h 213392"/>
              <a:gd name="connsiteX1" fmla="*/ 712375 w 804451"/>
              <a:gd name="connsiteY1" fmla="*/ 207014 h 213392"/>
              <a:gd name="connsiteX2" fmla="*/ 674276 w 804451"/>
              <a:gd name="connsiteY2" fmla="*/ 202252 h 213392"/>
              <a:gd name="connsiteX3" fmla="*/ 485362 w 804451"/>
              <a:gd name="connsiteY3" fmla="*/ 183201 h 213392"/>
              <a:gd name="connsiteX4" fmla="*/ 350425 w 804451"/>
              <a:gd name="connsiteY4" fmla="*/ 149864 h 213392"/>
              <a:gd name="connsiteX5" fmla="*/ 247237 w 804451"/>
              <a:gd name="connsiteY5" fmla="*/ 113351 h 213392"/>
              <a:gd name="connsiteX6" fmla="*/ 17050 w 804451"/>
              <a:gd name="connsiteY6" fmla="*/ 10164 h 213392"/>
              <a:gd name="connsiteX7" fmla="*/ 17050 w 804451"/>
              <a:gd name="connsiteY7" fmla="*/ 3814 h 21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451" h="213392">
                <a:moveTo>
                  <a:pt x="804451" y="213364"/>
                </a:moveTo>
                <a:cubicBezTo>
                  <a:pt x="801276" y="213893"/>
                  <a:pt x="718460" y="206749"/>
                  <a:pt x="712375" y="207014"/>
                </a:cubicBezTo>
                <a:cubicBezTo>
                  <a:pt x="706290" y="207279"/>
                  <a:pt x="710788" y="208073"/>
                  <a:pt x="674276" y="202252"/>
                </a:cubicBezTo>
                <a:cubicBezTo>
                  <a:pt x="611305" y="195902"/>
                  <a:pt x="539337" y="191932"/>
                  <a:pt x="485362" y="183201"/>
                </a:cubicBezTo>
                <a:cubicBezTo>
                  <a:pt x="431387" y="174470"/>
                  <a:pt x="390113" y="161506"/>
                  <a:pt x="350425" y="149864"/>
                </a:cubicBezTo>
                <a:cubicBezTo>
                  <a:pt x="310738" y="138222"/>
                  <a:pt x="302800" y="136634"/>
                  <a:pt x="247237" y="113351"/>
                </a:cubicBezTo>
                <a:cubicBezTo>
                  <a:pt x="191675" y="90068"/>
                  <a:pt x="55414" y="28420"/>
                  <a:pt x="17050" y="10164"/>
                </a:cubicBezTo>
                <a:cubicBezTo>
                  <a:pt x="-21314" y="-8092"/>
                  <a:pt x="17050" y="3814"/>
                  <a:pt x="17050" y="3814"/>
                </a:cubicBezTo>
              </a:path>
            </a:pathLst>
          </a:cu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8" name="TextBox 1067">
            <a:extLst>
              <a:ext uri="{FF2B5EF4-FFF2-40B4-BE49-F238E27FC236}">
                <a16:creationId xmlns:a16="http://schemas.microsoft.com/office/drawing/2014/main" id="{F4810A1E-3B98-41AA-81B7-775E14484E08}"/>
              </a:ext>
            </a:extLst>
          </p:cNvPr>
          <p:cNvSpPr txBox="1"/>
          <p:nvPr/>
        </p:nvSpPr>
        <p:spPr>
          <a:xfrm>
            <a:off x="4406900" y="2890183"/>
            <a:ext cx="2882900" cy="369332"/>
          </a:xfrm>
          <a:prstGeom prst="rect">
            <a:avLst/>
          </a:prstGeom>
          <a:noFill/>
        </p:spPr>
        <p:txBody>
          <a:bodyPr wrap="square" rtlCol="0">
            <a:spAutoFit/>
          </a:bodyPr>
          <a:lstStyle/>
          <a:p>
            <a:r>
              <a:rPr lang="en-US"/>
              <a:t>Fast speed – Low pressure</a:t>
            </a:r>
          </a:p>
        </p:txBody>
      </p:sp>
      <p:sp>
        <p:nvSpPr>
          <p:cNvPr id="112" name="TextBox 111">
            <a:extLst>
              <a:ext uri="{FF2B5EF4-FFF2-40B4-BE49-F238E27FC236}">
                <a16:creationId xmlns:a16="http://schemas.microsoft.com/office/drawing/2014/main" id="{79558899-FCF1-457E-B725-10F5828A595C}"/>
              </a:ext>
            </a:extLst>
          </p:cNvPr>
          <p:cNvSpPr txBox="1"/>
          <p:nvPr/>
        </p:nvSpPr>
        <p:spPr>
          <a:xfrm>
            <a:off x="4235450" y="5007519"/>
            <a:ext cx="2882900" cy="369332"/>
          </a:xfrm>
          <a:prstGeom prst="rect">
            <a:avLst/>
          </a:prstGeom>
          <a:noFill/>
        </p:spPr>
        <p:txBody>
          <a:bodyPr wrap="square" rtlCol="0">
            <a:spAutoFit/>
          </a:bodyPr>
          <a:lstStyle/>
          <a:p>
            <a:r>
              <a:rPr lang="en-US"/>
              <a:t>Slow speed – High pressure</a:t>
            </a:r>
          </a:p>
        </p:txBody>
      </p:sp>
      <p:sp>
        <p:nvSpPr>
          <p:cNvPr id="15" name="TextBox 14">
            <a:extLst>
              <a:ext uri="{FF2B5EF4-FFF2-40B4-BE49-F238E27FC236}">
                <a16:creationId xmlns:a16="http://schemas.microsoft.com/office/drawing/2014/main" id="{503A955F-4569-4047-BA4B-3FF577AE1089}"/>
              </a:ext>
            </a:extLst>
          </p:cNvPr>
          <p:cNvSpPr txBox="1"/>
          <p:nvPr/>
        </p:nvSpPr>
        <p:spPr>
          <a:xfrm>
            <a:off x="5337175" y="1358073"/>
            <a:ext cx="2882900" cy="461665"/>
          </a:xfrm>
          <a:prstGeom prst="rect">
            <a:avLst/>
          </a:prstGeom>
          <a:noFill/>
        </p:spPr>
        <p:txBody>
          <a:bodyPr wrap="square" rtlCol="0">
            <a:spAutoFit/>
          </a:bodyPr>
          <a:lstStyle/>
          <a:p>
            <a:r>
              <a:rPr lang="en-US" sz="2400" b="1"/>
              <a:t>Lift</a:t>
            </a:r>
          </a:p>
        </p:txBody>
      </p:sp>
    </p:spTree>
    <p:extLst>
      <p:ext uri="{BB962C8B-B14F-4D97-AF65-F5344CB8AC3E}">
        <p14:creationId xmlns:p14="http://schemas.microsoft.com/office/powerpoint/2010/main" val="4229679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5D9C16-C431-4C5A-900C-8F765955A067}"/>
              </a:ext>
            </a:extLst>
          </p:cNvPr>
          <p:cNvSpPr>
            <a:spLocks noGrp="1"/>
          </p:cNvSpPr>
          <p:nvPr>
            <p:ph type="ctrTitle"/>
          </p:nvPr>
        </p:nvSpPr>
        <p:spPr/>
        <p:txBody>
          <a:bodyPr anchor="ctr">
            <a:noAutofit/>
          </a:bodyPr>
          <a:lstStyle/>
          <a:p>
            <a:r>
              <a:rPr lang="en-US" sz="4800" dirty="0">
                <a:latin typeface="+mn-lt"/>
              </a:rPr>
              <a:t>Q: If air flows faster over the top of the wing than under the wing, would this result in higher or lower pressure beneath the wing?</a:t>
            </a:r>
            <a:br>
              <a:rPr lang="en-US" sz="4800" dirty="0">
                <a:latin typeface="+mn-lt"/>
              </a:rPr>
            </a:br>
            <a:endParaRPr lang="en-US" sz="4800" dirty="0">
              <a:latin typeface="+mn-lt"/>
            </a:endParaRPr>
          </a:p>
        </p:txBody>
      </p:sp>
      <p:sp>
        <p:nvSpPr>
          <p:cNvPr id="3" name="Content Placeholder 2">
            <a:extLst>
              <a:ext uri="{FF2B5EF4-FFF2-40B4-BE49-F238E27FC236}">
                <a16:creationId xmlns:a16="http://schemas.microsoft.com/office/drawing/2014/main" id="{CD710D94-DE63-40B8-8FC7-70AF68B04084}"/>
              </a:ext>
            </a:extLst>
          </p:cNvPr>
          <p:cNvSpPr>
            <a:spLocks noGrp="1"/>
          </p:cNvSpPr>
          <p:nvPr>
            <p:ph type="subTitle" idx="1"/>
          </p:nvPr>
        </p:nvSpPr>
        <p:spPr/>
        <p:txBody>
          <a:bodyPr>
            <a:normAutofit/>
          </a:bodyPr>
          <a:lstStyle/>
          <a:p>
            <a:endParaRPr lang="en-US" dirty="0"/>
          </a:p>
          <a:p>
            <a:endParaRPr lang="en-US" dirty="0"/>
          </a:p>
          <a:p>
            <a:endParaRPr lang="en-US" dirty="0"/>
          </a:p>
        </p:txBody>
      </p:sp>
    </p:spTree>
    <p:extLst>
      <p:ext uri="{BB962C8B-B14F-4D97-AF65-F5344CB8AC3E}">
        <p14:creationId xmlns:p14="http://schemas.microsoft.com/office/powerpoint/2010/main" val="1421465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5D9C16-C431-4C5A-900C-8F765955A067}"/>
              </a:ext>
            </a:extLst>
          </p:cNvPr>
          <p:cNvSpPr>
            <a:spLocks noGrp="1"/>
          </p:cNvSpPr>
          <p:nvPr>
            <p:ph type="ctrTitle"/>
          </p:nvPr>
        </p:nvSpPr>
        <p:spPr/>
        <p:txBody>
          <a:bodyPr anchor="ctr">
            <a:noAutofit/>
          </a:bodyPr>
          <a:lstStyle/>
          <a:p>
            <a:r>
              <a:rPr lang="en-US" sz="4800" dirty="0">
                <a:latin typeface="+mn-lt"/>
              </a:rPr>
              <a:t>Q: If air flows faster over the top of the wing than under the wing, would this result in higher or lower pressure beneath the wing?</a:t>
            </a:r>
            <a:br>
              <a:rPr lang="en-US" sz="4800" dirty="0">
                <a:latin typeface="+mn-lt"/>
              </a:rPr>
            </a:br>
            <a:endParaRPr lang="en-US" sz="4800" dirty="0">
              <a:latin typeface="+mn-lt"/>
            </a:endParaRPr>
          </a:p>
        </p:txBody>
      </p:sp>
      <p:sp>
        <p:nvSpPr>
          <p:cNvPr id="3" name="Content Placeholder 2">
            <a:extLst>
              <a:ext uri="{FF2B5EF4-FFF2-40B4-BE49-F238E27FC236}">
                <a16:creationId xmlns:a16="http://schemas.microsoft.com/office/drawing/2014/main" id="{CD710D94-DE63-40B8-8FC7-70AF68B04084}"/>
              </a:ext>
            </a:extLst>
          </p:cNvPr>
          <p:cNvSpPr>
            <a:spLocks noGrp="1"/>
          </p:cNvSpPr>
          <p:nvPr>
            <p:ph type="subTitle" idx="1"/>
          </p:nvPr>
        </p:nvSpPr>
        <p:spPr>
          <a:xfrm>
            <a:off x="1524000" y="3602037"/>
            <a:ext cx="9144000" cy="3051682"/>
          </a:xfrm>
        </p:spPr>
        <p:txBody>
          <a:bodyPr>
            <a:normAutofit fontScale="92500" lnSpcReduction="10000"/>
          </a:bodyPr>
          <a:lstStyle/>
          <a:p>
            <a:endParaRPr lang="en-US" dirty="0"/>
          </a:p>
          <a:p>
            <a:r>
              <a:rPr lang="en-US" sz="5200" dirty="0"/>
              <a:t>A: Differences in airflow velocity cause higher pressure beneath the wing and lower pressure above it, resulting in lift!</a:t>
            </a:r>
          </a:p>
          <a:p>
            <a:endParaRPr lang="en-US" dirty="0"/>
          </a:p>
          <a:p>
            <a:endParaRPr lang="en-US" dirty="0"/>
          </a:p>
        </p:txBody>
      </p:sp>
    </p:spTree>
    <p:extLst>
      <p:ext uri="{BB962C8B-B14F-4D97-AF65-F5344CB8AC3E}">
        <p14:creationId xmlns:p14="http://schemas.microsoft.com/office/powerpoint/2010/main" val="10883071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B72C-AD1D-D947-BF0B-E980C803B194}"/>
              </a:ext>
            </a:extLst>
          </p:cNvPr>
          <p:cNvSpPr>
            <a:spLocks noGrp="1"/>
          </p:cNvSpPr>
          <p:nvPr>
            <p:ph type="ctrTitle"/>
          </p:nvPr>
        </p:nvSpPr>
        <p:spPr/>
        <p:txBody>
          <a:bodyPr/>
          <a:lstStyle/>
          <a:p>
            <a:r>
              <a:rPr lang="en-US" dirty="0"/>
              <a:t>Ask me anything!</a:t>
            </a:r>
          </a:p>
        </p:txBody>
      </p:sp>
    </p:spTree>
    <p:extLst>
      <p:ext uri="{BB962C8B-B14F-4D97-AF65-F5344CB8AC3E}">
        <p14:creationId xmlns:p14="http://schemas.microsoft.com/office/powerpoint/2010/main" val="11203720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0401-3912-1546-9BF0-7FAA1E3E8D82}"/>
              </a:ext>
            </a:extLst>
          </p:cNvPr>
          <p:cNvSpPr>
            <a:spLocks noGrp="1"/>
          </p:cNvSpPr>
          <p:nvPr>
            <p:ph type="ctrTitle"/>
          </p:nvPr>
        </p:nvSpPr>
        <p:spPr/>
        <p:txBody>
          <a:bodyPr/>
          <a:lstStyle/>
          <a:p>
            <a:r>
              <a:rPr lang="en-US" dirty="0"/>
              <a:t>Sound and Aircraft</a:t>
            </a:r>
          </a:p>
        </p:txBody>
      </p:sp>
    </p:spTree>
    <p:extLst>
      <p:ext uri="{BB962C8B-B14F-4D97-AF65-F5344CB8AC3E}">
        <p14:creationId xmlns:p14="http://schemas.microsoft.com/office/powerpoint/2010/main" val="14887900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04BF-6D9B-8C41-BC8E-B0D9418B47D2}"/>
              </a:ext>
            </a:extLst>
          </p:cNvPr>
          <p:cNvSpPr>
            <a:spLocks noGrp="1"/>
          </p:cNvSpPr>
          <p:nvPr>
            <p:ph type="title"/>
          </p:nvPr>
        </p:nvSpPr>
        <p:spPr/>
        <p:txBody>
          <a:bodyPr/>
          <a:lstStyle/>
          <a:p>
            <a:r>
              <a:rPr lang="en-US" dirty="0"/>
              <a:t>What is sound?</a:t>
            </a:r>
          </a:p>
        </p:txBody>
      </p:sp>
      <p:sp>
        <p:nvSpPr>
          <p:cNvPr id="3" name="Content Placeholder 2">
            <a:extLst>
              <a:ext uri="{FF2B5EF4-FFF2-40B4-BE49-F238E27FC236}">
                <a16:creationId xmlns:a16="http://schemas.microsoft.com/office/drawing/2014/main" id="{56951C4C-7850-B449-842C-DF648A52D070}"/>
              </a:ext>
            </a:extLst>
          </p:cNvPr>
          <p:cNvSpPr>
            <a:spLocks noGrp="1"/>
          </p:cNvSpPr>
          <p:nvPr>
            <p:ph idx="1"/>
          </p:nvPr>
        </p:nvSpPr>
        <p:spPr>
          <a:xfrm>
            <a:off x="838200" y="1825625"/>
            <a:ext cx="5257800" cy="4351338"/>
          </a:xfrm>
        </p:spPr>
        <p:txBody>
          <a:bodyPr/>
          <a:lstStyle/>
          <a:p>
            <a:r>
              <a:rPr lang="en-US" dirty="0"/>
              <a:t>Sound is a form of energy</a:t>
            </a:r>
          </a:p>
          <a:p>
            <a:r>
              <a:rPr lang="en-US" dirty="0"/>
              <a:t>Can move through gases, liquids, and solids</a:t>
            </a:r>
          </a:p>
          <a:p>
            <a:r>
              <a:rPr lang="en-US" dirty="0"/>
              <a:t>Sound is vibration that moves through molecules</a:t>
            </a:r>
          </a:p>
        </p:txBody>
      </p:sp>
      <p:pic>
        <p:nvPicPr>
          <p:cNvPr id="4" name="Picture 3">
            <a:extLst>
              <a:ext uri="{FF2B5EF4-FFF2-40B4-BE49-F238E27FC236}">
                <a16:creationId xmlns:a16="http://schemas.microsoft.com/office/drawing/2014/main" id="{32AEE8F2-53CB-294C-A759-D944C8D06BF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20753" y="1983327"/>
            <a:ext cx="5698807" cy="3553915"/>
          </a:xfrm>
          <a:prstGeom prst="rect">
            <a:avLst/>
          </a:prstGeom>
        </p:spPr>
      </p:pic>
    </p:spTree>
    <p:extLst>
      <p:ext uri="{BB962C8B-B14F-4D97-AF65-F5344CB8AC3E}">
        <p14:creationId xmlns:p14="http://schemas.microsoft.com/office/powerpoint/2010/main" val="17254237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9E923-F5A1-754D-8AC5-A863228BAAEA}"/>
              </a:ext>
            </a:extLst>
          </p:cNvPr>
          <p:cNvSpPr>
            <a:spLocks noGrp="1"/>
          </p:cNvSpPr>
          <p:nvPr>
            <p:ph type="title"/>
          </p:nvPr>
        </p:nvSpPr>
        <p:spPr/>
        <p:txBody>
          <a:bodyPr/>
          <a:lstStyle/>
          <a:p>
            <a:r>
              <a:rPr lang="en-US" dirty="0"/>
              <a:t>Why is studying sound important?</a:t>
            </a:r>
          </a:p>
        </p:txBody>
      </p:sp>
      <p:sp>
        <p:nvSpPr>
          <p:cNvPr id="3" name="Content Placeholder 2">
            <a:extLst>
              <a:ext uri="{FF2B5EF4-FFF2-40B4-BE49-F238E27FC236}">
                <a16:creationId xmlns:a16="http://schemas.microsoft.com/office/drawing/2014/main" id="{DE7E10B5-A17F-864B-99D9-EDFAA26ACF57}"/>
              </a:ext>
            </a:extLst>
          </p:cNvPr>
          <p:cNvSpPr>
            <a:spLocks noGrp="1"/>
          </p:cNvSpPr>
          <p:nvPr>
            <p:ph idx="1"/>
          </p:nvPr>
        </p:nvSpPr>
        <p:spPr>
          <a:xfrm>
            <a:off x="838200" y="1825625"/>
            <a:ext cx="5257800" cy="4667250"/>
          </a:xfrm>
        </p:spPr>
        <p:txBody>
          <a:bodyPr/>
          <a:lstStyle/>
          <a:p>
            <a:r>
              <a:rPr lang="en-US" dirty="0"/>
              <a:t>Reduces noise pollution of aircraft so it doesn’t disturb people and wildlife</a:t>
            </a:r>
          </a:p>
          <a:p>
            <a:r>
              <a:rPr lang="en-US" dirty="0"/>
              <a:t>Sounds that are too loud can be dangerous.  You can even go deaf!</a:t>
            </a:r>
          </a:p>
        </p:txBody>
      </p:sp>
      <p:pic>
        <p:nvPicPr>
          <p:cNvPr id="5" name="Picture 4">
            <a:extLst>
              <a:ext uri="{FF2B5EF4-FFF2-40B4-BE49-F238E27FC236}">
                <a16:creationId xmlns:a16="http://schemas.microsoft.com/office/drawing/2014/main" id="{BCBFA4F0-FBC6-1D43-8E7A-45E16ED98E9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1900237"/>
            <a:ext cx="5626269" cy="3748088"/>
          </a:xfrm>
          <a:prstGeom prst="rect">
            <a:avLst/>
          </a:prstGeom>
        </p:spPr>
      </p:pic>
      <p:sp>
        <p:nvSpPr>
          <p:cNvPr id="6" name="TextBox 5">
            <a:extLst>
              <a:ext uri="{FF2B5EF4-FFF2-40B4-BE49-F238E27FC236}">
                <a16:creationId xmlns:a16="http://schemas.microsoft.com/office/drawing/2014/main" id="{A56585EC-E8E3-F146-9DB6-9AFDABB2E9D9}"/>
              </a:ext>
            </a:extLst>
          </p:cNvPr>
          <p:cNvSpPr txBox="1"/>
          <p:nvPr/>
        </p:nvSpPr>
        <p:spPr>
          <a:xfrm>
            <a:off x="6096000" y="5648325"/>
            <a:ext cx="5576888" cy="246221"/>
          </a:xfrm>
          <a:prstGeom prst="rect">
            <a:avLst/>
          </a:prstGeom>
          <a:noFill/>
        </p:spPr>
        <p:txBody>
          <a:bodyPr wrap="square" rtlCol="0">
            <a:spAutoFit/>
          </a:bodyPr>
          <a:lstStyle/>
          <a:p>
            <a:r>
              <a:rPr lang="en-US" sz="1000" dirty="0"/>
              <a:t>https://</a:t>
            </a:r>
            <a:r>
              <a:rPr lang="en-US" sz="1000" dirty="0" err="1"/>
              <a:t>newatlas.com</a:t>
            </a:r>
            <a:r>
              <a:rPr lang="en-US" sz="1000" dirty="0"/>
              <a:t>/aircraft/</a:t>
            </a:r>
            <a:r>
              <a:rPr lang="en-US" sz="1000" dirty="0" err="1"/>
              <a:t>joby</a:t>
            </a:r>
            <a:r>
              <a:rPr lang="en-US" sz="1000" dirty="0"/>
              <a:t>-aviation-</a:t>
            </a:r>
            <a:r>
              <a:rPr lang="en-US" sz="1000" dirty="0" err="1"/>
              <a:t>toyota</a:t>
            </a:r>
            <a:r>
              <a:rPr lang="en-US" sz="1000" dirty="0"/>
              <a:t>-</a:t>
            </a:r>
            <a:r>
              <a:rPr lang="en-US" sz="1000" dirty="0" err="1"/>
              <a:t>evtol</a:t>
            </a:r>
            <a:r>
              <a:rPr lang="en-US" sz="1000" dirty="0"/>
              <a:t>-air-taxi/</a:t>
            </a:r>
          </a:p>
        </p:txBody>
      </p:sp>
    </p:spTree>
    <p:extLst>
      <p:ext uri="{BB962C8B-B14F-4D97-AF65-F5344CB8AC3E}">
        <p14:creationId xmlns:p14="http://schemas.microsoft.com/office/powerpoint/2010/main" val="19361910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Online Media 8" descr="How Sound Travels and the X-59">
            <a:hlinkClick r:id="" action="ppaction://media"/>
            <a:extLst>
              <a:ext uri="{FF2B5EF4-FFF2-40B4-BE49-F238E27FC236}">
                <a16:creationId xmlns:a16="http://schemas.microsoft.com/office/drawing/2014/main" id="{AAFB0794-F08E-BE42-A531-689A98FCBAD3}"/>
              </a:ext>
            </a:extLst>
          </p:cNvPr>
          <p:cNvPicPr>
            <a:picLocks noRot="1" noChangeAspect="1"/>
          </p:cNvPicPr>
          <p:nvPr>
            <a:videoFile r:link="rId1"/>
          </p:nvPr>
        </p:nvPicPr>
        <p:blipFill>
          <a:blip r:embed="rId4"/>
          <a:stretch>
            <a:fillRect/>
          </a:stretch>
        </p:blipFill>
        <p:spPr>
          <a:xfrm>
            <a:off x="26973" y="0"/>
            <a:ext cx="12138054" cy="6858000"/>
          </a:xfrm>
          <a:prstGeom prst="rect">
            <a:avLst/>
          </a:prstGeom>
        </p:spPr>
      </p:pic>
    </p:spTree>
    <p:extLst>
      <p:ext uri="{BB962C8B-B14F-4D97-AF65-F5344CB8AC3E}">
        <p14:creationId xmlns:p14="http://schemas.microsoft.com/office/powerpoint/2010/main" val="2017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87A10-E294-F448-9F4D-B0BF42E0BD1A}"/>
              </a:ext>
            </a:extLst>
          </p:cNvPr>
          <p:cNvSpPr>
            <a:spLocks noGrp="1"/>
          </p:cNvSpPr>
          <p:nvPr>
            <p:ph type="title"/>
          </p:nvPr>
        </p:nvSpPr>
        <p:spPr/>
        <p:txBody>
          <a:bodyPr/>
          <a:lstStyle/>
          <a:p>
            <a:r>
              <a:rPr lang="en-US" dirty="0"/>
              <a:t>Compression and Rarefactions</a:t>
            </a:r>
          </a:p>
        </p:txBody>
      </p:sp>
      <p:sp>
        <p:nvSpPr>
          <p:cNvPr id="3" name="Content Placeholder 2">
            <a:extLst>
              <a:ext uri="{FF2B5EF4-FFF2-40B4-BE49-F238E27FC236}">
                <a16:creationId xmlns:a16="http://schemas.microsoft.com/office/drawing/2014/main" id="{759875B9-B9D1-4145-81FB-F3B35640EF2E}"/>
              </a:ext>
            </a:extLst>
          </p:cNvPr>
          <p:cNvSpPr>
            <a:spLocks noGrp="1"/>
          </p:cNvSpPr>
          <p:nvPr>
            <p:ph idx="1"/>
          </p:nvPr>
        </p:nvSpPr>
        <p:spPr/>
        <p:txBody>
          <a:bodyPr/>
          <a:lstStyle/>
          <a:p>
            <a:r>
              <a:rPr lang="en-US" dirty="0"/>
              <a:t>Compression: molecules are pressed closely together</a:t>
            </a:r>
          </a:p>
          <a:p>
            <a:r>
              <a:rPr lang="en-US" dirty="0"/>
              <a:t>Rarefaction (or expansion): molecules are further apart</a:t>
            </a:r>
          </a:p>
        </p:txBody>
      </p:sp>
      <p:pic>
        <p:nvPicPr>
          <p:cNvPr id="4" name="Picture 3">
            <a:extLst>
              <a:ext uri="{FF2B5EF4-FFF2-40B4-BE49-F238E27FC236}">
                <a16:creationId xmlns:a16="http://schemas.microsoft.com/office/drawing/2014/main" id="{9AD34960-3436-EB4C-94F9-62438A0133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38200" y="2954718"/>
            <a:ext cx="8429762" cy="3357181"/>
          </a:xfrm>
          <a:prstGeom prst="rect">
            <a:avLst/>
          </a:prstGeom>
        </p:spPr>
      </p:pic>
    </p:spTree>
    <p:extLst>
      <p:ext uri="{BB962C8B-B14F-4D97-AF65-F5344CB8AC3E}">
        <p14:creationId xmlns:p14="http://schemas.microsoft.com/office/powerpoint/2010/main" val="40916857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a:xfrm>
            <a:off x="839788" y="365125"/>
            <a:ext cx="11206438" cy="1325563"/>
          </a:xfrm>
        </p:spPr>
        <p:txBody>
          <a:bodyPr/>
          <a:lstStyle/>
          <a:p>
            <a:r>
              <a:rPr lang="en-US" dirty="0"/>
              <a:t>Demonstration: Compression and Rarefactions using a Slinky!</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dirty="0"/>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normAutofit lnSpcReduction="10000"/>
          </a:bodyPr>
          <a:lstStyle/>
          <a:p>
            <a:r>
              <a:rPr lang="en-US" dirty="0"/>
              <a:t>A cool slinky</a:t>
            </a:r>
          </a:p>
          <a:p>
            <a:r>
              <a:rPr lang="en-US" dirty="0"/>
              <a:t>A table or surface</a:t>
            </a:r>
          </a:p>
          <a:p>
            <a:r>
              <a:rPr lang="en-US" dirty="0"/>
              <a:t>A cool attitude</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dirty="0"/>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725412" cy="4590764"/>
          </a:xfrm>
        </p:spPr>
        <p:txBody>
          <a:bodyPr/>
          <a:lstStyle/>
          <a:p>
            <a:r>
              <a:rPr lang="en-US" dirty="0"/>
              <a:t>Hold one end of the slinky</a:t>
            </a:r>
          </a:p>
          <a:p>
            <a:r>
              <a:rPr lang="en-US" dirty="0"/>
              <a:t>Push and pull the slinky at a constant speed</a:t>
            </a:r>
          </a:p>
          <a:p>
            <a:r>
              <a:rPr lang="en-US" dirty="0"/>
              <a:t>What happens?</a:t>
            </a:r>
          </a:p>
          <a:p>
            <a:r>
              <a:rPr lang="en-US" dirty="0"/>
              <a:t>Move the slinky at different speeds</a:t>
            </a:r>
          </a:p>
          <a:p>
            <a:r>
              <a:rPr lang="en-US" dirty="0"/>
              <a:t>What happens?</a:t>
            </a:r>
          </a:p>
          <a:p>
            <a:endParaRPr lang="en-US" dirty="0"/>
          </a:p>
        </p:txBody>
      </p:sp>
      <p:pic>
        <p:nvPicPr>
          <p:cNvPr id="9" name="Picture 8"/>
          <p:cNvPicPr>
            <a:picLocks noChangeAspect="1"/>
          </p:cNvPicPr>
          <p:nvPr/>
        </p:nvPicPr>
        <p:blipFill>
          <a:blip r:embed="rId3"/>
          <a:stretch>
            <a:fillRect/>
          </a:stretch>
        </p:blipFill>
        <p:spPr>
          <a:xfrm>
            <a:off x="836612" y="4692539"/>
            <a:ext cx="7620701" cy="2000869"/>
          </a:xfrm>
          <a:prstGeom prst="rect">
            <a:avLst/>
          </a:prstGeom>
        </p:spPr>
      </p:pic>
    </p:spTree>
    <p:extLst>
      <p:ext uri="{BB962C8B-B14F-4D97-AF65-F5344CB8AC3E}">
        <p14:creationId xmlns:p14="http://schemas.microsoft.com/office/powerpoint/2010/main" val="37869750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9BB8F-CF2D-A84E-B3FB-71453ACA69A1}"/>
              </a:ext>
            </a:extLst>
          </p:cNvPr>
          <p:cNvSpPr>
            <a:spLocks noGrp="1"/>
          </p:cNvSpPr>
          <p:nvPr>
            <p:ph type="title"/>
          </p:nvPr>
        </p:nvSpPr>
        <p:spPr/>
        <p:txBody>
          <a:bodyPr/>
          <a:lstStyle/>
          <a:p>
            <a:r>
              <a:rPr lang="en-US" dirty="0"/>
              <a:t>Wavelength and Amplitude</a:t>
            </a:r>
          </a:p>
        </p:txBody>
      </p:sp>
      <p:sp>
        <p:nvSpPr>
          <p:cNvPr id="3" name="Content Placeholder 2">
            <a:extLst>
              <a:ext uri="{FF2B5EF4-FFF2-40B4-BE49-F238E27FC236}">
                <a16:creationId xmlns:a16="http://schemas.microsoft.com/office/drawing/2014/main" id="{482CBED1-6140-5E4F-B855-4B075EA279D3}"/>
              </a:ext>
            </a:extLst>
          </p:cNvPr>
          <p:cNvSpPr>
            <a:spLocks noGrp="1"/>
          </p:cNvSpPr>
          <p:nvPr>
            <p:ph idx="1"/>
          </p:nvPr>
        </p:nvSpPr>
        <p:spPr>
          <a:xfrm>
            <a:off x="838200" y="1825625"/>
            <a:ext cx="5257800" cy="4351338"/>
          </a:xfrm>
        </p:spPr>
        <p:txBody>
          <a:bodyPr/>
          <a:lstStyle/>
          <a:p>
            <a:r>
              <a:rPr lang="en-US" dirty="0"/>
              <a:t>Wavelength is the distance between either the compressions or the rarefactions.  This is directly related to the frequency of the sound wave and determines the pitch or tune of the sound. </a:t>
            </a:r>
          </a:p>
          <a:p>
            <a:r>
              <a:rPr lang="en-US" dirty="0"/>
              <a:t>Amplitude is the height of the sound wave, and determines how loud the sound wave</a:t>
            </a:r>
          </a:p>
        </p:txBody>
      </p:sp>
      <p:pic>
        <p:nvPicPr>
          <p:cNvPr id="5" name="Picture 4">
            <a:extLst>
              <a:ext uri="{FF2B5EF4-FFF2-40B4-BE49-F238E27FC236}">
                <a16:creationId xmlns:a16="http://schemas.microsoft.com/office/drawing/2014/main" id="{5A6169D9-3E5F-5D4B-B7F0-375C681A7D6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2736374"/>
            <a:ext cx="5388778" cy="2529840"/>
          </a:xfrm>
          <a:prstGeom prst="rect">
            <a:avLst/>
          </a:prstGeom>
        </p:spPr>
      </p:pic>
    </p:spTree>
    <p:extLst>
      <p:ext uri="{BB962C8B-B14F-4D97-AF65-F5344CB8AC3E}">
        <p14:creationId xmlns:p14="http://schemas.microsoft.com/office/powerpoint/2010/main" val="4007604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898B-82F5-4DC9-A4E0-680E717E5B9B}"/>
              </a:ext>
            </a:extLst>
          </p:cNvPr>
          <p:cNvSpPr>
            <a:spLocks noGrp="1"/>
          </p:cNvSpPr>
          <p:nvPr>
            <p:ph type="title"/>
          </p:nvPr>
        </p:nvSpPr>
        <p:spPr/>
        <p:txBody>
          <a:bodyPr/>
          <a:lstStyle/>
          <a:p>
            <a:r>
              <a:rPr lang="en-US" dirty="0"/>
              <a:t>Demonstration: Wavelength and Amplitude using a Slinky!</a:t>
            </a:r>
          </a:p>
        </p:txBody>
      </p:sp>
      <p:sp>
        <p:nvSpPr>
          <p:cNvPr id="4" name="Text Placeholder 3">
            <a:extLst>
              <a:ext uri="{FF2B5EF4-FFF2-40B4-BE49-F238E27FC236}">
                <a16:creationId xmlns:a16="http://schemas.microsoft.com/office/drawing/2014/main" id="{BED5490D-2850-43AE-AFDA-6BD757292BE8}"/>
              </a:ext>
            </a:extLst>
          </p:cNvPr>
          <p:cNvSpPr>
            <a:spLocks noGrp="1"/>
          </p:cNvSpPr>
          <p:nvPr>
            <p:ph type="body" idx="1"/>
          </p:nvPr>
        </p:nvSpPr>
        <p:spPr>
          <a:xfrm>
            <a:off x="836612" y="1278732"/>
            <a:ext cx="3528125" cy="823912"/>
          </a:xfrm>
        </p:spPr>
        <p:txBody>
          <a:bodyPr/>
          <a:lstStyle/>
          <a:p>
            <a:r>
              <a:rPr lang="en-US" dirty="0"/>
              <a:t>What you’ll need:</a:t>
            </a:r>
          </a:p>
        </p:txBody>
      </p:sp>
      <p:sp>
        <p:nvSpPr>
          <p:cNvPr id="5" name="Content Placeholder 4">
            <a:extLst>
              <a:ext uri="{FF2B5EF4-FFF2-40B4-BE49-F238E27FC236}">
                <a16:creationId xmlns:a16="http://schemas.microsoft.com/office/drawing/2014/main" id="{B7DCBE35-A34D-4AA7-A27B-FAFCD849C159}"/>
              </a:ext>
            </a:extLst>
          </p:cNvPr>
          <p:cNvSpPr>
            <a:spLocks noGrp="1"/>
          </p:cNvSpPr>
          <p:nvPr>
            <p:ph sz="half" idx="2"/>
          </p:nvPr>
        </p:nvSpPr>
        <p:spPr>
          <a:xfrm>
            <a:off x="839789" y="2093119"/>
            <a:ext cx="3524948" cy="1491329"/>
          </a:xfrm>
        </p:spPr>
        <p:txBody>
          <a:bodyPr>
            <a:normAutofit lnSpcReduction="10000"/>
          </a:bodyPr>
          <a:lstStyle/>
          <a:p>
            <a:r>
              <a:rPr lang="en-US" dirty="0"/>
              <a:t>A cool slinky</a:t>
            </a:r>
          </a:p>
          <a:p>
            <a:r>
              <a:rPr lang="en-US" dirty="0"/>
              <a:t>A table or surface</a:t>
            </a:r>
          </a:p>
          <a:p>
            <a:r>
              <a:rPr lang="en-US" dirty="0"/>
              <a:t>A groovy attitude</a:t>
            </a:r>
          </a:p>
        </p:txBody>
      </p:sp>
      <p:sp>
        <p:nvSpPr>
          <p:cNvPr id="6" name="Text Placeholder 5">
            <a:extLst>
              <a:ext uri="{FF2B5EF4-FFF2-40B4-BE49-F238E27FC236}">
                <a16:creationId xmlns:a16="http://schemas.microsoft.com/office/drawing/2014/main" id="{D29A9170-C0FD-4CA1-9937-5FB3420466D7}"/>
              </a:ext>
            </a:extLst>
          </p:cNvPr>
          <p:cNvSpPr>
            <a:spLocks noGrp="1"/>
          </p:cNvSpPr>
          <p:nvPr>
            <p:ph type="body" sz="quarter" idx="3"/>
          </p:nvPr>
        </p:nvSpPr>
        <p:spPr>
          <a:xfrm>
            <a:off x="5108448" y="1269207"/>
            <a:ext cx="6243764" cy="823912"/>
          </a:xfrm>
        </p:spPr>
        <p:txBody>
          <a:bodyPr/>
          <a:lstStyle/>
          <a:p>
            <a:r>
              <a:rPr lang="en-US"/>
              <a:t>How you do it:</a:t>
            </a:r>
          </a:p>
        </p:txBody>
      </p:sp>
      <p:sp>
        <p:nvSpPr>
          <p:cNvPr id="7" name="Content Placeholder 6">
            <a:extLst>
              <a:ext uri="{FF2B5EF4-FFF2-40B4-BE49-F238E27FC236}">
                <a16:creationId xmlns:a16="http://schemas.microsoft.com/office/drawing/2014/main" id="{B83DFF35-F408-4E8D-892B-A29ED0E97A9E}"/>
              </a:ext>
            </a:extLst>
          </p:cNvPr>
          <p:cNvSpPr>
            <a:spLocks noGrp="1"/>
          </p:cNvSpPr>
          <p:nvPr>
            <p:ph sz="quarter" idx="4"/>
          </p:nvPr>
        </p:nvSpPr>
        <p:spPr>
          <a:xfrm>
            <a:off x="5108448" y="2102644"/>
            <a:ext cx="6246940" cy="4590764"/>
          </a:xfrm>
        </p:spPr>
        <p:txBody>
          <a:bodyPr/>
          <a:lstStyle/>
          <a:p>
            <a:r>
              <a:rPr lang="en-US" dirty="0"/>
              <a:t>Hold one end of the slinky</a:t>
            </a:r>
          </a:p>
          <a:p>
            <a:r>
              <a:rPr lang="en-US" dirty="0"/>
              <a:t>Move the slinky towards and away from you on the table</a:t>
            </a:r>
          </a:p>
          <a:p>
            <a:r>
              <a:rPr lang="en-US" dirty="0"/>
              <a:t>What happens?</a:t>
            </a:r>
          </a:p>
          <a:p>
            <a:r>
              <a:rPr lang="en-US" dirty="0"/>
              <a:t>Move the slinky the same way, but increase the distance between the peaks</a:t>
            </a:r>
          </a:p>
          <a:p>
            <a:r>
              <a:rPr lang="en-US" dirty="0"/>
              <a:t>What happens?</a:t>
            </a:r>
          </a:p>
          <a:p>
            <a:r>
              <a:rPr lang="en-US" dirty="0"/>
              <a:t>Now decrease the distance between the peaks</a:t>
            </a:r>
          </a:p>
          <a:p>
            <a:endParaRPr lang="en-US" dirty="0"/>
          </a:p>
        </p:txBody>
      </p:sp>
      <p:pic>
        <p:nvPicPr>
          <p:cNvPr id="3" name="Picture 2"/>
          <p:cNvPicPr>
            <a:picLocks noChangeAspect="1"/>
          </p:cNvPicPr>
          <p:nvPr/>
        </p:nvPicPr>
        <p:blipFill>
          <a:blip r:embed="rId3"/>
          <a:stretch>
            <a:fillRect/>
          </a:stretch>
        </p:blipFill>
        <p:spPr>
          <a:xfrm>
            <a:off x="130977" y="3741420"/>
            <a:ext cx="4939393" cy="2766060"/>
          </a:xfrm>
          <a:prstGeom prst="rect">
            <a:avLst/>
          </a:prstGeom>
        </p:spPr>
      </p:pic>
    </p:spTree>
    <p:extLst>
      <p:ext uri="{BB962C8B-B14F-4D97-AF65-F5344CB8AC3E}">
        <p14:creationId xmlns:p14="http://schemas.microsoft.com/office/powerpoint/2010/main" val="21894107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8C27-B60C-BE42-8CB0-2B270A145E96}"/>
              </a:ext>
            </a:extLst>
          </p:cNvPr>
          <p:cNvSpPr>
            <a:spLocks noGrp="1"/>
          </p:cNvSpPr>
          <p:nvPr>
            <p:ph type="title"/>
          </p:nvPr>
        </p:nvSpPr>
        <p:spPr/>
        <p:txBody>
          <a:bodyPr/>
          <a:lstStyle/>
          <a:p>
            <a:r>
              <a:rPr lang="en-US" dirty="0"/>
              <a:t>Speed of Sound</a:t>
            </a:r>
          </a:p>
        </p:txBody>
      </p:sp>
      <p:sp>
        <p:nvSpPr>
          <p:cNvPr id="3" name="Content Placeholder 2">
            <a:extLst>
              <a:ext uri="{FF2B5EF4-FFF2-40B4-BE49-F238E27FC236}">
                <a16:creationId xmlns:a16="http://schemas.microsoft.com/office/drawing/2014/main" id="{24F3A238-52F8-2E4A-B401-666C5418D75D}"/>
              </a:ext>
            </a:extLst>
          </p:cNvPr>
          <p:cNvSpPr>
            <a:spLocks noGrp="1"/>
          </p:cNvSpPr>
          <p:nvPr>
            <p:ph idx="1"/>
          </p:nvPr>
        </p:nvSpPr>
        <p:spPr>
          <a:xfrm>
            <a:off x="321366" y="1852129"/>
            <a:ext cx="5774634" cy="4640746"/>
          </a:xfrm>
        </p:spPr>
        <p:txBody>
          <a:bodyPr>
            <a:normAutofit/>
          </a:bodyPr>
          <a:lstStyle/>
          <a:p>
            <a:r>
              <a:rPr lang="en-US" dirty="0"/>
              <a:t>The speed of sound is constant at about 343 meters per second.</a:t>
            </a:r>
            <a:endParaRPr lang="en-US" strike="sngStrike" dirty="0"/>
          </a:p>
          <a:p>
            <a:r>
              <a:rPr lang="en-US" dirty="0"/>
              <a:t>This is about 767 miles per hour.</a:t>
            </a:r>
          </a:p>
          <a:p>
            <a:pPr lvl="1"/>
            <a:r>
              <a:rPr lang="en-US" dirty="0"/>
              <a:t>That’s </a:t>
            </a:r>
            <a:r>
              <a:rPr lang="en-US" b="1" dirty="0"/>
              <a:t>10X faster </a:t>
            </a:r>
            <a:r>
              <a:rPr lang="en-US" dirty="0"/>
              <a:t>than you probably go on the highway!</a:t>
            </a:r>
          </a:p>
          <a:p>
            <a:r>
              <a:rPr lang="en-US" dirty="0"/>
              <a:t>Mach Number is dimensionless number that is related to the speed of sound.  When something is going Mach 1, it is going the speed of sound</a:t>
            </a:r>
          </a:p>
          <a:p>
            <a:pPr marL="0" indent="0">
              <a:buNone/>
            </a:pPr>
            <a:endParaRPr lang="en-US" dirty="0"/>
          </a:p>
        </p:txBody>
      </p:sp>
      <p:sp>
        <p:nvSpPr>
          <p:cNvPr id="4" name="TextBox 3">
            <a:extLst>
              <a:ext uri="{FF2B5EF4-FFF2-40B4-BE49-F238E27FC236}">
                <a16:creationId xmlns:a16="http://schemas.microsoft.com/office/drawing/2014/main" id="{2795897E-164E-A04F-89D9-5A9BD2207FE9}"/>
              </a:ext>
            </a:extLst>
          </p:cNvPr>
          <p:cNvSpPr txBox="1"/>
          <p:nvPr/>
        </p:nvSpPr>
        <p:spPr>
          <a:xfrm>
            <a:off x="6096000" y="2400345"/>
            <a:ext cx="2102285" cy="954107"/>
          </a:xfrm>
          <a:prstGeom prst="rect">
            <a:avLst/>
          </a:prstGeom>
          <a:noFill/>
        </p:spPr>
        <p:txBody>
          <a:bodyPr wrap="square" rtlCol="0">
            <a:spAutoFit/>
          </a:bodyPr>
          <a:lstStyle/>
          <a:p>
            <a:pPr algn="ctr"/>
            <a:r>
              <a:rPr lang="en-US" sz="2800" b="1" dirty="0">
                <a:latin typeface="Cambria Math" panose="02040503050406030204" pitchFamily="18" charset="0"/>
                <a:ea typeface="Cambria Math" panose="02040503050406030204" pitchFamily="18" charset="0"/>
              </a:rPr>
              <a:t>Mach Number (M)</a:t>
            </a:r>
          </a:p>
        </p:txBody>
      </p:sp>
      <p:sp>
        <p:nvSpPr>
          <p:cNvPr id="5" name="TextBox 4">
            <a:extLst>
              <a:ext uri="{FF2B5EF4-FFF2-40B4-BE49-F238E27FC236}">
                <a16:creationId xmlns:a16="http://schemas.microsoft.com/office/drawing/2014/main" id="{34BB4139-F34E-A34A-952A-56BCD5675C36}"/>
              </a:ext>
            </a:extLst>
          </p:cNvPr>
          <p:cNvSpPr txBox="1"/>
          <p:nvPr/>
        </p:nvSpPr>
        <p:spPr>
          <a:xfrm>
            <a:off x="8198285" y="2570239"/>
            <a:ext cx="389850" cy="584775"/>
          </a:xfrm>
          <a:prstGeom prst="rect">
            <a:avLst/>
          </a:prstGeom>
          <a:noFill/>
        </p:spPr>
        <p:txBody>
          <a:bodyPr wrap="none" rtlCol="0">
            <a:spAutoFit/>
          </a:bodyPr>
          <a:lstStyle/>
          <a:p>
            <a:r>
              <a:rPr lang="en-US" sz="3200" dirty="0"/>
              <a:t>=</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E16672E-F802-AF4C-8121-76A37DD62643}"/>
                  </a:ext>
                </a:extLst>
              </p:cNvPr>
              <p:cNvSpPr txBox="1"/>
              <p:nvPr/>
            </p:nvSpPr>
            <p:spPr>
              <a:xfrm>
                <a:off x="8684370" y="2414073"/>
                <a:ext cx="3035439" cy="897105"/>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sz="2800" b="1" i="1" smtClean="0">
                              <a:latin typeface="Cambria Math" panose="02040503050406030204" pitchFamily="18" charset="0"/>
                            </a:rPr>
                          </m:ctrlPr>
                        </m:fPr>
                        <m:num>
                          <m:r>
                            <a:rPr lang="en-US" sz="2800" b="1" i="1" smtClean="0">
                              <a:latin typeface="Cambria Math" panose="02040503050406030204" pitchFamily="18" charset="0"/>
                            </a:rPr>
                            <m:t>𝑽𝒆𝒍𝒐𝒄𝒊𝒕𝒚</m:t>
                          </m:r>
                          <m:r>
                            <a:rPr lang="en-US" sz="2800" b="1" i="1" smtClean="0">
                              <a:latin typeface="Cambria Math" panose="02040503050406030204" pitchFamily="18" charset="0"/>
                            </a:rPr>
                            <m:t> (</m:t>
                          </m:r>
                          <m:r>
                            <a:rPr lang="en-US" sz="2800" b="1" i="1" smtClean="0">
                              <a:latin typeface="Cambria Math" panose="02040503050406030204" pitchFamily="18" charset="0"/>
                            </a:rPr>
                            <m:t>𝒗</m:t>
                          </m:r>
                          <m:r>
                            <a:rPr lang="en-US" sz="2800" b="1" i="1" smtClean="0">
                              <a:latin typeface="Cambria Math" panose="02040503050406030204" pitchFamily="18" charset="0"/>
                            </a:rPr>
                            <m:t>)</m:t>
                          </m:r>
                        </m:num>
                        <m:den>
                          <m:r>
                            <a:rPr lang="en-US" sz="2800" b="1" i="1" smtClean="0">
                              <a:latin typeface="Cambria Math" panose="02040503050406030204" pitchFamily="18" charset="0"/>
                            </a:rPr>
                            <m:t>𝑺𝒑𝒆𝒆𝒅</m:t>
                          </m:r>
                          <m:r>
                            <a:rPr lang="en-US" sz="2800" b="1" i="1" smtClean="0">
                              <a:latin typeface="Cambria Math" panose="02040503050406030204" pitchFamily="18" charset="0"/>
                            </a:rPr>
                            <m:t> </m:t>
                          </m:r>
                          <m:r>
                            <a:rPr lang="en-US" sz="2800" b="1" i="1" smtClean="0">
                              <a:latin typeface="Cambria Math" panose="02040503050406030204" pitchFamily="18" charset="0"/>
                            </a:rPr>
                            <m:t>𝒐𝒇</m:t>
                          </m:r>
                          <m:r>
                            <a:rPr lang="en-US" sz="2800" b="1" i="1" smtClean="0">
                              <a:latin typeface="Cambria Math" panose="02040503050406030204" pitchFamily="18" charset="0"/>
                            </a:rPr>
                            <m:t> </m:t>
                          </m:r>
                          <m:r>
                            <a:rPr lang="en-US" sz="2800" b="1" i="1" smtClean="0">
                              <a:latin typeface="Cambria Math" panose="02040503050406030204" pitchFamily="18" charset="0"/>
                            </a:rPr>
                            <m:t>𝑺𝒐𝒖𝒏𝒅</m:t>
                          </m:r>
                          <m:r>
                            <a:rPr lang="en-US" sz="2800" b="1" i="1" smtClean="0">
                              <a:latin typeface="Cambria Math" panose="02040503050406030204" pitchFamily="18" charset="0"/>
                            </a:rPr>
                            <m:t> (</m:t>
                          </m:r>
                          <m:r>
                            <a:rPr lang="en-US" sz="2800" b="1" i="1" smtClean="0">
                              <a:latin typeface="Cambria Math" panose="02040503050406030204" pitchFamily="18" charset="0"/>
                            </a:rPr>
                            <m:t>𝒄</m:t>
                          </m:r>
                          <m:r>
                            <a:rPr lang="en-US" sz="2800" b="1" i="1" smtClean="0">
                              <a:latin typeface="Cambria Math" panose="02040503050406030204" pitchFamily="18" charset="0"/>
                            </a:rPr>
                            <m:t>)</m:t>
                          </m:r>
                        </m:den>
                      </m:f>
                    </m:oMath>
                  </m:oMathPara>
                </a14:m>
                <a:endParaRPr lang="en-US" sz="2800" b="1" dirty="0"/>
              </a:p>
            </p:txBody>
          </p:sp>
        </mc:Choice>
        <mc:Fallback xmlns="">
          <p:sp>
            <p:nvSpPr>
              <p:cNvPr id="6" name="TextBox 5">
                <a:extLst>
                  <a:ext uri="{FF2B5EF4-FFF2-40B4-BE49-F238E27FC236}">
                    <a16:creationId xmlns:a16="http://schemas.microsoft.com/office/drawing/2014/main" id="{7E16672E-F802-AF4C-8121-76A37DD62643}"/>
                  </a:ext>
                </a:extLst>
              </p:cNvPr>
              <p:cNvSpPr txBox="1">
                <a:spLocks noRot="1" noChangeAspect="1" noMove="1" noResize="1" noEditPoints="1" noAdjustHandles="1" noChangeArrowheads="1" noChangeShapeType="1" noTextEdit="1"/>
              </p:cNvSpPr>
              <p:nvPr/>
            </p:nvSpPr>
            <p:spPr>
              <a:xfrm>
                <a:off x="8684370" y="2414073"/>
                <a:ext cx="3035439" cy="897105"/>
              </a:xfrm>
              <a:prstGeom prst="rect">
                <a:avLst/>
              </a:prstGeom>
              <a:blipFill>
                <a:blip r:embed="rId6"/>
                <a:stretch>
                  <a:fillRect l="-5417" t="-8451" r="-12083" b="-19718"/>
                </a:stretch>
              </a:blipFill>
            </p:spPr>
            <p:txBody>
              <a:bodyPr/>
              <a:lstStyle/>
              <a:p>
                <a:r>
                  <a:rPr lang="en-US">
                    <a:noFill/>
                  </a:rPr>
                  <a:t> </a:t>
                </a:r>
              </a:p>
            </p:txBody>
          </p:sp>
        </mc:Fallback>
      </mc:AlternateContent>
    </p:spTree>
    <p:extLst>
      <p:ext uri="{BB962C8B-B14F-4D97-AF65-F5344CB8AC3E}">
        <p14:creationId xmlns:p14="http://schemas.microsoft.com/office/powerpoint/2010/main" val="35510122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sr-71-nasa-dryden-1994"/>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596640" y="-1588"/>
            <a:ext cx="8595360"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75" name="Group 58"/>
          <p:cNvGrpSpPr>
            <a:grpSpLocks/>
          </p:cNvGrpSpPr>
          <p:nvPr/>
        </p:nvGrpSpPr>
        <p:grpSpPr bwMode="auto">
          <a:xfrm>
            <a:off x="449581" y="614364"/>
            <a:ext cx="2894013" cy="5405438"/>
            <a:chOff x="0" y="387"/>
            <a:chExt cx="1823" cy="3405"/>
          </a:xfrm>
        </p:grpSpPr>
        <p:sp>
          <p:nvSpPr>
            <p:cNvPr id="3099" name="Line 28"/>
            <p:cNvSpPr>
              <a:spLocks noChangeShapeType="1"/>
            </p:cNvSpPr>
            <p:nvPr/>
          </p:nvSpPr>
          <p:spPr bwMode="auto">
            <a:xfrm>
              <a:off x="536" y="860"/>
              <a:ext cx="0" cy="2736"/>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100" name="Rectangle 36"/>
            <p:cNvSpPr>
              <a:spLocks noChangeArrowheads="1"/>
            </p:cNvSpPr>
            <p:nvPr/>
          </p:nvSpPr>
          <p:spPr bwMode="auto">
            <a:xfrm>
              <a:off x="63" y="2499"/>
              <a:ext cx="939" cy="192"/>
            </a:xfrm>
            <a:prstGeom prst="rect">
              <a:avLst/>
            </a:prstGeom>
            <a:solidFill>
              <a:schemeClr val="bg1"/>
            </a:solidFill>
            <a:ln w="9525">
              <a:solidFill>
                <a:schemeClr val="tx1"/>
              </a:solidFill>
              <a:miter lim="800000"/>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1" name="Rectangle 35"/>
            <p:cNvSpPr>
              <a:spLocks noChangeArrowheads="1"/>
            </p:cNvSpPr>
            <p:nvPr/>
          </p:nvSpPr>
          <p:spPr bwMode="auto">
            <a:xfrm>
              <a:off x="95" y="3219"/>
              <a:ext cx="899" cy="192"/>
            </a:xfrm>
            <a:prstGeom prst="rect">
              <a:avLst/>
            </a:prstGeom>
            <a:solidFill>
              <a:schemeClr val="bg1"/>
            </a:solidFill>
            <a:ln w="9525">
              <a:solidFill>
                <a:schemeClr val="tx1"/>
              </a:solidFill>
              <a:miter lim="800000"/>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3" name="Rectangle 19"/>
            <p:cNvSpPr>
              <a:spLocks noChangeArrowheads="1"/>
            </p:cNvSpPr>
            <p:nvPr/>
          </p:nvSpPr>
          <p:spPr bwMode="auto">
            <a:xfrm>
              <a:off x="130" y="1045"/>
              <a:ext cx="823" cy="192"/>
            </a:xfrm>
            <a:prstGeom prst="rect">
              <a:avLst/>
            </a:prstGeom>
            <a:solidFill>
              <a:schemeClr val="bg1"/>
            </a:solidFill>
            <a:ln w="9525">
              <a:solidFill>
                <a:schemeClr val="tx1"/>
              </a:solidFill>
              <a:miter lim="800000"/>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4" name="Rectangle 20"/>
            <p:cNvSpPr>
              <a:spLocks noChangeArrowheads="1"/>
            </p:cNvSpPr>
            <p:nvPr/>
          </p:nvSpPr>
          <p:spPr bwMode="auto">
            <a:xfrm>
              <a:off x="151" y="1772"/>
              <a:ext cx="768" cy="192"/>
            </a:xfrm>
            <a:prstGeom prst="rect">
              <a:avLst/>
            </a:prstGeom>
            <a:solidFill>
              <a:schemeClr val="bg1"/>
            </a:solidFill>
            <a:ln w="9525">
              <a:solidFill>
                <a:schemeClr val="tx1"/>
              </a:solidFill>
              <a:miter lim="800000"/>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5" name="Rectangle 23"/>
            <p:cNvSpPr>
              <a:spLocks noChangeArrowheads="1"/>
            </p:cNvSpPr>
            <p:nvPr/>
          </p:nvSpPr>
          <p:spPr bwMode="auto">
            <a:xfrm>
              <a:off x="412" y="682"/>
              <a:ext cx="240" cy="192"/>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6" name="Rectangle 24"/>
            <p:cNvSpPr>
              <a:spLocks noChangeArrowheads="1"/>
            </p:cNvSpPr>
            <p:nvPr/>
          </p:nvSpPr>
          <p:spPr bwMode="auto">
            <a:xfrm>
              <a:off x="412" y="1402"/>
              <a:ext cx="240" cy="192"/>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7" name="Rectangle 25"/>
            <p:cNvSpPr>
              <a:spLocks noChangeArrowheads="1"/>
            </p:cNvSpPr>
            <p:nvPr/>
          </p:nvSpPr>
          <p:spPr bwMode="auto">
            <a:xfrm>
              <a:off x="412" y="2122"/>
              <a:ext cx="240" cy="192"/>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8" name="Rectangle 26"/>
            <p:cNvSpPr>
              <a:spLocks noChangeArrowheads="1"/>
            </p:cNvSpPr>
            <p:nvPr/>
          </p:nvSpPr>
          <p:spPr bwMode="auto">
            <a:xfrm>
              <a:off x="412" y="2869"/>
              <a:ext cx="240" cy="192"/>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09" name="Rectangle 27"/>
            <p:cNvSpPr>
              <a:spLocks noChangeArrowheads="1"/>
            </p:cNvSpPr>
            <p:nvPr/>
          </p:nvSpPr>
          <p:spPr bwMode="auto">
            <a:xfrm>
              <a:off x="412" y="3582"/>
              <a:ext cx="240" cy="192"/>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10" name="Text Box 18"/>
            <p:cNvSpPr txBox="1">
              <a:spLocks noChangeArrowheads="1"/>
            </p:cNvSpPr>
            <p:nvPr/>
          </p:nvSpPr>
          <p:spPr bwMode="auto">
            <a:xfrm>
              <a:off x="49" y="675"/>
              <a:ext cx="971" cy="3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85000"/>
                </a:lnSpc>
                <a:spcBef>
                  <a:spcPct val="20000"/>
                </a:spcBef>
              </a:pPr>
              <a:r>
                <a:rPr lang="en-GB" altLang="en-US" dirty="0">
                  <a:solidFill>
                    <a:srgbClr val="FF0000"/>
                  </a:solidFill>
                </a:rPr>
                <a:t>0</a:t>
              </a:r>
              <a:endParaRPr lang="en-GB" altLang="en-US" b="0"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dirty="0"/>
                <a:t>S</a:t>
              </a:r>
              <a:r>
                <a:rPr lang="en-GB" altLang="en-US" sz="1600" dirty="0"/>
                <a:t>UBSONIC</a:t>
              </a:r>
              <a:endParaRPr lang="en-GB" altLang="en-US" sz="1600" b="0"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i="1" dirty="0">
                  <a:solidFill>
                    <a:srgbClr val="FF0000"/>
                  </a:solidFill>
                </a:rPr>
                <a:t>0.8</a:t>
              </a:r>
              <a:r>
                <a:rPr lang="en-GB" altLang="en-US" b="0" dirty="0"/>
                <a:t> </a:t>
              </a:r>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i="1" dirty="0"/>
                <a:t>Transonic</a:t>
              </a:r>
              <a:endParaRPr lang="en-GB" altLang="en-US" b="0" i="1"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i="1" dirty="0">
                  <a:solidFill>
                    <a:srgbClr val="FF0000"/>
                  </a:solidFill>
                </a:rPr>
                <a:t>1.2</a:t>
              </a:r>
              <a:endParaRPr lang="en-GB" altLang="en-US" b="0"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dirty="0"/>
                <a:t>S</a:t>
              </a:r>
              <a:r>
                <a:rPr lang="en-GB" altLang="en-US" sz="1600" dirty="0"/>
                <a:t>UPERSONIC</a:t>
              </a:r>
              <a:endParaRPr lang="en-GB" altLang="en-US" sz="1600" b="0"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i="1" dirty="0">
                  <a:solidFill>
                    <a:srgbClr val="FF0000"/>
                  </a:solidFill>
                </a:rPr>
                <a:t>5</a:t>
              </a:r>
              <a:r>
                <a:rPr lang="en-GB" altLang="en-US" b="0" dirty="0"/>
                <a:t> </a:t>
              </a:r>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i="1" dirty="0"/>
                <a:t>Hypersonic</a:t>
              </a:r>
              <a:endParaRPr lang="en-GB" altLang="en-US" b="0" i="1" dirty="0"/>
            </a:p>
            <a:p>
              <a:pPr algn="ctr" eaLnBrk="1" hangingPunct="1">
                <a:lnSpc>
                  <a:spcPct val="85000"/>
                </a:lnSpc>
                <a:spcBef>
                  <a:spcPct val="20000"/>
                </a:spcBef>
              </a:pPr>
              <a:r>
                <a:rPr lang="en-GB" altLang="en-US" dirty="0">
                  <a:solidFill>
                    <a:srgbClr val="C0C0C0"/>
                  </a:solidFill>
                </a:rPr>
                <a:t> </a:t>
              </a:r>
            </a:p>
            <a:p>
              <a:pPr algn="ctr" eaLnBrk="1" hangingPunct="1">
                <a:lnSpc>
                  <a:spcPct val="85000"/>
                </a:lnSpc>
                <a:spcBef>
                  <a:spcPct val="20000"/>
                </a:spcBef>
              </a:pPr>
              <a:r>
                <a:rPr lang="en-GB" altLang="en-US" dirty="0">
                  <a:solidFill>
                    <a:srgbClr val="FF0000"/>
                  </a:solidFill>
                </a:rPr>
                <a:t>??</a:t>
              </a:r>
              <a:endParaRPr lang="en-US" altLang="en-US" dirty="0">
                <a:solidFill>
                  <a:srgbClr val="FF0000"/>
                </a:solidFill>
              </a:endParaRPr>
            </a:p>
          </p:txBody>
        </p:sp>
        <p:sp>
          <p:nvSpPr>
            <p:cNvPr id="3111" name="Rectangle 30"/>
            <p:cNvSpPr>
              <a:spLocks noChangeArrowheads="1"/>
            </p:cNvSpPr>
            <p:nvPr/>
          </p:nvSpPr>
          <p:spPr bwMode="auto">
            <a:xfrm>
              <a:off x="1282" y="1719"/>
              <a:ext cx="473" cy="294"/>
            </a:xfrm>
            <a:prstGeom prst="rect">
              <a:avLst/>
            </a:prstGeom>
            <a:solidFill>
              <a:srgbClr val="DDDDDD"/>
            </a:solidFill>
            <a:ln w="9525">
              <a:solidFill>
                <a:schemeClr val="tx1"/>
              </a:solidFill>
              <a:miter lim="800000"/>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grpSp>
          <p:nvGrpSpPr>
            <p:cNvPr id="3112" name="Group 39"/>
            <p:cNvGrpSpPr>
              <a:grpSpLocks/>
            </p:cNvGrpSpPr>
            <p:nvPr/>
          </p:nvGrpSpPr>
          <p:grpSpPr bwMode="auto">
            <a:xfrm>
              <a:off x="62" y="387"/>
              <a:ext cx="1056" cy="204"/>
              <a:chOff x="4224" y="624"/>
              <a:chExt cx="1056" cy="204"/>
            </a:xfrm>
          </p:grpSpPr>
          <p:sp>
            <p:nvSpPr>
              <p:cNvPr id="3120" name="Rectangle 37"/>
              <p:cNvSpPr>
                <a:spLocks noChangeArrowheads="1"/>
              </p:cNvSpPr>
              <p:nvPr/>
            </p:nvSpPr>
            <p:spPr bwMode="auto">
              <a:xfrm>
                <a:off x="4296" y="638"/>
                <a:ext cx="912" cy="176"/>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21" name="Text Box 38"/>
              <p:cNvSpPr txBox="1">
                <a:spLocks noChangeArrowheads="1"/>
              </p:cNvSpPr>
              <p:nvPr/>
            </p:nvSpPr>
            <p:spPr bwMode="auto">
              <a:xfrm>
                <a:off x="4224" y="624"/>
                <a:ext cx="1056"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95000"/>
                  </a:lnSpc>
                </a:pPr>
                <a:r>
                  <a:rPr lang="en-GB" altLang="en-US" sz="1600" dirty="0">
                    <a:solidFill>
                      <a:srgbClr val="FF0000"/>
                    </a:solidFill>
                  </a:rPr>
                  <a:t>Mach Number</a:t>
                </a:r>
                <a:endParaRPr lang="en-GB" altLang="en-US" sz="1600" b="0" dirty="0"/>
              </a:p>
            </p:txBody>
          </p:sp>
        </p:grpSp>
        <p:sp>
          <p:nvSpPr>
            <p:cNvPr id="3113" name="Line 43"/>
            <p:cNvSpPr>
              <a:spLocks noChangeShapeType="1"/>
            </p:cNvSpPr>
            <p:nvPr/>
          </p:nvSpPr>
          <p:spPr bwMode="auto">
            <a:xfrm>
              <a:off x="926" y="1868"/>
              <a:ext cx="144" cy="0"/>
            </a:xfrm>
            <a:prstGeom prst="line">
              <a:avLst/>
            </a:prstGeom>
            <a:noFill/>
            <a:ln w="76200" cmpd="tri">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114" name="Oval 48"/>
            <p:cNvSpPr>
              <a:spLocks noChangeArrowheads="1"/>
            </p:cNvSpPr>
            <p:nvPr/>
          </p:nvSpPr>
          <p:spPr bwMode="auto">
            <a:xfrm>
              <a:off x="1067" y="1765"/>
              <a:ext cx="192" cy="192"/>
            </a:xfrm>
            <a:prstGeom prst="ellipse">
              <a:avLst/>
            </a:prstGeom>
            <a:solidFill>
              <a:srgbClr val="DDDDDD"/>
            </a:solidFill>
            <a:ln w="9525">
              <a:solidFill>
                <a:schemeClr val="tx1"/>
              </a:solidFill>
              <a:round/>
              <a:headEnd/>
              <a:tailEnd/>
            </a:ln>
          </p:spPr>
          <p:txBody>
            <a:bodyPr wrap="none" anchor="ct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115" name="Text Box 46"/>
            <p:cNvSpPr txBox="1">
              <a:spLocks noChangeArrowheads="1"/>
            </p:cNvSpPr>
            <p:nvPr/>
          </p:nvSpPr>
          <p:spPr bwMode="auto">
            <a:xfrm>
              <a:off x="1070" y="1748"/>
              <a:ext cx="18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600">
                  <a:solidFill>
                    <a:srgbClr val="FF0000"/>
                  </a:solidFill>
                </a:rPr>
                <a:t>1</a:t>
              </a:r>
              <a:endParaRPr lang="en-US" altLang="en-US" sz="1600">
                <a:solidFill>
                  <a:srgbClr val="FF0000"/>
                </a:solidFill>
              </a:endParaRPr>
            </a:p>
          </p:txBody>
        </p:sp>
        <p:sp>
          <p:nvSpPr>
            <p:cNvPr id="3116" name="Text Box 52"/>
            <p:cNvSpPr txBox="1">
              <a:spLocks noChangeArrowheads="1"/>
            </p:cNvSpPr>
            <p:nvPr/>
          </p:nvSpPr>
          <p:spPr bwMode="auto">
            <a:xfrm>
              <a:off x="1213" y="1719"/>
              <a:ext cx="610"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95000"/>
                </a:lnSpc>
              </a:pPr>
              <a:r>
                <a:rPr lang="en-GB" altLang="en-US" sz="1400" b="0" dirty="0"/>
                <a:t>Speed          of Sound</a:t>
              </a:r>
            </a:p>
          </p:txBody>
        </p:sp>
        <p:sp>
          <p:nvSpPr>
            <p:cNvPr id="3117" name="Line 53"/>
            <p:cNvSpPr>
              <a:spLocks noChangeShapeType="1"/>
            </p:cNvSpPr>
            <p:nvPr/>
          </p:nvSpPr>
          <p:spPr bwMode="auto">
            <a:xfrm>
              <a:off x="0" y="768"/>
              <a:ext cx="411" cy="0"/>
            </a:xfrm>
            <a:prstGeom prst="line">
              <a:avLst/>
            </a:prstGeom>
            <a:noFill/>
            <a:ln w="76200" cmpd="tri">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118" name="Line 55"/>
            <p:cNvSpPr>
              <a:spLocks noChangeShapeType="1"/>
            </p:cNvSpPr>
            <p:nvPr/>
          </p:nvSpPr>
          <p:spPr bwMode="auto">
            <a:xfrm>
              <a:off x="659" y="768"/>
              <a:ext cx="411" cy="0"/>
            </a:xfrm>
            <a:prstGeom prst="line">
              <a:avLst/>
            </a:prstGeom>
            <a:noFill/>
            <a:ln w="76200" cmpd="tri">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119" name="Line 56"/>
            <p:cNvSpPr>
              <a:spLocks noChangeShapeType="1"/>
            </p:cNvSpPr>
            <p:nvPr/>
          </p:nvSpPr>
          <p:spPr bwMode="auto">
            <a:xfrm>
              <a:off x="1" y="1865"/>
              <a:ext cx="144" cy="0"/>
            </a:xfrm>
            <a:prstGeom prst="line">
              <a:avLst/>
            </a:prstGeom>
            <a:noFill/>
            <a:ln w="76200" cmpd="tri">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3076" name="Text Box 59"/>
          <p:cNvSpPr txBox="1">
            <a:spLocks noChangeArrowheads="1"/>
          </p:cNvSpPr>
          <p:nvPr/>
        </p:nvSpPr>
        <p:spPr bwMode="auto">
          <a:xfrm>
            <a:off x="1981202" y="3317929"/>
            <a:ext cx="1113154"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85000"/>
              </a:lnSpc>
              <a:spcBef>
                <a:spcPct val="20000"/>
              </a:spcBef>
            </a:pPr>
            <a:r>
              <a:rPr lang="en-GB" altLang="en-US" sz="1200" b="0" dirty="0"/>
              <a:t>Mach 1 @ sea level</a:t>
            </a:r>
          </a:p>
          <a:p>
            <a:pPr algn="ctr" eaLnBrk="1" hangingPunct="1">
              <a:lnSpc>
                <a:spcPct val="85000"/>
              </a:lnSpc>
              <a:spcBef>
                <a:spcPct val="20000"/>
              </a:spcBef>
            </a:pPr>
            <a:r>
              <a:rPr lang="en-GB" altLang="en-US" sz="1200" b="0" dirty="0"/>
              <a:t>770 mph or 344 m/s</a:t>
            </a:r>
            <a:endParaRPr lang="en-US" altLang="en-US" sz="1200" b="0" dirty="0"/>
          </a:p>
        </p:txBody>
      </p:sp>
      <p:grpSp>
        <p:nvGrpSpPr>
          <p:cNvPr id="3078" name="Group 65"/>
          <p:cNvGrpSpPr>
            <a:grpSpLocks/>
          </p:cNvGrpSpPr>
          <p:nvPr/>
        </p:nvGrpSpPr>
        <p:grpSpPr bwMode="auto">
          <a:xfrm>
            <a:off x="5085082" y="1362076"/>
            <a:ext cx="5334000" cy="4476750"/>
            <a:chOff x="1488" y="816"/>
            <a:chExt cx="3360" cy="2820"/>
          </a:xfrm>
        </p:grpSpPr>
        <p:grpSp>
          <p:nvGrpSpPr>
            <p:cNvPr id="3084" name="Group 61"/>
            <p:cNvGrpSpPr>
              <a:grpSpLocks/>
            </p:cNvGrpSpPr>
            <p:nvPr/>
          </p:nvGrpSpPr>
          <p:grpSpPr bwMode="auto">
            <a:xfrm>
              <a:off x="2232" y="816"/>
              <a:ext cx="738" cy="399"/>
              <a:chOff x="2232" y="816"/>
              <a:chExt cx="738" cy="399"/>
            </a:xfrm>
          </p:grpSpPr>
          <p:sp>
            <p:nvSpPr>
              <p:cNvPr id="3097" name="Text Box 5"/>
              <p:cNvSpPr txBox="1">
                <a:spLocks noChangeArrowheads="1"/>
              </p:cNvSpPr>
              <p:nvPr/>
            </p:nvSpPr>
            <p:spPr bwMode="auto">
              <a:xfrm>
                <a:off x="2232" y="984"/>
                <a:ext cx="56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dirty="0">
                    <a:solidFill>
                      <a:schemeClr val="bg1"/>
                    </a:solidFill>
                  </a:rPr>
                  <a:t>Thrust</a:t>
                </a:r>
              </a:p>
            </p:txBody>
          </p:sp>
          <p:sp>
            <p:nvSpPr>
              <p:cNvPr id="3098" name="Line 10"/>
              <p:cNvSpPr>
                <a:spLocks noChangeShapeType="1"/>
              </p:cNvSpPr>
              <p:nvPr/>
            </p:nvSpPr>
            <p:spPr bwMode="auto">
              <a:xfrm flipV="1">
                <a:off x="2634" y="816"/>
                <a:ext cx="336" cy="192"/>
              </a:xfrm>
              <a:prstGeom prst="line">
                <a:avLst/>
              </a:prstGeom>
              <a:noFill/>
              <a:ln w="38100">
                <a:solidFill>
                  <a:schemeClr val="bg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grpSp>
        <p:grpSp>
          <p:nvGrpSpPr>
            <p:cNvPr id="3085" name="Group 62"/>
            <p:cNvGrpSpPr>
              <a:grpSpLocks/>
            </p:cNvGrpSpPr>
            <p:nvPr/>
          </p:nvGrpSpPr>
          <p:grpSpPr bwMode="auto">
            <a:xfrm>
              <a:off x="4272" y="1872"/>
              <a:ext cx="576" cy="528"/>
              <a:chOff x="4272" y="1872"/>
              <a:chExt cx="576" cy="528"/>
            </a:xfrm>
          </p:grpSpPr>
          <p:sp>
            <p:nvSpPr>
              <p:cNvPr id="3095" name="Text Box 9"/>
              <p:cNvSpPr txBox="1">
                <a:spLocks noChangeArrowheads="1"/>
              </p:cNvSpPr>
              <p:nvPr/>
            </p:nvSpPr>
            <p:spPr bwMode="auto">
              <a:xfrm>
                <a:off x="4272" y="2169"/>
                <a:ext cx="56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dirty="0">
                    <a:solidFill>
                      <a:schemeClr val="bg1"/>
                    </a:solidFill>
                  </a:rPr>
                  <a:t>Thrust</a:t>
                </a:r>
              </a:p>
            </p:txBody>
          </p:sp>
          <p:sp>
            <p:nvSpPr>
              <p:cNvPr id="3096" name="Line 11"/>
              <p:cNvSpPr>
                <a:spLocks noChangeShapeType="1"/>
              </p:cNvSpPr>
              <p:nvPr/>
            </p:nvSpPr>
            <p:spPr bwMode="auto">
              <a:xfrm flipV="1">
                <a:off x="4608" y="1872"/>
                <a:ext cx="240" cy="336"/>
              </a:xfrm>
              <a:prstGeom prst="line">
                <a:avLst/>
              </a:prstGeom>
              <a:noFill/>
              <a:ln w="38100">
                <a:solidFill>
                  <a:schemeClr val="bg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grpSp>
        <p:grpSp>
          <p:nvGrpSpPr>
            <p:cNvPr id="3086" name="Group 60"/>
            <p:cNvGrpSpPr>
              <a:grpSpLocks/>
            </p:cNvGrpSpPr>
            <p:nvPr/>
          </p:nvGrpSpPr>
          <p:grpSpPr bwMode="auto">
            <a:xfrm>
              <a:off x="2928" y="3072"/>
              <a:ext cx="596" cy="564"/>
              <a:chOff x="2928" y="3072"/>
              <a:chExt cx="596" cy="564"/>
            </a:xfrm>
          </p:grpSpPr>
          <p:sp>
            <p:nvSpPr>
              <p:cNvPr id="3093" name="Text Box 8"/>
              <p:cNvSpPr txBox="1">
                <a:spLocks noChangeArrowheads="1"/>
              </p:cNvSpPr>
              <p:nvPr/>
            </p:nvSpPr>
            <p:spPr bwMode="auto">
              <a:xfrm>
                <a:off x="2928" y="3072"/>
                <a:ext cx="59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dirty="0"/>
                  <a:t>Weight</a:t>
                </a:r>
              </a:p>
            </p:txBody>
          </p:sp>
          <p:sp>
            <p:nvSpPr>
              <p:cNvPr id="3094" name="Line 12"/>
              <p:cNvSpPr>
                <a:spLocks noChangeShapeType="1"/>
              </p:cNvSpPr>
              <p:nvPr/>
            </p:nvSpPr>
            <p:spPr bwMode="auto">
              <a:xfrm>
                <a:off x="3236" y="3300"/>
                <a:ext cx="0" cy="33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grpSp>
          <p:nvGrpSpPr>
            <p:cNvPr id="3087" name="Group 64"/>
            <p:cNvGrpSpPr>
              <a:grpSpLocks/>
            </p:cNvGrpSpPr>
            <p:nvPr/>
          </p:nvGrpSpPr>
          <p:grpSpPr bwMode="auto">
            <a:xfrm>
              <a:off x="2928" y="1680"/>
              <a:ext cx="340" cy="576"/>
              <a:chOff x="2928" y="1680"/>
              <a:chExt cx="340" cy="576"/>
            </a:xfrm>
          </p:grpSpPr>
          <p:sp>
            <p:nvSpPr>
              <p:cNvPr id="3091" name="Text Box 7"/>
              <p:cNvSpPr txBox="1">
                <a:spLocks noChangeArrowheads="1"/>
              </p:cNvSpPr>
              <p:nvPr/>
            </p:nvSpPr>
            <p:spPr bwMode="auto">
              <a:xfrm>
                <a:off x="2928" y="2025"/>
                <a:ext cx="34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bg1"/>
                    </a:solidFill>
                  </a:rPr>
                  <a:t>Lift</a:t>
                </a:r>
              </a:p>
            </p:txBody>
          </p:sp>
          <p:sp>
            <p:nvSpPr>
              <p:cNvPr id="3092" name="Line 13"/>
              <p:cNvSpPr>
                <a:spLocks noChangeShapeType="1"/>
              </p:cNvSpPr>
              <p:nvPr/>
            </p:nvSpPr>
            <p:spPr bwMode="auto">
              <a:xfrm>
                <a:off x="3120" y="1680"/>
                <a:ext cx="0" cy="336"/>
              </a:xfrm>
              <a:prstGeom prst="line">
                <a:avLst/>
              </a:prstGeom>
              <a:noFill/>
              <a:ln w="38100">
                <a:solidFill>
                  <a:schemeClr val="bg1"/>
                </a:solidFill>
                <a:round/>
                <a:headEnd type="triangle" w="med" len="med"/>
                <a:tailEnd/>
              </a:ln>
              <a:extLst>
                <a:ext uri="{909E8E84-426E-40DD-AFC4-6F175D3DCCD1}">
                  <a14:hiddenFill xmlns:a14="http://schemas.microsoft.com/office/drawing/2010/main">
                    <a:noFill/>
                  </a14:hiddenFill>
                </a:ext>
              </a:extLst>
            </p:spPr>
            <p:txBody>
              <a:bodyPr/>
              <a:lstStyle/>
              <a:p>
                <a:endParaRPr lang="en-US"/>
              </a:p>
            </p:txBody>
          </p:sp>
        </p:grpSp>
        <p:grpSp>
          <p:nvGrpSpPr>
            <p:cNvPr id="3088" name="Group 63"/>
            <p:cNvGrpSpPr>
              <a:grpSpLocks/>
            </p:cNvGrpSpPr>
            <p:nvPr/>
          </p:nvGrpSpPr>
          <p:grpSpPr bwMode="auto">
            <a:xfrm>
              <a:off x="1488" y="3024"/>
              <a:ext cx="528" cy="432"/>
              <a:chOff x="1488" y="3024"/>
              <a:chExt cx="528" cy="432"/>
            </a:xfrm>
          </p:grpSpPr>
          <p:sp>
            <p:nvSpPr>
              <p:cNvPr id="3089" name="Text Box 6"/>
              <p:cNvSpPr txBox="1">
                <a:spLocks noChangeArrowheads="1"/>
              </p:cNvSpPr>
              <p:nvPr/>
            </p:nvSpPr>
            <p:spPr bwMode="auto">
              <a:xfrm>
                <a:off x="1488" y="3225"/>
                <a:ext cx="44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Arial" panose="020B0604020202020204" pitchFamily="34" charset="0"/>
                    <a:ea typeface="ＭＳ Ｐゴシック" panose="020B0600070205080204" pitchFamily="34" charset="-128"/>
                  </a:defRPr>
                </a:lvl1pPr>
                <a:lvl2pPr marL="37931725" indent="-37474525">
                  <a:defRPr b="1">
                    <a:solidFill>
                      <a:schemeClr val="tx1"/>
                    </a:solidFill>
                    <a:latin typeface="Arial" panose="020B0604020202020204" pitchFamily="34" charset="0"/>
                    <a:ea typeface="ＭＳ Ｐゴシック" panose="020B0600070205080204" pitchFamily="34" charset="-128"/>
                  </a:defRPr>
                </a:lvl2pPr>
                <a:lvl3pPr marL="1143000" indent="-228600">
                  <a:defRPr b="1">
                    <a:solidFill>
                      <a:schemeClr val="tx1"/>
                    </a:solidFill>
                    <a:latin typeface="Arial" panose="020B0604020202020204" pitchFamily="34" charset="0"/>
                    <a:ea typeface="ＭＳ Ｐゴシック" panose="020B0600070205080204" pitchFamily="34" charset="-128"/>
                  </a:defRPr>
                </a:lvl3pPr>
                <a:lvl4pPr marL="1600200" indent="-228600">
                  <a:defRPr b="1">
                    <a:solidFill>
                      <a:schemeClr val="tx1"/>
                    </a:solidFill>
                    <a:latin typeface="Arial" panose="020B0604020202020204" pitchFamily="34" charset="0"/>
                    <a:ea typeface="ＭＳ Ｐゴシック" panose="020B0600070205080204" pitchFamily="34" charset="-128"/>
                  </a:defRPr>
                </a:lvl4pPr>
                <a:lvl5pPr marL="2057400" indent="-228600">
                  <a:defRPr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a:solidFill>
                      <a:schemeClr val="bg1"/>
                    </a:solidFill>
                  </a:rPr>
                  <a:t>Drag</a:t>
                </a:r>
              </a:p>
            </p:txBody>
          </p:sp>
          <p:sp>
            <p:nvSpPr>
              <p:cNvPr id="3090" name="Line 14"/>
              <p:cNvSpPr>
                <a:spLocks noChangeShapeType="1"/>
              </p:cNvSpPr>
              <p:nvPr/>
            </p:nvSpPr>
            <p:spPr bwMode="auto">
              <a:xfrm flipV="1">
                <a:off x="1776" y="3024"/>
                <a:ext cx="240" cy="240"/>
              </a:xfrm>
              <a:prstGeom prst="line">
                <a:avLst/>
              </a:prstGeom>
              <a:noFill/>
              <a:ln w="38100">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grpSp>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881C36FC-8C54-1E45-AD62-B4013802DAF7}"/>
                  </a:ext>
                </a:extLst>
              </p:cNvPr>
              <p:cNvSpPr txBox="1"/>
              <p:nvPr/>
            </p:nvSpPr>
            <p:spPr>
              <a:xfrm>
                <a:off x="1957060" y="423344"/>
                <a:ext cx="1584316" cy="101572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800" b="0" i="1" smtClean="0">
                          <a:latin typeface="Cambria Math" panose="02040503050406030204" pitchFamily="18" charset="0"/>
                        </a:rPr>
                        <m:t>𝑀</m:t>
                      </m:r>
                      <m:r>
                        <a:rPr lang="en-US" sz="2800" i="1" smtClean="0">
                          <a:latin typeface="Cambria Math" panose="02040503050406030204" pitchFamily="18" charset="0"/>
                        </a:rPr>
                        <m:t>=</m:t>
                      </m:r>
                      <m:f>
                        <m:fPr>
                          <m:ctrlPr>
                            <a:rPr lang="en-US" sz="2800" b="0" i="1" smtClean="0">
                              <a:latin typeface="Cambria Math" panose="02040503050406030204" pitchFamily="18" charset="0"/>
                            </a:rPr>
                          </m:ctrlPr>
                        </m:fPr>
                        <m:num>
                          <m:r>
                            <a:rPr lang="en-US" sz="2800" b="0" i="1" smtClean="0">
                              <a:latin typeface="Cambria Math" panose="02040503050406030204" pitchFamily="18" charset="0"/>
                            </a:rPr>
                            <m:t>𝑣</m:t>
                          </m:r>
                        </m:num>
                        <m:den>
                          <m:r>
                            <a:rPr lang="en-US" sz="2800" b="0" i="1" smtClean="0">
                              <a:latin typeface="Cambria Math" panose="02040503050406030204" pitchFamily="18" charset="0"/>
                            </a:rPr>
                            <m:t>𝑐</m:t>
                          </m:r>
                        </m:den>
                      </m:f>
                    </m:oMath>
                  </m:oMathPara>
                </a14:m>
                <a:endParaRPr lang="en-US" sz="2800" b="0" dirty="0"/>
              </a:p>
              <a:p>
                <a:endParaRPr lang="en-US" dirty="0"/>
              </a:p>
            </p:txBody>
          </p:sp>
        </mc:Choice>
        <mc:Fallback xmlns="">
          <p:sp>
            <p:nvSpPr>
              <p:cNvPr id="50" name="TextBox 49">
                <a:extLst>
                  <a:ext uri="{FF2B5EF4-FFF2-40B4-BE49-F238E27FC236}">
                    <a16:creationId xmlns:a16="http://schemas.microsoft.com/office/drawing/2014/main" id="{881C36FC-8C54-1E45-AD62-B4013802DAF7}"/>
                  </a:ext>
                </a:extLst>
              </p:cNvPr>
              <p:cNvSpPr txBox="1">
                <a:spLocks noRot="1" noChangeAspect="1" noMove="1" noResize="1" noEditPoints="1" noAdjustHandles="1" noChangeArrowheads="1" noChangeShapeType="1" noTextEdit="1"/>
              </p:cNvSpPr>
              <p:nvPr/>
            </p:nvSpPr>
            <p:spPr>
              <a:xfrm>
                <a:off x="1957060" y="423344"/>
                <a:ext cx="1584316" cy="1015727"/>
              </a:xfrm>
              <a:prstGeom prst="rect">
                <a:avLst/>
              </a:prstGeom>
              <a:blipFill>
                <a:blip r:embed="rId4"/>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C1C5AF40-ACB9-9C4D-BCCC-98C113B957E2}"/>
              </a:ext>
            </a:extLst>
          </p:cNvPr>
          <p:cNvSpPr txBox="1"/>
          <p:nvPr/>
        </p:nvSpPr>
        <p:spPr>
          <a:xfrm>
            <a:off x="8781143" y="-1588"/>
            <a:ext cx="3299645" cy="1323439"/>
          </a:xfrm>
          <a:prstGeom prst="rect">
            <a:avLst/>
          </a:prstGeom>
          <a:noFill/>
        </p:spPr>
        <p:txBody>
          <a:bodyPr wrap="square" rtlCol="0">
            <a:spAutoFit/>
          </a:bodyPr>
          <a:lstStyle/>
          <a:p>
            <a:r>
              <a:rPr lang="en-US" sz="2000" b="1" u="sng" dirty="0">
                <a:solidFill>
                  <a:schemeClr val="bg1"/>
                </a:solidFill>
              </a:rPr>
              <a:t>Fun Facts:</a:t>
            </a:r>
          </a:p>
          <a:p>
            <a:pPr marL="285750" indent="-285750">
              <a:buFont typeface="Arial" panose="020B0604020202020204" pitchFamily="34" charset="0"/>
              <a:buChar char="•"/>
            </a:pPr>
            <a:r>
              <a:rPr lang="en-US" sz="2000" b="1" dirty="0">
                <a:solidFill>
                  <a:schemeClr val="bg1"/>
                </a:solidFill>
              </a:rPr>
              <a:t>The SR-71 can go 2193 mph</a:t>
            </a:r>
          </a:p>
          <a:p>
            <a:pPr marL="285750" indent="-285750">
              <a:buFont typeface="Arial" panose="020B0604020202020204" pitchFamily="34" charset="0"/>
              <a:buChar char="•"/>
            </a:pPr>
            <a:r>
              <a:rPr lang="en-US" sz="2000" b="1" dirty="0">
                <a:solidFill>
                  <a:schemeClr val="bg1"/>
                </a:solidFill>
              </a:rPr>
              <a:t>Mach Level of 2.85</a:t>
            </a:r>
          </a:p>
        </p:txBody>
      </p:sp>
    </p:spTree>
    <p:extLst>
      <p:ext uri="{BB962C8B-B14F-4D97-AF65-F5344CB8AC3E}">
        <p14:creationId xmlns:p14="http://schemas.microsoft.com/office/powerpoint/2010/main" val="397061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419326" y="88225"/>
            <a:ext cx="10952018" cy="1325563"/>
          </a:xfrm>
        </p:spPr>
        <p:txBody>
          <a:bodyPr/>
          <a:lstStyle/>
          <a:p>
            <a:r>
              <a:rPr lang="en-US" dirty="0"/>
              <a:t>Subsonic Aircraft </a:t>
            </a:r>
          </a:p>
        </p:txBody>
      </p:sp>
      <p:grpSp>
        <p:nvGrpSpPr>
          <p:cNvPr id="5" name="Group 4"/>
          <p:cNvGrpSpPr>
            <a:grpSpLocks/>
          </p:cNvGrpSpPr>
          <p:nvPr/>
        </p:nvGrpSpPr>
        <p:grpSpPr bwMode="auto">
          <a:xfrm>
            <a:off x="419326" y="1448512"/>
            <a:ext cx="4732096" cy="3460106"/>
            <a:chOff x="1310" y="617"/>
            <a:chExt cx="2147" cy="1495"/>
          </a:xfrm>
        </p:grpSpPr>
        <p:pic>
          <p:nvPicPr>
            <p:cNvPr id="17" name="Picture 16"/>
            <p:cNvPicPr>
              <a:picLocks noChangeAspect="1" noChangeArrowheads="1"/>
            </p:cNvPicPr>
            <p:nvPr/>
          </p:nvPicPr>
          <p:blipFill>
            <a:blip r:embed="rId3" cstate="screen">
              <a:extLst>
                <a:ext uri="{28A0092B-C50C-407E-A947-70E740481C1C}">
                  <a14:useLocalDpi xmlns:a14="http://schemas.microsoft.com/office/drawing/2010/main"/>
                </a:ext>
              </a:extLst>
            </a:blip>
            <a:srcRect t="4124" r="17500"/>
            <a:stretch>
              <a:fillRect/>
            </a:stretch>
          </p:blipFill>
          <p:spPr bwMode="auto">
            <a:xfrm>
              <a:off x="1344" y="624"/>
              <a:ext cx="2112" cy="14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8" name="Text Box 7"/>
            <p:cNvSpPr txBox="1">
              <a:spLocks noChangeArrowheads="1"/>
            </p:cNvSpPr>
            <p:nvPr/>
          </p:nvSpPr>
          <p:spPr bwMode="auto">
            <a:xfrm>
              <a:off x="2969" y="1906"/>
              <a:ext cx="48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solidFill>
                    <a:schemeClr val="bg1"/>
                  </a:solidFill>
                </a:rPr>
                <a:t>60 mph</a:t>
              </a:r>
            </a:p>
          </p:txBody>
        </p:sp>
        <p:sp>
          <p:nvSpPr>
            <p:cNvPr id="19" name="Rectangle 18"/>
            <p:cNvSpPr>
              <a:spLocks noChangeArrowheads="1"/>
            </p:cNvSpPr>
            <p:nvPr/>
          </p:nvSpPr>
          <p:spPr bwMode="auto">
            <a:xfrm>
              <a:off x="1310" y="617"/>
              <a:ext cx="36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t>1903</a:t>
              </a:r>
              <a:endParaRPr lang="en-US" altLang="en-US" b="0"/>
            </a:p>
          </p:txBody>
        </p:sp>
        <p:sp>
          <p:nvSpPr>
            <p:cNvPr id="20" name="Rectangle 19"/>
            <p:cNvSpPr>
              <a:spLocks noChangeArrowheads="1"/>
            </p:cNvSpPr>
            <p:nvPr/>
          </p:nvSpPr>
          <p:spPr bwMode="auto">
            <a:xfrm>
              <a:off x="1997" y="1890"/>
              <a:ext cx="80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600" b="0">
                  <a:solidFill>
                    <a:schemeClr val="bg1"/>
                  </a:solidFill>
                </a:rPr>
                <a:t>Wright Flyer</a:t>
              </a:r>
              <a:endParaRPr lang="en-US" altLang="en-US" sz="2000" b="0">
                <a:solidFill>
                  <a:schemeClr val="bg1"/>
                </a:solidFill>
              </a:endParaRPr>
            </a:p>
          </p:txBody>
        </p:sp>
      </p:grpSp>
      <p:grpSp>
        <p:nvGrpSpPr>
          <p:cNvPr id="6" name="Group 5"/>
          <p:cNvGrpSpPr>
            <a:grpSpLocks/>
          </p:cNvGrpSpPr>
          <p:nvPr/>
        </p:nvGrpSpPr>
        <p:grpSpPr bwMode="auto">
          <a:xfrm>
            <a:off x="6500385" y="1448511"/>
            <a:ext cx="4833427" cy="3494684"/>
            <a:chOff x="3511" y="617"/>
            <a:chExt cx="2057" cy="1516"/>
          </a:xfrm>
        </p:grpSpPr>
        <p:pic>
          <p:nvPicPr>
            <p:cNvPr id="13" name="Picture 12" descr="Spad"/>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32" y="624"/>
              <a:ext cx="2036" cy="148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4" name="Text Box 20"/>
            <p:cNvSpPr txBox="1">
              <a:spLocks noChangeArrowheads="1"/>
            </p:cNvSpPr>
            <p:nvPr/>
          </p:nvSpPr>
          <p:spPr bwMode="auto">
            <a:xfrm>
              <a:off x="4999" y="1941"/>
              <a:ext cx="55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solidFill>
                    <a:schemeClr val="bg1"/>
                  </a:solidFill>
                </a:rPr>
                <a:t>135 mph</a:t>
              </a:r>
            </a:p>
          </p:txBody>
        </p:sp>
        <p:sp>
          <p:nvSpPr>
            <p:cNvPr id="15" name="Rectangle 14"/>
            <p:cNvSpPr>
              <a:spLocks noChangeArrowheads="1"/>
            </p:cNvSpPr>
            <p:nvPr/>
          </p:nvSpPr>
          <p:spPr bwMode="auto">
            <a:xfrm>
              <a:off x="3511" y="617"/>
              <a:ext cx="36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t>1917</a:t>
              </a:r>
              <a:endParaRPr lang="en-US" altLang="en-US" b="0"/>
            </a:p>
          </p:txBody>
        </p:sp>
        <p:sp>
          <p:nvSpPr>
            <p:cNvPr id="16" name="Rectangle 15"/>
            <p:cNvSpPr>
              <a:spLocks noChangeArrowheads="1"/>
            </p:cNvSpPr>
            <p:nvPr/>
          </p:nvSpPr>
          <p:spPr bwMode="auto">
            <a:xfrm>
              <a:off x="4042" y="1906"/>
              <a:ext cx="813"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600" b="0">
                  <a:solidFill>
                    <a:schemeClr val="bg1"/>
                  </a:solidFill>
                </a:rPr>
                <a:t>SPAD S.XIII</a:t>
              </a:r>
              <a:endParaRPr lang="en-US" altLang="en-US" sz="2000" b="0">
                <a:solidFill>
                  <a:schemeClr val="bg1"/>
                </a:solidFill>
              </a:endParaRPr>
            </a:p>
          </p:txBody>
        </p:sp>
      </p:grpSp>
    </p:spTree>
    <p:extLst>
      <p:ext uri="{BB962C8B-B14F-4D97-AF65-F5344CB8AC3E}">
        <p14:creationId xmlns:p14="http://schemas.microsoft.com/office/powerpoint/2010/main" val="9348275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419326" y="88225"/>
            <a:ext cx="10952018" cy="1325563"/>
          </a:xfrm>
        </p:spPr>
        <p:txBody>
          <a:bodyPr/>
          <a:lstStyle/>
          <a:p>
            <a:r>
              <a:rPr lang="en-US" dirty="0"/>
              <a:t>Supersonic Aircraft </a:t>
            </a:r>
          </a:p>
        </p:txBody>
      </p:sp>
      <p:pic>
        <p:nvPicPr>
          <p:cNvPr id="21" name="Picture 20" descr="AirFranceConcord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787017" y="4148030"/>
            <a:ext cx="3403600" cy="25527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3" name="Picture 22" descr="f104 ET60-00056"/>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58381" y="1085742"/>
            <a:ext cx="3429000" cy="2954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4" name="Picture 23" descr="A-12"/>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16345" y="886619"/>
            <a:ext cx="5187950" cy="5638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5" name="Text Box 1031"/>
          <p:cNvSpPr txBox="1">
            <a:spLocks noChangeArrowheads="1"/>
          </p:cNvSpPr>
          <p:nvPr/>
        </p:nvSpPr>
        <p:spPr bwMode="auto">
          <a:xfrm>
            <a:off x="559969" y="1119080"/>
            <a:ext cx="3648075" cy="154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pPr eaLnBrk="1" hangingPunct="1">
              <a:lnSpc>
                <a:spcPct val="85000"/>
              </a:lnSpc>
              <a:spcBef>
                <a:spcPct val="40000"/>
              </a:spcBef>
              <a:buSzPct val="90000"/>
            </a:pPr>
            <a:r>
              <a:rPr lang="en-GB" altLang="en-US" sz="1600" dirty="0">
                <a:latin typeface="Verdana" panose="020B0604030504040204" pitchFamily="34" charset="0"/>
              </a:rPr>
              <a:t>Supersonic Aircraft Design</a:t>
            </a:r>
            <a:endParaRPr lang="en-GB" altLang="en-US" sz="1600" b="0" dirty="0">
              <a:latin typeface="Verdana" panose="020B0604030504040204" pitchFamily="34" charset="0"/>
            </a:endParaRPr>
          </a:p>
          <a:p>
            <a:pPr eaLnBrk="1" hangingPunct="1">
              <a:lnSpc>
                <a:spcPct val="85000"/>
              </a:lnSpc>
              <a:spcBef>
                <a:spcPct val="50000"/>
              </a:spcBef>
              <a:buSzPct val="90000"/>
              <a:buFontTx/>
              <a:buChar char="•"/>
            </a:pPr>
            <a:r>
              <a:rPr lang="en-GB" altLang="en-US" sz="1600" b="0" dirty="0"/>
              <a:t>Sharp, needle like nose</a:t>
            </a:r>
          </a:p>
          <a:p>
            <a:pPr eaLnBrk="1" hangingPunct="1">
              <a:lnSpc>
                <a:spcPct val="85000"/>
              </a:lnSpc>
              <a:spcBef>
                <a:spcPct val="40000"/>
              </a:spcBef>
              <a:buSzPct val="90000"/>
              <a:buFontTx/>
              <a:buChar char="•"/>
            </a:pPr>
            <a:r>
              <a:rPr lang="en-GB" altLang="en-US" sz="1600" b="0" dirty="0"/>
              <a:t>Very thin wings and tail surfaces</a:t>
            </a:r>
          </a:p>
          <a:p>
            <a:pPr eaLnBrk="1" hangingPunct="1">
              <a:lnSpc>
                <a:spcPct val="85000"/>
              </a:lnSpc>
              <a:spcBef>
                <a:spcPct val="40000"/>
              </a:spcBef>
              <a:buSzPct val="90000"/>
              <a:buFontTx/>
              <a:buChar char="•"/>
            </a:pPr>
            <a:r>
              <a:rPr lang="en-GB" altLang="en-US" sz="1600" b="0" dirty="0"/>
              <a:t>Slender fuselage</a:t>
            </a:r>
          </a:p>
          <a:p>
            <a:pPr eaLnBrk="1" hangingPunct="1">
              <a:lnSpc>
                <a:spcPct val="85000"/>
              </a:lnSpc>
              <a:spcBef>
                <a:spcPct val="40000"/>
              </a:spcBef>
              <a:buSzPct val="90000"/>
            </a:pPr>
            <a:endParaRPr lang="en-GB" altLang="en-US" sz="1600" b="0" dirty="0"/>
          </a:p>
        </p:txBody>
      </p:sp>
      <p:sp>
        <p:nvSpPr>
          <p:cNvPr id="26" name="Text Box 1032"/>
          <p:cNvSpPr txBox="1">
            <a:spLocks noChangeArrowheads="1"/>
          </p:cNvSpPr>
          <p:nvPr/>
        </p:nvSpPr>
        <p:spPr bwMode="auto">
          <a:xfrm>
            <a:off x="2969794" y="3773380"/>
            <a:ext cx="10509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a:t>1,300 mph</a:t>
            </a:r>
          </a:p>
        </p:txBody>
      </p:sp>
      <p:sp>
        <p:nvSpPr>
          <p:cNvPr id="27" name="Rectangle 26"/>
          <p:cNvSpPr>
            <a:spLocks noChangeArrowheads="1"/>
          </p:cNvSpPr>
          <p:nvPr/>
        </p:nvSpPr>
        <p:spPr bwMode="auto">
          <a:xfrm>
            <a:off x="1915694" y="3741630"/>
            <a:ext cx="7143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600" b="0"/>
              <a:t>F-104</a:t>
            </a:r>
            <a:endParaRPr lang="en-US" altLang="en-US" sz="2000" b="0"/>
          </a:p>
        </p:txBody>
      </p:sp>
      <p:sp>
        <p:nvSpPr>
          <p:cNvPr id="28" name="Rectangle 27"/>
          <p:cNvSpPr>
            <a:spLocks noChangeArrowheads="1"/>
          </p:cNvSpPr>
          <p:nvPr/>
        </p:nvSpPr>
        <p:spPr bwMode="auto">
          <a:xfrm>
            <a:off x="494881" y="3773380"/>
            <a:ext cx="5778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t>1954</a:t>
            </a:r>
            <a:endParaRPr lang="en-US" altLang="en-US" b="0"/>
          </a:p>
        </p:txBody>
      </p:sp>
      <p:sp>
        <p:nvSpPr>
          <p:cNvPr id="29" name="Text Box 1035"/>
          <p:cNvSpPr txBox="1">
            <a:spLocks noChangeArrowheads="1"/>
          </p:cNvSpPr>
          <p:nvPr/>
        </p:nvSpPr>
        <p:spPr bwMode="auto">
          <a:xfrm>
            <a:off x="5195254" y="6419742"/>
            <a:ext cx="10509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a:t>1,300 mph</a:t>
            </a:r>
          </a:p>
        </p:txBody>
      </p:sp>
      <p:sp>
        <p:nvSpPr>
          <p:cNvPr id="30" name="Rectangle 29"/>
          <p:cNvSpPr>
            <a:spLocks noChangeArrowheads="1"/>
          </p:cNvSpPr>
          <p:nvPr/>
        </p:nvSpPr>
        <p:spPr bwMode="auto">
          <a:xfrm>
            <a:off x="3957004" y="6387992"/>
            <a:ext cx="10636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600" b="0"/>
              <a:t>Concorde</a:t>
            </a:r>
            <a:endParaRPr lang="en-US" altLang="en-US" sz="2000" b="0"/>
          </a:p>
        </p:txBody>
      </p:sp>
      <p:sp>
        <p:nvSpPr>
          <p:cNvPr id="31" name="Rectangle 30"/>
          <p:cNvSpPr>
            <a:spLocks noChangeArrowheads="1"/>
          </p:cNvSpPr>
          <p:nvPr/>
        </p:nvSpPr>
        <p:spPr bwMode="auto">
          <a:xfrm>
            <a:off x="2720342" y="6419742"/>
            <a:ext cx="5778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t>1969</a:t>
            </a:r>
            <a:endParaRPr lang="en-US" altLang="en-US" b="0"/>
          </a:p>
        </p:txBody>
      </p:sp>
      <p:sp>
        <p:nvSpPr>
          <p:cNvPr id="32" name="Text Box 1038"/>
          <p:cNvSpPr txBox="1">
            <a:spLocks noChangeArrowheads="1"/>
          </p:cNvSpPr>
          <p:nvPr/>
        </p:nvSpPr>
        <p:spPr bwMode="auto">
          <a:xfrm>
            <a:off x="10791470" y="6231731"/>
            <a:ext cx="10509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a:solidFill>
                  <a:schemeClr val="bg1"/>
                </a:solidFill>
              </a:rPr>
              <a:t>2,200 mph</a:t>
            </a:r>
          </a:p>
        </p:txBody>
      </p:sp>
      <p:sp>
        <p:nvSpPr>
          <p:cNvPr id="33" name="Rectangle 32"/>
          <p:cNvSpPr>
            <a:spLocks noChangeArrowheads="1"/>
          </p:cNvSpPr>
          <p:nvPr/>
        </p:nvSpPr>
        <p:spPr bwMode="auto">
          <a:xfrm>
            <a:off x="8746770" y="6199981"/>
            <a:ext cx="7588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600" b="0">
                <a:solidFill>
                  <a:schemeClr val="bg1"/>
                </a:solidFill>
              </a:rPr>
              <a:t>SR-71</a:t>
            </a:r>
            <a:endParaRPr lang="en-US" altLang="en-US" sz="2000" b="0">
              <a:solidFill>
                <a:schemeClr val="bg1"/>
              </a:solidFill>
            </a:endParaRPr>
          </a:p>
        </p:txBody>
      </p:sp>
      <p:sp>
        <p:nvSpPr>
          <p:cNvPr id="34" name="Rectangle 33"/>
          <p:cNvSpPr>
            <a:spLocks noChangeArrowheads="1"/>
          </p:cNvSpPr>
          <p:nvPr/>
        </p:nvSpPr>
        <p:spPr bwMode="auto">
          <a:xfrm>
            <a:off x="6563958" y="6231731"/>
            <a:ext cx="5778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b="1"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400" b="0">
                <a:solidFill>
                  <a:schemeClr val="bg1"/>
                </a:solidFill>
              </a:rPr>
              <a:t>1964</a:t>
            </a:r>
            <a:endParaRPr lang="en-US" altLang="en-US" b="0">
              <a:solidFill>
                <a:schemeClr val="bg1"/>
              </a:solidFill>
            </a:endParaRPr>
          </a:p>
        </p:txBody>
      </p:sp>
      <p:pic>
        <p:nvPicPr>
          <p:cNvPr id="35" name="Picture 34" descr="Concorde_on_Bristol"/>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668204" y="4200417"/>
            <a:ext cx="1476375" cy="12128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2664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419326" y="88225"/>
            <a:ext cx="10952018" cy="1325563"/>
          </a:xfrm>
        </p:spPr>
        <p:txBody>
          <a:bodyPr/>
          <a:lstStyle/>
          <a:p>
            <a:r>
              <a:rPr lang="en-US" dirty="0"/>
              <a:t>Hypersonic Aircraft </a:t>
            </a:r>
          </a:p>
        </p:txBody>
      </p:sp>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8754588" y="49919"/>
            <a:ext cx="3437412" cy="6758161"/>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5648" y="1271425"/>
            <a:ext cx="8277787" cy="4982052"/>
          </a:xfrm>
          <a:prstGeom prst="rect">
            <a:avLst/>
          </a:prstGeom>
        </p:spPr>
      </p:pic>
    </p:spTree>
    <p:extLst>
      <p:ext uri="{BB962C8B-B14F-4D97-AF65-F5344CB8AC3E}">
        <p14:creationId xmlns:p14="http://schemas.microsoft.com/office/powerpoint/2010/main" val="17393519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7349-AE3A-FC44-91D2-8712F9EDE91D}"/>
              </a:ext>
            </a:extLst>
          </p:cNvPr>
          <p:cNvSpPr>
            <a:spLocks noGrp="1"/>
          </p:cNvSpPr>
          <p:nvPr>
            <p:ph type="ctrTitle"/>
          </p:nvPr>
        </p:nvSpPr>
        <p:spPr/>
        <p:txBody>
          <a:bodyPr/>
          <a:lstStyle/>
          <a:p>
            <a:r>
              <a:rPr lang="en-US" dirty="0"/>
              <a:t>Bonus Review Questions</a:t>
            </a:r>
          </a:p>
        </p:txBody>
      </p:sp>
    </p:spTree>
    <p:extLst>
      <p:ext uri="{BB962C8B-B14F-4D97-AF65-F5344CB8AC3E}">
        <p14:creationId xmlns:p14="http://schemas.microsoft.com/office/powerpoint/2010/main" val="27120720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What are these parts of the sound wave called? </a:t>
            </a:r>
          </a:p>
        </p:txBody>
      </p:sp>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7051" y="3005593"/>
            <a:ext cx="11353800" cy="1192696"/>
          </a:xfrm>
          <a:prstGeom prst="rect">
            <a:avLst/>
          </a:prstGeom>
        </p:spPr>
      </p:pic>
    </p:spTree>
    <p:extLst>
      <p:ext uri="{BB962C8B-B14F-4D97-AF65-F5344CB8AC3E}">
        <p14:creationId xmlns:p14="http://schemas.microsoft.com/office/powerpoint/2010/main" val="26114089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What is this part of the sound wave called? </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5293326"/>
            <a:ext cx="740664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Compression!</a:t>
            </a:r>
          </a:p>
        </p:txBody>
      </p:sp>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7051" y="3005593"/>
            <a:ext cx="11353800" cy="1192696"/>
          </a:xfrm>
          <a:prstGeom prst="rect">
            <a:avLst/>
          </a:prstGeom>
        </p:spPr>
      </p:pic>
    </p:spTree>
    <p:extLst>
      <p:ext uri="{BB962C8B-B14F-4D97-AF65-F5344CB8AC3E}">
        <p14:creationId xmlns:p14="http://schemas.microsoft.com/office/powerpoint/2010/main" val="9204307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What is this part of the sound wave called? </a:t>
            </a:r>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7051" y="3578086"/>
            <a:ext cx="11353800" cy="1168843"/>
          </a:xfrm>
          <a:prstGeom prst="rect">
            <a:avLst/>
          </a:prstGeom>
        </p:spPr>
      </p:pic>
    </p:spTree>
    <p:extLst>
      <p:ext uri="{BB962C8B-B14F-4D97-AF65-F5344CB8AC3E}">
        <p14:creationId xmlns:p14="http://schemas.microsoft.com/office/powerpoint/2010/main" val="831495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What are these parts of the sound wave called? </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5293326"/>
            <a:ext cx="740664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Rarefaction (or expansion)!</a:t>
            </a:r>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7051" y="3578086"/>
            <a:ext cx="11353800" cy="1168843"/>
          </a:xfrm>
          <a:prstGeom prst="rect">
            <a:avLst/>
          </a:prstGeom>
        </p:spPr>
      </p:pic>
    </p:spTree>
    <p:extLst>
      <p:ext uri="{BB962C8B-B14F-4D97-AF65-F5344CB8AC3E}">
        <p14:creationId xmlns:p14="http://schemas.microsoft.com/office/powerpoint/2010/main" val="24934653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Amplitude is the height of a sound wave and determines:</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2400616"/>
            <a:ext cx="11186160" cy="28876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the pitch of the sound</a:t>
            </a:r>
          </a:p>
          <a:p>
            <a:r>
              <a:rPr lang="en-US" dirty="0"/>
              <a:t>b.) how loud the sound is</a:t>
            </a:r>
          </a:p>
          <a:p>
            <a:r>
              <a:rPr lang="en-US" dirty="0"/>
              <a:t>c.) if you can eat chocolate while you hear the sound without your hair falling out</a:t>
            </a:r>
          </a:p>
        </p:txBody>
      </p:sp>
    </p:spTree>
    <p:extLst>
      <p:ext uri="{BB962C8B-B14F-4D97-AF65-F5344CB8AC3E}">
        <p14:creationId xmlns:p14="http://schemas.microsoft.com/office/powerpoint/2010/main" val="2820608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Amplitude is the height of a sound wave and determines:</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2400616"/>
            <a:ext cx="11186160" cy="28876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the pitch of the sound</a:t>
            </a:r>
          </a:p>
          <a:p>
            <a:r>
              <a:rPr lang="en-US" dirty="0"/>
              <a:t>b.) how loud the sound is</a:t>
            </a:r>
          </a:p>
          <a:p>
            <a:r>
              <a:rPr lang="en-US" dirty="0"/>
              <a:t>c.) if you can eat chocolate while you hear the sound without your hair falling out</a:t>
            </a:r>
          </a:p>
        </p:txBody>
      </p:sp>
      <p:sp>
        <p:nvSpPr>
          <p:cNvPr id="4" name="Title 1">
            <a:extLst>
              <a:ext uri="{FF2B5EF4-FFF2-40B4-BE49-F238E27FC236}">
                <a16:creationId xmlns:a16="http://schemas.microsoft.com/office/drawing/2014/main" id="{5E1DFF1C-BBB3-4A48-8B5C-6E0AE3A309FA}"/>
              </a:ext>
            </a:extLst>
          </p:cNvPr>
          <p:cNvSpPr txBox="1">
            <a:spLocks/>
          </p:cNvSpPr>
          <p:nvPr/>
        </p:nvSpPr>
        <p:spPr>
          <a:xfrm>
            <a:off x="899160" y="5293326"/>
            <a:ext cx="11513820" cy="132051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b.) how loud the sound is</a:t>
            </a:r>
          </a:p>
        </p:txBody>
      </p:sp>
    </p:spTree>
    <p:extLst>
      <p:ext uri="{BB962C8B-B14F-4D97-AF65-F5344CB8AC3E}">
        <p14:creationId xmlns:p14="http://schemas.microsoft.com/office/powerpoint/2010/main" val="33441273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95660" cy="2163447"/>
          </a:xfrm>
        </p:spPr>
        <p:txBody>
          <a:bodyPr>
            <a:normAutofit/>
          </a:bodyPr>
          <a:lstStyle/>
          <a:p>
            <a:r>
              <a:rPr lang="en-US" dirty="0"/>
              <a:t>Q: Wavelength is the distance between compressions or rarefactions in a sound wave. True or False?</a:t>
            </a:r>
          </a:p>
        </p:txBody>
      </p:sp>
    </p:spTree>
    <p:extLst>
      <p:ext uri="{BB962C8B-B14F-4D97-AF65-F5344CB8AC3E}">
        <p14:creationId xmlns:p14="http://schemas.microsoft.com/office/powerpoint/2010/main" val="3638270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95660" cy="2163447"/>
          </a:xfrm>
        </p:spPr>
        <p:txBody>
          <a:bodyPr>
            <a:normAutofit/>
          </a:bodyPr>
          <a:lstStyle/>
          <a:p>
            <a:r>
              <a:rPr lang="en-US" dirty="0"/>
              <a:t>Q: Wavelength is the distance between compressions or rarefactions in a sound wave. True or False?</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5293326"/>
            <a:ext cx="740664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True!</a:t>
            </a:r>
          </a:p>
        </p:txBody>
      </p:sp>
    </p:spTree>
    <p:extLst>
      <p:ext uri="{BB962C8B-B14F-4D97-AF65-F5344CB8AC3E}">
        <p14:creationId xmlns:p14="http://schemas.microsoft.com/office/powerpoint/2010/main" val="31517642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Which one is in order or slowest to fastest?</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2400616"/>
            <a:ext cx="11186160" cy="28876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subsonic, transonic, supersonic, hypersonic</a:t>
            </a:r>
          </a:p>
          <a:p>
            <a:r>
              <a:rPr lang="en-US" dirty="0"/>
              <a:t>b.) transonic, supersonic, subsonic, hypersonic</a:t>
            </a:r>
          </a:p>
          <a:p>
            <a:r>
              <a:rPr lang="en-US" dirty="0"/>
              <a:t>c.) hypersonic, transonic, subsonic, supersonic</a:t>
            </a:r>
          </a:p>
        </p:txBody>
      </p:sp>
    </p:spTree>
    <p:extLst>
      <p:ext uri="{BB962C8B-B14F-4D97-AF65-F5344CB8AC3E}">
        <p14:creationId xmlns:p14="http://schemas.microsoft.com/office/powerpoint/2010/main" val="30760645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Which one is in order or slowest to fastest?</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2400616"/>
            <a:ext cx="11186160" cy="28876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subsonic, transonic, supersonic, hypersonic</a:t>
            </a:r>
          </a:p>
          <a:p>
            <a:r>
              <a:rPr lang="en-US" dirty="0"/>
              <a:t>b.) transonic, supersonic, subsonic, hypersonic</a:t>
            </a:r>
          </a:p>
          <a:p>
            <a:r>
              <a:rPr lang="en-US" dirty="0"/>
              <a:t>c.) hypersonic, transonic, subsonic, supersonic</a:t>
            </a:r>
          </a:p>
        </p:txBody>
      </p:sp>
      <p:sp>
        <p:nvSpPr>
          <p:cNvPr id="4" name="Title 1">
            <a:extLst>
              <a:ext uri="{FF2B5EF4-FFF2-40B4-BE49-F238E27FC236}">
                <a16:creationId xmlns:a16="http://schemas.microsoft.com/office/drawing/2014/main" id="{5E1DFF1C-BBB3-4A48-8B5C-6E0AE3A309FA}"/>
              </a:ext>
            </a:extLst>
          </p:cNvPr>
          <p:cNvSpPr txBox="1">
            <a:spLocks/>
          </p:cNvSpPr>
          <p:nvPr/>
        </p:nvSpPr>
        <p:spPr>
          <a:xfrm>
            <a:off x="899160" y="5293326"/>
            <a:ext cx="11513820" cy="132051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a.) subsonic, transonic, supersonic, hypersonic!</a:t>
            </a:r>
          </a:p>
        </p:txBody>
      </p:sp>
    </p:spTree>
    <p:extLst>
      <p:ext uri="{BB962C8B-B14F-4D97-AF65-F5344CB8AC3E}">
        <p14:creationId xmlns:p14="http://schemas.microsoft.com/office/powerpoint/2010/main" val="8279368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Sound waves can travel through solids, liquids, and gases. True or False?</a:t>
            </a:r>
          </a:p>
        </p:txBody>
      </p:sp>
    </p:spTree>
    <p:extLst>
      <p:ext uri="{BB962C8B-B14F-4D97-AF65-F5344CB8AC3E}">
        <p14:creationId xmlns:p14="http://schemas.microsoft.com/office/powerpoint/2010/main" val="41700864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CC4-A221-44C6-8383-A8F691E9C6E2}"/>
              </a:ext>
            </a:extLst>
          </p:cNvPr>
          <p:cNvSpPr>
            <a:spLocks noGrp="1"/>
          </p:cNvSpPr>
          <p:nvPr>
            <p:ph type="title"/>
          </p:nvPr>
        </p:nvSpPr>
        <p:spPr>
          <a:xfrm>
            <a:off x="899160" y="1075053"/>
            <a:ext cx="10952018" cy="1325563"/>
          </a:xfrm>
        </p:spPr>
        <p:txBody>
          <a:bodyPr/>
          <a:lstStyle/>
          <a:p>
            <a:r>
              <a:rPr lang="en-US" dirty="0"/>
              <a:t>Q: Sound waves can travel through solids, liquids, and gases. True or False?</a:t>
            </a:r>
          </a:p>
        </p:txBody>
      </p:sp>
      <p:sp>
        <p:nvSpPr>
          <p:cNvPr id="3" name="Title 1">
            <a:extLst>
              <a:ext uri="{FF2B5EF4-FFF2-40B4-BE49-F238E27FC236}">
                <a16:creationId xmlns:a16="http://schemas.microsoft.com/office/drawing/2014/main" id="{5E1DFF1C-BBB3-4A48-8B5C-6E0AE3A309FA}"/>
              </a:ext>
            </a:extLst>
          </p:cNvPr>
          <p:cNvSpPr txBox="1">
            <a:spLocks/>
          </p:cNvSpPr>
          <p:nvPr/>
        </p:nvSpPr>
        <p:spPr>
          <a:xfrm>
            <a:off x="899160" y="5293326"/>
            <a:ext cx="740664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 True!</a:t>
            </a:r>
          </a:p>
        </p:txBody>
      </p:sp>
    </p:spTree>
    <p:extLst>
      <p:ext uri="{BB962C8B-B14F-4D97-AF65-F5344CB8AC3E}">
        <p14:creationId xmlns:p14="http://schemas.microsoft.com/office/powerpoint/2010/main" val="39043562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B72C-AD1D-D947-BF0B-E980C803B194}"/>
              </a:ext>
            </a:extLst>
          </p:cNvPr>
          <p:cNvSpPr>
            <a:spLocks noGrp="1"/>
          </p:cNvSpPr>
          <p:nvPr>
            <p:ph type="ctrTitle"/>
          </p:nvPr>
        </p:nvSpPr>
        <p:spPr/>
        <p:txBody>
          <a:bodyPr/>
          <a:lstStyle/>
          <a:p>
            <a:r>
              <a:rPr lang="en-US"/>
              <a:t>Ask me anything!</a:t>
            </a:r>
          </a:p>
        </p:txBody>
      </p:sp>
    </p:spTree>
    <p:extLst>
      <p:ext uri="{BB962C8B-B14F-4D97-AF65-F5344CB8AC3E}">
        <p14:creationId xmlns:p14="http://schemas.microsoft.com/office/powerpoint/2010/main" val="7031341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7F705-C781-CB41-B731-09B417C68239}"/>
              </a:ext>
            </a:extLst>
          </p:cNvPr>
          <p:cNvSpPr>
            <a:spLocks noGrp="1"/>
          </p:cNvSpPr>
          <p:nvPr>
            <p:ph type="title"/>
          </p:nvPr>
        </p:nvSpPr>
        <p:spPr/>
        <p:txBody>
          <a:bodyPr/>
          <a:lstStyle/>
          <a:p>
            <a:r>
              <a:rPr lang="en-US" dirty="0"/>
              <a:t>What to look forward to next time…</a:t>
            </a:r>
          </a:p>
        </p:txBody>
      </p:sp>
      <p:sp>
        <p:nvSpPr>
          <p:cNvPr id="3" name="Content Placeholder 2">
            <a:extLst>
              <a:ext uri="{FF2B5EF4-FFF2-40B4-BE49-F238E27FC236}">
                <a16:creationId xmlns:a16="http://schemas.microsoft.com/office/drawing/2014/main" id="{CCF95F73-FA47-F54B-A023-9745B0A728B4}"/>
              </a:ext>
            </a:extLst>
          </p:cNvPr>
          <p:cNvSpPr>
            <a:spLocks noGrp="1"/>
          </p:cNvSpPr>
          <p:nvPr>
            <p:ph idx="1"/>
          </p:nvPr>
        </p:nvSpPr>
        <p:spPr/>
        <p:txBody>
          <a:bodyPr/>
          <a:lstStyle/>
          <a:p>
            <a:r>
              <a:rPr lang="en-US" dirty="0"/>
              <a:t>Build Your Own Mars Helicopter</a:t>
            </a:r>
          </a:p>
          <a:p>
            <a:pPr lvl="1"/>
            <a:endParaRPr lang="en-US" dirty="0"/>
          </a:p>
          <a:p>
            <a:r>
              <a:rPr lang="en-US" dirty="0"/>
              <a:t>Aeronautics Challenge!</a:t>
            </a:r>
          </a:p>
          <a:p>
            <a:endParaRPr lang="en-US" dirty="0"/>
          </a:p>
          <a:p>
            <a:r>
              <a:rPr lang="en-US" dirty="0"/>
              <a:t>Let’s Talk STEM!</a:t>
            </a:r>
          </a:p>
          <a:p>
            <a:pPr lvl="1"/>
            <a:endParaRPr lang="en-US" dirty="0"/>
          </a:p>
        </p:txBody>
      </p:sp>
    </p:spTree>
    <p:extLst>
      <p:ext uri="{BB962C8B-B14F-4D97-AF65-F5344CB8AC3E}">
        <p14:creationId xmlns:p14="http://schemas.microsoft.com/office/powerpoint/2010/main" val="41563262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irplanes flying over a city&#10;&#10;Description automatically generated with medium confidence">
            <a:extLst>
              <a:ext uri="{FF2B5EF4-FFF2-40B4-BE49-F238E27FC236}">
                <a16:creationId xmlns:a16="http://schemas.microsoft.com/office/drawing/2014/main" id="{511076A1-0F49-7345-B4C2-692FDE21E79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63D6D-6FF6-6041-99EC-B530C8634ED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Welcome to Day 3!</a:t>
            </a:r>
          </a:p>
        </p:txBody>
      </p:sp>
      <p:sp>
        <p:nvSpPr>
          <p:cNvPr id="4" name="Subtitle 3">
            <a:extLst>
              <a:ext uri="{FF2B5EF4-FFF2-40B4-BE49-F238E27FC236}">
                <a16:creationId xmlns:a16="http://schemas.microsoft.com/office/drawing/2014/main" id="{99683DFB-BE95-EE44-99A5-6256449302B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Christina Lim</a:t>
            </a:r>
          </a:p>
          <a:p>
            <a:r>
              <a:rPr lang="en-US" dirty="0">
                <a:solidFill>
                  <a:srgbClr val="FFFFFF"/>
                </a:solidFill>
              </a:rPr>
              <a:t>Joseph O’Brien</a:t>
            </a:r>
          </a:p>
        </p:txBody>
      </p:sp>
    </p:spTree>
    <p:extLst>
      <p:ext uri="{BB962C8B-B14F-4D97-AF65-F5344CB8AC3E}">
        <p14:creationId xmlns:p14="http://schemas.microsoft.com/office/powerpoint/2010/main" val="80151678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OFFICE OF STEM ENGAGEMENT OVERVIEW">
            <a:extLst>
              <a:ext uri="{FF2B5EF4-FFF2-40B4-BE49-F238E27FC236}">
                <a16:creationId xmlns:a16="http://schemas.microsoft.com/office/drawing/2014/main" id="{330CEECD-A864-3044-AD9D-FF30E8740D54}"/>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115106" y="5045075"/>
            <a:ext cx="561340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entimeter - YouTube">
            <a:extLst>
              <a:ext uri="{FF2B5EF4-FFF2-40B4-BE49-F238E27FC236}">
                <a16:creationId xmlns:a16="http://schemas.microsoft.com/office/drawing/2014/main" id="{380997C4-8F28-D848-BE72-116E4841616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620039" y="1433307"/>
            <a:ext cx="2951922" cy="295192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uild Your Own Mars Helicopter">
            <a:extLst>
              <a:ext uri="{FF2B5EF4-FFF2-40B4-BE49-F238E27FC236}">
                <a16:creationId xmlns:a16="http://schemas.microsoft.com/office/drawing/2014/main" id="{2FC926D9-F734-2549-9542-71C9E9610CF0}"/>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63494" y="2757761"/>
            <a:ext cx="3711208" cy="33795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B140FB-0DEB-1A46-807A-44957314A341}"/>
              </a:ext>
            </a:extLst>
          </p:cNvPr>
          <p:cNvSpPr>
            <a:spLocks noGrp="1"/>
          </p:cNvSpPr>
          <p:nvPr>
            <p:ph type="title"/>
          </p:nvPr>
        </p:nvSpPr>
        <p:spPr/>
        <p:txBody>
          <a:bodyPr/>
          <a:lstStyle/>
          <a:p>
            <a:r>
              <a:rPr lang="en-US" dirty="0"/>
              <a:t>Overview for the Day</a:t>
            </a:r>
          </a:p>
        </p:txBody>
      </p:sp>
      <p:sp>
        <p:nvSpPr>
          <p:cNvPr id="3" name="Content Placeholder 2">
            <a:extLst>
              <a:ext uri="{FF2B5EF4-FFF2-40B4-BE49-F238E27FC236}">
                <a16:creationId xmlns:a16="http://schemas.microsoft.com/office/drawing/2014/main" id="{21F4BFAA-1184-B446-8B80-7A56E4FCAFD4}"/>
              </a:ext>
            </a:extLst>
          </p:cNvPr>
          <p:cNvSpPr>
            <a:spLocks noGrp="1"/>
          </p:cNvSpPr>
          <p:nvPr>
            <p:ph idx="1"/>
          </p:nvPr>
        </p:nvSpPr>
        <p:spPr>
          <a:xfrm>
            <a:off x="463494" y="5367974"/>
            <a:ext cx="2488097" cy="769355"/>
          </a:xfrm>
        </p:spPr>
        <p:txBody>
          <a:bodyPr>
            <a:normAutofit/>
          </a:bodyPr>
          <a:lstStyle/>
          <a:p>
            <a:pPr marL="0" indent="0" algn="ctr">
              <a:buNone/>
            </a:pPr>
            <a:r>
              <a:rPr lang="en-US" sz="2400" dirty="0">
                <a:solidFill>
                  <a:schemeClr val="bg1"/>
                </a:solidFill>
              </a:rPr>
              <a:t>Build Your Own Mars Helicopter</a:t>
            </a:r>
          </a:p>
        </p:txBody>
      </p:sp>
      <p:sp>
        <p:nvSpPr>
          <p:cNvPr id="4" name="TextBox 3">
            <a:extLst>
              <a:ext uri="{FF2B5EF4-FFF2-40B4-BE49-F238E27FC236}">
                <a16:creationId xmlns:a16="http://schemas.microsoft.com/office/drawing/2014/main" id="{265656B2-DE6B-0045-A7CE-74E23CA26B87}"/>
              </a:ext>
            </a:extLst>
          </p:cNvPr>
          <p:cNvSpPr txBox="1"/>
          <p:nvPr/>
        </p:nvSpPr>
        <p:spPr>
          <a:xfrm>
            <a:off x="5054240" y="2490718"/>
            <a:ext cx="2083519" cy="830997"/>
          </a:xfrm>
          <a:prstGeom prst="rect">
            <a:avLst/>
          </a:prstGeom>
          <a:noFill/>
        </p:spPr>
        <p:txBody>
          <a:bodyPr wrap="square" rtlCol="0">
            <a:spAutoFit/>
          </a:bodyPr>
          <a:lstStyle/>
          <a:p>
            <a:pPr algn="ctr"/>
            <a:r>
              <a:rPr lang="en-US" sz="2400" dirty="0"/>
              <a:t>Aeronautics Challenge!</a:t>
            </a:r>
          </a:p>
        </p:txBody>
      </p:sp>
      <p:sp>
        <p:nvSpPr>
          <p:cNvPr id="5" name="TextBox 4">
            <a:extLst>
              <a:ext uri="{FF2B5EF4-FFF2-40B4-BE49-F238E27FC236}">
                <a16:creationId xmlns:a16="http://schemas.microsoft.com/office/drawing/2014/main" id="{B3F6B58D-222E-8247-B42A-7A47EF39AF6C}"/>
              </a:ext>
            </a:extLst>
          </p:cNvPr>
          <p:cNvSpPr txBox="1"/>
          <p:nvPr/>
        </p:nvSpPr>
        <p:spPr>
          <a:xfrm>
            <a:off x="6096000" y="4583410"/>
            <a:ext cx="2184509" cy="461665"/>
          </a:xfrm>
          <a:prstGeom prst="rect">
            <a:avLst/>
          </a:prstGeom>
          <a:noFill/>
        </p:spPr>
        <p:txBody>
          <a:bodyPr wrap="none" rtlCol="0">
            <a:spAutoFit/>
          </a:bodyPr>
          <a:lstStyle/>
          <a:p>
            <a:r>
              <a:rPr lang="en-US" sz="2400" dirty="0"/>
              <a:t>Let’s Talk STEM!</a:t>
            </a:r>
          </a:p>
        </p:txBody>
      </p:sp>
    </p:spTree>
    <p:extLst>
      <p:ext uri="{BB962C8B-B14F-4D97-AF65-F5344CB8AC3E}">
        <p14:creationId xmlns:p14="http://schemas.microsoft.com/office/powerpoint/2010/main" val="39335342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FB46-1851-C644-A0C7-FA3BA2A3908B}"/>
              </a:ext>
            </a:extLst>
          </p:cNvPr>
          <p:cNvSpPr>
            <a:spLocks noGrp="1"/>
          </p:cNvSpPr>
          <p:nvPr>
            <p:ph type="ctrTitle"/>
          </p:nvPr>
        </p:nvSpPr>
        <p:spPr/>
        <p:txBody>
          <a:bodyPr/>
          <a:lstStyle/>
          <a:p>
            <a:r>
              <a:rPr lang="en-US" dirty="0"/>
              <a:t>Build Your Own Mars Helicopter</a:t>
            </a:r>
          </a:p>
        </p:txBody>
      </p:sp>
    </p:spTree>
    <p:extLst>
      <p:ext uri="{BB962C8B-B14F-4D97-AF65-F5344CB8AC3E}">
        <p14:creationId xmlns:p14="http://schemas.microsoft.com/office/powerpoint/2010/main" val="4998124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NASA’s Ingenuity Mars Helicopter: Attempting the First Powered Flight on Mars">
            <a:hlinkClick r:id="" action="ppaction://media"/>
            <a:extLst>
              <a:ext uri="{FF2B5EF4-FFF2-40B4-BE49-F238E27FC236}">
                <a16:creationId xmlns:a16="http://schemas.microsoft.com/office/drawing/2014/main" id="{60B169C8-0277-994B-A471-A105F27EDD7A}"/>
              </a:ext>
            </a:extLst>
          </p:cNvPr>
          <p:cNvPicPr>
            <a:picLocks noRot="1" noChangeAspect="1"/>
          </p:cNvPicPr>
          <p:nvPr>
            <a:videoFile r:link="rId1"/>
          </p:nvPr>
        </p:nvPicPr>
        <p:blipFill>
          <a:blip r:embed="rId3"/>
          <a:stretch>
            <a:fillRect/>
          </a:stretch>
        </p:blipFill>
        <p:spPr>
          <a:xfrm>
            <a:off x="26973" y="0"/>
            <a:ext cx="12165027" cy="6873240"/>
          </a:xfrm>
          <a:prstGeom prst="rect">
            <a:avLst/>
          </a:prstGeom>
        </p:spPr>
      </p:pic>
    </p:spTree>
    <p:extLst>
      <p:ext uri="{BB962C8B-B14F-4D97-AF65-F5344CB8AC3E}">
        <p14:creationId xmlns:p14="http://schemas.microsoft.com/office/powerpoint/2010/main" val="42508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85045-EA61-734A-9FBC-88ADBB1D4A8D}"/>
              </a:ext>
            </a:extLst>
          </p:cNvPr>
          <p:cNvSpPr>
            <a:spLocks noGrp="1"/>
          </p:cNvSpPr>
          <p:nvPr>
            <p:ph type="title"/>
          </p:nvPr>
        </p:nvSpPr>
        <p:spPr/>
        <p:txBody>
          <a:bodyPr/>
          <a:lstStyle/>
          <a:p>
            <a:r>
              <a:rPr lang="en-US" dirty="0"/>
              <a:t>Going to Mars: Understanding Martian Environment and the Possibility of Flight</a:t>
            </a:r>
          </a:p>
        </p:txBody>
      </p:sp>
      <p:sp>
        <p:nvSpPr>
          <p:cNvPr id="3" name="Content Placeholder 2">
            <a:extLst>
              <a:ext uri="{FF2B5EF4-FFF2-40B4-BE49-F238E27FC236}">
                <a16:creationId xmlns:a16="http://schemas.microsoft.com/office/drawing/2014/main" id="{08613B60-982B-5842-8412-EEDB41A90092}"/>
              </a:ext>
            </a:extLst>
          </p:cNvPr>
          <p:cNvSpPr>
            <a:spLocks noGrp="1"/>
          </p:cNvSpPr>
          <p:nvPr>
            <p:ph idx="1"/>
          </p:nvPr>
        </p:nvSpPr>
        <p:spPr>
          <a:xfrm>
            <a:off x="838200" y="1825624"/>
            <a:ext cx="5647660" cy="5032375"/>
          </a:xfrm>
        </p:spPr>
        <p:txBody>
          <a:bodyPr>
            <a:normAutofit/>
          </a:bodyPr>
          <a:lstStyle/>
          <a:p>
            <a:r>
              <a:rPr lang="en-US" dirty="0"/>
              <a:t>Beyond Earth, Mars is one of the only places in the solar system where humans could one day live.  </a:t>
            </a:r>
          </a:p>
          <a:p>
            <a:r>
              <a:rPr lang="en-US" dirty="0"/>
              <a:t>In size, Mars is about half the diameter of Earth</a:t>
            </a:r>
          </a:p>
        </p:txBody>
      </p:sp>
      <p:pic>
        <p:nvPicPr>
          <p:cNvPr id="4" name="Picture 3">
            <a:extLst>
              <a:ext uri="{FF2B5EF4-FFF2-40B4-BE49-F238E27FC236}">
                <a16:creationId xmlns:a16="http://schemas.microsoft.com/office/drawing/2014/main" id="{9194E49E-30D0-1B4F-B0A2-4C757FB1A94B}"/>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485859" y="1825624"/>
            <a:ext cx="4890551" cy="4490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65635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C849-44A3-E24E-AC0E-6F062805A097}"/>
              </a:ext>
            </a:extLst>
          </p:cNvPr>
          <p:cNvSpPr>
            <a:spLocks noGrp="1"/>
          </p:cNvSpPr>
          <p:nvPr>
            <p:ph type="title"/>
          </p:nvPr>
        </p:nvSpPr>
        <p:spPr/>
        <p:txBody>
          <a:bodyPr/>
          <a:lstStyle/>
          <a:p>
            <a:r>
              <a:rPr lang="en-US" dirty="0"/>
              <a:t>Going to Mars: Understanding Martian Environment and the Possibility of Flight</a:t>
            </a:r>
          </a:p>
        </p:txBody>
      </p:sp>
      <p:sp>
        <p:nvSpPr>
          <p:cNvPr id="3" name="Content Placeholder 2">
            <a:extLst>
              <a:ext uri="{FF2B5EF4-FFF2-40B4-BE49-F238E27FC236}">
                <a16:creationId xmlns:a16="http://schemas.microsoft.com/office/drawing/2014/main" id="{01809FDC-8310-9349-B033-2B010CACBBC3}"/>
              </a:ext>
            </a:extLst>
          </p:cNvPr>
          <p:cNvSpPr>
            <a:spLocks noGrp="1"/>
          </p:cNvSpPr>
          <p:nvPr>
            <p:ph idx="1"/>
          </p:nvPr>
        </p:nvSpPr>
        <p:spPr>
          <a:xfrm>
            <a:off x="838200" y="1825625"/>
            <a:ext cx="10515600" cy="1325563"/>
          </a:xfrm>
        </p:spPr>
        <p:txBody>
          <a:bodyPr>
            <a:normAutofit/>
          </a:bodyPr>
          <a:lstStyle/>
          <a:p>
            <a:pPr>
              <a:defRPr/>
            </a:pPr>
            <a:r>
              <a:rPr lang="en-US" altLang="en-US" dirty="0">
                <a:latin typeface="Helvetica" panose="020B0604020202020204" pitchFamily="34" charset="0"/>
              </a:rPr>
              <a:t>Mars’ surface area is equal to about 1/3 the surface of Earth. </a:t>
            </a:r>
          </a:p>
          <a:p>
            <a:pPr lvl="1">
              <a:defRPr/>
            </a:pPr>
            <a:r>
              <a:rPr lang="en-US" altLang="en-US" dirty="0">
                <a:latin typeface="Helvetica" panose="020B0604020202020204" pitchFamily="34" charset="0"/>
              </a:rPr>
              <a:t>Which is about the total area of Earth's continents. </a:t>
            </a:r>
          </a:p>
          <a:p>
            <a:pPr lvl="1">
              <a:defRPr/>
            </a:pPr>
            <a:r>
              <a:rPr lang="en-US" altLang="en-US" dirty="0">
                <a:latin typeface="Helvetica" panose="020B0604020202020204" pitchFamily="34" charset="0"/>
              </a:rPr>
              <a:t>That’s a lot of territory!</a:t>
            </a:r>
          </a:p>
          <a:p>
            <a:endParaRPr lang="en-US" dirty="0"/>
          </a:p>
        </p:txBody>
      </p:sp>
      <p:pic>
        <p:nvPicPr>
          <p:cNvPr id="4" name="Picture 2">
            <a:extLst>
              <a:ext uri="{FF2B5EF4-FFF2-40B4-BE49-F238E27FC236}">
                <a16:creationId xmlns:a16="http://schemas.microsoft.com/office/drawing/2014/main" id="{4BCC7876-CFAA-CE43-BC81-7A7D2F1C8D2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29810" y="3286125"/>
            <a:ext cx="3273425"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a:extLst>
              <a:ext uri="{FF2B5EF4-FFF2-40B4-BE49-F238E27FC236}">
                <a16:creationId xmlns:a16="http://schemas.microsoft.com/office/drawing/2014/main" id="{448F7398-1401-604F-9056-0A7144D81A9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988767" y="3928268"/>
            <a:ext cx="1981200"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7406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C53D-EC54-3840-B608-DD0BB6EF130F}"/>
              </a:ext>
            </a:extLst>
          </p:cNvPr>
          <p:cNvSpPr>
            <a:spLocks noGrp="1"/>
          </p:cNvSpPr>
          <p:nvPr>
            <p:ph type="title"/>
          </p:nvPr>
        </p:nvSpPr>
        <p:spPr/>
        <p:txBody>
          <a:bodyPr/>
          <a:lstStyle/>
          <a:p>
            <a:r>
              <a:rPr lang="en-US" dirty="0"/>
              <a:t>Going to Mars: Understanding Martian Environment and the Possibility of Flight</a:t>
            </a:r>
          </a:p>
        </p:txBody>
      </p:sp>
      <p:pic>
        <p:nvPicPr>
          <p:cNvPr id="4" name="Picture 2">
            <a:extLst>
              <a:ext uri="{FF2B5EF4-FFF2-40B4-BE49-F238E27FC236}">
                <a16:creationId xmlns:a16="http://schemas.microsoft.com/office/drawing/2014/main" id="{8E9F9318-F261-414C-BE93-96ACFC0AB4B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38200" y="1981281"/>
            <a:ext cx="5035544" cy="289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99C2EE50-D3AA-AC46-B3FA-473C77762FBF}"/>
              </a:ext>
            </a:extLst>
          </p:cNvPr>
          <p:cNvSpPr>
            <a:spLocks noGrp="1"/>
          </p:cNvSpPr>
          <p:nvPr>
            <p:ph idx="1"/>
          </p:nvPr>
        </p:nvSpPr>
        <p:spPr>
          <a:xfrm>
            <a:off x="6401080" y="1981281"/>
            <a:ext cx="4952720" cy="4217651"/>
          </a:xfrm>
        </p:spPr>
        <p:txBody>
          <a:bodyPr>
            <a:normAutofit/>
          </a:bodyPr>
          <a:lstStyle/>
          <a:p>
            <a:pPr>
              <a:defRPr/>
            </a:pPr>
            <a:r>
              <a:rPr lang="en-US" dirty="0">
                <a:latin typeface="Helvetica"/>
              </a:rPr>
              <a:t>The thin atmosphere means the surface pressure on Mars is 1% of Earth. </a:t>
            </a:r>
          </a:p>
          <a:p>
            <a:pPr>
              <a:defRPr/>
            </a:pPr>
            <a:endParaRPr lang="en-US" sz="1800" dirty="0">
              <a:latin typeface="Helvetica"/>
            </a:endParaRPr>
          </a:p>
          <a:p>
            <a:pPr>
              <a:defRPr/>
            </a:pPr>
            <a:r>
              <a:rPr lang="en-US" dirty="0">
                <a:latin typeface="Helvetica"/>
              </a:rPr>
              <a:t>Without a special pressure suit, your organs would push out against your skin! </a:t>
            </a:r>
          </a:p>
          <a:p>
            <a:endParaRPr lang="en-US" dirty="0"/>
          </a:p>
        </p:txBody>
      </p:sp>
    </p:spTree>
    <p:extLst>
      <p:ext uri="{BB962C8B-B14F-4D97-AF65-F5344CB8AC3E}">
        <p14:creationId xmlns:p14="http://schemas.microsoft.com/office/powerpoint/2010/main" val="40725920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4F35-E2BE-174C-A163-19ADF2274359}"/>
              </a:ext>
            </a:extLst>
          </p:cNvPr>
          <p:cNvSpPr>
            <a:spLocks noGrp="1"/>
          </p:cNvSpPr>
          <p:nvPr>
            <p:ph type="title"/>
          </p:nvPr>
        </p:nvSpPr>
        <p:spPr/>
        <p:txBody>
          <a:bodyPr/>
          <a:lstStyle/>
          <a:p>
            <a:r>
              <a:rPr lang="en-US" dirty="0"/>
              <a:t>Going to Mars: Understanding Martian Environment and the Possibility of Flight</a:t>
            </a:r>
          </a:p>
        </p:txBody>
      </p:sp>
      <p:sp>
        <p:nvSpPr>
          <p:cNvPr id="3" name="Content Placeholder 2">
            <a:extLst>
              <a:ext uri="{FF2B5EF4-FFF2-40B4-BE49-F238E27FC236}">
                <a16:creationId xmlns:a16="http://schemas.microsoft.com/office/drawing/2014/main" id="{90649BFE-22E4-984C-B4A6-6D675A64BB0B}"/>
              </a:ext>
            </a:extLst>
          </p:cNvPr>
          <p:cNvSpPr>
            <a:spLocks noGrp="1"/>
          </p:cNvSpPr>
          <p:nvPr>
            <p:ph idx="1"/>
          </p:nvPr>
        </p:nvSpPr>
        <p:spPr>
          <a:xfrm>
            <a:off x="838200" y="1825625"/>
            <a:ext cx="4818321" cy="4351338"/>
          </a:xfrm>
        </p:spPr>
        <p:txBody>
          <a:bodyPr/>
          <a:lstStyle/>
          <a:p>
            <a:r>
              <a:rPr lang="en-US" dirty="0">
                <a:latin typeface="Helvetica"/>
                <a:cs typeface="Helvetica"/>
              </a:rPr>
              <a:t>Scientists and engineers from all over the world have discovered many environmental and other similarities between Earth and Mars. </a:t>
            </a:r>
          </a:p>
          <a:p>
            <a:endParaRPr lang="en-US" dirty="0"/>
          </a:p>
        </p:txBody>
      </p:sp>
      <p:pic>
        <p:nvPicPr>
          <p:cNvPr id="4" name="Picture 2">
            <a:extLst>
              <a:ext uri="{FF2B5EF4-FFF2-40B4-BE49-F238E27FC236}">
                <a16:creationId xmlns:a16="http://schemas.microsoft.com/office/drawing/2014/main" id="{77D107A7-EF39-1644-A849-671601BE1AC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943600" y="1690688"/>
            <a:ext cx="5410200" cy="442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46697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9578-3C34-2D49-BABC-C467475F8C05}"/>
              </a:ext>
            </a:extLst>
          </p:cNvPr>
          <p:cNvSpPr>
            <a:spLocks noGrp="1"/>
          </p:cNvSpPr>
          <p:nvPr>
            <p:ph type="title"/>
          </p:nvPr>
        </p:nvSpPr>
        <p:spPr/>
        <p:txBody>
          <a:bodyPr/>
          <a:lstStyle/>
          <a:p>
            <a:r>
              <a:rPr lang="en-US" dirty="0"/>
              <a:t>Rovers on Mars</a:t>
            </a:r>
          </a:p>
        </p:txBody>
      </p:sp>
      <p:sp>
        <p:nvSpPr>
          <p:cNvPr id="3" name="Content Placeholder 2">
            <a:extLst>
              <a:ext uri="{FF2B5EF4-FFF2-40B4-BE49-F238E27FC236}">
                <a16:creationId xmlns:a16="http://schemas.microsoft.com/office/drawing/2014/main" id="{2A242205-9446-FE40-9438-7651ED0F8BF8}"/>
              </a:ext>
            </a:extLst>
          </p:cNvPr>
          <p:cNvSpPr>
            <a:spLocks noGrp="1"/>
          </p:cNvSpPr>
          <p:nvPr>
            <p:ph idx="1"/>
          </p:nvPr>
        </p:nvSpPr>
        <p:spPr>
          <a:xfrm>
            <a:off x="838200" y="1762125"/>
            <a:ext cx="4886739" cy="4351338"/>
          </a:xfrm>
        </p:spPr>
        <p:txBody>
          <a:bodyPr>
            <a:normAutofit/>
          </a:bodyPr>
          <a:lstStyle/>
          <a:p>
            <a:pPr marL="0" indent="0">
              <a:buNone/>
            </a:pPr>
            <a:r>
              <a:rPr lang="en-US" dirty="0">
                <a:latin typeface="Helvetica" panose="020B0604020202020204" pitchFamily="34" charset="0"/>
                <a:cs typeface="Helvetica" panose="020B0604020202020204" pitchFamily="34" charset="0"/>
              </a:rPr>
              <a:t>Over the years, NASA has sent five robotic vehicles, called rovers, to Mars. </a:t>
            </a:r>
          </a:p>
          <a:p>
            <a:pPr marL="0" indent="0">
              <a:buNone/>
            </a:pPr>
            <a:endParaRPr lang="en-US" dirty="0">
              <a:latin typeface="Helvetica" panose="020B0604020202020204" pitchFamily="34" charset="0"/>
              <a:cs typeface="Helvetica" panose="020B0604020202020204" pitchFamily="34" charset="0"/>
            </a:endParaRPr>
          </a:p>
          <a:p>
            <a:pPr marL="0" indent="0">
              <a:buNone/>
            </a:pPr>
            <a:r>
              <a:rPr lang="en-US" dirty="0">
                <a:latin typeface="Helvetica" panose="020B0604020202020204" pitchFamily="34" charset="0"/>
                <a:cs typeface="Helvetica" panose="020B0604020202020204" pitchFamily="34" charset="0"/>
              </a:rPr>
              <a:t>The names of the five rovers are: Sojourner, Spirit and Opportunity, Curiosity, and Perseverance.</a:t>
            </a:r>
          </a:p>
          <a:p>
            <a:pPr marL="0" indent="0">
              <a:buNone/>
            </a:pPr>
            <a:endParaRPr lang="en-US" dirty="0">
              <a:latin typeface="Helvetica" panose="020B0604020202020204" pitchFamily="34" charset="0"/>
              <a:cs typeface="Helvetica" panose="020B0604020202020204" pitchFamily="34" charset="0"/>
            </a:endParaRPr>
          </a:p>
        </p:txBody>
      </p:sp>
      <p:pic>
        <p:nvPicPr>
          <p:cNvPr id="4" name="Picture 11" descr="A picture containing outdoor&#10;&#10;Description automatically generated">
            <a:extLst>
              <a:ext uri="{FF2B5EF4-FFF2-40B4-BE49-F238E27FC236}">
                <a16:creationId xmlns:a16="http://schemas.microsoft.com/office/drawing/2014/main" id="{2FE21485-EEF1-F443-94CC-12960A4DF60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724939" y="1690688"/>
            <a:ext cx="609600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751623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Presentation - Video 1">
            <a:hlinkClick r:id="" action="ppaction://media"/>
            <a:extLst>
              <a:ext uri="{FF2B5EF4-FFF2-40B4-BE49-F238E27FC236}">
                <a16:creationId xmlns:a16="http://schemas.microsoft.com/office/drawing/2014/main" id="{306E8E6A-5078-614F-86FE-18C737C000BD}"/>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958546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B965-DEC9-B740-B7A2-F7D7AC7B5BF5}"/>
              </a:ext>
            </a:extLst>
          </p:cNvPr>
          <p:cNvSpPr>
            <a:spLocks noGrp="1"/>
          </p:cNvSpPr>
          <p:nvPr>
            <p:ph type="title"/>
          </p:nvPr>
        </p:nvSpPr>
        <p:spPr/>
        <p:txBody>
          <a:bodyPr/>
          <a:lstStyle/>
          <a:p>
            <a:r>
              <a:rPr lang="en-US" dirty="0"/>
              <a:t>Did You Know?</a:t>
            </a:r>
          </a:p>
        </p:txBody>
      </p:sp>
      <p:sp>
        <p:nvSpPr>
          <p:cNvPr id="3" name="Content Placeholder 2">
            <a:extLst>
              <a:ext uri="{FF2B5EF4-FFF2-40B4-BE49-F238E27FC236}">
                <a16:creationId xmlns:a16="http://schemas.microsoft.com/office/drawing/2014/main" id="{D59268A0-6100-874E-AC0C-7C5974B4F256}"/>
              </a:ext>
            </a:extLst>
          </p:cNvPr>
          <p:cNvSpPr>
            <a:spLocks noGrp="1"/>
          </p:cNvSpPr>
          <p:nvPr>
            <p:ph idx="1"/>
          </p:nvPr>
        </p:nvSpPr>
        <p:spPr>
          <a:xfrm>
            <a:off x="838200" y="1825625"/>
            <a:ext cx="5087426" cy="4351338"/>
          </a:xfrm>
        </p:spPr>
        <p:txBody>
          <a:bodyPr/>
          <a:lstStyle/>
          <a:p>
            <a:r>
              <a:rPr lang="en-US" dirty="0"/>
              <a:t>NASA’s Perseverance Mars rover carries the first helicopter to the surface of Mars!</a:t>
            </a:r>
          </a:p>
          <a:p>
            <a:endParaRPr lang="en-US" dirty="0"/>
          </a:p>
          <a:p>
            <a:r>
              <a:rPr lang="en-US" dirty="0"/>
              <a:t>The helicopter got its name, Ingenuity, from a high school student who entered the name in NASA’s ‘Name the Rover’ essay contest.</a:t>
            </a:r>
          </a:p>
        </p:txBody>
      </p:sp>
      <p:pic>
        <p:nvPicPr>
          <p:cNvPr id="4" name="Picture 3" descr="A picture containing outdoor, ground, water, sandy&#10;&#10;Description automatically generated">
            <a:extLst>
              <a:ext uri="{FF2B5EF4-FFF2-40B4-BE49-F238E27FC236}">
                <a16:creationId xmlns:a16="http://schemas.microsoft.com/office/drawing/2014/main" id="{B045371F-8559-EA4A-9C32-79C1B54378A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266375" y="1825625"/>
            <a:ext cx="5480148" cy="3082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256465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Presentation Part 2">
            <a:hlinkClick r:id="" action="ppaction://media"/>
            <a:extLst>
              <a:ext uri="{FF2B5EF4-FFF2-40B4-BE49-F238E27FC236}">
                <a16:creationId xmlns:a16="http://schemas.microsoft.com/office/drawing/2014/main" id="{8EF0D71C-07B1-8B4E-B3DC-B44BDF530604}"/>
              </a:ext>
            </a:extLst>
          </p:cNvPr>
          <p:cNvPicPr>
            <a:picLocks noGrp="1" noRot="1" noChangeAspect="1"/>
          </p:cNvPicPr>
          <p:nvPr>
            <p:ph idx="1"/>
            <a:videoFile r:link="rId1"/>
          </p:nvPr>
        </p:nvPicPr>
        <p:blipFill>
          <a:blip r:embed="rId3"/>
          <a:stretch>
            <a:fillRect/>
          </a:stretch>
        </p:blipFill>
        <p:spPr>
          <a:xfrm>
            <a:off x="0" y="0"/>
            <a:ext cx="12137232" cy="6858000"/>
          </a:xfrm>
          <a:prstGeom prst="rect">
            <a:avLst/>
          </a:prstGeom>
        </p:spPr>
      </p:pic>
    </p:spTree>
    <p:extLst>
      <p:ext uri="{BB962C8B-B14F-4D97-AF65-F5344CB8AC3E}">
        <p14:creationId xmlns:p14="http://schemas.microsoft.com/office/powerpoint/2010/main" val="155632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a:extLst>
              <a:ext uri="{FF2B5EF4-FFF2-40B4-BE49-F238E27FC236}">
                <a16:creationId xmlns:a16="http://schemas.microsoft.com/office/drawing/2014/main" id="{A6C6164C-697C-EC4A-988F-5BC052887A7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530626" y="0"/>
            <a:ext cx="9130748" cy="684806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1AC2032-2CB3-C24E-BD80-833F144C14C1}"/>
              </a:ext>
            </a:extLst>
          </p:cNvPr>
          <p:cNvSpPr>
            <a:spLocks noGrp="1"/>
          </p:cNvSpPr>
          <p:nvPr>
            <p:ph type="title"/>
          </p:nvPr>
        </p:nvSpPr>
        <p:spPr>
          <a:xfrm>
            <a:off x="7699512" y="278295"/>
            <a:ext cx="2663687" cy="922061"/>
          </a:xfrm>
        </p:spPr>
        <p:txBody>
          <a:bodyPr>
            <a:normAutofit fontScale="90000"/>
          </a:bodyPr>
          <a:lstStyle/>
          <a:p>
            <a:pPr algn="r"/>
            <a:r>
              <a:rPr lang="en-US" dirty="0"/>
              <a:t>Anatomy of Ingenuity</a:t>
            </a:r>
          </a:p>
        </p:txBody>
      </p:sp>
    </p:spTree>
    <p:extLst>
      <p:ext uri="{BB962C8B-B14F-4D97-AF65-F5344CB8AC3E}">
        <p14:creationId xmlns:p14="http://schemas.microsoft.com/office/powerpoint/2010/main" val="211281984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9D82E-7A11-2842-A906-B9C850F71774}"/>
              </a:ext>
            </a:extLst>
          </p:cNvPr>
          <p:cNvSpPr>
            <a:spLocks noGrp="1"/>
          </p:cNvSpPr>
          <p:nvPr>
            <p:ph type="title"/>
          </p:nvPr>
        </p:nvSpPr>
        <p:spPr/>
        <p:txBody>
          <a:bodyPr/>
          <a:lstStyle/>
          <a:p>
            <a:r>
              <a:rPr lang="en-US" dirty="0"/>
              <a:t>Build Your Own Mars Helicopter</a:t>
            </a:r>
          </a:p>
        </p:txBody>
      </p:sp>
      <p:pic>
        <p:nvPicPr>
          <p:cNvPr id="4" name="Picture 2">
            <a:extLst>
              <a:ext uri="{FF2B5EF4-FFF2-40B4-BE49-F238E27FC236}">
                <a16:creationId xmlns:a16="http://schemas.microsoft.com/office/drawing/2014/main" id="{ECDC8B6E-C381-014B-AE19-8E80256A03E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8199" y="3507310"/>
            <a:ext cx="3396432" cy="314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0781B94-9148-DE41-A0E5-75242C2ED926}"/>
              </a:ext>
            </a:extLst>
          </p:cNvPr>
          <p:cNvSpPr txBox="1"/>
          <p:nvPr/>
        </p:nvSpPr>
        <p:spPr>
          <a:xfrm>
            <a:off x="838199" y="1352504"/>
            <a:ext cx="3379304" cy="461665"/>
          </a:xfrm>
          <a:prstGeom prst="rect">
            <a:avLst/>
          </a:prstGeom>
          <a:noFill/>
        </p:spPr>
        <p:txBody>
          <a:bodyPr wrap="square" rtlCol="0">
            <a:spAutoFit/>
          </a:bodyPr>
          <a:lstStyle/>
          <a:p>
            <a:r>
              <a:rPr lang="en-US" sz="2400" b="1" dirty="0"/>
              <a:t>What You’ll Need:</a:t>
            </a:r>
          </a:p>
        </p:txBody>
      </p:sp>
      <p:sp>
        <p:nvSpPr>
          <p:cNvPr id="6" name="TextBox 5">
            <a:extLst>
              <a:ext uri="{FF2B5EF4-FFF2-40B4-BE49-F238E27FC236}">
                <a16:creationId xmlns:a16="http://schemas.microsoft.com/office/drawing/2014/main" id="{A2A2966D-E666-3F43-9C4C-74A4BBA4832A}"/>
              </a:ext>
            </a:extLst>
          </p:cNvPr>
          <p:cNvSpPr txBox="1"/>
          <p:nvPr/>
        </p:nvSpPr>
        <p:spPr>
          <a:xfrm>
            <a:off x="4900095" y="1352504"/>
            <a:ext cx="3622145" cy="738664"/>
          </a:xfrm>
          <a:prstGeom prst="rect">
            <a:avLst/>
          </a:prstGeom>
          <a:noFill/>
        </p:spPr>
        <p:txBody>
          <a:bodyPr wrap="none" rtlCol="0">
            <a:spAutoFit/>
          </a:bodyPr>
          <a:lstStyle/>
          <a:p>
            <a:r>
              <a:rPr lang="en-US" sz="2400" b="1" dirty="0"/>
              <a:t>How You Do It:</a:t>
            </a:r>
          </a:p>
          <a:p>
            <a:r>
              <a:rPr lang="en-US" b="1" i="1" dirty="0"/>
              <a:t>DO NOT EAT THE MARSHMALLOWS</a:t>
            </a:r>
          </a:p>
        </p:txBody>
      </p:sp>
      <p:sp>
        <p:nvSpPr>
          <p:cNvPr id="7" name="TextBox 6">
            <a:extLst>
              <a:ext uri="{FF2B5EF4-FFF2-40B4-BE49-F238E27FC236}">
                <a16:creationId xmlns:a16="http://schemas.microsoft.com/office/drawing/2014/main" id="{794595A8-8E32-8546-ACAA-D94899DA2041}"/>
              </a:ext>
            </a:extLst>
          </p:cNvPr>
          <p:cNvSpPr txBox="1"/>
          <p:nvPr/>
        </p:nvSpPr>
        <p:spPr>
          <a:xfrm>
            <a:off x="819083" y="1721836"/>
            <a:ext cx="3739716" cy="1754326"/>
          </a:xfrm>
          <a:prstGeom prst="rect">
            <a:avLst/>
          </a:prstGeom>
          <a:noFill/>
        </p:spPr>
        <p:txBody>
          <a:bodyPr wrap="square" rtlCol="0">
            <a:spAutoFit/>
          </a:bodyPr>
          <a:lstStyle/>
          <a:p>
            <a:pPr marL="285750" indent="-285750">
              <a:buFont typeface="Arial" panose="020B0604020202020204" pitchFamily="34" charset="0"/>
              <a:buChar char="•"/>
            </a:pPr>
            <a:r>
              <a:rPr lang="en-US" dirty="0"/>
              <a:t>1 large marshmallow</a:t>
            </a:r>
          </a:p>
          <a:p>
            <a:pPr marL="285750" indent="-285750">
              <a:buFont typeface="Arial" panose="020B0604020202020204" pitchFamily="34" charset="0"/>
              <a:buChar char="•"/>
            </a:pPr>
            <a:r>
              <a:rPr lang="en-US" dirty="0"/>
              <a:t>4 small marshmallow</a:t>
            </a:r>
          </a:p>
          <a:p>
            <a:pPr marL="285750" indent="-285750">
              <a:buFont typeface="Arial" panose="020B0604020202020204" pitchFamily="34" charset="0"/>
              <a:buChar char="•"/>
            </a:pPr>
            <a:r>
              <a:rPr lang="en-US" dirty="0"/>
              <a:t>5 toothpicks</a:t>
            </a:r>
          </a:p>
          <a:p>
            <a:pPr marL="285750" indent="-285750">
              <a:buFont typeface="Arial" panose="020B0604020202020204" pitchFamily="34" charset="0"/>
              <a:buChar char="•"/>
            </a:pPr>
            <a:r>
              <a:rPr lang="en-US" dirty="0"/>
              <a:t>Cardstock with rotor and solar panel</a:t>
            </a:r>
          </a:p>
          <a:p>
            <a:pPr marL="285750" indent="-285750">
              <a:buFont typeface="Arial" panose="020B0604020202020204" pitchFamily="34" charset="0"/>
              <a:buChar char="•"/>
            </a:pPr>
            <a:r>
              <a:rPr lang="en-US" dirty="0"/>
              <a:t>Scissors</a:t>
            </a:r>
          </a:p>
        </p:txBody>
      </p:sp>
      <p:sp>
        <p:nvSpPr>
          <p:cNvPr id="8" name="TextBox 7">
            <a:extLst>
              <a:ext uri="{FF2B5EF4-FFF2-40B4-BE49-F238E27FC236}">
                <a16:creationId xmlns:a16="http://schemas.microsoft.com/office/drawing/2014/main" id="{77A78C08-4D93-104C-B3F1-CA3BF4187BC4}"/>
              </a:ext>
            </a:extLst>
          </p:cNvPr>
          <p:cNvSpPr txBox="1"/>
          <p:nvPr/>
        </p:nvSpPr>
        <p:spPr>
          <a:xfrm>
            <a:off x="4900095" y="2060020"/>
            <a:ext cx="7019762" cy="4801314"/>
          </a:xfrm>
          <a:prstGeom prst="rect">
            <a:avLst/>
          </a:prstGeom>
          <a:noFill/>
        </p:spPr>
        <p:txBody>
          <a:bodyPr wrap="square" rtlCol="0">
            <a:spAutoFit/>
          </a:bodyPr>
          <a:lstStyle/>
          <a:p>
            <a:pPr marL="342900" indent="-342900">
              <a:buFont typeface="+mj-lt"/>
              <a:buAutoNum type="arabicPeriod"/>
            </a:pPr>
            <a:r>
              <a:rPr lang="en-US" dirty="0"/>
              <a:t>Take the Large marshmallow and insert 4 toothpicks into the marshmallow so they come out at angles as shown below. </a:t>
            </a:r>
          </a:p>
          <a:p>
            <a:pPr marL="342900" indent="-342900">
              <a:buFont typeface="+mj-lt"/>
              <a:buAutoNum type="arabicPeriod"/>
            </a:pPr>
            <a:r>
              <a:rPr lang="en-US" dirty="0"/>
              <a:t>Place a small marshmallow at the end of each of the four toothpicks.  </a:t>
            </a:r>
          </a:p>
          <a:p>
            <a:pPr marL="342900" indent="-342900">
              <a:buFont typeface="+mj-lt"/>
              <a:buAutoNum type="arabicPeriod"/>
            </a:pPr>
            <a:r>
              <a:rPr lang="en-US" dirty="0"/>
              <a:t>Using scissors, cut out </a:t>
            </a:r>
            <a:r>
              <a:rPr lang="en-US" b="1" dirty="0"/>
              <a:t>one set </a:t>
            </a:r>
            <a:r>
              <a:rPr lang="en-US" dirty="0"/>
              <a:t>of the two rotor blades and solar panel.  </a:t>
            </a:r>
          </a:p>
          <a:p>
            <a:pPr marL="342900" indent="-342900">
              <a:buFont typeface="+mj-lt"/>
              <a:buAutoNum type="arabicPeriod"/>
            </a:pPr>
            <a:r>
              <a:rPr lang="en-US" dirty="0"/>
              <a:t>Carefully poke a small hole in the middle of each of the rotor blades and solar panel.   </a:t>
            </a:r>
          </a:p>
          <a:p>
            <a:pPr marL="342900" indent="-342900">
              <a:buFont typeface="+mj-lt"/>
              <a:buAutoNum type="arabicPeriod"/>
            </a:pPr>
            <a:r>
              <a:rPr lang="en-US" dirty="0"/>
              <a:t>Push the remaining toothpick through the hole in the center of the rotor blade about 3/4 of an inch from the end of the toothpick.</a:t>
            </a:r>
          </a:p>
          <a:p>
            <a:pPr marL="342900" indent="-342900">
              <a:buFont typeface="+mj-lt"/>
              <a:buAutoNum type="arabicPeriod"/>
            </a:pPr>
            <a:r>
              <a:rPr lang="en-US" dirty="0"/>
              <a:t>Push the toothpick through the hole of the second rotor blade, leaving about 1/8 of an inch, and adjust the blades so that they are aligned in different directions.</a:t>
            </a:r>
          </a:p>
          <a:p>
            <a:pPr marL="342900" indent="-342900">
              <a:buFont typeface="+mj-lt"/>
              <a:buAutoNum type="arabicPeriod"/>
            </a:pPr>
            <a:r>
              <a:rPr lang="en-US" dirty="0"/>
              <a:t>Push the end of the toothpick through the center of the solar pane.  There should be about 1/4 of an inch of the toothpick sticking out from the top of the solar panel.  </a:t>
            </a:r>
          </a:p>
          <a:p>
            <a:pPr marL="342900" indent="-342900">
              <a:buFont typeface="+mj-lt"/>
              <a:buAutoNum type="arabicPeriod"/>
            </a:pPr>
            <a:r>
              <a:rPr lang="en-US" dirty="0"/>
              <a:t>Push the end of the toothpick furthest from the solar panel through the center of the top of the large marshmallow.  </a:t>
            </a:r>
          </a:p>
        </p:txBody>
      </p:sp>
    </p:spTree>
    <p:extLst>
      <p:ext uri="{BB962C8B-B14F-4D97-AF65-F5344CB8AC3E}">
        <p14:creationId xmlns:p14="http://schemas.microsoft.com/office/powerpoint/2010/main" val="16370616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E1099-80EC-E543-8F06-722291854FEC}"/>
              </a:ext>
            </a:extLst>
          </p:cNvPr>
          <p:cNvSpPr>
            <a:spLocks noGrp="1"/>
          </p:cNvSpPr>
          <p:nvPr>
            <p:ph type="title"/>
          </p:nvPr>
        </p:nvSpPr>
        <p:spPr/>
        <p:txBody>
          <a:bodyPr/>
          <a:lstStyle/>
          <a:p>
            <a:r>
              <a:rPr lang="en-US" dirty="0"/>
              <a:t>Aeronautics Challenge!</a:t>
            </a:r>
          </a:p>
        </p:txBody>
      </p:sp>
      <p:sp>
        <p:nvSpPr>
          <p:cNvPr id="3" name="Content Placeholder 2">
            <a:extLst>
              <a:ext uri="{FF2B5EF4-FFF2-40B4-BE49-F238E27FC236}">
                <a16:creationId xmlns:a16="http://schemas.microsoft.com/office/drawing/2014/main" id="{3FE5952A-C39C-1445-892A-8B61B30FF9B6}"/>
              </a:ext>
            </a:extLst>
          </p:cNvPr>
          <p:cNvSpPr>
            <a:spLocks noGrp="1"/>
          </p:cNvSpPr>
          <p:nvPr>
            <p:ph idx="1"/>
          </p:nvPr>
        </p:nvSpPr>
        <p:spPr/>
        <p:txBody>
          <a:bodyPr/>
          <a:lstStyle/>
          <a:p>
            <a:pPr marL="0" indent="0">
              <a:buNone/>
            </a:pPr>
            <a:r>
              <a:rPr lang="en-US" dirty="0"/>
              <a:t>How To Participate:</a:t>
            </a:r>
          </a:p>
          <a:p>
            <a:pPr marL="514350" indent="-514350">
              <a:buAutoNum type="arabicParenR"/>
            </a:pPr>
            <a:r>
              <a:rPr lang="en-US" dirty="0"/>
              <a:t>Go to </a:t>
            </a:r>
            <a:r>
              <a:rPr lang="en-US" dirty="0">
                <a:hlinkClick r:id="rId3"/>
              </a:rPr>
              <a:t>www.menti.com</a:t>
            </a:r>
            <a:r>
              <a:rPr lang="en-US" dirty="0"/>
              <a:t> and type in the code.  </a:t>
            </a:r>
          </a:p>
          <a:p>
            <a:pPr marL="514350" indent="-514350">
              <a:buAutoNum type="arabicParenR"/>
            </a:pPr>
            <a:r>
              <a:rPr lang="en-US" dirty="0"/>
              <a:t>Choose the correct answer to each of the questions.  </a:t>
            </a:r>
          </a:p>
          <a:p>
            <a:pPr marL="514350" indent="-514350">
              <a:buAutoNum type="arabicParenR"/>
            </a:pPr>
            <a:r>
              <a:rPr lang="en-US" dirty="0"/>
              <a:t>Have Fun!</a:t>
            </a:r>
          </a:p>
          <a:p>
            <a:pPr marL="514350" indent="-514350">
              <a:buAutoNum type="arabicParenR"/>
            </a:pPr>
            <a:endParaRPr lang="en-US" dirty="0"/>
          </a:p>
        </p:txBody>
      </p:sp>
    </p:spTree>
    <p:extLst>
      <p:ext uri="{BB962C8B-B14F-4D97-AF65-F5344CB8AC3E}">
        <p14:creationId xmlns:p14="http://schemas.microsoft.com/office/powerpoint/2010/main" val="31391527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4B572-0708-DD4E-9268-121D698A510E}"/>
              </a:ext>
            </a:extLst>
          </p:cNvPr>
          <p:cNvSpPr>
            <a:spLocks noGrp="1"/>
          </p:cNvSpPr>
          <p:nvPr>
            <p:ph type="ctrTitle"/>
          </p:nvPr>
        </p:nvSpPr>
        <p:spPr/>
        <p:txBody>
          <a:bodyPr/>
          <a:lstStyle/>
          <a:p>
            <a:r>
              <a:rPr lang="en-US" dirty="0"/>
              <a:t>Let’s Talk STEM!</a:t>
            </a:r>
          </a:p>
        </p:txBody>
      </p:sp>
    </p:spTree>
    <p:extLst>
      <p:ext uri="{BB962C8B-B14F-4D97-AF65-F5344CB8AC3E}">
        <p14:creationId xmlns:p14="http://schemas.microsoft.com/office/powerpoint/2010/main" val="29972780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ASA_SkyForAll_Final_H264.mp4" descr="NASA_SkyForAll_Final_H264.mp4">
            <a:hlinkClick r:id="" action="ppaction://media"/>
            <a:extLst>
              <a:ext uri="{FF2B5EF4-FFF2-40B4-BE49-F238E27FC236}">
                <a16:creationId xmlns:a16="http://schemas.microsoft.com/office/drawing/2014/main" id="{2F4A9A46-92BB-6F47-9565-DC2A7401142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62000" y="0"/>
            <a:ext cx="13716000" cy="6858000"/>
          </a:xfrm>
          <a:prstGeom prst="rect">
            <a:avLst/>
          </a:prstGeom>
        </p:spPr>
      </p:pic>
    </p:spTree>
    <p:extLst>
      <p:ext uri="{BB962C8B-B14F-4D97-AF65-F5344CB8AC3E}">
        <p14:creationId xmlns:p14="http://schemas.microsoft.com/office/powerpoint/2010/main" val="183376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8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D794C-5439-2A4E-B89E-358A62023793}"/>
              </a:ext>
            </a:extLst>
          </p:cNvPr>
          <p:cNvSpPr>
            <a:spLocks noGrp="1"/>
          </p:cNvSpPr>
          <p:nvPr>
            <p:ph type="title"/>
          </p:nvPr>
        </p:nvSpPr>
        <p:spPr/>
        <p:txBody>
          <a:bodyPr/>
          <a:lstStyle/>
          <a:p>
            <a:r>
              <a:rPr lang="en-US" dirty="0"/>
              <a:t>Resources </a:t>
            </a:r>
          </a:p>
        </p:txBody>
      </p:sp>
      <p:sp>
        <p:nvSpPr>
          <p:cNvPr id="3" name="Content Placeholder 2">
            <a:extLst>
              <a:ext uri="{FF2B5EF4-FFF2-40B4-BE49-F238E27FC236}">
                <a16:creationId xmlns:a16="http://schemas.microsoft.com/office/drawing/2014/main" id="{1E49425B-88E1-9642-A787-85D76728B83F}"/>
              </a:ext>
            </a:extLst>
          </p:cNvPr>
          <p:cNvSpPr>
            <a:spLocks noGrp="1"/>
          </p:cNvSpPr>
          <p:nvPr>
            <p:ph idx="1"/>
          </p:nvPr>
        </p:nvSpPr>
        <p:spPr/>
        <p:txBody>
          <a:bodyPr/>
          <a:lstStyle/>
          <a:p>
            <a:r>
              <a:rPr lang="en-US" dirty="0"/>
              <a:t>Learn More with other Aeronautics and Science Activities </a:t>
            </a:r>
          </a:p>
          <a:p>
            <a:pPr lvl="1"/>
            <a:r>
              <a:rPr lang="en-US" dirty="0">
                <a:hlinkClick r:id="rId3"/>
              </a:rPr>
              <a:t>https://www.nasa.gov/aero-at-home</a:t>
            </a:r>
            <a:endParaRPr lang="en-US" dirty="0"/>
          </a:p>
          <a:p>
            <a:pPr lvl="1"/>
            <a:r>
              <a:rPr lang="en-US" dirty="0">
                <a:hlinkClick r:id="rId4"/>
              </a:rPr>
              <a:t>https://www.nasa.gov/stem</a:t>
            </a:r>
            <a:r>
              <a:rPr lang="en-US" dirty="0"/>
              <a:t> </a:t>
            </a:r>
          </a:p>
          <a:p>
            <a:r>
              <a:rPr lang="en-US" dirty="0"/>
              <a:t>Opportunities to get involved with NASA</a:t>
            </a:r>
          </a:p>
          <a:p>
            <a:pPr lvl="1"/>
            <a:r>
              <a:rPr lang="en-US" dirty="0">
                <a:hlinkClick r:id="rId5"/>
              </a:rPr>
              <a:t>https://intern.nasa.gov</a:t>
            </a:r>
            <a:r>
              <a:rPr lang="en-US" dirty="0"/>
              <a:t>  </a:t>
            </a:r>
          </a:p>
          <a:p>
            <a:r>
              <a:rPr lang="en-US" dirty="0"/>
              <a:t>Contact Information</a:t>
            </a:r>
          </a:p>
          <a:p>
            <a:pPr lvl="1"/>
            <a:r>
              <a:rPr lang="en-US" dirty="0">
                <a:hlinkClick r:id="rId6"/>
              </a:rPr>
              <a:t>christina.l.cheung@nasa.gov</a:t>
            </a:r>
            <a:r>
              <a:rPr lang="en-US" dirty="0"/>
              <a:t> </a:t>
            </a:r>
          </a:p>
          <a:p>
            <a:pPr lvl="1"/>
            <a:r>
              <a:rPr lang="en-US" dirty="0">
                <a:hlinkClick r:id="rId7"/>
              </a:rPr>
              <a:t>ARC-Aero-Fair@mail.nasa.gov</a:t>
            </a:r>
            <a:r>
              <a:rPr lang="en-US" dirty="0"/>
              <a:t> </a:t>
            </a:r>
          </a:p>
        </p:txBody>
      </p:sp>
    </p:spTree>
    <p:extLst>
      <p:ext uri="{BB962C8B-B14F-4D97-AF65-F5344CB8AC3E}">
        <p14:creationId xmlns:p14="http://schemas.microsoft.com/office/powerpoint/2010/main" val="2930795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68AABD718E0044BDB9A836CC79416D" ma:contentTypeVersion="6" ma:contentTypeDescription="Create a new document." ma:contentTypeScope="" ma:versionID="ec216f286889e4a40d33989c0acdcfc0">
  <xsd:schema xmlns:xsd="http://www.w3.org/2001/XMLSchema" xmlns:xs="http://www.w3.org/2001/XMLSchema" xmlns:p="http://schemas.microsoft.com/office/2006/metadata/properties" xmlns:ns2="4249b6ea-d406-4262-9f84-8bf8c422b5a5" targetNamespace="http://schemas.microsoft.com/office/2006/metadata/properties" ma:root="true" ma:fieldsID="8cdab87ac697b3b1997c3d938a1478dc" ns2:_="">
    <xsd:import namespace="4249b6ea-d406-4262-9f84-8bf8c422b5a5"/>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9b6ea-d406-4262-9f84-8bf8c422b5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790511C-B7C5-4A63-A25B-103011D34D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9b6ea-d406-4262-9f84-8bf8c422b5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DEA57D-1AD3-4054-BB2D-524FF8775406}">
  <ds:schemaRefs>
    <ds:schemaRef ds:uri="http://schemas.microsoft.com/sharepoint/v3/contenttype/forms"/>
  </ds:schemaRefs>
</ds:datastoreItem>
</file>

<file path=customXml/itemProps3.xml><?xml version="1.0" encoding="utf-8"?>
<ds:datastoreItem xmlns:ds="http://schemas.openxmlformats.org/officeDocument/2006/customXml" ds:itemID="{3E976FE8-4471-49BE-A1E0-B2B5FA86E46F}">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{6A274541-379B-C84B-800C-F712C1F9AFCE}tf10001076</Template>
  <TotalTime>29734</TotalTime>
  <Words>3006</Words>
  <Application>Microsoft Office PowerPoint</Application>
  <PresentationFormat>Widescreen</PresentationFormat>
  <Paragraphs>441</Paragraphs>
  <Slides>80</Slides>
  <Notes>67</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80</vt:i4>
      </vt:variant>
    </vt:vector>
  </HeadingPairs>
  <TitlesOfParts>
    <vt:vector size="87" baseType="lpstr">
      <vt:lpstr>Arial</vt:lpstr>
      <vt:lpstr>Calibri</vt:lpstr>
      <vt:lpstr>Calibri Light</vt:lpstr>
      <vt:lpstr>Cambria Math</vt:lpstr>
      <vt:lpstr>Helvetica</vt:lpstr>
      <vt:lpstr>Verdana</vt:lpstr>
      <vt:lpstr>Office Theme</vt:lpstr>
      <vt:lpstr>Welcome!</vt:lpstr>
      <vt:lpstr>Microsoft Teams Helpful Tips </vt:lpstr>
      <vt:lpstr>PowerPoint Presentation</vt:lpstr>
      <vt:lpstr>Overview for the day</vt:lpstr>
      <vt:lpstr>NASA Ames Research Center</vt:lpstr>
      <vt:lpstr>PowerPoint Presentation</vt:lpstr>
      <vt:lpstr>History of NASA Ames Research Center Aeronautics</vt:lpstr>
      <vt:lpstr>Four Forces of Flight</vt:lpstr>
      <vt:lpstr>Four Forces of Flight</vt:lpstr>
      <vt:lpstr>PowerPoint Presentation</vt:lpstr>
      <vt:lpstr>Four Forces of Flight</vt:lpstr>
      <vt:lpstr>PowerPoint Presentation</vt:lpstr>
      <vt:lpstr>Four Forces of Flight</vt:lpstr>
      <vt:lpstr>PowerPoint Presentation</vt:lpstr>
      <vt:lpstr>Ask Me Anything!</vt:lpstr>
      <vt:lpstr>What to look forward to next time…</vt:lpstr>
      <vt:lpstr>Welcome to Day 2!</vt:lpstr>
      <vt:lpstr>Overview for the Day</vt:lpstr>
      <vt:lpstr>Changing Pressure: Exploring Bernoulli’s Principle</vt:lpstr>
      <vt:lpstr>Changing Pressure</vt:lpstr>
      <vt:lpstr>Changing Pressure</vt:lpstr>
      <vt:lpstr>Changing Pressure</vt:lpstr>
      <vt:lpstr>Changing Pressure</vt:lpstr>
      <vt:lpstr>Activity #1 – Bernoulli’s Sheet of Paper</vt:lpstr>
      <vt:lpstr>Activity #2 – Paper Tent</vt:lpstr>
      <vt:lpstr>Activity #3 – Paper Cylinders</vt:lpstr>
      <vt:lpstr>Bonus Demonstration – Balancing Cheese Puff</vt:lpstr>
      <vt:lpstr>PowerPoint Presentation</vt:lpstr>
      <vt:lpstr>What does this have to do with airplanes and lift?</vt:lpstr>
      <vt:lpstr>Bernoulli’s Principle helps generate lift</vt:lpstr>
      <vt:lpstr>Bernoulli’s Principle helps generate lift</vt:lpstr>
      <vt:lpstr>Q: If air flows faster over the top of the wing than under the wing, would this result in higher or lower pressure beneath the wing? </vt:lpstr>
      <vt:lpstr>Q: If air flows faster over the top of the wing than under the wing, would this result in higher or lower pressure beneath the wing? </vt:lpstr>
      <vt:lpstr>Ask me anything!</vt:lpstr>
      <vt:lpstr>Sound and Aircraft</vt:lpstr>
      <vt:lpstr>What is sound?</vt:lpstr>
      <vt:lpstr>Why is studying sound important?</vt:lpstr>
      <vt:lpstr>PowerPoint Presentation</vt:lpstr>
      <vt:lpstr>Compression and Rarefactions</vt:lpstr>
      <vt:lpstr>Demonstration: Compression and Rarefactions using a Slinky!</vt:lpstr>
      <vt:lpstr>Wavelength and Amplitude</vt:lpstr>
      <vt:lpstr>Demonstration: Wavelength and Amplitude using a Slinky!</vt:lpstr>
      <vt:lpstr>Speed of Sound</vt:lpstr>
      <vt:lpstr>PowerPoint Presentation</vt:lpstr>
      <vt:lpstr>Subsonic Aircraft </vt:lpstr>
      <vt:lpstr>Supersonic Aircraft </vt:lpstr>
      <vt:lpstr>Hypersonic Aircraft </vt:lpstr>
      <vt:lpstr>Bonus Review Questions</vt:lpstr>
      <vt:lpstr>Q: What are these parts of the sound wave called? </vt:lpstr>
      <vt:lpstr>Q: What is this part of the sound wave called? </vt:lpstr>
      <vt:lpstr>Q: What is this part of the sound wave called? </vt:lpstr>
      <vt:lpstr>Q: What are these parts of the sound wave called? </vt:lpstr>
      <vt:lpstr>Q: Amplitude is the height of a sound wave and determines:</vt:lpstr>
      <vt:lpstr>Q: Amplitude is the height of a sound wave and determines:</vt:lpstr>
      <vt:lpstr>Q: Wavelength is the distance between compressions or rarefactions in a sound wave. True or False?</vt:lpstr>
      <vt:lpstr>Q: Wavelength is the distance between compressions or rarefactions in a sound wave. True or False?</vt:lpstr>
      <vt:lpstr>Q: Which one is in order or slowest to fastest?</vt:lpstr>
      <vt:lpstr>Q: Which one is in order or slowest to fastest?</vt:lpstr>
      <vt:lpstr>Q: Sound waves can travel through solids, liquids, and gases. True or False?</vt:lpstr>
      <vt:lpstr>Q: Sound waves can travel through solids, liquids, and gases. True or False?</vt:lpstr>
      <vt:lpstr>Ask me anything!</vt:lpstr>
      <vt:lpstr>What to look forward to next time…</vt:lpstr>
      <vt:lpstr>Welcome to Day 3!</vt:lpstr>
      <vt:lpstr>Overview for the Day</vt:lpstr>
      <vt:lpstr>Build Your Own Mars Helicopter</vt:lpstr>
      <vt:lpstr>PowerPoint Presentation</vt:lpstr>
      <vt:lpstr>Going to Mars: Understanding Martian Environment and the Possibility of Flight</vt:lpstr>
      <vt:lpstr>Going to Mars: Understanding Martian Environment and the Possibility of Flight</vt:lpstr>
      <vt:lpstr>Going to Mars: Understanding Martian Environment and the Possibility of Flight</vt:lpstr>
      <vt:lpstr>Going to Mars: Understanding Martian Environment and the Possibility of Flight</vt:lpstr>
      <vt:lpstr>Rovers on Mars</vt:lpstr>
      <vt:lpstr>PowerPoint Presentation</vt:lpstr>
      <vt:lpstr>Did You Know?</vt:lpstr>
      <vt:lpstr>PowerPoint Presentation</vt:lpstr>
      <vt:lpstr>Anatomy of Ingenuity</vt:lpstr>
      <vt:lpstr>Build Your Own Mars Helicopter</vt:lpstr>
      <vt:lpstr>Aeronautics Challenge!</vt:lpstr>
      <vt:lpstr>Let’s Talk STEM!</vt:lpstr>
      <vt:lpstr>PowerPoint Presentation</vt:lpstr>
      <vt:lpstr>Resources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Lim, Christina C. (ARC-SCR)[WYLE LABS]</dc:creator>
  <cp:lastModifiedBy>Hunt, Nicola (ARC-AT)[WYLE LABS]</cp:lastModifiedBy>
  <cp:revision>203</cp:revision>
  <dcterms:created xsi:type="dcterms:W3CDTF">2021-02-17T22:18:23Z</dcterms:created>
  <dcterms:modified xsi:type="dcterms:W3CDTF">2021-04-16T20:06:33Z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0x0101005368AABD718E0044BDB9A836CC79416D</vt:lpwstr>
  </property>
</Properties>
</file>