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Han (JSC-SK)[WYLE LABORATORIES, INC.]" initials="KH(LI" lastIdx="1" clrIdx="0">
    <p:extLst>
      <p:ext uri="{19B8F6BF-5375-455C-9EA6-DF929625EA0E}">
        <p15:presenceInfo xmlns:p15="http://schemas.microsoft.com/office/powerpoint/2012/main" userId="S::kkim5@ndc.nasa.gov::43315de5-f3df-420f-bd8f-88c3900958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3B2A"/>
    <a:srgbClr val="8D2015"/>
    <a:srgbClr val="853123"/>
    <a:srgbClr val="520F17"/>
    <a:srgbClr val="6F6F6F"/>
    <a:srgbClr val="004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94694"/>
  </p:normalViewPr>
  <p:slideViewPr>
    <p:cSldViewPr snapToGrid="0" snapToObjects="1">
      <p:cViewPr>
        <p:scale>
          <a:sx n="40" d="100"/>
          <a:sy n="40" d="100"/>
        </p:scale>
        <p:origin x="2250" y="-1476"/>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7E325A-1E39-459A-BF30-EAB4C9459658}" type="datetimeFigureOut">
              <a:rPr lang="en-US" smtClean="0"/>
              <a:t>4/19/2021</a:t>
            </a:fld>
            <a:endParaRPr lang="en-US"/>
          </a:p>
        </p:txBody>
      </p:sp>
      <p:sp>
        <p:nvSpPr>
          <p:cNvPr id="4" name="Slide Image Placeholder 3"/>
          <p:cNvSpPr>
            <a:spLocks noGrp="1" noRot="1" noChangeAspect="1"/>
          </p:cNvSpPr>
          <p:nvPr>
            <p:ph type="sldImg" idx="2"/>
          </p:nvPr>
        </p:nvSpPr>
        <p:spPr>
          <a:xfrm>
            <a:off x="2246313" y="1143000"/>
            <a:ext cx="23653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543D3E-F68D-42B7-B91A-4A7A050437BD}" type="slidenum">
              <a:rPr lang="en-US" smtClean="0"/>
              <a:t>‹#›</a:t>
            </a:fld>
            <a:endParaRPr lang="en-US"/>
          </a:p>
        </p:txBody>
      </p:sp>
    </p:spTree>
    <p:extLst>
      <p:ext uri="{BB962C8B-B14F-4D97-AF65-F5344CB8AC3E}">
        <p14:creationId xmlns:p14="http://schemas.microsoft.com/office/powerpoint/2010/main" val="353430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25756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00327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1321" y="17627601"/>
            <a:ext cx="17876520" cy="5448300"/>
          </a:xfrm>
        </p:spPr>
        <p:txBody>
          <a:bodyPr anchor="t"/>
          <a:lstStyle>
            <a:lvl1pPr algn="l">
              <a:defRPr sz="12100" b="1" cap="all"/>
            </a:lvl1pPr>
          </a:lstStyle>
          <a:p>
            <a:r>
              <a:rPr lang="en-US"/>
              <a:t>Click to edit Master title style</a:t>
            </a:r>
          </a:p>
        </p:txBody>
      </p:sp>
      <p:sp>
        <p:nvSpPr>
          <p:cNvPr id="3" name="Text Placeholder 2"/>
          <p:cNvSpPr>
            <a:spLocks noGrp="1"/>
          </p:cNvSpPr>
          <p:nvPr>
            <p:ph type="body" idx="1"/>
          </p:nvPr>
        </p:nvSpPr>
        <p:spPr>
          <a:xfrm>
            <a:off x="1661321" y="11626859"/>
            <a:ext cx="17876520" cy="6000747"/>
          </a:xfrm>
        </p:spPr>
        <p:txBody>
          <a:bodyPr anchor="b"/>
          <a:lstStyle>
            <a:lvl1pPr marL="0" indent="0">
              <a:buNone/>
              <a:defRPr sz="6100">
                <a:solidFill>
                  <a:schemeClr val="tx1">
                    <a:tint val="75000"/>
                  </a:schemeClr>
                </a:solidFill>
              </a:defRPr>
            </a:lvl1pPr>
            <a:lvl2pPr marL="1383819" indent="0">
              <a:buNone/>
              <a:defRPr sz="5500">
                <a:solidFill>
                  <a:schemeClr val="tx1">
                    <a:tint val="75000"/>
                  </a:schemeClr>
                </a:solidFill>
              </a:defRPr>
            </a:lvl2pPr>
            <a:lvl3pPr marL="2767643" indent="0">
              <a:buNone/>
              <a:defRPr sz="4800">
                <a:solidFill>
                  <a:schemeClr val="tx1">
                    <a:tint val="75000"/>
                  </a:schemeClr>
                </a:solidFill>
              </a:defRPr>
            </a:lvl3pPr>
            <a:lvl4pPr marL="4151462" indent="0">
              <a:buNone/>
              <a:defRPr sz="4200">
                <a:solidFill>
                  <a:schemeClr val="tx1">
                    <a:tint val="75000"/>
                  </a:schemeClr>
                </a:solidFill>
              </a:defRPr>
            </a:lvl4pPr>
            <a:lvl5pPr marL="5535286" indent="0">
              <a:buNone/>
              <a:defRPr sz="4200">
                <a:solidFill>
                  <a:schemeClr val="tx1">
                    <a:tint val="75000"/>
                  </a:schemeClr>
                </a:solidFill>
              </a:defRPr>
            </a:lvl5pPr>
            <a:lvl6pPr marL="6919105" indent="0">
              <a:buNone/>
              <a:defRPr sz="4200">
                <a:solidFill>
                  <a:schemeClr val="tx1">
                    <a:tint val="75000"/>
                  </a:schemeClr>
                </a:solidFill>
              </a:defRPr>
            </a:lvl6pPr>
            <a:lvl7pPr marL="8302930" indent="0">
              <a:buNone/>
              <a:defRPr sz="4200">
                <a:solidFill>
                  <a:schemeClr val="tx1">
                    <a:tint val="75000"/>
                  </a:schemeClr>
                </a:solidFill>
              </a:defRPr>
            </a:lvl7pPr>
            <a:lvl8pPr marL="9686748" indent="0">
              <a:buNone/>
              <a:defRPr sz="4200">
                <a:solidFill>
                  <a:schemeClr val="tx1">
                    <a:tint val="75000"/>
                  </a:schemeClr>
                </a:solidFill>
              </a:defRPr>
            </a:lvl8pPr>
            <a:lvl9pPr marL="11070573" indent="0">
              <a:buNone/>
              <a:defRPr sz="4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91601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17128"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4361143" y="25603205"/>
            <a:ext cx="21593492" cy="72415401"/>
          </a:xfrm>
        </p:spPr>
        <p:txBody>
          <a:bodyPr/>
          <a:lstStyle>
            <a:lvl1pPr>
              <a:defRPr sz="8500"/>
            </a:lvl1pPr>
            <a:lvl2pPr>
              <a:defRPr sz="7300"/>
            </a:lvl2pPr>
            <a:lvl3pPr>
              <a:defRPr sz="61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617167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51560" y="1098552"/>
            <a:ext cx="18928080" cy="4572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5" y="6140451"/>
            <a:ext cx="929243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4" name="Content Placeholder 3"/>
          <p:cNvSpPr>
            <a:spLocks noGrp="1"/>
          </p:cNvSpPr>
          <p:nvPr>
            <p:ph sz="half" idx="2"/>
          </p:nvPr>
        </p:nvSpPr>
        <p:spPr>
          <a:xfrm>
            <a:off x="1051565" y="8699499"/>
            <a:ext cx="929243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683563" y="6140451"/>
            <a:ext cx="9296082" cy="2559048"/>
          </a:xfrm>
        </p:spPr>
        <p:txBody>
          <a:bodyPr anchor="b"/>
          <a:lstStyle>
            <a:lvl1pPr marL="0" indent="0">
              <a:buNone/>
              <a:defRPr sz="7300" b="1"/>
            </a:lvl1pPr>
            <a:lvl2pPr marL="1383819" indent="0">
              <a:buNone/>
              <a:defRPr sz="6100" b="1"/>
            </a:lvl2pPr>
            <a:lvl3pPr marL="2767643" indent="0">
              <a:buNone/>
              <a:defRPr sz="5500" b="1"/>
            </a:lvl3pPr>
            <a:lvl4pPr marL="4151462" indent="0">
              <a:buNone/>
              <a:defRPr sz="4800" b="1"/>
            </a:lvl4pPr>
            <a:lvl5pPr marL="5535286" indent="0">
              <a:buNone/>
              <a:defRPr sz="4800" b="1"/>
            </a:lvl5pPr>
            <a:lvl6pPr marL="6919105" indent="0">
              <a:buNone/>
              <a:defRPr sz="4800" b="1"/>
            </a:lvl6pPr>
            <a:lvl7pPr marL="8302930" indent="0">
              <a:buNone/>
              <a:defRPr sz="4800" b="1"/>
            </a:lvl7pPr>
            <a:lvl8pPr marL="9686748" indent="0">
              <a:buNone/>
              <a:defRPr sz="4800" b="1"/>
            </a:lvl8pPr>
            <a:lvl9pPr marL="11070573" indent="0">
              <a:buNone/>
              <a:defRPr sz="4800" b="1"/>
            </a:lvl9pPr>
          </a:lstStyle>
          <a:p>
            <a:pPr lvl="0"/>
            <a:r>
              <a:rPr lang="en-US"/>
              <a:t>Click to edit Master text styles</a:t>
            </a:r>
          </a:p>
        </p:txBody>
      </p:sp>
      <p:sp>
        <p:nvSpPr>
          <p:cNvPr id="6" name="Content Placeholder 5"/>
          <p:cNvSpPr>
            <a:spLocks noGrp="1"/>
          </p:cNvSpPr>
          <p:nvPr>
            <p:ph sz="quarter" idx="4"/>
          </p:nvPr>
        </p:nvSpPr>
        <p:spPr>
          <a:xfrm>
            <a:off x="10683563" y="8699499"/>
            <a:ext cx="9296082" cy="15805152"/>
          </a:xfrm>
        </p:spPr>
        <p:txBody>
          <a:bodyPr/>
          <a:lstStyle>
            <a:lvl1pPr>
              <a:defRPr sz="7300"/>
            </a:lvl1pPr>
            <a:lvl2pPr>
              <a:defRPr sz="6100"/>
            </a:lvl2pPr>
            <a:lvl3pPr>
              <a:defRPr sz="55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8" name="Footer Placeholder 7"/>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9" name="Slide Number Placeholder 8"/>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8374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4" name="Footer Placeholder 3"/>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5" name="Slide Number Placeholder 4"/>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162820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3" name="Footer Placeholder 2"/>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4" name="Slide Number Placeholder 3"/>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023802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1564" y="1092201"/>
            <a:ext cx="6919121" cy="4648200"/>
          </a:xfrm>
        </p:spPr>
        <p:txBody>
          <a:bodyPr anchor="b"/>
          <a:lstStyle>
            <a:lvl1pPr algn="l">
              <a:defRPr sz="6100" b="1"/>
            </a:lvl1pPr>
          </a:lstStyle>
          <a:p>
            <a:r>
              <a:rPr lang="en-US"/>
              <a:t>Click to edit Master title style</a:t>
            </a:r>
          </a:p>
        </p:txBody>
      </p:sp>
      <p:sp>
        <p:nvSpPr>
          <p:cNvPr id="3" name="Content Placeholder 2"/>
          <p:cNvSpPr>
            <a:spLocks noGrp="1"/>
          </p:cNvSpPr>
          <p:nvPr>
            <p:ph idx="1"/>
          </p:nvPr>
        </p:nvSpPr>
        <p:spPr>
          <a:xfrm>
            <a:off x="8222618" y="1092206"/>
            <a:ext cx="11757027" cy="23412453"/>
          </a:xfrm>
        </p:spPr>
        <p:txBody>
          <a:bodyPr/>
          <a:lstStyle>
            <a:lvl1pPr>
              <a:defRPr sz="9700"/>
            </a:lvl1pPr>
            <a:lvl2pPr>
              <a:defRPr sz="8500"/>
            </a:lvl2pPr>
            <a:lvl3pPr>
              <a:defRPr sz="7300"/>
            </a:lvl3pPr>
            <a:lvl4pPr>
              <a:defRPr sz="6100"/>
            </a:lvl4pPr>
            <a:lvl5pPr>
              <a:defRPr sz="6100"/>
            </a:lvl5pPr>
            <a:lvl6pPr>
              <a:defRPr sz="6100"/>
            </a:lvl6pPr>
            <a:lvl7pPr>
              <a:defRPr sz="6100"/>
            </a:lvl7pPr>
            <a:lvl8pPr>
              <a:defRPr sz="6100"/>
            </a:lvl8pPr>
            <a:lvl9pPr>
              <a:defRPr sz="6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51564" y="5740406"/>
            <a:ext cx="6919121" cy="18764253"/>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70558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22262" y="19202405"/>
            <a:ext cx="12618720" cy="2266953"/>
          </a:xfrm>
        </p:spPr>
        <p:txBody>
          <a:bodyPr anchor="b"/>
          <a:lstStyle>
            <a:lvl1pPr algn="l">
              <a:defRPr sz="6100" b="1"/>
            </a:lvl1pPr>
          </a:lstStyle>
          <a:p>
            <a:r>
              <a:rPr lang="en-US"/>
              <a:t>Click to edit Master title style</a:t>
            </a:r>
          </a:p>
        </p:txBody>
      </p:sp>
      <p:sp>
        <p:nvSpPr>
          <p:cNvPr id="3" name="Picture Placeholder 2"/>
          <p:cNvSpPr>
            <a:spLocks noGrp="1"/>
          </p:cNvSpPr>
          <p:nvPr>
            <p:ph type="pic" idx="1"/>
          </p:nvPr>
        </p:nvSpPr>
        <p:spPr>
          <a:xfrm>
            <a:off x="4122262" y="2451099"/>
            <a:ext cx="12618720" cy="16459200"/>
          </a:xfrm>
        </p:spPr>
        <p:txBody>
          <a:bodyPr/>
          <a:lstStyle>
            <a:lvl1pPr marL="0" indent="0">
              <a:buNone/>
              <a:defRPr sz="9700"/>
            </a:lvl1pPr>
            <a:lvl2pPr marL="1383819" indent="0">
              <a:buNone/>
              <a:defRPr sz="8500"/>
            </a:lvl2pPr>
            <a:lvl3pPr marL="2767643" indent="0">
              <a:buNone/>
              <a:defRPr sz="7300"/>
            </a:lvl3pPr>
            <a:lvl4pPr marL="4151462" indent="0">
              <a:buNone/>
              <a:defRPr sz="6100"/>
            </a:lvl4pPr>
            <a:lvl5pPr marL="5535286" indent="0">
              <a:buNone/>
              <a:defRPr sz="6100"/>
            </a:lvl5pPr>
            <a:lvl6pPr marL="6919105" indent="0">
              <a:buNone/>
              <a:defRPr sz="6100"/>
            </a:lvl6pPr>
            <a:lvl7pPr marL="8302930" indent="0">
              <a:buNone/>
              <a:defRPr sz="6100"/>
            </a:lvl7pPr>
            <a:lvl8pPr marL="9686748" indent="0">
              <a:buNone/>
              <a:defRPr sz="6100"/>
            </a:lvl8pPr>
            <a:lvl9pPr marL="11070573" indent="0">
              <a:buNone/>
              <a:defRPr sz="6100"/>
            </a:lvl9pPr>
          </a:lstStyle>
          <a:p>
            <a:endParaRPr lang="en-US"/>
          </a:p>
        </p:txBody>
      </p:sp>
      <p:sp>
        <p:nvSpPr>
          <p:cNvPr id="4" name="Text Placeholder 3"/>
          <p:cNvSpPr>
            <a:spLocks noGrp="1"/>
          </p:cNvSpPr>
          <p:nvPr>
            <p:ph type="body" sz="half" idx="2"/>
          </p:nvPr>
        </p:nvSpPr>
        <p:spPr>
          <a:xfrm>
            <a:off x="4122262" y="21469358"/>
            <a:ext cx="12618720" cy="3219447"/>
          </a:xfrm>
        </p:spPr>
        <p:txBody>
          <a:bodyPr/>
          <a:lstStyle>
            <a:lvl1pPr marL="0" indent="0">
              <a:buNone/>
              <a:defRPr sz="4200"/>
            </a:lvl1pPr>
            <a:lvl2pPr marL="1383819" indent="0">
              <a:buNone/>
              <a:defRPr sz="3600"/>
            </a:lvl2pPr>
            <a:lvl3pPr marL="2767643" indent="0">
              <a:buNone/>
              <a:defRPr sz="3000"/>
            </a:lvl3pPr>
            <a:lvl4pPr marL="4151462" indent="0">
              <a:buNone/>
              <a:defRPr sz="2700"/>
            </a:lvl4pPr>
            <a:lvl5pPr marL="5535286" indent="0">
              <a:buNone/>
              <a:defRPr sz="2700"/>
            </a:lvl5pPr>
            <a:lvl6pPr marL="6919105" indent="0">
              <a:buNone/>
              <a:defRPr sz="2700"/>
            </a:lvl6pPr>
            <a:lvl7pPr marL="8302930" indent="0">
              <a:buNone/>
              <a:defRPr sz="2700"/>
            </a:lvl7pPr>
            <a:lvl8pPr marL="9686748" indent="0">
              <a:buNone/>
              <a:defRPr sz="2700"/>
            </a:lvl8pPr>
            <a:lvl9pPr marL="11070573" indent="0">
              <a:buNone/>
              <a:defRPr sz="2700"/>
            </a:lvl9pPr>
          </a:lstStyle>
          <a:p>
            <a:pPr lvl="0"/>
            <a:r>
              <a:rPr lang="en-US"/>
              <a:t>Click to edit Master text styles</a:t>
            </a:r>
          </a:p>
        </p:txBody>
      </p:sp>
      <p:sp>
        <p:nvSpPr>
          <p:cNvPr id="5" name="Date Placeholder 4"/>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6" name="Footer Placeholder 5"/>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7" name="Slide Number Placeholder 6"/>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17428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514611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070260" y="4394207"/>
            <a:ext cx="10884376" cy="9362439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17128" y="4394207"/>
            <a:ext cx="32302611" cy="936243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4/19/2021</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2221028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1560" y="1975492"/>
            <a:ext cx="18928080" cy="4436279"/>
          </a:xfrm>
          <a:prstGeom prst="rect">
            <a:avLst/>
          </a:prstGeom>
        </p:spPr>
        <p:txBody>
          <a:bodyPr vert="horz" lIns="0" tIns="0" rIns="0" bIns="0" rtlCol="0" anchor="t" anchorCtr="0">
            <a:noAutofit/>
          </a:body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1051560" y="6845418"/>
            <a:ext cx="18928080" cy="17659236"/>
          </a:xfrm>
          <a:prstGeom prst="rect">
            <a:avLst/>
          </a:prstGeom>
        </p:spPr>
        <p:txBody>
          <a:bodyPr vert="horz" lIns="276763" tIns="138384" rIns="276763" bIns="138384" numCol="2" spcCol="91386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a:p>
        </p:txBody>
      </p:sp>
      <p:pic>
        <p:nvPicPr>
          <p:cNvPr id="4" name="Picture 3" descr="TechPortQRCode[1].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507200" y="25972370"/>
            <a:ext cx="1107278" cy="1107278"/>
          </a:xfrm>
          <a:prstGeom prst="rect">
            <a:avLst/>
          </a:prstGeom>
        </p:spPr>
      </p:pic>
    </p:spTree>
    <p:extLst>
      <p:ext uri="{BB962C8B-B14F-4D97-AF65-F5344CB8AC3E}">
        <p14:creationId xmlns:p14="http://schemas.microsoft.com/office/powerpoint/2010/main" val="222797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48B01A-D043-4C85-9C41-B101B40F6567}"/>
              </a:ext>
            </a:extLst>
          </p:cNvPr>
          <p:cNvPicPr>
            <a:picLocks noChangeAspect="1"/>
          </p:cNvPicPr>
          <p:nvPr/>
        </p:nvPicPr>
        <p:blipFill rotWithShape="1">
          <a:blip r:embed="rId2"/>
          <a:srcRect l="3926" t="7627" r="8098" b="11811"/>
          <a:stretch/>
        </p:blipFill>
        <p:spPr>
          <a:xfrm>
            <a:off x="13105665" y="14290534"/>
            <a:ext cx="4186282" cy="2717463"/>
          </a:xfrm>
          <a:prstGeom prst="rect">
            <a:avLst/>
          </a:prstGeom>
        </p:spPr>
      </p:pic>
      <p:sp>
        <p:nvSpPr>
          <p:cNvPr id="4" name="Title 1"/>
          <p:cNvSpPr txBox="1">
            <a:spLocks/>
          </p:cNvSpPr>
          <p:nvPr/>
        </p:nvSpPr>
        <p:spPr>
          <a:xfrm>
            <a:off x="953886" y="6369111"/>
            <a:ext cx="16113224" cy="817824"/>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solidFill>
                  <a:schemeClr val="bg1">
                    <a:lumMod val="50000"/>
                  </a:schemeClr>
                </a:solidFill>
                <a:latin typeface="Arial"/>
                <a:cs typeface="Arial"/>
              </a:rPr>
              <a:t>Technology Area (TA):</a:t>
            </a:r>
            <a:r>
              <a:rPr lang="en-US" sz="2400" b="1" dirty="0">
                <a:solidFill>
                  <a:schemeClr val="bg1">
                    <a:lumMod val="50000"/>
                  </a:schemeClr>
                </a:solidFill>
                <a:latin typeface="Arial"/>
                <a:cs typeface="Arial"/>
              </a:rPr>
              <a:t> 6.3.2 Prevention and Countermeasures</a:t>
            </a:r>
            <a:endParaRPr lang="en-US" sz="2700" b="1" dirty="0">
              <a:solidFill>
                <a:schemeClr val="bg1">
                  <a:lumMod val="50000"/>
                </a:schemeClr>
              </a:solidFill>
              <a:latin typeface="Arial"/>
              <a:cs typeface="Arial"/>
            </a:endParaRPr>
          </a:p>
        </p:txBody>
      </p:sp>
      <p:sp>
        <p:nvSpPr>
          <p:cNvPr id="5" name="Footer Placeholder 4"/>
          <p:cNvSpPr>
            <a:spLocks noGrp="1"/>
          </p:cNvSpPr>
          <p:nvPr>
            <p:ph type="ftr" sz="quarter" idx="4294967295"/>
          </p:nvPr>
        </p:nvSpPr>
        <p:spPr>
          <a:xfrm>
            <a:off x="1051560" y="26347123"/>
            <a:ext cx="18844030" cy="1005360"/>
          </a:xfrm>
          <a:prstGeom prst="rect">
            <a:avLst/>
          </a:prstGeom>
        </p:spPr>
        <p:txBody>
          <a:bodyPr vert="horz" lIns="0" tIns="0" rIns="0" bIns="0" rtlCol="0" anchor="t" anchorCtr="0"/>
          <a:lstStyle>
            <a:lvl1pPr algn="l">
              <a:defRPr sz="2700" b="0" i="1" kern="1200">
                <a:solidFill>
                  <a:schemeClr val="bg1">
                    <a:lumMod val="50000"/>
                  </a:schemeClr>
                </a:solidFill>
                <a:latin typeface="Arial"/>
              </a:defRPr>
            </a:lvl1pPr>
          </a:lstStyle>
          <a:p>
            <a:r>
              <a:rPr lang="en-US" dirty="0">
                <a:solidFill>
                  <a:srgbClr val="00B0F0"/>
                </a:solidFill>
              </a:rPr>
              <a:t>2020 JSC Technology Showcase</a:t>
            </a:r>
            <a:r>
              <a:rPr lang="en-US" dirty="0">
                <a:solidFill>
                  <a:srgbClr val="002060"/>
                </a:solidFill>
              </a:rPr>
              <a:t>							 </a:t>
            </a:r>
            <a:r>
              <a:rPr lang="en-US" dirty="0">
                <a:solidFill>
                  <a:srgbClr val="00B0F0"/>
                </a:solidFill>
              </a:rPr>
              <a:t>MSC#</a:t>
            </a:r>
            <a:r>
              <a:rPr lang="en-US" dirty="0">
                <a:solidFill>
                  <a:srgbClr val="002060"/>
                </a:solidFill>
              </a:rPr>
              <a:t> _________________</a:t>
            </a:r>
          </a:p>
        </p:txBody>
      </p:sp>
      <p:sp>
        <p:nvSpPr>
          <p:cNvPr id="145" name="TextBox 144"/>
          <p:cNvSpPr txBox="1"/>
          <p:nvPr/>
        </p:nvSpPr>
        <p:spPr>
          <a:xfrm>
            <a:off x="10999969" y="17581998"/>
            <a:ext cx="9284272" cy="8448414"/>
          </a:xfrm>
          <a:prstGeom prst="rect">
            <a:avLst/>
          </a:prstGeom>
          <a:noFill/>
        </p:spPr>
        <p:txBody>
          <a:bodyPr wrap="square" lIns="91385" tIns="45694" rIns="91385" bIns="45694" rtlCol="0">
            <a:spAutoFit/>
          </a:bodyPr>
          <a:lstStyle/>
          <a:p>
            <a:pPr marL="477558" indent="-477558">
              <a:spcAft>
                <a:spcPts val="600"/>
              </a:spcAft>
            </a:pPr>
            <a:r>
              <a:rPr lang="en-US" sz="3200" cap="all" dirty="0">
                <a:solidFill>
                  <a:srgbClr val="00B0F0"/>
                </a:solidFill>
                <a:latin typeface="Arial Black" pitchFamily="34" charset="0"/>
                <a:cs typeface="Times New Roman" pitchFamily="18" charset="0"/>
              </a:rPr>
              <a:t>INFUSION SPACE / EARTH</a:t>
            </a:r>
          </a:p>
          <a:p>
            <a:pPr>
              <a:spcBef>
                <a:spcPts val="600"/>
              </a:spcBef>
              <a:spcAft>
                <a:spcPts val="600"/>
              </a:spcAft>
            </a:pPr>
            <a:r>
              <a:rPr lang="en-US" sz="2200" dirty="0">
                <a:latin typeface="Arial" panose="020B0604020202020204" pitchFamily="34" charset="0"/>
                <a:cs typeface="Arial" pitchFamily="34" charset="0"/>
              </a:rPr>
              <a:t>The optimized padding design can be utilized during pressurized suit testing and analog training to maintain proper body-suit indexing/spacing and relieves contact stresses from the suit.</a:t>
            </a:r>
            <a:endParaRPr lang="en-US" sz="2200" cap="all" dirty="0">
              <a:latin typeface="Arial" panose="020B0604020202020204" pitchFamily="34" charset="0"/>
              <a:cs typeface="Arial" panose="020B0604020202020204" pitchFamily="34" charset="0"/>
            </a:endParaRPr>
          </a:p>
          <a:p>
            <a:pPr marL="477558" indent="-477558">
              <a:spcBef>
                <a:spcPts val="600"/>
              </a:spcBef>
              <a:spcAft>
                <a:spcPts val="600"/>
              </a:spcAft>
            </a:pPr>
            <a:r>
              <a:rPr lang="en-US" sz="3200" cap="all" dirty="0">
                <a:solidFill>
                  <a:srgbClr val="00B0F0"/>
                </a:solidFill>
                <a:latin typeface="Arial Black" pitchFamily="34" charset="0"/>
                <a:cs typeface="Times New Roman" pitchFamily="18" charset="0"/>
              </a:rPr>
              <a:t>Partnerships/Collaborations</a:t>
            </a:r>
          </a:p>
          <a:p>
            <a:pPr>
              <a:spcBef>
                <a:spcPts val="600"/>
              </a:spcBef>
              <a:spcAft>
                <a:spcPts val="600"/>
              </a:spcAft>
            </a:pPr>
            <a:r>
              <a:rPr lang="en-US" sz="2200" dirty="0">
                <a:latin typeface="Arial" panose="020B0604020202020204" pitchFamily="34" charset="0"/>
                <a:cs typeface="Arial" panose="020B0604020202020204" pitchFamily="34" charset="0"/>
              </a:rPr>
              <a:t>Future development has been collaboratively identified with NASA suit engineers and other stakeholders and is included as a FY21 project.   </a:t>
            </a:r>
            <a:endParaRPr lang="en-US" sz="3200" cap="all" dirty="0">
              <a:latin typeface="Arial" panose="020B0604020202020204" pitchFamily="34" charset="0"/>
              <a:cs typeface="Arial" panose="020B0604020202020204" pitchFamily="34" charset="0"/>
            </a:endParaRPr>
          </a:p>
          <a:p>
            <a:pPr marL="477558" indent="-477558">
              <a:spcBef>
                <a:spcPts val="600"/>
              </a:spcBef>
              <a:spcAft>
                <a:spcPts val="600"/>
              </a:spcAft>
            </a:pPr>
            <a:r>
              <a:rPr lang="en-US" sz="3200" cap="all" dirty="0">
                <a:solidFill>
                  <a:srgbClr val="00B0F0"/>
                </a:solidFill>
                <a:latin typeface="Arial Black" pitchFamily="34" charset="0"/>
                <a:cs typeface="Times New Roman" pitchFamily="18" charset="0"/>
              </a:rPr>
              <a:t>Papers / Presentations</a:t>
            </a:r>
          </a:p>
          <a:p>
            <a:pPr>
              <a:spcBef>
                <a:spcPts val="600"/>
              </a:spcBef>
              <a:spcAft>
                <a:spcPts val="600"/>
              </a:spcAft>
            </a:pPr>
            <a:r>
              <a:rPr lang="en-US" sz="2200" dirty="0">
                <a:latin typeface="Arial" panose="020B0604020202020204" pitchFamily="34" charset="0"/>
                <a:cs typeface="Arial" panose="020B0604020202020204" pitchFamily="34" charset="0"/>
              </a:rPr>
              <a:t>A conference proceeding has been submitted to the 2021 Applied Human Factor and Ergonomics (AHFE) Conference. </a:t>
            </a:r>
          </a:p>
          <a:p>
            <a:pPr marL="477558" indent="-477558">
              <a:spcBef>
                <a:spcPts val="600"/>
              </a:spcBef>
              <a:spcAft>
                <a:spcPts val="600"/>
              </a:spcAft>
            </a:pPr>
            <a:r>
              <a:rPr lang="en-US" sz="3200" cap="all" dirty="0">
                <a:solidFill>
                  <a:srgbClr val="00B0F0"/>
                </a:solidFill>
                <a:latin typeface="Arial Black" pitchFamily="34" charset="0"/>
                <a:cs typeface="Times New Roman" pitchFamily="18" charset="0"/>
              </a:rPr>
              <a:t>Future Work</a:t>
            </a:r>
          </a:p>
          <a:p>
            <a:pPr marL="342900" indent="-342900">
              <a:spcAft>
                <a:spcPts val="1200"/>
              </a:spcAft>
              <a:buFont typeface="Arial" panose="020B0604020202020204" pitchFamily="34" charset="0"/>
              <a:buChar char="•"/>
            </a:pPr>
            <a:r>
              <a:rPr lang="en-US" sz="2200" dirty="0">
                <a:latin typeface="Arial" panose="020B0604020202020204" pitchFamily="34" charset="0"/>
                <a:cs typeface="Arial" pitchFamily="34" charset="0"/>
              </a:rPr>
              <a:t>The framework will be further pursued for implementation of wide anthropometry and different EVA-like tasks postures. </a:t>
            </a:r>
          </a:p>
          <a:p>
            <a:pPr marL="342900" indent="-342900">
              <a:spcAft>
                <a:spcPts val="1200"/>
              </a:spcAft>
              <a:buFont typeface="Arial" panose="020B0604020202020204" pitchFamily="34" charset="0"/>
              <a:buChar char="•"/>
            </a:pPr>
            <a:r>
              <a:rPr lang="en-US" sz="2200" dirty="0">
                <a:latin typeface="Arial" panose="020B0604020202020204" pitchFamily="34" charset="0"/>
                <a:cs typeface="Arial" pitchFamily="34" charset="0"/>
              </a:rPr>
              <a:t>Usability and comfort of the fabricated padding will be assessed using structure questionnaires from subjects performing simulated EVAs, while wearing the optimized padding. The outcome will be compared against traditional padding configurations.</a:t>
            </a:r>
          </a:p>
          <a:p>
            <a:pPr marL="342900" indent="-342900">
              <a:buFont typeface="Arial" panose="020B0604020202020204" pitchFamily="34" charset="0"/>
              <a:buChar char="•"/>
            </a:pPr>
            <a:r>
              <a:rPr lang="en-US" sz="2200" dirty="0">
                <a:latin typeface="Arial" panose="020B0604020202020204" pitchFamily="34" charset="0"/>
                <a:cs typeface="Arial" pitchFamily="34" charset="0"/>
              </a:rPr>
              <a:t>Padding design framework will be applied and tested for different suit components, including the lower torso assembly and boots.</a:t>
            </a:r>
          </a:p>
        </p:txBody>
      </p:sp>
      <p:sp>
        <p:nvSpPr>
          <p:cNvPr id="143" name="Title 1"/>
          <p:cNvSpPr txBox="1">
            <a:spLocks/>
          </p:cNvSpPr>
          <p:nvPr/>
        </p:nvSpPr>
        <p:spPr>
          <a:xfrm>
            <a:off x="1389185" y="5443162"/>
            <a:ext cx="18252830" cy="817824"/>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800" b="1" dirty="0">
                <a:latin typeface="Arial" pitchFamily="34" charset="0"/>
                <a:cs typeface="Arial" pitchFamily="34" charset="0"/>
              </a:rPr>
              <a:t>Yaritza Hernandez/ yaritza.bernal@nasa.gov,  Alex Gordon, Sudhakar Rajulu, Kristine Davis</a:t>
            </a:r>
            <a:br>
              <a:rPr lang="en-US" sz="2700" b="1" dirty="0">
                <a:solidFill>
                  <a:schemeClr val="accent2">
                    <a:lumMod val="75000"/>
                  </a:schemeClr>
                </a:solidFill>
                <a:latin typeface="Arial" pitchFamily="34" charset="0"/>
                <a:cs typeface="Arial" pitchFamily="34" charset="0"/>
              </a:rPr>
            </a:br>
            <a:endParaRPr lang="en-US" sz="2700" dirty="0">
              <a:solidFill>
                <a:schemeClr val="accent2">
                  <a:lumMod val="75000"/>
                </a:schemeClr>
              </a:solidFill>
            </a:endParaRPr>
          </a:p>
        </p:txBody>
      </p:sp>
      <p:sp>
        <p:nvSpPr>
          <p:cNvPr id="12" name="Rectangle 11"/>
          <p:cNvSpPr/>
          <p:nvPr/>
        </p:nvSpPr>
        <p:spPr>
          <a:xfrm>
            <a:off x="16696195" y="26260391"/>
            <a:ext cx="3318666" cy="518091"/>
          </a:xfrm>
          <a:prstGeom prst="rect">
            <a:avLst/>
          </a:prstGeom>
        </p:spPr>
        <p:txBody>
          <a:bodyPr wrap="square">
            <a:spAutoFit/>
          </a:bodyPr>
          <a:lstStyle/>
          <a:p>
            <a:pPr>
              <a:lnSpc>
                <a:spcPct val="107000"/>
              </a:lnSpc>
              <a:spcAft>
                <a:spcPts val="800"/>
              </a:spcAft>
            </a:pPr>
            <a:r>
              <a:rPr lang="en-US" sz="2800" b="1" dirty="0">
                <a:solidFill>
                  <a:srgbClr val="00B0F0"/>
                </a:solidFill>
                <a:latin typeface="Arial Narrow" panose="020B0606020202030204" pitchFamily="34" charset="0"/>
                <a:ea typeface="Calibri" panose="020F0502020204030204" pitchFamily="34" charset="0"/>
                <a:cs typeface="Times New Roman" panose="02020603050405020304" pitchFamily="18" charset="0"/>
              </a:rPr>
              <a:t>26979-1</a:t>
            </a:r>
            <a:endParaRPr lang="en-US" sz="3200" dirty="0">
              <a:solidFill>
                <a:srgbClr val="00B0F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9" name="Oval 8"/>
          <p:cNvSpPr/>
          <p:nvPr/>
        </p:nvSpPr>
        <p:spPr>
          <a:xfrm>
            <a:off x="18500058" y="165418"/>
            <a:ext cx="83217" cy="82232"/>
          </a:xfrm>
          <a:prstGeom prst="ellipse">
            <a:avLst/>
          </a:prstGeom>
          <a:solidFill>
            <a:srgbClr val="8D2015"/>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itle 1"/>
          <p:cNvSpPr>
            <a:spLocks noGrp="1"/>
          </p:cNvSpPr>
          <p:nvPr>
            <p:ph type="ctrTitle"/>
          </p:nvPr>
        </p:nvSpPr>
        <p:spPr>
          <a:xfrm>
            <a:off x="567806" y="4356873"/>
            <a:ext cx="19895589" cy="1030948"/>
          </a:xfrm>
        </p:spPr>
        <p:txBody>
          <a:bodyPr/>
          <a:lstStyle/>
          <a:p>
            <a:pPr algn="ctr" defTabSz="913865">
              <a:lnSpc>
                <a:spcPts val="8395"/>
              </a:lnSpc>
              <a:spcBef>
                <a:spcPts val="1799"/>
              </a:spcBef>
              <a:spcAft>
                <a:spcPts val="1199"/>
              </a:spcAft>
              <a:defRPr/>
            </a:pPr>
            <a:r>
              <a:rPr lang="en-US" sz="6500" b="1" dirty="0">
                <a:solidFill>
                  <a:srgbClr val="00B0F0"/>
                </a:solidFill>
                <a:latin typeface="Arial Narrow" pitchFamily="34" charset="0"/>
              </a:rPr>
              <a:t>xEMU Padding Optimized for Body Mobility in Lunar EVAs</a:t>
            </a:r>
            <a:endParaRPr lang="en-US" sz="6500" dirty="0">
              <a:solidFill>
                <a:srgbClr val="00B0F0"/>
              </a:solidFill>
            </a:endParaRPr>
          </a:p>
        </p:txBody>
      </p:sp>
      <p:sp>
        <p:nvSpPr>
          <p:cNvPr id="39" name="Title 1"/>
          <p:cNvSpPr txBox="1">
            <a:spLocks/>
          </p:cNvSpPr>
          <p:nvPr/>
        </p:nvSpPr>
        <p:spPr>
          <a:xfrm>
            <a:off x="16634818" y="6351965"/>
            <a:ext cx="3813696" cy="728029"/>
          </a:xfrm>
          <a:prstGeom prst="rect">
            <a:avLst/>
          </a:prstGeom>
        </p:spPr>
        <p:txBody>
          <a:bodyPr vert="horz" lIns="0" tIns="0" rIns="0" bIns="0" rtlCol="0" anchor="t" anchorCtr="0">
            <a:noAutofit/>
          </a:bodyPr>
          <a:lstStyle>
            <a:lvl1pPr algn="l" defTabSz="1384630" rtl="0" eaLnBrk="1" latinLnBrk="0" hangingPunct="1">
              <a:lnSpc>
                <a:spcPct val="100000"/>
              </a:lnSpc>
              <a:spcBef>
                <a:spcPct val="0"/>
              </a:spcBef>
              <a:buNone/>
              <a:defRPr sz="8000" kern="1200" baseline="0">
                <a:solidFill>
                  <a:schemeClr val="tx1"/>
                </a:solidFill>
                <a:latin typeface="Arial Black"/>
                <a:ea typeface="+mj-ea"/>
                <a:cs typeface="+mj-cs"/>
              </a:defRPr>
            </a:lvl1pPr>
          </a:lstStyle>
          <a:p>
            <a:pPr defTabSz="913865">
              <a:spcBef>
                <a:spcPts val="1799"/>
              </a:spcBef>
              <a:spcAft>
                <a:spcPts val="1199"/>
              </a:spcAft>
              <a:defRPr/>
            </a:pPr>
            <a:r>
              <a:rPr lang="en-US" sz="2400" b="1" dirty="0">
                <a:solidFill>
                  <a:schemeClr val="bg1">
                    <a:lumMod val="50000"/>
                  </a:schemeClr>
                </a:solidFill>
                <a:latin typeface="Arial"/>
                <a:cs typeface="Arial"/>
              </a:rPr>
              <a:t> </a:t>
            </a:r>
            <a:r>
              <a:rPr lang="en-US" sz="2800" b="1" dirty="0">
                <a:solidFill>
                  <a:schemeClr val="bg1">
                    <a:lumMod val="50000"/>
                  </a:schemeClr>
                </a:solidFill>
                <a:latin typeface="Arial"/>
                <a:cs typeface="Arial"/>
              </a:rPr>
              <a:t>TRL: </a:t>
            </a:r>
            <a:r>
              <a:rPr lang="en-US" sz="2400" b="1" dirty="0">
                <a:solidFill>
                  <a:schemeClr val="bg1">
                    <a:lumMod val="50000"/>
                  </a:schemeClr>
                </a:solidFill>
                <a:latin typeface="Arial"/>
                <a:cs typeface="Arial"/>
              </a:rPr>
              <a:t>start 2 / current 3</a:t>
            </a:r>
            <a:endParaRPr lang="en-US" sz="2700" b="1" dirty="0">
              <a:solidFill>
                <a:schemeClr val="bg1">
                  <a:lumMod val="50000"/>
                </a:schemeClr>
              </a:solidFill>
              <a:latin typeface="Arial"/>
              <a:cs typeface="Arial"/>
            </a:endParaRPr>
          </a:p>
        </p:txBody>
      </p:sp>
      <p:cxnSp>
        <p:nvCxnSpPr>
          <p:cNvPr id="43" name="Straight Connector 42"/>
          <p:cNvCxnSpPr/>
          <p:nvPr/>
        </p:nvCxnSpPr>
        <p:spPr>
          <a:xfrm>
            <a:off x="10278048" y="7316889"/>
            <a:ext cx="5541" cy="18301574"/>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67806" y="7235241"/>
            <a:ext cx="9566928" cy="8540800"/>
          </a:xfrm>
          <a:prstGeom prst="rect">
            <a:avLst/>
          </a:prstGeom>
          <a:noFill/>
        </p:spPr>
        <p:txBody>
          <a:bodyPr wrap="square" rtlCol="0">
            <a:spAutoFit/>
          </a:bodyPr>
          <a:lstStyle/>
          <a:p>
            <a:pPr marL="228467" indent="-228467">
              <a:spcAft>
                <a:spcPts val="600"/>
              </a:spcAft>
            </a:pPr>
            <a:r>
              <a:rPr lang="en-US" sz="3200" cap="all" dirty="0">
                <a:solidFill>
                  <a:srgbClr val="00B0F0"/>
                </a:solidFill>
                <a:latin typeface="Arial Black" pitchFamily="34" charset="0"/>
                <a:cs typeface="Times New Roman" pitchFamily="18" charset="0"/>
              </a:rPr>
              <a:t>FY20 ICA Overview </a:t>
            </a:r>
          </a:p>
          <a:p>
            <a:r>
              <a:rPr lang="en-US" sz="2200" dirty="0">
                <a:latin typeface="Arial" panose="020B0604020202020204" pitchFamily="34" charset="0"/>
                <a:cs typeface="Arial" panose="020B0604020202020204" pitchFamily="34" charset="0"/>
              </a:rPr>
              <a:t>We developed a new design framework for padding in the xEMU hard upper torso (HUT) that will optimize the crewmembers’ mobility and comfort. The new padding was geometrically optimized for anthropometric body curvatures and motion dependent body deformations. </a:t>
            </a:r>
          </a:p>
          <a:p>
            <a:pPr>
              <a:spcBef>
                <a:spcPts val="600"/>
              </a:spcBef>
              <a:spcAft>
                <a:spcPts val="600"/>
              </a:spcAft>
            </a:pPr>
            <a:r>
              <a:rPr lang="en-US" sz="3200" cap="all" dirty="0">
                <a:solidFill>
                  <a:srgbClr val="00B0F0"/>
                </a:solidFill>
                <a:latin typeface="Arial Black" pitchFamily="34" charset="0"/>
                <a:cs typeface="Times New Roman" pitchFamily="18" charset="0"/>
              </a:rPr>
              <a:t>INNOVATION</a:t>
            </a:r>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An optimized padding geometry was created using 3-D body shapes virtually indexed in the xEMU HUT. 3-D body shape was scanned from a subject wearing a mockup suit performing different functional EVA postures. The body shape variations were modeled, and the corresponding body-to-suit spacing was calculated. The padding was designed on a multi-layer structure, with which each layer will be fabricated using materials with different firmness grades. Specifically, a firm material fills in the spacing where the contacting body surface requires support, whereas a compliant material is used where mobility is needed. </a:t>
            </a:r>
          </a:p>
          <a:p>
            <a:pPr>
              <a:spcBef>
                <a:spcPts val="600"/>
              </a:spcBef>
              <a:spcAft>
                <a:spcPts val="600"/>
              </a:spcAft>
            </a:pPr>
            <a:r>
              <a:rPr lang="en-US" sz="3200" cap="all" dirty="0">
                <a:solidFill>
                  <a:srgbClr val="00B0F0"/>
                </a:solidFill>
                <a:latin typeface="Arial Black" panose="020B0A04020102020204" pitchFamily="34" charset="0"/>
                <a:cs typeface="Times New Roman" pitchFamily="18" charset="0"/>
              </a:rPr>
              <a:t>Outcome </a:t>
            </a:r>
            <a:endParaRPr lang="en-US" sz="3200" cap="all" dirty="0">
              <a:solidFill>
                <a:srgbClr val="00B0F0"/>
              </a:solidFill>
              <a:latin typeface="Arial Black" panose="020B0A04020102020204" pitchFamily="34" charset="0"/>
              <a:cs typeface="Arial" pitchFamily="34" charset="0"/>
            </a:endParaRPr>
          </a:p>
          <a:p>
            <a:pPr marL="477558" indent="-477558">
              <a:spcAft>
                <a:spcPts val="1199"/>
              </a:spcAft>
              <a:buFont typeface="Arial" pitchFamily="34" charset="0"/>
              <a:buChar char="•"/>
            </a:pPr>
            <a:r>
              <a:rPr lang="en-US" sz="2200" dirty="0">
                <a:latin typeface="Arial" panose="020B0604020202020204" pitchFamily="34" charset="0"/>
                <a:cs typeface="Arial" panose="020B0604020202020204" pitchFamily="34" charset="0"/>
              </a:rPr>
              <a:t>3-D body scans (</a:t>
            </a:r>
            <a:r>
              <a:rPr lang="en-US" sz="2200" i="1" dirty="0">
                <a:latin typeface="Arial" panose="020B0604020202020204" pitchFamily="34" charset="0"/>
                <a:cs typeface="Arial" panose="020B0604020202020204" pitchFamily="34" charset="0"/>
              </a:rPr>
              <a:t>n</a:t>
            </a:r>
            <a:r>
              <a:rPr lang="en-US" sz="2200" dirty="0">
                <a:latin typeface="Arial" panose="020B0604020202020204" pitchFamily="34" charset="0"/>
                <a:cs typeface="Arial" panose="020B0604020202020204" pitchFamily="34" charset="0"/>
              </a:rPr>
              <a:t>=146) virtually indexed in the HUT were used to create the optimized padding geometry based on the subject’s back curvatures and suit-to-body indexing/spacing demands. </a:t>
            </a:r>
            <a:endParaRPr lang="en-US" sz="2200" dirty="0">
              <a:solidFill>
                <a:srgbClr val="A23B2A"/>
              </a:solidFill>
              <a:latin typeface="Arial" panose="020B0604020202020204" pitchFamily="34" charset="0"/>
              <a:cs typeface="Arial" pitchFamily="34" charset="0"/>
            </a:endParaRPr>
          </a:p>
          <a:p>
            <a:pPr marL="477558" indent="-477558">
              <a:spcAft>
                <a:spcPts val="1199"/>
              </a:spcAft>
              <a:buFont typeface="Arial" pitchFamily="34" charset="0"/>
              <a:buChar char="•"/>
            </a:pPr>
            <a:r>
              <a:rPr lang="en-US" sz="2200" dirty="0">
                <a:latin typeface="Arial" panose="020B0604020202020204" pitchFamily="34" charset="0"/>
                <a:cs typeface="Arial" pitchFamily="34" charset="0"/>
              </a:rPr>
              <a:t>3-D body scans (</a:t>
            </a:r>
            <a:r>
              <a:rPr lang="en-US" sz="2200" i="1" dirty="0">
                <a:latin typeface="Arial" panose="020B0604020202020204" pitchFamily="34" charset="0"/>
                <a:cs typeface="Arial" pitchFamily="34" charset="0"/>
              </a:rPr>
              <a:t>n</a:t>
            </a:r>
            <a:r>
              <a:rPr lang="en-US" sz="2200" dirty="0">
                <a:latin typeface="Arial" panose="020B0604020202020204" pitchFamily="34" charset="0"/>
                <a:cs typeface="Arial" pitchFamily="34" charset="0"/>
              </a:rPr>
              <a:t>=12) of two subject performing EVA functional postures determined the body deformation and variations of body shapes.</a:t>
            </a:r>
          </a:p>
        </p:txBody>
      </p:sp>
      <p:pic>
        <p:nvPicPr>
          <p:cNvPr id="2" name="Picture 1"/>
          <p:cNvPicPr>
            <a:picLocks noChangeAspect="1"/>
          </p:cNvPicPr>
          <p:nvPr/>
        </p:nvPicPr>
        <p:blipFill>
          <a:blip r:embed="rId3"/>
          <a:stretch>
            <a:fillRect/>
          </a:stretch>
        </p:blipFill>
        <p:spPr>
          <a:xfrm>
            <a:off x="0" y="-72558"/>
            <a:ext cx="21031200" cy="4379036"/>
          </a:xfrm>
          <a:prstGeom prst="rect">
            <a:avLst/>
          </a:pr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142" y="2763402"/>
            <a:ext cx="1401238" cy="1419068"/>
          </a:xfrm>
          <a:prstGeom prst="rect">
            <a:avLst/>
          </a:prstGeom>
        </p:spPr>
      </p:pic>
      <p:cxnSp>
        <p:nvCxnSpPr>
          <p:cNvPr id="26" name="Straight Connector 25"/>
          <p:cNvCxnSpPr/>
          <p:nvPr/>
        </p:nvCxnSpPr>
        <p:spPr>
          <a:xfrm>
            <a:off x="1636497" y="2955930"/>
            <a:ext cx="0" cy="1219034"/>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29" name="Rectangle 28"/>
          <p:cNvSpPr/>
          <p:nvPr/>
        </p:nvSpPr>
        <p:spPr>
          <a:xfrm>
            <a:off x="1724285" y="3686613"/>
            <a:ext cx="19230715" cy="400110"/>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Johnson Space Center (JSC) / White Sands Test Facility (WSTF)                                              			2020 JSC Technology Showcase: </a:t>
            </a:r>
            <a:r>
              <a:rPr lang="en-US" sz="2000" i="1" dirty="0">
                <a:solidFill>
                  <a:schemeClr val="bg1"/>
                </a:solidFill>
                <a:latin typeface="Arial" panose="020B0604020202020204" pitchFamily="34" charset="0"/>
                <a:cs typeface="Arial" panose="020B0604020202020204" pitchFamily="34" charset="0"/>
                <a:sym typeface="Wingdings" panose="05000000000000000000" pitchFamily="2" charset="2"/>
              </a:rPr>
              <a:t>FY20 ICA</a:t>
            </a:r>
            <a:endParaRPr lang="en-US" sz="2000" dirty="0">
              <a:solidFill>
                <a:schemeClr val="bg1"/>
              </a:solidFill>
              <a:latin typeface="Arial" panose="020B0604020202020204" pitchFamily="34" charset="0"/>
              <a:cs typeface="Arial" panose="020B0604020202020204" pitchFamily="34" charset="0"/>
            </a:endParaRPr>
          </a:p>
        </p:txBody>
      </p:sp>
      <p:sp>
        <p:nvSpPr>
          <p:cNvPr id="28" name="TextBox 27"/>
          <p:cNvSpPr txBox="1"/>
          <p:nvPr/>
        </p:nvSpPr>
        <p:spPr>
          <a:xfrm>
            <a:off x="1738766" y="3232682"/>
            <a:ext cx="7778974"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National Aeronautics and Space Administration</a:t>
            </a:r>
          </a:p>
        </p:txBody>
      </p:sp>
      <p:pic>
        <p:nvPicPr>
          <p:cNvPr id="3" name="Picture 2">
            <a:extLst>
              <a:ext uri="{FF2B5EF4-FFF2-40B4-BE49-F238E27FC236}">
                <a16:creationId xmlns:a16="http://schemas.microsoft.com/office/drawing/2014/main" id="{6777C381-049D-476D-A0DD-C82475B33BA4}"/>
              </a:ext>
            </a:extLst>
          </p:cNvPr>
          <p:cNvPicPr>
            <a:picLocks noChangeAspect="1"/>
          </p:cNvPicPr>
          <p:nvPr/>
        </p:nvPicPr>
        <p:blipFill rotWithShape="1">
          <a:blip r:embed="rId5"/>
          <a:srcRect l="2300"/>
          <a:stretch/>
        </p:blipFill>
        <p:spPr>
          <a:xfrm>
            <a:off x="1493498" y="19085032"/>
            <a:ext cx="7342142" cy="3407595"/>
          </a:xfrm>
          <a:prstGeom prst="rect">
            <a:avLst/>
          </a:prstGeom>
        </p:spPr>
      </p:pic>
      <p:sp>
        <p:nvSpPr>
          <p:cNvPr id="6" name="TextBox 5">
            <a:extLst>
              <a:ext uri="{FF2B5EF4-FFF2-40B4-BE49-F238E27FC236}">
                <a16:creationId xmlns:a16="http://schemas.microsoft.com/office/drawing/2014/main" id="{538D4DE9-181F-4C0C-AEE2-42CA807C4DF1}"/>
              </a:ext>
            </a:extLst>
          </p:cNvPr>
          <p:cNvSpPr txBox="1"/>
          <p:nvPr/>
        </p:nvSpPr>
        <p:spPr>
          <a:xfrm>
            <a:off x="1758035" y="22546693"/>
            <a:ext cx="7077605" cy="400110"/>
          </a:xfrm>
          <a:prstGeom prst="rect">
            <a:avLst/>
          </a:prstGeom>
          <a:noFill/>
        </p:spPr>
        <p:txBody>
          <a:bodyPr wrap="square" rtlCol="0">
            <a:spAutoFit/>
          </a:bodyPr>
          <a:lstStyle/>
          <a:p>
            <a:pPr algn="ctr"/>
            <a:r>
              <a:rPr lang="en-US" sz="2000" i="1" dirty="0">
                <a:latin typeface="Arial" panose="020B0604020202020204" pitchFamily="34" charset="0"/>
                <a:cs typeface="Arial" panose="020B0604020202020204" pitchFamily="34" charset="0"/>
              </a:rPr>
              <a:t>3-D scans of subject performing functional EVA postures </a:t>
            </a:r>
          </a:p>
        </p:txBody>
      </p:sp>
      <p:sp>
        <p:nvSpPr>
          <p:cNvPr id="19" name="TextBox 18">
            <a:extLst>
              <a:ext uri="{FF2B5EF4-FFF2-40B4-BE49-F238E27FC236}">
                <a16:creationId xmlns:a16="http://schemas.microsoft.com/office/drawing/2014/main" id="{1B53D586-20AC-4A4D-976C-AD6A557AAA12}"/>
              </a:ext>
            </a:extLst>
          </p:cNvPr>
          <p:cNvSpPr txBox="1"/>
          <p:nvPr/>
        </p:nvSpPr>
        <p:spPr>
          <a:xfrm>
            <a:off x="1758887" y="18684922"/>
            <a:ext cx="7186467" cy="400110"/>
          </a:xfrm>
          <a:prstGeom prst="rect">
            <a:avLst/>
          </a:prstGeom>
          <a:noFill/>
        </p:spPr>
        <p:txBody>
          <a:bodyPr wrap="square" rtlCol="0">
            <a:spAutoFit/>
          </a:bodyPr>
          <a:lstStyle/>
          <a:p>
            <a:pPr algn="ctr"/>
            <a:r>
              <a:rPr lang="en-US" sz="2000" i="1" dirty="0">
                <a:latin typeface="Arial" panose="020B0604020202020204" pitchFamily="34" charset="0"/>
                <a:cs typeface="Arial" panose="020B0604020202020204" pitchFamily="34" charset="0"/>
              </a:rPr>
              <a:t>Optimized padding geometry based on 3-D body scans</a:t>
            </a:r>
          </a:p>
        </p:txBody>
      </p:sp>
      <p:sp>
        <p:nvSpPr>
          <p:cNvPr id="22" name="TextBox 21">
            <a:extLst>
              <a:ext uri="{FF2B5EF4-FFF2-40B4-BE49-F238E27FC236}">
                <a16:creationId xmlns:a16="http://schemas.microsoft.com/office/drawing/2014/main" id="{FC26406C-B63B-4142-BC26-9BAD43816041}"/>
              </a:ext>
            </a:extLst>
          </p:cNvPr>
          <p:cNvSpPr txBox="1"/>
          <p:nvPr/>
        </p:nvSpPr>
        <p:spPr>
          <a:xfrm>
            <a:off x="12048871" y="17187410"/>
            <a:ext cx="7186467"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Fabrication and assembly of multi-layer padding </a:t>
            </a:r>
          </a:p>
        </p:txBody>
      </p:sp>
      <p:sp>
        <p:nvSpPr>
          <p:cNvPr id="23" name="TextBox 22">
            <a:extLst>
              <a:ext uri="{FF2B5EF4-FFF2-40B4-BE49-F238E27FC236}">
                <a16:creationId xmlns:a16="http://schemas.microsoft.com/office/drawing/2014/main" id="{67DEE8C6-F582-4C6A-BABF-71305C7AEDC0}"/>
              </a:ext>
            </a:extLst>
          </p:cNvPr>
          <p:cNvSpPr txBox="1"/>
          <p:nvPr/>
        </p:nvSpPr>
        <p:spPr>
          <a:xfrm>
            <a:off x="11577142" y="13608104"/>
            <a:ext cx="7186467" cy="707886"/>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Final padding deformation based on average of all EVA functional postures</a:t>
            </a:r>
          </a:p>
        </p:txBody>
      </p:sp>
      <p:sp>
        <p:nvSpPr>
          <p:cNvPr id="25" name="TextBox 24">
            <a:extLst>
              <a:ext uri="{FF2B5EF4-FFF2-40B4-BE49-F238E27FC236}">
                <a16:creationId xmlns:a16="http://schemas.microsoft.com/office/drawing/2014/main" id="{D675880B-1300-472C-8EE5-4F59C46F979E}"/>
              </a:ext>
            </a:extLst>
          </p:cNvPr>
          <p:cNvSpPr txBox="1"/>
          <p:nvPr/>
        </p:nvSpPr>
        <p:spPr>
          <a:xfrm>
            <a:off x="11754427" y="9890647"/>
            <a:ext cx="7186467" cy="707886"/>
          </a:xfrm>
          <a:prstGeom prst="rect">
            <a:avLst/>
          </a:prstGeom>
          <a:noFill/>
        </p:spPr>
        <p:txBody>
          <a:bodyPr wrap="square" rtlCol="0">
            <a:spAutoFit/>
          </a:bodyPr>
          <a:lstStyle/>
          <a:p>
            <a:pPr algn="ctr"/>
            <a:r>
              <a:rPr lang="en-US" sz="2000" i="1" dirty="0">
                <a:latin typeface="Arial" panose="020B0604020202020204" pitchFamily="34" charset="0"/>
                <a:cs typeface="Arial" panose="020B0604020202020204" pitchFamily="34" charset="0"/>
              </a:rPr>
              <a:t>Motion-dependent deformations from corresponding functional EVA postures </a:t>
            </a:r>
          </a:p>
        </p:txBody>
      </p:sp>
      <p:sp>
        <p:nvSpPr>
          <p:cNvPr id="27" name="TextBox 26">
            <a:extLst>
              <a:ext uri="{FF2B5EF4-FFF2-40B4-BE49-F238E27FC236}">
                <a16:creationId xmlns:a16="http://schemas.microsoft.com/office/drawing/2014/main" id="{63309867-D3F1-4310-84A8-B301D124F350}"/>
              </a:ext>
            </a:extLst>
          </p:cNvPr>
          <p:cNvSpPr txBox="1"/>
          <p:nvPr/>
        </p:nvSpPr>
        <p:spPr>
          <a:xfrm>
            <a:off x="513373" y="23229822"/>
            <a:ext cx="9566928" cy="2277547"/>
          </a:xfrm>
          <a:prstGeom prst="rect">
            <a:avLst/>
          </a:prstGeom>
          <a:noFill/>
        </p:spPr>
        <p:txBody>
          <a:bodyPr wrap="square" rtlCol="0">
            <a:spAutoFit/>
          </a:bodyPr>
          <a:lstStyle/>
          <a:p>
            <a:pPr marL="477558" indent="-477558">
              <a:spcAft>
                <a:spcPts val="1199"/>
              </a:spcAft>
              <a:buFont typeface="Arial" pitchFamily="34" charset="0"/>
              <a:buChar char="•"/>
            </a:pPr>
            <a:r>
              <a:rPr lang="en-US" sz="2200" dirty="0">
                <a:latin typeface="Arial" panose="020B0604020202020204" pitchFamily="34" charset="0"/>
                <a:cs typeface="Arial" pitchFamily="34" charset="0"/>
              </a:rPr>
              <a:t>The motion-dependent body deformations were applied to the geometry to create a multi-layer padding assembly to match the mobility and support demands of the body through the different functional EVA postures.</a:t>
            </a:r>
          </a:p>
          <a:p>
            <a:pPr marL="477558" indent="-477558">
              <a:spcAft>
                <a:spcPts val="1199"/>
              </a:spcAft>
              <a:buFont typeface="Arial" pitchFamily="34" charset="0"/>
              <a:buChar char="•"/>
            </a:pPr>
            <a:r>
              <a:rPr lang="en-US" sz="2200" dirty="0">
                <a:latin typeface="Arial" panose="020B0604020202020204" pitchFamily="34" charset="0"/>
                <a:cs typeface="Arial" pitchFamily="34" charset="0"/>
              </a:rPr>
              <a:t>The framework enabled a streamlined design process, including 3-D body scan modeling, structure identification, and fabrication process. </a:t>
            </a:r>
            <a:endParaRPr lang="en-US" sz="2200" dirty="0">
              <a:solidFill>
                <a:srgbClr val="A23B2A"/>
              </a:solidFill>
              <a:latin typeface="Arial" panose="020B0604020202020204" pitchFamily="34" charset="0"/>
              <a:cs typeface="Arial" pitchFamily="34" charset="0"/>
            </a:endParaRPr>
          </a:p>
        </p:txBody>
      </p:sp>
      <p:pic>
        <p:nvPicPr>
          <p:cNvPr id="30" name="Picture 29">
            <a:extLst>
              <a:ext uri="{FF2B5EF4-FFF2-40B4-BE49-F238E27FC236}">
                <a16:creationId xmlns:a16="http://schemas.microsoft.com/office/drawing/2014/main" id="{9B230E1E-7E10-4F8C-8000-76C8E200819C}"/>
              </a:ext>
            </a:extLst>
          </p:cNvPr>
          <p:cNvPicPr>
            <a:picLocks noChangeAspect="1"/>
          </p:cNvPicPr>
          <p:nvPr/>
        </p:nvPicPr>
        <p:blipFill rotWithShape="1">
          <a:blip r:embed="rId6">
            <a:extLst>
              <a:ext uri="{28A0092B-C50C-407E-A947-70E740481C1C}">
                <a14:useLocalDpi xmlns:a14="http://schemas.microsoft.com/office/drawing/2010/main" val="0"/>
              </a:ext>
            </a:extLst>
          </a:blip>
          <a:srcRect l="10987" t="14325" r="6353" b="18129"/>
          <a:stretch/>
        </p:blipFill>
        <p:spPr>
          <a:xfrm>
            <a:off x="5351270" y="15986203"/>
            <a:ext cx="2848216" cy="2207845"/>
          </a:xfrm>
          <a:prstGeom prst="rect">
            <a:avLst/>
          </a:prstGeom>
        </p:spPr>
      </p:pic>
      <p:pic>
        <p:nvPicPr>
          <p:cNvPr id="31" name="Picture 30">
            <a:extLst>
              <a:ext uri="{FF2B5EF4-FFF2-40B4-BE49-F238E27FC236}">
                <a16:creationId xmlns:a16="http://schemas.microsoft.com/office/drawing/2014/main" id="{2A08CB60-E080-4610-8005-F383AFDAF13A}"/>
              </a:ext>
            </a:extLst>
          </p:cNvPr>
          <p:cNvPicPr>
            <a:picLocks noChangeAspect="1"/>
          </p:cNvPicPr>
          <p:nvPr/>
        </p:nvPicPr>
        <p:blipFill rotWithShape="1">
          <a:blip r:embed="rId7">
            <a:extLst>
              <a:ext uri="{28A0092B-C50C-407E-A947-70E740481C1C}">
                <a14:useLocalDpi xmlns:a14="http://schemas.microsoft.com/office/drawing/2010/main" val="0"/>
              </a:ext>
            </a:extLst>
          </a:blip>
          <a:srcRect l="41994" t="29333" r="31369" b="27252"/>
          <a:stretch/>
        </p:blipFill>
        <p:spPr>
          <a:xfrm>
            <a:off x="3008686" y="15178558"/>
            <a:ext cx="2205290" cy="3409751"/>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9D757BEE-CA42-45BE-9A8E-3EFD6F8D4779}"/>
              </a:ext>
            </a:extLst>
          </p:cNvPr>
          <p:cNvPicPr>
            <a:picLocks noChangeAspect="1"/>
          </p:cNvPicPr>
          <p:nvPr/>
        </p:nvPicPr>
        <p:blipFill rotWithShape="1">
          <a:blip r:embed="rId8"/>
          <a:srcRect l="11291" t="30234" r="5950" b="21020"/>
          <a:stretch/>
        </p:blipFill>
        <p:spPr>
          <a:xfrm>
            <a:off x="11216202" y="7002930"/>
            <a:ext cx="8262918" cy="2737671"/>
          </a:xfrm>
          <a:prstGeom prst="rect">
            <a:avLst/>
          </a:prstGeom>
        </p:spPr>
      </p:pic>
      <p:pic>
        <p:nvPicPr>
          <p:cNvPr id="13" name="Picture 12" descr="Shape&#10;&#10;Description automatically generated">
            <a:extLst>
              <a:ext uri="{FF2B5EF4-FFF2-40B4-BE49-F238E27FC236}">
                <a16:creationId xmlns:a16="http://schemas.microsoft.com/office/drawing/2014/main" id="{C6E0F3E0-1575-4474-BF5F-A6A8A6099704}"/>
              </a:ext>
            </a:extLst>
          </p:cNvPr>
          <p:cNvPicPr>
            <a:picLocks noChangeAspect="1"/>
          </p:cNvPicPr>
          <p:nvPr/>
        </p:nvPicPr>
        <p:blipFill rotWithShape="1">
          <a:blip r:embed="rId9"/>
          <a:srcRect l="32127" t="18274" r="34497" b="19958"/>
          <a:stretch/>
        </p:blipFill>
        <p:spPr>
          <a:xfrm>
            <a:off x="13759339" y="10601677"/>
            <a:ext cx="2936856" cy="3057261"/>
          </a:xfrm>
          <a:prstGeom prst="rect">
            <a:avLst/>
          </a:prstGeom>
        </p:spPr>
      </p:pic>
      <p:cxnSp>
        <p:nvCxnSpPr>
          <p:cNvPr id="11" name="Straight Arrow Connector 10">
            <a:extLst>
              <a:ext uri="{FF2B5EF4-FFF2-40B4-BE49-F238E27FC236}">
                <a16:creationId xmlns:a16="http://schemas.microsoft.com/office/drawing/2014/main" id="{CF179878-C101-404B-898B-53C1AD674EAD}"/>
              </a:ext>
            </a:extLst>
          </p:cNvPr>
          <p:cNvCxnSpPr>
            <a:cxnSpLocks/>
          </p:cNvCxnSpPr>
          <p:nvPr/>
        </p:nvCxnSpPr>
        <p:spPr>
          <a:xfrm flipH="1" flipV="1">
            <a:off x="14823726" y="15896566"/>
            <a:ext cx="523934" cy="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32832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10189</TotalTime>
  <Words>546</Words>
  <Application>Microsoft Office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Arial Narrow</vt:lpstr>
      <vt:lpstr>Calibri</vt:lpstr>
      <vt:lpstr>Office Theme</vt:lpstr>
      <vt:lpstr>xEMU Padding Optimized for Body Mobility in Lunar EVAs</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Hernandez, Yaritza (JSC-SK111)[WYLE LABORATORIES, INC.]</cp:lastModifiedBy>
  <cp:revision>178</cp:revision>
  <dcterms:created xsi:type="dcterms:W3CDTF">2014-09-29T15:33:51Z</dcterms:created>
  <dcterms:modified xsi:type="dcterms:W3CDTF">2021-04-19T15:48:41Z</dcterms:modified>
  <cp:category/>
</cp:coreProperties>
</file>