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15"/>
  </p:notesMasterIdLst>
  <p:sldIdLst>
    <p:sldId id="266" r:id="rId4"/>
    <p:sldId id="267" r:id="rId5"/>
    <p:sldId id="268" r:id="rId6"/>
    <p:sldId id="275" r:id="rId7"/>
    <p:sldId id="269" r:id="rId8"/>
    <p:sldId id="271" r:id="rId9"/>
    <p:sldId id="272" r:id="rId10"/>
    <p:sldId id="273" r:id="rId11"/>
    <p:sldId id="277" r:id="rId12"/>
    <p:sldId id="274" r:id="rId13"/>
    <p:sldId id="27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43" autoAdjust="0"/>
    <p:restoredTop sz="77764" autoAdjust="0"/>
  </p:normalViewPr>
  <p:slideViewPr>
    <p:cSldViewPr snapToGrid="0">
      <p:cViewPr varScale="1">
        <p:scale>
          <a:sx n="66" d="100"/>
          <a:sy n="66" d="100"/>
        </p:scale>
        <p:origin x="1234"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0A9A08-D4C2-4CD3-B6D6-4919E662E89C}" type="datetimeFigureOut">
              <a:rPr lang="en-US" smtClean="0"/>
              <a:t>10/7/2021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AC1136-4BC3-4DA5-8954-A401241E7E07}" type="slidenum">
              <a:rPr lang="en-US" smtClean="0"/>
              <a:t>‹#›</a:t>
            </a:fld>
            <a:endParaRPr lang="en-US"/>
          </a:p>
        </p:txBody>
      </p:sp>
    </p:spTree>
    <p:extLst>
      <p:ext uri="{BB962C8B-B14F-4D97-AF65-F5344CB8AC3E}">
        <p14:creationId xmlns:p14="http://schemas.microsoft.com/office/powerpoint/2010/main" val="2420853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Built on correct data</a:t>
            </a:r>
          </a:p>
          <a:p>
            <a:pPr lvl="1"/>
            <a:r>
              <a:rPr lang="en-US" dirty="0"/>
              <a:t>If the data isn’t correct….this entire exercise is moot!</a:t>
            </a:r>
          </a:p>
          <a:p>
            <a:r>
              <a:rPr lang="en-US" dirty="0"/>
              <a:t>Provides an answer to a question your audience has</a:t>
            </a:r>
          </a:p>
          <a:p>
            <a:pPr lvl="1"/>
            <a:r>
              <a:rPr lang="en-US" dirty="0"/>
              <a:t>Question: what’s the state of COVID in my community? Answer: COVID cases are rising, but they aren’t rising as fast as they did last week.</a:t>
            </a:r>
          </a:p>
          <a:p>
            <a:pPr lvl="1"/>
            <a:r>
              <a:rPr lang="en-US" dirty="0"/>
              <a:t>Question: what was the temperature like yesterday? Answer: it was low in the morning, got hotter later in the day, before slowly dropping back down. </a:t>
            </a:r>
          </a:p>
          <a:p>
            <a:r>
              <a:rPr lang="en-US" dirty="0"/>
              <a:t>Designed in a language the audience can understand</a:t>
            </a:r>
          </a:p>
          <a:p>
            <a:pPr lvl="1"/>
            <a:r>
              <a:rPr lang="en-US" dirty="0"/>
              <a:t>Know your audience: most people can read line, bar and pie charts. Some charts require a more specialized audience. Some chart types are hard to read regardless.</a:t>
            </a:r>
          </a:p>
          <a:p>
            <a:pPr lvl="1"/>
            <a:r>
              <a:rPr lang="en-US" dirty="0"/>
              <a:t>Also</a:t>
            </a:r>
            <a:r>
              <a:rPr lang="en-US" baseline="0" dirty="0"/>
              <a:t> important: do the math for the users! If you want to show the average difference between two variables…try showing the difference, not the two variables.</a:t>
            </a:r>
            <a:endParaRPr lang="en-US" dirty="0"/>
          </a:p>
          <a:p>
            <a:r>
              <a:rPr lang="en-US" dirty="0"/>
              <a:t>Brings attention to the most important thing, and don’t bury the lead</a:t>
            </a:r>
          </a:p>
          <a:p>
            <a:pPr lvl="1"/>
            <a:r>
              <a:rPr lang="en-US" dirty="0"/>
              <a:t>Only show what you need to show, and highlight the most important stuff! Use multiple charts if you truly have multiple things to show!</a:t>
            </a:r>
          </a:p>
          <a:p>
            <a:endParaRPr lang="en-US" dirty="0"/>
          </a:p>
          <a:p>
            <a:endParaRPr lang="en-US" dirty="0"/>
          </a:p>
        </p:txBody>
      </p:sp>
      <p:sp>
        <p:nvSpPr>
          <p:cNvPr id="4" name="Slide Number Placeholder 3"/>
          <p:cNvSpPr>
            <a:spLocks noGrp="1"/>
          </p:cNvSpPr>
          <p:nvPr>
            <p:ph type="sldNum" sz="quarter" idx="10"/>
          </p:nvPr>
        </p:nvSpPr>
        <p:spPr/>
        <p:txBody>
          <a:bodyPr/>
          <a:lstStyle/>
          <a:p>
            <a:fld id="{3AAC1136-4BC3-4DA5-8954-A401241E7E07}" type="slidenum">
              <a:rPr lang="en-US" smtClean="0"/>
              <a:t>5</a:t>
            </a:fld>
            <a:endParaRPr lang="en-US"/>
          </a:p>
        </p:txBody>
      </p:sp>
    </p:spTree>
    <p:extLst>
      <p:ext uri="{BB962C8B-B14F-4D97-AF65-F5344CB8AC3E}">
        <p14:creationId xmlns:p14="http://schemas.microsoft.com/office/powerpoint/2010/main" val="2078225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mislead or take an answer out of context</a:t>
            </a:r>
          </a:p>
          <a:p>
            <a:pPr lvl="1"/>
            <a:r>
              <a:rPr lang="en-US" dirty="0"/>
              <a:t>Careful on how close to zoom into the data, and ensure you’re comparing apples to apples. You can make a one degree temperature spike look huge if you zoom in close enough, or make two different line charts look the same by messing with their axes.</a:t>
            </a:r>
          </a:p>
          <a:p>
            <a:r>
              <a:rPr lang="en-US" dirty="0"/>
              <a:t>Overly complex</a:t>
            </a:r>
          </a:p>
          <a:p>
            <a:pPr lvl="1"/>
            <a:r>
              <a:rPr lang="en-US" dirty="0"/>
              <a:t>Don’t make your users do math! Don’t try to fit too many answers in the same chart! Your charts shouldn’t need a user manual.</a:t>
            </a:r>
          </a:p>
          <a:p>
            <a:r>
              <a:rPr lang="en-US" dirty="0"/>
              <a:t>Not accessible</a:t>
            </a:r>
          </a:p>
          <a:p>
            <a:pPr lvl="1"/>
            <a:r>
              <a:rPr lang="en-US" dirty="0"/>
              <a:t>Hard to interact with; not color-blind friendly; doesn’t work on XYZ device</a:t>
            </a:r>
          </a:p>
          <a:p>
            <a:pPr lvl="1"/>
            <a:endParaRPr lang="en-US" dirty="0"/>
          </a:p>
          <a:p>
            <a:pPr lvl="1"/>
            <a:r>
              <a:rPr lang="en-US" dirty="0"/>
              <a:t>Vis</a:t>
            </a:r>
            <a:r>
              <a:rPr lang="en-US" baseline="0" dirty="0"/>
              <a:t> P</a:t>
            </a:r>
            <a:endParaRPr lang="en-US" dirty="0"/>
          </a:p>
        </p:txBody>
      </p:sp>
      <p:sp>
        <p:nvSpPr>
          <p:cNvPr id="4" name="Slide Number Placeholder 3"/>
          <p:cNvSpPr>
            <a:spLocks noGrp="1"/>
          </p:cNvSpPr>
          <p:nvPr>
            <p:ph type="sldNum" sz="quarter" idx="10"/>
          </p:nvPr>
        </p:nvSpPr>
        <p:spPr/>
        <p:txBody>
          <a:bodyPr/>
          <a:lstStyle/>
          <a:p>
            <a:fld id="{3AAC1136-4BC3-4DA5-8954-A401241E7E07}" type="slidenum">
              <a:rPr lang="en-US" smtClean="0"/>
              <a:t>6</a:t>
            </a:fld>
            <a:endParaRPr lang="en-US"/>
          </a:p>
        </p:txBody>
      </p:sp>
    </p:spTree>
    <p:extLst>
      <p:ext uri="{BB962C8B-B14F-4D97-AF65-F5344CB8AC3E}">
        <p14:creationId xmlns:p14="http://schemas.microsoft.com/office/powerpoint/2010/main" val="3159347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Good: charts</a:t>
            </a:r>
            <a:r>
              <a:rPr lang="en-US" baseline="0" dirty="0"/>
              <a:t> are simple donuts and stacked bars, with a color scheme that’s easy to decipher. Reds mean that “we’re still working on the migration, or haven’t gotten to it”. Blues mean either “we’re done” or “we’re basically done, but just double checking to make sure there were no issues”. Interactivity is well defined: Users can use drop downs to drill down in specific categories, which updates the rest of the dashboard.</a:t>
            </a:r>
          </a:p>
          <a:p>
            <a:pPr lvl="1"/>
            <a:r>
              <a:rPr lang="en-US" baseline="0" dirty="0"/>
              <a:t>Answered the questions: “How far along are we in the project?” “How much do we have left to do?” “Where is the data going?” and “What’s the status of collections by directorate”?</a:t>
            </a:r>
          </a:p>
          <a:p>
            <a:pPr lvl="1"/>
            <a:r>
              <a:rPr lang="en-US" baseline="0" dirty="0"/>
              <a:t>Updates once a day, based on the project tracking spreadsheet used by the team.</a:t>
            </a:r>
            <a:endParaRPr lang="en-US" dirty="0"/>
          </a:p>
        </p:txBody>
      </p:sp>
      <p:sp>
        <p:nvSpPr>
          <p:cNvPr id="4" name="Slide Number Placeholder 3"/>
          <p:cNvSpPr>
            <a:spLocks noGrp="1"/>
          </p:cNvSpPr>
          <p:nvPr>
            <p:ph type="sldNum" sz="quarter" idx="10"/>
          </p:nvPr>
        </p:nvSpPr>
        <p:spPr/>
        <p:txBody>
          <a:bodyPr/>
          <a:lstStyle/>
          <a:p>
            <a:fld id="{3AAC1136-4BC3-4DA5-8954-A401241E7E07}" type="slidenum">
              <a:rPr lang="en-US" smtClean="0"/>
              <a:t>7</a:t>
            </a:fld>
            <a:endParaRPr lang="en-US"/>
          </a:p>
        </p:txBody>
      </p:sp>
    </p:spTree>
    <p:extLst>
      <p:ext uri="{BB962C8B-B14F-4D97-AF65-F5344CB8AC3E}">
        <p14:creationId xmlns:p14="http://schemas.microsoft.com/office/powerpoint/2010/main" val="944018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Visualization</a:t>
            </a:r>
            <a:r>
              <a:rPr lang="en-US" baseline="0" dirty="0"/>
              <a:t> tries to do too much…and what it does show, it doesn’t show well.</a:t>
            </a:r>
          </a:p>
          <a:p>
            <a:pPr lvl="1"/>
            <a:r>
              <a:rPr lang="en-US" baseline="0" dirty="0"/>
              <a:t>Categories aren’t intuitive. What’s a Challenge? What’s an Approach? What’s Technical Data versus Tools Data versus Business Data?</a:t>
            </a:r>
          </a:p>
          <a:p>
            <a:pPr lvl="1"/>
            <a:r>
              <a:rPr lang="en-US" baseline="0" dirty="0"/>
              <a:t>Really doesn’t show you much other than “things are complicated” and “there are a lot of organizations”</a:t>
            </a:r>
          </a:p>
          <a:p>
            <a:pPr lvl="1"/>
            <a:r>
              <a:rPr lang="en-US" baseline="0" dirty="0"/>
              <a:t>When you start drilling down into it, you can start seeing some interesting things, like “Smart Center initiatives are connected to basically every other kind of resource” or “Connected Workforce initiatives have to do with People and Collaboration”. But are those really useful answers?</a:t>
            </a:r>
          </a:p>
          <a:p>
            <a:pPr lvl="1"/>
            <a:r>
              <a:rPr lang="en-US" dirty="0"/>
              <a:t>Overall, it really doesn’t do much other</a:t>
            </a:r>
            <a:r>
              <a:rPr lang="en-US" baseline="0" dirty="0"/>
              <a:t> than overwhelm you.</a:t>
            </a:r>
            <a:endParaRPr lang="en-US" dirty="0"/>
          </a:p>
        </p:txBody>
      </p:sp>
      <p:sp>
        <p:nvSpPr>
          <p:cNvPr id="4" name="Slide Number Placeholder 3"/>
          <p:cNvSpPr>
            <a:spLocks noGrp="1"/>
          </p:cNvSpPr>
          <p:nvPr>
            <p:ph type="sldNum" sz="quarter" idx="10"/>
          </p:nvPr>
        </p:nvSpPr>
        <p:spPr/>
        <p:txBody>
          <a:bodyPr/>
          <a:lstStyle/>
          <a:p>
            <a:fld id="{3AAC1136-4BC3-4DA5-8954-A401241E7E07}" type="slidenum">
              <a:rPr lang="en-US" smtClean="0"/>
              <a:t>8</a:t>
            </a:fld>
            <a:endParaRPr lang="en-US"/>
          </a:p>
        </p:txBody>
      </p:sp>
    </p:spTree>
    <p:extLst>
      <p:ext uri="{BB962C8B-B14F-4D97-AF65-F5344CB8AC3E}">
        <p14:creationId xmlns:p14="http://schemas.microsoft.com/office/powerpoint/2010/main" val="2453264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designing vehicle parts, system engineers need to monitor key metrics like estimated power usage or total mass to ensure the part does not exceed various </a:t>
            </a:r>
            <a:r>
              <a:rPr lang="en-US" dirty="0" err="1"/>
              <a:t>thresholdsPreviously</a:t>
            </a:r>
            <a:r>
              <a:rPr lang="en-US" dirty="0"/>
              <a:t>: system engineer did the manually by using Excel and Visual Basic scripting to gather all the data, calculate current mass/power estimates, generate a report using a specific template, and export to a PDF (which would be e-mailed around)Request: Automate this process by making a web based application that, if you input the latest month of data, would automatically generate a new report and publish it to the website, making it easier to create/distribute reports and adhere to 508 standards.</a:t>
            </a:r>
          </a:p>
        </p:txBody>
      </p:sp>
      <p:sp>
        <p:nvSpPr>
          <p:cNvPr id="4" name="Slide Number Placeholder 3"/>
          <p:cNvSpPr>
            <a:spLocks noGrp="1"/>
          </p:cNvSpPr>
          <p:nvPr>
            <p:ph type="sldNum" sz="quarter" idx="5"/>
          </p:nvPr>
        </p:nvSpPr>
        <p:spPr/>
        <p:txBody>
          <a:bodyPr/>
          <a:lstStyle/>
          <a:p>
            <a:fld id="{3AAC1136-4BC3-4DA5-8954-A401241E7E07}" type="slidenum">
              <a:rPr lang="en-US" smtClean="0"/>
              <a:t>9</a:t>
            </a:fld>
            <a:endParaRPr lang="en-US"/>
          </a:p>
        </p:txBody>
      </p:sp>
    </p:spTree>
    <p:extLst>
      <p:ext uri="{BB962C8B-B14F-4D97-AF65-F5344CB8AC3E}">
        <p14:creationId xmlns:p14="http://schemas.microsoft.com/office/powerpoint/2010/main" val="375898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it Simple Stupid</a:t>
            </a:r>
          </a:p>
          <a:p>
            <a:r>
              <a:rPr lang="en-US" dirty="0"/>
              <a:t>Sketch it out before developing</a:t>
            </a:r>
          </a:p>
          <a:p>
            <a:r>
              <a:rPr lang="en-US" dirty="0"/>
              <a:t>10 Second Rule: answer in obvious in 5-10 seconds</a:t>
            </a:r>
          </a:p>
          <a:p>
            <a:r>
              <a:rPr lang="en-US" dirty="0"/>
              <a:t>Have a specific question in mind when building the chart</a:t>
            </a:r>
          </a:p>
          <a:p>
            <a:pPr lvl="1"/>
            <a:r>
              <a:rPr lang="en-US" dirty="0"/>
              <a:t>Set of questions == set of charts</a:t>
            </a:r>
          </a:p>
          <a:p>
            <a:r>
              <a:rPr lang="en-US" dirty="0"/>
              <a:t>Don’t automatically accept the defaults</a:t>
            </a:r>
          </a:p>
          <a:p>
            <a:r>
              <a:rPr lang="en-US" dirty="0"/>
              <a:t>Be strategic about when to use color; gray is your friend!</a:t>
            </a:r>
          </a:p>
          <a:p>
            <a:r>
              <a:rPr lang="en-US" dirty="0"/>
              <a:t>Explore your data before making your final product</a:t>
            </a:r>
          </a:p>
          <a:p>
            <a:r>
              <a:rPr lang="en-US" dirty="0"/>
              <a:t>Be deliberate about interactivity</a:t>
            </a:r>
          </a:p>
          <a:p>
            <a:endParaRPr lang="en-US" dirty="0"/>
          </a:p>
        </p:txBody>
      </p:sp>
      <p:sp>
        <p:nvSpPr>
          <p:cNvPr id="4" name="Slide Number Placeholder 3"/>
          <p:cNvSpPr>
            <a:spLocks noGrp="1"/>
          </p:cNvSpPr>
          <p:nvPr>
            <p:ph type="sldNum" sz="quarter" idx="10"/>
          </p:nvPr>
        </p:nvSpPr>
        <p:spPr/>
        <p:txBody>
          <a:bodyPr/>
          <a:lstStyle/>
          <a:p>
            <a:fld id="{3AAC1136-4BC3-4DA5-8954-A401241E7E07}" type="slidenum">
              <a:rPr lang="en-US" smtClean="0"/>
              <a:t>10</a:t>
            </a:fld>
            <a:endParaRPr lang="en-US"/>
          </a:p>
        </p:txBody>
      </p:sp>
    </p:spTree>
    <p:extLst>
      <p:ext uri="{BB962C8B-B14F-4D97-AF65-F5344CB8AC3E}">
        <p14:creationId xmlns:p14="http://schemas.microsoft.com/office/powerpoint/2010/main" val="3556821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1388231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3"/>
            <a:ext cx="109728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3427032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470460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2454347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3527755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99277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777383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2568021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3288748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3"/>
            <a:ext cx="10972800" cy="4525963"/>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3747937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3334090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4025773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3"/>
            <a:ext cx="109728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21952140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42872460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2558993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23821658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10283605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8614087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5109822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17822689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3"/>
            <a:ext cx="10972800" cy="4525963"/>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8854933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5"/>
          <p:cNvSpPr>
            <a:spLocks noGrp="1" noChangeArrowheads="1"/>
          </p:cNvSpPr>
          <p:nvPr>
            <p:ph type="sldNum" sz="quarter" idx="10"/>
          </p:nvPr>
        </p:nvSpPr>
        <p:spPr>
          <a:ln/>
        </p:spPr>
        <p:txBody>
          <a:bodyPr/>
          <a:lstStyle>
            <a:lvl1pPr>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39002104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Main point" preserve="1">
  <p:cSld name="Main point">
    <p:bg>
      <p:bgPr>
        <a:blipFill>
          <a:blip r:embed="rId2">
            <a:alphaModFix/>
          </a:blip>
          <a:stretch>
            <a:fillRect/>
          </a:stretch>
        </a:blipFill>
        <a:effectLst/>
      </p:bgPr>
    </p:bg>
    <p:spTree>
      <p:nvGrpSpPr>
        <p:cNvPr id="1" name="Shape 93"/>
        <p:cNvGrpSpPr/>
        <p:nvPr/>
      </p:nvGrpSpPr>
      <p:grpSpPr>
        <a:xfrm>
          <a:off x="0" y="0"/>
          <a:ext cx="0" cy="0"/>
          <a:chOff x="0" y="0"/>
          <a:chExt cx="0" cy="0"/>
        </a:xfrm>
      </p:grpSpPr>
      <p:sp>
        <p:nvSpPr>
          <p:cNvPr id="94" name="Google Shape;94;p20"/>
          <p:cNvSpPr txBox="1">
            <a:spLocks noGrp="1"/>
          </p:cNvSpPr>
          <p:nvPr>
            <p:ph type="title"/>
          </p:nvPr>
        </p:nvSpPr>
        <p:spPr>
          <a:xfrm>
            <a:off x="370067" y="657225"/>
            <a:ext cx="10269358" cy="1276350"/>
          </a:xfrm>
          <a:prstGeom prst="rect">
            <a:avLst/>
          </a:prstGeom>
        </p:spPr>
        <p:txBody>
          <a:bodyPr spcFirstLastPara="1" wrap="square" lIns="91425" tIns="91425" rIns="91425" bIns="91425" anchor="ctr" anchorCtr="0"/>
          <a:lstStyle>
            <a:lvl1pPr lvl="0" rtl="0">
              <a:spcBef>
                <a:spcPts val="0"/>
              </a:spcBef>
              <a:spcAft>
                <a:spcPts val="0"/>
              </a:spcAft>
              <a:buClr>
                <a:srgbClr val="FFFFFF"/>
              </a:buClr>
              <a:buSzPts val="3600"/>
              <a:buNone/>
              <a:defRPr sz="4800">
                <a:solidFill>
                  <a:srgbClr val="FFFFFF"/>
                </a:solidFill>
              </a:defRPr>
            </a:lvl1pPr>
            <a:lvl2pPr lvl="1" rtl="0">
              <a:spcBef>
                <a:spcPts val="0"/>
              </a:spcBef>
              <a:spcAft>
                <a:spcPts val="0"/>
              </a:spcAft>
              <a:buClr>
                <a:srgbClr val="FFFFFF"/>
              </a:buClr>
              <a:buSzPts val="3600"/>
              <a:buNone/>
              <a:defRPr sz="4800">
                <a:solidFill>
                  <a:srgbClr val="FFFFFF"/>
                </a:solidFill>
              </a:defRPr>
            </a:lvl2pPr>
            <a:lvl3pPr lvl="2" rtl="0">
              <a:spcBef>
                <a:spcPts val="0"/>
              </a:spcBef>
              <a:spcAft>
                <a:spcPts val="0"/>
              </a:spcAft>
              <a:buClr>
                <a:srgbClr val="FFFFFF"/>
              </a:buClr>
              <a:buSzPts val="3600"/>
              <a:buNone/>
              <a:defRPr sz="4800">
                <a:solidFill>
                  <a:srgbClr val="FFFFFF"/>
                </a:solidFill>
              </a:defRPr>
            </a:lvl3pPr>
            <a:lvl4pPr lvl="3" rtl="0">
              <a:spcBef>
                <a:spcPts val="0"/>
              </a:spcBef>
              <a:spcAft>
                <a:spcPts val="0"/>
              </a:spcAft>
              <a:buClr>
                <a:srgbClr val="FFFFFF"/>
              </a:buClr>
              <a:buSzPts val="3600"/>
              <a:buNone/>
              <a:defRPr sz="4800">
                <a:solidFill>
                  <a:srgbClr val="FFFFFF"/>
                </a:solidFill>
              </a:defRPr>
            </a:lvl4pPr>
            <a:lvl5pPr lvl="4" rtl="0">
              <a:spcBef>
                <a:spcPts val="0"/>
              </a:spcBef>
              <a:spcAft>
                <a:spcPts val="0"/>
              </a:spcAft>
              <a:buClr>
                <a:srgbClr val="FFFFFF"/>
              </a:buClr>
              <a:buSzPts val="3600"/>
              <a:buNone/>
              <a:defRPr sz="4800">
                <a:solidFill>
                  <a:srgbClr val="FFFFFF"/>
                </a:solidFill>
              </a:defRPr>
            </a:lvl5pPr>
            <a:lvl6pPr lvl="5" rtl="0">
              <a:spcBef>
                <a:spcPts val="0"/>
              </a:spcBef>
              <a:spcAft>
                <a:spcPts val="0"/>
              </a:spcAft>
              <a:buClr>
                <a:srgbClr val="FFFFFF"/>
              </a:buClr>
              <a:buSzPts val="3600"/>
              <a:buNone/>
              <a:defRPr sz="4800">
                <a:solidFill>
                  <a:srgbClr val="FFFFFF"/>
                </a:solidFill>
              </a:defRPr>
            </a:lvl6pPr>
            <a:lvl7pPr lvl="6" rtl="0">
              <a:spcBef>
                <a:spcPts val="0"/>
              </a:spcBef>
              <a:spcAft>
                <a:spcPts val="0"/>
              </a:spcAft>
              <a:buClr>
                <a:srgbClr val="FFFFFF"/>
              </a:buClr>
              <a:buSzPts val="3600"/>
              <a:buNone/>
              <a:defRPr sz="4800">
                <a:solidFill>
                  <a:srgbClr val="FFFFFF"/>
                </a:solidFill>
              </a:defRPr>
            </a:lvl7pPr>
            <a:lvl8pPr lvl="7" rtl="0">
              <a:spcBef>
                <a:spcPts val="0"/>
              </a:spcBef>
              <a:spcAft>
                <a:spcPts val="0"/>
              </a:spcAft>
              <a:buClr>
                <a:srgbClr val="FFFFFF"/>
              </a:buClr>
              <a:buSzPts val="3600"/>
              <a:buNone/>
              <a:defRPr sz="4800">
                <a:solidFill>
                  <a:srgbClr val="FFFFFF"/>
                </a:solidFill>
              </a:defRPr>
            </a:lvl8pPr>
            <a:lvl9pPr lvl="8" rtl="0">
              <a:spcBef>
                <a:spcPts val="0"/>
              </a:spcBef>
              <a:spcAft>
                <a:spcPts val="0"/>
              </a:spcAft>
              <a:buClr>
                <a:srgbClr val="FFFFFF"/>
              </a:buClr>
              <a:buSzPts val="3600"/>
              <a:buNone/>
              <a:defRPr sz="4800">
                <a:solidFill>
                  <a:srgbClr val="FFFFFF"/>
                </a:solidFill>
              </a:defRPr>
            </a:lvl9pPr>
          </a:lstStyle>
          <a:p>
            <a:r>
              <a:rPr lang="en-US"/>
              <a:t>Click to edit Master title style</a:t>
            </a:r>
            <a:endParaRPr dirty="0"/>
          </a:p>
        </p:txBody>
      </p:sp>
      <p:pic>
        <p:nvPicPr>
          <p:cNvPr id="4" name="Google Shape;133;p27">
            <a:extLst>
              <a:ext uri="{FF2B5EF4-FFF2-40B4-BE49-F238E27FC236}">
                <a16:creationId xmlns:a16="http://schemas.microsoft.com/office/drawing/2014/main" id="{40CE58BE-C4CD-4566-BE55-36F6572EF9A6}"/>
              </a:ext>
            </a:extLst>
          </p:cNvPr>
          <p:cNvPicPr preferRelativeResize="0"/>
          <p:nvPr/>
        </p:nvPicPr>
        <p:blipFill>
          <a:blip r:embed="rId3">
            <a:alphaModFix/>
          </a:blip>
          <a:stretch>
            <a:fillRect/>
          </a:stretch>
        </p:blipFill>
        <p:spPr>
          <a:xfrm>
            <a:off x="10924279" y="931767"/>
            <a:ext cx="1001020" cy="836800"/>
          </a:xfrm>
          <a:prstGeom prst="rect">
            <a:avLst/>
          </a:prstGeom>
          <a:noFill/>
          <a:ln>
            <a:noFill/>
          </a:ln>
        </p:spPr>
      </p:pic>
      <p:sp>
        <p:nvSpPr>
          <p:cNvPr id="6" name="TextBox 5"/>
          <p:cNvSpPr txBox="1"/>
          <p:nvPr/>
        </p:nvSpPr>
        <p:spPr>
          <a:xfrm>
            <a:off x="8343900" y="5577959"/>
            <a:ext cx="1562100" cy="369332"/>
          </a:xfrm>
          <a:prstGeom prst="rect">
            <a:avLst/>
          </a:prstGeom>
          <a:noFill/>
        </p:spPr>
        <p:txBody>
          <a:bodyPr wrap="square" rtlCol="0">
            <a:spAutoFit/>
          </a:bodyPr>
          <a:lstStyle/>
          <a:p>
            <a:endParaRPr lang="en-US" dirty="0"/>
          </a:p>
        </p:txBody>
      </p:sp>
      <p:sp>
        <p:nvSpPr>
          <p:cNvPr id="8" name="Google Shape;118;p25"/>
          <p:cNvSpPr txBox="1">
            <a:spLocks/>
          </p:cNvSpPr>
          <p:nvPr/>
        </p:nvSpPr>
        <p:spPr>
          <a:xfrm>
            <a:off x="8802595" y="5912653"/>
            <a:ext cx="2388846" cy="54178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dk2"/>
              </a:buClr>
              <a:buSzPts val="1300"/>
              <a:buFont typeface="Roboto"/>
              <a:buChar char="●"/>
              <a:defRPr sz="1300" b="0" i="0" u="none" strike="noStrike" cap="none">
                <a:solidFill>
                  <a:schemeClr val="dk2"/>
                </a:solidFill>
                <a:latin typeface="Roboto"/>
                <a:ea typeface="Roboto"/>
                <a:cs typeface="Roboto"/>
                <a:sym typeface="Roboto"/>
              </a:defRPr>
            </a:lvl1pPr>
            <a:lvl2pPr marL="914400" marR="0" lvl="1"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2pPr>
            <a:lvl3pPr marL="1371600" marR="0" lvl="2"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3pPr>
            <a:lvl4pPr marL="1828800" marR="0" lvl="3"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4pPr>
            <a:lvl5pPr marL="2286000" marR="0" lvl="4"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5pPr>
            <a:lvl6pPr marL="2743200" marR="0" lvl="5"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6pPr>
            <a:lvl7pPr marL="3200400" marR="0" lvl="6"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7pPr>
            <a:lvl8pPr marL="3657600" marR="0" lvl="7"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8pPr>
            <a:lvl9pPr marL="4114800" marR="0" lvl="8" indent="-298450" algn="l" rtl="0">
              <a:lnSpc>
                <a:spcPct val="115000"/>
              </a:lnSpc>
              <a:spcBef>
                <a:spcPts val="1600"/>
              </a:spcBef>
              <a:spcAft>
                <a:spcPts val="1600"/>
              </a:spcAft>
              <a:buClr>
                <a:schemeClr val="dk2"/>
              </a:buClr>
              <a:buSzPts val="1100"/>
              <a:buFont typeface="Roboto"/>
              <a:buChar char="■"/>
              <a:defRPr sz="1100" b="0" i="0" u="none" strike="noStrike" cap="none">
                <a:solidFill>
                  <a:schemeClr val="dk2"/>
                </a:solidFill>
                <a:latin typeface="Roboto"/>
                <a:ea typeface="Roboto"/>
                <a:cs typeface="Roboto"/>
                <a:sym typeface="Roboto"/>
              </a:defRPr>
            </a:lvl9pPr>
          </a:lstStyle>
          <a:p>
            <a:pPr marL="0" indent="0">
              <a:buFont typeface="Roboto"/>
              <a:buNone/>
            </a:pPr>
            <a:endParaRPr lang="en" sz="1200" kern="0" dirty="0">
              <a:solidFill>
                <a:schemeClr val="lt1"/>
              </a:solidFill>
              <a:effectLst>
                <a:outerShdw blurRad="38100" dist="38100" dir="2700000" algn="tl">
                  <a:srgbClr val="000000">
                    <a:alpha val="43137"/>
                  </a:srgbClr>
                </a:outerShdw>
              </a:effectLst>
              <a:latin typeface="Merriweather"/>
            </a:endParaRPr>
          </a:p>
        </p:txBody>
      </p:sp>
      <p:sp>
        <p:nvSpPr>
          <p:cNvPr id="9" name="Google Shape;118;p25"/>
          <p:cNvSpPr txBox="1">
            <a:spLocks/>
          </p:cNvSpPr>
          <p:nvPr/>
        </p:nvSpPr>
        <p:spPr>
          <a:xfrm>
            <a:off x="134845" y="5543551"/>
            <a:ext cx="1928905" cy="9080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1150" algn="l" rtl="0">
              <a:lnSpc>
                <a:spcPct val="115000"/>
              </a:lnSpc>
              <a:spcBef>
                <a:spcPts val="0"/>
              </a:spcBef>
              <a:spcAft>
                <a:spcPts val="0"/>
              </a:spcAft>
              <a:buClr>
                <a:schemeClr val="dk2"/>
              </a:buClr>
              <a:buSzPts val="1300"/>
              <a:buFont typeface="Roboto"/>
              <a:buChar char="●"/>
              <a:defRPr sz="1300" b="0" i="0" u="none" strike="noStrike" cap="none">
                <a:solidFill>
                  <a:schemeClr val="dk2"/>
                </a:solidFill>
                <a:latin typeface="Roboto"/>
                <a:ea typeface="Roboto"/>
                <a:cs typeface="Roboto"/>
                <a:sym typeface="Roboto"/>
              </a:defRPr>
            </a:lvl1pPr>
            <a:lvl2pPr marL="914400" marR="0" lvl="1"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2pPr>
            <a:lvl3pPr marL="1371600" marR="0" lvl="2"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3pPr>
            <a:lvl4pPr marL="1828800" marR="0" lvl="3"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4pPr>
            <a:lvl5pPr marL="2286000" marR="0" lvl="4"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5pPr>
            <a:lvl6pPr marL="2743200" marR="0" lvl="5"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6pPr>
            <a:lvl7pPr marL="3200400" marR="0" lvl="6"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7pPr>
            <a:lvl8pPr marL="3657600" marR="0" lvl="7" indent="-298450" algn="l" rtl="0">
              <a:lnSpc>
                <a:spcPct val="115000"/>
              </a:lnSpc>
              <a:spcBef>
                <a:spcPts val="1600"/>
              </a:spcBef>
              <a:spcAft>
                <a:spcPts val="0"/>
              </a:spcAft>
              <a:buClr>
                <a:schemeClr val="dk2"/>
              </a:buClr>
              <a:buSzPts val="1100"/>
              <a:buFont typeface="Roboto"/>
              <a:buChar char="○"/>
              <a:defRPr sz="1100" b="0" i="0" u="none" strike="noStrike" cap="none">
                <a:solidFill>
                  <a:schemeClr val="dk2"/>
                </a:solidFill>
                <a:latin typeface="Roboto"/>
                <a:ea typeface="Roboto"/>
                <a:cs typeface="Roboto"/>
                <a:sym typeface="Roboto"/>
              </a:defRPr>
            </a:lvl8pPr>
            <a:lvl9pPr marL="4114800" marR="0" lvl="8" indent="-298450" algn="l" rtl="0">
              <a:lnSpc>
                <a:spcPct val="115000"/>
              </a:lnSpc>
              <a:spcBef>
                <a:spcPts val="1600"/>
              </a:spcBef>
              <a:spcAft>
                <a:spcPts val="1600"/>
              </a:spcAft>
              <a:buClr>
                <a:schemeClr val="dk2"/>
              </a:buClr>
              <a:buSzPts val="1100"/>
              <a:buFont typeface="Roboto"/>
              <a:buChar char="■"/>
              <a:defRPr sz="1100" b="0" i="0" u="none" strike="noStrike" cap="none">
                <a:solidFill>
                  <a:schemeClr val="dk2"/>
                </a:solidFill>
                <a:latin typeface="Roboto"/>
                <a:ea typeface="Roboto"/>
                <a:cs typeface="Roboto"/>
                <a:sym typeface="Roboto"/>
              </a:defRPr>
            </a:lvl9pPr>
          </a:lstStyle>
          <a:p>
            <a:pPr marL="0" indent="0">
              <a:buNone/>
            </a:pPr>
            <a:endParaRPr lang="en" sz="1200" kern="0" dirty="0">
              <a:solidFill>
                <a:schemeClr val="lt1"/>
              </a:solidFill>
              <a:effectLst>
                <a:outerShdw blurRad="38100" dist="38100" dir="2700000" algn="tl">
                  <a:srgbClr val="000000">
                    <a:alpha val="43137"/>
                  </a:srgbClr>
                </a:outerShdw>
              </a:effectLst>
              <a:latin typeface="Merriweather"/>
            </a:endParaRPr>
          </a:p>
        </p:txBody>
      </p:sp>
    </p:spTree>
    <p:extLst>
      <p:ext uri="{BB962C8B-B14F-4D97-AF65-F5344CB8AC3E}">
        <p14:creationId xmlns:p14="http://schemas.microsoft.com/office/powerpoint/2010/main" val="28832550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type="tx" preserve="1">
  <p:cSld name="Title and body">
    <p:spTree>
      <p:nvGrpSpPr>
        <p:cNvPr id="1" name="Shape 73"/>
        <p:cNvGrpSpPr/>
        <p:nvPr/>
      </p:nvGrpSpPr>
      <p:grpSpPr>
        <a:xfrm>
          <a:off x="0" y="0"/>
          <a:ext cx="0" cy="0"/>
          <a:chOff x="0" y="0"/>
          <a:chExt cx="0" cy="0"/>
        </a:xfrm>
      </p:grpSpPr>
      <p:pic>
        <p:nvPicPr>
          <p:cNvPr id="8" name="Google Shape;133;p27">
            <a:extLst>
              <a:ext uri="{FF2B5EF4-FFF2-40B4-BE49-F238E27FC236}">
                <a16:creationId xmlns:a16="http://schemas.microsoft.com/office/drawing/2014/main" id="{40CE58BE-C4CD-4566-BE55-36F6572EF9A6}"/>
              </a:ext>
            </a:extLst>
          </p:cNvPr>
          <p:cNvPicPr preferRelativeResize="0"/>
          <p:nvPr/>
        </p:nvPicPr>
        <p:blipFill>
          <a:blip r:embed="rId2">
            <a:alphaModFix/>
          </a:blip>
          <a:stretch>
            <a:fillRect/>
          </a:stretch>
        </p:blipFill>
        <p:spPr>
          <a:xfrm>
            <a:off x="11171929" y="139899"/>
            <a:ext cx="1001020" cy="836800"/>
          </a:xfrm>
          <a:prstGeom prst="rect">
            <a:avLst/>
          </a:prstGeom>
          <a:noFill/>
          <a:ln>
            <a:noFill/>
          </a:ln>
        </p:spPr>
      </p:pic>
      <p:sp>
        <p:nvSpPr>
          <p:cNvPr id="74" name="Google Shape;74;p16"/>
          <p:cNvSpPr/>
          <p:nvPr/>
        </p:nvSpPr>
        <p:spPr>
          <a:xfrm>
            <a:off x="0" y="0"/>
            <a:ext cx="5752000" cy="6858000"/>
          </a:xfrm>
          <a:prstGeom prst="rect">
            <a:avLst/>
          </a:prstGeom>
          <a:solidFill>
            <a:srgbClr val="BF9000"/>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 name="Google Shape;75;p16"/>
          <p:cNvSpPr/>
          <p:nvPr/>
        </p:nvSpPr>
        <p:spPr>
          <a:xfrm>
            <a:off x="1" y="58834"/>
            <a:ext cx="5751500" cy="5865833"/>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76" name="Google Shape;76;p16"/>
          <p:cNvSpPr/>
          <p:nvPr/>
        </p:nvSpPr>
        <p:spPr>
          <a:xfrm>
            <a:off x="-167" y="0"/>
            <a:ext cx="5755867" cy="5860800"/>
          </a:xfrm>
          <a:custGeom>
            <a:avLst/>
            <a:gdLst/>
            <a:ahLst/>
            <a:cxnLst/>
            <a:rect l="l" t="t" r="r" b="b"/>
            <a:pathLst>
              <a:path w="172676" h="175824" extrusionOk="0">
                <a:moveTo>
                  <a:pt x="0" y="6"/>
                </a:moveTo>
                <a:lnTo>
                  <a:pt x="172676" y="0"/>
                </a:lnTo>
                <a:lnTo>
                  <a:pt x="172562" y="126442"/>
                </a:lnTo>
                <a:lnTo>
                  <a:pt x="0" y="175824"/>
                </a:lnTo>
                <a:close/>
              </a:path>
            </a:pathLst>
          </a:custGeom>
          <a:solidFill>
            <a:srgbClr val="000000"/>
          </a:solidFill>
          <a:ln>
            <a:noFill/>
          </a:ln>
        </p:spPr>
      </p:sp>
      <p:sp>
        <p:nvSpPr>
          <p:cNvPr id="77" name="Google Shape;77;p16"/>
          <p:cNvSpPr txBox="1">
            <a:spLocks noGrp="1"/>
          </p:cNvSpPr>
          <p:nvPr>
            <p:ph type="title" hasCustomPrompt="1"/>
          </p:nvPr>
        </p:nvSpPr>
        <p:spPr>
          <a:xfrm>
            <a:off x="404751" y="58834"/>
            <a:ext cx="4942000" cy="3345200"/>
          </a:xfrm>
          <a:prstGeom prst="rect">
            <a:avLst/>
          </a:prstGeom>
        </p:spPr>
        <p:txBody>
          <a:bodyPr spcFirstLastPara="1" wrap="square" lIns="91425" tIns="91425" rIns="91425" bIns="91425" anchor="t" anchorCtr="0"/>
          <a:lstStyle>
            <a:lvl1pPr lvl="0" algn="ctr"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dirty="0"/>
              <a:t>Agenda</a:t>
            </a:r>
            <a:endParaRPr dirty="0"/>
          </a:p>
        </p:txBody>
      </p:sp>
      <p:sp>
        <p:nvSpPr>
          <p:cNvPr id="78" name="Google Shape;78;p16"/>
          <p:cNvSpPr txBox="1">
            <a:spLocks noGrp="1"/>
          </p:cNvSpPr>
          <p:nvPr>
            <p:ph type="body" idx="1"/>
          </p:nvPr>
        </p:nvSpPr>
        <p:spPr>
          <a:xfrm>
            <a:off x="5888100" y="58834"/>
            <a:ext cx="6170550" cy="6684866"/>
          </a:xfrm>
          <a:prstGeom prst="rect">
            <a:avLst/>
          </a:prstGeom>
        </p:spPr>
        <p:txBody>
          <a:bodyPr spcFirstLastPara="1" wrap="square" lIns="91425" tIns="91425" rIns="91425" bIns="91425" anchor="t" anchorCtr="0"/>
          <a:lstStyle>
            <a:lvl1pPr marL="609585" lvl="0" indent="-414856" rtl="0">
              <a:spcBef>
                <a:spcPts val="0"/>
              </a:spcBef>
              <a:spcAft>
                <a:spcPts val="0"/>
              </a:spcAft>
              <a:buSzPts val="1300"/>
              <a:buChar char="●"/>
              <a:defRPr/>
            </a:lvl1pPr>
            <a:lvl2pPr marL="1219170" lvl="1" indent="-397923" rtl="0">
              <a:spcBef>
                <a:spcPts val="2133"/>
              </a:spcBef>
              <a:spcAft>
                <a:spcPts val="0"/>
              </a:spcAft>
              <a:buSzPts val="1100"/>
              <a:buChar char="○"/>
              <a:defRPr/>
            </a:lvl2pPr>
            <a:lvl3pPr marL="1828754" lvl="2" indent="-397923" rtl="0">
              <a:spcBef>
                <a:spcPts val="2133"/>
              </a:spcBef>
              <a:spcAft>
                <a:spcPts val="0"/>
              </a:spcAft>
              <a:buSzPts val="1100"/>
              <a:buChar char="■"/>
              <a:defRPr/>
            </a:lvl3pPr>
            <a:lvl4pPr marL="2438339" lvl="3" indent="-397923" rtl="0">
              <a:spcBef>
                <a:spcPts val="2133"/>
              </a:spcBef>
              <a:spcAft>
                <a:spcPts val="0"/>
              </a:spcAft>
              <a:buSzPts val="1100"/>
              <a:buChar char="●"/>
              <a:defRPr/>
            </a:lvl4pPr>
            <a:lvl5pPr marL="3047924" lvl="4" indent="-397923" rtl="0">
              <a:spcBef>
                <a:spcPts val="2133"/>
              </a:spcBef>
              <a:spcAft>
                <a:spcPts val="0"/>
              </a:spcAft>
              <a:buSzPts val="1100"/>
              <a:buChar char="○"/>
              <a:defRPr/>
            </a:lvl5pPr>
            <a:lvl6pPr marL="3657509" lvl="5" indent="-397923" rtl="0">
              <a:spcBef>
                <a:spcPts val="2133"/>
              </a:spcBef>
              <a:spcAft>
                <a:spcPts val="0"/>
              </a:spcAft>
              <a:buSzPts val="1100"/>
              <a:buChar char="■"/>
              <a:defRPr/>
            </a:lvl6pPr>
            <a:lvl7pPr marL="4267093" lvl="6" indent="-397923" rtl="0">
              <a:spcBef>
                <a:spcPts val="2133"/>
              </a:spcBef>
              <a:spcAft>
                <a:spcPts val="0"/>
              </a:spcAft>
              <a:buSzPts val="1100"/>
              <a:buChar char="●"/>
              <a:defRPr/>
            </a:lvl7pPr>
            <a:lvl8pPr marL="4876678" lvl="7" indent="-397923" rtl="0">
              <a:spcBef>
                <a:spcPts val="2133"/>
              </a:spcBef>
              <a:spcAft>
                <a:spcPts val="0"/>
              </a:spcAft>
              <a:buSzPts val="1100"/>
              <a:buChar char="○"/>
              <a:defRPr/>
            </a:lvl8pPr>
            <a:lvl9pPr marL="5486263" lvl="8" indent="-397923" rtl="0">
              <a:spcBef>
                <a:spcPts val="2133"/>
              </a:spcBef>
              <a:spcAft>
                <a:spcPts val="2133"/>
              </a:spcAft>
              <a:buSzPts val="1100"/>
              <a:buChar char="■"/>
              <a:defRPr/>
            </a:lvl9pPr>
          </a:lstStyle>
          <a:p>
            <a:pPr lvl="0"/>
            <a:r>
              <a:rPr lang="en-US"/>
              <a:t>Edit Master text styles</a:t>
            </a:r>
          </a:p>
        </p:txBody>
      </p:sp>
    </p:spTree>
    <p:extLst>
      <p:ext uri="{BB962C8B-B14F-4D97-AF65-F5344CB8AC3E}">
        <p14:creationId xmlns:p14="http://schemas.microsoft.com/office/powerpoint/2010/main" val="17953312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body" type="tx" preserve="1">
  <p:cSld name="1_Title and body">
    <p:spTree>
      <p:nvGrpSpPr>
        <p:cNvPr id="1" name="Shape 73"/>
        <p:cNvGrpSpPr/>
        <p:nvPr/>
      </p:nvGrpSpPr>
      <p:grpSpPr>
        <a:xfrm>
          <a:off x="0" y="0"/>
          <a:ext cx="0" cy="0"/>
          <a:chOff x="0" y="0"/>
          <a:chExt cx="0" cy="0"/>
        </a:xfrm>
      </p:grpSpPr>
      <p:pic>
        <p:nvPicPr>
          <p:cNvPr id="8" name="Google Shape;133;p27">
            <a:extLst>
              <a:ext uri="{FF2B5EF4-FFF2-40B4-BE49-F238E27FC236}">
                <a16:creationId xmlns:a16="http://schemas.microsoft.com/office/drawing/2014/main" id="{40CE58BE-C4CD-4566-BE55-36F6572EF9A6}"/>
              </a:ext>
            </a:extLst>
          </p:cNvPr>
          <p:cNvPicPr preferRelativeResize="0"/>
          <p:nvPr/>
        </p:nvPicPr>
        <p:blipFill>
          <a:blip r:embed="rId2">
            <a:alphaModFix/>
          </a:blip>
          <a:stretch>
            <a:fillRect/>
          </a:stretch>
        </p:blipFill>
        <p:spPr>
          <a:xfrm>
            <a:off x="11171929" y="139899"/>
            <a:ext cx="1001020" cy="836800"/>
          </a:xfrm>
          <a:prstGeom prst="rect">
            <a:avLst/>
          </a:prstGeom>
          <a:noFill/>
          <a:ln>
            <a:noFill/>
          </a:ln>
        </p:spPr>
      </p:pic>
      <p:sp>
        <p:nvSpPr>
          <p:cNvPr id="74" name="Google Shape;74;p16"/>
          <p:cNvSpPr/>
          <p:nvPr/>
        </p:nvSpPr>
        <p:spPr>
          <a:xfrm>
            <a:off x="0" y="0"/>
            <a:ext cx="5752000" cy="6858000"/>
          </a:xfrm>
          <a:prstGeom prst="rect">
            <a:avLst/>
          </a:prstGeom>
          <a:solidFill>
            <a:srgbClr val="BF9000"/>
          </a:solidFill>
          <a:ln>
            <a:noFill/>
          </a:ln>
        </p:spPr>
        <p:txBody>
          <a:bodyPr spcFirstLastPara="1" wrap="square" lIns="121900" tIns="121900" rIns="121900" bIns="121900" anchor="ctr" anchorCtr="0">
            <a:noAutofit/>
          </a:bodyPr>
          <a:lstStyle/>
          <a:p>
            <a:pPr>
              <a:buClr>
                <a:srgbClr val="000000"/>
              </a:buClr>
              <a:buFont typeface="Arial"/>
              <a:buNone/>
            </a:pPr>
            <a:endParaRPr sz="1867" kern="0">
              <a:solidFill>
                <a:srgbClr val="000000"/>
              </a:solidFill>
              <a:cs typeface="Arial"/>
              <a:sym typeface="Arial"/>
            </a:endParaRPr>
          </a:p>
        </p:txBody>
      </p:sp>
      <p:sp>
        <p:nvSpPr>
          <p:cNvPr id="75" name="Google Shape;75;p16"/>
          <p:cNvSpPr/>
          <p:nvPr/>
        </p:nvSpPr>
        <p:spPr>
          <a:xfrm>
            <a:off x="1" y="58834"/>
            <a:ext cx="5751500" cy="5865833"/>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76" name="Google Shape;76;p16"/>
          <p:cNvSpPr/>
          <p:nvPr/>
        </p:nvSpPr>
        <p:spPr>
          <a:xfrm>
            <a:off x="-167" y="0"/>
            <a:ext cx="5755867" cy="5860800"/>
          </a:xfrm>
          <a:custGeom>
            <a:avLst/>
            <a:gdLst/>
            <a:ahLst/>
            <a:cxnLst/>
            <a:rect l="l" t="t" r="r" b="b"/>
            <a:pathLst>
              <a:path w="172676" h="175824" extrusionOk="0">
                <a:moveTo>
                  <a:pt x="0" y="6"/>
                </a:moveTo>
                <a:lnTo>
                  <a:pt x="172676" y="0"/>
                </a:lnTo>
                <a:lnTo>
                  <a:pt x="172562" y="126442"/>
                </a:lnTo>
                <a:lnTo>
                  <a:pt x="0" y="175824"/>
                </a:lnTo>
                <a:close/>
              </a:path>
            </a:pathLst>
          </a:custGeom>
          <a:solidFill>
            <a:srgbClr val="000000"/>
          </a:solidFill>
          <a:ln>
            <a:noFill/>
          </a:ln>
        </p:spPr>
      </p:sp>
      <p:sp>
        <p:nvSpPr>
          <p:cNvPr id="77" name="Google Shape;77;p16"/>
          <p:cNvSpPr txBox="1">
            <a:spLocks noGrp="1"/>
          </p:cNvSpPr>
          <p:nvPr>
            <p:ph type="title" hasCustomPrompt="1"/>
          </p:nvPr>
        </p:nvSpPr>
        <p:spPr>
          <a:xfrm>
            <a:off x="404751" y="58834"/>
            <a:ext cx="4942000" cy="3345200"/>
          </a:xfrm>
          <a:prstGeom prst="rect">
            <a:avLst/>
          </a:prstGeom>
        </p:spPr>
        <p:txBody>
          <a:bodyPr spcFirstLastPara="1" wrap="square" lIns="91425" tIns="91425" rIns="91425" bIns="91425" anchor="t" anchorCtr="0"/>
          <a:lstStyle>
            <a:lvl1pPr lvl="0" algn="ctr"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dirty="0"/>
              <a:t>Housekeeping</a:t>
            </a:r>
            <a:endParaRPr dirty="0"/>
          </a:p>
        </p:txBody>
      </p:sp>
      <p:sp>
        <p:nvSpPr>
          <p:cNvPr id="78" name="Google Shape;78;p16"/>
          <p:cNvSpPr txBox="1">
            <a:spLocks noGrp="1"/>
          </p:cNvSpPr>
          <p:nvPr>
            <p:ph type="body" idx="1"/>
          </p:nvPr>
        </p:nvSpPr>
        <p:spPr>
          <a:xfrm>
            <a:off x="5888100" y="58834"/>
            <a:ext cx="6170550" cy="6684866"/>
          </a:xfrm>
          <a:prstGeom prst="rect">
            <a:avLst/>
          </a:prstGeom>
        </p:spPr>
        <p:txBody>
          <a:bodyPr spcFirstLastPara="1" wrap="square" lIns="91425" tIns="91425" rIns="91425" bIns="91425" anchor="t" anchorCtr="0"/>
          <a:lstStyle>
            <a:lvl1pPr marL="609585" lvl="0" indent="-414856" rtl="0">
              <a:spcBef>
                <a:spcPts val="0"/>
              </a:spcBef>
              <a:spcAft>
                <a:spcPts val="0"/>
              </a:spcAft>
              <a:buSzPts val="1300"/>
              <a:buChar char="●"/>
              <a:defRPr/>
            </a:lvl1pPr>
            <a:lvl2pPr marL="1219170" lvl="1" indent="-397923" rtl="0">
              <a:spcBef>
                <a:spcPts val="2133"/>
              </a:spcBef>
              <a:spcAft>
                <a:spcPts val="0"/>
              </a:spcAft>
              <a:buSzPts val="1100"/>
              <a:buChar char="○"/>
              <a:defRPr/>
            </a:lvl2pPr>
            <a:lvl3pPr marL="1828754" lvl="2" indent="-397923" rtl="0">
              <a:spcBef>
                <a:spcPts val="2133"/>
              </a:spcBef>
              <a:spcAft>
                <a:spcPts val="0"/>
              </a:spcAft>
              <a:buSzPts val="1100"/>
              <a:buChar char="■"/>
              <a:defRPr/>
            </a:lvl3pPr>
            <a:lvl4pPr marL="2438339" lvl="3" indent="-397923" rtl="0">
              <a:spcBef>
                <a:spcPts val="2133"/>
              </a:spcBef>
              <a:spcAft>
                <a:spcPts val="0"/>
              </a:spcAft>
              <a:buSzPts val="1100"/>
              <a:buChar char="●"/>
              <a:defRPr/>
            </a:lvl4pPr>
            <a:lvl5pPr marL="3047924" lvl="4" indent="-397923" rtl="0">
              <a:spcBef>
                <a:spcPts val="2133"/>
              </a:spcBef>
              <a:spcAft>
                <a:spcPts val="0"/>
              </a:spcAft>
              <a:buSzPts val="1100"/>
              <a:buChar char="○"/>
              <a:defRPr/>
            </a:lvl5pPr>
            <a:lvl6pPr marL="3657509" lvl="5" indent="-397923" rtl="0">
              <a:spcBef>
                <a:spcPts val="2133"/>
              </a:spcBef>
              <a:spcAft>
                <a:spcPts val="0"/>
              </a:spcAft>
              <a:buSzPts val="1100"/>
              <a:buChar char="■"/>
              <a:defRPr/>
            </a:lvl6pPr>
            <a:lvl7pPr marL="4267093" lvl="6" indent="-397923" rtl="0">
              <a:spcBef>
                <a:spcPts val="2133"/>
              </a:spcBef>
              <a:spcAft>
                <a:spcPts val="0"/>
              </a:spcAft>
              <a:buSzPts val="1100"/>
              <a:buChar char="●"/>
              <a:defRPr/>
            </a:lvl7pPr>
            <a:lvl8pPr marL="4876678" lvl="7" indent="-397923" rtl="0">
              <a:spcBef>
                <a:spcPts val="2133"/>
              </a:spcBef>
              <a:spcAft>
                <a:spcPts val="0"/>
              </a:spcAft>
              <a:buSzPts val="1100"/>
              <a:buChar char="○"/>
              <a:defRPr/>
            </a:lvl8pPr>
            <a:lvl9pPr marL="5486263" lvl="8" indent="-397923" rtl="0">
              <a:spcBef>
                <a:spcPts val="2133"/>
              </a:spcBef>
              <a:spcAft>
                <a:spcPts val="2133"/>
              </a:spcAft>
              <a:buSzPts val="1100"/>
              <a:buChar char="■"/>
              <a:defRPr/>
            </a:lvl9pPr>
          </a:lstStyle>
          <a:p>
            <a:pPr lvl="0"/>
            <a:r>
              <a:rPr lang="en-US"/>
              <a:t>Edit Master text styles</a:t>
            </a:r>
          </a:p>
        </p:txBody>
      </p:sp>
    </p:spTree>
    <p:extLst>
      <p:ext uri="{BB962C8B-B14F-4D97-AF65-F5344CB8AC3E}">
        <p14:creationId xmlns:p14="http://schemas.microsoft.com/office/powerpoint/2010/main" val="10440829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preserve="1">
  <p:cSld name="Title only">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18"/>
          <p:cNvSpPr txBox="1">
            <a:spLocks noGrp="1"/>
          </p:cNvSpPr>
          <p:nvPr>
            <p:ph type="title" hasCustomPrompt="1"/>
          </p:nvPr>
        </p:nvSpPr>
        <p:spPr>
          <a:xfrm>
            <a:off x="2047875" y="178867"/>
            <a:ext cx="8620125" cy="831600"/>
          </a:xfrm>
          <a:prstGeom prst="rect">
            <a:avLst/>
          </a:prstGeom>
        </p:spPr>
        <p:txBody>
          <a:bodyPr spcFirstLastPara="1" wrap="square" lIns="91425" tIns="91425" rIns="91425" bIns="91425" anchor="t" anchorCtr="0"/>
          <a:lstStyle>
            <a:lvl1pPr lvl="0" algn="ctr"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dirty="0"/>
              <a:t>Title</a:t>
            </a:r>
            <a:endParaRPr dirty="0"/>
          </a:p>
        </p:txBody>
      </p:sp>
      <p:pic>
        <p:nvPicPr>
          <p:cNvPr id="6" name="Google Shape;133;p27">
            <a:extLst>
              <a:ext uri="{FF2B5EF4-FFF2-40B4-BE49-F238E27FC236}">
                <a16:creationId xmlns:a16="http://schemas.microsoft.com/office/drawing/2014/main" id="{40CE58BE-C4CD-4566-BE55-36F6572EF9A6}"/>
              </a:ext>
            </a:extLst>
          </p:cNvPr>
          <p:cNvPicPr preferRelativeResize="0"/>
          <p:nvPr/>
        </p:nvPicPr>
        <p:blipFill>
          <a:blip r:embed="rId3">
            <a:alphaModFix/>
          </a:blip>
          <a:stretch>
            <a:fillRect/>
          </a:stretch>
        </p:blipFill>
        <p:spPr>
          <a:xfrm>
            <a:off x="11171929" y="139899"/>
            <a:ext cx="1001020" cy="836800"/>
          </a:xfrm>
          <a:prstGeom prst="rect">
            <a:avLst/>
          </a:prstGeom>
          <a:noFill/>
          <a:ln>
            <a:noFill/>
          </a:ln>
        </p:spPr>
      </p:pic>
      <p:sp>
        <p:nvSpPr>
          <p:cNvPr id="7" name="Text Placeholder 2"/>
          <p:cNvSpPr>
            <a:spLocks noGrp="1"/>
          </p:cNvSpPr>
          <p:nvPr>
            <p:ph idx="1" hasCustomPrompt="1"/>
          </p:nvPr>
        </p:nvSpPr>
        <p:spPr>
          <a:xfrm>
            <a:off x="152399" y="1244599"/>
            <a:ext cx="11896725" cy="5527675"/>
          </a:xfrm>
          <a:prstGeom prst="rect">
            <a:avLst/>
          </a:prstGeom>
        </p:spPr>
        <p:txBody>
          <a:bodyPr vert="horz" lIns="91440" tIns="45720" rIns="91440" bIns="45720" rtlCol="0">
            <a:normAutofit/>
          </a:bodyPr>
          <a:lstStyle>
            <a:lvl5pPr>
              <a:defRPr/>
            </a:lvl5pPr>
            <a:lvl6pPr>
              <a:defRPr/>
            </a:lvl6pPr>
            <a:lvl8pPr>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err="1"/>
              <a:t>Dfasfdaf</a:t>
            </a:r>
            <a:endParaRPr lang="en-US" dirty="0"/>
          </a:p>
          <a:p>
            <a:pPr lvl="5"/>
            <a:r>
              <a:rPr lang="en-US" dirty="0" err="1"/>
              <a:t>Sadfsadfsd</a:t>
            </a:r>
            <a:endParaRPr lang="en-US" dirty="0"/>
          </a:p>
          <a:p>
            <a:pPr lvl="5"/>
            <a:r>
              <a:rPr lang="en-US" dirty="0" err="1"/>
              <a:t>Asfsafdsa</a:t>
            </a:r>
            <a:endParaRPr lang="en-US" dirty="0"/>
          </a:p>
          <a:p>
            <a:pPr lvl="7"/>
            <a:r>
              <a:rPr lang="en-US" dirty="0" err="1"/>
              <a:t>Asdfsadfdsaf</a:t>
            </a:r>
            <a:endParaRPr lang="en-US" dirty="0"/>
          </a:p>
          <a:p>
            <a:pPr lvl="7"/>
            <a:endParaRPr lang="en-US" dirty="0"/>
          </a:p>
          <a:p>
            <a:pPr lvl="5"/>
            <a:endParaRPr lang="en-US" dirty="0"/>
          </a:p>
        </p:txBody>
      </p:sp>
    </p:spTree>
    <p:extLst>
      <p:ext uri="{BB962C8B-B14F-4D97-AF65-F5344CB8AC3E}">
        <p14:creationId xmlns:p14="http://schemas.microsoft.com/office/powerpoint/2010/main" val="4613874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1_Title only">
    <p:bg>
      <p:bgPr>
        <a:blipFill>
          <a:blip r:embed="rId2">
            <a:alphaModFix/>
          </a:blip>
          <a:stretch>
            <a:fillRect/>
          </a:stretch>
        </a:blipFill>
        <a:effectLst/>
      </p:bgPr>
    </p:bg>
    <p:spTree>
      <p:nvGrpSpPr>
        <p:cNvPr id="1" name="Shape 85"/>
        <p:cNvGrpSpPr/>
        <p:nvPr/>
      </p:nvGrpSpPr>
      <p:grpSpPr>
        <a:xfrm>
          <a:off x="0" y="0"/>
          <a:ext cx="0" cy="0"/>
          <a:chOff x="0" y="0"/>
          <a:chExt cx="0" cy="0"/>
        </a:xfrm>
      </p:grpSpPr>
      <p:sp>
        <p:nvSpPr>
          <p:cNvPr id="86" name="Google Shape;86;p18"/>
          <p:cNvSpPr txBox="1">
            <a:spLocks noGrp="1"/>
          </p:cNvSpPr>
          <p:nvPr>
            <p:ph type="title"/>
          </p:nvPr>
        </p:nvSpPr>
        <p:spPr>
          <a:xfrm>
            <a:off x="1894767" y="178867"/>
            <a:ext cx="10133600" cy="831600"/>
          </a:xfrm>
          <a:prstGeom prst="rect">
            <a:avLst/>
          </a:prstGeom>
        </p:spPr>
        <p:txBody>
          <a:bodyPr spcFirstLastPara="1" wrap="square" lIns="91425" tIns="91425" rIns="91425" bIns="91425" anchor="t" anchorCtr="0"/>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r>
              <a:rPr lang="en-US"/>
              <a:t>Click to edit Master title style</a:t>
            </a:r>
            <a:endParaRPr/>
          </a:p>
        </p:txBody>
      </p:sp>
      <p:sp>
        <p:nvSpPr>
          <p:cNvPr id="87" name="Google Shape;87;p1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37040B60-84D3-4C2B-96D1-A22C464EC088}" type="slidenum">
              <a:rPr lang="en-US" smtClean="0"/>
              <a:t>‹#›</a:t>
            </a:fld>
            <a:endParaRPr lang="en-US"/>
          </a:p>
        </p:txBody>
      </p:sp>
    </p:spTree>
    <p:extLst>
      <p:ext uri="{BB962C8B-B14F-4D97-AF65-F5344CB8AC3E}">
        <p14:creationId xmlns:p14="http://schemas.microsoft.com/office/powerpoint/2010/main" val="28085049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37040B60-84D3-4C2B-96D1-A22C464EC088}" type="slidenum">
              <a:rPr lang="en-US" smtClean="0"/>
              <a:t>‹#›</a:t>
            </a:fld>
            <a:endParaRPr lang="en-US"/>
          </a:p>
        </p:txBody>
      </p:sp>
    </p:spTree>
    <p:extLst>
      <p:ext uri="{BB962C8B-B14F-4D97-AF65-F5344CB8AC3E}">
        <p14:creationId xmlns:p14="http://schemas.microsoft.com/office/powerpoint/2010/main" val="32831516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Slide">
    <p:bg>
      <p:bgPr>
        <a:blipFill>
          <a:blip r:embed="rId2"/>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4381DEF-C986-CE4B-BD65-565DDC3716EF}"/>
              </a:ext>
            </a:extLst>
          </p:cNvPr>
          <p:cNvSpPr txBox="1"/>
          <p:nvPr userDrawn="1"/>
        </p:nvSpPr>
        <p:spPr>
          <a:xfrm>
            <a:off x="16357600" y="-1346200"/>
            <a:ext cx="184731" cy="369332"/>
          </a:xfrm>
          <a:prstGeom prst="rect">
            <a:avLst/>
          </a:prstGeom>
          <a:blipFill>
            <a:blip r:embed="rId2"/>
            <a:stretch>
              <a:fillRect/>
            </a:stretch>
          </a:blipFill>
        </p:spPr>
        <p:txBody>
          <a:bodyPr wrap="none" rtlCol="0">
            <a:spAutoFit/>
          </a:bodyPr>
          <a:lstStyle/>
          <a:p>
            <a:endParaRPr lang="en-US" dirty="0"/>
          </a:p>
        </p:txBody>
      </p:sp>
      <p:sp>
        <p:nvSpPr>
          <p:cNvPr id="4" name="Title 3">
            <a:extLst>
              <a:ext uri="{FF2B5EF4-FFF2-40B4-BE49-F238E27FC236}">
                <a16:creationId xmlns:a16="http://schemas.microsoft.com/office/drawing/2014/main" id="{76FD028D-3391-6E4B-879D-CB0DA0C925E2}"/>
              </a:ext>
            </a:extLst>
          </p:cNvPr>
          <p:cNvSpPr>
            <a:spLocks noGrp="1"/>
          </p:cNvSpPr>
          <p:nvPr>
            <p:ph type="title"/>
          </p:nvPr>
        </p:nvSpPr>
        <p:spPr>
          <a:xfrm>
            <a:off x="305207" y="1499316"/>
            <a:ext cx="9767047" cy="670143"/>
          </a:xfrm>
          <a:prstGeom prst="rect">
            <a:avLst/>
          </a:prstGeom>
        </p:spPr>
        <p:txBody>
          <a:bodyPr/>
          <a:lstStyle>
            <a:lvl1pPr algn="l">
              <a:defRPr b="1" i="0">
                <a:solidFill>
                  <a:schemeClr val="bg1"/>
                </a:solidFill>
                <a:latin typeface="Helvetica" pitchFamily="2" charset="0"/>
              </a:defRPr>
            </a:lvl1pPr>
          </a:lstStyle>
          <a:p>
            <a:r>
              <a:rPr lang="en-US" dirty="0"/>
              <a:t>Click to edit Master title style</a:t>
            </a:r>
          </a:p>
        </p:txBody>
      </p:sp>
      <p:sp>
        <p:nvSpPr>
          <p:cNvPr id="5" name="Text Placeholder 4">
            <a:extLst>
              <a:ext uri="{FF2B5EF4-FFF2-40B4-BE49-F238E27FC236}">
                <a16:creationId xmlns:a16="http://schemas.microsoft.com/office/drawing/2014/main" id="{45555EAB-616A-4F42-8FD1-F271EF3507B7}"/>
              </a:ext>
            </a:extLst>
          </p:cNvPr>
          <p:cNvSpPr>
            <a:spLocks noGrp="1"/>
          </p:cNvSpPr>
          <p:nvPr>
            <p:ph type="body" sz="quarter" idx="10"/>
          </p:nvPr>
        </p:nvSpPr>
        <p:spPr>
          <a:xfrm>
            <a:off x="305954" y="2312988"/>
            <a:ext cx="9640888" cy="376237"/>
          </a:xfrm>
          <a:prstGeom prst="rect">
            <a:avLst/>
          </a:prstGeom>
        </p:spPr>
        <p:txBody>
          <a:bodyPr/>
          <a:lstStyle>
            <a:lvl1pPr marL="0" indent="0" algn="l">
              <a:buNone/>
              <a:defRPr b="1" i="0">
                <a:solidFill>
                  <a:schemeClr val="bg1"/>
                </a:solidFill>
                <a:latin typeface="Helvetica" pitchFamily="2" charset="0"/>
              </a:defRPr>
            </a:lvl1pPr>
            <a:lvl2pPr marL="457200" indent="0" algn="r">
              <a:buNone/>
              <a:defRPr b="1" i="0">
                <a:solidFill>
                  <a:schemeClr val="bg1"/>
                </a:solidFill>
                <a:latin typeface="Helvetica" pitchFamily="2" charset="0"/>
              </a:defRPr>
            </a:lvl2pPr>
            <a:lvl3pPr marL="914400" indent="0" algn="r">
              <a:buNone/>
              <a:defRPr b="1" i="0">
                <a:solidFill>
                  <a:schemeClr val="bg1"/>
                </a:solidFill>
                <a:latin typeface="Helvetica" pitchFamily="2" charset="0"/>
              </a:defRPr>
            </a:lvl3pPr>
            <a:lvl4pPr marL="1371600" indent="0" algn="r">
              <a:buNone/>
              <a:defRPr b="1" i="0">
                <a:solidFill>
                  <a:schemeClr val="bg1"/>
                </a:solidFill>
                <a:latin typeface="Helvetica" pitchFamily="2" charset="0"/>
              </a:defRPr>
            </a:lvl4pPr>
            <a:lvl5pPr marL="1828800" indent="0" algn="r">
              <a:buNone/>
              <a:defRPr b="1" i="0">
                <a:solidFill>
                  <a:schemeClr val="bg1"/>
                </a:solidFill>
                <a:latin typeface="Helvetica" pitchFamily="2" charset="0"/>
              </a:defRPr>
            </a:lvl5pPr>
          </a:lstStyle>
          <a:p>
            <a:pPr lvl="0"/>
            <a:r>
              <a:rPr lang="en-US" dirty="0"/>
              <a:t>Edit Master text style</a:t>
            </a:r>
          </a:p>
        </p:txBody>
      </p:sp>
    </p:spTree>
    <p:extLst>
      <p:ext uri="{BB962C8B-B14F-4D97-AF65-F5344CB8AC3E}">
        <p14:creationId xmlns:p14="http://schemas.microsoft.com/office/powerpoint/2010/main" val="14173954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CDF291-9E84-1646-8F25-96546288EB7B}"/>
              </a:ext>
            </a:extLst>
          </p:cNvPr>
          <p:cNvSpPr>
            <a:spLocks noGrp="1"/>
          </p:cNvSpPr>
          <p:nvPr>
            <p:ph type="title"/>
          </p:nvPr>
        </p:nvSpPr>
        <p:spPr>
          <a:xfrm>
            <a:off x="2294964" y="333904"/>
            <a:ext cx="9767047" cy="741861"/>
          </a:xfrm>
          <a:prstGeom prst="rect">
            <a:avLst/>
          </a:prstGeom>
        </p:spPr>
        <p:txBody>
          <a:bodyPr/>
          <a:lstStyle>
            <a:lvl1pPr>
              <a:defRPr sz="3200" b="1" i="0">
                <a:solidFill>
                  <a:schemeClr val="bg1"/>
                </a:solidFill>
                <a:latin typeface="Helvetica" pitchFamily="2" charset="0"/>
              </a:defRPr>
            </a:lvl1pPr>
          </a:lstStyle>
          <a:p>
            <a:r>
              <a:rPr lang="en-US" dirty="0"/>
              <a:t>Click to edit Master title style</a:t>
            </a:r>
          </a:p>
        </p:txBody>
      </p:sp>
      <p:sp>
        <p:nvSpPr>
          <p:cNvPr id="8" name="Content Placeholder 7">
            <a:extLst>
              <a:ext uri="{FF2B5EF4-FFF2-40B4-BE49-F238E27FC236}">
                <a16:creationId xmlns:a16="http://schemas.microsoft.com/office/drawing/2014/main" id="{101BAFC6-B385-E342-A952-15FBB6375C72}"/>
              </a:ext>
            </a:extLst>
          </p:cNvPr>
          <p:cNvSpPr>
            <a:spLocks noGrp="1"/>
          </p:cNvSpPr>
          <p:nvPr>
            <p:ph sz="quarter" idx="10"/>
          </p:nvPr>
        </p:nvSpPr>
        <p:spPr>
          <a:xfrm>
            <a:off x="358775" y="1487488"/>
            <a:ext cx="11474450" cy="5110162"/>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extBox 1">
            <a:extLst>
              <a:ext uri="{FF2B5EF4-FFF2-40B4-BE49-F238E27FC236}">
                <a16:creationId xmlns:a16="http://schemas.microsoft.com/office/drawing/2014/main" id="{458039E1-C115-4E45-9F19-9623A96AE543}"/>
              </a:ext>
            </a:extLst>
          </p:cNvPr>
          <p:cNvSpPr txBox="1"/>
          <p:nvPr userDrawn="1"/>
        </p:nvSpPr>
        <p:spPr>
          <a:xfrm>
            <a:off x="11416145" y="6331527"/>
            <a:ext cx="645866" cy="307777"/>
          </a:xfrm>
          <a:prstGeom prst="rect">
            <a:avLst/>
          </a:prstGeom>
          <a:noFill/>
        </p:spPr>
        <p:txBody>
          <a:bodyPr wrap="square" rtlCol="0">
            <a:spAutoFit/>
          </a:bodyPr>
          <a:lstStyle/>
          <a:p>
            <a:fld id="{C1A21BEB-E6AF-8543-A28C-517C28B75FC2}" type="slidenum">
              <a:rPr lang="en-US" sz="1400" smtClean="0"/>
              <a:t>‹#›</a:t>
            </a:fld>
            <a:endParaRPr lang="en-US" sz="1400" dirty="0"/>
          </a:p>
        </p:txBody>
      </p:sp>
    </p:spTree>
    <p:extLst>
      <p:ext uri="{BB962C8B-B14F-4D97-AF65-F5344CB8AC3E}">
        <p14:creationId xmlns:p14="http://schemas.microsoft.com/office/powerpoint/2010/main" val="3649714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111" name="Rectangle 15"/>
          <p:cNvSpPr>
            <a:spLocks noGrp="1" noChangeArrowheads="1"/>
          </p:cNvSpPr>
          <p:nvPr>
            <p:ph type="sldNum" sz="quarter" idx="4"/>
          </p:nvPr>
        </p:nvSpPr>
        <p:spPr bwMode="auto">
          <a:xfrm>
            <a:off x="10668000" y="6286500"/>
            <a:ext cx="13716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Times New Roman" panose="02020603050405020304" pitchFamily="18" charset="0"/>
              </a:defRPr>
            </a:lvl1pPr>
          </a:lstStyle>
          <a:p>
            <a:fld id="{37040B60-84D3-4C2B-96D1-A22C464EC088}" type="slidenum">
              <a:rPr lang="en-US" smtClean="0"/>
              <a:t>‹#›</a:t>
            </a:fld>
            <a:endParaRPr lang="en-US"/>
          </a:p>
        </p:txBody>
      </p:sp>
      <p:sp>
        <p:nvSpPr>
          <p:cNvPr id="4113" name="Rectangle 17"/>
          <p:cNvSpPr>
            <a:spLocks noChangeArrowheads="1"/>
          </p:cNvSpPr>
          <p:nvPr/>
        </p:nvSpPr>
        <p:spPr bwMode="auto">
          <a:xfrm>
            <a:off x="4419600" y="6286500"/>
            <a:ext cx="3352800" cy="342900"/>
          </a:xfrm>
          <a:prstGeom prst="rect">
            <a:avLst/>
          </a:prstGeom>
          <a:noFill/>
          <a:ln w="9525">
            <a:noFill/>
            <a:miter lim="800000"/>
            <a:headEnd/>
            <a:tailEnd/>
          </a:ln>
          <a:effectLst/>
        </p:spPr>
        <p:txBody>
          <a:bodyPr/>
          <a:lstStyle/>
          <a:p>
            <a:pPr algn="ctr">
              <a:defRPr/>
            </a:pPr>
            <a:endParaRPr lang="en-US" sz="1000" dirty="0">
              <a:latin typeface="Times New Roman" pitchFamily="18" charset="0"/>
            </a:endParaRPr>
          </a:p>
        </p:txBody>
      </p:sp>
      <p:sp>
        <p:nvSpPr>
          <p:cNvPr id="4140" name="Line 44"/>
          <p:cNvSpPr>
            <a:spLocks noChangeShapeType="1"/>
          </p:cNvSpPr>
          <p:nvPr/>
        </p:nvSpPr>
        <p:spPr bwMode="auto">
          <a:xfrm>
            <a:off x="0" y="1117600"/>
            <a:ext cx="12192000" cy="0"/>
          </a:xfrm>
          <a:prstGeom prst="line">
            <a:avLst/>
          </a:prstGeom>
          <a:noFill/>
          <a:ln w="28575">
            <a:solidFill>
              <a:srgbClr val="CA9500"/>
            </a:solidFill>
            <a:round/>
            <a:headEnd/>
            <a:tailEnd/>
          </a:ln>
          <a:effectLst/>
        </p:spPr>
        <p:txBody>
          <a:bodyPr/>
          <a:lstStyle/>
          <a:p>
            <a:pPr>
              <a:defRPr/>
            </a:pPr>
            <a:endParaRPr lang="en-US" sz="1800" dirty="0">
              <a:latin typeface="Arial" charset="0"/>
              <a:cs typeface="+mn-cs"/>
            </a:endParaRPr>
          </a:p>
        </p:txBody>
      </p:sp>
      <p:sp>
        <p:nvSpPr>
          <p:cNvPr id="4144" name="Line 7"/>
          <p:cNvSpPr>
            <a:spLocks noChangeShapeType="1"/>
          </p:cNvSpPr>
          <p:nvPr/>
        </p:nvSpPr>
        <p:spPr bwMode="auto">
          <a:xfrm>
            <a:off x="304800" y="4137025"/>
            <a:ext cx="11582400" cy="0"/>
          </a:xfrm>
          <a:prstGeom prst="line">
            <a:avLst/>
          </a:prstGeom>
          <a:noFill/>
          <a:ln w="38100">
            <a:solidFill>
              <a:srgbClr val="082973"/>
            </a:solidFill>
            <a:round/>
            <a:headEnd/>
            <a:tailEnd/>
          </a:ln>
        </p:spPr>
        <p:txBody>
          <a:bodyPr/>
          <a:lstStyle/>
          <a:p>
            <a:pPr>
              <a:defRPr/>
            </a:pPr>
            <a:endParaRPr lang="en-US" sz="1800" dirty="0">
              <a:latin typeface="Arial" charset="0"/>
              <a:cs typeface="+mn-cs"/>
            </a:endParaRPr>
          </a:p>
        </p:txBody>
      </p:sp>
      <p:sp>
        <p:nvSpPr>
          <p:cNvPr id="4145" name="Line 8"/>
          <p:cNvSpPr>
            <a:spLocks noChangeShapeType="1"/>
          </p:cNvSpPr>
          <p:nvPr/>
        </p:nvSpPr>
        <p:spPr bwMode="auto">
          <a:xfrm rot="16200000" flipH="1">
            <a:off x="3424955" y="3975289"/>
            <a:ext cx="5299756" cy="8467"/>
          </a:xfrm>
          <a:prstGeom prst="line">
            <a:avLst/>
          </a:prstGeom>
          <a:noFill/>
          <a:ln w="38100">
            <a:solidFill>
              <a:srgbClr val="082973"/>
            </a:solidFill>
            <a:round/>
            <a:headEnd/>
            <a:tailEnd/>
          </a:ln>
        </p:spPr>
        <p:txBody>
          <a:bodyPr/>
          <a:lstStyle/>
          <a:p>
            <a:pPr>
              <a:defRPr/>
            </a:pPr>
            <a:endParaRPr lang="en-US" sz="1800" dirty="0">
              <a:latin typeface="Arial" charset="0"/>
              <a:cs typeface="+mn-cs"/>
            </a:endParaRPr>
          </a:p>
        </p:txBody>
      </p:sp>
      <p:pic>
        <p:nvPicPr>
          <p:cNvPr id="1041" name="Picture 17" descr="Image result for langley research center"/>
          <p:cNvPicPr>
            <a:picLocks noChangeAspect="1" noChangeArrowheads="1"/>
          </p:cNvPicPr>
          <p:nvPr/>
        </p:nvPicPr>
        <p:blipFill rotWithShape="1">
          <a:blip r:embed="rId13">
            <a:extLst>
              <a:ext uri="{28A0092B-C50C-407E-A947-70E740481C1C}">
                <a14:useLocalDpi xmlns:a14="http://schemas.microsoft.com/office/drawing/2010/main" val="0"/>
              </a:ext>
            </a:extLst>
          </a:blip>
          <a:srcRect l="22064" r="22815"/>
          <a:stretch/>
        </p:blipFill>
        <p:spPr bwMode="auto">
          <a:xfrm>
            <a:off x="237425" y="201297"/>
            <a:ext cx="2566737" cy="754359"/>
          </a:xfrm>
          <a:prstGeom prst="rect">
            <a:avLst/>
          </a:prstGeom>
          <a:noFill/>
          <a:extLst>
            <a:ext uri="{909E8E84-426E-40DD-AFC4-6F175D3DCCD1}">
              <a14:hiddenFill xmlns:a14="http://schemas.microsoft.com/office/drawing/2010/main">
                <a:solidFill>
                  <a:srgbClr val="FFFFFF"/>
                </a:solidFill>
              </a14:hiddenFill>
            </a:ext>
          </a:extLst>
        </p:spPr>
      </p:pic>
      <p:pic>
        <p:nvPicPr>
          <p:cNvPr id="9" name="Google Shape;133;p27"/>
          <p:cNvPicPr preferRelativeResize="0"/>
          <p:nvPr/>
        </p:nvPicPr>
        <p:blipFill>
          <a:blip r:embed="rId14">
            <a:alphaModFix/>
          </a:blip>
          <a:stretch>
            <a:fillRect/>
          </a:stretch>
        </p:blipFill>
        <p:spPr>
          <a:xfrm>
            <a:off x="10820401" y="251393"/>
            <a:ext cx="1066799" cy="654164"/>
          </a:xfrm>
          <a:prstGeom prst="rect">
            <a:avLst/>
          </a:prstGeom>
          <a:noFill/>
          <a:ln>
            <a:noFill/>
          </a:ln>
        </p:spPr>
      </p:pic>
    </p:spTree>
    <p:extLst>
      <p:ext uri="{BB962C8B-B14F-4D97-AF65-F5344CB8AC3E}">
        <p14:creationId xmlns:p14="http://schemas.microsoft.com/office/powerpoint/2010/main" val="27099337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2200" b="1">
          <a:solidFill>
            <a:schemeClr val="tx1"/>
          </a:solidFill>
          <a:latin typeface="+mj-lt"/>
          <a:ea typeface="+mj-ea"/>
          <a:cs typeface="+mj-cs"/>
        </a:defRPr>
      </a:lvl1pPr>
      <a:lvl2pPr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2pPr>
      <a:lvl3pPr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3pPr>
      <a:lvl4pPr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4pPr>
      <a:lvl5pPr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5pPr>
      <a:lvl6pPr marL="457200"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6pPr>
      <a:lvl7pPr marL="914400"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7pPr>
      <a:lvl8pPr marL="1371600"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8pPr>
      <a:lvl9pPr marL="1828800"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9pPr>
    </p:titleStyle>
    <p:bodyStyle>
      <a:lvl1pPr marL="342900" indent="-342900" algn="l" rtl="0" eaLnBrk="1" fontAlgn="base" hangingPunct="1">
        <a:spcBef>
          <a:spcPct val="20000"/>
        </a:spcBef>
        <a:spcAft>
          <a:spcPct val="0"/>
        </a:spcAft>
        <a:buChar char="•"/>
        <a:defRPr sz="3200" i="1">
          <a:solidFill>
            <a:srgbClr val="000066"/>
          </a:solidFill>
          <a:latin typeface="+mn-lt"/>
          <a:ea typeface="+mn-ea"/>
          <a:cs typeface="+mn-cs"/>
        </a:defRPr>
      </a:lvl1pPr>
      <a:lvl2pPr marL="742950" indent="-285750" algn="l" rtl="0" eaLnBrk="1" fontAlgn="base" hangingPunct="1">
        <a:spcBef>
          <a:spcPct val="20000"/>
        </a:spcBef>
        <a:spcAft>
          <a:spcPct val="0"/>
        </a:spcAft>
        <a:buChar char="–"/>
        <a:defRPr sz="2800" i="1">
          <a:solidFill>
            <a:srgbClr val="000066"/>
          </a:solidFill>
          <a:latin typeface="+mn-lt"/>
          <a:cs typeface="+mn-cs"/>
        </a:defRPr>
      </a:lvl2pPr>
      <a:lvl3pPr marL="1143000" indent="-228600" algn="l" rtl="0" eaLnBrk="1" fontAlgn="base" hangingPunct="1">
        <a:spcBef>
          <a:spcPct val="20000"/>
        </a:spcBef>
        <a:spcAft>
          <a:spcPct val="0"/>
        </a:spcAft>
        <a:buChar char="•"/>
        <a:defRPr sz="2400" i="1">
          <a:solidFill>
            <a:srgbClr val="000066"/>
          </a:solidFill>
          <a:latin typeface="+mn-lt"/>
          <a:cs typeface="+mn-cs"/>
        </a:defRPr>
      </a:lvl3pPr>
      <a:lvl4pPr marL="1600200" indent="-228600" algn="l" rtl="0" eaLnBrk="1" fontAlgn="base" hangingPunct="1">
        <a:spcBef>
          <a:spcPct val="20000"/>
        </a:spcBef>
        <a:spcAft>
          <a:spcPct val="0"/>
        </a:spcAft>
        <a:buChar char="–"/>
        <a:defRPr sz="2000" i="1">
          <a:solidFill>
            <a:srgbClr val="000066"/>
          </a:solidFill>
          <a:latin typeface="+mn-lt"/>
          <a:cs typeface="+mn-cs"/>
        </a:defRPr>
      </a:lvl4pPr>
      <a:lvl5pPr marL="2057400" indent="-228600" algn="l" rtl="0" eaLnBrk="1" fontAlgn="base" hangingPunct="1">
        <a:spcBef>
          <a:spcPct val="20000"/>
        </a:spcBef>
        <a:spcAft>
          <a:spcPct val="0"/>
        </a:spcAft>
        <a:buChar char="»"/>
        <a:defRPr sz="2000" i="1">
          <a:solidFill>
            <a:srgbClr val="000066"/>
          </a:solidFill>
          <a:latin typeface="+mn-lt"/>
          <a:cs typeface="+mn-cs"/>
        </a:defRPr>
      </a:lvl5pPr>
      <a:lvl6pPr marL="2514600" indent="-228600" algn="l" rtl="0" eaLnBrk="1" fontAlgn="base" hangingPunct="1">
        <a:spcBef>
          <a:spcPct val="20000"/>
        </a:spcBef>
        <a:spcAft>
          <a:spcPct val="0"/>
        </a:spcAft>
        <a:buChar char="»"/>
        <a:defRPr sz="2000" i="1">
          <a:solidFill>
            <a:srgbClr val="000066"/>
          </a:solidFill>
          <a:latin typeface="+mn-lt"/>
          <a:cs typeface="+mn-cs"/>
        </a:defRPr>
      </a:lvl6pPr>
      <a:lvl7pPr marL="2971800" indent="-228600" algn="l" rtl="0" eaLnBrk="1" fontAlgn="base" hangingPunct="1">
        <a:spcBef>
          <a:spcPct val="20000"/>
        </a:spcBef>
        <a:spcAft>
          <a:spcPct val="0"/>
        </a:spcAft>
        <a:buChar char="»"/>
        <a:defRPr sz="2000" i="1">
          <a:solidFill>
            <a:srgbClr val="000066"/>
          </a:solidFill>
          <a:latin typeface="+mn-lt"/>
          <a:cs typeface="+mn-cs"/>
        </a:defRPr>
      </a:lvl7pPr>
      <a:lvl8pPr marL="3429000" indent="-228600" algn="l" rtl="0" eaLnBrk="1" fontAlgn="base" hangingPunct="1">
        <a:spcBef>
          <a:spcPct val="20000"/>
        </a:spcBef>
        <a:spcAft>
          <a:spcPct val="0"/>
        </a:spcAft>
        <a:buChar char="»"/>
        <a:defRPr sz="2000" i="1">
          <a:solidFill>
            <a:srgbClr val="000066"/>
          </a:solidFill>
          <a:latin typeface="+mn-lt"/>
          <a:cs typeface="+mn-cs"/>
        </a:defRPr>
      </a:lvl8pPr>
      <a:lvl9pPr marL="3886200" indent="-228600" algn="l" rtl="0" eaLnBrk="1" fontAlgn="base" hangingPunct="1">
        <a:spcBef>
          <a:spcPct val="20000"/>
        </a:spcBef>
        <a:spcAft>
          <a:spcPct val="0"/>
        </a:spcAft>
        <a:buChar char="»"/>
        <a:defRPr sz="2000" i="1">
          <a:solidFill>
            <a:srgbClr val="00006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111" name="Rectangle 15"/>
          <p:cNvSpPr>
            <a:spLocks noGrp="1" noChangeArrowheads="1"/>
          </p:cNvSpPr>
          <p:nvPr>
            <p:ph type="sldNum" sz="quarter" idx="4"/>
          </p:nvPr>
        </p:nvSpPr>
        <p:spPr bwMode="auto">
          <a:xfrm>
            <a:off x="10668000" y="6286500"/>
            <a:ext cx="13716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Times New Roman" panose="02020603050405020304" pitchFamily="18" charset="0"/>
              </a:defRPr>
            </a:lvl1pPr>
          </a:lstStyle>
          <a:p>
            <a:fld id="{37040B60-84D3-4C2B-96D1-A22C464EC088}" type="slidenum">
              <a:rPr lang="en-US" smtClean="0"/>
              <a:t>‹#›</a:t>
            </a:fld>
            <a:endParaRPr lang="en-US"/>
          </a:p>
        </p:txBody>
      </p:sp>
      <p:sp>
        <p:nvSpPr>
          <p:cNvPr id="4113" name="Rectangle 17"/>
          <p:cNvSpPr>
            <a:spLocks noChangeArrowheads="1"/>
          </p:cNvSpPr>
          <p:nvPr/>
        </p:nvSpPr>
        <p:spPr bwMode="auto">
          <a:xfrm>
            <a:off x="4419600" y="6286500"/>
            <a:ext cx="3352800" cy="342900"/>
          </a:xfrm>
          <a:prstGeom prst="rect">
            <a:avLst/>
          </a:prstGeom>
          <a:noFill/>
          <a:ln w="9525">
            <a:noFill/>
            <a:miter lim="800000"/>
            <a:headEnd/>
            <a:tailEnd/>
          </a:ln>
          <a:effectLst/>
        </p:spPr>
        <p:txBody>
          <a:bodyPr/>
          <a:lstStyle/>
          <a:p>
            <a:pPr algn="ctr">
              <a:defRPr/>
            </a:pPr>
            <a:endParaRPr lang="en-US" sz="1000" dirty="0">
              <a:latin typeface="Times New Roman" pitchFamily="18" charset="0"/>
            </a:endParaRPr>
          </a:p>
        </p:txBody>
      </p:sp>
      <p:sp>
        <p:nvSpPr>
          <p:cNvPr id="4140" name="Line 44"/>
          <p:cNvSpPr>
            <a:spLocks noChangeShapeType="1"/>
          </p:cNvSpPr>
          <p:nvPr/>
        </p:nvSpPr>
        <p:spPr bwMode="auto">
          <a:xfrm>
            <a:off x="0" y="1117600"/>
            <a:ext cx="12192000" cy="0"/>
          </a:xfrm>
          <a:prstGeom prst="line">
            <a:avLst/>
          </a:prstGeom>
          <a:noFill/>
          <a:ln w="28575">
            <a:solidFill>
              <a:srgbClr val="CA9500"/>
            </a:solidFill>
            <a:round/>
            <a:headEnd/>
            <a:tailEnd/>
          </a:ln>
          <a:effectLst/>
        </p:spPr>
        <p:txBody>
          <a:bodyPr/>
          <a:lstStyle/>
          <a:p>
            <a:pPr>
              <a:defRPr/>
            </a:pPr>
            <a:endParaRPr lang="en-US" sz="1800" dirty="0">
              <a:latin typeface="Arial" charset="0"/>
              <a:cs typeface="+mn-cs"/>
            </a:endParaRPr>
          </a:p>
        </p:txBody>
      </p:sp>
      <p:sp>
        <p:nvSpPr>
          <p:cNvPr id="4144" name="Line 7"/>
          <p:cNvSpPr>
            <a:spLocks noChangeShapeType="1"/>
          </p:cNvSpPr>
          <p:nvPr/>
        </p:nvSpPr>
        <p:spPr bwMode="auto">
          <a:xfrm>
            <a:off x="304800" y="3781425"/>
            <a:ext cx="11582400" cy="0"/>
          </a:xfrm>
          <a:prstGeom prst="line">
            <a:avLst/>
          </a:prstGeom>
          <a:noFill/>
          <a:ln w="38100">
            <a:solidFill>
              <a:srgbClr val="082973"/>
            </a:solidFill>
            <a:round/>
            <a:headEnd/>
            <a:tailEnd/>
          </a:ln>
        </p:spPr>
        <p:txBody>
          <a:bodyPr/>
          <a:lstStyle/>
          <a:p>
            <a:pPr>
              <a:defRPr/>
            </a:pPr>
            <a:endParaRPr lang="en-US" sz="1800" dirty="0">
              <a:latin typeface="Arial" charset="0"/>
              <a:cs typeface="+mn-cs"/>
            </a:endParaRPr>
          </a:p>
        </p:txBody>
      </p:sp>
      <p:sp>
        <p:nvSpPr>
          <p:cNvPr id="4145" name="Line 8"/>
          <p:cNvSpPr>
            <a:spLocks noChangeShapeType="1"/>
          </p:cNvSpPr>
          <p:nvPr/>
        </p:nvSpPr>
        <p:spPr bwMode="auto">
          <a:xfrm rot="16200000" flipH="1">
            <a:off x="3337983" y="3888316"/>
            <a:ext cx="5473700" cy="8467"/>
          </a:xfrm>
          <a:prstGeom prst="line">
            <a:avLst/>
          </a:prstGeom>
          <a:noFill/>
          <a:ln w="38100">
            <a:solidFill>
              <a:srgbClr val="082973"/>
            </a:solidFill>
            <a:round/>
            <a:headEnd/>
            <a:tailEnd/>
          </a:ln>
        </p:spPr>
        <p:txBody>
          <a:bodyPr/>
          <a:lstStyle/>
          <a:p>
            <a:pPr>
              <a:defRPr/>
            </a:pPr>
            <a:endParaRPr lang="en-US" sz="1800" dirty="0">
              <a:latin typeface="Arial" charset="0"/>
              <a:cs typeface="+mn-cs"/>
            </a:endParaRPr>
          </a:p>
        </p:txBody>
      </p:sp>
      <p:pic>
        <p:nvPicPr>
          <p:cNvPr id="1041" name="Picture 17" descr="Image result for langley research center"/>
          <p:cNvPicPr>
            <a:picLocks noChangeAspect="1" noChangeArrowheads="1"/>
          </p:cNvPicPr>
          <p:nvPr/>
        </p:nvPicPr>
        <p:blipFill rotWithShape="1">
          <a:blip r:embed="rId13">
            <a:extLst>
              <a:ext uri="{28A0092B-C50C-407E-A947-70E740481C1C}">
                <a14:useLocalDpi xmlns:a14="http://schemas.microsoft.com/office/drawing/2010/main" val="0"/>
              </a:ext>
            </a:extLst>
          </a:blip>
          <a:srcRect l="22064" r="22815"/>
          <a:stretch/>
        </p:blipFill>
        <p:spPr bwMode="auto">
          <a:xfrm>
            <a:off x="237425" y="201297"/>
            <a:ext cx="2566737" cy="754359"/>
          </a:xfrm>
          <a:prstGeom prst="rect">
            <a:avLst/>
          </a:prstGeom>
          <a:noFill/>
          <a:extLst>
            <a:ext uri="{909E8E84-426E-40DD-AFC4-6F175D3DCCD1}">
              <a14:hiddenFill xmlns:a14="http://schemas.microsoft.com/office/drawing/2010/main">
                <a:solidFill>
                  <a:srgbClr val="FFFFFF"/>
                </a:solidFill>
              </a14:hiddenFill>
            </a:ext>
          </a:extLst>
        </p:spPr>
      </p:pic>
      <p:pic>
        <p:nvPicPr>
          <p:cNvPr id="9" name="Google Shape;133;p27"/>
          <p:cNvPicPr preferRelativeResize="0"/>
          <p:nvPr/>
        </p:nvPicPr>
        <p:blipFill>
          <a:blip r:embed="rId14">
            <a:alphaModFix/>
          </a:blip>
          <a:stretch>
            <a:fillRect/>
          </a:stretch>
        </p:blipFill>
        <p:spPr>
          <a:xfrm>
            <a:off x="10820401" y="251393"/>
            <a:ext cx="1066799" cy="654164"/>
          </a:xfrm>
          <a:prstGeom prst="rect">
            <a:avLst/>
          </a:prstGeom>
          <a:noFill/>
          <a:ln>
            <a:noFill/>
          </a:ln>
        </p:spPr>
      </p:pic>
    </p:spTree>
    <p:extLst>
      <p:ext uri="{BB962C8B-B14F-4D97-AF65-F5344CB8AC3E}">
        <p14:creationId xmlns:p14="http://schemas.microsoft.com/office/powerpoint/2010/main" val="121799781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fontAlgn="base" hangingPunct="1">
        <a:spcBef>
          <a:spcPct val="0"/>
        </a:spcBef>
        <a:spcAft>
          <a:spcPct val="0"/>
        </a:spcAft>
        <a:defRPr sz="2200" b="1">
          <a:solidFill>
            <a:schemeClr val="tx1"/>
          </a:solidFill>
          <a:latin typeface="+mj-lt"/>
          <a:ea typeface="+mj-ea"/>
          <a:cs typeface="+mj-cs"/>
        </a:defRPr>
      </a:lvl1pPr>
      <a:lvl2pPr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2pPr>
      <a:lvl3pPr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3pPr>
      <a:lvl4pPr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4pPr>
      <a:lvl5pPr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5pPr>
      <a:lvl6pPr marL="457200"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6pPr>
      <a:lvl7pPr marL="914400"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7pPr>
      <a:lvl8pPr marL="1371600"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8pPr>
      <a:lvl9pPr marL="1828800" algn="ctr" rtl="0" eaLnBrk="1" fontAlgn="base" hangingPunct="1">
        <a:spcBef>
          <a:spcPct val="0"/>
        </a:spcBef>
        <a:spcAft>
          <a:spcPct val="0"/>
        </a:spcAft>
        <a:defRPr sz="2200" b="1">
          <a:solidFill>
            <a:schemeClr val="tx1"/>
          </a:solidFill>
          <a:latin typeface="Times New Roman" pitchFamily="18" charset="0"/>
          <a:cs typeface="Times New Roman" pitchFamily="18" charset="0"/>
        </a:defRPr>
      </a:lvl9pPr>
    </p:titleStyle>
    <p:bodyStyle>
      <a:lvl1pPr marL="342900" indent="-342900" algn="l" rtl="0" eaLnBrk="1" fontAlgn="base" hangingPunct="1">
        <a:spcBef>
          <a:spcPct val="20000"/>
        </a:spcBef>
        <a:spcAft>
          <a:spcPct val="0"/>
        </a:spcAft>
        <a:buChar char="•"/>
        <a:defRPr sz="3200" i="1">
          <a:solidFill>
            <a:srgbClr val="000066"/>
          </a:solidFill>
          <a:latin typeface="+mn-lt"/>
          <a:ea typeface="+mn-ea"/>
          <a:cs typeface="+mn-cs"/>
        </a:defRPr>
      </a:lvl1pPr>
      <a:lvl2pPr marL="742950" indent="-285750" algn="l" rtl="0" eaLnBrk="1" fontAlgn="base" hangingPunct="1">
        <a:spcBef>
          <a:spcPct val="20000"/>
        </a:spcBef>
        <a:spcAft>
          <a:spcPct val="0"/>
        </a:spcAft>
        <a:buChar char="–"/>
        <a:defRPr sz="2800" i="1">
          <a:solidFill>
            <a:srgbClr val="000066"/>
          </a:solidFill>
          <a:latin typeface="+mn-lt"/>
          <a:cs typeface="+mn-cs"/>
        </a:defRPr>
      </a:lvl2pPr>
      <a:lvl3pPr marL="1143000" indent="-228600" algn="l" rtl="0" eaLnBrk="1" fontAlgn="base" hangingPunct="1">
        <a:spcBef>
          <a:spcPct val="20000"/>
        </a:spcBef>
        <a:spcAft>
          <a:spcPct val="0"/>
        </a:spcAft>
        <a:buChar char="•"/>
        <a:defRPr sz="2400" i="1">
          <a:solidFill>
            <a:srgbClr val="000066"/>
          </a:solidFill>
          <a:latin typeface="+mn-lt"/>
          <a:cs typeface="+mn-cs"/>
        </a:defRPr>
      </a:lvl3pPr>
      <a:lvl4pPr marL="1600200" indent="-228600" algn="l" rtl="0" eaLnBrk="1" fontAlgn="base" hangingPunct="1">
        <a:spcBef>
          <a:spcPct val="20000"/>
        </a:spcBef>
        <a:spcAft>
          <a:spcPct val="0"/>
        </a:spcAft>
        <a:buChar char="–"/>
        <a:defRPr sz="2000" i="1">
          <a:solidFill>
            <a:srgbClr val="000066"/>
          </a:solidFill>
          <a:latin typeface="+mn-lt"/>
          <a:cs typeface="+mn-cs"/>
        </a:defRPr>
      </a:lvl4pPr>
      <a:lvl5pPr marL="2057400" indent="-228600" algn="l" rtl="0" eaLnBrk="1" fontAlgn="base" hangingPunct="1">
        <a:spcBef>
          <a:spcPct val="20000"/>
        </a:spcBef>
        <a:spcAft>
          <a:spcPct val="0"/>
        </a:spcAft>
        <a:buChar char="»"/>
        <a:defRPr sz="2000" i="1">
          <a:solidFill>
            <a:srgbClr val="000066"/>
          </a:solidFill>
          <a:latin typeface="+mn-lt"/>
          <a:cs typeface="+mn-cs"/>
        </a:defRPr>
      </a:lvl5pPr>
      <a:lvl6pPr marL="2514600" indent="-228600" algn="l" rtl="0" eaLnBrk="1" fontAlgn="base" hangingPunct="1">
        <a:spcBef>
          <a:spcPct val="20000"/>
        </a:spcBef>
        <a:spcAft>
          <a:spcPct val="0"/>
        </a:spcAft>
        <a:buChar char="»"/>
        <a:defRPr sz="2000" i="1">
          <a:solidFill>
            <a:srgbClr val="000066"/>
          </a:solidFill>
          <a:latin typeface="+mn-lt"/>
          <a:cs typeface="+mn-cs"/>
        </a:defRPr>
      </a:lvl6pPr>
      <a:lvl7pPr marL="2971800" indent="-228600" algn="l" rtl="0" eaLnBrk="1" fontAlgn="base" hangingPunct="1">
        <a:spcBef>
          <a:spcPct val="20000"/>
        </a:spcBef>
        <a:spcAft>
          <a:spcPct val="0"/>
        </a:spcAft>
        <a:buChar char="»"/>
        <a:defRPr sz="2000" i="1">
          <a:solidFill>
            <a:srgbClr val="000066"/>
          </a:solidFill>
          <a:latin typeface="+mn-lt"/>
          <a:cs typeface="+mn-cs"/>
        </a:defRPr>
      </a:lvl7pPr>
      <a:lvl8pPr marL="3429000" indent="-228600" algn="l" rtl="0" eaLnBrk="1" fontAlgn="base" hangingPunct="1">
        <a:spcBef>
          <a:spcPct val="20000"/>
        </a:spcBef>
        <a:spcAft>
          <a:spcPct val="0"/>
        </a:spcAft>
        <a:buChar char="»"/>
        <a:defRPr sz="2000" i="1">
          <a:solidFill>
            <a:srgbClr val="000066"/>
          </a:solidFill>
          <a:latin typeface="+mn-lt"/>
          <a:cs typeface="+mn-cs"/>
        </a:defRPr>
      </a:lvl8pPr>
      <a:lvl9pPr marL="3886200" indent="-228600" algn="l" rtl="0" eaLnBrk="1" fontAlgn="base" hangingPunct="1">
        <a:spcBef>
          <a:spcPct val="20000"/>
        </a:spcBef>
        <a:spcAft>
          <a:spcPct val="0"/>
        </a:spcAft>
        <a:buChar char="»"/>
        <a:defRPr sz="2000" i="1">
          <a:solidFill>
            <a:srgbClr val="00006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38F461-CFE8-41C9-97F8-ECA539C87514}" type="datetimeFigureOut">
              <a:rPr lang="en-US" smtClean="0"/>
              <a:t>10/7/2021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040B60-84D3-4C2B-96D1-A22C464EC088}" type="slidenum">
              <a:rPr lang="en-US" smtClean="0"/>
              <a:t>‹#›</a:t>
            </a:fld>
            <a:endParaRPr lang="en-US"/>
          </a:p>
        </p:txBody>
      </p:sp>
    </p:spTree>
    <p:extLst>
      <p:ext uri="{BB962C8B-B14F-4D97-AF65-F5344CB8AC3E}">
        <p14:creationId xmlns:p14="http://schemas.microsoft.com/office/powerpoint/2010/main" val="296756932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3" r:id="rId7"/>
    <p:sldLayoutId id="2147483694"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0.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0.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30.xml"/><Relationship Id="rId5" Type="http://schemas.openxmlformats.org/officeDocument/2006/relationships/hyperlink" Target="https://creativecommons.org/licenses/by-sa/4.0/" TargetMode="External"/><Relationship Id="rId4" Type="http://schemas.openxmlformats.org/officeDocument/2006/relationships/hyperlink" Target="https://ember-climate.org/project/eu-power-sector-202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0.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30.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3" Type="http://schemas.openxmlformats.org/officeDocument/2006/relationships/hyperlink" Target="https://www.cs.ubc.ca/~tmm/vadbook/" TargetMode="External"/><Relationship Id="rId2" Type="http://schemas.openxmlformats.org/officeDocument/2006/relationships/notesSlide" Target="../notesSlides/notesSlide6.xml"/><Relationship Id="rId1" Type="http://schemas.openxmlformats.org/officeDocument/2006/relationships/slideLayout" Target="../slideLayouts/slideLayout30.xml"/><Relationship Id="rId4" Type="http://schemas.openxmlformats.org/officeDocument/2006/relationships/hyperlink" Target="https://www.makeovermonday.co.uk/"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B882C0B-53B2-D94E-927E-7B756C11007B}"/>
              </a:ext>
            </a:extLst>
          </p:cNvPr>
          <p:cNvSpPr>
            <a:spLocks noGrp="1"/>
          </p:cNvSpPr>
          <p:nvPr>
            <p:ph type="title"/>
          </p:nvPr>
        </p:nvSpPr>
        <p:spPr/>
        <p:txBody>
          <a:bodyPr>
            <a:noAutofit/>
          </a:bodyPr>
          <a:lstStyle/>
          <a:p>
            <a:r>
              <a:rPr lang="en-US" sz="3600" dirty="0"/>
              <a:t>Lessons Learned from Developing Web-based Data Visualizations in NASA</a:t>
            </a:r>
            <a:br>
              <a:rPr lang="en-US" sz="3600" dirty="0"/>
            </a:br>
            <a:endParaRPr lang="en-US" sz="3600" dirty="0"/>
          </a:p>
        </p:txBody>
      </p:sp>
      <p:sp>
        <p:nvSpPr>
          <p:cNvPr id="8" name="Text Placeholder 7">
            <a:extLst>
              <a:ext uri="{FF2B5EF4-FFF2-40B4-BE49-F238E27FC236}">
                <a16:creationId xmlns:a16="http://schemas.microsoft.com/office/drawing/2014/main" id="{A0F30620-F457-6F4E-8B58-929319398E37}"/>
              </a:ext>
            </a:extLst>
          </p:cNvPr>
          <p:cNvSpPr>
            <a:spLocks noGrp="1"/>
          </p:cNvSpPr>
          <p:nvPr>
            <p:ph type="body" sz="quarter" idx="10"/>
          </p:nvPr>
        </p:nvSpPr>
        <p:spPr/>
        <p:txBody>
          <a:bodyPr>
            <a:noAutofit/>
          </a:bodyPr>
          <a:lstStyle/>
          <a:p>
            <a:r>
              <a:rPr lang="en-US" sz="2400" dirty="0"/>
              <a:t>Tina Heinich, AST Data Systems</a:t>
            </a:r>
          </a:p>
        </p:txBody>
      </p:sp>
    </p:spTree>
    <p:extLst>
      <p:ext uri="{BB962C8B-B14F-4D97-AF65-F5344CB8AC3E}">
        <p14:creationId xmlns:p14="http://schemas.microsoft.com/office/powerpoint/2010/main" val="1829108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39B209-F477-DA4F-B0DB-727D9C661AF0}"/>
              </a:ext>
            </a:extLst>
          </p:cNvPr>
          <p:cNvSpPr>
            <a:spLocks noGrp="1"/>
          </p:cNvSpPr>
          <p:nvPr>
            <p:ph type="title"/>
          </p:nvPr>
        </p:nvSpPr>
        <p:spPr/>
        <p:txBody>
          <a:bodyPr/>
          <a:lstStyle/>
          <a:p>
            <a:r>
              <a:rPr lang="en-US" dirty="0"/>
              <a:t>Who Am I (and What Do I Do?)</a:t>
            </a:r>
          </a:p>
        </p:txBody>
      </p:sp>
      <p:sp>
        <p:nvSpPr>
          <p:cNvPr id="4" name="Content Placeholder 3">
            <a:extLst>
              <a:ext uri="{FF2B5EF4-FFF2-40B4-BE49-F238E27FC236}">
                <a16:creationId xmlns:a16="http://schemas.microsoft.com/office/drawing/2014/main" id="{4ECADB47-CC68-3B45-B1A7-562058BEED90}"/>
              </a:ext>
            </a:extLst>
          </p:cNvPr>
          <p:cNvSpPr>
            <a:spLocks noGrp="1"/>
          </p:cNvSpPr>
          <p:nvPr>
            <p:ph sz="quarter" idx="10"/>
          </p:nvPr>
        </p:nvSpPr>
        <p:spPr>
          <a:xfrm>
            <a:off x="358775" y="1487488"/>
            <a:ext cx="7546975" cy="5110162"/>
          </a:xfrm>
        </p:spPr>
        <p:txBody>
          <a:bodyPr>
            <a:normAutofit/>
          </a:bodyPr>
          <a:lstStyle/>
          <a:p>
            <a:r>
              <a:rPr lang="en-US" b="1" dirty="0"/>
              <a:t>Education</a:t>
            </a:r>
          </a:p>
          <a:p>
            <a:pPr lvl="1"/>
            <a:r>
              <a:rPr lang="en-US" dirty="0"/>
              <a:t>Texas State University (BS in Computer Science)</a:t>
            </a:r>
          </a:p>
          <a:p>
            <a:pPr lvl="1"/>
            <a:r>
              <a:rPr lang="en-US" dirty="0"/>
              <a:t>Old Dominion University (MS in Computer Science)</a:t>
            </a:r>
          </a:p>
          <a:p>
            <a:r>
              <a:rPr lang="en-US" b="1" dirty="0"/>
              <a:t>NASA Langley Research Center – Office of Chief Information Officer</a:t>
            </a:r>
          </a:p>
          <a:p>
            <a:pPr lvl="1"/>
            <a:r>
              <a:rPr lang="en-US" dirty="0"/>
              <a:t>Software Engineer and Web Developer</a:t>
            </a:r>
          </a:p>
          <a:p>
            <a:pPr lvl="1"/>
            <a:r>
              <a:rPr lang="en-US" dirty="0"/>
              <a:t>Maintain traditional websites in ColdFusion and PHP</a:t>
            </a:r>
          </a:p>
          <a:p>
            <a:pPr lvl="1"/>
            <a:r>
              <a:rPr lang="en-US" dirty="0"/>
              <a:t>Develop, prototype, and maintain “websites with a data science twist”</a:t>
            </a:r>
          </a:p>
          <a:p>
            <a:pPr lvl="1"/>
            <a:r>
              <a:rPr lang="en-US" dirty="0"/>
              <a:t>Act as a local contact for data visualization and tooling</a:t>
            </a:r>
          </a:p>
          <a:p>
            <a:pPr lvl="1"/>
            <a:r>
              <a:rPr lang="en-US" dirty="0"/>
              <a:t>Lead an agency data visualization community</a:t>
            </a:r>
          </a:p>
          <a:p>
            <a:pPr lvl="1"/>
            <a:endParaRPr lang="en-US" dirty="0"/>
          </a:p>
        </p:txBody>
      </p:sp>
      <p:grpSp>
        <p:nvGrpSpPr>
          <p:cNvPr id="5" name="Group 4"/>
          <p:cNvGrpSpPr/>
          <p:nvPr/>
        </p:nvGrpSpPr>
        <p:grpSpPr>
          <a:xfrm>
            <a:off x="7905750" y="1857378"/>
            <a:ext cx="3543300" cy="1123950"/>
            <a:chOff x="8298942" y="773906"/>
            <a:chExt cx="3543300" cy="1123950"/>
          </a:xfrm>
        </p:grpSpPr>
        <p:pic>
          <p:nvPicPr>
            <p:cNvPr id="6" name="Picture 5"/>
            <p:cNvPicPr>
              <a:picLocks noChangeAspect="1"/>
            </p:cNvPicPr>
            <p:nvPr/>
          </p:nvPicPr>
          <p:blipFill>
            <a:blip r:embed="rId2"/>
            <a:stretch>
              <a:fillRect/>
            </a:stretch>
          </p:blipFill>
          <p:spPr>
            <a:xfrm>
              <a:off x="8298942" y="773906"/>
              <a:ext cx="1181100" cy="1123950"/>
            </a:xfrm>
            <a:prstGeom prst="rect">
              <a:avLst/>
            </a:prstGeom>
          </p:spPr>
          <p:style>
            <a:lnRef idx="2">
              <a:schemeClr val="dk1"/>
            </a:lnRef>
            <a:fillRef idx="1">
              <a:schemeClr val="lt1"/>
            </a:fillRef>
            <a:effectRef idx="0">
              <a:schemeClr val="dk1"/>
            </a:effectRef>
            <a:fontRef idx="minor">
              <a:schemeClr val="dk1"/>
            </a:fontRef>
          </p:style>
        </p:pic>
        <p:pic>
          <p:nvPicPr>
            <p:cNvPr id="7" name="Picture 6"/>
            <p:cNvPicPr>
              <a:picLocks noChangeAspect="1"/>
            </p:cNvPicPr>
            <p:nvPr/>
          </p:nvPicPr>
          <p:blipFill>
            <a:blip r:embed="rId3"/>
            <a:stretch>
              <a:fillRect/>
            </a:stretch>
          </p:blipFill>
          <p:spPr>
            <a:xfrm>
              <a:off x="9480042" y="773906"/>
              <a:ext cx="2362200" cy="1123950"/>
            </a:xfrm>
            <a:prstGeom prst="rect">
              <a:avLst/>
            </a:prstGeom>
          </p:spPr>
          <p:style>
            <a:lnRef idx="2">
              <a:schemeClr val="dk1"/>
            </a:lnRef>
            <a:fillRef idx="1">
              <a:schemeClr val="lt1"/>
            </a:fillRef>
            <a:effectRef idx="0">
              <a:schemeClr val="dk1"/>
            </a:effectRef>
            <a:fontRef idx="minor">
              <a:schemeClr val="dk1"/>
            </a:fontRef>
          </p:style>
        </p:pic>
      </p:gr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5026" y="3124203"/>
            <a:ext cx="2159064" cy="2877999"/>
          </a:xfrm>
          <a:prstGeom prst="rect">
            <a:avLst/>
          </a:prstGeom>
          <a:ln>
            <a:solidFill>
              <a:schemeClr val="tx1"/>
            </a:solidFill>
          </a:ln>
        </p:spPr>
      </p:pic>
    </p:spTree>
    <p:extLst>
      <p:ext uri="{BB962C8B-B14F-4D97-AF65-F5344CB8AC3E}">
        <p14:creationId xmlns:p14="http://schemas.microsoft.com/office/powerpoint/2010/main" val="1172708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39B209-F477-DA4F-B0DB-727D9C661AF0}"/>
              </a:ext>
            </a:extLst>
          </p:cNvPr>
          <p:cNvSpPr>
            <a:spLocks noGrp="1"/>
          </p:cNvSpPr>
          <p:nvPr>
            <p:ph type="title"/>
          </p:nvPr>
        </p:nvSpPr>
        <p:spPr/>
        <p:txBody>
          <a:bodyPr/>
          <a:lstStyle/>
          <a:p>
            <a:r>
              <a:rPr lang="en-US" dirty="0"/>
              <a:t>Specific Projects</a:t>
            </a:r>
          </a:p>
        </p:txBody>
      </p:sp>
      <p:sp>
        <p:nvSpPr>
          <p:cNvPr id="4" name="Content Placeholder 3">
            <a:extLst>
              <a:ext uri="{FF2B5EF4-FFF2-40B4-BE49-F238E27FC236}">
                <a16:creationId xmlns:a16="http://schemas.microsoft.com/office/drawing/2014/main" id="{4ECADB47-CC68-3B45-B1A7-562058BEED90}"/>
              </a:ext>
            </a:extLst>
          </p:cNvPr>
          <p:cNvSpPr>
            <a:spLocks noGrp="1"/>
          </p:cNvSpPr>
          <p:nvPr>
            <p:ph sz="quarter" idx="10"/>
          </p:nvPr>
        </p:nvSpPr>
        <p:spPr>
          <a:xfrm>
            <a:off x="358776" y="1487488"/>
            <a:ext cx="5922281" cy="5110162"/>
          </a:xfrm>
        </p:spPr>
        <p:txBody>
          <a:bodyPr>
            <a:normAutofit fontScale="92500" lnSpcReduction="10000"/>
          </a:bodyPr>
          <a:lstStyle/>
          <a:p>
            <a:pPr lvl="1"/>
            <a:r>
              <a:rPr lang="en-US" b="1" dirty="0"/>
              <a:t>“OCIO Data Science Team Visualized” </a:t>
            </a:r>
          </a:p>
          <a:p>
            <a:pPr lvl="2"/>
            <a:r>
              <a:rPr lang="en-US" dirty="0"/>
              <a:t>Internal site to host mini visualization apps</a:t>
            </a:r>
          </a:p>
          <a:p>
            <a:pPr lvl="2"/>
            <a:r>
              <a:rPr lang="en-US" dirty="0"/>
              <a:t>Also hosts </a:t>
            </a:r>
            <a:r>
              <a:rPr lang="en-US" dirty="0" err="1"/>
              <a:t>Jupyter</a:t>
            </a:r>
            <a:r>
              <a:rPr lang="en-US" dirty="0"/>
              <a:t> notebook exports</a:t>
            </a:r>
          </a:p>
          <a:p>
            <a:pPr lvl="2"/>
            <a:r>
              <a:rPr lang="en-US" dirty="0"/>
              <a:t>Dash application on top of an Apache web server</a:t>
            </a:r>
          </a:p>
          <a:p>
            <a:pPr lvl="1"/>
            <a:r>
              <a:rPr lang="en-US" b="1" dirty="0"/>
              <a:t>“Acronyms Anonymous”</a:t>
            </a:r>
            <a:r>
              <a:rPr lang="en-US" dirty="0"/>
              <a:t> </a:t>
            </a:r>
          </a:p>
          <a:p>
            <a:pPr lvl="2"/>
            <a:r>
              <a:rPr lang="en-US" dirty="0"/>
              <a:t>prototype web app and REST API to find the definition of an acronym within context</a:t>
            </a:r>
          </a:p>
          <a:p>
            <a:pPr lvl="2"/>
            <a:r>
              <a:rPr lang="en-US" dirty="0"/>
              <a:t>Provide the app with acronym-laden text </a:t>
            </a:r>
          </a:p>
          <a:p>
            <a:pPr lvl="2"/>
            <a:r>
              <a:rPr lang="en-US" dirty="0"/>
              <a:t>Flask application, aiming to be public facing</a:t>
            </a:r>
          </a:p>
          <a:p>
            <a:pPr lvl="1"/>
            <a:r>
              <a:rPr lang="en-US" b="1" dirty="0"/>
              <a:t>Local contact for data vis and tooling</a:t>
            </a:r>
          </a:p>
          <a:p>
            <a:pPr lvl="2"/>
            <a:r>
              <a:rPr lang="en-US" dirty="0"/>
              <a:t>Lead an agency data visualization community of practice</a:t>
            </a:r>
          </a:p>
          <a:p>
            <a:pPr lvl="2"/>
            <a:r>
              <a:rPr lang="en-US" dirty="0"/>
              <a:t>Maintain a COVID-19 tracking dashboard for leadership to make reopening decisions (Tableau)</a:t>
            </a:r>
          </a:p>
          <a:p>
            <a:pPr lvl="2"/>
            <a:r>
              <a:rPr lang="en-US" dirty="0"/>
              <a:t>Maintain a project tracking dashboard (</a:t>
            </a:r>
            <a:r>
              <a:rPr lang="en-US" dirty="0" err="1"/>
              <a:t>PowerBI</a:t>
            </a:r>
            <a:r>
              <a:rPr lang="en-US" dirty="0"/>
              <a:t>)</a:t>
            </a:r>
          </a:p>
          <a:p>
            <a:pPr lvl="1"/>
            <a:endParaRPr lang="en-US" dirty="0"/>
          </a:p>
          <a:p>
            <a:pPr lvl="1"/>
            <a:endParaRPr lang="en-US" dirty="0"/>
          </a:p>
        </p:txBody>
      </p:sp>
      <p:pic>
        <p:nvPicPr>
          <p:cNvPr id="8" name="Picture 7"/>
          <p:cNvPicPr>
            <a:picLocks noChangeAspect="1"/>
          </p:cNvPicPr>
          <p:nvPr/>
        </p:nvPicPr>
        <p:blipFill rotWithShape="1">
          <a:blip r:embed="rId2"/>
          <a:srcRect l="5208" r="6852" b="5164"/>
          <a:stretch/>
        </p:blipFill>
        <p:spPr>
          <a:xfrm>
            <a:off x="6199566" y="1220658"/>
            <a:ext cx="3216578" cy="2139105"/>
          </a:xfrm>
          <a:prstGeom prst="rect">
            <a:avLst/>
          </a:prstGeom>
          <a:ln>
            <a:solidFill>
              <a:schemeClr val="tx1"/>
            </a:solidFill>
          </a:ln>
        </p:spPr>
      </p:pic>
      <p:pic>
        <p:nvPicPr>
          <p:cNvPr id="9" name="Picture 8"/>
          <p:cNvPicPr>
            <a:picLocks noChangeAspect="1"/>
          </p:cNvPicPr>
          <p:nvPr/>
        </p:nvPicPr>
        <p:blipFill>
          <a:blip r:embed="rId3"/>
          <a:stretch>
            <a:fillRect/>
          </a:stretch>
        </p:blipFill>
        <p:spPr>
          <a:xfrm>
            <a:off x="8666188" y="2932661"/>
            <a:ext cx="3325066" cy="2608168"/>
          </a:xfrm>
          <a:prstGeom prst="rect">
            <a:avLst/>
          </a:prstGeom>
          <a:ln>
            <a:solidFill>
              <a:schemeClr val="tx1"/>
            </a:solidFill>
          </a:ln>
        </p:spPr>
      </p:pic>
      <p:pic>
        <p:nvPicPr>
          <p:cNvPr id="10" name="Picture 9"/>
          <p:cNvPicPr>
            <a:picLocks noChangeAspect="1"/>
          </p:cNvPicPr>
          <p:nvPr/>
        </p:nvPicPr>
        <p:blipFill>
          <a:blip r:embed="rId4"/>
          <a:stretch>
            <a:fillRect/>
          </a:stretch>
        </p:blipFill>
        <p:spPr>
          <a:xfrm>
            <a:off x="6199565" y="5540829"/>
            <a:ext cx="3884750" cy="920623"/>
          </a:xfrm>
          <a:prstGeom prst="rect">
            <a:avLst/>
          </a:prstGeom>
        </p:spPr>
      </p:pic>
    </p:spTree>
    <p:extLst>
      <p:ext uri="{BB962C8B-B14F-4D97-AF65-F5344CB8AC3E}">
        <p14:creationId xmlns:p14="http://schemas.microsoft.com/office/powerpoint/2010/main" val="163342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at NASA</a:t>
            </a:r>
          </a:p>
        </p:txBody>
      </p:sp>
      <p:sp>
        <p:nvSpPr>
          <p:cNvPr id="3" name="Content Placeholder 2"/>
          <p:cNvSpPr>
            <a:spLocks noGrp="1"/>
          </p:cNvSpPr>
          <p:nvPr>
            <p:ph sz="quarter" idx="10"/>
          </p:nvPr>
        </p:nvSpPr>
        <p:spPr/>
        <p:txBody>
          <a:bodyPr>
            <a:normAutofit/>
          </a:bodyPr>
          <a:lstStyle/>
          <a:p>
            <a:r>
              <a:rPr lang="en-US" sz="2400" b="1" dirty="0"/>
              <a:t>Initiatives to better consolidate data sources and analysis architecture</a:t>
            </a:r>
          </a:p>
          <a:p>
            <a:pPr lvl="1"/>
            <a:r>
              <a:rPr lang="en-US" sz="2000" dirty="0"/>
              <a:t>Both within-NASA and external-facing</a:t>
            </a:r>
          </a:p>
          <a:p>
            <a:pPr lvl="1"/>
            <a:r>
              <a:rPr lang="en-US" sz="2000" dirty="0"/>
              <a:t>Better integration == better access to data == better data visualizations. </a:t>
            </a:r>
            <a:r>
              <a:rPr lang="en-US" sz="2000" dirty="0">
                <a:sym typeface="Wingdings" panose="05000000000000000000" pitchFamily="2" charset="2"/>
              </a:rPr>
              <a:t></a:t>
            </a:r>
          </a:p>
          <a:p>
            <a:pPr lvl="1"/>
            <a:r>
              <a:rPr lang="en-US" sz="2000" dirty="0">
                <a:sym typeface="Wingdings" panose="05000000000000000000" pitchFamily="2" charset="2"/>
              </a:rPr>
              <a:t>Consolidating analysis architecture leads to more uniformity across the agency </a:t>
            </a:r>
            <a:br>
              <a:rPr lang="en-US" sz="2000" dirty="0">
                <a:sym typeface="Wingdings" panose="05000000000000000000" pitchFamily="2" charset="2"/>
              </a:rPr>
            </a:br>
            <a:endParaRPr lang="en-US" sz="2000" dirty="0"/>
          </a:p>
          <a:p>
            <a:r>
              <a:rPr lang="en-US" sz="2400" b="1" dirty="0"/>
              <a:t>Explore new ways to make visualizations accessible/Section 508 compliant</a:t>
            </a:r>
          </a:p>
          <a:p>
            <a:pPr lvl="1"/>
            <a:r>
              <a:rPr lang="en-US" sz="2000" dirty="0"/>
              <a:t>Ex: auto generating text captions for charts for non-visual users</a:t>
            </a:r>
          </a:p>
          <a:p>
            <a:pPr lvl="1"/>
            <a:r>
              <a:rPr lang="en-US" sz="2000" dirty="0"/>
              <a:t>Exploring color palettes that are color-blind and print friendly</a:t>
            </a:r>
          </a:p>
          <a:p>
            <a:pPr lvl="1"/>
            <a:r>
              <a:rPr lang="en-US" sz="2000" dirty="0"/>
              <a:t>Exploring how to create interactive dashboards that still make the data accessible </a:t>
            </a:r>
          </a:p>
          <a:p>
            <a:pPr lvl="1"/>
            <a:endParaRPr lang="en-US" sz="2000" dirty="0"/>
          </a:p>
          <a:p>
            <a:r>
              <a:rPr lang="en-US" sz="2400" b="1" dirty="0"/>
              <a:t>Share knowledge across disciplines</a:t>
            </a:r>
          </a:p>
          <a:p>
            <a:pPr lvl="1"/>
            <a:r>
              <a:rPr lang="en-US" sz="2000" dirty="0"/>
              <a:t>Not just between different scientific/engineering groups, but also with human capitol, financial, etc.</a:t>
            </a:r>
          </a:p>
          <a:p>
            <a:endParaRPr lang="en-US" sz="2400" dirty="0"/>
          </a:p>
        </p:txBody>
      </p:sp>
    </p:spTree>
    <p:extLst>
      <p:ext uri="{BB962C8B-B14F-4D97-AF65-F5344CB8AC3E}">
        <p14:creationId xmlns:p14="http://schemas.microsoft.com/office/powerpoint/2010/main" val="3952277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39B209-F477-DA4F-B0DB-727D9C661AF0}"/>
              </a:ext>
            </a:extLst>
          </p:cNvPr>
          <p:cNvSpPr>
            <a:spLocks noGrp="1"/>
          </p:cNvSpPr>
          <p:nvPr>
            <p:ph type="title"/>
          </p:nvPr>
        </p:nvSpPr>
        <p:spPr/>
        <p:txBody>
          <a:bodyPr/>
          <a:lstStyle/>
          <a:p>
            <a:r>
              <a:rPr lang="en-US" dirty="0"/>
              <a:t>What’s a Good Visualization?</a:t>
            </a:r>
          </a:p>
        </p:txBody>
      </p:sp>
      <p:sp>
        <p:nvSpPr>
          <p:cNvPr id="4" name="Content Placeholder 3">
            <a:extLst>
              <a:ext uri="{FF2B5EF4-FFF2-40B4-BE49-F238E27FC236}">
                <a16:creationId xmlns:a16="http://schemas.microsoft.com/office/drawing/2014/main" id="{4ECADB47-CC68-3B45-B1A7-562058BEED90}"/>
              </a:ext>
            </a:extLst>
          </p:cNvPr>
          <p:cNvSpPr>
            <a:spLocks noGrp="1"/>
          </p:cNvSpPr>
          <p:nvPr>
            <p:ph sz="quarter" idx="10"/>
          </p:nvPr>
        </p:nvSpPr>
        <p:spPr>
          <a:xfrm>
            <a:off x="358776" y="1487488"/>
            <a:ext cx="5922281" cy="5110162"/>
          </a:xfrm>
        </p:spPr>
        <p:txBody>
          <a:bodyPr>
            <a:normAutofit fontScale="85000" lnSpcReduction="20000"/>
          </a:bodyPr>
          <a:lstStyle/>
          <a:p>
            <a:r>
              <a:rPr lang="en-US" b="1" dirty="0"/>
              <a:t>Built on correct data and calculations</a:t>
            </a:r>
            <a:br>
              <a:rPr lang="en-US" b="1" dirty="0"/>
            </a:br>
            <a:endParaRPr lang="en-US" b="1" dirty="0"/>
          </a:p>
          <a:p>
            <a:r>
              <a:rPr lang="en-US" b="1" dirty="0"/>
              <a:t>Provides an answer to a question your audience has</a:t>
            </a:r>
          </a:p>
          <a:p>
            <a:pPr lvl="1"/>
            <a:r>
              <a:rPr lang="en-US" dirty="0"/>
              <a:t>Example: what’s the state of COVID in my community? Example answer: COVID cases are rising, but not as fast as they did last week.</a:t>
            </a:r>
            <a:br>
              <a:rPr lang="en-US" dirty="0"/>
            </a:br>
            <a:endParaRPr lang="en-US" dirty="0"/>
          </a:p>
          <a:p>
            <a:r>
              <a:rPr lang="en-US" dirty="0"/>
              <a:t> </a:t>
            </a:r>
            <a:r>
              <a:rPr lang="en-US" b="1" dirty="0"/>
              <a:t>Designed in a language the audience will understand</a:t>
            </a:r>
          </a:p>
          <a:p>
            <a:pPr lvl="1"/>
            <a:r>
              <a:rPr lang="en-US" dirty="0"/>
              <a:t>Choose charts you don’t have to explain</a:t>
            </a:r>
          </a:p>
          <a:p>
            <a:pPr lvl="1"/>
            <a:r>
              <a:rPr lang="en-US" dirty="0"/>
              <a:t>Do the math for them</a:t>
            </a:r>
            <a:br>
              <a:rPr lang="en-US" dirty="0"/>
            </a:br>
            <a:endParaRPr lang="en-US" dirty="0"/>
          </a:p>
          <a:p>
            <a:r>
              <a:rPr lang="en-US" b="1" dirty="0"/>
              <a:t>Brings attention to the most important thing, and doesn’t bury the lead</a:t>
            </a:r>
          </a:p>
          <a:p>
            <a:pPr lvl="1"/>
            <a:r>
              <a:rPr lang="en-US" dirty="0"/>
              <a:t>Only show what you need to show, and highlight what’s important</a:t>
            </a:r>
          </a:p>
        </p:txBody>
      </p:sp>
      <p:pic>
        <p:nvPicPr>
          <p:cNvPr id="1026" name="Picture 2" descr="https://media.data.world/QavAWlYjQf6TqHDlr0V1_ima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7265" y="1948231"/>
            <a:ext cx="5881087" cy="332551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117264" y="5273748"/>
            <a:ext cx="5881087" cy="577081"/>
          </a:xfrm>
          <a:prstGeom prst="rect">
            <a:avLst/>
          </a:prstGeom>
          <a:noFill/>
        </p:spPr>
        <p:txBody>
          <a:bodyPr wrap="square" rtlCol="0">
            <a:spAutoFit/>
          </a:bodyPr>
          <a:lstStyle/>
          <a:p>
            <a:r>
              <a:rPr lang="en-US" sz="1050" i="1" dirty="0" err="1"/>
              <a:t>Graichen</a:t>
            </a:r>
            <a:r>
              <a:rPr lang="en-US" sz="1050" i="1" dirty="0"/>
              <a:t>, P., &amp; Jones, D. (2021, February 15). EU power sector in 2020. Retrieved April 19, 2021, from </a:t>
            </a:r>
            <a:r>
              <a:rPr lang="en-US" sz="1050" i="1" dirty="0">
                <a:hlinkClick r:id="rId4"/>
              </a:rPr>
              <a:t>https://ember-climate.org/project/eu-power-sector-2020/</a:t>
            </a:r>
            <a:r>
              <a:rPr lang="en-US" sz="1050" i="1" dirty="0"/>
              <a:t>. (CC BY-SA 4.0) </a:t>
            </a:r>
          </a:p>
          <a:p>
            <a:r>
              <a:rPr lang="en-US" sz="1050" u="sng" dirty="0">
                <a:solidFill>
                  <a:srgbClr val="0000FF"/>
                </a:solidFill>
                <a:ea typeface="Calibri" panose="020F0502020204030204" pitchFamily="34" charset="0"/>
                <a:hlinkClick r:id="rId5"/>
              </a:rPr>
              <a:t>https://creativecommons.org/licenses/by-sa/4.0/</a:t>
            </a:r>
            <a:r>
              <a:rPr lang="en-US" sz="1050" dirty="0">
                <a:latin typeface="Times New Roman" panose="02020603050405020304" pitchFamily="18" charset="0"/>
                <a:ea typeface="Calibri" panose="020F0502020204030204" pitchFamily="34" charset="0"/>
              </a:rPr>
              <a:t> </a:t>
            </a:r>
            <a:endParaRPr lang="en-US" sz="1050" i="1" dirty="0"/>
          </a:p>
        </p:txBody>
      </p:sp>
    </p:spTree>
    <p:extLst>
      <p:ext uri="{BB962C8B-B14F-4D97-AF65-F5344CB8AC3E}">
        <p14:creationId xmlns:p14="http://schemas.microsoft.com/office/powerpoint/2010/main" val="1781972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39B209-F477-DA4F-B0DB-727D9C661AF0}"/>
              </a:ext>
            </a:extLst>
          </p:cNvPr>
          <p:cNvSpPr>
            <a:spLocks noGrp="1"/>
          </p:cNvSpPr>
          <p:nvPr>
            <p:ph type="title"/>
          </p:nvPr>
        </p:nvSpPr>
        <p:spPr/>
        <p:txBody>
          <a:bodyPr/>
          <a:lstStyle/>
          <a:p>
            <a:r>
              <a:rPr lang="en-US" dirty="0"/>
              <a:t>What About Bad Data Visualization?</a:t>
            </a:r>
          </a:p>
        </p:txBody>
      </p:sp>
      <p:sp>
        <p:nvSpPr>
          <p:cNvPr id="4" name="Content Placeholder 3">
            <a:extLst>
              <a:ext uri="{FF2B5EF4-FFF2-40B4-BE49-F238E27FC236}">
                <a16:creationId xmlns:a16="http://schemas.microsoft.com/office/drawing/2014/main" id="{4ECADB47-CC68-3B45-B1A7-562058BEED90}"/>
              </a:ext>
            </a:extLst>
          </p:cNvPr>
          <p:cNvSpPr>
            <a:spLocks noGrp="1"/>
          </p:cNvSpPr>
          <p:nvPr>
            <p:ph sz="quarter" idx="10"/>
          </p:nvPr>
        </p:nvSpPr>
        <p:spPr>
          <a:xfrm>
            <a:off x="358776" y="1487488"/>
            <a:ext cx="5922281" cy="5110162"/>
          </a:xfrm>
        </p:spPr>
        <p:txBody>
          <a:bodyPr>
            <a:normAutofit fontScale="85000" lnSpcReduction="10000"/>
          </a:bodyPr>
          <a:lstStyle/>
          <a:p>
            <a:r>
              <a:rPr lang="en-US" b="1" dirty="0"/>
              <a:t>Misleads or take an answer out of context</a:t>
            </a:r>
          </a:p>
          <a:p>
            <a:pPr lvl="1"/>
            <a:r>
              <a:rPr lang="en-US" dirty="0"/>
              <a:t>Careful on zooming and summarization.</a:t>
            </a:r>
          </a:p>
          <a:p>
            <a:pPr lvl="1"/>
            <a:r>
              <a:rPr lang="en-US" dirty="0"/>
              <a:t>Ensure you’re comparing apples to apples. </a:t>
            </a:r>
            <a:br>
              <a:rPr lang="en-US" dirty="0"/>
            </a:br>
            <a:endParaRPr lang="en-US" dirty="0"/>
          </a:p>
          <a:p>
            <a:r>
              <a:rPr lang="en-US" b="1" dirty="0"/>
              <a:t>Overly complex</a:t>
            </a:r>
          </a:p>
          <a:p>
            <a:pPr lvl="1"/>
            <a:r>
              <a:rPr lang="en-US" dirty="0"/>
              <a:t>Don’t make your users do math</a:t>
            </a:r>
          </a:p>
          <a:p>
            <a:pPr lvl="1"/>
            <a:r>
              <a:rPr lang="en-US" dirty="0"/>
              <a:t>Don’t try to fit too many answers in one chart</a:t>
            </a:r>
            <a:br>
              <a:rPr lang="en-US" dirty="0"/>
            </a:br>
            <a:endParaRPr lang="en-US" dirty="0"/>
          </a:p>
          <a:p>
            <a:r>
              <a:rPr lang="en-US" b="1" dirty="0"/>
              <a:t>Not accessible</a:t>
            </a:r>
          </a:p>
          <a:p>
            <a:pPr lvl="1"/>
            <a:r>
              <a:rPr lang="en-US" dirty="0"/>
              <a:t>Hard to interact with; not color-blind friendly; doesn’t work on XYZ device</a:t>
            </a:r>
          </a:p>
          <a:p>
            <a:pPr lvl="1"/>
            <a:endParaRPr lang="en-US" dirty="0"/>
          </a:p>
          <a:p>
            <a:r>
              <a:rPr lang="en-US" b="1" dirty="0"/>
              <a:t>Interactivity not properly planned</a:t>
            </a:r>
          </a:p>
          <a:p>
            <a:pPr lvl="1"/>
            <a:r>
              <a:rPr lang="en-US" dirty="0"/>
              <a:t>Need to be deliberate about interactivity to make sure it helps not hinders</a:t>
            </a:r>
          </a:p>
        </p:txBody>
      </p:sp>
      <p:pic>
        <p:nvPicPr>
          <p:cNvPr id="2" name="Picture 1"/>
          <p:cNvPicPr>
            <a:picLocks noChangeAspect="1"/>
          </p:cNvPicPr>
          <p:nvPr/>
        </p:nvPicPr>
        <p:blipFill>
          <a:blip r:embed="rId3"/>
          <a:stretch>
            <a:fillRect/>
          </a:stretch>
        </p:blipFill>
        <p:spPr>
          <a:xfrm>
            <a:off x="6989370" y="4082745"/>
            <a:ext cx="1647270" cy="1647270"/>
          </a:xfrm>
          <a:prstGeom prst="rect">
            <a:avLst/>
          </a:prstGeom>
        </p:spPr>
      </p:pic>
      <p:pic>
        <p:nvPicPr>
          <p:cNvPr id="5" name="Picture 4"/>
          <p:cNvPicPr>
            <a:picLocks noChangeAspect="1"/>
          </p:cNvPicPr>
          <p:nvPr/>
        </p:nvPicPr>
        <p:blipFill>
          <a:blip r:embed="rId4"/>
          <a:stretch>
            <a:fillRect/>
          </a:stretch>
        </p:blipFill>
        <p:spPr>
          <a:xfrm>
            <a:off x="9327885" y="4082745"/>
            <a:ext cx="1653806" cy="1647269"/>
          </a:xfrm>
          <a:prstGeom prst="rect">
            <a:avLst/>
          </a:prstGeom>
        </p:spPr>
      </p:pic>
      <p:sp>
        <p:nvSpPr>
          <p:cNvPr id="6" name="Right Arrow 5"/>
          <p:cNvSpPr/>
          <p:nvPr/>
        </p:nvSpPr>
        <p:spPr>
          <a:xfrm>
            <a:off x="8709360" y="4741516"/>
            <a:ext cx="545805" cy="329726"/>
          </a:xfrm>
          <a:prstGeom prst="rightArrow">
            <a:avLst>
              <a:gd name="adj1" fmla="val 34790"/>
              <a:gd name="adj2" fmla="val 52952"/>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915575" y="5730014"/>
            <a:ext cx="4195263" cy="738664"/>
          </a:xfrm>
          <a:prstGeom prst="rect">
            <a:avLst/>
          </a:prstGeom>
          <a:noFill/>
        </p:spPr>
        <p:txBody>
          <a:bodyPr wrap="square" rtlCol="0">
            <a:spAutoFit/>
          </a:bodyPr>
          <a:lstStyle/>
          <a:p>
            <a:r>
              <a:rPr lang="en-US" sz="1050" i="1" dirty="0"/>
              <a:t>Both tree maps show the same random data. First shows how some one with no color deficiency would see the chart. The second shows how somebody with </a:t>
            </a:r>
            <a:r>
              <a:rPr lang="en-US" sz="1050" i="1" dirty="0" err="1"/>
              <a:t>Deurteranopia</a:t>
            </a:r>
            <a:r>
              <a:rPr lang="en-US" sz="1050" i="1" dirty="0"/>
              <a:t> would see the chart. Try it out yourself at https://projects.susielu.com/viz-palette?colors=["#008d0a","#da1e00"]  </a:t>
            </a:r>
          </a:p>
        </p:txBody>
      </p:sp>
      <p:sp>
        <p:nvSpPr>
          <p:cNvPr id="12" name="TextBox 11"/>
          <p:cNvSpPr txBox="1"/>
          <p:nvPr/>
        </p:nvSpPr>
        <p:spPr>
          <a:xfrm>
            <a:off x="10154788" y="1607579"/>
            <a:ext cx="2037212" cy="1223412"/>
          </a:xfrm>
          <a:prstGeom prst="rect">
            <a:avLst/>
          </a:prstGeom>
          <a:noFill/>
        </p:spPr>
        <p:txBody>
          <a:bodyPr wrap="square" rtlCol="0">
            <a:spAutoFit/>
          </a:bodyPr>
          <a:lstStyle/>
          <a:p>
            <a:r>
              <a:rPr lang="en-US" sz="1050" i="1" dirty="0"/>
              <a:t>This chart shows temperature readings of three sensors at NASA Langley Research Center. If we zoom in too much, the blue sensor looks significantly warmer than the others…even though the difference is only one degree. </a:t>
            </a:r>
          </a:p>
        </p:txBody>
      </p:sp>
      <p:pic>
        <p:nvPicPr>
          <p:cNvPr id="7" name="Picture 6"/>
          <p:cNvPicPr>
            <a:picLocks noChangeAspect="1"/>
          </p:cNvPicPr>
          <p:nvPr/>
        </p:nvPicPr>
        <p:blipFill rotWithShape="1">
          <a:blip r:embed="rId5"/>
          <a:srcRect l="2718" t="4638" r="1922" b="7190"/>
          <a:stretch/>
        </p:blipFill>
        <p:spPr>
          <a:xfrm>
            <a:off x="6312374" y="1526384"/>
            <a:ext cx="3859409" cy="2294054"/>
          </a:xfrm>
          <a:prstGeom prst="rect">
            <a:avLst/>
          </a:prstGeom>
          <a:ln>
            <a:solidFill>
              <a:schemeClr val="tx1"/>
            </a:solidFill>
          </a:ln>
        </p:spPr>
      </p:pic>
    </p:spTree>
    <p:extLst>
      <p:ext uri="{BB962C8B-B14F-4D97-AF65-F5344CB8AC3E}">
        <p14:creationId xmlns:p14="http://schemas.microsoft.com/office/powerpoint/2010/main" val="1583138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39B209-F477-DA4F-B0DB-727D9C661AF0}"/>
              </a:ext>
            </a:extLst>
          </p:cNvPr>
          <p:cNvSpPr>
            <a:spLocks noGrp="1"/>
          </p:cNvSpPr>
          <p:nvPr>
            <p:ph type="title"/>
          </p:nvPr>
        </p:nvSpPr>
        <p:spPr/>
        <p:txBody>
          <a:bodyPr/>
          <a:lstStyle/>
          <a:p>
            <a:r>
              <a:rPr lang="en-US" dirty="0"/>
              <a:t>Example: NX Migration Dashboard (the Good)</a:t>
            </a:r>
          </a:p>
        </p:txBody>
      </p:sp>
      <p:sp>
        <p:nvSpPr>
          <p:cNvPr id="4" name="Content Placeholder 3">
            <a:extLst>
              <a:ext uri="{FF2B5EF4-FFF2-40B4-BE49-F238E27FC236}">
                <a16:creationId xmlns:a16="http://schemas.microsoft.com/office/drawing/2014/main" id="{4ECADB47-CC68-3B45-B1A7-562058BEED90}"/>
              </a:ext>
            </a:extLst>
          </p:cNvPr>
          <p:cNvSpPr>
            <a:spLocks noGrp="1"/>
          </p:cNvSpPr>
          <p:nvPr>
            <p:ph sz="quarter" idx="10"/>
          </p:nvPr>
        </p:nvSpPr>
        <p:spPr>
          <a:xfrm>
            <a:off x="358777" y="1487488"/>
            <a:ext cx="3407680" cy="5110162"/>
          </a:xfrm>
        </p:spPr>
        <p:txBody>
          <a:bodyPr>
            <a:normAutofit/>
          </a:bodyPr>
          <a:lstStyle/>
          <a:p>
            <a:pPr marL="0" indent="0">
              <a:buNone/>
            </a:pPr>
            <a:r>
              <a:rPr lang="en-US" sz="2000" dirty="0"/>
              <a:t>NASA Langley is migrating 200+ collections from a legacy content management system (NX) to newer supported systems. Would like a dashboard to track where each collection is in the process.  </a:t>
            </a:r>
          </a:p>
        </p:txBody>
      </p:sp>
      <p:pic>
        <p:nvPicPr>
          <p:cNvPr id="5" name="Picture 4"/>
          <p:cNvPicPr>
            <a:picLocks noChangeAspect="1"/>
          </p:cNvPicPr>
          <p:nvPr/>
        </p:nvPicPr>
        <p:blipFill>
          <a:blip r:embed="rId3"/>
          <a:stretch>
            <a:fillRect/>
          </a:stretch>
        </p:blipFill>
        <p:spPr>
          <a:xfrm>
            <a:off x="3812697" y="1487488"/>
            <a:ext cx="8206078" cy="4619398"/>
          </a:xfrm>
          <a:prstGeom prst="rect">
            <a:avLst/>
          </a:prstGeom>
        </p:spPr>
      </p:pic>
    </p:spTree>
    <p:extLst>
      <p:ext uri="{BB962C8B-B14F-4D97-AF65-F5344CB8AC3E}">
        <p14:creationId xmlns:p14="http://schemas.microsoft.com/office/powerpoint/2010/main" val="2882189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39B209-F477-DA4F-B0DB-727D9C661AF0}"/>
              </a:ext>
            </a:extLst>
          </p:cNvPr>
          <p:cNvSpPr>
            <a:spLocks noGrp="1"/>
          </p:cNvSpPr>
          <p:nvPr>
            <p:ph type="title"/>
          </p:nvPr>
        </p:nvSpPr>
        <p:spPr/>
        <p:txBody>
          <a:bodyPr/>
          <a:lstStyle/>
          <a:p>
            <a:r>
              <a:rPr lang="en-US" dirty="0"/>
              <a:t>Example: TIM Relationships (the Bad)</a:t>
            </a:r>
          </a:p>
        </p:txBody>
      </p:sp>
      <p:sp>
        <p:nvSpPr>
          <p:cNvPr id="4" name="Content Placeholder 3">
            <a:extLst>
              <a:ext uri="{FF2B5EF4-FFF2-40B4-BE49-F238E27FC236}">
                <a16:creationId xmlns:a16="http://schemas.microsoft.com/office/drawing/2014/main" id="{4ECADB47-CC68-3B45-B1A7-562058BEED90}"/>
              </a:ext>
            </a:extLst>
          </p:cNvPr>
          <p:cNvSpPr>
            <a:spLocks noGrp="1"/>
          </p:cNvSpPr>
          <p:nvPr>
            <p:ph sz="quarter" idx="10"/>
          </p:nvPr>
        </p:nvSpPr>
        <p:spPr>
          <a:xfrm>
            <a:off x="358777" y="1487488"/>
            <a:ext cx="11703234" cy="1064465"/>
          </a:xfrm>
        </p:spPr>
        <p:txBody>
          <a:bodyPr>
            <a:normAutofit/>
          </a:bodyPr>
          <a:lstStyle/>
          <a:p>
            <a:pPr marL="0" indent="0">
              <a:buNone/>
            </a:pPr>
            <a:r>
              <a:rPr lang="en-US" sz="2000" dirty="0"/>
              <a:t>In 2018, NASA Langley had a Technical Interchange Meeting (TIM) where employees could submit ideas on how to transform and improve how we work. A couple hundred ideas were collected. Would like to create a chart showing how these ideas relate to various center resources and initiatives.</a:t>
            </a:r>
          </a:p>
        </p:txBody>
      </p:sp>
      <p:pic>
        <p:nvPicPr>
          <p:cNvPr id="6" name="Picture 5"/>
          <p:cNvPicPr>
            <a:picLocks noChangeAspect="1"/>
          </p:cNvPicPr>
          <p:nvPr/>
        </p:nvPicPr>
        <p:blipFill>
          <a:blip r:embed="rId3"/>
          <a:stretch>
            <a:fillRect/>
          </a:stretch>
        </p:blipFill>
        <p:spPr>
          <a:xfrm>
            <a:off x="167341" y="2601902"/>
            <a:ext cx="5119588" cy="4211343"/>
          </a:xfrm>
          <a:prstGeom prst="rect">
            <a:avLst/>
          </a:prstGeom>
        </p:spPr>
      </p:pic>
      <p:pic>
        <p:nvPicPr>
          <p:cNvPr id="7" name="Picture 6"/>
          <p:cNvPicPr>
            <a:picLocks noChangeAspect="1"/>
          </p:cNvPicPr>
          <p:nvPr/>
        </p:nvPicPr>
        <p:blipFill>
          <a:blip r:embed="rId4"/>
          <a:stretch>
            <a:fillRect/>
          </a:stretch>
        </p:blipFill>
        <p:spPr>
          <a:xfrm>
            <a:off x="5205845" y="2601902"/>
            <a:ext cx="3873571" cy="4038579"/>
          </a:xfrm>
          <a:prstGeom prst="rect">
            <a:avLst/>
          </a:prstGeom>
        </p:spPr>
      </p:pic>
      <p:pic>
        <p:nvPicPr>
          <p:cNvPr id="8" name="Picture 7"/>
          <p:cNvPicPr>
            <a:picLocks noChangeAspect="1"/>
          </p:cNvPicPr>
          <p:nvPr/>
        </p:nvPicPr>
        <p:blipFill>
          <a:blip r:embed="rId5"/>
          <a:stretch>
            <a:fillRect/>
          </a:stretch>
        </p:blipFill>
        <p:spPr>
          <a:xfrm>
            <a:off x="9090374" y="3309664"/>
            <a:ext cx="3023938" cy="2897281"/>
          </a:xfrm>
          <a:prstGeom prst="rect">
            <a:avLst/>
          </a:prstGeom>
        </p:spPr>
      </p:pic>
    </p:spTree>
    <p:extLst>
      <p:ext uri="{BB962C8B-B14F-4D97-AF65-F5344CB8AC3E}">
        <p14:creationId xmlns:p14="http://schemas.microsoft.com/office/powerpoint/2010/main" val="1749639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FAA58-9D80-47B6-B683-F9C46AAE3356}"/>
              </a:ext>
            </a:extLst>
          </p:cNvPr>
          <p:cNvSpPr>
            <a:spLocks noGrp="1"/>
          </p:cNvSpPr>
          <p:nvPr>
            <p:ph type="title"/>
          </p:nvPr>
        </p:nvSpPr>
        <p:spPr/>
        <p:txBody>
          <a:bodyPr>
            <a:normAutofit fontScale="90000"/>
          </a:bodyPr>
          <a:lstStyle/>
          <a:p>
            <a:r>
              <a:rPr lang="en-US" dirty="0"/>
              <a:t>Example: Automated TPM Reports (the “Interesting”)</a:t>
            </a:r>
          </a:p>
        </p:txBody>
      </p:sp>
      <p:sp>
        <p:nvSpPr>
          <p:cNvPr id="3" name="Content Placeholder 2">
            <a:extLst>
              <a:ext uri="{FF2B5EF4-FFF2-40B4-BE49-F238E27FC236}">
                <a16:creationId xmlns:a16="http://schemas.microsoft.com/office/drawing/2014/main" id="{0D8707DF-0C78-4497-93B1-60DA2ABEE6CD}"/>
              </a:ext>
            </a:extLst>
          </p:cNvPr>
          <p:cNvSpPr>
            <a:spLocks noGrp="1"/>
          </p:cNvSpPr>
          <p:nvPr>
            <p:ph sz="quarter" idx="10"/>
          </p:nvPr>
        </p:nvSpPr>
        <p:spPr>
          <a:xfrm>
            <a:off x="358775" y="1487488"/>
            <a:ext cx="3968296" cy="5110162"/>
          </a:xfrm>
        </p:spPr>
        <p:txBody>
          <a:bodyPr>
            <a:normAutofit/>
          </a:bodyPr>
          <a:lstStyle/>
          <a:p>
            <a:r>
              <a:rPr lang="en-US" sz="2000" dirty="0"/>
              <a:t>While designing vehicle parts, need to monitor key metrics to ensure part does not exceed power/mass thresholds</a:t>
            </a:r>
          </a:p>
          <a:p>
            <a:r>
              <a:rPr lang="en-US" sz="2000" dirty="0"/>
              <a:t>One engineer did this manually using Excel/Visual Basic to gather data, calculate current estimates, generate report with template, and export to PDF</a:t>
            </a:r>
          </a:p>
          <a:p>
            <a:r>
              <a:rPr lang="en-US" sz="2000" dirty="0"/>
              <a:t>Request: Automate with web application. Engineer inputs last month of data to database, and new report is automatically generated and published to site.</a:t>
            </a:r>
          </a:p>
          <a:p>
            <a:endParaRPr lang="en-US" sz="2000" dirty="0"/>
          </a:p>
        </p:txBody>
      </p:sp>
      <p:pic>
        <p:nvPicPr>
          <p:cNvPr id="4" name="Picture 3">
            <a:extLst>
              <a:ext uri="{FF2B5EF4-FFF2-40B4-BE49-F238E27FC236}">
                <a16:creationId xmlns:a16="http://schemas.microsoft.com/office/drawing/2014/main" id="{38C7B8B7-1CD1-4B82-AECB-AB3E4486213D}"/>
              </a:ext>
            </a:extLst>
          </p:cNvPr>
          <p:cNvPicPr>
            <a:picLocks noChangeAspect="1"/>
          </p:cNvPicPr>
          <p:nvPr/>
        </p:nvPicPr>
        <p:blipFill>
          <a:blip r:embed="rId3"/>
          <a:stretch>
            <a:fillRect/>
          </a:stretch>
        </p:blipFill>
        <p:spPr>
          <a:xfrm>
            <a:off x="4327071" y="1417149"/>
            <a:ext cx="7745189" cy="4718608"/>
          </a:xfrm>
          <a:prstGeom prst="rect">
            <a:avLst/>
          </a:prstGeom>
          <a:ln>
            <a:solidFill>
              <a:schemeClr val="tx1"/>
            </a:solidFill>
          </a:ln>
        </p:spPr>
      </p:pic>
    </p:spTree>
    <p:extLst>
      <p:ext uri="{BB962C8B-B14F-4D97-AF65-F5344CB8AC3E}">
        <p14:creationId xmlns:p14="http://schemas.microsoft.com/office/powerpoint/2010/main" val="1828953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39B209-F477-DA4F-B0DB-727D9C661AF0}"/>
              </a:ext>
            </a:extLst>
          </p:cNvPr>
          <p:cNvSpPr>
            <a:spLocks noGrp="1"/>
          </p:cNvSpPr>
          <p:nvPr>
            <p:ph type="title"/>
          </p:nvPr>
        </p:nvSpPr>
        <p:spPr/>
        <p:txBody>
          <a:bodyPr/>
          <a:lstStyle/>
          <a:p>
            <a:r>
              <a:rPr lang="en-US" dirty="0"/>
              <a:t>How to Learn</a:t>
            </a:r>
          </a:p>
        </p:txBody>
      </p:sp>
      <p:sp>
        <p:nvSpPr>
          <p:cNvPr id="4" name="Content Placeholder 3">
            <a:extLst>
              <a:ext uri="{FF2B5EF4-FFF2-40B4-BE49-F238E27FC236}">
                <a16:creationId xmlns:a16="http://schemas.microsoft.com/office/drawing/2014/main" id="{4ECADB47-CC68-3B45-B1A7-562058BEED90}"/>
              </a:ext>
            </a:extLst>
          </p:cNvPr>
          <p:cNvSpPr>
            <a:spLocks noGrp="1"/>
          </p:cNvSpPr>
          <p:nvPr>
            <p:ph sz="quarter" idx="10"/>
          </p:nvPr>
        </p:nvSpPr>
        <p:spPr>
          <a:xfrm>
            <a:off x="358776" y="1487488"/>
            <a:ext cx="11116048" cy="5110162"/>
          </a:xfrm>
        </p:spPr>
        <p:txBody>
          <a:bodyPr>
            <a:normAutofit/>
          </a:bodyPr>
          <a:lstStyle/>
          <a:p>
            <a:r>
              <a:rPr lang="en-US" b="1" dirty="0"/>
              <a:t>Visualization Analysis and Design (Tamara </a:t>
            </a:r>
            <a:r>
              <a:rPr lang="en-US" b="1" dirty="0" err="1"/>
              <a:t>Munzner</a:t>
            </a:r>
            <a:r>
              <a:rPr lang="en-US" b="1" dirty="0"/>
              <a:t>)</a:t>
            </a:r>
          </a:p>
          <a:p>
            <a:pPr lvl="1"/>
            <a:r>
              <a:rPr lang="en-US" dirty="0">
                <a:hlinkClick r:id="rId3"/>
              </a:rPr>
              <a:t>https://www.cs.ubc.ca/~tmm/vadbook/</a:t>
            </a:r>
            <a:br>
              <a:rPr lang="en-US" dirty="0"/>
            </a:br>
            <a:endParaRPr lang="en-US" dirty="0"/>
          </a:p>
          <a:p>
            <a:r>
              <a:rPr lang="en-US" b="1" dirty="0"/>
              <a:t>Look at sources that have good data visualizations</a:t>
            </a:r>
            <a:br>
              <a:rPr lang="en-US" b="1" dirty="0"/>
            </a:br>
            <a:endParaRPr lang="en-US" b="1" dirty="0"/>
          </a:p>
          <a:p>
            <a:r>
              <a:rPr lang="en-US" b="1" dirty="0"/>
              <a:t>Look at sources that have BAD data visualizations</a:t>
            </a:r>
            <a:r>
              <a:rPr lang="en-US" dirty="0"/>
              <a:t> (and think about how you would improve them)</a:t>
            </a:r>
          </a:p>
          <a:p>
            <a:pPr lvl="1"/>
            <a:r>
              <a:rPr lang="en-US" dirty="0">
                <a:hlinkClick r:id="rId4"/>
              </a:rPr>
              <a:t>https://www.makeovermonday.co.uk/</a:t>
            </a:r>
            <a:br>
              <a:rPr lang="en-US" dirty="0"/>
            </a:br>
            <a:endParaRPr lang="en-US" dirty="0"/>
          </a:p>
          <a:p>
            <a:r>
              <a:rPr lang="en-US" b="1" dirty="0"/>
              <a:t>Ask for feedback (from a trusted source </a:t>
            </a:r>
            <a:r>
              <a:rPr lang="en-US" b="1" dirty="0">
                <a:sym typeface="Wingdings" panose="05000000000000000000" pitchFamily="2" charset="2"/>
              </a:rPr>
              <a:t></a:t>
            </a:r>
            <a:r>
              <a:rPr lang="en-US" b="1" dirty="0"/>
              <a:t>)</a:t>
            </a:r>
          </a:p>
          <a:p>
            <a:pPr lvl="1"/>
            <a:r>
              <a:rPr lang="en-US" dirty="0">
                <a:sym typeface="Wingdings" panose="05000000000000000000" pitchFamily="2" charset="2"/>
              </a:rPr>
              <a:t>Having somebody come in “fresh” to double check the charts make sense</a:t>
            </a:r>
          </a:p>
        </p:txBody>
      </p:sp>
    </p:spTree>
    <p:extLst>
      <p:ext uri="{BB962C8B-B14F-4D97-AF65-F5344CB8AC3E}">
        <p14:creationId xmlns:p14="http://schemas.microsoft.com/office/powerpoint/2010/main" val="179936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Thoughts?</a:t>
            </a:r>
          </a:p>
        </p:txBody>
      </p:sp>
      <p:sp>
        <p:nvSpPr>
          <p:cNvPr id="3" name="Content Placeholder 2"/>
          <p:cNvSpPr>
            <a:spLocks noGrp="1"/>
          </p:cNvSpPr>
          <p:nvPr>
            <p:ph sz="quarter" idx="10"/>
          </p:nvPr>
        </p:nvSpPr>
        <p:spPr>
          <a:xfrm>
            <a:off x="4045251" y="3152658"/>
            <a:ext cx="4035158" cy="832200"/>
          </a:xfrm>
        </p:spPr>
        <p:txBody>
          <a:bodyPr/>
          <a:lstStyle/>
          <a:p>
            <a:pPr marL="0" indent="0">
              <a:buNone/>
            </a:pPr>
            <a:r>
              <a:rPr lang="en-US" dirty="0"/>
              <a:t>Thank you for your time!</a:t>
            </a:r>
          </a:p>
        </p:txBody>
      </p:sp>
    </p:spTree>
    <p:extLst>
      <p:ext uri="{BB962C8B-B14F-4D97-AF65-F5344CB8AC3E}">
        <p14:creationId xmlns:p14="http://schemas.microsoft.com/office/powerpoint/2010/main" val="926279566"/>
      </p:ext>
    </p:extLst>
  </p:cSld>
  <p:clrMapOvr>
    <a:masterClrMapping/>
  </p:clrMapOvr>
</p:sld>
</file>

<file path=ppt/theme/theme1.xml><?xml version="1.0" encoding="utf-8"?>
<a:theme xmlns:a="http://schemas.openxmlformats.org/drawingml/2006/main" name="Generic DS Quad Chart Theme v1">
  <a:themeElements>
    <a:clrScheme name="Senate Update 21 Mar Rev2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enate Update 21 Mar Rev2">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enate Update 21 Mar Rev2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enate Update 21 Mar Rev2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enate Update 21 Mar Rev2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enate Update 21 Mar Rev2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enate Update 21 Mar Rev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enate Update 21 Mar Rev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enate Update 21 Mar Rev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eneric DS Quad Chart Theme v1" id="{79930D3D-5F8A-4FFF-90EE-B423CEBD9A7C}" vid="{3FAC949F-C223-44A7-8A2B-B51E237EF7FE}"/>
    </a:ext>
  </a:extLst>
</a:theme>
</file>

<file path=ppt/theme/theme2.xml><?xml version="1.0" encoding="utf-8"?>
<a:theme xmlns:a="http://schemas.openxmlformats.org/drawingml/2006/main" name="NasaAct2Theme">
  <a:themeElements>
    <a:clrScheme name="Senate Update 21 Mar Rev2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enate Update 21 Mar Rev2">
      <a:majorFont>
        <a:latin typeface="Times New Roman"/>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enate Update 21 Mar Rev2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enate Update 21 Mar Rev2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enate Update 21 Mar Rev2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enate Update 21 Mar Rev2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enate Update 21 Mar Rev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enate Update 21 Mar Rev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enate Update 21 Mar Rev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NasaAct2Theme" id="{C6BAC0DA-DEC4-4F7D-89EB-52AEE0F8E515}" vid="{6083E690-5ABA-4E35-BB8E-9498B25D37D3}"/>
    </a:ext>
  </a:extLst>
</a:theme>
</file>

<file path=ppt/theme/theme3.xml><?xml version="1.0" encoding="utf-8"?>
<a:theme xmlns:a="http://schemas.openxmlformats.org/drawingml/2006/main" name="Current_OCIO_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urrent_OCIO_Theme" id="{15448953-F289-4377-A20A-1E452C379E77}" vid="{461F432D-4FFA-4550-859B-0ED33D2E9EC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Generic DS Quad Chart Theme v1</Template>
  <TotalTime>3346</TotalTime>
  <Words>1683</Words>
  <Application>Microsoft Office PowerPoint</Application>
  <PresentationFormat>Widescreen</PresentationFormat>
  <Paragraphs>122</Paragraphs>
  <Slides>11</Slides>
  <Notes>6</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11</vt:i4>
      </vt:variant>
    </vt:vector>
  </HeadingPairs>
  <TitlesOfParts>
    <vt:vector size="21" baseType="lpstr">
      <vt:lpstr>Arial</vt:lpstr>
      <vt:lpstr>Calibri</vt:lpstr>
      <vt:lpstr>Calibri Light</vt:lpstr>
      <vt:lpstr>Helvetica</vt:lpstr>
      <vt:lpstr>Merriweather</vt:lpstr>
      <vt:lpstr>Roboto</vt:lpstr>
      <vt:lpstr>Times New Roman</vt:lpstr>
      <vt:lpstr>Generic DS Quad Chart Theme v1</vt:lpstr>
      <vt:lpstr>NasaAct2Theme</vt:lpstr>
      <vt:lpstr>Current_OCIO_Theme</vt:lpstr>
      <vt:lpstr>Lessons Learned from Developing Web-based Data Visualizations in NASA </vt:lpstr>
      <vt:lpstr>Who Am I (and What Do I Do?)</vt:lpstr>
      <vt:lpstr>Specific Projects</vt:lpstr>
      <vt:lpstr>Goals at NASA</vt:lpstr>
      <vt:lpstr>What’s a Good Visualization?</vt:lpstr>
      <vt:lpstr>What About Bad Data Visualization?</vt:lpstr>
      <vt:lpstr>Example: NX Migration Dashboard (the Good)</vt:lpstr>
      <vt:lpstr>Example: TIM Relationships (the Bad)</vt:lpstr>
      <vt:lpstr>Example: Automated TPM Reports (the “Interesting”)</vt:lpstr>
      <vt:lpstr>How to Learn</vt:lpstr>
      <vt:lpstr>Thoughts?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Outline!</dc:title>
  <dc:creator>HEINICH, CHRISTINA M. (LARC-B702)</dc:creator>
  <cp:lastModifiedBy>HEINICH, CHRISTINA M. (LARC-B702)</cp:lastModifiedBy>
  <cp:revision>114</cp:revision>
  <dcterms:created xsi:type="dcterms:W3CDTF">2021-03-02T17:02:38Z</dcterms:created>
  <dcterms:modified xsi:type="dcterms:W3CDTF">2021-10-08T18:07:38Z</dcterms:modified>
</cp:coreProperties>
</file>